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424" r:id="rId4"/>
    <p:sldMasterId id="2147484435" r:id="rId5"/>
  </p:sldMasterIdLst>
  <p:notesMasterIdLst>
    <p:notesMasterId r:id="rId23"/>
  </p:notesMasterIdLst>
  <p:handoutMasterIdLst>
    <p:handoutMasterId r:id="rId24"/>
  </p:handoutMasterIdLst>
  <p:sldIdLst>
    <p:sldId id="429" r:id="rId6"/>
    <p:sldId id="430" r:id="rId7"/>
    <p:sldId id="423" r:id="rId8"/>
    <p:sldId id="409" r:id="rId9"/>
    <p:sldId id="792" r:id="rId10"/>
    <p:sldId id="541" r:id="rId11"/>
    <p:sldId id="512" r:id="rId12"/>
    <p:sldId id="797" r:id="rId13"/>
    <p:sldId id="793" r:id="rId14"/>
    <p:sldId id="515" r:id="rId15"/>
    <p:sldId id="542" r:id="rId16"/>
    <p:sldId id="545" r:id="rId17"/>
    <p:sldId id="380" r:id="rId18"/>
    <p:sldId id="407" r:id="rId19"/>
    <p:sldId id="795" r:id="rId20"/>
    <p:sldId id="794" r:id="rId21"/>
    <p:sldId id="791" r:id="rId22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52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4" pos="7552" userDrawn="1">
          <p15:clr>
            <a:srgbClr val="A4A3A4"/>
          </p15:clr>
        </p15:guide>
        <p15:guide id="5" orient="horz" pos="4104" userDrawn="1">
          <p15:clr>
            <a:srgbClr val="A4A3A4"/>
          </p15:clr>
        </p15:guide>
        <p15:guide id="6" orient="horz" pos="4176" userDrawn="1">
          <p15:clr>
            <a:srgbClr val="A4A3A4"/>
          </p15:clr>
        </p15:guide>
        <p15:guide id="7" pos="128" userDrawn="1">
          <p15:clr>
            <a:srgbClr val="A4A3A4"/>
          </p15:clr>
        </p15:guide>
        <p15:guide id="9" orient="horz" pos="1128" userDrawn="1">
          <p15:clr>
            <a:srgbClr val="A4A3A4"/>
          </p15:clr>
        </p15:guide>
        <p15:guide id="10" orient="horz" pos="2832" userDrawn="1">
          <p15:clr>
            <a:srgbClr val="A4A3A4"/>
          </p15:clr>
        </p15:guide>
        <p15:guide id="11" pos="6624" userDrawn="1">
          <p15:clr>
            <a:srgbClr val="A4A3A4"/>
          </p15:clr>
        </p15:guide>
        <p15:guide id="12" pos="4064" userDrawn="1">
          <p15:clr>
            <a:srgbClr val="A4A3A4"/>
          </p15:clr>
        </p15:guide>
        <p15:guide id="13" pos="4128" userDrawn="1">
          <p15:clr>
            <a:srgbClr val="A4A3A4"/>
          </p15:clr>
        </p15:guide>
        <p15:guide id="14" pos="4224" userDrawn="1">
          <p15:clr>
            <a:srgbClr val="A4A3A4"/>
          </p15:clr>
        </p15:guide>
        <p15:guide id="15" orient="horz" pos="3024" userDrawn="1">
          <p15:clr>
            <a:srgbClr val="A4A3A4"/>
          </p15:clr>
        </p15:guide>
        <p15:guide id="16" pos="6688" userDrawn="1">
          <p15:clr>
            <a:srgbClr val="A4A3A4"/>
          </p15:clr>
        </p15:guide>
        <p15:guide id="17" pos="68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478BB1D-F7F1-3731-511E-5037E3E1408B}" name="Ernst, Rebecca (LARC-A3)[Consolidated Program Support Services]" initials="ER(APSS" userId="S::rernst2@ndc.nasa.gov::e5b627c0-3c5f-4a32-a584-cad1f82b39c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irth, Theresa C. (LARC-A3)[TEAMS3]" initials="FTC(A" lastIdx="1" clrIdx="0">
    <p:extLst>
      <p:ext uri="{19B8F6BF-5375-455C-9EA6-DF929625EA0E}">
        <p15:presenceInfo xmlns:p15="http://schemas.microsoft.com/office/powerpoint/2012/main" userId="S::tfirth@ndc.nasa.gov::8a038681-0486-4018-85bb-88f411c1f7e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00B050"/>
    <a:srgbClr val="3333CC"/>
    <a:srgbClr val="002A00"/>
    <a:srgbClr val="008400"/>
    <a:srgbClr val="2D8B75"/>
    <a:srgbClr val="92BBFA"/>
    <a:srgbClr val="FF33CC"/>
    <a:srgbClr val="4BACC6"/>
    <a:srgbClr val="00B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41" autoAdjust="0"/>
    <p:restoredTop sz="94694"/>
  </p:normalViewPr>
  <p:slideViewPr>
    <p:cSldViewPr snapToGrid="0">
      <p:cViewPr varScale="1">
        <p:scale>
          <a:sx n="121" d="100"/>
          <a:sy n="121" d="100"/>
        </p:scale>
        <p:origin x="904" y="176"/>
      </p:cViewPr>
      <p:guideLst>
        <p:guide orient="horz" pos="2952"/>
        <p:guide pos="3840"/>
        <p:guide pos="7552"/>
        <p:guide orient="horz" pos="4104"/>
        <p:guide orient="horz" pos="4176"/>
        <p:guide pos="128"/>
        <p:guide orient="horz" pos="1128"/>
        <p:guide orient="horz" pos="2832"/>
        <p:guide pos="6624"/>
        <p:guide pos="4064"/>
        <p:guide pos="4128"/>
        <p:guide pos="4224"/>
        <p:guide orient="horz" pos="3024"/>
        <p:guide pos="6688"/>
        <p:guide pos="684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277E75D-796E-544A-918E-932386311232}" type="datetimeFigureOut">
              <a:rPr lang="en-US"/>
              <a:pPr>
                <a:defRPr/>
              </a:pPr>
              <a:t>9/7/23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EB6B351-6F3D-EC46-A184-8530CFA3CB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6430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4DFE72E3-EEB0-5E49-804D-DD1262D95E69}" type="datetimeFigureOut">
              <a:rPr lang="en-US" altLang="x-none"/>
              <a:pPr>
                <a:defRPr/>
              </a:pPr>
              <a:t>9/7/23</a:t>
            </a:fld>
            <a:endParaRPr lang="en-US" alt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83AEBCAE-0345-1F4B-AF5B-AFC84B023E8C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946341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428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sz="1600"/>
              <a:t>Provide an overview of the Project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sz="1600">
                <a:solidFill>
                  <a:srgbClr val="FF0000"/>
                </a:solidFill>
              </a:rPr>
              <a:t>	</a:t>
            </a:r>
            <a:r>
              <a:rPr lang="en-US" sz="1400">
                <a:solidFill>
                  <a:srgbClr val="FF0000"/>
                </a:solidFill>
              </a:rPr>
              <a:t>Pictures are encouraged, please provide new pictures as frequently as possible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854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 have submitted a Project Plan, you could utilize the Organizational Chart found in section 8.3 – Management Structure making sure to add in your assigned PEM and associated PT/SCLT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39974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Encourage reaching out to OSTEM</a:t>
            </a:r>
          </a:p>
          <a:p>
            <a:r>
              <a:rPr lang="en-US"/>
              <a:t>https://</a:t>
            </a:r>
            <a:r>
              <a:rPr lang="en-US" err="1"/>
              <a:t>msiexchange.nasa.gov</a:t>
            </a:r>
            <a:r>
              <a:rPr lang="en-US"/>
              <a:t>/</a:t>
            </a:r>
          </a:p>
          <a:p>
            <a:r>
              <a:rPr lang="en-US"/>
              <a:t>Alternative Infusion plans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436279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Chart purpose: show TRL/SRL/MRL advancement over the project lifecycle</a:t>
            </a:r>
            <a:r>
              <a:rPr lang="en-US" baseline="0"/>
              <a:t> </a:t>
            </a:r>
            <a:r>
              <a:rPr lang="en-US"/>
              <a:t>schedule. Show TRL advancements as whole integer increases. Show how Key and Controlled milestones align with TRL advancement.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TRL/SRL/MRL may not advance at each milestone. Often several milestones are required to produce a step increase in TRL/SRL/MRL.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There can be one, or more, of these charts per project as needed. 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For projects with fewer technical elements, the TRL/SRL/MRL data can be combined on one chart.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For more complex projects, the TRL/SRL/MRL progression can separated into multiple charts by project technical area.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Show TRL, SRL, and MRL data for each technical element on the same chart.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Delete TRL/SRL/MRL axis-labels that do not apply – e.g., remove SRL/MRL for projects/technical areas where SRL and MRL do not apply.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AEBCAE-0345-1F4B-AF5B-AFC84B023E8C}" type="slidenum">
              <a:rPr kumimoji="0" lang="en-US" alt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MS PGothic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45253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63194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48185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574346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889514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387481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1800" b="1" i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Infusion</a:t>
            </a:r>
            <a:r>
              <a:rPr lang="en-US" sz="1800" b="0" i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: An investment reaches a conclusion where a technology is handed off for use by a mission or other need. Infusions can be made to other NASA Mission Directorates, other Government Agencies, Commercial Entities, or International Partner.  </a:t>
            </a:r>
            <a:endParaRPr lang="en-US" b="0" i="0">
              <a:solidFill>
                <a:srgbClr val="242424"/>
              </a:solidFill>
              <a:effectLst/>
              <a:latin typeface="Segoe UI" panose="020B0502040204020203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800" b="1" i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Transition</a:t>
            </a:r>
            <a:r>
              <a:rPr lang="en-US" sz="1800" b="0" i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: An investment reaches a conclusion where a technology is handed off for further development. Transitions can be made to other STMD programs, other NASA Mission Directorates, academic institution, other Government Agencies, Commercial Entities, or International Partner.</a:t>
            </a:r>
            <a:endParaRPr lang="en-US" b="0" i="0">
              <a:solidFill>
                <a:srgbClr val="242424"/>
              </a:solidFill>
              <a:effectLst/>
              <a:latin typeface="Segoe UI" panose="020B0502040204020203" pitchFamily="34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143745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1800" b="1" i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Infusion</a:t>
            </a:r>
            <a:r>
              <a:rPr lang="en-US" sz="1800" b="0" i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: An investment reaches a conclusion where a technology is handed off for use by a mission or other need. Infusions can be made to other NASA Mission Directorates, other Government Agencies, Commercial Entities, or International Partner.  </a:t>
            </a:r>
            <a:endParaRPr lang="en-US" b="0" i="0">
              <a:solidFill>
                <a:srgbClr val="242424"/>
              </a:solidFill>
              <a:effectLst/>
              <a:latin typeface="Segoe UI" panose="020B0502040204020203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800" b="1" i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Transition</a:t>
            </a:r>
            <a:r>
              <a:rPr lang="en-US" sz="1800" b="0" i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: An investment reaches a conclusion where a technology is handed off for further development. Transitions can be made to other STMD programs, other NASA Mission Directorates, academic institution, other Government Agencies, Commercial Entities, or International Partner.</a:t>
            </a:r>
            <a:endParaRPr lang="en-US" b="0" i="0">
              <a:solidFill>
                <a:srgbClr val="242424"/>
              </a:solidFill>
              <a:effectLst/>
              <a:latin typeface="Segoe UI" panose="020B0502040204020203" pitchFamily="34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759704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solidFill>
                  <a:srgbClr val="FF0000"/>
                </a:solidFill>
              </a:rPr>
              <a:t>Summary of the EPO activities (papers, conferences, outreach events) participated in over the last 6 months and the forward outlook for 6 months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1297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41636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/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67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16192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2616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12616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FY18</a:t>
            </a:r>
            <a:r>
              <a:rPr lang="en-US" sz="800" baseline="0">
                <a:solidFill>
                  <a:schemeClr val="bg1"/>
                </a:solidFill>
              </a:rPr>
              <a:t> Mid Year Review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FY22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6" name="TextBox 5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445127"/>
            <a:ext cx="4011084" cy="87228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5127"/>
            <a:ext cx="6815667" cy="43936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500560"/>
            <a:ext cx="4011084" cy="3521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48063"/>
            <a:ext cx="7315200" cy="3179512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8" name="TextBox 7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933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/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239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  <p15:guide id="3" pos="678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16192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3283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2616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12616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2144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FY18</a:t>
            </a:r>
            <a:r>
              <a:rPr lang="en-US" sz="800" baseline="0">
                <a:solidFill>
                  <a:schemeClr val="bg1"/>
                </a:solidFill>
              </a:rPr>
              <a:t> Mid Year Review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FY22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473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6" name="TextBox 5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939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445127"/>
            <a:ext cx="4011084" cy="87228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5127"/>
            <a:ext cx="6815667" cy="43936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500560"/>
            <a:ext cx="4011084" cy="3521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9729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48063"/>
            <a:ext cx="7315200" cy="3179512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4293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8" name="TextBox 7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64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F145354-13C8-B341-8631-CC4F1B1E7B5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7958" y="1003412"/>
            <a:ext cx="11612070" cy="5173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20849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OCT template.jp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1" y="-1"/>
            <a:ext cx="12192000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3728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25" r:id="rId1"/>
    <p:sldLayoutId id="2147484426" r:id="rId2"/>
    <p:sldLayoutId id="2147484428" r:id="rId3"/>
    <p:sldLayoutId id="2147484429" r:id="rId4"/>
    <p:sldLayoutId id="2147484430" r:id="rId5"/>
    <p:sldLayoutId id="2147484431" r:id="rId6"/>
    <p:sldLayoutId id="2147484432" r:id="rId7"/>
    <p:sldLayoutId id="2147484433" r:id="rId8"/>
    <p:sldLayoutId id="2147484434" r:id="rId9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OCT template.jp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11" y="-1"/>
            <a:ext cx="12192000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0909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36" r:id="rId1"/>
    <p:sldLayoutId id="2147484437" r:id="rId2"/>
    <p:sldLayoutId id="2147484438" r:id="rId3"/>
    <p:sldLayoutId id="2147484439" r:id="rId4"/>
    <p:sldLayoutId id="2147484440" r:id="rId5"/>
    <p:sldLayoutId id="2147484441" r:id="rId6"/>
    <p:sldLayoutId id="2147484442" r:id="rId7"/>
    <p:sldLayoutId id="2147484443" r:id="rId8"/>
    <p:sldLayoutId id="2147484444" r:id="rId9"/>
    <p:sldLayoutId id="2147484445" r:id="rId10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0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0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0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8FF917-5495-2B40-9F4F-35B3547594A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F6F6271-DCAA-9248-AB0C-338703F0147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6" r="2738"/>
          <a:stretch/>
        </p:blipFill>
        <p:spPr>
          <a:xfrm>
            <a:off x="8702723" y="1428893"/>
            <a:ext cx="1534097" cy="1571628"/>
          </a:xfrm>
          <a:prstGeom prst="ellipse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6F561C3-C31C-0841-8628-88E34308A0F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19"/>
          <a:stretch/>
        </p:blipFill>
        <p:spPr>
          <a:xfrm>
            <a:off x="2702495" y="890581"/>
            <a:ext cx="1211177" cy="1182767"/>
          </a:xfrm>
          <a:prstGeom prst="ellipse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4E3521B-9876-9042-8D20-9214E86F3F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9799" y="982484"/>
            <a:ext cx="1956816" cy="195681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4A35C98-0CEC-884F-8FEA-6783FDEF66BC}"/>
              </a:ext>
            </a:extLst>
          </p:cNvPr>
          <p:cNvGrpSpPr/>
          <p:nvPr/>
        </p:nvGrpSpPr>
        <p:grpSpPr>
          <a:xfrm>
            <a:off x="7491952" y="3348712"/>
            <a:ext cx="1542264" cy="1542264"/>
            <a:chOff x="7491952" y="3348712"/>
            <a:chExt cx="1542264" cy="1542264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894AF24F-815E-9A4B-AD6B-F6C32E03341A}"/>
                </a:ext>
              </a:extLst>
            </p:cNvPr>
            <p:cNvSpPr/>
            <p:nvPr/>
          </p:nvSpPr>
          <p:spPr>
            <a:xfrm>
              <a:off x="7491952" y="3348712"/>
              <a:ext cx="1542264" cy="1542264"/>
            </a:xfrm>
            <a:prstGeom prst="ellipse">
              <a:avLst/>
            </a:prstGeom>
            <a:solidFill>
              <a:srgbClr val="06091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858F0AAF-FAD7-D548-83C6-F0A1654E8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8283" y="3670844"/>
              <a:ext cx="1343700" cy="859342"/>
            </a:xfrm>
            <a:prstGeom prst="roundRect">
              <a:avLst/>
            </a:prstGeom>
          </p:spPr>
        </p:pic>
      </p:grpSp>
      <p:pic>
        <p:nvPicPr>
          <p:cNvPr id="2050" name="Picture 2" descr="https://lh6.googleusercontent.com/fu8HE4Ljwt-ZP7v3KwI6Zj9oKqtNZ4QSv1SX0rd-UOsF57VVv79uypJrc_9-_-0LPa854Jz2pHkLx_8RRMoUjJh4oFLB9vU_xHRHB3l9bFL2i0EXeLNOQ6c8c_BAo9EhKf9vUkTPrIo">
            <a:extLst>
              <a:ext uri="{FF2B5EF4-FFF2-40B4-BE49-F238E27FC236}">
                <a16:creationId xmlns:a16="http://schemas.microsoft.com/office/drawing/2014/main" id="{9A9018CE-B3F4-C84F-A8A9-602C445F37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5" r="20764"/>
          <a:stretch/>
        </p:blipFill>
        <p:spPr bwMode="auto">
          <a:xfrm>
            <a:off x="3421445" y="2822856"/>
            <a:ext cx="1542265" cy="140456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E25CA8-E416-A449-B19E-BAA0DBE9C9A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0" t="4566" r="2871" b="4604"/>
          <a:stretch/>
        </p:blipFill>
        <p:spPr>
          <a:xfrm>
            <a:off x="5771882" y="4000753"/>
            <a:ext cx="1099035" cy="1043997"/>
          </a:xfrm>
          <a:prstGeom prst="ellipse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C1392BE-9F25-E2F1-5E81-50A7CBA85728}"/>
              </a:ext>
            </a:extLst>
          </p:cNvPr>
          <p:cNvSpPr txBox="1"/>
          <p:nvPr/>
        </p:nvSpPr>
        <p:spPr>
          <a:xfrm>
            <a:off x="232012" y="5515550"/>
            <a:ext cx="8468436" cy="70788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400" b="1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Space Technology Mission Directorate</a:t>
            </a:r>
          </a:p>
          <a:p>
            <a:pPr>
              <a:lnSpc>
                <a:spcPts val="2400"/>
              </a:lnSpc>
            </a:pPr>
            <a:r>
              <a:rPr lang="en-US" sz="2100" b="1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Game Changing Development Program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A3930C-5E27-0765-16D2-C1552F81E7AC}"/>
              </a:ext>
            </a:extLst>
          </p:cNvPr>
          <p:cNvSpPr txBox="1"/>
          <p:nvPr/>
        </p:nvSpPr>
        <p:spPr>
          <a:xfrm>
            <a:off x="234286" y="6148963"/>
            <a:ext cx="10906602" cy="52322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1400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Caleb Adams   |  Brian </a:t>
            </a:r>
            <a:r>
              <a:rPr lang="en-US" sz="1400" dirty="0" err="1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Kempa</a:t>
            </a:r>
            <a:r>
              <a:rPr lang="en-US" sz="1400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  | FY23 Distributed Spacecraft Autonomy (DSA) Annual Review Presentation   |   09.20.2023</a:t>
            </a:r>
          </a:p>
          <a:p>
            <a:r>
              <a:rPr lang="en-US" sz="1400" dirty="0" err="1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Caleb.A.Adams@nasa.gov</a:t>
            </a:r>
            <a:endParaRPr lang="en-US" sz="1400" dirty="0">
              <a:solidFill>
                <a:prstClr val="white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484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099194" y="224716"/>
            <a:ext cx="3993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ysClr val="window" lastClr="FFFFFF">
                    <a:lumMod val="85000"/>
                  </a:sysClr>
                </a:solidFill>
                <a:latin typeface="Arial Bold" charset="0"/>
                <a:ea typeface="ＭＳ Ｐゴシック" charset="-128"/>
                <a:cs typeface="ＭＳ Ｐゴシック" charset="-128"/>
              </a:rPr>
              <a:t>Project Overview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800" kern="1200" baseline="0" smtClean="0">
                <a:solidFill>
                  <a:schemeClr val="tx1"/>
                </a:solidFill>
                <a:latin typeface="Arial" charset="0"/>
                <a:ea typeface="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CEA57C-BD71-4AFE-831C-25C5AD165BF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47F09D9-DE73-8079-8C85-F0EEB8FC3D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3803607"/>
              </p:ext>
            </p:extLst>
          </p:nvPr>
        </p:nvGraphicFramePr>
        <p:xfrm>
          <a:off x="330326" y="2984418"/>
          <a:ext cx="10946423" cy="1726381"/>
        </p:xfrm>
        <a:graphic>
          <a:graphicData uri="http://schemas.openxmlformats.org/drawingml/2006/table">
            <a:tbl>
              <a:tblPr/>
              <a:tblGrid>
                <a:gridCol w="1366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79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6683">
                <a:tc grid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Goals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73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Goal #1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Advance command and control methodologies for controlling a distributed space system as a single entity.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73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Goal #2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just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Develop, mature, and demonstrate autonomous coordination between multiple spacecraft in the distributed space system.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73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Goal</a:t>
                      </a:r>
                      <a:r>
                        <a:rPr lang="en-US" sz="1400" b="1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#3</a:t>
                      </a:r>
                      <a:endParaRPr lang="en-US" sz="1400" b="1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just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Develop, mature, and demonstrate approaches for adaptive reconfiguration and distributed decision-making across a distributed space system.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695337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6281AEE2-F066-C397-655C-014648820E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60393"/>
              </p:ext>
            </p:extLst>
          </p:nvPr>
        </p:nvGraphicFramePr>
        <p:xfrm>
          <a:off x="330327" y="4887445"/>
          <a:ext cx="10946422" cy="1552371"/>
        </p:xfrm>
        <a:graphic>
          <a:graphicData uri="http://schemas.openxmlformats.org/drawingml/2006/table">
            <a:tbl>
              <a:tblPr/>
              <a:tblGrid>
                <a:gridCol w="1366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79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973">
                <a:tc grid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Objectives 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68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</a:t>
                      </a:r>
                      <a:r>
                        <a:rPr lang="en-US" sz="1400" b="1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#1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just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DSA Project shall develop software to control a distributed space system.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68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 #2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DSA Project shall perform a technology demonstration of distributed space system software in flight.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682">
                <a:tc>
                  <a:txBody>
                    <a:bodyPr/>
                    <a:lstStyle/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 #3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DSA Project shall demonstrate the scalability of the distributed space system software in a simulation environment. 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8631593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040CAB24-4230-7C97-C8B7-D885033320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022753"/>
              </p:ext>
            </p:extLst>
          </p:nvPr>
        </p:nvGraphicFramePr>
        <p:xfrm>
          <a:off x="330325" y="1488150"/>
          <a:ext cx="10946423" cy="1350645"/>
        </p:xfrm>
        <a:graphic>
          <a:graphicData uri="http://schemas.openxmlformats.org/drawingml/2006/table">
            <a:tbl>
              <a:tblPr/>
              <a:tblGrid>
                <a:gridCol w="1372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16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946">
                  <a:extLst>
                    <a:ext uri="{9D8B030D-6E8A-4147-A177-3AD203B41FA5}">
                      <a16:colId xmlns:a16="http://schemas.microsoft.com/office/drawing/2014/main" val="809043977"/>
                    </a:ext>
                  </a:extLst>
                </a:gridCol>
              </a:tblGrid>
              <a:tr h="215972">
                <a:tc gridSpan="3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Technology Development Needs Addressed by Project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60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GCD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Completion of project goals and objectives on time and in budget 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Autonomous Systems,</a:t>
                      </a:r>
                    </a:p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679, 681, 723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635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SSTP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Demonstration of distributed autonomous technologies with small spacecraft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Autonomous Systems,</a:t>
                      </a:r>
                    </a:p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679, 681, 723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8937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C7325-E5EF-45DF-8077-7885BF1D7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2471" y="210234"/>
            <a:ext cx="9144000" cy="646331"/>
          </a:xfr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>
                <a:solidFill>
                  <a:sysClr val="window" lastClr="FFFFFF">
                    <a:lumMod val="85000"/>
                  </a:sysClr>
                </a:solidFill>
              </a:rPr>
              <a:t>Project Org &amp; Team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5BD230-56F1-4459-802B-A77D5DF9B5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3</a:t>
            </a:fld>
            <a:endParaRPr lang="uk-U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F03E78-DE22-4D6B-A7A6-E955E441C67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083" y="121312"/>
            <a:ext cx="990306" cy="824176"/>
          </a:xfrm>
          <a:prstGeom prst="rect">
            <a:avLst/>
          </a:prstGeom>
        </p:spPr>
      </p:pic>
      <p:pic>
        <p:nvPicPr>
          <p:cNvPr id="6" name="Picture 5" descr="A diagram of a company&#10;&#10;Description automatically generated">
            <a:extLst>
              <a:ext uri="{FF2B5EF4-FFF2-40B4-BE49-F238E27FC236}">
                <a16:creationId xmlns:a16="http://schemas.microsoft.com/office/drawing/2014/main" id="{2167C1F3-924D-15F9-279B-55D3551F14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937" y="1391771"/>
            <a:ext cx="5699203" cy="493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198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1037" y="121312"/>
            <a:ext cx="8250115" cy="1066800"/>
          </a:xfrm>
        </p:spPr>
        <p:txBody>
          <a:bodyPr/>
          <a:lstStyle/>
          <a:p>
            <a:r>
              <a:rPr lang="en-US" sz="4000" dirty="0">
                <a:solidFill>
                  <a:schemeClr val="bg1">
                    <a:lumMod val="85000"/>
                  </a:schemeClr>
                </a:solidFill>
              </a:rPr>
              <a:t>Collaborations &amp; Partnerships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4</a:t>
            </a:fld>
            <a:endParaRPr lang="uk-UA"/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57C8F0CB-BFA9-47E0-9B62-F7BB2E477043}"/>
              </a:ext>
            </a:extLst>
          </p:cNvPr>
          <p:cNvGrpSpPr/>
          <p:nvPr/>
        </p:nvGrpSpPr>
        <p:grpSpPr>
          <a:xfrm>
            <a:off x="7099604" y="3965162"/>
            <a:ext cx="4640958" cy="2707895"/>
            <a:chOff x="4390773" y="3189185"/>
            <a:chExt cx="4661422" cy="2644580"/>
          </a:xfrm>
          <a:solidFill>
            <a:schemeClr val="bg1">
              <a:lumMod val="65000"/>
            </a:schemeClr>
          </a:solidFill>
        </p:grpSpPr>
        <p:sp>
          <p:nvSpPr>
            <p:cNvPr id="143" name="Freeform 9">
              <a:extLst>
                <a:ext uri="{FF2B5EF4-FFF2-40B4-BE49-F238E27FC236}">
                  <a16:creationId xmlns:a16="http://schemas.microsoft.com/office/drawing/2014/main" id="{F946B59C-0FCE-4985-8ED9-E1C2650F14F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2743" y="3576120"/>
              <a:ext cx="217897" cy="357419"/>
            </a:xfrm>
            <a:custGeom>
              <a:avLst/>
              <a:gdLst>
                <a:gd name="T0" fmla="*/ 9933 w 179"/>
                <a:gd name="T1" fmla="*/ 0 h 294"/>
                <a:gd name="T2" fmla="*/ 0 w 179"/>
                <a:gd name="T3" fmla="*/ 2354 h 294"/>
                <a:gd name="T4" fmla="*/ 0 w 179"/>
                <a:gd name="T5" fmla="*/ 5886 h 294"/>
                <a:gd name="T6" fmla="*/ 9933 w 179"/>
                <a:gd name="T7" fmla="*/ 2354 h 294"/>
                <a:gd name="T8" fmla="*/ 9933 w 179"/>
                <a:gd name="T9" fmla="*/ 0 h 2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9"/>
                <a:gd name="T16" fmla="*/ 0 h 294"/>
                <a:gd name="T17" fmla="*/ 179 w 179"/>
                <a:gd name="T18" fmla="*/ 294 h 2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9" h="294">
                  <a:moveTo>
                    <a:pt x="179" y="0"/>
                  </a:moveTo>
                  <a:lnTo>
                    <a:pt x="0" y="139"/>
                  </a:lnTo>
                  <a:lnTo>
                    <a:pt x="0" y="294"/>
                  </a:lnTo>
                  <a:lnTo>
                    <a:pt x="179" y="157"/>
                  </a:lnTo>
                  <a:lnTo>
                    <a:pt x="179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44" name="Freeform 10">
              <a:extLst>
                <a:ext uri="{FF2B5EF4-FFF2-40B4-BE49-F238E27FC236}">
                  <a16:creationId xmlns:a16="http://schemas.microsoft.com/office/drawing/2014/main" id="{89CF6A92-A19C-4475-8992-D5256C06BF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234" y="5177947"/>
              <a:ext cx="216339" cy="262326"/>
            </a:xfrm>
            <a:custGeom>
              <a:avLst/>
              <a:gdLst>
                <a:gd name="T0" fmla="*/ 0 w 175"/>
                <a:gd name="T1" fmla="*/ 0 h 215"/>
                <a:gd name="T2" fmla="*/ 10087 w 175"/>
                <a:gd name="T3" fmla="*/ 2363 h 215"/>
                <a:gd name="T4" fmla="*/ 10087 w 175"/>
                <a:gd name="T5" fmla="*/ 4726 h 215"/>
                <a:gd name="T6" fmla="*/ 0 w 175"/>
                <a:gd name="T7" fmla="*/ 3544 h 215"/>
                <a:gd name="T8" fmla="*/ 0 w 175"/>
                <a:gd name="T9" fmla="*/ 0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5"/>
                <a:gd name="T16" fmla="*/ 0 h 215"/>
                <a:gd name="T17" fmla="*/ 175 w 175"/>
                <a:gd name="T18" fmla="*/ 215 h 2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5" h="215">
                  <a:moveTo>
                    <a:pt x="0" y="0"/>
                  </a:moveTo>
                  <a:lnTo>
                    <a:pt x="175" y="62"/>
                  </a:lnTo>
                  <a:lnTo>
                    <a:pt x="175" y="215"/>
                  </a:lnTo>
                  <a:lnTo>
                    <a:pt x="0" y="15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45" name="Freeform 11">
              <a:extLst>
                <a:ext uri="{FF2B5EF4-FFF2-40B4-BE49-F238E27FC236}">
                  <a16:creationId xmlns:a16="http://schemas.microsoft.com/office/drawing/2014/main" id="{569EA528-3684-48E5-A4AD-062170A328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2406" y="5469787"/>
              <a:ext cx="29572" cy="190188"/>
            </a:xfrm>
            <a:custGeom>
              <a:avLst/>
              <a:gdLst>
                <a:gd name="T0" fmla="*/ 0 w 24"/>
                <a:gd name="T1" fmla="*/ 0 h 156"/>
                <a:gd name="T2" fmla="*/ 0 w 24"/>
                <a:gd name="T3" fmla="*/ 2361 h 156"/>
                <a:gd name="T4" fmla="*/ 3770 w 24"/>
                <a:gd name="T5" fmla="*/ 2361 h 156"/>
                <a:gd name="T6" fmla="*/ 3770 w 24"/>
                <a:gd name="T7" fmla="*/ 2361 h 156"/>
                <a:gd name="T8" fmla="*/ 0 w 24"/>
                <a:gd name="T9" fmla="*/ 0 h 1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156"/>
                <a:gd name="T17" fmla="*/ 24 w 24"/>
                <a:gd name="T18" fmla="*/ 156 h 1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156">
                  <a:moveTo>
                    <a:pt x="0" y="0"/>
                  </a:moveTo>
                  <a:lnTo>
                    <a:pt x="0" y="156"/>
                  </a:lnTo>
                  <a:lnTo>
                    <a:pt x="24" y="156"/>
                  </a:lnTo>
                  <a:lnTo>
                    <a:pt x="24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46" name="Freeform 12">
              <a:extLst>
                <a:ext uri="{FF2B5EF4-FFF2-40B4-BE49-F238E27FC236}">
                  <a16:creationId xmlns:a16="http://schemas.microsoft.com/office/drawing/2014/main" id="{5A4ECD27-EB49-4D8E-9B04-D5585705C60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0419" y="5471427"/>
              <a:ext cx="24902" cy="362338"/>
            </a:xfrm>
            <a:custGeom>
              <a:avLst/>
              <a:gdLst>
                <a:gd name="T0" fmla="*/ 0 w 21"/>
                <a:gd name="T1" fmla="*/ 0 h 299"/>
                <a:gd name="T2" fmla="*/ 3629 w 21"/>
                <a:gd name="T3" fmla="*/ 2347 h 299"/>
                <a:gd name="T4" fmla="*/ 3629 w 21"/>
                <a:gd name="T5" fmla="*/ 5867 h 299"/>
                <a:gd name="T6" fmla="*/ 0 w 21"/>
                <a:gd name="T7" fmla="*/ 2347 h 299"/>
                <a:gd name="T8" fmla="*/ 0 w 21"/>
                <a:gd name="T9" fmla="*/ 0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"/>
                <a:gd name="T16" fmla="*/ 0 h 299"/>
                <a:gd name="T17" fmla="*/ 21 w 21"/>
                <a:gd name="T18" fmla="*/ 299 h 2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" h="299">
                  <a:moveTo>
                    <a:pt x="0" y="0"/>
                  </a:moveTo>
                  <a:lnTo>
                    <a:pt x="21" y="149"/>
                  </a:lnTo>
                  <a:lnTo>
                    <a:pt x="21" y="299"/>
                  </a:lnTo>
                  <a:lnTo>
                    <a:pt x="0" y="15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47" name="Freeform 13">
              <a:extLst>
                <a:ext uri="{FF2B5EF4-FFF2-40B4-BE49-F238E27FC236}">
                  <a16:creationId xmlns:a16="http://schemas.microsoft.com/office/drawing/2014/main" id="{7DBA9E33-35A3-4B6B-9DDE-4EBBFD3647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7852" y="4797576"/>
              <a:ext cx="102722" cy="298397"/>
            </a:xfrm>
            <a:custGeom>
              <a:avLst/>
              <a:gdLst>
                <a:gd name="T0" fmla="*/ 0 w 85"/>
                <a:gd name="T1" fmla="*/ 2349 h 246"/>
                <a:gd name="T2" fmla="*/ 3698 w 85"/>
                <a:gd name="T3" fmla="*/ 0 h 246"/>
                <a:gd name="T4" fmla="*/ 3698 w 85"/>
                <a:gd name="T5" fmla="*/ 2349 h 246"/>
                <a:gd name="T6" fmla="*/ 0 w 85"/>
                <a:gd name="T7" fmla="*/ 4698 h 246"/>
                <a:gd name="T8" fmla="*/ 0 w 85"/>
                <a:gd name="T9" fmla="*/ 2349 h 2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246"/>
                <a:gd name="T17" fmla="*/ 85 w 85"/>
                <a:gd name="T18" fmla="*/ 246 h 2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246">
                  <a:moveTo>
                    <a:pt x="0" y="89"/>
                  </a:moveTo>
                  <a:lnTo>
                    <a:pt x="85" y="0"/>
                  </a:lnTo>
                  <a:lnTo>
                    <a:pt x="85" y="156"/>
                  </a:lnTo>
                  <a:lnTo>
                    <a:pt x="0" y="246"/>
                  </a:lnTo>
                  <a:lnTo>
                    <a:pt x="0" y="89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48" name="Freeform 14">
              <a:extLst>
                <a:ext uri="{FF2B5EF4-FFF2-40B4-BE49-F238E27FC236}">
                  <a16:creationId xmlns:a16="http://schemas.microsoft.com/office/drawing/2014/main" id="{5F8F5F54-9C8F-4636-80AB-2F5B7B68C8D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8823" y="4691004"/>
              <a:ext cx="115173" cy="221338"/>
            </a:xfrm>
            <a:custGeom>
              <a:avLst/>
              <a:gdLst>
                <a:gd name="T0" fmla="*/ 0 w 95"/>
                <a:gd name="T1" fmla="*/ 2329 h 184"/>
                <a:gd name="T2" fmla="*/ 4946 w 95"/>
                <a:gd name="T3" fmla="*/ 0 h 184"/>
                <a:gd name="T4" fmla="*/ 4946 w 95"/>
                <a:gd name="T5" fmla="*/ 2329 h 184"/>
                <a:gd name="T6" fmla="*/ 0 w 95"/>
                <a:gd name="T7" fmla="*/ 3494 h 184"/>
                <a:gd name="T8" fmla="*/ 0 w 95"/>
                <a:gd name="T9" fmla="*/ 2329 h 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5"/>
                <a:gd name="T16" fmla="*/ 0 h 184"/>
                <a:gd name="T17" fmla="*/ 95 w 95"/>
                <a:gd name="T18" fmla="*/ 184 h 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5" h="184">
                  <a:moveTo>
                    <a:pt x="0" y="28"/>
                  </a:moveTo>
                  <a:lnTo>
                    <a:pt x="95" y="0"/>
                  </a:lnTo>
                  <a:lnTo>
                    <a:pt x="95" y="154"/>
                  </a:lnTo>
                  <a:lnTo>
                    <a:pt x="0" y="184"/>
                  </a:lnTo>
                  <a:lnTo>
                    <a:pt x="0" y="28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49" name="Freeform 15">
              <a:extLst>
                <a:ext uri="{FF2B5EF4-FFF2-40B4-BE49-F238E27FC236}">
                  <a16:creationId xmlns:a16="http://schemas.microsoft.com/office/drawing/2014/main" id="{6CC66391-D6B6-4CA3-A3E9-6929E815C04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7845" y="4184387"/>
              <a:ext cx="60700" cy="267246"/>
            </a:xfrm>
            <a:custGeom>
              <a:avLst/>
              <a:gdLst>
                <a:gd name="T0" fmla="*/ 0 w 49"/>
                <a:gd name="T1" fmla="*/ 2352 h 220"/>
                <a:gd name="T2" fmla="*/ 3791 w 49"/>
                <a:gd name="T3" fmla="*/ 0 h 220"/>
                <a:gd name="T4" fmla="*/ 3791 w 49"/>
                <a:gd name="T5" fmla="*/ 2352 h 220"/>
                <a:gd name="T6" fmla="*/ 0 w 49"/>
                <a:gd name="T7" fmla="*/ 4705 h 220"/>
                <a:gd name="T8" fmla="*/ 0 w 49"/>
                <a:gd name="T9" fmla="*/ 2352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"/>
                <a:gd name="T16" fmla="*/ 0 h 220"/>
                <a:gd name="T17" fmla="*/ 49 w 49"/>
                <a:gd name="T18" fmla="*/ 220 h 2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" h="220">
                  <a:moveTo>
                    <a:pt x="0" y="63"/>
                  </a:moveTo>
                  <a:lnTo>
                    <a:pt x="49" y="0"/>
                  </a:lnTo>
                  <a:lnTo>
                    <a:pt x="49" y="155"/>
                  </a:lnTo>
                  <a:lnTo>
                    <a:pt x="0" y="220"/>
                  </a:lnTo>
                  <a:lnTo>
                    <a:pt x="0" y="63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50" name="Freeform 16">
              <a:extLst>
                <a:ext uri="{FF2B5EF4-FFF2-40B4-BE49-F238E27FC236}">
                  <a16:creationId xmlns:a16="http://schemas.microsoft.com/office/drawing/2014/main" id="{A1F46AEB-9DDD-47C9-8A53-9AD85469EC43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6481" y="3969607"/>
              <a:ext cx="63812" cy="209861"/>
            </a:xfrm>
            <a:custGeom>
              <a:avLst/>
              <a:gdLst>
                <a:gd name="T0" fmla="*/ 0 w 54"/>
                <a:gd name="T1" fmla="*/ 2349 h 173"/>
                <a:gd name="T2" fmla="*/ 3616 w 54"/>
                <a:gd name="T3" fmla="*/ 0 h 173"/>
                <a:gd name="T4" fmla="*/ 3616 w 54"/>
                <a:gd name="T5" fmla="*/ 2349 h 173"/>
                <a:gd name="T6" fmla="*/ 0 w 54"/>
                <a:gd name="T7" fmla="*/ 3524 h 173"/>
                <a:gd name="T8" fmla="*/ 0 w 54"/>
                <a:gd name="T9" fmla="*/ 2349 h 1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4"/>
                <a:gd name="T16" fmla="*/ 0 h 173"/>
                <a:gd name="T17" fmla="*/ 54 w 54"/>
                <a:gd name="T18" fmla="*/ 173 h 1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4" h="173">
                  <a:moveTo>
                    <a:pt x="0" y="20"/>
                  </a:moveTo>
                  <a:lnTo>
                    <a:pt x="54" y="0"/>
                  </a:lnTo>
                  <a:lnTo>
                    <a:pt x="54" y="153"/>
                  </a:lnTo>
                  <a:lnTo>
                    <a:pt x="0" y="173"/>
                  </a:lnTo>
                  <a:lnTo>
                    <a:pt x="0" y="2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51" name="Freeform 17">
              <a:extLst>
                <a:ext uri="{FF2B5EF4-FFF2-40B4-BE49-F238E27FC236}">
                  <a16:creationId xmlns:a16="http://schemas.microsoft.com/office/drawing/2014/main" id="{45E4BF36-1BA4-45BD-8617-FA6CEAE1C8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1462" y="4005676"/>
              <a:ext cx="174317" cy="209861"/>
            </a:xfrm>
            <a:custGeom>
              <a:avLst/>
              <a:gdLst>
                <a:gd name="T0" fmla="*/ 7460 w 143"/>
                <a:gd name="T1" fmla="*/ 0 h 173"/>
                <a:gd name="T2" fmla="*/ 6217 w 143"/>
                <a:gd name="T3" fmla="*/ 2349 h 173"/>
                <a:gd name="T4" fmla="*/ 0 w 143"/>
                <a:gd name="T5" fmla="*/ 2349 h 173"/>
                <a:gd name="T6" fmla="*/ 0 w 143"/>
                <a:gd name="T7" fmla="*/ 3524 h 173"/>
                <a:gd name="T8" fmla="*/ 6217 w 143"/>
                <a:gd name="T9" fmla="*/ 3524 h 173"/>
                <a:gd name="T10" fmla="*/ 7460 w 143"/>
                <a:gd name="T11" fmla="*/ 3524 h 173"/>
                <a:gd name="T12" fmla="*/ 7460 w 143"/>
                <a:gd name="T13" fmla="*/ 0 h 17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173"/>
                <a:gd name="T23" fmla="*/ 143 w 143"/>
                <a:gd name="T24" fmla="*/ 173 h 17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173">
                  <a:moveTo>
                    <a:pt x="143" y="0"/>
                  </a:moveTo>
                  <a:lnTo>
                    <a:pt x="113" y="4"/>
                  </a:lnTo>
                  <a:lnTo>
                    <a:pt x="0" y="20"/>
                  </a:lnTo>
                  <a:lnTo>
                    <a:pt x="0" y="173"/>
                  </a:lnTo>
                  <a:lnTo>
                    <a:pt x="115" y="159"/>
                  </a:lnTo>
                  <a:lnTo>
                    <a:pt x="143" y="155"/>
                  </a:lnTo>
                  <a:lnTo>
                    <a:pt x="143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52" name="Freeform 18">
              <a:extLst>
                <a:ext uri="{FF2B5EF4-FFF2-40B4-BE49-F238E27FC236}">
                  <a16:creationId xmlns:a16="http://schemas.microsoft.com/office/drawing/2014/main" id="{F2BF666B-97B9-4835-ABA2-24F40B9799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2739" y="5102530"/>
              <a:ext cx="73152" cy="316432"/>
            </a:xfrm>
            <a:custGeom>
              <a:avLst/>
              <a:gdLst>
                <a:gd name="T0" fmla="*/ 0 w 59"/>
                <a:gd name="T1" fmla="*/ 0 h 262"/>
                <a:gd name="T2" fmla="*/ 3794 w 59"/>
                <a:gd name="T3" fmla="*/ 2339 h 262"/>
                <a:gd name="T4" fmla="*/ 3794 w 59"/>
                <a:gd name="T5" fmla="*/ 5847 h 262"/>
                <a:gd name="T6" fmla="*/ 0 w 59"/>
                <a:gd name="T7" fmla="*/ 2339 h 262"/>
                <a:gd name="T8" fmla="*/ 0 w 59"/>
                <a:gd name="T9" fmla="*/ 0 h 2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"/>
                <a:gd name="T16" fmla="*/ 0 h 262"/>
                <a:gd name="T17" fmla="*/ 59 w 59"/>
                <a:gd name="T18" fmla="*/ 262 h 2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" h="262">
                  <a:moveTo>
                    <a:pt x="0" y="0"/>
                  </a:moveTo>
                  <a:lnTo>
                    <a:pt x="59" y="108"/>
                  </a:lnTo>
                  <a:lnTo>
                    <a:pt x="59" y="262"/>
                  </a:lnTo>
                  <a:lnTo>
                    <a:pt x="0" y="15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53" name="Freeform 19">
              <a:extLst>
                <a:ext uri="{FF2B5EF4-FFF2-40B4-BE49-F238E27FC236}">
                  <a16:creationId xmlns:a16="http://schemas.microsoft.com/office/drawing/2014/main" id="{D2F3685B-4633-4E92-A74B-53732275E79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1297" y="5220576"/>
              <a:ext cx="101167" cy="218061"/>
            </a:xfrm>
            <a:custGeom>
              <a:avLst/>
              <a:gdLst>
                <a:gd name="T0" fmla="*/ 0 w 84"/>
                <a:gd name="T1" fmla="*/ 0 h 180"/>
                <a:gd name="T2" fmla="*/ 3685 w 84"/>
                <a:gd name="T3" fmla="*/ 2346 h 180"/>
                <a:gd name="T4" fmla="*/ 3685 w 84"/>
                <a:gd name="T5" fmla="*/ 3519 h 180"/>
                <a:gd name="T6" fmla="*/ 0 w 84"/>
                <a:gd name="T7" fmla="*/ 2346 h 180"/>
                <a:gd name="T8" fmla="*/ 0 w 84"/>
                <a:gd name="T9" fmla="*/ 0 h 1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4"/>
                <a:gd name="T16" fmla="*/ 0 h 180"/>
                <a:gd name="T17" fmla="*/ 84 w 84"/>
                <a:gd name="T18" fmla="*/ 180 h 1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4" h="180">
                  <a:moveTo>
                    <a:pt x="0" y="0"/>
                  </a:moveTo>
                  <a:lnTo>
                    <a:pt x="84" y="29"/>
                  </a:lnTo>
                  <a:lnTo>
                    <a:pt x="84" y="180"/>
                  </a:lnTo>
                  <a:lnTo>
                    <a:pt x="0" y="15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54" name="Freeform 169">
              <a:extLst>
                <a:ext uri="{FF2B5EF4-FFF2-40B4-BE49-F238E27FC236}">
                  <a16:creationId xmlns:a16="http://schemas.microsoft.com/office/drawing/2014/main" id="{795428FD-5A51-4C4B-AEA5-1D2E4A3420E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6222" y="5132040"/>
              <a:ext cx="87159" cy="262326"/>
            </a:xfrm>
            <a:custGeom>
              <a:avLst/>
              <a:gdLst>
                <a:gd name="T0" fmla="*/ 0 w 71"/>
                <a:gd name="T1" fmla="*/ 0 h 217"/>
                <a:gd name="T2" fmla="*/ 0 w 71"/>
                <a:gd name="T3" fmla="*/ 2341 h 217"/>
                <a:gd name="T4" fmla="*/ 2504 w 71"/>
                <a:gd name="T5" fmla="*/ 4682 h 217"/>
                <a:gd name="T6" fmla="*/ 2504 w 71"/>
                <a:gd name="T7" fmla="*/ 2341 h 217"/>
                <a:gd name="T8" fmla="*/ 0 w 71"/>
                <a:gd name="T9" fmla="*/ 0 h 2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"/>
                <a:gd name="T16" fmla="*/ 0 h 217"/>
                <a:gd name="T17" fmla="*/ 71 w 71"/>
                <a:gd name="T18" fmla="*/ 217 h 2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" h="217">
                  <a:moveTo>
                    <a:pt x="0" y="0"/>
                  </a:moveTo>
                  <a:lnTo>
                    <a:pt x="0" y="153"/>
                  </a:lnTo>
                  <a:lnTo>
                    <a:pt x="71" y="217"/>
                  </a:lnTo>
                  <a:lnTo>
                    <a:pt x="71" y="6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55" name="Freeform 170">
              <a:extLst>
                <a:ext uri="{FF2B5EF4-FFF2-40B4-BE49-F238E27FC236}">
                  <a16:creationId xmlns:a16="http://schemas.microsoft.com/office/drawing/2014/main" id="{BD108581-D11D-45C4-8A90-F7BC4B688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5479" y="5363219"/>
              <a:ext cx="68482" cy="291838"/>
            </a:xfrm>
            <a:custGeom>
              <a:avLst/>
              <a:gdLst>
                <a:gd name="T0" fmla="*/ 0 w 57"/>
                <a:gd name="T1" fmla="*/ 0 h 242"/>
                <a:gd name="T2" fmla="*/ 3676 w 57"/>
                <a:gd name="T3" fmla="*/ 2335 h 242"/>
                <a:gd name="T4" fmla="*/ 3676 w 57"/>
                <a:gd name="T5" fmla="*/ 4671 h 242"/>
                <a:gd name="T6" fmla="*/ 0 w 57"/>
                <a:gd name="T7" fmla="*/ 2335 h 242"/>
                <a:gd name="T8" fmla="*/ 0 w 57"/>
                <a:gd name="T9" fmla="*/ 0 h 2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"/>
                <a:gd name="T16" fmla="*/ 0 h 242"/>
                <a:gd name="T17" fmla="*/ 57 w 57"/>
                <a:gd name="T18" fmla="*/ 242 h 2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" h="242">
                  <a:moveTo>
                    <a:pt x="0" y="0"/>
                  </a:moveTo>
                  <a:lnTo>
                    <a:pt x="57" y="86"/>
                  </a:lnTo>
                  <a:lnTo>
                    <a:pt x="57" y="242"/>
                  </a:lnTo>
                  <a:lnTo>
                    <a:pt x="0" y="15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56" name="Freeform 171">
              <a:extLst>
                <a:ext uri="{FF2B5EF4-FFF2-40B4-BE49-F238E27FC236}">
                  <a16:creationId xmlns:a16="http://schemas.microsoft.com/office/drawing/2014/main" id="{59CBB138-F1F0-454D-8377-A70C703B349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0772" y="5179586"/>
              <a:ext cx="91827" cy="267246"/>
            </a:xfrm>
            <a:custGeom>
              <a:avLst/>
              <a:gdLst>
                <a:gd name="T0" fmla="*/ 0 w 74"/>
                <a:gd name="T1" fmla="*/ 0 h 220"/>
                <a:gd name="T2" fmla="*/ 5063 w 74"/>
                <a:gd name="T3" fmla="*/ 2352 h 220"/>
                <a:gd name="T4" fmla="*/ 3797 w 74"/>
                <a:gd name="T5" fmla="*/ 2352 h 220"/>
                <a:gd name="T6" fmla="*/ 3797 w 74"/>
                <a:gd name="T7" fmla="*/ 4705 h 220"/>
                <a:gd name="T8" fmla="*/ 0 w 74"/>
                <a:gd name="T9" fmla="*/ 2352 h 220"/>
                <a:gd name="T10" fmla="*/ 0 w 74"/>
                <a:gd name="T11" fmla="*/ 0 h 2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4"/>
                <a:gd name="T19" fmla="*/ 0 h 220"/>
                <a:gd name="T20" fmla="*/ 74 w 74"/>
                <a:gd name="T21" fmla="*/ 220 h 22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4" h="220">
                  <a:moveTo>
                    <a:pt x="0" y="0"/>
                  </a:moveTo>
                  <a:lnTo>
                    <a:pt x="74" y="79"/>
                  </a:lnTo>
                  <a:lnTo>
                    <a:pt x="58" y="151"/>
                  </a:lnTo>
                  <a:lnTo>
                    <a:pt x="58" y="220"/>
                  </a:lnTo>
                  <a:lnTo>
                    <a:pt x="0" y="15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57" name="Freeform 172">
              <a:extLst>
                <a:ext uri="{FF2B5EF4-FFF2-40B4-BE49-F238E27FC236}">
                  <a16:creationId xmlns:a16="http://schemas.microsoft.com/office/drawing/2014/main" id="{123DE724-2A43-4AA1-B6CC-B74A40B9EB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9574" y="5251728"/>
              <a:ext cx="161866" cy="190188"/>
            </a:xfrm>
            <a:custGeom>
              <a:avLst/>
              <a:gdLst>
                <a:gd name="T0" fmla="*/ 0 w 135"/>
                <a:gd name="T1" fmla="*/ 0 h 159"/>
                <a:gd name="T2" fmla="*/ 0 w 135"/>
                <a:gd name="T3" fmla="*/ 2316 h 159"/>
                <a:gd name="T4" fmla="*/ 7338 w 135"/>
                <a:gd name="T5" fmla="*/ 2316 h 159"/>
                <a:gd name="T6" fmla="*/ 7338 w 135"/>
                <a:gd name="T7" fmla="*/ 2316 h 159"/>
                <a:gd name="T8" fmla="*/ 0 w 135"/>
                <a:gd name="T9" fmla="*/ 0 h 1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5"/>
                <a:gd name="T16" fmla="*/ 0 h 159"/>
                <a:gd name="T17" fmla="*/ 135 w 135"/>
                <a:gd name="T18" fmla="*/ 159 h 1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5" h="159">
                  <a:moveTo>
                    <a:pt x="0" y="0"/>
                  </a:moveTo>
                  <a:lnTo>
                    <a:pt x="0" y="153"/>
                  </a:lnTo>
                  <a:lnTo>
                    <a:pt x="135" y="159"/>
                  </a:lnTo>
                  <a:lnTo>
                    <a:pt x="135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58" name="Freeform 173">
              <a:extLst>
                <a:ext uri="{FF2B5EF4-FFF2-40B4-BE49-F238E27FC236}">
                  <a16:creationId xmlns:a16="http://schemas.microsoft.com/office/drawing/2014/main" id="{8C6E28FD-7EBD-46C7-BB21-155F4AAB7C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5322" y="5638658"/>
              <a:ext cx="76264" cy="190188"/>
            </a:xfrm>
            <a:custGeom>
              <a:avLst/>
              <a:gdLst>
                <a:gd name="T0" fmla="*/ 0 w 61"/>
                <a:gd name="T1" fmla="*/ 2346 h 157"/>
                <a:gd name="T2" fmla="*/ 3826 w 61"/>
                <a:gd name="T3" fmla="*/ 0 h 157"/>
                <a:gd name="T4" fmla="*/ 3826 w 61"/>
                <a:gd name="T5" fmla="*/ 2346 h 157"/>
                <a:gd name="T6" fmla="*/ 0 w 61"/>
                <a:gd name="T7" fmla="*/ 3519 h 157"/>
                <a:gd name="T8" fmla="*/ 0 w 61"/>
                <a:gd name="T9" fmla="*/ 2346 h 1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"/>
                <a:gd name="T16" fmla="*/ 0 h 157"/>
                <a:gd name="T17" fmla="*/ 61 w 61"/>
                <a:gd name="T18" fmla="*/ 157 h 15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" h="157">
                  <a:moveTo>
                    <a:pt x="0" y="4"/>
                  </a:moveTo>
                  <a:lnTo>
                    <a:pt x="61" y="0"/>
                  </a:lnTo>
                  <a:lnTo>
                    <a:pt x="61" y="151"/>
                  </a:lnTo>
                  <a:lnTo>
                    <a:pt x="0" y="157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59" name="Freeform 174">
              <a:extLst>
                <a:ext uri="{FF2B5EF4-FFF2-40B4-BE49-F238E27FC236}">
                  <a16:creationId xmlns:a16="http://schemas.microsoft.com/office/drawing/2014/main" id="{DF1B7658-518F-4DD1-BFEE-ADB85E51E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247" y="4248331"/>
              <a:ext cx="280153" cy="657455"/>
            </a:xfrm>
            <a:custGeom>
              <a:avLst/>
              <a:gdLst>
                <a:gd name="T0" fmla="*/ 0 w 231"/>
                <a:gd name="T1" fmla="*/ 0 h 543"/>
                <a:gd name="T2" fmla="*/ 0 w 231"/>
                <a:gd name="T3" fmla="*/ 2345 h 543"/>
                <a:gd name="T4" fmla="*/ 3711 w 231"/>
                <a:gd name="T5" fmla="*/ 5862 h 543"/>
                <a:gd name="T6" fmla="*/ 12370 w 231"/>
                <a:gd name="T7" fmla="*/ 10551 h 543"/>
                <a:gd name="T8" fmla="*/ 12370 w 231"/>
                <a:gd name="T9" fmla="*/ 7034 h 543"/>
                <a:gd name="T10" fmla="*/ 4948 w 231"/>
                <a:gd name="T11" fmla="*/ 2345 h 543"/>
                <a:gd name="T12" fmla="*/ 0 w 231"/>
                <a:gd name="T13" fmla="*/ 0 h 54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1"/>
                <a:gd name="T22" fmla="*/ 0 h 543"/>
                <a:gd name="T23" fmla="*/ 231 w 231"/>
                <a:gd name="T24" fmla="*/ 543 h 54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1" h="543">
                  <a:moveTo>
                    <a:pt x="0" y="0"/>
                  </a:moveTo>
                  <a:lnTo>
                    <a:pt x="0" y="154"/>
                  </a:lnTo>
                  <a:lnTo>
                    <a:pt x="82" y="280"/>
                  </a:lnTo>
                  <a:lnTo>
                    <a:pt x="231" y="543"/>
                  </a:lnTo>
                  <a:lnTo>
                    <a:pt x="231" y="391"/>
                  </a:lnTo>
                  <a:lnTo>
                    <a:pt x="92" y="14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60" name="Freeform 175">
              <a:extLst>
                <a:ext uri="{FF2B5EF4-FFF2-40B4-BE49-F238E27FC236}">
                  <a16:creationId xmlns:a16="http://schemas.microsoft.com/office/drawing/2014/main" id="{D7FCF3A4-C407-4977-A74E-8F7B5693C7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3884" y="4723797"/>
              <a:ext cx="200775" cy="337746"/>
            </a:xfrm>
            <a:custGeom>
              <a:avLst/>
              <a:gdLst>
                <a:gd name="T0" fmla="*/ 0 w 163"/>
                <a:gd name="T1" fmla="*/ 0 h 281"/>
                <a:gd name="T2" fmla="*/ 0 w 163"/>
                <a:gd name="T3" fmla="*/ 2328 h 281"/>
                <a:gd name="T4" fmla="*/ 8795 w 163"/>
                <a:gd name="T5" fmla="*/ 5819 h 281"/>
                <a:gd name="T6" fmla="*/ 8795 w 163"/>
                <a:gd name="T7" fmla="*/ 2328 h 281"/>
                <a:gd name="T8" fmla="*/ 0 w 163"/>
                <a:gd name="T9" fmla="*/ 0 h 2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3"/>
                <a:gd name="T16" fmla="*/ 0 h 281"/>
                <a:gd name="T17" fmla="*/ 163 w 163"/>
                <a:gd name="T18" fmla="*/ 281 h 2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3" h="281">
                  <a:moveTo>
                    <a:pt x="0" y="0"/>
                  </a:moveTo>
                  <a:lnTo>
                    <a:pt x="0" y="150"/>
                  </a:lnTo>
                  <a:lnTo>
                    <a:pt x="163" y="281"/>
                  </a:lnTo>
                  <a:lnTo>
                    <a:pt x="163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61" name="Freeform 176">
              <a:extLst>
                <a:ext uri="{FF2B5EF4-FFF2-40B4-BE49-F238E27FC236}">
                  <a16:creationId xmlns:a16="http://schemas.microsoft.com/office/drawing/2014/main" id="{9099FBE1-930E-4961-8FBE-93C57D3678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7222" y="4917262"/>
              <a:ext cx="273927" cy="313152"/>
            </a:xfrm>
            <a:custGeom>
              <a:avLst/>
              <a:gdLst>
                <a:gd name="T0" fmla="*/ 0 w 224"/>
                <a:gd name="T1" fmla="*/ 0 h 260"/>
                <a:gd name="T2" fmla="*/ 12473 w 224"/>
                <a:gd name="T3" fmla="*/ 2332 h 260"/>
                <a:gd name="T4" fmla="*/ 12473 w 224"/>
                <a:gd name="T5" fmla="*/ 4665 h 260"/>
                <a:gd name="T6" fmla="*/ 0 w 224"/>
                <a:gd name="T7" fmla="*/ 2332 h 260"/>
                <a:gd name="T8" fmla="*/ 0 w 224"/>
                <a:gd name="T9" fmla="*/ 0 h 2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4"/>
                <a:gd name="T16" fmla="*/ 0 h 260"/>
                <a:gd name="T17" fmla="*/ 224 w 224"/>
                <a:gd name="T18" fmla="*/ 260 h 2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4" h="260">
                  <a:moveTo>
                    <a:pt x="0" y="0"/>
                  </a:moveTo>
                  <a:lnTo>
                    <a:pt x="224" y="107"/>
                  </a:lnTo>
                  <a:lnTo>
                    <a:pt x="224" y="260"/>
                  </a:lnTo>
                  <a:lnTo>
                    <a:pt x="0" y="15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62" name="Freeform 177">
              <a:extLst>
                <a:ext uri="{FF2B5EF4-FFF2-40B4-BE49-F238E27FC236}">
                  <a16:creationId xmlns:a16="http://schemas.microsoft.com/office/drawing/2014/main" id="{68C32165-C907-4835-B572-B72B3C0A0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3987" y="4969726"/>
              <a:ext cx="158754" cy="314792"/>
            </a:xfrm>
            <a:custGeom>
              <a:avLst/>
              <a:gdLst>
                <a:gd name="T0" fmla="*/ 0 w 132"/>
                <a:gd name="T1" fmla="*/ 0 h 262"/>
                <a:gd name="T2" fmla="*/ 6134 w 132"/>
                <a:gd name="T3" fmla="*/ 2327 h 262"/>
                <a:gd name="T4" fmla="*/ 6134 w 132"/>
                <a:gd name="T5" fmla="*/ 4653 h 262"/>
                <a:gd name="T6" fmla="*/ 0 w 132"/>
                <a:gd name="T7" fmla="*/ 2327 h 262"/>
                <a:gd name="T8" fmla="*/ 0 w 132"/>
                <a:gd name="T9" fmla="*/ 0 h 2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2"/>
                <a:gd name="T16" fmla="*/ 0 h 262"/>
                <a:gd name="T17" fmla="*/ 132 w 132"/>
                <a:gd name="T18" fmla="*/ 262 h 2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2" h="262">
                  <a:moveTo>
                    <a:pt x="0" y="0"/>
                  </a:moveTo>
                  <a:lnTo>
                    <a:pt x="132" y="109"/>
                  </a:lnTo>
                  <a:lnTo>
                    <a:pt x="132" y="262"/>
                  </a:lnTo>
                  <a:lnTo>
                    <a:pt x="0" y="14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63" name="Freeform 178">
              <a:extLst>
                <a:ext uri="{FF2B5EF4-FFF2-40B4-BE49-F238E27FC236}">
                  <a16:creationId xmlns:a16="http://schemas.microsoft.com/office/drawing/2014/main" id="{BC379BB9-BBC5-4523-B4ED-AA8DAAF9E2F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5890" y="5230416"/>
              <a:ext cx="79377" cy="232815"/>
            </a:xfrm>
            <a:custGeom>
              <a:avLst/>
              <a:gdLst>
                <a:gd name="T0" fmla="*/ 0 w 66"/>
                <a:gd name="T1" fmla="*/ 0 h 192"/>
                <a:gd name="T2" fmla="*/ 2453 w 66"/>
                <a:gd name="T3" fmla="*/ 2348 h 192"/>
                <a:gd name="T4" fmla="*/ 2453 w 66"/>
                <a:gd name="T5" fmla="*/ 3522 h 192"/>
                <a:gd name="T6" fmla="*/ 0 w 66"/>
                <a:gd name="T7" fmla="*/ 2348 h 192"/>
                <a:gd name="T8" fmla="*/ 0 w 66"/>
                <a:gd name="T9" fmla="*/ 0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192"/>
                <a:gd name="T17" fmla="*/ 66 w 66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192">
                  <a:moveTo>
                    <a:pt x="0" y="0"/>
                  </a:moveTo>
                  <a:lnTo>
                    <a:pt x="66" y="39"/>
                  </a:lnTo>
                  <a:lnTo>
                    <a:pt x="66" y="192"/>
                  </a:lnTo>
                  <a:lnTo>
                    <a:pt x="0" y="15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64" name="Freeform 179">
              <a:extLst>
                <a:ext uri="{FF2B5EF4-FFF2-40B4-BE49-F238E27FC236}">
                  <a16:creationId xmlns:a16="http://schemas.microsoft.com/office/drawing/2014/main" id="{FDCC9E93-1C57-464A-A729-DC585D46A8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3204" y="5464868"/>
              <a:ext cx="196107" cy="254129"/>
            </a:xfrm>
            <a:custGeom>
              <a:avLst/>
              <a:gdLst>
                <a:gd name="T0" fmla="*/ 0 w 161"/>
                <a:gd name="T1" fmla="*/ 0 h 210"/>
                <a:gd name="T2" fmla="*/ 8697 w 161"/>
                <a:gd name="T3" fmla="*/ 2343 h 210"/>
                <a:gd name="T4" fmla="*/ 8697 w 161"/>
                <a:gd name="T5" fmla="*/ 4687 h 210"/>
                <a:gd name="T6" fmla="*/ 0 w 161"/>
                <a:gd name="T7" fmla="*/ 2343 h 210"/>
                <a:gd name="T8" fmla="*/ 0 w 161"/>
                <a:gd name="T9" fmla="*/ 0 h 2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1"/>
                <a:gd name="T16" fmla="*/ 0 h 210"/>
                <a:gd name="T17" fmla="*/ 161 w 161"/>
                <a:gd name="T18" fmla="*/ 210 h 2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1" h="210">
                  <a:moveTo>
                    <a:pt x="0" y="0"/>
                  </a:moveTo>
                  <a:lnTo>
                    <a:pt x="161" y="54"/>
                  </a:lnTo>
                  <a:lnTo>
                    <a:pt x="161" y="210"/>
                  </a:lnTo>
                  <a:lnTo>
                    <a:pt x="0" y="15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65" name="Freeform 180">
              <a:extLst>
                <a:ext uri="{FF2B5EF4-FFF2-40B4-BE49-F238E27FC236}">
                  <a16:creationId xmlns:a16="http://schemas.microsoft.com/office/drawing/2014/main" id="{CB08B468-BE58-4B20-9A16-88C6B78B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4020" y="5248449"/>
              <a:ext cx="129182" cy="404967"/>
            </a:xfrm>
            <a:custGeom>
              <a:avLst/>
              <a:gdLst>
                <a:gd name="T0" fmla="*/ 0 w 106"/>
                <a:gd name="T1" fmla="*/ 0 h 334"/>
                <a:gd name="T2" fmla="*/ 6215 w 106"/>
                <a:gd name="T3" fmla="*/ 3522 h 334"/>
                <a:gd name="T4" fmla="*/ 6215 w 106"/>
                <a:gd name="T5" fmla="*/ 7044 h 334"/>
                <a:gd name="T6" fmla="*/ 0 w 106"/>
                <a:gd name="T7" fmla="*/ 2348 h 334"/>
                <a:gd name="T8" fmla="*/ 0 w 106"/>
                <a:gd name="T9" fmla="*/ 0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6"/>
                <a:gd name="T16" fmla="*/ 0 h 334"/>
                <a:gd name="T17" fmla="*/ 106 w 106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6" h="334">
                  <a:moveTo>
                    <a:pt x="0" y="0"/>
                  </a:moveTo>
                  <a:lnTo>
                    <a:pt x="106" y="180"/>
                  </a:lnTo>
                  <a:lnTo>
                    <a:pt x="106" y="334"/>
                  </a:lnTo>
                  <a:lnTo>
                    <a:pt x="0" y="15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66" name="Freeform 181">
              <a:extLst>
                <a:ext uri="{FF2B5EF4-FFF2-40B4-BE49-F238E27FC236}">
                  <a16:creationId xmlns:a16="http://schemas.microsoft.com/office/drawing/2014/main" id="{494EDA69-1158-4650-8DBC-B59E35549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8599" y="3530211"/>
              <a:ext cx="96497" cy="280361"/>
            </a:xfrm>
            <a:custGeom>
              <a:avLst/>
              <a:gdLst>
                <a:gd name="T0" fmla="*/ 2147483647 w 81"/>
                <a:gd name="T1" fmla="*/ 0 h 232"/>
                <a:gd name="T2" fmla="*/ 2147483647 w 81"/>
                <a:gd name="T3" fmla="*/ 2147483647 h 232"/>
                <a:gd name="T4" fmla="*/ 0 w 81"/>
                <a:gd name="T5" fmla="*/ 2147483647 h 232"/>
                <a:gd name="T6" fmla="*/ 0 w 81"/>
                <a:gd name="T7" fmla="*/ 2147483647 h 232"/>
                <a:gd name="T8" fmla="*/ 2147483647 w 81"/>
                <a:gd name="T9" fmla="*/ 0 h 2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232"/>
                <a:gd name="T17" fmla="*/ 81 w 81"/>
                <a:gd name="T18" fmla="*/ 232 h 2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232">
                  <a:moveTo>
                    <a:pt x="81" y="0"/>
                  </a:moveTo>
                  <a:lnTo>
                    <a:pt x="81" y="151"/>
                  </a:lnTo>
                  <a:lnTo>
                    <a:pt x="0" y="232"/>
                  </a:lnTo>
                  <a:lnTo>
                    <a:pt x="0" y="79"/>
                  </a:lnTo>
                  <a:lnTo>
                    <a:pt x="81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67" name="Freeform 182">
              <a:extLst>
                <a:ext uri="{FF2B5EF4-FFF2-40B4-BE49-F238E27FC236}">
                  <a16:creationId xmlns:a16="http://schemas.microsoft.com/office/drawing/2014/main" id="{555AF804-3927-483D-A93E-ED6002325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6380" y="3723675"/>
              <a:ext cx="23345" cy="216421"/>
            </a:xfrm>
            <a:custGeom>
              <a:avLst/>
              <a:gdLst>
                <a:gd name="T0" fmla="*/ 2147483647 w 18"/>
                <a:gd name="T1" fmla="*/ 0 h 179"/>
                <a:gd name="T2" fmla="*/ 2147483647 w 18"/>
                <a:gd name="T3" fmla="*/ 2147483647 h 179"/>
                <a:gd name="T4" fmla="*/ 2147483647 w 18"/>
                <a:gd name="T5" fmla="*/ 2147483647 h 179"/>
                <a:gd name="T6" fmla="*/ 0 w 18"/>
                <a:gd name="T7" fmla="*/ 2147483647 h 179"/>
                <a:gd name="T8" fmla="*/ 2147483647 w 18"/>
                <a:gd name="T9" fmla="*/ 0 h 1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79"/>
                <a:gd name="T17" fmla="*/ 18 w 18"/>
                <a:gd name="T18" fmla="*/ 179 h 1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79">
                  <a:moveTo>
                    <a:pt x="18" y="0"/>
                  </a:moveTo>
                  <a:lnTo>
                    <a:pt x="18" y="145"/>
                  </a:lnTo>
                  <a:lnTo>
                    <a:pt x="14" y="179"/>
                  </a:lnTo>
                  <a:lnTo>
                    <a:pt x="0" y="14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68" name="Freeform 36">
              <a:extLst>
                <a:ext uri="{FF2B5EF4-FFF2-40B4-BE49-F238E27FC236}">
                  <a16:creationId xmlns:a16="http://schemas.microsoft.com/office/drawing/2014/main" id="{9B01B19C-499E-482E-93D7-1A4D1A522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6246" y="3874514"/>
              <a:ext cx="26459" cy="70500"/>
            </a:xfrm>
            <a:custGeom>
              <a:avLst/>
              <a:gdLst>
                <a:gd name="T0" fmla="*/ 2453 w 22"/>
                <a:gd name="T1" fmla="*/ 0 h 58"/>
                <a:gd name="T2" fmla="*/ 0 w 22"/>
                <a:gd name="T3" fmla="*/ 2354 h 58"/>
                <a:gd name="T4" fmla="*/ 2453 w 22"/>
                <a:gd name="T5" fmla="*/ 2354 h 58"/>
                <a:gd name="T6" fmla="*/ 2453 w 22"/>
                <a:gd name="T7" fmla="*/ 0 h 5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"/>
                <a:gd name="T13" fmla="*/ 0 h 58"/>
                <a:gd name="T14" fmla="*/ 22 w 22"/>
                <a:gd name="T15" fmla="*/ 58 h 5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" h="58">
                  <a:moveTo>
                    <a:pt x="22" y="0"/>
                  </a:moveTo>
                  <a:lnTo>
                    <a:pt x="0" y="22"/>
                  </a:lnTo>
                  <a:lnTo>
                    <a:pt x="22" y="58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69" name="Freeform 37">
              <a:extLst>
                <a:ext uri="{FF2B5EF4-FFF2-40B4-BE49-F238E27FC236}">
                  <a16:creationId xmlns:a16="http://schemas.microsoft.com/office/drawing/2014/main" id="{2D375573-015C-4A09-9353-064243B14EFA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4962" y="3744988"/>
              <a:ext cx="7782" cy="229536"/>
            </a:xfrm>
            <a:custGeom>
              <a:avLst/>
              <a:gdLst>
                <a:gd name="T0" fmla="*/ 3402 w 7"/>
                <a:gd name="T1" fmla="*/ 0 h 189"/>
                <a:gd name="T2" fmla="*/ 0 w 7"/>
                <a:gd name="T3" fmla="*/ 2352 h 189"/>
                <a:gd name="T4" fmla="*/ 0 w 7"/>
                <a:gd name="T5" fmla="*/ 3528 h 189"/>
                <a:gd name="T6" fmla="*/ 3402 w 7"/>
                <a:gd name="T7" fmla="*/ 2352 h 189"/>
                <a:gd name="T8" fmla="*/ 3402 w 7"/>
                <a:gd name="T9" fmla="*/ 0 h 1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189"/>
                <a:gd name="T17" fmla="*/ 7 w 7"/>
                <a:gd name="T18" fmla="*/ 189 h 1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189">
                  <a:moveTo>
                    <a:pt x="6" y="0"/>
                  </a:moveTo>
                  <a:lnTo>
                    <a:pt x="0" y="30"/>
                  </a:lnTo>
                  <a:lnTo>
                    <a:pt x="0" y="189"/>
                  </a:lnTo>
                  <a:lnTo>
                    <a:pt x="7" y="157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70" name="Freeform 38">
              <a:extLst>
                <a:ext uri="{FF2B5EF4-FFF2-40B4-BE49-F238E27FC236}">
                  <a16:creationId xmlns:a16="http://schemas.microsoft.com/office/drawing/2014/main" id="{EC8AF7BB-4CE1-45AA-B05D-7B8E3EF7C868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7569" y="3964689"/>
              <a:ext cx="38910" cy="213140"/>
            </a:xfrm>
            <a:custGeom>
              <a:avLst/>
              <a:gdLst>
                <a:gd name="T0" fmla="*/ 0 w 31"/>
                <a:gd name="T1" fmla="*/ 0 h 177"/>
                <a:gd name="T2" fmla="*/ 3841 w 31"/>
                <a:gd name="T3" fmla="*/ 2332 h 177"/>
                <a:gd name="T4" fmla="*/ 3841 w 31"/>
                <a:gd name="T5" fmla="*/ 2332 h 177"/>
                <a:gd name="T6" fmla="*/ 0 w 31"/>
                <a:gd name="T7" fmla="*/ 2332 h 177"/>
                <a:gd name="T8" fmla="*/ 0 w 31"/>
                <a:gd name="T9" fmla="*/ 0 h 1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"/>
                <a:gd name="T16" fmla="*/ 0 h 177"/>
                <a:gd name="T17" fmla="*/ 31 w 31"/>
                <a:gd name="T18" fmla="*/ 177 h 1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" h="177">
                  <a:moveTo>
                    <a:pt x="0" y="0"/>
                  </a:moveTo>
                  <a:lnTo>
                    <a:pt x="31" y="28"/>
                  </a:lnTo>
                  <a:lnTo>
                    <a:pt x="31" y="177"/>
                  </a:lnTo>
                  <a:lnTo>
                    <a:pt x="0" y="15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71" name="Freeform 40">
              <a:extLst>
                <a:ext uri="{FF2B5EF4-FFF2-40B4-BE49-F238E27FC236}">
                  <a16:creationId xmlns:a16="http://schemas.microsoft.com/office/drawing/2014/main" id="{FC3D343B-FC09-477E-A6EA-B01548B193C0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3366" y="3744991"/>
              <a:ext cx="79377" cy="265605"/>
            </a:xfrm>
            <a:custGeom>
              <a:avLst/>
              <a:gdLst>
                <a:gd name="T0" fmla="*/ 0 w 66"/>
                <a:gd name="T1" fmla="*/ 2327 h 221"/>
                <a:gd name="T2" fmla="*/ 2453 w 66"/>
                <a:gd name="T3" fmla="*/ 2327 h 221"/>
                <a:gd name="T4" fmla="*/ 2453 w 66"/>
                <a:gd name="T5" fmla="*/ 0 h 221"/>
                <a:gd name="T6" fmla="*/ 2453 w 66"/>
                <a:gd name="T7" fmla="*/ 2327 h 221"/>
                <a:gd name="T8" fmla="*/ 2453 w 66"/>
                <a:gd name="T9" fmla="*/ 3491 h 221"/>
                <a:gd name="T10" fmla="*/ 0 w 66"/>
                <a:gd name="T11" fmla="*/ 3491 h 221"/>
                <a:gd name="T12" fmla="*/ 0 w 66"/>
                <a:gd name="T13" fmla="*/ 2327 h 2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"/>
                <a:gd name="T22" fmla="*/ 0 h 221"/>
                <a:gd name="T23" fmla="*/ 66 w 66"/>
                <a:gd name="T24" fmla="*/ 221 h 2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" h="221">
                  <a:moveTo>
                    <a:pt x="0" y="63"/>
                  </a:moveTo>
                  <a:lnTo>
                    <a:pt x="58" y="28"/>
                  </a:lnTo>
                  <a:lnTo>
                    <a:pt x="66" y="0"/>
                  </a:lnTo>
                  <a:lnTo>
                    <a:pt x="66" y="153"/>
                  </a:lnTo>
                  <a:lnTo>
                    <a:pt x="58" y="191"/>
                  </a:lnTo>
                  <a:lnTo>
                    <a:pt x="0" y="221"/>
                  </a:lnTo>
                  <a:lnTo>
                    <a:pt x="0" y="63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72" name="Freeform 41">
              <a:extLst>
                <a:ext uri="{FF2B5EF4-FFF2-40B4-BE49-F238E27FC236}">
                  <a16:creationId xmlns:a16="http://schemas.microsoft.com/office/drawing/2014/main" id="{173EF206-1387-49B3-ADA3-BED850E5FAD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1866" y="5138601"/>
              <a:ext cx="60700" cy="206582"/>
            </a:xfrm>
            <a:custGeom>
              <a:avLst/>
              <a:gdLst>
                <a:gd name="T0" fmla="*/ 0 w 48"/>
                <a:gd name="T1" fmla="*/ 2339 h 171"/>
                <a:gd name="T2" fmla="*/ 3870 w 48"/>
                <a:gd name="T3" fmla="*/ 2339 h 171"/>
                <a:gd name="T4" fmla="*/ 3870 w 48"/>
                <a:gd name="T5" fmla="*/ 3509 h 171"/>
                <a:gd name="T6" fmla="*/ 3870 w 48"/>
                <a:gd name="T7" fmla="*/ 2339 h 171"/>
                <a:gd name="T8" fmla="*/ 3870 w 48"/>
                <a:gd name="T9" fmla="*/ 0 h 171"/>
                <a:gd name="T10" fmla="*/ 0 w 48"/>
                <a:gd name="T11" fmla="*/ 2339 h 1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8"/>
                <a:gd name="T19" fmla="*/ 0 h 171"/>
                <a:gd name="T20" fmla="*/ 48 w 48"/>
                <a:gd name="T21" fmla="*/ 171 h 17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8" h="171">
                  <a:moveTo>
                    <a:pt x="0" y="30"/>
                  </a:moveTo>
                  <a:lnTo>
                    <a:pt x="22" y="97"/>
                  </a:lnTo>
                  <a:lnTo>
                    <a:pt x="22" y="171"/>
                  </a:lnTo>
                  <a:lnTo>
                    <a:pt x="48" y="153"/>
                  </a:lnTo>
                  <a:lnTo>
                    <a:pt x="48" y="0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73" name="Freeform 42">
              <a:extLst>
                <a:ext uri="{FF2B5EF4-FFF2-40B4-BE49-F238E27FC236}">
                  <a16:creationId xmlns:a16="http://schemas.microsoft.com/office/drawing/2014/main" id="{E56B0CCB-B533-4840-AE81-F23CF2E5D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2566" y="5132041"/>
              <a:ext cx="182101" cy="193467"/>
            </a:xfrm>
            <a:custGeom>
              <a:avLst/>
              <a:gdLst>
                <a:gd name="T0" fmla="*/ 0 w 151"/>
                <a:gd name="T1" fmla="*/ 2356 h 159"/>
                <a:gd name="T2" fmla="*/ 3690 w 151"/>
                <a:gd name="T3" fmla="*/ 0 h 159"/>
                <a:gd name="T4" fmla="*/ 8610 w 151"/>
                <a:gd name="T5" fmla="*/ 0 h 159"/>
                <a:gd name="T6" fmla="*/ 8610 w 151"/>
                <a:gd name="T7" fmla="*/ 3534 h 159"/>
                <a:gd name="T8" fmla="*/ 3690 w 151"/>
                <a:gd name="T9" fmla="*/ 3534 h 159"/>
                <a:gd name="T10" fmla="*/ 0 w 151"/>
                <a:gd name="T11" fmla="*/ 3534 h 159"/>
                <a:gd name="T12" fmla="*/ 0 w 151"/>
                <a:gd name="T13" fmla="*/ 2356 h 1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1"/>
                <a:gd name="T22" fmla="*/ 0 h 159"/>
                <a:gd name="T23" fmla="*/ 151 w 151"/>
                <a:gd name="T24" fmla="*/ 159 h 1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1" h="159">
                  <a:moveTo>
                    <a:pt x="0" y="6"/>
                  </a:moveTo>
                  <a:lnTo>
                    <a:pt x="64" y="0"/>
                  </a:lnTo>
                  <a:lnTo>
                    <a:pt x="151" y="0"/>
                  </a:lnTo>
                  <a:lnTo>
                    <a:pt x="151" y="155"/>
                  </a:lnTo>
                  <a:lnTo>
                    <a:pt x="64" y="155"/>
                  </a:lnTo>
                  <a:lnTo>
                    <a:pt x="0" y="159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74" name="Freeform 43">
              <a:extLst>
                <a:ext uri="{FF2B5EF4-FFF2-40B4-BE49-F238E27FC236}">
                  <a16:creationId xmlns:a16="http://schemas.microsoft.com/office/drawing/2014/main" id="{451AB821-041E-48EF-817C-04C67301E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4939" y="5182868"/>
              <a:ext cx="107392" cy="211500"/>
            </a:xfrm>
            <a:custGeom>
              <a:avLst/>
              <a:gdLst>
                <a:gd name="T0" fmla="*/ 0 w 88"/>
                <a:gd name="T1" fmla="*/ 2340 h 175"/>
                <a:gd name="T2" fmla="*/ 4979 w 88"/>
                <a:gd name="T3" fmla="*/ 0 h 175"/>
                <a:gd name="T4" fmla="*/ 4979 w 88"/>
                <a:gd name="T5" fmla="*/ 2340 h 175"/>
                <a:gd name="T6" fmla="*/ 0 w 88"/>
                <a:gd name="T7" fmla="*/ 3511 h 175"/>
                <a:gd name="T8" fmla="*/ 0 w 88"/>
                <a:gd name="T9" fmla="*/ 2340 h 1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8"/>
                <a:gd name="T16" fmla="*/ 0 h 175"/>
                <a:gd name="T17" fmla="*/ 88 w 88"/>
                <a:gd name="T18" fmla="*/ 175 h 1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8" h="175">
                  <a:moveTo>
                    <a:pt x="0" y="22"/>
                  </a:moveTo>
                  <a:lnTo>
                    <a:pt x="88" y="0"/>
                  </a:lnTo>
                  <a:lnTo>
                    <a:pt x="88" y="155"/>
                  </a:lnTo>
                  <a:lnTo>
                    <a:pt x="0" y="175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75" name="Freeform 44">
              <a:extLst>
                <a:ext uri="{FF2B5EF4-FFF2-40B4-BE49-F238E27FC236}">
                  <a16:creationId xmlns:a16="http://schemas.microsoft.com/office/drawing/2014/main" id="{4D5EAC08-FBD8-420B-B29D-309325D3BA4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9075" y="5209101"/>
              <a:ext cx="189880" cy="331186"/>
            </a:xfrm>
            <a:custGeom>
              <a:avLst/>
              <a:gdLst>
                <a:gd name="T0" fmla="*/ 3749 w 155"/>
                <a:gd name="T1" fmla="*/ 5873 h 273"/>
                <a:gd name="T2" fmla="*/ 0 w 155"/>
                <a:gd name="T3" fmla="*/ 3524 h 273"/>
                <a:gd name="T4" fmla="*/ 3749 w 155"/>
                <a:gd name="T5" fmla="*/ 2349 h 273"/>
                <a:gd name="T6" fmla="*/ 8747 w 155"/>
                <a:gd name="T7" fmla="*/ 0 h 273"/>
                <a:gd name="T8" fmla="*/ 8747 w 155"/>
                <a:gd name="T9" fmla="*/ 2349 h 273"/>
                <a:gd name="T10" fmla="*/ 3749 w 155"/>
                <a:gd name="T11" fmla="*/ 4699 h 273"/>
                <a:gd name="T12" fmla="*/ 3749 w 155"/>
                <a:gd name="T13" fmla="*/ 5873 h 27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5"/>
                <a:gd name="T22" fmla="*/ 0 h 273"/>
                <a:gd name="T23" fmla="*/ 155 w 155"/>
                <a:gd name="T24" fmla="*/ 273 h 27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5" h="273">
                  <a:moveTo>
                    <a:pt x="14" y="273"/>
                  </a:moveTo>
                  <a:lnTo>
                    <a:pt x="0" y="187"/>
                  </a:lnTo>
                  <a:lnTo>
                    <a:pt x="32" y="99"/>
                  </a:lnTo>
                  <a:lnTo>
                    <a:pt x="155" y="0"/>
                  </a:lnTo>
                  <a:lnTo>
                    <a:pt x="155" y="153"/>
                  </a:lnTo>
                  <a:lnTo>
                    <a:pt x="34" y="250"/>
                  </a:lnTo>
                  <a:lnTo>
                    <a:pt x="14" y="273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76" name="Freeform 45">
              <a:extLst>
                <a:ext uri="{FF2B5EF4-FFF2-40B4-BE49-F238E27FC236}">
                  <a16:creationId xmlns:a16="http://schemas.microsoft.com/office/drawing/2014/main" id="{1977A8E4-FBCA-418C-99FD-E54E15670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8955" y="5177950"/>
              <a:ext cx="104279" cy="213140"/>
            </a:xfrm>
            <a:custGeom>
              <a:avLst/>
              <a:gdLst>
                <a:gd name="T0" fmla="*/ 0 w 87"/>
                <a:gd name="T1" fmla="*/ 2359 h 175"/>
                <a:gd name="T2" fmla="*/ 0 w 87"/>
                <a:gd name="T3" fmla="*/ 3538 h 175"/>
                <a:gd name="T4" fmla="*/ 4890 w 87"/>
                <a:gd name="T5" fmla="*/ 3538 h 175"/>
                <a:gd name="T6" fmla="*/ 4890 w 87"/>
                <a:gd name="T7" fmla="*/ 0 h 175"/>
                <a:gd name="T8" fmla="*/ 0 w 87"/>
                <a:gd name="T9" fmla="*/ 2359 h 1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"/>
                <a:gd name="T16" fmla="*/ 0 h 175"/>
                <a:gd name="T17" fmla="*/ 87 w 87"/>
                <a:gd name="T18" fmla="*/ 175 h 1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" h="175">
                  <a:moveTo>
                    <a:pt x="0" y="24"/>
                  </a:moveTo>
                  <a:lnTo>
                    <a:pt x="0" y="175"/>
                  </a:lnTo>
                  <a:lnTo>
                    <a:pt x="87" y="153"/>
                  </a:lnTo>
                  <a:lnTo>
                    <a:pt x="87" y="0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77" name="Freeform 46">
              <a:extLst>
                <a:ext uri="{FF2B5EF4-FFF2-40B4-BE49-F238E27FC236}">
                  <a16:creationId xmlns:a16="http://schemas.microsoft.com/office/drawing/2014/main" id="{80FE141E-B7DB-475D-9F6D-B6B5BE2408D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1586" y="5553402"/>
              <a:ext cx="91827" cy="273803"/>
            </a:xfrm>
            <a:custGeom>
              <a:avLst/>
              <a:gdLst>
                <a:gd name="T0" fmla="*/ 0 w 76"/>
                <a:gd name="T1" fmla="*/ 2346 h 226"/>
                <a:gd name="T2" fmla="*/ 3697 w 76"/>
                <a:gd name="T3" fmla="*/ 0 h 226"/>
                <a:gd name="T4" fmla="*/ 3697 w 76"/>
                <a:gd name="T5" fmla="*/ 2346 h 226"/>
                <a:gd name="T6" fmla="*/ 0 w 76"/>
                <a:gd name="T7" fmla="*/ 4692 h 226"/>
                <a:gd name="T8" fmla="*/ 0 w 76"/>
                <a:gd name="T9" fmla="*/ 2346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"/>
                <a:gd name="T16" fmla="*/ 0 h 226"/>
                <a:gd name="T17" fmla="*/ 76 w 76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" h="226">
                  <a:moveTo>
                    <a:pt x="0" y="73"/>
                  </a:moveTo>
                  <a:lnTo>
                    <a:pt x="76" y="0"/>
                  </a:lnTo>
                  <a:lnTo>
                    <a:pt x="76" y="152"/>
                  </a:lnTo>
                  <a:lnTo>
                    <a:pt x="0" y="226"/>
                  </a:lnTo>
                  <a:lnTo>
                    <a:pt x="0" y="73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78" name="Freeform 47">
              <a:extLst>
                <a:ext uri="{FF2B5EF4-FFF2-40B4-BE49-F238E27FC236}">
                  <a16:creationId xmlns:a16="http://schemas.microsoft.com/office/drawing/2014/main" id="{61F10667-A6BD-49AF-B1F5-5EBE116320D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1589" y="4905786"/>
              <a:ext cx="76263" cy="213140"/>
            </a:xfrm>
            <a:custGeom>
              <a:avLst/>
              <a:gdLst>
                <a:gd name="T0" fmla="*/ 0 w 64"/>
                <a:gd name="T1" fmla="*/ 2332 h 177"/>
                <a:gd name="T2" fmla="*/ 3646 w 64"/>
                <a:gd name="T3" fmla="*/ 0 h 177"/>
                <a:gd name="T4" fmla="*/ 3646 w 64"/>
                <a:gd name="T5" fmla="*/ 2332 h 177"/>
                <a:gd name="T6" fmla="*/ 0 w 64"/>
                <a:gd name="T7" fmla="*/ 2332 h 177"/>
                <a:gd name="T8" fmla="*/ 0 w 64"/>
                <a:gd name="T9" fmla="*/ 2332 h 1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4"/>
                <a:gd name="T16" fmla="*/ 0 h 177"/>
                <a:gd name="T17" fmla="*/ 64 w 64"/>
                <a:gd name="T18" fmla="*/ 177 h 1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4" h="177">
                  <a:moveTo>
                    <a:pt x="0" y="22"/>
                  </a:moveTo>
                  <a:lnTo>
                    <a:pt x="64" y="0"/>
                  </a:lnTo>
                  <a:lnTo>
                    <a:pt x="64" y="155"/>
                  </a:lnTo>
                  <a:lnTo>
                    <a:pt x="0" y="177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79" name="Freeform 48">
              <a:extLst>
                <a:ext uri="{FF2B5EF4-FFF2-40B4-BE49-F238E27FC236}">
                  <a16:creationId xmlns:a16="http://schemas.microsoft.com/office/drawing/2014/main" id="{5A2DCC01-B927-481F-9179-71EBFED5F0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3685" y="4727075"/>
              <a:ext cx="45137" cy="260686"/>
            </a:xfrm>
            <a:custGeom>
              <a:avLst/>
              <a:gdLst>
                <a:gd name="T0" fmla="*/ 0 w 38"/>
                <a:gd name="T1" fmla="*/ 2348 h 215"/>
                <a:gd name="T2" fmla="*/ 0 w 38"/>
                <a:gd name="T3" fmla="*/ 4696 h 215"/>
                <a:gd name="T4" fmla="*/ 2423 w 38"/>
                <a:gd name="T5" fmla="*/ 2348 h 215"/>
                <a:gd name="T6" fmla="*/ 2423 w 38"/>
                <a:gd name="T7" fmla="*/ 0 h 215"/>
                <a:gd name="T8" fmla="*/ 0 w 38"/>
                <a:gd name="T9" fmla="*/ 2348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"/>
                <a:gd name="T16" fmla="*/ 0 h 215"/>
                <a:gd name="T17" fmla="*/ 38 w 38"/>
                <a:gd name="T18" fmla="*/ 215 h 2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" h="215">
                  <a:moveTo>
                    <a:pt x="0" y="63"/>
                  </a:moveTo>
                  <a:lnTo>
                    <a:pt x="0" y="215"/>
                  </a:lnTo>
                  <a:lnTo>
                    <a:pt x="38" y="152"/>
                  </a:lnTo>
                  <a:lnTo>
                    <a:pt x="38" y="0"/>
                  </a:lnTo>
                  <a:lnTo>
                    <a:pt x="0" y="63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80" name="Freeform 49">
              <a:extLst>
                <a:ext uri="{FF2B5EF4-FFF2-40B4-BE49-F238E27FC236}">
                  <a16:creationId xmlns:a16="http://schemas.microsoft.com/office/drawing/2014/main" id="{197145E0-9E2F-47DA-971D-2E03371134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0888" y="4935297"/>
              <a:ext cx="60701" cy="280361"/>
            </a:xfrm>
            <a:custGeom>
              <a:avLst/>
              <a:gdLst>
                <a:gd name="T0" fmla="*/ 3791 w 49"/>
                <a:gd name="T1" fmla="*/ 0 h 232"/>
                <a:gd name="T2" fmla="*/ 3791 w 49"/>
                <a:gd name="T3" fmla="*/ 2340 h 232"/>
                <a:gd name="T4" fmla="*/ 3791 w 49"/>
                <a:gd name="T5" fmla="*/ 3510 h 232"/>
                <a:gd name="T6" fmla="*/ 3791 w 49"/>
                <a:gd name="T7" fmla="*/ 4680 h 232"/>
                <a:gd name="T8" fmla="*/ 3791 w 49"/>
                <a:gd name="T9" fmla="*/ 3510 h 232"/>
                <a:gd name="T10" fmla="*/ 0 w 49"/>
                <a:gd name="T11" fmla="*/ 2340 h 232"/>
                <a:gd name="T12" fmla="*/ 3791 w 49"/>
                <a:gd name="T13" fmla="*/ 2340 h 232"/>
                <a:gd name="T14" fmla="*/ 3791 w 49"/>
                <a:gd name="T15" fmla="*/ 0 h 2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9"/>
                <a:gd name="T25" fmla="*/ 0 h 232"/>
                <a:gd name="T26" fmla="*/ 49 w 49"/>
                <a:gd name="T27" fmla="*/ 232 h 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9" h="232">
                  <a:moveTo>
                    <a:pt x="49" y="0"/>
                  </a:moveTo>
                  <a:lnTo>
                    <a:pt x="49" y="159"/>
                  </a:lnTo>
                  <a:lnTo>
                    <a:pt x="41" y="202"/>
                  </a:lnTo>
                  <a:lnTo>
                    <a:pt x="29" y="232"/>
                  </a:lnTo>
                  <a:lnTo>
                    <a:pt x="10" y="204"/>
                  </a:lnTo>
                  <a:lnTo>
                    <a:pt x="0" y="149"/>
                  </a:lnTo>
                  <a:lnTo>
                    <a:pt x="39" y="51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81" name="Freeform 50">
              <a:extLst>
                <a:ext uri="{FF2B5EF4-FFF2-40B4-BE49-F238E27FC236}">
                  <a16:creationId xmlns:a16="http://schemas.microsoft.com/office/drawing/2014/main" id="{17846F6A-EC88-4C36-BB67-FB20F34B6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3996" y="4605750"/>
              <a:ext cx="82490" cy="270524"/>
            </a:xfrm>
            <a:custGeom>
              <a:avLst/>
              <a:gdLst>
                <a:gd name="T0" fmla="*/ 0 w 66"/>
                <a:gd name="T1" fmla="*/ 2328 h 225"/>
                <a:gd name="T2" fmla="*/ 0 w 66"/>
                <a:gd name="T3" fmla="*/ 4657 h 225"/>
                <a:gd name="T4" fmla="*/ 3824 w 66"/>
                <a:gd name="T5" fmla="*/ 2328 h 225"/>
                <a:gd name="T6" fmla="*/ 3824 w 66"/>
                <a:gd name="T7" fmla="*/ 0 h 225"/>
                <a:gd name="T8" fmla="*/ 0 w 66"/>
                <a:gd name="T9" fmla="*/ 2328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225"/>
                <a:gd name="T17" fmla="*/ 66 w 66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225">
                  <a:moveTo>
                    <a:pt x="0" y="70"/>
                  </a:moveTo>
                  <a:lnTo>
                    <a:pt x="0" y="225"/>
                  </a:lnTo>
                  <a:lnTo>
                    <a:pt x="66" y="154"/>
                  </a:lnTo>
                  <a:lnTo>
                    <a:pt x="66" y="0"/>
                  </a:lnTo>
                  <a:lnTo>
                    <a:pt x="0" y="7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82" name="Freeform 51">
              <a:extLst>
                <a:ext uri="{FF2B5EF4-FFF2-40B4-BE49-F238E27FC236}">
                  <a16:creationId xmlns:a16="http://schemas.microsoft.com/office/drawing/2014/main" id="{F98E65A4-C47B-4653-8644-BE84419F93C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1154" y="4195862"/>
              <a:ext cx="48248" cy="255769"/>
            </a:xfrm>
            <a:custGeom>
              <a:avLst/>
              <a:gdLst>
                <a:gd name="T0" fmla="*/ 0 w 40"/>
                <a:gd name="T1" fmla="*/ 0 h 212"/>
                <a:gd name="T2" fmla="*/ 3691 w 40"/>
                <a:gd name="T3" fmla="*/ 2336 h 212"/>
                <a:gd name="T4" fmla="*/ 3691 w 40"/>
                <a:gd name="T5" fmla="*/ 4673 h 212"/>
                <a:gd name="T6" fmla="*/ 0 w 40"/>
                <a:gd name="T7" fmla="*/ 3504 h 212"/>
                <a:gd name="T8" fmla="*/ 0 w 40"/>
                <a:gd name="T9" fmla="*/ 0 h 2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212"/>
                <a:gd name="T17" fmla="*/ 40 w 40"/>
                <a:gd name="T18" fmla="*/ 212 h 2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212">
                  <a:moveTo>
                    <a:pt x="0" y="0"/>
                  </a:moveTo>
                  <a:lnTo>
                    <a:pt x="40" y="55"/>
                  </a:lnTo>
                  <a:lnTo>
                    <a:pt x="40" y="212"/>
                  </a:lnTo>
                  <a:lnTo>
                    <a:pt x="0" y="15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83" name="Freeform 52">
              <a:extLst>
                <a:ext uri="{FF2B5EF4-FFF2-40B4-BE49-F238E27FC236}">
                  <a16:creationId xmlns:a16="http://schemas.microsoft.com/office/drawing/2014/main" id="{8E2759A3-99DE-4376-B5E3-0D0B45A9B5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4695" y="4289318"/>
              <a:ext cx="62257" cy="301676"/>
            </a:xfrm>
            <a:custGeom>
              <a:avLst/>
              <a:gdLst>
                <a:gd name="T0" fmla="*/ 2442 w 52"/>
                <a:gd name="T1" fmla="*/ 0 h 250"/>
                <a:gd name="T2" fmla="*/ 0 w 52"/>
                <a:gd name="T3" fmla="*/ 2337 h 250"/>
                <a:gd name="T4" fmla="*/ 0 w 52"/>
                <a:gd name="T5" fmla="*/ 5842 h 250"/>
                <a:gd name="T6" fmla="*/ 2442 w 52"/>
                <a:gd name="T7" fmla="*/ 3505 h 250"/>
                <a:gd name="T8" fmla="*/ 2442 w 52"/>
                <a:gd name="T9" fmla="*/ 0 h 2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2"/>
                <a:gd name="T16" fmla="*/ 0 h 250"/>
                <a:gd name="T17" fmla="*/ 52 w 52"/>
                <a:gd name="T18" fmla="*/ 250 h 2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2" h="250">
                  <a:moveTo>
                    <a:pt x="52" y="0"/>
                  </a:moveTo>
                  <a:lnTo>
                    <a:pt x="0" y="97"/>
                  </a:lnTo>
                  <a:lnTo>
                    <a:pt x="0" y="250"/>
                  </a:lnTo>
                  <a:lnTo>
                    <a:pt x="52" y="157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84" name="Freeform 53">
              <a:extLst>
                <a:ext uri="{FF2B5EF4-FFF2-40B4-BE49-F238E27FC236}">
                  <a16:creationId xmlns:a16="http://schemas.microsoft.com/office/drawing/2014/main" id="{3FEA2542-D620-47D1-A9F6-158F29D87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4229" y="4409004"/>
              <a:ext cx="40466" cy="136082"/>
            </a:xfrm>
            <a:custGeom>
              <a:avLst/>
              <a:gdLst>
                <a:gd name="T0" fmla="*/ 3870 w 32"/>
                <a:gd name="T1" fmla="*/ 0 h 113"/>
                <a:gd name="T2" fmla="*/ 0 w 32"/>
                <a:gd name="T3" fmla="*/ 2332 h 113"/>
                <a:gd name="T4" fmla="*/ 3870 w 32"/>
                <a:gd name="T5" fmla="*/ 2332 h 113"/>
                <a:gd name="T6" fmla="*/ 3870 w 32"/>
                <a:gd name="T7" fmla="*/ 0 h 1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2"/>
                <a:gd name="T13" fmla="*/ 0 h 113"/>
                <a:gd name="T14" fmla="*/ 32 w 32"/>
                <a:gd name="T15" fmla="*/ 113 h 1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2" h="113">
                  <a:moveTo>
                    <a:pt x="32" y="0"/>
                  </a:moveTo>
                  <a:lnTo>
                    <a:pt x="0" y="34"/>
                  </a:lnTo>
                  <a:lnTo>
                    <a:pt x="32" y="113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85" name="Freeform 54">
              <a:extLst>
                <a:ext uri="{FF2B5EF4-FFF2-40B4-BE49-F238E27FC236}">
                  <a16:creationId xmlns:a16="http://schemas.microsoft.com/office/drawing/2014/main" id="{A678AF94-F7BE-4FDB-A912-E33E900B365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5782" y="3969610"/>
              <a:ext cx="21790" cy="226256"/>
            </a:xfrm>
            <a:custGeom>
              <a:avLst/>
              <a:gdLst>
                <a:gd name="T0" fmla="*/ 2469 w 18"/>
                <a:gd name="T1" fmla="*/ 0 h 187"/>
                <a:gd name="T2" fmla="*/ 2469 w 18"/>
                <a:gd name="T3" fmla="*/ 2343 h 187"/>
                <a:gd name="T4" fmla="*/ 0 w 18"/>
                <a:gd name="T5" fmla="*/ 3515 h 187"/>
                <a:gd name="T6" fmla="*/ 0 w 18"/>
                <a:gd name="T7" fmla="*/ 2343 h 187"/>
                <a:gd name="T8" fmla="*/ 2469 w 18"/>
                <a:gd name="T9" fmla="*/ 0 h 1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87"/>
                <a:gd name="T17" fmla="*/ 18 w 18"/>
                <a:gd name="T18" fmla="*/ 187 h 18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87">
                  <a:moveTo>
                    <a:pt x="18" y="0"/>
                  </a:moveTo>
                  <a:lnTo>
                    <a:pt x="18" y="145"/>
                  </a:lnTo>
                  <a:lnTo>
                    <a:pt x="0" y="187"/>
                  </a:lnTo>
                  <a:lnTo>
                    <a:pt x="0" y="3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86" name="Freeform 55">
              <a:extLst>
                <a:ext uri="{FF2B5EF4-FFF2-40B4-BE49-F238E27FC236}">
                  <a16:creationId xmlns:a16="http://schemas.microsoft.com/office/drawing/2014/main" id="{178FBD8D-FAE9-41C5-B83C-31F323CBD61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9207" y="4035189"/>
              <a:ext cx="62257" cy="244292"/>
            </a:xfrm>
            <a:custGeom>
              <a:avLst/>
              <a:gdLst>
                <a:gd name="T0" fmla="*/ 3810 w 50"/>
                <a:gd name="T1" fmla="*/ 0 h 200"/>
                <a:gd name="T2" fmla="*/ 3810 w 50"/>
                <a:gd name="T3" fmla="*/ 3548 h 200"/>
                <a:gd name="T4" fmla="*/ 3810 w 50"/>
                <a:gd name="T5" fmla="*/ 3548 h 200"/>
                <a:gd name="T6" fmla="*/ 3810 w 50"/>
                <a:gd name="T7" fmla="*/ 4731 h 200"/>
                <a:gd name="T8" fmla="*/ 3810 w 50"/>
                <a:gd name="T9" fmla="*/ 2365 h 200"/>
                <a:gd name="T10" fmla="*/ 3810 w 50"/>
                <a:gd name="T11" fmla="*/ 2365 h 200"/>
                <a:gd name="T12" fmla="*/ 0 w 50"/>
                <a:gd name="T13" fmla="*/ 2365 h 200"/>
                <a:gd name="T14" fmla="*/ 3810 w 50"/>
                <a:gd name="T15" fmla="*/ 2365 h 200"/>
                <a:gd name="T16" fmla="*/ 3810 w 50"/>
                <a:gd name="T17" fmla="*/ 0 h 2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0"/>
                <a:gd name="T28" fmla="*/ 0 h 200"/>
                <a:gd name="T29" fmla="*/ 50 w 50"/>
                <a:gd name="T30" fmla="*/ 200 h 2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0" h="200">
                  <a:moveTo>
                    <a:pt x="50" y="0"/>
                  </a:moveTo>
                  <a:lnTo>
                    <a:pt x="50" y="151"/>
                  </a:lnTo>
                  <a:lnTo>
                    <a:pt x="18" y="171"/>
                  </a:lnTo>
                  <a:lnTo>
                    <a:pt x="6" y="200"/>
                  </a:lnTo>
                  <a:lnTo>
                    <a:pt x="6" y="123"/>
                  </a:lnTo>
                  <a:lnTo>
                    <a:pt x="14" y="63"/>
                  </a:lnTo>
                  <a:lnTo>
                    <a:pt x="0" y="58"/>
                  </a:lnTo>
                  <a:lnTo>
                    <a:pt x="16" y="22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87" name="Rectangle 56">
              <a:extLst>
                <a:ext uri="{FF2B5EF4-FFF2-40B4-BE49-F238E27FC236}">
                  <a16:creationId xmlns:a16="http://schemas.microsoft.com/office/drawing/2014/main" id="{8C2BE0BD-D292-4D78-8637-0E0C94BED8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0068" y="4730354"/>
              <a:ext cx="57589" cy="175431"/>
            </a:xfrm>
            <a:prstGeom prst="rect">
              <a:avLst/>
            </a:prstGeom>
            <a:grp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88" name="Freeform 57">
              <a:extLst>
                <a:ext uri="{FF2B5EF4-FFF2-40B4-BE49-F238E27FC236}">
                  <a16:creationId xmlns:a16="http://schemas.microsoft.com/office/drawing/2014/main" id="{864D9F53-B518-4F2D-9F57-358F33EAD6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4658" y="4876271"/>
              <a:ext cx="225679" cy="190188"/>
            </a:xfrm>
            <a:custGeom>
              <a:avLst/>
              <a:gdLst>
                <a:gd name="T0" fmla="*/ 0 w 186"/>
                <a:gd name="T1" fmla="*/ 2346 h 157"/>
                <a:gd name="T2" fmla="*/ 0 w 186"/>
                <a:gd name="T3" fmla="*/ 3519 h 157"/>
                <a:gd name="T4" fmla="*/ 9901 w 186"/>
                <a:gd name="T5" fmla="*/ 3519 h 157"/>
                <a:gd name="T6" fmla="*/ 9901 w 186"/>
                <a:gd name="T7" fmla="*/ 0 h 157"/>
                <a:gd name="T8" fmla="*/ 0 w 186"/>
                <a:gd name="T9" fmla="*/ 2346 h 1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6"/>
                <a:gd name="T16" fmla="*/ 0 h 157"/>
                <a:gd name="T17" fmla="*/ 186 w 186"/>
                <a:gd name="T18" fmla="*/ 157 h 15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6" h="157">
                  <a:moveTo>
                    <a:pt x="0" y="2"/>
                  </a:moveTo>
                  <a:lnTo>
                    <a:pt x="0" y="157"/>
                  </a:lnTo>
                  <a:lnTo>
                    <a:pt x="186" y="157"/>
                  </a:lnTo>
                  <a:lnTo>
                    <a:pt x="186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89" name="Rectangle 58">
              <a:extLst>
                <a:ext uri="{FF2B5EF4-FFF2-40B4-BE49-F238E27FC236}">
                  <a16:creationId xmlns:a16="http://schemas.microsoft.com/office/drawing/2014/main" id="{27909312-6317-4932-BE6C-2243F77777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7374" y="5054982"/>
              <a:ext cx="210114" cy="170513"/>
            </a:xfrm>
            <a:prstGeom prst="rect">
              <a:avLst/>
            </a:prstGeom>
            <a:grp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90" name="Freeform 59">
              <a:extLst>
                <a:ext uri="{FF2B5EF4-FFF2-40B4-BE49-F238E27FC236}">
                  <a16:creationId xmlns:a16="http://schemas.microsoft.com/office/drawing/2014/main" id="{BE50EC58-E18C-480F-8C9A-F369991E62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2160" y="4964807"/>
              <a:ext cx="91827" cy="185269"/>
            </a:xfrm>
            <a:custGeom>
              <a:avLst/>
              <a:gdLst>
                <a:gd name="T0" fmla="*/ 0 w 75"/>
                <a:gd name="T1" fmla="*/ 2376 h 151"/>
                <a:gd name="T2" fmla="*/ 0 w 75"/>
                <a:gd name="T3" fmla="*/ 3564 h 151"/>
                <a:gd name="T4" fmla="*/ 3746 w 75"/>
                <a:gd name="T5" fmla="*/ 3564 h 151"/>
                <a:gd name="T6" fmla="*/ 3746 w 75"/>
                <a:gd name="T7" fmla="*/ 0 h 151"/>
                <a:gd name="T8" fmla="*/ 0 w 75"/>
                <a:gd name="T9" fmla="*/ 2376 h 1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"/>
                <a:gd name="T16" fmla="*/ 0 h 151"/>
                <a:gd name="T17" fmla="*/ 75 w 75"/>
                <a:gd name="T18" fmla="*/ 151 h 1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" h="151">
                  <a:moveTo>
                    <a:pt x="0" y="2"/>
                  </a:moveTo>
                  <a:lnTo>
                    <a:pt x="0" y="151"/>
                  </a:lnTo>
                  <a:lnTo>
                    <a:pt x="75" y="151"/>
                  </a:lnTo>
                  <a:lnTo>
                    <a:pt x="7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91" name="Freeform 60">
              <a:extLst>
                <a:ext uri="{FF2B5EF4-FFF2-40B4-BE49-F238E27FC236}">
                  <a16:creationId xmlns:a16="http://schemas.microsoft.com/office/drawing/2014/main" id="{9A3C3861-F5F7-417C-9CE6-11B3773765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8381" y="5220577"/>
              <a:ext cx="52917" cy="239373"/>
            </a:xfrm>
            <a:custGeom>
              <a:avLst/>
              <a:gdLst>
                <a:gd name="T0" fmla="*/ 2399 w 45"/>
                <a:gd name="T1" fmla="*/ 0 h 200"/>
                <a:gd name="T2" fmla="*/ 0 w 45"/>
                <a:gd name="T3" fmla="*/ 2318 h 200"/>
                <a:gd name="T4" fmla="*/ 0 w 45"/>
                <a:gd name="T5" fmla="*/ 4636 h 200"/>
                <a:gd name="T6" fmla="*/ 2399 w 45"/>
                <a:gd name="T7" fmla="*/ 2318 h 200"/>
                <a:gd name="T8" fmla="*/ 2399 w 45"/>
                <a:gd name="T9" fmla="*/ 0 h 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200"/>
                <a:gd name="T17" fmla="*/ 45 w 45"/>
                <a:gd name="T18" fmla="*/ 200 h 2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200">
                  <a:moveTo>
                    <a:pt x="45" y="0"/>
                  </a:moveTo>
                  <a:lnTo>
                    <a:pt x="0" y="51"/>
                  </a:lnTo>
                  <a:lnTo>
                    <a:pt x="0" y="200"/>
                  </a:lnTo>
                  <a:lnTo>
                    <a:pt x="45" y="151"/>
                  </a:lnTo>
                  <a:lnTo>
                    <a:pt x="45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92" name="Freeform 61">
              <a:extLst>
                <a:ext uri="{FF2B5EF4-FFF2-40B4-BE49-F238E27FC236}">
                  <a16:creationId xmlns:a16="http://schemas.microsoft.com/office/drawing/2014/main" id="{F1C6ED0D-994D-486E-A509-971999C919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2331" y="3297396"/>
              <a:ext cx="45135" cy="309873"/>
            </a:xfrm>
            <a:custGeom>
              <a:avLst/>
              <a:gdLst>
                <a:gd name="T0" fmla="*/ 0 w 36"/>
                <a:gd name="T1" fmla="*/ 0 h 256"/>
                <a:gd name="T2" fmla="*/ 2558 w 36"/>
                <a:gd name="T3" fmla="*/ 3516 h 256"/>
                <a:gd name="T4" fmla="*/ 2558 w 36"/>
                <a:gd name="T5" fmla="*/ 5860 h 256"/>
                <a:gd name="T6" fmla="*/ 0 w 36"/>
                <a:gd name="T7" fmla="*/ 3516 h 256"/>
                <a:gd name="T8" fmla="*/ 0 w 3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256"/>
                <a:gd name="T17" fmla="*/ 36 w 3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256">
                  <a:moveTo>
                    <a:pt x="0" y="0"/>
                  </a:moveTo>
                  <a:lnTo>
                    <a:pt x="36" y="157"/>
                  </a:lnTo>
                  <a:lnTo>
                    <a:pt x="24" y="256"/>
                  </a:lnTo>
                  <a:lnTo>
                    <a:pt x="0" y="15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93" name="Freeform 62">
              <a:extLst>
                <a:ext uri="{FF2B5EF4-FFF2-40B4-BE49-F238E27FC236}">
                  <a16:creationId xmlns:a16="http://schemas.microsoft.com/office/drawing/2014/main" id="{2E2F5BB6-3416-4E0F-BA08-625742D61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0773" y="4089295"/>
              <a:ext cx="68482" cy="260688"/>
            </a:xfrm>
            <a:custGeom>
              <a:avLst/>
              <a:gdLst>
                <a:gd name="T0" fmla="*/ 0 w 56"/>
                <a:gd name="T1" fmla="*/ 0 h 214"/>
                <a:gd name="T2" fmla="*/ 3742 w 56"/>
                <a:gd name="T3" fmla="*/ 2359 h 214"/>
                <a:gd name="T4" fmla="*/ 3742 w 56"/>
                <a:gd name="T5" fmla="*/ 2359 h 214"/>
                <a:gd name="T6" fmla="*/ 3742 w 56"/>
                <a:gd name="T7" fmla="*/ 4718 h 214"/>
                <a:gd name="T8" fmla="*/ 0 w 56"/>
                <a:gd name="T9" fmla="*/ 3539 h 214"/>
                <a:gd name="T10" fmla="*/ 0 w 56"/>
                <a:gd name="T11" fmla="*/ 0 h 2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6"/>
                <a:gd name="T19" fmla="*/ 0 h 214"/>
                <a:gd name="T20" fmla="*/ 56 w 56"/>
                <a:gd name="T21" fmla="*/ 214 h 2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6" h="214">
                  <a:moveTo>
                    <a:pt x="0" y="0"/>
                  </a:moveTo>
                  <a:lnTo>
                    <a:pt x="56" y="79"/>
                  </a:lnTo>
                  <a:lnTo>
                    <a:pt x="44" y="131"/>
                  </a:lnTo>
                  <a:lnTo>
                    <a:pt x="44" y="214"/>
                  </a:lnTo>
                  <a:lnTo>
                    <a:pt x="0" y="15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94" name="Freeform 63">
              <a:extLst>
                <a:ext uri="{FF2B5EF4-FFF2-40B4-BE49-F238E27FC236}">
                  <a16:creationId xmlns:a16="http://schemas.microsoft.com/office/drawing/2014/main" id="{AC3FE4B6-6751-4E0C-B0B1-6418FC5F5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4198" y="3499059"/>
              <a:ext cx="253694" cy="214780"/>
            </a:xfrm>
            <a:custGeom>
              <a:avLst/>
              <a:gdLst>
                <a:gd name="T0" fmla="*/ 0 w 209"/>
                <a:gd name="T1" fmla="*/ 2324 h 179"/>
                <a:gd name="T2" fmla="*/ 9905 w 209"/>
                <a:gd name="T3" fmla="*/ 0 h 179"/>
                <a:gd name="T4" fmla="*/ 9905 w 209"/>
                <a:gd name="T5" fmla="*/ 2324 h 179"/>
                <a:gd name="T6" fmla="*/ 0 w 209"/>
                <a:gd name="T7" fmla="*/ 2324 h 179"/>
                <a:gd name="T8" fmla="*/ 0 w 209"/>
                <a:gd name="T9" fmla="*/ 2324 h 1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9"/>
                <a:gd name="T16" fmla="*/ 0 h 179"/>
                <a:gd name="T17" fmla="*/ 209 w 209"/>
                <a:gd name="T18" fmla="*/ 179 h 1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9" h="179">
                  <a:moveTo>
                    <a:pt x="0" y="26"/>
                  </a:moveTo>
                  <a:lnTo>
                    <a:pt x="209" y="0"/>
                  </a:lnTo>
                  <a:lnTo>
                    <a:pt x="209" y="149"/>
                  </a:lnTo>
                  <a:lnTo>
                    <a:pt x="0" y="179"/>
                  </a:lnTo>
                  <a:lnTo>
                    <a:pt x="0" y="26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95" name="Freeform 64">
              <a:extLst>
                <a:ext uri="{FF2B5EF4-FFF2-40B4-BE49-F238E27FC236}">
                  <a16:creationId xmlns:a16="http://schemas.microsoft.com/office/drawing/2014/main" id="{F1A22DBD-CF3E-48BB-8213-17400F340B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3737" y="3261324"/>
              <a:ext cx="143189" cy="195105"/>
            </a:xfrm>
            <a:custGeom>
              <a:avLst/>
              <a:gdLst>
                <a:gd name="T0" fmla="*/ 6137 w 119"/>
                <a:gd name="T1" fmla="*/ 0 h 159"/>
                <a:gd name="T2" fmla="*/ 3682 w 119"/>
                <a:gd name="T3" fmla="*/ 2376 h 159"/>
                <a:gd name="T4" fmla="*/ 0 w 119"/>
                <a:gd name="T5" fmla="*/ 3564 h 159"/>
                <a:gd name="T6" fmla="*/ 4909 w 119"/>
                <a:gd name="T7" fmla="*/ 2376 h 159"/>
                <a:gd name="T8" fmla="*/ 6137 w 119"/>
                <a:gd name="T9" fmla="*/ 3564 h 159"/>
                <a:gd name="T10" fmla="*/ 6137 w 119"/>
                <a:gd name="T11" fmla="*/ 0 h 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9"/>
                <a:gd name="T19" fmla="*/ 0 h 159"/>
                <a:gd name="T20" fmla="*/ 119 w 119"/>
                <a:gd name="T21" fmla="*/ 159 h 15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9" h="159">
                  <a:moveTo>
                    <a:pt x="119" y="0"/>
                  </a:moveTo>
                  <a:lnTo>
                    <a:pt x="14" y="97"/>
                  </a:lnTo>
                  <a:lnTo>
                    <a:pt x="0" y="153"/>
                  </a:lnTo>
                  <a:lnTo>
                    <a:pt x="95" y="121"/>
                  </a:lnTo>
                  <a:lnTo>
                    <a:pt x="119" y="159"/>
                  </a:lnTo>
                  <a:lnTo>
                    <a:pt x="119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96" name="Freeform 65">
              <a:extLst>
                <a:ext uri="{FF2B5EF4-FFF2-40B4-BE49-F238E27FC236}">
                  <a16:creationId xmlns:a16="http://schemas.microsoft.com/office/drawing/2014/main" id="{7C33E9C8-C739-4279-86E4-23FA560E61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8793" y="3372815"/>
              <a:ext cx="80934" cy="95092"/>
            </a:xfrm>
            <a:custGeom>
              <a:avLst/>
              <a:gdLst>
                <a:gd name="T0" fmla="*/ 3752 w 66"/>
                <a:gd name="T1" fmla="*/ 0 h 79"/>
                <a:gd name="T2" fmla="*/ 0 w 66"/>
                <a:gd name="T3" fmla="*/ 2331 h 79"/>
                <a:gd name="T4" fmla="*/ 3752 w 66"/>
                <a:gd name="T5" fmla="*/ 2331 h 79"/>
                <a:gd name="T6" fmla="*/ 3752 w 66"/>
                <a:gd name="T7" fmla="*/ 0 h 7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6"/>
                <a:gd name="T13" fmla="*/ 0 h 79"/>
                <a:gd name="T14" fmla="*/ 66 w 66"/>
                <a:gd name="T15" fmla="*/ 79 h 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6" h="79">
                  <a:moveTo>
                    <a:pt x="66" y="0"/>
                  </a:moveTo>
                  <a:lnTo>
                    <a:pt x="0" y="54"/>
                  </a:lnTo>
                  <a:lnTo>
                    <a:pt x="66" y="79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97" name="Freeform 66">
              <a:extLst>
                <a:ext uri="{FF2B5EF4-FFF2-40B4-BE49-F238E27FC236}">
                  <a16:creationId xmlns:a16="http://schemas.microsoft.com/office/drawing/2014/main" id="{45B476CD-A5E5-443C-912F-4116136318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4394" y="3636779"/>
              <a:ext cx="54474" cy="262326"/>
            </a:xfrm>
            <a:custGeom>
              <a:avLst/>
              <a:gdLst>
                <a:gd name="T0" fmla="*/ 2416 w 46"/>
                <a:gd name="T1" fmla="*/ 0 h 219"/>
                <a:gd name="T2" fmla="*/ 0 w 46"/>
                <a:gd name="T3" fmla="*/ 2320 h 219"/>
                <a:gd name="T4" fmla="*/ 0 w 46"/>
                <a:gd name="T5" fmla="*/ 4639 h 219"/>
                <a:gd name="T6" fmla="*/ 2416 w 46"/>
                <a:gd name="T7" fmla="*/ 2320 h 219"/>
                <a:gd name="T8" fmla="*/ 2416 w 46"/>
                <a:gd name="T9" fmla="*/ 0 h 2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"/>
                <a:gd name="T16" fmla="*/ 0 h 219"/>
                <a:gd name="T17" fmla="*/ 46 w 46"/>
                <a:gd name="T18" fmla="*/ 219 h 2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" h="219">
                  <a:moveTo>
                    <a:pt x="46" y="0"/>
                  </a:moveTo>
                  <a:lnTo>
                    <a:pt x="0" y="60"/>
                  </a:lnTo>
                  <a:lnTo>
                    <a:pt x="0" y="219"/>
                  </a:lnTo>
                  <a:lnTo>
                    <a:pt x="46" y="154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98" name="Freeform 67">
              <a:extLst>
                <a:ext uri="{FF2B5EF4-FFF2-40B4-BE49-F238E27FC236}">
                  <a16:creationId xmlns:a16="http://schemas.microsoft.com/office/drawing/2014/main" id="{14E7E9D1-2BE3-471C-A951-4AE49169EEF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9451" y="3677769"/>
              <a:ext cx="71595" cy="96733"/>
            </a:xfrm>
            <a:custGeom>
              <a:avLst/>
              <a:gdLst>
                <a:gd name="T0" fmla="*/ 3843 w 57"/>
                <a:gd name="T1" fmla="*/ 0 h 82"/>
                <a:gd name="T2" fmla="*/ 0 w 57"/>
                <a:gd name="T3" fmla="*/ 2284 h 82"/>
                <a:gd name="T4" fmla="*/ 3843 w 57"/>
                <a:gd name="T5" fmla="*/ 2284 h 82"/>
                <a:gd name="T6" fmla="*/ 3843 w 57"/>
                <a:gd name="T7" fmla="*/ 2284 h 82"/>
                <a:gd name="T8" fmla="*/ 3843 w 57"/>
                <a:gd name="T9" fmla="*/ 0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"/>
                <a:gd name="T16" fmla="*/ 0 h 82"/>
                <a:gd name="T17" fmla="*/ 57 w 57"/>
                <a:gd name="T18" fmla="*/ 82 h 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" h="82">
                  <a:moveTo>
                    <a:pt x="57" y="0"/>
                  </a:moveTo>
                  <a:lnTo>
                    <a:pt x="0" y="58"/>
                  </a:lnTo>
                  <a:lnTo>
                    <a:pt x="16" y="82"/>
                  </a:lnTo>
                  <a:lnTo>
                    <a:pt x="57" y="58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99" name="Freeform 68">
              <a:extLst>
                <a:ext uri="{FF2B5EF4-FFF2-40B4-BE49-F238E27FC236}">
                  <a16:creationId xmlns:a16="http://schemas.microsoft.com/office/drawing/2014/main" id="{F598EB27-B845-4AF4-8D61-007B5CCEE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4586" y="3858118"/>
              <a:ext cx="73152" cy="141001"/>
            </a:xfrm>
            <a:custGeom>
              <a:avLst/>
              <a:gdLst>
                <a:gd name="T0" fmla="*/ 3794 w 59"/>
                <a:gd name="T1" fmla="*/ 0 h 116"/>
                <a:gd name="T2" fmla="*/ 0 w 59"/>
                <a:gd name="T3" fmla="*/ 2354 h 116"/>
                <a:gd name="T4" fmla="*/ 0 w 59"/>
                <a:gd name="T5" fmla="*/ 2354 h 116"/>
                <a:gd name="T6" fmla="*/ 3794 w 59"/>
                <a:gd name="T7" fmla="*/ 2354 h 116"/>
                <a:gd name="T8" fmla="*/ 3794 w 59"/>
                <a:gd name="T9" fmla="*/ 2354 h 116"/>
                <a:gd name="T10" fmla="*/ 3794 w 59"/>
                <a:gd name="T11" fmla="*/ 0 h 1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9"/>
                <a:gd name="T19" fmla="*/ 0 h 116"/>
                <a:gd name="T20" fmla="*/ 59 w 59"/>
                <a:gd name="T21" fmla="*/ 116 h 1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9" h="116">
                  <a:moveTo>
                    <a:pt x="59" y="0"/>
                  </a:moveTo>
                  <a:lnTo>
                    <a:pt x="0" y="77"/>
                  </a:lnTo>
                  <a:lnTo>
                    <a:pt x="0" y="92"/>
                  </a:lnTo>
                  <a:lnTo>
                    <a:pt x="44" y="116"/>
                  </a:lnTo>
                  <a:lnTo>
                    <a:pt x="59" y="116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00" name="Freeform 69">
              <a:extLst>
                <a:ext uri="{FF2B5EF4-FFF2-40B4-BE49-F238E27FC236}">
                  <a16:creationId xmlns:a16="http://schemas.microsoft.com/office/drawing/2014/main" id="{0AC4DBE3-194E-423B-AA8D-BE762F9B909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1858" y="3617107"/>
              <a:ext cx="510500" cy="449234"/>
            </a:xfrm>
            <a:custGeom>
              <a:avLst/>
              <a:gdLst>
                <a:gd name="T0" fmla="*/ 0 w 417"/>
                <a:gd name="T1" fmla="*/ 2147483647 h 370"/>
                <a:gd name="T2" fmla="*/ 0 w 417"/>
                <a:gd name="T3" fmla="*/ 2147483647 h 370"/>
                <a:gd name="T4" fmla="*/ 2147483647 w 417"/>
                <a:gd name="T5" fmla="*/ 2147483647 h 370"/>
                <a:gd name="T6" fmla="*/ 2147483647 w 417"/>
                <a:gd name="T7" fmla="*/ 2147483647 h 370"/>
                <a:gd name="T8" fmla="*/ 2147483647 w 417"/>
                <a:gd name="T9" fmla="*/ 2147483647 h 370"/>
                <a:gd name="T10" fmla="*/ 2147483647 w 417"/>
                <a:gd name="T11" fmla="*/ 2147483647 h 370"/>
                <a:gd name="T12" fmla="*/ 2147483647 w 417"/>
                <a:gd name="T13" fmla="*/ 2147483647 h 370"/>
                <a:gd name="T14" fmla="*/ 2147483647 w 417"/>
                <a:gd name="T15" fmla="*/ 2147483647 h 370"/>
                <a:gd name="T16" fmla="*/ 2147483647 w 417"/>
                <a:gd name="T17" fmla="*/ 2147483647 h 370"/>
                <a:gd name="T18" fmla="*/ 2147483647 w 417"/>
                <a:gd name="T19" fmla="*/ 2147483647 h 370"/>
                <a:gd name="T20" fmla="*/ 2147483647 w 417"/>
                <a:gd name="T21" fmla="*/ 2147483647 h 370"/>
                <a:gd name="T22" fmla="*/ 2147483647 w 417"/>
                <a:gd name="T23" fmla="*/ 0 h 370"/>
                <a:gd name="T24" fmla="*/ 2147483647 w 417"/>
                <a:gd name="T25" fmla="*/ 0 h 370"/>
                <a:gd name="T26" fmla="*/ 2147483647 w 417"/>
                <a:gd name="T27" fmla="*/ 2147483647 h 370"/>
                <a:gd name="T28" fmla="*/ 2147483647 w 417"/>
                <a:gd name="T29" fmla="*/ 2147483647 h 370"/>
                <a:gd name="T30" fmla="*/ 2147483647 w 417"/>
                <a:gd name="T31" fmla="*/ 2147483647 h 370"/>
                <a:gd name="T32" fmla="*/ 2147483647 w 417"/>
                <a:gd name="T33" fmla="*/ 2147483647 h 370"/>
                <a:gd name="T34" fmla="*/ 2147483647 w 417"/>
                <a:gd name="T35" fmla="*/ 2147483647 h 370"/>
                <a:gd name="T36" fmla="*/ 2147483647 w 417"/>
                <a:gd name="T37" fmla="*/ 2147483647 h 370"/>
                <a:gd name="T38" fmla="*/ 0 w 417"/>
                <a:gd name="T39" fmla="*/ 2147483647 h 37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17"/>
                <a:gd name="T61" fmla="*/ 0 h 370"/>
                <a:gd name="T62" fmla="*/ 417 w 417"/>
                <a:gd name="T63" fmla="*/ 370 h 37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17" h="370">
                  <a:moveTo>
                    <a:pt x="0" y="234"/>
                  </a:moveTo>
                  <a:lnTo>
                    <a:pt x="0" y="273"/>
                  </a:lnTo>
                  <a:lnTo>
                    <a:pt x="274" y="273"/>
                  </a:lnTo>
                  <a:lnTo>
                    <a:pt x="321" y="343"/>
                  </a:lnTo>
                  <a:lnTo>
                    <a:pt x="371" y="351"/>
                  </a:lnTo>
                  <a:lnTo>
                    <a:pt x="371" y="370"/>
                  </a:lnTo>
                  <a:lnTo>
                    <a:pt x="407" y="342"/>
                  </a:lnTo>
                  <a:lnTo>
                    <a:pt x="415" y="261"/>
                  </a:lnTo>
                  <a:lnTo>
                    <a:pt x="417" y="218"/>
                  </a:lnTo>
                  <a:lnTo>
                    <a:pt x="417" y="133"/>
                  </a:lnTo>
                  <a:lnTo>
                    <a:pt x="401" y="119"/>
                  </a:lnTo>
                  <a:lnTo>
                    <a:pt x="409" y="0"/>
                  </a:lnTo>
                  <a:lnTo>
                    <a:pt x="320" y="0"/>
                  </a:lnTo>
                  <a:lnTo>
                    <a:pt x="224" y="95"/>
                  </a:lnTo>
                  <a:lnTo>
                    <a:pt x="240" y="127"/>
                  </a:lnTo>
                  <a:lnTo>
                    <a:pt x="181" y="170"/>
                  </a:lnTo>
                  <a:lnTo>
                    <a:pt x="107" y="160"/>
                  </a:lnTo>
                  <a:lnTo>
                    <a:pt x="42" y="160"/>
                  </a:lnTo>
                  <a:lnTo>
                    <a:pt x="28" y="204"/>
                  </a:lnTo>
                  <a:lnTo>
                    <a:pt x="0" y="234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01" name="Freeform 70">
              <a:extLst>
                <a:ext uri="{FF2B5EF4-FFF2-40B4-BE49-F238E27FC236}">
                  <a16:creationId xmlns:a16="http://schemas.microsoft.com/office/drawing/2014/main" id="{5A6CD53B-CA1F-4514-AF31-0A8269E955F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9013" y="3622024"/>
              <a:ext cx="191437" cy="227896"/>
            </a:xfrm>
            <a:custGeom>
              <a:avLst/>
              <a:gdLst>
                <a:gd name="T0" fmla="*/ 2147483647 w 155"/>
                <a:gd name="T1" fmla="*/ 0 h 189"/>
                <a:gd name="T2" fmla="*/ 2147483647 w 155"/>
                <a:gd name="T3" fmla="*/ 0 h 189"/>
                <a:gd name="T4" fmla="*/ 2147483647 w 155"/>
                <a:gd name="T5" fmla="*/ 2147483647 h 189"/>
                <a:gd name="T6" fmla="*/ 2147483647 w 155"/>
                <a:gd name="T7" fmla="*/ 2147483647 h 189"/>
                <a:gd name="T8" fmla="*/ 2147483647 w 155"/>
                <a:gd name="T9" fmla="*/ 2147483647 h 189"/>
                <a:gd name="T10" fmla="*/ 2147483647 w 155"/>
                <a:gd name="T11" fmla="*/ 2147483647 h 189"/>
                <a:gd name="T12" fmla="*/ 2147483647 w 155"/>
                <a:gd name="T13" fmla="*/ 2147483647 h 189"/>
                <a:gd name="T14" fmla="*/ 0 w 155"/>
                <a:gd name="T15" fmla="*/ 2147483647 h 189"/>
                <a:gd name="T16" fmla="*/ 2147483647 w 155"/>
                <a:gd name="T17" fmla="*/ 0 h 18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5"/>
                <a:gd name="T28" fmla="*/ 0 h 189"/>
                <a:gd name="T29" fmla="*/ 155 w 155"/>
                <a:gd name="T30" fmla="*/ 189 h 18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5" h="189">
                  <a:moveTo>
                    <a:pt x="10" y="0"/>
                  </a:moveTo>
                  <a:lnTo>
                    <a:pt x="155" y="0"/>
                  </a:lnTo>
                  <a:lnTo>
                    <a:pt x="149" y="46"/>
                  </a:lnTo>
                  <a:lnTo>
                    <a:pt x="123" y="56"/>
                  </a:lnTo>
                  <a:lnTo>
                    <a:pt x="83" y="189"/>
                  </a:lnTo>
                  <a:lnTo>
                    <a:pt x="18" y="189"/>
                  </a:lnTo>
                  <a:lnTo>
                    <a:pt x="18" y="130"/>
                  </a:lnTo>
                  <a:lnTo>
                    <a:pt x="0" y="116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02" name="Freeform 71">
              <a:extLst>
                <a:ext uri="{FF2B5EF4-FFF2-40B4-BE49-F238E27FC236}">
                  <a16:creationId xmlns:a16="http://schemas.microsoft.com/office/drawing/2014/main" id="{FEAD9562-01AD-4647-A183-E8DADBE3C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0178" y="3540049"/>
              <a:ext cx="141632" cy="309873"/>
            </a:xfrm>
            <a:custGeom>
              <a:avLst/>
              <a:gdLst>
                <a:gd name="T0" fmla="*/ 2147483647 w 116"/>
                <a:gd name="T1" fmla="*/ 2147483647 h 256"/>
                <a:gd name="T2" fmla="*/ 2147483647 w 116"/>
                <a:gd name="T3" fmla="*/ 0 h 256"/>
                <a:gd name="T4" fmla="*/ 2147483647 w 116"/>
                <a:gd name="T5" fmla="*/ 2147483647 h 256"/>
                <a:gd name="T6" fmla="*/ 2147483647 w 116"/>
                <a:gd name="T7" fmla="*/ 2147483647 h 256"/>
                <a:gd name="T8" fmla="*/ 0 w 116"/>
                <a:gd name="T9" fmla="*/ 2147483647 h 256"/>
                <a:gd name="T10" fmla="*/ 2147483647 w 116"/>
                <a:gd name="T11" fmla="*/ 2147483647 h 256"/>
                <a:gd name="T12" fmla="*/ 2147483647 w 116"/>
                <a:gd name="T13" fmla="*/ 2147483647 h 256"/>
                <a:gd name="T14" fmla="*/ 2147483647 w 116"/>
                <a:gd name="T15" fmla="*/ 2147483647 h 2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6"/>
                <a:gd name="T25" fmla="*/ 0 h 256"/>
                <a:gd name="T26" fmla="*/ 116 w 116"/>
                <a:gd name="T27" fmla="*/ 256 h 2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6" h="256">
                  <a:moveTo>
                    <a:pt x="72" y="67"/>
                  </a:moveTo>
                  <a:lnTo>
                    <a:pt x="116" y="0"/>
                  </a:lnTo>
                  <a:lnTo>
                    <a:pt x="116" y="234"/>
                  </a:lnTo>
                  <a:lnTo>
                    <a:pt x="74" y="256"/>
                  </a:lnTo>
                  <a:lnTo>
                    <a:pt x="0" y="254"/>
                  </a:lnTo>
                  <a:lnTo>
                    <a:pt x="42" y="123"/>
                  </a:lnTo>
                  <a:lnTo>
                    <a:pt x="67" y="112"/>
                  </a:lnTo>
                  <a:lnTo>
                    <a:pt x="72" y="67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03" name="Freeform 72">
              <a:extLst>
                <a:ext uri="{FF2B5EF4-FFF2-40B4-BE49-F238E27FC236}">
                  <a16:creationId xmlns:a16="http://schemas.microsoft.com/office/drawing/2014/main" id="{6B8C87F0-66F1-4C2C-8C57-24A2643594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1809" y="3372815"/>
              <a:ext cx="300386" cy="447594"/>
            </a:xfrm>
            <a:custGeom>
              <a:avLst/>
              <a:gdLst>
                <a:gd name="T0" fmla="*/ 0 w 246"/>
                <a:gd name="T1" fmla="*/ 2147483647 h 373"/>
                <a:gd name="T2" fmla="*/ 0 w 246"/>
                <a:gd name="T3" fmla="*/ 2147483647 h 373"/>
                <a:gd name="T4" fmla="*/ 2147483647 w 246"/>
                <a:gd name="T5" fmla="*/ 2147483647 h 373"/>
                <a:gd name="T6" fmla="*/ 2147483647 w 246"/>
                <a:gd name="T7" fmla="*/ 2147483647 h 373"/>
                <a:gd name="T8" fmla="*/ 2147483647 w 246"/>
                <a:gd name="T9" fmla="*/ 2147483647 h 373"/>
                <a:gd name="T10" fmla="*/ 2147483647 w 246"/>
                <a:gd name="T11" fmla="*/ 2147483647 h 373"/>
                <a:gd name="T12" fmla="*/ 2147483647 w 246"/>
                <a:gd name="T13" fmla="*/ 2147483647 h 373"/>
                <a:gd name="T14" fmla="*/ 2147483647 w 246"/>
                <a:gd name="T15" fmla="*/ 2147483647 h 373"/>
                <a:gd name="T16" fmla="*/ 2147483647 w 246"/>
                <a:gd name="T17" fmla="*/ 2147483647 h 373"/>
                <a:gd name="T18" fmla="*/ 2147483647 w 246"/>
                <a:gd name="T19" fmla="*/ 0 h 373"/>
                <a:gd name="T20" fmla="*/ 2147483647 w 246"/>
                <a:gd name="T21" fmla="*/ 2147483647 h 373"/>
                <a:gd name="T22" fmla="*/ 0 w 246"/>
                <a:gd name="T23" fmla="*/ 2147483647 h 37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46"/>
                <a:gd name="T37" fmla="*/ 0 h 373"/>
                <a:gd name="T38" fmla="*/ 246 w 246"/>
                <a:gd name="T39" fmla="*/ 373 h 37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46" h="373">
                  <a:moveTo>
                    <a:pt x="0" y="145"/>
                  </a:moveTo>
                  <a:lnTo>
                    <a:pt x="0" y="373"/>
                  </a:lnTo>
                  <a:lnTo>
                    <a:pt x="59" y="340"/>
                  </a:lnTo>
                  <a:lnTo>
                    <a:pt x="63" y="310"/>
                  </a:lnTo>
                  <a:lnTo>
                    <a:pt x="246" y="177"/>
                  </a:lnTo>
                  <a:lnTo>
                    <a:pt x="236" y="127"/>
                  </a:lnTo>
                  <a:lnTo>
                    <a:pt x="204" y="113"/>
                  </a:lnTo>
                  <a:lnTo>
                    <a:pt x="182" y="6"/>
                  </a:lnTo>
                  <a:lnTo>
                    <a:pt x="133" y="20"/>
                  </a:lnTo>
                  <a:lnTo>
                    <a:pt x="107" y="0"/>
                  </a:lnTo>
                  <a:lnTo>
                    <a:pt x="59" y="38"/>
                  </a:lnTo>
                  <a:lnTo>
                    <a:pt x="0" y="145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04" name="Freeform 73">
              <a:extLst>
                <a:ext uri="{FF2B5EF4-FFF2-40B4-BE49-F238E27FC236}">
                  <a16:creationId xmlns:a16="http://schemas.microsoft.com/office/drawing/2014/main" id="{17EBA2D8-2937-45C6-9694-865E3B2D9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0801" y="3820407"/>
              <a:ext cx="287934" cy="177071"/>
            </a:xfrm>
            <a:custGeom>
              <a:avLst/>
              <a:gdLst>
                <a:gd name="T0" fmla="*/ 2147483647 w 236"/>
                <a:gd name="T1" fmla="*/ 2147483647 h 143"/>
                <a:gd name="T2" fmla="*/ 2147483647 w 236"/>
                <a:gd name="T3" fmla="*/ 2147483647 h 143"/>
                <a:gd name="T4" fmla="*/ 2147483647 w 236"/>
                <a:gd name="T5" fmla="*/ 0 h 143"/>
                <a:gd name="T6" fmla="*/ 2147483647 w 236"/>
                <a:gd name="T7" fmla="*/ 2147483647 h 143"/>
                <a:gd name="T8" fmla="*/ 2147483647 w 236"/>
                <a:gd name="T9" fmla="*/ 2147483647 h 143"/>
                <a:gd name="T10" fmla="*/ 2147483647 w 236"/>
                <a:gd name="T11" fmla="*/ 2147483647 h 143"/>
                <a:gd name="T12" fmla="*/ 2147483647 w 236"/>
                <a:gd name="T13" fmla="*/ 2147483647 h 143"/>
                <a:gd name="T14" fmla="*/ 2147483647 w 236"/>
                <a:gd name="T15" fmla="*/ 2147483647 h 143"/>
                <a:gd name="T16" fmla="*/ 2147483647 w 236"/>
                <a:gd name="T17" fmla="*/ 2147483647 h 143"/>
                <a:gd name="T18" fmla="*/ 0 w 236"/>
                <a:gd name="T19" fmla="*/ 2147483647 h 143"/>
                <a:gd name="T20" fmla="*/ 2147483647 w 236"/>
                <a:gd name="T21" fmla="*/ 2147483647 h 14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36"/>
                <a:gd name="T34" fmla="*/ 0 h 143"/>
                <a:gd name="T35" fmla="*/ 236 w 236"/>
                <a:gd name="T36" fmla="*/ 143 h 14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36" h="143">
                  <a:moveTo>
                    <a:pt x="2" y="20"/>
                  </a:moveTo>
                  <a:lnTo>
                    <a:pt x="141" y="23"/>
                  </a:lnTo>
                  <a:lnTo>
                    <a:pt x="182" y="0"/>
                  </a:lnTo>
                  <a:lnTo>
                    <a:pt x="191" y="43"/>
                  </a:lnTo>
                  <a:lnTo>
                    <a:pt x="169" y="65"/>
                  </a:lnTo>
                  <a:lnTo>
                    <a:pt x="201" y="123"/>
                  </a:lnTo>
                  <a:lnTo>
                    <a:pt x="236" y="123"/>
                  </a:lnTo>
                  <a:lnTo>
                    <a:pt x="185" y="143"/>
                  </a:lnTo>
                  <a:lnTo>
                    <a:pt x="136" y="94"/>
                  </a:lnTo>
                  <a:lnTo>
                    <a:pt x="0" y="94"/>
                  </a:lnTo>
                  <a:lnTo>
                    <a:pt x="2" y="2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05" name="Freeform 74">
              <a:extLst>
                <a:ext uri="{FF2B5EF4-FFF2-40B4-BE49-F238E27FC236}">
                  <a16:creationId xmlns:a16="http://schemas.microsoft.com/office/drawing/2014/main" id="{D3E6A1F1-7E52-4910-A5D7-FE9A4CA9A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6869" y="3938455"/>
              <a:ext cx="66925" cy="72140"/>
            </a:xfrm>
            <a:custGeom>
              <a:avLst/>
              <a:gdLst>
                <a:gd name="T0" fmla="*/ 2147483647 w 55"/>
                <a:gd name="T1" fmla="*/ 0 h 63"/>
                <a:gd name="T2" fmla="*/ 2147483647 w 55"/>
                <a:gd name="T3" fmla="*/ 0 h 63"/>
                <a:gd name="T4" fmla="*/ 2147483647 w 55"/>
                <a:gd name="T5" fmla="*/ 2147483647 h 63"/>
                <a:gd name="T6" fmla="*/ 2147483647 w 55"/>
                <a:gd name="T7" fmla="*/ 2147483647 h 63"/>
                <a:gd name="T8" fmla="*/ 0 w 55"/>
                <a:gd name="T9" fmla="*/ 2147483647 h 63"/>
                <a:gd name="T10" fmla="*/ 2147483647 w 55"/>
                <a:gd name="T11" fmla="*/ 0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5"/>
                <a:gd name="T19" fmla="*/ 0 h 63"/>
                <a:gd name="T20" fmla="*/ 55 w 5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5" h="63">
                  <a:moveTo>
                    <a:pt x="1" y="0"/>
                  </a:moveTo>
                  <a:lnTo>
                    <a:pt x="29" y="0"/>
                  </a:lnTo>
                  <a:lnTo>
                    <a:pt x="55" y="22"/>
                  </a:lnTo>
                  <a:lnTo>
                    <a:pt x="30" y="59"/>
                  </a:lnTo>
                  <a:lnTo>
                    <a:pt x="0" y="63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06" name="Freeform 75">
              <a:extLst>
                <a:ext uri="{FF2B5EF4-FFF2-40B4-BE49-F238E27FC236}">
                  <a16:creationId xmlns:a16="http://schemas.microsoft.com/office/drawing/2014/main" id="{3E1F9B16-C8AD-4887-9CAD-C0CDFFB64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9908" y="3938455"/>
              <a:ext cx="138520" cy="91815"/>
            </a:xfrm>
            <a:custGeom>
              <a:avLst/>
              <a:gdLst>
                <a:gd name="T0" fmla="*/ 2147483647 w 115"/>
                <a:gd name="T1" fmla="*/ 0 h 78"/>
                <a:gd name="T2" fmla="*/ 2147483647 w 115"/>
                <a:gd name="T3" fmla="*/ 0 h 78"/>
                <a:gd name="T4" fmla="*/ 2147483647 w 115"/>
                <a:gd name="T5" fmla="*/ 2147483647 h 78"/>
                <a:gd name="T6" fmla="*/ 0 w 115"/>
                <a:gd name="T7" fmla="*/ 2147483647 h 78"/>
                <a:gd name="T8" fmla="*/ 2147483647 w 115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"/>
                <a:gd name="T16" fmla="*/ 0 h 78"/>
                <a:gd name="T17" fmla="*/ 115 w 115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" h="78">
                  <a:moveTo>
                    <a:pt x="6" y="0"/>
                  </a:moveTo>
                  <a:lnTo>
                    <a:pt x="115" y="0"/>
                  </a:lnTo>
                  <a:lnTo>
                    <a:pt x="115" y="62"/>
                  </a:lnTo>
                  <a:lnTo>
                    <a:pt x="0" y="78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07" name="Freeform 76">
              <a:extLst>
                <a:ext uri="{FF2B5EF4-FFF2-40B4-BE49-F238E27FC236}">
                  <a16:creationId xmlns:a16="http://schemas.microsoft.com/office/drawing/2014/main" id="{39482252-5BBF-46EA-9FE8-BAEB24717E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6486" y="4026993"/>
              <a:ext cx="121399" cy="227896"/>
            </a:xfrm>
            <a:custGeom>
              <a:avLst/>
              <a:gdLst>
                <a:gd name="T0" fmla="*/ 2147483647 w 100"/>
                <a:gd name="T1" fmla="*/ 0 h 191"/>
                <a:gd name="T2" fmla="*/ 2147483647 w 100"/>
                <a:gd name="T3" fmla="*/ 2147483647 h 191"/>
                <a:gd name="T4" fmla="*/ 2147483647 w 100"/>
                <a:gd name="T5" fmla="*/ 2147483647 h 191"/>
                <a:gd name="T6" fmla="*/ 2147483647 w 100"/>
                <a:gd name="T7" fmla="*/ 2147483647 h 191"/>
                <a:gd name="T8" fmla="*/ 0 w 100"/>
                <a:gd name="T9" fmla="*/ 2147483647 h 191"/>
                <a:gd name="T10" fmla="*/ 2147483647 w 100"/>
                <a:gd name="T11" fmla="*/ 2147483647 h 191"/>
                <a:gd name="T12" fmla="*/ 2147483647 w 100"/>
                <a:gd name="T13" fmla="*/ 2147483647 h 191"/>
                <a:gd name="T14" fmla="*/ 2147483647 w 100"/>
                <a:gd name="T15" fmla="*/ 2147483647 h 191"/>
                <a:gd name="T16" fmla="*/ 2147483647 w 100"/>
                <a:gd name="T17" fmla="*/ 2147483647 h 191"/>
                <a:gd name="T18" fmla="*/ 2147483647 w 100"/>
                <a:gd name="T19" fmla="*/ 2147483647 h 191"/>
                <a:gd name="T20" fmla="*/ 2147483647 w 100"/>
                <a:gd name="T21" fmla="*/ 2147483647 h 191"/>
                <a:gd name="T22" fmla="*/ 2147483647 w 100"/>
                <a:gd name="T23" fmla="*/ 0 h 1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0"/>
                <a:gd name="T37" fmla="*/ 0 h 191"/>
                <a:gd name="T38" fmla="*/ 100 w 100"/>
                <a:gd name="T39" fmla="*/ 191 h 19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0" h="191">
                  <a:moveTo>
                    <a:pt x="47" y="0"/>
                  </a:moveTo>
                  <a:lnTo>
                    <a:pt x="22" y="22"/>
                  </a:lnTo>
                  <a:lnTo>
                    <a:pt x="43" y="77"/>
                  </a:lnTo>
                  <a:lnTo>
                    <a:pt x="22" y="103"/>
                  </a:lnTo>
                  <a:lnTo>
                    <a:pt x="0" y="132"/>
                  </a:lnTo>
                  <a:lnTo>
                    <a:pt x="43" y="191"/>
                  </a:lnTo>
                  <a:lnTo>
                    <a:pt x="87" y="132"/>
                  </a:lnTo>
                  <a:lnTo>
                    <a:pt x="100" y="65"/>
                  </a:lnTo>
                  <a:lnTo>
                    <a:pt x="84" y="62"/>
                  </a:lnTo>
                  <a:lnTo>
                    <a:pt x="99" y="28"/>
                  </a:lnTo>
                  <a:lnTo>
                    <a:pt x="98" y="9"/>
                  </a:lnTo>
                  <a:lnTo>
                    <a:pt x="47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08" name="Freeform 77">
              <a:extLst>
                <a:ext uri="{FF2B5EF4-FFF2-40B4-BE49-F238E27FC236}">
                  <a16:creationId xmlns:a16="http://schemas.microsoft.com/office/drawing/2014/main" id="{5A0C8102-E951-4AF7-ADCC-C55ED59DF88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5122" y="4153238"/>
              <a:ext cx="91827" cy="160675"/>
            </a:xfrm>
            <a:custGeom>
              <a:avLst/>
              <a:gdLst>
                <a:gd name="T0" fmla="*/ 2147483647 w 77"/>
                <a:gd name="T1" fmla="*/ 0 h 134"/>
                <a:gd name="T2" fmla="*/ 0 w 77"/>
                <a:gd name="T3" fmla="*/ 0 h 134"/>
                <a:gd name="T4" fmla="*/ 0 w 77"/>
                <a:gd name="T5" fmla="*/ 2147483647 h 134"/>
                <a:gd name="T6" fmla="*/ 2147483647 w 77"/>
                <a:gd name="T7" fmla="*/ 2147483647 h 134"/>
                <a:gd name="T8" fmla="*/ 2147483647 w 77"/>
                <a:gd name="T9" fmla="*/ 2147483647 h 134"/>
                <a:gd name="T10" fmla="*/ 2147483647 w 77"/>
                <a:gd name="T11" fmla="*/ 2147483647 h 134"/>
                <a:gd name="T12" fmla="*/ 2147483647 w 77"/>
                <a:gd name="T13" fmla="*/ 2147483647 h 134"/>
                <a:gd name="T14" fmla="*/ 2147483647 w 77"/>
                <a:gd name="T15" fmla="*/ 0 h 13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134"/>
                <a:gd name="T26" fmla="*/ 77 w 77"/>
                <a:gd name="T27" fmla="*/ 134 h 13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134">
                  <a:moveTo>
                    <a:pt x="66" y="0"/>
                  </a:moveTo>
                  <a:lnTo>
                    <a:pt x="0" y="0"/>
                  </a:lnTo>
                  <a:lnTo>
                    <a:pt x="0" y="134"/>
                  </a:lnTo>
                  <a:lnTo>
                    <a:pt x="64" y="134"/>
                  </a:lnTo>
                  <a:lnTo>
                    <a:pt x="77" y="113"/>
                  </a:lnTo>
                  <a:lnTo>
                    <a:pt x="44" y="71"/>
                  </a:lnTo>
                  <a:lnTo>
                    <a:pt x="45" y="34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09" name="Freeform 78">
              <a:extLst>
                <a:ext uri="{FF2B5EF4-FFF2-40B4-BE49-F238E27FC236}">
                  <a16:creationId xmlns:a16="http://schemas.microsoft.com/office/drawing/2014/main" id="{0B9C857F-A2F7-42C3-A40A-C7A4864A93A8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1196" y="4176189"/>
              <a:ext cx="353304" cy="222978"/>
            </a:xfrm>
            <a:custGeom>
              <a:avLst/>
              <a:gdLst>
                <a:gd name="T0" fmla="*/ 0 w 287"/>
                <a:gd name="T1" fmla="*/ 0 h 185"/>
                <a:gd name="T2" fmla="*/ 2147483647 w 287"/>
                <a:gd name="T3" fmla="*/ 0 h 185"/>
                <a:gd name="T4" fmla="*/ 2147483647 w 287"/>
                <a:gd name="T5" fmla="*/ 2147483647 h 185"/>
                <a:gd name="T6" fmla="*/ 2147483647 w 287"/>
                <a:gd name="T7" fmla="*/ 2147483647 h 185"/>
                <a:gd name="T8" fmla="*/ 2147483647 w 287"/>
                <a:gd name="T9" fmla="*/ 2147483647 h 185"/>
                <a:gd name="T10" fmla="*/ 2147483647 w 287"/>
                <a:gd name="T11" fmla="*/ 2147483647 h 185"/>
                <a:gd name="T12" fmla="*/ 2147483647 w 287"/>
                <a:gd name="T13" fmla="*/ 2147483647 h 185"/>
                <a:gd name="T14" fmla="*/ 2147483647 w 287"/>
                <a:gd name="T15" fmla="*/ 2147483647 h 185"/>
                <a:gd name="T16" fmla="*/ 2147483647 w 287"/>
                <a:gd name="T17" fmla="*/ 2147483647 h 185"/>
                <a:gd name="T18" fmla="*/ 0 w 287"/>
                <a:gd name="T19" fmla="*/ 2147483647 h 185"/>
                <a:gd name="T20" fmla="*/ 0 w 287"/>
                <a:gd name="T21" fmla="*/ 0 h 18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87"/>
                <a:gd name="T34" fmla="*/ 0 h 185"/>
                <a:gd name="T35" fmla="*/ 287 w 287"/>
                <a:gd name="T36" fmla="*/ 185 h 18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87" h="185">
                  <a:moveTo>
                    <a:pt x="0" y="0"/>
                  </a:moveTo>
                  <a:lnTo>
                    <a:pt x="223" y="0"/>
                  </a:lnTo>
                  <a:lnTo>
                    <a:pt x="223" y="115"/>
                  </a:lnTo>
                  <a:lnTo>
                    <a:pt x="287" y="115"/>
                  </a:lnTo>
                  <a:lnTo>
                    <a:pt x="251" y="185"/>
                  </a:lnTo>
                  <a:lnTo>
                    <a:pt x="175" y="165"/>
                  </a:lnTo>
                  <a:lnTo>
                    <a:pt x="150" y="73"/>
                  </a:lnTo>
                  <a:lnTo>
                    <a:pt x="141" y="51"/>
                  </a:lnTo>
                  <a:lnTo>
                    <a:pt x="86" y="34"/>
                  </a:lnTo>
                  <a:lnTo>
                    <a:pt x="0" y="7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10" name="Freeform 79">
              <a:extLst>
                <a:ext uri="{FF2B5EF4-FFF2-40B4-BE49-F238E27FC236}">
                  <a16:creationId xmlns:a16="http://schemas.microsoft.com/office/drawing/2014/main" id="{A74DE7C7-68F9-4585-9647-F0A2DF53CC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4334" y="3508894"/>
              <a:ext cx="617892" cy="386932"/>
            </a:xfrm>
            <a:custGeom>
              <a:avLst/>
              <a:gdLst>
                <a:gd name="T0" fmla="*/ 0 w 507"/>
                <a:gd name="T1" fmla="*/ 0 h 320"/>
                <a:gd name="T2" fmla="*/ 2147483647 w 507"/>
                <a:gd name="T3" fmla="*/ 2147483647 h 320"/>
                <a:gd name="T4" fmla="*/ 2147483647 w 507"/>
                <a:gd name="T5" fmla="*/ 2147483647 h 320"/>
                <a:gd name="T6" fmla="*/ 2147483647 w 507"/>
                <a:gd name="T7" fmla="*/ 2147483647 h 320"/>
                <a:gd name="T8" fmla="*/ 2147483647 w 507"/>
                <a:gd name="T9" fmla="*/ 2147483647 h 320"/>
                <a:gd name="T10" fmla="*/ 2147483647 w 507"/>
                <a:gd name="T11" fmla="*/ 2147483647 h 320"/>
                <a:gd name="T12" fmla="*/ 2147483647 w 507"/>
                <a:gd name="T13" fmla="*/ 2147483647 h 320"/>
                <a:gd name="T14" fmla="*/ 2147483647 w 507"/>
                <a:gd name="T15" fmla="*/ 2147483647 h 320"/>
                <a:gd name="T16" fmla="*/ 2147483647 w 507"/>
                <a:gd name="T17" fmla="*/ 2147483647 h 320"/>
                <a:gd name="T18" fmla="*/ 2147483647 w 507"/>
                <a:gd name="T19" fmla="*/ 2147483647 h 320"/>
                <a:gd name="T20" fmla="*/ 0 w 507"/>
                <a:gd name="T21" fmla="*/ 2147483647 h 320"/>
                <a:gd name="T22" fmla="*/ 0 w 507"/>
                <a:gd name="T23" fmla="*/ 0 h 3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07"/>
                <a:gd name="T37" fmla="*/ 0 h 320"/>
                <a:gd name="T38" fmla="*/ 507 w 507"/>
                <a:gd name="T39" fmla="*/ 320 h 3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07" h="320">
                  <a:moveTo>
                    <a:pt x="0" y="0"/>
                  </a:moveTo>
                  <a:lnTo>
                    <a:pt x="497" y="1"/>
                  </a:lnTo>
                  <a:lnTo>
                    <a:pt x="498" y="30"/>
                  </a:lnTo>
                  <a:lnTo>
                    <a:pt x="479" y="52"/>
                  </a:lnTo>
                  <a:lnTo>
                    <a:pt x="507" y="90"/>
                  </a:lnTo>
                  <a:lnTo>
                    <a:pt x="507" y="229"/>
                  </a:lnTo>
                  <a:lnTo>
                    <a:pt x="485" y="229"/>
                  </a:lnTo>
                  <a:lnTo>
                    <a:pt x="485" y="320"/>
                  </a:lnTo>
                  <a:lnTo>
                    <a:pt x="399" y="292"/>
                  </a:lnTo>
                  <a:lnTo>
                    <a:pt x="364" y="271"/>
                  </a:lnTo>
                  <a:lnTo>
                    <a:pt x="0" y="27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11" name="Freeform 80">
              <a:extLst>
                <a:ext uri="{FF2B5EF4-FFF2-40B4-BE49-F238E27FC236}">
                  <a16:creationId xmlns:a16="http://schemas.microsoft.com/office/drawing/2014/main" id="{AC67C0FE-AAEA-4EAB-8C3E-03C946463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210" y="3785978"/>
              <a:ext cx="535403" cy="301676"/>
            </a:xfrm>
            <a:custGeom>
              <a:avLst/>
              <a:gdLst>
                <a:gd name="T0" fmla="*/ 0 w 439"/>
                <a:gd name="T1" fmla="*/ 0 h 249"/>
                <a:gd name="T2" fmla="*/ 2147483647 w 439"/>
                <a:gd name="T3" fmla="*/ 0 h 249"/>
                <a:gd name="T4" fmla="*/ 2147483647 w 439"/>
                <a:gd name="T5" fmla="*/ 2147483647 h 249"/>
                <a:gd name="T6" fmla="*/ 2147483647 w 439"/>
                <a:gd name="T7" fmla="*/ 2147483647 h 249"/>
                <a:gd name="T8" fmla="*/ 2147483647 w 439"/>
                <a:gd name="T9" fmla="*/ 2147483647 h 249"/>
                <a:gd name="T10" fmla="*/ 2147483647 w 439"/>
                <a:gd name="T11" fmla="*/ 2147483647 h 249"/>
                <a:gd name="T12" fmla="*/ 2147483647 w 439"/>
                <a:gd name="T13" fmla="*/ 2147483647 h 249"/>
                <a:gd name="T14" fmla="*/ 2147483647 w 439"/>
                <a:gd name="T15" fmla="*/ 2147483647 h 249"/>
                <a:gd name="T16" fmla="*/ 2147483647 w 439"/>
                <a:gd name="T17" fmla="*/ 2147483647 h 249"/>
                <a:gd name="T18" fmla="*/ 2147483647 w 439"/>
                <a:gd name="T19" fmla="*/ 2147483647 h 249"/>
                <a:gd name="T20" fmla="*/ 0 w 439"/>
                <a:gd name="T21" fmla="*/ 2147483647 h 249"/>
                <a:gd name="T22" fmla="*/ 0 w 439"/>
                <a:gd name="T23" fmla="*/ 0 h 24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39"/>
                <a:gd name="T37" fmla="*/ 0 h 249"/>
                <a:gd name="T38" fmla="*/ 439 w 439"/>
                <a:gd name="T39" fmla="*/ 249 h 24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39" h="249">
                  <a:moveTo>
                    <a:pt x="0" y="0"/>
                  </a:moveTo>
                  <a:lnTo>
                    <a:pt x="374" y="0"/>
                  </a:lnTo>
                  <a:lnTo>
                    <a:pt x="386" y="28"/>
                  </a:lnTo>
                  <a:lnTo>
                    <a:pt x="384" y="62"/>
                  </a:lnTo>
                  <a:lnTo>
                    <a:pt x="420" y="96"/>
                  </a:lnTo>
                  <a:lnTo>
                    <a:pt x="439" y="137"/>
                  </a:lnTo>
                  <a:lnTo>
                    <a:pt x="386" y="176"/>
                  </a:lnTo>
                  <a:lnTo>
                    <a:pt x="396" y="202"/>
                  </a:lnTo>
                  <a:lnTo>
                    <a:pt x="361" y="249"/>
                  </a:lnTo>
                  <a:lnTo>
                    <a:pt x="52" y="248"/>
                  </a:lnTo>
                  <a:lnTo>
                    <a:pt x="0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12" name="Freeform 81">
              <a:extLst>
                <a:ext uri="{FF2B5EF4-FFF2-40B4-BE49-F238E27FC236}">
                  <a16:creationId xmlns:a16="http://schemas.microsoft.com/office/drawing/2014/main" id="{2E2E22E9-1A3A-45D9-A277-91757A633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7519" y="3189188"/>
              <a:ext cx="549409" cy="600072"/>
            </a:xfrm>
            <a:custGeom>
              <a:avLst/>
              <a:gdLst>
                <a:gd name="T0" fmla="*/ 0 w 451"/>
                <a:gd name="T1" fmla="*/ 0 h 495"/>
                <a:gd name="T2" fmla="*/ 2147483647 w 451"/>
                <a:gd name="T3" fmla="*/ 0 h 495"/>
                <a:gd name="T4" fmla="*/ 2147483647 w 451"/>
                <a:gd name="T5" fmla="*/ 2147483647 h 495"/>
                <a:gd name="T6" fmla="*/ 2147483647 w 451"/>
                <a:gd name="T7" fmla="*/ 2147483647 h 495"/>
                <a:gd name="T8" fmla="*/ 2147483647 w 451"/>
                <a:gd name="T9" fmla="*/ 2147483647 h 495"/>
                <a:gd name="T10" fmla="*/ 2147483647 w 451"/>
                <a:gd name="T11" fmla="*/ 2147483647 h 495"/>
                <a:gd name="T12" fmla="*/ 2147483647 w 451"/>
                <a:gd name="T13" fmla="*/ 2147483647 h 495"/>
                <a:gd name="T14" fmla="*/ 2147483647 w 451"/>
                <a:gd name="T15" fmla="*/ 2147483647 h 495"/>
                <a:gd name="T16" fmla="*/ 2147483647 w 451"/>
                <a:gd name="T17" fmla="*/ 2147483647 h 495"/>
                <a:gd name="T18" fmla="*/ 2147483647 w 451"/>
                <a:gd name="T19" fmla="*/ 2147483647 h 495"/>
                <a:gd name="T20" fmla="*/ 2147483647 w 451"/>
                <a:gd name="T21" fmla="*/ 2147483647 h 495"/>
                <a:gd name="T22" fmla="*/ 2147483647 w 451"/>
                <a:gd name="T23" fmla="*/ 2147483647 h 495"/>
                <a:gd name="T24" fmla="*/ 2147483647 w 451"/>
                <a:gd name="T25" fmla="*/ 2147483647 h 495"/>
                <a:gd name="T26" fmla="*/ 2147483647 w 451"/>
                <a:gd name="T27" fmla="*/ 2147483647 h 495"/>
                <a:gd name="T28" fmla="*/ 0 w 451"/>
                <a:gd name="T29" fmla="*/ 0 h 49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51"/>
                <a:gd name="T46" fmla="*/ 0 h 495"/>
                <a:gd name="T47" fmla="*/ 451 w 451"/>
                <a:gd name="T48" fmla="*/ 495 h 49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51" h="495">
                  <a:moveTo>
                    <a:pt x="0" y="0"/>
                  </a:moveTo>
                  <a:lnTo>
                    <a:pt x="151" y="0"/>
                  </a:lnTo>
                  <a:lnTo>
                    <a:pt x="451" y="60"/>
                  </a:lnTo>
                  <a:lnTo>
                    <a:pt x="348" y="157"/>
                  </a:lnTo>
                  <a:lnTo>
                    <a:pt x="304" y="304"/>
                  </a:lnTo>
                  <a:lnTo>
                    <a:pt x="304" y="382"/>
                  </a:lnTo>
                  <a:lnTo>
                    <a:pt x="408" y="456"/>
                  </a:lnTo>
                  <a:lnTo>
                    <a:pt x="413" y="495"/>
                  </a:lnTo>
                  <a:lnTo>
                    <a:pt x="60" y="495"/>
                  </a:lnTo>
                  <a:lnTo>
                    <a:pt x="60" y="352"/>
                  </a:lnTo>
                  <a:lnTo>
                    <a:pt x="30" y="316"/>
                  </a:lnTo>
                  <a:lnTo>
                    <a:pt x="50" y="294"/>
                  </a:lnTo>
                  <a:lnTo>
                    <a:pt x="50" y="263"/>
                  </a:lnTo>
                  <a:lnTo>
                    <a:pt x="38" y="17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13" name="Freeform 82">
              <a:extLst>
                <a:ext uri="{FF2B5EF4-FFF2-40B4-BE49-F238E27FC236}">
                  <a16:creationId xmlns:a16="http://schemas.microsoft.com/office/drawing/2014/main" id="{DB2E0AC0-381C-4A7B-888F-0D550A37DAF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9497" y="3410525"/>
              <a:ext cx="479373" cy="488582"/>
            </a:xfrm>
            <a:custGeom>
              <a:avLst/>
              <a:gdLst>
                <a:gd name="T0" fmla="*/ 2147483647 w 393"/>
                <a:gd name="T1" fmla="*/ 2147483647 h 403"/>
                <a:gd name="T2" fmla="*/ 2147483647 w 393"/>
                <a:gd name="T3" fmla="*/ 0 h 403"/>
                <a:gd name="T4" fmla="*/ 2147483647 w 393"/>
                <a:gd name="T5" fmla="*/ 2147483647 h 403"/>
                <a:gd name="T6" fmla="*/ 2147483647 w 393"/>
                <a:gd name="T7" fmla="*/ 2147483647 h 403"/>
                <a:gd name="T8" fmla="*/ 2147483647 w 393"/>
                <a:gd name="T9" fmla="*/ 2147483647 h 403"/>
                <a:gd name="T10" fmla="*/ 2147483647 w 393"/>
                <a:gd name="T11" fmla="*/ 2147483647 h 403"/>
                <a:gd name="T12" fmla="*/ 2147483647 w 393"/>
                <a:gd name="T13" fmla="*/ 2147483647 h 403"/>
                <a:gd name="T14" fmla="*/ 2147483647 w 393"/>
                <a:gd name="T15" fmla="*/ 2147483647 h 403"/>
                <a:gd name="T16" fmla="*/ 2147483647 w 393"/>
                <a:gd name="T17" fmla="*/ 2147483647 h 403"/>
                <a:gd name="T18" fmla="*/ 2147483647 w 393"/>
                <a:gd name="T19" fmla="*/ 2147483647 h 403"/>
                <a:gd name="T20" fmla="*/ 2147483647 w 393"/>
                <a:gd name="T21" fmla="*/ 2147483647 h 403"/>
                <a:gd name="T22" fmla="*/ 2147483647 w 393"/>
                <a:gd name="T23" fmla="*/ 2147483647 h 403"/>
                <a:gd name="T24" fmla="*/ 2147483647 w 393"/>
                <a:gd name="T25" fmla="*/ 2147483647 h 403"/>
                <a:gd name="T26" fmla="*/ 2147483647 w 393"/>
                <a:gd name="T27" fmla="*/ 2147483647 h 403"/>
                <a:gd name="T28" fmla="*/ 2147483647 w 393"/>
                <a:gd name="T29" fmla="*/ 2147483647 h 403"/>
                <a:gd name="T30" fmla="*/ 0 w 393"/>
                <a:gd name="T31" fmla="*/ 2147483647 h 403"/>
                <a:gd name="T32" fmla="*/ 0 w 393"/>
                <a:gd name="T33" fmla="*/ 2147483647 h 403"/>
                <a:gd name="T34" fmla="*/ 2147483647 w 393"/>
                <a:gd name="T35" fmla="*/ 2147483647 h 40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93"/>
                <a:gd name="T55" fmla="*/ 0 h 403"/>
                <a:gd name="T56" fmla="*/ 393 w 393"/>
                <a:gd name="T57" fmla="*/ 403 h 40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93" h="403">
                  <a:moveTo>
                    <a:pt x="25" y="30"/>
                  </a:moveTo>
                  <a:lnTo>
                    <a:pt x="125" y="0"/>
                  </a:lnTo>
                  <a:lnTo>
                    <a:pt x="145" y="38"/>
                  </a:lnTo>
                  <a:lnTo>
                    <a:pt x="280" y="105"/>
                  </a:lnTo>
                  <a:lnTo>
                    <a:pt x="311" y="143"/>
                  </a:lnTo>
                  <a:lnTo>
                    <a:pt x="321" y="180"/>
                  </a:lnTo>
                  <a:lnTo>
                    <a:pt x="373" y="171"/>
                  </a:lnTo>
                  <a:lnTo>
                    <a:pt x="393" y="188"/>
                  </a:lnTo>
                  <a:lnTo>
                    <a:pt x="349" y="252"/>
                  </a:lnTo>
                  <a:lnTo>
                    <a:pt x="327" y="403"/>
                  </a:lnTo>
                  <a:lnTo>
                    <a:pt x="153" y="403"/>
                  </a:lnTo>
                  <a:lnTo>
                    <a:pt x="119" y="375"/>
                  </a:lnTo>
                  <a:lnTo>
                    <a:pt x="121" y="339"/>
                  </a:lnTo>
                  <a:lnTo>
                    <a:pt x="107" y="306"/>
                  </a:lnTo>
                  <a:lnTo>
                    <a:pt x="103" y="272"/>
                  </a:lnTo>
                  <a:lnTo>
                    <a:pt x="0" y="198"/>
                  </a:lnTo>
                  <a:lnTo>
                    <a:pt x="0" y="123"/>
                  </a:lnTo>
                  <a:lnTo>
                    <a:pt x="25" y="3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14" name="Freeform 83">
              <a:extLst>
                <a:ext uri="{FF2B5EF4-FFF2-40B4-BE49-F238E27FC236}">
                  <a16:creationId xmlns:a16="http://schemas.microsoft.com/office/drawing/2014/main" id="{1B632921-1689-41D5-AD00-35764FA84C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6928" y="3361337"/>
              <a:ext cx="550966" cy="263967"/>
            </a:xfrm>
            <a:custGeom>
              <a:avLst/>
              <a:gdLst>
                <a:gd name="T0" fmla="*/ 0 w 450"/>
                <a:gd name="T1" fmla="*/ 2147483647 h 220"/>
                <a:gd name="T2" fmla="*/ 2147483647 w 450"/>
                <a:gd name="T3" fmla="*/ 2147483647 h 220"/>
                <a:gd name="T4" fmla="*/ 2147483647 w 450"/>
                <a:gd name="T5" fmla="*/ 2147483647 h 220"/>
                <a:gd name="T6" fmla="*/ 2147483647 w 450"/>
                <a:gd name="T7" fmla="*/ 2147483647 h 220"/>
                <a:gd name="T8" fmla="*/ 2147483647 w 450"/>
                <a:gd name="T9" fmla="*/ 2147483647 h 220"/>
                <a:gd name="T10" fmla="*/ 2147483647 w 450"/>
                <a:gd name="T11" fmla="*/ 2147483647 h 220"/>
                <a:gd name="T12" fmla="*/ 2147483647 w 450"/>
                <a:gd name="T13" fmla="*/ 2147483647 h 220"/>
                <a:gd name="T14" fmla="*/ 2147483647 w 450"/>
                <a:gd name="T15" fmla="*/ 2147483647 h 220"/>
                <a:gd name="T16" fmla="*/ 2147483647 w 450"/>
                <a:gd name="T17" fmla="*/ 2147483647 h 220"/>
                <a:gd name="T18" fmla="*/ 2147483647 w 450"/>
                <a:gd name="T19" fmla="*/ 2147483647 h 220"/>
                <a:gd name="T20" fmla="*/ 2147483647 w 450"/>
                <a:gd name="T21" fmla="*/ 0 h 220"/>
                <a:gd name="T22" fmla="*/ 0 w 450"/>
                <a:gd name="T23" fmla="*/ 2147483647 h 2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50"/>
                <a:gd name="T37" fmla="*/ 0 h 220"/>
                <a:gd name="T38" fmla="*/ 450 w 450"/>
                <a:gd name="T39" fmla="*/ 220 h 2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50" h="220">
                  <a:moveTo>
                    <a:pt x="0" y="80"/>
                  </a:moveTo>
                  <a:lnTo>
                    <a:pt x="137" y="151"/>
                  </a:lnTo>
                  <a:lnTo>
                    <a:pt x="164" y="187"/>
                  </a:lnTo>
                  <a:lnTo>
                    <a:pt x="174" y="220"/>
                  </a:lnTo>
                  <a:lnTo>
                    <a:pt x="252" y="143"/>
                  </a:lnTo>
                  <a:lnTo>
                    <a:pt x="450" y="113"/>
                  </a:lnTo>
                  <a:lnTo>
                    <a:pt x="363" y="58"/>
                  </a:lnTo>
                  <a:lnTo>
                    <a:pt x="246" y="109"/>
                  </a:lnTo>
                  <a:lnTo>
                    <a:pt x="135" y="64"/>
                  </a:lnTo>
                  <a:lnTo>
                    <a:pt x="200" y="10"/>
                  </a:lnTo>
                  <a:lnTo>
                    <a:pt x="143" y="0"/>
                  </a:lnTo>
                  <a:lnTo>
                    <a:pt x="0" y="8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15" name="Freeform 84">
              <a:extLst>
                <a:ext uri="{FF2B5EF4-FFF2-40B4-BE49-F238E27FC236}">
                  <a16:creationId xmlns:a16="http://schemas.microsoft.com/office/drawing/2014/main" id="{A0E71999-B891-448C-85F9-25BE712CE55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1319" y="3563000"/>
              <a:ext cx="356418" cy="413165"/>
            </a:xfrm>
            <a:custGeom>
              <a:avLst/>
              <a:gdLst>
                <a:gd name="T0" fmla="*/ 2147483647 w 295"/>
                <a:gd name="T1" fmla="*/ 0 h 342"/>
                <a:gd name="T2" fmla="*/ 2147483647 w 295"/>
                <a:gd name="T3" fmla="*/ 2147483647 h 342"/>
                <a:gd name="T4" fmla="*/ 2147483647 w 295"/>
                <a:gd name="T5" fmla="*/ 2147483647 h 342"/>
                <a:gd name="T6" fmla="*/ 2147483647 w 295"/>
                <a:gd name="T7" fmla="*/ 2147483647 h 342"/>
                <a:gd name="T8" fmla="*/ 2147483647 w 295"/>
                <a:gd name="T9" fmla="*/ 2147483647 h 342"/>
                <a:gd name="T10" fmla="*/ 2147483647 w 295"/>
                <a:gd name="T11" fmla="*/ 2147483647 h 342"/>
                <a:gd name="T12" fmla="*/ 2147483647 w 295"/>
                <a:gd name="T13" fmla="*/ 2147483647 h 342"/>
                <a:gd name="T14" fmla="*/ 2147483647 w 295"/>
                <a:gd name="T15" fmla="*/ 2147483647 h 342"/>
                <a:gd name="T16" fmla="*/ 2147483647 w 295"/>
                <a:gd name="T17" fmla="*/ 2147483647 h 342"/>
                <a:gd name="T18" fmla="*/ 2147483647 w 295"/>
                <a:gd name="T19" fmla="*/ 2147483647 h 342"/>
                <a:gd name="T20" fmla="*/ 0 w 295"/>
                <a:gd name="T21" fmla="*/ 2147483647 h 342"/>
                <a:gd name="T22" fmla="*/ 2147483647 w 295"/>
                <a:gd name="T23" fmla="*/ 2147483647 h 342"/>
                <a:gd name="T24" fmla="*/ 2147483647 w 295"/>
                <a:gd name="T25" fmla="*/ 2147483647 h 342"/>
                <a:gd name="T26" fmla="*/ 2147483647 w 295"/>
                <a:gd name="T27" fmla="*/ 2147483647 h 342"/>
                <a:gd name="T28" fmla="*/ 2147483647 w 295"/>
                <a:gd name="T29" fmla="*/ 0 h 3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95"/>
                <a:gd name="T46" fmla="*/ 0 h 342"/>
                <a:gd name="T47" fmla="*/ 295 w 295"/>
                <a:gd name="T48" fmla="*/ 342 h 34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95" h="342">
                  <a:moveTo>
                    <a:pt x="141" y="0"/>
                  </a:moveTo>
                  <a:lnTo>
                    <a:pt x="235" y="28"/>
                  </a:lnTo>
                  <a:lnTo>
                    <a:pt x="255" y="95"/>
                  </a:lnTo>
                  <a:lnTo>
                    <a:pt x="200" y="151"/>
                  </a:lnTo>
                  <a:lnTo>
                    <a:pt x="214" y="177"/>
                  </a:lnTo>
                  <a:lnTo>
                    <a:pt x="267" y="147"/>
                  </a:lnTo>
                  <a:lnTo>
                    <a:pt x="289" y="153"/>
                  </a:lnTo>
                  <a:lnTo>
                    <a:pt x="295" y="246"/>
                  </a:lnTo>
                  <a:lnTo>
                    <a:pt x="237" y="323"/>
                  </a:lnTo>
                  <a:lnTo>
                    <a:pt x="237" y="342"/>
                  </a:lnTo>
                  <a:lnTo>
                    <a:pt x="0" y="342"/>
                  </a:lnTo>
                  <a:lnTo>
                    <a:pt x="34" y="246"/>
                  </a:lnTo>
                  <a:lnTo>
                    <a:pt x="16" y="171"/>
                  </a:lnTo>
                  <a:lnTo>
                    <a:pt x="47" y="91"/>
                  </a:lnTo>
                  <a:lnTo>
                    <a:pt x="141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16" name="Freeform 85">
              <a:extLst>
                <a:ext uri="{FF2B5EF4-FFF2-40B4-BE49-F238E27FC236}">
                  <a16:creationId xmlns:a16="http://schemas.microsoft.com/office/drawing/2014/main" id="{F6BEA173-255B-4A1A-B7F9-53A198F97B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3778" y="3899107"/>
              <a:ext cx="326844" cy="552526"/>
            </a:xfrm>
            <a:custGeom>
              <a:avLst/>
              <a:gdLst>
                <a:gd name="T0" fmla="*/ 2147483647 w 268"/>
                <a:gd name="T1" fmla="*/ 0 h 457"/>
                <a:gd name="T2" fmla="*/ 2147483647 w 268"/>
                <a:gd name="T3" fmla="*/ 0 h 457"/>
                <a:gd name="T4" fmla="*/ 2147483647 w 268"/>
                <a:gd name="T5" fmla="*/ 2147483647 h 457"/>
                <a:gd name="T6" fmla="*/ 2147483647 w 268"/>
                <a:gd name="T7" fmla="*/ 2147483647 h 457"/>
                <a:gd name="T8" fmla="*/ 2147483647 w 268"/>
                <a:gd name="T9" fmla="*/ 2147483647 h 457"/>
                <a:gd name="T10" fmla="*/ 2147483647 w 268"/>
                <a:gd name="T11" fmla="*/ 2147483647 h 457"/>
                <a:gd name="T12" fmla="*/ 2147483647 w 268"/>
                <a:gd name="T13" fmla="*/ 2147483647 h 457"/>
                <a:gd name="T14" fmla="*/ 2147483647 w 268"/>
                <a:gd name="T15" fmla="*/ 2147483647 h 457"/>
                <a:gd name="T16" fmla="*/ 2147483647 w 268"/>
                <a:gd name="T17" fmla="*/ 2147483647 h 457"/>
                <a:gd name="T18" fmla="*/ 2147483647 w 268"/>
                <a:gd name="T19" fmla="*/ 2147483647 h 457"/>
                <a:gd name="T20" fmla="*/ 2147483647 w 268"/>
                <a:gd name="T21" fmla="*/ 2147483647 h 457"/>
                <a:gd name="T22" fmla="*/ 2147483647 w 268"/>
                <a:gd name="T23" fmla="*/ 2147483647 h 457"/>
                <a:gd name="T24" fmla="*/ 0 w 268"/>
                <a:gd name="T25" fmla="*/ 2147483647 h 457"/>
                <a:gd name="T26" fmla="*/ 2147483647 w 268"/>
                <a:gd name="T27" fmla="*/ 2147483647 h 457"/>
                <a:gd name="T28" fmla="*/ 2147483647 w 268"/>
                <a:gd name="T29" fmla="*/ 2147483647 h 457"/>
                <a:gd name="T30" fmla="*/ 2147483647 w 268"/>
                <a:gd name="T31" fmla="*/ 2147483647 h 457"/>
                <a:gd name="T32" fmla="*/ 2147483647 w 268"/>
                <a:gd name="T33" fmla="*/ 2147483647 h 457"/>
                <a:gd name="T34" fmla="*/ 2147483647 w 268"/>
                <a:gd name="T35" fmla="*/ 0 h 4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68"/>
                <a:gd name="T55" fmla="*/ 0 h 457"/>
                <a:gd name="T56" fmla="*/ 268 w 268"/>
                <a:gd name="T57" fmla="*/ 457 h 45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68" h="457">
                  <a:moveTo>
                    <a:pt x="68" y="0"/>
                  </a:moveTo>
                  <a:lnTo>
                    <a:pt x="244" y="0"/>
                  </a:lnTo>
                  <a:lnTo>
                    <a:pt x="266" y="68"/>
                  </a:lnTo>
                  <a:lnTo>
                    <a:pt x="266" y="303"/>
                  </a:lnTo>
                  <a:lnTo>
                    <a:pt x="268" y="324"/>
                  </a:lnTo>
                  <a:lnTo>
                    <a:pt x="234" y="364"/>
                  </a:lnTo>
                  <a:lnTo>
                    <a:pt x="227" y="419"/>
                  </a:lnTo>
                  <a:lnTo>
                    <a:pt x="161" y="457"/>
                  </a:lnTo>
                  <a:lnTo>
                    <a:pt x="131" y="447"/>
                  </a:lnTo>
                  <a:lnTo>
                    <a:pt x="64" y="350"/>
                  </a:lnTo>
                  <a:lnTo>
                    <a:pt x="83" y="320"/>
                  </a:lnTo>
                  <a:lnTo>
                    <a:pt x="56" y="301"/>
                  </a:lnTo>
                  <a:lnTo>
                    <a:pt x="0" y="209"/>
                  </a:lnTo>
                  <a:lnTo>
                    <a:pt x="4" y="152"/>
                  </a:lnTo>
                  <a:lnTo>
                    <a:pt x="44" y="106"/>
                  </a:lnTo>
                  <a:lnTo>
                    <a:pt x="34" y="80"/>
                  </a:lnTo>
                  <a:lnTo>
                    <a:pt x="85" y="43"/>
                  </a:lnTo>
                  <a:lnTo>
                    <a:pt x="68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17" name="Freeform 86">
              <a:extLst>
                <a:ext uri="{FF2B5EF4-FFF2-40B4-BE49-F238E27FC236}">
                  <a16:creationId xmlns:a16="http://schemas.microsoft.com/office/drawing/2014/main" id="{3CCD7785-589C-4542-B3B4-35B50E5E7A0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9260" y="3974524"/>
              <a:ext cx="264587" cy="427922"/>
            </a:xfrm>
            <a:custGeom>
              <a:avLst/>
              <a:gdLst>
                <a:gd name="T0" fmla="*/ 2147483647 w 217"/>
                <a:gd name="T1" fmla="*/ 0 h 354"/>
                <a:gd name="T2" fmla="*/ 2147483647 w 217"/>
                <a:gd name="T3" fmla="*/ 2147483647 h 354"/>
                <a:gd name="T4" fmla="*/ 2147483647 w 217"/>
                <a:gd name="T5" fmla="*/ 2147483647 h 354"/>
                <a:gd name="T6" fmla="*/ 2147483647 w 217"/>
                <a:gd name="T7" fmla="*/ 2147483647 h 354"/>
                <a:gd name="T8" fmla="*/ 2147483647 w 217"/>
                <a:gd name="T9" fmla="*/ 2147483647 h 354"/>
                <a:gd name="T10" fmla="*/ 2147483647 w 217"/>
                <a:gd name="T11" fmla="*/ 2147483647 h 354"/>
                <a:gd name="T12" fmla="*/ 0 w 217"/>
                <a:gd name="T13" fmla="*/ 2147483647 h 354"/>
                <a:gd name="T14" fmla="*/ 2147483647 w 217"/>
                <a:gd name="T15" fmla="*/ 2147483647 h 354"/>
                <a:gd name="T16" fmla="*/ 2147483647 w 217"/>
                <a:gd name="T17" fmla="*/ 2147483647 h 354"/>
                <a:gd name="T18" fmla="*/ 2147483647 w 217"/>
                <a:gd name="T19" fmla="*/ 0 h 35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17"/>
                <a:gd name="T31" fmla="*/ 0 h 354"/>
                <a:gd name="T32" fmla="*/ 217 w 217"/>
                <a:gd name="T33" fmla="*/ 354 h 35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7" h="354">
                  <a:moveTo>
                    <a:pt x="40" y="0"/>
                  </a:moveTo>
                  <a:lnTo>
                    <a:pt x="58" y="12"/>
                  </a:lnTo>
                  <a:lnTo>
                    <a:pt x="88" y="2"/>
                  </a:lnTo>
                  <a:lnTo>
                    <a:pt x="217" y="2"/>
                  </a:lnTo>
                  <a:lnTo>
                    <a:pt x="217" y="230"/>
                  </a:lnTo>
                  <a:lnTo>
                    <a:pt x="137" y="327"/>
                  </a:lnTo>
                  <a:lnTo>
                    <a:pt x="0" y="354"/>
                  </a:lnTo>
                  <a:lnTo>
                    <a:pt x="8" y="299"/>
                  </a:lnTo>
                  <a:lnTo>
                    <a:pt x="40" y="264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18" name="Freeform 87">
              <a:extLst>
                <a:ext uri="{FF2B5EF4-FFF2-40B4-BE49-F238E27FC236}">
                  <a16:creationId xmlns:a16="http://schemas.microsoft.com/office/drawing/2014/main" id="{0F6ACBEB-9584-4B98-B9E1-B3F0C7338C3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3849" y="3937523"/>
              <a:ext cx="364197" cy="499848"/>
            </a:xfrm>
            <a:custGeom>
              <a:avLst/>
              <a:gdLst>
                <a:gd name="T0" fmla="*/ 0 w 300"/>
                <a:gd name="T1" fmla="*/ 2147483647 h 303"/>
                <a:gd name="T2" fmla="*/ 2147483647 w 300"/>
                <a:gd name="T3" fmla="*/ 2147483647 h 303"/>
                <a:gd name="T4" fmla="*/ 2147483647 w 300"/>
                <a:gd name="T5" fmla="*/ 2147483647 h 303"/>
                <a:gd name="T6" fmla="*/ 2147483647 w 300"/>
                <a:gd name="T7" fmla="*/ 2147483647 h 303"/>
                <a:gd name="T8" fmla="*/ 2147483647 w 300"/>
                <a:gd name="T9" fmla="*/ 0 h 303"/>
                <a:gd name="T10" fmla="*/ 2147483647 w 300"/>
                <a:gd name="T11" fmla="*/ 2147483647 h 303"/>
                <a:gd name="T12" fmla="*/ 2147483647 w 300"/>
                <a:gd name="T13" fmla="*/ 2147483647 h 303"/>
                <a:gd name="T14" fmla="*/ 2147483647 w 300"/>
                <a:gd name="T15" fmla="*/ 2147483647 h 303"/>
                <a:gd name="T16" fmla="*/ 2147483647 w 300"/>
                <a:gd name="T17" fmla="*/ 2147483647 h 303"/>
                <a:gd name="T18" fmla="*/ 2147483647 w 300"/>
                <a:gd name="T19" fmla="*/ 2147483647 h 303"/>
                <a:gd name="T20" fmla="*/ 2147483647 w 300"/>
                <a:gd name="T21" fmla="*/ 2147483647 h 303"/>
                <a:gd name="T22" fmla="*/ 2147483647 w 300"/>
                <a:gd name="T23" fmla="*/ 2147483647 h 303"/>
                <a:gd name="T24" fmla="*/ 0 w 300"/>
                <a:gd name="T25" fmla="*/ 2147483647 h 303"/>
                <a:gd name="T26" fmla="*/ 0 w 300"/>
                <a:gd name="T27" fmla="*/ 2147483647 h 30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00"/>
                <a:gd name="T43" fmla="*/ 0 h 303"/>
                <a:gd name="T44" fmla="*/ 300 w 300"/>
                <a:gd name="T45" fmla="*/ 303 h 30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00" h="303">
                  <a:moveTo>
                    <a:pt x="0" y="22"/>
                  </a:moveTo>
                  <a:lnTo>
                    <a:pt x="113" y="21"/>
                  </a:lnTo>
                  <a:lnTo>
                    <a:pt x="155" y="41"/>
                  </a:lnTo>
                  <a:lnTo>
                    <a:pt x="218" y="41"/>
                  </a:lnTo>
                  <a:lnTo>
                    <a:pt x="300" y="0"/>
                  </a:lnTo>
                  <a:lnTo>
                    <a:pt x="300" y="132"/>
                  </a:lnTo>
                  <a:lnTo>
                    <a:pt x="288" y="138"/>
                  </a:lnTo>
                  <a:lnTo>
                    <a:pt x="248" y="218"/>
                  </a:lnTo>
                  <a:lnTo>
                    <a:pt x="226" y="218"/>
                  </a:lnTo>
                  <a:lnTo>
                    <a:pt x="153" y="303"/>
                  </a:lnTo>
                  <a:lnTo>
                    <a:pt x="129" y="281"/>
                  </a:lnTo>
                  <a:lnTo>
                    <a:pt x="92" y="291"/>
                  </a:lnTo>
                  <a:lnTo>
                    <a:pt x="0" y="220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19" name="Freeform 88">
              <a:extLst>
                <a:ext uri="{FF2B5EF4-FFF2-40B4-BE49-F238E27FC236}">
                  <a16:creationId xmlns:a16="http://schemas.microsoft.com/office/drawing/2014/main" id="{36F2137E-39F1-4303-9789-B31DAF2AA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6913" y="3189187"/>
              <a:ext cx="977421" cy="500059"/>
            </a:xfrm>
            <a:custGeom>
              <a:avLst/>
              <a:gdLst>
                <a:gd name="T0" fmla="*/ 2147483647 w 803"/>
                <a:gd name="T1" fmla="*/ 0 h 413"/>
                <a:gd name="T2" fmla="*/ 2147483647 w 803"/>
                <a:gd name="T3" fmla="*/ 2147483647 h 413"/>
                <a:gd name="T4" fmla="*/ 2147483647 w 803"/>
                <a:gd name="T5" fmla="*/ 2147483647 h 413"/>
                <a:gd name="T6" fmla="*/ 2147483647 w 803"/>
                <a:gd name="T7" fmla="*/ 2147483647 h 413"/>
                <a:gd name="T8" fmla="*/ 2147483647 w 803"/>
                <a:gd name="T9" fmla="*/ 2147483647 h 413"/>
                <a:gd name="T10" fmla="*/ 2147483647 w 803"/>
                <a:gd name="T11" fmla="*/ 2147483647 h 413"/>
                <a:gd name="T12" fmla="*/ 2147483647 w 803"/>
                <a:gd name="T13" fmla="*/ 2147483647 h 413"/>
                <a:gd name="T14" fmla="*/ 2147483647 w 803"/>
                <a:gd name="T15" fmla="*/ 2147483647 h 413"/>
                <a:gd name="T16" fmla="*/ 2147483647 w 803"/>
                <a:gd name="T17" fmla="*/ 2147483647 h 413"/>
                <a:gd name="T18" fmla="*/ 2147483647 w 803"/>
                <a:gd name="T19" fmla="*/ 2147483647 h 413"/>
                <a:gd name="T20" fmla="*/ 0 w 803"/>
                <a:gd name="T21" fmla="*/ 2147483647 h 413"/>
                <a:gd name="T22" fmla="*/ 2147483647 w 803"/>
                <a:gd name="T23" fmla="*/ 0 h 41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03"/>
                <a:gd name="T37" fmla="*/ 0 h 413"/>
                <a:gd name="T38" fmla="*/ 803 w 803"/>
                <a:gd name="T39" fmla="*/ 413 h 41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03" h="413">
                  <a:moveTo>
                    <a:pt x="2" y="0"/>
                  </a:moveTo>
                  <a:lnTo>
                    <a:pt x="803" y="1"/>
                  </a:lnTo>
                  <a:lnTo>
                    <a:pt x="803" y="358"/>
                  </a:lnTo>
                  <a:lnTo>
                    <a:pt x="329" y="358"/>
                  </a:lnTo>
                  <a:lnTo>
                    <a:pt x="329" y="380"/>
                  </a:lnTo>
                  <a:lnTo>
                    <a:pt x="216" y="413"/>
                  </a:lnTo>
                  <a:lnTo>
                    <a:pt x="157" y="298"/>
                  </a:lnTo>
                  <a:lnTo>
                    <a:pt x="115" y="316"/>
                  </a:lnTo>
                  <a:lnTo>
                    <a:pt x="99" y="292"/>
                  </a:lnTo>
                  <a:lnTo>
                    <a:pt x="123" y="231"/>
                  </a:lnTo>
                  <a:lnTo>
                    <a:pt x="0" y="104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20" name="Rectangle 89">
              <a:extLst>
                <a:ext uri="{FF2B5EF4-FFF2-40B4-BE49-F238E27FC236}">
                  <a16:creationId xmlns:a16="http://schemas.microsoft.com/office/drawing/2014/main" id="{103CFA21-A1C9-41EC-A95C-CC7BBE17E0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49127" y="3622024"/>
              <a:ext cx="585208" cy="426282"/>
            </a:xfrm>
            <a:prstGeom prst="rect">
              <a:avLst/>
            </a:prstGeom>
            <a:grpFill/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21" name="Freeform 90">
              <a:extLst>
                <a:ext uri="{FF2B5EF4-FFF2-40B4-BE49-F238E27FC236}">
                  <a16:creationId xmlns:a16="http://schemas.microsoft.com/office/drawing/2014/main" id="{E4D2872E-428B-4EE0-91B6-9CEB2B89F8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4334" y="3189187"/>
              <a:ext cx="606997" cy="321351"/>
            </a:xfrm>
            <a:custGeom>
              <a:avLst/>
              <a:gdLst>
                <a:gd name="T0" fmla="*/ 0 w 498"/>
                <a:gd name="T1" fmla="*/ 2147483647 h 266"/>
                <a:gd name="T2" fmla="*/ 2147483647 w 498"/>
                <a:gd name="T3" fmla="*/ 0 h 266"/>
                <a:gd name="T4" fmla="*/ 2147483647 w 498"/>
                <a:gd name="T5" fmla="*/ 2147483647 h 266"/>
                <a:gd name="T6" fmla="*/ 2147483647 w 498"/>
                <a:gd name="T7" fmla="*/ 2147483647 h 266"/>
                <a:gd name="T8" fmla="*/ 0 w 498"/>
                <a:gd name="T9" fmla="*/ 2147483647 h 266"/>
                <a:gd name="T10" fmla="*/ 0 w 498"/>
                <a:gd name="T11" fmla="*/ 2147483647 h 2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98"/>
                <a:gd name="T19" fmla="*/ 0 h 266"/>
                <a:gd name="T20" fmla="*/ 498 w 498"/>
                <a:gd name="T21" fmla="*/ 266 h 2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98" h="266">
                  <a:moveTo>
                    <a:pt x="0" y="1"/>
                  </a:moveTo>
                  <a:lnTo>
                    <a:pt x="448" y="0"/>
                  </a:lnTo>
                  <a:lnTo>
                    <a:pt x="490" y="200"/>
                  </a:lnTo>
                  <a:lnTo>
                    <a:pt x="498" y="266"/>
                  </a:lnTo>
                  <a:lnTo>
                    <a:pt x="0" y="265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22" name="Freeform 91">
              <a:extLst>
                <a:ext uri="{FF2B5EF4-FFF2-40B4-BE49-F238E27FC236}">
                  <a16:creationId xmlns:a16="http://schemas.microsoft.com/office/drawing/2014/main" id="{B5703DD5-0F4E-4D8D-86DE-5AF79B2D2A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4334" y="3836803"/>
              <a:ext cx="719058" cy="329548"/>
            </a:xfrm>
            <a:custGeom>
              <a:avLst/>
              <a:gdLst>
                <a:gd name="T0" fmla="*/ 0 w 590"/>
                <a:gd name="T1" fmla="*/ 0 h 274"/>
                <a:gd name="T2" fmla="*/ 2147483647 w 590"/>
                <a:gd name="T3" fmla="*/ 0 h 274"/>
                <a:gd name="T4" fmla="*/ 2147483647 w 590"/>
                <a:gd name="T5" fmla="*/ 2147483647 h 274"/>
                <a:gd name="T6" fmla="*/ 2147483647 w 590"/>
                <a:gd name="T7" fmla="*/ 2147483647 h 274"/>
                <a:gd name="T8" fmla="*/ 2147483647 w 590"/>
                <a:gd name="T9" fmla="*/ 2147483647 h 274"/>
                <a:gd name="T10" fmla="*/ 2147483647 w 590"/>
                <a:gd name="T11" fmla="*/ 2147483647 h 274"/>
                <a:gd name="T12" fmla="*/ 2147483647 w 590"/>
                <a:gd name="T13" fmla="*/ 2147483647 h 274"/>
                <a:gd name="T14" fmla="*/ 2147483647 w 590"/>
                <a:gd name="T15" fmla="*/ 2147483647 h 274"/>
                <a:gd name="T16" fmla="*/ 0 w 590"/>
                <a:gd name="T17" fmla="*/ 2147483647 h 274"/>
                <a:gd name="T18" fmla="*/ 0 w 590"/>
                <a:gd name="T19" fmla="*/ 0 h 27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90"/>
                <a:gd name="T31" fmla="*/ 0 h 274"/>
                <a:gd name="T32" fmla="*/ 590 w 590"/>
                <a:gd name="T33" fmla="*/ 274 h 27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90" h="274">
                  <a:moveTo>
                    <a:pt x="0" y="0"/>
                  </a:moveTo>
                  <a:lnTo>
                    <a:pt x="364" y="0"/>
                  </a:lnTo>
                  <a:lnTo>
                    <a:pt x="401" y="25"/>
                  </a:lnTo>
                  <a:lnTo>
                    <a:pt x="485" y="47"/>
                  </a:lnTo>
                  <a:lnTo>
                    <a:pt x="540" y="208"/>
                  </a:lnTo>
                  <a:lnTo>
                    <a:pt x="590" y="274"/>
                  </a:lnTo>
                  <a:lnTo>
                    <a:pt x="125" y="273"/>
                  </a:lnTo>
                  <a:lnTo>
                    <a:pt x="125" y="175"/>
                  </a:lnTo>
                  <a:lnTo>
                    <a:pt x="0" y="17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23" name="Rectangle 92">
              <a:extLst>
                <a:ext uri="{FF2B5EF4-FFF2-40B4-BE49-F238E27FC236}">
                  <a16:creationId xmlns:a16="http://schemas.microsoft.com/office/drawing/2014/main" id="{25A4341D-499E-4A8F-B98B-076D01E956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8112" y="4045027"/>
              <a:ext cx="558748" cy="423001"/>
            </a:xfrm>
            <a:prstGeom prst="rect">
              <a:avLst/>
            </a:prstGeom>
            <a:grpFill/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24" name="Freeform 93">
              <a:extLst>
                <a:ext uri="{FF2B5EF4-FFF2-40B4-BE49-F238E27FC236}">
                  <a16:creationId xmlns:a16="http://schemas.microsoft.com/office/drawing/2014/main" id="{9A08CF64-1079-4098-8CC5-E8B7FCB5D29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0615" y="4112245"/>
              <a:ext cx="435793" cy="327909"/>
            </a:xfrm>
            <a:custGeom>
              <a:avLst/>
              <a:gdLst>
                <a:gd name="T0" fmla="*/ 2147483647 w 357"/>
                <a:gd name="T1" fmla="*/ 0 h 270"/>
                <a:gd name="T2" fmla="*/ 2147483647 w 357"/>
                <a:gd name="T3" fmla="*/ 0 h 270"/>
                <a:gd name="T4" fmla="*/ 2147483647 w 357"/>
                <a:gd name="T5" fmla="*/ 2147483647 h 270"/>
                <a:gd name="T6" fmla="*/ 2147483647 w 357"/>
                <a:gd name="T7" fmla="*/ 2147483647 h 270"/>
                <a:gd name="T8" fmla="*/ 0 w 357"/>
                <a:gd name="T9" fmla="*/ 2147483647 h 270"/>
                <a:gd name="T10" fmla="*/ 2147483647 w 357"/>
                <a:gd name="T11" fmla="*/ 2147483647 h 270"/>
                <a:gd name="T12" fmla="*/ 2147483647 w 357"/>
                <a:gd name="T13" fmla="*/ 2147483647 h 270"/>
                <a:gd name="T14" fmla="*/ 2147483647 w 357"/>
                <a:gd name="T15" fmla="*/ 2147483647 h 270"/>
                <a:gd name="T16" fmla="*/ 2147483647 w 357"/>
                <a:gd name="T17" fmla="*/ 2147483647 h 270"/>
                <a:gd name="T18" fmla="*/ 2147483647 w 357"/>
                <a:gd name="T19" fmla="*/ 2147483647 h 270"/>
                <a:gd name="T20" fmla="*/ 2147483647 w 357"/>
                <a:gd name="T21" fmla="*/ 2147483647 h 270"/>
                <a:gd name="T22" fmla="*/ 2147483647 w 357"/>
                <a:gd name="T23" fmla="*/ 2147483647 h 270"/>
                <a:gd name="T24" fmla="*/ 2147483647 w 357"/>
                <a:gd name="T25" fmla="*/ 2147483647 h 270"/>
                <a:gd name="T26" fmla="*/ 2147483647 w 357"/>
                <a:gd name="T27" fmla="*/ 2147483647 h 270"/>
                <a:gd name="T28" fmla="*/ 2147483647 w 357"/>
                <a:gd name="T29" fmla="*/ 2147483647 h 270"/>
                <a:gd name="T30" fmla="*/ 2147483647 w 357"/>
                <a:gd name="T31" fmla="*/ 2147483647 h 270"/>
                <a:gd name="T32" fmla="*/ 2147483647 w 357"/>
                <a:gd name="T33" fmla="*/ 0 h 27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57"/>
                <a:gd name="T52" fmla="*/ 0 h 270"/>
                <a:gd name="T53" fmla="*/ 357 w 357"/>
                <a:gd name="T54" fmla="*/ 270 h 27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57" h="270">
                  <a:moveTo>
                    <a:pt x="147" y="0"/>
                  </a:moveTo>
                  <a:lnTo>
                    <a:pt x="137" y="0"/>
                  </a:lnTo>
                  <a:lnTo>
                    <a:pt x="95" y="82"/>
                  </a:lnTo>
                  <a:lnTo>
                    <a:pt x="71" y="82"/>
                  </a:lnTo>
                  <a:lnTo>
                    <a:pt x="0" y="165"/>
                  </a:lnTo>
                  <a:lnTo>
                    <a:pt x="31" y="252"/>
                  </a:lnTo>
                  <a:lnTo>
                    <a:pt x="141" y="270"/>
                  </a:lnTo>
                  <a:lnTo>
                    <a:pt x="170" y="248"/>
                  </a:lnTo>
                  <a:lnTo>
                    <a:pt x="202" y="185"/>
                  </a:lnTo>
                  <a:lnTo>
                    <a:pt x="210" y="179"/>
                  </a:lnTo>
                  <a:lnTo>
                    <a:pt x="357" y="127"/>
                  </a:lnTo>
                  <a:lnTo>
                    <a:pt x="347" y="103"/>
                  </a:lnTo>
                  <a:lnTo>
                    <a:pt x="290" y="84"/>
                  </a:lnTo>
                  <a:lnTo>
                    <a:pt x="208" y="127"/>
                  </a:lnTo>
                  <a:lnTo>
                    <a:pt x="208" y="52"/>
                  </a:lnTo>
                  <a:lnTo>
                    <a:pt x="147" y="52"/>
                  </a:lnTo>
                  <a:lnTo>
                    <a:pt x="147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25" name="Freeform 94">
              <a:extLst>
                <a:ext uri="{FF2B5EF4-FFF2-40B4-BE49-F238E27FC236}">
                  <a16:creationId xmlns:a16="http://schemas.microsoft.com/office/drawing/2014/main" id="{23E1E1EC-2C00-4F8E-B8CD-19BD89ED5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652" y="4268004"/>
              <a:ext cx="691042" cy="244292"/>
            </a:xfrm>
            <a:custGeom>
              <a:avLst/>
              <a:gdLst>
                <a:gd name="T0" fmla="*/ 0 w 570"/>
                <a:gd name="T1" fmla="*/ 2147483647 h 204"/>
                <a:gd name="T2" fmla="*/ 2147483647 w 570"/>
                <a:gd name="T3" fmla="*/ 2147483647 h 204"/>
                <a:gd name="T4" fmla="*/ 2147483647 w 570"/>
                <a:gd name="T5" fmla="*/ 2147483647 h 204"/>
                <a:gd name="T6" fmla="*/ 2147483647 w 570"/>
                <a:gd name="T7" fmla="*/ 2147483647 h 204"/>
                <a:gd name="T8" fmla="*/ 2147483647 w 570"/>
                <a:gd name="T9" fmla="*/ 2147483647 h 204"/>
                <a:gd name="T10" fmla="*/ 2147483647 w 570"/>
                <a:gd name="T11" fmla="*/ 2147483647 h 204"/>
                <a:gd name="T12" fmla="*/ 2147483647 w 570"/>
                <a:gd name="T13" fmla="*/ 0 h 204"/>
                <a:gd name="T14" fmla="*/ 2147483647 w 570"/>
                <a:gd name="T15" fmla="*/ 2147483647 h 204"/>
                <a:gd name="T16" fmla="*/ 2147483647 w 570"/>
                <a:gd name="T17" fmla="*/ 2147483647 h 204"/>
                <a:gd name="T18" fmla="*/ 2147483647 w 570"/>
                <a:gd name="T19" fmla="*/ 2147483647 h 204"/>
                <a:gd name="T20" fmla="*/ 2147483647 w 570"/>
                <a:gd name="T21" fmla="*/ 2147483647 h 204"/>
                <a:gd name="T22" fmla="*/ 0 w 570"/>
                <a:gd name="T23" fmla="*/ 2147483647 h 20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70"/>
                <a:gd name="T37" fmla="*/ 0 h 204"/>
                <a:gd name="T38" fmla="*/ 570 w 570"/>
                <a:gd name="T39" fmla="*/ 204 h 20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70" h="204">
                  <a:moveTo>
                    <a:pt x="0" y="204"/>
                  </a:moveTo>
                  <a:lnTo>
                    <a:pt x="17" y="184"/>
                  </a:lnTo>
                  <a:lnTo>
                    <a:pt x="145" y="125"/>
                  </a:lnTo>
                  <a:lnTo>
                    <a:pt x="256" y="143"/>
                  </a:lnTo>
                  <a:lnTo>
                    <a:pt x="289" y="114"/>
                  </a:lnTo>
                  <a:lnTo>
                    <a:pt x="310" y="57"/>
                  </a:lnTo>
                  <a:lnTo>
                    <a:pt x="472" y="0"/>
                  </a:lnTo>
                  <a:lnTo>
                    <a:pt x="498" y="91"/>
                  </a:lnTo>
                  <a:lnTo>
                    <a:pt x="570" y="109"/>
                  </a:lnTo>
                  <a:lnTo>
                    <a:pt x="534" y="152"/>
                  </a:lnTo>
                  <a:lnTo>
                    <a:pt x="558" y="204"/>
                  </a:lnTo>
                  <a:lnTo>
                    <a:pt x="0" y="204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26" name="Freeform 95">
              <a:extLst>
                <a:ext uri="{FF2B5EF4-FFF2-40B4-BE49-F238E27FC236}">
                  <a16:creationId xmlns:a16="http://schemas.microsoft.com/office/drawing/2014/main" id="{18671F35-63F6-437A-A344-5C9FAE8DD7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1866" y="4208981"/>
              <a:ext cx="597658" cy="327909"/>
            </a:xfrm>
            <a:custGeom>
              <a:avLst/>
              <a:gdLst>
                <a:gd name="T0" fmla="*/ 0 w 489"/>
                <a:gd name="T1" fmla="*/ 2147483647 h 268"/>
                <a:gd name="T2" fmla="*/ 2147483647 w 489"/>
                <a:gd name="T3" fmla="*/ 2147483647 h 268"/>
                <a:gd name="T4" fmla="*/ 2147483647 w 489"/>
                <a:gd name="T5" fmla="*/ 2147483647 h 268"/>
                <a:gd name="T6" fmla="*/ 2147483647 w 489"/>
                <a:gd name="T7" fmla="*/ 2147483647 h 268"/>
                <a:gd name="T8" fmla="*/ 2147483647 w 489"/>
                <a:gd name="T9" fmla="*/ 2147483647 h 268"/>
                <a:gd name="T10" fmla="*/ 2147483647 w 489"/>
                <a:gd name="T11" fmla="*/ 0 h 268"/>
                <a:gd name="T12" fmla="*/ 2147483647 w 489"/>
                <a:gd name="T13" fmla="*/ 2147483647 h 268"/>
                <a:gd name="T14" fmla="*/ 2147483647 w 489"/>
                <a:gd name="T15" fmla="*/ 2147483647 h 268"/>
                <a:gd name="T16" fmla="*/ 2147483647 w 489"/>
                <a:gd name="T17" fmla="*/ 2147483647 h 268"/>
                <a:gd name="T18" fmla="*/ 2147483647 w 489"/>
                <a:gd name="T19" fmla="*/ 2147483647 h 268"/>
                <a:gd name="T20" fmla="*/ 2147483647 w 489"/>
                <a:gd name="T21" fmla="*/ 2147483647 h 268"/>
                <a:gd name="T22" fmla="*/ 2147483647 w 489"/>
                <a:gd name="T23" fmla="*/ 2147483647 h 268"/>
                <a:gd name="T24" fmla="*/ 2147483647 w 489"/>
                <a:gd name="T25" fmla="*/ 2147483647 h 268"/>
                <a:gd name="T26" fmla="*/ 2147483647 w 489"/>
                <a:gd name="T27" fmla="*/ 2147483647 h 268"/>
                <a:gd name="T28" fmla="*/ 0 w 489"/>
                <a:gd name="T29" fmla="*/ 2147483647 h 26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89"/>
                <a:gd name="T46" fmla="*/ 0 h 268"/>
                <a:gd name="T47" fmla="*/ 489 w 489"/>
                <a:gd name="T48" fmla="*/ 268 h 26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89" h="268">
                  <a:moveTo>
                    <a:pt x="0" y="268"/>
                  </a:moveTo>
                  <a:lnTo>
                    <a:pt x="23" y="198"/>
                  </a:lnTo>
                  <a:lnTo>
                    <a:pt x="86" y="157"/>
                  </a:lnTo>
                  <a:lnTo>
                    <a:pt x="225" y="129"/>
                  </a:lnTo>
                  <a:lnTo>
                    <a:pt x="306" y="31"/>
                  </a:lnTo>
                  <a:lnTo>
                    <a:pt x="306" y="0"/>
                  </a:lnTo>
                  <a:lnTo>
                    <a:pt x="399" y="75"/>
                  </a:lnTo>
                  <a:lnTo>
                    <a:pt x="433" y="63"/>
                  </a:lnTo>
                  <a:lnTo>
                    <a:pt x="459" y="88"/>
                  </a:lnTo>
                  <a:lnTo>
                    <a:pt x="489" y="175"/>
                  </a:lnTo>
                  <a:lnTo>
                    <a:pt x="361" y="230"/>
                  </a:lnTo>
                  <a:lnTo>
                    <a:pt x="343" y="250"/>
                  </a:lnTo>
                  <a:lnTo>
                    <a:pt x="98" y="250"/>
                  </a:lnTo>
                  <a:lnTo>
                    <a:pt x="98" y="268"/>
                  </a:lnTo>
                  <a:lnTo>
                    <a:pt x="0" y="268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27" name="Freeform 96">
              <a:extLst>
                <a:ext uri="{FF2B5EF4-FFF2-40B4-BE49-F238E27FC236}">
                  <a16:creationId xmlns:a16="http://schemas.microsoft.com/office/drawing/2014/main" id="{712A4114-A6B6-4C70-8182-84FDB51B9C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3857" y="4517215"/>
              <a:ext cx="417116" cy="357419"/>
            </a:xfrm>
            <a:custGeom>
              <a:avLst/>
              <a:gdLst>
                <a:gd name="T0" fmla="*/ 0 w 341"/>
                <a:gd name="T1" fmla="*/ 0 h 297"/>
                <a:gd name="T2" fmla="*/ 2147483647 w 341"/>
                <a:gd name="T3" fmla="*/ 0 h 297"/>
                <a:gd name="T4" fmla="*/ 2147483647 w 341"/>
                <a:gd name="T5" fmla="*/ 2147483647 h 297"/>
                <a:gd name="T6" fmla="*/ 2147483647 w 341"/>
                <a:gd name="T7" fmla="*/ 2147483647 h 297"/>
                <a:gd name="T8" fmla="*/ 2147483647 w 341"/>
                <a:gd name="T9" fmla="*/ 2147483647 h 297"/>
                <a:gd name="T10" fmla="*/ 2147483647 w 341"/>
                <a:gd name="T11" fmla="*/ 2147483647 h 297"/>
                <a:gd name="T12" fmla="*/ 2147483647 w 341"/>
                <a:gd name="T13" fmla="*/ 2147483647 h 297"/>
                <a:gd name="T14" fmla="*/ 2147483647 w 341"/>
                <a:gd name="T15" fmla="*/ 2147483647 h 297"/>
                <a:gd name="T16" fmla="*/ 2147483647 w 341"/>
                <a:gd name="T17" fmla="*/ 2147483647 h 297"/>
                <a:gd name="T18" fmla="*/ 2147483647 w 341"/>
                <a:gd name="T19" fmla="*/ 2147483647 h 297"/>
                <a:gd name="T20" fmla="*/ 2147483647 w 341"/>
                <a:gd name="T21" fmla="*/ 2147483647 h 297"/>
                <a:gd name="T22" fmla="*/ 0 w 341"/>
                <a:gd name="T23" fmla="*/ 0 h 29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41"/>
                <a:gd name="T37" fmla="*/ 0 h 297"/>
                <a:gd name="T38" fmla="*/ 341 w 341"/>
                <a:gd name="T39" fmla="*/ 297 h 29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41" h="297">
                  <a:moveTo>
                    <a:pt x="0" y="0"/>
                  </a:moveTo>
                  <a:lnTo>
                    <a:pt x="306" y="0"/>
                  </a:lnTo>
                  <a:lnTo>
                    <a:pt x="294" y="40"/>
                  </a:lnTo>
                  <a:lnTo>
                    <a:pt x="341" y="42"/>
                  </a:lnTo>
                  <a:lnTo>
                    <a:pt x="299" y="145"/>
                  </a:lnTo>
                  <a:lnTo>
                    <a:pt x="254" y="210"/>
                  </a:lnTo>
                  <a:lnTo>
                    <a:pt x="227" y="297"/>
                  </a:lnTo>
                  <a:lnTo>
                    <a:pt x="48" y="297"/>
                  </a:lnTo>
                  <a:lnTo>
                    <a:pt x="45" y="257"/>
                  </a:lnTo>
                  <a:lnTo>
                    <a:pt x="12" y="249"/>
                  </a:lnTo>
                  <a:lnTo>
                    <a:pt x="12" y="6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28" name="Freeform 97">
              <a:extLst>
                <a:ext uri="{FF2B5EF4-FFF2-40B4-BE49-F238E27FC236}">
                  <a16:creationId xmlns:a16="http://schemas.microsoft.com/office/drawing/2014/main" id="{79DF1751-8924-402B-B77F-6B65978524C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9614" y="4512296"/>
              <a:ext cx="700380" cy="181990"/>
            </a:xfrm>
            <a:custGeom>
              <a:avLst/>
              <a:gdLst>
                <a:gd name="T0" fmla="*/ 2147483647 w 575"/>
                <a:gd name="T1" fmla="*/ 2147483647 h 148"/>
                <a:gd name="T2" fmla="*/ 2147483647 w 575"/>
                <a:gd name="T3" fmla="*/ 2147483647 h 148"/>
                <a:gd name="T4" fmla="*/ 2147483647 w 575"/>
                <a:gd name="T5" fmla="*/ 0 h 148"/>
                <a:gd name="T6" fmla="*/ 2147483647 w 575"/>
                <a:gd name="T7" fmla="*/ 0 h 148"/>
                <a:gd name="T8" fmla="*/ 2147483647 w 575"/>
                <a:gd name="T9" fmla="*/ 2147483647 h 148"/>
                <a:gd name="T10" fmla="*/ 2147483647 w 575"/>
                <a:gd name="T11" fmla="*/ 2147483647 h 148"/>
                <a:gd name="T12" fmla="*/ 2147483647 w 575"/>
                <a:gd name="T13" fmla="*/ 2147483647 h 148"/>
                <a:gd name="T14" fmla="*/ 0 w 575"/>
                <a:gd name="T15" fmla="*/ 2147483647 h 148"/>
                <a:gd name="T16" fmla="*/ 2147483647 w 575"/>
                <a:gd name="T17" fmla="*/ 2147483647 h 1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5"/>
                <a:gd name="T28" fmla="*/ 0 h 148"/>
                <a:gd name="T29" fmla="*/ 575 w 575"/>
                <a:gd name="T30" fmla="*/ 148 h 14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5" h="148">
                  <a:moveTo>
                    <a:pt x="51" y="16"/>
                  </a:moveTo>
                  <a:lnTo>
                    <a:pt x="151" y="16"/>
                  </a:lnTo>
                  <a:lnTo>
                    <a:pt x="151" y="0"/>
                  </a:lnTo>
                  <a:lnTo>
                    <a:pt x="575" y="0"/>
                  </a:lnTo>
                  <a:lnTo>
                    <a:pt x="569" y="36"/>
                  </a:lnTo>
                  <a:lnTo>
                    <a:pt x="397" y="105"/>
                  </a:lnTo>
                  <a:lnTo>
                    <a:pt x="381" y="148"/>
                  </a:lnTo>
                  <a:lnTo>
                    <a:pt x="0" y="147"/>
                  </a:lnTo>
                  <a:lnTo>
                    <a:pt x="51" y="1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29" name="Freeform 98">
              <a:extLst>
                <a:ext uri="{FF2B5EF4-FFF2-40B4-BE49-F238E27FC236}">
                  <a16:creationId xmlns:a16="http://schemas.microsoft.com/office/drawing/2014/main" id="{426D590E-3B41-42E2-B67F-917E7D6189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3421" y="4512296"/>
              <a:ext cx="729952" cy="285280"/>
            </a:xfrm>
            <a:custGeom>
              <a:avLst/>
              <a:gdLst>
                <a:gd name="T0" fmla="*/ 2147483647 w 599"/>
                <a:gd name="T1" fmla="*/ 0 h 236"/>
                <a:gd name="T2" fmla="*/ 2147483647 w 599"/>
                <a:gd name="T3" fmla="*/ 0 h 236"/>
                <a:gd name="T4" fmla="*/ 2147483647 w 599"/>
                <a:gd name="T5" fmla="*/ 2147483647 h 236"/>
                <a:gd name="T6" fmla="*/ 2147483647 w 599"/>
                <a:gd name="T7" fmla="*/ 2147483647 h 236"/>
                <a:gd name="T8" fmla="*/ 2147483647 w 599"/>
                <a:gd name="T9" fmla="*/ 2147483647 h 236"/>
                <a:gd name="T10" fmla="*/ 2147483647 w 599"/>
                <a:gd name="T11" fmla="*/ 2147483647 h 236"/>
                <a:gd name="T12" fmla="*/ 2147483647 w 599"/>
                <a:gd name="T13" fmla="*/ 2147483647 h 236"/>
                <a:gd name="T14" fmla="*/ 2147483647 w 599"/>
                <a:gd name="T15" fmla="*/ 2147483647 h 236"/>
                <a:gd name="T16" fmla="*/ 2147483647 w 599"/>
                <a:gd name="T17" fmla="*/ 2147483647 h 236"/>
                <a:gd name="T18" fmla="*/ 2147483647 w 599"/>
                <a:gd name="T19" fmla="*/ 2147483647 h 236"/>
                <a:gd name="T20" fmla="*/ 2147483647 w 599"/>
                <a:gd name="T21" fmla="*/ 2147483647 h 236"/>
                <a:gd name="T22" fmla="*/ 0 w 599"/>
                <a:gd name="T23" fmla="*/ 2147483647 h 236"/>
                <a:gd name="T24" fmla="*/ 2147483647 w 599"/>
                <a:gd name="T25" fmla="*/ 2147483647 h 236"/>
                <a:gd name="T26" fmla="*/ 2147483647 w 599"/>
                <a:gd name="T27" fmla="*/ 2147483647 h 236"/>
                <a:gd name="T28" fmla="*/ 2147483647 w 599"/>
                <a:gd name="T29" fmla="*/ 0 h 2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99"/>
                <a:gd name="T46" fmla="*/ 0 h 236"/>
                <a:gd name="T47" fmla="*/ 599 w 599"/>
                <a:gd name="T48" fmla="*/ 236 h 2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99" h="236">
                  <a:moveTo>
                    <a:pt x="191" y="0"/>
                  </a:moveTo>
                  <a:lnTo>
                    <a:pt x="569" y="0"/>
                  </a:lnTo>
                  <a:lnTo>
                    <a:pt x="599" y="74"/>
                  </a:lnTo>
                  <a:lnTo>
                    <a:pt x="533" y="145"/>
                  </a:lnTo>
                  <a:lnTo>
                    <a:pt x="438" y="175"/>
                  </a:lnTo>
                  <a:lnTo>
                    <a:pt x="400" y="236"/>
                  </a:lnTo>
                  <a:lnTo>
                    <a:pt x="307" y="135"/>
                  </a:lnTo>
                  <a:lnTo>
                    <a:pt x="233" y="135"/>
                  </a:lnTo>
                  <a:lnTo>
                    <a:pt x="220" y="115"/>
                  </a:lnTo>
                  <a:lnTo>
                    <a:pt x="120" y="115"/>
                  </a:lnTo>
                  <a:lnTo>
                    <a:pt x="87" y="148"/>
                  </a:lnTo>
                  <a:lnTo>
                    <a:pt x="0" y="147"/>
                  </a:lnTo>
                  <a:lnTo>
                    <a:pt x="14" y="106"/>
                  </a:lnTo>
                  <a:lnTo>
                    <a:pt x="184" y="36"/>
                  </a:lnTo>
                  <a:lnTo>
                    <a:pt x="191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30" name="Freeform 99">
              <a:extLst>
                <a:ext uri="{FF2B5EF4-FFF2-40B4-BE49-F238E27FC236}">
                  <a16:creationId xmlns:a16="http://schemas.microsoft.com/office/drawing/2014/main" id="{213F486C-BA93-47BE-968C-675932031B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3691" y="4653296"/>
              <a:ext cx="396882" cy="339386"/>
            </a:xfrm>
            <a:custGeom>
              <a:avLst/>
              <a:gdLst>
                <a:gd name="T0" fmla="*/ 2147483647 w 327"/>
                <a:gd name="T1" fmla="*/ 2147483647 h 283"/>
                <a:gd name="T2" fmla="*/ 2147483647 w 327"/>
                <a:gd name="T3" fmla="*/ 0 h 283"/>
                <a:gd name="T4" fmla="*/ 2147483647 w 327"/>
                <a:gd name="T5" fmla="*/ 0 h 283"/>
                <a:gd name="T6" fmla="*/ 2147483647 w 327"/>
                <a:gd name="T7" fmla="*/ 2147483647 h 283"/>
                <a:gd name="T8" fmla="*/ 2147483647 w 327"/>
                <a:gd name="T9" fmla="*/ 2147483647 h 283"/>
                <a:gd name="T10" fmla="*/ 2147483647 w 327"/>
                <a:gd name="T11" fmla="*/ 2147483647 h 283"/>
                <a:gd name="T12" fmla="*/ 2147483647 w 327"/>
                <a:gd name="T13" fmla="*/ 2147483647 h 283"/>
                <a:gd name="T14" fmla="*/ 2147483647 w 327"/>
                <a:gd name="T15" fmla="*/ 2147483647 h 283"/>
                <a:gd name="T16" fmla="*/ 2147483647 w 327"/>
                <a:gd name="T17" fmla="*/ 2147483647 h 283"/>
                <a:gd name="T18" fmla="*/ 2147483647 w 327"/>
                <a:gd name="T19" fmla="*/ 2147483647 h 283"/>
                <a:gd name="T20" fmla="*/ 0 w 327"/>
                <a:gd name="T21" fmla="*/ 2147483647 h 283"/>
                <a:gd name="T22" fmla="*/ 2147483647 w 327"/>
                <a:gd name="T23" fmla="*/ 2147483647 h 28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27"/>
                <a:gd name="T37" fmla="*/ 0 h 283"/>
                <a:gd name="T38" fmla="*/ 327 w 327"/>
                <a:gd name="T39" fmla="*/ 283 h 28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27" h="283">
                  <a:moveTo>
                    <a:pt x="13" y="34"/>
                  </a:moveTo>
                  <a:lnTo>
                    <a:pt x="47" y="0"/>
                  </a:lnTo>
                  <a:lnTo>
                    <a:pt x="147" y="0"/>
                  </a:lnTo>
                  <a:lnTo>
                    <a:pt x="158" y="20"/>
                  </a:lnTo>
                  <a:lnTo>
                    <a:pt x="234" y="20"/>
                  </a:lnTo>
                  <a:lnTo>
                    <a:pt x="327" y="121"/>
                  </a:lnTo>
                  <a:lnTo>
                    <a:pt x="242" y="210"/>
                  </a:lnTo>
                  <a:lnTo>
                    <a:pt x="178" y="232"/>
                  </a:lnTo>
                  <a:lnTo>
                    <a:pt x="170" y="283"/>
                  </a:lnTo>
                  <a:lnTo>
                    <a:pt x="137" y="224"/>
                  </a:lnTo>
                  <a:lnTo>
                    <a:pt x="0" y="62"/>
                  </a:lnTo>
                  <a:lnTo>
                    <a:pt x="13" y="34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31" name="Freeform 100">
              <a:extLst>
                <a:ext uri="{FF2B5EF4-FFF2-40B4-BE49-F238E27FC236}">
                  <a16:creationId xmlns:a16="http://schemas.microsoft.com/office/drawing/2014/main" id="{84D69168-DDDA-475F-B2B7-F9879B7FD9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9376" y="4691007"/>
              <a:ext cx="381319" cy="436117"/>
            </a:xfrm>
            <a:custGeom>
              <a:avLst/>
              <a:gdLst>
                <a:gd name="T0" fmla="*/ 0 w 313"/>
                <a:gd name="T1" fmla="*/ 0 h 360"/>
                <a:gd name="T2" fmla="*/ 2147483647 w 313"/>
                <a:gd name="T3" fmla="*/ 0 h 360"/>
                <a:gd name="T4" fmla="*/ 2147483647 w 313"/>
                <a:gd name="T5" fmla="*/ 2147483647 h 360"/>
                <a:gd name="T6" fmla="*/ 2147483647 w 313"/>
                <a:gd name="T7" fmla="*/ 2147483647 h 360"/>
                <a:gd name="T8" fmla="*/ 2147483647 w 313"/>
                <a:gd name="T9" fmla="*/ 2147483647 h 360"/>
                <a:gd name="T10" fmla="*/ 2147483647 w 313"/>
                <a:gd name="T11" fmla="*/ 2147483647 h 360"/>
                <a:gd name="T12" fmla="*/ 2147483647 w 313"/>
                <a:gd name="T13" fmla="*/ 2147483647 h 360"/>
                <a:gd name="T14" fmla="*/ 2147483647 w 313"/>
                <a:gd name="T15" fmla="*/ 2147483647 h 360"/>
                <a:gd name="T16" fmla="*/ 2147483647 w 313"/>
                <a:gd name="T17" fmla="*/ 2147483647 h 360"/>
                <a:gd name="T18" fmla="*/ 2147483647 w 313"/>
                <a:gd name="T19" fmla="*/ 2147483647 h 360"/>
                <a:gd name="T20" fmla="*/ 0 w 313"/>
                <a:gd name="T21" fmla="*/ 0 h 36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13"/>
                <a:gd name="T34" fmla="*/ 0 h 360"/>
                <a:gd name="T35" fmla="*/ 313 w 313"/>
                <a:gd name="T36" fmla="*/ 360 h 36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13" h="360">
                  <a:moveTo>
                    <a:pt x="0" y="0"/>
                  </a:moveTo>
                  <a:lnTo>
                    <a:pt x="157" y="0"/>
                  </a:lnTo>
                  <a:lnTo>
                    <a:pt x="144" y="27"/>
                  </a:lnTo>
                  <a:lnTo>
                    <a:pt x="280" y="191"/>
                  </a:lnTo>
                  <a:lnTo>
                    <a:pt x="313" y="250"/>
                  </a:lnTo>
                  <a:lnTo>
                    <a:pt x="277" y="359"/>
                  </a:lnTo>
                  <a:lnTo>
                    <a:pt x="55" y="360"/>
                  </a:lnTo>
                  <a:lnTo>
                    <a:pt x="31" y="312"/>
                  </a:lnTo>
                  <a:lnTo>
                    <a:pt x="20" y="256"/>
                  </a:lnTo>
                  <a:lnTo>
                    <a:pt x="42" y="2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32" name="Freeform 101">
              <a:extLst>
                <a:ext uri="{FF2B5EF4-FFF2-40B4-BE49-F238E27FC236}">
                  <a16:creationId xmlns:a16="http://schemas.microsoft.com/office/drawing/2014/main" id="{E99CEEBE-9796-4F04-B3BF-02ED973471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4673" y="4691007"/>
              <a:ext cx="277039" cy="486943"/>
            </a:xfrm>
            <a:custGeom>
              <a:avLst/>
              <a:gdLst>
                <a:gd name="T0" fmla="*/ 2147483647 w 227"/>
                <a:gd name="T1" fmla="*/ 0 h 401"/>
                <a:gd name="T2" fmla="*/ 2147483647 w 227"/>
                <a:gd name="T3" fmla="*/ 0 h 401"/>
                <a:gd name="T4" fmla="*/ 2147483647 w 227"/>
                <a:gd name="T5" fmla="*/ 2147483647 h 401"/>
                <a:gd name="T6" fmla="*/ 2147483647 w 227"/>
                <a:gd name="T7" fmla="*/ 2147483647 h 401"/>
                <a:gd name="T8" fmla="*/ 2147483647 w 227"/>
                <a:gd name="T9" fmla="*/ 2147483647 h 401"/>
                <a:gd name="T10" fmla="*/ 2147483647 w 227"/>
                <a:gd name="T11" fmla="*/ 2147483647 h 401"/>
                <a:gd name="T12" fmla="*/ 0 w 227"/>
                <a:gd name="T13" fmla="*/ 2147483647 h 401"/>
                <a:gd name="T14" fmla="*/ 2147483647 w 227"/>
                <a:gd name="T15" fmla="*/ 2147483647 h 401"/>
                <a:gd name="T16" fmla="*/ 2147483647 w 227"/>
                <a:gd name="T17" fmla="*/ 2147483647 h 401"/>
                <a:gd name="T18" fmla="*/ 2147483647 w 227"/>
                <a:gd name="T19" fmla="*/ 2147483647 h 401"/>
                <a:gd name="T20" fmla="*/ 2147483647 w 227"/>
                <a:gd name="T21" fmla="*/ 0 h 40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27"/>
                <a:gd name="T34" fmla="*/ 0 h 401"/>
                <a:gd name="T35" fmla="*/ 227 w 227"/>
                <a:gd name="T36" fmla="*/ 401 h 40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27" h="401">
                  <a:moveTo>
                    <a:pt x="76" y="0"/>
                  </a:moveTo>
                  <a:lnTo>
                    <a:pt x="227" y="0"/>
                  </a:lnTo>
                  <a:lnTo>
                    <a:pt x="178" y="267"/>
                  </a:lnTo>
                  <a:lnTo>
                    <a:pt x="176" y="371"/>
                  </a:lnTo>
                  <a:lnTo>
                    <a:pt x="129" y="401"/>
                  </a:lnTo>
                  <a:lnTo>
                    <a:pt x="105" y="332"/>
                  </a:lnTo>
                  <a:lnTo>
                    <a:pt x="0" y="332"/>
                  </a:lnTo>
                  <a:lnTo>
                    <a:pt x="33" y="217"/>
                  </a:lnTo>
                  <a:lnTo>
                    <a:pt x="1" y="157"/>
                  </a:lnTo>
                  <a:lnTo>
                    <a:pt x="31" y="6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33" name="Freeform 102">
              <a:extLst>
                <a:ext uri="{FF2B5EF4-FFF2-40B4-BE49-F238E27FC236}">
                  <a16:creationId xmlns:a16="http://schemas.microsoft.com/office/drawing/2014/main" id="{702DD631-23E6-426F-A7AD-F868A6CA0E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7276" y="5069739"/>
              <a:ext cx="664583" cy="575480"/>
            </a:xfrm>
            <a:custGeom>
              <a:avLst/>
              <a:gdLst>
                <a:gd name="T0" fmla="*/ 2147483647 w 547"/>
                <a:gd name="T1" fmla="*/ 0 h 478"/>
                <a:gd name="T2" fmla="*/ 2147483647 w 547"/>
                <a:gd name="T3" fmla="*/ 0 h 478"/>
                <a:gd name="T4" fmla="*/ 2147483647 w 547"/>
                <a:gd name="T5" fmla="*/ 2147483647 h 478"/>
                <a:gd name="T6" fmla="*/ 2147483647 w 547"/>
                <a:gd name="T7" fmla="*/ 2147483647 h 478"/>
                <a:gd name="T8" fmla="*/ 2147483647 w 547"/>
                <a:gd name="T9" fmla="*/ 2147483647 h 478"/>
                <a:gd name="T10" fmla="*/ 2147483647 w 547"/>
                <a:gd name="T11" fmla="*/ 2147483647 h 478"/>
                <a:gd name="T12" fmla="*/ 2147483647 w 547"/>
                <a:gd name="T13" fmla="*/ 2147483647 h 478"/>
                <a:gd name="T14" fmla="*/ 2147483647 w 547"/>
                <a:gd name="T15" fmla="*/ 2147483647 h 478"/>
                <a:gd name="T16" fmla="*/ 2147483647 w 547"/>
                <a:gd name="T17" fmla="*/ 2147483647 h 478"/>
                <a:gd name="T18" fmla="*/ 2147483647 w 547"/>
                <a:gd name="T19" fmla="*/ 2147483647 h 478"/>
                <a:gd name="T20" fmla="*/ 2147483647 w 547"/>
                <a:gd name="T21" fmla="*/ 2147483647 h 478"/>
                <a:gd name="T22" fmla="*/ 2147483647 w 547"/>
                <a:gd name="T23" fmla="*/ 2147483647 h 478"/>
                <a:gd name="T24" fmla="*/ 2147483647 w 547"/>
                <a:gd name="T25" fmla="*/ 2147483647 h 478"/>
                <a:gd name="T26" fmla="*/ 2147483647 w 547"/>
                <a:gd name="T27" fmla="*/ 2147483647 h 478"/>
                <a:gd name="T28" fmla="*/ 2147483647 w 547"/>
                <a:gd name="T29" fmla="*/ 2147483647 h 478"/>
                <a:gd name="T30" fmla="*/ 2147483647 w 547"/>
                <a:gd name="T31" fmla="*/ 2147483647 h 478"/>
                <a:gd name="T32" fmla="*/ 2147483647 w 547"/>
                <a:gd name="T33" fmla="*/ 2147483647 h 478"/>
                <a:gd name="T34" fmla="*/ 0 w 547"/>
                <a:gd name="T35" fmla="*/ 2147483647 h 478"/>
                <a:gd name="T36" fmla="*/ 2147483647 w 547"/>
                <a:gd name="T37" fmla="*/ 0 h 47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47"/>
                <a:gd name="T58" fmla="*/ 0 h 478"/>
                <a:gd name="T59" fmla="*/ 547 w 547"/>
                <a:gd name="T60" fmla="*/ 478 h 47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47" h="478">
                  <a:moveTo>
                    <a:pt x="2" y="0"/>
                  </a:moveTo>
                  <a:lnTo>
                    <a:pt x="182" y="0"/>
                  </a:lnTo>
                  <a:lnTo>
                    <a:pt x="206" y="48"/>
                  </a:lnTo>
                  <a:lnTo>
                    <a:pt x="424" y="48"/>
                  </a:lnTo>
                  <a:lnTo>
                    <a:pt x="430" y="90"/>
                  </a:lnTo>
                  <a:lnTo>
                    <a:pt x="507" y="229"/>
                  </a:lnTo>
                  <a:lnTo>
                    <a:pt x="537" y="330"/>
                  </a:lnTo>
                  <a:lnTo>
                    <a:pt x="547" y="400"/>
                  </a:lnTo>
                  <a:lnTo>
                    <a:pt x="471" y="472"/>
                  </a:lnTo>
                  <a:lnTo>
                    <a:pt x="408" y="478"/>
                  </a:lnTo>
                  <a:lnTo>
                    <a:pt x="390" y="332"/>
                  </a:lnTo>
                  <a:lnTo>
                    <a:pt x="370" y="334"/>
                  </a:lnTo>
                  <a:lnTo>
                    <a:pt x="308" y="246"/>
                  </a:lnTo>
                  <a:lnTo>
                    <a:pt x="322" y="173"/>
                  </a:lnTo>
                  <a:lnTo>
                    <a:pt x="252" y="94"/>
                  </a:lnTo>
                  <a:lnTo>
                    <a:pt x="160" y="117"/>
                  </a:lnTo>
                  <a:lnTo>
                    <a:pt x="89" y="54"/>
                  </a:lnTo>
                  <a:lnTo>
                    <a:pt x="0" y="52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34" name="Freeform 103">
              <a:extLst>
                <a:ext uri="{FF2B5EF4-FFF2-40B4-BE49-F238E27FC236}">
                  <a16:creationId xmlns:a16="http://schemas.microsoft.com/office/drawing/2014/main" id="{EE8FC563-BC04-448F-AC9C-8B609BEC9D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9455" y="4691004"/>
              <a:ext cx="309725" cy="450874"/>
            </a:xfrm>
            <a:custGeom>
              <a:avLst/>
              <a:gdLst>
                <a:gd name="T0" fmla="*/ 2147483647 w 255"/>
                <a:gd name="T1" fmla="*/ 0 h 371"/>
                <a:gd name="T2" fmla="*/ 2147483647 w 255"/>
                <a:gd name="T3" fmla="*/ 0 h 371"/>
                <a:gd name="T4" fmla="*/ 2147483647 w 255"/>
                <a:gd name="T5" fmla="*/ 2147483647 h 371"/>
                <a:gd name="T6" fmla="*/ 2147483647 w 255"/>
                <a:gd name="T7" fmla="*/ 2147483647 h 371"/>
                <a:gd name="T8" fmla="*/ 2147483647 w 255"/>
                <a:gd name="T9" fmla="*/ 2147483647 h 371"/>
                <a:gd name="T10" fmla="*/ 2147483647 w 255"/>
                <a:gd name="T11" fmla="*/ 2147483647 h 371"/>
                <a:gd name="T12" fmla="*/ 2147483647 w 255"/>
                <a:gd name="T13" fmla="*/ 2147483647 h 371"/>
                <a:gd name="T14" fmla="*/ 0 w 255"/>
                <a:gd name="T15" fmla="*/ 2147483647 h 371"/>
                <a:gd name="T16" fmla="*/ 2147483647 w 255"/>
                <a:gd name="T17" fmla="*/ 2147483647 h 371"/>
                <a:gd name="T18" fmla="*/ 2147483647 w 255"/>
                <a:gd name="T19" fmla="*/ 0 h 37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5"/>
                <a:gd name="T31" fmla="*/ 0 h 371"/>
                <a:gd name="T32" fmla="*/ 255 w 255"/>
                <a:gd name="T33" fmla="*/ 371 h 37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5" h="371">
                  <a:moveTo>
                    <a:pt x="52" y="0"/>
                  </a:moveTo>
                  <a:lnTo>
                    <a:pt x="212" y="0"/>
                  </a:lnTo>
                  <a:lnTo>
                    <a:pt x="255" y="227"/>
                  </a:lnTo>
                  <a:lnTo>
                    <a:pt x="234" y="257"/>
                  </a:lnTo>
                  <a:lnTo>
                    <a:pt x="244" y="310"/>
                  </a:lnTo>
                  <a:lnTo>
                    <a:pt x="66" y="310"/>
                  </a:lnTo>
                  <a:lnTo>
                    <a:pt x="63" y="362"/>
                  </a:lnTo>
                  <a:lnTo>
                    <a:pt x="0" y="371"/>
                  </a:lnTo>
                  <a:lnTo>
                    <a:pt x="2" y="267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35" name="Freeform 104">
              <a:extLst>
                <a:ext uri="{FF2B5EF4-FFF2-40B4-BE49-F238E27FC236}">
                  <a16:creationId xmlns:a16="http://schemas.microsoft.com/office/drawing/2014/main" id="{FBA98F3A-818F-4875-848B-56CB97A73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6775" y="4874632"/>
              <a:ext cx="407778" cy="386932"/>
            </a:xfrm>
            <a:custGeom>
              <a:avLst/>
              <a:gdLst>
                <a:gd name="T0" fmla="*/ 2147483647 w 334"/>
                <a:gd name="T1" fmla="*/ 0 h 322"/>
                <a:gd name="T2" fmla="*/ 2147483647 w 334"/>
                <a:gd name="T3" fmla="*/ 0 h 322"/>
                <a:gd name="T4" fmla="*/ 2147483647 w 334"/>
                <a:gd name="T5" fmla="*/ 2147483647 h 322"/>
                <a:gd name="T6" fmla="*/ 2147483647 w 334"/>
                <a:gd name="T7" fmla="*/ 2147483647 h 322"/>
                <a:gd name="T8" fmla="*/ 2147483647 w 334"/>
                <a:gd name="T9" fmla="*/ 2147483647 h 322"/>
                <a:gd name="T10" fmla="*/ 2147483647 w 334"/>
                <a:gd name="T11" fmla="*/ 2147483647 h 322"/>
                <a:gd name="T12" fmla="*/ 2147483647 w 334"/>
                <a:gd name="T13" fmla="*/ 2147483647 h 322"/>
                <a:gd name="T14" fmla="*/ 2147483647 w 334"/>
                <a:gd name="T15" fmla="*/ 2147483647 h 322"/>
                <a:gd name="T16" fmla="*/ 2147483647 w 334"/>
                <a:gd name="T17" fmla="*/ 2147483647 h 322"/>
                <a:gd name="T18" fmla="*/ 2147483647 w 334"/>
                <a:gd name="T19" fmla="*/ 2147483647 h 322"/>
                <a:gd name="T20" fmla="*/ 0 w 334"/>
                <a:gd name="T21" fmla="*/ 2147483647 h 322"/>
                <a:gd name="T22" fmla="*/ 2147483647 w 334"/>
                <a:gd name="T23" fmla="*/ 0 h 32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34"/>
                <a:gd name="T37" fmla="*/ 0 h 322"/>
                <a:gd name="T38" fmla="*/ 334 w 334"/>
                <a:gd name="T39" fmla="*/ 322 h 32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34" h="322">
                  <a:moveTo>
                    <a:pt x="3" y="0"/>
                  </a:moveTo>
                  <a:lnTo>
                    <a:pt x="182" y="0"/>
                  </a:lnTo>
                  <a:lnTo>
                    <a:pt x="213" y="69"/>
                  </a:lnTo>
                  <a:lnTo>
                    <a:pt x="180" y="178"/>
                  </a:lnTo>
                  <a:lnTo>
                    <a:pt x="285" y="178"/>
                  </a:lnTo>
                  <a:lnTo>
                    <a:pt x="309" y="249"/>
                  </a:lnTo>
                  <a:lnTo>
                    <a:pt x="334" y="322"/>
                  </a:lnTo>
                  <a:lnTo>
                    <a:pt x="193" y="314"/>
                  </a:lnTo>
                  <a:lnTo>
                    <a:pt x="23" y="250"/>
                  </a:lnTo>
                  <a:lnTo>
                    <a:pt x="43" y="200"/>
                  </a:lnTo>
                  <a:lnTo>
                    <a:pt x="0" y="99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36" name="Freeform 105">
              <a:extLst>
                <a:ext uri="{FF2B5EF4-FFF2-40B4-BE49-F238E27FC236}">
                  <a16:creationId xmlns:a16="http://schemas.microsoft.com/office/drawing/2014/main" id="{EFD27AA2-6C6B-4B70-B141-83DD6CC05A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2816" y="4468027"/>
              <a:ext cx="708164" cy="354142"/>
            </a:xfrm>
            <a:custGeom>
              <a:avLst/>
              <a:gdLst>
                <a:gd name="T0" fmla="*/ 0 w 583"/>
                <a:gd name="T1" fmla="*/ 0 h 294"/>
                <a:gd name="T2" fmla="*/ 2147483647 w 583"/>
                <a:gd name="T3" fmla="*/ 0 h 294"/>
                <a:gd name="T4" fmla="*/ 2147483647 w 583"/>
                <a:gd name="T5" fmla="*/ 2147483647 h 294"/>
                <a:gd name="T6" fmla="*/ 2147483647 w 583"/>
                <a:gd name="T7" fmla="*/ 2147483647 h 294"/>
                <a:gd name="T8" fmla="*/ 2147483647 w 583"/>
                <a:gd name="T9" fmla="*/ 2147483647 h 294"/>
                <a:gd name="T10" fmla="*/ 2147483647 w 583"/>
                <a:gd name="T11" fmla="*/ 2147483647 h 294"/>
                <a:gd name="T12" fmla="*/ 2147483647 w 583"/>
                <a:gd name="T13" fmla="*/ 2147483647 h 294"/>
                <a:gd name="T14" fmla="*/ 2147483647 w 583"/>
                <a:gd name="T15" fmla="*/ 2147483647 h 294"/>
                <a:gd name="T16" fmla="*/ 2147483647 w 583"/>
                <a:gd name="T17" fmla="*/ 2147483647 h 294"/>
                <a:gd name="T18" fmla="*/ 0 w 583"/>
                <a:gd name="T19" fmla="*/ 2147483647 h 294"/>
                <a:gd name="T20" fmla="*/ 0 w 583"/>
                <a:gd name="T21" fmla="*/ 0 h 2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83"/>
                <a:gd name="T34" fmla="*/ 0 h 294"/>
                <a:gd name="T35" fmla="*/ 583 w 583"/>
                <a:gd name="T36" fmla="*/ 294 h 29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83" h="294">
                  <a:moveTo>
                    <a:pt x="0" y="0"/>
                  </a:moveTo>
                  <a:lnTo>
                    <a:pt x="554" y="0"/>
                  </a:lnTo>
                  <a:lnTo>
                    <a:pt x="571" y="43"/>
                  </a:lnTo>
                  <a:lnTo>
                    <a:pt x="581" y="105"/>
                  </a:lnTo>
                  <a:lnTo>
                    <a:pt x="583" y="294"/>
                  </a:lnTo>
                  <a:lnTo>
                    <a:pt x="482" y="273"/>
                  </a:lnTo>
                  <a:lnTo>
                    <a:pt x="440" y="281"/>
                  </a:lnTo>
                  <a:lnTo>
                    <a:pt x="197" y="231"/>
                  </a:lnTo>
                  <a:lnTo>
                    <a:pt x="197" y="88"/>
                  </a:lnTo>
                  <a:lnTo>
                    <a:pt x="0" y="8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37" name="Freeform 106">
              <a:extLst>
                <a:ext uri="{FF2B5EF4-FFF2-40B4-BE49-F238E27FC236}">
                  <a16:creationId xmlns:a16="http://schemas.microsoft.com/office/drawing/2014/main" id="{C3FD8B47-86AF-4E0E-9664-6B9DBC0B38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6556" y="4468030"/>
              <a:ext cx="474703" cy="580397"/>
            </a:xfrm>
            <a:custGeom>
              <a:avLst/>
              <a:gdLst>
                <a:gd name="T0" fmla="*/ 0 w 390"/>
                <a:gd name="T1" fmla="*/ 0 h 482"/>
                <a:gd name="T2" fmla="*/ 2147483647 w 390"/>
                <a:gd name="T3" fmla="*/ 0 h 482"/>
                <a:gd name="T4" fmla="*/ 2147483647 w 390"/>
                <a:gd name="T5" fmla="*/ 2147483647 h 482"/>
                <a:gd name="T6" fmla="*/ 2147483647 w 390"/>
                <a:gd name="T7" fmla="*/ 2147483647 h 482"/>
                <a:gd name="T8" fmla="*/ 2147483647 w 390"/>
                <a:gd name="T9" fmla="*/ 2147483647 h 482"/>
                <a:gd name="T10" fmla="*/ 2147483647 w 390"/>
                <a:gd name="T11" fmla="*/ 2147483647 h 482"/>
                <a:gd name="T12" fmla="*/ 2147483647 w 390"/>
                <a:gd name="T13" fmla="*/ 2147483647 h 482"/>
                <a:gd name="T14" fmla="*/ 0 w 390"/>
                <a:gd name="T15" fmla="*/ 0 h 48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90"/>
                <a:gd name="T25" fmla="*/ 0 h 482"/>
                <a:gd name="T26" fmla="*/ 390 w 390"/>
                <a:gd name="T27" fmla="*/ 482 h 48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90" h="482">
                  <a:moveTo>
                    <a:pt x="0" y="0"/>
                  </a:moveTo>
                  <a:lnTo>
                    <a:pt x="390" y="0"/>
                  </a:lnTo>
                  <a:lnTo>
                    <a:pt x="390" y="415"/>
                  </a:lnTo>
                  <a:lnTo>
                    <a:pt x="137" y="415"/>
                  </a:lnTo>
                  <a:lnTo>
                    <a:pt x="66" y="415"/>
                  </a:lnTo>
                  <a:lnTo>
                    <a:pt x="66" y="482"/>
                  </a:lnTo>
                  <a:lnTo>
                    <a:pt x="2" y="48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38" name="Freeform 107">
              <a:extLst>
                <a:ext uri="{FF2B5EF4-FFF2-40B4-BE49-F238E27FC236}">
                  <a16:creationId xmlns:a16="http://schemas.microsoft.com/office/drawing/2014/main" id="{90BA1FAD-6D80-4E8F-9C40-5B682BDE8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6205" y="4566400"/>
              <a:ext cx="1108158" cy="968968"/>
            </a:xfrm>
            <a:custGeom>
              <a:avLst/>
              <a:gdLst>
                <a:gd name="T0" fmla="*/ 2147483647 w 910"/>
                <a:gd name="T1" fmla="*/ 0 h 802"/>
                <a:gd name="T2" fmla="*/ 2147483647 w 910"/>
                <a:gd name="T3" fmla="*/ 0 h 802"/>
                <a:gd name="T4" fmla="*/ 2147483647 w 910"/>
                <a:gd name="T5" fmla="*/ 2147483647 h 802"/>
                <a:gd name="T6" fmla="*/ 2147483647 w 910"/>
                <a:gd name="T7" fmla="*/ 2147483647 h 802"/>
                <a:gd name="T8" fmla="*/ 2147483647 w 910"/>
                <a:gd name="T9" fmla="*/ 2147483647 h 802"/>
                <a:gd name="T10" fmla="*/ 2147483647 w 910"/>
                <a:gd name="T11" fmla="*/ 2147483647 h 802"/>
                <a:gd name="T12" fmla="*/ 2147483647 w 910"/>
                <a:gd name="T13" fmla="*/ 2147483647 h 802"/>
                <a:gd name="T14" fmla="*/ 2147483647 w 910"/>
                <a:gd name="T15" fmla="*/ 2147483647 h 802"/>
                <a:gd name="T16" fmla="*/ 2147483647 w 910"/>
                <a:gd name="T17" fmla="*/ 2147483647 h 802"/>
                <a:gd name="T18" fmla="*/ 2147483647 w 910"/>
                <a:gd name="T19" fmla="*/ 2147483647 h 802"/>
                <a:gd name="T20" fmla="*/ 2147483647 w 910"/>
                <a:gd name="T21" fmla="*/ 2147483647 h 802"/>
                <a:gd name="T22" fmla="*/ 2147483647 w 910"/>
                <a:gd name="T23" fmla="*/ 2147483647 h 802"/>
                <a:gd name="T24" fmla="*/ 2147483647 w 910"/>
                <a:gd name="T25" fmla="*/ 2147483647 h 802"/>
                <a:gd name="T26" fmla="*/ 2147483647 w 910"/>
                <a:gd name="T27" fmla="*/ 2147483647 h 802"/>
                <a:gd name="T28" fmla="*/ 2147483647 w 910"/>
                <a:gd name="T29" fmla="*/ 2147483647 h 802"/>
                <a:gd name="T30" fmla="*/ 2147483647 w 910"/>
                <a:gd name="T31" fmla="*/ 2147483647 h 802"/>
                <a:gd name="T32" fmla="*/ 2147483647 w 910"/>
                <a:gd name="T33" fmla="*/ 2147483647 h 802"/>
                <a:gd name="T34" fmla="*/ 2147483647 w 910"/>
                <a:gd name="T35" fmla="*/ 2147483647 h 802"/>
                <a:gd name="T36" fmla="*/ 2147483647 w 910"/>
                <a:gd name="T37" fmla="*/ 2147483647 h 802"/>
                <a:gd name="T38" fmla="*/ 2147483647 w 910"/>
                <a:gd name="T39" fmla="*/ 2147483647 h 802"/>
                <a:gd name="T40" fmla="*/ 0 w 910"/>
                <a:gd name="T41" fmla="*/ 2147483647 h 802"/>
                <a:gd name="T42" fmla="*/ 2147483647 w 910"/>
                <a:gd name="T43" fmla="*/ 2147483647 h 802"/>
                <a:gd name="T44" fmla="*/ 2147483647 w 910"/>
                <a:gd name="T45" fmla="*/ 0 h 80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910"/>
                <a:gd name="T70" fmla="*/ 0 h 802"/>
                <a:gd name="T71" fmla="*/ 910 w 910"/>
                <a:gd name="T72" fmla="*/ 802 h 80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910" h="802">
                  <a:moveTo>
                    <a:pt x="252" y="0"/>
                  </a:moveTo>
                  <a:lnTo>
                    <a:pt x="449" y="0"/>
                  </a:lnTo>
                  <a:lnTo>
                    <a:pt x="449" y="143"/>
                  </a:lnTo>
                  <a:lnTo>
                    <a:pt x="692" y="194"/>
                  </a:lnTo>
                  <a:lnTo>
                    <a:pt x="732" y="188"/>
                  </a:lnTo>
                  <a:lnTo>
                    <a:pt x="836" y="209"/>
                  </a:lnTo>
                  <a:lnTo>
                    <a:pt x="868" y="218"/>
                  </a:lnTo>
                  <a:lnTo>
                    <a:pt x="865" y="356"/>
                  </a:lnTo>
                  <a:lnTo>
                    <a:pt x="910" y="455"/>
                  </a:lnTo>
                  <a:lnTo>
                    <a:pt x="890" y="505"/>
                  </a:lnTo>
                  <a:lnTo>
                    <a:pt x="798" y="529"/>
                  </a:lnTo>
                  <a:lnTo>
                    <a:pt x="672" y="632"/>
                  </a:lnTo>
                  <a:lnTo>
                    <a:pt x="641" y="714"/>
                  </a:lnTo>
                  <a:lnTo>
                    <a:pt x="657" y="802"/>
                  </a:lnTo>
                  <a:lnTo>
                    <a:pt x="495" y="743"/>
                  </a:lnTo>
                  <a:lnTo>
                    <a:pt x="389" y="567"/>
                  </a:lnTo>
                  <a:lnTo>
                    <a:pt x="306" y="541"/>
                  </a:lnTo>
                  <a:lnTo>
                    <a:pt x="260" y="589"/>
                  </a:lnTo>
                  <a:lnTo>
                    <a:pt x="195" y="551"/>
                  </a:lnTo>
                  <a:lnTo>
                    <a:pt x="135" y="442"/>
                  </a:lnTo>
                  <a:lnTo>
                    <a:pt x="0" y="329"/>
                  </a:lnTo>
                  <a:lnTo>
                    <a:pt x="252" y="329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39" name="Freeform 108">
              <a:extLst>
                <a:ext uri="{FF2B5EF4-FFF2-40B4-BE49-F238E27FC236}">
                  <a16:creationId xmlns:a16="http://schemas.microsoft.com/office/drawing/2014/main" id="{D0288F3A-FCB7-4DE5-AB2A-04B1B3E77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7222" y="3946653"/>
              <a:ext cx="410891" cy="516455"/>
            </a:xfrm>
            <a:custGeom>
              <a:avLst/>
              <a:gdLst>
                <a:gd name="T0" fmla="*/ 2147483647 w 335"/>
                <a:gd name="T1" fmla="*/ 2147483647 h 427"/>
                <a:gd name="T2" fmla="*/ 2147483647 w 335"/>
                <a:gd name="T3" fmla="*/ 2147483647 h 427"/>
                <a:gd name="T4" fmla="*/ 2147483647 w 335"/>
                <a:gd name="T5" fmla="*/ 2147483647 h 427"/>
                <a:gd name="T6" fmla="*/ 0 w 335"/>
                <a:gd name="T7" fmla="*/ 2147483647 h 427"/>
                <a:gd name="T8" fmla="*/ 0 w 335"/>
                <a:gd name="T9" fmla="*/ 0 h 427"/>
                <a:gd name="T10" fmla="*/ 2147483647 w 335"/>
                <a:gd name="T11" fmla="*/ 0 h 427"/>
                <a:gd name="T12" fmla="*/ 2147483647 w 335"/>
                <a:gd name="T13" fmla="*/ 2147483647 h 42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5"/>
                <a:gd name="T22" fmla="*/ 0 h 427"/>
                <a:gd name="T23" fmla="*/ 335 w 335"/>
                <a:gd name="T24" fmla="*/ 427 h 42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5" h="427">
                  <a:moveTo>
                    <a:pt x="195" y="79"/>
                  </a:moveTo>
                  <a:lnTo>
                    <a:pt x="335" y="80"/>
                  </a:lnTo>
                  <a:lnTo>
                    <a:pt x="335" y="427"/>
                  </a:lnTo>
                  <a:lnTo>
                    <a:pt x="0" y="426"/>
                  </a:lnTo>
                  <a:lnTo>
                    <a:pt x="0" y="0"/>
                  </a:lnTo>
                  <a:lnTo>
                    <a:pt x="195" y="0"/>
                  </a:lnTo>
                  <a:lnTo>
                    <a:pt x="195" y="79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40" name="Freeform 109">
              <a:extLst>
                <a:ext uri="{FF2B5EF4-FFF2-40B4-BE49-F238E27FC236}">
                  <a16:creationId xmlns:a16="http://schemas.microsoft.com/office/drawing/2014/main" id="{35281AE5-DBBC-408C-A572-3206EE727A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5443" y="3487584"/>
              <a:ext cx="610110" cy="462349"/>
            </a:xfrm>
            <a:custGeom>
              <a:avLst/>
              <a:gdLst>
                <a:gd name="T0" fmla="*/ 2147483647 w 501"/>
                <a:gd name="T1" fmla="*/ 0 h 381"/>
                <a:gd name="T2" fmla="*/ 2147483647 w 501"/>
                <a:gd name="T3" fmla="*/ 2147483647 h 381"/>
                <a:gd name="T4" fmla="*/ 2147483647 w 501"/>
                <a:gd name="T5" fmla="*/ 2147483647 h 381"/>
                <a:gd name="T6" fmla="*/ 2147483647 w 501"/>
                <a:gd name="T7" fmla="*/ 2147483647 h 381"/>
                <a:gd name="T8" fmla="*/ 2147483647 w 501"/>
                <a:gd name="T9" fmla="*/ 2147483647 h 381"/>
                <a:gd name="T10" fmla="*/ 2147483647 w 501"/>
                <a:gd name="T11" fmla="*/ 2147483647 h 381"/>
                <a:gd name="T12" fmla="*/ 2147483647 w 501"/>
                <a:gd name="T13" fmla="*/ 2147483647 h 381"/>
                <a:gd name="T14" fmla="*/ 2147483647 w 501"/>
                <a:gd name="T15" fmla="*/ 2147483647 h 381"/>
                <a:gd name="T16" fmla="*/ 2147483647 w 501"/>
                <a:gd name="T17" fmla="*/ 2147483647 h 381"/>
                <a:gd name="T18" fmla="*/ 2147483647 w 501"/>
                <a:gd name="T19" fmla="*/ 2147483647 h 381"/>
                <a:gd name="T20" fmla="*/ 0 w 501"/>
                <a:gd name="T21" fmla="*/ 2147483647 h 381"/>
                <a:gd name="T22" fmla="*/ 2147483647 w 501"/>
                <a:gd name="T23" fmla="*/ 0 h 38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01"/>
                <a:gd name="T37" fmla="*/ 0 h 381"/>
                <a:gd name="T38" fmla="*/ 501 w 501"/>
                <a:gd name="T39" fmla="*/ 381 h 38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01" h="381">
                  <a:moveTo>
                    <a:pt x="32" y="0"/>
                  </a:moveTo>
                  <a:lnTo>
                    <a:pt x="88" y="2"/>
                  </a:lnTo>
                  <a:lnTo>
                    <a:pt x="101" y="51"/>
                  </a:lnTo>
                  <a:lnTo>
                    <a:pt x="314" y="8"/>
                  </a:lnTo>
                  <a:lnTo>
                    <a:pt x="477" y="8"/>
                  </a:lnTo>
                  <a:lnTo>
                    <a:pt x="501" y="47"/>
                  </a:lnTo>
                  <a:lnTo>
                    <a:pt x="467" y="190"/>
                  </a:lnTo>
                  <a:lnTo>
                    <a:pt x="489" y="196"/>
                  </a:lnTo>
                  <a:lnTo>
                    <a:pt x="489" y="381"/>
                  </a:lnTo>
                  <a:lnTo>
                    <a:pt x="14" y="381"/>
                  </a:lnTo>
                  <a:lnTo>
                    <a:pt x="0" y="299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41" name="Freeform 110">
              <a:extLst>
                <a:ext uri="{FF2B5EF4-FFF2-40B4-BE49-F238E27FC236}">
                  <a16:creationId xmlns:a16="http://schemas.microsoft.com/office/drawing/2014/main" id="{CAEBF417-A107-47C7-8247-BE522ADE36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0417" y="3189185"/>
              <a:ext cx="496493" cy="760747"/>
            </a:xfrm>
            <a:custGeom>
              <a:avLst/>
              <a:gdLst>
                <a:gd name="T0" fmla="*/ 2147483647 w 406"/>
                <a:gd name="T1" fmla="*/ 0 h 628"/>
                <a:gd name="T2" fmla="*/ 2147483647 w 406"/>
                <a:gd name="T3" fmla="*/ 0 h 628"/>
                <a:gd name="T4" fmla="*/ 2147483647 w 406"/>
                <a:gd name="T5" fmla="*/ 2147483647 h 628"/>
                <a:gd name="T6" fmla="*/ 2147483647 w 406"/>
                <a:gd name="T7" fmla="*/ 2147483647 h 628"/>
                <a:gd name="T8" fmla="*/ 2147483647 w 406"/>
                <a:gd name="T9" fmla="*/ 2147483647 h 628"/>
                <a:gd name="T10" fmla="*/ 2147483647 w 406"/>
                <a:gd name="T11" fmla="*/ 2147483647 h 628"/>
                <a:gd name="T12" fmla="*/ 2147483647 w 406"/>
                <a:gd name="T13" fmla="*/ 2147483647 h 628"/>
                <a:gd name="T14" fmla="*/ 2147483647 w 406"/>
                <a:gd name="T15" fmla="*/ 2147483647 h 628"/>
                <a:gd name="T16" fmla="*/ 2147483647 w 406"/>
                <a:gd name="T17" fmla="*/ 2147483647 h 628"/>
                <a:gd name="T18" fmla="*/ 2147483647 w 406"/>
                <a:gd name="T19" fmla="*/ 2147483647 h 628"/>
                <a:gd name="T20" fmla="*/ 2147483647 w 406"/>
                <a:gd name="T21" fmla="*/ 2147483647 h 628"/>
                <a:gd name="T22" fmla="*/ 2147483647 w 406"/>
                <a:gd name="T23" fmla="*/ 2147483647 h 628"/>
                <a:gd name="T24" fmla="*/ 2147483647 w 406"/>
                <a:gd name="T25" fmla="*/ 2147483647 h 628"/>
                <a:gd name="T26" fmla="*/ 0 w 406"/>
                <a:gd name="T27" fmla="*/ 2147483647 h 628"/>
                <a:gd name="T28" fmla="*/ 2147483647 w 406"/>
                <a:gd name="T29" fmla="*/ 2147483647 h 628"/>
                <a:gd name="T30" fmla="*/ 2147483647 w 406"/>
                <a:gd name="T31" fmla="*/ 2147483647 h 628"/>
                <a:gd name="T32" fmla="*/ 2147483647 w 406"/>
                <a:gd name="T33" fmla="*/ 0 h 62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06"/>
                <a:gd name="T52" fmla="*/ 0 h 628"/>
                <a:gd name="T53" fmla="*/ 406 w 406"/>
                <a:gd name="T54" fmla="*/ 628 h 62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06" h="628">
                  <a:moveTo>
                    <a:pt x="12" y="0"/>
                  </a:moveTo>
                  <a:lnTo>
                    <a:pt x="84" y="0"/>
                  </a:lnTo>
                  <a:lnTo>
                    <a:pt x="84" y="104"/>
                  </a:lnTo>
                  <a:lnTo>
                    <a:pt x="205" y="233"/>
                  </a:lnTo>
                  <a:lnTo>
                    <a:pt x="180" y="290"/>
                  </a:lnTo>
                  <a:lnTo>
                    <a:pt x="190" y="316"/>
                  </a:lnTo>
                  <a:lnTo>
                    <a:pt x="235" y="300"/>
                  </a:lnTo>
                  <a:lnTo>
                    <a:pt x="299" y="413"/>
                  </a:lnTo>
                  <a:lnTo>
                    <a:pt x="406" y="380"/>
                  </a:lnTo>
                  <a:lnTo>
                    <a:pt x="406" y="628"/>
                  </a:lnTo>
                  <a:lnTo>
                    <a:pt x="211" y="628"/>
                  </a:lnTo>
                  <a:lnTo>
                    <a:pt x="24" y="628"/>
                  </a:lnTo>
                  <a:lnTo>
                    <a:pt x="24" y="443"/>
                  </a:lnTo>
                  <a:lnTo>
                    <a:pt x="0" y="439"/>
                  </a:lnTo>
                  <a:lnTo>
                    <a:pt x="36" y="296"/>
                  </a:lnTo>
                  <a:lnTo>
                    <a:pt x="12" y="253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42" name="Freeform 111">
              <a:extLst>
                <a:ext uri="{FF2B5EF4-FFF2-40B4-BE49-F238E27FC236}">
                  <a16:creationId xmlns:a16="http://schemas.microsoft.com/office/drawing/2014/main" id="{4704DA24-1F42-4499-BA36-D7C3E6844C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3416" y="3946654"/>
              <a:ext cx="471589" cy="749270"/>
            </a:xfrm>
            <a:custGeom>
              <a:avLst/>
              <a:gdLst>
                <a:gd name="T0" fmla="*/ 0 w 386"/>
                <a:gd name="T1" fmla="*/ 0 h 619"/>
                <a:gd name="T2" fmla="*/ 2147483647 w 386"/>
                <a:gd name="T3" fmla="*/ 0 h 619"/>
                <a:gd name="T4" fmla="*/ 2147483647 w 386"/>
                <a:gd name="T5" fmla="*/ 2147483647 h 619"/>
                <a:gd name="T6" fmla="*/ 2147483647 w 386"/>
                <a:gd name="T7" fmla="*/ 2147483647 h 619"/>
                <a:gd name="T8" fmla="*/ 2147483647 w 386"/>
                <a:gd name="T9" fmla="*/ 2147483647 h 619"/>
                <a:gd name="T10" fmla="*/ 2147483647 w 386"/>
                <a:gd name="T11" fmla="*/ 2147483647 h 619"/>
                <a:gd name="T12" fmla="*/ 0 w 386"/>
                <a:gd name="T13" fmla="*/ 2147483647 h 619"/>
                <a:gd name="T14" fmla="*/ 0 w 386"/>
                <a:gd name="T15" fmla="*/ 0 h 61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86"/>
                <a:gd name="T25" fmla="*/ 0 h 619"/>
                <a:gd name="T26" fmla="*/ 386 w 386"/>
                <a:gd name="T27" fmla="*/ 619 h 61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86" h="619">
                  <a:moveTo>
                    <a:pt x="0" y="0"/>
                  </a:moveTo>
                  <a:lnTo>
                    <a:pt x="386" y="0"/>
                  </a:lnTo>
                  <a:lnTo>
                    <a:pt x="386" y="424"/>
                  </a:lnTo>
                  <a:lnTo>
                    <a:pt x="385" y="519"/>
                  </a:lnTo>
                  <a:lnTo>
                    <a:pt x="341" y="509"/>
                  </a:lnTo>
                  <a:lnTo>
                    <a:pt x="356" y="619"/>
                  </a:lnTo>
                  <a:lnTo>
                    <a:pt x="0" y="26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43" name="Freeform 112">
              <a:extLst>
                <a:ext uri="{FF2B5EF4-FFF2-40B4-BE49-F238E27FC236}">
                  <a16:creationId xmlns:a16="http://schemas.microsoft.com/office/drawing/2014/main" id="{83B4D50B-889C-49F7-A6AF-81F1A87F37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2330" y="3189187"/>
              <a:ext cx="585208" cy="359059"/>
            </a:xfrm>
            <a:custGeom>
              <a:avLst/>
              <a:gdLst>
                <a:gd name="T0" fmla="*/ 2147483647 w 480"/>
                <a:gd name="T1" fmla="*/ 0 h 298"/>
                <a:gd name="T2" fmla="*/ 2147483647 w 480"/>
                <a:gd name="T3" fmla="*/ 2147483647 h 298"/>
                <a:gd name="T4" fmla="*/ 2147483647 w 480"/>
                <a:gd name="T5" fmla="*/ 2147483647 h 298"/>
                <a:gd name="T6" fmla="*/ 0 w 480"/>
                <a:gd name="T7" fmla="*/ 2147483647 h 298"/>
                <a:gd name="T8" fmla="*/ 2147483647 w 480"/>
                <a:gd name="T9" fmla="*/ 2147483647 h 298"/>
                <a:gd name="T10" fmla="*/ 2147483647 w 480"/>
                <a:gd name="T11" fmla="*/ 2147483647 h 298"/>
                <a:gd name="T12" fmla="*/ 2147483647 w 480"/>
                <a:gd name="T13" fmla="*/ 2147483647 h 298"/>
                <a:gd name="T14" fmla="*/ 2147483647 w 480"/>
                <a:gd name="T15" fmla="*/ 2147483647 h 298"/>
                <a:gd name="T16" fmla="*/ 2147483647 w 480"/>
                <a:gd name="T17" fmla="*/ 2147483647 h 298"/>
                <a:gd name="T18" fmla="*/ 2147483647 w 480"/>
                <a:gd name="T19" fmla="*/ 0 h 298"/>
                <a:gd name="T20" fmla="*/ 2147483647 w 480"/>
                <a:gd name="T21" fmla="*/ 0 h 2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80"/>
                <a:gd name="T34" fmla="*/ 0 h 298"/>
                <a:gd name="T35" fmla="*/ 480 w 480"/>
                <a:gd name="T36" fmla="*/ 298 h 29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80" h="298">
                  <a:moveTo>
                    <a:pt x="107" y="0"/>
                  </a:moveTo>
                  <a:lnTo>
                    <a:pt x="125" y="88"/>
                  </a:lnTo>
                  <a:lnTo>
                    <a:pt x="115" y="108"/>
                  </a:lnTo>
                  <a:lnTo>
                    <a:pt x="0" y="90"/>
                  </a:lnTo>
                  <a:lnTo>
                    <a:pt x="36" y="247"/>
                  </a:lnTo>
                  <a:lnTo>
                    <a:pt x="90" y="251"/>
                  </a:lnTo>
                  <a:lnTo>
                    <a:pt x="101" y="298"/>
                  </a:lnTo>
                  <a:lnTo>
                    <a:pt x="320" y="255"/>
                  </a:lnTo>
                  <a:lnTo>
                    <a:pt x="479" y="255"/>
                  </a:lnTo>
                  <a:lnTo>
                    <a:pt x="480" y="0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44" name="Freeform 113">
              <a:extLst>
                <a:ext uri="{FF2B5EF4-FFF2-40B4-BE49-F238E27FC236}">
                  <a16:creationId xmlns:a16="http://schemas.microsoft.com/office/drawing/2014/main" id="{BAFB9584-CF13-4441-B666-E08A998317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0774" y="3946654"/>
              <a:ext cx="843570" cy="934537"/>
            </a:xfrm>
            <a:custGeom>
              <a:avLst/>
              <a:gdLst>
                <a:gd name="T0" fmla="*/ 2147483647 w 693"/>
                <a:gd name="T1" fmla="*/ 0 h 772"/>
                <a:gd name="T2" fmla="*/ 2147483647 w 693"/>
                <a:gd name="T3" fmla="*/ 0 h 772"/>
                <a:gd name="T4" fmla="*/ 2147483647 w 693"/>
                <a:gd name="T5" fmla="*/ 2147483647 h 772"/>
                <a:gd name="T6" fmla="*/ 2147483647 w 693"/>
                <a:gd name="T7" fmla="*/ 2147483647 h 772"/>
                <a:gd name="T8" fmla="*/ 2147483647 w 693"/>
                <a:gd name="T9" fmla="*/ 2147483647 h 772"/>
                <a:gd name="T10" fmla="*/ 2147483647 w 693"/>
                <a:gd name="T11" fmla="*/ 2147483647 h 772"/>
                <a:gd name="T12" fmla="*/ 2147483647 w 693"/>
                <a:gd name="T13" fmla="*/ 2147483647 h 772"/>
                <a:gd name="T14" fmla="*/ 2147483647 w 693"/>
                <a:gd name="T15" fmla="*/ 2147483647 h 772"/>
                <a:gd name="T16" fmla="*/ 2147483647 w 693"/>
                <a:gd name="T17" fmla="*/ 2147483647 h 772"/>
                <a:gd name="T18" fmla="*/ 2147483647 w 693"/>
                <a:gd name="T19" fmla="*/ 2147483647 h 772"/>
                <a:gd name="T20" fmla="*/ 2147483647 w 693"/>
                <a:gd name="T21" fmla="*/ 2147483647 h 772"/>
                <a:gd name="T22" fmla="*/ 2147483647 w 693"/>
                <a:gd name="T23" fmla="*/ 2147483647 h 772"/>
                <a:gd name="T24" fmla="*/ 0 w 693"/>
                <a:gd name="T25" fmla="*/ 2147483647 h 772"/>
                <a:gd name="T26" fmla="*/ 2147483647 w 693"/>
                <a:gd name="T27" fmla="*/ 0 h 77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93"/>
                <a:gd name="T43" fmla="*/ 0 h 772"/>
                <a:gd name="T44" fmla="*/ 693 w 693"/>
                <a:gd name="T45" fmla="*/ 772 h 77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93" h="772">
                  <a:moveTo>
                    <a:pt x="16" y="0"/>
                  </a:moveTo>
                  <a:lnTo>
                    <a:pt x="298" y="0"/>
                  </a:lnTo>
                  <a:lnTo>
                    <a:pt x="298" y="263"/>
                  </a:lnTo>
                  <a:lnTo>
                    <a:pt x="661" y="625"/>
                  </a:lnTo>
                  <a:lnTo>
                    <a:pt x="693" y="667"/>
                  </a:lnTo>
                  <a:lnTo>
                    <a:pt x="677" y="772"/>
                  </a:lnTo>
                  <a:lnTo>
                    <a:pt x="495" y="772"/>
                  </a:lnTo>
                  <a:lnTo>
                    <a:pt x="334" y="642"/>
                  </a:lnTo>
                  <a:lnTo>
                    <a:pt x="277" y="642"/>
                  </a:lnTo>
                  <a:lnTo>
                    <a:pt x="140" y="400"/>
                  </a:lnTo>
                  <a:lnTo>
                    <a:pt x="44" y="251"/>
                  </a:lnTo>
                  <a:lnTo>
                    <a:pt x="56" y="194"/>
                  </a:lnTo>
                  <a:lnTo>
                    <a:pt x="0" y="118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45" name="Freeform 114">
              <a:extLst>
                <a:ext uri="{FF2B5EF4-FFF2-40B4-BE49-F238E27FC236}">
                  <a16:creationId xmlns:a16="http://schemas.microsoft.com/office/drawing/2014/main" id="{161C8CB6-2EA0-48DE-8486-2D09874135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8044" y="3899105"/>
              <a:ext cx="454470" cy="277082"/>
            </a:xfrm>
            <a:custGeom>
              <a:avLst/>
              <a:gdLst>
                <a:gd name="T0" fmla="*/ 0 w 371"/>
                <a:gd name="T1" fmla="*/ 2147483647 h 228"/>
                <a:gd name="T2" fmla="*/ 2147483647 w 371"/>
                <a:gd name="T3" fmla="*/ 0 h 228"/>
                <a:gd name="T4" fmla="*/ 2147483647 w 371"/>
                <a:gd name="T5" fmla="*/ 2147483647 h 228"/>
                <a:gd name="T6" fmla="*/ 2147483647 w 371"/>
                <a:gd name="T7" fmla="*/ 2147483647 h 228"/>
                <a:gd name="T8" fmla="*/ 2147483647 w 371"/>
                <a:gd name="T9" fmla="*/ 2147483647 h 228"/>
                <a:gd name="T10" fmla="*/ 2147483647 w 371"/>
                <a:gd name="T11" fmla="*/ 2147483647 h 228"/>
                <a:gd name="T12" fmla="*/ 2147483647 w 371"/>
                <a:gd name="T13" fmla="*/ 2147483647 h 228"/>
                <a:gd name="T14" fmla="*/ 2147483647 w 371"/>
                <a:gd name="T15" fmla="*/ 2147483647 h 228"/>
                <a:gd name="T16" fmla="*/ 2147483647 w 371"/>
                <a:gd name="T17" fmla="*/ 2147483647 h 228"/>
                <a:gd name="T18" fmla="*/ 2147483647 w 371"/>
                <a:gd name="T19" fmla="*/ 2147483647 h 228"/>
                <a:gd name="T20" fmla="*/ 0 w 371"/>
                <a:gd name="T21" fmla="*/ 2147483647 h 228"/>
                <a:gd name="T22" fmla="*/ 0 w 371"/>
                <a:gd name="T23" fmla="*/ 2147483647 h 22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71"/>
                <a:gd name="T37" fmla="*/ 0 h 228"/>
                <a:gd name="T38" fmla="*/ 371 w 371"/>
                <a:gd name="T39" fmla="*/ 228 h 22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71" h="228">
                  <a:moveTo>
                    <a:pt x="0" y="43"/>
                  </a:moveTo>
                  <a:lnTo>
                    <a:pt x="53" y="0"/>
                  </a:lnTo>
                  <a:lnTo>
                    <a:pt x="54" y="39"/>
                  </a:lnTo>
                  <a:lnTo>
                    <a:pt x="331" y="38"/>
                  </a:lnTo>
                  <a:lnTo>
                    <a:pt x="371" y="108"/>
                  </a:lnTo>
                  <a:lnTo>
                    <a:pt x="348" y="131"/>
                  </a:lnTo>
                  <a:lnTo>
                    <a:pt x="369" y="185"/>
                  </a:lnTo>
                  <a:lnTo>
                    <a:pt x="352" y="209"/>
                  </a:lnTo>
                  <a:lnTo>
                    <a:pt x="282" y="209"/>
                  </a:lnTo>
                  <a:lnTo>
                    <a:pt x="282" y="227"/>
                  </a:lnTo>
                  <a:lnTo>
                    <a:pt x="0" y="228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46" name="Freeform 115">
              <a:extLst>
                <a:ext uri="{FF2B5EF4-FFF2-40B4-BE49-F238E27FC236}">
                  <a16:creationId xmlns:a16="http://schemas.microsoft.com/office/drawing/2014/main" id="{998E8AA4-D364-443D-9D04-7B729A42FA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9579" y="4084374"/>
              <a:ext cx="560305" cy="485305"/>
            </a:xfrm>
            <a:custGeom>
              <a:avLst/>
              <a:gdLst>
                <a:gd name="T0" fmla="*/ 0 w 461"/>
                <a:gd name="T1" fmla="*/ 0 h 400"/>
                <a:gd name="T2" fmla="*/ 2147483647 w 461"/>
                <a:gd name="T3" fmla="*/ 0 h 400"/>
                <a:gd name="T4" fmla="*/ 2147483647 w 461"/>
                <a:gd name="T5" fmla="*/ 2147483647 h 400"/>
                <a:gd name="T6" fmla="*/ 2147483647 w 461"/>
                <a:gd name="T7" fmla="*/ 2147483647 h 400"/>
                <a:gd name="T8" fmla="*/ 2147483647 w 461"/>
                <a:gd name="T9" fmla="*/ 2147483647 h 400"/>
                <a:gd name="T10" fmla="*/ 2147483647 w 461"/>
                <a:gd name="T11" fmla="*/ 2147483647 h 400"/>
                <a:gd name="T12" fmla="*/ 2147483647 w 461"/>
                <a:gd name="T13" fmla="*/ 2147483647 h 400"/>
                <a:gd name="T14" fmla="*/ 2147483647 w 461"/>
                <a:gd name="T15" fmla="*/ 2147483647 h 400"/>
                <a:gd name="T16" fmla="*/ 2147483647 w 461"/>
                <a:gd name="T17" fmla="*/ 2147483647 h 400"/>
                <a:gd name="T18" fmla="*/ 2147483647 w 461"/>
                <a:gd name="T19" fmla="*/ 2147483647 h 400"/>
                <a:gd name="T20" fmla="*/ 2147483647 w 461"/>
                <a:gd name="T21" fmla="*/ 2147483647 h 400"/>
                <a:gd name="T22" fmla="*/ 2147483647 w 461"/>
                <a:gd name="T23" fmla="*/ 2147483647 h 400"/>
                <a:gd name="T24" fmla="*/ 2147483647 w 461"/>
                <a:gd name="T25" fmla="*/ 2147483647 h 400"/>
                <a:gd name="T26" fmla="*/ 2147483647 w 461"/>
                <a:gd name="T27" fmla="*/ 2147483647 h 400"/>
                <a:gd name="T28" fmla="*/ 2147483647 w 461"/>
                <a:gd name="T29" fmla="*/ 2147483647 h 400"/>
                <a:gd name="T30" fmla="*/ 2147483647 w 461"/>
                <a:gd name="T31" fmla="*/ 2147483647 h 400"/>
                <a:gd name="T32" fmla="*/ 0 w 461"/>
                <a:gd name="T33" fmla="*/ 0 h 4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61"/>
                <a:gd name="T52" fmla="*/ 0 h 400"/>
                <a:gd name="T53" fmla="*/ 461 w 461"/>
                <a:gd name="T54" fmla="*/ 400 h 40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61" h="400">
                  <a:moveTo>
                    <a:pt x="0" y="0"/>
                  </a:moveTo>
                  <a:lnTo>
                    <a:pt x="304" y="0"/>
                  </a:lnTo>
                  <a:lnTo>
                    <a:pt x="300" y="53"/>
                  </a:lnTo>
                  <a:lnTo>
                    <a:pt x="354" y="144"/>
                  </a:lnTo>
                  <a:lnTo>
                    <a:pt x="383" y="166"/>
                  </a:lnTo>
                  <a:lnTo>
                    <a:pt x="366" y="194"/>
                  </a:lnTo>
                  <a:lnTo>
                    <a:pt x="431" y="293"/>
                  </a:lnTo>
                  <a:lnTo>
                    <a:pt x="461" y="303"/>
                  </a:lnTo>
                  <a:lnTo>
                    <a:pt x="429" y="400"/>
                  </a:lnTo>
                  <a:lnTo>
                    <a:pt x="381" y="399"/>
                  </a:lnTo>
                  <a:lnTo>
                    <a:pt x="393" y="357"/>
                  </a:lnTo>
                  <a:lnTo>
                    <a:pt x="87" y="357"/>
                  </a:lnTo>
                  <a:lnTo>
                    <a:pt x="72" y="313"/>
                  </a:lnTo>
                  <a:lnTo>
                    <a:pt x="72" y="127"/>
                  </a:lnTo>
                  <a:lnTo>
                    <a:pt x="40" y="97"/>
                  </a:lnTo>
                  <a:lnTo>
                    <a:pt x="60" y="7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47" name="Freeform 116">
              <a:extLst>
                <a:ext uri="{FF2B5EF4-FFF2-40B4-BE49-F238E27FC236}">
                  <a16:creationId xmlns:a16="http://schemas.microsoft.com/office/drawing/2014/main" id="{BDEC6BA7-D5D2-4ADF-87D1-C1E429E302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6860" y="4159793"/>
              <a:ext cx="592990" cy="308234"/>
            </a:xfrm>
            <a:custGeom>
              <a:avLst/>
              <a:gdLst>
                <a:gd name="T0" fmla="*/ 0 w 487"/>
                <a:gd name="T1" fmla="*/ 0 h 252"/>
                <a:gd name="T2" fmla="*/ 2147483647 w 487"/>
                <a:gd name="T3" fmla="*/ 0 h 252"/>
                <a:gd name="T4" fmla="*/ 2147483647 w 487"/>
                <a:gd name="T5" fmla="*/ 2147483647 h 252"/>
                <a:gd name="T6" fmla="*/ 2147483647 w 487"/>
                <a:gd name="T7" fmla="*/ 2147483647 h 252"/>
                <a:gd name="T8" fmla="*/ 2147483647 w 487"/>
                <a:gd name="T9" fmla="*/ 2147483647 h 252"/>
                <a:gd name="T10" fmla="*/ 2147483647 w 487"/>
                <a:gd name="T11" fmla="*/ 2147483647 h 252"/>
                <a:gd name="T12" fmla="*/ 0 w 487"/>
                <a:gd name="T13" fmla="*/ 2147483647 h 252"/>
                <a:gd name="T14" fmla="*/ 0 w 487"/>
                <a:gd name="T15" fmla="*/ 0 h 25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87"/>
                <a:gd name="T25" fmla="*/ 0 h 252"/>
                <a:gd name="T26" fmla="*/ 487 w 487"/>
                <a:gd name="T27" fmla="*/ 252 h 25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87" h="252">
                  <a:moveTo>
                    <a:pt x="0" y="0"/>
                  </a:moveTo>
                  <a:lnTo>
                    <a:pt x="460" y="0"/>
                  </a:lnTo>
                  <a:lnTo>
                    <a:pt x="474" y="13"/>
                  </a:lnTo>
                  <a:lnTo>
                    <a:pt x="456" y="37"/>
                  </a:lnTo>
                  <a:lnTo>
                    <a:pt x="487" y="66"/>
                  </a:lnTo>
                  <a:lnTo>
                    <a:pt x="486" y="252"/>
                  </a:lnTo>
                  <a:lnTo>
                    <a:pt x="0" y="25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48" name="Freeform 117">
              <a:extLst>
                <a:ext uri="{FF2B5EF4-FFF2-40B4-BE49-F238E27FC236}">
                  <a16:creationId xmlns:a16="http://schemas.microsoft.com/office/drawing/2014/main" id="{7A6A5FF9-A389-498A-B0B6-A80B1CBA3A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8976" y="4463108"/>
              <a:ext cx="459140" cy="585318"/>
            </a:xfrm>
            <a:custGeom>
              <a:avLst/>
              <a:gdLst>
                <a:gd name="T0" fmla="*/ 2147483647 w 377"/>
                <a:gd name="T1" fmla="*/ 0 h 484"/>
                <a:gd name="T2" fmla="*/ 2147483647 w 377"/>
                <a:gd name="T3" fmla="*/ 2147483647 h 484"/>
                <a:gd name="T4" fmla="*/ 2147483647 w 377"/>
                <a:gd name="T5" fmla="*/ 2147483647 h 484"/>
                <a:gd name="T6" fmla="*/ 2147483647 w 377"/>
                <a:gd name="T7" fmla="*/ 2147483647 h 484"/>
                <a:gd name="T8" fmla="*/ 2147483647 w 377"/>
                <a:gd name="T9" fmla="*/ 2147483647 h 484"/>
                <a:gd name="T10" fmla="*/ 2147483647 w 377"/>
                <a:gd name="T11" fmla="*/ 2147483647 h 484"/>
                <a:gd name="T12" fmla="*/ 2147483647 w 377"/>
                <a:gd name="T13" fmla="*/ 2147483647 h 484"/>
                <a:gd name="T14" fmla="*/ 2147483647 w 377"/>
                <a:gd name="T15" fmla="*/ 2147483647 h 484"/>
                <a:gd name="T16" fmla="*/ 0 w 377"/>
                <a:gd name="T17" fmla="*/ 2147483647 h 484"/>
                <a:gd name="T18" fmla="*/ 2147483647 w 377"/>
                <a:gd name="T19" fmla="*/ 2147483647 h 484"/>
                <a:gd name="T20" fmla="*/ 2147483647 w 377"/>
                <a:gd name="T21" fmla="*/ 0 h 48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77"/>
                <a:gd name="T34" fmla="*/ 0 h 484"/>
                <a:gd name="T35" fmla="*/ 377 w 377"/>
                <a:gd name="T36" fmla="*/ 484 h 48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77" h="484">
                  <a:moveTo>
                    <a:pt x="44" y="0"/>
                  </a:moveTo>
                  <a:lnTo>
                    <a:pt x="377" y="1"/>
                  </a:lnTo>
                  <a:lnTo>
                    <a:pt x="377" y="484"/>
                  </a:lnTo>
                  <a:lnTo>
                    <a:pt x="260" y="484"/>
                  </a:lnTo>
                  <a:lnTo>
                    <a:pt x="37" y="377"/>
                  </a:lnTo>
                  <a:lnTo>
                    <a:pt x="37" y="343"/>
                  </a:lnTo>
                  <a:lnTo>
                    <a:pt x="51" y="240"/>
                  </a:lnTo>
                  <a:lnTo>
                    <a:pt x="16" y="192"/>
                  </a:lnTo>
                  <a:lnTo>
                    <a:pt x="0" y="84"/>
                  </a:lnTo>
                  <a:lnTo>
                    <a:pt x="44" y="92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</p:grpSp>
      <p:sp>
        <p:nvSpPr>
          <p:cNvPr id="116" name="Rectangle 115">
            <a:extLst>
              <a:ext uri="{FF2B5EF4-FFF2-40B4-BE49-F238E27FC236}">
                <a16:creationId xmlns:a16="http://schemas.microsoft.com/office/drawing/2014/main" id="{832161D8-696B-7546-A1E9-E2FC396FC248}"/>
              </a:ext>
            </a:extLst>
          </p:cNvPr>
          <p:cNvSpPr/>
          <p:nvPr/>
        </p:nvSpPr>
        <p:spPr>
          <a:xfrm>
            <a:off x="7113516" y="3206297"/>
            <a:ext cx="8631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NASA Centers</a:t>
            </a:r>
          </a:p>
          <a:p>
            <a:pPr marL="171450" marR="0" lvl="0" indent="-17145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61F2B77-3120-6C45-BB00-A2D47BB8463E}"/>
              </a:ext>
            </a:extLst>
          </p:cNvPr>
          <p:cNvSpPr txBox="1"/>
          <p:nvPr/>
        </p:nvSpPr>
        <p:spPr>
          <a:xfrm>
            <a:off x="8060245" y="3292439"/>
            <a:ext cx="1321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Small Business</a:t>
            </a:r>
          </a:p>
          <a:p>
            <a:pPr marL="171450" marR="0" lvl="0" indent="-17145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Unibap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6D08288D-53B5-D149-8126-E5A3C10206BB}"/>
              </a:ext>
            </a:extLst>
          </p:cNvPr>
          <p:cNvSpPr txBox="1"/>
          <p:nvPr/>
        </p:nvSpPr>
        <p:spPr>
          <a:xfrm>
            <a:off x="9250408" y="3296335"/>
            <a:ext cx="29127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</a:p>
          <a:p>
            <a:pPr marL="171450" marR="0" lvl="0" indent="-171450" algn="ctr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California State University, Northridge</a:t>
            </a:r>
          </a:p>
          <a:p>
            <a:pPr marL="171450" marR="0" lvl="0" indent="-171450" algn="ctr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of Pittsburgh</a:t>
            </a:r>
          </a:p>
          <a:p>
            <a:pPr marL="171450" marR="0" lvl="0" indent="-171450" algn="ctr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University of Georgia</a:t>
            </a:r>
          </a:p>
        </p:txBody>
      </p:sp>
      <p:sp>
        <p:nvSpPr>
          <p:cNvPr id="120" name="Oval 132">
            <a:extLst>
              <a:ext uri="{FF2B5EF4-FFF2-40B4-BE49-F238E27FC236}">
                <a16:creationId xmlns:a16="http://schemas.microsoft.com/office/drawing/2014/main" id="{5D890A6A-A78D-2A44-BB06-B5461BB082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231293" y="5150023"/>
            <a:ext cx="74379" cy="80582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71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79528630-C3C4-B44E-B7BD-CE0E305A71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375597" y="5347836"/>
            <a:ext cx="75929" cy="80582"/>
          </a:xfrm>
          <a:prstGeom prst="ellipse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71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+mn-cs"/>
            </a:endParaRPr>
          </a:p>
        </p:txBody>
      </p:sp>
      <p:sp>
        <p:nvSpPr>
          <p:cNvPr id="122" name="Content Placeholder 2">
            <a:extLst>
              <a:ext uri="{FF2B5EF4-FFF2-40B4-BE49-F238E27FC236}">
                <a16:creationId xmlns:a16="http://schemas.microsoft.com/office/drawing/2014/main" id="{BB0FC92A-714C-4445-AF3D-3593AD0F7F0B}"/>
              </a:ext>
            </a:extLst>
          </p:cNvPr>
          <p:cNvSpPr txBox="1">
            <a:spLocks/>
          </p:cNvSpPr>
          <p:nvPr/>
        </p:nvSpPr>
        <p:spPr>
          <a:xfrm>
            <a:off x="118905" y="2937454"/>
            <a:ext cx="6747803" cy="301158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Collaboration with University of Pittsburgh through the NSF SHREC Consortium on containerization and machine learning techniques.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NRSAA with University of Georgia for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smallsat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work and collaboration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Through the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SpaceROS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ACO we are also working with Blue Origin, and GSFC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0DF0AC4-F6AA-1F40-8DEC-C69DE85E59A0}"/>
              </a:ext>
            </a:extLst>
          </p:cNvPr>
          <p:cNvSpPr/>
          <p:nvPr/>
        </p:nvSpPr>
        <p:spPr>
          <a:xfrm>
            <a:off x="100217" y="1194237"/>
            <a:ext cx="117781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Contributing partners and/or stakeholders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DSA has partnered with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Unibap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to demonstrate the DSA Communication application as a middleware between payload containers as part of a flight demonstration.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CSUN and DSA have provided matching funds through the MUREP program for internships in underserved communities.</a:t>
            </a:r>
          </a:p>
        </p:txBody>
      </p:sp>
      <p:pic>
        <p:nvPicPr>
          <p:cNvPr id="5" name="Picture 4" descr="A picture containing text, silhouette&#10;&#10;Description automatically generated">
            <a:extLst>
              <a:ext uri="{FF2B5EF4-FFF2-40B4-BE49-F238E27FC236}">
                <a16:creationId xmlns:a16="http://schemas.microsoft.com/office/drawing/2014/main" id="{56A5180C-40F2-9989-5E5F-D61B8D7B0D5F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2693" y="5174992"/>
            <a:ext cx="615753" cy="1428133"/>
          </a:xfrm>
          <a:prstGeom prst="rect">
            <a:avLst/>
          </a:prstGeom>
        </p:spPr>
      </p:pic>
      <p:sp>
        <p:nvSpPr>
          <p:cNvPr id="119" name="Oval 120">
            <a:extLst>
              <a:ext uri="{FF2B5EF4-FFF2-40B4-BE49-F238E27FC236}">
                <a16:creationId xmlns:a16="http://schemas.microsoft.com/office/drawing/2014/main" id="{E63B99DD-DA30-FD44-B99A-AD58BD2CA7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494640" y="6090616"/>
            <a:ext cx="75929" cy="8058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71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24BE307-A726-EBC3-5687-E41BDB1BC544}"/>
              </a:ext>
            </a:extLst>
          </p:cNvPr>
          <p:cNvSpPr>
            <a:spLocks noChangeAspect="1" noChangeArrowheads="1"/>
          </p:cNvSpPr>
          <p:nvPr/>
        </p:nvSpPr>
        <p:spPr bwMode="auto">
          <a:xfrm flipV="1">
            <a:off x="10689398" y="4862937"/>
            <a:ext cx="63591" cy="67488"/>
          </a:xfrm>
          <a:prstGeom prst="ellipse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71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F0979E8-D5F4-2BE4-ED95-3EDB74BF4629}"/>
              </a:ext>
            </a:extLst>
          </p:cNvPr>
          <p:cNvSpPr>
            <a:spLocks noChangeAspect="1" noChangeArrowheads="1"/>
          </p:cNvSpPr>
          <p:nvPr/>
        </p:nvSpPr>
        <p:spPr bwMode="auto">
          <a:xfrm flipV="1">
            <a:off x="10357700" y="5580121"/>
            <a:ext cx="63592" cy="67489"/>
          </a:xfrm>
          <a:prstGeom prst="ellipse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71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5653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149113" y="1774802"/>
          <a:ext cx="10708747" cy="48546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9821">
                  <a:extLst>
                    <a:ext uri="{9D8B030D-6E8A-4147-A177-3AD203B41FA5}">
                      <a16:colId xmlns:a16="http://schemas.microsoft.com/office/drawing/2014/main" val="2816554964"/>
                    </a:ext>
                  </a:extLst>
                </a:gridCol>
                <a:gridCol w="1529821">
                  <a:extLst>
                    <a:ext uri="{9D8B030D-6E8A-4147-A177-3AD203B41FA5}">
                      <a16:colId xmlns:a16="http://schemas.microsoft.com/office/drawing/2014/main" val="462419445"/>
                    </a:ext>
                  </a:extLst>
                </a:gridCol>
                <a:gridCol w="1529821">
                  <a:extLst>
                    <a:ext uri="{9D8B030D-6E8A-4147-A177-3AD203B41FA5}">
                      <a16:colId xmlns:a16="http://schemas.microsoft.com/office/drawing/2014/main" val="4268476742"/>
                    </a:ext>
                  </a:extLst>
                </a:gridCol>
                <a:gridCol w="1529821">
                  <a:extLst>
                    <a:ext uri="{9D8B030D-6E8A-4147-A177-3AD203B41FA5}">
                      <a16:colId xmlns:a16="http://schemas.microsoft.com/office/drawing/2014/main" val="4086670375"/>
                    </a:ext>
                  </a:extLst>
                </a:gridCol>
                <a:gridCol w="1529821">
                  <a:extLst>
                    <a:ext uri="{9D8B030D-6E8A-4147-A177-3AD203B41FA5}">
                      <a16:colId xmlns:a16="http://schemas.microsoft.com/office/drawing/2014/main" val="1177463642"/>
                    </a:ext>
                  </a:extLst>
                </a:gridCol>
                <a:gridCol w="1529821">
                  <a:extLst>
                    <a:ext uri="{9D8B030D-6E8A-4147-A177-3AD203B41FA5}">
                      <a16:colId xmlns:a16="http://schemas.microsoft.com/office/drawing/2014/main" val="1717196710"/>
                    </a:ext>
                  </a:extLst>
                </a:gridCol>
                <a:gridCol w="1529821">
                  <a:extLst>
                    <a:ext uri="{9D8B030D-6E8A-4147-A177-3AD203B41FA5}">
                      <a16:colId xmlns:a16="http://schemas.microsoft.com/office/drawing/2014/main" val="1893285987"/>
                    </a:ext>
                  </a:extLst>
                </a:gridCol>
              </a:tblGrid>
              <a:tr h="6124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138103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976969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815080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140397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0379990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339048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6383656"/>
                  </a:ext>
                </a:extLst>
              </a:tr>
              <a:tr h="56773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FY19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FY20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FY21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FY22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FY23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FY24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FY25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0026533"/>
                  </a:ext>
                </a:extLst>
              </a:tr>
            </a:tbl>
          </a:graphicData>
        </a:graphic>
      </p:graphicFrame>
      <p:cxnSp>
        <p:nvCxnSpPr>
          <p:cNvPr id="4" name="Straight Connector 3"/>
          <p:cNvCxnSpPr>
            <a:cxnSpLocks/>
          </p:cNvCxnSpPr>
          <p:nvPr/>
        </p:nvCxnSpPr>
        <p:spPr>
          <a:xfrm>
            <a:off x="1564201" y="1774799"/>
            <a:ext cx="0" cy="4262161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643" y="2193"/>
            <a:ext cx="10749742" cy="1066800"/>
          </a:xfrm>
        </p:spPr>
        <p:txBody>
          <a:bodyPr/>
          <a:lstStyle/>
          <a:p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Distributed Spacecraft Autonomy</a:t>
            </a:r>
            <a:br>
              <a:rPr lang="en-US" sz="28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Milestone &amp; Maturity Schedule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1799444" y="6622388"/>
            <a:ext cx="402336" cy="22860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D13D49-2B6F-174C-9E1E-1013A06E5C50}" type="slidenum">
              <a:rPr kumimoji="0" lang="uk-UA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uk-UA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+mn-cs"/>
            </a:endParaRPr>
          </a:p>
        </p:txBody>
      </p:sp>
      <p:grpSp>
        <p:nvGrpSpPr>
          <p:cNvPr id="266" name="Group 265"/>
          <p:cNvGrpSpPr/>
          <p:nvPr/>
        </p:nvGrpSpPr>
        <p:grpSpPr>
          <a:xfrm>
            <a:off x="1848741" y="1268548"/>
            <a:ext cx="9008854" cy="306697"/>
            <a:chOff x="1595159" y="1277965"/>
            <a:chExt cx="9008854" cy="306697"/>
          </a:xfrm>
        </p:grpSpPr>
        <p:sp>
          <p:nvSpPr>
            <p:cNvPr id="238" name="Rectangle 237"/>
            <p:cNvSpPr/>
            <p:nvPr/>
          </p:nvSpPr>
          <p:spPr>
            <a:xfrm>
              <a:off x="1595159" y="1277965"/>
              <a:ext cx="9001683" cy="306697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63" name="Group 262"/>
            <p:cNvGrpSpPr/>
            <p:nvPr/>
          </p:nvGrpSpPr>
          <p:grpSpPr>
            <a:xfrm>
              <a:off x="1939988" y="1315897"/>
              <a:ext cx="1559896" cy="230832"/>
              <a:chOff x="1939988" y="1331194"/>
              <a:chExt cx="1559896" cy="230832"/>
            </a:xfrm>
          </p:grpSpPr>
          <p:sp>
            <p:nvSpPr>
              <p:cNvPr id="239" name="TextBox 238"/>
              <p:cNvSpPr txBox="1"/>
              <p:nvPr/>
            </p:nvSpPr>
            <p:spPr>
              <a:xfrm>
                <a:off x="2072568" y="1331194"/>
                <a:ext cx="142731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Project Milestone</a:t>
                </a:r>
              </a:p>
            </p:txBody>
          </p:sp>
          <p:sp>
            <p:nvSpPr>
              <p:cNvPr id="242" name="Regular Pentagon 241"/>
              <p:cNvSpPr/>
              <p:nvPr/>
            </p:nvSpPr>
            <p:spPr>
              <a:xfrm flipV="1">
                <a:off x="1939988" y="1379672"/>
                <a:ext cx="142482" cy="133877"/>
              </a:xfrm>
              <a:prstGeom prst="pentagon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64" name="Group 263"/>
            <p:cNvGrpSpPr/>
            <p:nvPr/>
          </p:nvGrpSpPr>
          <p:grpSpPr>
            <a:xfrm>
              <a:off x="4161016" y="1315897"/>
              <a:ext cx="1583648" cy="230832"/>
              <a:chOff x="4161016" y="1324190"/>
              <a:chExt cx="1583648" cy="230832"/>
            </a:xfrm>
          </p:grpSpPr>
          <p:sp>
            <p:nvSpPr>
              <p:cNvPr id="240" name="TextBox 239"/>
              <p:cNvSpPr txBox="1"/>
              <p:nvPr/>
            </p:nvSpPr>
            <p:spPr>
              <a:xfrm>
                <a:off x="4317348" y="1324190"/>
                <a:ext cx="1427316" cy="2308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GCD (Key) Milestone</a:t>
                </a:r>
              </a:p>
            </p:txBody>
          </p:sp>
          <p:sp>
            <p:nvSpPr>
              <p:cNvPr id="243" name="Diamond 242"/>
              <p:cNvSpPr/>
              <p:nvPr/>
            </p:nvSpPr>
            <p:spPr>
              <a:xfrm>
                <a:off x="4161016" y="1371026"/>
                <a:ext cx="160573" cy="137160"/>
              </a:xfrm>
              <a:prstGeom prst="diamond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65" name="Group 264"/>
            <p:cNvGrpSpPr/>
            <p:nvPr/>
          </p:nvGrpSpPr>
          <p:grpSpPr>
            <a:xfrm>
              <a:off x="6222073" y="1315897"/>
              <a:ext cx="1556408" cy="230832"/>
              <a:chOff x="6270927" y="1379672"/>
              <a:chExt cx="1556408" cy="230832"/>
            </a:xfrm>
          </p:grpSpPr>
          <p:sp>
            <p:nvSpPr>
              <p:cNvPr id="241" name="TextBox 240"/>
              <p:cNvSpPr txBox="1"/>
              <p:nvPr/>
            </p:nvSpPr>
            <p:spPr>
              <a:xfrm>
                <a:off x="6400019" y="1379672"/>
                <a:ext cx="1427316" cy="2308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Controlled Milestone</a:t>
                </a:r>
              </a:p>
            </p:txBody>
          </p:sp>
          <p:sp>
            <p:nvSpPr>
              <p:cNvPr id="244" name="Isosceles Triangle 243"/>
              <p:cNvSpPr/>
              <p:nvPr/>
            </p:nvSpPr>
            <p:spPr>
              <a:xfrm flipV="1">
                <a:off x="6270927" y="1427566"/>
                <a:ext cx="160573" cy="137160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cxnSp>
          <p:nvCxnSpPr>
            <p:cNvPr id="245" name="Straight Connector 244"/>
            <p:cNvCxnSpPr/>
            <p:nvPr/>
          </p:nvCxnSpPr>
          <p:spPr>
            <a:xfrm>
              <a:off x="8158134" y="1431313"/>
              <a:ext cx="71365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TextBox 245"/>
            <p:cNvSpPr txBox="1"/>
            <p:nvPr/>
          </p:nvSpPr>
          <p:spPr>
            <a:xfrm>
              <a:off x="8877836" y="1315897"/>
              <a:ext cx="172617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MS PGothic" charset="-128"/>
                  <a:cs typeface="+mn-cs"/>
                </a:rPr>
                <a:t>TRL/SRL/MRL Progression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 rot="16200000">
            <a:off x="-474169" y="4666938"/>
            <a:ext cx="2182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TRL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1935" y="2203671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6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01935" y="2811379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5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01935" y="3427256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4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01935" y="4035427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3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01935" y="4646176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05193" y="5264938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90504" y="5564753"/>
            <a:ext cx="662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Project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Start</a:t>
            </a:r>
          </a:p>
        </p:txBody>
      </p:sp>
      <p:cxnSp>
        <p:nvCxnSpPr>
          <p:cNvPr id="8" name="Elbow Connector 7">
            <a:extLst>
              <a:ext uri="{FF2B5EF4-FFF2-40B4-BE49-F238E27FC236}">
                <a16:creationId xmlns:a16="http://schemas.microsoft.com/office/drawing/2014/main" id="{90ED101B-B688-6C54-E7D1-B5080DA69256}"/>
              </a:ext>
            </a:extLst>
          </p:cNvPr>
          <p:cNvCxnSpPr>
            <a:cxnSpLocks/>
          </p:cNvCxnSpPr>
          <p:nvPr/>
        </p:nvCxnSpPr>
        <p:spPr>
          <a:xfrm flipV="1">
            <a:off x="1145530" y="2982278"/>
            <a:ext cx="7536612" cy="630750"/>
          </a:xfrm>
          <a:prstGeom prst="bentConnector3">
            <a:avLst>
              <a:gd name="adj1" fmla="val 46800"/>
            </a:avLst>
          </a:prstGeom>
          <a:ln>
            <a:solidFill>
              <a:srgbClr val="F8964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>
            <a:extLst>
              <a:ext uri="{FF2B5EF4-FFF2-40B4-BE49-F238E27FC236}">
                <a16:creationId xmlns:a16="http://schemas.microsoft.com/office/drawing/2014/main" id="{C7F9961F-394E-32FA-25F0-D3568A25831F}"/>
              </a:ext>
            </a:extLst>
          </p:cNvPr>
          <p:cNvCxnSpPr>
            <a:cxnSpLocks/>
          </p:cNvCxnSpPr>
          <p:nvPr/>
        </p:nvCxnSpPr>
        <p:spPr>
          <a:xfrm flipV="1">
            <a:off x="8672856" y="1774799"/>
            <a:ext cx="820260" cy="609284"/>
          </a:xfrm>
          <a:prstGeom prst="bentConnector3">
            <a:avLst>
              <a:gd name="adj1" fmla="val 45100"/>
            </a:avLst>
          </a:prstGeom>
          <a:ln>
            <a:solidFill>
              <a:srgbClr val="F8964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2CD0A70-9FC3-D672-FBD6-6E19AF195042}"/>
              </a:ext>
            </a:extLst>
          </p:cNvPr>
          <p:cNvCxnSpPr>
            <a:cxnSpLocks/>
          </p:cNvCxnSpPr>
          <p:nvPr/>
        </p:nvCxnSpPr>
        <p:spPr>
          <a:xfrm flipV="1">
            <a:off x="8676642" y="2388337"/>
            <a:ext cx="0" cy="593941"/>
          </a:xfrm>
          <a:prstGeom prst="line">
            <a:avLst/>
          </a:prstGeom>
          <a:ln w="28575">
            <a:solidFill>
              <a:schemeClr val="accent6"/>
            </a:solidFill>
          </a:ln>
          <a:effectLst>
            <a:outerShdw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3D6D72A-1C8E-029D-2457-B728F3ED5681}"/>
              </a:ext>
            </a:extLst>
          </p:cNvPr>
          <p:cNvSpPr txBox="1"/>
          <p:nvPr/>
        </p:nvSpPr>
        <p:spPr>
          <a:xfrm>
            <a:off x="1216421" y="3492561"/>
            <a:ext cx="1508425" cy="15388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 anchorCtr="1">
            <a:spAutoFit/>
          </a:bodyPr>
          <a:lstStyle/>
          <a:p>
            <a:pPr algn="ctr"/>
            <a:r>
              <a:rPr lang="en-US" sz="1000" b="1" dirty="0">
                <a:solidFill>
                  <a:schemeClr val="accent6"/>
                </a:solidFill>
              </a:rPr>
              <a:t>Network Communication</a:t>
            </a:r>
          </a:p>
        </p:txBody>
      </p:sp>
      <p:cxnSp>
        <p:nvCxnSpPr>
          <p:cNvPr id="28" name="Elbow Connector 27">
            <a:extLst>
              <a:ext uri="{FF2B5EF4-FFF2-40B4-BE49-F238E27FC236}">
                <a16:creationId xmlns:a16="http://schemas.microsoft.com/office/drawing/2014/main" id="{D7662AFC-5F0C-D52E-719A-EF3CE5973EE6}"/>
              </a:ext>
            </a:extLst>
          </p:cNvPr>
          <p:cNvCxnSpPr>
            <a:cxnSpLocks/>
          </p:cNvCxnSpPr>
          <p:nvPr/>
        </p:nvCxnSpPr>
        <p:spPr>
          <a:xfrm flipV="1">
            <a:off x="1152371" y="3051909"/>
            <a:ext cx="7460917" cy="699323"/>
          </a:xfrm>
          <a:prstGeom prst="bentConnector3">
            <a:avLst>
              <a:gd name="adj1" fmla="val 47845"/>
            </a:avLst>
          </a:prstGeom>
          <a:ln>
            <a:solidFill>
              <a:srgbClr val="8064A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>
            <a:extLst>
              <a:ext uri="{FF2B5EF4-FFF2-40B4-BE49-F238E27FC236}">
                <a16:creationId xmlns:a16="http://schemas.microsoft.com/office/drawing/2014/main" id="{B6100FCC-DD7C-1EEE-86A2-AC332932DE4E}"/>
              </a:ext>
            </a:extLst>
          </p:cNvPr>
          <p:cNvCxnSpPr>
            <a:cxnSpLocks/>
          </p:cNvCxnSpPr>
          <p:nvPr/>
        </p:nvCxnSpPr>
        <p:spPr>
          <a:xfrm flipV="1">
            <a:off x="8625757" y="1812732"/>
            <a:ext cx="852199" cy="613535"/>
          </a:xfrm>
          <a:prstGeom prst="bentConnector3">
            <a:avLst>
              <a:gd name="adj1" fmla="val 56485"/>
            </a:avLst>
          </a:prstGeom>
          <a:ln>
            <a:solidFill>
              <a:srgbClr val="8064A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3CD4B83-997C-3DC2-02AC-E6D4D9B29645}"/>
              </a:ext>
            </a:extLst>
          </p:cNvPr>
          <p:cNvCxnSpPr>
            <a:cxnSpLocks/>
          </p:cNvCxnSpPr>
          <p:nvPr/>
        </p:nvCxnSpPr>
        <p:spPr>
          <a:xfrm flipV="1">
            <a:off x="8613289" y="2401200"/>
            <a:ext cx="0" cy="644223"/>
          </a:xfrm>
          <a:prstGeom prst="line">
            <a:avLst/>
          </a:prstGeom>
          <a:ln w="28575">
            <a:solidFill>
              <a:schemeClr val="accent4"/>
            </a:solidFill>
          </a:ln>
          <a:effectLst>
            <a:outerShdw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4DFA0190-3320-F6A8-D0B7-3D5351332F5B}"/>
              </a:ext>
            </a:extLst>
          </p:cNvPr>
          <p:cNvSpPr txBox="1"/>
          <p:nvPr/>
        </p:nvSpPr>
        <p:spPr>
          <a:xfrm>
            <a:off x="1216421" y="3648285"/>
            <a:ext cx="2459006" cy="15388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 anchorCtr="1">
            <a:spAutoFit/>
          </a:bodyPr>
          <a:lstStyle/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4"/>
                </a:solidFill>
              </a:rPr>
              <a:t>Commanding of the swarm as one entity</a:t>
            </a:r>
          </a:p>
        </p:txBody>
      </p:sp>
      <p:cxnSp>
        <p:nvCxnSpPr>
          <p:cNvPr id="40" name="Elbow Connector 39">
            <a:extLst>
              <a:ext uri="{FF2B5EF4-FFF2-40B4-BE49-F238E27FC236}">
                <a16:creationId xmlns:a16="http://schemas.microsoft.com/office/drawing/2014/main" id="{3A2C6FE3-7196-1F48-1D3E-497309F34A5B}"/>
              </a:ext>
            </a:extLst>
          </p:cNvPr>
          <p:cNvCxnSpPr>
            <a:cxnSpLocks/>
          </p:cNvCxnSpPr>
          <p:nvPr/>
        </p:nvCxnSpPr>
        <p:spPr>
          <a:xfrm flipV="1">
            <a:off x="1633056" y="2328307"/>
            <a:ext cx="7039800" cy="620758"/>
          </a:xfrm>
          <a:prstGeom prst="bentConnector3">
            <a:avLst>
              <a:gd name="adj1" fmla="val 99671"/>
            </a:avLst>
          </a:prstGeom>
          <a:ln>
            <a:solidFill>
              <a:srgbClr val="9BBB5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40">
            <a:extLst>
              <a:ext uri="{FF2B5EF4-FFF2-40B4-BE49-F238E27FC236}">
                <a16:creationId xmlns:a16="http://schemas.microsoft.com/office/drawing/2014/main" id="{B893AB6D-601F-8952-AC95-0795282CB9A6}"/>
              </a:ext>
            </a:extLst>
          </p:cNvPr>
          <p:cNvCxnSpPr>
            <a:cxnSpLocks/>
          </p:cNvCxnSpPr>
          <p:nvPr/>
        </p:nvCxnSpPr>
        <p:spPr>
          <a:xfrm flipV="1">
            <a:off x="8672856" y="1725774"/>
            <a:ext cx="805100" cy="609950"/>
          </a:xfrm>
          <a:prstGeom prst="bentConnector3">
            <a:avLst>
              <a:gd name="adj1" fmla="val 50000"/>
            </a:avLst>
          </a:prstGeom>
          <a:ln>
            <a:solidFill>
              <a:srgbClr val="9BBB5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FC0FC13C-7ECE-7565-DFB0-7FCDB401EEBB}"/>
              </a:ext>
            </a:extLst>
          </p:cNvPr>
          <p:cNvSpPr txBox="1"/>
          <p:nvPr/>
        </p:nvSpPr>
        <p:spPr>
          <a:xfrm>
            <a:off x="1216421" y="2855076"/>
            <a:ext cx="2736327" cy="15388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 anchorCtr="1">
            <a:spAutoFit/>
          </a:bodyPr>
          <a:lstStyle/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3"/>
                </a:solidFill>
              </a:rPr>
              <a:t>Ground interaction through one swarm asset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6B783744-1F34-BDB0-C375-759F4ABB48B7}"/>
              </a:ext>
            </a:extLst>
          </p:cNvPr>
          <p:cNvSpPr txBox="1"/>
          <p:nvPr/>
        </p:nvSpPr>
        <p:spPr>
          <a:xfrm>
            <a:off x="814402" y="1593565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7</a:t>
            </a:r>
          </a:p>
        </p:txBody>
      </p: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9380F10C-F681-B807-FB87-7FAF4CD50116}"/>
              </a:ext>
            </a:extLst>
          </p:cNvPr>
          <p:cNvCxnSpPr>
            <a:cxnSpLocks/>
          </p:cNvCxnSpPr>
          <p:nvPr/>
        </p:nvCxnSpPr>
        <p:spPr>
          <a:xfrm>
            <a:off x="9477956" y="1812732"/>
            <a:ext cx="0" cy="4262161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Elbow Connector 121">
            <a:extLst>
              <a:ext uri="{FF2B5EF4-FFF2-40B4-BE49-F238E27FC236}">
                <a16:creationId xmlns:a16="http://schemas.microsoft.com/office/drawing/2014/main" id="{6F99307D-3B86-5BBB-0226-1B4597324E51}"/>
              </a:ext>
            </a:extLst>
          </p:cNvPr>
          <p:cNvCxnSpPr>
            <a:cxnSpLocks/>
          </p:cNvCxnSpPr>
          <p:nvPr/>
        </p:nvCxnSpPr>
        <p:spPr>
          <a:xfrm flipV="1">
            <a:off x="1152371" y="3796588"/>
            <a:ext cx="3622829" cy="457440"/>
          </a:xfrm>
          <a:prstGeom prst="bentConnector3">
            <a:avLst>
              <a:gd name="adj1" fmla="val 67294"/>
            </a:avLst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Elbow Connector 122">
            <a:extLst>
              <a:ext uri="{FF2B5EF4-FFF2-40B4-BE49-F238E27FC236}">
                <a16:creationId xmlns:a16="http://schemas.microsoft.com/office/drawing/2014/main" id="{F8B98041-A7BE-183F-CCCB-20041D801D8E}"/>
              </a:ext>
            </a:extLst>
          </p:cNvPr>
          <p:cNvCxnSpPr>
            <a:cxnSpLocks/>
          </p:cNvCxnSpPr>
          <p:nvPr/>
        </p:nvCxnSpPr>
        <p:spPr>
          <a:xfrm flipV="1">
            <a:off x="4758265" y="1846157"/>
            <a:ext cx="4711029" cy="1236111"/>
          </a:xfrm>
          <a:prstGeom prst="bentConnector3">
            <a:avLst>
              <a:gd name="adj1" fmla="val 93492"/>
            </a:avLst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9D5A3245-66A5-CE6C-4581-F18C413803C2}"/>
              </a:ext>
            </a:extLst>
          </p:cNvPr>
          <p:cNvCxnSpPr>
            <a:cxnSpLocks/>
          </p:cNvCxnSpPr>
          <p:nvPr/>
        </p:nvCxnSpPr>
        <p:spPr>
          <a:xfrm flipV="1">
            <a:off x="4758265" y="3082268"/>
            <a:ext cx="0" cy="71432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  <a:effectLst>
            <a:outerShdw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Elbow Connector 142">
            <a:extLst>
              <a:ext uri="{FF2B5EF4-FFF2-40B4-BE49-F238E27FC236}">
                <a16:creationId xmlns:a16="http://schemas.microsoft.com/office/drawing/2014/main" id="{CC7D3C4C-DFC3-AF2E-B93F-6725D249B357}"/>
              </a:ext>
            </a:extLst>
          </p:cNvPr>
          <p:cNvCxnSpPr>
            <a:cxnSpLocks/>
          </p:cNvCxnSpPr>
          <p:nvPr/>
        </p:nvCxnSpPr>
        <p:spPr>
          <a:xfrm flipV="1">
            <a:off x="1164299" y="3860800"/>
            <a:ext cx="3678634" cy="589605"/>
          </a:xfrm>
          <a:prstGeom prst="bentConnector3">
            <a:avLst>
              <a:gd name="adj1" fmla="val 67492"/>
            </a:avLst>
          </a:prstGeom>
          <a:ln>
            <a:solidFill>
              <a:srgbClr val="C0504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Elbow Connector 143">
            <a:extLst>
              <a:ext uri="{FF2B5EF4-FFF2-40B4-BE49-F238E27FC236}">
                <a16:creationId xmlns:a16="http://schemas.microsoft.com/office/drawing/2014/main" id="{1869A229-A82A-9091-86D7-8136DA50F35D}"/>
              </a:ext>
            </a:extLst>
          </p:cNvPr>
          <p:cNvCxnSpPr>
            <a:cxnSpLocks/>
          </p:cNvCxnSpPr>
          <p:nvPr/>
        </p:nvCxnSpPr>
        <p:spPr>
          <a:xfrm flipV="1">
            <a:off x="4827120" y="2489200"/>
            <a:ext cx="4477747" cy="691511"/>
          </a:xfrm>
          <a:prstGeom prst="bentConnector3">
            <a:avLst>
              <a:gd name="adj1" fmla="val 86918"/>
            </a:avLst>
          </a:prstGeom>
          <a:ln>
            <a:solidFill>
              <a:srgbClr val="C0504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8A9A609E-53A5-3266-E84A-B13DA1BBDB44}"/>
              </a:ext>
            </a:extLst>
          </p:cNvPr>
          <p:cNvCxnSpPr>
            <a:cxnSpLocks/>
          </p:cNvCxnSpPr>
          <p:nvPr/>
        </p:nvCxnSpPr>
        <p:spPr>
          <a:xfrm flipV="1">
            <a:off x="4827120" y="3180711"/>
            <a:ext cx="0" cy="688556"/>
          </a:xfrm>
          <a:prstGeom prst="line">
            <a:avLst/>
          </a:prstGeom>
          <a:ln w="28575">
            <a:solidFill>
              <a:schemeClr val="accent2"/>
            </a:solidFill>
          </a:ln>
          <a:effectLst>
            <a:outerShdw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7" name="TextBox 156">
            <a:extLst>
              <a:ext uri="{FF2B5EF4-FFF2-40B4-BE49-F238E27FC236}">
                <a16:creationId xmlns:a16="http://schemas.microsoft.com/office/drawing/2014/main" id="{565BE505-AA0E-9F02-45B3-7A3F5E6722E2}"/>
              </a:ext>
            </a:extLst>
          </p:cNvPr>
          <p:cNvSpPr txBox="1"/>
          <p:nvPr/>
        </p:nvSpPr>
        <p:spPr>
          <a:xfrm>
            <a:off x="1178197" y="4269493"/>
            <a:ext cx="2096729" cy="15388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 anchorCtr="1">
            <a:spAutoFit/>
          </a:bodyPr>
          <a:lstStyle/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2"/>
                </a:solidFill>
              </a:rPr>
              <a:t>Closed-loop control by the swarm </a:t>
            </a:r>
          </a:p>
        </p:txBody>
      </p:sp>
      <p:cxnSp>
        <p:nvCxnSpPr>
          <p:cNvPr id="158" name="Elbow Connector 157">
            <a:extLst>
              <a:ext uri="{FF2B5EF4-FFF2-40B4-BE49-F238E27FC236}">
                <a16:creationId xmlns:a16="http://schemas.microsoft.com/office/drawing/2014/main" id="{F051B571-4275-4123-90AD-2434600EF3B6}"/>
              </a:ext>
            </a:extLst>
          </p:cNvPr>
          <p:cNvCxnSpPr>
            <a:cxnSpLocks/>
          </p:cNvCxnSpPr>
          <p:nvPr/>
        </p:nvCxnSpPr>
        <p:spPr>
          <a:xfrm flipV="1">
            <a:off x="1152371" y="3900556"/>
            <a:ext cx="3775229" cy="596159"/>
          </a:xfrm>
          <a:prstGeom prst="bentConnector3">
            <a:avLst>
              <a:gd name="adj1" fmla="val 67493"/>
            </a:avLst>
          </a:prstGeom>
          <a:ln>
            <a:solidFill>
              <a:srgbClr val="4F81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Elbow Connector 158">
            <a:extLst>
              <a:ext uri="{FF2B5EF4-FFF2-40B4-BE49-F238E27FC236}">
                <a16:creationId xmlns:a16="http://schemas.microsoft.com/office/drawing/2014/main" id="{989B2DF7-08B5-2754-84CD-A946D6778794}"/>
              </a:ext>
            </a:extLst>
          </p:cNvPr>
          <p:cNvCxnSpPr>
            <a:cxnSpLocks/>
          </p:cNvCxnSpPr>
          <p:nvPr/>
        </p:nvCxnSpPr>
        <p:spPr>
          <a:xfrm flipV="1">
            <a:off x="4927600" y="1962897"/>
            <a:ext cx="4541694" cy="1279836"/>
          </a:xfrm>
          <a:prstGeom prst="bentConnector3">
            <a:avLst>
              <a:gd name="adj1" fmla="val 94368"/>
            </a:avLst>
          </a:prstGeom>
          <a:ln>
            <a:solidFill>
              <a:srgbClr val="4F81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FC7245F2-A44A-D36B-24C2-24D1257B143F}"/>
              </a:ext>
            </a:extLst>
          </p:cNvPr>
          <p:cNvCxnSpPr>
            <a:cxnSpLocks/>
          </p:cNvCxnSpPr>
          <p:nvPr/>
        </p:nvCxnSpPr>
        <p:spPr>
          <a:xfrm flipV="1">
            <a:off x="4927600" y="3242733"/>
            <a:ext cx="0" cy="6578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2AC01AF4-A51A-2A41-2611-E39C8AFA7F0F}"/>
              </a:ext>
            </a:extLst>
          </p:cNvPr>
          <p:cNvCxnSpPr>
            <a:cxnSpLocks/>
          </p:cNvCxnSpPr>
          <p:nvPr/>
        </p:nvCxnSpPr>
        <p:spPr>
          <a:xfrm flipV="1">
            <a:off x="9304867" y="1894901"/>
            <a:ext cx="0" cy="606387"/>
          </a:xfrm>
          <a:prstGeom prst="line">
            <a:avLst/>
          </a:prstGeom>
          <a:ln w="28575">
            <a:solidFill>
              <a:schemeClr val="accent2"/>
            </a:solidFill>
          </a:ln>
          <a:effectLst>
            <a:outerShdw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A3154ECE-C1C7-A1CD-5D73-F6C9184C9908}"/>
              </a:ext>
            </a:extLst>
          </p:cNvPr>
          <p:cNvCxnSpPr>
            <a:cxnSpLocks/>
          </p:cNvCxnSpPr>
          <p:nvPr/>
        </p:nvCxnSpPr>
        <p:spPr>
          <a:xfrm flipH="1">
            <a:off x="9300522" y="1902245"/>
            <a:ext cx="168772" cy="0"/>
          </a:xfrm>
          <a:prstGeom prst="line">
            <a:avLst/>
          </a:prstGeom>
          <a:ln w="28575">
            <a:solidFill>
              <a:schemeClr val="accent2"/>
            </a:solidFill>
          </a:ln>
          <a:effectLst>
            <a:outerShdw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0" name="TextBox 189">
            <a:extLst>
              <a:ext uri="{FF2B5EF4-FFF2-40B4-BE49-F238E27FC236}">
                <a16:creationId xmlns:a16="http://schemas.microsoft.com/office/drawing/2014/main" id="{EF6C417C-FD0B-F454-93B7-D2F3EE09B9AD}"/>
              </a:ext>
            </a:extLst>
          </p:cNvPr>
          <p:cNvSpPr txBox="1"/>
          <p:nvPr/>
        </p:nvSpPr>
        <p:spPr>
          <a:xfrm>
            <a:off x="1178197" y="4524064"/>
            <a:ext cx="2965556" cy="15388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 anchorCtr="1">
            <a:spAutoFit/>
          </a:bodyPr>
          <a:lstStyle/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chemeClr val="accent1"/>
                </a:solidFill>
              </a:rPr>
              <a:t>Adaptive reconfiguration by distributed planning</a:t>
            </a:r>
          </a:p>
        </p:txBody>
      </p:sp>
      <p:sp>
        <p:nvSpPr>
          <p:cNvPr id="191" name="Isosceles Triangle 94">
            <a:extLst>
              <a:ext uri="{FF2B5EF4-FFF2-40B4-BE49-F238E27FC236}">
                <a16:creationId xmlns:a16="http://schemas.microsoft.com/office/drawing/2014/main" id="{737B7313-2EC2-D801-7760-AA9CE9949A6A}"/>
              </a:ext>
            </a:extLst>
          </p:cNvPr>
          <p:cNvSpPr/>
          <p:nvPr/>
        </p:nvSpPr>
        <p:spPr bwMode="auto">
          <a:xfrm rot="10800000">
            <a:off x="1999166" y="4851604"/>
            <a:ext cx="155448" cy="1554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C7CAED79-3429-BBD9-FD97-E2397E856D32}"/>
              </a:ext>
            </a:extLst>
          </p:cNvPr>
          <p:cNvSpPr txBox="1"/>
          <p:nvPr/>
        </p:nvSpPr>
        <p:spPr>
          <a:xfrm>
            <a:off x="1753516" y="4979345"/>
            <a:ext cx="6617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PDR</a:t>
            </a:r>
          </a:p>
        </p:txBody>
      </p:sp>
      <p:sp>
        <p:nvSpPr>
          <p:cNvPr id="193" name="Isosceles Triangle 94">
            <a:extLst>
              <a:ext uri="{FF2B5EF4-FFF2-40B4-BE49-F238E27FC236}">
                <a16:creationId xmlns:a16="http://schemas.microsoft.com/office/drawing/2014/main" id="{96A000E3-6B8F-FECD-2659-0B9047549336}"/>
              </a:ext>
            </a:extLst>
          </p:cNvPr>
          <p:cNvSpPr/>
          <p:nvPr/>
        </p:nvSpPr>
        <p:spPr bwMode="auto">
          <a:xfrm rot="10800000">
            <a:off x="3563449" y="4862254"/>
            <a:ext cx="155448" cy="1554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A000BED8-41B8-23FB-3256-8C87C0DB1F55}"/>
              </a:ext>
            </a:extLst>
          </p:cNvPr>
          <p:cNvSpPr txBox="1"/>
          <p:nvPr/>
        </p:nvSpPr>
        <p:spPr>
          <a:xfrm>
            <a:off x="3317799" y="4989995"/>
            <a:ext cx="6617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CDA</a:t>
            </a:r>
          </a:p>
        </p:txBody>
      </p:sp>
      <p:sp>
        <p:nvSpPr>
          <p:cNvPr id="195" name="Isosceles Triangle 94">
            <a:extLst>
              <a:ext uri="{FF2B5EF4-FFF2-40B4-BE49-F238E27FC236}">
                <a16:creationId xmlns:a16="http://schemas.microsoft.com/office/drawing/2014/main" id="{414B5283-8CC7-BA3C-3A1E-E43DD56F350C}"/>
              </a:ext>
            </a:extLst>
          </p:cNvPr>
          <p:cNvSpPr/>
          <p:nvPr/>
        </p:nvSpPr>
        <p:spPr bwMode="auto">
          <a:xfrm rot="10800000">
            <a:off x="5647492" y="4878221"/>
            <a:ext cx="155448" cy="1554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58B072E8-E1CB-8E38-FEB2-1E9AE70EB2D8}"/>
              </a:ext>
            </a:extLst>
          </p:cNvPr>
          <p:cNvSpPr txBox="1"/>
          <p:nvPr/>
        </p:nvSpPr>
        <p:spPr>
          <a:xfrm>
            <a:off x="5394340" y="5033670"/>
            <a:ext cx="6617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Final</a:t>
            </a:r>
          </a:p>
        </p:txBody>
      </p:sp>
      <p:sp>
        <p:nvSpPr>
          <p:cNvPr id="197" name="Isosceles Triangle 94">
            <a:extLst>
              <a:ext uri="{FF2B5EF4-FFF2-40B4-BE49-F238E27FC236}">
                <a16:creationId xmlns:a16="http://schemas.microsoft.com/office/drawing/2014/main" id="{E91579CA-1CEB-906F-0B84-9AD6DA3C8D8C}"/>
              </a:ext>
            </a:extLst>
          </p:cNvPr>
          <p:cNvSpPr/>
          <p:nvPr/>
        </p:nvSpPr>
        <p:spPr bwMode="auto">
          <a:xfrm rot="10800000">
            <a:off x="8159323" y="4863704"/>
            <a:ext cx="155448" cy="1554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CC0B98A7-A837-80E1-2330-79D0B95E57C1}"/>
              </a:ext>
            </a:extLst>
          </p:cNvPr>
          <p:cNvSpPr txBox="1"/>
          <p:nvPr/>
        </p:nvSpPr>
        <p:spPr>
          <a:xfrm>
            <a:off x="7811612" y="4983045"/>
            <a:ext cx="801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Launch</a:t>
            </a:r>
          </a:p>
        </p:txBody>
      </p:sp>
      <p:sp>
        <p:nvSpPr>
          <p:cNvPr id="199" name="Isosceles Triangle 94">
            <a:extLst>
              <a:ext uri="{FF2B5EF4-FFF2-40B4-BE49-F238E27FC236}">
                <a16:creationId xmlns:a16="http://schemas.microsoft.com/office/drawing/2014/main" id="{D08BEAB3-B638-013B-29EA-9E0A423328B7}"/>
              </a:ext>
            </a:extLst>
          </p:cNvPr>
          <p:cNvSpPr/>
          <p:nvPr/>
        </p:nvSpPr>
        <p:spPr bwMode="auto">
          <a:xfrm rot="10800000">
            <a:off x="9280116" y="4275921"/>
            <a:ext cx="155448" cy="1554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FB1A7F91-A938-9462-CEFE-BB0DA714569C}"/>
              </a:ext>
            </a:extLst>
          </p:cNvPr>
          <p:cNvSpPr txBox="1"/>
          <p:nvPr/>
        </p:nvSpPr>
        <p:spPr>
          <a:xfrm>
            <a:off x="8745932" y="4395262"/>
            <a:ext cx="813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Final Report &amp; Review</a:t>
            </a:r>
          </a:p>
        </p:txBody>
      </p:sp>
      <p:sp>
        <p:nvSpPr>
          <p:cNvPr id="201" name="Text Box 197">
            <a:extLst>
              <a:ext uri="{FF2B5EF4-FFF2-40B4-BE49-F238E27FC236}">
                <a16:creationId xmlns:a16="http://schemas.microsoft.com/office/drawing/2014/main" id="{A3CFE0D7-B111-ABFC-CB02-5CF1CCC40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2865" y="2123118"/>
            <a:ext cx="1221323" cy="192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4" tIns="34287" rIns="68574" bIns="34287" anchor="b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D8B75"/>
                </a:solidFill>
                <a:effectLst/>
                <a:uLnTx/>
                <a:uFillTx/>
                <a:latin typeface="Arial" charset="0"/>
                <a:ea typeface="MS PGothic" charset="-128"/>
                <a:cs typeface="Helvetica"/>
              </a:rPr>
              <a:t>Release 1</a:t>
            </a:r>
          </a:p>
        </p:txBody>
      </p:sp>
      <p:sp>
        <p:nvSpPr>
          <p:cNvPr id="202" name="Isosceles Triangle 243">
            <a:extLst>
              <a:ext uri="{FF2B5EF4-FFF2-40B4-BE49-F238E27FC236}">
                <a16:creationId xmlns:a16="http://schemas.microsoft.com/office/drawing/2014/main" id="{25ABFAC9-989C-4EBA-C068-A62EBF9A91C6}"/>
              </a:ext>
            </a:extLst>
          </p:cNvPr>
          <p:cNvSpPr/>
          <p:nvPr/>
        </p:nvSpPr>
        <p:spPr>
          <a:xfrm flipV="1">
            <a:off x="1992395" y="2345690"/>
            <a:ext cx="192024" cy="192024"/>
          </a:xfrm>
          <a:prstGeom prst="triangle">
            <a:avLst/>
          </a:prstGeom>
          <a:solidFill>
            <a:srgbClr val="2D8B75"/>
          </a:solidFill>
          <a:ln w="28575" cap="flat" cmpd="sng" algn="ctr">
            <a:solidFill>
              <a:srgbClr val="2D8B7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74" tIns="34287" rIns="68574" bIns="34287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7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-108" charset="-128"/>
              <a:cs typeface="+mn-cs"/>
            </a:endParaRPr>
          </a:p>
        </p:txBody>
      </p:sp>
      <p:sp>
        <p:nvSpPr>
          <p:cNvPr id="203" name="Text Box 197">
            <a:extLst>
              <a:ext uri="{FF2B5EF4-FFF2-40B4-BE49-F238E27FC236}">
                <a16:creationId xmlns:a16="http://schemas.microsoft.com/office/drawing/2014/main" id="{6797F0A0-FEE7-4821-8B14-CBDA025690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4898" y="2378527"/>
            <a:ext cx="1221323" cy="192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4" tIns="34287" rIns="68574" bIns="34287" anchor="b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D8B75"/>
                </a:solidFill>
                <a:effectLst/>
                <a:uLnTx/>
                <a:uFillTx/>
                <a:latin typeface="Arial" charset="0"/>
                <a:ea typeface="MS PGothic" charset="-128"/>
                <a:cs typeface="Helvetica"/>
              </a:rPr>
              <a:t>Release 2</a:t>
            </a:r>
          </a:p>
        </p:txBody>
      </p:sp>
      <p:sp>
        <p:nvSpPr>
          <p:cNvPr id="204" name="Isosceles Triangle 243">
            <a:extLst>
              <a:ext uri="{FF2B5EF4-FFF2-40B4-BE49-F238E27FC236}">
                <a16:creationId xmlns:a16="http://schemas.microsoft.com/office/drawing/2014/main" id="{16468E97-DD72-0A47-4F26-99FA7F0A4363}"/>
              </a:ext>
            </a:extLst>
          </p:cNvPr>
          <p:cNvSpPr/>
          <p:nvPr/>
        </p:nvSpPr>
        <p:spPr>
          <a:xfrm flipV="1">
            <a:off x="2724428" y="2601099"/>
            <a:ext cx="192024" cy="192024"/>
          </a:xfrm>
          <a:prstGeom prst="triangle">
            <a:avLst/>
          </a:prstGeom>
          <a:solidFill>
            <a:srgbClr val="2D8B75"/>
          </a:solidFill>
          <a:ln w="28575" cap="flat" cmpd="sng" algn="ctr">
            <a:solidFill>
              <a:srgbClr val="2D8B7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74" tIns="34287" rIns="68574" bIns="34287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7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-108" charset="-128"/>
              <a:cs typeface="+mn-cs"/>
            </a:endParaRPr>
          </a:p>
        </p:txBody>
      </p:sp>
      <p:sp>
        <p:nvSpPr>
          <p:cNvPr id="205" name="Text Box 197">
            <a:extLst>
              <a:ext uri="{FF2B5EF4-FFF2-40B4-BE49-F238E27FC236}">
                <a16:creationId xmlns:a16="http://schemas.microsoft.com/office/drawing/2014/main" id="{FC2280C4-6017-EEFC-B213-6C1A903E1A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3482" y="3108244"/>
            <a:ext cx="1221323" cy="192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4" tIns="34287" rIns="68574" bIns="34287" anchor="b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D8B75"/>
                </a:solidFill>
                <a:effectLst/>
                <a:uLnTx/>
                <a:uFillTx/>
                <a:latin typeface="Arial" charset="0"/>
                <a:ea typeface="MS PGothic" charset="-128"/>
                <a:cs typeface="Helvetica"/>
              </a:rPr>
              <a:t>Release 3</a:t>
            </a:r>
          </a:p>
        </p:txBody>
      </p:sp>
      <p:sp>
        <p:nvSpPr>
          <p:cNvPr id="206" name="Isosceles Triangle 243">
            <a:extLst>
              <a:ext uri="{FF2B5EF4-FFF2-40B4-BE49-F238E27FC236}">
                <a16:creationId xmlns:a16="http://schemas.microsoft.com/office/drawing/2014/main" id="{7948010F-4553-47B0-F16C-4D0FC6BA1D92}"/>
              </a:ext>
            </a:extLst>
          </p:cNvPr>
          <p:cNvSpPr/>
          <p:nvPr/>
        </p:nvSpPr>
        <p:spPr>
          <a:xfrm flipV="1">
            <a:off x="3443012" y="3330816"/>
            <a:ext cx="192024" cy="192024"/>
          </a:xfrm>
          <a:prstGeom prst="triangle">
            <a:avLst/>
          </a:prstGeom>
          <a:solidFill>
            <a:srgbClr val="2D8B75"/>
          </a:solidFill>
          <a:ln w="28575" cap="flat" cmpd="sng" algn="ctr">
            <a:solidFill>
              <a:srgbClr val="2D8B7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74" tIns="34287" rIns="68574" bIns="34287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7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-108" charset="-128"/>
              <a:cs typeface="+mn-cs"/>
            </a:endParaRPr>
          </a:p>
        </p:txBody>
      </p:sp>
      <p:sp>
        <p:nvSpPr>
          <p:cNvPr id="207" name="Text Box 197">
            <a:extLst>
              <a:ext uri="{FF2B5EF4-FFF2-40B4-BE49-F238E27FC236}">
                <a16:creationId xmlns:a16="http://schemas.microsoft.com/office/drawing/2014/main" id="{BFA66AC8-CAC9-528C-FBEC-35EE25E96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8269" y="2409716"/>
            <a:ext cx="1221323" cy="192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4" tIns="34287" rIns="68574" bIns="34287" anchor="b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D8B75"/>
                </a:solidFill>
                <a:effectLst/>
                <a:uLnTx/>
                <a:uFillTx/>
                <a:latin typeface="Arial" charset="0"/>
                <a:ea typeface="MS PGothic" charset="-128"/>
                <a:cs typeface="Helvetica"/>
              </a:rPr>
              <a:t>Release 4</a:t>
            </a:r>
          </a:p>
        </p:txBody>
      </p:sp>
      <p:sp>
        <p:nvSpPr>
          <p:cNvPr id="208" name="Isosceles Triangle 243">
            <a:extLst>
              <a:ext uri="{FF2B5EF4-FFF2-40B4-BE49-F238E27FC236}">
                <a16:creationId xmlns:a16="http://schemas.microsoft.com/office/drawing/2014/main" id="{6B0B1DC5-2CAA-64DA-E878-598DDA79FF61}"/>
              </a:ext>
            </a:extLst>
          </p:cNvPr>
          <p:cNvSpPr/>
          <p:nvPr/>
        </p:nvSpPr>
        <p:spPr>
          <a:xfrm flipV="1">
            <a:off x="4627799" y="2632288"/>
            <a:ext cx="192024" cy="192024"/>
          </a:xfrm>
          <a:prstGeom prst="triangle">
            <a:avLst/>
          </a:prstGeom>
          <a:solidFill>
            <a:srgbClr val="2D8B75"/>
          </a:solidFill>
          <a:ln w="28575" cap="flat" cmpd="sng" algn="ctr">
            <a:solidFill>
              <a:srgbClr val="2D8B7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74" tIns="34287" rIns="68574" bIns="34287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7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-108" charset="-128"/>
              <a:cs typeface="+mn-cs"/>
            </a:endParaRPr>
          </a:p>
        </p:txBody>
      </p:sp>
      <p:sp>
        <p:nvSpPr>
          <p:cNvPr id="209" name="Text Box 197">
            <a:extLst>
              <a:ext uri="{FF2B5EF4-FFF2-40B4-BE49-F238E27FC236}">
                <a16:creationId xmlns:a16="http://schemas.microsoft.com/office/drawing/2014/main" id="{98F9AE73-4964-51BB-99F4-3CD3992BC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1204" y="3663995"/>
            <a:ext cx="1221323" cy="192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4" tIns="34287" rIns="68574" bIns="34287" anchor="b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D8B75"/>
                </a:solidFill>
                <a:effectLst/>
                <a:uLnTx/>
                <a:uFillTx/>
                <a:latin typeface="Arial" charset="0"/>
                <a:ea typeface="MS PGothic" charset="-128"/>
                <a:cs typeface="Helvetica"/>
              </a:rPr>
              <a:t>Release 6</a:t>
            </a:r>
          </a:p>
        </p:txBody>
      </p:sp>
      <p:sp>
        <p:nvSpPr>
          <p:cNvPr id="210" name="Isosceles Triangle 243">
            <a:extLst>
              <a:ext uri="{FF2B5EF4-FFF2-40B4-BE49-F238E27FC236}">
                <a16:creationId xmlns:a16="http://schemas.microsoft.com/office/drawing/2014/main" id="{FAF1FC53-DA5D-AA36-6736-DB65B99FFE91}"/>
              </a:ext>
            </a:extLst>
          </p:cNvPr>
          <p:cNvSpPr/>
          <p:nvPr/>
        </p:nvSpPr>
        <p:spPr>
          <a:xfrm flipV="1">
            <a:off x="5642516" y="3885036"/>
            <a:ext cx="192024" cy="192024"/>
          </a:xfrm>
          <a:prstGeom prst="triangle">
            <a:avLst/>
          </a:prstGeom>
          <a:solidFill>
            <a:srgbClr val="2D8B75"/>
          </a:solidFill>
          <a:ln w="28575" cap="flat" cmpd="sng" algn="ctr">
            <a:solidFill>
              <a:srgbClr val="2D8B7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74" tIns="34287" rIns="68574" bIns="34287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7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-108" charset="-128"/>
              <a:cs typeface="+mn-cs"/>
            </a:endParaRPr>
          </a:p>
        </p:txBody>
      </p:sp>
      <p:sp>
        <p:nvSpPr>
          <p:cNvPr id="211" name="Text Box 197">
            <a:extLst>
              <a:ext uri="{FF2B5EF4-FFF2-40B4-BE49-F238E27FC236}">
                <a16:creationId xmlns:a16="http://schemas.microsoft.com/office/drawing/2014/main" id="{F716AC64-6C3A-13A2-8277-F50726E98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2246" y="1888532"/>
            <a:ext cx="1221323" cy="192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4" tIns="34287" rIns="68574" bIns="34287" anchor="b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D8B75"/>
                </a:solidFill>
                <a:effectLst/>
                <a:uLnTx/>
                <a:uFillTx/>
                <a:latin typeface="Arial" charset="0"/>
                <a:ea typeface="MS PGothic" charset="-128"/>
                <a:cs typeface="Helvetica"/>
              </a:rPr>
              <a:t>Release 5</a:t>
            </a:r>
          </a:p>
        </p:txBody>
      </p:sp>
      <p:sp>
        <p:nvSpPr>
          <p:cNvPr id="212" name="Isosceles Triangle 243">
            <a:extLst>
              <a:ext uri="{FF2B5EF4-FFF2-40B4-BE49-F238E27FC236}">
                <a16:creationId xmlns:a16="http://schemas.microsoft.com/office/drawing/2014/main" id="{98A40E8A-4312-195C-E6FF-F153022260AD}"/>
              </a:ext>
            </a:extLst>
          </p:cNvPr>
          <p:cNvSpPr/>
          <p:nvPr/>
        </p:nvSpPr>
        <p:spPr>
          <a:xfrm flipV="1">
            <a:off x="5071776" y="2111104"/>
            <a:ext cx="192024" cy="192024"/>
          </a:xfrm>
          <a:prstGeom prst="triangle">
            <a:avLst/>
          </a:prstGeom>
          <a:solidFill>
            <a:srgbClr val="2D8B75"/>
          </a:solidFill>
          <a:ln w="28575" cap="flat" cmpd="sng" algn="ctr">
            <a:solidFill>
              <a:srgbClr val="2D8B7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74" tIns="34287" rIns="68574" bIns="34287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7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-108" charset="-128"/>
              <a:cs typeface="+mn-cs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ABEF42C1-23E2-07A5-6197-83DE2BBFD8F2}"/>
              </a:ext>
            </a:extLst>
          </p:cNvPr>
          <p:cNvSpPr txBox="1"/>
          <p:nvPr/>
        </p:nvSpPr>
        <p:spPr>
          <a:xfrm>
            <a:off x="1161041" y="4048215"/>
            <a:ext cx="3153107" cy="15388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 anchorCtr="1">
            <a:spAutoFit/>
          </a:bodyPr>
          <a:lstStyle/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/>
              <a:t>Coordination between multiple assets in the swarm </a:t>
            </a:r>
          </a:p>
        </p:txBody>
      </p:sp>
      <p:sp>
        <p:nvSpPr>
          <p:cNvPr id="213" name="Text Box 197">
            <a:extLst>
              <a:ext uri="{FF2B5EF4-FFF2-40B4-BE49-F238E27FC236}">
                <a16:creationId xmlns:a16="http://schemas.microsoft.com/office/drawing/2014/main" id="{82639648-FB1E-3E21-F457-5F2B74BF84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2302" y="3676913"/>
            <a:ext cx="1221323" cy="192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4" tIns="34287" rIns="68574" bIns="34287" anchor="b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D8B75"/>
                </a:solidFill>
                <a:effectLst/>
                <a:uLnTx/>
                <a:uFillTx/>
                <a:latin typeface="Arial" charset="0"/>
                <a:ea typeface="MS PGothic" charset="-128"/>
                <a:cs typeface="Helvetica"/>
              </a:rPr>
              <a:t>Release 7</a:t>
            </a:r>
          </a:p>
        </p:txBody>
      </p:sp>
      <p:sp>
        <p:nvSpPr>
          <p:cNvPr id="214" name="Isosceles Triangle 243">
            <a:extLst>
              <a:ext uri="{FF2B5EF4-FFF2-40B4-BE49-F238E27FC236}">
                <a16:creationId xmlns:a16="http://schemas.microsoft.com/office/drawing/2014/main" id="{6E683961-D747-3F66-1AD0-A214DA203B9D}"/>
              </a:ext>
            </a:extLst>
          </p:cNvPr>
          <p:cNvSpPr/>
          <p:nvPr/>
        </p:nvSpPr>
        <p:spPr>
          <a:xfrm flipV="1">
            <a:off x="8691160" y="3907649"/>
            <a:ext cx="192024" cy="192024"/>
          </a:xfrm>
          <a:prstGeom prst="triangle">
            <a:avLst/>
          </a:prstGeom>
          <a:solidFill>
            <a:srgbClr val="2D8B75"/>
          </a:solidFill>
          <a:ln w="28575" cap="flat" cmpd="sng" algn="ctr">
            <a:solidFill>
              <a:srgbClr val="2D8B7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74" tIns="34287" rIns="68574" bIns="34287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7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-108" charset="-128"/>
              <a:cs typeface="+mn-cs"/>
            </a:endParaRPr>
          </a:p>
        </p:txBody>
      </p:sp>
      <p:cxnSp>
        <p:nvCxnSpPr>
          <p:cNvPr id="216" name="Straight Arrow Connector 215">
            <a:extLst>
              <a:ext uri="{FF2B5EF4-FFF2-40B4-BE49-F238E27FC236}">
                <a16:creationId xmlns:a16="http://schemas.microsoft.com/office/drawing/2014/main" id="{F4807475-AC64-FD8F-F381-E3B2E630A759}"/>
              </a:ext>
            </a:extLst>
          </p:cNvPr>
          <p:cNvCxnSpPr/>
          <p:nvPr/>
        </p:nvCxnSpPr>
        <p:spPr>
          <a:xfrm>
            <a:off x="6096000" y="3899485"/>
            <a:ext cx="1936063" cy="0"/>
          </a:xfrm>
          <a:prstGeom prst="straightConnector1">
            <a:avLst/>
          </a:prstGeom>
          <a:ln w="25400" cap="flat" cmpd="sng" algn="ctr">
            <a:solidFill>
              <a:srgbClr val="FF33CC"/>
            </a:solidFill>
            <a:prstDash val="dash"/>
            <a:round/>
            <a:headEnd type="diamond" w="med" len="med"/>
            <a:tailEnd type="diamond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17" name="TextBox 216">
            <a:extLst>
              <a:ext uri="{FF2B5EF4-FFF2-40B4-BE49-F238E27FC236}">
                <a16:creationId xmlns:a16="http://schemas.microsoft.com/office/drawing/2014/main" id="{321FA43F-BF3E-B138-6269-600304E6C9BF}"/>
              </a:ext>
            </a:extLst>
          </p:cNvPr>
          <p:cNvSpPr txBox="1"/>
          <p:nvPr/>
        </p:nvSpPr>
        <p:spPr>
          <a:xfrm>
            <a:off x="6645198" y="3973560"/>
            <a:ext cx="918521" cy="15388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 anchorCtr="1">
            <a:spAutoFit/>
          </a:bodyPr>
          <a:lstStyle/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FF33CC"/>
                </a:solidFill>
              </a:rPr>
              <a:t>Bathtub Period</a:t>
            </a:r>
          </a:p>
        </p:txBody>
      </p:sp>
      <p:cxnSp>
        <p:nvCxnSpPr>
          <p:cNvPr id="219" name="Straight Connector 218">
            <a:extLst>
              <a:ext uri="{FF2B5EF4-FFF2-40B4-BE49-F238E27FC236}">
                <a16:creationId xmlns:a16="http://schemas.microsoft.com/office/drawing/2014/main" id="{D88959BA-F798-6E11-F1A3-675C082608A4}"/>
              </a:ext>
            </a:extLst>
          </p:cNvPr>
          <p:cNvCxnSpPr/>
          <p:nvPr/>
        </p:nvCxnSpPr>
        <p:spPr>
          <a:xfrm flipV="1">
            <a:off x="8576858" y="1705265"/>
            <a:ext cx="0" cy="5076189"/>
          </a:xfrm>
          <a:prstGeom prst="line">
            <a:avLst/>
          </a:prstGeom>
          <a:ln w="50800">
            <a:solidFill>
              <a:srgbClr val="FF0000"/>
            </a:solidFill>
          </a:ln>
          <a:effectLst>
            <a:outerShdw blurRad="40000" dist="20000" dir="1680000" sx="102239" sy="102239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7798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1037" y="121312"/>
            <a:ext cx="8250115" cy="1066800"/>
          </a:xfrm>
        </p:spPr>
        <p:txBody>
          <a:bodyPr/>
          <a:lstStyle/>
          <a:p>
            <a:r>
              <a:rPr lang="en-US" sz="4000" dirty="0">
                <a:solidFill>
                  <a:schemeClr val="bg1">
                    <a:lumMod val="85000"/>
                  </a:schemeClr>
                </a:solidFill>
              </a:rPr>
              <a:t>Accomplishments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0676" y="1248508"/>
            <a:ext cx="6869723" cy="5259384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Launched on July 17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on Rocket Lab Electron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Starling commissioning ongoing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All 4 spacecraft finished bus commissioning!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Crosslink commissioning ongoing (required for DSA)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Actively changing: Updates post-slide submission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6</a:t>
            </a:fld>
            <a:endParaRPr lang="uk-UA"/>
          </a:p>
        </p:txBody>
      </p:sp>
      <p:pic>
        <p:nvPicPr>
          <p:cNvPr id="3" name="Picture 2" descr="Satellite in space above the earth&#10;&#10;Description automatically generated">
            <a:extLst>
              <a:ext uri="{FF2B5EF4-FFF2-40B4-BE49-F238E27FC236}">
                <a16:creationId xmlns:a16="http://schemas.microsoft.com/office/drawing/2014/main" id="{8E7B98C0-9554-1F54-B17F-DEB531F2EA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5963" y="1395369"/>
            <a:ext cx="3782091" cy="2133487"/>
          </a:xfrm>
          <a:prstGeom prst="rect">
            <a:avLst/>
          </a:prstGeom>
        </p:spPr>
      </p:pic>
      <p:pic>
        <p:nvPicPr>
          <p:cNvPr id="9" name="Picture 8" descr="A view of the earth from space&#10;&#10;Description automatically generated">
            <a:extLst>
              <a:ext uri="{FF2B5EF4-FFF2-40B4-BE49-F238E27FC236}">
                <a16:creationId xmlns:a16="http://schemas.microsoft.com/office/drawing/2014/main" id="{B42F182E-E96D-5F90-5ABE-A00BD9AA8A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27" t="26901"/>
          <a:stretch/>
        </p:blipFill>
        <p:spPr>
          <a:xfrm>
            <a:off x="7640352" y="3686496"/>
            <a:ext cx="4149312" cy="3050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197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4C9209C1-D47A-6A4F-8F5A-505A09AB69ED}"/>
              </a:ext>
            </a:extLst>
          </p:cNvPr>
          <p:cNvSpPr/>
          <p:nvPr/>
        </p:nvSpPr>
        <p:spPr>
          <a:xfrm>
            <a:off x="2117320" y="2025046"/>
            <a:ext cx="1300459" cy="132079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E9EB2A94-4D43-3946-95FB-ED7868E3B458}"/>
              </a:ext>
            </a:extLst>
          </p:cNvPr>
          <p:cNvSpPr/>
          <p:nvPr/>
        </p:nvSpPr>
        <p:spPr>
          <a:xfrm>
            <a:off x="6943788" y="4357542"/>
            <a:ext cx="1326918" cy="931356"/>
          </a:xfrm>
          <a:prstGeom prst="rect">
            <a:avLst/>
          </a:prstGeom>
          <a:solidFill>
            <a:schemeClr val="accent4"/>
          </a:solidFill>
          <a:ln>
            <a:solidFill>
              <a:srgbClr val="48AD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C4817307-E9B6-5141-9335-0F122231D135}"/>
              </a:ext>
            </a:extLst>
          </p:cNvPr>
          <p:cNvSpPr/>
          <p:nvPr/>
        </p:nvSpPr>
        <p:spPr>
          <a:xfrm>
            <a:off x="7979698" y="2140880"/>
            <a:ext cx="1337500" cy="1084813"/>
          </a:xfrm>
          <a:prstGeom prst="rect">
            <a:avLst/>
          </a:prstGeom>
          <a:solidFill>
            <a:schemeClr val="accent4"/>
          </a:solidFill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FB04C17-FEEB-D249-A1F1-602AEC889636}"/>
              </a:ext>
            </a:extLst>
          </p:cNvPr>
          <p:cNvSpPr/>
          <p:nvPr/>
        </p:nvSpPr>
        <p:spPr>
          <a:xfrm>
            <a:off x="5785430" y="2132238"/>
            <a:ext cx="1326917" cy="1095398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1037" y="121312"/>
            <a:ext cx="8250115" cy="1066800"/>
          </a:xfrm>
        </p:spPr>
        <p:txBody>
          <a:bodyPr/>
          <a:lstStyle/>
          <a:p>
            <a:r>
              <a:rPr lang="en-US" sz="4000" dirty="0">
                <a:solidFill>
                  <a:schemeClr val="bg1">
                    <a:lumMod val="85000"/>
                  </a:schemeClr>
                </a:solidFill>
              </a:rPr>
              <a:t>Accomplishments: DSA </a:t>
            </a:r>
            <a:r>
              <a:rPr lang="en-US" sz="4000" dirty="0" err="1">
                <a:solidFill>
                  <a:schemeClr val="bg1">
                    <a:lumMod val="85000"/>
                  </a:schemeClr>
                </a:solidFill>
              </a:rPr>
              <a:t>Sarling</a:t>
            </a:r>
            <a:endParaRPr lang="en-US"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7</a:t>
            </a:fld>
            <a:endParaRPr lang="uk-U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C6CEEF-CAE0-214F-BC9C-3B19839F693A}"/>
              </a:ext>
            </a:extLst>
          </p:cNvPr>
          <p:cNvSpPr/>
          <p:nvPr/>
        </p:nvSpPr>
        <p:spPr>
          <a:xfrm>
            <a:off x="4288247" y="1608095"/>
            <a:ext cx="5546897" cy="4067514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A7B0DA-32BD-3D48-B3AC-26019B1405C0}"/>
              </a:ext>
            </a:extLst>
          </p:cNvPr>
          <p:cNvSpPr txBox="1"/>
          <p:nvPr/>
        </p:nvSpPr>
        <p:spPr>
          <a:xfrm>
            <a:off x="4288247" y="1600191"/>
            <a:ext cx="2582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Starling </a:t>
            </a:r>
            <a:r>
              <a:rPr lang="en-US" dirty="0" err="1"/>
              <a:t>cFS</a:t>
            </a:r>
            <a:r>
              <a:rPr lang="en-US" dirty="0"/>
              <a:t> Instance A</a:t>
            </a:r>
          </a:p>
        </p:txBody>
      </p:sp>
      <p:sp>
        <p:nvSpPr>
          <p:cNvPr id="15" name="Punched Tape 14">
            <a:extLst>
              <a:ext uri="{FF2B5EF4-FFF2-40B4-BE49-F238E27FC236}">
                <a16:creationId xmlns:a16="http://schemas.microsoft.com/office/drawing/2014/main" id="{7BC06828-0912-E649-9AE0-5AF71301B2E0}"/>
              </a:ext>
            </a:extLst>
          </p:cNvPr>
          <p:cNvSpPr/>
          <p:nvPr/>
        </p:nvSpPr>
        <p:spPr>
          <a:xfrm>
            <a:off x="2845678" y="4361477"/>
            <a:ext cx="1028715" cy="905269"/>
          </a:xfrm>
          <a:prstGeom prst="flowChartPunchedTap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Novatel Receiver</a:t>
            </a:r>
          </a:p>
        </p:txBody>
      </p:sp>
      <p:sp>
        <p:nvSpPr>
          <p:cNvPr id="16" name="Punched Tape 15">
            <a:extLst>
              <a:ext uri="{FF2B5EF4-FFF2-40B4-BE49-F238E27FC236}">
                <a16:creationId xmlns:a16="http://schemas.microsoft.com/office/drawing/2014/main" id="{BAC137C2-8B56-DD48-B2E7-5DB1A2446B33}"/>
              </a:ext>
            </a:extLst>
          </p:cNvPr>
          <p:cNvSpPr/>
          <p:nvPr/>
        </p:nvSpPr>
        <p:spPr>
          <a:xfrm>
            <a:off x="5918621" y="3390270"/>
            <a:ext cx="1028715" cy="905269"/>
          </a:xfrm>
          <a:prstGeom prst="flowChartPunchedTap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Network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AE9C358-9A7A-3D44-AE26-E728A9AD781E}"/>
              </a:ext>
            </a:extLst>
          </p:cNvPr>
          <p:cNvSpPr/>
          <p:nvPr/>
        </p:nvSpPr>
        <p:spPr>
          <a:xfrm>
            <a:off x="4784834" y="4451494"/>
            <a:ext cx="1032642" cy="717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GPS App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E3D76C-0C4B-E84B-A44B-27284FDA3D6E}"/>
              </a:ext>
            </a:extLst>
          </p:cNvPr>
          <p:cNvSpPr/>
          <p:nvPr/>
        </p:nvSpPr>
        <p:spPr>
          <a:xfrm>
            <a:off x="7075052" y="4455445"/>
            <a:ext cx="1032642" cy="717331"/>
          </a:xfrm>
          <a:prstGeom prst="rect">
            <a:avLst/>
          </a:prstGeom>
          <a:solidFill>
            <a:schemeClr val="accent3">
              <a:lumMod val="40000"/>
              <a:lumOff val="60000"/>
              <a:alpha val="8902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TEC App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0A404B2-F107-914D-B9E8-BF480BDA51A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69" r="66548"/>
          <a:stretch/>
        </p:blipFill>
        <p:spPr>
          <a:xfrm rot="2663231">
            <a:off x="2341630" y="4635783"/>
            <a:ext cx="481724" cy="45118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D206A30-2215-604B-AB3A-28D84E9CAC68}"/>
              </a:ext>
            </a:extLst>
          </p:cNvPr>
          <p:cNvSpPr/>
          <p:nvPr/>
        </p:nvSpPr>
        <p:spPr>
          <a:xfrm>
            <a:off x="5914694" y="2324258"/>
            <a:ext cx="1032642" cy="717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COMM App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DC6278-88E1-2546-B1E0-660774E6F5F4}"/>
              </a:ext>
            </a:extLst>
          </p:cNvPr>
          <p:cNvSpPr/>
          <p:nvPr/>
        </p:nvSpPr>
        <p:spPr>
          <a:xfrm>
            <a:off x="8146840" y="2326755"/>
            <a:ext cx="1032642" cy="717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AUTO App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EEBC47-7CEC-7046-A7C9-D4652477624C}"/>
              </a:ext>
            </a:extLst>
          </p:cNvPr>
          <p:cNvCxnSpPr>
            <a:cxnSpLocks/>
            <a:stCxn id="16" idx="1"/>
          </p:cNvCxnSpPr>
          <p:nvPr/>
        </p:nvCxnSpPr>
        <p:spPr>
          <a:xfrm flipH="1" flipV="1">
            <a:off x="3492066" y="3842904"/>
            <a:ext cx="2426555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5D06C1D-9062-5843-94FC-972450259D1B}"/>
              </a:ext>
            </a:extLst>
          </p:cNvPr>
          <p:cNvCxnSpPr>
            <a:cxnSpLocks/>
            <a:endCxn id="16" idx="3"/>
          </p:cNvCxnSpPr>
          <p:nvPr/>
        </p:nvCxnSpPr>
        <p:spPr>
          <a:xfrm flipH="1">
            <a:off x="6947336" y="3842904"/>
            <a:ext cx="3891461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411825A-1FFF-F849-ADC9-B50719FFD537}"/>
              </a:ext>
            </a:extLst>
          </p:cNvPr>
          <p:cNvCxnSpPr>
            <a:stCxn id="15" idx="3"/>
            <a:endCxn id="17" idx="1"/>
          </p:cNvCxnSpPr>
          <p:nvPr/>
        </p:nvCxnSpPr>
        <p:spPr>
          <a:xfrm flipV="1">
            <a:off x="3874393" y="4810160"/>
            <a:ext cx="910441" cy="395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611E4C4-B44B-504E-AA10-5C9F24FEB255}"/>
              </a:ext>
            </a:extLst>
          </p:cNvPr>
          <p:cNvCxnSpPr>
            <a:cxnSpLocks/>
            <a:stCxn id="17" idx="3"/>
            <a:endCxn id="18" idx="1"/>
          </p:cNvCxnSpPr>
          <p:nvPr/>
        </p:nvCxnSpPr>
        <p:spPr>
          <a:xfrm>
            <a:off x="5817476" y="4810160"/>
            <a:ext cx="1257576" cy="395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Elbow Connector 40">
            <a:extLst>
              <a:ext uri="{FF2B5EF4-FFF2-40B4-BE49-F238E27FC236}">
                <a16:creationId xmlns:a16="http://schemas.microsoft.com/office/drawing/2014/main" id="{3559DD9D-9184-5345-9BDD-DCB0E3180BE4}"/>
              </a:ext>
            </a:extLst>
          </p:cNvPr>
          <p:cNvCxnSpPr>
            <a:cxnSpLocks/>
            <a:stCxn id="18" idx="3"/>
          </p:cNvCxnSpPr>
          <p:nvPr/>
        </p:nvCxnSpPr>
        <p:spPr>
          <a:xfrm flipV="1">
            <a:off x="8107694" y="3037261"/>
            <a:ext cx="555467" cy="1776850"/>
          </a:xfrm>
          <a:prstGeom prst="bent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Elbow Connector 46">
            <a:extLst>
              <a:ext uri="{FF2B5EF4-FFF2-40B4-BE49-F238E27FC236}">
                <a16:creationId xmlns:a16="http://schemas.microsoft.com/office/drawing/2014/main" id="{5A2A40C8-6B61-BC43-B0A7-AF3051F00C6B}"/>
              </a:ext>
            </a:extLst>
          </p:cNvPr>
          <p:cNvCxnSpPr>
            <a:cxnSpLocks/>
            <a:stCxn id="22" idx="3"/>
            <a:endCxn id="18" idx="2"/>
          </p:cNvCxnSpPr>
          <p:nvPr/>
        </p:nvCxnSpPr>
        <p:spPr>
          <a:xfrm flipH="1">
            <a:off x="7591373" y="2685421"/>
            <a:ext cx="1588109" cy="2487355"/>
          </a:xfrm>
          <a:prstGeom prst="bentConnector4">
            <a:avLst>
              <a:gd name="adj1" fmla="val -14394"/>
              <a:gd name="adj2" fmla="val 10919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>
            <a:extLst>
              <a:ext uri="{FF2B5EF4-FFF2-40B4-BE49-F238E27FC236}">
                <a16:creationId xmlns:a16="http://schemas.microsoft.com/office/drawing/2014/main" id="{EFF4DC21-666A-5542-A840-596CBCD893A1}"/>
              </a:ext>
            </a:extLst>
          </p:cNvPr>
          <p:cNvCxnSpPr>
            <a:cxnSpLocks/>
            <a:endCxn id="21" idx="0"/>
          </p:cNvCxnSpPr>
          <p:nvPr/>
        </p:nvCxnSpPr>
        <p:spPr>
          <a:xfrm rot="16200000" flipH="1" flipV="1">
            <a:off x="7544924" y="1206021"/>
            <a:ext cx="4328" cy="2232146"/>
          </a:xfrm>
          <a:prstGeom prst="bentConnector3">
            <a:avLst>
              <a:gd name="adj1" fmla="val -5281885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355D0DBA-40D4-2046-AEF6-6BB12E992798}"/>
              </a:ext>
            </a:extLst>
          </p:cNvPr>
          <p:cNvCxnSpPr>
            <a:cxnSpLocks/>
            <a:stCxn id="21" idx="3"/>
          </p:cNvCxnSpPr>
          <p:nvPr/>
        </p:nvCxnSpPr>
        <p:spPr>
          <a:xfrm flipV="1">
            <a:off x="6947336" y="2678596"/>
            <a:ext cx="1199504" cy="432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A88F2B94-D309-3548-B61B-03EB90A1F2BC}"/>
              </a:ext>
            </a:extLst>
          </p:cNvPr>
          <p:cNvCxnSpPr>
            <a:cxnSpLocks/>
            <a:stCxn id="21" idx="2"/>
            <a:endCxn id="16" idx="0"/>
          </p:cNvCxnSpPr>
          <p:nvPr/>
        </p:nvCxnSpPr>
        <p:spPr>
          <a:xfrm>
            <a:off x="6431015" y="3041589"/>
            <a:ext cx="1964" cy="439208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1BC03DC7-C58B-F940-892E-D56ADC7B945A}"/>
              </a:ext>
            </a:extLst>
          </p:cNvPr>
          <p:cNvSpPr txBox="1"/>
          <p:nvPr/>
        </p:nvSpPr>
        <p:spPr>
          <a:xfrm>
            <a:off x="3106399" y="3462728"/>
            <a:ext cx="10722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/>
              <a:t>DDS Data Incoming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F31BBA1-AFDE-764B-8335-FD8346FAB01B}"/>
              </a:ext>
            </a:extLst>
          </p:cNvPr>
          <p:cNvSpPr txBox="1"/>
          <p:nvPr/>
        </p:nvSpPr>
        <p:spPr>
          <a:xfrm>
            <a:off x="4978718" y="3490945"/>
            <a:ext cx="859321" cy="57708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50"/>
              <a:t>Data from other </a:t>
            </a:r>
          </a:p>
          <a:p>
            <a:pPr algn="ctr"/>
            <a:r>
              <a:rPr lang="en-US" sz="1050"/>
              <a:t>Satellites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273EACC-FDE0-9349-962F-3391DF7FAAB8}"/>
              </a:ext>
            </a:extLst>
          </p:cNvPr>
          <p:cNvSpPr txBox="1"/>
          <p:nvPr/>
        </p:nvSpPr>
        <p:spPr>
          <a:xfrm>
            <a:off x="9913971" y="3451077"/>
            <a:ext cx="846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/>
              <a:t>DDS Data Outgoing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18D36BC7-E4AA-CD4D-8C46-059B21258818}"/>
              </a:ext>
            </a:extLst>
          </p:cNvPr>
          <p:cNvSpPr/>
          <p:nvPr/>
        </p:nvSpPr>
        <p:spPr>
          <a:xfrm>
            <a:off x="4511425" y="2321261"/>
            <a:ext cx="1032642" cy="717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Spacecraft COMM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5863264-7B96-A047-BD46-D1BD104F7514}"/>
              </a:ext>
            </a:extLst>
          </p:cNvPr>
          <p:cNvGrpSpPr/>
          <p:nvPr/>
        </p:nvGrpSpPr>
        <p:grpSpPr>
          <a:xfrm>
            <a:off x="2165151" y="2086345"/>
            <a:ext cx="1210652" cy="1142407"/>
            <a:chOff x="2118886" y="1890252"/>
            <a:chExt cx="1210652" cy="1142407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ADC52C32-269C-0041-AAD4-31834CB90D28}"/>
                </a:ext>
              </a:extLst>
            </p:cNvPr>
            <p:cNvSpPr/>
            <p:nvPr/>
          </p:nvSpPr>
          <p:spPr>
            <a:xfrm>
              <a:off x="2207891" y="1988786"/>
              <a:ext cx="1032642" cy="98606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66" name="Graphic 65" descr="Computer">
              <a:extLst>
                <a:ext uri="{FF2B5EF4-FFF2-40B4-BE49-F238E27FC236}">
                  <a16:creationId xmlns:a16="http://schemas.microsoft.com/office/drawing/2014/main" id="{A5EAAC82-35BD-234F-983F-82C156153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256454" y="1890252"/>
              <a:ext cx="914400" cy="914400"/>
            </a:xfrm>
            <a:prstGeom prst="rect">
              <a:avLst/>
            </a:prstGeom>
          </p:spPr>
        </p:pic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72B7105B-9CDC-254F-A336-FB4E73001FE9}"/>
                </a:ext>
              </a:extLst>
            </p:cNvPr>
            <p:cNvSpPr txBox="1"/>
            <p:nvPr/>
          </p:nvSpPr>
          <p:spPr>
            <a:xfrm>
              <a:off x="2118886" y="2663327"/>
              <a:ext cx="12106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DSA GDS</a:t>
              </a:r>
            </a:p>
          </p:txBody>
        </p:sp>
      </p:grp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85F2D114-1E97-DF4B-B7B4-F815ECACC66E}"/>
              </a:ext>
            </a:extLst>
          </p:cNvPr>
          <p:cNvCxnSpPr>
            <a:cxnSpLocks/>
            <a:stCxn id="72" idx="3"/>
            <a:endCxn id="71" idx="1"/>
          </p:cNvCxnSpPr>
          <p:nvPr/>
        </p:nvCxnSpPr>
        <p:spPr>
          <a:xfrm>
            <a:off x="3286798" y="2677912"/>
            <a:ext cx="1224627" cy="2015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9" name="Punched Tape 78">
            <a:extLst>
              <a:ext uri="{FF2B5EF4-FFF2-40B4-BE49-F238E27FC236}">
                <a16:creationId xmlns:a16="http://schemas.microsoft.com/office/drawing/2014/main" id="{95832B58-E1DC-224D-B0C0-906B5D717850}"/>
              </a:ext>
            </a:extLst>
          </p:cNvPr>
          <p:cNvSpPr/>
          <p:nvPr/>
        </p:nvSpPr>
        <p:spPr>
          <a:xfrm>
            <a:off x="10275371" y="2604191"/>
            <a:ext cx="207229" cy="182361"/>
          </a:xfrm>
          <a:prstGeom prst="flowChartPunchedTap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51B1FD59-8B78-584B-9FFD-473326DE1D8D}"/>
              </a:ext>
            </a:extLst>
          </p:cNvPr>
          <p:cNvSpPr/>
          <p:nvPr/>
        </p:nvSpPr>
        <p:spPr>
          <a:xfrm>
            <a:off x="10268030" y="2138468"/>
            <a:ext cx="221909" cy="1541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3BD99F2D-9E2A-E94B-B561-3675FEF9C3E1}"/>
              </a:ext>
            </a:extLst>
          </p:cNvPr>
          <p:cNvSpPr/>
          <p:nvPr/>
        </p:nvSpPr>
        <p:spPr>
          <a:xfrm>
            <a:off x="10268030" y="2382836"/>
            <a:ext cx="221909" cy="1541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82EBC899-F7F7-EC4E-9860-905D75083935}"/>
              </a:ext>
            </a:extLst>
          </p:cNvPr>
          <p:cNvCxnSpPr/>
          <p:nvPr/>
        </p:nvCxnSpPr>
        <p:spPr>
          <a:xfrm>
            <a:off x="10268030" y="1726327"/>
            <a:ext cx="22190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CB6B76EF-C3A0-E648-9832-7FA0665F0A1C}"/>
              </a:ext>
            </a:extLst>
          </p:cNvPr>
          <p:cNvCxnSpPr/>
          <p:nvPr/>
        </p:nvCxnSpPr>
        <p:spPr>
          <a:xfrm>
            <a:off x="10275371" y="1965439"/>
            <a:ext cx="22190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BBE21E16-26DB-424E-82D7-8D494EDBFD61}"/>
              </a:ext>
            </a:extLst>
          </p:cNvPr>
          <p:cNvSpPr txBox="1"/>
          <p:nvPr/>
        </p:nvSpPr>
        <p:spPr>
          <a:xfrm>
            <a:off x="10596754" y="1587827"/>
            <a:ext cx="1200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err="1"/>
              <a:t>cFS</a:t>
            </a:r>
            <a:r>
              <a:rPr lang="en-US" sz="1200"/>
              <a:t> Messages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7F3A5E40-876F-BF4D-97E9-922FB8555E50}"/>
              </a:ext>
            </a:extLst>
          </p:cNvPr>
          <p:cNvSpPr txBox="1"/>
          <p:nvPr/>
        </p:nvSpPr>
        <p:spPr>
          <a:xfrm>
            <a:off x="10604095" y="1814143"/>
            <a:ext cx="15247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Non-</a:t>
            </a:r>
            <a:r>
              <a:rPr lang="en-US" sz="1200" err="1"/>
              <a:t>cFS</a:t>
            </a:r>
            <a:r>
              <a:rPr lang="en-US" sz="1200"/>
              <a:t> Messages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8D1EF3E-A110-3545-90A4-CB29D2472356}"/>
              </a:ext>
            </a:extLst>
          </p:cNvPr>
          <p:cNvSpPr txBox="1"/>
          <p:nvPr/>
        </p:nvSpPr>
        <p:spPr>
          <a:xfrm>
            <a:off x="10604095" y="2061243"/>
            <a:ext cx="8762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DSA Apps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F19B7F1-21C9-A94E-8663-EB699786C5D5}"/>
              </a:ext>
            </a:extLst>
          </p:cNvPr>
          <p:cNvSpPr txBox="1"/>
          <p:nvPr/>
        </p:nvSpPr>
        <p:spPr>
          <a:xfrm>
            <a:off x="10608518" y="2283810"/>
            <a:ext cx="10883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Starling Apps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C599C5AD-E7DF-F649-B360-242810C6D0E9}"/>
              </a:ext>
            </a:extLst>
          </p:cNvPr>
          <p:cNvSpPr txBox="1"/>
          <p:nvPr/>
        </p:nvSpPr>
        <p:spPr>
          <a:xfrm>
            <a:off x="10608518" y="2538993"/>
            <a:ext cx="10883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Starling Apps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1F81C5F3-2E4E-394F-8265-33CF8C0ABD20}"/>
              </a:ext>
            </a:extLst>
          </p:cNvPr>
          <p:cNvSpPr/>
          <p:nvPr/>
        </p:nvSpPr>
        <p:spPr>
          <a:xfrm>
            <a:off x="197742" y="1245456"/>
            <a:ext cx="364821" cy="252471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68CC0BA2-F5F6-174A-9537-CEAE7E6FCA6C}"/>
              </a:ext>
            </a:extLst>
          </p:cNvPr>
          <p:cNvSpPr/>
          <p:nvPr/>
        </p:nvSpPr>
        <p:spPr>
          <a:xfrm>
            <a:off x="201085" y="1602223"/>
            <a:ext cx="361478" cy="271681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FFFA71E-BC24-D74F-BB46-9327A02287B0}"/>
              </a:ext>
            </a:extLst>
          </p:cNvPr>
          <p:cNvSpPr/>
          <p:nvPr/>
        </p:nvSpPr>
        <p:spPr>
          <a:xfrm>
            <a:off x="202495" y="1975165"/>
            <a:ext cx="360068" cy="27168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280EF40F-ED2D-394C-BAB8-5EC131D5E745}"/>
              </a:ext>
            </a:extLst>
          </p:cNvPr>
          <p:cNvSpPr/>
          <p:nvPr/>
        </p:nvSpPr>
        <p:spPr>
          <a:xfrm>
            <a:off x="201748" y="2348107"/>
            <a:ext cx="360069" cy="26793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D9781FF7-BB4D-424A-B92F-B62027CA2CF7}"/>
              </a:ext>
            </a:extLst>
          </p:cNvPr>
          <p:cNvSpPr txBox="1"/>
          <p:nvPr/>
        </p:nvSpPr>
        <p:spPr>
          <a:xfrm>
            <a:off x="605841" y="2342902"/>
            <a:ext cx="16257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Development Started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EBB695D-3C99-9843-AF7B-B00471983B6A}"/>
              </a:ext>
            </a:extLst>
          </p:cNvPr>
          <p:cNvSpPr txBox="1"/>
          <p:nvPr/>
        </p:nvSpPr>
        <p:spPr>
          <a:xfrm>
            <a:off x="641488" y="1966526"/>
            <a:ext cx="841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Prototype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6371403-9CF7-4E4A-A02F-C692E5BE3BCE}"/>
              </a:ext>
            </a:extLst>
          </p:cNvPr>
          <p:cNvSpPr txBox="1"/>
          <p:nvPr/>
        </p:nvSpPr>
        <p:spPr>
          <a:xfrm>
            <a:off x="641488" y="1605092"/>
            <a:ext cx="14730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Verification Started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5BB4641-DF03-E242-A4AF-347ABA70C91A}"/>
              </a:ext>
            </a:extLst>
          </p:cNvPr>
          <p:cNvSpPr txBox="1"/>
          <p:nvPr/>
        </p:nvSpPr>
        <p:spPr>
          <a:xfrm>
            <a:off x="640629" y="1253360"/>
            <a:ext cx="2119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Initial Verification Completed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0B0BC1F-F9C4-2D4B-9206-B34F27690E92}"/>
              </a:ext>
            </a:extLst>
          </p:cNvPr>
          <p:cNvSpPr txBox="1"/>
          <p:nvPr/>
        </p:nvSpPr>
        <p:spPr>
          <a:xfrm>
            <a:off x="3860402" y="1077820"/>
            <a:ext cx="53495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/>
              <a:t>Flight Software Status as of Mid FY23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F93EFF0E-3EFA-3D43-A6E6-06C1F3A9BCE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0" t="8304" r="26728" b="18316"/>
          <a:stretch/>
        </p:blipFill>
        <p:spPr>
          <a:xfrm rot="17555387">
            <a:off x="575439" y="3894103"/>
            <a:ext cx="1702675" cy="1647497"/>
          </a:xfrm>
          <a:prstGeom prst="ellipse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7DA40AEC-A279-814E-BF10-7BE7AB4F52C8}"/>
              </a:ext>
            </a:extLst>
          </p:cNvPr>
          <p:cNvSpPr txBox="1"/>
          <p:nvPr/>
        </p:nvSpPr>
        <p:spPr>
          <a:xfrm>
            <a:off x="59544" y="5553351"/>
            <a:ext cx="2782616" cy="110799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1200"/>
              <a:t>Ionospheric results from CHAMP Mission. DSA will be reacting to the same phenomena</a:t>
            </a:r>
          </a:p>
          <a:p>
            <a:r>
              <a:rPr lang="en-US" sz="700" err="1"/>
              <a:t>Heise</a:t>
            </a:r>
            <a:r>
              <a:rPr lang="en-US" sz="700"/>
              <a:t>, Stefan, et al. "Sounding of the topside ionosphere/</a:t>
            </a:r>
            <a:r>
              <a:rPr lang="en-US" sz="700" err="1"/>
              <a:t>plasmasphere</a:t>
            </a:r>
            <a:r>
              <a:rPr lang="en-US" sz="700"/>
              <a:t> based on GPS measurements from CHAMP: Initial results." </a:t>
            </a:r>
            <a:r>
              <a:rPr lang="en-US" sz="700" i="1"/>
              <a:t>Geophysical Research </a:t>
            </a:r>
            <a:r>
              <a:rPr lang="en-US" sz="800" i="1"/>
              <a:t>Letters</a:t>
            </a:r>
            <a:r>
              <a:rPr lang="en-US" sz="800"/>
              <a:t> 29.14 (2002): 44-1.</a:t>
            </a:r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36E02DE1-B7B8-1848-8724-9E5843A440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34107">
            <a:off x="256929" y="3786182"/>
            <a:ext cx="510896" cy="508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684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89807C2-729A-C0C7-40C0-BF9A309D48D3}"/>
              </a:ext>
            </a:extLst>
          </p:cNvPr>
          <p:cNvSpPr/>
          <p:nvPr/>
        </p:nvSpPr>
        <p:spPr>
          <a:xfrm>
            <a:off x="4715271" y="4321018"/>
            <a:ext cx="1161434" cy="98618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7C2C20-209E-3A8D-BBDB-5E7CF7BB9474}"/>
              </a:ext>
            </a:extLst>
          </p:cNvPr>
          <p:cNvSpPr/>
          <p:nvPr/>
        </p:nvSpPr>
        <p:spPr>
          <a:xfrm>
            <a:off x="2783630" y="4313938"/>
            <a:ext cx="1161434" cy="98618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4C9209C1-D47A-6A4F-8F5A-505A09AB69ED}"/>
              </a:ext>
            </a:extLst>
          </p:cNvPr>
          <p:cNvSpPr/>
          <p:nvPr/>
        </p:nvSpPr>
        <p:spPr>
          <a:xfrm>
            <a:off x="2117320" y="2025046"/>
            <a:ext cx="1300459" cy="132079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E9EB2A94-4D43-3946-95FB-ED7868E3B458}"/>
              </a:ext>
            </a:extLst>
          </p:cNvPr>
          <p:cNvSpPr/>
          <p:nvPr/>
        </p:nvSpPr>
        <p:spPr>
          <a:xfrm>
            <a:off x="6943788" y="4357542"/>
            <a:ext cx="1326918" cy="931356"/>
          </a:xfrm>
          <a:prstGeom prst="rect">
            <a:avLst/>
          </a:prstGeom>
          <a:solidFill>
            <a:schemeClr val="accent4"/>
          </a:solidFill>
          <a:ln>
            <a:solidFill>
              <a:srgbClr val="48AD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C4817307-E9B6-5141-9335-0F122231D135}"/>
              </a:ext>
            </a:extLst>
          </p:cNvPr>
          <p:cNvSpPr/>
          <p:nvPr/>
        </p:nvSpPr>
        <p:spPr>
          <a:xfrm>
            <a:off x="7979698" y="2140880"/>
            <a:ext cx="1337500" cy="1084813"/>
          </a:xfrm>
          <a:prstGeom prst="rect">
            <a:avLst/>
          </a:prstGeom>
          <a:solidFill>
            <a:schemeClr val="accent4"/>
          </a:solidFill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FB04C17-FEEB-D249-A1F1-602AEC889636}"/>
              </a:ext>
            </a:extLst>
          </p:cNvPr>
          <p:cNvSpPr/>
          <p:nvPr/>
        </p:nvSpPr>
        <p:spPr>
          <a:xfrm>
            <a:off x="5785430" y="2132238"/>
            <a:ext cx="1326917" cy="1095398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1037" y="121312"/>
            <a:ext cx="8250115" cy="1066800"/>
          </a:xfrm>
        </p:spPr>
        <p:txBody>
          <a:bodyPr/>
          <a:lstStyle/>
          <a:p>
            <a:r>
              <a:rPr lang="en-US" sz="4000" dirty="0">
                <a:solidFill>
                  <a:schemeClr val="bg1">
                    <a:lumMod val="85000"/>
                  </a:schemeClr>
                </a:solidFill>
              </a:rPr>
              <a:t>Accomplishments: DSA Starling</a:t>
            </a:r>
            <a:endParaRPr lang="en-US"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8</a:t>
            </a:fld>
            <a:endParaRPr lang="uk-U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C6CEEF-CAE0-214F-BC9C-3B19839F693A}"/>
              </a:ext>
            </a:extLst>
          </p:cNvPr>
          <p:cNvSpPr/>
          <p:nvPr/>
        </p:nvSpPr>
        <p:spPr>
          <a:xfrm>
            <a:off x="4288247" y="1608095"/>
            <a:ext cx="5546897" cy="4067514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A7B0DA-32BD-3D48-B3AC-26019B1405C0}"/>
              </a:ext>
            </a:extLst>
          </p:cNvPr>
          <p:cNvSpPr txBox="1"/>
          <p:nvPr/>
        </p:nvSpPr>
        <p:spPr>
          <a:xfrm>
            <a:off x="4288247" y="1600191"/>
            <a:ext cx="2582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Starling </a:t>
            </a:r>
            <a:r>
              <a:rPr lang="en-US" err="1"/>
              <a:t>cFS</a:t>
            </a:r>
            <a:r>
              <a:rPr lang="en-US"/>
              <a:t> Instance A</a:t>
            </a:r>
          </a:p>
        </p:txBody>
      </p:sp>
      <p:sp>
        <p:nvSpPr>
          <p:cNvPr id="15" name="Punched Tape 14">
            <a:extLst>
              <a:ext uri="{FF2B5EF4-FFF2-40B4-BE49-F238E27FC236}">
                <a16:creationId xmlns:a16="http://schemas.microsoft.com/office/drawing/2014/main" id="{7BC06828-0912-E649-9AE0-5AF71301B2E0}"/>
              </a:ext>
            </a:extLst>
          </p:cNvPr>
          <p:cNvSpPr/>
          <p:nvPr/>
        </p:nvSpPr>
        <p:spPr>
          <a:xfrm>
            <a:off x="2845678" y="4361477"/>
            <a:ext cx="1028715" cy="905269"/>
          </a:xfrm>
          <a:prstGeom prst="flowChartPunchedTap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Novatel Receiver</a:t>
            </a:r>
          </a:p>
        </p:txBody>
      </p:sp>
      <p:sp>
        <p:nvSpPr>
          <p:cNvPr id="16" name="Punched Tape 15">
            <a:extLst>
              <a:ext uri="{FF2B5EF4-FFF2-40B4-BE49-F238E27FC236}">
                <a16:creationId xmlns:a16="http://schemas.microsoft.com/office/drawing/2014/main" id="{BAC137C2-8B56-DD48-B2E7-5DB1A2446B33}"/>
              </a:ext>
            </a:extLst>
          </p:cNvPr>
          <p:cNvSpPr/>
          <p:nvPr/>
        </p:nvSpPr>
        <p:spPr>
          <a:xfrm>
            <a:off x="5918621" y="3390270"/>
            <a:ext cx="1028715" cy="905269"/>
          </a:xfrm>
          <a:prstGeom prst="flowChartPunchedTap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Network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AE9C358-9A7A-3D44-AE26-E728A9AD781E}"/>
              </a:ext>
            </a:extLst>
          </p:cNvPr>
          <p:cNvSpPr/>
          <p:nvPr/>
        </p:nvSpPr>
        <p:spPr>
          <a:xfrm>
            <a:off x="4784834" y="4451494"/>
            <a:ext cx="1032642" cy="717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GPS App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E3D76C-0C4B-E84B-A44B-27284FDA3D6E}"/>
              </a:ext>
            </a:extLst>
          </p:cNvPr>
          <p:cNvSpPr/>
          <p:nvPr/>
        </p:nvSpPr>
        <p:spPr>
          <a:xfrm>
            <a:off x="7075052" y="4455445"/>
            <a:ext cx="1032642" cy="717331"/>
          </a:xfrm>
          <a:prstGeom prst="rect">
            <a:avLst/>
          </a:prstGeom>
          <a:solidFill>
            <a:schemeClr val="accent3">
              <a:lumMod val="40000"/>
              <a:lumOff val="60000"/>
              <a:alpha val="8902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TEC App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0A404B2-F107-914D-B9E8-BF480BDA51A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69" r="66548"/>
          <a:stretch/>
        </p:blipFill>
        <p:spPr>
          <a:xfrm rot="2663231">
            <a:off x="2341630" y="4635783"/>
            <a:ext cx="481724" cy="45118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D206A30-2215-604B-AB3A-28D84E9CAC68}"/>
              </a:ext>
            </a:extLst>
          </p:cNvPr>
          <p:cNvSpPr/>
          <p:nvPr/>
        </p:nvSpPr>
        <p:spPr>
          <a:xfrm>
            <a:off x="5914694" y="2324258"/>
            <a:ext cx="1032642" cy="717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COMM App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DC6278-88E1-2546-B1E0-660774E6F5F4}"/>
              </a:ext>
            </a:extLst>
          </p:cNvPr>
          <p:cNvSpPr/>
          <p:nvPr/>
        </p:nvSpPr>
        <p:spPr>
          <a:xfrm>
            <a:off x="8146840" y="2326755"/>
            <a:ext cx="1032642" cy="717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AUTO App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EEBC47-7CEC-7046-A7C9-D4652477624C}"/>
              </a:ext>
            </a:extLst>
          </p:cNvPr>
          <p:cNvCxnSpPr>
            <a:cxnSpLocks/>
            <a:stCxn id="16" idx="1"/>
          </p:cNvCxnSpPr>
          <p:nvPr/>
        </p:nvCxnSpPr>
        <p:spPr>
          <a:xfrm flipH="1" flipV="1">
            <a:off x="3492066" y="3842904"/>
            <a:ext cx="2426555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5D06C1D-9062-5843-94FC-972450259D1B}"/>
              </a:ext>
            </a:extLst>
          </p:cNvPr>
          <p:cNvCxnSpPr>
            <a:cxnSpLocks/>
            <a:endCxn id="16" idx="3"/>
          </p:cNvCxnSpPr>
          <p:nvPr/>
        </p:nvCxnSpPr>
        <p:spPr>
          <a:xfrm flipH="1">
            <a:off x="6947336" y="3842904"/>
            <a:ext cx="3891461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411825A-1FFF-F849-ADC9-B50719FFD537}"/>
              </a:ext>
            </a:extLst>
          </p:cNvPr>
          <p:cNvCxnSpPr>
            <a:stCxn id="15" idx="3"/>
            <a:endCxn id="17" idx="1"/>
          </p:cNvCxnSpPr>
          <p:nvPr/>
        </p:nvCxnSpPr>
        <p:spPr>
          <a:xfrm flipV="1">
            <a:off x="3874393" y="4810160"/>
            <a:ext cx="910441" cy="395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611E4C4-B44B-504E-AA10-5C9F24FEB255}"/>
              </a:ext>
            </a:extLst>
          </p:cNvPr>
          <p:cNvCxnSpPr>
            <a:cxnSpLocks/>
            <a:stCxn id="17" idx="3"/>
            <a:endCxn id="18" idx="1"/>
          </p:cNvCxnSpPr>
          <p:nvPr/>
        </p:nvCxnSpPr>
        <p:spPr>
          <a:xfrm>
            <a:off x="5817476" y="4810160"/>
            <a:ext cx="1257576" cy="395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Elbow Connector 40">
            <a:extLst>
              <a:ext uri="{FF2B5EF4-FFF2-40B4-BE49-F238E27FC236}">
                <a16:creationId xmlns:a16="http://schemas.microsoft.com/office/drawing/2014/main" id="{3559DD9D-9184-5345-9BDD-DCB0E3180BE4}"/>
              </a:ext>
            </a:extLst>
          </p:cNvPr>
          <p:cNvCxnSpPr>
            <a:cxnSpLocks/>
            <a:stCxn id="18" idx="3"/>
          </p:cNvCxnSpPr>
          <p:nvPr/>
        </p:nvCxnSpPr>
        <p:spPr>
          <a:xfrm flipV="1">
            <a:off x="8107694" y="3037261"/>
            <a:ext cx="555467" cy="1776850"/>
          </a:xfrm>
          <a:prstGeom prst="bent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Elbow Connector 46">
            <a:extLst>
              <a:ext uri="{FF2B5EF4-FFF2-40B4-BE49-F238E27FC236}">
                <a16:creationId xmlns:a16="http://schemas.microsoft.com/office/drawing/2014/main" id="{5A2A40C8-6B61-BC43-B0A7-AF3051F00C6B}"/>
              </a:ext>
            </a:extLst>
          </p:cNvPr>
          <p:cNvCxnSpPr>
            <a:cxnSpLocks/>
            <a:stCxn id="22" idx="3"/>
            <a:endCxn id="18" idx="2"/>
          </p:cNvCxnSpPr>
          <p:nvPr/>
        </p:nvCxnSpPr>
        <p:spPr>
          <a:xfrm flipH="1">
            <a:off x="7591373" y="2685421"/>
            <a:ext cx="1588109" cy="2487355"/>
          </a:xfrm>
          <a:prstGeom prst="bentConnector4">
            <a:avLst>
              <a:gd name="adj1" fmla="val -14394"/>
              <a:gd name="adj2" fmla="val 10919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>
            <a:extLst>
              <a:ext uri="{FF2B5EF4-FFF2-40B4-BE49-F238E27FC236}">
                <a16:creationId xmlns:a16="http://schemas.microsoft.com/office/drawing/2014/main" id="{EFF4DC21-666A-5542-A840-596CBCD893A1}"/>
              </a:ext>
            </a:extLst>
          </p:cNvPr>
          <p:cNvCxnSpPr>
            <a:cxnSpLocks/>
            <a:endCxn id="21" idx="0"/>
          </p:cNvCxnSpPr>
          <p:nvPr/>
        </p:nvCxnSpPr>
        <p:spPr>
          <a:xfrm rot="16200000" flipH="1" flipV="1">
            <a:off x="7544924" y="1206021"/>
            <a:ext cx="4328" cy="2232146"/>
          </a:xfrm>
          <a:prstGeom prst="bentConnector3">
            <a:avLst>
              <a:gd name="adj1" fmla="val -5281885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355D0DBA-40D4-2046-AEF6-6BB12E992798}"/>
              </a:ext>
            </a:extLst>
          </p:cNvPr>
          <p:cNvCxnSpPr>
            <a:cxnSpLocks/>
            <a:stCxn id="21" idx="3"/>
          </p:cNvCxnSpPr>
          <p:nvPr/>
        </p:nvCxnSpPr>
        <p:spPr>
          <a:xfrm flipV="1">
            <a:off x="6947336" y="2678596"/>
            <a:ext cx="1199504" cy="432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A88F2B94-D309-3548-B61B-03EB90A1F2BC}"/>
              </a:ext>
            </a:extLst>
          </p:cNvPr>
          <p:cNvCxnSpPr>
            <a:cxnSpLocks/>
            <a:stCxn id="21" idx="2"/>
            <a:endCxn id="16" idx="0"/>
          </p:cNvCxnSpPr>
          <p:nvPr/>
        </p:nvCxnSpPr>
        <p:spPr>
          <a:xfrm>
            <a:off x="6431015" y="3041589"/>
            <a:ext cx="1964" cy="439208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1BC03DC7-C58B-F940-892E-D56ADC7B945A}"/>
              </a:ext>
            </a:extLst>
          </p:cNvPr>
          <p:cNvSpPr txBox="1"/>
          <p:nvPr/>
        </p:nvSpPr>
        <p:spPr>
          <a:xfrm>
            <a:off x="3106399" y="3462728"/>
            <a:ext cx="10722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/>
              <a:t>DDS Data Incoming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F31BBA1-AFDE-764B-8335-FD8346FAB01B}"/>
              </a:ext>
            </a:extLst>
          </p:cNvPr>
          <p:cNvSpPr txBox="1"/>
          <p:nvPr/>
        </p:nvSpPr>
        <p:spPr>
          <a:xfrm>
            <a:off x="4978718" y="3490945"/>
            <a:ext cx="859321" cy="57708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50"/>
              <a:t>Data from other </a:t>
            </a:r>
          </a:p>
          <a:p>
            <a:pPr algn="ctr"/>
            <a:r>
              <a:rPr lang="en-US" sz="1050"/>
              <a:t>Satellites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273EACC-FDE0-9349-962F-3391DF7FAAB8}"/>
              </a:ext>
            </a:extLst>
          </p:cNvPr>
          <p:cNvSpPr txBox="1"/>
          <p:nvPr/>
        </p:nvSpPr>
        <p:spPr>
          <a:xfrm>
            <a:off x="9913971" y="3451077"/>
            <a:ext cx="846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/>
              <a:t>DDS Data Outgoing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18D36BC7-E4AA-CD4D-8C46-059B21258818}"/>
              </a:ext>
            </a:extLst>
          </p:cNvPr>
          <p:cNvSpPr/>
          <p:nvPr/>
        </p:nvSpPr>
        <p:spPr>
          <a:xfrm>
            <a:off x="4511425" y="2321261"/>
            <a:ext cx="1032642" cy="717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Spacecraft COMM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5863264-7B96-A047-BD46-D1BD104F7514}"/>
              </a:ext>
            </a:extLst>
          </p:cNvPr>
          <p:cNvGrpSpPr/>
          <p:nvPr/>
        </p:nvGrpSpPr>
        <p:grpSpPr>
          <a:xfrm>
            <a:off x="2165151" y="2086345"/>
            <a:ext cx="1210652" cy="1142407"/>
            <a:chOff x="2118886" y="1890252"/>
            <a:chExt cx="1210652" cy="1142407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ADC52C32-269C-0041-AAD4-31834CB90D28}"/>
                </a:ext>
              </a:extLst>
            </p:cNvPr>
            <p:cNvSpPr/>
            <p:nvPr/>
          </p:nvSpPr>
          <p:spPr>
            <a:xfrm>
              <a:off x="2207891" y="1988786"/>
              <a:ext cx="1032642" cy="98606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66" name="Graphic 65" descr="Computer">
              <a:extLst>
                <a:ext uri="{FF2B5EF4-FFF2-40B4-BE49-F238E27FC236}">
                  <a16:creationId xmlns:a16="http://schemas.microsoft.com/office/drawing/2014/main" id="{A5EAAC82-35BD-234F-983F-82C156153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256454" y="1890252"/>
              <a:ext cx="914400" cy="914400"/>
            </a:xfrm>
            <a:prstGeom prst="rect">
              <a:avLst/>
            </a:prstGeom>
          </p:spPr>
        </p:pic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72B7105B-9CDC-254F-A336-FB4E73001FE9}"/>
                </a:ext>
              </a:extLst>
            </p:cNvPr>
            <p:cNvSpPr txBox="1"/>
            <p:nvPr/>
          </p:nvSpPr>
          <p:spPr>
            <a:xfrm>
              <a:off x="2118886" y="2663327"/>
              <a:ext cx="12106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DSA GDS</a:t>
              </a:r>
            </a:p>
          </p:txBody>
        </p:sp>
      </p:grp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85F2D114-1E97-DF4B-B7B4-F815ECACC66E}"/>
              </a:ext>
            </a:extLst>
          </p:cNvPr>
          <p:cNvCxnSpPr>
            <a:cxnSpLocks/>
            <a:stCxn id="72" idx="3"/>
            <a:endCxn id="71" idx="1"/>
          </p:cNvCxnSpPr>
          <p:nvPr/>
        </p:nvCxnSpPr>
        <p:spPr>
          <a:xfrm>
            <a:off x="3286798" y="2677912"/>
            <a:ext cx="1224627" cy="2015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9" name="Punched Tape 78">
            <a:extLst>
              <a:ext uri="{FF2B5EF4-FFF2-40B4-BE49-F238E27FC236}">
                <a16:creationId xmlns:a16="http://schemas.microsoft.com/office/drawing/2014/main" id="{95832B58-E1DC-224D-B0C0-906B5D717850}"/>
              </a:ext>
            </a:extLst>
          </p:cNvPr>
          <p:cNvSpPr/>
          <p:nvPr/>
        </p:nvSpPr>
        <p:spPr>
          <a:xfrm>
            <a:off x="10275371" y="2604191"/>
            <a:ext cx="207229" cy="182361"/>
          </a:xfrm>
          <a:prstGeom prst="flowChartPunchedTap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51B1FD59-8B78-584B-9FFD-473326DE1D8D}"/>
              </a:ext>
            </a:extLst>
          </p:cNvPr>
          <p:cNvSpPr/>
          <p:nvPr/>
        </p:nvSpPr>
        <p:spPr>
          <a:xfrm>
            <a:off x="10268030" y="2138468"/>
            <a:ext cx="221909" cy="1541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3BD99F2D-9E2A-E94B-B561-3675FEF9C3E1}"/>
              </a:ext>
            </a:extLst>
          </p:cNvPr>
          <p:cNvSpPr/>
          <p:nvPr/>
        </p:nvSpPr>
        <p:spPr>
          <a:xfrm>
            <a:off x="10268030" y="2382836"/>
            <a:ext cx="221909" cy="1541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82EBC899-F7F7-EC4E-9860-905D75083935}"/>
              </a:ext>
            </a:extLst>
          </p:cNvPr>
          <p:cNvCxnSpPr/>
          <p:nvPr/>
        </p:nvCxnSpPr>
        <p:spPr>
          <a:xfrm>
            <a:off x="10268030" y="1726327"/>
            <a:ext cx="22190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CB6B76EF-C3A0-E648-9832-7FA0665F0A1C}"/>
              </a:ext>
            </a:extLst>
          </p:cNvPr>
          <p:cNvCxnSpPr/>
          <p:nvPr/>
        </p:nvCxnSpPr>
        <p:spPr>
          <a:xfrm>
            <a:off x="10275371" y="1965439"/>
            <a:ext cx="22190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BBE21E16-26DB-424E-82D7-8D494EDBFD61}"/>
              </a:ext>
            </a:extLst>
          </p:cNvPr>
          <p:cNvSpPr txBox="1"/>
          <p:nvPr/>
        </p:nvSpPr>
        <p:spPr>
          <a:xfrm>
            <a:off x="10596754" y="1587827"/>
            <a:ext cx="1200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err="1"/>
              <a:t>cFS</a:t>
            </a:r>
            <a:r>
              <a:rPr lang="en-US" sz="1200"/>
              <a:t> Messages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7F3A5E40-876F-BF4D-97E9-922FB8555E50}"/>
              </a:ext>
            </a:extLst>
          </p:cNvPr>
          <p:cNvSpPr txBox="1"/>
          <p:nvPr/>
        </p:nvSpPr>
        <p:spPr>
          <a:xfrm>
            <a:off x="10604095" y="1814143"/>
            <a:ext cx="15247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Non-</a:t>
            </a:r>
            <a:r>
              <a:rPr lang="en-US" sz="1200" err="1"/>
              <a:t>cFS</a:t>
            </a:r>
            <a:r>
              <a:rPr lang="en-US" sz="1200"/>
              <a:t> Messages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8D1EF3E-A110-3545-90A4-CB29D2472356}"/>
              </a:ext>
            </a:extLst>
          </p:cNvPr>
          <p:cNvSpPr txBox="1"/>
          <p:nvPr/>
        </p:nvSpPr>
        <p:spPr>
          <a:xfrm>
            <a:off x="10604095" y="2061243"/>
            <a:ext cx="8762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DSA Apps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F19B7F1-21C9-A94E-8663-EB699786C5D5}"/>
              </a:ext>
            </a:extLst>
          </p:cNvPr>
          <p:cNvSpPr txBox="1"/>
          <p:nvPr/>
        </p:nvSpPr>
        <p:spPr>
          <a:xfrm>
            <a:off x="10608518" y="2283810"/>
            <a:ext cx="10883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Starling Apps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C599C5AD-E7DF-F649-B360-242810C6D0E9}"/>
              </a:ext>
            </a:extLst>
          </p:cNvPr>
          <p:cNvSpPr txBox="1"/>
          <p:nvPr/>
        </p:nvSpPr>
        <p:spPr>
          <a:xfrm>
            <a:off x="10608518" y="2538993"/>
            <a:ext cx="10883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Starling Apps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1F81C5F3-2E4E-394F-8265-33CF8C0ABD20}"/>
              </a:ext>
            </a:extLst>
          </p:cNvPr>
          <p:cNvSpPr/>
          <p:nvPr/>
        </p:nvSpPr>
        <p:spPr>
          <a:xfrm>
            <a:off x="167346" y="1587608"/>
            <a:ext cx="364821" cy="252471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68CC0BA2-F5F6-174A-9537-CEAE7E6FCA6C}"/>
              </a:ext>
            </a:extLst>
          </p:cNvPr>
          <p:cNvSpPr/>
          <p:nvPr/>
        </p:nvSpPr>
        <p:spPr>
          <a:xfrm>
            <a:off x="170689" y="1944375"/>
            <a:ext cx="361478" cy="271681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FFFA71E-BC24-D74F-BB46-9327A02287B0}"/>
              </a:ext>
            </a:extLst>
          </p:cNvPr>
          <p:cNvSpPr/>
          <p:nvPr/>
        </p:nvSpPr>
        <p:spPr>
          <a:xfrm>
            <a:off x="172099" y="2317317"/>
            <a:ext cx="360068" cy="27168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280EF40F-ED2D-394C-BAB8-5EC131D5E745}"/>
              </a:ext>
            </a:extLst>
          </p:cNvPr>
          <p:cNvSpPr/>
          <p:nvPr/>
        </p:nvSpPr>
        <p:spPr>
          <a:xfrm>
            <a:off x="171352" y="2690259"/>
            <a:ext cx="360069" cy="26793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D9781FF7-BB4D-424A-B92F-B62027CA2CF7}"/>
              </a:ext>
            </a:extLst>
          </p:cNvPr>
          <p:cNvSpPr txBox="1"/>
          <p:nvPr/>
        </p:nvSpPr>
        <p:spPr>
          <a:xfrm>
            <a:off x="575445" y="2685054"/>
            <a:ext cx="16257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Development Started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EBB695D-3C99-9843-AF7B-B00471983B6A}"/>
              </a:ext>
            </a:extLst>
          </p:cNvPr>
          <p:cNvSpPr txBox="1"/>
          <p:nvPr/>
        </p:nvSpPr>
        <p:spPr>
          <a:xfrm>
            <a:off x="611092" y="2308678"/>
            <a:ext cx="841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Prototype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6371403-9CF7-4E4A-A02F-C692E5BE3BCE}"/>
              </a:ext>
            </a:extLst>
          </p:cNvPr>
          <p:cNvSpPr txBox="1"/>
          <p:nvPr/>
        </p:nvSpPr>
        <p:spPr>
          <a:xfrm>
            <a:off x="611092" y="1947244"/>
            <a:ext cx="14730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Verification Started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5BB4641-DF03-E242-A4AF-347ABA70C91A}"/>
              </a:ext>
            </a:extLst>
          </p:cNvPr>
          <p:cNvSpPr txBox="1"/>
          <p:nvPr/>
        </p:nvSpPr>
        <p:spPr>
          <a:xfrm>
            <a:off x="610233" y="1595512"/>
            <a:ext cx="2119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Initial Verification Completed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0B0BC1F-F9C4-2D4B-9206-B34F27690E92}"/>
              </a:ext>
            </a:extLst>
          </p:cNvPr>
          <p:cNvSpPr txBox="1"/>
          <p:nvPr/>
        </p:nvSpPr>
        <p:spPr>
          <a:xfrm>
            <a:off x="3860402" y="1077820"/>
            <a:ext cx="53495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/>
              <a:t>Flight Software Status as of Mid FY23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F93EFF0E-3EFA-3D43-A6E6-06C1F3A9BCE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0" t="8304" r="26728" b="18316"/>
          <a:stretch/>
        </p:blipFill>
        <p:spPr>
          <a:xfrm rot="17555387">
            <a:off x="575439" y="3894103"/>
            <a:ext cx="1702675" cy="1647497"/>
          </a:xfrm>
          <a:prstGeom prst="ellipse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7DA40AEC-A279-814E-BF10-7BE7AB4F52C8}"/>
              </a:ext>
            </a:extLst>
          </p:cNvPr>
          <p:cNvSpPr txBox="1"/>
          <p:nvPr/>
        </p:nvSpPr>
        <p:spPr>
          <a:xfrm>
            <a:off x="59544" y="5553351"/>
            <a:ext cx="2782616" cy="110799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1200"/>
              <a:t>Ionospheric results from CHAMP Mission. DSA will be reacting to the same phenomena</a:t>
            </a:r>
          </a:p>
          <a:p>
            <a:r>
              <a:rPr lang="en-US" sz="700" err="1"/>
              <a:t>Heise</a:t>
            </a:r>
            <a:r>
              <a:rPr lang="en-US" sz="700"/>
              <a:t>, Stefan, et al. "Sounding of the topside ionosphere/</a:t>
            </a:r>
            <a:r>
              <a:rPr lang="en-US" sz="700" err="1"/>
              <a:t>plasmasphere</a:t>
            </a:r>
            <a:r>
              <a:rPr lang="en-US" sz="700"/>
              <a:t> based on GPS measurements from CHAMP: Initial results." </a:t>
            </a:r>
            <a:r>
              <a:rPr lang="en-US" sz="700" i="1"/>
              <a:t>Geophysical Research </a:t>
            </a:r>
            <a:r>
              <a:rPr lang="en-US" sz="800" i="1"/>
              <a:t>Letters</a:t>
            </a:r>
            <a:r>
              <a:rPr lang="en-US" sz="800"/>
              <a:t> 29.14 (2002): 44-1.</a:t>
            </a:r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36E02DE1-B7B8-1848-8724-9E5843A440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34107">
            <a:off x="256929" y="3786182"/>
            <a:ext cx="510896" cy="50881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A1E0414-E813-62F8-3872-B19BB7F890A0}"/>
              </a:ext>
            </a:extLst>
          </p:cNvPr>
          <p:cNvSpPr/>
          <p:nvPr/>
        </p:nvSpPr>
        <p:spPr>
          <a:xfrm>
            <a:off x="166600" y="1232905"/>
            <a:ext cx="364821" cy="252471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1BC04D-447F-5D74-648D-F4AEED631B7B}"/>
              </a:ext>
            </a:extLst>
          </p:cNvPr>
          <p:cNvSpPr txBox="1"/>
          <p:nvPr/>
        </p:nvSpPr>
        <p:spPr>
          <a:xfrm>
            <a:off x="610233" y="1265363"/>
            <a:ext cx="12854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Verified on Orbit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5DAB6A-3376-F8EB-6BB9-60B7870990DA}"/>
              </a:ext>
            </a:extLst>
          </p:cNvPr>
          <p:cNvSpPr txBox="1"/>
          <p:nvPr/>
        </p:nvSpPr>
        <p:spPr>
          <a:xfrm>
            <a:off x="6932321" y="6054357"/>
            <a:ext cx="48969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Starling Verification Started</a:t>
            </a:r>
          </a:p>
        </p:txBody>
      </p:sp>
    </p:spTree>
    <p:extLst>
      <p:ext uri="{BB962C8B-B14F-4D97-AF65-F5344CB8AC3E}">
        <p14:creationId xmlns:p14="http://schemas.microsoft.com/office/powerpoint/2010/main" val="395712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89807C2-729A-C0C7-40C0-BF9A309D48D3}"/>
              </a:ext>
            </a:extLst>
          </p:cNvPr>
          <p:cNvSpPr/>
          <p:nvPr/>
        </p:nvSpPr>
        <p:spPr>
          <a:xfrm>
            <a:off x="4715271" y="4321018"/>
            <a:ext cx="1161434" cy="98618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7C2C20-209E-3A8D-BBDB-5E7CF7BB9474}"/>
              </a:ext>
            </a:extLst>
          </p:cNvPr>
          <p:cNvSpPr/>
          <p:nvPr/>
        </p:nvSpPr>
        <p:spPr>
          <a:xfrm>
            <a:off x="2783630" y="4313938"/>
            <a:ext cx="1161434" cy="98618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4C9209C1-D47A-6A4F-8F5A-505A09AB69ED}"/>
              </a:ext>
            </a:extLst>
          </p:cNvPr>
          <p:cNvSpPr/>
          <p:nvPr/>
        </p:nvSpPr>
        <p:spPr>
          <a:xfrm>
            <a:off x="2117320" y="2025046"/>
            <a:ext cx="1300459" cy="132079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E9EB2A94-4D43-3946-95FB-ED7868E3B458}"/>
              </a:ext>
            </a:extLst>
          </p:cNvPr>
          <p:cNvSpPr/>
          <p:nvPr/>
        </p:nvSpPr>
        <p:spPr>
          <a:xfrm>
            <a:off x="6943788" y="4357542"/>
            <a:ext cx="1326918" cy="931356"/>
          </a:xfrm>
          <a:prstGeom prst="rect">
            <a:avLst/>
          </a:prstGeom>
          <a:solidFill>
            <a:schemeClr val="accent4"/>
          </a:solidFill>
          <a:ln>
            <a:solidFill>
              <a:srgbClr val="48AD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C4817307-E9B6-5141-9335-0F122231D135}"/>
              </a:ext>
            </a:extLst>
          </p:cNvPr>
          <p:cNvSpPr/>
          <p:nvPr/>
        </p:nvSpPr>
        <p:spPr>
          <a:xfrm>
            <a:off x="7979698" y="2140880"/>
            <a:ext cx="1337500" cy="1084813"/>
          </a:xfrm>
          <a:prstGeom prst="rect">
            <a:avLst/>
          </a:prstGeom>
          <a:solidFill>
            <a:schemeClr val="accent4"/>
          </a:solidFill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FB04C17-FEEB-D249-A1F1-602AEC889636}"/>
              </a:ext>
            </a:extLst>
          </p:cNvPr>
          <p:cNvSpPr/>
          <p:nvPr/>
        </p:nvSpPr>
        <p:spPr>
          <a:xfrm>
            <a:off x="5785430" y="2132238"/>
            <a:ext cx="1326917" cy="1095398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1037" y="121312"/>
            <a:ext cx="8250115" cy="1066800"/>
          </a:xfrm>
        </p:spPr>
        <p:txBody>
          <a:bodyPr/>
          <a:lstStyle/>
          <a:p>
            <a:r>
              <a:rPr lang="en-US" sz="4000" dirty="0">
                <a:solidFill>
                  <a:schemeClr val="bg1">
                    <a:lumMod val="85000"/>
                  </a:schemeClr>
                </a:solidFill>
              </a:rPr>
              <a:t>Accomplishments: DSA Starling</a:t>
            </a:r>
            <a:endParaRPr lang="en-US"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9</a:t>
            </a:fld>
            <a:endParaRPr lang="uk-U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C6CEEF-CAE0-214F-BC9C-3B19839F693A}"/>
              </a:ext>
            </a:extLst>
          </p:cNvPr>
          <p:cNvSpPr/>
          <p:nvPr/>
        </p:nvSpPr>
        <p:spPr>
          <a:xfrm>
            <a:off x="4288247" y="1608095"/>
            <a:ext cx="5546897" cy="4067514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A7B0DA-32BD-3D48-B3AC-26019B1405C0}"/>
              </a:ext>
            </a:extLst>
          </p:cNvPr>
          <p:cNvSpPr txBox="1"/>
          <p:nvPr/>
        </p:nvSpPr>
        <p:spPr>
          <a:xfrm>
            <a:off x="4288247" y="1600191"/>
            <a:ext cx="2582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Starling </a:t>
            </a:r>
            <a:r>
              <a:rPr lang="en-US" err="1"/>
              <a:t>cFS</a:t>
            </a:r>
            <a:r>
              <a:rPr lang="en-US"/>
              <a:t> Instance A</a:t>
            </a:r>
          </a:p>
        </p:txBody>
      </p:sp>
      <p:sp>
        <p:nvSpPr>
          <p:cNvPr id="15" name="Punched Tape 14">
            <a:extLst>
              <a:ext uri="{FF2B5EF4-FFF2-40B4-BE49-F238E27FC236}">
                <a16:creationId xmlns:a16="http://schemas.microsoft.com/office/drawing/2014/main" id="{7BC06828-0912-E649-9AE0-5AF71301B2E0}"/>
              </a:ext>
            </a:extLst>
          </p:cNvPr>
          <p:cNvSpPr/>
          <p:nvPr/>
        </p:nvSpPr>
        <p:spPr>
          <a:xfrm>
            <a:off x="2845678" y="4361477"/>
            <a:ext cx="1028715" cy="905269"/>
          </a:xfrm>
          <a:prstGeom prst="flowChartPunchedTap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Novatel Receiver</a:t>
            </a:r>
          </a:p>
        </p:txBody>
      </p:sp>
      <p:sp>
        <p:nvSpPr>
          <p:cNvPr id="16" name="Punched Tape 15">
            <a:extLst>
              <a:ext uri="{FF2B5EF4-FFF2-40B4-BE49-F238E27FC236}">
                <a16:creationId xmlns:a16="http://schemas.microsoft.com/office/drawing/2014/main" id="{BAC137C2-8B56-DD48-B2E7-5DB1A2446B33}"/>
              </a:ext>
            </a:extLst>
          </p:cNvPr>
          <p:cNvSpPr/>
          <p:nvPr/>
        </p:nvSpPr>
        <p:spPr>
          <a:xfrm>
            <a:off x="5918621" y="3390270"/>
            <a:ext cx="1028715" cy="905269"/>
          </a:xfrm>
          <a:prstGeom prst="flowChartPunchedTap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Network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AE9C358-9A7A-3D44-AE26-E728A9AD781E}"/>
              </a:ext>
            </a:extLst>
          </p:cNvPr>
          <p:cNvSpPr/>
          <p:nvPr/>
        </p:nvSpPr>
        <p:spPr>
          <a:xfrm>
            <a:off x="4784834" y="4451494"/>
            <a:ext cx="1032642" cy="717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GPS App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E3D76C-0C4B-E84B-A44B-27284FDA3D6E}"/>
              </a:ext>
            </a:extLst>
          </p:cNvPr>
          <p:cNvSpPr/>
          <p:nvPr/>
        </p:nvSpPr>
        <p:spPr>
          <a:xfrm>
            <a:off x="7075052" y="4455445"/>
            <a:ext cx="1032642" cy="717331"/>
          </a:xfrm>
          <a:prstGeom prst="rect">
            <a:avLst/>
          </a:prstGeom>
          <a:solidFill>
            <a:schemeClr val="accent3">
              <a:lumMod val="40000"/>
              <a:lumOff val="60000"/>
              <a:alpha val="8902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TEC App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0A404B2-F107-914D-B9E8-BF480BDA51A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69" r="66548"/>
          <a:stretch/>
        </p:blipFill>
        <p:spPr>
          <a:xfrm rot="2663231">
            <a:off x="2341630" y="4635783"/>
            <a:ext cx="481724" cy="45118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D206A30-2215-604B-AB3A-28D84E9CAC68}"/>
              </a:ext>
            </a:extLst>
          </p:cNvPr>
          <p:cNvSpPr/>
          <p:nvPr/>
        </p:nvSpPr>
        <p:spPr>
          <a:xfrm>
            <a:off x="5914694" y="2324258"/>
            <a:ext cx="1032642" cy="717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COMM App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DC6278-88E1-2546-B1E0-660774E6F5F4}"/>
              </a:ext>
            </a:extLst>
          </p:cNvPr>
          <p:cNvSpPr/>
          <p:nvPr/>
        </p:nvSpPr>
        <p:spPr>
          <a:xfrm>
            <a:off x="8146840" y="2326755"/>
            <a:ext cx="1032642" cy="717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AUTO App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EEBC47-7CEC-7046-A7C9-D4652477624C}"/>
              </a:ext>
            </a:extLst>
          </p:cNvPr>
          <p:cNvCxnSpPr>
            <a:cxnSpLocks/>
            <a:stCxn id="16" idx="1"/>
          </p:cNvCxnSpPr>
          <p:nvPr/>
        </p:nvCxnSpPr>
        <p:spPr>
          <a:xfrm flipH="1" flipV="1">
            <a:off x="3492066" y="3842904"/>
            <a:ext cx="2426555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5D06C1D-9062-5843-94FC-972450259D1B}"/>
              </a:ext>
            </a:extLst>
          </p:cNvPr>
          <p:cNvCxnSpPr>
            <a:cxnSpLocks/>
            <a:endCxn id="16" idx="3"/>
          </p:cNvCxnSpPr>
          <p:nvPr/>
        </p:nvCxnSpPr>
        <p:spPr>
          <a:xfrm flipH="1">
            <a:off x="6947336" y="3842904"/>
            <a:ext cx="3891461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411825A-1FFF-F849-ADC9-B50719FFD537}"/>
              </a:ext>
            </a:extLst>
          </p:cNvPr>
          <p:cNvCxnSpPr>
            <a:stCxn id="15" idx="3"/>
            <a:endCxn id="17" idx="1"/>
          </p:cNvCxnSpPr>
          <p:nvPr/>
        </p:nvCxnSpPr>
        <p:spPr>
          <a:xfrm flipV="1">
            <a:off x="3874393" y="4810160"/>
            <a:ext cx="910441" cy="395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611E4C4-B44B-504E-AA10-5C9F24FEB255}"/>
              </a:ext>
            </a:extLst>
          </p:cNvPr>
          <p:cNvCxnSpPr>
            <a:cxnSpLocks/>
            <a:stCxn id="17" idx="3"/>
            <a:endCxn id="18" idx="1"/>
          </p:cNvCxnSpPr>
          <p:nvPr/>
        </p:nvCxnSpPr>
        <p:spPr>
          <a:xfrm>
            <a:off x="5817476" y="4810160"/>
            <a:ext cx="1257576" cy="395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Elbow Connector 40">
            <a:extLst>
              <a:ext uri="{FF2B5EF4-FFF2-40B4-BE49-F238E27FC236}">
                <a16:creationId xmlns:a16="http://schemas.microsoft.com/office/drawing/2014/main" id="{3559DD9D-9184-5345-9BDD-DCB0E3180BE4}"/>
              </a:ext>
            </a:extLst>
          </p:cNvPr>
          <p:cNvCxnSpPr>
            <a:cxnSpLocks/>
            <a:stCxn id="18" idx="3"/>
          </p:cNvCxnSpPr>
          <p:nvPr/>
        </p:nvCxnSpPr>
        <p:spPr>
          <a:xfrm flipV="1">
            <a:off x="8107694" y="3037261"/>
            <a:ext cx="555467" cy="1776850"/>
          </a:xfrm>
          <a:prstGeom prst="bent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Elbow Connector 46">
            <a:extLst>
              <a:ext uri="{FF2B5EF4-FFF2-40B4-BE49-F238E27FC236}">
                <a16:creationId xmlns:a16="http://schemas.microsoft.com/office/drawing/2014/main" id="{5A2A40C8-6B61-BC43-B0A7-AF3051F00C6B}"/>
              </a:ext>
            </a:extLst>
          </p:cNvPr>
          <p:cNvCxnSpPr>
            <a:cxnSpLocks/>
            <a:stCxn id="22" idx="3"/>
            <a:endCxn id="18" idx="2"/>
          </p:cNvCxnSpPr>
          <p:nvPr/>
        </p:nvCxnSpPr>
        <p:spPr>
          <a:xfrm flipH="1">
            <a:off x="7591373" y="2685421"/>
            <a:ext cx="1588109" cy="2487355"/>
          </a:xfrm>
          <a:prstGeom prst="bentConnector4">
            <a:avLst>
              <a:gd name="adj1" fmla="val -14394"/>
              <a:gd name="adj2" fmla="val 10919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>
            <a:extLst>
              <a:ext uri="{FF2B5EF4-FFF2-40B4-BE49-F238E27FC236}">
                <a16:creationId xmlns:a16="http://schemas.microsoft.com/office/drawing/2014/main" id="{EFF4DC21-666A-5542-A840-596CBCD893A1}"/>
              </a:ext>
            </a:extLst>
          </p:cNvPr>
          <p:cNvCxnSpPr>
            <a:cxnSpLocks/>
            <a:endCxn id="21" idx="0"/>
          </p:cNvCxnSpPr>
          <p:nvPr/>
        </p:nvCxnSpPr>
        <p:spPr>
          <a:xfrm rot="16200000" flipH="1" flipV="1">
            <a:off x="7544924" y="1206021"/>
            <a:ext cx="4328" cy="2232146"/>
          </a:xfrm>
          <a:prstGeom prst="bentConnector3">
            <a:avLst>
              <a:gd name="adj1" fmla="val -5281885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355D0DBA-40D4-2046-AEF6-6BB12E992798}"/>
              </a:ext>
            </a:extLst>
          </p:cNvPr>
          <p:cNvCxnSpPr>
            <a:cxnSpLocks/>
            <a:stCxn id="21" idx="3"/>
          </p:cNvCxnSpPr>
          <p:nvPr/>
        </p:nvCxnSpPr>
        <p:spPr>
          <a:xfrm flipV="1">
            <a:off x="6947336" y="2678596"/>
            <a:ext cx="1199504" cy="432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A88F2B94-D309-3548-B61B-03EB90A1F2BC}"/>
              </a:ext>
            </a:extLst>
          </p:cNvPr>
          <p:cNvCxnSpPr>
            <a:cxnSpLocks/>
            <a:stCxn id="21" idx="2"/>
            <a:endCxn id="16" idx="0"/>
          </p:cNvCxnSpPr>
          <p:nvPr/>
        </p:nvCxnSpPr>
        <p:spPr>
          <a:xfrm>
            <a:off x="6431015" y="3041589"/>
            <a:ext cx="1964" cy="439208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1BC03DC7-C58B-F940-892E-D56ADC7B945A}"/>
              </a:ext>
            </a:extLst>
          </p:cNvPr>
          <p:cNvSpPr txBox="1"/>
          <p:nvPr/>
        </p:nvSpPr>
        <p:spPr>
          <a:xfrm>
            <a:off x="3106399" y="3462728"/>
            <a:ext cx="10722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/>
              <a:t>DDS Data Incoming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F31BBA1-AFDE-764B-8335-FD8346FAB01B}"/>
              </a:ext>
            </a:extLst>
          </p:cNvPr>
          <p:cNvSpPr txBox="1"/>
          <p:nvPr/>
        </p:nvSpPr>
        <p:spPr>
          <a:xfrm>
            <a:off x="4978718" y="3490945"/>
            <a:ext cx="859321" cy="57708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50"/>
              <a:t>Data from other </a:t>
            </a:r>
          </a:p>
          <a:p>
            <a:pPr algn="ctr"/>
            <a:r>
              <a:rPr lang="en-US" sz="1050"/>
              <a:t>Satellites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273EACC-FDE0-9349-962F-3391DF7FAAB8}"/>
              </a:ext>
            </a:extLst>
          </p:cNvPr>
          <p:cNvSpPr txBox="1"/>
          <p:nvPr/>
        </p:nvSpPr>
        <p:spPr>
          <a:xfrm>
            <a:off x="9913971" y="3451077"/>
            <a:ext cx="846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/>
              <a:t>DDS Data Outgoing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18D36BC7-E4AA-CD4D-8C46-059B21258818}"/>
              </a:ext>
            </a:extLst>
          </p:cNvPr>
          <p:cNvSpPr/>
          <p:nvPr/>
        </p:nvSpPr>
        <p:spPr>
          <a:xfrm>
            <a:off x="4511425" y="2321261"/>
            <a:ext cx="1032642" cy="717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Spacecraft COMM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5863264-7B96-A047-BD46-D1BD104F7514}"/>
              </a:ext>
            </a:extLst>
          </p:cNvPr>
          <p:cNvGrpSpPr/>
          <p:nvPr/>
        </p:nvGrpSpPr>
        <p:grpSpPr>
          <a:xfrm>
            <a:off x="2165151" y="2086345"/>
            <a:ext cx="1210652" cy="1142407"/>
            <a:chOff x="2118886" y="1890252"/>
            <a:chExt cx="1210652" cy="1142407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ADC52C32-269C-0041-AAD4-31834CB90D28}"/>
                </a:ext>
              </a:extLst>
            </p:cNvPr>
            <p:cNvSpPr/>
            <p:nvPr/>
          </p:nvSpPr>
          <p:spPr>
            <a:xfrm>
              <a:off x="2207891" y="1988786"/>
              <a:ext cx="1032642" cy="98606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66" name="Graphic 65" descr="Computer">
              <a:extLst>
                <a:ext uri="{FF2B5EF4-FFF2-40B4-BE49-F238E27FC236}">
                  <a16:creationId xmlns:a16="http://schemas.microsoft.com/office/drawing/2014/main" id="{A5EAAC82-35BD-234F-983F-82C156153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256454" y="1890252"/>
              <a:ext cx="914400" cy="914400"/>
            </a:xfrm>
            <a:prstGeom prst="rect">
              <a:avLst/>
            </a:prstGeom>
          </p:spPr>
        </p:pic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72B7105B-9CDC-254F-A336-FB4E73001FE9}"/>
                </a:ext>
              </a:extLst>
            </p:cNvPr>
            <p:cNvSpPr txBox="1"/>
            <p:nvPr/>
          </p:nvSpPr>
          <p:spPr>
            <a:xfrm>
              <a:off x="2118886" y="2663327"/>
              <a:ext cx="12106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DSA GDS</a:t>
              </a:r>
            </a:p>
          </p:txBody>
        </p:sp>
      </p:grp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85F2D114-1E97-DF4B-B7B4-F815ECACC66E}"/>
              </a:ext>
            </a:extLst>
          </p:cNvPr>
          <p:cNvCxnSpPr>
            <a:cxnSpLocks/>
            <a:stCxn id="72" idx="3"/>
            <a:endCxn id="71" idx="1"/>
          </p:cNvCxnSpPr>
          <p:nvPr/>
        </p:nvCxnSpPr>
        <p:spPr>
          <a:xfrm>
            <a:off x="3286798" y="2677912"/>
            <a:ext cx="1224627" cy="2015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9" name="Punched Tape 78">
            <a:extLst>
              <a:ext uri="{FF2B5EF4-FFF2-40B4-BE49-F238E27FC236}">
                <a16:creationId xmlns:a16="http://schemas.microsoft.com/office/drawing/2014/main" id="{95832B58-E1DC-224D-B0C0-906B5D717850}"/>
              </a:ext>
            </a:extLst>
          </p:cNvPr>
          <p:cNvSpPr/>
          <p:nvPr/>
        </p:nvSpPr>
        <p:spPr>
          <a:xfrm>
            <a:off x="10275371" y="2604191"/>
            <a:ext cx="207229" cy="182361"/>
          </a:xfrm>
          <a:prstGeom prst="flowChartPunchedTap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51B1FD59-8B78-584B-9FFD-473326DE1D8D}"/>
              </a:ext>
            </a:extLst>
          </p:cNvPr>
          <p:cNvSpPr/>
          <p:nvPr/>
        </p:nvSpPr>
        <p:spPr>
          <a:xfrm>
            <a:off x="10268030" y="2138468"/>
            <a:ext cx="221909" cy="1541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3BD99F2D-9E2A-E94B-B561-3675FEF9C3E1}"/>
              </a:ext>
            </a:extLst>
          </p:cNvPr>
          <p:cNvSpPr/>
          <p:nvPr/>
        </p:nvSpPr>
        <p:spPr>
          <a:xfrm>
            <a:off x="10268030" y="2382836"/>
            <a:ext cx="221909" cy="1541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82EBC899-F7F7-EC4E-9860-905D75083935}"/>
              </a:ext>
            </a:extLst>
          </p:cNvPr>
          <p:cNvCxnSpPr/>
          <p:nvPr/>
        </p:nvCxnSpPr>
        <p:spPr>
          <a:xfrm>
            <a:off x="10268030" y="1726327"/>
            <a:ext cx="22190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CB6B76EF-C3A0-E648-9832-7FA0665F0A1C}"/>
              </a:ext>
            </a:extLst>
          </p:cNvPr>
          <p:cNvCxnSpPr/>
          <p:nvPr/>
        </p:nvCxnSpPr>
        <p:spPr>
          <a:xfrm>
            <a:off x="10275371" y="1965439"/>
            <a:ext cx="22190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BBE21E16-26DB-424E-82D7-8D494EDBFD61}"/>
              </a:ext>
            </a:extLst>
          </p:cNvPr>
          <p:cNvSpPr txBox="1"/>
          <p:nvPr/>
        </p:nvSpPr>
        <p:spPr>
          <a:xfrm>
            <a:off x="10596754" y="1587827"/>
            <a:ext cx="1200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err="1"/>
              <a:t>cFS</a:t>
            </a:r>
            <a:r>
              <a:rPr lang="en-US" sz="1200"/>
              <a:t> Messages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7F3A5E40-876F-BF4D-97E9-922FB8555E50}"/>
              </a:ext>
            </a:extLst>
          </p:cNvPr>
          <p:cNvSpPr txBox="1"/>
          <p:nvPr/>
        </p:nvSpPr>
        <p:spPr>
          <a:xfrm>
            <a:off x="10604095" y="1814143"/>
            <a:ext cx="15247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Non-</a:t>
            </a:r>
            <a:r>
              <a:rPr lang="en-US" sz="1200" err="1"/>
              <a:t>cFS</a:t>
            </a:r>
            <a:r>
              <a:rPr lang="en-US" sz="1200"/>
              <a:t> Messages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8D1EF3E-A110-3545-90A4-CB29D2472356}"/>
              </a:ext>
            </a:extLst>
          </p:cNvPr>
          <p:cNvSpPr txBox="1"/>
          <p:nvPr/>
        </p:nvSpPr>
        <p:spPr>
          <a:xfrm>
            <a:off x="10604095" y="2061243"/>
            <a:ext cx="8762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DSA Apps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F19B7F1-21C9-A94E-8663-EB699786C5D5}"/>
              </a:ext>
            </a:extLst>
          </p:cNvPr>
          <p:cNvSpPr txBox="1"/>
          <p:nvPr/>
        </p:nvSpPr>
        <p:spPr>
          <a:xfrm>
            <a:off x="10608518" y="2283810"/>
            <a:ext cx="10883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Starling Apps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C599C5AD-E7DF-F649-B360-242810C6D0E9}"/>
              </a:ext>
            </a:extLst>
          </p:cNvPr>
          <p:cNvSpPr txBox="1"/>
          <p:nvPr/>
        </p:nvSpPr>
        <p:spPr>
          <a:xfrm>
            <a:off x="10608518" y="2538993"/>
            <a:ext cx="10883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Starling Apps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1F81C5F3-2E4E-394F-8265-33CF8C0ABD20}"/>
              </a:ext>
            </a:extLst>
          </p:cNvPr>
          <p:cNvSpPr/>
          <p:nvPr/>
        </p:nvSpPr>
        <p:spPr>
          <a:xfrm>
            <a:off x="167346" y="1587608"/>
            <a:ext cx="364821" cy="252471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68CC0BA2-F5F6-174A-9537-CEAE7E6FCA6C}"/>
              </a:ext>
            </a:extLst>
          </p:cNvPr>
          <p:cNvSpPr/>
          <p:nvPr/>
        </p:nvSpPr>
        <p:spPr>
          <a:xfrm>
            <a:off x="170689" y="1944375"/>
            <a:ext cx="361478" cy="271681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FFFA71E-BC24-D74F-BB46-9327A02287B0}"/>
              </a:ext>
            </a:extLst>
          </p:cNvPr>
          <p:cNvSpPr/>
          <p:nvPr/>
        </p:nvSpPr>
        <p:spPr>
          <a:xfrm>
            <a:off x="172099" y="2317317"/>
            <a:ext cx="360068" cy="27168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280EF40F-ED2D-394C-BAB8-5EC131D5E745}"/>
              </a:ext>
            </a:extLst>
          </p:cNvPr>
          <p:cNvSpPr/>
          <p:nvPr/>
        </p:nvSpPr>
        <p:spPr>
          <a:xfrm>
            <a:off x="171352" y="2690259"/>
            <a:ext cx="360069" cy="26793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D9781FF7-BB4D-424A-B92F-B62027CA2CF7}"/>
              </a:ext>
            </a:extLst>
          </p:cNvPr>
          <p:cNvSpPr txBox="1"/>
          <p:nvPr/>
        </p:nvSpPr>
        <p:spPr>
          <a:xfrm>
            <a:off x="575445" y="2685054"/>
            <a:ext cx="16257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Development Started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EBB695D-3C99-9843-AF7B-B00471983B6A}"/>
              </a:ext>
            </a:extLst>
          </p:cNvPr>
          <p:cNvSpPr txBox="1"/>
          <p:nvPr/>
        </p:nvSpPr>
        <p:spPr>
          <a:xfrm>
            <a:off x="611092" y="2308678"/>
            <a:ext cx="841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Prototype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6371403-9CF7-4E4A-A02F-C692E5BE3BCE}"/>
              </a:ext>
            </a:extLst>
          </p:cNvPr>
          <p:cNvSpPr txBox="1"/>
          <p:nvPr/>
        </p:nvSpPr>
        <p:spPr>
          <a:xfrm>
            <a:off x="611092" y="1947244"/>
            <a:ext cx="14730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Verification Started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5BB4641-DF03-E242-A4AF-347ABA70C91A}"/>
              </a:ext>
            </a:extLst>
          </p:cNvPr>
          <p:cNvSpPr txBox="1"/>
          <p:nvPr/>
        </p:nvSpPr>
        <p:spPr>
          <a:xfrm>
            <a:off x="610233" y="1595512"/>
            <a:ext cx="2119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Initial Verification Completed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0B0BC1F-F9C4-2D4B-9206-B34F27690E92}"/>
              </a:ext>
            </a:extLst>
          </p:cNvPr>
          <p:cNvSpPr txBox="1"/>
          <p:nvPr/>
        </p:nvSpPr>
        <p:spPr>
          <a:xfrm>
            <a:off x="3860402" y="1077820"/>
            <a:ext cx="53495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/>
              <a:t>Flight Software Status as of Mid FY23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F93EFF0E-3EFA-3D43-A6E6-06C1F3A9BCE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0" t="8304" r="26728" b="18316"/>
          <a:stretch/>
        </p:blipFill>
        <p:spPr>
          <a:xfrm rot="17555387">
            <a:off x="575439" y="3894103"/>
            <a:ext cx="1702675" cy="1647497"/>
          </a:xfrm>
          <a:prstGeom prst="ellipse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7DA40AEC-A279-814E-BF10-7BE7AB4F52C8}"/>
              </a:ext>
            </a:extLst>
          </p:cNvPr>
          <p:cNvSpPr txBox="1"/>
          <p:nvPr/>
        </p:nvSpPr>
        <p:spPr>
          <a:xfrm>
            <a:off x="59544" y="5553351"/>
            <a:ext cx="2782616" cy="110799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1200"/>
              <a:t>Ionospheric results from CHAMP Mission. DSA will be reacting to the same phenomena</a:t>
            </a:r>
          </a:p>
          <a:p>
            <a:r>
              <a:rPr lang="en-US" sz="700" err="1"/>
              <a:t>Heise</a:t>
            </a:r>
            <a:r>
              <a:rPr lang="en-US" sz="700"/>
              <a:t>, Stefan, et al. "Sounding of the topside ionosphere/</a:t>
            </a:r>
            <a:r>
              <a:rPr lang="en-US" sz="700" err="1"/>
              <a:t>plasmasphere</a:t>
            </a:r>
            <a:r>
              <a:rPr lang="en-US" sz="700"/>
              <a:t> based on GPS measurements from CHAMP: Initial results." </a:t>
            </a:r>
            <a:r>
              <a:rPr lang="en-US" sz="700" i="1"/>
              <a:t>Geophysical Research </a:t>
            </a:r>
            <a:r>
              <a:rPr lang="en-US" sz="800" i="1"/>
              <a:t>Letters</a:t>
            </a:r>
            <a:r>
              <a:rPr lang="en-US" sz="800"/>
              <a:t> 29.14 (2002): 44-1.</a:t>
            </a:r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36E02DE1-B7B8-1848-8724-9E5843A440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34107">
            <a:off x="256929" y="3786182"/>
            <a:ext cx="510896" cy="508811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92F69042-40C1-B79C-7ECE-3B266D301B66}"/>
              </a:ext>
            </a:extLst>
          </p:cNvPr>
          <p:cNvSpPr/>
          <p:nvPr/>
        </p:nvSpPr>
        <p:spPr>
          <a:xfrm>
            <a:off x="5534733" y="1678264"/>
            <a:ext cx="1967593" cy="1934841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772EF4E-58FF-E593-1DEC-4C81E69DDB6B}"/>
              </a:ext>
            </a:extLst>
          </p:cNvPr>
          <p:cNvSpPr/>
          <p:nvPr/>
        </p:nvSpPr>
        <p:spPr>
          <a:xfrm>
            <a:off x="6552721" y="3831391"/>
            <a:ext cx="1967593" cy="1934841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A1E0414-E813-62F8-3872-B19BB7F890A0}"/>
              </a:ext>
            </a:extLst>
          </p:cNvPr>
          <p:cNvSpPr/>
          <p:nvPr/>
        </p:nvSpPr>
        <p:spPr>
          <a:xfrm>
            <a:off x="166600" y="1232905"/>
            <a:ext cx="364821" cy="252471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1BC04D-447F-5D74-648D-F4AEED631B7B}"/>
              </a:ext>
            </a:extLst>
          </p:cNvPr>
          <p:cNvSpPr txBox="1"/>
          <p:nvPr/>
        </p:nvSpPr>
        <p:spPr>
          <a:xfrm>
            <a:off x="610233" y="1265363"/>
            <a:ext cx="12854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Verified on Orbit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5DAB6A-3376-F8EB-6BB9-60B7870990DA}"/>
              </a:ext>
            </a:extLst>
          </p:cNvPr>
          <p:cNvSpPr txBox="1"/>
          <p:nvPr/>
        </p:nvSpPr>
        <p:spPr>
          <a:xfrm>
            <a:off x="6932321" y="6054357"/>
            <a:ext cx="45480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First Apps DSA will Verify</a:t>
            </a:r>
          </a:p>
        </p:txBody>
      </p:sp>
    </p:spTree>
    <p:extLst>
      <p:ext uri="{BB962C8B-B14F-4D97-AF65-F5344CB8AC3E}">
        <p14:creationId xmlns:p14="http://schemas.microsoft.com/office/powerpoint/2010/main" val="4049964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9" name="Picture 1058" descr="Graphical user interface&#10;&#10;Description automatically generated">
            <a:extLst>
              <a:ext uri="{FF2B5EF4-FFF2-40B4-BE49-F238E27FC236}">
                <a16:creationId xmlns:a16="http://schemas.microsoft.com/office/drawing/2014/main" id="{78EF2B2F-0D3A-7233-173D-072D718CDF6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" r="69557"/>
          <a:stretch/>
        </p:blipFill>
        <p:spPr>
          <a:xfrm>
            <a:off x="9469050" y="1198446"/>
            <a:ext cx="2719444" cy="5618593"/>
          </a:xfrm>
          <a:prstGeom prst="rect">
            <a:avLst/>
          </a:prstGeom>
        </p:spPr>
      </p:pic>
      <p:sp>
        <p:nvSpPr>
          <p:cNvPr id="1051" name="Rectangle 1050">
            <a:extLst>
              <a:ext uri="{FF2B5EF4-FFF2-40B4-BE49-F238E27FC236}">
                <a16:creationId xmlns:a16="http://schemas.microsoft.com/office/drawing/2014/main" id="{87FEAF23-81B5-64B1-C40A-2C9E3FF1509E}"/>
              </a:ext>
            </a:extLst>
          </p:cNvPr>
          <p:cNvSpPr/>
          <p:nvPr/>
        </p:nvSpPr>
        <p:spPr>
          <a:xfrm>
            <a:off x="6758735" y="5553910"/>
            <a:ext cx="1200965" cy="102991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417BD1-E714-3370-5647-F8AB702013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10</a:t>
            </a:fld>
            <a:endParaRPr lang="uk-UA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F46CDFD-06E8-C6C0-42DB-80CE398CE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sz="4000" dirty="0">
                <a:solidFill>
                  <a:schemeClr val="bg1">
                    <a:lumMod val="85000"/>
                  </a:schemeClr>
                </a:solidFill>
                <a:latin typeface="Arial Bold"/>
                <a:ea typeface="ＭＳ Ｐゴシック"/>
              </a:rPr>
              <a:t>LPNT Scalability Accomplishments </a:t>
            </a:r>
            <a:br>
              <a:rPr lang="en-US" sz="4000" dirty="0">
                <a:solidFill>
                  <a:schemeClr val="bg1">
                    <a:lumMod val="85000"/>
                  </a:schemeClr>
                </a:solidFill>
                <a:latin typeface="Arial Bold"/>
                <a:ea typeface="ＭＳ Ｐゴシック"/>
              </a:rPr>
            </a:br>
            <a:r>
              <a:rPr lang="en-US" sz="4000" dirty="0">
                <a:solidFill>
                  <a:schemeClr val="bg1">
                    <a:lumMod val="85000"/>
                  </a:schemeClr>
                </a:solidFill>
                <a:latin typeface="Arial Bold"/>
                <a:ea typeface="ＭＳ Ｐゴシック"/>
                <a:cs typeface="Arial Bold"/>
              </a:rPr>
              <a:t>end of FY22</a:t>
            </a:r>
            <a:endParaRPr lang="en-US" sz="4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1A7EC8-B9E1-F2D1-EBDB-CA6AD5AE04E9}"/>
              </a:ext>
            </a:extLst>
          </p:cNvPr>
          <p:cNvSpPr/>
          <p:nvPr/>
        </p:nvSpPr>
        <p:spPr>
          <a:xfrm>
            <a:off x="197742" y="1245456"/>
            <a:ext cx="364821" cy="252471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E47D30-F11E-1244-74F5-BE32975F7EF9}"/>
              </a:ext>
            </a:extLst>
          </p:cNvPr>
          <p:cNvSpPr/>
          <p:nvPr/>
        </p:nvSpPr>
        <p:spPr>
          <a:xfrm>
            <a:off x="201085" y="1602223"/>
            <a:ext cx="361478" cy="271681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4FD2C8-AD3B-42F0-25F2-72B4C5AF7910}"/>
              </a:ext>
            </a:extLst>
          </p:cNvPr>
          <p:cNvSpPr/>
          <p:nvPr/>
        </p:nvSpPr>
        <p:spPr>
          <a:xfrm>
            <a:off x="202495" y="1975165"/>
            <a:ext cx="360068" cy="27168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81A958-6BAB-66D9-1FF0-186FC4064910}"/>
              </a:ext>
            </a:extLst>
          </p:cNvPr>
          <p:cNvSpPr/>
          <p:nvPr/>
        </p:nvSpPr>
        <p:spPr>
          <a:xfrm>
            <a:off x="201748" y="2348107"/>
            <a:ext cx="360069" cy="26793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C4AA3E-A575-F6D5-4F1D-DE9314097C80}"/>
              </a:ext>
            </a:extLst>
          </p:cNvPr>
          <p:cNvSpPr txBox="1"/>
          <p:nvPr/>
        </p:nvSpPr>
        <p:spPr>
          <a:xfrm>
            <a:off x="605841" y="2342902"/>
            <a:ext cx="16257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Development Started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7F10EE-8C58-CEA0-6E3D-D1CFFDC5134C}"/>
              </a:ext>
            </a:extLst>
          </p:cNvPr>
          <p:cNvSpPr txBox="1"/>
          <p:nvPr/>
        </p:nvSpPr>
        <p:spPr>
          <a:xfrm>
            <a:off x="641488" y="1966526"/>
            <a:ext cx="841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Prototype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863514-5181-CF20-9370-3ED8406801D1}"/>
              </a:ext>
            </a:extLst>
          </p:cNvPr>
          <p:cNvSpPr txBox="1"/>
          <p:nvPr/>
        </p:nvSpPr>
        <p:spPr>
          <a:xfrm>
            <a:off x="641488" y="1605092"/>
            <a:ext cx="14730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Verification Started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4218AF-7BB4-3378-EEFE-33943E467304}"/>
              </a:ext>
            </a:extLst>
          </p:cNvPr>
          <p:cNvSpPr txBox="1"/>
          <p:nvPr/>
        </p:nvSpPr>
        <p:spPr>
          <a:xfrm>
            <a:off x="640629" y="1253360"/>
            <a:ext cx="2119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Initial Verification Completed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90CD82-89DC-18DC-5869-4CAB1C3A9661}"/>
              </a:ext>
            </a:extLst>
          </p:cNvPr>
          <p:cNvSpPr/>
          <p:nvPr/>
        </p:nvSpPr>
        <p:spPr>
          <a:xfrm>
            <a:off x="6727205" y="4229906"/>
            <a:ext cx="1326917" cy="1095398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A83BC2C-8221-710A-602E-48C4135B815B}"/>
              </a:ext>
            </a:extLst>
          </p:cNvPr>
          <p:cNvSpPr/>
          <p:nvPr/>
        </p:nvSpPr>
        <p:spPr>
          <a:xfrm>
            <a:off x="6856469" y="4421926"/>
            <a:ext cx="1032642" cy="717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COMM App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D0B332-A18B-89F3-B9A6-7273663FCF59}"/>
              </a:ext>
            </a:extLst>
          </p:cNvPr>
          <p:cNvSpPr/>
          <p:nvPr/>
        </p:nvSpPr>
        <p:spPr>
          <a:xfrm>
            <a:off x="4589255" y="2912345"/>
            <a:ext cx="1326917" cy="109539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9980085-2E8B-57DD-14B6-619E2A1655AD}"/>
              </a:ext>
            </a:extLst>
          </p:cNvPr>
          <p:cNvSpPr/>
          <p:nvPr/>
        </p:nvSpPr>
        <p:spPr>
          <a:xfrm>
            <a:off x="4718519" y="3104365"/>
            <a:ext cx="1032642" cy="717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DEKF App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53AD59-E434-DE3F-2C5A-2CDBD8DA03A8}"/>
              </a:ext>
            </a:extLst>
          </p:cNvPr>
          <p:cNvSpPr/>
          <p:nvPr/>
        </p:nvSpPr>
        <p:spPr>
          <a:xfrm>
            <a:off x="2393811" y="2919277"/>
            <a:ext cx="1326917" cy="109539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0F6537B-FE6D-2A65-3CA9-F373EDA54C18}"/>
              </a:ext>
            </a:extLst>
          </p:cNvPr>
          <p:cNvSpPr/>
          <p:nvPr/>
        </p:nvSpPr>
        <p:spPr>
          <a:xfrm>
            <a:off x="2523075" y="3111297"/>
            <a:ext cx="1032642" cy="717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RANGE App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1F71370-6A62-EEC8-D35C-D22A3F76DAD1}"/>
              </a:ext>
            </a:extLst>
          </p:cNvPr>
          <p:cNvSpPr/>
          <p:nvPr/>
        </p:nvSpPr>
        <p:spPr>
          <a:xfrm>
            <a:off x="1626382" y="5037742"/>
            <a:ext cx="1326917" cy="109539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5C9A01-0D6C-D9DB-349D-23A6B810FB8A}"/>
              </a:ext>
            </a:extLst>
          </p:cNvPr>
          <p:cNvSpPr/>
          <p:nvPr/>
        </p:nvSpPr>
        <p:spPr>
          <a:xfrm>
            <a:off x="1755646" y="5229762"/>
            <a:ext cx="1032642" cy="717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NET App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4860B0D-D033-A7BC-104E-95EA33F76190}"/>
              </a:ext>
            </a:extLst>
          </p:cNvPr>
          <p:cNvSpPr/>
          <p:nvPr/>
        </p:nvSpPr>
        <p:spPr>
          <a:xfrm>
            <a:off x="4589116" y="5191802"/>
            <a:ext cx="1326917" cy="109539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1C83EBE-3106-4FA1-4BD1-7FC31C33AE0D}"/>
              </a:ext>
            </a:extLst>
          </p:cNvPr>
          <p:cNvSpPr/>
          <p:nvPr/>
        </p:nvSpPr>
        <p:spPr>
          <a:xfrm>
            <a:off x="4718380" y="5383822"/>
            <a:ext cx="1032642" cy="717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MPLAN App</a:t>
            </a:r>
          </a:p>
        </p:txBody>
      </p:sp>
      <p:sp>
        <p:nvSpPr>
          <p:cNvPr id="26" name="Punched Tape 25">
            <a:extLst>
              <a:ext uri="{FF2B5EF4-FFF2-40B4-BE49-F238E27FC236}">
                <a16:creationId xmlns:a16="http://schemas.microsoft.com/office/drawing/2014/main" id="{64DA2E2E-7756-1AC9-B0E0-DE1D1CC1D4A4}"/>
              </a:ext>
            </a:extLst>
          </p:cNvPr>
          <p:cNvSpPr/>
          <p:nvPr/>
        </p:nvSpPr>
        <p:spPr>
          <a:xfrm>
            <a:off x="6865230" y="5585441"/>
            <a:ext cx="1028715" cy="905269"/>
          </a:xfrm>
          <a:prstGeom prst="flowChartPunchedTap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Experimental</a:t>
            </a:r>
          </a:p>
          <a:p>
            <a:pPr algn="ctr"/>
            <a:r>
              <a:rPr lang="en-US" sz="1200">
                <a:solidFill>
                  <a:schemeClr val="tx1"/>
                </a:solidFill>
              </a:rPr>
              <a:t>Network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6D621E8-A1D2-95BD-6571-5D3E2941F6B0}"/>
              </a:ext>
            </a:extLst>
          </p:cNvPr>
          <p:cNvCxnSpPr>
            <a:cxnSpLocks/>
            <a:stCxn id="29" idx="2"/>
            <a:endCxn id="26" idx="3"/>
          </p:cNvCxnSpPr>
          <p:nvPr/>
        </p:nvCxnSpPr>
        <p:spPr>
          <a:xfrm flipH="1" flipV="1">
            <a:off x="7893945" y="6038076"/>
            <a:ext cx="461279" cy="575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6AACBE0-B170-5747-1B14-F3F7238982F3}"/>
              </a:ext>
            </a:extLst>
          </p:cNvPr>
          <p:cNvCxnSpPr>
            <a:cxnSpLocks/>
            <a:stCxn id="17" idx="2"/>
            <a:endCxn id="26" idx="0"/>
          </p:cNvCxnSpPr>
          <p:nvPr/>
        </p:nvCxnSpPr>
        <p:spPr>
          <a:xfrm>
            <a:off x="7372790" y="5139257"/>
            <a:ext cx="6798" cy="536711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1D755C5E-256F-EEB4-79A3-AE3AFF58EBB4}"/>
              </a:ext>
            </a:extLst>
          </p:cNvPr>
          <p:cNvSpPr txBox="1"/>
          <p:nvPr/>
        </p:nvSpPr>
        <p:spPr>
          <a:xfrm>
            <a:off x="7932224" y="5612943"/>
            <a:ext cx="846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/>
              <a:t>DDS Data Outgoing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A2A3D43-21E4-3DA2-A467-875ADF0C833D}"/>
              </a:ext>
            </a:extLst>
          </p:cNvPr>
          <p:cNvGrpSpPr/>
          <p:nvPr/>
        </p:nvGrpSpPr>
        <p:grpSpPr>
          <a:xfrm>
            <a:off x="2211224" y="1725601"/>
            <a:ext cx="1940498" cy="926752"/>
            <a:chOff x="1365375" y="3191941"/>
            <a:chExt cx="1940498" cy="926752"/>
          </a:xfrm>
        </p:grpSpPr>
        <p:sp>
          <p:nvSpPr>
            <p:cNvPr id="34" name="Punched Tape 33">
              <a:extLst>
                <a:ext uri="{FF2B5EF4-FFF2-40B4-BE49-F238E27FC236}">
                  <a16:creationId xmlns:a16="http://schemas.microsoft.com/office/drawing/2014/main" id="{68F40F45-8397-1584-3E2E-7A95A0AEBBE1}"/>
                </a:ext>
              </a:extLst>
            </p:cNvPr>
            <p:cNvSpPr/>
            <p:nvPr/>
          </p:nvSpPr>
          <p:spPr>
            <a:xfrm>
              <a:off x="2277158" y="3213424"/>
              <a:ext cx="1028715" cy="905269"/>
            </a:xfrm>
            <a:prstGeom prst="flowChartPunchedTap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Sim Network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00FCB56-66E5-4F2A-D3C0-A9E6494A8E2F}"/>
                </a:ext>
              </a:extLst>
            </p:cNvPr>
            <p:cNvCxnSpPr>
              <a:cxnSpLocks/>
              <a:endCxn id="34" idx="1"/>
            </p:cNvCxnSpPr>
            <p:nvPr/>
          </p:nvCxnSpPr>
          <p:spPr>
            <a:xfrm>
              <a:off x="1365375" y="3666059"/>
              <a:ext cx="911783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1BC3298-31AF-129C-F216-78B473986C6F}"/>
                </a:ext>
              </a:extLst>
            </p:cNvPr>
            <p:cNvSpPr txBox="1"/>
            <p:nvPr/>
          </p:nvSpPr>
          <p:spPr>
            <a:xfrm>
              <a:off x="1373838" y="3191941"/>
              <a:ext cx="846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/>
                <a:t>DDS Data Outgoing</a:t>
              </a:r>
            </a:p>
          </p:txBody>
        </p:sp>
      </p:grpSp>
      <p:sp>
        <p:nvSpPr>
          <p:cNvPr id="49" name="Pentagon 48">
            <a:extLst>
              <a:ext uri="{FF2B5EF4-FFF2-40B4-BE49-F238E27FC236}">
                <a16:creationId xmlns:a16="http://schemas.microsoft.com/office/drawing/2014/main" id="{06A0751E-7F70-BFC4-3263-EE2146C99C18}"/>
              </a:ext>
            </a:extLst>
          </p:cNvPr>
          <p:cNvSpPr/>
          <p:nvPr/>
        </p:nvSpPr>
        <p:spPr>
          <a:xfrm>
            <a:off x="58963" y="3032203"/>
            <a:ext cx="1365324" cy="861849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Orbital and RF Sim Output</a:t>
            </a:r>
          </a:p>
        </p:txBody>
      </p:sp>
      <p:cxnSp>
        <p:nvCxnSpPr>
          <p:cNvPr id="52" name="Elbow Connector 51">
            <a:extLst>
              <a:ext uri="{FF2B5EF4-FFF2-40B4-BE49-F238E27FC236}">
                <a16:creationId xmlns:a16="http://schemas.microsoft.com/office/drawing/2014/main" id="{7CEB6D7E-C539-0EF8-9770-9752CEA20CB8}"/>
              </a:ext>
            </a:extLst>
          </p:cNvPr>
          <p:cNvCxnSpPr>
            <a:cxnSpLocks/>
            <a:stCxn id="49" idx="3"/>
            <a:endCxn id="23" idx="1"/>
          </p:cNvCxnSpPr>
          <p:nvPr/>
        </p:nvCxnSpPr>
        <p:spPr>
          <a:xfrm>
            <a:off x="1424287" y="3463128"/>
            <a:ext cx="331359" cy="2125300"/>
          </a:xfrm>
          <a:prstGeom prst="bentConnector3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Elbow Connector 55">
            <a:extLst>
              <a:ext uri="{FF2B5EF4-FFF2-40B4-BE49-F238E27FC236}">
                <a16:creationId xmlns:a16="http://schemas.microsoft.com/office/drawing/2014/main" id="{A3135CF3-95EF-FE81-1553-82CA26E6739C}"/>
              </a:ext>
            </a:extLst>
          </p:cNvPr>
          <p:cNvCxnSpPr>
            <a:cxnSpLocks/>
            <a:stCxn id="23" idx="0"/>
            <a:endCxn id="21" idx="2"/>
          </p:cNvCxnSpPr>
          <p:nvPr/>
        </p:nvCxnSpPr>
        <p:spPr>
          <a:xfrm rot="5400000" flipH="1" flipV="1">
            <a:off x="1955114" y="4145481"/>
            <a:ext cx="1401134" cy="767429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C33C4A35-9C81-5FDC-A789-367C76567230}"/>
              </a:ext>
            </a:extLst>
          </p:cNvPr>
          <p:cNvCxnSpPr>
            <a:cxnSpLocks/>
            <a:stCxn id="21" idx="3"/>
            <a:endCxn id="23" idx="3"/>
          </p:cNvCxnSpPr>
          <p:nvPr/>
        </p:nvCxnSpPr>
        <p:spPr>
          <a:xfrm flipH="1">
            <a:off x="2788288" y="3469963"/>
            <a:ext cx="767429" cy="2118465"/>
          </a:xfrm>
          <a:prstGeom prst="bentConnector3">
            <a:avLst>
              <a:gd name="adj1" fmla="val -29788"/>
            </a:avLst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28" name="Straight Arrow Connector 1027">
            <a:extLst>
              <a:ext uri="{FF2B5EF4-FFF2-40B4-BE49-F238E27FC236}">
                <a16:creationId xmlns:a16="http://schemas.microsoft.com/office/drawing/2014/main" id="{214EDB4A-F2B6-06F6-904F-29AA1320403B}"/>
              </a:ext>
            </a:extLst>
          </p:cNvPr>
          <p:cNvCxnSpPr>
            <a:stCxn id="21" idx="3"/>
            <a:endCxn id="19" idx="1"/>
          </p:cNvCxnSpPr>
          <p:nvPr/>
        </p:nvCxnSpPr>
        <p:spPr>
          <a:xfrm flipV="1">
            <a:off x="3555717" y="3463031"/>
            <a:ext cx="1162802" cy="6932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29" name="Elbow Connector 1028">
            <a:extLst>
              <a:ext uri="{FF2B5EF4-FFF2-40B4-BE49-F238E27FC236}">
                <a16:creationId xmlns:a16="http://schemas.microsoft.com/office/drawing/2014/main" id="{F6BECCC4-9946-C6C4-7AA3-8E73446A8300}"/>
              </a:ext>
            </a:extLst>
          </p:cNvPr>
          <p:cNvCxnSpPr>
            <a:cxnSpLocks/>
            <a:stCxn id="25" idx="2"/>
            <a:endCxn id="23" idx="2"/>
          </p:cNvCxnSpPr>
          <p:nvPr/>
        </p:nvCxnSpPr>
        <p:spPr>
          <a:xfrm rot="5400000" flipH="1">
            <a:off x="3676304" y="4542756"/>
            <a:ext cx="154060" cy="2962734"/>
          </a:xfrm>
          <a:prstGeom prst="bentConnector3">
            <a:avLst>
              <a:gd name="adj1" fmla="val -264362"/>
            </a:avLst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35" name="Elbow Connector 1034">
            <a:extLst>
              <a:ext uri="{FF2B5EF4-FFF2-40B4-BE49-F238E27FC236}">
                <a16:creationId xmlns:a16="http://schemas.microsoft.com/office/drawing/2014/main" id="{A12348B2-C59B-B18B-0D4E-3902C7818B74}"/>
              </a:ext>
            </a:extLst>
          </p:cNvPr>
          <p:cNvCxnSpPr>
            <a:cxnSpLocks/>
            <a:stCxn id="19" idx="3"/>
            <a:endCxn id="17" idx="0"/>
          </p:cNvCxnSpPr>
          <p:nvPr/>
        </p:nvCxnSpPr>
        <p:spPr>
          <a:xfrm>
            <a:off x="5751161" y="3463031"/>
            <a:ext cx="1621629" cy="958895"/>
          </a:xfrm>
          <a:prstGeom prst="bentConnector2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38" name="Elbow Connector 1037">
            <a:extLst>
              <a:ext uri="{FF2B5EF4-FFF2-40B4-BE49-F238E27FC236}">
                <a16:creationId xmlns:a16="http://schemas.microsoft.com/office/drawing/2014/main" id="{1E847715-BDEB-9C8A-0C3A-6391875DAD35}"/>
              </a:ext>
            </a:extLst>
          </p:cNvPr>
          <p:cNvCxnSpPr>
            <a:cxnSpLocks/>
            <a:stCxn id="17" idx="1"/>
            <a:endCxn id="25" idx="3"/>
          </p:cNvCxnSpPr>
          <p:nvPr/>
        </p:nvCxnSpPr>
        <p:spPr>
          <a:xfrm rot="10800000" flipV="1">
            <a:off x="5751023" y="4780592"/>
            <a:ext cx="1105447" cy="961896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41" name="Elbow Connector 1040">
            <a:extLst>
              <a:ext uri="{FF2B5EF4-FFF2-40B4-BE49-F238E27FC236}">
                <a16:creationId xmlns:a16="http://schemas.microsoft.com/office/drawing/2014/main" id="{32054ACE-B570-7795-6736-7DC6D4B1E384}"/>
              </a:ext>
            </a:extLst>
          </p:cNvPr>
          <p:cNvCxnSpPr>
            <a:cxnSpLocks/>
            <a:stCxn id="17" idx="1"/>
            <a:endCxn id="19" idx="2"/>
          </p:cNvCxnSpPr>
          <p:nvPr/>
        </p:nvCxnSpPr>
        <p:spPr>
          <a:xfrm rot="10800000">
            <a:off x="5234841" y="3821696"/>
            <a:ext cx="1621629" cy="958896"/>
          </a:xfrm>
          <a:prstGeom prst="bentConnector2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48" name="Straight Arrow Connector 1047">
            <a:extLst>
              <a:ext uri="{FF2B5EF4-FFF2-40B4-BE49-F238E27FC236}">
                <a16:creationId xmlns:a16="http://schemas.microsoft.com/office/drawing/2014/main" id="{18BCC4D2-3582-9EEB-172B-FB040CA65B70}"/>
              </a:ext>
            </a:extLst>
          </p:cNvPr>
          <p:cNvCxnSpPr>
            <a:cxnSpLocks/>
            <a:stCxn id="49" idx="3"/>
            <a:endCxn id="21" idx="1"/>
          </p:cNvCxnSpPr>
          <p:nvPr/>
        </p:nvCxnSpPr>
        <p:spPr>
          <a:xfrm>
            <a:off x="1424287" y="3463128"/>
            <a:ext cx="1098788" cy="6835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62" name="TextBox 1061">
            <a:extLst>
              <a:ext uri="{FF2B5EF4-FFF2-40B4-BE49-F238E27FC236}">
                <a16:creationId xmlns:a16="http://schemas.microsoft.com/office/drawing/2014/main" id="{D2077463-3C26-22B3-797B-0A0EDE44CA1F}"/>
              </a:ext>
            </a:extLst>
          </p:cNvPr>
          <p:cNvSpPr txBox="1"/>
          <p:nvPr/>
        </p:nvSpPr>
        <p:spPr>
          <a:xfrm>
            <a:off x="8681354" y="1465396"/>
            <a:ext cx="102871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400" u="sng">
                <a:latin typeface="Arial"/>
                <a:ea typeface="MS PGothic"/>
                <a:cs typeface="Arial"/>
              </a:rPr>
              <a:t># nodes provisions</a:t>
            </a:r>
            <a:endParaRPr lang="en-US"/>
          </a:p>
        </p:txBody>
      </p:sp>
      <p:grpSp>
        <p:nvGrpSpPr>
          <p:cNvPr id="1074" name="Group 1073">
            <a:extLst>
              <a:ext uri="{FF2B5EF4-FFF2-40B4-BE49-F238E27FC236}">
                <a16:creationId xmlns:a16="http://schemas.microsoft.com/office/drawing/2014/main" id="{9303DAD9-BD19-CB4D-C6B2-7ADF3BEA9366}"/>
              </a:ext>
            </a:extLst>
          </p:cNvPr>
          <p:cNvGrpSpPr/>
          <p:nvPr/>
        </p:nvGrpSpPr>
        <p:grpSpPr>
          <a:xfrm>
            <a:off x="8779249" y="2275977"/>
            <a:ext cx="774098" cy="376376"/>
            <a:chOff x="9222398" y="2006019"/>
            <a:chExt cx="774098" cy="376376"/>
          </a:xfrm>
        </p:grpSpPr>
        <p:sp>
          <p:nvSpPr>
            <p:cNvPr id="1061" name="Round Same Side Corner Rectangle 1060">
              <a:extLst>
                <a:ext uri="{FF2B5EF4-FFF2-40B4-BE49-F238E27FC236}">
                  <a16:creationId xmlns:a16="http://schemas.microsoft.com/office/drawing/2014/main" id="{5B9ACB80-1FE2-F339-FAB5-7BA5311EF343}"/>
                </a:ext>
              </a:extLst>
            </p:cNvPr>
            <p:cNvSpPr/>
            <p:nvPr/>
          </p:nvSpPr>
          <p:spPr>
            <a:xfrm rot="16200000">
              <a:off x="9605321" y="1990013"/>
              <a:ext cx="369333" cy="406631"/>
            </a:xfrm>
            <a:prstGeom prst="round2Same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3" name="Rectangle 1062">
              <a:extLst>
                <a:ext uri="{FF2B5EF4-FFF2-40B4-BE49-F238E27FC236}">
                  <a16:creationId xmlns:a16="http://schemas.microsoft.com/office/drawing/2014/main" id="{2309CEB1-DD3C-65DD-3992-95CEBEA73A99}"/>
                </a:ext>
              </a:extLst>
            </p:cNvPr>
            <p:cNvSpPr/>
            <p:nvPr/>
          </p:nvSpPr>
          <p:spPr>
            <a:xfrm>
              <a:off x="9222398" y="2006019"/>
              <a:ext cx="774098" cy="37637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75" name="Group 1074">
            <a:extLst>
              <a:ext uri="{FF2B5EF4-FFF2-40B4-BE49-F238E27FC236}">
                <a16:creationId xmlns:a16="http://schemas.microsoft.com/office/drawing/2014/main" id="{11A73C8D-2A79-0E6A-C598-780F575B88E2}"/>
              </a:ext>
            </a:extLst>
          </p:cNvPr>
          <p:cNvGrpSpPr/>
          <p:nvPr/>
        </p:nvGrpSpPr>
        <p:grpSpPr>
          <a:xfrm>
            <a:off x="8782442" y="4177698"/>
            <a:ext cx="781538" cy="375566"/>
            <a:chOff x="9225591" y="3407939"/>
            <a:chExt cx="781538" cy="375566"/>
          </a:xfrm>
        </p:grpSpPr>
        <p:sp>
          <p:nvSpPr>
            <p:cNvPr id="1066" name="Round Same Side Corner Rectangle 1065">
              <a:extLst>
                <a:ext uri="{FF2B5EF4-FFF2-40B4-BE49-F238E27FC236}">
                  <a16:creationId xmlns:a16="http://schemas.microsoft.com/office/drawing/2014/main" id="{4D886C4C-9923-5DC3-51AC-90394065AECD}"/>
                </a:ext>
              </a:extLst>
            </p:cNvPr>
            <p:cNvSpPr/>
            <p:nvPr/>
          </p:nvSpPr>
          <p:spPr>
            <a:xfrm rot="16200000">
              <a:off x="9464828" y="3241204"/>
              <a:ext cx="369333" cy="715269"/>
            </a:xfrm>
            <a:prstGeom prst="round2Same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7" name="Rectangle 1066">
              <a:extLst>
                <a:ext uri="{FF2B5EF4-FFF2-40B4-BE49-F238E27FC236}">
                  <a16:creationId xmlns:a16="http://schemas.microsoft.com/office/drawing/2014/main" id="{F79541F3-5DDF-EE89-03E6-05AF060AD022}"/>
                </a:ext>
              </a:extLst>
            </p:cNvPr>
            <p:cNvSpPr/>
            <p:nvPr/>
          </p:nvSpPr>
          <p:spPr>
            <a:xfrm>
              <a:off x="9225591" y="3407939"/>
              <a:ext cx="774098" cy="36933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76" name="Group 1075">
            <a:extLst>
              <a:ext uri="{FF2B5EF4-FFF2-40B4-BE49-F238E27FC236}">
                <a16:creationId xmlns:a16="http://schemas.microsoft.com/office/drawing/2014/main" id="{89076470-2A0B-38F8-22E0-2AA76DFCD046}"/>
              </a:ext>
            </a:extLst>
          </p:cNvPr>
          <p:cNvGrpSpPr/>
          <p:nvPr/>
        </p:nvGrpSpPr>
        <p:grpSpPr>
          <a:xfrm>
            <a:off x="8784984" y="5844271"/>
            <a:ext cx="774098" cy="376376"/>
            <a:chOff x="9225591" y="4761139"/>
            <a:chExt cx="774098" cy="376376"/>
          </a:xfrm>
        </p:grpSpPr>
        <p:sp>
          <p:nvSpPr>
            <p:cNvPr id="1068" name="Round Same Side Corner Rectangle 1067">
              <a:extLst>
                <a:ext uri="{FF2B5EF4-FFF2-40B4-BE49-F238E27FC236}">
                  <a16:creationId xmlns:a16="http://schemas.microsoft.com/office/drawing/2014/main" id="{51BB10A2-364E-D898-7B6F-9B5955F8A8A2}"/>
                </a:ext>
              </a:extLst>
            </p:cNvPr>
            <p:cNvSpPr/>
            <p:nvPr/>
          </p:nvSpPr>
          <p:spPr>
            <a:xfrm rot="16200000">
              <a:off x="9721769" y="4858387"/>
              <a:ext cx="369333" cy="180121"/>
            </a:xfrm>
            <a:prstGeom prst="round2Same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9" name="Rectangle 1068">
              <a:extLst>
                <a:ext uri="{FF2B5EF4-FFF2-40B4-BE49-F238E27FC236}">
                  <a16:creationId xmlns:a16="http://schemas.microsoft.com/office/drawing/2014/main" id="{B21BCB9F-6435-06E3-F918-39896D049856}"/>
                </a:ext>
              </a:extLst>
            </p:cNvPr>
            <p:cNvSpPr/>
            <p:nvPr/>
          </p:nvSpPr>
          <p:spPr>
            <a:xfrm>
              <a:off x="9225591" y="4761139"/>
              <a:ext cx="774098" cy="37637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73" name="Elbow Connector 1072">
            <a:extLst>
              <a:ext uri="{FF2B5EF4-FFF2-40B4-BE49-F238E27FC236}">
                <a16:creationId xmlns:a16="http://schemas.microsoft.com/office/drawing/2014/main" id="{C44A9CE3-0766-8C88-8A37-A78A85D2880E}"/>
              </a:ext>
            </a:extLst>
          </p:cNvPr>
          <p:cNvCxnSpPr>
            <a:stCxn id="21" idx="0"/>
            <a:endCxn id="34" idx="2"/>
          </p:cNvCxnSpPr>
          <p:nvPr/>
        </p:nvCxnSpPr>
        <p:spPr>
          <a:xfrm rot="5400000" flipH="1" flipV="1">
            <a:off x="3063645" y="2537578"/>
            <a:ext cx="549471" cy="597969"/>
          </a:xfrm>
          <a:prstGeom prst="bentConnector3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0180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92882392-CE5F-1C75-36F9-3DDAD21623F2}"/>
              </a:ext>
            </a:extLst>
          </p:cNvPr>
          <p:cNvSpPr/>
          <p:nvPr/>
        </p:nvSpPr>
        <p:spPr>
          <a:xfrm>
            <a:off x="6730550" y="5497925"/>
            <a:ext cx="1323571" cy="1128626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78C40A7-FEFD-83B6-D66C-02A4CAD65C1D}"/>
              </a:ext>
            </a:extLst>
          </p:cNvPr>
          <p:cNvSpPr/>
          <p:nvPr/>
        </p:nvSpPr>
        <p:spPr>
          <a:xfrm>
            <a:off x="2406149" y="2922843"/>
            <a:ext cx="1326917" cy="1095398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AF5832C-D271-7EEF-4F35-D0BDB3A9613B}"/>
              </a:ext>
            </a:extLst>
          </p:cNvPr>
          <p:cNvSpPr/>
          <p:nvPr/>
        </p:nvSpPr>
        <p:spPr>
          <a:xfrm>
            <a:off x="4588359" y="2931810"/>
            <a:ext cx="1326917" cy="1095398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FA6EB4D-6C44-EF55-8C7C-6E46187D345B}"/>
              </a:ext>
            </a:extLst>
          </p:cNvPr>
          <p:cNvSpPr/>
          <p:nvPr/>
        </p:nvSpPr>
        <p:spPr>
          <a:xfrm>
            <a:off x="1604129" y="5065244"/>
            <a:ext cx="1326917" cy="1095398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5BBF4CA-1FAA-E598-3DEA-33F5F5C9B4BF}"/>
              </a:ext>
            </a:extLst>
          </p:cNvPr>
          <p:cNvSpPr/>
          <p:nvPr/>
        </p:nvSpPr>
        <p:spPr>
          <a:xfrm>
            <a:off x="4572644" y="5178312"/>
            <a:ext cx="1326917" cy="1095398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59" name="Picture 1058" descr="Graphical user interface&#10;&#10;Description automatically generated">
            <a:extLst>
              <a:ext uri="{FF2B5EF4-FFF2-40B4-BE49-F238E27FC236}">
                <a16:creationId xmlns:a16="http://schemas.microsoft.com/office/drawing/2014/main" id="{78EF2B2F-0D3A-7233-173D-072D718CDF6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" r="69557"/>
          <a:stretch/>
        </p:blipFill>
        <p:spPr>
          <a:xfrm>
            <a:off x="9469050" y="1198446"/>
            <a:ext cx="2719444" cy="561859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417BD1-E714-3370-5647-F8AB702013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11</a:t>
            </a:fld>
            <a:endParaRPr lang="uk-UA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F46CDFD-06E8-C6C0-42DB-80CE398CE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sz="4000" dirty="0">
                <a:solidFill>
                  <a:schemeClr val="bg1">
                    <a:lumMod val="85000"/>
                  </a:schemeClr>
                </a:solidFill>
                <a:latin typeface="Arial Bold"/>
                <a:ea typeface="ＭＳ Ｐゴシック"/>
              </a:rPr>
              <a:t>LPNT Scalability Accomplishments </a:t>
            </a:r>
            <a:br>
              <a:rPr lang="en-US" sz="4000" dirty="0">
                <a:solidFill>
                  <a:schemeClr val="bg1">
                    <a:lumMod val="85000"/>
                  </a:schemeClr>
                </a:solidFill>
                <a:latin typeface="Arial Bold"/>
                <a:ea typeface="ＭＳ Ｐゴシック"/>
              </a:rPr>
            </a:br>
            <a:r>
              <a:rPr lang="en-US" sz="4000" dirty="0">
                <a:solidFill>
                  <a:schemeClr val="bg1">
                    <a:lumMod val="85000"/>
                  </a:schemeClr>
                </a:solidFill>
                <a:latin typeface="Arial Bold"/>
                <a:ea typeface="ＭＳ Ｐゴシック"/>
                <a:cs typeface="Arial Bold"/>
              </a:rPr>
              <a:t>end of FY23</a:t>
            </a:r>
            <a:endParaRPr lang="en-US" sz="4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1A7EC8-B9E1-F2D1-EBDB-CA6AD5AE04E9}"/>
              </a:ext>
            </a:extLst>
          </p:cNvPr>
          <p:cNvSpPr/>
          <p:nvPr/>
        </p:nvSpPr>
        <p:spPr>
          <a:xfrm>
            <a:off x="197742" y="1245456"/>
            <a:ext cx="364821" cy="252471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E47D30-F11E-1244-74F5-BE32975F7EF9}"/>
              </a:ext>
            </a:extLst>
          </p:cNvPr>
          <p:cNvSpPr/>
          <p:nvPr/>
        </p:nvSpPr>
        <p:spPr>
          <a:xfrm>
            <a:off x="201085" y="1602223"/>
            <a:ext cx="361478" cy="271681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4FD2C8-AD3B-42F0-25F2-72B4C5AF7910}"/>
              </a:ext>
            </a:extLst>
          </p:cNvPr>
          <p:cNvSpPr/>
          <p:nvPr/>
        </p:nvSpPr>
        <p:spPr>
          <a:xfrm>
            <a:off x="202495" y="1975165"/>
            <a:ext cx="360068" cy="27168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81A958-6BAB-66D9-1FF0-186FC4064910}"/>
              </a:ext>
            </a:extLst>
          </p:cNvPr>
          <p:cNvSpPr/>
          <p:nvPr/>
        </p:nvSpPr>
        <p:spPr>
          <a:xfrm>
            <a:off x="201748" y="2348107"/>
            <a:ext cx="360069" cy="26793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C4AA3E-A575-F6D5-4F1D-DE9314097C80}"/>
              </a:ext>
            </a:extLst>
          </p:cNvPr>
          <p:cNvSpPr txBox="1"/>
          <p:nvPr/>
        </p:nvSpPr>
        <p:spPr>
          <a:xfrm>
            <a:off x="605841" y="2342902"/>
            <a:ext cx="16257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Development Started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7F10EE-8C58-CEA0-6E3D-D1CFFDC5134C}"/>
              </a:ext>
            </a:extLst>
          </p:cNvPr>
          <p:cNvSpPr txBox="1"/>
          <p:nvPr/>
        </p:nvSpPr>
        <p:spPr>
          <a:xfrm>
            <a:off x="641488" y="1966526"/>
            <a:ext cx="841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Prototype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863514-5181-CF20-9370-3ED8406801D1}"/>
              </a:ext>
            </a:extLst>
          </p:cNvPr>
          <p:cNvSpPr txBox="1"/>
          <p:nvPr/>
        </p:nvSpPr>
        <p:spPr>
          <a:xfrm>
            <a:off x="641488" y="1605092"/>
            <a:ext cx="14730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Verification Started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4218AF-7BB4-3378-EEFE-33943E467304}"/>
              </a:ext>
            </a:extLst>
          </p:cNvPr>
          <p:cNvSpPr txBox="1"/>
          <p:nvPr/>
        </p:nvSpPr>
        <p:spPr>
          <a:xfrm>
            <a:off x="640629" y="1253360"/>
            <a:ext cx="2119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Initial Verification Completed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90CD82-89DC-18DC-5869-4CAB1C3A9661}"/>
              </a:ext>
            </a:extLst>
          </p:cNvPr>
          <p:cNvSpPr/>
          <p:nvPr/>
        </p:nvSpPr>
        <p:spPr>
          <a:xfrm>
            <a:off x="6727205" y="4229906"/>
            <a:ext cx="1326917" cy="1095398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A83BC2C-8221-710A-602E-48C4135B815B}"/>
              </a:ext>
            </a:extLst>
          </p:cNvPr>
          <p:cNvSpPr/>
          <p:nvPr/>
        </p:nvSpPr>
        <p:spPr>
          <a:xfrm>
            <a:off x="6856469" y="4421926"/>
            <a:ext cx="1032642" cy="717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COMM App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9980085-2E8B-57DD-14B6-619E2A1655AD}"/>
              </a:ext>
            </a:extLst>
          </p:cNvPr>
          <p:cNvSpPr/>
          <p:nvPr/>
        </p:nvSpPr>
        <p:spPr>
          <a:xfrm>
            <a:off x="4718519" y="3104365"/>
            <a:ext cx="1032642" cy="717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DEKF App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0F6537B-FE6D-2A65-3CA9-F373EDA54C18}"/>
              </a:ext>
            </a:extLst>
          </p:cNvPr>
          <p:cNvSpPr/>
          <p:nvPr/>
        </p:nvSpPr>
        <p:spPr>
          <a:xfrm>
            <a:off x="2523075" y="3111297"/>
            <a:ext cx="1032642" cy="717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RANGE App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5C9A01-0D6C-D9DB-349D-23A6B810FB8A}"/>
              </a:ext>
            </a:extLst>
          </p:cNvPr>
          <p:cNvSpPr/>
          <p:nvPr/>
        </p:nvSpPr>
        <p:spPr>
          <a:xfrm>
            <a:off x="1755646" y="5229762"/>
            <a:ext cx="1032642" cy="717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NET App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1C83EBE-3106-4FA1-4BD1-7FC31C33AE0D}"/>
              </a:ext>
            </a:extLst>
          </p:cNvPr>
          <p:cNvSpPr/>
          <p:nvPr/>
        </p:nvSpPr>
        <p:spPr>
          <a:xfrm>
            <a:off x="4718380" y="5383822"/>
            <a:ext cx="1032642" cy="717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MPLAN App</a:t>
            </a:r>
          </a:p>
        </p:txBody>
      </p:sp>
      <p:sp>
        <p:nvSpPr>
          <p:cNvPr id="26" name="Punched Tape 25">
            <a:extLst>
              <a:ext uri="{FF2B5EF4-FFF2-40B4-BE49-F238E27FC236}">
                <a16:creationId xmlns:a16="http://schemas.microsoft.com/office/drawing/2014/main" id="{64DA2E2E-7756-1AC9-B0E0-DE1D1CC1D4A4}"/>
              </a:ext>
            </a:extLst>
          </p:cNvPr>
          <p:cNvSpPr/>
          <p:nvPr/>
        </p:nvSpPr>
        <p:spPr>
          <a:xfrm>
            <a:off x="6865230" y="5585441"/>
            <a:ext cx="1028715" cy="905269"/>
          </a:xfrm>
          <a:prstGeom prst="flowChartPunchedTap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Experimental</a:t>
            </a:r>
          </a:p>
          <a:p>
            <a:pPr algn="ctr"/>
            <a:r>
              <a:rPr lang="en-US" sz="1200">
                <a:solidFill>
                  <a:schemeClr val="tx1"/>
                </a:solidFill>
              </a:rPr>
              <a:t>Network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6D621E8-A1D2-95BD-6571-5D3E2941F6B0}"/>
              </a:ext>
            </a:extLst>
          </p:cNvPr>
          <p:cNvCxnSpPr>
            <a:cxnSpLocks/>
            <a:stCxn id="29" idx="2"/>
            <a:endCxn id="26" idx="3"/>
          </p:cNvCxnSpPr>
          <p:nvPr/>
        </p:nvCxnSpPr>
        <p:spPr>
          <a:xfrm flipH="1" flipV="1">
            <a:off x="7893945" y="6038076"/>
            <a:ext cx="461279" cy="575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6AACBE0-B170-5747-1B14-F3F7238982F3}"/>
              </a:ext>
            </a:extLst>
          </p:cNvPr>
          <p:cNvCxnSpPr>
            <a:cxnSpLocks/>
            <a:stCxn id="17" idx="2"/>
            <a:endCxn id="26" idx="0"/>
          </p:cNvCxnSpPr>
          <p:nvPr/>
        </p:nvCxnSpPr>
        <p:spPr>
          <a:xfrm>
            <a:off x="7372790" y="5139257"/>
            <a:ext cx="6798" cy="536711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1D755C5E-256F-EEB4-79A3-AE3AFF58EBB4}"/>
              </a:ext>
            </a:extLst>
          </p:cNvPr>
          <p:cNvSpPr txBox="1"/>
          <p:nvPr/>
        </p:nvSpPr>
        <p:spPr>
          <a:xfrm>
            <a:off x="7932224" y="5612943"/>
            <a:ext cx="846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/>
              <a:t>DDS Data Outgoing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A2A3D43-21E4-3DA2-A467-875ADF0C833D}"/>
              </a:ext>
            </a:extLst>
          </p:cNvPr>
          <p:cNvGrpSpPr/>
          <p:nvPr/>
        </p:nvGrpSpPr>
        <p:grpSpPr>
          <a:xfrm>
            <a:off x="2211224" y="1725601"/>
            <a:ext cx="1940498" cy="926752"/>
            <a:chOff x="1365375" y="3191941"/>
            <a:chExt cx="1940498" cy="926752"/>
          </a:xfrm>
        </p:grpSpPr>
        <p:sp>
          <p:nvSpPr>
            <p:cNvPr id="34" name="Punched Tape 33">
              <a:extLst>
                <a:ext uri="{FF2B5EF4-FFF2-40B4-BE49-F238E27FC236}">
                  <a16:creationId xmlns:a16="http://schemas.microsoft.com/office/drawing/2014/main" id="{68F40F45-8397-1584-3E2E-7A95A0AEBBE1}"/>
                </a:ext>
              </a:extLst>
            </p:cNvPr>
            <p:cNvSpPr/>
            <p:nvPr/>
          </p:nvSpPr>
          <p:spPr>
            <a:xfrm>
              <a:off x="2277158" y="3213424"/>
              <a:ext cx="1028715" cy="905269"/>
            </a:xfrm>
            <a:prstGeom prst="flowChartPunchedTap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Sim Network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00FCB56-66E5-4F2A-D3C0-A9E6494A8E2F}"/>
                </a:ext>
              </a:extLst>
            </p:cNvPr>
            <p:cNvCxnSpPr>
              <a:cxnSpLocks/>
              <a:endCxn id="34" idx="1"/>
            </p:cNvCxnSpPr>
            <p:nvPr/>
          </p:nvCxnSpPr>
          <p:spPr>
            <a:xfrm>
              <a:off x="1365375" y="3666059"/>
              <a:ext cx="911783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1BC3298-31AF-129C-F216-78B473986C6F}"/>
                </a:ext>
              </a:extLst>
            </p:cNvPr>
            <p:cNvSpPr txBox="1"/>
            <p:nvPr/>
          </p:nvSpPr>
          <p:spPr>
            <a:xfrm>
              <a:off x="1373838" y="3191941"/>
              <a:ext cx="846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/>
                <a:t>DDS Data Outgoing</a:t>
              </a:r>
            </a:p>
          </p:txBody>
        </p:sp>
      </p:grpSp>
      <p:sp>
        <p:nvSpPr>
          <p:cNvPr id="49" name="Pentagon 48">
            <a:extLst>
              <a:ext uri="{FF2B5EF4-FFF2-40B4-BE49-F238E27FC236}">
                <a16:creationId xmlns:a16="http://schemas.microsoft.com/office/drawing/2014/main" id="{06A0751E-7F70-BFC4-3263-EE2146C99C18}"/>
              </a:ext>
            </a:extLst>
          </p:cNvPr>
          <p:cNvSpPr/>
          <p:nvPr/>
        </p:nvSpPr>
        <p:spPr>
          <a:xfrm>
            <a:off x="58963" y="3032203"/>
            <a:ext cx="1365324" cy="861849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Orbital and RF Sim Output</a:t>
            </a:r>
          </a:p>
        </p:txBody>
      </p:sp>
      <p:cxnSp>
        <p:nvCxnSpPr>
          <p:cNvPr id="52" name="Elbow Connector 51">
            <a:extLst>
              <a:ext uri="{FF2B5EF4-FFF2-40B4-BE49-F238E27FC236}">
                <a16:creationId xmlns:a16="http://schemas.microsoft.com/office/drawing/2014/main" id="{7CEB6D7E-C539-0EF8-9770-9752CEA20CB8}"/>
              </a:ext>
            </a:extLst>
          </p:cNvPr>
          <p:cNvCxnSpPr>
            <a:cxnSpLocks/>
            <a:stCxn id="49" idx="3"/>
            <a:endCxn id="23" idx="1"/>
          </p:cNvCxnSpPr>
          <p:nvPr/>
        </p:nvCxnSpPr>
        <p:spPr>
          <a:xfrm>
            <a:off x="1424287" y="3463128"/>
            <a:ext cx="331359" cy="2125300"/>
          </a:xfrm>
          <a:prstGeom prst="bentConnector3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Elbow Connector 55">
            <a:extLst>
              <a:ext uri="{FF2B5EF4-FFF2-40B4-BE49-F238E27FC236}">
                <a16:creationId xmlns:a16="http://schemas.microsoft.com/office/drawing/2014/main" id="{A3135CF3-95EF-FE81-1553-82CA26E6739C}"/>
              </a:ext>
            </a:extLst>
          </p:cNvPr>
          <p:cNvCxnSpPr>
            <a:cxnSpLocks/>
            <a:stCxn id="23" idx="0"/>
            <a:endCxn id="21" idx="2"/>
          </p:cNvCxnSpPr>
          <p:nvPr/>
        </p:nvCxnSpPr>
        <p:spPr>
          <a:xfrm rot="5400000" flipH="1" flipV="1">
            <a:off x="1955114" y="4145481"/>
            <a:ext cx="1401134" cy="767429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C33C4A35-9C81-5FDC-A789-367C76567230}"/>
              </a:ext>
            </a:extLst>
          </p:cNvPr>
          <p:cNvCxnSpPr>
            <a:cxnSpLocks/>
            <a:stCxn id="21" idx="3"/>
            <a:endCxn id="23" idx="3"/>
          </p:cNvCxnSpPr>
          <p:nvPr/>
        </p:nvCxnSpPr>
        <p:spPr>
          <a:xfrm flipH="1">
            <a:off x="2788288" y="3469963"/>
            <a:ext cx="767429" cy="2118465"/>
          </a:xfrm>
          <a:prstGeom prst="bentConnector3">
            <a:avLst>
              <a:gd name="adj1" fmla="val -29788"/>
            </a:avLst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28" name="Straight Arrow Connector 1027">
            <a:extLst>
              <a:ext uri="{FF2B5EF4-FFF2-40B4-BE49-F238E27FC236}">
                <a16:creationId xmlns:a16="http://schemas.microsoft.com/office/drawing/2014/main" id="{214EDB4A-F2B6-06F6-904F-29AA1320403B}"/>
              </a:ext>
            </a:extLst>
          </p:cNvPr>
          <p:cNvCxnSpPr>
            <a:stCxn id="21" idx="3"/>
            <a:endCxn id="19" idx="1"/>
          </p:cNvCxnSpPr>
          <p:nvPr/>
        </p:nvCxnSpPr>
        <p:spPr>
          <a:xfrm flipV="1">
            <a:off x="3555717" y="3463031"/>
            <a:ext cx="1162802" cy="6932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29" name="Elbow Connector 1028">
            <a:extLst>
              <a:ext uri="{FF2B5EF4-FFF2-40B4-BE49-F238E27FC236}">
                <a16:creationId xmlns:a16="http://schemas.microsoft.com/office/drawing/2014/main" id="{F6BECCC4-9946-C6C4-7AA3-8E73446A8300}"/>
              </a:ext>
            </a:extLst>
          </p:cNvPr>
          <p:cNvCxnSpPr>
            <a:cxnSpLocks/>
            <a:stCxn id="25" idx="2"/>
            <a:endCxn id="23" idx="2"/>
          </p:cNvCxnSpPr>
          <p:nvPr/>
        </p:nvCxnSpPr>
        <p:spPr>
          <a:xfrm rot="5400000" flipH="1">
            <a:off x="3676304" y="4542756"/>
            <a:ext cx="154060" cy="2962734"/>
          </a:xfrm>
          <a:prstGeom prst="bentConnector3">
            <a:avLst>
              <a:gd name="adj1" fmla="val -264362"/>
            </a:avLst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35" name="Elbow Connector 1034">
            <a:extLst>
              <a:ext uri="{FF2B5EF4-FFF2-40B4-BE49-F238E27FC236}">
                <a16:creationId xmlns:a16="http://schemas.microsoft.com/office/drawing/2014/main" id="{A12348B2-C59B-B18B-0D4E-3902C7818B74}"/>
              </a:ext>
            </a:extLst>
          </p:cNvPr>
          <p:cNvCxnSpPr>
            <a:cxnSpLocks/>
            <a:stCxn id="19" idx="3"/>
            <a:endCxn id="17" idx="0"/>
          </p:cNvCxnSpPr>
          <p:nvPr/>
        </p:nvCxnSpPr>
        <p:spPr>
          <a:xfrm>
            <a:off x="5751161" y="3463031"/>
            <a:ext cx="1621629" cy="958895"/>
          </a:xfrm>
          <a:prstGeom prst="bentConnector2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38" name="Elbow Connector 1037">
            <a:extLst>
              <a:ext uri="{FF2B5EF4-FFF2-40B4-BE49-F238E27FC236}">
                <a16:creationId xmlns:a16="http://schemas.microsoft.com/office/drawing/2014/main" id="{1E847715-BDEB-9C8A-0C3A-6391875DAD35}"/>
              </a:ext>
            </a:extLst>
          </p:cNvPr>
          <p:cNvCxnSpPr>
            <a:cxnSpLocks/>
            <a:stCxn id="17" idx="1"/>
            <a:endCxn id="25" idx="3"/>
          </p:cNvCxnSpPr>
          <p:nvPr/>
        </p:nvCxnSpPr>
        <p:spPr>
          <a:xfrm rot="10800000" flipV="1">
            <a:off x="5751023" y="4780592"/>
            <a:ext cx="1105447" cy="961896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41" name="Elbow Connector 1040">
            <a:extLst>
              <a:ext uri="{FF2B5EF4-FFF2-40B4-BE49-F238E27FC236}">
                <a16:creationId xmlns:a16="http://schemas.microsoft.com/office/drawing/2014/main" id="{32054ACE-B570-7795-6736-7DC6D4B1E384}"/>
              </a:ext>
            </a:extLst>
          </p:cNvPr>
          <p:cNvCxnSpPr>
            <a:cxnSpLocks/>
            <a:stCxn id="17" idx="1"/>
            <a:endCxn id="19" idx="2"/>
          </p:cNvCxnSpPr>
          <p:nvPr/>
        </p:nvCxnSpPr>
        <p:spPr>
          <a:xfrm rot="10800000">
            <a:off x="5234841" y="3821696"/>
            <a:ext cx="1621629" cy="958896"/>
          </a:xfrm>
          <a:prstGeom prst="bentConnector2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48" name="Straight Arrow Connector 1047">
            <a:extLst>
              <a:ext uri="{FF2B5EF4-FFF2-40B4-BE49-F238E27FC236}">
                <a16:creationId xmlns:a16="http://schemas.microsoft.com/office/drawing/2014/main" id="{18BCC4D2-3582-9EEB-172B-FB040CA65B70}"/>
              </a:ext>
            </a:extLst>
          </p:cNvPr>
          <p:cNvCxnSpPr>
            <a:cxnSpLocks/>
            <a:stCxn id="49" idx="3"/>
            <a:endCxn id="21" idx="1"/>
          </p:cNvCxnSpPr>
          <p:nvPr/>
        </p:nvCxnSpPr>
        <p:spPr>
          <a:xfrm>
            <a:off x="1424287" y="3463128"/>
            <a:ext cx="1098788" cy="6835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62" name="TextBox 1061">
            <a:extLst>
              <a:ext uri="{FF2B5EF4-FFF2-40B4-BE49-F238E27FC236}">
                <a16:creationId xmlns:a16="http://schemas.microsoft.com/office/drawing/2014/main" id="{D2077463-3C26-22B3-797B-0A0EDE44CA1F}"/>
              </a:ext>
            </a:extLst>
          </p:cNvPr>
          <p:cNvSpPr txBox="1"/>
          <p:nvPr/>
        </p:nvSpPr>
        <p:spPr>
          <a:xfrm>
            <a:off x="8681354" y="1465396"/>
            <a:ext cx="102871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400" u="sng">
                <a:latin typeface="Arial"/>
                <a:ea typeface="MS PGothic"/>
                <a:cs typeface="Arial"/>
              </a:rPr>
              <a:t># nodes provisions</a:t>
            </a:r>
            <a:endParaRPr lang="en-US"/>
          </a:p>
        </p:txBody>
      </p:sp>
      <p:grpSp>
        <p:nvGrpSpPr>
          <p:cNvPr id="1074" name="Group 1073">
            <a:extLst>
              <a:ext uri="{FF2B5EF4-FFF2-40B4-BE49-F238E27FC236}">
                <a16:creationId xmlns:a16="http://schemas.microsoft.com/office/drawing/2014/main" id="{9303DAD9-BD19-CB4D-C6B2-7ADF3BEA9366}"/>
              </a:ext>
            </a:extLst>
          </p:cNvPr>
          <p:cNvGrpSpPr/>
          <p:nvPr/>
        </p:nvGrpSpPr>
        <p:grpSpPr>
          <a:xfrm>
            <a:off x="8779249" y="2275977"/>
            <a:ext cx="774098" cy="376376"/>
            <a:chOff x="9222398" y="2006019"/>
            <a:chExt cx="774098" cy="376376"/>
          </a:xfrm>
        </p:grpSpPr>
        <p:sp>
          <p:nvSpPr>
            <p:cNvPr id="1061" name="Round Same Side Corner Rectangle 1060">
              <a:extLst>
                <a:ext uri="{FF2B5EF4-FFF2-40B4-BE49-F238E27FC236}">
                  <a16:creationId xmlns:a16="http://schemas.microsoft.com/office/drawing/2014/main" id="{5B9ACB80-1FE2-F339-FAB5-7BA5311EF343}"/>
                </a:ext>
              </a:extLst>
            </p:cNvPr>
            <p:cNvSpPr/>
            <p:nvPr/>
          </p:nvSpPr>
          <p:spPr>
            <a:xfrm rot="16200000">
              <a:off x="9494349" y="1879040"/>
              <a:ext cx="369333" cy="628576"/>
            </a:xfrm>
            <a:prstGeom prst="round2Same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3" name="Rectangle 1062">
              <a:extLst>
                <a:ext uri="{FF2B5EF4-FFF2-40B4-BE49-F238E27FC236}">
                  <a16:creationId xmlns:a16="http://schemas.microsoft.com/office/drawing/2014/main" id="{2309CEB1-DD3C-65DD-3992-95CEBEA73A99}"/>
                </a:ext>
              </a:extLst>
            </p:cNvPr>
            <p:cNvSpPr/>
            <p:nvPr/>
          </p:nvSpPr>
          <p:spPr>
            <a:xfrm>
              <a:off x="9222398" y="2006019"/>
              <a:ext cx="774098" cy="37637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75" name="Group 1074">
            <a:extLst>
              <a:ext uri="{FF2B5EF4-FFF2-40B4-BE49-F238E27FC236}">
                <a16:creationId xmlns:a16="http://schemas.microsoft.com/office/drawing/2014/main" id="{11A73C8D-2A79-0E6A-C598-780F575B88E2}"/>
              </a:ext>
            </a:extLst>
          </p:cNvPr>
          <p:cNvGrpSpPr/>
          <p:nvPr/>
        </p:nvGrpSpPr>
        <p:grpSpPr>
          <a:xfrm>
            <a:off x="8782442" y="4177698"/>
            <a:ext cx="781539" cy="375565"/>
            <a:chOff x="9225591" y="3407939"/>
            <a:chExt cx="781539" cy="375565"/>
          </a:xfrm>
        </p:grpSpPr>
        <p:sp>
          <p:nvSpPr>
            <p:cNvPr id="1066" name="Round Same Side Corner Rectangle 1065">
              <a:extLst>
                <a:ext uri="{FF2B5EF4-FFF2-40B4-BE49-F238E27FC236}">
                  <a16:creationId xmlns:a16="http://schemas.microsoft.com/office/drawing/2014/main" id="{4D886C4C-9923-5DC3-51AC-90394065AECD}"/>
                </a:ext>
              </a:extLst>
            </p:cNvPr>
            <p:cNvSpPr/>
            <p:nvPr/>
          </p:nvSpPr>
          <p:spPr>
            <a:xfrm rot="16200000">
              <a:off x="9432965" y="3209340"/>
              <a:ext cx="369333" cy="778996"/>
            </a:xfrm>
            <a:prstGeom prst="round2Same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7" name="Rectangle 1066">
              <a:extLst>
                <a:ext uri="{FF2B5EF4-FFF2-40B4-BE49-F238E27FC236}">
                  <a16:creationId xmlns:a16="http://schemas.microsoft.com/office/drawing/2014/main" id="{F79541F3-5DDF-EE89-03E6-05AF060AD022}"/>
                </a:ext>
              </a:extLst>
            </p:cNvPr>
            <p:cNvSpPr/>
            <p:nvPr/>
          </p:nvSpPr>
          <p:spPr>
            <a:xfrm>
              <a:off x="9225591" y="3407939"/>
              <a:ext cx="774098" cy="36933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76" name="Group 1075">
            <a:extLst>
              <a:ext uri="{FF2B5EF4-FFF2-40B4-BE49-F238E27FC236}">
                <a16:creationId xmlns:a16="http://schemas.microsoft.com/office/drawing/2014/main" id="{89076470-2A0B-38F8-22E0-2AA76DFCD046}"/>
              </a:ext>
            </a:extLst>
          </p:cNvPr>
          <p:cNvGrpSpPr/>
          <p:nvPr/>
        </p:nvGrpSpPr>
        <p:grpSpPr>
          <a:xfrm>
            <a:off x="8784984" y="5844271"/>
            <a:ext cx="774098" cy="376376"/>
            <a:chOff x="9225591" y="4761139"/>
            <a:chExt cx="774098" cy="376376"/>
          </a:xfrm>
        </p:grpSpPr>
        <p:sp>
          <p:nvSpPr>
            <p:cNvPr id="1068" name="Round Same Side Corner Rectangle 1067">
              <a:extLst>
                <a:ext uri="{FF2B5EF4-FFF2-40B4-BE49-F238E27FC236}">
                  <a16:creationId xmlns:a16="http://schemas.microsoft.com/office/drawing/2014/main" id="{51BB10A2-364E-D898-7B6F-9B5955F8A8A2}"/>
                </a:ext>
              </a:extLst>
            </p:cNvPr>
            <p:cNvSpPr/>
            <p:nvPr/>
          </p:nvSpPr>
          <p:spPr>
            <a:xfrm rot="16200000">
              <a:off x="9601766" y="4738382"/>
              <a:ext cx="369333" cy="420127"/>
            </a:xfrm>
            <a:prstGeom prst="round2Same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9" name="Rectangle 1068">
              <a:extLst>
                <a:ext uri="{FF2B5EF4-FFF2-40B4-BE49-F238E27FC236}">
                  <a16:creationId xmlns:a16="http://schemas.microsoft.com/office/drawing/2014/main" id="{B21BCB9F-6435-06E3-F918-39896D049856}"/>
                </a:ext>
              </a:extLst>
            </p:cNvPr>
            <p:cNvSpPr/>
            <p:nvPr/>
          </p:nvSpPr>
          <p:spPr>
            <a:xfrm>
              <a:off x="9225591" y="4761139"/>
              <a:ext cx="774098" cy="37637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73" name="Elbow Connector 1072">
            <a:extLst>
              <a:ext uri="{FF2B5EF4-FFF2-40B4-BE49-F238E27FC236}">
                <a16:creationId xmlns:a16="http://schemas.microsoft.com/office/drawing/2014/main" id="{C44A9CE3-0766-8C88-8A37-A78A85D2880E}"/>
              </a:ext>
            </a:extLst>
          </p:cNvPr>
          <p:cNvCxnSpPr>
            <a:stCxn id="21" idx="0"/>
            <a:endCxn id="34" idx="2"/>
          </p:cNvCxnSpPr>
          <p:nvPr/>
        </p:nvCxnSpPr>
        <p:spPr>
          <a:xfrm rot="5400000" flipH="1" flipV="1">
            <a:off x="3063645" y="2537578"/>
            <a:ext cx="549471" cy="597969"/>
          </a:xfrm>
          <a:prstGeom prst="bentConnector3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2936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417BD1-E714-3370-5647-F8AB702013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12</a:t>
            </a:fld>
            <a:endParaRPr lang="uk-UA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F46CDFD-06E8-C6C0-42DB-80CE398CE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sz="4000" dirty="0">
                <a:solidFill>
                  <a:schemeClr val="bg1">
                    <a:lumMod val="85000"/>
                  </a:schemeClr>
                </a:solidFill>
                <a:latin typeface="Arial Bold"/>
                <a:ea typeface="ＭＳ Ｐゴシック"/>
              </a:rPr>
              <a:t>LPNT Scalability Accomplishments </a:t>
            </a:r>
            <a:r>
              <a:rPr lang="en-US" sz="4000" dirty="0">
                <a:solidFill>
                  <a:schemeClr val="bg1">
                    <a:lumMod val="85000"/>
                  </a:schemeClr>
                </a:solidFill>
                <a:latin typeface="Arial Bold"/>
                <a:ea typeface="ＭＳ Ｐゴシック"/>
                <a:cs typeface="Arial Bold"/>
              </a:rPr>
              <a:t>Send of FY23</a:t>
            </a:r>
            <a:endParaRPr lang="en-US" sz="4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9A32C21-F20F-7B0A-1DEB-1B4736CE110C}"/>
              </a:ext>
            </a:extLst>
          </p:cNvPr>
          <p:cNvSpPr txBox="1">
            <a:spLocks/>
          </p:cNvSpPr>
          <p:nvPr/>
        </p:nvSpPr>
        <p:spPr>
          <a:xfrm>
            <a:off x="675066" y="2790701"/>
            <a:ext cx="4081562" cy="358656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It has wheels!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Integration complete</a:t>
            </a: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picture containing text, indoor, floor, computer&#10;&#10;Description automatically generated">
            <a:extLst>
              <a:ext uri="{FF2B5EF4-FFF2-40B4-BE49-F238E27FC236}">
                <a16:creationId xmlns:a16="http://schemas.microsoft.com/office/drawing/2014/main" id="{A2990F4C-063F-66EA-E48A-8BD87FEB6E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56" b="91468" l="9993" r="89792">
                        <a14:foregroundMark x1="19914" y1="82450" x2="21855" y2="89770"/>
                        <a14:foregroundMark x1="21855" y1="89770" x2="34436" y2="95350"/>
                        <a14:foregroundMark x1="34436" y1="95350" x2="49317" y2="95026"/>
                        <a14:foregroundMark x1="49317" y1="95026" x2="64127" y2="95512"/>
                        <a14:foregroundMark x1="64127" y1="95512" x2="71891" y2="89203"/>
                        <a14:foregroundMark x1="71891" y1="89203" x2="24659" y2="83583"/>
                        <a14:foregroundMark x1="24659" y1="83583" x2="26600" y2="91023"/>
                        <a14:foregroundMark x1="26600" y1="91023" x2="46873" y2="90255"/>
                        <a14:foregroundMark x1="46873" y1="90255" x2="61179" y2="91468"/>
                        <a14:foregroundMark x1="61179" y1="91468" x2="41409" y2="91266"/>
                        <a14:foregroundMark x1="78361" y1="16336" x2="78073" y2="9220"/>
                        <a14:foregroundMark x1="78073" y1="9220" x2="70740" y2="2790"/>
                        <a14:foregroundMark x1="31503" y1="960" x2="29116" y2="849"/>
                        <a14:foregroundMark x1="70740" y1="2790" x2="36632" y2="1200"/>
                        <a14:foregroundMark x1="29116" y1="849" x2="18979" y2="5540"/>
                        <a14:foregroundMark x1="18979" y1="5540" x2="19123" y2="13182"/>
                        <a14:foregroundMark x1="19123" y1="13182" x2="28109" y2="19814"/>
                        <a14:foregroundMark x1="28109" y1="19814" x2="46945" y2="19935"/>
                        <a14:foregroundMark x1="46945" y1="19935" x2="75413" y2="17307"/>
                        <a14:foregroundMark x1="75413" y1="17307" x2="78217" y2="9381"/>
                        <a14:foregroundMark x1="78217" y1="9381" x2="66643" y2="12212"/>
                        <a14:foregroundMark x1="66643" y1="12212" x2="51689" y2="9624"/>
                        <a14:foregroundMark x1="51689" y1="9624" x2="39252" y2="10958"/>
                        <a14:foregroundMark x1="39252" y1="10958" x2="27390" y2="6672"/>
                        <a14:foregroundMark x1="27390" y1="6672" x2="41193" y2="5055"/>
                        <a14:foregroundMark x1="41193" y1="5055" x2="59813" y2="6510"/>
                        <a14:foregroundMark x1="27486" y1="844" x2="26024" y2="768"/>
                        <a14:foregroundMark x1="32614" y1="1110" x2="28564" y2="900"/>
                        <a14:foregroundMark x1="64270" y1="2750" x2="32637" y2="1111"/>
                        <a14:foregroundMark x1="26024" y1="768" x2="38246" y2="2386"/>
                        <a14:foregroundMark x1="38246" y1="2386" x2="25449" y2="1456"/>
                        <a14:foregroundMark x1="25449" y1="1456" x2="31632" y2="2386"/>
                        <a14:backgroundMark x1="59094" y1="1132" x2="31991" y2="526"/>
                        <a14:backgroundMark x1="31991" y1="526" x2="58231" y2="364"/>
                        <a14:backgroundMark x1="58231" y1="364" x2="40978" y2="243"/>
                        <a14:backgroundMark x1="27822" y1="526" x2="29044" y2="445"/>
                        <a14:backgroundMark x1="74910" y1="76021" x2="76851" y2="54832"/>
                        <a14:backgroundMark x1="76851" y1="54832" x2="84759" y2="48807"/>
                        <a14:backgroundMark x1="84759" y1="48807" x2="94105" y2="56571"/>
                        <a14:backgroundMark x1="94105" y1="56571" x2="88354" y2="70764"/>
                        <a14:backgroundMark x1="88354" y1="70764" x2="78001" y2="75455"/>
                        <a14:backgroundMark x1="78001" y1="75455" x2="88569" y2="59361"/>
                        <a14:backgroundMark x1="88569" y1="59361" x2="81165" y2="68904"/>
                        <a14:backgroundMark x1="81165" y1="68904" x2="88857" y2="52972"/>
                        <a14:backgroundMark x1="88857" y1="52972" x2="82315" y2="530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238" y="1248508"/>
            <a:ext cx="3205657" cy="5698945"/>
          </a:xfrm>
          <a:prstGeom prst="rect">
            <a:avLst/>
          </a:prstGeom>
        </p:spPr>
      </p:pic>
      <p:pic>
        <p:nvPicPr>
          <p:cNvPr id="6" name="Picture 5" descr="A picture containing text, vending machine, computer, open&#10;&#10;Description automatically generated">
            <a:extLst>
              <a:ext uri="{FF2B5EF4-FFF2-40B4-BE49-F238E27FC236}">
                <a16:creationId xmlns:a16="http://schemas.microsoft.com/office/drawing/2014/main" id="{790F741D-71EC-5453-9B95-F47C3C4C01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8427" y="1285750"/>
            <a:ext cx="2133600" cy="5270500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43D55C4-C6F6-C796-2B77-7E175F25FFC5}"/>
              </a:ext>
            </a:extLst>
          </p:cNvPr>
          <p:cNvCxnSpPr>
            <a:stCxn id="4" idx="3"/>
          </p:cNvCxnSpPr>
          <p:nvPr/>
        </p:nvCxnSpPr>
        <p:spPr>
          <a:xfrm flipV="1">
            <a:off x="7427895" y="4097980"/>
            <a:ext cx="1114084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1156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7007" y="30283"/>
            <a:ext cx="7737985" cy="1066800"/>
          </a:xfrm>
        </p:spPr>
        <p:txBody>
          <a:bodyPr/>
          <a:lstStyle/>
          <a:p>
            <a:r>
              <a:rPr lang="en-US" sz="4000">
                <a:solidFill>
                  <a:schemeClr val="bg1">
                    <a:lumMod val="85000"/>
                  </a:schemeClr>
                </a:solidFill>
              </a:rPr>
              <a:t>Project Assessment Summary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7375088"/>
              </p:ext>
            </p:extLst>
          </p:nvPr>
        </p:nvGraphicFramePr>
        <p:xfrm>
          <a:off x="502846" y="1528080"/>
          <a:ext cx="11140514" cy="3239074"/>
        </p:xfrm>
        <a:graphic>
          <a:graphicData uri="http://schemas.openxmlformats.org/drawingml/2006/table">
            <a:tbl>
              <a:tblPr/>
              <a:tblGrid>
                <a:gridCol w="1504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243">
                  <a:extLst>
                    <a:ext uri="{9D8B030D-6E8A-4147-A177-3AD203B41FA5}">
                      <a16:colId xmlns:a16="http://schemas.microsoft.com/office/drawing/2014/main" val="3885110848"/>
                    </a:ext>
                  </a:extLst>
                </a:gridCol>
                <a:gridCol w="458243">
                  <a:extLst>
                    <a:ext uri="{9D8B030D-6E8A-4147-A177-3AD203B41FA5}">
                      <a16:colId xmlns:a16="http://schemas.microsoft.com/office/drawing/2014/main" val="3130830848"/>
                    </a:ext>
                  </a:extLst>
                </a:gridCol>
                <a:gridCol w="458243">
                  <a:extLst>
                    <a:ext uri="{9D8B030D-6E8A-4147-A177-3AD203B41FA5}">
                      <a16:colId xmlns:a16="http://schemas.microsoft.com/office/drawing/2014/main" val="260731836"/>
                    </a:ext>
                  </a:extLst>
                </a:gridCol>
                <a:gridCol w="458243">
                  <a:extLst>
                    <a:ext uri="{9D8B030D-6E8A-4147-A177-3AD203B41FA5}">
                      <a16:colId xmlns:a16="http://schemas.microsoft.com/office/drawing/2014/main" val="1853114543"/>
                    </a:ext>
                  </a:extLst>
                </a:gridCol>
                <a:gridCol w="78028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6596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Name </a:t>
                      </a:r>
                    </a:p>
                  </a:txBody>
                  <a:tcPr marL="8193" marR="8193" marT="8193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400" b="1" i="0" u="none" strike="noStrike" kern="1200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Performance </a:t>
                      </a:r>
                      <a:endParaRPr lang="en-US" sz="1400" b="1" i="0" u="none" strike="noStrike" kern="12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93" marR="8193" marT="819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en-US" sz="1200" b="0" i="0" u="none" strike="noStrike" kern="12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Comments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67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600" b="1" i="0" u="none" strike="noStrike" kern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600" b="1" i="0" u="none" strike="noStrike" kern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600" b="1" i="0" u="none" strike="noStrike" kern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600" b="1" i="0" u="none" strike="noStrike" kern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43537"/>
                  </a:ext>
                </a:extLst>
              </a:tr>
              <a:tr h="83354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 Year</a:t>
                      </a:r>
                    </a:p>
                  </a:txBody>
                  <a:tcPr marL="8193" marR="8193" marT="8193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2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2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Technical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DSA ready for Ops; DSA tested scalability to 25 nodes</a:t>
                      </a:r>
                    </a:p>
                    <a:p>
                      <a:pPr algn="l" rtl="0" fontAlgn="b"/>
                      <a:r>
                        <a:rPr lang="en-U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DSA fully funded in FY23 and FY24</a:t>
                      </a:r>
                    </a:p>
                    <a:p>
                      <a:pPr algn="l" rtl="0" fontAlgn="b"/>
                      <a:r>
                        <a:rPr lang="en-U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Schedule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Starling changed launch vehicle and new unknown launch dates were given in a wide estimated range (June - August). No control over this schedule</a:t>
                      </a:r>
                    </a:p>
                    <a:p>
                      <a:pPr algn="l" rtl="0" fontAlgn="b"/>
                      <a:r>
                        <a:rPr lang="en-U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Programmatic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Project focused on prep for flight ops ; scalability paused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354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Annual</a:t>
                      </a:r>
                    </a:p>
                  </a:txBody>
                  <a:tcPr marL="8193" marR="8193" marT="8193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2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2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Technical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DSA entering Ops; DSA tested scalability to 25 nodes</a:t>
                      </a:r>
                    </a:p>
                    <a:p>
                      <a:pPr algn="l" rtl="0" fontAlgn="b"/>
                      <a:r>
                        <a:rPr lang="en-U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DSA fully funded in FY23 and FY24</a:t>
                      </a:r>
                    </a:p>
                    <a:p>
                      <a:pPr algn="l" rtl="0" fontAlgn="b"/>
                      <a:r>
                        <a:rPr lang="en-U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Schedule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Starling launched July 17</a:t>
                      </a:r>
                      <a:r>
                        <a:rPr lang="en-US" sz="16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; DSA to start commissioning September 10</a:t>
                      </a:r>
                      <a:r>
                        <a:rPr lang="en-US" sz="16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l" rtl="0" fontAlgn="b"/>
                      <a:r>
                        <a:rPr lang="en-U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Programmatic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Project starting flight ops and wrapping up scalability study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0043784"/>
                  </a:ext>
                </a:extLst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68531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1037" y="19716"/>
            <a:ext cx="8250115" cy="1066800"/>
          </a:xfrm>
        </p:spPr>
        <p:txBody>
          <a:bodyPr/>
          <a:lstStyle/>
          <a:p>
            <a:r>
              <a:rPr lang="en-US" sz="4000" dirty="0">
                <a:solidFill>
                  <a:schemeClr val="bg1">
                    <a:lumMod val="85000"/>
                  </a:schemeClr>
                </a:solidFill>
              </a:rPr>
              <a:t>Plans Forward and </a:t>
            </a:r>
            <a:br>
              <a:rPr lang="en-US" sz="40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4000" dirty="0">
                <a:solidFill>
                  <a:schemeClr val="bg1">
                    <a:lumMod val="85000"/>
                  </a:schemeClr>
                </a:solidFill>
              </a:rPr>
              <a:t>Transition / Infusion Plan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0677" y="1248508"/>
            <a:ext cx="11895992" cy="499989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Infusion/Transition plan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Recently funded Ames CIF will use DSA Test Rack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DSA in discussion with SSTP regarding a DSA 2.0 Mission Concept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Extend Autonomy into Scientific mission for TEC mapping (UCAR/NOAA/SSTP)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Utilize existing DSA Comm App development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Utilize autonomy matured on Starling 1.0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>
                <a:latin typeface="Arial"/>
                <a:ea typeface="ＭＳ Ｐゴシック"/>
                <a:cs typeface="Arial"/>
              </a:rPr>
              <a:t>Additional funding from SSTP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000" dirty="0">
                <a:latin typeface="Arial"/>
                <a:ea typeface="ＭＳ Ｐゴシック"/>
                <a:cs typeface="Arial"/>
              </a:rPr>
              <a:t>Opportunistic Software Experiments Satellite (OSE-SAT)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000" dirty="0">
                <a:latin typeface="Arial"/>
                <a:ea typeface="ＭＳ Ｐゴシック"/>
                <a:cs typeface="Arial"/>
              </a:rPr>
              <a:t>OSE-SAT funded in FY23 &amp; FY24 (low cost)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000" dirty="0">
                <a:latin typeface="Arial"/>
                <a:ea typeface="ＭＳ Ｐゴシック"/>
                <a:cs typeface="Arial"/>
              </a:rPr>
              <a:t>Utilizes DSA Comm App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000" dirty="0" err="1">
                <a:latin typeface="Arial"/>
                <a:ea typeface="ＭＳ Ｐゴシック"/>
                <a:cs typeface="Arial"/>
              </a:rPr>
              <a:t>Utliizes</a:t>
            </a:r>
            <a:r>
              <a:rPr lang="en-US" sz="2000" dirty="0">
                <a:latin typeface="Arial"/>
                <a:ea typeface="ＭＳ Ｐゴシック"/>
                <a:cs typeface="Arial"/>
              </a:rPr>
              <a:t> DSA Scalability and Containerization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133993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1037" y="19716"/>
            <a:ext cx="8250115" cy="1066800"/>
          </a:xfrm>
        </p:spPr>
        <p:txBody>
          <a:bodyPr/>
          <a:lstStyle/>
          <a:p>
            <a:r>
              <a:rPr lang="en-US" sz="4000" dirty="0">
                <a:solidFill>
                  <a:schemeClr val="bg1">
                    <a:lumMod val="85000"/>
                  </a:schemeClr>
                </a:solidFill>
              </a:rPr>
              <a:t>Plans Forward and </a:t>
            </a:r>
            <a:br>
              <a:rPr lang="en-US" sz="40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4000" dirty="0">
                <a:solidFill>
                  <a:schemeClr val="bg1">
                    <a:lumMod val="85000"/>
                  </a:schemeClr>
                </a:solidFill>
              </a:rPr>
              <a:t>Transition / Infusion Plan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0677" y="1248508"/>
            <a:ext cx="11895992" cy="499989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Arial"/>
                <a:ea typeface="ＭＳ Ｐゴシック"/>
                <a:cs typeface="Arial"/>
              </a:rPr>
              <a:t>Mission Infusion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>
                <a:latin typeface="Arial"/>
                <a:ea typeface="ＭＳ Ｐゴシック"/>
                <a:cs typeface="Arial"/>
              </a:rPr>
              <a:t>DSA seeking opportunities with Earth Science Technology Office (ESTO) and the Surface Topography and Vegetation (STV) incubation study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>
                <a:latin typeface="Arial"/>
                <a:ea typeface="ＭＳ Ｐゴシック"/>
                <a:cs typeface="Arial"/>
              </a:rPr>
              <a:t>DSA seeks </a:t>
            </a:r>
            <a:r>
              <a:rPr lang="en-US" sz="2400" dirty="0" err="1">
                <a:latin typeface="Arial"/>
                <a:ea typeface="ＭＳ Ｐゴシック"/>
                <a:cs typeface="Arial"/>
              </a:rPr>
              <a:t>Unibap</a:t>
            </a:r>
            <a:r>
              <a:rPr lang="en-US" sz="2400" dirty="0">
                <a:latin typeface="Arial"/>
                <a:ea typeface="ＭＳ Ｐゴシック"/>
                <a:cs typeface="Arial"/>
              </a:rPr>
              <a:t> / ESA satellite platform test funded via SSTP</a:t>
            </a:r>
            <a:endParaRPr lang="en-US" sz="2000" dirty="0">
              <a:latin typeface="Arial"/>
              <a:ea typeface="ＭＳ Ｐゴシック"/>
              <a:cs typeface="Arial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Arial"/>
                <a:ea typeface="ＭＳ Ｐゴシック"/>
                <a:cs typeface="Arial"/>
              </a:rPr>
              <a:t>Partnerships &amp; Commercial Transition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>
                <a:latin typeface="Arial"/>
                <a:ea typeface="ＭＳ Ｐゴシック"/>
                <a:cs typeface="Arial"/>
              </a:rPr>
              <a:t>DSA partnered with </a:t>
            </a:r>
            <a:r>
              <a:rPr lang="en-US" sz="2400" dirty="0" err="1">
                <a:latin typeface="Arial"/>
                <a:ea typeface="ＭＳ Ｐゴシック"/>
                <a:cs typeface="Arial"/>
              </a:rPr>
              <a:t>Unibap</a:t>
            </a:r>
            <a:r>
              <a:rPr lang="en-US" sz="2400" dirty="0">
                <a:latin typeface="Arial"/>
                <a:ea typeface="ＭＳ Ｐゴシック"/>
                <a:cs typeface="Arial"/>
              </a:rPr>
              <a:t> Corp to quickly deploy autonomy demonstration in orbit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>
                <a:latin typeface="Arial"/>
                <a:ea typeface="ＭＳ Ｐゴシック"/>
                <a:cs typeface="Arial"/>
              </a:rPr>
              <a:t>DSA in discussions with Laurence Livermore National Labs (LLNL) regarding Starling 2.0 concept (Sensors, Algorithms)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>
                <a:latin typeface="Arial"/>
                <a:ea typeface="ＭＳ Ｐゴシック"/>
                <a:cs typeface="Arial"/>
              </a:rPr>
              <a:t>DSA may work with SSTP and the Aerospace Corp on Starling 2.0 concept (Platform)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en-US" sz="2400" dirty="0">
              <a:latin typeface="Arial"/>
              <a:ea typeface="ＭＳ Ｐゴシック"/>
              <a:cs typeface="Arial"/>
            </a:endParaRP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98676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3037316" y="173066"/>
            <a:ext cx="6117369" cy="720668"/>
          </a:xfrm>
        </p:spPr>
        <p:txBody>
          <a:bodyPr>
            <a:normAutofit/>
          </a:bodyPr>
          <a:lstStyle/>
          <a:p>
            <a:pPr algn="ctr"/>
            <a:r>
              <a:rPr lang="en-US" sz="3600">
                <a:solidFill>
                  <a:sysClr val="window" lastClr="FFFFFF">
                    <a:lumMod val="85000"/>
                  </a:sysClr>
                </a:solidFill>
                <a:latin typeface="Arial Bold" charset="0"/>
                <a:ea typeface="ＭＳ Ｐゴシック" charset="-128"/>
                <a:cs typeface="ＭＳ Ｐゴシック" charset="-128"/>
              </a:rPr>
              <a:t>Education/Public Outreach</a:t>
            </a: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80957" y="1984178"/>
            <a:ext cx="5949873" cy="272587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800" dirty="0">
                <a:ea typeface="ＭＳ Ｐゴシック"/>
              </a:rPr>
              <a:t>Top 3 Newsworthy Events: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400" dirty="0">
                <a:ea typeface="ＭＳ Ｐゴシック"/>
                <a:cs typeface="Calibri"/>
              </a:rPr>
              <a:t>Demonstration of Hardware Scalability Testbed, </a:t>
            </a:r>
            <a:r>
              <a:rPr lang="en-US" sz="1400" dirty="0" err="1">
                <a:ea typeface="ＭＳ Ｐゴシック"/>
                <a:cs typeface="Calibri"/>
              </a:rPr>
              <a:t>SpaceROS</a:t>
            </a:r>
            <a:r>
              <a:rPr lang="en-US" sz="1400" dirty="0">
                <a:ea typeface="ＭＳ Ｐゴシック"/>
                <a:cs typeface="Calibri"/>
              </a:rPr>
              <a:t> and DSA Container App to GCD management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400" dirty="0">
                <a:ea typeface="ＭＳ Ｐゴシック"/>
                <a:cs typeface="Calibri"/>
              </a:rPr>
              <a:t>Starling launched on July 17</a:t>
            </a:r>
            <a:r>
              <a:rPr lang="en-US" sz="1400" baseline="30000" dirty="0">
                <a:ea typeface="ＭＳ Ｐゴシック"/>
                <a:cs typeface="Calibri"/>
              </a:rPr>
              <a:t>th</a:t>
            </a:r>
            <a:r>
              <a:rPr lang="en-US" sz="1400" dirty="0">
                <a:ea typeface="ＭＳ Ｐゴシック"/>
                <a:cs typeface="Calibri"/>
              </a:rPr>
              <a:t> into LEO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400" dirty="0">
                <a:ea typeface="ＭＳ Ｐゴシック"/>
                <a:cs typeface="Calibri"/>
              </a:rPr>
              <a:t>Infusion into future SSTP mission in FY24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800" dirty="0">
                <a:ea typeface="ＭＳ Ｐゴシック"/>
                <a:cs typeface="Calibri"/>
              </a:rPr>
              <a:t>Delivery of DSA-Starling FSW to Starling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2113" y="1347237"/>
            <a:ext cx="4590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/>
              <a:t>EPO Involvement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D11472CF-08B3-0B42-9160-B3BF92810FE2}"/>
              </a:ext>
            </a:extLst>
          </p:cNvPr>
          <p:cNvGraphicFramePr>
            <a:graphicFrameLocks noGrp="1"/>
          </p:cNvGraphicFramePr>
          <p:nvPr/>
        </p:nvGraphicFramePr>
        <p:xfrm>
          <a:off x="6293841" y="1687444"/>
          <a:ext cx="5554187" cy="136368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7958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8364">
                  <a:extLst>
                    <a:ext uri="{9D8B030D-6E8A-4147-A177-3AD203B41FA5}">
                      <a16:colId xmlns:a16="http://schemas.microsoft.com/office/drawing/2014/main" val="1302770135"/>
                    </a:ext>
                  </a:extLst>
                </a:gridCol>
              </a:tblGrid>
              <a:tr h="326536">
                <a:tc gridSpan="2">
                  <a:txBody>
                    <a:bodyPr/>
                    <a:lstStyle/>
                    <a:p>
                      <a:r>
                        <a:rPr lang="en-US" sz="1500" b="1">
                          <a:solidFill>
                            <a:schemeClr val="bg1"/>
                          </a:solidFill>
                        </a:rPr>
                        <a:t>6 Month </a:t>
                      </a:r>
                      <a:r>
                        <a:rPr lang="en-US" sz="1500" b="1" baseline="0">
                          <a:solidFill>
                            <a:schemeClr val="bg1"/>
                          </a:solidFill>
                        </a:rPr>
                        <a:t>Look-Ahead</a:t>
                      </a:r>
                      <a:endParaRPr lang="en-US" sz="15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72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/>
                        <a:t>Conference or Event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/>
                        <a:t>Date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1689234"/>
                  </a:ext>
                </a:extLst>
              </a:tr>
              <a:tr h="34070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Definitive Scalability Run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10/25/2023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070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Starling Launch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7/17/2023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71324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208284" y="1246672"/>
            <a:ext cx="5639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cs typeface="Arial" panose="020B0604020202020204" pitchFamily="34" charset="0"/>
              </a:rPr>
              <a:t>EPO Calendar Outlook (High Priorities):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4B3122-C344-44D4-B890-FB49C55ED3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16</a:t>
            </a:fld>
            <a:endParaRPr lang="uk-UA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11D7C39-A1BE-9A75-0358-FAF2445295CB}"/>
              </a:ext>
            </a:extLst>
          </p:cNvPr>
          <p:cNvSpPr txBox="1">
            <a:spLocks/>
          </p:cNvSpPr>
          <p:nvPr/>
        </p:nvSpPr>
        <p:spPr>
          <a:xfrm>
            <a:off x="6208284" y="3429000"/>
            <a:ext cx="5949873" cy="180041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400" dirty="0">
                <a:latin typeface="Arial"/>
                <a:ea typeface="ＭＳ Ｐゴシック"/>
                <a:cs typeface="Arial"/>
              </a:rPr>
              <a:t>Ames Mars Science Workshop (February 2023)</a:t>
            </a:r>
          </a:p>
          <a:p>
            <a:pPr algn="just"/>
            <a:r>
              <a:rPr lang="en-US" sz="1400" dirty="0">
                <a:latin typeface="Arial"/>
                <a:ea typeface="ＭＳ Ｐゴシック"/>
                <a:cs typeface="Arial"/>
              </a:rPr>
              <a:t>Flight Software Workshop at JPL (March 2023)</a:t>
            </a:r>
          </a:p>
          <a:p>
            <a:pPr algn="just"/>
            <a:r>
              <a:rPr lang="en-US" sz="1400" dirty="0">
                <a:latin typeface="Arial"/>
                <a:ea typeface="ＭＳ Ｐゴシック"/>
                <a:cs typeface="Arial"/>
              </a:rPr>
              <a:t>IEEE Aerospace Conference (March 2023)</a:t>
            </a:r>
          </a:p>
          <a:p>
            <a:pPr algn="just"/>
            <a:r>
              <a:rPr lang="en-US" sz="1400" dirty="0">
                <a:latin typeface="Arial"/>
                <a:ea typeface="ＭＳ Ｐゴシック"/>
                <a:cs typeface="Arial"/>
              </a:rPr>
              <a:t>Invited Talk at JPL on Autonomy (March 2023)</a:t>
            </a:r>
          </a:p>
          <a:p>
            <a:pPr algn="just"/>
            <a:r>
              <a:rPr lang="en-US" sz="1400" dirty="0" err="1">
                <a:latin typeface="Arial"/>
                <a:ea typeface="ＭＳ Ｐゴシック"/>
                <a:cs typeface="Arial"/>
              </a:rPr>
              <a:t>Cubesat</a:t>
            </a:r>
            <a:r>
              <a:rPr lang="en-US" sz="1400" dirty="0">
                <a:latin typeface="Arial"/>
                <a:ea typeface="ＭＳ Ｐゴシック"/>
                <a:cs typeface="Arial"/>
              </a:rPr>
              <a:t> Developers Workshop (April 2023)</a:t>
            </a:r>
          </a:p>
          <a:p>
            <a:pPr algn="just"/>
            <a:r>
              <a:rPr lang="en-US" sz="1400" dirty="0">
                <a:latin typeface="Arial"/>
                <a:ea typeface="ＭＳ Ｐゴシック"/>
                <a:cs typeface="Arial"/>
              </a:rPr>
              <a:t>IAAA/USU conference on Small Satellites (August 2023)</a:t>
            </a:r>
          </a:p>
        </p:txBody>
      </p:sp>
    </p:spTree>
    <p:extLst>
      <p:ext uri="{BB962C8B-B14F-4D97-AF65-F5344CB8AC3E}">
        <p14:creationId xmlns:p14="http://schemas.microsoft.com/office/powerpoint/2010/main" val="22286083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9513" y="22836"/>
            <a:ext cx="8250115" cy="1066800"/>
          </a:xfrm>
        </p:spPr>
        <p:txBody>
          <a:bodyPr/>
          <a:lstStyle/>
          <a:p>
            <a:r>
              <a:rPr lang="en-US" sz="4000" dirty="0">
                <a:solidFill>
                  <a:schemeClr val="bg1">
                    <a:lumMod val="85000"/>
                  </a:schemeClr>
                </a:solidFill>
              </a:rPr>
              <a:t>Summary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0677" y="1248508"/>
            <a:ext cx="7107288" cy="195189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Arial"/>
                <a:ea typeface="ＭＳ Ｐゴシック"/>
                <a:cs typeface="Arial"/>
              </a:rPr>
              <a:t>DSA is on orbit, prepared for commissioning, and ready to start operations!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Arial"/>
                <a:ea typeface="ＭＳ Ｐゴシック"/>
                <a:cs typeface="Arial"/>
              </a:rPr>
              <a:t>DSA is pursuing future infusions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Arial"/>
                <a:ea typeface="ＭＳ Ｐゴシック"/>
                <a:cs typeface="Arial"/>
              </a:rPr>
              <a:t>DSA is fully funded in FY24 to complete project goals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4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17</a:t>
            </a:fld>
            <a:endParaRPr lang="uk-UA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819908C-7756-D250-9717-63C3AB232838}"/>
              </a:ext>
            </a:extLst>
          </p:cNvPr>
          <p:cNvSpPr txBox="1">
            <a:spLocks/>
          </p:cNvSpPr>
          <p:nvPr/>
        </p:nvSpPr>
        <p:spPr>
          <a:xfrm>
            <a:off x="476855" y="3874602"/>
            <a:ext cx="6324484" cy="195189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ea typeface="+mn-lt"/>
                <a:cs typeface="+mn-lt"/>
              </a:rPr>
              <a:t>Objective #1: The DSA Project shall develop software to control a distributed space system.  End state TRL 7</a:t>
            </a:r>
            <a:endParaRPr lang="en-US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ea typeface="+mn-lt"/>
                <a:cs typeface="+mn-lt"/>
              </a:rPr>
              <a:t>Objective #2: The DSA Project shall perform a technology demonstration of distributed space system software in flight. End state TRL 7.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ea typeface="+mn-lt"/>
                <a:cs typeface="+mn-lt"/>
              </a:rPr>
              <a:t>Objective #3: The DSA Project shall demonstrate the scalability of the distributed space system software in a simulation environment.  End state TRL 6</a:t>
            </a:r>
            <a:endParaRPr lang="en-US" sz="1800" dirty="0"/>
          </a:p>
        </p:txBody>
      </p:sp>
      <p:pic>
        <p:nvPicPr>
          <p:cNvPr id="3" name="DSA_Polar_Patch.mp4" descr="DSA_Polar_Patch.mp4">
            <a:hlinkClick r:id="" action="ppaction://media"/>
            <a:extLst>
              <a:ext uri="{FF2B5EF4-FFF2-40B4-BE49-F238E27FC236}">
                <a16:creationId xmlns:a16="http://schemas.microsoft.com/office/drawing/2014/main" id="{19E786B1-FB38-C0A9-B4CC-25CC1DB56A5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69927" y="3200400"/>
            <a:ext cx="5520905" cy="310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289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239F210D928B4F8D070920A61F8AB0" ma:contentTypeVersion="16" ma:contentTypeDescription="Create a new document." ma:contentTypeScope="" ma:versionID="3e43214c75092c4eb9c651381f591dbc">
  <xsd:schema xmlns:xsd="http://www.w3.org/2001/XMLSchema" xmlns:xs="http://www.w3.org/2001/XMLSchema" xmlns:p="http://schemas.microsoft.com/office/2006/metadata/properties" xmlns:ns2="63347e9a-be79-4bfd-ae47-1bca54dca121" xmlns:ns3="8c533b60-e837-45b5-8de9-959ec0e908fb" xmlns:ns4="d900e117-17a0-4b24-9e47-511ef1d02c43" targetNamespace="http://schemas.microsoft.com/office/2006/metadata/properties" ma:root="true" ma:fieldsID="577ef480f2131bb45b3527cd0e150429" ns2:_="" ns3:_="" ns4:_="">
    <xsd:import namespace="63347e9a-be79-4bfd-ae47-1bca54dca121"/>
    <xsd:import namespace="8c533b60-e837-45b5-8de9-959ec0e908fb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4:TaxCatchAll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347e9a-be79-4bfd-ae47-1bca54dca1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533b60-e837-45b5-8de9-959ec0e908fb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67c339e8-aa4f-46c5-a919-f685f9808679}" ma:internalName="TaxCatchAll" ma:showField="CatchAllData" ma:web="8c533b60-e837-45b5-8de9-959ec0e908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8c533b60-e837-45b5-8de9-959ec0e908fb">
      <UserInfo>
        <DisplayName/>
        <AccountId xsi:nil="true"/>
        <AccountType/>
      </UserInfo>
    </SharedWithUsers>
    <MediaLengthInSeconds xmlns="63347e9a-be79-4bfd-ae47-1bca54dca121" xsi:nil="true"/>
    <lcf76f155ced4ddcb4097134ff3c332f xmlns="63347e9a-be79-4bfd-ae47-1bca54dca121">
      <Terms xmlns="http://schemas.microsoft.com/office/infopath/2007/PartnerControls"/>
    </lcf76f155ced4ddcb4097134ff3c332f>
    <TaxCatchAll xmlns="d900e117-17a0-4b24-9e47-511ef1d02c43" xsi:nil="true"/>
  </documentManagement>
</p:properties>
</file>

<file path=customXml/itemProps1.xml><?xml version="1.0" encoding="utf-8"?>
<ds:datastoreItem xmlns:ds="http://schemas.openxmlformats.org/officeDocument/2006/customXml" ds:itemID="{2AAC833A-B287-46F6-AEA7-9A82CC3DA7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347e9a-be79-4bfd-ae47-1bca54dca121"/>
    <ds:schemaRef ds:uri="8c533b60-e837-45b5-8de9-959ec0e908fb"/>
    <ds:schemaRef ds:uri="d900e117-17a0-4b24-9e47-511ef1d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7AE54FD-935F-41B7-A2AD-D82757891F9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7F6CF94-3835-4291-A7F5-6B61552363F6}">
  <ds:schemaRefs>
    <ds:schemaRef ds:uri="25b6e98b-6c2a-48dd-80e6-f891601c0ecb"/>
    <ds:schemaRef ds:uri="d900e117-17a0-4b24-9e47-511ef1d02c4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8c533b60-e837-45b5-8de9-959ec0e908fb"/>
    <ds:schemaRef ds:uri="63347e9a-be79-4bfd-ae47-1bca54dca121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874</TotalTime>
  <Words>1883</Words>
  <Application>Microsoft Macintosh PowerPoint</Application>
  <PresentationFormat>Widescreen</PresentationFormat>
  <Paragraphs>336</Paragraphs>
  <Slides>17</Slides>
  <Notes>14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.AppleSystemUIFont</vt:lpstr>
      <vt:lpstr>Arial</vt:lpstr>
      <vt:lpstr>Arial</vt:lpstr>
      <vt:lpstr>Arial Bold</vt:lpstr>
      <vt:lpstr>Calibri</vt:lpstr>
      <vt:lpstr>Helvetica Neue</vt:lpstr>
      <vt:lpstr>Segoe UI</vt:lpstr>
      <vt:lpstr>Wingdings</vt:lpstr>
      <vt:lpstr>2_Office Theme</vt:lpstr>
      <vt:lpstr>3_Office Theme</vt:lpstr>
      <vt:lpstr>PowerPoint Presentation</vt:lpstr>
      <vt:lpstr>PowerPoint Presentation</vt:lpstr>
      <vt:lpstr>Project Org &amp; Team Overview</vt:lpstr>
      <vt:lpstr>Collaborations &amp; Partnerships  </vt:lpstr>
      <vt:lpstr>Distributed Spacecraft Autonomy Milestone &amp; Maturity Schedule</vt:lpstr>
      <vt:lpstr>Accomplishments</vt:lpstr>
      <vt:lpstr>Accomplishments: DSA Sarling</vt:lpstr>
      <vt:lpstr>Accomplishments: DSA Starling</vt:lpstr>
      <vt:lpstr>Accomplishments: DSA Starling</vt:lpstr>
      <vt:lpstr>LPNT Scalability Accomplishments  end of FY22</vt:lpstr>
      <vt:lpstr>LPNT Scalability Accomplishments  end of FY23</vt:lpstr>
      <vt:lpstr>LPNT Scalability Accomplishments Send of FY23</vt:lpstr>
      <vt:lpstr>Project Assessment Summary</vt:lpstr>
      <vt:lpstr>Plans Forward and  Transition / Infusion Plan </vt:lpstr>
      <vt:lpstr>Plans Forward and  Transition / Infusion Plan </vt:lpstr>
      <vt:lpstr>Education/Public Outreach</vt:lpstr>
      <vt:lpstr>Summary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GCD Annual Program Review - Project Presentation Template</dc:title>
  <dc:creator>Lee</dc:creator>
  <cp:lastModifiedBy>Adams, Caleb {he,him} (ARC-TI)</cp:lastModifiedBy>
  <cp:revision>41</cp:revision>
  <cp:lastPrinted>2017-06-09T12:17:02Z</cp:lastPrinted>
  <dcterms:created xsi:type="dcterms:W3CDTF">2011-06-13T11:07:26Z</dcterms:created>
  <dcterms:modified xsi:type="dcterms:W3CDTF">2023-09-08T04:44:35Z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0x010100A4239F210D928B4F8D070920A61F8AB0</vt:lpwstr>
  </property>
  <property fmtid="{D5CDD505-2E9C-101B-9397-08002B2CF9AE}" pid="3" name="Order">
    <vt:r8>939900</vt:r8>
  </property>
  <property fmtid="{D5CDD505-2E9C-101B-9397-08002B2CF9AE}" pid="4" name="ComplianceAssetId">
    <vt:lpwstr/>
  </property>
  <property fmtid="{D5CDD505-2E9C-101B-9397-08002B2CF9AE}" pid="5" name="PMDispositionComm">
    <vt:lpwstr/>
  </property>
  <property fmtid="{D5CDD505-2E9C-101B-9397-08002B2CF9AE}" pid="6" name="EvaluatorComments">
    <vt:lpwstr/>
  </property>
  <property fmtid="{D5CDD505-2E9C-101B-9397-08002B2CF9AE}" pid="7" name="Description0">
    <vt:lpwstr/>
  </property>
  <property fmtid="{D5CDD505-2E9C-101B-9397-08002B2CF9AE}" pid="8" name="ApprovedBy">
    <vt:lpwstr/>
  </property>
  <property fmtid="{D5CDD505-2E9C-101B-9397-08002B2CF9AE}" pid="9" name="Evaluators">
    <vt:lpwstr/>
  </property>
  <property fmtid="{D5CDD505-2E9C-101B-9397-08002B2CF9AE}" pid="10" name="DocumentLinkGen">
    <vt:lpwstr>, </vt:lpwstr>
  </property>
  <property fmtid="{D5CDD505-2E9C-101B-9397-08002B2CF9AE}" pid="11" name="DocumentLinkGenTest">
    <vt:lpwstr>, </vt:lpwstr>
  </property>
  <property fmtid="{D5CDD505-2E9C-101B-9397-08002B2CF9AE}" pid="12" name="MediaServiceImageTags">
    <vt:lpwstr/>
  </property>
  <property fmtid="{D5CDD505-2E9C-101B-9397-08002B2CF9AE}" pid="13" name="xd_Signature">
    <vt:bool>false</vt:bool>
  </property>
  <property fmtid="{D5CDD505-2E9C-101B-9397-08002B2CF9AE}" pid="14" name="xd_ProgID">
    <vt:lpwstr/>
  </property>
  <property fmtid="{D5CDD505-2E9C-101B-9397-08002B2CF9AE}" pid="15" name="TemplateUrl">
    <vt:lpwstr/>
  </property>
  <property fmtid="{D5CDD505-2E9C-101B-9397-08002B2CF9AE}" pid="16" name="_ExtendedDescription">
    <vt:lpwstr/>
  </property>
  <property fmtid="{D5CDD505-2E9C-101B-9397-08002B2CF9AE}" pid="17" name="TriggerFlowInfo">
    <vt:lpwstr/>
  </property>
</Properties>
</file>