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81" r:id="rId3"/>
    <p:sldId id="287" r:id="rId4"/>
    <p:sldId id="257" r:id="rId5"/>
    <p:sldId id="258" r:id="rId6"/>
    <p:sldId id="294" r:id="rId7"/>
    <p:sldId id="259" r:id="rId8"/>
    <p:sldId id="292" r:id="rId9"/>
    <p:sldId id="260" r:id="rId10"/>
    <p:sldId id="261" r:id="rId11"/>
    <p:sldId id="266" r:id="rId12"/>
    <p:sldId id="262" r:id="rId13"/>
    <p:sldId id="263" r:id="rId14"/>
    <p:sldId id="293" r:id="rId15"/>
    <p:sldId id="283" r:id="rId16"/>
    <p:sldId id="286" r:id="rId17"/>
    <p:sldId id="288" r:id="rId18"/>
    <p:sldId id="26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30D34-2857-46BD-B1B1-63CA39283C70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B6181-9C09-44B9-847C-43F599462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 2" pitchFamily="18" charset="2"/>
              <a:buChar char=""/>
              <a:defRPr sz="1800"/>
            </a:lvl1pPr>
            <a:lvl2pPr>
              <a:buFont typeface="Wingdings 2" pitchFamily="18" charset="2"/>
              <a:buChar char=""/>
              <a:defRPr sz="1600"/>
            </a:lvl2pPr>
            <a:lvl3pPr>
              <a:buFont typeface="Arial" pitchFamily="34" charset="0"/>
              <a:buChar char="»"/>
              <a:defRPr sz="1400"/>
            </a:lvl3pPr>
            <a:lvl4pPr>
              <a:buFont typeface="Courier New" pitchFamily="49" charset="0"/>
              <a:buChar char="o"/>
              <a:defRPr sz="1200"/>
            </a:lvl4pPr>
            <a:lvl5pPr>
              <a:buFont typeface="Wingdings" pitchFamily="2" charset="2"/>
              <a:buChar char="q"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153400" cy="639762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+mn-lt"/>
              </a:defRPr>
            </a:lvl1pPr>
          </a:lstStyle>
          <a:p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26E7F-0306-4086-BF25-22AE00992B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88392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102475" y="152400"/>
            <a:ext cx="0" cy="7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95500" y="152400"/>
            <a:ext cx="0" cy="76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8051800" algn="r"/>
              </a:tabLst>
              <a:defRPr sz="1800" b="1">
                <a:latin typeface="Arial" pitchFamily="34" charset="0"/>
                <a:cs typeface="Arial" pitchFamily="34" charset="0"/>
              </a:defRPr>
            </a:lvl1pPr>
            <a:lvl2pPr marL="688975" indent="-344488">
              <a:tabLst>
                <a:tab pos="8051800" algn="r"/>
              </a:tabLst>
              <a:defRPr sz="1600" b="1">
                <a:latin typeface="Arial" pitchFamily="34" charset="0"/>
                <a:cs typeface="Arial" pitchFamily="34" charset="0"/>
              </a:defRPr>
            </a:lvl2pPr>
            <a:lvl3pPr marL="1033463" indent="-344488">
              <a:buFont typeface="Arial" pitchFamily="34" charset="0"/>
              <a:buChar char="»"/>
              <a:tabLst>
                <a:tab pos="8051800" algn="r"/>
              </a:tabLst>
              <a:defRPr sz="1600" b="1">
                <a:latin typeface="Arial" pitchFamily="34" charset="0"/>
                <a:cs typeface="Arial" pitchFamily="34" charset="0"/>
              </a:defRPr>
            </a:lvl3pPr>
            <a:lvl4pPr marL="1377950" indent="-344488">
              <a:buFont typeface="Arial" pitchFamily="34" charset="0"/>
              <a:buChar char="•"/>
              <a:tabLst>
                <a:tab pos="8051800" algn="r"/>
              </a:tabLst>
              <a:defRPr sz="1600" b="1">
                <a:latin typeface="Arial" pitchFamily="34" charset="0"/>
                <a:cs typeface="Arial" pitchFamily="34" charset="0"/>
              </a:defRPr>
            </a:lvl4pPr>
            <a:lvl5pPr marL="1709738" indent="-331788">
              <a:buFont typeface="Arial" pitchFamily="34" charset="0"/>
              <a:buChar char="–"/>
              <a:tabLst>
                <a:tab pos="8051800" algn="r"/>
              </a:tabLst>
              <a:defRPr sz="1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57200" y="1062038"/>
            <a:ext cx="8229600" cy="690562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2400" b="1" u="sng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152400" y="152400"/>
            <a:ext cx="1943099" cy="749300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0" y="159026"/>
            <a:ext cx="5020365" cy="742122"/>
          </a:xfrm>
          <a:prstGeom prst="rect">
            <a:avLst/>
          </a:prstGeom>
        </p:spPr>
        <p:txBody>
          <a:bodyPr anchor="ctr" anchorCtr="0"/>
          <a:lstStyle>
            <a:lvl1pPr>
              <a:defRPr sz="1800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857C0B-2C05-4F64-B22D-44C280A4DD32}" type="datetime1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91C70D-1041-4097-9ED5-4C53A5264FA4}" type="datetime1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-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1" name="Picture 15" descr="HST_operation_SwalesPic_SmallRotated"/>
          <p:cNvPicPr>
            <a:picLocks noChangeAspect="1" noChangeArrowheads="1"/>
          </p:cNvPicPr>
          <p:nvPr userDrawn="1"/>
        </p:nvPicPr>
        <p:blipFill>
          <a:blip r:embed="rId6" cstate="print"/>
          <a:srcRect t="12497" b="1704"/>
          <a:stretch>
            <a:fillRect/>
          </a:stretch>
        </p:blipFill>
        <p:spPr bwMode="auto">
          <a:xfrm>
            <a:off x="8053718" y="38100"/>
            <a:ext cx="91883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ave 5"/>
          <p:cNvSpPr/>
          <p:nvPr userDrawn="1"/>
        </p:nvSpPr>
        <p:spPr>
          <a:xfrm>
            <a:off x="457200" y="762000"/>
            <a:ext cx="8001000" cy="152400"/>
          </a:xfrm>
          <a:prstGeom prst="wave">
            <a:avLst>
              <a:gd name="adj1" fmla="val 20000"/>
              <a:gd name="adj2" fmla="val 325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62144" y="64166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26E7F-0306-4086-BF25-22AE00992B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/>
          <p:cNvPicPr>
            <a:picLocks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0" t="11165" r="18478"/>
          <a:stretch>
            <a:fillRect/>
          </a:stretch>
        </p:blipFill>
        <p:spPr bwMode="auto">
          <a:xfrm>
            <a:off x="76201" y="22499"/>
            <a:ext cx="838199" cy="81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2pPr>
      <a:lvl3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3pPr>
      <a:lvl4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4pPr>
      <a:lvl5pPr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5pPr>
      <a:lvl6pPr marL="457200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6pPr>
      <a:lvl7pPr marL="914400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7pPr>
      <a:lvl8pPr marL="1371600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8pPr>
      <a:lvl9pPr marL="1828800" algn="ctr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Book Antiqua" pitchFamily="18" charset="0"/>
        </a:defRPr>
      </a:lvl9pPr>
    </p:titleStyle>
    <p:bodyStyle>
      <a:lvl1pPr marL="285750" indent="-28575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2pPr>
      <a:lvl3pPr marL="914400" indent="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None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Ø"/>
        <a:defRPr sz="1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v"/>
        <a:defRPr sz="8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Char char="–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Char char="–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Char char="–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9000"/>
        </a:lnSpc>
        <a:spcBef>
          <a:spcPct val="30000"/>
        </a:spcBef>
        <a:spcAft>
          <a:spcPct val="0"/>
        </a:spcAft>
        <a:buClr>
          <a:schemeClr val="accent1"/>
        </a:buClr>
        <a:buChar char="–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077200" cy="17525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2000" dirty="0"/>
              <a:t> </a:t>
            </a:r>
            <a:r>
              <a:rPr lang="en-US" sz="2000" b="1" dirty="0"/>
              <a:t>Flex-Capsules for the Roman Space Telescope High Gain Antenna Gimbal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1600" b="1" dirty="0"/>
              <a:t>20</a:t>
            </a:r>
            <a:r>
              <a:rPr lang="en-US" sz="1600" b="1" baseline="30000" dirty="0"/>
              <a:t>th</a:t>
            </a:r>
            <a:r>
              <a:rPr lang="en-US" sz="2200" b="1" dirty="0"/>
              <a:t> </a:t>
            </a:r>
            <a:r>
              <a:rPr lang="en-US" sz="1600" b="1" dirty="0"/>
              <a:t>European Space Mechanisms and Tribology Symposium (ESMATS) </a:t>
            </a:r>
            <a:br>
              <a:rPr lang="en-US" sz="1600" b="1" dirty="0"/>
            </a:br>
            <a:r>
              <a:rPr lang="en-US" sz="1600" b="1" dirty="0"/>
              <a:t>20th – 22nd September 2023</a:t>
            </a:r>
            <a:br>
              <a:rPr lang="en-US" sz="1600" b="1" dirty="0"/>
            </a:br>
            <a:r>
              <a:rPr lang="en-US" sz="2200" b="1" dirty="0"/>
              <a:t> 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1600" dirty="0"/>
              <a:t>POLIN Museum</a:t>
            </a:r>
            <a:br>
              <a:rPr lang="en-US" sz="1600" dirty="0"/>
            </a:br>
            <a:r>
              <a:rPr lang="en-US" sz="1600" dirty="0"/>
              <a:t>Warsaw, Poland</a:t>
            </a:r>
            <a:br>
              <a:rPr lang="en-US" sz="1600" b="1" dirty="0"/>
            </a:b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572000"/>
            <a:ext cx="6172200" cy="1828800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Kenneth A. Blumenstock </a:t>
            </a:r>
            <a:r>
              <a:rPr lang="en-US" sz="1400" baseline="30000" dirty="0">
                <a:solidFill>
                  <a:schemeClr val="tx1"/>
                </a:solidFill>
              </a:rPr>
              <a:t>(1)</a:t>
            </a:r>
            <a:r>
              <a:rPr lang="en-US" sz="1400" dirty="0">
                <a:solidFill>
                  <a:schemeClr val="tx1"/>
                </a:solidFill>
              </a:rPr>
              <a:t>, Jason A. Niemeyer </a:t>
            </a:r>
            <a:r>
              <a:rPr lang="en-US" sz="1400" baseline="30000" dirty="0">
                <a:solidFill>
                  <a:schemeClr val="tx1"/>
                </a:solidFill>
              </a:rPr>
              <a:t>(1)</a:t>
            </a:r>
            <a:r>
              <a:rPr lang="en-US" sz="1400" dirty="0">
                <a:solidFill>
                  <a:schemeClr val="tx1"/>
                </a:solidFill>
              </a:rPr>
              <a:t>, Joseph P. Schepis </a:t>
            </a:r>
            <a:r>
              <a:rPr lang="en-US" sz="1400" baseline="30000" dirty="0">
                <a:solidFill>
                  <a:schemeClr val="tx1"/>
                </a:solidFill>
              </a:rPr>
              <a:t>(1)</a:t>
            </a:r>
            <a:r>
              <a:rPr lang="en-US" sz="1400" dirty="0">
                <a:solidFill>
                  <a:schemeClr val="tx1"/>
                </a:solidFill>
              </a:rPr>
              <a:t>, Aleksandr Souk </a:t>
            </a:r>
            <a:r>
              <a:rPr lang="en-US" sz="1400" baseline="30000" dirty="0">
                <a:solidFill>
                  <a:schemeClr val="tx1"/>
                </a:solidFill>
              </a:rPr>
              <a:t>(1)</a:t>
            </a:r>
            <a:r>
              <a:rPr lang="en-US" sz="1400" dirty="0">
                <a:solidFill>
                  <a:schemeClr val="tx1"/>
                </a:solidFill>
              </a:rPr>
              <a:t>, Peter A. Taraschi </a:t>
            </a:r>
            <a:r>
              <a:rPr lang="en-US" sz="1400" baseline="30000" dirty="0">
                <a:solidFill>
                  <a:schemeClr val="tx1"/>
                </a:solidFill>
              </a:rPr>
              <a:t>(1)</a:t>
            </a:r>
            <a:r>
              <a:rPr lang="en-US" sz="1400" dirty="0">
                <a:solidFill>
                  <a:schemeClr val="tx1"/>
                </a:solidFill>
              </a:rPr>
              <a:t>, Robert Judy </a:t>
            </a:r>
            <a:r>
              <a:rPr lang="en-US" sz="1400" baseline="30000" dirty="0">
                <a:solidFill>
                  <a:schemeClr val="tx1"/>
                </a:solidFill>
              </a:rPr>
              <a:t>(2)</a:t>
            </a:r>
            <a:r>
              <a:rPr lang="en-US" sz="1400" dirty="0">
                <a:solidFill>
                  <a:schemeClr val="tx1"/>
                </a:solidFill>
              </a:rPr>
              <a:t>, Kenneth Y. Lee </a:t>
            </a:r>
            <a:r>
              <a:rPr lang="en-US" sz="1400" baseline="30000" dirty="0">
                <a:solidFill>
                  <a:schemeClr val="tx1"/>
                </a:solidFill>
              </a:rPr>
              <a:t>(3)</a:t>
            </a:r>
            <a:r>
              <a:rPr lang="en-US" sz="1400" dirty="0">
                <a:solidFill>
                  <a:schemeClr val="tx1"/>
                </a:solidFill>
              </a:rPr>
              <a:t>, Daniel B. Richardson </a:t>
            </a:r>
            <a:r>
              <a:rPr lang="en-US" sz="1400" baseline="30000" dirty="0">
                <a:solidFill>
                  <a:schemeClr val="tx1"/>
                </a:solidFill>
              </a:rPr>
              <a:t>(3)</a:t>
            </a:r>
            <a:r>
              <a:rPr lang="en-US" sz="1400" dirty="0">
                <a:solidFill>
                  <a:schemeClr val="tx1"/>
                </a:solidFill>
              </a:rPr>
              <a:t>, Cesar A. Ventura </a:t>
            </a:r>
            <a:r>
              <a:rPr lang="en-US" sz="1400" baseline="30000" dirty="0">
                <a:solidFill>
                  <a:schemeClr val="tx1"/>
                </a:solidFill>
              </a:rPr>
              <a:t>(3)</a:t>
            </a:r>
            <a:r>
              <a:rPr lang="en-US" sz="1400" dirty="0">
                <a:solidFill>
                  <a:schemeClr val="tx1"/>
                </a:solidFill>
              </a:rPr>
              <a:t>, Jonathan I. Penn </a:t>
            </a:r>
            <a:r>
              <a:rPr lang="en-US" sz="1400" baseline="30000" dirty="0">
                <a:solidFill>
                  <a:schemeClr val="tx1"/>
                </a:solidFill>
              </a:rPr>
              <a:t>(3)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i="1" baseline="30000" dirty="0">
                <a:solidFill>
                  <a:schemeClr val="tx1"/>
                </a:solidFill>
              </a:rPr>
              <a:t>(1)</a:t>
            </a:r>
            <a:r>
              <a:rPr lang="en-US" sz="1400" i="1" dirty="0">
                <a:solidFill>
                  <a:schemeClr val="tx1"/>
                </a:solidFill>
              </a:rPr>
              <a:t> NASA/GSFC, Greenbelt, MD USA, </a:t>
            </a:r>
            <a:r>
              <a:rPr lang="en-US" sz="1400" i="1" baseline="30000" dirty="0">
                <a:solidFill>
                  <a:schemeClr val="tx1"/>
                </a:solidFill>
              </a:rPr>
              <a:t>(2)</a:t>
            </a:r>
            <a:r>
              <a:rPr lang="en-US" sz="1400" i="1" dirty="0">
                <a:solidFill>
                  <a:schemeClr val="tx1"/>
                </a:solidFill>
              </a:rPr>
              <a:t> SAIC, Lanham, MD USA,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600" i="1" baseline="30000" dirty="0">
                <a:solidFill>
                  <a:schemeClr val="tx1"/>
                </a:solidFill>
              </a:rPr>
              <a:t>(</a:t>
            </a:r>
            <a:r>
              <a:rPr lang="en-US" sz="1400" i="1" baseline="30000" dirty="0">
                <a:solidFill>
                  <a:schemeClr val="tx1"/>
                </a:solidFill>
              </a:rPr>
              <a:t>3)</a:t>
            </a:r>
            <a:r>
              <a:rPr lang="en-US" sz="1400" i="1" dirty="0">
                <a:solidFill>
                  <a:schemeClr val="tx1"/>
                </a:solidFill>
              </a:rPr>
              <a:t> Aerodyne, Lanham, MD USA, </a:t>
            </a:r>
            <a:r>
              <a:rPr lang="en-US" sz="1400" i="1" baseline="30000" dirty="0">
                <a:solidFill>
                  <a:schemeClr val="tx1"/>
                </a:solidFill>
              </a:rPr>
              <a:t>(4)</a:t>
            </a:r>
            <a:r>
              <a:rPr lang="en-US" sz="1400" i="1" dirty="0">
                <a:solidFill>
                  <a:schemeClr val="tx1"/>
                </a:solidFill>
              </a:rPr>
              <a:t> KBR, Fulton, MD USA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55A03-40E7-3C05-2C86-8D6FDB49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A910D-7107-576F-1C06-0D40F2C87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AA0E4-AD2B-B96E-59CF-48971B1B4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ED3C96-6503-4915-6909-842B2CB8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1278372"/>
            <a:ext cx="8153400" cy="1312428"/>
          </a:xfrm>
        </p:spPr>
        <p:txBody>
          <a:bodyPr/>
          <a:lstStyle/>
          <a:p>
            <a:r>
              <a:rPr lang="en-US" dirty="0"/>
              <a:t>Power layer is the thick brown inner layer and shielding layers are the thin brown outer layers.</a:t>
            </a:r>
          </a:p>
          <a:p>
            <a:r>
              <a:rPr lang="en-US" dirty="0"/>
              <a:t>There is asymmetry with an odd number of copper layers (image is not to scale).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Flex-Tape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DF95F-1C4E-259C-0C3A-98B7EED7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3741"/>
            <a:ext cx="4120833" cy="314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7E9D8-60BF-2A39-3FE3-E7361D3DC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22" y="3200400"/>
            <a:ext cx="4107463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EA7E79-B1AD-A863-F362-8B1F81CF302C}"/>
              </a:ext>
            </a:extLst>
          </p:cNvPr>
          <p:cNvSpPr txBox="1"/>
          <p:nvPr/>
        </p:nvSpPr>
        <p:spPr>
          <a:xfrm>
            <a:off x="1585547" y="6122504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Flex-Tape Stack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61ECC-C8EA-C336-3738-7AB8C6DC5016}"/>
              </a:ext>
            </a:extLst>
          </p:cNvPr>
          <p:cNvSpPr txBox="1"/>
          <p:nvPr/>
        </p:nvSpPr>
        <p:spPr>
          <a:xfrm>
            <a:off x="5181600" y="6096000"/>
            <a:ext cx="311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Flex-Tape Fastened to Rotor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18A605-E013-13F9-567F-768F2FEDF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CB951-6177-AE98-124D-6E8137897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1AF64-E5F7-99E0-79C8-6B75B2FBF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63D16-3FBF-D761-1690-19705873E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flex portion near the rigid end bends a tight radius to become tangent with the rotor diameter.</a:t>
            </a:r>
          </a:p>
          <a:p>
            <a:r>
              <a:rPr lang="en-US" dirty="0"/>
              <a:t>We did not consider this in the life analysis since delta strain is small.</a:t>
            </a:r>
          </a:p>
          <a:p>
            <a:r>
              <a:rPr lang="en-US" dirty="0"/>
              <a:t>If the Flex-Tape was wound tightly when fully retracting, this flex portion could become the worst-case strain and stress location.</a:t>
            </a:r>
          </a:p>
          <a:p>
            <a:r>
              <a:rPr lang="en-US" dirty="0"/>
              <a:t>Implementing a flex hold-down strip near the rigid portion could reduce delta strain near the rigid section, but we did not implement it.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647" y="169275"/>
            <a:ext cx="81534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Rigid to Flex Delta Strain</a:t>
            </a:r>
            <a:r>
              <a:rPr lang="en-US" sz="36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86EB2-8680-5702-3133-842F2F89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B6BF8-4A03-B88B-D6A1-33AA7A48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13EFB-B5D5-51E8-811C-57B37375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A0E88-C6CA-E376-E181-E7A2FDF54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E3A30-A075-72AD-6F2A-387C5AF98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62" y="3505200"/>
            <a:ext cx="4107463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CEA520-7749-5A5E-4567-F9939495CE32}"/>
              </a:ext>
            </a:extLst>
          </p:cNvPr>
          <p:cNvSpPr txBox="1"/>
          <p:nvPr/>
        </p:nvSpPr>
        <p:spPr>
          <a:xfrm>
            <a:off x="2953578" y="6183868"/>
            <a:ext cx="311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Flex-Tape Fastened to Rotor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153400" cy="3276601"/>
          </a:xfrm>
        </p:spPr>
        <p:txBody>
          <a:bodyPr/>
          <a:lstStyle/>
          <a:p>
            <a:r>
              <a:rPr lang="en-US" sz="1700" dirty="0"/>
              <a:t>Flex-Tape strain, stress and fatigue analysis was performed to evaluate survival of 10,000 cycles of 196-degree operation.</a:t>
            </a:r>
          </a:p>
          <a:p>
            <a:r>
              <a:rPr lang="en-US" sz="1700" dirty="0"/>
              <a:t>Made use of the Institute for Printed Circuits (IPC) documents for analysis recommendations.</a:t>
            </a:r>
          </a:p>
          <a:p>
            <a:r>
              <a:rPr lang="en-US" sz="1700" dirty="0"/>
              <a:t>Discovered an error in the IPC equation for determining the Flex-Tape stack neutral axis in that two variable definitions were reversed (specified in paper).</a:t>
            </a:r>
          </a:p>
          <a:p>
            <a:r>
              <a:rPr lang="en-US" sz="1700" dirty="0"/>
              <a:t>Delta strain is determined based upon the largest and smallest diameters that are cycled; ID of the housing and OD of the rotor. </a:t>
            </a:r>
          </a:p>
          <a:p>
            <a:r>
              <a:rPr lang="en-US" sz="1700" dirty="0"/>
              <a:t>Utilized empirical stress/strain plots supplied by DuPont to determine stresses. </a:t>
            </a:r>
          </a:p>
          <a:p>
            <a:r>
              <a:rPr lang="en-US" sz="1700" dirty="0"/>
              <a:t>Fatigue life cycles to failure </a:t>
            </a:r>
            <a:r>
              <a:rPr lang="en-US" sz="1700" i="1" dirty="0"/>
              <a:t>(</a:t>
            </a:r>
            <a:r>
              <a:rPr lang="en-US" sz="17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19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n-US" sz="17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sz="1700" i="1" dirty="0"/>
              <a:t>)</a:t>
            </a:r>
            <a:r>
              <a:rPr lang="en-US" sz="1700" dirty="0"/>
              <a:t> determined from IPC-TR-484 equation below.</a:t>
            </a:r>
          </a:p>
          <a:p>
            <a:r>
              <a:rPr lang="en-US" sz="1700" dirty="0"/>
              <a:t> The right side of the equation is based upon empirical data from the IPC study.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Life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5288A-D366-3F05-FF27-913D858A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01536"/>
            <a:ext cx="6038954" cy="1094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81B415-CED2-B683-71B9-54565F61447E}"/>
              </a:ext>
            </a:extLst>
          </p:cNvPr>
          <p:cNvSpPr txBox="1"/>
          <p:nvPr/>
        </p:nvSpPr>
        <p:spPr>
          <a:xfrm>
            <a:off x="903556" y="6168033"/>
            <a:ext cx="7326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This equation belonging to IPC International, Inc. is used with permission, Copyright 2023</a:t>
            </a:r>
            <a:r>
              <a:rPr lang="en-US" sz="1600" i="1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E05B6C-5287-0849-0AE1-08313B15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151817"/>
            <a:ext cx="5334000" cy="801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B73212-A4D7-4043-1B9C-EDE967379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8E5CFE-BB9A-7FBE-3357-75E3A706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B37D25-7F69-2564-DE2A-13CB695C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42BFC-0A00-9BAA-17AF-9EF340106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828799"/>
          </a:xfrm>
        </p:spPr>
        <p:txBody>
          <a:bodyPr>
            <a:noAutofit/>
          </a:bodyPr>
          <a:lstStyle/>
          <a:p>
            <a:r>
              <a:rPr lang="en-US" dirty="0"/>
              <a:t>Fabricated a printed plastic version of the Flex-Capsule.</a:t>
            </a:r>
          </a:p>
          <a:p>
            <a:r>
              <a:rPr lang="en-US" dirty="0"/>
              <a:t>Utilized to measure friction, to perform life cycling under ambient conditions, and to develop the assembly process.</a:t>
            </a:r>
          </a:p>
          <a:p>
            <a:r>
              <a:rPr lang="en-US" dirty="0"/>
              <a:t>Flex-Tape sliding did generate some debris, so we then performed a trial with an oil film applied to the Flex-Tapes; chose to retain that method for life test and flight units.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Engineering Model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FE2B8-267B-DB5F-5BE8-ABFA4D088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14" y="3021128"/>
            <a:ext cx="4207572" cy="31484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86EDE-2220-DFA0-5B2B-FBECC5C0859C}"/>
              </a:ext>
            </a:extLst>
          </p:cNvPr>
          <p:cNvSpPr txBox="1"/>
          <p:nvPr/>
        </p:nvSpPr>
        <p:spPr>
          <a:xfrm>
            <a:off x="2753648" y="623200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Printed Plastic Engineering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273EF-BBAB-6B07-2331-0C0EFA724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9E6761-F501-BC4B-0DB0-791AB8AAB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17A99E-B94C-E4AD-EF76-04880567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01767-1262-C446-40A7-0CB6FFF0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Engineering Model Operation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887E9-E318-F21D-CFBC-4C82C9E71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73F63-953E-4339-0EE4-0B46EF82A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1EC71-4216-D595-7FDF-E1E0C79C2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4FECB-447F-12E6-7C1D-4473BF6B0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pic>
        <p:nvPicPr>
          <p:cNvPr id="3" name="GP030515">
            <a:hlinkClick r:id="" action="ppaction://media"/>
            <a:extLst>
              <a:ext uri="{FF2B5EF4-FFF2-40B4-BE49-F238E27FC236}">
                <a16:creationId xmlns:a16="http://schemas.microsoft.com/office/drawing/2014/main" id="{DB29CE0E-8A6F-C73F-FFC9-146EADAB15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92" y="1333955"/>
            <a:ext cx="8944415" cy="5031675"/>
          </a:xfrm>
        </p:spPr>
      </p:pic>
    </p:spTree>
    <p:extLst>
      <p:ext uri="{BB962C8B-B14F-4D97-AF65-F5344CB8AC3E}">
        <p14:creationId xmlns:p14="http://schemas.microsoft.com/office/powerpoint/2010/main" val="18438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162800" cy="1828799"/>
          </a:xfrm>
        </p:spPr>
        <p:txBody>
          <a:bodyPr>
            <a:normAutofit/>
          </a:bodyPr>
          <a:lstStyle/>
          <a:p>
            <a:r>
              <a:rPr lang="en-US" dirty="0"/>
              <a:t>Passed life testing without issue.</a:t>
            </a:r>
          </a:p>
          <a:p>
            <a:r>
              <a:rPr lang="en-US" dirty="0"/>
              <a:t>Common mode conducted emissions electromagnetic interference (EMI) testing exceeded the spec, though not caused by the Flex-Capsule. </a:t>
            </a:r>
          </a:p>
          <a:p>
            <a:r>
              <a:rPr lang="en-US" dirty="0"/>
              <a:t>External gimbal harnessing with damaged Neptape shielding caused the outage.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Testing Highlights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5E4FB-3A67-9A2F-4D88-4589F2F14C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117381"/>
            <a:ext cx="3390900" cy="30807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559EB-1662-2929-5DCA-56988685D669}"/>
              </a:ext>
            </a:extLst>
          </p:cNvPr>
          <p:cNvSpPr txBox="1"/>
          <p:nvPr/>
        </p:nvSpPr>
        <p:spPr>
          <a:xfrm>
            <a:off x="3098808" y="6229905"/>
            <a:ext cx="294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Life Test Unit on Vibe 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368DC-43ED-5179-8E52-AF51E7ED6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65C6A-F185-25F9-E7C0-59F2F14C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D4CBE-A9AA-18A4-C62B-3E51FCB2D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64CF5-32D6-E9CA-8441-484D79A7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62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153400" cy="5486400"/>
          </a:xfrm>
        </p:spPr>
        <p:txBody>
          <a:bodyPr>
            <a:normAutofit/>
          </a:bodyPr>
          <a:lstStyle/>
          <a:p>
            <a:r>
              <a:rPr lang="en-US" dirty="0"/>
              <a:t>Multiple individual relatively thin Flex-Tapes with three copper layers keeps stresses down and results in a high confidence life analysis. </a:t>
            </a:r>
            <a:r>
              <a:rPr lang="en-US" dirty="0">
                <a:solidFill>
                  <a:srgbClr val="0070C0"/>
                </a:solidFill>
              </a:rPr>
              <a:t>Recommend avoiding an excessive number of copper layers. 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Properly orienting multiple Flex-Tapes prevents buckling and results in consistent behavior of the Flex-Tape set. </a:t>
            </a:r>
            <a:r>
              <a:rPr lang="en-US" dirty="0">
                <a:solidFill>
                  <a:srgbClr val="0070C0"/>
                </a:solidFill>
              </a:rPr>
              <a:t>Recommend avoiding multiple stacked Flex-Tapes with the same start location.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Shielding effectiveness was an unknown, but we have met conducted emissions EMI for our application. </a:t>
            </a:r>
            <a:r>
              <a:rPr lang="en-US" dirty="0">
                <a:solidFill>
                  <a:srgbClr val="0070C0"/>
                </a:solidFill>
              </a:rPr>
              <a:t>Recommend to utilize pre-flight Flex-Tapes for testing to confirm EMI acceptability.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Lubrication of Flex-Tapes with a light oil film reduces debris generation and was not difficult to implement. </a:t>
            </a:r>
            <a:r>
              <a:rPr lang="en-US" dirty="0">
                <a:solidFill>
                  <a:srgbClr val="0070C0"/>
                </a:solidFill>
              </a:rPr>
              <a:t>Both un-lubed and lubed met life for our application, but we chose using a light oil film due to the debris concern.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Rigid Boards at the ends of the Flex-Tapes included perforations for lacing cord to secure the harnessing. </a:t>
            </a:r>
            <a:r>
              <a:rPr lang="en-US" dirty="0">
                <a:solidFill>
                  <a:srgbClr val="0070C0"/>
                </a:solidFill>
              </a:rPr>
              <a:t>Recommend including a strain relief feature such as this.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74" y="198438"/>
            <a:ext cx="81534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Lessons Learned</a:t>
            </a:r>
            <a:r>
              <a:rPr lang="en-US" sz="3600" dirty="0"/>
              <a:t> </a:t>
            </a:r>
            <a:r>
              <a:rPr lang="en-US" sz="2800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86EB2-8680-5702-3133-842F2F89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B6BF8-4A03-B88B-D6A1-33AA7A48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13EFB-B5D5-51E8-811C-57B37375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A0E88-C6CA-E376-E181-E7A2FDF54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9040"/>
            <a:ext cx="8153400" cy="5334000"/>
          </a:xfrm>
        </p:spPr>
        <p:txBody>
          <a:bodyPr>
            <a:normAutofit/>
          </a:bodyPr>
          <a:lstStyle/>
          <a:p>
            <a:r>
              <a:rPr lang="en-US" dirty="0"/>
              <a:t>Harnessing exiting the rotor from the four Flex-Tapes come together forming a circular cross-section that must fit through the actuator bore. </a:t>
            </a:r>
            <a:r>
              <a:rPr lang="en-US" dirty="0">
                <a:solidFill>
                  <a:srgbClr val="0070C0"/>
                </a:solidFill>
              </a:rPr>
              <a:t>Recommend developing tooling to hold the harness in its final shape during harness fabrication.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The rotor of the Flex-Capsule and the rotor of the actuator are keyed together such that centers of angular rotation of each device must be aligned. </a:t>
            </a:r>
            <a:r>
              <a:rPr lang="en-US" dirty="0">
                <a:solidFill>
                  <a:srgbClr val="0070C0"/>
                </a:solidFill>
              </a:rPr>
              <a:t>Recommend multiple checks to ensure proper alignment to capture requirement changes. Different coordinate systems of devices can lead to error.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Preliminary testing indicated excessive Flex-Tape edge wear caused by gravity sag onto the lower tape guide. </a:t>
            </a:r>
            <a:r>
              <a:rPr lang="en-US" dirty="0">
                <a:solidFill>
                  <a:srgbClr val="0070C0"/>
                </a:solidFill>
              </a:rPr>
              <a:t>Recommend life testing with the rotation axis horizontal for similarity to microgravity environment.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of the two highly experienced Flex-Tape vendors we selected had repeated quality issues. </a:t>
            </a:r>
            <a:r>
              <a:rPr lang="en-US" dirty="0">
                <a:solidFill>
                  <a:srgbClr val="0070C0"/>
                </a:solidFill>
              </a:rPr>
              <a:t>Recommend careful selection of flexible PCB vendors along with dual sourcing.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074" y="198438"/>
            <a:ext cx="8153400" cy="639762"/>
          </a:xfrm>
        </p:spPr>
        <p:txBody>
          <a:bodyPr>
            <a:normAutofit/>
          </a:bodyPr>
          <a:lstStyle/>
          <a:p>
            <a:r>
              <a:rPr lang="en-US" sz="2800" dirty="0"/>
              <a:t>Lessons Learned</a:t>
            </a:r>
            <a:r>
              <a:rPr lang="en-US" sz="3600" dirty="0"/>
              <a:t> </a:t>
            </a:r>
            <a:r>
              <a:rPr lang="en-US" sz="2800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86EB2-8680-5702-3133-842F2F89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6B6BF8-4A03-B88B-D6A1-33AA7A488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13EFB-B5D5-51E8-811C-57B373759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A0E88-C6CA-E376-E181-E7A2FDF54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153400" cy="220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The benefits of a Flex-Capsule over a Cable Wrap development were realized, including:</a:t>
            </a:r>
          </a:p>
          <a:p>
            <a:pPr marL="0" indent="0">
              <a:buNone/>
            </a:pPr>
            <a:endParaRPr lang="en-US" sz="800" dirty="0">
              <a:solidFill>
                <a:srgbClr val="0070C0"/>
              </a:solidFill>
            </a:endParaRPr>
          </a:p>
          <a:p>
            <a:r>
              <a:rPr lang="en-US" dirty="0"/>
              <a:t>Straightforward relatively easy development with few issues arising.</a:t>
            </a:r>
          </a:p>
          <a:p>
            <a:r>
              <a:rPr lang="en-US" dirty="0"/>
              <a:t>Much smaller and somewhat lighter than heritage.</a:t>
            </a:r>
          </a:p>
          <a:p>
            <a:r>
              <a:rPr lang="en-US" dirty="0"/>
              <a:t>Less labor-intensive manufacture and assembly.</a:t>
            </a:r>
          </a:p>
          <a:p>
            <a:r>
              <a:rPr lang="en-US" dirty="0"/>
              <a:t>Shielding layers were implemented and effective.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2992E-410D-79E4-7B31-474283456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22" y="3603319"/>
            <a:ext cx="6880678" cy="2597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E788F-DAC2-9018-ABD0-9F4510FB9E79}"/>
              </a:ext>
            </a:extLst>
          </p:cNvPr>
          <p:cNvSpPr txBox="1"/>
          <p:nvPr/>
        </p:nvSpPr>
        <p:spPr>
          <a:xfrm>
            <a:off x="2133600" y="6263811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Roman Space Telescope High Gain Antenna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122C-9106-17F9-7356-2E23BAC64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0A7BC-2A14-1D65-89BF-93751E10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3542D-D7B3-90A0-CB39-8791B007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8E21A-1E7A-8D36-54C4-9EC50D83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14600"/>
            <a:ext cx="62504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</a:t>
            </a: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1CD35-12E3-4D31-8186-B4B6048A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43827-0B3F-F503-F259-647042F88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A8CE8-471E-BC7B-6987-FC8987B02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FF2F8-4896-60D9-C5FE-3171F43F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6104" y="771454"/>
            <a:ext cx="8153400" cy="53340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Key Requirements.</a:t>
            </a:r>
          </a:p>
          <a:p>
            <a:r>
              <a:rPr lang="en-US" dirty="0"/>
              <a:t>Heritage Cable Wraps.</a:t>
            </a:r>
          </a:p>
          <a:p>
            <a:r>
              <a:rPr lang="en-US" dirty="0"/>
              <a:t>Flex-Capsule Alternative.</a:t>
            </a:r>
          </a:p>
          <a:p>
            <a:r>
              <a:rPr lang="en-US" dirty="0"/>
              <a:t>Flex-Capsule vs Cable Wrap Trade Study.</a:t>
            </a:r>
          </a:p>
          <a:p>
            <a:r>
              <a:rPr lang="en-US" dirty="0"/>
              <a:t>Design Considerations.</a:t>
            </a:r>
          </a:p>
          <a:p>
            <a:r>
              <a:rPr lang="en-US" dirty="0"/>
              <a:t>Flex-Tape Clocking.</a:t>
            </a:r>
          </a:p>
          <a:p>
            <a:r>
              <a:rPr lang="en-US" dirty="0"/>
              <a:t>Prototype Operation Video.</a:t>
            </a:r>
          </a:p>
          <a:p>
            <a:r>
              <a:rPr lang="en-US" dirty="0"/>
              <a:t>Angular Rotation Capability.</a:t>
            </a:r>
          </a:p>
          <a:p>
            <a:r>
              <a:rPr lang="en-US" dirty="0"/>
              <a:t>Flex-Tape Stack.</a:t>
            </a:r>
          </a:p>
          <a:p>
            <a:r>
              <a:rPr lang="en-US" dirty="0"/>
              <a:t>Rigid to Flex Delta Strain.</a:t>
            </a:r>
          </a:p>
          <a:p>
            <a:r>
              <a:rPr lang="en-US" dirty="0"/>
              <a:t>Life Analysis.</a:t>
            </a:r>
          </a:p>
          <a:p>
            <a:r>
              <a:rPr lang="en-US" dirty="0"/>
              <a:t>Engineering Model.</a:t>
            </a:r>
          </a:p>
          <a:p>
            <a:r>
              <a:rPr lang="en-US" dirty="0"/>
              <a:t>Testing Highlights.</a:t>
            </a:r>
          </a:p>
          <a:p>
            <a:r>
              <a:rPr lang="en-US" dirty="0"/>
              <a:t>Lessons Learned.</a:t>
            </a:r>
          </a:p>
          <a:p>
            <a:r>
              <a:rPr lang="en-US" dirty="0"/>
              <a:t>Conclusion.</a:t>
            </a:r>
          </a:p>
          <a:p>
            <a:r>
              <a:rPr lang="en-US" dirty="0"/>
              <a:t>Questions?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69AA7-03D0-7DF3-565C-374D0D16E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A732A9-0361-481E-F815-650DD678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7FC20-F027-6369-5CA5-37556A6F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9CC18-4187-BDE6-6292-E582AE3C8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3487BE-5A97-EFD1-44BE-4EB873D3DD8E}"/>
              </a:ext>
            </a:extLst>
          </p:cNvPr>
          <p:cNvSpPr txBox="1"/>
          <p:nvPr/>
        </p:nvSpPr>
        <p:spPr>
          <a:xfrm>
            <a:off x="8388475" y="64602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Key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29933-3101-19F4-AB0F-CF360344D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20DA66-410F-857A-AE63-BA326C294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96D131-2598-7F95-62FD-D6FC0047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60C88A-1902-D6FC-F332-7BAE6460F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8EE13-1F07-526B-9D19-FEABF24FF8CD}"/>
              </a:ext>
            </a:extLst>
          </p:cNvPr>
          <p:cNvSpPr txBox="1"/>
          <p:nvPr/>
        </p:nvSpPr>
        <p:spPr>
          <a:xfrm>
            <a:off x="3567676" y="1233708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Operational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25195-4484-0B36-CE99-06BB79A79A54}"/>
              </a:ext>
            </a:extLst>
          </p:cNvPr>
          <p:cNvSpPr txBox="1"/>
          <p:nvPr/>
        </p:nvSpPr>
        <p:spPr>
          <a:xfrm>
            <a:off x="3410582" y="3352800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Environmental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5394D-5A79-0BD1-B7CE-3CD99A15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865" y="1627018"/>
            <a:ext cx="6455535" cy="1237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FABD15-6AE4-4734-917D-85A17200E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864" y="3765304"/>
            <a:ext cx="6455536" cy="2638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377D92-5F3D-84C0-6ADB-EB2F2AF59A82}"/>
              </a:ext>
            </a:extLst>
          </p:cNvPr>
          <p:cNvSpPr txBox="1"/>
          <p:nvPr/>
        </p:nvSpPr>
        <p:spPr>
          <a:xfrm>
            <a:off x="8388475" y="64602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598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153400" cy="533400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000" dirty="0">
                <a:solidFill>
                  <a:srgbClr val="0070C0"/>
                </a:solidFill>
              </a:rPr>
              <a:t>Round Wire Bundle Cable Wrap</a:t>
            </a:r>
          </a:p>
          <a:p>
            <a:pPr lvl="1"/>
            <a:r>
              <a:rPr lang="en-US" sz="1800" dirty="0"/>
              <a:t>Custom wire bundle.</a:t>
            </a:r>
          </a:p>
          <a:p>
            <a:pPr lvl="1"/>
            <a:r>
              <a:rPr lang="en-US" sz="1800" dirty="0"/>
              <a:t>Multiple slices.</a:t>
            </a:r>
          </a:p>
          <a:p>
            <a:pPr lvl="1"/>
            <a:r>
              <a:rPr lang="en-US" sz="1800" dirty="0"/>
              <a:t>Limited angle (180 to 200 degrees max).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Flatwise Cable Wrap</a:t>
            </a:r>
          </a:p>
          <a:p>
            <a:pPr lvl="1"/>
            <a:r>
              <a:rPr lang="en-US" sz="1800" dirty="0"/>
              <a:t>Single Conductors woven together </a:t>
            </a:r>
          </a:p>
          <a:p>
            <a:pPr marL="457200" lvl="1" indent="0">
              <a:buNone/>
            </a:pPr>
            <a:r>
              <a:rPr lang="en-US" sz="1800" dirty="0"/>
              <a:t>    to form a ribbon.</a:t>
            </a:r>
          </a:p>
          <a:p>
            <a:pPr lvl="1"/>
            <a:r>
              <a:rPr lang="en-US" sz="1800" dirty="0"/>
              <a:t>No shielding.</a:t>
            </a:r>
          </a:p>
          <a:p>
            <a:pPr lvl="1"/>
            <a:r>
              <a:rPr lang="en-US" sz="1800" dirty="0"/>
              <a:t>More massive than Round Wire Bundle. </a:t>
            </a:r>
          </a:p>
          <a:p>
            <a:pPr>
              <a:buNone/>
            </a:pPr>
            <a:r>
              <a:rPr lang="en-US" sz="2000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Heritage Cable Wraps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017E5-4CB3-800C-4EF3-B1E39BA7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8" b="22446"/>
          <a:stretch/>
        </p:blipFill>
        <p:spPr bwMode="auto">
          <a:xfrm>
            <a:off x="5715000" y="1614240"/>
            <a:ext cx="2928144" cy="1756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6F10B-AAD3-D4BA-6210-90DCC2B4C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23287"/>
            <a:ext cx="2928144" cy="266984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5BEA8-C740-D434-8475-767BDAA7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C3DC1-6CFA-E689-CC2F-138A8739E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BFE00-13DF-8295-7248-6DDFA1C70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84DA7-381A-DB54-6D9D-0342F59B5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724"/>
            <a:ext cx="8229600" cy="5045075"/>
          </a:xfrm>
        </p:spPr>
        <p:txBody>
          <a:bodyPr>
            <a:normAutofit/>
          </a:bodyPr>
          <a:lstStyle/>
          <a:p>
            <a:r>
              <a:rPr lang="en-US" sz="2000" dirty="0"/>
              <a:t>A Flex-Capsule is like the Flatwise Cable Wrap, but instead of weaving together a ribbon of single conductors, flexible printed circuit board (PCB) is used in its place.</a:t>
            </a:r>
          </a:p>
          <a:p>
            <a:r>
              <a:rPr lang="en-US" sz="2000" dirty="0"/>
              <a:t>They are also referred to a “twist capsules.”</a:t>
            </a:r>
          </a:p>
          <a:p>
            <a:r>
              <a:rPr lang="en-US" sz="2000" dirty="0"/>
              <a:t>Since conductors are thin and wide, conductor stresses are lower than standard wire allowing for smaller bending radii.</a:t>
            </a:r>
          </a:p>
          <a:p>
            <a:pPr marL="457200" lvl="1" indent="0">
              <a:buNone/>
            </a:pPr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Flex-Capsule Alternative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1F8A7-63E7-A556-DEF4-AA1BD7CB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12AF3-7909-402F-B98E-E60E4900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C1635-1252-D8C1-15EA-8A76E64B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55EBF-7DA2-79A0-4514-E14770317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5886821-B801-E772-7E26-B00941C1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40619"/>
            <a:ext cx="3733800" cy="25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AB51A7-8B0B-DDDB-4542-0F1CA014A5F8}"/>
              </a:ext>
            </a:extLst>
          </p:cNvPr>
          <p:cNvSpPr txBox="1"/>
          <p:nvPr/>
        </p:nvSpPr>
        <p:spPr>
          <a:xfrm>
            <a:off x="3799994" y="608913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Flex-Capsule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045075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>
                <a:solidFill>
                  <a:srgbClr val="0070C0"/>
                </a:solidFill>
              </a:rPr>
              <a:t>Cable Wrap Pros</a:t>
            </a:r>
          </a:p>
          <a:p>
            <a:pPr lvl="1"/>
            <a:r>
              <a:rPr lang="en-US" sz="3400" dirty="0"/>
              <a:t>Heritage; easy justification for a Class A mission.</a:t>
            </a:r>
          </a:p>
          <a:p>
            <a:pPr marL="457200" lvl="1" indent="0">
              <a:buNone/>
            </a:pPr>
            <a:endParaRPr lang="en-US" sz="700" dirty="0"/>
          </a:p>
          <a:p>
            <a:r>
              <a:rPr lang="en-US" sz="3400" dirty="0">
                <a:solidFill>
                  <a:srgbClr val="FF0000"/>
                </a:solidFill>
              </a:rPr>
              <a:t>Cable Wrap Cons</a:t>
            </a:r>
          </a:p>
          <a:p>
            <a:pPr lvl="1"/>
            <a:r>
              <a:rPr lang="en-US" sz="3400" dirty="0"/>
              <a:t>History of development problems arising.</a:t>
            </a:r>
          </a:p>
          <a:p>
            <a:pPr lvl="1"/>
            <a:r>
              <a:rPr lang="en-US" sz="3400" dirty="0"/>
              <a:t>Lack of manufacturing consistency; labor and skill intensive. </a:t>
            </a:r>
          </a:p>
          <a:p>
            <a:pPr lvl="1"/>
            <a:r>
              <a:rPr lang="en-US" sz="3400" dirty="0"/>
              <a:t>Size and mass larger than Flex-Capsule.</a:t>
            </a:r>
          </a:p>
          <a:p>
            <a:pPr lvl="1"/>
            <a:r>
              <a:rPr lang="en-US" sz="3400" dirty="0"/>
              <a:t>Low to moderate level of confidence in predicting life cycles by analysis.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3400" dirty="0">
                <a:solidFill>
                  <a:srgbClr val="0070C0"/>
                </a:solidFill>
              </a:rPr>
              <a:t>Flex-Capsule Pros</a:t>
            </a:r>
          </a:p>
          <a:p>
            <a:pPr lvl="1"/>
            <a:r>
              <a:rPr lang="en-US" sz="3400" dirty="0"/>
              <a:t>Consistency of manufacture.</a:t>
            </a:r>
          </a:p>
          <a:p>
            <a:pPr lvl="1"/>
            <a:r>
              <a:rPr lang="en-US" sz="3400" dirty="0"/>
              <a:t>Simple mechanical and electrical interface.</a:t>
            </a:r>
          </a:p>
          <a:p>
            <a:pPr lvl="1"/>
            <a:r>
              <a:rPr lang="en-US" sz="3400" dirty="0"/>
              <a:t>Less labor and skill intensive manufacture and assembly.</a:t>
            </a:r>
          </a:p>
          <a:p>
            <a:pPr lvl="1"/>
            <a:r>
              <a:rPr lang="en-US" sz="3400" dirty="0"/>
              <a:t>High level of confidence in predicting life cycles by analysis if strain is limited.</a:t>
            </a:r>
          </a:p>
          <a:p>
            <a:pPr lvl="1"/>
            <a:r>
              <a:rPr lang="en-US" sz="3400" dirty="0"/>
              <a:t>Size and mass smaller than Cable Wrap.</a:t>
            </a:r>
          </a:p>
          <a:p>
            <a:pPr lvl="1"/>
            <a:r>
              <a:rPr lang="en-US" sz="3400" dirty="0"/>
              <a:t>Incorporation of shielding.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3400" dirty="0">
                <a:solidFill>
                  <a:srgbClr val="FF0000"/>
                </a:solidFill>
              </a:rPr>
              <a:t>Flex-Capsule Cons</a:t>
            </a:r>
          </a:p>
          <a:p>
            <a:pPr lvl="1"/>
            <a:r>
              <a:rPr lang="en-US" sz="3400" dirty="0"/>
              <a:t>Risk of new development; can we justify?</a:t>
            </a:r>
          </a:p>
          <a:p>
            <a:pPr lvl="1"/>
            <a:r>
              <a:rPr lang="en-US" sz="3400" dirty="0"/>
              <a:t>Debris generation from sliding of Flex-Tape (flexible printed circuit board).</a:t>
            </a:r>
          </a:p>
          <a:p>
            <a:pPr lvl="1"/>
            <a:r>
              <a:rPr lang="en-US" sz="3400" dirty="0"/>
              <a:t>Unknown shielding performance.</a:t>
            </a:r>
          </a:p>
          <a:p>
            <a:pPr lvl="1"/>
            <a:r>
              <a:rPr lang="en-US" sz="3400" dirty="0"/>
              <a:t>Unknown unknowns.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Flex-Capsule vs. Cable Wrap Trade-Study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DE875-9087-CF70-9641-FBE1FE908017}"/>
              </a:ext>
            </a:extLst>
          </p:cNvPr>
          <p:cNvSpPr txBox="1"/>
          <p:nvPr/>
        </p:nvSpPr>
        <p:spPr>
          <a:xfrm>
            <a:off x="793784" y="5986071"/>
            <a:ext cx="755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Trade study outcome led us to pursue a Flex-Capsule development.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1F8A7-63E7-A556-DEF4-AA1BD7CB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12AF3-7909-402F-B98E-E60E4900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C1635-1252-D8C1-15EA-8A76E64B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55EBF-7DA2-79A0-4514-E14770317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4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153400" cy="3733800"/>
          </a:xfrm>
        </p:spPr>
        <p:txBody>
          <a:bodyPr>
            <a:normAutofit/>
          </a:bodyPr>
          <a:lstStyle/>
          <a:p>
            <a:r>
              <a:rPr lang="en-US" dirty="0"/>
              <a:t>Separate Flex-Tapes for power and signal and primary and redundant; four Flex-Tapes total for elevation Flex-Capsule; two for azimuth.</a:t>
            </a:r>
          </a:p>
          <a:p>
            <a:r>
              <a:rPr lang="en-US" dirty="0"/>
              <a:t>Keep shields separate for thermal signals and encoder signals.</a:t>
            </a:r>
          </a:p>
          <a:p>
            <a:r>
              <a:rPr lang="en-US" dirty="0"/>
              <a:t>Incorporate rigid boards at the ends of Flex-Tapes for physical attachment and Flex-Tape to harness interface. </a:t>
            </a:r>
          </a:p>
          <a:p>
            <a:r>
              <a:rPr lang="en-US" dirty="0"/>
              <a:t>Vendor can provide connectors integrated with the flex; we preferred to use conventional stranded wire from the rigid board to the connecters and not risk adding a process to the vendor.</a:t>
            </a:r>
          </a:p>
          <a:p>
            <a:r>
              <a:rPr lang="en-US" dirty="0"/>
              <a:t>It was preferred to have a Flex-Tape length of 610 mm (24 in), which is the most standard. This length worked for our application, but with little angular margin.</a:t>
            </a:r>
          </a:p>
          <a:p>
            <a:r>
              <a:rPr lang="en-US" dirty="0"/>
              <a:t>Arrange multiple Flex-Tapes so that they do not buckle; we clocked four Flex-Tapes 90 degrees apart.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Design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887E9-E318-F21D-CFBC-4C82C9E71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73F63-953E-4339-0EE4-0B46EF82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1EC71-4216-D595-7FDF-E1E0C79C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4FECB-447F-12E6-7C1D-4473BF6B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65328A-4B92-FED3-7F3C-4783E8080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466998"/>
            <a:ext cx="6200775" cy="428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A5EAD9-4B5B-DD1F-9A81-66EA6B8FCDAD}"/>
              </a:ext>
            </a:extLst>
          </p:cNvPr>
          <p:cNvSpPr txBox="1"/>
          <p:nvPr/>
        </p:nvSpPr>
        <p:spPr>
          <a:xfrm>
            <a:off x="979542" y="6040289"/>
            <a:ext cx="718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Multiple Flex-Tapes Attached Together Will Buckle Bending a Radius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Flex-Tape Clocking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887E9-E318-F21D-CFBC-4C82C9E71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73F63-953E-4339-0EE4-0B46EF82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1EC71-4216-D595-7FDF-E1E0C79C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4FECB-447F-12E6-7C1D-4473BF6B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1B3B65-FAF8-9DA9-E3E9-0BBD4EF4D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75" y="1447800"/>
            <a:ext cx="4210050" cy="441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D5FBB-CADA-A78E-91E3-BBE6D1A50B57}"/>
              </a:ext>
            </a:extLst>
          </p:cNvPr>
          <p:cNvSpPr txBox="1"/>
          <p:nvPr/>
        </p:nvSpPr>
        <p:spPr>
          <a:xfrm>
            <a:off x="2286000" y="6183868"/>
            <a:ext cx="461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Four Flex-Tapes Clocked 90 Degrees Apart</a:t>
            </a:r>
          </a:p>
        </p:txBody>
      </p:sp>
    </p:spTree>
    <p:extLst>
      <p:ext uri="{BB962C8B-B14F-4D97-AF65-F5344CB8AC3E}">
        <p14:creationId xmlns:p14="http://schemas.microsoft.com/office/powerpoint/2010/main" val="230189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84" y="956640"/>
            <a:ext cx="8153400" cy="2971800"/>
          </a:xfrm>
        </p:spPr>
        <p:txBody>
          <a:bodyPr/>
          <a:lstStyle/>
          <a:p>
            <a:r>
              <a:rPr lang="en-US" sz="1700" dirty="0"/>
              <a:t>Printed circuit board (PCB) panels are standard 610 mm (24 in), and 914 mm (36 in). We considered and used 610 mm (24 in).</a:t>
            </a:r>
          </a:p>
          <a:p>
            <a:r>
              <a:rPr lang="en-US" sz="1700" dirty="0"/>
              <a:t>Active Flex-Tape length does not include inactive portions of Flex-Tape which includes rigid portion and flex to housing inner diameter (ID), transition from blue to green below, and from rotor rigid portion to rotor outer diameter (OD) tangent.</a:t>
            </a:r>
          </a:p>
          <a:p>
            <a:r>
              <a:rPr lang="en-US" sz="1700" dirty="0"/>
              <a:t>Determine number of turns of the blue section when un-retracted, meaning the maximum amount of Flex-Tape resides in the blue section.</a:t>
            </a:r>
          </a:p>
          <a:p>
            <a:r>
              <a:rPr lang="en-US" sz="1700" dirty="0"/>
              <a:t>Determine the number of turns of green section when retracted, meaning the maximum number of turns are in the green sections.</a:t>
            </a:r>
          </a:p>
          <a:p>
            <a:r>
              <a:rPr lang="en-US" sz="1700" dirty="0"/>
              <a:t>Determine angular rotation capability by:</a:t>
            </a:r>
          </a:p>
          <a:p>
            <a:pPr lvl="2">
              <a:buNone/>
            </a:pPr>
            <a:r>
              <a:rPr lang="en-US" sz="2000" i="1" dirty="0"/>
              <a:t> </a:t>
            </a:r>
            <a:r>
              <a:rPr lang="en-US" sz="2000" i="1" dirty="0">
                <a:latin typeface="Symbol" panose="05050102010706020507" pitchFamily="18" charset="2"/>
              </a:rPr>
              <a:t>F</a:t>
            </a:r>
            <a:r>
              <a:rPr lang="en-US" sz="2000" i="1" dirty="0"/>
              <a:t>  =  (N</a:t>
            </a:r>
            <a:r>
              <a:rPr lang="en-US" sz="2400" i="1" baseline="-25000" dirty="0"/>
              <a:t>retracted</a:t>
            </a:r>
            <a:r>
              <a:rPr lang="en-US" sz="2000" i="1" baseline="-25000" dirty="0"/>
              <a:t>  </a:t>
            </a:r>
            <a:r>
              <a:rPr lang="en-US" sz="2000" i="1" dirty="0"/>
              <a:t>-  N</a:t>
            </a:r>
            <a:r>
              <a:rPr lang="en-US" sz="2400" i="1" baseline="-25000" dirty="0"/>
              <a:t>un-retracted </a:t>
            </a:r>
            <a:r>
              <a:rPr lang="en-US" sz="2000" i="1" dirty="0"/>
              <a:t>)  x  360 degrees</a:t>
            </a:r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Angular Rotation Capability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A6007-E3D9-43B3-869B-EC20ABFC538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C5C72-D50A-6953-6E3D-4827E450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29" y="4465921"/>
            <a:ext cx="3123671" cy="20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252FE-E765-FC7A-2233-51DDD8F9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262" y="0"/>
            <a:ext cx="1114425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D0A6B-AC88-A735-5CE4-FDE5BB296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04799"/>
            <a:ext cx="682487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98253-0A86-219A-844D-70AEF746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1" y="57150"/>
            <a:ext cx="901770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D89A9-F81F-F03C-C15B-51C16CEEA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31" y="57150"/>
            <a:ext cx="789633" cy="781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light Readiness Review">
  <a:themeElements>
    <a:clrScheme name="Flight Readiness Review 1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FFFF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E7E7"/>
      </a:accent6>
      <a:hlink>
        <a:srgbClr val="0000FF"/>
      </a:hlink>
      <a:folHlink>
        <a:srgbClr val="990099"/>
      </a:folHlink>
    </a:clrScheme>
    <a:fontScheme name="Flight Readiness Review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diamond" w="med" len="med"/>
          <a:tailEnd type="diamond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3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diamond" w="med" len="med"/>
          <a:tailEnd type="diamond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30000"/>
          </a:spcBef>
          <a:spcAft>
            <a:spcPct val="0"/>
          </a:spcAft>
          <a:buClr>
            <a:schemeClr val="accent1"/>
          </a:buClr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light Readiness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ight Readiness Revi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E7E7"/>
        </a:accent6>
        <a:hlink>
          <a:srgbClr val="0000FF"/>
        </a:hlink>
        <a:folHlink>
          <a:srgbClr val="CC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9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E7E7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10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E7E7"/>
        </a:accent6>
        <a:hlink>
          <a:srgbClr val="00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ight Readiness Review 11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FFF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E7E7"/>
        </a:accent6>
        <a:hlink>
          <a:srgbClr val="0000FF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28756</TotalTime>
  <Words>1544</Words>
  <Application>Microsoft Office PowerPoint</Application>
  <PresentationFormat>On-screen Show (4:3)</PresentationFormat>
  <Paragraphs>164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Book Antiqua</vt:lpstr>
      <vt:lpstr>Calibri</vt:lpstr>
      <vt:lpstr>Cambria Math</vt:lpstr>
      <vt:lpstr>Courier New</vt:lpstr>
      <vt:lpstr>Symbol</vt:lpstr>
      <vt:lpstr>Wingdings</vt:lpstr>
      <vt:lpstr>Wingdings 2</vt:lpstr>
      <vt:lpstr>Flight Readiness Review</vt:lpstr>
      <vt:lpstr>  Flex-Capsules for the Roman Space Telescope High Gain Antenna Gimbal   20th European Space Mechanisms and Tribology Symposium (ESMATS)  20th – 22nd September 2023    POLIN Museum Warsaw, Poland </vt:lpstr>
      <vt:lpstr>Overview</vt:lpstr>
      <vt:lpstr>Key Requirements</vt:lpstr>
      <vt:lpstr>Heritage Cable Wraps</vt:lpstr>
      <vt:lpstr>Flex-Capsule Alternative</vt:lpstr>
      <vt:lpstr>Flex-Capsule vs. Cable Wrap Trade-Study</vt:lpstr>
      <vt:lpstr>Design Considerations</vt:lpstr>
      <vt:lpstr>Flex-Tape Clocking</vt:lpstr>
      <vt:lpstr>Angular Rotation Capability</vt:lpstr>
      <vt:lpstr>Flex-Tape Stack</vt:lpstr>
      <vt:lpstr>Rigid to Flex Delta Strain </vt:lpstr>
      <vt:lpstr>Life Analysis</vt:lpstr>
      <vt:lpstr>Engineering Model</vt:lpstr>
      <vt:lpstr>Engineering Model Operation Video</vt:lpstr>
      <vt:lpstr>Testing Highlights</vt:lpstr>
      <vt:lpstr>Lessons Learned 1</vt:lpstr>
      <vt:lpstr>Lessons Learned 2</vt:lpstr>
      <vt:lpstr>Conclusion</vt:lpstr>
      <vt:lpstr>PowerPoint Presentation</vt:lpstr>
    </vt:vector>
  </TitlesOfParts>
  <Company>NASA - Code 540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Understanding of Hubble Space Telescope Gyro Current Increase  Led to a Method to Save a Failing Gyro</dc:title>
  <dc:creator>kblumens</dc:creator>
  <cp:lastModifiedBy>Blumenstock, Kenneth A. (GSFC-5440)</cp:lastModifiedBy>
  <cp:revision>120</cp:revision>
  <dcterms:created xsi:type="dcterms:W3CDTF">2017-06-30T11:09:50Z</dcterms:created>
  <dcterms:modified xsi:type="dcterms:W3CDTF">2023-09-16T02:17:39Z</dcterms:modified>
</cp:coreProperties>
</file>