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9" r:id="rId2"/>
    <p:sldId id="257" r:id="rId3"/>
  </p:sldIdLst>
  <p:sldSz cx="40233600" cy="4023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009294"/>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42"/>
    <p:restoredTop sz="96327"/>
  </p:normalViewPr>
  <p:slideViewPr>
    <p:cSldViewPr snapToGrid="0">
      <p:cViewPr>
        <p:scale>
          <a:sx n="51" d="100"/>
          <a:sy n="51" d="100"/>
        </p:scale>
        <p:origin x="144" y="-10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6584530"/>
            <a:ext cx="34198560" cy="14007253"/>
          </a:xfrm>
        </p:spPr>
        <p:txBody>
          <a:bodyPr anchor="b"/>
          <a:lstStyle>
            <a:lvl1pPr algn="ctr">
              <a:defRPr sz="26400"/>
            </a:lvl1pPr>
          </a:lstStyle>
          <a:p>
            <a:r>
              <a:rPr lang="en-US"/>
              <a:t>Click to edit Master title style</a:t>
            </a:r>
            <a:endParaRPr lang="en-US" dirty="0"/>
          </a:p>
        </p:txBody>
      </p:sp>
      <p:sp>
        <p:nvSpPr>
          <p:cNvPr id="3" name="Subtitle 2"/>
          <p:cNvSpPr>
            <a:spLocks noGrp="1"/>
          </p:cNvSpPr>
          <p:nvPr>
            <p:ph type="subTitle" idx="1"/>
          </p:nvPr>
        </p:nvSpPr>
        <p:spPr>
          <a:xfrm>
            <a:off x="5029200" y="21131956"/>
            <a:ext cx="30175200" cy="9713804"/>
          </a:xfrm>
        </p:spPr>
        <p:txBody>
          <a:bodyPr/>
          <a:lstStyle>
            <a:lvl1pPr marL="0" indent="0" algn="ctr">
              <a:buNone/>
              <a:defRPr sz="10560"/>
            </a:lvl1pPr>
            <a:lvl2pPr marL="2011680" indent="0" algn="ctr">
              <a:buNone/>
              <a:defRPr sz="8800"/>
            </a:lvl2pPr>
            <a:lvl3pPr marL="4023360" indent="0" algn="ctr">
              <a:buNone/>
              <a:defRPr sz="7920"/>
            </a:lvl3pPr>
            <a:lvl4pPr marL="6035040" indent="0" algn="ctr">
              <a:buNone/>
              <a:defRPr sz="7040"/>
            </a:lvl4pPr>
            <a:lvl5pPr marL="8046720" indent="0" algn="ctr">
              <a:buNone/>
              <a:defRPr sz="7040"/>
            </a:lvl5pPr>
            <a:lvl6pPr marL="10058400" indent="0" algn="ctr">
              <a:buNone/>
              <a:defRPr sz="7040"/>
            </a:lvl6pPr>
            <a:lvl7pPr marL="12070080" indent="0" algn="ctr">
              <a:buNone/>
              <a:defRPr sz="7040"/>
            </a:lvl7pPr>
            <a:lvl8pPr marL="14081760" indent="0" algn="ctr">
              <a:buNone/>
              <a:defRPr sz="7040"/>
            </a:lvl8pPr>
            <a:lvl9pPr marL="16093440" indent="0" algn="ctr">
              <a:buNone/>
              <a:defRPr sz="7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9/13/23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309370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9/13/23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190215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7" y="10030472"/>
            <a:ext cx="34701480" cy="16736057"/>
          </a:xfrm>
        </p:spPr>
        <p:txBody>
          <a:bodyPr anchor="b"/>
          <a:lstStyle>
            <a:lvl1pPr>
              <a:defRPr sz="26400"/>
            </a:lvl1pPr>
          </a:lstStyle>
          <a:p>
            <a:r>
              <a:rPr lang="en-US"/>
              <a:t>Click to edit Master title style</a:t>
            </a:r>
            <a:endParaRPr lang="en-US" dirty="0"/>
          </a:p>
        </p:txBody>
      </p:sp>
      <p:sp>
        <p:nvSpPr>
          <p:cNvPr id="3" name="Text Placeholder 2"/>
          <p:cNvSpPr>
            <a:spLocks noGrp="1"/>
          </p:cNvSpPr>
          <p:nvPr>
            <p:ph type="body" idx="1"/>
          </p:nvPr>
        </p:nvSpPr>
        <p:spPr>
          <a:xfrm>
            <a:off x="2745107" y="26924858"/>
            <a:ext cx="34701480" cy="8801097"/>
          </a:xfrm>
        </p:spPr>
        <p:txBody>
          <a:bodyPr/>
          <a:lstStyle>
            <a:lvl1pPr marL="0" indent="0">
              <a:buNone/>
              <a:defRPr sz="10560">
                <a:solidFill>
                  <a:schemeClr val="tx1"/>
                </a:solidFill>
              </a:defRPr>
            </a:lvl1pPr>
            <a:lvl2pPr marL="2011680" indent="0">
              <a:buNone/>
              <a:defRPr sz="8800">
                <a:solidFill>
                  <a:schemeClr val="tx1">
                    <a:tint val="75000"/>
                  </a:schemeClr>
                </a:solidFill>
              </a:defRPr>
            </a:lvl2pPr>
            <a:lvl3pPr marL="4023360" indent="0">
              <a:buNone/>
              <a:defRPr sz="7920">
                <a:solidFill>
                  <a:schemeClr val="tx1">
                    <a:tint val="75000"/>
                  </a:schemeClr>
                </a:solidFill>
              </a:defRPr>
            </a:lvl3pPr>
            <a:lvl4pPr marL="6035040" indent="0">
              <a:buNone/>
              <a:defRPr sz="7040">
                <a:solidFill>
                  <a:schemeClr val="tx1">
                    <a:tint val="75000"/>
                  </a:schemeClr>
                </a:solidFill>
              </a:defRPr>
            </a:lvl4pPr>
            <a:lvl5pPr marL="8046720" indent="0">
              <a:buNone/>
              <a:defRPr sz="7040">
                <a:solidFill>
                  <a:schemeClr val="tx1">
                    <a:tint val="75000"/>
                  </a:schemeClr>
                </a:solidFill>
              </a:defRPr>
            </a:lvl5pPr>
            <a:lvl6pPr marL="10058400" indent="0">
              <a:buNone/>
              <a:defRPr sz="7040">
                <a:solidFill>
                  <a:schemeClr val="tx1">
                    <a:tint val="75000"/>
                  </a:schemeClr>
                </a:solidFill>
              </a:defRPr>
            </a:lvl6pPr>
            <a:lvl7pPr marL="12070080" indent="0">
              <a:buNone/>
              <a:defRPr sz="7040">
                <a:solidFill>
                  <a:schemeClr val="tx1">
                    <a:tint val="75000"/>
                  </a:schemeClr>
                </a:solidFill>
              </a:defRPr>
            </a:lvl7pPr>
            <a:lvl8pPr marL="14081760" indent="0">
              <a:buNone/>
              <a:defRPr sz="7040">
                <a:solidFill>
                  <a:schemeClr val="tx1">
                    <a:tint val="75000"/>
                  </a:schemeClr>
                </a:solidFill>
              </a:defRPr>
            </a:lvl8pPr>
            <a:lvl9pPr marL="16093440" indent="0">
              <a:buNone/>
              <a:defRPr sz="70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74BD5-94A9-7242-B9EF-425EF5D64CC0}" type="datetimeFigureOut">
              <a:rPr lang="en-US" smtClean="0"/>
              <a:t>9/13/23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247140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6060" y="10710333"/>
            <a:ext cx="17099280" cy="25527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0368260" y="10710333"/>
            <a:ext cx="17099280" cy="25527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C74BD5-94A9-7242-B9EF-425EF5D64CC0}" type="datetimeFigureOut">
              <a:rPr lang="en-US" smtClean="0"/>
              <a:t>9/13/23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1811330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2142076"/>
            <a:ext cx="34701480" cy="7776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771305" y="9862823"/>
            <a:ext cx="17020696" cy="4833617"/>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4" name="Content Placeholder 3"/>
          <p:cNvSpPr>
            <a:spLocks noGrp="1"/>
          </p:cNvSpPr>
          <p:nvPr>
            <p:ph sz="half" idx="2"/>
          </p:nvPr>
        </p:nvSpPr>
        <p:spPr>
          <a:xfrm>
            <a:off x="2771305" y="14696440"/>
            <a:ext cx="17020696" cy="216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0368262" y="9862823"/>
            <a:ext cx="17104520" cy="4833617"/>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Click to edit Master text styles</a:t>
            </a:r>
          </a:p>
        </p:txBody>
      </p:sp>
      <p:sp>
        <p:nvSpPr>
          <p:cNvPr id="6" name="Content Placeholder 5"/>
          <p:cNvSpPr>
            <a:spLocks noGrp="1"/>
          </p:cNvSpPr>
          <p:nvPr>
            <p:ph sz="quarter" idx="4"/>
          </p:nvPr>
        </p:nvSpPr>
        <p:spPr>
          <a:xfrm>
            <a:off x="20368262" y="14696440"/>
            <a:ext cx="17104520" cy="216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C74BD5-94A9-7242-B9EF-425EF5D64CC0}" type="datetimeFigureOut">
              <a:rPr lang="en-US" smtClean="0"/>
              <a:t>9/13/23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57680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C74BD5-94A9-7242-B9EF-425EF5D64CC0}" type="datetimeFigureOut">
              <a:rPr lang="en-US" smtClean="0"/>
              <a:t>9/13/23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170798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74BD5-94A9-7242-B9EF-425EF5D64CC0}" type="datetimeFigureOut">
              <a:rPr lang="en-US" smtClean="0"/>
              <a:t>9/13/23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2264308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682240"/>
            <a:ext cx="12976383" cy="9387840"/>
          </a:xfrm>
        </p:spPr>
        <p:txBody>
          <a:bodyPr anchor="b"/>
          <a:lstStyle>
            <a:lvl1pPr>
              <a:defRPr sz="14080"/>
            </a:lvl1pPr>
          </a:lstStyle>
          <a:p>
            <a:r>
              <a:rPr lang="en-US"/>
              <a:t>Click to edit Master title style</a:t>
            </a:r>
            <a:endParaRPr lang="en-US" dirty="0"/>
          </a:p>
        </p:txBody>
      </p:sp>
      <p:sp>
        <p:nvSpPr>
          <p:cNvPr id="3" name="Content Placeholder 2"/>
          <p:cNvSpPr>
            <a:spLocks noGrp="1"/>
          </p:cNvSpPr>
          <p:nvPr>
            <p:ph idx="1"/>
          </p:nvPr>
        </p:nvSpPr>
        <p:spPr>
          <a:xfrm>
            <a:off x="17104520" y="5792902"/>
            <a:ext cx="20368260" cy="28591933"/>
          </a:xfrm>
        </p:spPr>
        <p:txBody>
          <a:bodyPr/>
          <a:lstStyle>
            <a:lvl1pPr>
              <a:defRPr sz="14080"/>
            </a:lvl1pPr>
            <a:lvl2pPr>
              <a:defRPr sz="12320"/>
            </a:lvl2pPr>
            <a:lvl3pPr>
              <a:defRPr sz="10560"/>
            </a:lvl3pPr>
            <a:lvl4pPr>
              <a:defRPr sz="8800"/>
            </a:lvl4pPr>
            <a:lvl5pPr>
              <a:defRPr sz="8800"/>
            </a:lvl5pPr>
            <a:lvl6pPr>
              <a:defRPr sz="8800"/>
            </a:lvl6pPr>
            <a:lvl7pPr>
              <a:defRPr sz="8800"/>
            </a:lvl7pPr>
            <a:lvl8pPr>
              <a:defRPr sz="8800"/>
            </a:lvl8pPr>
            <a:lvl9pPr>
              <a:defRPr sz="8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771301" y="12070080"/>
            <a:ext cx="12976383" cy="22361316"/>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98C74BD5-94A9-7242-B9EF-425EF5D64CC0}" type="datetimeFigureOut">
              <a:rPr lang="en-US" smtClean="0"/>
              <a:t>9/13/23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501959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682240"/>
            <a:ext cx="12976383" cy="9387840"/>
          </a:xfrm>
        </p:spPr>
        <p:txBody>
          <a:bodyPr anchor="b"/>
          <a:lstStyle>
            <a:lvl1pPr>
              <a:defRPr sz="140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04520" y="5792902"/>
            <a:ext cx="20368260" cy="28591933"/>
          </a:xfrm>
        </p:spPr>
        <p:txBody>
          <a:bodyPr anchor="t"/>
          <a:lstStyle>
            <a:lvl1pPr marL="0" indent="0">
              <a:buNone/>
              <a:defRPr sz="14080"/>
            </a:lvl1pPr>
            <a:lvl2pPr marL="2011680" indent="0">
              <a:buNone/>
              <a:defRPr sz="12320"/>
            </a:lvl2pPr>
            <a:lvl3pPr marL="4023360" indent="0">
              <a:buNone/>
              <a:defRPr sz="10560"/>
            </a:lvl3pPr>
            <a:lvl4pPr marL="6035040" indent="0">
              <a:buNone/>
              <a:defRPr sz="8800"/>
            </a:lvl4pPr>
            <a:lvl5pPr marL="8046720" indent="0">
              <a:buNone/>
              <a:defRPr sz="8800"/>
            </a:lvl5pPr>
            <a:lvl6pPr marL="10058400" indent="0">
              <a:buNone/>
              <a:defRPr sz="8800"/>
            </a:lvl6pPr>
            <a:lvl7pPr marL="12070080" indent="0">
              <a:buNone/>
              <a:defRPr sz="8800"/>
            </a:lvl7pPr>
            <a:lvl8pPr marL="14081760" indent="0">
              <a:buNone/>
              <a:defRPr sz="8800"/>
            </a:lvl8pPr>
            <a:lvl9pPr marL="16093440" indent="0">
              <a:buNone/>
              <a:defRPr sz="8800"/>
            </a:lvl9pPr>
          </a:lstStyle>
          <a:p>
            <a:r>
              <a:rPr lang="en-US"/>
              <a:t>Click icon to add picture</a:t>
            </a:r>
            <a:endParaRPr lang="en-US" dirty="0"/>
          </a:p>
        </p:txBody>
      </p:sp>
      <p:sp>
        <p:nvSpPr>
          <p:cNvPr id="4" name="Text Placeholder 3"/>
          <p:cNvSpPr>
            <a:spLocks noGrp="1"/>
          </p:cNvSpPr>
          <p:nvPr>
            <p:ph type="body" sz="half" idx="2"/>
          </p:nvPr>
        </p:nvSpPr>
        <p:spPr>
          <a:xfrm>
            <a:off x="2771301" y="12070080"/>
            <a:ext cx="12976383" cy="22361316"/>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98C74BD5-94A9-7242-B9EF-425EF5D64CC0}" type="datetimeFigureOut">
              <a:rPr lang="en-US" smtClean="0"/>
              <a:t>9/13/23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8521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9/13/23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925590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2" y="2142067"/>
            <a:ext cx="8675370" cy="340961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66062" y="2142067"/>
            <a:ext cx="25523190" cy="340961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9/13/23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75254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2142076"/>
            <a:ext cx="34701480" cy="7776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766060" y="10710333"/>
            <a:ext cx="34701480" cy="255278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6060" y="37290595"/>
            <a:ext cx="9052560" cy="2142067"/>
          </a:xfrm>
          <a:prstGeom prst="rect">
            <a:avLst/>
          </a:prstGeom>
        </p:spPr>
        <p:txBody>
          <a:bodyPr vert="horz" lIns="91440" tIns="45720" rIns="91440" bIns="45720" rtlCol="0" anchor="ctr"/>
          <a:lstStyle>
            <a:lvl1pPr algn="l">
              <a:defRPr sz="5280">
                <a:solidFill>
                  <a:schemeClr val="tx1">
                    <a:tint val="75000"/>
                  </a:schemeClr>
                </a:solidFill>
              </a:defRPr>
            </a:lvl1pPr>
          </a:lstStyle>
          <a:p>
            <a:fld id="{98C74BD5-94A9-7242-B9EF-425EF5D64CC0}" type="datetimeFigureOut">
              <a:rPr lang="en-US" smtClean="0"/>
              <a:t>9/13/23</a:t>
            </a:fld>
            <a:endParaRPr lang="en-US"/>
          </a:p>
        </p:txBody>
      </p:sp>
      <p:sp>
        <p:nvSpPr>
          <p:cNvPr id="5" name="Footer Placeholder 4"/>
          <p:cNvSpPr>
            <a:spLocks noGrp="1"/>
          </p:cNvSpPr>
          <p:nvPr>
            <p:ph type="ftr" sz="quarter" idx="3"/>
          </p:nvPr>
        </p:nvSpPr>
        <p:spPr>
          <a:xfrm>
            <a:off x="13327380" y="37290595"/>
            <a:ext cx="13578840" cy="2142067"/>
          </a:xfrm>
          <a:prstGeom prst="rect">
            <a:avLst/>
          </a:prstGeom>
        </p:spPr>
        <p:txBody>
          <a:bodyPr vert="horz" lIns="91440" tIns="45720" rIns="91440" bIns="45720" rtlCol="0" anchor="ctr"/>
          <a:lstStyle>
            <a:lvl1pPr algn="ctr">
              <a:defRPr sz="5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414980" y="37290595"/>
            <a:ext cx="9052560" cy="2142067"/>
          </a:xfrm>
          <a:prstGeom prst="rect">
            <a:avLst/>
          </a:prstGeom>
        </p:spPr>
        <p:txBody>
          <a:bodyPr vert="horz" lIns="91440" tIns="45720" rIns="91440" bIns="45720" rtlCol="0" anchor="ctr"/>
          <a:lstStyle>
            <a:lvl1pPr algn="r">
              <a:defRPr sz="5280">
                <a:solidFill>
                  <a:schemeClr val="tx1">
                    <a:tint val="75000"/>
                  </a:schemeClr>
                </a:solidFill>
              </a:defRPr>
            </a:lvl1pPr>
          </a:lstStyle>
          <a:p>
            <a:fld id="{D4FF3323-5E88-9E45-83FB-D584B0D790A2}" type="slidenum">
              <a:rPr lang="en-US" smtClean="0"/>
              <a:t>‹#›</a:t>
            </a:fld>
            <a:endParaRPr lang="en-US"/>
          </a:p>
        </p:txBody>
      </p:sp>
    </p:spTree>
    <p:extLst>
      <p:ext uri="{BB962C8B-B14F-4D97-AF65-F5344CB8AC3E}">
        <p14:creationId xmlns:p14="http://schemas.microsoft.com/office/powerpoint/2010/main" val="1641999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023360" rtl="0" eaLnBrk="1" latinLnBrk="0" hangingPunct="1">
        <a:lnSpc>
          <a:spcPct val="90000"/>
        </a:lnSpc>
        <a:spcBef>
          <a:spcPct val="0"/>
        </a:spcBef>
        <a:buNone/>
        <a:defRPr sz="19360" kern="1200">
          <a:solidFill>
            <a:schemeClr val="tx1"/>
          </a:solidFill>
          <a:latin typeface="+mj-lt"/>
          <a:ea typeface="+mj-ea"/>
          <a:cs typeface="+mj-cs"/>
        </a:defRPr>
      </a:lvl1pPr>
    </p:titleStyle>
    <p:bodyStyle>
      <a:lvl1pPr marL="1005840" indent="-1005840" algn="l" defTabSz="4023360" rtl="0" eaLnBrk="1" latinLnBrk="0" hangingPunct="1">
        <a:lnSpc>
          <a:spcPct val="90000"/>
        </a:lnSpc>
        <a:spcBef>
          <a:spcPts val="4400"/>
        </a:spcBef>
        <a:buFont typeface="Arial" panose="020B0604020202020204" pitchFamily="34" charset="0"/>
        <a:buChar char="•"/>
        <a:defRPr sz="12320" kern="1200">
          <a:solidFill>
            <a:schemeClr val="tx1"/>
          </a:solidFill>
          <a:latin typeface="+mn-lt"/>
          <a:ea typeface="+mn-ea"/>
          <a:cs typeface="+mn-cs"/>
        </a:defRPr>
      </a:lvl1pPr>
      <a:lvl2pPr marL="3017520" indent="-1005840" algn="l" defTabSz="4023360" rtl="0" eaLnBrk="1" latinLnBrk="0" hangingPunct="1">
        <a:lnSpc>
          <a:spcPct val="90000"/>
        </a:lnSpc>
        <a:spcBef>
          <a:spcPts val="2200"/>
        </a:spcBef>
        <a:buFont typeface="Arial" panose="020B0604020202020204" pitchFamily="34" charset="0"/>
        <a:buChar char="•"/>
        <a:defRPr sz="10560" kern="1200">
          <a:solidFill>
            <a:schemeClr val="tx1"/>
          </a:solidFill>
          <a:latin typeface="+mn-lt"/>
          <a:ea typeface="+mn-ea"/>
          <a:cs typeface="+mn-cs"/>
        </a:defRPr>
      </a:lvl2pPr>
      <a:lvl3pPr marL="5029200" indent="-1005840" algn="l" defTabSz="4023360" rtl="0" eaLnBrk="1" latinLnBrk="0" hangingPunct="1">
        <a:lnSpc>
          <a:spcPct val="90000"/>
        </a:lnSpc>
        <a:spcBef>
          <a:spcPts val="2200"/>
        </a:spcBef>
        <a:buFont typeface="Arial" panose="020B0604020202020204" pitchFamily="34" charset="0"/>
        <a:buChar char="•"/>
        <a:defRPr sz="8800" kern="1200">
          <a:solidFill>
            <a:schemeClr val="tx1"/>
          </a:solidFill>
          <a:latin typeface="+mn-lt"/>
          <a:ea typeface="+mn-ea"/>
          <a:cs typeface="+mn-cs"/>
        </a:defRPr>
      </a:lvl3pPr>
      <a:lvl4pPr marL="70408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4pPr>
      <a:lvl5pPr marL="905256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p:bodyStyle>
    <p:otherStyle>
      <a:defPPr>
        <a:defRPr lang="en-US"/>
      </a:defPPr>
      <a:lvl1pPr marL="0" algn="l" defTabSz="4023360" rtl="0" eaLnBrk="1" latinLnBrk="0" hangingPunct="1">
        <a:defRPr sz="7920" kern="1200">
          <a:solidFill>
            <a:schemeClr val="tx1"/>
          </a:solidFill>
          <a:latin typeface="+mn-lt"/>
          <a:ea typeface="+mn-ea"/>
          <a:cs typeface="+mn-cs"/>
        </a:defRPr>
      </a:lvl1pPr>
      <a:lvl2pPr marL="2011680" algn="l" defTabSz="4023360" rtl="0" eaLnBrk="1" latinLnBrk="0" hangingPunct="1">
        <a:defRPr sz="7920" kern="1200">
          <a:solidFill>
            <a:schemeClr val="tx1"/>
          </a:solidFill>
          <a:latin typeface="+mn-lt"/>
          <a:ea typeface="+mn-ea"/>
          <a:cs typeface="+mn-cs"/>
        </a:defRPr>
      </a:lvl2pPr>
      <a:lvl3pPr marL="4023360" algn="l" defTabSz="4023360" rtl="0" eaLnBrk="1" latinLnBrk="0" hangingPunct="1">
        <a:defRPr sz="7920" kern="1200">
          <a:solidFill>
            <a:schemeClr val="tx1"/>
          </a:solidFill>
          <a:latin typeface="+mn-lt"/>
          <a:ea typeface="+mn-ea"/>
          <a:cs typeface="+mn-cs"/>
        </a:defRPr>
      </a:lvl3pPr>
      <a:lvl4pPr marL="6035040" algn="l" defTabSz="4023360" rtl="0" eaLnBrk="1" latinLnBrk="0" hangingPunct="1">
        <a:defRPr sz="7920" kern="1200">
          <a:solidFill>
            <a:schemeClr val="tx1"/>
          </a:solidFill>
          <a:latin typeface="+mn-lt"/>
          <a:ea typeface="+mn-ea"/>
          <a:cs typeface="+mn-cs"/>
        </a:defRPr>
      </a:lvl4pPr>
      <a:lvl5pPr marL="8046720" algn="l" defTabSz="4023360" rtl="0" eaLnBrk="1" latinLnBrk="0" hangingPunct="1">
        <a:defRPr sz="7920" kern="1200">
          <a:solidFill>
            <a:schemeClr val="tx1"/>
          </a:solidFill>
          <a:latin typeface="+mn-lt"/>
          <a:ea typeface="+mn-ea"/>
          <a:cs typeface="+mn-cs"/>
        </a:defRPr>
      </a:lvl5pPr>
      <a:lvl6pPr marL="10058400" algn="l" defTabSz="4023360" rtl="0" eaLnBrk="1" latinLnBrk="0" hangingPunct="1">
        <a:defRPr sz="7920" kern="1200">
          <a:solidFill>
            <a:schemeClr val="tx1"/>
          </a:solidFill>
          <a:latin typeface="+mn-lt"/>
          <a:ea typeface="+mn-ea"/>
          <a:cs typeface="+mn-cs"/>
        </a:defRPr>
      </a:lvl6pPr>
      <a:lvl7pPr marL="12070080" algn="l" defTabSz="4023360" rtl="0" eaLnBrk="1" latinLnBrk="0" hangingPunct="1">
        <a:defRPr sz="7920" kern="1200">
          <a:solidFill>
            <a:schemeClr val="tx1"/>
          </a:solidFill>
          <a:latin typeface="+mn-lt"/>
          <a:ea typeface="+mn-ea"/>
          <a:cs typeface="+mn-cs"/>
        </a:defRPr>
      </a:lvl7pPr>
      <a:lvl8pPr marL="14081760" algn="l" defTabSz="4023360" rtl="0" eaLnBrk="1" latinLnBrk="0" hangingPunct="1">
        <a:defRPr sz="7920" kern="1200">
          <a:solidFill>
            <a:schemeClr val="tx1"/>
          </a:solidFill>
          <a:latin typeface="+mn-lt"/>
          <a:ea typeface="+mn-ea"/>
          <a:cs typeface="+mn-cs"/>
        </a:defRPr>
      </a:lvl8pPr>
      <a:lvl9pPr marL="16093440" algn="l" defTabSz="4023360" rtl="0" eaLnBrk="1" latinLnBrk="0" hangingPunct="1">
        <a:defRPr sz="7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package" Target="../embeddings/Microsoft_Word_Document.docx"/><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hyperlink" Target="mailto:Daniel.J.Cecil@nasa.gov" TargetMode="External"/><Relationship Id="rId9" Type="http://schemas.openxmlformats.org/officeDocument/2006/relationships/image" Target="../media/image6.emf"/><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950637EA-2C08-7F9A-5140-4AA1F3E0DE05}"/>
              </a:ext>
            </a:extLst>
          </p:cNvPr>
          <p:cNvPicPr>
            <a:picLocks/>
          </p:cNvPicPr>
          <p:nvPr/>
        </p:nvPicPr>
        <p:blipFill rotWithShape="1">
          <a:blip r:embed="rId2">
            <a:alphaModFix/>
            <a:extLst>
              <a:ext uri="{28A0092B-C50C-407E-A947-70E740481C1C}">
                <a14:useLocalDpi xmlns:a14="http://schemas.microsoft.com/office/drawing/2010/main" val="0"/>
              </a:ext>
            </a:extLst>
          </a:blip>
          <a:srcRect/>
          <a:stretch/>
        </p:blipFill>
        <p:spPr>
          <a:xfrm>
            <a:off x="29641800" y="18241169"/>
            <a:ext cx="10444480" cy="6829394"/>
          </a:xfrm>
          <a:prstGeom prst="rect">
            <a:avLst/>
          </a:prstGeom>
        </p:spPr>
      </p:pic>
      <p:pic>
        <p:nvPicPr>
          <p:cNvPr id="15" name="Picture 14">
            <a:extLst>
              <a:ext uri="{FF2B5EF4-FFF2-40B4-BE49-F238E27FC236}">
                <a16:creationId xmlns:a16="http://schemas.microsoft.com/office/drawing/2014/main" id="{D7B57282-5AB6-4862-F9BE-4358DF0B2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099" y="19220871"/>
            <a:ext cx="18498312" cy="8083130"/>
          </a:xfrm>
          <a:prstGeom prst="rect">
            <a:avLst/>
          </a:prstGeom>
        </p:spPr>
      </p:pic>
      <p:sp>
        <p:nvSpPr>
          <p:cNvPr id="2" name="Title 1">
            <a:extLst>
              <a:ext uri="{FF2B5EF4-FFF2-40B4-BE49-F238E27FC236}">
                <a16:creationId xmlns:a16="http://schemas.microsoft.com/office/drawing/2014/main" id="{9573E3BE-69E7-F9BB-661A-2C6DBA46EBBF}"/>
              </a:ext>
            </a:extLst>
          </p:cNvPr>
          <p:cNvSpPr>
            <a:spLocks noGrp="1"/>
          </p:cNvSpPr>
          <p:nvPr>
            <p:ph type="ctrTitle"/>
          </p:nvPr>
        </p:nvSpPr>
        <p:spPr>
          <a:xfrm>
            <a:off x="3017520" y="2545930"/>
            <a:ext cx="34198560" cy="608749"/>
          </a:xfrm>
        </p:spPr>
        <p:txBody>
          <a:bodyPr>
            <a:noAutofit/>
          </a:bodyPr>
          <a:lstStyle/>
          <a:p>
            <a:r>
              <a:rPr lang="en-US" sz="7200" b="1" dirty="0">
                <a:latin typeface="+mn-lt"/>
              </a:rPr>
              <a:t>Retrieving Hydrometeor Information from GMI Brightness Temperatures</a:t>
            </a:r>
            <a:br>
              <a:rPr lang="en-US" sz="4800" b="1" dirty="0">
                <a:latin typeface="+mn-lt"/>
              </a:rPr>
            </a:br>
            <a:r>
              <a:rPr lang="en-US" sz="3600" b="1" dirty="0">
                <a:latin typeface="+mn-lt"/>
              </a:rPr>
              <a:t>Daniel J. Cecil, NASA MSFC, </a:t>
            </a:r>
            <a:r>
              <a:rPr lang="en-US" sz="3600" b="1" dirty="0">
                <a:latin typeface="+mn-lt"/>
                <a:hlinkClick r:id="rId4"/>
              </a:rPr>
              <a:t>Daniel.J.Cecil@nasa.gov</a:t>
            </a:r>
            <a:br>
              <a:rPr lang="en-US" sz="3600" b="1" dirty="0">
                <a:latin typeface="+mn-lt"/>
              </a:rPr>
            </a:br>
            <a:r>
              <a:rPr lang="en-US" sz="3600" b="1" dirty="0">
                <a:latin typeface="+mn-lt"/>
              </a:rPr>
              <a:t>Michael B. Solomon, University of Alabama-Huntsville, mbs0025@uah.edu</a:t>
            </a:r>
            <a:br>
              <a:rPr lang="en-US" sz="3600" b="1" dirty="0">
                <a:latin typeface="+mn-lt"/>
              </a:rPr>
            </a:br>
            <a:r>
              <a:rPr lang="en-US" sz="3600" b="1" dirty="0">
                <a:latin typeface="+mn-lt"/>
              </a:rPr>
              <a:t>Kenneth D. </a:t>
            </a:r>
            <a:r>
              <a:rPr lang="en-US" sz="3600" b="1" dirty="0" err="1">
                <a:latin typeface="+mn-lt"/>
              </a:rPr>
              <a:t>Leppert</a:t>
            </a:r>
            <a:r>
              <a:rPr lang="en-US" sz="3600" b="1" dirty="0">
                <a:latin typeface="+mn-lt"/>
              </a:rPr>
              <a:t> II, University of Louisiana-Monroe, </a:t>
            </a:r>
            <a:r>
              <a:rPr lang="en-US" sz="3600" b="1" dirty="0" err="1">
                <a:latin typeface="+mn-lt"/>
              </a:rPr>
              <a:t>leppert@ulm.edu</a:t>
            </a:r>
            <a:endParaRPr lang="en-US" sz="3600" b="1" dirty="0">
              <a:latin typeface="+mn-lt"/>
            </a:endParaRPr>
          </a:p>
        </p:txBody>
      </p:sp>
      <p:sp>
        <p:nvSpPr>
          <p:cNvPr id="4" name="TextBox 3">
            <a:extLst>
              <a:ext uri="{FF2B5EF4-FFF2-40B4-BE49-F238E27FC236}">
                <a16:creationId xmlns:a16="http://schemas.microsoft.com/office/drawing/2014/main" id="{55C5AF63-3771-EF26-A05F-A170345CCE03}"/>
              </a:ext>
            </a:extLst>
          </p:cNvPr>
          <p:cNvSpPr txBox="1"/>
          <p:nvPr/>
        </p:nvSpPr>
        <p:spPr>
          <a:xfrm>
            <a:off x="1181099" y="3200398"/>
            <a:ext cx="18507133" cy="4308872"/>
          </a:xfrm>
          <a:prstGeom prst="rect">
            <a:avLst/>
          </a:prstGeom>
          <a:noFill/>
        </p:spPr>
        <p:txBody>
          <a:bodyPr wrap="square" rtlCol="0">
            <a:spAutoFit/>
          </a:bodyPr>
          <a:lstStyle/>
          <a:p>
            <a:r>
              <a:rPr lang="en-US" sz="3200" b="1" dirty="0"/>
              <a:t>Objectives:</a:t>
            </a:r>
          </a:p>
          <a:p>
            <a:pPr marL="457200" indent="-457200">
              <a:buFont typeface="Arial" panose="020B0604020202020204" pitchFamily="34" charset="0"/>
              <a:buChar char="•"/>
            </a:pPr>
            <a:r>
              <a:rPr lang="en-US" sz="2800" dirty="0"/>
              <a:t>Use observational datasets to build empirical relationships between brightness temperatures (TB) and hydrometeor types (hail, graupel, snow, rain)</a:t>
            </a:r>
          </a:p>
          <a:p>
            <a:pPr marL="914400" lvl="1" indent="-457200">
              <a:buFont typeface="Arial" panose="020B0604020202020204" pitchFamily="34" charset="0"/>
              <a:buChar char="•"/>
            </a:pPr>
            <a:r>
              <a:rPr lang="en-US" sz="2800" dirty="0"/>
              <a:t>GMI TB</a:t>
            </a:r>
          </a:p>
          <a:p>
            <a:pPr marL="914400" lvl="1" indent="-457200">
              <a:buFont typeface="Arial" panose="020B0604020202020204" pitchFamily="34" charset="0"/>
              <a:buChar char="•"/>
            </a:pPr>
            <a:r>
              <a:rPr lang="en-US" sz="2800" dirty="0"/>
              <a:t>GPM Validation Network Hydrometeor Identifications (HID) (from dual-pol radar, matched to GMI field of view)</a:t>
            </a:r>
          </a:p>
          <a:p>
            <a:pPr marL="457200" indent="-457200">
              <a:buFont typeface="Arial" panose="020B0604020202020204" pitchFamily="34" charset="0"/>
              <a:buChar char="•"/>
            </a:pPr>
            <a:r>
              <a:rPr lang="en-US" sz="2800" dirty="0"/>
              <a:t>Use physical understanding to interpret empirical relationships</a:t>
            </a:r>
          </a:p>
          <a:p>
            <a:pPr marL="457200" indent="-457200">
              <a:buFont typeface="Arial" panose="020B0604020202020204" pitchFamily="34" charset="0"/>
              <a:buChar char="•"/>
            </a:pPr>
            <a:r>
              <a:rPr lang="en-US" sz="2800" dirty="0"/>
              <a:t>Construct lookup-tables of the likelihood of a hydrometeor type being present, based on multi-channel TB</a:t>
            </a:r>
          </a:p>
          <a:p>
            <a:pPr marL="457200" indent="-457200">
              <a:buFont typeface="Arial" panose="020B0604020202020204" pitchFamily="34" charset="0"/>
              <a:buChar char="•"/>
            </a:pPr>
            <a:r>
              <a:rPr lang="en-US" sz="2800" dirty="0"/>
              <a:t>Map the hydrometeor types in individual cases</a:t>
            </a:r>
          </a:p>
          <a:p>
            <a:pPr marL="457200" indent="-457200">
              <a:buFont typeface="Arial" panose="020B0604020202020204" pitchFamily="34" charset="0"/>
              <a:buChar char="•"/>
            </a:pPr>
            <a:r>
              <a:rPr lang="en-US" sz="2800" dirty="0"/>
              <a:t>Accumulate climatological maps of hydrometeor types</a:t>
            </a:r>
          </a:p>
          <a:p>
            <a:endParaRPr lang="en-US" dirty="0"/>
          </a:p>
        </p:txBody>
      </p:sp>
      <p:sp>
        <p:nvSpPr>
          <p:cNvPr id="5" name="TextBox 4">
            <a:extLst>
              <a:ext uri="{FF2B5EF4-FFF2-40B4-BE49-F238E27FC236}">
                <a16:creationId xmlns:a16="http://schemas.microsoft.com/office/drawing/2014/main" id="{286E12F5-70A8-6C3B-6302-8891A17A3E22}"/>
              </a:ext>
            </a:extLst>
          </p:cNvPr>
          <p:cNvSpPr txBox="1"/>
          <p:nvPr/>
        </p:nvSpPr>
        <p:spPr>
          <a:xfrm>
            <a:off x="1181100" y="7551155"/>
            <a:ext cx="11890432" cy="10064294"/>
          </a:xfrm>
          <a:prstGeom prst="rect">
            <a:avLst/>
          </a:prstGeom>
          <a:noFill/>
        </p:spPr>
        <p:txBody>
          <a:bodyPr wrap="square" rtlCol="0">
            <a:spAutoFit/>
          </a:bodyPr>
          <a:lstStyle/>
          <a:p>
            <a:r>
              <a:rPr lang="en-US" sz="3200" b="1" dirty="0"/>
              <a:t>Building the TB-HID Lookup Tables</a:t>
            </a:r>
          </a:p>
          <a:p>
            <a:r>
              <a:rPr lang="en-US" sz="2800" dirty="0"/>
              <a:t>GPM Validation Network (VN) matches polarimetric radar data to GMI and DPR footprints, accounting for viewing angles. Each GMI footprint has many individual radar gates matched to it, at multiple elevations.</a:t>
            </a:r>
          </a:p>
          <a:p>
            <a:endParaRPr lang="en-US" sz="2800" dirty="0"/>
          </a:p>
          <a:p>
            <a:r>
              <a:rPr lang="en-US" sz="2800" dirty="0"/>
              <a:t>A subset of VN radars were used here from around the USA. We tested subsets by region and season. TB-HID relationships were not sensitive to those distinctions.</a:t>
            </a:r>
          </a:p>
          <a:p>
            <a:endParaRPr lang="en-US" sz="2800" dirty="0"/>
          </a:p>
          <a:p>
            <a:r>
              <a:rPr lang="en-US" sz="2800" b="1" i="1" dirty="0"/>
              <a:t>Our training and verification is entirely over land (USA)</a:t>
            </a:r>
          </a:p>
          <a:p>
            <a:endParaRPr lang="en-US" sz="2800" dirty="0"/>
          </a:p>
          <a:p>
            <a:r>
              <a:rPr lang="en-US" sz="2800" dirty="0"/>
              <a:t>VN data includes hydrometeor types from CSU algorithm (Dolan et al. 2013).</a:t>
            </a:r>
          </a:p>
          <a:p>
            <a:endParaRPr lang="en-US" sz="2800" dirty="0"/>
          </a:p>
          <a:p>
            <a:r>
              <a:rPr lang="en-US" sz="2800" dirty="0"/>
              <a:t>We use hierarchical categorization from </a:t>
            </a:r>
            <a:r>
              <a:rPr lang="en-US" sz="2800" dirty="0" err="1"/>
              <a:t>Leppert</a:t>
            </a:r>
            <a:r>
              <a:rPr lang="en-US" sz="2800" dirty="0"/>
              <a:t> and Cecil (2015):</a:t>
            </a:r>
          </a:p>
          <a:p>
            <a:pPr marL="342900" indent="-342900">
              <a:buAutoNum type="arabicParenR"/>
            </a:pPr>
            <a:r>
              <a:rPr lang="en-US" sz="2800" dirty="0">
                <a:solidFill>
                  <a:srgbClr val="FF0000"/>
                </a:solidFill>
              </a:rPr>
              <a:t>If any matched radar gate has HID = Hail or Big Drops, assign the GMI TB to Hail category. If not, then…</a:t>
            </a:r>
          </a:p>
          <a:p>
            <a:pPr marL="342900" indent="-342900">
              <a:buFontTx/>
              <a:buAutoNum type="arabicParenR"/>
            </a:pPr>
            <a:r>
              <a:rPr lang="en-US" sz="2800" dirty="0">
                <a:solidFill>
                  <a:srgbClr val="0432FF"/>
                </a:solidFill>
              </a:rPr>
              <a:t>If any matched radar gate has HID = Graupel, assign the GMI TB to Graupel category. If not, then…</a:t>
            </a:r>
          </a:p>
          <a:p>
            <a:pPr marL="342900" indent="-342900">
              <a:buFontTx/>
              <a:buAutoNum type="arabicParenR"/>
            </a:pPr>
            <a:r>
              <a:rPr lang="en-US" sz="2800" dirty="0">
                <a:solidFill>
                  <a:srgbClr val="00B050"/>
                </a:solidFill>
              </a:rPr>
              <a:t>If any matched radar gate has HID = Aggregates, Dry Snow, Vertically Oriented Ice, or Ice Crystals, assign the GMI TB to Snow category. If not, then…</a:t>
            </a:r>
          </a:p>
          <a:p>
            <a:pPr marL="342900" indent="-342900">
              <a:buFontTx/>
              <a:buAutoNum type="arabicParenR"/>
            </a:pPr>
            <a:r>
              <a:rPr lang="en-US" sz="2800" dirty="0">
                <a:solidFill>
                  <a:srgbClr val="00B050"/>
                </a:solidFill>
              </a:rPr>
              <a:t>If any matched radar gate has HID = Rain or Drizzle, assign the GMI TB to Rain category.</a:t>
            </a:r>
          </a:p>
          <a:p>
            <a:endParaRPr lang="en-US" sz="2800" dirty="0"/>
          </a:p>
        </p:txBody>
      </p:sp>
      <p:pic>
        <p:nvPicPr>
          <p:cNvPr id="6" name="Picture 5">
            <a:extLst>
              <a:ext uri="{FF2B5EF4-FFF2-40B4-BE49-F238E27FC236}">
                <a16:creationId xmlns:a16="http://schemas.microsoft.com/office/drawing/2014/main" id="{0287A841-8CC5-80F3-A70A-C0327260A0F4}"/>
              </a:ext>
            </a:extLst>
          </p:cNvPr>
          <p:cNvPicPr>
            <a:picLocks noChangeAspect="1"/>
          </p:cNvPicPr>
          <p:nvPr/>
        </p:nvPicPr>
        <p:blipFill rotWithShape="1">
          <a:blip r:embed="rId5">
            <a:extLst>
              <a:ext uri="{28A0092B-C50C-407E-A947-70E740481C1C}">
                <a14:useLocalDpi xmlns:a14="http://schemas.microsoft.com/office/drawing/2010/main" val="0"/>
              </a:ext>
            </a:extLst>
          </a:blip>
          <a:srcRect l="4231" t="31210" r="24163" b="8579"/>
          <a:stretch/>
        </p:blipFill>
        <p:spPr>
          <a:xfrm>
            <a:off x="12735149" y="7922306"/>
            <a:ext cx="6995603" cy="4771822"/>
          </a:xfrm>
          <a:prstGeom prst="rect">
            <a:avLst/>
          </a:prstGeom>
        </p:spPr>
      </p:pic>
      <p:pic>
        <p:nvPicPr>
          <p:cNvPr id="8" name="Picture 7">
            <a:extLst>
              <a:ext uri="{FF2B5EF4-FFF2-40B4-BE49-F238E27FC236}">
                <a16:creationId xmlns:a16="http://schemas.microsoft.com/office/drawing/2014/main" id="{603ED84F-5780-F715-361A-A47930BB524B}"/>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3719232" y="12879502"/>
            <a:ext cx="5969000" cy="4248871"/>
          </a:xfrm>
          <a:prstGeom prst="rect">
            <a:avLst/>
          </a:prstGeom>
        </p:spPr>
      </p:pic>
      <p:sp>
        <p:nvSpPr>
          <p:cNvPr id="10" name="TextBox 9">
            <a:extLst>
              <a:ext uri="{FF2B5EF4-FFF2-40B4-BE49-F238E27FC236}">
                <a16:creationId xmlns:a16="http://schemas.microsoft.com/office/drawing/2014/main" id="{C3B25A4C-5348-2193-BCE2-67A4CB9224A8}"/>
              </a:ext>
            </a:extLst>
          </p:cNvPr>
          <p:cNvSpPr txBox="1"/>
          <p:nvPr/>
        </p:nvSpPr>
        <p:spPr>
          <a:xfrm>
            <a:off x="1181098" y="17455437"/>
            <a:ext cx="18318481" cy="1723549"/>
          </a:xfrm>
          <a:prstGeom prst="rect">
            <a:avLst/>
          </a:prstGeom>
          <a:noFill/>
        </p:spPr>
        <p:txBody>
          <a:bodyPr wrap="square" rtlCol="0">
            <a:spAutoFit/>
          </a:bodyPr>
          <a:lstStyle/>
          <a:p>
            <a:r>
              <a:rPr lang="en-US" sz="3200" b="1" dirty="0"/>
              <a:t>Building Lookup Tables</a:t>
            </a:r>
          </a:p>
          <a:p>
            <a:endParaRPr lang="en-US" dirty="0"/>
          </a:p>
          <a:p>
            <a:r>
              <a:rPr lang="en-US" sz="2800" dirty="0"/>
              <a:t>GMI channel combinations are paired, and for a given combination of brightness temperatures, the percentage of precipitating profiles identified as hail, graupel, snow, or rain is computed from a 3-year (2015-2017) training database.</a:t>
            </a:r>
          </a:p>
        </p:txBody>
      </p:sp>
      <p:pic>
        <p:nvPicPr>
          <p:cNvPr id="12" name="Picture 11" descr="Chart, diagram&#10;&#10;Description automatically generated">
            <a:extLst>
              <a:ext uri="{FF2B5EF4-FFF2-40B4-BE49-F238E27FC236}">
                <a16:creationId xmlns:a16="http://schemas.microsoft.com/office/drawing/2014/main" id="{EEE81B4E-AAEA-6A01-5EE3-2C2BCF204CF3}"/>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181099" y="29716171"/>
            <a:ext cx="9321801" cy="7813980"/>
          </a:xfrm>
          <a:prstGeom prst="rect">
            <a:avLst/>
          </a:prstGeom>
        </p:spPr>
      </p:pic>
      <p:sp>
        <p:nvSpPr>
          <p:cNvPr id="13" name="Bent Arrow 12">
            <a:extLst>
              <a:ext uri="{FF2B5EF4-FFF2-40B4-BE49-F238E27FC236}">
                <a16:creationId xmlns:a16="http://schemas.microsoft.com/office/drawing/2014/main" id="{7F3EFD45-7EE8-E6CC-5446-94EACFC91125}"/>
              </a:ext>
            </a:extLst>
          </p:cNvPr>
          <p:cNvSpPr/>
          <p:nvPr/>
        </p:nvSpPr>
        <p:spPr>
          <a:xfrm rot="2578957" flipV="1">
            <a:off x="1445254" y="27911062"/>
            <a:ext cx="1329011" cy="1298178"/>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Down Arrow 13">
            <a:extLst>
              <a:ext uri="{FF2B5EF4-FFF2-40B4-BE49-F238E27FC236}">
                <a16:creationId xmlns:a16="http://schemas.microsoft.com/office/drawing/2014/main" id="{123B1A5A-1043-E91E-F3E8-E23F74929AAF}"/>
              </a:ext>
            </a:extLst>
          </p:cNvPr>
          <p:cNvSpPr/>
          <p:nvPr/>
        </p:nvSpPr>
        <p:spPr>
          <a:xfrm rot="13391508">
            <a:off x="11103359" y="26180387"/>
            <a:ext cx="821690" cy="389826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90A56B0-F55B-33BC-BD71-B1F98720AF4E}"/>
              </a:ext>
            </a:extLst>
          </p:cNvPr>
          <p:cNvSpPr txBox="1"/>
          <p:nvPr/>
        </p:nvSpPr>
        <p:spPr>
          <a:xfrm>
            <a:off x="2788920" y="27489072"/>
            <a:ext cx="16899313" cy="1815882"/>
          </a:xfrm>
          <a:prstGeom prst="rect">
            <a:avLst/>
          </a:prstGeom>
          <a:solidFill>
            <a:schemeClr val="bg1">
              <a:alpha val="51110"/>
            </a:schemeClr>
          </a:solidFill>
        </p:spPr>
        <p:txBody>
          <a:bodyPr wrap="square" rtlCol="0">
            <a:spAutoFit/>
          </a:bodyPr>
          <a:lstStyle/>
          <a:p>
            <a:r>
              <a:rPr lang="en-US" sz="2800" dirty="0"/>
              <a:t>The percentages of profiles with each HID type are smoothed for TB bins with a small sample size (10-100 samples, between the dashed and solid black contours in the 2D-PDFs) and then extrapolated to TB bins with fewer than 10 samples in the training data (outside the dashed contour). </a:t>
            </a:r>
          </a:p>
          <a:p>
            <a:r>
              <a:rPr lang="en-US" sz="2800" dirty="0"/>
              <a:t>This ensures an HID probability is assigned for any brightness temperature combination in the parameter space. </a:t>
            </a:r>
          </a:p>
        </p:txBody>
      </p:sp>
      <p:sp>
        <p:nvSpPr>
          <p:cNvPr id="17" name="TextBox 16">
            <a:extLst>
              <a:ext uri="{FF2B5EF4-FFF2-40B4-BE49-F238E27FC236}">
                <a16:creationId xmlns:a16="http://schemas.microsoft.com/office/drawing/2014/main" id="{144E663E-B747-8B93-5486-8A71292099B7}"/>
              </a:ext>
            </a:extLst>
          </p:cNvPr>
          <p:cNvSpPr txBox="1"/>
          <p:nvPr/>
        </p:nvSpPr>
        <p:spPr>
          <a:xfrm>
            <a:off x="10767059" y="29513709"/>
            <a:ext cx="9321801" cy="6124754"/>
          </a:xfrm>
          <a:prstGeom prst="rect">
            <a:avLst/>
          </a:prstGeom>
          <a:solidFill>
            <a:schemeClr val="bg1">
              <a:alpha val="51110"/>
            </a:schemeClr>
          </a:solidFill>
        </p:spPr>
        <p:txBody>
          <a:bodyPr wrap="square" rtlCol="0">
            <a:spAutoFit/>
          </a:bodyPr>
          <a:lstStyle/>
          <a:p>
            <a:r>
              <a:rPr lang="en-US" sz="2800" dirty="0"/>
              <a:t>For plotting purposes, we load the probability of hail to red, probability of graupel to blue, and probability of snow or rain to green in an R-G-B color table (above).</a:t>
            </a:r>
          </a:p>
          <a:p>
            <a:endParaRPr lang="en-US" sz="2800" dirty="0"/>
          </a:p>
          <a:p>
            <a:r>
              <a:rPr lang="en-US" sz="2800" dirty="0"/>
              <a:t>In plots of individual cases, these HID probabilities are further scaled by the GPROF Probability of Precipitation.</a:t>
            </a:r>
          </a:p>
          <a:p>
            <a:endParaRPr lang="en-US" sz="2800" dirty="0"/>
          </a:p>
          <a:p>
            <a:r>
              <a:rPr lang="en-US" sz="2800" b="1" dirty="0"/>
              <a:t>Black / dark shades = Low chance of precipitation</a:t>
            </a:r>
          </a:p>
          <a:p>
            <a:r>
              <a:rPr lang="en-US" sz="2800" b="1" dirty="0">
                <a:solidFill>
                  <a:srgbClr val="FF0000"/>
                </a:solidFill>
              </a:rPr>
              <a:t>Red = Hail present</a:t>
            </a:r>
          </a:p>
          <a:p>
            <a:r>
              <a:rPr lang="en-US" sz="2800" b="1" dirty="0">
                <a:solidFill>
                  <a:srgbClr val="7030A0"/>
                </a:solidFill>
              </a:rPr>
              <a:t>Purple = Hail or graupel present</a:t>
            </a:r>
          </a:p>
          <a:p>
            <a:r>
              <a:rPr lang="en-US" sz="2800" b="1" dirty="0">
                <a:solidFill>
                  <a:srgbClr val="0432FF"/>
                </a:solidFill>
              </a:rPr>
              <a:t>Blue = Graupel present (but not hail)</a:t>
            </a:r>
          </a:p>
          <a:p>
            <a:r>
              <a:rPr lang="en-US" sz="2800" b="1" dirty="0">
                <a:solidFill>
                  <a:srgbClr val="009294"/>
                </a:solidFill>
              </a:rPr>
              <a:t>Blue-Green = Mixed chances of graupel, snow, or rain</a:t>
            </a:r>
          </a:p>
          <a:p>
            <a:r>
              <a:rPr lang="en-US" sz="2800" b="1" dirty="0">
                <a:solidFill>
                  <a:srgbClr val="00FA00"/>
                </a:solidFill>
              </a:rPr>
              <a:t>Green = Snow or rain present (but not graupel or hail)</a:t>
            </a:r>
          </a:p>
          <a:p>
            <a:endParaRPr lang="en-US" sz="2800" b="1" dirty="0">
              <a:solidFill>
                <a:srgbClr val="00FA00"/>
              </a:solidFill>
            </a:endParaRPr>
          </a:p>
        </p:txBody>
      </p:sp>
      <p:sp>
        <p:nvSpPr>
          <p:cNvPr id="20" name="TextBox 19">
            <a:extLst>
              <a:ext uri="{FF2B5EF4-FFF2-40B4-BE49-F238E27FC236}">
                <a16:creationId xmlns:a16="http://schemas.microsoft.com/office/drawing/2014/main" id="{17C017F9-AE32-E955-8575-AF8CE6C20940}"/>
              </a:ext>
            </a:extLst>
          </p:cNvPr>
          <p:cNvSpPr txBox="1"/>
          <p:nvPr/>
        </p:nvSpPr>
        <p:spPr>
          <a:xfrm>
            <a:off x="1181097" y="37773793"/>
            <a:ext cx="17743007" cy="1384995"/>
          </a:xfrm>
          <a:prstGeom prst="rect">
            <a:avLst/>
          </a:prstGeom>
          <a:solidFill>
            <a:schemeClr val="bg1">
              <a:alpha val="51110"/>
            </a:schemeClr>
          </a:solidFill>
        </p:spPr>
        <p:txBody>
          <a:bodyPr wrap="square" rtlCol="0">
            <a:spAutoFit/>
          </a:bodyPr>
          <a:lstStyle/>
          <a:p>
            <a:r>
              <a:rPr lang="en-US" sz="2800" dirty="0"/>
              <a:t>Lookup tables of the probability of each HID type are made for 6 different channel combinations. </a:t>
            </a:r>
          </a:p>
          <a:p>
            <a:r>
              <a:rPr lang="en-US" sz="2800" dirty="0"/>
              <a:t>Only PCT37 vs PCT89 is shown here as an example.</a:t>
            </a:r>
          </a:p>
          <a:p>
            <a:r>
              <a:rPr lang="en-US" sz="2800" dirty="0"/>
              <a:t>We average the predicted probability of HID type from all 6 lookup tables, for application to GMI observations.</a:t>
            </a:r>
          </a:p>
        </p:txBody>
      </p:sp>
      <p:graphicFrame>
        <p:nvGraphicFramePr>
          <p:cNvPr id="21" name="Object 20">
            <a:extLst>
              <a:ext uri="{FF2B5EF4-FFF2-40B4-BE49-F238E27FC236}">
                <a16:creationId xmlns:a16="http://schemas.microsoft.com/office/drawing/2014/main" id="{13C42813-4900-C9D9-DB40-47E1BD6C4511}"/>
              </a:ext>
            </a:extLst>
          </p:cNvPr>
          <p:cNvGraphicFramePr>
            <a:graphicFrameLocks noChangeAspect="1"/>
          </p:cNvGraphicFramePr>
          <p:nvPr/>
        </p:nvGraphicFramePr>
        <p:xfrm>
          <a:off x="27861337" y="27489072"/>
          <a:ext cx="11968852" cy="12531490"/>
        </p:xfrm>
        <a:graphic>
          <a:graphicData uri="http://schemas.openxmlformats.org/presentationml/2006/ole">
            <mc:AlternateContent xmlns:mc="http://schemas.openxmlformats.org/markup-compatibility/2006">
              <mc:Choice xmlns:v="urn:schemas-microsoft-com:vml" Requires="v">
                <p:oleObj name="Document" r:id="rId8" imgW="5943600" imgH="6223000" progId="Word.Document.12">
                  <p:embed/>
                </p:oleObj>
              </mc:Choice>
              <mc:Fallback>
                <p:oleObj name="Document" r:id="rId8" imgW="5943600" imgH="6223000" progId="Word.Document.12">
                  <p:embed/>
                  <p:pic>
                    <p:nvPicPr>
                      <p:cNvPr id="21" name="Object 20">
                        <a:extLst>
                          <a:ext uri="{FF2B5EF4-FFF2-40B4-BE49-F238E27FC236}">
                            <a16:creationId xmlns:a16="http://schemas.microsoft.com/office/drawing/2014/main" id="{13C42813-4900-C9D9-DB40-47E1BD6C4511}"/>
                          </a:ext>
                        </a:extLst>
                      </p:cNvPr>
                      <p:cNvPicPr/>
                      <p:nvPr/>
                    </p:nvPicPr>
                    <p:blipFill>
                      <a:blip r:embed="rId9"/>
                      <a:stretch>
                        <a:fillRect/>
                      </a:stretch>
                    </p:blipFill>
                    <p:spPr>
                      <a:xfrm>
                        <a:off x="27861337" y="27489072"/>
                        <a:ext cx="11968852" cy="12531490"/>
                      </a:xfrm>
                      <a:prstGeom prst="rect">
                        <a:avLst/>
                      </a:prstGeom>
                    </p:spPr>
                  </p:pic>
                </p:oleObj>
              </mc:Fallback>
            </mc:AlternateContent>
          </a:graphicData>
        </a:graphic>
      </p:graphicFrame>
      <p:sp>
        <p:nvSpPr>
          <p:cNvPr id="32" name="TextBox 31">
            <a:extLst>
              <a:ext uri="{FF2B5EF4-FFF2-40B4-BE49-F238E27FC236}">
                <a16:creationId xmlns:a16="http://schemas.microsoft.com/office/drawing/2014/main" id="{B44335FD-F7DB-2279-0B24-C59550396235}"/>
              </a:ext>
            </a:extLst>
          </p:cNvPr>
          <p:cNvSpPr txBox="1"/>
          <p:nvPr/>
        </p:nvSpPr>
        <p:spPr>
          <a:xfrm>
            <a:off x="19906200" y="27895669"/>
            <a:ext cx="8117222" cy="9571851"/>
          </a:xfrm>
          <a:prstGeom prst="rect">
            <a:avLst/>
          </a:prstGeom>
          <a:solidFill>
            <a:schemeClr val="bg1">
              <a:alpha val="51110"/>
            </a:schemeClr>
          </a:solidFill>
        </p:spPr>
        <p:txBody>
          <a:bodyPr wrap="square" rtlCol="0">
            <a:spAutoFit/>
          </a:bodyPr>
          <a:lstStyle/>
          <a:p>
            <a:r>
              <a:rPr lang="en-US" sz="2800" b="1" dirty="0"/>
              <a:t>Testing the extrapolated parts of parameter space:</a:t>
            </a:r>
          </a:p>
          <a:p>
            <a:r>
              <a:rPr lang="en-US" sz="2800" dirty="0"/>
              <a:t>At right, an orbit with a mesoscale convective system (MCS) is displayed to show how GMI observations that fall outside the training data are examined.</a:t>
            </a:r>
          </a:p>
          <a:p>
            <a:br>
              <a:rPr lang="en-US" sz="2800" dirty="0"/>
            </a:br>
            <a:r>
              <a:rPr lang="en-US" sz="2800" dirty="0"/>
              <a:t>Top row (a-b): yellow pixels have very low PCT37 and PCT89, so they are interpreted as having hail. Their locations are inside the strong thunderstorm cores of the MCS.</a:t>
            </a:r>
          </a:p>
          <a:p>
            <a:endParaRPr lang="en-US" sz="2800" dirty="0"/>
          </a:p>
          <a:p>
            <a:r>
              <a:rPr lang="en-US" sz="2800" dirty="0"/>
              <a:t>2nd row (c-d): yellow pixels have relatively high PCT37 (~270 K) compared to their PCT89 (~150-200 K). The lookup tables give a mixed probability of graupel or rain. Their locations are suggestive of </a:t>
            </a:r>
            <a:r>
              <a:rPr lang="en-US" sz="2800" dirty="0" err="1"/>
              <a:t>downshear</a:t>
            </a:r>
            <a:r>
              <a:rPr lang="en-US" sz="2800" dirty="0"/>
              <a:t> anvil.</a:t>
            </a:r>
          </a:p>
          <a:p>
            <a:endParaRPr lang="en-US" sz="2800" dirty="0"/>
          </a:p>
          <a:p>
            <a:r>
              <a:rPr lang="en-US" sz="2800" dirty="0"/>
              <a:t>3</a:t>
            </a:r>
            <a:r>
              <a:rPr lang="en-US" sz="2800" baseline="30000" dirty="0"/>
              <a:t>rd</a:t>
            </a:r>
            <a:r>
              <a:rPr lang="en-US" sz="2800" dirty="0"/>
              <a:t> row (e-f): yellow pixels have very high PCT37 and PCT89. Their locations are from warm, </a:t>
            </a:r>
            <a:r>
              <a:rPr lang="en-US" sz="2800" dirty="0" err="1"/>
              <a:t>precip</a:t>
            </a:r>
            <a:r>
              <a:rPr lang="en-US" sz="2800" dirty="0"/>
              <a:t>-free land surfaces. We rely on GPROF to screen these out.</a:t>
            </a:r>
          </a:p>
          <a:p>
            <a:endParaRPr lang="en-US" sz="2800" dirty="0"/>
          </a:p>
          <a:p>
            <a:r>
              <a:rPr lang="en-US" sz="2800" dirty="0"/>
              <a:t>4</a:t>
            </a:r>
            <a:r>
              <a:rPr lang="en-US" sz="2800" baseline="30000" dirty="0"/>
              <a:t>th</a:t>
            </a:r>
            <a:r>
              <a:rPr lang="en-US" sz="2800" dirty="0"/>
              <a:t> row (g-h): yellow pixels have low PCT37, but higher PCT89. Their locations are from surface ice cover. We rely on GPROF 2-m temperature to screen these out.</a:t>
            </a:r>
          </a:p>
        </p:txBody>
      </p:sp>
      <p:pic>
        <p:nvPicPr>
          <p:cNvPr id="33" name="Picture 32" descr="Graphical user interface, PowerPoint&#10;&#10;Description automatically generated with medium confidence">
            <a:extLst>
              <a:ext uri="{FF2B5EF4-FFF2-40B4-BE49-F238E27FC236}">
                <a16:creationId xmlns:a16="http://schemas.microsoft.com/office/drawing/2014/main" id="{2B9DFABF-508D-7B54-1311-F315B93897D0}"/>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21331877" y="5332882"/>
            <a:ext cx="18498312" cy="9557461"/>
          </a:xfrm>
          <a:prstGeom prst="rect">
            <a:avLst/>
          </a:prstGeom>
        </p:spPr>
      </p:pic>
      <p:sp>
        <p:nvSpPr>
          <p:cNvPr id="34" name="TextBox 33">
            <a:extLst>
              <a:ext uri="{FF2B5EF4-FFF2-40B4-BE49-F238E27FC236}">
                <a16:creationId xmlns:a16="http://schemas.microsoft.com/office/drawing/2014/main" id="{017155FA-D8C7-0B72-9A37-5B9D4CBF38E6}"/>
              </a:ext>
            </a:extLst>
          </p:cNvPr>
          <p:cNvSpPr txBox="1"/>
          <p:nvPr/>
        </p:nvSpPr>
        <p:spPr>
          <a:xfrm>
            <a:off x="25257771" y="3415360"/>
            <a:ext cx="11958309" cy="1446550"/>
          </a:xfrm>
          <a:prstGeom prst="rect">
            <a:avLst/>
          </a:prstGeom>
          <a:noFill/>
        </p:spPr>
        <p:txBody>
          <a:bodyPr wrap="square" rtlCol="0">
            <a:spAutoFit/>
          </a:bodyPr>
          <a:lstStyle/>
          <a:p>
            <a:r>
              <a:rPr lang="en-US" sz="3200" b="1" dirty="0"/>
              <a:t>Example Mesoscale Convective System case from Nebraska-Iowa</a:t>
            </a:r>
          </a:p>
          <a:p>
            <a:r>
              <a:rPr lang="en-US" sz="2800" dirty="0"/>
              <a:t>GPM Orbit 1497, 03 June 2014, </a:t>
            </a:r>
            <a:r>
              <a:rPr lang="en-US" sz="2800" i="1" dirty="0"/>
              <a:t>not part of our training or testing sample.</a:t>
            </a:r>
          </a:p>
          <a:p>
            <a:r>
              <a:rPr lang="en-US" sz="2800" dirty="0"/>
              <a:t>GMI channels used in our lookup tables are shown.</a:t>
            </a:r>
          </a:p>
        </p:txBody>
      </p:sp>
      <p:pic>
        <p:nvPicPr>
          <p:cNvPr id="44" name="Picture 43">
            <a:extLst>
              <a:ext uri="{FF2B5EF4-FFF2-40B4-BE49-F238E27FC236}">
                <a16:creationId xmlns:a16="http://schemas.microsoft.com/office/drawing/2014/main" id="{EB29D954-9CC9-3B10-EE80-6FF46353B45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331875" y="18390932"/>
            <a:ext cx="8750094" cy="6153912"/>
          </a:xfrm>
          <a:prstGeom prst="rect">
            <a:avLst/>
          </a:prstGeom>
        </p:spPr>
      </p:pic>
      <p:pic>
        <p:nvPicPr>
          <p:cNvPr id="53" name="Picture 52">
            <a:extLst>
              <a:ext uri="{FF2B5EF4-FFF2-40B4-BE49-F238E27FC236}">
                <a16:creationId xmlns:a16="http://schemas.microsoft.com/office/drawing/2014/main" id="{01E7A390-5154-884D-571A-C50A63F2CAC5}"/>
              </a:ext>
            </a:extLst>
          </p:cNvPr>
          <p:cNvPicPr>
            <a:picLocks noChangeAspect="1"/>
          </p:cNvPicPr>
          <p:nvPr/>
        </p:nvPicPr>
        <p:blipFill rotWithShape="1">
          <a:blip r:embed="rId12">
            <a:extLst>
              <a:ext uri="{28A0092B-C50C-407E-A947-70E740481C1C}">
                <a14:useLocalDpi xmlns:a14="http://schemas.microsoft.com/office/drawing/2010/main" val="0"/>
              </a:ext>
            </a:extLst>
          </a:blip>
          <a:srcRect/>
          <a:stretch/>
        </p:blipFill>
        <p:spPr>
          <a:xfrm>
            <a:off x="21520530" y="4945217"/>
            <a:ext cx="18096382" cy="550705"/>
          </a:xfrm>
          <a:prstGeom prst="rect">
            <a:avLst/>
          </a:prstGeom>
        </p:spPr>
      </p:pic>
      <p:pic>
        <p:nvPicPr>
          <p:cNvPr id="54" name="Picture 53">
            <a:extLst>
              <a:ext uri="{FF2B5EF4-FFF2-40B4-BE49-F238E27FC236}">
                <a16:creationId xmlns:a16="http://schemas.microsoft.com/office/drawing/2014/main" id="{2FABFF31-1251-1C1F-6221-F04AA557E39E}"/>
              </a:ext>
            </a:extLst>
          </p:cNvPr>
          <p:cNvPicPr>
            <a:picLocks noChangeAspect="1"/>
          </p:cNvPicPr>
          <p:nvPr/>
        </p:nvPicPr>
        <p:blipFill rotWithShape="1">
          <a:blip r:embed="rId13">
            <a:extLst>
              <a:ext uri="{28A0092B-C50C-407E-A947-70E740481C1C}">
                <a14:useLocalDpi xmlns:a14="http://schemas.microsoft.com/office/drawing/2010/main" val="0"/>
              </a:ext>
            </a:extLst>
          </a:blip>
          <a:srcRect/>
          <a:stretch/>
        </p:blipFill>
        <p:spPr>
          <a:xfrm>
            <a:off x="21319565" y="15029551"/>
            <a:ext cx="18498312" cy="500524"/>
          </a:xfrm>
          <a:prstGeom prst="rect">
            <a:avLst/>
          </a:prstGeom>
        </p:spPr>
      </p:pic>
      <p:sp>
        <p:nvSpPr>
          <p:cNvPr id="55" name="TextBox 54">
            <a:extLst>
              <a:ext uri="{FF2B5EF4-FFF2-40B4-BE49-F238E27FC236}">
                <a16:creationId xmlns:a16="http://schemas.microsoft.com/office/drawing/2014/main" id="{5CE96F10-3226-8BAF-0457-AD1CA512D02A}"/>
              </a:ext>
            </a:extLst>
          </p:cNvPr>
          <p:cNvSpPr txBox="1"/>
          <p:nvPr/>
        </p:nvSpPr>
        <p:spPr>
          <a:xfrm>
            <a:off x="21520530" y="16141147"/>
            <a:ext cx="8750094" cy="2308324"/>
          </a:xfrm>
          <a:prstGeom prst="rect">
            <a:avLst/>
          </a:prstGeom>
          <a:noFill/>
        </p:spPr>
        <p:txBody>
          <a:bodyPr wrap="square" rtlCol="0">
            <a:spAutoFit/>
          </a:bodyPr>
          <a:lstStyle/>
          <a:p>
            <a:r>
              <a:rPr lang="en-US" sz="3200" b="1" dirty="0"/>
              <a:t>Left: HID retrieved from GMI using lookup tables</a:t>
            </a:r>
          </a:p>
          <a:p>
            <a:r>
              <a:rPr lang="en-US" sz="2800" dirty="0"/>
              <a:t>The lookup tables have trouble distinguishing {snow aloft} vs {rain without snow aloft} since we trained over land, so we plot both as green. The probabilities of both categories are produced separately.</a:t>
            </a:r>
          </a:p>
        </p:txBody>
      </p:sp>
      <p:sp>
        <p:nvSpPr>
          <p:cNvPr id="56" name="TextBox 55">
            <a:extLst>
              <a:ext uri="{FF2B5EF4-FFF2-40B4-BE49-F238E27FC236}">
                <a16:creationId xmlns:a16="http://schemas.microsoft.com/office/drawing/2014/main" id="{727B9EAF-FF99-36E6-6BB3-03C7725E6231}"/>
              </a:ext>
            </a:extLst>
          </p:cNvPr>
          <p:cNvSpPr txBox="1"/>
          <p:nvPr/>
        </p:nvSpPr>
        <p:spPr>
          <a:xfrm>
            <a:off x="30684480" y="16141147"/>
            <a:ext cx="8750094" cy="1938992"/>
          </a:xfrm>
          <a:prstGeom prst="rect">
            <a:avLst/>
          </a:prstGeom>
          <a:noFill/>
        </p:spPr>
        <p:txBody>
          <a:bodyPr wrap="square" rtlCol="0">
            <a:spAutoFit/>
          </a:bodyPr>
          <a:lstStyle/>
          <a:p>
            <a:r>
              <a:rPr lang="en-US" sz="3200" b="1" dirty="0"/>
              <a:t>Right: Composite HID retrieved from ground-based dual-polarization radar (KOAX, Omaha)</a:t>
            </a:r>
          </a:p>
          <a:p>
            <a:r>
              <a:rPr lang="en-US" sz="2800" dirty="0"/>
              <a:t>For the composite, our HID hierarchy is used to compile HID’s through the vertical</a:t>
            </a:r>
          </a:p>
        </p:txBody>
      </p:sp>
      <p:sp>
        <p:nvSpPr>
          <p:cNvPr id="57" name="TextBox 56">
            <a:extLst>
              <a:ext uri="{FF2B5EF4-FFF2-40B4-BE49-F238E27FC236}">
                <a16:creationId xmlns:a16="http://schemas.microsoft.com/office/drawing/2014/main" id="{C59E6CD5-4806-EBE6-71E2-07EBEBFF4DDF}"/>
              </a:ext>
            </a:extLst>
          </p:cNvPr>
          <p:cNvSpPr txBox="1"/>
          <p:nvPr/>
        </p:nvSpPr>
        <p:spPr>
          <a:xfrm>
            <a:off x="21826330" y="25371876"/>
            <a:ext cx="18248244" cy="1815882"/>
          </a:xfrm>
          <a:prstGeom prst="rect">
            <a:avLst/>
          </a:prstGeom>
          <a:noFill/>
        </p:spPr>
        <p:txBody>
          <a:bodyPr wrap="square" rtlCol="0">
            <a:spAutoFit/>
          </a:bodyPr>
          <a:lstStyle/>
          <a:p>
            <a:r>
              <a:rPr lang="en-US" sz="2800" dirty="0"/>
              <a:t>Good correspondence between the HID types retrieved from GMI (left) and dual-pol radar (right).</a:t>
            </a:r>
          </a:p>
          <a:p>
            <a:r>
              <a:rPr lang="en-US" sz="2800" dirty="0"/>
              <a:t>In cases like this, our GMI lookup tables probably paint too broad an area as hail around the convective cores.</a:t>
            </a:r>
          </a:p>
          <a:p>
            <a:r>
              <a:rPr lang="en-US" sz="2800" dirty="0"/>
              <a:t>Our training approach treats a profile as hail if </a:t>
            </a:r>
            <a:r>
              <a:rPr lang="en-US" sz="2800" i="1" dirty="0"/>
              <a:t>any</a:t>
            </a:r>
            <a:r>
              <a:rPr lang="en-US" sz="2800" dirty="0"/>
              <a:t> part of the GMI footprint aligns with any ground-based radar gate identified as hail.</a:t>
            </a:r>
          </a:p>
        </p:txBody>
      </p:sp>
      <p:sp>
        <p:nvSpPr>
          <p:cNvPr id="3" name="TextBox 2">
            <a:extLst>
              <a:ext uri="{FF2B5EF4-FFF2-40B4-BE49-F238E27FC236}">
                <a16:creationId xmlns:a16="http://schemas.microsoft.com/office/drawing/2014/main" id="{AFBAC46E-FEF5-0737-717B-6C37FB5586DA}"/>
              </a:ext>
            </a:extLst>
          </p:cNvPr>
          <p:cNvSpPr txBox="1"/>
          <p:nvPr/>
        </p:nvSpPr>
        <p:spPr>
          <a:xfrm>
            <a:off x="37465000" y="18063369"/>
            <a:ext cx="2050312" cy="646331"/>
          </a:xfrm>
          <a:prstGeom prst="rect">
            <a:avLst/>
          </a:prstGeom>
          <a:solidFill>
            <a:schemeClr val="bg1"/>
          </a:solidFill>
        </p:spPr>
        <p:txBody>
          <a:bodyPr wrap="square" rtlCol="0">
            <a:spAutoFit/>
          </a:bodyPr>
          <a:lstStyle/>
          <a:p>
            <a:r>
              <a:rPr lang="en-US" sz="3600" dirty="0"/>
              <a:t>Hail</a:t>
            </a:r>
          </a:p>
        </p:txBody>
      </p:sp>
      <p:pic>
        <p:nvPicPr>
          <p:cNvPr id="9" name="Picture 8" descr="A diagram of a graph&#10;&#10;Description automatically generated with medium confidence">
            <a:extLst>
              <a:ext uri="{FF2B5EF4-FFF2-40B4-BE49-F238E27FC236}">
                <a16:creationId xmlns:a16="http://schemas.microsoft.com/office/drawing/2014/main" id="{04C2C566-1255-38F8-DA73-F66BE503A8BF}"/>
              </a:ext>
            </a:extLst>
          </p:cNvPr>
          <p:cNvPicPr>
            <a:picLocks noChangeAspect="1"/>
          </p:cNvPicPr>
          <p:nvPr/>
        </p:nvPicPr>
        <p:blipFill rotWithShape="1">
          <a:blip r:embed="rId14">
            <a:extLst>
              <a:ext uri="{28A0092B-C50C-407E-A947-70E740481C1C}">
                <a14:useLocalDpi xmlns:a14="http://schemas.microsoft.com/office/drawing/2010/main" val="0"/>
              </a:ext>
            </a:extLst>
          </a:blip>
          <a:srcRect/>
          <a:stretch/>
        </p:blipFill>
        <p:spPr>
          <a:xfrm>
            <a:off x="18454026" y="7700245"/>
            <a:ext cx="1558056" cy="4771822"/>
          </a:xfrm>
          <a:prstGeom prst="rect">
            <a:avLst/>
          </a:prstGeom>
        </p:spPr>
      </p:pic>
      <p:sp>
        <p:nvSpPr>
          <p:cNvPr id="16" name="TextBox 15">
            <a:extLst>
              <a:ext uri="{FF2B5EF4-FFF2-40B4-BE49-F238E27FC236}">
                <a16:creationId xmlns:a16="http://schemas.microsoft.com/office/drawing/2014/main" id="{8C1A60D2-E1DE-C49F-18F6-1E43726B2B59}"/>
              </a:ext>
            </a:extLst>
          </p:cNvPr>
          <p:cNvSpPr txBox="1"/>
          <p:nvPr/>
        </p:nvSpPr>
        <p:spPr>
          <a:xfrm>
            <a:off x="12735149" y="6642846"/>
            <a:ext cx="7276933" cy="954107"/>
          </a:xfrm>
          <a:prstGeom prst="rect">
            <a:avLst/>
          </a:prstGeom>
          <a:noFill/>
        </p:spPr>
        <p:txBody>
          <a:bodyPr wrap="square" rtlCol="0">
            <a:spAutoFit/>
          </a:bodyPr>
          <a:lstStyle/>
          <a:p>
            <a:r>
              <a:rPr lang="en-US" sz="2800" b="1" dirty="0"/>
              <a:t>Example radar gates matched to one GMI pixel</a:t>
            </a:r>
          </a:p>
          <a:p>
            <a:r>
              <a:rPr lang="en-US" sz="2800" i="1" dirty="0"/>
              <a:t>Graphic below courtesy Sarah </a:t>
            </a:r>
            <a:r>
              <a:rPr lang="en-US" sz="2800" i="1" dirty="0" err="1"/>
              <a:t>Stough</a:t>
            </a:r>
            <a:r>
              <a:rPr lang="en-US" sz="2800" i="1" dirty="0"/>
              <a:t>, UAH</a:t>
            </a:r>
          </a:p>
        </p:txBody>
      </p:sp>
    </p:spTree>
    <p:extLst>
      <p:ext uri="{BB962C8B-B14F-4D97-AF65-F5344CB8AC3E}">
        <p14:creationId xmlns:p14="http://schemas.microsoft.com/office/powerpoint/2010/main" val="4189856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75B61A-6FBF-0144-B136-07D39E47B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9120" y="27660600"/>
            <a:ext cx="12344400" cy="6766560"/>
          </a:xfrm>
          <a:prstGeom prst="rect">
            <a:avLst/>
          </a:prstGeom>
        </p:spPr>
      </p:pic>
      <p:pic>
        <p:nvPicPr>
          <p:cNvPr id="5" name="Picture 4">
            <a:extLst>
              <a:ext uri="{FF2B5EF4-FFF2-40B4-BE49-F238E27FC236}">
                <a16:creationId xmlns:a16="http://schemas.microsoft.com/office/drawing/2014/main" id="{B036AFC0-C4D5-F5E9-807E-0424A9D12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19120" y="20894040"/>
            <a:ext cx="12344400" cy="6766560"/>
          </a:xfrm>
          <a:prstGeom prst="rect">
            <a:avLst/>
          </a:prstGeom>
        </p:spPr>
      </p:pic>
      <p:pic>
        <p:nvPicPr>
          <p:cNvPr id="6" name="Picture 5">
            <a:extLst>
              <a:ext uri="{FF2B5EF4-FFF2-40B4-BE49-F238E27FC236}">
                <a16:creationId xmlns:a16="http://schemas.microsoft.com/office/drawing/2014/main" id="{8F72FCDD-E747-33BD-39BE-DE92486D11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89200" y="27660600"/>
            <a:ext cx="12344400" cy="6766560"/>
          </a:xfrm>
          <a:prstGeom prst="rect">
            <a:avLst/>
          </a:prstGeom>
        </p:spPr>
      </p:pic>
      <p:pic>
        <p:nvPicPr>
          <p:cNvPr id="7" name="Picture 6">
            <a:extLst>
              <a:ext uri="{FF2B5EF4-FFF2-40B4-BE49-F238E27FC236}">
                <a16:creationId xmlns:a16="http://schemas.microsoft.com/office/drawing/2014/main" id="{34A86ED0-8A72-43BE-7F42-FF43729796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89200" y="20894040"/>
            <a:ext cx="12344400" cy="6766560"/>
          </a:xfrm>
          <a:prstGeom prst="rect">
            <a:avLst/>
          </a:prstGeom>
        </p:spPr>
      </p:pic>
      <p:pic>
        <p:nvPicPr>
          <p:cNvPr id="8" name="Picture 7">
            <a:extLst>
              <a:ext uri="{FF2B5EF4-FFF2-40B4-BE49-F238E27FC236}">
                <a16:creationId xmlns:a16="http://schemas.microsoft.com/office/drawing/2014/main" id="{16BDFFB9-F6B6-5C40-B374-379D77682D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19120" y="7360920"/>
            <a:ext cx="12344400" cy="6766560"/>
          </a:xfrm>
          <a:prstGeom prst="rect">
            <a:avLst/>
          </a:prstGeom>
        </p:spPr>
      </p:pic>
      <p:pic>
        <p:nvPicPr>
          <p:cNvPr id="9" name="Picture 8">
            <a:extLst>
              <a:ext uri="{FF2B5EF4-FFF2-40B4-BE49-F238E27FC236}">
                <a16:creationId xmlns:a16="http://schemas.microsoft.com/office/drawing/2014/main" id="{B0CE7882-F027-C432-C1BF-12E8AC0BE6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19120" y="14127480"/>
            <a:ext cx="12344400" cy="6766560"/>
          </a:xfrm>
          <a:prstGeom prst="rect">
            <a:avLst/>
          </a:prstGeom>
        </p:spPr>
      </p:pic>
      <p:pic>
        <p:nvPicPr>
          <p:cNvPr id="10" name="Picture 9">
            <a:extLst>
              <a:ext uri="{FF2B5EF4-FFF2-40B4-BE49-F238E27FC236}">
                <a16:creationId xmlns:a16="http://schemas.microsoft.com/office/drawing/2014/main" id="{8243E300-1897-9286-0138-9A379F5ADB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889200" y="14127480"/>
            <a:ext cx="12344400" cy="6766560"/>
          </a:xfrm>
          <a:prstGeom prst="rect">
            <a:avLst/>
          </a:prstGeom>
        </p:spPr>
      </p:pic>
      <p:pic>
        <p:nvPicPr>
          <p:cNvPr id="11" name="Picture 10">
            <a:extLst>
              <a:ext uri="{FF2B5EF4-FFF2-40B4-BE49-F238E27FC236}">
                <a16:creationId xmlns:a16="http://schemas.microsoft.com/office/drawing/2014/main" id="{3C255909-E69E-BABE-664D-E7D7B968EE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889200" y="7360920"/>
            <a:ext cx="12344400" cy="6766560"/>
          </a:xfrm>
          <a:prstGeom prst="rect">
            <a:avLst/>
          </a:prstGeom>
        </p:spPr>
      </p:pic>
      <p:pic>
        <p:nvPicPr>
          <p:cNvPr id="12" name="Picture 11">
            <a:extLst>
              <a:ext uri="{FF2B5EF4-FFF2-40B4-BE49-F238E27FC236}">
                <a16:creationId xmlns:a16="http://schemas.microsoft.com/office/drawing/2014/main" id="{A6AE09BF-A053-855E-54A2-3BC033CC9EB7}"/>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21249320" y="387032"/>
            <a:ext cx="11476520" cy="6766560"/>
          </a:xfrm>
          <a:prstGeom prst="rect">
            <a:avLst/>
          </a:prstGeom>
        </p:spPr>
      </p:pic>
      <p:sp>
        <p:nvSpPr>
          <p:cNvPr id="13" name="TextBox 12">
            <a:extLst>
              <a:ext uri="{FF2B5EF4-FFF2-40B4-BE49-F238E27FC236}">
                <a16:creationId xmlns:a16="http://schemas.microsoft.com/office/drawing/2014/main" id="{90B1B6E8-488C-1AA2-DDF4-8C0166BE41E4}"/>
              </a:ext>
            </a:extLst>
          </p:cNvPr>
          <p:cNvSpPr txBox="1"/>
          <p:nvPr/>
        </p:nvSpPr>
        <p:spPr>
          <a:xfrm>
            <a:off x="15819121" y="457200"/>
            <a:ext cx="5577840" cy="6494085"/>
          </a:xfrm>
          <a:prstGeom prst="rect">
            <a:avLst/>
          </a:prstGeom>
          <a:noFill/>
        </p:spPr>
        <p:txBody>
          <a:bodyPr wrap="square" rtlCol="0">
            <a:spAutoFit/>
          </a:bodyPr>
          <a:lstStyle/>
          <a:p>
            <a:r>
              <a:rPr lang="en-US" sz="3200" b="1" dirty="0"/>
              <a:t>LEFT:</a:t>
            </a:r>
          </a:p>
          <a:p>
            <a:r>
              <a:rPr lang="en-US" sz="2800" dirty="0"/>
              <a:t>Total occurrence of each HID, accumulating the percentage HID probabilities from each GMI pixel. The plots are dominated by regions that receive frequent precipitation.</a:t>
            </a:r>
          </a:p>
          <a:p>
            <a:endParaRPr lang="en-US" sz="2400" dirty="0"/>
          </a:p>
          <a:p>
            <a:r>
              <a:rPr lang="en-US" sz="2800" dirty="0"/>
              <a:t>We might overestimate hail occurrence in some high-</a:t>
            </a:r>
            <a:r>
              <a:rPr lang="en-US" sz="2800" dirty="0" err="1"/>
              <a:t>precip</a:t>
            </a:r>
            <a:r>
              <a:rPr lang="en-US" sz="2800" dirty="0"/>
              <a:t> regions by accumulating a large number of low probability events.</a:t>
            </a:r>
          </a:p>
          <a:p>
            <a:endParaRPr lang="en-US" sz="2400" dirty="0"/>
          </a:p>
          <a:p>
            <a:r>
              <a:rPr lang="en-US" sz="2800" dirty="0"/>
              <a:t>Based on verification (bar plots), graupel is under-predicted and liquid rain over-predicted.</a:t>
            </a:r>
          </a:p>
        </p:txBody>
      </p:sp>
      <p:sp>
        <p:nvSpPr>
          <p:cNvPr id="14" name="TextBox 13">
            <a:extLst>
              <a:ext uri="{FF2B5EF4-FFF2-40B4-BE49-F238E27FC236}">
                <a16:creationId xmlns:a16="http://schemas.microsoft.com/office/drawing/2014/main" id="{28442264-FEA0-8C06-F42F-A2EA5A141025}"/>
              </a:ext>
            </a:extLst>
          </p:cNvPr>
          <p:cNvSpPr txBox="1"/>
          <p:nvPr/>
        </p:nvSpPr>
        <p:spPr>
          <a:xfrm>
            <a:off x="32725840" y="457200"/>
            <a:ext cx="7183910" cy="6555641"/>
          </a:xfrm>
          <a:prstGeom prst="rect">
            <a:avLst/>
          </a:prstGeom>
          <a:noFill/>
        </p:spPr>
        <p:txBody>
          <a:bodyPr wrap="square" rtlCol="0">
            <a:spAutoFit/>
          </a:bodyPr>
          <a:lstStyle/>
          <a:p>
            <a:r>
              <a:rPr lang="en-US" sz="3200" b="1" dirty="0"/>
              <a:t>RIGHT:</a:t>
            </a:r>
          </a:p>
          <a:p>
            <a:r>
              <a:rPr lang="en-US" sz="2800" dirty="0"/>
              <a:t>Conditional probability of each HID, when precipitation is occurring (according to GPROF).</a:t>
            </a:r>
          </a:p>
          <a:p>
            <a:endParaRPr lang="en-US" sz="2000" dirty="0"/>
          </a:p>
          <a:p>
            <a:r>
              <a:rPr lang="en-US" sz="2800" dirty="0"/>
              <a:t>Areas that receive low percentages of precipitation (according to GPROF) are shaded. </a:t>
            </a:r>
          </a:p>
          <a:p>
            <a:endParaRPr lang="en-US" sz="2000" dirty="0"/>
          </a:p>
          <a:p>
            <a:r>
              <a:rPr lang="en-US" sz="2800" dirty="0"/>
              <a:t>The top two plots highlight regions known to receive more hail and graupel. </a:t>
            </a:r>
          </a:p>
          <a:p>
            <a:endParaRPr lang="en-US" sz="2000" dirty="0"/>
          </a:p>
          <a:p>
            <a:r>
              <a:rPr lang="en-US" sz="2800" dirty="0"/>
              <a:t>The high percentage of rain and snow pixels located over generally arid locations is due to the conditional precipitation requirement.</a:t>
            </a:r>
          </a:p>
          <a:p>
            <a:endParaRPr lang="en-US" sz="2000" dirty="0"/>
          </a:p>
          <a:p>
            <a:r>
              <a:rPr lang="en-US" sz="2800" b="1" i="1" dirty="0">
                <a:solidFill>
                  <a:srgbClr val="FF0000"/>
                </a:solidFill>
              </a:rPr>
              <a:t>Surface temperature &gt; 5°C is used to screen out surface snow/ice.</a:t>
            </a:r>
          </a:p>
        </p:txBody>
      </p:sp>
      <p:sp>
        <p:nvSpPr>
          <p:cNvPr id="19" name="TextBox 18">
            <a:extLst>
              <a:ext uri="{FF2B5EF4-FFF2-40B4-BE49-F238E27FC236}">
                <a16:creationId xmlns:a16="http://schemas.microsoft.com/office/drawing/2014/main" id="{035973D0-9C6D-4173-F8F7-05CE22A89023}"/>
              </a:ext>
            </a:extLst>
          </p:cNvPr>
          <p:cNvSpPr txBox="1"/>
          <p:nvPr/>
        </p:nvSpPr>
        <p:spPr>
          <a:xfrm>
            <a:off x="1161870" y="1458689"/>
            <a:ext cx="11228249" cy="1077218"/>
          </a:xfrm>
          <a:prstGeom prst="rect">
            <a:avLst/>
          </a:prstGeom>
          <a:noFill/>
        </p:spPr>
        <p:txBody>
          <a:bodyPr wrap="square" rtlCol="0">
            <a:spAutoFit/>
          </a:bodyPr>
          <a:lstStyle/>
          <a:p>
            <a:pPr algn="ctr"/>
            <a:r>
              <a:rPr lang="en-US" sz="3200" b="1" i="1" dirty="0"/>
              <a:t>When retrieval predicts a given HID, how often is it observed? How often are the other HIDs observed?</a:t>
            </a:r>
          </a:p>
        </p:txBody>
      </p:sp>
      <p:sp>
        <p:nvSpPr>
          <p:cNvPr id="20" name="TextBox 19">
            <a:extLst>
              <a:ext uri="{FF2B5EF4-FFF2-40B4-BE49-F238E27FC236}">
                <a16:creationId xmlns:a16="http://schemas.microsoft.com/office/drawing/2014/main" id="{FD76F565-4848-3A34-A59A-18B1813CB780}"/>
              </a:ext>
            </a:extLst>
          </p:cNvPr>
          <p:cNvSpPr txBox="1"/>
          <p:nvPr/>
        </p:nvSpPr>
        <p:spPr>
          <a:xfrm>
            <a:off x="513425" y="8974804"/>
            <a:ext cx="6990033" cy="3477875"/>
          </a:xfrm>
          <a:prstGeom prst="rect">
            <a:avLst/>
          </a:prstGeom>
          <a:noFill/>
        </p:spPr>
        <p:txBody>
          <a:bodyPr wrap="square" rtlCol="0">
            <a:spAutoFit/>
          </a:bodyPr>
          <a:lstStyle/>
          <a:p>
            <a:r>
              <a:rPr lang="en-US" sz="2800" dirty="0"/>
              <a:t>For most of the lookup tables, pixels that are predicted to have a very low probability of hail ( &lt; 5% ) turn out to mostly be identified as having snow or rain. Pixels predicted to have a medium or high probability of hail ( &gt; 10% ) turn out to mostly be identified as having hail or graupel .</a:t>
            </a:r>
          </a:p>
          <a:p>
            <a:endParaRPr lang="en-US" sz="2400" dirty="0"/>
          </a:p>
        </p:txBody>
      </p:sp>
      <p:sp>
        <p:nvSpPr>
          <p:cNvPr id="23" name="TextBox 22">
            <a:extLst>
              <a:ext uri="{FF2B5EF4-FFF2-40B4-BE49-F238E27FC236}">
                <a16:creationId xmlns:a16="http://schemas.microsoft.com/office/drawing/2014/main" id="{DC7ECAA8-89C8-DC07-5284-7965A6A5DCB8}"/>
              </a:ext>
            </a:extLst>
          </p:cNvPr>
          <p:cNvSpPr txBox="1"/>
          <p:nvPr/>
        </p:nvSpPr>
        <p:spPr>
          <a:xfrm>
            <a:off x="572132" y="29597058"/>
            <a:ext cx="14297502" cy="4678204"/>
          </a:xfrm>
          <a:prstGeom prst="rect">
            <a:avLst/>
          </a:prstGeom>
          <a:noFill/>
        </p:spPr>
        <p:txBody>
          <a:bodyPr wrap="square" rtlCol="0">
            <a:spAutoFit/>
          </a:bodyPr>
          <a:lstStyle/>
          <a:p>
            <a:r>
              <a:rPr lang="en-US" sz="2800" b="1" i="1" dirty="0"/>
              <a:t>From individual lookup table results (not shown here):</a:t>
            </a:r>
          </a:p>
          <a:p>
            <a:endParaRPr lang="en-US" sz="2800" dirty="0"/>
          </a:p>
          <a:p>
            <a:r>
              <a:rPr lang="en-US" sz="2800" dirty="0"/>
              <a:t>The 37+89 GHz lookup table and 37+Diff166 lookup table have a surprisingly high number of rain pixels (10-20%) where the predicted probability of hail is very high (&gt;70%)… we would expect those to be dominated by hail and graupel instead of hail and rain. </a:t>
            </a:r>
          </a:p>
          <a:p>
            <a:endParaRPr lang="en-US" sz="2800" dirty="0"/>
          </a:p>
          <a:p>
            <a:r>
              <a:rPr lang="en-US" sz="2800" dirty="0"/>
              <a:t>The 89+Diff183 lookup table fails to produce any very high  probabilities of hail in our validation set. This channel combination is better for identifying graupel, but not distinguishing it from hail.</a:t>
            </a:r>
          </a:p>
          <a:p>
            <a:endParaRPr lang="en-US" dirty="0"/>
          </a:p>
          <a:p>
            <a:r>
              <a:rPr lang="en-US" sz="2800" dirty="0"/>
              <a:t>Averaging the results of the six lookup tables minimizes such problems, but there may be benefits from adaptively weighting each lookup table before averaging instead.</a:t>
            </a:r>
          </a:p>
        </p:txBody>
      </p:sp>
      <p:sp>
        <p:nvSpPr>
          <p:cNvPr id="27" name="TextBox 26">
            <a:extLst>
              <a:ext uri="{FF2B5EF4-FFF2-40B4-BE49-F238E27FC236}">
                <a16:creationId xmlns:a16="http://schemas.microsoft.com/office/drawing/2014/main" id="{444F79D7-A0C4-ADA3-1972-C353DFE92EDC}"/>
              </a:ext>
            </a:extLst>
          </p:cNvPr>
          <p:cNvSpPr txBox="1"/>
          <p:nvPr/>
        </p:nvSpPr>
        <p:spPr>
          <a:xfrm>
            <a:off x="1080250" y="548640"/>
            <a:ext cx="12224270" cy="861774"/>
          </a:xfrm>
          <a:prstGeom prst="rect">
            <a:avLst/>
          </a:prstGeom>
          <a:noFill/>
        </p:spPr>
        <p:txBody>
          <a:bodyPr wrap="square">
            <a:spAutoFit/>
          </a:bodyPr>
          <a:lstStyle/>
          <a:p>
            <a:pPr algn="ctr"/>
            <a:r>
              <a:rPr lang="en-US" sz="3200" b="1" i="1" dirty="0">
                <a:solidFill>
                  <a:srgbClr val="FF0000"/>
                </a:solidFill>
              </a:rPr>
              <a:t>Training and validation data are limited to precipitating pixels.</a:t>
            </a:r>
          </a:p>
          <a:p>
            <a:endParaRPr lang="en-US" sz="1800" dirty="0"/>
          </a:p>
        </p:txBody>
      </p:sp>
      <p:sp>
        <p:nvSpPr>
          <p:cNvPr id="28" name="TextBox 27">
            <a:extLst>
              <a:ext uri="{FF2B5EF4-FFF2-40B4-BE49-F238E27FC236}">
                <a16:creationId xmlns:a16="http://schemas.microsoft.com/office/drawing/2014/main" id="{DD9FD08B-3441-7C7F-1FE8-A85088681B15}"/>
              </a:ext>
            </a:extLst>
          </p:cNvPr>
          <p:cNvSpPr txBox="1"/>
          <p:nvPr/>
        </p:nvSpPr>
        <p:spPr>
          <a:xfrm>
            <a:off x="572133" y="2772156"/>
            <a:ext cx="14169600" cy="5693866"/>
          </a:xfrm>
          <a:prstGeom prst="rect">
            <a:avLst/>
          </a:prstGeom>
          <a:noFill/>
        </p:spPr>
        <p:txBody>
          <a:bodyPr wrap="square" rtlCol="0">
            <a:spAutoFit/>
          </a:bodyPr>
          <a:lstStyle/>
          <a:p>
            <a:r>
              <a:rPr lang="en-US" sz="2800" dirty="0"/>
              <a:t>We test retrieval performance by checking how often a given HID is observed by the VN, as a function of its predicted probability. For example, among all retrievals where we predict a 30% probability of hail, 30% of those GMI pixels should have hail (and 70% should belong to other HID categories).</a:t>
            </a:r>
          </a:p>
          <a:p>
            <a:endParaRPr lang="en-US" sz="2800" dirty="0"/>
          </a:p>
          <a:p>
            <a:r>
              <a:rPr lang="en-US" sz="2800" dirty="0"/>
              <a:t>A perfect retrieval would have the red bars align with the 1-to-1 lines at right.</a:t>
            </a:r>
          </a:p>
          <a:p>
            <a:endParaRPr lang="en-US" sz="2800" dirty="0"/>
          </a:p>
          <a:p>
            <a:r>
              <a:rPr lang="en-US" sz="2800" b="1" i="1" dirty="0"/>
              <a:t>Underpredictions: bottom bars are above the 1-to-1 line.</a:t>
            </a:r>
          </a:p>
          <a:p>
            <a:endParaRPr lang="en-US" sz="2800" b="1" i="1" dirty="0"/>
          </a:p>
          <a:p>
            <a:r>
              <a:rPr lang="en-US" sz="2800" b="1" i="1" dirty="0"/>
              <a:t>Overpredictions: bottom bars are below the 1-to-1 line.</a:t>
            </a:r>
          </a:p>
          <a:p>
            <a:endParaRPr lang="en-US" sz="2800" dirty="0"/>
          </a:p>
          <a:p>
            <a:r>
              <a:rPr lang="en-US" sz="2800" dirty="0"/>
              <a:t>The verification plots here are based on taking the mean probabilities from all six lookup tables for each pixel.  We also generate similar plots for individual lookup tables.</a:t>
            </a:r>
          </a:p>
        </p:txBody>
      </p:sp>
      <p:sp>
        <p:nvSpPr>
          <p:cNvPr id="2" name="TextBox 1">
            <a:extLst>
              <a:ext uri="{FF2B5EF4-FFF2-40B4-BE49-F238E27FC236}">
                <a16:creationId xmlns:a16="http://schemas.microsoft.com/office/drawing/2014/main" id="{F23027A0-A6B7-6034-C32F-1DE971D0ED5E}"/>
              </a:ext>
            </a:extLst>
          </p:cNvPr>
          <p:cNvSpPr txBox="1"/>
          <p:nvPr/>
        </p:nvSpPr>
        <p:spPr>
          <a:xfrm>
            <a:off x="8041341" y="8974803"/>
            <a:ext cx="6431314" cy="3108543"/>
          </a:xfrm>
          <a:prstGeom prst="rect">
            <a:avLst/>
          </a:prstGeom>
          <a:noFill/>
        </p:spPr>
        <p:txBody>
          <a:bodyPr wrap="square" rtlCol="0">
            <a:spAutoFit/>
          </a:bodyPr>
          <a:lstStyle/>
          <a:p>
            <a:r>
              <a:rPr lang="en-US" sz="2800" dirty="0"/>
              <a:t>Pixels predicted to have low probability of graupel have high probability of rain, medium probability of snow.</a:t>
            </a:r>
          </a:p>
          <a:p>
            <a:endParaRPr lang="en-US" sz="2800" dirty="0"/>
          </a:p>
          <a:p>
            <a:r>
              <a:rPr lang="en-US" sz="2800" dirty="0"/>
              <a:t>Probabilities of hail and graupel are both biased low (bars exceed the 1-to-1 line in plots below).</a:t>
            </a:r>
          </a:p>
        </p:txBody>
      </p:sp>
      <p:sp>
        <p:nvSpPr>
          <p:cNvPr id="3" name="TextBox 2">
            <a:extLst>
              <a:ext uri="{FF2B5EF4-FFF2-40B4-BE49-F238E27FC236}">
                <a16:creationId xmlns:a16="http://schemas.microsoft.com/office/drawing/2014/main" id="{F7A011B9-791D-146A-C724-4299FE08F601}"/>
              </a:ext>
            </a:extLst>
          </p:cNvPr>
          <p:cNvSpPr txBox="1"/>
          <p:nvPr/>
        </p:nvSpPr>
        <p:spPr>
          <a:xfrm>
            <a:off x="572132" y="25512095"/>
            <a:ext cx="6043821" cy="3908762"/>
          </a:xfrm>
          <a:prstGeom prst="rect">
            <a:avLst/>
          </a:prstGeom>
          <a:noFill/>
        </p:spPr>
        <p:txBody>
          <a:bodyPr wrap="square" rtlCol="0">
            <a:spAutoFit/>
          </a:bodyPr>
          <a:lstStyle/>
          <a:p>
            <a:r>
              <a:rPr lang="en-US" sz="2800" dirty="0"/>
              <a:t>Pixels with a predicted high probability of snow turn out to often have rain (with no snow signature) instead, but sample size is small. Predictions of a moderate (~25-45%) likelihood of snow are most common and usually verify as either snow or rain, with around 20% verifying as graupel. </a:t>
            </a:r>
          </a:p>
          <a:p>
            <a:endParaRPr lang="en-US" sz="2400" dirty="0"/>
          </a:p>
        </p:txBody>
      </p:sp>
      <p:pic>
        <p:nvPicPr>
          <p:cNvPr id="24" name="Picture 23" descr="A graph of different colored squares&#10;&#10;Description automatically generated with medium confidence">
            <a:extLst>
              <a:ext uri="{FF2B5EF4-FFF2-40B4-BE49-F238E27FC236}">
                <a16:creationId xmlns:a16="http://schemas.microsoft.com/office/drawing/2014/main" id="{9F2CBF07-DEBB-C825-5E70-84524781456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2132" y="12259501"/>
            <a:ext cx="14297503" cy="12925887"/>
          </a:xfrm>
          <a:prstGeom prst="rect">
            <a:avLst/>
          </a:prstGeom>
        </p:spPr>
      </p:pic>
      <p:sp>
        <p:nvSpPr>
          <p:cNvPr id="25" name="TextBox 24">
            <a:extLst>
              <a:ext uri="{FF2B5EF4-FFF2-40B4-BE49-F238E27FC236}">
                <a16:creationId xmlns:a16="http://schemas.microsoft.com/office/drawing/2014/main" id="{E3D6E60F-874B-D149-F416-DE46C3AC5B58}"/>
              </a:ext>
            </a:extLst>
          </p:cNvPr>
          <p:cNvSpPr txBox="1"/>
          <p:nvPr/>
        </p:nvSpPr>
        <p:spPr>
          <a:xfrm>
            <a:off x="7720883" y="25512095"/>
            <a:ext cx="6751772" cy="3046988"/>
          </a:xfrm>
          <a:prstGeom prst="rect">
            <a:avLst/>
          </a:prstGeom>
          <a:noFill/>
        </p:spPr>
        <p:txBody>
          <a:bodyPr wrap="square" rtlCol="0">
            <a:spAutoFit/>
          </a:bodyPr>
          <a:lstStyle/>
          <a:p>
            <a:r>
              <a:rPr lang="en-US" sz="2800" dirty="0"/>
              <a:t>The lookup tables do not produce very high probabilities of rain (as distinct from the other HIDs), rarely exceeding 55%. Probabilities of rain are biased high. Profiles with rain-only vs those with snow aloft are not distinguished well. </a:t>
            </a:r>
          </a:p>
          <a:p>
            <a:endParaRPr lang="en-US" sz="2400" dirty="0"/>
          </a:p>
        </p:txBody>
      </p:sp>
      <p:sp>
        <p:nvSpPr>
          <p:cNvPr id="26" name="TextBox 25">
            <a:extLst>
              <a:ext uri="{FF2B5EF4-FFF2-40B4-BE49-F238E27FC236}">
                <a16:creationId xmlns:a16="http://schemas.microsoft.com/office/drawing/2014/main" id="{B2A6FDBD-0E9C-DF9D-3D56-862F77026A86}"/>
              </a:ext>
            </a:extLst>
          </p:cNvPr>
          <p:cNvSpPr txBox="1"/>
          <p:nvPr/>
        </p:nvSpPr>
        <p:spPr>
          <a:xfrm>
            <a:off x="572132" y="35045398"/>
            <a:ext cx="39337618" cy="4801170"/>
          </a:xfrm>
          <a:prstGeom prst="rect">
            <a:avLst/>
          </a:prstGeom>
          <a:noFill/>
        </p:spPr>
        <p:txBody>
          <a:bodyPr wrap="square" numCol="3" spcCol="457200" rtlCol="0">
            <a:spAutoFit/>
          </a:bodyPr>
          <a:lstStyle/>
          <a:p>
            <a:r>
              <a:rPr lang="en-US" sz="2800" b="1" i="1" dirty="0"/>
              <a:t>CAVEATS:</a:t>
            </a:r>
          </a:p>
          <a:p>
            <a:endParaRPr lang="en-US" sz="2800" dirty="0"/>
          </a:p>
          <a:p>
            <a:r>
              <a:rPr lang="en-US" sz="2800" dirty="0"/>
              <a:t>Our training and testing approach only requires the presence of one ground-based radar gate with a given HID type to assign the entire GMI footprint that HID type.  E.g., a footprint with one hail gate surrounded by graupel, and with mostly snow and rain at higher and lower elevations, would still be identified as “hail”. Future work may test more stringent coverage requirements.</a:t>
            </a:r>
          </a:p>
          <a:p>
            <a:endParaRPr lang="en-US" sz="2800" dirty="0"/>
          </a:p>
          <a:p>
            <a:r>
              <a:rPr lang="en-US" sz="2800" dirty="0"/>
              <a:t>The GPM Validation Network matching between GMI and ground-based radar does not account for varying footprint size by GMI frequency. Some matchups may be unrepresentative for particular frequencies.</a:t>
            </a:r>
          </a:p>
          <a:p>
            <a:endParaRPr lang="en-US" sz="2800" dirty="0"/>
          </a:p>
          <a:p>
            <a:r>
              <a:rPr lang="en-US" sz="2800" dirty="0"/>
              <a:t>Training and testing are primarily over land, using radars in USA. Does not take advantage of emission signatures over water surfaces.</a:t>
            </a:r>
          </a:p>
          <a:p>
            <a:endParaRPr lang="en-US" sz="2800" dirty="0"/>
          </a:p>
          <a:p>
            <a:r>
              <a:rPr lang="en-US" sz="2800" dirty="0"/>
              <a:t>Initial results were segregated by US region and season. The major differences had to do with how frequently portions of TB parameter spaces were encountered, but not with how the TB combinations mapped to HID types. This gives confidence in applying the results elsewhere.</a:t>
            </a:r>
          </a:p>
          <a:p>
            <a:endParaRPr lang="en-US" sz="2800" dirty="0"/>
          </a:p>
          <a:p>
            <a:r>
              <a:rPr lang="en-US" sz="2800" dirty="0"/>
              <a:t> Lookup tables may not be fully representative for regimes very different from those encountered in USA. </a:t>
            </a:r>
          </a:p>
          <a:p>
            <a:endParaRPr lang="en-US" sz="2800" dirty="0"/>
          </a:p>
          <a:p>
            <a:r>
              <a:rPr lang="en-US" sz="2800" dirty="0"/>
              <a:t>Training does not include echo-free profiles, so a separate rain / no-rain flag discrimination is required. We use GPROF probability of precipitation. </a:t>
            </a:r>
          </a:p>
          <a:p>
            <a:endParaRPr lang="en-US" sz="2800" dirty="0"/>
          </a:p>
          <a:p>
            <a:r>
              <a:rPr lang="en-US" sz="2800" dirty="0"/>
              <a:t>Snow/ice-covered surfaces give TB consistent with hail, so we screen out profiles with surface temperature below 5° C. Our training sample was dominated by warmer temperatures anyway, so application to cold scenes would have reduced confidence.</a:t>
            </a:r>
          </a:p>
          <a:p>
            <a:endParaRPr lang="en-US" sz="2800" dirty="0"/>
          </a:p>
          <a:p>
            <a:r>
              <a:rPr lang="en-US" sz="2800" dirty="0"/>
              <a:t>Everything here uses V05 GPM data. To be updated with V07 in future work.</a:t>
            </a:r>
          </a:p>
        </p:txBody>
      </p:sp>
    </p:spTree>
    <p:extLst>
      <p:ext uri="{BB962C8B-B14F-4D97-AF65-F5344CB8AC3E}">
        <p14:creationId xmlns:p14="http://schemas.microsoft.com/office/powerpoint/2010/main" val="33115558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2040</TotalTime>
  <Words>1905</Words>
  <Application>Microsoft Macintosh PowerPoint</Application>
  <PresentationFormat>Custom</PresentationFormat>
  <Paragraphs>120</Paragraphs>
  <Slides>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7" baseType="lpstr">
      <vt:lpstr>Arial</vt:lpstr>
      <vt:lpstr>Calibri</vt:lpstr>
      <vt:lpstr>Calibri Light</vt:lpstr>
      <vt:lpstr>Office Theme</vt:lpstr>
      <vt:lpstr>Document</vt:lpstr>
      <vt:lpstr>Retrieving Hydrometeor Information from GMI Brightness Temperatures Daniel J. Cecil, NASA MSFC, Daniel.J.Cecil@nasa.gov Michael B. Solomon, University of Alabama-Huntsville, mbs0025@uah.edu Kenneth D. Leppert II, University of Louisiana-Monroe, leppert@ulm.edu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Retrieving Hydrometeor Information from GMI Brightness Temperatures Daniel J. Cecil, NASA MSFC, Daniel.J.Cecil@nasa.gov Michael B. Solomon, University of Alabama-Huntsville, mbs0025@uah.edu Kenneth D. Leppert II, University of Louisiana-Monroe, leppert@ulm.edu</dc:title>
  <dc:creator>Cecil, Daniel J. (MSFC-ST11)</dc:creator>
  <cp:lastModifiedBy>Cecil, Daniel J. (MSFC-ST11)</cp:lastModifiedBy>
  <cp:revision>25</cp:revision>
  <dcterms:created xsi:type="dcterms:W3CDTF">2023-09-07T20:10:19Z</dcterms:created>
  <dcterms:modified xsi:type="dcterms:W3CDTF">2023-09-13T19:10:06Z</dcterms:modified>
</cp:coreProperties>
</file>