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63" r:id="rId2"/>
  </p:sldMasterIdLst>
  <p:notesMasterIdLst>
    <p:notesMasterId r:id="rId12"/>
  </p:notesMasterIdLst>
  <p:sldIdLst>
    <p:sldId id="37317" r:id="rId3"/>
    <p:sldId id="274" r:id="rId4"/>
    <p:sldId id="37318" r:id="rId5"/>
    <p:sldId id="37319" r:id="rId6"/>
    <p:sldId id="37322" r:id="rId7"/>
    <p:sldId id="284" r:id="rId8"/>
    <p:sldId id="37320" r:id="rId9"/>
    <p:sldId id="37321" r:id="rId10"/>
    <p:sldId id="3732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oney, Erin C. (HQ-CM000)[ASRC Federal Data Solutions, LLC]" initials="MEC(CFDSL" lastIdx="55" clrIdx="0">
    <p:extLst>
      <p:ext uri="{19B8F6BF-5375-455C-9EA6-DF929625EA0E}">
        <p15:presenceInfo xmlns:p15="http://schemas.microsoft.com/office/powerpoint/2012/main" userId="S::emahoney@ndc.nasa.gov::9147d5da-f44b-4086-a1ce-a0b3e9e9ce45" providerId="AD"/>
      </p:ext>
    </p:extLst>
  </p:cmAuthor>
  <p:cmAuthor id="2" name="Payne, Stefanie (ARC-CM000)[ASRC Federal Data Solutions, LLC]" initials="PS(CFDSL" lastIdx="77" clrIdx="1">
    <p:extLst>
      <p:ext uri="{19B8F6BF-5375-455C-9EA6-DF929625EA0E}">
        <p15:presenceInfo xmlns:p15="http://schemas.microsoft.com/office/powerpoint/2012/main" userId="S::spayne3@ndc.nasa.gov::9d76535d-a474-426b-8922-d1dd4efa2e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56"/>
    <p:restoredTop sz="96357" autoAdjust="0"/>
  </p:normalViewPr>
  <p:slideViewPr>
    <p:cSldViewPr snapToGrid="0" snapToObjects="1">
      <p:cViewPr varScale="1">
        <p:scale>
          <a:sx n="67" d="100"/>
          <a:sy n="67" d="100"/>
        </p:scale>
        <p:origin x="500" y="4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2EFF6A-5B70-4645-8A76-DE13BCD1C8AE}" type="datetimeFigureOut">
              <a:rPr lang="en-US" smtClean="0"/>
              <a:t>9/11/2023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1121EA-D601-DB45-B546-272BF6F09431}" type="slidenum">
              <a:rPr lang="en-US" smtClean="0"/>
              <a:t>‹#›</a:t>
            </a:fld>
            <a:endParaRPr lang="en-US"/>
          </a:p>
        </p:txBody>
      </p:sp>
    </p:spTree>
    <p:extLst>
      <p:ext uri="{BB962C8B-B14F-4D97-AF65-F5344CB8AC3E}">
        <p14:creationId xmlns:p14="http://schemas.microsoft.com/office/powerpoint/2010/main" val="446859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121EA-D601-DB45-B546-272BF6F09431}" type="slidenum">
              <a:rPr lang="en-US" smtClean="0"/>
              <a:t>4</a:t>
            </a:fld>
            <a:endParaRPr lang="en-US"/>
          </a:p>
        </p:txBody>
      </p:sp>
    </p:spTree>
    <p:extLst>
      <p:ext uri="{BB962C8B-B14F-4D97-AF65-F5344CB8AC3E}">
        <p14:creationId xmlns:p14="http://schemas.microsoft.com/office/powerpoint/2010/main" val="1064959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121EA-D601-DB45-B546-272BF6F09431}" type="slidenum">
              <a:rPr lang="en-US" smtClean="0"/>
              <a:t>5</a:t>
            </a:fld>
            <a:endParaRPr lang="en-US"/>
          </a:p>
        </p:txBody>
      </p:sp>
    </p:spTree>
    <p:extLst>
      <p:ext uri="{BB962C8B-B14F-4D97-AF65-F5344CB8AC3E}">
        <p14:creationId xmlns:p14="http://schemas.microsoft.com/office/powerpoint/2010/main" val="4150258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121EA-D601-DB45-B546-272BF6F09431}" type="slidenum">
              <a:rPr lang="en-US" smtClean="0"/>
              <a:t>7</a:t>
            </a:fld>
            <a:endParaRPr lang="en-US"/>
          </a:p>
        </p:txBody>
      </p:sp>
    </p:spTree>
    <p:extLst>
      <p:ext uri="{BB962C8B-B14F-4D97-AF65-F5344CB8AC3E}">
        <p14:creationId xmlns:p14="http://schemas.microsoft.com/office/powerpoint/2010/main" val="3877609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121EA-D601-DB45-B546-272BF6F09431}" type="slidenum">
              <a:rPr lang="en-US" smtClean="0"/>
              <a:t>8</a:t>
            </a:fld>
            <a:endParaRPr lang="en-US"/>
          </a:p>
        </p:txBody>
      </p:sp>
    </p:spTree>
    <p:extLst>
      <p:ext uri="{BB962C8B-B14F-4D97-AF65-F5344CB8AC3E}">
        <p14:creationId xmlns:p14="http://schemas.microsoft.com/office/powerpoint/2010/main" val="4764169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BFAB4B6-02C1-8442-9F6F-1FF8C69D1BB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8" name="TextBox 17">
            <a:extLst>
              <a:ext uri="{FF2B5EF4-FFF2-40B4-BE49-F238E27FC236}">
                <a16:creationId xmlns:a16="http://schemas.microsoft.com/office/drawing/2014/main" id="{3434EC98-FE8C-E948-91F4-554CACE051BA}"/>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282BEF3E-A946-9A46-B686-BDA48FF1DB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7179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82766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699270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50424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4957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5AA1AA-4C27-7940-A5DF-2CDA513520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
        <p:nvSpPr>
          <p:cNvPr id="2" name="Rectangle 1">
            <a:extLst>
              <a:ext uri="{FF2B5EF4-FFF2-40B4-BE49-F238E27FC236}">
                <a16:creationId xmlns:a16="http://schemas.microsoft.com/office/drawing/2014/main" id="{67CD29A0-6FCA-BE40-90EB-FE88FBE34855}"/>
              </a:ext>
            </a:extLst>
          </p:cNvPr>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3913571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9/11/2023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372093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43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4" name="Slide Number Placeholder 2"/>
          <p:cNvSpPr>
            <a:spLocks noGrp="1"/>
          </p:cNvSpPr>
          <p:nvPr>
            <p:ph type="sldNum" sz="quarter" idx="10"/>
          </p:nvPr>
        </p:nvSpPr>
        <p:spPr>
          <a:xfrm>
            <a:off x="10502969" y="6649848"/>
            <a:ext cx="1689033" cy="190185"/>
          </a:xfrm>
          <a:prstGeom prst="rect">
            <a:avLst/>
          </a:prstGeom>
        </p:spPr>
        <p:txBody>
          <a:bodyPr/>
          <a:lstStyle>
            <a:lvl1pPr>
              <a:defRPr>
                <a:solidFill>
                  <a:srgbClr val="FFFFFF"/>
                </a:solidFill>
              </a:defRPr>
            </a:lvl1pPr>
          </a:lstStyle>
          <a:p>
            <a:pPr marL="0" marR="0" lvl="0" indent="0" algn="r" defTabSz="685783" rtl="0" eaLnBrk="1" fontAlgn="base" latinLnBrk="0" hangingPunct="1">
              <a:lnSpc>
                <a:spcPct val="100000"/>
              </a:lnSpc>
              <a:spcBef>
                <a:spcPct val="0"/>
              </a:spcBef>
              <a:spcAft>
                <a:spcPct val="0"/>
              </a:spcAft>
              <a:buClrTx/>
              <a:buSzTx/>
              <a:buFontTx/>
              <a:buNone/>
              <a:tabLst/>
              <a:defRPr/>
            </a:pPr>
            <a:r>
              <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rPr>
              <a:t>Page </a:t>
            </a:r>
            <a:fld id="{ECB00B25-817B-49D3-800D-ED5A8EAE58EC}" type="slidenum">
              <a:rPr kumimoji="0" lang="en-US" sz="1333" b="0" i="0" u="none" strike="noStrike" kern="1200" cap="none" spc="0" normalizeH="0" baseline="0" noProof="0" smtClean="0">
                <a:ln>
                  <a:noFill/>
                </a:ln>
                <a:solidFill>
                  <a:srgbClr val="FFFFFF"/>
                </a:solidFill>
                <a:effectLst/>
                <a:uLnTx/>
                <a:uFillTx/>
                <a:latin typeface="Arial"/>
                <a:ea typeface="MS PGothic" panose="020B0600070205080204" pitchFamily="34" charset="-128"/>
                <a:cs typeface="+mn-cs"/>
              </a:rPr>
              <a:pPr marL="0" marR="0" lvl="0" indent="0" algn="r" defTabSz="685783" rtl="0" eaLnBrk="1" fontAlgn="base" latinLnBrk="0" hangingPunct="1">
                <a:lnSpc>
                  <a:spcPct val="100000"/>
                </a:lnSpc>
                <a:spcBef>
                  <a:spcPct val="0"/>
                </a:spcBef>
                <a:spcAft>
                  <a:spcPct val="0"/>
                </a:spcAft>
                <a:buClrTx/>
                <a:buSzTx/>
                <a:buFontTx/>
                <a:buNone/>
                <a:tabLst/>
                <a:defRPr/>
              </a:pPr>
              <a:t>‹#›</a:t>
            </a:fld>
            <a:endPar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endParaRPr>
          </a:p>
        </p:txBody>
      </p:sp>
    </p:spTree>
    <p:extLst>
      <p:ext uri="{BB962C8B-B14F-4D97-AF65-F5344CB8AC3E}">
        <p14:creationId xmlns:p14="http://schemas.microsoft.com/office/powerpoint/2010/main" val="4103745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3AC261B-AD45-8449-8F56-8D724A353803}" type="datetime1">
              <a:rPr lang="en-US" smtClean="0"/>
              <a:t>9/11/2023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9A6FC3-8F56-4157-ABDC-B4F43D71E4B2}" type="slidenum">
              <a:rPr lang="en-US" smtClean="0"/>
              <a:pPr/>
              <a:t>‹#›</a:t>
            </a:fld>
            <a:endParaRPr lang="en-US"/>
          </a:p>
        </p:txBody>
      </p:sp>
    </p:spTree>
    <p:extLst>
      <p:ext uri="{BB962C8B-B14F-4D97-AF65-F5344CB8AC3E}">
        <p14:creationId xmlns:p14="http://schemas.microsoft.com/office/powerpoint/2010/main" val="2555626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30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6A5A8-3742-4F44-BC63-8A688B9C5B36}"/>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CAED28-16BF-3D4A-8FF0-064F9A3FB3FD}"/>
              </a:ext>
            </a:extLst>
          </p:cNvPr>
          <p:cNvSpPr>
            <a:spLocks noGrp="1"/>
          </p:cNvSpPr>
          <p:nvPr>
            <p:ph type="title"/>
          </p:nvPr>
        </p:nvSpPr>
        <p:spPr>
          <a:xfrm>
            <a:off x="506186" y="506186"/>
            <a:ext cx="10081260" cy="739278"/>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86043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0016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00437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609600" y="300036"/>
            <a:ext cx="10441259" cy="57877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pic>
        <p:nvPicPr>
          <p:cNvPr id="9" name="Picture 8">
            <a:extLst>
              <a:ext uri="{FF2B5EF4-FFF2-40B4-BE49-F238E27FC236}">
                <a16:creationId xmlns:a16="http://schemas.microsoft.com/office/drawing/2014/main" id="{53150B89-1EB0-4B41-8AF8-9D4C3D13BC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69356" y="200226"/>
            <a:ext cx="906811" cy="752274"/>
          </a:xfrm>
          <a:prstGeom prst="rect">
            <a:avLst/>
          </a:prstGeom>
        </p:spPr>
      </p:pic>
    </p:spTree>
    <p:extLst>
      <p:ext uri="{BB962C8B-B14F-4D97-AF65-F5344CB8AC3E}">
        <p14:creationId xmlns:p14="http://schemas.microsoft.com/office/powerpoint/2010/main" val="2972825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2464F-70C9-CD4B-BD13-20B3490C3A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EEFFBB-AED2-E34D-AF65-C16BFE700D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EA3AD-85F1-6B49-B7F7-16AB8BE27E9F}"/>
              </a:ext>
            </a:extLst>
          </p:cNvPr>
          <p:cNvSpPr>
            <a:spLocks noGrp="1"/>
          </p:cNvSpPr>
          <p:nvPr>
            <p:ph type="dt" sz="half" idx="10"/>
          </p:nvPr>
        </p:nvSpPr>
        <p:spPr/>
        <p:txBody>
          <a:bodyPr/>
          <a:lstStyle/>
          <a:p>
            <a:fld id="{5AB21CB9-2448-F64C-B621-36D7E0C87996}" type="datetimeFigureOut">
              <a:rPr lang="en-US" smtClean="0"/>
              <a:t>9/11/2023</a:t>
            </a:fld>
            <a:endParaRPr lang="en-US" dirty="0"/>
          </a:p>
        </p:txBody>
      </p:sp>
      <p:sp>
        <p:nvSpPr>
          <p:cNvPr id="5" name="Footer Placeholder 4">
            <a:extLst>
              <a:ext uri="{FF2B5EF4-FFF2-40B4-BE49-F238E27FC236}">
                <a16:creationId xmlns:a16="http://schemas.microsoft.com/office/drawing/2014/main" id="{8119357B-D319-4C4F-8424-0D0D44C4DE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299E76-4263-D846-8F23-1EA729755F52}"/>
              </a:ext>
            </a:extLst>
          </p:cNvPr>
          <p:cNvSpPr>
            <a:spLocks noGrp="1"/>
          </p:cNvSpPr>
          <p:nvPr>
            <p:ph type="sldNum" sz="quarter" idx="12"/>
          </p:nvPr>
        </p:nvSpPr>
        <p:spPr/>
        <p:txBody>
          <a:bodyPr/>
          <a:lstStyle/>
          <a:p>
            <a:fld id="{F014B8A3-E2F9-E942-A001-6A7E2905788A}" type="slidenum">
              <a:rPr lang="en-US" smtClean="0"/>
              <a:t>‹#›</a:t>
            </a:fld>
            <a:endParaRPr lang="en-US" dirty="0"/>
          </a:p>
        </p:txBody>
      </p:sp>
    </p:spTree>
    <p:extLst>
      <p:ext uri="{BB962C8B-B14F-4D97-AF65-F5344CB8AC3E}">
        <p14:creationId xmlns:p14="http://schemas.microsoft.com/office/powerpoint/2010/main" val="3954631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4779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fld id="{B5AD37D0-1C64-3342-BF81-1BC3096283AF}" type="datetime1">
              <a:rPr lang="en-US" smtClean="0"/>
              <a:pPr/>
              <a:t>9/11/2023</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r>
              <a:rPr lang="en-US" dirty="0"/>
              <a:t>Embargoed until 10am EDT June 7, 2019</a:t>
            </a:r>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392061606"/>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ark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704335" y="259254"/>
            <a:ext cx="10058153" cy="5787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838200" y="1574157"/>
            <a:ext cx="9879957" cy="460280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spTree>
    <p:extLst>
      <p:ext uri="{BB962C8B-B14F-4D97-AF65-F5344CB8AC3E}">
        <p14:creationId xmlns:p14="http://schemas.microsoft.com/office/powerpoint/2010/main" val="1484798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Dark Char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712519" y="259254"/>
            <a:ext cx="10049969" cy="5787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838200" y="1574157"/>
            <a:ext cx="9879957" cy="460280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spTree>
    <p:extLst>
      <p:ext uri="{BB962C8B-B14F-4D97-AF65-F5344CB8AC3E}">
        <p14:creationId xmlns:p14="http://schemas.microsoft.com/office/powerpoint/2010/main" val="16400214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307375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Dark Content Char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1143001" y="259254"/>
            <a:ext cx="9907858" cy="5787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1143000" y="1574157"/>
            <a:ext cx="9907859" cy="460280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a:xfrm>
            <a:off x="838200" y="6356350"/>
            <a:ext cx="2743200" cy="365125"/>
          </a:xfrm>
          <a:prstGeom prst="rect">
            <a:avLst/>
          </a:prstGeom>
        </p:spPr>
        <p:txBody>
          <a:bodyPr/>
          <a:lstStyle/>
          <a:p>
            <a:fld id="{DD565FD2-9EDD-3545-B456-CE2C186B4332}" type="datetime1">
              <a:rPr lang="en-US" smtClean="0"/>
              <a:t>9/11/2023</a:t>
            </a:fld>
            <a:endParaRPr lang="en-US" dirty="0"/>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sp>
        <p:nvSpPr>
          <p:cNvPr id="9" name="Rectangle 8">
            <a:extLst>
              <a:ext uri="{FF2B5EF4-FFF2-40B4-BE49-F238E27FC236}">
                <a16:creationId xmlns:a16="http://schemas.microsoft.com/office/drawing/2014/main" id="{11624EE9-E6CC-2F45-AAD2-8F2B1AD18879}"/>
              </a:ext>
            </a:extLst>
          </p:cNvPr>
          <p:cNvSpPr/>
          <p:nvPr userDrawn="1"/>
        </p:nvSpPr>
        <p:spPr>
          <a:xfrm>
            <a:off x="11172092" y="0"/>
            <a:ext cx="1019908" cy="2046514"/>
          </a:xfrm>
          <a:prstGeom prst="rect">
            <a:avLst/>
          </a:prstGeom>
          <a:gradFill flip="none" rotWithShape="1">
            <a:gsLst>
              <a:gs pos="15000">
                <a:schemeClr val="tx1"/>
              </a:gs>
              <a:gs pos="100000">
                <a:schemeClr val="tx1">
                  <a:tint val="23500"/>
                  <a:satMod val="160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13062A6D-94B1-5A43-9B66-ED165FEE75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69356" y="200226"/>
            <a:ext cx="906811" cy="752274"/>
          </a:xfrm>
          <a:prstGeom prst="rect">
            <a:avLst/>
          </a:prstGeom>
        </p:spPr>
      </p:pic>
    </p:spTree>
    <p:extLst>
      <p:ext uri="{BB962C8B-B14F-4D97-AF65-F5344CB8AC3E}">
        <p14:creationId xmlns:p14="http://schemas.microsoft.com/office/powerpoint/2010/main" val="763253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51609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100858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Dark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704335" y="259254"/>
            <a:ext cx="10058153" cy="5787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838200" y="1574157"/>
            <a:ext cx="9879957" cy="460280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spTree>
    <p:extLst>
      <p:ext uri="{BB962C8B-B14F-4D97-AF65-F5344CB8AC3E}">
        <p14:creationId xmlns:p14="http://schemas.microsoft.com/office/powerpoint/2010/main" val="242890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7.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975398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761" r:id="rId6"/>
    <p:sldLayoutId id="2147483787" r:id="rId7"/>
    <p:sldLayoutId id="2147483788" r:id="rId8"/>
    <p:sldLayoutId id="2147483789" r:id="rId9"/>
    <p:sldLayoutId id="2147483790" r:id="rId10"/>
    <p:sldLayoutId id="2147483791" r:id="rId11"/>
    <p:sldLayoutId id="2147483792" r:id="rId12"/>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35AC2F9-CD41-F944-8315-419FBB1763DE}"/>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0" y="0"/>
            <a:ext cx="12192000" cy="1078991"/>
          </a:xfrm>
          <a:prstGeom prst="rect">
            <a:avLst/>
          </a:prstGeom>
        </p:spPr>
      </p:pic>
      <p:sp>
        <p:nvSpPr>
          <p:cNvPr id="2" name="Title Placeholder 1">
            <a:extLst>
              <a:ext uri="{FF2B5EF4-FFF2-40B4-BE49-F238E27FC236}">
                <a16:creationId xmlns:a16="http://schemas.microsoft.com/office/drawing/2014/main" id="{AE67C4B4-03B9-4910-88A6-839EC5E3A184}"/>
              </a:ext>
            </a:extLst>
          </p:cNvPr>
          <p:cNvSpPr>
            <a:spLocks noGrp="1"/>
          </p:cNvSpPr>
          <p:nvPr>
            <p:ph type="title"/>
          </p:nvPr>
        </p:nvSpPr>
        <p:spPr>
          <a:xfrm>
            <a:off x="609600" y="259254"/>
            <a:ext cx="10441260" cy="578772"/>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523C3FB8-0F5E-42F6-9F7E-0EDBD33FA99A}"/>
              </a:ext>
            </a:extLst>
          </p:cNvPr>
          <p:cNvSpPr>
            <a:spLocks noGrp="1"/>
          </p:cNvSpPr>
          <p:nvPr>
            <p:ph type="body" idx="1"/>
          </p:nvPr>
        </p:nvSpPr>
        <p:spPr>
          <a:xfrm>
            <a:off x="609600" y="1338246"/>
            <a:ext cx="10972800" cy="483871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EFC78B9-661F-4DAB-89D2-DF2D888989B8}"/>
              </a:ext>
            </a:extLst>
          </p:cNvPr>
          <p:cNvSpPr>
            <a:spLocks noGrp="1"/>
          </p:cNvSpPr>
          <p:nvPr>
            <p:ph type="sldNum" sz="quarter" idx="4"/>
          </p:nvPr>
        </p:nvSpPr>
        <p:spPr>
          <a:xfrm>
            <a:off x="8839200" y="6192839"/>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C9A6FC3-8F56-4157-ABDC-B4F43D71E4B2}" type="slidenum">
              <a:rPr lang="en-US" smtClean="0"/>
              <a:pPr/>
              <a:t>‹#›</a:t>
            </a:fld>
            <a:endParaRPr lang="en-US" dirty="0"/>
          </a:p>
        </p:txBody>
      </p:sp>
      <p:pic>
        <p:nvPicPr>
          <p:cNvPr id="21" name="Picture 20">
            <a:extLst>
              <a:ext uri="{FF2B5EF4-FFF2-40B4-BE49-F238E27FC236}">
                <a16:creationId xmlns:a16="http://schemas.microsoft.com/office/drawing/2014/main" id="{EECF2CDB-9D4D-6A41-9443-B7B07FEE5FC0}"/>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1169356" y="200226"/>
            <a:ext cx="906811" cy="752274"/>
          </a:xfrm>
          <a:prstGeom prst="rect">
            <a:avLst/>
          </a:prstGeom>
        </p:spPr>
      </p:pic>
    </p:spTree>
    <p:extLst>
      <p:ext uri="{BB962C8B-B14F-4D97-AF65-F5344CB8AC3E}">
        <p14:creationId xmlns:p14="http://schemas.microsoft.com/office/powerpoint/2010/main" val="7764358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71" r:id="rId6"/>
    <p:sldLayoutId id="2147483772" r:id="rId7"/>
    <p:sldLayoutId id="2147483773" r:id="rId8"/>
    <p:sldLayoutId id="2147483775" r:id="rId9"/>
    <p:sldLayoutId id="2147483776" r:id="rId10"/>
    <p:sldLayoutId id="2147483777" r:id="rId11"/>
    <p:sldLayoutId id="2147483778" r:id="rId12"/>
    <p:sldLayoutId id="2147483779" r:id="rId13"/>
  </p:sldLayoutIdLst>
  <p:hf hdr="0" ftr="0" dt="0"/>
  <p:txStyles>
    <p:titleStyle>
      <a:lvl1pPr algn="l" defTabSz="914400" rtl="0" eaLnBrk="1" latinLnBrk="0" hangingPunct="1">
        <a:lnSpc>
          <a:spcPct val="90000"/>
        </a:lnSpc>
        <a:spcBef>
          <a:spcPct val="0"/>
        </a:spcBef>
        <a:buNone/>
        <a:defRPr sz="36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40">
          <p15:clr>
            <a:srgbClr val="F26B43"/>
          </p15:clr>
        </p15:guide>
        <p15:guide id="2" pos="7296">
          <p15:clr>
            <a:srgbClr val="F26B43"/>
          </p15:clr>
        </p15:guide>
        <p15:guide id="3" pos="384">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9.emf"/><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39B3C-4CDD-3A4F-A932-6FCCFE5AF040}"/>
              </a:ext>
            </a:extLst>
          </p:cNvPr>
          <p:cNvSpPr>
            <a:spLocks noGrp="1"/>
          </p:cNvSpPr>
          <p:nvPr>
            <p:ph type="ctrTitle"/>
          </p:nvPr>
        </p:nvSpPr>
        <p:spPr>
          <a:xfrm>
            <a:off x="443466" y="1987512"/>
            <a:ext cx="11298768" cy="1647786"/>
          </a:xfrm>
        </p:spPr>
        <p:txBody>
          <a:bodyPr/>
          <a:lstStyle/>
          <a:p>
            <a:r>
              <a:rPr lang="en-US" sz="3200" dirty="0"/>
              <a:t>Advanced Thermal Capability: Relevant GCD Projects</a:t>
            </a:r>
            <a:br>
              <a:rPr lang="en-US" sz="3200" dirty="0"/>
            </a:br>
            <a:r>
              <a:rPr lang="en-US" sz="3200" dirty="0"/>
              <a:t>Surface Systems Capability: Relevant GCD Projects</a:t>
            </a:r>
            <a:br>
              <a:rPr lang="en-US" dirty="0"/>
            </a:br>
            <a:endParaRPr lang="en-US" dirty="0"/>
          </a:p>
        </p:txBody>
      </p:sp>
      <p:sp>
        <p:nvSpPr>
          <p:cNvPr id="3" name="Subtitle 2">
            <a:extLst>
              <a:ext uri="{FF2B5EF4-FFF2-40B4-BE49-F238E27FC236}">
                <a16:creationId xmlns:a16="http://schemas.microsoft.com/office/drawing/2014/main" id="{8A8D7CE2-0F94-374D-80A0-412BC312F082}"/>
              </a:ext>
            </a:extLst>
          </p:cNvPr>
          <p:cNvSpPr>
            <a:spLocks noGrp="1"/>
          </p:cNvSpPr>
          <p:nvPr>
            <p:ph type="subTitle" idx="1"/>
          </p:nvPr>
        </p:nvSpPr>
        <p:spPr>
          <a:xfrm>
            <a:off x="443466" y="4106559"/>
            <a:ext cx="9358456" cy="1488440"/>
          </a:xfrm>
        </p:spPr>
        <p:txBody>
          <a:bodyPr>
            <a:normAutofit fontScale="77500" lnSpcReduction="20000"/>
          </a:bodyPr>
          <a:lstStyle/>
          <a:p>
            <a:r>
              <a:rPr lang="en-US" b="1" dirty="0"/>
              <a:t>Angela Krenn</a:t>
            </a:r>
          </a:p>
          <a:p>
            <a:r>
              <a:rPr lang="en-US" dirty="0"/>
              <a:t>Principal Technologist for Thermal Management Systems</a:t>
            </a:r>
          </a:p>
          <a:p>
            <a:r>
              <a:rPr lang="en-US" dirty="0"/>
              <a:t>Principal Technologist for Surface Systems</a:t>
            </a:r>
          </a:p>
          <a:p>
            <a:r>
              <a:rPr lang="en-US" dirty="0"/>
              <a:t>Space Technology Mission Directorate</a:t>
            </a:r>
          </a:p>
          <a:p>
            <a:r>
              <a:rPr lang="en-US" dirty="0"/>
              <a:t>19 September 2023</a:t>
            </a:r>
          </a:p>
        </p:txBody>
      </p:sp>
    </p:spTree>
    <p:extLst>
      <p:ext uri="{BB962C8B-B14F-4D97-AF65-F5344CB8AC3E}">
        <p14:creationId xmlns:p14="http://schemas.microsoft.com/office/powerpoint/2010/main" val="3822545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depicting the use of thermal management technologies enabling lunar and Martian missions. Astronauts shown performing work on the lunar surface.">
            <a:extLst>
              <a:ext uri="{FF2B5EF4-FFF2-40B4-BE49-F238E27FC236}">
                <a16:creationId xmlns:a16="http://schemas.microsoft.com/office/drawing/2014/main" id="{21966933-A0E7-4E5C-85EE-D15BFA20FD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124" y="734674"/>
            <a:ext cx="10783605" cy="60657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D0BA0A5-A75F-4D53-9B4C-2B4B2B68D5EF}"/>
              </a:ext>
            </a:extLst>
          </p:cNvPr>
          <p:cNvSpPr>
            <a:spLocks noGrp="1"/>
          </p:cNvSpPr>
          <p:nvPr>
            <p:ph type="title"/>
          </p:nvPr>
        </p:nvSpPr>
        <p:spPr>
          <a:xfrm>
            <a:off x="152399" y="307234"/>
            <a:ext cx="11168743" cy="517231"/>
          </a:xfrm>
        </p:spPr>
        <p:txBody>
          <a:bodyPr>
            <a:normAutofit fontScale="90000"/>
          </a:bodyPr>
          <a:lstStyle/>
          <a:p>
            <a:r>
              <a:rPr lang="en-US" sz="2700" dirty="0">
                <a:solidFill>
                  <a:schemeClr val="tx2">
                    <a:lumMod val="40000"/>
                    <a:lumOff val="60000"/>
                  </a:schemeClr>
                </a:solidFill>
                <a:latin typeface="+mn-lt"/>
                <a:ea typeface="+mn-ea"/>
              </a:rPr>
              <a:t>Advanced Thermal Management Technologies to Enable Lunar and Martian Missions</a:t>
            </a:r>
            <a:endParaRPr lang="en-US" sz="2600" dirty="0"/>
          </a:p>
        </p:txBody>
      </p:sp>
      <p:sp>
        <p:nvSpPr>
          <p:cNvPr id="11" name="TextBox 10">
            <a:extLst>
              <a:ext uri="{FF2B5EF4-FFF2-40B4-BE49-F238E27FC236}">
                <a16:creationId xmlns:a16="http://schemas.microsoft.com/office/drawing/2014/main" id="{63C59A0F-68B2-48F0-BA2E-2E1B64DB90CD}"/>
              </a:ext>
            </a:extLst>
          </p:cNvPr>
          <p:cNvSpPr txBox="1"/>
          <p:nvPr/>
        </p:nvSpPr>
        <p:spPr>
          <a:xfrm>
            <a:off x="152399" y="672918"/>
            <a:ext cx="11459837" cy="646331"/>
          </a:xfrm>
          <a:prstGeom prst="rect">
            <a:avLst/>
          </a:prstGeom>
          <a:noFill/>
        </p:spPr>
        <p:txBody>
          <a:bodyPr wrap="square" lIns="91440" tIns="45720" rIns="91440" bIns="45720" rtlCol="0" anchor="t">
            <a:spAutoFit/>
          </a:bodyPr>
          <a:lstStyle/>
          <a:p>
            <a:pPr defTabSz="914400" fontAlgn="t">
              <a:defRPr/>
            </a:pPr>
            <a:r>
              <a:rPr kumimoji="0" lang="en-US" sz="1800" b="0" i="1" u="none" strike="noStrike" kern="1200" cap="none" spc="0" normalizeH="0" baseline="0" noProof="0" dirty="0">
                <a:ln>
                  <a:noFill/>
                </a:ln>
                <a:solidFill>
                  <a:schemeClr val="bg1"/>
                </a:solidFill>
                <a:effectLst/>
                <a:uLnTx/>
                <a:uFillTx/>
                <a:latin typeface="Calibri" panose="020F0502020204030204"/>
                <a:ea typeface="+mn-ea"/>
                <a:cs typeface="+mn-cs"/>
              </a:rPr>
              <a:t>Envisioned Future </a:t>
            </a:r>
            <a:r>
              <a:rPr lang="en-US" dirty="0">
                <a:solidFill>
                  <a:schemeClr val="bg1"/>
                </a:solidFill>
              </a:rPr>
              <a:t>(</a:t>
            </a:r>
            <a:r>
              <a:rPr lang="en-US" i="1" dirty="0">
                <a:solidFill>
                  <a:schemeClr val="bg1"/>
                </a:solidFill>
              </a:rPr>
              <a:t>Surface temperatures ranging from 400 K to 35 K)</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0CDED35F-A639-4101-9F06-35B37734A87D}"/>
              </a:ext>
            </a:extLst>
          </p:cNvPr>
          <p:cNvSpPr txBox="1"/>
          <p:nvPr/>
        </p:nvSpPr>
        <p:spPr>
          <a:xfrm>
            <a:off x="238124" y="1754322"/>
            <a:ext cx="2969058"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1">
                <a:solidFill>
                  <a:schemeClr val="accent1">
                    <a:lumMod val="60000"/>
                    <a:lumOff val="40000"/>
                  </a:schemeClr>
                </a:solidFill>
                <a:latin typeface="Calibri" panose="020F0502020204030204"/>
              </a:rPr>
              <a:t>Power Systems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a:solidFill>
                  <a:prstClr val="white"/>
                </a:solidFill>
                <a:latin typeface="Calibri" panose="020F0502020204030204"/>
              </a:rPr>
              <a:t>Transport heat from source to power conversion system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white"/>
                </a:solidFill>
                <a:effectLst/>
                <a:uLnTx/>
                <a:uFillTx/>
                <a:latin typeface="Calibri" panose="020F0502020204030204"/>
                <a:ea typeface="+mn-ea"/>
                <a:cs typeface="+mn-cs"/>
              </a:rPr>
              <a:t>Reject waste heat efficiently (lightweight radiators with long-life, dust tolerant coatings)</a:t>
            </a:r>
          </a:p>
        </p:txBody>
      </p:sp>
      <p:sp>
        <p:nvSpPr>
          <p:cNvPr id="10" name="TextBox 9">
            <a:extLst>
              <a:ext uri="{FF2B5EF4-FFF2-40B4-BE49-F238E27FC236}">
                <a16:creationId xmlns:a16="http://schemas.microsoft.com/office/drawing/2014/main" id="{EB191FC1-8D61-494C-BEC6-69FF279E5D77}"/>
              </a:ext>
            </a:extLst>
          </p:cNvPr>
          <p:cNvSpPr txBox="1"/>
          <p:nvPr/>
        </p:nvSpPr>
        <p:spPr>
          <a:xfrm>
            <a:off x="4573148" y="1230525"/>
            <a:ext cx="4876579" cy="1169551"/>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chemeClr val="accent1">
                    <a:lumMod val="60000"/>
                    <a:lumOff val="40000"/>
                  </a:schemeClr>
                </a:solidFill>
                <a:effectLst/>
                <a:uLnTx/>
                <a:uFillTx/>
                <a:latin typeface="Calibri" panose="020F0502020204030204"/>
                <a:ea typeface="+mn-ea"/>
                <a:cs typeface="+mn-cs"/>
              </a:rPr>
              <a:t>Spacesuits</a:t>
            </a:r>
          </a:p>
          <a:p>
            <a:pPr algn="ctr">
              <a:defRPr/>
            </a:pPr>
            <a:r>
              <a:rPr lang="en-US" sz="1400" i="1" dirty="0">
                <a:solidFill>
                  <a:schemeClr val="bg1"/>
                </a:solidFill>
                <a:latin typeface="Calibri" panose="020F0502020204030204"/>
              </a:rPr>
              <a:t> Closed-loop</a:t>
            </a:r>
            <a:r>
              <a:rPr kumimoji="0" lang="en-US" sz="1400" b="0" i="1" u="none" strike="noStrike" kern="1200" cap="none" spc="0" normalizeH="0" baseline="0" noProof="0" dirty="0">
                <a:ln>
                  <a:noFill/>
                </a:ln>
                <a:solidFill>
                  <a:schemeClr val="bg1"/>
                </a:solidFill>
                <a:effectLst/>
                <a:uLnTx/>
                <a:uFillTx/>
                <a:latin typeface="Calibri" panose="020F0502020204030204"/>
                <a:ea typeface="+mn-ea"/>
                <a:cs typeface="+mn-cs"/>
              </a:rPr>
              <a:t> heat rejection for</a:t>
            </a:r>
            <a:r>
              <a:rPr lang="en-US" sz="1400" i="1" dirty="0">
                <a:solidFill>
                  <a:schemeClr val="bg1"/>
                </a:solidFill>
                <a:latin typeface="Calibri" panose="020F0502020204030204"/>
              </a:rPr>
              <a:t> extreme temperature variations to minimize consumables</a:t>
            </a:r>
            <a:endParaRPr lang="en-US" sz="1400" i="1" dirty="0">
              <a:solidFill>
                <a:schemeClr val="bg1"/>
              </a:solidFill>
              <a:latin typeface="Calibri" panose="020F0502020204030204"/>
              <a:cs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chemeClr val="bg1"/>
                </a:solidFill>
                <a:effectLst/>
                <a:uLnTx/>
                <a:uFillTx/>
                <a:latin typeface="Calibri" panose="020F0502020204030204"/>
                <a:ea typeface="+mn-ea"/>
                <a:cs typeface="+mn-cs"/>
              </a:rPr>
              <a:t>Maintain optical properties in dusty </a:t>
            </a:r>
            <a:r>
              <a:rPr lang="en-US" sz="1400" i="1" dirty="0">
                <a:solidFill>
                  <a:schemeClr val="bg1"/>
                </a:solidFill>
              </a:rPr>
              <a:t>environments (BOL average ratio of solar absorptivity to infrared emissivity (α/ε) of 0.21)</a:t>
            </a:r>
            <a:endParaRPr lang="en-US" sz="1400" b="0" i="1" u="none" strike="noStrike" kern="1200" cap="none" spc="0" normalizeH="0" baseline="0" noProof="0" dirty="0">
              <a:ln>
                <a:noFill/>
              </a:ln>
              <a:solidFill>
                <a:schemeClr val="bg1"/>
              </a:solidFill>
              <a:effectLst/>
              <a:uLnTx/>
              <a:uFillTx/>
              <a:latin typeface="Calibri" panose="020F0502020204030204"/>
              <a:cs typeface="Calibri"/>
            </a:endParaRPr>
          </a:p>
        </p:txBody>
      </p:sp>
      <p:sp>
        <p:nvSpPr>
          <p:cNvPr id="17" name="TextBox 16">
            <a:extLst>
              <a:ext uri="{FF2B5EF4-FFF2-40B4-BE49-F238E27FC236}">
                <a16:creationId xmlns:a16="http://schemas.microsoft.com/office/drawing/2014/main" id="{F7A8142B-E509-438A-B931-BE5EF91FBA1F}"/>
              </a:ext>
            </a:extLst>
          </p:cNvPr>
          <p:cNvSpPr txBox="1"/>
          <p:nvPr/>
        </p:nvSpPr>
        <p:spPr>
          <a:xfrm>
            <a:off x="701562" y="3866322"/>
            <a:ext cx="2969058"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1">
                <a:solidFill>
                  <a:schemeClr val="accent1">
                    <a:lumMod val="60000"/>
                    <a:lumOff val="40000"/>
                  </a:schemeClr>
                </a:solidFill>
                <a:latin typeface="Calibri" panose="020F0502020204030204"/>
              </a:rPr>
              <a:t>Science Instrument Survival</a:t>
            </a:r>
          </a:p>
          <a:p>
            <a:pPr lvl="0" algn="ctr">
              <a:defRPr/>
            </a:pPr>
            <a:r>
              <a:rPr lang="en-US" sz="1400" i="1">
                <a:solidFill>
                  <a:prstClr val="white"/>
                </a:solidFill>
              </a:rPr>
              <a:t>Variable Heat Rejection to stay cool in temps up to 400 K while staying warm in temps down to 35 K</a:t>
            </a:r>
          </a:p>
        </p:txBody>
      </p:sp>
      <p:sp>
        <p:nvSpPr>
          <p:cNvPr id="18" name="TextBox 17">
            <a:extLst>
              <a:ext uri="{FF2B5EF4-FFF2-40B4-BE49-F238E27FC236}">
                <a16:creationId xmlns:a16="http://schemas.microsoft.com/office/drawing/2014/main" id="{8C7F5A57-6964-40ED-8269-CA2968F2341C}"/>
              </a:ext>
            </a:extLst>
          </p:cNvPr>
          <p:cNvSpPr txBox="1"/>
          <p:nvPr/>
        </p:nvSpPr>
        <p:spPr>
          <a:xfrm>
            <a:off x="81155" y="5260232"/>
            <a:ext cx="3126027" cy="7386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1" dirty="0">
                <a:solidFill>
                  <a:schemeClr val="accent1">
                    <a:lumMod val="60000"/>
                    <a:lumOff val="40000"/>
                  </a:schemeClr>
                </a:solidFill>
                <a:latin typeface="Calibri" panose="020F0502020204030204"/>
              </a:rPr>
              <a:t>Cold Tolerant Mechanisms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Calibri" panose="020F0502020204030204"/>
                <a:ea typeface="+mn-ea"/>
                <a:cs typeface="+mn-cs"/>
              </a:rPr>
              <a:t>Years of continuous operation in temperatures down to 35 K</a:t>
            </a:r>
          </a:p>
        </p:txBody>
      </p:sp>
      <p:sp>
        <p:nvSpPr>
          <p:cNvPr id="12" name="TextBox 11">
            <a:extLst>
              <a:ext uri="{FF2B5EF4-FFF2-40B4-BE49-F238E27FC236}">
                <a16:creationId xmlns:a16="http://schemas.microsoft.com/office/drawing/2014/main" id="{5FFAD30F-2EB1-44F1-A86D-20301B1566B9}"/>
              </a:ext>
            </a:extLst>
          </p:cNvPr>
          <p:cNvSpPr txBox="1"/>
          <p:nvPr/>
        </p:nvSpPr>
        <p:spPr>
          <a:xfrm>
            <a:off x="2768785" y="4820429"/>
            <a:ext cx="4758147" cy="160043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chemeClr val="accent1">
                    <a:lumMod val="60000"/>
                    <a:lumOff val="40000"/>
                  </a:schemeClr>
                </a:solidFill>
                <a:effectLst/>
                <a:uLnTx/>
                <a:uFillTx/>
                <a:latin typeface="Calibri" panose="020F0502020204030204"/>
                <a:ea typeface="+mn-ea"/>
                <a:cs typeface="+mn-cs"/>
              </a:rPr>
              <a:t>Habitats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Calibri" panose="020F0502020204030204"/>
                <a:ea typeface="+mn-ea"/>
                <a:cs typeface="+mn-cs"/>
              </a:rPr>
              <a:t> Variable Heat Rejection to stay cool in temps up to 400 K while staying warm in temps down to 100 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Calibri" panose="020F0502020204030204"/>
                <a:ea typeface="+mn-ea"/>
                <a:cs typeface="+mn-cs"/>
              </a:rPr>
              <a:t>Contamination-insensitive evaporator/sublimators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solidFill>
                  <a:prstClr val="white"/>
                </a:solidFill>
                <a:latin typeface="Calibri" panose="020F0502020204030204"/>
              </a:rPr>
              <a:t>Long-life condensing heat exchangers</a:t>
            </a:r>
            <a:endParaRPr kumimoji="0" lang="en-US" sz="1400" b="0" i="1"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solidFill>
                  <a:prstClr val="white"/>
                </a:solidFill>
                <a:latin typeface="Calibri" panose="020F0502020204030204"/>
              </a:rPr>
              <a:t>Efficient, non-toxic, single-loop temp control of crew quarters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solidFill>
                  <a:prstClr val="white"/>
                </a:solidFill>
                <a:latin typeface="Calibri" panose="020F0502020204030204"/>
              </a:rPr>
              <a:t>Long-term c</a:t>
            </a:r>
            <a:r>
              <a:rPr kumimoji="0" lang="en-US" sz="1400" b="0" i="1" u="none" strike="noStrike" kern="1200" cap="none" spc="0" normalizeH="0" baseline="0" noProof="0" dirty="0">
                <a:ln>
                  <a:noFill/>
                </a:ln>
                <a:solidFill>
                  <a:prstClr val="white"/>
                </a:solidFill>
                <a:effectLst/>
                <a:uLnTx/>
                <a:uFillTx/>
                <a:latin typeface="Calibri" panose="020F0502020204030204"/>
                <a:ea typeface="+mn-ea"/>
                <a:cs typeface="+mn-cs"/>
              </a:rPr>
              <a:t>old food storage to maintain nutrients</a:t>
            </a:r>
          </a:p>
        </p:txBody>
      </p:sp>
      <p:sp>
        <p:nvSpPr>
          <p:cNvPr id="19" name="TextBox 18">
            <a:extLst>
              <a:ext uri="{FF2B5EF4-FFF2-40B4-BE49-F238E27FC236}">
                <a16:creationId xmlns:a16="http://schemas.microsoft.com/office/drawing/2014/main" id="{991F7877-27BF-4D28-BA7B-F4592A55CB3F}"/>
              </a:ext>
            </a:extLst>
          </p:cNvPr>
          <p:cNvSpPr txBox="1"/>
          <p:nvPr/>
        </p:nvSpPr>
        <p:spPr>
          <a:xfrm>
            <a:off x="7243813" y="5381215"/>
            <a:ext cx="3777916"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chemeClr val="accent1">
                    <a:lumMod val="60000"/>
                    <a:lumOff val="40000"/>
                  </a:schemeClr>
                </a:solidFill>
                <a:effectLst/>
                <a:uLnTx/>
                <a:uFillTx/>
                <a:latin typeface="Calibri" panose="020F0502020204030204"/>
                <a:ea typeface="+mn-ea"/>
                <a:cs typeface="+mn-cs"/>
              </a:rPr>
              <a:t>ISRU Commodity Production/Handing</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solidFill>
                  <a:prstClr val="white"/>
                </a:solidFill>
                <a:latin typeface="Calibri" panose="020F0502020204030204"/>
              </a:rPr>
              <a:t>Water sublimation</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solidFill>
                  <a:prstClr val="white"/>
                </a:solidFill>
                <a:latin typeface="Calibri" panose="020F0502020204030204"/>
              </a:rPr>
              <a:t>Commodity capture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solidFill>
                  <a:prstClr val="white"/>
                </a:solidFill>
                <a:latin typeface="Calibri" panose="020F0502020204030204"/>
              </a:rPr>
              <a:t>Liquefaction and storage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solidFill>
                  <a:prstClr val="white"/>
                </a:solidFill>
                <a:latin typeface="Calibri" panose="020F0502020204030204"/>
              </a:rPr>
              <a:t>Commodity management during surface transfers</a:t>
            </a:r>
          </a:p>
        </p:txBody>
      </p:sp>
      <p:sp>
        <p:nvSpPr>
          <p:cNvPr id="3" name="TextBox 2">
            <a:extLst>
              <a:ext uri="{FF2B5EF4-FFF2-40B4-BE49-F238E27FC236}">
                <a16:creationId xmlns:a16="http://schemas.microsoft.com/office/drawing/2014/main" id="{7C48C564-5057-4CF8-B5AB-EF227793255D}"/>
              </a:ext>
            </a:extLst>
          </p:cNvPr>
          <p:cNvSpPr txBox="1"/>
          <p:nvPr/>
        </p:nvSpPr>
        <p:spPr>
          <a:xfrm>
            <a:off x="2525" y="6544412"/>
            <a:ext cx="9538893" cy="338554"/>
          </a:xfrm>
          <a:prstGeom prst="rect">
            <a:avLst/>
          </a:prstGeom>
          <a:noFill/>
        </p:spPr>
        <p:txBody>
          <a:bodyPr wrap="none" rtlCol="0">
            <a:spAutoFit/>
          </a:bodyPr>
          <a:lstStyle/>
          <a:p>
            <a:r>
              <a:rPr lang="en-US" sz="1600" b="1" u="sng">
                <a:solidFill>
                  <a:srgbClr val="FFFF00"/>
                </a:solidFill>
              </a:rPr>
              <a:t>All activities depicted not currently funded or approved.  Depicts “notional future” to guide technology vision.</a:t>
            </a:r>
          </a:p>
        </p:txBody>
      </p:sp>
      <p:sp>
        <p:nvSpPr>
          <p:cNvPr id="5" name="TextBox 4">
            <a:extLst>
              <a:ext uri="{FF2B5EF4-FFF2-40B4-BE49-F238E27FC236}">
                <a16:creationId xmlns:a16="http://schemas.microsoft.com/office/drawing/2014/main" id="{9435AA68-86A1-8F91-178D-B6A1A30A50C6}"/>
              </a:ext>
            </a:extLst>
          </p:cNvPr>
          <p:cNvSpPr txBox="1"/>
          <p:nvPr/>
        </p:nvSpPr>
        <p:spPr>
          <a:xfrm>
            <a:off x="6433621" y="3547873"/>
            <a:ext cx="4026758" cy="954107"/>
          </a:xfrm>
          <a:prstGeom prst="rect">
            <a:avLst/>
          </a:prstGeom>
          <a:noFill/>
        </p:spPr>
        <p:txBody>
          <a:bodyPr wrap="square" lIns="91440" tIns="45720" rIns="91440" bIns="45720" rtlCol="0" anchor="t">
            <a:spAutoFit/>
          </a:bodyPr>
          <a:lstStyle/>
          <a:p>
            <a:pPr algn="ctr">
              <a:defRPr/>
            </a:pPr>
            <a:r>
              <a:rPr lang="en-US" sz="1400" b="1" i="1" dirty="0">
                <a:solidFill>
                  <a:schemeClr val="accent1">
                    <a:lumMod val="60000"/>
                    <a:lumOff val="40000"/>
                  </a:schemeClr>
                </a:solidFill>
                <a:latin typeface="Calibri" panose="020F0502020204030204"/>
              </a:rPr>
              <a:t>Mobility Systems</a:t>
            </a:r>
          </a:p>
          <a:p>
            <a:pPr algn="ctr">
              <a:defRPr/>
            </a:pPr>
            <a:r>
              <a:rPr lang="en-US" sz="1400" i="1" dirty="0">
                <a:solidFill>
                  <a:schemeClr val="bg1"/>
                </a:solidFill>
              </a:rPr>
              <a:t>Variable Heat Rejection to stay cool in temps up to 400 K while staying warm in temps down to 35 K</a:t>
            </a:r>
            <a:endParaRPr lang="en-US" sz="1400" i="1" dirty="0">
              <a:solidFill>
                <a:schemeClr val="bg1"/>
              </a:solidFill>
              <a:cs typeface="Calibri"/>
            </a:endParaRPr>
          </a:p>
          <a:p>
            <a:pPr algn="ctr">
              <a:defRPr/>
            </a:pPr>
            <a:r>
              <a:rPr lang="en-US" sz="1400" i="1" dirty="0">
                <a:solidFill>
                  <a:schemeClr val="bg1"/>
                </a:solidFill>
              </a:rPr>
              <a:t>Freeze &amp; dust tolerant thermal components</a:t>
            </a:r>
            <a:endParaRPr lang="en-US" sz="1400" i="1">
              <a:solidFill>
                <a:schemeClr val="bg1"/>
              </a:solidFill>
              <a:cs typeface="Calibri"/>
            </a:endParaRPr>
          </a:p>
        </p:txBody>
      </p:sp>
    </p:spTree>
    <p:extLst>
      <p:ext uri="{BB962C8B-B14F-4D97-AF65-F5344CB8AC3E}">
        <p14:creationId xmlns:p14="http://schemas.microsoft.com/office/powerpoint/2010/main" val="2130612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EE8D544-0ABF-6209-64E8-93BB2AAD8500}"/>
              </a:ext>
            </a:extLst>
          </p:cNvPr>
          <p:cNvSpPr txBox="1"/>
          <p:nvPr/>
        </p:nvSpPr>
        <p:spPr>
          <a:xfrm>
            <a:off x="448677" y="3979419"/>
            <a:ext cx="5374005" cy="2308324"/>
          </a:xfrm>
          <a:prstGeom prst="rect">
            <a:avLst/>
          </a:prstGeom>
          <a:noFill/>
        </p:spPr>
        <p:txBody>
          <a:bodyPr wrap="square" rtlCol="0">
            <a:spAutoFit/>
          </a:bodyPr>
          <a:lstStyle/>
          <a:p>
            <a:r>
              <a:rPr lang="en-US" dirty="0">
                <a:solidFill>
                  <a:srgbClr val="00B0F0"/>
                </a:solidFill>
              </a:rPr>
              <a:t>Planetary and Lunar Environment Thermal Toolbox Elements (PALETTE) – JPL</a:t>
            </a:r>
          </a:p>
          <a:p>
            <a:endParaRPr lang="en-US" dirty="0">
              <a:solidFill>
                <a:srgbClr val="00B0F0"/>
              </a:solidFill>
            </a:endParaRPr>
          </a:p>
          <a:p>
            <a:pPr marL="285750" indent="-285750">
              <a:buFontTx/>
              <a:buChar char="-"/>
            </a:pPr>
            <a:r>
              <a:rPr lang="en-US" dirty="0">
                <a:solidFill>
                  <a:srgbClr val="00B0F0"/>
                </a:solidFill>
              </a:rPr>
              <a:t>Thermal Switching</a:t>
            </a:r>
          </a:p>
          <a:p>
            <a:pPr marL="285750" indent="-285750">
              <a:buFontTx/>
              <a:buChar char="-"/>
            </a:pPr>
            <a:r>
              <a:rPr lang="en-US" dirty="0">
                <a:solidFill>
                  <a:srgbClr val="00B0F0"/>
                </a:solidFill>
              </a:rPr>
              <a:t>Parabolic Reflective Radiator</a:t>
            </a:r>
          </a:p>
          <a:p>
            <a:pPr marL="285750" indent="-285750">
              <a:buFontTx/>
              <a:buChar char="-"/>
            </a:pPr>
            <a:r>
              <a:rPr lang="en-US" dirty="0">
                <a:solidFill>
                  <a:srgbClr val="00B0F0"/>
                </a:solidFill>
              </a:rPr>
              <a:t>Spacerless MLI</a:t>
            </a:r>
          </a:p>
          <a:p>
            <a:pPr marL="285750" indent="-285750">
              <a:buFontTx/>
              <a:buChar char="-"/>
            </a:pPr>
            <a:r>
              <a:rPr lang="en-US" dirty="0">
                <a:solidFill>
                  <a:srgbClr val="00B0F0"/>
                </a:solidFill>
              </a:rPr>
              <a:t>Thermal Isolation</a:t>
            </a:r>
          </a:p>
          <a:p>
            <a:pPr marL="285750" indent="-285750">
              <a:buFontTx/>
              <a:buChar char="-"/>
            </a:pPr>
            <a:endParaRPr lang="en-US" dirty="0">
              <a:solidFill>
                <a:srgbClr val="00B0F0"/>
              </a:solidFill>
            </a:endParaRPr>
          </a:p>
        </p:txBody>
      </p:sp>
      <p:pic>
        <p:nvPicPr>
          <p:cNvPr id="13" name="Picture 12">
            <a:extLst>
              <a:ext uri="{FF2B5EF4-FFF2-40B4-BE49-F238E27FC236}">
                <a16:creationId xmlns:a16="http://schemas.microsoft.com/office/drawing/2014/main" id="{191B989A-FC3B-E1AB-EEE9-F17787E2DD3B}"/>
              </a:ext>
            </a:extLst>
          </p:cNvPr>
          <p:cNvPicPr>
            <a:picLocks noChangeAspect="1"/>
          </p:cNvPicPr>
          <p:nvPr/>
        </p:nvPicPr>
        <p:blipFill>
          <a:blip r:embed="rId2"/>
          <a:stretch>
            <a:fillRect/>
          </a:stretch>
        </p:blipFill>
        <p:spPr>
          <a:xfrm>
            <a:off x="3531098" y="4423803"/>
            <a:ext cx="1997081" cy="1863940"/>
          </a:xfrm>
          <a:prstGeom prst="rect">
            <a:avLst/>
          </a:prstGeom>
        </p:spPr>
      </p:pic>
      <p:sp>
        <p:nvSpPr>
          <p:cNvPr id="3" name="Content Placeholder 2">
            <a:extLst>
              <a:ext uri="{FF2B5EF4-FFF2-40B4-BE49-F238E27FC236}">
                <a16:creationId xmlns:a16="http://schemas.microsoft.com/office/drawing/2014/main" id="{F2C9DD23-C7C5-BA06-70FF-6F2DD3068630}"/>
              </a:ext>
            </a:extLst>
          </p:cNvPr>
          <p:cNvSpPr>
            <a:spLocks noGrp="1"/>
          </p:cNvSpPr>
          <p:nvPr>
            <p:ph idx="1"/>
          </p:nvPr>
        </p:nvSpPr>
        <p:spPr>
          <a:xfrm>
            <a:off x="295275" y="981075"/>
            <a:ext cx="10687050" cy="2552699"/>
          </a:xfrm>
        </p:spPr>
        <p:txBody>
          <a:bodyPr>
            <a:noAutofit/>
          </a:bodyPr>
          <a:lstStyle/>
          <a:p>
            <a:pPr marL="0" indent="0">
              <a:buNone/>
            </a:pPr>
            <a:r>
              <a:rPr lang="en-US" sz="1600" u="sng" dirty="0"/>
              <a:t>Description:</a:t>
            </a:r>
            <a:r>
              <a:rPr lang="en-US" sz="1600" dirty="0"/>
              <a:t> Small, independent payloads on the surface of the moon and/or Mars will be subjected to wide environmental sink temperature variations (on the order of 35 K - 400 K) and large variations in induced heat loads.  The ability to significantly vary the amount of heat being rejected from surface assets is required to enable long-duration surface operation and traverse. </a:t>
            </a:r>
          </a:p>
          <a:p>
            <a:pPr marL="0" indent="0">
              <a:buNone/>
            </a:pPr>
            <a:r>
              <a:rPr lang="en-US" sz="1600" u="sng" dirty="0"/>
              <a:t>Metrics:</a:t>
            </a:r>
            <a:r>
              <a:rPr lang="en-US" sz="1600" dirty="0"/>
              <a:t> Turn Down Ratio - State of the Art 30:1, Target &gt; 100:1 Target TDR should be achieved at maximum expected heat load. Target values represent system level TDRs. Component level TDRs may far exceed these values, but gap closure can only be achieved through system capabilities.</a:t>
            </a:r>
          </a:p>
          <a:p>
            <a:pPr marL="0" indent="0">
              <a:buNone/>
            </a:pPr>
            <a:r>
              <a:rPr lang="en-US" sz="1600" u="sng" dirty="0"/>
              <a:t>Note:</a:t>
            </a:r>
            <a:r>
              <a:rPr lang="en-US" sz="1600" dirty="0"/>
              <a:t> This gap addresses system level needs.  Development of variable emissivity coatings, variable view factor radiators, thermal switches, phase change materials, multi-phase flow, freeze tolerant components, advanced insulation, etc. may contribute to gap closure.</a:t>
            </a:r>
          </a:p>
        </p:txBody>
      </p:sp>
      <p:sp>
        <p:nvSpPr>
          <p:cNvPr id="5" name="Title 1">
            <a:extLst>
              <a:ext uri="{FF2B5EF4-FFF2-40B4-BE49-F238E27FC236}">
                <a16:creationId xmlns:a16="http://schemas.microsoft.com/office/drawing/2014/main" id="{525FE3ED-C002-18E1-53D4-CC82F77C3D2A}"/>
              </a:ext>
            </a:extLst>
          </p:cNvPr>
          <p:cNvSpPr>
            <a:spLocks noGrp="1"/>
          </p:cNvSpPr>
          <p:nvPr>
            <p:ph type="title"/>
          </p:nvPr>
        </p:nvSpPr>
        <p:spPr>
          <a:xfrm>
            <a:off x="152399" y="307234"/>
            <a:ext cx="11168743" cy="517231"/>
          </a:xfrm>
        </p:spPr>
        <p:txBody>
          <a:bodyPr>
            <a:normAutofit/>
          </a:bodyPr>
          <a:lstStyle/>
          <a:p>
            <a:r>
              <a:rPr lang="en-US" sz="2700" dirty="0">
                <a:solidFill>
                  <a:schemeClr val="tx2">
                    <a:lumMod val="40000"/>
                    <a:lumOff val="60000"/>
                  </a:schemeClr>
                </a:solidFill>
                <a:latin typeface="+mn-lt"/>
                <a:ea typeface="+mn-ea"/>
              </a:rPr>
              <a:t>Gap: Variable Heat Rejection (thermal component of survive the night)</a:t>
            </a:r>
            <a:endParaRPr lang="en-US" sz="2600" dirty="0"/>
          </a:p>
        </p:txBody>
      </p:sp>
      <p:sp>
        <p:nvSpPr>
          <p:cNvPr id="7" name="TextBox 6">
            <a:extLst>
              <a:ext uri="{FF2B5EF4-FFF2-40B4-BE49-F238E27FC236}">
                <a16:creationId xmlns:a16="http://schemas.microsoft.com/office/drawing/2014/main" id="{58947E40-FC8A-0126-79A8-51411826A0C6}"/>
              </a:ext>
            </a:extLst>
          </p:cNvPr>
          <p:cNvSpPr txBox="1"/>
          <p:nvPr/>
        </p:nvSpPr>
        <p:spPr>
          <a:xfrm>
            <a:off x="5923597" y="3979419"/>
            <a:ext cx="5374005" cy="1477328"/>
          </a:xfrm>
          <a:prstGeom prst="rect">
            <a:avLst/>
          </a:prstGeom>
          <a:noFill/>
        </p:spPr>
        <p:txBody>
          <a:bodyPr wrap="square" rtlCol="0">
            <a:spAutoFit/>
          </a:bodyPr>
          <a:lstStyle/>
          <a:p>
            <a:r>
              <a:rPr lang="en-US" dirty="0">
                <a:solidFill>
                  <a:srgbClr val="00B050"/>
                </a:solidFill>
              </a:rPr>
              <a:t>Metal Oxidation Warming System Fuel Cell (MOWS) – Tipping Point, Astrobotic</a:t>
            </a:r>
          </a:p>
          <a:p>
            <a:endParaRPr lang="en-US" dirty="0">
              <a:solidFill>
                <a:srgbClr val="00B050"/>
              </a:solidFill>
            </a:endParaRPr>
          </a:p>
          <a:p>
            <a:pPr marL="285750" indent="-285750">
              <a:buFontTx/>
              <a:buChar char="-"/>
            </a:pPr>
            <a:r>
              <a:rPr lang="en-US" dirty="0">
                <a:solidFill>
                  <a:srgbClr val="00B050"/>
                </a:solidFill>
              </a:rPr>
              <a:t>Exothermic chemical reactions</a:t>
            </a:r>
          </a:p>
          <a:p>
            <a:pPr marL="285750" indent="-285750">
              <a:buFontTx/>
              <a:buChar char="-"/>
            </a:pPr>
            <a:r>
              <a:rPr lang="en-US" dirty="0">
                <a:solidFill>
                  <a:srgbClr val="00B050"/>
                </a:solidFill>
              </a:rPr>
              <a:t>Provides heat &amp; power to payloads</a:t>
            </a:r>
          </a:p>
        </p:txBody>
      </p:sp>
      <p:pic>
        <p:nvPicPr>
          <p:cNvPr id="16" name="Picture 15">
            <a:extLst>
              <a:ext uri="{FF2B5EF4-FFF2-40B4-BE49-F238E27FC236}">
                <a16:creationId xmlns:a16="http://schemas.microsoft.com/office/drawing/2014/main" id="{014C98D1-1166-6A51-E870-F013B8B90A42}"/>
              </a:ext>
            </a:extLst>
          </p:cNvPr>
          <p:cNvPicPr>
            <a:picLocks noChangeAspect="1"/>
          </p:cNvPicPr>
          <p:nvPr/>
        </p:nvPicPr>
        <p:blipFill rotWithShape="1">
          <a:blip r:embed="rId3"/>
          <a:srcRect l="21710" r="19951"/>
          <a:stretch/>
        </p:blipFill>
        <p:spPr>
          <a:xfrm>
            <a:off x="9837581" y="4541985"/>
            <a:ext cx="1560936" cy="1667065"/>
          </a:xfrm>
          <a:prstGeom prst="rect">
            <a:avLst/>
          </a:prstGeom>
        </p:spPr>
      </p:pic>
      <p:sp>
        <p:nvSpPr>
          <p:cNvPr id="17" name="TextBox 16">
            <a:extLst>
              <a:ext uri="{FF2B5EF4-FFF2-40B4-BE49-F238E27FC236}">
                <a16:creationId xmlns:a16="http://schemas.microsoft.com/office/drawing/2014/main" id="{70B57217-840F-10E9-1F89-DFF994971AA5}"/>
              </a:ext>
            </a:extLst>
          </p:cNvPr>
          <p:cNvSpPr txBox="1"/>
          <p:nvPr/>
        </p:nvSpPr>
        <p:spPr>
          <a:xfrm>
            <a:off x="9771374" y="6249244"/>
            <a:ext cx="1693349" cy="276999"/>
          </a:xfrm>
          <a:prstGeom prst="rect">
            <a:avLst/>
          </a:prstGeom>
          <a:noFill/>
        </p:spPr>
        <p:txBody>
          <a:bodyPr wrap="none" rtlCol="0">
            <a:spAutoFit/>
          </a:bodyPr>
          <a:lstStyle/>
          <a:p>
            <a:r>
              <a:rPr lang="en-US" sz="1200" dirty="0">
                <a:solidFill>
                  <a:schemeClr val="bg1"/>
                </a:solidFill>
              </a:rPr>
              <a:t>Photo Credit: Astrobotic</a:t>
            </a:r>
          </a:p>
        </p:txBody>
      </p:sp>
    </p:spTree>
    <p:extLst>
      <p:ext uri="{BB962C8B-B14F-4D97-AF65-F5344CB8AC3E}">
        <p14:creationId xmlns:p14="http://schemas.microsoft.com/office/powerpoint/2010/main" val="3098757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EE8D544-0ABF-6209-64E8-93BB2AAD8500}"/>
              </a:ext>
            </a:extLst>
          </p:cNvPr>
          <p:cNvSpPr txBox="1"/>
          <p:nvPr/>
        </p:nvSpPr>
        <p:spPr>
          <a:xfrm>
            <a:off x="549593" y="2856204"/>
            <a:ext cx="4552760" cy="2031325"/>
          </a:xfrm>
          <a:prstGeom prst="rect">
            <a:avLst/>
          </a:prstGeom>
          <a:noFill/>
        </p:spPr>
        <p:txBody>
          <a:bodyPr wrap="square" rtlCol="0">
            <a:spAutoFit/>
          </a:bodyPr>
          <a:lstStyle/>
          <a:p>
            <a:r>
              <a:rPr lang="en-US" dirty="0">
                <a:solidFill>
                  <a:srgbClr val="00B0F0"/>
                </a:solidFill>
              </a:rPr>
              <a:t>Bulk Metallic Glass Gears (BMGG) – JPL</a:t>
            </a:r>
          </a:p>
          <a:p>
            <a:endParaRPr lang="en-US" dirty="0">
              <a:solidFill>
                <a:srgbClr val="00B0F0"/>
              </a:solidFill>
            </a:endParaRPr>
          </a:p>
          <a:p>
            <a:pPr marL="285750" indent="-285750">
              <a:buFontTx/>
              <a:buChar char="-"/>
            </a:pPr>
            <a:r>
              <a:rPr lang="en-US" dirty="0">
                <a:solidFill>
                  <a:srgbClr val="00B0F0"/>
                </a:solidFill>
              </a:rPr>
              <a:t>Bulk Metallic Glass alloy mechanisms</a:t>
            </a:r>
          </a:p>
          <a:p>
            <a:pPr marL="742950" lvl="1" indent="-285750">
              <a:buFontTx/>
              <a:buChar char="-"/>
            </a:pPr>
            <a:r>
              <a:rPr lang="en-US" dirty="0">
                <a:solidFill>
                  <a:srgbClr val="00B0F0"/>
                </a:solidFill>
              </a:rPr>
              <a:t>Planetary gearmotors</a:t>
            </a:r>
          </a:p>
          <a:p>
            <a:pPr marL="742950" lvl="1" indent="-285750">
              <a:buFontTx/>
              <a:buChar char="-"/>
            </a:pPr>
            <a:r>
              <a:rPr lang="en-US" dirty="0">
                <a:solidFill>
                  <a:srgbClr val="00B0F0"/>
                </a:solidFill>
              </a:rPr>
              <a:t>Strain wave gear </a:t>
            </a:r>
            <a:r>
              <a:rPr lang="en-US" dirty="0" err="1">
                <a:solidFill>
                  <a:srgbClr val="00B0F0"/>
                </a:solidFill>
              </a:rPr>
              <a:t>flexsplines</a:t>
            </a:r>
            <a:endParaRPr lang="en-US" dirty="0">
              <a:solidFill>
                <a:srgbClr val="00B0F0"/>
              </a:solidFill>
            </a:endParaRPr>
          </a:p>
          <a:p>
            <a:pPr marL="285750" indent="-285750">
              <a:buFontTx/>
              <a:buChar char="-"/>
            </a:pPr>
            <a:r>
              <a:rPr lang="en-US" dirty="0">
                <a:solidFill>
                  <a:srgbClr val="00B0F0"/>
                </a:solidFill>
              </a:rPr>
              <a:t>No heating required at or below 100 K</a:t>
            </a:r>
          </a:p>
          <a:p>
            <a:pPr marL="285750" indent="-285750">
              <a:buFontTx/>
              <a:buChar char="-"/>
            </a:pPr>
            <a:endParaRPr lang="en-US" dirty="0">
              <a:solidFill>
                <a:srgbClr val="00B0F0"/>
              </a:solidFill>
            </a:endParaRPr>
          </a:p>
        </p:txBody>
      </p:sp>
      <p:sp>
        <p:nvSpPr>
          <p:cNvPr id="3" name="Content Placeholder 2">
            <a:extLst>
              <a:ext uri="{FF2B5EF4-FFF2-40B4-BE49-F238E27FC236}">
                <a16:creationId xmlns:a16="http://schemas.microsoft.com/office/drawing/2014/main" id="{F2C9DD23-C7C5-BA06-70FF-6F2DD3068630}"/>
              </a:ext>
            </a:extLst>
          </p:cNvPr>
          <p:cNvSpPr>
            <a:spLocks noGrp="1"/>
          </p:cNvSpPr>
          <p:nvPr>
            <p:ph idx="1"/>
          </p:nvPr>
        </p:nvSpPr>
        <p:spPr>
          <a:xfrm>
            <a:off x="295275" y="981076"/>
            <a:ext cx="10687050" cy="2447924"/>
          </a:xfrm>
        </p:spPr>
        <p:txBody>
          <a:bodyPr>
            <a:noAutofit/>
          </a:bodyPr>
          <a:lstStyle/>
          <a:p>
            <a:pPr marL="0" indent="0">
              <a:buNone/>
            </a:pPr>
            <a:r>
              <a:rPr lang="en-US" sz="1600" u="sng" dirty="0"/>
              <a:t>Description:</a:t>
            </a:r>
            <a:r>
              <a:rPr lang="en-US" sz="1600" dirty="0"/>
              <a:t> Mechanisms in surface applications will be exposed to a wide range of temperatures and must maintain functionality throughout.</a:t>
            </a:r>
          </a:p>
          <a:p>
            <a:pPr marL="0" indent="0">
              <a:buNone/>
            </a:pPr>
            <a:r>
              <a:rPr lang="en-US" sz="1600" u="sng" dirty="0"/>
              <a:t>Metrics:</a:t>
            </a:r>
            <a:r>
              <a:rPr lang="en-US" sz="1600" dirty="0"/>
              <a:t> Minimum operating temperature: State of the Art 220 K, Target &lt; 35 K Target operational temperature must be achieved passively (without heaters).</a:t>
            </a:r>
          </a:p>
          <a:p>
            <a:pPr marL="0" indent="0">
              <a:buNone/>
            </a:pPr>
            <a:r>
              <a:rPr lang="en-US" sz="1600" u="sng" dirty="0"/>
              <a:t>Note:</a:t>
            </a:r>
            <a:r>
              <a:rPr lang="en-US" sz="1600" dirty="0"/>
              <a:t> This gap is cross-cutting with applicability to mobility systems, transfer umbilicals, logistics off loaders, excavation and construction equipment, and more.</a:t>
            </a:r>
          </a:p>
        </p:txBody>
      </p:sp>
      <p:sp>
        <p:nvSpPr>
          <p:cNvPr id="5" name="Title 1">
            <a:extLst>
              <a:ext uri="{FF2B5EF4-FFF2-40B4-BE49-F238E27FC236}">
                <a16:creationId xmlns:a16="http://schemas.microsoft.com/office/drawing/2014/main" id="{525FE3ED-C002-18E1-53D4-CC82F77C3D2A}"/>
              </a:ext>
            </a:extLst>
          </p:cNvPr>
          <p:cNvSpPr>
            <a:spLocks noGrp="1"/>
          </p:cNvSpPr>
          <p:nvPr>
            <p:ph type="title"/>
          </p:nvPr>
        </p:nvSpPr>
        <p:spPr>
          <a:xfrm>
            <a:off x="152399" y="307234"/>
            <a:ext cx="11168743" cy="517231"/>
          </a:xfrm>
        </p:spPr>
        <p:txBody>
          <a:bodyPr>
            <a:normAutofit/>
          </a:bodyPr>
          <a:lstStyle/>
          <a:p>
            <a:r>
              <a:rPr lang="en-US" sz="2700" dirty="0">
                <a:solidFill>
                  <a:schemeClr val="tx2">
                    <a:lumMod val="40000"/>
                    <a:lumOff val="60000"/>
                  </a:schemeClr>
                </a:solidFill>
                <a:latin typeface="+mn-lt"/>
                <a:ea typeface="+mn-ea"/>
              </a:rPr>
              <a:t>Gap: Cold Tolerant Mechanisms</a:t>
            </a:r>
            <a:endParaRPr lang="en-US" sz="2600" dirty="0"/>
          </a:p>
        </p:txBody>
      </p:sp>
      <p:sp>
        <p:nvSpPr>
          <p:cNvPr id="7" name="TextBox 6">
            <a:extLst>
              <a:ext uri="{FF2B5EF4-FFF2-40B4-BE49-F238E27FC236}">
                <a16:creationId xmlns:a16="http://schemas.microsoft.com/office/drawing/2014/main" id="{58947E40-FC8A-0126-79A8-51411826A0C6}"/>
              </a:ext>
            </a:extLst>
          </p:cNvPr>
          <p:cNvSpPr txBox="1"/>
          <p:nvPr/>
        </p:nvSpPr>
        <p:spPr>
          <a:xfrm>
            <a:off x="6096000" y="2717705"/>
            <a:ext cx="5374005" cy="2308324"/>
          </a:xfrm>
          <a:prstGeom prst="rect">
            <a:avLst/>
          </a:prstGeom>
          <a:noFill/>
        </p:spPr>
        <p:txBody>
          <a:bodyPr wrap="square" rtlCol="0">
            <a:spAutoFit/>
          </a:bodyPr>
          <a:lstStyle/>
          <a:p>
            <a:r>
              <a:rPr lang="en-US" dirty="0">
                <a:solidFill>
                  <a:srgbClr val="00B050"/>
                </a:solidFill>
              </a:rPr>
              <a:t>Motor for Dusty &amp; Extremely Cold Environments (MDECE) – GRC</a:t>
            </a:r>
          </a:p>
          <a:p>
            <a:endParaRPr lang="en-US" dirty="0">
              <a:solidFill>
                <a:srgbClr val="00B050"/>
              </a:solidFill>
            </a:endParaRPr>
          </a:p>
          <a:p>
            <a:pPr marL="285750" indent="-285750">
              <a:buFontTx/>
              <a:buChar char="-"/>
            </a:pPr>
            <a:r>
              <a:rPr lang="en-US" dirty="0">
                <a:solidFill>
                  <a:srgbClr val="00B050"/>
                </a:solidFill>
              </a:rPr>
              <a:t>Magnetically geared motor (non-contact, lubrication free gearing)</a:t>
            </a:r>
          </a:p>
          <a:p>
            <a:pPr marL="285750" indent="-285750">
              <a:buFontTx/>
              <a:buChar char="-"/>
            </a:pPr>
            <a:r>
              <a:rPr lang="en-US" dirty="0">
                <a:solidFill>
                  <a:srgbClr val="00B050"/>
                </a:solidFill>
              </a:rPr>
              <a:t>Unheated piezoelectric motor (design only)</a:t>
            </a:r>
          </a:p>
          <a:p>
            <a:pPr marL="285750" indent="-285750">
              <a:buFontTx/>
              <a:buChar char="-"/>
            </a:pPr>
            <a:r>
              <a:rPr lang="en-US" dirty="0">
                <a:solidFill>
                  <a:srgbClr val="00B050"/>
                </a:solidFill>
              </a:rPr>
              <a:t>No heating required down to 33 K</a:t>
            </a:r>
          </a:p>
          <a:p>
            <a:pPr marL="285750" indent="-285750">
              <a:buFontTx/>
              <a:buChar char="-"/>
            </a:pPr>
            <a:r>
              <a:rPr lang="en-US" dirty="0">
                <a:solidFill>
                  <a:srgbClr val="00B050"/>
                </a:solidFill>
              </a:rPr>
              <a:t>Dust tolerant</a:t>
            </a:r>
          </a:p>
        </p:txBody>
      </p:sp>
      <p:pic>
        <p:nvPicPr>
          <p:cNvPr id="2" name="Picture 1">
            <a:extLst>
              <a:ext uri="{FF2B5EF4-FFF2-40B4-BE49-F238E27FC236}">
                <a16:creationId xmlns:a16="http://schemas.microsoft.com/office/drawing/2014/main" id="{87184DDE-6203-09C3-B785-A7A6E79579E7}"/>
              </a:ext>
            </a:extLst>
          </p:cNvPr>
          <p:cNvPicPr>
            <a:picLocks noChangeAspect="1"/>
          </p:cNvPicPr>
          <p:nvPr/>
        </p:nvPicPr>
        <p:blipFill>
          <a:blip r:embed="rId3"/>
          <a:stretch>
            <a:fillRect/>
          </a:stretch>
        </p:blipFill>
        <p:spPr>
          <a:xfrm>
            <a:off x="1903298" y="4704589"/>
            <a:ext cx="1479981" cy="1849976"/>
          </a:xfrm>
          <a:prstGeom prst="rect">
            <a:avLst/>
          </a:prstGeom>
        </p:spPr>
      </p:pic>
      <p:pic>
        <p:nvPicPr>
          <p:cNvPr id="8" name="Picture 7">
            <a:extLst>
              <a:ext uri="{FF2B5EF4-FFF2-40B4-BE49-F238E27FC236}">
                <a16:creationId xmlns:a16="http://schemas.microsoft.com/office/drawing/2014/main" id="{5EC80DA8-6F4C-4AFE-7A47-813C3CAC498E}"/>
              </a:ext>
            </a:extLst>
          </p:cNvPr>
          <p:cNvPicPr>
            <a:picLocks noChangeAspect="1"/>
          </p:cNvPicPr>
          <p:nvPr/>
        </p:nvPicPr>
        <p:blipFill rotWithShape="1">
          <a:blip r:embed="rId4"/>
          <a:srcRect b="4513"/>
          <a:stretch/>
        </p:blipFill>
        <p:spPr>
          <a:xfrm>
            <a:off x="7774994" y="4926287"/>
            <a:ext cx="2086250" cy="1431822"/>
          </a:xfrm>
          <a:prstGeom prst="rect">
            <a:avLst/>
          </a:prstGeom>
        </p:spPr>
      </p:pic>
    </p:spTree>
    <p:extLst>
      <p:ext uri="{BB962C8B-B14F-4D97-AF65-F5344CB8AC3E}">
        <p14:creationId xmlns:p14="http://schemas.microsoft.com/office/powerpoint/2010/main" val="3296612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25FE3ED-C002-18E1-53D4-CC82F77C3D2A}"/>
              </a:ext>
            </a:extLst>
          </p:cNvPr>
          <p:cNvSpPr>
            <a:spLocks noGrp="1"/>
          </p:cNvSpPr>
          <p:nvPr>
            <p:ph type="title"/>
          </p:nvPr>
        </p:nvSpPr>
        <p:spPr>
          <a:xfrm>
            <a:off x="152399" y="307234"/>
            <a:ext cx="11168743" cy="517231"/>
          </a:xfrm>
        </p:spPr>
        <p:txBody>
          <a:bodyPr>
            <a:normAutofit/>
          </a:bodyPr>
          <a:lstStyle/>
          <a:p>
            <a:r>
              <a:rPr lang="en-US" sz="2700" dirty="0">
                <a:solidFill>
                  <a:schemeClr val="tx2">
                    <a:lumMod val="40000"/>
                    <a:lumOff val="60000"/>
                  </a:schemeClr>
                </a:solidFill>
                <a:latin typeface="+mn-lt"/>
                <a:ea typeface="+mn-ea"/>
              </a:rPr>
              <a:t>Gap: Dust Tolerant Thermal Systems </a:t>
            </a:r>
            <a:endParaRPr lang="en-US" sz="2600" dirty="0"/>
          </a:p>
        </p:txBody>
      </p:sp>
      <p:sp>
        <p:nvSpPr>
          <p:cNvPr id="16" name="TextBox 15">
            <a:extLst>
              <a:ext uri="{FF2B5EF4-FFF2-40B4-BE49-F238E27FC236}">
                <a16:creationId xmlns:a16="http://schemas.microsoft.com/office/drawing/2014/main" id="{21346F47-7FE8-6E68-DCBF-F4B2EEF05584}"/>
              </a:ext>
            </a:extLst>
          </p:cNvPr>
          <p:cNvSpPr txBox="1"/>
          <p:nvPr/>
        </p:nvSpPr>
        <p:spPr>
          <a:xfrm>
            <a:off x="558209" y="3041199"/>
            <a:ext cx="6040755" cy="1477328"/>
          </a:xfrm>
          <a:prstGeom prst="rect">
            <a:avLst/>
          </a:prstGeom>
          <a:noFill/>
        </p:spPr>
        <p:txBody>
          <a:bodyPr wrap="square" rtlCol="0">
            <a:spAutoFit/>
          </a:bodyPr>
          <a:lstStyle/>
          <a:p>
            <a:r>
              <a:rPr lang="en-US" dirty="0">
                <a:solidFill>
                  <a:srgbClr val="00B0F0"/>
                </a:solidFill>
              </a:rPr>
              <a:t>Dust Mitigation – Electrodynamic Dust Shield (EDS) – KSC</a:t>
            </a:r>
          </a:p>
          <a:p>
            <a:endParaRPr lang="en-US" dirty="0">
              <a:solidFill>
                <a:srgbClr val="00B0F0"/>
              </a:solidFill>
            </a:endParaRPr>
          </a:p>
          <a:p>
            <a:pPr marL="285750" indent="-285750">
              <a:buFontTx/>
              <a:buChar char="-"/>
            </a:pPr>
            <a:r>
              <a:rPr lang="en-US" dirty="0">
                <a:solidFill>
                  <a:srgbClr val="00B0F0"/>
                </a:solidFill>
              </a:rPr>
              <a:t>EDS on thermal control coatings</a:t>
            </a:r>
          </a:p>
          <a:p>
            <a:pPr marL="285750" indent="-285750">
              <a:buFontTx/>
              <a:buChar char="-"/>
            </a:pPr>
            <a:r>
              <a:rPr lang="en-US" dirty="0">
                <a:solidFill>
                  <a:srgbClr val="00B0F0"/>
                </a:solidFill>
              </a:rPr>
              <a:t>CLPS demo planned</a:t>
            </a:r>
          </a:p>
          <a:p>
            <a:pPr marL="285750" indent="-285750">
              <a:buFontTx/>
              <a:buChar char="-"/>
            </a:pPr>
            <a:endParaRPr lang="en-US" dirty="0">
              <a:solidFill>
                <a:srgbClr val="00B0F0"/>
              </a:solidFill>
            </a:endParaRPr>
          </a:p>
        </p:txBody>
      </p:sp>
      <p:sp>
        <p:nvSpPr>
          <p:cNvPr id="17" name="TextBox 16">
            <a:extLst>
              <a:ext uri="{FF2B5EF4-FFF2-40B4-BE49-F238E27FC236}">
                <a16:creationId xmlns:a16="http://schemas.microsoft.com/office/drawing/2014/main" id="{1106E609-1FAF-A43D-D40E-C346AE2564E4}"/>
              </a:ext>
            </a:extLst>
          </p:cNvPr>
          <p:cNvSpPr txBox="1"/>
          <p:nvPr/>
        </p:nvSpPr>
        <p:spPr>
          <a:xfrm>
            <a:off x="6764426" y="3041199"/>
            <a:ext cx="4886325" cy="1477328"/>
          </a:xfrm>
          <a:prstGeom prst="rect">
            <a:avLst/>
          </a:prstGeom>
          <a:noFill/>
        </p:spPr>
        <p:txBody>
          <a:bodyPr wrap="square" rtlCol="0">
            <a:spAutoFit/>
          </a:bodyPr>
          <a:lstStyle/>
          <a:p>
            <a:r>
              <a:rPr lang="en-US" dirty="0">
                <a:solidFill>
                  <a:srgbClr val="00B050"/>
                </a:solidFill>
              </a:rPr>
              <a:t>Dust Mitigation Development – GRC</a:t>
            </a:r>
          </a:p>
          <a:p>
            <a:endParaRPr lang="en-US" dirty="0">
              <a:solidFill>
                <a:srgbClr val="00B050"/>
              </a:solidFill>
            </a:endParaRPr>
          </a:p>
          <a:p>
            <a:pPr marL="285750" indent="-285750">
              <a:buFontTx/>
              <a:buChar char="-"/>
            </a:pPr>
            <a:r>
              <a:rPr lang="en-US" dirty="0">
                <a:solidFill>
                  <a:srgbClr val="00B050"/>
                </a:solidFill>
              </a:rPr>
              <a:t>Dust tolerant mechanism seals</a:t>
            </a:r>
          </a:p>
          <a:p>
            <a:pPr marL="285750" indent="-285750">
              <a:buFontTx/>
              <a:buChar char="-"/>
            </a:pPr>
            <a:r>
              <a:rPr lang="en-US" dirty="0">
                <a:solidFill>
                  <a:srgbClr val="00B050"/>
                </a:solidFill>
              </a:rPr>
              <a:t>Dust infiltration reduction</a:t>
            </a:r>
          </a:p>
          <a:p>
            <a:pPr marL="285750" indent="-285750">
              <a:buFontTx/>
              <a:buChar char="-"/>
            </a:pPr>
            <a:r>
              <a:rPr lang="en-US" dirty="0">
                <a:solidFill>
                  <a:srgbClr val="00B050"/>
                </a:solidFill>
              </a:rPr>
              <a:t>Increase seal life with dust infiltration</a:t>
            </a:r>
          </a:p>
        </p:txBody>
      </p:sp>
      <p:pic>
        <p:nvPicPr>
          <p:cNvPr id="19" name="Picture 18">
            <a:extLst>
              <a:ext uri="{FF2B5EF4-FFF2-40B4-BE49-F238E27FC236}">
                <a16:creationId xmlns:a16="http://schemas.microsoft.com/office/drawing/2014/main" id="{1E56AE78-0757-2277-7E3F-2A3219C77EF7}"/>
              </a:ext>
            </a:extLst>
          </p:cNvPr>
          <p:cNvPicPr>
            <a:picLocks noChangeAspect="1"/>
          </p:cNvPicPr>
          <p:nvPr/>
        </p:nvPicPr>
        <p:blipFill rotWithShape="1">
          <a:blip r:embed="rId3"/>
          <a:srcRect l="29726" t="7625" r="27220" b="41153"/>
          <a:stretch/>
        </p:blipFill>
        <p:spPr>
          <a:xfrm>
            <a:off x="2413464" y="4304142"/>
            <a:ext cx="1122268" cy="1706462"/>
          </a:xfrm>
          <a:prstGeom prst="rect">
            <a:avLst/>
          </a:prstGeom>
        </p:spPr>
      </p:pic>
      <p:pic>
        <p:nvPicPr>
          <p:cNvPr id="21" name="Picture 20">
            <a:extLst>
              <a:ext uri="{FF2B5EF4-FFF2-40B4-BE49-F238E27FC236}">
                <a16:creationId xmlns:a16="http://schemas.microsoft.com/office/drawing/2014/main" id="{3E218C6A-F07B-9A09-E270-F855A4A2C837}"/>
              </a:ext>
            </a:extLst>
          </p:cNvPr>
          <p:cNvPicPr>
            <a:picLocks noChangeAspect="1"/>
          </p:cNvPicPr>
          <p:nvPr/>
        </p:nvPicPr>
        <p:blipFill>
          <a:blip r:embed="rId4"/>
          <a:stretch>
            <a:fillRect/>
          </a:stretch>
        </p:blipFill>
        <p:spPr>
          <a:xfrm>
            <a:off x="8092052" y="4565811"/>
            <a:ext cx="1454871" cy="1450541"/>
          </a:xfrm>
          <a:prstGeom prst="rect">
            <a:avLst/>
          </a:prstGeom>
        </p:spPr>
      </p:pic>
      <p:sp>
        <p:nvSpPr>
          <p:cNvPr id="2" name="Content Placeholder 2">
            <a:extLst>
              <a:ext uri="{FF2B5EF4-FFF2-40B4-BE49-F238E27FC236}">
                <a16:creationId xmlns:a16="http://schemas.microsoft.com/office/drawing/2014/main" id="{7649A897-D86F-CE3F-C93D-FCBEB5FAACFF}"/>
              </a:ext>
            </a:extLst>
          </p:cNvPr>
          <p:cNvSpPr>
            <a:spLocks noGrp="1"/>
          </p:cNvSpPr>
          <p:nvPr>
            <p:ph idx="1"/>
          </p:nvPr>
        </p:nvSpPr>
        <p:spPr>
          <a:xfrm>
            <a:off x="295275" y="1094300"/>
            <a:ext cx="10687050" cy="1677064"/>
          </a:xfrm>
        </p:spPr>
        <p:txBody>
          <a:bodyPr>
            <a:noAutofit/>
          </a:bodyPr>
          <a:lstStyle/>
          <a:p>
            <a:pPr marL="0" indent="0">
              <a:buNone/>
            </a:pPr>
            <a:r>
              <a:rPr lang="en-US" sz="1600" u="sng" dirty="0"/>
              <a:t>Description:</a:t>
            </a:r>
            <a:r>
              <a:rPr lang="en-US" sz="1600" dirty="0"/>
              <a:t> Thermal Management Systems on extraterrestrial surfaces will be exposed to regolith.  Radiator effectiveness, suit performance, and other system efficiencies will degrade with dust collection.  New technologies are needed to either prevent dust collection or remove collected dust to minimize degradation.</a:t>
            </a:r>
          </a:p>
          <a:p>
            <a:pPr marL="0" indent="0">
              <a:buNone/>
            </a:pPr>
            <a:r>
              <a:rPr lang="en-US" sz="1600" u="sng" dirty="0"/>
              <a:t>Metrics:</a:t>
            </a:r>
            <a:r>
              <a:rPr lang="en-US" sz="1600" dirty="0"/>
              <a:t> Pristine Surface Area: State of the Art 0%, Target &gt; 90% Surfaces should achieve target metrics after a representative 10-year life.</a:t>
            </a:r>
          </a:p>
        </p:txBody>
      </p:sp>
    </p:spTree>
    <p:extLst>
      <p:ext uri="{BB962C8B-B14F-4D97-AF65-F5344CB8AC3E}">
        <p14:creationId xmlns:p14="http://schemas.microsoft.com/office/powerpoint/2010/main" val="2050426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4D6EBE-49A8-D6C9-3C6B-AC1151AA7DF8}"/>
              </a:ext>
            </a:extLst>
          </p:cNvPr>
          <p:cNvPicPr>
            <a:picLocks noChangeAspect="1"/>
          </p:cNvPicPr>
          <p:nvPr/>
        </p:nvPicPr>
        <p:blipFill>
          <a:blip r:embed="rId2">
            <a:alphaModFix amt="75000"/>
          </a:blip>
          <a:stretch>
            <a:fillRect/>
          </a:stretch>
        </p:blipFill>
        <p:spPr>
          <a:xfrm>
            <a:off x="20599" y="1876649"/>
            <a:ext cx="12023573" cy="3981049"/>
          </a:xfrm>
          <a:prstGeom prst="rect">
            <a:avLst/>
          </a:prstGeom>
        </p:spPr>
      </p:pic>
      <p:sp>
        <p:nvSpPr>
          <p:cNvPr id="3" name="object 3"/>
          <p:cNvSpPr txBox="1"/>
          <p:nvPr/>
        </p:nvSpPr>
        <p:spPr>
          <a:xfrm>
            <a:off x="12011025" y="6563055"/>
            <a:ext cx="102870" cy="20891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88888"/>
                </a:solidFill>
                <a:latin typeface="Calibri"/>
                <a:cs typeface="Calibri"/>
              </a:rPr>
              <a:t>3</a:t>
            </a:r>
            <a:endParaRPr sz="1200">
              <a:latin typeface="Calibri"/>
              <a:cs typeface="Calibri"/>
            </a:endParaRPr>
          </a:p>
        </p:txBody>
      </p:sp>
      <p:sp>
        <p:nvSpPr>
          <p:cNvPr id="4" name="object 4"/>
          <p:cNvSpPr txBox="1">
            <a:spLocks noGrp="1"/>
          </p:cNvSpPr>
          <p:nvPr>
            <p:ph type="title"/>
          </p:nvPr>
        </p:nvSpPr>
        <p:spPr>
          <a:xfrm>
            <a:off x="231140" y="335407"/>
            <a:ext cx="10702925" cy="724557"/>
          </a:xfrm>
          <a:prstGeom prst="rect">
            <a:avLst/>
          </a:prstGeom>
        </p:spPr>
        <p:txBody>
          <a:bodyPr vert="horz" wrap="square" lIns="0" tIns="12700" rIns="0" bIns="0" rtlCol="0">
            <a:spAutoFit/>
          </a:bodyPr>
          <a:lstStyle/>
          <a:p>
            <a:pPr marL="12700">
              <a:lnSpc>
                <a:spcPts val="2855"/>
              </a:lnSpc>
              <a:spcBef>
                <a:spcPts val="100"/>
              </a:spcBef>
            </a:pPr>
            <a:r>
              <a:rPr lang="en-US" sz="2400" spc="-10" dirty="0">
                <a:solidFill>
                  <a:srgbClr val="8EB4E2"/>
                </a:solidFill>
                <a:latin typeface="Calibri"/>
                <a:cs typeface="Calibri"/>
              </a:rPr>
              <a:t>Ground and Surface Support Systems to Enable Long Duration Surface Stays</a:t>
            </a:r>
            <a:br>
              <a:rPr lang="en-US" sz="2400" spc="-10" dirty="0">
                <a:solidFill>
                  <a:srgbClr val="8EB4E2"/>
                </a:solidFill>
                <a:latin typeface="Calibri"/>
                <a:cs typeface="Calibri"/>
              </a:rPr>
            </a:br>
            <a:r>
              <a:rPr sz="1800" b="0" i="1" spc="-10" dirty="0">
                <a:latin typeface="Calibri"/>
                <a:cs typeface="Calibri"/>
              </a:rPr>
              <a:t>Envisioned Future </a:t>
            </a:r>
            <a:r>
              <a:rPr sz="1800" b="0" spc="-10" dirty="0">
                <a:latin typeface="Calibri"/>
                <a:cs typeface="Calibri"/>
              </a:rPr>
              <a:t>(</a:t>
            </a:r>
            <a:r>
              <a:rPr lang="en-US" sz="1800" b="0" i="1" spc="-10" dirty="0">
                <a:latin typeface="Calibri"/>
                <a:cs typeface="Calibri"/>
              </a:rPr>
              <a:t>Lunar Space Port &amp; Mars Forward Proving Ground)</a:t>
            </a:r>
            <a:endParaRPr sz="1800" dirty="0">
              <a:latin typeface="Calibri"/>
              <a:cs typeface="Calibri"/>
            </a:endParaRPr>
          </a:p>
        </p:txBody>
      </p:sp>
      <p:sp>
        <p:nvSpPr>
          <p:cNvPr id="6" name="object 6"/>
          <p:cNvSpPr txBox="1"/>
          <p:nvPr/>
        </p:nvSpPr>
        <p:spPr>
          <a:xfrm>
            <a:off x="231140" y="1620354"/>
            <a:ext cx="3109596" cy="1090683"/>
          </a:xfrm>
          <a:prstGeom prst="rect">
            <a:avLst/>
          </a:prstGeom>
        </p:spPr>
        <p:txBody>
          <a:bodyPr vert="horz" wrap="square" lIns="0" tIns="13335" rIns="0" bIns="0" rtlCol="0">
            <a:spAutoFit/>
          </a:bodyPr>
          <a:lstStyle/>
          <a:p>
            <a:pPr marL="635" algn="ctr">
              <a:lnSpc>
                <a:spcPct val="100000"/>
              </a:lnSpc>
              <a:spcBef>
                <a:spcPts val="105"/>
              </a:spcBef>
            </a:pPr>
            <a:r>
              <a:rPr lang="en-US" sz="1400" b="1" i="1" spc="-10" dirty="0">
                <a:solidFill>
                  <a:srgbClr val="94B3D6"/>
                </a:solidFill>
                <a:latin typeface="Calibri"/>
                <a:cs typeface="Calibri"/>
              </a:rPr>
              <a:t>Hardware Interfaces</a:t>
            </a:r>
            <a:endParaRPr sz="1400" dirty="0">
              <a:latin typeface="Calibri"/>
              <a:cs typeface="Calibri"/>
            </a:endParaRPr>
          </a:p>
          <a:p>
            <a:pPr marL="12700" marR="5080" algn="ctr">
              <a:lnSpc>
                <a:spcPct val="100000"/>
              </a:lnSpc>
            </a:pPr>
            <a:r>
              <a:rPr lang="en-US" sz="1400" i="1" spc="-10" dirty="0">
                <a:solidFill>
                  <a:srgbClr val="FFFFFF"/>
                </a:solidFill>
                <a:latin typeface="Calibri"/>
                <a:cs typeface="Calibri"/>
              </a:rPr>
              <a:t>Interoperable, standard, robotic interfaces</a:t>
            </a:r>
          </a:p>
          <a:p>
            <a:pPr marL="12700" marR="5080" algn="ctr">
              <a:lnSpc>
                <a:spcPct val="100000"/>
              </a:lnSpc>
            </a:pPr>
            <a:r>
              <a:rPr lang="en-US" sz="1400" i="1" spc="-10" dirty="0">
                <a:solidFill>
                  <a:srgbClr val="FFFFFF"/>
                </a:solidFill>
                <a:latin typeface="Calibri"/>
                <a:cs typeface="Calibri"/>
              </a:rPr>
              <a:t>Robust, reusable interface seals</a:t>
            </a:r>
          </a:p>
          <a:p>
            <a:pPr marL="12700" marR="5080" algn="ctr">
              <a:lnSpc>
                <a:spcPct val="100000"/>
              </a:lnSpc>
            </a:pPr>
            <a:r>
              <a:rPr lang="en-US" sz="1400" i="1" spc="-10" dirty="0">
                <a:solidFill>
                  <a:srgbClr val="FFFFFF"/>
                </a:solidFill>
                <a:latin typeface="Calibri"/>
                <a:cs typeface="Calibri"/>
              </a:rPr>
              <a:t>Autonomous integrity verification</a:t>
            </a:r>
          </a:p>
          <a:p>
            <a:pPr marL="12700" marR="5080" algn="ctr">
              <a:lnSpc>
                <a:spcPct val="100000"/>
              </a:lnSpc>
            </a:pPr>
            <a:r>
              <a:rPr lang="en-US" sz="1400" i="1" spc="-10" dirty="0">
                <a:solidFill>
                  <a:srgbClr val="FFFFFF"/>
                </a:solidFill>
                <a:latin typeface="Calibri"/>
                <a:cs typeface="Calibri"/>
              </a:rPr>
              <a:t>Autonomous mate/de-mate of interfaces</a:t>
            </a:r>
          </a:p>
        </p:txBody>
      </p:sp>
      <p:sp>
        <p:nvSpPr>
          <p:cNvPr id="7" name="object 7"/>
          <p:cNvSpPr txBox="1"/>
          <p:nvPr/>
        </p:nvSpPr>
        <p:spPr>
          <a:xfrm>
            <a:off x="2751006" y="4872785"/>
            <a:ext cx="5464336" cy="1788310"/>
          </a:xfrm>
          <a:prstGeom prst="rect">
            <a:avLst/>
          </a:prstGeom>
        </p:spPr>
        <p:txBody>
          <a:bodyPr vert="horz" wrap="square" lIns="0" tIns="13335" rIns="0" bIns="0" rtlCol="0">
            <a:spAutoFit/>
          </a:bodyPr>
          <a:lstStyle/>
          <a:p>
            <a:pPr marL="12700" marR="5080" indent="363855" algn="ctr">
              <a:lnSpc>
                <a:spcPct val="100000"/>
              </a:lnSpc>
              <a:spcBef>
                <a:spcPts val="105"/>
              </a:spcBef>
            </a:pPr>
            <a:r>
              <a:rPr lang="en-US" sz="1400" b="1" i="1" spc="-5" dirty="0">
                <a:solidFill>
                  <a:srgbClr val="94B3D6"/>
                </a:solidFill>
                <a:latin typeface="Calibri"/>
                <a:cs typeface="Calibri"/>
              </a:rPr>
              <a:t>Hardware Health Management</a:t>
            </a:r>
          </a:p>
          <a:p>
            <a:pPr marL="12700" marR="5080" indent="363855" algn="ctr">
              <a:lnSpc>
                <a:spcPct val="100000"/>
              </a:lnSpc>
              <a:spcBef>
                <a:spcPts val="105"/>
              </a:spcBef>
            </a:pPr>
            <a:r>
              <a:rPr lang="en-US" sz="1400" i="1" spc="-15" dirty="0">
                <a:solidFill>
                  <a:srgbClr val="FFFFFF"/>
                </a:solidFill>
                <a:latin typeface="Calibri"/>
                <a:cs typeface="Calibri"/>
              </a:rPr>
              <a:t>Robotic caretakers to reduce crew-dependent maintenance and repairs</a:t>
            </a:r>
          </a:p>
          <a:p>
            <a:pPr marL="12700" marR="5080" indent="363855" algn="ctr">
              <a:lnSpc>
                <a:spcPct val="100000"/>
              </a:lnSpc>
              <a:spcBef>
                <a:spcPts val="105"/>
              </a:spcBef>
            </a:pPr>
            <a:r>
              <a:rPr lang="en-US" sz="1400" i="1" spc="-15" dirty="0">
                <a:solidFill>
                  <a:srgbClr val="FFFFFF"/>
                </a:solidFill>
                <a:latin typeface="Calibri"/>
                <a:cs typeface="Calibri"/>
              </a:rPr>
              <a:t>Intelligent devices to reduce troubleshooting</a:t>
            </a:r>
          </a:p>
          <a:p>
            <a:pPr marL="12700" marR="5080" indent="363855" algn="ctr">
              <a:lnSpc>
                <a:spcPct val="100000"/>
              </a:lnSpc>
              <a:spcBef>
                <a:spcPts val="105"/>
              </a:spcBef>
            </a:pPr>
            <a:r>
              <a:rPr lang="en-US" sz="1400" i="1" spc="-15" dirty="0">
                <a:solidFill>
                  <a:srgbClr val="FFFFFF"/>
                </a:solidFill>
                <a:latin typeface="Calibri"/>
                <a:cs typeface="Calibri"/>
              </a:rPr>
              <a:t>Prognostics for condition-based maintenance</a:t>
            </a:r>
          </a:p>
          <a:p>
            <a:pPr marL="12700" marR="5080" algn="ctr">
              <a:lnSpc>
                <a:spcPct val="100000"/>
              </a:lnSpc>
            </a:pPr>
            <a:r>
              <a:rPr lang="en-US" sz="1400" i="1" spc="-10" dirty="0">
                <a:solidFill>
                  <a:srgbClr val="FFFFFF"/>
                </a:solidFill>
                <a:latin typeface="Calibri"/>
                <a:cs typeface="Calibri"/>
              </a:rPr>
              <a:t>Autonomous fault detection, isolation, and </a:t>
            </a:r>
          </a:p>
          <a:p>
            <a:pPr marL="12700" marR="5080" algn="ctr">
              <a:lnSpc>
                <a:spcPct val="100000"/>
              </a:lnSpc>
            </a:pPr>
            <a:r>
              <a:rPr lang="en-US" sz="1400" i="1" spc="-10" dirty="0">
                <a:solidFill>
                  <a:srgbClr val="FFFFFF"/>
                </a:solidFill>
                <a:latin typeface="Calibri"/>
                <a:cs typeface="Calibri"/>
              </a:rPr>
              <a:t>recovery from &gt; 85% system faults</a:t>
            </a:r>
          </a:p>
          <a:p>
            <a:pPr marL="12700" marR="5080" algn="ctr">
              <a:lnSpc>
                <a:spcPct val="100000"/>
              </a:lnSpc>
            </a:pPr>
            <a:r>
              <a:rPr lang="en-US" sz="1400" i="1" spc="-10" dirty="0">
                <a:solidFill>
                  <a:srgbClr val="FFFFFF"/>
                </a:solidFill>
                <a:latin typeface="Calibri"/>
                <a:cs typeface="Calibri"/>
              </a:rPr>
              <a:t>Data fusion enabled decision-making</a:t>
            </a:r>
          </a:p>
          <a:p>
            <a:pPr marL="12700" marR="5080" indent="363855" algn="ctr">
              <a:lnSpc>
                <a:spcPct val="100000"/>
              </a:lnSpc>
              <a:spcBef>
                <a:spcPts val="105"/>
              </a:spcBef>
            </a:pPr>
            <a:endParaRPr sz="1400" dirty="0">
              <a:latin typeface="Calibri"/>
              <a:cs typeface="Calibri"/>
            </a:endParaRPr>
          </a:p>
        </p:txBody>
      </p:sp>
      <p:sp>
        <p:nvSpPr>
          <p:cNvPr id="10" name="object 10"/>
          <p:cNvSpPr txBox="1"/>
          <p:nvPr/>
        </p:nvSpPr>
        <p:spPr>
          <a:xfrm>
            <a:off x="4365252" y="1571206"/>
            <a:ext cx="3334266" cy="874598"/>
          </a:xfrm>
          <a:prstGeom prst="rect">
            <a:avLst/>
          </a:prstGeom>
        </p:spPr>
        <p:txBody>
          <a:bodyPr vert="horz" wrap="square" lIns="0" tIns="12700" rIns="0" bIns="0" rtlCol="0">
            <a:spAutoFit/>
          </a:bodyPr>
          <a:lstStyle/>
          <a:p>
            <a:pPr marR="31750" algn="ctr">
              <a:lnSpc>
                <a:spcPct val="100000"/>
              </a:lnSpc>
              <a:spcBef>
                <a:spcPts val="100"/>
              </a:spcBef>
            </a:pPr>
            <a:r>
              <a:rPr lang="en-US" sz="1400" b="1" i="1" dirty="0">
                <a:solidFill>
                  <a:srgbClr val="94B3D6"/>
                </a:solidFill>
                <a:latin typeface="Calibri"/>
                <a:cs typeface="Calibri"/>
              </a:rPr>
              <a:t>Planning &amp; Scheduling</a:t>
            </a:r>
            <a:endParaRPr sz="1400" dirty="0">
              <a:latin typeface="Calibri"/>
              <a:cs typeface="Calibri"/>
            </a:endParaRPr>
          </a:p>
          <a:p>
            <a:pPr algn="ctr">
              <a:lnSpc>
                <a:spcPct val="100000"/>
              </a:lnSpc>
              <a:spcBef>
                <a:spcPts val="5"/>
              </a:spcBef>
            </a:pPr>
            <a:r>
              <a:rPr lang="en-US" sz="1400" i="1" spc="-10" dirty="0">
                <a:solidFill>
                  <a:srgbClr val="FFFFFF"/>
                </a:solidFill>
                <a:latin typeface="Calibri"/>
                <a:cs typeface="Calibri"/>
              </a:rPr>
              <a:t>Surface environment/weather forecasting</a:t>
            </a:r>
          </a:p>
          <a:p>
            <a:pPr algn="ctr">
              <a:lnSpc>
                <a:spcPct val="100000"/>
              </a:lnSpc>
              <a:spcBef>
                <a:spcPts val="5"/>
              </a:spcBef>
            </a:pPr>
            <a:r>
              <a:rPr lang="en-US" sz="1400" i="1" spc="-10" dirty="0">
                <a:solidFill>
                  <a:srgbClr val="FFFFFF"/>
                </a:solidFill>
                <a:latin typeface="Calibri"/>
                <a:cs typeface="Calibri"/>
              </a:rPr>
              <a:t>Autonomous, adaptive, supervisory monitoring and control of surface operations </a:t>
            </a:r>
            <a:endParaRPr sz="1400" dirty="0">
              <a:latin typeface="Calibri"/>
              <a:cs typeface="Calibri"/>
            </a:endParaRPr>
          </a:p>
        </p:txBody>
      </p:sp>
      <p:sp>
        <p:nvSpPr>
          <p:cNvPr id="12" name="object 8">
            <a:extLst>
              <a:ext uri="{FF2B5EF4-FFF2-40B4-BE49-F238E27FC236}">
                <a16:creationId xmlns:a16="http://schemas.microsoft.com/office/drawing/2014/main" id="{C9DDDF7E-8E2A-481B-9ACB-6E4964A02ECA}"/>
              </a:ext>
            </a:extLst>
          </p:cNvPr>
          <p:cNvSpPr txBox="1"/>
          <p:nvPr/>
        </p:nvSpPr>
        <p:spPr>
          <a:xfrm>
            <a:off x="8421822" y="1437836"/>
            <a:ext cx="3523798" cy="1141338"/>
          </a:xfrm>
          <a:prstGeom prst="rect">
            <a:avLst/>
          </a:prstGeom>
        </p:spPr>
        <p:txBody>
          <a:bodyPr vert="horz" wrap="square" lIns="0" tIns="12700" rIns="0" bIns="0" rtlCol="0">
            <a:spAutoFit/>
          </a:bodyPr>
          <a:lstStyle/>
          <a:p>
            <a:pPr marL="12700" marR="5080" indent="635" algn="ctr">
              <a:lnSpc>
                <a:spcPct val="100000"/>
              </a:lnSpc>
              <a:spcBef>
                <a:spcPts val="100"/>
              </a:spcBef>
            </a:pPr>
            <a:r>
              <a:rPr lang="en-US" sz="1400" b="1" i="1" dirty="0">
                <a:solidFill>
                  <a:srgbClr val="94B3D6"/>
                </a:solidFill>
                <a:latin typeface="Calibri"/>
                <a:cs typeface="Calibri"/>
              </a:rPr>
              <a:t>Consumables Management</a:t>
            </a:r>
          </a:p>
          <a:p>
            <a:pPr marL="12700" marR="5080" indent="635" algn="ctr">
              <a:lnSpc>
                <a:spcPct val="100000"/>
              </a:lnSpc>
              <a:spcBef>
                <a:spcPts val="100"/>
              </a:spcBef>
            </a:pPr>
            <a:r>
              <a:rPr lang="en-US" sz="1400" i="1" spc="-20" dirty="0">
                <a:solidFill>
                  <a:srgbClr val="FFFFFF"/>
                </a:solidFill>
                <a:latin typeface="Calibri"/>
                <a:cs typeface="Calibri"/>
              </a:rPr>
              <a:t>Real-time in-situ resource availability visualization</a:t>
            </a:r>
          </a:p>
          <a:p>
            <a:pPr marL="12700" marR="5080" indent="635" algn="ctr">
              <a:lnSpc>
                <a:spcPct val="100000"/>
              </a:lnSpc>
              <a:spcBef>
                <a:spcPts val="100"/>
              </a:spcBef>
            </a:pPr>
            <a:r>
              <a:rPr lang="en-US" sz="1400" i="1" spc="-20" dirty="0">
                <a:solidFill>
                  <a:srgbClr val="FFFFFF"/>
                </a:solidFill>
                <a:latin typeface="Calibri"/>
                <a:cs typeface="Calibri"/>
              </a:rPr>
              <a:t>On-demand availability of all critical commodities</a:t>
            </a:r>
          </a:p>
          <a:p>
            <a:pPr marL="12700" marR="5080" indent="635" algn="ctr">
              <a:lnSpc>
                <a:spcPct val="100000"/>
              </a:lnSpc>
              <a:spcBef>
                <a:spcPts val="100"/>
              </a:spcBef>
            </a:pPr>
            <a:r>
              <a:rPr lang="en-US" sz="1400" i="1" spc="-20" dirty="0">
                <a:solidFill>
                  <a:srgbClr val="FFFFFF"/>
                </a:solidFill>
                <a:latin typeface="Calibri"/>
                <a:cs typeface="Calibri"/>
              </a:rPr>
              <a:t>Autonomous, zero-loss fluid transfers</a:t>
            </a:r>
          </a:p>
          <a:p>
            <a:pPr marL="12700" marR="5080" indent="635" algn="ctr">
              <a:lnSpc>
                <a:spcPct val="100000"/>
              </a:lnSpc>
              <a:spcBef>
                <a:spcPts val="100"/>
              </a:spcBef>
            </a:pPr>
            <a:r>
              <a:rPr lang="en-US" sz="1400" i="1" spc="-20" dirty="0">
                <a:solidFill>
                  <a:srgbClr val="FFFFFF"/>
                </a:solidFill>
                <a:latin typeface="Calibri"/>
                <a:cs typeface="Calibri"/>
              </a:rPr>
              <a:t>In-situ sampling and analysis</a:t>
            </a:r>
          </a:p>
        </p:txBody>
      </p:sp>
      <p:sp>
        <p:nvSpPr>
          <p:cNvPr id="15" name="object 5">
            <a:extLst>
              <a:ext uri="{FF2B5EF4-FFF2-40B4-BE49-F238E27FC236}">
                <a16:creationId xmlns:a16="http://schemas.microsoft.com/office/drawing/2014/main" id="{27E83241-50EB-474A-A120-E7D89AEE408F}"/>
              </a:ext>
            </a:extLst>
          </p:cNvPr>
          <p:cNvSpPr txBox="1"/>
          <p:nvPr/>
        </p:nvSpPr>
        <p:spPr>
          <a:xfrm>
            <a:off x="8163048" y="5527800"/>
            <a:ext cx="3441893" cy="659796"/>
          </a:xfrm>
          <a:prstGeom prst="rect">
            <a:avLst/>
          </a:prstGeom>
        </p:spPr>
        <p:txBody>
          <a:bodyPr vert="horz" wrap="square" lIns="0" tIns="13335" rIns="0" bIns="0" rtlCol="0">
            <a:spAutoFit/>
          </a:bodyPr>
          <a:lstStyle/>
          <a:p>
            <a:pPr marR="33020" algn="ctr">
              <a:lnSpc>
                <a:spcPct val="100000"/>
              </a:lnSpc>
              <a:spcBef>
                <a:spcPts val="105"/>
              </a:spcBef>
            </a:pPr>
            <a:r>
              <a:rPr lang="en-US" sz="1400" b="1" i="1" spc="-5" dirty="0">
                <a:solidFill>
                  <a:srgbClr val="94B3D6"/>
                </a:solidFill>
                <a:latin typeface="Calibri"/>
                <a:cs typeface="Calibri"/>
              </a:rPr>
              <a:t>Site Preparations</a:t>
            </a:r>
            <a:endParaRPr sz="1400" dirty="0">
              <a:latin typeface="Calibri"/>
              <a:cs typeface="Calibri"/>
            </a:endParaRPr>
          </a:p>
          <a:p>
            <a:pPr marL="2540" algn="ctr">
              <a:lnSpc>
                <a:spcPct val="100000"/>
              </a:lnSpc>
            </a:pPr>
            <a:r>
              <a:rPr lang="en-US" sz="1400" i="1" dirty="0">
                <a:solidFill>
                  <a:srgbClr val="FFFFFF"/>
                </a:solidFill>
                <a:latin typeface="Calibri"/>
                <a:cs typeface="Calibri"/>
              </a:rPr>
              <a:t>Reference the Excavation, Construction, and Outfitting Envisioned Future Priorities</a:t>
            </a:r>
          </a:p>
        </p:txBody>
      </p:sp>
      <p:sp>
        <p:nvSpPr>
          <p:cNvPr id="14" name="object 5">
            <a:extLst>
              <a:ext uri="{FF2B5EF4-FFF2-40B4-BE49-F238E27FC236}">
                <a16:creationId xmlns:a16="http://schemas.microsoft.com/office/drawing/2014/main" id="{4EB99223-C208-41F1-817E-BE37DA1DBD0D}"/>
              </a:ext>
            </a:extLst>
          </p:cNvPr>
          <p:cNvSpPr txBox="1"/>
          <p:nvPr/>
        </p:nvSpPr>
        <p:spPr>
          <a:xfrm>
            <a:off x="685800" y="3339361"/>
            <a:ext cx="3441893" cy="1306127"/>
          </a:xfrm>
          <a:prstGeom prst="rect">
            <a:avLst/>
          </a:prstGeom>
        </p:spPr>
        <p:txBody>
          <a:bodyPr vert="horz" wrap="square" lIns="0" tIns="13335" rIns="0" bIns="0" rtlCol="0">
            <a:spAutoFit/>
          </a:bodyPr>
          <a:lstStyle/>
          <a:p>
            <a:pPr marR="33020" algn="ctr">
              <a:lnSpc>
                <a:spcPct val="100000"/>
              </a:lnSpc>
              <a:spcBef>
                <a:spcPts val="105"/>
              </a:spcBef>
            </a:pPr>
            <a:r>
              <a:rPr lang="en-US" sz="1400" b="1" i="1" spc="-5" dirty="0">
                <a:solidFill>
                  <a:srgbClr val="94B3D6"/>
                </a:solidFill>
                <a:latin typeface="Calibri"/>
                <a:cs typeface="Calibri"/>
              </a:rPr>
              <a:t>Logistics Management</a:t>
            </a:r>
            <a:endParaRPr sz="1400" dirty="0">
              <a:latin typeface="Calibri"/>
              <a:cs typeface="Calibri"/>
            </a:endParaRPr>
          </a:p>
          <a:p>
            <a:pPr marL="2540" algn="ctr">
              <a:lnSpc>
                <a:spcPct val="100000"/>
              </a:lnSpc>
            </a:pPr>
            <a:r>
              <a:rPr lang="en-US" sz="1400" i="1" dirty="0">
                <a:solidFill>
                  <a:srgbClr val="FFFFFF"/>
                </a:solidFill>
                <a:latin typeface="Calibri"/>
                <a:cs typeface="Calibri"/>
              </a:rPr>
              <a:t>Real-time, autonomous, global tracking and health monitoring of all surface assets</a:t>
            </a:r>
          </a:p>
          <a:p>
            <a:pPr marL="2540" algn="ctr">
              <a:lnSpc>
                <a:spcPct val="100000"/>
              </a:lnSpc>
            </a:pPr>
            <a:r>
              <a:rPr lang="en-US" sz="1400" i="1" dirty="0">
                <a:solidFill>
                  <a:srgbClr val="FFFFFF"/>
                </a:solidFill>
                <a:latin typeface="Calibri"/>
                <a:cs typeface="Calibri"/>
              </a:rPr>
              <a:t>Recycling/reuse of 95% of Earth-born products</a:t>
            </a:r>
          </a:p>
          <a:p>
            <a:pPr marL="2540" algn="ctr">
              <a:lnSpc>
                <a:spcPct val="100000"/>
              </a:lnSpc>
            </a:pPr>
            <a:r>
              <a:rPr lang="en-US" sz="1400" i="1" dirty="0">
                <a:solidFill>
                  <a:srgbClr val="FFFFFF"/>
                </a:solidFill>
                <a:latin typeface="Calibri"/>
                <a:cs typeface="Calibri"/>
              </a:rPr>
              <a:t>In-situ quality/damage assessments</a:t>
            </a:r>
          </a:p>
          <a:p>
            <a:pPr marL="2540" algn="ctr">
              <a:lnSpc>
                <a:spcPct val="100000"/>
              </a:lnSpc>
            </a:pPr>
            <a:r>
              <a:rPr lang="en-US" sz="1400" i="1" dirty="0">
                <a:solidFill>
                  <a:srgbClr val="FFFFFF"/>
                </a:solidFill>
                <a:latin typeface="Calibri"/>
                <a:cs typeface="Calibri"/>
              </a:rPr>
              <a:t>Autonomous payload maneuvering</a:t>
            </a:r>
          </a:p>
        </p:txBody>
      </p:sp>
      <p:sp>
        <p:nvSpPr>
          <p:cNvPr id="5" name="TextBox 4">
            <a:extLst>
              <a:ext uri="{FF2B5EF4-FFF2-40B4-BE49-F238E27FC236}">
                <a16:creationId xmlns:a16="http://schemas.microsoft.com/office/drawing/2014/main" id="{E2FC3B77-7DB2-5860-5889-DC45B47103DA}"/>
              </a:ext>
            </a:extLst>
          </p:cNvPr>
          <p:cNvSpPr txBox="1"/>
          <p:nvPr/>
        </p:nvSpPr>
        <p:spPr>
          <a:xfrm>
            <a:off x="78105" y="6486022"/>
            <a:ext cx="9805890" cy="338554"/>
          </a:xfrm>
          <a:prstGeom prst="rect">
            <a:avLst/>
          </a:prstGeom>
          <a:noFill/>
        </p:spPr>
        <p:txBody>
          <a:bodyPr wrap="none" rtlCol="0">
            <a:spAutoFit/>
          </a:bodyPr>
          <a:lstStyle/>
          <a:p>
            <a:r>
              <a:rPr lang="en-US" sz="1600" b="1" u="sng" dirty="0">
                <a:solidFill>
                  <a:srgbClr val="FFFF00"/>
                </a:solidFill>
              </a:rPr>
              <a:t>Not all activities depicted are currently funded or approved.  Depicts “notional future” to guide technology vision.</a:t>
            </a:r>
          </a:p>
        </p:txBody>
      </p:sp>
    </p:spTree>
    <p:extLst>
      <p:ext uri="{BB962C8B-B14F-4D97-AF65-F5344CB8AC3E}">
        <p14:creationId xmlns:p14="http://schemas.microsoft.com/office/powerpoint/2010/main" val="2485883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EE8D544-0ABF-6209-64E8-93BB2AAD8500}"/>
              </a:ext>
            </a:extLst>
          </p:cNvPr>
          <p:cNvSpPr txBox="1"/>
          <p:nvPr/>
        </p:nvSpPr>
        <p:spPr>
          <a:xfrm>
            <a:off x="721995" y="3248755"/>
            <a:ext cx="4552760" cy="2308324"/>
          </a:xfrm>
          <a:prstGeom prst="rect">
            <a:avLst/>
          </a:prstGeom>
          <a:noFill/>
        </p:spPr>
        <p:txBody>
          <a:bodyPr wrap="square" rtlCol="0">
            <a:spAutoFit/>
          </a:bodyPr>
          <a:lstStyle/>
          <a:p>
            <a:r>
              <a:rPr lang="en-US" dirty="0">
                <a:solidFill>
                  <a:srgbClr val="00B0F0"/>
                </a:solidFill>
              </a:rPr>
              <a:t>Stereo Camera for Lunar Plume-Surface Studies (SCALPSS) – </a:t>
            </a:r>
            <a:r>
              <a:rPr lang="en-US" dirty="0" err="1">
                <a:solidFill>
                  <a:srgbClr val="00B0F0"/>
                </a:solidFill>
              </a:rPr>
              <a:t>LaRC</a:t>
            </a:r>
            <a:endParaRPr lang="en-US" dirty="0">
              <a:solidFill>
                <a:srgbClr val="00B0F0"/>
              </a:solidFill>
            </a:endParaRPr>
          </a:p>
          <a:p>
            <a:endParaRPr lang="en-US" dirty="0">
              <a:solidFill>
                <a:srgbClr val="00B0F0"/>
              </a:solidFill>
            </a:endParaRPr>
          </a:p>
          <a:p>
            <a:pPr marL="285750" indent="-285750">
              <a:buFontTx/>
              <a:buChar char="-"/>
            </a:pPr>
            <a:r>
              <a:rPr lang="en-US" dirty="0">
                <a:solidFill>
                  <a:srgbClr val="00B0F0"/>
                </a:solidFill>
              </a:rPr>
              <a:t>Stereo imaging of plume surface interactions during CLPS lunar landing</a:t>
            </a:r>
          </a:p>
          <a:p>
            <a:pPr marL="285750" indent="-285750">
              <a:buFontTx/>
              <a:buChar char="-"/>
            </a:pPr>
            <a:r>
              <a:rPr lang="en-US" dirty="0">
                <a:solidFill>
                  <a:srgbClr val="00B0F0"/>
                </a:solidFill>
              </a:rPr>
              <a:t>High altitude imaging prior to interactions onset</a:t>
            </a:r>
          </a:p>
          <a:p>
            <a:pPr marL="285750" indent="-285750">
              <a:buFontTx/>
              <a:buChar char="-"/>
            </a:pPr>
            <a:endParaRPr lang="en-US" dirty="0">
              <a:solidFill>
                <a:srgbClr val="00B0F0"/>
              </a:solidFill>
            </a:endParaRPr>
          </a:p>
        </p:txBody>
      </p:sp>
      <p:sp>
        <p:nvSpPr>
          <p:cNvPr id="3" name="Content Placeholder 2">
            <a:extLst>
              <a:ext uri="{FF2B5EF4-FFF2-40B4-BE49-F238E27FC236}">
                <a16:creationId xmlns:a16="http://schemas.microsoft.com/office/drawing/2014/main" id="{F2C9DD23-C7C5-BA06-70FF-6F2DD3068630}"/>
              </a:ext>
            </a:extLst>
          </p:cNvPr>
          <p:cNvSpPr>
            <a:spLocks noGrp="1"/>
          </p:cNvSpPr>
          <p:nvPr>
            <p:ph idx="1"/>
          </p:nvPr>
        </p:nvSpPr>
        <p:spPr>
          <a:xfrm>
            <a:off x="295275" y="981076"/>
            <a:ext cx="10687050" cy="2447924"/>
          </a:xfrm>
        </p:spPr>
        <p:txBody>
          <a:bodyPr>
            <a:noAutofit/>
          </a:bodyPr>
          <a:lstStyle/>
          <a:p>
            <a:pPr marL="0" indent="0">
              <a:buNone/>
            </a:pPr>
            <a:r>
              <a:rPr lang="en-US" sz="1600" u="sng" dirty="0"/>
              <a:t>Description:</a:t>
            </a:r>
            <a:r>
              <a:rPr lang="en-US" sz="1600" dirty="0"/>
              <a:t> A robust surface presence will expose surface assets to a wide variety of debris risk, including micrometeoroid, launch and landing ejecta, excavation ejecta, etc. Characterizing, predicting, warning, and reacting to this debris field will be required to minimize damage to surface assets and personnel.</a:t>
            </a:r>
          </a:p>
          <a:p>
            <a:pPr marL="0" indent="0">
              <a:buNone/>
            </a:pPr>
            <a:r>
              <a:rPr lang="en-US" sz="1600" u="sng" dirty="0"/>
              <a:t>Metrics:</a:t>
            </a:r>
            <a:r>
              <a:rPr lang="en-US" sz="1600" dirty="0"/>
              <a:t> Detectable surface-borne debris size – State of the Art 3,000 microns, Target 50 microns; Detectable meteoroid diameter – </a:t>
            </a:r>
            <a:r>
              <a:rPr lang="en-US" sz="1600" dirty="0" err="1"/>
              <a:t>SoA</a:t>
            </a:r>
            <a:r>
              <a:rPr lang="en-US" sz="1600" dirty="0"/>
              <a:t> 5,000 microns, Target 400 microns; Debris velocity determination – </a:t>
            </a:r>
            <a:r>
              <a:rPr lang="en-US" sz="1600" dirty="0" err="1"/>
              <a:t>SoA</a:t>
            </a:r>
            <a:r>
              <a:rPr lang="en-US" sz="1600" dirty="0"/>
              <a:t> 8 km/s, Target 70 km/s; Sensing Distance – </a:t>
            </a:r>
            <a:r>
              <a:rPr lang="en-US" sz="1600" dirty="0" err="1"/>
              <a:t>SoA</a:t>
            </a:r>
            <a:r>
              <a:rPr lang="en-US" sz="1600" dirty="0"/>
              <a:t> Earth to GEO, Target 100 km; Coverage Area – </a:t>
            </a:r>
            <a:r>
              <a:rPr lang="en-US" sz="1600" dirty="0" err="1"/>
              <a:t>SoA</a:t>
            </a:r>
            <a:r>
              <a:rPr lang="en-US" sz="1600" dirty="0"/>
              <a:t> 230 km radius, Target &gt; 2 km radius</a:t>
            </a:r>
          </a:p>
          <a:p>
            <a:pPr marL="0" indent="0">
              <a:buNone/>
            </a:pPr>
            <a:r>
              <a:rPr lang="en-US" sz="1600" u="sng" dirty="0"/>
              <a:t>Note:</a:t>
            </a:r>
            <a:r>
              <a:rPr lang="en-US" sz="1600" dirty="0"/>
              <a:t> Closure of this gap may require a distributed network of multiple sensor types.</a:t>
            </a:r>
          </a:p>
        </p:txBody>
      </p:sp>
      <p:sp>
        <p:nvSpPr>
          <p:cNvPr id="5" name="Title 1">
            <a:extLst>
              <a:ext uri="{FF2B5EF4-FFF2-40B4-BE49-F238E27FC236}">
                <a16:creationId xmlns:a16="http://schemas.microsoft.com/office/drawing/2014/main" id="{525FE3ED-C002-18E1-53D4-CC82F77C3D2A}"/>
              </a:ext>
            </a:extLst>
          </p:cNvPr>
          <p:cNvSpPr>
            <a:spLocks noGrp="1"/>
          </p:cNvSpPr>
          <p:nvPr>
            <p:ph type="title"/>
          </p:nvPr>
        </p:nvSpPr>
        <p:spPr>
          <a:xfrm>
            <a:off x="152399" y="307234"/>
            <a:ext cx="11168743" cy="517231"/>
          </a:xfrm>
        </p:spPr>
        <p:txBody>
          <a:bodyPr>
            <a:normAutofit/>
          </a:bodyPr>
          <a:lstStyle/>
          <a:p>
            <a:r>
              <a:rPr lang="en-US" sz="2700" dirty="0">
                <a:solidFill>
                  <a:schemeClr val="tx2">
                    <a:lumMod val="40000"/>
                    <a:lumOff val="60000"/>
                  </a:schemeClr>
                </a:solidFill>
                <a:latin typeface="+mn-lt"/>
                <a:ea typeface="+mn-ea"/>
              </a:rPr>
              <a:t>Gap: Surfaced-based Instrumentation for Full Field Debris Characterization</a:t>
            </a:r>
            <a:endParaRPr lang="en-US" sz="2600" dirty="0"/>
          </a:p>
        </p:txBody>
      </p:sp>
      <p:sp>
        <p:nvSpPr>
          <p:cNvPr id="7" name="TextBox 6">
            <a:extLst>
              <a:ext uri="{FF2B5EF4-FFF2-40B4-BE49-F238E27FC236}">
                <a16:creationId xmlns:a16="http://schemas.microsoft.com/office/drawing/2014/main" id="{58947E40-FC8A-0126-79A8-51411826A0C6}"/>
              </a:ext>
            </a:extLst>
          </p:cNvPr>
          <p:cNvSpPr txBox="1"/>
          <p:nvPr/>
        </p:nvSpPr>
        <p:spPr>
          <a:xfrm>
            <a:off x="6096000" y="3164421"/>
            <a:ext cx="4886325" cy="2308324"/>
          </a:xfrm>
          <a:prstGeom prst="rect">
            <a:avLst/>
          </a:prstGeom>
          <a:noFill/>
        </p:spPr>
        <p:txBody>
          <a:bodyPr wrap="square" rtlCol="0">
            <a:spAutoFit/>
          </a:bodyPr>
          <a:lstStyle/>
          <a:p>
            <a:r>
              <a:rPr lang="en-US" dirty="0">
                <a:solidFill>
                  <a:srgbClr val="00B050"/>
                </a:solidFill>
              </a:rPr>
              <a:t>CLPS Payload for PSI Measurement Mini-Suite (CLPS-PSI) – </a:t>
            </a:r>
            <a:r>
              <a:rPr lang="en-US" dirty="0" err="1">
                <a:solidFill>
                  <a:srgbClr val="00B050"/>
                </a:solidFill>
              </a:rPr>
              <a:t>LaRC</a:t>
            </a:r>
            <a:endParaRPr lang="en-US" dirty="0">
              <a:solidFill>
                <a:srgbClr val="00B050"/>
              </a:solidFill>
            </a:endParaRPr>
          </a:p>
          <a:p>
            <a:endParaRPr lang="en-US" dirty="0">
              <a:solidFill>
                <a:srgbClr val="00B050"/>
              </a:solidFill>
            </a:endParaRPr>
          </a:p>
          <a:p>
            <a:pPr marL="285750" indent="-285750">
              <a:buFontTx/>
              <a:buChar char="-"/>
            </a:pPr>
            <a:r>
              <a:rPr lang="en-US" dirty="0">
                <a:solidFill>
                  <a:srgbClr val="00B050"/>
                </a:solidFill>
              </a:rPr>
              <a:t>Includes SCALPSS</a:t>
            </a:r>
          </a:p>
          <a:p>
            <a:pPr marL="285750" indent="-285750">
              <a:buFontTx/>
              <a:buChar char="-"/>
            </a:pPr>
            <a:r>
              <a:rPr lang="en-US" dirty="0">
                <a:solidFill>
                  <a:srgbClr val="00B050"/>
                </a:solidFill>
              </a:rPr>
              <a:t>Lunar Lander Base Instrumentation</a:t>
            </a:r>
          </a:p>
          <a:p>
            <a:pPr marL="285750" indent="-285750">
              <a:buFontTx/>
              <a:buChar char="-"/>
            </a:pPr>
            <a:r>
              <a:rPr lang="en-US" dirty="0">
                <a:solidFill>
                  <a:srgbClr val="00B050"/>
                </a:solidFill>
              </a:rPr>
              <a:t>Particle Impact Event Sensor</a:t>
            </a:r>
          </a:p>
          <a:p>
            <a:pPr marL="285750" indent="-285750">
              <a:buFontTx/>
              <a:buChar char="-"/>
            </a:pPr>
            <a:r>
              <a:rPr lang="en-US" dirty="0">
                <a:solidFill>
                  <a:srgbClr val="00B050"/>
                </a:solidFill>
              </a:rPr>
              <a:t>Dust Ejecta Radar Technology</a:t>
            </a:r>
          </a:p>
          <a:p>
            <a:pPr marL="285750" indent="-285750">
              <a:buFontTx/>
              <a:buChar char="-"/>
            </a:pPr>
            <a:r>
              <a:rPr lang="en-US" dirty="0">
                <a:solidFill>
                  <a:srgbClr val="00B050"/>
                </a:solidFill>
              </a:rPr>
              <a:t>Mini-Suite Electronics</a:t>
            </a:r>
          </a:p>
        </p:txBody>
      </p:sp>
      <p:pic>
        <p:nvPicPr>
          <p:cNvPr id="9" name="Picture 8">
            <a:extLst>
              <a:ext uri="{FF2B5EF4-FFF2-40B4-BE49-F238E27FC236}">
                <a16:creationId xmlns:a16="http://schemas.microsoft.com/office/drawing/2014/main" id="{569FD0B8-11C9-88E1-5F40-B9C57AD57A16}"/>
              </a:ext>
            </a:extLst>
          </p:cNvPr>
          <p:cNvPicPr>
            <a:picLocks noChangeAspect="1"/>
          </p:cNvPicPr>
          <p:nvPr/>
        </p:nvPicPr>
        <p:blipFill>
          <a:blip r:embed="rId3"/>
          <a:stretch>
            <a:fillRect/>
          </a:stretch>
        </p:blipFill>
        <p:spPr>
          <a:xfrm>
            <a:off x="2150196" y="5133974"/>
            <a:ext cx="1205974" cy="1326571"/>
          </a:xfrm>
          <a:prstGeom prst="rect">
            <a:avLst/>
          </a:prstGeom>
        </p:spPr>
      </p:pic>
      <p:pic>
        <p:nvPicPr>
          <p:cNvPr id="11" name="Picture 10">
            <a:extLst>
              <a:ext uri="{FF2B5EF4-FFF2-40B4-BE49-F238E27FC236}">
                <a16:creationId xmlns:a16="http://schemas.microsoft.com/office/drawing/2014/main" id="{92F7A524-C24B-FEE2-C2B7-F57168625D17}"/>
              </a:ext>
            </a:extLst>
          </p:cNvPr>
          <p:cNvPicPr>
            <a:picLocks noChangeAspect="1"/>
          </p:cNvPicPr>
          <p:nvPr/>
        </p:nvPicPr>
        <p:blipFill>
          <a:blip r:embed="rId4"/>
          <a:stretch>
            <a:fillRect/>
          </a:stretch>
        </p:blipFill>
        <p:spPr>
          <a:xfrm>
            <a:off x="9969960" y="4727187"/>
            <a:ext cx="1823683" cy="1733359"/>
          </a:xfrm>
          <a:prstGeom prst="rect">
            <a:avLst/>
          </a:prstGeom>
        </p:spPr>
      </p:pic>
      <p:pic>
        <p:nvPicPr>
          <p:cNvPr id="13" name="Picture 12">
            <a:extLst>
              <a:ext uri="{FF2B5EF4-FFF2-40B4-BE49-F238E27FC236}">
                <a16:creationId xmlns:a16="http://schemas.microsoft.com/office/drawing/2014/main" id="{799FC485-FEEE-D72C-06A7-2FC4BB13A06C}"/>
              </a:ext>
            </a:extLst>
          </p:cNvPr>
          <p:cNvPicPr>
            <a:picLocks noChangeAspect="1"/>
          </p:cNvPicPr>
          <p:nvPr/>
        </p:nvPicPr>
        <p:blipFill>
          <a:blip r:embed="rId5"/>
          <a:stretch>
            <a:fillRect/>
          </a:stretch>
        </p:blipFill>
        <p:spPr>
          <a:xfrm>
            <a:off x="6556335" y="5660433"/>
            <a:ext cx="2444790" cy="800113"/>
          </a:xfrm>
          <a:prstGeom prst="rect">
            <a:avLst/>
          </a:prstGeom>
        </p:spPr>
      </p:pic>
    </p:spTree>
    <p:extLst>
      <p:ext uri="{BB962C8B-B14F-4D97-AF65-F5344CB8AC3E}">
        <p14:creationId xmlns:p14="http://schemas.microsoft.com/office/powerpoint/2010/main" val="3058697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EE8D544-0ABF-6209-64E8-93BB2AAD8500}"/>
              </a:ext>
            </a:extLst>
          </p:cNvPr>
          <p:cNvSpPr txBox="1"/>
          <p:nvPr/>
        </p:nvSpPr>
        <p:spPr>
          <a:xfrm>
            <a:off x="219074" y="1148748"/>
            <a:ext cx="6040755" cy="1477328"/>
          </a:xfrm>
          <a:prstGeom prst="rect">
            <a:avLst/>
          </a:prstGeom>
          <a:noFill/>
        </p:spPr>
        <p:txBody>
          <a:bodyPr wrap="square" rtlCol="0">
            <a:spAutoFit/>
          </a:bodyPr>
          <a:lstStyle/>
          <a:p>
            <a:r>
              <a:rPr lang="en-US" dirty="0">
                <a:solidFill>
                  <a:srgbClr val="00B0F0"/>
                </a:solidFill>
              </a:rPr>
              <a:t>Cooperative Autonomous Distributed Explorers (CADRE) – JPL</a:t>
            </a:r>
          </a:p>
          <a:p>
            <a:endParaRPr lang="en-US" dirty="0">
              <a:solidFill>
                <a:srgbClr val="00B0F0"/>
              </a:solidFill>
            </a:endParaRPr>
          </a:p>
          <a:p>
            <a:pPr marL="285750" indent="-285750">
              <a:buFontTx/>
              <a:buChar char="-"/>
            </a:pPr>
            <a:r>
              <a:rPr lang="en-US" dirty="0">
                <a:solidFill>
                  <a:srgbClr val="00B0F0"/>
                </a:solidFill>
              </a:rPr>
              <a:t>Autonomous control of multiple surface robots</a:t>
            </a:r>
          </a:p>
          <a:p>
            <a:pPr marL="285750" indent="-285750">
              <a:buFontTx/>
              <a:buChar char="-"/>
            </a:pPr>
            <a:r>
              <a:rPr lang="en-US" dirty="0">
                <a:solidFill>
                  <a:srgbClr val="00B0F0"/>
                </a:solidFill>
              </a:rPr>
              <a:t>Multiple robots acting as a collective</a:t>
            </a:r>
          </a:p>
          <a:p>
            <a:pPr marL="285750" indent="-285750">
              <a:buFontTx/>
              <a:buChar char="-"/>
            </a:pPr>
            <a:endParaRPr lang="en-US" dirty="0">
              <a:solidFill>
                <a:srgbClr val="00B0F0"/>
              </a:solidFill>
            </a:endParaRPr>
          </a:p>
        </p:txBody>
      </p:sp>
      <p:sp>
        <p:nvSpPr>
          <p:cNvPr id="5" name="Title 1">
            <a:extLst>
              <a:ext uri="{FF2B5EF4-FFF2-40B4-BE49-F238E27FC236}">
                <a16:creationId xmlns:a16="http://schemas.microsoft.com/office/drawing/2014/main" id="{525FE3ED-C002-18E1-53D4-CC82F77C3D2A}"/>
              </a:ext>
            </a:extLst>
          </p:cNvPr>
          <p:cNvSpPr>
            <a:spLocks noGrp="1"/>
          </p:cNvSpPr>
          <p:nvPr>
            <p:ph type="title"/>
          </p:nvPr>
        </p:nvSpPr>
        <p:spPr>
          <a:xfrm>
            <a:off x="152399" y="307234"/>
            <a:ext cx="11168743" cy="517231"/>
          </a:xfrm>
        </p:spPr>
        <p:txBody>
          <a:bodyPr>
            <a:normAutofit/>
          </a:bodyPr>
          <a:lstStyle/>
          <a:p>
            <a:r>
              <a:rPr lang="en-US" sz="2700" dirty="0">
                <a:solidFill>
                  <a:schemeClr val="tx2">
                    <a:lumMod val="40000"/>
                    <a:lumOff val="60000"/>
                  </a:schemeClr>
                </a:solidFill>
                <a:latin typeface="+mn-lt"/>
                <a:ea typeface="+mn-ea"/>
              </a:rPr>
              <a:t>Relevant GCD projects leverageable toward multiple Surface Systems gaps</a:t>
            </a:r>
            <a:endParaRPr lang="en-US" sz="2600" dirty="0"/>
          </a:p>
        </p:txBody>
      </p:sp>
      <p:sp>
        <p:nvSpPr>
          <p:cNvPr id="7" name="TextBox 6">
            <a:extLst>
              <a:ext uri="{FF2B5EF4-FFF2-40B4-BE49-F238E27FC236}">
                <a16:creationId xmlns:a16="http://schemas.microsoft.com/office/drawing/2014/main" id="{58947E40-FC8A-0126-79A8-51411826A0C6}"/>
              </a:ext>
            </a:extLst>
          </p:cNvPr>
          <p:cNvSpPr txBox="1"/>
          <p:nvPr/>
        </p:nvSpPr>
        <p:spPr>
          <a:xfrm>
            <a:off x="6358617" y="1148748"/>
            <a:ext cx="4886325" cy="1200329"/>
          </a:xfrm>
          <a:prstGeom prst="rect">
            <a:avLst/>
          </a:prstGeom>
          <a:noFill/>
        </p:spPr>
        <p:txBody>
          <a:bodyPr wrap="square" rtlCol="0">
            <a:spAutoFit/>
          </a:bodyPr>
          <a:lstStyle/>
          <a:p>
            <a:r>
              <a:rPr lang="en-US" dirty="0">
                <a:solidFill>
                  <a:srgbClr val="00B050"/>
                </a:solidFill>
              </a:rPr>
              <a:t>Distributed Spacecraft Autonomy (DSA) – ARC</a:t>
            </a:r>
          </a:p>
          <a:p>
            <a:endParaRPr lang="en-US" dirty="0">
              <a:solidFill>
                <a:srgbClr val="00B050"/>
              </a:solidFill>
            </a:endParaRPr>
          </a:p>
          <a:p>
            <a:pPr marL="285750" indent="-285750">
              <a:buFontTx/>
              <a:buChar char="-"/>
            </a:pPr>
            <a:r>
              <a:rPr lang="en-US" dirty="0">
                <a:solidFill>
                  <a:srgbClr val="00B050"/>
                </a:solidFill>
              </a:rPr>
              <a:t>Autonomous control of a spacecraft swarm</a:t>
            </a:r>
          </a:p>
          <a:p>
            <a:pPr marL="285750" indent="-285750">
              <a:buFontTx/>
              <a:buChar char="-"/>
            </a:pPr>
            <a:r>
              <a:rPr lang="en-US" dirty="0">
                <a:solidFill>
                  <a:srgbClr val="00B050"/>
                </a:solidFill>
              </a:rPr>
              <a:t>Multiple spacecraft acting as a collective</a:t>
            </a:r>
          </a:p>
        </p:txBody>
      </p:sp>
      <p:pic>
        <p:nvPicPr>
          <p:cNvPr id="12" name="Picture 11">
            <a:extLst>
              <a:ext uri="{FF2B5EF4-FFF2-40B4-BE49-F238E27FC236}">
                <a16:creationId xmlns:a16="http://schemas.microsoft.com/office/drawing/2014/main" id="{3B997525-693E-A1A2-5971-600A48B26141}"/>
              </a:ext>
            </a:extLst>
          </p:cNvPr>
          <p:cNvPicPr>
            <a:picLocks noChangeAspect="1"/>
          </p:cNvPicPr>
          <p:nvPr/>
        </p:nvPicPr>
        <p:blipFill>
          <a:blip r:embed="rId3"/>
          <a:stretch>
            <a:fillRect/>
          </a:stretch>
        </p:blipFill>
        <p:spPr>
          <a:xfrm>
            <a:off x="7763480" y="2279931"/>
            <a:ext cx="1789494" cy="1200330"/>
          </a:xfrm>
          <a:prstGeom prst="rect">
            <a:avLst/>
          </a:prstGeom>
        </p:spPr>
      </p:pic>
      <p:pic>
        <p:nvPicPr>
          <p:cNvPr id="15" name="Picture 14">
            <a:extLst>
              <a:ext uri="{FF2B5EF4-FFF2-40B4-BE49-F238E27FC236}">
                <a16:creationId xmlns:a16="http://schemas.microsoft.com/office/drawing/2014/main" id="{82DB27BD-F9B5-7A8B-18DC-B7915D232C74}"/>
              </a:ext>
            </a:extLst>
          </p:cNvPr>
          <p:cNvPicPr>
            <a:picLocks noChangeAspect="1"/>
          </p:cNvPicPr>
          <p:nvPr/>
        </p:nvPicPr>
        <p:blipFill>
          <a:blip r:embed="rId4"/>
          <a:stretch>
            <a:fillRect/>
          </a:stretch>
        </p:blipFill>
        <p:spPr>
          <a:xfrm>
            <a:off x="1985132" y="2406888"/>
            <a:ext cx="1307787" cy="1114972"/>
          </a:xfrm>
          <a:prstGeom prst="rect">
            <a:avLst/>
          </a:prstGeom>
        </p:spPr>
      </p:pic>
      <p:sp>
        <p:nvSpPr>
          <p:cNvPr id="16" name="TextBox 15">
            <a:extLst>
              <a:ext uri="{FF2B5EF4-FFF2-40B4-BE49-F238E27FC236}">
                <a16:creationId xmlns:a16="http://schemas.microsoft.com/office/drawing/2014/main" id="{21346F47-7FE8-6E68-DCBF-F4B2EEF05584}"/>
              </a:ext>
            </a:extLst>
          </p:cNvPr>
          <p:cNvSpPr txBox="1"/>
          <p:nvPr/>
        </p:nvSpPr>
        <p:spPr>
          <a:xfrm>
            <a:off x="152398" y="3632448"/>
            <a:ext cx="6040755" cy="1754326"/>
          </a:xfrm>
          <a:prstGeom prst="rect">
            <a:avLst/>
          </a:prstGeom>
          <a:noFill/>
        </p:spPr>
        <p:txBody>
          <a:bodyPr wrap="square" rtlCol="0">
            <a:spAutoFit/>
          </a:bodyPr>
          <a:lstStyle/>
          <a:p>
            <a:r>
              <a:rPr lang="en-US" dirty="0">
                <a:solidFill>
                  <a:srgbClr val="00B0F0"/>
                </a:solidFill>
              </a:rPr>
              <a:t>Integrated System for Autonomous and Adaptive Caretaking (ISAAC3) – ARC</a:t>
            </a:r>
          </a:p>
          <a:p>
            <a:endParaRPr lang="en-US" dirty="0">
              <a:solidFill>
                <a:srgbClr val="00B0F0"/>
              </a:solidFill>
            </a:endParaRPr>
          </a:p>
          <a:p>
            <a:pPr marL="285750" indent="-285750">
              <a:buFontTx/>
              <a:buChar char="-"/>
            </a:pPr>
            <a:r>
              <a:rPr lang="en-US" dirty="0">
                <a:solidFill>
                  <a:srgbClr val="00B0F0"/>
                </a:solidFill>
              </a:rPr>
              <a:t>Integration of data from disparate sources</a:t>
            </a:r>
          </a:p>
          <a:p>
            <a:pPr marL="285750" indent="-285750">
              <a:buFontTx/>
              <a:buChar char="-"/>
            </a:pPr>
            <a:r>
              <a:rPr lang="en-US" dirty="0">
                <a:solidFill>
                  <a:srgbClr val="00B0F0"/>
                </a:solidFill>
              </a:rPr>
              <a:t>Control interface integration</a:t>
            </a:r>
          </a:p>
          <a:p>
            <a:pPr marL="285750" indent="-285750">
              <a:buFontTx/>
              <a:buChar char="-"/>
            </a:pPr>
            <a:r>
              <a:rPr lang="en-US" dirty="0">
                <a:solidFill>
                  <a:srgbClr val="00B0F0"/>
                </a:solidFill>
              </a:rPr>
              <a:t>Coordinated task execution</a:t>
            </a:r>
          </a:p>
        </p:txBody>
      </p:sp>
      <p:sp>
        <p:nvSpPr>
          <p:cNvPr id="17" name="TextBox 16">
            <a:extLst>
              <a:ext uri="{FF2B5EF4-FFF2-40B4-BE49-F238E27FC236}">
                <a16:creationId xmlns:a16="http://schemas.microsoft.com/office/drawing/2014/main" id="{1106E609-1FAF-A43D-D40E-C346AE2564E4}"/>
              </a:ext>
            </a:extLst>
          </p:cNvPr>
          <p:cNvSpPr txBox="1"/>
          <p:nvPr/>
        </p:nvSpPr>
        <p:spPr>
          <a:xfrm>
            <a:off x="6358615" y="3632448"/>
            <a:ext cx="4886325" cy="1477328"/>
          </a:xfrm>
          <a:prstGeom prst="rect">
            <a:avLst/>
          </a:prstGeom>
          <a:noFill/>
        </p:spPr>
        <p:txBody>
          <a:bodyPr wrap="square" rtlCol="0">
            <a:spAutoFit/>
          </a:bodyPr>
          <a:lstStyle/>
          <a:p>
            <a:r>
              <a:rPr lang="en-US" dirty="0">
                <a:solidFill>
                  <a:srgbClr val="00B050"/>
                </a:solidFill>
              </a:rPr>
              <a:t>Lunar DEM, Mapping, Modeling, and Visualization (</a:t>
            </a:r>
            <a:r>
              <a:rPr lang="en-US" dirty="0" err="1">
                <a:solidFill>
                  <a:srgbClr val="00B050"/>
                </a:solidFill>
              </a:rPr>
              <a:t>LuNaMaps</a:t>
            </a:r>
            <a:r>
              <a:rPr lang="en-US" dirty="0">
                <a:solidFill>
                  <a:srgbClr val="00B050"/>
                </a:solidFill>
              </a:rPr>
              <a:t>) – GSFC</a:t>
            </a:r>
          </a:p>
          <a:p>
            <a:endParaRPr lang="en-US" dirty="0">
              <a:solidFill>
                <a:srgbClr val="00B050"/>
              </a:solidFill>
            </a:endParaRPr>
          </a:p>
          <a:p>
            <a:pPr marL="285750" indent="-285750">
              <a:buFontTx/>
              <a:buChar char="-"/>
            </a:pPr>
            <a:r>
              <a:rPr lang="en-US" dirty="0">
                <a:solidFill>
                  <a:srgbClr val="00B050"/>
                </a:solidFill>
              </a:rPr>
              <a:t>Data merging</a:t>
            </a:r>
          </a:p>
          <a:p>
            <a:pPr marL="285750" indent="-285750">
              <a:buFontTx/>
              <a:buChar char="-"/>
            </a:pPr>
            <a:r>
              <a:rPr lang="en-US" dirty="0">
                <a:solidFill>
                  <a:srgbClr val="00B050"/>
                </a:solidFill>
              </a:rPr>
              <a:t>Synthetic map enhancement</a:t>
            </a:r>
          </a:p>
        </p:txBody>
      </p:sp>
      <p:pic>
        <p:nvPicPr>
          <p:cNvPr id="23" name="Picture 22">
            <a:extLst>
              <a:ext uri="{FF2B5EF4-FFF2-40B4-BE49-F238E27FC236}">
                <a16:creationId xmlns:a16="http://schemas.microsoft.com/office/drawing/2014/main" id="{07D4E570-12CC-A616-C433-141223B73D0A}"/>
              </a:ext>
            </a:extLst>
          </p:cNvPr>
          <p:cNvPicPr>
            <a:picLocks noChangeAspect="1"/>
          </p:cNvPicPr>
          <p:nvPr/>
        </p:nvPicPr>
        <p:blipFill>
          <a:blip r:embed="rId5"/>
          <a:stretch>
            <a:fillRect/>
          </a:stretch>
        </p:blipFill>
        <p:spPr>
          <a:xfrm>
            <a:off x="1888032" y="5386774"/>
            <a:ext cx="1284743" cy="1270778"/>
          </a:xfrm>
          <a:prstGeom prst="rect">
            <a:avLst/>
          </a:prstGeom>
        </p:spPr>
      </p:pic>
      <p:pic>
        <p:nvPicPr>
          <p:cNvPr id="25" name="Picture 24">
            <a:extLst>
              <a:ext uri="{FF2B5EF4-FFF2-40B4-BE49-F238E27FC236}">
                <a16:creationId xmlns:a16="http://schemas.microsoft.com/office/drawing/2014/main" id="{10ADC632-4967-28D9-D61C-71A6CEBC72C1}"/>
              </a:ext>
            </a:extLst>
          </p:cNvPr>
          <p:cNvPicPr>
            <a:picLocks noChangeAspect="1"/>
          </p:cNvPicPr>
          <p:nvPr/>
        </p:nvPicPr>
        <p:blipFill>
          <a:blip r:embed="rId6"/>
          <a:stretch>
            <a:fillRect/>
          </a:stretch>
        </p:blipFill>
        <p:spPr>
          <a:xfrm>
            <a:off x="7363905" y="5157060"/>
            <a:ext cx="2940061" cy="1402443"/>
          </a:xfrm>
          <a:prstGeom prst="rect">
            <a:avLst/>
          </a:prstGeom>
        </p:spPr>
      </p:pic>
    </p:spTree>
    <p:extLst>
      <p:ext uri="{BB962C8B-B14F-4D97-AF65-F5344CB8AC3E}">
        <p14:creationId xmlns:p14="http://schemas.microsoft.com/office/powerpoint/2010/main" val="229574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95BBBB-9474-D2F4-6471-7B10E4146CD6}"/>
              </a:ext>
            </a:extLst>
          </p:cNvPr>
          <p:cNvSpPr>
            <a:spLocks noGrp="1"/>
          </p:cNvSpPr>
          <p:nvPr>
            <p:ph idx="1"/>
          </p:nvPr>
        </p:nvSpPr>
        <p:spPr>
          <a:xfrm>
            <a:off x="457200" y="946298"/>
            <a:ext cx="11277600" cy="4976184"/>
          </a:xfrm>
        </p:spPr>
        <p:txBody>
          <a:bodyPr anchor="ctr"/>
          <a:lstStyle/>
          <a:p>
            <a:pPr marL="0" indent="0" algn="ctr">
              <a:buNone/>
            </a:pPr>
            <a:r>
              <a:rPr lang="en-US" dirty="0"/>
              <a:t>Roadmaps coming soon</a:t>
            </a:r>
          </a:p>
        </p:txBody>
      </p:sp>
    </p:spTree>
    <p:extLst>
      <p:ext uri="{BB962C8B-B14F-4D97-AF65-F5344CB8AC3E}">
        <p14:creationId xmlns:p14="http://schemas.microsoft.com/office/powerpoint/2010/main" val="1112079995"/>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ster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32331</TotalTime>
  <Words>1257</Words>
  <Application>Microsoft Office PowerPoint</Application>
  <PresentationFormat>Widescreen</PresentationFormat>
  <Paragraphs>144</Paragraphs>
  <Slides>9</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vt:i4>
      </vt:variant>
    </vt:vector>
  </HeadingPairs>
  <TitlesOfParts>
    <vt:vector size="16" baseType="lpstr">
      <vt:lpstr>Arial</vt:lpstr>
      <vt:lpstr>Calibri</vt:lpstr>
      <vt:lpstr>Century Gothic</vt:lpstr>
      <vt:lpstr>Helvetica</vt:lpstr>
      <vt:lpstr>Monaco</vt:lpstr>
      <vt:lpstr>3_Office Theme</vt:lpstr>
      <vt:lpstr>Master Template</vt:lpstr>
      <vt:lpstr>Advanced Thermal Capability: Relevant GCD Projects Surface Systems Capability: Relevant GCD Projects </vt:lpstr>
      <vt:lpstr>Advanced Thermal Management Technologies to Enable Lunar and Martian Missions</vt:lpstr>
      <vt:lpstr>Gap: Variable Heat Rejection (thermal component of survive the night)</vt:lpstr>
      <vt:lpstr>Gap: Cold Tolerant Mechanisms</vt:lpstr>
      <vt:lpstr>Gap: Dust Tolerant Thermal Systems </vt:lpstr>
      <vt:lpstr>Ground and Surface Support Systems to Enable Long Duration Surface Stays Envisioned Future (Lunar Space Port &amp; Mars Forward Proving Ground)</vt:lpstr>
      <vt:lpstr>Gap: Surfaced-based Instrumentation for Full Field Debris Characterization</vt:lpstr>
      <vt:lpstr>Relevant GCD projects leverageable toward multiple Surface Systems gaps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Mahoney, Erin C. (HQ-CM000)[ASRC Federal Data Solutions, LLC]</dc:creator>
  <cp:lastModifiedBy>Krenn, Angela Gray. (KSC-UBG00)</cp:lastModifiedBy>
  <cp:revision>141</cp:revision>
  <dcterms:created xsi:type="dcterms:W3CDTF">2021-03-02T14:28:35Z</dcterms:created>
  <dcterms:modified xsi:type="dcterms:W3CDTF">2023-09-11T13:42:04Z</dcterms:modified>
</cp:coreProperties>
</file>