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  <p:sldMasterId id="2147483681" r:id="rId2"/>
    <p:sldMasterId id="2147483693" r:id="rId3"/>
    <p:sldMasterId id="2147483705" r:id="rId4"/>
    <p:sldMasterId id="2147483718" r:id="rId5"/>
    <p:sldMasterId id="2147483721" r:id="rId6"/>
  </p:sldMasterIdLst>
  <p:notesMasterIdLst>
    <p:notesMasterId r:id="rId39"/>
  </p:notesMasterIdLst>
  <p:sldIdLst>
    <p:sldId id="416" r:id="rId7"/>
    <p:sldId id="260" r:id="rId8"/>
    <p:sldId id="4466" r:id="rId9"/>
    <p:sldId id="16145" r:id="rId10"/>
    <p:sldId id="16161" r:id="rId11"/>
    <p:sldId id="16148" r:id="rId12"/>
    <p:sldId id="16152" r:id="rId13"/>
    <p:sldId id="16143" r:id="rId14"/>
    <p:sldId id="16149" r:id="rId15"/>
    <p:sldId id="16156" r:id="rId16"/>
    <p:sldId id="903" r:id="rId17"/>
    <p:sldId id="16150" r:id="rId18"/>
    <p:sldId id="464" r:id="rId19"/>
    <p:sldId id="16158" r:id="rId20"/>
    <p:sldId id="443" r:id="rId21"/>
    <p:sldId id="16159" r:id="rId22"/>
    <p:sldId id="16153" r:id="rId23"/>
    <p:sldId id="491" r:id="rId24"/>
    <p:sldId id="492" r:id="rId25"/>
    <p:sldId id="16154" r:id="rId26"/>
    <p:sldId id="267" r:id="rId27"/>
    <p:sldId id="16157" r:id="rId28"/>
    <p:sldId id="430" r:id="rId29"/>
    <p:sldId id="429" r:id="rId30"/>
    <p:sldId id="440" r:id="rId31"/>
    <p:sldId id="438" r:id="rId32"/>
    <p:sldId id="439" r:id="rId33"/>
    <p:sldId id="454" r:id="rId34"/>
    <p:sldId id="456" r:id="rId35"/>
    <p:sldId id="455" r:id="rId36"/>
    <p:sldId id="475" r:id="rId37"/>
    <p:sldId id="476" r:id="rId3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BFF"/>
    <a:srgbClr val="E2E2E2"/>
    <a:srgbClr val="E9EED6"/>
    <a:srgbClr val="F9F7B9"/>
    <a:srgbClr val="FDEBD7"/>
    <a:srgbClr val="CEB1F9"/>
    <a:srgbClr val="8F8E5B"/>
    <a:srgbClr val="6B6B6B"/>
    <a:srgbClr val="FFD5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3791" autoAdjust="0"/>
    <p:restoredTop sz="94660"/>
  </p:normalViewPr>
  <p:slideViewPr>
    <p:cSldViewPr snapToGrid="0">
      <p:cViewPr varScale="1">
        <p:scale>
          <a:sx n="148" d="100"/>
          <a:sy n="148" d="100"/>
        </p:scale>
        <p:origin x="224" y="1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02BF222-8E73-4642-B461-FC9FAA5D2F32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D5A173C-B0E8-4E3C-87B7-C4B40D9C2B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38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F1EAA-3C44-4484-A39B-6824701984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420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3E3D40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FB6370-86AA-7344-AFFA-F285B12A0D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3390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3E3D40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FB6370-86AA-7344-AFFA-F285B12A0D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367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3E3D40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FB6370-86AA-7344-AFFA-F285B12A0D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2129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3E3D40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FB6370-86AA-7344-AFFA-F285B12A0D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1205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3E3D40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FB6370-86AA-7344-AFFA-F285B12A0D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7674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3E3D40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FB6370-86AA-7344-AFFA-F285B12A0D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86518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3E3D40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FB6370-86AA-7344-AFFA-F285B12A0D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125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Uncertainties defined for ~15 nm aggregated bands (not for every 5 nm)</a:t>
            </a:r>
          </a:p>
          <a:p>
            <a:endParaRPr lang="en-US" dirty="0"/>
          </a:p>
          <a:p>
            <a:r>
              <a:rPr lang="en-US" dirty="0"/>
              <a:t>Model error fixed on heritage algorithm – provides sandbox in which OCI can play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7F1EAA-3C44-4484-A39B-6824701984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9937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3E3D40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FB6370-86AA-7344-AFFA-F285B12A0D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77950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3E3D40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FB6370-86AA-7344-AFFA-F285B12A0D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4225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3E3D40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FB6370-86AA-7344-AFFA-F285B12A0D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8649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3E3D40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FB6370-86AA-7344-AFFA-F285B12A0D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20192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3E3D40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FB6370-86AA-7344-AFFA-F285B12A0D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4705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192000" cy="68567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2FF85C-9D0A-EF0D-082D-B86CB479AF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4998" y="101604"/>
            <a:ext cx="653522" cy="5429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1CF3B8-0FB9-859E-E93C-DDE6B8C0CA5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91942" y="156909"/>
            <a:ext cx="1815060" cy="42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434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>
            <a:normAutofit/>
          </a:bodyPr>
          <a:lstStyle>
            <a:lvl1pPr algn="l">
              <a:defRPr sz="32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Line 5"/>
          <p:cNvSpPr>
            <a:spLocks noChangeShapeType="1"/>
          </p:cNvSpPr>
          <p:nvPr userDrawn="1"/>
        </p:nvSpPr>
        <p:spPr bwMode="auto">
          <a:xfrm>
            <a:off x="1219201" y="777875"/>
            <a:ext cx="10155767" cy="0"/>
          </a:xfrm>
          <a:prstGeom prst="line">
            <a:avLst/>
          </a:prstGeom>
          <a:noFill/>
          <a:ln w="38100">
            <a:solidFill>
              <a:srgbClr val="A1A4A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11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584950"/>
            <a:ext cx="2844800" cy="1968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10/6/2020</a:t>
            </a:r>
            <a:endParaRPr lang="en-US" dirty="0"/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042400" y="6569076"/>
            <a:ext cx="2844800" cy="212725"/>
          </a:xfrm>
        </p:spPr>
        <p:txBody>
          <a:bodyPr/>
          <a:lstStyle/>
          <a:p>
            <a:fld id="{B0D1B106-9B78-43E7-9216-5A30474DFC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53201"/>
            <a:ext cx="3860800" cy="2127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Lessons Learned In Instrument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18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5334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84021"/>
            <a:ext cx="10972800" cy="4525963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584950"/>
            <a:ext cx="2844800" cy="1968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10/6/2020</a:t>
            </a:r>
            <a:endParaRPr lang="en-US" dirty="0"/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042400" y="6569076"/>
            <a:ext cx="2844800" cy="212725"/>
          </a:xfrm>
        </p:spPr>
        <p:txBody>
          <a:bodyPr/>
          <a:lstStyle/>
          <a:p>
            <a:fld id="{B0D1B106-9B78-43E7-9216-5A30474DFC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53201"/>
            <a:ext cx="3860800" cy="2127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Lessons Learned In Instrument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9032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1606" y="274638"/>
            <a:ext cx="9808789" cy="43091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1">
                <a:latin typeface="Helvetica"/>
                <a:cs typeface="Helvetica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884975"/>
            <a:ext cx="5080000" cy="506118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04469" y="884975"/>
            <a:ext cx="5080000" cy="506118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Line 5"/>
          <p:cNvSpPr>
            <a:spLocks noChangeShapeType="1"/>
          </p:cNvSpPr>
          <p:nvPr userDrawn="1"/>
        </p:nvSpPr>
        <p:spPr bwMode="auto">
          <a:xfrm>
            <a:off x="1219201" y="777875"/>
            <a:ext cx="10155767" cy="0"/>
          </a:xfrm>
          <a:prstGeom prst="line">
            <a:avLst/>
          </a:prstGeom>
          <a:noFill/>
          <a:ln w="38100">
            <a:solidFill>
              <a:srgbClr val="A1A4A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19" name="Line 43"/>
          <p:cNvSpPr>
            <a:spLocks noChangeShapeType="1"/>
          </p:cNvSpPr>
          <p:nvPr userDrawn="1"/>
        </p:nvSpPr>
        <p:spPr bwMode="auto">
          <a:xfrm>
            <a:off x="1219200" y="6564313"/>
            <a:ext cx="10176933" cy="0"/>
          </a:xfrm>
          <a:prstGeom prst="line">
            <a:avLst/>
          </a:prstGeom>
          <a:noFill/>
          <a:ln w="38100">
            <a:solidFill>
              <a:srgbClr val="A1A4A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11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584950"/>
            <a:ext cx="2844800" cy="1968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10/6/2020</a:t>
            </a:r>
            <a:endParaRPr lang="en-US" dirty="0"/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042400" y="6569076"/>
            <a:ext cx="2844800" cy="212725"/>
          </a:xfrm>
        </p:spPr>
        <p:txBody>
          <a:bodyPr/>
          <a:lstStyle/>
          <a:p>
            <a:fld id="{B0D1B106-9B78-43E7-9216-5A30474DFC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53201"/>
            <a:ext cx="3860800" cy="2127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Lessons Learned In Instrument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000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Line 5"/>
          <p:cNvSpPr>
            <a:spLocks noChangeShapeType="1"/>
          </p:cNvSpPr>
          <p:nvPr userDrawn="1"/>
        </p:nvSpPr>
        <p:spPr bwMode="auto">
          <a:xfrm>
            <a:off x="1219201" y="777875"/>
            <a:ext cx="10155767" cy="0"/>
          </a:xfrm>
          <a:prstGeom prst="line">
            <a:avLst/>
          </a:prstGeom>
          <a:noFill/>
          <a:ln w="38100">
            <a:solidFill>
              <a:srgbClr val="A1A4A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10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584950"/>
            <a:ext cx="2844800" cy="1968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10/6/2020</a:t>
            </a:r>
            <a:endParaRPr lang="en-US" dirty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042400" y="6569076"/>
            <a:ext cx="2844800" cy="212725"/>
          </a:xfrm>
        </p:spPr>
        <p:txBody>
          <a:bodyPr/>
          <a:lstStyle/>
          <a:p>
            <a:fld id="{B0D1B106-9B78-43E7-9216-5A30474DFC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53201"/>
            <a:ext cx="3860800" cy="2127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Lessons Learned In Instrument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263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584950"/>
            <a:ext cx="2844800" cy="1968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10/6/2020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042400" y="6569076"/>
            <a:ext cx="2844800" cy="212725"/>
          </a:xfrm>
        </p:spPr>
        <p:txBody>
          <a:bodyPr/>
          <a:lstStyle/>
          <a:p>
            <a:fld id="{B0D1B106-9B78-43E7-9216-5A30474DFC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53201"/>
            <a:ext cx="3860800" cy="2127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Lessons Learned In Instrument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596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83DCE-0A12-094F-B538-87601D7EEF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43D831-7A72-9246-869B-FDDF974DA1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F54016-1321-1A48-B1A8-5DF34A8A5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333AF-C23A-7942-80C5-39CB8FCEE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Lessons Learned In Instrument Development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0B5D13-3088-B049-A263-1148FD68F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DD55F-A21A-354F-AE2A-627A8D14C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560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382E0-F300-D842-AC02-18A954E96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01D65-6C94-424C-B4BD-587505BA07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1FB39-E75D-474A-BE2F-D790DF53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C4F2E-0CD6-7A4D-BA45-225D3B9EF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Lessons Learned In Instrument Development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94F79D-70E5-7C4A-A964-B75076F14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DD55F-A21A-354F-AE2A-627A8D14C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870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19037-38E5-514B-8FE7-915C682C9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E7B9-3957-D241-B588-743036395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09A57B-A002-0644-AC6C-04A0E35C7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B203C-EB4B-404D-BCF5-89C5A3E43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Lessons Learned In Instrument Development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48EC37-F6D5-4A47-BA75-9194F0264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DD55F-A21A-354F-AE2A-627A8D14C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39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FE1EB-CA0F-684C-A10F-D837ADD83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1A073-3816-4843-8C63-016EAE13E6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4C6C0D-B75A-EB41-AB72-5C039385E4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46583D-DF36-1544-B407-B112E27A2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10/6/2020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0DE6DD-2037-0945-A05F-4E1888B9C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Lessons Learned In Instrument Development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F9026A-6F00-C842-9306-87B87CD1B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DD55F-A21A-354F-AE2A-627A8D14C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394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79C88-C6DD-5D45-A155-50E0737F5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C35AE6-A004-F941-8994-FF179A7786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722249-2295-CF48-BEF9-8FECC41B03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E6DA71-749F-464F-A4F8-9BF85D98DE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DC7602-6532-334D-87F3-2C477EF59A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5F34D0-9953-0E41-8158-1B8A9FA45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10/6/2020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773FBA-E2A5-5C44-AC8C-97C079CED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Lessons Learned In Instrument Development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1FCD23-E3DC-BF48-9EF6-75B9B3BB6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DD55F-A21A-354F-AE2A-627A8D14C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859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6D293-DA94-1B43-B05F-2272851D1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11E67D-9094-2F49-9842-DDCCB5B5E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10/6/2020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B5A589-A8A9-E444-9C76-7CF78874F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Lessons Learned In Instrument Development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06B41-9740-D147-9037-0195F9460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DD55F-A21A-354F-AE2A-627A8D14C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477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727896-FF98-3A40-8DD9-B1D19446E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10/6/2020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716C56-F5B7-E748-B40A-1E30175C1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Lessons Learned In Instrument Development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9E34B6-7EBA-EC41-BA8D-74B10E1C6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DD55F-A21A-354F-AE2A-627A8D14C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053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28AD6-E0CF-474A-83F5-5253F4193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C57A7-9FB7-A144-9750-DD926D8DD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7721ED-1668-824A-8AB3-FDD712BE03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E7E9FD-E213-4943-A665-094B8A76D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10/6/2020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124EC0-E872-BA4D-8A12-AF3558C5B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Lessons Learned In Instrument Development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70C502-1611-9843-81F9-3EBF9AD29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DD55F-A21A-354F-AE2A-627A8D14C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662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6291F-F3D2-C147-8BE3-C89CF2333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E86A45-2203-414B-A81B-62562B4B5D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BB0443-8FDC-BF40-AAEF-BE03AA0CAD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B324BF-D1D5-B644-A8DE-5B69DD0BA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10/6/2020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BD65DE-4BFB-104A-B740-27A33918E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Lessons Learned In Instrument Development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21B343-BAD4-ED48-B343-D1D15A2CB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DD55F-A21A-354F-AE2A-627A8D14C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709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57F82-773B-6945-90D5-50ECD0559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5E24FA-979B-0646-A06D-AF78614E1C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7684AB-7AE2-6646-A716-B0CCDFC22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CFCB3-B1F4-6A4E-BC07-15C708B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Lessons Learned In Instrument Development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29A7CF-1F49-5342-9E89-35BB79AAE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DD55F-A21A-354F-AE2A-627A8D14C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0854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F220D9-17F7-7A41-A28E-0774E908F1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43231B-4D09-224E-B763-819A1DEC8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7D24-B737-AA40-9E56-977ACF935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6E1BA-8B66-0A40-BF29-FE5EFC28B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Lessons Learned In Instrument Development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67B07-FA63-6F4C-828B-EDB1F6A8C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DD55F-A21A-354F-AE2A-627A8D14C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156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CA7C6-D9EE-3C9F-BA51-AB0DD651BC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141166-4A55-4CBE-C8DA-A8E036EE75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17288E-000A-35F5-4B57-42129816B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76734-91B1-3464-D038-048401F23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Lessons Learned In Instrument Development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BF43B-44E8-1880-ABEB-3084BA3E3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13B0D-6BAA-5D47-896B-95B305664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7411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5468D-7075-7C3D-E2E1-A4272062B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DB055-A98C-CC61-4AC3-35E6117AC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B1E26-1880-C014-6CE3-5FE66C2F0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886AA5-C89C-58DE-2DED-837B2FFE1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Lessons Learned In Instrument Development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B7120-CA98-1A52-2AC0-F381E9E5D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13B0D-6BAA-5D47-896B-95B305664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536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7DB71-6BA3-91B1-D4C4-DCC4B4CAF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AD7C0E-573A-C710-5806-D4CD43C082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C8E8A-C907-30D8-5D10-1E88EEC03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CE034-D924-01CE-90A5-D34FF721B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Lessons Learned In Instrument Development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E50E65-5E4E-BD83-0358-303874837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13B0D-6BAA-5D47-896B-95B305664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449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8C329-08EA-4994-F280-CA9FE2142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F808D-1ED5-671B-5F87-80645CB282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50FCD6-F7EB-BA33-E5BD-969E0174CD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4FCE7C-A1CF-2582-0E53-2C7ACB530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10/6/2020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8BF830-E684-1AD6-34FA-A6A0B2DFD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Lessons Learned In Instrument Development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438697-2EFD-A87D-12AE-427722394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13B0D-6BAA-5D47-896B-95B305664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2413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148CB-D2BC-62F5-EC70-488CB6987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1C2180-8084-9417-09BE-619AE6A75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70F84E-867C-3D2A-5193-B8F7F3D1E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A53D05-F0D8-70FB-FDC6-397A1ADE29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DCF436-ABCF-C6A8-ADB0-5D06EB8F1F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9ED407-BBA4-C1C4-1A13-5F88FB25F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10/6/2020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D252B5-69ED-3467-22BF-CA6F75D8E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Lessons Learned In Instrument Development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785461-0A40-1A41-8701-F8E96D93A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13B0D-6BAA-5D47-896B-95B305664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80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88989-297C-F415-7792-5D29A9868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A62617-3625-B70D-B65C-545097A65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10/6/2020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259BB1-7F3A-FC34-EBFC-E8BD31401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Lessons Learned In Instrument Development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454206-1CD8-2DBD-5CDD-495BBBF09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13B0D-6BAA-5D47-896B-95B305664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4117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773659-09C9-DD4F-99E4-9797050D9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10/6/2020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1170B6-6D28-D909-10A0-262DA860B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Lessons Learned In Instrument Development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6A8B8C-417A-3FA1-D902-2749B0BA1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13B0D-6BAA-5D47-896B-95B305664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1697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6A077-58D4-5FFE-A39C-90064EDC4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AE391-72AD-257D-AF35-A9CA24BC7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09C39A-435E-AADB-5512-714DCEEAD3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2A08E0-C3E9-56DB-3CC1-24E8346C7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10/6/2020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C2E8D2-BD20-5AA9-D854-68F891A09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Lessons Learned In Instrument Development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2898A1-3A04-AF93-33A6-A737857F8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13B0D-6BAA-5D47-896B-95B305664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0692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86F95-7B2D-6E45-1A19-866FC7FF6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68FC67-503B-0DD0-7B3D-7B8E424A95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2ABBC6-E436-5F50-1FB1-A4F1F2400E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4DA445-0DBE-0F71-4217-0666AFE3F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10/6/2020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76E9BC-F202-B17A-34F0-99FECB729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Lessons Learned In Instrument Development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624D8B-392B-FCFE-C89E-F50D4AEC8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13B0D-6BAA-5D47-896B-95B305664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3216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09987-72B4-47D2-C2EE-CDB9D31DD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7C14E4-C935-E40F-3585-44901F9DCF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E6FD13-4C12-EC3D-1425-451B63F98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2D28B-B6EC-DDCE-DA39-5B61D72A4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Lessons Learned In Instrument Development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336BF6-2996-061A-C9CE-8BBD27A30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13B0D-6BAA-5D47-896B-95B305664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1096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3D2AD6-F821-4805-4DBF-7034619630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4F1CFC-5BA4-7863-ED1C-FBB2F3B74C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BA0509-5B39-4185-0FA8-B8D2A87C0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0DDFB-8205-7916-4BE6-27A7611F5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Lessons Learned In Instrument Development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7C593-C866-462F-9229-1A1BA827B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13B0D-6BAA-5D47-896B-95B305664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281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E3313-9DDF-95C3-FC48-8B59C9EAC5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A3D992-A962-FE2D-05A2-957EDBE58B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E1DAB-F409-3357-F97D-C44859052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6A802-7089-4543-A4B7-CCE441408EAB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58E989-D9E9-48D7-8C5E-C401095C8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686E6-66DD-D590-FAAA-F53842982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180D-A6B4-9145-8FE9-5D4672729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8626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C1D8A-2679-174E-1035-445C3B4EE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03760-B9FD-39E8-D855-5C71BF627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A1A7AA-9763-4A35-5095-C92897E89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6A802-7089-4543-A4B7-CCE441408EAB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8A575-C4C4-6B10-6BCD-52FDA0C7D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F58A87-4977-996C-F86B-D5B560900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180D-A6B4-9145-8FE9-5D4672729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7611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421AB-1FD7-9520-704E-28F99E320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F4FDD1-9AEF-9387-33E1-097C6AC2F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86390-5602-5662-D6B3-8501F8A00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6A802-7089-4543-A4B7-CCE441408EAB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1C0D2-4587-EF10-96B9-83C6D41D2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7B57D-A426-6F21-E609-4C612CBC1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180D-A6B4-9145-8FE9-5D4672729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763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76D36-5BE0-834F-60C3-03331A7F0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9E3B6-EC6B-91FA-A479-CE821ECBE5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1F9E2C-F8F9-1C49-33BB-27107FDA43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92CD8F-C328-F794-7899-210036D0A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6A802-7089-4543-A4B7-CCE441408EAB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DA035-E97B-F183-2F1E-B3F084A09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A9B673-C1E7-40A5-AD01-EC3AE07D0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180D-A6B4-9145-8FE9-5D4672729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6555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79D3F-E9C9-DDDE-B25F-7D5DB1E02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CB5165-3E18-41FA-5BF7-92C6FCE223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E98F96-4ED9-192E-073F-3BAB2B799E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A26844-EAB7-139A-E453-53363C47DA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594660-2453-479F-667A-452E7E7DE5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691DCD-C726-BF27-E88A-117F8F871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6A802-7089-4543-A4B7-CCE441408EAB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ED7F20-9797-48D6-EA47-55F82821E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E8F5D6-DA22-21E1-3620-490759108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180D-A6B4-9145-8FE9-5D4672729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300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0A069-4669-E490-8DFD-0D48C09C8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6E3B6A-A015-53FA-9610-9AB6E0D2A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6A802-7089-4543-A4B7-CCE441408EAB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E8820F-7179-2DAA-07D4-B34E99DDF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262AF0-09D2-BC92-7FFC-AED1E97D0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180D-A6B4-9145-8FE9-5D4672729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0821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D621D1-3305-3F67-0145-BD6527D6A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6A802-7089-4543-A4B7-CCE441408EAB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FF51BB-2E77-DC98-4BA7-D7CAE9B55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F533CB-7EF7-5245-291D-967C5C2CA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180D-A6B4-9145-8FE9-5D4672729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048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26FEE-5D1B-B82B-E792-37FD702BE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A2F94-E54F-F59C-2F70-A8B0260E1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D09B8A-CBCC-5CA6-FBAD-AC4BCE727A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C55DB7-03FD-BEDE-DC3F-737A633CC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6A802-7089-4543-A4B7-CCE441408EAB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81C255-61AF-A310-D6B3-7FC8398AC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C5A867-F182-C86B-80A1-C94CB0B3C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180D-A6B4-9145-8FE9-5D4672729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777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94639-1BC3-3020-4240-5E4447497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61E8D3-C82A-F1E1-4315-4892C400CC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398F7-B306-F403-D290-FD466B7CC8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C2B26F-5967-056C-4EBD-CBDA2BB2E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6A802-7089-4543-A4B7-CCE441408EAB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0280D5-A6EC-68D5-D93C-79ED80DD8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4DC4FB-16C0-8EE7-B5E1-1D6F0950E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180D-A6B4-9145-8FE9-5D4672729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7300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2BFF-F26A-D82B-43B2-69FFE0C6A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F5D157-0858-2CAC-028F-4260A9AE64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2EFE3-2FD6-2F66-5688-21D022132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6A802-7089-4543-A4B7-CCE441408EAB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B0256-5EC0-1B2E-C9DC-1B8A68729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D0929B-7839-F391-1630-6C5CD9808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180D-A6B4-9145-8FE9-5D4672729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8859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4A003E-9032-7206-4F89-6064023E74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528377-0B9F-151F-DA03-D4A465F3A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CAFCD-F6D2-FFBA-D432-4427A818C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6A802-7089-4543-A4B7-CCE441408EAB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84AA1-5E08-01BD-7164-22F1105C7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1C037-99F8-AC7B-0077-B4B9C17D9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C180D-A6B4-9145-8FE9-5D4672729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8981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B4E3818-64BF-274D-9F79-A1591ED34EA4}"/>
              </a:ext>
            </a:extLst>
          </p:cNvPr>
          <p:cNvSpPr/>
          <p:nvPr userDrawn="1"/>
        </p:nvSpPr>
        <p:spPr>
          <a:xfrm>
            <a:off x="0" y="0"/>
            <a:ext cx="12192000" cy="74636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A852FD-F2ED-A045-9D16-7E9D46F532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4998" y="101604"/>
            <a:ext cx="653522" cy="5429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E9C2B7-DF50-BE49-91C7-FF85153FCA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3907" y="9119"/>
            <a:ext cx="821135" cy="7463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2ACCE3-3A97-B182-BC5C-C14108209CF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91942" y="156909"/>
            <a:ext cx="1815060" cy="42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16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859029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4173041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192000" cy="68567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2FF85C-9D0A-EF0D-082D-B86CB479AF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4998" y="101604"/>
            <a:ext cx="653522" cy="5429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1CF3B8-0FB9-859E-E93C-DDE6B8C0CA5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91942" y="156909"/>
            <a:ext cx="1815060" cy="42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613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"/>
            <a:ext cx="12192000" cy="685676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5134" y="46169"/>
            <a:ext cx="676868" cy="554873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63084" y="4829417"/>
            <a:ext cx="10363200" cy="1362075"/>
          </a:xfrm>
        </p:spPr>
        <p:txBody>
          <a:bodyPr anchor="t">
            <a:normAutofit/>
          </a:bodyPr>
          <a:lstStyle>
            <a:lvl1pPr algn="l">
              <a:defRPr sz="2400" b="1" cap="all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962851" y="787827"/>
            <a:ext cx="6363299" cy="1500187"/>
          </a:xfrm>
        </p:spPr>
        <p:txBody>
          <a:bodyPr anchor="ctr">
            <a:noAutofit/>
          </a:bodyPr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0"/>
          </p:nvPr>
        </p:nvSpPr>
        <p:spPr>
          <a:xfrm>
            <a:off x="4962850" y="2325127"/>
            <a:ext cx="6363299" cy="1500187"/>
          </a:xfrm>
        </p:spPr>
        <p:txBody>
          <a:bodyPr anchor="ctr">
            <a:noAutofit/>
          </a:bodyPr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5449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584950"/>
            <a:ext cx="3055917" cy="196850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t>November 8-10, 2022</a:t>
            </a: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Line 5"/>
          <p:cNvSpPr>
            <a:spLocks noChangeShapeType="1"/>
          </p:cNvSpPr>
          <p:nvPr userDrawn="1"/>
        </p:nvSpPr>
        <p:spPr bwMode="auto">
          <a:xfrm>
            <a:off x="1219202" y="777875"/>
            <a:ext cx="10155767" cy="0"/>
          </a:xfrm>
          <a:prstGeom prst="line">
            <a:avLst/>
          </a:prstGeom>
          <a:noFill/>
          <a:ln w="38100">
            <a:solidFill>
              <a:srgbClr val="A1A4A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350" dirty="0">
              <a:solidFill>
                <a:prstClr val="black"/>
              </a:solidFill>
            </a:endParaRPr>
          </a:p>
        </p:txBody>
      </p:sp>
      <p:sp>
        <p:nvSpPr>
          <p:cNvPr id="10" name="Line 43"/>
          <p:cNvSpPr>
            <a:spLocks noChangeShapeType="1"/>
          </p:cNvSpPr>
          <p:nvPr userDrawn="1"/>
        </p:nvSpPr>
        <p:spPr bwMode="auto">
          <a:xfrm>
            <a:off x="1219200" y="6564313"/>
            <a:ext cx="10176933" cy="0"/>
          </a:xfrm>
          <a:prstGeom prst="line">
            <a:avLst/>
          </a:prstGeom>
          <a:noFill/>
          <a:ln w="38100">
            <a:solidFill>
              <a:srgbClr val="A1A4A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350" dirty="0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53203"/>
            <a:ext cx="3860800" cy="212725"/>
          </a:xfrm>
          <a:prstGeom prst="rect">
            <a:avLst/>
          </a:prstGeom>
        </p:spPr>
        <p:txBody>
          <a:bodyPr/>
          <a:lstStyle>
            <a:lvl1pPr algn="ctr">
              <a:defRPr sz="75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t>PACE SIR</a:t>
            </a: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625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533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84023"/>
            <a:ext cx="10972800" cy="4525963"/>
          </a:xfrm>
        </p:spPr>
        <p:txBody>
          <a:bodyPr>
            <a:normAutofit/>
          </a:bodyPr>
          <a:lstStyle>
            <a:lvl1pPr>
              <a:defRPr sz="2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5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35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35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584950"/>
            <a:ext cx="2844800" cy="196850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t>November 8-10, 2022</a:t>
            </a: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Line 43"/>
          <p:cNvSpPr>
            <a:spLocks noChangeShapeType="1"/>
          </p:cNvSpPr>
          <p:nvPr userDrawn="1"/>
        </p:nvSpPr>
        <p:spPr bwMode="auto">
          <a:xfrm>
            <a:off x="1219200" y="6564313"/>
            <a:ext cx="10176933" cy="0"/>
          </a:xfrm>
          <a:prstGeom prst="line">
            <a:avLst/>
          </a:prstGeom>
          <a:noFill/>
          <a:ln w="38100">
            <a:solidFill>
              <a:srgbClr val="A1A4A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350" dirty="0">
              <a:solidFill>
                <a:prstClr val="black"/>
              </a:solidFill>
            </a:endParaRPr>
          </a:p>
        </p:txBody>
      </p:sp>
      <p:sp>
        <p:nvSpPr>
          <p:cNvPr id="9" name="Line 5"/>
          <p:cNvSpPr>
            <a:spLocks noChangeShapeType="1"/>
          </p:cNvSpPr>
          <p:nvPr userDrawn="1"/>
        </p:nvSpPr>
        <p:spPr bwMode="auto">
          <a:xfrm>
            <a:off x="1219202" y="777875"/>
            <a:ext cx="10155767" cy="0"/>
          </a:xfrm>
          <a:prstGeom prst="line">
            <a:avLst/>
          </a:prstGeom>
          <a:noFill/>
          <a:ln w="38100">
            <a:solidFill>
              <a:srgbClr val="A1A4A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350" dirty="0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53203"/>
            <a:ext cx="3860800" cy="212725"/>
          </a:xfrm>
          <a:prstGeom prst="rect">
            <a:avLst/>
          </a:prstGeom>
        </p:spPr>
        <p:txBody>
          <a:bodyPr/>
          <a:lstStyle>
            <a:lvl1pPr algn="ctr">
              <a:defRPr sz="75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t>PACE SIR</a:t>
            </a: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53392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>
            <a:normAutofit/>
          </a:bodyPr>
          <a:lstStyle>
            <a:lvl1pPr algn="l">
              <a:defRPr sz="24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584950"/>
            <a:ext cx="2844800" cy="196850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t>November 8-10, 2022</a:t>
            </a: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Line 5"/>
          <p:cNvSpPr>
            <a:spLocks noChangeShapeType="1"/>
          </p:cNvSpPr>
          <p:nvPr userDrawn="1"/>
        </p:nvSpPr>
        <p:spPr bwMode="auto">
          <a:xfrm>
            <a:off x="1219202" y="777875"/>
            <a:ext cx="10155767" cy="0"/>
          </a:xfrm>
          <a:prstGeom prst="line">
            <a:avLst/>
          </a:prstGeom>
          <a:noFill/>
          <a:ln w="38100">
            <a:solidFill>
              <a:srgbClr val="A1A4A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350" dirty="0">
              <a:solidFill>
                <a:prstClr val="black"/>
              </a:solidFill>
            </a:endParaRPr>
          </a:p>
        </p:txBody>
      </p:sp>
      <p:sp>
        <p:nvSpPr>
          <p:cNvPr id="10" name="Line 43"/>
          <p:cNvSpPr>
            <a:spLocks noChangeShapeType="1"/>
          </p:cNvSpPr>
          <p:nvPr userDrawn="1"/>
        </p:nvSpPr>
        <p:spPr bwMode="auto">
          <a:xfrm>
            <a:off x="1219200" y="6564313"/>
            <a:ext cx="10176933" cy="0"/>
          </a:xfrm>
          <a:prstGeom prst="line">
            <a:avLst/>
          </a:prstGeom>
          <a:noFill/>
          <a:ln w="38100">
            <a:solidFill>
              <a:srgbClr val="A1A4A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350" dirty="0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53203"/>
            <a:ext cx="3860800" cy="212725"/>
          </a:xfrm>
          <a:prstGeom prst="rect">
            <a:avLst/>
          </a:prstGeom>
        </p:spPr>
        <p:txBody>
          <a:bodyPr/>
          <a:lstStyle>
            <a:lvl1pPr algn="ctr">
              <a:defRPr sz="75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t>PACE SIR</a:t>
            </a: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47240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584950"/>
            <a:ext cx="2844800" cy="196850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t>November 8-10, 2022</a:t>
            </a: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Line 43"/>
          <p:cNvSpPr>
            <a:spLocks noChangeShapeType="1"/>
          </p:cNvSpPr>
          <p:nvPr userDrawn="1"/>
        </p:nvSpPr>
        <p:spPr bwMode="auto">
          <a:xfrm>
            <a:off x="1219200" y="6564313"/>
            <a:ext cx="10176933" cy="0"/>
          </a:xfrm>
          <a:prstGeom prst="line">
            <a:avLst/>
          </a:prstGeom>
          <a:noFill/>
          <a:ln w="38100">
            <a:solidFill>
              <a:srgbClr val="A1A4A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350" dirty="0">
              <a:solidFill>
                <a:prstClr val="black"/>
              </a:solidFill>
            </a:endParaRPr>
          </a:p>
        </p:txBody>
      </p:sp>
      <p:sp>
        <p:nvSpPr>
          <p:cNvPr id="8" name="Line 5"/>
          <p:cNvSpPr>
            <a:spLocks noChangeShapeType="1"/>
          </p:cNvSpPr>
          <p:nvPr userDrawn="1"/>
        </p:nvSpPr>
        <p:spPr bwMode="auto">
          <a:xfrm>
            <a:off x="1219202" y="777875"/>
            <a:ext cx="10155767" cy="0"/>
          </a:xfrm>
          <a:prstGeom prst="line">
            <a:avLst/>
          </a:prstGeom>
          <a:noFill/>
          <a:ln w="38100">
            <a:solidFill>
              <a:srgbClr val="A1A4A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350" dirty="0">
              <a:solidFill>
                <a:prstClr val="black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53203"/>
            <a:ext cx="3860800" cy="212725"/>
          </a:xfrm>
          <a:prstGeom prst="rect">
            <a:avLst/>
          </a:prstGeom>
        </p:spPr>
        <p:txBody>
          <a:bodyPr/>
          <a:lstStyle>
            <a:lvl1pPr algn="ctr">
              <a:defRPr sz="75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t>PACE SIR</a:t>
            </a: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758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584950"/>
            <a:ext cx="2844800" cy="196850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t>November 8-10, 2022</a:t>
            </a: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53203"/>
            <a:ext cx="3860800" cy="212725"/>
          </a:xfrm>
          <a:prstGeom prst="rect">
            <a:avLst/>
          </a:prstGeom>
        </p:spPr>
        <p:txBody>
          <a:bodyPr/>
          <a:lstStyle>
            <a:lvl1pPr algn="ctr">
              <a:defRPr sz="75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t>PACE SIR</a:t>
            </a: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54819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"/>
            <a:ext cx="12192000" cy="68567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0212" y="228605"/>
            <a:ext cx="649389" cy="55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5608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8.xml"/><Relationship Id="rId10" Type="http://schemas.openxmlformats.org/officeDocument/2006/relationships/image" Target="../media/image7.jpeg"/><Relationship Id="rId4" Type="http://schemas.openxmlformats.org/officeDocument/2006/relationships/slideLayout" Target="../slideLayouts/slideLayout47.xml"/><Relationship Id="rId9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881744"/>
            <a:ext cx="10972800" cy="5244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2400" y="6569076"/>
            <a:ext cx="2844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0D7058A-810B-4EBD-8FDF-04ECCAA20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53201"/>
            <a:ext cx="3860800" cy="2127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Lessons Learned In Instrument Development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553200"/>
            <a:ext cx="3008416" cy="3048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10/6/2020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110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7" r:id="rId2"/>
    <p:sldLayoutId id="2147483676" r:id="rId3"/>
    <p:sldLayoutId id="2147483679" r:id="rId4"/>
    <p:sldLayoutId id="2147483680" r:id="rId5"/>
    <p:sldLayoutId id="2147483678" r:id="rId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25"/>
        </a:spcAft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296F6A-2416-D141-A62D-4625AFB73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9F4923-2253-9844-826B-8D60FACD6E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44DAA-4CC8-E94B-8E45-56724A88BB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10/6/2020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B6546-B6A2-3A48-8D0E-D8234A6378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Lessons Learned In Instrument Development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F2CC25-4734-0941-A387-55C94595F6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DD55F-A21A-354F-AE2A-627A8D14C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174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9D6E3C-A7C4-04A5-453D-A71806386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98B726-ECF1-8D1C-F08C-055A1238C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48033F-455F-5B17-F3B1-107514E626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10/6/2020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C17F5-0208-E946-181B-C784CC84DC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Lessons Learned In Instrument Development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068A3E-D03C-5F51-D0A2-7DB6449BFB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13B0D-6BAA-5D47-896B-95B305664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640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E56106-1311-7460-37F4-06B5F8C76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7675FB-59BF-52BF-D3DA-72EB031F9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E29B5E-A23D-EB9F-EB6D-D7A4752E14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6A802-7089-4543-A4B7-CCE441408EAB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D8A86-96F8-5133-FCE2-E9292E8EB4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5215D-B4D0-DC1C-FEB3-60D8397BD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C180D-A6B4-9145-8FE9-5D4672729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441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65003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9" r:id="rId3"/>
  </p:sldLayoutIdLst>
  <p:transition spd="med"/>
  <p:txStyles>
    <p:titleStyle>
      <a:lvl1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1143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2286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3429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4572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5715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6858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8001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9144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317500" marR="0" indent="-317500" algn="l" defTabSz="41275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635000" marR="0" indent="-317500" algn="l" defTabSz="41275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952500" marR="0" indent="-317500" algn="l" defTabSz="41275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270000" marR="0" indent="-317500" algn="l" defTabSz="41275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1587500" marR="0" indent="-317500" algn="l" defTabSz="41275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1905000" marR="0" indent="-317500" algn="l" defTabSz="41275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2222500" marR="0" indent="-317500" algn="l" defTabSz="41275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2540000" marR="0" indent="-317500" algn="l" defTabSz="41275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2857500" marR="0" indent="-317500" algn="l" defTabSz="41275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1143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2286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3429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4572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5715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6858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8001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9144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881744"/>
            <a:ext cx="10972800" cy="5244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Line 43"/>
          <p:cNvSpPr>
            <a:spLocks noChangeShapeType="1"/>
          </p:cNvSpPr>
          <p:nvPr/>
        </p:nvSpPr>
        <p:spPr bwMode="auto">
          <a:xfrm>
            <a:off x="1219200" y="6564313"/>
            <a:ext cx="10176933" cy="0"/>
          </a:xfrm>
          <a:prstGeom prst="line">
            <a:avLst/>
          </a:prstGeom>
          <a:noFill/>
          <a:ln w="38100">
            <a:solidFill>
              <a:srgbClr val="A1A4A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350" dirty="0">
              <a:solidFill>
                <a:prstClr val="black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53203"/>
            <a:ext cx="3860800" cy="212725"/>
          </a:xfrm>
          <a:prstGeom prst="rect">
            <a:avLst/>
          </a:prstGeom>
        </p:spPr>
        <p:txBody>
          <a:bodyPr/>
          <a:lstStyle>
            <a:lvl1pPr algn="ctr">
              <a:defRPr sz="75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t>PACE SIR</a:t>
            </a: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553200"/>
            <a:ext cx="3008416" cy="304800"/>
          </a:xfrm>
          <a:prstGeom prst="rect">
            <a:avLst/>
          </a:prstGeom>
        </p:spPr>
        <p:txBody>
          <a:bodyPr/>
          <a:lstStyle>
            <a:lvl1pPr>
              <a:defRPr sz="75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t>November 8-10, 2022</a:t>
            </a: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396133" y="114301"/>
            <a:ext cx="676652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5058"/>
            <a:ext cx="856860" cy="642645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0706100" y="6572250"/>
            <a:ext cx="1117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49C4F33-5202-4605-BBB4-1B1626B5CB45}" type="slidenum">
              <a:rPr lang="en-US" sz="800" smtClean="0">
                <a:solidFill>
                  <a:schemeClr val="bg1">
                    <a:lumMod val="50000"/>
                  </a:schemeClr>
                </a:solidFill>
              </a:rPr>
              <a:pPr algn="r"/>
              <a:t>‹#›</a:t>
            </a:fld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723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</p:sldLayoutIdLst>
  <p:hf sldNum="0" hdr="0"/>
  <p:txStyles>
    <p:titleStyle>
      <a:lvl1pPr algn="ctr" defTabSz="685800" rtl="0" eaLnBrk="1" latinLnBrk="0" hangingPunct="1">
        <a:spcBef>
          <a:spcPct val="0"/>
        </a:spcBef>
        <a:buNone/>
        <a:defRPr sz="21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57175" indent="-257175" algn="l" defTabSz="685800" rtl="0" eaLnBrk="1" latinLnBrk="0" hangingPunct="1">
        <a:spcBef>
          <a:spcPts val="0"/>
        </a:spcBef>
        <a:spcAft>
          <a:spcPts val="19"/>
        </a:spcAft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18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8.png"/><Relationship Id="rId5" Type="http://schemas.openxmlformats.org/officeDocument/2006/relationships/image" Target="../media/image23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ipdtdms.gsfc.nasa.gov/PhotoVideo/" TargetMode="External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18" Type="http://schemas.openxmlformats.org/officeDocument/2006/relationships/image" Target="../media/image46.jpeg"/><Relationship Id="rId26" Type="http://schemas.openxmlformats.org/officeDocument/2006/relationships/hyperlink" Target="https://ipdtdms.gsfc.nasa.gov/PhotoVideo/" TargetMode="External"/><Relationship Id="rId3" Type="http://schemas.openxmlformats.org/officeDocument/2006/relationships/image" Target="../media/image33.jpeg"/><Relationship Id="rId21" Type="http://schemas.openxmlformats.org/officeDocument/2006/relationships/image" Target="../media/image48.png"/><Relationship Id="rId7" Type="http://schemas.openxmlformats.org/officeDocument/2006/relationships/image" Target="../media/image37.emf"/><Relationship Id="rId12" Type="http://schemas.openxmlformats.org/officeDocument/2006/relationships/image" Target="../media/image41.jpeg"/><Relationship Id="rId17" Type="http://schemas.openxmlformats.org/officeDocument/2006/relationships/image" Target="../media/image45.jpeg"/><Relationship Id="rId25" Type="http://schemas.openxmlformats.org/officeDocument/2006/relationships/image" Target="../media/image52.jpeg"/><Relationship Id="rId2" Type="http://schemas.openxmlformats.org/officeDocument/2006/relationships/image" Target="../media/image32.jpeg"/><Relationship Id="rId16" Type="http://schemas.openxmlformats.org/officeDocument/2006/relationships/image" Target="../media/image44.jpeg"/><Relationship Id="rId20" Type="http://schemas.microsoft.com/office/2007/relationships/hdphoto" Target="../media/hdphoto4.wd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11" Type="http://schemas.openxmlformats.org/officeDocument/2006/relationships/image" Target="../media/image40.png"/><Relationship Id="rId24" Type="http://schemas.openxmlformats.org/officeDocument/2006/relationships/image" Target="../media/image51.jpeg"/><Relationship Id="rId5" Type="http://schemas.openxmlformats.org/officeDocument/2006/relationships/image" Target="../media/image35.jpeg"/><Relationship Id="rId15" Type="http://schemas.openxmlformats.org/officeDocument/2006/relationships/image" Target="../media/image43.jpeg"/><Relationship Id="rId23" Type="http://schemas.openxmlformats.org/officeDocument/2006/relationships/image" Target="../media/image50.jpeg"/><Relationship Id="rId10" Type="http://schemas.microsoft.com/office/2007/relationships/hdphoto" Target="../media/hdphoto2.wdp"/><Relationship Id="rId19" Type="http://schemas.openxmlformats.org/officeDocument/2006/relationships/image" Target="../media/image47.png"/><Relationship Id="rId4" Type="http://schemas.openxmlformats.org/officeDocument/2006/relationships/image" Target="../media/image34.jpeg"/><Relationship Id="rId9" Type="http://schemas.openxmlformats.org/officeDocument/2006/relationships/image" Target="../media/image39.png"/><Relationship Id="rId14" Type="http://schemas.microsoft.com/office/2007/relationships/hdphoto" Target="../media/hdphoto3.wdp"/><Relationship Id="rId22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72.png"/><Relationship Id="rId18" Type="http://schemas.openxmlformats.org/officeDocument/2006/relationships/image" Target="../media/image76.png"/><Relationship Id="rId3" Type="http://schemas.openxmlformats.org/officeDocument/2006/relationships/image" Target="../media/image67.png"/><Relationship Id="rId7" Type="http://schemas.openxmlformats.org/officeDocument/2006/relationships/image" Target="../media/image69.png"/><Relationship Id="rId12" Type="http://schemas.openxmlformats.org/officeDocument/2006/relationships/image" Target="../media/image71.png"/><Relationship Id="rId17" Type="http://schemas.openxmlformats.org/officeDocument/2006/relationships/image" Target="../media/image75.png"/><Relationship Id="rId2" Type="http://schemas.openxmlformats.org/officeDocument/2006/relationships/image" Target="../media/image66.png"/><Relationship Id="rId16" Type="http://schemas.openxmlformats.org/officeDocument/2006/relationships/image" Target="../media/image74.png"/><Relationship Id="rId20" Type="http://schemas.openxmlformats.org/officeDocument/2006/relationships/image" Target="../media/image77.png"/><Relationship Id="rId1" Type="http://schemas.openxmlformats.org/officeDocument/2006/relationships/slideLayout" Target="../slideLayouts/slideLayout3.xml"/><Relationship Id="rId6" Type="http://schemas.microsoft.com/office/2007/relationships/hdphoto" Target="../media/hdphoto6.wdp"/><Relationship Id="rId11" Type="http://schemas.openxmlformats.org/officeDocument/2006/relationships/image" Target="../media/image15.png"/><Relationship Id="rId5" Type="http://schemas.openxmlformats.org/officeDocument/2006/relationships/image" Target="../media/image68.png"/><Relationship Id="rId15" Type="http://schemas.openxmlformats.org/officeDocument/2006/relationships/image" Target="../media/image73.png"/><Relationship Id="rId10" Type="http://schemas.microsoft.com/office/2007/relationships/hdphoto" Target="../media/hdphoto8.wdp"/><Relationship Id="rId19" Type="http://schemas.microsoft.com/office/2007/relationships/hdphoto" Target="../media/hdphoto10.wdp"/><Relationship Id="rId4" Type="http://schemas.microsoft.com/office/2007/relationships/hdphoto" Target="../media/hdphoto5.wdp"/><Relationship Id="rId9" Type="http://schemas.openxmlformats.org/officeDocument/2006/relationships/image" Target="../media/image70.png"/><Relationship Id="rId14" Type="http://schemas.microsoft.com/office/2007/relationships/hdphoto" Target="../media/hdphoto9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960120" y="4356158"/>
            <a:ext cx="10474729" cy="1960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r"/>
            <a:r>
              <a:rPr lang="en-US" sz="2300" dirty="0">
                <a:solidFill>
                  <a:schemeClr val="bg1"/>
                </a:solidFill>
              </a:rPr>
              <a:t>Jeremy </a:t>
            </a:r>
            <a:r>
              <a:rPr lang="en-US" sz="2300" dirty="0" err="1">
                <a:solidFill>
                  <a:schemeClr val="bg1"/>
                </a:solidFill>
              </a:rPr>
              <a:t>Werdell</a:t>
            </a:r>
            <a:r>
              <a:rPr lang="en-US" sz="2300" dirty="0">
                <a:solidFill>
                  <a:schemeClr val="bg1"/>
                </a:solidFill>
              </a:rPr>
              <a:t>, PACE Project Scientist</a:t>
            </a:r>
          </a:p>
          <a:p>
            <a:pPr algn="r"/>
            <a:r>
              <a:rPr lang="en-US" sz="2300" dirty="0">
                <a:solidFill>
                  <a:schemeClr val="bg1"/>
                </a:solidFill>
              </a:rPr>
              <a:t>Robby Estep, OCI Project Manager</a:t>
            </a:r>
          </a:p>
          <a:p>
            <a:pPr algn="r"/>
            <a:r>
              <a:rPr lang="en-US" sz="2300" dirty="0">
                <a:solidFill>
                  <a:schemeClr val="bg1"/>
                </a:solidFill>
              </a:rPr>
              <a:t>Gerhard Meister, OCI Instrument Scientist </a:t>
            </a:r>
          </a:p>
          <a:p>
            <a:pPr algn="r"/>
            <a:endParaRPr lang="en-US" sz="2300" dirty="0">
              <a:solidFill>
                <a:schemeClr val="bg1"/>
              </a:solidFill>
            </a:endParaRPr>
          </a:p>
          <a:p>
            <a:pPr algn="r"/>
            <a:r>
              <a:rPr lang="en-US" sz="2400" dirty="0">
                <a:solidFill>
                  <a:schemeClr val="bg1"/>
                </a:solidFill>
              </a:rPr>
              <a:t>Sentinel-3 Next Generation 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</a:rPr>
              <a:t>Optical Mission Advisory Group Meeting No.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DDB3A7-4A7B-35A4-244A-3FAED1A9C941}"/>
              </a:ext>
            </a:extLst>
          </p:cNvPr>
          <p:cNvSpPr txBox="1"/>
          <p:nvPr/>
        </p:nvSpPr>
        <p:spPr>
          <a:xfrm>
            <a:off x="1483129" y="1336964"/>
            <a:ext cx="9951720" cy="104644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>
                <a:solidFill>
                  <a:schemeClr val="bg1"/>
                </a:solidFill>
              </a:rPr>
              <a:t>PACE OCI Lessons Learned </a:t>
            </a:r>
          </a:p>
          <a:p>
            <a:pPr algn="r"/>
            <a:r>
              <a:rPr lang="en-US" sz="2100" b="1" dirty="0">
                <a:solidFill>
                  <a:schemeClr val="bg1"/>
                </a:solidFill>
              </a:rPr>
              <a:t>(through Phase C &amp; into Phase D)</a:t>
            </a:r>
          </a:p>
        </p:txBody>
      </p:sp>
      <p:pic>
        <p:nvPicPr>
          <p:cNvPr id="5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79BA8877-AD3C-D1B9-2A18-13F0B4BB1A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15444"/>
            <a:ext cx="2596901" cy="185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333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8C7F8A7-EDEE-E74F-AFBA-CF313A236C7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DB66D9-42E8-A24E-BA2E-F576929ACF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227"/>
          <a:stretch/>
        </p:blipFill>
        <p:spPr>
          <a:xfrm>
            <a:off x="-6752" y="2263676"/>
            <a:ext cx="12192000" cy="459432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48E5766-E332-8043-AC02-FF060787C85F}"/>
              </a:ext>
            </a:extLst>
          </p:cNvPr>
          <p:cNvSpPr txBox="1">
            <a:spLocks/>
          </p:cNvSpPr>
          <p:nvPr/>
        </p:nvSpPr>
        <p:spPr>
          <a:xfrm>
            <a:off x="83094" y="56244"/>
            <a:ext cx="12123420" cy="51427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75000"/>
                  </a:prst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NASA Plankton, Aerosol, Cloud, ocean Ecosystem (PACE) mission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7350B59-A41B-C24A-B00D-3C960CE2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140" y="2860115"/>
            <a:ext cx="2126689" cy="116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35D54E9-8D91-3DE9-7093-D102D3EB2A91}"/>
              </a:ext>
            </a:extLst>
          </p:cNvPr>
          <p:cNvSpPr txBox="1"/>
          <p:nvPr/>
        </p:nvSpPr>
        <p:spPr>
          <a:xfrm>
            <a:off x="6378183" y="6223020"/>
            <a:ext cx="1939936" cy="461665"/>
          </a:xfrm>
          <a:prstGeom prst="rect">
            <a:avLst/>
          </a:prstGeom>
          <a:solidFill>
            <a:schemeClr val="bg1">
              <a:alpha val="88000"/>
            </a:schemeClr>
          </a:solidFill>
          <a:ln w="2540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pace.gsfc.nasa.gov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Helvetica Neue" panose="02000503000000020004" pitchFamily="2" charset="0"/>
                <a:cs typeface="Helvetica Neue" panose="02000503000000020004" pitchFamily="2" charset="0"/>
              </a:rPr>
              <a:t>@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Helvetica Neue" panose="02000503000000020004" pitchFamily="2" charset="0"/>
                <a:cs typeface="Helvetica Neue" panose="02000503000000020004" pitchFamily="2" charset="0"/>
              </a:rPr>
              <a:t>NASAOcean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F593D0-AE0C-A35D-186C-F847B3978656}"/>
              </a:ext>
            </a:extLst>
          </p:cNvPr>
          <p:cNvSpPr txBox="1"/>
          <p:nvPr/>
        </p:nvSpPr>
        <p:spPr>
          <a:xfrm>
            <a:off x="239140" y="675194"/>
            <a:ext cx="5717107" cy="2062103"/>
          </a:xfrm>
          <a:prstGeom prst="rect">
            <a:avLst/>
          </a:prstGeom>
          <a:solidFill>
            <a:schemeClr val="bg1">
              <a:alpha val="88000"/>
            </a:schemeClr>
          </a:solidFill>
          <a:ln w="2540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PACE will extend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key systematic ocean color, aerosol, &amp; cloud climate data records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PACE will reveal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diversity of organisms fueling marine food webs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&amp; how ecosystems respond to change.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Looking at the ocean, clouds, and aerosols together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will improve knowledge of the roles each plays in our planet.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95326A-0150-4D96-12D0-E6B3F337D2A9}"/>
              </a:ext>
            </a:extLst>
          </p:cNvPr>
          <p:cNvSpPr txBox="1"/>
          <p:nvPr/>
        </p:nvSpPr>
        <p:spPr>
          <a:xfrm>
            <a:off x="6235756" y="675194"/>
            <a:ext cx="5754978" cy="2031325"/>
          </a:xfrm>
          <a:prstGeom prst="rect">
            <a:avLst/>
          </a:prstGeom>
          <a:solidFill>
            <a:schemeClr val="bg1">
              <a:alpha val="88000"/>
            </a:schemeClr>
          </a:solidFill>
          <a:ln w="2540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Mission update:</a:t>
            </a: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Observatory full assembled &amp; integrated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Mechanical (acoustics, vibration) testing complete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Thermal vacuum testing complete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Day(s)-in-the-life, etc. data flow testing in progress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Delivery to Kennedy Space Center in November 2023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60-day in-orbit commissioning to follow launch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43980F-7616-3D7B-40C5-D55E1DDBAD5E}"/>
              </a:ext>
            </a:extLst>
          </p:cNvPr>
          <p:cNvSpPr txBox="1"/>
          <p:nvPr/>
        </p:nvSpPr>
        <p:spPr>
          <a:xfrm>
            <a:off x="239139" y="5219191"/>
            <a:ext cx="5856861" cy="1477328"/>
          </a:xfrm>
          <a:prstGeom prst="rect">
            <a:avLst/>
          </a:prstGeom>
          <a:solidFill>
            <a:schemeClr val="bg1">
              <a:alpha val="88000"/>
            </a:schemeClr>
          </a:solidFill>
          <a:ln w="2540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 PACE Ocean Color Instrument (OCI):</a:t>
            </a: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070C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340-890 nm @ 5 nm resolution in 2.5 nm spectral steps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Plus 940, 1038, 1250, 1378, 1615, 2130, &amp; 2250 nm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2-day global coverage; 1-km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@ nadir;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Helvetica Neue" panose="02000503000000020004" pitchFamily="2" charset="0"/>
                <a:cs typeface="Calibri" panose="020F0502020204030204" pitchFamily="34" charset="0"/>
              </a:rPr>
              <a:t>±20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Helvetica Neue" panose="02000503000000020004" pitchFamily="2" charset="0"/>
                <a:cs typeface="Calibri" panose="020F0502020204030204" pitchFamily="34" charset="0"/>
              </a:rPr>
              <a:t>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Helvetica Neue" panose="02000503000000020004" pitchFamily="2" charset="0"/>
                <a:cs typeface="Calibri" panose="020F0502020204030204" pitchFamily="34" charset="0"/>
              </a:rPr>
              <a:t> fore/aft tilt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Helvetica Neue" panose="02000503000000020004" pitchFamily="2" charset="0"/>
                <a:cs typeface="Calibri" panose="020F0502020204030204" pitchFamily="34" charset="0"/>
              </a:rPr>
              <a:t>Performance driven by ocean color science requirements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34D875-C4A7-80EC-C605-8B9E103DD18B}"/>
              </a:ext>
            </a:extLst>
          </p:cNvPr>
          <p:cNvSpPr txBox="1"/>
          <p:nvPr/>
        </p:nvSpPr>
        <p:spPr>
          <a:xfrm>
            <a:off x="8600303" y="3141700"/>
            <a:ext cx="3390432" cy="3554819"/>
          </a:xfrm>
          <a:prstGeom prst="rect">
            <a:avLst/>
          </a:prstGeom>
          <a:solidFill>
            <a:schemeClr val="bg1">
              <a:alpha val="88000"/>
            </a:schemeClr>
          </a:solidFill>
          <a:ln w="2540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contributed multi-angle polarimeters: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HARP-2 (UMBC)</a:t>
            </a:r>
          </a:p>
          <a:p>
            <a:pPr marL="287338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 visible-NIR bands</a:t>
            </a:r>
          </a:p>
          <a:p>
            <a:pPr marL="287338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Wide swath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; 2.5 km @ nadir</a:t>
            </a:r>
          </a:p>
          <a:p>
            <a:pPr marL="287338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Hyper-angular</a:t>
            </a:r>
          </a:p>
          <a:p>
            <a:pPr marL="287338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Cloud capabilities beyond OCI</a:t>
            </a:r>
            <a:endParaRPr kumimoji="0" lang="en-US" sz="6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7338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15888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SPEXone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(SRON/Airbus)</a:t>
            </a:r>
          </a:p>
          <a:p>
            <a:pPr marL="287338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Hyperspectral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UV-NIR</a:t>
            </a:r>
          </a:p>
          <a:p>
            <a:pPr marL="287338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Narrow swath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; 3 km @ nadir</a:t>
            </a:r>
          </a:p>
          <a:p>
            <a:pPr marL="287338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 angles</a:t>
            </a:r>
          </a:p>
          <a:p>
            <a:pPr marL="287338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Aerosol capabilities beyond OCI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9093B0-E462-707F-4791-BC76EEC0D93E}"/>
              </a:ext>
            </a:extLst>
          </p:cNvPr>
          <p:cNvSpPr txBox="1"/>
          <p:nvPr/>
        </p:nvSpPr>
        <p:spPr>
          <a:xfrm>
            <a:off x="239139" y="3101081"/>
            <a:ext cx="2972411" cy="1754326"/>
          </a:xfrm>
          <a:prstGeom prst="rect">
            <a:avLst/>
          </a:prstGeom>
          <a:solidFill>
            <a:schemeClr val="bg1">
              <a:alpha val="88000"/>
            </a:schemeClr>
          </a:solidFill>
          <a:ln w="2540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Key characteristics:</a:t>
            </a: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70C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January 2024 launch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676.5 km altitude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Polar, ascending, 98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Sun synchronous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13:00 Equatorial crossing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EB3529-E5E3-5F9C-4CAB-0B0C711F9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DD55F-A21A-354F-AE2A-627A8D14C2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28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4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8E88515-891A-D842-AA08-7886184427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875"/>
            <a:ext cx="12192001" cy="68580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8D9A004E-B6A3-6143-B390-63E3FAE5EEEF}"/>
              </a:ext>
            </a:extLst>
          </p:cNvPr>
          <p:cNvSpPr/>
          <p:nvPr/>
        </p:nvSpPr>
        <p:spPr>
          <a:xfrm rot="1265405">
            <a:off x="7126334" y="3550504"/>
            <a:ext cx="4208945" cy="22968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D4E6EE-E1C0-FC4C-B564-0966514CD87F}"/>
              </a:ext>
            </a:extLst>
          </p:cNvPr>
          <p:cNvSpPr txBox="1"/>
          <p:nvPr/>
        </p:nvSpPr>
        <p:spPr>
          <a:xfrm>
            <a:off x="6431902" y="457872"/>
            <a:ext cx="52248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ocean color &amp; 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the ocean color instrument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785760-4446-0746-BE5D-A3FF71D241C2}"/>
              </a:ext>
            </a:extLst>
          </p:cNvPr>
          <p:cNvSpPr txBox="1"/>
          <p:nvPr/>
        </p:nvSpPr>
        <p:spPr>
          <a:xfrm>
            <a:off x="7414586" y="1825796"/>
            <a:ext cx="42421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ocean color retrievals drive OCI’s design &amp; performance requirements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685300-9CB9-DA4D-985D-16557847322E}"/>
              </a:ext>
            </a:extLst>
          </p:cNvPr>
          <p:cNvSpPr/>
          <p:nvPr/>
        </p:nvSpPr>
        <p:spPr>
          <a:xfrm>
            <a:off x="136407" y="3129622"/>
            <a:ext cx="5472940" cy="353943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50000"/>
              </a:schemeClr>
            </a:solidFill>
          </a:ln>
          <a:effectLst/>
        </p:spPr>
        <p:txBody>
          <a:bodyPr wrap="square">
            <a:spAutoFit/>
          </a:bodyPr>
          <a:lstStyle/>
          <a:p>
            <a:pPr marL="238125" marR="0" lvl="0" indent="-2381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hyperspectral scanning radiometer</a:t>
            </a:r>
          </a:p>
          <a:p>
            <a:pPr marL="238125" marR="0" lvl="0" indent="-2381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(320) 340 – 890 nm, 5 nm resolution, 2.5 nm steps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+</a:t>
            </a:r>
          </a:p>
          <a:p>
            <a:pPr marL="238125" marR="0" lvl="0" indent="-2381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plus, 940, 1038, 1250, 1378, 1615, 2130, and 2250 nm</a:t>
            </a:r>
          </a:p>
          <a:p>
            <a:pPr marL="238125" marR="0" lvl="0" indent="-2381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single science pixel to mitigate image striping</a:t>
            </a:r>
          </a:p>
          <a:p>
            <a:pPr marL="238125" marR="0" lvl="0" indent="-2381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 – 2 day global coverage (±56° cross track)</a:t>
            </a:r>
          </a:p>
          <a:p>
            <a:pPr marL="238125" marR="0" lvl="0" indent="-2381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ground pixel size of 1 km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at nadir</a:t>
            </a:r>
          </a:p>
          <a:p>
            <a:pPr marL="238125" marR="0" lvl="0" indent="-2381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± 20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fore/aft tilt to avoid Sun glint</a:t>
            </a:r>
          </a:p>
          <a:p>
            <a:pPr marL="238125" marR="0" lvl="0" indent="-2381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twice monthly lunar calibration</a:t>
            </a:r>
          </a:p>
          <a:p>
            <a:pPr marL="238125" marR="0" lvl="0" indent="-2381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daily on-board solar calibration</a:t>
            </a:r>
          </a:p>
          <a:p>
            <a:pPr marL="238125" marR="0" lvl="0" indent="-2381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&lt;0.5% total system error for VIS-NIR</a:t>
            </a:r>
          </a:p>
          <a:p>
            <a:pPr marL="238125" marR="0" lvl="0" indent="-2381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SNRs optimized for ocean color science</a:t>
            </a:r>
          </a:p>
          <a:p>
            <a:pPr marL="238125" marR="0" lvl="0" indent="-2381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average data rate of 20 Mbps</a:t>
            </a:r>
          </a:p>
          <a:p>
            <a:pPr marL="238125" marR="0" lvl="0" indent="-2381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mass of ~260 kg CBE (includes portion of tilt structure)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38125" marR="0" lvl="0" indent="-2381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itchFamily="2" charset="2"/>
              <a:buChar char="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simulated top-of-atmosphere data available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442A77-9BF6-B346-9842-0D84FE068F04}"/>
              </a:ext>
            </a:extLst>
          </p:cNvPr>
          <p:cNvSpPr txBox="1"/>
          <p:nvPr/>
        </p:nvSpPr>
        <p:spPr>
          <a:xfrm>
            <a:off x="5600880" y="6219877"/>
            <a:ext cx="4753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 with 1.25 nm steps in several spectral regions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 developed primarily for mechanical processing assessments 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88C5831-0507-D3F1-EA6C-4B50C6D8E4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5054" y="240285"/>
            <a:ext cx="5663938" cy="4247954"/>
          </a:xfrm>
          <a:prstGeom prst="rect">
            <a:avLst/>
          </a:prstGeom>
          <a:ln w="38100">
            <a:solidFill>
              <a:schemeClr val="bg1">
                <a:lumMod val="50000"/>
              </a:schemeClr>
            </a:solidFill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28D3DD-06E6-9AF3-7F39-D65F76ECC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13B0D-6BAA-5D47-896B-95B3056648C6}" type="slidenum">
              <a:rPr lang="en-US" smtClean="0"/>
              <a:t>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627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ACDCC8-5F11-73BE-9145-94639137C23A}"/>
              </a:ext>
            </a:extLst>
          </p:cNvPr>
          <p:cNvSpPr txBox="1"/>
          <p:nvPr/>
        </p:nvSpPr>
        <p:spPr>
          <a:xfrm>
            <a:off x="2324346" y="86786"/>
            <a:ext cx="7543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white">
                    <a:lumMod val="85000"/>
                  </a:prst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general outline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HELVETICA NEUE LIGHT" panose="02000403000000020004" pitchFamily="2" charset="0"/>
              <a:ea typeface="HELVETICA NEUE LIGHT" panose="02000403000000020004" pitchFamily="2" charset="0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A98A07-EE89-D267-1752-FFC215290A84}"/>
              </a:ext>
            </a:extLst>
          </p:cNvPr>
          <p:cNvSpPr txBox="1"/>
          <p:nvPr/>
        </p:nvSpPr>
        <p:spPr>
          <a:xfrm>
            <a:off x="1679177" y="1842188"/>
            <a:ext cx="945364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/>
              <a:t>Project (Mission) Science met weekly or more frequently with Systems Engineering</a:t>
            </a:r>
          </a:p>
          <a:p>
            <a:pPr marL="342900" indent="-342900">
              <a:buAutoNum type="arabicPeriod"/>
            </a:pPr>
            <a:endParaRPr lang="en-US" sz="2000" dirty="0"/>
          </a:p>
          <a:p>
            <a:pPr marL="342900" indent="-342900">
              <a:buAutoNum type="arabicPeriod"/>
            </a:pPr>
            <a:r>
              <a:rPr lang="en-US" sz="2000" dirty="0"/>
              <a:t>HQ directed baseline requirements ownership to the Project</a:t>
            </a:r>
          </a:p>
          <a:p>
            <a:pPr marL="342900" indent="-342900">
              <a:buAutoNum type="arabicPeriod"/>
            </a:pPr>
            <a:endParaRPr lang="en-US" sz="2000" dirty="0"/>
          </a:p>
          <a:p>
            <a:pPr marL="342900" indent="-342900">
              <a:buAutoNum type="arabicPeriod"/>
            </a:pPr>
            <a:r>
              <a:rPr lang="en-US" sz="2000" dirty="0"/>
              <a:t>Project developed simulators &amp; new tools for requirements verification</a:t>
            </a:r>
          </a:p>
          <a:p>
            <a:pPr marL="342900" indent="-342900">
              <a:buAutoNum type="arabicPeriod"/>
            </a:pPr>
            <a:endParaRPr lang="en-US" sz="2000" dirty="0"/>
          </a:p>
          <a:p>
            <a:pPr marL="342900" indent="-342900">
              <a:buAutoNum type="arabicPeriod"/>
            </a:pPr>
            <a:r>
              <a:rPr lang="en-US" sz="2000" dirty="0"/>
              <a:t>OCI’s highly integrated (interdependent design) created challenges</a:t>
            </a:r>
          </a:p>
          <a:p>
            <a:pPr marL="342900" indent="-342900">
              <a:buAutoNum type="arabicPeriod"/>
            </a:pPr>
            <a:endParaRPr lang="en-US" sz="2000" dirty="0"/>
          </a:p>
          <a:p>
            <a:pPr marL="342900" indent="-342900">
              <a:buAutoNum type="arabicPeriod"/>
            </a:pPr>
            <a:r>
              <a:rPr lang="en-US" sz="2000" dirty="0"/>
              <a:t>Project practiced their (science &amp; calibration) data analysis tools on the ETU</a:t>
            </a:r>
          </a:p>
          <a:p>
            <a:pPr marL="342900" indent="-342900">
              <a:buAutoNum type="arabicPeriod"/>
            </a:pPr>
            <a:endParaRPr lang="en-US" sz="2000" dirty="0"/>
          </a:p>
          <a:p>
            <a:pPr marL="342900" indent="-342900">
              <a:buAutoNum type="arabicPeriod"/>
            </a:pPr>
            <a:r>
              <a:rPr lang="en-US" sz="2000" dirty="0"/>
              <a:t>Instrument team developed a high-fidelity “virtual instrument” model</a:t>
            </a:r>
          </a:p>
          <a:p>
            <a:pPr marL="342900" indent="-342900">
              <a:buAutoNum type="arabicPeriod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45411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ACDCC8-5F11-73BE-9145-94639137C23A}"/>
              </a:ext>
            </a:extLst>
          </p:cNvPr>
          <p:cNvSpPr txBox="1"/>
          <p:nvPr/>
        </p:nvSpPr>
        <p:spPr>
          <a:xfrm>
            <a:off x="2324346" y="86786"/>
            <a:ext cx="7543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+mn-cs"/>
              </a:rPr>
              <a:t>caveat</a:t>
            </a:r>
          </a:p>
        </p:txBody>
      </p:sp>
      <p:pic>
        <p:nvPicPr>
          <p:cNvPr id="3" name="Picture 2" descr="diving_uconn.jpg">
            <a:extLst>
              <a:ext uri="{FF2B5EF4-FFF2-40B4-BE49-F238E27FC236}">
                <a16:creationId xmlns:a16="http://schemas.microsoft.com/office/drawing/2014/main" id="{52E649FA-CDA7-6C54-2874-5455BA72E5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993" r="8726"/>
          <a:stretch>
            <a:fillRect/>
          </a:stretch>
        </p:blipFill>
        <p:spPr>
          <a:xfrm>
            <a:off x="4010021" y="1621659"/>
            <a:ext cx="4171958" cy="409027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098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ACDCC8-5F11-73BE-9145-94639137C23A}"/>
              </a:ext>
            </a:extLst>
          </p:cNvPr>
          <p:cNvSpPr txBox="1"/>
          <p:nvPr/>
        </p:nvSpPr>
        <p:spPr>
          <a:xfrm>
            <a:off x="2324346" y="86786"/>
            <a:ext cx="7543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+mn-cs"/>
              </a:rPr>
              <a:t>a science-engineering Rosetta Stone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1C44E6-B00C-1261-015F-68C95249F192}"/>
              </a:ext>
            </a:extLst>
          </p:cNvPr>
          <p:cNvSpPr txBox="1"/>
          <p:nvPr/>
        </p:nvSpPr>
        <p:spPr>
          <a:xfrm>
            <a:off x="369640" y="1327447"/>
            <a:ext cx="11452718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Project Science and Systems Engineering started weekly+ standing meetings just after mission designation</a:t>
            </a:r>
          </a:p>
          <a:p>
            <a:endParaRPr lang="en-US" sz="2000" dirty="0"/>
          </a:p>
          <a:p>
            <a:r>
              <a:rPr lang="en-US" sz="2000" dirty="0"/>
              <a:t>Examples of successes realized by the trust &amp; familiarity gained through these interactions:</a:t>
            </a:r>
          </a:p>
          <a:p>
            <a:endParaRPr lang="en-US" sz="2000" dirty="0"/>
          </a:p>
          <a:p>
            <a:pPr marL="285750" indent="-285750">
              <a:buFontTx/>
              <a:buChar char="-"/>
            </a:pPr>
            <a:r>
              <a:rPr lang="en-US" sz="2000" dirty="0">
                <a:solidFill>
                  <a:srgbClr val="0070C0"/>
                </a:solidFill>
              </a:rPr>
              <a:t>Facilitated flexibility to adjust requirements as necessary</a:t>
            </a:r>
            <a:r>
              <a:rPr lang="en-US" sz="2000" dirty="0"/>
              <a:t>*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reduced the dynamic range requirement for chlorophyll-a bands to obtain higher SNRs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reduced throughput requirements for the blue focal plane assembly when choosing attenuators</a:t>
            </a:r>
          </a:p>
          <a:p>
            <a:pPr marL="742950" lvl="1" indent="-285750">
              <a:buFontTx/>
              <a:buChar char="-"/>
            </a:pPr>
            <a:endParaRPr lang="en-US" sz="2000" dirty="0"/>
          </a:p>
          <a:p>
            <a:pPr marL="285750" indent="-285750">
              <a:buFontTx/>
              <a:buChar char="-"/>
            </a:pPr>
            <a:r>
              <a:rPr lang="en-US" sz="2000" dirty="0">
                <a:solidFill>
                  <a:srgbClr val="0070C0"/>
                </a:solidFill>
              </a:rPr>
              <a:t>Enabled natural collaboration to pursue and resolve technical problems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To address the SWIR bands’ extended impulses: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/>
              <a:t>Science realized an algorithmic correction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/>
              <a:t>Systems Engineering developed a new mechanism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/>
              <a:t>Both iterated on test requirements to support the above</a:t>
            </a:r>
          </a:p>
          <a:p>
            <a:pPr marL="1257300" lvl="2" indent="-342900">
              <a:buFont typeface="Wingdings" pitchFamily="2" charset="2"/>
              <a:buChar char="ü"/>
            </a:pPr>
            <a:endParaRPr lang="en-US" sz="2000" dirty="0"/>
          </a:p>
          <a:p>
            <a:pPr marL="288925" indent="-288925">
              <a:buFont typeface="System Font Regular"/>
              <a:buChar char="-"/>
            </a:pPr>
            <a:r>
              <a:rPr lang="en-US" sz="2000" dirty="0">
                <a:solidFill>
                  <a:srgbClr val="0070C0"/>
                </a:solidFill>
              </a:rPr>
              <a:t>Kept focus on design driving requirements (&amp; identifying what “science really needed”)</a:t>
            </a:r>
          </a:p>
          <a:p>
            <a:pPr lvl="2"/>
            <a:endParaRPr lang="en-US" sz="2000" dirty="0"/>
          </a:p>
          <a:p>
            <a:r>
              <a:rPr lang="en-US" sz="1400" dirty="0"/>
              <a:t>* more on this next</a:t>
            </a:r>
          </a:p>
        </p:txBody>
      </p:sp>
    </p:spTree>
    <p:extLst>
      <p:ext uri="{BB962C8B-B14F-4D97-AF65-F5344CB8AC3E}">
        <p14:creationId xmlns:p14="http://schemas.microsoft.com/office/powerpoint/2010/main" val="4143629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ACDCC8-5F11-73BE-9145-94639137C23A}"/>
              </a:ext>
            </a:extLst>
          </p:cNvPr>
          <p:cNvSpPr txBox="1"/>
          <p:nvPr/>
        </p:nvSpPr>
        <p:spPr>
          <a:xfrm>
            <a:off x="2151351" y="103262"/>
            <a:ext cx="8005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white">
                    <a:lumMod val="85000"/>
                  </a:prst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the Project owned baseline requirements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HELVETICA NEUE LIGHT" panose="02000403000000020004" pitchFamily="2" charset="0"/>
              <a:ea typeface="HELVETICA NEUE LIGHT" panose="02000403000000020004" pitchFamily="2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68C32-FC25-FF59-4CAE-C78C376CBFFE}"/>
              </a:ext>
            </a:extLst>
          </p:cNvPr>
          <p:cNvSpPr txBox="1"/>
          <p:nvPr/>
        </p:nvSpPr>
        <p:spPr>
          <a:xfrm>
            <a:off x="415290" y="2468383"/>
            <a:ext cx="1136142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HQ imposed a “design-to-cost” (DTC) paradigm, which ultimately allowed the Project to own baselines</a:t>
            </a:r>
            <a:endParaRPr lang="en-US" sz="2000" dirty="0"/>
          </a:p>
          <a:p>
            <a:endParaRPr lang="en-US" sz="2000" dirty="0"/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rgbClr val="0070C0"/>
                </a:solidFill>
              </a:rPr>
              <a:t>(In the end) DTC provided design flexibility &amp; requirements flexibility simultaneously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Project designed to HQ-held Level-1 threshold requirements with margin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Project managed Level-1 baseline and Level-2 requirements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allowed Project to manage design evolution &amp; hardware implementation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70484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ACDCC8-5F11-73BE-9145-94639137C23A}"/>
              </a:ext>
            </a:extLst>
          </p:cNvPr>
          <p:cNvSpPr txBox="1"/>
          <p:nvPr/>
        </p:nvSpPr>
        <p:spPr>
          <a:xfrm>
            <a:off x="2324346" y="86786"/>
            <a:ext cx="7543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>
                    <a:lumMod val="85000"/>
                  </a:prst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requirements at mission confirmation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HELVETICA NEUE LIGHT" panose="02000403000000020004" pitchFamily="2" charset="0"/>
              <a:ea typeface="HELVETICA NEUE LIGHT" panose="02000403000000020004" pitchFamily="2" charset="0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A60218-352E-645B-0CA6-25EC1F2716D5}"/>
              </a:ext>
            </a:extLst>
          </p:cNvPr>
          <p:cNvSpPr txBox="1"/>
          <p:nvPr/>
        </p:nvSpPr>
        <p:spPr>
          <a:xfrm>
            <a:off x="6188598" y="1060056"/>
            <a:ext cx="5831710" cy="3185487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</a:rPr>
              <a:t>Ground sample distance of 1 ± 0.1 km</a:t>
            </a:r>
            <a:r>
              <a:rPr lang="en-US" sz="1200" baseline="30000" dirty="0">
                <a:solidFill>
                  <a:srgbClr val="000000"/>
                </a:solidFill>
              </a:rPr>
              <a:t>2</a:t>
            </a:r>
            <a:r>
              <a:rPr lang="en-US" sz="1200" dirty="0">
                <a:solidFill>
                  <a:srgbClr val="000000"/>
                </a:solidFill>
              </a:rPr>
              <a:t> at nadir</a:t>
            </a:r>
            <a:endParaRPr lang="en-US" sz="1200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en-US" sz="1200" dirty="0"/>
              <a:t>Equatorial crossing between 11:00 to 13:00 local time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en-US" sz="1200" dirty="0">
                <a:solidFill>
                  <a:srgbClr val="00B050"/>
                </a:solidFill>
              </a:rPr>
              <a:t>1</a:t>
            </a:r>
            <a:r>
              <a:rPr lang="en-US" sz="1200" dirty="0"/>
              <a:t>-day to solar zenith ≤ 75</a:t>
            </a:r>
            <a:r>
              <a:rPr lang="en-US" sz="1200" baseline="30000" dirty="0"/>
              <a:t>o</a:t>
            </a:r>
            <a:r>
              <a:rPr lang="en-US" sz="1200" dirty="0"/>
              <a:t> &amp; sensor zenith ≤ 60</a:t>
            </a:r>
            <a:r>
              <a:rPr lang="en-US" sz="1200" baseline="30000" dirty="0"/>
              <a:t>o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en-US" sz="1200" dirty="0"/>
              <a:t>Sun glint mitigation (</a:t>
            </a:r>
            <a:r>
              <a:rPr lang="en-US" sz="1200" dirty="0">
                <a:solidFill>
                  <a:srgbClr val="00B050"/>
                </a:solidFill>
              </a:rPr>
              <a:t>&lt;8%</a:t>
            </a:r>
            <a:r>
              <a:rPr lang="en-US" sz="1200" dirty="0"/>
              <a:t> of the 2-day global coverage missed) </a:t>
            </a:r>
            <a:endParaRPr lang="en-US" sz="1200" dirty="0">
              <a:cs typeface="Arial"/>
            </a:endParaRP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en-US" sz="1200" dirty="0">
                <a:solidFill>
                  <a:srgbClr val="00B050"/>
                </a:solidFill>
                <a:cs typeface="Arial"/>
              </a:rPr>
              <a:t>Twice</a:t>
            </a:r>
            <a:r>
              <a:rPr lang="en-US" sz="1200" dirty="0">
                <a:cs typeface="Arial"/>
              </a:rPr>
              <a:t>-monthly characterization of instrument stability, including lunar observations through the earth viewing port that illuminate all detector elements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cs typeface="Arial"/>
              </a:rPr>
              <a:t>Daily characterizations of OCI instrument changes using an independent, on-board capability that illuminates all detector elements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en-US" sz="1200" dirty="0">
                <a:cs typeface="Arial"/>
              </a:rPr>
              <a:t>An OCI with center wavelengths from </a:t>
            </a:r>
            <a:r>
              <a:rPr lang="en-US" sz="1200" dirty="0">
                <a:solidFill>
                  <a:srgbClr val="00B050"/>
                </a:solidFill>
                <a:cs typeface="Arial"/>
              </a:rPr>
              <a:t>350-865 nm at 5 </a:t>
            </a:r>
            <a:r>
              <a:rPr lang="en-US" sz="1200" dirty="0">
                <a:solidFill>
                  <a:srgbClr val="00B050"/>
                </a:solidFill>
              </a:rPr>
              <a:t>±</a:t>
            </a:r>
            <a:r>
              <a:rPr lang="en-US" sz="1200" dirty="0">
                <a:solidFill>
                  <a:srgbClr val="00B050"/>
                </a:solidFill>
                <a:cs typeface="Arial"/>
              </a:rPr>
              <a:t> 1 nm</a:t>
            </a:r>
            <a:r>
              <a:rPr lang="en-US" sz="1200" dirty="0">
                <a:cs typeface="Arial"/>
              </a:rPr>
              <a:t> resolution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en-US" sz="1200" dirty="0">
                <a:cs typeface="Arial"/>
              </a:rPr>
              <a:t>An OCI with bands centered on </a:t>
            </a:r>
            <a:r>
              <a:rPr lang="en-US" sz="1200" dirty="0">
                <a:solidFill>
                  <a:srgbClr val="00B050"/>
                </a:solidFill>
                <a:cs typeface="Arial"/>
              </a:rPr>
              <a:t>940, </a:t>
            </a:r>
            <a:r>
              <a:rPr lang="en-US" sz="1200" b="1" dirty="0">
                <a:solidFill>
                  <a:srgbClr val="00B050"/>
                </a:solidFill>
                <a:cs typeface="Arial"/>
              </a:rPr>
              <a:t>1038</a:t>
            </a:r>
            <a:r>
              <a:rPr lang="en-US" sz="1200" dirty="0">
                <a:solidFill>
                  <a:srgbClr val="00B050"/>
                </a:solidFill>
                <a:cs typeface="Arial"/>
              </a:rPr>
              <a:t>, 1250, 1378, 1615, 2130, and 2260 nm at atmospheres and </a:t>
            </a:r>
            <a:r>
              <a:rPr lang="en-US" sz="1200" b="1" dirty="0">
                <a:solidFill>
                  <a:srgbClr val="00B050"/>
                </a:solidFill>
                <a:cs typeface="Arial"/>
              </a:rPr>
              <a:t>ocean</a:t>
            </a:r>
            <a:r>
              <a:rPr lang="en-US" sz="1200" dirty="0">
                <a:solidFill>
                  <a:srgbClr val="00B050"/>
                </a:solidFill>
                <a:cs typeface="Arial"/>
              </a:rPr>
              <a:t> performance levels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en-US" sz="1200" dirty="0">
                <a:solidFill>
                  <a:srgbClr val="00B050"/>
                </a:solidFill>
                <a:cs typeface="Arial"/>
              </a:rPr>
              <a:t>Multi-angle polarimeter(s)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en-US" sz="1200" dirty="0">
                <a:solidFill>
                  <a:srgbClr val="00B050"/>
                </a:solidFill>
                <a:cs typeface="Arial"/>
              </a:rPr>
              <a:t>36</a:t>
            </a:r>
            <a:r>
              <a:rPr lang="en-US" sz="1200" dirty="0">
                <a:cs typeface="Arial"/>
              </a:rPr>
              <a:t>-month mission life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048459-0757-2C84-C087-A8BBBD39ABB2}"/>
              </a:ext>
            </a:extLst>
          </p:cNvPr>
          <p:cNvSpPr txBox="1"/>
          <p:nvPr/>
        </p:nvSpPr>
        <p:spPr>
          <a:xfrm>
            <a:off x="217990" y="1056839"/>
            <a:ext cx="5831710" cy="3185487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</a:rPr>
              <a:t>Ground sample distance of 1 ± 0.1 km</a:t>
            </a:r>
            <a:r>
              <a:rPr lang="en-US" sz="1200" baseline="30000" dirty="0">
                <a:solidFill>
                  <a:srgbClr val="000000"/>
                </a:solidFill>
              </a:rPr>
              <a:t>2</a:t>
            </a:r>
            <a:r>
              <a:rPr lang="en-US" sz="1200" dirty="0">
                <a:solidFill>
                  <a:srgbClr val="000000"/>
                </a:solidFill>
              </a:rPr>
              <a:t> at nadir</a:t>
            </a:r>
            <a:endParaRPr lang="en-US" sz="1200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en-US" sz="1200" dirty="0"/>
              <a:t>Equatorial crossing between 11:00 to 13:00 local time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en-US" sz="1200" dirty="0">
                <a:solidFill>
                  <a:srgbClr val="FF0000"/>
                </a:solidFill>
              </a:rPr>
              <a:t>2</a:t>
            </a:r>
            <a:r>
              <a:rPr lang="en-US" sz="1200" dirty="0"/>
              <a:t>-day to solar zenith ≤ 75</a:t>
            </a:r>
            <a:r>
              <a:rPr lang="en-US" sz="1200" baseline="30000" dirty="0"/>
              <a:t>o</a:t>
            </a:r>
            <a:r>
              <a:rPr lang="en-US" sz="1200" dirty="0"/>
              <a:t> &amp; sensor zenith ≤ 60</a:t>
            </a:r>
            <a:r>
              <a:rPr lang="en-US" sz="1200" baseline="30000" dirty="0"/>
              <a:t>o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en-US" sz="1200" dirty="0"/>
              <a:t>Sun glint mitigation (</a:t>
            </a:r>
            <a:r>
              <a:rPr lang="en-US" sz="1200" dirty="0">
                <a:solidFill>
                  <a:srgbClr val="FF0000"/>
                </a:solidFill>
              </a:rPr>
              <a:t>&lt;9%</a:t>
            </a:r>
            <a:r>
              <a:rPr lang="en-US" sz="1200" dirty="0"/>
              <a:t> of the 2-day global coverage missed) </a:t>
            </a:r>
            <a:endParaRPr lang="en-US" sz="1200" dirty="0">
              <a:cs typeface="Arial"/>
            </a:endParaRP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en-US" sz="1200" dirty="0">
                <a:solidFill>
                  <a:srgbClr val="FF0000"/>
                </a:solidFill>
                <a:cs typeface="Arial"/>
              </a:rPr>
              <a:t>Once</a:t>
            </a:r>
            <a:r>
              <a:rPr lang="en-US" sz="1200" dirty="0">
                <a:cs typeface="Arial"/>
              </a:rPr>
              <a:t>-monthly characterization of instrument stability, including lunar observations through the earth viewing port that illuminate all detector elements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cs typeface="Arial"/>
              </a:rPr>
              <a:t>Daily characterizations of OCI instrument changes using an independent, on-board capability that illuminates all detector elements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en-US" sz="1200" dirty="0">
                <a:cs typeface="Arial"/>
              </a:rPr>
              <a:t>An OCI with center wavelengths from </a:t>
            </a:r>
            <a:r>
              <a:rPr lang="en-US" sz="1200" dirty="0">
                <a:solidFill>
                  <a:srgbClr val="FF0000"/>
                </a:solidFill>
                <a:cs typeface="Arial"/>
              </a:rPr>
              <a:t>350-820 nm at 5 </a:t>
            </a:r>
            <a:r>
              <a:rPr lang="en-US" sz="1200" dirty="0">
                <a:solidFill>
                  <a:srgbClr val="FF0000"/>
                </a:solidFill>
              </a:rPr>
              <a:t>±</a:t>
            </a:r>
            <a:r>
              <a:rPr lang="en-US" sz="1200" dirty="0">
                <a:solidFill>
                  <a:srgbClr val="FF0000"/>
                </a:solidFill>
                <a:cs typeface="Arial"/>
              </a:rPr>
              <a:t> 1 nm </a:t>
            </a:r>
            <a:r>
              <a:rPr lang="en-US" sz="1200" dirty="0">
                <a:cs typeface="Arial"/>
              </a:rPr>
              <a:t>resolution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en-US" sz="1200" dirty="0">
                <a:cs typeface="Arial"/>
              </a:rPr>
              <a:t>An OCI with bands centered on </a:t>
            </a:r>
            <a:r>
              <a:rPr lang="en-US" sz="1200" dirty="0">
                <a:solidFill>
                  <a:srgbClr val="FF0000"/>
                </a:solidFill>
                <a:cs typeface="Arial"/>
              </a:rPr>
              <a:t>865, 940, 1250, 1378, 1615, 2130, and 2260 nm at atmospheres performance levels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en-US" sz="1200" dirty="0">
                <a:solidFill>
                  <a:schemeClr val="bg1"/>
                </a:solidFill>
                <a:cs typeface="Arial"/>
              </a:rPr>
              <a:t>Multi-angle polarimeter(s)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en-US" sz="1200" dirty="0">
                <a:solidFill>
                  <a:srgbClr val="FF0000"/>
                </a:solidFill>
                <a:cs typeface="Arial"/>
              </a:rPr>
              <a:t>18</a:t>
            </a:r>
            <a:r>
              <a:rPr lang="en-US" sz="1200" dirty="0">
                <a:cs typeface="Arial"/>
              </a:rPr>
              <a:t>-month mission life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CD1258D-9954-9AB8-7BCC-EE37D66249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256539"/>
              </p:ext>
            </p:extLst>
          </p:nvPr>
        </p:nvGraphicFramePr>
        <p:xfrm>
          <a:off x="219918" y="4267372"/>
          <a:ext cx="5829782" cy="246761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505165">
                  <a:extLst>
                    <a:ext uri="{9D8B030D-6E8A-4147-A177-3AD203B41FA5}">
                      <a16:colId xmlns:a16="http://schemas.microsoft.com/office/drawing/2014/main" val="4246071417"/>
                    </a:ext>
                  </a:extLst>
                </a:gridCol>
                <a:gridCol w="1324617">
                  <a:extLst>
                    <a:ext uri="{9D8B030D-6E8A-4147-A177-3AD203B41FA5}">
                      <a16:colId xmlns:a16="http://schemas.microsoft.com/office/drawing/2014/main" val="19495033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Data Product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Uncertainty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22733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Water-leaving </a:t>
                      </a:r>
                      <a:r>
                        <a:rPr lang="en-US" sz="1100" dirty="0" err="1">
                          <a:effectLst/>
                        </a:rPr>
                        <a:t>reflectances</a:t>
                      </a:r>
                      <a:r>
                        <a:rPr lang="en-US" sz="1100" dirty="0">
                          <a:effectLst/>
                        </a:rPr>
                        <a:t> from 350 to 400 nm 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0.0083 or 30%</a:t>
                      </a: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75557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Water-leaving </a:t>
                      </a:r>
                      <a:r>
                        <a:rPr lang="en-US" sz="1100" dirty="0" err="1">
                          <a:effectLst/>
                        </a:rPr>
                        <a:t>reflectances</a:t>
                      </a:r>
                      <a:r>
                        <a:rPr lang="en-US" sz="1100" dirty="0">
                          <a:effectLst/>
                        </a:rPr>
                        <a:t> from 400 to 600 nm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0.0024 or  6% </a:t>
                      </a:r>
                      <a:endParaRPr lang="en-US" sz="11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4885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Water-leaving </a:t>
                      </a:r>
                      <a:r>
                        <a:rPr lang="en-US" sz="1100" dirty="0" err="1">
                          <a:effectLst/>
                        </a:rPr>
                        <a:t>reflectances</a:t>
                      </a:r>
                      <a:r>
                        <a:rPr lang="en-US" sz="1100" dirty="0">
                          <a:effectLst/>
                        </a:rPr>
                        <a:t> from 660 to 710 nm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0.00084 or 12%</a:t>
                      </a: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364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Total aerosol optical depth at 380 nm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0.06 or 40%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05653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Total aerosol optical depth at 440, 500, 550 and 675 nm over land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0.06 or 20%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7088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Total aerosol optical depth at 440, 500, 550 and 675 nm over oceans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0.04 or 15%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8595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Fine mode fraction of aerosol optical depth over oceans at 550 nm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±25%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145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Cloud layer detection for optical depth &gt; 0.3 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40%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91320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Cloud top pressure of opaque (optical depth &gt; 3) clouds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60 hPa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20291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Optical thickness of liquid clouds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25%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97598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Optical thickness of ice clouds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35%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55081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Effective radius of liquid clouds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25%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59666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Effective radius of ice clouds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35%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140163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EE7BBE3-4235-C5BC-F67D-106F412B44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657272"/>
              </p:ext>
            </p:extLst>
          </p:nvPr>
        </p:nvGraphicFramePr>
        <p:xfrm>
          <a:off x="6188598" y="4267372"/>
          <a:ext cx="5829782" cy="246761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505165">
                  <a:extLst>
                    <a:ext uri="{9D8B030D-6E8A-4147-A177-3AD203B41FA5}">
                      <a16:colId xmlns:a16="http://schemas.microsoft.com/office/drawing/2014/main" val="4246071417"/>
                    </a:ext>
                  </a:extLst>
                </a:gridCol>
                <a:gridCol w="1324617">
                  <a:extLst>
                    <a:ext uri="{9D8B030D-6E8A-4147-A177-3AD203B41FA5}">
                      <a16:colId xmlns:a16="http://schemas.microsoft.com/office/drawing/2014/main" val="19495033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Data Product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Uncertainty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22733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Water-leaving </a:t>
                      </a:r>
                      <a:r>
                        <a:rPr lang="en-US" sz="1100" dirty="0" err="1">
                          <a:effectLst/>
                        </a:rPr>
                        <a:t>reflectances</a:t>
                      </a:r>
                      <a:r>
                        <a:rPr lang="en-US" sz="1100" dirty="0">
                          <a:effectLst/>
                        </a:rPr>
                        <a:t> from 350 to 400 nm 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B050"/>
                          </a:solidFill>
                          <a:effectLst/>
                        </a:rPr>
                        <a:t>0.0057 or 20%</a:t>
                      </a: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75557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Water-leaving </a:t>
                      </a:r>
                      <a:r>
                        <a:rPr lang="en-US" sz="1100" dirty="0" err="1">
                          <a:effectLst/>
                        </a:rPr>
                        <a:t>reflectances</a:t>
                      </a:r>
                      <a:r>
                        <a:rPr lang="en-US" sz="1100" dirty="0">
                          <a:effectLst/>
                        </a:rPr>
                        <a:t> from 400 to 600 nm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B050"/>
                          </a:solidFill>
                          <a:effectLst/>
                        </a:rPr>
                        <a:t>0.0020 or  5% </a:t>
                      </a:r>
                      <a:endParaRPr lang="en-US" sz="1100" b="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4885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Water-leaving </a:t>
                      </a:r>
                      <a:r>
                        <a:rPr lang="en-US" sz="1100" dirty="0" err="1">
                          <a:effectLst/>
                        </a:rPr>
                        <a:t>reflectances</a:t>
                      </a:r>
                      <a:r>
                        <a:rPr lang="en-US" sz="1100" dirty="0">
                          <a:effectLst/>
                        </a:rPr>
                        <a:t> from 660 to 710 nm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B050"/>
                          </a:solidFill>
                          <a:effectLst/>
                        </a:rPr>
                        <a:t>0.0007 or 10% </a:t>
                      </a:r>
                      <a:endParaRPr lang="en-US" sz="1100" b="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364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Total aerosol optical depth at 380 nm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0.06 or 40%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05653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Total aerosol optical depth at 440, 500, 550 and 675 nm over land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0.06 or 20%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7088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Total aerosol optical depth at 440, 500, 550 and 675 nm over oceans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0.04 or 15%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8595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Fine mode fraction of aerosol optical depth over oceans at 550 nm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±25%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145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Cloud layer detection for optical depth &gt; 0.3 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40%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91320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Cloud top pressure of opaque (optical depth &gt; 3) clouds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60 hPa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20291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Optical thickness of liquid clouds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25%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97598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Optical thickness of ice clouds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35%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55081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Effective radius of liquid clouds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25%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59666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Effective radius of ice clouds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35%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140163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329344F-D06F-4676-E9E7-6FB5FC12E280}"/>
              </a:ext>
            </a:extLst>
          </p:cNvPr>
          <p:cNvSpPr txBox="1"/>
          <p:nvPr/>
        </p:nvSpPr>
        <p:spPr>
          <a:xfrm>
            <a:off x="1625600" y="730197"/>
            <a:ext cx="330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threshold L1 requirements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DE8565-3200-AA16-D7BD-9661BF5B3C00}"/>
              </a:ext>
            </a:extLst>
          </p:cNvPr>
          <p:cNvSpPr txBox="1"/>
          <p:nvPr/>
        </p:nvSpPr>
        <p:spPr>
          <a:xfrm>
            <a:off x="7916336" y="738694"/>
            <a:ext cx="330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baseline L1 requirements</a:t>
            </a:r>
          </a:p>
        </p:txBody>
      </p:sp>
    </p:spTree>
    <p:extLst>
      <p:ext uri="{BB962C8B-B14F-4D97-AF65-F5344CB8AC3E}">
        <p14:creationId xmlns:p14="http://schemas.microsoft.com/office/powerpoint/2010/main" val="322022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ACDCC8-5F11-73BE-9145-94639137C23A}"/>
              </a:ext>
            </a:extLst>
          </p:cNvPr>
          <p:cNvSpPr txBox="1"/>
          <p:nvPr/>
        </p:nvSpPr>
        <p:spPr>
          <a:xfrm>
            <a:off x="2324346" y="86786"/>
            <a:ext cx="7543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>
                    <a:lumMod val="85000"/>
                  </a:prst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hard conversations about descopes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HELVETICA NEUE LIGHT" panose="02000403000000020004" pitchFamily="2" charset="0"/>
              <a:ea typeface="HELVETICA NEUE LIGHT" panose="02000403000000020004" pitchFamily="2" charset="0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C0ABA43-B048-8E5C-DA68-BE710452DBA8}"/>
              </a:ext>
            </a:extLst>
          </p:cNvPr>
          <p:cNvSpPr txBox="1">
            <a:spLocks/>
          </p:cNvSpPr>
          <p:nvPr/>
        </p:nvSpPr>
        <p:spPr>
          <a:xfrm>
            <a:off x="609599" y="830606"/>
            <a:ext cx="11382103" cy="8338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what did DTC look like on the OCI design at mission confirmation (KDP-C)?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( what are the baseline capability descopes the mission could have taken to maintain cost/schedule? 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E1CF6A8-E532-0ED4-C61A-0F32720DB9F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BFBFC"/>
              </a:clrFrom>
              <a:clrTo>
                <a:srgbClr val="FBFB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17937" y="1986617"/>
            <a:ext cx="5897501" cy="365842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015820D-2D34-DF47-018E-AC76580074D1}"/>
              </a:ext>
            </a:extLst>
          </p:cNvPr>
          <p:cNvSpPr txBox="1"/>
          <p:nvPr/>
        </p:nvSpPr>
        <p:spPr>
          <a:xfrm>
            <a:off x="8059467" y="1868638"/>
            <a:ext cx="368989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/>
              </a:rPr>
              <a:t>UVVIS &amp; VISNIR Focal Plane Assemblies (FPA) (not pictured)</a:t>
            </a:r>
            <a:endParaRPr lang="en-US" sz="1400" dirty="0">
              <a:solidFill>
                <a:prstClr val="black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latin typeface="Arial"/>
              </a:rPr>
              <a:t>Relax SNR requirements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latin typeface="Arial"/>
              </a:rPr>
              <a:t>Relax absolute calibration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latin typeface="Arial"/>
              </a:rPr>
              <a:t>Relax relative calibration requirements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A70406A-1CB8-5556-EFF4-295FC90D2218}"/>
              </a:ext>
            </a:extLst>
          </p:cNvPr>
          <p:cNvCxnSpPr/>
          <p:nvPr/>
        </p:nvCxnSpPr>
        <p:spPr>
          <a:xfrm flipV="1">
            <a:off x="3994688" y="5060565"/>
            <a:ext cx="477868" cy="47740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B87B52C-E867-24A8-B962-13FA70ACE488}"/>
              </a:ext>
            </a:extLst>
          </p:cNvPr>
          <p:cNvSpPr txBox="1"/>
          <p:nvPr/>
        </p:nvSpPr>
        <p:spPr>
          <a:xfrm>
            <a:off x="807203" y="5290366"/>
            <a:ext cx="38695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/>
              </a:rPr>
              <a:t>SWIR Detection Assembly</a:t>
            </a:r>
            <a:endParaRPr lang="en-US" sz="1400" dirty="0">
              <a:solidFill>
                <a:prstClr val="black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prstClr val="black"/>
                </a:solidFill>
                <a:latin typeface="Arial"/>
              </a:rPr>
              <a:t>Descope</a:t>
            </a:r>
            <a:r>
              <a:rPr lang="en-US" sz="1400" dirty="0">
                <a:solidFill>
                  <a:prstClr val="black"/>
                </a:solidFill>
                <a:latin typeface="Arial"/>
              </a:rPr>
              <a:t> from 32 FPAs to 12 FPAs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prstClr val="black"/>
                </a:solidFill>
                <a:latin typeface="Arial"/>
              </a:rPr>
              <a:t>Descope</a:t>
            </a:r>
            <a:r>
              <a:rPr lang="en-US" sz="1400" dirty="0">
                <a:solidFill>
                  <a:prstClr val="black"/>
                </a:solidFill>
                <a:latin typeface="Arial"/>
              </a:rPr>
              <a:t> from 16 fibers to 6 fibers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latin typeface="Arial"/>
              </a:rPr>
              <a:t>Relax SNR requirements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latin typeface="Arial"/>
              </a:rPr>
              <a:t>Relax absolute calibration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latin typeface="Arial"/>
              </a:rPr>
              <a:t>Relax relative calibration requirements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83B32F-DFDE-4881-B6D5-F7E40CB668D0}"/>
              </a:ext>
            </a:extLst>
          </p:cNvPr>
          <p:cNvSpPr txBox="1"/>
          <p:nvPr/>
        </p:nvSpPr>
        <p:spPr>
          <a:xfrm>
            <a:off x="8268345" y="4189141"/>
            <a:ext cx="32721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/>
              </a:rPr>
              <a:t>Solar Calibration Assembly</a:t>
            </a:r>
            <a:endParaRPr lang="en-US" sz="1400" dirty="0">
              <a:solidFill>
                <a:prstClr val="black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prstClr val="black"/>
                </a:solidFill>
                <a:latin typeface="Arial"/>
              </a:rPr>
              <a:t>Descope</a:t>
            </a:r>
            <a:r>
              <a:rPr lang="en-US" sz="1400" dirty="0">
                <a:solidFill>
                  <a:prstClr val="black"/>
                </a:solidFill>
                <a:latin typeface="Arial"/>
              </a:rPr>
              <a:t> from 3 calibration targets to 1 calibration target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latin typeface="Arial"/>
              </a:rPr>
              <a:t>Remove carousel mechanism 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3561947-723A-B450-CC8C-55F67456E37E}"/>
              </a:ext>
            </a:extLst>
          </p:cNvPr>
          <p:cNvCxnSpPr>
            <a:cxnSpLocks/>
          </p:cNvCxnSpPr>
          <p:nvPr/>
        </p:nvCxnSpPr>
        <p:spPr>
          <a:xfrm flipH="1">
            <a:off x="7815438" y="4821819"/>
            <a:ext cx="452907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8A964D8-8295-3163-E121-6568067E017F}"/>
              </a:ext>
            </a:extLst>
          </p:cNvPr>
          <p:cNvSpPr txBox="1"/>
          <p:nvPr/>
        </p:nvSpPr>
        <p:spPr>
          <a:xfrm>
            <a:off x="6624012" y="5823586"/>
            <a:ext cx="3869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/>
              </a:rPr>
              <a:t>Optical System</a:t>
            </a:r>
            <a:endParaRPr lang="en-US" sz="1400" dirty="0">
              <a:solidFill>
                <a:prstClr val="black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latin typeface="Arial"/>
              </a:rPr>
              <a:t>Remove bands between 320nm – 340nm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1CF5712-E2B7-B894-CB91-20FFE8318DAE}"/>
              </a:ext>
            </a:extLst>
          </p:cNvPr>
          <p:cNvCxnSpPr/>
          <p:nvPr/>
        </p:nvCxnSpPr>
        <p:spPr>
          <a:xfrm flipH="1" flipV="1">
            <a:off x="6230320" y="5590517"/>
            <a:ext cx="329338" cy="494414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EDBCF1D-1801-4025-B78E-A6A70CDEBA8C}"/>
              </a:ext>
            </a:extLst>
          </p:cNvPr>
          <p:cNvSpPr txBox="1"/>
          <p:nvPr/>
        </p:nvSpPr>
        <p:spPr>
          <a:xfrm>
            <a:off x="141027" y="1905063"/>
            <a:ext cx="3689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rial"/>
              </a:rPr>
              <a:t>Tilt System (not pictured)</a:t>
            </a:r>
            <a:endParaRPr lang="en-US" sz="1400" dirty="0">
              <a:solidFill>
                <a:prstClr val="black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latin typeface="Arial"/>
              </a:rPr>
              <a:t>Increase allowable time to tilt and settle</a:t>
            </a:r>
          </a:p>
        </p:txBody>
      </p:sp>
    </p:spTree>
    <p:extLst>
      <p:ext uri="{BB962C8B-B14F-4D97-AF65-F5344CB8AC3E}">
        <p14:creationId xmlns:p14="http://schemas.microsoft.com/office/powerpoint/2010/main" val="1484401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ACDCC8-5F11-73BE-9145-94639137C23A}"/>
              </a:ext>
            </a:extLst>
          </p:cNvPr>
          <p:cNvSpPr txBox="1"/>
          <p:nvPr/>
        </p:nvSpPr>
        <p:spPr>
          <a:xfrm>
            <a:off x="2151351" y="103262"/>
            <a:ext cx="8005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>
                    <a:lumMod val="85000"/>
                  </a:prst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new simulators &amp; tools for requirements verification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HELVETICA NEUE LIGHT" panose="02000403000000020004" pitchFamily="2" charset="0"/>
              <a:ea typeface="HELVETICA NEUE LIGHT" panose="02000403000000020004" pitchFamily="2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68C32-FC25-FF59-4CAE-C78C376CBFFE}"/>
              </a:ext>
            </a:extLst>
          </p:cNvPr>
          <p:cNvSpPr txBox="1"/>
          <p:nvPr/>
        </p:nvSpPr>
        <p:spPr>
          <a:xfrm>
            <a:off x="415290" y="1279663"/>
            <a:ext cx="11361420" cy="4924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Project Science invested in development of (coarse) OCI Level-1B simulator, as well as an uncertainties propagation model, which in combination enabled rapid requirements verifications</a:t>
            </a:r>
            <a:endParaRPr lang="en-US" sz="2000" dirty="0"/>
          </a:p>
          <a:p>
            <a:endParaRPr lang="en-US" sz="2000" dirty="0"/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rgbClr val="0070C0"/>
                </a:solidFill>
              </a:rPr>
              <a:t>General flow (details on next slide)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identify target top level science requirements (e.g., Level-1 water leaving </a:t>
            </a:r>
            <a:r>
              <a:rPr lang="en-US" sz="2000" dirty="0" err="1"/>
              <a:t>reflectances</a:t>
            </a:r>
            <a:r>
              <a:rPr lang="en-US" sz="2000" dirty="0"/>
              <a:t> uncertainties)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define top level instrument-level requirements (e.g., Level-2 uncertainty of TOA radiances)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derive uncertainty of TOA radiances from (e.g., Level-3) pre-launch characterization measurements*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combine the measured/estimated uncertainties into the instrument-level uncertainty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evaluate if top level science requirements have been met</a:t>
            </a:r>
          </a:p>
          <a:p>
            <a:endParaRPr lang="en-US" sz="2000" dirty="0"/>
          </a:p>
          <a:p>
            <a:pPr marL="285750" indent="-285750">
              <a:buFontTx/>
              <a:buChar char="-"/>
            </a:pPr>
            <a:r>
              <a:rPr lang="en-US" sz="2000" dirty="0">
                <a:solidFill>
                  <a:srgbClr val="0070C0"/>
                </a:solidFill>
              </a:rPr>
              <a:t>Tools</a:t>
            </a:r>
            <a:endParaRPr lang="en-US" sz="2000" dirty="0"/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OCI simulator:  </a:t>
            </a:r>
            <a:r>
              <a:rPr lang="en-US" sz="2000" dirty="0" err="1"/>
              <a:t>pyTOAST</a:t>
            </a:r>
            <a:r>
              <a:rPr lang="en-US" sz="2000" dirty="0"/>
              <a:t> ( https://</a:t>
            </a:r>
            <a:r>
              <a:rPr lang="en-US" sz="2000" dirty="0" err="1"/>
              <a:t>oceancolor.gsfc.nasa.gov</a:t>
            </a:r>
            <a:r>
              <a:rPr lang="en-US" sz="2000" dirty="0"/>
              <a:t>/data/pace/test-data/ )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uncertainties propagation model:  Zhang et al. 2022; doi:10.1364/OE.460735 </a:t>
            </a:r>
          </a:p>
          <a:p>
            <a:pPr lvl="1"/>
            <a:endParaRPr lang="en-US" sz="2000" dirty="0"/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sz="2000" dirty="0"/>
          </a:p>
          <a:p>
            <a:r>
              <a:rPr lang="en-US" sz="1400" dirty="0"/>
              <a:t>* we did an imperfect job, but aimed for reasonable estimates &amp; assumptions (error estimation is always tricky, so no possibility for perfection)</a:t>
            </a:r>
          </a:p>
        </p:txBody>
      </p:sp>
    </p:spTree>
    <p:extLst>
      <p:ext uri="{BB962C8B-B14F-4D97-AF65-F5344CB8AC3E}">
        <p14:creationId xmlns:p14="http://schemas.microsoft.com/office/powerpoint/2010/main" val="2175281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34B7B-8819-3147-883E-C77DDC1B1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Requirement Connection &amp; Verification Example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B2569F-71BF-2847-9591-FC7ACF683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November 8-10, 2022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009770-E805-6449-A6EF-A6CC06158B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PACE SIR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CB5963-BD6F-BC4C-95A7-07440A89AADB}"/>
              </a:ext>
            </a:extLst>
          </p:cNvPr>
          <p:cNvSpPr txBox="1"/>
          <p:nvPr/>
        </p:nvSpPr>
        <p:spPr>
          <a:xfrm>
            <a:off x="1161534" y="967035"/>
            <a:ext cx="517331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Level-1 science data product (L1RD-##)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Water-leaving reflectance's* with uncertainty of 0.002 (unitless)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 wavelengths not listed for brevity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0AAA4E-1776-9848-A3F5-37C69796D988}"/>
              </a:ext>
            </a:extLst>
          </p:cNvPr>
          <p:cNvSpPr txBox="1"/>
          <p:nvPr/>
        </p:nvSpPr>
        <p:spPr>
          <a:xfrm>
            <a:off x="1161534" y="1916862"/>
            <a:ext cx="5173316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Level-2 (MRD-##*)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Water-leaving reflectance uncertainty allocations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(sum in quadrature to ≤ 0.002 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unitless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)):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 L1RD-## flows to 32 MRD requirements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DF619C7-C0B4-7445-AFBD-B2EBD4651468}"/>
              </a:ext>
            </a:extLst>
          </p:cNvPr>
          <p:cNvGraphicFramePr>
            <a:graphicFrameLocks noGrp="1"/>
          </p:cNvGraphicFramePr>
          <p:nvPr/>
        </p:nvGraphicFramePr>
        <p:xfrm>
          <a:off x="1055595" y="2646815"/>
          <a:ext cx="4135995" cy="5486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480106">
                  <a:extLst>
                    <a:ext uri="{9D8B030D-6E8A-4147-A177-3AD203B41FA5}">
                      <a16:colId xmlns:a16="http://schemas.microsoft.com/office/drawing/2014/main" val="703135531"/>
                    </a:ext>
                  </a:extLst>
                </a:gridCol>
                <a:gridCol w="1339802">
                  <a:extLst>
                    <a:ext uri="{9D8B030D-6E8A-4147-A177-3AD203B41FA5}">
                      <a16:colId xmlns:a16="http://schemas.microsoft.com/office/drawing/2014/main" val="144708391"/>
                    </a:ext>
                  </a:extLst>
                </a:gridCol>
                <a:gridCol w="1316087">
                  <a:extLst>
                    <a:ext uri="{9D8B030D-6E8A-4147-A177-3AD203B41FA5}">
                      <a16:colId xmlns:a16="http://schemas.microsoft.com/office/drawing/2014/main" val="2972102604"/>
                    </a:ext>
                  </a:extLst>
                </a:gridCol>
              </a:tblGrid>
              <a:tr h="235034">
                <a:tc>
                  <a:txBody>
                    <a:bodyPr/>
                    <a:lstStyle/>
                    <a:p>
                      <a:r>
                        <a:rPr lang="en-US" sz="1200" dirty="0"/>
                        <a:t>Systematic error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Random error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Model error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05134"/>
                  </a:ext>
                </a:extLst>
              </a:tr>
              <a:tr h="168129">
                <a:tc>
                  <a:txBody>
                    <a:bodyPr/>
                    <a:lstStyle/>
                    <a:p>
                      <a:r>
                        <a:rPr lang="en-US" sz="1200" dirty="0"/>
                        <a:t>0.0018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0.0006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0.0005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32302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08596B6-3520-0A41-8EDF-2832E4A6907A}"/>
              </a:ext>
            </a:extLst>
          </p:cNvPr>
          <p:cNvSpPr txBox="1"/>
          <p:nvPr/>
        </p:nvSpPr>
        <p:spPr>
          <a:xfrm>
            <a:off x="1161531" y="3678788"/>
            <a:ext cx="535222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Level-3 (OCI-##*)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OCI shall meet SNRs with a uniform spectral radiance in all science pixels (flat field) at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</a:t>
            </a:r>
            <a:r>
              <a:rPr kumimoji="0" lang="en-US" sz="1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typ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at the bandwidth as defined [in Table 2] for all bands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 MRD-## flows to 25 OCI requirements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E1C72B-80F0-294E-9AEC-B61CE1DAE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48" y="4415751"/>
            <a:ext cx="2198113" cy="15936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Down Arrow 10">
            <a:extLst>
              <a:ext uri="{FF2B5EF4-FFF2-40B4-BE49-F238E27FC236}">
                <a16:creationId xmlns:a16="http://schemas.microsoft.com/office/drawing/2014/main" id="{09E2F132-E2CC-A743-AE47-9AE51D4D097B}"/>
              </a:ext>
            </a:extLst>
          </p:cNvPr>
          <p:cNvSpPr/>
          <p:nvPr/>
        </p:nvSpPr>
        <p:spPr>
          <a:xfrm>
            <a:off x="3169240" y="1715107"/>
            <a:ext cx="631135" cy="3108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A8DCC77D-0AB3-B14A-B8D5-7A11227E0911}"/>
              </a:ext>
            </a:extLst>
          </p:cNvPr>
          <p:cNvSpPr/>
          <p:nvPr/>
        </p:nvSpPr>
        <p:spPr>
          <a:xfrm>
            <a:off x="3169239" y="3573039"/>
            <a:ext cx="631135" cy="3108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01C0D5-44A7-CA47-B03B-9E275FE0A71C}"/>
              </a:ext>
            </a:extLst>
          </p:cNvPr>
          <p:cNvSpPr txBox="1"/>
          <p:nvPr/>
        </p:nvSpPr>
        <p:spPr>
          <a:xfrm>
            <a:off x="6929633" y="5543254"/>
            <a:ext cx="2122004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Instrument performance data / models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DBBB68-F94D-6246-9B53-71F22D33B056}"/>
              </a:ext>
            </a:extLst>
          </p:cNvPr>
          <p:cNvSpPr txBox="1"/>
          <p:nvPr/>
        </p:nvSpPr>
        <p:spPr>
          <a:xfrm>
            <a:off x="6929633" y="3875392"/>
            <a:ext cx="2122004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OCI total random &amp; systematic error CBEs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BAF6CA-2F78-9A4E-AF6E-D84933B7F5A0}"/>
              </a:ext>
            </a:extLst>
          </p:cNvPr>
          <p:cNvSpPr txBox="1"/>
          <p:nvPr/>
        </p:nvSpPr>
        <p:spPr>
          <a:xfrm>
            <a:off x="6929633" y="2415155"/>
            <a:ext cx="21220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Total error allocations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68AE7088-05BA-4F40-B8A4-DDFF0137981A}"/>
              </a:ext>
            </a:extLst>
          </p:cNvPr>
          <p:cNvSpPr/>
          <p:nvPr/>
        </p:nvSpPr>
        <p:spPr>
          <a:xfrm rot="10800000">
            <a:off x="7070314" y="2931057"/>
            <a:ext cx="631135" cy="748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80ED16-839F-774C-A230-0A9C83505295}"/>
              </a:ext>
            </a:extLst>
          </p:cNvPr>
          <p:cNvSpPr txBox="1"/>
          <p:nvPr/>
        </p:nvSpPr>
        <p:spPr>
          <a:xfrm>
            <a:off x="6929633" y="1005993"/>
            <a:ext cx="212200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Derived L1 uncertainties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3FEE0B5-8053-EA44-8203-5FEDC0420324}"/>
              </a:ext>
            </a:extLst>
          </p:cNvPr>
          <p:cNvSpPr txBox="1"/>
          <p:nvPr/>
        </p:nvSpPr>
        <p:spPr>
          <a:xfrm>
            <a:off x="7588928" y="4893263"/>
            <a:ext cx="1462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Combine allocations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B1D7DE-ABBE-EC44-A6FF-5E7C4EFAC76D}"/>
              </a:ext>
            </a:extLst>
          </p:cNvPr>
          <p:cNvSpPr txBox="1"/>
          <p:nvPr/>
        </p:nvSpPr>
        <p:spPr>
          <a:xfrm>
            <a:off x="7588928" y="3225401"/>
            <a:ext cx="15508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Combine with model error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B44CA2-739F-7C40-A920-A4CB8833A986}"/>
              </a:ext>
            </a:extLst>
          </p:cNvPr>
          <p:cNvSpPr txBox="1"/>
          <p:nvPr/>
        </p:nvSpPr>
        <p:spPr>
          <a:xfrm>
            <a:off x="7588928" y="1810501"/>
            <a:ext cx="1674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Apply to simulated OCI TOA radiances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D630F24-CA81-284B-BF7C-71FA329BB6D4}"/>
              </a:ext>
            </a:extLst>
          </p:cNvPr>
          <p:cNvSpPr txBox="1"/>
          <p:nvPr/>
        </p:nvSpPr>
        <p:spPr>
          <a:xfrm>
            <a:off x="9460395" y="1005993"/>
            <a:ext cx="2122005" cy="18158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This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“artifacts-to-imagery” simulator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allowed rapid assessment of OCI performance &amp; aids in identifying margin in Level-3 and above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770E255-196F-144C-AD7E-7C2446B93B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611" y="4415750"/>
            <a:ext cx="2360532" cy="1610296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Down Arrow 9">
            <a:extLst>
              <a:ext uri="{FF2B5EF4-FFF2-40B4-BE49-F238E27FC236}">
                <a16:creationId xmlns:a16="http://schemas.microsoft.com/office/drawing/2014/main" id="{51D6DAF5-CAD0-5DC8-D10A-9528AA16E518}"/>
              </a:ext>
            </a:extLst>
          </p:cNvPr>
          <p:cNvSpPr/>
          <p:nvPr/>
        </p:nvSpPr>
        <p:spPr>
          <a:xfrm rot="10800000">
            <a:off x="7070315" y="4598593"/>
            <a:ext cx="631135" cy="748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Down Arrow 22">
            <a:extLst>
              <a:ext uri="{FF2B5EF4-FFF2-40B4-BE49-F238E27FC236}">
                <a16:creationId xmlns:a16="http://schemas.microsoft.com/office/drawing/2014/main" id="{3E35E0F7-B1F4-4C1B-9F86-510240E2EEDE}"/>
              </a:ext>
            </a:extLst>
          </p:cNvPr>
          <p:cNvSpPr/>
          <p:nvPr/>
        </p:nvSpPr>
        <p:spPr>
          <a:xfrm rot="10800000">
            <a:off x="7055290" y="1487553"/>
            <a:ext cx="631135" cy="748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Left-Right Arrow 12">
            <a:extLst>
              <a:ext uri="{FF2B5EF4-FFF2-40B4-BE49-F238E27FC236}">
                <a16:creationId xmlns:a16="http://schemas.microsoft.com/office/drawing/2014/main" id="{0C1A4B6E-3C23-1051-5964-8F4E81A62BE6}"/>
              </a:ext>
            </a:extLst>
          </p:cNvPr>
          <p:cNvSpPr/>
          <p:nvPr/>
        </p:nvSpPr>
        <p:spPr>
          <a:xfrm>
            <a:off x="5913783" y="969666"/>
            <a:ext cx="892693" cy="453096"/>
          </a:xfrm>
          <a:prstGeom prst="leftRightArrow">
            <a:avLst/>
          </a:prstGeom>
          <a:solidFill>
            <a:srgbClr val="00B050"/>
          </a:solidFill>
          <a:ln w="127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Cloud 18">
            <a:extLst>
              <a:ext uri="{FF2B5EF4-FFF2-40B4-BE49-F238E27FC236}">
                <a16:creationId xmlns:a16="http://schemas.microsoft.com/office/drawing/2014/main" id="{E700C97E-5A74-2748-0918-A8A8A39D76AD}"/>
              </a:ext>
            </a:extLst>
          </p:cNvPr>
          <p:cNvSpPr/>
          <p:nvPr/>
        </p:nvSpPr>
        <p:spPr>
          <a:xfrm>
            <a:off x="5034998" y="6182380"/>
            <a:ext cx="2122004" cy="523220"/>
          </a:xfrm>
          <a:prstGeom prst="cloud">
            <a:avLst/>
          </a:prstGeom>
          <a:solidFill>
            <a:srgbClr val="00B05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engineering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BE8C20-F497-3776-A41F-CC4D87B2555F}"/>
              </a:ext>
            </a:extLst>
          </p:cNvPr>
          <p:cNvSpPr txBox="1"/>
          <p:nvPr/>
        </p:nvSpPr>
        <p:spPr>
          <a:xfrm>
            <a:off x="9460394" y="3748621"/>
            <a:ext cx="2122005" cy="15696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Our mission Standing Review Board praised this capability at both our Critical Design Review &amp; Systems Integration Review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0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/>
      <p:bldP spid="21" grpId="0"/>
      <p:bldP spid="22" grpId="0"/>
      <p:bldP spid="25" grpId="0" animBg="1"/>
      <p:bldP spid="10" grpId="0" animBg="1"/>
      <p:bldP spid="23" grpId="0" animBg="1"/>
      <p:bldP spid="13" grpId="0" animBg="1"/>
      <p:bldP spid="19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Content Placeholder 34">
            <a:extLst>
              <a:ext uri="{FF2B5EF4-FFF2-40B4-BE49-F238E27FC236}">
                <a16:creationId xmlns:a16="http://schemas.microsoft.com/office/drawing/2014/main" id="{65C857F7-947B-2882-F6CC-035C9B8597B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58894" y="788635"/>
            <a:ext cx="7522029" cy="58769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ACDCC8-5F11-73BE-9145-94639137C23A}"/>
              </a:ext>
            </a:extLst>
          </p:cNvPr>
          <p:cNvSpPr txBox="1"/>
          <p:nvPr/>
        </p:nvSpPr>
        <p:spPr>
          <a:xfrm>
            <a:off x="2324346" y="86786"/>
            <a:ext cx="7543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+mn-cs"/>
              </a:rPr>
              <a:t>addressing a highly integrated system</a:t>
            </a:r>
          </a:p>
        </p:txBody>
      </p:sp>
      <p:sp>
        <p:nvSpPr>
          <p:cNvPr id="40" name="Slide Number Placeholder 4">
            <a:extLst>
              <a:ext uri="{FF2B5EF4-FFF2-40B4-BE49-F238E27FC236}">
                <a16:creationId xmlns:a16="http://schemas.microsoft.com/office/drawing/2014/main" id="{D416B404-E126-16DB-A029-B99901BD8EA2}"/>
              </a:ext>
            </a:extLst>
          </p:cNvPr>
          <p:cNvSpPr txBox="1">
            <a:spLocks/>
          </p:cNvSpPr>
          <p:nvPr/>
        </p:nvSpPr>
        <p:spPr>
          <a:xfrm>
            <a:off x="9179132" y="6645275"/>
            <a:ext cx="2844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D1B106-9B78-43E7-9216-5A30474DFCE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41" name="Content Placeholder 3">
            <a:extLst>
              <a:ext uri="{FF2B5EF4-FFF2-40B4-BE49-F238E27FC236}">
                <a16:creationId xmlns:a16="http://schemas.microsoft.com/office/drawing/2014/main" id="{8A082ACC-6976-7D4F-894A-FB204232E7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32" y="870987"/>
            <a:ext cx="3847304" cy="2719607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664683F7-4D20-F06A-1825-CF5CD225A146}"/>
              </a:ext>
            </a:extLst>
          </p:cNvPr>
          <p:cNvGrpSpPr/>
          <p:nvPr/>
        </p:nvGrpSpPr>
        <p:grpSpPr>
          <a:xfrm>
            <a:off x="4134976" y="797676"/>
            <a:ext cx="7410541" cy="5620788"/>
            <a:chOff x="438059" y="771597"/>
            <a:chExt cx="7410541" cy="5620788"/>
          </a:xfrm>
        </p:grpSpPr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CDF2824F-FF63-4032-1AB0-B29EF14F071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49957" y="4619837"/>
              <a:ext cx="170111" cy="690616"/>
            </a:xfrm>
            <a:prstGeom prst="straightConnector1">
              <a:avLst/>
            </a:prstGeom>
            <a:noFill/>
            <a:ln w="25400" cap="flat" cmpd="sng" algn="ctr">
              <a:solidFill>
                <a:srgbClr val="0F6FC6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2048F24-DB83-261B-86ED-E78C9A818682}"/>
                </a:ext>
              </a:extLst>
            </p:cNvPr>
            <p:cNvSpPr txBox="1"/>
            <p:nvPr/>
          </p:nvSpPr>
          <p:spPr>
            <a:xfrm>
              <a:off x="438059" y="6146164"/>
              <a:ext cx="104684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</a:rPr>
                <a:t>SCA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E6076DB-A28B-0CCE-0AAD-614839C8E00A}"/>
                </a:ext>
              </a:extLst>
            </p:cNvPr>
            <p:cNvSpPr txBox="1"/>
            <p:nvPr/>
          </p:nvSpPr>
          <p:spPr>
            <a:xfrm>
              <a:off x="2979622" y="6122491"/>
              <a:ext cx="12808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</a:rPr>
                <a:t>MOB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C008FEE-9576-F692-88F8-1CEB2FF885C5}"/>
                </a:ext>
              </a:extLst>
            </p:cNvPr>
            <p:cNvSpPr txBox="1"/>
            <p:nvPr/>
          </p:nvSpPr>
          <p:spPr>
            <a:xfrm>
              <a:off x="809328" y="4564938"/>
              <a:ext cx="10468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</a:rPr>
                <a:t>MOSB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6411751-D3C1-B5E5-2447-8FBC6E3840E8}"/>
                </a:ext>
              </a:extLst>
            </p:cNvPr>
            <p:cNvSpPr txBox="1"/>
            <p:nvPr/>
          </p:nvSpPr>
          <p:spPr>
            <a:xfrm>
              <a:off x="3824196" y="5018713"/>
              <a:ext cx="12808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</a:rPr>
                <a:t>BLUE </a:t>
              </a:r>
              <a:r>
                <a:rPr kumimoji="0" lang="en-US" sz="10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</a:rPr>
                <a:t>FPA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89C60CD-573F-D91C-6933-68F73C05D04B}"/>
                </a:ext>
              </a:extLst>
            </p:cNvPr>
            <p:cNvSpPr txBox="1"/>
            <p:nvPr/>
          </p:nvSpPr>
          <p:spPr>
            <a:xfrm>
              <a:off x="3156849" y="5277579"/>
              <a:ext cx="12808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</a:rPr>
                <a:t>RED </a:t>
              </a:r>
              <a:r>
                <a:rPr kumimoji="0" lang="en-US" sz="10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</a:rPr>
                <a:t>FPA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endParaRP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A67D7549-0627-7F5D-A414-980BA0D1DF0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07077" y="4891717"/>
              <a:ext cx="186554" cy="174708"/>
            </a:xfrm>
            <a:prstGeom prst="straightConnector1">
              <a:avLst/>
            </a:prstGeom>
            <a:noFill/>
            <a:ln w="25400" cap="flat" cmpd="sng" algn="ctr">
              <a:solidFill>
                <a:srgbClr val="0F6FC6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927B83A-4C51-D36B-CC4A-CAEE309478F1}"/>
                </a:ext>
              </a:extLst>
            </p:cNvPr>
            <p:cNvSpPr txBox="1"/>
            <p:nvPr/>
          </p:nvSpPr>
          <p:spPr>
            <a:xfrm>
              <a:off x="4193631" y="4375736"/>
              <a:ext cx="12808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</a:rPr>
                <a:t>MLA/Fiber</a:t>
              </a: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DE4BD603-6E1E-B81E-9EED-436403C3A6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04900" y="6133655"/>
              <a:ext cx="227853" cy="87354"/>
            </a:xfrm>
            <a:prstGeom prst="straightConnector1">
              <a:avLst/>
            </a:prstGeom>
            <a:noFill/>
            <a:ln w="25400" cap="flat" cmpd="sng" algn="ctr">
              <a:solidFill>
                <a:srgbClr val="0F6FC6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C141FEC0-2CE8-CAA4-196D-41C9F3819D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40329" y="4564543"/>
              <a:ext cx="606936" cy="110588"/>
            </a:xfrm>
            <a:prstGeom prst="straightConnector1">
              <a:avLst/>
            </a:prstGeom>
            <a:noFill/>
            <a:ln w="25400" cap="flat" cmpd="sng" algn="ctr">
              <a:solidFill>
                <a:srgbClr val="0F6FC6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D7FA7E62-3A03-0D85-6C46-3EC15903159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156850" y="5923189"/>
              <a:ext cx="293107" cy="254143"/>
            </a:xfrm>
            <a:prstGeom prst="straightConnector1">
              <a:avLst/>
            </a:prstGeom>
            <a:noFill/>
            <a:ln w="25400" cap="flat" cmpd="sng" algn="ctr">
              <a:solidFill>
                <a:srgbClr val="0F6FC6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253F20D-4AC7-FB87-9BFF-009AC1D7AA84}"/>
                </a:ext>
              </a:extLst>
            </p:cNvPr>
            <p:cNvSpPr txBox="1"/>
            <p:nvPr/>
          </p:nvSpPr>
          <p:spPr>
            <a:xfrm>
              <a:off x="5559421" y="5275803"/>
              <a:ext cx="13888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</a:rPr>
                <a:t>UVNIR LHPs/ Radiators 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endParaRP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4E959868-91F1-3CAD-1B28-6A3494061A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53843" y="5018713"/>
              <a:ext cx="92327" cy="291740"/>
            </a:xfrm>
            <a:prstGeom prst="straightConnector1">
              <a:avLst/>
            </a:prstGeom>
            <a:noFill/>
            <a:ln w="25400" cap="flat" cmpd="sng" algn="ctr">
              <a:solidFill>
                <a:srgbClr val="0F6FC6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FD30DEE5-5614-43AC-F2C1-A39E1C36271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40215" y="4287863"/>
              <a:ext cx="355585" cy="210983"/>
            </a:xfrm>
            <a:prstGeom prst="straightConnector1">
              <a:avLst/>
            </a:prstGeom>
            <a:noFill/>
            <a:ln w="25400" cap="flat" cmpd="sng" algn="ctr">
              <a:solidFill>
                <a:srgbClr val="0F6FC6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089170D-9EE9-7B4B-5582-AF8830777096}"/>
                </a:ext>
              </a:extLst>
            </p:cNvPr>
            <p:cNvSpPr txBox="1"/>
            <p:nvPr/>
          </p:nvSpPr>
          <p:spPr>
            <a:xfrm>
              <a:off x="4871275" y="3701014"/>
              <a:ext cx="128089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</a:rPr>
                <a:t>SDA (Procurement From Space Dynamics Lab)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6AF08161-F486-E48D-259E-63F6C8E6BB4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34077" y="3393922"/>
              <a:ext cx="254404" cy="454178"/>
            </a:xfrm>
            <a:prstGeom prst="straightConnector1">
              <a:avLst/>
            </a:prstGeom>
            <a:noFill/>
            <a:ln w="25400" cap="flat" cmpd="sng" algn="ctr">
              <a:solidFill>
                <a:srgbClr val="0F6FC6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307C768-DF1E-19B9-F4FE-F2A12EC904B6}"/>
                </a:ext>
              </a:extLst>
            </p:cNvPr>
            <p:cNvSpPr txBox="1"/>
            <p:nvPr/>
          </p:nvSpPr>
          <p:spPr>
            <a:xfrm>
              <a:off x="1120236" y="1364325"/>
              <a:ext cx="12808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</a:rPr>
                <a:t>ICDU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1504E01-1787-FF3F-0BE6-BF3659EBEE01}"/>
                </a:ext>
              </a:extLst>
            </p:cNvPr>
            <p:cNvSpPr txBox="1"/>
            <p:nvPr/>
          </p:nvSpPr>
          <p:spPr>
            <a:xfrm>
              <a:off x="1950237" y="771597"/>
              <a:ext cx="12808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</a:rPr>
                <a:t>MCE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56282BD-AAA2-828C-A6A1-BDF6C90F209D}"/>
                </a:ext>
              </a:extLst>
            </p:cNvPr>
            <p:cNvSpPr txBox="1"/>
            <p:nvPr/>
          </p:nvSpPr>
          <p:spPr>
            <a:xfrm>
              <a:off x="3227582" y="844908"/>
              <a:ext cx="12808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</a:rPr>
                <a:t>DAU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F72A27D-7B7C-B64B-CFC4-FB37F40F7C33}"/>
                </a:ext>
              </a:extLst>
            </p:cNvPr>
            <p:cNvSpPr txBox="1"/>
            <p:nvPr/>
          </p:nvSpPr>
          <p:spPr>
            <a:xfrm>
              <a:off x="578380" y="2535294"/>
              <a:ext cx="12808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</a:rPr>
                <a:t>Structure</a:t>
              </a: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70192ACE-549C-F084-941B-584B1406F2C1}"/>
                </a:ext>
              </a:extLst>
            </p:cNvPr>
            <p:cNvCxnSpPr>
              <a:cxnSpLocks/>
            </p:cNvCxnSpPr>
            <p:nvPr/>
          </p:nvCxnSpPr>
          <p:spPr>
            <a:xfrm>
              <a:off x="1418364" y="2742818"/>
              <a:ext cx="233459" cy="197098"/>
            </a:xfrm>
            <a:prstGeom prst="straightConnector1">
              <a:avLst/>
            </a:prstGeom>
            <a:noFill/>
            <a:ln w="25400" cap="flat" cmpd="sng" algn="ctr">
              <a:solidFill>
                <a:srgbClr val="0F6FC6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56D41C6F-66A5-37FA-A318-39D435FC0BAB}"/>
                </a:ext>
              </a:extLst>
            </p:cNvPr>
            <p:cNvCxnSpPr>
              <a:cxnSpLocks/>
            </p:cNvCxnSpPr>
            <p:nvPr/>
          </p:nvCxnSpPr>
          <p:spPr>
            <a:xfrm>
              <a:off x="1785087" y="1605163"/>
              <a:ext cx="85346" cy="200088"/>
            </a:xfrm>
            <a:prstGeom prst="straightConnector1">
              <a:avLst/>
            </a:prstGeom>
            <a:noFill/>
            <a:ln w="25400" cap="flat" cmpd="sng" algn="ctr">
              <a:solidFill>
                <a:srgbClr val="0F6FC6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6B6BAF08-4E39-117B-4CD8-E4330676FB9A}"/>
                </a:ext>
              </a:extLst>
            </p:cNvPr>
            <p:cNvCxnSpPr>
              <a:cxnSpLocks/>
            </p:cNvCxnSpPr>
            <p:nvPr/>
          </p:nvCxnSpPr>
          <p:spPr>
            <a:xfrm>
              <a:off x="2672443" y="968018"/>
              <a:ext cx="74032" cy="192382"/>
            </a:xfrm>
            <a:prstGeom prst="straightConnector1">
              <a:avLst/>
            </a:prstGeom>
            <a:noFill/>
            <a:ln w="25400" cap="flat" cmpd="sng" algn="ctr">
              <a:solidFill>
                <a:srgbClr val="0F6FC6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DB496749-3D0C-72C8-3253-C46AB0EFFB5E}"/>
                </a:ext>
              </a:extLst>
            </p:cNvPr>
            <p:cNvCxnSpPr>
              <a:cxnSpLocks/>
            </p:cNvCxnSpPr>
            <p:nvPr/>
          </p:nvCxnSpPr>
          <p:spPr>
            <a:xfrm>
              <a:off x="3963563" y="1038154"/>
              <a:ext cx="233459" cy="197098"/>
            </a:xfrm>
            <a:prstGeom prst="straightConnector1">
              <a:avLst/>
            </a:prstGeom>
            <a:noFill/>
            <a:ln w="25400" cap="flat" cmpd="sng" algn="ctr">
              <a:solidFill>
                <a:srgbClr val="0F6FC6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3C71701-9846-2E00-1F21-EDDD0E5DDB83}"/>
                </a:ext>
              </a:extLst>
            </p:cNvPr>
            <p:cNvSpPr txBox="1"/>
            <p:nvPr/>
          </p:nvSpPr>
          <p:spPr>
            <a:xfrm>
              <a:off x="6567709" y="1344535"/>
              <a:ext cx="12808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</a:rPr>
                <a:t>RSS, ES &amp; Support Structure </a:t>
              </a: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2E1B1D23-DCBB-16D2-8BF3-98CBA1500E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53843" y="1547547"/>
              <a:ext cx="342900" cy="197098"/>
            </a:xfrm>
            <a:prstGeom prst="straightConnector1">
              <a:avLst/>
            </a:prstGeom>
            <a:noFill/>
            <a:ln w="25400" cap="flat" cmpd="sng" algn="ctr">
              <a:solidFill>
                <a:srgbClr val="0F6FC6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70" name="Right Arrow 69">
            <a:extLst>
              <a:ext uri="{FF2B5EF4-FFF2-40B4-BE49-F238E27FC236}">
                <a16:creationId xmlns:a16="http://schemas.microsoft.com/office/drawing/2014/main" id="{EDAA558D-089F-0915-8308-0C7F88B1E4AF}"/>
              </a:ext>
            </a:extLst>
          </p:cNvPr>
          <p:cNvSpPr/>
          <p:nvPr/>
        </p:nvSpPr>
        <p:spPr>
          <a:xfrm>
            <a:off x="4194394" y="2215539"/>
            <a:ext cx="433952" cy="267346"/>
          </a:xfrm>
          <a:prstGeom prst="rightArrow">
            <a:avLst/>
          </a:prstGeom>
          <a:solidFill>
            <a:srgbClr val="0F6FC6"/>
          </a:solidFill>
          <a:ln w="25400" cap="flat" cmpd="sng" algn="ctr">
            <a:solidFill>
              <a:srgbClr val="0F6FC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C305121-6185-B952-6797-7E1D89F7967B}"/>
              </a:ext>
            </a:extLst>
          </p:cNvPr>
          <p:cNvSpPr/>
          <p:nvPr/>
        </p:nvSpPr>
        <p:spPr>
          <a:xfrm>
            <a:off x="146756" y="4722864"/>
            <a:ext cx="415536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70C0"/>
                </a:solidFill>
              </a:rPr>
              <a:t>OCI’s design is highly integrated &amp; interdependent</a:t>
            </a:r>
          </a:p>
          <a:p>
            <a:endParaRPr lang="en-US" sz="1400" dirty="0"/>
          </a:p>
          <a:p>
            <a:r>
              <a:rPr lang="en-US" sz="1400" dirty="0"/>
              <a:t>The issues:</a:t>
            </a:r>
          </a:p>
          <a:p>
            <a:pPr marL="288925" lvl="1" indent="-282575">
              <a:buFont typeface="System Font Regular"/>
              <a:buChar char="-"/>
            </a:pPr>
            <a:r>
              <a:rPr lang="en-US" sz="1400" dirty="0">
                <a:solidFill>
                  <a:prstClr val="black"/>
                </a:solidFill>
              </a:rPr>
              <a:t>Interfaces are intertwined, </a:t>
            </a:r>
            <a:r>
              <a:rPr lang="en-US" sz="1400" dirty="0"/>
              <a:t>not decomposed </a:t>
            </a:r>
            <a:r>
              <a:rPr lang="en-US" sz="1400" dirty="0">
                <a:solidFill>
                  <a:prstClr val="black"/>
                </a:solidFill>
              </a:rPr>
              <a:t>or easily verified until system level</a:t>
            </a:r>
          </a:p>
          <a:p>
            <a:pPr marL="288925" lvl="1" indent="-282575">
              <a:buFont typeface="System Font Regular"/>
              <a:buChar char="-"/>
            </a:pPr>
            <a:r>
              <a:rPr lang="en-US" sz="1400" dirty="0">
                <a:solidFill>
                  <a:prstClr val="black"/>
                </a:solidFill>
              </a:rPr>
              <a:t>All components have complex operations</a:t>
            </a:r>
          </a:p>
          <a:p>
            <a:pPr marL="288925" lvl="1" indent="-282575">
              <a:buFont typeface="System Font Regular"/>
              <a:buChar char="-"/>
            </a:pPr>
            <a:r>
              <a:rPr lang="en-US" sz="1400" dirty="0">
                <a:solidFill>
                  <a:prstClr val="black"/>
                </a:solidFill>
              </a:rPr>
              <a:t>Adds increased risk to higher levels of assembly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78CB867-7F1E-3A39-9D0F-7647D3E114BC}"/>
              </a:ext>
            </a:extLst>
          </p:cNvPr>
          <p:cNvSpPr txBox="1"/>
          <p:nvPr/>
        </p:nvSpPr>
        <p:spPr>
          <a:xfrm>
            <a:off x="299834" y="1138220"/>
            <a:ext cx="12808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Arial"/>
              </a:rPr>
              <a:t>OCI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12710D6-1C0B-C809-12DF-094CAE862594}"/>
              </a:ext>
            </a:extLst>
          </p:cNvPr>
          <p:cNvSpPr txBox="1"/>
          <p:nvPr/>
        </p:nvSpPr>
        <p:spPr>
          <a:xfrm>
            <a:off x="4817152" y="1182882"/>
            <a:ext cx="12808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Arial"/>
              </a:rPr>
              <a:t>FSW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08416B39-67DA-3E3F-5FDB-0AD342701057}"/>
              </a:ext>
            </a:extLst>
          </p:cNvPr>
          <p:cNvSpPr txBox="1">
            <a:spLocks/>
          </p:cNvSpPr>
          <p:nvPr/>
        </p:nvSpPr>
        <p:spPr>
          <a:xfrm>
            <a:off x="155268" y="3861794"/>
            <a:ext cx="4358499" cy="6254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What is a highly integrated system?</a:t>
            </a:r>
          </a:p>
        </p:txBody>
      </p:sp>
    </p:spTree>
    <p:extLst>
      <p:ext uri="{BB962C8B-B14F-4D97-AF65-F5344CB8AC3E}">
        <p14:creationId xmlns:p14="http://schemas.microsoft.com/office/powerpoint/2010/main" val="3339837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OCI testing spiral – decomposition, test planning challenges, &amp; increased risk (1/2)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1B106-9B78-43E7-9216-5A30474DFCE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Curved Right Arrow 6"/>
          <p:cNvSpPr/>
          <p:nvPr/>
        </p:nvSpPr>
        <p:spPr>
          <a:xfrm>
            <a:off x="4482903" y="2446567"/>
            <a:ext cx="1003232" cy="222400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85057" y="3813955"/>
            <a:ext cx="2672443" cy="10561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 can’t verify the </a:t>
            </a:r>
            <a:r>
              <a:rPr lang="en-US" i="1" u="sng" dirty="0"/>
              <a:t>FPA</a:t>
            </a:r>
            <a:r>
              <a:rPr lang="en-US" dirty="0"/>
              <a:t> performance without the </a:t>
            </a:r>
            <a:r>
              <a:rPr lang="en-US" i="1" u="sng" dirty="0"/>
              <a:t>DAU</a:t>
            </a:r>
            <a:r>
              <a:rPr lang="en-US" dirty="0"/>
              <a:t>… and harness length meters</a:t>
            </a:r>
            <a:endParaRPr lang="en-US" i="1" u="sng" dirty="0"/>
          </a:p>
        </p:txBody>
      </p:sp>
      <p:sp>
        <p:nvSpPr>
          <p:cNvPr id="11" name="Rectangle 10"/>
          <p:cNvSpPr/>
          <p:nvPr/>
        </p:nvSpPr>
        <p:spPr>
          <a:xfrm>
            <a:off x="7596212" y="4971901"/>
            <a:ext cx="1857581" cy="1090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May as well add the </a:t>
            </a:r>
            <a:r>
              <a:rPr lang="en-US" i="1" u="sng" dirty="0"/>
              <a:t>structure</a:t>
            </a:r>
            <a:r>
              <a:rPr lang="en-US" dirty="0"/>
              <a:t> to hold it together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11331" y="793230"/>
            <a:ext cx="2842865" cy="15095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</a:t>
            </a:r>
            <a:r>
              <a:rPr lang="en-US" i="1" u="sng" dirty="0"/>
              <a:t>MOB</a:t>
            </a:r>
            <a:r>
              <a:rPr lang="en-US" dirty="0"/>
              <a:t> rotating telescope </a:t>
            </a:r>
            <a:r>
              <a:rPr lang="en-US" i="1" u="sng" dirty="0"/>
              <a:t>actuator</a:t>
            </a:r>
            <a:r>
              <a:rPr lang="en-US" dirty="0"/>
              <a:t> and half angle mirror </a:t>
            </a:r>
            <a:r>
              <a:rPr lang="en-US" i="1" u="sng" dirty="0"/>
              <a:t>actuator</a:t>
            </a:r>
            <a:r>
              <a:rPr lang="en-US" dirty="0"/>
              <a:t> requirements need optics for verification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22414" y="735559"/>
            <a:ext cx="2114335" cy="9268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 need an </a:t>
            </a:r>
            <a:r>
              <a:rPr lang="en-US" i="1" u="sng" dirty="0"/>
              <a:t>MCE</a:t>
            </a:r>
            <a:r>
              <a:rPr lang="en-US" dirty="0"/>
              <a:t> </a:t>
            </a:r>
            <a:r>
              <a:rPr lang="en-US" dirty="0" err="1"/>
              <a:t>Ebox</a:t>
            </a:r>
            <a:r>
              <a:rPr lang="en-US" dirty="0"/>
              <a:t> to drive the actuators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220411" y="914569"/>
            <a:ext cx="2816817" cy="1604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Measuring </a:t>
            </a:r>
            <a:r>
              <a:rPr lang="en-US" i="1" u="sng" dirty="0"/>
              <a:t>optical</a:t>
            </a:r>
            <a:r>
              <a:rPr lang="en-US" dirty="0"/>
              <a:t> performance while the telescope is spinning requires an </a:t>
            </a:r>
            <a:r>
              <a:rPr lang="en-US" i="1" u="sng" dirty="0"/>
              <a:t>FPA</a:t>
            </a:r>
            <a:r>
              <a:rPr lang="en-US" dirty="0"/>
              <a:t> that is TDI sync’d</a:t>
            </a:r>
            <a:endParaRPr lang="en-US" i="1" u="sng" dirty="0"/>
          </a:p>
        </p:txBody>
      </p:sp>
      <p:sp>
        <p:nvSpPr>
          <p:cNvPr id="16" name="Rectangle 15"/>
          <p:cNvSpPr/>
          <p:nvPr/>
        </p:nvSpPr>
        <p:spPr>
          <a:xfrm>
            <a:off x="8686341" y="2596737"/>
            <a:ext cx="1972160" cy="1139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</a:t>
            </a:r>
            <a:r>
              <a:rPr lang="en-US" i="1" u="sng" dirty="0"/>
              <a:t>FPA </a:t>
            </a:r>
            <a:r>
              <a:rPr lang="en-US" dirty="0"/>
              <a:t>doesn’t TDI sync without the </a:t>
            </a:r>
            <a:r>
              <a:rPr lang="en-US" i="1" u="sng" dirty="0"/>
              <a:t>DAU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84023" y="2370238"/>
            <a:ext cx="2733985" cy="1376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</a:t>
            </a:r>
            <a:r>
              <a:rPr lang="en-US" i="1" u="sng" dirty="0"/>
              <a:t>MOB</a:t>
            </a:r>
            <a:r>
              <a:rPr lang="en-US" dirty="0"/>
              <a:t> and </a:t>
            </a:r>
            <a:r>
              <a:rPr lang="en-US" i="1" u="sng" dirty="0"/>
              <a:t>MOSB</a:t>
            </a:r>
            <a:r>
              <a:rPr lang="en-US" dirty="0"/>
              <a:t> optical and mechanical design are tightly coupled - the alignment of one impacts the other</a:t>
            </a:r>
          </a:p>
        </p:txBody>
      </p:sp>
      <p:sp>
        <p:nvSpPr>
          <p:cNvPr id="18" name="Curved Right Arrow 17"/>
          <p:cNvSpPr/>
          <p:nvPr/>
        </p:nvSpPr>
        <p:spPr>
          <a:xfrm rot="10800000">
            <a:off x="6456667" y="2330330"/>
            <a:ext cx="1003232" cy="222400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852770" y="5182866"/>
            <a:ext cx="2585357" cy="1145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If I have an </a:t>
            </a:r>
            <a:r>
              <a:rPr lang="en-US" i="1" u="sng" dirty="0"/>
              <a:t>MCE</a:t>
            </a:r>
            <a:r>
              <a:rPr lang="en-US" dirty="0"/>
              <a:t> and </a:t>
            </a:r>
            <a:r>
              <a:rPr lang="en-US" i="1" u="sng" dirty="0"/>
              <a:t>DAU</a:t>
            </a:r>
            <a:r>
              <a:rPr lang="en-US" dirty="0"/>
              <a:t>, I may as well add the </a:t>
            </a:r>
            <a:r>
              <a:rPr lang="en-US" i="1" u="sng" dirty="0"/>
              <a:t>ICDU</a:t>
            </a:r>
            <a:r>
              <a:rPr lang="en-US" dirty="0"/>
              <a:t> and interface through </a:t>
            </a:r>
            <a:r>
              <a:rPr lang="en-US" i="1" u="sng" dirty="0"/>
              <a:t>I&amp;T/ITOS</a:t>
            </a:r>
            <a:r>
              <a:rPr lang="en-US" dirty="0"/>
              <a:t> </a:t>
            </a:r>
            <a:endParaRPr lang="en-US" i="1" u="sng" dirty="0"/>
          </a:p>
        </p:txBody>
      </p:sp>
      <p:sp>
        <p:nvSpPr>
          <p:cNvPr id="20" name="Rectangle 19"/>
          <p:cNvSpPr/>
          <p:nvPr/>
        </p:nvSpPr>
        <p:spPr>
          <a:xfrm>
            <a:off x="5094832" y="2778070"/>
            <a:ext cx="1769500" cy="1333107"/>
          </a:xfrm>
          <a:prstGeom prst="rect">
            <a:avLst/>
          </a:prstGeom>
          <a:gradFill>
            <a:gsLst>
              <a:gs pos="0">
                <a:srgbClr val="00B050"/>
              </a:gs>
              <a:gs pos="25000">
                <a:srgbClr val="00B050"/>
              </a:gs>
              <a:gs pos="51000">
                <a:srgbClr val="FFFF00"/>
              </a:gs>
              <a:gs pos="100000">
                <a:srgbClr val="FF000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tx1"/>
                </a:solidFill>
              </a:rPr>
              <a:t>High Risk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Due To Late Verification &amp;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Validation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64928" y="3827829"/>
            <a:ext cx="2399870" cy="12139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</a:t>
            </a:r>
            <a:r>
              <a:rPr lang="en-US" i="1" u="sng" dirty="0"/>
              <a:t>optical</a:t>
            </a:r>
            <a:r>
              <a:rPr lang="en-US" dirty="0"/>
              <a:t> system doesn’t have an obvious breakpoint for verification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614671" y="5123154"/>
            <a:ext cx="2094891" cy="1112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Need independent </a:t>
            </a:r>
            <a:r>
              <a:rPr lang="en-US" i="1" u="sng" dirty="0"/>
              <a:t>thermal</a:t>
            </a:r>
            <a:r>
              <a:rPr lang="en-US" dirty="0"/>
              <a:t> control zones for </a:t>
            </a:r>
            <a:r>
              <a:rPr lang="en-US" i="1" u="sng" dirty="0"/>
              <a:t>calibration</a:t>
            </a:r>
            <a:r>
              <a:rPr lang="en-US" dirty="0"/>
              <a:t> </a:t>
            </a:r>
            <a:endParaRPr lang="en-US" i="1" u="sng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1421" y="4111177"/>
            <a:ext cx="1037777" cy="68321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45694" y="4328632"/>
            <a:ext cx="1160307" cy="803362"/>
          </a:xfrm>
          <a:prstGeom prst="rect">
            <a:avLst/>
          </a:prstGeom>
        </p:spPr>
      </p:pic>
      <p:pic>
        <p:nvPicPr>
          <p:cNvPr id="29" name="Content Placeholder 34">
            <a:extLst>
              <a:ext uri="{FF2B5EF4-FFF2-40B4-BE49-F238E27FC236}">
                <a16:creationId xmlns:a16="http://schemas.microsoft.com/office/drawing/2014/main" id="{ABE89459-D41B-44C1-A709-983C0871E42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919" t="58307" r="60771" b="26608"/>
          <a:stretch/>
        </p:blipFill>
        <p:spPr>
          <a:xfrm>
            <a:off x="7199563" y="2512010"/>
            <a:ext cx="850790" cy="886571"/>
          </a:xfrm>
          <a:prstGeom prst="rect">
            <a:avLst/>
          </a:prstGeom>
        </p:spPr>
      </p:pic>
      <p:pic>
        <p:nvPicPr>
          <p:cNvPr id="30" name="Content Placeholder 34">
            <a:extLst>
              <a:ext uri="{FF2B5EF4-FFF2-40B4-BE49-F238E27FC236}">
                <a16:creationId xmlns:a16="http://schemas.microsoft.com/office/drawing/2014/main" id="{ABE89459-D41B-44C1-A709-983C0871E42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930" t="3376" r="69544" b="81606"/>
          <a:stretch/>
        </p:blipFill>
        <p:spPr>
          <a:xfrm>
            <a:off x="5611421" y="1612612"/>
            <a:ext cx="714233" cy="669027"/>
          </a:xfrm>
          <a:prstGeom prst="rect">
            <a:avLst/>
          </a:prstGeom>
        </p:spPr>
      </p:pic>
      <p:pic>
        <p:nvPicPr>
          <p:cNvPr id="41" name="Picture 1" descr="image00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569" y="3539885"/>
            <a:ext cx="791996" cy="57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Content Placeholder 34">
            <a:extLst>
              <a:ext uri="{FF2B5EF4-FFF2-40B4-BE49-F238E27FC236}">
                <a16:creationId xmlns:a16="http://schemas.microsoft.com/office/drawing/2014/main" id="{ABE89459-D41B-44C1-A709-983C0871E42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716" t="15012" r="78424" b="70038"/>
          <a:stretch/>
        </p:blipFill>
        <p:spPr>
          <a:xfrm>
            <a:off x="5442478" y="4576086"/>
            <a:ext cx="916026" cy="6346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0472" y="2211902"/>
            <a:ext cx="914479" cy="1048603"/>
          </a:xfrm>
          <a:prstGeom prst="rect">
            <a:avLst/>
          </a:prstGeom>
        </p:spPr>
      </p:pic>
      <p:sp>
        <p:nvSpPr>
          <p:cNvPr id="32" name="Content Placeholder 2"/>
          <p:cNvSpPr>
            <a:spLocks noGrp="1"/>
          </p:cNvSpPr>
          <p:nvPr>
            <p:ph idx="1"/>
          </p:nvPr>
        </p:nvSpPr>
        <p:spPr>
          <a:xfrm>
            <a:off x="-60960" y="6501455"/>
            <a:ext cx="12306300" cy="354313"/>
          </a:xfrm>
          <a:solidFill>
            <a:srgbClr val="00B050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chemeClr val="bg1"/>
                </a:solidFill>
              </a:rPr>
              <a:t>Example of the circular conversation the engineering team navigated writing L4 requirements, decomposing, and test planning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23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ACDCC8-5F11-73BE-9145-94639137C23A}"/>
              </a:ext>
            </a:extLst>
          </p:cNvPr>
          <p:cNvSpPr txBox="1"/>
          <p:nvPr/>
        </p:nvSpPr>
        <p:spPr>
          <a:xfrm>
            <a:off x="2324346" y="170606"/>
            <a:ext cx="75433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white">
                    <a:lumMod val="85000"/>
                  </a:prst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n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+mn-cs"/>
              </a:rPr>
              <a:t>avigating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+mn-cs"/>
              </a:rPr>
              <a:t> test-as-you-fly challenges for subsystem development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A4E7D68-74B1-3171-7DDD-CF73E9C8077D}"/>
              </a:ext>
            </a:extLst>
          </p:cNvPr>
          <p:cNvCxnSpPr/>
          <p:nvPr/>
        </p:nvCxnSpPr>
        <p:spPr>
          <a:xfrm flipH="1">
            <a:off x="6082393" y="955391"/>
            <a:ext cx="20411" cy="5298621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C041FCD-6BC4-C05E-2900-538CB643406B}"/>
              </a:ext>
            </a:extLst>
          </p:cNvPr>
          <p:cNvCxnSpPr/>
          <p:nvPr/>
        </p:nvCxnSpPr>
        <p:spPr>
          <a:xfrm flipH="1" flipV="1">
            <a:off x="732891" y="3780926"/>
            <a:ext cx="10830457" cy="4641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BD549C7B-7572-4182-9B3F-39955D389DB5}"/>
              </a:ext>
            </a:extLst>
          </p:cNvPr>
          <p:cNvSpPr txBox="1"/>
          <p:nvPr/>
        </p:nvSpPr>
        <p:spPr>
          <a:xfrm>
            <a:off x="1838269" y="1076336"/>
            <a:ext cx="2378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Optical Module (OM)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189D3A-5917-7402-23E7-F2B3E801699D}"/>
              </a:ext>
            </a:extLst>
          </p:cNvPr>
          <p:cNvSpPr txBox="1"/>
          <p:nvPr/>
        </p:nvSpPr>
        <p:spPr>
          <a:xfrm>
            <a:off x="950837" y="3812601"/>
            <a:ext cx="3974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UVNIR Focal Plane Assembly (FPA)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90D92E0-1ACA-B3EE-C353-AD67F8A2AA3A}"/>
              </a:ext>
            </a:extLst>
          </p:cNvPr>
          <p:cNvSpPr txBox="1"/>
          <p:nvPr/>
        </p:nvSpPr>
        <p:spPr>
          <a:xfrm>
            <a:off x="7432068" y="3834309"/>
            <a:ext cx="3440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Data Acquisition Unit (DAU)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C6601D-40DB-728C-40EE-763EEF7C68CB}"/>
              </a:ext>
            </a:extLst>
          </p:cNvPr>
          <p:cNvSpPr txBox="1"/>
          <p:nvPr/>
        </p:nvSpPr>
        <p:spPr>
          <a:xfrm>
            <a:off x="7248428" y="1056217"/>
            <a:ext cx="3612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SWIR Detection Assembly (SDA)</a:t>
            </a:r>
          </a:p>
        </p:txBody>
      </p:sp>
      <p:sp>
        <p:nvSpPr>
          <p:cNvPr id="27" name="Up-Down Arrow 26">
            <a:extLst>
              <a:ext uri="{FF2B5EF4-FFF2-40B4-BE49-F238E27FC236}">
                <a16:creationId xmlns:a16="http://schemas.microsoft.com/office/drawing/2014/main" id="{87E01B6A-DEDA-579C-CF7E-D942A02129A6}"/>
              </a:ext>
            </a:extLst>
          </p:cNvPr>
          <p:cNvSpPr/>
          <p:nvPr/>
        </p:nvSpPr>
        <p:spPr>
          <a:xfrm>
            <a:off x="4926530" y="3409219"/>
            <a:ext cx="228600" cy="65246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Up-Down Arrow 27">
            <a:extLst>
              <a:ext uri="{FF2B5EF4-FFF2-40B4-BE49-F238E27FC236}">
                <a16:creationId xmlns:a16="http://schemas.microsoft.com/office/drawing/2014/main" id="{7A303160-2587-BD72-FC9E-15EBF7E9BCB8}"/>
              </a:ext>
            </a:extLst>
          </p:cNvPr>
          <p:cNvSpPr/>
          <p:nvPr/>
        </p:nvSpPr>
        <p:spPr>
          <a:xfrm>
            <a:off x="7067458" y="3454695"/>
            <a:ext cx="228600" cy="65246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Up-Down Arrow 28">
            <a:extLst>
              <a:ext uri="{FF2B5EF4-FFF2-40B4-BE49-F238E27FC236}">
                <a16:creationId xmlns:a16="http://schemas.microsoft.com/office/drawing/2014/main" id="{5804CF23-BABA-BE1F-CDD9-743051F37261}"/>
              </a:ext>
            </a:extLst>
          </p:cNvPr>
          <p:cNvSpPr/>
          <p:nvPr/>
        </p:nvSpPr>
        <p:spPr>
          <a:xfrm rot="5400000">
            <a:off x="5939144" y="2134736"/>
            <a:ext cx="244185" cy="79162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Up-Down Arrow 29">
            <a:extLst>
              <a:ext uri="{FF2B5EF4-FFF2-40B4-BE49-F238E27FC236}">
                <a16:creationId xmlns:a16="http://schemas.microsoft.com/office/drawing/2014/main" id="{592A4096-647C-7224-9470-3C124897847B}"/>
              </a:ext>
            </a:extLst>
          </p:cNvPr>
          <p:cNvSpPr/>
          <p:nvPr/>
        </p:nvSpPr>
        <p:spPr>
          <a:xfrm rot="5400000">
            <a:off x="5990702" y="4304578"/>
            <a:ext cx="244185" cy="79162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1" descr="image003">
            <a:extLst>
              <a:ext uri="{FF2B5EF4-FFF2-40B4-BE49-F238E27FC236}">
                <a16:creationId xmlns:a16="http://schemas.microsoft.com/office/drawing/2014/main" id="{980C2961-6CA7-D7E9-9EB7-A7F2875DB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795" y="3845146"/>
            <a:ext cx="964224" cy="701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1AC4527-2BED-7B81-BE1B-D2FA07B200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4453" y="2697883"/>
            <a:ext cx="833726" cy="102704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62D002A0-457C-76E9-9227-B4FC89A278A0}"/>
              </a:ext>
            </a:extLst>
          </p:cNvPr>
          <p:cNvSpPr txBox="1"/>
          <p:nvPr/>
        </p:nvSpPr>
        <p:spPr>
          <a:xfrm>
            <a:off x="0" y="1427679"/>
            <a:ext cx="56241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“Ideal” Test Plan</a:t>
            </a:r>
            <a:r>
              <a:rPr lang="en-US" dirty="0"/>
              <a:t>: Rotating image at all wavelengths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Challenges</a:t>
            </a:r>
            <a:r>
              <a:rPr lang="en-US" dirty="0"/>
              <a:t>: Fast image speed and GSE readout speed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Actual Test Plan</a:t>
            </a:r>
            <a:r>
              <a:rPr lang="en-US" dirty="0"/>
              <a:t>: Static optical image measurements w/limited wavelength/bands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Risk</a:t>
            </a:r>
            <a:r>
              <a:rPr lang="en-US" dirty="0"/>
              <a:t>: Image blur, MTF, scatter/ghosts/SL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4B47175-5623-2C90-2960-951CC378AC5E}"/>
              </a:ext>
            </a:extLst>
          </p:cNvPr>
          <p:cNvSpPr txBox="1"/>
          <p:nvPr/>
        </p:nvSpPr>
        <p:spPr>
          <a:xfrm>
            <a:off x="6692053" y="1446739"/>
            <a:ext cx="54999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“Ideal” Test Plan</a:t>
            </a:r>
            <a:r>
              <a:rPr lang="en-US" dirty="0"/>
              <a:t>: DAU power w/moving image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Challenges</a:t>
            </a:r>
            <a:r>
              <a:rPr lang="en-US" dirty="0"/>
              <a:t>: Out vs In-House Subsystems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Actual Test Plan</a:t>
            </a:r>
            <a:r>
              <a:rPr lang="en-US" dirty="0"/>
              <a:t>: GSE power and static image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Risk</a:t>
            </a:r>
            <a:r>
              <a:rPr lang="en-US" dirty="0"/>
              <a:t>: EMI/EMC, Telescope and TDI synchronization, SIDECAR data processing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AE2D204-CD83-A6E0-98F5-33D5051521C0}"/>
              </a:ext>
            </a:extLst>
          </p:cNvPr>
          <p:cNvSpPr txBox="1"/>
          <p:nvPr/>
        </p:nvSpPr>
        <p:spPr>
          <a:xfrm>
            <a:off x="-11805" y="4333374"/>
            <a:ext cx="53229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“Ideal” Test Plan</a:t>
            </a:r>
            <a:r>
              <a:rPr lang="en-US" dirty="0"/>
              <a:t>: DAU backend and moving image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Challenges</a:t>
            </a:r>
            <a:r>
              <a:rPr lang="en-US" dirty="0"/>
              <a:t>: Organizational boundaries, optical GSE complexity and cost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Actual Test Plan</a:t>
            </a:r>
            <a:r>
              <a:rPr lang="en-US" dirty="0"/>
              <a:t>: GSE backend &amp; static optical image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Risk</a:t>
            </a:r>
            <a:r>
              <a:rPr lang="en-US" dirty="0"/>
              <a:t>: EMI/EMC, timing, data processing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D93128A-BDA3-E5B6-6230-3AC5FCF40689}"/>
              </a:ext>
            </a:extLst>
          </p:cNvPr>
          <p:cNvSpPr txBox="1"/>
          <p:nvPr/>
        </p:nvSpPr>
        <p:spPr>
          <a:xfrm>
            <a:off x="6730513" y="4496524"/>
            <a:ext cx="51952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“Ideal” Test Plan</a:t>
            </a:r>
            <a:r>
              <a:rPr lang="en-US" dirty="0"/>
              <a:t>: FPA frontend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Challenges</a:t>
            </a:r>
            <a:r>
              <a:rPr lang="en-US" dirty="0"/>
              <a:t>: Organizational boundaries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Actual Test Plan</a:t>
            </a:r>
            <a:r>
              <a:rPr lang="en-US" dirty="0"/>
              <a:t>: ETU FPA frontend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Risk</a:t>
            </a:r>
            <a:r>
              <a:rPr lang="en-US" dirty="0"/>
              <a:t>: EMI/EMC, timing, data processing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B872FAA-EDDA-1C55-6E66-64D3B42A543C}"/>
              </a:ext>
            </a:extLst>
          </p:cNvPr>
          <p:cNvSpPr/>
          <p:nvPr/>
        </p:nvSpPr>
        <p:spPr>
          <a:xfrm>
            <a:off x="1277178" y="6287284"/>
            <a:ext cx="10185621" cy="40011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Key Lesson Learned: Manage the camera (DAU-FPA) as one system with one PDL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FF718D49-98E3-5094-6675-79EE08BFE0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964" y="2705289"/>
            <a:ext cx="914479" cy="1048603"/>
          </a:xfrm>
          <a:prstGeom prst="rect">
            <a:avLst/>
          </a:prstGeom>
        </p:spPr>
      </p:pic>
      <p:pic>
        <p:nvPicPr>
          <p:cNvPr id="39" name="Content Placeholder 34">
            <a:extLst>
              <a:ext uri="{FF2B5EF4-FFF2-40B4-BE49-F238E27FC236}">
                <a16:creationId xmlns:a16="http://schemas.microsoft.com/office/drawing/2014/main" id="{BC56C661-33A2-F052-E1D7-8401C0C4B2A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919" t="58307" r="60771" b="26608"/>
          <a:stretch/>
        </p:blipFill>
        <p:spPr>
          <a:xfrm>
            <a:off x="5212062" y="3806539"/>
            <a:ext cx="850790" cy="88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604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33" grpId="0"/>
      <p:bldP spid="34" grpId="0"/>
      <p:bldP spid="35" grpId="0"/>
      <p:bldP spid="36" grpId="0"/>
      <p:bldP spid="3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OCI testing spiral – decomposition, test planning challenges, &amp; increased risk (2/2)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1B106-9B78-43E7-9216-5A30474DFCE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399022" y="6195343"/>
            <a:ext cx="11488178" cy="358492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25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600" dirty="0">
                <a:solidFill>
                  <a:schemeClr val="bg1"/>
                </a:solidFill>
              </a:rPr>
              <a:t>We didn’t know if the OCI architecture/design would work until </a:t>
            </a:r>
            <a:r>
              <a:rPr lang="en-US" sz="1600" i="1" u="sng" dirty="0">
                <a:solidFill>
                  <a:schemeClr val="bg1"/>
                </a:solidFill>
              </a:rPr>
              <a:t>1 month before </a:t>
            </a:r>
            <a:r>
              <a:rPr lang="en-US" sz="1600" i="1" u="sng" dirty="0" err="1">
                <a:solidFill>
                  <a:schemeClr val="bg1"/>
                </a:solidFill>
              </a:rPr>
              <a:t>mCDR</a:t>
            </a:r>
            <a:r>
              <a:rPr lang="en-US" sz="1600" dirty="0">
                <a:solidFill>
                  <a:schemeClr val="bg1"/>
                </a:solidFill>
              </a:rPr>
              <a:t> when we got end to end 1</a:t>
            </a:r>
            <a:r>
              <a:rPr lang="en-US" sz="1600" baseline="30000" dirty="0">
                <a:solidFill>
                  <a:schemeClr val="bg1"/>
                </a:solidFill>
              </a:rPr>
              <a:t>st</a:t>
            </a:r>
            <a:r>
              <a:rPr lang="en-US" sz="1600" dirty="0">
                <a:solidFill>
                  <a:schemeClr val="bg1"/>
                </a:solidFill>
              </a:rPr>
              <a:t> light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43" y="3331219"/>
            <a:ext cx="3885784" cy="2590522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22" y="3358397"/>
            <a:ext cx="3934496" cy="262299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22" y="706942"/>
            <a:ext cx="3912196" cy="2607918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52" y="3331206"/>
            <a:ext cx="3886117" cy="2590535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43" y="706943"/>
            <a:ext cx="3885784" cy="259052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52" y="706942"/>
            <a:ext cx="3886117" cy="259052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933108" y="5769262"/>
            <a:ext cx="7877817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200" dirty="0">
                <a:latin typeface="+mj-lt"/>
                <a:hlinkClick r:id="rId8"/>
              </a:rPr>
              <a:t>Photos contained in this album have been reviewed by the Export Control Office and are released for public view</a:t>
            </a:r>
            <a:endParaRPr lang="en-US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1794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ACDCC8-5F11-73BE-9145-94639137C23A}"/>
              </a:ext>
            </a:extLst>
          </p:cNvPr>
          <p:cNvSpPr txBox="1"/>
          <p:nvPr/>
        </p:nvSpPr>
        <p:spPr>
          <a:xfrm>
            <a:off x="2151351" y="103262"/>
            <a:ext cx="8005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+mn-cs"/>
              </a:rPr>
              <a:t>lessons learned from OCI’s highly integrated system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68C32-FC25-FF59-4CAE-C78C376CBFFE}"/>
              </a:ext>
            </a:extLst>
          </p:cNvPr>
          <p:cNvSpPr txBox="1"/>
          <p:nvPr/>
        </p:nvSpPr>
        <p:spPr>
          <a:xfrm>
            <a:off x="605790" y="1010245"/>
            <a:ext cx="11361420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Advocate for a program with ETU hardware &amp; end-to-end testing* as soon as possible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enabled real results &amp; discussions leading up to &amp; at our Critical Design Review &amp; beyond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required being flexible with ETU hardware, which was limited in scope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required general flexibility &amp; patience, as well as the ability to iterate routinely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indent="-342900">
              <a:buFont typeface="System Font Regular"/>
              <a:buChar char="-"/>
            </a:pPr>
            <a:r>
              <a:rPr lang="en-US" sz="2000" dirty="0">
                <a:solidFill>
                  <a:srgbClr val="0070C0"/>
                </a:solidFill>
                <a:latin typeface="Calibri" panose="020F0502020204030204"/>
              </a:rPr>
              <a:t>Maintain parallel paths on hardware procurements (when practical)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gave the Project a jump on many critical aspects of OCI development &amp; testing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GSE, facilities, processes, personnel requirements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vendor selection &amp; contract implementation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demonstrated incorrect assumptions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materials, facilities, or required expertise not available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expected capabilities lost or not present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what we thought we needed isn’t what we actually needed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identified risks that demonstrated need(s) for alternative paths/providers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benefits did not require flight-like hardware</a:t>
            </a:r>
          </a:p>
          <a:p>
            <a:pPr marL="800100" lvl="1" indent="-342900">
              <a:buFont typeface="System Font Regular"/>
              <a:buChar char="-"/>
            </a:pP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buFont typeface="System Font Regular"/>
              <a:buChar char="-"/>
            </a:pPr>
            <a:r>
              <a:rPr lang="en-US" sz="2000" dirty="0">
                <a:solidFill>
                  <a:srgbClr val="0070C0"/>
                </a:solidFill>
                <a:latin typeface="Calibri" panose="020F0502020204030204"/>
              </a:rPr>
              <a:t>Build a strong modeling team* with independent checks &amp; reviews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indent="-342900">
              <a:buFont typeface="System Font Regular"/>
              <a:buChar char="-"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more on these later</a:t>
            </a:r>
          </a:p>
        </p:txBody>
      </p:sp>
    </p:spTree>
    <p:extLst>
      <p:ext uri="{BB962C8B-B14F-4D97-AF65-F5344CB8AC3E}">
        <p14:creationId xmlns:p14="http://schemas.microsoft.com/office/powerpoint/2010/main" val="62040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ACDCC8-5F11-73BE-9145-94639137C23A}"/>
              </a:ext>
            </a:extLst>
          </p:cNvPr>
          <p:cNvSpPr txBox="1"/>
          <p:nvPr/>
        </p:nvSpPr>
        <p:spPr>
          <a:xfrm>
            <a:off x="2324346" y="86786"/>
            <a:ext cx="7543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+mn-cs"/>
              </a:rPr>
              <a:t>ETU data analysis tools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E75703-68F6-C5DE-64D9-46F30B8BD204}"/>
              </a:ext>
            </a:extLst>
          </p:cNvPr>
          <p:cNvSpPr txBox="1"/>
          <p:nvPr/>
        </p:nvSpPr>
        <p:spPr>
          <a:xfrm>
            <a:off x="521969" y="990785"/>
            <a:ext cx="1114806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Developing &amp; exercising (</a:t>
            </a:r>
            <a:r>
              <a:rPr lang="en-US" sz="2000" b="1" i="1" dirty="0"/>
              <a:t>practicing using our</a:t>
            </a:r>
            <a:r>
              <a:rPr lang="en-US" sz="2000" b="1" dirty="0"/>
              <a:t>) data analysis tools on the ETU proved critical</a:t>
            </a:r>
          </a:p>
          <a:p>
            <a:r>
              <a:rPr lang="en-US" sz="2000" b="1" dirty="0"/>
              <a:t>Budgeting for a comprehensive characterization campaign also proved critical</a:t>
            </a:r>
          </a:p>
          <a:p>
            <a:endParaRPr lang="en-US" sz="2000" dirty="0"/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rgbClr val="0070C0"/>
                </a:solidFill>
              </a:rPr>
              <a:t>Flight I&amp;T included little time for analysis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time crunch during flight testing made easier knowing what to expect from ETU testing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allowed for improving GSE issues, even when data not yet fully evaluated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enforced early development of scientific analysis tools for rapid test interpretation (go/no-go)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would not have otherwise known how to understand anomalous results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/>
              <a:t>still, ETU testing arriving late prohibited time to adjust the SWIR electronics to improve hysteresis &amp; band-to-band registration</a:t>
            </a:r>
          </a:p>
          <a:p>
            <a:pPr lvl="2"/>
            <a:r>
              <a:rPr lang="en-US" sz="2000" dirty="0"/>
              <a:t> </a:t>
            </a:r>
          </a:p>
          <a:p>
            <a:pPr marL="342900" indent="-342900">
              <a:buFont typeface="System Font Regular"/>
              <a:buChar char="-"/>
            </a:pPr>
            <a:r>
              <a:rPr lang="en-US" sz="2000" dirty="0">
                <a:solidFill>
                  <a:srgbClr val="0070C0"/>
                </a:solidFill>
              </a:rPr>
              <a:t>Recognize early the complex interrelation between performance verification, calibration, and GSE</a:t>
            </a:r>
            <a:endParaRPr lang="en-US" sz="2000" dirty="0"/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separate GSE &amp; instrument sources of uncertainty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understand absolute vs. relative requirements, correlations, &amp; random vs. systematic contributors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identify what can be measured pre-launch &amp; how on-orbit capabilities influence the test plan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as an aside:  most NASA instrument evolution is defined by uncertainty improvements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/>
              <a:t>13 of 53 OCI Level-3 performance requirements are residual uncertainty requirements after a calibration correction is applied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EE1DDB4-A9A6-CC58-639A-CE4C4DA6AF7D}"/>
              </a:ext>
            </a:extLst>
          </p:cNvPr>
          <p:cNvSpPr txBox="1">
            <a:spLocks/>
          </p:cNvSpPr>
          <p:nvPr/>
        </p:nvSpPr>
        <p:spPr>
          <a:xfrm>
            <a:off x="2481942" y="-1063192"/>
            <a:ext cx="109728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For a systems engineer working in calibration, a working knowledge of “uncertainty” in terms of scientific measurements is important.</a:t>
            </a:r>
          </a:p>
          <a:p>
            <a:pPr lvl="1"/>
            <a:r>
              <a:rPr lang="en-US" sz="1000" dirty="0"/>
              <a:t>Most NASA instrument evolution is defined by uncertainty improvements.</a:t>
            </a:r>
          </a:p>
          <a:p>
            <a:pPr lvl="1"/>
            <a:r>
              <a:rPr lang="en-US" sz="1000" dirty="0">
                <a:solidFill>
                  <a:srgbClr val="0070C0"/>
                </a:solidFill>
              </a:rPr>
              <a:t>13 out of 53 OCI L3 performance requirements are residual uncertainty requirements after a calibration correction is applied.</a:t>
            </a:r>
          </a:p>
          <a:p>
            <a:pPr lvl="1"/>
            <a:r>
              <a:rPr lang="en-US" sz="1000" dirty="0">
                <a:solidFill>
                  <a:srgbClr val="0070C0"/>
                </a:solidFill>
              </a:rPr>
              <a:t>Which error sources are correlated and which aren’t? </a:t>
            </a:r>
          </a:p>
          <a:p>
            <a:pPr lvl="2"/>
            <a:r>
              <a:rPr lang="en-US" sz="1000" dirty="0" err="1">
                <a:solidFill>
                  <a:srgbClr val="0070C0"/>
                </a:solidFill>
              </a:rPr>
              <a:t>A.k.a</a:t>
            </a:r>
            <a:r>
              <a:rPr lang="en-US" sz="1000" dirty="0">
                <a:solidFill>
                  <a:srgbClr val="0070C0"/>
                </a:solidFill>
              </a:rPr>
              <a:t> can I just RSS these terms?</a:t>
            </a:r>
          </a:p>
        </p:txBody>
      </p:sp>
    </p:spTree>
    <p:extLst>
      <p:ext uri="{BB962C8B-B14F-4D97-AF65-F5344CB8AC3E}">
        <p14:creationId xmlns:p14="http://schemas.microsoft.com/office/powerpoint/2010/main" val="738135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9460393" y="826142"/>
            <a:ext cx="2586464" cy="5686828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6998351" y="826141"/>
            <a:ext cx="2442881" cy="5672283"/>
          </a:xfrm>
          <a:prstGeom prst="rect">
            <a:avLst/>
          </a:prstGeom>
          <a:solidFill>
            <a:srgbClr val="FF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559639" y="826142"/>
            <a:ext cx="2442881" cy="56873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2501912" y="828683"/>
            <a:ext cx="2038566" cy="56848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2146" y="828683"/>
            <a:ext cx="2442881" cy="56848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pictures of GSE used for OCI calibration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1B106-9B78-43E7-9216-5A30474DFCE2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125435-4C31-A34A-A8ED-2ED7F69729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" y="3121878"/>
            <a:ext cx="1065423" cy="10269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69ECFD-2A90-084A-9EB7-19A4A8F7FD6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779" y="4320455"/>
            <a:ext cx="1117955" cy="837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P7020753">
            <a:extLst>
              <a:ext uri="{FF2B5EF4-FFF2-40B4-BE49-F238E27FC236}">
                <a16:creationId xmlns:a16="http://schemas.microsoft.com/office/drawing/2014/main" id="{A6148533-5C9D-AA4E-AC62-74EECF584C4E}"/>
              </a:ext>
            </a:extLst>
          </p:cNvPr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76268" y="4254841"/>
            <a:ext cx="990600" cy="1107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74ADACC-2DB4-9E42-A591-EB3AFB33458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674" y="1421298"/>
            <a:ext cx="1535026" cy="1550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2" descr="EQ-400 LDLS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208" y="5158007"/>
            <a:ext cx="1198098" cy="128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976" t="34701" r="56279" b="36078"/>
          <a:stretch/>
        </p:blipFill>
        <p:spPr>
          <a:xfrm>
            <a:off x="1351593" y="3094640"/>
            <a:ext cx="915275" cy="10460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37988FB-D6A3-4921-9554-148D7481063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0746" y="1362196"/>
            <a:ext cx="1598217" cy="1131616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3" descr="image004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00435" y="2624948"/>
            <a:ext cx="2128708" cy="202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5917" y="1258078"/>
            <a:ext cx="1859193" cy="1767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675465" y="5050280"/>
            <a:ext cx="1026362" cy="1026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13" cstate="screen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5164" y="3190952"/>
            <a:ext cx="1086469" cy="1718987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23F8EC0-D84D-2E49-A3EF-57BAC8F31C38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96627" y="1406261"/>
            <a:ext cx="2368906" cy="11923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C75C5BE-7A7F-454A-B2EB-BF6A1800C3DA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0285" y="2768877"/>
            <a:ext cx="963407" cy="1108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977" y="2810542"/>
            <a:ext cx="1034128" cy="8980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Content Placeholder 3"/>
          <p:cNvPicPr>
            <a:picLocks noChangeAspect="1"/>
          </p:cNvPicPr>
          <p:nvPr/>
        </p:nvPicPr>
        <p:blipFill rotWithShape="1"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04721" y="1435210"/>
            <a:ext cx="1598124" cy="15658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59B3431-7E80-2F48-8175-853F8BAB41DB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screen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45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02204" y="3141390"/>
            <a:ext cx="1551898" cy="117906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30DE444-597C-514D-97FF-209F2DF45AD2}"/>
              </a:ext>
            </a:extLst>
          </p:cNvPr>
          <p:cNvPicPr/>
          <p:nvPr/>
        </p:nvPicPr>
        <p:blipFill rotWithShape="1"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 flipH="1">
            <a:off x="5134500" y="3719807"/>
            <a:ext cx="1030266" cy="1888105"/>
          </a:xfrm>
          <a:prstGeom prst="rect">
            <a:avLst/>
          </a:prstGeom>
        </p:spPr>
      </p:pic>
      <p:pic>
        <p:nvPicPr>
          <p:cNvPr id="36" name="image427.png" title="Image"/>
          <p:cNvPicPr preferRelativeResize="0"/>
          <p:nvPr/>
        </p:nvPicPr>
        <p:blipFill rotWithShape="1"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23975" y="5475266"/>
            <a:ext cx="2158020" cy="849799"/>
          </a:xfrm>
          <a:prstGeom prst="rect">
            <a:avLst/>
          </a:prstGeom>
          <a:noFill/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0435" y="4716454"/>
            <a:ext cx="2232782" cy="16775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2" name="TextBox 41"/>
          <p:cNvSpPr txBox="1"/>
          <p:nvPr/>
        </p:nvSpPr>
        <p:spPr>
          <a:xfrm>
            <a:off x="153447" y="870523"/>
            <a:ext cx="23550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20’’ White Light Sphere &amp; Polarizer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456073" y="831926"/>
            <a:ext cx="216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Limited Performance Test GSE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53960" y="786449"/>
            <a:ext cx="23608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Line Spread Function (LSF) and Stray Light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008199" y="851415"/>
            <a:ext cx="2360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GLAMR Tunable Laser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584342" y="782200"/>
            <a:ext cx="23608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/>
              <a:t>GAToR</a:t>
            </a:r>
            <a:r>
              <a:rPr lang="en-US" sz="1600" dirty="0"/>
              <a:t> Mechanical Positioning System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264384" y="1644851"/>
            <a:ext cx="1346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/>
              <a:t>GAToR</a:t>
            </a:r>
            <a:r>
              <a:rPr lang="en-US" sz="1200" dirty="0"/>
              <a:t> PDR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596627" y="3897006"/>
            <a:ext cx="2339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Nikon Image of Slanted Reticle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540478" y="5218686"/>
            <a:ext cx="2339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OCI Image of Slanted Reticle</a:t>
            </a: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693" t="17748"/>
          <a:stretch/>
        </p:blipFill>
        <p:spPr>
          <a:xfrm rot="5400000">
            <a:off x="8064365" y="3429842"/>
            <a:ext cx="1464815" cy="115396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Content Placeholder 8"/>
          <p:cNvPicPr>
            <a:picLocks noGrp="1" noChangeAspect="1"/>
          </p:cNvPicPr>
          <p:nvPr>
            <p:ph idx="1"/>
          </p:nvPr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8457" y="4645802"/>
            <a:ext cx="1751731" cy="1168404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3" name="TextBox 52"/>
          <p:cNvSpPr txBox="1"/>
          <p:nvPr/>
        </p:nvSpPr>
        <p:spPr>
          <a:xfrm>
            <a:off x="9264384" y="2673436"/>
            <a:ext cx="1346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/>
              <a:t>GAToR</a:t>
            </a:r>
            <a:r>
              <a:rPr lang="en-US" sz="1200" dirty="0"/>
              <a:t> CDR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0B7FBA-37B6-5369-E4F2-8ACC379F1D85}"/>
              </a:ext>
            </a:extLst>
          </p:cNvPr>
          <p:cNvSpPr/>
          <p:nvPr/>
        </p:nvSpPr>
        <p:spPr>
          <a:xfrm>
            <a:off x="2059818" y="6544741"/>
            <a:ext cx="7877817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200" dirty="0">
                <a:latin typeface="+mj-lt"/>
                <a:hlinkClick r:id="rId26"/>
              </a:rPr>
              <a:t>Photos contained in this album have been reviewed by the Export Control Office and are released for public view</a:t>
            </a:r>
            <a:endParaRPr lang="en-US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821194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pictures of OCI real time analyses tools developed for OCI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1B106-9B78-43E7-9216-5A30474DFCE2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7" name="image24.png" title="Image"/>
          <p:cNvPicPr preferRelativeResize="0"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40" r="14284"/>
          <a:stretch/>
        </p:blipFill>
        <p:spPr>
          <a:xfrm>
            <a:off x="689428" y="864570"/>
            <a:ext cx="2939144" cy="2783146"/>
          </a:xfrm>
          <a:prstGeom prst="rect">
            <a:avLst/>
          </a:prstGeom>
          <a:noFill/>
        </p:spPr>
      </p:pic>
      <p:pic>
        <p:nvPicPr>
          <p:cNvPr id="8" name="image27.png" title="Image"/>
          <p:cNvPicPr preferRelativeResize="0"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18" r="28723" b="7241"/>
          <a:stretch/>
        </p:blipFill>
        <p:spPr>
          <a:xfrm>
            <a:off x="4165599" y="864570"/>
            <a:ext cx="3243943" cy="2833700"/>
          </a:xfrm>
          <a:prstGeom prst="rect">
            <a:avLst/>
          </a:prstGeom>
          <a:noFill/>
        </p:spPr>
      </p:pic>
      <p:pic>
        <p:nvPicPr>
          <p:cNvPr id="10" name="image45.png" title="Image"/>
          <p:cNvPicPr preferRelativeResize="0"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61" r="19926" b="4753"/>
          <a:stretch/>
        </p:blipFill>
        <p:spPr>
          <a:xfrm>
            <a:off x="7906656" y="3743811"/>
            <a:ext cx="2837544" cy="2701575"/>
          </a:xfrm>
          <a:prstGeom prst="rect">
            <a:avLst/>
          </a:prstGeom>
          <a:noFill/>
        </p:spPr>
      </p:pic>
      <p:sp>
        <p:nvSpPr>
          <p:cNvPr id="11" name="AutoShape 2" descr="data:image/png;base64,iVBORw0KGgoAAAANSUhEUgAABDMAAAMtCAYAAACCTDreAAAgAElEQVR4XuydCZxV4//HP7OvNW2UktIupH1DpSSyk1T6IbL0R8lWSkiURKnILiSkolCRdonSSrRvSntq9u3OzP/1eaZzO3O7M/femduY5fP8Xvd37z3nOc85532eOzrv832+TwDclMsubZXlbrmWiYAIiIAIiIAIiIAIiIAIiIAIiIAIiEBhElj+88oA1/3lWGBJjKrnVDlV77RNPB+yb5sEAL5t4Gt1N+3nvkMfD8UHTtktn7n2sw8lZ/s+7s1Dde9ay38j3rWfZxfOE3D+2nfT3wPct+S/9k/fZ0D+e477H6zLwZ6RM7I16j0b72taSHzYIpc/Xnm04PufJ89/IO2/1DPWvu3vgfP0Ck7K7a8vz2YLtk/fD923/eWo7dumNhRe/nry3b67LpXLXwQ/7uP0ps5wZ3U9TfNIJedzFb8+ZXHTWPYiP+7FpancWy7APm2b+taKl7VPVvOytoe/f7m0kuVX6i7HkN24f47f/enl7Kr+35Obn8Lp5+jlf3ncVXMesU+H7l3l02p5t1kuZ3P6xv5t//TdZrnrOQU6h5z7cNtUln92kGcrfgDn8SgLWKGAm7vpQ6da9Ni2tbXXFXO7rh4aKHD7ef6is1fmYx8+beL5D1SOg/SpbTfXYf+Bg2apXWo4/71CkVG+fLkC/DnUpiIgAiIgAiIgAiIgAiIgAiIgAiIgAiJwZggcP37CKTSMzKDIKFcu5szsTa2KgAiIgAiIgAiIgAiIgAiIgAiIgAiIgB8InDgRa4SGZIYfYKoJERABERABERABERABERABERABERCBM0/AKTMYlRETU/bM71F7EAEREAEREAEREAEREAEREAEREAER8DuBrKwsBAQEIDMzE5lZmcjMYOaXTGSnYuH/BZj1LHy36rseiLWc72ZLvvNlts27HYcjw6vzCgwMQCD/FxSAwMBA8/K1xMbGIYAyo2zZMr5uq/p5EcjKRGpyClIzgxEVHYog0RIBERABERABERABERABERABERCBM0CAwoGvDIqMjAykpzvMe7bYyEJgwElpEBSEkJAgBAQEOqcXsARHtriwDi7LCJH09Awv2smWHGwnw53MOHlcjkweT7YcYV36i+DAIAQFByEwOAhBgUE+SY24uPgSIjOyMpBwIh7JWWEoVz4CIX7M6O5zX6PISA1H7Q4d0aL8Xnw/cx0SIiU0fOaoDURABERABERABERABERABERABPIk4BQZDsqHNKSmpaFmzZqoVq0qKlasBE7ywaSZx44dxT//7Mfu3bsRFhqK4JDg0yI1soVGFhwOB1JT01C1alXUqVMb5cqXR5noaCQkJIBDPHbs2IF9+/ad1k5mZs45SzIyMpCWloab6lRFy2oVULNcGVSOjsChhGTsPhGPVf/8i1nb9iM0LBQhIcEICvJeaDhlRpky0QXqIjzIlJRUJCUlGyAREeEICwtDcLAfYhKyspAcH4+E1Mzs2WUCGB4TiJDQEIRHhCE8KBOJCWeh6zMD0TVoCV4Z8R0ORvooNLIykRQbjwRHMMpUiEKELcrFkRiHf5MyER4Tg7Kh3lgSB+JPVEOvcYPQJf17PDPoGxyJCUdIgQhrYxEQAREQAREQAREQAREQAREQARE4RcApMjIykJqWjpCQEHRo3x4VKpRDRkameWVmOhAYSFEQaF7//nsCS5YuRXp6OkJDQpxCwxIZXM56l156GSpXPttEd7hr5+jRY/jpp+VIs7VjlxkZDgfODg/C6HYXomp0GLIyM8DQjKzMTAQwLCMwEAGBQdifkIpBy/7EoRSHU454c43j4xOyIzOio6O8qe+2DiXGsX+PG4MTHBTEoTig3GCYCC1QWFhovttmnEtKYjBa/N8w3Ns8BnQJWRnpSIo9jN2b1mHhd9/jt6NZQEZ93Pv6I2gf+BvGDfwQf4VFmLpelaxMJMdH4IqhL+GuWpvx1iMTsCowEuGBgCMxERVuGoFRN1TEr+MewpubI7wQGhlIiLXLjNk4XFYyw6troUoiIAIiIAIiIAIiIAIiIAJeEeBT7O3bd+HCCxsgOTk5O7eBSqkj4Dg5rCQkOARXXdUZQcEBSE9LBzNmZNkiJQICA5g1wwQFZDiy8MMP8+HISEdwcAiYw4L9h8NTOCSF7YSGhTjbYVSB1b/s7TjSM/H99z8gMyvDtGMVioxqYUEY36EhIrLSkZmWkut1CQwNR3JACB5atBGHHFkIDQk1x+OpJCQkFkxmpKSk4PDho6AMiYiIQEhotrhITU01L0ZqVKpYAeHhYZ6Oxf16IxrCccXQkbirbjw2LV+PvelhKHtObTRqcDYi0nZg6nNj8OMJIAPlUT7gOGIDIhAVlInUhGQkcYxPJtOeAIFBIQiPDEdk6KnxQWan9n14LTMykZ6UgsRUB9IzsxAYFIywiAhEhbHt3GRGJtKSU5CY7EAG86cEBSMiKhyRIb4nO8kfTG0lAiIgAiIgAiIgAiIgAiJQUgiEhYVj9jdzcflll6JatSqIjT0hoVFSLq6X52GGhKRnIDklGVde2RFRUZFGSFgRG9Y7R0+cegEhIaFISIjHwoVLEBEejsCgQJNvIzkpGVd07ICYsmW8aCfARILkaCcw0Ow7JTUFH1xeB5WDHMhMTfZ4NkHhkdifCtz3805zXx0SHOxxG6fM4En7Whh+cvx4rBnbQgC97uiFZpc0Ms2s2/A7Pv3sMyQlpZjwlYoVK+RvyAlFQ0IEOlJmGNHwOpYlBwCOAJxzw9N4pXtNHJs7EgM+y0D3V57BTZFL8eKAz7EtuCJa9PwfrruoKipXLIOIwHTE7t+MpdM/x8y/khAZbhMap+1jAlYGRGRHZiQloaI9MmNTOMqEZiE5IQS1rrkdvTpdjJrlAhG/fzN++voLzNiQgMhIIDHuXNzhHGYyG4fKBMOREIo6XXugZ6eLUSMGiPt7I+Z/+Tnm7EhHdJiEhq/9T/VFQAREQAREQAREQAREoDQT4MPkWbPnmvwI9erVQbmYMoiLi5XQKEWdIiMjC2npqah89tlo0qSxCShgMk4KBQ4PyZYZ2RORZCfdDDw5rCTApIVYu249jhw6bHJWpKWmo0LFCmjRotnJdoDFi5ea/BnuSufOncxiq53Dhw8jLDTM3P9fVSkU/erEwJFwwtQ5nJSGo8npaFjx1IiQrceTEB0SZIagsARHl8Ok7bH48WiaV6M7EhOTsiMzInkH7mOhCUlMSkJM2bK4+87/oWGDus6T5glt3LQFH0/5FEzMERUZaaI3fC5ZmUhJtMuMCViZFY4QRzISG/TBe0+0Qday8bj/3Th0OykzRgz4HFtwHm4fPRQ3VDiIdcv/xCFUwkVtGuHc4J2YMuhlLEiKQoSVzsN1Hw+PxcJYK0QrELV7vnRqmMmmcISlO3But2cw7NoqSN69Fr/tyEC1pk1Rv1wCfnr9ebyzyYGAlOo2mTEL/wQGo0a3IRjWtSIOb/gVaw6EoG7rVmgQtRtThr6MBfG24/EZkjYQAREQAREQAREQAREQAREobQQoMxiZ8ccff+Caa67BRRc1RHRUBOLj4yU0SklnYC4LjpZo1ryJuS9nugeWrCxLZJwaenQqMiP7QTqHKcXGxWHN6rVmlEVycgoaN77YBCKwHUqQ5ctX4Ior2uXoT2xn8eJluOyytkaSsB3e8//22xpERUUhKTkZoy+qgHrBKchMp1wB/oxzYOzqPXi88TloWCESW08kY8y6/Xi46Xm4JCZ7eEpgSBi2OsIxaOO/iIyI8HgFk5KcMsNzZdfWYuPizTQtZcuWxZhRLyIuNs6Epxh4mZmIji6Dp4YMQ1x8vBnzEhNT1uMBnVbBiIbIU5EZD4/FosRwVKh2AbrcfQ9uahCKLVOGYvgP0c7IjBEDPsMW1DAy4/qQhXj+0c+xHQGIufJJTLirNrZ9PBgv/pRioiHMSBz7PurnEs6SlY4VzJnxVyCyglvi8df7oMmRuRgy9Cv8zRwh5TvhudE9UW/fV3hi+A84klULvZ2RGV9hV2QbPDm+Dxpu+xyDXv8ZJ7KA0IY98PLAS5Hw1fN4es4xlHHaFd8xaQsREAEREAEREAEREAEREIHSRSBbZsxDbGwstm7dihtvvBGNLr4QUVERJvRfOTRKfn9gSoWkxER0uKI9MjKyIyhcr7s1FaqdhjUda2BgEJYuWWYkRGJiIi67/FJn/gzW/+WXVWjduoWzXWu7X3/9DW3atDTLsyM+grBk8VKULRODuIR4fNHqLIQlHjNewIiK6HLYFFQeY75dgltrlsPXu2MxoOvluDggDpnxx7PbCQxESlRF9Fx5BNHRnoMtzOQjjMzg7CO+FoZ1EAyjOl59+SWcOHHCWJlsgJmIiiqDQUOeMWaGJ5ifoSzZCUAj0emZkbjLVTRkZeDEnzMx6rUfsddRHd1ezh5mcprMGPgl9oYBqTV7YOKQDkiaPQJPfXMIZcJPhmbY91E3Hlt+/QsH0i0aAShzfhM0qR5sEoC+8XsWUKcX3hjSAY7vR6H/tH0oGxmA5IQyuOrZl9C7xgZMuH8Sfs2ogzstmfHUTOyqz206ouJpo0kyEbtoHPp9vB1RkcHOuX59vRaqLwIiIAIiIAIiIAIiIAIiULoIUGZ88+334BNqTpm5ceNGdO/e3dxkhgQHmmUSGiW7TzC/Z2JCAjp26oDUlOwkm7z3XrFiZa4n3rZtK2dOjbDwcCxetBTRJ6ddbd/+cjgc2TfDbGfVqjVo1ar5aW2tXLkaLVs2c/Yv5m9ZtGgJYmJiEBcXh29bVUDaiSM5tgssUw7fHw/CR8vXo3fbRriuUgAy4/49VScgAEFlK+GmVf96NaqDkSRGZoSH+y4zOBbGzFoSFIx7+tyF+nVqnTbM5JMpU02d4OBgk1vD55KVhdSkkzKDCUBX/IF9yalIOn4Yuzf/jtVbjyM4KhjpSVVwiweZkVL9NkwY1gnp376Ix76mzDhpFuz7MHk5xmFpYiCYQDUrIxPndT81zMSdzCgTEYCUxJMyo+YGTLjPVWbMwK76/8NbQ9ohaN2XGDtnj0lIml2ykJlwCP+cSEeQFxlbfeanDURABERABERABERABERABEokAcqMb7/73uQ04NASyovff/8d//vf/9C2bWtzf5GUlCihUSKvvnVSAUhMTEDr1hQU2UNMAgICzbARK0+G887zZP4MznyTmZV58kF6IFauXIWo6CgkJiSiZcsWCAjg0BRGWwRg9ep1RlpYERlWW5QZzZs3MZNt8J6WTmDFil8RU66cGbEx9eIIhCUxIe2pO99t8WkYuzkW1zVtiG/W/IVH68fggphTM58yMiM5PAb/25iCyEjPI0c4vOakzPB9thFmLjUNBAQg3eHAHT16olmTS8z5rVn/O6Z+NvXk9CxZJilIbolD8uxbRjREZUdmWKIhKcj8MIODgxAaTCGRgeTEc2wyYyq2oOapYSYnIzNyyoyDLjLDvo/x+CUzDMzJmZGSgrNuftGZM+ONPwGEtDbDTBofnoOhw77G35lARsVOeHZ0TzTY/xWeePYHHMb56DV2MK4JXITh/adiS0wHDH39f7jw+FKMHPoJ/kgJRBCHp2QGICwyFGH8oiICIiACIiACIiACIiACIiACXhLIlhk/GFnBIQKUGZQaa9euxYMPPoB27S7j01mzTqWkEggw0/LWrVsXZcpEGXnAJJ8c9kEZYeXJsGY1YVJQ60XpER+fiG3bt2fnzEhKsrWTZdpZv34Dmjdvaj7bpQjzYzRufIlpi/tglMSmTZsRUy4G8XEJGFY9ExcGJSHzZJTH9ngHxm2NxyNXtsRFYWnYmhGJMfNWYEC9aDQoezJnRnAI/syIxIh9gQgLPTXNa25XLiUlNVtmhIWdMiLeXmaGkDCc5ODBA+bkCCgiIpJiBknJSQYeTU3lypWRmppiwk18LpQZydG40ikzxuOXjFCE5hiukYmUpLxkxjT8HQqkntf9VGTGVwcQbY/MyGUfGSmpOPsWu8wIQmh6AM7rfjIB6K51WLUrHec2aYb65RKxYuILeHN9MoIcZcwx31k3FbtXTMeb765B+buGYXDHs+A4uhWrN+xDXGA0zq0Wi+9GTcfm0FCEyGf43D20gQiIgAiIgAiIgAiIgAiUVgK8Af1uznxzH8aoeSs6g+8rV67EY48NRKeOHZCenmqGoqiUPAImsCDdgTJlolGjxnlmVIQ1a0lQUPbMJXxZMoMJQy2ZwdETu3btQVJiEkJDw5CalpKjHd7P//HHX86koq70mCyU9/ts5++/9yI2Nh7RUdEm4KFtSDwePCsdGSenZT2ASMSfdR4uSDuCjNhj4JCT7ZHVEHZ4F6plZffNoLBIvHE4BKsyogHbWIbcrlpqalq2zAgN9V1mEArlRe3atY0NcmQ4EBqS3U5aehqCAoPMvLP79u01NjBf47UoM1Ki0dkmM1Y43MuMW0dbOTOmYnNWTfR45WQC0IHT8HcIkFojp8yIsqZDzWMfGampqGyTGRM3BiMymMcUifrXdkevTo1Qo1xA9tSss77E9NXHEcxpXx0OZJ3bEQ/c2wWNQn7FS4NmYldgOVzY9VZ063ARzj8rCoGpsTi4czkmj/8W27OCESyZUfL+uuiMREAEREAEREAEREAEROAMEaDMmDM3W2awWJEZltT45ZdfMGTIECM00tJSzD2bSskiwEvPvJUcTlS3Xl0T0WCiJQIDzP14tsxgTsvsxKAZmRnIysyOuohPSMSeXbsRGRltJvKg6EhOtrXDYIXwCFCKUGxw6IlJk5CZPe0rc2MGnhylsXXzVkRERppgB+4n/sRxvFItBecGpCLTkYbAiCggJCxHjozAMuWBjHRkJiUgMCQU61LD8PLhCJQrXw4pXvTVtDSnzPAcxpHbZWcC0MqVq6B2nTqoVOksBAYE4tChg9ixYzs41yzBFqiYoSYpSMkMQkSUq8iwWs5ESkIq0hCMyKgQBAdkf09FMKKjQ2BSfTrSEZ/kAMLCUSbMxRzksY+M1BQkpGYhJDIckU7jkAVHWjpS0jKQmcVJewMRGhaCsJAAZxLPLIcDySkOOBCMqOhgBGWd3CY9AxmZJ7O+BgUjPEIio0D9QxuLgAiIgAiIgAiIgAiIQCkkkC0zfnTKjNTU1BzRGZQby5Ytw8iRI9Hlqk5ISkqQ0CiB/YRDSjIcvMfMRO3aNZ2RGKemYj0VmWFmNgkMRGZGlrlfDwoORmhImHNURXpaGjKzslCr1vm8xTWzkdjbIT6KDMoRChNkBWDnzp1GdISGhiA0LDt9RWpKKsqmnMDwyokom5XuHG7iDn9gcAjiAkIw6GAZpEdxBtQsONKzZ2bJq6SlpWdHZjCCQkUEREAEREAEREAEREAEREAERKB4EKDMmDvvlMzgTaYVnWF/X758OcaMGYOrOndCYmK8GQagUjIIZAflZCE4JASMVKDUqFq1iplx1BpaYp2pJSU45OjAgYMm4oKzmdiTezLqIi011URpsB32sezIn+zon+ySPXSFQ1r27fvHyI3w8DAjSewjPrifkJRE3Fc2Ds3CUgFGhWSHiPDJfvZ+A4OwJjUM78WVRXp4tBEiKcne9U8OrTIyg+NcVERABERABERABERABERABERABIoHAd5ozvt+QY7h/BxKcuLECbRt2xa7d+/OcSJRUVHo2LE9khITcs2DUDzOXEdpJ2ANM6JISHekm6gITrUaXSYKnLWUiT6ZGJQSKyE+0cx+EhYajpDQEKfIsPJqsF1GZqSnp5l2YmLKmplOOKEHozAQkGWkCWc+iY2NQ2hYKEKDQ4zIYLEiM6zjY7QQp45tEZyA9hHJqB2cjjKBmYjPDMQORwiWJkfgN0e0OV46icSkZIaDeHWBOcHISZlhBmKoiIAIiIAIiIAIiIAIiIAIiIAIFAMCzF9olxl79uzBnDlz0KtXL7zzzjuYMWM6eva8HbEnThh5wSfZR44cxr5/9oHDCVRKDgFLaASHBCMAQUZqZKQ7snNkcGhJQHYOjaCQYKd8YGAEiz0yw2onO4AiA2npDjPkI3toCYecMH9GoJlZlDKEKSas7fkeEnr6LKmM9uCEIGlpqchwZLfFNswQl9Awk2fDQXmSluq1yOBxOxwZ2TKDSUNUREAEREAEREAEREAEREAEREAEigcByozvf8iOzGDegvbt25ucGX/++aeRF82aNUO3W2/G0aOHndOzcjmfrOdrcobigUVHyZlBgoJPzmpi5YrMfrcSglqRGHaRYYGz5AclhClZmS6DTExDZrgJE4Na9VnVNTIjt4vBXByZWZlwpGcYicHvvhYzcwtlhn3eWF8bUX0REAEREAEREAEREAEREAEREIHCJUCZ8cP8hdiyZQs6dOiAzp2vNFKjXbv2ePzxxzF69GgsW7YU51WvaiZm4BNxFREoKQTMrC3ZMkPzgpaUi6rzEAEREAEREAEREAEREAERKPkEsmXGIlSuXBldu16DsyqVx86du7Bg4RITncEojZYtW+K2bjdj7949SvxZ8rtEqTpDRo4YmeEuvKRUkdDJioAIiIAIiIAIiIAIiIAIiEAxIkCZ8eOCxbjzf71RqVIFbNmyGZyu8sDBw7j55lvwyCOPoHfv3qhYsTzi4k6Y3BkqIlBSCJjhLZQZJeWEdB4iIAIiIAIiIAIiIAIiIAIiUBoIcIaJzKwA1K1bG/v27jWRGCzh4RFYs3YDLrroImzatAl9+96D3zesQ2xsbGnAonMsRQQCul7dJWvOvO9L0SnrVEVABERABERABERABERABEQgmwCnMi1phbkzmCejcePGiIyMVL6MknaBdT64o2cPSGaoI4iACIiACIiACIiACIiACJRaAiVRZvBiWqkENHNJqe3aJfrEJTNK9OXVyYmACIiACIiACIiACIiACHgiUFJlhqfz1noRKM4EJDOK89XTsYuACIiACIiACIiACIiACBSYgGRGgRGqAREodAKSGYWOXDsUAREQAREQAREQAREQAREoSgQkM4rS1dCxiIB3BCQzvOOkWiIgAiIgAiIgAiIgAiIgAiWUgGRGCb2wOq0STUAyo0RfXp2cCIiACIiACIiACIiACIiAJwKSGZ4Iab0IFD0CkhlF75roiERABERABERABERABERABAqRgGRGIcLWrkTATwQkM/wEUs2IgAiIgAiIgAiIgAiIgAgUTwKSGcXzuumoSzcByYzSff119iIgAiIgAiIgAiIgAiJQ6glIZpT6LiAAxZBAkZIZr7zyCt58800cPXoUXbp0wfvvv48KFSoYrAkJCbj//vsxe/ZsxMTEYOjQoXjooYecyLds2YJ77rkHa9asQZ06dTBp0iS0a9euGF4SHbIIiIAIiIAIiIAIiIAIiEBhEpDMKEza2pcI+IdAkZEZn3/+OR577DHMnz8fNWrUwIMPPoiUlBR89dVX5kz79euHv/76CzNmzMDWrVtxzTXX4JtvvkGHDh2QmZmJiy++GFdffTWee+45TJ06FUOGDMGuXbtQrlw5/5BSKyIgAiIgAiIgAiIgAiIgAiWSgGRGibysOqkSTqDIyIyePXuievXqYHQGCyMtGjZsiEOHDqF8+fLmNWvWLHTs2NGst2THRx99hFWrVqF9+/YmoiMqKsqsb9CgAQYPHoy77767hF9CnZ4IiIAIiIAIiIAIiIAIiEBBCEhmFISetvWGwN9//40RI0bgp59+MvetGRkZZrPx48fjzjvv9KYJ1XEhUGRkxu23324iMuwyg0JiyZIlOO+881CrVi0cO3bMOezk7bffxgcffIDffvsNkydPxrhx4/D77787T69Hjx5GjowZM0YXXQREQAREQAREQAREQAREQARyJSCZkXvn+PHHH/Hxxx9j7dq15n4sODgYFStWROXKlU10fOPGjUvMzfgnn3yCAQMGOGG888476N69e4F/OampqebhOx/YuxbJjPzjLTIyY8qUKSaSYsGCBUZeMPLi008/xdy5c3HuueeiUaNGSE9PNz8eFg5LGT58ODZv3oyJEydi2rRpWL58uZPEAw88gICAAFB6uCtcpyICIiACIiACIiACInCKQGBgIIKCgswrt8/8N5RVx92763bWd3fv1jK2ab38fT04HNndi09FreUOh8N85jL7Kysr67Rl9vWu21j1reV892dh+/4sZ+Lfw/4+Rn+eb15tSWa4p/PMM8+YnIaeyvHjxz1VKRbrz5TM4EgC5oS0ClMoMEUC/wbWrVvXiCEV3wkUGZnBP3wjR4400RZJSUno378/XnzxRaxcuRLR0dGFFplxJv6o+35ZtIUIiIAIiIAIiIAIFD4ByYzSJzP8KVzYfyQzCv93e6b2uHr1anTu3NnZfFhYGJo2bWomYzh8+DA4bILDJVgkM/K+Csz7eN999zkrrV+/3oxKUCkYgSIjM1xP45dffsG1116Lf/75B6GhoSZnhpXwk3Vps5KTk2HlzGAiUIY9RUREmKYuuOACDBo0yOecGZIZBetQ2loEREAEREAERKD4EpDMkMwoSO+VzCgIvaK37auvvoqXXnrJHBhFBof3cxi/vfz5558mkv7JJ5887QQoPDg75cKFC7Fjxw7zwJozVdavXx+33HIL7rrrLrMN7+GYamDjxo3Ys2cPYmNjzX1emTJlzCyVjGBg1L6VG9Ha0RVXXAFKAZauXbvi9ddfx8svv2yO599//zWygLNh9u3b12u4eUVmJCYmmhEDVuGD+Msuu8zs8+effwaHknDYDaNZrFk19+/fjwsvvDDP/W/YsMGMTGChIOLIgsWLF5vPjAQ766yz0LJlS3Mebdq08fpcSkPFIiMzaPO2bduGevXqmbFE9957rxl79dRTT5nrwA7M9dOnTzc/BlpCJgS1z2Zy/fXX49lnnzVDUJ544gns3LnTSBBfimSGL7RUVwREQAREQAREoCQRkMwofTLDSkLoj37MYUeKzPAHyaLRxtixY03CShaKBIqDSpUqeXVwS5cuRZ8+fXKN2GjevDmYi4Nl06ZNaNu2beb5sekAACAASURBVJ7tcigGZ720z1RplxmUCJQilAeuZdSoUeZe0pvii8zgxBRMc5CWlpajaaZF4LE2adLEHI+3MuP77783woLSJLcycOBAc7+rkk2gyMiMvXv3Guu2fft2Y58YecHpVS25kJCQYEJzGJ1RtmxZY7weeugh53Vk7ox77rnHJKapXbs23nrrLacR8+ViS2b4Qkt1RUAEREAEREAESjoBCg7rxZtV15wZ/Ie7a+6M3KSIPReHPV8GP+cnZ4anf7dxCAVvrq0cFvbP7nJkuMuZwXwarsutfBvWcrZbGDfx/t4H+fH8/FXYF/I6Rv5bnsn9+e995svr3bu3c9d8es8n3WvWrEFISIjzSbv1YPKmm27C7NmznfV5c837A6vwYSjvBbg9n+ZPmjQpx70Ab8qZZy8lJQW9evUyn7kfqyhnxum9gLNu3HDDDc4VjJTgDTwTflIeUEhwyIlr4Q08IwnsN+WMVOAyRmcwwoP9xC4z/ve//5mo/PPPPx9nn322iXJgvXfffdc568fjjz9u7gGtYpcZXMa/Lzw+ts08jFZhPgreK3pTfJEZbI9yhQ/X+bD9jz/+cO6CkSdMn0AGH374IRh9MXPmTOf6xx57zClmOPsmI0lat25t+icLRxuwn/K+9+uvv8bu3bud27733nvo1q2bN6dT4usUGZlRVEh7+o9iUTlOHYcIiIAIiIAIiIAIFAYByQzJDG/7mSeZQcHAoeB8IMmHlnaZwRs+ygXO+MAbXooJSgneXLJQZvDBJ2/8WPhvdg59YKGY4s011z/33HOYOnWqaX/Xrl3mhpETBXCGCj4t5zAHDkngzebzzz/vPDXJDPdX+ZFHHjGTMrgrlAeUFBza36pVK2cVRg5QFlmFnO0zhHA5rw3FhXX9+HfGKpSElBmUEg8//LCJxme55JJLjAyziqvMYB+6+eabzWoeE0WIVTiEpVq1ah67si8yg0KNwofnQSnYqVMn5+yaNWvWxLp165z7+/LLL8EJKqxiH1rCZa6JVikwKElYOIKBuUqsPspID/vEFx5PqgRXkMxwubiSGSW4t+vUREAEREAEREAEfCYgmSGZ4W2n8SQzrHb4ZJ9Dwu0yw3UfvPnjDd7WrVvNKsqM6667zm3+A84UQQnCZJRWXoUGDRqYmRIpPygvGEXwwgsvmLa++OILs87+tFsyI/er/O233xqpxLwQzGXhWvg3gsLoyiuvNKv4zggZFkbWMBLHLivc7cnaB2/yjxw54vZgGL1v9QdWsMsMCgVG6FuFx2MfWsKbf0/DPbitLzKD0SQTJkxw7tMufijRKGys4klm2JlVrVoVzEViLxSAn332mXMRRzVwkozSXiQzXHqAZEZp/0no/EVABERABERABOwEJDNKtsxIT0/3W4dnZIU3Q2G8kRnMDcAEiFZoPmWGdYPM/AlDhw41T8JZJk+ejHHjxjmfinNZjx49TLLKMWPGmESQXM9oDBYOOWCESHx8vPOGUDLDczdg9AHzW1AeMVrCHh1gz4HRrFkzk7uQpVGjRmD+jLyKPTdHXvU45IIJQq1ilxnsC5wxxCqMbGB0j1WWLVtmonc8FV9kBqOAHn30UWeTHAbD6BAW12P1JDPszJhrY9GiRTkOdfjw4SbBqVU4pMWejNTTeZXU9ZIZLldWMqOkdnWdlwiIgAiIgAiIQH4ISGZIZrjrN/Z8E/b1/pAZHA7Ss2dPrFixwsx8wTJv3jyTS4GRF3yKz6iNlStXmvwNHNLAJ/H2m2uG9PPf9ZwZomLFijkiBw4cOAA+/eZ7lSpVTPuSGb7/deCEDJy+lYURGJbA8CUygzKNURVWfg1KEQ5H4jJG+tijHfKSGYy+4fAiqzC/ijUkicvOhMxgjhfmebQKZ3Th7C35kRmKzPC9/3ELyQzJjPz1HG0lAiIgAiIgAiJQKghIZpRsmeE6E0NBOnVoaGiBIzN408nkhl999ZWZ9jK3cuONN5qn/kzsqciMgly13LdlktZffvnFRLlwthHKBatQ/nBoD6NnWOw5IlxzZvAaMfeFvXA7Tkd68OBBEyVjFXt+DQ5pYVJMax8lWWYw0ogSxyrKmeFdn5bMkMzwrqeolgiIgAiIgAiIQKkkIJlRsmUGEy36qzAhZ0EiMxiJweEkn3/+uXMISW7Hdtttt4HDTfh0nMMemCyRU3NyFggW3iAzCaSVM4MzaVgJPxnFwXXKmZH3leesGU899ZSpFBkZiYYNG5pZJykZGJFhn03m3nvvxauvvmrqupvNhNenRYsWJrEnE2OyDc5mQplGEWLl4mDEDJO3MvKH+7ciP9huSZYZ7IsUN9bvkf34jjvuAGeQcZ3N5J133kH37t399bMt1u1IZkhmFOsOrIMXAREQAREQARE4swQkMyQzvO1hnmQGb1w58whnvmCuAQ4lYTQH+xin4eRsJLyB5ZABFmvGEt7oMncGp93kPr755huT3HHx4sUmYsCazeT6668HowIoQ5hglMMeOPyBCT85FSanf+V3ts8pRzWbSd5XlkMmOHTCU6FUmjt3LipVquSsyjwZFEm5Dd+x59gYNWoUXnnlldN2wxt55rmg5CrpMoPnN2fOHHD6YndJVi04/fv3B/NnqGQTkMyQzNBvQQREQAREQAREQARyJSCZIZnh7c/Dk8zg03nXZJDMf2HNUvLBBx/k2BXzY/DpP2/uKDo40wWFCPNoMCyfw1GswqSeTPjIGS1q166Nt956y0wbahXOZMKZJ7g9Jcobb7xhnv5bRTkzTr/KnCKVkRELFiwww004JOTw4cPmejBKol69ekYM9e3b1xkRY2+FdSmnKJE4owm3o0yi/GBkjZXTgtE8nKmDEQesx6gESiqKKU6vmlseCnsC0OKeM8PixggN5nmhqOOMJbwGlEQUgOzfeQ298vZ3WpLqSWZIZpSk/qxzEQEREAEREAER8AMBCoygoKDTXhwzz6flfOf6vN7ZBtfn1ha3t9axTX72dyJ23iTxqT1fvCngd767e3GmBi63v7O+63KrDpezXdf61n78cBlOa8KbIRy+7Je8U1JSfNkkz7rh4eFeDTPx2w792JBkhh9hqikRKCQCkhmSGYXU1bQbERABERABERCB4kJAMiNbakhm+NZjJTN846XaIiACBSMgmSGZUbAepK1FQAREQAREQARKHAHJjNIjM/Ian+9rx+bwAH9Hj/h6DPmtr8iM/JLTdiLw3xGQzJDM+O96n/YsAiIgAiIgAiJQJAlIZpQemZGUlOS3PsgZLyQz/IZTDYmACHggIJlxMlOyeooIiIAIiIAIiIAIiEA2AckMyYz8/BYkM/JDTduIgAjkl4Bkhgs5fyeeyu+F0XYiIAIiIAIiIAIi8F8RkMyQzMhP35PMyA81bSMCIpBfApIZkhn57TvaTgREQAREQAREoIQSkMwoPTIjMTHRb72YU6lqmInfcKohERABDwQkMyQz9CMRAREQAREQAREQgRwEJDMkM/Lzk5DMyA81bSMCIpBfApIZkhn57TvaTgREQAREQAREoIQSkMwoPTIjISHBb704OjpakRl+o6mGREAEPBGQzJDM8NRHtF4EREAEREAERKAUEbCLjODgYAQFBZkXP/PF/GLWZ/ty67Pre27tWe1yvfXKL2YeE4c3uL6zvYyMDGRmZjpf/G69HA6HWc53vrjc/pnrXJe51rXWW/uxvp+J4Rb+bpO8JDOye52mZs3vr0/bicB/R0AyQzLjv+t92rMIiIAIiIAIiECRIyCZcUpsSGb41j0VmeEbL29qU54NGTIEP/74Iw4ePIhatWrh6aefxnXXXefcfN68eRg6dCj279+Ptm3b4s0338Q555xj1r///vv45JNPsH37dlSsWBF33nknnnjiCSP+WLZt24aHH34YGzZswPnnn4/XXnvNtJFbyau+p325tplX/bzO+8UXXzTH6a5Ur14d3377LYYPH46ff/4ZnHq4adOmePnll3HBBReYTQ4dOoQBAwZg7dq1OHLkCP78809UrVo113N+6623zDWwl0WLFqFJkyZmUY0aNRAXF+dcfdVVV2HatGkeL+9TTz2F9957D7x+rVu3NvWZw4bHNnfuXJQtW9Zcq759++arrTvuuMO0YxUm6P3nn3+c33/44Qe88MIL2Llzp+kv3FevXr0QGxuLmjVrut3nxRdfjGXLlnk8nsKqIJnhQlqzmRRW19N+REAEREAEREAEiiIByYzSJTPi4+P91g3LlCmjYSZ+o5ndUEpKCp555hlzk8kbdd74Pvnkk1i+fDnq1q2Lffv2oUWLFkZgdOrUyYiOv//+G999953Znjf+lBMXXXSRERp33XUXnnvuOfTu3dtEJXHdlVdeiUGDBmH69Onm5pZiIyYm5rQz8VQ/r325w5JX/bzOm9KFsoNlypQpRhxY58t7ud9//92IjGuvvdYIgdGjRxsZxOVcf/jwYcyZMwd16tTBDTfc4JXMWLNmDd544w3naYSFhTmFEGXG/PnzjdRgYdRZSEhInj2BjB977DFs2rQJX331lVNmcNmWLVvw8ccfY8eOHejWrRs+//xzXHbZZbm2l1tblBm8tj179jTb8tx53CyMRGrQoIGRPOxb5MV6S5YsMcvJ314oyjp37oyXXnoJPXr08HMvz39zkhku7CQz8t+ZtKUIiIAIiIAIiEDxJyCZUbpkhv2JckF7L28c/T0UpqDH5O32xWmYSatWrYzQ4I3u+PHjwSfs1hN4Rm80bNgQ69evx3nnnXfa6T/++ONm6NTrr78O3qDzhp9P5vnUnqVly5Z49NFHzQ2ua/G1vn1f3lwHT/Xt5221N3nyZHz22WdGVuRWGH1Rr149Iw6qVKnirGZFILhGZlB0MKLjtttuM3UZmbFu3Tq8++67bndBibF48WITNeNakpOTMXLkSBNtUalSJbOaUqhLly4YNWoUbrzxRsycOdPIDF4XRkRMnToV7dq1M3UpNygWJk2a5HbfubXFypQZ3A+jcVzL5s2bjcii2OGwQevaM8KHx2QvaWlp6Nq1Kxo3boxXX33Vm0tZaHUkM1xQS2YUWt/TjkRABERABERABIogAckMyYz8dkvJjPyS83473pgz1J/DHCgt+vXr54w+sFqpX78+Jk6cCA53sBeKpg4dOpib3Pvvv9/cNPMmmU/lrXLvvfeiWrVqJkLDtfhS33Vfns7QU33X87ba80ZmUPRQJjDigX/frJKbzKAo+vfff/HBBx+YqpQZvIlnVANlCEUPOVn3jZQZHMLDc+DQE0bSWGLj2LFjJgJk1apVJpKG5cMPPzRyhNeIrC2ZsWfPHiMMKJfKly9v6vL8GH3C6+2u5NYW6/I6U2qx1K5dG5RF7du3N995rJQ1HK7E81mxYoUZzsK+ULly5Ry7GjhwoIleoeTxFHHi6Tr7e71khgtRyQx/dzG1JwIiIAIiIAIiUJwISGaULpnBGzp/FQ5NUGSGv2ie3g6fkHfv3t3cKI8dO9ZU4FN3Rh3wBtoqHHbC4Sa33HJLjkYYIfD999+bIRHh4eEm0oBDHLjMKrxx5f2Q1b69AV/qu+7LE5W86rs7b6s9TzKDOSI4PGLEiBG49dZbcxxGbjLD9VgpBJjLgnklOFSFsmPw4MFGaLDMmDEDjRo1QmpqqhmK8uuvv+KXX35xRrvY26OUoWRiJAkjNewy46+//sKll15q8nhY0RIUHRwmQxniWvJqi3UXLFhg9sEpkzk8iUNEuIwyjIVtM/KD0VmUFJQrt99+e47dfPrpp4bd0qVLc0S1eLqehbVeMsOFtGRGYXU97UcEREAEREAERKAoEpDMkMzwtV/a8ytIZvhKz7v6zBHRp08fU5k38NbNrreRGbzJZh4GPl0/++yzTTueIi0Y+XHgwAFT9+uvvzbJI72J5HC3LyYhZXQEC4eL2AWKu/oWldzO21qfl8xgok9GHtx999146KGHTgPtrcxw3ZAMmGSUgsC1cKgIIzB4XFYUhL0Or1fz5s2dIqQgkRl5teWuVzEC48ILLzTJYilorr76alBW8DgZeUGRQWFlHTfrkB9zqbRp08a7jlrItSQzJDMKuctpdyIgAiIgAiIgAkWZgGSGZEZ++6ciM/JLLu/teIPMIQCMDuDNZ2hoqHMD5szgU34rASZzIHDWDg5jsHJmvPPOO2aoBIdb2GftYA4M3qzu2rXLRGqweMqZ4al+bvvK7Qzzqp/XeXuSGYxa4LEykoXDK9yV/MoMzsLy5ZdfmggX10KZx0gZnlfHjh1PW09BlJ6e7hzuwuMsV66cifbg0B/mzLAn/MwrZ0ZebVF0uBZKHUb1PPvssybPCPvETz/95KzGSBP2GSaI5fAYDkmiBHrwwQfPTMf2Q6uSGZIZfuhGakIEREAEREAERKAkEGCEKp/4Mhs/X9ZnvtuXW+us5e7qWevcyRGusy/nZ+47PxGyeW3D5HjWizdG1mc+7eV3652feYNhLbOWsz4/2+tb391ta5/KlW35O0rB3+2RnT8TX/KmzN/HWFi/K39y8Ocxs0898MADZtpV3oBas1FwWAB/h3v37jWRDnyifsUVV5jhJcy5YMkNRghwmAIjCTgbCos124Y1O8k111wDThPK4RLDhg0zT+15LV2Lp/p57csdE0/Hltd55yUzmO+CIoMzedinVLXPQMKkmhxewfwinKKVQ0gsoeOaAJRDcZjLgkM2OHMIb+7vu+8+kyh169atJmKFw0w4HIaJVWfNmoXffvvN5DJxTQB69OhR83fIKmyXuTkYDcEkrJQXnMXko48+MpLp5ptvNhE01mwmHPLB2UQY/ZFXW/yb+s0335hEopRfjCJh2+wHFFZMhkrZwj7FfXOIC4clMSnpTTfdZIbkUE5SytiLfUYUf/bz/LYlmSGZkd++o+1EQAREQAREQARKGAHJjGzBUZpkxvHjx/3Wi5m0UDLDbzhNQ5QYHBrgWpig85FHHjGLeaPKm3YOCeFwAE7TakVgNG3a1NwU2wtzNnA6U5Zt27aZp+/MBcGoAObK4CwXuZW86nval2ubedX35rzZnrthJoyaoAhxLUyiyQSdLFaCTXsdTnPL/BKuCUD5nWKAwotcOVyDYoBSiBEw/fv3NwKC0oDnNHz4cGdeCncJQO37tA8z4XJG37A9XlNOdcx9MyrHKqzPITuchte12NuirKGQ2Lhxo5EslB+MULHPVEJOTGzK865QoYI5L8owDjm5/PLL3XYBChfKm6JSJDNcrkR+nggUlYup4xABERABERABERCBghCQzCh9MoNPsf1VeEMkmeEvmmpHBETAEwHJDMkMT31E60VABERABERABEoJAckMyYyCdHXJjILQ07YiIAK+EpDMAPI1PtNX0KovAiIgAiIgAiIgAkWdgGSGZEZB+qhkRkHoaVsREAFfCUhmKDLD1z6j+iIgAiIgAiIgAiWUgGRG6ZMZHNPvr1KxYkUNM/EXTLUjAiLgkYBkhmSGx06iCiIgAiIgAiIgAqWDgGSGZEZBerpkRkHoaVsREAFfCUhmSGb42mdUXwREQAREQAREoIQSkMwofTKD0zv6q3DqSiUA9RdNtSMCIuCJgGSGZIanPqL1IiACIiACIiACpYSAZIZkRkG6umRGQehpWxEQAV8JSGZIZvjaZ1RfBERABERABESgGBMIDAyE9QoKCgJflBh853JrmfXuusz67q5ucHCwsy1+ZhssubXJNrhv690VK9d5KlYdKyLAvg2XZWZmIiMjw7yz8LP13Xp3OBzOetZ61zr25a5t8Dvb4P7s2+X2mfXyE8GQn23y4kdWiszIJnTixAlPXU3r/UwgJSUF55xzDvbt24eoqCg/t158m5s4cSI4ZfJzzz1XfE+ikI5cMkMyo5C6mnYjAiIgAiIgAiJQFAhIZkhmWP2QMuPIkSN+65ZnnXVWviSN3w6gAA0VZZmxdu1aDBs2DBs2bAAlYb169cz3yy+/vABn7P2msbGxqFmzJqpXr26OwRKGSUlJ5lgo2f755x/vGzxZ058yY86cOXj99dexceNGI0aaNGmCJ554Aq1atcLTTz+Nt99+2+w1PDzcnEfnzp3x2GOPgXleWCgeX3rpJXz55ZdG8FWuXBnt27fHhAkT3J7Xtm3bTPtr1qwx++vWrRteeOEFp8DNC0bIrFkIHzcOgdu3c1pNZNaujdQBA5B2yy1mM1eZ8ccfQXj++QisWxeEpKQAnHNOJm67LQ2DB6cgMNBn7CVqA8kMyYwS1aF1MiIgAiIgAiIgAnkTkMyQzLDLjMOHD/vtJ3P22WdLZviNZnZDaWlpaNiwIR588EHcf//9JoJo9erV5ga6TZs2ft6b++YsmVGnTh0jDC699FJT8YsvvsBrr72G/fv3/6cyY8qUKUZYUCZcffXVhs2yZcuwcOFCc7xcR1lFSRAXF4ctW7Zg5MiRJiJk8eLFKFeuHCZNmoTJkyfjo48+As9z7969WLRokWHurnTq1AkNGjTAmDFjcOjQIdxyyy145JFHcM899+R5TQJ37ULZ5s1BC5F6550ISEhA6JdfGqkRu2ULss466zSZ0ahRWezdG4hrrklHjRqZ+PTTUCQkBGDy5ETcdFN6ofSBoroTyQzJjKLaN3VcIiACIiACIiACZ4CAZIZkhmTG6T+sohqZsXPnTjRr1izPoRiMJhg3bpypw2Eb48ePN6Jj9OjRmDp1qhmycP7555vIg3bt2pmT/+STTzB79mwTgcBoi/T0dCMm3EV7WDJjyJAh+Pvvv83NNstNN91k6o8dO9YpMxITEzF06FDMmzfPRCn06NED3I4RJYzg4DF9+OGHCA0NxVNPPYUBAwY4z41RQoMHDzYighEUFAkUBCzJyclGQLA+c7NYJTU11cge7uPee+/NcWG5P0aRUGbwHCgsrML2WrZsaeTDwIEDzb7IYsSIEV791aXw4HlYPBnlwfOl3OB5MVKF7FnY5sqVK/HNN98g9KefEH3TTcgqXx6Jn32GgMRERHXvjqzISMRt3IismJgcMiM9HahSpRw4Su7NN5NQv34GHnggCjt2BGLWrAS0b+/w6nhLaiXJDMmMktq3dV4iIAIiIAIiIAJuCEhmSGbYZQafKvur8GbQ33k9/HVsntopqjKDkRlNmzZFixYt0Lt3b/O5fPnyztNZsGAB+vXrh08//dTUodBg/pZatWrhq6++wmWXXWaGUjCKgjkY/vjjD0RERBiZwRvwuXPnmpv6+fPnm5vw9evXn4bKkhmrVq3Ctddei99//x3Hjx/HlVdeiY8//hg33nijU2Y8/vjjoIBhlAOHoXD4Ra9evfDwww9j5syZJnri22+/NULivvvuM/u3cmZ07doVjRs3xrPPPotjx46ZaAceM5fzOwUCj6Fu3brOY2SUCoeMcJ92LvaTcCczuJ7nzwiM6dOnGzExatQoDBo0CG3btjVRF/xbmVuhwNmxY4czMuPWW2/Fyy+/jKuuugocPkPJwXO+4IILcPvtt2Pp0qVmeAvS0hB97bUIXr3a2XRWhQpInDYNDkZsuBlmMnRoBCZNCnPWZyqiMWOS0adPqqduXeLXS2ZIZpT4Tq4TFAEREAEREAEROEVAMkMyQzLj9L8IRVVm8Ej5lJ/RFhz2sGfPHpPLgZEYvDm+8847cckll4ASwVOhCOFNO4UBZcbnn39uIihYmDOCw4QoBWJiYnI0ZckMDs/gzf71119vIjQY8XHzzTfjuuuuc8qMGjVqGInCaBIWfuax/vTTT+jZs6cZosKbfBZKEZ4LZQalAodu8PwYxcHCY/3111/x7rvv5npqlDBkcPDgwVzr5CYzGEXB7X/88Ucj4Sg1yISCJDIy0uTEoHBxVxjNwmiOrVu3mtWM8GBki1UohcimbNmyJmqEQsMqoZMnI+L555HyxBMIiItD+KuvIrNuXcQtW8akHqcNM1mxIhj9+kWiUycHLrooAy+8EA5GbCxYkIALLsjwdNlL9HrJDJfL603W7BLdI3RyIiACIiACIiACJZqAZIZkhtXB+e9eRWZk0yjKMsP+B4nXizKAERscJkIB8NBDD5koBtfCm3MmvuSNPodAcNvPPvvMbEOZ8cMPPziHQnDbKlWqgMlGq1atmqMpu8zgekoGygy+c5iHJTMYiVGtWjWTk4JihIVigENNtm/fjiuuuMJEQ1CGsDB/BeUHZcaKFStM5Am/W4XnyMgGCobcSkEjM7hvDtOxF4odRoxw2MqsWbNMpIa9MPLi4osvNqKjf//+JkqFMoNihsNkrMKIEbbPpKTWzE4hCxYg6rbbkN61KxJPDkMp06YNgjZvRuIXXyC9S5ccMuPffwNw0UVlERoK7NoVy9QaePLJCLz/fhgefjgVI0Ykl+j/Xnk6OckMF0KSGZ66jNaLgAiIgAiIgAgUZwKSGZIZVv/lv3vzeqLtaz/nzbCGmfhKzff63333HR599FEjCHKLzGCEA/NZ8Kb8oosuMjtp3ry5yVlREJnBoRwXXnihER/MbbFu3bockRnnnXcevv7661wjM3iDbyXJ5PFbQ2N4vJQcnCUkr+EdrrQoUyg8nnnmmdOSb+aVM4NCgvumsCBLd4VDdO6++2707ds3x2qKHEbD7N692xnFwmE1FEWM8mDhd4okJhflcJwnn3zSLA+bOBERzz4LR8eOSJg50ywr27QpmBiUQ03Sr7oqh8zgDCYdO5ZBVFQWdu6MNVKjf/9ITJkSikceScULL0hmBHS9ukvWnHnf+/5LKoFbSGaUwIuqUxIBERABERABETAE+HSQNwr2d9fPua1j6DfX8d9KfHd9Weut9q31uX23SxV+Zrt8WTcg1k2x9W8za7m7S2ltZ1/HZZz5gdvxnU9bWfhuf1nrrGXMN2B95rbWd9d69jasOqxvLXdX31rGd+vlS9f0tyggowMHDvhyCHnWZfJJfx+j3w7OQ0NFNTKDT/YZRcHcExQFlE+MbggJCcG0adPMjB3MmcFkk5QVrM9knoySYB4HDodgMk3m1rjtQXWViwAAIABJREFUttswY8aMAskMRlww0iAsLMzkrnCVGTw23ux/8MEH5hi4Tw6xYCJPRoowCSeHtvCYODSG0R08Zg7ruOaaa4wE4bAQfqfsYPQGzyu3BKC8rJzNhEM5mGiTs5lwW+aocDebSXx8vIkcYX4MHueSJUuMkOBQFg7boeDgbCiUQP/3f/9n3q0hM1YX4m+cQofDTBglw77Tp08fM00th9RwqE7Hjh1NVAdlBiNSKHg4vCd41SpEX321mb0k9a67EBAfj9AZM0xC0LjffkNWxYo5ZAanYmVkxvHjAejcOR3162fivfdCkZoagNmzE9CunRKASmbY/rhJZhTWfzK0HxEQAREQAREQgcImIJkhmeEqfPwhMygxrCKZ4d9fNW+UOTvI8uXLzTAR3nh36NDB3LhbQzk4DINTkDK3BoeITJgwAa1bt8bzzz9vbsYpQXjzzZwbXFaQyAxrn9ZZusqMhIQEIyM4hIV/bygyePyUL+wbnJGEkSWM7GBiTyYdtRKAcjaTYcOGmelSGTlBWcK2eLy5JQC1joNtMq8IRQtlBvODMOdFq1atTBuMkmChhCEPRohQvDA5Kgtze1BobNq0yZlAlUNIKGPcFQ634XlZYofCgjk4ypQpY4RKly5dzP5ZmCSVEoeChRKHU7GGvfEGAnfuBIKDkdGoEVIYrZFLAtDVq4Pw0ksR2LAhCCkpQK1amWaISY8eaf7tbMWwNQ0zcblokhnFsBfrkEVABERABERABLwiIJkhmeEqM/bv3+9V3/GmEm+kJTO8IaU6IpA7AU59y+SqnMlFJW8CkhmSGfqNiIAIiIAIiIAIlBICkhmSGZIZ7n/sRXWYSSn506TTtBGQzPC+O0hmSGZ431tUUwREQAREQAREoFgTkMyQzJDMkMwo1n/ESsHBr1q1yuQb4XAiFUVmeOwDGlriEZEqiIAIiIAIiIAIlAACkhmSGa4yg3kW/FU4LaeGmfiLptoRARHwRECRGS6EJDY8dRmtFwEREAEREAERKK4EJDMkM1xlBpMv+quce+65khn+gql2REAEPBKQzJDM8NhJVEEEREAEREAERKBkEJDMkMyQzHD/W1bOjJLxN05nUboISGZIZpSuHq+zFQEREAEREIFSTEAyQzLDVWbs3bvXb7+I6tWrKzLDbzTVkAiIgCcCkhmSGZ76iNaLgAiIgAiIgAiUAAKBgYGwZAY/8xUcHGzeOczW+my9sy5f/G59dt3OWm6vZ7VrrbPadhUpbJfrrDb5buVb8GbYL+ta9fjublsuy8zMREZGhnlncTgczmVcntfL2tbaPj093WxrteH6brVl387a1t06Hp8vOSZ8qetNlyU3yYxsUorM8KbH5KzTtGlTvPvuu2jevLnvG2sLEfADAckMyQw/dCM1IQIiIAIiIAIiUNQJSGZIZrj2UcmMU0RKq8xYu3Ythg0bhg0bNhhxWa9ePfP98ssv9/gn7csvvzQzbpx99tke69orxMbGombNmmaf5513Hp5++mm8/fbbpkp4eDgY4dO5c2c89thjqFixoldtT58+HWPGjMGePXvM9myPkuXQoUMYMGAAeJ5HjhzBn3/+iapVq+Zoc926dRgyZAj4HhMTg8GDB6NPnz6mTo0aNRAXF+esf9VVV2HatGmnHdNTTz2F9957D/PmzUPr1q29OmZVKjgByQzJjIL3IrUgAiIgAiIgAiJQ5AlIZkhmuJMZf//9t9/6Lm9M/R094reD89BQaZQZaWlpaNiwIR588EHcf//9Jupo9erViIqKQps2bc4Yencyg/wnTpxoxMGWLVswcuRIMDnt4sWLUa5cuTyPZeHChejXrx9ef/11tGjRApyhp3z58kZEHD58GHPmzEGdOnVwww03nCYzKDhatmyJJ598EjfffLOZEpXHx6gTS2bMnz/ftMXCCLOQkJAcx0MpQ/GyadMmfPXVV5IZZ6znnN6wZIZkRiF2N+1KBERABERABETgvyIgmSGZ4U5m8Em2vwpv+CQz/EXzzLezc+dONGvWzEgDCgzX8sknn+Drr7820RHbt283smPUqFG49NJLTVX7MBPWnT17NipXrmwiLjgk67XXXnMb4eFOZnDZpEmTnIeQnJxsJMM999yDgQMHgt8pOBhlUalSpRyH2qlTJ9x111248847c4Vm7dM1MuO5557DgQMHzHAZd4V9mkKlVq1abteTSZcuXQyXG2+8ETNnzpTMOPNd17kHyQzJjELsbtqVCIiACIiACIjAf0VAMkMyQzIj919faY3MoJBgNEPv3r2NnGBEg1UoKB599FF8++23RmAwaqN79+7O4RiuMoPRCXPnzjUSgtEMHHqxfv3606B7IzO4EdtjThcOITl27JiJrli1ahXq1q3rbJPS5JxzzsHQoUPNMA/mpmEExogRI8yQFavkJjO6du1qzpvCghEdrVq1MhKG0wyzUGZQ5lDSNWnSBM8880wOsfHhhx8aHowqqVatmmRGIf8HTjJDMqOQu5x2JwIiIAIiIAIi8F8QkMyQzJDMkMxwJcAb+PHjx2PRokUm30T79u0xbtw4k3eCMoM360uWLHFuds0116Bv37649dZbT4vM+Pzzz03OCBZKBebSYPQH81DYi7cygzkwKEV+/PHHXC8co0ouvvhiI2SmTJli9tujRw+Tc4O5PzzJjMaNGyMhIQEzZswwkoQChlEoP/zwg9mUyxs1aoTU1FS88cYb+PXXX/HLL78gMjLS5OBgDg0eH6NFJDMK/79skhmSGYXf67RHERABERABERCBQicgmSGZ4U5m7N692299kUkdNczEbzgLvSEmy3z44YfBXBocMkKZwagMRkZY5e677zaJNVnPNTKDAmDq1KnOulWqVDGJN10TbnorMxiZQVnBRKO5laNHjxoJ8fHHH5uIDBZKlbfeegvLli3zKDOYrLNdu3Z45ZVXTF1GglBeUOyULVs2x24pSrivyZMnG+nDPB1kce+995p6khmF3mUhmSGZUfi9TnsUAREQAREQAREodAKSGZIZkhm5/+xK4zATdzS+++47M7SE0QmUGYxG4NAOq3D2kkceecRtZIY/ZUZKSoqJtqAo4PHkVerXr49XX30V119/vc8yg+0zqmL06NE5ZAYln2tECUUdZ3t555130LFjR5M8lcNc+LeVhZEaTFbKZKIUHSpnnoBkhmTGme9l2oMIiIAIiIAIiMB/TkAyQzLDnczYtWuX3/rm+eefr8gMv9E88w0x6oHColu3bmaK1IMHD5o8FZytg9OPch2/c5aQnj17YtasWeY7E3zypt2fkRnWbCbx8fFmNhMm1ORMOxziQqmQVwLQF154AT///LOJCmFCTub14DAT5tFgoRjhLCmUHowUYY4NK58Gh9dwJhdGotSuXdsMM9m2bZsZLrN161aTR4ORGoxWIQcy+O2330zUBqNCuD+rcMjKBx98YKI2OAxF5cwTkMyQzDjzvUx7EAEREAEREAER+M8JUGbYhQanGLRePLjg4GDznXWsz/Y61ueAgACz3qpnr29fzvr8zmJta+3f/t06Luvppr9A8Tj5JJWh4XznTQdf/G6987P1spY5HA6zjO/W9lYda539O+vw6ay9fWsfVn37/uyfea72myFP5+7vIRxkxJwG/iqc8cHfx+ivY/PUTmmMzOA584Z/+fLl4BATSgNGXjB5JvNdUGZwWlNGLnC4CSUA81hwWAaLP2XG22+/bdoMCwszYoUyguKEyTdZcksAynUUDYMHDzbJN7k9p1gdPny4U1jYk5pa/cA+gwsTh44dOxaJiYlo27atSQDKISNM7Nm/f3/s2LEDoaGh5nzZLnN0uCsaZuLpV+b/9ZIZkhn+71VqUQREQAREQAREoMgRkMyQzHDtlJIZp4iURpnh6Y8UZYbr0BFP22i9CBQmAckMyYzC7G/alwiIgAiIgAiIwH9EQDJDMkMyI/cfn2TG6WwkM/6jP9bardcEJDMkM7zuLKooAiIgAiIgAiJQfAlIZkhmuJMZDKH3V2HOAQ0z8RfN/74dyYz//hroCPImIJkBgCF2KiIgAiIgAiIgAiJQkglIZkhmuJMZnLWioKVOnTrOJiQzCkpT24uACHhLQDLDhZTEhrddR/VEQAREQAREQASKEwHJDMmMMyUzrHYpNSQzitNfBR2rCBRvApIZkhnFuwfr6EVABERABERABLwiIJkhmeFOZnAaSn+VunXrSmb4C6baEQER8EhAMkMyw2MnUQUREAEREAEREIHiT0AyQzJDMiP337ESgBb/v3E6g9JHQDLDjcwICQkpfT1BZywCIiACIiACIlBkCHDYq7sXhQSXW2LC+h4UFJRjmX29tc7+nttnbsd19ldwcHCO79w/11vLrW1c61lt2Nt099l+Pp4uAOu6DmPIa4hwZmamqc/3jIwM0zzfrZe13OFwmDp8d7eey9ytt7ZzbS+3767L2aZ1DHl9ts7h6NGjnhD5tJ7sFJmRjUwyw6eu41Xl/fv3o2nTpjh48KDb+gsXLsSLL76IxYsXe9WeKomAKwHJDMkM/SpEQAREQAREQASKGAHJDPcXRDLD/zJj69atfuv99erV0zATv9H0vqHLL78c/fr1Q69evZwbzZ49G8OHD8fatWtzNHTTTTeZZbzu4eHhznVsY+PGjWbd+eef71x+3XXX4eeff8aiRYvQpEmT0w7q8OHDePrpp7F06VIkJSWhRo0a6NOnD+6//37zfdq0aea7u+JvmZHbuXlPUjWLGwHJDMmM4tZndbwiIAIiIAIiUOIJSGZIZtgjNs5kZMaWLVv89nuqX7++ZIbfaHrfkLcy459//kGjRo0QExODMWPG4NZbb80hM1JSUtCtWzcMGjTILN+7dy+6du2KY8eOYc6cOW5lBgUKo7BGjx6N8uXLY9OmTdi9ezduueUWjyfgT5mR17l5PBBVKLYEJDMkM4pt59WBi4AIiIAIiEBJJSCZIZkhmVG4v+7iPMzEW5kxduxYzJ07F5deein+/PNPzJgxI4fMuOGGG/DFF19gzZo1Zvmrr76KxMREvPvuu/juu+/cyoyGDRti3Lhx6NKly2kXzHWYSXx8PAYMGGCiPKpWrYrbbrsN33zzjXOYyYYNGzB48GAjRLj+pZdewhVXXGHa/euvv8wxPPXUU247Rl7nVrg9SXsrTAKSGZIZhdnftC8REAEREAEREAEvCEhmSGZIZnjxQ/FjldIgM1q2bIl7773XyIwOHTqYYSVVqlQxFClEBg4ciLfeestIBNZt0aIFpk6daoRCbjLjnnvuwY4dO4ykYP3q1as7r4qrzGD7XDZ58mQw/8vNN9+MsmXLGpnB6A/ukxEjN954I3777TfccccdZogLj5HDZigycoskyuvc/NhN1FQRIyCZIZlRxLqkDkcEREAEREAEREAyQzKjsGTG5s2b/faDa9CggYaZ+I2m9w1RROzatQthYWHOjdLS0nDWWWc5c2asXr0aV199tYlwOPvss9GmTRv07NkT/fv3zyEzjh8/bqI2OHyE8oBRFNWqVctVZiQnJxsB8u2335q2a9WqZYTEZZddZsSFPQHoeeedZyIxGjdubPY5adIkTJ8+3ciM999/H/PmzcPMmTOd50BRQuly55135gnD07l5T1I1ixsByQzJjOLWZ3W8IiACIiACIlDiCUhmSGZIZhTuz7y4R2ZQTDABplXmz5+PCRMmOGXGY489hj179jhlAYdlUCT88ssvOWQG5QFFB4eNXHTRRSaRZ14yw36VmPCT7b733ntGiMTFxTllBoernHvuudi5c6fJrcHCIS8UH5QZzz33HD7++GMjWqzCbe677z48+uijeXYGT+dWuD1JeytMApIZkhmF2d+0LxEQAREQAREQAS8ISGZIZhSWzGB+An+VCy64QJEZ/oLpQzuecmakpqaCUTOM1oiOjjYt8zMFzpIlS3DJJZc4h5kwcSeHdyxYsMBEWlSsWNFrmcF22SZnQ6Ek4RAS18gMtstZb1g++ugjIzAoM5iX46effsKUKVN8OHPAm3PzqUFVLlYEJDMkM4pVh9XBioAIiIAIiEBpICCZIZlRWDKDN6z+KkwGyZlXimMp7pEZeU3NOmvWLJPTYvny5TmGovTt2xe8Zi+//HIOmbFv3z4cPHgQzZs3N5cyr8iMZ599Ftdffz0osihIXn/9dZNng5EZ//77bw6ZwWMIDg7Ga6+9Bg5P4UwpLJQZnOKVuTx4LExEyv7PaWIZzcE8HLklAPXm3Ipjf9Qxe0egSMkMdl6OnWICGIY1jR8/Hq1btzZnwrApJn6xSlRUFBISEpzfmQyG46qYfbdOnTqmnXbt2nlHwVaL/3gICQnxeTttIAIiIAIiIAIiIAL+IMB/i7C4ExqBgYFmOd9dX5we0VrGOtZ3d+9cZn9Z9V2Xu/vOurwhsdbZP9vrW8vdtc3jtB+vdV7WueeHo7tteUPEm+uMjAxzc2RNccrvri+Hw+GsZ//M7azv3MZdPasttm+v67oPS1BYx8PvdmlhLXddbx37kSNH8oMm123ITDIjG09Jlhm33367iZbgvZa9MM8Fk3IyOqdjx47ms7spVfOSGaNGjTL5MjgdK3N2MMpj2LBhaNas2Wk5MzjshDk6WLdChQrmPo95MigzWH7//XezLd/594G5NTijSs2aNXNNAOrNuenezq9/NopUY0VGZnDMFDsj5xvmj4Add+LEiThw4ID5jzZlBpPW3H333c7/wFtJbvgH/uKLLzbrOd6KNnDIkCEmEU65cuV8Ai6Z4RMuVRYBERABERABEfAzAcmM/AGVzPCdm2TGKWbFWWb4fuW1hQiUDAJFRma8+eabmDZtGpYtW2bIHjp0yEzDQwNdqVIlIzOuu+46MBzKtaxatQrt27c3U/wwYoOF48I4T7ElP7y9XJIZ3pJSPREQAREQAREQgTNBQDIjf1QlM3znRmYcDuCvcuGFF2qYib9gqh0REAGPBIqMzGAERufOnfHhhx+akCJmtuXUPStXrjQnQZnBISQsdevWxdChQ9GpUyfznXMVjxs3zoQkWaVHjx5mfBXb8aVIZvhCS3VFQAREQAREQAT8TUAyI39EJTN85yaZcYqZIjN87z/aQgT+awJFRmZwbOAzzzyD0aNHG6NbuXJl/PDDD2bICQvHU3GqHkZecFwW61J0UHxwOAqjOpjUxioPPPCAGZ7y9ttvu2Wc15hMjav6r7ul9i8CIiACIiACpZeAZEb+rr1khu/cyGzjxo2+b5jLFsx5pwSgfsOphkRABDwQKDIyg1ltmbTzu+++Q+3atTFjxgyTdZcJaTjMxLXceOONaNSoEUaMGKHIDHVzERABERABERCBEkNAMiN/l1Iyw3duZPbHH3/4vmEuWzCHnWSG33CqIREQgeIiM5jbgsk6OZ2PVZgzg/MPM7Gna7ntttvMcJORI0eCOTM6dOhgZkGJiIgwVTk90KBBg5QzQz8BERABERABERCBYkVAMiN/l0syw3dukhmnmGmYie/9R1uIwH9NoMhEZrz11lsYO3YsOKtJrVq1TGTGnXfeia1bt5rhJTNnzjRTBnEGE+bSePDBB800Pm3btjVTWtEEc45jznX8+eef44knnsDOnTtRvnx5nxgrZ4ZPuFRZBERABERABETAzwQkM/IHVDLDd27+khn8d7hVFJnh+3XQFiIgAvkjUGRkBoUEp1PltKr//vuvmQuZ06wyAiM5OdlEZ2zYsAFpaWmoX7++SQDarVs351lv3rwZ99xzD9auXWuGqVCOtGvXzmcqkhk+I9MGIiACIiACIiACfiTgSWYEBgaavGB8t7+CgoKc37ne+s5318+u31k/ODjY1HNdZ1/urh0us9fhZx6Xtdw6Fqtt+z6setY5eYuRbVo3zXnlQWMd/hvT/mKeNn7nu7uXw+FwLuf29u9WfXfLPLVr35e1f7Zv385+XK7Hzbqc5c+fhezsCfQL2jaHgEtmFJRiydr+yy+/BF98UK0iAv4mUGRkhr9PLL/tSWbkl5y2EwEREAEREAER8AcByQzPFCUzPDPypoZkxilKGmbiTY/Jvc7ll1+Ofv36oVevXjkqbd++HXy5SxtQsD2e2vq9997Dp59+ir/++gs9e/bEhAkTnCuZE8b1AfcLL7yARx55xNR5//338cknn5hjrFixohkZwAh/V0nKkQF33XWXeaDO9VYZP368aYPpDjjTJvft68gAf3Eoje1IZrhcdcmM0vgz0DmLgAiIgAiIQNEhIJnh+VpIZnhm5E0NcmTks78KZyFUZIa/aBavdnKTGYVxFpzpkhFhFA6cldJVZtx+++0met8qrMMIMZYXX3zRpC3gTDwUGhQWHB3Qu3dvZ/3ExERcccUVCA8Pxw033OCUGUyDwJEFX3/9NapXr46BAwciNTUVU6ZMKYzT1j4ASGZIZuiHIAIiIAIiIAIiUIQISGZ4vhiSGZ4ZeVODHNevX+9NVa/qNG7cWDLDK1Ilr1JuMsN1mEnDhg1x//33mxksGQ3TvHlzTJw40UgIFg5HefXVV3HgwAE0adLETA5Rs2ZNs+6NN95A69atzTbuytNPPw2KB3cyg1Eb3pTHH3/cDP2yT0oxbNgwM7vmihUr0KJFC6fMuPfee3Huuedi+PDhpult27aZ42POR0Z5qJx5ApIZkhlnvpdpDyIgAiIgAiIgAl4TkMzwjEoywzMjb2pIZpyipGEm3vSY3Ov4IjMovT7++GPT2LXXXmvyHvbo0QNLly7FAw88gGnTpplIiXfffdd85qQP7Ktt2rQxIqRPnz4+yYzOnTvjnHPOMRNJXHnllRg8eDCio6NPa4NRRZwh84477jD7YaEE6du3rzk2RmvYZQaPmxEZdpnRsmVLI2ouvfTSggHV1l4RkMyQzPCqo6iSCIiACIiACIhA4RCQzPDMWTLDMyNvakhmSGZ400+8qeOLzOBEDe3btzfNjho1CnFxceb97rvvBocqcbiGVTjxw7x588xsl56Ku8iMw4cP47fffkODBg1w8OBBMMqiRo0amDx58mnNjRw5Et9//z3mz59vhpRQbnTt2hWDBg0ykoPDVewyg6Ll+eefx+zZs02EBo+bkSjTp0830kTlzBOQzJDMOPO9THsQAREQAREQARHwmoBkhmdUkhmeGXlTgxzXrVvnTVWv6nBYgHJmeIWqxFXyRWZQAljT+XI4x86dO83QECbQ3L9/P8qUKePkExsba6I4OHzDU3EnM1y34ew93M++fftMpIZVOISF+5kzZw7OPvtss5izbC5YsMApPlxlBvv62LFjTY4Mzr7JqJIxY8Zg4cKF4HAalTNPQDJDMuPM9zLtQQREQAREQAREwGsCkhmeUUlmeGbkTQ1ytCdG9GabvOo0bdpUMqOgEIvp9v6QGZxJhMMzKAXyU7yRGZs3bzb7+Oeff0z0Bcs777wDRovMnTsXVatWde6aQ01++OEHZz2KFSYa5bAVd5EdjADp3r07Nm3a5NwmP+ehbbwnIJkhmeF9b1FNERABERABERCBM05AMsMzYskMz4y8qSGZcYqScmZ402Nyr0OZwdwSjF6wCmcM4UwfHHrBxJ4sjFjILTKDuTEefvhhE+nAKJ+EhAQsWrQI119/PQIDA3NNAOpwOMDXs88+axKAvvbaa0Y68MVcF+XKlTNJRJlU9MknnzQRGdbxUEqMHj0anBGF+S9YeNxMSMrhLykpKc7zoWRhvo8BAwaYNtlnduzYgTp16pjkn5zulbk/uF6lcAhIZkhmFE5P015EQAREQAREQAQ8ErBEBivys+uL/6Dni8utz9Y7/wFuX29953ten7mO7Vn13L3zpsBabtW1L+M61+/u9pvbcVjn4xFQPipkZmaCL85QwLBwvvNlLbO+W++8Kcqrjn2967a5telaz9q/dTzWdvbtreO23ln3yJEj+SCQ+yaSGZIZ/upQlBkbN27M0dxtt91mckd4KzO4MeUHh27s3r3bDDdhu2+//XaeCUBffvllIyTshVJkxIgR+PTTT43c4PCV8uXLmyEmTNjJ2UlYGE20a9euHNteddVVRri4FtdhJozuuPXWW832nL2Es5s89thj5lhVCoeAZIZkRuH0NO1FBERABERABETAIwHJDI+IfK4gmZG3zFizZo3PTHPboFmzZhpm4jeaakgERMATAckMyQxPfUTrRUAEREAEREAEComAZIb/QUtmSGZ406s0zMQbSqojAkWLgGSGZEbR6pE6GhEQAREQAREoxQQkM/x/8SUz8pYZq1ev9hv05s2bKzLDbzTVkAiIgCcCkhknx6TaQTHhi4oIiIAIiIAIiIAIFDYByQz/E5fMyFtmcAYGf5UWLVpIZvgLptoRARHwSEAywwUR/xEhmeGx36iCCIiACIiACIjAGSAgmeF/qJIZkhne9CoNM/GGkuqIQNEiIJkhmVG0eqSORgREQAREQARKMQHJDP9ffMmMoiMz7rvvPixZsgTbt28302/27t07x8F98803ZjYIzhLBWSw4bWa1atVMHU7Tef/992P27NmIiYnB0KFD8dBDDzm337JlC+655x4woSmnypw0aRLatWvnXM+ZLSZOnGim2uzVq5f5bH+AKZnh/9+eWhSBM01AMkMy40z3MbUvAiIgAiIgAiLgJQHJDC9B+VBNMiNvmbFq1SofaOZdtWXLlnkOM6FguOCCC4yEGDJkSA6Z8ffff6NBgwZGYHTp0gWPPvqomZ6T8oOlX79++OuvvzBjxgxs3boV11xzDSg/OnToYKbZvfjii3H11Vfjueeew9SpU037nDKzXLlyZprNAQMGYP78+ahQoQK6du2KW265Bc8//7zzhCQz/NYN1JAIFBoByQzJjELrbNqRCIiACIiACIhA3gQkM/zfQyQzio7MsI6kcePGeOKJJ3LIjFdeeQXfffcdli1bZqrt378f5557Lnbu3Inq1aujfPnymDVrFjp27GjWP/jggybK4qOPPgKFTPv27XH06FHqqzXRAAAgAElEQVRERUWZ9RQjgwcPxt13323kBZOTvvDCC2bdF198YdZRllhFMsP/vz1PLfbv3x+1atUy4kpFBPJDQDLDjczID0htIwIiIAIiIAIiIALFkQAFCl+BgYHmFRQU5HznZ9fvrGstt68LDg7OUdf6Tib2+vxsb8Pat13kcBvX7/llS5mRkZFhnt5nZWU5P3OZtdz67Prd2tabuvZt7QLF2m9+j9++HY/fn4WMV65c6bcmW7Vq5VUCUHcy46677jLDRyZMmOA8nipVquCDDz5Aw4YNzU3vsWPHTGQFy9tvv23WMYEpoznGjRuH33//3bltjx49jAQZM2YMatSoYdYzGoNl8+bNJkIkPj4e0dHRZplkRt7d4KabbsLatWtNVEx4eLhf+ow/Zcb06dPNtd6zZ4+57uwfFFgs8+bNM8OSKMjatm2LN998E+ecc47bc0hMTDRRPHPnzkXZsmWNdOvbt6+pu3TpUowdOxbr1683Q5Q6d+6MUaNGmegfq6xbt85EBfGd/ZnSrE+fPmb1woUL8eyzzxpBx/43fvx4E1Gkkn8Ckhku7Pz1H878XxJtKQIiIAIi8P/snQeUFMXahj9gyVkQQVFRkgqKKCKKCqJiDijmiAQTJq4CYrqoKIgg5giIWYyIWRFJkkGQICIqYkDiBRTYJf3nKf5ammF2J2xvmN23zpkzM91V1dVvV89uPf0FKSAFpEDeKSCYsR12RAMWRQFmTJo0KanJ1qJFi6jt4gEu0WDGeeed5xZ4DzzwQGa/DRs2tN69e1ujRo3skEMOsU2bNhmQjPLGG2+4fYAJ4l/gSjJ+/PjMttdcc40DYixqq1Wr5vafeOKJbv9ff/1le+65p3sHmFAEM7KeBsQwQX8W5wADrlUYJSyYASTADWnQoEFGRh3GiyUPEOv333932wAYJ5xwgt1xxx2GSxNWQNEKMVuIvzJs2DBbtGiRtW/f3s21Y445xl599VUHMVq2bGkbNmxw7lJANuYYZfny5Yar1e23327t2rWz9evX25o1a+ywww5zkIV75rnnnrO2bdu6/oEZAKKw4FAY1yTV+hDMEMxItTmr8UoBKSAFpIAUkAIhKiCYIZgR1nRisZYszJBlRlhXIfx+sEbAUoFF/Ny5c13cEl+wmiEwK3AAIIQ1RDC4KnFNiE2yevVqF3gVlyCsHYiLEgkz6PeRRx5xkKlp06YOTtSpU8cd6uOPP3Zw4Pzzz9/lBIEUzJ8rrrhil30Ag88//9yNn7J06VJn6YN1xT777LNTfYAmxyPmig8eC9zAnYl4L5Hl/ffftz59+ti0adPcLuK1MPbnn39+l7pYDwFDAC++AOsGDBhgZ5xxRvgXrYj0KJghmFFEprpOUwpIASkgBaSAFIimgGCGYEZYd0ZOYAYxM1hw+oCfLDrJZMLTcR8zwwf8ZLw8iefpuI+ZQSBQ3FDKli3rTgcrjx49emTGzOCJuQ/4iZUG+xQzI74rj3YdO3Z0MAOd58yZk2nRAhjA0gZLA8rpp5/ussrg5oMFxFFHHeWsYngHCGBNAyyIhBm4cGBNQ93GjRs7IMDn0aNHOwsbrB1WrVrlXIuCBWsdXEZwI3nhhRechdVZZ51lZK/B4oF5grtIv379doIIABcsJIIF6wnOBTcQLDsoQAgy73z99de7iIU7CZYfL7/8sttHbBasMBgz1iG4XQEriP0yZMgQd96RMAOtmIsqySkgmCGYkdzMUSspIAWkgBSQAlKgUCggmFG0YcbEiRNDm8csWLOzzMjIyHCxS1jkEfTx4osvtlKlSrkYLSwkWRjz9JpYBOwnhauHGwT8XLhwoREbAcBBHQKCBrOZnHnmmS4mAW4BPP33i1ICfvKEnYUki1QWnSx4lc0k9qXH6oAsMWSSqVGjhoMSXDesKihcs2eeecYFYKUQQ2Lt2rXuHdeOb7/91i3iKVx7rBGefPLJXWAGgVqbNGlit956607QgXgXuHJkVYAJxJ3AlQToAMwApDA/7r77bmet0aBBA7vrrrsyu6Au7iY+horfwTkCbHAX8e5M7777rgMhkVl/gBvE0sDqo379+q4LQAgphLEwYVv37t3dHP7ss8/cnMVV5cUXX3TuTgAQIMaNN97o5iwlHqum2FesaNW48vLLrNhpp5y87eNPPytaZ57F2SpmhqaBFJACUkAKSAEpUJQUEMwQzAhrvseCGYAHnsAHy8iRIzPN7LG8YDHLU+1jjz3WPRXnqTaFRWLnzp1dOlaetLM4JWaBL8TO4Ck3MQjq1q3rFtjeVYA6ZDIhuChAhcU4C2riH/iimBnRZwEQCNDEop6CywlAyUMwYAYWFD6QJa4hQCS0Biakp6cbVje+cE2wooi0zMBVhACdFStWzKxLvAksPrKKz0JFMtgADqgHoKIAs7j+ZMbJDcsMAA1uLcCT4Nj4zPkBPwATS5YscYADkMF5AT769u3rrDnIysP5AuCYtyrJKdDhyisEM4LSCWYkN5HUSgpIASkgBaSAFEhNBQQzijbMYGEWViFTRKo+XRbM2HUWACJIcQsA8llf+IxWWMxgSZEdzAAYAT3isczAggKrCFxNEi1YexBrAzAQCTOImfHll19mBvxctmyZc0Ei20hWMTN8wE/6ioyZgYXGpZde6iwsvDWKHy+uONWrV7cHH3zQbcLNBrcTAooC4Lg3fKYj4n8APwB2AI9UvW8SvVZh17+mcyfBDMGMsKeV+pMCUkAKSAEpIAVSRQHBDMGMsOaqYEZYShaMfnDjIU0pWWJKly6dOSjcK4AYWBlkBzOw6MBaZ/jw4TFjZhBnomvXrs7ageCfWOLgygGgwA0puwCgWN1MmDDBQRNgwQUXXODcTLAAwToCtyZicBx//PHOvQTLEZ/NhHYENSWIqYcXWFIQi+WXX35xWUnoFxcRrH7IbgIgoX8Kv59eG9yYgDHvvfee7bfffi4tK24mfGdcHAvwQjBUssIANIjzwT6KgEbi877r9dcJZghmJD5x1EIKSAEpIAWkgBRIfQX4R5yFAq8SJUrs8s42/4qsE7kPH3Nfx+/zfufB75HH47sfRzyKeita/vHnc+R7sI/gk1B86SmRaVhZSGzevNktKIL7+BxtW7Q6tGc7x/Ptgm3909h4zi+7OmEvdtBPlhnbFZdlxq4z78ILL3SLcqBFsOAahDvQ/PnznXVGVm4mtAGIEPQTfclmwoKerB+AhchsJmQHwY2FwKy4ZeBqRNrT7AKAcgysRQAHuMIAFgAQHNOnPCXuBsE6yTQCXCGWB6l5KQQCxXUJ6w3Kv//+68ZFG8ZA4FHgDYXtwJZgKVeunHOLonCfAyceffRRByqAKKQaJv0vvwvEBcGyA/cm3GroG4sX2nFvh31/5/T3JhXa/6fbrYIZwQslN5NUmLYaoxSQAlJACkgBKRCGAoIZW91CoijDDBaXYRXcBFJ1QSaYEdYsyLofFvRYJpC1hqCchakEwamHlx5yRr6jA9uC8FMwI7nZ0KtnT8EMwYzkJo9aSQEpIAWkgBSQAqmtgGCGYAYuBGEVTPEFM8JSs3D089VXXzkXDay0sFgg0wdxNLDIKkzFwwwPRj3AIHUs8ALrkSDU4HOvO24vTBLk27kom0lAellm5Ns81IGlgBSQAlJACkiBPFZAMEMwQzBj+00ny4zc+fEhgCbuI/zWEHhzwIABLqhoYSvAjCDI4DMgg3dAhocZvN/Zq7s7/VKBOCTF8k2QXDpylG5z6UiyzAjOHcGMfLuTdGApIAWkgBSQAlIgjxUQzBDMGDduXGizjhgHsswITU51lEIKBGPkADH8i4wwAAy+8/nuu3o6KxWV8BQo8pYZAhjhTSb1JAWkgBSQAlJACqSOAoIZghmCGdvvV1lmpM7vVkEcqY+9411KvDWGhxkbN24UyMilC1fkYYYsM3JpZqlbKSAFpIAUkAJSoEArIJghmCGYIZhRoH+kUmRwPqhn0K0EkMFrw4YN7v2+3nfLKiMXrqdgRkBUWWnkwgxTl1JACkgBKSAFpECBVEAwQzBj7Nixoc3N4447Tm4moampjlJJAQ8zghYZAAwsMoAZ997TSyAjly6oYIZgRi5NLXUrBaSAFJACUkAKFGQFBDMEM8aMGRPaFG3VqpVgRmhqqqNUUiAIMwAY3iLDw4z777tHMCP0C7rNNmdsVgDQoK6yzAh9lqlDKSAFpIAUkAJSoIAqQHpEXvz/U6JECfeZ98jPwW3BOsHtBLXz7UqWLJnZl++b/ZHH8cf37wSPDPt/MRYZ+LP71In+e/Cdz9FePqiff/epFX1bvtMvwf38Mfy2yP7Zn9MSdnBNtBbM2H5VFDMjp7Nz1/aPP/64ffPNN/bee+9l7mzevLnVrl17l2233XabnXzyyVanTh2bNWuW7bPPPnEPaOHChUb76dOnW/ny5a19+/Z23333ud8jyqBBg+zFF1+0VatW2UEHHWR9+/a1Zs2auX3PPPOM9erVa6djff3119a0adO4j09F7ncf5NNbZAAy1q9f714PPbhjPAl1XKAqb7OMDZtskxW3MmXTbLu6+VXIHpNmlffaWzAjeAnC/gOaX5dXx5UCUkAKSAEpIAWkQCwFBDO2RoUYHmwUBZjBYjOs0rp1a1lmhCVmIehn2rRpdvbZZ9vixYudVcKKFSuMOYIrxrx58zK31a9f377//nurWLFiUjDjhBNOcOle+/fvb3///bede+65duONN9rVV19tX375pXXo0MFGjBhhjRs3tieffNKef/55++GHHxw4BWYAQdjuS+nSpROGqj4Vqw/4iWsJEOPff/91biYP9+uTCVeSvbQ+uOiGDRvd+EqXKW2lS5XKcb9+PJvSMyx987Ydw3OQu7iVLJlmacW3WUZ6GavT/DDbr9jvNnXyL7ahdKJAY5tt2pBh6duKW+myJa1kIFfr1owMW79pm6WVKWVlSsSTxHWbpW8obw1bNRPMEMxI9pZSOykgBaSAFJACUiCVFRDMEMwQzNh+B8syI/xfMhb4++67rwMJWEKMHDnSPvroI1u6dKndfffdmdvuvPNOmz17tq1ZsyZLmAEQePDBB+3mm2+26tWr7zTYevXq2ZAhQ4yYLZRu3bq5BT5wA4sMLEM++eQTt2/ZsmXWsGFD++mnn6xatWoOZsycOdMBjpyUIMzwriXADMa9bt06GzigX46gQ3p6hv3vf2scLAQwWLFitnXLFitevIRVrlzJSpUqmZPh26aMYrbHwc2t8R6lrTgsYesW25yxwdasXG6//fKrLd9YzLZtq2KNWjWx2va3TR8711anlbS0eLiDG9k227SxhO3V/GhrVHm1zfrmO/u7+HagsTVjk5Xa/yg7pm4Z+2vGaJv1v7Q4gIZgRtQLLsuMHN0HaiwFpIAUkAJSQAqkkAKCGYIZghmCGbn5k9WuXTs7/vjj7aabbrI77rjDgYS//vrLuYP4batXr7Znn302W5ixcuVKA1pMmTLFsOQIloEDB9qiRYsyLTPOO+8850rStm1bZ6lxzjnnOMuLgw8+2J544gn79NNP7auvvnJdADMeeeQRwxqjZs2adskll1jHjh2Ttszw8TK8ewnvwIxBj/ZPGmZg7bFy5WorV66slS1b1kqWLmXFrJgLLprhsqVstKpVq1jp0qWSvJQB0FA1w1b+scL+2VLCSlWobNV3K2dpW9bYDxOn22/pMInSVrLYRttUvKSVKk7Mik2WscVs29Zthk1HseLFLa1UmpXexboiGZixzbZs2mwZm7fZFueCWNzSSqZZaUdQBDMEM5Kc7momBaSAFJACUkAKFA4FBDMEM0aPHh3aZGbRGnZcj9AGF6MjWWbkjtKAAtxN3nzzTediggXEn3/+6eCF3wY8uPzyy7OFGdmNjhgbXbp0sR9//NFVw71kwIAB7jOuGQ888IA99thjbm7WqFHD3n33XedyQvnuu++cK0itWrWcdcjtt99uPXv2dEAjkUK8DKwzAAzBWBn0zStZmEGf/1uz1kqmpVnZMmXsiisvtyOaHuqGNn3md/bSy6/Y+vUbbNPmzbZb1SpJApMI0DB6pv2xBZMJs/L7HWHHNqxkG3+ZYqMXbLMGxzS3eml/2KQxC2xt8TJWo+GBtn+18laubClLs62W/u8q+/3HBfbT/7b8P3TwKiYKM8w2bSxuFevUtwP2rmaVyxS3jH9W2R+LfrQfV2y2MqVMbibRJqgsMxK5bVVXCkgBKSAFpIAUSGUFBDMEMwh2mNPSpk2bzC4EM3KqZuFq/+2339qll17qoAHBP4lVgetFkyZNHOSoW7euTZ482b1n52aSlSqAAywuOnfu7Cw9sPIAZpBZByiBRcbgwYPtrbfeci4sH374odvOMXEziSxPP/20c4fBeiOREg/M4Pc20bLdwmOjVapU0Tpd3cEaH9TQZUqhYE0ye+58GzzkJVu37h8rV66MlStXLtFDbHcBSU+z2kEXkGJpVnzrJkuv3MjaNqtl236faaPmZFi9AMz4n1W0+sc0t7pl/rXlf6yyf62MVd+zulUovtbmj5tqS7YG42JEHGP0jO2WHq4UsyoNj97hZrK6hKVt2Wrl6x9pR+5XzjavWWZ/r9lmFWrUsKplNtkfMybZ96u3WbFNFRQzI/JqC2YkMf/VRApIASkgBaSAFEhJBQQzBDNGjRoV2twlEKNgRmhyFoqOWHgTNwOAALx49dVX3XkBwM466yzn5rFgwQK3LRmY8dtvvzkw8uuvv1rlypVdP0OHDrXXX3/dBf+8/vrr3faHHnooU09cXYAWzNfIQoyN4cOH2xdffJGQ/rkFM4AUBCKuVKmSPTagn61ds9aKEzMDBLF1q1WoUNFuvb2nrVm71ooVL2aVKlZMaNzbK+8KGpZsSrMyFXazfQ9qZPV2K26r5n9rkxaX3MkyIxNmFF9iE79ZYP8rZlZ678OtdaPK9r+5E2zyX1usTGZQjcAxqmYFdbban8TMWFXMrFhNO6zVQVZjw682fsJPtg5DkTJ721HHNLSq//xkYycutg1W2Q5QANCdr7dgRhLzX02kgBSQAlJACkiBlFRAMEMwQzBj+60rN5Pc+wk77bTTXMBNgnfecMMN7kCkQ33nnXfsmGOOccE7gzCDuBh777135oBI9UwGlGgBQHEjadSokXMz6dq1q7uOZC9p0KCBPfroo67vp556ygEKLDMIRnrdddc5sMIxCA566KGHuqCiuKtce+21zsrjlltuSUiQ3IIZuJAACMuXL2ePDXjYnZ9PObtt21YrX76idbu9p/27fr2L80FcjcRLdqBhm6Wv/MmmTP/N/tlWweq13OFmshPMGPOjrS9ZzDIq1Lfjm9e2zYum2LhfNliZzJQlwWNk2Oo/V9k/mdmqi1mpyrtbjYrFtwcAXWm2rVJDa9O8tm1dPNW++fFf51ayaWNJ26fF0XZApeU288vvbem2ynagYIZgRuITXi2kgBSQAlJACkiBwqCAYIZghmCGYEZu/5b16dPHBdkk6Obhhx/uDocrxxVXXOGCdnbq1GknmBE5HuJdnH766VkGAJ0xY4aREWXOnDnO9YLYLfRbpUoVZ9Vw//33O5iBCwpWIj169HBBQSnEyMD1BEiw5557ugCgPhtKIrrkFszYtGmzbdm6xdJKpFmXzh3tgPp1d3Iz+X7ufBvy0ssuNkhaWgmX7jbxEgQNm/4/AOgW27xxva1ZtcKW/S/DSpQuZlsyylndGDBjU/l61qrF3rZ10RQb8/MGKxsNZpDNZPRM+31zsf/PnLLNKtQPuJkIZiR+CX0LWWYkr51aSgEpIAWkgBSQAqmlAP/3ADR452kfL77zDzHv0b5TN7jft4vWnnqRfQfrBY+NcsH/w/gcy2Uh8v826ge38Z0X/+izqOEz73z32/znyO8E3vNtg3XYHqxLf35b8Fh+O+/+ldPZEUuPRPtHK5/VIdG20eqfeOKJMa9ZGMfJjT5kmZEbqhadPnMLZpQsWco2btzgfte2bNlsl192uR1x2PYAoNNmzrJhr7zsQAe/DYAcfosSL5FuJjPtj83FrXjxYla8RDFL256r1TLSQ4QZpGYtluZSu27dtNlKB1OzBtxMdt/wi02YsMj++X83kxYBN5ONVtkayDJj58stmJH49FcLKSAFpIAUkAJSIDUVEMzY2TIjCDoEMxKf04IZiWumFoVDgdyCGZUrV7EyZUq7dLbA323bzLmckAd1u2uJOZCxxx572MaN6bZ27ZokBI0eADQz3IXrMQ9hxurilrbFrHz95v8fAHS5LV271Sruvj0A6F8zp9islVus+JbtQUuLnXbKyds+/vSzJE688DURzCh811RnJAWkgBSQAlJACkRXQDBDMIMgiWGVk046SZYZYYmpflJKgXhgRjLrzO1xMMpZ3Xr1bcP69c7yolSpUk4b4ohg6VayVClb8ttilwI2WeutzRk7ZzNZaiWc1cSOss02xXAz+TfNbFOF+tbau5ksWh+ImWGW1TG2btpiZeoetSObyariVqqE2aaMElalTgM7YJ/qVqm0Wca/q+2PRQtt4bJ0K1mymAuAurVcbcGM4GVKZpKl1J2mwUoBKSAFpIAUkAJS4P8VEMwQzBDM2H4zyM1EP4s5USC3YIYfE0Bjj5o1rX69Brb77ru7zCVLly61RT/9ZMuW/e1ARk7L5vRNlrGtuJUqHQkyfM9YcGy2TduKW+kyJayEy4Ky/XuZMiXM5SjZssU2ZGw1S0sLxMvYMbKsjoGrycbN2yytVJqVKrGDomzZvMU2bd5qW7cVc+ecllbcSgb2AzSKvGWGAEZOp77aSwEpIAWkgBSQAqmogGCGYIZghmBGKv52FbQx5zbMKGjnW5DGU+RhRvBiCGwUpKmpsUgBKSAFpIAUkAK5qYBghmDGF198EdoUa9u2bdJm7qENIsmOZJmRpHBq5hQQzMi/iSCYEdBeMCP/JqKOLAWkgBSQAlJACuStAoIZghmff/55aJPu5JNPFswITU11lEoKCGbk39USzBDMyL/ZpyNLASkgBaSAFJAC+aaAYIZghmDG9ttPlhm5/zN02GGH2fPPP2/NmjXL/YPl8RHigRl5PKQiczjBDMGMIjPZdaJSQApIASkgBaSAmYcYpPrj5b8TGZ+X3+4/B9+pG217tLZsi1bfb/P7+e5fPhp/vNayvl4wij/b/HfSrfoX23z6Vf/Oti1btmRuD3727bLbH61+ZLvgGPicbEk2U0FWx0Onzz4LL6PhKaecIsuMZC9uyO2OPfZYu+666+ySSy6J2fMhhxxiQ4YMyXXIMHz4cGvdurXVqFHDrr/+emvQoIHdcsstMccXqwLBL2+++Wb75JNPrFKlSnbbbbdZp06dYjULdb9gRqhyJtSZYIZgRkITRpWlgBSQAlJACkiB1FZAMGMHvBDMEMzgbi5slhkFEWYEfzXDhBndunWzBQsW2LBhw2zRokXWvn17e+ONN+yYY47Jsx9qwYw8k3qXAwlmCGbk3+zTkaWAFJACUkAKSIE8V0AwQzCDSSfLjB23XmGGGS+//LKNGDHC9thjD5s1a5YLVjlgwAADeHTv3t1ZZVSrVs1Kly7tvl922WWuXs+ePW3+/Pm25557Wp8+fez44493gh100EHWpUsX++ijjxwEwm3kiSeesJIlS9r69evtxhtvtG+++cZZO9WpU8dGjhxpFSpUMO9m8ssvvziLDOpjSdGmTRtnpTF+/Hh7/fXXMy9Kr1693Fj79+9vH3/8sev7/PPP3+n3EssojvHaa6/Zcccd5/YBNzZu3GhPP/10nv22CmbkmdSCGdlJHa9JY/5dLh1ZCkgBKSAFpIAUkAI5U0AwQzDDw4xPP/00Z5Mp0PrUU0+Vm0loauaso6BlBjCDBT5uGM2bNzcy2AAtvvvuO3eQSDeTlStXunpAhLPPPtumTp1ql156qU2YMMFq1qzpYMahhx7qLCEop59+ul199dV20UUX2bPPPmtjx451gKRUqVI2e/ZsO/DAAx0oCcbMiLTMWL58uTVp0sTmzJlju+22m3P94jhACmDJ7bffbqtWrbLBgwfvJMzixYvdWH7++WerWrWq2zd06FB75ZVX7Ouvv86ZiAm0jgUz+j70QAK9qWoiCsgyI6CWYEYiU0d1pYAUkAJSQApIgVRUQDBDMMPDDBa4YZXTTjtNMCMsMXPYTyTMwO3CgytAAXErAACVK1feBWa8+OKLru67776bOQpgBfEurrjiCgcZnnnmGWvVqpXb/9BDD9natWvdO7DhzTfftIEDB1rjxo2d9Y8v2cEM6gBDSO/LsUaNGmU9evSwadOmZavEvHnzrGXLlgYMSUtLc3UZd79+/WzKlCk5VDH+5rFgxqxpk6xbjzvj71A141ZAMEMwI+7JoopSQApIASkgBaRA6isgmCGYIZix831c2N1MyFqDlYMvWFjMmDHDuZBEWmbce++9zuoC4OELQTY7d+7s3EOAGW+99ZYdfPDBbvegQYMcGHn88cctPT3dHnnkEQcUaEMA0rvuussFDY4FM3CFwTWEseLGUr9+fWeRkV1JFcsMwYzc+7spmCGYkXuzSz1LASkgBaSAFJACBU4BwQzBDA8ziEUQVsHdIOyMK2GNLVY/RRlm4KaBNYZPmUr61HHjxjlXjWglO5gRrP/TTz/ZBRdcYPfcc4+dc845O8GMrl27Wr169XbKZgIIwSWFWBxYaODWsu+++2Z76XzMjGDAz4IYM0MwI9YdmPx+wQzBjORnj1pKASkgBaSAFJACKaeAYIZghmDGzrdtUYYZJ510krO6ADxQli1b5lw3+vbta2eddZYL5IkVR+3atW3vvffO1jIDCFKrVi2rW7eurV692oijAswAdAUtM3r37m3E5sCaI1gAEZMnT3buL0EXqKwCgNKWNmQxeemll4zgou3atXNWKAUpm4lgRu79mRTMEMzIvdmlnqWAFJACUkAKSIECp4BghmBGmDCDhaovsswoGLd7ZMyM7NxMAAXEp1i3bp3hYjBsNMkAACAASURBVELMCgJ33n333e4dFxGsN3AfIXNIdpYZQAQypRDDggwmxMEAZvCbE4QZWG106NDBlixZYsCUF154wQlHjAy+47py5ZVXZoqZVQBQKuDOctNNN7k4HxUrVnSuKZ06dcrTC6GYGXkq904HE8wQzMi/2acjSwEpIAWkgBSQAnmqQPHixY0XiwsWKf4z7/67f4/cxvZgO777ugTf83377bxTgvV8n5HHzyoIO9uDC+REgrXTjqfKvGOOTuGdbbz85+A7n/133y5yf2TbYJ++b18nq33JXPSwQQFaYtIfVjnjjDPkZhKWmEW0n6VLlzpwsmDBAmedkSpFMCP/rpRghmBG/s0+HVkKSAEpIAWkgBTIUwUEMwQz/IQDZowcOTK0+XfmmWcKZoSmZtHrCACIFceKFStcitdUKoIZ+Xe1BDMEM/Jv9unIUkAKSAEpIAWkQJ4qIJghmCGYsestV9hiZuTpj0oIByP45/7772977bWXy4RCbI5UKsnCDAKcRsb3IO0trj9hWk3hdjRnzhwX+2S//fbLlBZrKgKtfv3119a0adN8kbxnz57ufHFN2mOPPaxjx47ObSjeIpghmBHvXFE9KSAFpIAUkAJSIMUVEMwQzBDMEMxI8Z+xAjf8VIAZGzdutPbt27v4KBTilZx22mkuECswIb9gxqRJk1zQWNyKiKVy+eWXu8CwxE6JpxR5mJGI72U8gqqOFJACUkAKSAEpIAUKqgKCGYIZQZjx4YcfhjZVyXwRdlyP0AYXoyNZZuSV0oXzOLkFM9avX2833nijffPNNy7ODwFYcQ0juCqWDFg1jB071sqUKWNdunRxdaMVLDO4P998802bPn26q0JAV4KnkooXKxAPM5566ikXkJWAsLQjoGu1atVccFaOgXWHL8cff7zddddddsIJJ7jsMwSQJRtO2bJlXSBWrCwo77zzjjveX3/95Y5DgFfOJbIAVk455RQXwPWaa66Jei6R4yvyMCOoksBG4fyB0VlJASkgBaSAFJAC2xUQzBDMEMzY9ddAMEO/kDlRILdgBrFDgBVDhgyxUqVKuewyBx54oJUuXdpZVRAslTgjQIBzzz3XwQS2RxagxK233mq4sPTp08eaN29uRxxxhHNxAUh4mPH+++87OME7rj4333yzrV271kGQWDAD95Xhw4e7ftesWWN//vmnG+uYMWMcmHjrrbescePGDp7wefTo0S6gNOXBBx+0oUOHunS+uN6QmaZGjRq7nEe08QlmBGQSzMjJbay2UkAKSAEpIAWkQEFXQDBDMCMIM0aMGBHalD377LNlmRGamuoolRTILZgxePBgBxIGDhzoQIBfq/7www/OGmLx4sVGJikKwAOXDWBBVjADWDB37ly75JJLrHv37i5WBnFKPMxg+5FHHukgBgUri4YNG9qvv/5qCxcuzNYyo379+tarVy8HVYKZaK666ipr0qSJgym+0CfAgjgplH/++ccBkMmTJzvLEdICY20SWaKNTzBDMCOVfis0VikgBaSAFJACUiAHCghmCGYEYcYHH3yQg9m0c9NzzjlHMCM0NdVRKimQLMyoV6+ec+nAOsIX4kVgtYAVAoFRcc8gKCouISzmsZwAQlx22WXOisGXjIwMZwnxxhtvZAkzWrdubUcddZSdfPLJDo7gNhKEGW3atLGuXbs6IOFLzZo1nZsLwCE7N5OpU6dav379HFDBYuT+++93LiVAF6w0KlasmNkn4GLYsGHWokWLXcYKZMGtxcf2CFaINj7BDMGMVPqt0FilgBSQAlJACkiBHCgAzODpHu8lSpRw7xT/2b/7/ZHbacuTwGD7yLrs9/V838F+fX0/Dj8m4i34J4+8B78HYzEE9/k6wbpeHrbxwtecF5+3bNkBM9jG9+C2rL7TdvPmza4fXz/y3e8LHifyeH4syVzCsONRoKNgxvYrITeTZGak2ngFkoUZwAUsF3j50q1bN/dbA9QIFoJjXnDBBc6tpEGDBkYqZKwl/G94dlfDu5kAKS699FL76quvbN68eQ4axGuZ8ccff9j555/vLDt8weICqxGAhS8AmCeffNLefvttBzauuOIKa9myZZYxMCLHTawNwAkuMZFFlhkx7jm5mehHSQpIASkgBaSAFCjMCghmCGb4+S2YseNOF8wozL96uX9uycIMgMWrr77qXETq1q2bufh/+eWXnbXGuHHjXKYP9uEicuqppzqYQVwMPh9++OF2xx13WLly5VwmEOJbNGvWbJcTDsKM33//3ZYuXZpZLwgz3nvvPRd3g/fatWs71xCOS4yLDRs22AEHHGCfffaZswAhAwrWIQT3PProo+2LL76wtm3buuCfnA8xMBg/ViZYe7zyyivOUgNQgWUJMIYMK5wrQT9xTSFNLPE1CDp60UUX7XIe0cYny4yATIIZuX+z6whSQApIASkgBaRA/ikgmCGYEYQZmLKHVdq1ayc3k7DEVD8ppUCyMAMLDBbuxMUAMOA2ctNNNzl3EgoBOtlP5hIymLDAB2awZmUbsSWABUABYlYANoJWEl7EIMyIFDYIM7D+euKJJ+zFF1900IF2uLnsvvvurhngom/fvu77IYccYhMnTnTwA9eViy++2GbNmuXGxlgefvhh525C4XcGCw5ib+BuQr8EN8WKg1SsxMkgc8s+++xjHTp0sOuuuy7q9Y82PsEMwYyU+rHQYKWAFJACUkAKSIHkFRDMEMwIwgyedIZVMGEP2xUmrLHF6keWGbEU0v7sFEgWZkjVnCsgmCGYkfNZpB6kgBSQAlJACkiBlFBAMEMwQzBj11tVMCMlfr4K7CAFM/Lv0ghmCGbk3+zTkaWAFJACUkAKSIE8VUAwQzAjCDPIkhBWOe+882SZEZaY6ielFBDMyL/LJZghmJF/s09HlgJSQApIASkgBfJUAcEMwQzBDFlm5OmPThE4mGBG/l1kwQzBjPybfTqyFJACUkAKSAEpkKcKCGYIZghmCGbk6Y9OETiYYEb+XWTBDMGM/Jt9OrIUkAJSQApIASmQpwoIZghmBGEG2QnCKu3bt5ebSVhiqp+UUkAwI/8uV4GBGaR5efrpp23lypXWuHFje+yxx6xFixZOGVLDdOnSxUaMGOFy0N555512ww03ZKq2YMECu/rqq11al3r16rl+jjvuuIRVVWrWhCVTAykgBaSAFJACUiCFFOB/HV4lSpQwwIaHG8HvfPZ1/HbeeVEit9GH3x/87OtH7vfHDR7fjyteKcmaEc//bVu3bnULbN4jX1u2bAcbvPvPwe+0i6wT+T1Yx7f1x4zsMziWeM8zWC/sTCHo9/bbbyczlKhtzj//fMGM0NRUR6mkgGBG/l2tAgEzPvnkE7vwwgtt1KhR1qRJE5fPlhy3f/31l/tDRa7ZefPmudy2P/74o5166qn24YcfWuvWrd0foYMPPthOOeUUl+eWfLy9evWyX375xapUqZKQsvH8UUyoQ1WWAlJACkgBKSAFpEABUkAwYwfUEMwQzPC3prKZFKAfqRQcimBG/l20AgEznnrqKXvrrbds7NixTom///7batasacuXL7eqVau61wcffGBt2rRx+6+99lrbuHGjvfTSSzZlyhRr1aqVrVixwsqXL+/2H3DAAdazZ0+76qqrElJWMCMhuVRZCkgBKSAFpIAUSDEFBDMEM/yUZS4MHz48tBl8wQUXyDIjNDXVUSopIJiRf1erQMAMLDBOOukkGzJkiB166KHWv39/Z3kxefJkZ2Gx//77O/eT3XbbzSn17LPP2uDBg23q1Kk2dOhQe/TRR2327NmZKl500UW29957u34SKYIZiailulJACkgBKSAFpECqKSCYIZgRNswAYvgStitMXt1fsszIK6UL53EEM/LvuhYImIGZ31133WX9+vVzRHePPfawzz//3LmcfP/993bIIYcYkyQtLc0p9cYbb1jv3r3thx9+cO4oWHWMHz8+U8VrrrnGuacAPaIVQYv8m3A6shSQAlJACkgBKZB/CghmCGaEDTN8f7LMyL/7WkfOXwUEM/JP/wIBMwYMGOCCdn700UdWt25dFxvj5ptvtvnz59u6detkmZF/80NHlgJSQApIASkgBQqRAoIZghlBmMEDwbAK8e9kmRGWmuonlRTIa5jx559/2mGHHWZLly5NJZkyx0qczAceeMBGjx6d4/EXCJhBbAuCdQ4aNCjzhIiZQUwM3E+ImeEDflKBgKAbNmzIjJlBIFDcUMqWLevaH3jggdajRw/FzMjx9FAHUkAKSAEpIAWkQGFSQDBDMCMIM958883Qpjdu3oIZocmpjkJWAKt/5qgvxGokiUQYJVmYMWPGDLv77rtt1qxZzgOhQYMG7vuxxx6b7bDCghnXX3+9O+Ytt9wS9Xhr1qyxOnXquPANjNF7N6xfv961437/448/Epaw0MGMZ555xgYOHGhkNSE+BpYZV1xxhctcsu+++7qAnwsXLnTpoxYtWuQABwFBg9lMzjzzTLvnnnucC8ptt91mP//8s4MgiRS5nySilupKASkgBaSAFJACqaaAYIZghmDGrnetYmYk9kv25Zdf2rBhw4zFOA+UWYhXq1bNhQoAEBADkbVcTsukSZNcFktf3n//fbf+iyxkwuzTp0/mZpJI+PAEfmNBgxkZGRl20EEHuXVuly5dXIbOadOmuYQWRx11VIGCGfXq1XNGBy1btnTjAoLiWQFUEcwwcxePdKqkVV21apXtt99+Ls0q+aop//zzj3Xu3NlZZ1SqVMnF17jhhhsyLzKxM66++mp3Q+GmAhw57rjjEr5/BDMSlkwNpIAUkAJSQApIgRRSQDBDMEMwQzAjJz9ZrMPIRBmrrF69OlaVmPvDhBn0dccdd2Qe84UXXjAW6WGUZCwzePB++OGH2++//56ZkTNyLDzgB9SQLKNp06YOKGApEWmZwfH79u3rshOR8RMAxPdy5cq5LtlOwgyOVatWLXvsscfcZywySpYs6dbXZA0NeknQzltmsE7/7bffXKxKyjnnnOOsRzBG8DCDpB3/+c9/3Hq8Ro0azkvivPPOc/UJG0EIia+//tr23HNPt8ZnXe/dTIBPZCLFWqZMmTIO7tx4441xXZoC4WYS10jzoJJgRh6IrENIASkgBaSAFJAC+aIA/+cUL148y1eJEiUy90V+9t/pw38OvvM58jvHokTuC/bh6/j3oDA5/b8ME2gemPl3/5nA83zmnX28B7f5z9ntC9aP7IvvwZevG6zH50RL2C4c6ItFc1jl4osvlptJWGIW0H6wHMBC3pfSpUu72A2VK1e2ZcuWuQXvihUr3O6CBjNyU9JkYAaWGWh3xBFH2GWXXeY+B70KxowZYyS1IK5N48aN7fnnn3efAQDAjWDMDOJPAGvIDFqxYkX30J+QDQ8++KB99dVXLkTDq6++6o4FxNi8ebPzhojXzWTKlCl2+umnu+yhXNcTTzzRWeacffbZDmbwe3bMMcc4iALEmDlzprVv394BCyDMrbfe6gAMWUiZH+3atXMAxcOM0047zVnz4GWBpc+5557rDBvYHqsIZgQUyukfzVhia78UkAJSQApIASkgBfJLAcGM7WBDMGP7DBTM2HEnys0kvl+loDsHIGPq1KkunkKwzJ0714UOuP3223fplIX0c889557QL1682GWrZNHNU/6uXbvaAQcckNmG7enp6VkOjOOyeA/ClWiVgWwkmsjOzYQ4FU8++aRrziKb8AZY+uM1wDh32203t3Bnge1jNPpjcQ6PP/64q8vCvnr16ta2bVu79NJLnasN4OHunrdZtx537jI86mMl4fVo1aqVs6Dg3IgpSWZPQIAvDRs2tE8//dRZLwRhBhYmgElgBYVQDVhPzJs3z42BfrCaiCzxwowFCxY4SEFYB4AVnhQAiTPOOMOdM5CDz4SDwNKD0q1bN2OOPPTQQ7bPPvs4sAGwoHA9CB8BzMDD4oQTTnA6e9cgritwBoATqwhmBBQSzIg1XbRfCkgBKSAFpIAUSFUFBDMEM4Jzl/nw+uuvhzadL7nkEllmhKZmwewIt4L777/fDY7YDt99951bvMdTiLNBWADCB0QrpUqVcm4MpPil5BfMwDUDUDB+/Phdhol1AhYOvgBHgRYAhshCPIy///7bWRpkBTOCbagL0MFiY8SIEW6BjzUDlha+4PaBRQRwwMMMkmLguoGlBVZwFMYFoANCAHuw1MDaIbIkAjNwHwEyADN4BzR5mPHFF1+4MBBYcPiCywrzA5ek2rVr7xTPEtjVv39/BzOYF1imECfTFzQgoUc8lmOCGYGrKpgRz0+R6kgBKSAFpIAUkAKpqIBghmBGcN4yH3iaHFZhURe2K0xYY4vVjywzYim0ff+4cePsrLPOyqzMQptYCzxxJ/Bns2bNnMtJZFmyZIkdeeSRLhslhXodOnRwMR14Qs/ilsKTeSACFghYRhBX4sUXX8zsDmsFFu0ULChOOeUUFw8ClwwyZPjy3//+17nMUYAKgIF4LTN8H8SzwEKChTrZO3xhwV6/fn339ZVXXrGbbropcx8BUBkTrhSfffaZswKjxAMzqPfRRx+5OBY//fSTs6gg4CauJpElMmYGmowcOdIaNWq0S93sLDOAJ1h1xMpmAhTBBYb+gUzEtsCVJBHLDNxdyIBCIWMpUAaYgfUIFh9Yw0RzN4w1MwUzAgoJZsSaLtovBaSAFJACUkAKpKoCghmCGcG5K5ixQw3BjPh/1QjMGLROCLbEMoAkDLgkAC98CbpxEBySNJ+4SlCIt4B7BOCCAuTAAoQSZgDQRGAGFiRk66AACYKZWZ599lm78MIL3T5ADot6CpYquIsAeIAfQJp+/fq5fdFgBi43L7/8sostgaXF0qVLnWsGbho+NgawAWBC3AksWuifhT91g24mWMsQzwT3jb322svtnzNnjottAeQhZgbgEojEcXGNAYD07t3bWY7gJhOt+ACgwAyuG33iOgLMCcIMoA0xMxgbWUW5vgT/JPsMUIjgn4AqNAVo+VgYwAwAKLE2qEeAVgAXMGft2rVuvLGKYEZAIcGMWNNF+6WAFJACUkAKSIFUVUAwQzAjOHcFM3aoIZiR2K8aC3wW4hMmTMi0tgj2wBN2FuQspim8T58+Pa6DsHBn0Z6fMIO4H7huUIgJQQBOX8gSgrUEC3gsMbz1BTE1iHdBNhFgBvABFw/AQTSYwZy78847nSUKLiZYtJB2FjABOKAAAwA7v/76q4MkxBYBpkQGAOUY1MMtA6sQxn755ZdnZgRhO24fnAv7gBctWrRw0AB4hOUMYyXDS7BEwozgviDMYDvxMgAZPpsJMVO8yxBgAgsWzoP4Ixwb15xgNhOAF9/RD1gC2MCiJlYRzBDMiDVHtF8KSAEpIAWkgBQoBAoIZghmRMKMrJ6wJzPd8XuXm0kyyqVuG7JizJ8/38VK+OCDD3aKM8FTdeIhUHjq7i0vYp0tFgMefOSHZQaWB1g2+ELaUO8ewTYyhGDp4Bf6vl7nzp3dAtzDDIAGcSqAC/G6mcTSRvt3VUAwQzBD94UUkAJSQApIASlQBBQQzBDMEMyIfqPLMiOcH0Ce7uPuQCHGggcYQcsMYlhkF9gRN4tatWq5PvIDZhCLg8wavuCGQVwJXzzMiLTMIHsI1hEeZqxbt85lNcnKMiMcxdWLYIZghu4CKSAFpIAUkAJSoJArgNl35Av/drZ5yMF3v83X9d/9PuoGt1Evsp3/zntk/eB3fwy2JeLqS10sAKK9+8vIPnzxqce7NwX3n/17ZKrWYNpW6vDi6XNkO7+P+r6N3xbcF2wX3B8cT7xTL2yrBzTCHz+sgll72GMMa2yx+hHMiKXQ9v3Ml4kTJ9pFF11kRx99dGYqTfahIalFyXZBqVOnTmY8CTJdkNWCQuwE3EgIGBpZvv32WxczwafwBIwEU6+SfYf4CpEFFwriP/jCGIJZQNgeb8yMeGEGfeIGgVsFhePhJsH4scrAzYaMHRRZZsQ3v5KpJZgRUC2RP6TJiK02UkAKSAEpIAWkgBTIDwUEM7ZnFRDM2DH7+L+XuAdhFYIkCmaEpWbB7IeYCt27d3eDY9GOlcXuu+/u4mYAHoJpVzt27GiPPPKIqwtcICAoVgsU4iZce+21Lv0maTjJaEH2D2JVDB48ODONKLEhOIYvZNNo166dkcYV4EEMCQrBNrt06ZJZj4wiHA+gSjpVXFdyA2ZEZjMhHgVBQXEtIQsKvzcUwYzcm8+CGYIZuTe71LMUkAJSQApIASlQIBQQzBDMiJyIghk7FJFlRnw/U6RJJbBjrEIAR9KtVq9ePbMqi3sARxB4ROsnCDPYj6vG1KlTd6kKDHnooYfc9lWrVlmTJk2i9k1cGIBGbsAM4B0piQlmGVkANQT2ZGyCGbFmTPL7BTMEM5KfPWopBaSAFJACUkAKpIQCghmCGYIZWd+qghnx/YzhHoUFxldffeXcTQiUuWzZMmeZgXsGgTJJu9mpUycrW7bsLp3++eefLmMG7hhkv0hPT7dq1apZzZo1XapRXErI6OHTttIB1hlkuhg7dqxLI+qtHYIwg3oEIe3Tp49z+wgCk9yEGRyXmBiPPfaYS33K+XE+xAgBchBHA2sUwYz45lcytQQzBDOSmTdqIwWkgBSQAlJACqSQAoIZghnRYMawYcNCm8VXXnml3ExCU1MdpYoCwArcWYitw2cfAJRMLmQ3oWQFM4itgUuKjzOUKudckMZZ5GGG4mQUpOmosUgBKSAFpIAUkAK5oYBghmCGYEbWd5YsM3LjV6do9EkMDyxJjjnmGKtRo4atXbvWBT599913M2OEZAUzyJpC4FCsWBINhFw01I19lkUeZgQlEtiIPWFUQwpIASkgBaSAFEg9BQQzBDOiwYyXXnopx5P5qquuyuxDAUBzLKc6SDEFzjjjDJswYUKWoybY6Q1drrZuPe7cpc4ff/zh3FJIR6uSnAKCGQHdBDOSm0RqJQWkgBSQAlJAChRsBQQzBDNyC2b4foEaghkF+3dAowtfgXfeecdZYXz//fcupgfuJhUqVHCpaQ8//HCXrnbhvNlRYQYxR6pUqSKYkYPLIpghmJGD6aOmUkAKSAEpIAWkQCooIJghmCGYkfWdKjeTVPgVK7hjJAhoZMwM4mH8+++/7jVr2qQsYUbVqlUtLS2t4J5cAR+ZYIZgRgGfohqeFJACUkAKSAEpkFMFgBkEmcMK1YMNvvOZbf6zfw/WidzGP95BOOKD1/ltfr8/nt/vjx3sz2+LtI6N/B584s8+vkd7j9SJzAf+RRv/mawMfPbvwc9si9xPWxYsvh7fWbz492C//jjRjhGsx1h9ZoZ4rm/YVg/oN3To0HgOHVedDh06yDIjLqVUqbApIJiRf1dUMEMwI/9mn44sBaSAFJACUkAK5IkCghlb3UJbMGPHdANmDBkyJLT5d/XVVwtmhKamOkolBQQz8u9qCWYIZuTf7NORpYAUkAJSQApIgTxRQDBDMCNyogEzBg8eHNr869ixY6GGGT/99JOtW7fOxUVQkQJBBbDCwlILqJGRkWHp6enu5VO1Ft+SLjeTXJoyghmCGbk0tdStFJACUkAKSAEpUFAUEMwQzBDMyPpujBUzA5AB/GnatGlBuaU1jgKkABCDF/Biw4YN5uNl/PPPPy5mxsSxXwtm5NL1EswQzMilqaVupYAUkAJSQApIgYKigGCGYIZgRvIwY+bMmS4rhYoUiKaAYEb+zQvBDMGM/Jt9OrIUkAJSQApIASmQJwoIZghmRIMZL774Ymjzr1OnToXWzeSrr76ydu3ahaaVOipcCkSDGVhnYJnBa9K40bLMyKVLLpghmJFLU0vdSgEpIAWkgBSQAgVFAcEMwQzBjKzvxlhuJsCMc845p6DczhpHAVMgEmbgaoJ7iYcZk8d/I5iRS9dMMEMwI5emlrqVAlJACkgBKSAFCooCghmCGdFgxgsvvBDaFO3cuXOhtswAZoSdHjc08dVRvioQhBnEzQjGzABoTJkwJmmYQbwW+kikVKhQwerVq5dIk5StK5ghmJGyk1cDlwJSQApIASkgBeJTAJjBiyCGJUqUcJ+z2ub3R3vnaGlpaa5ttP1sC26nfmS94LH9mBgXL1/4nN3CkX209cXXDfbhU7EGU7L61Ky8k4Eg+B78TGYC3456wbrBz9ShLm357Pdl1W+wHmPne7wl7IU0Wj3//PPxHj5mvS5duqTsYj8ey4yzzz47Zc8v5sUrhBUOPPBAe+mll+zII48M9ezuvPNOd8/369cvs9/sYAYWGjmBGd999501a9YsoXOYNm2aHXrooQm1SdXKghmCGak6dzVuKSAFpIAUkAJSIE4FBDO2OnAgmLFjwghm7NBCMCPOH5I8rPaf//zHnnzySXdELA2aNGliAwYMiDujTGGCGSeccEK2ys+ePdv23ntvq1q1qqs3atSofIEZt9xyi+233352880359lMEcwQzMizyaYDSQEpIAWkgBSQAvmjgGCGYEbkzBPMSAxmnHXWWbLMyMOfr9tuu81Wr15tzz33nK1bt87++9//2pdffmnz5s2LaxQHHXSQs8xo3rx5XPXjrXTXXXc5y4y+fftmNsnKMsPHzZj67dik3UywzMgOZmANdvDBBzutfv31VytdunS2MIOsPHPnznVjr1atmh177LHOyoTPOS3jx4+3SpUq2SGHHJLTruJuL5ghmBH3ZFFFKSAFpIAUkAJSIDUVEMwQzIgGM1gohlWuueaalF3sx2OZceaZZ6bs+YV1jfOyn9tvv924Lj6uC+lxjz76aFu2bJlVrFjRDeWtt95yC/E///zTDjvsMHvqqaecZQClUaNGNnToUAcziDnRo0cP++ijj5yb3KWXXmr33HOP+7xgwQK74YYbbM6cOVaqVCkDWj3yyCNWpkwZ1w/7iQfzww8/uOPXrl3bWYpEgxnp6elG8E9iZgSzmUybOC7XYMabb75pF198sWHJwrgp2VlmADNwdvcUawAAIABJREFUCbvwwgudbtdee601aNDABg0alJeXN7RjCWYIZoQ2mdSRFJACUkAKSAEpUDAVEMwQzBDMyPrejAdmnHHGGYIZefjzBsxYs2aNi+uCZca9995r77//vv38888uvs7o0aOtY8eO9t577znLhGeeecZef/11mzBhgtvfuHFjGzJkiIMZuD0sWrTIXn31VZdlhPgnl19+udsOpPj7778dqFi5cqW1b9/ezj33XOvWrZtzSyNexQUXXGBYiowdO9btB9w99NBDmWp4y4xoMIPjhQkziJ3jYwN5qwwsMn755RfbY4894oIZAAwACOXpp5+2d955x77++mv3nXN5+OGH7e2333Zg5tRTT7UHH3zQypUr5+Y/EAeLF2APmtx66622ePFiK1++vEW6mdD34MGD3fU75phjrH///s4ChLFibUL9Dz74wF1nruX111+f8Awr8jAjGCgqYfXUQApIASkgBaSAFJACKaCAYIZgRjSY8eyzz4Y2e1kgZRWk9JtvvrHjjz9+l2OxYGJxyFNhFkXBMnXq1MzAhzxZ52nyiBEjrHLlykYQRp6m+/Lhhx+6xecff/zhzOZ5Ir/XXnvFfW7xwIzTTz9dMCNuRXNesXv37s7Swpfq1asbVghHHXWU23TZZZe5uBAsqH3BKoM0unXr1nWAg4U0MKNWrVo2cuTIzPnEvCP+xqRJk3YZKMdgcc8LF4/TTjvNfvvtN2fFQQFs0H8iMGP6pPE5tswAuHCPtWzZMvOco1llMMZYlhkeZvz111/WqVMnp8+LL77ozg9wgS58xwLmxhtvtJo1a9oDDzzgAAeWMAAIoAT7+BwNZrAd6xd0JJ4H9/fatWsdcAJmHHHEEW7/TTfd5GAS1xVAte+++yY0eRKCGb///rt98cUX7sJy01epUsX5xLRt29b22WefhA5cECsLbBTEq6IxSQEpIAWkgBSQAjlVQDBDMCNyDvF/L0+zwyrXXXddlot9nnBnZGRkHorFEpYOS5cudSb7wIwpU6a4J+m+4Pvv/zenb2IlsDD68ccf3dNiAEbr1q3dQvOAAw5wAOPkk092T3t5Ug1AibcIZsSrVN7VA2ZwXbDMAFIBL7AmAGpRjjvuOOcmwfzxhSf8r732mrOy8DADd5MaNWq4BTTvFOYaEI25g9vKHXfc4bYxR7GuAIqwsP7000+dRQj7fMFdhd/TvIYZWHjUr1/fWZaQrnW33XZz5xhplcE4Y8EMHzODugAhLFYAFpSGDRu678AGCvfbeeedZ99//71zzwEWAkMo8+fPd9+jwQyuF5lkAB4UdCaOCRYyq1atshYtWtiSJUucaw8FNy7uc+BRIiUumMHg7777bmdaA90iOixUFLqCac7kyZMdTbn//vvjjjCbyCDzqq5gRl4preNIASkgBaSAFJACeamAYIZgRuR8y0uYEXlszPQ3btxow4YNc7uAGaSTZBEVWTClJ0sDT3rbtGnjdrOYoj3m7pjEEwuBdQqFBS5xDXBHqFOnTly3WTwwg0VW2Olx4xpcEa0EzABO+LguxLQ46aSTXGwLrAIuueQSt5BmARytZGeZARTDMmPixInOZQSXCeAErhTDhw93kA+YwQN8XE6YS7506NDBWTJgweBLpJsJ7hlABx8AdMbkCTm2zOBYzHeOzzkDcyJjZfjxxIIZ3D8XXXSRO78rr7zSXnnlFZcthnFjRQHMIaU2hTnP/QG4QH9gIeCBAgvYf//9o8KME0880VlPtWvXLlOnPffc07mzACpxMwnqisXL+eef716JlLhgBuYsDJyAKBw8skCxPv74Yxd0hB8Sf/KJDKQg1BXMKAhXQWOQAlJACkgBKSAFwlZAMEMwI3JO5RfMAELwFJhYBx5OADMwY2dRyULxqquucv7zjJEn6iyYiGfA02gK7jG4EOCKwmKMh6yPP/545inSP/txDYmnxAMzsAYRzIhHzXDqYAEBzAi6QmFNgaVF79693aKYOYIlBsE/cUViEc96ld87vAeYA1gYEBsDKwxgAIABSwMW82wHCGDJgQUBi3n28Q7MwKKI9rg1ATWwgsCigPgOffr0iRtmzJzybSgww49nxowZ7thly5bdKVZGIjDDx8wgwOq7775rn332mWuO9QfgEJ0jCwAJiJKMZcby5cudQYS3zMhTmBHOlCz4vfCD6SPXFvzRaoRSQApIASkgBaRAYVaA/0v8gxb/2b/zz3pwm//OOyUIL/znYJ1Y24L7eUiVHQxhX7COr8s2P8Zo+9kXeR5hXk8Wnv7F030Ki4Hgi+2R2/jOdtr6z1nVCW739YNtgn0E91PHf498j7aPsZN6McyC/gToS6ZkFagvnsX+G2+84cz6gRR+fk+fPt0tRolzQdYKnuiSipPjYCHOwpSn3z5uAX2woMVCnMUniyRgiC+YyrOfBWs8JV6YwbVRyRsFosEMUn/yBB83Cax1AGJYWDCXSAmKpQZuKcwrLA2I+wCM8NlMWLAzh8jkgddByZIlXV8szgED9HH44Ye7FLA+ICZzrGvXrq5PAmxSh2NHwgzStQLqACFBywzgSVgwA+XHjRvngAIlmMEkeFXisczwMIMxoxXWKMBFzgsrqSeffNLdj7iCYQ2DpQVWKwTxJBAr1jHEu+BzNDcTtnMPYgVDP4yV3zDuXR8ANM8sM/Jmyub/UQQz8v8aaARSQApIASkgBaTAdgUEM3I2EwQzstcvJzAjWs+Ah3hgBnEt8KW/7777shzgo48+6haqLNwKimXGKaec4uCWihSIVADQFgkzfGpWYMZ3UyeGYpnhj8u9huUIcWF8BpNkYQbtcNUaM2aM87TgXLj/SHu7YsUKZylF5hcAI/Mfd5yXX37ZGQDguUHWGVy7iH0RzGbCbwEBXLGOASb5bCYEcs1XmMEFYVBQU9KsBAu0xj8RSMVpLpiRildNY5YCUkAKSAEpUDgVEMzI2XUVzIgNM4LZInKmtrnFTiyYQSBHshXwtLtevXpZHpJx4T7w7bffOisZnoT7gJ80ImYAT799zIxPPvkkM+AnT5J5Eow5e5gxMwQzcjpDCm/7vIYZsZTMzjIjVttE9mPVgmUU93N+lbhiZgQHRxAP0qcwcPLJBgsBVFI57oRgRn5NQx1XCkgBKSAFpIAUiFRAMCNnc0Iwo+DBDJ7qAh6wuAgWngJj3r/77rsb8QCuuOIKZ9qPqwEFN4CFCxe61JBACgIR4tdPNhNM3MmSQPBQH6CQbA9hZzPBokSWGTm7Jwtr6yDMwG0DqwxePgDorGmTkrbMwBWDQJuJFFxhiDMTdsH6BIsQ4l1gbcF9ieUGrj75VRKGGQTYIY0KIhW2IphR2K6ozkcKSAEpIAWkQOoqIJiRs2snmFHwYAYpVDFLJ4BisAAu8K3Hp55MJAQA7dWrV2ZSARZOnTt3dtYZrEHuuusuZwniC9tvvfVWl8KTuAmkaaWfeEs8MTPatm0rmBGvoEWsXnYwA6CRE5hRkKTkPAmEi5sI8UaAiX379rUqVark2zAThhmQGOgLOWkLWxHMKGxXVOcjBaSAFJACUiB1FRDMyNm1E8yIDTMI8hdWAUjEcjMJ61hh9xMLZhCgFMsR7klZZ4Stfur3FwtmzJ4+OWnLjNRXJ3fPIGGYAfEkiiwkBrOSYIGQys0kdy+YepcCUkAKSAEpIAWKhgKCGTm7zoIZsWHGE088kTORA61JbVlYYQZuKxkZGS5rSiqvdUK72OpoJwViwYzCYplREC97wjAD3zVS3hCRNDJmxuuvv64AoAXxKmtMUkAKSAEpIAWkQMopIJiRs0smmCGYEe8MimWZQT/E7CB2QdgpcuMdo+oVXAUIUks8CaAG0Cs9Pd29iJ/Bq/iWdFlm5NLlSxhmEDMDU6vsIhDn0lhzvVu5meS6xDqAFJACUkAKSAEpEKcCghlxCpVFNcGM2DDj8ccfz5nIgdY33XRTobXMCE0kdVQoFZBlRv5d1oRhBtGCiWIaLadt/p1GOEfmnwZy5KpIASkgBaSAFJACUiC/FPBm7MF3/7l48eLOzJ0Xnyl+W+S+4PbIz3z3L99XcJv/XKJEicx60fazLVodv833HfzO5+Ax/Tkkq3c0s3/v7kB8Az77dz7zFJXvwRfbIvf5dr5+Vu18P75+ZN/+uz+G/875Rm4LjjU4ZrbHYz2QiIboJpixXbGwtU3kOqhu6isgmJF/1zBhmPHcc8+5aMPdu3ffJWZG48aN8+9MQjiyYEYIIqoLKSAFpIAUkAJSIEcKCGYkJp9gRmJ6+dqCGTt0E8xIbg4VxFbEN1m3bp2tXLkyz4YnN5M8k3qXAyUMM0hzhE9QtEJwUGh7qhbBjFS9chq3FJACUkAKSIHCo4BgRmLXUjAjMb2CMOOxxx5LrnGUVjfffLPcTEJTUx0lowAgg9+Dpk2bJtM86TZYZvAiPsaGDRts/fr1RkpWUgrzPnHs14qZkbS62TdMGGbk0jgKRLeCGQXiMmgQUkAKSAEpIAWKtAKCGYldfsGMxPQKwoxBgwYl1zhKq1tuuUUwIzQ11VEyCsycOdNatWqVTNMctRHMyJF8OWqcMMzAKuPtt9+2GTNmOBOeYHn66adTLptJ5B9AxczI0XxSYykgBaSAFJACUiCHCghmJCagYEZieglm7KqX3EySm0MFrdVXX31l7dq1y/NhRYMZWGdgmcFr0rjRsszIpauSMMzo0KGDzZkzx9q2bWtly5bdaVh33nlnSudelmVGLs0ydSsFpIAUkAJSQArErYBgRtxSuYqCGYnpFYQZjz76aHKNo7S69dZbZZkRmprqKBkFgBnnnHNOMk1z1CYSZuBq4t1MgBmTx3+TJcyoUqWKlSxZMkfHL8qNE4YZ9evXt7lz5xbKrB+CGUX5VtC5SwEpIAWkgBQoGAoIZiR2HQQzEtNLMGNXvWSZkdwcKmitPMzw2YzyanxBmEHcjGDMDGDGlAljosIM4k1Wq1ZNMCMHFyphmNGiRQsbN25coRRdMCMHM0lNpYAUkAJSQApIgVAUEMxITEbBjMT0CsKMgQMHJtc4Sqtu3brJMiM0NYteR0CAWrVq2e+//27ly5dPSgBgxtlnnx3aPDzwwAPtpZdesiOPPDLb8WQHM7DQyApmLF682CpVqmRlypTJTLmd1IkX4UYJw4wBAwbYhAkT7KabbrLq1avvJJ1SsxbhmaRTlwJSQApIASkgBUJRIDuYwb7ixYtn/uMb/B65nQxz7Pd12O9ffpvPQse7b8+7/x5s4+sG9/tj+PqR7aIdO3IcfozJiBcNZPh+eDrLa+vWre7df+Z7tBfpFbPa57dHq+O3cdx4+giOyfcbHFvkmP3Yw7YeQDvBjO2zJWxtk5nLqdTm2GOPdWEHiKG43377ZQ79jDPOcOvEr7/+OuGMIrkJM6ZNm2Y9e/Y0AoSmpaXZAQccYPfdd1/MYKGvv/66nXjiiVajRo1cgRlYcKxYscL93qZyRtD8nLsJwwylZs3Py6VjSwEpIAWkgBSQAoVdAcGM+K+wYEb8WkXWRDseUoZV/vOf/4T2RDysMcXbj2BGvEptrwfMAD60b9/eevTo4bYtWbLETjvtNFu5cqV9/PHH+QYzzjrrrJ3mYUZGhgMuXbt2teuvv94ByylTpliFChWsZcuWiZ14FrWzsszwcTOmfjs2qptJKAcv4p0kDDMKs15yMynMV1fnJgWkgBSQAlIgNRQQzIj/OglmxK+VYEbWWglmJDaPgBlAgzfffNOmT5/uGj/yyCMu6OXzzz9vH330kYMZfCdBxKeffuosDy666CLr1auXs47A4qhfv342ZMgQF4uxe/fudvPNN2e6mQAI+vbta8OHD3fg5NRTT3Xfy5UrZwTYfPDBB139oKcAbiZnnnnmTjBj0aJFhvfA8uXLHcCIVt544w03foAMri5k6AR0NGrUyIYOHWrNmzd3zd566y035j///NMOO+wwe+qppxwoWbBggR133HF244032gcffGBr1qyx8847z2lEzIxpE8cJZiQ2xeKuLZgRkEowI+55o4pSQApIASkgBaRALikgmBG/sIIZ8WslmCGYkfxs2bklMIPsNc8884z16dPHLfaPOOIIe+211+z444/PhBlY6/z8888OCOBSgSXHJZdc4qwk3n33XefqMXLkSAckOnfubJ988kkmzHjggQds0qRJDnZUrFjRbrjhBqtZs6aDGFh/1KtXz1lYkJzCF2AGri7BAKBYZgAzGOOVV15pzZo1s6pVq2a2+eKLL6xTp04OVBAbA6CxefNmq1u3rmvH8Wk7evRo69ixo7333nt28MEHu3PHDQW3mh9//NHBG0DN1Vdfbb/99puDKs8995wbu2BGWDNv137ighkQKMxyuBhZFcgbdOq2225zPpepWAQzUvGqacxSQApIASkgBQqXAoIZ8V9PwYz4tYoGM3gandPC//6+5HUWiZyO3beXZUZiSnqYsXr1apflEkCBZQWxMvbaa69MmLHvvvu6xf/hhx/uDsBn0gGTTOLiiy921g+ADcrs2bNdDAsfABRYgcUEkIQCMCDt6rx587IcLDDj9NNP38XdiT45Lvt//fVXa926tT3xxBO2zz77uLEfeuihbvyRBWgxePBgBzMuu+wyVy8437HKoE/gB+NcuHChi5sDuLnqqqtcMFLaTJ80XpYZiU2xuGvHBTMgboCKNm3auIvfsGFDBzbWrVvnJtaYMWPchYSo9e7dO+6DF7SKghkF7YpoPFJACkgBKSAFip4CghnxX3PBjPi1igYz+vfvn3wHES1vv/12xcwITc2C3ZGHGawLjzrqKDv55JOdFUOXLl0yYQbrRcAGLhg+gCaBOHE1+emnn5wFBxlwsGCgrF271oAfgAcejO+55562//77ZwbGBJQBnegvqwfnWcGMoJpLly616667ztLT050liHcPOf/887OFGdTDvSToqoI7CdYopFcFxMyfP9+5wAAz0IJzJBOoYEbuzee4YIafYFwsLvqsWbMMElelShU75JBDnA8TtIrvqVwEM1L56mnsUkAKSAEpIAUKhwKCGfFfR8GM+LUSzMhaK1lmJDaPPMw499xz7dJLL3UPtbGYYFEftMzA8uH999/P0jLjpJNOcm4ZFAAH1g3eMgOQgQsKcSviLYyDIKSxLIQ+/PBDF9+C1KjxWmZQj/MGhEQWHu4DM9AAmMELmAHsAWbMmDxBlhnxXsQE68UNMxLsNyWrC2ak5GXToKWAFJACUkAKFCoFBDPiv5yCGfFrFQ1mPPzww8l3ENESM/1Yi8jQDhZyR4IZiQkahBnAB6wdiEVBCcIMLC+IH4GrBtYKWD9ceOGFDiS8/fbbLtAmwUHLlCljxNcgPoWHGffff79hyUEd+uQYpIMlVWp2AUB5yB6ch8TAGDZsmDs2lh/0Q+DQkiVL2jvvvGNffvmlXXPNNS6YKTDFx8wApvDQnrGzHRcawi7wcJ/gnwT2HDVqlAvyCYgBXOBy42EGfbKNOBwzp3wrmJHYFIu7tmBGQCrBjLjnjSpKASkgBaSAFJACuaSAYEb8wgpmxK+VYEbWWglmJDaPgjAjsmUQZrDgv+OOO+zzzz937iKADLKbABIADgTzJPMJgT2xqACIeZhBNpOBAwe6uBkrVqxwbieXX365AyHZBQAFZpB+1ReuLWMgTsfff//tPAmADAQY3WOPPVw1AnkSU4Njc5wnn3zSuc80adLEXnzxxcy4HcT8IJ3xL7/8YpUqVXKWGmRvIVYGLiXAliDMYJtgRmJzK9HaghmCGYnOGdWXAlJACkgBKSAFclkBFulBqBH8jL+438+7/57ddr+PBYVvw7ZgW/892jvtsqvr9wfbso0S3MexI8dAnTCCx0eCDRZLLGp4D34mQJ//zn6+8x58sY0SbV9WbXyfvk3we/B4fkzR3rPax1jCXnCjlywztt/IYWubyz8P6j4LBXAzOeWUU3aCGXkhFuCFIKCkkPUwA0sUYA5JMr6bOjFUywyfGhYrk1QuWLgAg7xVTzLnIpghmJHMvFEbKSAFpIAUkAJSIBcVEMxIXFzBjMQ0Qy8yFoZVevToITeTsMRUP0kpkGowY8aMGXb33Xe7eJRpaWnWoEED9x2Lj+xKWDADtxmOecstt0Q9HAFO69Sp4/YBnLGgwbqGMWZnFRfvxRs+fLizkvEBYuNtF6wnmCGYkcy8URspIAWkgBSQAlIgFxUQzEhcXMGMxDRDr759+ybWKJvaPXv2FMwITU11lIwCwAwyqwTdTJLpJ9E2QcsMrDOwyuCFVQbWGbOmTdrFMiMjI8MOOuggu/baa12wUMZMjJDy5cs7F5eCBDOALrgP4UbTvn1797txwQUXJCpTrtRPGGZgQkPAFk6K1KzBQoCWMMwEc+VM4+hUMTPiEElVpIAUkAJSQApIgVxXQDAjcYkFMxLTTDBjh15yM0ls7hTU2sCMtm3bFiiYAdCIBjN+/vlnl+XFxwiJpikBSh955BH766+/rGnTpjZo0CBnKRFpmQFMATBg6QBMIW4I38uVK+e6ZbuPCVKrVi177LHH3HGxyCB+CfE/2rRp4/oPFm+ZgeUImWkopNatV6+eizlCWb58uQEyx44d6wK5AmaIa0LxcVFeeuklK126tIuJQvBVf85BNxN0Ip4KAWFxReQ4vXr1chYraEX8kVtvvdU++OADY1ydOnWyG264wRKGGR06dLAJEyYYqXiCeXYZMAMIw+QkL2+QyPGWKlUqLw+vY0kBKSAFpIAUkAJSYBcFBDMSnxSCGYlphl4PPfRQYo2yqU2QRWUzCU1OdZSEAtOnT3eAgLmdl9YZ2VlmsEifPX1yVMsMFvNkSrnssstchpSqVatmnvWYMWNclpW33nrLGjdu7GJL8Hn06NEOblDfx8wALEyaNMllg6lYsaJb5OMSQoBVAA/pZF999dXM1LcYJ5CtJV43E2BG7dq1nWVGu3bt3Jrfp9QlcOuhhx5q99xzjwvMCiO49957XUBXIApQhVS4pO1lXKTqjQYzyGYDtBg6dKizasEChHS4Xbt2ddu5rvQLgCGQa/PmzR1ASRhmIDI5dKE6ha3IMqOwXVGdjxSQAlJACkiB1FRAMCPx6yaYkZhmghk79JJlRmJzp6DWJkUq7hsHHnhgnj5gjwUzollmoOEff/zhrCRI+7p48WJr1aqVs6DYe++97aqrrnLZVLBG8KVhw4aZqWyDMANLCbK+AEYoP/74o51zzjluzX7FFVe4foAFkSVemBFsd/HFF7sxY9Hxww8/2AknnODGjgUFBaACWAG+UPe4445zMIUyf/58O/roo6PCDNLmki0GaEHhM1qQhQaYAbzAIsUbHpx++ukOxiQMMxo1amRffPGF85spbEUwo7BdUZ2PFJACUkAKSIHUVEAwI/HrJpiRmGaCGYIZic2Y1KhNmtS1a9fa6tWr82zAZDDC2gGoAUxJT093L1w+eBXfkh4zmwnWBlgh0H7EiBEOErB4x9LCF9wrhg0b5lw+PMwgewrpZLG08BmksJAC0C1YsMBOOukkZxGBxUSyMAPLDAwZ3n33Xevfv7998803blxffvmlsyoBRPjiYRJwxbuGnHXWWW4314W6kZYZxA6BLTBeHwyU+CG4mgCovJsJ0MQXLDeI2xEXzJg7d26m2djEiRMd+cE3BuGCBROYVC6CGal89TR2KSAFpIAUkAKFRwHBjMSvpWBGYpqhF2boYRX82+VmEpaa6ieVFEjWMiPyHD/66CPnRsECHouKli1bOleTyBIZMwOQMXLkSMPoILJkZ5kBPMGqI1Y2k2DMDPqrW7euc/nA8uPMM880AFK0uJnACKxN4rHMANDggpKVZQZgJGmYgY8MtClWwVTGE6FYdQvifsGMgnhVNCYpIAWkgBSQAkVPAcGMxK+5YEZimqFXnz59EmuUTW386AUzQpNTHaWQAsnADKwTXn75ZRcbgoU88S+6devm3Dd8bAxgwyuvvOKCf5IVBXcU4AF1g24m999/v8uEQjIOLBzYT3yLE0880UaNGuVgwmuvvWbNmjVzVhGMFwDSu3dvF+fi8ccfj6p2tACgM2fOdGOYPXu2i/FBsFEABDFzCDgKiMECg2NxHg8//LCzNCFmBueD+0i0mBmc+2+//WaDBw92MTPOP/98lwaWYKI5tsxIobmUo6GmWvDSHJ2sGksBKSAFpIAUkAJFXgH/NI33WC/+T8quDg+0gvv57qEM2/3+YD/B/blxMQgCyAIbM3AK34Mvvy+4jbpsj6zLd/ZF2+6P4/cF2/M5jEV+GH0ENRbM2KGGYmbkxt2XP32ymCbjJov0vCrJuJkw5wCA48ePdwEtK1eubK1btzbAhHe1wFJh4MCB9uuvvzq3jmOPPdaeffbZXQKAAieoh/fEihUrnPfE5ZdfnplVhO1kKsHwgH3AixYtWjjwQHKPJUuWOHeUF154YSfJosEMKgAziGFx9913u2wmvBOYFJea+vXrO7CBmwy/hwBToA3ZTAAWxO7gfIl9EcxmAqyh3eeff+7+VgAy0Ae4EyrMYDCYl0QWKApRTVMZCKTy2PPqZtVxpIAUkAJSQApIgcKjgGDGdtBRVGGGT68Yxoy+6667QoE2YYwl0T4EMxJVrGDWZ3HOeg5LhrwswAReLOaJYYFlAVlMWKDzPnHs1zFjZuTlePPrWISuIBsKAUrDKnHFzAgejNy20KHIUr16dUdZUt3NJCxh1Y8UkAJSQApIASkgBQq6AoIZghlhzVHBjLCUVD/JKoALBDEa8roIZkRXnDAVuMbg7gLY6dKli7MMwYokrBI3zCBvL+ZtRCMlV2ywYPpB2hhMV1K5yDIjla+exi4FpIAUkAJSQAokqoBghmBGonMmq/qCGWEpqX6SVeCrr75yT/7zukSDGVhnsIDnNWnc6CJpmYEuJ598snMTwa0ENxpiaFSpUiW0SxQ3zMAiA7pCQJGaNWtmDoA/gvj19OjRwwXqSOUimJHKV09jlwJSQApIASkgBRIcAEzJAAAgAElEQVRVQDCjaMMM/PPDKvjNhx3XI6yxxepHbiaxFEqN/cCMc845J88HGwkzcDXxbibAjMnjvymSMCMvLkTcMMMP5vrrr3eRUgtjEcwojFdV5yQFpIAUkAJSQApkpYBgRtGGGffdd19oN8c999wjmBGamuooGQU8zMhrqBaEGcTNCMbMAGZMmTBGMCOZCxpHm4RhRhx9pmwVwYyUvXQauBSQAlJACkgBKZCEAoIZghlJTJudmgAxfMnrRWROx+7bp4plxkEHHeTSXR588MFhnXqu9kOGjNtuu825GiRaomWwiNUHMOPss8/Oc6iWHczAQkMwI9aVS35/wjCDFCk+vVXwsPjB1K5d20477TT3nopFMCMVr5rGLAWkgBSQAlJACiSrgGCGYEaycyeynSwz4lNyxowZLpXlrFmzLC0tzRo0aOC+k3YzVskOZvz2228uXSYhAXKjYJ3PWG+55Za4uy8oMOOII45wcRt++OEH23333d3433vvPXvooYds6tSpcZ9PVhWThRlYcJBKlQQaqZxEI8cC5qCDhGHGtdde63LFMjn32Wcf+/33310+WOJlrF692kUsff31112g0FQrghmpdsU0XikgBaSAFJACUiBZBQAZ/O/Di8/+Ffk9ch//dFMn+B6sw2f2eVDiP/vj+XbB42V1Dhwn+LTf/6/GNv+Zd1KrBv+P89vo16ddpQ2vYCrWyO++rn9wx/fI1K1+G20j61M38ji+XrLXybcL2+oBjXr37p3TYWW2v/fee/P8iXhYg88ry4yMjAwDSLCeIrMD82fatGlWvnx5O+qoo2KeTk5hBvEPASjJlLyEGYwTOHP88cfb4sWL4x4ulhmsQSPvFSAPa9bLLrvMBaD0MKNv3742ZcqUuPtPFGb4uBlTvx0b1c2Ec6tYsaKVLVs287c4x4MpYh0kDDMIqtK1a1eXYsWX8ePHG3mqP/vsM/vyyy/t5ptvtnnz5sUt5X//+99dfkz5gSXVK/SMY44YMSKzP254/I98WbBggV199dVGxpV69eq5mB7HHXdc3Mf3FQUzEpZMDaSAFJACUkAKSIEUVUAwY+sucEMwI/nJLJgRWzusAw4//HC3sGY9E1kGDRrkLAgef/xxt4vFMBbvf/31l5UpU8aBkBtvvNEGDx5sq1atsjPPPNMtzkuXLu3WPt9//73tvfferu3bb79tkydPdmsokjWwTurUqZNLjYlFAgvp3XbbzW644Qa75pprMoeC5QiZaVjLccxu3bpZ1apVnUVGyZIlrVKlStamTRtjrJHl448/dlYmPOC+5JJLHCjwbiYLFy7MXCNi0X/66ae7cXAM71JCdszhw4dbo0aN7I477tgJZrzyyivumO+++67tscce9uCDD7r+qlevnjkMYAaaRMKMI4880mU5GTBggM2ePdtq1apl77//vgEz0IgyatQo69Wrl/3666924IEH2mOPPWZNmjRx+zp06OA0YM3JtSAbBw/3vTcCQOr22293mpEog3Omrc9mMm3iuKgwg0yg1apVc7qqJKdAwjCDi7d8+fKdRGfCVK5c2dauXetGwcVmEsdboG+8fOGmZEKNGTPGbQJmnHLKKXbVVVe570AHbloKf3TwG2M/P6Kvvfaam4i//PJLwmlfBDPivWKqJwWkgBSQAlJACqS6AoIZghk8UAyr0FfY1iNhjS1WP3lpmXHYYYcZbg9YCfCZdZMv8cCMvfbay9544w1n/XThhRc6sNCzZ09nyRDpZsKCG0DAwh3YwfVhfcVivn79+s7VhUX+O++8Y82aNbNly5a5sfXp08cuuOACIysHoKFp06YWyzJjyZIlBjTAQv+YY45xMABYwdqMmBk//vije1DdokULB2IuvvhiF98CIOEhT/fu3R3EYJys5bxlxlNPPWWvvvqqOw9gwcqVK90DbGAJ5+ELMOOMM86ICjMADHgQAFIYWxBmMHauxbBhw5z3wZAhQxzomDNnjoNOPDSfOHGi0w4wxFqTc3j22WfdWAAX/fr1c+f57bffOjjEeLG4AEhlBTNwCWJtLZgR6w7Nen/CMAMTKOAC9Ik/gkw2JgQ3CySPCwpNy4m/1gEHHOBSvULBPMxgYkITIwuTuFWrVs7fyBNO2nNTe/gRrzyCGfEqpXpSQApIASkgBaRAqisgmCGYwYPAsAouK4IZsdXkaTxrJxbWWEewjnn00UedRUU8MANAAASgYBHPwpq4D1nBDBboPCTOqtx0000uFgaW988//7x9+umnbqEfWWLBDIDDuHHj7M0333RNeVBNv88880zUAKBYYBC3gvoeZqBNuXLlXHtvrQEY4DwBLlgxZFeAGVh8RM5DAMp//vMfB1uANawfWbcCICZNmmRPPPGEux7B8z700EON1MVYegAz6tSpYz7Y7dixYw3wQtvnnnvOPvroIxeYNT093QEgtASOAJqAGdMnjY9qmcF6GZiVrOtP7NlW+GskDDMgVBC8NWvWONOaP//800EEJiNUChpFHfzAkilQL1xYuLj4EFGAJ5hGUaBvBCE94YQT3PehQ4e6HwBMhny56KKL3A9C//79ExqCYEZCcqmyFJACUkAKSAEpkMIKCGYIZghmbL+B88oyI/LnAksFFr7E0sAdJB6YwQNkrCgoBLRk3YTbSlYwgzAAWEv4wpoKFw3cPlj0s6br2LGjs3DntW7dOhs4cOAuv2yxYAbuJZwHgMAXrEFYt2GxgNUHdQAv1OO17777OlABuGjdurU7B1/YxkN03FBY65177rkxf21jwQxiPGKpQuBNrPo9zAAIAR2ATL4AjEhsAUwBZgAnuFYUYAia4dbD+bEeJTQCHgNoSv/nnXeeWzMLZsS8bDmqkDDM4GgEN+JGAGRgpoTvV1hEiQkD0eJG9QVCiEkP0GTkyJHOjwv/JogZJA0SRtwOX+gDMIHpT7QiaJGjOaPGUkAKSAEpIAWkQCFQQDBDMEMwY/uNnF8wg2PzVJ94FD/99JOzjGCNxdN+Cu4PhxxyyE4xM4KWGSzeccsAEAA0gBxB63jWUyRqwNXDF/qjDW4kuKpwbKwDmAvZWWawkMe1I6tsJlhmMHZcNHwh9gSABpgBDAFM4MKC+wWWFpynhxmRwT69ZQYxMoi/QV3qZFfQAwARaZkBFMEyo3379k5L1pC4nfAwngfpTz75pLPM4LsvwAusjbDMAFzwnfgilCDMYL35zTffuPP2lhmsZYEYPgDojMkTZJmRS38zE4YZmAwRUAbTHMhdsBB400euTma8GzdudHCESYtZTlYFUsaNiOmPLDOSUVptpIAUkAJSQApIgaKugGCGYIY3mw/jXrjvvvvkZhJDSIADgIFFNVkhAQ8E2CRmAg9nWViT6YR33C2wGMBNIxgA1MfM4EEy1uhYP1CPBTRW81gLEOSTEg1m7LfffvbBBx84i3rGAyAgfgcww8fMIF4EY8TCgNgVLP5Z2BNOwAcnjTxVrCpwmRk9erRzycBlA4sG3EiAGRwDqAAQYM2HlQTvsWAGrjg8xKY9wIAUtpxrVgFATz311F3m4dFHH+105pwowBwAD3rhVcDYcT9BL6z/X3rpJRfvA8t/HqYT6oC4IR5mAI8AHOxHM9xXSIZBvA00Yz/xJPEyIAjozCnfCmaE8SMTpY+EYQZxLHAjadu2raNqwYKZTU6sHghmQ6wLoshm1w+TH3cTJjFkDLMkbi4/HiggMTcUMyOXZo26lQJSQApIASkgBVJeAcEMwQzM/sMqPGRUzIzs1cQChPUSFuW4mLDgZR2DdlihU7BAxzWEQJdYGVA/CDOwkGBRTwBK4kPgVo/FAwWrBx70btq0ycW+IMtGpGUG1gfACh4gc0ygCMfyVjq04Zjz5893QAULBhbzWI6wDsRahEX7Cy+8sMvJfvjhh851gywpjRs3dhCCNRkwg0wf3jqDjChY9mNJEQ/M4EATJkxwazuAA7E4sgoACszA3SNYWrZs6dxLPMwg1iLjq1u3ruuXwli4HwAbxF8k8wkQh8L5Y5nB+CnACrYRQJWCRQpgELjB7yprUSxYuL5YZwhmhPUrs2s/CcMMIMLcuXNdJNiwCxOdKLzc0L5A3rylBhlMuEkgllA/KJvPZoIJEJMIIMJNh2lSMDpwPGPNCYiJp3/VkQJSQApIASkgBaRAQVFAMEMwQzBj+92Yn24mBeX3oDCMAyBBLIxImJHb5wY8wnsBSxPWrryw0MAqA5jx3dSJsszIpYuQMMwgGiyRasNOIUP0WoLAEMgG0haEGUxKyBeBYho2bOhooSdr1KMNZky4vkDYMMfC5CrRIpiRqGKqLwWkgBSQAlJACqSqAvzf418ebPDuX+zDpz74Pbg/q8+08W3Rhnp+m2/Dd7/Pj4Gn+pH/i/E98mm/3xb5Tn/B9rTj5YPy+c9899uIAxfre7Cdr882Pgffs+rfjyOn8yRsqwe0wgogrIKZfdhjDGtssfoRzIilUGrsF8xIjesU5igThhmY3GCOQxqf6tWr7zQWzHVSuQhmpPLV09ilgBSQAlJACkiBRBQQzNgOJAQzEpk1WdcVzAhHR/WSvALADCz989MyA+sMrDJ4+QCgs6ZNkmVG8pc125YJwwwCpWBGE61gXeFJey6NN1e7FczIVXnVuRSQAlJACkgBKVCAFBDMEMyQZcb2G1KWGQXohykHQwFmENexIMEMgEZOYAaxSnBXSaRUqFBhJ0+HRNqmWt2EYUaqnWAi4xXMSEQt1ZUCUkAKSAEpIAVSWQHBDMEMXLfDKgSflJtJWGqqn2QUIBAngUX5bctLoBGMmRFpmQHMmD19ctKWGd99951LuZtIIYirD16aSLtUrCuYEbhqghmpOIU1ZikgBaSAFJACUiAZBQQzBDNI6RlWIcugYEZYaqqfZBTAioEYi2QTyct1XSyYkRPLDGAG6WITKaNGjSoUMAOI8+yzz2YLc5KCGaQLImfw6tWrbcSIES7tDyluCNSZyiUvJ30q66SxSwEpIAWkgBSQAqmvgGCGYIZgxvb7WG4mqf975s9g4cKFtnbtWrdOzatC7B3CMAA1gCnp6enuhZUGr+Jb0nNkmREmzGjVqtX/sXcmYFeM/R//vQjRm9Bii7TTYilplTZlKUtJoSRKG5W00CLSS5IiVJREslaWCMmr0r6pVNooKST6p9dSf/z/1/f3vPdpnnlmzsycM3Oec57ne1/Xuc45M/fcc8937pkz9+f8Fs0M2rZtW095LrjgAk3BG9QyxLNhnxUigRljx44VvO68807Nv7t9+3bZtGmT3HTTTQo1MrkQZmTy2WPfqQAVoAJUgApQgSAKEGYQZhBmEGYEuWewrrMCmWSZkSqYAbhz1FFHJTVkIoEZSH06Z84cKV26tFSsWFHTosKk7MQTT8x4qkmYkdR448ZUgApQASpABahABilAmEGYce+994Y2Yh9++GG6mYSmJhvKJAUyFWa89NJL8s4770iJEiVk7dq1alkycuRIqVu3rgwYMEAmT54sJ598shxzzDFyzz33qPEC6gGCbty4UU477TQZNmyYXHrppXq6qlSpIrfffrt6biBo6bJly3RZu3bt5JNPPtFlF110kYwYMUKOPvpo3eaZZ56RSZMmyYEDB3S/2D/2iWKFGe+9955ut2PHDjnppJOka9eu0rlzZwnsZnLKKafIV199Jccdd1wMZiD1zNlnny0//PBDJo27HH0lzMjo08fOUwEqQAWoABWgAgEUsMOMI444Qv3M8e72wnpkrrPWs37HZ+u2Tu1Z27D2IchzGP5Ii1cf61AHQQDd3k1KVqd3mI2b7azrTSpXrDN1zLu1vtPnAKfGsWrY8SigEWFGltR0M0l2dObv7TMZZgBSvPvuu1KjRg01WADEQCBVFLubyU8//SS1atVSqNCiRQtZvny5tG/fXubPny9gBAAXiFcydepUKVCggN6jsQwGENOmTdPfBtQ/77zzpF+/fvLWW2/JkCFD5M0335SSJUtK79691UUIde0wY968ebqPcuXKKVBp2bKlvP7668FhRps2beT000/Xg6hcubJSmf79+8u3334b23GmDucgP6KZeozsNxWgAlSAClABKkAFoABhxt8KO/IzzMDEJdnyyCOPxJoIG7gk2ze/2xNm+FUq/eshCCj+5cfEO1UlU2NmwDLjtddek1mzZqlUOI5TTz1VEHfkhBNOyAEzYEGB2JlvvPFGTFpYYsB1BdYXABejR4+Wxo0bx9Zj2WOPPSZNmzbVZQAfffv2laVLl8rNN98sF198sYavQNmzZ4+ce+65sm3bNt1/PDeTXr16Sfny5YPDDFhfXHfddfLFF19oYJMiRYqoVQbICkxUMrkQZmTy2WPfqQAVoAJUgApQgSAKEGYQZuAPybAK/ugkzAhLTbaTiAIAGfj3v1SpUolsnvA2dsuM33//XZCS1bzWrVqWlgFAATM++ugjwbspcB1BHEy82y0zhg4dqnWLFSsWqw8PDQCNu+66S2EGrCrwbgo+T5kyRS688EJdhBAVABtwFwH06N69u1x77bXZ9g+XFFhzWGHGqlWrBK5sOMe4z+zfv186duwYHGaYPcG8A8E/YRICUxEMnEwvhBmZfgbZfypABagAFaACVMCvAoQZhBmEGVlXCy0z/N410rve6tWrpUGDBinvJGAGXshcApCBCT5ABmJE4LVo3tyMhBnVqlWTCRMmxLKZILPJZ599pnDCqQBcvPLKK+q9YYUZDz74YAxYfPjhh+pa4mSZ8eOPP6qbipNlBsAK7lfXX3+9ujrCJQUxO33FzIDfjB/SmltpW8IasYQZYSnJdqgAFaACVIAKUIF0V4AwgzCDMIMwI93vU0H69/HHH0urVq2CbBJK3bwKM2BBAasLAAQUwAYE6YSFRPPmzZUPwGICIShg4OAGMxDrApADEAIhKwCc4OI2c+ZMeeCBBzRmBtro06ePptRFXRSrZUbZsmVlxowZUrVqVQ1vgXS1CEjqC2ZgY6RX8SqgKOhkJhUCjEw6W+wrFaACVIAKUAEqEJYChBmEGQjCF1Z59NFHff35Gdb+wmyHlhlhqpl7bRFmZGk/d+5cOf/88x1PhDU1q5ebyfvvv69BghGDZPDgwXLrrbfKunXr1LIC75j3Yz+49s866yxXmAFXkueff15+/vlnufLKK7U+MqQAhjz99NOazQQWLCabSdGiRXPADIAPbAcwUrx4cU37ihAXvmBG7g3J1O6ZYCO1enNvVIAKUAEqQAWoQO4pQJhBmEGYkXX9EWbk3n0ozD0TZnjDjDD19tOWk7WGn+381kkIZiCK6auvvqpmIMgjiyAhe/fulWbNmvndb1rWI8xIy9PCTlEBKkAFqAAVoAIRKECYQZiBrAJhlZEjR9IyIywx2U5CCuRFmPHVV19putIgpXDhwlK6dOkgm0RWN+1gxtixYwUvpFAZNWqUBgHdtGmT+qwAamRyIczI5LPHvlMBKkAFqAAVoAJBFCDMIMy45557ggyZuHWRftFPjL3QdhhiQ/nFMuP1118XvBCjIC8WL5ixc+dODTBZs2ZNQV17wfz2qaeekgULFqjLAwrcH+AmAZcLxMa49NJLZfz48erugIJ5MNwvEDsCGT6HDx+u7hZhBQDN9POUdjCjTJkyMmfOHKU9SJmC9Cq4cSGaaKbfCAgzMv1yYf+pABWgAlSAClCBZBRAdjo8D1nf8TnecqyD77S1jvmOvpjt7e2Y+laoYibDYT2T/f333/qcat7NZ3z/66+/VCq847v9ZepivXU7az3rcvt+kjkPTtuGDQqgMWFGltKZPoexj5d69epJ165d5cYbb8y2Cmkt8UqlNT0CNiJeQjKJIvy24QUzkAL0p59+kqOPPjoHzACM6NKli6xfv16QccPADLhiYe47a9YsOf744+WWW26RY489Vl577TW9Z2Cyftlll2lAS8SgGDZsmCC1KO6BYWQzCfs+ktfaC+xmAgoFc5fjjjsuBjOQfgYk6ocffshofcL64cxoEdh5KkAFqAAVoAJUIN8qQJhxGGoQZgS7DGiZEUyvKGu7wYwo9+nWtl8Q4bQ9ElAg0KPfNuLBjPfee0+DTTZs2FAQMsFqmQEoUbt2bRkzZow0btxY1xuYgUwesOZAelEUQAwAiy+++EKWLVsmCKj53XffKSBBatYaNWpIp06dBJlACDOiH3GBYQbSqSB1yogRIzSH7MaNGzXnK1KkTJs2LfoeR7gHwowIxWXTVIAKUAEqQAWoQNorQJiRv2AGUiGGVeB+Hrb1SFh982onv1hm2N1Mzj33XOncubNaHUADWE8gnECBAgVUMrijAFJhsn7BBRfoZL9UqVI55MQf23DR+PTTT9VaAXXeffddBQCwyjj55JM1ewWsHC6++GLp2bOnbNiwQQEAslsg1SesHVBMn9566y2FAYAP9jZatmwp//rXv7Qdk/kC27rBjN9//10uvPBC7RPatcOMcePGabgEZNUoVKhQNpiBzCDI5PHGG2/ELDPgnYC58OTJk2X06NGycuVKdUEBzIDLSbFixaRHjx6EGV4XXgjrA8MMWF9cd911SqMOHjwoRYoUUasMDAykR8nkQpiRyWePfacCVIAKUAEqQAWSVYAwgzAj0TFEmJGocuFv52aZ4QQzkFpzypQp2gmAhY4dOwr+vJ43b57ccccdaomAP7CfffZZ/fzvf/9bXdGsBTEk5s+fr9ABgGLt2rVqzQCAYbeq2Lx5s1rzI24FUnW2bdtWrr76agUTBmYAaLz88svaFvZlbwOuImXLllXLiHLlysW64gYzBg4cqO5usKgAnLHCjD179kitWrVkyZIlCiHsMANJLjp06CCw7ECB5QXcThBkE+DHaGJgxl133aWua/izn5YZ4Y9te4uBYYZpAIMUwT9Lliwp5513ng6QTC+EGZl+Btl/KkAFqAAVoAJUIBkFCDPyF8y4++67kxku2bZ9/PHHaZkRmprJNRQEZsAqAa4SKLCQQOYMvGMCjzle7969Y52pUKGCzJ49O0emDFg0INMlxgDAh3VO5eUiAsAyY8YM3d7AjCeeeEKaNGkS269XG6aiE8xAgM7mzZvLmjVrpGDBgjlgBmJgwFqkW7du2owdZmBbHA+OEdvfd999CmtghULLjOTGaRhbB4YZoGagdSBYea0QZuS1M8rjoQJUgApQASpABYIoQJiRv2CGdaIaZJw41YW5Pd1MklUxnO2DwAxYFiCIJQrcSBAb8cknn5RGjRrJ7t275Z///GesU/v371crDlhVWAus9WHxMH36dM3igcCjgwYN0iCYdhABSwi4bSxfvlwOHTqkr7POOkutHQzMANjAdqYkAzMmTpwosJaAJQUKXGLQX1hhIEzCGWecoX0wf8yjf0hsgT726tVLXWagyzXXXKPbI/kFrE7gugKogewm33//vcb2gJsJwMjtt9/OmBnhDGXPVgLDDBBcDDD4NcEsCClZYQqUFwphRl44izwGKkAFqAAVoAJUIFEFCDMIMxIdO4QZiSoX/nZhwIz27dtLnTp11NUkSEG2lNatW8uQIUMUAMCNBUDBZDOBBQTmkUhhCksHxOWYMGFCNphhBSzYt70Nt/44WWYAOgDCmAJLFLjKIAYGQiT8+OOPscxGqIPMna+88orCHGQvueGGGxR2wIUG/YZlBtK0wuLDZDOBew7igSB+JCAI4mwAbtDNRBSOQQe4BkVRAsMMdAInDilncMJgFgRiBQLXt2/fHD5UUXQ6qjYJM6JSlu1SASpABagAFaACmaAAYQZhRqLjlDAjUeXC3w4wA9YBmIibAiuJmTNnCtw6ABBQ8Ie0m2UGJvwIYol0owj+iQkp5n9wu7CHF1iwYIGceuqpCgL27dsnl19+ucIMTPLhLoLsHgAcKDfffLNa+Hfv3l0tGZAtBO9Wyww7zLC3AUARJACoVWF7zAy7+nY3E8T3gGUHAAXiYkALuMHABQcFlhoI+rl69WqdE6NfsHSBhUp+hxkAGRh3TkFjwxr1CcEM68537dolt912m+bjxQkGhcrUQpiRqWeO/aYCVIAKUAEqQAXCUIAwI3/BDJjRh1Vgik83k7DUTK4dwAwka7AWQAOkHfULM7At4AfiYCBOItxN0C6CfdrnTAjWiQCwsHIADEBIAsAM1EPgTATDPHDggNx///3qomKsM+D6Ua1aNc1CEg9m2NtAwNAgAUCTU9N7a8yBTQBQgBa4shBmiLrhNGjQwFvAJGokBDMwGJG9BCY4oHYIGgOXEwRQyeRCmJHJZ499pwJUgApQASpABZJVADDDCjTMZ/y7huckvKzLnD5jGeqbf2/Ntva2rW0FeQZDXeuk2Xw3bWCdWYbPeCG7AAqsi/GyLsM6s9z6jvpmnalvtrW2g8/W9lEXy8IuYYMCaESYkXWW8lpq1rDHXqa055bNJOr+E2Y4KwxO0KpVq0jlDwwzQNqQoxe+SwAYMF9CAJW8UIL8kOaF4+UxUAEqQAWoABWgAlTAqgBhxmHLjPwAM0w6zDCuApjehw1cwuiXnzYIM/yolP51CDPS6xylJcx49NFHFWAg6mxeK4QZee2M8nioABWgAlSAClCBIAoQZhBmBBkv1rqEGYkqx+3CUgBxK6J2a3DqKy0znM9gWsKMsAZbOrZDmJGOZ4V9ogJUgApQASpABVKlAGFG/oIZCGwYVkE6T1pmhKUm20lEAQScxBhEHI5UllTADGRQwTWGWCjIsoJApEitjFSwyRQEeS1XrpyEaaVl+uMGM5566inNDrNu3ToNU4FsN6asXLlSY6ogsCoKgsXiuMuXL6/fEe4C7nFvv/22nuvAbiZoBBFnkY5m79692W5aSGGTaUAg0/qbzGDltlSAClABKkAFqAAViKcAYQZhRtArBBMNUwgzgqrH+mErsG3bNvnll18iSwXq1F/EzPnzzz81CCjSuB48eFBfmDPjdcRfB+Xu/gNzbPr999/LiSee6JlAY+rUqTJw4EAZOnSoNG3aVGEGMsggw9bHdYMAACAASURBVAqyCCVTkoEZJj4Q4iI5FTeYgWyoSBoyffp0KVCgQDaYgeQiu3fv1gwo0BSBZefPny/Lli3TXSBV8ObNmzWQLYKsBoYZEA7RcI855hj57rvv5IwzzpCvv/5aKlWqJGvWrNGAT5laCDYy9cyx31SAClABKkAFqEAYChBm5C+Yceedd4YxbLSNsWPH0jIjNDXZUCYpAIiBibeBF8hmYjKaYMK9ZsWShGEG4EjlypVlwIAB0rFjx2yymGDH2D9CQbzxxhuCbCpIjYsUsccdd5zO02FwAGsGJPDYv3+/ZiKF9QNS9N59990KFJBZ5tJLL1U4AoOFe++9VyFCwYIFNbUuUumidOnSRYoUKaKGDd9884288MILmoo2CMwwddEnpK+1WmbY24EVBzLj/Pzzz7oKKYAnTZokV1xxhX4PDDMuuugiFbJr165KTJCqZ9asWXqwEDGTC2FGJp899p0KUAEqQAWoABVIVgHCjPwFM/CvbFgFkw5aZoSlJtvJJAWihBkrVqyQZs2ayZYtW9SKw6kAXCxZskShAFLoAlKecsop8tBDDynMwPwdQABuZT/88IO6bsBqAjEwnSwzrrrqKk32MWjQILVwgSHD4MGDFZIAZixcuFA+/PBDOe2007JcPf7xj1BhBixr4FYCEAQo9Mgjj0jfvn11HyVKlJDJkycnDjNOOOEEpTUgOGeeeaYSGRQc3OzZszNp3OXoK2FGRp8+dp4KUAEqQAWoABVIUgHCDMKMRIcQYUaiynG7MBXYunWrxlXAJDxVJUo3kzlz5mhcCbheuJUKFSoIXFEALVDghtGyZUuNSQGYUbNmTdm5c6ccffTRur558+ZqmADrBjvMQKyKyy67TBB/BK4gKIAHS5culfHjxyvMACiBy4tX8QoA6maZAUAC6LJnzx61/ABnaNKkie4OViU7duxQNxOAjsCWGbDGWLRokZIYCIODqlixopx33nlqbpLJhTAjk88e+04FqAAVoAJUgAokqwBgBp6HrO9WwIF1cCk2dcw6ax2z3rgeW+tYt8Nn893eb/szmfnH3yw3/wba3+3t/P333/rPoXnhu3kZf+94y1AHExUUvFu3xXdrG6YO3lEv7BK21QO0pGVG1lliatawR2vutAeQgfsN5qupLHbLDLh6wKrAvNatWpawm4mXZQb2VbJkSTn77LNj4R5wr8CY3rhxo0784WYCOGFK69at1doCLzvMQHrb9u3bq9GCKTg+zPdffvllhRmY9wOGeJVEYYa1XRhRlC5dWmFOoUKF9LgQ+BSWIXCBCQwz7r//fo14evPNN+sBwX8GQUggxpgxY7yOKa3XE2ak9elh56gAFaACVIAKUIGIFSDM+L8YsDAgJC/DDOMHH8awevrpp+lmEoaQbCNhBfJialbEzEBsyvvuu09uvfXWbNoYmIu5OeJhoJ69mJgZbjADridlypSJZTPZsGGDXHPNNZpNBL8H9gKYARcUvHuVsGBGsWLFFMYA2NhLYJhhbwAEDISkevXqXseT9usJM9L+FLGDVIAKUAEqQAWoQIQKEGYQZiQ6vAgzElWO24WlAKwKWrVqFVZzvtuJOjUrXEgQv+LBBx9UFxAE9kS8SpPNZPjw4QILDrh6nX766YIsKUjh2rhx41gAUDeYgTYRXNMYJQCQIGbGhRdeKP3799d9GdcdpLwNA2YgWCpeiIOBAKDjxo1Tlxa8kOmkaNGiGvQUrkIIfIokI4gZgrk6PEHwjjqAJYFhxueffy5Vq1Z1JDW+z3iaViTMSNMTw25RASpABagAFaACKVGAMCN/wQxkNAirPPPMM7TMCEtMtpOQAnkVZkCM9957T5AGef369QoYABvgbnHxxRdrSlhkIXnttdc0tiUyfrRr1049KLwsM5DKFsk9vv32W4UfEyZM0DYQMPTTTz/VDC1ly5ZVsAF3lTBgBuJtPPDAA9nOcZ8+feSxxx6TadOmybBhw7TfyLBSp04dGTFihAYENTqgD4ipgWWBYQbMO2CJUbduXalfv76+IGYmp2Q1ShJmJHTf4EZUgApQASpABahAHlGAMCN/wQw/fu9+hzb+XQ07rofffSdbjzEzklUwPbbPyzAjPRQO1gsvN5NgrTnXDgwz0AxIybx582Iv0BtQExAjJ9+aMDqaijYIM1KhMvdBBagAFaACVIAKpKsChBmEGYmOTcKMRJXjdmEpQJgRlpLhtJO2MAOHB38VAzSQkhUWG8uXLyfMCOfcsxUqQAWoABWgAlSACqRcAcIMwoxEBx1hRqLKcbuwFAgCMxBjAm4aeC9SpIggyYUJaol5LlwvVq5cqS4WcKG65JJLXLsJtwnEjIFLBoJnIljnwYMHNR4EXovmzU04m0lY2uRGO2kJM9q2bSsLFixQX5xLL71U3Uzq1asnJ5xwQm5oFOo+aZkRqpxsjApQASpABagAFcgwBQgz8hfM8JORwO8QHj9+PN1M/IrFepEo4Bdm7NmzR1ONDh48WJCm9LffftMwChdddJFmM6pSpYo0a9ZMAQeydwJOwDMB0MNeEKeiZ8+e8s4772gsC2T4bNKkicKQ/A4z1q5dKw0aNIjkXJtGA7uZnHPOOZozt2nTprGYGchtmxcKYUZeOIs8BipABagAFaACVCBRBQgzCDMSHTuEGYkqx+3CUsAvzOjXr5/s3r1bkCXEXpYtW6ZzXIRROP7443U1wAeyanTo0CFH/SuuuELjRwJ4wDLj1VdflX/9618ya9asfA8ztm/frnohC0pUJTDMQEe+++47TQeDF6w0QLNgnTFp0iS6mUR1ptguFaACVIAKUAEqQAUiVgB/7OBlhRrmswn2bl+H724va3tObZr19j+U8N0eTNK+zLqNqWtfhuXmhX9c8dm8//XXX7Hv1nX4jHUo+Gx/mTas7Zi6Zl0Upyns4JrQ6o477gitq8iCEHYfQ+ucR0MMAJoqpaPdj1+YAZcRWGHMmTNHdu7cqbEf4Upy5plnyuTJkzUzCKwKTGnTpo3gz/uRI0fmOICzzjpLs3BceeWVCjPWrVun3gsLFy7UewfSnq5YvCBfuplALFi0HDhwQNOsRlESghk4Mcj3inQteMEfBuQKKV0yOasJLTOiGGJskwpQASpABagAFcgUBQgzsuAFYUbwEUuYEVwzbhGuAn5hRunSpXWC/cEHH0iFChXkzjvvlM2bNyuAGDt2rKY4/eyzz2KdA/TDvRHWR/Zy8sknqysKAAlgxo4dO9RSA3055phjNJZGuVJn5FuYEe4ZztlaYJiBoCYI/FmoUCE9aSY9KwZCphfCjEw/g+w/FaACVIAKUAEqkIwChBmEGYmOH8KMRJXjdmEp4AQzJk6cKJ06ddJdwAIDkKJSpUrSsGFDBRcoABClSpXSuBkzZswIzTIDbhZwaenYri1hRlgn2dZOYJgxZcoUqVu3rpQpUyaiLuVes4QZuac990wFqAAVoAJUgArkvgKEGfkLZnTu3Dm0Qffss8/GdTNB8MT9+/fH9gezfMQVMGXYsGE6ucS/2zfeeKN+LlCggK5GIEX09e2339akAwMHDpTu3bvHtkXwxbvvvlt27dqlru9wFTj99NN9HxvdTHxLldYV/VpmIKFFsWLF5Mknn8wGM/bt26cWGnATgVtEwYIFdT1iRvbv3981Zkb16tU1pgbGLqw6hg8frmMb8TPgstL/7rsIMyIaOYFhRkT9yLVmCTByTXrumApQASpABagAFUgzBQgz8hfMMP9YhzEMn3vuOU+YsWjRIoGJPwpc0w2sMBkhPvroIznppJMEQRWvu+46QcpLlK5du8qGDRvkzTff1Mnm5ZdfrtkjMOn85ptvNEAjAAYSFPTq1Uvwjzhc4f0Wwgy/SqV3Pb8wA+Pspptukrlz50q5cuXUzQTpWBEL0mQzad68uQwZMkReeeUVueeee+Srr76SE088UcMqjBkzRh555BE56qijFFgApL333nsKP5DNBBk8kM0EQASZUzauXUWYEdHQyfcww6orwUZEo4zNUgEqQAWoABWgAhmhAGEGYUaiA9UPzFixYoWULVs2xy4AL/Dv9oMPPqjrMEHEP92AEohfgknkW2+9pa4BKEgpi3/BX3jhBXn00Uf1X3AkJkBBloozzjhDJ59wHfBTCDP8qJT+dfzCDBzJU089JQ8//LBa/SB0AgKAmgydX375pcKIVatWqTfCuHHjtA4KxjCCh/7+++9y7LHH6jKkcEV7hw4dkquvvlothw4ePJjvs5lAG1yH0DitAoCm/1BOrIeEGYnpxq2oABWgAlSAClCBvKEAYUb+ghm33357aAMXsQniZTOBm0nRokW1DsAFTPEN2EBGCJjjwxoDBZNJmPYjSOOPP/6o1hyYDMFqAwWBGJFFcfny5XLLLbeo64lxGcD6U045RdfDlcVPIczwo1L61wkCM8I8mv/93/8VvADYADmQ6fPXX3/N9zADIAMWWH6hYiLnhJYZFtUIMxIZQtyGClABKkAFqAAVyCsKEGYQZvgZywAXTiUezJg2bZpccMEF+o/1qFGjNBDjF198oRkRkRECriaNGzfWZr/77js57bTT9B0wo2rVqjpZhFk/Ckz/H3jgAYUeLVu2VPDx0EMPxbqExARYj5Safgphhh+V0r8OYUZ6nSOkt4XLTZSFMIMwI8rxxbapABWgAlSAClCBDFKAMIMwI9Hh6mWZYW0XriPFixeX119/XRo1aiS0zEhUdW5nVYAwI73Gw7///W9p1apVpJ0izLDBDJilsVABKkAFqAAVoAJUILcUMEAB70cccYSYd3yGyS7ezWd8d3vhX2ysw7v9hcCLZpm1ztFHHx1bjjrWl2nPvtzpO+piuQnyaPZl9mvWmX2bY/ajOerCAsDLohaB/DBpxuvPP//UwH54x8uYhVs/m2XmHfXNZ/jCx6tr2ndq12xn9m3erf3BMtNP89n0He84XlgxhFmg32233RZak3DriGeZYd0R6pUoUUKmTp0ql112mQb8rFGjRizgJ6w0kD3CGjPDBPxEOwgICnN+EzPj/fffjwX8/P777zWTybZt23ybt9MyI7RhkKsNrV69OnJLAKcDpJuJ82knzEjx5YCbOmFGikXn7qgAFaACVIAKUIFsChBmxB8QhBnhXDDQEUEOwyrPP/+8K8zYuHGjZoEwbiYjRoxQqwxkkEC8C5MRAtklEOwTcKNFixYxuIGAn1u2bJE33nhDIUWTJk00ICiymezYsUPOPfdcBSNYjmwmW7duZTaTsE5sBrWDGA0AZdWqVUtpr9MJZiAALmLS4N2pIMgugKkJtmuv89JLLwmyveA92UKYkayCAbcnzAgoGKtTASpABagAFaACoStAmEGYYbXKiNIyI1UwAxkgEGwUQALWP8gGgSwk559/fuxkY3KFIJ6wgmnbtq1mhzCpW5ENAWlkYZ1RuHBhGTRokHTv3j22LZb37t1bdu3aJfXq1dM0rcho4rfQMsOvUulfD7Drl19+iSx7hpMCxqoKUAPjF3Fh8EJAULyO+OtgwqlZcR0gzTDSEptSq1YttT6yL0OKWAS9BSjs0KGDJ8xAWuOaNWtmAx9RwwyAFFyrsKZCTBwEAUZ8m2uvvTbWX6Sz7dmzp6a7xe8h4uIAlpqC+wnawDvdTCynmTAj/W9Q7CEVoAJUgApQgbyuAGEGYUaqYMatt94a2uUEgODXzSS0nYbUEGFGSELm02YAMTBJN/AC2UxMRhNkNVmzYknCMGPlypU60YfVCdz1kNUHKYoBS+B6ZpYh6O3nn3/uCfGslhm5ATPgHnbPPfcobEGsHIBIgEkEC8UxoADW4DNS3CJAMCy7EFsHBaCjYsWKMnjwYGndujVhhvWaI8zIp3cgHjYVoAJUgApQgTRSgDCDMIMwI7UXJGFGavXOa3uLEmYAkiA18cyZM9V9ZtasWWqxgNgwsFAyyzC5R8wQu5sJrKF69OihLl2wwkCWoEKFCqmbCdy0AERKliyppwTuXsuWLZPZs2frMsSuQTrlMWPGSN26dQOfNr9uJnATw7HceOONarHRrVs3dRUz2YusO+7Xr58eI9zKUGiZYVGHMCPwGOUGVIAKUAEqQAWoQMgKEGYQZhBmhHxReTRHmJFavfPa3qKEGdAKbhZIcQooAWsFWC3ARQNWC2bZvn375JlnnskGMxBkGBAC28NtY+HChQoMEPgXMMPNMgPA4IknnlCLEEADuLrAQiRo8QMzYGlx5plnyvLly6VKlSoyZMgQtdLAPXDevHlSvnx5TeVcv3593f0ll1yibmpz5syRnTt3EmZYTwphRtAhyvpUgApQASpABahA2AoQZhBmpApmuPnVJzKmkVmEbiaJKMdtMl2BqGEGJvOACdOmTVMXk/HjxyvMmDBhQmwZ4t/cfPPN2WAGoACABKwyjJUD6sDSIx7MePHFFxUWoODYYM0BSwkE6w1SvGAG4osg2C/iZuCYUHAcuJegD0jrinfAFewfViLo+4EDB+SDDz5QqEPLDMsZIcwIMjxZlwpQASpABagAFYhCAcIMwoxUwYxbbrkltCE8ZcoUwozQ1GRDiSqASS8mu4gtkaoSZQBQHMPixYulXbt2CjTgKrJhwwZNTYzsQHALgfUC6mCib3UzQVaShx56SObPnx+TAu4cSO0dD2bYs5kAZiDYJt6DlHgwA+4ziHmBgoClBrYgfgb6u27dutiuzj77bHV1ufrqq6VSpUoKdMaOHavrCTNsMKN48eKeecuDnETWpQJUgApQASpABahAEAUMzMADpx1sHHnkkfogan3HZ+vLrMfDIV5YZz47vZv1yByB9Xg3n/Ed2SfMcrRtXW8+W9+tbaC++W59t/bNHIs15Sr+4cd3pxJvnbU+TKytUADf8QCNF/5txDr8M2i+4x3fTZpFU99ax6wz/8SabfCO+ma9dT/W9s1yU998N5Mh67u97wiCF2aBvu3btw+tSfyDSsuM0ORkQwkoAJCBe06pUqUS2DrxTeyWGQANCPxpXutWLUs4ACh6hXsQjmnAgAEKFXCtoTRu3FhTGMOqAYADxQozYJlxww03aABNUzp37iynnHKKwgykS65Ro4ZnNpOwYQbubchYBH0QCwS/MabA2uTpp59WVxNTrDAD2xUrVkwzH6EQZljGLW7qhBmJX8jckgpQASpABagAFUheAcKMf+ikmDDjrxiMASghzEj+2nJrgTEzotM2lS0jACZiS6S6GIiJbCYAGSaTCVIK47Vo3tykYAaO56qrrlJXi7vuuksDZKLAygLpWREXY+LEiTlgBu4bderUkf79+8s111wjO3bs0JgTsMgCzEBfkVEEWVCM1YVTatYwYQb6BCsTgJS3335bjj32WO03gDjA9t69e2NuJ4j1gf706dNH0zrDzQRWIzfddJPMnTtXypUrR5hhHeyEGam+9Lk/KkAFqAAVoAJUwK4AYQZhht3NhDAj2vsEYUa0+qaq9Y8//ljjLKS6pAJmPPzwwxoIE5P5Cy+8UA8RmU0Q92bEiBEa1BPFns0E8TJ69eqlcBh/2hcuXFiKFCmiMAMF7SJGBY4B7cGVJUo3E0AMkz3Fep5GjhypKVtREPgTgU23bdsmyHQyevRoqVevXqw6ApKi3wBFtMywqEiYkepLn/ujAlSAClABKkAFCDOyXGfoZvKnWmLA9SRVMAP/kIZV8A8q3UzCUpPtJKJAXoYZieiR29t4BQANo3/5HmbYTRjpZhLGsGIbVIAKUAEqQAWoQKIK0DKDlhmEGYlePYltR8uMxHRLt60IM9LrjBBmpPh80DIjxYJzd1SAClABKkAFqEAOBQgzCDNSBTOQpjGsMnXqVFpmhCUm20lIAcKMhGSLbCPCjMikdW6YMCPFgnN3VIAKUAEqQAWoAGHGfzO00M0k9W4mhBlZl19+tsxAWky8EEgynUuTJk00pkLTpk1du+kGMxBj4fnnn9d0nwh+aYJl2hu68847BXUXLFigQTVRkOYVMScQrBJuVJ06ddJ4Dbhfff3115phBKlEEb8BqVKHDh2qMSGQqQMZNyZPniyDB9yTdADQdD43bn1DRpKoA7LmezcTq/iEGZl4mbDPVIAKUAEqQAXylgK0zKBlBi0zUntN5weYgQCKXbt2lRtvvDGbuMiQgVezZs1SK3rAvSUDM2bMmKEpoqdPn65ZM5xgxqpVq6RLly6yfv16+fDDD2Mw44477pDNmzcr8AGgQFYRpDdFVpHFixdrsEosO+6442TYsGEyZ84c+eSTTzSjyf79+/W1YvGCfAkztm/frme5WrVqAc+2/+qEGRatCDP8DxzWpAJUgApQASpABaJRgDCDMCNVMAMpDsMqL7/8Mt1MwhIzgnbcYEYEu4qkyWRghukQLCxgQWGHGcgWVLt2bRkzZow0btxYPvjggxjMOPXUU2XSpElyxRVXaDMTJkyQZ555RtasWRM7TpPNBJk6KlSoIJ999pkcf/zxuq+wUrNGImoKGoX1Cqxbfvrpp0j2RpjhADOwyC23eSRngY1SASpABagAFaACVOC/ChiYgXeT5cN8PvK/LhlYjs/2l305/o3EC/XMZ/u7dR3+tcR6vFs/m2Wmrllvr2//jv6YbZ32b/pvjjneIIj3bGZfB3NwTFDwsoIBZAoxLzMBwXd8Nu9mObY1n+3rTRuHDh2KbWfqW9u3tm3dNz6jvllm+uiUyQTrokrNav+XPpmLcNq0aYQZyQgY8bZuMMPuZoJUmLA8QJpOWKxUr15dxo4dq/cDFLijPPbYY/Ldd9+pWwUAQKlSpRx7jwk/3DA2btwop512mgwfPjzmduC1n/fee08GDx4s+/btU2uSZcuWxdxMNmzYoP3r169ftv16xcxwgxnjxo2TFStWKLQoVKhQNphRokQJdRWxwozu3bvLwYMH9b6KYu4TM2fOlJ49e8rChQvl999/J8yIeEzrnP2KZk3/773ZH6RgV+m/C2OZQZiR/ueKPaQCVIAKUAEqkFcVIMxwPrOEGRtDHfLQkzAjS9L87GbiBDPOP/98mTJlimpz5ZVXSseOHaVNmzbqUgG3i9dee00qV64szz77rH5GoEf79Yl/4mvUqCEjR46Uq6++WpYvXy6wBMJE/5RTThHADLf97Ny5Uy6++GIBIEPsiieeeELjVMD6BzEzEL8CIGPTpk1Jw4w9e/ZIrVq1ZMmSJVKsWLEcMOO2226THTt2qJsJXEegB2JBwOUEriUGZsAC4dJLL5WBAwfKZZddputpmRHqLcuxMcIMiyyEGdEPOO6BClABKkAFqAAViK8AYQZhRqrcTNq2bZv05fjKK6/E2oBFTCYWwozDAUABGWCpUL9+fT2VgAi//PKLvnfo0EHOO+886d27d+w0w61i9uzZUrp06WynHq4cWI44FaYAimDC3759e4UZbvt5+umnNQjnq6++qpvCYql8+fJaP5EAoGb/TpYZCAgKcNKtWzetZrfMwNjA8SKORsGCBaVdu3ZqqWJ1m/jmm2/UPQXHdeuttyr0IMxIzZ2AMIMwIzUjjXuhAlSAClABKkAFfClAmEGYkUkww5wtQA3CDF+XeK5UCuJmAmuLKlWqaD/hRvLVV19pZo5GjRrJ7t275Z///GfsGBDgElYcNWvWzHZc999/vy4vXrx4bDkm+MgGAqgAmOG2H7iXwIVrxIgRsW0vueQStXoIG2acccYZui+4xKHAUuPEE09UFxf0014AdZC9BKDG1Af4ueGGGzQoKNxLCDNSN8QJMwgzUjfauCcqQAWoABWgAlTAUwHCDMIMwgzPyyTUCrTMyG6Z4QYZYHlQp04ddTXxKnBBgXXFSy+95Fg1HsyAZcbKlSs1naop55xzjoKVRGCGiU3Tt29fdf2AhYeJ4fPjjz9qXB1TypQpIwBzADcI4glXFtyTixYtqu40iCeCeB6AN7DOgKUJ3EoAWhBHAzAD+wPQoJuJKAiDDgwA6nXFhLCebiYhiMgmqAAVoAJUgApQgaQUIMwgzEgVzEAchLAKXAJomRGWmuG3A8uM22+/XS0ITEEASwStRDwIBPZEiQcZMJnv0aOHAgoE/8QkFWlImzdvHrNsMG3DwgHg45FHHpEWLVpoEFukP4UlRMmSJePuB24bsHbA/hBcFH2EiwrGGGBG0ACgQ4cOlQceeCCbqH369NFApvZidzMBuEDK1h9++EFdXRDEFDFAUKZOnapuJ/aCVLBnn3226oN4G5u++DxfpmYFyMAYcwsQG8Yop2WGRUXCjDCGFNugAlSAClABKkAFklGAMIMwI1UwwzqxTWbMYlv8m0+YkayK0W0PmPHFF19k28H111+vsR78wgxsDLDw+OOPy/bt29XdBO2OHz/eMRMkAmXCXQPvmNQi4CcAAia38aAJ9vPOO++om8lJJ52kwUaXLl0q/fv3TyoAaFTqmmwmf/zxB91MLCLjvDdo0CAq2bVdwgzCjEgHGBunAlSAClABKkAFgilAmEGYQZgR7JpJtnZ+cDNJVqNM2N4rNWtUx0CY4awsLGtatWoVleyEGXZlrZYZSnr+8Y9IxWfjVIAKUAEqQAWoABVweh7BMgSks4IN/LOJZdYXlpnlTp/hF47l1nfzuUCBArFtzWe8Y739u1mGfZvPft5R39oW+mK+m/7i3Ryn22jAeuu//ua727Ma6uIF03YDBvDZ+M7jHRMQrMO7WW4mJfiO+madvY7Z3rpdvPbNfvButkH/8Nn0zyy39td8Rt0vv/wy1IsF2rVu3Tq0NvHvPi0zQpOTDSWgAGFGAqJFuEm+gRlOfky4wcI3Cfl+4W+EYCvIKXzCCSdogJXu3bvHpEdgFvhRIVBM2bJl5ZlnnhFEvA1aCDOCKsb6VIAKUAEqQAWoQNgKmAk6YcZhZQkzCDPCvs6s7dEyI0p1U9f26tWrI3drcDqadLHMQPYVxOro2bNn6kSPs6d8AzMMiTZaPProozJ37lyZN2+eLuratasGekFgms2bN8vll1+uflSIHgsKjtRBzZo1E6QAMw4qkgAAIABJREFUevnll+W+++6Tr7/+WooUKRLoRBJmBJKLlakAFaACVIAKUIEIFCDMyCkqYQZhRgSXWqxJwowo1U1d2wg4CeugatWqpW6nImrBhVdUMTMQDHX9+vWyYsWKbME0EVh10aJFAosUxCP57LPPpHDhwlK1atWUHr/bztxgxlNPPaWZatatWye33HKLTJw4MdYEjBO6desWs0SrVauWpgVG8FUUGDnAqOH9999XzdMyZkbFihU1wMutt96qpnfI9fvWW29Jw4YN9SAQURaD5YUXXpBly5ZptNu9e/dq+hwUbD9gwADp0KFDoBNJmBFILlamAlSAClABKkAFIlCAMIMwA8+/VheZqNxMEAAyrPLGG2/QzSQsMdlOwgps27ZNfvnll8hSgTp1zLiPYXJ96NAhTdGKF+areB3x18Gksplgrot2WrZsKf369dMu7Ny5U7PIIOXpu+++qzAj3YobzEC2F7gpTp8+Xd0OrTBj165dsnv3boU2MHgYNWqUzJ8/X+f8KDj+OXPmyKxZs3Tun3YwY/HixRpV9/vvv9cIubCwKF26tJ4oRLNFQcTcSZMmyfLly2Xy5MkyevRojZJrCtJMIeXPyJEjA51TwoxAcrEyFaACVIAKUAEqEIEChBmEGamCGWEG54MFNWNmRHBDYJNpr4CJqWPgxW+//SZ4/frrr/pas2JJ0jAD4AIZgzD/RcEkH/t47rnn1GMBMMPqZoL0uVheokQJnSejj5gb161bN2V6ermZoL+wtLDCDHvnYMUxZMgQ+fnnn3UVAOw555wjDz74oH5PO5hxxx13aEqbF198UTsI8xOYyuAEgOCgvPLKK5orGIGQxo4dqycWZjWmoA08CAB6OJV4gT2LFy8e24QBQFM21rkjKkAFqAAVoAJU4L8KEGYQZhBmpPZ2QDeT1Oqd1/aWCpiBiT/mtsOGDZMaNWrIxRdfLAAWMAJwgxn33HOPWm2gPqwZ4LkAN45UlURhBixr4FYCEARg88gjj0jfvn212whFgXS/sARLO8sM0KxTTz1VTU6MSwktM1I13LgfKkAFqAAVoAJUIB0UIMwgzCDMSO2VSJiRWr2j3NvWrVvlwIEDec7NBDBj3759GkcSXggAE4iVceaZZ7rCDPzhD3cMFNxTMM/esmWLJtRIRUkUZsDCC4lA9uzZo2ElEC+zSZMm2mWElkAoiffee0+/p5VlBiwucGK2b98eS4tqYmaYgJ/oNAKCwnrDxMxAIFC4oRQsWFAPCqYniLnBmBmpGKbcBxWgAlSAClABKhCmAoQZhBmpghnwwQ+r4M9IupmEpSbbSUQBgAxkgUK8hVQWu2UG5qnGxQTv61YtS9rNBDADsTPq1KkjTZs2lUqVKkmnTp3iwoyPPvpIrTdMOe200zSIKN5TURKFGda+AV4g5ATiaBQqVEjjhOA3EiEnMPdPK5iBEwMzGJjPWAsCfoIiwZwEQV1AZhAQ1JrNBAcGfxoAEZjUIJotAocGKYyZEUQt1qUCVIAKUAEqQAWiUIAwgzCDMCOKK8u9TVpmpFbvqPaWV1OzAmIAZlx77bXSrl07dbVAKIaTTz45X8CMYsWK6dweaWcBqsaMGSPXXHONDqO0gRmIXHrWWWdpHIyyZctmG+MIDALyBOsMpJsZNGiQpmQxBdt07NhRVq1aJWXKlJFx48bJJZdcEvg6wcND0aJFA2/HDfKPAvbUcPnnyHmkqVLAjLGoxpqf9s1EKlP/YbOfq6i0TNWY4H7yhgJ+x6G5/vBufeHfRqfXkUceKeaF9fiM7RBnzLoOn63L8NlexyyL9462EX3eWgff0b7TctMX6/5MfWxj+ox3U8KKWYZ7mDUjiPmMCPnWF8CB+WfVuhz18R3r3Oo41ccyU99kOTDLTH07rDD18G5/oR84ls2bN4d6MUDn6667LrQ2kaEgU383CDNCGwa52hDcLsIMauv3YFKRmtXAjG+//VYTZVSvXl27F8/NJF0tM8x9EHEwMM/H3N38RuA+gvl45cqV1fMCXhtr1qxRwwbcs2644QbNGIPUrscee2z6wAy/gyXKeoQZUaqbN9r2+zCaN46WR5EbCviBDcn0y0/7hBnJKMxtqYCzAn5/PwgzJOZqnOxYIsyIryDGGv7pDavMnDmTMCMsMdlOQgrkB5hhFyYTYcbQoUM1mYe19OnTRx577DGZNm2aemkgbiaMGOBWM2LECA0IioJYGnfddZdapwAipY1lRkIjNuSNCDNCFjQPNuf3YTQPHjoPKUUK+IENyXTFT/uEGckozG2pAGGG+YcNFhi0zPgrZgVit9KwWo3klmUGYUbW9UrLjLxx586rMCNTz45XzIwwjosww6IiYUYYQypvt0GYkbfPbzocnR/YkEw//bRPmJGMwtyWChBmEGZkjpsJYQZhRl66ZxNmpNfZJMxI8fkgzEix4Bm4O8KMDDxpGdZlP7AhmUPy0z5hRjIKc1sqQJhBmJE5MMME0QvjukVwfsbMCENJtpGoAm4wA+P87bffjjV7/PHHa6wGU5ACtGfPnpruE89AyPKDmAzxys6dOzWDZs2aNWX27Nnq8rB06VK5++67BVlVcC0g40jnzp1lx9Yvk8pmkqgeub0dYUaKzwBhRooFz8DdEWZk4EnLsC77gQ3JHJKf9gkzklGY21IBwgzCjPwFMwAxTCHM4B0wNxWIBzOaNWsmHTp00O7hOeeYY46JdbVWrVpSoUIFGThwoAB0bNy4URo1ahT3UGDVhACVRx99dAxmIM7Djh07NMvIgQMHNH0oElTccF2LfAkz1q5dKw0aNIh0SNDNxCIvYUakYy1PNE6YkSdOY1ofhB/YkMwB+GmfMCMZhbktFSDMIMzIHJhx9dVXh3bJ4p9vwozQ5GRDCSgQD2ZcddVVcvvtt+do9f3335du3bqpNQXuXX4KLDiefvppadiwoXzwwQcxmPHHH3/I77//Lr/99pv8+uuvMmXKFJk4caL07tElX8KM7du3q5zVqlXzI2tCdQgzCDMSGjj5dSPCjPx65lN33H5gQzK98dM+YUYyCnNbKkCYQZiROTCjRYsWoV2y77zzDmFGaGqyoUQUiAczVq5cqU2WK1dOLTCM5cWQIUMEFgQIwjtv3jzNmjFq1CipX7++YxcAKy688EJ59913BVZJdpgBl5V69eop0ADcuPXWW+W0YifmS5gBAWGtAisVWLFEUQgzCDOiGFd5tk3CjDx7atPmwPzAhmQ666d9woxkFOa2VIAwgzCDMCPT7gPMZpJpZ8y5v24wAzEtihcvri4kgBCDBg3S+Bbnn3++dOzYUV544QV58cUXpVWrVvrer18/tdQoWrRojh0BhBxxxBGaPhSpRO0wAxDjm2++kV27dsmbb74p5513nvxxYF++hRlRjyzCDBvMgI9TbpZ0myznl/5YjzPeMfudCDqZWea1CSKuE7sebtq51fOqb78Wvcaj1/pUXdvJ9MM6Tsxn9Dss0137WPejCfadaePX7zVtPf4o9LZeJ/HGczJjxs85DKuOUz8T0dr0J+z2/B5nbuntdbxmvJixiAdmfMbLfMY7XkceeWSOdyzDC/XxDqhgltm/G+CAd9MeUqmaetb19rqmHt7d6pl1aNvUsbZt7Zc5Jus16PdcxquHe5c1/an5/Oeff8bSpeIz/pFF8D6n5U7rrHWt67E/rLOmYDVt2tOy4jte6JPpg3k3y00dvKPtLVu2hCFLrA3oTcuMLDkIM0IdWrnWmN9sJnCvqlq1qgKJ7t27y/z582XdunWxfp999tkyZswYsbthbdq0SZo3by5r1qyRggULOsIMq5sJgMb1118v9/TsTpgR0aggzCDMiDu0cuuBz61TUfXH78M4YUb2M0OY4TxSkxmnhBnh/Nr5vaYJM4Lp7TUZDzr2w27P79EE7affdr3qeR0vYcY/vCQMtJ4wI75cGI+YmIVV8I93WOA9rD75bYcww69S6V3PL8wAYIC7yb/+9S+ZMGGCxr+Aq4kpbjAD8S/uuusuKVy4sFaFFcbBgwfVggOw0R4zAzADsToGD7iHMCOioUOYQZhBmGGxMDAPkm4/xoQZhBl+7sXJTJQIM/wo7F2HMMNbo0RqeE3Gg479sNvze0xB++m3Xa96XsdLmEGYYbXYSIVlBiZaYZVZs2YRZoQlJttJSAEnmAFLienTp2uwTmQwQWyXLl26CNKG1q5dW/bu3Stly5aV8ePHa0rWl156Sfr06aNwApACcTQAOu68804N7rl///5Y38aNG6ftTJs2TU466SR1KylUqJCceeaZsnv3bnn88cdl8+bNcvstNxFmJHRGvTcizCDMIMwgzPC+U7jUoGWGszDJTJQIMxIejtk2JMwIR0d7K16T8aBjP+z2/B510H76bderntfxEmYQZhBmeF1F0aynZUY0uqa6VTeYgbSscA05dOhQLAUr4mOYAmDRo0cP2bZtm5x77rkyevRoDeKJgrgYgBRLlizJcTj2mBlTp06VkSNHaswMxOeoXLmy3HLLLbJj65f5FmZ89dVX8p///IcBQKO6GMzEwbTPmBnZlc6tBz638x1Vf/xOfGiZ4Tw+vHRxgx5u5zPoctOrqMZH0PtPMv0gzAiqtjdQ8ns+rL8HYZpK+xnPfvsYjjqJt+I1GQ96HGG35/fIgvbTb7te9byOlzCDMCPVMOPKK6/0Gra+1yNdZZj3Tt87DqEiYUYIIqZBE37dTMLuKmLl4GV3M8EkHq9F8+bmS5gBkIH4SKVKlQpb8lh7tMywSIuHDMIMwox4D7lek3bzIMoAoP6gh59JnrUlrwmI1/rI7qS2hpPpB2FGOGfJL6C0jy/zPcwHcj/jPJkxE45i/lrxmowHPY6w2/N3FIeDF/utH1Y9r+MlzCDMIMwI62oL1g5hRjC90rU2YUZ6nRm45zRo0CDSThFmEGbEHWBBH0wjHa02d5Aw9+V34kOY4Q9S2M+NXTcvHf1M/pzOf7qM12T6QZgRzpXt95omzAimt9dkPOjYD7s9v0cTtJ9+2/Wq53W8hBmEGYQZXldRNOsJM6LRNdWtEmakWvH4+0M8Eas7TxS9I8wgzCDMYMyMhO8tbpCCMOMfCZvaEmYkPByzbUiYEY6ObteyHQIZS5agkMBrch+0Pb9HHVW7Xvv3Ol7CDMKMVMOMK664wmvY+l7//vvvJ/zb53snEVUkzIhI2BQ3u3r16sgtAZwOiW4mzieaMCPFFwAeMnLbzSTFhxza7nLrwTDZAwir32G1k+zxpHp7LwsL82Ae1GQ/UT0T3S7Vuvndn9eEPJnjtUIT63kyy7Es6Hnze1zpXC8ZTd3Ge7JtprNe6dC3vKavuQbxfsQRRwjerZ+xDC/4IZt3fLZ+ty/HuqOOOkpfpq75XKBAAW0f79Z6pr793WyP+tZ19u9mHfpib9vsx7SFd3OciY4p673LtPH3338LXgAEf/75p97T8G6+4zNemIhgmfUdy7Etlpl6TvWt61DffLe2Z11m/Wz6Zvpjfbeuw3IUZEUIs0Czyy+/PLQmZ8+enbG/G4QZoQ2DXG0IMRpwnVerVi2l/SDMIMxI6YBz2xlhRuKnIVMfJsPqd1jtJH4GcmdLwoxodSfMiFZfp9aTvZb9/POe+qPK23tM9pylmzqEGYmdEcKM4LoRZhzWjDAj+PhJ1y2QkeSXX36JLHuG03EbEAmogYwpBw8e1BcCguJ1xF8HkwoAWr9+fVm/fr2sWLEiWzDNFi1ayKJFiwTuNeeff37anRI3y4ynnnpKnn/+eVm3bp1me5k4caJj35EOF3UXLFggdevW1Tpoc+jQobJq1SopUaKE0M3EIh1hRuLXQKY+TIbV77DaSfwM5M6WhBnR6k6YEa2+hBmp1zeKPea1+y9hRmKjhDAjuG6EGYQZwUcNt3BSwFhwGXjx22+/CV6//vqrvtasWJI0zEDbLVu2lH79+mkXdu7cKc2bN1do8+6772YUzJgxY4Za9k2fPl0t95xgBmBFly5dFOJ8+OGHMZixbNky2bJli+zdu1fGjh1LmGEdkIQZid+gMvVhMqx+h9VO4mcgd7YkzIhWd8KMaPUlzEi9vlHsMa/dfwkzEhslhBnBdYNmzZo1C76hyxYffPAB3UxCU5MNZZICqYAZABevvfaaLF++XKUZNWqUApPnnntO3nnnHYUZSI88YsQI2bFjh5x00knStWtX6dy5s9YfMGCA7Nq1S1566SX9Pnz4cFm6dKm89dZb6rIYRfGKmdGrVy9NXWuHGXCzq127towZM0YaN24suLcYywzTT/T7nnvuIcwgzAhn6Gbqw2RY/Q6rnXDORupaIcyIVmvCjGj1JcxIvb5R7DGv3X8JMxIbJYQZwXUjzDisGd1Mgo8fbnFYgVTADEz8x48fL8OGDZMaNWrIxRdfrGACk30DM+bNmyennHKKlCtXTpAWFZYcr7/+usYQgWUH0qR269ZNKlasKDfeeKN88sknUrJkychOZaIwY9y4cepSM2nSJClUqBBhht8zRMsMv0rlrJepD5Nh9TusdhI/A7mzJWFGtLoTZkSrL2FG6vWNYo957f5LmJHYKCHMCK4bNGvatGnwDV22gCl4pgaONjADEyj8I4y4B/aydetWOXDgQEpjMYR2cthQpAqkImYGYMa+fftkw4YN0qZNG7W0QKyMM888MwYz7AeJbcqXL68AA2XNmjUKOAoXLqzbt27dOlJdEoEZe/bskVq1asmSJUukWLFihBlBzhBhRhC1stfN1IfJsPodVjuJn4Hc2ZIwI1rdCTOi1ZcwI/X6RrHHvHb/JcxIbJQQZgTXDZpddtllwTd02eKjjz7KeJhx9NFH69HZYQZABvS64IILQtOLDeUdBeJlM0HMjMXzP0k6ZgbABAKB1qlTRyFkpUqVpFOnTtlgBuJMPPzww4LxCrC4f/9+6dixowwePDgmNraFuwnABjJJRVkSgRkICAqrEwNgaJkR4AwRZgQQy1Y1Ux8mw+p3WO0kfgZyZ0vCjGh1J8yIVl/CjNTrG8Ue89r9lzAjsVFCmBFcN8KMw5p5uZmsXr1aJ5IsVMBJgVTBjGuvvVbatWsnc+fO1UwgJ598cjaYAdjWv39/uf766xVU9O7dW0488UQZMmSIdnvKlCkyYcIEKVKkiDRs2FBjTkRZEoEZZ5xxhsJEE8cDlho4BgAZAB1TGDPD4cwRZiQ+nDP1YTKsfofVTuJnIHe2JMyIVnfCjGj1JcxIvb5R7DGv3X8JMxIbJYQZwXULC2bAIsOUvOpmAnN+TCRZqIBfmIHgnAhuideSBf8OxTIDY/Dbb7+V77//XqpXr65dsbqZlC1bVpAppGrVqlqvUaNGctNNNynM+PrrrzW+BtYDZmAdsomcd955kZ1UN5jx559/Cl59+/ZVfRAjA9lN8Prxxx8FbjumlClTRl555RXt7/HHHy8IDgrYgQwucJVhalbL6ctLMCMdHu7SoQ+RXZ1sOFcU4JhKXnY/gAR7MQ+kYWsednvJKxK/hUzrb9R6sP3oFbDCDHzGv1P2dyzDv272dyzDC/XNZzwcms94N9/Ng6N9nVlu6iFtntkOy7BPLLPWi/fZ1Le2Ye+bOUYnIOGleLxt8NCLh2L7u3mQNn7u5rsJ4me+YzvrOtRHHfNu1tnrW+s57cu0a/qFOtjG+jLrzDLck5GOMMwC7Zo0aRJak3PmzMmzbiaAGddcc01oWrGhvKWA3TLj999/15SsBmYs/ezT0GCGXTkrzJg5c6Y8+uijGgS0ePHiep8uUaKEDBw4UK688kq93vv06aNNIHgoIAKAwzHHHBPJCXGDGUOHDpUHHngg2z7Rr8ceeyxHP+xuJp9++qkGMjWFMIMwI5LBi0Y5CYhM2nzbMMdU8qeeMCOYhhxzwfRi7eQVIMwIpiFhRjC9rLUJMw6r4eVmYmBGplqeJD5KuKUfBawwA1lDYJVhhRnLFs5LCmb46UM61vFyMwmjz4QZhBlhjCPHNjgJiEzafNswx1Typ54wI5iGHHPB9GLt5BUgzAimIWFGML3sMANm52EVTPgzdbLvlc0Ex3b11Vdn7PGFdY4zvZ1zzjlHXnjhBQ0wGVbZtm2bZt/Yvn27pj+1w4xHHnlELr6wKmFGWILb2iHMIMyIaGjRMiMyYfNxw5xYJn/yCTOCacgxF0wv1k5eAcKMYBoSZgTTyw4z4IceVkFQwkyHGW7ZTAgz/I0SuEWNHj1aA03u2LFDU2tijA0aNEhjOyRTypUrJ1OnTk0KRDjBDLh5IRaDW3nuueekffv2rusJM9zPKi0zkhnxPre1/wgiKmxeKOnwAJ4OfcgL55LHcFgBjqnkRwNhRjANOeaC6cXayStAmBFMQ8KMYHoRZjjr5cfNpEWLFhkLaxIfJcG2RBrQxYsXK9CoUaOGHDx4UANOAhj07NkzWGO22uXLl1eYgXadCvaBGBHxyrnnnquWGfY2YE1hCvaDWBIG9Jm4QW7tAmbUrl1bA2zaLTPgaoJUqTWrnZcvLTPWrl2bLb5FUgPAZWNaZliEwQ8iYUZ4w4yTgPC0ZEtZCnBMJT8SCDOCacgxF0wv1k5eAcKMYBoSZgTTizAjPsxYsWKFTkyRLcFaYJnRvHlzwow4ww3pa+vWrStLly6VypUrZ6sJix1cq1999ZXcddddAp1NYMrWrVtr3cmTJyv4QPDKzz//XIPtPvHEE5oS9+6775Znn31WihYtqsEq77vvPt1XnTp1NCMGsl1gnwAVTz75pMKIX375RbcdO3ZsbH5XqVIl3Y8bEEE/zjrrLIE1xmWXXRY7hk2bNkn37t3liy++EFjvAGwhWOWxxx4rgBnoB1KiAuIgoHGHDh3kuuuu0wCgcDPJrzADrjco1apVS/xG5bElYQZhRnSD6x//4E0/MnXzZ8OcWCZ/3gkzgmnIMRdML9ZOXgHCjGAaEmYE08sOMxo2bJh4A7YtP/nkk4x97jOWGfHcTK666qqMPb7QTnKchjC5f+2112T58uWOtZChBxABOgJGrFy5UjPEzJ49Wy688EIFEXfeeacgK07NmjXlgw8+UIixYcMGba9ixYry4osvxkAEIEKVKlW0LbixAJgAhiBdJ9J2wq2lR48esn//fk1BigLg8fzzz8eFGaVKlVKYYc308+WXX8oPP/ygoOunn36SVq1aKaxA/9APpDe9+eabBVk6UPfGG2+U4cOHS4UKFWTEiBH5FmZAc1isHDhwQHWLohBmEGZEMa60TU4CIpM23zbMMZX8qSfMCKYhx1wwvVg7eQUIM4JpSJgRTC/CDGe9/LiZILVlpsYESXyU+N8SUGH9+vXy9ttvO260Zs0aadq0qezcuVPTO6PASgPWDUgnCpjx8ssvK8xAQfyNIkWKyLfffisnnHCCIN4FYnEYqwpAhKpVq8qePXtiMS9g5YFgnL1799Y2ACBKly4tu3fv1jYAPyZNmhQXZpx99tlqBRIvbfGrr74qb775pr5MP2C9gdgbSMsKkIExBWsOwIxa1c/Pl24m/kdP4jUJM2ww4/TTT09cTW5JBagAFaACVIAKUIEkFcAE3ekF82Xzwvojjzwy9t0sty7DZ/sL9cwy+JfjM9rCZ/Pd/m58xrEcda3fzXbWd7RpvmN/9vac+oR6fko8eGHfHv8EY/KJSRFe+G4+w78en/FuPsOs3SzDZ2xr1jvVsS8z7VvbNO1Z3009a3/sfcQ6+8v8Q+1HJz91oGWDBg38VPVVB8H+MnWy7yebCWFG/GEwatQotcxYtmyZY0VYWtx7770CdxRTsA2+IxYGYAasNNCGKSeddJKsW7dOMD9zghlw7/j+++9j9evVq6exOWA5YW1j4cKFun2iMAPABH3HscEFCbFAAD0w5gEzAFgAabAcMAPWH/Pnz1dLDcIMX7ePhCsRZhBmJDx4uCEVoAJUgApQASoQvgKEGe6aEmaEN94IMw5r6cfN5IorrshYWBPeqHFvadWqVXLppZdqzAyAA2sB5EIwyGbNmsk333wTs8wAeEAMDGOZAeABqwdTEMsQ2wFm2F1EEH8DcTNgdWHKDTfcoC4qxjIDEAKWGbt27fJtmYH6EyZMyGaZcccdd6gFCYJ5HnfccfL6669rXA7ADPQDFiJwLzGWGai3b98+WmakYOARZhBmpGCYcRdUgApQASpABaiAXwUIMwgzaJnh92oJp54fN5PLL7+cMMND7k6dOqn1AuJnXHTRRZrdY+bMmWrh1K1bN3UBQfDMfv36aZBPxMxAfAsEiIQLCSwzrDADAT/hngKYASsiQIU2bdpoLwARYIkBUGEK3D6GDBmiri7YplevXvLzzz+rOwgKoAPcTNA3t1KmTBkZP358NpjRtm1bjZeBmB6wvGjZsqW+G5hxwQUXSLt27WTw4MECdxPEz3jggQc0zgcsM2pfdAHdTMK5VHO0QphBmBHR0GKzVIAKUAEqQAWoQCIKEGYQZqQKZuCf9LDKp59+mrGTfT9uJoAZOC8s7grAXQoZSOA2AguM4sWLK4RApg8E5IRLBoJmIvgn1mE5rClQADNgmYHMJKYUK1ZMoQfAxKxZsxSCIEsJ3DcQvPaSSy7RmBqmwAIE2UwQ8wKZRLD+8ccfF7SDgkCdEydOjAszypYtqzCjcePGsXYRC6RLly5SsGBBKVy4sMIXxPZA0FtAFewHfRszZoy6/gFsXHvttYLUrLA6IcyI7qohzCDMiG50sWUqQAWoABWgAlQgsAKEGYQZqYIZSF0ZVpk3b17Gw4x42UzgIkGYEdZoyVvtIMYOrE9giQKLDbx+++03BSoAGp8vX0zLjIhOOWEGYUZEQ4vNUgEqQAWoABWgAokoQJhBmJEqmIF/lMMqCHiY6QFA3bT4+OOPNd4DYUZYoyVvtUOYkXvnkzCDMCP3Rh/3TAWoABWgAlSACuRQgDCDMIMwI7U3Bj8xM5BWlDAjteclU/ZmhRmwzoBVBl6wyoB1xpoVS1wtM5B+1qSqzZTjTad+EmYQZqTTeGRfqAAUwBAUAAAgAElEQVQVoAJUgArkewUIMwgzCDNSexvwAzMuu+wywozUnpaM2Vs8mAGg4QYzELwUGVsIMxI/1YQZhBmJjx5uSQWoABWgAlSACoSuAGEGYUaqYAayQYRVFixYkGfdTBCwEkEfcW3SOiOsEZN32vGCGWtXLnW0zNixY4cGFEXaV3PfzzuqpOZICDNsMOO0004LrLxTznPjM4h11s/WxrHcbOtUx7reqVNmvVs9p/VWX0bTN2sfrP217jNeP52Oyen447WHdX50tPfZtOmkgZPfpv04zPbx8tbb2/Y6L/Y+OWlujtftHFqXu9W1jx+vc+Q2Dr3Glv28+T3+oBdSvHFsPU9u59p6Dt3OfRAN7OPafh7c1od53PZr022824/L695g76MfXezjON5xut3/nNrwcx+MNwa9xoNdC3vf4l37Tjq53YOCnHe3+73TOHe7f1jHo/0+5nb/sLdvve+6nRune3O88eJ2X4o35uLdv71+n+y/sU5j334/cLuu4v2WOf1WOOmMek73Hz/3UbuuTkADUfKxHO/W15FHHhn7js+mDj6bF+pbvx911FHZ1uE76uDdrHP6bOqgLfybiHdTz1rfrDP7ta6z9sPa9yDXkVNd+zMMNDVQAFkW8BnveCFYH172z5iUmGWob+pZ61vrWJeb+mZ7ezvW5fiM/pn+WPtmBRmm36i7cePGZCXKtj30IszIksTLMmPr1q1y6NAhOeeccxyfV0M9MWws4xTwghlulhlwRdm7d2/sXpxxB54GHSbMsJwE3NQJMw7DF/vDl/UhzW0C4PUQ7fTQ7fSQaJY5TTy8Ji/2beMdR7x9W9uxT5T9TIDsWtgnH9ZJkf2Y3HR028ZrQujn3Pl9kHfSP4x7mVu7TpM5u/5O+tn7FA8sevXfawIcb3Lnp203kEeYkXNi6AZhncavGff268Z6Lfq5lu33gmSvAcKMw+c1HqA258l+Hu33dK/fCcKMLKBBmEGY4fS7WLduXa+fKd/rP/vsM0+Y57uxFFf0ghnozpYtWzQt6L59+1LcO+4u3RUwoBJQA9Dr4MGD+kL8DLyO+Ougo2VGuh9XJvSPMMNylggzsixFnP5V8vrX3+lh3z5594IKbhM6+8SDMOPweXKa7LpNrINMuJ1ATKITQL83QsKM7ErZAVU8oGY/t9bz52ey7mds2KFSvPNqn1w63Qv8jl2niWg8bawTX8KM/9PTZL+vO4E9p/ObyL3E69xYfyvi3VPijWnCDFpmuN1/aJnh9xc3qx70qlOnTrCN4tReuHBhnoYZoQnFhvKcAolaZuQ5IXLhgAgzCDOyuboQZuS8Ct2sJryuVycgYJ9EuE067ds6WWS4TRoSmYDYj4UwIydYCDLx8hob1vXxIA4tM2iZYYcMXt/tAIcww3kM2aFXkHugFch4gSGne4FfaxTUs7/oZhL/7kqYEeTXJzyYAYhhB5XBepL7tf1YZuR+L9mDdFWAMCP3zky+hxn2fy3pZkLLDLeHWvsDrNdlS5jhpVBOYBDPOscLJtgtF+x7p5uJ+/mgZYa/sRrU4sWtVSe9nSBFPIsKN0hBmOFsuWY9F26Q0AkyOlkGEWZkxdVgzIzDcTdM7I1MjJlBy4ysK5oww9/vYCbU2rNnj7p4wCUoVcXEzrG6mPz+++9iXv/z43d0M4noZOR7mGF/wCHMIMwgzMj6J9PJSsftH8Uw7k90M3GHO17WQXQz+Uc28ZysluJZO/kdv4QZWUrFg190M2EAUDvoYADQPzXwqDXYqAn6iesltwOA1q5d2+8t0LPeokWL6GbiqRIrRKkAQAaeVcuUKRPlbnK0DcsMvBAfAwADgT2RkvU///mPvi+e/wlhRkRnhDDDIixjZjBmhtN15jWRdLs2aZkR7K5FmEGY4WWxAIXsQM1p3BBmZL+XM2ZGVuwQU2iZkRUQlNlMmM0E1wJhRtadgZYZwZ7Z0rX2N998I5UrV0559xKBGUuXLk15P/PiDgkzCDMYM8MlLawZGoQZ2ScBbtAh2RskYQZhBmFG1hiwx8ixTsIZMyMnmLCOGyfrGTdXkXj3snjWafbfBifLqHj3Q8bMOJwu1po2FhYcyRbGzAimIPSqVatWsI3i1F68eDEtM0JTkw0losD69eulZs2aiWya1DZOMAPWGbDMwGvJgn/nsMwAzGjUqFFS++XGIoQZhBmEGYQZOe6FdDPJCRbsk0xrjXhm914/NPEgDgOAMgCoF7ywr8d4c3OpcYIi1jFmXW/aMePe73inmwndTOhm8qe6jljdStLZzSTMid+SJUsIM7x+9Lk+UgUAMy6++OJI9+HUuB1mwNXEuJkAZiz97FPCjIjOCmFGCDDDem6cHgztD4jWh02zzv7PkVOb1odL68TKbZLl9BAcLwii00Ox04Ox0/HYx6fT8XgFs7O3YZ/IuR2PXRe7NnYt3bR2M1/3Y4kQ75+5eGPC73XtFTHfKb6FfVy4/Tvpdo7d2ox3/v1oZZ8k2f9J9fpH1Elrr+Cf8a4X+7+61smbW1/czptTAFOnum4TPq/l8c6h23XgdL9xul7j9d1rv/HuTW7Xn9d14TX+nNoNcp04jRn7MjcLCesYcTu/bvdl+/XmBhP8jD2/GtmPw8+92O9vhZ97mP0Yvfpt37cfLeznxH4vcoM+fn4/g/yGmLrxftOt91CnYzN64d28sI09kwnWmXgUeHd6wfLBWsdYQph3Ax7QlnE9QX0st7qh2L9b3VSs65w+o21rW04uLqbvfsaTVx3reIO+AAl4ATDgu4EMJlaFCdxnAEQ8CGFdZ/9s9mFt13y2wg3rMtO/eHEzUMf0/csvv/Q6/EDroRVhRpZkdDMJNHTStrKBGX7uwWEehBVmIG6GNWYGYMayhfMcYUbDhg3D7Ea+bIsww3LacVNPJACo/UHHaVIR5EHLPhLdJmpuD3xOD1NOD+X2yQthRlbwU+uDkFW3eHcIwowsdQgzsgeidBszXtDCrqUX4HGbQNnHsp/+ONUhzMgZGNkP/HG7f9gBnv03Ix5E8Tuxdqrn1q4TXCDMyO7OYgcQTteJ22+123UX73yYZwbCjODP5oQZ/jUjzDisFWGG/3GTTM0LL7xQnn32WalevXqOZubOnSsPPfSQ/Pvf/054F4AZNWrUSLmFUDyYAQsNN5jRoEGDhI+VG2YpQJhhGQmEGYcf3uwPZW4Pu/EmR05Qxg5M4pFTJ6hgf6C01vHzkO90HPHaJMxwfqA3D9r2c0yYQZhhxobTte00QXa7B8S7Vt3uLV7tu03Q7TDSwIV4UIEww/9jlP0+7XVu3UC91z9tTr9bppe0zDhsoWG1zqBlxuH0qvnVMiNMk3zEAPC6Tv3fOVJbM6/BjHr16knXrl3lxhtvjAn59ttvywMPPCCrVq1KrbiWvb3++uty6aWXSvHixVMKMz7//HPNNFKtWjUpUKCA7vunn36SnTt3yvnnnx/ry969e3V5hQoVYsu++OILjXsBSOIW2yfdYMauXbvknHPOSWl62twaVIQZhBkxBWiZQcuMRGCT9eZFmEGYQZiRPXWp0zVBywznFOB2sGwdS14AxA5Y6WaS5XZCNxO6mcSbYOC6IszIUogwI7emoof3G5ZlxkUXXZQDqq1Zs0YOHjyoEKVUqVIxmPHtt9/KeeedF+vE1q1bpXDhwjHYgm1WrlyprnKlS5eWokWLOgrlBjNM3Izli+Y7upkA7JiyYsUKGTBggAC8YH8AKg8++KDUr18/8MnBfqdNmyadOnUKvG2mbUCYQZhBmPFfBexWGE4TDrcLnG4mWcoQZhBmEGYQZtjvk7TMcP7loJtJVlYTa6yPMB6i6WbiX0VohX+bwyrLli2jZUZYYibZjh/LjBEjRsjLL78sP//8s5x99tkyfPhwueSSS3TPnTt3Vtd7TOQxyQb0mjhxogwbNkymT58uZ555pkyePDmbBYPpMuJF3HnnnfLpp59qvBrAg3fffVcKFSokVjeTAwcOSM+ePeWTTz7RfV1//fXyzjvvxNxMfvzxR53cz58/X4499ljtE9pF2bBhg8yaNUv69euXTSm4mcCFxW4htHbtWjnppJNk9+7daolx9NFHqwUGLBiqVq0aawPHi+/GegProQ8AB44L1g5OxcAMwA8E/0RdazaTFYsXxIUZhw4d0nPQo0cP6datm+qG6wma1alTJ9BoQDwfwJD8UggzCDMIMwgzcmQ/iDchNQPGycyeMIMwgzCDMIMwwzujifU6sVudmHuriZdhvjMAqL9Hc8IMfzqZMUiYkaVXfrTMmDFjhtStW1dOPvlkefXVV+X++++XdevWScGCBRUcfPbZZ/Laa69JmTJlpFWrVgoChgwZIldddZWCj02bNul29jJ+/HgFEM8//7xCA4AEQIBjjjkmG8zo3bu3tgkoAveOa6+9VqGBiZlxxRVXKHjAPgEerrvuOu0jlsNlBiADfbAWwAy4kjjBjNNPP13279+vsfEADgApYJlhYAasGb766iupUqVKrElYdJQoUUL7BW0uuOACPSZ7iQcz0K4bzDBWF9u2bZPKlSsLAA4AhlPBuQCAgmaAQk8//bQeB7YF8Ojbt6+88sor2g7OT6VKlWLjGu3efffdCphwfgFMevXqpbuBhnBJAiDC7wzOL+KaZEohzCDMIMwgzCDM+G96XicLGz/m7fEAj9OPAQOASrZAu04aBdXdHiTVKZ4OY2YcdqXzcilz0wrnKqhPPC0znB8JaZlBywxcS9YsKPbP+I46UWYzIczIuzDj66+/VoBgCv79L1asmGvMDEyQASAAEAAzMPkHPECZMGGCvPnmmzJnzhz9DmgASwpMgO1l0qRJCjkef/xxnVhb//yyWmbAugOWGCZmxTPPPCNvvPGGwgxk7mnUqJHs2LEjZmWAviH9b7yJNvqFfdh/pwAiYP0BUIDPABaADLC8MPACn7HdGWecoYeEOBk4PgAMWGoAykC/U089NTDMWLnkM0fLDGMJg3MDrXA93nLLLWpdcuKJJ8b2A01uu+02AYBCf8eNG6duJAsXLowBmPvuu08GDRqkxwDggfb27dunbTRp0kSPAzFTAIZatGihLiwAFzfccIPANadPnz4CKIPjdArQmq5wgzCDMIMwgzCDMIMwI9vDhv0Hy/5Q4GaVY4U6DACaBWwYMyMnuPICVQwAmmXhRcuMxB6daZnhXzdohUlMWGX58uWBYWdY+062nbxomdG2bVu55pprYtJ89NFH8uSTT8ZgBsABrCi+//57dfn64YcfdIIMiACYgckv/rFHefHFF+XDDz9UtxQUWDAgEwdgg73A1eKxxx5TdxQAAwQhxSQb+zAwA5YagAZox0za33//fRk5cqTCDECTm2++Wc4666xY85jwYztYH7gVL5gBK5Tt27crRCxSpEg2mIFtsT9jGQEYhGOpWLGi7g6AABYkVrcU0w8vyww3mFG7du3YocBKZMyYMYLYIdAVVhs4XyVLlpT27dtrbA8AB1PKli0rOKcoAEI4j8cdd5x+B5jBMlhkbNy4Uc8V2jfuJ3AZAhjCO+AJLE/69+8fAznJXk+p3J4ww6I2buqJpGZ1MhGN98+V04Oa/aRbf4ytEwe3f9OcHpq9/j1z+ufNbdLiFRzU9N/p31Hrv91e/wZadXD6Z9VJJ6f2vR6W3fR2uvic/kUPGlwO7bqdD7/jwSsuh5sO1mNyOr9ek04nTeKNHaexax8Xbjc5t38q3fpgdHW7Ruzjyeu6tLbnNm692nSa6FvPv9Mxuulp1zLe+XMa8073Jjft3caXW7te7Zj1Xv8+xxvXQX8Mg9yL3SbM8a5VrHPbh9f9Kt593L7PePevRCf68bT0Gjv2Me312+J1f/V7P4ind7x7iNvvkXVMul3rfs9/vHtVIr8/TtAL7Rjt8W51MzHfrfEmrJ+x3in4pwkKas1ogs+mPj7jYRf1TKYT827Woa59Hb7b61nbMvszdUz79v4Hvea9fkugKyYtxuIB32HlYF7wLbd/NsvwbrWUwHd7fft30751uXV/9s+mvrWP5rO1z2aZ3aQ+Wb1wLsP8BxaxFYLeH5I9hrC2z4swI142E0yWEVcDAAH/4KNgLMCNIVmYYT0nCKjZunVrdRUBWLFbZnz88cdSvnx53eSFF16QKVOmKMyARUTz5s1ly5YtrhlEnM49gAQgjH0cIiMJLCoAMwBFYJ2B73A1wfHjmjVuJOZ3YPXq1XoPwP3LLEM9uG8cf/zx2XZvhxmImwGQYwKArlq60NEyo1atWo5DGGAC8TMAUxBvBDDiu+++y+aCApcZQCa4wcDCA7DCFBMbZM+ePQo8brrpphxg6Nxzz1ULGtRFLBTAKliewB0F1hqZUggzLGcKN3XCjOypOJ0e0O0P5U7f/QAGrwc+r8mB/UHX6SHf74Vof1i3bkeYkVNFu9bWCYD1vNk/ez3kxJsg2HvhtJ94E5Eg483vWHKbBDqNO/s14baPIPp59dPeP69xbq4p+/l0g5zxjtOsczun9uvbz/XudT07HW8QiOinD2778NrWfp+06mMft/HGqtM59xrbQXVzurfa74lebVrX28cdYUZ29azXiF03ox3eCTP8jzqjKWFGfM2gE2FGlkb5DWZgct+yZUtBTAgE1wRUgNsIXEmShRkLFixQUIBYG3BzuPzyyxVmXHnlldlgBoJ/AnCOGjVKg2YiFgYKYAauXWyH+Bf33nuvWhwAjPzyyy86ZuMFAIVFgv23H5ADfUIQUJRvvvlG3S0Q/wJwAhYXaBsZS1AAOWDBYXeTgSUJYk7ARcZavGDG6mWLHGFGzZo1XS9SBDiFRoiJ0a5dO42L0aVLlxz10SdkRcExmQJAAagDaxtoBXcS6OeWWtY8h8ybN0/HAcYHIEkmFMIMy1nCTZ0wgzDDfuESZuS8lRFmZGlCmJFzbLhZj7iBFVpmZLkUWHUjzDg8roIAKnNNmq3doIkdGAYZg3Y453YP8AK31iuHMCMrjWy8h+ygD9SEGf4Ug06YLIZVkAnCbezDZN9kpsC/1XBveeKJJ2JWATCvR0BIa4HbioEtiF8A1wcEfjzhhBNk4MCB0r1791h1xF7AP8owr4fFAYJKIuaD35LfYAZ0GTp0qFpmYGKOCT2yimBZsjADrigAFCaYZZs2bRRmYLxZLTMAD+666y6FBoAMmNjPnj07WzaTwYMH6/c//vhDypUrp2AD/YsXABQwAxYV1oIJ/SmnnBKDGbCwQGwIgBxYKAAIwO3EwA5YhCDeiB1aAM7AqgUuH1ZQD5iBNtFPgBmrZQbGuxfMgFUFrCwAmODqAssMXA+ALQj8CQ0w3qdOnaqQAtcDzhesV6BfPJhhwBC0R1wNgCEcH7LJ4PqClnB3gVUGoE/Dhg3VNcVo4fcayq16hBmEGbFJmf2B2vpgaH/Qtj8suj08Ov2LaOp6/Zvo9U+nfTIZb19eF5j9n0NrfcKMnOoRZmRpQpiRc2wQZmQHwtb7nfU+aV9OmOF8lybMOBw/g5YZXr/kh9cTZvjTKpUwY/HixYJ/feFqABiBQISYuGIihn4AZiAVJYI8moLJpHk+M9kWYDmwefNm/dceAMNM4hDXAACjadOmmqUB7SJzg9+S12CG3+POa/UwGQdosMOMeMeJ31+ADVhhGJeSoLo4wQyTmhUw4/Plix0tM5DyFgXjD4AOGWRgTYFrBGMb7h/FixfXOjNnztSgqhjb//znPxXaIeYJQKE9fonJeAIoggKw5AaGECvjrbfeUhCDfeE7stdkSiHMsJwpWmbkjOvgBBSsE3+7n6/9nzDCjGBZG9wATzx44AV17GDG+t3P/pxuZoQZhBluP3KEGYQZ9rFhh8V0M8muEC0zaJmRmzEzUmWZYb8vwJcfZuywpIBVNGAGYm7gn2d7QawRBInEhAv/GqPA3B6TL8RZePTRRwUm+UgHioKJnAkuWapUKV9zMsIMXzKlfaVEYAYsKmBxAcuEREuyMCPR/XI7kXwPM+wPWXQzoZuJ/cZAy4yct0rCDMIMwozsY8DLkswOgY1+bsA4aKyPIG4NTrDBDUIZWBoPino9TBFmxFeIMIMwIzdhBkzPwyqrVq3yHQAUpu2dOnVSc3pYHQFmPPTQQ2r2j9gGHTp0kG7duqllBv55RiwDxDgwpu/4RxopQOGKgmwM+CcbmR9MgUsB1iNOg59CmOFHpfSvA5iBbCNBLDPCOCorzABkg1UGXiYA6JoVSxwtM8JMjRzGcWRiG/keZlhPGi0zaJnhdBETZhBm+JlY2ienTlDMTAy9LJhQz23c2e9ZVn//eBNSp0mp0wTVPrkO4kpj+u3URyd3AWt9Lxjg5wc2iEuCk9WYnz647cNrW8KMw2eQlhnZRzNhBmFGbsIM+N8nUpDpwe2Zyau9nTt3CrI4IA0n0oeiIN4G4gAgzgXaRnwAxG8A0ECWCUxQMWE0qSWRnhOuKl9++aXGGUDKTsAQUypUqKDrEa/BTyHM8KNS+tcBzKhSpUpawQwADTeYEWZq5PQ/O9H0kDDDoithBmEGYUaWAm7uJ0YfWma462T/F9poZocObi5Y1kmx/bPXv+eEGf9IOpCmE5BxgjP2a4Eww/0hhZYZ8R/gCDMIMzIRZjiNakAILysxpJdELIA77rhDA3a6ldGjR8uMGTMEmTFomRHNJDAvtorgnAigiftqKq0z4llmAGasXbnU0TID8T1YklOAMIMwIzZ5dXqIdzOBtk7Q7P84xpuk+Q1yZybUQSYWbvv1c4m4TUDN/p0mlX7/afUzyYn377odLridE6c2nCYR8SZmTrDCST/CDMIMt+uKMTMYM8M+NggzCDMQVA8v/KuOd7gV4LPJYsJsJn/rxAuxIQzYMN9xTzXLNm3a5OeRxncdXJvI/BBW+fzzz+PCDMTJAMi46aabNNhhvPL0008LsmIsWrRIdUHMDBPwE9shICgyRpiYGcjKYQJ+wnUFFh5IacmYGWGd3cxoB8EzMV7gqhTv2T7so/GCGW6WGcgowpKcAoQZNpiRnJzcmgpQASpABagAFaAC+UcBTBjMy2RcwXfzGUrYM7FYl5kJR1QTD8AA88J+AQYMIMB389nUMeut26XyH954I8fL6iHoqEslzEC8C4CMZs2aaYYGU0zGEqSfRDBSBGFE7I327dtLjx49NLMCCgJ+Ip3kG2+8oZCiSZMmGhAUbeLfeKTXRPBQLEc2k61btzKbSdABkUfqA2YhbgUsIlJVEEQUr0OHDsnBgwf1ZVK04v1/fvzO0TID2XdYklOAMIMwI7kRxK2pABWgAlSAClCBfKsAYUbqTn0mwwyAhnbt2uUQCwE8q1evruACaVeRVQKZSBAA9L777oulykQ8DQQMhXVG4cKFZdCgQRpXwxQs7927t2ZHQcpKpGlFO34LY2b4VYr1nBRI1DKDMCP58USYQZiR/ChiC1SAClABKkAFqEC+VIAwI3WnPQqYEabP/po1azxjZqROrWB7IswIphdrZ1eAMCP3RgRhBmFG7o0+7pkKUAEqQAWoABXIaAUIM1J3+qKAGcgSElZZu3YtYUZYYrKdjFIgLJjx5ZciMDhatkykUCERJPsZOVLkyCNFPv9cxJ58COvuueewVPDgGjtW5I8/RG68MetzgQIZJWXgzhJmEGYEHjTcgApQASpABagAFaACUIAwI3XjgDAjOq1pmRGdtqluGfFSEFgTcVpSVRB0FDEzADWscTMQuwOvI/466CtmRo0aIpUqiTz1lMj334tcdlkWrOjaNQtmXHWVyNath48KoAKgA+W110R69hT56CORk04SueIKkeuuExk6NFUq5M5+CDMIM3Jn5HGvVIAKUAEqQAWoQMYrQJiRulNImBGd1oQZ0WmbypYBMhBw2G8Wm7D6ZrfMQNBPBCA1r3WrlvmCGcWKZUGJhg2zegaIAVgBuGFgxrffOvca8KJ6dZEHH8xa/+qrIgMGiGzfngVAsO7ee0Vef13kf/4nywLEZEe++WaR00/PsghZulSkdm2RV14Rue++rHZKlcrq17nnhqVYeO0QZhBmhDea2BIVoAJUgApQASqQrxQgzEjd6Y4CZlSpUiW0A1i3bh3dTEJTkw0losDq1aulQYMGiWya1DaAGXjBCgMg47ffflOQgcC1eC2aN9cXzPjXv0S2bDlsmYFkJ088IXLllVkwo2bNLOhw7LEizZplWV38859ZXT/rLJHRo7OsMVDgsnLOOSLI/gorj3LlRB55RAQJgr77Lmvd6tUiZ58tApjx6acis2Zl1bv8chFAk4cfFrn2WpFBg0Q2bhR5992kZIpkY8IMwoxIBhYbpQJUgApQASpABfK+AoQZqTvHUcCMypUrh3YAX3zxBWFGaGqyoUQU+Pjjj6VVq1aJbJrUNmHBjFWrssACwAEKLDOeeSbrM4DEkiVZbii7d2e5nwBEwNIC5eSTs6wnGjfO+g5gcdppWe//+Y9IxYoiv/0mcvTRWevr1xfp3Vvkmmuy9onkP4AdKE8+KTJtWtb+UNauzXJbcbMKSUq8JDcmzLAIGFWO8yTPETenAlSAClABKkAFqEBaKkCYkbrTQpgRndZ0M4lO21S2nMkwA0E7zzxTpEcPkb59RX7+WaRNG5FGjZzjXsCqAjE2ACqOOcbbMgNuJnAvMQWWHYAY5oX1vXplrZ04MctK4623sr4bNxXr9qk8r/H2lTYwY8+ePdKzZ0957733NJhUy5Yt5fnnn9e+X3PNNfL222/HjuP4449Xkx1TNm3aJB07dpSVK1dK2bJl5ZlnnpFLLrkksMaEGYEl4wZUgApQASpABahAPlXADWRgOfzWrevNMkhlX4dl5hkME3Z8Nu9+pDX1rXXNMrSD199//x1rF5/NMmxjvlvrGnCAdWa9n75EWScKmFEJf/OGVNavX0/LjJC0ZDOJKZDJMAOxLWBpsW+fSJEiWcc/frzICy8ctpCwqrJ+vQiSEWFKXLBgluUE4IYJ+AkrDbiUWGNmEGYkNq58bVWrVi2pUO22+MsAACAASURBVKGCDBw4UAArNm7cKI2Aov4LM5o1ayYdOnTQ7/iBOgYI6r8/QPD3w/r7779fXn75Zbnvvvvk66+/liJmJPjqweEfUp/VWY0KUAEqQAWoABWgAvlWAcKM1J56wozo9KZlRnTaprLlTIYZf/0lUrJklmUGXEgANVq3znIPmTBBZO5ckRNPFCldWmTXrqx6iJ0xe3aWwgjUiYCeph7gRosWWXDDybKClhkhjsz3339funXrJohAe9RRR+VoGZYZV111ldx+++051i1btkzq168ve/fuVQiCUrFiRRkwYEAMfvjtKi0z/CrFelSAClABKkAFqEB+V4AwI7UjgDAjOr1zE2asWrVKBg8eLGvWrNF5UPny5fV7vXr1ojtgny1XrVpVLeWrwwchA4obzHjqqaf0OBCk9pZbbpGJ8KMIsYQVM2P58iwgsWZNlusIUrMikwkgBhwWhg/PiluB+BgIDvrooyLIgGIKMpkg3sWhQyJt22Zti/SthBkhnmynpoYMGSJr164V5OidN2+eXsSjRo1SSIECmAEXEpRy5cqp9Yax2pg8ebKMHj1atzelTZs2UrJkSRk5cmSgnhNmBJKLlakAFaACVIAKUIF8rABhRmpPfhQw49wQcy1u2LCBbiYBh8ShQ4cE56BLly7SuXNndWlasWKF/kELq/XcLnkFZsyYMUNB0fTp06VAgQJpCzNy+3xn4v7TImYG4l288MIL8uKLL2oEWrz369dPLTWKFi0qs2fPluLFi+uF/e6778qgQYNk6f+zdybgNlX///+EhIqQSkqmilJkipTQIDRPX0qDqL5KipSKChmLJk00KkQqJTKUMjSojJlCRAiZ/qZKv9L/eS3ffTv33HPvOefefcb7Xs9zn8s9e6+91mutc85e7/3+fNY331jNmjVtyJAhNmbMGPviiy8y+N9+++0uFOUlAo1CFIkWqThV1WYREAEREAEREIFkIiAxI76jEQsxoxr7M/pUCBH3u40+NS1sNYlyZqxevdpq165t69evz3CYBzf2nXfecQ9uOaZs2bL2zDPPOKFj4MCBLrx++/btVrFiRevbt29GzkDWUuQbPProo53jA+cAD4o9t8fjjz/unApsI1qmTBl78cUXrW7dupkuzVqMY0qXLu3C+/l/mzZt7PPPPzceRK9du9a54QcNGmSIHqFKdm1kC9VrrrnGfvjhhwxX/uTJk13KANZ4u3btsk6dOtn06dPt2GOPdceOHz/eXZtCjkW2P+XvgSVcmMk999zj8i4mqzMj7ETVAVkIJIWYceedd9rMmTOd9ccrvCmffvppu+yyy7I0mr/xpnnsscdMzgzNahEQAREQAREQARGIPwGJGfFl7rdQwPhJzDgwhokSM3Bm1KpVywkJCAX8uyQxBf8rLM47dOhgI0aMcMcgaPz1119WqVIlw21w9tlnO7Fh9OjRTghgLVW0aFH3YLhLly5GKH+9evVs6tSpToxYsGCBsYUuLnaEAYSMn3/+2QoWLGjlypXLMqGDnRlc/8wzz7RXX33VueSHDx/unPCIE8WKFctyfk5tpD/9+/e38/+3l2i7du3cfOzatasTMhBpXn75Zff7yiuvdPV7YsZ9993n/k47JGbE93Mo2a6WFGLG0KFD7fnnn88UKpKTmIEKR7hJv379jJwZjRs3tm3btrk3L4U3Qrdu3ZQzI9lmm9ojAiIgAiIgAiKQNgQkZsR3KGMhZvBk3a/CU3a/2+hX28LVkygxg3Zt2LDBuS0+++wz53YgzB4nBiHzN954o9WoUcPuvffecF1wQghOCpzriBlvv/22c7dTCOXH5Y4TZOPGjS4XIUJBw4YNrXDhwtnWHSxmsGMkgsLYsWMzzkEsQUhp2bJlVG0cMGCArVmzxjnpcVmwtvvyyy+tQoUKru8IMWzyQKGto0aNyhAzsruQnBlhhyDtDkgKMYPknWypymRmS9a33nrLvWlXrlzpLFfENzVt2tRZnLAYEVfGG+mss85ysWVM9EsuucRZnnjjoujxZg1UNiMZOYWfREJJx4iACIiACIiACIjAgV3gvJ/g7Va1Nav/M8RvoYCxk5hxYJwSKWYEzpTNmzdbx44dDccGYSK4H3Cw40wILggKrJ02bdrknBWcy4KfcxAzpkyZ4sJQvHLMMccYyUYJ22C9hKthxYoVduGFF7oHxIgdwSVYzGCtRZjGk08+mXEoKQLYVTLURg05tZF0Ak2aNHHrPdIIDBs2zD755BPbu3evHXfccbZq1SorVaqUuw7CBg4Qz5khMcP/z5dUrTEpxAzgkfiTNy8Tl0Q4KJLEdRHLxRuEeC/e2N72rbxxvIISTN4N3qCVK1d2cV+NGjWKekwkZkSNTCeIgAiIgAiIgAjkcwI5CRmg4f7KO4b/B//bO8ZbrGd3P8br3mvevwP/FmoYeN374XX+zYOwwL8H/tt7jd/e8X6LCLmdLn63wy8xg/twr/jdxtyyiva8ZBEzaPeECROM3A4s9rNzZuDgYJ3EIr969equu+w4Qo6KSMQMjw+hGnfddZfLxUHui+CCy4P8Et5uJtE4M8K1kWvhru/cubMTXQg3IQkqRc6MaGdw/j0+acSMZBgCiRnJMApqgwiIgAiIgAiIQCoRkJgRn9HyWyjgvpeHhH6V5cuXK8wkSpjkoPA2QChfvrxzWZDrgh032OBg2rRpLmcGi30EBY4nmSdhGbjZedhbpEgRI7yCMPx33303rJiBs2LHjh0u8SiiHWIGDgjyVwSXCy64wG699Va79tpr3Uvr1q1zOTPYuAHXPG1HQOGBMm76wEJujpzayLFsmUriT3ZwYWdKzx1Cm2hjdjkzok0ASp4Rfsi1Qf958M3uJvz4UfzamtWPtuS3OiRmBIy4xIz8Nv3VXxEQAREQAREQgbwSkJiRV4KRnR8LMeOkk06K7OIRHEXIgt9tjOCyvhySKGcG1+3evbvblZEwkRIlSji3ApsceAt7QkLYFIHcGoSIPPvss1a/fn3r2bOnc2Yggpx66qku5wZ/C+fM4Do4PwjJJ4SfsH3q90I6AoEiGpCHcPfu3S4vBk54BBbCTRA2EMMI/8DBEark1EaOJ38HzhL6TFoBr+zcudMlAcW5T5+vuOIKJ9gQOkOJNgEo7ejVq1emJpLSIJQbJTcTSmJGbqj5c47EDIkZ/swk1SICIiACIiACIpAvCUjMiM+w+y0U8BBPYsaBsUuUmBGfmZP6V2GzCLZsJcFpTiVcAtBYkZCYESuy4euVmCExI/ws0REiIAIiIAIiIAIikA0BiRnxmRqxEDPYQcKvQiJHv9voV9vC1SMxIxyh+L6Oa4S8iThOyKdIrsSHH344ZCLUwJZJzIjvOCXD1SRmSMxIhnmoNoiACIiACIiACKQoAYkZ8Rk4v4UCnBkSMw6MncSM+MzhSK9C/oy2bdsaO14WL17c2rRp40JL+KzJqUjMiJRw+hwnMUNiRvrMZvVEBERABERABEQg7gQkZsQHucSM2HGWmBE7tvGsef78+W6713gXhZnEm/i/15OYITEjcbNPVxYBERABERABEUh5AhIz4jOEsRAzqlSp4lvj2UrU7zb61rgwFUnMiBfp2F6H8BTmIDu1xLNIzIgn7czXkpghMSNxs09XFgEREAEREAERSHkCEjPiM4R+CwWEmVSuXNm3xpPbwO82+tY4iRnxQpnw6zAPd+3aZdu2bYtbW/7++2+39Suixp9//mn79u1zP3/88Yf7KfD3PuvSrXum9pDQtFmzZnFrY7peSGKGxIx0ndvqlwiIgAiIgAiIQJwIsDD2fry49oIFC2Zc3ftbsPDBOYEl+P/ZNZ9Fc/Cx2f2NOvbv35+x0OY4/h/4d/7m/QQfGyeEYS/jt1AgMeNf5HJmhJ1+OiAHAogYiBmeePHbb78ZP3v37nU/C+fMlpgRoxkkMUNiRoymlqoVAREQAREQARHILwQkZsR+pCVmxI6xxIzYsc0PNUvMSNwoS8yQmJG42acri4AIiIAIiIAIpAUBiRmxH8ZYiBmVKlXyreFevgLfKoxjRRIz4gg7DS8lMSNxgyoxQ2JG4mafriwCIiACIiACIpAWBCRmxH4YJWbEjrHEjNixzQ81S8xI3CjnezEj0tjMxA2RriwCIiACIiACIiACyU1AYkbsxycWYkbFihV9a/hPP/2kBKC+0VRFuSXArjq7d+9WAtDcAkyx8/K9mBE4XhI2Umz2qrkiIAIiIAIiIAJJQUBiRuyHIRZiRoUKFXxr+Jo1ayRm+EZTFeWGAEIGSYb9nNeRtCPYmfH7779nJP8kAeiied8qAWgkIHNxjMSMAGgSM3Ixg3SKCIiACIiACIhAvicgMSP2U0BiRuwYK8wkdmzjWfP8+fOtSZMm8bykuxZiBj/sZoKQ4e1ksmfPHuPnqxnTJGbEaFQkZkjMiNHUUrUiIAIiIAIiIAL5hYDEjNiPtMSM2DGWmBE7tvGs+dNPP7Wrr746npeUmBF32pkvKDFDYkaCp6AuLwIiIAIiIAIiIAIiEI5ALMSME044IdxlI3597dq1CjOJmJYOjAUBiRmxoJrcdUrMkJiR3DNUrRMBERABERABERABEfBdKMBNU758ed/I/vzzz7630bfGhalIzox4kY7tdSRmxJZvMtYuMUNiRjLOS7VJBERABERABERABEQggEAsnBkSMw4ATiUx45133jF+3n333bi/P0455RQbM2aMnXbaab5fu1OnTlapUiW75557cl23xIxco0vZEyVmSMxI2cmrhouACIiACIiACIhAfiEQCzHj+OOP9w3funXr5MzwjWb2FcVLzBg1apS9//77mUSTWIoZs2bNsuLFi1uNGjVyTTEnMWPkyJH22GOPGVsIE1715ptvWv369d21xo8fb126dLENGzbYOeecY6+//rqVK1cuox2cN2TIEJfg87rrrnP/PvjggzNeD0wA+uGHH1rPnj1t06ZNri933323LV+8QAlAcz2qOZ8oMUNiRoymlqoVAREQAREQAREQARHwi0CyihmIGF7xu41+sQtXj5wZWQnFW8wIN0aRvJ6dmDF58mS76aabbNiwYdagQQNjzpYqVcoqVqxohEdVrVrVCRjNmjVzzhC2GZ4+fbq7JE4UBImpU6e6c1q0aGFXXnmlEyy84okZbA175pln2oABA6xWrVrWv39/W79+vV3espnEjEgGMBfHSMyQmJGLaaNTREAEREAEREAEREAE4knAb6GAnBlyZhwYwWjEDBa3Y8eOzXAs1KtXz04++WR76623XF2nn366DR8+3IVitG3b1mbPnu227axTp449+eSTLk8JT/b5O24Br/To0cNt6zl48GB3PAtiXBi4AZo3b+7+X6xYMfe3wDCThQsX2gMPPGDLli2zY4891vr27ZuxPeltt91mRxxxhK1cudI2btzo/v3qq69muA5wJLAo37Fjh3McfPvtt9a1a1c76aST7Pzzz7e9e/faUUcdZYcffrh9+eWXhjPjvvvus6FDh9ovv/ziFvbBLgWvPzgfPv74YzvmmGMcK9r22muv2ddff22DBg1yhw0cONAuv/xy9+/AMBPOxeFw9NFHG/2DB1xwTVCWLl1qEyZMsPvvvz/TWzA7MYMxgkX79u2zvGUff/xxV9fMmTPda/TruOOOs9WrV1uFChVcHxm73r17u9dHjx7teCN4eMUTM6gL4YS5ADuOQfjo0e1eiRkx+rCUmBEAlg91FREQAREQAREQAREQARFINgKxEDNYtPlVeALtdxv9alu4eqIRM+gnT/cJV0AEaNKkiVts//DDDy5MgddYxO7fv98t4i+99FIrWLCgdevWzS2UEUIQFs444wxbvny5lShRwh1bvXp1t9gn9KFPnz5O7OD/CAl33nmnEwX69euXSczYtm2bsVB/4okn7LLLLrPvvvvOrr/+eic8cDwL+G+++cY++eQTJ0o88sgjtn37dnvuueecI4G2Is7w+4UXXrBevXo5gQWHQnbODNwMCCKFChWyiy++2DkZWrVqlQUxggTCyEsvveSOQ2QZN26ctWzZ0h599FHnfLjjjjsct8KFC2cRMwj7QAyhf7giEC4WLFjgroPQwf/hF1hCiRmMTdGiRV2IyfPPP29///23XXXVVY4Zf8exwRg8++yzGVXBjj7SVkJSnnrqKSdKUGhvtWrVbPfu3XbYYYe5v3lixi233OIEpwcffNCJGXv27HHj3/H2dhIzwr0Jc/m6xAyJGbmcOjpNBERABERABERABEQgXgT8Fgp4iBeYFyCv/WAh73cb89qmSM+PRsygTnIhIDQgbCAUrFixwp555hn7/vvvnYCBYBFcEDJYmHMOhQU+IkCbNm2MfBEIFrgQGJcqVarY22+/bXXr1nXHUj8OBhwJgc6MV155xSZNmmTvvfdexuVYUDdu3NhuvPFGJ2awGO/evbt7nes89NBD7jcL+6+++irDHYKggsMEoSMnMYN+XnDBBa4+BAoW7IRTBBfEDBwK8KEsWbLEOSvoPwt+CsLItGnTXOLPYGcG/advFAQIxBjcEggP2ZVQYgaiDQwQbOBEXZdccolzXNB+hA3ECQQkr8ABYYfxKV26tBN8cKpQEKJwmfAb0YPiiRn/+c9/XF86duyYIWZQxy03tJaYEembMcrjJGYEAJMzI8rZo8NFQAREQAREQAREQATiQsBvoUBixr/DFq2YgaOABS8CRc2aNV0YBwtcxAxvRw4WzTgpCGFgwV+gQAG3kCcx5CGHHGJvvPGGcxjgViAnA/kYcCwQakJd1IOjg8LY00acCIglXpgJxxPSwkLfKzgCbr31VueYQMzAAdKhQwf38pw5c9zf5s2bZw8//LDt27fPCI3wSqNGjZzwkZOYEbibydNPP+0EhkBXg1cXYsaUKVMyxBKOw8Wydu3ajOsFJhQNFjMCz+UEhAPaDZvsSigxY8uWLY4P3BAuKDCj7fPnz5czIy6fXrG7iMQMiRmxm12qWQREQAREQAREQAREwBcCEjN8wRiykmjFDEIxPvjgAydM8G/EjBEjRjgxg3wS5FggTAPnBIv/MmXKuGNxAPBEv0iRIi5Ehf8jMOBYmDhxostJQUHI+Oijj+zUU0/N0t5AZwYJLXFZePk6gg/OSczAgUH+Ci9vR7Azg9wQCACBW8AG72aSCmIGTMqWLeucKF6oSKCYgZhDOIuX8JNxwrG0atWqjJwZOGq8hJ+MJyFD2eXMQIRByEFUwhWCo0Y5M2L33pWYITEjdrNLNYuACIiACIiACIiACPhCIBZiRk5PuaNtNC4Fv9sYbRtye3y0YgYL2YYNG9qRRx7pQkNYuJLwE6cDr7FtJ7kiZsyY4cJFKIQtsPj3xAz+RggC52zevNmFfHiF/A6IHOSxYGHNAnvx4sUu1CFQzPj1119dO0gOSm4GBAncC+RCIblrTmIGDglCL6gvVM4Mwj/I/UD+DW8b0mQRM6JNAEpoDWOBAIVjhlwYhJnAGQ70CzGK8BkcLexK4okbiDrk74BHyZIl3Xmw9sQNnCwkTyVkBlELliQ4xbFD+A31azeT3L4zw58nMUNiRvhZoiNEQAREQAREQAREQAQSSsBvoYAwE4kZB4Y0WjGDc3BNnH322c6JQWEhTEJIwkYohJa0a9fOiReEObAjCQkxA8UMcjiwwwaJOTt37pwxv8jBwM4nCCFbt25143TDDTfYXXfdlWU3E9wghIzwm7AUFtEsptmJIycxg4uxuEdkof8syBEuCF0hHOTPP/90+TxIKkq/Fi1a5Bb9yRBmEk0CUPpJXwhjQZggxIfcFjgycMhQ2NUF/uR9wSXDNq2ByXHZyYRQGupp3bq1yyviCTywod6mTZu6nWdoGwwRqNjZhhCiFUsWKmdGjD49JWZIzIjR1FK1IiACIiACIiACIiACfhGIhZiB/d6vwiLd7zb61bZw9eRGzAhXZ6q9jmOBPCCEXLA1ayqW7LZmjXVfvASgiBnkPPntt98yEoAian01Y5rEjBgNQr4XM5T0M0YzS9WKgAiIgAiIgAiIgAj4RsBvoYB7YG83Bj8aSSiE3230o12R1JFfxQwW/7hL2GaV7UfJj0EeDZKVpmKRmJGKo5a3Nud7MSMQn4SNvE0mnS0CIiACIiACIiACIhAbAn4LBRIz/h2n/CpmkAuCsBjmAslIBw8ebFWrVo3NBI5DrRIz4gA5yS4hMSNgQCRmJNnsVHNEQAREQAREQAREQAQcAYkZsZsI+VXMiB3RxNTMVqvk+4h3UZhJvIn/ez2JGRIzEjf7dGUREAEREAEREAEREIGICMRCzDj66KMjunYkB5Hw0O82RnJdP46RmOEHxcTXsXr1ajcHa9euHdfGSMyIK+5MF5OYITEjcbNPVxYBERABERABERABEYiIgN9CAY5kiRkH0EvMiGgKpsRBq1atsl27dtm2bdvi1l6Sp/7111+GqMGOJ2y3yw8JQfkp8Pc+JQCN0WhIzJCYEaOppWpFQAREQAREQAREQAT8IhALMYMtQ/0qv/76q5wZfsFUPSlFABEDMcMTL9jNxNvRZO/evbZwzmyJGTEaUYkZEjNiNLVUrQiIgAiIgAiIgAiIgF8EYiFmlClTxq/m2ZYtWyRm+EZTFaUSAYkZiRstiRkSMxI3+3RlERABERABERABERCBiAhIzIgIU64OUphJrrDppP8RkJiRuKkgMUNiRuJmn64sAiIgAiIgAiIgAiIQEQGJGRFhytVBEjNyhU0nScxI+ByQmCExI+GTUA0QAREQAREQAREQARHImUAsxIwjjzzSN+xbt25VmIlvNFVRbgn8+OOPtnv3biUAzS3AFDtPYobEjBSbsmquCIiACIiACIiACOQ/AhIzYjfmcmbEjm08a0bIKFCggFWoUCGel3W7mAQmAP3999+NxJ/ez6J53yoBaIxGRGKGxIwYTS1VKwIiIAIiIAIiIAIi4BeBWIgZpUuXznPzArfA9LuNeW5chBVIzIgQVJIfNn/+fGvSpEncW4mYwQ+7mSBkeDuZ7Nmzx/j5asY0iRkxGhWJGRIzYjS1VK0IiIAIiIAIiIAIiIBfBPwWCg466CArVaqUX82z7du3K8zEN5qqKDcEPv30U7v66qtzc2qezpGYkSd8eTpZYobEjDxNIJ0sAiIgAiIgAiIgAiIQewISM2LHWM6M2LGNZ80SM+JJOzmuJTFDYkZyzES1QgREQAREQAREQAREIFsCEjNiNzkkZsSObTxrlpgRT9rJcS2JGRIzkmMmqhUiIAIiIAIiIAIiIAJxFTNKlizpG/EdO3YozMQ3mpkreuedd4yfd999N0ZXyL7aU045xcaMGWOnnXZa3K8d7QUlZkRLLPWPl5ghMSP1Z7F6IAIiIAIiIAIiIAJpTiAWzgyJGQcmTbI7M+IlZowaNcref//9TKJJOogZK1eutDvuuMNmz55tbEfcr18/a926dcYnxvjx461Lly62YcMGO+ecc+z111+3cuXKZbz+2GOP2ZAhQ1yCz+uuu879++CDD854PTBnxocffmg9e/a0TZs2WY0aNezuu++25YsXKAFojD6fJWZIzIjR1FK1IiACIiACIiACIiACfhGIhZhxxBFH+NU8Jwj43UbfGhemIokZBwClo5jx999/O1dJy5YtrVevXjZ37lz37xkzZtgZZ5xhP//8s1WtWtUJGM2aNbN77rnH1qxZY9OnT3dMcKUgSEydOtUlzG3RooVdeeWVTrDwiidmsDXsmWeeaQMGDLBatWpZ//79bf369XZ5y2YSM2L0Zs73YgaZnFVEQAREQAREQAREQAREIJkJ+C0UcA8sMePAiIcTM1jQjh07NsOxUK9ePTv55JPtrbfecueffvrpNnz4cLdobtu2rXMAsMCtU6eOPfnkk1a+fHn3NJ+/jxw5MmOa9ejRw23lOXjwYHc8i2BcGDgAmjdv7v5frFgx97fAMJOFCxfaAw88YMuWLbNjjz3W+vbtm7El6W233ebGFTfCxo0b3b9fffXVDKcBLgQW4oQF4TL49ttvrWvXrnbSSSfZ+eefb3v37rWjjjrKDj/8cPvyyy8NZ8Z9991nQ4cOtV9++cUt5oOdCV6H3nzzTfv444/tmGOOcaxo22uvvWZff/21DRo0yB02cOBAu/zyy92/J0yY4Bb8a9eudULBnXfeabfffrt77f7773dOCY8X7ohvvvnGaH+BAgXsueees/r16zvGXgkVZrJ8+XInVrBF6qGHHuoOxZVBH5955hl7/PHHXTtmzpzpXqOPxx13nK1evdoqVKjg+ss1evfu7V4fPXq0Y4/g4RVPzKCuyZMnu3kBR45B+OjR7V6JGTH6cM33YkYgVwkbMZplqlYEREAEREAEREAERCBPBCRm5AlfjieHEzN4ut6gQQP76aefnAjQpEkTJz788MMPbsHNayxc9+/f7xbxl156qRUsWNC6devmFscIIQgLOAFYXJcoUcIdW716dbfYZ1Hep08fJ3bwf4QEFvaIAoREBIoZ27ZtM8SUJ554wi677DL77rvv7Prrr3fCA8cjZrDo/+STT9yC/ZFHHnHb5rL4x4VAWxFn+P3CCy84twKCAa6E7JwZFStWdIJIoUKF7OKLL3buhVatWmVhipiBMPLSSy+54xBZxo0b55wQjz76qHM7EO4Bt8KFC7v/ly1b1k488URDoLniiiscP8QDBJ1GjRpZx44drVq1avaf//zHuSmOP/54d13aT18Rj3ISMxB8Tj31VNu9e3cmMYMwkM8//9xuuukmNx7PPvtsRj1wpL+0+4QTTrCnnnrKiRIU2k57qO+www5zf/PEjFtuucWJTw8++KATMxBQmAsdb28nMSNGb1+JGQFgJWbEaJapWhEQAREQAREQAREQgTwRiIWYwSLOr7Jz5860DjMh/wFCA8IGQsGKFSvck/3vv//eLcARLIILQgbCA+dQWOAjArRp08ZmzZrlBAsW8axBqlSpYm+//bbVrVvXHUv9OBiWnjVUlQAAIABJREFULl2aScx45ZVXbNKkSfbee+9lXI5FdOPGje3GG290C3wW4N27d3evc52HHnrI/X7++eftq6++ynA7IKjgMEHoyEnMoJ8XXHCBqw+BgkU6jorggpiBKwE+lCVLlrgcFPSfRT4FYWTatGlWqVKlLOd36tTJOUQQMCgLFixwAkfx4sVdHxA0ciqhnBl//fWXc5cgRiDczJs3z/UFgQPR56qrrnLiBGKSV2DCsYxV6dKlnfiDa4WCKIXjhN+IHhRPzKB99Iv2e2IGddxyQ2uJGX590ATVIzEjAIjEjBjNMlUrAiIgAiIgAiIgAiKQJwKxEDNYJPpVdu3aldZiBo4CFrkIFDVr1nRhHCxqETNYwOJWID8DTgrCFljwEw7BQh4XwCGHHGJvvPGGkSAStwJ5GAitwLFAqAl1UQ+ODgrjjWMEJwdiiRdmwvGEtOC68AoL51tvvdW1ATEDB0iHDh3cy3PmzHF/YxH/8MMP2759+1xohVdwPyB85CRmBO5m8vTTT7sQjEAng1cXYsaUKVMyxBKOw8VCGIlXAhOKkr8CXrCkvwhi7dq1c0y8gvAAw8WLF2ewyW7OZrebCe6Mu+66y4kjuEAIB8LhgiAkZ4ZfnwCJqUdihsSMxMw8XVUEREAEREAERCBfE/AeIsX6YRKLJL+FgEQMnN99gDvhDH4VbPd+t9GvtoWrJ1yYCecTivHBBx84YYJ/swAfMWKEEzPIJ0FoBGEaOCdY/JcpU8Ydy1N/nuIXKVLEhajwfwQGHAsTJ050rgEKQsZHH33kHAPBJTDMZNiwYc5l4eXrCD42JzEDBwb5K7w8FMHODPJBIJwEbgEbvJuJn2IGuUYIybj22mudUIEYww47nphBUk5CVsj7gTOC3B05lUi3ZkW4adq0qQsDQtghz4eX8JMxYyeTVatWZeTMwF3jJfxkbDkvu5wZiDmIOghMhPXgrlHOjHDvwNy/LjFDYkbuZ4/OFAEREAEREAEREIFcEpCYER04v4UCiRn/8o9EzGDx2rBhQ7e1J6EhLFZ5wo/TgdfYqpOFN3kdCBehEKrA4t8TM/gbYQecs3nzZhfy4RUSXCJykMeCxTSLatwILOIDxYxff/3VtYPkoORjQJDAdUHSSvJJ5CRm4JAg1wT1hcqZQfgH4gL5N7ytR2MpZhBygkBECA/uC1wchOAgZuDqQHDgdcQMXsPRgiuGEmkCUI4lnAQ2OGUIFcJVghiFmAcT+ogwhQsEQYVdSTxxA4GHbVthg9BCQlC4e+IGrhYSqdIX6oQryU5pp5fcVLuZRPdZF83REjMkZkQzX3SsCIiACIiACIiACPhCQGJGdBglZkTHK5qjIxEzqA/XxNlnn+2cGBQWvySBZJFNIbSEMAnEC8JA2JGEhJiBYgahDe3bt3eJOTt37pzRTPIusPMJQsjWrVtd2MkNN9zgwiOCdzPBDULICL9xNLBwZgHN7hs5iRlcDHEAkYU+swhHuEA8QCz4888/nZhAUlH6tWjRIrfQj1WYyfvvv+9EGZKAwosEo+ShYJeXiy66yIW+wI9CaA1CD2IRLpdIE4B6ohJ5PwjnOeuss5yYEeiAYYcUxoJkrjhmcIQgDnmFnUw4Bz7shIKQ4ok9cELwQHghaSlhRPBErMJ5QjjRiiULlTMjmjdkFMdKzJCYEcV00aEiIAIiIAIiIAIi4A8BiRnRcYyFmOHtxhBdS0IfzULe7zb60a5I6ohUzIikrlQ6hhwf5AEhzILEm6leIg0z8bufXgJQxAwEk99++y0jASjvi69mTJOY4Tf0/9UnMUNiRoymlqoVAREQAREQAREQgewJSMyIbnb4LRTAX2LGgTHIT2IGC37cJbgg2HKU/Bjk0SAEI9WLxIxUH8Ho2y8xQ2JG9LNGZ4iACIiACIiACIhAHglIzIgOYCzEjEMPPTS6RuRwNDkk/G6jb40LU1F+EjPI/0BYDO8/kpEOHjzYqlatGi/UMb2OxIyY4k3KyiVmSMxIyompRomACIiACIiACKQ3AYkZ0Y2v30IB/IsVKxZdI3I4Gmu93230rXESM+KFMqHXmT9/vsv9Ee+iMJN4E//3ehIzJGYkbvbpyiIgAiIgAiIgAvmWgMSM6Ibeb6FAYsa//POTMyO6WZdaR7MDCu+T2rVrx7XhEjPiijvTxSRmSMxI3OzTlUVABERABERABERABCIiIDEjIky5OkhiRq6wJeVJq1atsl27dtm2bdvi1j4Sqf7111+GqMGOJ2y9yw8JQfkp8Pc+JQCN0WhIzJCYEaOppWpFQAREQAREQAREQAT8IhALMaNo0aJ+Nc/t4uB3G31rXJiKJGbEi3R6XgcRAzHDEy8IufJ2NCGXzMI5syVmxGjoJWZIzIjR1FK1IiACIiACIiACIiACfhHwWyggzMQPMQMRwyt+t9EvduHqkZgRjpBez4mAxIzEzQ+JGRIzEjf7dGUREAEREAEREAEREIGICPgtFCBmFClSJKJrR3IQT6X9bmMk1/XjGIkZflDMv3VIzEjc2EvMkJiRuNmnK4uACIiACIiACIiACEREwG+hQGLGv9glZkQ0BXVQNgQkZiRuauR7McPLpJ24IdCVRUAEREAEREAEREAERCBnAhIzYjdDJGbEjm28a16xYoXt3r3bduzYEbdLKwFo3FBnuVC+FzMCiUjYSNxE1JVFQAREQAREQAREQASyJxALMeOQQw7xDTm7N/jdRt8aF6YiiRnxIh3b6yBk7N+/344++ujYXiiodm8nk8AdTAKTgK5evkQJQGM0IhIzAsBKzIjRLFO1IiACIiACIiACIiACeSLgt1DAfW/hwoXz1KbAk9mS0u82+tY4iRnxQpnQ68ydO9dq164d9zYozCTuyDMuKDFDYkbiZp+uLAIiIAIiIAIiIAIiEBEBv4UCiRn/YpczI6IpmPQHffrpp3b++efHvZ0SM+KOXGJGKORyZiRuIurKIiACIiACIiACIiAC2ROIhZhx8MEH+4acBZ3fbfStcWEqkpgRL9KxvY7EjNjyTcba5cwIGBWJGck4RdUmERABERABERABERABv4UC7nslZhyYVxIz0uP9JTEjPcYxml5IzJCYEc180bEiIAIiIAIiIAIiIAIJICAxI3bQU1XMmDZtmvXp08c+//xz++WXX6xWrVq2adOm2IGKYc3vvPOO8fPuu+/m+ioSM3KNLmVPlJghMSNlJ68aLgIiIAIiIAIiIAL5hUAsxIxChQr5ho8dHfxuo2+NC1NROogZ7J4xZswYa9u2bbyw+XqdH3/80fi56KKLcl1vdmIGO5z8/PPPtnPnTitYsKDb7aRMmTLZXgdBaMuWLW5nlFKlStlxxx1nnoM/VF1HHHGEMf//+OMP+/XXX23NmjW2Z88e9344/PDDbcmCOdrNJNejmvOJEjMkZsRoaqlaERABERABERABERABvwj4LRSwOGNh51f5+++/JWbkASaL4WjFpUBnRh4unTanZidmrFu3zgkNFStWNLZPRTSpXLmyHXbYYVn6vmPHDlu/fr1VqVLFjceqVausRIkSVrZsWXdsqLpOOOEEY5vj3bt326JFi5wAUqBAAfvpp59s165dtnXjOokZMZplEjMkZsRoaqlaERABERABERABERABvwhIzPCLZNZ6EuXMOOWUU+y2226zDz74wD3Jnz17tnNW8JuEqnXq1LEnn3zSypcv7xrNYvnuu++2zz77zI499li75pprbPz48SHDTAYOHGgjR4607du3u0V83759rVGjRq6eN9980z788EPnUFi4cKG71uDBg+2cc85xr2/evNkeeughmzVrlnsNt8SLL77oXiMMZNCgQbZx40Y744wz7Omnn7YKFSpkgbp69Wpr0qSJPfroozZgwADncujXr5+VK1fOOnfu7K5x8803W69evdy5gWEm3rkcBxscFe3bt7c777zTHfv777+7umBx5JFHZlw7lJjB++b777+3SpUqOZeEJ0jQHkSI4IJ4UaxYsQzxAnGDEJ5TTz3ViXWh6mJbYsYDoWPr1q2OK04Z2r1kyRLb+/+2SsyI0dtXYkYAWCUAjdEsU7UiIAIiIAIiIAIiIAJ5IhALMYOnx34VFod+t9GvtoWrJ5FiBoIGokPhwoVdqAJiwaWXXupcM926dXML6bFjx7ousLjn/6+//rpbNF9xxRVWvHjxkGLG+++/b2effbaVLl3aRo8e7UQFXANFixZ1YkaXLl3s448/tnr16tnUqVPt/vvvtwULFrgxvPDCC6169erWu3dv5ziYO3euNWjQwGbMmGG33367C2fh9WHDhrl/k7MjeB2FIFG3bl3773//aw8//LBNnz7dbr31VieoIIAgSDRu3Njee+89J4oEixm1a9d2bb7nnnuc8EE7Z86c6QSIbdu2OefEt99+ayeeeGKOYgZCA4LC6aefnuFEgh11nHzyyVmmBsciuBA6QsHRsWzZMqtRo4Ybn1B10T7EkpUrV7pjcHIgZuzdu9cWL15su7ZtlpgR7k2Yy9clZkjMyOXU0WkiIAIiIAIiIAIiIALxIuC3UMDiU2LGgdFLpJjxzDPP2AUXXBByGiFcsIgn7IGCQwMnRs2aNd3/X3jhBSd0RJIAlOSgr732mjsXMePtt9+2SZMmuXoIETrqqKMMAWLDhg1OzCAUo0iRIpnahZOCRT2iilcQBKiHxXxgoS6cJbQdpwMFh8grr7xi5513nvv/DTfc4Pp+4403ZhEz6Df9R+ShtGzZ0u644w73O7sSypmBaPLDDz+4fnuCC24LnCUIScEF5wXt9FwcOFMQJBBvECpC1YUjA1Fl+fLlrjrO9cSMpUuX2v/bslFiRow+KCVmBICVMyNGs0zVioAIiIAIiIAIiIAI5ImAxIw84cvx5ESKGbgmcA1QEBUIn5gwYYILO0FsQgwgISULaRJRIhKULFnSHY+z4oknnggpZiByvPTSS+5cXB64B0aNGuWEBMSMKVOmOEeIV4455hibN2+ecx50797duR6CC+ciMHgLfV4nlGL48OFWv379TId7oSJr167N+DviAU6O0047zf2NEBtcGR06dAgZZhJ47tVXX23XXnut+8muhBIz5MyI3fsmGWpOGjGDzK/EPU2cONGpZldddZVTDym8mZnsxHZh2+EN5sVM8Toq2C233OIsUFiOUCm9mLBoIEvMiIaWjhUBERABERABERABEYgXgViIGX7e+9K+7NoY7l4+Xgyzu04ixYzAxT1iA84F/sZuGwgR1apVcy4CXBI4M1iwn3TSSa4rb7zxhhMSgp0ZiADkv0DswFFAwSVBHo1wYgYscGaQO4IQk8CCg6Jhw4Yu1CRcSRYxw8tzEZjwEydFXnJmBNelnBnhZkPsXk8aMYM4LGxKCBWHHnqoi03yLEiodVh0iCFbsWKFNW/e3FmsiLNiIqLukZiGuCoURhLWkD3Wi3WKFJ+fH+iRXlPHiYAIiIAIiIAIiIAIiEA4ArEQM8JdM9rXs2tjTvfy0V4jFscni5iBk4K8FISAUEiOSX4JT8zgwS87bJCsk/CJFi1auOOCxQzCIngwTHJPRBAEEJKFspYKJ2awawdiBusrcmYQ5uHlzOA6HTt2tLfeess5KhCpSEZ6ySWXZAlZiqWYEU0CUPggXrCLSeBuJoTFsJsJYSQ8VCeBJ2tBQlAIteEBOY6WULuZBNeFyBS4mwl5SqiLLVpxrmg3k1i8aw/UmRRiBqohMVDEZgVvSYTdCisVmWybNm3qGk0iGZKxoEZigTr33HNdEhxEEErVqlXtgQcecBlyoykSM6KhpWNFQAREQAREQAREQATiRSBVxYxw9/Lx4pfTdZJFzEAcaNeunRMvyGHBA9yuXbtmiBls89mpUye3SGb7T0I7yFcRKmdGz549nTODhTY7cSA68LdwYgaLekJSSD7KbibMOx4a43ynjBs3zu2wQhsIN8EBgggTKgEou5nEIswkmgSgtJmH3z///LMTFhAo2G0E5wuF3Ba4/MkF4uWQwRGzZcsWdx6cCe/x+heqLh6gEwbE+hRhBDbsPEOB0ZIFc5QzI0Zv9KQQMx555BG3zQ0fdqiRWKdQHBEpcFignDFpmUwU3jCvvvqqfffddy6b71NPPeXO90qrVq3s+OOPdzFk0RSJGdHQ0rEiIAIiIAIiIAIiIALxIpCqYka4e/l48UtGMSMZ+p5ObQiVMyMe/cPd4YkZCBoIJF4CUHY0WThntsSMGA1EUogZ5LvAZUEyGpK78JvtgXBqoEySFIdJ4rk2sF5huyKb7JAhQ1xc2RdffJGBiDguhAlEj1BFokWMZpOqFQEREAEREAEREAERiBkBPwWNWNwPh2of24HmdC8fM1hRVJwoZ0YUTdShERCQmBEBpDQ7JCnEDJJ5sm8wH3ZeIaaJGDE+/OLlzODafLD7+UWRm/miNmgcvHmT6LmQ6Osnw3tSDA7MxkRzSPT1k4FBMrRB46D3g76f/r2zS4b3Q27uM+N9jpwZ8Saef68nMSP/jX1SiBlDhw61559/PlOoiCdmXHzxxS5nhpfwkyEiiRCJX7ycGSQCJQylaNGibgTJ+kucV7Q5M5LhRlFtSI4bRY2DxiFZbtg1FzUXA29NEr14SvT19X7Q+0Gfzam3WPFyZmR3L58MPZIzIxlGIe9tIFFp7dq1815RlDUozCRKYD4enhRiBsk7yRhLWAiZd8mQe++999rKlSvtyCOPdAk/+Tf7JZNR9oILLnAJQQN3MyGLLrk3CEEhUU7gHszR8NKNWnLcKGkcNA7JcsOquai5mCxzMRkW8no/6P2QLO8HzcVo7m4Tf2xO9/KJb52ZxIxkGIW8t4F1Ituk8mA7nkViRjxpZ75WUogZNInEn2z1wyQ85ZRTXFJPsuNSyOx76623OndG8eLFrUePHkZoilfInUHejXnz5hn7/r744ovWqFGjxFHVlfNMIBluUvLcCVXgCwHNBV8wpnwlmgcpP4S+dUBzwTeUKV2R5kFqDV+4e/lE90ZiRqJHwL/rk3ORXUvYYjVeBfcRCUARNRBT2LqVH5KB8lPg731KABqjwUgaMSNG/VO1KUpANykpOnAxaLbmQgygpmCVmgcpOGgxarLmQozApli1mgcpNmBJ3lyJGUk+QEnePDkzEjdAEjMSx15XzoGAblI0PTwCmguaCxDQPNA80GeC5kAgAX0maD74SUBihp80819dEjMSN+YSMxLHXlcWAREQAREQAREQAREQARFIMAGJGQkegBS/vMSMxA2gxIzEsdeVRUAEREAEREAEREAEREAEEkxAYkaCByDFLy8xI3EDKDEjcex1ZREQAREQAREQAREQAREQgQQTkJiR4AHw8fIrVqyw3bt3KwGoj0yTuSqJGck8OmqbCIiACIiACIiACIiACIhATAlIzIgp3rhVjpCxf/9+O/roo+N2TS7k7WQSuIPJb7/9Zvzs3bvXVi9fEnI3k0KFCkXdzt9//91KliwZ9XnpeoLEjHQdWfVLBERABERABERABERABEQgLAGJGWERpcQBc+fOtdq1a8e9rbkNM7nwwgujbutXX31lZ511VtTnpesJEjPSdWSTpF/su/zwww/b66+/bnxRnHbaafbZZ5/ZYYcd5lr42GOP2ZAhQ9wezNddd53798EHH+xeY0/y2267zT788EMrUaKEde/e3e68886Mno0fP966dOliGzZssHPOOcddo1y5cknSczUjmMCECRPsoYceMvb/PvbYY61Hjx528803ZxymuZCec+bWW2+16dOnu3F/6623rE2bNpk6mtP7ONxnwPLly+2WW24xbl6qVKliL7zwgjVq1CiiOZWetJO7VznNhWnTplm/fv3cWPId0KJFC3v66acznj5pLiT32EbTunCfCV5dd911lz333HM2a9YsO/vssyO6L9BnQjQjoWMDCUjMSI/58Omnn9r5558f987kVsy44IILom6rxIzMyCRmRD2FdEI0BB544AHjJpVFxgknnGDff/+9uykpUqSIjRkzxu6++26bOnWqlSpVyt28XnnlldazZ093iQ4dOtjSpUvt3XffNWxjzZs3NxY+jRs3tp9//tmqVq3qBIxmzZrZPffcY2vWrHGLJpXkI7Bjxw4rW7asPfvss07AmDFjhl1yySVu4XLqqadqLiTfkPnWIt771apVc0IkYlagmBHufZzTZwA2UsTRiy66yB599FEbOXKkq/+nn36yI444Iuyc8q2DqihiAjnNhddee82JGOeee66z5SJSIVC9+eabYb8PNBciHoKkODCneeA1cN68efbf//7XlixZYlOmTMkQM/SZkBRDmJaNkJiRHsOaamJGTsILD3Mvu+yyLAPz9ddfW4MGDdJjwHzohcQMHyCqitAEtm3bZuXLl7cFCxbYiSeemOUgxIs6depY79693WujR482xA9ECRwdxIN98MEH1rRpU/c6NzY4ON544w17/PHHjSf9M2fOdK/98ssvdtxxx9nq1autQoUKGpIkI8ANKQvPP//807z4QBa4uDGuvvpqJ2RpLiTZoPncnJo1a1rXrl0ziRk5vY+PP/74HD8Dvv32W7fw3bp1qx166KGutQicfIYgmOU0p3zumqqLkkCouRBcxTvvvOPcWwjZ4b4PNBeiHIAkOTy7eYA4hYUaZw43+pMnT3ZihuZBkgxcmjZDYkZ6DGyqiRnnnXdeSPAIGTzAffXVV7O8Pnv2bKtfv356DJgPvZCY4QNEVRGaAOEkLCpat25tw4YNs9KlS7uwkDvuuMOdgFPjqaeecm4Myg8//OCe4JKBeMuWLVapUiVDEMG1QXnppZfcm/q7776zm266yYWe8KTfK8ccc4x7vWXLlhqSJCPwzz//OGcNY82cQIRiXuDUwbGhuZBkAxaD5oRauOT0Pj7llFNy/AzAlcXnB3PIK61atTJEkCeeeCLHOeWFucWgm6oyAgKRiBmdO3d2Drz33nvPuW1y+j7QXIgAehIekt08ePHFF23OnDnu+5z3qidmaB4k4SCmUZNSRczA7dynTx/7/PPP3YO8WrVq2aZNm9JoJPLWlVQUM7hHDiyIGIgZlGAx46CDDjJPzAg+L2/kUvdsiRmpO3ZJ33LswSxcsYXyBHbRokVGohtuTokRQ9wg1MSzWG3cuNHlUuA3Ysbpp59uxKB5T/Lffvtt69WrlxM9rrrqKid88IHulZNPPtm9zoJGJfkIMH7MhZ07dzo7OR/QN9xwg2uo5kLyjZffLQq1cMnpfUz4UU6fAeTX4fPjiy++yGjq7bffbnzRI3zmNKcQPlUSRyCcmEHoIWInccF8rvPdobmQuPGK1ZVDzYNff/3V2ae5WS9TpkwmMUPzIFYjoXohkIpiBiF5fA+2bdtWg/g/AtmJGawreECKw5uHpDjHvcJD1M2bN7sQR+4hihcv7tzeBQsWzDiG18jRx2/+zn3EkUce6V7nvnbdunVu1xIEBh62Fi5c2B27fft2t27Z+/+2htzNBPd5oCiBkMGPV1555ZVMYysxI+tUl5iht3/MCIwdO9auvfZaZwNnYUHhA5d4dp6o6ml8zNAnXcXkxmjYsKGNGzfOiVc8Tb/44ottxIgRhsVOcyHphsz3BsmZ4TvSlK0wJzED1xahZ++//35GngQ9kU/Zoc6x4dl9Jpx55pkZDk45M9Jz7JOxV4kQM9jOM9qtOQOdGcnIMdFtyk7MYHwRArzfgWIGIgev8XlDmBuuwEMOOcTdm1IYJ3L4IWAQAs8xhL0VK1bM/UZo5TVEEOoiETEPZ3kNMYME6Du3bgopZjRp0iRqMeObb74xPiflzDgw2yRmJPpdl8bX581MDHt2YgYx7fXq1ctI+Im63K1bt0w5M7yEn2DiqT57K3s5Mz7++OOMhJ9Y7NjJZNWqVcqZkYRzijEj/pn8KV7BQUN+kwEDBrj8BpoLSThwPjYpu5wZ2b2PvZwZ2X0GkCeBZMDcOBQtWtS1FLcWnyFezozs5pSP3VJVuSCQnZiBE+Pyyy83XFyBccRergTNhVzATuJTQs0DnoaSW6lAgQKu5Tg1WDywKxq7m/BvzYMkHtQUblq8xAxCKNmpj5xw7NKEC4kHffzGjUz+sCeffDLDOYBrgGT5hG6zQL7mmmvceyBUmMnAgQNdMmwW0BUrVrS+fftm7PCFW5rQhaOPPtoWLlzorjV48GC3GyAFZwJJtNk9iNdIrk3IF4VE/IMGDXLO6TPOOMPdz4XKT0feOhbnJOXm3o5FP7tUcX9O6CDX4PsZFzVl5cqVrm8IBTgZCBPv37+/2ySAPrKL4ZdffulEAvpP7jzcmEcddZRNnDjROR/gEVjChZmsX7/etStQzAietiStp6+MFQVHBkxC9Rmnx7Jly1wye76r+D/iBm3GwRFOzCD3V7Ao8dFHHxk/FML0AwuiC/c/3N9IzDhARmJGCn/wpkLTSeLFBzNhJosXL3Y3qDxx4zcJP8mhgcrMDQoL2ksvvTRD3OBDiw86HB6IFISm8OHPAmbt2rXuQ4Yn+/yd3UxQPrWbSXLOCsaeD16+SBl7L+SIL0Ts5JoLyTlufrSKhQk3DjxF4H3KeHPTwmIl3Ps4p88AbwcLdsV55JFH3AKYBKPcTPF5Em5O+dE31REdgZzmArmQuHl++eWX3XeBu0E56CD3dIyiuRAd62Q+Oqd5gBWcBYFXKleunCFukehX8yCZRza12xZPMYP7V0QHvgt56o9YwP0vi18EeXJhcO9LQQTg/+QG4uHgFVdc4RbKocQMz9GGG5rvQEQF7rcQ/BEzuOfmAQL3Y4Tz3X///e4hE4tiwsCrV6/ukvLzuYujlpAvdp8jhJMHjrzO4pp/c30+owML379169Z171MESO7J2YqZLdO53+OBJPfwhJsjipDgGYGDZJYs+rk/YPcOBA4KDzH5PGANwXqCfFheXrz77rvPnROcU8IPMQPxgs8pBCEKaxFcGAhL/J3PIh64MH4U1ij8zXNmcDwCDsfSRh7u7tmAWvaxAAAgAElEQVSxJaQzI5SYQZ2eoCExI/znisSM8Ix0RB4IEEPWrl07p6RiweJDmg9Fr/ChSRJP3vB8iLGnPPkUKCjWfAiizvIBQWZ7tnf0Cn/nQ54PHZRlPuh5qqOSnAQQnnhKgH2PL1pPnfe+DDUXknPc8toqbly4GQosfEkTZkTJ6X0c7jOAOFS28GQbRxY9PEXipimSz5e89kvnR08gp7nQvn37LDel3BwyByL5PtBciH48EnVGuM+EwHYFhploHiRqxPLHdeMpZjzzzDPuQVyognCB2ICDgIKDgO9JnEwUtjZG6IgkASjJQdn2mnMRMxD9J02a5OpBJMDhgADBfTRiBg8FcUUEFu7VatSo4e63vUIuI+ohMXNgoS4eYNJ2Fv8UBAHyPnhuO3Kl0fcbb7wxS/fZxQpBBiGGgnhAiDKfA7Vr1zZyZYUreRUzuCahjfTRE9PZkY8HKNxnwIe1zb59++ykk05yzcHJwTmsZXBwkEvDy5lBPg3nzli2KKSYwT1Ldg4L7pV4YBNYuGdG/Ec0kjPjABmJGeHeFXpdBERABERABERABERABEQgbQnEU8xgsU5SYwqiAqEYEyZMcOItrkXEAMKncW3wkM5zHHI8zgocCqHEDEQOEmBzLi4PXA+jRo1yQgJixpQpU5wjxCs8ZORhAIt1QjoIXwgunIvAcvjhh2e8xAJ9+PDhWbYH9cJMcF16BRcKTo7TTjvN/YkQG1wZuC4II8PBweIcIYAf8lR88sknGef37NnTEH/IE+GJBzlNwryIGfBHlECACdz1jDAS+u89MKWdMGMMETVwmCA6IXQwj3Bi8NAO4YGkoPwsnDM7pJjBttPRiBLUyW5PiEbRnJe2b1yJGek8tOqbCIiACIiACIiACIiACIhAOALxFDMCF/eIDTgX+Bs7+CBEkP+JnA0sjlkks0D3FvLkIENICBYzEBBwKSN2EA5CYcFLHo1wYgZ9x5lBuITnRvB44aDAHRHoqs6OZbRixh133OH6iGuXUBjCbYYOHZohZpBLg7BDnByE2ODaCA5tCW5LbsUMBAfaT16MQOGG+tesWeMStYYSMxB2EGVwbSA+kTODMBNEKgQRiRnh3nl5f13OjLwzVA0iIAIiIAIiIAIiIAIiIAIpSiBRYgZOCkIxCQGhkByT/BKemEH+CBbSJOsk54SXUyhYzCA3Gdudk9wTgYBFPckxEQjCiRlly5Z1YgbuCUJ+CZHwcmZwnY4dO9pbb73lHBW4F0jGSfiDl6jXG/JoxYw2bdq4vByEkCMC0F5+48zA/cC2pYgphLrQB473RJVoE4DiYuAHlwlCAzkvEEb4IZEoITYIR4S1U7zX+DehJwgaVapUcWIPzhkcGSeeeKJrL06MQGcGYY/k7mLcEGGo/4dF87N1ZkT7lvGcGdGel67HS8xI15FVv0RABERABERABERABERABMISSJSYgThAbjnEC3JYNG/e3CWz9sSMXbt2WadOndxiulSpUi60g3wVocJMCMnAmcHCmt01EB34Wzgxg11SCEkhrx27mbDoJyEz+Tko48aNczus0AZcCzhAEGFCJQBlN5NIw0xwXnjuDEQE8mIgwiBmkNib5KWeG4NQD9jwGiJCtAlA4YnrJbDAm0Sd5HJjZ7TAglBDrhCvkJwYRuTOwHGBS8NLAEpODEQSXBiww2VCfxAxuCbix7ZN60OKGWEnpg4IS0BiRlhEOkAEREAEREAEREAEREAERCBdCcRLzEhXfsnSr3BhJrFqJyEmJP/EsYGrBBcNYgYCB//+7quZWcSMWLUlv9UrMSO/jbj6KwIiIAIiIAIiIAIiIAIikEFAYkZ6TIZEiRmErnhiBoIG4Sf8IGjwM3vW5xIzYjTFJGbECKyqFQEREAEREAEREAEREAERSH4CEjOSf4wiaWEixQzcGbgyEDEQNHBk8G9+f/H5JxIzIhnAXBwjMSMX0HSKCIiACIiACIiACIiACIhAehCQmJEe40jiUnJvxLvgzPDEDAQNxAzPoYGYMf2TSRIzYjQoEjNiBFbVioAIiIAIZCVAIiwygvO0gtK+fXv3/wceeEC4REAEREAERCAhBCRmJAS77xdle1nEBLa3jWfxxIxQggZixsD+/eLZnHx1LYkZ+Wq41VkREAERSCyBYDGDjOwlSpSwWrVqJbZhuroIiIAIiEC+JSAxI32Gnm1Wd+7caTt27Ihbp9jFBEEjUNTwkoKSSyPwh797P9457JJCHSpZCRQrVsz4YfeZ4DJs6EsmMUOzRgREQAREIG4EgsWMuF1YFxIBERABERCBbAhIzNDUyAsBxAhPmAgULrzdTbzkoPzGOcLvUIJGXtqQH8999pmnJWbkx4FXn0VABPI3gQ8//NDuv/9+t2c6anePHj3cXu+UESNG2IABA9y+6+w9//LLL7s95Xv16mWvv/6624u9cuXKbs/5pk2bunNeeeUVGzt2rJUtW9bmzZvnvqTZn5795oNLTmEm4er59ddfrVOnTvbZZ5+5fdzvuusu69q1a/4eTPVeBERABEQgzwQkZuQZYb6uAFcF4gSihidSeIIF4gU/XghKsDPDOy9fA8xl5wcO6C8xI5fsdJoIiIAIpCyBUqVK2cSJE61BgwbGDRwCQ/Xq1W3SpEl200032bhx49xrCBp8yZLTYvTo0da4cWMrU6aMvfnmm04MWbt2rRNDECH++9//2syZM+2ss85ydSM0rF69OmoxI6d6GjVq5BJ79evXz7Zu3WrNmjWz/v3722WXXZayY6GGi4AIiIAIJJ6AxIzEj0EqtwAxwxMyvN/edq389sSMwDAU79/0m3P4UYmOQO+ej0rMiA6ZjhYBERCB1CdA3GHv3r2tVatWdsQRR2R06KqrrnK5K7p37x62kwgcY8aMceICYsbw4cNt1qxZ7jy+oAsXLuxcHIH181o4Z0Z29WzYsMHOPPNMJ74UKlTIXefFF1+0L7/80rlJVERABERABEQgtwQkZhwgR76J3bt3u+9vlcgJIGZ4P54w4f0OzIsR+Dcvz4Z3XuRXy19HklftsMMOs+OOOy5Lxx964AGJGflrOqi3IiACImD29ddfOzHjiy++cGLEoEGDrE6dOlavXj3r0qWLEzmCy8iRI+2ZZ56xjRs3WsGCBd3v8ePHO3cEYsaECRPsgw8+yDitSJEi7qYo+MsnnJiRXT3ff/+9XXHFFVaxYsWMa/CkA0cJ7VARAREQAREQgdwSkJhxQMg46KCD7Iwzzsgtxnx9npfEE/HCEy28EBJP0AgWNjxHhwSNnKfO0qVL3QHly5fPdOC9XTpLzMjX7zp1XgREIF8TIDEVQsaoUaNsyZIllp0z46effrKaNWu6MJIaNWo4ZieddJI9++yzdtFFF8VFzCArOTk4yJtRoECBfD1u6rwIiIAIiIC/BCRmmM2fP9/OPfdcf8Hmo9oChYlgd0ao/wc6OcCk3UxyniyzZ892D7ACS8c7OkjMyEfvMXVVBERABOy3336zjz/+2Fq0aOHyXRCqMXToUFuwYIFNnjzZ5czAYVG/fn2XM4MEVnv37nUODEQNEm+SW4Pz+R0vMaNcuXIuESnuEZKRHnroobZ8+XLbtWuXCz9REQEREAEREIHcEpCYYfbpp586B6RK7gh4YoSX+8ITMEKFoHCFwO1YJWSEZ04+tmCx7fZb20vMCI9OR4iACIhA+hBAmLj00kvdriPYSatWrWpDhgxx4SYUclYMHDjQ1q1bZwgIhJCcffbZ1q1bN2MXlAoVKtjpp59uU6dOdbuexEvMIFwFVwa7l3zyySf2+++/28knn+yEDdqgIgIiIAIiIAK5JRBOzEA837NnT1TVE+fP91SqFMSMyy+/PFWam5Tt9ESJwLART9wIFDVovEJLohvCjz76KGMXPe/MtjfdKDEjOow6WgREQAREQAREQAREQAREIJ0IhBMz5s6d63JLRVPmzJmT8aAgmvMSdawnZsgl4M8IBHIMFDkCaw91jD9XT69aePhGfrSmTZtm6thNN7SRmJFeQ63eiIAIiIAIiIAIiIAIiIAIREMgEjHjvPPOy7FKElUff/zxVrJkSXfctGnTUk7MYKvzVBEz2Mq9cuXKdt9990Uz1L4dm+jrex35448/jB0/2IEGN1A6FsQM3MHnn39+pu5d37qVxIx0HHD1SQREQAREQAREQAREQAREIDICeRUz2KXitNNOM5JVr1mzxg455JCIxAzCOgj7XLFihbELWCSFfFbkj9q0aVMkh0d8DM6MZBMz7r33Xnvuuecy9aFPnz5OwJgxY4YVL17c7b7y5ptv2jvvvON2VotXya2YsXbtWjdXyPnlR4lGzEgEJz/6KDHDD4qqQwREQAREQAREQAREQAREIO0I5FXMGD16tLVu3dpYfLNLGCWcM2PDhg0uBxVP1Z944gm3o1gkJZZiBjm1ksmZQZ4sHAckK/fKwQcf7LaIDyxvvfWWEzPIqxCvkhcxg3HfuXOnL01FzDjiiCNs69atYZ0ZieDkRye9MBM5M/ygqTpEQAREQAREQAREQAREQATShkC0YgYLfhZYFM+VgSODXb+OPvroiMSMJ5980u0u1rBhQ7c9+rvvvpvB85hjjnGOjWOPPdb97eGHH7ZChQrZo48+ao0aNbJFixa5kBbK2LFjXaLR559/3l5++WXbvXu32/1r8ODBVrp06YjHCGfGJZdcklRiBg4MxoZ+BZcOHTq4MJMrr7zS9Zfd2o466ijn1vjuu++yHN+vXz9XDwnEy5Qp4xKcsxsa29T37dvXiSHbt293idHZ1Y16rr/+evvqq6/czm64YUiYfsIJJ7i6vesjuFDGjBnjEqj/8ssvVqtWLTceFStWzNIOrklIUvny5d1rXKtatWpuu3tEGxwb7NrBtUKNH3OP9g4bNsw5gB566CG74447bMuWLU7MILfEY4895hxCpUqVsk6dOtmdd95pq1evDskpu+MjnjhxOJD3GkKVxIw4wNYlREAEREAEREAEREAEREAEUodApGLG5s2bjSfyCBDeIjaUK4Oeh3NmsDhu166dq6tx48a2ePFiQ8Sg5CRmhHJmjBs3znr06GH8RuS4++673aKYtkVaEDMuvvjipBMzcDCwcA8uLOArVarkxgHHAaIOC/NQBfEH58uXX37phAxCPXB3sFMa3L744gsXqsL/2ar+xBNPdGE/CBSEAnEsrhuECsQHSuD1P//8czeW77//vgshQZQYNWqUu54nennt4to1a9Z0IUleee+99+yBBx5wC3ZEjo4dOzrnBn8PLoguiFqTJ0+2I4880tq2bevCa9jxDTHjs88+s7JlyzqBi760bNnScalbt25ITjkdH+ncifVxMKSPEjNiTVr1i4AIiIAIiIAIiIAIiIAIpBSBSMUMtjdnocvvH3/80T35ZvEa7MoIJ2aw0wnbii9dutS5CRo0aODCVHiKnhsx47rrrnMuA0QMCgtbFrO0izCWSApiBgvfZAozuf/++52D4tBDD83oAo4VBAnEBJwZiAwjRoxwYgZJIkOVZcuWWbNmzeyNN95w280XLlw44zAEDM5lDHIqhAXhuEDQogRev02bNk6g8AQuXseVAVPaGFgQM8jzgQvEK9dee627fufOnd2fuAZCDeJJ8Phdc801zmHhzZWFCxfaWWed5c4JlQCUduI24fhwnLx+ecdHMm/icQxixsSJEyVmxAO2riECIiACIiACIiACIiACIpA6BCIVM+gRC2KehhNmQMhHcK4Mr9c5OTO6dOni3AHek3dCTlhQf/311+70aJ0ZbFnJ03xCLrxCHdOnT3cL2UhKsooZGzdutAEDBmR0AddBgQIFohIzOHnkyJHO4bF8+XJr3ry5Cwlh8Y8wQgiGFx7kXYjwIcI1cDXs2bPHXXPdunVOhCC8I1DMYB4gPASKCTgruCZCQ2AJJWYgTiBEXX311RmHIpTh7CAEJbAgxhB+Q7JWCg4cmHhiBkJZ7969beXKlU6YYm7fdttt7m+hxIycjo9k3sTjGIkZ8aCsa4iACIiACIiACIiACIiACKQcgWjEjP379zvLPg4BStGiRTPlyvA6n52YQY4GBIY///wzY/HLv2kD4kONGjXcU3nO93IukPMABwfhBevXr7c6depk2s3EL2dGixYtks6ZgSgwdOjQLHMKJnDCmUFIB+EXXghIThMQMQIhAgHgqaeecmE5CEn169fPdBoLf8QPBCcED0QVXDkk2iQEJfD68EeQQOAKVxBEcHGQ2NQr//nPf9z1PWcGzhr6hhsk2JmBi+PCCy+09u3bu9NxCFEfYgYOllNOOcW6d+9urVq1cuExd911l9suGDEjFKecjg/Xl3i9jphBfhmFmcSLuK4jAiIgAiIgAiIgAiIgAiKQEgSiETPo0KxZs5wrgxK4g0lgZ7MTM1hw8xSePA084fcKi1MWlrgQeOrOziLkYeBJPjk1br75ZidmkMCS0AjyQHgJQsnVwGv85jUWxeRkIOdDpAVnBo6FZAoz6datm8sd8dJLL4UUMwjhwOXyySefuJwTs2fPNnY7CS64MeCBCIQYhRCB8wF3BslVccS8/vrrVq5cOSNsA9GCHBqIS4gklEceecSJHyTa9MQM7/rknUAgwYlBKApODsafMcTREVhIVIqQQogR16OQ/JX6CZPhb/fcc49zgAQmhfXqYExJLjplyhQnpDHWhOKwVS9iBuIMuTcQOBBOmKc33HCDEzNCccrp+EjnTqyPQ8yYNGlS9mLGyLcjTw4T68aqfhEQAREQAREQAREQAREQARFIFgJz58618847L1NzWLyS+JEFb3CIAgdmJ2bwFB7HRWDoBMezAGVhSn4HFt8suNnBBMGiWLFi7jeCBYXdLFh8s8sGizxCEdj9gkUtC2lcAmwRi6Mg0uKJGSz2k6XkJGYQVoN7ATEDZwvuiG+//da5XRAKAsv8+fNdzohVq1Y5AYmkq+wegqDh7WaCcICoBUv+jShCOBGODFwxCD0IV7gmEDMCr8+1EJLYQYYdbdgJhTHA2RGcAJRj+/TpY6+++qobP0QJRCzaw/GMHwIEoUehxs/bzYT5QigReU7I1UE7ETNwkvTv398JJrSbOcRxvXr1Cskpp+OTZR4gCEnMSJbRUDtEQAREIJ8SIC6T2FFuOvLy73yKT90WAREQARFIEIFQYka4poTbzSTc+fF+HTGDpKTJJGbEm4Gul5wEEDPYvSXbMBM5M5Jz4NQqERABEUgnAl72cMSMvPw7nZioLyIgAiIgAslPgGSKJFqMpvB0nnCFVCkSM1JlpPJfOyVm5L8xV49FQAREQAREQAREQAREQAREICICiBlsXypnRkS4dFAcCSBmEI6jBKBxhK5LiYAIiIAIiIAIiIAIiIAIJD+BcAlAk78HeW8hYga7ZEjMyDtL1eAvAcSMqVOnSszwF6tqEwEREAEREAEREAEREAERSHUCEjPMyAtSu3Ztl7BSgkaqz+j0aT9CBklPvfkZ2LPrW7eyg1pc1OyfiZMmp0+P1RMREAEREAEREAEREAEREAERiJCAxAyzH3/80SXoZjePUDtwRIhSh4mArwQQMtjhh1xrVapUyVS3xAxfUasyERABERABERABERABERCBVCMgMePAiHmJTnfs2JFqQ6j2pimBkiVLWokSJbIIGXRXYkaaDrq6JQIiIAIiIAIiIAIiIAIiEBkBiRmRcdJRIpBMBCRmJNNoqC0iIAIiIAIiIAIiIAIiIAJxJyAxI+7IdUERyDMBiRl5RqgKREAEREAEREAEREAEREAEUpmAxIxUHr3MbSf3x+7du23btm3p06l83JPSpUu7MJNKlSploSAxIx9PDHVdBERABERABERABERABETATGJGeswChAySl55xxhnp0SH1whGYN2+eG9fKlStnIiIxQxNEBERABERABERABERABEQgXxOQmJEewz9//nw799xz06Mz6kUmAjNmzMgiUknM0CQRAREQAREQAREQAREQARHI1wQkZqTH8H/66ad2xRVXpEdn1ItMBMaNG2fnn39+pr9JzNAkEQEREAEREAEREAEREAERyNcEJGakx/AjZlx++eXp0Rn1IhOBDz74QGKG5oQIiIAIiIAIiIAIiIAIiIAIBBKQmJEe88ETM/7555/06JB64QiQL0NihiaDCIiACIiACIiACIiACIiACAQRSFYxY9q0adanTx/7/PPP7ZdffrFatWrZpk2b0nb86N+wYcOsTp06ueojYsZll11mkYoZo0aNMn4mTJiQq+vppPgQQMz48MMP5cyID25dRQREQAREIByBuXPnGj+U2rVrux8VERABERABEUgEgVQQM3777TcbM2aMtW3bNhGI4nLNWIkZdevWtbvuustuvPHGTP1YuXKlrVixwlq2bBmX/ukiuSMgMSN33HSWCIiACIiAzwS4GTv77IttzZo/bd++U13tRYoss4oVD7FZs8Zb0aJFfb6iqhMBERABERCBnAnEQ8z466+/rFChQlENRaAzI6oTU/RgP8SMSy+9NIszo169ek7MuOGGGxJOBtfI/v37rWDBgglvS6o0ADFj/PjxcmakyoCpnSIgAiKQjgQQMqpXb24//dTTzJpk6uJBB31qFSr0saVLJ1uRIkWydP+HH36wO++807799ls77LDDrHXr1vbEE0+4m4EFCxZk2a6L17p27ZpRz2OPPWZDhgyxP/74w6677jr374MPPjgdMatPIiACIiACURKIlZhxyimn2G233ebi/ffs2WOzZ892zgp+/9///Z8Lp3jyySetfPnyrsW7d++2u+++2z777DM79thj7ZprrnGLuFBhJgMHDrSRI0fa9u3brWLFita3b19r1KiRq+fNN990tvyjjz7aFi5c6K41ePBgO+ecc9zrmzdvtoceeshmzZrlXrvooovsxRdfdK+9++67NmjQINu4caP7bn366aetQoUKWYjynY5AMH36dLc455iPPvrIfUdnVz+CTk79DxQzaNeAAQPsnXfecd/dzZs3d/8vVqyYa8tzzz1n9evXzxSSQpjJJZdckkXMOPPMM61jx45ZxIy3337b+IExpXLlytahQwfHjjmBCPLSSy9l3C/gjIG7F/Lz/PPPO/b06/rrr7evvvrK8eQ87jNOOOEEVy99LlmypC1btszWrFljo0ePtho1akQ5S1P/8G3btjlG2ZWzzjrLSpcuneVlxAzmlnYzSf05oB6IgAiIQMoSqFWrqS1Y8LD9809mIcPr0EEHfWK1az9h3303NUsfuTE49dRT3c0L8cIXXnihEyu46UDMuPjii+3HH3/MOA+hwnvqwc0HN4dTp061UqVKWYsWLezKK6+0nj0RVVREQAREQATyO4FYihkIGogOhQsXdotexALcA3xHdevWzS2Mx44d64agc+fO7v+vv/66bd261W0zWrx48ZBixvvvv29nn322W/yxOH700Udt0aJFzuGImNGlSxf7+OOP3cKa77/777/ffV/iDOA7tHr16ta7d2875JBDXNhngwYNbMaMGXb77be7cBZeJ38F/0ZMYUEZWFjkz5w501577TXXt++//96qVavm/p1d/Sz0c+p/oJhBrhBEH+o//PDD3QONY445xvr16+eaQXsRigLDbhAzuB8IzpkRqZhRpUoVJ+CQR4NCP9q3b++EChi0a9fO4H7aaac58YfjvvzySzeucGInFcb13nvvdeOIiEW55ZZbHCv4litXzrUvmGd+eQ8iSvATXBCh+AlVYEVeE4kZ+WWWqJ8iIAIikGQEuFG68MK7bfv2L3JsWcmSDeyzz160mjVrZjquTJky7kahadOm7u+IGNwwIG54Ysb69etD1o14wdMvbtoo3PQ98MAD7ukIAgivPfjgg+7pDze03DBxE0hp06aNu/HAEfLNN98YTw14isMTLerhSRTt4mZVRQREQAREIDUJxFLMeOaZZ+yCCy4ICYYFL2KD9/2FQwOXgPcd+MILLzihI5IEoAgBLPw5FzGD76pJkya56/7999921FFH2erVq23Dhg1ukc73X7AT8uabb3aOAUQVr5x88smunkqVKmXqw6uvvuq+B3GWIHx4i/OlS5dmW38whOD+B4oZCAv0gXwXFHJbIBZQf3YFMYP8F8FiBg4OnBl8pwcW2s81cGJQTjzxRHv55ZetcePG7v8IKrt27bLHH3/cnQvbQNcnrgyuiaMjsMCYvuBQoSBmlC1b1rlnVMyJGYGCRk5CBryYWxMnTpSYockjAiIgAiKQGAI83encea799tvQHBtQrNht9vTTde3WW2/NdBxPYkjU5TkzmjVrZtwgctOCmMGNCqIDN2bYZXFd8CSHgs3zqaeecm4MCiErPD3CzovLg5sXrKs8IcNWy2vz58931lFuXrDQ8kSA47C5ctPZv39/98SsR48ezjYa6ilDYkjrqiIgAiIgAtESiKWYwYL59NNPd01CVOD7jO8Uwk4KFCjgvlP4LuLp/nHHHecEB0ISKDgrCJsMJWYgcuCO4FzEfRbOOAXOO+88J2ZMmTLFOUK8gqth3rx5tmTJEuvevbsT6YML5yIweN+fvL5z504bPny4+54NLPv27XPhKO+9957t3bvXhXDynUiITHb159R/HCKemIETkzAbBBTPZYlAwTgtX77ccQtV/BAz6I83XoTmrFq1yhCVCOGBDWE0XoENjHF+EM6KEOWN67p161wIEP1CzMDxQViOygECnqARTsjgWIkZmjUiIAIiIAIJJZBXMYMbMIQFhAMKzgxuLijcyGFF5eaHGw2emiBE4LSgYMHFPeHZExEsuEniNzcdVatWNWJ/scZSzj33XPdUiidAXJObS8QOyrPPPutuFrkeBVstzo/sXCEJha6Li4AIiIAIREQglmIG3z+EJVD4/njllVfcdxKOQ76/END5PkKMx5nBgvykk05yx7/xxhtOSAgWM9auXevyXyB24Iqg4DIkn0M4MYO+4sxgkc5CO7Cw20fDhg1dqEbUUgAAACAASURBVEk0BZfHtddea4888ohre3b1h+t/oDMDIYMFL9/tkRbY8Z0c7MwgJAXXZShnBmKTFw5C2wmDCRQzEJfIjYFYA3PuP4LLiBEjXEgOQgjjynjyAIRQIcaV8BT6RhtU/iWA28ab6zlxQcxgrivMRLNHBERABEQgIQQOhJl0tu3bZ+Z4/ZIlG9q0ac9lSuhJ4i9u8LCI3nfffe5JR6tWrdwNW6i8F7gqsO0iVHCjFs6ZwQ1g4I0szg5ueLwfXr/nnntcu7kJ5Ymad+PjhanE6kY4IYOli4qACIhAPiMQq89wQhADxQycFORNILSB0qtXL5dg0xMzyO/Ejic4An7//Xe3MKcEixmLFy+2q666yiX3ZLHMIp5koSzEw4kZhDsgNiCwEH6JkO/lzOA6fNe+9dZb7nuY71GcFjw9D3ZDkDyUugix2LFjh3MuImbQ5uzqD9f/QDEDp8OcOXPcgwuclwg/9Ntb0GaXAJR2BIsZhIiSX4N7B6/g+EB8YHzGjRvn/kxIDY4XT8wghAbRBzEDDnfccYdzYtBO2LDbDPlP6BcuTu8hChxwhG7ZssWND3k34CkxI3cfLIgZhDpJzMgdP50lAiIgAiLgA4E6dS6wefO62T//nB+ytoMOmmJ16z5l33wzOdPr5LbAacHN0hFHHOFe48aBJ1aeQyLwBCy03Ihwo0EiNG6sEDc84YMbF0JKAnNmSMzwYYBVhQiIgAikKIF4iRl8L/GUHvGCHBYsvHETemIG+Rk6derkvp9IWE1oB4u4UGEmfKfxtBqxH/cCi23+Fk7MwJlISArfgwgSLPwR8T23Iwt7FvG0gXAT3Ah85wYnrGRRj+jCgp3QC4QCFvEcl1394fofvJsJ7UD4weFAu9la1QvVyC4BKEzZXSWw4DYhOWpgwUlCLhOcGZ6YgVMTQSJQzMCZgXBCIfknff7pp59cYlbY4MggzIZEpIHjShLQX3/9NUPMoG+IISrRE0BIk5gRPTedIQIiIAIi4CMBnjKdempzW7Omu/3zT+ZkaAgZFSr0tx9+mJoR7uFdmhjb448/3j0t4qYPUYObEG46hg4d6p6MEF+MJZWkWxzHkxAv8Rk3KiT09I5D3OBJCjd9oZwVcmb4OOiqSgREQARSgECsxIwU6HpaNRGHCt/hwWJGWnUyH3YGMWPy5MlyZuTDsVeXRUAERCCpCBAycs45l9qqVbtt374DMcSHHLLEqlQ53L74YnwWIcNr/HfffecECSy1hI5gYeVJCSIG2dvJEE7eCvJjkByUzOPErXoFKy35Lv78809r3bq1O5ftWyVmJNX0UGNEQAREICEEJGYkBLvvF5WY4TvSpKhQYkZSDIMaIQIiIAIi4BFgBxIECgo5KYglVREBERABERCBRBCQmJEI6v5fEzGDBxpyZvjPNpE1ImawO49yZiRyFHRtERABERABERABERABERCBpCMgMSPphiRXDULMwLkpMSNX+JL2JMSMqVOnSsxI2hFSw0RABERABERABERABERABBJCQGJGQrD7flF2Zaldu7ZLQipBw3e8CakQIYMktd7YBjbi+tat7KAWFzX7Z+KkzJnjE9JSXVQEREAEREAEREAEREAEREAE4kxAYkacgcfocuTBIjdWtWrVsuy+EqNLqtoYE0DIWLZsmcupVqVKlUxXk5gRY/iqXgREQAREQAREQAREQAREILkJSMxI7vGJpnUrV640trhl5zOV1CdAovcSJUpkETLomcSM1B9f9UAEREAEREAEREAEREAERCAPBCRm5AGeThWBBBGQmJEg8LqsCIiACIiACIiACIiACIhAchCQmJEc46BWiEA0BCRmRENLx4qACIiACIiACIiACIiACKQdAYkZ6TOk5M3YvXu3bdu2LX06lY97Urp0aRdmUqlSpSwUJGbk44mhrouACIiACIiACIiACIiACJhJzEiPWYCQwU4mZ5xxRnp0SL1wBObNm+fGtXLlypmISMzQBBEBERABERABERABERABEcjXBCRmpMfwz58/384999z06Ix6kYnAjBkzsohUEjM0SURABERABERABERABERABPI1AYkZ6TH8n376qV1xxRXp0Rn1IhOBcePG2fnnn5/pbxIzNElEQAREQAREQAREQAREQATyNQGJGekx/IgZl19+eXp0Rr3IROCDDz6QmJHdnCAGJ7vyxhsj7Oab22g6iUBIApofmhj67NAcyA0BfXbkhlr+OUfzI/+MdbQ91dz4l9g///wTLb5sj5eY4RvKhFbkiRl+zo2EdkgXdwRYq0vMyGEyACi7ST98+Ei76abrNZVEICSBdJgfTQa1tT/tD/uw4xCNso8ERo9+11q1utrHGlVVMhMo1vcJs3/+sd963J9jM73jXqtSSfMjmQc0wW3j82Nd1Z+saMGidtDHTdw9Ss+ejRPcKl0+GQikw32HHxxzunfPTf0SM3JDzf9zatWqZcOGDbM6derkqnLEjMsuuyzbdV1wpaNGjTJ+JkyYkKvr6aT4EOD9/uGHH8qZEc6B4Q2HJ17whRFY9PcDNMThXw7BcyQV+VTr2sL+Lvindap2YOHtLcC5mQ4s+vsBGuIgDqHeF6tbt3VixreXX5zjPLll1U/uOMQMvb/M9Dlz4HM3mAN/Q8xYsfhHs4kHRIzLLy+l79//vWl0H6L7scD7LT+WUxIzslJkkf/+++/bu+9mvh/0g3d2dcRKzKhbt67dddddduONN2a69MqVK23FihXWsmXLWHZLdeeRgMSMMADlzMjjDMvHp6fDExI5M2IzgeXMiA3XZK1VzoxkHZnUbJecGak5bvFodTrcd/jBKV2dGX/99ZcVKlTID0R5riNVxYxLL700izOjXr16Tsy44YYb8swlrxXgtNu/f78VLFgwr1Xlm/N5v48fP17OjOxG3O8PxHwzs9TRtCAgMSMthlGdSDCBaMWMcOEoCe6OLp8EBJ5Y8ITCTJJgHNSE5CTg9717rJ0ZmzdvtoceeshmzZpl//d//2cXXXSRvfjii/bmm286+/xRRx1lc+fOtfbt29ttt91mzz//vL388su2e/duO+ecc2zw4MFWunRp++2339yifPr06W5BXKFCBfvoo4/ssMMOs8cff9xee+01+/33361MmTKufhwJ+/bts4EDB9p7771n27dvt6pVq9qYMWNs9erV7lrz5s3LGOQmTZpYjx49rFKlSm7huHfvXte2ww8/3L788ssskyHaaxYvXtzatm1rs2fPdhwIJ3nyySetfPnyru5gZwaukEGDBtnGjRvdtpxPP/206zPlueees/r162cKSSHM5JJLLskiZpx55pnWsWPHLGLG22+/bfywUKZUrlzZOnTo4MaEOYEI8tJLL9nBBx/sXocbLH/55RfXVsapYsWKhgh1/fXX21dffeX6xXlDhgyxE044wZ1Hn0uWLGnLli2zNWvW2OjRo61GjRrJ+eaKYau2bdvmGGVXzjrrLDfPgwvvd+a5djMJIBMccqJEMTGcuao6qQlIzEjq4VHjUoSAxIwUGagUaqbEjBQaLDU17gRSScxgjXHhhRda9erVrXfv3nbIIYc44aJBgwZOzOjcubOx7WSjRo3cIpxEhwgK/O3444+3u+++23bt2uUWwCysZ86c6USLwoUL2/fff2/VqlUzwiVatWpln3/+uRMyfv75Z/fkv1y5ctazZ08nRHAO/1+4cKGdeOKJ9sMPP2QrZpx33nkul0ROYSaLFy+O+pr0HYEC9wTt69atmxMGxo4dm0XMmDFjht1+++1OQIAduTT4N31k/OGHGINQ4BXEjIsvvjjXYkaVKlWcaELfKYwbAhNCBddt166dY3Laaac5sYjjYIuYQdvYSYV+3Xvvva5fjCXllltuceNGnxgDxjmn9Adxf0PF8YKIEvwEF0QofkIVWJHXRGJGNgOlMJM4zuA0u1Q62D0lZsRmUirMJDZck7XWaMUMJQBN1pHMvl1PPBG+zQ0bmp11Vvjjwh2hMJNwhPLv6+lw3+HH6KWSmLF06VK3KP7xxx+tSJEimbqPmDF8+HCbNm1axt+vu+46w0mAiEH59ddf7eSTT3ZP9BECEDVwM7DA9xbECBMs4nFzNGzY0AkdXsFlgfuAOgPLnDlz8iRm5OaawWPPgh8Xw/r1691Lgc6Mm2++2bkXEHu8AodJkyY550iogphB/ovgh9Q4OHBmtGmTeYdKWMIGJwYFkQeGjRsfyFXUp08fJyThQOHcmjVrWteuXTMujSuDa+LoCCwbNmxwfcGRQ0HMKFu2rPXt29eP6Z/ydQQLGjkJGXSWeT5x4kSJGYEjH6kzQ18aKf9+iWkH0mF+SMyIzRSRmBEbrslaq8SMZB0Zf9pVpozZffeFrwsXNru9I2qEKznVJzEjHL38+3o63HcEjt7WrVvdov27775zT7Kx87Ng5W+tW7fOdqBTScz45JNPrHv37vbtt99m6Q9ixuTJkzOcABzQtGlTt/C+8sorM44/5phjXGgJi2fCLggZIQQE4QMXB24AFuWvvvqqS2iJeNKvXz8XHnLsscfa8uXLXbhIYMmrmEFd0V7z77//du3iKfuePXusQIECTsjYtGmTc6wEihm4Q5gT9MErO3fudOIP4kSo4oeYAdvTTz/dVU94z6pVq+yFF15wzhnaQ0hPYHtGjhzphKLHHnvMhat4/Vq3bp0L66FfiBk4PggRUjlAwBM0wgkZHCsxI8yskTNDb6vcEkiHmwqJGbkd/ZzPk5gRG67JWqvEjGQdmezbRdhuiBDwLCc8/rjZli2R9486I6kXp8f92ezku3jxUttZb6Id/E9Rs4lNzOyfjCeF4Vry6KPhjtDrqUwgHe47AvmzUCRUgLwQ5E0g3wMhB9jxyY/guROCxyyVxAzPmUFfWdgGFsSMKVOmGAtir+TkzChRokTGcTg9rr32WnvkkUdceINXWECzaMYJgPCRnTODdl1zzTW2ZMmSjHNxQuD6QEjAtYATJJLdTCK9JmEZr7zyigvJIBwGEYMwGXJi4FoJFDPYeQSXCaEmkRbEjBYtWmRxZhCScuedd4Z0ZtBPLxzkpJNOcv0NFDPILUJuDMaFeUpOjeAyYsQIFwaDEEK/6A8uD8Q6+kV4Cn2jDSr/EkB4g3m4wvv9448/ljMjO1ASM8JNIb2eHYF0uKmQmBGb+S0xIzZck7VWiRnJMzKRhIMgNvzzT2QOiuwEBz96jFASqixZssx21ptghfYXtYM+buJuzD3bc7jr9upl1rNnuKOie10CSXS8Ynl0Otx3hOPD03tCKNjVY9GiRSEPTyUxw8uZQZ4FcmYQAhKYMyNYzCAnw6OPPupyMxx33HEuzGLHjh1OACCBKCIFYQ38rXnz5k7MYOHM/2vXru0SgyJmlCpVyvr37+9yZnz99dfOtYFLgzwb5IbAzUEyUJwhCArY+AmlYDGPmEHoy4MPPuhyQngJMAMHg4VotNf8/+2dCbxNVfvHn5LilXDxviivsXJDxvciZWj4GzLcBnVvytgbUUTmijQaKkKRVLeQqTKUTE2kzEOizBelyPSWCNH9f37rOKdzp3P2Pmfvfdbe57c+Hx/cs/baz/o+zz1n7d951rPw0A+hChkdaEOHDlWiVU5iBmpUIENl8uTJKqsBGQ+fffaZqquAjI7cCoCCSdZtJigsCdEMdUX8DfOH+ACuqE+ChqwgiGl+MQPCDkQoiBm4d7du3ZTwBGEC9oAR6n+glgkyZ2bOnKnGgU9GjRolhw4dUmIG6m5gDhQzwv325/w6ft+xvYg1M4L4GN1mEhlyXkUC7iFAMcM9vqKl+hIwK2bwNBNzvjQiUGBEiANGtoNgG4iRrSDmrLS2dzQFQK0UM/AsmT+/yJQp1s6Po5FAKAI4VQNbCoJP2gju7yYxA3ajdgKKXUKMwIM2TjPB1oWcMjPwOk7CQAYDHpiRDYAMC3zjjwdpbH3AQzK2O+DhHA/OGzdulEceeUSdUILsDzy8QySAoIHTTCBqQKQAUwgYeOjG6Rr42bBhw9TYeICH6AEhBWLGmTNnlLiBLUC4V1ZhacOGDabvCVEEWQoQL7DtBcIDalDkJGaAG0QGCAqoF4LtJmAB4SBUAVCMCUEnuCHDI6v9yGq55ZZbVAaKX8zwswkWM8AUwgkaBCbwT09PF5zMAnuQkYEtPyhEGjwvFAFFvRO/mAEBBGIIm3kCEK8oZoTgZvUbonkX8QoSiB0BihmxY887e4eA18UMo2KCHR41KlDg3nZmUdgxt1BjRiNmWGnr0aMoiidy5IiVo3IsEshMAA/O+IPjMPGAjQdcnL6BrQY5NavX7nYfzUp/O0MA20wgFGUVM5y5O+9iFwGIGcggYmZGLoS5zcSu0PP+uF5I96SYYU+ccpuJPVx1HRVixtdfZciSxrkUQThv+M2fj5T612WIm04zMVr80i7feEmgMMpItwKgOARh7FiRpCSjM2A/uwh4Yd2RExtshcCWAzR8e48U/VAp+RQz7Iowd49LMcPd/svNei3EjJzO0sWblD9tBylOSLc6cuSI2if38ssvZ6pUiwqxSLk6deqUKsCCf/v3b6FCL6rEYv8Z9oD5K86GcqfRbSZe/dDwZqg7PysvxAfFDHvihmKGPVytGNVo4Ucj2xX89ixJGikXSIasvzO0mJE0d6T89muGnHy8vKSk3GloOrHOijBT/NLQhNgpLAHdxAxsW8EpLaydEdZ1tnfwwrojJ0j79u0T/MH2CRRjRJ0EPCPklpZPMcP2UHPlDSBmNGnShJkZrvRe7kZDzEBtmZhmZkCE8Df8u0yZMurNCnviUJ307rvvVkVUUEUX+8IgVmDfEd6sUJgF1YwXL16s9n6hSi2OK4KKizQiFNRBShH2eGEv2aBBg9RepsKFCxtyJTMzDGFipxwIeGFRQTHDntCmmGEP19xGNSpQGC38+MMPIvv2iZw/ej7sZMYVGin9+kKkCC1mIINj+rQMmVj2bmnYsEzYcc1ssQg7WAQd4jErIgJMll+im5iBEyVxouCqVZZPlQOaJOCFdYeRKeO5AEc34kvO/CjakqVRzDBCMf76QMzAsbTcZuIt30PMgA4QUzEjGCkq2KI6LgQHvBmhQiwEi2XLlqluKJKD85ShzhYrVkyJF7Vr11YVgNFQqGXAgAGqGAzObG7YsKE6+qZAgQLqdRRvwesdOnQw5EmKGYYwsRPFDMaACQJOixlGvr03k2mAqRoZ0wQS1dUOG4wKFLi/mcKPOOmudGmRf/879Cy3bhVJ+XaktG5lTMzAMRptdrSUypUTw+KjmBAWkSc76CZmAHLRoiI7dogkJHgSuWsmFS9ixsiRI6Vfv36yY8cOlXVNMcM1IRpTQ5GljxNd8GxHQSOmrrDs5hAyUBTX79vggdumpsgFzZs2yZi/YKFlNzQyENJ/6tSpExAnkIGBarIo9FO9enXBG9i8efNk1fmvAJDFgb1zyMZA27p1qzpC6Pjx4+r4HLyGY4b8DZV9S5curcYJbjltdfG/npb2d5nu9u3bqh/jAyO48ec+GuTgLQ6JfZrLuTxnpEeiL+Xdn/qOxXRw88LP8ZawefN3meZVpco16v+R/rxZM994RvksWOC7X6j74oF73z7j/FHToHnz7zPNy/+gjCMe0Y4c+YccPVpAvv66mPp/OP+OGdNQEhJOSoMGvuwB/zj+m2Qd38jPke2wbt1h6dHji4CtobhBTDh7dq8ULXoy0D+n+1555S/y+OMNDc3LP5Bxf1VWl4Sb750bOqqzPlcntwgZD512pat+qJnhtd8vI3Flln8890cB0O2bd4rMb6QwJCcnxPTz9957RbZt2ydXXPG/QOhWr36t+vfGjX+vwZKTv42pnbCH6zf3rGNxDOuUKdMzvR/ed1+qei5Yvny5jBs3QR1lipZ1/en/f6aLI/wPC4BGCE6zy3bu3KkKyeI5MdRzn2Zm05wQBCBkfP/99+p9IKuwGRMxY//+/WqLCepc4IxkNLyRPf744zJ8+HClvPzrX/9S+2Kw5QStaNGiKnPDn1oC8QPnJONviBl4DW94/talSxcVwDi6x0izOlXNyD3ZhwR0IeDUNhOj2wDMcMFD/3XXGbvC/y07vmm3qpndimDUBmQaYH+6kaMjsQ3BaE0Do5kG2F5hZouFGZ462GDGXqN9vX6aiVEO7GcdAV1OMwmeUbgjXzdsEIG4OmmSdRw4krcJYMs4vnHFEZdY/yPTGmt7fKGJjOwnnngiRwBWr90pZngnzpDN89tvv8mxY8e8M6k4ngmOEC5UqFCOGVoxETNwzjHOifVvKYFvcF4vinZ+9NFHSuDAkUyokQEVBttMrMrMCI4DFgCN498KC6fuhXTPnMQMq7cXmNkGYMY9Rh/6Y/FwjkwPf/YF5mTWBswNf8I1s9sQIH4YaWbHNTKmv48ONpix10hfs2KGm04zMTJ/9rGWgI7bTIzM8LvvRNq0QSaXkd7sEwkBL6w7guf9xRdfqOeA9evXKyGjePHi6lv1Hj16SMuWLXNFRDEjkujhNSTgLQIxETNQz6Jv377SuXPnAE3UtkCxztGjRwd+hpoZaWlpqrAnamYkJSWpgp9oyMTo379/oGZGo0aNMhUIwpsgXmfNDG8FrI6zcdOi4vyJZ9kwph3qKOfynJLUYmPVa3YUHDRTp8Csn+166DdjR04P59iWkbUmgp0CgRl72dd6AhQzrGcazyO6VcyAzwoVEkHW2mWXxbMH7Zu7m9Yd9lFA9uIFKpvbqsbMDKtIchwScI6A42LGihUr1FaRAwcOSMGCBQMzHT9+vLz00kvqVJPy5curzIx27drJ9u3bVVYGCn727t1bnXaCVBOIG61atcp0mgnU28GDBwuKi/bp00d2796t+hppLABqhBL75EQg1ouK3ASKrLZCB8ztSL23D/vEjJSiPjGDD9zWxLrTBUCtsZqjREqAYkak5HhdTgTcLGY0bSrSq5dIkyb0rR0EYr3usGNOkYxJMSMSavFxDepmoK4iTsJhcz8BlJvANhNoBFmb42JG165d5cSJE+rs6OCGarM4ThXHqh49elTKlSunjlltg1zF8w375saMGaOKuqSmpqqzp/PmzateRUHQTp06qRQ1bFOBONKgQYOQ3uM2E/cHtw4ziOWiomNHEWwHrF49PIlQ+5ydqpkR3kpv9aCY4S1/hpsNxYxwhPi6GQJuFjPweYOaP7kJ6GY4sG92ArFcd+jkD4oZOnlDH1sgZCA2atSooY9RtCRqAnjGh1/99Tb9AzouZkQ9E5sGsPoN0SYzOSwJZCJQrpzI55+LlC0bHRiKGdHx49UkAAJmxYyTj/cjOBIISUDHAqBGXLZokcioUSILnT0oz4hp7OMhAlav3bnNxBvBsWHDBmnY0He6GZu3CCxdujSbSEUx47yPrX5D9FbocDY6Eti7VwTv1Xv2RG8dxYzoGXIEEqCYwRiwmoBbxYzffhPBqVG//mo1EY5HAn8TsHrtTjHDG9H1ySefyG233eaNyXAWmQjMnj07cLKp/4W4FjO4zYS/IVYQsCvdM1wtjI0bfUXW0tKinwXFjOgZ5jQCt5nYw1XXUc2KGTzNRFdP6mGXm7eZgGDlyiKzZolcc40ePL1khV3rDrcxopjhNo85Yy/EjGScAc/mOQJz5syhmJGbV1kA1HPx7tiE7FhU3HuvyB9/iFStGnoaoepgmAFAMcMMLeN9KWYYZ+WFnhQzvOBFfebgdjHj/vtFDh0SqVkzNFPW1TAfc3asO8xbEfsrKGbE3gc6WuAXM6w86UbHecabTfh9p5iRxevMzIi3XwN75mvHoqJoUZEdO0QSEuyxOeuoFDPs4Uwxwx6uuo5KMUNXz7jTLreLGaAeTnBftUrk6qtFRo92p49iZbUd645YzSWa+1LMiIaed6+FmNG6dWvDx/a+++67gj8fffSRd6F4YGb4fZ87dy4zM3LzJTMzPBDlMZqC1YuK1atFHn5YBIs8pxrFDHtIU8ywh6uuo1LM0NUz7rTLC2JGOPJz54q89ZbInDnhevL1YAJWrzvcSpdihls957MbAsIHH3wg7733nqUTyU3M+M9//iMPP/ywtGvXLtP9duzYIdu3b5dbb73VUjs4mLUEKGaE4Wn1G6K17uNo8UQAtTIyMsJ/o2UlE4oZVtLkWPFKwKyYwdNM4jVSjM/brQVAjc7wm29E2rcXQQ0oNhIwS8DqtXs8FAA9e/asXHTRRWZR29LfTjGjVatW2TIzkpKSlJhx33332TIfDmovAfy+z5s3j5kZWbeWBGNPS5sS+G/79m3Vv6F+Bzf+3EeDHOzj8NRTTeXee9dI+fJHHOOc2Ke5nMtzRnok3qkmlpLi+xvfDAY3/txHgxzIIaffi92pHZUSuTq5Rcg46bQrXfVDAVD+fvF9JtT7CcSM7Zt3isxvpEIlOTnBsc8FJ9Y/f/yRV3r3vk3Gj5/pqXlx3ejc+tm/HrXiMcrNYsbBgwdl0KBB8uWXX8qff/4pTZs2lfHjx8s777yjUvP/+c9/yrp16+T++++XBx54QF555RV5/fXX5fjx43LDDTfIiy++KEWLFpWTJ0+qB/4vvvhC/vrrLylbtqx8+OGHcumll8qIESPkzTfflD/++EOKFy+uxke2w+nTp2X48OHy/vvvy9GjR6VSpUoyY8YM2b17t7rX+vXrA+5p3LixPP7441K+fHn1UHrixAllW8GCBeWrr77K5Ma9e/cK+iNzo2bNmvLLL79I/fr1ZdKkSero1fnz5yt727Rpk+k6ZGa0bNkym5hRp04deeihh7KJGdOmTRP8wYMyWoUKFeTBBx9U3BATEEEmTJggefPmVa9jbpjvTz/9pOwCy3LlylkRgnExxpEjR+Trr7/Oda7XXXedisWsDc/wiEXETXCL69NMgkFwm0lc/P7YMkkr0z2PHhW58kqRI0dsMTXXQZmZYQ9vbjOxh6uuo5rNzOBpJrp6Ug+74mGbCUgXKSKSni5SuLAe3N1ghZXrVqjwNgAAIABJREFUDjfMNzcbmZnhI4NCl//3f/8nVapUkaeeekouueQSJVzUq1dPiRm9evUSHGnZoEED1RdFFCEo4GelS5eWnj17ym+//SbTp09XD+3Lli1TosXFF18smzZtksTERMFWjJSUFPn888+VkLFv3z7JkyePXH755fLkk08qIQLX4P/ffPONXHnllbJ169ZcxYybbrrJ0DaTqVOnyujRo2Xp0qXSoUMHJTQ8//zzat59+/ZV4skbb7yRTcxo0aJFxGJGxYoVpUaNGso+NLCFCNS2bVs1/86dO6vtMVWrVlWCDvph/qG+MHfz75kdtkOUwJ+sDSIU/uTUwBd1TShm5OIRihl2hGp8jGlmURHuuNVNm0Ty5xeZ8neSkCMQKWbYg5lihj1cdR2VYoaunnGnXfEiZtSo4aubUb26O/0UC6vNrDtiYZ9T96SY4SP93XffqQfunTt3Sr58+TLhh5jx9ttvy6effhr4+T333CPIUoCIgYaMh6uvvlr27NmjsiAgarz00ktKHPE/oEOYgECAbA5kR0Do8DdkWSCzAWMGt7Vr10YtZmA8bAvZtWuXyhRBxkjWOWaNN2RmoP5F1tNM6tatqzIz7sWRgUEN84X9yMRAgxCDeTZq5MuIe+aZZ5TYg8wUXFu9enXp06dPYARkZeCeEFrYjBPIKmiEEjIwKmIR2TgUM4IY8zQT4wHHnrkTMLqo6NhR5Nix8Au2cNXf7fAFxQw7qPrS5/0p5PbcgaPqRIBihk7ecL8t8SJm3Habr25GcrL7febUDIyuO5yyJ1b3oZjhI79kyRJ57LHHZDUqyGdpEDMWLlwYyDLAyzfeeKN6qL/99tsDvUuUKKGEAjyYv/DCC2rLCLaAQPhAFgeyMPDAjywIFMuEePLcc8+p7SGlSpWSbdu2qe0iwc0qMQNCAbaSYCtMp06dwoabFWIG5n/ttdeqe+G+EFNeffVVld2C7SXYduNvv/76qyCDBNsj2MwR8Asa4YQMjGqpmLFmzRopWbKkXHHFFXL48GGlWF144YXyxBNPSBHkC7qwMTPDhU7TxGSjiwpsp/v8c5GyZTUxPMgMihn2+IRihj1cdR2VYoaunnGnXfEiZvTqJbJ1q0jduuH9NGRI+D7x0MPousPrLChm+Dzsz8zAAze2mAQ3iBmLFi1SD9v+Fiozo1ChQoF+yPS46667ZPDgwZIcpDZiawfqauBZEMJHbpkZsAsixJYtWwJjVqtWTWV9YJsJMiKQCRLqNBPUxEBND2SDYB6otZBTPYXgOUPMaN68ebbMDGy76d69e46ZGbAF22/QrrrqKmVTsJiB+h+ojQF2sAc1NdisIQBxDMzDNfy+f/zxx9ZkZlxzzTUqzQPqXfv27ZWgUbhwYTl16pRS8tzSjGZmuGU+tFNfAnv3ijRsKLJnj542UszQ0y+0yl0EzIoZPM3EXf6NhbVeP83Ez9RIRiJqA9asKTJ8eCw8wXvqSIBihs8r/poZqOGAmhnYAhJcMyOrmIF6D0OGDFF1H/DFNGpqHDt2TBW2RAFRiBTYMoGfNWvWTIkZ2HqB/9eqVUtt94CYkZCQoOpXoGbGihUrVNYGsjRQZwN1J5DNgWKgyAxB3Q08O2KbBoQCiBnY+jJw4EBVb8JfXDNrnME2FIyEKPPoo4+qLTGTJ09W3UIVAIXdWbeZIHMCBUlR+8PfYCOeXTF31BBBw5abWbNmBcQMiC8QiiBmfPbZZ9KtWzclDqH45++//67mgdNT8MU+m30E8Pu+YMECa8QMZF8goHG8T7FixVRqEQIaAXzo0CH7ZmHjyFa/IdpoKod2IYG33/ZlZaSl6Wk8xQw9/UKr3EWAYoa7/OUGa+NFzDDii0mTRFatEnn9dSO92SceCFi9dnf7aSb9+/dXYgQe4nGaCbZF5JSZgdfHjh2rTgXBwzgyDZBhgcKeeEjHtgo8z2ErBR78IWZs3LhRHnnkEXVCCbI/IAygMCee/3CaCUQNiBTYcgEBY+bMmSpbHz8bNmyYGhuZDhA9IKRAzDhz5owSN5Dxj3t9++23mcJ28eLFSjTxZ2PgFBXYClEjNTU1ZAFQiBkQXYIbsjuy3gOZJ7fccovKEvGLGX77/ZkZEDMw73HjxqnhIAKBUXp6ulx22WXKpokTJ7IAqM1vOhCLLBMzUKkWih+KwfTu3VsduXPu3DkV0AhiNzZuM3Gj1/Sw2Ui6J+plIDOjQwc9bM5qBcUMe/zCbSb2cNV1VLNiBk8z0dWTetgVL9tMjNL+4AMRZMq7KAHY6NRM9zOy7jA9qAsvoJjhQqc5YDK2mUDMySpmOHBr3sJGAhAzkOVjSQFQpBO99dZbalvJ008/rVJ2UHQGf0O5c0szus2EHxpu8Whs7DQSHzrXywA1ihn2xA7FDHu46joqxQxdPeNOuyhmZPbb0qUiqJnxxRfu9KeVVhtZd1h5P13Hopihq2diaxfFjNjyt+vulooZMBLZGNhnhEIuaCjygmNrcOyNGxszM9zoNT1sDreo0L1eBsUM++KIYoZ9bHUcmWKGjl5xr00UMzL7DhnobduK4AjzeG/h1h3xwodiRrx42tw8IWY0adKEmRnmsGnfG2IG6r9YkpmB/Vft2rXLNmkUfsGROVkzHvwdc/o5qspiDxKyPYYOHZppTPQ/ePCg2meFhiwQ7PFCRgiqyeLf/oIxqNuBe2P7C4rO+I/PMeoZihlGSbFfVgK33bZJqlf3Hd+UU0OyEopD61ovg2KGfTFNMcM+tjqOTDFDR6+41yaKGZl9t3+/SJ06Ij/+6F6fWmU5xQwfSYoZVkWUt8aBmIGjY7nNxFt+hZiBOiqWiBlly5aVPTkcy4BioBAfkLGRU4MI4W/4d5kyZdQxOI0bN1bFRPHH30aMGKGqwy5FXqGIqjLbs2dPNQnU5sCROzgfGSIIghUVfLE/CkVlULxm0KBBqjALTlnJrRndZuKtUOBsrCTw8MMiu3aJJCWFHtVIpXYr7TI7FreZmCXG/iSQnYBZMYOnmTCKwhFgAdC/Cf3xh0jRoiInT4ajxtfjhQDFjHjxtLl54ottnLqC+KCgYY6drr0hZKBwrd+3wXa2TU2RC5o3bZIxf8HCsPZjAAyE42fmzZuXqT+qvOL4nP2Qzg20adOmqeN4IDjklLGBSrKoytsRlRNFlHhRu3ZtdeQQGqrODhgwQIkqqNfRsGFDdURsgQIF1Ou4Hq93MFhx0eo3RAMI2MUDBG65RaR/f5Gbb3b3ZChmuNt/tF4PAhQz9PCDl6ygmJHZm//4h8iRIyL583vJy5xLpASsXru7+TSTSBl68bqdO3eqk1JwHGxuuwW8OG8vzwn6w/fff6+OHcYOjIjFDGRkIHviwIEDUqJEicA4UEv++c9/KvGhTZs2hlhiL1OdOnUC4kTwRTi2BykkuE/BggXVS8jiGDVqlMrGQMNJKgjS48ePq7OA8RrONfY3HCVUunRpGTlyZCZ7QgV1WtqUQN/27duqfyOVL7jx5z4a5ODj8MQTbaVXr9mSkJD5qyK38Uns01zO5TkjPRLvVPNKSfH9jTTn4Maf+2iQAznk9HuxO7WjSEaGrE5uETJOOu1KV/1wmgl/v/g+k9v7CWLjh0rpsn3zTpH5jVSoJCcnxPXnb69et8ngwYukSJGTcc2B69K/1+f+9VamN9MI/0MxI0JwGl62Y8cOVcvx2LFjGlpHk8wSwDG/hQoVyiZkYBxTmRn+G3fr1k3VpIi0IXsD4gTqXFSoUCHbMF26dBGcJYzaHP5WtGhRtdXEv0/m559/llKlSgn+hpiB15YvXx7ojzEgXEyYMMGQmayZYQgTOwUR8Ke8jh8/NbCocisgZmbY4znWzLCHq66jms3M4NGsunpSD7tYMyO7H6691nc8a9WqevgoVlawZoaPPDMzYhWBvC8J6EMgIjEjWvOff/55WbBggSxbtizbUKilUbJkSXn//fflxhtvDLxuVWZGbrZTzIjWq/F3/YYNIp07i/TsSTEj/rxvbMYUM4xx8kovihle8aQe86CYkd0PjRqJoFZ8w4Z6+ChWVlDMoJgRq9jjfUlANwIRiRnYaoJsCBzPim0ewQ0ZG9h2EqqhnkXfvn2lM54EszTU0vDXwgjeEoKaGUlJSargJxoyMbCtxV8zo1GjRnLkyBHJf34jJbag4PVQNTOMFgDlh4ZuYauHPdOni8ydK9K0KcUMPTyinxUUM/TziZ0WUcywk278jU0xI7vP77jDdzzr+R3H8RcU52fMdSnFjLgNfk6cBLIQiEjMQFHOzZs3q2Nv/OKBf9zHHnssZLGVnOphBNuEWhoQLXAMa3BDwc/evXurE06wbwbiBgqRBp9m0rJlSxk8eLBAEOnTp4+gKCn6GmlWp6oZuSf7uJsAvh3KyBDR/aQSI5S5zcQIJfYhgdAEzIoZPM2EERWOAAuAZib03//6jme9//5w5Ph6PBCweu3OmhnxEDWco9cIRCRmXHnllbJlyxZVUdRs69q1q5w4cUImT56c7VJ/LQ0U98xaqRSdcZLJmDFjVIXa1NRUGTdunOTNm1eNg2s6deqkskVQh2P8+PHSoEEDw+ZZ/YZo+Mbs6FoCqakirVujGKRrpxAwnGKG+33IGcSeAMWM2PvAaxZQzMjsUZwehi2e9euH9/SQIeH7sIe7CVi9dqeY4e54oPXxSSAiMaNu3bry5ZdfBoQEt6LjNhO3ek4Pu2vWFHnjDZFNm7jNRA+P6GcFt5no5xM7LTIrZrAAqJ3ecP/Y3GaSsw+NZEN+/bVI9eoiI0a4Pw5ymgG3mfioUMzwZnxzViRghkBEYsaLL74oX331lfTo0UOKFSuW6X5VqlQxc39t+rIAqDaucI0h/vPuZ86kmOEapzlsKMUMh4HH+HYUM2LsAI/dnmJG5A59+22Rzz8XSUuLfAydr6SYQTFD5/ikbSTgJIGIxIwrrrhCUAQ0p4atInny5HFyDhHfi5kZEaOL+wt/+MGX5rpvn++scyvPOY8FXG4zsYc6xQx7uOo6KsUMXT3jTrsoZkTut48/FnnlFZH58yMfQ+crvbDusIIvMzOsoMgxSMDdBCISM9w95ZytZ2aGF71q35w++URk+HCRJUsoZthH2f0jU8xwvw/NzIBihhla7BuOAMWMcIRyf33NGpHu3UVWr458DJ2vpJjh8w7FDJ2jlLaRgDMEIhIzhgwZIufOncvRQhTpDHc0qzNTM3cXq98Qzd2dvXUjgJNKQjUskMqXFxk7VjfLI7OHmRmRceNVJBBMwKyYwdNMGD/hCLAAaDhCOb++Z49I48Yi6emRXc+r3EHA6rU7C4C6w++0kgSCCUQkZjz66KOZxIyjR4/Khx9+KE2bNpWpU6e6Rswwus2EIRNfBPr1E9m4UeS660LP20gRMreQo5jhFk/RTp0JUMzQ2TvutI1iRmR+O3lSpHhxkRMnIrueV7mDAMUMd/iJVpKAnQQiEjNyMig9PV169eolc+bMsdNe28bmNhPb0Lpu4I4dRRo2FOnQwZjpXkj3pJhhzNdme3GbiVli7u5vVszgaSbu9rfd1nObSXSECxQQOXRIBMW6vda8sO6wwicUM6ygyDFIwN0ELBMzgKFGjRqyAQeAu7BRzHCh02wy+dZbfXttmzc3dgMvLCooZhjztdleFDPMEnN3f4oZ7vafbtZTzIjOI2XLiixdKlKmTHTj6Hi1F9YdVnClmGEFRY5BAu4mEJGYcfDgQcnIyAjM/PTp07JkyRIZO3asfPPNN1oTybq1JNjYtLQpgf/6T6fAB0Zw4899NLzMISkJQsZCKVfuiKF4yBojbuST2Ke5nMtzRnok3qnmnJLi+xuL6eDGn/tokAM55PR7sTu1o0hGhqxObhEyTjrtSlf9kJnB3y++z+T2foLY+KFSumzfvFNkfiMVKsnJCZ7+/MUcrVp3lS9/RNq1WxP4LPfyusVKblbxd2ocK0+TY80MrR/haBwJ5EggIjEjX758mY5mLVCggFSrVk1Gjx4tNWvWdCVqZma40m22GF2unO98enyrY6R54RsSZmYY8bT5PszMMM/MzVcwM8PN3tPPdmZmROcTs1mW0d3N2au9sO6wghgzM6ygyDFIwN0EIhIz3D3lnK23+g3Ri4ziZU5e3mebmw8pZsRLdHOedhIwK2bwNBM7veGNsVkANHI/ou4VTjRp3z7yMXil3gSsXrszM0Nvf9M6EsiJQFyLGTzNhL8UWQnEawV0ihn8XSCB6AlQzIieIUfITIBiRuQR4T+ZrH798GMMGRK+D3voR4Bihn4+oUUk4DSBiMWMjRs3qmNY9+/fL6VKlZLU1FSpVauW0/Zbdj9uM7EMpasH2rvXd5IJzqg32ryQ7kkxw6i3zfXjNhNzvNze26yYwdNM3O5xe+3nNpPo+Ro5Qv2rr0SwfB02LPr7OTWCF9YdVrCimGEFRY5BAu4mEJGYMXPmTOncubPcddddUq5cOdm7d6/MmDFDJkyYIPfcc49riBjNzOCHhmtcGrWha9b4TjJZvdr4UF6ID4oZxv1tpifFDDO03N+XYob7fajTDChmOOON114TwUF8EyY4cz8r7uKFdYcVHChmWEGRY5CAuwlEJGZUqVJFnVzSGJsRz7cVK1ZIu3btZMeOHa4kwswMV7rNcqM//ljklVdE5s83PrQXFhUUM4z720xPihlmaLm/L8UM9/tQpxlQzHDGGzNmiMyejVN1nLmfFXfxwrrDCg4UM6ygyDFIwN0EIhIzEhIS5KeffhKcauJvZ8+elaJFi8qvv/7qSiIUM1zpNsuNfvtt30kmaWnGh/bCooJihnF/m+lJMcMMLff3pZjhfh/qNAOKGc54Y9EikVGjRBYudOZ+VtzFC+sOKzhQzLCCIscgAXcTiEjMaNKkiSQlJcmQIUPkoosuUse0Pvfcc/L555+rP25pRreZuGU+tDM0gaFDwxPC3tnq1UVGjAjf10s9KGZ4yZucS6wImBUzeJpJrDzlnvuyAKj9vlq1SqRnT5GVK+2/F+9gLQGKGdby5Ggk4EYCEYkZO3fulFatWsmBAwfk8ssvV1kaxYsXl7lz58rVV1/tRg5i9RuiKyF42OgBA0TWrRMxUtXcSMEwr6GimOE1j3I+sSBAMSMW1L19T4oZ9vt32zaR1q1Ftm61/168g7UErF6782hWa/3D0UjACQIRiRkw7Ny5c7JhwwZ1mknJkiWlZs2aKksjVMuaCYG+3bt3l3HjxqnLfvnlF+nZs6fMnz9fiQt33HGHvPnmm4Ehn376aVWr49SpU6rQKP6dN29e9fq2bdukU6dOsm7dOqlYsaK8+uqr0qBBA8MMuc3EMCpXduzSxVet/IEHrDffC+meFDOsjwuMyG0m9nDVdVSzYgZPM9HVk3rYxW0mzvjh4EGRatVEDhxw5n5W3MUL6w4rOFDMsIIixyABdxMwJWasWrVK3njjDXVqyYUXXhiYeUZGhjz00EPqeNbrr78+VyIQIfwN/y5TpozMmTMnUEi0Xr16KrPjsccekwIFCsj3338vN910k7oEp6VA6Fi8eLGgZkfz5s3l9ttvlyeffFL++usvqVq1qjRt2lRtfcGRsYMGDZL09HQpXLhwrvYY3WbCDw13Bzmsv+sukTZtfH+sbl6ID4oZVkeFbzyKGfZw1XVUihm6esaddlHMcMZvp0+LFCokErREdebGUdzFC+uOKKYfuJRihhUUOQYJuJuAKTEDW0vatm0rd999d7ZZQ5SAyLHQYAWladOmycCBA5XggDejjz/+WLp16ybYwpJThgfEi9q1a8tTTz11/iFhugwYMED27Nkjq1evloYNG8rhw4eVCIJWqVIl9XqHDh0MeYiZGYYwubbTLbeI9O8vcvPN1k/BC4sKihnWxwXFDHuY6jwqxQydveM+2yhmOOez/PlFjh0TCapr79zNI7iTF9YdEUw72yUUM6ygyDFIwN0ETIkZJUqUkM2bN0uxYsWyzfr333+Xf//733L06FFDRFBEtE6dOgFxYvDgwbJp0ya1fWXp0qVy1VVXyYsvvqhECjRkcYwaNUplY6Bt3bpVEhMT5fjx4zJr1iz1Gq73t5SUFCldurSMHDkykz05bXXxd0hLmxLo2759W/VvfGAEN/7cR8NtHMqVOyodOqySsmV98Wml/VljxOrxnYjDxD7N5VyeM9Ij8U7FJyXF9zcW08GNP/fRIAdyyOn3YndqR5GMDFmd3CJknHTala76YZsJf7/4PpPb+wli44dK6bJ9806R+Y1UqCQnJ1j6+eXE54sb1lElS4oMHPiBFCr0B9eBLlv3+tdzmd5MI/wPa2ZECI6XkUAMCZgSMy677DLZsmWLEgmytoMHDyox4zTy9cI01NmAOIE6FxUqVFC9Ue8iLS1N3nnnHbnzzjvV3/369VOZGhBPcOwrtprcfP6r9Z9//llKlSol+BtiBl5bvnx54M5dunRRGR/IFjHSrFZ3jdyTfZwjgDBbskSkfOZnB+cM0PxOzMzQ3EE0zxUEzGZm8DQTV7g1pkayAKgz+BMTRWbPRlavM/fjXawhYPXanWKGNX7hKCTgJAFTYkb9+vXlvvvuk65du2azEYU6UXRz7dq1Ye1//vnnZcGCBbJs2bJAXxQCxf+//fbbwM/KlSsno0ePltatW1uWmZGbcVa/IYaFwA6OEkhIENm1S6RIEUdv65qbUcxwjatoqMYEKGZo7ByXmkYxwxnH1asnMmqUSN26ztyPd7GGgNVrd4oZ1viFo5CAkwRMiRmoi9GuXTu1dQPFPpGpgW0eyIp49NFH5fXXX5e7UGkxTEM9i759+0rnzp0DPV977TV55ZVXMm0VCRYzUDMjKSlJFfxEwz379+8fqJnRqFEjOXLkiOTHxkcRtQUFr4eqmcECoOE85Z3XL7hAZXXb0rywd5Vihi2hwQKg9mDVdlSzYgZPM9HWlVoYxpoZzrmhWTORnj1FmjZ17p7R3MkL645o5u+/lmKGFRQ5Bgm4m4ApMQNTnTRpktr+cezYMVVs88SJE1KoUCFBtsWDDz4YlsaKFSvUVpEDBw5IwYIFA/1RvBNHqmJbCI5knTx5shJIduzYobaZTJ8+XXr37i2ffvqpFClSRJ1mgoKkwaeZtGzZUlB7A8VF+/TpI7t371Z9jTQWADVCyZ19UNQL20wMlnMxPUkvLCooZph2u6ELeJqJIUye6UQxwzOu1GIiFDOcc0Nqqkjr1qiH5Nw9o7mTF9Yd0cyfYoYV9DgGCXiDgGkxA9PGsarr1q1Tp4fgmFScMuLPiAiHBVtUIIBArMjaUPgTR7zu2rVLrrnmGlXU84Ybbgh0w0kmY8aMkTNnzqjMkHHjxknevHnV6ygIirob69evV3U4xo8fLw0aNAhnTuB1ihmGUbmu4+7dIjjNBNtM7GheWFRQzLAjMng0qz1U9R2VYoa+vnGjZRQznPMavourVk0kh13Uzhlh4k5eWHeYmG6uXZmZYQVFjkEC7iYQkZjh7in/bT23mXjFk6HnsW6dSJcuIgbKuUQExAuLCooZEbk+7EXMzAiLyFMdKGZ4yp0xnwzFDOdcMHCgb41w/fXh7zlkSPg+dvfwwrrDCkYUM6ygyDFIwN0E4lrMCHad1W+I7g4Lb1n/ySciw4f7TjNhy5kAxQxGBglET8CsmMHTTKJn7vURWADUOQ+fL8kW8oZffSVSq5bIsGHO2cU75U7A6rU7C4Ay2kjAfQTiWswwmpnhPrfS4mACs2aJ4M/MmeSSGwGKGYwNEoieAMWM6BlyhMwEKGboFRGvvSayYYPIhAl62RWv1lDMiFfPc94k8DeBuBYzggOBNTO8+2sxcaIItppgEWJH80K6J8UMOyKDNTPsoarvqGbFDJ5moq8vdbCM20x08EJmG2bMEJk9G+/tsbXNC+sOKwhSzLCCIscgAXcToJhx3n8UM9wZyEOHhrd7+XJ700K9sKigmBE+jiLpwZoZkVBz7zUUM9zrOx0tp5ihn1cWLRIZNUpk4cLY2uaFdYcVBClmWEGRY5CAuwnEtZhhdJsJPzT0DPIBA3wZF/Xrh7fPyF7Y8KPk3MML8UExI1Lvh76OYoY9XHUdlWKGrp5xp10UM/Tz26pVIj17iqxcGVvbvLDusIIgxQwrKHIMEnA3gbgWM4Jdx8wM9wUyTihBIa4HHoit7V5YVFDMsCeGKGbYw1XXUSlm6OoZd9pFMUM/v23bJtK6tcjWrbG1zQvrDisIUsywgiLHIAF3E6CYcd5/Vr8hujss3GH9XXeJtGnj+8MWHQGKGdHx49UkAAJmxQyeZsK4CUeABUDDEXL29YMHRapVEzlwwNn78m45E7B67c7TTBhpJOA+AnEnZmTdWhLssrS0KYH/tm/fVv0b6ndw4899NHTgMHLkTdK8+RapXPmAFva4OU4S+zSXc3nOSI/EO9U0UlJ8f+ObweDGn/tokAM55PR7sTu1o0hGhqxObhEyTjrtSlf9UACUv198nwn1fgIxY/vmnSLzG6lQSU5O4Ofd+V+aWKxDzp69ULp3T5VTp7g+jAX/nNaffjuseASjmGEFRY5BAs4SiDsxIze83GbibOBZcbfatX0nlGCrSSybF9I9mZlhTwRxm4k9XHUd1WxmBk8z0dWTetjFbSZ6+CGrFfnzixw7JpIvX+zs88K6wwp6zMywgiLHIAF3E4hrMYMFQN0dvBUqiCxZIlI+85ebjk/KC4sKihn2hA3FDHu46joqxQxdPeNOuyhm6Om3kiVFNmwQKVEidvZ5Yd1hBT2KGVZQ5Bgk4G4CcS1mBLuOmRnuC+SEBJFdu0SKFImt7V5YVFDMsCeGKGbYw1XXUSlm6OoZd9pFMUNPvyUmisyeLVKpUuzs88K6wwp6FDOsoMgxSMDdBChmnPcfxQz3BfIFF6ht5zFvXlhUUMywJ4woZtjDVddRKWbo6hl32kUxQ0+/1asnMmqUSN26sbPPC+sOK+hRzLCCIscgAXcTiGsxw+g2E3e72JvWY78qtpkcPerjsJ2qAAAePUlEQVTN+Tk9K4oZThPn/bxIwKyYwdNMvBgF1s6Jp5lYy9OK0Zo1E+nZU6RpUytG4xjREKCYEQ09XksC3iAQ12JGsAutfkP0RnjoO4vdu0VuucW3zYQtegIUM6JnyBFIgGIGY8BqAhQzrCYa/XipqSKtW+NUq+jH4gjREbB67c7TTKLzB68mgVgQoJhxnjq3mcQi/CK/57p1Il26iKxdG/kYVl3phXRPihlWRUPmcbjNxB6uuo5qVszgaSa6elIPu7jNRA8/ZLXiwQdFqlUT6do1dvZ5Yd1hBT2KGVZQ5Bgk4G4CcS1mGN1mwg8N/YL8k09Ehg/3nWYS6+aF+KCYYU8UUcywh6uuo1LM0NUz7rSLYoaefhs40PdFyvXXh7ZvyBD77PfCusMKOhQzrKDIMUjA3QTiWswIdh0zM9wVyLNmieDPzJmxt9sLiwqKGfbEEcUMe7jqOirFDF094067KGbo67cnnwxt26pVIldfLTJ6tD1z8MK6wwoyFDOsoMgxSMDdBBwVM7JmQgBd9+7dZdy4cbJx40apUaNGJpojR46UPn36BH729NNPy9ixY+XUqVNyzz33qH/nzZtXvb5t2zbp1KmTrFu3TipWrCivvvqqNGjQIKR3mJnh3uCdOFEEW01eey32c/DCooJihj1xRDHDHq66jkoxQ1fPuNMuihnu9BusnjtX5K23RObMsWcOXlh3WEGGYoYVFDkGCbibgKNiBkQIf8O/y5QpI3PmzJHGjRsrMaNFixayc+fOQB8IFXny5FH/nzFjhvTs2VMWL14sCQkJ0rx5c7n99tvlySeflL/++kuqVq0qTZs2lSFDhsjUqVNl0KBBkp6eLoULFzbkIavfEA3dlJ1yJDB0aHgwy5eL1KolMmxY+L7sEZ4AxYzwjNiDBMIRMCtm8DSTcET5OguAujMGvvlGpH17kY0b3Wm/W6y2eu3OAqBu8TztJIG/CTgqZgSDnzZtmgwcOFAJDngz8osZP/74Y47+gXhRu3Zteeqpp9Tr06dPlwEDBsiePXtk9erV0rBhQzl8+LAUKFBAvV6pUiX1eocOHQz52+o3REM3ZadsBLAXdc2a8HtRcWG4NE/iNU6AYoZxVuxJArkRoJjB2LCaAMUMq4k6M96vv4qUKSPyv/85c794vYvVa3eKGfEaSZy3mwnETMxo0qSJ1KlTJyBOQMyoW7euXH755ZIvXz6VZYGsi4IFCyq+yOIYNWqUysZA27p1qyQmJsrx48dl1qxZ6rVNmzYFfJGSkiKlS5cWbFUJbjltdfG/npY2JdC1ffu26t9I5Qtu/LmPhl0c3n47Sf7972OSlpbkGv5ZY8ROPv5YtJp/Yp/mci7PGemReKe6RUqK72+kOQc3/txHgxzIIaffi92pHUUyMmR1couQcdJpV7rqh9NM+PvF95nc3k8QGz9USpftm3eKzG+kQiU5OcG2z1+7Pl/idR3VrVsbeeGFufLgg21cs55x47rXvx7K9GYa4X8oZkQIjpeRQAwJxETM2L9/vxInUOeiQoUKavoHDhyQlStXSuXKleWnn35StTLKlSsnM89XeCxatKjaanLzzTer/j///LOUKlVK/Q0xA68tx96D861Lly4q42PChAmG8LIAqCFMtndy4/ntXti7yswMe0KbNTPs4arrqGYzM3g0q66e1MMu1szQww+RWoEycKibUb16pCPkfp0X1h1WUGFmhhUUOQYJuJtATMSM559/XhYsWCDLli3Lld6GDRskKSlJfv/9d7nkkkssy8zI7YYUM/QI5GbNRHr2FGnaVA97jFjhhUUFxQwjnjbfh2KGeWZuvoJihpu9p5/tFDP084kZi267zVc3IznZzFXG+nph3WFspqF7UcywgiLHIAF3E4iJmIF6Fn379pXOnTvnSm/Lli1y7bXXKjEjf/78quAnxA1sPUFDJkb//v0DNTMaNWokR44cUX3RsAUFr4eqmcHTTPQL3nr1REaNEqlbVz/bcrPIC4sKihn2xBvFDHu46joqxQxdPeNOuyhmuNNvfqt79fLVzXjkEevn4YV1hxVUKGZYQZFjkIC7CTguZqxYsUJtFcG2En89DCD89NNPpUiRIlK+fHnBNpSHHnpI1c5ABgcaCn727t070A/iRqtWrTKdZtKyZUsZPHiwoLgotqns3r1bjWmkWf2GaOSe7JOdQGKiyOzZKOBKOk4SoJjhJG3ey6sEzIoZPM3Eq5Fg3bxYANQ6lk6P9PLLIunpIqNHO33n+Lmf1Wt31syIn9jhTL1DwHExo2vXrnLixAmZPHlyJopvvvmmPPvss4LTTFAfAwVCR4wYIcWLFw/0w0kmY8aMkTNnzkhqaqqMGzdOcHwrGgqCdurUSdavX6/qcIwfP14aNGhg2FNWvyEavjE7ZiJQsqTIhg0iJUoQjJMEKGY4SZv38ioBihle9Wzs5kUxI3bso73z3Lm+mhlz5kQ7Eq/PjYDVa3eKGYw1EnAfAcfFDJ0QcZuJTt7w2YJdQseOieTLp59tuVnkhXRPihn2xBu3mdjDVddRzYoZLACqqyf1sIvbTPTwQ6RWfPONr2bGxo2RjpD7dV5Yd1hBhWKGFRQ5Bgm4m0BcixnBrmMB0NgH8unTIoUKiZw6FXtbzFjghUUFxQwzHjfel2KGcVZe6Ekxwwte1GcOFDP08UUklvz6q69mxv/+F8nVoa/xwrrDCioUM6ygyDFIwN0E4lrMYGaGXsF78KBItWo4plcvu8JZ44VFBcWMcF6O7HWKGZFxc+tVFDPc6jk97aaYoadfzFiFsm2om1G4sJmrwvf1wroj/CzD96CYEZ4Re5CA1wnEtZgR7FxmZsQ+1LdtE2ndGvVPYm+LGQu8sKigmGHG48b7UswwzsoLPSlmeMGL+syBYoY+vojUkho1fHUzqlePdIScr/PCusMKIhQzrKDIMUjA3QQoZpz3n9VviO4Oi9hYv2qVSM+eIitXxub+8XxXihnx7H3O3SoCZsUMnmZiFXnvjsMCoO727W23+epmJCe7ex66Wm/12p0FQHX1NO0igdwJxLWYYXSbCQPIGQKLFomMGiWycKEz9+Nd/iZAMYPRQALRE6CYET1DjpCZAMUMd0dEr16+bNO6dUPPY8gQd88zVtZTzIgVed6XBPQhENdiRrAbuM0k9kE5Y4bI7Nki06fH3hYzFngh3ZNihhmPG+/LbSbGWXmhp1kxg6eZeMHr9s2B20zsY+vkyE8+GfpuyEq9+mqR0aONW+WFdYfx2ebek2KGFRQ5Bgm4mwDFjPP+y5ql4W630noSIAESIAESIAESIAES8DaBjIwMyybIbSaWoeRAJOAYAYoZBlBbrfyGuqVX74U5e3VunJeBX6IwXcgweob8HSNDfrZYEwPxyJHvwdHHjlcZOv3ZEr0nIh+BYkbk7HglCcSKAMUMA+S9+gHl5Lyc/jB0cm68l4FfIooZ0UMyMAJj0QAkxmL0kDRiyM8Wa9zJ947oOXqVodO/Y9F7IvIRKGZEzo5XkkCsCFDMMEDeqx9QTs7L6Q9DJ+fGexn4JdLo4cer/uLvWPRxSIbuY0ifuc9nXn0P9uq8nP4dsyaiIxuFYkZk3HgVCcSSAMUMA/Sd/IAyYA67aEaA8aGZQzQyh7GhkTM0NIXxoaFTNDKJ8aGRMzQzhbFhj0MoZtjDlaOSgJ0EKGYYoMsPDQOQ4rgL4yOOnR9m6owNxkYoAowPxgfjgzEQCQG+d0RCLfw1FDPCM2IPEtCNAMUMAx7hh4YBSHHchfERx86nmEHnR0GA7x1RwIuDSxkfceDkCKfI2IgQXJjLKGbYw5WjkoCdBChm2EmXY5MACZAACZAACZAACZAACWhPgGKG9i6igSSQjQDFDAYFCZAACZAACZAACZAACZBAXBOgmBHX7ufkXUqAYoZLHUezSYAESIAESIAESIAESIAErCFAMcMajhyFBJwkQDHDSdq8FwmQAAmQAAmQAAmQAAmQgHYEKGZo5xIaRAJhCVDMCIuIHUiABEiABEiABEiABEiABLxMgGKGl73LuXmVgKfFjHHjxsmbb74p3377rbRv314mTZoU8OO6deukW7dusnXrVvWzevXqyZgxY+Sqq65S/2/UqJEsXbo0k98rV64smzdvVj/btm2bdOrUSTBOxYoV5dVXX5UGDRoE+s+bN0969+4t+/fvlxtuuEHeeustufzyy70aR66cVzTx8fvvv0v37t3l448/lj///FPFy4QJE6REiRKMD1dGQ2ajo4mN48ePyyOPPCJz586VjIwM+e9//yvPP/+8oPo83zs8EBwiEio+gmf48MMPq75ffvmlXH/99YGXnn76aRk7dqycOnVK7rnnHvXvvHnzMj68ER5Rxcfnn38uTz75pKxfv17+9a9/yc6dOzNR4drD3UESzXvHK6+8otax27dvl2LFisn9998vjz/+OD9bLAwJihkWwuRQJOAQAU+LGR988IFcdNFF8v7776uFYrCYAZHhp59+krJly8rZs2flxRdflGXLlsnq1asV+jNnzshff/0VcEOLFi2kfv36MnToUPXzqlWrStOmTWXIkCEydepUGTRokKSnp0vhwoVl3759UqlSJSVgNGnSRD3Y7NmzR7744guH3MrbGCEQTXz069dPlixZIh999JEUKFBAiWX58uWTGTNmMD6MwNe8TzSx0aVLF7XYnDlzppw4cULw3vHAAw9Ijx49GBua+92oeaHiwz8GHka7du0qW7ZskUWLFgXEDLxH9OzZUxYvXiwJCQnSvHlzuf3229UDLD9bjHpA737RxAfWIDt27JDDhw8rkStYzGB86O13I9ZFExsQLvClWbVq1dQXanfeeacMGzZMfbHG2DBCP3wfihnhGbEHCehGwNNihh82xAR8kx4sZmR1BNTywYMHy9GjR7P5CMJHmTJl1ANK+fLlleDRsGFDtdjAgywaxIsBAwZIhw4dZMSIEeohF+IIGkSTK664Qnbv3q3EEza9CEQSH23atJHExER56qmn1GTwgIJvW5G5w/jQy7/RWBNJbJQsWVLeeOMN9ZCK9tprr6nMrW+++YaxEY0zNLw2t/jAg8V1110no0ePlptvvlkWLlwYEDMQF7Vr1w68d0yfPl19dkDw5nuHhk6OwqRI4sN/uzlz5kifPn0yiRmMjyicodml0cSGfyrILsaXcRMnTuR7h0X+pZhhEUgOQwIOEohrMeO3335T20rw7enJkyeVwt23b99s+JEivmDBgoA4gYyLUaNGyaZNmwJ9U1JSpHTp0jJy5Ej1LX2hQoXUthV/w/YDPODceuutDrqXtzJCILdFRaj4+PTTT+WJJ56QWbNmBTIzIGgNHz5cZeQwPoyQ179PJLGB1HDEQLCYgS1Jp0+flnfeeYexob/bDVuYW3yMHz9e1q5dq97zL7300kxiBoRxvD8gGwMNWx0hjGJ7Et5P+N5hGL/2HSOJj1BiBj9btHe5YQOjiQ3cBFsYa9WqJR07dhRsZ2NsGEYfsiPFDGs4chQScJJAXIsZ+DA4ePCg/PLLL5KWlibNmjWTW265JRt/PKRiWwFS+dCQ+olv4pcvXx7oi9Ry7IlH3YQ77rhDLU6feeaZwOtXX3212qIC0YNNLwK5LSpCxQeycpCFM3/+fDWZpKQkte3ksssuY3zo5d6orIkkNjp37ix79+5V20wgkkLAhPAJ0RQPt3zviMolWl2cU3zg8wQ1mFauXCnFixfPJmYULVpUxQAyNtB+/vlnKVWqlPobYgbjQysXR2VMJPERSszg2iMqd2h1cTSxgYkgk/jDDz+UFStWqC2ujA1r3EsxwxqOHIUEnCQQ12JGMGg8nGILCbaE4Js0f8MHBRadBw4ckIIFC6ofUwF3MkTtv5eRrQRZ46Nly5ZKvMLDaf78+VXNFDywoi4K48N+nzl1h0hiA4uhXr16qToJiI377rtPLTSPHDnC2HDKcQ7dJ6f4QGZenTp1VIFpNGZmOOQMDW8TSXyEEjP42aKhkyM0KZrYQI03bC1BkXp/0XHGRoSOyHIZxQxrOHIUEnCSAMWM87TxsIpv0VDXoly5cgEfIOMC365Onjw58DPsW8XpFXg4wcMKGjIx+vfvH6iZgVMu/AU/IYTgJJNdu3axZoaT0W3wXkYfWIPjA7VPsB8+OTlZ3cWfKv7HH38oUYPxYRC+5t0iiY2sU8I2NdTPwVY1vndo7nCT5uUUH6iPhALSF154oRoNmRpFihRR29LQH9uPkMmFgp9oyMTAZ4e/ZgbfO0w6QePukcRHKDGD7x8aO9ukaZHGBrYvY+2BzxS81/gbY8OkA3LpTjHDGo4chQScJOBpMQOFkfAHdTBQABT7mHG6Cf6gojSOtqpSpYoSJVCADQX6UEXcf4Qijs1DMb/33ntPbrrppoBf/FWj8e08Uv2mTZumCnVBCMGiFSnm11xzjUyZMkVtW8GHFiqS8zQTJ0M7/L2iiY+7775bPbDg6F+keCIzAwIWKowzPsKz171HNLGBGMB7CN5fcMwiTjLBdqS6desyNnR3vEH7QsXHoUOH5Ny5c4GRKlSooD4j8BmCgtEo+Ilju1F3B58XEDdatWqV6TQTfrYYdISm3aKJD3x+4LMFWwiwLsFpOBDGLr74Yr5/aOpvM2ZFExvYxoyi45999lngi7E8efKo0/q47jDjhdz7UsywhiNHIQEnCXhazMA3X6hTEdweffRReeGFF+Tdd99Vp0/gOFXUOcCxqyjeiIKg/oZFp/8bM7/A4X8N38SjhgaO38NiFUIJjszyt3nz5qlUc5yEcsMNN6j08mAV3Ukn8145E4gmPlBrBUdt4oHkzz//lBo1asjLL7+sjkxDY3y4O+qiiQ0IFziSEzGC95Nnn31WWrduHQDC2HB3bMD6UPGRdXZZt5ngdTyQ4BtWPLSmpqYKTtPCAwnfO9wfG9HGB770aNy4cSYQKPSIgrKMD/fHRzTvHRUrVlQZvsENNZlweh5jw5rYoJhhDUeOQgJOEvC0mOEkSN6LBEiABEiABEiABEiABEjAnQQoZrjTb7Q6vglQzIhv/3P2JEACJEACJEACJEACJBD3BChmxH0IEIALCVDMcKHTaDIJkAAJkAAJkAAJkAAJkIB1BChmWMeSI5GAUwQoZjhFmvchARIgARIgARIgARIgARLQkgDFDC3dQqNIICQBihkMEBIgARIgARIgARIgARIggbgmQDEjrt3PybuUAMUMlzqOZpMACZAACZAACZAACZAACVhDgGKGNRw5Cgk4SYBihpO0eS8SIAESIAESIAESIAESIAHtCFDM0M4lNIgEwhKgmBEWETuQAAmQAAmQAAmQAAmQAAl4mQDFDC97l3PzKgGKGV71LOdFAiRAAiRgisCUKVMEfxYuXGjqOnYmARIgARJwPwGKGe73IWcQfwQoZsSfzzljEiABEogZgTVr1kifPn1k/fr1ctFFF0liYqI8++yz0rhxY0dswmK1SJEikp6eLmXLls10z+3bt8u2bdukZcuWjtjCm5AACZAACehDgGKGPr6gJSRglADFDKOk2I8ESIAESCAqAmfOnJHLL79cevbsKQ8//LD89ddfsnLlSrn00kvlhhtuiGpsoxeHEjOMjsF+JEACJEAC3iNAMcN7PuWMvE+AYob3fcwZkgAJkIAWBHbu3ClXXnmlHD9+XAkYOTVs8xg2bJjs27dPSpUqJa+//roSOoYOHSpvvfWWHDlyRCpUqCAvvfSS3HjjjWqISZMmyaxZs6RkyZIq4+PPP/+UV199Ncdsj1BiRvA2E9hau3ZtGThwoMycOVNwXffu3aV3794Bs999912VVbJ//37Vd+LEiVK+fHktWNMIEiABEiABcwQoZpjjxd4koAMBihk6eIE2kAAJkEAcEEBmRsWKFaVu3brSqVMnSUpKkoSEhMDMFyxYIO3bt5fZs2dLvXr1lKBx9uxZdc306dOlUaNGUrx4cXnnnXekX79+snfvXvnHP/6hxIyuXbvKsmXL5LrrrpP58+erzI/du3dno2pGzIDwAmGlf//+8vPPP6stMRs2bJBy5crJp59+Kvfdd5989NFHUq1aNRk7dqxMnjxZ1q5dKxdccEEceJNTJAESIAFvEaCY4S1/cjbxQYBiRnz4mbMkARIgAS0I/PDDDzJixAhZtGiRqltx0003yWuvvSZlypSRO+64Q2rWrCmPPfZYWFshcMyYMUNq1aqlxIy3335bvvzyS3XduXPn5OKLL1ZZHIULF840lhkxo1KlSnLy5Ek1FlrDhg2lV69ekpycLG3atFG2InPD30qUKCHLly9X4gsbCZAACZCAuwhQzHCXv2gtCYAAxQzGAQmQAAmQQEwIINuhc+fOcvr0aZXpgEwNbONISUnJZs/UqVPl5ZdfVhkSefLkUX/PmzdPmjRposQMZEjMmTMncF2+fPkEW0WuuOKKiMUMbB0JXtw2bdpU7r33XvUHtmJ7ScGCBQPjo+97770n119/fUx48qYkQAIkQAKRE6CYETk7XkkCsSJAMSNW5HlfEiABEiABtaXkgQcekEOHDuWamYEMjurVq6ttJNjSgXbVVVfJmDFjBAJDLMQMZJEgU6NHjx70IgmQAAmQgAcIUMzwgBM5hbgjQDEj7lzOCZMACZBAbAigBgaEh9TUVFV34qefflK1LrCNA5kVCxcuVDUzkGGBuhroj2KeJ06cUBkYEDXy588vqK3RvHlz9XekYsbWrVvV1hZ/y5s3r0ybNk1QBBR2+AuA5paZsWTJElX344MPPlDFP1HUdPHixXL77bfLhRdeGBvAvCsJkAAJeJDAPffcIx9//LF89913qjC0v+FELNRJghj+9ddfy3/+8x/12fLFF19kq130wgsvqFpLn332maq/lFOjmOHB4OGUPE+AYobnXcwJkgAJkIAeBI4dO6a2kWChiW0iRYoUkZtvvllGjhwpqDeBhtoXw4cPF9TWwDGuED+wbQNFOOfOnStly5aVa6+9VgkHKM4ZqZiRlQhOTcHWFKNiBq7HKSfPPfecKjR62WWXqdNTUJyUBUD1iDdaQQIk4A0Chw8fVgWYURga2wv97cUXX5Q+ffqobYo43QpCdLNmzWTcuHHq9Cl/27Vrl/rcaNeunYwfPz5XKBQzvBEvnEV8EaCYEV/+5mxJgARIgARIgARIgARIwFUEcBR227ZtBX8juw8CRdWqVdXPIEb7W4cOHeT999+XzZs3q+y7jIwMVWga2XZbtmzJVOcoKwCKGa4KCRpLAooAxQwGAgmQAAmQAAmQAAmQAAmQgNYEWrZsKStXrlSixN133y3bt29XW08KFSoUsBsZgJUrV5YqVaqoDL6JEydKly5dAtsSQ02QYobW7qdxJJAjAYoZDAwSIAESIAESIAESIAESIAGtCfz4449KqChWrJja3oeth61atcpmM+ou3XbbbfL0008LamXg32+99VbYuVHMCIuIHUhAOwIUM7RzCQ0iARIgARIgARIgARIgARLISuCJJ56QZ555RokYEDNyazjie8aMGVKyZEmVvVG4cOGwMClmhEXEDiSgHQGKGdq5hAaRAAmQAAmQAAmQAAmQAAkEE8CpUdg+ggLRfpEieItJcF8IGMjiePbZZ2XQoEGGQFLMMISJnUhAKwIUM7RyB40hARIgARIgARIgARIgARLISgAnlGC7CAp84hhsHOU9YcKEHEGh4OeVV16pTsvCiSdGGsUMI5TYhwT0IkAxQy9/0BoSIAESIAESIAESIAESIIEgAsuXL5cGDRqoo7v79u2rjuZGxgWO+sbPszaKGQwfEogPAhQz4sPPnCUJkAAJkAAJkAAJkAAJuI7AqVOnpHr16lKgQAFZvXq15MmTR86ePStJSUly4sQJ2bRpk1xyySWZ5kUxw3VupsEkEBEBihkRYeNFJEACJEACJEACJEACJEACdhMYOHCgOpVkzZo1StTwt/Xr1ytBo3///qo2RnCjmGG3Vzg+CehBgGKGHn6gFSRAAiRAAiRAAiRAAiRAAkEENmzYoAQLbC157rnnsrHp16+fjB49WtauXSvXXntt4HWKGQwjEogPAhQz4sPPnCUJkAAJkAAJkAAJkAAJkEAuBFgAlKFBAu4jQDHDfT6jxSRAAiRAAiRAAiRAAiRAAhYSoJhhIUwORQIOEaCY4RBo3oYESIAESIAESIAESIAESEBPAhQz9PQLrSKBUAQoZjA+SIAESIAESIAESIAESIAE4poAxYy4dj8n71ICFDNc6jiaTQIkQAIkQAIkQAIkQAIkYA0BihnWcOQoJOAkAYoZTtLmvUiABEiABEiABEiABEiABLQjQDFDO5fQIBIISyAgZoTtyQ4kQAIkQAIkQAIkQAIkQAIkQAIkQAIkoAmB/wcCo7ie589REw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image81.png" title="Image"/>
          <p:cNvPicPr preferRelativeResize="0"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81" r="19132" b="4707"/>
          <a:stretch/>
        </p:blipFill>
        <p:spPr>
          <a:xfrm>
            <a:off x="7786914" y="864570"/>
            <a:ext cx="3367316" cy="2755551"/>
          </a:xfrm>
          <a:prstGeom prst="rect">
            <a:avLst/>
          </a:prstGeom>
          <a:noFill/>
        </p:spPr>
      </p:pic>
      <p:pic>
        <p:nvPicPr>
          <p:cNvPr id="14" name="image132.png" title="Image"/>
          <p:cNvPicPr preferRelativeResize="0"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575" r="23390" b="8510"/>
          <a:stretch/>
        </p:blipFill>
        <p:spPr>
          <a:xfrm>
            <a:off x="4474028" y="3743811"/>
            <a:ext cx="2627086" cy="2825265"/>
          </a:xfrm>
          <a:prstGeom prst="rect">
            <a:avLst/>
          </a:prstGeom>
          <a:noFill/>
        </p:spPr>
      </p:pic>
      <p:pic>
        <p:nvPicPr>
          <p:cNvPr id="15" name="image197.png" title="Image"/>
          <p:cNvPicPr preferRelativeResize="0"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84" r="26405" b="9114"/>
          <a:stretch/>
        </p:blipFill>
        <p:spPr>
          <a:xfrm>
            <a:off x="740230" y="3698270"/>
            <a:ext cx="2808514" cy="27426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173152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ACDCC8-5F11-73BE-9145-94639137C23A}"/>
              </a:ext>
            </a:extLst>
          </p:cNvPr>
          <p:cNvSpPr txBox="1"/>
          <p:nvPr/>
        </p:nvSpPr>
        <p:spPr>
          <a:xfrm>
            <a:off x="2324346" y="86786"/>
            <a:ext cx="7543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+mn-cs"/>
              </a:rPr>
              <a:t>a virtual instrument model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ED27F9-A6CE-A004-7047-EF4C7A8BC180}"/>
              </a:ext>
            </a:extLst>
          </p:cNvPr>
          <p:cNvSpPr txBox="1"/>
          <p:nvPr/>
        </p:nvSpPr>
        <p:spPr>
          <a:xfrm>
            <a:off x="1055370" y="1902156"/>
            <a:ext cx="1008126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Investment in a “virtual” OCI instrument model (</a:t>
            </a:r>
            <a:r>
              <a:rPr lang="en-US" sz="2000" b="1" dirty="0" err="1"/>
              <a:t>Matlab</a:t>
            </a:r>
            <a:r>
              <a:rPr lang="en-US" sz="2000" b="1" dirty="0"/>
              <a:t>) helped tremendously in making assessments &amp; architectural decisions as the Project matured &amp; validated the instrument</a:t>
            </a:r>
            <a:endParaRPr lang="en-US" sz="2000" dirty="0"/>
          </a:p>
          <a:p>
            <a:endParaRPr lang="en-US" sz="2000" dirty="0"/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rgbClr val="0070C0"/>
                </a:solidFill>
              </a:rPr>
              <a:t>Development of this virtual instrument model supported OCI’s design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OCI’s band-to-band registration issue was simulated, then used in an impact analysis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FPA results were simulated that otherwise would have remained puzzling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sz="2000" dirty="0"/>
          </a:p>
          <a:p>
            <a:pPr marL="342900" indent="-342900">
              <a:buFont typeface="System Font Regular"/>
              <a:buChar char="-"/>
            </a:pPr>
            <a:r>
              <a:rPr lang="en-US" sz="2000" dirty="0">
                <a:solidFill>
                  <a:srgbClr val="0070C0"/>
                </a:solidFill>
              </a:rPr>
              <a:t>In principle, this model will support performance diagnostics after launch</a:t>
            </a:r>
            <a:r>
              <a:rPr lang="en-US" sz="2000" dirty="0"/>
              <a:t>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8939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_stars">
            <a:hlinkClick r:id="" action="ppaction://media"/>
            <a:extLst>
              <a:ext uri="{FF2B5EF4-FFF2-40B4-BE49-F238E27FC236}">
                <a16:creationId xmlns:a16="http://schemas.microsoft.com/office/drawing/2014/main" id="{9ED5469B-5E29-2DC3-43B7-2DBCC56043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38" y="476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1519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79BA8877-AD3C-D1B9-2A18-13F0B4BB1A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15444"/>
            <a:ext cx="2596901" cy="18562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CD9DAE2-B1DA-486B-AB0E-29484B233DA9}"/>
              </a:ext>
            </a:extLst>
          </p:cNvPr>
          <p:cNvSpPr txBox="1"/>
          <p:nvPr/>
        </p:nvSpPr>
        <p:spPr>
          <a:xfrm>
            <a:off x="5478780" y="1709013"/>
            <a:ext cx="5760720" cy="872034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general backup</a:t>
            </a:r>
            <a:endParaRPr kumimoji="0" lang="en-US" sz="50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4752158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1B106-9B78-43E7-9216-5A30474DFCE2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986" t="20000" r="73048" b="8681"/>
          <a:stretch/>
        </p:blipFill>
        <p:spPr>
          <a:xfrm>
            <a:off x="48262" y="420908"/>
            <a:ext cx="2909802" cy="28862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6912" y="510030"/>
            <a:ext cx="2945145" cy="28773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8644" y="3416427"/>
            <a:ext cx="2518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ORCA Proposal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87998" y="3419369"/>
            <a:ext cx="2518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PACE/ORCA TMR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01899" y="3416427"/>
            <a:ext cx="2518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OCI Pre-Phase 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2298" y="6241479"/>
            <a:ext cx="2518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OCI TMC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1664" y="596067"/>
            <a:ext cx="3945713" cy="260225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584" y="3761834"/>
            <a:ext cx="3861038" cy="2470524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>
            <a:off x="2897087" y="2152086"/>
            <a:ext cx="727116" cy="332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165600" y="4997096"/>
            <a:ext cx="401171" cy="332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661854" y="4997096"/>
            <a:ext cx="466643" cy="1372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386777" y="2148758"/>
            <a:ext cx="727116" cy="332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0968365" y="2145430"/>
            <a:ext cx="727116" cy="332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 cstate="screen">
            <a:lum brigh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1749" y="3852086"/>
            <a:ext cx="2982576" cy="246905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836826" y="6241479"/>
            <a:ext cx="2518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PACE MCR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9030" y="3826982"/>
            <a:ext cx="2815071" cy="236766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367087" y="6241479"/>
            <a:ext cx="2518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OCI SRR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11222365" y="5083283"/>
            <a:ext cx="727116" cy="332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 txBox="1">
            <a:spLocks/>
          </p:cNvSpPr>
          <p:nvPr/>
        </p:nvSpPr>
        <p:spPr>
          <a:xfrm>
            <a:off x="609600" y="72573"/>
            <a:ext cx="10972800" cy="5334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OCI DTC Design Evolution</a:t>
            </a:r>
          </a:p>
        </p:txBody>
      </p:sp>
      <p:sp>
        <p:nvSpPr>
          <p:cNvPr id="2" name="5-Point Star 1"/>
          <p:cNvSpPr/>
          <p:nvPr/>
        </p:nvSpPr>
        <p:spPr>
          <a:xfrm>
            <a:off x="2522485" y="135596"/>
            <a:ext cx="2169247" cy="184665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PACE Start</a:t>
            </a:r>
          </a:p>
        </p:txBody>
      </p:sp>
    </p:spTree>
    <p:extLst>
      <p:ext uri="{BB962C8B-B14F-4D97-AF65-F5344CB8AC3E}">
        <p14:creationId xmlns:p14="http://schemas.microsoft.com/office/powerpoint/2010/main" val="35078005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2836" y="2452003"/>
            <a:ext cx="2420177" cy="136564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99352" y="-5114"/>
            <a:ext cx="2150245" cy="1802857"/>
          </a:xfrm>
          <a:prstGeom prst="rect">
            <a:avLst/>
          </a:prstGeom>
        </p:spPr>
      </p:pic>
      <p:pic>
        <p:nvPicPr>
          <p:cNvPr id="28" name="Content Placeholder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77824" y="2271742"/>
            <a:ext cx="2039388" cy="134236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93006" y="1856650"/>
            <a:ext cx="2258114" cy="171904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1B106-9B78-43E7-9216-5A30474DFCE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19082" y="6237647"/>
            <a:ext cx="2518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OCI PDR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81464" y="6237647"/>
            <a:ext cx="2518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OCI CDR</a:t>
            </a:r>
          </a:p>
        </p:txBody>
      </p:sp>
      <p:pic>
        <p:nvPicPr>
          <p:cNvPr id="13" name="Content Placeholder 2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3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86312" y="4074635"/>
            <a:ext cx="3780452" cy="2196330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>
            <a:off x="267360" y="2862932"/>
            <a:ext cx="674923" cy="1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757723" y="5333651"/>
            <a:ext cx="727116" cy="332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3F36B5EF-BD82-4EE0-BEDA-9C76707E8979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BFBFC"/>
              </a:clrFrom>
              <a:clrTo>
                <a:srgbClr val="FBFB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87343" y="4151449"/>
            <a:ext cx="3434174" cy="213033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770927" y="3618068"/>
            <a:ext cx="2329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u="sng" dirty="0"/>
              <a:t>Tilt Trades – Post SRR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7360" y="630094"/>
            <a:ext cx="2637905" cy="172384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44244" y="622065"/>
            <a:ext cx="2756577" cy="128956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08375" y="1873387"/>
            <a:ext cx="1851084" cy="144832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83921" y="651415"/>
            <a:ext cx="1966092" cy="1689002"/>
          </a:xfrm>
          <a:prstGeom prst="rect">
            <a:avLst/>
          </a:prstGeom>
        </p:spPr>
      </p:pic>
      <p:pic>
        <p:nvPicPr>
          <p:cNvPr id="29" name="Content Placeholder 3"/>
          <p:cNvPicPr>
            <a:picLocks noGrp="1" noChangeAspect="1"/>
          </p:cNvPicPr>
          <p:nvPr>
            <p:ph idx="1"/>
          </p:nvPr>
        </p:nvPicPr>
        <p:blipFill>
          <a:blip r:embed="rId17"/>
          <a:stretch>
            <a:fillRect/>
          </a:stretch>
        </p:blipFill>
        <p:spPr>
          <a:xfrm>
            <a:off x="10260960" y="0"/>
            <a:ext cx="1868392" cy="227746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2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1726" y="2314134"/>
            <a:ext cx="1950826" cy="131964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615991" y="1666794"/>
            <a:ext cx="1692151" cy="1049202"/>
          </a:xfrm>
          <a:prstGeom prst="rect">
            <a:avLst/>
          </a:prstGeom>
        </p:spPr>
      </p:pic>
      <p:cxnSp>
        <p:nvCxnSpPr>
          <p:cNvPr id="33" name="Straight Arrow Connector 32"/>
          <p:cNvCxnSpPr/>
          <p:nvPr/>
        </p:nvCxnSpPr>
        <p:spPr>
          <a:xfrm>
            <a:off x="11369956" y="2479728"/>
            <a:ext cx="674923" cy="1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itle 1"/>
          <p:cNvSpPr txBox="1">
            <a:spLocks/>
          </p:cNvSpPr>
          <p:nvPr/>
        </p:nvSpPr>
        <p:spPr>
          <a:xfrm>
            <a:off x="609600" y="72573"/>
            <a:ext cx="10972800" cy="5334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OCI DTC Design Evolution</a:t>
            </a:r>
          </a:p>
        </p:txBody>
      </p:sp>
    </p:spTree>
    <p:extLst>
      <p:ext uri="{BB962C8B-B14F-4D97-AF65-F5344CB8AC3E}">
        <p14:creationId xmlns:p14="http://schemas.microsoft.com/office/powerpoint/2010/main" val="9582246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OCI Instrument Overview - Backup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4324183"/>
              </p:ext>
            </p:extLst>
          </p:nvPr>
        </p:nvGraphicFramePr>
        <p:xfrm>
          <a:off x="1108782" y="898833"/>
          <a:ext cx="4554821" cy="5647383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8297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5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73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7144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7144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8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</a:rPr>
                        <a:t>Instrument Mass</a:t>
                      </a:r>
                      <a:endParaRPr lang="en-US" sz="11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7144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260 kg CBE  ,  305 kg NTE</a:t>
                      </a:r>
                      <a:endParaRPr lang="en-US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7144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7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baseline="0" dirty="0">
                          <a:effectLst/>
                        </a:rPr>
                        <a:t>Instrument Power</a:t>
                      </a:r>
                      <a:endParaRPr lang="en-US" sz="11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7144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280 W CBE , Orbital Average</a:t>
                      </a:r>
                      <a:endParaRPr lang="en-US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7144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01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Thermal System</a:t>
                      </a:r>
                    </a:p>
                  </a:txBody>
                  <a:tcPr marL="51435" marR="51435" marT="7144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Passive Cooling with Loop Heat Pipes</a:t>
                      </a:r>
                    </a:p>
                  </a:txBody>
                  <a:tcPr marL="51435" marR="51435" marT="7144" marB="0"/>
                </a:tc>
                <a:extLst>
                  <a:ext uri="{0D108BD9-81ED-4DB2-BD59-A6C34878D82A}">
                    <a16:rowId xmlns:a16="http://schemas.microsoft.com/office/drawing/2014/main" val="2149208665"/>
                  </a:ext>
                </a:extLst>
              </a:tr>
              <a:tr h="2101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Mechanisms </a:t>
                      </a:r>
                    </a:p>
                  </a:txBody>
                  <a:tcPr marL="51435" marR="51435" marT="7144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Rotating Telescope Mechanism</a:t>
                      </a:r>
                      <a:r>
                        <a:rPr lang="en-US" sz="1100" baseline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(~6Hz) </a:t>
                      </a:r>
                    </a:p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Half Angle Mirror Mechanism (~3Hz)</a:t>
                      </a:r>
                    </a:p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Solar Calibration Mechanism (5000 Cycle)</a:t>
                      </a:r>
                      <a:endParaRPr lang="en-US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7144" marB="0"/>
                </a:tc>
                <a:extLst>
                  <a:ext uri="{0D108BD9-81ED-4DB2-BD59-A6C34878D82A}">
                    <a16:rowId xmlns:a16="http://schemas.microsoft.com/office/drawing/2014/main" val="2893665571"/>
                  </a:ext>
                </a:extLst>
              </a:tr>
              <a:tr h="2101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Deployments</a:t>
                      </a:r>
                    </a:p>
                  </a:txBody>
                  <a:tcPr marL="51435" marR="51435" marT="7144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Rotating Telescope</a:t>
                      </a:r>
                      <a:r>
                        <a:rPr lang="en-US" sz="1100" baseline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Launch Lock</a:t>
                      </a:r>
                    </a:p>
                  </a:txBody>
                  <a:tcPr marL="51435" marR="51435" marT="7144" marB="0"/>
                </a:tc>
                <a:extLst>
                  <a:ext uri="{0D108BD9-81ED-4DB2-BD59-A6C34878D82A}">
                    <a16:rowId xmlns:a16="http://schemas.microsoft.com/office/drawing/2014/main" val="3691249075"/>
                  </a:ext>
                </a:extLst>
              </a:tr>
              <a:tr h="2090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/>
                        <a:t>Ground</a:t>
                      </a:r>
                      <a:r>
                        <a:rPr lang="en-US" sz="1100" b="1" baseline="0" dirty="0"/>
                        <a:t> Sample Distance</a:t>
                      </a:r>
                      <a:endParaRPr lang="en-US" sz="11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7144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1050m at</a:t>
                      </a:r>
                      <a:r>
                        <a:rPr lang="en-US" sz="1100" baseline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Nadir</a:t>
                      </a:r>
                      <a:endParaRPr lang="en-US" sz="11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7144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Aperture</a:t>
                      </a:r>
                    </a:p>
                  </a:txBody>
                  <a:tcPr marL="51435" marR="51435" marT="7144" marB="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90mm </a:t>
                      </a:r>
                    </a:p>
                  </a:txBody>
                  <a:tcPr marL="51435" marR="51435" marT="7144" marB="0"/>
                </a:tc>
                <a:extLst>
                  <a:ext uri="{0D108BD9-81ED-4DB2-BD59-A6C34878D82A}">
                    <a16:rowId xmlns:a16="http://schemas.microsoft.com/office/drawing/2014/main" val="259750437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iFOV</a:t>
                      </a:r>
                    </a:p>
                  </a:txBody>
                  <a:tcPr marL="51435" marR="51435" marT="7144" marB="0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0.08</a:t>
                      </a:r>
                      <a:r>
                        <a:rPr lang="en-US" sz="1100" baseline="30000" dirty="0"/>
                        <a:t>o</a:t>
                      </a:r>
                      <a:r>
                        <a:rPr lang="en-US" sz="1100" baseline="0" dirty="0"/>
                        <a:t> Along Track x 1.42</a:t>
                      </a:r>
                      <a:r>
                        <a:rPr lang="en-US" sz="1100" baseline="30000" dirty="0"/>
                        <a:t>o </a:t>
                      </a:r>
                      <a:r>
                        <a:rPr lang="en-US" sz="1100" baseline="0" dirty="0"/>
                        <a:t>Cross Track</a:t>
                      </a:r>
                    </a:p>
                  </a:txBody>
                  <a:tcPr marL="51435" marR="51435" marT="7144" marB="0"/>
                </a:tc>
                <a:extLst>
                  <a:ext uri="{0D108BD9-81ED-4DB2-BD59-A6C34878D82A}">
                    <a16:rowId xmlns:a16="http://schemas.microsoft.com/office/drawing/2014/main" val="136251748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UVNIR System EFL</a:t>
                      </a:r>
                    </a:p>
                  </a:txBody>
                  <a:tcPr marL="51435" marR="51435" marT="7144" marB="0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0.134m </a:t>
                      </a:r>
                    </a:p>
                  </a:txBody>
                  <a:tcPr marL="51435" marR="51435" marT="7144" marB="0"/>
                </a:tc>
                <a:extLst>
                  <a:ext uri="{0D108BD9-81ED-4DB2-BD59-A6C34878D82A}">
                    <a16:rowId xmlns:a16="http://schemas.microsoft.com/office/drawing/2014/main" val="208381128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UVNIR System f/no</a:t>
                      </a:r>
                    </a:p>
                  </a:txBody>
                  <a:tcPr marL="51435" marR="51435" marT="7144" marB="0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/>
                        <a:t>1.49</a:t>
                      </a:r>
                      <a:endParaRPr lang="en-US" sz="1100" baseline="30000" dirty="0"/>
                    </a:p>
                  </a:txBody>
                  <a:tcPr marL="51435" marR="51435" marT="7144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Total Field</a:t>
                      </a:r>
                      <a:r>
                        <a:rPr lang="en-US" sz="1100" b="1" baseline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of Regard</a:t>
                      </a:r>
                      <a:endParaRPr lang="en-US" sz="11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7144" marB="0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+/- 56.5</a:t>
                      </a:r>
                      <a:r>
                        <a:rPr lang="en-US" sz="1100" baseline="30000" dirty="0"/>
                        <a:t>o</a:t>
                      </a:r>
                    </a:p>
                  </a:txBody>
                  <a:tcPr marL="51435" marR="51435" marT="7144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56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Dynamic Range</a:t>
                      </a:r>
                    </a:p>
                  </a:txBody>
                  <a:tcPr marL="51435" marR="51435" marT="7144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SNR at</a:t>
                      </a:r>
                      <a:r>
                        <a:rPr lang="en-US" sz="1100" baseline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L</a:t>
                      </a:r>
                      <a:r>
                        <a:rPr lang="en-US" sz="1100" baseline="-250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typ</a:t>
                      </a: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,</a:t>
                      </a:r>
                      <a:r>
                        <a:rPr lang="en-US" sz="1100" baseline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No Saturation at </a:t>
                      </a: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L</a:t>
                      </a:r>
                      <a:r>
                        <a:rPr lang="en-US" sz="1100" baseline="-250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max</a:t>
                      </a:r>
                    </a:p>
                  </a:txBody>
                  <a:tcPr marL="51435" marR="51435" marT="7144" marB="0"/>
                </a:tc>
                <a:extLst>
                  <a:ext uri="{0D108BD9-81ED-4DB2-BD59-A6C34878D82A}">
                    <a16:rowId xmlns:a16="http://schemas.microsoft.com/office/drawing/2014/main" val="2906344237"/>
                  </a:ext>
                </a:extLst>
              </a:tr>
              <a:tr h="2256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UVNIR Bands (nm)</a:t>
                      </a:r>
                    </a:p>
                  </a:txBody>
                  <a:tcPr marL="51435" marR="51435" marT="7144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342.5nm – 887.5nm , 5nm Resolution </a:t>
                      </a:r>
                    </a:p>
                  </a:txBody>
                  <a:tcPr marL="51435" marR="51435" marT="7144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/>
                        <a:t>NIRSWIR Bands (nm)</a:t>
                      </a:r>
                    </a:p>
                  </a:txBody>
                  <a:tcPr marL="51435" marR="51435" marT="7144" marB="0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940, 1038, 1250, 1378,</a:t>
                      </a:r>
                      <a:r>
                        <a:rPr lang="en-US" sz="1100" baseline="0" dirty="0"/>
                        <a:t> 1615, 2130, 2260</a:t>
                      </a:r>
                      <a:endParaRPr lang="en-US" sz="1100" dirty="0"/>
                    </a:p>
                  </a:txBody>
                  <a:tcPr marL="51435" marR="51435" marT="7144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35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UVVIS &amp; VISNIR</a:t>
                      </a:r>
                      <a:r>
                        <a:rPr lang="en-US" sz="1100" b="1" baseline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FPAs</a:t>
                      </a:r>
                      <a:endParaRPr lang="en-US" sz="11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7144" marB="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2 CCDs, 128 x 512,</a:t>
                      </a:r>
                      <a:r>
                        <a:rPr lang="en-US" sz="1100" baseline="0" dirty="0"/>
                        <a:t> 26 micron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Integrated 14 Bit ADC</a:t>
                      </a:r>
                      <a:endParaRPr lang="en-US" sz="1100" dirty="0"/>
                    </a:p>
                  </a:txBody>
                  <a:tcPr marL="51435" marR="51435" marT="7144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97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NIRSWIR FPAs</a:t>
                      </a:r>
                    </a:p>
                  </a:txBody>
                  <a:tcPr marL="51435" marR="51435" marT="7144" marB="0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16MCT/16InGaAs Photodiodes,</a:t>
                      </a:r>
                      <a:r>
                        <a:rPr lang="en-US" sz="1100" baseline="0" dirty="0"/>
                        <a:t> &lt; 250 micron analog output to SIDECAR ASIC</a:t>
                      </a:r>
                      <a:endParaRPr lang="en-US" sz="1100" dirty="0"/>
                    </a:p>
                  </a:txBody>
                  <a:tcPr marL="51435" marR="51435" marT="7144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176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Relative Radiometric Accuracy</a:t>
                      </a:r>
                    </a:p>
                  </a:txBody>
                  <a:tcPr marL="51435" marR="51435" marT="7144" marB="0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&lt; 0.5% Pre-Launch 1-sigma</a:t>
                      </a:r>
                    </a:p>
                  </a:txBody>
                  <a:tcPr marL="51435" marR="51435" marT="7144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9369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SNR @ L</a:t>
                      </a:r>
                      <a:r>
                        <a:rPr lang="en-US" sz="1100" b="1" baseline="-250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typ</a:t>
                      </a:r>
                    </a:p>
                  </a:txBody>
                  <a:tcPr marL="51435" marR="51435" marT="7144" marB="0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&gt; 1000:1: 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dirty="0"/>
                        <a:t>340 – 700nm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&gt; 600:1:</a:t>
                      </a:r>
                      <a:r>
                        <a:rPr lang="en-US" sz="1100" baseline="0" dirty="0"/>
                        <a:t>    700 – 865nm</a:t>
                      </a:r>
                      <a:r>
                        <a:rPr lang="en-US" sz="1100" dirty="0"/>
                        <a:t> 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&gt; 50:1       940 – 2260nm</a:t>
                      </a:r>
                    </a:p>
                  </a:txBody>
                  <a:tcPr marL="51435" marR="51435" marT="7144" marB="0"/>
                </a:tc>
                <a:extLst>
                  <a:ext uri="{0D108BD9-81ED-4DB2-BD59-A6C34878D82A}">
                    <a16:rowId xmlns:a16="http://schemas.microsoft.com/office/drawing/2014/main" val="2689917966"/>
                  </a:ext>
                </a:extLst>
              </a:tr>
              <a:tr h="33163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On-Board Solar Calibration Assembly</a:t>
                      </a:r>
                    </a:p>
                  </a:txBody>
                  <a:tcPr marL="51435" marR="51435" marT="7144" marB="0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Daily</a:t>
                      </a:r>
                      <a:r>
                        <a:rPr lang="en-US" sz="1100" baseline="0" dirty="0"/>
                        <a:t> &amp; Monthly Solar Calibration Targets</a:t>
                      </a:r>
                      <a:endParaRPr lang="en-US" sz="1100" dirty="0"/>
                    </a:p>
                  </a:txBody>
                  <a:tcPr marL="51435" marR="51435" marT="7144" marB="0"/>
                </a:tc>
                <a:extLst>
                  <a:ext uri="{0D108BD9-81ED-4DB2-BD59-A6C34878D82A}">
                    <a16:rowId xmlns:a16="http://schemas.microsoft.com/office/drawing/2014/main" val="3051655343"/>
                  </a:ext>
                </a:extLst>
              </a:tr>
              <a:tr h="25089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Orbital Average Data Rate</a:t>
                      </a:r>
                    </a:p>
                  </a:txBody>
                  <a:tcPr marL="51435" marR="51435" marT="7144" marB="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13 Mbps up</a:t>
                      </a:r>
                      <a:r>
                        <a:rPr lang="en-US" sz="1100" baseline="0" dirty="0"/>
                        <a:t> to 4</a:t>
                      </a:r>
                      <a:r>
                        <a:rPr lang="en-US" sz="1100" dirty="0"/>
                        <a:t>0 Mbps</a:t>
                      </a:r>
                    </a:p>
                  </a:txBody>
                  <a:tcPr marL="51435" marR="51435" marT="7144" marB="0"/>
                </a:tc>
                <a:extLst>
                  <a:ext uri="{0D108BD9-81ED-4DB2-BD59-A6C34878D82A}">
                    <a16:rowId xmlns:a16="http://schemas.microsoft.com/office/drawing/2014/main" val="2263502888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5896583" y="1004211"/>
            <a:ext cx="5722620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Cross-Track Rotating Telescope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UVVIS &amp; VISNIR Slit Grating Hyperspectral Spectrographs</a:t>
            </a:r>
          </a:p>
          <a:p>
            <a:pPr marL="628650" lvl="1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2 CCD FPAs with On-Chip TDI Synchronized with Rotating Telescope and Half Angle Mirror 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NIR-SWIR Fiber Coupled Multiband Filter Spectrograph</a:t>
            </a:r>
          </a:p>
          <a:p>
            <a:pPr marL="628650" lvl="1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 32 </a:t>
            </a:r>
            <a:r>
              <a:rPr lang="en-US" sz="1200" dirty="0" err="1"/>
              <a:t>InGaAs</a:t>
            </a:r>
            <a:r>
              <a:rPr lang="en-US" sz="1200" dirty="0"/>
              <a:t>/MCT Single Photo Diode FPAs with Digital TDI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Concept follows the heritage of the SeaWiFS, MODIS, and VIIRS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9-</a:t>
            </a:r>
            <a:fld id="{B0D1B106-9B78-43E7-9216-5A30474DFCE2}" type="slidenum">
              <a:rPr lang="en-US" smtClean="0"/>
              <a:pPr/>
              <a:t>25</a:t>
            </a:fld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10404314" y="3467984"/>
            <a:ext cx="9457" cy="33769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0328161" y="3691294"/>
            <a:ext cx="4628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+Z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10001712" y="3400196"/>
            <a:ext cx="412059" cy="6778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10057093" y="3469761"/>
            <a:ext cx="347223" cy="9369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9765574" y="3519214"/>
            <a:ext cx="527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+X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81847" y="3176887"/>
            <a:ext cx="527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+Y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2C3FC66-1AC8-401D-B177-3ADDED50D08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1" y="3543139"/>
            <a:ext cx="4533849" cy="280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4986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OCI? - Subsystem Description (1/2)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1B106-9B78-43E7-9216-5A30474DFCE2}" type="slidenum">
              <a:rPr lang="en-US" smtClean="0"/>
              <a:pPr/>
              <a:t>26</a:t>
            </a:fld>
            <a:endParaRPr lang="en-US" dirty="0"/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2496513" y="1104608"/>
            <a:ext cx="10448" cy="53322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 flipV="1">
            <a:off x="1971866" y="1090154"/>
            <a:ext cx="522504" cy="2882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2042098" y="1138822"/>
            <a:ext cx="452273" cy="22377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602345" y="934247"/>
            <a:ext cx="582894" cy="279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+Y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312677" y="1675741"/>
            <a:ext cx="582894" cy="279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+Z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750650" y="1440087"/>
            <a:ext cx="582894" cy="279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+X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3F36B5EF-BD82-4EE0-BEDA-9C76707E897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BFBFC"/>
              </a:clrFrom>
              <a:clrTo>
                <a:srgbClr val="FBFB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26985" y="763874"/>
            <a:ext cx="5897501" cy="365842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4682248" y="4843673"/>
            <a:ext cx="522375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Optical Module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Main Optical Bench (MOB)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b="1" i="1" u="sng" dirty="0"/>
              <a:t>Rotating Telescope </a:t>
            </a:r>
            <a:r>
              <a:rPr lang="en-US" sz="1400" dirty="0"/>
              <a:t>Assembly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Half Angle Mirror Assembly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Main Optical Sub-Bench (MOSB)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Slit Grating UVNIR </a:t>
            </a:r>
            <a:r>
              <a:rPr lang="en-US" sz="1400" b="1" i="1" u="sng" dirty="0"/>
              <a:t>Hyperspectral</a:t>
            </a:r>
            <a:r>
              <a:rPr lang="en-US" sz="1400" dirty="0"/>
              <a:t> </a:t>
            </a:r>
            <a:r>
              <a:rPr lang="en-US" sz="1400" b="1" i="1" u="sng" dirty="0"/>
              <a:t>Spectrograph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Slit - </a:t>
            </a:r>
            <a:r>
              <a:rPr lang="en-US" sz="1400" b="1" i="1" u="sng" dirty="0"/>
              <a:t>Fiber Coupled </a:t>
            </a:r>
            <a:r>
              <a:rPr lang="en-US" sz="1400" dirty="0"/>
              <a:t>NIR SWIR “Light Bucket”</a:t>
            </a:r>
          </a:p>
        </p:txBody>
      </p:sp>
      <p:cxnSp>
        <p:nvCxnSpPr>
          <p:cNvPr id="46" name="Straight Arrow Connector 45"/>
          <p:cNvCxnSpPr/>
          <p:nvPr/>
        </p:nvCxnSpPr>
        <p:spPr>
          <a:xfrm flipV="1">
            <a:off x="6172200" y="4343400"/>
            <a:ext cx="152400" cy="5334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772400" y="4422298"/>
            <a:ext cx="3810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Solar Calibration Assembly (SCA)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Integrated carousel mechanism with </a:t>
            </a:r>
            <a:r>
              <a:rPr lang="en-US" sz="1400" b="1" i="1" u="sng" dirty="0"/>
              <a:t>3 calibration targets </a:t>
            </a:r>
            <a:r>
              <a:rPr lang="en-US" sz="1400" dirty="0"/>
              <a:t>and reusable door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254263" y="3821046"/>
            <a:ext cx="34304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SWIR Detection Assembly (SDA)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NIR-SWIR </a:t>
            </a:r>
            <a:r>
              <a:rPr lang="en-US" sz="1400" b="1" i="1" dirty="0"/>
              <a:t>(</a:t>
            </a:r>
            <a:r>
              <a:rPr lang="en-US" sz="1400" b="1" i="1" u="sng" dirty="0"/>
              <a:t>0.94um – 2.2um</a:t>
            </a:r>
            <a:r>
              <a:rPr lang="en-US" sz="1400" b="1" i="1" dirty="0"/>
              <a:t>) </a:t>
            </a:r>
            <a:r>
              <a:rPr lang="en-US" sz="1400" dirty="0"/>
              <a:t>Fiber Coupled Multiband Filter Spectrograph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32 </a:t>
            </a:r>
            <a:r>
              <a:rPr lang="en-US" sz="1400" b="1" i="1" u="sng" dirty="0" err="1"/>
              <a:t>InGaAs</a:t>
            </a:r>
            <a:r>
              <a:rPr lang="en-US" sz="1400" b="1" i="1" u="sng" dirty="0"/>
              <a:t>/HgCdTe Photo Diode</a:t>
            </a:r>
            <a:r>
              <a:rPr lang="en-US" sz="1400" b="1" i="1" dirty="0"/>
              <a:t> </a:t>
            </a:r>
            <a:r>
              <a:rPr lang="en-US" sz="1400" dirty="0"/>
              <a:t>FPAs with </a:t>
            </a:r>
            <a:r>
              <a:rPr lang="en-US" sz="1400" b="1" i="1" u="sng" dirty="0"/>
              <a:t>Digital TDI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Integrated SIDECAR ASIC (SSM)</a:t>
            </a:r>
          </a:p>
        </p:txBody>
      </p:sp>
      <p:cxnSp>
        <p:nvCxnSpPr>
          <p:cNvPr id="53" name="Straight Arrow Connector 52"/>
          <p:cNvCxnSpPr/>
          <p:nvPr/>
        </p:nvCxnSpPr>
        <p:spPr>
          <a:xfrm flipV="1">
            <a:off x="4512129" y="3854283"/>
            <a:ext cx="526229" cy="22241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 flipV="1">
            <a:off x="7924802" y="4123893"/>
            <a:ext cx="152399" cy="25086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8953825" y="2256912"/>
            <a:ext cx="15714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Instrument Deck Structure</a:t>
            </a:r>
          </a:p>
        </p:txBody>
      </p:sp>
      <p:cxnSp>
        <p:nvCxnSpPr>
          <p:cNvPr id="67" name="Straight Arrow Connector 66"/>
          <p:cNvCxnSpPr/>
          <p:nvPr/>
        </p:nvCxnSpPr>
        <p:spPr>
          <a:xfrm flipH="1">
            <a:off x="8524485" y="1579986"/>
            <a:ext cx="293442" cy="42217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8782493" y="996010"/>
            <a:ext cx="15714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Electrical Interface</a:t>
            </a:r>
          </a:p>
        </p:txBody>
      </p:sp>
      <p:cxnSp>
        <p:nvCxnSpPr>
          <p:cNvPr id="72" name="Straight Arrow Connector 71"/>
          <p:cNvCxnSpPr>
            <a:stCxn id="66" idx="1"/>
          </p:cNvCxnSpPr>
          <p:nvPr/>
        </p:nvCxnSpPr>
        <p:spPr>
          <a:xfrm flipH="1" flipV="1">
            <a:off x="8532737" y="2362201"/>
            <a:ext cx="421089" cy="18709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8305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OCI? - Subsystem Description (2/2)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1B106-9B78-43E7-9216-5A30474DFCE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1725284" y="727967"/>
            <a:ext cx="582894" cy="279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+Y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122D7CC4-4A6D-43C7-86C6-059806854AD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BFBFC"/>
              </a:clrFrom>
              <a:clrTo>
                <a:srgbClr val="FBFB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48856" y="1823886"/>
            <a:ext cx="6477000" cy="3777113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4648201" y="5522015"/>
            <a:ext cx="623207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UVNIR (</a:t>
            </a:r>
            <a:r>
              <a:rPr lang="en-US" b="1" i="1" u="sng" dirty="0"/>
              <a:t>0.34um – 0.87um</a:t>
            </a:r>
            <a:r>
              <a:rPr lang="en-US" dirty="0"/>
              <a:t>) Focal Plane Assemblies (FPAs)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i="1" u="sng" dirty="0"/>
              <a:t>CCD</a:t>
            </a:r>
            <a:r>
              <a:rPr lang="en-US" sz="1400" dirty="0"/>
              <a:t> with </a:t>
            </a:r>
            <a:r>
              <a:rPr lang="en-US" sz="1400" b="1" i="1" u="sng" dirty="0"/>
              <a:t>On-Chip TDI </a:t>
            </a:r>
            <a:r>
              <a:rPr lang="en-US" sz="1400" dirty="0"/>
              <a:t>and </a:t>
            </a:r>
            <a:r>
              <a:rPr lang="en-US" sz="1400" b="1" i="1" u="sng" dirty="0"/>
              <a:t>Front End Electronics</a:t>
            </a:r>
            <a:r>
              <a:rPr lang="en-US" sz="1400" dirty="0"/>
              <a:t> w/Integrated </a:t>
            </a:r>
            <a:r>
              <a:rPr lang="en-US" sz="1400" b="1" i="1" u="sng" dirty="0"/>
              <a:t>ADC</a:t>
            </a:r>
            <a:r>
              <a:rPr lang="en-US" sz="1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Synchronized with Rotating Telescope and Half Angle Mirror 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89753" y="1229664"/>
            <a:ext cx="582894" cy="279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+Z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676400" y="990600"/>
            <a:ext cx="0" cy="43219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1676400" y="990600"/>
            <a:ext cx="38100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 flipV="1">
            <a:off x="3616930" y="4267200"/>
            <a:ext cx="955070" cy="114300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108654" y="1886660"/>
            <a:ext cx="244042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Data Acquisition Unit (DAU)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CCD Clock and Bias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SDA Power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Data Processing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178866" y="958432"/>
            <a:ext cx="3276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Motor Control Electronics (MCE)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RT, HAM, SCA Actuator Control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357062" y="800382"/>
            <a:ext cx="251973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Instrument Command &amp; Data Unit (ICDU)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Processor, House Keeping, Thermal Control, Power Distribution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 flipH="1">
            <a:off x="5867400" y="2394490"/>
            <a:ext cx="24125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>
            <a:off x="4572000" y="1509462"/>
            <a:ext cx="685800" cy="92893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3048000" y="2335994"/>
            <a:ext cx="0" cy="17860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51631" y="3321441"/>
            <a:ext cx="2440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Radiator Earth Shield</a:t>
            </a:r>
            <a:endParaRPr lang="en-US" sz="1400" dirty="0"/>
          </a:p>
        </p:txBody>
      </p:sp>
      <p:sp>
        <p:nvSpPr>
          <p:cNvPr id="62" name="TextBox 61"/>
          <p:cNvSpPr txBox="1"/>
          <p:nvPr/>
        </p:nvSpPr>
        <p:spPr>
          <a:xfrm>
            <a:off x="8420112" y="4569437"/>
            <a:ext cx="316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UVNIR FPA Loop Heat Pipes</a:t>
            </a:r>
            <a:endParaRPr lang="en-US" sz="1400" dirty="0"/>
          </a:p>
        </p:txBody>
      </p:sp>
      <p:cxnSp>
        <p:nvCxnSpPr>
          <p:cNvPr id="63" name="Straight Arrow Connector 62"/>
          <p:cNvCxnSpPr/>
          <p:nvPr/>
        </p:nvCxnSpPr>
        <p:spPr>
          <a:xfrm flipH="1" flipV="1">
            <a:off x="6705600" y="3500600"/>
            <a:ext cx="1146030" cy="550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H="1" flipV="1">
            <a:off x="5178866" y="4040408"/>
            <a:ext cx="3126934" cy="65556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32480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Leverage parallel paths to mitigate and spread out the over-constraint risk (1/3)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16429"/>
            <a:ext cx="10972800" cy="5540828"/>
          </a:xfrm>
        </p:spPr>
        <p:txBody>
          <a:bodyPr>
            <a:normAutofit fontScale="40000" lnSpcReduction="20000"/>
          </a:bodyPr>
          <a:lstStyle/>
          <a:p>
            <a:r>
              <a:rPr lang="en-US" sz="3500" dirty="0"/>
              <a:t>Parallel paths are a good thing!</a:t>
            </a:r>
          </a:p>
          <a:p>
            <a:pPr lvl="1"/>
            <a:r>
              <a:rPr lang="en-US" sz="3500" dirty="0"/>
              <a:t>Used to mitigate technology &amp; performance risk (Early Project Phases A-B)</a:t>
            </a:r>
          </a:p>
          <a:p>
            <a:pPr lvl="2"/>
            <a:r>
              <a:rPr lang="en-US" sz="3500" dirty="0"/>
              <a:t>Can help lock in the design architecture and evaluate different technologies</a:t>
            </a:r>
          </a:p>
          <a:p>
            <a:pPr lvl="2"/>
            <a:r>
              <a:rPr lang="en-US" sz="3500" dirty="0"/>
              <a:t>Enables diverse engineering to determine the right architecture and reduce unknown risks in the later project phases </a:t>
            </a:r>
          </a:p>
          <a:p>
            <a:pPr marL="914400" lvl="2" indent="0">
              <a:buNone/>
            </a:pPr>
            <a:endParaRPr lang="en-US" sz="3500" dirty="0"/>
          </a:p>
          <a:p>
            <a:pPr lvl="1"/>
            <a:r>
              <a:rPr lang="en-US" sz="3500" dirty="0"/>
              <a:t>Used to mitigate procurement schedule delay &amp; quality control risks (Later Project Phases C-D)</a:t>
            </a:r>
          </a:p>
          <a:p>
            <a:pPr lvl="2"/>
            <a:r>
              <a:rPr lang="en-US" sz="3500" dirty="0"/>
              <a:t>Multiple vendors building same h/w to mitigate risk – keeps the project from stopping due to single vendor delays  - keeps options open</a:t>
            </a:r>
          </a:p>
          <a:p>
            <a:pPr marL="514350" lvl="1" indent="0">
              <a:buNone/>
            </a:pPr>
            <a:endParaRPr lang="en-US" sz="3500" dirty="0"/>
          </a:p>
          <a:p>
            <a:pPr lvl="1"/>
            <a:r>
              <a:rPr lang="en-US" sz="3500" dirty="0"/>
              <a:t>OCI parallel paths examples to mitigate proposal inadequacies (pre-phase A to phase B)</a:t>
            </a:r>
          </a:p>
          <a:p>
            <a:pPr lvl="2"/>
            <a:r>
              <a:rPr lang="en-US" sz="3500" dirty="0"/>
              <a:t>Optical System Design – 3 options </a:t>
            </a:r>
          </a:p>
          <a:p>
            <a:pPr lvl="2"/>
            <a:r>
              <a:rPr lang="en-US" sz="3500" dirty="0"/>
              <a:t>NIRSWIR Photodiodes – Many Options </a:t>
            </a:r>
          </a:p>
          <a:p>
            <a:pPr marL="914400" lvl="2" indent="0">
              <a:buNone/>
            </a:pPr>
            <a:endParaRPr lang="en-US" sz="3500" dirty="0"/>
          </a:p>
          <a:p>
            <a:pPr lvl="1"/>
            <a:r>
              <a:rPr lang="en-US" sz="3500" dirty="0"/>
              <a:t>OCI parallel path examples to reduce schedule &amp; quality control risks </a:t>
            </a:r>
          </a:p>
          <a:p>
            <a:pPr lvl="2"/>
            <a:r>
              <a:rPr lang="en-US" sz="3700" dirty="0"/>
              <a:t>Examples: LHPs (ETU </a:t>
            </a:r>
            <a:r>
              <a:rPr lang="en-US" sz="3700" dirty="0" err="1"/>
              <a:t>Upscreens</a:t>
            </a:r>
            <a:r>
              <a:rPr lang="en-US" sz="3700" dirty="0"/>
              <a:t>), </a:t>
            </a:r>
            <a:r>
              <a:rPr lang="en-US" sz="3500" dirty="0"/>
              <a:t>Lens assembly (</a:t>
            </a:r>
            <a:r>
              <a:rPr lang="en-US" sz="3500" dirty="0" err="1"/>
              <a:t>ruda</a:t>
            </a:r>
            <a:r>
              <a:rPr lang="en-US" sz="3500" dirty="0"/>
              <a:t> vs corning), mechanisms (honey bee vs thin gap) </a:t>
            </a:r>
          </a:p>
          <a:p>
            <a:pPr lvl="2"/>
            <a:r>
              <a:rPr lang="en-US" sz="3700" dirty="0"/>
              <a:t>Even if simple, get h/w in quickly!</a:t>
            </a:r>
          </a:p>
          <a:p>
            <a:pPr marL="1371600" lvl="3" indent="0">
              <a:buNone/>
            </a:pPr>
            <a:endParaRPr lang="en-US" sz="3500" dirty="0"/>
          </a:p>
          <a:p>
            <a:r>
              <a:rPr lang="en-US" sz="3500" dirty="0"/>
              <a:t>The downsides of parallel paths</a:t>
            </a:r>
          </a:p>
          <a:p>
            <a:pPr lvl="1"/>
            <a:r>
              <a:rPr lang="en-US" sz="3500" dirty="0"/>
              <a:t>More to designs and potential interfaces to manage</a:t>
            </a:r>
          </a:p>
          <a:p>
            <a:pPr lvl="1"/>
            <a:r>
              <a:rPr lang="en-US" sz="3500" dirty="0"/>
              <a:t>Costs more money upfront &amp; requires more management and tracking</a:t>
            </a:r>
          </a:p>
          <a:p>
            <a:pPr lvl="1"/>
            <a:r>
              <a:rPr lang="en-US" sz="3500" dirty="0"/>
              <a:t>Can confuse the team who might not see the whole picture  - </a:t>
            </a:r>
            <a:r>
              <a:rPr lang="en-US" sz="3500" i="1" u="sng" dirty="0"/>
              <a:t>communication is key  </a:t>
            </a:r>
          </a:p>
          <a:p>
            <a:pPr marL="457200" lvl="1" indent="0">
              <a:buNone/>
            </a:pPr>
            <a:endParaRPr lang="en-US" sz="3500" dirty="0"/>
          </a:p>
          <a:p>
            <a:r>
              <a:rPr lang="en-US" sz="3500" dirty="0"/>
              <a:t>Parallel path decision making is not straight forward – See the next few charts on OCI lessons and how to deal with these questions</a:t>
            </a:r>
          </a:p>
          <a:p>
            <a:pPr lvl="1"/>
            <a:r>
              <a:rPr lang="en-US" sz="3500" dirty="0"/>
              <a:t>When do I close a trade to make progress?</a:t>
            </a:r>
          </a:p>
          <a:p>
            <a:pPr lvl="1"/>
            <a:r>
              <a:rPr lang="en-US" sz="3500" dirty="0"/>
              <a:t>When do I keep design space open?</a:t>
            </a:r>
          </a:p>
          <a:p>
            <a:pPr lvl="1"/>
            <a:r>
              <a:rPr lang="en-US" sz="3500" dirty="0"/>
              <a:t>How do I mange a team with many design options through parallel paths? </a:t>
            </a:r>
          </a:p>
          <a:p>
            <a:pPr lvl="3"/>
            <a:endParaRPr lang="en-US" sz="3500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1B106-9B78-43E7-9216-5A30474DFCE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979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Path Example – OCI Optical Architecture &amp; Design (2/3)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514" y="837047"/>
            <a:ext cx="11440886" cy="5716154"/>
          </a:xfrm>
        </p:spPr>
        <p:txBody>
          <a:bodyPr>
            <a:normAutofit fontScale="92500" lnSpcReduction="20000"/>
          </a:bodyPr>
          <a:lstStyle/>
          <a:p>
            <a:r>
              <a:rPr lang="en-US" sz="1900" dirty="0"/>
              <a:t>OCI solution space at </a:t>
            </a:r>
            <a:r>
              <a:rPr lang="en-US" sz="1900" i="1" u="sng" dirty="0"/>
              <a:t>PDR</a:t>
            </a:r>
            <a:r>
              <a:rPr lang="en-US" sz="1900" dirty="0"/>
              <a:t> had just down selected from 4 options to 1</a:t>
            </a:r>
          </a:p>
          <a:p>
            <a:endParaRPr lang="en-US" sz="1900" dirty="0"/>
          </a:p>
          <a:p>
            <a:r>
              <a:rPr lang="en-US" sz="1900" dirty="0"/>
              <a:t>The lesson is to stay </a:t>
            </a:r>
            <a:r>
              <a:rPr lang="en-US" sz="1900" i="1" u="sng" dirty="0"/>
              <a:t>patient</a:t>
            </a:r>
            <a:r>
              <a:rPr lang="en-US" sz="1900" dirty="0"/>
              <a:t> and </a:t>
            </a:r>
            <a:r>
              <a:rPr lang="en-US" sz="1900" i="1" u="sng" dirty="0"/>
              <a:t>open minded </a:t>
            </a:r>
            <a:r>
              <a:rPr lang="en-US" sz="1900" dirty="0"/>
              <a:t>– set up the project in the right design space</a:t>
            </a:r>
          </a:p>
          <a:p>
            <a:pPr lvl="1"/>
            <a:r>
              <a:rPr lang="en-US" sz="1500" dirty="0"/>
              <a:t>Even after ORCA proposal and hardware development – the design still wasn’t where it needed to be</a:t>
            </a:r>
          </a:p>
          <a:p>
            <a:pPr lvl="1"/>
            <a:r>
              <a:rPr lang="en-US" sz="1500" dirty="0"/>
              <a:t>It was very tempting to “plow ahead” to make “progress” </a:t>
            </a:r>
          </a:p>
          <a:p>
            <a:pPr marL="457200" lvl="1" indent="0">
              <a:buNone/>
            </a:pPr>
            <a:endParaRPr lang="en-US" sz="1500" dirty="0"/>
          </a:p>
          <a:p>
            <a:r>
              <a:rPr lang="en-US" sz="1900" dirty="0"/>
              <a:t>Configuration 1: Full in-house optics design (front-end and back-end)</a:t>
            </a:r>
          </a:p>
          <a:p>
            <a:pPr lvl="1"/>
            <a:r>
              <a:rPr lang="en-US" sz="1600" dirty="0"/>
              <a:t>Minimum disruption to current design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"/>
            </a:pPr>
            <a:r>
              <a:rPr lang="en-US" sz="1600" dirty="0"/>
              <a:t>Red Channel: not viable</a:t>
            </a:r>
          </a:p>
          <a:p>
            <a:pPr lvl="1">
              <a:buClr>
                <a:srgbClr val="FFC000"/>
              </a:buClr>
              <a:buFont typeface="Arial" panose="020B0604020202020204" pitchFamily="34" charset="0"/>
              <a:buChar char="?"/>
            </a:pPr>
            <a:r>
              <a:rPr lang="en-US" sz="1600" dirty="0"/>
              <a:t>Blue Channel: looks viable, with possible degraded performance</a:t>
            </a:r>
          </a:p>
          <a:p>
            <a:r>
              <a:rPr lang="en-US" sz="1900" dirty="0"/>
              <a:t>Configuration 1A: Full in-house with </a:t>
            </a:r>
            <a:r>
              <a:rPr lang="en-US" sz="1900" dirty="0" err="1"/>
              <a:t>biconic</a:t>
            </a:r>
            <a:r>
              <a:rPr lang="en-US" sz="1900" dirty="0"/>
              <a:t> surfaces</a:t>
            </a:r>
          </a:p>
          <a:p>
            <a:pPr lvl="1"/>
            <a:r>
              <a:rPr lang="en-US" sz="1600" dirty="0"/>
              <a:t>Minimum disruption to </a:t>
            </a:r>
            <a:r>
              <a:rPr lang="en-US" sz="1600" dirty="0" err="1"/>
              <a:t>opto</a:t>
            </a:r>
            <a:r>
              <a:rPr lang="en-US" sz="1600" dirty="0"/>
              <a:t>-mechanical design</a:t>
            </a:r>
          </a:p>
          <a:p>
            <a:pPr lvl="1"/>
            <a:r>
              <a:rPr lang="en-US" sz="1600" dirty="0"/>
              <a:t>Additional fabrication and alignment challenges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"/>
            </a:pPr>
            <a:r>
              <a:rPr lang="en-US" sz="1600" dirty="0"/>
              <a:t>Red Channel: no solution found</a:t>
            </a:r>
          </a:p>
          <a:p>
            <a:pPr lvl="1"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sz="1600" dirty="0"/>
              <a:t>Blue Channel solution found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sz="2000" dirty="0"/>
              <a:t>Configuration 2: In-house front-end + vendor back-end</a:t>
            </a:r>
          </a:p>
          <a:p>
            <a:pPr lvl="1"/>
            <a:r>
              <a:rPr lang="en-US" sz="1600" dirty="0"/>
              <a:t>Slight disruption to </a:t>
            </a:r>
            <a:r>
              <a:rPr lang="en-US" sz="1600" dirty="0" err="1"/>
              <a:t>opto</a:t>
            </a:r>
            <a:r>
              <a:rPr lang="en-US" sz="1600" dirty="0"/>
              <a:t>-mechanical design</a:t>
            </a:r>
          </a:p>
          <a:p>
            <a:pPr lvl="1"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sz="1600" dirty="0"/>
              <a:t>Red Channel: solution found</a:t>
            </a:r>
          </a:p>
          <a:p>
            <a:pPr lvl="1"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sz="1600" dirty="0"/>
              <a:t>Blue Channel: solution found</a:t>
            </a:r>
          </a:p>
          <a:p>
            <a:r>
              <a:rPr lang="en-US" sz="1900" dirty="0"/>
              <a:t>Configuration 3: TNO front-end and back-end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"/>
            </a:pPr>
            <a:r>
              <a:rPr lang="en-US" sz="1600" dirty="0"/>
              <a:t>Major disruption to OCI architecture and </a:t>
            </a:r>
            <a:r>
              <a:rPr lang="en-US" sz="1600" dirty="0" err="1"/>
              <a:t>opto</a:t>
            </a:r>
            <a:r>
              <a:rPr lang="en-US" sz="1600" dirty="0"/>
              <a:t>-mechanical design</a:t>
            </a:r>
          </a:p>
          <a:p>
            <a:pPr lvl="1"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sz="1600" dirty="0"/>
              <a:t>Red Channel: solution found</a:t>
            </a:r>
          </a:p>
          <a:p>
            <a:pPr lvl="1"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sz="1600" dirty="0"/>
              <a:t>Blue Channel: solution found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1B106-9B78-43E7-9216-5A30474DFCE2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5909" t="17493" r="51273" b="44734"/>
          <a:stretch/>
        </p:blipFill>
        <p:spPr>
          <a:xfrm rot="16200000">
            <a:off x="9419771" y="4194962"/>
            <a:ext cx="1578072" cy="301064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252" t="715" r="1051" b="20674"/>
          <a:stretch/>
        </p:blipFill>
        <p:spPr>
          <a:xfrm>
            <a:off x="9785391" y="1677177"/>
            <a:ext cx="2060471" cy="2047343"/>
          </a:xfrm>
          <a:prstGeom prst="rect">
            <a:avLst/>
          </a:prstGeom>
          <a:ln>
            <a:noFill/>
          </a:ln>
        </p:spPr>
      </p:pic>
      <p:grpSp>
        <p:nvGrpSpPr>
          <p:cNvPr id="11" name="Group 10"/>
          <p:cNvGrpSpPr/>
          <p:nvPr/>
        </p:nvGrpSpPr>
        <p:grpSpPr>
          <a:xfrm>
            <a:off x="7202850" y="2713981"/>
            <a:ext cx="2558955" cy="1932840"/>
            <a:chOff x="7299017" y="1472132"/>
            <a:chExt cx="1680678" cy="123271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329613" y="2038389"/>
              <a:ext cx="650082" cy="634964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252" t="715" r="1051" b="20674"/>
            <a:stretch/>
          </p:blipFill>
          <p:spPr>
            <a:xfrm>
              <a:off x="7299017" y="1472132"/>
              <a:ext cx="1330718" cy="1232710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6722887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Path Example – </a:t>
            </a:r>
            <a:r>
              <a:rPr lang="en-US" dirty="0" err="1"/>
              <a:t>InGaAs</a:t>
            </a:r>
            <a:r>
              <a:rPr lang="en-US" dirty="0"/>
              <a:t> vs HgCdTe Detectors for 0.94um – 2.2um (3/3)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39587"/>
            <a:ext cx="10972800" cy="519248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OCI solution space at </a:t>
            </a:r>
            <a:r>
              <a:rPr lang="en-US" i="1" u="sng" dirty="0"/>
              <a:t>CDR</a:t>
            </a:r>
            <a:r>
              <a:rPr lang="en-US" dirty="0"/>
              <a:t> had just down selected from 6 options to 2</a:t>
            </a:r>
          </a:p>
          <a:p>
            <a:endParaRPr lang="en-US" dirty="0"/>
          </a:p>
          <a:p>
            <a:r>
              <a:rPr lang="en-US" dirty="0"/>
              <a:t>A few months before CDR PACE OCI was at risk of violating L1 threshold requirements</a:t>
            </a:r>
          </a:p>
          <a:p>
            <a:pPr lvl="1"/>
            <a:r>
              <a:rPr lang="en-US" dirty="0"/>
              <a:t>HgCdTe diodes tested to date had a input frequency dependent non-linearity that produced uncertainties greater than requirement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Photodiode detector lessons learned</a:t>
            </a:r>
          </a:p>
          <a:p>
            <a:pPr lvl="1"/>
            <a:r>
              <a:rPr lang="en-US" dirty="0"/>
              <a:t>Maintain consistent detector package interface – to enable late swapping</a:t>
            </a:r>
          </a:p>
          <a:p>
            <a:pPr lvl="1"/>
            <a:r>
              <a:rPr lang="en-US" dirty="0"/>
              <a:t>Keep lots of EEE parts (JFET in this case) on hand</a:t>
            </a:r>
          </a:p>
          <a:p>
            <a:pPr lvl="1"/>
            <a:r>
              <a:rPr lang="en-US" dirty="0"/>
              <a:t>Have 2 independent groups verify the measurement/performance  (Vendor/SDL/GSFC)</a:t>
            </a:r>
          </a:p>
          <a:p>
            <a:pPr lvl="1"/>
            <a:r>
              <a:rPr lang="en-US" dirty="0"/>
              <a:t>TAYF – Don’t overfill a photodiode, keep the illumination spot flight like.</a:t>
            </a:r>
          </a:p>
          <a:p>
            <a:pPr lvl="2"/>
            <a:r>
              <a:rPr lang="en-US" dirty="0"/>
              <a:t>There are many technical details to share – just ask offline </a:t>
            </a:r>
          </a:p>
          <a:p>
            <a:pPr lvl="1"/>
            <a:r>
              <a:rPr lang="en-US" dirty="0"/>
              <a:t>Don’t stop talking to vendors and looking for options until you have the flight solution</a:t>
            </a:r>
          </a:p>
          <a:p>
            <a:pPr lvl="1"/>
            <a:r>
              <a:rPr lang="en-US" dirty="0"/>
              <a:t>Stay patient &amp; communicate the risk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Pre-CDR detector trade space (photos omitted to stay ITAR free)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"/>
            </a:pPr>
            <a:r>
              <a:rPr lang="en-US" sz="1600" dirty="0"/>
              <a:t>Discovery </a:t>
            </a:r>
            <a:r>
              <a:rPr lang="en-US" sz="1600" dirty="0" err="1"/>
              <a:t>InGaAs</a:t>
            </a:r>
            <a:endParaRPr lang="en-US" sz="1600" dirty="0"/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"/>
            </a:pPr>
            <a:r>
              <a:rPr lang="en-US" sz="1600" dirty="0"/>
              <a:t>TJT LPE (Liquid Phase Epitaxy) HgCdTe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"/>
            </a:pPr>
            <a:r>
              <a:rPr lang="en-US" sz="1600" dirty="0"/>
              <a:t>TJT MBE (Molecular Beam Epitaxy) HgCdTe</a:t>
            </a:r>
          </a:p>
          <a:p>
            <a:pPr lvl="1">
              <a:buClr>
                <a:srgbClr val="FF0000"/>
              </a:buClr>
              <a:buFont typeface="Wingdings" panose="05000000000000000000" pitchFamily="2" charset="2"/>
              <a:buChar char=""/>
            </a:pPr>
            <a:r>
              <a:rPr lang="en-US" sz="1600" dirty="0"/>
              <a:t>Discovery Extended </a:t>
            </a:r>
            <a:r>
              <a:rPr lang="en-US" sz="1600" dirty="0" err="1"/>
              <a:t>InGaAs</a:t>
            </a:r>
            <a:endParaRPr lang="en-US" sz="1600" dirty="0"/>
          </a:p>
          <a:p>
            <a:pPr lvl="1"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sz="1600" dirty="0"/>
              <a:t>TJT </a:t>
            </a:r>
            <a:r>
              <a:rPr lang="en-US" sz="1600" dirty="0" err="1"/>
              <a:t>InGaAs</a:t>
            </a:r>
            <a:r>
              <a:rPr lang="en-US" sz="1600" dirty="0"/>
              <a:t>: 0.94um – 1.38um</a:t>
            </a:r>
          </a:p>
          <a:p>
            <a:pPr lvl="1"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sz="1600" dirty="0"/>
              <a:t>LMW MOCVD (metal organic chemical vapor deposition) HgCdTe: 1.6um – 2.2um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1B106-9B78-43E7-9216-5A30474DFCE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375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Evolution of OCI SWIR - Good Architecture Decisions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6909"/>
            <a:ext cx="12192000" cy="47614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/>
              <a:t>Around SRR time frame, ~Feb 2017, OCI decided to break off the SWIR bands with fiber optics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1B106-9B78-43E7-9216-5A30474DFCE2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7490" y="1251479"/>
            <a:ext cx="6024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u="sng" dirty="0"/>
              <a:t>Free Space Optics SWIR Architecture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X"/>
            </a:pPr>
            <a:r>
              <a:rPr lang="en-US" dirty="0"/>
              <a:t>Highly Integrated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X"/>
            </a:pPr>
            <a:r>
              <a:rPr lang="en-US" dirty="0"/>
              <a:t>Alignment “Nightmare” with little lower level verification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X"/>
            </a:pPr>
            <a:r>
              <a:rPr lang="en-US" dirty="0"/>
              <a:t>More Cable and Harness on the Optical Module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0" y="1251479"/>
            <a:ext cx="6024968" cy="169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u="sng" dirty="0"/>
              <a:t>Fiber Optics SWIR Architecture</a:t>
            </a:r>
          </a:p>
          <a:p>
            <a:pPr marL="285750" indent="-285750" defTabSz="914400">
              <a:lnSpc>
                <a:spcPct val="80000"/>
              </a:lnSpc>
              <a:spcBef>
                <a:spcPct val="20000"/>
              </a:spcBef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dirty="0">
                <a:latin typeface="Arial" pitchFamily="34" charset="0"/>
                <a:cs typeface="Arial" pitchFamily="34" charset="0"/>
              </a:rPr>
              <a:t>Cleaner Optical Interface</a:t>
            </a:r>
          </a:p>
          <a:p>
            <a:pPr marL="285750" indent="-285750" defTabSz="914400">
              <a:lnSpc>
                <a:spcPct val="80000"/>
              </a:lnSpc>
              <a:spcBef>
                <a:spcPct val="20000"/>
              </a:spcBef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dirty="0">
                <a:latin typeface="Arial" pitchFamily="34" charset="0"/>
                <a:cs typeface="Arial" pitchFamily="34" charset="0"/>
              </a:rPr>
              <a:t>Enable easier lower level verification</a:t>
            </a:r>
          </a:p>
          <a:p>
            <a:pPr marL="285750" indent="-285750" defTabSz="914400">
              <a:lnSpc>
                <a:spcPct val="80000"/>
              </a:lnSpc>
              <a:spcBef>
                <a:spcPct val="20000"/>
              </a:spcBef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dirty="0">
                <a:latin typeface="Arial" pitchFamily="34" charset="0"/>
                <a:cs typeface="Arial" pitchFamily="34" charset="0"/>
              </a:rPr>
              <a:t>Outsourceable, reduce in house burden</a:t>
            </a:r>
          </a:p>
          <a:p>
            <a:pPr marL="285750" indent="-285750" defTabSz="914400">
              <a:lnSpc>
                <a:spcPct val="80000"/>
              </a:lnSpc>
              <a:spcBef>
                <a:spcPct val="20000"/>
              </a:spcBef>
              <a:buClr>
                <a:srgbClr val="00B050"/>
              </a:buClr>
              <a:buFont typeface="Wingdings" panose="05000000000000000000" pitchFamily="2" charset="2"/>
              <a:buChar char=""/>
            </a:pPr>
            <a:r>
              <a:rPr lang="en-US" dirty="0">
                <a:latin typeface="Arial" pitchFamily="34" charset="0"/>
                <a:cs typeface="Arial" pitchFamily="34" charset="0"/>
              </a:rPr>
              <a:t>Became SWIR Detection Assembly (SDA) built by the Space Dynamics Lab in Logan Utah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D671BCB-1AA9-F240-A031-2B770B910E33}"/>
              </a:ext>
            </a:extLst>
          </p:cNvPr>
          <p:cNvSpPr txBox="1">
            <a:spLocks/>
          </p:cNvSpPr>
          <p:nvPr/>
        </p:nvSpPr>
        <p:spPr bwMode="auto">
          <a:xfrm>
            <a:off x="2507530" y="6136780"/>
            <a:ext cx="7627434" cy="354158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marL="257168" indent="-257168" algn="ctr" fontAlgn="base">
              <a:spcBef>
                <a:spcPts val="45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chemeClr val="bg1"/>
                </a:solidFill>
                <a:latin typeface="Arial" charset="0"/>
                <a:cs typeface="Arial" charset="0"/>
              </a:rPr>
              <a:t>SWIR Design Evolution Allowed for simpler OCI Interface</a:t>
            </a:r>
            <a:endParaRPr lang="en-US" sz="10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1026" name="Picture 2" descr="NASA PACE - Galle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" y="2892373"/>
            <a:ext cx="4200525" cy="3150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NASA PACE - Galler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444"/>
          <a:stretch/>
        </p:blipFill>
        <p:spPr bwMode="auto">
          <a:xfrm>
            <a:off x="5619752" y="3112331"/>
            <a:ext cx="2566986" cy="284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NASA PACE - Galler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72" t="12950" r="7318" b="33989"/>
          <a:stretch/>
        </p:blipFill>
        <p:spPr bwMode="auto">
          <a:xfrm>
            <a:off x="9991726" y="3631751"/>
            <a:ext cx="1071562" cy="167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Connector 19"/>
          <p:cNvCxnSpPr>
            <a:stCxn id="16" idx="3"/>
          </p:cNvCxnSpPr>
          <p:nvPr/>
        </p:nvCxnSpPr>
        <p:spPr>
          <a:xfrm flipV="1">
            <a:off x="8186738" y="4537253"/>
            <a:ext cx="1719262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505828" y="3951218"/>
            <a:ext cx="125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Fiber Interface</a:t>
            </a:r>
          </a:p>
        </p:txBody>
      </p:sp>
    </p:spTree>
    <p:extLst>
      <p:ext uri="{BB962C8B-B14F-4D97-AF65-F5344CB8AC3E}">
        <p14:creationId xmlns:p14="http://schemas.microsoft.com/office/powerpoint/2010/main" val="17013142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08EA0-F6B7-4767-9F75-A5E9B2A14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OCI Decision to Move the SDA Out-Of-House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0CFAC0-7C9F-4088-AA12-DA1028D8B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1B106-9B78-43E7-9216-5A30474DFCE2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F932355-D230-4CED-9A3F-5744DE0AA53D}"/>
              </a:ext>
            </a:extLst>
          </p:cNvPr>
          <p:cNvSpPr txBox="1">
            <a:spLocks/>
          </p:cNvSpPr>
          <p:nvPr/>
        </p:nvSpPr>
        <p:spPr>
          <a:xfrm>
            <a:off x="331813" y="2550253"/>
            <a:ext cx="11250587" cy="33220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25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769147-25AE-40A4-91F6-A590BE0E21ED}"/>
              </a:ext>
            </a:extLst>
          </p:cNvPr>
          <p:cNvSpPr/>
          <p:nvPr/>
        </p:nvSpPr>
        <p:spPr>
          <a:xfrm>
            <a:off x="1837474" y="6149990"/>
            <a:ext cx="8843096" cy="338554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In-house design enabled OCI to evaluate whether to develop the SDA in-house or to procure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2C631C-AD29-7B41-AA3E-7A01AFDCBBCF}"/>
              </a:ext>
            </a:extLst>
          </p:cNvPr>
          <p:cNvSpPr txBox="1">
            <a:spLocks/>
          </p:cNvSpPr>
          <p:nvPr/>
        </p:nvSpPr>
        <p:spPr>
          <a:xfrm>
            <a:off x="331813" y="1115996"/>
            <a:ext cx="11250587" cy="4773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25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Initially the SDA was planned to be an in-house development effort</a:t>
            </a:r>
          </a:p>
          <a:p>
            <a:pPr lvl="1"/>
            <a:r>
              <a:rPr lang="en-US" dirty="0"/>
              <a:t>A full in-house design was developed</a:t>
            </a:r>
          </a:p>
          <a:p>
            <a:pPr lvl="2"/>
            <a:r>
              <a:rPr lang="en-US" dirty="0"/>
              <a:t>Helped OCI understand the level of effort/complexity and that it would be difficult for the current team to build both the UVNIR and the SWIR Instrumentation while meeting schedule</a:t>
            </a:r>
          </a:p>
          <a:p>
            <a:pPr lvl="2"/>
            <a:r>
              <a:rPr lang="en-US" dirty="0"/>
              <a:t>The design evolution (ex. fiber interface) allowed for a clean separation of SWIR functions and hardware</a:t>
            </a:r>
          </a:p>
          <a:p>
            <a:pPr lvl="2"/>
            <a:r>
              <a:rPr lang="en-US" dirty="0"/>
              <a:t>Generated and Request For Information (RFI) to understand whether vendor capabilities existed and to get the associated cost and schedule estimates</a:t>
            </a:r>
          </a:p>
          <a:p>
            <a:pPr lvl="2"/>
            <a:r>
              <a:rPr lang="en-US" dirty="0"/>
              <a:t>Generated Request Proposal (RFP) once the decision was made to go out-of-house and to compare vendors</a:t>
            </a:r>
          </a:p>
          <a:p>
            <a:pPr lvl="2"/>
            <a:r>
              <a:rPr lang="en-US" dirty="0"/>
              <a:t>The in-house design effort was extremely beneficial for evaluating RFI/RFP responses and for generating the associated Spec and SOW documents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9959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8|8.3|13.9"/>
</p:tagLst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theme/theme1.xml><?xml version="1.0" encoding="utf-8"?>
<a:theme xmlns:a="http://schemas.openxmlformats.org/drawingml/2006/main" name="1_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Black">
  <a:themeElements>
    <a:clrScheme name="Black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6.xml><?xml version="1.0" encoding="utf-8"?>
<a:theme xmlns:a="http://schemas.openxmlformats.org/drawingml/2006/main" name="4_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29642</TotalTime>
  <Words>4313</Words>
  <Application>Microsoft Office PowerPoint</Application>
  <PresentationFormat>Widescreen</PresentationFormat>
  <Paragraphs>611</Paragraphs>
  <Slides>32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32</vt:i4>
      </vt:variant>
    </vt:vector>
  </HeadingPairs>
  <TitlesOfParts>
    <vt:vector size="49" baseType="lpstr">
      <vt:lpstr>Arial</vt:lpstr>
      <vt:lpstr>Calibri</vt:lpstr>
      <vt:lpstr>Calibri Light</vt:lpstr>
      <vt:lpstr>Courier New</vt:lpstr>
      <vt:lpstr>Georgia</vt:lpstr>
      <vt:lpstr>Helvetica</vt:lpstr>
      <vt:lpstr>Helvetica Neue</vt:lpstr>
      <vt:lpstr>HELVETICA NEUE LIGHT</vt:lpstr>
      <vt:lpstr>Symbol</vt:lpstr>
      <vt:lpstr>System Font Regular</vt:lpstr>
      <vt:lpstr>Wingdings</vt:lpstr>
      <vt:lpstr>1_Office Theme</vt:lpstr>
      <vt:lpstr>3_Office Theme</vt:lpstr>
      <vt:lpstr>Office Theme</vt:lpstr>
      <vt:lpstr>2_Office Theme</vt:lpstr>
      <vt:lpstr>Black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Requirement Connection &amp; Verification Example</vt:lpstr>
      <vt:lpstr>PowerPoint Presentation</vt:lpstr>
      <vt:lpstr>The OCI testing spiral – decomposition, test planning challenges, &amp; increased risk (1/2)</vt:lpstr>
      <vt:lpstr>PowerPoint Presentation</vt:lpstr>
      <vt:lpstr>The OCI testing spiral – decomposition, test planning challenges, &amp; increased risk (2/2)</vt:lpstr>
      <vt:lpstr>PowerPoint Presentation</vt:lpstr>
      <vt:lpstr>PowerPoint Presentation</vt:lpstr>
      <vt:lpstr>pictures of GSE used for OCI calibration</vt:lpstr>
      <vt:lpstr>pictures of OCI real time analyses tools developed for OCI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OCI Instrument Overview - Backup</vt:lpstr>
      <vt:lpstr>What is OCI? - Subsystem Description (1/2)</vt:lpstr>
      <vt:lpstr>What is OCI? - Subsystem Description (2/2)</vt:lpstr>
      <vt:lpstr>Leverage parallel paths to mitigate and spread out the over-constraint risk (1/3)</vt:lpstr>
      <vt:lpstr>Parallel Path Example – OCI Optical Architecture &amp; Design (2/3)</vt:lpstr>
      <vt:lpstr>Parallel Path Example – InGaAs vs HgCdTe Detectors for 0.94um – 2.2um (3/3)</vt:lpstr>
      <vt:lpstr>Design Evolution of OCI SWIR - Good Architecture Decisions </vt:lpstr>
      <vt:lpstr>OCI Decision to Move the SDA Out-Of-House</vt:lpstr>
    </vt:vector>
  </TitlesOfParts>
  <Company>NASA Flight Projects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Gorman, Eric T. (GSFC-5920)</dc:creator>
  <cp:lastModifiedBy>Sanchez, Kitty (GSFC-616.0)[SCIENCE SYSTEMS AND APPLICATIONS INC]</cp:lastModifiedBy>
  <cp:revision>990</cp:revision>
  <cp:lastPrinted>2017-08-09T14:42:35Z</cp:lastPrinted>
  <dcterms:created xsi:type="dcterms:W3CDTF">2017-03-06T20:41:26Z</dcterms:created>
  <dcterms:modified xsi:type="dcterms:W3CDTF">2023-09-11T12:09:52Z</dcterms:modified>
</cp:coreProperties>
</file>