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65" r:id="rId5"/>
  </p:sldIdLst>
  <p:sldSz cx="21031200" cy="27432000"/>
  <p:notesSz cx="6858000" cy="9144000"/>
  <p:defaultTextStyle>
    <a:defPPr>
      <a:defRPr lang="en-US"/>
    </a:defPPr>
    <a:lvl1pPr marL="0" algn="l" defTabSz="138381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1383819" algn="l" defTabSz="138381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2767643" algn="l" defTabSz="138381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4151462" algn="l" defTabSz="138381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5535286" algn="l" defTabSz="138381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6919105" algn="l" defTabSz="138381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8302930" algn="l" defTabSz="138381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9686748" algn="l" defTabSz="138381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1070573" algn="l" defTabSz="138381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6624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525FA1-EE15-9036-CC2A-F16E87B1F78C}" name="Hammerschmidt, Mark M. (JSC-EG111)" initials="MH" userId="S::mhammers@ndc.nasa.gov::d03f3fe5-0345-431c-b92e-f3597a52082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3123"/>
    <a:srgbClr val="6F6F6F"/>
    <a:srgbClr val="931521"/>
    <a:srgbClr val="B0CAEA"/>
    <a:srgbClr val="08121E"/>
    <a:srgbClr val="004080"/>
    <a:srgbClr val="8D2015"/>
    <a:srgbClr val="A23B2A"/>
    <a:srgbClr val="520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914" autoAdjust="0"/>
    <p:restoredTop sz="94678" autoAdjust="0"/>
  </p:normalViewPr>
  <p:slideViewPr>
    <p:cSldViewPr snapToGrid="0" snapToObjects="1">
      <p:cViewPr>
        <p:scale>
          <a:sx n="33" d="100"/>
          <a:sy n="33" d="100"/>
        </p:scale>
        <p:origin x="1500" y="-2876"/>
      </p:cViewPr>
      <p:guideLst>
        <p:guide orient="horz" pos="8640"/>
        <p:guide pos="6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A8885-0CEC-4380-B4FE-B6355D14626F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6313" y="1143000"/>
            <a:ext cx="2365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5BEC6-3BD0-4526-B1B5-8C96E206F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8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83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036B1-46F0-41B4-A337-E8819C78B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838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48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340" y="8521709"/>
            <a:ext cx="17876520" cy="58800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4680" y="15544800"/>
            <a:ext cx="14721840" cy="701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83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767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15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535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919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302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686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070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560" y="25425407"/>
            <a:ext cx="4907280" cy="1460499"/>
          </a:xfrm>
          <a:prstGeom prst="rect">
            <a:avLst/>
          </a:prstGeom>
        </p:spPr>
        <p:txBody>
          <a:bodyPr lIns="91385" tIns="45694" rIns="91385" bIns="45694"/>
          <a:lstStyle/>
          <a:p>
            <a:fld id="{63873D1C-FED8-D14E-A1B2-AE423CA3D382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51560" y="26426637"/>
            <a:ext cx="14020800" cy="1005360"/>
          </a:xfrm>
          <a:prstGeom prst="rect">
            <a:avLst/>
          </a:prstGeom>
        </p:spPr>
        <p:txBody>
          <a:bodyPr lIns="91385" tIns="45694" rIns="91385" bIns="45694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4768-B4B7-C84F-B015-AC2290ADC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70954" y="26426640"/>
            <a:ext cx="3408686" cy="10053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34768-B4B7-C84F-B015-AC2290ADC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9F74606D-A4B1-799E-9E61-6E1C94EBB97B}"/>
              </a:ext>
            </a:extLst>
          </p:cNvPr>
          <p:cNvSpPr txBox="1"/>
          <p:nvPr userDrawn="1"/>
        </p:nvSpPr>
        <p:spPr>
          <a:xfrm>
            <a:off x="621592" y="2007435"/>
            <a:ext cx="2513494" cy="7694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383819" rtl="0" eaLnBrk="1" latinLnBrk="0" hangingPunct="1"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83819" algn="l" defTabSz="1383819" rtl="0" eaLnBrk="1" latinLnBrk="0" hangingPunct="1"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67643" algn="l" defTabSz="1383819" rtl="0" eaLnBrk="1" latinLnBrk="0" hangingPunct="1"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51462" algn="l" defTabSz="1383819" rtl="0" eaLnBrk="1" latinLnBrk="0" hangingPunct="1"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35286" algn="l" defTabSz="1383819" rtl="0" eaLnBrk="1" latinLnBrk="0" hangingPunct="1"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19105" algn="l" defTabSz="1383819" rtl="0" eaLnBrk="1" latinLnBrk="0" hangingPunct="1"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302930" algn="l" defTabSz="1383819" rtl="0" eaLnBrk="1" latinLnBrk="0" hangingPunct="1"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686748" algn="l" defTabSz="1383819" rtl="0" eaLnBrk="1" latinLnBrk="0" hangingPunct="1"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070573" algn="l" defTabSz="1383819" rtl="0" eaLnBrk="1" latinLnBrk="0" hangingPunct="1"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83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3D92"/>
              </a:highlight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241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83819" rtl="0" eaLnBrk="1" latinLnBrk="0" hangingPunct="1">
        <a:lnSpc>
          <a:spcPct val="100000"/>
        </a:lnSpc>
        <a:spcBef>
          <a:spcPct val="0"/>
        </a:spcBef>
        <a:buNone/>
        <a:defRPr sz="7900" kern="1200" baseline="0">
          <a:solidFill>
            <a:srgbClr val="004080"/>
          </a:solidFill>
          <a:latin typeface="Arial Black"/>
          <a:ea typeface="+mj-ea"/>
          <a:cs typeface="+mj-cs"/>
        </a:defRPr>
      </a:lvl1pPr>
    </p:titleStyle>
    <p:bodyStyle>
      <a:lvl1pPr marL="1037867" indent="-1037867" algn="l" defTabSz="1383819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1pPr>
      <a:lvl2pPr marL="2248710" indent="-864891" algn="l" defTabSz="1383819" rtl="0" eaLnBrk="1" latinLnBrk="0" hangingPunct="1">
        <a:spcBef>
          <a:spcPct val="20000"/>
        </a:spcBef>
        <a:buFont typeface="Arial"/>
        <a:buChar char="–"/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3459552" indent="-691909" algn="l" defTabSz="1383819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4843377" indent="-691909" algn="l" defTabSz="1383819" rtl="0" eaLnBrk="1" latinLnBrk="0" hangingPunct="1">
        <a:spcBef>
          <a:spcPct val="20000"/>
        </a:spcBef>
        <a:buFont typeface="Arial"/>
        <a:buChar char="–"/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227196" indent="-691909" algn="l" defTabSz="1383819" rtl="0" eaLnBrk="1" latinLnBrk="0" hangingPunct="1">
        <a:spcBef>
          <a:spcPct val="20000"/>
        </a:spcBef>
        <a:buFont typeface="Arial"/>
        <a:buChar char="»"/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611017" indent="-691909" algn="l" defTabSz="1383819" rtl="0" eaLnBrk="1" latinLnBrk="0" hangingPunct="1">
        <a:spcBef>
          <a:spcPct val="20000"/>
        </a:spcBef>
        <a:buFont typeface="Arial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8994839" indent="-691909" algn="l" defTabSz="1383819" rtl="0" eaLnBrk="1" latinLnBrk="0" hangingPunct="1">
        <a:spcBef>
          <a:spcPct val="20000"/>
        </a:spcBef>
        <a:buFont typeface="Arial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378660" indent="-691909" algn="l" defTabSz="1383819" rtl="0" eaLnBrk="1" latinLnBrk="0" hangingPunct="1">
        <a:spcBef>
          <a:spcPct val="20000"/>
        </a:spcBef>
        <a:buFont typeface="Arial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1762482" indent="-691909" algn="l" defTabSz="1383819" rtl="0" eaLnBrk="1" latinLnBrk="0" hangingPunct="1">
        <a:spcBef>
          <a:spcPct val="20000"/>
        </a:spcBef>
        <a:buFont typeface="Arial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83819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383819" algn="l" defTabSz="1383819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767643" algn="l" defTabSz="1383819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3pPr>
      <a:lvl4pPr marL="4151462" algn="l" defTabSz="1383819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535286" algn="l" defTabSz="1383819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919105" algn="l" defTabSz="1383819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302930" algn="l" defTabSz="1383819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686748" algn="l" defTabSz="1383819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1070573" algn="l" defTabSz="1383819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Thomas.J.Cognata@nasa.gov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ee the source image">
            <a:extLst>
              <a:ext uri="{FF2B5EF4-FFF2-40B4-BE49-F238E27FC236}">
                <a16:creationId xmlns:a16="http://schemas.microsoft.com/office/drawing/2014/main" id="{FF95AB2F-61E4-4A8B-9AB5-ABD51629F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155" y="29281"/>
            <a:ext cx="3163269" cy="26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D4C041-5FC7-52BE-5033-5E3D02FFEDEF}"/>
              </a:ext>
            </a:extLst>
          </p:cNvPr>
          <p:cNvSpPr/>
          <p:nvPr/>
        </p:nvSpPr>
        <p:spPr>
          <a:xfrm>
            <a:off x="14907323" y="26164523"/>
            <a:ext cx="4171116" cy="5180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83819" rtl="0" eaLnBrk="1" latinLnBrk="0" hangingPunct="1"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83819" algn="l" defTabSz="1383819" rtl="0" eaLnBrk="1" latinLnBrk="0" hangingPunct="1"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67643" algn="l" defTabSz="1383819" rtl="0" eaLnBrk="1" latinLnBrk="0" hangingPunct="1"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51462" algn="l" defTabSz="1383819" rtl="0" eaLnBrk="1" latinLnBrk="0" hangingPunct="1"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35286" algn="l" defTabSz="1383819" rtl="0" eaLnBrk="1" latinLnBrk="0" hangingPunct="1"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19105" algn="l" defTabSz="1383819" rtl="0" eaLnBrk="1" latinLnBrk="0" hangingPunct="1"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302930" algn="l" defTabSz="1383819" rtl="0" eaLnBrk="1" latinLnBrk="0" hangingPunct="1"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686748" algn="l" defTabSz="1383819" rtl="0" eaLnBrk="1" latinLnBrk="0" hangingPunct="1"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070573" algn="l" defTabSz="1383819" rtl="0" eaLnBrk="1" latinLnBrk="0" hangingPunct="1"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8381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1E4C060-8888-4293-850F-D67F08E33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592" y="2868181"/>
            <a:ext cx="14285732" cy="1656853"/>
          </a:xfrm>
        </p:spPr>
        <p:txBody>
          <a:bodyPr anchor="ctr"/>
          <a:lstStyle/>
          <a:p>
            <a:pPr defTabSz="913865">
              <a:spcBef>
                <a:spcPts val="1799"/>
              </a:spcBef>
              <a:spcAft>
                <a:spcPts val="1199"/>
              </a:spcAft>
              <a:defRPr/>
            </a:pPr>
            <a:r>
              <a:rPr lang="en-US" sz="4800" b="1" dirty="0">
                <a:solidFill>
                  <a:schemeClr val="tx1"/>
                </a:solidFill>
                <a:latin typeface="Arial Black" panose="020B0A04020102020204" pitchFamily="34" charset="0"/>
              </a:rPr>
              <a:t>Lunar Passive Fuel Cell Technologies: Evaporator +  Fluid Polishing Elements </a:t>
            </a:r>
            <a:endParaRPr lang="en-US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89AC7C-4430-42D5-A012-1A45D87B4B7A}"/>
              </a:ext>
            </a:extLst>
          </p:cNvPr>
          <p:cNvSpPr txBox="1"/>
          <p:nvPr/>
        </p:nvSpPr>
        <p:spPr>
          <a:xfrm>
            <a:off x="10920887" y="10496433"/>
            <a:ext cx="9441780" cy="16358272"/>
          </a:xfrm>
          <a:prstGeom prst="rect">
            <a:avLst/>
          </a:prstGeom>
          <a:noFill/>
        </p:spPr>
        <p:txBody>
          <a:bodyPr wrap="square" lIns="91385" tIns="45694" rIns="91385" bIns="45694" rtlCol="0">
            <a:spAutoFit/>
          </a:bodyPr>
          <a:lstStyle/>
          <a:p>
            <a:pPr marL="477558" indent="-477558">
              <a:spcBef>
                <a:spcPts val="1199"/>
              </a:spcBef>
              <a:spcAft>
                <a:spcPts val="599"/>
              </a:spcAft>
            </a:pPr>
            <a:r>
              <a:rPr lang="en-US" sz="3200" cap="all" dirty="0">
                <a:solidFill>
                  <a:srgbClr val="853123"/>
                </a:solidFill>
                <a:latin typeface="Arial Black" pitchFamily="34" charset="0"/>
                <a:cs typeface="Times New Roman" pitchFamily="18" charset="0"/>
              </a:rPr>
              <a:t>Outcomes &amp; Infusion</a:t>
            </a:r>
            <a:endParaRPr lang="en-US" sz="3200" cap="all" dirty="0">
              <a:solidFill>
                <a:srgbClr val="00B0F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itchFamily="34" charset="0"/>
              </a:rPr>
              <a:t>Two test systems were designed and built to investigate these fuel cell technology elements.</a:t>
            </a:r>
          </a:p>
          <a:p>
            <a:r>
              <a:rPr lang="en-US" sz="2200" dirty="0"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itchFamily="34" charset="0"/>
              </a:rPr>
              <a:t>A water test loop has been built that incorporates membrane separation and resin deionization.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itchFamily="34" charset="0"/>
              </a:rPr>
              <a:t>Gas is readily separated from a high purity water system via porous hydrophobic membrane. The approach is also effective at removing dissolved gases.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itchFamily="34" charset="0"/>
              </a:rPr>
              <a:t>Water was maintained at &gt;18M</a:t>
            </a:r>
            <a:r>
              <a:rPr lang="en-US" sz="2200" dirty="0">
                <a:latin typeface="GreekC" panose="00000400000000000000" pitchFamily="2" charset="0"/>
                <a:cs typeface="GreekC" panose="00000400000000000000" pitchFamily="2" charset="0"/>
              </a:rPr>
              <a:t>W</a:t>
            </a:r>
            <a:r>
              <a:rPr lang="en-US" sz="2200" dirty="0">
                <a:latin typeface="Arial" panose="020B0604020202020204" pitchFamily="34" charset="0"/>
                <a:cs typeface="Arial" pitchFamily="34" charset="0"/>
              </a:rPr>
              <a:t> by the system.</a:t>
            </a:r>
          </a:p>
          <a:p>
            <a:endParaRPr lang="en-US" sz="2200" dirty="0">
              <a:latin typeface="Arial" panose="020B0604020202020204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itchFamily="34" charset="0"/>
              </a:rPr>
              <a:t>A glass/stainless thermosyphon rig was built that that provides for heating, cooling, and monitoring water quality.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itchFamily="34" charset="0"/>
              </a:rPr>
              <a:t>High starting purity for each test proved challenging, and stock materials for evaporator testing had differing characteristics. These issues limit conclusions on relative performance.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itchFamily="34" charset="0"/>
              </a:rPr>
              <a:t>Candidate evaporator materials have been characterized, though they do impact water resistivity in low and stagnant flows. Further investigation is warranted.</a:t>
            </a:r>
            <a:br>
              <a:rPr lang="en-US" sz="2200" dirty="0">
                <a:latin typeface="Arial" panose="020B0604020202020204" pitchFamily="34" charset="0"/>
                <a:cs typeface="Arial" pitchFamily="34" charset="0"/>
              </a:rPr>
            </a:br>
            <a:endParaRPr lang="en-US" sz="2200" dirty="0">
              <a:latin typeface="Arial" panose="020B0604020202020204" pitchFamily="34" charset="0"/>
              <a:cs typeface="Arial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itchFamily="34" charset="0"/>
              </a:rPr>
              <a:t>This effort advances TRL for the elements from 2 to 3.</a:t>
            </a:r>
          </a:p>
          <a:p>
            <a:endParaRPr lang="en-US" sz="2200" dirty="0">
              <a:latin typeface="Arial" panose="020B0604020202020204" pitchFamily="34" charset="0"/>
              <a:cs typeface="Arial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itchFamily="34" charset="0"/>
              </a:rPr>
              <a:t>The lessons learned in investigating these elements will be applied to the Passive fuel-Cell Surface-power System (</a:t>
            </a:r>
            <a:r>
              <a:rPr lang="en-US" sz="2200" dirty="0" err="1">
                <a:latin typeface="Arial" panose="020B0604020202020204" pitchFamily="34" charset="0"/>
                <a:cs typeface="Arial" pitchFamily="34" charset="0"/>
              </a:rPr>
              <a:t>PaCeSS</a:t>
            </a:r>
            <a:r>
              <a:rPr lang="en-US" sz="2200" dirty="0">
                <a:latin typeface="Arial" panose="020B0604020202020204" pitchFamily="34" charset="0"/>
                <a:cs typeface="Arial" pitchFamily="34" charset="0"/>
              </a:rPr>
              <a:t>) Center Innovation Fund (CIF) effort selected for FY’24. </a:t>
            </a:r>
          </a:p>
          <a:p>
            <a:endParaRPr lang="en-US" sz="2200" dirty="0">
              <a:latin typeface="Arial" panose="020B0604020202020204" pitchFamily="34" charset="0"/>
              <a:cs typeface="Arial" pitchFamily="34" charset="0"/>
            </a:endParaRPr>
          </a:p>
          <a:p>
            <a:pPr>
              <a:spcAft>
                <a:spcPts val="1199"/>
              </a:spcAft>
            </a:pPr>
            <a:r>
              <a:rPr lang="en-US" sz="3200" cap="all" dirty="0">
                <a:solidFill>
                  <a:srgbClr val="853123"/>
                </a:solidFill>
                <a:latin typeface="Arial Black" pitchFamily="34" charset="0"/>
                <a:cs typeface="Times New Roman" pitchFamily="18" charset="0"/>
              </a:rPr>
              <a:t>Future 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itchFamily="34" charset="0"/>
              </a:rPr>
              <a:t>Fluid Polishing: Potential design approaches were identified to improve on the results of this project and will be evaluated in the </a:t>
            </a:r>
            <a:r>
              <a:rPr lang="en-US" sz="2200" dirty="0" err="1">
                <a:latin typeface="Arial" panose="020B0604020202020204" pitchFamily="34" charset="0"/>
                <a:cs typeface="Arial" pitchFamily="34" charset="0"/>
              </a:rPr>
              <a:t>PaCeSS</a:t>
            </a:r>
            <a:r>
              <a:rPr lang="en-US" sz="2200" dirty="0">
                <a:latin typeface="Arial" panose="020B0604020202020204" pitchFamily="34" charset="0"/>
                <a:cs typeface="Arial" pitchFamily="34" charset="0"/>
              </a:rPr>
              <a:t> effort using the test stand built in this effort.</a:t>
            </a:r>
            <a:br>
              <a:rPr lang="en-US" sz="2200" dirty="0">
                <a:latin typeface="Arial" panose="020B0604020202020204" pitchFamily="34" charset="0"/>
                <a:cs typeface="Arial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itchFamily="34" charset="0"/>
              </a:rPr>
              <a:t>- Improved collection and separation of non-condensable, </a:t>
            </a:r>
            <a:r>
              <a:rPr lang="en-US" sz="2200" dirty="0" err="1">
                <a:latin typeface="Arial" panose="020B0604020202020204" pitchFamily="34" charset="0"/>
                <a:cs typeface="Arial" pitchFamily="34" charset="0"/>
              </a:rPr>
              <a:t>undisolved</a:t>
            </a:r>
            <a:r>
              <a:rPr lang="en-US" sz="2200" dirty="0">
                <a:latin typeface="Arial" panose="020B0604020202020204" pitchFamily="34" charset="0"/>
                <a:cs typeface="Arial" pitchFamily="34" charset="0"/>
              </a:rPr>
              <a:t> gas may be accomplished using a chamber design that allows for gravity separation and a strategically placed hydrophilic membrane.</a:t>
            </a:r>
            <a:br>
              <a:rPr lang="en-US" sz="2200" dirty="0">
                <a:latin typeface="Arial" panose="020B0604020202020204" pitchFamily="34" charset="0"/>
                <a:cs typeface="Arial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itchFamily="34" charset="0"/>
              </a:rPr>
              <a:t>- A single chamber that integrates deionizing resin and gas slug separation can reduce overall footprint.</a:t>
            </a:r>
            <a:br>
              <a:rPr lang="en-US" sz="2200" dirty="0">
                <a:latin typeface="Arial" panose="020B0604020202020204" pitchFamily="34" charset="0"/>
                <a:cs typeface="Arial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itchFamily="34" charset="0"/>
              </a:rPr>
              <a:t>- Removal of dissolved gasses may be best performed in a downstream second stage membrane device having a higher surface area to flow area ratio.</a:t>
            </a:r>
            <a:br>
              <a:rPr lang="en-US" sz="2200" dirty="0">
                <a:latin typeface="Arial" panose="020B0604020202020204" pitchFamily="34" charset="0"/>
                <a:cs typeface="Arial" pitchFamily="34" charset="0"/>
              </a:rPr>
            </a:br>
            <a:endParaRPr lang="en-US" sz="2200" dirty="0">
              <a:latin typeface="Arial" panose="020B0604020202020204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itchFamily="34" charset="0"/>
              </a:rPr>
              <a:t>Evaporator: Updates to the test apparatus were identified to improve on results.</a:t>
            </a:r>
            <a:br>
              <a:rPr lang="en-US" sz="2200" dirty="0">
                <a:latin typeface="Arial" panose="020B0604020202020204" pitchFamily="34" charset="0"/>
                <a:cs typeface="Arial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itchFamily="34" charset="0"/>
              </a:rPr>
              <a:t>- A simplified test (e.g. material sample placed in glass-only container) should limit interactions with test water, addressing starting purity.</a:t>
            </a:r>
            <a:br>
              <a:rPr lang="en-US" sz="2200" dirty="0">
                <a:latin typeface="Arial" panose="020B0604020202020204" pitchFamily="34" charset="0"/>
                <a:cs typeface="Arial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itchFamily="34" charset="0"/>
              </a:rPr>
              <a:t>- Fabricating custom evaporator elements with common build parameters will provide stronger data for a </a:t>
            </a:r>
            <a:r>
              <a:rPr lang="en-US" sz="2200" dirty="0" err="1">
                <a:latin typeface="Arial" panose="020B0604020202020204" pitchFamily="34" charset="0"/>
                <a:cs typeface="Arial" pitchFamily="34" charset="0"/>
              </a:rPr>
              <a:t>downselect</a:t>
            </a:r>
            <a:r>
              <a:rPr lang="en-US" sz="2200" dirty="0">
                <a:latin typeface="Arial" panose="020B0604020202020204" pitchFamily="34" charset="0"/>
                <a:cs typeface="Arial" pitchFamily="34" charset="0"/>
              </a:rPr>
              <a:t>. </a:t>
            </a:r>
          </a:p>
          <a:p>
            <a:pPr>
              <a:spcAft>
                <a:spcPts val="1199"/>
              </a:spcAft>
            </a:pPr>
            <a:endParaRPr lang="en-US" sz="3200" cap="all" dirty="0">
              <a:solidFill>
                <a:srgbClr val="853123"/>
              </a:solidFill>
              <a:latin typeface="Arial Black" pitchFamily="34" charset="0"/>
              <a:cs typeface="Times New Roman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58D49D5-9EA1-4E11-B4A9-0B1621E3A502}"/>
              </a:ext>
            </a:extLst>
          </p:cNvPr>
          <p:cNvCxnSpPr>
            <a:cxnSpLocks/>
          </p:cNvCxnSpPr>
          <p:nvPr/>
        </p:nvCxnSpPr>
        <p:spPr>
          <a:xfrm>
            <a:off x="10504991" y="5236082"/>
            <a:ext cx="46941" cy="217788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A5E56A3-368D-444B-91E6-B6C995AAFB5B}"/>
              </a:ext>
            </a:extLst>
          </p:cNvPr>
          <p:cNvSpPr txBox="1"/>
          <p:nvPr/>
        </p:nvSpPr>
        <p:spPr>
          <a:xfrm>
            <a:off x="621591" y="5402188"/>
            <a:ext cx="9566928" cy="1432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467" indent="-228467">
              <a:spcAft>
                <a:spcPts val="599"/>
              </a:spcAft>
            </a:pPr>
            <a:r>
              <a:rPr lang="en-US" sz="3200" cap="all" dirty="0">
                <a:solidFill>
                  <a:srgbClr val="853123"/>
                </a:solidFill>
                <a:latin typeface="Arial Black" pitchFamily="34" charset="0"/>
                <a:cs typeface="Times New Roman" pitchFamily="18" charset="0"/>
              </a:rPr>
              <a:t>EXECUTIVE SUMMARY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This project investigates key elements of a fully-passive, fuel-cell based, surface power generation concept. The overall concept replaces the actively pumped thermal management of a state of the art (SOA) fuel cell/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electrolyzer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stack with a passive 2-phase thermosyphon for heat transport and a passive shape memory actuating radiator for temperature management. The elements of the concept investigated in this project are: </a:t>
            </a: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Evaporator element: Evaluating the compatibility of common fuel-cell interconnect materials in the evaporator of a 2-phase water thermosyphon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Fluid Polishing element: The use of membrane gas separation and resin water polishing to address non-condensable gas removal and water purity. 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28467" indent="-228467">
              <a:spcAft>
                <a:spcPts val="599"/>
              </a:spcAft>
            </a:pPr>
            <a:r>
              <a:rPr lang="en-US" sz="3200" cap="all" dirty="0">
                <a:solidFill>
                  <a:srgbClr val="853123"/>
                </a:solidFill>
                <a:latin typeface="Arial Black" pitchFamily="34" charset="0"/>
                <a:cs typeface="Times New Roman" pitchFamily="18" charset="0"/>
              </a:rPr>
              <a:t>Innovation 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The overall passive fuel cell concept eliminates wearing parts and control complexity associated with fuel cell system thermal management. It is a system-level solution that spans heat acquisition, transport, and rejection.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Improves reliability and operating life by removing pumps and control valves/devices and electronics from thermal management subsystem.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Reduces control complexity through inherently temperature dependent material  behaviors (Shape memory alloy actuates between 50C and 70C)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Improves mission flexibility (survive night, direct solar, permanent shadow) via high thermal turndown. Applies to Moon and Mars.</a:t>
            </a: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This effort specifically addresses elements of the overall concept: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Removal of non-condensable gases (from leaks/reactions) from the concept thermal management system via a porous hydrophobic membrane to prevent gas build-up from blocking the condenser.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Maintaining a high water purity to prevent electrolysis when cooling the fuel cell.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Identifying candidate materials that are electrically conductive and compatible with pure water when used as an evaporator in the concept.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228467" indent="-228467">
              <a:spcAft>
                <a:spcPts val="599"/>
              </a:spcAft>
            </a:pPr>
            <a:r>
              <a:rPr lang="en-US" sz="3200" cap="all" dirty="0">
                <a:solidFill>
                  <a:srgbClr val="853123"/>
                </a:solidFill>
                <a:latin typeface="Arial Black" pitchFamily="34" charset="0"/>
                <a:cs typeface="Times New Roman" pitchFamily="18" charset="0"/>
              </a:rPr>
              <a:t>Collaboration 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Texas A&amp;M University collaborates on the overall concept, though not in this limited effort.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8ADC10-7404-4F79-9343-33FE4038EA9C}"/>
              </a:ext>
            </a:extLst>
          </p:cNvPr>
          <p:cNvSpPr txBox="1"/>
          <p:nvPr/>
        </p:nvSpPr>
        <p:spPr>
          <a:xfrm>
            <a:off x="10948488" y="9904620"/>
            <a:ext cx="9488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Test systems built for investigating (left) Fluid Polishing and (right) Evaporator elements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32A80C-3E07-F3E9-0EDE-685CADD19A9E}"/>
              </a:ext>
            </a:extLst>
          </p:cNvPr>
          <p:cNvSpPr txBox="1"/>
          <p:nvPr/>
        </p:nvSpPr>
        <p:spPr>
          <a:xfrm>
            <a:off x="751115" y="2078286"/>
            <a:ext cx="22533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TBD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C93CE800-A5BC-0D85-0F7C-1FD179676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50386"/>
              </p:ext>
            </p:extLst>
          </p:nvPr>
        </p:nvGraphicFramePr>
        <p:xfrm>
          <a:off x="754057" y="4502689"/>
          <a:ext cx="9927563" cy="4835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27563">
                  <a:extLst>
                    <a:ext uri="{9D8B030D-6E8A-4147-A177-3AD203B41FA5}">
                      <a16:colId xmlns:a16="http://schemas.microsoft.com/office/drawing/2014/main" val="3842304246"/>
                    </a:ext>
                  </a:extLst>
                </a:gridCol>
              </a:tblGrid>
              <a:tr h="483596"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PM / PI Info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Thomas Cognata |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  <a:hlinkClick r:id="rId5"/>
                        </a:rPr>
                        <a:t>Thomas.J.Cognata@nasa.gov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972166"/>
                  </a:ext>
                </a:extLst>
              </a:tr>
            </a:tbl>
          </a:graphicData>
        </a:graphic>
      </p:graphicFrame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51234495-0199-6927-F541-F9A047822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513581"/>
              </p:ext>
            </p:extLst>
          </p:nvPr>
        </p:nvGraphicFramePr>
        <p:xfrm>
          <a:off x="10920885" y="26164522"/>
          <a:ext cx="9488723" cy="1084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877">
                  <a:extLst>
                    <a:ext uri="{9D8B030D-6E8A-4147-A177-3AD203B41FA5}">
                      <a16:colId xmlns:a16="http://schemas.microsoft.com/office/drawing/2014/main" val="3842304246"/>
                    </a:ext>
                  </a:extLst>
                </a:gridCol>
                <a:gridCol w="8076846">
                  <a:extLst>
                    <a:ext uri="{9D8B030D-6E8A-4147-A177-3AD203B41FA5}">
                      <a16:colId xmlns:a16="http://schemas.microsoft.com/office/drawing/2014/main" val="2282248312"/>
                    </a:ext>
                  </a:extLst>
                </a:gridCol>
              </a:tblGrid>
              <a:tr h="542439">
                <a:tc>
                  <a:txBody>
                    <a:bodyPr/>
                    <a:lstStyle/>
                    <a:p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DAA# 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838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20230013205</a:t>
                      </a:r>
                      <a:endParaRPr lang="en-US" sz="2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5998489"/>
                  </a:ext>
                </a:extLst>
              </a:tr>
              <a:tr h="542439">
                <a:tc>
                  <a:txBody>
                    <a:bodyPr/>
                    <a:lstStyle/>
                    <a:p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NTR#(s)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838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1694447882, MSC-27638-1</a:t>
                      </a:r>
                      <a:endParaRPr lang="en-US" sz="2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597216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B84E92A-CDC2-2861-612E-801D0382B221}"/>
              </a:ext>
            </a:extLst>
          </p:cNvPr>
          <p:cNvSpPr txBox="1"/>
          <p:nvPr/>
        </p:nvSpPr>
        <p:spPr>
          <a:xfrm>
            <a:off x="621591" y="26553594"/>
            <a:ext cx="948872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i="1" dirty="0"/>
              <a:t>A </a:t>
            </a:r>
            <a:r>
              <a:rPr lang="en-US" sz="2000" i="1" dirty="0" err="1"/>
              <a:t>PaCeSS</a:t>
            </a:r>
            <a:r>
              <a:rPr lang="en-US" sz="2000" i="1" dirty="0"/>
              <a:t> sketch showing (top) components and (bottom) behavior of the concept.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D1F51-A1BB-B723-8543-94801319B1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500" y="19246284"/>
            <a:ext cx="8789110" cy="727188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9EF6AF3-2111-7DD0-D09C-6963BE9EC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488" y="4525031"/>
            <a:ext cx="4454720" cy="528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D45C50F-F027-9980-C4C6-392E1A485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419" y="4502689"/>
            <a:ext cx="4721815" cy="536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7862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A72C177958642B1C8A8F3DA68F785" ma:contentTypeVersion="10" ma:contentTypeDescription="Create a new document." ma:contentTypeScope="" ma:versionID="9c9960a08bba42e4aa11895cf1cd4abe">
  <xsd:schema xmlns:xsd="http://www.w3.org/2001/XMLSchema" xmlns:xs="http://www.w3.org/2001/XMLSchema" xmlns:p="http://schemas.microsoft.com/office/2006/metadata/properties" xmlns:ns2="9fada785-b064-414e-a868-0b3f2446930a" xmlns:ns3="87f3ecc3-589e-4c38-94dc-acac985d919e" targetNamespace="http://schemas.microsoft.com/office/2006/metadata/properties" ma:root="true" ma:fieldsID="67dcac8d06b3938c9b37d86e9272d406" ns2:_="" ns3:_="">
    <xsd:import namespace="9fada785-b064-414e-a868-0b3f2446930a"/>
    <xsd:import namespace="87f3ecc3-589e-4c38-94dc-acac985d91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da785-b064-414e-a868-0b3f244693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3ecc3-589e-4c38-94dc-acac985d919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7f3ecc3-589e-4c38-94dc-acac985d919e">
      <UserInfo>
        <DisplayName>Morgan, Katrien L. (JSC-AA211)</DisplayName>
        <AccountId>11</AccountId>
        <AccountType/>
      </UserInfo>
      <UserInfo>
        <DisplayName>Schwing, Brian M. (JSC-AA211)</DisplayName>
        <AccountId>12</AccountId>
        <AccountType/>
      </UserInfo>
      <UserInfo>
        <DisplayName>Liolios, Sotirios (JSC-EP311)</DisplayName>
        <AccountId>16</AccountId>
        <AccountType/>
      </UserInfo>
      <UserInfo>
        <DisplayName>Escobar, Daniel A. (JSC-EP311)</DisplayName>
        <AccountId>17</AccountId>
        <AccountType/>
      </UserInfo>
      <UserInfo>
        <DisplayName>MWARA, KAMWANA N. (JSC-EP311)</DisplayName>
        <AccountId>18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1F911C5-20C5-4CBA-AF01-390B2A8A99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C860FA-DCE7-4FA4-9FC3-BF7D7B0DF0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ada785-b064-414e-a868-0b3f2446930a"/>
    <ds:schemaRef ds:uri="87f3ecc3-589e-4c38-94dc-acac985d91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B0B382-9A4A-4C53-BB6E-245A4D922F4F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2fc3fd42-d222-4b79-8c4a-dc9d3bfe864a"/>
    <ds:schemaRef ds:uri="d900e117-17a0-4b24-9e47-511ef1d02c43"/>
    <ds:schemaRef ds:uri="42799d9c-1a12-4ba6-b108-3fc0c6c1422f"/>
    <ds:schemaRef ds:uri="http://purl.org/dc/dcmitype/"/>
    <ds:schemaRef ds:uri="http://purl.org/dc/terms/"/>
    <ds:schemaRef ds:uri="87f3ecc3-589e-4c38-94dc-acac985d919e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17251</TotalTime>
  <Words>737</Words>
  <Application>Microsoft Office PowerPoint</Application>
  <PresentationFormat>Custom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GreekC</vt:lpstr>
      <vt:lpstr>1_Office Theme</vt:lpstr>
      <vt:lpstr>Lunar Passive Fuel Cell Technologies: Evaporator +  Fluid Polishing Elements </vt:lpstr>
    </vt:vector>
  </TitlesOfParts>
  <Manager/>
  <Company>LMIT IS&amp;GS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ODIN</dc:creator>
  <cp:keywords/>
  <dc:description/>
  <cp:lastModifiedBy>Horton, Carol C. (JSC-IB111)[ROTHE ARES Joint Venture]</cp:lastModifiedBy>
  <cp:revision>167</cp:revision>
  <dcterms:created xsi:type="dcterms:W3CDTF">2014-09-29T15:33:51Z</dcterms:created>
  <dcterms:modified xsi:type="dcterms:W3CDTF">2023-12-08T19:00:02Z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0x010100693A72C177958642B1C8A8F3DA68F785</vt:lpwstr>
  </property>
</Properties>
</file>