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6"/>
  </p:notesMasterIdLst>
  <p:sldIdLst>
    <p:sldId id="262" r:id="rId5"/>
  </p:sldIdLst>
  <p:sldSz cx="21945600" cy="32918400"/>
  <p:notesSz cx="6858000" cy="9144000"/>
  <p:defaultTextStyle>
    <a:defPPr>
      <a:defRPr lang="en-US"/>
    </a:defPPr>
    <a:lvl1pPr marL="0" algn="l" defTabSz="3134459" rtl="0" eaLnBrk="1" latinLnBrk="0" hangingPunct="1">
      <a:defRPr sz="6171" kern="1200">
        <a:solidFill>
          <a:schemeClr val="tx1"/>
        </a:solidFill>
        <a:latin typeface="+mn-lt"/>
        <a:ea typeface="+mn-ea"/>
        <a:cs typeface="+mn-cs"/>
      </a:defRPr>
    </a:lvl1pPr>
    <a:lvl2pPr marL="1567229" algn="l" defTabSz="3134459" rtl="0" eaLnBrk="1" latinLnBrk="0" hangingPunct="1">
      <a:defRPr sz="6171" kern="1200">
        <a:solidFill>
          <a:schemeClr val="tx1"/>
        </a:solidFill>
        <a:latin typeface="+mn-lt"/>
        <a:ea typeface="+mn-ea"/>
        <a:cs typeface="+mn-cs"/>
      </a:defRPr>
    </a:lvl2pPr>
    <a:lvl3pPr marL="3134459" algn="l" defTabSz="3134459" rtl="0" eaLnBrk="1" latinLnBrk="0" hangingPunct="1">
      <a:defRPr sz="6171" kern="1200">
        <a:solidFill>
          <a:schemeClr val="tx1"/>
        </a:solidFill>
        <a:latin typeface="+mn-lt"/>
        <a:ea typeface="+mn-ea"/>
        <a:cs typeface="+mn-cs"/>
      </a:defRPr>
    </a:lvl3pPr>
    <a:lvl4pPr marL="4701688" algn="l" defTabSz="3134459" rtl="0" eaLnBrk="1" latinLnBrk="0" hangingPunct="1">
      <a:defRPr sz="6171" kern="1200">
        <a:solidFill>
          <a:schemeClr val="tx1"/>
        </a:solidFill>
        <a:latin typeface="+mn-lt"/>
        <a:ea typeface="+mn-ea"/>
        <a:cs typeface="+mn-cs"/>
      </a:defRPr>
    </a:lvl4pPr>
    <a:lvl5pPr marL="6268918" algn="l" defTabSz="3134459" rtl="0" eaLnBrk="1" latinLnBrk="0" hangingPunct="1">
      <a:defRPr sz="6171" kern="1200">
        <a:solidFill>
          <a:schemeClr val="tx1"/>
        </a:solidFill>
        <a:latin typeface="+mn-lt"/>
        <a:ea typeface="+mn-ea"/>
        <a:cs typeface="+mn-cs"/>
      </a:defRPr>
    </a:lvl5pPr>
    <a:lvl6pPr marL="7836147" algn="l" defTabSz="3134459" rtl="0" eaLnBrk="1" latinLnBrk="0" hangingPunct="1">
      <a:defRPr sz="6171" kern="1200">
        <a:solidFill>
          <a:schemeClr val="tx1"/>
        </a:solidFill>
        <a:latin typeface="+mn-lt"/>
        <a:ea typeface="+mn-ea"/>
        <a:cs typeface="+mn-cs"/>
      </a:defRPr>
    </a:lvl6pPr>
    <a:lvl7pPr marL="9403377" algn="l" defTabSz="3134459" rtl="0" eaLnBrk="1" latinLnBrk="0" hangingPunct="1">
      <a:defRPr sz="6171" kern="1200">
        <a:solidFill>
          <a:schemeClr val="tx1"/>
        </a:solidFill>
        <a:latin typeface="+mn-lt"/>
        <a:ea typeface="+mn-ea"/>
        <a:cs typeface="+mn-cs"/>
      </a:defRPr>
    </a:lvl7pPr>
    <a:lvl8pPr marL="10970606" algn="l" defTabSz="3134459" rtl="0" eaLnBrk="1" latinLnBrk="0" hangingPunct="1">
      <a:defRPr sz="6171" kern="1200">
        <a:solidFill>
          <a:schemeClr val="tx1"/>
        </a:solidFill>
        <a:latin typeface="+mn-lt"/>
        <a:ea typeface="+mn-ea"/>
        <a:cs typeface="+mn-cs"/>
      </a:defRPr>
    </a:lvl8pPr>
    <a:lvl9pPr marL="12537835" algn="l" defTabSz="3134459" rtl="0" eaLnBrk="1" latinLnBrk="0" hangingPunct="1">
      <a:defRPr sz="617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78BB1D-F7F1-3731-511E-5037E3E1408B}" name="Ernst, Rebecca (LARC-A3)[Consolidated Program Support Services]" initials="ER(APSS" userId="S::rernst2@ndc.nasa.gov::e5b627c0-3c5f-4a32-a584-cad1f82b39c8" providerId="AD"/>
  <p188:author id="{347F07A6-0D35-EF15-EFA3-3B2EC1A38753}" name="Smith, Hillary (LARC-A3)[LAMPS 2]" initials="SH(A2" userId="S::hsmith10@ndc.nasa.gov::8244070e-b3b3-4311-ad1a-76ff070ecce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CCAF1"/>
    <a:srgbClr val="70E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24"/>
    <p:restoredTop sz="97311"/>
  </p:normalViewPr>
  <p:slideViewPr>
    <p:cSldViewPr snapToGrid="0" showGuides="1">
      <p:cViewPr varScale="1">
        <p:scale>
          <a:sx n="18" d="100"/>
          <a:sy n="18" d="100"/>
        </p:scale>
        <p:origin x="2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cid:image001.jpg@01D7F1CF.B4E352C0" TargetMode="External"/><Relationship Id="rId2" Type="http://schemas.openxmlformats.org/officeDocument/2006/relationships/image" Target="../media/image16.jpeg"/><Relationship Id="rId1" Type="http://schemas.openxmlformats.org/officeDocument/2006/relationships/image" Target="../media/image15.jpeg"/><Relationship Id="rId4"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7.png"/><Relationship Id="rId4" Type="http://schemas.openxmlformats.org/officeDocument/2006/relationships/image" Target="cid:image001.jpg@01D7F1CF.B4E352C0"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75C26F-B624-834A-967F-23F8B6FA1821}" type="doc">
      <dgm:prSet loTypeId="urn:microsoft.com/office/officeart/2005/8/layout/venn1" loCatId="" qsTypeId="urn:microsoft.com/office/officeart/2005/8/quickstyle/simple1" qsCatId="simple" csTypeId="urn:microsoft.com/office/officeart/2005/8/colors/accent1_2" csCatId="accent1" phldr="1"/>
      <dgm:spPr/>
    </dgm:pt>
    <dgm:pt modelId="{67ED31EA-1DC4-5A4D-AC00-43528090F761}">
      <dgm:prSet phldrT="[Text]" custT="1"/>
      <dgm:spPr>
        <a:xfrm>
          <a:off x="1215900" y="839274"/>
          <a:ext cx="1305769" cy="1305769"/>
        </a:xfrm>
        <a:prstGeom prst="ellipse">
          <a:avLst/>
        </a:prstGeom>
        <a:blipFill rotWithShape="0">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ysClr val="window" lastClr="FFFFFF">
              <a:hueOff val="0"/>
              <a:satOff val="0"/>
              <a:lumOff val="0"/>
              <a:alphaOff val="0"/>
            </a:sysClr>
          </a:solidFill>
          <a:prstDash val="solid"/>
        </a:ln>
        <a:effectLst/>
      </dgm:spPr>
      <dgm:t>
        <a:bodyPr/>
        <a:lstStyle/>
        <a:p>
          <a:pPr>
            <a:buNone/>
          </a:pPr>
          <a:r>
            <a:rPr lang="en-US" sz="3000" dirty="0">
              <a:solidFill>
                <a:sysClr val="window" lastClr="FFFFFF"/>
              </a:solidFill>
              <a:highlight>
                <a:srgbClr val="000000"/>
              </a:highlight>
              <a:latin typeface="Arial" panose="020B0604020202020204" pitchFamily="34" charset="0"/>
              <a:ea typeface="+mn-ea"/>
              <a:cs typeface="Arial" panose="020B0604020202020204" pitchFamily="34" charset="0"/>
            </a:rPr>
            <a:t>Weld</a:t>
          </a:r>
        </a:p>
      </dgm:t>
    </dgm:pt>
    <dgm:pt modelId="{D850A93D-C5E4-234F-B483-5F1004716AEB}" type="parTrans" cxnId="{ED4855A9-7F1E-7744-A3C7-46C73C2ECB69}">
      <dgm:prSet/>
      <dgm:spPr/>
      <dgm:t>
        <a:bodyPr/>
        <a:lstStyle/>
        <a:p>
          <a:endParaRPr lang="en-US"/>
        </a:p>
      </dgm:t>
    </dgm:pt>
    <dgm:pt modelId="{DB008F8D-6F25-4449-B7E9-8E6FD5C185CE}" type="sibTrans" cxnId="{ED4855A9-7F1E-7744-A3C7-46C73C2ECB69}">
      <dgm:prSet/>
      <dgm:spPr/>
      <dgm:t>
        <a:bodyPr/>
        <a:lstStyle/>
        <a:p>
          <a:endParaRPr lang="en-US"/>
        </a:p>
      </dgm:t>
    </dgm:pt>
    <dgm:pt modelId="{4F3BFCEB-5C07-1A4D-92A7-E0693AE1FDAD}">
      <dgm:prSet phldrT="[Text]" custT="1"/>
      <dgm:spPr>
        <a:xfrm>
          <a:off x="0" y="839274"/>
          <a:ext cx="1305769" cy="1305769"/>
        </a:xfrm>
        <a:prstGeom prst="ellipse">
          <a:avLst/>
        </a:prstGeom>
        <a:blipFill rotWithShape="0">
          <a:blip xmlns:r="http://schemas.openxmlformats.org/officeDocument/2006/relationships" r:embed="rId2" r:link="rId3">
            <a:extLst>
              <a:ext uri="{28A0092B-C50C-407E-A947-70E740481C1C}">
                <a14:useLocalDpi xmlns:a14="http://schemas.microsoft.com/office/drawing/2010/main" val="0"/>
              </a:ext>
            </a:extLst>
          </a:blip>
          <a:srcRect/>
          <a:stretch>
            <a:fillRect t="-17000" b="-17000"/>
          </a:stretch>
        </a:blipFill>
        <a:ln w="25400" cap="flat" cmpd="sng" algn="ctr">
          <a:solidFill>
            <a:sysClr val="window" lastClr="FFFFFF">
              <a:hueOff val="0"/>
              <a:satOff val="0"/>
              <a:lumOff val="0"/>
              <a:alphaOff val="0"/>
            </a:sysClr>
          </a:solidFill>
          <a:prstDash val="solid"/>
        </a:ln>
        <a:effectLst/>
      </dgm:spPr>
      <dgm:t>
        <a:bodyPr/>
        <a:lstStyle/>
        <a:p>
          <a:pPr>
            <a:buNone/>
          </a:pPr>
          <a:r>
            <a:rPr lang="en-US" sz="3000" dirty="0">
              <a:solidFill>
                <a:sysClr val="window" lastClr="FFFFFF"/>
              </a:solidFill>
              <a:highlight>
                <a:srgbClr val="000000"/>
              </a:highlight>
              <a:latin typeface="Arial" panose="020B0604020202020204" pitchFamily="34" charset="0"/>
              <a:ea typeface="+mn-ea"/>
              <a:cs typeface="Arial" panose="020B0604020202020204" pitchFamily="34" charset="0"/>
            </a:rPr>
            <a:t>Vacuum</a:t>
          </a:r>
        </a:p>
      </dgm:t>
    </dgm:pt>
    <dgm:pt modelId="{F0FD3E71-EB13-5349-94A2-D86DB5BE52D3}" type="parTrans" cxnId="{8698221B-F450-624A-9F09-CD5EAAD8322F}">
      <dgm:prSet/>
      <dgm:spPr/>
      <dgm:t>
        <a:bodyPr/>
        <a:lstStyle/>
        <a:p>
          <a:endParaRPr lang="en-US"/>
        </a:p>
      </dgm:t>
    </dgm:pt>
    <dgm:pt modelId="{3328A845-416B-FF4C-9086-D6FD7D81B2A8}" type="sibTrans" cxnId="{8698221B-F450-624A-9F09-CD5EAAD8322F}">
      <dgm:prSet/>
      <dgm:spPr/>
      <dgm:t>
        <a:bodyPr/>
        <a:lstStyle/>
        <a:p>
          <a:endParaRPr lang="en-US"/>
        </a:p>
      </dgm:t>
    </dgm:pt>
    <dgm:pt modelId="{4ED7A509-B81A-0944-8551-EE13C59BBFEE}">
      <dgm:prSet phldrT="[Text]" custT="1"/>
      <dgm:spPr>
        <a:xfrm>
          <a:off x="641018" y="27203"/>
          <a:ext cx="1305769" cy="1305769"/>
        </a:xfrm>
        <a:prstGeom prst="ellipse">
          <a:avLst/>
        </a:prstGeom>
        <a:blipFill rotWithShape="0">
          <a:blip xmlns:r="http://schemas.openxmlformats.org/officeDocument/2006/relationships" r:embed="rId4"/>
          <a:srcRect/>
          <a:stretch>
            <a:fillRect l="-39000" r="-39000"/>
          </a:stretch>
        </a:blipFill>
        <a:ln w="25400" cap="flat" cmpd="sng" algn="ctr">
          <a:solidFill>
            <a:sysClr val="window" lastClr="FFFFFF">
              <a:hueOff val="0"/>
              <a:satOff val="0"/>
              <a:lumOff val="0"/>
              <a:alphaOff val="0"/>
            </a:sysClr>
          </a:solidFill>
          <a:prstDash val="solid"/>
        </a:ln>
        <a:effectLst/>
      </dgm:spPr>
      <dgm:t>
        <a:bodyPr/>
        <a:lstStyle/>
        <a:p>
          <a:pPr>
            <a:buNone/>
          </a:pPr>
          <a:r>
            <a:rPr lang="en-US" sz="3000" dirty="0">
              <a:solidFill>
                <a:sysClr val="window" lastClr="FFFFFF"/>
              </a:solidFill>
              <a:highlight>
                <a:srgbClr val="000000"/>
              </a:highlight>
              <a:latin typeface="Symbol" pitchFamily="2" charset="2"/>
              <a:ea typeface="+mn-ea"/>
              <a:cs typeface="+mn-cs"/>
            </a:rPr>
            <a:t>m</a:t>
          </a:r>
          <a:r>
            <a:rPr lang="en-US" sz="3000" dirty="0">
              <a:solidFill>
                <a:sysClr val="window" lastClr="FFFFFF"/>
              </a:solidFill>
              <a:highlight>
                <a:srgbClr val="000000"/>
              </a:highlight>
              <a:latin typeface="Arial"/>
              <a:ea typeface="+mn-ea"/>
              <a:cs typeface="+mn-cs"/>
            </a:rPr>
            <a:t>g</a:t>
          </a:r>
        </a:p>
      </dgm:t>
    </dgm:pt>
    <dgm:pt modelId="{6F980B92-EBB1-574F-A823-CF5E6C5409A7}" type="sibTrans" cxnId="{9881FC26-7B59-7E46-B454-9246050CA17E}">
      <dgm:prSet/>
      <dgm:spPr/>
      <dgm:t>
        <a:bodyPr/>
        <a:lstStyle/>
        <a:p>
          <a:endParaRPr lang="en-US"/>
        </a:p>
      </dgm:t>
    </dgm:pt>
    <dgm:pt modelId="{A454B96E-C9EC-AA40-A0C7-2A263D499687}" type="parTrans" cxnId="{9881FC26-7B59-7E46-B454-9246050CA17E}">
      <dgm:prSet/>
      <dgm:spPr/>
      <dgm:t>
        <a:bodyPr/>
        <a:lstStyle/>
        <a:p>
          <a:endParaRPr lang="en-US"/>
        </a:p>
      </dgm:t>
    </dgm:pt>
    <dgm:pt modelId="{A6F0D349-5088-CD49-BF26-04391F8D5856}" type="pres">
      <dgm:prSet presAssocID="{5875C26F-B624-834A-967F-23F8B6FA1821}" presName="compositeShape" presStyleCnt="0">
        <dgm:presLayoutVars>
          <dgm:chMax val="7"/>
          <dgm:dir/>
          <dgm:resizeHandles val="exact"/>
        </dgm:presLayoutVars>
      </dgm:prSet>
      <dgm:spPr/>
    </dgm:pt>
    <dgm:pt modelId="{31600D35-D752-A547-BEDE-FE8E2D2BBBAE}" type="pres">
      <dgm:prSet presAssocID="{4ED7A509-B81A-0944-8551-EE13C59BBFEE}" presName="circ1" presStyleLbl="vennNode1" presStyleIdx="0" presStyleCnt="3"/>
      <dgm:spPr/>
    </dgm:pt>
    <dgm:pt modelId="{E2AE5990-7072-F643-9582-0F5C4F122A14}" type="pres">
      <dgm:prSet presAssocID="{4ED7A509-B81A-0944-8551-EE13C59BBFEE}" presName="circ1Tx" presStyleLbl="revTx" presStyleIdx="0" presStyleCnt="0">
        <dgm:presLayoutVars>
          <dgm:chMax val="0"/>
          <dgm:chPref val="0"/>
          <dgm:bulletEnabled val="1"/>
        </dgm:presLayoutVars>
      </dgm:prSet>
      <dgm:spPr/>
    </dgm:pt>
    <dgm:pt modelId="{24527097-9EBF-2B40-8363-EB523A3B16AA}" type="pres">
      <dgm:prSet presAssocID="{67ED31EA-1DC4-5A4D-AC00-43528090F761}" presName="circ2" presStyleLbl="vennNode1" presStyleIdx="1" presStyleCnt="3" custLinFactNeighborX="7943" custLinFactNeighborY="-309"/>
      <dgm:spPr/>
    </dgm:pt>
    <dgm:pt modelId="{D7BF173F-B006-5441-8074-3E157289FFA4}" type="pres">
      <dgm:prSet presAssocID="{67ED31EA-1DC4-5A4D-AC00-43528090F761}" presName="circ2Tx" presStyleLbl="revTx" presStyleIdx="0" presStyleCnt="0">
        <dgm:presLayoutVars>
          <dgm:chMax val="0"/>
          <dgm:chPref val="0"/>
          <dgm:bulletEnabled val="1"/>
        </dgm:presLayoutVars>
      </dgm:prSet>
      <dgm:spPr/>
    </dgm:pt>
    <dgm:pt modelId="{ED63F880-66E9-0B43-B076-0F940B3D4E27}" type="pres">
      <dgm:prSet presAssocID="{4F3BFCEB-5C07-1A4D-92A7-E0693AE1FDAD}" presName="circ3" presStyleLbl="vennNode1" presStyleIdx="2" presStyleCnt="3" custLinFactNeighborX="-17042" custLinFactNeighborY="-309"/>
      <dgm:spPr/>
    </dgm:pt>
    <dgm:pt modelId="{17112EC4-84BC-2946-801D-CF948BB6E900}" type="pres">
      <dgm:prSet presAssocID="{4F3BFCEB-5C07-1A4D-92A7-E0693AE1FDAD}" presName="circ3Tx" presStyleLbl="revTx" presStyleIdx="0" presStyleCnt="0">
        <dgm:presLayoutVars>
          <dgm:chMax val="0"/>
          <dgm:chPref val="0"/>
          <dgm:bulletEnabled val="1"/>
        </dgm:presLayoutVars>
      </dgm:prSet>
      <dgm:spPr/>
    </dgm:pt>
  </dgm:ptLst>
  <dgm:cxnLst>
    <dgm:cxn modelId="{8698221B-F450-624A-9F09-CD5EAAD8322F}" srcId="{5875C26F-B624-834A-967F-23F8B6FA1821}" destId="{4F3BFCEB-5C07-1A4D-92A7-E0693AE1FDAD}" srcOrd="2" destOrd="0" parTransId="{F0FD3E71-EB13-5349-94A2-D86DB5BE52D3}" sibTransId="{3328A845-416B-FF4C-9086-D6FD7D81B2A8}"/>
    <dgm:cxn modelId="{9881FC26-7B59-7E46-B454-9246050CA17E}" srcId="{5875C26F-B624-834A-967F-23F8B6FA1821}" destId="{4ED7A509-B81A-0944-8551-EE13C59BBFEE}" srcOrd="0" destOrd="0" parTransId="{A454B96E-C9EC-AA40-A0C7-2A263D499687}" sibTransId="{6F980B92-EBB1-574F-A823-CF5E6C5409A7}"/>
    <dgm:cxn modelId="{8B3A5141-D48C-0340-84FC-ECB26EDCA079}" type="presOf" srcId="{4F3BFCEB-5C07-1A4D-92A7-E0693AE1FDAD}" destId="{17112EC4-84BC-2946-801D-CF948BB6E900}" srcOrd="1" destOrd="0" presId="urn:microsoft.com/office/officeart/2005/8/layout/venn1"/>
    <dgm:cxn modelId="{725F7C42-7175-A441-8067-A6508707888F}" type="presOf" srcId="{67ED31EA-1DC4-5A4D-AC00-43528090F761}" destId="{D7BF173F-B006-5441-8074-3E157289FFA4}" srcOrd="1" destOrd="0" presId="urn:microsoft.com/office/officeart/2005/8/layout/venn1"/>
    <dgm:cxn modelId="{9DF99D4E-F651-844F-B2DC-DC9A360AD966}" type="presOf" srcId="{4F3BFCEB-5C07-1A4D-92A7-E0693AE1FDAD}" destId="{ED63F880-66E9-0B43-B076-0F940B3D4E27}" srcOrd="0" destOrd="0" presId="urn:microsoft.com/office/officeart/2005/8/layout/venn1"/>
    <dgm:cxn modelId="{E22FB159-F7A8-E542-B358-02209EC73872}" type="presOf" srcId="{5875C26F-B624-834A-967F-23F8B6FA1821}" destId="{A6F0D349-5088-CD49-BF26-04391F8D5856}" srcOrd="0" destOrd="0" presId="urn:microsoft.com/office/officeart/2005/8/layout/venn1"/>
    <dgm:cxn modelId="{ED4855A9-7F1E-7744-A3C7-46C73C2ECB69}" srcId="{5875C26F-B624-834A-967F-23F8B6FA1821}" destId="{67ED31EA-1DC4-5A4D-AC00-43528090F761}" srcOrd="1" destOrd="0" parTransId="{D850A93D-C5E4-234F-B483-5F1004716AEB}" sibTransId="{DB008F8D-6F25-4449-B7E9-8E6FD5C185CE}"/>
    <dgm:cxn modelId="{55E2CEE0-3D1C-1742-B468-3E0821A78556}" type="presOf" srcId="{4ED7A509-B81A-0944-8551-EE13C59BBFEE}" destId="{E2AE5990-7072-F643-9582-0F5C4F122A14}" srcOrd="1" destOrd="0" presId="urn:microsoft.com/office/officeart/2005/8/layout/venn1"/>
    <dgm:cxn modelId="{CE252CE2-0B24-3E48-941A-01C3D1F082A8}" type="presOf" srcId="{4ED7A509-B81A-0944-8551-EE13C59BBFEE}" destId="{31600D35-D752-A547-BEDE-FE8E2D2BBBAE}" srcOrd="0" destOrd="0" presId="urn:microsoft.com/office/officeart/2005/8/layout/venn1"/>
    <dgm:cxn modelId="{41A92CF1-30BE-004B-8622-267A348C69B3}" type="presOf" srcId="{67ED31EA-1DC4-5A4D-AC00-43528090F761}" destId="{24527097-9EBF-2B40-8363-EB523A3B16AA}" srcOrd="0" destOrd="0" presId="urn:microsoft.com/office/officeart/2005/8/layout/venn1"/>
    <dgm:cxn modelId="{950799FF-C96A-4C40-B4A4-2F8A88372E19}" type="presParOf" srcId="{A6F0D349-5088-CD49-BF26-04391F8D5856}" destId="{31600D35-D752-A547-BEDE-FE8E2D2BBBAE}" srcOrd="0" destOrd="0" presId="urn:microsoft.com/office/officeart/2005/8/layout/venn1"/>
    <dgm:cxn modelId="{8B292002-E134-104E-BB55-C0FDC426FFAB}" type="presParOf" srcId="{A6F0D349-5088-CD49-BF26-04391F8D5856}" destId="{E2AE5990-7072-F643-9582-0F5C4F122A14}" srcOrd="1" destOrd="0" presId="urn:microsoft.com/office/officeart/2005/8/layout/venn1"/>
    <dgm:cxn modelId="{543F3B3E-6FF1-5447-8D15-303F5B18503C}" type="presParOf" srcId="{A6F0D349-5088-CD49-BF26-04391F8D5856}" destId="{24527097-9EBF-2B40-8363-EB523A3B16AA}" srcOrd="2" destOrd="0" presId="urn:microsoft.com/office/officeart/2005/8/layout/venn1"/>
    <dgm:cxn modelId="{84EEF87B-71D6-6B4B-AB4E-2F540BB0E166}" type="presParOf" srcId="{A6F0D349-5088-CD49-BF26-04391F8D5856}" destId="{D7BF173F-B006-5441-8074-3E157289FFA4}" srcOrd="3" destOrd="0" presId="urn:microsoft.com/office/officeart/2005/8/layout/venn1"/>
    <dgm:cxn modelId="{52B72966-8E5C-C74B-BD24-09EC2372D891}" type="presParOf" srcId="{A6F0D349-5088-CD49-BF26-04391F8D5856}" destId="{ED63F880-66E9-0B43-B076-0F940B3D4E27}" srcOrd="4" destOrd="0" presId="urn:microsoft.com/office/officeart/2005/8/layout/venn1"/>
    <dgm:cxn modelId="{21CA7799-C5A5-4445-A235-341B0AC3FCC6}" type="presParOf" srcId="{A6F0D349-5088-CD49-BF26-04391F8D5856}" destId="{17112EC4-84BC-2946-801D-CF948BB6E900}" srcOrd="5" destOrd="0" presId="urn:microsoft.com/office/officeart/2005/8/layout/venn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00D35-D752-A547-BEDE-FE8E2D2BBBAE}">
      <dsp:nvSpPr>
        <dsp:cNvPr id="0" name=""/>
        <dsp:cNvSpPr/>
      </dsp:nvSpPr>
      <dsp:spPr>
        <a:xfrm>
          <a:off x="2119888" y="76230"/>
          <a:ext cx="3659060" cy="3659060"/>
        </a:xfrm>
        <a:prstGeom prst="ellipse">
          <a:avLst/>
        </a:prstGeom>
        <a:blipFill rotWithShape="0">
          <a:blip xmlns:r="http://schemas.openxmlformats.org/officeDocument/2006/relationships" r:embed="rId1"/>
          <a:srcRect/>
          <a:stretch>
            <a:fillRect l="-39000" r="-39000"/>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ysClr val="window" lastClr="FFFFFF"/>
              </a:solidFill>
              <a:highlight>
                <a:srgbClr val="000000"/>
              </a:highlight>
              <a:latin typeface="Symbol" pitchFamily="2" charset="2"/>
              <a:ea typeface="+mn-ea"/>
              <a:cs typeface="+mn-cs"/>
            </a:rPr>
            <a:t>m</a:t>
          </a:r>
          <a:r>
            <a:rPr lang="en-US" sz="3000" kern="1200" dirty="0">
              <a:solidFill>
                <a:sysClr val="window" lastClr="FFFFFF"/>
              </a:solidFill>
              <a:highlight>
                <a:srgbClr val="000000"/>
              </a:highlight>
              <a:latin typeface="Arial"/>
              <a:ea typeface="+mn-ea"/>
              <a:cs typeface="+mn-cs"/>
            </a:rPr>
            <a:t>g</a:t>
          </a:r>
        </a:p>
      </dsp:txBody>
      <dsp:txXfrm>
        <a:off x="3000725" y="957701"/>
        <a:ext cx="1897386" cy="1164305"/>
      </dsp:txXfrm>
    </dsp:sp>
    <dsp:sp modelId="{24527097-9EBF-2B40-8363-EB523A3B16AA}">
      <dsp:nvSpPr>
        <dsp:cNvPr id="0" name=""/>
        <dsp:cNvSpPr/>
      </dsp:nvSpPr>
      <dsp:spPr>
        <a:xfrm>
          <a:off x="3730838" y="2351836"/>
          <a:ext cx="3659060" cy="3659060"/>
        </a:xfrm>
        <a:prstGeom prst="ellipse">
          <a:avLst/>
        </a:prstGeom>
        <a:blipFill rotWithShape="0">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ysClr val="window" lastClr="FFFFFF"/>
              </a:solidFill>
              <a:highlight>
                <a:srgbClr val="000000"/>
              </a:highlight>
              <a:latin typeface="Arial" panose="020B0604020202020204" pitchFamily="34" charset="0"/>
              <a:ea typeface="+mn-ea"/>
              <a:cs typeface="Arial" panose="020B0604020202020204" pitchFamily="34" charset="0"/>
            </a:rPr>
            <a:t>Weld</a:t>
          </a:r>
        </a:p>
      </dsp:txBody>
      <dsp:txXfrm>
        <a:off x="5171415" y="3591814"/>
        <a:ext cx="1552408" cy="1423041"/>
      </dsp:txXfrm>
    </dsp:sp>
    <dsp:sp modelId="{ED63F880-66E9-0B43-B076-0F940B3D4E27}">
      <dsp:nvSpPr>
        <dsp:cNvPr id="0" name=""/>
        <dsp:cNvSpPr/>
      </dsp:nvSpPr>
      <dsp:spPr>
        <a:xfrm>
          <a:off x="176000" y="2351836"/>
          <a:ext cx="3659060" cy="3659060"/>
        </a:xfrm>
        <a:prstGeom prst="ellipse">
          <a:avLst/>
        </a:prstGeom>
        <a:blipFill rotWithShape="0">
          <a:blip xmlns:r="http://schemas.openxmlformats.org/officeDocument/2006/relationships" r:embed="rId3" r:link="rId4">
            <a:extLst>
              <a:ext uri="{28A0092B-C50C-407E-A947-70E740481C1C}">
                <a14:useLocalDpi xmlns:a14="http://schemas.microsoft.com/office/drawing/2010/main" val="0"/>
              </a:ext>
            </a:extLst>
          </a:blip>
          <a:srcRect/>
          <a:stretch>
            <a:fillRect t="-17000" b="-17000"/>
          </a:stretch>
        </a:blip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ysClr val="window" lastClr="FFFFFF"/>
              </a:solidFill>
              <a:highlight>
                <a:srgbClr val="000000"/>
              </a:highlight>
              <a:latin typeface="Arial" panose="020B0604020202020204" pitchFamily="34" charset="0"/>
              <a:ea typeface="+mn-ea"/>
              <a:cs typeface="Arial" panose="020B0604020202020204" pitchFamily="34" charset="0"/>
            </a:rPr>
            <a:t>Vacuum</a:t>
          </a:r>
        </a:p>
      </dsp:txBody>
      <dsp:txXfrm>
        <a:off x="842076" y="3591814"/>
        <a:ext cx="1552408" cy="142304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338955-AE84-E949-BC91-9FDE4E00BEA6}" type="datetimeFigureOut">
              <a:rPr lang="en-US" smtClean="0"/>
              <a:t>9/11/2023</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9B285-87D9-454F-8CB1-AD307DD70F3A}" type="slidenum">
              <a:rPr lang="en-US" smtClean="0"/>
              <a:t>‹#›</a:t>
            </a:fld>
            <a:endParaRPr lang="en-US"/>
          </a:p>
        </p:txBody>
      </p:sp>
    </p:spTree>
    <p:extLst>
      <p:ext uri="{BB962C8B-B14F-4D97-AF65-F5344CB8AC3E}">
        <p14:creationId xmlns:p14="http://schemas.microsoft.com/office/powerpoint/2010/main" val="1118442199"/>
      </p:ext>
    </p:extLst>
  </p:cSld>
  <p:clrMap bg1="lt1" tx1="dk1" bg2="lt2" tx2="dk2" accent1="accent1" accent2="accent2" accent3="accent3" accent4="accent4" accent5="accent5" accent6="accent6" hlink="hlink" folHlink="folHlink"/>
  <p:notesStyle>
    <a:lvl1pPr marL="0" algn="l" defTabSz="3134459" rtl="0" eaLnBrk="1" latinLnBrk="0" hangingPunct="1">
      <a:defRPr sz="4114" kern="1200">
        <a:solidFill>
          <a:schemeClr val="tx1"/>
        </a:solidFill>
        <a:latin typeface="+mn-lt"/>
        <a:ea typeface="+mn-ea"/>
        <a:cs typeface="+mn-cs"/>
      </a:defRPr>
    </a:lvl1pPr>
    <a:lvl2pPr marL="1567229" algn="l" defTabSz="3134459" rtl="0" eaLnBrk="1" latinLnBrk="0" hangingPunct="1">
      <a:defRPr sz="4114" kern="1200">
        <a:solidFill>
          <a:schemeClr val="tx1"/>
        </a:solidFill>
        <a:latin typeface="+mn-lt"/>
        <a:ea typeface="+mn-ea"/>
        <a:cs typeface="+mn-cs"/>
      </a:defRPr>
    </a:lvl2pPr>
    <a:lvl3pPr marL="3134459" algn="l" defTabSz="3134459" rtl="0" eaLnBrk="1" latinLnBrk="0" hangingPunct="1">
      <a:defRPr sz="4114" kern="1200">
        <a:solidFill>
          <a:schemeClr val="tx1"/>
        </a:solidFill>
        <a:latin typeface="+mn-lt"/>
        <a:ea typeface="+mn-ea"/>
        <a:cs typeface="+mn-cs"/>
      </a:defRPr>
    </a:lvl3pPr>
    <a:lvl4pPr marL="4701688" algn="l" defTabSz="3134459" rtl="0" eaLnBrk="1" latinLnBrk="0" hangingPunct="1">
      <a:defRPr sz="4114" kern="1200">
        <a:solidFill>
          <a:schemeClr val="tx1"/>
        </a:solidFill>
        <a:latin typeface="+mn-lt"/>
        <a:ea typeface="+mn-ea"/>
        <a:cs typeface="+mn-cs"/>
      </a:defRPr>
    </a:lvl4pPr>
    <a:lvl5pPr marL="6268918" algn="l" defTabSz="3134459" rtl="0" eaLnBrk="1" latinLnBrk="0" hangingPunct="1">
      <a:defRPr sz="4114" kern="1200">
        <a:solidFill>
          <a:schemeClr val="tx1"/>
        </a:solidFill>
        <a:latin typeface="+mn-lt"/>
        <a:ea typeface="+mn-ea"/>
        <a:cs typeface="+mn-cs"/>
      </a:defRPr>
    </a:lvl5pPr>
    <a:lvl6pPr marL="7836147" algn="l" defTabSz="3134459" rtl="0" eaLnBrk="1" latinLnBrk="0" hangingPunct="1">
      <a:defRPr sz="4114" kern="1200">
        <a:solidFill>
          <a:schemeClr val="tx1"/>
        </a:solidFill>
        <a:latin typeface="+mn-lt"/>
        <a:ea typeface="+mn-ea"/>
        <a:cs typeface="+mn-cs"/>
      </a:defRPr>
    </a:lvl6pPr>
    <a:lvl7pPr marL="9403377" algn="l" defTabSz="3134459" rtl="0" eaLnBrk="1" latinLnBrk="0" hangingPunct="1">
      <a:defRPr sz="4114" kern="1200">
        <a:solidFill>
          <a:schemeClr val="tx1"/>
        </a:solidFill>
        <a:latin typeface="+mn-lt"/>
        <a:ea typeface="+mn-ea"/>
        <a:cs typeface="+mn-cs"/>
      </a:defRPr>
    </a:lvl7pPr>
    <a:lvl8pPr marL="10970606" algn="l" defTabSz="3134459" rtl="0" eaLnBrk="1" latinLnBrk="0" hangingPunct="1">
      <a:defRPr sz="4114" kern="1200">
        <a:solidFill>
          <a:schemeClr val="tx1"/>
        </a:solidFill>
        <a:latin typeface="+mn-lt"/>
        <a:ea typeface="+mn-ea"/>
        <a:cs typeface="+mn-cs"/>
      </a:defRPr>
    </a:lvl8pPr>
    <a:lvl9pPr marL="12537835" algn="l" defTabSz="3134459" rtl="0" eaLnBrk="1" latinLnBrk="0" hangingPunct="1">
      <a:defRPr sz="41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00300" y="1143000"/>
            <a:ext cx="2057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69B285-87D9-454F-8CB1-AD307DD70F3A}" type="slidenum">
              <a:rPr lang="en-US" smtClean="0"/>
              <a:t>1</a:t>
            </a:fld>
            <a:endParaRPr lang="en-US"/>
          </a:p>
        </p:txBody>
      </p:sp>
    </p:spTree>
    <p:extLst>
      <p:ext uri="{BB962C8B-B14F-4D97-AF65-F5344CB8AC3E}">
        <p14:creationId xmlns:p14="http://schemas.microsoft.com/office/powerpoint/2010/main" val="3987990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BCFCCEF-D8C7-D645-8E82-96EEDBFA0C3B}"/>
              </a:ext>
            </a:extLst>
          </p:cNvPr>
          <p:cNvSpPr txBox="1"/>
          <p:nvPr userDrawn="1"/>
        </p:nvSpPr>
        <p:spPr>
          <a:xfrm>
            <a:off x="914400" y="3992880"/>
            <a:ext cx="20116800" cy="1949252"/>
          </a:xfrm>
          <a:prstGeom prst="rect">
            <a:avLst/>
          </a:prstGeom>
          <a:noFill/>
        </p:spPr>
        <p:txBody>
          <a:bodyPr wrap="square" lIns="0" tIns="0" rIns="0" bIns="0">
            <a:spAutoFit/>
          </a:bodyPr>
          <a:lstStyle/>
          <a:p>
            <a:pPr>
              <a:lnSpc>
                <a:spcPts val="7600"/>
              </a:lnSpc>
            </a:pPr>
            <a:r>
              <a:rPr lang="en-US" sz="6600" b="0" i="1" baseline="0" dirty="0">
                <a:solidFill>
                  <a:schemeClr val="bg1"/>
                </a:solidFill>
                <a:latin typeface="Arial" panose="020B0604020202020204" pitchFamily="34" charset="0"/>
                <a:cs typeface="Arial" panose="020B0604020202020204" pitchFamily="34" charset="0"/>
              </a:rPr>
              <a:t>Space Technology Mission Directorate</a:t>
            </a:r>
          </a:p>
          <a:p>
            <a:pPr>
              <a:lnSpc>
                <a:spcPts val="7600"/>
              </a:lnSpc>
              <a:spcBef>
                <a:spcPts val="0"/>
              </a:spcBef>
            </a:pPr>
            <a:r>
              <a:rPr lang="en-US" sz="6600" b="0" i="0" baseline="0" dirty="0">
                <a:solidFill>
                  <a:schemeClr val="bg1"/>
                </a:solidFill>
                <a:latin typeface="Arial" panose="020B0604020202020204" pitchFamily="34" charset="0"/>
                <a:cs typeface="Arial" panose="020B0604020202020204" pitchFamily="34" charset="0"/>
              </a:rPr>
              <a:t>Game Changing Development Program</a:t>
            </a:r>
          </a:p>
        </p:txBody>
      </p:sp>
    </p:spTree>
    <p:extLst>
      <p:ext uri="{BB962C8B-B14F-4D97-AF65-F5344CB8AC3E}">
        <p14:creationId xmlns:p14="http://schemas.microsoft.com/office/powerpoint/2010/main" val="373515140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9EF6FEF5-FD60-B548-A2AC-DC8D7B78070A}"/>
              </a:ext>
            </a:extLst>
          </p:cNvPr>
          <p:cNvCxnSpPr/>
          <p:nvPr userDrawn="1"/>
        </p:nvCxnSpPr>
        <p:spPr>
          <a:xfrm>
            <a:off x="18327255" y="911342"/>
            <a:ext cx="0" cy="2286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437C73D-1DE5-3649-8B22-311EB401B863}"/>
              </a:ext>
            </a:extLst>
          </p:cNvPr>
          <p:cNvSpPr txBox="1"/>
          <p:nvPr userDrawn="1"/>
        </p:nvSpPr>
        <p:spPr>
          <a:xfrm>
            <a:off x="13044055" y="936336"/>
            <a:ext cx="4862945" cy="2248247"/>
          </a:xfrm>
          <a:prstGeom prst="rect">
            <a:avLst/>
          </a:prstGeom>
          <a:noFill/>
        </p:spPr>
        <p:txBody>
          <a:bodyPr wrap="square" lIns="0" tIns="91440" rIns="0" bIns="0" rtlCol="0" anchor="ctr" anchorCtr="0">
            <a:noAutofit/>
          </a:bodyPr>
          <a:lstStyle/>
          <a:p>
            <a:pPr algn="r"/>
            <a:r>
              <a:rPr lang="en-US" sz="3000" b="0" i="0">
                <a:solidFill>
                  <a:schemeClr val="bg1"/>
                </a:solidFill>
                <a:latin typeface="Arial" panose="020B0604020202020204" pitchFamily="34" charset="0"/>
                <a:cs typeface="Arial" panose="020B0604020202020204" pitchFamily="34" charset="0"/>
              </a:rPr>
              <a:t>National Aeronautics and</a:t>
            </a:r>
          </a:p>
          <a:p>
            <a:pPr algn="r"/>
            <a:r>
              <a:rPr lang="en-US" sz="3000" b="0" i="0">
                <a:solidFill>
                  <a:schemeClr val="bg1"/>
                </a:solidFill>
                <a:latin typeface="Arial" panose="020B0604020202020204" pitchFamily="34" charset="0"/>
                <a:cs typeface="Arial" panose="020B0604020202020204" pitchFamily="34" charset="0"/>
              </a:rPr>
              <a:t>Space Administration</a:t>
            </a:r>
          </a:p>
        </p:txBody>
      </p:sp>
      <p:pic>
        <p:nvPicPr>
          <p:cNvPr id="5" name="Picture 4">
            <a:extLst>
              <a:ext uri="{FF2B5EF4-FFF2-40B4-BE49-F238E27FC236}">
                <a16:creationId xmlns:a16="http://schemas.microsoft.com/office/drawing/2014/main" id="{844113F3-3DE0-D542-A07D-E59E954DA661}"/>
              </a:ext>
            </a:extLst>
          </p:cNvPr>
          <p:cNvPicPr>
            <a:picLocks noChangeAspect="1"/>
          </p:cNvPicPr>
          <p:nvPr userDrawn="1"/>
        </p:nvPicPr>
        <p:blipFill>
          <a:blip r:embed="rId3"/>
          <a:stretch>
            <a:fillRect/>
          </a:stretch>
        </p:blipFill>
        <p:spPr>
          <a:xfrm>
            <a:off x="18626283" y="907256"/>
            <a:ext cx="2743200" cy="2286000"/>
          </a:xfrm>
          <a:prstGeom prst="rect">
            <a:avLst/>
          </a:prstGeom>
        </p:spPr>
      </p:pic>
    </p:spTree>
    <p:extLst>
      <p:ext uri="{BB962C8B-B14F-4D97-AF65-F5344CB8AC3E}">
        <p14:creationId xmlns:p14="http://schemas.microsoft.com/office/powerpoint/2010/main" val="240364122"/>
      </p:ext>
    </p:extLst>
  </p:cSld>
  <p:clrMap bg1="lt1" tx1="dk1" bg2="lt2" tx2="dk2" accent1="accent1" accent2="accent2" accent3="accent3" accent4="accent4" accent5="accent5" accent6="accent6" hlink="hlink" folHlink="folHlink"/>
  <p:sldLayoutIdLst>
    <p:sldLayoutId id="2147483689" r:id="rId1"/>
  </p:sldLayoutIdLst>
  <p:hf hdr="0" ftr="0" dt="0"/>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96" userDrawn="1">
          <p15:clr>
            <a:srgbClr val="F26B43"/>
          </p15:clr>
        </p15:guide>
        <p15:guide id="2" pos="13248" userDrawn="1">
          <p15:clr>
            <a:srgbClr val="F26B43"/>
          </p15:clr>
        </p15:guide>
        <p15:guide id="3" orient="horz" pos="20160" userDrawn="1">
          <p15:clr>
            <a:srgbClr val="F26B43"/>
          </p15:clr>
        </p15:guide>
        <p15:guide id="7" pos="6912" userDrawn="1">
          <p15:clr>
            <a:srgbClr val="F26B43"/>
          </p15:clr>
        </p15:guide>
        <p15:guide id="11" pos="576" userDrawn="1">
          <p15:clr>
            <a:srgbClr val="F26B43"/>
          </p15:clr>
        </p15:guide>
        <p15:guide id="13" orient="horz" pos="5616" userDrawn="1">
          <p15:clr>
            <a:srgbClr val="F26B43"/>
          </p15:clr>
        </p15:guide>
        <p15:guide id="16" pos="7200" userDrawn="1">
          <p15:clr>
            <a:srgbClr val="F26B43"/>
          </p15:clr>
        </p15:guide>
        <p15:guide id="17" pos="6624" userDrawn="1">
          <p15:clr>
            <a:srgbClr val="F26B43"/>
          </p15:clr>
        </p15:guide>
        <p15:guide id="18" orient="horz" pos="3864" userDrawn="1">
          <p15:clr>
            <a:srgbClr val="F26B43"/>
          </p15:clr>
        </p15:guide>
        <p15:guide id="19" orient="horz" pos="3624" userDrawn="1">
          <p15:clr>
            <a:srgbClr val="F26B43"/>
          </p15:clr>
        </p15:guide>
        <p15:guide id="20" orient="horz" pos="2016" userDrawn="1">
          <p15:clr>
            <a:srgbClr val="F26B43"/>
          </p15:clr>
        </p15:guide>
        <p15:guide id="21" orient="horz" pos="2616" userDrawn="1">
          <p15:clr>
            <a:srgbClr val="F26B43"/>
          </p15:clr>
        </p15:guide>
        <p15:guide id="22" orient="horz" pos="633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18" Type="http://schemas.openxmlformats.org/officeDocument/2006/relationships/diagramLayout" Target="../diagrams/layout1.xml"/><Relationship Id="rId3" Type="http://schemas.openxmlformats.org/officeDocument/2006/relationships/image" Target="../media/image2.png"/><Relationship Id="rId21" Type="http://schemas.microsoft.com/office/2007/relationships/diagramDrawing" Target="../diagrams/drawing1.xml"/><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diagramData" Target="../diagrams/data1.xml"/><Relationship Id="rId2" Type="http://schemas.openxmlformats.org/officeDocument/2006/relationships/notesSlide" Target="../notesSlides/notesSlide1.xml"/><Relationship Id="rId16" Type="http://schemas.microsoft.com/office/2007/relationships/hdphoto" Target="../media/hdphoto1.wdp"/><Relationship Id="rId20" Type="http://schemas.openxmlformats.org/officeDocument/2006/relationships/diagramColors" Target="../diagrams/colors1.xml"/><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jpeg"/><Relationship Id="rId19" Type="http://schemas.openxmlformats.org/officeDocument/2006/relationships/diagramQuickStyle" Target="../diagrams/quickStyle1.xml"/><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87C60578-C945-7FBF-4FB8-549DC1C6158F}"/>
              </a:ext>
            </a:extLst>
          </p:cNvPr>
          <p:cNvPicPr>
            <a:picLocks noChangeAspect="1"/>
          </p:cNvPicPr>
          <p:nvPr/>
        </p:nvPicPr>
        <p:blipFill>
          <a:blip r:embed="rId3"/>
          <a:stretch>
            <a:fillRect/>
          </a:stretch>
        </p:blipFill>
        <p:spPr>
          <a:xfrm>
            <a:off x="-6927" y="6055942"/>
            <a:ext cx="21952527" cy="7282149"/>
          </a:xfrm>
          <a:prstGeom prst="rect">
            <a:avLst/>
          </a:prstGeom>
        </p:spPr>
      </p:pic>
      <p:sp>
        <p:nvSpPr>
          <p:cNvPr id="3" name="TextBox 2">
            <a:extLst>
              <a:ext uri="{FF2B5EF4-FFF2-40B4-BE49-F238E27FC236}">
                <a16:creationId xmlns:a16="http://schemas.microsoft.com/office/drawing/2014/main" id="{04AFA4EC-520B-A22C-3D84-F39BA5567BE5}"/>
              </a:ext>
            </a:extLst>
          </p:cNvPr>
          <p:cNvSpPr txBox="1"/>
          <p:nvPr/>
        </p:nvSpPr>
        <p:spPr>
          <a:xfrm>
            <a:off x="900546" y="6264909"/>
            <a:ext cx="20130654" cy="1284971"/>
          </a:xfrm>
          <a:prstGeom prst="rect">
            <a:avLst/>
          </a:prstGeom>
          <a:noFill/>
        </p:spPr>
        <p:txBody>
          <a:bodyPr wrap="square" lIns="0" tIns="0" rIns="0" bIns="0" rtlCol="0">
            <a:noAutofit/>
          </a:bodyPr>
          <a:lstStyle/>
          <a:p>
            <a:pPr>
              <a:lnSpc>
                <a:spcPct val="93000"/>
              </a:lnSpc>
            </a:pPr>
            <a:r>
              <a:rPr lang="en-US" sz="8000" i="0" baseline="0" dirty="0">
                <a:solidFill>
                  <a:schemeClr val="accent1">
                    <a:lumMod val="50000"/>
                  </a:schemeClr>
                </a:solidFill>
                <a:latin typeface="Arial" panose="020B0604020202020204" pitchFamily="34" charset="0"/>
                <a:cs typeface="Arial" panose="020B0604020202020204" pitchFamily="34" charset="0"/>
              </a:rPr>
              <a:t>In-Space Manufacturing</a:t>
            </a:r>
            <a:endParaRPr lang="en-US" sz="8000" i="0" baseline="0" dirty="0">
              <a:solidFill>
                <a:schemeClr val="accent1">
                  <a:lumMod val="50000"/>
                </a:schemeClr>
              </a:solidFill>
              <a:latin typeface="Arial" panose="020B0604020202020204" pitchFamily="34" charset="0"/>
            </a:endParaRPr>
          </a:p>
        </p:txBody>
      </p:sp>
      <p:sp>
        <p:nvSpPr>
          <p:cNvPr id="8" name="TextBox 7">
            <a:extLst>
              <a:ext uri="{FF2B5EF4-FFF2-40B4-BE49-F238E27FC236}">
                <a16:creationId xmlns:a16="http://schemas.microsoft.com/office/drawing/2014/main" id="{C64F1D11-6F26-274F-2786-BB8206A81627}"/>
              </a:ext>
            </a:extLst>
          </p:cNvPr>
          <p:cNvSpPr txBox="1"/>
          <p:nvPr/>
        </p:nvSpPr>
        <p:spPr>
          <a:xfrm>
            <a:off x="4522470" y="7336935"/>
            <a:ext cx="16708753" cy="5823133"/>
          </a:xfrm>
          <a:prstGeom prst="rect">
            <a:avLst/>
          </a:prstGeom>
          <a:noFill/>
        </p:spPr>
        <p:txBody>
          <a:bodyPr wrap="square">
            <a:spAutoFit/>
          </a:bodyPr>
          <a:lstStyle/>
          <a:p>
            <a:pPr>
              <a:lnSpc>
                <a:spcPct val="95000"/>
              </a:lnSpc>
            </a:pPr>
            <a:r>
              <a:rPr lang="en-US" sz="3600" dirty="0">
                <a:solidFill>
                  <a:schemeClr val="accent1"/>
                </a:solidFill>
                <a:latin typeface="+mj-lt"/>
                <a:cs typeface="Arial" panose="020B0604020202020204" pitchFamily="34" charset="0"/>
              </a:rPr>
              <a:t>Project Overview </a:t>
            </a:r>
          </a:p>
          <a:p>
            <a:pPr>
              <a:lnSpc>
                <a:spcPct val="95000"/>
              </a:lnSpc>
            </a:pPr>
            <a:r>
              <a:rPr lang="en-US" sz="2400" b="0" i="0" dirty="0">
                <a:effectLst/>
                <a:latin typeface="+mj-lt"/>
              </a:rPr>
              <a:t>The NASA In-Space Manufacturing (ISM) Portfolio, managed out of the Marshall Space Flight Center, is working to develop capabilities for sustainable manufacturing and the ability to repair components and infrastructure during NASA Exploration Missions (</a:t>
            </a:r>
            <a:r>
              <a:rPr lang="en-US" sz="2400" dirty="0">
                <a:latin typeface="+mj-lt"/>
              </a:rPr>
              <a:t>Low Earth Orbit, </a:t>
            </a:r>
            <a:r>
              <a:rPr lang="en-US" sz="2400" b="0" i="0" dirty="0">
                <a:effectLst/>
                <a:latin typeface="+mj-lt"/>
              </a:rPr>
              <a:t>transit, and non-terrestrial surfaces). </a:t>
            </a:r>
          </a:p>
          <a:p>
            <a:pPr>
              <a:lnSpc>
                <a:spcPct val="95000"/>
              </a:lnSpc>
            </a:pPr>
            <a:endParaRPr lang="en-US" sz="1000" b="0" i="0" dirty="0">
              <a:effectLst/>
              <a:latin typeface="+mj-lt"/>
            </a:endParaRPr>
          </a:p>
          <a:p>
            <a:pPr>
              <a:lnSpc>
                <a:spcPct val="95000"/>
              </a:lnSpc>
            </a:pPr>
            <a:r>
              <a:rPr lang="en-US" sz="3600" dirty="0">
                <a:solidFill>
                  <a:schemeClr val="accent1"/>
                </a:solidFill>
                <a:latin typeface="+mj-lt"/>
                <a:cs typeface="Arial" panose="020B0604020202020204" pitchFamily="34" charset="0"/>
              </a:rPr>
              <a:t>Technical Approach</a:t>
            </a:r>
          </a:p>
          <a:p>
            <a:pPr>
              <a:lnSpc>
                <a:spcPct val="95000"/>
              </a:lnSpc>
            </a:pPr>
            <a:r>
              <a:rPr lang="en-US" sz="2400" b="0" i="0" dirty="0">
                <a:effectLst/>
                <a:latin typeface="+mj-lt"/>
              </a:rPr>
              <a:t>The ISM Portfolio seeks out opportunities to develop fundamental manufacturing processes for use in space through testing in increasingly high-fidelity environments (e.g. thermal vacuum chambers and parabolic flights to orbital demonstrations). Technology Maturation Plans are utilized to define a clear path to the advancement of Technology Readiness Level and to link development goals to NASA strategy.</a:t>
            </a:r>
          </a:p>
          <a:p>
            <a:pPr>
              <a:lnSpc>
                <a:spcPct val="95000"/>
              </a:lnSpc>
            </a:pPr>
            <a:endParaRPr lang="en-US" sz="1000" b="0" i="0" dirty="0">
              <a:effectLst/>
              <a:latin typeface="+mj-lt"/>
            </a:endParaRPr>
          </a:p>
          <a:p>
            <a:pPr>
              <a:lnSpc>
                <a:spcPct val="95000"/>
              </a:lnSpc>
            </a:pPr>
            <a:r>
              <a:rPr lang="en-US" sz="3600" dirty="0">
                <a:solidFill>
                  <a:schemeClr val="accent1"/>
                </a:solidFill>
                <a:latin typeface="+mj-lt"/>
                <a:cs typeface="Arial" panose="020B0604020202020204" pitchFamily="34" charset="0"/>
              </a:rPr>
              <a:t>Infusion Plans</a:t>
            </a:r>
          </a:p>
          <a:p>
            <a:pPr>
              <a:lnSpc>
                <a:spcPct val="95000"/>
              </a:lnSpc>
            </a:pPr>
            <a:r>
              <a:rPr lang="en-US" sz="2400" b="0" i="0" dirty="0">
                <a:effectLst/>
                <a:latin typeface="+mj-lt"/>
              </a:rPr>
              <a:t>The ISM Portfolio identifies infusion opportunities early in the pursuit of new technology development areas by seeking out customers and partners across NASA, industry, academia, and other government organizations. Relationships are built through collaborating on projects of progressively increasing scope, budget, and schedule demands. By incorporating persistent communication with partners and customers from ideation to execution, the ISM Portfolio develops and matures new capabilities that cater to end-users’ needs. </a:t>
            </a:r>
            <a:endParaRPr lang="en-US" sz="5400" dirty="0">
              <a:solidFill>
                <a:schemeClr val="bg1"/>
              </a:solidFill>
              <a:latin typeface="+mj-lt"/>
              <a:cs typeface="Arial" panose="020B0604020202020204" pitchFamily="34" charset="0"/>
            </a:endParaRPr>
          </a:p>
        </p:txBody>
      </p:sp>
      <p:pic>
        <p:nvPicPr>
          <p:cNvPr id="1026" name="Picture 2">
            <a:extLst>
              <a:ext uri="{FF2B5EF4-FFF2-40B4-BE49-F238E27FC236}">
                <a16:creationId xmlns:a16="http://schemas.microsoft.com/office/drawing/2014/main" id="{4E9B607E-C1C3-E8F0-FDEA-8AFBEAE7D8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949" y="7609707"/>
            <a:ext cx="3795977" cy="3795977"/>
          </a:xfrm>
          <a:prstGeom prst="rect">
            <a:avLst/>
          </a:prstGeom>
          <a:solidFill>
            <a:schemeClr val="bg1"/>
          </a:solidFill>
        </p:spPr>
      </p:pic>
      <p:pic>
        <p:nvPicPr>
          <p:cNvPr id="9" name="Picture 8">
            <a:extLst>
              <a:ext uri="{FF2B5EF4-FFF2-40B4-BE49-F238E27FC236}">
                <a16:creationId xmlns:a16="http://schemas.microsoft.com/office/drawing/2014/main" id="{059E07EC-A72C-08DB-4F41-CD5E0508402E}"/>
              </a:ext>
            </a:extLst>
          </p:cNvPr>
          <p:cNvPicPr>
            <a:picLocks noChangeAspect="1"/>
          </p:cNvPicPr>
          <p:nvPr/>
        </p:nvPicPr>
        <p:blipFill>
          <a:blip r:embed="rId5"/>
          <a:stretch>
            <a:fillRect/>
          </a:stretch>
        </p:blipFill>
        <p:spPr>
          <a:xfrm>
            <a:off x="8514972" y="14416627"/>
            <a:ext cx="12818562" cy="5645368"/>
          </a:xfrm>
          <a:prstGeom prst="rect">
            <a:avLst/>
          </a:prstGeom>
        </p:spPr>
      </p:pic>
      <p:sp>
        <p:nvSpPr>
          <p:cNvPr id="10" name="TextBox 9">
            <a:extLst>
              <a:ext uri="{FF2B5EF4-FFF2-40B4-BE49-F238E27FC236}">
                <a16:creationId xmlns:a16="http://schemas.microsoft.com/office/drawing/2014/main" id="{9C629C3C-AB96-6C6D-D56A-4ED75A5603B5}"/>
              </a:ext>
            </a:extLst>
          </p:cNvPr>
          <p:cNvSpPr txBox="1"/>
          <p:nvPr/>
        </p:nvSpPr>
        <p:spPr>
          <a:xfrm>
            <a:off x="8344058" y="13689257"/>
            <a:ext cx="13266122" cy="707886"/>
          </a:xfrm>
          <a:prstGeom prst="rect">
            <a:avLst/>
          </a:prstGeom>
          <a:noFill/>
        </p:spPr>
        <p:txBody>
          <a:bodyPr wrap="square" lIns="91440" tIns="45720" rIns="91440" bIns="45720" rtlCol="0" anchor="t">
            <a:spAutoFit/>
          </a:bodyPr>
          <a:lstStyle/>
          <a:p>
            <a:r>
              <a:rPr lang="en-US" sz="4000" dirty="0">
                <a:solidFill>
                  <a:schemeClr val="bg1"/>
                </a:solidFill>
                <a:cs typeface="Calibri"/>
              </a:rPr>
              <a:t>Printed Electronics: Higher Resolution and Fewer Defects in µg</a:t>
            </a:r>
          </a:p>
        </p:txBody>
      </p:sp>
      <p:pic>
        <p:nvPicPr>
          <p:cNvPr id="11" name="Picture 4" descr="IMG_0020.jpeg">
            <a:extLst>
              <a:ext uri="{FF2B5EF4-FFF2-40B4-BE49-F238E27FC236}">
                <a16:creationId xmlns:a16="http://schemas.microsoft.com/office/drawing/2014/main" id="{1F7B45C3-DA53-6B07-20C5-E767C6FB9DE8}"/>
              </a:ext>
            </a:extLst>
          </p:cNvPr>
          <p:cNvPicPr>
            <a:picLocks noChangeAspect="1"/>
          </p:cNvPicPr>
          <p:nvPr/>
        </p:nvPicPr>
        <p:blipFill>
          <a:blip r:embed="rId6"/>
          <a:stretch>
            <a:fillRect/>
          </a:stretch>
        </p:blipFill>
        <p:spPr>
          <a:xfrm>
            <a:off x="1016687" y="14992017"/>
            <a:ext cx="7134163" cy="4379383"/>
          </a:xfrm>
          <a:prstGeom prst="rect">
            <a:avLst/>
          </a:prstGeom>
        </p:spPr>
      </p:pic>
      <p:sp>
        <p:nvSpPr>
          <p:cNvPr id="12" name="TextBox 11">
            <a:extLst>
              <a:ext uri="{FF2B5EF4-FFF2-40B4-BE49-F238E27FC236}">
                <a16:creationId xmlns:a16="http://schemas.microsoft.com/office/drawing/2014/main" id="{64233F76-63D6-0478-56C3-A43A3C3B1FED}"/>
              </a:ext>
            </a:extLst>
          </p:cNvPr>
          <p:cNvSpPr txBox="1"/>
          <p:nvPr/>
        </p:nvSpPr>
        <p:spPr>
          <a:xfrm>
            <a:off x="876346" y="13397918"/>
            <a:ext cx="7414846" cy="1323439"/>
          </a:xfrm>
          <a:prstGeom prst="rect">
            <a:avLst/>
          </a:prstGeom>
          <a:noFill/>
        </p:spPr>
        <p:txBody>
          <a:bodyPr wrap="square" lIns="91440" tIns="45720" rIns="91440" bIns="45720" rtlCol="0" anchor="t">
            <a:spAutoFit/>
          </a:bodyPr>
          <a:lstStyle/>
          <a:p>
            <a:r>
              <a:rPr lang="en-US" sz="4000" dirty="0">
                <a:solidFill>
                  <a:schemeClr val="bg1"/>
                </a:solidFill>
                <a:cs typeface="Calibri"/>
              </a:rPr>
              <a:t>On-Demand Printed Electronics: Wearable Health Monitoring Patch</a:t>
            </a:r>
          </a:p>
        </p:txBody>
      </p:sp>
      <p:pic>
        <p:nvPicPr>
          <p:cNvPr id="13" name="Picture 12">
            <a:extLst>
              <a:ext uri="{FF2B5EF4-FFF2-40B4-BE49-F238E27FC236}">
                <a16:creationId xmlns:a16="http://schemas.microsoft.com/office/drawing/2014/main" id="{C712E5D8-954A-B2C6-F52F-205664EEEE65}"/>
              </a:ext>
            </a:extLst>
          </p:cNvPr>
          <p:cNvPicPr/>
          <p:nvPr/>
        </p:nvPicPr>
        <p:blipFill rotWithShape="1">
          <a:blip r:embed="rId7">
            <a:extLst>
              <a:ext uri="{28A0092B-C50C-407E-A947-70E740481C1C}">
                <a14:useLocalDpi xmlns:a14="http://schemas.microsoft.com/office/drawing/2010/main" val="0"/>
              </a:ext>
            </a:extLst>
          </a:blip>
          <a:srcRect r="2684"/>
          <a:stretch/>
        </p:blipFill>
        <p:spPr>
          <a:xfrm>
            <a:off x="970195" y="19722565"/>
            <a:ext cx="7134163" cy="4070279"/>
          </a:xfrm>
          <a:prstGeom prst="rect">
            <a:avLst/>
          </a:prstGeom>
        </p:spPr>
      </p:pic>
      <p:pic>
        <p:nvPicPr>
          <p:cNvPr id="14" name="Picture 2">
            <a:extLst>
              <a:ext uri="{FF2B5EF4-FFF2-40B4-BE49-F238E27FC236}">
                <a16:creationId xmlns:a16="http://schemas.microsoft.com/office/drawing/2014/main" id="{0D8AD7AF-CA6C-91B5-76EA-8851EBBFA2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75256" y="21092910"/>
            <a:ext cx="3448069" cy="258605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portant things You Should Know About In-Circuit Testing - Absolute  Electronics Services">
            <a:extLst>
              <a:ext uri="{FF2B5EF4-FFF2-40B4-BE49-F238E27FC236}">
                <a16:creationId xmlns:a16="http://schemas.microsoft.com/office/drawing/2014/main" id="{B107CA63-A936-75AD-D867-DCC284050A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39805" y="21104396"/>
            <a:ext cx="4568895" cy="254370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241C717F-5271-6A86-9DC7-8A520928EE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532906" y="21104396"/>
            <a:ext cx="3698317" cy="257456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E131060-1482-C22E-2516-C64630B173D1}"/>
              </a:ext>
            </a:extLst>
          </p:cNvPr>
          <p:cNvSpPr txBox="1"/>
          <p:nvPr/>
        </p:nvSpPr>
        <p:spPr>
          <a:xfrm>
            <a:off x="12793665" y="20203359"/>
            <a:ext cx="4261176" cy="707886"/>
          </a:xfrm>
          <a:prstGeom prst="rect">
            <a:avLst/>
          </a:prstGeom>
          <a:noFill/>
        </p:spPr>
        <p:txBody>
          <a:bodyPr wrap="square" rtlCol="0">
            <a:spAutoFit/>
          </a:bodyPr>
          <a:lstStyle/>
          <a:p>
            <a:pPr algn="ctr" defTabSz="609585"/>
            <a:r>
              <a:rPr lang="en-US" sz="4000" dirty="0">
                <a:solidFill>
                  <a:schemeClr val="bg1"/>
                </a:solidFill>
                <a:latin typeface="+mj-lt"/>
              </a:rPr>
              <a:t>Multilayer Printing</a:t>
            </a:r>
          </a:p>
        </p:txBody>
      </p:sp>
      <p:pic>
        <p:nvPicPr>
          <p:cNvPr id="19" name="Picture 2">
            <a:extLst>
              <a:ext uri="{FF2B5EF4-FFF2-40B4-BE49-F238E27FC236}">
                <a16:creationId xmlns:a16="http://schemas.microsoft.com/office/drawing/2014/main" id="{1FB35140-1C96-B873-2B70-F2C55673C4FD}"/>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70195" y="24996223"/>
            <a:ext cx="4295837" cy="2859039"/>
          </a:xfrm>
          <a:prstGeom prst="rect">
            <a:avLst/>
          </a:prstGeom>
          <a:noFill/>
          <a:extLst>
            <a:ext uri="{909E8E84-426E-40DD-AFC4-6F175D3DCCD1}">
              <a14:hiddenFill xmlns:a14="http://schemas.microsoft.com/office/drawing/2010/main">
                <a:solidFill>
                  <a:srgbClr val="FFFFFF"/>
                </a:solidFill>
              </a14:hiddenFill>
            </a:ext>
          </a:extLst>
        </p:spPr>
      </p:pic>
      <p:pic>
        <p:nvPicPr>
          <p:cNvPr id="20" name="Content Placeholder 27">
            <a:extLst>
              <a:ext uri="{FF2B5EF4-FFF2-40B4-BE49-F238E27FC236}">
                <a16:creationId xmlns:a16="http://schemas.microsoft.com/office/drawing/2014/main" id="{49BF66AD-C2AE-F142-972F-38491946D17D}"/>
              </a:ext>
            </a:extLst>
          </p:cNvPr>
          <p:cNvPicPr>
            <a:picLocks noChangeAspect="1"/>
          </p:cNvPicPr>
          <p:nvPr/>
        </p:nvPicPr>
        <p:blipFill rotWithShape="1">
          <a:blip r:embed="rId12">
            <a:extLst>
              <a:ext uri="{28A0092B-C50C-407E-A947-70E740481C1C}">
                <a14:useLocalDpi xmlns:a14="http://schemas.microsoft.com/office/drawing/2010/main" val="0"/>
              </a:ext>
            </a:extLst>
          </a:blip>
          <a:srcRect l="16956" t="16956" r="8349"/>
          <a:stretch/>
        </p:blipFill>
        <p:spPr>
          <a:xfrm>
            <a:off x="5585681" y="24876938"/>
            <a:ext cx="4027707" cy="2985591"/>
          </a:xfrm>
          <a:prstGeom prst="rect">
            <a:avLst/>
          </a:prstGeom>
        </p:spPr>
      </p:pic>
      <p:pic>
        <p:nvPicPr>
          <p:cNvPr id="21" name="Content Placeholder 25">
            <a:extLst>
              <a:ext uri="{FF2B5EF4-FFF2-40B4-BE49-F238E27FC236}">
                <a16:creationId xmlns:a16="http://schemas.microsoft.com/office/drawing/2014/main" id="{F3B4DA50-65F0-E6BE-CFA4-241D5FDA4B81}"/>
              </a:ext>
            </a:extLst>
          </p:cNvPr>
          <p:cNvPicPr>
            <a:picLocks noChangeAspect="1"/>
          </p:cNvPicPr>
          <p:nvPr/>
        </p:nvPicPr>
        <p:blipFill rotWithShape="1">
          <a:blip r:embed="rId13">
            <a:extLst>
              <a:ext uri="{28A0092B-C50C-407E-A947-70E740481C1C}">
                <a14:useLocalDpi xmlns:a14="http://schemas.microsoft.com/office/drawing/2010/main" val="0"/>
              </a:ext>
            </a:extLst>
          </a:blip>
          <a:srcRect l="14912"/>
          <a:stretch/>
        </p:blipFill>
        <p:spPr>
          <a:xfrm>
            <a:off x="9916343" y="24893390"/>
            <a:ext cx="3810571" cy="2985591"/>
          </a:xfrm>
          <a:prstGeom prst="rect">
            <a:avLst/>
          </a:prstGeom>
        </p:spPr>
      </p:pic>
      <p:pic>
        <p:nvPicPr>
          <p:cNvPr id="22" name="Picture 21">
            <a:extLst>
              <a:ext uri="{FF2B5EF4-FFF2-40B4-BE49-F238E27FC236}">
                <a16:creationId xmlns:a16="http://schemas.microsoft.com/office/drawing/2014/main" id="{FC4900EF-0D6D-6E02-634E-98EEDB05B03B}"/>
              </a:ext>
            </a:extLst>
          </p:cNvPr>
          <p:cNvPicPr>
            <a:picLocks noChangeAspect="1"/>
          </p:cNvPicPr>
          <p:nvPr/>
        </p:nvPicPr>
        <p:blipFill rotWithShape="1">
          <a:blip r:embed="rId14"/>
          <a:srcRect t="7249" b="12792"/>
          <a:stretch/>
        </p:blipFill>
        <p:spPr>
          <a:xfrm>
            <a:off x="954916" y="29014491"/>
            <a:ext cx="6264889" cy="3014357"/>
          </a:xfrm>
          <a:prstGeom prst="rect">
            <a:avLst/>
          </a:prstGeom>
        </p:spPr>
      </p:pic>
      <p:pic>
        <p:nvPicPr>
          <p:cNvPr id="23" name="Picture 22">
            <a:extLst>
              <a:ext uri="{FF2B5EF4-FFF2-40B4-BE49-F238E27FC236}">
                <a16:creationId xmlns:a16="http://schemas.microsoft.com/office/drawing/2014/main" id="{32EBCBF6-247A-DE5A-9325-EE5E198B4C3D}"/>
              </a:ext>
            </a:extLst>
          </p:cNvPr>
          <p:cNvPicPr>
            <a:picLocks noChangeAspect="1"/>
          </p:cNvPicPr>
          <p:nvPr/>
        </p:nvPicPr>
        <p:blipFill rotWithShape="1">
          <a:blip r:embed="rId15">
            <a:duotone>
              <a:srgbClr val="007476">
                <a:shade val="45000"/>
                <a:satMod val="135000"/>
              </a:srgbClr>
              <a:prstClr val="white"/>
            </a:duotone>
            <a:extLst>
              <a:ext uri="{BEBA8EAE-BF5A-486C-A8C5-ECC9F3942E4B}">
                <a14:imgProps xmlns:a14="http://schemas.microsoft.com/office/drawing/2010/main">
                  <a14:imgLayer r:embed="rId16">
                    <a14:imgEffect>
                      <a14:artisticPencilSketch/>
                    </a14:imgEffect>
                    <a14:imgEffect>
                      <a14:colorTemperature colorTemp="6641"/>
                    </a14:imgEffect>
                    <a14:imgEffect>
                      <a14:saturation sat="400000"/>
                    </a14:imgEffect>
                  </a14:imgLayer>
                </a14:imgProps>
              </a:ext>
            </a:extLst>
          </a:blip>
          <a:srcRect t="7249" b="12792"/>
          <a:stretch/>
        </p:blipFill>
        <p:spPr>
          <a:xfrm>
            <a:off x="7599533" y="29021865"/>
            <a:ext cx="6264896" cy="3014357"/>
          </a:xfrm>
          <a:prstGeom prst="rect">
            <a:avLst/>
          </a:prstGeom>
          <a:pattFill prst="pct80">
            <a:fgClr>
              <a:srgbClr val="000000"/>
            </a:fgClr>
            <a:bgClr>
              <a:sysClr val="window" lastClr="FFFFFF"/>
            </a:bgClr>
          </a:pattFill>
        </p:spPr>
      </p:pic>
      <p:sp>
        <p:nvSpPr>
          <p:cNvPr id="24" name="TextBox 23">
            <a:extLst>
              <a:ext uri="{FF2B5EF4-FFF2-40B4-BE49-F238E27FC236}">
                <a16:creationId xmlns:a16="http://schemas.microsoft.com/office/drawing/2014/main" id="{7F2D84C2-02B2-D9FE-D762-7A447EE65619}"/>
              </a:ext>
            </a:extLst>
          </p:cNvPr>
          <p:cNvSpPr txBox="1"/>
          <p:nvPr/>
        </p:nvSpPr>
        <p:spPr>
          <a:xfrm>
            <a:off x="3035012" y="28084567"/>
            <a:ext cx="9129042" cy="707886"/>
          </a:xfrm>
          <a:prstGeom prst="rect">
            <a:avLst/>
          </a:prstGeom>
          <a:noFill/>
        </p:spPr>
        <p:txBody>
          <a:bodyPr wrap="square" rtlCol="0">
            <a:spAutoFit/>
          </a:bodyPr>
          <a:lstStyle/>
          <a:p>
            <a:pPr algn="ctr"/>
            <a:r>
              <a:rPr lang="en-US" sz="4000" dirty="0">
                <a:solidFill>
                  <a:schemeClr val="bg1"/>
                </a:solidFill>
                <a:latin typeface="+mj-lt"/>
              </a:rPr>
              <a:t>In-Space Welding Digital Twin</a:t>
            </a:r>
          </a:p>
        </p:txBody>
      </p:sp>
      <p:graphicFrame>
        <p:nvGraphicFramePr>
          <p:cNvPr id="25" name="Diagram 24">
            <a:extLst>
              <a:ext uri="{FF2B5EF4-FFF2-40B4-BE49-F238E27FC236}">
                <a16:creationId xmlns:a16="http://schemas.microsoft.com/office/drawing/2014/main" id="{D469F4D4-B82F-2E70-F50E-1A5DDC8ACA5F}"/>
              </a:ext>
            </a:extLst>
          </p:cNvPr>
          <p:cNvGraphicFramePr/>
          <p:nvPr>
            <p:extLst>
              <p:ext uri="{D42A27DB-BD31-4B8C-83A1-F6EECF244321}">
                <p14:modId xmlns:p14="http://schemas.microsoft.com/office/powerpoint/2010/main" val="2476937167"/>
              </p:ext>
            </p:extLst>
          </p:nvPr>
        </p:nvGraphicFramePr>
        <p:xfrm>
          <a:off x="14046762" y="25741306"/>
          <a:ext cx="7898838" cy="609843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6" name="TextBox 25">
            <a:extLst>
              <a:ext uri="{FF2B5EF4-FFF2-40B4-BE49-F238E27FC236}">
                <a16:creationId xmlns:a16="http://schemas.microsoft.com/office/drawing/2014/main" id="{8EE3D21E-A9D9-6A90-9612-3A1D889FB3AB}"/>
              </a:ext>
            </a:extLst>
          </p:cNvPr>
          <p:cNvSpPr txBox="1"/>
          <p:nvPr/>
        </p:nvSpPr>
        <p:spPr>
          <a:xfrm>
            <a:off x="1940754" y="23971170"/>
            <a:ext cx="11317559" cy="707886"/>
          </a:xfrm>
          <a:prstGeom prst="rect">
            <a:avLst/>
          </a:prstGeom>
          <a:noFill/>
        </p:spPr>
        <p:txBody>
          <a:bodyPr wrap="square" rtlCol="0">
            <a:spAutoFit/>
          </a:bodyPr>
          <a:lstStyle/>
          <a:p>
            <a:pPr algn="ctr" defTabSz="609585"/>
            <a:r>
              <a:rPr lang="en-US" sz="4000" dirty="0">
                <a:solidFill>
                  <a:schemeClr val="bg1"/>
                </a:solidFill>
                <a:latin typeface="+mj-lt"/>
              </a:rPr>
              <a:t>On-demand Manufacturing of Critical Parts and Tools</a:t>
            </a:r>
          </a:p>
        </p:txBody>
      </p:sp>
      <p:sp>
        <p:nvSpPr>
          <p:cNvPr id="27" name="TextBox 26">
            <a:extLst>
              <a:ext uri="{FF2B5EF4-FFF2-40B4-BE49-F238E27FC236}">
                <a16:creationId xmlns:a16="http://schemas.microsoft.com/office/drawing/2014/main" id="{6448F6AA-B851-3293-E0E6-BCBF8D9C9242}"/>
              </a:ext>
            </a:extLst>
          </p:cNvPr>
          <p:cNvSpPr txBox="1"/>
          <p:nvPr/>
        </p:nvSpPr>
        <p:spPr>
          <a:xfrm>
            <a:off x="15141021" y="24236918"/>
            <a:ext cx="5699509" cy="1323439"/>
          </a:xfrm>
          <a:prstGeom prst="rect">
            <a:avLst/>
          </a:prstGeom>
          <a:noFill/>
        </p:spPr>
        <p:txBody>
          <a:bodyPr wrap="none" rtlCol="0">
            <a:spAutoFit/>
          </a:bodyPr>
          <a:lstStyle/>
          <a:p>
            <a:pPr algn="ctr"/>
            <a:r>
              <a:rPr lang="en-US" sz="4000" dirty="0">
                <a:solidFill>
                  <a:schemeClr val="bg1"/>
                </a:solidFill>
                <a:latin typeface="+mj-lt"/>
              </a:rPr>
              <a:t>In-Space Welding </a:t>
            </a:r>
          </a:p>
          <a:p>
            <a:pPr algn="ctr"/>
            <a:r>
              <a:rPr lang="en-US" sz="4000" dirty="0">
                <a:solidFill>
                  <a:schemeClr val="bg1"/>
                </a:solidFill>
                <a:latin typeface="+mj-lt"/>
              </a:rPr>
              <a:t>Space Environment Testing</a:t>
            </a:r>
          </a:p>
        </p:txBody>
      </p:sp>
    </p:spTree>
    <p:extLst>
      <p:ext uri="{BB962C8B-B14F-4D97-AF65-F5344CB8AC3E}">
        <p14:creationId xmlns:p14="http://schemas.microsoft.com/office/powerpoint/2010/main" val="251319281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F6C35BE1DBAC549B3839F65C74B458D" ma:contentTypeVersion="14" ma:contentTypeDescription="Create a new document." ma:contentTypeScope="" ma:versionID="ea33bbb20677de7c5d305ab5cf6cc0a9">
  <xsd:schema xmlns:xsd="http://www.w3.org/2001/XMLSchema" xmlns:xs="http://www.w3.org/2001/XMLSchema" xmlns:p="http://schemas.microsoft.com/office/2006/metadata/properties" xmlns:ns2="585b073a-e51e-4e2b-9042-4b1ce8b97595" xmlns:ns3="29417a99-398a-4157-a8b2-f8db5ad0fb90" targetNamespace="http://schemas.microsoft.com/office/2006/metadata/properties" ma:root="true" ma:fieldsID="46d2cc135cbf5efdc03f277ef3f38a88" ns2:_="" ns3:_="">
    <xsd:import namespace="585b073a-e51e-4e2b-9042-4b1ce8b97595"/>
    <xsd:import namespace="29417a99-398a-4157-a8b2-f8db5ad0fb90"/>
    <xsd:element name="properties">
      <xsd:complexType>
        <xsd:sequence>
          <xsd:element name="documentManagement">
            <xsd:complexType>
              <xsd:all>
                <xsd:element ref="ns2:MeetingDate"/>
                <xsd:element ref="ns2:Categories" minOccurs="0"/>
                <xsd:element ref="ns2:Cadance"/>
                <xsd:element ref="ns2:ReportingYear"/>
                <xsd:element ref="ns2:TypeofDocument"/>
                <xsd:element ref="ns2:Status"/>
                <xsd:element ref="ns2:FinalReportLocation" minOccurs="0"/>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5b073a-e51e-4e2b-9042-4b1ce8b97595" elementFormDefault="qualified">
    <xsd:import namespace="http://schemas.microsoft.com/office/2006/documentManagement/types"/>
    <xsd:import namespace="http://schemas.microsoft.com/office/infopath/2007/PartnerControls"/>
    <xsd:element name="MeetingDate" ma:index="2" ma:displayName="Meeting Date" ma:default="[today]" ma:format="DateOnly" ma:internalName="MeetingDate">
      <xsd:simpleType>
        <xsd:restriction base="dms:DateTime"/>
      </xsd:simpleType>
    </xsd:element>
    <xsd:element name="Categories" ma:index="3" nillable="true" ma:displayName="Categories" ma:format="Dropdown" ma:internalName="Categories" ma:requiredMultiChoice="true">
      <xsd:complexType>
        <xsd:complexContent>
          <xsd:extension base="dms:MultiChoice">
            <xsd:sequence>
              <xsd:element name="Value" maxOccurs="unbounded" minOccurs="0" nillable="true">
                <xsd:simpleType>
                  <xsd:restriction base="dms:Choice">
                    <xsd:enumeration value="ISM"/>
                    <xsd:enumeration value="EC"/>
                    <xsd:enumeration value="GCD"/>
                    <xsd:enumeration value="BPR"/>
                    <xsd:enumeration value="STOMPR"/>
                    <xsd:enumeration value="RMB"/>
                    <xsd:enumeration value="ERB/PCB"/>
                    <xsd:enumeration value="ODME"/>
                    <xsd:enumeration value="ODMM"/>
                    <xsd:enumeration value="DMPR"/>
                  </xsd:restriction>
                </xsd:simpleType>
              </xsd:element>
            </xsd:sequence>
          </xsd:extension>
        </xsd:complexContent>
      </xsd:complexType>
    </xsd:element>
    <xsd:element name="Cadance" ma:index="4" ma:displayName="Cadance" ma:format="Dropdown" ma:internalName="Cadance">
      <xsd:simpleType>
        <xsd:restriction base="dms:Choice">
          <xsd:enumeration value="Weekly"/>
          <xsd:enumeration value="Monthly"/>
          <xsd:enumeration value="Quarterly"/>
          <xsd:enumeration value="Mid-year"/>
          <xsd:enumeration value="Yearly"/>
          <xsd:enumeration value="Bi-weekly"/>
        </xsd:restriction>
      </xsd:simpleType>
    </xsd:element>
    <xsd:element name="ReportingYear" ma:index="5" ma:displayName="Reporting Year" ma:format="Dropdown" ma:internalName="ReportingYear">
      <xsd:simpleType>
        <xsd:restriction base="dms:Choice">
          <xsd:enumeration value="FY20"/>
          <xsd:enumeration value="FY21"/>
          <xsd:enumeration value="FY22"/>
          <xsd:enumeration value="FY23"/>
          <xsd:enumeration value="FY24"/>
          <xsd:enumeration value="FY26"/>
        </xsd:restriction>
      </xsd:simpleType>
    </xsd:element>
    <xsd:element name="TypeofDocument" ma:index="6" ma:displayName="Type of Document" ma:format="Dropdown" ma:internalName="TypeofDocument">
      <xsd:simpleType>
        <xsd:restriction base="dms:Choice">
          <xsd:enumeration value="Presentation"/>
          <xsd:enumeration value="Recording"/>
          <xsd:enumeration value="Notes"/>
        </xsd:restriction>
      </xsd:simpleType>
    </xsd:element>
    <xsd:element name="Status" ma:index="7" ma:displayName="Status" ma:format="Dropdown" ma:internalName="Status">
      <xsd:simpleType>
        <xsd:restriction base="dms:Choice">
          <xsd:enumeration value="In Progress"/>
          <xsd:enumeration value="Complete"/>
        </xsd:restriction>
      </xsd:simpleType>
    </xsd:element>
    <xsd:element name="FinalReportLocation" ma:index="8" nillable="true" ma:displayName="Final Report Location" ma:format="Hyperlink" ma:internalName="FinalReport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417a99-398a-4157-a8b2-f8db5ad0fb9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FinalReportLocation xmlns="585b073a-e51e-4e2b-9042-4b1ce8b97595">
      <Url xsi:nil="true"/>
      <Description xsi:nil="true"/>
    </FinalReportLocation>
    <MeetingDate xmlns="585b073a-e51e-4e2b-9042-4b1ce8b97595">2023-09-18T05:00:00+00:00</MeetingDate>
    <Status xmlns="585b073a-e51e-4e2b-9042-4b1ce8b97595">In Progress</Status>
    <ReportingYear xmlns="585b073a-e51e-4e2b-9042-4b1ce8b97595">FY23</ReportingYear>
    <Categories xmlns="585b073a-e51e-4e2b-9042-4b1ce8b97595">
      <Value>GCD</Value>
    </Categories>
    <TypeofDocument xmlns="585b073a-e51e-4e2b-9042-4b1ce8b97595">Presentation</TypeofDocument>
    <Cadance xmlns="585b073a-e51e-4e2b-9042-4b1ce8b97595">Yearly</Cadance>
  </documentManagement>
</p:properties>
</file>

<file path=customXml/itemProps1.xml><?xml version="1.0" encoding="utf-8"?>
<ds:datastoreItem xmlns:ds="http://schemas.openxmlformats.org/officeDocument/2006/customXml" ds:itemID="{82E98F71-8F49-41A8-99A8-56FAA278C95B}">
  <ds:schemaRefs>
    <ds:schemaRef ds:uri="http://schemas.microsoft.com/sharepoint/v3/contenttype/forms"/>
  </ds:schemaRefs>
</ds:datastoreItem>
</file>

<file path=customXml/itemProps2.xml><?xml version="1.0" encoding="utf-8"?>
<ds:datastoreItem xmlns:ds="http://schemas.openxmlformats.org/officeDocument/2006/customXml" ds:itemID="{06029948-0772-4669-BDC7-2833D51DA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5b073a-e51e-4e2b-9042-4b1ce8b97595"/>
    <ds:schemaRef ds:uri="29417a99-398a-4157-a8b2-f8db5ad0fb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B29020-5858-47B3-9682-F265ED40470F}">
  <ds:schemaRefs>
    <ds:schemaRef ds:uri="http://purl.org/dc/terms/"/>
    <ds:schemaRef ds:uri="951baa4d-da10-474d-bc4c-514327b6fdb2"/>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www.w3.org/XML/1998/namespace"/>
    <ds:schemaRef ds:uri="http://purl.org/dc/dcmitype/"/>
    <ds:schemaRef ds:uri="585b073a-e51e-4e2b-9042-4b1ce8b97595"/>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1909</TotalTime>
  <Words>238</Words>
  <Application>Microsoft Office PowerPoint</Application>
  <PresentationFormat>Custom</PresentationFormat>
  <Paragraphs>20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Symbol</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ISM Poster</dc:title>
  <dc:creator>Microsoft Office User</dc:creator>
  <cp:lastModifiedBy>Pociask, Lierin (MSFC-ST23)[Consolidated Program Support Services]</cp:lastModifiedBy>
  <cp:revision>19</cp:revision>
  <cp:lastPrinted>2018-07-27T15:17:35Z</cp:lastPrinted>
  <dcterms:created xsi:type="dcterms:W3CDTF">2018-02-06T13:56:17Z</dcterms:created>
  <dcterms:modified xsi:type="dcterms:W3CDTF">2023-09-12T01:21:36Z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0x0101002F6C35BE1DBAC549B3839F65C74B458D</vt:lpwstr>
  </property>
  <property fmtid="{D5CDD505-2E9C-101B-9397-08002B2CF9AE}" pid="3" name="Order">
    <vt:r8>1113300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ies>
</file>