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713" r:id="rId1"/>
  </p:sldMasterIdLst>
  <p:notesMasterIdLst>
    <p:notesMasterId r:id="rId44"/>
  </p:notesMasterIdLst>
  <p:handoutMasterIdLst>
    <p:handoutMasterId r:id="rId45"/>
  </p:handoutMasterIdLst>
  <p:sldIdLst>
    <p:sldId id="15757" r:id="rId2"/>
    <p:sldId id="15758" r:id="rId3"/>
    <p:sldId id="489" r:id="rId4"/>
    <p:sldId id="15759" r:id="rId5"/>
    <p:sldId id="15760" r:id="rId6"/>
    <p:sldId id="15761" r:id="rId7"/>
    <p:sldId id="15762" r:id="rId8"/>
    <p:sldId id="38289" r:id="rId9"/>
    <p:sldId id="1648" r:id="rId10"/>
    <p:sldId id="498" r:id="rId11"/>
    <p:sldId id="38291" r:id="rId12"/>
    <p:sldId id="350" r:id="rId13"/>
    <p:sldId id="500" r:id="rId14"/>
    <p:sldId id="501" r:id="rId15"/>
    <p:sldId id="502" r:id="rId16"/>
    <p:sldId id="503" r:id="rId17"/>
    <p:sldId id="407" r:id="rId18"/>
    <p:sldId id="505" r:id="rId19"/>
    <p:sldId id="509" r:id="rId20"/>
    <p:sldId id="1690" r:id="rId21"/>
    <p:sldId id="466" r:id="rId22"/>
    <p:sldId id="366" r:id="rId23"/>
    <p:sldId id="514" r:id="rId24"/>
    <p:sldId id="1664" r:id="rId25"/>
    <p:sldId id="1662" r:id="rId26"/>
    <p:sldId id="1663" r:id="rId27"/>
    <p:sldId id="1705" r:id="rId28"/>
    <p:sldId id="484" r:id="rId29"/>
    <p:sldId id="15768" r:id="rId30"/>
    <p:sldId id="15763" r:id="rId31"/>
    <p:sldId id="15765" r:id="rId32"/>
    <p:sldId id="1671" r:id="rId33"/>
    <p:sldId id="38292" r:id="rId34"/>
    <p:sldId id="38285" r:id="rId35"/>
    <p:sldId id="38286" r:id="rId36"/>
    <p:sldId id="1691" r:id="rId37"/>
    <p:sldId id="38287" r:id="rId38"/>
    <p:sldId id="38284" r:id="rId39"/>
    <p:sldId id="38283" r:id="rId40"/>
    <p:sldId id="1688" r:id="rId41"/>
    <p:sldId id="38290" r:id="rId42"/>
    <p:sldId id="38288" r:id="rId4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99"/>
    <a:srgbClr val="FFC000"/>
    <a:srgbClr val="57D3FF"/>
    <a:srgbClr val="008EC0"/>
    <a:srgbClr val="FFFFCC"/>
    <a:srgbClr val="F9FA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1AE739-CF85-484F-8642-4DF4BC4678C8}" v="58" dt="2023-09-12T14:04:13.8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05" autoAdjust="0"/>
    <p:restoredTop sz="94660"/>
  </p:normalViewPr>
  <p:slideViewPr>
    <p:cSldViewPr snapToGrid="0">
      <p:cViewPr varScale="1">
        <p:scale>
          <a:sx n="104" d="100"/>
          <a:sy n="104" d="100"/>
        </p:scale>
        <p:origin x="612" y="108"/>
      </p:cViewPr>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DA672785-AF9B-42C9-933B-71B326311776}" type="datetimeFigureOut">
              <a:rPr lang="en-US" smtClean="0"/>
              <a:t>9/12/2023</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AD6D9C64-D665-44E9-8B28-7A65E44023C4}" type="slidenum">
              <a:rPr lang="en-US" smtClean="0"/>
              <a:t>‹#›</a:t>
            </a:fld>
            <a:endParaRPr lang="en-US"/>
          </a:p>
        </p:txBody>
      </p:sp>
    </p:spTree>
    <p:extLst>
      <p:ext uri="{BB962C8B-B14F-4D97-AF65-F5344CB8AC3E}">
        <p14:creationId xmlns:p14="http://schemas.microsoft.com/office/powerpoint/2010/main" val="8295426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9C86F67-3193-44CA-A307-16108AA8019A}" type="datetimeFigureOut">
              <a:rPr lang="en-US" smtClean="0"/>
              <a:t>9/12/2023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0D9A577-177E-406A-BAA8-F14760221DA4}" type="slidenum">
              <a:rPr lang="en-US" smtClean="0"/>
              <a:t>‹#›</a:t>
            </a:fld>
            <a:endParaRPr lang="en-US"/>
          </a:p>
        </p:txBody>
      </p:sp>
    </p:spTree>
    <p:extLst>
      <p:ext uri="{BB962C8B-B14F-4D97-AF65-F5344CB8AC3E}">
        <p14:creationId xmlns:p14="http://schemas.microsoft.com/office/powerpoint/2010/main" val="3798276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112C09-5247-404F-9019-25D88E43BD9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9159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gn="l"/>
            <a:r>
              <a:rPr lang="en-US" sz="1400" b="1" dirty="0">
                <a:solidFill>
                  <a:srgbClr val="FF0000"/>
                </a:solidFill>
              </a:rPr>
              <a:t>Ralph</a:t>
            </a:r>
            <a:endParaRPr lang="en-US" sz="1400" b="1" i="1" dirty="0">
              <a:solidFill>
                <a:srgbClr val="FFFF00"/>
              </a:solidFill>
            </a:endParaRPr>
          </a:p>
          <a:p>
            <a:pPr algn="l"/>
            <a:r>
              <a:rPr lang="en-US" sz="1400" b="1" i="1" dirty="0">
                <a:solidFill>
                  <a:srgbClr val="FFFF00"/>
                </a:solidFill>
              </a:rPr>
              <a:t>Ensure Food System Security on Long Duration Missions  Beyond Low Earth Orbit (LEO)</a:t>
            </a:r>
            <a:endParaRPr lang="en-US" b="1" dirty="0">
              <a:solidFill>
                <a:schemeClr val="bg1"/>
              </a:solidFill>
            </a:endParaRPr>
          </a:p>
          <a:p>
            <a:pPr marL="285750" indent="-285750">
              <a:buFont typeface="Arial" panose="020B0604020202020204" pitchFamily="34" charset="0"/>
              <a:buChar char="•"/>
            </a:pPr>
            <a:r>
              <a:rPr lang="en-US" sz="1200" b="0" i="1" dirty="0">
                <a:solidFill>
                  <a:schemeClr val="bg1"/>
                </a:solidFill>
              </a:rPr>
              <a:t>Food and nutrition are the first line of defense for crew health and performance</a:t>
            </a:r>
            <a:endParaRPr lang="en-US" sz="1200" b="0" dirty="0">
              <a:solidFill>
                <a:schemeClr val="bg1"/>
              </a:solidFill>
            </a:endParaRPr>
          </a:p>
          <a:p>
            <a:pPr marL="285750" indent="-285750">
              <a:buFont typeface="Arial" panose="020B0604020202020204" pitchFamily="34" charset="0"/>
              <a:buChar char="•"/>
            </a:pPr>
            <a:r>
              <a:rPr lang="en-US" sz="1200" b="0" dirty="0">
                <a:solidFill>
                  <a:schemeClr val="bg1"/>
                </a:solidFill>
              </a:rPr>
              <a:t>Provide safe, nutritious and acceptable fresh food </a:t>
            </a:r>
          </a:p>
          <a:p>
            <a:pPr marL="285750" indent="-285750">
              <a:buFont typeface="Arial" panose="020B0604020202020204" pitchFamily="34" charset="0"/>
              <a:buChar char="•"/>
            </a:pPr>
            <a:r>
              <a:rPr lang="en-US" sz="1200" b="0" dirty="0">
                <a:solidFill>
                  <a:schemeClr val="bg1"/>
                </a:solidFill>
              </a:rPr>
              <a:t>Add variety to crew diet</a:t>
            </a:r>
          </a:p>
          <a:p>
            <a:pPr marL="285750" indent="-285750">
              <a:buFont typeface="Arial" panose="020B0604020202020204" pitchFamily="34" charset="0"/>
              <a:buChar char="•"/>
            </a:pPr>
            <a:r>
              <a:rPr lang="en-US" sz="1200" b="0" dirty="0">
                <a:solidFill>
                  <a:schemeClr val="bg1"/>
                </a:solidFill>
              </a:rPr>
              <a:t>Enhance morale</a:t>
            </a:r>
          </a:p>
          <a:p>
            <a:r>
              <a:rPr lang="en-US" sz="1200" dirty="0">
                <a:solidFill>
                  <a:srgbClr val="92D050"/>
                </a:solidFill>
              </a:rPr>
              <a:t>* Food security is the condition in which crew have continuous access to sufficient safe and nutritious food which meets both their dietary needs and food preferences in order to maintain peak health and performance. </a:t>
            </a:r>
          </a:p>
          <a:p>
            <a:pPr marL="0" indent="0">
              <a:buFont typeface="Arial" panose="020B0604020202020204" pitchFamily="34" charset="0"/>
              <a:buNone/>
            </a:pPr>
            <a:endParaRPr lang="en-US" sz="1200" b="0" dirty="0">
              <a:solidFill>
                <a:schemeClr val="bg1"/>
              </a:solidFill>
            </a:endParaRPr>
          </a:p>
          <a:p>
            <a:r>
              <a:rPr lang="en-US" sz="1600" b="1" i="1" dirty="0">
                <a:solidFill>
                  <a:srgbClr val="FFFF00"/>
                </a:solidFill>
              </a:rPr>
              <a:t>Nutrient Supplementation of the Prepackaged Food System - Needed for: Deep Space Transport</a:t>
            </a:r>
          </a:p>
          <a:p>
            <a:pPr marL="285750" indent="-285750">
              <a:buFont typeface="Arial" panose="020B0604020202020204" pitchFamily="34" charset="0"/>
              <a:buChar char="•"/>
            </a:pPr>
            <a:r>
              <a:rPr lang="en-US" sz="1200" b="0" dirty="0">
                <a:solidFill>
                  <a:schemeClr val="bg1"/>
                </a:solidFill>
              </a:rPr>
              <a:t>Fresh produce supplements vitamins (B</a:t>
            </a:r>
            <a:r>
              <a:rPr lang="en-US" sz="1200" b="0" baseline="-25000" dirty="0">
                <a:solidFill>
                  <a:schemeClr val="bg1"/>
                </a:solidFill>
              </a:rPr>
              <a:t>1</a:t>
            </a:r>
            <a:r>
              <a:rPr lang="en-US" sz="1200" b="0" dirty="0">
                <a:solidFill>
                  <a:schemeClr val="bg1"/>
                </a:solidFill>
              </a:rPr>
              <a:t>, K, C) and bioactive compounds that degrade in the stored food system on multi-year exploration missions</a:t>
            </a:r>
          </a:p>
          <a:p>
            <a:pPr marL="285750" indent="-285750">
              <a:buFont typeface="Arial" panose="020B0604020202020204" pitchFamily="34" charset="0"/>
              <a:buChar char="•"/>
            </a:pPr>
            <a:r>
              <a:rPr lang="en-US" sz="1200" b="0" dirty="0">
                <a:solidFill>
                  <a:schemeClr val="bg1"/>
                </a:solidFill>
              </a:rPr>
              <a:t>“Pick-and-Eat” crops that require no processing and minimal preparation will provide variety, customization, and psychological appeal</a:t>
            </a:r>
          </a:p>
          <a:p>
            <a:pPr marL="285750" indent="-285750">
              <a:buFont typeface="Arial" panose="020B0604020202020204" pitchFamily="34" charset="0"/>
              <a:buChar char="•"/>
            </a:pPr>
            <a:r>
              <a:rPr lang="en-US" sz="1200" b="0" dirty="0">
                <a:solidFill>
                  <a:schemeClr val="bg1"/>
                </a:solidFill>
              </a:rPr>
              <a:t>Enable testing and demonstration of dependable crop production before reliance on system.</a:t>
            </a:r>
          </a:p>
          <a:p>
            <a:pPr marL="285750" indent="-285750">
              <a:buFont typeface="Arial" panose="020B0604020202020204" pitchFamily="34" charset="0"/>
              <a:buChar char="•"/>
            </a:pPr>
            <a:r>
              <a:rPr lang="en-US" sz="1200" b="0" dirty="0">
                <a:solidFill>
                  <a:schemeClr val="bg1"/>
                </a:solidFill>
              </a:rPr>
              <a:t>Limiting factors are vehicle resources mass, power, volume, water, air, crew time</a:t>
            </a:r>
          </a:p>
          <a:p>
            <a:r>
              <a:rPr lang="en-US" sz="1200" b="0" dirty="0">
                <a:solidFill>
                  <a:schemeClr val="bg1"/>
                </a:solidFill>
              </a:rPr>
              <a:t>     </a:t>
            </a:r>
          </a:p>
          <a:p>
            <a:pPr algn="l"/>
            <a:r>
              <a:rPr lang="en-US" sz="2800" b="1" i="1" dirty="0">
                <a:solidFill>
                  <a:srgbClr val="FFFF00"/>
                </a:solidFill>
              </a:rPr>
              <a:t>Caloric Replacement to Facilitate Earth Independence - Needed for: Long duration Surface missions on the Moon and Mars</a:t>
            </a:r>
            <a:endParaRPr lang="en-US" sz="2000" b="1" dirty="0">
              <a:solidFill>
                <a:schemeClr val="bg1"/>
              </a:solidFill>
            </a:endParaRPr>
          </a:p>
          <a:p>
            <a:pPr marL="342900" lvl="1" indent="-333375">
              <a:buFont typeface="Arial" charset="0"/>
              <a:buChar char="•"/>
            </a:pPr>
            <a:r>
              <a:rPr lang="en-US" sz="2000" b="0" dirty="0">
                <a:solidFill>
                  <a:schemeClr val="bg1"/>
                </a:solidFill>
              </a:rPr>
              <a:t>Reduce up-mass associated with pre-packaged food</a:t>
            </a:r>
          </a:p>
          <a:p>
            <a:pPr marL="342900" indent="-342900">
              <a:buFont typeface="Arial" panose="020B0604020202020204" pitchFamily="34" charset="0"/>
              <a:buChar char="•"/>
            </a:pPr>
            <a:r>
              <a:rPr lang="en-US" sz="2000" b="0" dirty="0">
                <a:solidFill>
                  <a:schemeClr val="bg1"/>
                </a:solidFill>
              </a:rPr>
              <a:t>In addition to “pick and eat” crops, include staple crops that require processing and preparation </a:t>
            </a:r>
          </a:p>
          <a:p>
            <a:pPr marL="342900" indent="-342900">
              <a:buFont typeface="Arial" panose="020B0604020202020204" pitchFamily="34" charset="0"/>
              <a:buChar char="•"/>
            </a:pPr>
            <a:r>
              <a:rPr lang="en-US" sz="2000" b="0" dirty="0">
                <a:solidFill>
                  <a:schemeClr val="bg1"/>
                </a:solidFill>
              </a:rPr>
              <a:t>Bioregenerative capability will be required for long duration surface missions</a:t>
            </a:r>
          </a:p>
        </p:txBody>
      </p:sp>
      <p:sp>
        <p:nvSpPr>
          <p:cNvPr id="4" name="Slide Number Placeholder 3"/>
          <p:cNvSpPr>
            <a:spLocks noGrp="1"/>
          </p:cNvSpPr>
          <p:nvPr>
            <p:ph type="sldNum" sz="quarter" idx="5"/>
          </p:nvPr>
        </p:nvSpPr>
        <p:spPr/>
        <p:txBody>
          <a:bodyPr/>
          <a:lstStyle/>
          <a:p>
            <a:fld id="{DABF1B26-EAA3-44D1-82F2-5B6675C75BE0}" type="slidenum">
              <a:rPr lang="en-US" smtClean="0"/>
              <a:t>4</a:t>
            </a:fld>
            <a:endParaRPr lang="en-US"/>
          </a:p>
        </p:txBody>
      </p:sp>
    </p:spTree>
    <p:extLst>
      <p:ext uri="{BB962C8B-B14F-4D97-AF65-F5344CB8AC3E}">
        <p14:creationId xmlns:p14="http://schemas.microsoft.com/office/powerpoint/2010/main" val="3530398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 focus is on the left-hand side of this chart, looking at pick-and-eat crops that require little additional equipment and grow at small scale.  For surface systems we expect to broaden to the right-hand side and add calorie-rich staple crops.  As we increase the number and types of crops, more growth space is needed, and plant health monitoring, automation of smart sensors, robotics, and data handling become critical. </a:t>
            </a:r>
          </a:p>
        </p:txBody>
      </p:sp>
      <p:sp>
        <p:nvSpPr>
          <p:cNvPr id="4" name="Slide Number Placeholder 3"/>
          <p:cNvSpPr>
            <a:spLocks noGrp="1"/>
          </p:cNvSpPr>
          <p:nvPr>
            <p:ph type="sldNum" sz="quarter" idx="10"/>
          </p:nvPr>
        </p:nvSpPr>
        <p:spPr/>
        <p:txBody>
          <a:bodyPr/>
          <a:lstStyle/>
          <a:p>
            <a:fld id="{3555C316-9561-4093-B120-1B77699CA43F}"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483739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b="1" noProof="0" dirty="0">
              <a:solidFill>
                <a:srgbClr val="FF0000"/>
              </a:solidFill>
            </a:endParaRPr>
          </a:p>
          <a:p>
            <a:pPr marL="171450" indent="-171450">
              <a:buFont typeface="Arial" panose="020B0604020202020204" pitchFamily="34" charset="0"/>
              <a:buChar char="•"/>
            </a:pPr>
            <a:r>
              <a:rPr lang="en-US" b="0" noProof="0" dirty="0">
                <a:solidFill>
                  <a:srgbClr val="FF0000"/>
                </a:solidFill>
              </a:rPr>
              <a:t>Veggie and the Advanced Plant Habitat</a:t>
            </a:r>
            <a:endParaRPr lang="fr-FR" b="0" noProof="0" dirty="0"/>
          </a:p>
        </p:txBody>
      </p:sp>
      <p:sp>
        <p:nvSpPr>
          <p:cNvPr id="4" name="Slide Number Placeholder 3"/>
          <p:cNvSpPr>
            <a:spLocks noGrp="1"/>
          </p:cNvSpPr>
          <p:nvPr>
            <p:ph type="sldNum" sz="quarter" idx="5"/>
          </p:nvPr>
        </p:nvSpPr>
        <p:spPr/>
        <p:txBody>
          <a:bodyPr/>
          <a:lstStyle/>
          <a:p>
            <a:fld id="{DABF1B26-EAA3-44D1-82F2-5B6675C75BE0}" type="slidenum">
              <a:rPr lang="en-US" smtClean="0"/>
              <a:t>9</a:t>
            </a:fld>
            <a:endParaRPr lang="en-US" dirty="0"/>
          </a:p>
        </p:txBody>
      </p:sp>
    </p:spTree>
    <p:extLst>
      <p:ext uri="{BB962C8B-B14F-4D97-AF65-F5344CB8AC3E}">
        <p14:creationId xmlns:p14="http://schemas.microsoft.com/office/powerpoint/2010/main" val="1028649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xfrm>
            <a:off x="2546350" y="876300"/>
            <a:ext cx="4203700" cy="2365375"/>
          </a:xfrm>
          <a:noFill/>
          <a:ln>
            <a:solidFill>
              <a:srgbClr val="000000"/>
            </a:solidFill>
            <a:miter lim="800000"/>
            <a:headEnd/>
            <a:tailEnd/>
          </a:ln>
        </p:spPr>
      </p:sp>
      <p:sp>
        <p:nvSpPr>
          <p:cNvPr id="1741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defRPr/>
            </a:pPr>
            <a:endParaRPr lang="en-US" dirty="0"/>
          </a:p>
        </p:txBody>
      </p:sp>
      <p:sp>
        <p:nvSpPr>
          <p:cNvPr id="4" name="Slide Number Placeholder 3"/>
          <p:cNvSpPr>
            <a:spLocks noGrp="1"/>
          </p:cNvSpPr>
          <p:nvPr>
            <p:ph type="sldNum" sz="quarter" idx="5"/>
          </p:nvPr>
        </p:nvSpPr>
        <p:spPr/>
        <p:txBody>
          <a:bodyPr/>
          <a:lstStyle/>
          <a:p>
            <a:pPr>
              <a:defRPr/>
            </a:pPr>
            <a:fld id="{FF2D88A0-0C01-4DEE-8EF2-7FA392A3E09B}" type="slidenum">
              <a:rPr lang="en-US" smtClean="0"/>
              <a:pPr>
                <a:defRPr/>
              </a:pPr>
              <a:t>10</a:t>
            </a:fld>
            <a:endParaRPr lang="en-US"/>
          </a:p>
        </p:txBody>
      </p:sp>
    </p:spTree>
    <p:extLst>
      <p:ext uri="{BB962C8B-B14F-4D97-AF65-F5344CB8AC3E}">
        <p14:creationId xmlns:p14="http://schemas.microsoft.com/office/powerpoint/2010/main" val="2862208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xfrm>
            <a:off x="2546350" y="876300"/>
            <a:ext cx="4203700" cy="2365375"/>
          </a:xfrm>
          <a:noFill/>
          <a:ln>
            <a:solidFill>
              <a:srgbClr val="000000"/>
            </a:solidFill>
            <a:miter lim="800000"/>
            <a:headEnd/>
            <a:tailEnd/>
          </a:ln>
        </p:spPr>
      </p:sp>
      <p:sp>
        <p:nvSpPr>
          <p:cNvPr id="1741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defRPr/>
            </a:pPr>
            <a:endParaRPr lang="en-US" dirty="0"/>
          </a:p>
        </p:txBody>
      </p:sp>
      <p:sp>
        <p:nvSpPr>
          <p:cNvPr id="4" name="Slide Number Placeholder 3"/>
          <p:cNvSpPr>
            <a:spLocks noGrp="1"/>
          </p:cNvSpPr>
          <p:nvPr>
            <p:ph type="sldNum" sz="quarter" idx="5"/>
          </p:nvPr>
        </p:nvSpPr>
        <p:spPr/>
        <p:txBody>
          <a:bodyPr/>
          <a:lstStyle/>
          <a:p>
            <a:pPr>
              <a:defRPr/>
            </a:pPr>
            <a:fld id="{FF2D88A0-0C01-4DEE-8EF2-7FA392A3E09B}" type="slidenum">
              <a:rPr lang="en-US" smtClean="0"/>
              <a:pPr>
                <a:defRPr/>
              </a:pPr>
              <a:t>11</a:t>
            </a:fld>
            <a:endParaRPr lang="en-US"/>
          </a:p>
        </p:txBody>
      </p:sp>
    </p:spTree>
    <p:extLst>
      <p:ext uri="{BB962C8B-B14F-4D97-AF65-F5344CB8AC3E}">
        <p14:creationId xmlns:p14="http://schemas.microsoft.com/office/powerpoint/2010/main" val="28622083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xfrm>
            <a:off x="717550" y="1162050"/>
            <a:ext cx="5575300" cy="3136900"/>
          </a:xfrm>
          <a:noFill/>
          <a:ln>
            <a:solidFill>
              <a:srgbClr val="000000"/>
            </a:solidFill>
            <a:miter lim="800000"/>
            <a:headEnd/>
            <a:tailEnd/>
          </a:ln>
        </p:spPr>
      </p:sp>
      <p:sp>
        <p:nvSpPr>
          <p:cNvPr id="1741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defRPr/>
            </a:pPr>
            <a:r>
              <a:rPr lang="en-US" dirty="0"/>
              <a:t>Veg-01 second crop,</a:t>
            </a:r>
            <a:r>
              <a:rPr lang="en-US" baseline="0" dirty="0"/>
              <a:t> first consumption</a:t>
            </a:r>
            <a:endParaRPr lang="en-US" dirty="0"/>
          </a:p>
        </p:txBody>
      </p:sp>
      <p:sp>
        <p:nvSpPr>
          <p:cNvPr id="4" name="Slide Number Placeholder 3"/>
          <p:cNvSpPr>
            <a:spLocks noGrp="1"/>
          </p:cNvSpPr>
          <p:nvPr>
            <p:ph type="sldNum" sz="quarter" idx="5"/>
          </p:nvPr>
        </p:nvSpPr>
        <p:spPr/>
        <p:txBody>
          <a:bodyPr/>
          <a:lstStyle/>
          <a:p>
            <a:pPr>
              <a:defRPr/>
            </a:pPr>
            <a:fld id="{FF2D88A0-0C01-4DEE-8EF2-7FA392A3E09B}" type="slidenum">
              <a:rPr lang="en-US" smtClean="0"/>
              <a:pPr>
                <a:defRPr/>
              </a:pPr>
              <a:t>12</a:t>
            </a:fld>
            <a:endParaRPr lang="en-US"/>
          </a:p>
        </p:txBody>
      </p:sp>
    </p:spTree>
    <p:extLst>
      <p:ext uri="{BB962C8B-B14F-4D97-AF65-F5344CB8AC3E}">
        <p14:creationId xmlns:p14="http://schemas.microsoft.com/office/powerpoint/2010/main" val="3051177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D9A577-177E-406A-BAA8-F14760221DA4}" type="slidenum">
              <a:rPr lang="en-US" smtClean="0"/>
              <a:t>14</a:t>
            </a:fld>
            <a:endParaRPr lang="en-US"/>
          </a:p>
        </p:txBody>
      </p:sp>
    </p:spTree>
    <p:extLst>
      <p:ext uri="{BB962C8B-B14F-4D97-AF65-F5344CB8AC3E}">
        <p14:creationId xmlns:p14="http://schemas.microsoft.com/office/powerpoint/2010/main" val="37784773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Video by Rachel Hobson</a:t>
            </a:r>
          </a:p>
        </p:txBody>
      </p:sp>
      <p:sp>
        <p:nvSpPr>
          <p:cNvPr id="4" name="Slide Number Placeholder 3"/>
          <p:cNvSpPr>
            <a:spLocks noGrp="1"/>
          </p:cNvSpPr>
          <p:nvPr>
            <p:ph type="sldNum" sz="quarter" idx="10"/>
          </p:nvPr>
        </p:nvSpPr>
        <p:spPr/>
        <p:txBody>
          <a:bodyPr/>
          <a:lstStyle/>
          <a:p>
            <a:fld id="{F0D9A577-177E-406A-BAA8-F14760221DA4}" type="slidenum">
              <a:rPr lang="en-US" smtClean="0"/>
              <a:t>17</a:t>
            </a:fld>
            <a:endParaRPr lang="en-US"/>
          </a:p>
        </p:txBody>
      </p:sp>
    </p:spTree>
    <p:extLst>
      <p:ext uri="{BB962C8B-B14F-4D97-AF65-F5344CB8AC3E}">
        <p14:creationId xmlns:p14="http://schemas.microsoft.com/office/powerpoint/2010/main" val="6174779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D9A577-177E-406A-BAA8-F14760221DA4}" type="slidenum">
              <a:rPr lang="en-US" smtClean="0"/>
              <a:t>20</a:t>
            </a:fld>
            <a:endParaRPr lang="en-US"/>
          </a:p>
        </p:txBody>
      </p:sp>
    </p:spTree>
    <p:extLst>
      <p:ext uri="{BB962C8B-B14F-4D97-AF65-F5344CB8AC3E}">
        <p14:creationId xmlns:p14="http://schemas.microsoft.com/office/powerpoint/2010/main" val="3216283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104AD-E1D1-4658-96BD-08ED91B3764D}"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9951304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104AD-E1D1-4658-96BD-08ED91B3764D}"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7537411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F5F872B-96A7-4DE0-ABC2-9EC48AA82A66}" type="slidenum">
              <a:rPr lang="en-US" smtClean="0"/>
              <a:t>36</a:t>
            </a:fld>
            <a:endParaRPr lang="en-US"/>
          </a:p>
        </p:txBody>
      </p:sp>
    </p:spTree>
    <p:extLst>
      <p:ext uri="{BB962C8B-B14F-4D97-AF65-F5344CB8AC3E}">
        <p14:creationId xmlns:p14="http://schemas.microsoft.com/office/powerpoint/2010/main" val="10506290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F5F872B-96A7-4DE0-ABC2-9EC48AA82A66}" type="slidenum">
              <a:rPr lang="en-US" smtClean="0"/>
              <a:t>40</a:t>
            </a:fld>
            <a:endParaRPr lang="en-US"/>
          </a:p>
        </p:txBody>
      </p:sp>
    </p:spTree>
    <p:extLst>
      <p:ext uri="{BB962C8B-B14F-4D97-AF65-F5344CB8AC3E}">
        <p14:creationId xmlns:p14="http://schemas.microsoft.com/office/powerpoint/2010/main" val="4238678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1E0013C-D545-47E3-BAF4-37DF4B045225}" type="datetime1">
              <a:rPr lang="en-US" smtClean="0"/>
              <a:t>9/12/2023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285684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04E620-1400-4E15-AE91-86E5554227BD}" type="datetime1">
              <a:rPr lang="en-US" smtClean="0"/>
              <a:t>9/12/2023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867551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D7DF27-8FEE-475B-89A6-8F0976E3EFEF}" type="datetime1">
              <a:rPr lang="en-US" smtClean="0"/>
              <a:t>9/12/2023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469049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19D34C-2050-40A9-A44D-C41C95BDB702}" type="datetime1">
              <a:rPr lang="en-US" smtClean="0"/>
              <a:t>9/12/2023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962720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0162EE-9C24-4DB1-82D0-B319A631F4D8}" type="datetime1">
              <a:rPr lang="en-US" smtClean="0"/>
              <a:t>9/12/2023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563751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92CE9F-4211-43B6-994A-4DB8798D7A3B}" type="datetime1">
              <a:rPr lang="en-US" smtClean="0"/>
              <a:t>9/12/2023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870496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A9E02F-94AA-46B8-A4A5-F87F2491D8B3}" type="datetime1">
              <a:rPr lang="en-US" smtClean="0"/>
              <a:t>9/12/2023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833999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907E97-FB6A-4851-8906-8F7E9DC82F63}" type="datetime1">
              <a:rPr lang="en-US" smtClean="0"/>
              <a:t>9/12/2023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56935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BCCA1B-D3D7-4C70-A4F3-6CDCC3EAA8BA}" type="datetime1">
              <a:rPr lang="en-US" smtClean="0"/>
              <a:t>9/12/2023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064483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F597D7-4456-4843-8268-635A5A08E21A}" type="datetime1">
              <a:rPr lang="en-US" smtClean="0"/>
              <a:t>9/12/2023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557859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9A0CCF-8C46-4AEE-80AE-E8100FD61057}" type="datetime1">
              <a:rPr lang="en-US" smtClean="0"/>
              <a:t>9/12/2023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388172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FB7013-D195-4F6B-8BEF-0D70CCECF0D9}" type="datetime1">
              <a:rPr lang="en-US" smtClean="0"/>
              <a:t>9/12/2023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04FCE3-98A4-4385-9FA0-D7D495E5CB61}" type="slidenum">
              <a:rPr lang="en-US" smtClean="0"/>
              <a:t>‹#›</a:t>
            </a:fld>
            <a:endParaRPr lang="en-US"/>
          </a:p>
        </p:txBody>
      </p:sp>
    </p:spTree>
    <p:extLst>
      <p:ext uri="{BB962C8B-B14F-4D97-AF65-F5344CB8AC3E}">
        <p14:creationId xmlns:p14="http://schemas.microsoft.com/office/powerpoint/2010/main" val="3238702228"/>
      </p:ext>
    </p:extLst>
  </p:cSld>
  <p:clrMap bg1="dk1" tx1="lt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2.WMF"/><Relationship Id="rId13" Type="http://schemas.openxmlformats.org/officeDocument/2006/relationships/image" Target="../media/image17.PNG"/><Relationship Id="rId3" Type="http://schemas.openxmlformats.org/officeDocument/2006/relationships/image" Target="../media/image7.jpeg"/><Relationship Id="rId7" Type="http://schemas.openxmlformats.org/officeDocument/2006/relationships/image" Target="../media/image11.WMF"/><Relationship Id="rId12" Type="http://schemas.openxmlformats.org/officeDocument/2006/relationships/image" Target="../media/image16.WMF"/><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0.WMF"/><Relationship Id="rId11" Type="http://schemas.openxmlformats.org/officeDocument/2006/relationships/image" Target="../media/image15.WMF"/><Relationship Id="rId5" Type="http://schemas.openxmlformats.org/officeDocument/2006/relationships/image" Target="../media/image9.emf"/><Relationship Id="rId10" Type="http://schemas.openxmlformats.org/officeDocument/2006/relationships/image" Target="../media/image14.WMF"/><Relationship Id="rId4" Type="http://schemas.openxmlformats.org/officeDocument/2006/relationships/image" Target="../media/image8.emf"/><Relationship Id="rId9" Type="http://schemas.openxmlformats.org/officeDocument/2006/relationships/image" Target="../media/image13.WMF"/><Relationship Id="rId14" Type="http://schemas.openxmlformats.org/officeDocument/2006/relationships/image" Target="../media/image18.emf"/></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jpeg"/><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4.png"/><Relationship Id="rId4"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1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1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44.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6.png"/><Relationship Id="rId4" Type="http://schemas.openxmlformats.org/officeDocument/2006/relationships/notesSlide" Target="../notesSlides/notesSlide9.xml"/></Relationships>
</file>

<file path=ppt/slides/_rels/slide1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jpeg"/><Relationship Id="rId4" Type="http://schemas.openxmlformats.org/officeDocument/2006/relationships/image" Target="../media/image50.png"/></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58.png"/><Relationship Id="rId4" Type="http://schemas.openxmlformats.org/officeDocument/2006/relationships/image" Target="../media/image57.png"/></Relationships>
</file>

<file path=ppt/slides/_rels/slide2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65.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4.xml"/><Relationship Id="rId5" Type="http://schemas.openxmlformats.org/officeDocument/2006/relationships/image" Target="../media/image69.png"/><Relationship Id="rId4" Type="http://schemas.openxmlformats.org/officeDocument/2006/relationships/image" Target="../media/image68.jpeg"/></Relationships>
</file>

<file path=ppt/slides/_rels/slide28.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image" Target="../media/image70.emf"/><Relationship Id="rId1" Type="http://schemas.openxmlformats.org/officeDocument/2006/relationships/slideLayout" Target="../slideLayouts/slideLayout6.xml"/><Relationship Id="rId4" Type="http://schemas.openxmlformats.org/officeDocument/2006/relationships/image" Target="../media/image72.emf"/></Relationships>
</file>

<file path=ppt/slides/_rels/slide2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6.xml"/><Relationship Id="rId4" Type="http://schemas.openxmlformats.org/officeDocument/2006/relationships/image" Target="../media/image75.jpeg"/></Relationships>
</file>

<file path=ppt/slides/_rels/slide30.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1.xml"/><Relationship Id="rId6" Type="http://schemas.openxmlformats.org/officeDocument/2006/relationships/image" Target="../media/image83.png"/><Relationship Id="rId5" Type="http://schemas.openxmlformats.org/officeDocument/2006/relationships/image" Target="../media/image82.jpg"/><Relationship Id="rId4" Type="http://schemas.openxmlformats.org/officeDocument/2006/relationships/image" Target="../media/image81.jpg"/></Relationships>
</file>

<file path=ppt/slides/_rels/slide37.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88.tiff"/><Relationship Id="rId2" Type="http://schemas.openxmlformats.org/officeDocument/2006/relationships/image" Target="../media/image87.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90.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91.jpe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a:ext>
            </a:extLst>
          </a:blip>
          <a:srcRect r="18202"/>
          <a:stretch/>
        </p:blipFill>
        <p:spPr>
          <a:xfrm>
            <a:off x="15240" y="-19934"/>
            <a:ext cx="12161520" cy="4233164"/>
          </a:xfrm>
          <a:prstGeom prst="rect">
            <a:avLst/>
          </a:prstGeom>
        </p:spPr>
      </p:pic>
      <p:sp>
        <p:nvSpPr>
          <p:cNvPr id="2" name="Title 1"/>
          <p:cNvSpPr>
            <a:spLocks noGrp="1"/>
          </p:cNvSpPr>
          <p:nvPr>
            <p:ph type="ctrTitle" idx="4294967295"/>
          </p:nvPr>
        </p:nvSpPr>
        <p:spPr>
          <a:xfrm>
            <a:off x="901238" y="2096648"/>
            <a:ext cx="10389523" cy="1696763"/>
          </a:xfrm>
        </p:spPr>
        <p:txBody>
          <a:bodyPr>
            <a:noAutofit/>
          </a:bodyPr>
          <a:lstStyle/>
          <a:p>
            <a:pPr algn="ctr"/>
            <a:r>
              <a:rPr lang="en-US" sz="6600" b="1" dirty="0">
                <a:solidFill>
                  <a:srgbClr val="57D3FF"/>
                </a:solidFill>
              </a:rPr>
              <a:t>Space Crop Production</a:t>
            </a:r>
            <a:br>
              <a:rPr lang="en-US" sz="6600" b="1" dirty="0">
                <a:solidFill>
                  <a:srgbClr val="57D3FF"/>
                </a:solidFill>
              </a:rPr>
            </a:br>
            <a:endParaRPr lang="en-US" sz="6600" b="1" dirty="0">
              <a:solidFill>
                <a:srgbClr val="57D3FF"/>
              </a:solidFill>
            </a:endParaRPr>
          </a:p>
        </p:txBody>
      </p:sp>
      <p:sp>
        <p:nvSpPr>
          <p:cNvPr id="4" name="Subtitle 2"/>
          <p:cNvSpPr txBox="1">
            <a:spLocks/>
          </p:cNvSpPr>
          <p:nvPr/>
        </p:nvSpPr>
        <p:spPr>
          <a:xfrm>
            <a:off x="2158513" y="4395835"/>
            <a:ext cx="7874974" cy="211672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dirty="0">
                <a:solidFill>
                  <a:srgbClr val="00B0F0"/>
                </a:solidFill>
              </a:rPr>
              <a:t>NASA, Kennedy Space Center, FL, USA</a:t>
            </a:r>
          </a:p>
          <a:p>
            <a:pPr marL="0" indent="0" algn="ctr">
              <a:buNone/>
            </a:pPr>
            <a:endParaRPr lang="en-US" sz="1400" dirty="0">
              <a:solidFill>
                <a:srgbClr val="00B0F0"/>
              </a:solidFill>
            </a:endParaRPr>
          </a:p>
          <a:p>
            <a:pPr marL="0" indent="0" algn="ctr">
              <a:buNone/>
            </a:pPr>
            <a:endParaRPr lang="en-US" dirty="0"/>
          </a:p>
        </p:txBody>
      </p:sp>
    </p:spTree>
    <p:extLst>
      <p:ext uri="{BB962C8B-B14F-4D97-AF65-F5344CB8AC3E}">
        <p14:creationId xmlns:p14="http://schemas.microsoft.com/office/powerpoint/2010/main" val="1471611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C7E865-B811-2F45-9137-B443E08B2AC7}"/>
              </a:ext>
            </a:extLst>
          </p:cNvPr>
          <p:cNvPicPr>
            <a:picLocks noChangeAspect="1"/>
          </p:cNvPicPr>
          <p:nvPr/>
        </p:nvPicPr>
        <p:blipFill>
          <a:blip r:embed="rId3"/>
          <a:stretch>
            <a:fillRect/>
          </a:stretch>
        </p:blipFill>
        <p:spPr>
          <a:xfrm>
            <a:off x="0" y="0"/>
            <a:ext cx="12192000" cy="6858000"/>
          </a:xfrm>
          <a:prstGeom prst="rect">
            <a:avLst/>
          </a:prstGeom>
        </p:spPr>
      </p:pic>
      <p:sp>
        <p:nvSpPr>
          <p:cNvPr id="82" name="TextBox 81">
            <a:extLst>
              <a:ext uri="{FF2B5EF4-FFF2-40B4-BE49-F238E27FC236}">
                <a16:creationId xmlns:a16="http://schemas.microsoft.com/office/drawing/2014/main" id="{8709D182-DCB2-774E-888E-E1D60EF7C15A}"/>
              </a:ext>
            </a:extLst>
          </p:cNvPr>
          <p:cNvSpPr txBox="1"/>
          <p:nvPr/>
        </p:nvSpPr>
        <p:spPr>
          <a:xfrm>
            <a:off x="1623093" y="1143525"/>
            <a:ext cx="922200" cy="338554"/>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all"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rPr>
              <a:t>GATEWAY</a:t>
            </a:r>
          </a:p>
        </p:txBody>
      </p:sp>
      <p:sp>
        <p:nvSpPr>
          <p:cNvPr id="83" name="TextBox 82">
            <a:extLst>
              <a:ext uri="{FF2B5EF4-FFF2-40B4-BE49-F238E27FC236}">
                <a16:creationId xmlns:a16="http://schemas.microsoft.com/office/drawing/2014/main" id="{34FF50B7-2B15-6844-9A61-A225D0571722}"/>
              </a:ext>
            </a:extLst>
          </p:cNvPr>
          <p:cNvSpPr txBox="1"/>
          <p:nvPr/>
        </p:nvSpPr>
        <p:spPr>
          <a:xfrm>
            <a:off x="9525077" y="1154340"/>
            <a:ext cx="2011679" cy="523220"/>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all"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rPr>
              <a:t>TRANSIT HABITAT</a:t>
            </a:r>
            <a:br>
              <a:rPr kumimoji="0" lang="en-US" sz="1400" b="1" i="1" u="none" strike="noStrike" kern="1200" cap="all"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rPr>
            </a:br>
            <a:r>
              <a:rPr kumimoji="0" lang="en-US" sz="1400" b="1" i="1" u="none" strike="noStrike" kern="1200" cap="all"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rPr>
              <a:t>and mars transit</a:t>
            </a:r>
          </a:p>
        </p:txBody>
      </p:sp>
      <p:sp>
        <p:nvSpPr>
          <p:cNvPr id="33" name="TextBox 32">
            <a:extLst>
              <a:ext uri="{FF2B5EF4-FFF2-40B4-BE49-F238E27FC236}">
                <a16:creationId xmlns:a16="http://schemas.microsoft.com/office/drawing/2014/main" id="{AAE0ABEA-AFF1-394B-9479-1C29D34729B5}"/>
              </a:ext>
            </a:extLst>
          </p:cNvPr>
          <p:cNvSpPr txBox="1"/>
          <p:nvPr/>
        </p:nvSpPr>
        <p:spPr>
          <a:xfrm>
            <a:off x="2697687" y="3705072"/>
            <a:ext cx="1322563" cy="430887"/>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Pressurized rover</a:t>
            </a:r>
          </a:p>
        </p:txBody>
      </p:sp>
      <p:sp>
        <p:nvSpPr>
          <p:cNvPr id="35" name="TextBox 34">
            <a:extLst>
              <a:ext uri="{FF2B5EF4-FFF2-40B4-BE49-F238E27FC236}">
                <a16:creationId xmlns:a16="http://schemas.microsoft.com/office/drawing/2014/main" id="{49912CC4-6185-304F-B150-10F8B927010E}"/>
              </a:ext>
            </a:extLst>
          </p:cNvPr>
          <p:cNvSpPr txBox="1"/>
          <p:nvPr/>
        </p:nvSpPr>
        <p:spPr>
          <a:xfrm>
            <a:off x="366718" y="5757888"/>
            <a:ext cx="1377728" cy="430887"/>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Human </a:t>
            </a:r>
            <a:r>
              <a:rPr kumimoji="0" lang="en-US" sz="1100" b="1" i="1" u="none" strike="noStrike" kern="1200" cap="all" spc="0" normalizeH="0" baseline="0" noProof="0" err="1">
                <a:ln>
                  <a:noFill/>
                </a:ln>
                <a:solidFill>
                  <a:prstClr val="white"/>
                </a:solidFill>
                <a:effectLst/>
                <a:uLnTx/>
                <a:uFillTx/>
                <a:latin typeface="Arial" panose="020B0604020202020204" pitchFamily="34" charset="0"/>
                <a:ea typeface="+mn-ea"/>
                <a:cs typeface="Arial" panose="020B0604020202020204" pitchFamily="34" charset="0"/>
              </a:rPr>
              <a:t>LandING</a:t>
            </a:r>
            <a:r>
              <a:rPr kumimoji="0" lang="en-US" sz="1100" b="1" i="1" u="none" strike="noStrike" kern="1200" cap="all"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system </a:t>
            </a:r>
          </a:p>
        </p:txBody>
      </p:sp>
      <p:cxnSp>
        <p:nvCxnSpPr>
          <p:cNvPr id="40" name="Straight Connector 39">
            <a:extLst>
              <a:ext uri="{FF2B5EF4-FFF2-40B4-BE49-F238E27FC236}">
                <a16:creationId xmlns:a16="http://schemas.microsoft.com/office/drawing/2014/main" id="{6DD3DCEB-3B75-0F49-AD46-AAEFDA5AE33A}"/>
              </a:ext>
            </a:extLst>
          </p:cNvPr>
          <p:cNvCxnSpPr>
            <a:cxnSpLocks/>
            <a:stCxn id="3" idx="1"/>
            <a:endCxn id="105" idx="6"/>
          </p:cNvCxnSpPr>
          <p:nvPr/>
        </p:nvCxnSpPr>
        <p:spPr>
          <a:xfrm flipH="1" flipV="1">
            <a:off x="2408578" y="2014373"/>
            <a:ext cx="2681582" cy="627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3577AB1-E66A-294A-BE58-1E5183391D15}"/>
              </a:ext>
            </a:extLst>
          </p:cNvPr>
          <p:cNvCxnSpPr>
            <a:cxnSpLocks/>
            <a:stCxn id="103" idx="6"/>
            <a:endCxn id="3" idx="3"/>
          </p:cNvCxnSpPr>
          <p:nvPr/>
        </p:nvCxnSpPr>
        <p:spPr>
          <a:xfrm flipH="1" flipV="1">
            <a:off x="7101840" y="2020643"/>
            <a:ext cx="1718786" cy="6597"/>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97B3E88-29D0-E14B-BD4B-9B39FB8799AA}"/>
              </a:ext>
            </a:extLst>
          </p:cNvPr>
          <p:cNvCxnSpPr>
            <a:cxnSpLocks/>
            <a:stCxn id="71" idx="1"/>
          </p:cNvCxnSpPr>
          <p:nvPr/>
        </p:nvCxnSpPr>
        <p:spPr>
          <a:xfrm flipH="1">
            <a:off x="2669064" y="2725082"/>
            <a:ext cx="1923354" cy="0"/>
          </a:xfrm>
          <a:prstGeom prst="line">
            <a:avLst/>
          </a:prstGeom>
          <a:ln w="28575">
            <a:solidFill>
              <a:schemeClr val="bg1">
                <a:lumMod val="8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85FFFD8-C178-E049-9887-9AE76347520B}"/>
              </a:ext>
            </a:extLst>
          </p:cNvPr>
          <p:cNvCxnSpPr>
            <a:cxnSpLocks/>
            <a:stCxn id="14" idx="1"/>
            <a:endCxn id="107" idx="2"/>
          </p:cNvCxnSpPr>
          <p:nvPr/>
        </p:nvCxnSpPr>
        <p:spPr>
          <a:xfrm flipH="1">
            <a:off x="2625599" y="1309866"/>
            <a:ext cx="1679169" cy="9175"/>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2F36A6AC-E673-0B4E-AF85-2C84B05BE0C9}"/>
              </a:ext>
            </a:extLst>
          </p:cNvPr>
          <p:cNvCxnSpPr>
            <a:cxnSpLocks/>
            <a:endCxn id="71" idx="3"/>
          </p:cNvCxnSpPr>
          <p:nvPr/>
        </p:nvCxnSpPr>
        <p:spPr>
          <a:xfrm flipH="1">
            <a:off x="7599583" y="2725082"/>
            <a:ext cx="1872298" cy="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4473F53-E9D2-C745-B610-595A90DB9237}"/>
              </a:ext>
            </a:extLst>
          </p:cNvPr>
          <p:cNvCxnSpPr>
            <a:cxnSpLocks/>
            <a:stCxn id="112" idx="6"/>
            <a:endCxn id="14" idx="3"/>
          </p:cNvCxnSpPr>
          <p:nvPr/>
        </p:nvCxnSpPr>
        <p:spPr>
          <a:xfrm flipH="1">
            <a:off x="7887232" y="1309866"/>
            <a:ext cx="2280611" cy="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D75027E0-E3F3-FC43-B51D-32507EF178ED}"/>
              </a:ext>
            </a:extLst>
          </p:cNvPr>
          <p:cNvSpPr txBox="1"/>
          <p:nvPr/>
        </p:nvSpPr>
        <p:spPr>
          <a:xfrm>
            <a:off x="4592418" y="2578888"/>
            <a:ext cx="3007165" cy="292388"/>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Mobile Expedition Duration</a:t>
            </a:r>
          </a:p>
        </p:txBody>
      </p:sp>
      <p:cxnSp>
        <p:nvCxnSpPr>
          <p:cNvPr id="66" name="Straight Connector 65">
            <a:extLst>
              <a:ext uri="{FF2B5EF4-FFF2-40B4-BE49-F238E27FC236}">
                <a16:creationId xmlns:a16="http://schemas.microsoft.com/office/drawing/2014/main" id="{8ADB798E-C4A2-3249-AEE6-FA29F3114F05}"/>
              </a:ext>
            </a:extLst>
          </p:cNvPr>
          <p:cNvCxnSpPr>
            <a:cxnSpLocks/>
          </p:cNvCxnSpPr>
          <p:nvPr/>
        </p:nvCxnSpPr>
        <p:spPr>
          <a:xfrm flipH="1">
            <a:off x="7530482" y="3416356"/>
            <a:ext cx="1927198" cy="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450749F3-2854-934D-8E3E-E14F8BA03B59}"/>
              </a:ext>
            </a:extLst>
          </p:cNvPr>
          <p:cNvCxnSpPr>
            <a:cxnSpLocks/>
          </p:cNvCxnSpPr>
          <p:nvPr/>
        </p:nvCxnSpPr>
        <p:spPr>
          <a:xfrm flipH="1" flipV="1">
            <a:off x="7325381" y="6048688"/>
            <a:ext cx="408729" cy="3402"/>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191D0DFF-7544-6A48-9F0A-0C6AE4D01FC2}"/>
              </a:ext>
            </a:extLst>
          </p:cNvPr>
          <p:cNvCxnSpPr>
            <a:cxnSpLocks/>
          </p:cNvCxnSpPr>
          <p:nvPr/>
        </p:nvCxnSpPr>
        <p:spPr>
          <a:xfrm rot="10800000" flipH="1" flipV="1">
            <a:off x="4449964" y="6047502"/>
            <a:ext cx="408729" cy="3402"/>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7147220-8238-C24B-8FA8-853D57735216}"/>
              </a:ext>
            </a:extLst>
          </p:cNvPr>
          <p:cNvCxnSpPr>
            <a:cxnSpLocks/>
            <a:stCxn id="99" idx="4"/>
          </p:cNvCxnSpPr>
          <p:nvPr/>
        </p:nvCxnSpPr>
        <p:spPr>
          <a:xfrm flipV="1">
            <a:off x="9457680" y="2717527"/>
            <a:ext cx="5607" cy="1724298"/>
          </a:xfrm>
          <a:prstGeom prst="line">
            <a:avLst/>
          </a:prstGeom>
          <a:ln w="28575">
            <a:solidFill>
              <a:schemeClr val="bg1">
                <a:lumMod val="85000"/>
              </a:schemeClr>
            </a:solidFill>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C1E3E397-143C-E048-AB58-E127561BC373}"/>
              </a:ext>
            </a:extLst>
          </p:cNvPr>
          <p:cNvCxnSpPr>
            <a:cxnSpLocks/>
          </p:cNvCxnSpPr>
          <p:nvPr/>
        </p:nvCxnSpPr>
        <p:spPr>
          <a:xfrm flipH="1">
            <a:off x="2680839" y="3405571"/>
            <a:ext cx="1972523" cy="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DB15D0AD-79FE-4542-922F-2C3146CBA992}"/>
              </a:ext>
            </a:extLst>
          </p:cNvPr>
          <p:cNvCxnSpPr>
            <a:cxnSpLocks/>
          </p:cNvCxnSpPr>
          <p:nvPr/>
        </p:nvCxnSpPr>
        <p:spPr>
          <a:xfrm flipV="1">
            <a:off x="2680839" y="2713057"/>
            <a:ext cx="0" cy="1512158"/>
          </a:xfrm>
          <a:prstGeom prst="line">
            <a:avLst/>
          </a:prstGeom>
          <a:ln w="28575">
            <a:solidFill>
              <a:schemeClr val="bg1">
                <a:lumMod val="85000"/>
              </a:schemeClr>
            </a:solidFill>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5F4D6247-D0A9-5A4E-A487-A7E710741FA6}"/>
              </a:ext>
            </a:extLst>
          </p:cNvPr>
          <p:cNvSpPr txBox="1"/>
          <p:nvPr/>
        </p:nvSpPr>
        <p:spPr>
          <a:xfrm>
            <a:off x="4658749" y="3254525"/>
            <a:ext cx="2874503" cy="292388"/>
          </a:xfrm>
          <a:prstGeom prst="rect">
            <a:avLst/>
          </a:prstGeom>
          <a:solidFill>
            <a:schemeClr val="tx1">
              <a:alpha val="33000"/>
            </a:schemeClr>
          </a:solidFill>
          <a:ln w="19050">
            <a:solidFill>
              <a:schemeClr val="bg1">
                <a:lumMod val="75000"/>
              </a:schemeClr>
            </a:solidFill>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spAutoFit/>
          </a:bodyPr>
          <a:lstStyle>
            <a:defPPr>
              <a:defRPr lang="en-US"/>
            </a:defPPr>
            <a:lvl1pPr algn="ctr">
              <a:defRPr sz="1400">
                <a:solidFill>
                  <a:schemeClr val="bg1"/>
                </a:solidFill>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Mobile Exploration Range</a:t>
            </a:r>
          </a:p>
        </p:txBody>
      </p:sp>
      <p:cxnSp>
        <p:nvCxnSpPr>
          <p:cNvPr id="155" name="Straight Connector 154">
            <a:extLst>
              <a:ext uri="{FF2B5EF4-FFF2-40B4-BE49-F238E27FC236}">
                <a16:creationId xmlns:a16="http://schemas.microsoft.com/office/drawing/2014/main" id="{6981FDBD-7EEF-7044-9069-474A3F542EB5}"/>
              </a:ext>
            </a:extLst>
          </p:cNvPr>
          <p:cNvCxnSpPr>
            <a:cxnSpLocks/>
          </p:cNvCxnSpPr>
          <p:nvPr/>
        </p:nvCxnSpPr>
        <p:spPr>
          <a:xfrm flipH="1">
            <a:off x="7215468" y="5355445"/>
            <a:ext cx="2353075" cy="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76B5F26-6BA8-D444-ABFB-66ADCCF79511}"/>
              </a:ext>
            </a:extLst>
          </p:cNvPr>
          <p:cNvSpPr txBox="1"/>
          <p:nvPr/>
        </p:nvSpPr>
        <p:spPr>
          <a:xfrm>
            <a:off x="5171050" y="3735259"/>
            <a:ext cx="1849901" cy="292388"/>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Surface Fission Power</a:t>
            </a:r>
          </a:p>
        </p:txBody>
      </p:sp>
      <p:sp>
        <p:nvSpPr>
          <p:cNvPr id="14" name="TextBox 13">
            <a:extLst>
              <a:ext uri="{FF2B5EF4-FFF2-40B4-BE49-F238E27FC236}">
                <a16:creationId xmlns:a16="http://schemas.microsoft.com/office/drawing/2014/main" id="{F65D17E5-3FDB-F14B-BAD2-12A96C70EB4C}"/>
              </a:ext>
            </a:extLst>
          </p:cNvPr>
          <p:cNvSpPr txBox="1"/>
          <p:nvPr/>
        </p:nvSpPr>
        <p:spPr>
          <a:xfrm>
            <a:off x="4304768" y="1163672"/>
            <a:ext cx="3582464" cy="292388"/>
          </a:xfrm>
          <a:prstGeom prst="rect">
            <a:avLst/>
          </a:prstGeom>
          <a:solidFill>
            <a:schemeClr val="tx1">
              <a:alpha val="33000"/>
            </a:schemeClr>
          </a:solidFill>
          <a:ln w="19050">
            <a:solidFill>
              <a:schemeClr val="bg1">
                <a:lumMod val="85000"/>
              </a:schemeClr>
            </a:solidFill>
          </a:ln>
          <a:effectLst>
            <a:outerShdw blurRad="50800" dist="38100" dir="2700000" algn="tl" rotWithShape="0">
              <a:prstClr val="black">
                <a:alpha val="40000"/>
              </a:prstClr>
            </a:outerShdw>
          </a:effectLst>
        </p:spPr>
        <p:txBody>
          <a:bodyPr wrap="square" lIns="0" rIns="0" rtlCol="0" anchor="ctr">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Long Durations in Zero Gravity</a:t>
            </a:r>
          </a:p>
        </p:txBody>
      </p:sp>
      <p:sp>
        <p:nvSpPr>
          <p:cNvPr id="3" name="Rectangle 2">
            <a:extLst>
              <a:ext uri="{FF2B5EF4-FFF2-40B4-BE49-F238E27FC236}">
                <a16:creationId xmlns:a16="http://schemas.microsoft.com/office/drawing/2014/main" id="{988CE9BE-0613-3D4D-ADD9-4087956CF7D7}"/>
              </a:ext>
            </a:extLst>
          </p:cNvPr>
          <p:cNvSpPr/>
          <p:nvPr/>
        </p:nvSpPr>
        <p:spPr>
          <a:xfrm>
            <a:off x="5090160" y="1874449"/>
            <a:ext cx="2011680" cy="292388"/>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txBody>
          <a:bodyPr wrap="square" anchor="ctr">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Crew Size</a:t>
            </a:r>
          </a:p>
        </p:txBody>
      </p:sp>
      <p:sp>
        <p:nvSpPr>
          <p:cNvPr id="75" name="TextBox 74">
            <a:extLst>
              <a:ext uri="{FF2B5EF4-FFF2-40B4-BE49-F238E27FC236}">
                <a16:creationId xmlns:a16="http://schemas.microsoft.com/office/drawing/2014/main" id="{66F57395-7903-BE4C-B41B-C88CB74EAE4A}"/>
              </a:ext>
            </a:extLst>
          </p:cNvPr>
          <p:cNvSpPr txBox="1"/>
          <p:nvPr/>
        </p:nvSpPr>
        <p:spPr>
          <a:xfrm>
            <a:off x="4866620" y="5892351"/>
            <a:ext cx="2458761" cy="692497"/>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Autonomous Robotics Systems &amp; Contingency Crew Transportation  </a:t>
            </a:r>
          </a:p>
        </p:txBody>
      </p:sp>
      <p:sp>
        <p:nvSpPr>
          <p:cNvPr id="76" name="Oval 75">
            <a:extLst>
              <a:ext uri="{FF2B5EF4-FFF2-40B4-BE49-F238E27FC236}">
                <a16:creationId xmlns:a16="http://schemas.microsoft.com/office/drawing/2014/main" id="{8A88CB22-DA77-D440-8404-537C77AB21C1}"/>
              </a:ext>
            </a:extLst>
          </p:cNvPr>
          <p:cNvSpPr/>
          <p:nvPr/>
        </p:nvSpPr>
        <p:spPr>
          <a:xfrm>
            <a:off x="2632525" y="4188988"/>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Oval 79">
            <a:extLst>
              <a:ext uri="{FF2B5EF4-FFF2-40B4-BE49-F238E27FC236}">
                <a16:creationId xmlns:a16="http://schemas.microsoft.com/office/drawing/2014/main" id="{2D9E682D-1F44-9746-95BA-9793C4B62BAB}"/>
              </a:ext>
            </a:extLst>
          </p:cNvPr>
          <p:cNvSpPr/>
          <p:nvPr/>
        </p:nvSpPr>
        <p:spPr>
          <a:xfrm>
            <a:off x="2655501" y="5123668"/>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Oval 87">
            <a:extLst>
              <a:ext uri="{FF2B5EF4-FFF2-40B4-BE49-F238E27FC236}">
                <a16:creationId xmlns:a16="http://schemas.microsoft.com/office/drawing/2014/main" id="{012D10C4-F1B2-414B-A216-B0F49F394ED4}"/>
              </a:ext>
            </a:extLst>
          </p:cNvPr>
          <p:cNvSpPr/>
          <p:nvPr/>
        </p:nvSpPr>
        <p:spPr>
          <a:xfrm>
            <a:off x="4398570" y="6004036"/>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Oval 92">
            <a:extLst>
              <a:ext uri="{FF2B5EF4-FFF2-40B4-BE49-F238E27FC236}">
                <a16:creationId xmlns:a16="http://schemas.microsoft.com/office/drawing/2014/main" id="{2A491232-F577-344E-BAD3-919E7EE55CCE}"/>
              </a:ext>
            </a:extLst>
          </p:cNvPr>
          <p:cNvSpPr/>
          <p:nvPr/>
        </p:nvSpPr>
        <p:spPr>
          <a:xfrm>
            <a:off x="7685774" y="6007211"/>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8" name="Oval 97">
            <a:extLst>
              <a:ext uri="{FF2B5EF4-FFF2-40B4-BE49-F238E27FC236}">
                <a16:creationId xmlns:a16="http://schemas.microsoft.com/office/drawing/2014/main" id="{78855C38-BD4F-DD48-8405-0E7E77B726FF}"/>
              </a:ext>
            </a:extLst>
          </p:cNvPr>
          <p:cNvSpPr/>
          <p:nvPr/>
        </p:nvSpPr>
        <p:spPr>
          <a:xfrm>
            <a:off x="9525077" y="5311979"/>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9" name="Oval 98">
            <a:extLst>
              <a:ext uri="{FF2B5EF4-FFF2-40B4-BE49-F238E27FC236}">
                <a16:creationId xmlns:a16="http://schemas.microsoft.com/office/drawing/2014/main" id="{C33EB3D5-F6CA-AA48-A8B1-A875C9F947A4}"/>
              </a:ext>
            </a:extLst>
          </p:cNvPr>
          <p:cNvSpPr/>
          <p:nvPr/>
        </p:nvSpPr>
        <p:spPr>
          <a:xfrm>
            <a:off x="9414214" y="4354894"/>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Oval 102">
            <a:extLst>
              <a:ext uri="{FF2B5EF4-FFF2-40B4-BE49-F238E27FC236}">
                <a16:creationId xmlns:a16="http://schemas.microsoft.com/office/drawing/2014/main" id="{28B3E2F8-2B18-7344-90F1-09818110BCD3}"/>
              </a:ext>
            </a:extLst>
          </p:cNvPr>
          <p:cNvSpPr/>
          <p:nvPr/>
        </p:nvSpPr>
        <p:spPr>
          <a:xfrm flipH="1">
            <a:off x="8820626" y="1983774"/>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 name="Oval 104">
            <a:extLst>
              <a:ext uri="{FF2B5EF4-FFF2-40B4-BE49-F238E27FC236}">
                <a16:creationId xmlns:a16="http://schemas.microsoft.com/office/drawing/2014/main" id="{F4808E18-15CB-E441-B226-5589ACB96DBF}"/>
              </a:ext>
            </a:extLst>
          </p:cNvPr>
          <p:cNvSpPr/>
          <p:nvPr/>
        </p:nvSpPr>
        <p:spPr>
          <a:xfrm>
            <a:off x="2321647" y="1970907"/>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Oval 106">
            <a:extLst>
              <a:ext uri="{FF2B5EF4-FFF2-40B4-BE49-F238E27FC236}">
                <a16:creationId xmlns:a16="http://schemas.microsoft.com/office/drawing/2014/main" id="{9EBD43C5-3B13-6D41-9FFD-9B2C0DC2F7FC}"/>
              </a:ext>
            </a:extLst>
          </p:cNvPr>
          <p:cNvSpPr/>
          <p:nvPr/>
        </p:nvSpPr>
        <p:spPr>
          <a:xfrm>
            <a:off x="2625599" y="1275575"/>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 name="Oval 111">
            <a:extLst>
              <a:ext uri="{FF2B5EF4-FFF2-40B4-BE49-F238E27FC236}">
                <a16:creationId xmlns:a16="http://schemas.microsoft.com/office/drawing/2014/main" id="{7FEF325C-8027-454E-BC7B-5CD92961CD26}"/>
              </a:ext>
            </a:extLst>
          </p:cNvPr>
          <p:cNvSpPr/>
          <p:nvPr/>
        </p:nvSpPr>
        <p:spPr>
          <a:xfrm>
            <a:off x="10080912" y="1266400"/>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TextBox 59">
            <a:extLst>
              <a:ext uri="{FF2B5EF4-FFF2-40B4-BE49-F238E27FC236}">
                <a16:creationId xmlns:a16="http://schemas.microsoft.com/office/drawing/2014/main" id="{487FF2E2-32D2-544E-9477-43E2767D82FC}"/>
              </a:ext>
            </a:extLst>
          </p:cNvPr>
          <p:cNvSpPr txBox="1"/>
          <p:nvPr/>
        </p:nvSpPr>
        <p:spPr>
          <a:xfrm>
            <a:off x="1660944" y="5665022"/>
            <a:ext cx="1677874" cy="600164"/>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Lunar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Terrain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vehicle </a:t>
            </a:r>
          </a:p>
        </p:txBody>
      </p:sp>
      <p:cxnSp>
        <p:nvCxnSpPr>
          <p:cNvPr id="9" name="Elbow Connector 8">
            <a:extLst>
              <a:ext uri="{FF2B5EF4-FFF2-40B4-BE49-F238E27FC236}">
                <a16:creationId xmlns:a16="http://schemas.microsoft.com/office/drawing/2014/main" id="{59BA8655-DC05-3E4D-B624-7AF5FB01F1D3}"/>
              </a:ext>
            </a:extLst>
          </p:cNvPr>
          <p:cNvCxnSpPr>
            <a:cxnSpLocks/>
          </p:cNvCxnSpPr>
          <p:nvPr/>
        </p:nvCxnSpPr>
        <p:spPr>
          <a:xfrm>
            <a:off x="7032917" y="3887988"/>
            <a:ext cx="1273963" cy="371944"/>
          </a:xfrm>
          <a:prstGeom prst="bentConnector3">
            <a:avLst>
              <a:gd name="adj1" fmla="val 99987"/>
            </a:avLst>
          </a:prstGeom>
          <a:ln w="28575">
            <a:solidFill>
              <a:schemeClr val="bg1">
                <a:lumMod val="85000"/>
              </a:schemeClr>
            </a:solidFill>
            <a:headEnd type="none"/>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1" name="Elbow Connector 60">
            <a:extLst>
              <a:ext uri="{FF2B5EF4-FFF2-40B4-BE49-F238E27FC236}">
                <a16:creationId xmlns:a16="http://schemas.microsoft.com/office/drawing/2014/main" id="{F11CDD3B-F557-AA42-92F8-D5BE675D95E3}"/>
              </a:ext>
            </a:extLst>
          </p:cNvPr>
          <p:cNvCxnSpPr>
            <a:cxnSpLocks/>
          </p:cNvCxnSpPr>
          <p:nvPr/>
        </p:nvCxnSpPr>
        <p:spPr>
          <a:xfrm rot="10800000" flipV="1">
            <a:off x="3902530" y="3881452"/>
            <a:ext cx="1263107" cy="378479"/>
          </a:xfrm>
          <a:prstGeom prst="bentConnector3">
            <a:avLst>
              <a:gd name="adj1" fmla="val 100417"/>
            </a:avLst>
          </a:prstGeom>
          <a:ln w="28575">
            <a:solidFill>
              <a:schemeClr val="bg1">
                <a:lumMod val="85000"/>
              </a:schemeClr>
            </a:solidFill>
            <a:headEnd type="none"/>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CAF07B33-CD97-8E47-AC20-8CB82484F2E2}"/>
              </a:ext>
            </a:extLst>
          </p:cNvPr>
          <p:cNvSpPr txBox="1"/>
          <p:nvPr/>
        </p:nvSpPr>
        <p:spPr>
          <a:xfrm>
            <a:off x="4983288" y="4215993"/>
            <a:ext cx="2238931" cy="292388"/>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In-Situ Resource Utilization</a:t>
            </a:r>
          </a:p>
        </p:txBody>
      </p:sp>
      <p:cxnSp>
        <p:nvCxnSpPr>
          <p:cNvPr id="67" name="Straight Connector 66">
            <a:extLst>
              <a:ext uri="{FF2B5EF4-FFF2-40B4-BE49-F238E27FC236}">
                <a16:creationId xmlns:a16="http://schemas.microsoft.com/office/drawing/2014/main" id="{068D66DF-30F0-C74E-B30E-9899E8CFF2CD}"/>
              </a:ext>
            </a:extLst>
          </p:cNvPr>
          <p:cNvCxnSpPr>
            <a:cxnSpLocks/>
          </p:cNvCxnSpPr>
          <p:nvPr/>
        </p:nvCxnSpPr>
        <p:spPr>
          <a:xfrm flipV="1">
            <a:off x="2704366" y="5209118"/>
            <a:ext cx="0" cy="152400"/>
          </a:xfrm>
          <a:prstGeom prst="line">
            <a:avLst/>
          </a:prstGeom>
          <a:ln w="28575">
            <a:solidFill>
              <a:schemeClr val="bg1">
                <a:lumMod val="85000"/>
              </a:schemeClr>
            </a:solidFill>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0CE3C27A-E607-6D45-B862-DDB2E8EABBE2}"/>
              </a:ext>
            </a:extLst>
          </p:cNvPr>
          <p:cNvCxnSpPr>
            <a:cxnSpLocks/>
          </p:cNvCxnSpPr>
          <p:nvPr/>
        </p:nvCxnSpPr>
        <p:spPr>
          <a:xfrm flipH="1" flipV="1">
            <a:off x="1864311" y="5364039"/>
            <a:ext cx="3112224" cy="1483"/>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86" name="Oval 85">
            <a:extLst>
              <a:ext uri="{FF2B5EF4-FFF2-40B4-BE49-F238E27FC236}">
                <a16:creationId xmlns:a16="http://schemas.microsoft.com/office/drawing/2014/main" id="{479200DD-4295-5844-BEE0-46F0B2AD0B26}"/>
              </a:ext>
            </a:extLst>
          </p:cNvPr>
          <p:cNvSpPr/>
          <p:nvPr/>
        </p:nvSpPr>
        <p:spPr>
          <a:xfrm>
            <a:off x="1820845" y="5321583"/>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4" name="Straight Connector 73">
            <a:extLst>
              <a:ext uri="{FF2B5EF4-FFF2-40B4-BE49-F238E27FC236}">
                <a16:creationId xmlns:a16="http://schemas.microsoft.com/office/drawing/2014/main" id="{AF97D9CA-4701-3F45-B32A-A6CA3B55D6CF}"/>
              </a:ext>
            </a:extLst>
          </p:cNvPr>
          <p:cNvCxnSpPr>
            <a:cxnSpLocks/>
          </p:cNvCxnSpPr>
          <p:nvPr/>
        </p:nvCxnSpPr>
        <p:spPr>
          <a:xfrm flipV="1">
            <a:off x="6989201" y="4517908"/>
            <a:ext cx="0" cy="209667"/>
          </a:xfrm>
          <a:prstGeom prst="line">
            <a:avLst/>
          </a:prstGeom>
          <a:ln w="28575">
            <a:solidFill>
              <a:schemeClr val="bg1">
                <a:lumMod val="85000"/>
              </a:schemeClr>
            </a:solidFill>
            <a:headEnd type="oval"/>
            <a:tailEnd type="none"/>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5799A35-95C3-5A4C-B183-83B87C2F3FFD}"/>
              </a:ext>
            </a:extLst>
          </p:cNvPr>
          <p:cNvSpPr txBox="1"/>
          <p:nvPr/>
        </p:nvSpPr>
        <p:spPr>
          <a:xfrm>
            <a:off x="4976535" y="5338257"/>
            <a:ext cx="2238931" cy="292388"/>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Partial Gravity Operations</a:t>
            </a:r>
          </a:p>
        </p:txBody>
      </p:sp>
      <p:cxnSp>
        <p:nvCxnSpPr>
          <p:cNvPr id="55" name="Straight Connector 54">
            <a:extLst>
              <a:ext uri="{FF2B5EF4-FFF2-40B4-BE49-F238E27FC236}">
                <a16:creationId xmlns:a16="http://schemas.microsoft.com/office/drawing/2014/main" id="{B78EF348-FE6C-1949-BAC8-EF25BE9E0E08}"/>
              </a:ext>
            </a:extLst>
          </p:cNvPr>
          <p:cNvCxnSpPr>
            <a:cxnSpLocks/>
          </p:cNvCxnSpPr>
          <p:nvPr/>
        </p:nvCxnSpPr>
        <p:spPr>
          <a:xfrm flipV="1">
            <a:off x="5100076" y="4517908"/>
            <a:ext cx="0" cy="209667"/>
          </a:xfrm>
          <a:prstGeom prst="line">
            <a:avLst/>
          </a:prstGeom>
          <a:ln w="28575">
            <a:solidFill>
              <a:schemeClr val="bg1">
                <a:lumMod val="85000"/>
              </a:schemeClr>
            </a:solidFill>
            <a:headEnd type="oval"/>
            <a:tailEnd type="none"/>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5166E5F6-F7AC-D447-B1E9-060BBDAEA7A8}"/>
              </a:ext>
            </a:extLst>
          </p:cNvPr>
          <p:cNvSpPr txBox="1"/>
          <p:nvPr/>
        </p:nvSpPr>
        <p:spPr>
          <a:xfrm>
            <a:off x="421883" y="3596760"/>
            <a:ext cx="1322563" cy="430887"/>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Surface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Habitat</a:t>
            </a:r>
          </a:p>
        </p:txBody>
      </p:sp>
      <p:sp>
        <p:nvSpPr>
          <p:cNvPr id="50" name="Title 1">
            <a:extLst>
              <a:ext uri="{FF2B5EF4-FFF2-40B4-BE49-F238E27FC236}">
                <a16:creationId xmlns:a16="http://schemas.microsoft.com/office/drawing/2014/main" id="{7F44D0B9-8E70-1547-9B1C-40A725DBC09D}"/>
              </a:ext>
            </a:extLst>
          </p:cNvPr>
          <p:cNvSpPr txBox="1">
            <a:spLocks/>
          </p:cNvSpPr>
          <p:nvPr/>
        </p:nvSpPr>
        <p:spPr>
          <a:xfrm>
            <a:off x="266701" y="247940"/>
            <a:ext cx="10387694" cy="62805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MOON AND MARS EXPLORATION</a:t>
            </a:r>
            <a:br>
              <a:rPr kumimoji="0" lang="en-US" sz="29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br>
            <a:r>
              <a:rPr kumimoji="0" lang="en-US" sz="2000" b="0" i="1" u="none" strike="noStrike" kern="1200" cap="none" spc="0" normalizeH="0" baseline="0" noProof="0">
                <a:ln>
                  <a:noFill/>
                </a:ln>
                <a:solidFill>
                  <a:srgbClr val="E7E6E6">
                    <a:lumMod val="90000"/>
                  </a:srgbClr>
                </a:solidFill>
                <a:effectLst/>
                <a:uLnTx/>
                <a:uFillTx/>
                <a:latin typeface="Arial" panose="020B0604020202020204" pitchFamily="34" charset="0"/>
                <a:ea typeface="+mj-ea"/>
                <a:cs typeface="Arial" panose="020B0604020202020204" pitchFamily="34" charset="0"/>
              </a:rPr>
              <a:t>Operations on and around the Moon will help prepare for the first human mission to Mars</a:t>
            </a:r>
          </a:p>
        </p:txBody>
      </p:sp>
    </p:spTree>
    <p:extLst>
      <p:ext uri="{BB962C8B-B14F-4D97-AF65-F5344CB8AC3E}">
        <p14:creationId xmlns:p14="http://schemas.microsoft.com/office/powerpoint/2010/main" val="3489201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865" y="91313"/>
            <a:ext cx="10515600" cy="1325563"/>
          </a:xfrm>
        </p:spPr>
        <p:txBody>
          <a:bodyPr/>
          <a:lstStyle/>
          <a:p>
            <a:pPr algn="ctr"/>
            <a:r>
              <a:rPr lang="en-US" dirty="0">
                <a:latin typeface="+mn-lt"/>
              </a:rPr>
              <a:t>Why grow plants in space?</a:t>
            </a:r>
          </a:p>
        </p:txBody>
      </p:sp>
      <p:sp>
        <p:nvSpPr>
          <p:cNvPr id="3" name="Content Placeholder 2"/>
          <p:cNvSpPr>
            <a:spLocks noGrp="1"/>
          </p:cNvSpPr>
          <p:nvPr>
            <p:ph idx="1"/>
          </p:nvPr>
        </p:nvSpPr>
        <p:spPr>
          <a:xfrm>
            <a:off x="252958" y="901697"/>
            <a:ext cx="4777450" cy="4351338"/>
          </a:xfrm>
        </p:spPr>
        <p:txBody>
          <a:bodyPr/>
          <a:lstStyle/>
          <a:p>
            <a:r>
              <a:rPr lang="en-US" dirty="0"/>
              <a:t>Food</a:t>
            </a:r>
          </a:p>
          <a:p>
            <a:r>
              <a:rPr lang="en-US" dirty="0"/>
              <a:t>Psychological well being</a:t>
            </a:r>
          </a:p>
          <a:p>
            <a:r>
              <a:rPr lang="en-US" dirty="0"/>
              <a:t>Atmosphere</a:t>
            </a:r>
          </a:p>
          <a:p>
            <a:r>
              <a:rPr lang="en-US" dirty="0"/>
              <a:t>Water</a:t>
            </a:r>
          </a:p>
        </p:txBody>
      </p:sp>
      <p:cxnSp>
        <p:nvCxnSpPr>
          <p:cNvPr id="4" name="Straight Connector 3"/>
          <p:cNvCxnSpPr/>
          <p:nvPr/>
        </p:nvCxnSpPr>
        <p:spPr>
          <a:xfrm>
            <a:off x="1866900" y="1259392"/>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1028" name="Picture 4" descr="https://io.jsc.nasa.gov/photos/11169/hires/iss038e009300.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0" y="3320770"/>
            <a:ext cx="5320830" cy="353723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BAE86906-21B6-228F-952C-419CB04C64DF}"/>
              </a:ext>
            </a:extLst>
          </p:cNvPr>
          <p:cNvPicPr>
            <a:picLocks noChangeAspect="1"/>
          </p:cNvPicPr>
          <p:nvPr/>
        </p:nvPicPr>
        <p:blipFill>
          <a:blip r:embed="rId3"/>
          <a:stretch>
            <a:fillRect/>
          </a:stretch>
        </p:blipFill>
        <p:spPr>
          <a:xfrm>
            <a:off x="6886155" y="3320770"/>
            <a:ext cx="5305845" cy="3537230"/>
          </a:xfrm>
          <a:prstGeom prst="rect">
            <a:avLst/>
          </a:prstGeom>
          <a:ln>
            <a:solidFill>
              <a:srgbClr val="57D3FF"/>
            </a:solidFill>
          </a:ln>
        </p:spPr>
      </p:pic>
      <p:pic>
        <p:nvPicPr>
          <p:cNvPr id="6" name="Picture 5" descr="A picture containing indoor, engine&#10;&#10;Description automatically generated">
            <a:extLst>
              <a:ext uri="{FF2B5EF4-FFF2-40B4-BE49-F238E27FC236}">
                <a16:creationId xmlns:a16="http://schemas.microsoft.com/office/drawing/2014/main" id="{EA04974F-49CA-1088-74D7-F7F65E1BB77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212501" y="1450273"/>
            <a:ext cx="4477132" cy="2984755"/>
          </a:xfrm>
          <a:prstGeom prst="rect">
            <a:avLst/>
          </a:prstGeom>
          <a:ln>
            <a:solidFill>
              <a:srgbClr val="57D3FF"/>
            </a:solidFill>
          </a:ln>
        </p:spPr>
      </p:pic>
    </p:spTree>
    <p:extLst>
      <p:ext uri="{BB962C8B-B14F-4D97-AF65-F5344CB8AC3E}">
        <p14:creationId xmlns:p14="http://schemas.microsoft.com/office/powerpoint/2010/main" val="2674745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64ED07-92DA-4820-B78A-A48D8DFF1AAF}"/>
              </a:ext>
            </a:extLst>
          </p:cNvPr>
          <p:cNvSpPr txBox="1"/>
          <p:nvPr/>
        </p:nvSpPr>
        <p:spPr>
          <a:xfrm>
            <a:off x="1524000" y="2012393"/>
            <a:ext cx="9144000" cy="1015663"/>
          </a:xfrm>
          <a:prstGeom prst="rect">
            <a:avLst/>
          </a:prstGeom>
          <a:noFill/>
        </p:spPr>
        <p:txBody>
          <a:bodyPr wrap="square" rtlCol="0">
            <a:spAutoFit/>
          </a:bodyPr>
          <a:lstStyle/>
          <a:p>
            <a:pPr algn="ctr"/>
            <a:r>
              <a:rPr lang="en-US" sz="3000" b="1" i="1" dirty="0">
                <a:solidFill>
                  <a:srgbClr val="FFFF00"/>
                </a:solidFill>
                <a:latin typeface="Arial Narrow" panose="020B0606020202030204" pitchFamily="34" charset="0"/>
              </a:rPr>
              <a:t>Ensure Food System Security</a:t>
            </a:r>
            <a:r>
              <a:rPr lang="en-US" sz="3000" b="1" i="1" dirty="0">
                <a:solidFill>
                  <a:srgbClr val="92D050"/>
                </a:solidFill>
                <a:latin typeface="Arial Narrow" panose="020B0606020202030204" pitchFamily="34" charset="0"/>
              </a:rPr>
              <a:t> </a:t>
            </a:r>
            <a:r>
              <a:rPr lang="en-US" sz="3000" b="1" i="1" dirty="0">
                <a:solidFill>
                  <a:srgbClr val="FFFF00"/>
                </a:solidFill>
                <a:latin typeface="Arial Narrow" panose="020B0606020202030204" pitchFamily="34" charset="0"/>
              </a:rPr>
              <a:t>on Long Duration Missions  Beyond LEO</a:t>
            </a:r>
            <a:endParaRPr lang="en-US" sz="3000" b="1" dirty="0">
              <a:solidFill>
                <a:srgbClr val="FFFF00"/>
              </a:solidFill>
              <a:latin typeface="Arial Narrow" panose="020B0606020202030204" pitchFamily="34" charset="0"/>
            </a:endParaRPr>
          </a:p>
        </p:txBody>
      </p:sp>
      <p:sp>
        <p:nvSpPr>
          <p:cNvPr id="12" name="TextBox 11">
            <a:extLst>
              <a:ext uri="{FF2B5EF4-FFF2-40B4-BE49-F238E27FC236}">
                <a16:creationId xmlns:a16="http://schemas.microsoft.com/office/drawing/2014/main" id="{35983FE4-FB54-44B5-A83B-58CD27C15111}"/>
              </a:ext>
            </a:extLst>
          </p:cNvPr>
          <p:cNvSpPr txBox="1"/>
          <p:nvPr/>
        </p:nvSpPr>
        <p:spPr>
          <a:xfrm>
            <a:off x="2717180" y="4040051"/>
            <a:ext cx="6757640" cy="830997"/>
          </a:xfrm>
          <a:prstGeom prst="rect">
            <a:avLst/>
          </a:prstGeom>
          <a:noFill/>
        </p:spPr>
        <p:txBody>
          <a:bodyPr wrap="square" rtlCol="0">
            <a:spAutoFit/>
          </a:bodyPr>
          <a:lstStyle>
            <a:defPPr>
              <a:defRPr lang="en-US"/>
            </a:defPPr>
            <a:lvl1pPr algn="ctr">
              <a:defRPr sz="3000" b="1" i="1">
                <a:solidFill>
                  <a:srgbClr val="FFFF00"/>
                </a:solidFill>
                <a:latin typeface="Arial Narrow" panose="020B0606020202030204" pitchFamily="34" charset="0"/>
              </a:defRPr>
            </a:lvl1pPr>
          </a:lstStyle>
          <a:p>
            <a:pPr algn="l"/>
            <a:r>
              <a:rPr lang="en-US" sz="2400" dirty="0">
                <a:solidFill>
                  <a:schemeClr val="accent6">
                    <a:lumMod val="60000"/>
                    <a:lumOff val="40000"/>
                  </a:schemeClr>
                </a:solidFill>
              </a:rPr>
              <a:t>Near-Term Goal</a:t>
            </a:r>
          </a:p>
          <a:p>
            <a:pPr algn="l"/>
            <a:r>
              <a:rPr lang="en-US" sz="2400" dirty="0">
                <a:solidFill>
                  <a:schemeClr val="accent6">
                    <a:lumMod val="60000"/>
                    <a:lumOff val="40000"/>
                  </a:schemeClr>
                </a:solidFill>
              </a:rPr>
              <a:t>Nutrient Supplementation of Prepackaged Food</a:t>
            </a:r>
          </a:p>
        </p:txBody>
      </p:sp>
      <p:sp>
        <p:nvSpPr>
          <p:cNvPr id="14" name="TextBox 13">
            <a:extLst>
              <a:ext uri="{FF2B5EF4-FFF2-40B4-BE49-F238E27FC236}">
                <a16:creationId xmlns:a16="http://schemas.microsoft.com/office/drawing/2014/main" id="{ED1CEC08-F171-49BB-AA42-2D16A97C9235}"/>
              </a:ext>
            </a:extLst>
          </p:cNvPr>
          <p:cNvSpPr txBox="1"/>
          <p:nvPr/>
        </p:nvSpPr>
        <p:spPr>
          <a:xfrm>
            <a:off x="2717180" y="5198216"/>
            <a:ext cx="6757640" cy="830997"/>
          </a:xfrm>
          <a:prstGeom prst="rect">
            <a:avLst/>
          </a:prstGeom>
          <a:noFill/>
        </p:spPr>
        <p:txBody>
          <a:bodyPr wrap="square" rtlCol="0">
            <a:spAutoFit/>
          </a:bodyPr>
          <a:lstStyle>
            <a:defPPr>
              <a:defRPr lang="en-US"/>
            </a:defPPr>
            <a:lvl1pPr algn="ctr">
              <a:defRPr sz="3000" b="1" i="1">
                <a:solidFill>
                  <a:srgbClr val="FFFF00"/>
                </a:solidFill>
                <a:latin typeface="Arial Narrow" panose="020B0606020202030204" pitchFamily="34" charset="0"/>
              </a:defRPr>
            </a:lvl1pPr>
          </a:lstStyle>
          <a:p>
            <a:pPr algn="l"/>
            <a:r>
              <a:rPr lang="en-US" sz="2400" dirty="0">
                <a:solidFill>
                  <a:schemeClr val="accent1">
                    <a:lumMod val="60000"/>
                    <a:lumOff val="40000"/>
                  </a:schemeClr>
                </a:solidFill>
              </a:rPr>
              <a:t>Long-Term Goal</a:t>
            </a:r>
          </a:p>
          <a:p>
            <a:pPr algn="l"/>
            <a:r>
              <a:rPr lang="en-US" sz="2400" dirty="0">
                <a:solidFill>
                  <a:schemeClr val="accent1">
                    <a:lumMod val="60000"/>
                    <a:lumOff val="40000"/>
                  </a:schemeClr>
                </a:solidFill>
              </a:rPr>
              <a:t>Caloric Replacement to Facilitate Earth Independence</a:t>
            </a:r>
          </a:p>
        </p:txBody>
      </p:sp>
      <p:sp>
        <p:nvSpPr>
          <p:cNvPr id="8" name="Title 2">
            <a:extLst>
              <a:ext uri="{FF2B5EF4-FFF2-40B4-BE49-F238E27FC236}">
                <a16:creationId xmlns:a16="http://schemas.microsoft.com/office/drawing/2014/main" id="{D2F54739-1739-43A0-8177-2E92BAE2BFF8}"/>
              </a:ext>
            </a:extLst>
          </p:cNvPr>
          <p:cNvSpPr txBox="1">
            <a:spLocks/>
          </p:cNvSpPr>
          <p:nvPr/>
        </p:nvSpPr>
        <p:spPr>
          <a:xfrm>
            <a:off x="2152650" y="40793"/>
            <a:ext cx="7886700" cy="10156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dirty="0"/>
              <a:t>The Space Crop Production Vision</a:t>
            </a:r>
          </a:p>
        </p:txBody>
      </p:sp>
      <p:cxnSp>
        <p:nvCxnSpPr>
          <p:cNvPr id="9" name="Straight Connector 8">
            <a:extLst>
              <a:ext uri="{FF2B5EF4-FFF2-40B4-BE49-F238E27FC236}">
                <a16:creationId xmlns:a16="http://schemas.microsoft.com/office/drawing/2014/main" id="{D3D222F2-CBB4-42ED-8FB7-3911BB2F7299}"/>
              </a:ext>
            </a:extLst>
          </p:cNvPr>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64E2F7A-6EBC-425C-97CD-E76B93FF068E}"/>
              </a:ext>
            </a:extLst>
          </p:cNvPr>
          <p:cNvSpPr txBox="1"/>
          <p:nvPr/>
        </p:nvSpPr>
        <p:spPr>
          <a:xfrm>
            <a:off x="507498" y="3154717"/>
            <a:ext cx="11177005" cy="707886"/>
          </a:xfrm>
          <a:prstGeom prst="rect">
            <a:avLst/>
          </a:prstGeom>
          <a:noFill/>
        </p:spPr>
        <p:txBody>
          <a:bodyPr wrap="square" rtlCol="0">
            <a:spAutoFit/>
          </a:bodyPr>
          <a:lstStyle/>
          <a:p>
            <a:r>
              <a:rPr lang="en-US" sz="2000" dirty="0">
                <a:solidFill>
                  <a:srgbClr val="92D050"/>
                </a:solidFill>
                <a:latin typeface="Arial" panose="020B0604020202020204" pitchFamily="34" charset="0"/>
                <a:cs typeface="Arial" panose="020B0604020202020204" pitchFamily="34" charset="0"/>
              </a:rPr>
              <a:t>Food security = crew have continuous access to sufficient </a:t>
            </a:r>
            <a:r>
              <a:rPr lang="en-US" sz="2000" b="1" u="sng" dirty="0">
                <a:solidFill>
                  <a:srgbClr val="92D050"/>
                </a:solidFill>
                <a:latin typeface="Arial" panose="020B0604020202020204" pitchFamily="34" charset="0"/>
                <a:cs typeface="Arial" panose="020B0604020202020204" pitchFamily="34" charset="0"/>
              </a:rPr>
              <a:t>safe</a:t>
            </a:r>
            <a:r>
              <a:rPr lang="en-US" sz="2000" dirty="0">
                <a:solidFill>
                  <a:srgbClr val="92D050"/>
                </a:solidFill>
                <a:latin typeface="Arial" panose="020B0604020202020204" pitchFamily="34" charset="0"/>
                <a:cs typeface="Arial" panose="020B0604020202020204" pitchFamily="34" charset="0"/>
              </a:rPr>
              <a:t> and </a:t>
            </a:r>
            <a:r>
              <a:rPr lang="en-US" sz="2000" b="1" u="sng" dirty="0">
                <a:solidFill>
                  <a:srgbClr val="92D050"/>
                </a:solidFill>
                <a:latin typeface="Arial" panose="020B0604020202020204" pitchFamily="34" charset="0"/>
                <a:cs typeface="Arial" panose="020B0604020202020204" pitchFamily="34" charset="0"/>
              </a:rPr>
              <a:t>nutritious</a:t>
            </a:r>
            <a:r>
              <a:rPr lang="en-US" sz="2000" dirty="0">
                <a:solidFill>
                  <a:srgbClr val="92D050"/>
                </a:solidFill>
                <a:latin typeface="Arial" panose="020B0604020202020204" pitchFamily="34" charset="0"/>
                <a:cs typeface="Arial" panose="020B0604020202020204" pitchFamily="34" charset="0"/>
              </a:rPr>
              <a:t> food, which meets both their </a:t>
            </a:r>
            <a:r>
              <a:rPr lang="en-US" sz="2000" b="1" u="sng" dirty="0">
                <a:solidFill>
                  <a:srgbClr val="92D050"/>
                </a:solidFill>
                <a:latin typeface="Arial" panose="020B0604020202020204" pitchFamily="34" charset="0"/>
                <a:cs typeface="Arial" panose="020B0604020202020204" pitchFamily="34" charset="0"/>
              </a:rPr>
              <a:t>dietary needs </a:t>
            </a:r>
            <a:r>
              <a:rPr lang="en-US" sz="2000" dirty="0">
                <a:solidFill>
                  <a:srgbClr val="92D050"/>
                </a:solidFill>
                <a:latin typeface="Arial" panose="020B0604020202020204" pitchFamily="34" charset="0"/>
                <a:cs typeface="Arial" panose="020B0604020202020204" pitchFamily="34" charset="0"/>
              </a:rPr>
              <a:t>and </a:t>
            </a:r>
            <a:r>
              <a:rPr lang="en-US" sz="2000" b="1" u="sng" dirty="0">
                <a:solidFill>
                  <a:srgbClr val="92D050"/>
                </a:solidFill>
                <a:latin typeface="Arial" panose="020B0604020202020204" pitchFamily="34" charset="0"/>
                <a:cs typeface="Arial" panose="020B0604020202020204" pitchFamily="34" charset="0"/>
              </a:rPr>
              <a:t>food preferences </a:t>
            </a:r>
            <a:r>
              <a:rPr lang="en-US" sz="2000" dirty="0">
                <a:solidFill>
                  <a:srgbClr val="92D050"/>
                </a:solidFill>
                <a:latin typeface="Arial" panose="020B0604020202020204" pitchFamily="34" charset="0"/>
                <a:cs typeface="Arial" panose="020B0604020202020204" pitchFamily="34" charset="0"/>
              </a:rPr>
              <a:t> to maintain peak health and performance. </a:t>
            </a:r>
          </a:p>
        </p:txBody>
      </p:sp>
    </p:spTree>
    <p:extLst>
      <p:ext uri="{BB962C8B-B14F-4D97-AF65-F5344CB8AC3E}">
        <p14:creationId xmlns:p14="http://schemas.microsoft.com/office/powerpoint/2010/main" val="72163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41174" y="5331682"/>
            <a:ext cx="1775155" cy="1188720"/>
          </a:xfrm>
          <a:prstGeom prst="rect">
            <a:avLst/>
          </a:prstGeom>
          <a:effectLst>
            <a:softEdge rad="25400"/>
          </a:effectLst>
        </p:spPr>
      </p:pic>
      <p:pic>
        <p:nvPicPr>
          <p:cNvPr id="33" name="Picture 3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280423" y="2377440"/>
            <a:ext cx="1346649" cy="2103120"/>
          </a:xfrm>
          <a:prstGeom prst="rect">
            <a:avLst/>
          </a:prstGeom>
          <a:effectLst>
            <a:softEdge rad="25400"/>
          </a:effectLst>
        </p:spPr>
      </p:pic>
      <p:pic>
        <p:nvPicPr>
          <p:cNvPr id="31" name="Picture 30"/>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139794" y="2857300"/>
            <a:ext cx="954413" cy="1737360"/>
          </a:xfrm>
          <a:prstGeom prst="rect">
            <a:avLst/>
          </a:prstGeom>
          <a:effectLst>
            <a:softEdge rad="25400"/>
          </a:effectLst>
        </p:spPr>
      </p:pic>
      <p:sp>
        <p:nvSpPr>
          <p:cNvPr id="2" name="Title 1"/>
          <p:cNvSpPr>
            <a:spLocks noGrp="1"/>
          </p:cNvSpPr>
          <p:nvPr>
            <p:ph type="title"/>
          </p:nvPr>
        </p:nvSpPr>
        <p:spPr>
          <a:xfrm>
            <a:off x="1086706" y="-83839"/>
            <a:ext cx="10018588" cy="1325563"/>
          </a:xfrm>
        </p:spPr>
        <p:txBody>
          <a:bodyPr>
            <a:normAutofit/>
          </a:bodyPr>
          <a:lstStyle/>
          <a:p>
            <a:pPr algn="ctr"/>
            <a:r>
              <a:rPr lang="en-US" dirty="0"/>
              <a:t>Space Crop Production Candidate Crops</a:t>
            </a:r>
          </a:p>
        </p:txBody>
      </p:sp>
      <p:sp>
        <p:nvSpPr>
          <p:cNvPr id="3" name="Rounded Rectangle 2"/>
          <p:cNvSpPr/>
          <p:nvPr/>
        </p:nvSpPr>
        <p:spPr>
          <a:xfrm>
            <a:off x="850885" y="1150708"/>
            <a:ext cx="2278795" cy="337155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Salad</a:t>
            </a:r>
          </a:p>
          <a:p>
            <a:pPr algn="ctr"/>
            <a:r>
              <a:rPr lang="en-US" sz="2400" b="1" dirty="0">
                <a:solidFill>
                  <a:prstClr val="white"/>
                </a:solidFill>
              </a:rPr>
              <a:t>Leafy Greens</a:t>
            </a:r>
          </a:p>
          <a:p>
            <a:pPr algn="ctr"/>
            <a:r>
              <a:rPr lang="en-US" sz="2400" b="1" dirty="0">
                <a:solidFill>
                  <a:prstClr val="white"/>
                </a:solidFill>
              </a:rPr>
              <a:t>Tomato</a:t>
            </a:r>
          </a:p>
          <a:p>
            <a:pPr algn="ctr"/>
            <a:r>
              <a:rPr lang="en-US" sz="2400" b="1" dirty="0">
                <a:solidFill>
                  <a:prstClr val="white"/>
                </a:solidFill>
              </a:rPr>
              <a:t>Pepper</a:t>
            </a:r>
          </a:p>
          <a:p>
            <a:pPr algn="ctr"/>
            <a:r>
              <a:rPr lang="en-US" sz="2400" b="1" dirty="0">
                <a:solidFill>
                  <a:prstClr val="white"/>
                </a:solidFill>
              </a:rPr>
              <a:t>Radish</a:t>
            </a:r>
          </a:p>
          <a:p>
            <a:pPr algn="ctr"/>
            <a:r>
              <a:rPr lang="en-US" sz="2400" b="1" dirty="0">
                <a:solidFill>
                  <a:prstClr val="white"/>
                </a:solidFill>
              </a:rPr>
              <a:t>Strawberry</a:t>
            </a:r>
          </a:p>
          <a:p>
            <a:pPr algn="ctr"/>
            <a:r>
              <a:rPr lang="en-US" sz="2400" b="1" dirty="0">
                <a:solidFill>
                  <a:prstClr val="white"/>
                </a:solidFill>
              </a:rPr>
              <a:t>Green Onion</a:t>
            </a:r>
          </a:p>
          <a:p>
            <a:pPr algn="ctr"/>
            <a:r>
              <a:rPr lang="en-US" sz="2400" b="1" dirty="0">
                <a:solidFill>
                  <a:prstClr val="white"/>
                </a:solidFill>
              </a:rPr>
              <a:t>Pea</a:t>
            </a:r>
          </a:p>
          <a:p>
            <a:pPr algn="ctr"/>
            <a:r>
              <a:rPr lang="en-US" sz="2400" b="1" dirty="0">
                <a:solidFill>
                  <a:prstClr val="white"/>
                </a:solidFill>
              </a:rPr>
              <a:t>Carrot</a:t>
            </a:r>
          </a:p>
        </p:txBody>
      </p:sp>
      <p:sp>
        <p:nvSpPr>
          <p:cNvPr id="5" name="Rounded Rectangle 4"/>
          <p:cNvSpPr/>
          <p:nvPr/>
        </p:nvSpPr>
        <p:spPr>
          <a:xfrm>
            <a:off x="4481699" y="4697015"/>
            <a:ext cx="1421773" cy="20095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Herbs</a:t>
            </a:r>
          </a:p>
          <a:p>
            <a:pPr algn="ctr"/>
            <a:r>
              <a:rPr lang="en-US" sz="2400" b="1" dirty="0">
                <a:solidFill>
                  <a:prstClr val="white"/>
                </a:solidFill>
              </a:rPr>
              <a:t>Basil</a:t>
            </a:r>
          </a:p>
          <a:p>
            <a:pPr algn="ctr"/>
            <a:r>
              <a:rPr lang="en-US" sz="2400" b="1" dirty="0">
                <a:solidFill>
                  <a:prstClr val="white"/>
                </a:solidFill>
              </a:rPr>
              <a:t>Mint</a:t>
            </a:r>
          </a:p>
          <a:p>
            <a:pPr algn="ctr"/>
            <a:r>
              <a:rPr lang="en-US" sz="2400" b="1" dirty="0">
                <a:solidFill>
                  <a:prstClr val="white"/>
                </a:solidFill>
              </a:rPr>
              <a:t>Chives</a:t>
            </a:r>
          </a:p>
          <a:p>
            <a:pPr algn="ctr"/>
            <a:r>
              <a:rPr lang="en-US" sz="2400" b="1" dirty="0">
                <a:solidFill>
                  <a:prstClr val="white"/>
                </a:solidFill>
              </a:rPr>
              <a:t>Dill</a:t>
            </a:r>
          </a:p>
        </p:txBody>
      </p:sp>
      <p:sp>
        <p:nvSpPr>
          <p:cNvPr id="12" name="Line Callout 1 11"/>
          <p:cNvSpPr/>
          <p:nvPr/>
        </p:nvSpPr>
        <p:spPr>
          <a:xfrm>
            <a:off x="3420915" y="1163525"/>
            <a:ext cx="2065944" cy="1158719"/>
          </a:xfrm>
          <a:prstGeom prst="borderCallout1">
            <a:avLst>
              <a:gd name="adj1" fmla="val 46266"/>
              <a:gd name="adj2" fmla="val 993"/>
              <a:gd name="adj3" fmla="val 51346"/>
              <a:gd name="adj4" fmla="val -1275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Lettuce, Chinese cabbage, Swiss chard, </a:t>
            </a:r>
            <a:r>
              <a:rPr lang="en-US" dirty="0" err="1">
                <a:solidFill>
                  <a:prstClr val="white"/>
                </a:solidFill>
              </a:rPr>
              <a:t>Mizuna</a:t>
            </a:r>
            <a:r>
              <a:rPr lang="en-US" dirty="0">
                <a:solidFill>
                  <a:prstClr val="white"/>
                </a:solidFill>
              </a:rPr>
              <a:t>, Spinach</a:t>
            </a:r>
          </a:p>
        </p:txBody>
      </p:sp>
      <p:sp>
        <p:nvSpPr>
          <p:cNvPr id="13" name="Left-Up Arrow 12"/>
          <p:cNvSpPr/>
          <p:nvPr/>
        </p:nvSpPr>
        <p:spPr>
          <a:xfrm flipH="1">
            <a:off x="1532547" y="4561450"/>
            <a:ext cx="2911449" cy="2009579"/>
          </a:xfrm>
          <a:prstGeom prst="leftUpArrow">
            <a:avLst>
              <a:gd name="adj1" fmla="val 47500"/>
              <a:gd name="adj2" fmla="val 23750"/>
              <a:gd name="adj3" fmla="val 2178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CONSUMED FRESH WITHOUT PROCESSING</a:t>
            </a:r>
          </a:p>
        </p:txBody>
      </p:sp>
      <p:grpSp>
        <p:nvGrpSpPr>
          <p:cNvPr id="6" name="Group 5">
            <a:extLst>
              <a:ext uri="{FF2B5EF4-FFF2-40B4-BE49-F238E27FC236}">
                <a16:creationId xmlns:a16="http://schemas.microsoft.com/office/drawing/2014/main" id="{E7A3132D-62AE-4BEA-9B1C-91D7333296BD}"/>
              </a:ext>
            </a:extLst>
          </p:cNvPr>
          <p:cNvGrpSpPr/>
          <p:nvPr/>
        </p:nvGrpSpPr>
        <p:grpSpPr>
          <a:xfrm>
            <a:off x="7337327" y="1728592"/>
            <a:ext cx="4529958" cy="3424613"/>
            <a:chOff x="7064067" y="1634002"/>
            <a:chExt cx="4529958" cy="3424613"/>
          </a:xfrm>
        </p:grpSpPr>
        <p:grpSp>
          <p:nvGrpSpPr>
            <p:cNvPr id="24" name="Group 23"/>
            <p:cNvGrpSpPr/>
            <p:nvPr/>
          </p:nvGrpSpPr>
          <p:grpSpPr>
            <a:xfrm>
              <a:off x="7064067" y="1634002"/>
              <a:ext cx="2238699" cy="3424613"/>
              <a:chOff x="6196082" y="-246634"/>
              <a:chExt cx="2984931" cy="4566151"/>
            </a:xfrm>
          </p:grpSpPr>
          <p:sp>
            <p:nvSpPr>
              <p:cNvPr id="9" name="Rounded Rectangle 8"/>
              <p:cNvSpPr/>
              <p:nvPr/>
            </p:nvSpPr>
            <p:spPr>
              <a:xfrm>
                <a:off x="6196082" y="-246634"/>
                <a:ext cx="2984931" cy="4566151"/>
              </a:xfrm>
              <a:prstGeom prst="roundRect">
                <a:avLst/>
              </a:prstGeom>
              <a:noFill/>
              <a:ln>
                <a:solidFill>
                  <a:srgbClr val="008E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Staple Crops</a:t>
                </a:r>
              </a:p>
              <a:p>
                <a:pPr algn="ctr"/>
                <a:r>
                  <a:rPr lang="en-US" sz="2400" b="1" dirty="0">
                    <a:solidFill>
                      <a:prstClr val="white"/>
                    </a:solidFill>
                  </a:rPr>
                  <a:t>White Potato</a:t>
                </a:r>
              </a:p>
              <a:p>
                <a:pPr algn="ctr"/>
                <a:r>
                  <a:rPr lang="en-US" sz="2400" b="1" dirty="0">
                    <a:solidFill>
                      <a:prstClr val="white"/>
                    </a:solidFill>
                  </a:rPr>
                  <a:t>Sweet Potato</a:t>
                </a:r>
              </a:p>
              <a:p>
                <a:pPr algn="ctr"/>
                <a:endParaRPr lang="en-US" sz="2400" b="1" dirty="0">
                  <a:solidFill>
                    <a:prstClr val="white"/>
                  </a:solidFill>
                </a:endParaRPr>
              </a:p>
              <a:p>
                <a:pPr algn="ctr"/>
                <a:r>
                  <a:rPr lang="en-US" sz="2400" b="1" dirty="0">
                    <a:solidFill>
                      <a:prstClr val="white"/>
                    </a:solidFill>
                  </a:rPr>
                  <a:t>Rice</a:t>
                </a:r>
              </a:p>
              <a:p>
                <a:pPr algn="ctr"/>
                <a:r>
                  <a:rPr lang="en-US" sz="2400" b="1" dirty="0">
                    <a:solidFill>
                      <a:prstClr val="white"/>
                    </a:solidFill>
                  </a:rPr>
                  <a:t>Wheat</a:t>
                </a:r>
              </a:p>
              <a:p>
                <a:pPr algn="ctr"/>
                <a:r>
                  <a:rPr lang="en-US" sz="2400" b="1" dirty="0">
                    <a:solidFill>
                      <a:prstClr val="white"/>
                    </a:solidFill>
                  </a:rPr>
                  <a:t>Dried Bean</a:t>
                </a:r>
              </a:p>
              <a:p>
                <a:pPr algn="ctr"/>
                <a:r>
                  <a:rPr lang="en-US" sz="2400" b="1" dirty="0">
                    <a:solidFill>
                      <a:prstClr val="white"/>
                    </a:solidFill>
                  </a:rPr>
                  <a:t>Soybean</a:t>
                </a:r>
              </a:p>
              <a:p>
                <a:pPr algn="ctr"/>
                <a:r>
                  <a:rPr lang="en-US" sz="2400" b="1" dirty="0">
                    <a:solidFill>
                      <a:prstClr val="white"/>
                    </a:solidFill>
                  </a:rPr>
                  <a:t>Peanut</a:t>
                </a:r>
              </a:p>
            </p:txBody>
          </p:sp>
          <p:cxnSp>
            <p:nvCxnSpPr>
              <p:cNvPr id="23" name="Straight Connector 22"/>
              <p:cNvCxnSpPr/>
              <p:nvPr/>
            </p:nvCxnSpPr>
            <p:spPr>
              <a:xfrm>
                <a:off x="6196082" y="2314162"/>
                <a:ext cx="2275078" cy="0"/>
              </a:xfrm>
              <a:prstGeom prst="line">
                <a:avLst/>
              </a:prstGeom>
              <a:ln w="254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16" name="TextBox 15"/>
            <p:cNvSpPr txBox="1"/>
            <p:nvPr/>
          </p:nvSpPr>
          <p:spPr>
            <a:xfrm>
              <a:off x="9864689" y="1975122"/>
              <a:ext cx="1699146" cy="923330"/>
            </a:xfrm>
            <a:prstGeom prst="rect">
              <a:avLst/>
            </a:prstGeom>
            <a:noFill/>
            <a:ln>
              <a:solidFill>
                <a:schemeClr val="accent1">
                  <a:lumMod val="75000"/>
                </a:schemeClr>
              </a:solidFill>
            </a:ln>
          </p:spPr>
          <p:txBody>
            <a:bodyPr wrap="square" rtlCol="0">
              <a:spAutoFit/>
            </a:bodyPr>
            <a:lstStyle/>
            <a:p>
              <a:r>
                <a:rPr lang="en-US" dirty="0">
                  <a:solidFill>
                    <a:prstClr val="white"/>
                  </a:solidFill>
                </a:rPr>
                <a:t>MINIMAL PREPARATION / COOKING</a:t>
              </a:r>
            </a:p>
          </p:txBody>
        </p:sp>
        <p:sp>
          <p:nvSpPr>
            <p:cNvPr id="17" name="Right Brace 16"/>
            <p:cNvSpPr/>
            <p:nvPr/>
          </p:nvSpPr>
          <p:spPr>
            <a:xfrm>
              <a:off x="9451549" y="2107180"/>
              <a:ext cx="430219" cy="57084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prstClr val="white"/>
                </a:solidFill>
              </a:endParaRPr>
            </a:p>
          </p:txBody>
        </p:sp>
        <p:sp>
          <p:nvSpPr>
            <p:cNvPr id="19" name="Right Brace 18"/>
            <p:cNvSpPr/>
            <p:nvPr/>
          </p:nvSpPr>
          <p:spPr>
            <a:xfrm>
              <a:off x="9383713" y="3239193"/>
              <a:ext cx="430219" cy="171230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prstClr val="white"/>
                </a:solidFill>
              </a:endParaRPr>
            </a:p>
          </p:txBody>
        </p:sp>
        <p:sp>
          <p:nvSpPr>
            <p:cNvPr id="21" name="TextBox 20"/>
            <p:cNvSpPr txBox="1"/>
            <p:nvPr/>
          </p:nvSpPr>
          <p:spPr>
            <a:xfrm>
              <a:off x="9894879" y="3633681"/>
              <a:ext cx="1699146" cy="923330"/>
            </a:xfrm>
            <a:prstGeom prst="rect">
              <a:avLst/>
            </a:prstGeom>
            <a:noFill/>
            <a:ln>
              <a:solidFill>
                <a:schemeClr val="accent1">
                  <a:lumMod val="75000"/>
                </a:schemeClr>
              </a:solidFill>
            </a:ln>
          </p:spPr>
          <p:txBody>
            <a:bodyPr wrap="square" rtlCol="0">
              <a:spAutoFit/>
            </a:bodyPr>
            <a:lstStyle/>
            <a:p>
              <a:r>
                <a:rPr lang="en-US" dirty="0">
                  <a:solidFill>
                    <a:prstClr val="white"/>
                  </a:solidFill>
                </a:rPr>
                <a:t>SIGNIFICANT PREPARATION / COOKING</a:t>
              </a:r>
            </a:p>
          </p:txBody>
        </p:sp>
      </p:grpSp>
      <p:pic>
        <p:nvPicPr>
          <p:cNvPr id="26" name="Picture 2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536176" y="4839596"/>
            <a:ext cx="1313768" cy="914400"/>
          </a:xfrm>
          <a:prstGeom prst="rect">
            <a:avLst/>
          </a:prstGeom>
        </p:spPr>
      </p:pic>
      <p:pic>
        <p:nvPicPr>
          <p:cNvPr id="27" name="Picture 26"/>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345714" y="5469372"/>
            <a:ext cx="1271082" cy="914400"/>
          </a:xfrm>
          <a:prstGeom prst="rect">
            <a:avLst/>
          </a:prstGeom>
        </p:spPr>
      </p:pic>
      <p:pic>
        <p:nvPicPr>
          <p:cNvPr id="28" name="Picture 27"/>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70183" y="1099375"/>
            <a:ext cx="1210321" cy="960120"/>
          </a:xfrm>
          <a:prstGeom prst="rect">
            <a:avLst/>
          </a:prstGeom>
        </p:spPr>
      </p:pic>
      <p:pic>
        <p:nvPicPr>
          <p:cNvPr id="29" name="Picture 28"/>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998272" y="1088255"/>
            <a:ext cx="1487954" cy="1280160"/>
          </a:xfrm>
          <a:prstGeom prst="rect">
            <a:avLst/>
          </a:prstGeom>
        </p:spPr>
      </p:pic>
      <p:pic>
        <p:nvPicPr>
          <p:cNvPr id="32" name="Picture 31"/>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8262751" y="5353970"/>
            <a:ext cx="1106704" cy="1554480"/>
          </a:xfrm>
          <a:prstGeom prst="rect">
            <a:avLst/>
          </a:prstGeom>
        </p:spPr>
      </p:pic>
      <p:pic>
        <p:nvPicPr>
          <p:cNvPr id="34" name="Picture 33"/>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rot="16997100">
            <a:off x="-136312" y="3169374"/>
            <a:ext cx="1076424" cy="822960"/>
          </a:xfrm>
          <a:prstGeom prst="rect">
            <a:avLst/>
          </a:prstGeom>
        </p:spPr>
      </p:pic>
      <p:pic>
        <p:nvPicPr>
          <p:cNvPr id="36" name="Picture 35"/>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rot="448077">
            <a:off x="132234" y="1005217"/>
            <a:ext cx="563916" cy="1828800"/>
          </a:xfrm>
          <a:prstGeom prst="rect">
            <a:avLst/>
          </a:prstGeom>
        </p:spPr>
      </p:pic>
      <p:pic>
        <p:nvPicPr>
          <p:cNvPr id="37" name="Picture 36"/>
          <p:cNvPicPr>
            <a:picLocks noChangeAspect="1"/>
          </p:cNvPicPr>
          <p:nvPr/>
        </p:nvPicPr>
        <p:blipFill rotWithShape="1">
          <a:blip r:embed="rId13" cstate="print">
            <a:extLst>
              <a:ext uri="{28A0092B-C50C-407E-A947-70E740481C1C}">
                <a14:useLocalDpi xmlns:a14="http://schemas.microsoft.com/office/drawing/2010/main"/>
              </a:ext>
            </a:extLst>
          </a:blip>
          <a:srcRect l="11034" b="8757"/>
          <a:stretch/>
        </p:blipFill>
        <p:spPr>
          <a:xfrm>
            <a:off x="4654045" y="2647012"/>
            <a:ext cx="1069899" cy="1097280"/>
          </a:xfrm>
          <a:prstGeom prst="rect">
            <a:avLst/>
          </a:prstGeom>
        </p:spPr>
      </p:pic>
      <p:cxnSp>
        <p:nvCxnSpPr>
          <p:cNvPr id="39" name="Straight Connector 38"/>
          <p:cNvCxnSpPr/>
          <p:nvPr/>
        </p:nvCxnSpPr>
        <p:spPr>
          <a:xfrm>
            <a:off x="1866900" y="976327"/>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30" name="Rounded Rectangle 4">
            <a:extLst>
              <a:ext uri="{FF2B5EF4-FFF2-40B4-BE49-F238E27FC236}">
                <a16:creationId xmlns:a16="http://schemas.microsoft.com/office/drawing/2014/main" id="{7E25DE5B-6EB8-4E10-AC0A-2D6EB98BBDC7}"/>
              </a:ext>
            </a:extLst>
          </p:cNvPr>
          <p:cNvSpPr/>
          <p:nvPr/>
        </p:nvSpPr>
        <p:spPr>
          <a:xfrm>
            <a:off x="2544580" y="4664135"/>
            <a:ext cx="1877943" cy="88682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prstClr val="white"/>
                </a:solidFill>
              </a:rPr>
              <a:t>Microgreens</a:t>
            </a:r>
          </a:p>
        </p:txBody>
      </p:sp>
      <p:pic>
        <p:nvPicPr>
          <p:cNvPr id="10" name="Picture 9">
            <a:extLst>
              <a:ext uri="{FF2B5EF4-FFF2-40B4-BE49-F238E27FC236}">
                <a16:creationId xmlns:a16="http://schemas.microsoft.com/office/drawing/2014/main" id="{1C35B2FB-8D25-4D1D-98F0-ADFF9EA7F1B7}"/>
              </a:ext>
            </a:extLst>
          </p:cNvPr>
          <p:cNvPicPr>
            <a:picLocks noChangeAspect="1"/>
          </p:cNvPicPr>
          <p:nvPr/>
        </p:nvPicPr>
        <p:blipFill rotWithShape="1">
          <a:blip r:embed="rId14"/>
          <a:srcRect l="35504" t="29695" r="22396" b="6915"/>
          <a:stretch/>
        </p:blipFill>
        <p:spPr>
          <a:xfrm>
            <a:off x="201082" y="4696646"/>
            <a:ext cx="1209714" cy="1371600"/>
          </a:xfrm>
          <a:prstGeom prst="rect">
            <a:avLst/>
          </a:prstGeom>
        </p:spPr>
      </p:pic>
    </p:spTree>
    <p:extLst>
      <p:ext uri="{BB962C8B-B14F-4D97-AF65-F5344CB8AC3E}">
        <p14:creationId xmlns:p14="http://schemas.microsoft.com/office/powerpoint/2010/main" val="1637686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1F141-BF81-4C06-93B8-34D068E0F935}"/>
              </a:ext>
            </a:extLst>
          </p:cNvPr>
          <p:cNvSpPr>
            <a:spLocks noGrp="1"/>
          </p:cNvSpPr>
          <p:nvPr>
            <p:ph type="title"/>
          </p:nvPr>
        </p:nvSpPr>
        <p:spPr>
          <a:xfrm>
            <a:off x="671591" y="122759"/>
            <a:ext cx="7298871" cy="1134498"/>
          </a:xfrm>
        </p:spPr>
        <p:txBody>
          <a:bodyPr>
            <a:normAutofit fontScale="90000"/>
          </a:bodyPr>
          <a:lstStyle/>
          <a:p>
            <a:r>
              <a:rPr lang="en-US" dirty="0"/>
              <a:t>Space Crop Production Roadmap For Exploration</a:t>
            </a:r>
          </a:p>
        </p:txBody>
      </p:sp>
      <p:sp>
        <p:nvSpPr>
          <p:cNvPr id="3" name="Slide Number Placeholder 2">
            <a:extLst>
              <a:ext uri="{FF2B5EF4-FFF2-40B4-BE49-F238E27FC236}">
                <a16:creationId xmlns:a16="http://schemas.microsoft.com/office/drawing/2014/main" id="{62FB9DC1-9629-4FB3-A1D4-B9E095BB6203}"/>
              </a:ext>
            </a:extLst>
          </p:cNvPr>
          <p:cNvSpPr>
            <a:spLocks noGrp="1"/>
          </p:cNvSpPr>
          <p:nvPr>
            <p:ph type="sldNum" sz="quarter" idx="12"/>
          </p:nvPr>
        </p:nvSpPr>
        <p:spPr/>
        <p:txBody>
          <a:bodyPr/>
          <a:lstStyle/>
          <a:p>
            <a:fld id="{E304FCE3-98A4-4385-9FA0-D7D495E5CB61}" type="slidenum">
              <a:rPr lang="en-US" smtClean="0"/>
              <a:t>6</a:t>
            </a:fld>
            <a:endParaRPr lang="en-US"/>
          </a:p>
        </p:txBody>
      </p:sp>
      <p:grpSp>
        <p:nvGrpSpPr>
          <p:cNvPr id="96" name="Group 95">
            <a:extLst>
              <a:ext uri="{FF2B5EF4-FFF2-40B4-BE49-F238E27FC236}">
                <a16:creationId xmlns:a16="http://schemas.microsoft.com/office/drawing/2014/main" id="{B42298A5-F4B7-4CD3-8833-D1AB9FA9BBE5}"/>
              </a:ext>
            </a:extLst>
          </p:cNvPr>
          <p:cNvGrpSpPr/>
          <p:nvPr/>
        </p:nvGrpSpPr>
        <p:grpSpPr>
          <a:xfrm>
            <a:off x="628286" y="719110"/>
            <a:ext cx="10935428" cy="6147329"/>
            <a:chOff x="628286" y="719110"/>
            <a:chExt cx="10935428" cy="6147329"/>
          </a:xfrm>
        </p:grpSpPr>
        <p:grpSp>
          <p:nvGrpSpPr>
            <p:cNvPr id="95" name="Group 94">
              <a:extLst>
                <a:ext uri="{FF2B5EF4-FFF2-40B4-BE49-F238E27FC236}">
                  <a16:creationId xmlns:a16="http://schemas.microsoft.com/office/drawing/2014/main" id="{4E547CAC-61FF-47B6-8803-FD968193D882}"/>
                </a:ext>
              </a:extLst>
            </p:cNvPr>
            <p:cNvGrpSpPr/>
            <p:nvPr/>
          </p:nvGrpSpPr>
          <p:grpSpPr>
            <a:xfrm>
              <a:off x="628286" y="719110"/>
              <a:ext cx="10935428" cy="6147329"/>
              <a:chOff x="628286" y="719110"/>
              <a:chExt cx="10935428" cy="6147329"/>
            </a:xfrm>
          </p:grpSpPr>
          <p:pic>
            <p:nvPicPr>
              <p:cNvPr id="42" name="Picture 9" descr="Slide1">
                <a:extLst>
                  <a:ext uri="{FF2B5EF4-FFF2-40B4-BE49-F238E27FC236}">
                    <a16:creationId xmlns:a16="http://schemas.microsoft.com/office/drawing/2014/main" id="{536614E0-A6D6-431D-93D5-1E846907F00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41119" y="1714506"/>
                <a:ext cx="10675890" cy="5151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 name="Group 42">
                <a:extLst>
                  <a:ext uri="{FF2B5EF4-FFF2-40B4-BE49-F238E27FC236}">
                    <a16:creationId xmlns:a16="http://schemas.microsoft.com/office/drawing/2014/main" id="{FDBF2D9A-F583-48F0-A173-0BE7FBD0C7B6}"/>
                  </a:ext>
                </a:extLst>
              </p:cNvPr>
              <p:cNvGrpSpPr/>
              <p:nvPr/>
            </p:nvGrpSpPr>
            <p:grpSpPr>
              <a:xfrm>
                <a:off x="4735766" y="1126648"/>
                <a:ext cx="3658591" cy="1816740"/>
                <a:chOff x="3460311" y="1379626"/>
                <a:chExt cx="3109222" cy="1100942"/>
              </a:xfrm>
            </p:grpSpPr>
            <p:sp>
              <p:nvSpPr>
                <p:cNvPr id="44" name="Rounded Rectangle 13">
                  <a:extLst>
                    <a:ext uri="{FF2B5EF4-FFF2-40B4-BE49-F238E27FC236}">
                      <a16:creationId xmlns:a16="http://schemas.microsoft.com/office/drawing/2014/main" id="{336FE2F4-E5B8-4F1F-9CE3-CCE5790D9124}"/>
                    </a:ext>
                  </a:extLst>
                </p:cNvPr>
                <p:cNvSpPr/>
                <p:nvPr/>
              </p:nvSpPr>
              <p:spPr>
                <a:xfrm>
                  <a:off x="3460311" y="1379626"/>
                  <a:ext cx="2869834" cy="1027107"/>
                </a:xfrm>
                <a:prstGeom prst="roundRect">
                  <a:avLst>
                    <a:gd name="adj" fmla="val 5738"/>
                  </a:avLst>
                </a:prstGeom>
                <a:solidFill>
                  <a:srgbClr val="E7E6E6">
                    <a:lumMod val="25000"/>
                    <a:alpha val="99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E7E6E6">
                        <a:lumMod val="90000"/>
                      </a:srgbClr>
                    </a:solidFill>
                    <a:effectLst/>
                    <a:uLnTx/>
                    <a:uFillTx/>
                    <a:latin typeface="Calibri" panose="020F0502020204030204"/>
                    <a:ea typeface="+mn-ea"/>
                    <a:cs typeface="+mn-cs"/>
                  </a:endParaRPr>
                </a:p>
              </p:txBody>
            </p:sp>
            <p:sp>
              <p:nvSpPr>
                <p:cNvPr id="45" name="TextBox 44">
                  <a:extLst>
                    <a:ext uri="{FF2B5EF4-FFF2-40B4-BE49-F238E27FC236}">
                      <a16:creationId xmlns:a16="http://schemas.microsoft.com/office/drawing/2014/main" id="{A6BABCCB-FDA9-4CD3-9C2B-5B14BBD59773}"/>
                    </a:ext>
                  </a:extLst>
                </p:cNvPr>
                <p:cNvSpPr txBox="1"/>
                <p:nvPr/>
              </p:nvSpPr>
              <p:spPr>
                <a:xfrm>
                  <a:off x="3508465" y="1419486"/>
                  <a:ext cx="2115066" cy="26336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GATEWAY</a:t>
                  </a:r>
                  <a:r>
                    <a:rPr kumimoji="0" lang="en-US" sz="1400" b="1" i="0" u="none" strike="noStrike" kern="0" cap="none" spc="0" normalizeH="0" baseline="0" noProof="0" dirty="0">
                      <a:ln>
                        <a:noFill/>
                      </a:ln>
                      <a:solidFill>
                        <a:srgbClr val="FFFF00"/>
                      </a:solidFill>
                      <a:effectLst/>
                      <a:uLnTx/>
                      <a:uFillTx/>
                    </a:rPr>
                    <a:t>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Plant</a:t>
                  </a:r>
                  <a:r>
                    <a:rPr kumimoji="0" lang="en-US" sz="1100" b="1" i="0" u="none" strike="noStrike" kern="0" cap="none" spc="0" normalizeH="0" baseline="0" noProof="0" dirty="0">
                      <a:ln>
                        <a:noFill/>
                      </a:ln>
                      <a:solidFill>
                        <a:srgbClr val="4472C4">
                          <a:lumMod val="40000"/>
                          <a:lumOff val="60000"/>
                        </a:srgbClr>
                      </a:solidFill>
                      <a:effectLst/>
                      <a:uLnTx/>
                      <a:uFillTx/>
                    </a:rPr>
                    <a:t> </a:t>
                  </a:r>
                  <a:r>
                    <a:rPr kumimoji="0" lang="en-US" sz="1100" b="1" i="1" u="none" strike="noStrike" kern="0" cap="none" spc="0" normalizeH="0" baseline="0" noProof="0" dirty="0">
                      <a:ln>
                        <a:noFill/>
                      </a:ln>
                      <a:solidFill>
                        <a:srgbClr val="4472C4">
                          <a:lumMod val="40000"/>
                          <a:lumOff val="60000"/>
                        </a:srgbClr>
                      </a:solidFill>
                      <a:effectLst/>
                      <a:uLnTx/>
                      <a:uFillTx/>
                    </a:rPr>
                    <a:t>Research</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46" name="TextBox 45">
                  <a:extLst>
                    <a:ext uri="{FF2B5EF4-FFF2-40B4-BE49-F238E27FC236}">
                      <a16:creationId xmlns:a16="http://schemas.microsoft.com/office/drawing/2014/main" id="{BD972FE1-E14C-4C64-93E1-0C15D306A21E}"/>
                    </a:ext>
                  </a:extLst>
                </p:cNvPr>
                <p:cNvSpPr txBox="1"/>
                <p:nvPr/>
              </p:nvSpPr>
              <p:spPr>
                <a:xfrm>
                  <a:off x="3538181" y="1660480"/>
                  <a:ext cx="3031352" cy="27976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lumMod val="95000"/>
                        </a:prstClr>
                      </a:solidFill>
                      <a:effectLst/>
                      <a:uLnTx/>
                      <a:uFillTx/>
                    </a:rPr>
                    <a:t>Proving ground to study the effect of deep space radiation on pick-and-eat crops in µg</a:t>
                  </a:r>
                </a:p>
              </p:txBody>
            </p:sp>
            <p:sp>
              <p:nvSpPr>
                <p:cNvPr id="47" name="TextBox 46">
                  <a:extLst>
                    <a:ext uri="{FF2B5EF4-FFF2-40B4-BE49-F238E27FC236}">
                      <a16:creationId xmlns:a16="http://schemas.microsoft.com/office/drawing/2014/main" id="{5B683CE0-C4EA-4C5E-BE1B-C1DD24885794}"/>
                    </a:ext>
                  </a:extLst>
                </p:cNvPr>
                <p:cNvSpPr txBox="1"/>
                <p:nvPr/>
              </p:nvSpPr>
              <p:spPr>
                <a:xfrm>
                  <a:off x="3529969" y="2096501"/>
                  <a:ext cx="1295547" cy="38406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Single Locker</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C000"/>
                      </a:solidFill>
                      <a:effectLst/>
                      <a:uLnTx/>
                      <a:uFillTx/>
                    </a:rPr>
                    <a:t> </a:t>
                  </a:r>
                </a:p>
              </p:txBody>
            </p:sp>
          </p:grpSp>
          <p:grpSp>
            <p:nvGrpSpPr>
              <p:cNvPr id="48" name="Group 47">
                <a:extLst>
                  <a:ext uri="{FF2B5EF4-FFF2-40B4-BE49-F238E27FC236}">
                    <a16:creationId xmlns:a16="http://schemas.microsoft.com/office/drawing/2014/main" id="{8B1F0B96-48FB-4A35-A591-3B60154588F0}"/>
                  </a:ext>
                </a:extLst>
              </p:cNvPr>
              <p:cNvGrpSpPr/>
              <p:nvPr/>
            </p:nvGrpSpPr>
            <p:grpSpPr>
              <a:xfrm>
                <a:off x="780137" y="1535731"/>
                <a:ext cx="4338807" cy="1724898"/>
                <a:chOff x="86136" y="1496529"/>
                <a:chExt cx="3687298" cy="1058077"/>
              </a:xfrm>
            </p:grpSpPr>
            <p:sp>
              <p:nvSpPr>
                <p:cNvPr id="49" name="Rounded Rectangle 18">
                  <a:extLst>
                    <a:ext uri="{FF2B5EF4-FFF2-40B4-BE49-F238E27FC236}">
                      <a16:creationId xmlns:a16="http://schemas.microsoft.com/office/drawing/2014/main" id="{75314E5F-3624-48CF-81EF-67E3CFDC4E2D}"/>
                    </a:ext>
                  </a:extLst>
                </p:cNvPr>
                <p:cNvSpPr/>
                <p:nvPr/>
              </p:nvSpPr>
              <p:spPr>
                <a:xfrm>
                  <a:off x="86136" y="1496529"/>
                  <a:ext cx="3275523" cy="932364"/>
                </a:xfrm>
                <a:prstGeom prst="roundRect">
                  <a:avLst>
                    <a:gd name="adj" fmla="val 5738"/>
                  </a:avLst>
                </a:prstGeom>
                <a:solidFill>
                  <a:srgbClr val="E7E6E6">
                    <a:lumMod val="25000"/>
                    <a:alpha val="99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E7E6E6">
                        <a:lumMod val="90000"/>
                      </a:srgbClr>
                    </a:solidFill>
                    <a:effectLst/>
                    <a:uLnTx/>
                    <a:uFillTx/>
                    <a:latin typeface="Calibri" panose="020F0502020204030204"/>
                    <a:ea typeface="+mn-ea"/>
                    <a:cs typeface="+mn-cs"/>
                  </a:endParaRPr>
                </a:p>
              </p:txBody>
            </p:sp>
            <p:sp>
              <p:nvSpPr>
                <p:cNvPr id="50" name="TextBox 49">
                  <a:extLst>
                    <a:ext uri="{FF2B5EF4-FFF2-40B4-BE49-F238E27FC236}">
                      <a16:creationId xmlns:a16="http://schemas.microsoft.com/office/drawing/2014/main" id="{A72D2D87-FB81-4E04-A0A6-A431E1002BAF}"/>
                    </a:ext>
                  </a:extLst>
                </p:cNvPr>
                <p:cNvSpPr txBox="1"/>
                <p:nvPr/>
              </p:nvSpPr>
              <p:spPr>
                <a:xfrm>
                  <a:off x="144685" y="1564438"/>
                  <a:ext cx="2735044" cy="266583"/>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ISS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Plant</a:t>
                  </a:r>
                  <a:r>
                    <a:rPr kumimoji="0" lang="en-US" sz="1100" b="1" i="0" u="none" strike="noStrike" kern="0" cap="none" spc="0" normalizeH="0" baseline="0" noProof="0" dirty="0">
                      <a:ln>
                        <a:noFill/>
                      </a:ln>
                      <a:solidFill>
                        <a:srgbClr val="4472C4">
                          <a:lumMod val="40000"/>
                          <a:lumOff val="60000"/>
                        </a:srgbClr>
                      </a:solidFill>
                      <a:effectLst/>
                      <a:uLnTx/>
                      <a:uFillTx/>
                    </a:rPr>
                    <a:t> </a:t>
                  </a:r>
                  <a:r>
                    <a:rPr kumimoji="0" lang="en-US" sz="1100" b="1" i="1" u="none" strike="noStrike" kern="0" cap="none" spc="0" normalizeH="0" baseline="0" noProof="0" dirty="0">
                      <a:ln>
                        <a:noFill/>
                      </a:ln>
                      <a:solidFill>
                        <a:srgbClr val="4472C4">
                          <a:lumMod val="40000"/>
                          <a:lumOff val="60000"/>
                        </a:srgbClr>
                      </a:solidFill>
                      <a:effectLst/>
                      <a:uLnTx/>
                      <a:uFillTx/>
                    </a:rPr>
                    <a:t>Research and H/W Technology</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51" name="TextBox 50">
                  <a:extLst>
                    <a:ext uri="{FF2B5EF4-FFF2-40B4-BE49-F238E27FC236}">
                      <a16:creationId xmlns:a16="http://schemas.microsoft.com/office/drawing/2014/main" id="{45768CFB-B6F8-4F72-AE05-045B5B522CEA}"/>
                    </a:ext>
                  </a:extLst>
                </p:cNvPr>
                <p:cNvSpPr txBox="1"/>
                <p:nvPr/>
              </p:nvSpPr>
              <p:spPr>
                <a:xfrm>
                  <a:off x="163656" y="1845206"/>
                  <a:ext cx="3266426" cy="28319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lumMod val="95000"/>
                        </a:prstClr>
                      </a:solidFill>
                      <a:effectLst/>
                      <a:uLnTx/>
                      <a:uFillTx/>
                    </a:rPr>
                    <a:t>Identify challenges and solutions for growing pick-and-eat crops in µg to support crew nutrition</a:t>
                  </a:r>
                </a:p>
              </p:txBody>
            </p:sp>
            <p:sp>
              <p:nvSpPr>
                <p:cNvPr id="52" name="TextBox 51">
                  <a:extLst>
                    <a:ext uri="{FF2B5EF4-FFF2-40B4-BE49-F238E27FC236}">
                      <a16:creationId xmlns:a16="http://schemas.microsoft.com/office/drawing/2014/main" id="{CE85D90F-00AE-4B98-BFDB-53226F5F07D3}"/>
                    </a:ext>
                  </a:extLst>
                </p:cNvPr>
                <p:cNvSpPr txBox="1"/>
                <p:nvPr/>
              </p:nvSpPr>
              <p:spPr>
                <a:xfrm>
                  <a:off x="180422" y="2165839"/>
                  <a:ext cx="3593012" cy="38876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Single Locker to EXPRESS Rack  (8 Lockers)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C000"/>
                      </a:solidFill>
                      <a:effectLst/>
                      <a:uLnTx/>
                      <a:uFillTx/>
                    </a:rPr>
                    <a:t> </a:t>
                  </a:r>
                </a:p>
              </p:txBody>
            </p:sp>
          </p:grpSp>
          <p:sp>
            <p:nvSpPr>
              <p:cNvPr id="53" name="Rounded Rectangle 23">
                <a:extLst>
                  <a:ext uri="{FF2B5EF4-FFF2-40B4-BE49-F238E27FC236}">
                    <a16:creationId xmlns:a16="http://schemas.microsoft.com/office/drawing/2014/main" id="{5B440F74-70B2-47B1-A176-11EF082284F9}"/>
                  </a:ext>
                </a:extLst>
              </p:cNvPr>
              <p:cNvSpPr/>
              <p:nvPr/>
            </p:nvSpPr>
            <p:spPr>
              <a:xfrm>
                <a:off x="8236300" y="719110"/>
                <a:ext cx="3113465" cy="1940124"/>
              </a:xfrm>
              <a:prstGeom prst="roundRect">
                <a:avLst>
                  <a:gd name="adj" fmla="val 5738"/>
                </a:avLst>
              </a:prstGeom>
              <a:solidFill>
                <a:srgbClr val="E7E6E6">
                  <a:lumMod val="25000"/>
                  <a:alpha val="96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FFFF00"/>
                  </a:solidFill>
                  <a:effectLst/>
                  <a:uLnTx/>
                  <a:uFillTx/>
                  <a:latin typeface="Calibri" panose="020F0502020204030204"/>
                  <a:ea typeface="+mn-ea"/>
                  <a:cs typeface="+mn-cs"/>
                </a:endParaRPr>
              </a:p>
            </p:txBody>
          </p:sp>
          <p:grpSp>
            <p:nvGrpSpPr>
              <p:cNvPr id="54" name="Group 53">
                <a:extLst>
                  <a:ext uri="{FF2B5EF4-FFF2-40B4-BE49-F238E27FC236}">
                    <a16:creationId xmlns:a16="http://schemas.microsoft.com/office/drawing/2014/main" id="{D4E0466C-ACD6-4FC0-9AB9-D9B6A4FC0955}"/>
                  </a:ext>
                </a:extLst>
              </p:cNvPr>
              <p:cNvGrpSpPr/>
              <p:nvPr/>
            </p:nvGrpSpPr>
            <p:grpSpPr>
              <a:xfrm>
                <a:off x="8213984" y="994407"/>
                <a:ext cx="3315629" cy="1559776"/>
                <a:chOff x="6373586" y="1114770"/>
                <a:chExt cx="2817759" cy="1279743"/>
              </a:xfrm>
            </p:grpSpPr>
            <p:sp>
              <p:nvSpPr>
                <p:cNvPr id="55" name="TextBox 54">
                  <a:extLst>
                    <a:ext uri="{FF2B5EF4-FFF2-40B4-BE49-F238E27FC236}">
                      <a16:creationId xmlns:a16="http://schemas.microsoft.com/office/drawing/2014/main" id="{BDDC2FF7-5523-422B-9EB9-C8FA2CC4B107}"/>
                    </a:ext>
                  </a:extLst>
                </p:cNvPr>
                <p:cNvSpPr txBox="1"/>
                <p:nvPr/>
              </p:nvSpPr>
              <p:spPr>
                <a:xfrm>
                  <a:off x="6373586" y="1114770"/>
                  <a:ext cx="2817759" cy="36933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MARS TRANSIT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Crop Production</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56" name="Rectangle 55">
                  <a:extLst>
                    <a:ext uri="{FF2B5EF4-FFF2-40B4-BE49-F238E27FC236}">
                      <a16:creationId xmlns:a16="http://schemas.microsoft.com/office/drawing/2014/main" id="{288D9055-F793-4788-A42E-A898B26759B2}"/>
                    </a:ext>
                  </a:extLst>
                </p:cNvPr>
                <p:cNvSpPr/>
                <p:nvPr/>
              </p:nvSpPr>
              <p:spPr>
                <a:xfrm>
                  <a:off x="6487197" y="1394675"/>
                  <a:ext cx="2471130" cy="530293"/>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solidFill>
                      <a:effectLst/>
                      <a:uLnTx/>
                      <a:uFillTx/>
                    </a:rPr>
                    <a:t>Operational µg Food Production capability for pick-and-eat crops to supplement crew diet  </a:t>
                  </a:r>
                </a:p>
              </p:txBody>
            </p:sp>
            <p:sp>
              <p:nvSpPr>
                <p:cNvPr id="57" name="Rectangle 56">
                  <a:extLst>
                    <a:ext uri="{FF2B5EF4-FFF2-40B4-BE49-F238E27FC236}">
                      <a16:creationId xmlns:a16="http://schemas.microsoft.com/office/drawing/2014/main" id="{4E070E82-F94E-471F-BF03-F16169E56F5F}"/>
                    </a:ext>
                  </a:extLst>
                </p:cNvPr>
                <p:cNvSpPr/>
                <p:nvPr/>
              </p:nvSpPr>
              <p:spPr>
                <a:xfrm>
                  <a:off x="6504410" y="1963626"/>
                  <a:ext cx="2300289" cy="43088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One to Two EXPRESS Racks   (8-16 Lockers)</a:t>
                  </a:r>
                </a:p>
              </p:txBody>
            </p:sp>
          </p:grpSp>
          <p:sp>
            <p:nvSpPr>
              <p:cNvPr id="58" name="Rounded Rectangle 27">
                <a:extLst>
                  <a:ext uri="{FF2B5EF4-FFF2-40B4-BE49-F238E27FC236}">
                    <a16:creationId xmlns:a16="http://schemas.microsoft.com/office/drawing/2014/main" id="{E0006541-7957-412F-BC7C-55065A80257C}"/>
                  </a:ext>
                </a:extLst>
              </p:cNvPr>
              <p:cNvSpPr/>
              <p:nvPr/>
            </p:nvSpPr>
            <p:spPr>
              <a:xfrm>
                <a:off x="771513" y="4416974"/>
                <a:ext cx="3814853" cy="1627246"/>
              </a:xfrm>
              <a:prstGeom prst="roundRect">
                <a:avLst>
                  <a:gd name="adj" fmla="val 5738"/>
                </a:avLst>
              </a:prstGeom>
              <a:solidFill>
                <a:srgbClr val="E7E6E6">
                  <a:lumMod val="25000"/>
                  <a:alpha val="99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E7E6E6">
                      <a:lumMod val="90000"/>
                    </a:srgbClr>
                  </a:solidFill>
                  <a:effectLst/>
                  <a:uLnTx/>
                  <a:uFillTx/>
                  <a:latin typeface="Calibri" panose="020F0502020204030204"/>
                  <a:ea typeface="+mn-ea"/>
                  <a:cs typeface="+mn-cs"/>
                </a:endParaRPr>
              </a:p>
            </p:txBody>
          </p:sp>
          <p:grpSp>
            <p:nvGrpSpPr>
              <p:cNvPr id="59" name="Group 58">
                <a:extLst>
                  <a:ext uri="{FF2B5EF4-FFF2-40B4-BE49-F238E27FC236}">
                    <a16:creationId xmlns:a16="http://schemas.microsoft.com/office/drawing/2014/main" id="{B2EAB871-BC86-4865-8609-B2E5736DEBDF}"/>
                  </a:ext>
                </a:extLst>
              </p:cNvPr>
              <p:cNvGrpSpPr/>
              <p:nvPr/>
            </p:nvGrpSpPr>
            <p:grpSpPr>
              <a:xfrm>
                <a:off x="628286" y="4575539"/>
                <a:ext cx="4723516" cy="1769425"/>
                <a:chOff x="-5355" y="3895557"/>
                <a:chExt cx="3769157" cy="1337236"/>
              </a:xfrm>
            </p:grpSpPr>
            <p:sp>
              <p:nvSpPr>
                <p:cNvPr id="60" name="TextBox 59">
                  <a:extLst>
                    <a:ext uri="{FF2B5EF4-FFF2-40B4-BE49-F238E27FC236}">
                      <a16:creationId xmlns:a16="http://schemas.microsoft.com/office/drawing/2014/main" id="{595B6E6E-785A-4808-8074-ABB2C9462FC7}"/>
                    </a:ext>
                  </a:extLst>
                </p:cNvPr>
                <p:cNvSpPr txBox="1"/>
                <p:nvPr/>
              </p:nvSpPr>
              <p:spPr>
                <a:xfrm>
                  <a:off x="-5355" y="3895557"/>
                  <a:ext cx="3277587" cy="32843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Ground</a:t>
                  </a:r>
                  <a:r>
                    <a:rPr kumimoji="0" lang="en-US" sz="1600" b="1" i="0" u="none" strike="noStrike" kern="0" cap="none" spc="0" normalizeH="0" baseline="0" noProof="0" dirty="0">
                      <a:ln>
                        <a:noFill/>
                      </a:ln>
                      <a:solidFill>
                        <a:srgbClr val="FFFF00"/>
                      </a:solidFill>
                      <a:effectLst/>
                      <a:uLnTx/>
                      <a:uFillTx/>
                    </a:rPr>
                    <a:t>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Plant Research</a:t>
                  </a:r>
                  <a:r>
                    <a:rPr kumimoji="0" lang="en-US" sz="1100" b="1" i="0" u="none" strike="noStrike" kern="0" cap="none" spc="0" normalizeH="0" baseline="0" noProof="0" dirty="0">
                      <a:ln>
                        <a:noFill/>
                      </a:ln>
                      <a:solidFill>
                        <a:srgbClr val="4472C4">
                          <a:lumMod val="40000"/>
                          <a:lumOff val="60000"/>
                        </a:srgbClr>
                      </a:solidFill>
                      <a:effectLst/>
                      <a:uLnTx/>
                      <a:uFillTx/>
                    </a:rPr>
                    <a:t> </a:t>
                  </a:r>
                  <a:r>
                    <a:rPr kumimoji="0" lang="en-US" sz="1100" b="1" i="1" u="none" strike="noStrike" kern="0" cap="none" spc="0" normalizeH="0" baseline="0" noProof="0" dirty="0">
                      <a:ln>
                        <a:noFill/>
                      </a:ln>
                      <a:solidFill>
                        <a:srgbClr val="4472C4">
                          <a:lumMod val="40000"/>
                          <a:lumOff val="60000"/>
                        </a:srgbClr>
                      </a:solidFill>
                      <a:effectLst/>
                      <a:uLnTx/>
                      <a:uFillTx/>
                    </a:rPr>
                    <a:t>and H/W Technology</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61" name="TextBox 60">
                  <a:extLst>
                    <a:ext uri="{FF2B5EF4-FFF2-40B4-BE49-F238E27FC236}">
                      <a16:creationId xmlns:a16="http://schemas.microsoft.com/office/drawing/2014/main" id="{EF119861-011D-40A7-9346-087E1FD5065D}"/>
                    </a:ext>
                  </a:extLst>
                </p:cNvPr>
                <p:cNvSpPr txBox="1"/>
                <p:nvPr/>
              </p:nvSpPr>
              <p:spPr>
                <a:xfrm>
                  <a:off x="157493" y="4175298"/>
                  <a:ext cx="3266426" cy="57476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lumMod val="95000"/>
                        </a:prstClr>
                      </a:solidFill>
                      <a:effectLst/>
                      <a:uLnTx/>
                      <a:uFillTx/>
                    </a:rPr>
                    <a:t>Develop space crop production concepts and strategies in support of destinations along the exploration roadmap</a:t>
                  </a:r>
                </a:p>
              </p:txBody>
            </p:sp>
            <p:sp>
              <p:nvSpPr>
                <p:cNvPr id="62" name="TextBox 61">
                  <a:extLst>
                    <a:ext uri="{FF2B5EF4-FFF2-40B4-BE49-F238E27FC236}">
                      <a16:creationId xmlns:a16="http://schemas.microsoft.com/office/drawing/2014/main" id="{B241133D-9E88-440B-A27B-78932E92C2B2}"/>
                    </a:ext>
                  </a:extLst>
                </p:cNvPr>
                <p:cNvSpPr txBox="1"/>
                <p:nvPr/>
              </p:nvSpPr>
              <p:spPr>
                <a:xfrm>
                  <a:off x="170790" y="4753819"/>
                  <a:ext cx="3593012" cy="47897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Single Locker to Module</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C000"/>
                      </a:solidFill>
                      <a:effectLst/>
                      <a:uLnTx/>
                      <a:uFillTx/>
                    </a:rPr>
                    <a:t> </a:t>
                  </a:r>
                </a:p>
              </p:txBody>
            </p:sp>
          </p:grpSp>
          <p:sp>
            <p:nvSpPr>
              <p:cNvPr id="63" name="Rounded Rectangle 31">
                <a:extLst>
                  <a:ext uri="{FF2B5EF4-FFF2-40B4-BE49-F238E27FC236}">
                    <a16:creationId xmlns:a16="http://schemas.microsoft.com/office/drawing/2014/main" id="{7E6092EE-85A8-4235-8C3E-E5672DBFE45C}"/>
                  </a:ext>
                </a:extLst>
              </p:cNvPr>
              <p:cNvSpPr/>
              <p:nvPr/>
            </p:nvSpPr>
            <p:spPr>
              <a:xfrm>
                <a:off x="4691374" y="4032442"/>
                <a:ext cx="3514419" cy="2036199"/>
              </a:xfrm>
              <a:prstGeom prst="roundRect">
                <a:avLst>
                  <a:gd name="adj" fmla="val 5738"/>
                </a:avLst>
              </a:prstGeom>
              <a:solidFill>
                <a:srgbClr val="E7E6E6">
                  <a:lumMod val="25000"/>
                  <a:alpha val="96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E7E6E6">
                      <a:lumMod val="90000"/>
                    </a:srgbClr>
                  </a:solidFill>
                  <a:effectLst/>
                  <a:uLnTx/>
                  <a:uFillTx/>
                  <a:latin typeface="Calibri" panose="020F0502020204030204"/>
                  <a:ea typeface="+mn-ea"/>
                  <a:cs typeface="+mn-cs"/>
                </a:endParaRPr>
              </a:p>
            </p:txBody>
          </p:sp>
          <p:sp>
            <p:nvSpPr>
              <p:cNvPr id="64" name="Rectangle 63">
                <a:extLst>
                  <a:ext uri="{FF2B5EF4-FFF2-40B4-BE49-F238E27FC236}">
                    <a16:creationId xmlns:a16="http://schemas.microsoft.com/office/drawing/2014/main" id="{CC304795-112A-4F02-96E9-A14D44860BC0}"/>
                  </a:ext>
                </a:extLst>
              </p:cNvPr>
              <p:cNvSpPr/>
              <p:nvPr/>
            </p:nvSpPr>
            <p:spPr>
              <a:xfrm>
                <a:off x="4674951" y="4220305"/>
                <a:ext cx="3672204" cy="434589"/>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LUNAR SURFACE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Research/Production</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65" name="Rectangle 64">
                <a:extLst>
                  <a:ext uri="{FF2B5EF4-FFF2-40B4-BE49-F238E27FC236}">
                    <a16:creationId xmlns:a16="http://schemas.microsoft.com/office/drawing/2014/main" id="{8396F25E-6C37-4148-9DB7-EA904557AC83}"/>
                  </a:ext>
                </a:extLst>
              </p:cNvPr>
              <p:cNvSpPr/>
              <p:nvPr/>
            </p:nvSpPr>
            <p:spPr>
              <a:xfrm>
                <a:off x="4761106" y="4584472"/>
                <a:ext cx="3547905" cy="11951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solidFill>
                    <a:effectLst/>
                    <a:uLnTx/>
                    <a:uFillTx/>
                  </a:rPr>
                  <a:t>Develop and deploy operational partial gravity systems for both nutritional support and caloric replacement as both a source of food for long duration lunar missions and as a demonstration for Mars </a:t>
                </a:r>
              </a:p>
            </p:txBody>
          </p:sp>
          <p:sp>
            <p:nvSpPr>
              <p:cNvPr id="66" name="Rectangle 65">
                <a:extLst>
                  <a:ext uri="{FF2B5EF4-FFF2-40B4-BE49-F238E27FC236}">
                    <a16:creationId xmlns:a16="http://schemas.microsoft.com/office/drawing/2014/main" id="{435E1A51-56E1-4B4B-9591-8A5EA75B9BDD}"/>
                  </a:ext>
                </a:extLst>
              </p:cNvPr>
              <p:cNvSpPr/>
              <p:nvPr/>
            </p:nvSpPr>
            <p:spPr>
              <a:xfrm>
                <a:off x="4790912" y="5721898"/>
                <a:ext cx="2301588" cy="30783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Single Locker to Module </a:t>
                </a:r>
              </a:p>
            </p:txBody>
          </p:sp>
          <p:sp>
            <p:nvSpPr>
              <p:cNvPr id="67" name="Rounded Rectangle 35">
                <a:extLst>
                  <a:ext uri="{FF2B5EF4-FFF2-40B4-BE49-F238E27FC236}">
                    <a16:creationId xmlns:a16="http://schemas.microsoft.com/office/drawing/2014/main" id="{3E913882-7A3B-4C31-BFF2-F2BC5FEEC63A}"/>
                  </a:ext>
                </a:extLst>
              </p:cNvPr>
              <p:cNvSpPr/>
              <p:nvPr/>
            </p:nvSpPr>
            <p:spPr>
              <a:xfrm>
                <a:off x="8314644" y="4367854"/>
                <a:ext cx="3027366" cy="1724085"/>
              </a:xfrm>
              <a:prstGeom prst="roundRect">
                <a:avLst>
                  <a:gd name="adj" fmla="val 5738"/>
                </a:avLst>
              </a:prstGeom>
              <a:solidFill>
                <a:srgbClr val="E7E6E6">
                  <a:lumMod val="25000"/>
                  <a:alpha val="96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E7E6E6">
                      <a:lumMod val="90000"/>
                    </a:srgbClr>
                  </a:solidFill>
                  <a:effectLst/>
                  <a:uLnTx/>
                  <a:uFillTx/>
                  <a:latin typeface="Calibri" panose="020F0502020204030204"/>
                  <a:ea typeface="+mn-ea"/>
                  <a:cs typeface="+mn-cs"/>
                </a:endParaRPr>
              </a:p>
            </p:txBody>
          </p:sp>
          <p:sp>
            <p:nvSpPr>
              <p:cNvPr id="68" name="Rectangle 67">
                <a:extLst>
                  <a:ext uri="{FF2B5EF4-FFF2-40B4-BE49-F238E27FC236}">
                    <a16:creationId xmlns:a16="http://schemas.microsoft.com/office/drawing/2014/main" id="{65810D5B-7E44-4798-B4B6-7F5620EB777F}"/>
                  </a:ext>
                </a:extLst>
              </p:cNvPr>
              <p:cNvSpPr/>
              <p:nvPr/>
            </p:nvSpPr>
            <p:spPr>
              <a:xfrm>
                <a:off x="8179878" y="4605957"/>
                <a:ext cx="3383836" cy="434589"/>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MARTIAN SURFACE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Production</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69" name="Rectangle 68">
                <a:extLst>
                  <a:ext uri="{FF2B5EF4-FFF2-40B4-BE49-F238E27FC236}">
                    <a16:creationId xmlns:a16="http://schemas.microsoft.com/office/drawing/2014/main" id="{A814A154-A62E-497E-A222-9363C5997697}"/>
                  </a:ext>
                </a:extLst>
              </p:cNvPr>
              <p:cNvSpPr/>
              <p:nvPr/>
            </p:nvSpPr>
            <p:spPr>
              <a:xfrm>
                <a:off x="8347155" y="5733108"/>
                <a:ext cx="2339313" cy="30783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Single Locker to Module </a:t>
                </a:r>
              </a:p>
            </p:txBody>
          </p:sp>
          <p:sp>
            <p:nvSpPr>
              <p:cNvPr id="70" name="Rectangle 69">
                <a:extLst>
                  <a:ext uri="{FF2B5EF4-FFF2-40B4-BE49-F238E27FC236}">
                    <a16:creationId xmlns:a16="http://schemas.microsoft.com/office/drawing/2014/main" id="{53D6D7DE-68FF-4A9F-A808-DD4D6F546567}"/>
                  </a:ext>
                </a:extLst>
              </p:cNvPr>
              <p:cNvSpPr/>
              <p:nvPr/>
            </p:nvSpPr>
            <p:spPr>
              <a:xfrm>
                <a:off x="8275525" y="4982102"/>
                <a:ext cx="3034937" cy="77639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solidFill>
                    <a:effectLst/>
                    <a:uLnTx/>
                    <a:uFillTx/>
                  </a:rPr>
                  <a:t>Leverage Lunar Surface experience in Food Production systems to extend Earth Independence for Mars missions</a:t>
                </a:r>
              </a:p>
            </p:txBody>
          </p:sp>
          <p:pic>
            <p:nvPicPr>
              <p:cNvPr id="72" name="Picture 31">
                <a:extLst>
                  <a:ext uri="{FF2B5EF4-FFF2-40B4-BE49-F238E27FC236}">
                    <a16:creationId xmlns:a16="http://schemas.microsoft.com/office/drawing/2014/main" id="{BB2293EE-B50C-453A-9B5A-BE8284A8844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3945625" y="1568106"/>
                <a:ext cx="645049" cy="314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 name="Picture 47">
                <a:extLst>
                  <a:ext uri="{FF2B5EF4-FFF2-40B4-BE49-F238E27FC236}">
                    <a16:creationId xmlns:a16="http://schemas.microsoft.com/office/drawing/2014/main" id="{BF63DAD7-BB5B-4C3F-9A23-E8A5C9FAB72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bwMode="auto">
              <a:xfrm>
                <a:off x="7405256" y="1234487"/>
                <a:ext cx="616025" cy="30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 name="Picture 47">
                <a:extLst>
                  <a:ext uri="{FF2B5EF4-FFF2-40B4-BE49-F238E27FC236}">
                    <a16:creationId xmlns:a16="http://schemas.microsoft.com/office/drawing/2014/main" id="{84D626B9-58E3-491E-9194-ABB5A5778B1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bwMode="auto">
              <a:xfrm>
                <a:off x="10642384" y="805332"/>
                <a:ext cx="616025" cy="30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 name="Picture 30">
                <a:extLst>
                  <a:ext uri="{FF2B5EF4-FFF2-40B4-BE49-F238E27FC236}">
                    <a16:creationId xmlns:a16="http://schemas.microsoft.com/office/drawing/2014/main" id="{EC68B571-D40B-4DAA-A2A8-63F9D6A0354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bwMode="auto">
              <a:xfrm>
                <a:off x="3866039" y="4444202"/>
                <a:ext cx="667548" cy="289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 name="Picture 84">
                <a:extLst>
                  <a:ext uri="{FF2B5EF4-FFF2-40B4-BE49-F238E27FC236}">
                    <a16:creationId xmlns:a16="http://schemas.microsoft.com/office/drawing/2014/main" id="{90F6A45F-1343-4251-9CD6-62820916CBEC}"/>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bwMode="auto">
              <a:xfrm>
                <a:off x="7503697" y="4067817"/>
                <a:ext cx="603441" cy="300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 name="Picture 90">
                <a:extLst>
                  <a:ext uri="{FF2B5EF4-FFF2-40B4-BE49-F238E27FC236}">
                    <a16:creationId xmlns:a16="http://schemas.microsoft.com/office/drawing/2014/main" id="{9C74E825-C249-4426-8601-993DA08E5ACE}"/>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bwMode="auto">
              <a:xfrm>
                <a:off x="10625910" y="4439858"/>
                <a:ext cx="629514" cy="282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1" name="Picture 10">
              <a:extLst>
                <a:ext uri="{FF2B5EF4-FFF2-40B4-BE49-F238E27FC236}">
                  <a16:creationId xmlns:a16="http://schemas.microsoft.com/office/drawing/2014/main" id="{870B4FEB-C082-459A-BCA9-368B62D14525}"/>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9837771" y="2933808"/>
              <a:ext cx="804613" cy="8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4" name="Group 93">
            <a:extLst>
              <a:ext uri="{FF2B5EF4-FFF2-40B4-BE49-F238E27FC236}">
                <a16:creationId xmlns:a16="http://schemas.microsoft.com/office/drawing/2014/main" id="{D1A8BF3F-302C-4B92-B0B0-480A9B3D2E0D}"/>
              </a:ext>
            </a:extLst>
          </p:cNvPr>
          <p:cNvGrpSpPr/>
          <p:nvPr/>
        </p:nvGrpSpPr>
        <p:grpSpPr>
          <a:xfrm>
            <a:off x="741119" y="815485"/>
            <a:ext cx="6762578" cy="576072"/>
            <a:chOff x="741119" y="815485"/>
            <a:chExt cx="6762578" cy="576072"/>
          </a:xfrm>
        </p:grpSpPr>
        <p:cxnSp>
          <p:nvCxnSpPr>
            <p:cNvPr id="79" name="Straight Connector 78">
              <a:extLst>
                <a:ext uri="{FF2B5EF4-FFF2-40B4-BE49-F238E27FC236}">
                  <a16:creationId xmlns:a16="http://schemas.microsoft.com/office/drawing/2014/main" id="{E1E44879-91EB-4A70-81BE-AA646297BAF2}"/>
                </a:ext>
              </a:extLst>
            </p:cNvPr>
            <p:cNvCxnSpPr>
              <a:cxnSpLocks/>
            </p:cNvCxnSpPr>
            <p:nvPr/>
          </p:nvCxnSpPr>
          <p:spPr>
            <a:xfrm>
              <a:off x="4056444" y="816218"/>
              <a:ext cx="3447253"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BF27A6F1-C024-4560-ACA0-04B026543A4A}"/>
                </a:ext>
              </a:extLst>
            </p:cNvPr>
            <p:cNvCxnSpPr>
              <a:cxnSpLocks/>
            </p:cNvCxnSpPr>
            <p:nvPr/>
          </p:nvCxnSpPr>
          <p:spPr>
            <a:xfrm>
              <a:off x="741119" y="1377111"/>
              <a:ext cx="3326211"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B23C5E55-6FE6-4393-9ED2-7EB1626017F5}"/>
                </a:ext>
              </a:extLst>
            </p:cNvPr>
            <p:cNvCxnSpPr>
              <a:cxnSpLocks/>
            </p:cNvCxnSpPr>
            <p:nvPr/>
          </p:nvCxnSpPr>
          <p:spPr>
            <a:xfrm>
              <a:off x="4070673" y="815485"/>
              <a:ext cx="0" cy="576072"/>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09241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027DD3E-7507-4014-B155-B7F3ED207914}"/>
              </a:ext>
            </a:extLst>
          </p:cNvPr>
          <p:cNvSpPr txBox="1">
            <a:spLocks noGrp="1"/>
          </p:cNvSpPr>
          <p:nvPr>
            <p:ph type="title"/>
          </p:nvPr>
        </p:nvSpPr>
        <p:spPr>
          <a:xfrm>
            <a:off x="838200" y="-169125"/>
            <a:ext cx="10515600" cy="1325563"/>
          </a:xfrm>
          <a:prstGeom prst="rect">
            <a:avLst/>
          </a:prstGeom>
        </p:spPr>
        <p:txBody>
          <a:bodyPr>
            <a:normAutofit/>
          </a:bodyPr>
          <a:lstStyle>
            <a:lvl1pPr algn="ctr" defTabSz="342900" rtl="0" eaLnBrk="1" latinLnBrk="0" hangingPunct="1">
              <a:spcBef>
                <a:spcPct val="0"/>
              </a:spcBef>
              <a:buNone/>
              <a:defRPr sz="2100" kern="1200">
                <a:solidFill>
                  <a:schemeClr val="bg1"/>
                </a:solidFill>
                <a:latin typeface="+mj-lt"/>
                <a:ea typeface="+mj-ea"/>
                <a:cs typeface="+mj-cs"/>
              </a:defRPr>
            </a:lvl1pPr>
          </a:lstStyle>
          <a:p>
            <a:r>
              <a:rPr lang="en-US" sz="4000" dirty="0">
                <a:solidFill>
                  <a:schemeClr val="tx1"/>
                </a:solidFill>
                <a:effectLst>
                  <a:outerShdw blurRad="38100" dist="38100" dir="2700000" algn="tl">
                    <a:srgbClr val="000000">
                      <a:alpha val="43137"/>
                    </a:srgbClr>
                  </a:outerShdw>
                </a:effectLst>
                <a:latin typeface="+mn-lt"/>
              </a:rPr>
              <a:t>Space Crop Production Challenges</a:t>
            </a:r>
          </a:p>
        </p:txBody>
      </p:sp>
      <p:cxnSp>
        <p:nvCxnSpPr>
          <p:cNvPr id="5" name="Straight Connector 4">
            <a:extLst>
              <a:ext uri="{FF2B5EF4-FFF2-40B4-BE49-F238E27FC236}">
                <a16:creationId xmlns:a16="http://schemas.microsoft.com/office/drawing/2014/main" id="{F0D6347C-FCFF-4492-A516-9938DCCAEABD}"/>
              </a:ext>
            </a:extLst>
          </p:cNvPr>
          <p:cNvCxnSpPr>
            <a:cxnSpLocks/>
          </p:cNvCxnSpPr>
          <p:nvPr/>
        </p:nvCxnSpPr>
        <p:spPr>
          <a:xfrm>
            <a:off x="2796745" y="767617"/>
            <a:ext cx="6573796"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EF4F1890-EEDE-421B-BDBF-426E3A7D1E7E}"/>
              </a:ext>
            </a:extLst>
          </p:cNvPr>
          <p:cNvSpPr/>
          <p:nvPr/>
        </p:nvSpPr>
        <p:spPr>
          <a:xfrm>
            <a:off x="2750794" y="807441"/>
            <a:ext cx="4269465" cy="4224530"/>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B2DD2EC7-0F46-45DD-A041-F6AFB25EC592}"/>
              </a:ext>
            </a:extLst>
          </p:cNvPr>
          <p:cNvSpPr/>
          <p:nvPr/>
        </p:nvSpPr>
        <p:spPr>
          <a:xfrm>
            <a:off x="5097037" y="807441"/>
            <a:ext cx="4174004" cy="4134944"/>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21D07DAD-8A66-48E8-BA6B-28B9B91D1B59}"/>
              </a:ext>
            </a:extLst>
          </p:cNvPr>
          <p:cNvSpPr/>
          <p:nvPr/>
        </p:nvSpPr>
        <p:spPr>
          <a:xfrm>
            <a:off x="4151399" y="2401002"/>
            <a:ext cx="4199828" cy="4235236"/>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5CCE484B-77E9-49FB-96E7-8C4FFF45A81E}"/>
              </a:ext>
            </a:extLst>
          </p:cNvPr>
          <p:cNvSpPr txBox="1"/>
          <p:nvPr/>
        </p:nvSpPr>
        <p:spPr>
          <a:xfrm>
            <a:off x="2750794" y="851580"/>
            <a:ext cx="1670650"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Deep Space</a:t>
            </a:r>
          </a:p>
        </p:txBody>
      </p:sp>
      <p:sp>
        <p:nvSpPr>
          <p:cNvPr id="23" name="TextBox 22">
            <a:extLst>
              <a:ext uri="{FF2B5EF4-FFF2-40B4-BE49-F238E27FC236}">
                <a16:creationId xmlns:a16="http://schemas.microsoft.com/office/drawing/2014/main" id="{CD37790F-1A6A-40E6-914B-4AC6C0216292}"/>
              </a:ext>
            </a:extLst>
          </p:cNvPr>
          <p:cNvSpPr txBox="1"/>
          <p:nvPr/>
        </p:nvSpPr>
        <p:spPr>
          <a:xfrm>
            <a:off x="7930111" y="851580"/>
            <a:ext cx="1133515"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Surface</a:t>
            </a:r>
          </a:p>
        </p:txBody>
      </p:sp>
      <p:sp>
        <p:nvSpPr>
          <p:cNvPr id="24" name="TextBox 23">
            <a:extLst>
              <a:ext uri="{FF2B5EF4-FFF2-40B4-BE49-F238E27FC236}">
                <a16:creationId xmlns:a16="http://schemas.microsoft.com/office/drawing/2014/main" id="{0089000D-796A-4778-8CB5-FBC48165E945}"/>
              </a:ext>
            </a:extLst>
          </p:cNvPr>
          <p:cNvSpPr txBox="1"/>
          <p:nvPr/>
        </p:nvSpPr>
        <p:spPr>
          <a:xfrm>
            <a:off x="5863522" y="6289391"/>
            <a:ext cx="78361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Crop</a:t>
            </a:r>
          </a:p>
        </p:txBody>
      </p:sp>
      <p:sp>
        <p:nvSpPr>
          <p:cNvPr id="25" name="TextBox 24">
            <a:extLst>
              <a:ext uri="{FF2B5EF4-FFF2-40B4-BE49-F238E27FC236}">
                <a16:creationId xmlns:a16="http://schemas.microsoft.com/office/drawing/2014/main" id="{174DA4DB-7CE2-4F5E-9802-98EF2926DBC0}"/>
              </a:ext>
            </a:extLst>
          </p:cNvPr>
          <p:cNvSpPr txBox="1"/>
          <p:nvPr/>
        </p:nvSpPr>
        <p:spPr>
          <a:xfrm>
            <a:off x="3326592" y="1603514"/>
            <a:ext cx="2085699" cy="923330"/>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Microgravity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Fluid movement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No convection</a:t>
            </a:r>
          </a:p>
        </p:txBody>
      </p:sp>
      <p:sp>
        <p:nvSpPr>
          <p:cNvPr id="26" name="TextBox 25">
            <a:extLst>
              <a:ext uri="{FF2B5EF4-FFF2-40B4-BE49-F238E27FC236}">
                <a16:creationId xmlns:a16="http://schemas.microsoft.com/office/drawing/2014/main" id="{431B8328-18E9-462E-8159-910B1CEDD595}"/>
              </a:ext>
            </a:extLst>
          </p:cNvPr>
          <p:cNvSpPr txBox="1"/>
          <p:nvPr/>
        </p:nvSpPr>
        <p:spPr>
          <a:xfrm>
            <a:off x="5620550" y="986306"/>
            <a:ext cx="2127057" cy="1754326"/>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Water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rPr>
              <a:t>      Recycling</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Radiation</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Pressure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Micrometeorites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1" i="0" u="none" strike="noStrike" kern="0" cap="none" spc="0" normalizeH="0" baseline="0" noProof="0" dirty="0">
              <a:ln>
                <a:noFill/>
              </a:ln>
              <a:solidFill>
                <a:prstClr val="white"/>
              </a:solidFill>
              <a:effectLst/>
              <a:uLnTx/>
              <a:uFillTx/>
            </a:endParaRPr>
          </a:p>
        </p:txBody>
      </p:sp>
      <p:sp>
        <p:nvSpPr>
          <p:cNvPr id="27" name="TextBox 26">
            <a:extLst>
              <a:ext uri="{FF2B5EF4-FFF2-40B4-BE49-F238E27FC236}">
                <a16:creationId xmlns:a16="http://schemas.microsoft.com/office/drawing/2014/main" id="{8D83F6B6-60E0-46E2-B70D-5C0CB06CD45F}"/>
              </a:ext>
            </a:extLst>
          </p:cNvPr>
          <p:cNvSpPr txBox="1"/>
          <p:nvPr/>
        </p:nvSpPr>
        <p:spPr>
          <a:xfrm>
            <a:off x="7202763" y="1318362"/>
            <a:ext cx="1959330" cy="1231106"/>
          </a:xfrm>
          <a:prstGeom prst="rect">
            <a:avLst/>
          </a:prstGeom>
          <a:noFill/>
        </p:spPr>
        <p:txBody>
          <a:bodyPr wrap="squar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Dust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kern="0" dirty="0">
                <a:solidFill>
                  <a:prstClr val="white"/>
                </a:solidFill>
              </a:rPr>
              <a:t>Regolith</a:t>
            </a:r>
            <a:endParaRPr kumimoji="0" lang="en-US" sz="1800" b="1" i="0" u="none" strike="noStrike" kern="0" cap="none" spc="0" normalizeH="0" baseline="0" noProof="0" dirty="0">
              <a:ln>
                <a:noFill/>
              </a:ln>
              <a:solidFill>
                <a:prstClr val="white"/>
              </a:solidFill>
              <a:effectLst/>
              <a:uLnTx/>
              <a:uFillTx/>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Partial gravity</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black"/>
              </a:solidFill>
              <a:effectLst/>
              <a:uLnTx/>
              <a:uFillTx/>
            </a:endParaRPr>
          </a:p>
        </p:txBody>
      </p:sp>
      <p:sp>
        <p:nvSpPr>
          <p:cNvPr id="28" name="TextBox 27">
            <a:extLst>
              <a:ext uri="{FF2B5EF4-FFF2-40B4-BE49-F238E27FC236}">
                <a16:creationId xmlns:a16="http://schemas.microsoft.com/office/drawing/2014/main" id="{CD7F11C4-F690-48BF-8C04-9DAA279B6E6A}"/>
              </a:ext>
            </a:extLst>
          </p:cNvPr>
          <p:cNvSpPr txBox="1"/>
          <p:nvPr/>
        </p:nvSpPr>
        <p:spPr>
          <a:xfrm>
            <a:off x="4885526" y="4974245"/>
            <a:ext cx="3554119" cy="1200329"/>
          </a:xfrm>
          <a:prstGeom prst="rect">
            <a:avLst/>
          </a:prstGeom>
          <a:noFill/>
        </p:spPr>
        <p:txBody>
          <a:bodyPr wrap="squar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Productivity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Stress tolerance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Environmental optimization</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Crop scheduling</a:t>
            </a:r>
          </a:p>
        </p:txBody>
      </p:sp>
      <p:sp>
        <p:nvSpPr>
          <p:cNvPr id="29" name="TextBox 28">
            <a:extLst>
              <a:ext uri="{FF2B5EF4-FFF2-40B4-BE49-F238E27FC236}">
                <a16:creationId xmlns:a16="http://schemas.microsoft.com/office/drawing/2014/main" id="{ECF13DD4-3124-40D5-90B1-ADDF596399C5}"/>
              </a:ext>
            </a:extLst>
          </p:cNvPr>
          <p:cNvSpPr txBox="1"/>
          <p:nvPr/>
        </p:nvSpPr>
        <p:spPr>
          <a:xfrm>
            <a:off x="5357906" y="2433130"/>
            <a:ext cx="3094117" cy="2862322"/>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Plant Size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High CO</a:t>
            </a:r>
            <a:r>
              <a:rPr kumimoji="0" lang="en-US" sz="1800" b="1" i="0" u="none" strike="noStrike" kern="0" cap="none" spc="0" normalizeH="0" baseline="-25000" noProof="0" dirty="0">
                <a:ln>
                  <a:noFill/>
                </a:ln>
                <a:solidFill>
                  <a:prstClr val="white"/>
                </a:solidFill>
                <a:effectLst/>
                <a:uLnTx/>
                <a:uFillTx/>
              </a:rPr>
              <a:t>2</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Food Safety &amp; Microbiome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Nutrient output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Sustainability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Abiotic stresses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Vehicle resources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Crew time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Waste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prstClr val="white"/>
              </a:solidFill>
              <a:effectLst/>
              <a:uLnTx/>
              <a:uFillTx/>
            </a:endParaRPr>
          </a:p>
        </p:txBody>
      </p:sp>
      <p:sp>
        <p:nvSpPr>
          <p:cNvPr id="15" name="TextBox 14">
            <a:extLst>
              <a:ext uri="{FF2B5EF4-FFF2-40B4-BE49-F238E27FC236}">
                <a16:creationId xmlns:a16="http://schemas.microsoft.com/office/drawing/2014/main" id="{6D17A1B1-7B78-4603-802A-3A02C6048630}"/>
              </a:ext>
            </a:extLst>
          </p:cNvPr>
          <p:cNvSpPr txBox="1"/>
          <p:nvPr/>
        </p:nvSpPr>
        <p:spPr>
          <a:xfrm>
            <a:off x="8932853" y="4165733"/>
            <a:ext cx="3094117" cy="2585323"/>
          </a:xfrm>
          <a:prstGeom prst="rect">
            <a:avLst/>
          </a:prstGeom>
          <a:noFill/>
        </p:spPr>
        <p:txBody>
          <a:bodyPr wrap="square" rtlCol="0">
            <a:spAutoFit/>
          </a:bodyPr>
          <a:lstStyle/>
          <a:p>
            <a:pPr marL="285750" indent="-285750">
              <a:buFont typeface="Wingdings" panose="05000000000000000000" pitchFamily="2" charset="2"/>
              <a:buChar char="Ø"/>
            </a:pPr>
            <a:r>
              <a:rPr lang="en-US" dirty="0"/>
              <a:t>Initial lunar crop production will likely adapt systems developed and tested on ISS. </a:t>
            </a:r>
          </a:p>
          <a:p>
            <a:pPr marL="285750" indent="-285750">
              <a:buFont typeface="Wingdings" panose="05000000000000000000" pitchFamily="2" charset="2"/>
              <a:buChar char="Ø"/>
            </a:pPr>
            <a:r>
              <a:rPr lang="en-US" dirty="0"/>
              <a:t>Lunar surface will allow testing in radiation and partial gravity environment and practice for “living off the land”.</a:t>
            </a:r>
          </a:p>
        </p:txBody>
      </p:sp>
    </p:spTree>
    <p:extLst>
      <p:ext uri="{BB962C8B-B14F-4D97-AF65-F5344CB8AC3E}">
        <p14:creationId xmlns:p14="http://schemas.microsoft.com/office/powerpoint/2010/main" val="1206682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027DD3E-7507-4014-B155-B7F3ED207914}"/>
              </a:ext>
            </a:extLst>
          </p:cNvPr>
          <p:cNvSpPr txBox="1">
            <a:spLocks noGrp="1"/>
          </p:cNvSpPr>
          <p:nvPr>
            <p:ph type="title"/>
          </p:nvPr>
        </p:nvSpPr>
        <p:spPr>
          <a:xfrm>
            <a:off x="838200" y="-169125"/>
            <a:ext cx="10515600" cy="1325563"/>
          </a:xfrm>
          <a:prstGeom prst="rect">
            <a:avLst/>
          </a:prstGeom>
        </p:spPr>
        <p:txBody>
          <a:bodyPr>
            <a:normAutofit/>
          </a:bodyPr>
          <a:lstStyle>
            <a:lvl1pPr algn="ctr" defTabSz="342900" rtl="0" eaLnBrk="1" latinLnBrk="0" hangingPunct="1">
              <a:spcBef>
                <a:spcPct val="0"/>
              </a:spcBef>
              <a:buNone/>
              <a:defRPr sz="2100" kern="1200">
                <a:solidFill>
                  <a:schemeClr val="bg1"/>
                </a:solidFill>
                <a:latin typeface="+mj-lt"/>
                <a:ea typeface="+mj-ea"/>
                <a:cs typeface="+mj-cs"/>
              </a:defRPr>
            </a:lvl1pPr>
          </a:lstStyle>
          <a:p>
            <a:r>
              <a:rPr lang="en-US" sz="4000" dirty="0">
                <a:solidFill>
                  <a:schemeClr val="tx1"/>
                </a:solidFill>
                <a:effectLst>
                  <a:outerShdw blurRad="38100" dist="38100" dir="2700000" algn="tl">
                    <a:srgbClr val="000000">
                      <a:alpha val="43137"/>
                    </a:srgbClr>
                  </a:outerShdw>
                </a:effectLst>
                <a:latin typeface="+mn-lt"/>
              </a:rPr>
              <a:t>Space Crop Production Challenges</a:t>
            </a:r>
          </a:p>
        </p:txBody>
      </p:sp>
      <p:cxnSp>
        <p:nvCxnSpPr>
          <p:cNvPr id="5" name="Straight Connector 4">
            <a:extLst>
              <a:ext uri="{FF2B5EF4-FFF2-40B4-BE49-F238E27FC236}">
                <a16:creationId xmlns:a16="http://schemas.microsoft.com/office/drawing/2014/main" id="{F0D6347C-FCFF-4492-A516-9938DCCAEABD}"/>
              </a:ext>
            </a:extLst>
          </p:cNvPr>
          <p:cNvCxnSpPr>
            <a:cxnSpLocks/>
          </p:cNvCxnSpPr>
          <p:nvPr/>
        </p:nvCxnSpPr>
        <p:spPr>
          <a:xfrm>
            <a:off x="2796745" y="767617"/>
            <a:ext cx="6573796"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EF4F1890-EEDE-421B-BDBF-426E3A7D1E7E}"/>
              </a:ext>
            </a:extLst>
          </p:cNvPr>
          <p:cNvSpPr/>
          <p:nvPr/>
        </p:nvSpPr>
        <p:spPr>
          <a:xfrm>
            <a:off x="2750794" y="807441"/>
            <a:ext cx="4269465" cy="4224530"/>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B2DD2EC7-0F46-45DD-A041-F6AFB25EC592}"/>
              </a:ext>
            </a:extLst>
          </p:cNvPr>
          <p:cNvSpPr/>
          <p:nvPr/>
        </p:nvSpPr>
        <p:spPr>
          <a:xfrm>
            <a:off x="5097037" y="807441"/>
            <a:ext cx="4174004" cy="4134944"/>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21D07DAD-8A66-48E8-BA6B-28B9B91D1B59}"/>
              </a:ext>
            </a:extLst>
          </p:cNvPr>
          <p:cNvSpPr/>
          <p:nvPr/>
        </p:nvSpPr>
        <p:spPr>
          <a:xfrm>
            <a:off x="4151399" y="2401002"/>
            <a:ext cx="4199828" cy="4235236"/>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5CCE484B-77E9-49FB-96E7-8C4FFF45A81E}"/>
              </a:ext>
            </a:extLst>
          </p:cNvPr>
          <p:cNvSpPr txBox="1"/>
          <p:nvPr/>
        </p:nvSpPr>
        <p:spPr>
          <a:xfrm>
            <a:off x="2750794" y="851580"/>
            <a:ext cx="1670650"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Deep Space</a:t>
            </a:r>
          </a:p>
        </p:txBody>
      </p:sp>
      <p:sp>
        <p:nvSpPr>
          <p:cNvPr id="23" name="TextBox 22">
            <a:extLst>
              <a:ext uri="{FF2B5EF4-FFF2-40B4-BE49-F238E27FC236}">
                <a16:creationId xmlns:a16="http://schemas.microsoft.com/office/drawing/2014/main" id="{CD37790F-1A6A-40E6-914B-4AC6C0216292}"/>
              </a:ext>
            </a:extLst>
          </p:cNvPr>
          <p:cNvSpPr txBox="1"/>
          <p:nvPr/>
        </p:nvSpPr>
        <p:spPr>
          <a:xfrm>
            <a:off x="7930111" y="851580"/>
            <a:ext cx="1133515"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Surface</a:t>
            </a:r>
          </a:p>
        </p:txBody>
      </p:sp>
      <p:sp>
        <p:nvSpPr>
          <p:cNvPr id="24" name="TextBox 23">
            <a:extLst>
              <a:ext uri="{FF2B5EF4-FFF2-40B4-BE49-F238E27FC236}">
                <a16:creationId xmlns:a16="http://schemas.microsoft.com/office/drawing/2014/main" id="{0089000D-796A-4778-8CB5-FBC48165E945}"/>
              </a:ext>
            </a:extLst>
          </p:cNvPr>
          <p:cNvSpPr txBox="1"/>
          <p:nvPr/>
        </p:nvSpPr>
        <p:spPr>
          <a:xfrm>
            <a:off x="5863522" y="6289391"/>
            <a:ext cx="78361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Crop</a:t>
            </a:r>
          </a:p>
        </p:txBody>
      </p:sp>
      <p:sp>
        <p:nvSpPr>
          <p:cNvPr id="25" name="TextBox 24">
            <a:extLst>
              <a:ext uri="{FF2B5EF4-FFF2-40B4-BE49-F238E27FC236}">
                <a16:creationId xmlns:a16="http://schemas.microsoft.com/office/drawing/2014/main" id="{174DA4DB-7CE2-4F5E-9802-98EF2926DBC0}"/>
              </a:ext>
            </a:extLst>
          </p:cNvPr>
          <p:cNvSpPr txBox="1"/>
          <p:nvPr/>
        </p:nvSpPr>
        <p:spPr>
          <a:xfrm>
            <a:off x="3326592" y="1603514"/>
            <a:ext cx="2085699" cy="923330"/>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Microgravity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Fluid movement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No convection</a:t>
            </a:r>
          </a:p>
        </p:txBody>
      </p:sp>
      <p:sp>
        <p:nvSpPr>
          <p:cNvPr id="26" name="TextBox 25">
            <a:extLst>
              <a:ext uri="{FF2B5EF4-FFF2-40B4-BE49-F238E27FC236}">
                <a16:creationId xmlns:a16="http://schemas.microsoft.com/office/drawing/2014/main" id="{431B8328-18E9-462E-8159-910B1CEDD595}"/>
              </a:ext>
            </a:extLst>
          </p:cNvPr>
          <p:cNvSpPr txBox="1"/>
          <p:nvPr/>
        </p:nvSpPr>
        <p:spPr>
          <a:xfrm>
            <a:off x="5620550" y="986306"/>
            <a:ext cx="2127057" cy="1754326"/>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Water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rPr>
              <a:t>      Recycling</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Radiation</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Pressure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Micrometeorites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1" i="0" u="none" strike="noStrike" kern="0" cap="none" spc="0" normalizeH="0" baseline="0" noProof="0" dirty="0">
              <a:ln>
                <a:noFill/>
              </a:ln>
              <a:solidFill>
                <a:prstClr val="white"/>
              </a:solidFill>
              <a:effectLst/>
              <a:uLnTx/>
              <a:uFillTx/>
            </a:endParaRPr>
          </a:p>
        </p:txBody>
      </p:sp>
      <p:sp>
        <p:nvSpPr>
          <p:cNvPr id="27" name="TextBox 26">
            <a:extLst>
              <a:ext uri="{FF2B5EF4-FFF2-40B4-BE49-F238E27FC236}">
                <a16:creationId xmlns:a16="http://schemas.microsoft.com/office/drawing/2014/main" id="{8D83F6B6-60E0-46E2-B70D-5C0CB06CD45F}"/>
              </a:ext>
            </a:extLst>
          </p:cNvPr>
          <p:cNvSpPr txBox="1"/>
          <p:nvPr/>
        </p:nvSpPr>
        <p:spPr>
          <a:xfrm>
            <a:off x="7202763" y="1318362"/>
            <a:ext cx="1959330" cy="1231106"/>
          </a:xfrm>
          <a:prstGeom prst="rect">
            <a:avLst/>
          </a:prstGeom>
          <a:noFill/>
        </p:spPr>
        <p:txBody>
          <a:bodyPr wrap="squar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Dust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kern="0" dirty="0">
                <a:solidFill>
                  <a:prstClr val="white"/>
                </a:solidFill>
              </a:rPr>
              <a:t>Regolith</a:t>
            </a:r>
            <a:endParaRPr kumimoji="0" lang="en-US" sz="1800" b="1" i="0" u="none" strike="noStrike" kern="0" cap="none" spc="0" normalizeH="0" baseline="0" noProof="0" dirty="0">
              <a:ln>
                <a:noFill/>
              </a:ln>
              <a:solidFill>
                <a:prstClr val="white"/>
              </a:solidFill>
              <a:effectLst/>
              <a:uLnTx/>
              <a:uFillTx/>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Partial gravity</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black"/>
              </a:solidFill>
              <a:effectLst/>
              <a:uLnTx/>
              <a:uFillTx/>
            </a:endParaRPr>
          </a:p>
        </p:txBody>
      </p:sp>
      <p:sp>
        <p:nvSpPr>
          <p:cNvPr id="28" name="TextBox 27">
            <a:extLst>
              <a:ext uri="{FF2B5EF4-FFF2-40B4-BE49-F238E27FC236}">
                <a16:creationId xmlns:a16="http://schemas.microsoft.com/office/drawing/2014/main" id="{CD7F11C4-F690-48BF-8C04-9DAA279B6E6A}"/>
              </a:ext>
            </a:extLst>
          </p:cNvPr>
          <p:cNvSpPr txBox="1"/>
          <p:nvPr/>
        </p:nvSpPr>
        <p:spPr>
          <a:xfrm>
            <a:off x="4885526" y="4974245"/>
            <a:ext cx="3554119" cy="1200329"/>
          </a:xfrm>
          <a:prstGeom prst="rect">
            <a:avLst/>
          </a:prstGeom>
          <a:noFill/>
        </p:spPr>
        <p:txBody>
          <a:bodyPr wrap="squar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Productivity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Stress tolerance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Environmental optimization</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Crop scheduling</a:t>
            </a:r>
          </a:p>
        </p:txBody>
      </p:sp>
      <p:sp>
        <p:nvSpPr>
          <p:cNvPr id="29" name="TextBox 28">
            <a:extLst>
              <a:ext uri="{FF2B5EF4-FFF2-40B4-BE49-F238E27FC236}">
                <a16:creationId xmlns:a16="http://schemas.microsoft.com/office/drawing/2014/main" id="{ECF13DD4-3124-40D5-90B1-ADDF596399C5}"/>
              </a:ext>
            </a:extLst>
          </p:cNvPr>
          <p:cNvSpPr txBox="1"/>
          <p:nvPr/>
        </p:nvSpPr>
        <p:spPr>
          <a:xfrm>
            <a:off x="5357906" y="2433130"/>
            <a:ext cx="3094117" cy="2862322"/>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Plant Size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C99"/>
                </a:solidFill>
                <a:effectLst/>
                <a:uLnTx/>
                <a:uFillTx/>
              </a:rPr>
              <a:t>High CO</a:t>
            </a:r>
            <a:r>
              <a:rPr kumimoji="0" lang="en-US" sz="1800" b="1" i="0" u="none" strike="noStrike" kern="0" cap="none" spc="0" normalizeH="0" baseline="-25000" noProof="0" dirty="0">
                <a:ln>
                  <a:noFill/>
                </a:ln>
                <a:solidFill>
                  <a:srgbClr val="FFCC99"/>
                </a:solidFill>
                <a:effectLst/>
                <a:uLnTx/>
                <a:uFillTx/>
              </a:rPr>
              <a:t>2</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Food Safety &amp; Microbiome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Nutrient output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Sustainability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C99"/>
                </a:solidFill>
                <a:effectLst/>
                <a:uLnTx/>
                <a:uFillTx/>
              </a:rPr>
              <a:t>Abiotic stresses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Vehicle </a:t>
            </a:r>
            <a:r>
              <a:rPr kumimoji="0" lang="en-US" sz="1800" b="1" i="0" u="none" strike="noStrike" kern="0" cap="none" spc="0" normalizeH="0" baseline="0" noProof="0" dirty="0">
                <a:ln>
                  <a:noFill/>
                </a:ln>
                <a:solidFill>
                  <a:srgbClr val="FFC000"/>
                </a:solidFill>
                <a:effectLst/>
                <a:uLnTx/>
                <a:uFillTx/>
              </a:rPr>
              <a:t>resources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Crew </a:t>
            </a:r>
            <a:r>
              <a:rPr kumimoji="0" lang="en-US" sz="1800" b="1" i="0" u="none" strike="noStrike" kern="0" cap="none" spc="0" normalizeH="0" baseline="0" noProof="0" dirty="0">
                <a:ln>
                  <a:noFill/>
                </a:ln>
                <a:solidFill>
                  <a:srgbClr val="FFC000"/>
                </a:solidFill>
                <a:effectLst/>
                <a:uLnTx/>
                <a:uFillTx/>
              </a:rPr>
              <a:t>time (labor)</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Waste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prstClr val="white"/>
              </a:solidFill>
              <a:effectLst/>
              <a:uLnTx/>
              <a:uFillTx/>
            </a:endParaRPr>
          </a:p>
        </p:txBody>
      </p:sp>
      <p:sp>
        <p:nvSpPr>
          <p:cNvPr id="2" name="Oval 1">
            <a:extLst>
              <a:ext uri="{FF2B5EF4-FFF2-40B4-BE49-F238E27FC236}">
                <a16:creationId xmlns:a16="http://schemas.microsoft.com/office/drawing/2014/main" id="{BF1A53D0-A7B6-AD70-B180-FDFF3D9811B0}"/>
              </a:ext>
            </a:extLst>
          </p:cNvPr>
          <p:cNvSpPr/>
          <p:nvPr/>
        </p:nvSpPr>
        <p:spPr>
          <a:xfrm>
            <a:off x="3654355" y="2355435"/>
            <a:ext cx="5616686" cy="4326369"/>
          </a:xfrm>
          <a:prstGeom prst="ellipse">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289B9A9-0CFB-36C2-35AE-E7A0F079DD30}"/>
              </a:ext>
            </a:extLst>
          </p:cNvPr>
          <p:cNvSpPr txBox="1"/>
          <p:nvPr/>
        </p:nvSpPr>
        <p:spPr>
          <a:xfrm>
            <a:off x="1376323" y="4103120"/>
            <a:ext cx="2252220" cy="830997"/>
          </a:xfrm>
          <a:prstGeom prst="rect">
            <a:avLst/>
          </a:prstGeom>
          <a:noFill/>
        </p:spPr>
        <p:txBody>
          <a:bodyPr wrap="none" rtlCol="0">
            <a:spAutoFit/>
          </a:bodyPr>
          <a:lstStyle/>
          <a:p>
            <a:r>
              <a:rPr lang="en-US" sz="2400" b="1" dirty="0">
                <a:solidFill>
                  <a:srgbClr val="FFC000"/>
                </a:solidFill>
              </a:rPr>
              <a:t>Vertical Farming</a:t>
            </a:r>
          </a:p>
          <a:p>
            <a:pPr algn="ctr"/>
            <a:r>
              <a:rPr lang="en-US" sz="2400" b="1" dirty="0">
                <a:solidFill>
                  <a:srgbClr val="FFC000"/>
                </a:solidFill>
              </a:rPr>
              <a:t>Challenges</a:t>
            </a:r>
          </a:p>
        </p:txBody>
      </p:sp>
    </p:spTree>
    <p:extLst>
      <p:ext uri="{BB962C8B-B14F-4D97-AF65-F5344CB8AC3E}">
        <p14:creationId xmlns:p14="http://schemas.microsoft.com/office/powerpoint/2010/main" val="3941912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4">
            <a:extLst>
              <a:ext uri="{FF2B5EF4-FFF2-40B4-BE49-F238E27FC236}">
                <a16:creationId xmlns:a16="http://schemas.microsoft.com/office/drawing/2014/main" id="{8F97B7C5-B6F5-404A-B5DA-CA21CA92E43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584"/>
          <a:stretch/>
        </p:blipFill>
        <p:spPr>
          <a:xfrm rot="21420834">
            <a:off x="634704" y="1052247"/>
            <a:ext cx="3514728"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6" name="Picture 15">
            <a:extLst>
              <a:ext uri="{FF2B5EF4-FFF2-40B4-BE49-F238E27FC236}">
                <a16:creationId xmlns:a16="http://schemas.microsoft.com/office/drawing/2014/main" id="{B5601DAF-1521-4F0D-9B1F-91740B99D42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427" r="10519" b="13577"/>
          <a:stretch/>
        </p:blipFill>
        <p:spPr>
          <a:xfrm rot="609851">
            <a:off x="7791016" y="856052"/>
            <a:ext cx="3483959"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Picture 16">
            <a:extLst>
              <a:ext uri="{FF2B5EF4-FFF2-40B4-BE49-F238E27FC236}">
                <a16:creationId xmlns:a16="http://schemas.microsoft.com/office/drawing/2014/main" id="{70C14F03-7ECE-4901-BCE5-A9A709C1DCD8}"/>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433" t="5025" r="109" b="3026"/>
          <a:stretch/>
        </p:blipFill>
        <p:spPr>
          <a:xfrm>
            <a:off x="5099022" y="1917286"/>
            <a:ext cx="1993956" cy="1200216"/>
          </a:xfrm>
          <a:prstGeom prst="ellipse">
            <a:avLst/>
          </a:prstGeom>
          <a:ln>
            <a:noFill/>
          </a:ln>
          <a:effectLst>
            <a:softEdge rad="112500"/>
          </a:effectLst>
        </p:spPr>
      </p:pic>
      <p:pic>
        <p:nvPicPr>
          <p:cNvPr id="18" name="Picture 17">
            <a:extLst>
              <a:ext uri="{FF2B5EF4-FFF2-40B4-BE49-F238E27FC236}">
                <a16:creationId xmlns:a16="http://schemas.microsoft.com/office/drawing/2014/main" id="{C6393CB9-00F7-4A60-AF9A-FE543B2F7C9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16210"/>
          <a:stretch/>
        </p:blipFill>
        <p:spPr>
          <a:xfrm>
            <a:off x="7595962" y="3698029"/>
            <a:ext cx="3447815"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1" name="Picture 10" descr="A picture containing logo&#10;&#10;Description automatically generated">
            <a:extLst>
              <a:ext uri="{FF2B5EF4-FFF2-40B4-BE49-F238E27FC236}">
                <a16:creationId xmlns:a16="http://schemas.microsoft.com/office/drawing/2014/main" id="{94A4F28B-BCF9-44C1-8C23-FA5EF196CF8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35880" y="4991570"/>
            <a:ext cx="1920240" cy="1086682"/>
          </a:xfrm>
          <a:prstGeom prst="ellipse">
            <a:avLst/>
          </a:prstGeom>
        </p:spPr>
      </p:pic>
      <p:sp>
        <p:nvSpPr>
          <p:cNvPr id="2" name="Title 1">
            <a:extLst>
              <a:ext uri="{FF2B5EF4-FFF2-40B4-BE49-F238E27FC236}">
                <a16:creationId xmlns:a16="http://schemas.microsoft.com/office/drawing/2014/main" id="{56E57B38-8C61-4DAE-ADBD-B68C061921EC}"/>
              </a:ext>
            </a:extLst>
          </p:cNvPr>
          <p:cNvSpPr>
            <a:spLocks noGrp="1"/>
          </p:cNvSpPr>
          <p:nvPr>
            <p:ph type="title"/>
          </p:nvPr>
        </p:nvSpPr>
        <p:spPr>
          <a:xfrm>
            <a:off x="0" y="27660"/>
            <a:ext cx="12192000" cy="1325563"/>
          </a:xfrm>
        </p:spPr>
        <p:txBody>
          <a:bodyPr/>
          <a:lstStyle/>
          <a:p>
            <a:pPr algn="ctr"/>
            <a:r>
              <a:rPr lang="en-US" dirty="0"/>
              <a:t>Current NASA Large Plant Research Capabilities On ISS</a:t>
            </a:r>
          </a:p>
        </p:txBody>
      </p:sp>
      <p:pic>
        <p:nvPicPr>
          <p:cNvPr id="10" name="Picture 9">
            <a:extLst>
              <a:ext uri="{FF2B5EF4-FFF2-40B4-BE49-F238E27FC236}">
                <a16:creationId xmlns:a16="http://schemas.microsoft.com/office/drawing/2014/main" id="{A1EF453E-453A-44C8-8B2D-EB54D89F30E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464466">
            <a:off x="837252" y="4150957"/>
            <a:ext cx="3703321" cy="246888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3318233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1714500" y="0"/>
            <a:ext cx="8763000" cy="769441"/>
          </a:xfrm>
          <a:prstGeom prst="rect">
            <a:avLst/>
          </a:prstGeom>
          <a:noFill/>
        </p:spPr>
        <p:txBody>
          <a:bodyPr wrap="square">
            <a:spAutoFit/>
          </a:bodyPr>
          <a:lstStyle/>
          <a:p>
            <a:pPr algn="ctr">
              <a:defRPr/>
            </a:pPr>
            <a:r>
              <a:rPr lang="en-US" sz="4400" dirty="0">
                <a:effectLst>
                  <a:outerShdw blurRad="38100" dist="38100" dir="2700000" algn="tl">
                    <a:srgbClr val="000000">
                      <a:alpha val="43137"/>
                    </a:srgbClr>
                  </a:outerShdw>
                </a:effectLst>
                <a:latin typeface="+mj-lt"/>
              </a:rPr>
              <a:t>Veggie on ISS</a:t>
            </a:r>
          </a:p>
        </p:txBody>
      </p:sp>
      <p:pic>
        <p:nvPicPr>
          <p:cNvPr id="3075" name="Picture 3" descr="C:\Users\tmsmith1\Documents\CASIS\VEGGIE\iss039e019414 Rick working in Columbus.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1056608" y="688988"/>
            <a:ext cx="10078785" cy="6126480"/>
          </a:xfrm>
          <a:prstGeom prst="rect">
            <a:avLst/>
          </a:prstGeom>
          <a:noFill/>
          <a:ln>
            <a:solidFill>
              <a:srgbClr val="00B0F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6194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26530" y="366406"/>
            <a:ext cx="4140942" cy="769441"/>
          </a:xfrm>
          <a:prstGeom prst="rect">
            <a:avLst/>
          </a:prstGeom>
          <a:noFill/>
        </p:spPr>
        <p:txBody>
          <a:bodyPr wrap="square">
            <a:spAutoFit/>
          </a:bodyPr>
          <a:lstStyle/>
          <a:p>
            <a:pPr algn="ctr">
              <a:defRPr/>
            </a:pPr>
            <a:r>
              <a:rPr lang="en-US" sz="4400" dirty="0">
                <a:effectLst>
                  <a:outerShdw blurRad="38100" dist="38100" dir="2700000" algn="tl">
                    <a:srgbClr val="000000">
                      <a:alpha val="43137"/>
                    </a:srgbClr>
                  </a:outerShdw>
                </a:effectLst>
                <a:latin typeface="+mj-lt"/>
              </a:rPr>
              <a:t>VEG-01A</a:t>
            </a:r>
          </a:p>
        </p:txBody>
      </p:sp>
      <p:pic>
        <p:nvPicPr>
          <p:cNvPr id="3" name="Picture 2">
            <a:extLst>
              <a:ext uri="{FF2B5EF4-FFF2-40B4-BE49-F238E27FC236}">
                <a16:creationId xmlns:a16="http://schemas.microsoft.com/office/drawing/2014/main" id="{2D8DA06D-C79F-151D-74FA-7C568714B7B9}"/>
              </a:ext>
            </a:extLst>
          </p:cNvPr>
          <p:cNvPicPr>
            <a:picLocks noChangeAspect="1"/>
          </p:cNvPicPr>
          <p:nvPr/>
        </p:nvPicPr>
        <p:blipFill rotWithShape="1">
          <a:blip r:embed="rId3"/>
          <a:srcRect t="14276"/>
          <a:stretch/>
        </p:blipFill>
        <p:spPr>
          <a:xfrm>
            <a:off x="3602417" y="231504"/>
            <a:ext cx="7832201" cy="6394991"/>
          </a:xfrm>
          <a:prstGeom prst="rect">
            <a:avLst/>
          </a:prstGeom>
          <a:ln>
            <a:solidFill>
              <a:srgbClr val="57D3FF"/>
            </a:solidFill>
          </a:ln>
        </p:spPr>
      </p:pic>
      <p:cxnSp>
        <p:nvCxnSpPr>
          <p:cNvPr id="4" name="Straight Connector 3">
            <a:extLst>
              <a:ext uri="{FF2B5EF4-FFF2-40B4-BE49-F238E27FC236}">
                <a16:creationId xmlns:a16="http://schemas.microsoft.com/office/drawing/2014/main" id="{41DC4588-6633-ECC1-220D-7F5CD8DAF99C}"/>
              </a:ext>
            </a:extLst>
          </p:cNvPr>
          <p:cNvCxnSpPr>
            <a:cxnSpLocks/>
          </p:cNvCxnSpPr>
          <p:nvPr/>
        </p:nvCxnSpPr>
        <p:spPr>
          <a:xfrm>
            <a:off x="703118" y="1042820"/>
            <a:ext cx="2363355"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1268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Straight Connector 39"/>
          <p:cNvCxnSpPr/>
          <p:nvPr/>
        </p:nvCxnSpPr>
        <p:spPr>
          <a:xfrm>
            <a:off x="1866900" y="9693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4" name="Red_Lettuce1080p">
            <a:hlinkClick r:id="" action="ppaction://media"/>
          </p:cNvPr>
          <p:cNvPicPr>
            <a:picLocks noChangeAspect="1"/>
          </p:cNvPicPr>
          <p:nvPr>
            <a:videoFile r:link="rId2"/>
            <p:extLst>
              <p:ext uri="{DAA4B4D4-6D71-4841-9C94-3DE7FCFB9230}">
                <p14:media xmlns:p14="http://schemas.microsoft.com/office/powerpoint/2010/main" r:embed="rId1">
                  <p14:fade in="500" out="500"/>
                </p14:media>
              </p:ext>
            </p:extLst>
          </p:nvPr>
        </p:nvPicPr>
        <p:blipFill>
          <a:blip r:embed="rId5"/>
          <a:stretch>
            <a:fillRect/>
          </a:stretch>
        </p:blipFill>
        <p:spPr>
          <a:xfrm>
            <a:off x="962603" y="1082928"/>
            <a:ext cx="10266794" cy="5775072"/>
          </a:xfrm>
          <a:prstGeom prst="rect">
            <a:avLst/>
          </a:prstGeom>
          <a:ln>
            <a:solidFill>
              <a:srgbClr val="00B0F0"/>
            </a:solidFill>
          </a:ln>
        </p:spPr>
      </p:pic>
      <p:sp>
        <p:nvSpPr>
          <p:cNvPr id="5" name="Title 1"/>
          <p:cNvSpPr>
            <a:spLocks noGrp="1"/>
          </p:cNvSpPr>
          <p:nvPr>
            <p:ph type="title"/>
          </p:nvPr>
        </p:nvSpPr>
        <p:spPr>
          <a:xfrm>
            <a:off x="1981200" y="-22797"/>
            <a:ext cx="8229600" cy="1143000"/>
          </a:xfrm>
        </p:spPr>
        <p:txBody>
          <a:bodyPr/>
          <a:lstStyle/>
          <a:p>
            <a:r>
              <a:rPr lang="en-US" sz="4000" dirty="0"/>
              <a:t>VEG-01B Harvest (August 2015)</a:t>
            </a:r>
          </a:p>
        </p:txBody>
      </p:sp>
    </p:spTree>
    <p:extLst>
      <p:ext uri="{BB962C8B-B14F-4D97-AF65-F5344CB8AC3E}">
        <p14:creationId xmlns:p14="http://schemas.microsoft.com/office/powerpoint/2010/main" val="109867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44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7"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480123" y="3429000"/>
            <a:ext cx="4810622" cy="3200400"/>
          </a:xfrm>
          <a:prstGeom prst="rect">
            <a:avLst/>
          </a:prstGeom>
          <a:ln>
            <a:solidFill>
              <a:srgbClr val="00B0F0"/>
            </a:solidFill>
          </a:ln>
        </p:spPr>
      </p:pic>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80840" y="3429000"/>
            <a:ext cx="4812232" cy="3200400"/>
          </a:xfrm>
          <a:prstGeom prst="rect">
            <a:avLst/>
          </a:prstGeom>
          <a:ln>
            <a:solidFill>
              <a:srgbClr val="00B0F0"/>
            </a:solidFill>
          </a:ln>
          <a:effectLst>
            <a:softEdge rad="0"/>
          </a:effectLst>
        </p:spPr>
      </p:pic>
      <p:sp>
        <p:nvSpPr>
          <p:cNvPr id="3" name="Content Placeholder 2"/>
          <p:cNvSpPr>
            <a:spLocks noGrp="1"/>
          </p:cNvSpPr>
          <p:nvPr>
            <p:ph sz="half" idx="1"/>
          </p:nvPr>
        </p:nvSpPr>
        <p:spPr>
          <a:xfrm>
            <a:off x="154112" y="1048187"/>
            <a:ext cx="5865688" cy="4525963"/>
          </a:xfrm>
        </p:spPr>
        <p:txBody>
          <a:bodyPr/>
          <a:lstStyle/>
          <a:p>
            <a:r>
              <a:rPr lang="en-US" sz="2400" dirty="0">
                <a:solidFill>
                  <a:srgbClr val="FFFFCC"/>
                </a:solidFill>
              </a:rPr>
              <a:t>Scott Kelly </a:t>
            </a:r>
          </a:p>
          <a:p>
            <a:pPr lvl="1"/>
            <a:r>
              <a:rPr lang="en-US" sz="2000" dirty="0"/>
              <a:t>the logistical complexity of having people live and work in space for long periods</a:t>
            </a:r>
          </a:p>
          <a:p>
            <a:pPr lvl="1"/>
            <a:r>
              <a:rPr lang="en-US" sz="2000" dirty="0"/>
              <a:t>the supply chain that is required </a:t>
            </a:r>
          </a:p>
          <a:p>
            <a:pPr lvl="1"/>
            <a:r>
              <a:rPr lang="en-US" sz="2000" dirty="0"/>
              <a:t>For Mars, need a space craft that is more self-sustainable with regards to its food supply</a:t>
            </a:r>
          </a:p>
        </p:txBody>
      </p:sp>
      <p:sp>
        <p:nvSpPr>
          <p:cNvPr id="6" name="Content Placeholder 5"/>
          <p:cNvSpPr>
            <a:spLocks noGrp="1"/>
          </p:cNvSpPr>
          <p:nvPr>
            <p:ph sz="half" idx="2"/>
          </p:nvPr>
        </p:nvSpPr>
        <p:spPr>
          <a:xfrm>
            <a:off x="5732980" y="1048187"/>
            <a:ext cx="6304908" cy="5077977"/>
          </a:xfrm>
        </p:spPr>
        <p:txBody>
          <a:bodyPr/>
          <a:lstStyle/>
          <a:p>
            <a:r>
              <a:rPr lang="en-US" sz="2400" dirty="0">
                <a:solidFill>
                  <a:srgbClr val="FFFFCC"/>
                </a:solidFill>
              </a:rPr>
              <a:t>Kjell Lindgren </a:t>
            </a:r>
          </a:p>
          <a:p>
            <a:pPr lvl="1"/>
            <a:r>
              <a:rPr lang="en-US" sz="2000" dirty="0"/>
              <a:t>benefit of eating the fresh food </a:t>
            </a:r>
          </a:p>
          <a:p>
            <a:pPr lvl="1"/>
            <a:r>
              <a:rPr lang="en-US" sz="2000" dirty="0"/>
              <a:t>contribution that plants have to the ISS ecosystem</a:t>
            </a:r>
          </a:p>
          <a:p>
            <a:pPr lvl="1"/>
            <a:r>
              <a:rPr lang="en-US" sz="2000" dirty="0"/>
              <a:t>psychological benefit  - it’s really fun to see green growing things in the sterile environment of the ISS</a:t>
            </a:r>
            <a:endParaRPr lang="en-US" dirty="0"/>
          </a:p>
        </p:txBody>
      </p:sp>
      <p:sp>
        <p:nvSpPr>
          <p:cNvPr id="7" name="Rectangle 6"/>
          <p:cNvSpPr/>
          <p:nvPr/>
        </p:nvSpPr>
        <p:spPr>
          <a:xfrm>
            <a:off x="1714500" y="107897"/>
            <a:ext cx="8763000" cy="707886"/>
          </a:xfrm>
          <a:prstGeom prst="rect">
            <a:avLst/>
          </a:prstGeom>
          <a:noFill/>
        </p:spPr>
        <p:txBody>
          <a:bodyPr wrap="square">
            <a:spAutoFit/>
          </a:bodyPr>
          <a:lstStyle/>
          <a:p>
            <a:pPr algn="ctr">
              <a:defRPr/>
            </a:pPr>
            <a:r>
              <a:rPr lang="en-US" sz="4000" dirty="0">
                <a:effectLst>
                  <a:outerShdw blurRad="38100" dist="38100" dir="2700000" algn="tl">
                    <a:srgbClr val="000000">
                      <a:alpha val="43137"/>
                    </a:srgbClr>
                  </a:outerShdw>
                </a:effectLst>
                <a:latin typeface="+mj-lt"/>
              </a:rPr>
              <a:t>Astronaut Comments</a:t>
            </a:r>
          </a:p>
        </p:txBody>
      </p:sp>
      <p:cxnSp>
        <p:nvCxnSpPr>
          <p:cNvPr id="8" name="Straight Connector 7"/>
          <p:cNvCxnSpPr/>
          <p:nvPr/>
        </p:nvCxnSpPr>
        <p:spPr>
          <a:xfrm>
            <a:off x="1866900" y="931984"/>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12495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4011" y="40983"/>
            <a:ext cx="11401062" cy="1143000"/>
          </a:xfrm>
        </p:spPr>
        <p:txBody>
          <a:bodyPr>
            <a:normAutofit fontScale="90000"/>
          </a:bodyPr>
          <a:lstStyle/>
          <a:p>
            <a:r>
              <a:rPr lang="en-US" dirty="0"/>
              <a:t>Ventilation and Water Issues &amp; Consequences in Zinnia</a:t>
            </a:r>
          </a:p>
        </p:txBody>
      </p:sp>
      <p:pic>
        <p:nvPicPr>
          <p:cNvPr id="5" name="Content Placeholder 4"/>
          <p:cNvPicPr>
            <a:picLocks noGrp="1" noChangeAspect="1"/>
          </p:cNvPicPr>
          <p:nvPr>
            <p:ph idx="1"/>
          </p:nvPr>
        </p:nvPicPr>
        <p:blipFill rotWithShape="1">
          <a:blip r:embed="rId3" cstate="hqprint">
            <a:extLst>
              <a:ext uri="{28A0092B-C50C-407E-A947-70E740481C1C}">
                <a14:useLocalDpi xmlns:a14="http://schemas.microsoft.com/office/drawing/2010/main"/>
              </a:ext>
            </a:extLst>
          </a:blip>
          <a:srcRect t="-261"/>
          <a:stretch/>
        </p:blipFill>
        <p:spPr>
          <a:xfrm>
            <a:off x="6451600" y="1102013"/>
            <a:ext cx="5029200" cy="5029200"/>
          </a:xfrm>
          <a:ln>
            <a:solidFill>
              <a:srgbClr val="00B0F0"/>
            </a:solidFill>
          </a:ln>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11200" y="1102013"/>
            <a:ext cx="5029200" cy="5029200"/>
          </a:xfrm>
          <a:prstGeom prst="rect">
            <a:avLst/>
          </a:prstGeom>
          <a:ln>
            <a:solidFill>
              <a:srgbClr val="00B0F0"/>
            </a:solidFill>
          </a:ln>
        </p:spPr>
      </p:pic>
      <p:sp>
        <p:nvSpPr>
          <p:cNvPr id="7" name="TextBox 6"/>
          <p:cNvSpPr txBox="1"/>
          <p:nvPr/>
        </p:nvSpPr>
        <p:spPr>
          <a:xfrm>
            <a:off x="1495198" y="6229029"/>
            <a:ext cx="3461204" cy="461665"/>
          </a:xfrm>
          <a:prstGeom prst="rect">
            <a:avLst/>
          </a:prstGeom>
          <a:noFill/>
        </p:spPr>
        <p:txBody>
          <a:bodyPr wrap="none" rtlCol="0">
            <a:spAutoFit/>
          </a:bodyPr>
          <a:lstStyle/>
          <a:p>
            <a:pPr algn="ctr"/>
            <a:r>
              <a:rPr lang="en-US" sz="2400" dirty="0"/>
              <a:t>Guttation and Leaf Curling</a:t>
            </a:r>
          </a:p>
        </p:txBody>
      </p:sp>
      <p:sp>
        <p:nvSpPr>
          <p:cNvPr id="8" name="TextBox 7"/>
          <p:cNvSpPr txBox="1"/>
          <p:nvPr/>
        </p:nvSpPr>
        <p:spPr>
          <a:xfrm>
            <a:off x="6146090" y="6229029"/>
            <a:ext cx="5637382" cy="461665"/>
          </a:xfrm>
          <a:prstGeom prst="rect">
            <a:avLst/>
          </a:prstGeom>
          <a:noFill/>
        </p:spPr>
        <p:txBody>
          <a:bodyPr wrap="square" rtlCol="0">
            <a:spAutoFit/>
          </a:bodyPr>
          <a:lstStyle/>
          <a:p>
            <a:pPr algn="ctr"/>
            <a:r>
              <a:rPr lang="en-US" sz="2400" dirty="0"/>
              <a:t>Fungal Development &amp; Abnormal Growth</a:t>
            </a:r>
          </a:p>
        </p:txBody>
      </p:sp>
      <p:cxnSp>
        <p:nvCxnSpPr>
          <p:cNvPr id="9" name="Straight Connector 8"/>
          <p:cNvCxnSpPr>
            <a:cxnSpLocks/>
          </p:cNvCxnSpPr>
          <p:nvPr/>
        </p:nvCxnSpPr>
        <p:spPr>
          <a:xfrm>
            <a:off x="1659122" y="940973"/>
            <a:ext cx="8873756"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7760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981200" y="-126806"/>
            <a:ext cx="8229600" cy="1143000"/>
          </a:xfrm>
        </p:spPr>
        <p:txBody>
          <a:bodyPr/>
          <a:lstStyle/>
          <a:p>
            <a:pPr algn="ctr"/>
            <a:r>
              <a:rPr lang="en-US" sz="4000" dirty="0"/>
              <a:t>Zinnia Action Shots</a:t>
            </a:r>
            <a:endParaRPr lang="en-US" sz="4000" i="1" dirty="0"/>
          </a:p>
        </p:txBody>
      </p:sp>
      <p:cxnSp>
        <p:nvCxnSpPr>
          <p:cNvPr id="7" name="Straight Connector 6"/>
          <p:cNvCxnSpPr/>
          <p:nvPr/>
        </p:nvCxnSpPr>
        <p:spPr>
          <a:xfrm>
            <a:off x="1866900" y="706942"/>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8B469C48-6A73-4FBD-A9D9-D2B955C997FC}"/>
              </a:ext>
            </a:extLst>
          </p:cNvPr>
          <p:cNvGrpSpPr/>
          <p:nvPr/>
        </p:nvGrpSpPr>
        <p:grpSpPr>
          <a:xfrm>
            <a:off x="1517310" y="889332"/>
            <a:ext cx="9242423" cy="5907024"/>
            <a:chOff x="1517310" y="889332"/>
            <a:chExt cx="9242423" cy="5907024"/>
          </a:xfrm>
        </p:grpSpPr>
        <p:pic>
          <p:nvPicPr>
            <p:cNvPr id="4" name="Picture 3"/>
            <p:cNvPicPr>
              <a:picLocks noChangeAspect="1"/>
            </p:cNvPicPr>
            <p:nvPr/>
          </p:nvPicPr>
          <p:blipFill rotWithShape="1">
            <a:blip r:embed="rId2" cstate="hqprint">
              <a:extLst>
                <a:ext uri="{28A0092B-C50C-407E-A947-70E740481C1C}">
                  <a14:useLocalDpi xmlns:a14="http://schemas.microsoft.com/office/drawing/2010/main"/>
                </a:ext>
              </a:extLst>
            </a:blip>
            <a:srcRect t="-1"/>
            <a:stretch/>
          </p:blipFill>
          <p:spPr>
            <a:xfrm>
              <a:off x="5181893" y="889442"/>
              <a:ext cx="5577840" cy="2839929"/>
            </a:xfrm>
            <a:prstGeom prst="rect">
              <a:avLst/>
            </a:prstGeom>
            <a:solidFill>
              <a:srgbClr val="002060"/>
            </a:solidFill>
            <a:ln>
              <a:solidFill>
                <a:srgbClr val="00B0F0"/>
              </a:solidFill>
            </a:ln>
          </p:spPr>
        </p:pic>
        <p:pic>
          <p:nvPicPr>
            <p:cNvPr id="11" name="Picture 10"/>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517310" y="889332"/>
              <a:ext cx="3664583" cy="5907024"/>
            </a:xfrm>
            <a:prstGeom prst="rect">
              <a:avLst/>
            </a:prstGeom>
            <a:ln>
              <a:solidFill>
                <a:srgbClr val="00B0F0"/>
              </a:solidFill>
            </a:ln>
          </p:spPr>
        </p:pic>
        <p:pic>
          <p:nvPicPr>
            <p:cNvPr id="8" name="Picture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181893" y="3664263"/>
              <a:ext cx="5577840" cy="3132093"/>
            </a:xfrm>
            <a:prstGeom prst="rect">
              <a:avLst/>
            </a:prstGeom>
            <a:ln>
              <a:solidFill>
                <a:srgbClr val="00B0F0"/>
              </a:solidFill>
            </a:ln>
          </p:spPr>
        </p:pic>
      </p:grpSp>
    </p:spTree>
    <p:extLst>
      <p:ext uri="{BB962C8B-B14F-4D97-AF65-F5344CB8AC3E}">
        <p14:creationId xmlns:p14="http://schemas.microsoft.com/office/powerpoint/2010/main" val="5961360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1524000" y="628587"/>
            <a:ext cx="9144000" cy="6219279"/>
            <a:chOff x="-13964" y="594759"/>
            <a:chExt cx="9144000" cy="6219279"/>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3964" y="594759"/>
              <a:ext cx="9144000" cy="6219279"/>
            </a:xfrm>
            <a:prstGeom prst="rect">
              <a:avLst/>
            </a:prstGeom>
            <a:ln>
              <a:solidFill>
                <a:schemeClr val="bg1"/>
              </a:solidFill>
            </a:ln>
          </p:spPr>
        </p:pic>
        <p:sp>
          <p:nvSpPr>
            <p:cNvPr id="7" name="TextBox 6"/>
            <p:cNvSpPr txBox="1"/>
            <p:nvPr/>
          </p:nvSpPr>
          <p:spPr>
            <a:xfrm>
              <a:off x="6287344" y="1047664"/>
              <a:ext cx="1670756" cy="584775"/>
            </a:xfrm>
            <a:prstGeom prst="rect">
              <a:avLst/>
            </a:prstGeom>
            <a:noFill/>
            <a:ln>
              <a:noFill/>
            </a:ln>
          </p:spPr>
          <p:txBody>
            <a:bodyPr wrap="square" rtlCol="0">
              <a:spAutoFit/>
            </a:bodyPr>
            <a:lstStyle/>
            <a:p>
              <a:r>
                <a:rPr lang="en-US" sz="3200" b="1" dirty="0">
                  <a:solidFill>
                    <a:schemeClr val="bg2"/>
                  </a:solidFill>
                </a:rPr>
                <a:t>71 DAI</a:t>
              </a:r>
            </a:p>
          </p:txBody>
        </p:sp>
      </p:grpSp>
      <p:sp>
        <p:nvSpPr>
          <p:cNvPr id="5" name="Title 4"/>
          <p:cNvSpPr>
            <a:spLocks noGrp="1"/>
          </p:cNvSpPr>
          <p:nvPr>
            <p:ph type="title"/>
          </p:nvPr>
        </p:nvSpPr>
        <p:spPr>
          <a:xfrm>
            <a:off x="1981200" y="-273476"/>
            <a:ext cx="8229600" cy="1143000"/>
          </a:xfrm>
        </p:spPr>
        <p:txBody>
          <a:bodyPr/>
          <a:lstStyle/>
          <a:p>
            <a:r>
              <a:rPr lang="en-US" dirty="0"/>
              <a:t>And they bloomed, and bloomed...</a:t>
            </a:r>
            <a:endParaRPr lang="en-US" sz="1400" i="1" dirty="0"/>
          </a:p>
        </p:txBody>
      </p:sp>
      <p:cxnSp>
        <p:nvCxnSpPr>
          <p:cNvPr id="8" name="Straight Connector 7"/>
          <p:cNvCxnSpPr/>
          <p:nvPr/>
        </p:nvCxnSpPr>
        <p:spPr>
          <a:xfrm>
            <a:off x="1866900" y="594759"/>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1532793" y="695984"/>
            <a:ext cx="9144000" cy="6087686"/>
            <a:chOff x="0" y="695984"/>
            <a:chExt cx="9144000" cy="6087686"/>
          </a:xfrm>
        </p:grpSpPr>
        <p:pic>
          <p:nvPicPr>
            <p:cNvPr id="2" name="Picture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695984"/>
              <a:ext cx="9144000" cy="6087686"/>
            </a:xfrm>
            <a:prstGeom prst="rect">
              <a:avLst/>
            </a:prstGeom>
            <a:ln>
              <a:solidFill>
                <a:schemeClr val="bg1"/>
              </a:solidFill>
            </a:ln>
          </p:spPr>
        </p:pic>
        <p:sp>
          <p:nvSpPr>
            <p:cNvPr id="13" name="TextBox 12"/>
            <p:cNvSpPr txBox="1"/>
            <p:nvPr/>
          </p:nvSpPr>
          <p:spPr>
            <a:xfrm>
              <a:off x="5717822" y="784318"/>
              <a:ext cx="1670756" cy="584775"/>
            </a:xfrm>
            <a:prstGeom prst="rect">
              <a:avLst/>
            </a:prstGeom>
            <a:noFill/>
            <a:ln>
              <a:noFill/>
            </a:ln>
          </p:spPr>
          <p:txBody>
            <a:bodyPr wrap="square" rtlCol="0">
              <a:spAutoFit/>
            </a:bodyPr>
            <a:lstStyle/>
            <a:p>
              <a:r>
                <a:rPr lang="en-US" sz="3200" b="1" dirty="0">
                  <a:solidFill>
                    <a:schemeClr val="bg2"/>
                  </a:solidFill>
                </a:rPr>
                <a:t>77 DAI</a:t>
              </a:r>
            </a:p>
          </p:txBody>
        </p:sp>
      </p:grpSp>
      <p:grpSp>
        <p:nvGrpSpPr>
          <p:cNvPr id="21" name="Group 20"/>
          <p:cNvGrpSpPr/>
          <p:nvPr/>
        </p:nvGrpSpPr>
        <p:grpSpPr>
          <a:xfrm>
            <a:off x="1172936" y="690231"/>
            <a:ext cx="9846128" cy="6126480"/>
            <a:chOff x="-359857" y="518248"/>
            <a:chExt cx="9846128" cy="6126480"/>
          </a:xfrm>
        </p:grpSpPr>
        <p:pic>
          <p:nvPicPr>
            <p:cNvPr id="15" name="Picture 14"/>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59857" y="518248"/>
              <a:ext cx="9846128" cy="6126480"/>
            </a:xfrm>
            <a:prstGeom prst="rect">
              <a:avLst/>
            </a:prstGeom>
            <a:ln>
              <a:solidFill>
                <a:schemeClr val="bg1"/>
              </a:solidFill>
            </a:ln>
          </p:spPr>
        </p:pic>
        <p:sp>
          <p:nvSpPr>
            <p:cNvPr id="17" name="TextBox 16"/>
            <p:cNvSpPr txBox="1"/>
            <p:nvPr/>
          </p:nvSpPr>
          <p:spPr>
            <a:xfrm>
              <a:off x="7278194" y="779017"/>
              <a:ext cx="1670756" cy="584775"/>
            </a:xfrm>
            <a:prstGeom prst="rect">
              <a:avLst/>
            </a:prstGeom>
            <a:noFill/>
            <a:ln>
              <a:noFill/>
            </a:ln>
          </p:spPr>
          <p:txBody>
            <a:bodyPr wrap="square" rtlCol="0">
              <a:spAutoFit/>
            </a:bodyPr>
            <a:lstStyle/>
            <a:p>
              <a:r>
                <a:rPr lang="en-US" sz="3200" b="1" dirty="0">
                  <a:solidFill>
                    <a:schemeClr val="bg2"/>
                  </a:solidFill>
                </a:rPr>
                <a:t>80 DAI</a:t>
              </a:r>
            </a:p>
          </p:txBody>
        </p:sp>
      </p:grpSp>
      <p:grpSp>
        <p:nvGrpSpPr>
          <p:cNvPr id="23" name="Group 22"/>
          <p:cNvGrpSpPr>
            <a:grpSpLocks noChangeAspect="1"/>
          </p:cNvGrpSpPr>
          <p:nvPr/>
        </p:nvGrpSpPr>
        <p:grpSpPr>
          <a:xfrm>
            <a:off x="583631" y="664712"/>
            <a:ext cx="11024739" cy="6126480"/>
            <a:chOff x="44758" y="1437514"/>
            <a:chExt cx="9272265" cy="5152625"/>
          </a:xfrm>
        </p:grpSpPr>
        <p:pic>
          <p:nvPicPr>
            <p:cNvPr id="20" name="Picture 19"/>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4758" y="1437514"/>
              <a:ext cx="9144000" cy="5152625"/>
            </a:xfrm>
            <a:prstGeom prst="rect">
              <a:avLst/>
            </a:prstGeom>
            <a:ln>
              <a:solidFill>
                <a:schemeClr val="bg1"/>
              </a:solidFill>
            </a:ln>
          </p:spPr>
        </p:pic>
        <p:sp>
          <p:nvSpPr>
            <p:cNvPr id="22" name="TextBox 21"/>
            <p:cNvSpPr txBox="1"/>
            <p:nvPr/>
          </p:nvSpPr>
          <p:spPr>
            <a:xfrm>
              <a:off x="7646267" y="1785114"/>
              <a:ext cx="1670756" cy="491820"/>
            </a:xfrm>
            <a:prstGeom prst="rect">
              <a:avLst/>
            </a:prstGeom>
            <a:noFill/>
            <a:ln>
              <a:noFill/>
            </a:ln>
          </p:spPr>
          <p:txBody>
            <a:bodyPr wrap="square" rtlCol="0">
              <a:spAutoFit/>
            </a:bodyPr>
            <a:lstStyle/>
            <a:p>
              <a:r>
                <a:rPr lang="en-US" sz="3200" b="1" dirty="0">
                  <a:solidFill>
                    <a:srgbClr val="57D3FF"/>
                  </a:solidFill>
                </a:rPr>
                <a:t>87 DAI</a:t>
              </a:r>
            </a:p>
          </p:txBody>
        </p:sp>
      </p:grpSp>
    </p:spTree>
    <p:extLst>
      <p:ext uri="{BB962C8B-B14F-4D97-AF65-F5344CB8AC3E}">
        <p14:creationId xmlns:p14="http://schemas.microsoft.com/office/powerpoint/2010/main" val="3251889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26"/>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21"/>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82558"/>
            <a:ext cx="8229600" cy="1143000"/>
          </a:xfrm>
        </p:spPr>
        <p:txBody>
          <a:bodyPr>
            <a:normAutofit fontScale="90000"/>
          </a:bodyPr>
          <a:lstStyle/>
          <a:p>
            <a:r>
              <a:rPr lang="en-US" dirty="0"/>
              <a:t>Zinnia Harvest on February 14, 2016</a:t>
            </a:r>
          </a:p>
        </p:txBody>
      </p:sp>
      <p:cxnSp>
        <p:nvCxnSpPr>
          <p:cNvPr id="4" name="Straight Connector 3"/>
          <p:cNvCxnSpPr/>
          <p:nvPr/>
        </p:nvCxnSpPr>
        <p:spPr>
          <a:xfrm>
            <a:off x="1866900" y="775078"/>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VdayHarvest_revise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62000" y="857250"/>
            <a:ext cx="10668000" cy="6000750"/>
          </a:xfrm>
          <a:prstGeom prst="rect">
            <a:avLst/>
          </a:prstGeom>
        </p:spPr>
      </p:pic>
    </p:spTree>
    <p:extLst>
      <p:ext uri="{BB962C8B-B14F-4D97-AF65-F5344CB8AC3E}">
        <p14:creationId xmlns:p14="http://schemas.microsoft.com/office/powerpoint/2010/main" val="2775638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83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2615"/>
            <a:ext cx="8229600" cy="1143000"/>
          </a:xfrm>
        </p:spPr>
        <p:txBody>
          <a:bodyPr/>
          <a:lstStyle/>
          <a:p>
            <a:r>
              <a:rPr lang="en-US" dirty="0"/>
              <a:t>Red Lettuce Cut-and-Come-Again</a:t>
            </a:r>
          </a:p>
        </p:txBody>
      </p:sp>
      <p:cxnSp>
        <p:nvCxnSpPr>
          <p:cNvPr id="4" name="Straight Connector 3"/>
          <p:cNvCxnSpPr/>
          <p:nvPr/>
        </p:nvCxnSpPr>
        <p:spPr>
          <a:xfrm>
            <a:off x="1866900" y="83200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524000" y="905069"/>
            <a:ext cx="9144000" cy="5896948"/>
          </a:xfrm>
          <a:prstGeom prst="rect">
            <a:avLst/>
          </a:prstGeom>
          <a:ln>
            <a:solidFill>
              <a:srgbClr val="00B0F0"/>
            </a:solidFill>
          </a:ln>
        </p:spPr>
      </p:pic>
    </p:spTree>
    <p:extLst>
      <p:ext uri="{BB962C8B-B14F-4D97-AF65-F5344CB8AC3E}">
        <p14:creationId xmlns:p14="http://schemas.microsoft.com/office/powerpoint/2010/main" val="17827038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1866900" y="857258"/>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2214419" y="931170"/>
            <a:ext cx="7886388" cy="5852160"/>
          </a:xfrm>
          <a:prstGeom prst="rect">
            <a:avLst/>
          </a:prstGeom>
          <a:ln>
            <a:solidFill>
              <a:srgbClr val="00B0F0"/>
            </a:solidFill>
          </a:ln>
        </p:spPr>
      </p:pic>
      <p:sp>
        <p:nvSpPr>
          <p:cNvPr id="7" name="Title 1"/>
          <p:cNvSpPr>
            <a:spLocks noGrp="1"/>
          </p:cNvSpPr>
          <p:nvPr>
            <p:ph type="title"/>
          </p:nvPr>
        </p:nvSpPr>
        <p:spPr>
          <a:xfrm>
            <a:off x="1924050" y="-74514"/>
            <a:ext cx="8343900" cy="1143000"/>
          </a:xfrm>
        </p:spPr>
        <p:txBody>
          <a:bodyPr/>
          <a:lstStyle/>
          <a:p>
            <a:pPr algn="ctr"/>
            <a:r>
              <a:rPr lang="en-US" dirty="0"/>
              <a:t>A Tale of Two Veggies</a:t>
            </a:r>
          </a:p>
        </p:txBody>
      </p:sp>
    </p:spTree>
    <p:extLst>
      <p:ext uri="{BB962C8B-B14F-4D97-AF65-F5344CB8AC3E}">
        <p14:creationId xmlns:p14="http://schemas.microsoft.com/office/powerpoint/2010/main" val="29538701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0282" y="79396"/>
            <a:ext cx="8511436" cy="1143000"/>
          </a:xfrm>
        </p:spPr>
        <p:txBody>
          <a:bodyPr/>
          <a:lstStyle/>
          <a:p>
            <a:pPr algn="ctr"/>
            <a:r>
              <a:rPr lang="en-US" dirty="0"/>
              <a:t>VEG-03 Crop Testing</a:t>
            </a:r>
          </a:p>
        </p:txBody>
      </p:sp>
      <p:sp>
        <p:nvSpPr>
          <p:cNvPr id="3" name="Content Placeholder 2"/>
          <p:cNvSpPr>
            <a:spLocks noGrp="1"/>
          </p:cNvSpPr>
          <p:nvPr>
            <p:ph idx="1"/>
          </p:nvPr>
        </p:nvSpPr>
        <p:spPr>
          <a:xfrm>
            <a:off x="469618" y="1564639"/>
            <a:ext cx="5239407" cy="4905109"/>
          </a:xfrm>
        </p:spPr>
        <p:txBody>
          <a:bodyPr>
            <a:normAutofit/>
          </a:bodyPr>
          <a:lstStyle/>
          <a:p>
            <a:r>
              <a:rPr lang="en-US" dirty="0"/>
              <a:t>Red Russian Kale</a:t>
            </a:r>
          </a:p>
          <a:p>
            <a:r>
              <a:rPr lang="en-US" dirty="0">
                <a:solidFill>
                  <a:srgbClr val="00B0F0"/>
                </a:solidFill>
              </a:rPr>
              <a:t>*Dragoon Lettuce</a:t>
            </a:r>
          </a:p>
          <a:p>
            <a:r>
              <a:rPr lang="en-US" dirty="0"/>
              <a:t>Wasabi Mustard </a:t>
            </a:r>
          </a:p>
          <a:p>
            <a:r>
              <a:rPr lang="en-US" dirty="0">
                <a:solidFill>
                  <a:srgbClr val="00B0F0"/>
                </a:solidFill>
              </a:rPr>
              <a:t>*Extra Dwarf Pak Choy</a:t>
            </a:r>
          </a:p>
          <a:p>
            <a:r>
              <a:rPr lang="en-US" dirty="0"/>
              <a:t>Amara Mustard</a:t>
            </a:r>
          </a:p>
          <a:p>
            <a:pPr marL="0" indent="0">
              <a:buNone/>
            </a:pPr>
            <a:endParaRPr lang="en-US" dirty="0">
              <a:solidFill>
                <a:srgbClr val="00B0F0"/>
              </a:solidFill>
            </a:endParaRPr>
          </a:p>
          <a:p>
            <a:endParaRPr lang="en-US" dirty="0">
              <a:solidFill>
                <a:srgbClr val="00B0F0"/>
              </a:solidFill>
            </a:endParaRPr>
          </a:p>
          <a:p>
            <a:endParaRPr lang="en-US" dirty="0">
              <a:solidFill>
                <a:srgbClr val="00B0F0"/>
              </a:solidFill>
            </a:endParaRPr>
          </a:p>
          <a:p>
            <a:endParaRPr lang="en-US" dirty="0"/>
          </a:p>
        </p:txBody>
      </p:sp>
      <p:cxnSp>
        <p:nvCxnSpPr>
          <p:cNvPr id="5" name="Straight Connector 4"/>
          <p:cNvCxnSpPr/>
          <p:nvPr/>
        </p:nvCxnSpPr>
        <p:spPr>
          <a:xfrm>
            <a:off x="1781175" y="966394"/>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439915" y="1488128"/>
            <a:ext cx="2078181" cy="2286000"/>
          </a:xfrm>
          <a:prstGeom prst="rect">
            <a:avLst/>
          </a:prstGeom>
          <a:ln>
            <a:solidFill>
              <a:srgbClr val="00B0F0"/>
            </a:solidFill>
          </a:ln>
        </p:spPr>
      </p:pic>
      <p:pic>
        <p:nvPicPr>
          <p:cNvPr id="38" name="Picture 37"/>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640666" y="1488128"/>
            <a:ext cx="2275702" cy="2286000"/>
          </a:xfrm>
          <a:prstGeom prst="rect">
            <a:avLst/>
          </a:prstGeom>
          <a:ln>
            <a:solidFill>
              <a:srgbClr val="00B0F0"/>
            </a:solidFill>
          </a:ln>
        </p:spPr>
      </p:pic>
      <p:pic>
        <p:nvPicPr>
          <p:cNvPr id="39" name="Picture 38">
            <a:extLst>
              <a:ext uri="{FF2B5EF4-FFF2-40B4-BE49-F238E27FC236}">
                <a16:creationId xmlns:a16="http://schemas.microsoft.com/office/drawing/2014/main" id="{58454C9E-1D31-2D4F-8A16-8943AE6BED6A}"/>
              </a:ext>
              <a:ext uri="{147F2762-F138-4A5C-976F-8EAC2B608ADB}">
                <a16:predDERef xmlns:a16="http://schemas.microsoft.com/office/drawing/2014/main" pred="{DAE44CF0-9B50-4944-91C0-3B94086B118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9038937" y="1488128"/>
            <a:ext cx="2400875" cy="2286000"/>
          </a:xfrm>
          <a:prstGeom prst="rect">
            <a:avLst/>
          </a:prstGeom>
          <a:ln>
            <a:solidFill>
              <a:srgbClr val="00B0F0"/>
            </a:solidFill>
          </a:ln>
        </p:spPr>
      </p:pic>
      <p:pic>
        <p:nvPicPr>
          <p:cNvPr id="40" name="Picture 39"/>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7849008" y="3844197"/>
            <a:ext cx="2254687" cy="2286000"/>
          </a:xfrm>
          <a:prstGeom prst="rect">
            <a:avLst/>
          </a:prstGeom>
          <a:ln>
            <a:solidFill>
              <a:srgbClr val="00B0F0"/>
            </a:solidFill>
          </a:ln>
        </p:spPr>
      </p:pic>
      <p:pic>
        <p:nvPicPr>
          <p:cNvPr id="6" name="Picture 5" descr="A picture containing purple, arranged&#10;&#10;Description automatically generated">
            <a:extLst>
              <a:ext uri="{FF2B5EF4-FFF2-40B4-BE49-F238E27FC236}">
                <a16:creationId xmlns:a16="http://schemas.microsoft.com/office/drawing/2014/main" id="{3CE8E174-62E2-4AEF-A20E-0A7BAD43910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8316" t="50855" r="34775" b="8596"/>
          <a:stretch/>
        </p:blipFill>
        <p:spPr>
          <a:xfrm>
            <a:off x="5440236" y="3844197"/>
            <a:ext cx="2275702" cy="2286000"/>
          </a:xfrm>
          <a:prstGeom prst="rect">
            <a:avLst/>
          </a:prstGeom>
          <a:ln>
            <a:solidFill>
              <a:srgbClr val="00B0F0"/>
            </a:solidFill>
          </a:ln>
        </p:spPr>
      </p:pic>
      <p:sp>
        <p:nvSpPr>
          <p:cNvPr id="10" name="TextBox 9">
            <a:extLst>
              <a:ext uri="{FF2B5EF4-FFF2-40B4-BE49-F238E27FC236}">
                <a16:creationId xmlns:a16="http://schemas.microsoft.com/office/drawing/2014/main" id="{325B39EB-7C48-48D7-896F-54A79F657746}"/>
              </a:ext>
            </a:extLst>
          </p:cNvPr>
          <p:cNvSpPr txBox="1"/>
          <p:nvPr/>
        </p:nvSpPr>
        <p:spPr>
          <a:xfrm>
            <a:off x="306330" y="4987197"/>
            <a:ext cx="6961356" cy="523220"/>
          </a:xfrm>
          <a:prstGeom prst="rect">
            <a:avLst/>
          </a:prstGeom>
          <a:noFill/>
        </p:spPr>
        <p:txBody>
          <a:bodyPr wrap="square" rtlCol="0">
            <a:spAutoFit/>
          </a:bodyPr>
          <a:lstStyle/>
          <a:p>
            <a:r>
              <a:rPr lang="en-US" sz="2800" dirty="0">
                <a:solidFill>
                  <a:srgbClr val="00B0F0"/>
                </a:solidFill>
              </a:rPr>
              <a:t>*= Student Selected Crops!</a:t>
            </a:r>
            <a:r>
              <a:rPr lang="en-US" sz="2800" dirty="0"/>
              <a:t> </a:t>
            </a:r>
          </a:p>
        </p:txBody>
      </p:sp>
    </p:spTree>
    <p:extLst>
      <p:ext uri="{BB962C8B-B14F-4D97-AF65-F5344CB8AC3E}">
        <p14:creationId xmlns:p14="http://schemas.microsoft.com/office/powerpoint/2010/main" val="3858323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39"/>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8734" y="-106214"/>
            <a:ext cx="8734532" cy="1325563"/>
          </a:xfrm>
        </p:spPr>
        <p:txBody>
          <a:bodyPr/>
          <a:lstStyle/>
          <a:p>
            <a:pPr algn="ctr"/>
            <a:r>
              <a:rPr lang="en-US" dirty="0"/>
              <a:t>VEG-04</a:t>
            </a:r>
          </a:p>
        </p:txBody>
      </p:sp>
      <p:cxnSp>
        <p:nvCxnSpPr>
          <p:cNvPr id="4" name="Straight Connector 3"/>
          <p:cNvCxnSpPr/>
          <p:nvPr/>
        </p:nvCxnSpPr>
        <p:spPr>
          <a:xfrm>
            <a:off x="1866900" y="98681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80145" y="1509322"/>
            <a:ext cx="3810744" cy="3416320"/>
          </a:xfrm>
          <a:prstGeom prst="rect">
            <a:avLst/>
          </a:prstGeom>
          <a:noFill/>
        </p:spPr>
        <p:txBody>
          <a:bodyPr wrap="square" rtlCol="0">
            <a:spAutoFit/>
          </a:bodyPr>
          <a:lstStyle/>
          <a:p>
            <a:r>
              <a:rPr lang="en-US" sz="2400" dirty="0"/>
              <a:t>Research to study the impacts of Red: Blue: Green light ratios on Mizuna crop growth, nutrient composition, organoleptic appeal and microbial food safety with additional assessments of crew behavioral health.</a:t>
            </a:r>
          </a:p>
        </p:txBody>
      </p:sp>
      <p:sp>
        <p:nvSpPr>
          <p:cNvPr id="8" name="TextBox 7"/>
          <p:cNvSpPr txBox="1"/>
          <p:nvPr/>
        </p:nvSpPr>
        <p:spPr>
          <a:xfrm>
            <a:off x="251082" y="5451920"/>
            <a:ext cx="3231636" cy="1015663"/>
          </a:xfrm>
          <a:prstGeom prst="rect">
            <a:avLst/>
          </a:prstGeom>
          <a:noFill/>
        </p:spPr>
        <p:txBody>
          <a:bodyPr wrap="square" rtlCol="0">
            <a:spAutoFit/>
          </a:bodyPr>
          <a:lstStyle/>
          <a:p>
            <a:r>
              <a:rPr lang="en-US" sz="2000" dirty="0"/>
              <a:t>Collaboration between KSC, JSC, Purdue University and Sierra Space</a:t>
            </a:r>
          </a:p>
        </p:txBody>
      </p:sp>
      <p:pic>
        <p:nvPicPr>
          <p:cNvPr id="5" name="Picture 4">
            <a:extLst>
              <a:ext uri="{FF2B5EF4-FFF2-40B4-BE49-F238E27FC236}">
                <a16:creationId xmlns:a16="http://schemas.microsoft.com/office/drawing/2014/main" id="{CB8C8BF4-B0E8-46E3-A28E-C061D52683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8928" y="834415"/>
            <a:ext cx="3539744" cy="5943600"/>
          </a:xfrm>
          <a:prstGeom prst="rect">
            <a:avLst/>
          </a:prstGeom>
          <a:ln>
            <a:solidFill>
              <a:srgbClr val="00B0F0"/>
            </a:solidFill>
          </a:ln>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0633" y="1348663"/>
            <a:ext cx="7680960" cy="5120640"/>
          </a:xfrm>
          <a:prstGeom prst="rect">
            <a:avLst/>
          </a:prstGeom>
          <a:ln>
            <a:solidFill>
              <a:srgbClr val="00B0F0"/>
            </a:solidFill>
          </a:ln>
        </p:spPr>
      </p:pic>
    </p:spTree>
    <p:extLst>
      <p:ext uri="{BB962C8B-B14F-4D97-AF65-F5344CB8AC3E}">
        <p14:creationId xmlns:p14="http://schemas.microsoft.com/office/powerpoint/2010/main" val="3050902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9900" y="89438"/>
            <a:ext cx="6172200" cy="857250"/>
          </a:xfrm>
        </p:spPr>
        <p:txBody>
          <a:bodyPr/>
          <a:lstStyle/>
          <a:p>
            <a:r>
              <a:rPr lang="en-US" dirty="0"/>
              <a:t>VEG-04 Crew Engagement</a:t>
            </a:r>
          </a:p>
        </p:txBody>
      </p:sp>
      <p:cxnSp>
        <p:nvCxnSpPr>
          <p:cNvPr id="6" name="Straight Connector 5"/>
          <p:cNvCxnSpPr/>
          <p:nvPr/>
        </p:nvCxnSpPr>
        <p:spPr>
          <a:xfrm>
            <a:off x="2924175" y="866264"/>
            <a:ext cx="634365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490270" y="1453507"/>
            <a:ext cx="5383660" cy="3550610"/>
          </a:xfrm>
          <a:prstGeom prst="rect">
            <a:avLst/>
          </a:prstGeom>
          <a:ln>
            <a:solidFill>
              <a:schemeClr val="accent1"/>
            </a:solidFill>
          </a:ln>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59820" y="1091724"/>
            <a:ext cx="5536180" cy="3732417"/>
          </a:xfrm>
          <a:prstGeom prst="rect">
            <a:avLst/>
          </a:prstGeom>
          <a:ln>
            <a:solidFill>
              <a:schemeClr val="accent1"/>
            </a:solidFill>
          </a:ln>
        </p:spPr>
      </p:pic>
      <p:pic>
        <p:nvPicPr>
          <p:cNvPr id="7" name="Picture 6">
            <a:extLst>
              <a:ext uri="{FF2B5EF4-FFF2-40B4-BE49-F238E27FC236}">
                <a16:creationId xmlns:a16="http://schemas.microsoft.com/office/drawing/2014/main" id="{E8C508B0-0CFE-4E52-AF21-328FB6CBA91F}"/>
              </a:ext>
            </a:extLst>
          </p:cNvPr>
          <p:cNvPicPr>
            <a:picLocks noChangeAspect="1"/>
          </p:cNvPicPr>
          <p:nvPr/>
        </p:nvPicPr>
        <p:blipFill rotWithShape="1">
          <a:blip r:embed="rId5" cstate="print">
            <a:lum bright="4000"/>
            <a:extLst>
              <a:ext uri="{BEBA8EAE-BF5A-486C-A8C5-ECC9F3942E4B}">
                <a14:imgProps xmlns:a14="http://schemas.microsoft.com/office/drawing/2010/main">
                  <a14:imgLayer r:embed="rId6">
                    <a14:imgEffect>
                      <a14:brightnessContrast bright="3000"/>
                    </a14:imgEffect>
                  </a14:imgLayer>
                </a14:imgProps>
              </a:ext>
              <a:ext uri="{28A0092B-C50C-407E-A947-70E740481C1C}">
                <a14:useLocalDpi xmlns:a14="http://schemas.microsoft.com/office/drawing/2010/main"/>
              </a:ext>
            </a:extLst>
          </a:blip>
          <a:srcRect/>
          <a:stretch/>
        </p:blipFill>
        <p:spPr>
          <a:xfrm>
            <a:off x="4761542" y="4069716"/>
            <a:ext cx="2682506" cy="2651760"/>
          </a:xfrm>
          <a:prstGeom prst="rect">
            <a:avLst/>
          </a:prstGeom>
          <a:ln>
            <a:solidFill>
              <a:schemeClr val="accent1"/>
            </a:solidFill>
          </a:ln>
        </p:spPr>
      </p:pic>
    </p:spTree>
    <p:extLst>
      <p:ext uri="{BB962C8B-B14F-4D97-AF65-F5344CB8AC3E}">
        <p14:creationId xmlns:p14="http://schemas.microsoft.com/office/powerpoint/2010/main" val="37326246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87834" y="925608"/>
            <a:ext cx="6354267" cy="3738748"/>
          </a:xfrm>
          <a:prstGeom prst="rect">
            <a:avLst/>
          </a:prstGeom>
          <a:ln>
            <a:solidFill>
              <a:schemeClr val="accent1"/>
            </a:solidFill>
          </a:ln>
        </p:spPr>
      </p:pic>
      <p:sp>
        <p:nvSpPr>
          <p:cNvPr id="2" name="TextBox 1">
            <a:extLst>
              <a:ext uri="{FF2B5EF4-FFF2-40B4-BE49-F238E27FC236}">
                <a16:creationId xmlns:a16="http://schemas.microsoft.com/office/drawing/2014/main" id="{1FE244B3-04CA-4124-8C6A-F9FA2CA13225}"/>
              </a:ext>
            </a:extLst>
          </p:cNvPr>
          <p:cNvSpPr txBox="1"/>
          <p:nvPr/>
        </p:nvSpPr>
        <p:spPr>
          <a:xfrm>
            <a:off x="1450017" y="205486"/>
            <a:ext cx="9473106" cy="646331"/>
          </a:xfrm>
          <a:prstGeom prst="rect">
            <a:avLst/>
          </a:prstGeom>
          <a:noFill/>
        </p:spPr>
        <p:txBody>
          <a:bodyPr wrap="none" rtlCol="0">
            <a:spAutoFit/>
          </a:bodyPr>
          <a:lstStyle/>
          <a:p>
            <a:r>
              <a:rPr lang="en-US" sz="3600" dirty="0">
                <a:latin typeface="+mj-lt"/>
              </a:rPr>
              <a:t>Plant Aromas Also Enhance Astronaut Experiences</a:t>
            </a:r>
          </a:p>
        </p:txBody>
      </p:sp>
      <p:cxnSp>
        <p:nvCxnSpPr>
          <p:cNvPr id="4" name="Straight Connector 3">
            <a:extLst>
              <a:ext uri="{FF2B5EF4-FFF2-40B4-BE49-F238E27FC236}">
                <a16:creationId xmlns:a16="http://schemas.microsoft.com/office/drawing/2014/main" id="{F8E73F8F-1339-4A83-BA95-B630AAA83999}"/>
              </a:ext>
            </a:extLst>
          </p:cNvPr>
          <p:cNvCxnSpPr/>
          <p:nvPr/>
        </p:nvCxnSpPr>
        <p:spPr>
          <a:xfrm>
            <a:off x="1866900" y="739539"/>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5695AC14-9F53-4209-A44A-F44A1979E551}"/>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5198732" y="2632363"/>
            <a:ext cx="6814107" cy="3749040"/>
          </a:xfrm>
          <a:prstGeom prst="rect">
            <a:avLst/>
          </a:prstGeom>
          <a:ln>
            <a:solidFill>
              <a:schemeClr val="accent1"/>
            </a:solidFill>
          </a:ln>
        </p:spPr>
      </p:pic>
    </p:spTree>
    <p:extLst>
      <p:ext uri="{BB962C8B-B14F-4D97-AF65-F5344CB8AC3E}">
        <p14:creationId xmlns:p14="http://schemas.microsoft.com/office/powerpoint/2010/main" val="29386621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Recent ISS Crop Research</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406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23B5C36-3F63-4A9F-82D1-BA5D390FC15D}"/>
              </a:ext>
            </a:extLst>
          </p:cNvPr>
          <p:cNvSpPr txBox="1"/>
          <p:nvPr/>
        </p:nvSpPr>
        <p:spPr>
          <a:xfrm>
            <a:off x="1422400" y="6155679"/>
            <a:ext cx="9347200" cy="523220"/>
          </a:xfrm>
          <a:prstGeom prst="rect">
            <a:avLst/>
          </a:prstGeom>
          <a:noFill/>
        </p:spPr>
        <p:txBody>
          <a:bodyPr wrap="square" rtlCol="0">
            <a:spAutoFit/>
          </a:bodyPr>
          <a:lstStyle/>
          <a:p>
            <a:pPr algn="ctr"/>
            <a:r>
              <a:rPr lang="en-US" sz="2800" dirty="0"/>
              <a:t>Successful transplanting of ‘Extra Dwarf’ Pak Choi in VEG-03 I</a:t>
            </a:r>
          </a:p>
        </p:txBody>
      </p:sp>
      <p:pic>
        <p:nvPicPr>
          <p:cNvPr id="10" name="Picture 9" descr="A picture containing indoor&#10;&#10;Description automatically generated">
            <a:extLst>
              <a:ext uri="{FF2B5EF4-FFF2-40B4-BE49-F238E27FC236}">
                <a16:creationId xmlns:a16="http://schemas.microsoft.com/office/drawing/2014/main" id="{F333E62F-522C-46CF-9C44-ACE2BF4287B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79493" y="1382151"/>
            <a:ext cx="5760720" cy="3840480"/>
          </a:xfrm>
          <a:prstGeom prst="rect">
            <a:avLst/>
          </a:prstGeom>
          <a:ln>
            <a:solidFill>
              <a:srgbClr val="57D3FF"/>
            </a:solidFill>
          </a:ln>
        </p:spPr>
      </p:pic>
      <p:pic>
        <p:nvPicPr>
          <p:cNvPr id="12" name="Picture 11" descr="A picture containing vegetable, fresh, cluttered&#10;&#10;Description automatically generated">
            <a:extLst>
              <a:ext uri="{FF2B5EF4-FFF2-40B4-BE49-F238E27FC236}">
                <a16:creationId xmlns:a16="http://schemas.microsoft.com/office/drawing/2014/main" id="{1F8BB898-948E-45E1-B9F7-5636BBA96D19}"/>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6119706" y="1382151"/>
            <a:ext cx="5892801" cy="3840480"/>
          </a:xfrm>
          <a:prstGeom prst="rect">
            <a:avLst/>
          </a:prstGeom>
          <a:ln>
            <a:solidFill>
              <a:srgbClr val="57D3FF"/>
            </a:solidFill>
          </a:ln>
        </p:spPr>
      </p:pic>
      <p:sp>
        <p:nvSpPr>
          <p:cNvPr id="13" name="TextBox 12">
            <a:extLst>
              <a:ext uri="{FF2B5EF4-FFF2-40B4-BE49-F238E27FC236}">
                <a16:creationId xmlns:a16="http://schemas.microsoft.com/office/drawing/2014/main" id="{083ED6D6-EFC1-4B53-BB67-4591C03347FE}"/>
              </a:ext>
            </a:extLst>
          </p:cNvPr>
          <p:cNvSpPr txBox="1"/>
          <p:nvPr/>
        </p:nvSpPr>
        <p:spPr>
          <a:xfrm>
            <a:off x="1249037" y="5302906"/>
            <a:ext cx="3621632" cy="369332"/>
          </a:xfrm>
          <a:prstGeom prst="rect">
            <a:avLst/>
          </a:prstGeom>
          <a:noFill/>
        </p:spPr>
        <p:txBody>
          <a:bodyPr wrap="none" rtlCol="0">
            <a:spAutoFit/>
          </a:bodyPr>
          <a:lstStyle/>
          <a:p>
            <a:r>
              <a:rPr lang="en-US" dirty="0"/>
              <a:t>Transplanting 10 Days after initiation</a:t>
            </a:r>
          </a:p>
        </p:txBody>
      </p:sp>
      <p:sp>
        <p:nvSpPr>
          <p:cNvPr id="14" name="TextBox 13">
            <a:extLst>
              <a:ext uri="{FF2B5EF4-FFF2-40B4-BE49-F238E27FC236}">
                <a16:creationId xmlns:a16="http://schemas.microsoft.com/office/drawing/2014/main" id="{14FB1048-0401-487A-A0C3-45D1AD5220BF}"/>
              </a:ext>
            </a:extLst>
          </p:cNvPr>
          <p:cNvSpPr txBox="1"/>
          <p:nvPr/>
        </p:nvSpPr>
        <p:spPr>
          <a:xfrm>
            <a:off x="7321333" y="5302906"/>
            <a:ext cx="917239" cy="369332"/>
          </a:xfrm>
          <a:prstGeom prst="rect">
            <a:avLst/>
          </a:prstGeom>
          <a:noFill/>
        </p:spPr>
        <p:txBody>
          <a:bodyPr wrap="none" rtlCol="0">
            <a:spAutoFit/>
          </a:bodyPr>
          <a:lstStyle/>
          <a:p>
            <a:r>
              <a:rPr lang="en-US" dirty="0"/>
              <a:t>Original</a:t>
            </a:r>
          </a:p>
        </p:txBody>
      </p:sp>
      <p:sp>
        <p:nvSpPr>
          <p:cNvPr id="15" name="TextBox 14">
            <a:extLst>
              <a:ext uri="{FF2B5EF4-FFF2-40B4-BE49-F238E27FC236}">
                <a16:creationId xmlns:a16="http://schemas.microsoft.com/office/drawing/2014/main" id="{A93E4B3D-EC69-4F63-B37C-93F8EEA6FCEE}"/>
              </a:ext>
            </a:extLst>
          </p:cNvPr>
          <p:cNvSpPr txBox="1"/>
          <p:nvPr/>
        </p:nvSpPr>
        <p:spPr>
          <a:xfrm>
            <a:off x="9744011" y="5338539"/>
            <a:ext cx="1162178" cy="369332"/>
          </a:xfrm>
          <a:prstGeom prst="rect">
            <a:avLst/>
          </a:prstGeom>
          <a:noFill/>
        </p:spPr>
        <p:txBody>
          <a:bodyPr wrap="none" rtlCol="0">
            <a:spAutoFit/>
          </a:bodyPr>
          <a:lstStyle/>
          <a:p>
            <a:r>
              <a:rPr lang="en-US" dirty="0"/>
              <a:t>Transplant</a:t>
            </a:r>
          </a:p>
        </p:txBody>
      </p:sp>
      <p:sp>
        <p:nvSpPr>
          <p:cNvPr id="16" name="TextBox 15">
            <a:extLst>
              <a:ext uri="{FF2B5EF4-FFF2-40B4-BE49-F238E27FC236}">
                <a16:creationId xmlns:a16="http://schemas.microsoft.com/office/drawing/2014/main" id="{89A0D555-FED1-454A-8C7C-DA4CAAA2CA55}"/>
              </a:ext>
            </a:extLst>
          </p:cNvPr>
          <p:cNvSpPr txBox="1"/>
          <p:nvPr/>
        </p:nvSpPr>
        <p:spPr>
          <a:xfrm>
            <a:off x="8115365" y="5635294"/>
            <a:ext cx="1901483" cy="369332"/>
          </a:xfrm>
          <a:prstGeom prst="rect">
            <a:avLst/>
          </a:prstGeom>
          <a:noFill/>
        </p:spPr>
        <p:txBody>
          <a:bodyPr wrap="none" rtlCol="0">
            <a:spAutoFit/>
          </a:bodyPr>
          <a:lstStyle/>
          <a:p>
            <a:r>
              <a:rPr lang="en-US" dirty="0"/>
              <a:t>Harvest at 29 days</a:t>
            </a:r>
          </a:p>
        </p:txBody>
      </p:sp>
      <p:cxnSp>
        <p:nvCxnSpPr>
          <p:cNvPr id="4" name="Straight Arrow Connector 3">
            <a:extLst>
              <a:ext uri="{FF2B5EF4-FFF2-40B4-BE49-F238E27FC236}">
                <a16:creationId xmlns:a16="http://schemas.microsoft.com/office/drawing/2014/main" id="{5E0E0003-B451-419D-B872-0198834EF9E0}"/>
              </a:ext>
            </a:extLst>
          </p:cNvPr>
          <p:cNvCxnSpPr>
            <a:cxnSpLocks/>
            <a:stCxn id="14" idx="0"/>
          </p:cNvCxnSpPr>
          <p:nvPr/>
        </p:nvCxnSpPr>
        <p:spPr>
          <a:xfrm flipV="1">
            <a:off x="7779953" y="4133088"/>
            <a:ext cx="0" cy="1169818"/>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E9BBBC7-1AE6-459E-806A-6127A06D8FC3}"/>
              </a:ext>
            </a:extLst>
          </p:cNvPr>
          <p:cNvCxnSpPr>
            <a:cxnSpLocks/>
          </p:cNvCxnSpPr>
          <p:nvPr/>
        </p:nvCxnSpPr>
        <p:spPr>
          <a:xfrm flipH="1" flipV="1">
            <a:off x="10311448" y="4250530"/>
            <a:ext cx="1" cy="1123154"/>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80057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Recent ISS Crop Research</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406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7" name="Content Placeholder 6">
            <a:extLst>
              <a:ext uri="{FF2B5EF4-FFF2-40B4-BE49-F238E27FC236}">
                <a16:creationId xmlns:a16="http://schemas.microsoft.com/office/drawing/2014/main" id="{7EC893E7-EE71-4FAF-A2F1-C288982C0DB5}"/>
              </a:ext>
            </a:extLst>
          </p:cNvPr>
          <p:cNvPicPr>
            <a:picLocks noGrp="1" noChangeAspect="1"/>
          </p:cNvPicPr>
          <p:nvPr>
            <p:ph sz="half" idx="2"/>
          </p:nvPr>
        </p:nvPicPr>
        <p:blipFill rotWithShape="1">
          <a:blip r:embed="rId2" cstate="hqprint">
            <a:extLst>
              <a:ext uri="{28A0092B-C50C-407E-A947-70E740481C1C}">
                <a14:useLocalDpi xmlns:a14="http://schemas.microsoft.com/office/drawing/2010/main"/>
              </a:ext>
            </a:extLst>
          </a:blip>
          <a:srcRect/>
          <a:stretch/>
        </p:blipFill>
        <p:spPr>
          <a:xfrm>
            <a:off x="6513085" y="2059298"/>
            <a:ext cx="5181600" cy="1830935"/>
          </a:xfrm>
          <a:prstGeom prst="rect">
            <a:avLst/>
          </a:prstGeom>
          <a:ln>
            <a:solidFill>
              <a:srgbClr val="57D3FF"/>
            </a:solidFill>
          </a:ln>
        </p:spPr>
      </p:pic>
      <p:sp>
        <p:nvSpPr>
          <p:cNvPr id="8" name="TextBox 7">
            <a:extLst>
              <a:ext uri="{FF2B5EF4-FFF2-40B4-BE49-F238E27FC236}">
                <a16:creationId xmlns:a16="http://schemas.microsoft.com/office/drawing/2014/main" id="{523B5C36-3F63-4A9F-82D1-BA5D390FC15D}"/>
              </a:ext>
            </a:extLst>
          </p:cNvPr>
          <p:cNvSpPr txBox="1"/>
          <p:nvPr/>
        </p:nvSpPr>
        <p:spPr>
          <a:xfrm>
            <a:off x="6753653" y="4027377"/>
            <a:ext cx="4699438" cy="954107"/>
          </a:xfrm>
          <a:prstGeom prst="rect">
            <a:avLst/>
          </a:prstGeom>
          <a:noFill/>
        </p:spPr>
        <p:txBody>
          <a:bodyPr wrap="square" rtlCol="0">
            <a:spAutoFit/>
          </a:bodyPr>
          <a:lstStyle/>
          <a:p>
            <a:r>
              <a:rPr lang="en-US" sz="2800" dirty="0"/>
              <a:t>Seed Film technology tested successfully in VEG-03 J</a:t>
            </a:r>
          </a:p>
        </p:txBody>
      </p:sp>
      <p:pic>
        <p:nvPicPr>
          <p:cNvPr id="3" name="Picture 2">
            <a:extLst>
              <a:ext uri="{FF2B5EF4-FFF2-40B4-BE49-F238E27FC236}">
                <a16:creationId xmlns:a16="http://schemas.microsoft.com/office/drawing/2014/main" id="{A86FFAEA-83C7-4CA1-A2AC-664E40E23E74}"/>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738909" y="1127235"/>
            <a:ext cx="5222668" cy="5577840"/>
          </a:xfrm>
          <a:prstGeom prst="rect">
            <a:avLst/>
          </a:prstGeom>
          <a:ln>
            <a:solidFill>
              <a:srgbClr val="57D3FF"/>
            </a:solidFill>
          </a:ln>
        </p:spPr>
      </p:pic>
    </p:spTree>
    <p:extLst>
      <p:ext uri="{BB962C8B-B14F-4D97-AF65-F5344CB8AC3E}">
        <p14:creationId xmlns:p14="http://schemas.microsoft.com/office/powerpoint/2010/main" val="5334958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7780"/>
            <a:ext cx="10515600" cy="1325563"/>
          </a:xfrm>
        </p:spPr>
        <p:txBody>
          <a:bodyPr/>
          <a:lstStyle/>
          <a:p>
            <a:pPr algn="ctr"/>
            <a:r>
              <a:rPr lang="en-US" dirty="0"/>
              <a:t>APH Crop Research</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8681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435391A-5E33-4E77-B8E9-8AA776E6C4D3}"/>
              </a:ext>
            </a:extLst>
          </p:cNvPr>
          <p:cNvSpPr txBox="1"/>
          <p:nvPr/>
        </p:nvSpPr>
        <p:spPr>
          <a:xfrm>
            <a:off x="2568198" y="5779512"/>
            <a:ext cx="7055604" cy="830997"/>
          </a:xfrm>
          <a:prstGeom prst="rect">
            <a:avLst/>
          </a:prstGeom>
          <a:noFill/>
        </p:spPr>
        <p:txBody>
          <a:bodyPr wrap="square" rtlCol="0">
            <a:spAutoFit/>
          </a:bodyPr>
          <a:lstStyle/>
          <a:p>
            <a:pPr algn="ctr"/>
            <a:r>
              <a:rPr lang="en-US" sz="2400" dirty="0"/>
              <a:t>PH-02 Radish Experiment</a:t>
            </a:r>
          </a:p>
          <a:p>
            <a:pPr algn="ctr"/>
            <a:r>
              <a:rPr lang="en-US" sz="2400" dirty="0"/>
              <a:t>PI Karl Hasenstein – University of Louisiana, Lafayette</a:t>
            </a:r>
          </a:p>
        </p:txBody>
      </p:sp>
      <p:pic>
        <p:nvPicPr>
          <p:cNvPr id="4" name="Picture 3">
            <a:extLst>
              <a:ext uri="{FF2B5EF4-FFF2-40B4-BE49-F238E27FC236}">
                <a16:creationId xmlns:a16="http://schemas.microsoft.com/office/drawing/2014/main" id="{7546CD78-6DB7-4BE0-BCC4-BF607FE279CE}"/>
              </a:ext>
            </a:extLst>
          </p:cNvPr>
          <p:cNvPicPr>
            <a:picLocks noChangeAspect="1"/>
          </p:cNvPicPr>
          <p:nvPr/>
        </p:nvPicPr>
        <p:blipFill>
          <a:blip r:embed="rId2"/>
          <a:stretch>
            <a:fillRect/>
          </a:stretch>
        </p:blipFill>
        <p:spPr>
          <a:xfrm>
            <a:off x="220186" y="1860352"/>
            <a:ext cx="5770722" cy="3847148"/>
          </a:xfrm>
          <a:prstGeom prst="rect">
            <a:avLst/>
          </a:prstGeom>
          <a:ln>
            <a:solidFill>
              <a:srgbClr val="57D3FF"/>
            </a:solidFill>
          </a:ln>
        </p:spPr>
      </p:pic>
      <p:pic>
        <p:nvPicPr>
          <p:cNvPr id="12" name="Picture 11" descr="A picture containing indoor, engine&#10;&#10;Description automatically generated">
            <a:extLst>
              <a:ext uri="{FF2B5EF4-FFF2-40B4-BE49-F238E27FC236}">
                <a16:creationId xmlns:a16="http://schemas.microsoft.com/office/drawing/2014/main" id="{348DCA71-045C-456D-B2CC-BBBDCBB6197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11094" y="1867020"/>
            <a:ext cx="5760720" cy="3840480"/>
          </a:xfrm>
          <a:prstGeom prst="rect">
            <a:avLst/>
          </a:prstGeom>
          <a:ln>
            <a:solidFill>
              <a:srgbClr val="57D3FF"/>
            </a:solidFill>
          </a:ln>
        </p:spPr>
      </p:pic>
    </p:spTree>
    <p:extLst>
      <p:ext uri="{BB962C8B-B14F-4D97-AF65-F5344CB8AC3E}">
        <p14:creationId xmlns:p14="http://schemas.microsoft.com/office/powerpoint/2010/main" val="37175473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Space Chile!</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406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23B5C36-3F63-4A9F-82D1-BA5D390FC15D}"/>
              </a:ext>
            </a:extLst>
          </p:cNvPr>
          <p:cNvSpPr txBox="1"/>
          <p:nvPr/>
        </p:nvSpPr>
        <p:spPr>
          <a:xfrm>
            <a:off x="9195563" y="2199540"/>
            <a:ext cx="2854401" cy="3847207"/>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US" sz="2800" dirty="0"/>
              <a:t>Española  Improved Hatch Chile Peppers in APH</a:t>
            </a:r>
          </a:p>
          <a:p>
            <a:pPr marL="457200" indent="-457200">
              <a:spcAft>
                <a:spcPts val="1200"/>
              </a:spcAft>
              <a:buFont typeface="Arial" panose="020B0604020202020204" pitchFamily="34" charset="0"/>
              <a:buChar char="•"/>
            </a:pPr>
            <a:r>
              <a:rPr lang="en-US" sz="2800" dirty="0"/>
              <a:t>PH-04 mission July – Nov. 2021</a:t>
            </a:r>
          </a:p>
          <a:p>
            <a:pPr marL="457200" indent="-457200">
              <a:spcAft>
                <a:spcPts val="1200"/>
              </a:spcAft>
              <a:buFont typeface="Arial" panose="020B0604020202020204" pitchFamily="34" charset="0"/>
              <a:buChar char="•"/>
            </a:pPr>
            <a:r>
              <a:rPr lang="en-US" sz="2800" dirty="0"/>
              <a:t>Red or Green?</a:t>
            </a:r>
          </a:p>
        </p:txBody>
      </p:sp>
      <p:pic>
        <p:nvPicPr>
          <p:cNvPr id="3" name="Picture 2">
            <a:extLst>
              <a:ext uri="{FF2B5EF4-FFF2-40B4-BE49-F238E27FC236}">
                <a16:creationId xmlns:a16="http://schemas.microsoft.com/office/drawing/2014/main" id="{30C54A05-9E3E-4D88-B85B-5547600E394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2318" r="-11469"/>
          <a:stretch/>
        </p:blipFill>
        <p:spPr>
          <a:xfrm>
            <a:off x="409651" y="399253"/>
            <a:ext cx="9020466" cy="6059494"/>
          </a:xfrm>
          <a:prstGeom prst="rect">
            <a:avLst/>
          </a:prstGeom>
        </p:spPr>
      </p:pic>
      <p:pic>
        <p:nvPicPr>
          <p:cNvPr id="5" name="Picture 4">
            <a:extLst>
              <a:ext uri="{FF2B5EF4-FFF2-40B4-BE49-F238E27FC236}">
                <a16:creationId xmlns:a16="http://schemas.microsoft.com/office/drawing/2014/main" id="{CF8C3DEF-F531-4F6B-B0D5-AE4C16A496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6401" y="1080086"/>
            <a:ext cx="7686966" cy="5765225"/>
          </a:xfrm>
          <a:prstGeom prst="rect">
            <a:avLst/>
          </a:prstGeom>
        </p:spPr>
      </p:pic>
      <p:pic>
        <p:nvPicPr>
          <p:cNvPr id="9" name="Picture 8">
            <a:extLst>
              <a:ext uri="{FF2B5EF4-FFF2-40B4-BE49-F238E27FC236}">
                <a16:creationId xmlns:a16="http://schemas.microsoft.com/office/drawing/2014/main" id="{EFA980B7-C3FD-4F7F-A10C-18BCC05154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0784" y="1062791"/>
            <a:ext cx="8458200" cy="5638800"/>
          </a:xfrm>
          <a:prstGeom prst="rect">
            <a:avLst/>
          </a:prstGeom>
        </p:spPr>
      </p:pic>
      <p:pic>
        <p:nvPicPr>
          <p:cNvPr id="4" name="Picture 3">
            <a:extLst>
              <a:ext uri="{FF2B5EF4-FFF2-40B4-BE49-F238E27FC236}">
                <a16:creationId xmlns:a16="http://schemas.microsoft.com/office/drawing/2014/main" id="{50CEF8AB-6ABC-27A2-2560-9CE2550D796D}"/>
              </a:ext>
            </a:extLst>
          </p:cNvPr>
          <p:cNvPicPr>
            <a:picLocks noChangeAspect="1"/>
          </p:cNvPicPr>
          <p:nvPr/>
        </p:nvPicPr>
        <p:blipFill>
          <a:blip r:embed="rId5"/>
          <a:stretch>
            <a:fillRect/>
          </a:stretch>
        </p:blipFill>
        <p:spPr>
          <a:xfrm>
            <a:off x="409651" y="1489088"/>
            <a:ext cx="9020466" cy="5071967"/>
          </a:xfrm>
          <a:prstGeom prst="rect">
            <a:avLst/>
          </a:prstGeom>
        </p:spPr>
      </p:pic>
    </p:spTree>
    <p:extLst>
      <p:ext uri="{BB962C8B-B14F-4D97-AF65-F5344CB8AC3E}">
        <p14:creationId xmlns:p14="http://schemas.microsoft.com/office/powerpoint/2010/main" val="1585434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5"/>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9"/>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7932AD-B454-4C87-9160-C4AD84EBA99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1925" r="5533" b="36279"/>
          <a:stretch/>
        </p:blipFill>
        <p:spPr>
          <a:xfrm>
            <a:off x="1042780" y="1413607"/>
            <a:ext cx="10106440" cy="5212080"/>
          </a:xfrm>
          <a:prstGeom prst="rect">
            <a:avLst/>
          </a:prstGeom>
        </p:spPr>
      </p:pic>
      <p:grpSp>
        <p:nvGrpSpPr>
          <p:cNvPr id="5" name="Group 4">
            <a:extLst>
              <a:ext uri="{FF2B5EF4-FFF2-40B4-BE49-F238E27FC236}">
                <a16:creationId xmlns:a16="http://schemas.microsoft.com/office/drawing/2014/main" id="{AB3FBE43-0AAA-41AD-AAC2-9BDA724D5960}"/>
              </a:ext>
            </a:extLst>
          </p:cNvPr>
          <p:cNvGrpSpPr/>
          <p:nvPr/>
        </p:nvGrpSpPr>
        <p:grpSpPr>
          <a:xfrm>
            <a:off x="737190" y="1423225"/>
            <a:ext cx="10717620" cy="5349206"/>
            <a:chOff x="737190" y="1303157"/>
            <a:chExt cx="10717620" cy="5349206"/>
          </a:xfrm>
        </p:grpSpPr>
        <p:pic>
          <p:nvPicPr>
            <p:cNvPr id="8" name="Picture 7">
              <a:extLst>
                <a:ext uri="{FF2B5EF4-FFF2-40B4-BE49-F238E27FC236}">
                  <a16:creationId xmlns:a16="http://schemas.microsoft.com/office/drawing/2014/main" id="{036D31DA-E013-49DB-B367-8C1B233B368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13534" t="6551" r="16197"/>
            <a:stretch/>
          </p:blipFill>
          <p:spPr>
            <a:xfrm>
              <a:off x="6084577" y="1303157"/>
              <a:ext cx="5370233" cy="5349206"/>
            </a:xfrm>
            <a:prstGeom prst="rect">
              <a:avLst/>
            </a:prstGeom>
          </p:spPr>
        </p:pic>
        <p:pic>
          <p:nvPicPr>
            <p:cNvPr id="10" name="Picture 9">
              <a:extLst>
                <a:ext uri="{FF2B5EF4-FFF2-40B4-BE49-F238E27FC236}">
                  <a16:creationId xmlns:a16="http://schemas.microsoft.com/office/drawing/2014/main" id="{B21FC4EE-C939-4800-BBB8-0A8B7DC4C18A}"/>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27947" t="14841" r="8294"/>
            <a:stretch/>
          </p:blipFill>
          <p:spPr>
            <a:xfrm>
              <a:off x="737190" y="1303157"/>
              <a:ext cx="5347387" cy="5349206"/>
            </a:xfrm>
            <a:prstGeom prst="rect">
              <a:avLst/>
            </a:prstGeom>
          </p:spPr>
        </p:pic>
      </p:grpSp>
      <p:sp>
        <p:nvSpPr>
          <p:cNvPr id="9" name="Title 1">
            <a:extLst>
              <a:ext uri="{FF2B5EF4-FFF2-40B4-BE49-F238E27FC236}">
                <a16:creationId xmlns:a16="http://schemas.microsoft.com/office/drawing/2014/main" id="{075A1A2B-8EE0-422E-B250-FF67A4F338C7}"/>
              </a:ext>
            </a:extLst>
          </p:cNvPr>
          <p:cNvSpPr txBox="1">
            <a:spLocks/>
          </p:cNvSpPr>
          <p:nvPr/>
        </p:nvSpPr>
        <p:spPr>
          <a:xfrm>
            <a:off x="838200" y="-21388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Recently grown - dwarf tomato in VEG-05!</a:t>
            </a:r>
          </a:p>
        </p:txBody>
      </p:sp>
      <p:cxnSp>
        <p:nvCxnSpPr>
          <p:cNvPr id="12" name="Straight Connector 11">
            <a:extLst>
              <a:ext uri="{FF2B5EF4-FFF2-40B4-BE49-F238E27FC236}">
                <a16:creationId xmlns:a16="http://schemas.microsoft.com/office/drawing/2014/main" id="{BAB2FBC9-1F00-4905-97F1-5A871BF80A12}"/>
              </a:ext>
            </a:extLst>
          </p:cNvPr>
          <p:cNvCxnSpPr/>
          <p:nvPr/>
        </p:nvCxnSpPr>
        <p:spPr>
          <a:xfrm>
            <a:off x="1866900" y="736740"/>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E158702-57B5-43FB-8A0B-D9A7A21C3C0B}"/>
              </a:ext>
            </a:extLst>
          </p:cNvPr>
          <p:cNvSpPr txBox="1"/>
          <p:nvPr/>
        </p:nvSpPr>
        <p:spPr>
          <a:xfrm>
            <a:off x="4435763" y="899038"/>
            <a:ext cx="3320473" cy="400110"/>
          </a:xfrm>
          <a:prstGeom prst="rect">
            <a:avLst/>
          </a:prstGeom>
          <a:noFill/>
        </p:spPr>
        <p:txBody>
          <a:bodyPr wrap="square" rtlCol="0">
            <a:spAutoFit/>
          </a:bodyPr>
          <a:lstStyle/>
          <a:p>
            <a:pPr algn="ctr"/>
            <a:r>
              <a:rPr lang="en-US" sz="2000" dirty="0"/>
              <a:t>Preflight Ground Testing</a:t>
            </a:r>
          </a:p>
        </p:txBody>
      </p:sp>
    </p:spTree>
    <p:extLst>
      <p:ext uri="{BB962C8B-B14F-4D97-AF65-F5344CB8AC3E}">
        <p14:creationId xmlns:p14="http://schemas.microsoft.com/office/powerpoint/2010/main" val="218670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75A1A2B-8EE0-422E-B250-FF67A4F338C7}"/>
              </a:ext>
            </a:extLst>
          </p:cNvPr>
          <p:cNvSpPr txBox="1">
            <a:spLocks/>
          </p:cNvSpPr>
          <p:nvPr/>
        </p:nvSpPr>
        <p:spPr>
          <a:xfrm>
            <a:off x="838200" y="-21388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Recently grown - dwarf tomato in VEG-05!</a:t>
            </a:r>
          </a:p>
        </p:txBody>
      </p:sp>
      <p:cxnSp>
        <p:nvCxnSpPr>
          <p:cNvPr id="12" name="Straight Connector 11">
            <a:extLst>
              <a:ext uri="{FF2B5EF4-FFF2-40B4-BE49-F238E27FC236}">
                <a16:creationId xmlns:a16="http://schemas.microsoft.com/office/drawing/2014/main" id="{BAB2FBC9-1F00-4905-97F1-5A871BF80A12}"/>
              </a:ext>
            </a:extLst>
          </p:cNvPr>
          <p:cNvCxnSpPr/>
          <p:nvPr/>
        </p:nvCxnSpPr>
        <p:spPr>
          <a:xfrm>
            <a:off x="1866900" y="736740"/>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E158702-57B5-43FB-8A0B-D9A7A21C3C0B}"/>
              </a:ext>
            </a:extLst>
          </p:cNvPr>
          <p:cNvSpPr txBox="1"/>
          <p:nvPr/>
        </p:nvSpPr>
        <p:spPr>
          <a:xfrm>
            <a:off x="4435763" y="899038"/>
            <a:ext cx="3320473" cy="400110"/>
          </a:xfrm>
          <a:prstGeom prst="rect">
            <a:avLst/>
          </a:prstGeom>
          <a:noFill/>
        </p:spPr>
        <p:txBody>
          <a:bodyPr wrap="square" rtlCol="0">
            <a:spAutoFit/>
          </a:bodyPr>
          <a:lstStyle/>
          <a:p>
            <a:pPr algn="ctr"/>
            <a:r>
              <a:rPr lang="en-US" sz="2000" dirty="0"/>
              <a:t>Flight Plants at 79 DAI</a:t>
            </a:r>
          </a:p>
        </p:txBody>
      </p:sp>
      <p:pic>
        <p:nvPicPr>
          <p:cNvPr id="8" name="Picture 7">
            <a:extLst>
              <a:ext uri="{FF2B5EF4-FFF2-40B4-BE49-F238E27FC236}">
                <a16:creationId xmlns:a16="http://schemas.microsoft.com/office/drawing/2014/main" id="{73E8AEE3-F07D-4917-A3AA-F1A508A6D78C}"/>
              </a:ext>
            </a:extLst>
          </p:cNvPr>
          <p:cNvPicPr>
            <a:picLocks noChangeAspect="1"/>
          </p:cNvPicPr>
          <p:nvPr/>
        </p:nvPicPr>
        <p:blipFill rotWithShape="1">
          <a:blip r:embed="rId2"/>
          <a:srcRect r="9641"/>
          <a:stretch/>
        </p:blipFill>
        <p:spPr>
          <a:xfrm>
            <a:off x="2547587" y="853106"/>
            <a:ext cx="7096826" cy="5943407"/>
          </a:xfrm>
          <a:prstGeom prst="rect">
            <a:avLst/>
          </a:prstGeom>
        </p:spPr>
      </p:pic>
      <p:grpSp>
        <p:nvGrpSpPr>
          <p:cNvPr id="2" name="Group 1">
            <a:extLst>
              <a:ext uri="{FF2B5EF4-FFF2-40B4-BE49-F238E27FC236}">
                <a16:creationId xmlns:a16="http://schemas.microsoft.com/office/drawing/2014/main" id="{03F40B15-5FD6-435C-907F-E7D39E103768}"/>
              </a:ext>
            </a:extLst>
          </p:cNvPr>
          <p:cNvGrpSpPr/>
          <p:nvPr/>
        </p:nvGrpSpPr>
        <p:grpSpPr>
          <a:xfrm>
            <a:off x="128425" y="1690623"/>
            <a:ext cx="11935151" cy="4572000"/>
            <a:chOff x="62723" y="1903051"/>
            <a:chExt cx="11935151" cy="4572000"/>
          </a:xfrm>
        </p:grpSpPr>
        <p:pic>
          <p:nvPicPr>
            <p:cNvPr id="13" name="Picture 12">
              <a:extLst>
                <a:ext uri="{FF2B5EF4-FFF2-40B4-BE49-F238E27FC236}">
                  <a16:creationId xmlns:a16="http://schemas.microsoft.com/office/drawing/2014/main" id="{874BF85E-EC7A-49C3-81AB-986AD58ADB39}"/>
                </a:ext>
              </a:extLst>
            </p:cNvPr>
            <p:cNvPicPr>
              <a:picLocks noChangeAspect="1"/>
            </p:cNvPicPr>
            <p:nvPr/>
          </p:nvPicPr>
          <p:blipFill rotWithShape="1">
            <a:blip r:embed="rId3"/>
            <a:srcRect l="4267"/>
            <a:stretch/>
          </p:blipFill>
          <p:spPr>
            <a:xfrm>
              <a:off x="62723" y="1903051"/>
              <a:ext cx="6565360" cy="4572000"/>
            </a:xfrm>
            <a:prstGeom prst="rect">
              <a:avLst/>
            </a:prstGeom>
          </p:spPr>
        </p:pic>
        <p:pic>
          <p:nvPicPr>
            <p:cNvPr id="3" name="Picture 2" descr="A picture containing indoor, purple&#10;&#10;Description automatically generated">
              <a:extLst>
                <a:ext uri="{FF2B5EF4-FFF2-40B4-BE49-F238E27FC236}">
                  <a16:creationId xmlns:a16="http://schemas.microsoft.com/office/drawing/2014/main" id="{E6645762-0092-467E-AC5D-F8001C58F8C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2778"/>
            <a:stretch/>
          </p:blipFill>
          <p:spPr>
            <a:xfrm>
              <a:off x="6701974" y="1903051"/>
              <a:ext cx="5295900" cy="4572000"/>
            </a:xfrm>
            <a:prstGeom prst="rect">
              <a:avLst/>
            </a:prstGeom>
          </p:spPr>
        </p:pic>
      </p:grpSp>
    </p:spTree>
    <p:extLst>
      <p:ext uri="{BB962C8B-B14F-4D97-AF65-F5344CB8AC3E}">
        <p14:creationId xmlns:p14="http://schemas.microsoft.com/office/powerpoint/2010/main" val="1550958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DCB20-ED34-4415-BCED-18648355EAC5}"/>
              </a:ext>
            </a:extLst>
          </p:cNvPr>
          <p:cNvSpPr>
            <a:spLocks noGrp="1"/>
          </p:cNvSpPr>
          <p:nvPr>
            <p:ph type="title"/>
          </p:nvPr>
        </p:nvSpPr>
        <p:spPr>
          <a:xfrm>
            <a:off x="838200" y="64656"/>
            <a:ext cx="10515600" cy="1182254"/>
          </a:xfrm>
        </p:spPr>
        <p:txBody>
          <a:bodyPr/>
          <a:lstStyle/>
          <a:p>
            <a:pPr algn="ctr"/>
            <a:r>
              <a:rPr lang="en-US" dirty="0" err="1"/>
              <a:t>Ohalo</a:t>
            </a:r>
            <a:r>
              <a:rPr lang="en-US" dirty="0"/>
              <a:t> III Vision</a:t>
            </a:r>
          </a:p>
        </p:txBody>
      </p:sp>
      <p:sp>
        <p:nvSpPr>
          <p:cNvPr id="3" name="Content Placeholder 2">
            <a:extLst>
              <a:ext uri="{FF2B5EF4-FFF2-40B4-BE49-F238E27FC236}">
                <a16:creationId xmlns:a16="http://schemas.microsoft.com/office/drawing/2014/main" id="{B6B52C27-9AED-438B-8751-473D6921FC65}"/>
              </a:ext>
            </a:extLst>
          </p:cNvPr>
          <p:cNvSpPr>
            <a:spLocks noGrp="1"/>
          </p:cNvSpPr>
          <p:nvPr>
            <p:ph idx="1"/>
          </p:nvPr>
        </p:nvSpPr>
        <p:spPr>
          <a:xfrm>
            <a:off x="261257" y="1376218"/>
            <a:ext cx="11778343" cy="2609273"/>
          </a:xfrm>
        </p:spPr>
        <p:txBody>
          <a:bodyPr>
            <a:noAutofit/>
          </a:bodyPr>
          <a:lstStyle/>
          <a:p>
            <a:pPr algn="l"/>
            <a:r>
              <a:rPr lang="en-US" sz="2400" b="0" i="0" u="none" strike="noStrike" baseline="0" dirty="0" err="1"/>
              <a:t>Ohalo</a:t>
            </a:r>
            <a:r>
              <a:rPr lang="en-US" sz="2400" b="0" i="0" u="none" strike="noStrike" baseline="0" dirty="0"/>
              <a:t> III will be a water and nutrient delivery and volume optimization testbed for microgravity space crop production.</a:t>
            </a:r>
          </a:p>
          <a:p>
            <a:pPr algn="l"/>
            <a:r>
              <a:rPr lang="en-US" sz="2400" dirty="0" err="1"/>
              <a:t>Ohalo</a:t>
            </a:r>
            <a:r>
              <a:rPr lang="en-US" sz="2400" dirty="0"/>
              <a:t> III is an early-stage demonstration system to mimic a future Mars transit vehicle crop production capability.</a:t>
            </a:r>
          </a:p>
          <a:p>
            <a:pPr lvl="1"/>
            <a:r>
              <a:rPr lang="en-US" sz="2200" dirty="0"/>
              <a:t>Moving from </a:t>
            </a:r>
            <a:r>
              <a:rPr lang="en-US" sz="2200" u="sng" dirty="0"/>
              <a:t>plant and crop research </a:t>
            </a:r>
            <a:r>
              <a:rPr lang="en-US" sz="2200" dirty="0"/>
              <a:t>capabilities to </a:t>
            </a:r>
            <a:r>
              <a:rPr lang="en-US" sz="2200" u="sng" dirty="0"/>
              <a:t>crop production </a:t>
            </a:r>
            <a:r>
              <a:rPr lang="en-US" sz="2200" dirty="0"/>
              <a:t>capabilities</a:t>
            </a:r>
          </a:p>
          <a:p>
            <a:endParaRPr lang="en-US" sz="2400" dirty="0"/>
          </a:p>
        </p:txBody>
      </p:sp>
      <p:cxnSp>
        <p:nvCxnSpPr>
          <p:cNvPr id="5" name="Straight Connector 4">
            <a:extLst>
              <a:ext uri="{FF2B5EF4-FFF2-40B4-BE49-F238E27FC236}">
                <a16:creationId xmlns:a16="http://schemas.microsoft.com/office/drawing/2014/main" id="{268E440A-78DB-409E-87AD-ADAB1F1D02D0}"/>
              </a:ext>
            </a:extLst>
          </p:cNvPr>
          <p:cNvCxnSpPr/>
          <p:nvPr/>
        </p:nvCxnSpPr>
        <p:spPr>
          <a:xfrm>
            <a:off x="1866900" y="9406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DDAB40A-09E8-4765-9BDF-6AB1BBF18410}"/>
              </a:ext>
            </a:extLst>
          </p:cNvPr>
          <p:cNvSpPr txBox="1"/>
          <p:nvPr/>
        </p:nvSpPr>
        <p:spPr>
          <a:xfrm>
            <a:off x="170872" y="3524687"/>
            <a:ext cx="8451273" cy="3539430"/>
          </a:xfrm>
          <a:prstGeom prst="rect">
            <a:avLst/>
          </a:prstGeom>
          <a:noFill/>
        </p:spPr>
        <p:txBody>
          <a:bodyPr wrap="square" rtlCol="0">
            <a:spAutoFit/>
          </a:bodyPr>
          <a:lstStyle/>
          <a:p>
            <a:pPr algn="just"/>
            <a:r>
              <a:rPr lang="en-US" sz="2400" i="1" dirty="0"/>
              <a:t>Origin of the name: “</a:t>
            </a:r>
            <a:r>
              <a:rPr lang="en-US" sz="2400" i="1" dirty="0" err="1"/>
              <a:t>Ohalo</a:t>
            </a:r>
            <a:r>
              <a:rPr lang="en-US" sz="2400" i="1" dirty="0"/>
              <a:t>” means “My Tent” in Hebrew.  </a:t>
            </a:r>
            <a:r>
              <a:rPr lang="en-US" sz="2400" i="1" dirty="0" err="1"/>
              <a:t>Ohalo</a:t>
            </a:r>
            <a:r>
              <a:rPr lang="en-US" sz="2400" i="1" dirty="0"/>
              <a:t> II is an archeological site of a settlement 23,000 years old on the sea of Galilee, Israel, where ~150,000 specimens of plant remains have been collected.  While some species were wild, many would only thrive in agricultural land.  It is the earliest evidence for small-scale plant cultivation, approximately 11,000 years before the agricultural revolution. </a:t>
            </a:r>
          </a:p>
          <a:p>
            <a:pPr algn="just"/>
            <a:r>
              <a:rPr lang="en-US" sz="2800" i="1" dirty="0" err="1">
                <a:solidFill>
                  <a:schemeClr val="accent5"/>
                </a:solidFill>
              </a:rPr>
              <a:t>Ohalo</a:t>
            </a:r>
            <a:r>
              <a:rPr lang="en-US" sz="2800" i="1" dirty="0">
                <a:solidFill>
                  <a:schemeClr val="accent5"/>
                </a:solidFill>
              </a:rPr>
              <a:t> III aims to take the first farms out of this world! </a:t>
            </a:r>
          </a:p>
          <a:p>
            <a:pPr algn="ctr"/>
            <a:endParaRPr lang="en-US" sz="2400" dirty="0"/>
          </a:p>
        </p:txBody>
      </p:sp>
      <p:pic>
        <p:nvPicPr>
          <p:cNvPr id="1026" name="Picture 1">
            <a:extLst>
              <a:ext uri="{FF2B5EF4-FFF2-40B4-BE49-F238E27FC236}">
                <a16:creationId xmlns:a16="http://schemas.microsoft.com/office/drawing/2014/main" id="{4DAB0F8A-8414-4872-8570-C97D4E9330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06908" y="4052083"/>
            <a:ext cx="3232692" cy="248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36633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DCB20-ED34-4415-BCED-18648355EAC5}"/>
              </a:ext>
            </a:extLst>
          </p:cNvPr>
          <p:cNvSpPr>
            <a:spLocks noGrp="1"/>
          </p:cNvSpPr>
          <p:nvPr>
            <p:ph type="title"/>
          </p:nvPr>
        </p:nvSpPr>
        <p:spPr>
          <a:xfrm>
            <a:off x="838200" y="64656"/>
            <a:ext cx="10515600" cy="1182254"/>
          </a:xfrm>
        </p:spPr>
        <p:txBody>
          <a:bodyPr/>
          <a:lstStyle/>
          <a:p>
            <a:pPr algn="ctr"/>
            <a:r>
              <a:rPr lang="en-US" dirty="0" err="1"/>
              <a:t>Ohalo</a:t>
            </a:r>
            <a:r>
              <a:rPr lang="en-US" dirty="0"/>
              <a:t> III Goals</a:t>
            </a:r>
          </a:p>
        </p:txBody>
      </p:sp>
      <p:sp>
        <p:nvSpPr>
          <p:cNvPr id="3" name="Content Placeholder 2">
            <a:extLst>
              <a:ext uri="{FF2B5EF4-FFF2-40B4-BE49-F238E27FC236}">
                <a16:creationId xmlns:a16="http://schemas.microsoft.com/office/drawing/2014/main" id="{B6B52C27-9AED-438B-8751-473D6921FC65}"/>
              </a:ext>
            </a:extLst>
          </p:cNvPr>
          <p:cNvSpPr>
            <a:spLocks noGrp="1"/>
          </p:cNvSpPr>
          <p:nvPr>
            <p:ph idx="1"/>
          </p:nvPr>
        </p:nvSpPr>
        <p:spPr>
          <a:xfrm>
            <a:off x="261257" y="1376218"/>
            <a:ext cx="11778343" cy="4800745"/>
          </a:xfrm>
        </p:spPr>
        <p:txBody>
          <a:bodyPr>
            <a:noAutofit/>
          </a:bodyPr>
          <a:lstStyle/>
          <a:p>
            <a:pPr algn="l"/>
            <a:r>
              <a:rPr lang="en-US" b="0" i="0" u="none" strike="noStrike" baseline="0" dirty="0"/>
              <a:t>Serve as an ISS platform for growing crops and performing technology demonstration</a:t>
            </a:r>
          </a:p>
          <a:p>
            <a:pPr algn="l"/>
            <a:r>
              <a:rPr lang="en-US" b="0" i="0" u="none" strike="noStrike" baseline="0" dirty="0"/>
              <a:t>Maximize space crop harvest within a given volume</a:t>
            </a:r>
          </a:p>
          <a:p>
            <a:pPr algn="l"/>
            <a:r>
              <a:rPr lang="en-US" b="0" i="0" u="none" strike="noStrike" baseline="0" dirty="0"/>
              <a:t>Minimize flight-crew operational and maintenance actions</a:t>
            </a:r>
          </a:p>
          <a:p>
            <a:pPr algn="l"/>
            <a:r>
              <a:rPr lang="en-US" b="0" i="0" u="none" strike="noStrike" baseline="0" dirty="0"/>
              <a:t>Maximize operational and maintenance access</a:t>
            </a:r>
          </a:p>
          <a:p>
            <a:pPr algn="l"/>
            <a:r>
              <a:rPr lang="en-US" dirty="0">
                <a:effectLst>
                  <a:outerShdw blurRad="38100" dist="38100" dir="2700000" algn="tl">
                    <a:srgbClr val="000000">
                      <a:alpha val="43137"/>
                    </a:srgbClr>
                  </a:outerShdw>
                </a:effectLst>
              </a:rPr>
              <a:t>U</a:t>
            </a:r>
            <a:r>
              <a:rPr lang="en-US" b="0" i="0" u="none" strike="noStrike" baseline="0" dirty="0"/>
              <a:t>se of modular concepts</a:t>
            </a:r>
          </a:p>
          <a:p>
            <a:pPr algn="l"/>
            <a:r>
              <a:rPr lang="en-US" b="0" i="0" u="none" strike="noStrike" baseline="0" dirty="0"/>
              <a:t>Accommodate a variety of space crops</a:t>
            </a:r>
          </a:p>
          <a:p>
            <a:pPr algn="l"/>
            <a:r>
              <a:rPr lang="en-US" b="0" i="0" u="none" strike="noStrike" baseline="0" dirty="0"/>
              <a:t>Capable of supporting staggered growth cycles</a:t>
            </a:r>
          </a:p>
          <a:p>
            <a:pPr algn="l"/>
            <a:r>
              <a:rPr lang="en-US" b="0" i="0" u="none" strike="noStrike" baseline="0" dirty="0"/>
              <a:t>Have a minimum of a 5-year </a:t>
            </a:r>
            <a:r>
              <a:rPr lang="en-US" dirty="0"/>
              <a:t>operating</a:t>
            </a:r>
            <a:r>
              <a:rPr lang="en-US" b="0" i="0" u="none" strike="noStrike" baseline="0" dirty="0"/>
              <a:t> life</a:t>
            </a:r>
          </a:p>
        </p:txBody>
      </p:sp>
      <p:cxnSp>
        <p:nvCxnSpPr>
          <p:cNvPr id="5" name="Straight Connector 4">
            <a:extLst>
              <a:ext uri="{FF2B5EF4-FFF2-40B4-BE49-F238E27FC236}">
                <a16:creationId xmlns:a16="http://schemas.microsoft.com/office/drawing/2014/main" id="{268E440A-78DB-409E-87AD-ADAB1F1D02D0}"/>
              </a:ext>
            </a:extLst>
          </p:cNvPr>
          <p:cNvCxnSpPr/>
          <p:nvPr/>
        </p:nvCxnSpPr>
        <p:spPr>
          <a:xfrm>
            <a:off x="1866900" y="9406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54057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2891"/>
            <a:ext cx="8229600" cy="1143000"/>
          </a:xfrm>
        </p:spPr>
        <p:txBody>
          <a:bodyPr/>
          <a:lstStyle/>
          <a:p>
            <a:pPr algn="ctr"/>
            <a:r>
              <a:rPr lang="en-US" dirty="0"/>
              <a:t>Thank you!</a:t>
            </a:r>
          </a:p>
        </p:txBody>
      </p:sp>
      <p:cxnSp>
        <p:nvCxnSpPr>
          <p:cNvPr id="6" name="Straight Connector 5"/>
          <p:cNvCxnSpPr/>
          <p:nvPr/>
        </p:nvCxnSpPr>
        <p:spPr>
          <a:xfrm>
            <a:off x="1866900" y="1068659"/>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7" name="Picture 2" descr="https://pbs.twimg.com/media/CbMNbZYWAAI5Iz8.jpg:large">
            <a:extLst>
              <a:ext uri="{FF2B5EF4-FFF2-40B4-BE49-F238E27FC236}">
                <a16:creationId xmlns:a16="http://schemas.microsoft.com/office/drawing/2014/main" id="{AE38E9B7-B3A2-4450-8C93-FE6E7083042A}"/>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t="1882"/>
          <a:stretch/>
        </p:blipFill>
        <p:spPr bwMode="auto">
          <a:xfrm>
            <a:off x="2664106" y="1295400"/>
            <a:ext cx="6863787" cy="556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48763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79830-EC40-03A7-8DE3-43CA798522DD}"/>
              </a:ext>
            </a:extLst>
          </p:cNvPr>
          <p:cNvSpPr>
            <a:spLocks noGrp="1"/>
          </p:cNvSpPr>
          <p:nvPr>
            <p:ph type="title"/>
          </p:nvPr>
        </p:nvSpPr>
        <p:spPr>
          <a:xfrm>
            <a:off x="838200" y="97273"/>
            <a:ext cx="10515600" cy="1325563"/>
          </a:xfrm>
        </p:spPr>
        <p:txBody>
          <a:bodyPr/>
          <a:lstStyle/>
          <a:p>
            <a:pPr algn="ctr"/>
            <a:r>
              <a:rPr lang="en-US" dirty="0"/>
              <a:t>Backup</a:t>
            </a:r>
          </a:p>
        </p:txBody>
      </p:sp>
      <p:cxnSp>
        <p:nvCxnSpPr>
          <p:cNvPr id="4" name="Straight Connector 3">
            <a:extLst>
              <a:ext uri="{FF2B5EF4-FFF2-40B4-BE49-F238E27FC236}">
                <a16:creationId xmlns:a16="http://schemas.microsoft.com/office/drawing/2014/main" id="{655423DE-AC43-68AD-C483-4186F242CFA9}"/>
              </a:ext>
            </a:extLst>
          </p:cNvPr>
          <p:cNvCxnSpPr/>
          <p:nvPr/>
        </p:nvCxnSpPr>
        <p:spPr>
          <a:xfrm>
            <a:off x="1866900" y="1068659"/>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20612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ground, outdoor, stone&#10;&#10;Description automatically generated">
            <a:extLst>
              <a:ext uri="{FF2B5EF4-FFF2-40B4-BE49-F238E27FC236}">
                <a16:creationId xmlns:a16="http://schemas.microsoft.com/office/drawing/2014/main" id="{D4B697F7-2A65-4D24-92CA-6C52AC80D83F}"/>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98241" y="0"/>
            <a:ext cx="10395519" cy="6858000"/>
          </a:xfrm>
          <a:prstGeom prst="rect">
            <a:avLst/>
          </a:prstGeom>
        </p:spPr>
      </p:pic>
      <p:sp>
        <p:nvSpPr>
          <p:cNvPr id="4" name="TextBox 3">
            <a:extLst>
              <a:ext uri="{FF2B5EF4-FFF2-40B4-BE49-F238E27FC236}">
                <a16:creationId xmlns:a16="http://schemas.microsoft.com/office/drawing/2014/main" id="{3C022A6D-6959-46E3-8E0C-DC41F3DD9E13}"/>
              </a:ext>
            </a:extLst>
          </p:cNvPr>
          <p:cNvSpPr txBox="1"/>
          <p:nvPr/>
        </p:nvSpPr>
        <p:spPr>
          <a:xfrm>
            <a:off x="898240" y="167844"/>
            <a:ext cx="10395519" cy="646331"/>
          </a:xfrm>
          <a:prstGeom prst="rect">
            <a:avLst/>
          </a:prstGeom>
          <a:solidFill>
            <a:schemeClr val="bg1">
              <a:alpha val="60000"/>
            </a:schemeClr>
          </a:solidFill>
        </p:spPr>
        <p:txBody>
          <a:bodyPr wrap="square" rtlCol="0">
            <a:spAutoFit/>
          </a:bodyPr>
          <a:lstStyle/>
          <a:p>
            <a:r>
              <a:rPr lang="en-US" dirty="0"/>
              <a:t>Artist’s concept of a permanently crewed surface habitat.  Densely packed layers of plants are growing under electric lights in a protected structure with shielding from hazards like radiation, micrometeorites, and dust.  </a:t>
            </a:r>
          </a:p>
        </p:txBody>
      </p:sp>
    </p:spTree>
    <p:extLst>
      <p:ext uri="{BB962C8B-B14F-4D97-AF65-F5344CB8AC3E}">
        <p14:creationId xmlns:p14="http://schemas.microsoft.com/office/powerpoint/2010/main" val="13366735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1F8078-2E3C-45A9-8334-E04F4F02223B}"/>
              </a:ext>
            </a:extLst>
          </p:cNvPr>
          <p:cNvSpPr txBox="1">
            <a:spLocks/>
          </p:cNvSpPr>
          <p:nvPr/>
        </p:nvSpPr>
        <p:spPr>
          <a:xfrm>
            <a:off x="371764" y="221256"/>
            <a:ext cx="11493661" cy="64633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Plant Factories</a:t>
            </a:r>
          </a:p>
        </p:txBody>
      </p:sp>
      <p:pic>
        <p:nvPicPr>
          <p:cNvPr id="4" name="Content Placeholder 5">
            <a:extLst>
              <a:ext uri="{FF2B5EF4-FFF2-40B4-BE49-F238E27FC236}">
                <a16:creationId xmlns:a16="http://schemas.microsoft.com/office/drawing/2014/main" id="{A89CE90A-4066-4B83-BAC2-A6BDB980D20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95153" y="969183"/>
            <a:ext cx="4045741" cy="5394325"/>
          </a:xfrm>
          <a:prstGeom prst="rect">
            <a:avLst/>
          </a:prstGeom>
          <a:ln>
            <a:noFill/>
          </a:ln>
        </p:spPr>
      </p:pic>
      <p:pic>
        <p:nvPicPr>
          <p:cNvPr id="5" name="Content Placeholder 6">
            <a:extLst>
              <a:ext uri="{FF2B5EF4-FFF2-40B4-BE49-F238E27FC236}">
                <a16:creationId xmlns:a16="http://schemas.microsoft.com/office/drawing/2014/main" id="{043D5045-088C-4B37-B63D-12C04974B22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050310" y="969183"/>
            <a:ext cx="4046537" cy="5394325"/>
          </a:xfrm>
          <a:prstGeom prst="rect">
            <a:avLst/>
          </a:prstGeom>
          <a:ln>
            <a:noFill/>
          </a:ln>
        </p:spPr>
      </p:pic>
      <p:sp>
        <p:nvSpPr>
          <p:cNvPr id="6" name="TextBox 5">
            <a:extLst>
              <a:ext uri="{FF2B5EF4-FFF2-40B4-BE49-F238E27FC236}">
                <a16:creationId xmlns:a16="http://schemas.microsoft.com/office/drawing/2014/main" id="{B01E4F34-0453-4198-AF8E-4D272B7F1431}"/>
              </a:ext>
            </a:extLst>
          </p:cNvPr>
          <p:cNvSpPr txBox="1"/>
          <p:nvPr/>
        </p:nvSpPr>
        <p:spPr>
          <a:xfrm>
            <a:off x="3173501" y="6546631"/>
            <a:ext cx="5844998" cy="307777"/>
          </a:xfrm>
          <a:prstGeom prst="rect">
            <a:avLst/>
          </a:prstGeom>
          <a:noFill/>
        </p:spPr>
        <p:txBody>
          <a:bodyPr wrap="none" rtlCol="0">
            <a:spAutoFit/>
          </a:bodyPr>
          <a:lstStyle/>
          <a:p>
            <a:r>
              <a:rPr lang="en-US" sz="1400"/>
              <a:t>Photos of Osaka Prefecture University training facility courtesy of Ray Wheeler</a:t>
            </a:r>
          </a:p>
        </p:txBody>
      </p:sp>
      <p:sp>
        <p:nvSpPr>
          <p:cNvPr id="7" name="TextBox 6">
            <a:extLst>
              <a:ext uri="{FF2B5EF4-FFF2-40B4-BE49-F238E27FC236}">
                <a16:creationId xmlns:a16="http://schemas.microsoft.com/office/drawing/2014/main" id="{EA8A225F-45D5-463B-AE7E-AD99414BA097}"/>
              </a:ext>
            </a:extLst>
          </p:cNvPr>
          <p:cNvSpPr txBox="1"/>
          <p:nvPr/>
        </p:nvSpPr>
        <p:spPr>
          <a:xfrm>
            <a:off x="3423684" y="1063255"/>
            <a:ext cx="4657060" cy="2031325"/>
          </a:xfrm>
          <a:prstGeom prst="rect">
            <a:avLst/>
          </a:prstGeom>
          <a:solidFill>
            <a:schemeClr val="bg1">
              <a:alpha val="56000"/>
            </a:schemeClr>
          </a:solidFill>
        </p:spPr>
        <p:txBody>
          <a:bodyPr wrap="square" rtlCol="0">
            <a:spAutoFit/>
          </a:bodyPr>
          <a:lstStyle/>
          <a:p>
            <a:r>
              <a:rPr lang="en-US" dirty="0"/>
              <a:t>Crops grow in similar densely packed layers in plant factories or vertical farms.  We regularly exchange information with academic and industry researchers working in this area on food safety, sensors, automaton and control system technology development and crop selection.</a:t>
            </a:r>
          </a:p>
        </p:txBody>
      </p:sp>
    </p:spTree>
    <p:extLst>
      <p:ext uri="{BB962C8B-B14F-4D97-AF65-F5344CB8AC3E}">
        <p14:creationId xmlns:p14="http://schemas.microsoft.com/office/powerpoint/2010/main" val="30863868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C501D-8160-4CDC-A6A8-561BF59346B6}"/>
              </a:ext>
            </a:extLst>
          </p:cNvPr>
          <p:cNvSpPr>
            <a:spLocks noGrp="1"/>
          </p:cNvSpPr>
          <p:nvPr>
            <p:ph type="title"/>
          </p:nvPr>
        </p:nvSpPr>
        <p:spPr>
          <a:xfrm>
            <a:off x="838200" y="99152"/>
            <a:ext cx="10515600" cy="1079654"/>
          </a:xfrm>
        </p:spPr>
        <p:txBody>
          <a:bodyPr/>
          <a:lstStyle/>
          <a:p>
            <a:pPr algn="ctr"/>
            <a:r>
              <a:rPr lang="en-US" dirty="0"/>
              <a:t>NASA’s Biomass Production Chamber </a:t>
            </a:r>
          </a:p>
        </p:txBody>
      </p:sp>
      <p:pic>
        <p:nvPicPr>
          <p:cNvPr id="3" name="Picture 2">
            <a:extLst>
              <a:ext uri="{FF2B5EF4-FFF2-40B4-BE49-F238E27FC236}">
                <a16:creationId xmlns:a16="http://schemas.microsoft.com/office/drawing/2014/main" id="{FB4959F4-D31B-4DA7-B075-E2F4FA11F4B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385338" y="960077"/>
            <a:ext cx="4420618" cy="5879592"/>
          </a:xfrm>
          <a:prstGeom prst="rect">
            <a:avLst/>
          </a:prstGeom>
        </p:spPr>
      </p:pic>
      <p:pic>
        <p:nvPicPr>
          <p:cNvPr id="5" name="Picture 4" descr="A picture containing indoor&#10;&#10;Description automatically generated">
            <a:extLst>
              <a:ext uri="{FF2B5EF4-FFF2-40B4-BE49-F238E27FC236}">
                <a16:creationId xmlns:a16="http://schemas.microsoft.com/office/drawing/2014/main" id="{C2886E5B-93AD-4130-B0F4-7344186300CC}"/>
              </a:ext>
            </a:extLst>
          </p:cNvPr>
          <p:cNvPicPr>
            <a:picLocks noChangeAspect="1"/>
          </p:cNvPicPr>
          <p:nvPr/>
        </p:nvPicPr>
        <p:blipFill rotWithShape="1">
          <a:blip r:embed="rId5">
            <a:extLst>
              <a:ext uri="{28A0092B-C50C-407E-A947-70E740481C1C}">
                <a14:useLocalDpi xmlns:a14="http://schemas.microsoft.com/office/drawing/2010/main" val="0"/>
              </a:ext>
            </a:extLst>
          </a:blip>
          <a:srcRect b="14217"/>
          <a:stretch/>
        </p:blipFill>
        <p:spPr>
          <a:xfrm>
            <a:off x="527078" y="956662"/>
            <a:ext cx="5829943" cy="5883007"/>
          </a:xfrm>
          <a:prstGeom prst="rect">
            <a:avLst/>
          </a:prstGeom>
        </p:spPr>
      </p:pic>
      <p:pic>
        <p:nvPicPr>
          <p:cNvPr id="8" name="Picture 7">
            <a:extLst>
              <a:ext uri="{FF2B5EF4-FFF2-40B4-BE49-F238E27FC236}">
                <a16:creationId xmlns:a16="http://schemas.microsoft.com/office/drawing/2014/main" id="{3404FE3B-2109-4174-98A6-6F5A83F41D4C}"/>
              </a:ext>
            </a:extLst>
          </p:cNvPr>
          <p:cNvPicPr>
            <a:picLocks noChangeAspect="1"/>
          </p:cNvPicPr>
          <p:nvPr/>
        </p:nvPicPr>
        <p:blipFill>
          <a:blip r:embed="rId6"/>
          <a:stretch>
            <a:fillRect/>
          </a:stretch>
        </p:blipFill>
        <p:spPr>
          <a:xfrm>
            <a:off x="6385338" y="978408"/>
            <a:ext cx="3946677" cy="5879592"/>
          </a:xfrm>
          <a:prstGeom prst="rect">
            <a:avLst/>
          </a:prstGeom>
        </p:spPr>
      </p:pic>
      <p:cxnSp>
        <p:nvCxnSpPr>
          <p:cNvPr id="9" name="Straight Connector 8">
            <a:extLst>
              <a:ext uri="{FF2B5EF4-FFF2-40B4-BE49-F238E27FC236}">
                <a16:creationId xmlns:a16="http://schemas.microsoft.com/office/drawing/2014/main" id="{A2693EA3-816F-44F4-A794-9AF833173C0B}"/>
              </a:ext>
            </a:extLst>
          </p:cNvPr>
          <p:cNvCxnSpPr/>
          <p:nvPr/>
        </p:nvCxnSpPr>
        <p:spPr>
          <a:xfrm>
            <a:off x="1866900" y="855869"/>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939697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A6557E-4A4A-49BA-95B4-70F636CD358F}"/>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r="-110" b="-1164"/>
          <a:stretch/>
        </p:blipFill>
        <p:spPr>
          <a:xfrm>
            <a:off x="923584" y="0"/>
            <a:ext cx="10344832" cy="6950075"/>
          </a:xfrm>
          <a:prstGeom prst="rect">
            <a:avLst/>
          </a:prstGeom>
          <a:ln>
            <a:solidFill>
              <a:schemeClr val="accent1"/>
            </a:solidFill>
          </a:ln>
        </p:spPr>
      </p:pic>
      <p:sp>
        <p:nvSpPr>
          <p:cNvPr id="4" name="TextBox 3">
            <a:extLst>
              <a:ext uri="{FF2B5EF4-FFF2-40B4-BE49-F238E27FC236}">
                <a16:creationId xmlns:a16="http://schemas.microsoft.com/office/drawing/2014/main" id="{3C735421-235B-4AF9-8F1E-D4FDDF3831C1}"/>
              </a:ext>
            </a:extLst>
          </p:cNvPr>
          <p:cNvSpPr txBox="1"/>
          <p:nvPr/>
        </p:nvSpPr>
        <p:spPr>
          <a:xfrm>
            <a:off x="7315200" y="1584250"/>
            <a:ext cx="2916865" cy="3970318"/>
          </a:xfrm>
          <a:prstGeom prst="rect">
            <a:avLst/>
          </a:prstGeom>
          <a:solidFill>
            <a:schemeClr val="bg1">
              <a:alpha val="31000"/>
            </a:schemeClr>
          </a:solidFill>
        </p:spPr>
        <p:txBody>
          <a:bodyPr wrap="square" rtlCol="0">
            <a:spAutoFit/>
          </a:bodyPr>
          <a:lstStyle/>
          <a:p>
            <a:r>
              <a:rPr lang="en-US" dirty="0"/>
              <a:t>A more near-term vision depicts plants growing in an enclosed module that could be launched on a rocket and provide sufficient fresh produce for crews.  Water delivery and volume optimization become critical, and environmental control will create a habitat optimized for a variety of crops.  Crops may be bred or engineered specifically for the space environment.</a:t>
            </a:r>
          </a:p>
        </p:txBody>
      </p:sp>
    </p:spTree>
    <p:extLst>
      <p:ext uri="{BB962C8B-B14F-4D97-AF65-F5344CB8AC3E}">
        <p14:creationId xmlns:p14="http://schemas.microsoft.com/office/powerpoint/2010/main" val="31484252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7D30FB5-EE83-43FA-B763-71D3C3673CDC}"/>
              </a:ext>
            </a:extLst>
          </p:cNvPr>
          <p:cNvSpPr txBox="1">
            <a:spLocks/>
          </p:cNvSpPr>
          <p:nvPr/>
        </p:nvSpPr>
        <p:spPr>
          <a:xfrm>
            <a:off x="371764" y="322852"/>
            <a:ext cx="11493661" cy="64633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EDEN ISS Antarctic Greenhouse</a:t>
            </a:r>
          </a:p>
        </p:txBody>
      </p:sp>
      <p:pic>
        <p:nvPicPr>
          <p:cNvPr id="4" name="Picture 3" descr="A picture containing outdoor, nature, night, dark&#10;&#10;Description automatically generated">
            <a:extLst>
              <a:ext uri="{FF2B5EF4-FFF2-40B4-BE49-F238E27FC236}">
                <a16:creationId xmlns:a16="http://schemas.microsoft.com/office/drawing/2014/main" id="{E54FAF55-DFAA-44CB-B958-87C8366F7BFD}"/>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070687"/>
            <a:ext cx="6652248" cy="4437083"/>
          </a:xfrm>
          <a:prstGeom prst="rect">
            <a:avLst/>
          </a:prstGeom>
        </p:spPr>
      </p:pic>
      <p:pic>
        <p:nvPicPr>
          <p:cNvPr id="5" name="Picture 4" descr="A picture containing person, indoor&#10;&#10;Description automatically generated">
            <a:extLst>
              <a:ext uri="{FF2B5EF4-FFF2-40B4-BE49-F238E27FC236}">
                <a16:creationId xmlns:a16="http://schemas.microsoft.com/office/drawing/2014/main" id="{D4526052-7595-44AD-A9B0-EE761726EC5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826031" y="890315"/>
            <a:ext cx="6411158" cy="4617455"/>
          </a:xfrm>
          <a:prstGeom prst="rect">
            <a:avLst/>
          </a:prstGeom>
        </p:spPr>
      </p:pic>
      <p:sp>
        <p:nvSpPr>
          <p:cNvPr id="6" name="TextBox 5">
            <a:extLst>
              <a:ext uri="{FF2B5EF4-FFF2-40B4-BE49-F238E27FC236}">
                <a16:creationId xmlns:a16="http://schemas.microsoft.com/office/drawing/2014/main" id="{4510CF42-CDA8-49DF-BC72-DEA79F42E9FB}"/>
              </a:ext>
            </a:extLst>
          </p:cNvPr>
          <p:cNvSpPr txBox="1"/>
          <p:nvPr/>
        </p:nvSpPr>
        <p:spPr>
          <a:xfrm>
            <a:off x="371764" y="5566849"/>
            <a:ext cx="5164416" cy="923330"/>
          </a:xfrm>
          <a:prstGeom prst="rect">
            <a:avLst/>
          </a:prstGeom>
          <a:noFill/>
        </p:spPr>
        <p:txBody>
          <a:bodyPr wrap="square" rtlCol="0">
            <a:spAutoFit/>
          </a:bodyPr>
          <a:lstStyle/>
          <a:p>
            <a:r>
              <a:rPr lang="en-US" dirty="0"/>
              <a:t>The EDEN ISS greenhouse, developed by the German Aerospace Center; DLR, in Antarctica since 2018. </a:t>
            </a:r>
          </a:p>
          <a:p>
            <a:r>
              <a:rPr lang="en-US" dirty="0"/>
              <a:t>Credit: Hanno Müller, AWI</a:t>
            </a:r>
          </a:p>
        </p:txBody>
      </p:sp>
      <p:sp>
        <p:nvSpPr>
          <p:cNvPr id="7" name="TextBox 6">
            <a:extLst>
              <a:ext uri="{FF2B5EF4-FFF2-40B4-BE49-F238E27FC236}">
                <a16:creationId xmlns:a16="http://schemas.microsoft.com/office/drawing/2014/main" id="{5215EE27-C85F-4629-8647-B9228C600304}"/>
              </a:ext>
            </a:extLst>
          </p:cNvPr>
          <p:cNvSpPr txBox="1"/>
          <p:nvPr/>
        </p:nvSpPr>
        <p:spPr>
          <a:xfrm>
            <a:off x="7404523" y="5644519"/>
            <a:ext cx="3254173" cy="646331"/>
          </a:xfrm>
          <a:prstGeom prst="rect">
            <a:avLst/>
          </a:prstGeom>
          <a:noFill/>
        </p:spPr>
        <p:txBody>
          <a:bodyPr wrap="square" rtlCol="0">
            <a:spAutoFit/>
          </a:bodyPr>
          <a:lstStyle/>
          <a:p>
            <a:r>
              <a:rPr lang="en-US"/>
              <a:t>Jess </a:t>
            </a:r>
            <a:r>
              <a:rPr lang="en-US" err="1"/>
              <a:t>Buncheck</a:t>
            </a:r>
            <a:r>
              <a:rPr lang="en-US"/>
              <a:t> – KSC scientist </a:t>
            </a:r>
          </a:p>
          <a:p>
            <a:r>
              <a:rPr lang="en-US"/>
              <a:t>Tending plants in EDEN ISS, 2021</a:t>
            </a:r>
          </a:p>
        </p:txBody>
      </p:sp>
      <p:sp>
        <p:nvSpPr>
          <p:cNvPr id="8" name="TextBox 7">
            <a:extLst>
              <a:ext uri="{FF2B5EF4-FFF2-40B4-BE49-F238E27FC236}">
                <a16:creationId xmlns:a16="http://schemas.microsoft.com/office/drawing/2014/main" id="{F87A2251-33F2-43BD-9D65-25C8B00D1D5B}"/>
              </a:ext>
            </a:extLst>
          </p:cNvPr>
          <p:cNvSpPr txBox="1"/>
          <p:nvPr/>
        </p:nvSpPr>
        <p:spPr>
          <a:xfrm>
            <a:off x="366518" y="969183"/>
            <a:ext cx="5092995"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EDEN ISS facility recently tested in Antarctica is a similar concept.  This DLR facility was created to conduct research into food production in deserts and cold regions, as well as exploring the possibility of growing fresh food in the hostile conditions on the Moon or Mars.  By sending a KSC scientist to Antarctica to operate this facility we collected data on hardware performance, facility sanitization and operations, plant growth, microbial food safety, and human factors. </a:t>
            </a:r>
          </a:p>
        </p:txBody>
      </p:sp>
    </p:spTree>
    <p:extLst>
      <p:ext uri="{BB962C8B-B14F-4D97-AF65-F5344CB8AC3E}">
        <p14:creationId xmlns:p14="http://schemas.microsoft.com/office/powerpoint/2010/main" val="26613813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5BC91063-7DB6-BD14-FE82-ADAAFBE602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4485" y="1288066"/>
            <a:ext cx="3392632" cy="5428211"/>
          </a:xfrm>
          <a:prstGeom prst="rect">
            <a:avLst/>
          </a:prstGeom>
        </p:spPr>
      </p:pic>
      <p:sp>
        <p:nvSpPr>
          <p:cNvPr id="4" name="Title 1">
            <a:extLst>
              <a:ext uri="{FF2B5EF4-FFF2-40B4-BE49-F238E27FC236}">
                <a16:creationId xmlns:a16="http://schemas.microsoft.com/office/drawing/2014/main" id="{C6654AFC-E3C0-45F4-9CFB-613B8173B601}"/>
              </a:ext>
            </a:extLst>
          </p:cNvPr>
          <p:cNvSpPr>
            <a:spLocks noGrp="1"/>
          </p:cNvSpPr>
          <p:nvPr>
            <p:ph type="title"/>
          </p:nvPr>
        </p:nvSpPr>
        <p:spPr>
          <a:xfrm>
            <a:off x="838200" y="134219"/>
            <a:ext cx="10515600" cy="1325563"/>
          </a:xfrm>
        </p:spPr>
        <p:txBody>
          <a:bodyPr/>
          <a:lstStyle/>
          <a:p>
            <a:pPr algn="ctr"/>
            <a:r>
              <a:rPr lang="en-US" dirty="0"/>
              <a:t>Key Areas of Research and Technology Development</a:t>
            </a:r>
          </a:p>
        </p:txBody>
      </p:sp>
      <p:sp>
        <p:nvSpPr>
          <p:cNvPr id="5" name="Content Placeholder 2">
            <a:extLst>
              <a:ext uri="{FF2B5EF4-FFF2-40B4-BE49-F238E27FC236}">
                <a16:creationId xmlns:a16="http://schemas.microsoft.com/office/drawing/2014/main" id="{CC63A2B3-971C-4725-992F-FDF2DF5CDE54}"/>
              </a:ext>
            </a:extLst>
          </p:cNvPr>
          <p:cNvSpPr txBox="1">
            <a:spLocks/>
          </p:cNvSpPr>
          <p:nvPr/>
        </p:nvSpPr>
        <p:spPr>
          <a:xfrm>
            <a:off x="406401" y="1530981"/>
            <a:ext cx="6482218" cy="494237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i="1" dirty="0"/>
              <a:t>Hardware and Growth System Technology</a:t>
            </a:r>
          </a:p>
          <a:p>
            <a:pPr marL="1714500" lvl="4" indent="-342900">
              <a:spcAft>
                <a:spcPts val="600"/>
              </a:spcAft>
            </a:pPr>
            <a:r>
              <a:rPr lang="en-US" sz="2000" dirty="0"/>
              <a:t>Water and Nutrient Delivery</a:t>
            </a:r>
          </a:p>
          <a:p>
            <a:pPr marL="1714500" lvl="4" indent="-342900">
              <a:spcAft>
                <a:spcPts val="600"/>
              </a:spcAft>
            </a:pPr>
            <a:r>
              <a:rPr lang="en-US" sz="2000" dirty="0"/>
              <a:t>Lighting  Advancements </a:t>
            </a:r>
          </a:p>
          <a:p>
            <a:pPr marL="1714500" lvl="4" indent="-342900">
              <a:spcAft>
                <a:spcPts val="600"/>
              </a:spcAft>
            </a:pPr>
            <a:r>
              <a:rPr lang="en-US" sz="2000" dirty="0"/>
              <a:t>Imaging Systems for Plant Health and Food Safety Monitoring (NDVI, Hyperspectral Imagery, Fluorescence)</a:t>
            </a:r>
          </a:p>
          <a:p>
            <a:pPr marL="1714500" lvl="4" indent="-342900">
              <a:spcAft>
                <a:spcPts val="600"/>
              </a:spcAft>
            </a:pPr>
            <a:r>
              <a:rPr lang="en-US" sz="2000" dirty="0"/>
              <a:t>Component Reliability, Maintenance, and Miniaturization</a:t>
            </a:r>
          </a:p>
          <a:p>
            <a:pPr marL="1714500" lvl="4" indent="-342900">
              <a:spcAft>
                <a:spcPts val="600"/>
              </a:spcAft>
            </a:pPr>
            <a:r>
              <a:rPr lang="en-US" sz="2000" dirty="0"/>
              <a:t>Sensor Development (Non-destructive sensing)</a:t>
            </a:r>
          </a:p>
          <a:p>
            <a:pPr marL="1714500" lvl="4" indent="-342900">
              <a:spcAft>
                <a:spcPts val="600"/>
              </a:spcAft>
            </a:pPr>
            <a:r>
              <a:rPr lang="en-US" sz="2000" dirty="0"/>
              <a:t>Autonomy and Robotics</a:t>
            </a:r>
          </a:p>
          <a:p>
            <a:pPr marL="1714500" lvl="4" indent="-342900">
              <a:lnSpc>
                <a:spcPct val="100000"/>
              </a:lnSpc>
              <a:spcAft>
                <a:spcPts val="600"/>
              </a:spcAft>
            </a:pPr>
            <a:r>
              <a:rPr lang="en-US" sz="2000" dirty="0"/>
              <a:t>Control Systems Development</a:t>
            </a:r>
          </a:p>
          <a:p>
            <a:pPr marL="1714500" lvl="4" indent="-342900">
              <a:lnSpc>
                <a:spcPct val="100000"/>
              </a:lnSpc>
              <a:spcAft>
                <a:spcPts val="600"/>
              </a:spcAft>
            </a:pPr>
            <a:r>
              <a:rPr lang="en-US" sz="2000" dirty="0">
                <a:solidFill>
                  <a:prstClr val="white"/>
                </a:solidFill>
              </a:rPr>
              <a:t>Sustainable Operations</a:t>
            </a:r>
          </a:p>
          <a:p>
            <a:pPr marL="1714500" lvl="4" indent="-342900">
              <a:lnSpc>
                <a:spcPct val="100000"/>
              </a:lnSpc>
              <a:spcAft>
                <a:spcPts val="600"/>
              </a:spcAft>
            </a:pPr>
            <a:endParaRPr lang="en-US" sz="2000" dirty="0"/>
          </a:p>
        </p:txBody>
      </p:sp>
      <p:pic>
        <p:nvPicPr>
          <p:cNvPr id="2" name="Picture 1">
            <a:extLst>
              <a:ext uri="{FF2B5EF4-FFF2-40B4-BE49-F238E27FC236}">
                <a16:creationId xmlns:a16="http://schemas.microsoft.com/office/drawing/2014/main" id="{9FECA0DF-41DC-8B69-948D-1F0FD791976D}"/>
              </a:ext>
            </a:extLst>
          </p:cNvPr>
          <p:cNvPicPr>
            <a:picLocks noChangeAspect="1"/>
          </p:cNvPicPr>
          <p:nvPr/>
        </p:nvPicPr>
        <p:blipFill>
          <a:blip r:embed="rId3"/>
          <a:stretch>
            <a:fillRect/>
          </a:stretch>
        </p:blipFill>
        <p:spPr>
          <a:xfrm>
            <a:off x="7418220" y="1280620"/>
            <a:ext cx="3565163" cy="5589188"/>
          </a:xfrm>
          <a:prstGeom prst="rect">
            <a:avLst/>
          </a:prstGeom>
          <a:ln>
            <a:noFill/>
          </a:ln>
        </p:spPr>
      </p:pic>
    </p:spTree>
    <p:extLst>
      <p:ext uri="{BB962C8B-B14F-4D97-AF65-F5344CB8AC3E}">
        <p14:creationId xmlns:p14="http://schemas.microsoft.com/office/powerpoint/2010/main" val="1807535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935A712-A8C3-45D2-81D3-4734C54D04F6}"/>
              </a:ext>
            </a:extLst>
          </p:cNvPr>
          <p:cNvGrpSpPr/>
          <p:nvPr/>
        </p:nvGrpSpPr>
        <p:grpSpPr>
          <a:xfrm>
            <a:off x="20" y="1282"/>
            <a:ext cx="12191980" cy="6856718"/>
            <a:chOff x="20" y="1282"/>
            <a:chExt cx="12191980" cy="6856718"/>
          </a:xfrm>
        </p:grpSpPr>
        <p:pic>
          <p:nvPicPr>
            <p:cNvPr id="2" name="Picture 1">
              <a:extLst>
                <a:ext uri="{FF2B5EF4-FFF2-40B4-BE49-F238E27FC236}">
                  <a16:creationId xmlns:a16="http://schemas.microsoft.com/office/drawing/2014/main" id="{FFD8BD3E-7F9B-46D0-86A5-5EDC29301B5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448B5734-F96E-4061-8EFD-BEAB1C9E9438}"/>
                </a:ext>
              </a:extLst>
            </p:cNvPr>
            <p:cNvSpPr txBox="1"/>
            <p:nvPr/>
          </p:nvSpPr>
          <p:spPr>
            <a:xfrm>
              <a:off x="323273" y="6396397"/>
              <a:ext cx="3472873" cy="369332"/>
            </a:xfrm>
            <a:prstGeom prst="rect">
              <a:avLst/>
            </a:prstGeom>
            <a:noFill/>
          </p:spPr>
          <p:txBody>
            <a:bodyPr wrap="square" rtlCol="0">
              <a:spAutoFit/>
            </a:bodyPr>
            <a:lstStyle/>
            <a:p>
              <a:r>
                <a:rPr lang="en-US" dirty="0">
                  <a:effectLst>
                    <a:outerShdw blurRad="38100" dist="38100" dir="2700000" algn="tl">
                      <a:srgbClr val="000000">
                        <a:alpha val="43137"/>
                      </a:srgbClr>
                    </a:outerShdw>
                  </a:effectLst>
                  <a:latin typeface="Agency FB" panose="020B0503020202020204" pitchFamily="34" charset="0"/>
                </a:rPr>
                <a:t>Used with permission from Kenji Aito</a:t>
              </a:r>
              <a:endParaRPr lang="en-US" dirty="0"/>
            </a:p>
          </p:txBody>
        </p:sp>
      </p:grpSp>
    </p:spTree>
    <p:extLst>
      <p:ext uri="{BB962C8B-B14F-4D97-AF65-F5344CB8AC3E}">
        <p14:creationId xmlns:p14="http://schemas.microsoft.com/office/powerpoint/2010/main" val="18638091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6654AFC-E3C0-45F4-9CFB-613B8173B601}"/>
              </a:ext>
            </a:extLst>
          </p:cNvPr>
          <p:cNvSpPr>
            <a:spLocks noGrp="1"/>
          </p:cNvSpPr>
          <p:nvPr>
            <p:ph type="title"/>
          </p:nvPr>
        </p:nvSpPr>
        <p:spPr>
          <a:xfrm>
            <a:off x="838200" y="134219"/>
            <a:ext cx="10515600" cy="1325563"/>
          </a:xfrm>
        </p:spPr>
        <p:txBody>
          <a:bodyPr/>
          <a:lstStyle/>
          <a:p>
            <a:pPr algn="ctr"/>
            <a:r>
              <a:rPr lang="en-US" dirty="0"/>
              <a:t>Key Areas of Research and Technology Development</a:t>
            </a:r>
          </a:p>
        </p:txBody>
      </p:sp>
      <p:sp>
        <p:nvSpPr>
          <p:cNvPr id="6" name="Content Placeholder 2">
            <a:extLst>
              <a:ext uri="{FF2B5EF4-FFF2-40B4-BE49-F238E27FC236}">
                <a16:creationId xmlns:a16="http://schemas.microsoft.com/office/drawing/2014/main" id="{7737ADF1-908D-4750-81F9-9B9913402D04}"/>
              </a:ext>
            </a:extLst>
          </p:cNvPr>
          <p:cNvSpPr txBox="1">
            <a:spLocks/>
          </p:cNvSpPr>
          <p:nvPr/>
        </p:nvSpPr>
        <p:spPr>
          <a:xfrm>
            <a:off x="4754410" y="1772861"/>
            <a:ext cx="6905616" cy="4299639"/>
          </a:xfrm>
          <a:prstGeom prst="rect">
            <a:avLst/>
          </a:prstGeom>
        </p:spPr>
        <p:txBody>
          <a:bodyPr vert="horz" wrap="square" lIns="91440" tIns="45720" rIns="91440" bIns="45720" rtlCol="0">
            <a:spAutoFit/>
          </a:bodyPr>
          <a:lstStyle>
            <a:lvl1pPr marL="0" indent="173038" algn="l" defTabSz="914400" rtl="0" eaLnBrk="1" latinLnBrk="0" hangingPunct="1">
              <a:lnSpc>
                <a:spcPct val="100000"/>
              </a:lnSpc>
              <a:spcBef>
                <a:spcPts val="1000"/>
              </a:spcBef>
              <a:buClr>
                <a:schemeClr val="bg1"/>
              </a:buClr>
              <a:buFont typeface="Arial" panose="020B0604020202020204" pitchFamily="34" charset="0"/>
              <a:buChar char="•"/>
              <a:tabLst/>
              <a:defRPr sz="2000" b="1" i="0" kern="1200">
                <a:solidFill>
                  <a:schemeClr val="bg1"/>
                </a:solidFill>
                <a:latin typeface="Calibri" panose="020F0502020204030204" pitchFamily="34" charset="0"/>
                <a:ea typeface="+mn-ea"/>
                <a:cs typeface="Calibri" panose="020F0502020204030204" pitchFamily="34" charset="0"/>
              </a:defRPr>
            </a:lvl1pPr>
            <a:lvl2pPr marL="457200" indent="184150" algn="l" defTabSz="914400" rtl="0" eaLnBrk="1" latinLnBrk="0" hangingPunct="1">
              <a:lnSpc>
                <a:spcPct val="90000"/>
              </a:lnSpc>
              <a:spcBef>
                <a:spcPts val="500"/>
              </a:spcBef>
              <a:buClr>
                <a:schemeClr val="bg1"/>
              </a:buClr>
              <a:buFont typeface="Arial" panose="020B0604020202020204" pitchFamily="34" charset="0"/>
              <a:buChar char="‒"/>
              <a:tabLst/>
              <a:defRPr sz="2000" b="0" i="0" kern="1200">
                <a:solidFill>
                  <a:schemeClr val="bg1"/>
                </a:solidFill>
                <a:latin typeface="Calibri" panose="020F0502020204030204" pitchFamily="34" charset="0"/>
                <a:ea typeface="+mn-ea"/>
                <a:cs typeface="Calibri" panose="020F0502020204030204" pitchFamily="34" charset="0"/>
              </a:defRPr>
            </a:lvl2pPr>
            <a:lvl3pPr marL="914400" indent="180975" algn="l" defTabSz="914400" rtl="0" eaLnBrk="1" latinLnBrk="0" hangingPunct="1">
              <a:lnSpc>
                <a:spcPct val="90000"/>
              </a:lnSpc>
              <a:spcBef>
                <a:spcPts val="500"/>
              </a:spcBef>
              <a:buClr>
                <a:schemeClr val="bg1"/>
              </a:buClr>
              <a:buFont typeface="Arial" panose="020B0604020202020204" pitchFamily="34" charset="0"/>
              <a:buChar char="•"/>
              <a:tabLst/>
              <a:defRPr sz="1800" b="0" i="0" kern="1200">
                <a:solidFill>
                  <a:schemeClr val="bg1"/>
                </a:solidFill>
                <a:latin typeface="Calibri" panose="020F0502020204030204" pitchFamily="34" charset="0"/>
                <a:ea typeface="+mn-ea"/>
                <a:cs typeface="Calibri" panose="020F0502020204030204" pitchFamily="34" charset="0"/>
              </a:defRPr>
            </a:lvl3pPr>
            <a:lvl4pPr marL="1371600" indent="177800" algn="l" defTabSz="914400" rtl="0" eaLnBrk="1" latinLnBrk="0" hangingPunct="1">
              <a:lnSpc>
                <a:spcPct val="90000"/>
              </a:lnSpc>
              <a:spcBef>
                <a:spcPts val="500"/>
              </a:spcBef>
              <a:buClr>
                <a:schemeClr val="bg1"/>
              </a:buClr>
              <a:buFont typeface="Arial" panose="020B0604020202020204" pitchFamily="34" charset="0"/>
              <a:buChar char="‒"/>
              <a:tabLst/>
              <a:defRPr sz="1600" b="0" i="0" kern="1200">
                <a:solidFill>
                  <a:schemeClr val="bg1"/>
                </a:solidFill>
                <a:latin typeface="Calibri" panose="020F0502020204030204" pitchFamily="34" charset="0"/>
                <a:ea typeface="+mn-ea"/>
                <a:cs typeface="Calibri" panose="020F0502020204030204" pitchFamily="34" charset="0"/>
              </a:defRPr>
            </a:lvl4pPr>
            <a:lvl5pPr marL="1828800" indent="176213" algn="l" defTabSz="914400" rtl="0" eaLnBrk="1" latinLnBrk="0" hangingPunct="1">
              <a:lnSpc>
                <a:spcPct val="90000"/>
              </a:lnSpc>
              <a:spcBef>
                <a:spcPts val="500"/>
              </a:spcBef>
              <a:buClr>
                <a:schemeClr val="bg1"/>
              </a:buClr>
              <a:buFont typeface="Arial" panose="020B0604020202020204" pitchFamily="34" charset="0"/>
              <a:buChar char="•"/>
              <a:tabLst/>
              <a:defRPr sz="1600" b="0" i="0" kern="1200">
                <a:solidFill>
                  <a:schemeClr val="bg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dirty="0">
                <a:solidFill>
                  <a:schemeClr val="tx1"/>
                </a:solidFill>
              </a:rPr>
              <a:t>Horticulture and Growth System Operations</a:t>
            </a:r>
          </a:p>
          <a:p>
            <a:pPr marL="1714500" lvl="4" indent="-342900">
              <a:spcAft>
                <a:spcPts val="600"/>
              </a:spcAft>
            </a:pPr>
            <a:r>
              <a:rPr lang="en-US" sz="2000" dirty="0">
                <a:solidFill>
                  <a:schemeClr val="tx1"/>
                </a:solidFill>
              </a:rPr>
              <a:t>Cultivar Selection (Edible Biomass, Nutrient Content, Organoleptic Acceptability, Yield Verses Volume, Growth in Relevant Environments)</a:t>
            </a:r>
          </a:p>
          <a:p>
            <a:pPr marL="1714500" lvl="4" indent="-342900">
              <a:spcAft>
                <a:spcPts val="600"/>
              </a:spcAft>
            </a:pPr>
            <a:r>
              <a:rPr lang="en-US" sz="2000" dirty="0">
                <a:solidFill>
                  <a:schemeClr val="tx1"/>
                </a:solidFill>
              </a:rPr>
              <a:t>Genetic Engineering (Optimization for Growth Environment, Stress Tolerance, etc.)</a:t>
            </a:r>
          </a:p>
          <a:p>
            <a:pPr marL="1714500" lvl="4" indent="-342900">
              <a:spcAft>
                <a:spcPts val="600"/>
              </a:spcAft>
            </a:pPr>
            <a:r>
              <a:rPr lang="en-US" sz="2000" dirty="0">
                <a:solidFill>
                  <a:schemeClr val="tx1"/>
                </a:solidFill>
              </a:rPr>
              <a:t>Optimized Growth Recipes </a:t>
            </a:r>
          </a:p>
          <a:p>
            <a:pPr marL="1714500" lvl="4" indent="-342900">
              <a:spcAft>
                <a:spcPts val="600"/>
              </a:spcAft>
            </a:pPr>
            <a:r>
              <a:rPr lang="en-US" sz="2000" dirty="0">
                <a:solidFill>
                  <a:schemeClr val="tx1"/>
                </a:solidFill>
              </a:rPr>
              <a:t>Microbiome (Plant, Growth System, Vehicle, and Crew)</a:t>
            </a:r>
          </a:p>
          <a:p>
            <a:pPr marL="2400300" lvl="5" indent="-342900">
              <a:spcAft>
                <a:spcPts val="600"/>
              </a:spcAft>
            </a:pPr>
            <a:r>
              <a:rPr lang="en-US" sz="2200" dirty="0">
                <a:solidFill>
                  <a:schemeClr val="tx1"/>
                </a:solidFill>
              </a:rPr>
              <a:t>Food Safety and Protective Microbiome</a:t>
            </a:r>
          </a:p>
          <a:p>
            <a:pPr marL="2400300" lvl="5" indent="-342900">
              <a:spcAft>
                <a:spcPts val="600"/>
              </a:spcAft>
            </a:pPr>
            <a:r>
              <a:rPr lang="en-US" sz="2200" dirty="0">
                <a:solidFill>
                  <a:schemeClr val="tx1"/>
                </a:solidFill>
              </a:rPr>
              <a:t>Space IPM</a:t>
            </a:r>
          </a:p>
        </p:txBody>
      </p:sp>
      <p:pic>
        <p:nvPicPr>
          <p:cNvPr id="2" name="Picture 1">
            <a:extLst>
              <a:ext uri="{FF2B5EF4-FFF2-40B4-BE49-F238E27FC236}">
                <a16:creationId xmlns:a16="http://schemas.microsoft.com/office/drawing/2014/main" id="{6A7EA298-CCF7-2C35-C7AF-238C613F759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5837" y="1574448"/>
            <a:ext cx="3146584" cy="2094317"/>
          </a:xfrm>
          <a:prstGeom prst="rect">
            <a:avLst/>
          </a:prstGeom>
          <a:ln>
            <a:solidFill>
              <a:srgbClr val="00B0F0"/>
            </a:solidFill>
          </a:ln>
        </p:spPr>
      </p:pic>
      <p:pic>
        <p:nvPicPr>
          <p:cNvPr id="3" name="Content Placeholder 4">
            <a:extLst>
              <a:ext uri="{FF2B5EF4-FFF2-40B4-BE49-F238E27FC236}">
                <a16:creationId xmlns:a16="http://schemas.microsoft.com/office/drawing/2014/main" id="{EA16EC36-339E-5A99-DAFC-A55E5132A9B9}"/>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4685" t="35752" r="39674" b="12168"/>
          <a:stretch/>
        </p:blipFill>
        <p:spPr>
          <a:xfrm>
            <a:off x="2664114" y="3981844"/>
            <a:ext cx="2937033" cy="2741937"/>
          </a:xfrm>
          <a:prstGeom prst="rect">
            <a:avLst/>
          </a:prstGeom>
          <a:ln>
            <a:solidFill>
              <a:srgbClr val="00B0F0"/>
            </a:solidFill>
          </a:ln>
        </p:spPr>
      </p:pic>
    </p:spTree>
    <p:extLst>
      <p:ext uri="{BB962C8B-B14F-4D97-AF65-F5344CB8AC3E}">
        <p14:creationId xmlns:p14="http://schemas.microsoft.com/office/powerpoint/2010/main" val="18032619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F7B9BD8-7404-4512-B773-AB1607F97D35}"/>
              </a:ext>
            </a:extLst>
          </p:cNvPr>
          <p:cNvSpPr txBox="1">
            <a:spLocks/>
          </p:cNvSpPr>
          <p:nvPr/>
        </p:nvSpPr>
        <p:spPr>
          <a:xfrm>
            <a:off x="1177719" y="-58526"/>
            <a:ext cx="10871611" cy="719976"/>
          </a:xfrm>
          <a:prstGeom prst="rect">
            <a:avLst/>
          </a:prstGeom>
        </p:spPr>
        <p:txBody>
          <a:bodyPr>
            <a:normAutofit fontScale="97500"/>
          </a:bodyPr>
          <a:lstStyle>
            <a:lvl1pPr algn="l" rtl="0" eaLnBrk="0" fontAlgn="base" hangingPunct="0">
              <a:spcBef>
                <a:spcPct val="0"/>
              </a:spcBef>
              <a:spcAft>
                <a:spcPct val="0"/>
              </a:spcAft>
              <a:defRPr sz="3200" b="1">
                <a:solidFill>
                  <a:srgbClr val="0000FF"/>
                </a:solidFill>
                <a:latin typeface="+mn-lt"/>
                <a:ea typeface="ＭＳ Ｐゴシック" pitchFamily="-112" charset="-128"/>
                <a:cs typeface="+mj-cs"/>
              </a:defRPr>
            </a:lvl1pPr>
            <a:lvl2pPr algn="ctr" rtl="0" eaLnBrk="0" fontAlgn="base" hangingPunct="0">
              <a:spcBef>
                <a:spcPct val="0"/>
              </a:spcBef>
              <a:spcAft>
                <a:spcPct val="0"/>
              </a:spcAft>
              <a:defRPr sz="3200">
                <a:solidFill>
                  <a:srgbClr val="0000FF"/>
                </a:solidFill>
                <a:latin typeface="Times New Roman" pitchFamily="-112" charset="0"/>
                <a:ea typeface="ＭＳ Ｐゴシック" pitchFamily="-112" charset="-128"/>
              </a:defRPr>
            </a:lvl2pPr>
            <a:lvl3pPr algn="ctr" rtl="0" eaLnBrk="0" fontAlgn="base" hangingPunct="0">
              <a:spcBef>
                <a:spcPct val="0"/>
              </a:spcBef>
              <a:spcAft>
                <a:spcPct val="0"/>
              </a:spcAft>
              <a:defRPr sz="3200">
                <a:solidFill>
                  <a:srgbClr val="0000FF"/>
                </a:solidFill>
                <a:latin typeface="Times New Roman" pitchFamily="-112" charset="0"/>
                <a:ea typeface="ＭＳ Ｐゴシック" pitchFamily="-112" charset="-128"/>
              </a:defRPr>
            </a:lvl3pPr>
            <a:lvl4pPr algn="ctr" rtl="0" eaLnBrk="0" fontAlgn="base" hangingPunct="0">
              <a:spcBef>
                <a:spcPct val="0"/>
              </a:spcBef>
              <a:spcAft>
                <a:spcPct val="0"/>
              </a:spcAft>
              <a:defRPr sz="3200">
                <a:solidFill>
                  <a:srgbClr val="0000FF"/>
                </a:solidFill>
                <a:latin typeface="Times New Roman" pitchFamily="-112" charset="0"/>
                <a:ea typeface="ＭＳ Ｐゴシック" pitchFamily="-112" charset="-128"/>
              </a:defRPr>
            </a:lvl4pPr>
            <a:lvl5pPr algn="ctr" rtl="0" eaLnBrk="0" fontAlgn="base" hangingPunct="0">
              <a:spcBef>
                <a:spcPct val="0"/>
              </a:spcBef>
              <a:spcAft>
                <a:spcPct val="0"/>
              </a:spcAft>
              <a:defRPr sz="3200">
                <a:solidFill>
                  <a:srgbClr val="0000FF"/>
                </a:solidFill>
                <a:latin typeface="Times New Roman" pitchFamily="-112" charset="0"/>
                <a:ea typeface="ＭＳ Ｐゴシック" pitchFamily="-112" charset="-128"/>
              </a:defRPr>
            </a:lvl5pPr>
            <a:lvl6pPr marL="457200" algn="ctr" rtl="0" fontAlgn="base">
              <a:spcBef>
                <a:spcPct val="0"/>
              </a:spcBef>
              <a:spcAft>
                <a:spcPct val="0"/>
              </a:spcAft>
              <a:defRPr sz="3200">
                <a:solidFill>
                  <a:srgbClr val="0000FF"/>
                </a:solidFill>
                <a:latin typeface="Times New Roman" pitchFamily="-112" charset="0"/>
              </a:defRPr>
            </a:lvl6pPr>
            <a:lvl7pPr marL="914400" algn="ctr" rtl="0" fontAlgn="base">
              <a:spcBef>
                <a:spcPct val="0"/>
              </a:spcBef>
              <a:spcAft>
                <a:spcPct val="0"/>
              </a:spcAft>
              <a:defRPr sz="3200">
                <a:solidFill>
                  <a:srgbClr val="0000FF"/>
                </a:solidFill>
                <a:latin typeface="Times New Roman" pitchFamily="-112" charset="0"/>
              </a:defRPr>
            </a:lvl7pPr>
            <a:lvl8pPr marL="1371600" algn="ctr" rtl="0" fontAlgn="base">
              <a:spcBef>
                <a:spcPct val="0"/>
              </a:spcBef>
              <a:spcAft>
                <a:spcPct val="0"/>
              </a:spcAft>
              <a:defRPr sz="3200">
                <a:solidFill>
                  <a:srgbClr val="0000FF"/>
                </a:solidFill>
                <a:latin typeface="Times New Roman" pitchFamily="-112" charset="0"/>
              </a:defRPr>
            </a:lvl8pPr>
            <a:lvl9pPr marL="1828800" algn="ctr" rtl="0" fontAlgn="base">
              <a:spcBef>
                <a:spcPct val="0"/>
              </a:spcBef>
              <a:spcAft>
                <a:spcPct val="0"/>
              </a:spcAft>
              <a:defRPr sz="3200">
                <a:solidFill>
                  <a:srgbClr val="0000FF"/>
                </a:solidFill>
                <a:latin typeface="Times New Roman" pitchFamily="-112" charset="0"/>
              </a:defRPr>
            </a:lvl9pPr>
          </a:lstStyle>
          <a:p>
            <a:r>
              <a:rPr lang="en-US" kern="0" dirty="0">
                <a:solidFill>
                  <a:srgbClr val="F9954F"/>
                </a:solidFill>
              </a:rPr>
              <a:t>Space Crop Science Roadmap For Artemis Exploration</a:t>
            </a:r>
          </a:p>
        </p:txBody>
      </p:sp>
      <p:pic>
        <p:nvPicPr>
          <p:cNvPr id="4" name="Picture 9" descr="Slide1">
            <a:extLst>
              <a:ext uri="{FF2B5EF4-FFF2-40B4-BE49-F238E27FC236}">
                <a16:creationId xmlns:a16="http://schemas.microsoft.com/office/drawing/2014/main" id="{15ADC31B-D7FF-4987-AE0D-A27C76E769D8}"/>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58055" y="1436978"/>
            <a:ext cx="10675890" cy="5151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a:extLst>
              <a:ext uri="{FF2B5EF4-FFF2-40B4-BE49-F238E27FC236}">
                <a16:creationId xmlns:a16="http://schemas.microsoft.com/office/drawing/2014/main" id="{8D6E50C0-74E4-4BA0-8E5B-3B13981B82F5}"/>
              </a:ext>
            </a:extLst>
          </p:cNvPr>
          <p:cNvGrpSpPr/>
          <p:nvPr/>
        </p:nvGrpSpPr>
        <p:grpSpPr>
          <a:xfrm>
            <a:off x="5567255" y="630832"/>
            <a:ext cx="3577217" cy="2709435"/>
            <a:chOff x="3425372" y="1263462"/>
            <a:chExt cx="3040069" cy="1641913"/>
          </a:xfrm>
        </p:grpSpPr>
        <p:sp>
          <p:nvSpPr>
            <p:cNvPr id="6" name="Rounded Rectangle 13">
              <a:extLst>
                <a:ext uri="{FF2B5EF4-FFF2-40B4-BE49-F238E27FC236}">
                  <a16:creationId xmlns:a16="http://schemas.microsoft.com/office/drawing/2014/main" id="{ACC6908C-525F-4F07-867D-E6C3DD95DE2F}"/>
                </a:ext>
              </a:extLst>
            </p:cNvPr>
            <p:cNvSpPr/>
            <p:nvPr/>
          </p:nvSpPr>
          <p:spPr>
            <a:xfrm>
              <a:off x="3444030" y="1294786"/>
              <a:ext cx="2869834" cy="1401485"/>
            </a:xfrm>
            <a:prstGeom prst="roundRect">
              <a:avLst>
                <a:gd name="adj" fmla="val 5738"/>
              </a:avLst>
            </a:prstGeom>
            <a:solidFill>
              <a:srgbClr val="E7E6E6">
                <a:lumMod val="25000"/>
                <a:alpha val="99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E7E6E6">
                    <a:lumMod val="90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2ADE8DEC-763B-4A5D-9289-16E193419A95}"/>
                </a:ext>
              </a:extLst>
            </p:cNvPr>
            <p:cNvSpPr txBox="1"/>
            <p:nvPr/>
          </p:nvSpPr>
          <p:spPr>
            <a:xfrm>
              <a:off x="3425372" y="1263462"/>
              <a:ext cx="2929620" cy="354373"/>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FFFF00"/>
                  </a:solidFill>
                  <a:effectLst/>
                  <a:uLnTx/>
                  <a:uFillTx/>
                  <a:latin typeface="Calibri" panose="020F0502020204030204"/>
                  <a:ea typeface="+mn-ea"/>
                  <a:cs typeface="+mn-cs"/>
                </a:rPr>
                <a:t>GATEWAY, and Artemis III, IV</a:t>
              </a:r>
              <a:r>
                <a:rPr kumimoji="0" lang="en-US" sz="1400" b="1" i="0" u="none" strike="noStrike" kern="0" cap="none" spc="0" normalizeH="0" baseline="0" noProof="0">
                  <a:ln>
                    <a:noFill/>
                  </a:ln>
                  <a:solidFill>
                    <a:srgbClr val="FFFF00"/>
                  </a:solidFill>
                  <a:effectLst/>
                  <a:uLnTx/>
                  <a:uFillTx/>
                  <a:latin typeface="Calibri" panose="020F0502020204030204"/>
                  <a:ea typeface="+mn-ea"/>
                  <a:cs typeface="+mn-cs"/>
                </a:rPr>
                <a:t>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A1C7E2"/>
                  </a:solidFill>
                  <a:effectLst/>
                  <a:uLnTx/>
                  <a:uFillTx/>
                  <a:latin typeface="Calibri" panose="020F0502020204030204"/>
                  <a:ea typeface="+mn-ea"/>
                  <a:cs typeface="+mn-cs"/>
                </a:rPr>
                <a:t>(</a:t>
              </a:r>
              <a:r>
                <a:rPr kumimoji="0" lang="en-US" sz="1100" b="1" i="1" u="none" strike="noStrike" kern="0" cap="none" spc="0" normalizeH="0" baseline="0" noProof="0">
                  <a:ln>
                    <a:noFill/>
                  </a:ln>
                  <a:solidFill>
                    <a:srgbClr val="4472C4">
                      <a:lumMod val="40000"/>
                      <a:lumOff val="60000"/>
                    </a:srgbClr>
                  </a:solidFill>
                  <a:effectLst/>
                  <a:uLnTx/>
                  <a:uFillTx/>
                  <a:latin typeface="Calibri" panose="020F0502020204030204"/>
                  <a:ea typeface="+mn-ea"/>
                  <a:cs typeface="+mn-cs"/>
                </a:rPr>
                <a:t>Plant</a:t>
              </a:r>
              <a:r>
                <a:rPr kumimoji="0" lang="en-US" sz="1100" b="1" i="0" u="none" strike="noStrike" kern="0" cap="none" spc="0" normalizeH="0" baseline="0" noProof="0">
                  <a:ln>
                    <a:noFill/>
                  </a:ln>
                  <a:solidFill>
                    <a:srgbClr val="4472C4">
                      <a:lumMod val="40000"/>
                      <a:lumOff val="60000"/>
                    </a:srgbClr>
                  </a:solidFill>
                  <a:effectLst/>
                  <a:uLnTx/>
                  <a:uFillTx/>
                  <a:latin typeface="Calibri" panose="020F0502020204030204"/>
                  <a:ea typeface="+mn-ea"/>
                  <a:cs typeface="+mn-cs"/>
                </a:rPr>
                <a:t> </a:t>
              </a:r>
              <a:r>
                <a:rPr kumimoji="0" lang="en-US" sz="1100" b="1" i="1" u="none" strike="noStrike" kern="0" cap="none" spc="0" normalizeH="0" baseline="0" noProof="0">
                  <a:ln>
                    <a:noFill/>
                  </a:ln>
                  <a:solidFill>
                    <a:srgbClr val="4472C4">
                      <a:lumMod val="40000"/>
                      <a:lumOff val="60000"/>
                    </a:srgbClr>
                  </a:solidFill>
                  <a:effectLst/>
                  <a:uLnTx/>
                  <a:uFillTx/>
                  <a:latin typeface="Calibri" panose="020F0502020204030204"/>
                  <a:ea typeface="+mn-ea"/>
                  <a:cs typeface="+mn-cs"/>
                </a:rPr>
                <a:t>Research</a:t>
              </a:r>
              <a:r>
                <a:rPr kumimoji="0" lang="en-US" sz="1100" b="1" i="0" u="none" strike="noStrike" kern="0" cap="none" spc="0" normalizeH="0" baseline="0" noProof="0">
                  <a:ln>
                    <a:noFill/>
                  </a:ln>
                  <a:solidFill>
                    <a:srgbClr val="4472C4">
                      <a:lumMod val="40000"/>
                      <a:lumOff val="60000"/>
                    </a:srgbClr>
                  </a:solidFill>
                  <a:effectLst/>
                  <a:uLnTx/>
                  <a:uFillTx/>
                  <a:latin typeface="Calibri" panose="020F0502020204030204"/>
                  <a:ea typeface="+mn-ea"/>
                  <a:cs typeface="+mn-cs"/>
                </a:rPr>
                <a:t>)</a:t>
              </a:r>
            </a:p>
          </p:txBody>
        </p:sp>
        <p:sp>
          <p:nvSpPr>
            <p:cNvPr id="8" name="TextBox 7">
              <a:extLst>
                <a:ext uri="{FF2B5EF4-FFF2-40B4-BE49-F238E27FC236}">
                  <a16:creationId xmlns:a16="http://schemas.microsoft.com/office/drawing/2014/main" id="{D7226986-514F-4256-843B-F8776ED72B78}"/>
                </a:ext>
              </a:extLst>
            </p:cNvPr>
            <p:cNvSpPr txBox="1"/>
            <p:nvPr/>
          </p:nvSpPr>
          <p:spPr>
            <a:xfrm>
              <a:off x="3434089" y="1551582"/>
              <a:ext cx="3031352" cy="16786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a:ln>
                    <a:noFill/>
                  </a:ln>
                  <a:solidFill>
                    <a:prstClr val="white">
                      <a:lumMod val="95000"/>
                    </a:prstClr>
                  </a:solidFill>
                  <a:effectLst/>
                  <a:uLnTx/>
                  <a:uFillTx/>
                  <a:latin typeface="Calibri" panose="020F0502020204030204"/>
                  <a:ea typeface="+mn-ea"/>
                  <a:cs typeface="+mn-cs"/>
                </a:rPr>
                <a:t>Small scale transit vehicle test bed.</a:t>
              </a:r>
            </a:p>
          </p:txBody>
        </p:sp>
        <p:sp>
          <p:nvSpPr>
            <p:cNvPr id="9" name="TextBox 8">
              <a:extLst>
                <a:ext uri="{FF2B5EF4-FFF2-40B4-BE49-F238E27FC236}">
                  <a16:creationId xmlns:a16="http://schemas.microsoft.com/office/drawing/2014/main" id="{5D607463-E12D-4E9B-844C-C005D8F6B811}"/>
                </a:ext>
              </a:extLst>
            </p:cNvPr>
            <p:cNvSpPr txBox="1"/>
            <p:nvPr/>
          </p:nvSpPr>
          <p:spPr>
            <a:xfrm>
              <a:off x="3442470" y="1655744"/>
              <a:ext cx="2878883" cy="12496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00B050"/>
                  </a:solidFill>
                  <a:effectLst/>
                  <a:uLnTx/>
                  <a:uFillTx/>
                  <a:latin typeface="Calibri" panose="020F0502020204030204"/>
                  <a:ea typeface="+mn-ea"/>
                  <a:cs typeface="+mn-cs"/>
                </a:rPr>
                <a:t>Enabling hardware: small growth chamber and sequencing capability.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0" cap="none" spc="0" normalizeH="0" baseline="0" noProof="0">
                  <a:ln>
                    <a:noFill/>
                  </a:ln>
                  <a:solidFill>
                    <a:srgbClr val="FCC000"/>
                  </a:solidFill>
                  <a:effectLst/>
                  <a:uLnTx/>
                  <a:uFillTx/>
                  <a:latin typeface="Calibri" panose="020F0502020204030204"/>
                  <a:ea typeface="+mn-ea"/>
                  <a:cs typeface="+mn-cs"/>
                </a:rPr>
                <a:t>Seed viability in radiation environment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0">
                  <a:solidFill>
                    <a:srgbClr val="FCC000"/>
                  </a:solidFill>
                  <a:latin typeface="Calibri" panose="020F0502020204030204"/>
                </a:rPr>
                <a:t>Viability of clonal materials such as plant propagules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0" cap="none" spc="0" normalizeH="0" baseline="0" noProof="0">
                  <a:ln>
                    <a:noFill/>
                  </a:ln>
                  <a:solidFill>
                    <a:srgbClr val="FCC000"/>
                  </a:solidFill>
                  <a:effectLst/>
                  <a:uLnTx/>
                  <a:uFillTx/>
                  <a:latin typeface="Calibri" panose="020F0502020204030204"/>
                  <a:ea typeface="+mn-ea"/>
                  <a:cs typeface="+mn-cs"/>
                </a:rPr>
                <a:t>Characterize plant microbial ecosystem stability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0" cap="none" spc="0" normalizeH="0" baseline="0" noProof="0">
                  <a:ln>
                    <a:noFill/>
                  </a:ln>
                  <a:solidFill>
                    <a:srgbClr val="FCC000"/>
                  </a:solidFill>
                  <a:effectLst/>
                  <a:uLnTx/>
                  <a:uFillTx/>
                  <a:latin typeface="Calibri" panose="020F0502020204030204"/>
                  <a:ea typeface="+mn-ea"/>
                  <a:cs typeface="+mn-cs"/>
                </a:rPr>
                <a:t>Imaging methods to characterize physiological stress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0">
                  <a:solidFill>
                    <a:srgbClr val="FCC000"/>
                  </a:solidFill>
                  <a:latin typeface="Calibri" panose="020F0502020204030204"/>
                </a:rPr>
                <a:t>Regolith return sample for soil amendment investigation validation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0" cap="none" spc="0" normalizeH="0" baseline="0" noProof="0">
                  <a:ln>
                    <a:noFill/>
                  </a:ln>
                  <a:solidFill>
                    <a:srgbClr val="FCC000"/>
                  </a:solidFill>
                  <a:effectLst/>
                  <a:uLnTx/>
                  <a:uFillTx/>
                  <a:latin typeface="Calibri" panose="020F0502020204030204"/>
                  <a:ea typeface="+mn-ea"/>
                  <a:cs typeface="+mn-cs"/>
                </a:rPr>
                <a:t>Growth </a:t>
              </a:r>
              <a:r>
                <a:rPr lang="en-US" sz="1100" kern="0">
                  <a:solidFill>
                    <a:srgbClr val="FCC000"/>
                  </a:solidFill>
                  <a:latin typeface="Calibri" panose="020F0502020204030204"/>
                </a:rPr>
                <a:t>validation tests in Artemis IV/Gateway chamber intend for Lunar surface science</a:t>
              </a:r>
              <a:endParaRPr kumimoji="0" lang="en-US" sz="1100" b="0" i="0" u="none" strike="noStrike" kern="0" cap="none" spc="0" normalizeH="0" baseline="0" noProof="0">
                <a:ln>
                  <a:noFill/>
                </a:ln>
                <a:solidFill>
                  <a:srgbClr val="FCC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C000"/>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CDEA0561-18FD-4A66-9E49-07BC57212ECF}"/>
              </a:ext>
            </a:extLst>
          </p:cNvPr>
          <p:cNvGrpSpPr/>
          <p:nvPr/>
        </p:nvGrpSpPr>
        <p:grpSpPr>
          <a:xfrm>
            <a:off x="1251337" y="1239320"/>
            <a:ext cx="4036682" cy="2048939"/>
            <a:chOff x="38333" y="1485874"/>
            <a:chExt cx="3430542" cy="1256850"/>
          </a:xfrm>
        </p:grpSpPr>
        <p:sp>
          <p:nvSpPr>
            <p:cNvPr id="11" name="Rounded Rectangle 18">
              <a:extLst>
                <a:ext uri="{FF2B5EF4-FFF2-40B4-BE49-F238E27FC236}">
                  <a16:creationId xmlns:a16="http://schemas.microsoft.com/office/drawing/2014/main" id="{25EA1117-3748-4D6C-AD8C-08F805EAAF66}"/>
                </a:ext>
              </a:extLst>
            </p:cNvPr>
            <p:cNvSpPr/>
            <p:nvPr/>
          </p:nvSpPr>
          <p:spPr>
            <a:xfrm>
              <a:off x="86136" y="1496529"/>
              <a:ext cx="3355339" cy="1133067"/>
            </a:xfrm>
            <a:prstGeom prst="roundRect">
              <a:avLst>
                <a:gd name="adj" fmla="val 5738"/>
              </a:avLst>
            </a:prstGeom>
            <a:solidFill>
              <a:srgbClr val="E7E6E6">
                <a:lumMod val="25000"/>
                <a:alpha val="99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E7E6E6">
                    <a:lumMod val="90000"/>
                  </a:srgbClr>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2F399E1C-28F2-4005-BB0A-2FC01D088AEB}"/>
                </a:ext>
              </a:extLst>
            </p:cNvPr>
            <p:cNvSpPr txBox="1"/>
            <p:nvPr/>
          </p:nvSpPr>
          <p:spPr>
            <a:xfrm>
              <a:off x="38333" y="1485874"/>
              <a:ext cx="3430542" cy="226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FFFF00"/>
                  </a:solidFill>
                  <a:effectLst/>
                  <a:uLnTx/>
                  <a:uFillTx/>
                  <a:latin typeface="Calibri" panose="020F0502020204030204"/>
                  <a:ea typeface="+mn-ea"/>
                  <a:cs typeface="+mn-cs"/>
                </a:rPr>
                <a:t>ISS and commercial platforms </a:t>
              </a:r>
              <a:r>
                <a:rPr kumimoji="0" lang="en-US" sz="1100" b="1" i="0" u="none" strike="noStrike" kern="0" cap="none" spc="0" normalizeH="0" baseline="0" noProof="0">
                  <a:ln>
                    <a:noFill/>
                  </a:ln>
                  <a:solidFill>
                    <a:srgbClr val="4472C4">
                      <a:lumMod val="40000"/>
                      <a:lumOff val="60000"/>
                    </a:srgbClr>
                  </a:solidFill>
                  <a:effectLst/>
                  <a:uLnTx/>
                  <a:uFillTx/>
                  <a:latin typeface="Calibri" panose="020F0502020204030204"/>
                  <a:ea typeface="+mn-ea"/>
                  <a:cs typeface="+mn-cs"/>
                </a:rPr>
                <a:t>(</a:t>
              </a:r>
              <a:r>
                <a:rPr kumimoji="0" lang="en-US" sz="1100" b="1" i="1" u="none" strike="noStrike" kern="0" cap="none" spc="0" normalizeH="0" baseline="0" noProof="0">
                  <a:ln>
                    <a:noFill/>
                  </a:ln>
                  <a:solidFill>
                    <a:srgbClr val="4472C4">
                      <a:lumMod val="40000"/>
                      <a:lumOff val="60000"/>
                    </a:srgbClr>
                  </a:solidFill>
                  <a:effectLst/>
                  <a:uLnTx/>
                  <a:uFillTx/>
                  <a:latin typeface="Calibri" panose="020F0502020204030204"/>
                  <a:ea typeface="+mn-ea"/>
                  <a:cs typeface="+mn-cs"/>
                </a:rPr>
                <a:t>Plant</a:t>
              </a:r>
              <a:r>
                <a:rPr kumimoji="0" lang="en-US" sz="1100" b="1" i="0" u="none" strike="noStrike" kern="0" cap="none" spc="0" normalizeH="0" baseline="0" noProof="0">
                  <a:ln>
                    <a:noFill/>
                  </a:ln>
                  <a:solidFill>
                    <a:srgbClr val="4472C4">
                      <a:lumMod val="40000"/>
                      <a:lumOff val="60000"/>
                    </a:srgbClr>
                  </a:solidFill>
                  <a:effectLst/>
                  <a:uLnTx/>
                  <a:uFillTx/>
                  <a:latin typeface="Calibri" panose="020F0502020204030204"/>
                  <a:ea typeface="+mn-ea"/>
                  <a:cs typeface="+mn-cs"/>
                </a:rPr>
                <a:t> </a:t>
              </a:r>
              <a:r>
                <a:rPr kumimoji="0" lang="en-US" sz="1100" b="1" i="1" u="none" strike="noStrike" kern="0" cap="none" spc="0" normalizeH="0" baseline="0" noProof="0">
                  <a:ln>
                    <a:noFill/>
                  </a:ln>
                  <a:solidFill>
                    <a:srgbClr val="4472C4">
                      <a:lumMod val="40000"/>
                      <a:lumOff val="60000"/>
                    </a:srgbClr>
                  </a:solidFill>
                  <a:effectLst/>
                  <a:uLnTx/>
                  <a:uFillTx/>
                  <a:latin typeface="Calibri" panose="020F0502020204030204"/>
                  <a:ea typeface="+mn-ea"/>
                  <a:cs typeface="+mn-cs"/>
                </a:rPr>
                <a:t>Research)</a:t>
              </a:r>
              <a:endParaRPr kumimoji="0" lang="en-US" sz="1100" b="1" i="0" u="none" strike="noStrike" kern="0" cap="none" spc="0" normalizeH="0" baseline="0" noProof="0">
                <a:ln>
                  <a:noFill/>
                </a:ln>
                <a:solidFill>
                  <a:srgbClr val="4472C4">
                    <a:lumMod val="40000"/>
                    <a:lumOff val="60000"/>
                  </a:srgbClr>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6BD77642-3BCF-4461-A3C5-A4F218DFBF47}"/>
                </a:ext>
              </a:extLst>
            </p:cNvPr>
            <p:cNvSpPr txBox="1"/>
            <p:nvPr/>
          </p:nvSpPr>
          <p:spPr>
            <a:xfrm>
              <a:off x="76303" y="1646055"/>
              <a:ext cx="3266426" cy="4814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a:ln>
                    <a:noFill/>
                  </a:ln>
                  <a:solidFill>
                    <a:prstClr val="white">
                      <a:lumMod val="95000"/>
                    </a:prstClr>
                  </a:solidFill>
                  <a:effectLst/>
                  <a:uLnTx/>
                  <a:uFillTx/>
                  <a:latin typeface="Calibri" panose="020F0502020204030204"/>
                  <a:ea typeface="+mn-ea"/>
                  <a:cs typeface="+mn-cs"/>
                </a:rPr>
                <a:t>Identify plant, ecosystem, and biophysical challenges.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1" u="none" strike="noStrike" kern="0" cap="none" spc="0" normalizeH="0" baseline="0" noProof="0">
                  <a:ln>
                    <a:noFill/>
                  </a:ln>
                  <a:solidFill>
                    <a:prstClr val="white">
                      <a:lumMod val="95000"/>
                    </a:prstClr>
                  </a:solidFill>
                  <a:effectLst/>
                  <a:uLnTx/>
                  <a:uFillTx/>
                  <a:latin typeface="Calibri" panose="020F0502020204030204"/>
                  <a:ea typeface="+mn-ea"/>
                  <a:cs typeface="+mn-cs"/>
                </a:rPr>
                <a:t>Characterize crop phenotypic plasticity, physiology and associated microbiome in µg. Association to genotype to inform “space trait‘ selection.</a:t>
              </a:r>
            </a:p>
          </p:txBody>
        </p:sp>
        <p:sp>
          <p:nvSpPr>
            <p:cNvPr id="14" name="TextBox 13">
              <a:extLst>
                <a:ext uri="{FF2B5EF4-FFF2-40B4-BE49-F238E27FC236}">
                  <a16:creationId xmlns:a16="http://schemas.microsoft.com/office/drawing/2014/main" id="{FB908E82-9B3E-4AF1-A835-7671CB62949F}"/>
                </a:ext>
              </a:extLst>
            </p:cNvPr>
            <p:cNvSpPr txBox="1"/>
            <p:nvPr/>
          </p:nvSpPr>
          <p:spPr>
            <a:xfrm>
              <a:off x="105313" y="2063063"/>
              <a:ext cx="3355339" cy="67966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0">
                  <a:solidFill>
                    <a:srgbClr val="00B050"/>
                  </a:solidFill>
                  <a:latin typeface="Calibri" panose="020F0502020204030204"/>
                </a:rPr>
                <a:t>Enabling Hardware: Veggie, APH, Spectrum, BRIC, OHALO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0">
                  <a:solidFill>
                    <a:srgbClr val="FFC000"/>
                  </a:solidFill>
                  <a:latin typeface="Calibri" panose="020F0502020204030204"/>
                </a:rPr>
                <a:t>Characterization of environmental thresholds regulating plant growth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0">
                  <a:solidFill>
                    <a:srgbClr val="FFC000"/>
                  </a:solidFill>
                  <a:latin typeface="Calibri" panose="020F0502020204030204"/>
                </a:rPr>
                <a:t>Plant phenotypes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0">
                  <a:solidFill>
                    <a:srgbClr val="FFC000"/>
                  </a:solidFill>
                  <a:latin typeface="Calibri" panose="020F0502020204030204"/>
                </a:rPr>
                <a:t>Plant-human-microbiome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kern="0">
                <a:solidFill>
                  <a:srgbClr val="FFC000"/>
                </a:solidFill>
                <a:latin typeface="Calibri" panose="020F0502020204030204"/>
              </a:endParaRPr>
            </a:p>
          </p:txBody>
        </p:sp>
      </p:grpSp>
      <p:sp>
        <p:nvSpPr>
          <p:cNvPr id="15" name="Rounded Rectangle 27">
            <a:extLst>
              <a:ext uri="{FF2B5EF4-FFF2-40B4-BE49-F238E27FC236}">
                <a16:creationId xmlns:a16="http://schemas.microsoft.com/office/drawing/2014/main" id="{4A68A73C-EF57-468A-BD9E-DB92B2234628}"/>
              </a:ext>
            </a:extLst>
          </p:cNvPr>
          <p:cNvSpPr/>
          <p:nvPr/>
        </p:nvSpPr>
        <p:spPr>
          <a:xfrm>
            <a:off x="1702476" y="3838655"/>
            <a:ext cx="3814853" cy="1956586"/>
          </a:xfrm>
          <a:prstGeom prst="roundRect">
            <a:avLst>
              <a:gd name="adj" fmla="val 5738"/>
            </a:avLst>
          </a:prstGeom>
          <a:solidFill>
            <a:srgbClr val="E7E6E6">
              <a:lumMod val="25000"/>
              <a:alpha val="99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E7E6E6">
                  <a:lumMod val="90000"/>
                </a:srgbClr>
              </a:solidFill>
              <a:effectLst/>
              <a:uLnTx/>
              <a:uFillTx/>
              <a:latin typeface="Calibri" panose="020F0502020204030204"/>
              <a:ea typeface="+mn-ea"/>
              <a:cs typeface="+mn-cs"/>
            </a:endParaRPr>
          </a:p>
        </p:txBody>
      </p:sp>
      <p:grpSp>
        <p:nvGrpSpPr>
          <p:cNvPr id="16" name="Group 15">
            <a:extLst>
              <a:ext uri="{FF2B5EF4-FFF2-40B4-BE49-F238E27FC236}">
                <a16:creationId xmlns:a16="http://schemas.microsoft.com/office/drawing/2014/main" id="{28642E5D-593B-4CAB-ABE0-AAB0809C0A8F}"/>
              </a:ext>
            </a:extLst>
          </p:cNvPr>
          <p:cNvGrpSpPr/>
          <p:nvPr/>
        </p:nvGrpSpPr>
        <p:grpSpPr>
          <a:xfrm>
            <a:off x="668545" y="3825488"/>
            <a:ext cx="4954307" cy="2576737"/>
            <a:chOff x="-777817" y="3324659"/>
            <a:chExt cx="3953318" cy="1947359"/>
          </a:xfrm>
        </p:grpSpPr>
        <p:sp>
          <p:nvSpPr>
            <p:cNvPr id="17" name="TextBox 16">
              <a:extLst>
                <a:ext uri="{FF2B5EF4-FFF2-40B4-BE49-F238E27FC236}">
                  <a16:creationId xmlns:a16="http://schemas.microsoft.com/office/drawing/2014/main" id="{58ABCBAB-1887-4BE3-9ADA-745FB01991D7}"/>
                </a:ext>
              </a:extLst>
            </p:cNvPr>
            <p:cNvSpPr txBox="1"/>
            <p:nvPr/>
          </p:nvSpPr>
          <p:spPr>
            <a:xfrm>
              <a:off x="-777817" y="3324659"/>
              <a:ext cx="3277587" cy="2791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latin typeface="Calibri" panose="020F0502020204030204"/>
                  <a:ea typeface="+mn-ea"/>
                  <a:cs typeface="+mn-cs"/>
                </a:rPr>
                <a:t>Ground</a:t>
              </a:r>
              <a:r>
                <a:rPr kumimoji="0" lang="en-US" sz="1600" b="1" i="0" u="none" strike="noStrike" kern="0" cap="none" spc="0" normalizeH="0" baseline="0" noProof="0" dirty="0">
                  <a:ln>
                    <a:noFill/>
                  </a:ln>
                  <a:solidFill>
                    <a:srgbClr val="FFFF00"/>
                  </a:solidFill>
                  <a:effectLst/>
                  <a:uLnTx/>
                  <a:uFillTx/>
                  <a:latin typeface="Calibri" panose="020F0502020204030204"/>
                  <a:ea typeface="+mn-ea"/>
                  <a:cs typeface="+mn-cs"/>
                </a:rPr>
                <a:t> </a:t>
              </a:r>
              <a:r>
                <a:rPr kumimoji="0" lang="en-US" sz="1100" b="1" i="0" u="none" strike="noStrike" kern="0" cap="none" spc="0" normalizeH="0" baseline="0" noProof="0" dirty="0">
                  <a:ln>
                    <a:noFill/>
                  </a:ln>
                  <a:solidFill>
                    <a:srgbClr val="4472C4">
                      <a:lumMod val="40000"/>
                      <a:lumOff val="60000"/>
                    </a:srgbClr>
                  </a:solidFill>
                  <a:effectLst/>
                  <a:uLnTx/>
                  <a:uFillTx/>
                  <a:latin typeface="Calibri" panose="020F0502020204030204"/>
                  <a:ea typeface="+mn-ea"/>
                  <a:cs typeface="+mn-cs"/>
                </a:rPr>
                <a:t>(</a:t>
              </a:r>
              <a:r>
                <a:rPr kumimoji="0" lang="en-US" sz="1100" b="1" i="1" u="none" strike="noStrike" kern="0" cap="none" spc="0" normalizeH="0" baseline="0" noProof="0" dirty="0">
                  <a:ln>
                    <a:noFill/>
                  </a:ln>
                  <a:solidFill>
                    <a:srgbClr val="4472C4">
                      <a:lumMod val="40000"/>
                      <a:lumOff val="60000"/>
                    </a:srgbClr>
                  </a:solidFill>
                  <a:effectLst/>
                  <a:uLnTx/>
                  <a:uFillTx/>
                  <a:latin typeface="Calibri" panose="020F0502020204030204"/>
                  <a:ea typeface="+mn-ea"/>
                  <a:cs typeface="+mn-cs"/>
                </a:rPr>
                <a:t>Plant Research</a:t>
              </a:r>
              <a:r>
                <a:rPr kumimoji="0" lang="en-US" sz="1100" b="1" i="0" u="none" strike="noStrike" kern="0" cap="none" spc="0" normalizeH="0" baseline="0" noProof="0" dirty="0">
                  <a:ln>
                    <a:noFill/>
                  </a:ln>
                  <a:solidFill>
                    <a:srgbClr val="4472C4">
                      <a:lumMod val="40000"/>
                      <a:lumOff val="60000"/>
                    </a:srgbClr>
                  </a:solidFill>
                  <a:effectLst/>
                  <a:uLnTx/>
                  <a:uFillTx/>
                  <a:latin typeface="Calibri" panose="020F0502020204030204"/>
                  <a:ea typeface="+mn-ea"/>
                  <a:cs typeface="+mn-cs"/>
                </a:rPr>
                <a:t>)</a:t>
              </a:r>
            </a:p>
          </p:txBody>
        </p:sp>
        <p:sp>
          <p:nvSpPr>
            <p:cNvPr id="18" name="TextBox 17">
              <a:extLst>
                <a:ext uri="{FF2B5EF4-FFF2-40B4-BE49-F238E27FC236}">
                  <a16:creationId xmlns:a16="http://schemas.microsoft.com/office/drawing/2014/main" id="{97490293-DDB2-4544-B149-AD9EDE128B63}"/>
                </a:ext>
              </a:extLst>
            </p:cNvPr>
            <p:cNvSpPr txBox="1"/>
            <p:nvPr/>
          </p:nvSpPr>
          <p:spPr>
            <a:xfrm>
              <a:off x="37756" y="3544049"/>
              <a:ext cx="3137745" cy="4884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lumMod val="95000"/>
                    </a:prstClr>
                  </a:solidFill>
                  <a:effectLst/>
                  <a:uLnTx/>
                  <a:uFillTx/>
                  <a:latin typeface="Calibri" panose="020F0502020204030204"/>
                  <a:ea typeface="+mn-ea"/>
                  <a:cs typeface="+mn-cs"/>
                </a:rPr>
                <a:t>Down select for crops suitable for growth in space.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kern="0" dirty="0">
                  <a:solidFill>
                    <a:prstClr val="white">
                      <a:lumMod val="95000"/>
                    </a:prstClr>
                  </a:solidFill>
                  <a:latin typeface="Calibri" panose="020F0502020204030204"/>
                </a:rPr>
                <a:t>Growth under space relevant conditions (light spectral requirement, </a:t>
              </a:r>
              <a:r>
                <a:rPr kumimoji="0" lang="en-US" sz="1200" b="0" i="1" u="none" strike="noStrike" kern="0" cap="none" spc="0" normalizeH="0" baseline="0" noProof="0" dirty="0">
                  <a:ln>
                    <a:noFill/>
                  </a:ln>
                  <a:solidFill>
                    <a:prstClr val="white">
                      <a:lumMod val="95000"/>
                    </a:prstClr>
                  </a:solidFill>
                  <a:effectLst/>
                  <a:uLnTx/>
                  <a:uFillTx/>
                  <a:latin typeface="Calibri" panose="020F0502020204030204"/>
                  <a:ea typeface="+mn-ea"/>
                  <a:cs typeface="+mn-cs"/>
                </a:rPr>
                <a:t>carbon dioxide sensitivity, growth rate).</a:t>
              </a:r>
            </a:p>
          </p:txBody>
        </p:sp>
        <p:sp>
          <p:nvSpPr>
            <p:cNvPr id="19" name="TextBox 18">
              <a:extLst>
                <a:ext uri="{FF2B5EF4-FFF2-40B4-BE49-F238E27FC236}">
                  <a16:creationId xmlns:a16="http://schemas.microsoft.com/office/drawing/2014/main" id="{9ACEFF1A-50D9-4686-8056-29C9DD94B0E3}"/>
                </a:ext>
              </a:extLst>
            </p:cNvPr>
            <p:cNvSpPr txBox="1"/>
            <p:nvPr/>
          </p:nvSpPr>
          <p:spPr>
            <a:xfrm>
              <a:off x="113149" y="3969452"/>
              <a:ext cx="3047307" cy="13025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0" dirty="0">
                  <a:solidFill>
                    <a:srgbClr val="00B050"/>
                  </a:solidFill>
                  <a:latin typeface="Calibri" panose="020F0502020204030204"/>
                </a:rPr>
                <a:t>Enabling Hardware: Controlled environment chambers and  microgravity simulation support facility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rgbClr val="FFC000"/>
                  </a:solidFill>
                  <a:effectLst/>
                  <a:uLnTx/>
                  <a:uFillTx/>
                  <a:latin typeface="Calibri" panose="020F0502020204030204"/>
                  <a:ea typeface="+mn-ea"/>
                  <a:cs typeface="+mn-cs"/>
                </a:rPr>
                <a:t>Plant and human pathogen tests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0" dirty="0">
                  <a:solidFill>
                    <a:srgbClr val="FFC000"/>
                  </a:solidFill>
                  <a:latin typeface="Calibri" panose="020F0502020204030204"/>
                </a:rPr>
                <a:t>Regolith amendment, hydroponic and aeroponic validation</a:t>
              </a:r>
              <a:endParaRPr kumimoji="0" lang="en-US" sz="1100" b="0" i="0" u="none" strike="noStrike" kern="0" cap="none" spc="0" normalizeH="0" baseline="0" noProof="0" dirty="0">
                <a:ln>
                  <a:noFill/>
                </a:ln>
                <a:solidFill>
                  <a:srgbClr val="FFC000"/>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0" cap="none" spc="0" normalizeH="0" baseline="0" noProof="0" dirty="0" err="1">
                  <a:ln>
                    <a:noFill/>
                  </a:ln>
                  <a:solidFill>
                    <a:srgbClr val="FFC000"/>
                  </a:solidFill>
                  <a:effectLst/>
                  <a:uLnTx/>
                  <a:uFillTx/>
                  <a:latin typeface="Calibri" panose="020F0502020204030204"/>
                  <a:ea typeface="+mn-ea"/>
                  <a:cs typeface="+mn-cs"/>
                </a:rPr>
                <a:t>Polycropping</a:t>
              </a:r>
              <a:r>
                <a:rPr kumimoji="0" lang="en-US" sz="1100" b="0" i="0" u="none" strike="noStrike" kern="0" cap="none" spc="0" normalizeH="0" baseline="0" noProof="0" dirty="0">
                  <a:ln>
                    <a:noFill/>
                  </a:ln>
                  <a:solidFill>
                    <a:srgbClr val="FFC000"/>
                  </a:solidFill>
                  <a:effectLst/>
                  <a:uLnTx/>
                  <a:uFillTx/>
                  <a:latin typeface="Calibri" panose="020F0502020204030204"/>
                  <a:ea typeface="+mn-ea"/>
                  <a:cs typeface="+mn-cs"/>
                </a:rPr>
                <a:t>, multigenerational testing, large scale crop assessment, citizen science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kern="0" dirty="0">
                <a:solidFill>
                  <a:srgbClr val="FFC000"/>
                </a:solidFill>
                <a:latin typeface="Calibri" panose="020F0502020204030204"/>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b="0" i="0" u="none" strike="noStrike" kern="0" cap="none" spc="0" normalizeH="0" baseline="0" noProof="0" dirty="0">
                <a:ln>
                  <a:noFill/>
                </a:ln>
                <a:solidFill>
                  <a:srgbClr val="FFC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C000"/>
                  </a:solidFill>
                  <a:effectLst/>
                  <a:uLnTx/>
                  <a:uFillTx/>
                  <a:latin typeface="Calibri" panose="020F0502020204030204"/>
                  <a:ea typeface="+mn-ea"/>
                  <a:cs typeface="+mn-cs"/>
                </a:rPr>
                <a:t> </a:t>
              </a:r>
            </a:p>
          </p:txBody>
        </p:sp>
      </p:grpSp>
      <p:sp>
        <p:nvSpPr>
          <p:cNvPr id="20" name="Rounded Rectangle 31">
            <a:extLst>
              <a:ext uri="{FF2B5EF4-FFF2-40B4-BE49-F238E27FC236}">
                <a16:creationId xmlns:a16="http://schemas.microsoft.com/office/drawing/2014/main" id="{F9EE6D04-6961-410D-87B8-4853093569B5}"/>
              </a:ext>
            </a:extLst>
          </p:cNvPr>
          <p:cNvSpPr/>
          <p:nvPr/>
        </p:nvSpPr>
        <p:spPr>
          <a:xfrm>
            <a:off x="7705547" y="3085406"/>
            <a:ext cx="3514419" cy="2312688"/>
          </a:xfrm>
          <a:prstGeom prst="roundRect">
            <a:avLst>
              <a:gd name="adj" fmla="val 5738"/>
            </a:avLst>
          </a:prstGeom>
          <a:solidFill>
            <a:srgbClr val="E7E6E6">
              <a:lumMod val="25000"/>
              <a:alpha val="96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E7E6E6">
                  <a:lumMod val="90000"/>
                </a:srgbClr>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527B7264-6609-4DC2-BD34-1C66BEF9305B}"/>
              </a:ext>
            </a:extLst>
          </p:cNvPr>
          <p:cNvSpPr/>
          <p:nvPr/>
        </p:nvSpPr>
        <p:spPr>
          <a:xfrm>
            <a:off x="7740947" y="3008129"/>
            <a:ext cx="3202069" cy="369332"/>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b="1" kern="0">
                <a:solidFill>
                  <a:srgbClr val="FFFF00"/>
                </a:solidFill>
                <a:latin typeface="Calibri" panose="020F0502020204030204"/>
              </a:rPr>
              <a:t>Lunar Surface</a:t>
            </a:r>
            <a:r>
              <a:rPr kumimoji="0" lang="en-US" sz="1800" b="1" i="0" u="none" strike="noStrike" kern="0" cap="none" spc="0" normalizeH="0" baseline="0" noProof="0">
                <a:ln>
                  <a:noFill/>
                </a:ln>
                <a:solidFill>
                  <a:srgbClr val="FFFF00"/>
                </a:solidFill>
                <a:effectLst/>
                <a:uLnTx/>
                <a:uFillTx/>
                <a:latin typeface="Calibri" panose="020F0502020204030204"/>
                <a:ea typeface="+mn-ea"/>
                <a:cs typeface="+mn-cs"/>
              </a:rPr>
              <a:t> </a:t>
            </a:r>
            <a:r>
              <a:rPr kumimoji="0" lang="en-US" sz="1100" b="1" i="0" u="none" strike="noStrike" kern="0" cap="none" spc="0" normalizeH="0" baseline="0" noProof="0">
                <a:ln>
                  <a:noFill/>
                </a:ln>
                <a:solidFill>
                  <a:srgbClr val="4472C4">
                    <a:lumMod val="40000"/>
                    <a:lumOff val="60000"/>
                  </a:srgbClr>
                </a:solidFill>
                <a:effectLst/>
                <a:uLnTx/>
                <a:uFillTx/>
                <a:latin typeface="Calibri" panose="020F0502020204030204"/>
                <a:ea typeface="+mn-ea"/>
                <a:cs typeface="+mn-cs"/>
              </a:rPr>
              <a:t>(</a:t>
            </a:r>
            <a:r>
              <a:rPr lang="en-US" sz="1100" b="1" i="1" kern="0">
                <a:solidFill>
                  <a:srgbClr val="4472C4">
                    <a:lumMod val="40000"/>
                    <a:lumOff val="60000"/>
                  </a:srgbClr>
                </a:solidFill>
                <a:latin typeface="Calibri" panose="020F0502020204030204"/>
              </a:rPr>
              <a:t>CLPS</a:t>
            </a:r>
            <a:r>
              <a:rPr kumimoji="0" lang="en-US" sz="1100" b="1" i="0" u="none" strike="noStrike" kern="0" cap="none" spc="0" normalizeH="0" baseline="0" noProof="0">
                <a:ln>
                  <a:noFill/>
                </a:ln>
                <a:solidFill>
                  <a:srgbClr val="4472C4">
                    <a:lumMod val="40000"/>
                    <a:lumOff val="60000"/>
                  </a:srgbClr>
                </a:solidFill>
                <a:effectLst/>
                <a:uLnTx/>
                <a:uFillTx/>
                <a:latin typeface="Calibri" panose="020F0502020204030204"/>
                <a:ea typeface="+mn-ea"/>
                <a:cs typeface="+mn-cs"/>
              </a:rPr>
              <a:t>)</a:t>
            </a:r>
          </a:p>
        </p:txBody>
      </p:sp>
      <p:sp>
        <p:nvSpPr>
          <p:cNvPr id="22" name="Rectangle 21">
            <a:extLst>
              <a:ext uri="{FF2B5EF4-FFF2-40B4-BE49-F238E27FC236}">
                <a16:creationId xmlns:a16="http://schemas.microsoft.com/office/drawing/2014/main" id="{9E7E0392-5827-431B-8051-1EB7AD4DB2C8}"/>
              </a:ext>
            </a:extLst>
          </p:cNvPr>
          <p:cNvSpPr/>
          <p:nvPr/>
        </p:nvSpPr>
        <p:spPr>
          <a:xfrm>
            <a:off x="7736834" y="3358329"/>
            <a:ext cx="3633129" cy="115416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0">
                <a:solidFill>
                  <a:prstClr val="white"/>
                </a:solidFill>
                <a:latin typeface="Calibri" panose="020F0502020204030204"/>
              </a:rPr>
              <a:t>Integrate Artemis and Gateway vetted science into plant growth chamber to conduct surface habitation relevant plant science.</a:t>
            </a:r>
          </a:p>
          <a:p>
            <a:pPr>
              <a:defRPr/>
            </a:pPr>
            <a:r>
              <a:rPr lang="en-US" sz="1100" kern="0">
                <a:solidFill>
                  <a:srgbClr val="00B050"/>
                </a:solidFill>
                <a:latin typeface="Calibri" panose="020F0502020204030204" pitchFamily="34" charset="0"/>
                <a:cs typeface="Calibri" panose="020F0502020204030204" pitchFamily="34" charset="0"/>
              </a:rPr>
              <a:t>Enabling hardware: Small surface payload with imaging and environmental monitoring and upgraded payload with added sequencing and analytical chemistry capability. </a:t>
            </a:r>
            <a:endParaRPr kumimoji="0" lang="en-US" sz="1200" b="0" i="1" u="none" strike="noStrike" kern="0" cap="none" spc="0" normalizeH="0" baseline="0" noProof="0">
              <a:ln>
                <a:noFill/>
              </a:ln>
              <a:solidFill>
                <a:prstClr val="white"/>
              </a:solidFill>
              <a:effectLst/>
              <a:uLnTx/>
              <a:uFillTx/>
              <a:latin typeface="Calibri" panose="020F0502020204030204" pitchFamily="34" charset="0"/>
              <a:cs typeface="Calibri" panose="020F0502020204030204" pitchFamily="34" charset="0"/>
            </a:endParaRPr>
          </a:p>
        </p:txBody>
      </p:sp>
      <p:sp>
        <p:nvSpPr>
          <p:cNvPr id="23" name="Rectangle 22">
            <a:extLst>
              <a:ext uri="{FF2B5EF4-FFF2-40B4-BE49-F238E27FC236}">
                <a16:creationId xmlns:a16="http://schemas.microsoft.com/office/drawing/2014/main" id="{FC5BC76C-B149-4A97-A3D6-766D2C6B096A}"/>
              </a:ext>
            </a:extLst>
          </p:cNvPr>
          <p:cNvSpPr/>
          <p:nvPr/>
        </p:nvSpPr>
        <p:spPr>
          <a:xfrm>
            <a:off x="7717306" y="4481864"/>
            <a:ext cx="3249608" cy="769441"/>
          </a:xfrm>
          <a:prstGeom prst="rect">
            <a:avLst/>
          </a:prstGeom>
        </p:spPr>
        <p:txBody>
          <a:bodyPr wrap="none">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0" cap="none" spc="0" normalizeH="0" baseline="0" noProof="0">
                <a:ln>
                  <a:noFill/>
                </a:ln>
                <a:solidFill>
                  <a:srgbClr val="FFC000"/>
                </a:solidFill>
                <a:effectLst/>
                <a:uLnTx/>
                <a:uFillTx/>
                <a:latin typeface="Calibri" panose="020F0502020204030204"/>
                <a:ea typeface="+mn-ea"/>
                <a:cs typeface="+mn-cs"/>
              </a:rPr>
              <a:t>Photo</a:t>
            </a:r>
            <a:r>
              <a:rPr lang="en-US" sz="1100" kern="0">
                <a:solidFill>
                  <a:srgbClr val="FFC000"/>
                </a:solidFill>
                <a:latin typeface="Calibri" panose="020F0502020204030204"/>
              </a:rPr>
              <a:t>synthetic efficiency monitoring by imaging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0">
                <a:solidFill>
                  <a:srgbClr val="FFC000"/>
                </a:solidFill>
                <a:latin typeface="Calibri" panose="020F0502020204030204"/>
              </a:rPr>
              <a:t>Environmental threshold data collection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0" cap="none" spc="0" normalizeH="0" baseline="0" noProof="0">
                <a:ln>
                  <a:noFill/>
                </a:ln>
                <a:solidFill>
                  <a:srgbClr val="FFC000"/>
                </a:solidFill>
                <a:effectLst/>
                <a:uLnTx/>
                <a:uFillTx/>
                <a:latin typeface="Calibri" panose="020F0502020204030204"/>
                <a:ea typeface="+mn-ea"/>
                <a:cs typeface="+mn-cs"/>
              </a:rPr>
              <a:t>Genotype to phenotype </a:t>
            </a:r>
            <a:r>
              <a:rPr lang="en-US" sz="1100" kern="0">
                <a:solidFill>
                  <a:srgbClr val="FFC000"/>
                </a:solidFill>
                <a:latin typeface="Calibri" panose="020F0502020204030204"/>
              </a:rPr>
              <a:t>to metabolite correlations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0" cap="none" spc="0" normalizeH="0" baseline="0" noProof="0">
                <a:ln>
                  <a:noFill/>
                </a:ln>
                <a:solidFill>
                  <a:srgbClr val="FFC000"/>
                </a:solidFill>
                <a:effectLst/>
                <a:uLnTx/>
                <a:uFillTx/>
                <a:latin typeface="Calibri" panose="020F0502020204030204"/>
                <a:ea typeface="+mn-ea"/>
                <a:cs typeface="+mn-cs"/>
              </a:rPr>
              <a:t>Plant</a:t>
            </a:r>
            <a:r>
              <a:rPr lang="en-US" sz="1100" kern="0">
                <a:solidFill>
                  <a:srgbClr val="FFC000"/>
                </a:solidFill>
                <a:latin typeface="Calibri" panose="020F0502020204030204"/>
              </a:rPr>
              <a:t>-microbiome interaction characterization</a:t>
            </a:r>
            <a:endParaRPr kumimoji="0" lang="en-US" sz="1100" b="0" i="0" u="none" strike="noStrike" kern="0" cap="none" spc="0" normalizeH="0" baseline="0" noProof="0">
              <a:ln>
                <a:noFill/>
              </a:ln>
              <a:solidFill>
                <a:srgbClr val="FFC000"/>
              </a:solidFill>
              <a:effectLst/>
              <a:uLnTx/>
              <a:uFillTx/>
              <a:latin typeface="Calibri" panose="020F0502020204030204"/>
              <a:ea typeface="+mn-ea"/>
              <a:cs typeface="+mn-cs"/>
            </a:endParaRPr>
          </a:p>
        </p:txBody>
      </p:sp>
      <p:pic>
        <p:nvPicPr>
          <p:cNvPr id="24" name="Picture 31">
            <a:extLst>
              <a:ext uri="{FF2B5EF4-FFF2-40B4-BE49-F238E27FC236}">
                <a16:creationId xmlns:a16="http://schemas.microsoft.com/office/drawing/2014/main" id="{02633A98-8631-456E-9E0A-DF0820C48E5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4453500" y="2594911"/>
            <a:ext cx="645049" cy="314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47">
            <a:extLst>
              <a:ext uri="{FF2B5EF4-FFF2-40B4-BE49-F238E27FC236}">
                <a16:creationId xmlns:a16="http://schemas.microsoft.com/office/drawing/2014/main" id="{0B2814D6-8DDB-4823-8BFE-1AFA22F668A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bwMode="auto">
          <a:xfrm>
            <a:off x="8346078" y="993309"/>
            <a:ext cx="616025" cy="30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0">
            <a:extLst>
              <a:ext uri="{FF2B5EF4-FFF2-40B4-BE49-F238E27FC236}">
                <a16:creationId xmlns:a16="http://schemas.microsoft.com/office/drawing/2014/main" id="{6C2046CD-F686-45CF-9EFB-6A28E0E8BFF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bwMode="auto">
          <a:xfrm>
            <a:off x="4777354" y="3864861"/>
            <a:ext cx="667548" cy="289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84">
            <a:extLst>
              <a:ext uri="{FF2B5EF4-FFF2-40B4-BE49-F238E27FC236}">
                <a16:creationId xmlns:a16="http://schemas.microsoft.com/office/drawing/2014/main" id="{30E594C0-BF04-485E-AE48-99E7F7900B65}"/>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bwMode="auto">
          <a:xfrm>
            <a:off x="10553241" y="3097129"/>
            <a:ext cx="603441" cy="300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7" descr="Graphical user interface, website&#10;&#10;Description automatically generated">
            <a:extLst>
              <a:ext uri="{FF2B5EF4-FFF2-40B4-BE49-F238E27FC236}">
                <a16:creationId xmlns:a16="http://schemas.microsoft.com/office/drawing/2014/main" id="{32C5B7DF-1150-4C11-B3D8-6779F2FD77D0}"/>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rot="19194286">
            <a:off x="9285102" y="1823004"/>
            <a:ext cx="782312" cy="759637"/>
          </a:xfrm>
          <a:prstGeom prst="rect">
            <a:avLst/>
          </a:prstGeom>
        </p:spPr>
      </p:pic>
      <p:sp>
        <p:nvSpPr>
          <p:cNvPr id="29" name="Right Arrow 28">
            <a:extLst>
              <a:ext uri="{FF2B5EF4-FFF2-40B4-BE49-F238E27FC236}">
                <a16:creationId xmlns:a16="http://schemas.microsoft.com/office/drawing/2014/main" id="{AA2CA9C9-5899-46F8-A4EE-24E5E106B49D}"/>
              </a:ext>
            </a:extLst>
          </p:cNvPr>
          <p:cNvSpPr/>
          <p:nvPr/>
        </p:nvSpPr>
        <p:spPr>
          <a:xfrm rot="16200000">
            <a:off x="2850577" y="3346096"/>
            <a:ext cx="543642" cy="201193"/>
          </a:xfrm>
          <a:prstGeom prst="rightArrow">
            <a:avLst/>
          </a:prstGeom>
          <a:solidFill>
            <a:srgbClr val="7030A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Arrow 29">
            <a:extLst>
              <a:ext uri="{FF2B5EF4-FFF2-40B4-BE49-F238E27FC236}">
                <a16:creationId xmlns:a16="http://schemas.microsoft.com/office/drawing/2014/main" id="{1644644A-AB94-4CF6-B523-4E8E815C1D81}"/>
              </a:ext>
            </a:extLst>
          </p:cNvPr>
          <p:cNvSpPr/>
          <p:nvPr/>
        </p:nvSpPr>
        <p:spPr>
          <a:xfrm>
            <a:off x="5004168" y="1866297"/>
            <a:ext cx="543642" cy="201193"/>
          </a:xfrm>
          <a:prstGeom prst="rightArrow">
            <a:avLst/>
          </a:prstGeom>
          <a:solidFill>
            <a:srgbClr val="7030A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ight Arrow 30">
            <a:extLst>
              <a:ext uri="{FF2B5EF4-FFF2-40B4-BE49-F238E27FC236}">
                <a16:creationId xmlns:a16="http://schemas.microsoft.com/office/drawing/2014/main" id="{27B6D2EC-5A7D-4403-AF95-AA0A8B91C50D}"/>
              </a:ext>
            </a:extLst>
          </p:cNvPr>
          <p:cNvSpPr/>
          <p:nvPr/>
        </p:nvSpPr>
        <p:spPr>
          <a:xfrm rot="3225293">
            <a:off x="8984530" y="2568867"/>
            <a:ext cx="543642" cy="201193"/>
          </a:xfrm>
          <a:prstGeom prst="rightArrow">
            <a:avLst/>
          </a:prstGeom>
          <a:solidFill>
            <a:srgbClr val="7030A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a:extLst>
              <a:ext uri="{FF2B5EF4-FFF2-40B4-BE49-F238E27FC236}">
                <a16:creationId xmlns:a16="http://schemas.microsoft.com/office/drawing/2014/main" id="{EC0B7A1D-BC34-4BD7-BDEF-DA0EC2955EE1}"/>
              </a:ext>
            </a:extLst>
          </p:cNvPr>
          <p:cNvSpPr/>
          <p:nvPr/>
        </p:nvSpPr>
        <p:spPr>
          <a:xfrm>
            <a:off x="9358707" y="5450743"/>
            <a:ext cx="1676615" cy="348966"/>
          </a:xfrm>
          <a:prstGeom prst="roundRect">
            <a:avLst>
              <a:gd name="adj" fmla="val 5738"/>
            </a:avLst>
          </a:prstGeom>
          <a:solidFill>
            <a:srgbClr val="E7E6E6">
              <a:lumMod val="25000"/>
              <a:alpha val="96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E7E6E6">
                  <a:lumMod val="90000"/>
                </a:srgbClr>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2C54E6C3-EA90-408D-9539-B34FAFFDEC8D}"/>
              </a:ext>
            </a:extLst>
          </p:cNvPr>
          <p:cNvSpPr/>
          <p:nvPr/>
        </p:nvSpPr>
        <p:spPr>
          <a:xfrm>
            <a:off x="9341981" y="5470113"/>
            <a:ext cx="2071371" cy="369332"/>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b="1" kern="0">
                <a:solidFill>
                  <a:srgbClr val="FFFF00"/>
                </a:solidFill>
                <a:latin typeface="Calibri" panose="020F0502020204030204"/>
              </a:rPr>
              <a:t>Martian Surface</a:t>
            </a:r>
            <a:endParaRPr kumimoji="0" lang="en-US" sz="1100" b="1" i="0" u="none" strike="noStrike" kern="0" cap="none" spc="0" normalizeH="0" baseline="0" noProof="0">
              <a:ln>
                <a:noFill/>
              </a:ln>
              <a:solidFill>
                <a:srgbClr val="4472C4">
                  <a:lumMod val="40000"/>
                  <a:lumOff val="60000"/>
                </a:srgbClr>
              </a:solidFill>
              <a:effectLst/>
              <a:uLnTx/>
              <a:uFillTx/>
              <a:latin typeface="Calibri" panose="020F0502020204030204"/>
              <a:ea typeface="+mn-ea"/>
              <a:cs typeface="+mn-cs"/>
            </a:endParaRPr>
          </a:p>
        </p:txBody>
      </p:sp>
      <p:sp>
        <p:nvSpPr>
          <p:cNvPr id="34" name="Right Arrow 31">
            <a:extLst>
              <a:ext uri="{FF2B5EF4-FFF2-40B4-BE49-F238E27FC236}">
                <a16:creationId xmlns:a16="http://schemas.microsoft.com/office/drawing/2014/main" id="{B79A2037-FC3C-499D-B77F-9999D3142A89}"/>
              </a:ext>
            </a:extLst>
          </p:cNvPr>
          <p:cNvSpPr/>
          <p:nvPr/>
        </p:nvSpPr>
        <p:spPr>
          <a:xfrm rot="5400000">
            <a:off x="10709741" y="5112883"/>
            <a:ext cx="543642" cy="177663"/>
          </a:xfrm>
          <a:prstGeom prst="rightArrow">
            <a:avLst/>
          </a:prstGeom>
          <a:solidFill>
            <a:srgbClr val="7030A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Left-Right Arrow 37">
            <a:extLst>
              <a:ext uri="{FF2B5EF4-FFF2-40B4-BE49-F238E27FC236}">
                <a16:creationId xmlns:a16="http://schemas.microsoft.com/office/drawing/2014/main" id="{A6ACB6E5-AF17-4E8F-B0F6-3B8048B034B9}"/>
              </a:ext>
            </a:extLst>
          </p:cNvPr>
          <p:cNvSpPr/>
          <p:nvPr/>
        </p:nvSpPr>
        <p:spPr>
          <a:xfrm rot="17790052">
            <a:off x="5092531" y="3307932"/>
            <a:ext cx="894752" cy="144598"/>
          </a:xfrm>
          <a:prstGeom prst="leftRightArrow">
            <a:avLst/>
          </a:prstGeom>
          <a:solidFill>
            <a:schemeClr val="bg2">
              <a:lumMod val="90000"/>
              <a:lumOff val="10000"/>
            </a:schemeClr>
          </a:solidFill>
          <a:ln>
            <a:solidFill>
              <a:schemeClr val="tx2">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Left-Right Arrow 38">
            <a:extLst>
              <a:ext uri="{FF2B5EF4-FFF2-40B4-BE49-F238E27FC236}">
                <a16:creationId xmlns:a16="http://schemas.microsoft.com/office/drawing/2014/main" id="{4E77999F-A1EA-4907-A317-A425DCAEEA79}"/>
              </a:ext>
            </a:extLst>
          </p:cNvPr>
          <p:cNvSpPr/>
          <p:nvPr/>
        </p:nvSpPr>
        <p:spPr>
          <a:xfrm>
            <a:off x="5603997" y="4678676"/>
            <a:ext cx="2019057" cy="171708"/>
          </a:xfrm>
          <a:prstGeom prst="leftRightArrow">
            <a:avLst/>
          </a:prstGeom>
          <a:solidFill>
            <a:schemeClr val="bg2">
              <a:lumMod val="90000"/>
              <a:lumOff val="10000"/>
            </a:schemeClr>
          </a:solidFill>
          <a:ln>
            <a:solidFill>
              <a:schemeClr val="tx2">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Left-Right Arrow 39">
            <a:extLst>
              <a:ext uri="{FF2B5EF4-FFF2-40B4-BE49-F238E27FC236}">
                <a16:creationId xmlns:a16="http://schemas.microsoft.com/office/drawing/2014/main" id="{492F3DED-898A-471E-ADEC-0D8330BF92FB}"/>
              </a:ext>
            </a:extLst>
          </p:cNvPr>
          <p:cNvSpPr/>
          <p:nvPr/>
        </p:nvSpPr>
        <p:spPr>
          <a:xfrm>
            <a:off x="5444903" y="5469279"/>
            <a:ext cx="3921214" cy="246920"/>
          </a:xfrm>
          <a:prstGeom prst="leftRightArrow">
            <a:avLst/>
          </a:prstGeom>
          <a:solidFill>
            <a:schemeClr val="bg2">
              <a:lumMod val="90000"/>
              <a:lumOff val="10000"/>
            </a:schemeClr>
          </a:solidFill>
          <a:ln>
            <a:solidFill>
              <a:schemeClr val="tx2">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0F3C1609-C801-43C0-B3A5-D0D6141907C3}"/>
              </a:ext>
            </a:extLst>
          </p:cNvPr>
          <p:cNvSpPr txBox="1"/>
          <p:nvPr/>
        </p:nvSpPr>
        <p:spPr>
          <a:xfrm>
            <a:off x="827833" y="388007"/>
            <a:ext cx="3948191" cy="830997"/>
          </a:xfrm>
          <a:prstGeom prst="rect">
            <a:avLst/>
          </a:prstGeom>
          <a:noFill/>
        </p:spPr>
        <p:txBody>
          <a:bodyPr wrap="square" rtlCol="0">
            <a:spAutoFit/>
          </a:bodyPr>
          <a:lstStyle/>
          <a:p>
            <a:r>
              <a:rPr lang="en-US" sz="2400" b="1" dirty="0"/>
              <a:t>Each test location will provide pieces to the puzzle </a:t>
            </a:r>
          </a:p>
        </p:txBody>
      </p:sp>
    </p:spTree>
    <p:extLst>
      <p:ext uri="{BB962C8B-B14F-4D97-AF65-F5344CB8AC3E}">
        <p14:creationId xmlns:p14="http://schemas.microsoft.com/office/powerpoint/2010/main" val="34540360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9.4"/>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Office Theme</Template>
  <TotalTime>0</TotalTime>
  <Words>2096</Words>
  <Application>Microsoft Office PowerPoint</Application>
  <PresentationFormat>Widescreen</PresentationFormat>
  <Paragraphs>324</Paragraphs>
  <Slides>42</Slides>
  <Notes>14</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42</vt:i4>
      </vt:variant>
    </vt:vector>
  </HeadingPairs>
  <TitlesOfParts>
    <vt:vector size="49" baseType="lpstr">
      <vt:lpstr>Agency FB</vt:lpstr>
      <vt:lpstr>Arial</vt:lpstr>
      <vt:lpstr>Arial Narrow</vt:lpstr>
      <vt:lpstr>Calibri</vt:lpstr>
      <vt:lpstr>Calibri Light</vt:lpstr>
      <vt:lpstr>Wingdings</vt:lpstr>
      <vt:lpstr>Office Theme</vt:lpstr>
      <vt:lpstr>Space Crop Production </vt:lpstr>
      <vt:lpstr>PowerPoint Presentation</vt:lpstr>
      <vt:lpstr>Why grow plants in space?</vt:lpstr>
      <vt:lpstr>PowerPoint Presentation</vt:lpstr>
      <vt:lpstr>Space Crop Production Candidate Crops</vt:lpstr>
      <vt:lpstr>Space Crop Production Roadmap For Exploration</vt:lpstr>
      <vt:lpstr>Space Crop Production Challenges</vt:lpstr>
      <vt:lpstr>Space Crop Production Challenges</vt:lpstr>
      <vt:lpstr>Current NASA Large Plant Research Capabilities On ISS</vt:lpstr>
      <vt:lpstr>PowerPoint Presentation</vt:lpstr>
      <vt:lpstr>PowerPoint Presentation</vt:lpstr>
      <vt:lpstr>VEG-01B Harvest (August 2015)</vt:lpstr>
      <vt:lpstr>PowerPoint Presentation</vt:lpstr>
      <vt:lpstr>Ventilation and Water Issues &amp; Consequences in Zinnia</vt:lpstr>
      <vt:lpstr>Zinnia Action Shots</vt:lpstr>
      <vt:lpstr>And they bloomed, and bloomed...</vt:lpstr>
      <vt:lpstr>Zinnia Harvest on February 14, 2016</vt:lpstr>
      <vt:lpstr>Red Lettuce Cut-and-Come-Again</vt:lpstr>
      <vt:lpstr>A Tale of Two Veggies</vt:lpstr>
      <vt:lpstr>VEG-03 Crop Testing</vt:lpstr>
      <vt:lpstr>VEG-04</vt:lpstr>
      <vt:lpstr>VEG-04 Crew Engagement</vt:lpstr>
      <vt:lpstr>PowerPoint Presentation</vt:lpstr>
      <vt:lpstr>Recent ISS Crop Research</vt:lpstr>
      <vt:lpstr>Recent ISS Crop Research</vt:lpstr>
      <vt:lpstr>APH Crop Research</vt:lpstr>
      <vt:lpstr>Space Chile!</vt:lpstr>
      <vt:lpstr>PowerPoint Presentation</vt:lpstr>
      <vt:lpstr>PowerPoint Presentation</vt:lpstr>
      <vt:lpstr>Ohalo III Vision</vt:lpstr>
      <vt:lpstr>Ohalo III Goals</vt:lpstr>
      <vt:lpstr>Thank you!</vt:lpstr>
      <vt:lpstr>Backup</vt:lpstr>
      <vt:lpstr>PowerPoint Presentation</vt:lpstr>
      <vt:lpstr>PowerPoint Presentation</vt:lpstr>
      <vt:lpstr>NASA’s Biomass Production Chamber </vt:lpstr>
      <vt:lpstr>PowerPoint Presentation</vt:lpstr>
      <vt:lpstr>PowerPoint Presentation</vt:lpstr>
      <vt:lpstr>Key Areas of Research and Technology Development</vt:lpstr>
      <vt:lpstr>PowerPoint Presentation</vt:lpstr>
      <vt:lpstr>Key Areas of Research and Technology Development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2021-02-10T16:51:51Z</dcterms:created>
  <dcterms:modified xsi:type="dcterms:W3CDTF">2023-09-12T14:06:04Z</dcterms:modified>
</cp:coreProperties>
</file>