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Helvetica Neue" panose="02000503000000020004" pitchFamily="2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427f30c32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Acronyms: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ESDIS - Earth Science Data Information System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WGISS - Working Group on Information Systems and Services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STAC - Spatio Temporal Asset Catalog</a:t>
            </a:r>
            <a:endParaRPr/>
          </a:p>
        </p:txBody>
      </p:sp>
      <p:sp>
        <p:nvSpPr>
          <p:cNvPr id="82" name="Google Shape;82;g2427f30c32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409c9b373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g2409c9b373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409c9b373f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Acronyms: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CWIC - CEOS WGISS integrated catalog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CEOS - Committee for Earth Observation Satellites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API - application programming interface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28" name="Google Shape;128;g2409c9b373f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409c9b373f_0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g2409c9b373f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7bf646066a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Acronyms: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CEOS - Committee for Earth Observation Satellites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44" name="Google Shape;144;g27bf646066a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409c9b373f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g2409c9b373f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409c9b373f_0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165" name="Google Shape;165;g2409c9b373f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7bf646066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g27bf646066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409c9b373f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g2409c9b373f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409c9b373f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g2409c9b373f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2409c9b373f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g2409c9b373f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27bf646066a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g27bf646066a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409c9b373f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g2409c9b373f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2409c9b373f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g2409c9b373f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243c796045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g243c796045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27bf646066a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g27bf646066a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mailto:douglas.j.newman@nasa.gov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5.png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A view of the earth from space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 l="-27876" t="12684" r="41677" b="10344"/>
          <a:stretch/>
        </p:blipFill>
        <p:spPr>
          <a:xfrm>
            <a:off x="2341375" y="0"/>
            <a:ext cx="9850624" cy="68579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5" name="Google Shape;85;p13"/>
          <p:cNvGrpSpPr/>
          <p:nvPr/>
        </p:nvGrpSpPr>
        <p:grpSpPr>
          <a:xfrm>
            <a:off x="1" y="0"/>
            <a:ext cx="6147950" cy="6858002"/>
            <a:chOff x="-2" y="-1"/>
            <a:chExt cx="4581526" cy="6858002"/>
          </a:xfrm>
        </p:grpSpPr>
        <p:sp>
          <p:nvSpPr>
            <p:cNvPr id="86" name="Google Shape;86;p13"/>
            <p:cNvSpPr/>
            <p:nvPr/>
          </p:nvSpPr>
          <p:spPr>
            <a:xfrm>
              <a:off x="-2" y="-1"/>
              <a:ext cx="4572002" cy="6858002"/>
            </a:xfrm>
            <a:custGeom>
              <a:avLst/>
              <a:gdLst/>
              <a:ahLst/>
              <a:cxnLst/>
              <a:rect l="l" t="t" r="r" b="b"/>
              <a:pathLst>
                <a:path w="4572002" h="6858002" extrusionOk="0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>
              <a:outerShdw blurRad="381000" dist="50800" algn="ctr" rotWithShape="0">
                <a:srgbClr val="000000">
                  <a:alpha val="98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87" name="Google Shape;87;p13"/>
            <p:cNvGrpSpPr/>
            <p:nvPr/>
          </p:nvGrpSpPr>
          <p:grpSpPr>
            <a:xfrm>
              <a:off x="3697283" y="0"/>
              <a:ext cx="884241" cy="6858002"/>
              <a:chOff x="3697284" y="0"/>
              <a:chExt cx="884241" cy="6858002"/>
            </a:xfrm>
          </p:grpSpPr>
          <p:grpSp>
            <p:nvGrpSpPr>
              <p:cNvPr id="88" name="Google Shape;88;p13"/>
              <p:cNvGrpSpPr/>
              <p:nvPr/>
            </p:nvGrpSpPr>
            <p:grpSpPr>
              <a:xfrm>
                <a:off x="3697283" y="0"/>
                <a:ext cx="884241" cy="6858001"/>
                <a:chOff x="3697284" y="0"/>
                <a:chExt cx="884241" cy="6858001"/>
              </a:xfrm>
            </p:grpSpPr>
            <p:sp>
              <p:nvSpPr>
                <p:cNvPr id="89" name="Google Shape;89;p13"/>
                <p:cNvSpPr/>
                <p:nvPr/>
              </p:nvSpPr>
              <p:spPr>
                <a:xfrm rot="-5400000" flipH="1">
                  <a:off x="705641" y="2991642"/>
                  <a:ext cx="6858001" cy="8747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58001" h="874716" extrusionOk="0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0" name="Google Shape;90;p13"/>
                <p:cNvSpPr/>
                <p:nvPr/>
              </p:nvSpPr>
              <p:spPr>
                <a:xfrm rot="-5400000" flipH="1">
                  <a:off x="715166" y="2991642"/>
                  <a:ext cx="6858001" cy="8747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58001" h="874716" extrusionOk="0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91" name="Google Shape;91;p13"/>
              <p:cNvGrpSpPr/>
              <p:nvPr/>
            </p:nvGrpSpPr>
            <p:grpSpPr>
              <a:xfrm>
                <a:off x="3697283" y="1"/>
                <a:ext cx="884241" cy="6858001"/>
                <a:chOff x="3697284" y="0"/>
                <a:chExt cx="884241" cy="6858001"/>
              </a:xfrm>
            </p:grpSpPr>
            <p:sp>
              <p:nvSpPr>
                <p:cNvPr id="92" name="Google Shape;92;p13"/>
                <p:cNvSpPr/>
                <p:nvPr/>
              </p:nvSpPr>
              <p:spPr>
                <a:xfrm rot="-5400000" flipH="1">
                  <a:off x="705641" y="2991642"/>
                  <a:ext cx="6858001" cy="8747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58001" h="874716" extrusionOk="0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blipFill rotWithShape="1">
                  <a:blip r:embed="rId4">
                    <a:alphaModFix amt="57000"/>
                  </a:blip>
                  <a:tile tx="0" ty="0" sx="100000" sy="100000" flip="none" algn="tl"/>
                </a:blip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3" name="Google Shape;93;p13"/>
                <p:cNvSpPr/>
                <p:nvPr/>
              </p:nvSpPr>
              <p:spPr>
                <a:xfrm rot="-5400000" flipH="1">
                  <a:off x="715166" y="2991642"/>
                  <a:ext cx="6858001" cy="8747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58001" h="874716" extrusionOk="0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blipFill rotWithShape="1">
                  <a:blip r:embed="rId4">
                    <a:alphaModFix amt="57000"/>
                  </a:blip>
                  <a:tile tx="0" ty="0" sx="100000" sy="100000" flip="none" algn="tl"/>
                </a:blip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sp>
        <p:nvSpPr>
          <p:cNvPr id="94" name="Google Shape;94;p13"/>
          <p:cNvSpPr/>
          <p:nvPr/>
        </p:nvSpPr>
        <p:spPr>
          <a:xfrm rot="10800000">
            <a:off x="3072877" y="-3"/>
            <a:ext cx="637800" cy="6858000"/>
          </a:xfrm>
          <a:prstGeom prst="rect">
            <a:avLst/>
          </a:prstGeom>
          <a:gradFill>
            <a:gsLst>
              <a:gs pos="0">
                <a:schemeClr val="dk1"/>
              </a:gs>
              <a:gs pos="37000">
                <a:schemeClr val="dk1"/>
              </a:gs>
              <a:gs pos="56000">
                <a:srgbClr val="000000">
                  <a:alpha val="0"/>
                </a:srgbClr>
              </a:gs>
              <a:gs pos="100000">
                <a:srgbClr val="000000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5" name="Google Shape;95;p13" descr="Graphical user interface, application, Word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l="29545" r="68716" b="62632"/>
          <a:stretch/>
        </p:blipFill>
        <p:spPr>
          <a:xfrm>
            <a:off x="2887586" y="0"/>
            <a:ext cx="1866352" cy="1940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3" descr="Graphical user interface, application, Word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r="68716" b="62632"/>
          <a:stretch/>
        </p:blipFill>
        <p:spPr>
          <a:xfrm>
            <a:off x="0" y="0"/>
            <a:ext cx="2946075" cy="1940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3" descr="Graphical user interface, application, Word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 l="27402" t="23336" r="68716" b="11223"/>
          <a:stretch/>
        </p:blipFill>
        <p:spPr>
          <a:xfrm>
            <a:off x="0" y="1216550"/>
            <a:ext cx="4858253" cy="5641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3" descr="Logo, icon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9617" y="6136105"/>
            <a:ext cx="741788" cy="613612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3" descr="Graphical user interface, application, Word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 l="31092" t="23336" r="68716" b="11223"/>
          <a:stretch/>
        </p:blipFill>
        <p:spPr>
          <a:xfrm>
            <a:off x="2887580" y="1275347"/>
            <a:ext cx="531977" cy="5582654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3"/>
          <p:cNvSpPr/>
          <p:nvPr/>
        </p:nvSpPr>
        <p:spPr>
          <a:xfrm rot="10800000">
            <a:off x="4463958" y="-7"/>
            <a:ext cx="521400" cy="6858000"/>
          </a:xfrm>
          <a:prstGeom prst="rect">
            <a:avLst/>
          </a:prstGeom>
          <a:gradFill>
            <a:gsLst>
              <a:gs pos="0">
                <a:schemeClr val="dk1"/>
              </a:gs>
              <a:gs pos="37000">
                <a:schemeClr val="dk1"/>
              </a:gs>
              <a:gs pos="56000">
                <a:srgbClr val="000000">
                  <a:alpha val="0"/>
                </a:srgbClr>
              </a:gs>
              <a:gs pos="100000">
                <a:srgbClr val="000000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3"/>
          <p:cNvSpPr/>
          <p:nvPr/>
        </p:nvSpPr>
        <p:spPr>
          <a:xfrm>
            <a:off x="189625" y="3360025"/>
            <a:ext cx="4274400" cy="723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3"/>
          <p:cNvSpPr txBox="1"/>
          <p:nvPr/>
        </p:nvSpPr>
        <p:spPr>
          <a:xfrm>
            <a:off x="140625" y="3632329"/>
            <a:ext cx="4274400" cy="27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WGISS-56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Oct 24-25, 2023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Doug Newman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NASA ESDIS Project, Goddard Space Flight Center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i="1" u="sng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douglas.j.newman@nasa.gov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3"/>
          <p:cNvSpPr txBox="1"/>
          <p:nvPr/>
        </p:nvSpPr>
        <p:spPr>
          <a:xfrm>
            <a:off x="190975" y="1590125"/>
            <a:ext cx="4476300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3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WGISS-56 STAC Best practices</a:t>
            </a:r>
            <a:endParaRPr sz="32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4" descr="Graphical user interface, application, Wor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27403" t="23333" r="68716" b="11226"/>
          <a:stretch/>
        </p:blipFill>
        <p:spPr>
          <a:xfrm>
            <a:off x="0" y="0"/>
            <a:ext cx="473244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4" descr="Logo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9240" y="6213418"/>
            <a:ext cx="2111771" cy="644582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libri"/>
              <a:buNone/>
            </a:pPr>
            <a:r>
              <a:rPr lang="en-US">
                <a:solidFill>
                  <a:schemeClr val="dk2"/>
                </a:solidFill>
              </a:rPr>
              <a:t>Agenda</a:t>
            </a:r>
            <a:endParaRPr/>
          </a:p>
        </p:txBody>
      </p:sp>
      <p:sp>
        <p:nvSpPr>
          <p:cNvPr id="111" name="Google Shape;111;p14"/>
          <p:cNvSpPr txBox="1"/>
          <p:nvPr/>
        </p:nvSpPr>
        <p:spPr>
          <a:xfrm>
            <a:off x="838200" y="1944688"/>
            <a:ext cx="10515600" cy="3714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Calibri"/>
              <a:buChar char="•"/>
            </a:pPr>
            <a:r>
              <a:rPr lang="en-US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The driver</a:t>
            </a:r>
            <a:endParaRPr sz="2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Calibri"/>
              <a:buChar char="•"/>
            </a:pPr>
            <a:r>
              <a:rPr lang="en-US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The focus</a:t>
            </a:r>
            <a:endParaRPr sz="2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Calibri"/>
              <a:buChar char="•"/>
            </a:pPr>
            <a:r>
              <a:rPr lang="en-US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The communication</a:t>
            </a:r>
            <a:endParaRPr sz="2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Calibri"/>
              <a:buChar char="•"/>
            </a:pPr>
            <a:r>
              <a:rPr lang="en-US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The current state</a:t>
            </a:r>
            <a:endParaRPr sz="2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406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Calibri"/>
              <a:buChar char="•"/>
            </a:pPr>
            <a:r>
              <a:rPr lang="en-US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The next steps</a:t>
            </a:r>
            <a:endParaRPr sz="2800"/>
          </a:p>
        </p:txBody>
      </p:sp>
      <p:cxnSp>
        <p:nvCxnSpPr>
          <p:cNvPr id="112" name="Google Shape;112;p14"/>
          <p:cNvCxnSpPr/>
          <p:nvPr/>
        </p:nvCxnSpPr>
        <p:spPr>
          <a:xfrm>
            <a:off x="838200" y="1690688"/>
            <a:ext cx="5611368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5"/>
          <p:cNvSpPr/>
          <p:nvPr/>
        </p:nvSpPr>
        <p:spPr>
          <a:xfrm>
            <a:off x="0" y="0"/>
            <a:ext cx="12192000" cy="6857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8" name="Google Shape;118;p15"/>
          <p:cNvGrpSpPr/>
          <p:nvPr/>
        </p:nvGrpSpPr>
        <p:grpSpPr>
          <a:xfrm rot="5400000">
            <a:off x="7956315" y="1890177"/>
            <a:ext cx="5859921" cy="2079178"/>
            <a:chOff x="6081592" y="1998368"/>
            <a:chExt cx="5613489" cy="782175"/>
          </a:xfrm>
        </p:grpSpPr>
        <p:sp>
          <p:nvSpPr>
            <p:cNvPr id="119" name="Google Shape;119;p15"/>
            <p:cNvSpPr/>
            <p:nvPr/>
          </p:nvSpPr>
          <p:spPr>
            <a:xfrm rot="5400000">
              <a:off x="11227981" y="2313068"/>
              <a:ext cx="781800" cy="152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15"/>
            <p:cNvSpPr/>
            <p:nvPr/>
          </p:nvSpPr>
          <p:spPr>
            <a:xfrm rot="10800000">
              <a:off x="6081592" y="1998743"/>
              <a:ext cx="5373000" cy="7818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1" name="Google Shape;121;p15"/>
          <p:cNvSpPr/>
          <p:nvPr/>
        </p:nvSpPr>
        <p:spPr>
          <a:xfrm>
            <a:off x="596528" y="470082"/>
            <a:ext cx="11111700" cy="59178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39700" dist="127000" dir="5400000" algn="t" rotWithShape="0">
              <a:srgbClr val="000000">
                <a:alpha val="1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2" name="Google Shape;122;p15" descr="A view of the earth from space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 t="10467" b="12561"/>
          <a:stretch/>
        </p:blipFill>
        <p:spPr>
          <a:xfrm>
            <a:off x="838200" y="704765"/>
            <a:ext cx="10628376" cy="5440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5" descr="Logo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9528" y="36703"/>
            <a:ext cx="1798140" cy="548851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5"/>
          <p:cNvSpPr/>
          <p:nvPr/>
        </p:nvSpPr>
        <p:spPr>
          <a:xfrm>
            <a:off x="4523875" y="1091922"/>
            <a:ext cx="6677400" cy="4489800"/>
          </a:xfrm>
          <a:prstGeom prst="rect">
            <a:avLst/>
          </a:prstGeom>
          <a:solidFill>
            <a:srgbClr val="3F6985">
              <a:alpha val="6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5"/>
          <p:cNvSpPr txBox="1"/>
          <p:nvPr/>
        </p:nvSpPr>
        <p:spPr>
          <a:xfrm>
            <a:off x="4891364" y="2628638"/>
            <a:ext cx="6141600" cy="17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STAC Best Practice drivers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6" descr="Graphical user interface, application, Wor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27402" t="23336" r="68716" b="11223"/>
          <a:stretch/>
        </p:blipFill>
        <p:spPr>
          <a:xfrm>
            <a:off x="0" y="0"/>
            <a:ext cx="47324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6" descr="Logo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9240" y="6213418"/>
            <a:ext cx="2111771" cy="644582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Revitalising CWIC</a:t>
            </a:r>
            <a:endParaRPr/>
          </a:p>
        </p:txBody>
      </p:sp>
      <p:sp>
        <p:nvSpPr>
          <p:cNvPr id="133" name="Google Shape;133;p16"/>
          <p:cNvSpPr txBox="1"/>
          <p:nvPr/>
        </p:nvSpPr>
        <p:spPr>
          <a:xfrm>
            <a:off x="838200" y="1825624"/>
            <a:ext cx="10515600" cy="39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CWIC architecture has been very successful in linking our agency repositories from a discovery perspective.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However,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OpenSearch has no traction outside of this use case.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Agencies have deprecated their OpenSearch APIs in some cases.</a:t>
            </a:r>
            <a:endParaRPr/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17" descr="Graphical user interface, application, Wor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27402" t="23336" r="68716" b="11223"/>
          <a:stretch/>
        </p:blipFill>
        <p:spPr>
          <a:xfrm>
            <a:off x="0" y="0"/>
            <a:ext cx="47324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7" descr="Logo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9240" y="6213418"/>
            <a:ext cx="2111771" cy="644582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The alternative - STAC</a:t>
            </a:r>
            <a:endParaRPr/>
          </a:p>
        </p:txBody>
      </p:sp>
      <p:sp>
        <p:nvSpPr>
          <p:cNvPr id="141" name="Google Shape;141;p17"/>
          <p:cNvSpPr txBox="1"/>
          <p:nvPr/>
        </p:nvSpPr>
        <p:spPr>
          <a:xfrm>
            <a:off x="838200" y="1825624"/>
            <a:ext cx="10515600" cy="39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STAC fulfills all the requirements that made OpenSearch a suitable candidate for our CWIC architecture.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 has traction beyond the federated use case.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Several agencies are standing up their own STAC APIs on their own initiative.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18" descr="Graphical user interface, application, Wor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27402" t="23336" r="68716" b="11223"/>
          <a:stretch/>
        </p:blipFill>
        <p:spPr>
          <a:xfrm>
            <a:off x="0" y="0"/>
            <a:ext cx="47324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8" descr="Logo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9240" y="6213418"/>
            <a:ext cx="2111771" cy="644582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STAC as a CEOS standard</a:t>
            </a:r>
            <a:endParaRPr/>
          </a:p>
        </p:txBody>
      </p:sp>
      <p:sp>
        <p:nvSpPr>
          <p:cNvPr id="149" name="Google Shape;149;p18"/>
          <p:cNvSpPr txBox="1"/>
          <p:nvPr/>
        </p:nvSpPr>
        <p:spPr>
          <a:xfrm>
            <a:off x="838200" y="1825624"/>
            <a:ext cx="10515600" cy="39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CEOS Interoperability Framework would benefit from adopting STAC as a discovery standard.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9"/>
          <p:cNvSpPr/>
          <p:nvPr/>
        </p:nvSpPr>
        <p:spPr>
          <a:xfrm>
            <a:off x="0" y="0"/>
            <a:ext cx="12192000" cy="6857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5" name="Google Shape;155;p19"/>
          <p:cNvGrpSpPr/>
          <p:nvPr/>
        </p:nvGrpSpPr>
        <p:grpSpPr>
          <a:xfrm rot="5400000">
            <a:off x="7956315" y="1890177"/>
            <a:ext cx="5859921" cy="2079178"/>
            <a:chOff x="6081592" y="1998368"/>
            <a:chExt cx="5613489" cy="782175"/>
          </a:xfrm>
        </p:grpSpPr>
        <p:sp>
          <p:nvSpPr>
            <p:cNvPr id="156" name="Google Shape;156;p19"/>
            <p:cNvSpPr/>
            <p:nvPr/>
          </p:nvSpPr>
          <p:spPr>
            <a:xfrm rot="5400000">
              <a:off x="11227981" y="2313068"/>
              <a:ext cx="781800" cy="152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19"/>
            <p:cNvSpPr/>
            <p:nvPr/>
          </p:nvSpPr>
          <p:spPr>
            <a:xfrm rot="10800000">
              <a:off x="6081592" y="1998743"/>
              <a:ext cx="5373000" cy="7818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8" name="Google Shape;158;p19"/>
          <p:cNvSpPr/>
          <p:nvPr/>
        </p:nvSpPr>
        <p:spPr>
          <a:xfrm>
            <a:off x="596528" y="470082"/>
            <a:ext cx="11111700" cy="59178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39700" dist="127000" dir="5400000" algn="t" rotWithShape="0">
              <a:srgbClr val="000000">
                <a:alpha val="1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9" name="Google Shape;159;p19" descr="A view of the earth from space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 t="10467" b="12561"/>
          <a:stretch/>
        </p:blipFill>
        <p:spPr>
          <a:xfrm>
            <a:off x="838200" y="704765"/>
            <a:ext cx="10628376" cy="5440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9" descr="Logo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9528" y="36703"/>
            <a:ext cx="1798140" cy="548851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19"/>
          <p:cNvSpPr/>
          <p:nvPr/>
        </p:nvSpPr>
        <p:spPr>
          <a:xfrm>
            <a:off x="4523875" y="1091922"/>
            <a:ext cx="6677400" cy="4489800"/>
          </a:xfrm>
          <a:prstGeom prst="rect">
            <a:avLst/>
          </a:prstGeom>
          <a:solidFill>
            <a:srgbClr val="3F6985">
              <a:alpha val="6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9"/>
          <p:cNvSpPr txBox="1"/>
          <p:nvPr/>
        </p:nvSpPr>
        <p:spPr>
          <a:xfrm>
            <a:off x="4891364" y="2628638"/>
            <a:ext cx="6141600" cy="17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STAC Best Practices focus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20" descr="Graphical user interface, application, Wor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27402" t="23336" r="68716" b="11223"/>
          <a:stretch/>
        </p:blipFill>
        <p:spPr>
          <a:xfrm>
            <a:off x="0" y="0"/>
            <a:ext cx="47324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0" descr="Logo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9240" y="6213418"/>
            <a:ext cx="2111771" cy="644582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From a high level</a:t>
            </a:r>
            <a:endParaRPr/>
          </a:p>
        </p:txBody>
      </p:sp>
      <p:sp>
        <p:nvSpPr>
          <p:cNvPr id="170" name="Google Shape;170;p20"/>
          <p:cNvSpPr txBox="1"/>
          <p:nvPr/>
        </p:nvSpPr>
        <p:spPr>
          <a:xfrm>
            <a:off x="838200" y="1825624"/>
            <a:ext cx="10515600" cy="39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Provide the ability to use STAC in CWIC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Remove ambiguity and present a single path to implementation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21" descr="Graphical user interface, application, Wor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27403" t="23333" r="68716" b="11226"/>
          <a:stretch/>
        </p:blipFill>
        <p:spPr>
          <a:xfrm>
            <a:off x="0" y="0"/>
            <a:ext cx="473244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1" descr="Logo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9240" y="6213418"/>
            <a:ext cx="2111771" cy="644582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Driven by our STAC survey…</a:t>
            </a:r>
            <a:endParaRPr/>
          </a:p>
        </p:txBody>
      </p:sp>
      <p:sp>
        <p:nvSpPr>
          <p:cNvPr id="178" name="Google Shape;178;p21"/>
          <p:cNvSpPr txBox="1"/>
          <p:nvPr/>
        </p:nvSpPr>
        <p:spPr>
          <a:xfrm>
            <a:off x="838200" y="1825624"/>
            <a:ext cx="10515599" cy="3935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20000"/>
          </a:bodyPr>
          <a:lstStyle/>
          <a:p>
            <a: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Input from 15 organizations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90% of participants either have STAC implementations or intend to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Top desired features: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0" indent="-431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Search API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0" indent="-431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Advertising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0" indent="-431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Easy federation of search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0" indent="-431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Migration from OpenSearch BP and implementations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0" indent="-431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Github repository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2"/>
          <p:cNvSpPr/>
          <p:nvPr/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4" name="Google Shape;184;p22"/>
          <p:cNvGrpSpPr/>
          <p:nvPr/>
        </p:nvGrpSpPr>
        <p:grpSpPr>
          <a:xfrm rot="5400000">
            <a:off x="7956356" y="1890469"/>
            <a:ext cx="5860051" cy="2079143"/>
            <a:chOff x="6081624" y="1998368"/>
            <a:chExt cx="5613457" cy="782175"/>
          </a:xfrm>
        </p:grpSpPr>
        <p:sp>
          <p:nvSpPr>
            <p:cNvPr id="185" name="Google Shape;185;p22"/>
            <p:cNvSpPr/>
            <p:nvPr/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22"/>
            <p:cNvSpPr/>
            <p:nvPr/>
          </p:nvSpPr>
          <p:spPr>
            <a:xfrm rot="10800000">
              <a:off x="6081624" y="1998844"/>
              <a:ext cx="5372968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7" name="Google Shape;187;p22"/>
          <p:cNvSpPr/>
          <p:nvPr/>
        </p:nvSpPr>
        <p:spPr>
          <a:xfrm>
            <a:off x="596528" y="470082"/>
            <a:ext cx="11111700" cy="59178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39700" dist="127000" dir="5400000" algn="t" rotWithShape="0">
              <a:srgbClr val="000000">
                <a:alpha val="1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8" name="Google Shape;188;p22" descr="A view of the earth from space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 t="10471" b="12560"/>
          <a:stretch/>
        </p:blipFill>
        <p:spPr>
          <a:xfrm>
            <a:off x="838200" y="704765"/>
            <a:ext cx="10628376" cy="5440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2" descr="Logo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9528" y="36703"/>
            <a:ext cx="1798140" cy="548851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2"/>
          <p:cNvSpPr/>
          <p:nvPr/>
        </p:nvSpPr>
        <p:spPr>
          <a:xfrm>
            <a:off x="4523875" y="1091922"/>
            <a:ext cx="6677526" cy="4489857"/>
          </a:xfrm>
          <a:prstGeom prst="rect">
            <a:avLst/>
          </a:prstGeom>
          <a:solidFill>
            <a:srgbClr val="3F6985">
              <a:alpha val="6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22"/>
          <p:cNvSpPr txBox="1"/>
          <p:nvPr/>
        </p:nvSpPr>
        <p:spPr>
          <a:xfrm>
            <a:off x="4891364" y="2628638"/>
            <a:ext cx="6141600" cy="17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STAC Best Practices communication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23" descr="Graphical user interface, application, Wor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27402" t="23336" r="68716" b="11223"/>
          <a:stretch/>
        </p:blipFill>
        <p:spPr>
          <a:xfrm>
            <a:off x="0" y="0"/>
            <a:ext cx="47324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3" descr="Logo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9240" y="6213418"/>
            <a:ext cx="2111771" cy="644582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An open, collaborative approach</a:t>
            </a:r>
            <a:endParaRPr/>
          </a:p>
        </p:txBody>
      </p:sp>
      <p:sp>
        <p:nvSpPr>
          <p:cNvPr id="199" name="Google Shape;199;p23"/>
          <p:cNvSpPr txBox="1"/>
          <p:nvPr/>
        </p:nvSpPr>
        <p:spPr>
          <a:xfrm>
            <a:off x="838200" y="1825624"/>
            <a:ext cx="10515600" cy="39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2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Our best practices will be staged on a github repo and rendered using markdown.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Updates will be developed, submitted, reviewed and applied using standard github pull requests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Anyone can submit an update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Github.io may be used to enhance the user experience in the future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24" descr="Graphical user interface, application, Wor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27402" t="23336" r="68716" b="11223"/>
          <a:stretch/>
        </p:blipFill>
        <p:spPr>
          <a:xfrm>
            <a:off x="0" y="0"/>
            <a:ext cx="47324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4" descr="Logo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9240" y="6213418"/>
            <a:ext cx="2111771" cy="644582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Github repository</a:t>
            </a:r>
            <a:endParaRPr/>
          </a:p>
        </p:txBody>
      </p:sp>
      <p:sp>
        <p:nvSpPr>
          <p:cNvPr id="207" name="Google Shape;207;p24"/>
          <p:cNvSpPr txBox="1"/>
          <p:nvPr/>
        </p:nvSpPr>
        <p:spPr>
          <a:xfrm>
            <a:off x="838200" y="1612524"/>
            <a:ext cx="10515600" cy="39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https://github.com/ceos-wgiss/stac-best-practices</a:t>
            </a:r>
            <a:endParaRPr sz="900">
              <a:latin typeface="Courier New"/>
              <a:ea typeface="Courier New"/>
              <a:cs typeface="Courier New"/>
              <a:sym typeface="Courier New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8" name="Google Shape;208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19327" y="2222900"/>
            <a:ext cx="4153345" cy="3935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5"/>
          <p:cNvSpPr/>
          <p:nvPr/>
        </p:nvSpPr>
        <p:spPr>
          <a:xfrm>
            <a:off x="0" y="0"/>
            <a:ext cx="12192000" cy="6857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4" name="Google Shape;214;p25"/>
          <p:cNvGrpSpPr/>
          <p:nvPr/>
        </p:nvGrpSpPr>
        <p:grpSpPr>
          <a:xfrm rot="5400000">
            <a:off x="7956315" y="1890177"/>
            <a:ext cx="5859921" cy="2079178"/>
            <a:chOff x="6081592" y="1998368"/>
            <a:chExt cx="5613489" cy="782175"/>
          </a:xfrm>
        </p:grpSpPr>
        <p:sp>
          <p:nvSpPr>
            <p:cNvPr id="215" name="Google Shape;215;p25"/>
            <p:cNvSpPr/>
            <p:nvPr/>
          </p:nvSpPr>
          <p:spPr>
            <a:xfrm rot="5400000">
              <a:off x="11227981" y="2313068"/>
              <a:ext cx="781800" cy="152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25"/>
            <p:cNvSpPr/>
            <p:nvPr/>
          </p:nvSpPr>
          <p:spPr>
            <a:xfrm rot="10800000">
              <a:off x="6081592" y="1998743"/>
              <a:ext cx="5373000" cy="7818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7" name="Google Shape;217;p25"/>
          <p:cNvSpPr/>
          <p:nvPr/>
        </p:nvSpPr>
        <p:spPr>
          <a:xfrm>
            <a:off x="596528" y="470082"/>
            <a:ext cx="11111700" cy="59178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39700" dist="127000" dir="5400000" algn="t" rotWithShape="0">
              <a:srgbClr val="000000">
                <a:alpha val="1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8" name="Google Shape;218;p25" descr="A view of the earth from space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 t="10467" b="12561"/>
          <a:stretch/>
        </p:blipFill>
        <p:spPr>
          <a:xfrm>
            <a:off x="838200" y="704765"/>
            <a:ext cx="10628376" cy="5440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5" descr="Logo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9528" y="36703"/>
            <a:ext cx="1798140" cy="548851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5"/>
          <p:cNvSpPr/>
          <p:nvPr/>
        </p:nvSpPr>
        <p:spPr>
          <a:xfrm>
            <a:off x="4523875" y="1091922"/>
            <a:ext cx="6677400" cy="4489800"/>
          </a:xfrm>
          <a:prstGeom prst="rect">
            <a:avLst/>
          </a:prstGeom>
          <a:solidFill>
            <a:srgbClr val="3F6985">
              <a:alpha val="6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25"/>
          <p:cNvSpPr txBox="1"/>
          <p:nvPr/>
        </p:nvSpPr>
        <p:spPr>
          <a:xfrm>
            <a:off x="4891364" y="2628638"/>
            <a:ext cx="6141600" cy="17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STAC Best Practices current state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26" descr="Graphical user interface, application, Wor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27402" t="23336" r="68716" b="11223"/>
          <a:stretch/>
        </p:blipFill>
        <p:spPr>
          <a:xfrm>
            <a:off x="0" y="0"/>
            <a:ext cx="47324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6" descr="Logo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9240" y="6213418"/>
            <a:ext cx="2111771" cy="644582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Table of contents!</a:t>
            </a:r>
            <a:endParaRPr/>
          </a:p>
        </p:txBody>
      </p:sp>
      <p:sp>
        <p:nvSpPr>
          <p:cNvPr id="229" name="Google Shape;229;p26"/>
          <p:cNvSpPr txBox="1"/>
          <p:nvPr/>
        </p:nvSpPr>
        <p:spPr>
          <a:xfrm>
            <a:off x="838200" y="1825624"/>
            <a:ext cx="10515600" cy="39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have a rough outline of our goals.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General Best Practices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Catalog Best Practices at collection and granule level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Metadata Best Practices at collection and granule level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facilitate interoperability for both data discovery and usage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27" descr="Graphical user interface, application, Wor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27402" t="23336" r="68716" b="11223"/>
          <a:stretch/>
        </p:blipFill>
        <p:spPr>
          <a:xfrm>
            <a:off x="0" y="0"/>
            <a:ext cx="47324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7" descr="Logo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9240" y="6213418"/>
            <a:ext cx="2111771" cy="644582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What else?</a:t>
            </a:r>
            <a:endParaRPr/>
          </a:p>
        </p:txBody>
      </p:sp>
      <p:sp>
        <p:nvSpPr>
          <p:cNvPr id="237" name="Google Shape;237;p27"/>
          <p:cNvSpPr txBox="1"/>
          <p:nvPr/>
        </p:nvSpPr>
        <p:spPr>
          <a:xfrm>
            <a:off x="838200" y="1825624"/>
            <a:ext cx="10515600" cy="39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cases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Requirements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Recommendations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Permissions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Unanswered questions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8"/>
          <p:cNvSpPr/>
          <p:nvPr/>
        </p:nvSpPr>
        <p:spPr>
          <a:xfrm>
            <a:off x="0" y="0"/>
            <a:ext cx="12192000" cy="6857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43" name="Google Shape;243;p28"/>
          <p:cNvGrpSpPr/>
          <p:nvPr/>
        </p:nvGrpSpPr>
        <p:grpSpPr>
          <a:xfrm rot="5400000">
            <a:off x="7956315" y="1890177"/>
            <a:ext cx="5859921" cy="2079178"/>
            <a:chOff x="6081592" y="1998368"/>
            <a:chExt cx="5613489" cy="782175"/>
          </a:xfrm>
        </p:grpSpPr>
        <p:sp>
          <p:nvSpPr>
            <p:cNvPr id="244" name="Google Shape;244;p28"/>
            <p:cNvSpPr/>
            <p:nvPr/>
          </p:nvSpPr>
          <p:spPr>
            <a:xfrm rot="5400000">
              <a:off x="11227981" y="2313068"/>
              <a:ext cx="781800" cy="152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p28"/>
            <p:cNvSpPr/>
            <p:nvPr/>
          </p:nvSpPr>
          <p:spPr>
            <a:xfrm rot="10800000">
              <a:off x="6081592" y="1998743"/>
              <a:ext cx="5373000" cy="7818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6" name="Google Shape;246;p28"/>
          <p:cNvSpPr/>
          <p:nvPr/>
        </p:nvSpPr>
        <p:spPr>
          <a:xfrm>
            <a:off x="596528" y="470082"/>
            <a:ext cx="11111700" cy="59178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39700" dist="127000" dir="5400000" algn="t" rotWithShape="0">
              <a:srgbClr val="000000">
                <a:alpha val="1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7" name="Google Shape;247;p28" descr="A view of the earth from space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 t="10467" b="12561"/>
          <a:stretch/>
        </p:blipFill>
        <p:spPr>
          <a:xfrm>
            <a:off x="838200" y="704765"/>
            <a:ext cx="10628376" cy="5440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8" descr="Logo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9528" y="36703"/>
            <a:ext cx="1798140" cy="548851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8"/>
          <p:cNvSpPr/>
          <p:nvPr/>
        </p:nvSpPr>
        <p:spPr>
          <a:xfrm>
            <a:off x="4523875" y="1091922"/>
            <a:ext cx="6677400" cy="4489800"/>
          </a:xfrm>
          <a:prstGeom prst="rect">
            <a:avLst/>
          </a:prstGeom>
          <a:solidFill>
            <a:srgbClr val="3F6985">
              <a:alpha val="698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28"/>
          <p:cNvSpPr txBox="1"/>
          <p:nvPr/>
        </p:nvSpPr>
        <p:spPr>
          <a:xfrm>
            <a:off x="4891364" y="2628638"/>
            <a:ext cx="6141600" cy="17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STAC Best Practices next steps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29" descr="Graphical user interface, application, Wor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27402" t="23336" r="68716" b="11223"/>
          <a:stretch/>
        </p:blipFill>
        <p:spPr>
          <a:xfrm>
            <a:off x="0" y="0"/>
            <a:ext cx="47324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29" descr="Logo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9240" y="6213418"/>
            <a:ext cx="2111771" cy="644582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Complete the best practices document</a:t>
            </a:r>
            <a:endParaRPr/>
          </a:p>
        </p:txBody>
      </p:sp>
      <p:sp>
        <p:nvSpPr>
          <p:cNvPr id="258" name="Google Shape;258;p29"/>
          <p:cNvSpPr txBox="1"/>
          <p:nvPr/>
        </p:nvSpPr>
        <p:spPr>
          <a:xfrm>
            <a:off x="838200" y="1825625"/>
            <a:ext cx="10515600" cy="322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There are several areas which need to be completed. For example,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1656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There are a number of unanswered questions in the BP that need to be resolved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1656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●"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Flesh out the content of the BP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welcome your contributions!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0740"/>
              <a:buFont typeface="Arial"/>
              <a:buNone/>
            </a:pPr>
            <a:r>
              <a:rPr lang="en-US" sz="27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https://github.com/ceos-wgiss/stac-best-practices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Google Shape;263;p30" descr="Graphical user interface, application, Wor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27402" t="23336" r="68716" b="11223"/>
          <a:stretch/>
        </p:blipFill>
        <p:spPr>
          <a:xfrm>
            <a:off x="0" y="0"/>
            <a:ext cx="47324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30" descr="Logo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9240" y="6213418"/>
            <a:ext cx="2111771" cy="644582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Questions to be answered</a:t>
            </a:r>
            <a:endParaRPr/>
          </a:p>
        </p:txBody>
      </p:sp>
      <p:sp>
        <p:nvSpPr>
          <p:cNvPr id="266" name="Google Shape;266;p30"/>
          <p:cNvSpPr txBox="1"/>
          <p:nvPr/>
        </p:nvSpPr>
        <p:spPr>
          <a:xfrm>
            <a:off x="838200" y="1825624"/>
            <a:ext cx="10515600" cy="39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Should a STAC API extension be proposed that allows the aliasing of parameter names to standard query filters? (OSDD aliases)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Should we allow Cross-collection searching?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Should a </a:t>
            </a:r>
            <a:r>
              <a:rPr lang="en-US" sz="2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/collections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search endpoint be a requirement?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Should Free text search for </a:t>
            </a:r>
            <a:r>
              <a:rPr lang="en-US" sz="2400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/collections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endpoint be a requirement?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There is currently no mechanism to advertise different CQL filtering capabilities at different endpoints. In the federated case (CMR -&gt; agency), this could be problematic. Insist on a minimum subset?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p31" descr="Graphical user interface, application, Wor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27402" t="23336" r="68716" b="11223"/>
          <a:stretch/>
        </p:blipFill>
        <p:spPr>
          <a:xfrm>
            <a:off x="0" y="0"/>
            <a:ext cx="47324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31" descr="Logo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9240" y="6213418"/>
            <a:ext cx="2111771" cy="644582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Implement in CWIC</a:t>
            </a:r>
            <a:endParaRPr/>
          </a:p>
        </p:txBody>
      </p:sp>
      <p:sp>
        <p:nvSpPr>
          <p:cNvPr id="274" name="Google Shape;274;p31"/>
          <p:cNvSpPr txBox="1"/>
          <p:nvPr/>
        </p:nvSpPr>
        <p:spPr>
          <a:xfrm>
            <a:off x="838200" y="1825624"/>
            <a:ext cx="10515600" cy="39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First step is to provide a STAC implementation in line with our BP at the collection level (NASA CMR) and one granule level implementation (possibly ISRO)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Next step: add more agencies.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2"/>
          <p:cNvSpPr/>
          <p:nvPr/>
        </p:nvSpPr>
        <p:spPr>
          <a:xfrm>
            <a:off x="1524" y="0"/>
            <a:ext cx="12189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0" name="Google Shape;280;p32" descr="A view of the earth from space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 t="7715" b="7714"/>
          <a:stretch/>
        </p:blipFill>
        <p:spPr>
          <a:xfrm>
            <a:off x="20" y="1282"/>
            <a:ext cx="9504928" cy="6110762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32"/>
          <p:cNvSpPr/>
          <p:nvPr/>
        </p:nvSpPr>
        <p:spPr>
          <a:xfrm>
            <a:off x="3212432" y="1"/>
            <a:ext cx="8978100" cy="6111900"/>
          </a:xfrm>
          <a:prstGeom prst="rect">
            <a:avLst/>
          </a:prstGeom>
          <a:solidFill>
            <a:srgbClr val="3F698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32"/>
          <p:cNvSpPr/>
          <p:nvPr/>
        </p:nvSpPr>
        <p:spPr>
          <a:xfrm>
            <a:off x="-1523" y="6098596"/>
            <a:ext cx="12188952" cy="5874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83" name="Google Shape;283;p32"/>
          <p:cNvGrpSpPr/>
          <p:nvPr/>
        </p:nvGrpSpPr>
        <p:grpSpPr>
          <a:xfrm>
            <a:off x="-1523" y="6157337"/>
            <a:ext cx="12191999" cy="700664"/>
            <a:chOff x="0" y="0"/>
            <a:chExt cx="12191999" cy="700664"/>
          </a:xfrm>
        </p:grpSpPr>
        <p:pic>
          <p:nvPicPr>
            <p:cNvPr id="284" name="Google Shape;284;p32" descr="Graphical user interface, application&#10;&#10;Description automatically generated"/>
            <p:cNvPicPr preferRelativeResize="0"/>
            <p:nvPr/>
          </p:nvPicPr>
          <p:blipFill rotWithShape="1">
            <a:blip r:embed="rId4">
              <a:alphaModFix/>
            </a:blip>
            <a:srcRect r="20178" b="81905"/>
            <a:stretch/>
          </p:blipFill>
          <p:spPr>
            <a:xfrm>
              <a:off x="0" y="0"/>
              <a:ext cx="5455578" cy="70066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5" name="Google Shape;285;p32"/>
            <p:cNvSpPr/>
            <p:nvPr/>
          </p:nvSpPr>
          <p:spPr>
            <a:xfrm>
              <a:off x="5006938" y="0"/>
              <a:ext cx="7185061" cy="700664"/>
            </a:xfrm>
            <a:prstGeom prst="rect">
              <a:avLst/>
            </a:prstGeom>
            <a:gradFill>
              <a:gsLst>
                <a:gs pos="0">
                  <a:srgbClr val="243E50"/>
                </a:gs>
                <a:gs pos="7000">
                  <a:srgbClr val="243E50"/>
                </a:gs>
                <a:gs pos="82000">
                  <a:srgbClr val="305066"/>
                </a:gs>
                <a:gs pos="100000">
                  <a:srgbClr val="305066"/>
                </a:gs>
              </a:gsLst>
              <a:lin ang="108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86" name="Google Shape;286;p32" descr="Logo, icon&#10;&#10;Description automatically generated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1388161" y="60356"/>
              <a:ext cx="701096" cy="57995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87" name="Google Shape;287;p32"/>
          <p:cNvSpPr/>
          <p:nvPr/>
        </p:nvSpPr>
        <p:spPr>
          <a:xfrm rot="5400000">
            <a:off x="193146" y="3019285"/>
            <a:ext cx="6110760" cy="7218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32"/>
          <p:cNvSpPr txBox="1"/>
          <p:nvPr/>
        </p:nvSpPr>
        <p:spPr>
          <a:xfrm>
            <a:off x="3284625" y="1275"/>
            <a:ext cx="8907300" cy="29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FFFFFF"/>
                </a:solidFill>
              </a:rPr>
              <a:t>Questions</a:t>
            </a:r>
            <a:endParaRPr sz="4800">
              <a:solidFill>
                <a:srgbClr val="FFFFFF"/>
              </a:solidFill>
            </a:endParaRPr>
          </a:p>
        </p:txBody>
      </p:sp>
      <p:grpSp>
        <p:nvGrpSpPr>
          <p:cNvPr id="289" name="Google Shape;289;p32"/>
          <p:cNvGrpSpPr/>
          <p:nvPr/>
        </p:nvGrpSpPr>
        <p:grpSpPr>
          <a:xfrm>
            <a:off x="2876063" y="3125535"/>
            <a:ext cx="9379625" cy="2392152"/>
            <a:chOff x="2928638" y="3106160"/>
            <a:chExt cx="9379625" cy="2392152"/>
          </a:xfrm>
        </p:grpSpPr>
        <p:grpSp>
          <p:nvGrpSpPr>
            <p:cNvPr id="290" name="Google Shape;290;p32"/>
            <p:cNvGrpSpPr/>
            <p:nvPr/>
          </p:nvGrpSpPr>
          <p:grpSpPr>
            <a:xfrm>
              <a:off x="2928638" y="3107199"/>
              <a:ext cx="3547800" cy="2390076"/>
              <a:chOff x="3011638" y="2636674"/>
              <a:chExt cx="3547800" cy="2390076"/>
            </a:xfrm>
          </p:grpSpPr>
          <p:grpSp>
            <p:nvGrpSpPr>
              <p:cNvPr id="291" name="Google Shape;291;p32"/>
              <p:cNvGrpSpPr/>
              <p:nvPr/>
            </p:nvGrpSpPr>
            <p:grpSpPr>
              <a:xfrm>
                <a:off x="3837589" y="2636674"/>
                <a:ext cx="1758313" cy="1758313"/>
                <a:chOff x="9885563" y="293657"/>
                <a:chExt cx="1164600" cy="1164600"/>
              </a:xfrm>
            </p:grpSpPr>
            <p:sp>
              <p:nvSpPr>
                <p:cNvPr id="292" name="Google Shape;292;p32"/>
                <p:cNvSpPr/>
                <p:nvPr/>
              </p:nvSpPr>
              <p:spPr>
                <a:xfrm>
                  <a:off x="9885563" y="293657"/>
                  <a:ext cx="1164600" cy="1164600"/>
                </a:xfrm>
                <a:prstGeom prst="ellipse">
                  <a:avLst/>
                </a:prstGeom>
                <a:solidFill>
                  <a:srgbClr val="0B3C91"/>
                </a:solidFill>
                <a:ln w="38100" cap="flat" cmpd="sng">
                  <a:solidFill>
                    <a:srgbClr val="FFFFFF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293" name="Google Shape;293;p32" descr="Mailbox with solid fill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9993921" y="393400"/>
                  <a:ext cx="915207" cy="91520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294" name="Google Shape;294;p32"/>
              <p:cNvSpPr txBox="1"/>
              <p:nvPr/>
            </p:nvSpPr>
            <p:spPr>
              <a:xfrm>
                <a:off x="3011638" y="4503550"/>
                <a:ext cx="3547800" cy="523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b="0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Email Address:</a:t>
                </a:r>
                <a:endParaRPr/>
              </a:p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>
                    <a:solidFill>
                      <a:srgbClr val="FFFFFF"/>
                    </a:solidFill>
                  </a:rPr>
                  <a:t>douglas.j.newman@nasa.gov</a:t>
                </a:r>
                <a:endParaRPr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95" name="Google Shape;295;p32"/>
            <p:cNvGrpSpPr/>
            <p:nvPr/>
          </p:nvGrpSpPr>
          <p:grpSpPr>
            <a:xfrm>
              <a:off x="9900762" y="3108180"/>
              <a:ext cx="2407500" cy="2388120"/>
              <a:chOff x="9983762" y="2634730"/>
              <a:chExt cx="2407500" cy="2388120"/>
            </a:xfrm>
          </p:grpSpPr>
          <p:grpSp>
            <p:nvGrpSpPr>
              <p:cNvPr id="296" name="Google Shape;296;p32"/>
              <p:cNvGrpSpPr/>
              <p:nvPr/>
            </p:nvGrpSpPr>
            <p:grpSpPr>
              <a:xfrm>
                <a:off x="10300521" y="2634730"/>
                <a:ext cx="1758379" cy="1758379"/>
                <a:chOff x="10096248" y="4900810"/>
                <a:chExt cx="862500" cy="862500"/>
              </a:xfrm>
            </p:grpSpPr>
            <p:sp>
              <p:nvSpPr>
                <p:cNvPr id="297" name="Google Shape;297;p32"/>
                <p:cNvSpPr/>
                <p:nvPr/>
              </p:nvSpPr>
              <p:spPr>
                <a:xfrm>
                  <a:off x="10096248" y="4900810"/>
                  <a:ext cx="862500" cy="862500"/>
                </a:xfrm>
                <a:prstGeom prst="ellipse">
                  <a:avLst/>
                </a:prstGeom>
                <a:solidFill>
                  <a:srgbClr val="0B3C91"/>
                </a:solidFill>
                <a:ln w="38100" cap="flat" cmpd="sng">
                  <a:solidFill>
                    <a:srgbClr val="FFFFFF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298" name="Google Shape;298;p32" descr="Follow with solid fill"/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10235230" y="5021836"/>
                  <a:ext cx="625023" cy="62502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299" name="Google Shape;299;p32"/>
              <p:cNvSpPr txBox="1"/>
              <p:nvPr/>
            </p:nvSpPr>
            <p:spPr>
              <a:xfrm>
                <a:off x="9983762" y="4499650"/>
                <a:ext cx="2407500" cy="523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b="0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Social Media:</a:t>
                </a:r>
                <a:endParaRPr/>
              </a:p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>
                    <a:solidFill>
                      <a:srgbClr val="FFFFFF"/>
                    </a:solidFill>
                  </a:rPr>
                  <a:t>@NASAEarthData</a:t>
                </a:r>
                <a:endParaRPr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00" name="Google Shape;300;p32"/>
            <p:cNvGrpSpPr/>
            <p:nvPr/>
          </p:nvGrpSpPr>
          <p:grpSpPr>
            <a:xfrm>
              <a:off x="6678737" y="3106160"/>
              <a:ext cx="2365500" cy="2392152"/>
              <a:chOff x="6781137" y="2634598"/>
              <a:chExt cx="2365500" cy="2392152"/>
            </a:xfrm>
          </p:grpSpPr>
          <p:sp>
            <p:nvSpPr>
              <p:cNvPr id="301" name="Google Shape;301;p32"/>
              <p:cNvSpPr txBox="1"/>
              <p:nvPr/>
            </p:nvSpPr>
            <p:spPr>
              <a:xfrm>
                <a:off x="6781137" y="4503550"/>
                <a:ext cx="2365500" cy="523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b="0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Website:</a:t>
                </a:r>
                <a:endParaRPr/>
              </a:p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>
                    <a:solidFill>
                      <a:srgbClr val="FFFFFF"/>
                    </a:solidFill>
                  </a:rPr>
                  <a:t>earthdata.n</a:t>
                </a:r>
                <a:r>
                  <a:rPr lang="en-US" b="0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asa.gov</a:t>
                </a:r>
                <a:endParaRPr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02" name="Google Shape;302;p32"/>
              <p:cNvGrpSpPr/>
              <p:nvPr/>
            </p:nvGrpSpPr>
            <p:grpSpPr>
              <a:xfrm>
                <a:off x="7068666" y="2634598"/>
                <a:ext cx="1758500" cy="1758500"/>
                <a:chOff x="5355648" y="4195667"/>
                <a:chExt cx="974400" cy="974400"/>
              </a:xfrm>
            </p:grpSpPr>
            <p:sp>
              <p:nvSpPr>
                <p:cNvPr id="303" name="Google Shape;303;p32"/>
                <p:cNvSpPr/>
                <p:nvPr/>
              </p:nvSpPr>
              <p:spPr>
                <a:xfrm>
                  <a:off x="5355648" y="4195667"/>
                  <a:ext cx="974400" cy="974400"/>
                </a:xfrm>
                <a:prstGeom prst="ellipse">
                  <a:avLst/>
                </a:prstGeom>
                <a:solidFill>
                  <a:srgbClr val="0B3C91"/>
                </a:solidFill>
                <a:ln w="38100" cap="flat" cmpd="sng">
                  <a:solidFill>
                    <a:srgbClr val="FFFFFF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304" name="Google Shape;304;p32" descr="Internet with solid fill"/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5455448" y="4289736"/>
                  <a:ext cx="772005" cy="77200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605</Words>
  <Application>Microsoft Macintosh PowerPoint</Application>
  <PresentationFormat>Widescreen</PresentationFormat>
  <Paragraphs>102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Calibri</vt:lpstr>
      <vt:lpstr>Courier New</vt:lpstr>
      <vt:lpstr>Helvetica Neue</vt:lpstr>
      <vt:lpstr>Arial</vt:lpstr>
      <vt:lpstr>Office Theme</vt:lpstr>
      <vt:lpstr>PowerPoint Presentation</vt:lpstr>
      <vt:lpstr>Agenda</vt:lpstr>
      <vt:lpstr>PowerPoint Presentation</vt:lpstr>
      <vt:lpstr>Revitalising CWIC</vt:lpstr>
      <vt:lpstr>The alternative - STAC</vt:lpstr>
      <vt:lpstr>STAC as a CEOS standard</vt:lpstr>
      <vt:lpstr>PowerPoint Presentation</vt:lpstr>
      <vt:lpstr>From a high level</vt:lpstr>
      <vt:lpstr>Driven by our STAC survey…</vt:lpstr>
      <vt:lpstr>PowerPoint Presentation</vt:lpstr>
      <vt:lpstr>An open, collaborative approach</vt:lpstr>
      <vt:lpstr>Github repository</vt:lpstr>
      <vt:lpstr>PowerPoint Presentation</vt:lpstr>
      <vt:lpstr>Table of contents!</vt:lpstr>
      <vt:lpstr>What else?</vt:lpstr>
      <vt:lpstr>PowerPoint Presentation</vt:lpstr>
      <vt:lpstr>Complete the best practices document</vt:lpstr>
      <vt:lpstr>Questions to be answered</vt:lpstr>
      <vt:lpstr>Implement in CWIC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Newman, Douglas J. (GSFC-5860)</cp:lastModifiedBy>
  <cp:revision>1</cp:revision>
  <dcterms:modified xsi:type="dcterms:W3CDTF">2023-09-12T20:52:50Z</dcterms:modified>
</cp:coreProperties>
</file>