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4"/>
    <p:sldMasterId id="2147483729" r:id="rId5"/>
    <p:sldMasterId id="2147483730" r:id="rId6"/>
  </p:sldMasterIdLst>
  <p:notesMasterIdLst>
    <p:notesMasterId r:id="rId21"/>
  </p:notesMasterIdLst>
  <p:sldIdLst>
    <p:sldId id="1892" r:id="rId7"/>
    <p:sldId id="38550" r:id="rId8"/>
    <p:sldId id="38551" r:id="rId9"/>
    <p:sldId id="2098149526" r:id="rId10"/>
    <p:sldId id="38552" r:id="rId11"/>
    <p:sldId id="38553" r:id="rId12"/>
    <p:sldId id="2098149518" r:id="rId13"/>
    <p:sldId id="2072577837" r:id="rId14"/>
    <p:sldId id="2098149530" r:id="rId15"/>
    <p:sldId id="2098149527" r:id="rId16"/>
    <p:sldId id="2098149528" r:id="rId17"/>
    <p:sldId id="2098149529" r:id="rId18"/>
    <p:sldId id="2098149531" r:id="rId19"/>
    <p:sldId id="88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honey, Erin C. (HQ-CM000)[ASRC Federal Data Solutions, LLC]" initials="MEC(CFDSL" lastIdx="55" clrIdx="0">
    <p:extLst>
      <p:ext uri="{19B8F6BF-5375-455C-9EA6-DF929625EA0E}">
        <p15:presenceInfo xmlns:p15="http://schemas.microsoft.com/office/powerpoint/2012/main" userId="S::emahoney@ndc.nasa.gov::9147d5da-f44b-4086-a1ce-a0b3e9e9ce45" providerId="AD"/>
      </p:ext>
    </p:extLst>
  </p:cmAuthor>
  <p:cmAuthor id="2" name="Payne, Stefanie (ARC-CM000)[ASRC Federal Data Solutions, LLC]" initials="PS(CFDSL" lastIdx="77" clrIdx="1">
    <p:extLst>
      <p:ext uri="{19B8F6BF-5375-455C-9EA6-DF929625EA0E}">
        <p15:presenceInfo xmlns:p15="http://schemas.microsoft.com/office/powerpoint/2012/main" userId="S::spayne3@ndc.nasa.gov::9d76535d-a474-426b-8922-d1dd4efa2ee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6B3"/>
    <a:srgbClr val="E1E4E9"/>
    <a:srgbClr val="3B3BFF"/>
    <a:srgbClr val="FFFFFF"/>
    <a:srgbClr val="D6DCE5"/>
    <a:srgbClr val="B39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EFF6A-5B70-4645-8A76-DE13BCD1C8AE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121EA-D601-DB45-B546-272BF6F09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59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37AF3C-B64B-574E-9186-BE5333C7FE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231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E7CA8B-DD92-4EE4-BC59-54935FC9F0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202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E7CA8B-DD92-4EE4-BC59-54935FC9F0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950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7CA8B-DD92-4EE4-BC59-54935FC9F0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98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7CA8B-DD92-4EE4-BC59-54935FC9F0F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92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F15B9A46-D040-F143-A232-78C8E7CB76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9806" y="2941823"/>
            <a:ext cx="5797548" cy="646319"/>
          </a:xfrm>
        </p:spPr>
        <p:txBody>
          <a:bodyPr>
            <a:spAutoFit/>
          </a:bodyPr>
          <a:lstStyle>
            <a:lvl1pPr marL="0" indent="0" algn="l"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50492" y="304799"/>
            <a:ext cx="1061473" cy="8404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89A09A-1C74-1941-BEE7-69675BFA88A6}"/>
              </a:ext>
            </a:extLst>
          </p:cNvPr>
          <p:cNvSpPr txBox="1"/>
          <p:nvPr userDrawn="1"/>
        </p:nvSpPr>
        <p:spPr>
          <a:xfrm>
            <a:off x="280035" y="651204"/>
            <a:ext cx="52887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 Space Administration</a:t>
            </a:r>
            <a:endParaRPr 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524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34" y="103188"/>
            <a:ext cx="10750549" cy="742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84982" y="6492875"/>
            <a:ext cx="781051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76FB039-0212-4C45-B187-7CCA88D0B4A2}" type="slidenum">
              <a:rPr lang="en-US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1FEBAE2-28B9-A64E-A77A-A80BF52E8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16823" y="6498850"/>
            <a:ext cx="1311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sz="100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B1D31CE-42A5-AD4C-BCED-C6BE830D07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8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Pre-PMR – Technical Integration Office</a:t>
            </a: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565545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C09CCB4-D81E-D048-81BB-783971387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4982" y="6492875"/>
            <a:ext cx="781051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76FB039-0212-4C45-B187-7CCA88D0B4A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6C0EA3A-F6D9-A243-97A1-8DB89D98CD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16823" y="6498850"/>
            <a:ext cx="1311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sz="100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F7FD8B0-4C7F-C84B-9388-5253D937C4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8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Pre-PMR – Technical Integration Office</a:t>
            </a: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051565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6077EE2-CC38-B24A-A862-8A9996BFB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148" y="1141820"/>
            <a:ext cx="9968527" cy="22871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02725AD-631D-A640-A146-C03570AF80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4982" y="6492875"/>
            <a:ext cx="781051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76FB039-0212-4C45-B187-7CCA88D0B4A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10695A3-ED17-C141-9C1B-82EAF588D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16823" y="6498850"/>
            <a:ext cx="1311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sz="100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D3AC661-95B8-A34B-928E-62DC2915D2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8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Pre-PMR – Technical Integration Office</a:t>
            </a:r>
            <a:endParaRPr lang="en-US" sz="1000"/>
          </a:p>
        </p:txBody>
      </p:sp>
      <p:pic>
        <p:nvPicPr>
          <p:cNvPr id="14" name="Picture 67" descr="NASA insignia RGB">
            <a:extLst>
              <a:ext uri="{FF2B5EF4-FFF2-40B4-BE49-F238E27FC236}">
                <a16:creationId xmlns:a16="http://schemas.microsoft.com/office/drawing/2014/main" id="{6293E4DA-A0BA-DE49-8110-3C530E14AA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67238" y="107346"/>
            <a:ext cx="858642" cy="696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0953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2A29448-E6D6-DA46-83FA-0E0E2EAC2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4982" y="6492875"/>
            <a:ext cx="781051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76FB039-0212-4C45-B187-7CCA88D0B4A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A3C2329-87FC-E841-B01F-93140DAC32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16823" y="6498850"/>
            <a:ext cx="1311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sz="100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5B846B5-289A-0542-ABD5-F5BC16E38E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8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Pre-PMR – Technical Integration Office</a:t>
            </a: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4220655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93EE8-FC04-6C46-A6A7-73E1B0331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273BD4-EA37-004B-BCEA-5D269F0267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FB039-0212-4C45-B187-7CCA88D0B4A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CDA80-A918-CE47-A5B1-D42E6AA0C29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7E039-AA28-3A4B-A2D3-B965A174B90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Pre-PMR – Technical Integration Office</a:t>
            </a: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773921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35A69-8D2A-435B-9E76-B69214A50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Autofit/>
          </a:bodyPr>
          <a:lstStyle>
            <a:lvl1pPr algn="ctr">
              <a:defRPr sz="3600">
                <a:solidFill>
                  <a:srgbClr val="333F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F95D8-5A19-46A1-AE85-C1371FF5A8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5B2B63-8EEF-4D24-B364-5A875AA1D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21F7-AE90-45BD-B5F2-E324C1193338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A355B-5984-4408-94A4-CB09AC6F7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8F89E6-54F5-40E6-9DA3-C62D4A4D6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622C-FF7B-407D-BD1A-423D254F2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373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01699-73A8-4DEE-A9B4-A0640BAF2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125075" cy="4571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3E372-028F-4C93-878A-396A20480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89AE2-9E27-44B8-9A55-EB0119725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21F7-AE90-45BD-B5F2-E324C1193338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CDE18-1A57-496C-958C-3A8E495D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17F21-A23D-4851-9347-B36FF7D80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622C-FF7B-407D-BD1A-423D254F2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046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5A004-9391-4ED1-8D8E-7BD44D23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Autofit/>
          </a:bodyPr>
          <a:lstStyle>
            <a:lvl1pPr>
              <a:defRPr sz="6000">
                <a:solidFill>
                  <a:srgbClr val="333F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A38ED4-334B-43E1-90C3-387229A62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4414C-0C8E-4AC7-BF21-749111AA9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21F7-AE90-45BD-B5F2-E324C1193338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399E1-8BAC-4509-A196-DF534ECFA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DB890-F86E-4786-99D6-9659A3405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622C-FF7B-407D-BD1A-423D254F2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46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908F7-7D69-4B65-9866-F5EE7FA46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973C9-36B7-4BBC-ADB1-A921847E9A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3215C3-EBF6-4B55-9B1F-7BA233233D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0A8627-B7EB-4BCC-820E-112E5CCBE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21F7-AE90-45BD-B5F2-E324C1193338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6157B-1852-45B8-A4EF-5029ECE1F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3000A-BEA7-4DF2-9395-BB5DA4D46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622C-FF7B-407D-BD1A-423D254F2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0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F3EEC-0875-4666-B1D0-3192D27F8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333F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81697-1D34-48BC-B7BB-5E93DC4CFC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CABD4B-2B11-4D7A-BFF6-48B3A6C00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20F8B7-EC42-499E-9980-8A7C751872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C7FF5A-0DC7-4B57-9F92-EEA5E78E39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2E8C18-6FA5-487E-A1A8-27105D347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21F7-AE90-45BD-B5F2-E324C1193338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4FBEAA-99E3-4604-9194-1ED0CE637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418ACF-17DB-4632-B7FA-D4DDD3585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622C-FF7B-407D-BD1A-423D254F2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655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0216C-9E38-4B95-BF9A-C4FA42ADC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13D9CA-95BD-446F-8FD9-89B8F0B13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21F7-AE90-45BD-B5F2-E324C1193338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6C0228-DA63-45F9-B42E-B0A8422B6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249DAA-7BED-42CE-8CA1-00AC80F07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622C-FF7B-407D-BD1A-423D254F2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68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2C380A-4D99-473D-9B30-965B2C15F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21F7-AE90-45BD-B5F2-E324C1193338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D2EB6-8849-4E72-A956-5070B6EFA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AAE48A-0F37-4F55-88C3-FC249691F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622C-FF7B-407D-BD1A-423D254F2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227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0F065-8980-4B59-8F49-AD99701E1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3200">
                <a:solidFill>
                  <a:srgbClr val="333F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84F0D-11B1-4FBF-B6A7-31B0EB43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34087-5739-4702-97C2-D35232399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AC7509-1FF1-4A3F-B667-7238085B9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21F7-AE90-45BD-B5F2-E324C1193338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DF655-9509-47F2-870E-98D42EC11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74F49-07D1-4B14-AA46-52BE3729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622C-FF7B-407D-BD1A-423D254F2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34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281C0-1DE0-478F-BC54-FF1D43448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>
              <a:defRPr sz="3200">
                <a:solidFill>
                  <a:srgbClr val="333F5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E91A53-61B3-4F43-95D3-641E96DC85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36645-C058-4C09-82F0-29BA601C1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DC1582-6963-4F3B-9A68-18A928CE7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21F7-AE90-45BD-B5F2-E324C1193338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CC862-6E51-48DF-920C-538FEFC0E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AFE623-6F23-4FE7-A243-C06775655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8622C-FF7B-407D-BD1A-423D254F2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73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CaN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0B6C4E-35A6-4646-89E6-6E89CCD6B2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 6">
            <a:extLst>
              <a:ext uri="{FF2B5EF4-FFF2-40B4-BE49-F238E27FC236}">
                <a16:creationId xmlns:a16="http://schemas.microsoft.com/office/drawing/2014/main" id="{2C2163F8-CE71-4315-A5AA-1179B7CC29CE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4000">
                <a:srgbClr val="909CB2">
                  <a:alpha val="42000"/>
                </a:srgbClr>
              </a:gs>
              <a:gs pos="12000">
                <a:schemeClr val="accent5">
                  <a:lumMod val="50000"/>
                  <a:alpha val="49000"/>
                </a:schemeClr>
              </a:gs>
              <a:gs pos="49000">
                <a:schemeClr val="bg1">
                  <a:alpha val="7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73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524000" y="1301559"/>
            <a:ext cx="9144000" cy="2387600"/>
          </a:xfrm>
        </p:spPr>
        <p:txBody>
          <a:bodyPr anchor="b">
            <a:normAutofit/>
          </a:bodyPr>
          <a:lstStyle>
            <a:lvl1pPr algn="ctr">
              <a:defRPr sz="375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Space Communications &amp; Navigation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8B3629-A5C8-41C0-A947-FE7F8F474A53}"/>
              </a:ext>
            </a:extLst>
          </p:cNvPr>
          <p:cNvGrpSpPr/>
          <p:nvPr userDrawn="1"/>
        </p:nvGrpSpPr>
        <p:grpSpPr>
          <a:xfrm>
            <a:off x="439675" y="367551"/>
            <a:ext cx="11420471" cy="6325748"/>
            <a:chOff x="461658" y="392054"/>
            <a:chExt cx="11991495" cy="674746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E9EAC5A-750D-4E31-819A-66072F423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350151" y="392054"/>
              <a:ext cx="1103002" cy="917154"/>
            </a:xfrm>
            <a:prstGeom prst="rect">
              <a:avLst/>
            </a:prstGeom>
            <a:effectLst/>
          </p:spPr>
        </p:pic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A959609E-D8AA-41CF-93F0-CB914D8882AE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461658" y="612191"/>
              <a:ext cx="3358227" cy="283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defRPr/>
              </a:pPr>
              <a:r>
                <a:rPr lang="en-US" altLang="en-US" sz="1125" b="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National Aeronautics and Space Administration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CBB96E1-D574-4F11-B8F7-0FAB26DFBC99}"/>
                </a:ext>
              </a:extLst>
            </p:cNvPr>
            <p:cNvSpPr txBox="1"/>
            <p:nvPr userDrawn="1"/>
          </p:nvSpPr>
          <p:spPr bwMode="auto">
            <a:xfrm>
              <a:off x="564645" y="6874420"/>
              <a:ext cx="1085970" cy="26509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015" b="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www.nasa.gov</a:t>
              </a:r>
            </a:p>
          </p:txBody>
        </p:sp>
      </p:grp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2C1F22A-849E-4CE2-B310-5DE91EED182C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37758" y="4429671"/>
            <a:ext cx="6625904" cy="1041797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lvl="0"/>
            <a:r>
              <a:rPr lang="en-US" dirty="0" err="1"/>
              <a:t>SCaN</a:t>
            </a:r>
            <a:r>
              <a:rPr lang="en-US" dirty="0"/>
              <a:t> Presentation Title Here: Calibri 24pt</a:t>
            </a:r>
          </a:p>
          <a:p>
            <a:pPr lvl="1"/>
            <a:r>
              <a:rPr lang="en-US" dirty="0"/>
              <a:t>Presented by: Your Name Here</a:t>
            </a:r>
          </a:p>
          <a:p>
            <a:pPr lvl="1"/>
            <a:r>
              <a:rPr lang="en-US" dirty="0"/>
              <a:t>Your Title Here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A73ED03-1E80-495E-B8D9-A36A779A19BB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9156407" y="4994767"/>
            <a:ext cx="2464405" cy="476701"/>
          </a:xfrm>
        </p:spPr>
        <p:txBody>
          <a:bodyPr anchor="b"/>
          <a:lstStyle>
            <a:lvl2pPr marL="0" indent="0" algn="r">
              <a:buFontTx/>
              <a:buNone/>
              <a:defRPr b="0">
                <a:solidFill>
                  <a:schemeClr val="bg1"/>
                </a:solidFill>
              </a:defRPr>
            </a:lvl2pPr>
          </a:lstStyle>
          <a:p>
            <a:pPr lvl="1"/>
            <a:r>
              <a:rPr lang="en-US" dirty="0"/>
              <a:t>Date 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53CA31-C67E-4886-BFC1-7ED9AD2B5C3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3801" y="859267"/>
            <a:ext cx="3321538" cy="218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38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CaN 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4F8956-66A0-4DDE-BA4D-5A5AE3304C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9143" y="0"/>
            <a:ext cx="6712857" cy="6857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118B8D4-BA6E-4E0F-9155-75E903FDF8F7}"/>
              </a:ext>
            </a:extLst>
          </p:cNvPr>
          <p:cNvSpPr/>
          <p:nvPr userDrawn="1"/>
        </p:nvSpPr>
        <p:spPr>
          <a:xfrm flipH="1">
            <a:off x="0" y="-19351"/>
            <a:ext cx="12192000" cy="6877351"/>
          </a:xfrm>
          <a:prstGeom prst="rect">
            <a:avLst/>
          </a:prstGeom>
          <a:gradFill>
            <a:gsLst>
              <a:gs pos="94000">
                <a:srgbClr val="D6E6F5">
                  <a:alpha val="55000"/>
                </a:srgbClr>
              </a:gs>
              <a:gs pos="64000">
                <a:srgbClr val="EBF3FA"/>
              </a:gs>
              <a:gs pos="39000">
                <a:schemeClr val="bg1"/>
              </a:gs>
            </a:gsLst>
            <a:lin ang="11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7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4DDFC9-2FBC-4A0C-915A-C51733231545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96037" y="332343"/>
            <a:ext cx="8954217" cy="103764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Title: Font is Calibri 36pt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481B4132-415C-46D0-B3E1-3A8FB625C32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96037" y="1477687"/>
            <a:ext cx="8954217" cy="45228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 marL="212825" indent="-212825">
              <a:buClr>
                <a:schemeClr val="accent1">
                  <a:lumMod val="75000"/>
                </a:schemeClr>
              </a:buClr>
              <a:buFont typeface="Calibri" panose="020F0502020204030204" pitchFamily="34" charset="0"/>
              <a:buChar char="&gt;"/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Edit Master Text Styles: Font is Calibri 24pt Bold</a:t>
            </a:r>
          </a:p>
          <a:p>
            <a:pPr lvl="1"/>
            <a:r>
              <a:rPr lang="en-US" dirty="0"/>
              <a:t>Second level text: Font is Calibri 20pt bold</a:t>
            </a:r>
          </a:p>
          <a:p>
            <a:pPr lvl="2"/>
            <a:r>
              <a:rPr lang="en-US" dirty="0"/>
              <a:t>Third level text: Font is Calibri 18pt bold</a:t>
            </a:r>
          </a:p>
          <a:p>
            <a:pPr lvl="3"/>
            <a:r>
              <a:rPr lang="en-US" dirty="0"/>
              <a:t>Fourth level text: Font is Calibri 16pt bold</a:t>
            </a:r>
          </a:p>
          <a:p>
            <a:pPr lvl="4"/>
            <a:r>
              <a:rPr lang="en-US" dirty="0"/>
              <a:t>Fifth level text: Font is Calibri 16pt bold</a:t>
            </a:r>
          </a:p>
        </p:txBody>
      </p:sp>
      <p:sp>
        <p:nvSpPr>
          <p:cNvPr id="8" name="Slide Number Placeholder 79">
            <a:extLst>
              <a:ext uri="{FF2B5EF4-FFF2-40B4-BE49-F238E27FC236}">
                <a16:creationId xmlns:a16="http://schemas.microsoft.com/office/drawing/2014/main" id="{B94DDB41-69C6-46EB-B5D3-2495638A87F1}"/>
              </a:ext>
            </a:extLst>
          </p:cNvPr>
          <p:cNvSpPr txBox="1">
            <a:spLocks/>
          </p:cNvSpPr>
          <p:nvPr userDrawn="1"/>
        </p:nvSpPr>
        <p:spPr>
          <a:xfrm>
            <a:off x="9352643" y="6332237"/>
            <a:ext cx="2742595" cy="36462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2803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560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8410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1213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401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6819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79622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6242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FF71948-E2E2-6041-95DB-4C03EE5F2F12}" type="slidenum">
              <a:rPr lang="en-US" sz="1313" smtClean="0">
                <a:solidFill>
                  <a:schemeClr val="bg1"/>
                </a:solidFill>
              </a:rPr>
              <a:pPr algn="r"/>
              <a:t>‹#›</a:t>
            </a:fld>
            <a:endParaRPr lang="en-US" sz="1313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5541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334D01-906C-4301-982E-F852ED821B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2"/>
            <a:ext cx="12191997" cy="8634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484" y="14702"/>
            <a:ext cx="11421776" cy="848716"/>
          </a:xfrm>
          <a:ln>
            <a:noFill/>
          </a:ln>
        </p:spPr>
        <p:txBody>
          <a:bodyPr anchor="ctr" anchorCtr="0">
            <a:normAutofit/>
          </a:bodyPr>
          <a:lstStyle>
            <a:lvl1pPr>
              <a:defRPr sz="3323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9731262" y="6511751"/>
            <a:ext cx="2460739" cy="347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B6DCD13-45F5-4879-9DCC-75FC92199358}" type="slidenum">
              <a:rPr lang="en-US" sz="1661" smtClean="0">
                <a:solidFill>
                  <a:schemeClr val="bg1">
                    <a:lumMod val="65000"/>
                  </a:schemeClr>
                </a:solidFill>
              </a:rPr>
              <a:pPr algn="r"/>
              <a:t>‹#›</a:t>
            </a:fld>
            <a:endParaRPr lang="en-US" sz="1661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C39CB7-42BD-45B0-90B5-4D2BAC6743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4109" y="96185"/>
            <a:ext cx="814782" cy="67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1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93357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34434" y="103188"/>
            <a:ext cx="10750549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25966" y="1141820"/>
            <a:ext cx="11540068" cy="525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32" name="Picture 67" descr="NASA insignia RGB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3246" y="103188"/>
            <a:ext cx="858642" cy="696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98B4A42-F73B-024C-A325-D7233F41E7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4982" y="6492875"/>
            <a:ext cx="781051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76FB039-0212-4C45-B187-7CCA88D0B4A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C01E3AD-6AF9-8A49-BA15-3243292F0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16823" y="6498850"/>
            <a:ext cx="1311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sz="100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FB52795-979A-3E44-BC7D-2366EA97F7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8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Pre-PMR – Technical Integration Office</a:t>
            </a: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420096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1" r:id="rId3"/>
    <p:sldLayoutId id="2147483725" r:id="rId4"/>
    <p:sldLayoutId id="2147483692" r:id="rId5"/>
  </p:sldLayoutIdLst>
  <p:hf sldNum="0" hdr="0" ftr="0" dt="0"/>
  <p:txStyles>
    <p:titleStyle>
      <a:lvl1pPr algn="l" defTabSz="457146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146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defTabSz="457146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defTabSz="457146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defTabSz="457146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146" algn="ctr" defTabSz="4571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293" algn="ctr" defTabSz="4571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440" algn="ctr" defTabSz="4571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586" algn="ctr" defTabSz="4571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0" indent="0" algn="l" defTabSz="457146" rtl="0" eaLnBrk="1" fontAlgn="base" hangingPunct="1">
        <a:spcBef>
          <a:spcPct val="20000"/>
        </a:spcBef>
        <a:spcAft>
          <a:spcPct val="0"/>
        </a:spcAft>
        <a:buFont typeface="Arial" charset="0"/>
        <a:buNone/>
        <a:defRPr sz="1800"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742863" indent="-285717" algn="l" defTabSz="457146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2867" indent="-228573" algn="l" defTabSz="457146" rtl="0" eaLnBrk="1" fontAlgn="base" hangingPunct="1">
        <a:spcBef>
          <a:spcPct val="20000"/>
        </a:spcBef>
        <a:spcAft>
          <a:spcPct val="0"/>
        </a:spcAft>
        <a:buFont typeface="System Font Regular"/>
        <a:buChar char="-"/>
        <a:defRPr sz="1600"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013" indent="-228573" algn="l" defTabSz="457146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159" indent="-228573" algn="l" defTabSz="457146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306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2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561C94F-54D8-AE43-8553-347DF68A8DF5}"/>
              </a:ext>
            </a:extLst>
          </p:cNvPr>
          <p:cNvSpPr/>
          <p:nvPr userDrawn="1"/>
        </p:nvSpPr>
        <p:spPr>
          <a:xfrm>
            <a:off x="0" y="259495"/>
            <a:ext cx="12192000" cy="93357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91429" tIns="45714" rIns="91429" bIns="45714" rtlCol="0" anchor="ctr"/>
          <a:lstStyle/>
          <a:p>
            <a:pPr algn="l"/>
            <a:endParaRPr lang="en-US" sz="2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5E6B7A4E-D018-2549-A30D-0F5FB370297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34434" y="362683"/>
            <a:ext cx="10750549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60F32A9-D877-3A48-B771-5A317EFD45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25966" y="1470454"/>
            <a:ext cx="11540068" cy="4928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" name="Picture 67" descr="NASA insignia RGB">
            <a:extLst>
              <a:ext uri="{FF2B5EF4-FFF2-40B4-BE49-F238E27FC236}">
                <a16:creationId xmlns:a16="http://schemas.microsoft.com/office/drawing/2014/main" id="{F51F6491-7AD1-3240-A624-5AC0EA760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3246" y="362683"/>
            <a:ext cx="858642" cy="696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306C240-DADB-684A-BE44-68891DF49C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4982" y="6492875"/>
            <a:ext cx="781051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76FB039-0212-4C45-B187-7CCA88D0B4A2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9E6EE50F-180D-2B4D-ACB5-1B9F3771E6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16823" y="6498850"/>
            <a:ext cx="1311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sz="100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BA42B18-84AA-264E-B429-A373CBE751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8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Pre-PMR – Technical Integration Office</a:t>
            </a:r>
            <a:endParaRPr lang="en-US" sz="10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5C97EA-553E-AB43-AE75-D8A5B040973C}"/>
              </a:ext>
            </a:extLst>
          </p:cNvPr>
          <p:cNvSpPr txBox="1"/>
          <p:nvPr userDrawn="1"/>
        </p:nvSpPr>
        <p:spPr>
          <a:xfrm>
            <a:off x="0" y="9352"/>
            <a:ext cx="12186920" cy="27699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CUI - NASA Internal Use Only - Predecisional</a:t>
            </a:r>
          </a:p>
        </p:txBody>
      </p:sp>
    </p:spTree>
    <p:extLst>
      <p:ext uri="{BB962C8B-B14F-4D97-AF65-F5344CB8AC3E}">
        <p14:creationId xmlns:p14="http://schemas.microsoft.com/office/powerpoint/2010/main" val="1253070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8CCAD38-663C-5301-AD59-954A1ABAE6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" y="2"/>
            <a:ext cx="12191997" cy="45719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716E2-1ED1-4552-92EB-30CA44FE3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457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98BA9-2AFC-49B6-8F1B-14FBC5E14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809625"/>
            <a:ext cx="10515600" cy="5367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D81E3-2334-4F7F-97B2-345D474134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B21F7-AE90-45BD-B5F2-E324C1193338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14267-C1F9-45EF-A3CF-40DF538C7D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DFAC7-A00B-4D6A-BA9E-421D7C2D05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8622C-FF7B-407D-BD1A-423D254F2710}" type="slidenum">
              <a:rPr lang="en-US" smtClean="0"/>
              <a:t>‹#›</a:t>
            </a:fld>
            <a:endParaRPr lang="en-US"/>
          </a:p>
        </p:txBody>
      </p:sp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95345EAB-B478-481F-A1A6-6E6EAB5EF4E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8481" y="107300"/>
            <a:ext cx="870638" cy="24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411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bg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microsoft.com/office/2007/relationships/hdphoto" Target="../media/hdphoto1.wdp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microsoft.com/office/2007/relationships/hdphoto" Target="../media/hdphoto2.wdp"/><Relationship Id="rId10" Type="http://schemas.openxmlformats.org/officeDocument/2006/relationships/image" Target="../media/image1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B7A9C14-D421-FF43-BF85-10FF3E0BFC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163" y="3804193"/>
            <a:ext cx="7357703" cy="64631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1600" b="0" dirty="0"/>
              <a:t>Aaron Weaver, Jacquelynne Houts, Lee Mason, Jeffrey Csank, James Nessel, Michael Zemba, Bryan Schoenholz</a:t>
            </a:r>
          </a:p>
          <a:p>
            <a:pPr>
              <a:lnSpc>
                <a:spcPct val="80000"/>
              </a:lnSpc>
            </a:pPr>
            <a:endParaRPr lang="en-US" sz="1600" b="0" dirty="0"/>
          </a:p>
          <a:p>
            <a:pPr>
              <a:lnSpc>
                <a:spcPct val="80000"/>
              </a:lnSpc>
            </a:pPr>
            <a:r>
              <a:rPr lang="en-US" sz="1600" b="0" dirty="0"/>
              <a:t>National Aeronautics and Space Administration</a:t>
            </a:r>
          </a:p>
          <a:p>
            <a:pPr>
              <a:lnSpc>
                <a:spcPct val="80000"/>
              </a:lnSpc>
            </a:pPr>
            <a:r>
              <a:rPr lang="en-US" sz="1600" b="0" dirty="0"/>
              <a:t>John H. Glenn Research Center</a:t>
            </a:r>
          </a:p>
          <a:p>
            <a:pPr>
              <a:lnSpc>
                <a:spcPct val="80000"/>
              </a:lnSpc>
            </a:pPr>
            <a:endParaRPr lang="en-US" sz="1600" b="0" dirty="0">
              <a:latin typeface="Arial"/>
              <a:ea typeface="ヒラギノ角ゴ Pro W3"/>
              <a:cs typeface="Arial"/>
            </a:endParaRPr>
          </a:p>
          <a:p>
            <a:pPr>
              <a:lnSpc>
                <a:spcPct val="80000"/>
              </a:lnSpc>
            </a:pPr>
            <a:r>
              <a:rPr lang="en-US" sz="1600" b="0" dirty="0">
                <a:latin typeface="Arial"/>
                <a:ea typeface="ヒラギノ角ゴ Pro W3"/>
                <a:cs typeface="Arial"/>
              </a:rPr>
              <a:t>74th International Astronautical Congress (IAC)</a:t>
            </a:r>
          </a:p>
          <a:p>
            <a:pPr>
              <a:lnSpc>
                <a:spcPct val="80000"/>
              </a:lnSpc>
            </a:pPr>
            <a:r>
              <a:rPr lang="en-US" sz="1600" b="0" dirty="0">
                <a:latin typeface="Arial"/>
                <a:ea typeface="ヒラギノ角ゴ Pro W3"/>
                <a:cs typeface="Arial"/>
              </a:rPr>
              <a:t>Baku, Azerbaijan</a:t>
            </a:r>
          </a:p>
          <a:p>
            <a:pPr>
              <a:lnSpc>
                <a:spcPct val="80000"/>
              </a:lnSpc>
            </a:pPr>
            <a:r>
              <a:rPr lang="en-US" sz="1600" b="0" dirty="0">
                <a:latin typeface="Arial"/>
                <a:ea typeface="ヒラギノ角ゴ Pro W3"/>
                <a:cs typeface="Arial"/>
              </a:rPr>
              <a:t>2-6 October 2023</a:t>
            </a:r>
            <a:endParaRPr lang="en-US" sz="1600" b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A84A8E4-F941-1048-B200-6C3A2749456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37373" y="1410184"/>
            <a:ext cx="9887507" cy="1274762"/>
          </a:xfrm>
        </p:spPr>
        <p:txBody>
          <a:bodyPr/>
          <a:lstStyle/>
          <a:p>
            <a:pPr>
              <a:lnSpc>
                <a:spcPct val="80000"/>
              </a:lnSpc>
            </a:pPr>
            <a:b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br>
              <a:rPr lang="en-US" sz="4000" dirty="0"/>
            </a:br>
            <a:r>
              <a:rPr lang="en-US" sz="4000" dirty="0">
                <a:ea typeface="ヒラギノ角ゴ Pro W3"/>
              </a:rPr>
              <a:t>Ground-Based Capabilities for Lunar Infrastructure Testing</a:t>
            </a:r>
          </a:p>
        </p:txBody>
      </p:sp>
      <p:sp>
        <p:nvSpPr>
          <p:cNvPr id="10" name="Title 26">
            <a:extLst>
              <a:ext uri="{FF2B5EF4-FFF2-40B4-BE49-F238E27FC236}">
                <a16:creationId xmlns:a16="http://schemas.microsoft.com/office/drawing/2014/main" id="{A9BF3E3B-D7B8-9740-B19B-72DDB75F5E66}"/>
              </a:ext>
            </a:extLst>
          </p:cNvPr>
          <p:cNvSpPr txBox="1">
            <a:spLocks/>
          </p:cNvSpPr>
          <p:nvPr/>
        </p:nvSpPr>
        <p:spPr>
          <a:xfrm>
            <a:off x="807260" y="1034150"/>
            <a:ext cx="9055931" cy="15916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Subtitle 27">
            <a:extLst>
              <a:ext uri="{FF2B5EF4-FFF2-40B4-BE49-F238E27FC236}">
                <a16:creationId xmlns:a16="http://schemas.microsoft.com/office/drawing/2014/main" id="{45FB4914-B834-644E-AEC5-A1FBCCD6DB04}"/>
              </a:ext>
            </a:extLst>
          </p:cNvPr>
          <p:cNvSpPr txBox="1">
            <a:spLocks/>
          </p:cNvSpPr>
          <p:nvPr/>
        </p:nvSpPr>
        <p:spPr>
          <a:xfrm>
            <a:off x="796986" y="4232206"/>
            <a:ext cx="4584141" cy="2031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49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5FB41-0B14-8240-BD09-D875F025E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187" y="437803"/>
            <a:ext cx="6202155" cy="6229003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NASA has established an objectives-based approach to create a blueprint for sustained human presence and exploration throughout the solar system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These objectives provide goals for exploration and allows a framework to be developed to meet those goals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The objectives are aligned to four main areas: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</a:rPr>
              <a:t>Science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</a:rPr>
              <a:t>Transportation and Habitation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</a:rPr>
              <a:t>Operations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</a:rPr>
              <a:t>Infrastructure</a:t>
            </a:r>
          </a:p>
          <a:p>
            <a:pPr>
              <a:spcAft>
                <a:spcPts val="300"/>
              </a:spcAft>
            </a:pPr>
            <a:endParaRPr lang="en-US" sz="2400" dirty="0"/>
          </a:p>
          <a:p>
            <a:pPr>
              <a:spcAft>
                <a:spcPts val="300"/>
              </a:spcAft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91150C-A8A6-D648-A4E6-E5EAC9E58462}"/>
              </a:ext>
            </a:extLst>
          </p:cNvPr>
          <p:cNvSpPr txBox="1">
            <a:spLocks/>
          </p:cNvSpPr>
          <p:nvPr/>
        </p:nvSpPr>
        <p:spPr>
          <a:xfrm>
            <a:off x="11584109" y="656385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21668-7E2D-D34B-8F28-D8590BEFEB53}" type="slidenum">
              <a:rPr lang="en-US">
                <a:solidFill>
                  <a:schemeClr val="tx1"/>
                </a:solidFill>
              </a:rPr>
              <a:pPr/>
              <a:t>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52066B-515A-0ED9-58BF-A454EDF4B8E1}"/>
              </a:ext>
            </a:extLst>
          </p:cNvPr>
          <p:cNvSpPr/>
          <p:nvPr/>
        </p:nvSpPr>
        <p:spPr>
          <a:xfrm>
            <a:off x="10994967" y="60960"/>
            <a:ext cx="1119448" cy="8091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D9155F-188B-2CAC-07C5-37A6F442D5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13" t="10063" r="55216" b="1850"/>
          <a:stretch/>
        </p:blipFill>
        <p:spPr>
          <a:xfrm>
            <a:off x="6872002" y="-3369"/>
            <a:ext cx="5319999" cy="686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66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8CB59-F039-0249-BB87-E1F10B90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585" y="99887"/>
            <a:ext cx="9601481" cy="769446"/>
          </a:xfrm>
        </p:spPr>
        <p:txBody>
          <a:bodyPr/>
          <a:lstStyle/>
          <a:p>
            <a:r>
              <a:rPr lang="en-US" dirty="0"/>
              <a:t>Moon-to-Mars Infrastructure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5FB41-0B14-8240-BD09-D875F025E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187" y="1147159"/>
            <a:ext cx="11788308" cy="5541816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Lunar Infrastructure (LI) Goal: Create an interoperable global lunar utilization infrastructure where U.S. industry and international partners can maintain continuous robotic and human presence on the lunar surface for a robust lunar economy without NASA as the sole user, while accomplishing science objectives and testing for Mars.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</a:rPr>
              <a:t>[LI-1] Develop an incremental lunar power generation and distribution system that is evolvable to support continuous robotic/human operation and is capable of scaling to global power utilization and industrial power levels.  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</a:rPr>
              <a:t>[LI-2] Develop a lunar surface, orbital, and Moon-to-Earth communications architecture capable of scaling to support long term science, exploration, and industrial needs. 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endParaRPr lang="en-US" sz="1700" dirty="0">
              <a:solidFill>
                <a:schemeClr val="bg1"/>
              </a:solidFill>
            </a:endParaRP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Mars Infrastructure (MI) Goal: Create essential infrastructure to support initial human Mars exploration campaign. 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</a:rPr>
              <a:t>[MI-1] Develop Mars surface power sufficient for an initial human Mars exploration campaign.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</a:rPr>
              <a:t>[MI-2] Develop Mars surface, orbital, and Mars-to-Earth communications to support an initial human Mars exploration campaign. </a:t>
            </a:r>
          </a:p>
          <a:p>
            <a:pPr>
              <a:spcAft>
                <a:spcPts val="300"/>
              </a:spcAft>
            </a:pPr>
            <a:endParaRPr lang="en-US" sz="2400" dirty="0">
              <a:solidFill>
                <a:schemeClr val="bg1"/>
              </a:solidFill>
            </a:endParaRPr>
          </a:p>
          <a:p>
            <a:pPr>
              <a:spcAft>
                <a:spcPts val="300"/>
              </a:spcAft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91150C-A8A6-D648-A4E6-E5EAC9E58462}"/>
              </a:ext>
            </a:extLst>
          </p:cNvPr>
          <p:cNvSpPr txBox="1">
            <a:spLocks/>
          </p:cNvSpPr>
          <p:nvPr/>
        </p:nvSpPr>
        <p:spPr>
          <a:xfrm>
            <a:off x="11584109" y="656385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CE6C31-F55A-DA41-DF18-192052641792}"/>
              </a:ext>
            </a:extLst>
          </p:cNvPr>
          <p:cNvCxnSpPr/>
          <p:nvPr/>
        </p:nvCxnSpPr>
        <p:spPr>
          <a:xfrm>
            <a:off x="0" y="931025"/>
            <a:ext cx="12192000" cy="0"/>
          </a:xfrm>
          <a:prstGeom prst="line">
            <a:avLst/>
          </a:prstGeom>
          <a:ln>
            <a:solidFill>
              <a:srgbClr val="0166B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5554B72-F0D7-7EC9-9906-1C8D563CB83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7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12040153-0D38-4C73-9A65-8B02ACEEF0E3}"/>
              </a:ext>
            </a:extLst>
          </p:cNvPr>
          <p:cNvCxnSpPr>
            <a:cxnSpLocks/>
          </p:cNvCxnSpPr>
          <p:nvPr/>
        </p:nvCxnSpPr>
        <p:spPr>
          <a:xfrm>
            <a:off x="2938109" y="3368815"/>
            <a:ext cx="0" cy="1095303"/>
          </a:xfrm>
          <a:prstGeom prst="line">
            <a:avLst/>
          </a:prstGeom>
          <a:ln w="9525">
            <a:solidFill>
              <a:srgbClr val="C00000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>
            <a:extLst>
              <a:ext uri="{FF2B5EF4-FFF2-40B4-BE49-F238E27FC236}">
                <a16:creationId xmlns:a16="http://schemas.microsoft.com/office/drawing/2014/main" id="{42545E46-FEC8-491D-9D7C-1B9F857AFF43}"/>
              </a:ext>
            </a:extLst>
          </p:cNvPr>
          <p:cNvCxnSpPr>
            <a:cxnSpLocks/>
          </p:cNvCxnSpPr>
          <p:nvPr/>
        </p:nvCxnSpPr>
        <p:spPr>
          <a:xfrm>
            <a:off x="2910608" y="3368813"/>
            <a:ext cx="0" cy="767138"/>
          </a:xfrm>
          <a:prstGeom prst="line">
            <a:avLst/>
          </a:prstGeom>
          <a:ln w="9525">
            <a:solidFill>
              <a:srgbClr val="C00000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94E022E-9EB3-42CE-AE57-0A9729878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100584"/>
            <a:ext cx="9966871" cy="457199"/>
          </a:xfrm>
        </p:spPr>
        <p:txBody>
          <a:bodyPr>
            <a:noAutofit/>
          </a:bodyPr>
          <a:lstStyle/>
          <a:p>
            <a:pPr defTabSz="457146" fontAlgn="base">
              <a:lnSpc>
                <a:spcPct val="100000"/>
              </a:lnSpc>
              <a:spcAft>
                <a:spcPct val="0"/>
              </a:spcAft>
            </a:pPr>
            <a:r>
              <a:rPr lang="en-US" sz="2800" dirty="0">
                <a:latin typeface="Arial"/>
                <a:ea typeface="ヒラギノ角ゴ Pro W3" charset="-128"/>
                <a:cs typeface="Arial"/>
              </a:rPr>
              <a:t>The Rapid Increase in Lunar Missions</a:t>
            </a:r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106185B8-0E34-4C13-8AA6-A872D17073F6}"/>
              </a:ext>
            </a:extLst>
          </p:cNvPr>
          <p:cNvGrpSpPr/>
          <p:nvPr/>
        </p:nvGrpSpPr>
        <p:grpSpPr>
          <a:xfrm>
            <a:off x="1471679" y="3322399"/>
            <a:ext cx="9451176" cy="90011"/>
            <a:chOff x="2072640" y="3370659"/>
            <a:chExt cx="9601194" cy="9144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9046A1B-2E0F-4066-8E64-F75F69A34F12}"/>
                </a:ext>
              </a:extLst>
            </p:cNvPr>
            <p:cNvCxnSpPr>
              <a:cxnSpLocks/>
            </p:cNvCxnSpPr>
            <p:nvPr/>
          </p:nvCxnSpPr>
          <p:spPr>
            <a:xfrm>
              <a:off x="2072640" y="3370659"/>
              <a:ext cx="0" cy="9144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1AF3858A-84DD-4D30-B953-243F12A34898}"/>
                </a:ext>
              </a:extLst>
            </p:cNvPr>
            <p:cNvGrpSpPr/>
            <p:nvPr/>
          </p:nvGrpSpPr>
          <p:grpSpPr>
            <a:xfrm>
              <a:off x="2072640" y="3370659"/>
              <a:ext cx="1371600" cy="91440"/>
              <a:chOff x="701040" y="3370659"/>
              <a:chExt cx="1371600" cy="91440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D238744-FD47-4C32-8C83-7DA0895198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1040" y="3416379"/>
                <a:ext cx="1371600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94A7666A-80C5-4A15-9102-C7E4595AFC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2640" y="3370659"/>
                <a:ext cx="0" cy="9144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13D081DB-46BE-49C0-B9E0-28710C94FF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20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1093CE55-F86C-433C-B1F8-A1242A76E6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536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2E2FA655-FCA4-42A0-9904-B8DE9957F8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52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1923B5F9-3AC1-4F18-9590-1F185F2565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968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6B7376AE-6F2E-4912-AFE4-2F63513024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84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1B548BD7-64C5-4266-BC54-F8BFA3EF83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2400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FE82BCDA-C501-40F7-928F-135E0F7DE0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16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7C693047-E233-4C9C-9646-950B2E4684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832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4AC77746-002D-417D-AFEF-6E97A3FCA3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548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6691431-A84F-49FC-BE95-36CDA879AB61}"/>
                </a:ext>
              </a:extLst>
            </p:cNvPr>
            <p:cNvGrpSpPr/>
            <p:nvPr/>
          </p:nvGrpSpPr>
          <p:grpSpPr>
            <a:xfrm>
              <a:off x="3444239" y="3370659"/>
              <a:ext cx="1371600" cy="91440"/>
              <a:chOff x="701040" y="3370659"/>
              <a:chExt cx="1371600" cy="91440"/>
            </a:xfrm>
          </p:grpSpPr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812DB9E4-BE49-49A5-B19F-92FA8D7B0C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1040" y="3416379"/>
                <a:ext cx="1371600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0F0C0FD8-7519-4A2D-8B05-DC96914875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2640" y="3370659"/>
                <a:ext cx="0" cy="9144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3E3C865D-5B01-4ED7-BCAA-74E6F6CABE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20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B2A799AA-2238-4A92-BE36-805920ACA9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536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6CE4A769-F4EA-4C13-B45D-A0B2DCFD13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52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189B21DE-F809-4CAD-A5BC-A2993E17C6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968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B0D80939-4639-43EC-9E15-70FC3E6733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84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99C01755-4BB7-4ABC-A30B-17E610C0C6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2400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8BF1C7B4-6071-475A-B34E-CA25BE05A3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16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D9EA81E-3F20-4AF7-9F62-7BF0D9BF3C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832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94E5A4EC-4F98-4A61-9F38-517E56B54C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548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544478A5-D782-479F-81A0-FEB3BC72144A}"/>
                </a:ext>
              </a:extLst>
            </p:cNvPr>
            <p:cNvGrpSpPr/>
            <p:nvPr/>
          </p:nvGrpSpPr>
          <p:grpSpPr>
            <a:xfrm>
              <a:off x="4815838" y="3370659"/>
              <a:ext cx="1371600" cy="91440"/>
              <a:chOff x="701040" y="3370659"/>
              <a:chExt cx="1371600" cy="91440"/>
            </a:xfrm>
          </p:grpSpPr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73516D7E-4BB2-490E-9CF7-15BE753D33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1040" y="3416379"/>
                <a:ext cx="1371600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F68470D2-C4F8-4192-8E28-990868DEA3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2640" y="3370659"/>
                <a:ext cx="0" cy="9144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74BE9839-3525-4884-85F3-D0008AFF04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20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CFDA0CD4-9F59-489E-97E0-6CA00A38F9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536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38444EF0-9549-4831-82A6-CA1F387F19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52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A4A75BD0-E835-45A2-9CA1-2A1BC385E9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968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3EDDF599-20DB-4AB6-801A-A911778835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84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3A82BE9F-A718-4DAE-B9B9-47AE7AA674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2400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5B7A0BFE-63DD-487A-8BDB-0FEE9850D2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16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754361C3-B0F1-48D1-A102-42F4152861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832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D9039FC3-0E57-4FF9-9E87-270CA29F5B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548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9A89C018-2216-4E45-BBB5-DB9C3903C0CE}"/>
                </a:ext>
              </a:extLst>
            </p:cNvPr>
            <p:cNvGrpSpPr/>
            <p:nvPr/>
          </p:nvGrpSpPr>
          <p:grpSpPr>
            <a:xfrm>
              <a:off x="6187437" y="3370659"/>
              <a:ext cx="1371600" cy="91440"/>
              <a:chOff x="701040" y="3370659"/>
              <a:chExt cx="1371600" cy="91440"/>
            </a:xfrm>
          </p:grpSpPr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8EFCD158-5047-4AA1-B8BF-E813425BCF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1040" y="3416379"/>
                <a:ext cx="1371600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826AC23F-41DE-4C1E-9957-106C805753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2640" y="3370659"/>
                <a:ext cx="0" cy="9144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DA7421F7-137D-4CAF-B5F7-5D0BDDEC02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20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4DC76F12-D616-4ED8-B375-71C9D839E1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536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55CD4E47-D817-492A-9B46-C20EB1829B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52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9AAFC4F3-5FC8-4CD5-B944-D8A95B8691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968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CF6A2323-1400-4489-9963-334E88E6B7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84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5A0A714F-7091-41BB-9A82-E34E5654E8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2400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305BD773-1DA4-42BA-899E-98268DA8B9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16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E0A78812-C3DD-4159-A101-933AC98998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832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EE383921-252D-46A2-9517-4691F6C63C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548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903B7C90-3229-459C-883D-D9407869F744}"/>
                </a:ext>
              </a:extLst>
            </p:cNvPr>
            <p:cNvGrpSpPr/>
            <p:nvPr/>
          </p:nvGrpSpPr>
          <p:grpSpPr>
            <a:xfrm>
              <a:off x="7559036" y="3370659"/>
              <a:ext cx="1371600" cy="91440"/>
              <a:chOff x="701040" y="3370659"/>
              <a:chExt cx="1371600" cy="91440"/>
            </a:xfrm>
          </p:grpSpPr>
          <p:cxnSp>
            <p:nvCxnSpPr>
              <p:cNvPr id="117" name="Straight Arrow Connector 116">
                <a:extLst>
                  <a:ext uri="{FF2B5EF4-FFF2-40B4-BE49-F238E27FC236}">
                    <a16:creationId xmlns:a16="http://schemas.microsoft.com/office/drawing/2014/main" id="{0D143F70-8DB7-4AEF-A373-5F19A0CB84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1040" y="3416379"/>
                <a:ext cx="1371600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93C00F79-5B27-48C2-90D8-7992095662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2640" y="3370659"/>
                <a:ext cx="0" cy="9144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309A2EAD-5C30-4D95-9B3E-B763107010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20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D7531702-CADB-4AE3-BD17-059A1659E4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536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DC6A4FBF-BB02-4811-9D20-0E769724D4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52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B02F8B1A-4B67-4474-9879-43B929C63B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968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CE729080-16B4-4C23-8D5C-3883EFED62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84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A6722B70-C909-4C6E-AC23-97F3160B2D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2400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25434AFC-EEDA-4483-AD43-6D6BB032F5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16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E53CBF9F-FDA4-4770-BC17-4EDF0CAB1B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832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0C7A3A22-50B8-42F4-AE24-8C32D9EA66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548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69473A26-06E6-4B1E-BEC5-D05726FF3C97}"/>
                </a:ext>
              </a:extLst>
            </p:cNvPr>
            <p:cNvGrpSpPr/>
            <p:nvPr/>
          </p:nvGrpSpPr>
          <p:grpSpPr>
            <a:xfrm>
              <a:off x="8930635" y="3370659"/>
              <a:ext cx="1371600" cy="91440"/>
              <a:chOff x="701040" y="3370659"/>
              <a:chExt cx="1371600" cy="91440"/>
            </a:xfrm>
          </p:grpSpPr>
          <p:cxnSp>
            <p:nvCxnSpPr>
              <p:cNvPr id="129" name="Straight Arrow Connector 128">
                <a:extLst>
                  <a:ext uri="{FF2B5EF4-FFF2-40B4-BE49-F238E27FC236}">
                    <a16:creationId xmlns:a16="http://schemas.microsoft.com/office/drawing/2014/main" id="{2A7E953B-28F7-4D18-9174-72B1A6FA89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1040" y="3416379"/>
                <a:ext cx="1371600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E30E5DDB-2B36-4EC6-97F4-08FF1BECC4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2640" y="3370659"/>
                <a:ext cx="0" cy="9144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FFBAAD75-C68B-4DFB-8CFF-45C9A3015E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20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40FB2E1E-8A21-499B-9BF7-879CF5132C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536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4CC366C4-3D50-4850-A5F5-AEA2CB248E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52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9EF3F7D4-8879-43E7-928E-576D84F658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968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75BC01AB-80DD-4B09-9135-DC86E23B1D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84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216388B8-8A53-4C4A-B57F-4C9F35B6D6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2400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9DF961BA-6CA1-4EA2-B02A-8F62518B40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16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EA2B6E09-7FB4-4A83-A5C3-F97F66E3F0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832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5ED39E9B-A6E9-4A44-A246-8C69F0E4A3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548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D27B8E6D-20EA-4EF7-9FC3-952A6BA7C648}"/>
                </a:ext>
              </a:extLst>
            </p:cNvPr>
            <p:cNvGrpSpPr/>
            <p:nvPr/>
          </p:nvGrpSpPr>
          <p:grpSpPr>
            <a:xfrm>
              <a:off x="10302234" y="3393519"/>
              <a:ext cx="1371600" cy="45720"/>
              <a:chOff x="701040" y="3393519"/>
              <a:chExt cx="1371600" cy="45720"/>
            </a:xfrm>
          </p:grpSpPr>
          <p:cxnSp>
            <p:nvCxnSpPr>
              <p:cNvPr id="270" name="Straight Arrow Connector 269">
                <a:extLst>
                  <a:ext uri="{FF2B5EF4-FFF2-40B4-BE49-F238E27FC236}">
                    <a16:creationId xmlns:a16="http://schemas.microsoft.com/office/drawing/2014/main" id="{9F87D491-B10F-49C6-8FCB-8C26C51A91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520" y="3416379"/>
                <a:ext cx="960120" cy="0"/>
              </a:xfrm>
              <a:prstGeom prst="straightConnector1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Arrow Connector 140">
                <a:extLst>
                  <a:ext uri="{FF2B5EF4-FFF2-40B4-BE49-F238E27FC236}">
                    <a16:creationId xmlns:a16="http://schemas.microsoft.com/office/drawing/2014/main" id="{B4C2E0FD-B5CB-4FE8-B4C9-902F160E2E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1040" y="3416379"/>
                <a:ext cx="543604" cy="0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4075897E-A165-4669-81C6-296B1633A1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20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769E94AE-5A23-4888-9562-FE2381D3A4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536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342D37D6-8555-4981-8C44-0AA6008F32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52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247C51FF-8733-4E5B-9A77-7D48729D6D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968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D51CA80F-4C27-4A47-A0B0-304ADABFE7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684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CB660AF0-261F-4352-A55E-80286A3AEA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2400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D11AD93A-2C20-4FAD-805A-AE06B5938E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16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83C19556-572F-4A5C-8D68-8E73FEA815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9832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3F40AA52-8644-4542-AB17-0A4BA932C3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5480" y="3393519"/>
                <a:ext cx="0" cy="4572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7FB64AB4-B6E6-4114-A648-557C05905C0D}"/>
              </a:ext>
            </a:extLst>
          </p:cNvPr>
          <p:cNvSpPr txBox="1"/>
          <p:nvPr/>
        </p:nvSpPr>
        <p:spPr>
          <a:xfrm>
            <a:off x="1125698" y="3448041"/>
            <a:ext cx="675084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1960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69B87B5F-5CE5-4760-A386-DAFFA8FDD556}"/>
              </a:ext>
            </a:extLst>
          </p:cNvPr>
          <p:cNvSpPr txBox="1"/>
          <p:nvPr/>
        </p:nvSpPr>
        <p:spPr>
          <a:xfrm>
            <a:off x="2478678" y="3448041"/>
            <a:ext cx="675084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1970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EE852355-6665-4E2C-94FA-EEB0D15303C5}"/>
              </a:ext>
            </a:extLst>
          </p:cNvPr>
          <p:cNvSpPr txBox="1"/>
          <p:nvPr/>
        </p:nvSpPr>
        <p:spPr>
          <a:xfrm>
            <a:off x="3831658" y="3448041"/>
            <a:ext cx="675084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1980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33699E7B-D73E-48CC-BD05-7002525DE82B}"/>
              </a:ext>
            </a:extLst>
          </p:cNvPr>
          <p:cNvSpPr txBox="1"/>
          <p:nvPr/>
        </p:nvSpPr>
        <p:spPr>
          <a:xfrm>
            <a:off x="5184639" y="3448041"/>
            <a:ext cx="675084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1990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F719D7A8-879C-4A16-BDE4-AD047FDF7B11}"/>
              </a:ext>
            </a:extLst>
          </p:cNvPr>
          <p:cNvSpPr txBox="1"/>
          <p:nvPr/>
        </p:nvSpPr>
        <p:spPr>
          <a:xfrm>
            <a:off x="6537618" y="3448041"/>
            <a:ext cx="675084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2000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F28258EF-FFE1-4DC3-A7A0-C3CB7B21371C}"/>
              </a:ext>
            </a:extLst>
          </p:cNvPr>
          <p:cNvSpPr txBox="1"/>
          <p:nvPr/>
        </p:nvSpPr>
        <p:spPr>
          <a:xfrm>
            <a:off x="7890599" y="3448041"/>
            <a:ext cx="675084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2010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7F5AB73C-317D-42A0-AA37-8AD2673B52E5}"/>
              </a:ext>
            </a:extLst>
          </p:cNvPr>
          <p:cNvSpPr txBox="1"/>
          <p:nvPr/>
        </p:nvSpPr>
        <p:spPr>
          <a:xfrm>
            <a:off x="10596563" y="3448041"/>
            <a:ext cx="675084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2030</a:t>
            </a: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5C66C68C-B27B-4C88-BA4B-9027F8552022}"/>
              </a:ext>
            </a:extLst>
          </p:cNvPr>
          <p:cNvCxnSpPr>
            <a:cxnSpLocks/>
          </p:cNvCxnSpPr>
          <p:nvPr/>
        </p:nvCxnSpPr>
        <p:spPr>
          <a:xfrm>
            <a:off x="2306783" y="3368815"/>
            <a:ext cx="0" cy="239168"/>
          </a:xfrm>
          <a:prstGeom prst="line">
            <a:avLst/>
          </a:prstGeom>
          <a:ln w="9525">
            <a:solidFill>
              <a:srgbClr val="C00000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08893308-632B-4DDC-B41B-C75A38B2E676}"/>
              </a:ext>
            </a:extLst>
          </p:cNvPr>
          <p:cNvSpPr txBox="1"/>
          <p:nvPr/>
        </p:nvSpPr>
        <p:spPr>
          <a:xfrm>
            <a:off x="1636699" y="3490464"/>
            <a:ext cx="67008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Luna 9</a:t>
            </a:r>
          </a:p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Feb 1966</a:t>
            </a:r>
          </a:p>
        </p:txBody>
      </p: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A0F34ADD-E4BD-4AB2-935B-B2B84EFA917A}"/>
              </a:ext>
            </a:extLst>
          </p:cNvPr>
          <p:cNvCxnSpPr>
            <a:cxnSpLocks/>
          </p:cNvCxnSpPr>
          <p:nvPr/>
        </p:nvCxnSpPr>
        <p:spPr>
          <a:xfrm flipV="1">
            <a:off x="2354288" y="3032912"/>
            <a:ext cx="0" cy="335903"/>
          </a:xfrm>
          <a:prstGeom prst="line">
            <a:avLst/>
          </a:prstGeom>
          <a:ln w="9525"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C9AD5DB9-B1E0-4AAD-AEC1-E29116A22B35}"/>
              </a:ext>
            </a:extLst>
          </p:cNvPr>
          <p:cNvSpPr txBox="1"/>
          <p:nvPr/>
        </p:nvSpPr>
        <p:spPr>
          <a:xfrm>
            <a:off x="1614511" y="2909380"/>
            <a:ext cx="761343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Surveyor 1</a:t>
            </a:r>
          </a:p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June 1966</a:t>
            </a:r>
          </a:p>
        </p:txBody>
      </p: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B2E61711-33F2-44E1-A7A7-FCBE81BBBC6C}"/>
              </a:ext>
            </a:extLst>
          </p:cNvPr>
          <p:cNvCxnSpPr>
            <a:cxnSpLocks/>
          </p:cNvCxnSpPr>
          <p:nvPr/>
        </p:nvCxnSpPr>
        <p:spPr>
          <a:xfrm>
            <a:off x="2404296" y="3368814"/>
            <a:ext cx="0" cy="595463"/>
          </a:xfrm>
          <a:prstGeom prst="line">
            <a:avLst/>
          </a:prstGeom>
          <a:ln w="9525">
            <a:solidFill>
              <a:srgbClr val="C00000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30238334-7C16-4638-BA18-B71074F59008}"/>
              </a:ext>
            </a:extLst>
          </p:cNvPr>
          <p:cNvSpPr txBox="1"/>
          <p:nvPr/>
        </p:nvSpPr>
        <p:spPr>
          <a:xfrm>
            <a:off x="1755154" y="3844220"/>
            <a:ext cx="67008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Luna 13</a:t>
            </a:r>
          </a:p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 1966</a:t>
            </a:r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2C722B2E-08B5-44C7-AF0B-2593DAEC1D6F}"/>
              </a:ext>
            </a:extLst>
          </p:cNvPr>
          <p:cNvCxnSpPr>
            <a:cxnSpLocks/>
          </p:cNvCxnSpPr>
          <p:nvPr/>
        </p:nvCxnSpPr>
        <p:spPr>
          <a:xfrm flipV="1">
            <a:off x="2466803" y="2660989"/>
            <a:ext cx="0" cy="707825"/>
          </a:xfrm>
          <a:prstGeom prst="line">
            <a:avLst/>
          </a:prstGeom>
          <a:ln w="9525"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>
            <a:extLst>
              <a:ext uri="{FF2B5EF4-FFF2-40B4-BE49-F238E27FC236}">
                <a16:creationId xmlns:a16="http://schemas.microsoft.com/office/drawing/2014/main" id="{8F24DB51-B7B1-4CE6-A4F7-F7CC2E7699EF}"/>
              </a:ext>
            </a:extLst>
          </p:cNvPr>
          <p:cNvSpPr txBox="1"/>
          <p:nvPr/>
        </p:nvSpPr>
        <p:spPr>
          <a:xfrm>
            <a:off x="1702964" y="2533583"/>
            <a:ext cx="761343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Surveyor 3</a:t>
            </a:r>
          </a:p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April 1967</a:t>
            </a:r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5E9C7F96-4CA2-4116-B73B-B7E5347CC211}"/>
              </a:ext>
            </a:extLst>
          </p:cNvPr>
          <p:cNvCxnSpPr>
            <a:cxnSpLocks/>
          </p:cNvCxnSpPr>
          <p:nvPr/>
        </p:nvCxnSpPr>
        <p:spPr>
          <a:xfrm flipV="1">
            <a:off x="2510558" y="2279691"/>
            <a:ext cx="0" cy="1089123"/>
          </a:xfrm>
          <a:prstGeom prst="line">
            <a:avLst/>
          </a:prstGeom>
          <a:ln w="9525"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71026C38-B080-4620-B9DB-6A4108C369C2}"/>
              </a:ext>
            </a:extLst>
          </p:cNvPr>
          <p:cNvSpPr txBox="1"/>
          <p:nvPr/>
        </p:nvSpPr>
        <p:spPr>
          <a:xfrm>
            <a:off x="1790472" y="2157785"/>
            <a:ext cx="761343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Surveyor 5</a:t>
            </a:r>
          </a:p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 1967</a:t>
            </a: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1347F671-97DC-4E89-A3D7-E03C0A04DDEB}"/>
              </a:ext>
            </a:extLst>
          </p:cNvPr>
          <p:cNvCxnSpPr>
            <a:cxnSpLocks/>
          </p:cNvCxnSpPr>
          <p:nvPr/>
        </p:nvCxnSpPr>
        <p:spPr>
          <a:xfrm flipV="1">
            <a:off x="2533061" y="1910896"/>
            <a:ext cx="0" cy="1457918"/>
          </a:xfrm>
          <a:prstGeom prst="line">
            <a:avLst/>
          </a:prstGeom>
          <a:ln w="9525"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E373606E-48B0-4DB3-B906-3D1C47821CDD}"/>
              </a:ext>
            </a:extLst>
          </p:cNvPr>
          <p:cNvSpPr txBox="1"/>
          <p:nvPr/>
        </p:nvSpPr>
        <p:spPr>
          <a:xfrm>
            <a:off x="1774845" y="1781987"/>
            <a:ext cx="761343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Surveyor 6</a:t>
            </a:r>
          </a:p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 1967</a:t>
            </a:r>
          </a:p>
        </p:txBody>
      </p: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0CD3457D-24A1-46FD-82E2-136A9C126156}"/>
              </a:ext>
            </a:extLst>
          </p:cNvPr>
          <p:cNvCxnSpPr>
            <a:cxnSpLocks/>
          </p:cNvCxnSpPr>
          <p:nvPr/>
        </p:nvCxnSpPr>
        <p:spPr>
          <a:xfrm flipV="1">
            <a:off x="2575568" y="1529597"/>
            <a:ext cx="0" cy="1839217"/>
          </a:xfrm>
          <a:prstGeom prst="line">
            <a:avLst/>
          </a:prstGeom>
          <a:ln w="9525"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C757D2F3-3318-45D4-B3AC-F3884B52C13A}"/>
              </a:ext>
            </a:extLst>
          </p:cNvPr>
          <p:cNvSpPr txBox="1"/>
          <p:nvPr/>
        </p:nvSpPr>
        <p:spPr>
          <a:xfrm>
            <a:off x="1824534" y="1406189"/>
            <a:ext cx="761343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Surveyor 7</a:t>
            </a:r>
          </a:p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Feb 1968</a:t>
            </a:r>
          </a:p>
        </p:txBody>
      </p: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8A54A951-E238-4690-8165-59892E21DDCA}"/>
              </a:ext>
            </a:extLst>
          </p:cNvPr>
          <p:cNvCxnSpPr>
            <a:cxnSpLocks/>
          </p:cNvCxnSpPr>
          <p:nvPr/>
        </p:nvCxnSpPr>
        <p:spPr>
          <a:xfrm flipV="1">
            <a:off x="2755593" y="1190494"/>
            <a:ext cx="0" cy="2178321"/>
          </a:xfrm>
          <a:prstGeom prst="line">
            <a:avLst/>
          </a:prstGeom>
          <a:ln w="9525">
            <a:solidFill>
              <a:schemeClr val="accent5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TextBox 202">
            <a:extLst>
              <a:ext uri="{FF2B5EF4-FFF2-40B4-BE49-F238E27FC236}">
                <a16:creationId xmlns:a16="http://schemas.microsoft.com/office/drawing/2014/main" id="{6310094A-EFF7-4280-81C7-C621788CB814}"/>
              </a:ext>
            </a:extLst>
          </p:cNvPr>
          <p:cNvSpPr txBox="1"/>
          <p:nvPr/>
        </p:nvSpPr>
        <p:spPr>
          <a:xfrm>
            <a:off x="2748404" y="1070933"/>
            <a:ext cx="761343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Apollo 11</a:t>
            </a:r>
          </a:p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July 1969</a:t>
            </a:r>
          </a:p>
        </p:txBody>
      </p: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4025D215-42B3-4471-9BBB-DF23E0259021}"/>
              </a:ext>
            </a:extLst>
          </p:cNvPr>
          <p:cNvCxnSpPr>
            <a:cxnSpLocks/>
          </p:cNvCxnSpPr>
          <p:nvPr/>
        </p:nvCxnSpPr>
        <p:spPr>
          <a:xfrm flipV="1">
            <a:off x="2802471" y="1518659"/>
            <a:ext cx="0" cy="1850154"/>
          </a:xfrm>
          <a:prstGeom prst="line">
            <a:avLst/>
          </a:prstGeom>
          <a:ln w="9525">
            <a:solidFill>
              <a:schemeClr val="accent5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TextBox 205">
            <a:extLst>
              <a:ext uri="{FF2B5EF4-FFF2-40B4-BE49-F238E27FC236}">
                <a16:creationId xmlns:a16="http://schemas.microsoft.com/office/drawing/2014/main" id="{03885F55-0435-4D4D-9B81-5F69F6070688}"/>
              </a:ext>
            </a:extLst>
          </p:cNvPr>
          <p:cNvSpPr txBox="1"/>
          <p:nvPr/>
        </p:nvSpPr>
        <p:spPr>
          <a:xfrm>
            <a:off x="2793097" y="1381520"/>
            <a:ext cx="761343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Apollo 12</a:t>
            </a:r>
          </a:p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 1969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CBD63156-617C-4621-BA2B-81639327DD52}"/>
              </a:ext>
            </a:extLst>
          </p:cNvPr>
          <p:cNvSpPr txBox="1"/>
          <p:nvPr/>
        </p:nvSpPr>
        <p:spPr>
          <a:xfrm>
            <a:off x="2250835" y="4013860"/>
            <a:ext cx="67008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Luna 16</a:t>
            </a:r>
          </a:p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 1970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909E3B19-FBC5-4686-B3D3-BF858CBFC737}"/>
              </a:ext>
            </a:extLst>
          </p:cNvPr>
          <p:cNvSpPr txBox="1"/>
          <p:nvPr/>
        </p:nvSpPr>
        <p:spPr>
          <a:xfrm>
            <a:off x="2250835" y="4339947"/>
            <a:ext cx="67008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Luna 17</a:t>
            </a:r>
          </a:p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 1970</a:t>
            </a:r>
          </a:p>
        </p:txBody>
      </p: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A3436C05-E2A3-40A1-A4AC-853D7747038A}"/>
              </a:ext>
            </a:extLst>
          </p:cNvPr>
          <p:cNvCxnSpPr>
            <a:cxnSpLocks/>
          </p:cNvCxnSpPr>
          <p:nvPr/>
        </p:nvCxnSpPr>
        <p:spPr>
          <a:xfrm flipV="1">
            <a:off x="2970929" y="1830194"/>
            <a:ext cx="0" cy="1538620"/>
          </a:xfrm>
          <a:prstGeom prst="line">
            <a:avLst/>
          </a:prstGeom>
          <a:ln w="9525">
            <a:solidFill>
              <a:schemeClr val="accent5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C260969A-B738-4EC9-B856-3B496E0DF781}"/>
              </a:ext>
            </a:extLst>
          </p:cNvPr>
          <p:cNvSpPr txBox="1"/>
          <p:nvPr/>
        </p:nvSpPr>
        <p:spPr>
          <a:xfrm>
            <a:off x="2954825" y="1692107"/>
            <a:ext cx="761343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Apollo 14</a:t>
            </a:r>
          </a:p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 1971</a:t>
            </a:r>
          </a:p>
        </p:txBody>
      </p:sp>
      <p:cxnSp>
        <p:nvCxnSpPr>
          <p:cNvPr id="217" name="Straight Connector 216">
            <a:extLst>
              <a:ext uri="{FF2B5EF4-FFF2-40B4-BE49-F238E27FC236}">
                <a16:creationId xmlns:a16="http://schemas.microsoft.com/office/drawing/2014/main" id="{5EDF7A05-046A-4BD8-88AD-B5685135ED7F}"/>
              </a:ext>
            </a:extLst>
          </p:cNvPr>
          <p:cNvCxnSpPr>
            <a:cxnSpLocks/>
          </p:cNvCxnSpPr>
          <p:nvPr/>
        </p:nvCxnSpPr>
        <p:spPr>
          <a:xfrm flipV="1">
            <a:off x="3031875" y="2132799"/>
            <a:ext cx="0" cy="1236016"/>
          </a:xfrm>
          <a:prstGeom prst="line">
            <a:avLst/>
          </a:prstGeom>
          <a:ln w="9525">
            <a:solidFill>
              <a:schemeClr val="accent5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>
            <a:extLst>
              <a:ext uri="{FF2B5EF4-FFF2-40B4-BE49-F238E27FC236}">
                <a16:creationId xmlns:a16="http://schemas.microsoft.com/office/drawing/2014/main" id="{FC4041F8-7048-4425-AA96-F2B7F1C14337}"/>
              </a:ext>
            </a:extLst>
          </p:cNvPr>
          <p:cNvSpPr txBox="1"/>
          <p:nvPr/>
        </p:nvSpPr>
        <p:spPr>
          <a:xfrm>
            <a:off x="3035625" y="2002694"/>
            <a:ext cx="761343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Apollo 15</a:t>
            </a:r>
          </a:p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Jul 1971</a:t>
            </a:r>
          </a:p>
        </p:txBody>
      </p: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8BCA3229-6513-4A16-BA0E-911F653AB2C7}"/>
              </a:ext>
            </a:extLst>
          </p:cNvPr>
          <p:cNvCxnSpPr>
            <a:cxnSpLocks/>
          </p:cNvCxnSpPr>
          <p:nvPr/>
        </p:nvCxnSpPr>
        <p:spPr>
          <a:xfrm>
            <a:off x="3115009" y="3368814"/>
            <a:ext cx="0" cy="1062487"/>
          </a:xfrm>
          <a:prstGeom prst="line">
            <a:avLst/>
          </a:prstGeom>
          <a:ln w="9525">
            <a:solidFill>
              <a:srgbClr val="C00000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TextBox 221">
            <a:extLst>
              <a:ext uri="{FF2B5EF4-FFF2-40B4-BE49-F238E27FC236}">
                <a16:creationId xmlns:a16="http://schemas.microsoft.com/office/drawing/2014/main" id="{DF9E851F-238D-4DF2-A1A2-0768CD0A7762}"/>
              </a:ext>
            </a:extLst>
          </p:cNvPr>
          <p:cNvSpPr txBox="1"/>
          <p:nvPr/>
        </p:nvSpPr>
        <p:spPr>
          <a:xfrm>
            <a:off x="3134340" y="4301935"/>
            <a:ext cx="67008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Luna 20</a:t>
            </a:r>
          </a:p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Feb 1972</a:t>
            </a:r>
          </a:p>
        </p:txBody>
      </p: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641FD676-CB34-4D6A-8133-6725B3074E4E}"/>
              </a:ext>
            </a:extLst>
          </p:cNvPr>
          <p:cNvCxnSpPr>
            <a:cxnSpLocks/>
          </p:cNvCxnSpPr>
          <p:nvPr/>
        </p:nvCxnSpPr>
        <p:spPr>
          <a:xfrm flipV="1">
            <a:off x="3129075" y="2443737"/>
            <a:ext cx="0" cy="925077"/>
          </a:xfrm>
          <a:prstGeom prst="line">
            <a:avLst/>
          </a:prstGeom>
          <a:ln w="9525">
            <a:solidFill>
              <a:schemeClr val="accent5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TextBox 224">
            <a:extLst>
              <a:ext uri="{FF2B5EF4-FFF2-40B4-BE49-F238E27FC236}">
                <a16:creationId xmlns:a16="http://schemas.microsoft.com/office/drawing/2014/main" id="{206D0F06-72A7-409F-853A-FCE67F562B0F}"/>
              </a:ext>
            </a:extLst>
          </p:cNvPr>
          <p:cNvSpPr txBox="1"/>
          <p:nvPr/>
        </p:nvSpPr>
        <p:spPr>
          <a:xfrm>
            <a:off x="3129074" y="2313281"/>
            <a:ext cx="761343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Apollo 16</a:t>
            </a:r>
          </a:p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April 1972</a:t>
            </a:r>
          </a:p>
        </p:txBody>
      </p: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E094A633-B910-4CFD-991B-B77DE89A1A93}"/>
              </a:ext>
            </a:extLst>
          </p:cNvPr>
          <p:cNvCxnSpPr>
            <a:cxnSpLocks/>
          </p:cNvCxnSpPr>
          <p:nvPr/>
        </p:nvCxnSpPr>
        <p:spPr>
          <a:xfrm flipV="1">
            <a:off x="3216271" y="2750806"/>
            <a:ext cx="0" cy="618008"/>
          </a:xfrm>
          <a:prstGeom prst="line">
            <a:avLst/>
          </a:prstGeom>
          <a:ln w="9525">
            <a:solidFill>
              <a:schemeClr val="accent5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TextBox 227">
            <a:extLst>
              <a:ext uri="{FF2B5EF4-FFF2-40B4-BE49-F238E27FC236}">
                <a16:creationId xmlns:a16="http://schemas.microsoft.com/office/drawing/2014/main" id="{58B55A75-C95D-4304-B49E-A0F0F7749870}"/>
              </a:ext>
            </a:extLst>
          </p:cNvPr>
          <p:cNvSpPr txBox="1"/>
          <p:nvPr/>
        </p:nvSpPr>
        <p:spPr>
          <a:xfrm>
            <a:off x="3209396" y="2623870"/>
            <a:ext cx="761343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Apollo 17</a:t>
            </a:r>
          </a:p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 1972</a:t>
            </a:r>
          </a:p>
        </p:txBody>
      </p: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AC91DA4A-8AE8-477B-8436-C3D400B46089}"/>
              </a:ext>
            </a:extLst>
          </p:cNvPr>
          <p:cNvCxnSpPr>
            <a:cxnSpLocks/>
          </p:cNvCxnSpPr>
          <p:nvPr/>
        </p:nvCxnSpPr>
        <p:spPr>
          <a:xfrm>
            <a:off x="3235023" y="3368813"/>
            <a:ext cx="0" cy="739009"/>
          </a:xfrm>
          <a:prstGeom prst="line">
            <a:avLst/>
          </a:prstGeom>
          <a:ln w="9525">
            <a:solidFill>
              <a:srgbClr val="C00000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Box 230">
            <a:extLst>
              <a:ext uri="{FF2B5EF4-FFF2-40B4-BE49-F238E27FC236}">
                <a16:creationId xmlns:a16="http://schemas.microsoft.com/office/drawing/2014/main" id="{0D77CA87-C7E8-48BB-B6BE-65A6FEA91EE2}"/>
              </a:ext>
            </a:extLst>
          </p:cNvPr>
          <p:cNvSpPr txBox="1"/>
          <p:nvPr/>
        </p:nvSpPr>
        <p:spPr>
          <a:xfrm>
            <a:off x="3240025" y="3984240"/>
            <a:ext cx="67008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Luna 21</a:t>
            </a:r>
          </a:p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 1973</a:t>
            </a:r>
          </a:p>
        </p:txBody>
      </p: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4190B115-7753-4021-8A54-82FF14C33633}"/>
              </a:ext>
            </a:extLst>
          </p:cNvPr>
          <p:cNvCxnSpPr>
            <a:cxnSpLocks/>
          </p:cNvCxnSpPr>
          <p:nvPr/>
        </p:nvCxnSpPr>
        <p:spPr>
          <a:xfrm>
            <a:off x="3716168" y="3368813"/>
            <a:ext cx="0" cy="415530"/>
          </a:xfrm>
          <a:prstGeom prst="line">
            <a:avLst/>
          </a:prstGeom>
          <a:ln w="9525">
            <a:solidFill>
              <a:srgbClr val="C00000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TextBox 233">
            <a:extLst>
              <a:ext uri="{FF2B5EF4-FFF2-40B4-BE49-F238E27FC236}">
                <a16:creationId xmlns:a16="http://schemas.microsoft.com/office/drawing/2014/main" id="{C78FBAAC-9B4D-43CA-BF3C-9D1F35325034}"/>
              </a:ext>
            </a:extLst>
          </p:cNvPr>
          <p:cNvSpPr txBox="1"/>
          <p:nvPr/>
        </p:nvSpPr>
        <p:spPr>
          <a:xfrm>
            <a:off x="3716169" y="3666545"/>
            <a:ext cx="670085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Luna 24</a:t>
            </a:r>
          </a:p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 1976</a:t>
            </a:r>
          </a:p>
        </p:txBody>
      </p:sp>
      <p:pic>
        <p:nvPicPr>
          <p:cNvPr id="250" name="Picture 249" descr="Shape&#10;&#10;Description automatically generated">
            <a:extLst>
              <a:ext uri="{FF2B5EF4-FFF2-40B4-BE49-F238E27FC236}">
                <a16:creationId xmlns:a16="http://schemas.microsoft.com/office/drawing/2014/main" id="{F094EF17-7B33-408C-9188-B103D95AFA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9699" y="4269264"/>
            <a:ext cx="630968" cy="315485"/>
          </a:xfrm>
          <a:prstGeom prst="rect">
            <a:avLst/>
          </a:prstGeom>
        </p:spPr>
      </p:pic>
      <p:pic>
        <p:nvPicPr>
          <p:cNvPr id="252" name="Picture 251" descr="Background pattern&#10;&#10;Description automatically generated">
            <a:extLst>
              <a:ext uri="{FF2B5EF4-FFF2-40B4-BE49-F238E27FC236}">
                <a16:creationId xmlns:a16="http://schemas.microsoft.com/office/drawing/2014/main" id="{A3AD7D48-F7C7-491B-98B1-61305122DA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9005" y="1035577"/>
            <a:ext cx="630968" cy="332243"/>
          </a:xfrm>
          <a:prstGeom prst="rect">
            <a:avLst/>
          </a:prstGeom>
        </p:spPr>
      </p:pic>
      <p:cxnSp>
        <p:nvCxnSpPr>
          <p:cNvPr id="253" name="Straight Connector 252">
            <a:extLst>
              <a:ext uri="{FF2B5EF4-FFF2-40B4-BE49-F238E27FC236}">
                <a16:creationId xmlns:a16="http://schemas.microsoft.com/office/drawing/2014/main" id="{BB6E98C7-DE76-40A3-8C99-15A36F148413}"/>
              </a:ext>
            </a:extLst>
          </p:cNvPr>
          <p:cNvCxnSpPr>
            <a:cxnSpLocks/>
          </p:cNvCxnSpPr>
          <p:nvPr/>
        </p:nvCxnSpPr>
        <p:spPr>
          <a:xfrm>
            <a:off x="8741951" y="3368814"/>
            <a:ext cx="0" cy="472753"/>
          </a:xfrm>
          <a:prstGeom prst="line">
            <a:avLst/>
          </a:prstGeom>
          <a:ln w="9525">
            <a:solidFill>
              <a:srgbClr val="FFC000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TextBox 253">
            <a:extLst>
              <a:ext uri="{FF2B5EF4-FFF2-40B4-BE49-F238E27FC236}">
                <a16:creationId xmlns:a16="http://schemas.microsoft.com/office/drawing/2014/main" id="{1C8B9956-3BAD-4572-B64B-1C937D662030}"/>
              </a:ext>
            </a:extLst>
          </p:cNvPr>
          <p:cNvSpPr txBox="1"/>
          <p:nvPr/>
        </p:nvSpPr>
        <p:spPr>
          <a:xfrm>
            <a:off x="8026487" y="3717919"/>
            <a:ext cx="721174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Chang’e 3 </a:t>
            </a: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 2013</a:t>
            </a:r>
          </a:p>
        </p:txBody>
      </p:sp>
      <p:cxnSp>
        <p:nvCxnSpPr>
          <p:cNvPr id="255" name="Straight Connector 254">
            <a:extLst>
              <a:ext uri="{FF2B5EF4-FFF2-40B4-BE49-F238E27FC236}">
                <a16:creationId xmlns:a16="http://schemas.microsoft.com/office/drawing/2014/main" id="{110A21EE-BCEC-4DE1-B59F-618E62876390}"/>
              </a:ext>
            </a:extLst>
          </p:cNvPr>
          <p:cNvCxnSpPr>
            <a:cxnSpLocks/>
          </p:cNvCxnSpPr>
          <p:nvPr/>
        </p:nvCxnSpPr>
        <p:spPr>
          <a:xfrm>
            <a:off x="9437670" y="3368814"/>
            <a:ext cx="0" cy="740600"/>
          </a:xfrm>
          <a:prstGeom prst="line">
            <a:avLst/>
          </a:prstGeom>
          <a:ln w="9525">
            <a:solidFill>
              <a:srgbClr val="FFC000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TextBox 255">
            <a:extLst>
              <a:ext uri="{FF2B5EF4-FFF2-40B4-BE49-F238E27FC236}">
                <a16:creationId xmlns:a16="http://schemas.microsoft.com/office/drawing/2014/main" id="{97D74D10-E2CD-4E93-837D-7D828353CCE7}"/>
              </a:ext>
            </a:extLst>
          </p:cNvPr>
          <p:cNvSpPr txBox="1"/>
          <p:nvPr/>
        </p:nvSpPr>
        <p:spPr>
          <a:xfrm>
            <a:off x="8724444" y="3985765"/>
            <a:ext cx="721174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Chang’e 4 </a:t>
            </a: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Jan 2019</a:t>
            </a:r>
          </a:p>
        </p:txBody>
      </p: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34E9AD22-F624-4908-B985-32698E337EA2}"/>
              </a:ext>
            </a:extLst>
          </p:cNvPr>
          <p:cNvCxnSpPr>
            <a:cxnSpLocks/>
          </p:cNvCxnSpPr>
          <p:nvPr/>
        </p:nvCxnSpPr>
        <p:spPr>
          <a:xfrm>
            <a:off x="9572680" y="3368813"/>
            <a:ext cx="0" cy="1129905"/>
          </a:xfrm>
          <a:prstGeom prst="line">
            <a:avLst/>
          </a:prstGeom>
          <a:ln w="9525">
            <a:solidFill>
              <a:srgbClr val="FFC000"/>
            </a:solidFill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TextBox 257">
            <a:extLst>
              <a:ext uri="{FF2B5EF4-FFF2-40B4-BE49-F238E27FC236}">
                <a16:creationId xmlns:a16="http://schemas.microsoft.com/office/drawing/2014/main" id="{02336297-C953-45F3-B545-651389193079}"/>
              </a:ext>
            </a:extLst>
          </p:cNvPr>
          <p:cNvSpPr txBox="1"/>
          <p:nvPr/>
        </p:nvSpPr>
        <p:spPr>
          <a:xfrm>
            <a:off x="8851503" y="4377260"/>
            <a:ext cx="721174" cy="36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Chang’e 5 </a:t>
            </a:r>
            <a:r>
              <a:rPr kumimoji="0" lang="en-US" sz="788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 2020</a:t>
            </a:r>
          </a:p>
        </p:txBody>
      </p:sp>
      <p:pic>
        <p:nvPicPr>
          <p:cNvPr id="268" name="Picture 267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BCA1546-5A5F-4A50-9845-E1213D8E07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2151" y="4124786"/>
            <a:ext cx="630968" cy="379069"/>
          </a:xfrm>
          <a:prstGeom prst="rect">
            <a:avLst/>
          </a:prstGeom>
        </p:spPr>
      </p:pic>
      <p:cxnSp>
        <p:nvCxnSpPr>
          <p:cNvPr id="292" name="Straight Connector 291">
            <a:extLst>
              <a:ext uri="{FF2B5EF4-FFF2-40B4-BE49-F238E27FC236}">
                <a16:creationId xmlns:a16="http://schemas.microsoft.com/office/drawing/2014/main" id="{1CCF3CC8-5F51-4AF3-94F5-343B418628AD}"/>
              </a:ext>
            </a:extLst>
          </p:cNvPr>
          <p:cNvCxnSpPr>
            <a:cxnSpLocks/>
          </p:cNvCxnSpPr>
          <p:nvPr/>
        </p:nvCxnSpPr>
        <p:spPr>
          <a:xfrm flipV="1">
            <a:off x="10045245" y="2653122"/>
            <a:ext cx="0" cy="715692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Connector 293">
            <a:extLst>
              <a:ext uri="{FF2B5EF4-FFF2-40B4-BE49-F238E27FC236}">
                <a16:creationId xmlns:a16="http://schemas.microsoft.com/office/drawing/2014/main" id="{FA4BB5D3-4822-4B1D-93C8-4B3B4055CC36}"/>
              </a:ext>
            </a:extLst>
          </p:cNvPr>
          <p:cNvCxnSpPr>
            <a:cxnSpLocks/>
          </p:cNvCxnSpPr>
          <p:nvPr/>
        </p:nvCxnSpPr>
        <p:spPr>
          <a:xfrm flipV="1">
            <a:off x="10059309" y="2500760"/>
            <a:ext cx="0" cy="868055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Connector 295">
            <a:extLst>
              <a:ext uri="{FF2B5EF4-FFF2-40B4-BE49-F238E27FC236}">
                <a16:creationId xmlns:a16="http://schemas.microsoft.com/office/drawing/2014/main" id="{1FA2A96E-1FD5-4D50-AFDC-38495E7A8859}"/>
              </a:ext>
            </a:extLst>
          </p:cNvPr>
          <p:cNvCxnSpPr>
            <a:cxnSpLocks/>
          </p:cNvCxnSpPr>
          <p:nvPr/>
        </p:nvCxnSpPr>
        <p:spPr>
          <a:xfrm flipV="1">
            <a:off x="10082752" y="2315579"/>
            <a:ext cx="0" cy="1053234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8" name="TextBox 297">
            <a:extLst>
              <a:ext uri="{FF2B5EF4-FFF2-40B4-BE49-F238E27FC236}">
                <a16:creationId xmlns:a16="http://schemas.microsoft.com/office/drawing/2014/main" id="{6DE5C54A-C9A1-42BF-AA2D-FD265E72C705}"/>
              </a:ext>
            </a:extLst>
          </p:cNvPr>
          <p:cNvSpPr txBox="1"/>
          <p:nvPr/>
        </p:nvSpPr>
        <p:spPr>
          <a:xfrm>
            <a:off x="9687797" y="2185271"/>
            <a:ext cx="430029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AB1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D7061415-4FA0-4CD7-92B7-1D159B409A8E}"/>
              </a:ext>
            </a:extLst>
          </p:cNvPr>
          <p:cNvSpPr txBox="1"/>
          <p:nvPr/>
        </p:nvSpPr>
        <p:spPr>
          <a:xfrm>
            <a:off x="9639028" y="2529315"/>
            <a:ext cx="430029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IM-1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5F0DFAFE-5EBE-4592-BFD9-B5431DB79090}"/>
              </a:ext>
            </a:extLst>
          </p:cNvPr>
          <p:cNvSpPr txBox="1"/>
          <p:nvPr/>
        </p:nvSpPr>
        <p:spPr>
          <a:xfrm>
            <a:off x="9660526" y="2374870"/>
            <a:ext cx="430029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IM-2</a:t>
            </a:r>
            <a:endParaRPr kumimoji="0" lang="en-US" sz="788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6" name="Straight Connector 305">
            <a:extLst>
              <a:ext uri="{FF2B5EF4-FFF2-40B4-BE49-F238E27FC236}">
                <a16:creationId xmlns:a16="http://schemas.microsoft.com/office/drawing/2014/main" id="{BBD9BDA1-A45F-4148-A75B-24A00F921219}"/>
              </a:ext>
            </a:extLst>
          </p:cNvPr>
          <p:cNvCxnSpPr>
            <a:cxnSpLocks/>
          </p:cNvCxnSpPr>
          <p:nvPr/>
        </p:nvCxnSpPr>
        <p:spPr>
          <a:xfrm flipV="1">
            <a:off x="10143127" y="2074144"/>
            <a:ext cx="0" cy="129467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Connector 306">
            <a:extLst>
              <a:ext uri="{FF2B5EF4-FFF2-40B4-BE49-F238E27FC236}">
                <a16:creationId xmlns:a16="http://schemas.microsoft.com/office/drawing/2014/main" id="{0795E580-9299-47FB-A11C-45CB9DE997BD}"/>
              </a:ext>
            </a:extLst>
          </p:cNvPr>
          <p:cNvCxnSpPr>
            <a:cxnSpLocks/>
          </p:cNvCxnSpPr>
          <p:nvPr/>
        </p:nvCxnSpPr>
        <p:spPr>
          <a:xfrm flipV="1">
            <a:off x="10187668" y="2196035"/>
            <a:ext cx="0" cy="117278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0" name="TextBox 309">
            <a:extLst>
              <a:ext uri="{FF2B5EF4-FFF2-40B4-BE49-F238E27FC236}">
                <a16:creationId xmlns:a16="http://schemas.microsoft.com/office/drawing/2014/main" id="{2B3BB6D4-2480-45D7-8606-302AD316D0E2}"/>
              </a:ext>
            </a:extLst>
          </p:cNvPr>
          <p:cNvSpPr txBox="1"/>
          <p:nvPr/>
        </p:nvSpPr>
        <p:spPr>
          <a:xfrm>
            <a:off x="10067028" y="1943888"/>
            <a:ext cx="473025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IM-3</a:t>
            </a:r>
            <a:endParaRPr kumimoji="0" lang="en-US" sz="788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7F5F32D3-BECC-4E3D-ACE8-4595BBC8770B}"/>
              </a:ext>
            </a:extLst>
          </p:cNvPr>
          <p:cNvSpPr txBox="1"/>
          <p:nvPr/>
        </p:nvSpPr>
        <p:spPr>
          <a:xfrm>
            <a:off x="10143296" y="2066770"/>
            <a:ext cx="512424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VIPER</a:t>
            </a:r>
            <a:endParaRPr kumimoji="0" lang="en-US" sz="788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7117621-A7AB-4EFD-A183-0C518291A1FB}"/>
              </a:ext>
            </a:extLst>
          </p:cNvPr>
          <p:cNvGrpSpPr/>
          <p:nvPr/>
        </p:nvGrpSpPr>
        <p:grpSpPr>
          <a:xfrm>
            <a:off x="4214774" y="826131"/>
            <a:ext cx="5357898" cy="2256047"/>
            <a:chOff x="4184913" y="1070421"/>
            <a:chExt cx="5442944" cy="2291857"/>
          </a:xfrm>
        </p:grpSpPr>
        <p:pic>
          <p:nvPicPr>
            <p:cNvPr id="1027" name="Picture 1026" descr="A close up of the moon&#10;&#10;Description automatically generated">
              <a:extLst>
                <a:ext uri="{FF2B5EF4-FFF2-40B4-BE49-F238E27FC236}">
                  <a16:creationId xmlns:a16="http://schemas.microsoft.com/office/drawing/2014/main" id="{23575BDC-3260-4320-B70E-BD179827B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84913" y="1070421"/>
              <a:ext cx="2291856" cy="2291857"/>
            </a:xfrm>
            <a:prstGeom prst="rect">
              <a:avLst/>
            </a:prstGeom>
          </p:spPr>
        </p:pic>
        <p:pic>
          <p:nvPicPr>
            <p:cNvPr id="1029" name="Picture 1028" descr="A close up of the moon&#10;&#10;Description automatically generated with medium confidence">
              <a:extLst>
                <a:ext uri="{FF2B5EF4-FFF2-40B4-BE49-F238E27FC236}">
                  <a16:creationId xmlns:a16="http://schemas.microsoft.com/office/drawing/2014/main" id="{F29A0CE7-1691-475F-992E-69198D078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5588" y="1070421"/>
              <a:ext cx="2291856" cy="2291857"/>
            </a:xfrm>
            <a:prstGeom prst="rect">
              <a:avLst/>
            </a:prstGeom>
          </p:spPr>
        </p:pic>
        <p:sp>
          <p:nvSpPr>
            <p:cNvPr id="1036" name="Oval 1035">
              <a:extLst>
                <a:ext uri="{FF2B5EF4-FFF2-40B4-BE49-F238E27FC236}">
                  <a16:creationId xmlns:a16="http://schemas.microsoft.com/office/drawing/2014/main" id="{2BCD6FBE-3B15-42ED-B292-623CAB7D7C4B}"/>
                </a:ext>
              </a:extLst>
            </p:cNvPr>
            <p:cNvSpPr/>
            <p:nvPr/>
          </p:nvSpPr>
          <p:spPr>
            <a:xfrm>
              <a:off x="5339160" y="1663913"/>
              <a:ext cx="91126" cy="9112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3" name="Oval 332">
              <a:extLst>
                <a:ext uri="{FF2B5EF4-FFF2-40B4-BE49-F238E27FC236}">
                  <a16:creationId xmlns:a16="http://schemas.microsoft.com/office/drawing/2014/main" id="{1016A9F8-8747-4D5B-A04F-3AD19D424B8E}"/>
                </a:ext>
              </a:extLst>
            </p:cNvPr>
            <p:cNvSpPr/>
            <p:nvPr/>
          </p:nvSpPr>
          <p:spPr>
            <a:xfrm>
              <a:off x="5798151" y="1727899"/>
              <a:ext cx="91126" cy="9112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5" name="Oval 334">
              <a:extLst>
                <a:ext uri="{FF2B5EF4-FFF2-40B4-BE49-F238E27FC236}">
                  <a16:creationId xmlns:a16="http://schemas.microsoft.com/office/drawing/2014/main" id="{2E522C09-B121-46D1-A785-BED28858DFE1}"/>
                </a:ext>
              </a:extLst>
            </p:cNvPr>
            <p:cNvSpPr/>
            <p:nvPr/>
          </p:nvSpPr>
          <p:spPr>
            <a:xfrm>
              <a:off x="5631953" y="2280027"/>
              <a:ext cx="91126" cy="9112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139B0637-389F-4C82-8C95-E79CB4C0D636}"/>
                </a:ext>
              </a:extLst>
            </p:cNvPr>
            <p:cNvSpPr/>
            <p:nvPr/>
          </p:nvSpPr>
          <p:spPr>
            <a:xfrm>
              <a:off x="5029200" y="2125223"/>
              <a:ext cx="91126" cy="9112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903F8123-7664-4791-B89D-94E520D53DD6}"/>
                </a:ext>
              </a:extLst>
            </p:cNvPr>
            <p:cNvSpPr/>
            <p:nvPr/>
          </p:nvSpPr>
          <p:spPr>
            <a:xfrm>
              <a:off x="5114743" y="2695472"/>
              <a:ext cx="91126" cy="9112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63032E58-0BC3-4862-BB23-569912652A4A}"/>
                </a:ext>
              </a:extLst>
            </p:cNvPr>
            <p:cNvSpPr/>
            <p:nvPr/>
          </p:nvSpPr>
          <p:spPr>
            <a:xfrm>
              <a:off x="5350485" y="2024453"/>
              <a:ext cx="91126" cy="9112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4505B220-8A95-4498-A5E3-B4CE7D2C763F}"/>
                </a:ext>
              </a:extLst>
            </p:cNvPr>
            <p:cNvSpPr/>
            <p:nvPr/>
          </p:nvSpPr>
          <p:spPr>
            <a:xfrm>
              <a:off x="5767305" y="2075864"/>
              <a:ext cx="91126" cy="9112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4" name="Oval 333">
              <a:extLst>
                <a:ext uri="{FF2B5EF4-FFF2-40B4-BE49-F238E27FC236}">
                  <a16:creationId xmlns:a16="http://schemas.microsoft.com/office/drawing/2014/main" id="{EEAD2542-2DE9-42C2-886C-8406E8F736D3}"/>
                </a:ext>
              </a:extLst>
            </p:cNvPr>
            <p:cNvSpPr/>
            <p:nvPr/>
          </p:nvSpPr>
          <p:spPr>
            <a:xfrm>
              <a:off x="5775608" y="2125223"/>
              <a:ext cx="91126" cy="9112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9DB36BDF-F1B7-4F7B-9F27-D98317B61333}"/>
                </a:ext>
              </a:extLst>
            </p:cNvPr>
            <p:cNvSpPr/>
            <p:nvPr/>
          </p:nvSpPr>
          <p:spPr>
            <a:xfrm>
              <a:off x="4643289" y="2108949"/>
              <a:ext cx="91126" cy="9112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E75ED31C-8294-4399-A88D-26C55593D8B7}"/>
                </a:ext>
              </a:extLst>
            </p:cNvPr>
            <p:cNvSpPr/>
            <p:nvPr/>
          </p:nvSpPr>
          <p:spPr>
            <a:xfrm>
              <a:off x="4348932" y="2012895"/>
              <a:ext cx="91126" cy="9112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3" name="Oval 342">
              <a:extLst>
                <a:ext uri="{FF2B5EF4-FFF2-40B4-BE49-F238E27FC236}">
                  <a16:creationId xmlns:a16="http://schemas.microsoft.com/office/drawing/2014/main" id="{F071DF8B-59C6-47FF-A825-0D270CE64D39}"/>
                </a:ext>
              </a:extLst>
            </p:cNvPr>
            <p:cNvSpPr/>
            <p:nvPr/>
          </p:nvSpPr>
          <p:spPr>
            <a:xfrm>
              <a:off x="4425190" y="1847582"/>
              <a:ext cx="91126" cy="9112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B0752E0D-9863-4841-BF00-C274BB45488D}"/>
                </a:ext>
              </a:extLst>
            </p:cNvPr>
            <p:cNvSpPr/>
            <p:nvPr/>
          </p:nvSpPr>
          <p:spPr>
            <a:xfrm>
              <a:off x="4810442" y="1464268"/>
              <a:ext cx="91126" cy="9112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7B342B3B-09DD-468D-A863-4F2231AD4743}"/>
                </a:ext>
              </a:extLst>
            </p:cNvPr>
            <p:cNvSpPr/>
            <p:nvPr/>
          </p:nvSpPr>
          <p:spPr>
            <a:xfrm>
              <a:off x="5774138" y="1654824"/>
              <a:ext cx="91126" cy="9112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A653005F-CB1E-4E19-978C-22AEEF4CE13C}"/>
                </a:ext>
              </a:extLst>
            </p:cNvPr>
            <p:cNvSpPr/>
            <p:nvPr/>
          </p:nvSpPr>
          <p:spPr>
            <a:xfrm>
              <a:off x="6181386" y="1912956"/>
              <a:ext cx="91126" cy="9112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4693ABF4-C767-49FD-9D96-EB0D75F7E017}"/>
                </a:ext>
              </a:extLst>
            </p:cNvPr>
            <p:cNvSpPr/>
            <p:nvPr/>
          </p:nvSpPr>
          <p:spPr>
            <a:xfrm>
              <a:off x="6150082" y="2053515"/>
              <a:ext cx="91126" cy="9112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B9E146BE-FBBB-4E03-80B7-7B2C4BE18454}"/>
                </a:ext>
              </a:extLst>
            </p:cNvPr>
            <p:cNvSpPr/>
            <p:nvPr/>
          </p:nvSpPr>
          <p:spPr>
            <a:xfrm>
              <a:off x="6150082" y="2164755"/>
              <a:ext cx="91126" cy="9112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433DDF7F-9149-4FC9-92F0-CB01C483A31E}"/>
                </a:ext>
              </a:extLst>
            </p:cNvPr>
            <p:cNvSpPr/>
            <p:nvPr/>
          </p:nvSpPr>
          <p:spPr>
            <a:xfrm>
              <a:off x="4651109" y="1450490"/>
              <a:ext cx="91126" cy="9112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0" name="Oval 349">
              <a:extLst>
                <a:ext uri="{FF2B5EF4-FFF2-40B4-BE49-F238E27FC236}">
                  <a16:creationId xmlns:a16="http://schemas.microsoft.com/office/drawing/2014/main" id="{421AB978-FBF9-40FB-89FB-FA20828B8349}"/>
                </a:ext>
              </a:extLst>
            </p:cNvPr>
            <p:cNvSpPr/>
            <p:nvPr/>
          </p:nvSpPr>
          <p:spPr>
            <a:xfrm>
              <a:off x="5029440" y="1438306"/>
              <a:ext cx="91126" cy="9112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09788D05-5F62-4064-8FF5-E6B1DCD1B5B6}"/>
                </a:ext>
              </a:extLst>
            </p:cNvPr>
            <p:cNvSpPr/>
            <p:nvPr/>
          </p:nvSpPr>
          <p:spPr>
            <a:xfrm>
              <a:off x="4911187" y="2115162"/>
              <a:ext cx="91126" cy="9112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43493807-1210-418B-8AFA-1DA782D189E5}"/>
                </a:ext>
              </a:extLst>
            </p:cNvPr>
            <p:cNvSpPr/>
            <p:nvPr/>
          </p:nvSpPr>
          <p:spPr>
            <a:xfrm>
              <a:off x="4922145" y="2125223"/>
              <a:ext cx="91126" cy="9112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91EA7F31-A650-49A7-872A-007ABCA4C7C8}"/>
                </a:ext>
              </a:extLst>
            </p:cNvPr>
            <p:cNvSpPr/>
            <p:nvPr/>
          </p:nvSpPr>
          <p:spPr>
            <a:xfrm>
              <a:off x="7508183" y="2877840"/>
              <a:ext cx="91126" cy="9112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00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7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37" name="Group 1036">
              <a:extLst>
                <a:ext uri="{FF2B5EF4-FFF2-40B4-BE49-F238E27FC236}">
                  <a16:creationId xmlns:a16="http://schemas.microsoft.com/office/drawing/2014/main" id="{CD7CE03F-EE41-45F2-A0C3-85AC16673BBA}"/>
                </a:ext>
              </a:extLst>
            </p:cNvPr>
            <p:cNvGrpSpPr/>
            <p:nvPr/>
          </p:nvGrpSpPr>
          <p:grpSpPr>
            <a:xfrm>
              <a:off x="8668796" y="1080267"/>
              <a:ext cx="959061" cy="876104"/>
              <a:chOff x="10848274" y="1410315"/>
              <a:chExt cx="1106444" cy="1010739"/>
            </a:xfrm>
          </p:grpSpPr>
          <p:sp>
            <p:nvSpPr>
              <p:cNvPr id="353" name="Oval 352">
                <a:extLst>
                  <a:ext uri="{FF2B5EF4-FFF2-40B4-BE49-F238E27FC236}">
                    <a16:creationId xmlns:a16="http://schemas.microsoft.com/office/drawing/2014/main" id="{E36E1629-4A08-4274-A8FA-9288807D371C}"/>
                  </a:ext>
                </a:extLst>
              </p:cNvPr>
              <p:cNvSpPr/>
              <p:nvPr/>
            </p:nvSpPr>
            <p:spPr>
              <a:xfrm>
                <a:off x="10848274" y="1841897"/>
                <a:ext cx="105130" cy="10513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001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72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4" name="Oval 353">
                <a:extLst>
                  <a:ext uri="{FF2B5EF4-FFF2-40B4-BE49-F238E27FC236}">
                    <a16:creationId xmlns:a16="http://schemas.microsoft.com/office/drawing/2014/main" id="{D82A479D-8A35-4E13-ADA6-D0A30AAE64EF}"/>
                  </a:ext>
                </a:extLst>
              </p:cNvPr>
              <p:cNvSpPr/>
              <p:nvPr/>
            </p:nvSpPr>
            <p:spPr>
              <a:xfrm>
                <a:off x="10848274" y="2027002"/>
                <a:ext cx="105130" cy="10513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001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72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5" name="Oval 354">
                <a:extLst>
                  <a:ext uri="{FF2B5EF4-FFF2-40B4-BE49-F238E27FC236}">
                    <a16:creationId xmlns:a16="http://schemas.microsoft.com/office/drawing/2014/main" id="{5660382A-FE7A-435A-A027-C6C00D10F626}"/>
                  </a:ext>
                </a:extLst>
              </p:cNvPr>
              <p:cNvSpPr/>
              <p:nvPr/>
            </p:nvSpPr>
            <p:spPr>
              <a:xfrm>
                <a:off x="10848274" y="1669815"/>
                <a:ext cx="105130" cy="10513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001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72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6" name="Oval 355">
                <a:extLst>
                  <a:ext uri="{FF2B5EF4-FFF2-40B4-BE49-F238E27FC236}">
                    <a16:creationId xmlns:a16="http://schemas.microsoft.com/office/drawing/2014/main" id="{EDD1517F-588F-4DCD-AB2B-14158321BB05}"/>
                  </a:ext>
                </a:extLst>
              </p:cNvPr>
              <p:cNvSpPr/>
              <p:nvPr/>
            </p:nvSpPr>
            <p:spPr>
              <a:xfrm>
                <a:off x="10848274" y="1493505"/>
                <a:ext cx="105130" cy="10513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001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72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7" name="TextBox 356">
                <a:extLst>
                  <a:ext uri="{FF2B5EF4-FFF2-40B4-BE49-F238E27FC236}">
                    <a16:creationId xmlns:a16="http://schemas.microsoft.com/office/drawing/2014/main" id="{FFF865ED-0AD4-49DC-AEE8-EC7FAEDA3ADD}"/>
                  </a:ext>
                </a:extLst>
              </p:cNvPr>
              <p:cNvSpPr txBox="1"/>
              <p:nvPr/>
            </p:nvSpPr>
            <p:spPr>
              <a:xfrm>
                <a:off x="10900838" y="1410315"/>
                <a:ext cx="1053880" cy="10107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001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84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Surveyor</a:t>
                </a:r>
              </a:p>
              <a:p>
                <a:pPr marL="0" marR="0" lvl="0" indent="0" algn="l" defTabSz="9001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84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Apollo</a:t>
                </a:r>
              </a:p>
              <a:p>
                <a:pPr marL="0" marR="0" lvl="0" indent="0" algn="l" defTabSz="9001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84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Luna</a:t>
                </a:r>
              </a:p>
              <a:p>
                <a:pPr marL="0" marR="0" lvl="0" indent="0" algn="l" defTabSz="9001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84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Chang’e</a:t>
                </a:r>
                <a:endParaRPr kumimoji="0" lang="en-US" sz="984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00113" rtl="0" eaLnBrk="1" fontAlgn="auto" latinLnBrk="0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984" b="1" dirty="0">
                    <a:solidFill>
                      <a:srgbClr val="92D050"/>
                    </a:solidFill>
                    <a:latin typeface="Calibri" panose="020F0502020204030204"/>
                  </a:rPr>
                  <a:t>Chandrayaan</a:t>
                </a:r>
              </a:p>
            </p:txBody>
          </p:sp>
        </p:grp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DF388BD5-AA7A-477F-8BF2-C872D2920FBF}"/>
              </a:ext>
            </a:extLst>
          </p:cNvPr>
          <p:cNvSpPr txBox="1"/>
          <p:nvPr/>
        </p:nvSpPr>
        <p:spPr>
          <a:xfrm>
            <a:off x="10060343" y="1819101"/>
            <a:ext cx="967249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SLIM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68A763C5-D6E2-42C0-84E6-D4E377E4DA98}"/>
              </a:ext>
            </a:extLst>
          </p:cNvPr>
          <p:cNvSpPr txBox="1"/>
          <p:nvPr/>
        </p:nvSpPr>
        <p:spPr>
          <a:xfrm>
            <a:off x="10202147" y="2445237"/>
            <a:ext cx="967249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Starship Demo</a:t>
            </a:r>
            <a:endParaRPr kumimoji="0" lang="en-US" sz="788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B2BA0CC7-91A9-4B92-A7D8-EDEF14DB2692}"/>
              </a:ext>
            </a:extLst>
          </p:cNvPr>
          <p:cNvCxnSpPr>
            <a:cxnSpLocks/>
          </p:cNvCxnSpPr>
          <p:nvPr/>
        </p:nvCxnSpPr>
        <p:spPr>
          <a:xfrm>
            <a:off x="10341597" y="3368813"/>
            <a:ext cx="0" cy="850911"/>
          </a:xfrm>
          <a:prstGeom prst="line">
            <a:avLst/>
          </a:prstGeom>
          <a:ln w="9525">
            <a:solidFill>
              <a:srgbClr val="BFBFBF"/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CA3EC721-1A09-405B-A4A2-10D7EB841A62}"/>
              </a:ext>
            </a:extLst>
          </p:cNvPr>
          <p:cNvSpPr txBox="1"/>
          <p:nvPr/>
        </p:nvSpPr>
        <p:spPr>
          <a:xfrm>
            <a:off x="10332221" y="4095391"/>
            <a:ext cx="721174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Chang’e 6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srgbClr val="BFBFB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41" name="Straight Connector 240">
            <a:extLst>
              <a:ext uri="{FF2B5EF4-FFF2-40B4-BE49-F238E27FC236}">
                <a16:creationId xmlns:a16="http://schemas.microsoft.com/office/drawing/2014/main" id="{45794B69-C268-479B-BF16-BCFAB0F90A50}"/>
              </a:ext>
            </a:extLst>
          </p:cNvPr>
          <p:cNvCxnSpPr>
            <a:cxnSpLocks/>
          </p:cNvCxnSpPr>
          <p:nvPr/>
        </p:nvCxnSpPr>
        <p:spPr>
          <a:xfrm>
            <a:off x="10041609" y="3368814"/>
            <a:ext cx="0" cy="1254086"/>
          </a:xfrm>
          <a:prstGeom prst="line">
            <a:avLst/>
          </a:prstGeom>
          <a:ln w="9525">
            <a:solidFill>
              <a:srgbClr val="92D050"/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EF08018E-70BB-4649-BFC5-798ACF362CB3}"/>
              </a:ext>
            </a:extLst>
          </p:cNvPr>
          <p:cNvCxnSpPr>
            <a:cxnSpLocks/>
          </p:cNvCxnSpPr>
          <p:nvPr/>
        </p:nvCxnSpPr>
        <p:spPr>
          <a:xfrm>
            <a:off x="10286591" y="3368814"/>
            <a:ext cx="0" cy="988428"/>
          </a:xfrm>
          <a:prstGeom prst="line">
            <a:avLst/>
          </a:prstGeom>
          <a:ln w="9525">
            <a:solidFill>
              <a:srgbClr val="BFBFBF"/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F20147E9-F0AC-4122-AB1C-382A9E0A9E5A}"/>
              </a:ext>
            </a:extLst>
          </p:cNvPr>
          <p:cNvSpPr txBox="1"/>
          <p:nvPr/>
        </p:nvSpPr>
        <p:spPr>
          <a:xfrm>
            <a:off x="10265535" y="4226614"/>
            <a:ext cx="721174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Luna 27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srgbClr val="BFBFB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61A6E623-F964-4A02-9362-332028783702}"/>
              </a:ext>
            </a:extLst>
          </p:cNvPr>
          <p:cNvSpPr txBox="1"/>
          <p:nvPr/>
        </p:nvSpPr>
        <p:spPr>
          <a:xfrm>
            <a:off x="10011462" y="4505071"/>
            <a:ext cx="1057874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Chandrayaan-3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3" name="Straight Connector 262">
            <a:extLst>
              <a:ext uri="{FF2B5EF4-FFF2-40B4-BE49-F238E27FC236}">
                <a16:creationId xmlns:a16="http://schemas.microsoft.com/office/drawing/2014/main" id="{54383581-79C3-4524-A3CC-1E839E378607}"/>
              </a:ext>
            </a:extLst>
          </p:cNvPr>
          <p:cNvCxnSpPr>
            <a:cxnSpLocks/>
          </p:cNvCxnSpPr>
          <p:nvPr/>
        </p:nvCxnSpPr>
        <p:spPr>
          <a:xfrm flipV="1">
            <a:off x="10096077" y="1947565"/>
            <a:ext cx="0" cy="142124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CB36A585-8C05-43FA-BEFB-2095CFC7A806}"/>
              </a:ext>
            </a:extLst>
          </p:cNvPr>
          <p:cNvCxnSpPr>
            <a:cxnSpLocks/>
          </p:cNvCxnSpPr>
          <p:nvPr/>
        </p:nvCxnSpPr>
        <p:spPr>
          <a:xfrm flipV="1">
            <a:off x="10247770" y="2575770"/>
            <a:ext cx="0" cy="793045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234C4D2B-B1E7-42CC-8EB9-FDE63D9F99E7}"/>
              </a:ext>
            </a:extLst>
          </p:cNvPr>
          <p:cNvCxnSpPr>
            <a:cxnSpLocks/>
          </p:cNvCxnSpPr>
          <p:nvPr/>
        </p:nvCxnSpPr>
        <p:spPr>
          <a:xfrm flipV="1">
            <a:off x="10208761" y="2327301"/>
            <a:ext cx="0" cy="104151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>
            <a:extLst>
              <a:ext uri="{FF2B5EF4-FFF2-40B4-BE49-F238E27FC236}">
                <a16:creationId xmlns:a16="http://schemas.microsoft.com/office/drawing/2014/main" id="{58AF53AB-C3EB-446D-9C25-E05001690027}"/>
              </a:ext>
            </a:extLst>
          </p:cNvPr>
          <p:cNvCxnSpPr>
            <a:cxnSpLocks/>
          </p:cNvCxnSpPr>
          <p:nvPr/>
        </p:nvCxnSpPr>
        <p:spPr>
          <a:xfrm flipV="1">
            <a:off x="10227514" y="2442158"/>
            <a:ext cx="0" cy="926655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>
            <a:extLst>
              <a:ext uri="{FF2B5EF4-FFF2-40B4-BE49-F238E27FC236}">
                <a16:creationId xmlns:a16="http://schemas.microsoft.com/office/drawing/2014/main" id="{5AB7F6C4-A501-4D98-B16C-9C5F8BCB595D}"/>
              </a:ext>
            </a:extLst>
          </p:cNvPr>
          <p:cNvSpPr txBox="1"/>
          <p:nvPr/>
        </p:nvSpPr>
        <p:spPr>
          <a:xfrm>
            <a:off x="10193836" y="2197496"/>
            <a:ext cx="761342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Blue Ghost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2B2BBD89-5428-4D97-A614-E1E764E98837}"/>
              </a:ext>
            </a:extLst>
          </p:cNvPr>
          <p:cNvSpPr txBox="1"/>
          <p:nvPr/>
        </p:nvSpPr>
        <p:spPr>
          <a:xfrm>
            <a:off x="10208762" y="2317387"/>
            <a:ext cx="761342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Hakuto-R2</a:t>
            </a:r>
            <a:endParaRPr kumimoji="0" lang="en-US" sz="788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17D283AC-0DC2-49CA-B5B0-BC23C2E8B300}"/>
              </a:ext>
            </a:extLst>
          </p:cNvPr>
          <p:cNvCxnSpPr>
            <a:cxnSpLocks/>
          </p:cNvCxnSpPr>
          <p:nvPr/>
        </p:nvCxnSpPr>
        <p:spPr>
          <a:xfrm flipV="1">
            <a:off x="10305883" y="2714068"/>
            <a:ext cx="0" cy="653337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TextBox 275">
            <a:extLst>
              <a:ext uri="{FF2B5EF4-FFF2-40B4-BE49-F238E27FC236}">
                <a16:creationId xmlns:a16="http://schemas.microsoft.com/office/drawing/2014/main" id="{70652DA1-7449-4E50-8121-363B8044956D}"/>
              </a:ext>
            </a:extLst>
          </p:cNvPr>
          <p:cNvSpPr txBox="1"/>
          <p:nvPr/>
        </p:nvSpPr>
        <p:spPr>
          <a:xfrm>
            <a:off x="10278937" y="2586396"/>
            <a:ext cx="617663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SERIES 2</a:t>
            </a:r>
            <a:endParaRPr kumimoji="0" lang="en-US" sz="788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7" name="Straight Connector 286">
            <a:extLst>
              <a:ext uri="{FF2B5EF4-FFF2-40B4-BE49-F238E27FC236}">
                <a16:creationId xmlns:a16="http://schemas.microsoft.com/office/drawing/2014/main" id="{458D315A-747F-403A-9F7F-B9457A99E880}"/>
              </a:ext>
            </a:extLst>
          </p:cNvPr>
          <p:cNvCxnSpPr>
            <a:cxnSpLocks/>
          </p:cNvCxnSpPr>
          <p:nvPr/>
        </p:nvCxnSpPr>
        <p:spPr>
          <a:xfrm flipV="1">
            <a:off x="10334546" y="2833614"/>
            <a:ext cx="0" cy="53379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" name="TextBox 288">
            <a:extLst>
              <a:ext uri="{FF2B5EF4-FFF2-40B4-BE49-F238E27FC236}">
                <a16:creationId xmlns:a16="http://schemas.microsoft.com/office/drawing/2014/main" id="{87BC8ACD-F819-4713-BEBA-977585CEE72A}"/>
              </a:ext>
            </a:extLst>
          </p:cNvPr>
          <p:cNvSpPr txBox="1"/>
          <p:nvPr/>
        </p:nvSpPr>
        <p:spPr>
          <a:xfrm>
            <a:off x="10314207" y="2714144"/>
            <a:ext cx="820657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Beresheet 2</a:t>
            </a:r>
            <a:endParaRPr kumimoji="0" lang="en-US" sz="788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tar: 5 Points 38">
            <a:extLst>
              <a:ext uri="{FF2B5EF4-FFF2-40B4-BE49-F238E27FC236}">
                <a16:creationId xmlns:a16="http://schemas.microsoft.com/office/drawing/2014/main" id="{C907DDB3-D7FD-4071-970B-C7C4176B162E}"/>
              </a:ext>
            </a:extLst>
          </p:cNvPr>
          <p:cNvSpPr/>
          <p:nvPr/>
        </p:nvSpPr>
        <p:spPr>
          <a:xfrm>
            <a:off x="9997993" y="3268524"/>
            <a:ext cx="159795" cy="15979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7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6B8B25-3070-0181-F992-47CBC165A91F}"/>
              </a:ext>
            </a:extLst>
          </p:cNvPr>
          <p:cNvSpPr txBox="1"/>
          <p:nvPr/>
        </p:nvSpPr>
        <p:spPr>
          <a:xfrm>
            <a:off x="76253" y="5290923"/>
            <a:ext cx="4418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1286" marR="0" lvl="0" indent="-281286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Total Successful Soft Lunar Landings: 22</a:t>
            </a:r>
          </a:p>
          <a:p>
            <a:pPr marL="281286" marR="0" lvl="0" indent="-281286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Chang’e-4 </a:t>
            </a:r>
          </a:p>
          <a:p>
            <a:pPr marL="738486" lvl="1" indent="-281286" defTabSz="900113">
              <a:buFont typeface="Arial" panose="020B0604020202020204" pitchFamily="34" charset="0"/>
              <a:buChar char="•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1350 km from the south pole (far side)</a:t>
            </a:r>
          </a:p>
          <a:p>
            <a:pPr marL="281286" indent="-281286" defTabSz="900113">
              <a:buFont typeface="Arial" panose="020B0604020202020204" pitchFamily="34" charset="0"/>
              <a:buChar char="•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Chandrayaan-3</a:t>
            </a:r>
          </a:p>
          <a:p>
            <a:pPr marL="738486" lvl="1" indent="-281286" defTabSz="900113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 km from the south pole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1A9354-A279-A959-B160-2BEB9F410CC3}"/>
              </a:ext>
            </a:extLst>
          </p:cNvPr>
          <p:cNvSpPr txBox="1"/>
          <p:nvPr/>
        </p:nvSpPr>
        <p:spPr>
          <a:xfrm>
            <a:off x="7651283" y="5825608"/>
            <a:ext cx="34835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1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Lunar Reconnaissance Orbiter Camera (LROC) Imagery of Chandrayaan-3 site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1C1CAE9-F2D2-2E0D-AB1C-F97F2DF9722E}"/>
              </a:ext>
            </a:extLst>
          </p:cNvPr>
          <p:cNvCxnSpPr>
            <a:cxnSpLocks/>
          </p:cNvCxnSpPr>
          <p:nvPr/>
        </p:nvCxnSpPr>
        <p:spPr>
          <a:xfrm flipV="1">
            <a:off x="10400025" y="2985978"/>
            <a:ext cx="0" cy="381428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9E52C78-C46F-85B9-4AB1-F3DBC9CDDD5C}"/>
              </a:ext>
            </a:extLst>
          </p:cNvPr>
          <p:cNvSpPr txBox="1"/>
          <p:nvPr/>
        </p:nvSpPr>
        <p:spPr>
          <a:xfrm>
            <a:off x="10374855" y="2860707"/>
            <a:ext cx="967249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Blue Ghost M2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95D3E4A-E300-D2DE-AAA5-AA8B5F465157}"/>
              </a:ext>
            </a:extLst>
          </p:cNvPr>
          <p:cNvCxnSpPr>
            <a:cxnSpLocks/>
          </p:cNvCxnSpPr>
          <p:nvPr/>
        </p:nvCxnSpPr>
        <p:spPr>
          <a:xfrm>
            <a:off x="10435359" y="3368813"/>
            <a:ext cx="0" cy="700892"/>
          </a:xfrm>
          <a:prstGeom prst="line">
            <a:avLst/>
          </a:prstGeom>
          <a:ln w="9525">
            <a:solidFill>
              <a:srgbClr val="BFBFBF"/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B10BC49-2BC6-5430-3DF9-9680E4F7B408}"/>
              </a:ext>
            </a:extLst>
          </p:cNvPr>
          <p:cNvSpPr txBox="1"/>
          <p:nvPr/>
        </p:nvSpPr>
        <p:spPr>
          <a:xfrm>
            <a:off x="10448223" y="3945555"/>
            <a:ext cx="721174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Chang’e 7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srgbClr val="BFBFB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06A71F8-2BF7-03A7-4680-A11BE19A5E81}"/>
              </a:ext>
            </a:extLst>
          </p:cNvPr>
          <p:cNvCxnSpPr>
            <a:cxnSpLocks/>
          </p:cNvCxnSpPr>
          <p:nvPr/>
        </p:nvCxnSpPr>
        <p:spPr>
          <a:xfrm flipV="1">
            <a:off x="10435359" y="3122712"/>
            <a:ext cx="0" cy="24469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19FE84D4-243A-F2EB-BD59-58E056ACC8B3}"/>
              </a:ext>
            </a:extLst>
          </p:cNvPr>
          <p:cNvSpPr txBox="1"/>
          <p:nvPr/>
        </p:nvSpPr>
        <p:spPr>
          <a:xfrm>
            <a:off x="10403600" y="3006800"/>
            <a:ext cx="967249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Astrolab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0852DBD4-F482-731A-A478-9C98E1152C06}"/>
              </a:ext>
            </a:extLst>
          </p:cNvPr>
          <p:cNvCxnSpPr>
            <a:cxnSpLocks/>
          </p:cNvCxnSpPr>
          <p:nvPr/>
        </p:nvCxnSpPr>
        <p:spPr>
          <a:xfrm flipV="1">
            <a:off x="10485366" y="3278982"/>
            <a:ext cx="0" cy="8842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FA57DE6F-D34A-C5C4-9E9F-311B694985D0}"/>
              </a:ext>
            </a:extLst>
          </p:cNvPr>
          <p:cNvSpPr txBox="1"/>
          <p:nvPr/>
        </p:nvSpPr>
        <p:spPr>
          <a:xfrm>
            <a:off x="10465387" y="3155519"/>
            <a:ext cx="967249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AB3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88D55FF-F28A-94A1-5B60-0F7B3040B393}"/>
              </a:ext>
            </a:extLst>
          </p:cNvPr>
          <p:cNvSpPr txBox="1"/>
          <p:nvPr/>
        </p:nvSpPr>
        <p:spPr>
          <a:xfrm>
            <a:off x="10681049" y="3776839"/>
            <a:ext cx="721174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0" i="0" u="none" strike="noStrike" kern="120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Chang’e 8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srgbClr val="BFBFB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403A8460-519A-AD61-98F1-ED5289C2BB73}"/>
              </a:ext>
            </a:extLst>
          </p:cNvPr>
          <p:cNvCxnSpPr>
            <a:cxnSpLocks/>
          </p:cNvCxnSpPr>
          <p:nvPr/>
        </p:nvCxnSpPr>
        <p:spPr>
          <a:xfrm>
            <a:off x="10692807" y="3368815"/>
            <a:ext cx="0" cy="532120"/>
          </a:xfrm>
          <a:prstGeom prst="line">
            <a:avLst/>
          </a:prstGeom>
          <a:ln w="9525">
            <a:solidFill>
              <a:srgbClr val="BFBFBF"/>
            </a:solidFill>
            <a:prstDash val="sysDot"/>
            <a:headEnd type="none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:a16="http://schemas.microsoft.com/office/drawing/2014/main" id="{689643AC-A1E3-4D18-834E-CBB6E62F939C}"/>
              </a:ext>
            </a:extLst>
          </p:cNvPr>
          <p:cNvSpPr txBox="1"/>
          <p:nvPr/>
        </p:nvSpPr>
        <p:spPr>
          <a:xfrm>
            <a:off x="9243581" y="3448041"/>
            <a:ext cx="675084" cy="243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4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2020</a:t>
            </a:r>
          </a:p>
        </p:txBody>
      </p:sp>
      <p:pic>
        <p:nvPicPr>
          <p:cNvPr id="1026" name="Picture 2" descr="A photo of the surface of Earth's Moon. The surface looks like the top of a cake, with small craters like bubbles in the batter across the image. A white square in the center surrounds the Chandrayaan-3 Moon lander, a tiny dark dot surrounded by white.">
            <a:extLst>
              <a:ext uri="{FF2B5EF4-FFF2-40B4-BE49-F238E27FC236}">
                <a16:creationId xmlns:a16="http://schemas.microsoft.com/office/drawing/2014/main" id="{1218195D-4699-01DE-E771-AB94826CE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665" y="3969736"/>
            <a:ext cx="2662509" cy="2662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1540695-0C5E-5717-EA43-C83CCDCC8DBE}"/>
              </a:ext>
            </a:extLst>
          </p:cNvPr>
          <p:cNvSpPr/>
          <p:nvPr/>
        </p:nvSpPr>
        <p:spPr>
          <a:xfrm>
            <a:off x="5386070" y="2814850"/>
            <a:ext cx="89702" cy="8970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7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77D46A3-3796-B827-8039-8073258E3DEE}"/>
              </a:ext>
            </a:extLst>
          </p:cNvPr>
          <p:cNvSpPr/>
          <p:nvPr/>
        </p:nvSpPr>
        <p:spPr>
          <a:xfrm>
            <a:off x="8628596" y="1531489"/>
            <a:ext cx="89702" cy="8970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00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7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 descr="Flag of India | History, Design, &amp; Meaning | Britannica">
            <a:extLst>
              <a:ext uri="{FF2B5EF4-FFF2-40B4-BE49-F238E27FC236}">
                <a16:creationId xmlns:a16="http://schemas.microsoft.com/office/drawing/2014/main" id="{708C9CAD-5FF9-C445-AB41-A4857003E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230" y="4742683"/>
            <a:ext cx="616449" cy="41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998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8CB59-F039-0249-BB87-E1F10B90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585" y="99887"/>
            <a:ext cx="9601481" cy="769446"/>
          </a:xfrm>
        </p:spPr>
        <p:txBody>
          <a:bodyPr/>
          <a:lstStyle/>
          <a:p>
            <a:r>
              <a:rPr lang="en-US" dirty="0"/>
              <a:t>The Role of Ground-Based System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5FB41-0B14-8240-BD09-D875F025E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187" y="1147159"/>
            <a:ext cx="11788308" cy="5541816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Important to test integrated systems before critical operations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Another objective is to “Conduct … technology demonstrations on the surface of Earth … to reduce risk and shorten the timeframe for system testing”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NASA Glenn Research Center is aiming to establish testing capability to support both the emerging lunar communications and power infrastructure.</a:t>
            </a:r>
          </a:p>
          <a:p>
            <a:pPr>
              <a:spcAft>
                <a:spcPts val="300"/>
              </a:spcAft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91150C-A8A6-D648-A4E6-E5EAC9E58462}"/>
              </a:ext>
            </a:extLst>
          </p:cNvPr>
          <p:cNvSpPr txBox="1">
            <a:spLocks/>
          </p:cNvSpPr>
          <p:nvPr/>
        </p:nvSpPr>
        <p:spPr>
          <a:xfrm>
            <a:off x="11584109" y="656385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CE6C31-F55A-DA41-DF18-192052641792}"/>
              </a:ext>
            </a:extLst>
          </p:cNvPr>
          <p:cNvCxnSpPr/>
          <p:nvPr/>
        </p:nvCxnSpPr>
        <p:spPr>
          <a:xfrm>
            <a:off x="0" y="931025"/>
            <a:ext cx="12192000" cy="0"/>
          </a:xfrm>
          <a:prstGeom prst="line">
            <a:avLst/>
          </a:prstGeom>
          <a:ln>
            <a:solidFill>
              <a:srgbClr val="0166B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8FDB9B5-132C-863F-D14B-EA57010F1B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12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8CB59-F039-0249-BB87-E1F10B90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585" y="99887"/>
            <a:ext cx="9601481" cy="769446"/>
          </a:xfrm>
        </p:spPr>
        <p:txBody>
          <a:bodyPr/>
          <a:lstStyle/>
          <a:p>
            <a:r>
              <a:rPr lang="en-US" dirty="0"/>
              <a:t>Multiple Asset Testbed for Research in Innovative Communications Systems (MATRICS)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5FB41-0B14-8240-BD09-D875F025E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188" y="1147159"/>
            <a:ext cx="5803144" cy="5541816"/>
          </a:xfrm>
        </p:spPr>
        <p:txBody>
          <a:bodyPr>
            <a:normAutofit lnSpcReduction="10000"/>
          </a:bodyPr>
          <a:lstStyle/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MATRICS is a proving ground designed to operate a communications system, or its digital twin, in an accurately recreated, complex, and dynamic environment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The Aerospace Communications Facility houses the MATRICS, which brings together state-of-the-art communications facilities including: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</a:rPr>
              <a:t>10m-class Planar Near-Field Range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</a:rPr>
              <a:t>Spherical Near-Field Range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</a:rPr>
              <a:t>Compact Antenna Test Range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</a:rPr>
              <a:t>Fast-tracking 3.7 m S/Ka-band ground station</a:t>
            </a:r>
          </a:p>
          <a:p>
            <a:pPr>
              <a:spcAft>
                <a:spcPts val="300"/>
              </a:spcAft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91150C-A8A6-D648-A4E6-E5EAC9E58462}"/>
              </a:ext>
            </a:extLst>
          </p:cNvPr>
          <p:cNvSpPr txBox="1">
            <a:spLocks/>
          </p:cNvSpPr>
          <p:nvPr/>
        </p:nvSpPr>
        <p:spPr>
          <a:xfrm>
            <a:off x="11584109" y="656385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CE6C31-F55A-DA41-DF18-192052641792}"/>
              </a:ext>
            </a:extLst>
          </p:cNvPr>
          <p:cNvCxnSpPr/>
          <p:nvPr/>
        </p:nvCxnSpPr>
        <p:spPr>
          <a:xfrm>
            <a:off x="0" y="931025"/>
            <a:ext cx="12192000" cy="0"/>
          </a:xfrm>
          <a:prstGeom prst="line">
            <a:avLst/>
          </a:prstGeom>
          <a:ln>
            <a:solidFill>
              <a:srgbClr val="0166B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D1D6E78-07E6-AA98-5CB4-5E2AFC56A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592" y="1085271"/>
            <a:ext cx="5669279" cy="37795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6F3D87-ED32-B97B-48F6-DA216AE6C020}"/>
              </a:ext>
            </a:extLst>
          </p:cNvPr>
          <p:cNvSpPr txBox="1"/>
          <p:nvPr/>
        </p:nvSpPr>
        <p:spPr>
          <a:xfrm>
            <a:off x="6600304" y="5026429"/>
            <a:ext cx="5387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Aerospace Communications Facility at NASA’s Glenn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419800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B96E28D-FF35-98A3-048D-337A66A847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66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49E1311-8835-B70A-6570-1D1AE62B3BCC}"/>
              </a:ext>
            </a:extLst>
          </p:cNvPr>
          <p:cNvSpPr/>
          <p:nvPr/>
        </p:nvSpPr>
        <p:spPr>
          <a:xfrm>
            <a:off x="8995261" y="-2"/>
            <a:ext cx="3200084" cy="6858001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58000">
                <a:schemeClr val="tx1">
                  <a:alpha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C8848F-0D39-B4D2-0174-576F38B02EBA}"/>
              </a:ext>
            </a:extLst>
          </p:cNvPr>
          <p:cNvSpPr/>
          <p:nvPr/>
        </p:nvSpPr>
        <p:spPr>
          <a:xfrm rot="10800000">
            <a:off x="1306" y="-3"/>
            <a:ext cx="3909720" cy="6858001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58000">
                <a:schemeClr val="tx1">
                  <a:alpha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88" name="Group 1087">
            <a:extLst>
              <a:ext uri="{FF2B5EF4-FFF2-40B4-BE49-F238E27FC236}">
                <a16:creationId xmlns:a16="http://schemas.microsoft.com/office/drawing/2014/main" id="{24263E65-034C-3627-B976-1ABED6E48FC3}"/>
              </a:ext>
            </a:extLst>
          </p:cNvPr>
          <p:cNvGrpSpPr/>
          <p:nvPr/>
        </p:nvGrpSpPr>
        <p:grpSpPr>
          <a:xfrm>
            <a:off x="190709" y="4194277"/>
            <a:ext cx="3310284" cy="2521405"/>
            <a:chOff x="-410121" y="3135271"/>
            <a:chExt cx="4066884" cy="3097698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81BE626F-273E-E7B5-8565-980370B5A374}"/>
                </a:ext>
              </a:extLst>
            </p:cNvPr>
            <p:cNvSpPr/>
            <p:nvPr/>
          </p:nvSpPr>
          <p:spPr>
            <a:xfrm>
              <a:off x="-410121" y="3489769"/>
              <a:ext cx="2743201" cy="274320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BB27D03A-767A-E0DB-F791-A2D24586804E}"/>
                </a:ext>
              </a:extLst>
            </p:cNvPr>
            <p:cNvSpPr/>
            <p:nvPr/>
          </p:nvSpPr>
          <p:spPr>
            <a:xfrm>
              <a:off x="91469" y="3898586"/>
              <a:ext cx="1807692" cy="1807692"/>
            </a:xfrm>
            <a:prstGeom prst="ellipse">
              <a:avLst/>
            </a:prstGeom>
            <a:solidFill>
              <a:srgbClr val="00B0F0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31" name="Straight Arrow Connector 1030">
              <a:extLst>
                <a:ext uri="{FF2B5EF4-FFF2-40B4-BE49-F238E27FC236}">
                  <a16:creationId xmlns:a16="http://schemas.microsoft.com/office/drawing/2014/main" id="{BC25974A-0E39-D16A-DEA3-3A4607B7FF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17979" y="3135271"/>
              <a:ext cx="2238784" cy="1394804"/>
            </a:xfrm>
            <a:prstGeom prst="straightConnector1">
              <a:avLst/>
            </a:prstGeom>
            <a:ln w="66675">
              <a:solidFill>
                <a:srgbClr val="00B0F0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7AD4B40-3EBA-C5C2-28B9-235A9A3076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rcRect l="26461" t="17543" r="37608" b="18513"/>
            <a:stretch/>
          </p:blipFill>
          <p:spPr>
            <a:xfrm>
              <a:off x="161379" y="4061270"/>
              <a:ext cx="1600200" cy="1600200"/>
            </a:xfrm>
            <a:prstGeom prst="ellipse">
              <a:avLst/>
            </a:prstGeom>
            <a:ln w="50800">
              <a:solidFill>
                <a:schemeClr val="bg1"/>
              </a:solidFill>
            </a:ln>
          </p:spPr>
        </p:pic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48A6F545-ACF5-ADDC-E534-A0AAC9EAA1A0}"/>
                </a:ext>
              </a:extLst>
            </p:cNvPr>
            <p:cNvSpPr/>
            <p:nvPr/>
          </p:nvSpPr>
          <p:spPr>
            <a:xfrm>
              <a:off x="-181522" y="3718370"/>
              <a:ext cx="2286000" cy="228600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prstTxWarp prst="textArchDown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Advanced HITL Emulation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 Communications</a:t>
              </a:r>
            </a:p>
          </p:txBody>
        </p:sp>
      </p:grpSp>
      <p:grpSp>
        <p:nvGrpSpPr>
          <p:cNvPr id="1085" name="Group 1084">
            <a:extLst>
              <a:ext uri="{FF2B5EF4-FFF2-40B4-BE49-F238E27FC236}">
                <a16:creationId xmlns:a16="http://schemas.microsoft.com/office/drawing/2014/main" id="{B056DA95-E2A5-A882-FDEB-112BCBD5BD1C}"/>
              </a:ext>
            </a:extLst>
          </p:cNvPr>
          <p:cNvGrpSpPr/>
          <p:nvPr/>
        </p:nvGrpSpPr>
        <p:grpSpPr>
          <a:xfrm>
            <a:off x="6096000" y="715558"/>
            <a:ext cx="4495314" cy="2532968"/>
            <a:chOff x="6316132" y="610779"/>
            <a:chExt cx="5522763" cy="3111903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2F7D466-6724-0386-368A-EE105E7CC499}"/>
                </a:ext>
              </a:extLst>
            </p:cNvPr>
            <p:cNvSpPr/>
            <p:nvPr/>
          </p:nvSpPr>
          <p:spPr>
            <a:xfrm>
              <a:off x="9095695" y="610779"/>
              <a:ext cx="2743200" cy="274320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C1A2085A-658E-A3D4-2C66-FFDB78E162BA}"/>
                </a:ext>
              </a:extLst>
            </p:cNvPr>
            <p:cNvSpPr/>
            <p:nvPr/>
          </p:nvSpPr>
          <p:spPr>
            <a:xfrm>
              <a:off x="9597285" y="1019595"/>
              <a:ext cx="1807692" cy="1807692"/>
            </a:xfrm>
            <a:prstGeom prst="ellipse">
              <a:avLst/>
            </a:prstGeom>
            <a:solidFill>
              <a:srgbClr val="7030A0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35" name="Straight Arrow Connector 1034">
              <a:extLst>
                <a:ext uri="{FF2B5EF4-FFF2-40B4-BE49-F238E27FC236}">
                  <a16:creationId xmlns:a16="http://schemas.microsoft.com/office/drawing/2014/main" id="{8B794807-9AE1-AD79-4591-862074DDB9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16132" y="2130844"/>
              <a:ext cx="3964806" cy="1591838"/>
            </a:xfrm>
            <a:prstGeom prst="straightConnector1">
              <a:avLst/>
            </a:prstGeom>
            <a:ln w="66675">
              <a:solidFill>
                <a:srgbClr val="7030A0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F7E82D7-5DBD-6EBE-91E3-504EB16A57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743" t="3623" r="8401" b="30385"/>
            <a:stretch/>
          </p:blipFill>
          <p:spPr>
            <a:xfrm>
              <a:off x="9669291" y="1182279"/>
              <a:ext cx="1596009" cy="1600200"/>
            </a:xfrm>
            <a:prstGeom prst="ellipse">
              <a:avLst/>
            </a:prstGeom>
            <a:ln w="50800">
              <a:solidFill>
                <a:schemeClr val="bg1"/>
              </a:solidFill>
            </a:ln>
          </p:spPr>
        </p:pic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F27DEC8C-3853-02C7-E7FE-AA63E885C76C}"/>
                </a:ext>
              </a:extLst>
            </p:cNvPr>
            <p:cNvSpPr/>
            <p:nvPr/>
          </p:nvSpPr>
          <p:spPr>
            <a:xfrm>
              <a:off x="9324296" y="839380"/>
              <a:ext cx="2286000" cy="2286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prstTxWarp prst="textArchDown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Cylindrical / Spherical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Near Field Range</a:t>
              </a:r>
            </a:p>
          </p:txBody>
        </p:sp>
      </p:grpSp>
      <p:sp>
        <p:nvSpPr>
          <p:cNvPr id="1051" name="Title 1">
            <a:extLst>
              <a:ext uri="{FF2B5EF4-FFF2-40B4-BE49-F238E27FC236}">
                <a16:creationId xmlns:a16="http://schemas.microsoft.com/office/drawing/2014/main" id="{6BC7E9CD-F33D-675C-A69B-81606C6F7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751" y="6372791"/>
            <a:ext cx="5186086" cy="457199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GRC Aerospace Communications Facility</a:t>
            </a:r>
          </a:p>
        </p:txBody>
      </p:sp>
      <p:grpSp>
        <p:nvGrpSpPr>
          <p:cNvPr id="1084" name="Group 1083">
            <a:extLst>
              <a:ext uri="{FF2B5EF4-FFF2-40B4-BE49-F238E27FC236}">
                <a16:creationId xmlns:a16="http://schemas.microsoft.com/office/drawing/2014/main" id="{8066F77F-EF19-3CE3-33D6-F35EBCA4C329}"/>
              </a:ext>
            </a:extLst>
          </p:cNvPr>
          <p:cNvGrpSpPr/>
          <p:nvPr/>
        </p:nvGrpSpPr>
        <p:grpSpPr>
          <a:xfrm>
            <a:off x="7086600" y="3609476"/>
            <a:ext cx="3707910" cy="2347164"/>
            <a:chOff x="5644780" y="4782797"/>
            <a:chExt cx="4555390" cy="2883631"/>
          </a:xfrm>
        </p:grpSpPr>
        <p:sp>
          <p:nvSpPr>
            <p:cNvPr id="1052" name="Oval 1051">
              <a:extLst>
                <a:ext uri="{FF2B5EF4-FFF2-40B4-BE49-F238E27FC236}">
                  <a16:creationId xmlns:a16="http://schemas.microsoft.com/office/drawing/2014/main" id="{31C98269-B76E-31EE-36CA-13A6C5089622}"/>
                </a:ext>
              </a:extLst>
            </p:cNvPr>
            <p:cNvSpPr/>
            <p:nvPr/>
          </p:nvSpPr>
          <p:spPr>
            <a:xfrm>
              <a:off x="7456970" y="4923228"/>
              <a:ext cx="2743200" cy="274320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3" name="Oval 1052">
              <a:extLst>
                <a:ext uri="{FF2B5EF4-FFF2-40B4-BE49-F238E27FC236}">
                  <a16:creationId xmlns:a16="http://schemas.microsoft.com/office/drawing/2014/main" id="{7B48DFDE-894F-260F-0794-0E41C510C429}"/>
                </a:ext>
              </a:extLst>
            </p:cNvPr>
            <p:cNvSpPr/>
            <p:nvPr/>
          </p:nvSpPr>
          <p:spPr>
            <a:xfrm>
              <a:off x="7998906" y="5324896"/>
              <a:ext cx="1807692" cy="180769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58" name="Straight Arrow Connector 1057">
              <a:extLst>
                <a:ext uri="{FF2B5EF4-FFF2-40B4-BE49-F238E27FC236}">
                  <a16:creationId xmlns:a16="http://schemas.microsoft.com/office/drawing/2014/main" id="{BC6EDDA4-BCD8-4ACA-095B-F4910D0EB63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44780" y="4782797"/>
              <a:ext cx="2652634" cy="1415867"/>
            </a:xfrm>
            <a:prstGeom prst="straightConnector1">
              <a:avLst/>
            </a:prstGeom>
            <a:ln w="66675">
              <a:solidFill>
                <a:srgbClr val="BFBFBF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80" name="Picture 1079" descr="A picture containing text, indoor, floor&#10;&#10;Description automatically generated">
              <a:extLst>
                <a:ext uri="{FF2B5EF4-FFF2-40B4-BE49-F238E27FC236}">
                  <a16:creationId xmlns:a16="http://schemas.microsoft.com/office/drawing/2014/main" id="{EA8B99DF-E044-B6F9-7453-2528551B16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35" t="8584" r="9584" b="4261"/>
            <a:stretch/>
          </p:blipFill>
          <p:spPr>
            <a:xfrm>
              <a:off x="8028470" y="5494728"/>
              <a:ext cx="1600200" cy="1600200"/>
            </a:xfrm>
            <a:prstGeom prst="ellipse">
              <a:avLst/>
            </a:prstGeom>
            <a:ln w="50800">
              <a:solidFill>
                <a:schemeClr val="bg1"/>
              </a:solidFill>
            </a:ln>
          </p:spPr>
        </p:pic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9DC96E4B-9DCE-CE30-8F42-F9A521249803}"/>
                </a:ext>
              </a:extLst>
            </p:cNvPr>
            <p:cNvSpPr/>
            <p:nvPr/>
          </p:nvSpPr>
          <p:spPr>
            <a:xfrm>
              <a:off x="7685571" y="5151828"/>
              <a:ext cx="2286000" cy="228600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prstTxWarp prst="textArchDown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RF Characterization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of Materials</a:t>
              </a:r>
            </a:p>
          </p:txBody>
        </p:sp>
      </p:grpSp>
      <p:grpSp>
        <p:nvGrpSpPr>
          <p:cNvPr id="1086" name="Group 1085">
            <a:extLst>
              <a:ext uri="{FF2B5EF4-FFF2-40B4-BE49-F238E27FC236}">
                <a16:creationId xmlns:a16="http://schemas.microsoft.com/office/drawing/2014/main" id="{65BD5F7D-325A-8CD9-75FF-680AB1DD5B47}"/>
              </a:ext>
            </a:extLst>
          </p:cNvPr>
          <p:cNvGrpSpPr/>
          <p:nvPr/>
        </p:nvGrpSpPr>
        <p:grpSpPr>
          <a:xfrm>
            <a:off x="4238996" y="-235650"/>
            <a:ext cx="3556481" cy="2232858"/>
            <a:chOff x="4933721" y="-400913"/>
            <a:chExt cx="4369351" cy="2743200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7469B86-5405-1522-B7FA-4F5C005DB82B}"/>
                </a:ext>
              </a:extLst>
            </p:cNvPr>
            <p:cNvSpPr/>
            <p:nvPr/>
          </p:nvSpPr>
          <p:spPr>
            <a:xfrm>
              <a:off x="6559872" y="-400913"/>
              <a:ext cx="2743200" cy="274320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F21A9C6B-77A8-2ACF-AE6F-E2B1B0DAAC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33721" y="1129392"/>
              <a:ext cx="2527985" cy="314318"/>
            </a:xfrm>
            <a:prstGeom prst="straightConnector1">
              <a:avLst/>
            </a:prstGeom>
            <a:ln w="66675">
              <a:solidFill>
                <a:srgbClr val="C00000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9560E7D-4FCE-F487-85B7-74693B2A1C5C}"/>
                </a:ext>
              </a:extLst>
            </p:cNvPr>
            <p:cNvSpPr/>
            <p:nvPr/>
          </p:nvSpPr>
          <p:spPr>
            <a:xfrm>
              <a:off x="7061462" y="7903"/>
              <a:ext cx="1807692" cy="1807692"/>
            </a:xfrm>
            <a:prstGeom prst="ellipse">
              <a:avLst/>
            </a:prstGeom>
            <a:solidFill>
              <a:srgbClr val="C00000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0A9BA12-4D73-DEF5-9E08-9DB2D3FB4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761" t="15596" r="17492" b="5276"/>
            <a:stretch/>
          </p:blipFill>
          <p:spPr>
            <a:xfrm>
              <a:off x="7081787" y="170587"/>
              <a:ext cx="1601153" cy="1600200"/>
            </a:xfrm>
            <a:prstGeom prst="ellipse">
              <a:avLst/>
            </a:prstGeom>
            <a:ln w="50800">
              <a:solidFill>
                <a:schemeClr val="bg1"/>
              </a:solidFill>
            </a:ln>
            <a:effectLst>
              <a:softEdge rad="0"/>
            </a:effectLst>
          </p:spPr>
        </p:pic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6ABE446F-9B08-05FF-C213-BA23AA861698}"/>
                </a:ext>
              </a:extLst>
            </p:cNvPr>
            <p:cNvSpPr/>
            <p:nvPr/>
          </p:nvSpPr>
          <p:spPr>
            <a:xfrm>
              <a:off x="6739363" y="-172313"/>
              <a:ext cx="2286000" cy="2286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prstTxWarp prst="textArchDown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10m Horizontal Planar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Near Field Range</a:t>
              </a:r>
            </a:p>
          </p:txBody>
        </p:sp>
      </p:grpSp>
      <p:grpSp>
        <p:nvGrpSpPr>
          <p:cNvPr id="1089" name="Group 1088">
            <a:extLst>
              <a:ext uri="{FF2B5EF4-FFF2-40B4-BE49-F238E27FC236}">
                <a16:creationId xmlns:a16="http://schemas.microsoft.com/office/drawing/2014/main" id="{236C40F0-577C-70A5-2A1D-D01D232CDC09}"/>
              </a:ext>
            </a:extLst>
          </p:cNvPr>
          <p:cNvGrpSpPr/>
          <p:nvPr/>
        </p:nvGrpSpPr>
        <p:grpSpPr>
          <a:xfrm>
            <a:off x="190499" y="2530507"/>
            <a:ext cx="3329960" cy="2232858"/>
            <a:chOff x="2073873" y="4974028"/>
            <a:chExt cx="4091056" cy="2743200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9BAD41B-A2D9-A4D8-97A4-0EE028989224}"/>
                </a:ext>
              </a:extLst>
            </p:cNvPr>
            <p:cNvSpPr/>
            <p:nvPr/>
          </p:nvSpPr>
          <p:spPr>
            <a:xfrm>
              <a:off x="2073873" y="4974028"/>
              <a:ext cx="2743200" cy="274320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ABE42D4-0DB7-A167-98C5-8E318CFFA969}"/>
                </a:ext>
              </a:extLst>
            </p:cNvPr>
            <p:cNvSpPr/>
            <p:nvPr/>
          </p:nvSpPr>
          <p:spPr>
            <a:xfrm>
              <a:off x="2575463" y="5382844"/>
              <a:ext cx="1807692" cy="1807692"/>
            </a:xfrm>
            <a:prstGeom prst="ellipse">
              <a:avLst/>
            </a:prstGeom>
            <a:solidFill>
              <a:srgbClr val="FFC000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37" name="Straight Arrow Connector 1036">
              <a:extLst>
                <a:ext uri="{FF2B5EF4-FFF2-40B4-BE49-F238E27FC236}">
                  <a16:creationId xmlns:a16="http://schemas.microsoft.com/office/drawing/2014/main" id="{CB24AFF7-94DE-DA02-3BE2-CDFDCE173118}"/>
                </a:ext>
              </a:extLst>
            </p:cNvPr>
            <p:cNvCxnSpPr>
              <a:cxnSpLocks/>
            </p:cNvCxnSpPr>
            <p:nvPr/>
          </p:nvCxnSpPr>
          <p:spPr>
            <a:xfrm>
              <a:off x="3902231" y="6196133"/>
              <a:ext cx="2262698" cy="0"/>
            </a:xfrm>
            <a:prstGeom prst="straightConnector1">
              <a:avLst/>
            </a:prstGeom>
            <a:ln w="66675">
              <a:solidFill>
                <a:srgbClr val="FFC000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06C49E5-F09D-6633-1698-A76B4DADF2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4629" t="1278" r="19129" b="2665"/>
            <a:stretch/>
          </p:blipFill>
          <p:spPr>
            <a:xfrm>
              <a:off x="2645373" y="5545528"/>
              <a:ext cx="1600200" cy="1600200"/>
            </a:xfrm>
            <a:prstGeom prst="ellipse">
              <a:avLst/>
            </a:prstGeom>
            <a:ln w="50800">
              <a:solidFill>
                <a:schemeClr val="bg1"/>
              </a:solidFill>
            </a:ln>
          </p:spPr>
        </p:pic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786FABD9-8128-B9CD-2B15-54B08596AB11}"/>
                </a:ext>
              </a:extLst>
            </p:cNvPr>
            <p:cNvSpPr/>
            <p:nvPr/>
          </p:nvSpPr>
          <p:spPr>
            <a:xfrm>
              <a:off x="2302474" y="5202629"/>
              <a:ext cx="2286000" cy="2286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prstTxWarp prst="textArchDown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3.7m Fast Tracking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Ground Station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1725E-42D5-09AA-BC20-2BDCA3DD227D}"/>
              </a:ext>
            </a:extLst>
          </p:cNvPr>
          <p:cNvGrpSpPr/>
          <p:nvPr/>
        </p:nvGrpSpPr>
        <p:grpSpPr>
          <a:xfrm>
            <a:off x="190500" y="544780"/>
            <a:ext cx="3358330" cy="2232858"/>
            <a:chOff x="-431802" y="696198"/>
            <a:chExt cx="4125910" cy="274320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AC710252-FB69-D2C0-3138-94C349F16F48}"/>
                </a:ext>
              </a:extLst>
            </p:cNvPr>
            <p:cNvSpPr/>
            <p:nvPr/>
          </p:nvSpPr>
          <p:spPr>
            <a:xfrm>
              <a:off x="-431802" y="696198"/>
              <a:ext cx="2743200" cy="274320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87" name="Group 1086">
              <a:extLst>
                <a:ext uri="{FF2B5EF4-FFF2-40B4-BE49-F238E27FC236}">
                  <a16:creationId xmlns:a16="http://schemas.microsoft.com/office/drawing/2014/main" id="{C2220741-34A9-D61C-DCE3-8305413D5499}"/>
                </a:ext>
              </a:extLst>
            </p:cNvPr>
            <p:cNvGrpSpPr/>
            <p:nvPr/>
          </p:nvGrpSpPr>
          <p:grpSpPr>
            <a:xfrm>
              <a:off x="-203202" y="924798"/>
              <a:ext cx="3897310" cy="2286000"/>
              <a:chOff x="-203202" y="924798"/>
              <a:chExt cx="3897310" cy="2286000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837A4C2F-411F-303E-2D29-B2424D0B83BF}"/>
                  </a:ext>
                </a:extLst>
              </p:cNvPr>
              <p:cNvSpPr/>
              <p:nvPr/>
            </p:nvSpPr>
            <p:spPr>
              <a:xfrm>
                <a:off x="69788" y="1105014"/>
                <a:ext cx="1807692" cy="1807692"/>
              </a:xfrm>
              <a:prstGeom prst="ellipse">
                <a:avLst/>
              </a:prstGeom>
              <a:solidFill>
                <a:srgbClr val="00B050"/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028" name="Straight Arrow Connector 1027">
                <a:extLst>
                  <a:ext uri="{FF2B5EF4-FFF2-40B4-BE49-F238E27FC236}">
                    <a16:creationId xmlns:a16="http://schemas.microsoft.com/office/drawing/2014/main" id="{6D2AEC87-1C7D-830B-F206-A884AA1262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36724" y="2206171"/>
                <a:ext cx="2357384" cy="813552"/>
              </a:xfrm>
              <a:prstGeom prst="straightConnector1">
                <a:avLst/>
              </a:prstGeom>
              <a:ln w="66675">
                <a:solidFill>
                  <a:srgbClr val="00B050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0D18EE41-9D89-F970-3319-35D9267928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433" t="8963" r="30232" b="8148"/>
              <a:stretch/>
            </p:blipFill>
            <p:spPr bwMode="auto">
              <a:xfrm>
                <a:off x="139473" y="1267698"/>
                <a:ext cx="1600651" cy="1600200"/>
              </a:xfrm>
              <a:prstGeom prst="ellipse">
                <a:avLst/>
              </a:prstGeom>
              <a:noFill/>
              <a:ln w="50800"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3" name="Rectangle: Rounded Corners 62">
                <a:extLst>
                  <a:ext uri="{FF2B5EF4-FFF2-40B4-BE49-F238E27FC236}">
                    <a16:creationId xmlns:a16="http://schemas.microsoft.com/office/drawing/2014/main" id="{139B14E2-E8A8-14DD-4412-6324FEE326F6}"/>
                  </a:ext>
                </a:extLst>
              </p:cNvPr>
              <p:cNvSpPr/>
              <p:nvPr/>
            </p:nvSpPr>
            <p:spPr>
              <a:xfrm>
                <a:off x="-203202" y="924798"/>
                <a:ext cx="2286000" cy="228600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ArchDown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Compact Antenna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Test Range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3731C96-BD8C-1B17-78EA-B1F2F1C6A815}"/>
              </a:ext>
            </a:extLst>
          </p:cNvPr>
          <p:cNvGrpSpPr/>
          <p:nvPr/>
        </p:nvGrpSpPr>
        <p:grpSpPr>
          <a:xfrm>
            <a:off x="4168929" y="3965378"/>
            <a:ext cx="2232858" cy="2864612"/>
            <a:chOff x="4168929" y="3965378"/>
            <a:chExt cx="2232858" cy="2864612"/>
          </a:xfrm>
        </p:grpSpPr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1A7B1F81-8636-43AA-99F7-466B4060D80A}"/>
                </a:ext>
              </a:extLst>
            </p:cNvPr>
            <p:cNvSpPr/>
            <p:nvPr/>
          </p:nvSpPr>
          <p:spPr>
            <a:xfrm>
              <a:off x="4168929" y="4597131"/>
              <a:ext cx="2232858" cy="2232859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9" name="Oval 1028">
              <a:extLst>
                <a:ext uri="{FF2B5EF4-FFF2-40B4-BE49-F238E27FC236}">
                  <a16:creationId xmlns:a16="http://schemas.microsoft.com/office/drawing/2014/main" id="{3AAA4526-9762-5CC9-5BCE-662889D1FD48}"/>
                </a:ext>
              </a:extLst>
            </p:cNvPr>
            <p:cNvSpPr/>
            <p:nvPr/>
          </p:nvSpPr>
          <p:spPr>
            <a:xfrm>
              <a:off x="4610044" y="4924073"/>
              <a:ext cx="1471391" cy="1471392"/>
            </a:xfrm>
            <a:prstGeom prst="ellipse">
              <a:avLst/>
            </a:prstGeom>
            <a:solidFill>
              <a:srgbClr val="E4586F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30" name="Straight Arrow Connector 1029">
              <a:extLst>
                <a:ext uri="{FF2B5EF4-FFF2-40B4-BE49-F238E27FC236}">
                  <a16:creationId xmlns:a16="http://schemas.microsoft.com/office/drawing/2014/main" id="{8C56BD99-AAE1-5F2E-74F4-99AECB3721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45739" y="3965378"/>
              <a:ext cx="98313" cy="1364215"/>
            </a:xfrm>
            <a:prstGeom prst="straightConnector1">
              <a:avLst/>
            </a:prstGeom>
            <a:ln w="66675">
              <a:solidFill>
                <a:srgbClr val="E4586F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279DB50F-516C-AC5F-9B62-CCB2295ED13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36739" y="5063596"/>
              <a:ext cx="1298448" cy="1298448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3" name="Rectangle: Rounded Corners 1032">
              <a:extLst>
                <a:ext uri="{FF2B5EF4-FFF2-40B4-BE49-F238E27FC236}">
                  <a16:creationId xmlns:a16="http://schemas.microsoft.com/office/drawing/2014/main" id="{93B5A4F8-26ED-6A95-9288-4211E514851C}"/>
                </a:ext>
              </a:extLst>
            </p:cNvPr>
            <p:cNvSpPr/>
            <p:nvPr/>
          </p:nvSpPr>
          <p:spPr>
            <a:xfrm>
              <a:off x="4355001" y="4783203"/>
              <a:ext cx="1860715" cy="186071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prstTxWarp prst="textArchDown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Optical Communications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Technology Development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7107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7DD6F76F-335B-B9D4-1610-D0DEE25C10DA}"/>
              </a:ext>
            </a:extLst>
          </p:cNvPr>
          <p:cNvSpPr/>
          <p:nvPr/>
        </p:nvSpPr>
        <p:spPr>
          <a:xfrm>
            <a:off x="0" y="1"/>
            <a:ext cx="12191999" cy="68499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picture containing blue&#10;&#10;Description automatically generated">
            <a:extLst>
              <a:ext uri="{FF2B5EF4-FFF2-40B4-BE49-F238E27FC236}">
                <a16:creationId xmlns:a16="http://schemas.microsoft.com/office/drawing/2014/main" id="{EDA5F271-BF92-1D94-6C8D-288D857CDA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9173" y="2563696"/>
            <a:ext cx="638175" cy="63763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B8AA874-68E0-8BBC-0971-A91701FCBC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01" t="-1" r="12000" b="8411"/>
          <a:stretch/>
        </p:blipFill>
        <p:spPr>
          <a:xfrm>
            <a:off x="-2" y="5485616"/>
            <a:ext cx="12192001" cy="135011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34C41A7-8799-1ED3-81A2-C94A9BD1CDC7}"/>
              </a:ext>
            </a:extLst>
          </p:cNvPr>
          <p:cNvSpPr/>
          <p:nvPr/>
        </p:nvSpPr>
        <p:spPr>
          <a:xfrm>
            <a:off x="7415291" y="1086554"/>
            <a:ext cx="1929877" cy="280019"/>
          </a:xfrm>
          <a:prstGeom prst="roundRect">
            <a:avLst>
              <a:gd name="adj" fmla="val 8165"/>
            </a:avLst>
          </a:prstGeom>
          <a:solidFill>
            <a:srgbClr val="0166B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86049">
              <a:defRPr/>
            </a:pPr>
            <a:r>
              <a:rPr lang="en-US" sz="11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End-to-End Link Analysis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C86076C-6E70-D43C-EAAB-E07213463704}"/>
              </a:ext>
            </a:extLst>
          </p:cNvPr>
          <p:cNvSpPr/>
          <p:nvPr/>
        </p:nvSpPr>
        <p:spPr>
          <a:xfrm>
            <a:off x="7415291" y="3976097"/>
            <a:ext cx="1929877" cy="280019"/>
          </a:xfrm>
          <a:prstGeom prst="roundRect">
            <a:avLst>
              <a:gd name="adj" fmla="val 8165"/>
            </a:avLst>
          </a:prstGeom>
          <a:solidFill>
            <a:srgbClr val="0166B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86049">
              <a:defRPr/>
            </a:pPr>
            <a:r>
              <a:rPr lang="en-US" sz="11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Anomaly Investigation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3CB502C-0F40-6D45-6029-4625526A9648}"/>
              </a:ext>
            </a:extLst>
          </p:cNvPr>
          <p:cNvSpPr/>
          <p:nvPr/>
        </p:nvSpPr>
        <p:spPr>
          <a:xfrm>
            <a:off x="7415291" y="1888300"/>
            <a:ext cx="1929877" cy="280019"/>
          </a:xfrm>
          <a:prstGeom prst="roundRect">
            <a:avLst>
              <a:gd name="adj" fmla="val 8165"/>
            </a:avLst>
          </a:prstGeom>
          <a:solidFill>
            <a:srgbClr val="0166B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86049">
              <a:defRPr/>
            </a:pPr>
            <a:r>
              <a:rPr lang="en-US" sz="11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 T&amp;E, V&amp;V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DD70DA4-4FB4-70E5-ABB3-3D04694A3BBC}"/>
              </a:ext>
            </a:extLst>
          </p:cNvPr>
          <p:cNvSpPr/>
          <p:nvPr/>
        </p:nvSpPr>
        <p:spPr>
          <a:xfrm>
            <a:off x="7415291" y="2921273"/>
            <a:ext cx="1929877" cy="280019"/>
          </a:xfrm>
          <a:prstGeom prst="roundRect">
            <a:avLst>
              <a:gd name="adj" fmla="val 8165"/>
            </a:avLst>
          </a:prstGeom>
          <a:solidFill>
            <a:srgbClr val="0166B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86049">
              <a:defRPr/>
            </a:pPr>
            <a:r>
              <a:rPr lang="en-US" sz="11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Refinement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39CD15C-1AC0-056A-1C1F-1108188FE823}"/>
              </a:ext>
            </a:extLst>
          </p:cNvPr>
          <p:cNvSpPr/>
          <p:nvPr/>
        </p:nvSpPr>
        <p:spPr>
          <a:xfrm>
            <a:off x="7415291" y="4630474"/>
            <a:ext cx="1929877" cy="280019"/>
          </a:xfrm>
          <a:prstGeom prst="roundRect">
            <a:avLst>
              <a:gd name="adj" fmla="val 8165"/>
            </a:avLst>
          </a:prstGeom>
          <a:solidFill>
            <a:srgbClr val="0166B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86049">
              <a:defRPr/>
            </a:pPr>
            <a:r>
              <a:rPr lang="en-US" sz="11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 Planning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64361CA-270B-BD3C-AFDD-68C49FA86DB5}"/>
              </a:ext>
            </a:extLst>
          </p:cNvPr>
          <p:cNvSpPr/>
          <p:nvPr/>
        </p:nvSpPr>
        <p:spPr>
          <a:xfrm rot="21397865">
            <a:off x="1072426" y="5549325"/>
            <a:ext cx="3414261" cy="326896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icture containing diagram&#10;&#10;Description automatically generated">
            <a:extLst>
              <a:ext uri="{FF2B5EF4-FFF2-40B4-BE49-F238E27FC236}">
                <a16:creationId xmlns:a16="http://schemas.microsoft.com/office/drawing/2014/main" id="{A62D989C-61BD-D2FB-9782-7D3A08B4AE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540000">
            <a:off x="1127768" y="1038084"/>
            <a:ext cx="1944749" cy="475488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39138343-838D-54A4-5AF6-10D5259AAC6B}"/>
              </a:ext>
            </a:extLst>
          </p:cNvPr>
          <p:cNvSpPr/>
          <p:nvPr/>
        </p:nvSpPr>
        <p:spPr>
          <a:xfrm>
            <a:off x="4133151" y="5780970"/>
            <a:ext cx="1723642" cy="260826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picture containing transport&#10;&#10;Description automatically generated">
            <a:extLst>
              <a:ext uri="{FF2B5EF4-FFF2-40B4-BE49-F238E27FC236}">
                <a16:creationId xmlns:a16="http://schemas.microsoft.com/office/drawing/2014/main" id="{1E1EB712-796C-1BC5-8DBB-DC1D6E12FE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210" y="4985479"/>
            <a:ext cx="1370911" cy="977637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31947E4F-1552-C2E7-5F01-BBF15BA0471E}"/>
              </a:ext>
            </a:extLst>
          </p:cNvPr>
          <p:cNvSpPr/>
          <p:nvPr/>
        </p:nvSpPr>
        <p:spPr>
          <a:xfrm>
            <a:off x="6525972" y="5882157"/>
            <a:ext cx="302755" cy="161918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577DC03-5840-F841-7D21-2C4370C8261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578413" y="5570094"/>
            <a:ext cx="188323" cy="39302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C13C115-87D3-9D26-766A-991A5E844202}"/>
              </a:ext>
            </a:extLst>
          </p:cNvPr>
          <p:cNvSpPr txBox="1"/>
          <p:nvPr/>
        </p:nvSpPr>
        <p:spPr>
          <a:xfrm>
            <a:off x="7488356" y="1366573"/>
            <a:ext cx="4493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 end-to-end performance of interconnecting communications and navigation assets, including relays.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D255FAD-AF31-4663-4B84-44F3600123C1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5355386" y="4759103"/>
            <a:ext cx="1317188" cy="810991"/>
          </a:xfrm>
          <a:prstGeom prst="line">
            <a:avLst/>
          </a:prstGeom>
          <a:ln w="25400">
            <a:solidFill>
              <a:schemeClr val="bg1"/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DD397BD-06CD-44C4-C6A3-80D3DA6A0E36}"/>
              </a:ext>
            </a:extLst>
          </p:cNvPr>
          <p:cNvCxnSpPr>
            <a:cxnSpLocks/>
          </p:cNvCxnSpPr>
          <p:nvPr/>
        </p:nvCxnSpPr>
        <p:spPr>
          <a:xfrm flipH="1">
            <a:off x="5355386" y="3118746"/>
            <a:ext cx="569164" cy="1639992"/>
          </a:xfrm>
          <a:prstGeom prst="line">
            <a:avLst/>
          </a:prstGeom>
          <a:ln w="25400">
            <a:solidFill>
              <a:schemeClr val="bg1"/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3C98567-E570-DCB7-B102-1AAB34C73515}"/>
              </a:ext>
            </a:extLst>
          </p:cNvPr>
          <p:cNvCxnSpPr>
            <a:cxnSpLocks/>
          </p:cNvCxnSpPr>
          <p:nvPr/>
        </p:nvCxnSpPr>
        <p:spPr>
          <a:xfrm flipH="1" flipV="1">
            <a:off x="2618091" y="2731766"/>
            <a:ext cx="3306459" cy="383876"/>
          </a:xfrm>
          <a:prstGeom prst="line">
            <a:avLst/>
          </a:prstGeom>
          <a:ln w="25400">
            <a:solidFill>
              <a:schemeClr val="bg1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2347675-7ECF-1496-D3A0-640B901025C8}"/>
              </a:ext>
            </a:extLst>
          </p:cNvPr>
          <p:cNvCxnSpPr>
            <a:cxnSpLocks/>
          </p:cNvCxnSpPr>
          <p:nvPr/>
        </p:nvCxnSpPr>
        <p:spPr>
          <a:xfrm flipH="1" flipV="1">
            <a:off x="2618091" y="2731766"/>
            <a:ext cx="2737295" cy="2026972"/>
          </a:xfrm>
          <a:prstGeom prst="line">
            <a:avLst/>
          </a:prstGeom>
          <a:ln w="25400">
            <a:solidFill>
              <a:schemeClr val="bg1"/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68BB5C64-7E18-35FA-7CA0-ACFEA2328F82}"/>
              </a:ext>
            </a:extLst>
          </p:cNvPr>
          <p:cNvSpPr txBox="1"/>
          <p:nvPr/>
        </p:nvSpPr>
        <p:spPr>
          <a:xfrm>
            <a:off x="7488356" y="4250304"/>
            <a:ext cx="44931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a realistic tool to investigate the source of anomalies.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7C485F1-B5C0-FD95-A7CA-23CFD62A7320}"/>
              </a:ext>
            </a:extLst>
          </p:cNvPr>
          <p:cNvSpPr txBox="1"/>
          <p:nvPr/>
        </p:nvSpPr>
        <p:spPr>
          <a:xfrm>
            <a:off x="7489972" y="2181530"/>
            <a:ext cx="4470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 hardware in an accurately simulated/emulated environment for test, evaluation, verification, and validation. Ensure interoperability between different users and providers.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64549D5-228C-F822-BFEB-0420C8CFAD12}"/>
              </a:ext>
            </a:extLst>
          </p:cNvPr>
          <p:cNvSpPr txBox="1"/>
          <p:nvPr/>
        </p:nvSpPr>
        <p:spPr>
          <a:xfrm>
            <a:off x="7489972" y="3205900"/>
            <a:ext cx="4470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RF propagation models against in situ performance data to refine existing models and develop new models representative of unique lunar surface propagation phenomena.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3D03491-FE60-9ACC-DAE9-E270D4CA4B6A}"/>
              </a:ext>
            </a:extLst>
          </p:cNvPr>
          <p:cNvSpPr txBox="1"/>
          <p:nvPr/>
        </p:nvSpPr>
        <p:spPr>
          <a:xfrm>
            <a:off x="7489972" y="4912407"/>
            <a:ext cx="4470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fidelity assessment of performance pre-flight offers opportunity to plan missions around connectivity, e.g., define optimized rover paths that maintain connectivity</a:t>
            </a:r>
          </a:p>
        </p:txBody>
      </p:sp>
      <p:pic>
        <p:nvPicPr>
          <p:cNvPr id="11" name="Picture 10" descr="A picture containing invertebrate, echinoderm&#10;&#10;Description automatically generated">
            <a:extLst>
              <a:ext uri="{FF2B5EF4-FFF2-40B4-BE49-F238E27FC236}">
                <a16:creationId xmlns:a16="http://schemas.microsoft.com/office/drawing/2014/main" id="{27FFF3D1-EED6-FF53-80C1-A26230BA60C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6130" y="4252273"/>
            <a:ext cx="1242679" cy="101939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4776CDF-8540-565A-F1BA-AD2F4387D622}"/>
              </a:ext>
            </a:extLst>
          </p:cNvPr>
          <p:cNvSpPr txBox="1">
            <a:spLocks/>
          </p:cNvSpPr>
          <p:nvPr/>
        </p:nvSpPr>
        <p:spPr bwMode="auto">
          <a:xfrm>
            <a:off x="505585" y="99887"/>
            <a:ext cx="9726551" cy="769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>
            <a:lvl1pPr algn="l" defTabSz="457146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Arial"/>
                <a:ea typeface="ヒラギノ角ゴ Pro W3" charset="-128"/>
                <a:cs typeface="Arial"/>
              </a:defRPr>
            </a:lvl1pPr>
            <a:lvl2pPr algn="l" defTabSz="457146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defTabSz="457146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defTabSz="457146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defTabSz="457146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146" algn="ctr" defTabSz="457146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293" algn="ctr" defTabSz="457146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440" algn="ctr" defTabSz="457146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586" algn="ctr" defTabSz="457146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ヒラギノ角ゴ Pro W3" charset="-128"/>
                <a:cs typeface="Arial"/>
              </a:rPr>
              <a:t>Benefits of Lunar Proving Grounds for Communications</a:t>
            </a:r>
          </a:p>
        </p:txBody>
      </p:sp>
      <p:pic>
        <p:nvPicPr>
          <p:cNvPr id="24" name="Picture 67" descr="NASA insignia RGB">
            <a:extLst>
              <a:ext uri="{FF2B5EF4-FFF2-40B4-BE49-F238E27FC236}">
                <a16:creationId xmlns:a16="http://schemas.microsoft.com/office/drawing/2014/main" id="{57CBF8B4-3328-9DB5-E5F5-5A1FCF838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67238" y="107346"/>
            <a:ext cx="858642" cy="696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B749FDE-88D9-ECC2-D53E-486F43DB698A}"/>
              </a:ext>
            </a:extLst>
          </p:cNvPr>
          <p:cNvCxnSpPr/>
          <p:nvPr/>
        </p:nvCxnSpPr>
        <p:spPr>
          <a:xfrm>
            <a:off x="0" y="931025"/>
            <a:ext cx="12192000" cy="0"/>
          </a:xfrm>
          <a:prstGeom prst="line">
            <a:avLst/>
          </a:prstGeom>
          <a:ln w="25400">
            <a:solidFill>
              <a:srgbClr val="0166B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543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0915DF1D-BB0F-87D2-0B3C-E646ECDA050E}"/>
              </a:ext>
            </a:extLst>
          </p:cNvPr>
          <p:cNvSpPr/>
          <p:nvPr/>
        </p:nvSpPr>
        <p:spPr>
          <a:xfrm>
            <a:off x="273095" y="4959977"/>
            <a:ext cx="1471091" cy="1206582"/>
          </a:xfrm>
          <a:prstGeom prst="roundRect">
            <a:avLst>
              <a:gd name="adj" fmla="val 3945"/>
            </a:avLst>
          </a:prstGeom>
          <a:solidFill>
            <a:schemeClr val="bg1"/>
          </a:solidFill>
          <a:ln w="254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21928"/>
            <a:endParaRPr lang="en-US" sz="1745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08CB59-F039-0249-BB87-E1F10B90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585" y="99887"/>
            <a:ext cx="9601481" cy="769446"/>
          </a:xfrm>
        </p:spPr>
        <p:txBody>
          <a:bodyPr/>
          <a:lstStyle/>
          <a:p>
            <a:r>
              <a:rPr lang="en-US" dirty="0"/>
              <a:t>MATRICS Lunar Surface Emulation Capability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5FB41-0B14-8240-BD09-D875F025E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187" y="1147159"/>
            <a:ext cx="11788308" cy="5541816"/>
          </a:xfrm>
        </p:spPr>
        <p:txBody>
          <a:bodyPr>
            <a:normAutofit/>
          </a:bodyPr>
          <a:lstStyle/>
          <a:p>
            <a:pPr>
              <a:spcAft>
                <a:spcPts val="300"/>
              </a:spcAft>
            </a:pPr>
            <a:endParaRPr lang="en-US" sz="2400" dirty="0">
              <a:solidFill>
                <a:schemeClr val="bg1"/>
              </a:solidFill>
            </a:endParaRPr>
          </a:p>
          <a:p>
            <a:pPr>
              <a:spcAft>
                <a:spcPts val="300"/>
              </a:spcAft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91150C-A8A6-D648-A4E6-E5EAC9E58462}"/>
              </a:ext>
            </a:extLst>
          </p:cNvPr>
          <p:cNvSpPr txBox="1">
            <a:spLocks/>
          </p:cNvSpPr>
          <p:nvPr/>
        </p:nvSpPr>
        <p:spPr>
          <a:xfrm>
            <a:off x="11584109" y="656385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CE6C31-F55A-DA41-DF18-192052641792}"/>
              </a:ext>
            </a:extLst>
          </p:cNvPr>
          <p:cNvCxnSpPr/>
          <p:nvPr/>
        </p:nvCxnSpPr>
        <p:spPr>
          <a:xfrm>
            <a:off x="0" y="931025"/>
            <a:ext cx="12192000" cy="0"/>
          </a:xfrm>
          <a:prstGeom prst="line">
            <a:avLst/>
          </a:prstGeom>
          <a:ln>
            <a:solidFill>
              <a:srgbClr val="0166B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898F0858-8EDA-E1A4-F900-7D5C91CB59ED}"/>
              </a:ext>
            </a:extLst>
          </p:cNvPr>
          <p:cNvGrpSpPr/>
          <p:nvPr/>
        </p:nvGrpSpPr>
        <p:grpSpPr>
          <a:xfrm>
            <a:off x="361779" y="1549132"/>
            <a:ext cx="11686946" cy="4582540"/>
            <a:chOff x="361779" y="597022"/>
            <a:chExt cx="11686946" cy="458254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5E0B74B-2FC0-952A-E087-3593919C56C5}"/>
                </a:ext>
              </a:extLst>
            </p:cNvPr>
            <p:cNvSpPr/>
            <p:nvPr/>
          </p:nvSpPr>
          <p:spPr>
            <a:xfrm>
              <a:off x="5295811" y="940705"/>
              <a:ext cx="1599951" cy="3723305"/>
            </a:xfrm>
            <a:prstGeom prst="roundRect">
              <a:avLst>
                <a:gd name="adj" fmla="val 394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8C8764C-7144-47C0-F13F-27E4295FE3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rcRect l="24173" t="21866" r="36872" b="25169"/>
            <a:stretch/>
          </p:blipFill>
          <p:spPr>
            <a:xfrm>
              <a:off x="5095043" y="1412935"/>
              <a:ext cx="1951734" cy="1491143"/>
            </a:xfrm>
            <a:prstGeom prst="roundRect">
              <a:avLst>
                <a:gd name="adj" fmla="val 9971"/>
              </a:avLst>
            </a:prstGeom>
            <a:ln w="50800">
              <a:solidFill>
                <a:srgbClr val="8EA2BC"/>
              </a:solidFill>
            </a:ln>
          </p:spPr>
        </p:pic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CD2370D-E6D2-84B3-636E-630970DE518D}"/>
                </a:ext>
              </a:extLst>
            </p:cNvPr>
            <p:cNvSpPr/>
            <p:nvPr/>
          </p:nvSpPr>
          <p:spPr>
            <a:xfrm>
              <a:off x="7633974" y="940705"/>
              <a:ext cx="1599951" cy="2904145"/>
            </a:xfrm>
            <a:prstGeom prst="roundRect">
              <a:avLst>
                <a:gd name="adj" fmla="val 394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DCEC9D28-270B-F5A9-9AD1-AB1E30188B23}"/>
                </a:ext>
              </a:extLst>
            </p:cNvPr>
            <p:cNvSpPr/>
            <p:nvPr/>
          </p:nvSpPr>
          <p:spPr>
            <a:xfrm rot="16200000">
              <a:off x="4127939" y="4293998"/>
              <a:ext cx="243448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4CBA517F-A83B-7270-5994-0259593F2636}"/>
                </a:ext>
              </a:extLst>
            </p:cNvPr>
            <p:cNvSpPr/>
            <p:nvPr/>
          </p:nvSpPr>
          <p:spPr>
            <a:xfrm>
              <a:off x="1647409" y="2098862"/>
              <a:ext cx="261923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68A485B9-3E4B-F150-C22B-0667D3D6F2E7}"/>
                </a:ext>
              </a:extLst>
            </p:cNvPr>
            <p:cNvSpPr/>
            <p:nvPr/>
          </p:nvSpPr>
          <p:spPr>
            <a:xfrm rot="16200000">
              <a:off x="3838299" y="4293998"/>
              <a:ext cx="243448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47861489-B1E7-0D15-C13F-88E4BECCF549}"/>
                </a:ext>
              </a:extLst>
            </p:cNvPr>
            <p:cNvSpPr/>
            <p:nvPr/>
          </p:nvSpPr>
          <p:spPr>
            <a:xfrm>
              <a:off x="1619768" y="2584021"/>
              <a:ext cx="289565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76238851-035E-9EB3-3127-5742802F84B3}"/>
                </a:ext>
              </a:extLst>
            </p:cNvPr>
            <p:cNvSpPr/>
            <p:nvPr/>
          </p:nvSpPr>
          <p:spPr>
            <a:xfrm rot="16200000">
              <a:off x="4302481" y="4129822"/>
              <a:ext cx="571794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F4A69623-ECE6-526B-0B28-3FDF31D80FDC}"/>
                </a:ext>
              </a:extLst>
            </p:cNvPr>
            <p:cNvSpPr/>
            <p:nvPr/>
          </p:nvSpPr>
          <p:spPr>
            <a:xfrm>
              <a:off x="4878239" y="4563350"/>
              <a:ext cx="243448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1AC6ABE0-FD0F-930B-D280-5AA40F465827}"/>
                </a:ext>
              </a:extLst>
            </p:cNvPr>
            <p:cNvSpPr/>
            <p:nvPr/>
          </p:nvSpPr>
          <p:spPr>
            <a:xfrm>
              <a:off x="2080884" y="940704"/>
              <a:ext cx="2510188" cy="2904145"/>
            </a:xfrm>
            <a:prstGeom prst="roundRect">
              <a:avLst>
                <a:gd name="adj" fmla="val 3945"/>
              </a:avLst>
            </a:prstGeom>
            <a:solidFill>
              <a:schemeClr val="bg1"/>
            </a:solidFill>
            <a:ln w="254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 dirty="0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12000F9-FCCF-98DC-944F-F0BDC24AE388}"/>
                </a:ext>
              </a:extLst>
            </p:cNvPr>
            <p:cNvSpPr/>
            <p:nvPr/>
          </p:nvSpPr>
          <p:spPr>
            <a:xfrm>
              <a:off x="7430284" y="1365668"/>
              <a:ext cx="2043518" cy="1575237"/>
            </a:xfrm>
            <a:prstGeom prst="roundRect">
              <a:avLst>
                <a:gd name="adj" fmla="val 12421"/>
              </a:avLst>
            </a:prstGeom>
            <a:solidFill>
              <a:srgbClr val="79B84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r>
                <a:rPr lang="en-US" sz="900" dirty="0">
                  <a:solidFill>
                    <a:schemeClr val="bg1"/>
                  </a:solidFill>
                  <a:latin typeface="Calibri" panose="020F0502020204030204"/>
                </a:rPr>
                <a:t>Channel Emulation</a:t>
              </a:r>
            </a:p>
          </p:txBody>
        </p: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FB4555B5-FADE-3ED9-863A-ACE44A936C09}"/>
                </a:ext>
              </a:extLst>
            </p:cNvPr>
            <p:cNvSpPr/>
            <p:nvPr/>
          </p:nvSpPr>
          <p:spPr>
            <a:xfrm>
              <a:off x="1643594" y="1614074"/>
              <a:ext cx="265739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rgbClr val="8EA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9AA095C0-6168-FDC7-59CA-4766A4161326}"/>
                </a:ext>
              </a:extLst>
            </p:cNvPr>
            <p:cNvSpPr/>
            <p:nvPr/>
          </p:nvSpPr>
          <p:spPr>
            <a:xfrm>
              <a:off x="3210278" y="2028424"/>
              <a:ext cx="261923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rgbClr val="8EA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EA8C2E1B-7319-C1CD-3AFE-0DEFBC8515D7}"/>
                </a:ext>
              </a:extLst>
            </p:cNvPr>
            <p:cNvSpPr/>
            <p:nvPr/>
          </p:nvSpPr>
          <p:spPr>
            <a:xfrm rot="16200000">
              <a:off x="3563169" y="2959201"/>
              <a:ext cx="243448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rgbClr val="8EA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1182B7A4-61C1-0A8E-A675-15577874187D}"/>
                </a:ext>
              </a:extLst>
            </p:cNvPr>
            <p:cNvSpPr/>
            <p:nvPr/>
          </p:nvSpPr>
          <p:spPr>
            <a:xfrm rot="16200000">
              <a:off x="5067352" y="4114099"/>
              <a:ext cx="540347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rgbClr val="8EA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132BE70E-8ECF-A480-8252-334298526A64}"/>
                </a:ext>
              </a:extLst>
            </p:cNvPr>
            <p:cNvSpPr/>
            <p:nvPr/>
          </p:nvSpPr>
          <p:spPr>
            <a:xfrm>
              <a:off x="7046778" y="1975293"/>
              <a:ext cx="392729" cy="315075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rgbClr val="8EA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57DDE5CA-4A56-3393-C2BE-7EFA3ECD96C6}"/>
                </a:ext>
              </a:extLst>
            </p:cNvPr>
            <p:cNvSpPr/>
            <p:nvPr/>
          </p:nvSpPr>
          <p:spPr>
            <a:xfrm rot="16200000">
              <a:off x="4999064" y="3620125"/>
              <a:ext cx="1546854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rgbClr val="8EA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6821FE05-D37B-38B3-7A03-76448561E6AF}"/>
                </a:ext>
              </a:extLst>
            </p:cNvPr>
            <p:cNvSpPr/>
            <p:nvPr/>
          </p:nvSpPr>
          <p:spPr>
            <a:xfrm rot="16200000">
              <a:off x="5057184" y="3120559"/>
              <a:ext cx="560686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rgbClr val="8EA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E0DBDE28-D2FE-C4FE-9F82-47D5A64FAA84}"/>
                </a:ext>
              </a:extLst>
            </p:cNvPr>
            <p:cNvSpPr/>
            <p:nvPr/>
          </p:nvSpPr>
          <p:spPr>
            <a:xfrm rot="5400000">
              <a:off x="4305987" y="3118512"/>
              <a:ext cx="564782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rgbClr val="8EA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69FC81A7-FE9B-D65B-8337-B1EF71CE9B97}"/>
                </a:ext>
              </a:extLst>
            </p:cNvPr>
            <p:cNvSpPr/>
            <p:nvPr/>
          </p:nvSpPr>
          <p:spPr>
            <a:xfrm>
              <a:off x="1912764" y="1363239"/>
              <a:ext cx="1304310" cy="1575237"/>
            </a:xfrm>
            <a:prstGeom prst="roundRect">
              <a:avLst>
                <a:gd name="adj" fmla="val 12421"/>
              </a:avLst>
            </a:prstGeom>
            <a:solidFill>
              <a:srgbClr val="8EA2B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r>
                <a:rPr lang="en-US" sz="900" dirty="0">
                  <a:solidFill>
                    <a:schemeClr val="bg1"/>
                  </a:solidFill>
                  <a:latin typeface="Calibri" panose="020F0502020204030204"/>
                </a:rPr>
                <a:t>Installed Performance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AF4942B-0EBE-191F-66E9-FE47045735B8}"/>
                </a:ext>
              </a:extLst>
            </p:cNvPr>
            <p:cNvSpPr/>
            <p:nvPr/>
          </p:nvSpPr>
          <p:spPr>
            <a:xfrm>
              <a:off x="361779" y="1975294"/>
              <a:ext cx="1292552" cy="44302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r>
                <a:rPr lang="en-US" sz="1000" dirty="0">
                  <a:solidFill>
                    <a:schemeClr val="bg1"/>
                  </a:solidFill>
                  <a:latin typeface="Calibri" panose="020F0502020204030204"/>
                </a:rPr>
                <a:t>Antenna</a:t>
              </a:r>
            </a:p>
            <a:p>
              <a:pPr algn="ctr" defTabSz="421928"/>
              <a:r>
                <a:rPr lang="en-US" sz="1000" dirty="0">
                  <a:solidFill>
                    <a:schemeClr val="bg1"/>
                  </a:solidFill>
                  <a:latin typeface="Calibri" panose="020F0502020204030204"/>
                </a:rPr>
                <a:t> Measurements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C9B7C73D-E340-8F2C-B300-53CEBA4B3801}"/>
                </a:ext>
              </a:extLst>
            </p:cNvPr>
            <p:cNvSpPr/>
            <p:nvPr/>
          </p:nvSpPr>
          <p:spPr>
            <a:xfrm>
              <a:off x="361779" y="1490506"/>
              <a:ext cx="1292552" cy="443024"/>
            </a:xfrm>
            <a:prstGeom prst="roundRect">
              <a:avLst/>
            </a:prstGeom>
            <a:solidFill>
              <a:srgbClr val="8EA2B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r>
                <a:rPr lang="en-US" sz="1000" dirty="0">
                  <a:solidFill>
                    <a:schemeClr val="bg1"/>
                  </a:solidFill>
                  <a:latin typeface="Calibri" panose="020F0502020204030204"/>
                </a:rPr>
                <a:t>   Antenna Design</a:t>
              </a:r>
              <a:br>
                <a:rPr lang="en-US" sz="1000" dirty="0">
                  <a:solidFill>
                    <a:schemeClr val="bg1"/>
                  </a:solidFill>
                  <a:latin typeface="Calibri" panose="020F0502020204030204"/>
                </a:rPr>
              </a:br>
              <a:r>
                <a:rPr lang="en-US" sz="1000" dirty="0">
                  <a:solidFill>
                    <a:schemeClr val="bg1"/>
                  </a:solidFill>
                  <a:latin typeface="Calibri" panose="020F0502020204030204"/>
                </a:rPr>
                <a:t> &amp; Simulation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F3CD5351-FC02-1674-C933-C418BC2E13EE}"/>
                </a:ext>
              </a:extLst>
            </p:cNvPr>
            <p:cNvSpPr/>
            <p:nvPr/>
          </p:nvSpPr>
          <p:spPr>
            <a:xfrm>
              <a:off x="361779" y="2460453"/>
              <a:ext cx="1292552" cy="44302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r>
                <a:rPr lang="en-US" sz="1000" dirty="0">
                  <a:solidFill>
                    <a:schemeClr val="bg1"/>
                  </a:solidFill>
                  <a:latin typeface="Calibri" panose="020F0502020204030204"/>
                </a:rPr>
                <a:t>   Vehicle Geometry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DC504F29-F192-4583-D4B4-CC03DD301576}"/>
                </a:ext>
              </a:extLst>
            </p:cNvPr>
            <p:cNvSpPr/>
            <p:nvPr/>
          </p:nvSpPr>
          <p:spPr>
            <a:xfrm>
              <a:off x="3483657" y="4484842"/>
              <a:ext cx="1395858" cy="35441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r>
                <a:rPr lang="en-US" sz="900" dirty="0">
                  <a:solidFill>
                    <a:schemeClr val="bg1"/>
                  </a:solidFill>
                  <a:latin typeface="Calibri" panose="020F0502020204030204"/>
                </a:rPr>
                <a:t>LRO Terrain Data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F7A90895-15E4-3730-4F1D-3C7829F97F99}"/>
                </a:ext>
              </a:extLst>
            </p:cNvPr>
            <p:cNvSpPr/>
            <p:nvPr/>
          </p:nvSpPr>
          <p:spPr>
            <a:xfrm>
              <a:off x="7415123" y="3332266"/>
              <a:ext cx="938469" cy="959858"/>
            </a:xfrm>
            <a:prstGeom prst="roundRect">
              <a:avLst/>
            </a:prstGeom>
            <a:solidFill>
              <a:srgbClr val="79B84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r>
                <a:rPr lang="en-US" sz="900" dirty="0">
                  <a:solidFill>
                    <a:schemeClr val="bg1"/>
                  </a:solidFill>
                  <a:latin typeface="Calibri" panose="020F0502020204030204"/>
                </a:rPr>
                <a:t>LTE BTS</a:t>
              </a: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4F104CC0-7FF5-582E-16E5-00D7317FA44E}"/>
                </a:ext>
              </a:extLst>
            </p:cNvPr>
            <p:cNvSpPr/>
            <p:nvPr/>
          </p:nvSpPr>
          <p:spPr>
            <a:xfrm>
              <a:off x="8515171" y="3332266"/>
              <a:ext cx="938469" cy="959858"/>
            </a:xfrm>
            <a:prstGeom prst="roundRect">
              <a:avLst/>
            </a:prstGeom>
            <a:solidFill>
              <a:srgbClr val="79B84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r>
                <a:rPr lang="en-US" sz="900" dirty="0">
                  <a:solidFill>
                    <a:schemeClr val="bg1"/>
                  </a:solidFill>
                  <a:latin typeface="Calibri" panose="020F0502020204030204"/>
                </a:rPr>
                <a:t>LTE UE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965DFC8-FE00-48B6-E7FE-F29CA6282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53920" y="3434018"/>
              <a:ext cx="1382907" cy="661559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FA64483F-305C-E1BA-3CD1-8BA268DFB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14308" y="3389472"/>
              <a:ext cx="958486" cy="675654"/>
            </a:xfrm>
            <a:prstGeom prst="rect">
              <a:avLst/>
            </a:prstGeom>
          </p:spPr>
        </p:pic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3D878CAF-768A-C099-CE78-399DEED8B9F8}"/>
                </a:ext>
              </a:extLst>
            </p:cNvPr>
            <p:cNvSpPr/>
            <p:nvPr/>
          </p:nvSpPr>
          <p:spPr>
            <a:xfrm>
              <a:off x="10015164" y="1324146"/>
              <a:ext cx="2033561" cy="275644"/>
            </a:xfrm>
            <a:prstGeom prst="roundRect">
              <a:avLst>
                <a:gd name="adj" fmla="val 8165"/>
              </a:avLst>
            </a:prstGeom>
            <a:solidFill>
              <a:srgbClr val="0166B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872204">
                <a:defRPr/>
              </a:pPr>
              <a:r>
                <a:rPr lang="en-US" sz="1200" kern="0" dirty="0">
                  <a:solidFill>
                    <a:schemeClr val="bg1"/>
                  </a:solidFill>
                  <a:latin typeface="Calibri" panose="020F0502020204030204"/>
                </a:rPr>
                <a:t>End-to-End Link Analysis</a:t>
              </a: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D692FBAE-FE18-3CAF-2BE2-6815901A1565}"/>
                </a:ext>
              </a:extLst>
            </p:cNvPr>
            <p:cNvSpPr/>
            <p:nvPr/>
          </p:nvSpPr>
          <p:spPr>
            <a:xfrm>
              <a:off x="10015164" y="2360556"/>
              <a:ext cx="2032200" cy="275644"/>
            </a:xfrm>
            <a:prstGeom prst="roundRect">
              <a:avLst>
                <a:gd name="adj" fmla="val 8165"/>
              </a:avLst>
            </a:prstGeom>
            <a:solidFill>
              <a:srgbClr val="0166B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872204">
                <a:defRPr/>
              </a:pPr>
              <a:r>
                <a:rPr lang="en-US" sz="1200" kern="0" dirty="0">
                  <a:solidFill>
                    <a:schemeClr val="bg1"/>
                  </a:solidFill>
                  <a:latin typeface="Calibri" panose="020F0502020204030204"/>
                </a:rPr>
                <a:t>Anomaly Investigation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350EB65F-468C-14DE-7C82-DE571274AD9A}"/>
                </a:ext>
              </a:extLst>
            </p:cNvPr>
            <p:cNvSpPr/>
            <p:nvPr/>
          </p:nvSpPr>
          <p:spPr>
            <a:xfrm>
              <a:off x="10015164" y="1669617"/>
              <a:ext cx="2032200" cy="275644"/>
            </a:xfrm>
            <a:prstGeom prst="roundRect">
              <a:avLst>
                <a:gd name="adj" fmla="val 8165"/>
              </a:avLst>
            </a:prstGeom>
            <a:solidFill>
              <a:srgbClr val="0166B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872204">
                <a:defRPr/>
              </a:pPr>
              <a:r>
                <a:rPr lang="en-US" sz="1200" kern="0" dirty="0">
                  <a:solidFill>
                    <a:schemeClr val="bg1"/>
                  </a:solidFill>
                  <a:latin typeface="Calibri" panose="020F0502020204030204"/>
                </a:rPr>
                <a:t>Hardware T&amp;E, V&amp;V</a:t>
              </a: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AC490578-7BA3-FB4D-72DB-0F25325B2A3B}"/>
                </a:ext>
              </a:extLst>
            </p:cNvPr>
            <p:cNvSpPr/>
            <p:nvPr/>
          </p:nvSpPr>
          <p:spPr>
            <a:xfrm>
              <a:off x="10015164" y="2015088"/>
              <a:ext cx="2032200" cy="275644"/>
            </a:xfrm>
            <a:prstGeom prst="roundRect">
              <a:avLst>
                <a:gd name="adj" fmla="val 8165"/>
              </a:avLst>
            </a:prstGeom>
            <a:solidFill>
              <a:srgbClr val="0166B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872204">
                <a:defRPr/>
              </a:pPr>
              <a:r>
                <a:rPr lang="en-US" sz="1200" kern="0" dirty="0">
                  <a:solidFill>
                    <a:schemeClr val="bg1"/>
                  </a:solidFill>
                  <a:latin typeface="Calibri" panose="020F0502020204030204"/>
                </a:rPr>
                <a:t>Model Refinement</a:t>
              </a: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23A8815A-7B15-69FE-590F-08F1EB78EF5D}"/>
                </a:ext>
              </a:extLst>
            </p:cNvPr>
            <p:cNvSpPr/>
            <p:nvPr/>
          </p:nvSpPr>
          <p:spPr>
            <a:xfrm>
              <a:off x="10015164" y="2706025"/>
              <a:ext cx="2032200" cy="275644"/>
            </a:xfrm>
            <a:prstGeom prst="roundRect">
              <a:avLst>
                <a:gd name="adj" fmla="val 8165"/>
              </a:avLst>
            </a:prstGeom>
            <a:solidFill>
              <a:srgbClr val="0166B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872204">
                <a:defRPr/>
              </a:pPr>
              <a:r>
                <a:rPr lang="en-US" sz="1200" kern="0" dirty="0">
                  <a:solidFill>
                    <a:schemeClr val="bg1"/>
                  </a:solidFill>
                  <a:latin typeface="Calibri" panose="020F0502020204030204"/>
                </a:rPr>
                <a:t>Mission Planning</a:t>
              </a:r>
            </a:p>
          </p:txBody>
        </p:sp>
        <p:cxnSp>
          <p:nvCxnSpPr>
            <p:cNvPr id="40" name="Connector: Elbow 39">
              <a:extLst>
                <a:ext uri="{FF2B5EF4-FFF2-40B4-BE49-F238E27FC236}">
                  <a16:creationId xmlns:a16="http://schemas.microsoft.com/office/drawing/2014/main" id="{BB16825F-5DA2-EDDB-3D39-FA5E27D0162A}"/>
                </a:ext>
              </a:extLst>
            </p:cNvPr>
            <p:cNvCxnSpPr>
              <a:cxnSpLocks/>
              <a:endCxn id="34" idx="1"/>
            </p:cNvCxnSpPr>
            <p:nvPr/>
          </p:nvCxnSpPr>
          <p:spPr>
            <a:xfrm rot="5400000" flipH="1" flipV="1">
              <a:off x="9408300" y="1890868"/>
              <a:ext cx="1035764" cy="177964"/>
            </a:xfrm>
            <a:prstGeom prst="bentConnector2">
              <a:avLst/>
            </a:prstGeom>
            <a:noFill/>
            <a:ln w="25400" cap="flat" cmpd="sng" algn="ctr">
              <a:solidFill>
                <a:srgbClr val="D1B2E8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1" name="Connector: Elbow 40">
              <a:extLst>
                <a:ext uri="{FF2B5EF4-FFF2-40B4-BE49-F238E27FC236}">
                  <a16:creationId xmlns:a16="http://schemas.microsoft.com/office/drawing/2014/main" id="{B22D4D58-F167-E6BA-24CC-EF0C4F361AC3}"/>
                </a:ext>
              </a:extLst>
            </p:cNvPr>
            <p:cNvCxnSpPr>
              <a:cxnSpLocks/>
              <a:endCxn id="37" idx="1"/>
            </p:cNvCxnSpPr>
            <p:nvPr/>
          </p:nvCxnSpPr>
          <p:spPr>
            <a:xfrm rot="5400000" flipH="1" flipV="1">
              <a:off x="9581039" y="2063600"/>
              <a:ext cx="690286" cy="177964"/>
            </a:xfrm>
            <a:prstGeom prst="bentConnector2">
              <a:avLst/>
            </a:prstGeom>
            <a:noFill/>
            <a:ln w="25400" cap="flat" cmpd="sng" algn="ctr">
              <a:solidFill>
                <a:srgbClr val="D1B2E8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2" name="Connector: Elbow 41">
              <a:extLst>
                <a:ext uri="{FF2B5EF4-FFF2-40B4-BE49-F238E27FC236}">
                  <a16:creationId xmlns:a16="http://schemas.microsoft.com/office/drawing/2014/main" id="{BC9A9977-3D6A-AEB7-1D52-7FECB1B85DBF}"/>
                </a:ext>
              </a:extLst>
            </p:cNvPr>
            <p:cNvCxnSpPr>
              <a:cxnSpLocks/>
              <a:endCxn id="39" idx="1"/>
            </p:cNvCxnSpPr>
            <p:nvPr/>
          </p:nvCxnSpPr>
          <p:spPr>
            <a:xfrm rot="16200000" flipH="1">
              <a:off x="9753118" y="2581801"/>
              <a:ext cx="346126" cy="177966"/>
            </a:xfrm>
            <a:prstGeom prst="bentConnector2">
              <a:avLst/>
            </a:prstGeom>
            <a:noFill/>
            <a:ln w="25400" cap="flat" cmpd="sng" algn="ctr">
              <a:solidFill>
                <a:srgbClr val="D1B2E8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3" name="Connector: Elbow 42">
              <a:extLst>
                <a:ext uri="{FF2B5EF4-FFF2-40B4-BE49-F238E27FC236}">
                  <a16:creationId xmlns:a16="http://schemas.microsoft.com/office/drawing/2014/main" id="{182ABFDF-727F-A1D7-24B3-CBEAABE3C9E8}"/>
                </a:ext>
              </a:extLst>
            </p:cNvPr>
            <p:cNvCxnSpPr>
              <a:cxnSpLocks/>
              <a:endCxn id="38" idx="1"/>
            </p:cNvCxnSpPr>
            <p:nvPr/>
          </p:nvCxnSpPr>
          <p:spPr>
            <a:xfrm rot="5400000" flipH="1" flipV="1">
              <a:off x="9753610" y="2236502"/>
              <a:ext cx="345146" cy="177962"/>
            </a:xfrm>
            <a:prstGeom prst="bentConnector2">
              <a:avLst/>
            </a:prstGeom>
            <a:noFill/>
            <a:ln w="25400" cap="flat" cmpd="sng" algn="ctr">
              <a:solidFill>
                <a:srgbClr val="D1B2E8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EDF4EAD0-BBB6-ED54-3D14-E4927F50A6BA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 flipV="1">
              <a:off x="9837201" y="2498378"/>
              <a:ext cx="177963" cy="1"/>
            </a:xfrm>
            <a:prstGeom prst="bentConnector3">
              <a:avLst/>
            </a:prstGeom>
            <a:noFill/>
            <a:ln w="25400" cap="flat" cmpd="sng" algn="ctr">
              <a:solidFill>
                <a:srgbClr val="D1B2E8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09364C97-5D5A-D787-4020-49785730BF67}"/>
                </a:ext>
              </a:extLst>
            </p:cNvPr>
            <p:cNvSpPr/>
            <p:nvPr/>
          </p:nvSpPr>
          <p:spPr>
            <a:xfrm>
              <a:off x="4435411" y="3498848"/>
              <a:ext cx="1112556" cy="443024"/>
            </a:xfrm>
            <a:prstGeom prst="roundRect">
              <a:avLst/>
            </a:prstGeom>
            <a:solidFill>
              <a:srgbClr val="8EA2B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r>
                <a:rPr lang="en-US" sz="900" dirty="0">
                  <a:solidFill>
                    <a:schemeClr val="bg1"/>
                  </a:solidFill>
                  <a:latin typeface="Calibri" panose="020F0502020204030204"/>
                </a:rPr>
                <a:t>Pathfinding &amp;</a:t>
              </a:r>
            </a:p>
            <a:p>
              <a:pPr algn="ctr" defTabSz="421928"/>
              <a:r>
                <a:rPr lang="en-US" sz="900" dirty="0">
                  <a:solidFill>
                    <a:schemeClr val="bg1"/>
                  </a:solidFill>
                  <a:latin typeface="Calibri" panose="020F0502020204030204"/>
                </a:rPr>
                <a:t>Optimization</a:t>
              </a: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A0F49052-6ACF-9149-0A51-C5B9F90DF96D}"/>
                </a:ext>
              </a:extLst>
            </p:cNvPr>
            <p:cNvSpPr/>
            <p:nvPr/>
          </p:nvSpPr>
          <p:spPr>
            <a:xfrm>
              <a:off x="3477421" y="1365668"/>
              <a:ext cx="1304310" cy="1575237"/>
            </a:xfrm>
            <a:prstGeom prst="roundRect">
              <a:avLst>
                <a:gd name="adj" fmla="val 12421"/>
              </a:avLst>
            </a:prstGeom>
            <a:solidFill>
              <a:srgbClr val="8EA2B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endParaRPr lang="en-US" sz="775" dirty="0">
                <a:solidFill>
                  <a:schemeClr val="bg1"/>
                </a:solidFill>
                <a:latin typeface="Calibri" panose="020F0502020204030204"/>
              </a:endParaRPr>
            </a:p>
            <a:p>
              <a:pPr algn="ctr" defTabSz="421928"/>
              <a:r>
                <a:rPr lang="en-US" sz="900" dirty="0">
                  <a:solidFill>
                    <a:schemeClr val="bg1"/>
                  </a:solidFill>
                  <a:latin typeface="Calibri" panose="020F0502020204030204"/>
                </a:rPr>
                <a:t>Lunar Surface Performance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41FEF50-70D5-3FC9-5164-F603BB2D7B9B}"/>
                </a:ext>
              </a:extLst>
            </p:cNvPr>
            <p:cNvGrpSpPr/>
            <p:nvPr/>
          </p:nvGrpSpPr>
          <p:grpSpPr>
            <a:xfrm>
              <a:off x="3578319" y="1317526"/>
              <a:ext cx="1102513" cy="1534241"/>
              <a:chOff x="8202433" y="5172031"/>
              <a:chExt cx="3216578" cy="4476146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D904DD17-C873-C99F-322C-EF657043B9DA}"/>
                  </a:ext>
                </a:extLst>
              </p:cNvPr>
              <p:cNvGrpSpPr/>
              <p:nvPr/>
            </p:nvGrpSpPr>
            <p:grpSpPr>
              <a:xfrm>
                <a:off x="8202433" y="6403135"/>
                <a:ext cx="3216578" cy="3245042"/>
                <a:chOff x="8019807" y="2669175"/>
                <a:chExt cx="3474720" cy="3505468"/>
              </a:xfrm>
            </p:grpSpPr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8A644792-BF3E-5D27-AF03-2FE3D48F31AA}"/>
                    </a:ext>
                  </a:extLst>
                </p:cNvPr>
                <p:cNvSpPr/>
                <p:nvPr/>
              </p:nvSpPr>
              <p:spPr>
                <a:xfrm>
                  <a:off x="8019807" y="3811943"/>
                  <a:ext cx="3474720" cy="1736016"/>
                </a:xfrm>
                <a:prstGeom prst="ellipse">
                  <a:avLst/>
                </a:prstGeom>
                <a:gradFill flip="none" rotWithShape="1">
                  <a:gsLst>
                    <a:gs pos="2000">
                      <a:schemeClr val="bg1">
                        <a:lumMod val="8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21928"/>
                  <a:endParaRPr lang="en-US" sz="1745">
                    <a:solidFill>
                      <a:schemeClr val="bg1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9A55E0FE-F57D-07D7-D98C-CB48D168B9FB}"/>
                    </a:ext>
                  </a:extLst>
                </p:cNvPr>
                <p:cNvSpPr/>
                <p:nvPr/>
              </p:nvSpPr>
              <p:spPr>
                <a:xfrm>
                  <a:off x="8019807" y="4405313"/>
                  <a:ext cx="3474720" cy="274638"/>
                </a:xfrm>
                <a:prstGeom prst="rect">
                  <a:avLst/>
                </a:prstGeom>
                <a:gradFill>
                  <a:gsLst>
                    <a:gs pos="2000">
                      <a:schemeClr val="bg1">
                        <a:lumMod val="85000"/>
                      </a:schemeClr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21928"/>
                  <a:endParaRPr lang="en-US" sz="1745">
                    <a:solidFill>
                      <a:schemeClr val="bg1"/>
                    </a:solidFill>
                    <a:latin typeface="Calibri" panose="020F0502020204030204"/>
                  </a:endParaRPr>
                </a:p>
              </p:txBody>
            </p:sp>
            <p:pic>
              <p:nvPicPr>
                <p:cNvPr id="52" name="Picture 51">
                  <a:extLst>
                    <a:ext uri="{FF2B5EF4-FFF2-40B4-BE49-F238E27FC236}">
                      <a16:creationId xmlns:a16="http://schemas.microsoft.com/office/drawing/2014/main" id="{4D2B6FCF-55B2-A07C-F73E-3D8D0723F6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2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19807" y="2669175"/>
                  <a:ext cx="3474720" cy="3505468"/>
                </a:xfrm>
                <a:prstGeom prst="ellipse">
                  <a:avLst/>
                </a:prstGeom>
                <a:scene3d>
                  <a:camera prst="orthographicFront">
                    <a:rot lat="3600000" lon="0" rev="0"/>
                  </a:camera>
                  <a:lightRig rig="threePt" dir="t"/>
                </a:scene3d>
              </p:spPr>
            </p:pic>
          </p:grpSp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D8BFAE0C-B13D-044A-1123-6C6CB1DCAC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218513" y="5172031"/>
                <a:ext cx="3136186" cy="3520078"/>
              </a:xfrm>
              <a:prstGeom prst="rect">
                <a:avLst/>
              </a:prstGeom>
            </p:spPr>
          </p:pic>
        </p:grp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64B1A6AD-179E-63EA-6860-A5F42A3A74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44452" y="1458315"/>
              <a:ext cx="1176887" cy="1222247"/>
            </a:xfrm>
            <a:prstGeom prst="rect">
              <a:avLst/>
            </a:prstGeom>
          </p:spPr>
        </p:pic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A41707DF-1D05-36B8-79DF-9AD930540605}"/>
                </a:ext>
              </a:extLst>
            </p:cNvPr>
            <p:cNvSpPr/>
            <p:nvPr/>
          </p:nvSpPr>
          <p:spPr>
            <a:xfrm>
              <a:off x="5116419" y="4482218"/>
              <a:ext cx="1395857" cy="354419"/>
            </a:xfrm>
            <a:prstGeom prst="roundRect">
              <a:avLst/>
            </a:prstGeom>
            <a:solidFill>
              <a:srgbClr val="8EA2B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r>
                <a:rPr lang="en-US" sz="900" dirty="0">
                  <a:solidFill>
                    <a:schemeClr val="bg1"/>
                  </a:solidFill>
                  <a:latin typeface="Calibri" panose="020F0502020204030204"/>
                </a:rPr>
                <a:t>Time Dynamic</a:t>
              </a:r>
            </a:p>
            <a:p>
              <a:pPr algn="ctr" defTabSz="421928"/>
              <a:r>
                <a:rPr lang="en-US" sz="900" dirty="0">
                  <a:solidFill>
                    <a:schemeClr val="bg1"/>
                  </a:solidFill>
                  <a:latin typeface="Calibri" panose="020F0502020204030204"/>
                </a:rPr>
                <a:t>Position &amp; Attitude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4F371FD-60C3-AB2C-3CD8-521FE718F847}"/>
                </a:ext>
              </a:extLst>
            </p:cNvPr>
            <p:cNvSpPr txBox="1"/>
            <p:nvPr/>
          </p:nvSpPr>
          <p:spPr>
            <a:xfrm>
              <a:off x="5175686" y="2730494"/>
              <a:ext cx="170065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21928"/>
              <a:r>
                <a:rPr lang="en-US" sz="900" dirty="0">
                  <a:solidFill>
                    <a:schemeClr val="bg1"/>
                  </a:solidFill>
                  <a:latin typeface="Calibri" panose="020F0502020204030204"/>
                </a:rPr>
                <a:t>Channel Model</a:t>
              </a:r>
            </a:p>
          </p:txBody>
        </p:sp>
        <p:sp>
          <p:nvSpPr>
            <p:cNvPr id="56" name="Arrow: Left-Right 55">
              <a:extLst>
                <a:ext uri="{FF2B5EF4-FFF2-40B4-BE49-F238E27FC236}">
                  <a16:creationId xmlns:a16="http://schemas.microsoft.com/office/drawing/2014/main" id="{99113457-7987-5F7C-2C9C-D2BD8805232A}"/>
                </a:ext>
              </a:extLst>
            </p:cNvPr>
            <p:cNvSpPr/>
            <p:nvPr/>
          </p:nvSpPr>
          <p:spPr>
            <a:xfrm rot="5400000">
              <a:off x="7693487" y="3035559"/>
              <a:ext cx="397530" cy="195890"/>
            </a:xfrm>
            <a:prstGeom prst="leftRightArrow">
              <a:avLst>
                <a:gd name="adj1" fmla="val 50000"/>
                <a:gd name="adj2" fmla="val 65313"/>
              </a:avLst>
            </a:prstGeom>
            <a:solidFill>
              <a:srgbClr val="83C4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BB7D0FC7-8182-0E2B-D751-A0D86B6E90E3}"/>
                </a:ext>
              </a:extLst>
            </p:cNvPr>
            <p:cNvSpPr/>
            <p:nvPr/>
          </p:nvSpPr>
          <p:spPr>
            <a:xfrm>
              <a:off x="1801934" y="4472609"/>
              <a:ext cx="1554480" cy="177210"/>
            </a:xfrm>
            <a:prstGeom prst="roundRect">
              <a:avLst>
                <a:gd name="adj" fmla="val 8165"/>
              </a:avLst>
            </a:prstGeom>
            <a:solidFill>
              <a:srgbClr val="8EA2B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872204">
                <a:defRPr/>
              </a:pPr>
              <a:r>
                <a:rPr lang="en-US" sz="1000" kern="0" dirty="0">
                  <a:solidFill>
                    <a:schemeClr val="bg1"/>
                  </a:solidFill>
                  <a:latin typeface="Calibri" panose="020F0502020204030204"/>
                </a:rPr>
                <a:t>Modeling and Simulation</a:t>
              </a:r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A747AE47-2044-03B0-DE42-8787D156A984}"/>
                </a:ext>
              </a:extLst>
            </p:cNvPr>
            <p:cNvSpPr/>
            <p:nvPr/>
          </p:nvSpPr>
          <p:spPr>
            <a:xfrm>
              <a:off x="1801934" y="4667264"/>
              <a:ext cx="1554480" cy="177210"/>
            </a:xfrm>
            <a:prstGeom prst="roundRect">
              <a:avLst>
                <a:gd name="adj" fmla="val 8165"/>
              </a:avLst>
            </a:prstGeom>
            <a:solidFill>
              <a:srgbClr val="79B8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872204">
                <a:defRPr/>
              </a:pPr>
              <a:r>
                <a:rPr lang="en-US" sz="1000" kern="0" dirty="0">
                  <a:solidFill>
                    <a:schemeClr val="bg1"/>
                  </a:solidFill>
                  <a:latin typeface="Calibri" panose="020F0502020204030204"/>
                </a:rPr>
                <a:t>Hardware</a:t>
              </a:r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DA834DA3-36B4-8A12-FAD4-BD540981AE0A}"/>
                </a:ext>
              </a:extLst>
            </p:cNvPr>
            <p:cNvSpPr/>
            <p:nvPr/>
          </p:nvSpPr>
          <p:spPr>
            <a:xfrm>
              <a:off x="1801934" y="4277956"/>
              <a:ext cx="1554480" cy="177210"/>
            </a:xfrm>
            <a:prstGeom prst="roundRect">
              <a:avLst>
                <a:gd name="adj" fmla="val 8165"/>
              </a:avLst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872204">
                <a:defRPr/>
              </a:pPr>
              <a:r>
                <a:rPr lang="en-US" sz="1000" kern="0" dirty="0">
                  <a:solidFill>
                    <a:schemeClr val="bg1"/>
                  </a:solidFill>
                  <a:latin typeface="Calibri" panose="020F0502020204030204"/>
                </a:rPr>
                <a:t>Input Data</a:t>
              </a:r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71269F56-3907-5059-31D4-E00FFCFF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1271" y="1539944"/>
              <a:ext cx="698204" cy="1069590"/>
            </a:xfrm>
            <a:prstGeom prst="rect">
              <a:avLst/>
            </a:prstGeom>
          </p:spPr>
        </p:pic>
        <p:sp>
          <p:nvSpPr>
            <p:cNvPr id="61" name="Arrow: Right 60">
              <a:extLst>
                <a:ext uri="{FF2B5EF4-FFF2-40B4-BE49-F238E27FC236}">
                  <a16:creationId xmlns:a16="http://schemas.microsoft.com/office/drawing/2014/main" id="{59AF147C-B1E8-A71A-7BFD-D47C50700375}"/>
                </a:ext>
              </a:extLst>
            </p:cNvPr>
            <p:cNvSpPr/>
            <p:nvPr/>
          </p:nvSpPr>
          <p:spPr>
            <a:xfrm>
              <a:off x="4765199" y="2028424"/>
              <a:ext cx="299528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rgbClr val="8EA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F2099ADB-6B16-200D-9A2E-FE3CDBD6D628}"/>
                </a:ext>
              </a:extLst>
            </p:cNvPr>
            <p:cNvSpPr/>
            <p:nvPr/>
          </p:nvSpPr>
          <p:spPr>
            <a:xfrm rot="16200000">
              <a:off x="3116300" y="3613967"/>
              <a:ext cx="1107561" cy="221512"/>
            </a:xfrm>
            <a:prstGeom prst="roundRect">
              <a:avLst/>
            </a:prstGeom>
            <a:solidFill>
              <a:srgbClr val="8EA2B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r>
                <a:rPr lang="en-US" sz="775" dirty="0">
                  <a:solidFill>
                    <a:schemeClr val="bg1"/>
                  </a:solidFill>
                  <a:latin typeface="Calibri" panose="020F0502020204030204"/>
                </a:rPr>
                <a:t>       Dust Cloud Model</a:t>
              </a:r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4A31728A-9972-16F4-6F96-265153C5700C}"/>
                </a:ext>
              </a:extLst>
            </p:cNvPr>
            <p:cNvSpPr/>
            <p:nvPr/>
          </p:nvSpPr>
          <p:spPr>
            <a:xfrm rot="16200000">
              <a:off x="3406242" y="3613965"/>
              <a:ext cx="1107561" cy="221512"/>
            </a:xfrm>
            <a:prstGeom prst="roundRect">
              <a:avLst/>
            </a:prstGeom>
            <a:solidFill>
              <a:srgbClr val="8EA2B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r>
                <a:rPr lang="en-US" sz="775" dirty="0">
                  <a:solidFill>
                    <a:schemeClr val="bg1"/>
                  </a:solidFill>
                  <a:latin typeface="Calibri" panose="020F0502020204030204"/>
                </a:rPr>
                <a:t>       Regolith Model</a:t>
              </a:r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13BF81E4-9ECF-DEC2-7C09-2307C38C6D6F}"/>
                </a:ext>
              </a:extLst>
            </p:cNvPr>
            <p:cNvSpPr/>
            <p:nvPr/>
          </p:nvSpPr>
          <p:spPr>
            <a:xfrm rot="16200000">
              <a:off x="3696185" y="3613967"/>
              <a:ext cx="1107561" cy="221512"/>
            </a:xfrm>
            <a:prstGeom prst="roundRect">
              <a:avLst/>
            </a:prstGeom>
            <a:solidFill>
              <a:srgbClr val="8EA2B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r>
                <a:rPr lang="en-US" sz="775" dirty="0">
                  <a:solidFill>
                    <a:schemeClr val="bg1"/>
                  </a:solidFill>
                  <a:latin typeface="Calibri" panose="020F0502020204030204"/>
                </a:rPr>
                <a:t>       Multipath Model</a:t>
              </a:r>
            </a:p>
          </p:txBody>
        </p:sp>
        <p:sp>
          <p:nvSpPr>
            <p:cNvPr id="65" name="Arrow: Right 64">
              <a:extLst>
                <a:ext uri="{FF2B5EF4-FFF2-40B4-BE49-F238E27FC236}">
                  <a16:creationId xmlns:a16="http://schemas.microsoft.com/office/drawing/2014/main" id="{2514CBF5-A860-C627-5215-C5546F91EADB}"/>
                </a:ext>
              </a:extLst>
            </p:cNvPr>
            <p:cNvSpPr/>
            <p:nvPr/>
          </p:nvSpPr>
          <p:spPr>
            <a:xfrm rot="16200000">
              <a:off x="3838299" y="2959201"/>
              <a:ext cx="243448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rgbClr val="8EA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66" name="Arrow: Right 65">
              <a:extLst>
                <a:ext uri="{FF2B5EF4-FFF2-40B4-BE49-F238E27FC236}">
                  <a16:creationId xmlns:a16="http://schemas.microsoft.com/office/drawing/2014/main" id="{E14B52E5-7F3A-B4B7-5041-4AC0223D16E7}"/>
                </a:ext>
              </a:extLst>
            </p:cNvPr>
            <p:cNvSpPr/>
            <p:nvPr/>
          </p:nvSpPr>
          <p:spPr>
            <a:xfrm rot="16200000">
              <a:off x="4131726" y="2959201"/>
              <a:ext cx="243448" cy="195891"/>
            </a:xfrm>
            <a:prstGeom prst="rightArrow">
              <a:avLst>
                <a:gd name="adj1" fmla="val 50000"/>
                <a:gd name="adj2" fmla="val 64912"/>
              </a:avLst>
            </a:prstGeom>
            <a:solidFill>
              <a:srgbClr val="8EA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67" name="Arrow: Left-Right 66">
              <a:extLst>
                <a:ext uri="{FF2B5EF4-FFF2-40B4-BE49-F238E27FC236}">
                  <a16:creationId xmlns:a16="http://schemas.microsoft.com/office/drawing/2014/main" id="{A0BCA44D-D7AD-9006-40FE-49154F766473}"/>
                </a:ext>
              </a:extLst>
            </p:cNvPr>
            <p:cNvSpPr/>
            <p:nvPr/>
          </p:nvSpPr>
          <p:spPr>
            <a:xfrm rot="5400000">
              <a:off x="8794323" y="3035559"/>
              <a:ext cx="397530" cy="195890"/>
            </a:xfrm>
            <a:prstGeom prst="leftRightArrow">
              <a:avLst>
                <a:gd name="adj1" fmla="val 50000"/>
                <a:gd name="adj2" fmla="val 65313"/>
              </a:avLst>
            </a:prstGeom>
            <a:solidFill>
              <a:srgbClr val="83C4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745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B4142AFD-3585-67FA-53EE-480E23DA13CD}"/>
                </a:ext>
              </a:extLst>
            </p:cNvPr>
            <p:cNvSpPr/>
            <p:nvPr/>
          </p:nvSpPr>
          <p:spPr>
            <a:xfrm>
              <a:off x="1801934" y="4861918"/>
              <a:ext cx="1554480" cy="177210"/>
            </a:xfrm>
            <a:prstGeom prst="roundRect">
              <a:avLst>
                <a:gd name="adj" fmla="val 8165"/>
              </a:avLst>
            </a:prstGeom>
            <a:solidFill>
              <a:srgbClr val="AE78D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872204">
                <a:defRPr/>
              </a:pPr>
              <a:r>
                <a:rPr lang="en-US" sz="1000" kern="0" dirty="0">
                  <a:solidFill>
                    <a:schemeClr val="bg1"/>
                  </a:solidFill>
                  <a:latin typeface="Calibri" panose="020F0502020204030204"/>
                </a:rPr>
                <a:t>Outcomes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28058AED-420A-9714-4F20-D3B4FA4AA273}"/>
                </a:ext>
              </a:extLst>
            </p:cNvPr>
            <p:cNvCxnSpPr>
              <a:cxnSpLocks/>
              <a:stCxn id="16" idx="3"/>
            </p:cNvCxnSpPr>
            <p:nvPr/>
          </p:nvCxnSpPr>
          <p:spPr>
            <a:xfrm>
              <a:off x="9473801" y="2153286"/>
              <a:ext cx="363399" cy="0"/>
            </a:xfrm>
            <a:prstGeom prst="line">
              <a:avLst/>
            </a:prstGeom>
            <a:ln w="25400">
              <a:solidFill>
                <a:srgbClr val="D1B2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: Diagonal Corners Snipped 69">
              <a:extLst>
                <a:ext uri="{FF2B5EF4-FFF2-40B4-BE49-F238E27FC236}">
                  <a16:creationId xmlns:a16="http://schemas.microsoft.com/office/drawing/2014/main" id="{A6022851-21CA-7C7B-C456-1F996F8E6054}"/>
                </a:ext>
              </a:extLst>
            </p:cNvPr>
            <p:cNvSpPr/>
            <p:nvPr/>
          </p:nvSpPr>
          <p:spPr>
            <a:xfrm>
              <a:off x="3862077" y="597022"/>
              <a:ext cx="1698466" cy="314293"/>
            </a:xfrm>
            <a:prstGeom prst="snip2Diag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872204">
                <a:defRPr/>
              </a:pPr>
              <a:r>
                <a:rPr lang="en-US" sz="1400" b="1" kern="0" dirty="0">
                  <a:solidFill>
                    <a:schemeClr val="bg1"/>
                  </a:solidFill>
                  <a:latin typeface="Calibri" panose="020F0502020204030204"/>
                </a:rPr>
                <a:t>Simulation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1BB1562-BAEE-8F2A-91DE-C2D24DAC61F8}"/>
                </a:ext>
              </a:extLst>
            </p:cNvPr>
            <p:cNvSpPr txBox="1"/>
            <p:nvPr/>
          </p:nvSpPr>
          <p:spPr>
            <a:xfrm>
              <a:off x="1815998" y="4007867"/>
              <a:ext cx="14710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21928"/>
              <a:r>
                <a:rPr lang="en-US" sz="1000" b="1" dirty="0">
                  <a:solidFill>
                    <a:schemeClr val="bg1"/>
                  </a:solidFill>
                  <a:latin typeface="Calibri" panose="020F0502020204030204"/>
                </a:rPr>
                <a:t>Workflow Classification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B13D974-540B-4800-9A03-F6A90EE0E5E7}"/>
                </a:ext>
              </a:extLst>
            </p:cNvPr>
            <p:cNvSpPr txBox="1"/>
            <p:nvPr/>
          </p:nvSpPr>
          <p:spPr>
            <a:xfrm>
              <a:off x="531255" y="4007867"/>
              <a:ext cx="1329072" cy="23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21928"/>
              <a:r>
                <a:rPr lang="en-US" sz="923" b="1" dirty="0">
                  <a:latin typeface="Calibri" panose="020F0502020204030204"/>
                </a:rPr>
                <a:t>Development</a:t>
              </a:r>
              <a:r>
                <a:rPr lang="en-US" sz="923" b="1" dirty="0">
                  <a:solidFill>
                    <a:schemeClr val="bg1"/>
                  </a:solidFill>
                  <a:latin typeface="Calibri" panose="020F0502020204030204"/>
                </a:rPr>
                <a:t> </a:t>
              </a:r>
              <a:r>
                <a:rPr lang="en-US" sz="923" b="1" dirty="0">
                  <a:latin typeface="Calibri" panose="020F0502020204030204"/>
                </a:rPr>
                <a:t>Status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06C1CED-B0DF-C5A8-993B-C38DDB3B037E}"/>
                </a:ext>
              </a:extLst>
            </p:cNvPr>
            <p:cNvSpPr txBox="1"/>
            <p:nvPr/>
          </p:nvSpPr>
          <p:spPr>
            <a:xfrm>
              <a:off x="531253" y="4463270"/>
              <a:ext cx="1848905" cy="23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21928"/>
              <a:r>
                <a:rPr lang="en-US" sz="923" dirty="0">
                  <a:latin typeface="Calibri" panose="020F0502020204030204"/>
                </a:rPr>
                <a:t>Demonstrated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2804CE2-834D-9224-524B-BBB5764CAE25}"/>
                </a:ext>
              </a:extLst>
            </p:cNvPr>
            <p:cNvSpPr txBox="1"/>
            <p:nvPr/>
          </p:nvSpPr>
          <p:spPr>
            <a:xfrm>
              <a:off x="531253" y="4704235"/>
              <a:ext cx="1848905" cy="23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21928"/>
              <a:r>
                <a:rPr lang="en-US" sz="923" dirty="0">
                  <a:latin typeface="Calibri" panose="020F0502020204030204"/>
                </a:rPr>
                <a:t>In Development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77C37B1-7095-2097-08A6-E832CA9051E0}"/>
                </a:ext>
              </a:extLst>
            </p:cNvPr>
            <p:cNvSpPr txBox="1"/>
            <p:nvPr/>
          </p:nvSpPr>
          <p:spPr>
            <a:xfrm>
              <a:off x="531253" y="4945202"/>
              <a:ext cx="1848905" cy="23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21928"/>
              <a:r>
                <a:rPr lang="en-US" sz="923" dirty="0">
                  <a:latin typeface="Calibri" panose="020F0502020204030204"/>
                </a:rPr>
                <a:t>Future Work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DB8241D-4007-57AF-3233-8DB98FD8F658}"/>
                </a:ext>
              </a:extLst>
            </p:cNvPr>
            <p:cNvSpPr txBox="1"/>
            <p:nvPr/>
          </p:nvSpPr>
          <p:spPr>
            <a:xfrm>
              <a:off x="531253" y="4235390"/>
              <a:ext cx="1848905" cy="23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21928"/>
              <a:r>
                <a:rPr lang="en-US" sz="923" dirty="0">
                  <a:latin typeface="Calibri" panose="020F0502020204030204"/>
                </a:rPr>
                <a:t>Operational</a:t>
              </a:r>
            </a:p>
          </p:txBody>
        </p:sp>
        <p:sp>
          <p:nvSpPr>
            <p:cNvPr id="78" name="Flowchart: Connector 77">
              <a:extLst>
                <a:ext uri="{FF2B5EF4-FFF2-40B4-BE49-F238E27FC236}">
                  <a16:creationId xmlns:a16="http://schemas.microsoft.com/office/drawing/2014/main" id="{81E7F482-66A6-DE45-C034-426683ECFBD0}"/>
                </a:ext>
              </a:extLst>
            </p:cNvPr>
            <p:cNvSpPr/>
            <p:nvPr/>
          </p:nvSpPr>
          <p:spPr>
            <a:xfrm>
              <a:off x="361779" y="4975342"/>
              <a:ext cx="168772" cy="168772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661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1781889D-728C-0C43-3415-18DBBF5B8924}"/>
                </a:ext>
              </a:extLst>
            </p:cNvPr>
            <p:cNvGrpSpPr/>
            <p:nvPr/>
          </p:nvGrpSpPr>
          <p:grpSpPr>
            <a:xfrm>
              <a:off x="361779" y="4484912"/>
              <a:ext cx="168772" cy="168772"/>
              <a:chOff x="8267645" y="6504569"/>
              <a:chExt cx="182880" cy="182880"/>
            </a:xfrm>
          </p:grpSpPr>
          <p:sp>
            <p:nvSpPr>
              <p:cNvPr id="80" name="Flowchart: Connector 79">
                <a:extLst>
                  <a:ext uri="{FF2B5EF4-FFF2-40B4-BE49-F238E27FC236}">
                    <a16:creationId xmlns:a16="http://schemas.microsoft.com/office/drawing/2014/main" id="{40D22490-19B6-4F1F-7E82-F04CD1076E8F}"/>
                  </a:ext>
                </a:extLst>
              </p:cNvPr>
              <p:cNvSpPr/>
              <p:nvPr/>
            </p:nvSpPr>
            <p:spPr>
              <a:xfrm>
                <a:off x="8267645" y="6504569"/>
                <a:ext cx="182880" cy="182880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81" name="Partial Circle 80">
                <a:extLst>
                  <a:ext uri="{FF2B5EF4-FFF2-40B4-BE49-F238E27FC236}">
                    <a16:creationId xmlns:a16="http://schemas.microsoft.com/office/drawing/2014/main" id="{9D7110C8-51CF-8CAB-B2CD-A31158448595}"/>
                  </a:ext>
                </a:extLst>
              </p:cNvPr>
              <p:cNvSpPr/>
              <p:nvPr/>
            </p:nvSpPr>
            <p:spPr>
              <a:xfrm>
                <a:off x="8267645" y="6504569"/>
                <a:ext cx="182880" cy="182880"/>
              </a:xfrm>
              <a:prstGeom prst="pi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82" name="Flowchart: Connector 81">
              <a:extLst>
                <a:ext uri="{FF2B5EF4-FFF2-40B4-BE49-F238E27FC236}">
                  <a16:creationId xmlns:a16="http://schemas.microsoft.com/office/drawing/2014/main" id="{CDE25677-2FFB-8A17-785A-F766DDF9645A}"/>
                </a:ext>
              </a:extLst>
            </p:cNvPr>
            <p:cNvSpPr/>
            <p:nvPr/>
          </p:nvSpPr>
          <p:spPr>
            <a:xfrm>
              <a:off x="361779" y="4257653"/>
              <a:ext cx="168772" cy="168772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661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3DDDCBE2-3ACD-5CFA-2B45-13CE48DA4145}"/>
                </a:ext>
              </a:extLst>
            </p:cNvPr>
            <p:cNvGrpSpPr/>
            <p:nvPr/>
          </p:nvGrpSpPr>
          <p:grpSpPr>
            <a:xfrm>
              <a:off x="361779" y="4729665"/>
              <a:ext cx="168772" cy="168772"/>
              <a:chOff x="8267645" y="6769782"/>
              <a:chExt cx="182880" cy="182880"/>
            </a:xfrm>
          </p:grpSpPr>
          <p:sp>
            <p:nvSpPr>
              <p:cNvPr id="84" name="Flowchart: Connector 83">
                <a:extLst>
                  <a:ext uri="{FF2B5EF4-FFF2-40B4-BE49-F238E27FC236}">
                    <a16:creationId xmlns:a16="http://schemas.microsoft.com/office/drawing/2014/main" id="{DE2C6C26-F61F-733F-228E-19C3012AF613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85" name="Partial Circle 84">
                <a:extLst>
                  <a:ext uri="{FF2B5EF4-FFF2-40B4-BE49-F238E27FC236}">
                    <a16:creationId xmlns:a16="http://schemas.microsoft.com/office/drawing/2014/main" id="{2494AEF8-8D32-B8A7-9A6B-0FDDB03B660B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pie">
                <a:avLst>
                  <a:gd name="adj1" fmla="val 5412501"/>
                  <a:gd name="adj2" fmla="val 16200000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E5787578-35C7-0CC4-1AEF-095D402EC130}"/>
                </a:ext>
              </a:extLst>
            </p:cNvPr>
            <p:cNvGrpSpPr/>
            <p:nvPr/>
          </p:nvGrpSpPr>
          <p:grpSpPr>
            <a:xfrm>
              <a:off x="9233925" y="1458316"/>
              <a:ext cx="126578" cy="126578"/>
              <a:chOff x="8267645" y="6769782"/>
              <a:chExt cx="182880" cy="182880"/>
            </a:xfrm>
          </p:grpSpPr>
          <p:sp>
            <p:nvSpPr>
              <p:cNvPr id="87" name="Flowchart: Connector 86">
                <a:extLst>
                  <a:ext uri="{FF2B5EF4-FFF2-40B4-BE49-F238E27FC236}">
                    <a16:creationId xmlns:a16="http://schemas.microsoft.com/office/drawing/2014/main" id="{27C73D33-ED42-F29A-2B4A-441ADC8551EE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88" name="Partial Circle 87">
                <a:extLst>
                  <a:ext uri="{FF2B5EF4-FFF2-40B4-BE49-F238E27FC236}">
                    <a16:creationId xmlns:a16="http://schemas.microsoft.com/office/drawing/2014/main" id="{31721617-644C-6954-24CD-52E23D8EBB47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pie">
                <a:avLst>
                  <a:gd name="adj1" fmla="val 158424"/>
                  <a:gd name="adj2" fmla="val 16200000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0A71CC97-89A8-61A3-428C-389479D7C7A6}"/>
                </a:ext>
              </a:extLst>
            </p:cNvPr>
            <p:cNvGrpSpPr/>
            <p:nvPr/>
          </p:nvGrpSpPr>
          <p:grpSpPr>
            <a:xfrm>
              <a:off x="6852737" y="1476655"/>
              <a:ext cx="126578" cy="126578"/>
              <a:chOff x="8267645" y="6504569"/>
              <a:chExt cx="182880" cy="182880"/>
            </a:xfrm>
          </p:grpSpPr>
          <p:sp>
            <p:nvSpPr>
              <p:cNvPr id="90" name="Flowchart: Connector 89">
                <a:extLst>
                  <a:ext uri="{FF2B5EF4-FFF2-40B4-BE49-F238E27FC236}">
                    <a16:creationId xmlns:a16="http://schemas.microsoft.com/office/drawing/2014/main" id="{C123378F-3129-5061-00BF-0D85F82DF5C9}"/>
                  </a:ext>
                </a:extLst>
              </p:cNvPr>
              <p:cNvSpPr/>
              <p:nvPr/>
            </p:nvSpPr>
            <p:spPr>
              <a:xfrm>
                <a:off x="8267645" y="6504569"/>
                <a:ext cx="182880" cy="182880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91" name="Partial Circle 90">
                <a:extLst>
                  <a:ext uri="{FF2B5EF4-FFF2-40B4-BE49-F238E27FC236}">
                    <a16:creationId xmlns:a16="http://schemas.microsoft.com/office/drawing/2014/main" id="{04F56AB7-4E57-3B83-2599-0A6CFC8217E1}"/>
                  </a:ext>
                </a:extLst>
              </p:cNvPr>
              <p:cNvSpPr/>
              <p:nvPr/>
            </p:nvSpPr>
            <p:spPr>
              <a:xfrm>
                <a:off x="8267645" y="6504569"/>
                <a:ext cx="182880" cy="182880"/>
              </a:xfrm>
              <a:prstGeom prst="pie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92" name="Flowchart: Connector 91">
              <a:extLst>
                <a:ext uri="{FF2B5EF4-FFF2-40B4-BE49-F238E27FC236}">
                  <a16:creationId xmlns:a16="http://schemas.microsoft.com/office/drawing/2014/main" id="{7B9386A7-E690-EF0D-40D2-7EF291626AFD}"/>
                </a:ext>
              </a:extLst>
            </p:cNvPr>
            <p:cNvSpPr/>
            <p:nvPr/>
          </p:nvSpPr>
          <p:spPr>
            <a:xfrm>
              <a:off x="3558315" y="4600721"/>
              <a:ext cx="126578" cy="126578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661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93" name="Flowchart: Connector 92">
              <a:extLst>
                <a:ext uri="{FF2B5EF4-FFF2-40B4-BE49-F238E27FC236}">
                  <a16:creationId xmlns:a16="http://schemas.microsoft.com/office/drawing/2014/main" id="{4591A955-AA65-8D8A-C374-F09FB8E39FB3}"/>
                </a:ext>
              </a:extLst>
            </p:cNvPr>
            <p:cNvSpPr/>
            <p:nvPr/>
          </p:nvSpPr>
          <p:spPr>
            <a:xfrm>
              <a:off x="5207192" y="4603880"/>
              <a:ext cx="126578" cy="126578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661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94" name="Flowchart: Connector 93">
              <a:extLst>
                <a:ext uri="{FF2B5EF4-FFF2-40B4-BE49-F238E27FC236}">
                  <a16:creationId xmlns:a16="http://schemas.microsoft.com/office/drawing/2014/main" id="{1F345BB8-E4DA-F059-24A9-4CD7F56398C6}"/>
                </a:ext>
              </a:extLst>
            </p:cNvPr>
            <p:cNvSpPr/>
            <p:nvPr/>
          </p:nvSpPr>
          <p:spPr>
            <a:xfrm>
              <a:off x="3606549" y="4066994"/>
              <a:ext cx="126578" cy="126578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661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78219F9-EA5B-B793-1574-C390B094B346}"/>
                </a:ext>
              </a:extLst>
            </p:cNvPr>
            <p:cNvGrpSpPr/>
            <p:nvPr/>
          </p:nvGrpSpPr>
          <p:grpSpPr>
            <a:xfrm>
              <a:off x="3900136" y="4070787"/>
              <a:ext cx="126578" cy="126578"/>
              <a:chOff x="8267645" y="6504569"/>
              <a:chExt cx="182880" cy="182880"/>
            </a:xfrm>
          </p:grpSpPr>
          <p:sp>
            <p:nvSpPr>
              <p:cNvPr id="96" name="Flowchart: Connector 95">
                <a:extLst>
                  <a:ext uri="{FF2B5EF4-FFF2-40B4-BE49-F238E27FC236}">
                    <a16:creationId xmlns:a16="http://schemas.microsoft.com/office/drawing/2014/main" id="{B5A6CD08-9391-BDE0-74DD-A32C6421FD5A}"/>
                  </a:ext>
                </a:extLst>
              </p:cNvPr>
              <p:cNvSpPr/>
              <p:nvPr/>
            </p:nvSpPr>
            <p:spPr>
              <a:xfrm>
                <a:off x="8267645" y="6504569"/>
                <a:ext cx="182880" cy="182880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97" name="Partial Circle 96">
                <a:extLst>
                  <a:ext uri="{FF2B5EF4-FFF2-40B4-BE49-F238E27FC236}">
                    <a16:creationId xmlns:a16="http://schemas.microsoft.com/office/drawing/2014/main" id="{E571E423-2484-38D4-7E57-059EB2B35631}"/>
                  </a:ext>
                </a:extLst>
              </p:cNvPr>
              <p:cNvSpPr/>
              <p:nvPr/>
            </p:nvSpPr>
            <p:spPr>
              <a:xfrm>
                <a:off x="8267645" y="6504569"/>
                <a:ext cx="182880" cy="182880"/>
              </a:xfrm>
              <a:prstGeom prst="pi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C48C0091-BF35-7A8B-88FE-210D1491799A}"/>
                </a:ext>
              </a:extLst>
            </p:cNvPr>
            <p:cNvGrpSpPr/>
            <p:nvPr/>
          </p:nvGrpSpPr>
          <p:grpSpPr>
            <a:xfrm>
              <a:off x="4185004" y="4070787"/>
              <a:ext cx="126578" cy="126578"/>
              <a:chOff x="8267645" y="6504569"/>
              <a:chExt cx="182880" cy="182880"/>
            </a:xfrm>
          </p:grpSpPr>
          <p:sp>
            <p:nvSpPr>
              <p:cNvPr id="99" name="Flowchart: Connector 98">
                <a:extLst>
                  <a:ext uri="{FF2B5EF4-FFF2-40B4-BE49-F238E27FC236}">
                    <a16:creationId xmlns:a16="http://schemas.microsoft.com/office/drawing/2014/main" id="{9472EF59-C412-DE41-EB60-A6DBC4FC2367}"/>
                  </a:ext>
                </a:extLst>
              </p:cNvPr>
              <p:cNvSpPr/>
              <p:nvPr/>
            </p:nvSpPr>
            <p:spPr>
              <a:xfrm>
                <a:off x="8267645" y="6504569"/>
                <a:ext cx="182880" cy="182880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100" name="Partial Circle 99">
                <a:extLst>
                  <a:ext uri="{FF2B5EF4-FFF2-40B4-BE49-F238E27FC236}">
                    <a16:creationId xmlns:a16="http://schemas.microsoft.com/office/drawing/2014/main" id="{E8DC6BE5-947B-3C4B-D62E-D861F6D2BA4B}"/>
                  </a:ext>
                </a:extLst>
              </p:cNvPr>
              <p:cNvSpPr/>
              <p:nvPr/>
            </p:nvSpPr>
            <p:spPr>
              <a:xfrm>
                <a:off x="8267645" y="6504569"/>
                <a:ext cx="182880" cy="182880"/>
              </a:xfrm>
              <a:prstGeom prst="pi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D145747E-1FE2-FAE1-D9FC-8A47753543F0}"/>
                </a:ext>
              </a:extLst>
            </p:cNvPr>
            <p:cNvGrpSpPr/>
            <p:nvPr/>
          </p:nvGrpSpPr>
          <p:grpSpPr>
            <a:xfrm>
              <a:off x="4501174" y="3667008"/>
              <a:ext cx="126578" cy="126578"/>
              <a:chOff x="8267645" y="6769782"/>
              <a:chExt cx="182880" cy="182880"/>
            </a:xfrm>
          </p:grpSpPr>
          <p:sp>
            <p:nvSpPr>
              <p:cNvPr id="102" name="Flowchart: Connector 101">
                <a:extLst>
                  <a:ext uri="{FF2B5EF4-FFF2-40B4-BE49-F238E27FC236}">
                    <a16:creationId xmlns:a16="http://schemas.microsoft.com/office/drawing/2014/main" id="{4170170E-E182-973B-7D5B-A2EC8F97FB28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103" name="Partial Circle 102">
                <a:extLst>
                  <a:ext uri="{FF2B5EF4-FFF2-40B4-BE49-F238E27FC236}">
                    <a16:creationId xmlns:a16="http://schemas.microsoft.com/office/drawing/2014/main" id="{21B3DF73-6C43-3C8B-F762-6FB17355B0C8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pie">
                <a:avLst>
                  <a:gd name="adj1" fmla="val 5412501"/>
                  <a:gd name="adj2" fmla="val 16200000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04" name="Flowchart: Connector 103">
              <a:extLst>
                <a:ext uri="{FF2B5EF4-FFF2-40B4-BE49-F238E27FC236}">
                  <a16:creationId xmlns:a16="http://schemas.microsoft.com/office/drawing/2014/main" id="{F297A0B7-24FA-8CDB-48E2-6BCA1A014B42}"/>
                </a:ext>
              </a:extLst>
            </p:cNvPr>
            <p:cNvSpPr/>
            <p:nvPr/>
          </p:nvSpPr>
          <p:spPr>
            <a:xfrm>
              <a:off x="410989" y="1648729"/>
              <a:ext cx="126578" cy="126578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661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105" name="Flowchart: Connector 104">
              <a:extLst>
                <a:ext uri="{FF2B5EF4-FFF2-40B4-BE49-F238E27FC236}">
                  <a16:creationId xmlns:a16="http://schemas.microsoft.com/office/drawing/2014/main" id="{B05B6FB6-D309-8FFE-4733-2F5DB7C84675}"/>
                </a:ext>
              </a:extLst>
            </p:cNvPr>
            <p:cNvSpPr/>
            <p:nvPr/>
          </p:nvSpPr>
          <p:spPr>
            <a:xfrm>
              <a:off x="410989" y="2133389"/>
              <a:ext cx="126578" cy="126578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661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106" name="Flowchart: Connector 105">
              <a:extLst>
                <a:ext uri="{FF2B5EF4-FFF2-40B4-BE49-F238E27FC236}">
                  <a16:creationId xmlns:a16="http://schemas.microsoft.com/office/drawing/2014/main" id="{92746A54-4F43-774F-F1A4-7D79346A0840}"/>
                </a:ext>
              </a:extLst>
            </p:cNvPr>
            <p:cNvSpPr/>
            <p:nvPr/>
          </p:nvSpPr>
          <p:spPr>
            <a:xfrm>
              <a:off x="2979181" y="1458330"/>
              <a:ext cx="126578" cy="126578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661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B66D48E6-D539-E94E-E8BC-E14F2D165E69}"/>
                </a:ext>
              </a:extLst>
            </p:cNvPr>
            <p:cNvGrpSpPr/>
            <p:nvPr/>
          </p:nvGrpSpPr>
          <p:grpSpPr>
            <a:xfrm>
              <a:off x="4564218" y="1452402"/>
              <a:ext cx="126578" cy="126578"/>
              <a:chOff x="8267645" y="6504569"/>
              <a:chExt cx="182880" cy="182880"/>
            </a:xfrm>
          </p:grpSpPr>
          <p:sp>
            <p:nvSpPr>
              <p:cNvPr id="108" name="Flowchart: Connector 107">
                <a:extLst>
                  <a:ext uri="{FF2B5EF4-FFF2-40B4-BE49-F238E27FC236}">
                    <a16:creationId xmlns:a16="http://schemas.microsoft.com/office/drawing/2014/main" id="{8CE83E73-F1F9-62C8-AC5E-63B18B64081F}"/>
                  </a:ext>
                </a:extLst>
              </p:cNvPr>
              <p:cNvSpPr/>
              <p:nvPr/>
            </p:nvSpPr>
            <p:spPr>
              <a:xfrm>
                <a:off x="8267645" y="6504569"/>
                <a:ext cx="182880" cy="182880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109" name="Partial Circle 108">
                <a:extLst>
                  <a:ext uri="{FF2B5EF4-FFF2-40B4-BE49-F238E27FC236}">
                    <a16:creationId xmlns:a16="http://schemas.microsoft.com/office/drawing/2014/main" id="{C43E8CC2-3FD2-7A84-24C7-D5DAD18E5117}"/>
                  </a:ext>
                </a:extLst>
              </p:cNvPr>
              <p:cNvSpPr/>
              <p:nvPr/>
            </p:nvSpPr>
            <p:spPr>
              <a:xfrm>
                <a:off x="8267645" y="6504569"/>
                <a:ext cx="182880" cy="182880"/>
              </a:xfrm>
              <a:prstGeom prst="pie">
                <a:avLst>
                  <a:gd name="adj1" fmla="val 16640705"/>
                  <a:gd name="adj2" fmla="val 16200000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D41A0AD5-333B-6F29-D6DC-7FFC0FC4713B}"/>
                </a:ext>
              </a:extLst>
            </p:cNvPr>
            <p:cNvGrpSpPr/>
            <p:nvPr/>
          </p:nvGrpSpPr>
          <p:grpSpPr>
            <a:xfrm>
              <a:off x="10078452" y="1396439"/>
              <a:ext cx="126578" cy="126578"/>
              <a:chOff x="8267645" y="6769782"/>
              <a:chExt cx="182880" cy="182880"/>
            </a:xfrm>
          </p:grpSpPr>
          <p:sp>
            <p:nvSpPr>
              <p:cNvPr id="111" name="Flowchart: Connector 110">
                <a:extLst>
                  <a:ext uri="{FF2B5EF4-FFF2-40B4-BE49-F238E27FC236}">
                    <a16:creationId xmlns:a16="http://schemas.microsoft.com/office/drawing/2014/main" id="{05153F2B-DBBE-9EB4-F970-2AB0AA08F933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112" name="Partial Circle 111">
                <a:extLst>
                  <a:ext uri="{FF2B5EF4-FFF2-40B4-BE49-F238E27FC236}">
                    <a16:creationId xmlns:a16="http://schemas.microsoft.com/office/drawing/2014/main" id="{1587140E-43F6-D626-534D-A6C1E97D1E5F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pie">
                <a:avLst>
                  <a:gd name="adj1" fmla="val 21599999"/>
                  <a:gd name="adj2" fmla="val 16200000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AADA2584-C061-410A-481C-8DBFD0A4E092}"/>
                </a:ext>
              </a:extLst>
            </p:cNvPr>
            <p:cNvGrpSpPr/>
            <p:nvPr/>
          </p:nvGrpSpPr>
          <p:grpSpPr>
            <a:xfrm>
              <a:off x="10078452" y="2087569"/>
              <a:ext cx="126578" cy="126578"/>
              <a:chOff x="8267645" y="6769782"/>
              <a:chExt cx="182880" cy="182880"/>
            </a:xfrm>
          </p:grpSpPr>
          <p:sp>
            <p:nvSpPr>
              <p:cNvPr id="114" name="Flowchart: Connector 113">
                <a:extLst>
                  <a:ext uri="{FF2B5EF4-FFF2-40B4-BE49-F238E27FC236}">
                    <a16:creationId xmlns:a16="http://schemas.microsoft.com/office/drawing/2014/main" id="{5C56DA39-373A-3B28-2E0E-98E0C3C4748C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115" name="Partial Circle 114">
                <a:extLst>
                  <a:ext uri="{FF2B5EF4-FFF2-40B4-BE49-F238E27FC236}">
                    <a16:creationId xmlns:a16="http://schemas.microsoft.com/office/drawing/2014/main" id="{BFBD31E2-664A-266A-2998-CCF5643C1EFE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pie">
                <a:avLst>
                  <a:gd name="adj1" fmla="val 5412501"/>
                  <a:gd name="adj2" fmla="val 16200000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16" name="Flowchart: Connector 115">
              <a:extLst>
                <a:ext uri="{FF2B5EF4-FFF2-40B4-BE49-F238E27FC236}">
                  <a16:creationId xmlns:a16="http://schemas.microsoft.com/office/drawing/2014/main" id="{5D16E5AC-C762-C0A4-B3EA-61BE29CD2C0D}"/>
                </a:ext>
              </a:extLst>
            </p:cNvPr>
            <p:cNvSpPr/>
            <p:nvPr/>
          </p:nvSpPr>
          <p:spPr>
            <a:xfrm>
              <a:off x="10078452" y="2434435"/>
              <a:ext cx="126578" cy="126578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661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117" name="Flowchart: Connector 116">
              <a:extLst>
                <a:ext uri="{FF2B5EF4-FFF2-40B4-BE49-F238E27FC236}">
                  <a16:creationId xmlns:a16="http://schemas.microsoft.com/office/drawing/2014/main" id="{70E22351-79DD-511F-B757-09BEC1AF7999}"/>
                </a:ext>
              </a:extLst>
            </p:cNvPr>
            <p:cNvSpPr/>
            <p:nvPr/>
          </p:nvSpPr>
          <p:spPr>
            <a:xfrm>
              <a:off x="10078452" y="2780557"/>
              <a:ext cx="126578" cy="126578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661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2F4272BE-0C68-CE56-A671-FCCA230C93BA}"/>
                </a:ext>
              </a:extLst>
            </p:cNvPr>
            <p:cNvGrpSpPr/>
            <p:nvPr/>
          </p:nvGrpSpPr>
          <p:grpSpPr>
            <a:xfrm>
              <a:off x="8147852" y="3413644"/>
              <a:ext cx="126578" cy="126578"/>
              <a:chOff x="8267645" y="6769782"/>
              <a:chExt cx="182880" cy="182880"/>
            </a:xfrm>
          </p:grpSpPr>
          <p:sp>
            <p:nvSpPr>
              <p:cNvPr id="119" name="Flowchart: Connector 118">
                <a:extLst>
                  <a:ext uri="{FF2B5EF4-FFF2-40B4-BE49-F238E27FC236}">
                    <a16:creationId xmlns:a16="http://schemas.microsoft.com/office/drawing/2014/main" id="{0F269EA9-99C7-195B-6394-F4D226165DE0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120" name="Partial Circle 119">
                <a:extLst>
                  <a:ext uri="{FF2B5EF4-FFF2-40B4-BE49-F238E27FC236}">
                    <a16:creationId xmlns:a16="http://schemas.microsoft.com/office/drawing/2014/main" id="{9265FC54-C827-D8EA-9036-AEC52F827B50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pie">
                <a:avLst>
                  <a:gd name="adj1" fmla="val 5412501"/>
                  <a:gd name="adj2" fmla="val 16200000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09CD237A-10F8-4EA2-8473-7A3748F9A971}"/>
                </a:ext>
              </a:extLst>
            </p:cNvPr>
            <p:cNvGrpSpPr/>
            <p:nvPr/>
          </p:nvGrpSpPr>
          <p:grpSpPr>
            <a:xfrm>
              <a:off x="9251018" y="3413644"/>
              <a:ext cx="126578" cy="126578"/>
              <a:chOff x="8267645" y="6769782"/>
              <a:chExt cx="182880" cy="182880"/>
            </a:xfrm>
          </p:grpSpPr>
          <p:sp>
            <p:nvSpPr>
              <p:cNvPr id="122" name="Flowchart: Connector 121">
                <a:extLst>
                  <a:ext uri="{FF2B5EF4-FFF2-40B4-BE49-F238E27FC236}">
                    <a16:creationId xmlns:a16="http://schemas.microsoft.com/office/drawing/2014/main" id="{74084DF2-D359-9C52-286A-1FAFCE4664E8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123" name="Partial Circle 122">
                <a:extLst>
                  <a:ext uri="{FF2B5EF4-FFF2-40B4-BE49-F238E27FC236}">
                    <a16:creationId xmlns:a16="http://schemas.microsoft.com/office/drawing/2014/main" id="{EBEB00AC-C4EB-8675-6249-BDC66FF7B6C7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pie">
                <a:avLst>
                  <a:gd name="adj1" fmla="val 5412501"/>
                  <a:gd name="adj2" fmla="val 16200000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7D0C7C71-2A85-075B-F6A8-E00C669FABE7}"/>
                </a:ext>
              </a:extLst>
            </p:cNvPr>
            <p:cNvGrpSpPr/>
            <p:nvPr/>
          </p:nvGrpSpPr>
          <p:grpSpPr>
            <a:xfrm>
              <a:off x="10078452" y="1756685"/>
              <a:ext cx="126578" cy="126578"/>
              <a:chOff x="8267645" y="6769782"/>
              <a:chExt cx="182880" cy="182880"/>
            </a:xfrm>
          </p:grpSpPr>
          <p:sp>
            <p:nvSpPr>
              <p:cNvPr id="125" name="Flowchart: Connector 124">
                <a:extLst>
                  <a:ext uri="{FF2B5EF4-FFF2-40B4-BE49-F238E27FC236}">
                    <a16:creationId xmlns:a16="http://schemas.microsoft.com/office/drawing/2014/main" id="{80BFF76D-3020-9927-4E8B-9E034851D69E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126" name="Partial Circle 125">
                <a:extLst>
                  <a:ext uri="{FF2B5EF4-FFF2-40B4-BE49-F238E27FC236}">
                    <a16:creationId xmlns:a16="http://schemas.microsoft.com/office/drawing/2014/main" id="{9D84B54B-2251-7CCF-3369-66D60DBADAD9}"/>
                  </a:ext>
                </a:extLst>
              </p:cNvPr>
              <p:cNvSpPr/>
              <p:nvPr/>
            </p:nvSpPr>
            <p:spPr>
              <a:xfrm>
                <a:off x="8267645" y="6769782"/>
                <a:ext cx="182880" cy="182880"/>
              </a:xfrm>
              <a:prstGeom prst="pie">
                <a:avLst>
                  <a:gd name="adj1" fmla="val 5412501"/>
                  <a:gd name="adj2" fmla="val 16200000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27" name="Flowchart: Connector 126">
              <a:extLst>
                <a:ext uri="{FF2B5EF4-FFF2-40B4-BE49-F238E27FC236}">
                  <a16:creationId xmlns:a16="http://schemas.microsoft.com/office/drawing/2014/main" id="{FB0494CF-824E-CBDE-4DC5-3E4182F3DA75}"/>
                </a:ext>
              </a:extLst>
            </p:cNvPr>
            <p:cNvSpPr/>
            <p:nvPr/>
          </p:nvSpPr>
          <p:spPr>
            <a:xfrm>
              <a:off x="410989" y="2628884"/>
              <a:ext cx="126578" cy="126578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1928"/>
              <a:endParaRPr lang="en-US" sz="1661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2134627D-74E9-BCF2-E1D3-0293907AE65A}"/>
                </a:ext>
              </a:extLst>
            </p:cNvPr>
            <p:cNvGrpSpPr/>
            <p:nvPr/>
          </p:nvGrpSpPr>
          <p:grpSpPr>
            <a:xfrm>
              <a:off x="3604546" y="4070787"/>
              <a:ext cx="126578" cy="126578"/>
              <a:chOff x="8267645" y="6504569"/>
              <a:chExt cx="182880" cy="182880"/>
            </a:xfrm>
          </p:grpSpPr>
          <p:sp>
            <p:nvSpPr>
              <p:cNvPr id="129" name="Flowchart: Connector 128">
                <a:extLst>
                  <a:ext uri="{FF2B5EF4-FFF2-40B4-BE49-F238E27FC236}">
                    <a16:creationId xmlns:a16="http://schemas.microsoft.com/office/drawing/2014/main" id="{7F479D29-BD79-B762-5099-6FFE421D0F9C}"/>
                  </a:ext>
                </a:extLst>
              </p:cNvPr>
              <p:cNvSpPr/>
              <p:nvPr/>
            </p:nvSpPr>
            <p:spPr>
              <a:xfrm>
                <a:off x="8267645" y="6504569"/>
                <a:ext cx="182880" cy="182880"/>
              </a:xfrm>
              <a:prstGeom prst="flowChartConnector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  <p:sp>
            <p:nvSpPr>
              <p:cNvPr id="130" name="Partial Circle 129">
                <a:extLst>
                  <a:ext uri="{FF2B5EF4-FFF2-40B4-BE49-F238E27FC236}">
                    <a16:creationId xmlns:a16="http://schemas.microsoft.com/office/drawing/2014/main" id="{62B7A561-3B8A-4AAD-F577-231FC9843707}"/>
                  </a:ext>
                </a:extLst>
              </p:cNvPr>
              <p:cNvSpPr/>
              <p:nvPr/>
            </p:nvSpPr>
            <p:spPr>
              <a:xfrm>
                <a:off x="8267645" y="6504569"/>
                <a:ext cx="182880" cy="182880"/>
              </a:xfrm>
              <a:prstGeom prst="pie">
                <a:avLst>
                  <a:gd name="adj1" fmla="val 5446448"/>
                  <a:gd name="adj2" fmla="val 16200000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1928"/>
                <a:endParaRPr lang="en-US" sz="1661">
                  <a:solidFill>
                    <a:schemeClr val="bg1"/>
                  </a:solidFill>
                  <a:latin typeface="Calibri" panose="020F0502020204030204"/>
                </a:endParaRPr>
              </a:p>
            </p:txBody>
          </p:sp>
        </p:grpSp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0CADF902-9A0E-4874-F237-7E674C141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27360" y="940705"/>
              <a:ext cx="1340306" cy="363772"/>
            </a:xfrm>
            <a:prstGeom prst="rect">
              <a:avLst/>
            </a:prstGeom>
          </p:spPr>
        </p:pic>
        <p:pic>
          <p:nvPicPr>
            <p:cNvPr id="134" name="Content Placeholder 4" descr="Logo&#10;&#10;Description automatically generated">
              <a:extLst>
                <a:ext uri="{FF2B5EF4-FFF2-40B4-BE49-F238E27FC236}">
                  <a16:creationId xmlns:a16="http://schemas.microsoft.com/office/drawing/2014/main" id="{DB6ED07B-DF7A-3112-9848-A1757E9F3B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0026" y="952491"/>
              <a:ext cx="616301" cy="299175"/>
            </a:xfrm>
            <a:prstGeom prst="rect">
              <a:avLst/>
            </a:prstGeom>
          </p:spPr>
        </p:pic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C635DD2C-18EB-BDE7-6FAA-84A4D200B63C}"/>
                </a:ext>
              </a:extLst>
            </p:cNvPr>
            <p:cNvGrpSpPr/>
            <p:nvPr/>
          </p:nvGrpSpPr>
          <p:grpSpPr>
            <a:xfrm>
              <a:off x="8018335" y="985861"/>
              <a:ext cx="1029911" cy="334835"/>
              <a:chOff x="7279847" y="1813682"/>
              <a:chExt cx="1046259" cy="340150"/>
            </a:xfrm>
          </p:grpSpPr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BA717A75-F1A2-A4E0-0428-4DC659F1CE6C}"/>
                  </a:ext>
                </a:extLst>
              </p:cNvPr>
              <p:cNvSpPr txBox="1"/>
              <p:nvPr/>
            </p:nvSpPr>
            <p:spPr>
              <a:xfrm>
                <a:off x="7504628" y="1924174"/>
                <a:ext cx="708303" cy="1875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solidFill>
                      <a:schemeClr val="bg1"/>
                    </a:solidFill>
                    <a:latin typeface="Univers" panose="020B0503020202020204" pitchFamily="34" charset="0"/>
                    <a:ea typeface="Verdana" panose="020B0604030504040204" pitchFamily="34" charset="0"/>
                    <a:cs typeface="Helvetica" panose="020B0604020202020204" pitchFamily="34" charset="0"/>
                  </a:rPr>
                  <a:t>PROPSIM F64</a:t>
                </a:r>
              </a:p>
            </p:txBody>
          </p:sp>
          <p:pic>
            <p:nvPicPr>
              <p:cNvPr id="137" name="Picture 136" descr="Text, logo&#10;&#10;Description automatically generated">
                <a:extLst>
                  <a:ext uri="{FF2B5EF4-FFF2-40B4-BE49-F238E27FC236}">
                    <a16:creationId xmlns:a16="http://schemas.microsoft.com/office/drawing/2014/main" id="{17F5C3C8-0F66-4D63-1702-10491BB2AB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r="67465"/>
              <a:stretch/>
            </p:blipFill>
            <p:spPr>
              <a:xfrm>
                <a:off x="7279847" y="1858350"/>
                <a:ext cx="296329" cy="210998"/>
              </a:xfrm>
              <a:prstGeom prst="rect">
                <a:avLst/>
              </a:prstGeom>
            </p:spPr>
          </p:pic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C5FBFAAE-FF42-2972-7EC4-69FC80D33DE9}"/>
                  </a:ext>
                </a:extLst>
              </p:cNvPr>
              <p:cNvSpPr txBox="1"/>
              <p:nvPr/>
            </p:nvSpPr>
            <p:spPr>
              <a:xfrm>
                <a:off x="7504310" y="1813682"/>
                <a:ext cx="821796" cy="340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88" b="1" dirty="0">
                    <a:latin typeface="Univers" panose="020B0503020202020204" pitchFamily="34" charset="0"/>
                    <a:ea typeface="Verdana" panose="020B0604030504040204" pitchFamily="34" charset="0"/>
                    <a:cs typeface="Helvetica" panose="020B0604020202020204" pitchFamily="34" charset="0"/>
                  </a:rPr>
                  <a:t>KEYSIGHT</a:t>
                </a:r>
              </a:p>
              <a:p>
                <a:r>
                  <a:rPr lang="en-US" sz="788" b="1" dirty="0" err="1">
                    <a:latin typeface="Univers" panose="020B0503020202020204" pitchFamily="34" charset="0"/>
                    <a:ea typeface="Verdana" panose="020B0604030504040204" pitchFamily="34" charset="0"/>
                    <a:cs typeface="Helvetica" panose="020B0604020202020204" pitchFamily="34" charset="0"/>
                  </a:rPr>
                  <a:t>Propsim</a:t>
                </a:r>
                <a:r>
                  <a:rPr lang="en-US" sz="788" b="1" dirty="0">
                    <a:latin typeface="Univers" panose="020B0503020202020204" pitchFamily="34" charset="0"/>
                    <a:ea typeface="Verdana" panose="020B0604030504040204" pitchFamily="34" charset="0"/>
                    <a:cs typeface="Helvetica" panose="020B0604020202020204" pitchFamily="34" charset="0"/>
                  </a:rPr>
                  <a:t> F64</a:t>
                </a:r>
              </a:p>
            </p:txBody>
          </p:sp>
        </p:grpSp>
      </p:grpSp>
      <p:sp>
        <p:nvSpPr>
          <p:cNvPr id="141" name="Rectangle: Diagonal Corners Snipped 140">
            <a:extLst>
              <a:ext uri="{FF2B5EF4-FFF2-40B4-BE49-F238E27FC236}">
                <a16:creationId xmlns:a16="http://schemas.microsoft.com/office/drawing/2014/main" id="{B3A730B1-45E2-1259-1A29-C4F951DBE6D2}"/>
              </a:ext>
            </a:extLst>
          </p:cNvPr>
          <p:cNvSpPr/>
          <p:nvPr/>
        </p:nvSpPr>
        <p:spPr>
          <a:xfrm>
            <a:off x="7584716" y="1548404"/>
            <a:ext cx="1698466" cy="314293"/>
          </a:xfrm>
          <a:prstGeom prst="snip2DiagRect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72204">
              <a:defRPr/>
            </a:pPr>
            <a:r>
              <a:rPr lang="en-US" sz="1400" b="1" kern="0" dirty="0">
                <a:solidFill>
                  <a:schemeClr val="bg1"/>
                </a:solidFill>
                <a:latin typeface="Calibri" panose="020F0502020204030204"/>
              </a:rPr>
              <a:t>Emulation</a:t>
            </a:r>
          </a:p>
        </p:txBody>
      </p:sp>
      <p:sp>
        <p:nvSpPr>
          <p:cNvPr id="142" name="Rectangle: Diagonal Corners Snipped 141">
            <a:extLst>
              <a:ext uri="{FF2B5EF4-FFF2-40B4-BE49-F238E27FC236}">
                <a16:creationId xmlns:a16="http://schemas.microsoft.com/office/drawing/2014/main" id="{4C172310-17C1-0D23-FD0B-317DA3D34FEC}"/>
              </a:ext>
            </a:extLst>
          </p:cNvPr>
          <p:cNvSpPr/>
          <p:nvPr/>
        </p:nvSpPr>
        <p:spPr>
          <a:xfrm>
            <a:off x="10205030" y="1546665"/>
            <a:ext cx="1698466" cy="314293"/>
          </a:xfrm>
          <a:prstGeom prst="snip2DiagRect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72204">
              <a:defRPr/>
            </a:pPr>
            <a:r>
              <a:rPr lang="en-US" sz="1400" b="1" kern="0" dirty="0">
                <a:solidFill>
                  <a:schemeClr val="bg1"/>
                </a:solidFill>
                <a:latin typeface="Calibri" panose="020F0502020204030204"/>
              </a:rPr>
              <a:t>Outcomes</a:t>
            </a:r>
          </a:p>
        </p:txBody>
      </p:sp>
    </p:spTree>
    <p:extLst>
      <p:ext uri="{BB962C8B-B14F-4D97-AF65-F5344CB8AC3E}">
        <p14:creationId xmlns:p14="http://schemas.microsoft.com/office/powerpoint/2010/main" val="198698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8CB59-F039-0249-BB87-E1F10B90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585" y="99887"/>
            <a:ext cx="9601481" cy="769446"/>
          </a:xfrm>
        </p:spPr>
        <p:txBody>
          <a:bodyPr/>
          <a:lstStyle/>
          <a:p>
            <a:r>
              <a:rPr lang="en-US" dirty="0"/>
              <a:t>Adaptable Surface Power Integration &amp; Research (ASPIRE)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5FB41-0B14-8240-BD09-D875F025E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187" y="1147159"/>
            <a:ext cx="11734505" cy="5541816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ASPIRE aims to provide a common, integrated testing platform to test and evaluate power technologies for the moon and Mars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</a:rPr>
              <a:t>Provides a test capability to characterize lunar technology options in a representative mission context and demonstrate lunar power capabilities to inform requirements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91150C-A8A6-D648-A4E6-E5EAC9E58462}"/>
              </a:ext>
            </a:extLst>
          </p:cNvPr>
          <p:cNvSpPr txBox="1">
            <a:spLocks/>
          </p:cNvSpPr>
          <p:nvPr/>
        </p:nvSpPr>
        <p:spPr>
          <a:xfrm>
            <a:off x="11584109" y="656385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CE6C31-F55A-DA41-DF18-192052641792}"/>
              </a:ext>
            </a:extLst>
          </p:cNvPr>
          <p:cNvCxnSpPr/>
          <p:nvPr/>
        </p:nvCxnSpPr>
        <p:spPr>
          <a:xfrm>
            <a:off x="0" y="931025"/>
            <a:ext cx="12192000" cy="0"/>
          </a:xfrm>
          <a:prstGeom prst="line">
            <a:avLst/>
          </a:prstGeom>
          <a:ln>
            <a:solidFill>
              <a:srgbClr val="0166B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65E15044-BB63-9557-BFEE-B70DE2E95A51}"/>
              </a:ext>
            </a:extLst>
          </p:cNvPr>
          <p:cNvGrpSpPr>
            <a:grpSpLocks noChangeAspect="1"/>
          </p:cNvGrpSpPr>
          <p:nvPr/>
        </p:nvGrpSpPr>
        <p:grpSpPr>
          <a:xfrm>
            <a:off x="3359883" y="2779778"/>
            <a:ext cx="8618786" cy="4035253"/>
            <a:chOff x="-121347" y="742950"/>
            <a:chExt cx="9189147" cy="4302293"/>
          </a:xfrm>
        </p:grpSpPr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A61EFCD1-90E7-FE00-5669-1CCD4550C9E1}"/>
                </a:ext>
              </a:extLst>
            </p:cNvPr>
            <p:cNvGrpSpPr/>
            <p:nvPr/>
          </p:nvGrpSpPr>
          <p:grpSpPr>
            <a:xfrm>
              <a:off x="3654580" y="742950"/>
              <a:ext cx="5149262" cy="4302293"/>
              <a:chOff x="3654580" y="742950"/>
              <a:chExt cx="5149262" cy="4302293"/>
            </a:xfrm>
          </p:grpSpPr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55ACD557-5F98-72EA-9823-14AC2FC7A3F1}"/>
                  </a:ext>
                </a:extLst>
              </p:cNvPr>
              <p:cNvSpPr txBox="1"/>
              <p:nvPr/>
            </p:nvSpPr>
            <p:spPr>
              <a:xfrm>
                <a:off x="7432815" y="2628840"/>
                <a:ext cx="1371027" cy="492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Long Distance</a:t>
                </a:r>
              </a:p>
              <a:p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 Cable (3kV)</a:t>
                </a:r>
              </a:p>
            </p:txBody>
          </p: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6EF9169D-750F-247A-75E8-761584932EE1}"/>
                  </a:ext>
                </a:extLst>
              </p:cNvPr>
              <p:cNvGrpSpPr/>
              <p:nvPr/>
            </p:nvGrpSpPr>
            <p:grpSpPr>
              <a:xfrm>
                <a:off x="3654580" y="742950"/>
                <a:ext cx="3737084" cy="4302293"/>
                <a:chOff x="3654580" y="742950"/>
                <a:chExt cx="3737084" cy="4302293"/>
              </a:xfrm>
            </p:grpSpPr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CF2017EF-C46D-1B22-C64B-35E8B27C3BE6}"/>
                    </a:ext>
                  </a:extLst>
                </p:cNvPr>
                <p:cNvSpPr/>
                <p:nvPr/>
              </p:nvSpPr>
              <p:spPr>
                <a:xfrm>
                  <a:off x="3654580" y="742950"/>
                  <a:ext cx="3432020" cy="2743200"/>
                </a:xfrm>
                <a:prstGeom prst="rect">
                  <a:avLst/>
                </a:prstGeom>
                <a:solidFill>
                  <a:srgbClr val="D6D6D6">
                    <a:alpha val="27000"/>
                  </a:srgbClr>
                </a:solidFill>
                <a:ln w="38100">
                  <a:solidFill>
                    <a:srgbClr val="030405">
                      <a:alpha val="36000"/>
                    </a:srgbClr>
                  </a:solidFill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srgbClr val="030405"/>
                    </a:solidFill>
                  </a:endParaRPr>
                </a:p>
              </p:txBody>
            </p:sp>
            <p:sp>
              <p:nvSpPr>
                <p:cNvPr id="138" name="Rectangle 137">
                  <a:extLst>
                    <a:ext uri="{FF2B5EF4-FFF2-40B4-BE49-F238E27FC236}">
                      <a16:creationId xmlns:a16="http://schemas.microsoft.com/office/drawing/2014/main" id="{B269767A-1D6D-BBD7-08EB-AE1C96C037E1}"/>
                    </a:ext>
                  </a:extLst>
                </p:cNvPr>
                <p:cNvSpPr/>
                <p:nvPr/>
              </p:nvSpPr>
              <p:spPr>
                <a:xfrm>
                  <a:off x="3654580" y="3638550"/>
                  <a:ext cx="3432020" cy="1371600"/>
                </a:xfrm>
                <a:prstGeom prst="rect">
                  <a:avLst/>
                </a:prstGeom>
                <a:solidFill>
                  <a:srgbClr val="D6D6D6">
                    <a:alpha val="27000"/>
                  </a:srgbClr>
                </a:solidFill>
                <a:ln w="38100">
                  <a:solidFill>
                    <a:srgbClr val="030405">
                      <a:alpha val="36000"/>
                    </a:srgbClr>
                  </a:solidFill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00">
                    <a:solidFill>
                      <a:srgbClr val="030405"/>
                    </a:solidFill>
                  </a:endParaRPr>
                </a:p>
              </p:txBody>
            </p:sp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A5CA2D27-F992-31CB-401E-C78068DAE9B8}"/>
                    </a:ext>
                  </a:extLst>
                </p:cNvPr>
                <p:cNvCxnSpPr>
                  <a:cxnSpLocks/>
                  <a:stCxn id="153" idx="1"/>
                  <a:endCxn id="148" idx="1"/>
                </p:cNvCxnSpPr>
                <p:nvPr/>
              </p:nvCxnSpPr>
              <p:spPr>
                <a:xfrm>
                  <a:off x="5638800" y="4019550"/>
                  <a:ext cx="274320" cy="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Connector: Elbow 139">
                  <a:extLst>
                    <a:ext uri="{FF2B5EF4-FFF2-40B4-BE49-F238E27FC236}">
                      <a16:creationId xmlns:a16="http://schemas.microsoft.com/office/drawing/2014/main" id="{903EED4B-3700-3ED2-67E0-6F7F7F97B8F2}"/>
                    </a:ext>
                  </a:extLst>
                </p:cNvPr>
                <p:cNvCxnSpPr>
                  <a:cxnSpLocks/>
                  <a:stCxn id="146" idx="1"/>
                  <a:endCxn id="150" idx="3"/>
                </p:cNvCxnSpPr>
                <p:nvPr/>
              </p:nvCxnSpPr>
              <p:spPr>
                <a:xfrm rot="10800000" flipV="1">
                  <a:off x="4876800" y="1162050"/>
                  <a:ext cx="1036320" cy="571500"/>
                </a:xfrm>
                <a:prstGeom prst="bentConnector3">
                  <a:avLst>
                    <a:gd name="adj1" fmla="val 50000"/>
                  </a:avLst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8C4D7D3C-C2BC-D5A6-4E1A-082494BDA20A}"/>
                    </a:ext>
                  </a:extLst>
                </p:cNvPr>
                <p:cNvCxnSpPr>
                  <a:cxnSpLocks/>
                  <a:stCxn id="152" idx="0"/>
                  <a:endCxn id="150" idx="2"/>
                </p:cNvCxnSpPr>
                <p:nvPr/>
              </p:nvCxnSpPr>
              <p:spPr>
                <a:xfrm flipV="1">
                  <a:off x="4328160" y="1962150"/>
                  <a:ext cx="0" cy="304800"/>
                </a:xfrm>
                <a:prstGeom prst="line">
                  <a:avLst/>
                </a:prstGeom>
                <a:ln w="57150">
                  <a:solidFill>
                    <a:srgbClr val="00B0F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Connector: Elbow 141">
                  <a:extLst>
                    <a:ext uri="{FF2B5EF4-FFF2-40B4-BE49-F238E27FC236}">
                      <a16:creationId xmlns:a16="http://schemas.microsoft.com/office/drawing/2014/main" id="{30EF0164-66FA-797D-3F25-A2D46F7C12C3}"/>
                    </a:ext>
                  </a:extLst>
                </p:cNvPr>
                <p:cNvCxnSpPr>
                  <a:cxnSpLocks/>
                  <a:stCxn id="153" idx="2"/>
                </p:cNvCxnSpPr>
                <p:nvPr/>
              </p:nvCxnSpPr>
              <p:spPr>
                <a:xfrm rot="5400000" flipH="1" flipV="1">
                  <a:off x="5872546" y="2278830"/>
                  <a:ext cx="729734" cy="2294507"/>
                </a:xfrm>
                <a:prstGeom prst="bentConnector2">
                  <a:avLst/>
                </a:prstGeom>
                <a:ln w="57150">
                  <a:solidFill>
                    <a:srgbClr val="FFC000"/>
                  </a:solidFill>
                  <a:prstDash val="sysDot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7540A285-1818-C485-BEA3-3ABECF9C4947}"/>
                    </a:ext>
                  </a:extLst>
                </p:cNvPr>
                <p:cNvSpPr txBox="1"/>
                <p:nvPr/>
              </p:nvSpPr>
              <p:spPr>
                <a:xfrm>
                  <a:off x="5181600" y="2114550"/>
                  <a:ext cx="1783483" cy="3200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HVAC Distribution</a:t>
                  </a:r>
                </a:p>
              </p:txBody>
            </p: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133B4938-0AE9-8EF4-12C5-A1D068F74A0E}"/>
                    </a:ext>
                  </a:extLst>
                </p:cNvPr>
                <p:cNvSpPr txBox="1"/>
                <p:nvPr/>
              </p:nvSpPr>
              <p:spPr>
                <a:xfrm>
                  <a:off x="3657600" y="4725209"/>
                  <a:ext cx="942554" cy="3200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3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120 VDC</a:t>
                  </a:r>
                </a:p>
              </p:txBody>
            </p:sp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799BEF8E-523B-736C-4497-5884FF9BA201}"/>
                    </a:ext>
                  </a:extLst>
                </p:cNvPr>
                <p:cNvCxnSpPr>
                  <a:cxnSpLocks/>
                  <a:stCxn id="152" idx="3"/>
                </p:cNvCxnSpPr>
                <p:nvPr/>
              </p:nvCxnSpPr>
              <p:spPr>
                <a:xfrm flipV="1">
                  <a:off x="4876800" y="2491679"/>
                  <a:ext cx="2514864" cy="3871"/>
                </a:xfrm>
                <a:prstGeom prst="line">
                  <a:avLst/>
                </a:prstGeom>
                <a:ln w="57150">
                  <a:solidFill>
                    <a:srgbClr val="FFC000"/>
                  </a:solidFill>
                  <a:prstDash val="sysDot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pic>
              <p:nvPicPr>
                <p:cNvPr id="146" name="Picture 145">
                  <a:extLst>
                    <a:ext uri="{FF2B5EF4-FFF2-40B4-BE49-F238E27FC236}">
                      <a16:creationId xmlns:a16="http://schemas.microsoft.com/office/drawing/2014/main" id="{B22A796B-86F9-E83C-D100-30DC25F6A799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2"/>
                <a:srcRect l="3652" t="6202" r="-30293" b="9860"/>
                <a:stretch/>
              </p:blipFill>
              <p:spPr>
                <a:xfrm>
                  <a:off x="5913120" y="819150"/>
                  <a:ext cx="1097280" cy="685800"/>
                </a:xfrm>
                <a:prstGeom prst="rect">
                  <a:avLst/>
                </a:prstGeom>
                <a:solidFill>
                  <a:srgbClr val="FFFFFF"/>
                </a:solidFill>
                <a:ln w="28575">
                  <a:solidFill>
                    <a:srgbClr val="030405"/>
                  </a:solidFill>
                </a:ln>
              </p:spPr>
            </p:pic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5F2ADC63-5F70-275C-05AB-A8C4AB9A02BE}"/>
                    </a:ext>
                  </a:extLst>
                </p:cNvPr>
                <p:cNvSpPr txBox="1"/>
                <p:nvPr/>
              </p:nvSpPr>
              <p:spPr>
                <a:xfrm>
                  <a:off x="6223395" y="822132"/>
                  <a:ext cx="824121" cy="42658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Solar Array</a:t>
                  </a:r>
                </a:p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Simulator</a:t>
                  </a:r>
                </a:p>
              </p:txBody>
            </p:sp>
            <p:pic>
              <p:nvPicPr>
                <p:cNvPr id="148" name="Picture 147">
                  <a:extLst>
                    <a:ext uri="{FF2B5EF4-FFF2-40B4-BE49-F238E27FC236}">
                      <a16:creationId xmlns:a16="http://schemas.microsoft.com/office/drawing/2014/main" id="{8FD285BD-62AE-3147-AC97-BFB4EFC7DE2D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3"/>
                <a:srcRect l="-31962" t="-18444" r="-172516" b="-23312"/>
                <a:stretch/>
              </p:blipFill>
              <p:spPr>
                <a:xfrm>
                  <a:off x="5913120" y="3790950"/>
                  <a:ext cx="1097280" cy="457200"/>
                </a:xfrm>
                <a:prstGeom prst="rect">
                  <a:avLst/>
                </a:prstGeom>
                <a:solidFill>
                  <a:srgbClr val="FFFFFF"/>
                </a:solidFill>
                <a:ln w="28575">
                  <a:solidFill>
                    <a:srgbClr val="030405"/>
                  </a:solidFill>
                </a:ln>
              </p:spPr>
            </p:pic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00AA39AE-8785-0C1B-3CE0-45EFA8E244CE}"/>
                    </a:ext>
                  </a:extLst>
                </p:cNvPr>
                <p:cNvSpPr txBox="1"/>
                <p:nvPr/>
              </p:nvSpPr>
              <p:spPr>
                <a:xfrm>
                  <a:off x="6334970" y="3731839"/>
                  <a:ext cx="675430" cy="59066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120 VDC</a:t>
                  </a:r>
                </a:p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AMPS</a:t>
                  </a:r>
                </a:p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Loads</a:t>
                  </a:r>
                  <a:endParaRPr lang="en-US" sz="900" b="1" dirty="0">
                    <a:solidFill>
                      <a:srgbClr val="030405"/>
                    </a:solidFill>
                    <a:latin typeface="+mn-lt"/>
                  </a:endParaRPr>
                </a:p>
              </p:txBody>
            </p:sp>
            <p:pic>
              <p:nvPicPr>
                <p:cNvPr id="150" name="Picture 149">
                  <a:extLst>
                    <a:ext uri="{FF2B5EF4-FFF2-40B4-BE49-F238E27FC236}">
                      <a16:creationId xmlns:a16="http://schemas.microsoft.com/office/drawing/2014/main" id="{58EABEC5-3D23-7515-0679-96F46CAD5C15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4"/>
                <a:srcRect l="-14802" t="-13138" r="-122994" b="-12415"/>
                <a:stretch/>
              </p:blipFill>
              <p:spPr>
                <a:xfrm>
                  <a:off x="3779520" y="1504950"/>
                  <a:ext cx="1097280" cy="457200"/>
                </a:xfrm>
                <a:prstGeom prst="rect">
                  <a:avLst/>
                </a:prstGeom>
                <a:solidFill>
                  <a:srgbClr val="FFFFFF"/>
                </a:solidFill>
                <a:ln w="28575">
                  <a:solidFill>
                    <a:srgbClr val="030405"/>
                  </a:solidFill>
                </a:ln>
              </p:spPr>
            </p:pic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0B736611-3468-4F6D-51BE-63E9608C9563}"/>
                    </a:ext>
                  </a:extLst>
                </p:cNvPr>
                <p:cNvSpPr txBox="1"/>
                <p:nvPr/>
              </p:nvSpPr>
              <p:spPr>
                <a:xfrm>
                  <a:off x="4232984" y="1516618"/>
                  <a:ext cx="706195" cy="42658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PV/Batt</a:t>
                  </a:r>
                  <a:b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</a:br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Inverters</a:t>
                  </a:r>
                </a:p>
              </p:txBody>
            </p:sp>
            <p:pic>
              <p:nvPicPr>
                <p:cNvPr id="152" name="Picture 151">
                  <a:extLst>
                    <a:ext uri="{FF2B5EF4-FFF2-40B4-BE49-F238E27FC236}">
                      <a16:creationId xmlns:a16="http://schemas.microsoft.com/office/drawing/2014/main" id="{9372E096-4879-96CB-1DD9-1939E11F681A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5"/>
                <a:srcRect l="-15709" t="-15715" r="-131242" b="-5829"/>
                <a:stretch/>
              </p:blipFill>
              <p:spPr>
                <a:xfrm>
                  <a:off x="3779520" y="2266950"/>
                  <a:ext cx="1097280" cy="457200"/>
                </a:xfrm>
                <a:prstGeom prst="rect">
                  <a:avLst/>
                </a:prstGeom>
                <a:solidFill>
                  <a:srgbClr val="FFFFFF"/>
                </a:solidFill>
                <a:ln w="28575">
                  <a:solidFill>
                    <a:srgbClr val="030405"/>
                  </a:solidFill>
                </a:ln>
              </p:spPr>
            </p:pic>
            <p:pic>
              <p:nvPicPr>
                <p:cNvPr id="153" name="Picture 152">
                  <a:extLst>
                    <a:ext uri="{FF2B5EF4-FFF2-40B4-BE49-F238E27FC236}">
                      <a16:creationId xmlns:a16="http://schemas.microsoft.com/office/drawing/2014/main" id="{25EEE015-0803-BEF4-DBDB-D697E8C9C81F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4"/>
                <a:srcRect l="-110885" t="-13138" r="-10491" b="-12623"/>
                <a:stretch/>
              </p:blipFill>
              <p:spPr>
                <a:xfrm rot="10800000">
                  <a:off x="4541520" y="3790950"/>
                  <a:ext cx="1097280" cy="457200"/>
                </a:xfrm>
                <a:prstGeom prst="rect">
                  <a:avLst/>
                </a:prstGeom>
                <a:solidFill>
                  <a:srgbClr val="FFFFFF"/>
                </a:solidFill>
                <a:ln w="28575">
                  <a:solidFill>
                    <a:srgbClr val="030405"/>
                  </a:solidFill>
                </a:ln>
              </p:spPr>
            </p:pic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A72AA7EC-29AF-4A98-2A72-F585753DD0AF}"/>
                    </a:ext>
                  </a:extLst>
                </p:cNvPr>
                <p:cNvSpPr txBox="1"/>
                <p:nvPr/>
              </p:nvSpPr>
              <p:spPr>
                <a:xfrm>
                  <a:off x="5091221" y="3830335"/>
                  <a:ext cx="513068" cy="42658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AC</a:t>
                  </a:r>
                </a:p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UMIC</a:t>
                  </a:r>
                </a:p>
              </p:txBody>
            </p: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1C0BDA20-B6C8-5628-7B08-020304B6D9DB}"/>
                    </a:ext>
                  </a:extLst>
                </p:cNvPr>
                <p:cNvSpPr txBox="1"/>
                <p:nvPr/>
              </p:nvSpPr>
              <p:spPr>
                <a:xfrm>
                  <a:off x="4197639" y="2278618"/>
                  <a:ext cx="718157" cy="42658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AC Grid</a:t>
                  </a:r>
                </a:p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Emulator</a:t>
                  </a:r>
                </a:p>
              </p:txBody>
            </p:sp>
            <p:pic>
              <p:nvPicPr>
                <p:cNvPr id="156" name="Picture 155">
                  <a:extLst>
                    <a:ext uri="{FF2B5EF4-FFF2-40B4-BE49-F238E27FC236}">
                      <a16:creationId xmlns:a16="http://schemas.microsoft.com/office/drawing/2014/main" id="{830C8A8D-2DCA-8BCE-7454-F8649B37F29B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6"/>
                <a:srcRect l="17762" t="10355" r="-115129" b="18009"/>
                <a:stretch/>
              </p:blipFill>
              <p:spPr>
                <a:xfrm>
                  <a:off x="3779520" y="819150"/>
                  <a:ext cx="1097280" cy="457200"/>
                </a:xfrm>
                <a:prstGeom prst="rect">
                  <a:avLst/>
                </a:prstGeom>
                <a:solidFill>
                  <a:srgbClr val="FFFFFF"/>
                </a:solidFill>
                <a:ln w="31750">
                  <a:solidFill>
                    <a:srgbClr val="030405"/>
                  </a:solidFill>
                </a:ln>
              </p:spPr>
            </p:pic>
            <p:sp>
              <p:nvSpPr>
                <p:cNvPr id="157" name="TextBox 156">
                  <a:extLst>
                    <a:ext uri="{FF2B5EF4-FFF2-40B4-BE49-F238E27FC236}">
                      <a16:creationId xmlns:a16="http://schemas.microsoft.com/office/drawing/2014/main" id="{3413FE45-CD04-3AED-0FF7-3C44A59E527F}"/>
                    </a:ext>
                  </a:extLst>
                </p:cNvPr>
                <p:cNvSpPr txBox="1"/>
                <p:nvPr/>
              </p:nvSpPr>
              <p:spPr>
                <a:xfrm>
                  <a:off x="4157646" y="819150"/>
                  <a:ext cx="718157" cy="42658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Battery</a:t>
                  </a:r>
                </a:p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Emulator</a:t>
                  </a:r>
                </a:p>
              </p:txBody>
            </p: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C0FF091A-6DC2-DD37-6BA6-956273588292}"/>
                    </a:ext>
                  </a:extLst>
                </p:cNvPr>
                <p:cNvCxnSpPr>
                  <a:cxnSpLocks/>
                  <a:stCxn id="150" idx="0"/>
                  <a:endCxn id="156" idx="2"/>
                </p:cNvCxnSpPr>
                <p:nvPr/>
              </p:nvCxnSpPr>
              <p:spPr>
                <a:xfrm flipV="1">
                  <a:off x="4328160" y="1276350"/>
                  <a:ext cx="0" cy="228600"/>
                </a:xfrm>
                <a:prstGeom prst="line">
                  <a:avLst/>
                </a:prstGeom>
                <a:ln w="57150">
                  <a:solidFill>
                    <a:srgbClr val="00206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E51C99AC-B10C-88CA-0F50-87F86B0F55AF}"/>
                </a:ext>
              </a:extLst>
            </p:cNvPr>
            <p:cNvGrpSpPr/>
            <p:nvPr/>
          </p:nvGrpSpPr>
          <p:grpSpPr>
            <a:xfrm>
              <a:off x="7408521" y="3281160"/>
              <a:ext cx="1557727" cy="1095110"/>
              <a:chOff x="7408521" y="3281160"/>
              <a:chExt cx="1557727" cy="1095110"/>
            </a:xfrm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A74D9F37-6A17-654F-6A28-78F286601389}"/>
                  </a:ext>
                </a:extLst>
              </p:cNvPr>
              <p:cNvSpPr/>
              <p:nvPr/>
            </p:nvSpPr>
            <p:spPr>
              <a:xfrm>
                <a:off x="7408521" y="3281160"/>
                <a:ext cx="1557727" cy="1073072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03040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srgbClr val="030405"/>
                  </a:solidFill>
                </a:endParaRPr>
              </a:p>
            </p:txBody>
          </p: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4693ACEA-511E-1AB1-B32A-3C5D5908DA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08869" y="3897578"/>
                <a:ext cx="285977" cy="4864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F68403BE-2672-7D99-3E0C-BB45E185DB17}"/>
                  </a:ext>
                </a:extLst>
              </p:cNvPr>
              <p:cNvSpPr txBox="1"/>
              <p:nvPr/>
            </p:nvSpPr>
            <p:spPr>
              <a:xfrm>
                <a:off x="7772371" y="3314441"/>
                <a:ext cx="1193877" cy="10618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4625" indent="-174625"/>
                <a:r>
                  <a:rPr lang="en-US" sz="1050" b="1" dirty="0">
                    <a:solidFill>
                      <a:srgbClr val="030405"/>
                    </a:solidFill>
                    <a:latin typeface="Arial Narrow" panose="020B0606020202030204" pitchFamily="34" charset="0"/>
                  </a:rPr>
                  <a:t>	Legend:</a:t>
                </a:r>
              </a:p>
              <a:p>
                <a:r>
                  <a:rPr lang="en-US" sz="1050" b="1" dirty="0">
                    <a:solidFill>
                      <a:srgbClr val="030405"/>
                    </a:solidFill>
                    <a:latin typeface="Arial Narrow" panose="020B0606020202030204" pitchFamily="34" charset="0"/>
                  </a:rPr>
                  <a:t>TBD</a:t>
                </a:r>
              </a:p>
              <a:p>
                <a:r>
                  <a:rPr lang="en-US" sz="1050" b="1" dirty="0">
                    <a:solidFill>
                      <a:srgbClr val="030405"/>
                    </a:solidFill>
                    <a:latin typeface="Arial Narrow" panose="020B0606020202030204" pitchFamily="34" charset="0"/>
                  </a:rPr>
                  <a:t>120/208 VAC 60 Hz</a:t>
                </a:r>
              </a:p>
              <a:p>
                <a:r>
                  <a:rPr lang="en-US" sz="1050" b="1" dirty="0">
                    <a:solidFill>
                      <a:srgbClr val="030405"/>
                    </a:solidFill>
                    <a:latin typeface="Arial Narrow" panose="020B0606020202030204" pitchFamily="34" charset="0"/>
                  </a:rPr>
                  <a:t>120 VDC</a:t>
                </a:r>
              </a:p>
              <a:p>
                <a:r>
                  <a:rPr lang="en-US" sz="1050" b="1" dirty="0">
                    <a:solidFill>
                      <a:srgbClr val="030405"/>
                    </a:solidFill>
                    <a:latin typeface="Arial Narrow" panose="020B0606020202030204" pitchFamily="34" charset="0"/>
                  </a:rPr>
                  <a:t>1 kVDC</a:t>
                </a:r>
              </a:p>
              <a:p>
                <a:r>
                  <a:rPr lang="en-US" sz="1050" b="1" dirty="0">
                    <a:solidFill>
                      <a:srgbClr val="030405"/>
                    </a:solidFill>
                    <a:latin typeface="Arial Narrow" panose="020B0606020202030204" pitchFamily="34" charset="0"/>
                  </a:rPr>
                  <a:t>3 kVAC</a:t>
                </a:r>
                <a:endParaRPr lang="en-US" sz="1050" dirty="0">
                  <a:solidFill>
                    <a:srgbClr val="030405"/>
                  </a:solidFill>
                  <a:latin typeface="Arial Narrow" panose="020B0606020202030204" pitchFamily="34" charset="0"/>
                </a:endParaRPr>
              </a:p>
            </p:txBody>
          </p: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60709F30-6395-E9A4-8BE3-8C26BAE53E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08869" y="3739272"/>
                <a:ext cx="285977" cy="4864"/>
              </a:xfrm>
              <a:prstGeom prst="line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68D1952C-4B49-EA50-C9E3-0E86F90A54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7206" y="4226697"/>
                <a:ext cx="285977" cy="4864"/>
              </a:xfrm>
              <a:prstGeom prst="line">
                <a:avLst/>
              </a:prstGeom>
              <a:ln w="57150">
                <a:solidFill>
                  <a:srgbClr val="FFC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BB80FCC1-C2E1-50C9-D385-DDBFEF92FE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7206" y="4068391"/>
                <a:ext cx="285977" cy="4864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C5BCA1B5-2203-08FE-B39B-ACB5291472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08869" y="3578498"/>
                <a:ext cx="285977" cy="4864"/>
              </a:xfrm>
              <a:prstGeom prst="line">
                <a:avLst/>
              </a:prstGeom>
              <a:ln w="57150">
                <a:solidFill>
                  <a:srgbClr val="00206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CC72B69A-78D6-1053-6226-624BC20122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84667" y="2491679"/>
              <a:ext cx="0" cy="569537"/>
            </a:xfrm>
            <a:prstGeom prst="line">
              <a:avLst/>
            </a:prstGeom>
            <a:ln w="57150">
              <a:solidFill>
                <a:srgbClr val="FFC000"/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0AA777E3-EE95-A99F-08AC-1285D61367FA}"/>
                </a:ext>
              </a:extLst>
            </p:cNvPr>
            <p:cNvGrpSpPr/>
            <p:nvPr/>
          </p:nvGrpSpPr>
          <p:grpSpPr>
            <a:xfrm>
              <a:off x="-121347" y="742950"/>
              <a:ext cx="3626547" cy="4208395"/>
              <a:chOff x="-121347" y="742950"/>
              <a:chExt cx="3626547" cy="4208396"/>
            </a:xfrm>
          </p:grpSpPr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FB969841-5D2F-1077-EB53-4B7699D84806}"/>
                  </a:ext>
                </a:extLst>
              </p:cNvPr>
              <p:cNvSpPr/>
              <p:nvPr/>
            </p:nvSpPr>
            <p:spPr>
              <a:xfrm>
                <a:off x="76200" y="742950"/>
                <a:ext cx="3429000" cy="3429000"/>
              </a:xfrm>
              <a:prstGeom prst="rect">
                <a:avLst/>
              </a:prstGeom>
              <a:solidFill>
                <a:srgbClr val="D6D6D6">
                  <a:alpha val="27000"/>
                </a:srgbClr>
              </a:solidFill>
              <a:ln w="38100">
                <a:solidFill>
                  <a:srgbClr val="030405">
                    <a:alpha val="36000"/>
                  </a:srgbClr>
                </a:solidFill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>
                  <a:solidFill>
                    <a:srgbClr val="030405"/>
                  </a:solidFill>
                </a:endParaRPr>
              </a:p>
            </p:txBody>
          </p:sp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83C99F9F-5C2A-3DE8-6AC8-3B68D5C0805A}"/>
                  </a:ext>
                </a:extLst>
              </p:cNvPr>
              <p:cNvSpPr txBox="1"/>
              <p:nvPr/>
            </p:nvSpPr>
            <p:spPr>
              <a:xfrm>
                <a:off x="152400" y="2340173"/>
                <a:ext cx="1797029" cy="3200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HVDC Distribution</a:t>
                </a:r>
              </a:p>
            </p:txBody>
          </p:sp>
          <p:cxnSp>
            <p:nvCxnSpPr>
              <p:cNvPr id="174" name="Connector: Elbow 173">
                <a:extLst>
                  <a:ext uri="{FF2B5EF4-FFF2-40B4-BE49-F238E27FC236}">
                    <a16:creationId xmlns:a16="http://schemas.microsoft.com/office/drawing/2014/main" id="{C143B9BA-E6A9-4118-2F39-1DB7FABF9487}"/>
                  </a:ext>
                </a:extLst>
              </p:cNvPr>
              <p:cNvCxnSpPr>
                <a:cxnSpLocks/>
                <a:stCxn id="189" idx="0"/>
                <a:endCxn id="185" idx="3"/>
              </p:cNvCxnSpPr>
              <p:nvPr/>
            </p:nvCxnSpPr>
            <p:spPr>
              <a:xfrm rot="16200000" flipV="1">
                <a:off x="1455075" y="949980"/>
                <a:ext cx="259771" cy="670560"/>
              </a:xfrm>
              <a:prstGeom prst="bentConnector2">
                <a:avLst/>
              </a:prstGeom>
              <a:ln w="57150">
                <a:solidFill>
                  <a:srgbClr val="00206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5" name="Connector: Elbow 174">
                <a:extLst>
                  <a:ext uri="{FF2B5EF4-FFF2-40B4-BE49-F238E27FC236}">
                    <a16:creationId xmlns:a16="http://schemas.microsoft.com/office/drawing/2014/main" id="{71ACD843-6C4C-9EDB-06D3-065DB6C3BB65}"/>
                  </a:ext>
                </a:extLst>
              </p:cNvPr>
              <p:cNvCxnSpPr>
                <a:cxnSpLocks/>
                <a:stCxn id="189" idx="3"/>
                <a:endCxn id="187" idx="2"/>
              </p:cNvCxnSpPr>
              <p:nvPr/>
            </p:nvCxnSpPr>
            <p:spPr>
              <a:xfrm flipV="1">
                <a:off x="2468880" y="1276350"/>
                <a:ext cx="365760" cy="367395"/>
              </a:xfrm>
              <a:prstGeom prst="bentConnector2">
                <a:avLst/>
              </a:prstGeom>
              <a:ln w="57150">
                <a:solidFill>
                  <a:srgbClr val="00206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0549BF1B-AF2F-468E-0768-9F0B35FE23B2}"/>
                  </a:ext>
                </a:extLst>
              </p:cNvPr>
              <p:cNvCxnSpPr>
                <a:cxnSpLocks/>
                <a:stCxn id="197" idx="2"/>
                <a:endCxn id="195" idx="0"/>
              </p:cNvCxnSpPr>
              <p:nvPr/>
            </p:nvCxnSpPr>
            <p:spPr>
              <a:xfrm>
                <a:off x="1463040" y="3333750"/>
                <a:ext cx="0" cy="2286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0B7E0FF5-4252-AC45-79FC-7D2237DF4D60}"/>
                  </a:ext>
                </a:extLst>
              </p:cNvPr>
              <p:cNvCxnSpPr>
                <a:cxnSpLocks/>
                <a:stCxn id="195" idx="3"/>
                <a:endCxn id="191" idx="1"/>
              </p:cNvCxnSpPr>
              <p:nvPr/>
            </p:nvCxnSpPr>
            <p:spPr>
              <a:xfrm>
                <a:off x="2011680" y="3790950"/>
                <a:ext cx="27432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139C51E4-8C7E-8846-04A6-3C1666CDA2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36" y="2724150"/>
                <a:ext cx="3977" cy="1688726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830C62C6-F3C8-2721-FACE-9070B53AC4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" y="3105148"/>
                <a:ext cx="0" cy="1300325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B19F7723-A9FF-D6D7-CCF0-B9BCA806ED69}"/>
                  </a:ext>
                </a:extLst>
              </p:cNvPr>
              <p:cNvSpPr txBox="1"/>
              <p:nvPr/>
            </p:nvSpPr>
            <p:spPr>
              <a:xfrm>
                <a:off x="-121347" y="4459129"/>
                <a:ext cx="1371027" cy="4922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Long Distance</a:t>
                </a:r>
              </a:p>
              <a:p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DC Cable (1kV)</a:t>
                </a:r>
              </a:p>
            </p:txBody>
          </p:sp>
          <p:cxnSp>
            <p:nvCxnSpPr>
              <p:cNvPr id="181" name="Connector: Elbow 180">
                <a:extLst>
                  <a:ext uri="{FF2B5EF4-FFF2-40B4-BE49-F238E27FC236}">
                    <a16:creationId xmlns:a16="http://schemas.microsoft.com/office/drawing/2014/main" id="{160669CA-8C4B-1E07-F965-55E1A2DA25BB}"/>
                  </a:ext>
                </a:extLst>
              </p:cNvPr>
              <p:cNvCxnSpPr>
                <a:cxnSpLocks/>
                <a:stCxn id="189" idx="2"/>
                <a:endCxn id="193" idx="3"/>
              </p:cNvCxnSpPr>
              <p:nvPr/>
            </p:nvCxnSpPr>
            <p:spPr>
              <a:xfrm rot="16200000" flipH="1">
                <a:off x="1813551" y="1979033"/>
                <a:ext cx="470804" cy="257427"/>
              </a:xfrm>
              <a:prstGeom prst="bentConnector2">
                <a:avLst/>
              </a:prstGeom>
              <a:ln w="57150">
                <a:solidFill>
                  <a:srgbClr val="00B0F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4C22DC7B-EF0C-EFE9-0535-7A23120098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800" y="2724150"/>
                <a:ext cx="2430780" cy="0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400D7233-F266-3ACB-E82F-93D80E8CACB4}"/>
                  </a:ext>
                </a:extLst>
              </p:cNvPr>
              <p:cNvCxnSpPr>
                <a:cxnSpLocks/>
                <a:endCxn id="197" idx="1"/>
              </p:cNvCxnSpPr>
              <p:nvPr/>
            </p:nvCxnSpPr>
            <p:spPr>
              <a:xfrm>
                <a:off x="609600" y="3105148"/>
                <a:ext cx="304800" cy="2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E832BD1C-74EE-DD0A-FB38-1E521D6D86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36" y="4405473"/>
                <a:ext cx="305064" cy="0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85" name="Picture 184">
                <a:extLst>
                  <a:ext uri="{FF2B5EF4-FFF2-40B4-BE49-F238E27FC236}">
                    <a16:creationId xmlns:a16="http://schemas.microsoft.com/office/drawing/2014/main" id="{91588050-5ACE-4A79-CA76-8FDA71C58D0F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2"/>
              <a:srcRect l="3652" t="6202" r="-30293" b="9860"/>
              <a:stretch/>
            </p:blipFill>
            <p:spPr>
              <a:xfrm>
                <a:off x="152400" y="812474"/>
                <a:ext cx="1097280" cy="68580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30405"/>
                </a:solidFill>
              </a:ln>
            </p:spPr>
          </p:pic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6207E21D-F4D7-8E0A-1AFB-D0454DC2F608}"/>
                  </a:ext>
                </a:extLst>
              </p:cNvPr>
              <p:cNvSpPr txBox="1"/>
              <p:nvPr/>
            </p:nvSpPr>
            <p:spPr>
              <a:xfrm>
                <a:off x="468957" y="826030"/>
                <a:ext cx="824122" cy="4265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Solar Array</a:t>
                </a:r>
              </a:p>
              <a:p>
                <a:pPr algn="r"/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Field</a:t>
                </a:r>
              </a:p>
            </p:txBody>
          </p:sp>
          <p:pic>
            <p:nvPicPr>
              <p:cNvPr id="187" name="Picture 186">
                <a:extLst>
                  <a:ext uri="{FF2B5EF4-FFF2-40B4-BE49-F238E27FC236}">
                    <a16:creationId xmlns:a16="http://schemas.microsoft.com/office/drawing/2014/main" id="{2B381736-30B3-AEE3-CF51-DAB8368C0E75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6"/>
              <a:srcRect l="17761" t="10355" r="-86666" b="18009"/>
              <a:stretch/>
            </p:blipFill>
            <p:spPr>
              <a:xfrm>
                <a:off x="2286000" y="819150"/>
                <a:ext cx="1097280" cy="457200"/>
              </a:xfrm>
              <a:prstGeom prst="rect">
                <a:avLst/>
              </a:prstGeom>
              <a:solidFill>
                <a:srgbClr val="FFFFFF"/>
              </a:solidFill>
              <a:ln w="31750">
                <a:solidFill>
                  <a:srgbClr val="030405"/>
                </a:solidFill>
              </a:ln>
            </p:spPr>
          </p:pic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F6B319AB-4776-54E5-9A9F-187D45C9B1D3}"/>
                  </a:ext>
                </a:extLst>
              </p:cNvPr>
              <p:cNvSpPr txBox="1"/>
              <p:nvPr/>
            </p:nvSpPr>
            <p:spPr>
              <a:xfrm>
                <a:off x="2713869" y="843628"/>
                <a:ext cx="718157" cy="4265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Battery</a:t>
                </a:r>
              </a:p>
              <a:p>
                <a:pPr algn="r"/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Emulator</a:t>
                </a:r>
              </a:p>
            </p:txBody>
          </p:sp>
          <p:pic>
            <p:nvPicPr>
              <p:cNvPr id="189" name="Picture 188">
                <a:extLst>
                  <a:ext uri="{FF2B5EF4-FFF2-40B4-BE49-F238E27FC236}">
                    <a16:creationId xmlns:a16="http://schemas.microsoft.com/office/drawing/2014/main" id="{3606B764-763D-654D-87B0-4A454548947D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4"/>
              <a:srcRect l="-14802" t="-13138" r="-122994" b="-12415"/>
              <a:stretch/>
            </p:blipFill>
            <p:spPr>
              <a:xfrm>
                <a:off x="1371600" y="1415145"/>
                <a:ext cx="1097280" cy="45720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30405"/>
                </a:solidFill>
              </a:ln>
            </p:spPr>
          </p:pic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34B2E6C8-5B81-C20A-2EB4-CED0886B04F8}"/>
                  </a:ext>
                </a:extLst>
              </p:cNvPr>
              <p:cNvSpPr txBox="1"/>
              <p:nvPr/>
            </p:nvSpPr>
            <p:spPr>
              <a:xfrm>
                <a:off x="1794584" y="1440418"/>
                <a:ext cx="706195" cy="4265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PV/Batt</a:t>
                </a:r>
                <a:br>
                  <a:rPr lang="en-US" sz="1000" b="1" dirty="0">
                    <a:solidFill>
                      <a:srgbClr val="030405"/>
                    </a:solidFill>
                    <a:latin typeface="+mn-lt"/>
                  </a:rPr>
                </a:br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Inverters</a:t>
                </a:r>
              </a:p>
            </p:txBody>
          </p:sp>
          <p:pic>
            <p:nvPicPr>
              <p:cNvPr id="191" name="Picture 190">
                <a:extLst>
                  <a:ext uri="{FF2B5EF4-FFF2-40B4-BE49-F238E27FC236}">
                    <a16:creationId xmlns:a16="http://schemas.microsoft.com/office/drawing/2014/main" id="{DD0FA069-43EF-0EBF-CDB3-80F70D8D7147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3"/>
              <a:srcRect l="-31960" t="-5608" r="-264693" b="-16206"/>
              <a:stretch/>
            </p:blipFill>
            <p:spPr>
              <a:xfrm>
                <a:off x="2286000" y="3562350"/>
                <a:ext cx="1097280" cy="45720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30405"/>
                </a:solidFill>
              </a:ln>
            </p:spPr>
          </p:pic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C66DF992-7DFE-43FD-075E-30B604516CCE}"/>
                  </a:ext>
                </a:extLst>
              </p:cNvPr>
              <p:cNvSpPr txBox="1"/>
              <p:nvPr/>
            </p:nvSpPr>
            <p:spPr>
              <a:xfrm>
                <a:off x="2601341" y="3600084"/>
                <a:ext cx="777976" cy="4265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AMPS HW</a:t>
                </a:r>
              </a:p>
              <a:p>
                <a:pPr algn="r"/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Loads</a:t>
                </a:r>
              </a:p>
            </p:txBody>
          </p:sp>
          <p:pic>
            <p:nvPicPr>
              <p:cNvPr id="193" name="Picture 192">
                <a:extLst>
                  <a:ext uri="{FF2B5EF4-FFF2-40B4-BE49-F238E27FC236}">
                    <a16:creationId xmlns:a16="http://schemas.microsoft.com/office/drawing/2014/main" id="{D308606F-534A-41A5-1F53-127EDDFEA6CA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4"/>
              <a:srcRect l="-152127" t="-13138" r="-10492" b="-12623"/>
              <a:stretch/>
            </p:blipFill>
            <p:spPr>
              <a:xfrm rot="10800000">
                <a:off x="2177667" y="2114549"/>
                <a:ext cx="1097280" cy="45720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30405"/>
                </a:solidFill>
              </a:ln>
            </p:spPr>
          </p:pic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054A3081-2C8E-ADFE-5601-80D3EB179477}"/>
                  </a:ext>
                </a:extLst>
              </p:cNvPr>
              <p:cNvSpPr txBox="1"/>
              <p:nvPr/>
            </p:nvSpPr>
            <p:spPr>
              <a:xfrm>
                <a:off x="2558443" y="2114550"/>
                <a:ext cx="718157" cy="4265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DC Grid</a:t>
                </a:r>
              </a:p>
              <a:p>
                <a:pPr algn="r"/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Emulator</a:t>
                </a:r>
              </a:p>
            </p:txBody>
          </p:sp>
          <p:pic>
            <p:nvPicPr>
              <p:cNvPr id="195" name="Picture 194">
                <a:extLst>
                  <a:ext uri="{FF2B5EF4-FFF2-40B4-BE49-F238E27FC236}">
                    <a16:creationId xmlns:a16="http://schemas.microsoft.com/office/drawing/2014/main" id="{30C0990F-9329-1166-9BCF-E5CA956F245F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7"/>
              <a:srcRect l="-16821" t="-9573" r="-125380" b="-8578"/>
              <a:stretch/>
            </p:blipFill>
            <p:spPr>
              <a:xfrm>
                <a:off x="914400" y="3562350"/>
                <a:ext cx="1097280" cy="45720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30405"/>
                </a:solidFill>
              </a:ln>
            </p:spPr>
          </p:pic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938D07AF-CEB5-B4B4-26B4-594D5685EB70}"/>
                  </a:ext>
                </a:extLst>
              </p:cNvPr>
              <p:cNvSpPr txBox="1"/>
              <p:nvPr/>
            </p:nvSpPr>
            <p:spPr>
              <a:xfrm>
                <a:off x="1436988" y="3577842"/>
                <a:ext cx="584849" cy="47293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lnSpc>
                    <a:spcPts val="900"/>
                  </a:lnSpc>
                </a:pPr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DC</a:t>
                </a:r>
              </a:p>
              <a:p>
                <a:pPr algn="r">
                  <a:lnSpc>
                    <a:spcPts val="900"/>
                  </a:lnSpc>
                </a:pPr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Energy</a:t>
                </a:r>
              </a:p>
              <a:p>
                <a:pPr algn="r">
                  <a:lnSpc>
                    <a:spcPts val="900"/>
                  </a:lnSpc>
                </a:pPr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Router</a:t>
                </a:r>
                <a:endParaRPr lang="en-US" sz="900" b="1" dirty="0">
                  <a:solidFill>
                    <a:srgbClr val="030405"/>
                  </a:solidFill>
                  <a:latin typeface="+mn-lt"/>
                </a:endParaRPr>
              </a:p>
            </p:txBody>
          </p:sp>
          <p:pic>
            <p:nvPicPr>
              <p:cNvPr id="197" name="Picture 196">
                <a:extLst>
                  <a:ext uri="{FF2B5EF4-FFF2-40B4-BE49-F238E27FC236}">
                    <a16:creationId xmlns:a16="http://schemas.microsoft.com/office/drawing/2014/main" id="{85CACCBF-E4E6-F803-0AF1-0BB1021972BD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7"/>
              <a:srcRect l="-16820" t="-9573" r="-152627" b="-8578"/>
              <a:stretch/>
            </p:blipFill>
            <p:spPr>
              <a:xfrm>
                <a:off x="914400" y="2876550"/>
                <a:ext cx="1097280" cy="45720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030405"/>
                </a:solidFill>
              </a:ln>
            </p:spPr>
          </p:pic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79F0C75F-5DEF-4250-C956-18A2B267631F}"/>
                  </a:ext>
                </a:extLst>
              </p:cNvPr>
              <p:cNvSpPr txBox="1"/>
              <p:nvPr/>
            </p:nvSpPr>
            <p:spPr>
              <a:xfrm>
                <a:off x="1451987" y="2895168"/>
                <a:ext cx="552377" cy="47293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lnSpc>
                    <a:spcPts val="900"/>
                  </a:lnSpc>
                </a:pPr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1kV</a:t>
                </a:r>
              </a:p>
              <a:p>
                <a:pPr algn="r">
                  <a:lnSpc>
                    <a:spcPts val="900"/>
                  </a:lnSpc>
                </a:pPr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DC-DC</a:t>
                </a:r>
              </a:p>
              <a:p>
                <a:pPr algn="r">
                  <a:lnSpc>
                    <a:spcPts val="900"/>
                  </a:lnSpc>
                </a:pPr>
                <a:r>
                  <a:rPr lang="en-US" sz="1000" b="1" dirty="0">
                    <a:solidFill>
                      <a:srgbClr val="030405"/>
                    </a:solidFill>
                    <a:latin typeface="+mn-lt"/>
                  </a:rPr>
                  <a:t>Conv.</a:t>
                </a:r>
                <a:endParaRPr lang="en-US" sz="900" b="1" dirty="0">
                  <a:solidFill>
                    <a:srgbClr val="030405"/>
                  </a:solidFill>
                  <a:latin typeface="+mn-lt"/>
                </a:endParaRPr>
              </a:p>
            </p:txBody>
          </p:sp>
          <p:cxnSp>
            <p:nvCxnSpPr>
              <p:cNvPr id="199" name="Straight Connector 198">
                <a:extLst>
                  <a:ext uri="{FF2B5EF4-FFF2-40B4-BE49-F238E27FC236}">
                    <a16:creationId xmlns:a16="http://schemas.microsoft.com/office/drawing/2014/main" id="{C454C1A4-5DF8-EFF3-69D8-85118A03F4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26307" y="2571749"/>
                <a:ext cx="0" cy="152400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B93B60F0-9AA5-6B72-B081-87FB01A6820A}"/>
                </a:ext>
              </a:extLst>
            </p:cNvPr>
            <p:cNvGrpSpPr/>
            <p:nvPr/>
          </p:nvGrpSpPr>
          <p:grpSpPr>
            <a:xfrm>
              <a:off x="2726307" y="1428750"/>
              <a:ext cx="6341493" cy="3568531"/>
              <a:chOff x="2726307" y="1428750"/>
              <a:chExt cx="6341493" cy="3568531"/>
            </a:xfrm>
          </p:grpSpPr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6EF6FA89-39AE-4EDF-6AB9-AC5AF18EC63B}"/>
                  </a:ext>
                </a:extLst>
              </p:cNvPr>
              <p:cNvGrpSpPr/>
              <p:nvPr/>
            </p:nvGrpSpPr>
            <p:grpSpPr>
              <a:xfrm>
                <a:off x="7208520" y="1428750"/>
                <a:ext cx="1859280" cy="1632466"/>
                <a:chOff x="7208520" y="1428750"/>
                <a:chExt cx="1859280" cy="1632466"/>
              </a:xfrm>
            </p:grpSpPr>
            <p:cxnSp>
              <p:nvCxnSpPr>
                <p:cNvPr id="214" name="Connector: Elbow 213">
                  <a:extLst>
                    <a:ext uri="{FF2B5EF4-FFF2-40B4-BE49-F238E27FC236}">
                      <a16:creationId xmlns:a16="http://schemas.microsoft.com/office/drawing/2014/main" id="{D23D8F6A-1AA1-D1CB-7A71-CBF955C1FA23}"/>
                    </a:ext>
                  </a:extLst>
                </p:cNvPr>
                <p:cNvCxnSpPr>
                  <a:cxnSpLocks/>
                  <a:endCxn id="216" idx="0"/>
                </p:cNvCxnSpPr>
                <p:nvPr/>
              </p:nvCxnSpPr>
              <p:spPr>
                <a:xfrm rot="5400000" flipH="1" flipV="1">
                  <a:off x="6986779" y="2290835"/>
                  <a:ext cx="1175266" cy="365496"/>
                </a:xfrm>
                <a:prstGeom prst="bentConnector3">
                  <a:avLst>
                    <a:gd name="adj1" fmla="val 49381"/>
                  </a:avLst>
                </a:prstGeom>
                <a:ln w="57150">
                  <a:solidFill>
                    <a:srgbClr val="FFC000"/>
                  </a:solidFill>
                  <a:prstDash val="sysDot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Straight Connector 101">
                  <a:extLst>
                    <a:ext uri="{FF2B5EF4-FFF2-40B4-BE49-F238E27FC236}">
                      <a16:creationId xmlns:a16="http://schemas.microsoft.com/office/drawing/2014/main" id="{5BB5881D-A05D-CF70-C61E-779A8E03A6C8}"/>
                    </a:ext>
                  </a:extLst>
                </p:cNvPr>
                <p:cNvCxnSpPr>
                  <a:cxnSpLocks/>
                  <a:stCxn id="216" idx="1"/>
                </p:cNvCxnSpPr>
                <p:nvPr/>
              </p:nvCxnSpPr>
              <p:spPr>
                <a:xfrm>
                  <a:off x="8305800" y="1657350"/>
                  <a:ext cx="187184" cy="381000"/>
                </a:xfrm>
                <a:prstGeom prst="bentConnector2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pic>
              <p:nvPicPr>
                <p:cNvPr id="216" name="Picture 215">
                  <a:extLst>
                    <a:ext uri="{FF2B5EF4-FFF2-40B4-BE49-F238E27FC236}">
                      <a16:creationId xmlns:a16="http://schemas.microsoft.com/office/drawing/2014/main" id="{9ECCEF09-A2AF-5927-AC85-8124CB9E3254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4"/>
                <a:srcRect l="-81518" t="-9273" r="-10490" b="-12623"/>
                <a:stretch/>
              </p:blipFill>
              <p:spPr>
                <a:xfrm rot="10800000">
                  <a:off x="7208520" y="1428750"/>
                  <a:ext cx="1097280" cy="457200"/>
                </a:xfrm>
                <a:prstGeom prst="rect">
                  <a:avLst/>
                </a:prstGeom>
                <a:solidFill>
                  <a:srgbClr val="FFFFFF"/>
                </a:solidFill>
                <a:ln w="28575">
                  <a:solidFill>
                    <a:srgbClr val="030405"/>
                  </a:solidFill>
                </a:ln>
              </p:spPr>
            </p:pic>
            <p:sp>
              <p:nvSpPr>
                <p:cNvPr id="217" name="TextBox 216">
                  <a:extLst>
                    <a:ext uri="{FF2B5EF4-FFF2-40B4-BE49-F238E27FC236}">
                      <a16:creationId xmlns:a16="http://schemas.microsoft.com/office/drawing/2014/main" id="{7F68E2CF-CB8B-6895-7B66-DDFED9C7349F}"/>
                    </a:ext>
                  </a:extLst>
                </p:cNvPr>
                <p:cNvSpPr txBox="1"/>
                <p:nvPr/>
              </p:nvSpPr>
              <p:spPr>
                <a:xfrm>
                  <a:off x="7763938" y="1443437"/>
                  <a:ext cx="513068" cy="42658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AC</a:t>
                  </a:r>
                </a:p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UMIC</a:t>
                  </a:r>
                </a:p>
              </p:txBody>
            </p:sp>
            <p:pic>
              <p:nvPicPr>
                <p:cNvPr id="218" name="Picture 217">
                  <a:extLst>
                    <a:ext uri="{FF2B5EF4-FFF2-40B4-BE49-F238E27FC236}">
                      <a16:creationId xmlns:a16="http://schemas.microsoft.com/office/drawing/2014/main" id="{DABB380D-7E7A-86F9-2FD5-FDE52ECAAE99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3"/>
                <a:srcRect l="-13377" t="-18632" r="-191102" b="-23123"/>
                <a:stretch/>
              </p:blipFill>
              <p:spPr>
                <a:xfrm>
                  <a:off x="7963061" y="2066788"/>
                  <a:ext cx="1097280" cy="457200"/>
                </a:xfrm>
                <a:prstGeom prst="rect">
                  <a:avLst/>
                </a:prstGeom>
                <a:solidFill>
                  <a:srgbClr val="FFFFFF"/>
                </a:solidFill>
                <a:ln w="28575">
                  <a:solidFill>
                    <a:srgbClr val="030405"/>
                  </a:solidFill>
                </a:ln>
              </p:spPr>
            </p:pic>
            <p:sp>
              <p:nvSpPr>
                <p:cNvPr id="219" name="TextBox 218">
                  <a:extLst>
                    <a:ext uri="{FF2B5EF4-FFF2-40B4-BE49-F238E27FC236}">
                      <a16:creationId xmlns:a16="http://schemas.microsoft.com/office/drawing/2014/main" id="{86DF1CA0-B33E-DCB6-E26A-AD47C9D1E27D}"/>
                    </a:ext>
                  </a:extLst>
                </p:cNvPr>
                <p:cNvSpPr txBox="1"/>
                <p:nvPr/>
              </p:nvSpPr>
              <p:spPr>
                <a:xfrm>
                  <a:off x="8373570" y="2009103"/>
                  <a:ext cx="694230" cy="59066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Rover</a:t>
                  </a:r>
                </a:p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Charging</a:t>
                  </a:r>
                </a:p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Station</a:t>
                  </a:r>
                </a:p>
              </p:txBody>
            </p:sp>
          </p:grpSp>
          <p:grpSp>
            <p:nvGrpSpPr>
              <p:cNvPr id="202" name="Group 201">
                <a:extLst>
                  <a:ext uri="{FF2B5EF4-FFF2-40B4-BE49-F238E27FC236}">
                    <a16:creationId xmlns:a16="http://schemas.microsoft.com/office/drawing/2014/main" id="{BFCFD072-CEE1-9B19-F8CE-AA684963F491}"/>
                  </a:ext>
                </a:extLst>
              </p:cNvPr>
              <p:cNvGrpSpPr/>
              <p:nvPr/>
            </p:nvGrpSpPr>
            <p:grpSpPr>
              <a:xfrm>
                <a:off x="2726307" y="2571748"/>
                <a:ext cx="4284093" cy="2425533"/>
                <a:chOff x="2726307" y="2571748"/>
                <a:chExt cx="4284093" cy="2425533"/>
              </a:xfrm>
            </p:grpSpPr>
            <p:cxnSp>
              <p:nvCxnSpPr>
                <p:cNvPr id="204" name="Connector: Elbow 203">
                  <a:extLst>
                    <a:ext uri="{FF2B5EF4-FFF2-40B4-BE49-F238E27FC236}">
                      <a16:creationId xmlns:a16="http://schemas.microsoft.com/office/drawing/2014/main" id="{EBBDB8A7-7A03-8DA2-101D-EFC76E2DD2B1}"/>
                    </a:ext>
                  </a:extLst>
                </p:cNvPr>
                <p:cNvCxnSpPr>
                  <a:cxnSpLocks/>
                  <a:stCxn id="193" idx="0"/>
                  <a:endCxn id="212" idx="1"/>
                </p:cNvCxnSpPr>
                <p:nvPr/>
              </p:nvCxnSpPr>
              <p:spPr>
                <a:xfrm rot="16200000" flipH="1">
                  <a:off x="2567113" y="2730942"/>
                  <a:ext cx="533401" cy="215013"/>
                </a:xfrm>
                <a:prstGeom prst="bentConnector2">
                  <a:avLst/>
                </a:prstGeom>
                <a:ln w="57150">
                  <a:solidFill>
                    <a:srgbClr val="00B05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Connector: Elbow 204">
                  <a:extLst>
                    <a:ext uri="{FF2B5EF4-FFF2-40B4-BE49-F238E27FC236}">
                      <a16:creationId xmlns:a16="http://schemas.microsoft.com/office/drawing/2014/main" id="{F7BFB752-1C1C-5014-475C-583ED1A18521}"/>
                    </a:ext>
                  </a:extLst>
                </p:cNvPr>
                <p:cNvCxnSpPr>
                  <a:cxnSpLocks/>
                  <a:stCxn id="152" idx="2"/>
                  <a:endCxn id="210" idx="3"/>
                </p:cNvCxnSpPr>
                <p:nvPr/>
              </p:nvCxnSpPr>
              <p:spPr>
                <a:xfrm rot="16200000" flipH="1">
                  <a:off x="3444241" y="3608069"/>
                  <a:ext cx="1981199" cy="213360"/>
                </a:xfrm>
                <a:prstGeom prst="bentConnector2">
                  <a:avLst/>
                </a:prstGeom>
                <a:ln w="57150">
                  <a:solidFill>
                    <a:srgbClr val="FFC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Straight Connector 205">
                  <a:extLst>
                    <a:ext uri="{FF2B5EF4-FFF2-40B4-BE49-F238E27FC236}">
                      <a16:creationId xmlns:a16="http://schemas.microsoft.com/office/drawing/2014/main" id="{1F683EC0-3256-DBA2-9BE0-BD74B54A0D72}"/>
                    </a:ext>
                  </a:extLst>
                </p:cNvPr>
                <p:cNvCxnSpPr>
                  <a:cxnSpLocks/>
                  <a:stCxn id="210" idx="1"/>
                  <a:endCxn id="208" idx="1"/>
                </p:cNvCxnSpPr>
                <p:nvPr/>
              </p:nvCxnSpPr>
              <p:spPr>
                <a:xfrm>
                  <a:off x="5638800" y="4705349"/>
                  <a:ext cx="258095" cy="1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7" name="Connector: Elbow 206">
                  <a:extLst>
                    <a:ext uri="{FF2B5EF4-FFF2-40B4-BE49-F238E27FC236}">
                      <a16:creationId xmlns:a16="http://schemas.microsoft.com/office/drawing/2014/main" id="{05F3824E-BF30-09B8-19E8-4A8724F8BB4C}"/>
                    </a:ext>
                  </a:extLst>
                </p:cNvPr>
                <p:cNvCxnSpPr>
                  <a:cxnSpLocks/>
                  <a:endCxn id="212" idx="3"/>
                </p:cNvCxnSpPr>
                <p:nvPr/>
              </p:nvCxnSpPr>
              <p:spPr>
                <a:xfrm rot="10800000" flipV="1">
                  <a:off x="4038600" y="3105148"/>
                  <a:ext cx="263394" cy="1"/>
                </a:xfrm>
                <a:prstGeom prst="bentConnector3">
                  <a:avLst>
                    <a:gd name="adj1" fmla="val 50000"/>
                  </a:avLst>
                </a:prstGeom>
                <a:ln w="57150">
                  <a:solidFill>
                    <a:srgbClr val="FFC000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pic>
              <p:nvPicPr>
                <p:cNvPr id="208" name="Picture 207">
                  <a:extLst>
                    <a:ext uri="{FF2B5EF4-FFF2-40B4-BE49-F238E27FC236}">
                      <a16:creationId xmlns:a16="http://schemas.microsoft.com/office/drawing/2014/main" id="{5153DE84-598B-A486-F51F-06B6AE28E454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8"/>
                <a:srcRect l="-3753" t="-6170" r="-45267" b="-22180"/>
                <a:stretch/>
              </p:blipFill>
              <p:spPr>
                <a:xfrm>
                  <a:off x="5896895" y="4476750"/>
                  <a:ext cx="1097280" cy="457200"/>
                </a:xfrm>
                <a:prstGeom prst="rect">
                  <a:avLst/>
                </a:prstGeom>
                <a:solidFill>
                  <a:srgbClr val="FFFFFF"/>
                </a:solidFill>
                <a:ln w="28575">
                  <a:solidFill>
                    <a:srgbClr val="030405"/>
                  </a:solidFill>
                </a:ln>
              </p:spPr>
            </p:pic>
            <p:sp>
              <p:nvSpPr>
                <p:cNvPr id="209" name="TextBox 208">
                  <a:extLst>
                    <a:ext uri="{FF2B5EF4-FFF2-40B4-BE49-F238E27FC236}">
                      <a16:creationId xmlns:a16="http://schemas.microsoft.com/office/drawing/2014/main" id="{D59B1B19-B036-E3EF-7ED2-0E2CB1FA8E2C}"/>
                    </a:ext>
                  </a:extLst>
                </p:cNvPr>
                <p:cNvSpPr txBox="1"/>
                <p:nvPr/>
              </p:nvSpPr>
              <p:spPr>
                <a:xfrm>
                  <a:off x="6574242" y="4406621"/>
                  <a:ext cx="436158" cy="59066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RFC</a:t>
                  </a:r>
                </a:p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Fuel</a:t>
                  </a:r>
                </a:p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Cell</a:t>
                  </a:r>
                  <a:endParaRPr lang="en-US" sz="900" b="1" dirty="0">
                    <a:solidFill>
                      <a:srgbClr val="030405"/>
                    </a:solidFill>
                    <a:latin typeface="+mn-lt"/>
                  </a:endParaRPr>
                </a:p>
              </p:txBody>
            </p:sp>
            <p:pic>
              <p:nvPicPr>
                <p:cNvPr id="210" name="Picture 209">
                  <a:extLst>
                    <a:ext uri="{FF2B5EF4-FFF2-40B4-BE49-F238E27FC236}">
                      <a16:creationId xmlns:a16="http://schemas.microsoft.com/office/drawing/2014/main" id="{3ECB3E43-8FC0-E9A5-3D04-C332926672DB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4"/>
                <a:srcRect l="-110885" t="-13138" r="-10491" b="-12623"/>
                <a:stretch/>
              </p:blipFill>
              <p:spPr>
                <a:xfrm rot="10800000">
                  <a:off x="4541520" y="4476749"/>
                  <a:ext cx="1097280" cy="457200"/>
                </a:xfrm>
                <a:prstGeom prst="rect">
                  <a:avLst/>
                </a:prstGeom>
                <a:solidFill>
                  <a:srgbClr val="FFFFFF"/>
                </a:solidFill>
                <a:ln w="28575">
                  <a:solidFill>
                    <a:srgbClr val="030405"/>
                  </a:solidFill>
                </a:ln>
              </p:spPr>
            </p:pic>
            <p:sp>
              <p:nvSpPr>
                <p:cNvPr id="211" name="TextBox 210">
                  <a:extLst>
                    <a:ext uri="{FF2B5EF4-FFF2-40B4-BE49-F238E27FC236}">
                      <a16:creationId xmlns:a16="http://schemas.microsoft.com/office/drawing/2014/main" id="{C1D21EF5-1C9E-354D-74F6-756AAFE77E25}"/>
                    </a:ext>
                  </a:extLst>
                </p:cNvPr>
                <p:cNvSpPr txBox="1"/>
                <p:nvPr/>
              </p:nvSpPr>
              <p:spPr>
                <a:xfrm>
                  <a:off x="5091222" y="4501185"/>
                  <a:ext cx="513068" cy="42658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AC</a:t>
                  </a:r>
                </a:p>
                <a:p>
                  <a:pPr algn="r"/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UMIC</a:t>
                  </a:r>
                </a:p>
              </p:txBody>
            </p:sp>
            <p:pic>
              <p:nvPicPr>
                <p:cNvPr id="212" name="Picture 211">
                  <a:extLst>
                    <a:ext uri="{FF2B5EF4-FFF2-40B4-BE49-F238E27FC236}">
                      <a16:creationId xmlns:a16="http://schemas.microsoft.com/office/drawing/2014/main" id="{0B905B0E-CB2C-D8FF-112E-56DF6CE06A25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4"/>
                <a:srcRect l="-15119" t="-12898" r="-183139" b="-12654"/>
                <a:stretch/>
              </p:blipFill>
              <p:spPr>
                <a:xfrm>
                  <a:off x="2941320" y="2876550"/>
                  <a:ext cx="1097280" cy="457200"/>
                </a:xfrm>
                <a:prstGeom prst="rect">
                  <a:avLst/>
                </a:prstGeom>
                <a:solidFill>
                  <a:srgbClr val="FFFFFF"/>
                </a:solidFill>
                <a:ln w="28575">
                  <a:solidFill>
                    <a:srgbClr val="030405"/>
                  </a:solidFill>
                </a:ln>
              </p:spPr>
            </p:pic>
            <p:sp>
              <p:nvSpPr>
                <p:cNvPr id="213" name="TextBox 212">
                  <a:extLst>
                    <a:ext uri="{FF2B5EF4-FFF2-40B4-BE49-F238E27FC236}">
                      <a16:creationId xmlns:a16="http://schemas.microsoft.com/office/drawing/2014/main" id="{F7F016D8-3A81-8CE0-E82A-7868085281A6}"/>
                    </a:ext>
                  </a:extLst>
                </p:cNvPr>
                <p:cNvSpPr txBox="1"/>
                <p:nvPr/>
              </p:nvSpPr>
              <p:spPr>
                <a:xfrm>
                  <a:off x="3308913" y="2876550"/>
                  <a:ext cx="760884" cy="426588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Grid Tie</a:t>
                  </a:r>
                </a:p>
                <a:p>
                  <a:r>
                    <a:rPr lang="en-US" sz="1000" b="1" dirty="0">
                      <a:solidFill>
                        <a:srgbClr val="030405"/>
                      </a:solidFill>
                      <a:latin typeface="+mn-lt"/>
                    </a:rPr>
                    <a:t>Converter</a:t>
                  </a:r>
                </a:p>
              </p:txBody>
            </p:sp>
          </p:grp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55A9D0FA-A0DD-6416-70F0-C21DE7A3BA26}"/>
                </a:ext>
              </a:extLst>
            </p:cNvPr>
            <p:cNvGrpSpPr/>
            <p:nvPr/>
          </p:nvGrpSpPr>
          <p:grpSpPr>
            <a:xfrm>
              <a:off x="7208520" y="3204078"/>
              <a:ext cx="1851820" cy="1806073"/>
              <a:chOff x="7208520" y="3204077"/>
              <a:chExt cx="1851821" cy="1806073"/>
            </a:xfrm>
          </p:grpSpPr>
          <p:sp>
            <p:nvSpPr>
              <p:cNvPr id="223" name="Rectangle 222">
                <a:extLst>
                  <a:ext uri="{FF2B5EF4-FFF2-40B4-BE49-F238E27FC236}">
                    <a16:creationId xmlns:a16="http://schemas.microsoft.com/office/drawing/2014/main" id="{6BDD8E48-6115-7709-B755-3EE6662EE9CB}"/>
                  </a:ext>
                </a:extLst>
              </p:cNvPr>
              <p:cNvSpPr/>
              <p:nvPr/>
            </p:nvSpPr>
            <p:spPr bwMode="auto">
              <a:xfrm>
                <a:off x="7344695" y="3213616"/>
                <a:ext cx="1715646" cy="1796534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" charset="0"/>
                </a:endParaRPr>
              </a:p>
            </p:txBody>
          </p:sp>
          <p:pic>
            <p:nvPicPr>
              <p:cNvPr id="224" name="Picture 223">
                <a:extLst>
                  <a:ext uri="{FF2B5EF4-FFF2-40B4-BE49-F238E27FC236}">
                    <a16:creationId xmlns:a16="http://schemas.microsoft.com/office/drawing/2014/main" id="{298AEF21-B129-D8FC-5BD5-8B7FE93E89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77200" y="3204077"/>
                <a:ext cx="914400" cy="1577473"/>
              </a:xfrm>
              <a:prstGeom prst="rect">
                <a:avLst/>
              </a:prstGeom>
            </p:spPr>
          </p:pic>
          <p:sp>
            <p:nvSpPr>
              <p:cNvPr id="225" name="TextBox 224">
                <a:extLst>
                  <a:ext uri="{FF2B5EF4-FFF2-40B4-BE49-F238E27FC236}">
                    <a16:creationId xmlns:a16="http://schemas.microsoft.com/office/drawing/2014/main" id="{3E566C17-D800-42AB-2C70-006B70318A5F}"/>
                  </a:ext>
                </a:extLst>
              </p:cNvPr>
              <p:cNvSpPr txBox="1"/>
              <p:nvPr/>
            </p:nvSpPr>
            <p:spPr>
              <a:xfrm>
                <a:off x="7301860" y="4571844"/>
                <a:ext cx="121539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1000" b="1">
                    <a:solidFill>
                      <a:srgbClr val="030405"/>
                    </a:solidFill>
                    <a:latin typeface="+mn-lt"/>
                  </a:defRPr>
                </a:lvl1pPr>
              </a:lstStyle>
              <a:p>
                <a:r>
                  <a:rPr lang="en-US" dirty="0"/>
                  <a:t>Autonomous</a:t>
                </a:r>
              </a:p>
              <a:p>
                <a:r>
                  <a:rPr lang="en-US" dirty="0"/>
                  <a:t>Power Controller</a:t>
                </a:r>
              </a:p>
            </p:txBody>
          </p:sp>
          <p:sp>
            <p:nvSpPr>
              <p:cNvPr id="226" name="Arrow: Left-Right 225">
                <a:extLst>
                  <a:ext uri="{FF2B5EF4-FFF2-40B4-BE49-F238E27FC236}">
                    <a16:creationId xmlns:a16="http://schemas.microsoft.com/office/drawing/2014/main" id="{D77111A7-9D3F-9083-BFED-AF5FE0C95E2B}"/>
                  </a:ext>
                </a:extLst>
              </p:cNvPr>
              <p:cNvSpPr/>
              <p:nvPr/>
            </p:nvSpPr>
            <p:spPr>
              <a:xfrm>
                <a:off x="7208520" y="4080590"/>
                <a:ext cx="707656" cy="243760"/>
              </a:xfrm>
              <a:prstGeom prst="leftRightArrow">
                <a:avLst/>
              </a:prstGeom>
              <a:solidFill>
                <a:srgbClr val="78AAD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00">
                  <a:solidFill>
                    <a:srgbClr val="030405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90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8CB59-F039-0249-BB87-E1F10B90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585" y="99887"/>
            <a:ext cx="9601481" cy="769446"/>
          </a:xfrm>
        </p:spPr>
        <p:txBody>
          <a:bodyPr/>
          <a:lstStyle/>
          <a:p>
            <a:r>
              <a:rPr lang="en-US" dirty="0"/>
              <a:t>Adaptable Surface Power Integration &amp; Research (ASPIRE)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5FB41-0B14-8240-BD09-D875F025E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3792" y="1160538"/>
            <a:ext cx="6876288" cy="5468863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Initial phase of ASPIRE will focus on: 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Representative Artemis lunar base power levels (10s of kW)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Simulated power sources and loads (solar arrays, fuel cells, fission power, habitats, ISRU)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Long distance power transmission (kilometer scale)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High voltage cabling with both AC and DC transmission 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Open, modular architecture for component demonstrations in system context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Combination of Breadboard and COTS electronics hardware fidelity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Flight-like control software, with pathway to interface standardization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Transient day/night operations with source and load scheduling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</a:endParaRPr>
          </a:p>
          <a:p>
            <a:pPr>
              <a:spcAft>
                <a:spcPts val="300"/>
              </a:spcAft>
            </a:pPr>
            <a:endParaRPr lang="en-US" sz="2400" dirty="0">
              <a:solidFill>
                <a:schemeClr val="bg1"/>
              </a:solidFill>
            </a:endParaRPr>
          </a:p>
          <a:p>
            <a:pPr>
              <a:spcAft>
                <a:spcPts val="300"/>
              </a:spcAft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91150C-A8A6-D648-A4E6-E5EAC9E58462}"/>
              </a:ext>
            </a:extLst>
          </p:cNvPr>
          <p:cNvSpPr txBox="1">
            <a:spLocks/>
          </p:cNvSpPr>
          <p:nvPr/>
        </p:nvSpPr>
        <p:spPr>
          <a:xfrm>
            <a:off x="11584109" y="656385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CE6C31-F55A-DA41-DF18-192052641792}"/>
              </a:ext>
            </a:extLst>
          </p:cNvPr>
          <p:cNvCxnSpPr/>
          <p:nvPr/>
        </p:nvCxnSpPr>
        <p:spPr>
          <a:xfrm>
            <a:off x="0" y="931025"/>
            <a:ext cx="12192000" cy="0"/>
          </a:xfrm>
          <a:prstGeom prst="line">
            <a:avLst/>
          </a:prstGeom>
          <a:ln>
            <a:solidFill>
              <a:srgbClr val="0166B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B64871-06B0-AFD9-5A65-DD7556AE8139}"/>
              </a:ext>
            </a:extLst>
          </p:cNvPr>
          <p:cNvGrpSpPr>
            <a:grpSpLocks noChangeAspect="1"/>
          </p:cNvGrpSpPr>
          <p:nvPr/>
        </p:nvGrpSpPr>
        <p:grpSpPr>
          <a:xfrm>
            <a:off x="121920" y="1566716"/>
            <a:ext cx="5401056" cy="4821813"/>
            <a:chOff x="5600376" y="783937"/>
            <a:chExt cx="6521788" cy="5822351"/>
          </a:xfrm>
          <a:solidFill>
            <a:schemeClr val="bg1"/>
          </a:solidFill>
        </p:grpSpPr>
        <p:pic>
          <p:nvPicPr>
            <p:cNvPr id="11" name="Picture 6" descr="NASA In-Situ Resource Utilization (ISRU) Research &amp; Development">
              <a:extLst>
                <a:ext uri="{FF2B5EF4-FFF2-40B4-BE49-F238E27FC236}">
                  <a16:creationId xmlns:a16="http://schemas.microsoft.com/office/drawing/2014/main" id="{6B073BE7-A043-79FB-36E9-E1B100F374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2978" y="4424269"/>
              <a:ext cx="2999186" cy="1999457"/>
            </a:xfrm>
            <a:prstGeom prst="rect">
              <a:avLst/>
            </a:prstGeom>
            <a:grpFill/>
          </p:spPr>
        </p:pic>
        <p:pic>
          <p:nvPicPr>
            <p:cNvPr id="12" name="Picture 8" descr="NASA In-Situ Resource Utilization (ISRU) Development &amp; Incorporation Plans">
              <a:extLst>
                <a:ext uri="{FF2B5EF4-FFF2-40B4-BE49-F238E27FC236}">
                  <a16:creationId xmlns:a16="http://schemas.microsoft.com/office/drawing/2014/main" id="{DBFAF4D5-5502-054D-B8C1-D188ECE359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9632" y="1003301"/>
              <a:ext cx="2999185" cy="2624287"/>
            </a:xfrm>
            <a:prstGeom prst="rect">
              <a:avLst/>
            </a:prstGeom>
            <a:grpFill/>
          </p:spPr>
        </p:pic>
        <p:pic>
          <p:nvPicPr>
            <p:cNvPr id="13" name="Picture 10">
              <a:extLst>
                <a:ext uri="{FF2B5EF4-FFF2-40B4-BE49-F238E27FC236}">
                  <a16:creationId xmlns:a16="http://schemas.microsoft.com/office/drawing/2014/main" id="{0B17DAD8-47C8-6597-9911-813D00E03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0376" y="783937"/>
              <a:ext cx="3378962" cy="5822351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5849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8CB59-F039-0249-BB87-E1F10B90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585" y="99887"/>
            <a:ext cx="9601481" cy="769446"/>
          </a:xfrm>
        </p:spPr>
        <p:txBody>
          <a:bodyPr/>
          <a:lstStyle/>
          <a:p>
            <a:r>
              <a:rPr lang="en-US" dirty="0"/>
              <a:t>Adaptable Surface Power Integration &amp; Research (ASPIRE)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5FB41-0B14-8240-BD09-D875F025E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187" y="1147159"/>
            <a:ext cx="4258085" cy="5541816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Future phases of ASPIRE will incorporate: 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Real sources and loads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Digital Twin computer models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Wireless power transmission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Lunar environments:  temperature, dust, vacuum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Industrial-scale lunar power levels (megawatts)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Human Mars missions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</a:endParaRPr>
          </a:p>
          <a:p>
            <a:pPr>
              <a:spcAft>
                <a:spcPts val="300"/>
              </a:spcAft>
            </a:pPr>
            <a:endParaRPr lang="en-US" sz="2400" dirty="0">
              <a:solidFill>
                <a:schemeClr val="bg1"/>
              </a:solidFill>
            </a:endParaRPr>
          </a:p>
          <a:p>
            <a:pPr>
              <a:spcAft>
                <a:spcPts val="300"/>
              </a:spcAft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91150C-A8A6-D648-A4E6-E5EAC9E58462}"/>
              </a:ext>
            </a:extLst>
          </p:cNvPr>
          <p:cNvSpPr txBox="1">
            <a:spLocks/>
          </p:cNvSpPr>
          <p:nvPr/>
        </p:nvSpPr>
        <p:spPr>
          <a:xfrm>
            <a:off x="11584109" y="656385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CE6C31-F55A-DA41-DF18-192052641792}"/>
              </a:ext>
            </a:extLst>
          </p:cNvPr>
          <p:cNvCxnSpPr/>
          <p:nvPr/>
        </p:nvCxnSpPr>
        <p:spPr>
          <a:xfrm>
            <a:off x="0" y="931025"/>
            <a:ext cx="12192000" cy="0"/>
          </a:xfrm>
          <a:prstGeom prst="line">
            <a:avLst/>
          </a:prstGeom>
          <a:ln>
            <a:solidFill>
              <a:srgbClr val="0166B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0CA8EC11-023C-826F-7135-D2CB2A4F0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811" y="1776214"/>
            <a:ext cx="7314106" cy="41141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145911-FEC3-BFA1-3C0F-63A217CD4E74}"/>
              </a:ext>
            </a:extLst>
          </p:cNvPr>
          <p:cNvSpPr txBox="1"/>
          <p:nvPr/>
        </p:nvSpPr>
        <p:spPr>
          <a:xfrm>
            <a:off x="5257800" y="5890399"/>
            <a:ext cx="6409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capabilities of ground-based testing will need to evolve as the lunar infrastructure evolves</a:t>
            </a:r>
          </a:p>
        </p:txBody>
      </p:sp>
    </p:spTree>
    <p:extLst>
      <p:ext uri="{BB962C8B-B14F-4D97-AF65-F5344CB8AC3E}">
        <p14:creationId xmlns:p14="http://schemas.microsoft.com/office/powerpoint/2010/main" val="45049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8CB59-F039-0249-BB87-E1F10B90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585" y="99887"/>
            <a:ext cx="9601481" cy="769446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5FB41-0B14-8240-BD09-D875F025E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187" y="1147159"/>
            <a:ext cx="11788308" cy="5541816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It is envisioned that the MATRICS and ASPIRE facilities can be integrated to test both the communications and power infrastructure in a fully representative, lunar environment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</a:rPr>
              <a:t>Intended as testbeds for collaboration between NASA and its partners in industry, academia, and other government agencies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These testbeds aim to accelerate the development of technologies for the lunar surface infrastructure</a:t>
            </a:r>
          </a:p>
          <a:p>
            <a:pPr marL="1085763" lvl="1" indent="-34290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</a:rPr>
              <a:t>Helps to ensure the compatibility, interoperability, and reliability of the lunar infrastructure, replicating the lunar environment and the interconnectivity of lunar technologies</a:t>
            </a:r>
          </a:p>
          <a:p>
            <a:endParaRPr lang="en-US" sz="24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91150C-A8A6-D648-A4E6-E5EAC9E58462}"/>
              </a:ext>
            </a:extLst>
          </p:cNvPr>
          <p:cNvSpPr txBox="1">
            <a:spLocks/>
          </p:cNvSpPr>
          <p:nvPr/>
        </p:nvSpPr>
        <p:spPr>
          <a:xfrm>
            <a:off x="11584109" y="656385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2CE6C31-F55A-DA41-DF18-192052641792}"/>
              </a:ext>
            </a:extLst>
          </p:cNvPr>
          <p:cNvCxnSpPr/>
          <p:nvPr/>
        </p:nvCxnSpPr>
        <p:spPr>
          <a:xfrm>
            <a:off x="0" y="931025"/>
            <a:ext cx="12192000" cy="0"/>
          </a:xfrm>
          <a:prstGeom prst="line">
            <a:avLst/>
          </a:prstGeom>
          <a:ln>
            <a:solidFill>
              <a:srgbClr val="0166B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80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45"/>
          </a:p>
        </p:txBody>
      </p:sp>
      <p:pic>
        <p:nvPicPr>
          <p:cNvPr id="6" name="Picture 5" descr="NASA insignia RGB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9658" y="1822761"/>
            <a:ext cx="3721007" cy="308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NASA Template Gradi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BE24 PMR Submit Template" id="{771FADAD-ABE5-044C-A298-351E5A3D386D}" vid="{B6C51971-1B37-3543-9054-8851D79DA2D6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BE24 PMR Submit Template" id="{771FADAD-ABE5-044C-A298-351E5A3D386D}" vid="{149A242D-1B11-874E-AA1B-D6F590B8C6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885A36D80C54C9BAB8BFCEC7D0BAB" ma:contentTypeVersion="7" ma:contentTypeDescription="Create a new document." ma:contentTypeScope="" ma:versionID="879946b2af6d1b3f77740b79be61eb30">
  <xsd:schema xmlns:xsd="http://www.w3.org/2001/XMLSchema" xmlns:xs="http://www.w3.org/2001/XMLSchema" xmlns:p="http://schemas.microsoft.com/office/2006/metadata/properties" xmlns:ns2="5969552a-4322-4109-b657-57e8feb28752" xmlns:ns3="b4f0d313-e2c1-40fe-b692-bcf925cd1738" targetNamespace="http://schemas.microsoft.com/office/2006/metadata/properties" ma:root="true" ma:fieldsID="385ae30c3018795b8ae38ff997fdefbd" ns2:_="" ns3:_="">
    <xsd:import namespace="5969552a-4322-4109-b657-57e8feb28752"/>
    <xsd:import namespace="b4f0d313-e2c1-40fe-b692-bcf925cd17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69552a-4322-4109-b657-57e8feb287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f0d313-e2c1-40fe-b692-bcf925cd173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C614BE-8905-4FAD-BF4F-118AE8307DA9}">
  <ds:schemaRefs>
    <ds:schemaRef ds:uri="5969552a-4322-4109-b657-57e8feb28752"/>
    <ds:schemaRef ds:uri="b4f0d313-e2c1-40fe-b692-bcf925cd173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1B36DCB-D82A-4CC6-ADD3-77500006283E}">
  <ds:schemaRefs>
    <ds:schemaRef ds:uri="5969552a-4322-4109-b657-57e8feb28752"/>
    <ds:schemaRef ds:uri="b4f0d313-e2c1-40fe-b692-bcf925cd173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D396362-1884-47BC-A54D-2228B4117BB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NASA Template Gradient</Template>
  <TotalTime>6594</TotalTime>
  <Words>1256</Words>
  <Application>Microsoft Office PowerPoint</Application>
  <PresentationFormat>Widescreen</PresentationFormat>
  <Paragraphs>327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Arial Narrow</vt:lpstr>
      <vt:lpstr>Calibri</vt:lpstr>
      <vt:lpstr>Calibri Light</vt:lpstr>
      <vt:lpstr>Century Gothic</vt:lpstr>
      <vt:lpstr>System Font Regular</vt:lpstr>
      <vt:lpstr>Times</vt:lpstr>
      <vt:lpstr>Univers</vt:lpstr>
      <vt:lpstr>Wingdings</vt:lpstr>
      <vt:lpstr>NASA Template Gradient</vt:lpstr>
      <vt:lpstr>Custom Design</vt:lpstr>
      <vt:lpstr>Office Theme</vt:lpstr>
      <vt:lpstr>  Ground-Based Capabilities for Lunar Infrastructure Testing</vt:lpstr>
      <vt:lpstr>PowerPoint Presentation</vt:lpstr>
      <vt:lpstr>Moon-to-Mars Infrastructure Objectives</vt:lpstr>
      <vt:lpstr>The Rapid Increase in Lunar Missions</vt:lpstr>
      <vt:lpstr>The Role of Ground-Based System Testing</vt:lpstr>
      <vt:lpstr>Multiple Asset Testbed for Research in Innovative Communications Systems (MATRICS)</vt:lpstr>
      <vt:lpstr>GRC Aerospace Communications Facility</vt:lpstr>
      <vt:lpstr>PowerPoint Presentation</vt:lpstr>
      <vt:lpstr>MATRICS Lunar Surface Emulation Capability Overview</vt:lpstr>
      <vt:lpstr>Adaptable Surface Power Integration &amp; Research (ASPIRE)</vt:lpstr>
      <vt:lpstr>Adaptable Surface Power Integration &amp; Research (ASPIRE)</vt:lpstr>
      <vt:lpstr>Adaptable Surface Power Integration &amp; Research (ASPIRE)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Integration Forum (TIF) SAC23 Status</dc:title>
  <dc:creator>CATACALOS, STRATIS (HQ-CM)[THE AEROSPACE CORPORATION]</dc:creator>
  <cp:lastModifiedBy>Weaver, Aaron S. (GRC-MT00)</cp:lastModifiedBy>
  <cp:revision>34</cp:revision>
  <dcterms:created xsi:type="dcterms:W3CDTF">2023-04-28T15:59:57Z</dcterms:created>
  <dcterms:modified xsi:type="dcterms:W3CDTF">2023-09-25T15:07:55Z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0x010100E2D885A36D80C54C9BAB8BFCEC7D0BAB</vt:lpwstr>
  </property>
</Properties>
</file>