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4"/>
  </p:sldMasterIdLst>
  <p:notesMasterIdLst>
    <p:notesMasterId r:id="rId27"/>
  </p:notesMasterIdLst>
  <p:handoutMasterIdLst>
    <p:handoutMasterId r:id="rId28"/>
  </p:handoutMasterIdLst>
  <p:sldIdLst>
    <p:sldId id="1162" r:id="rId5"/>
    <p:sldId id="712" r:id="rId6"/>
    <p:sldId id="2141413078" r:id="rId7"/>
    <p:sldId id="2141413069" r:id="rId8"/>
    <p:sldId id="4132" r:id="rId9"/>
    <p:sldId id="4138" r:id="rId10"/>
    <p:sldId id="16205" r:id="rId11"/>
    <p:sldId id="437" r:id="rId12"/>
    <p:sldId id="429" r:id="rId13"/>
    <p:sldId id="728" r:id="rId14"/>
    <p:sldId id="729" r:id="rId15"/>
    <p:sldId id="2141413067" r:id="rId16"/>
    <p:sldId id="2141413068" r:id="rId17"/>
    <p:sldId id="1163" r:id="rId18"/>
    <p:sldId id="2141413055" r:id="rId19"/>
    <p:sldId id="2141413037" r:id="rId20"/>
    <p:sldId id="12449" r:id="rId21"/>
    <p:sldId id="2141413034" r:id="rId22"/>
    <p:sldId id="289" r:id="rId23"/>
    <p:sldId id="2141413077" r:id="rId24"/>
    <p:sldId id="2141413079" r:id="rId25"/>
    <p:sldId id="730" r:id="rId2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na Pevear" initials="KNP [2] [2]"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C0"/>
    <a:srgbClr val="D0D8E8"/>
    <a:srgbClr val="E9EDF5"/>
    <a:srgbClr val="FF0000"/>
    <a:srgbClr val="60497C"/>
    <a:srgbClr val="5F73A8"/>
    <a:srgbClr val="008000"/>
    <a:srgbClr val="009800"/>
    <a:srgbClr val="CBCBCB"/>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759" autoAdjust="0"/>
  </p:normalViewPr>
  <p:slideViewPr>
    <p:cSldViewPr>
      <p:cViewPr varScale="1">
        <p:scale>
          <a:sx n="86" d="100"/>
          <a:sy n="86" d="100"/>
        </p:scale>
        <p:origin x="138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64" d="100"/>
          <a:sy n="64" d="100"/>
        </p:scale>
        <p:origin x="1056" y="5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5" y="0"/>
            <a:ext cx="3038475" cy="465138"/>
          </a:xfrm>
          <a:prstGeom prst="rect">
            <a:avLst/>
          </a:prstGeom>
        </p:spPr>
        <p:txBody>
          <a:bodyPr vert="horz" lIns="91852" tIns="45925" rIns="91852" bIns="45925" rtlCol="0"/>
          <a:lstStyle>
            <a:lvl1pPr algn="l">
              <a:defRPr sz="1200"/>
            </a:lvl1pPr>
          </a:lstStyle>
          <a:p>
            <a:endParaRPr lang="en-US"/>
          </a:p>
        </p:txBody>
      </p:sp>
      <p:sp>
        <p:nvSpPr>
          <p:cNvPr id="3" name="Date Placeholder 2"/>
          <p:cNvSpPr>
            <a:spLocks noGrp="1"/>
          </p:cNvSpPr>
          <p:nvPr>
            <p:ph type="dt" sz="quarter" idx="1"/>
          </p:nvPr>
        </p:nvSpPr>
        <p:spPr>
          <a:xfrm>
            <a:off x="3970353" y="0"/>
            <a:ext cx="3038475" cy="465138"/>
          </a:xfrm>
          <a:prstGeom prst="rect">
            <a:avLst/>
          </a:prstGeom>
        </p:spPr>
        <p:txBody>
          <a:bodyPr vert="horz" lIns="91852" tIns="45925" rIns="91852" bIns="45925" rtlCol="0"/>
          <a:lstStyle>
            <a:lvl1pPr algn="r">
              <a:defRPr sz="1200"/>
            </a:lvl1pPr>
          </a:lstStyle>
          <a:p>
            <a:fld id="{6438631A-BD82-4368-B7B8-F79D93750BF3}" type="datetimeFigureOut">
              <a:rPr lang="en-US" smtClean="0"/>
              <a:pPr/>
              <a:t>9/14/2023</a:t>
            </a:fld>
            <a:endParaRPr lang="en-US"/>
          </a:p>
        </p:txBody>
      </p:sp>
      <p:sp>
        <p:nvSpPr>
          <p:cNvPr id="4" name="Footer Placeholder 3"/>
          <p:cNvSpPr>
            <a:spLocks noGrp="1"/>
          </p:cNvSpPr>
          <p:nvPr>
            <p:ph type="ftr" sz="quarter" idx="2"/>
          </p:nvPr>
        </p:nvSpPr>
        <p:spPr>
          <a:xfrm>
            <a:off x="15" y="8829675"/>
            <a:ext cx="3038475" cy="465138"/>
          </a:xfrm>
          <a:prstGeom prst="rect">
            <a:avLst/>
          </a:prstGeom>
        </p:spPr>
        <p:txBody>
          <a:bodyPr vert="horz" lIns="91852" tIns="45925" rIns="91852" bIns="45925" rtlCol="0" anchor="b"/>
          <a:lstStyle>
            <a:lvl1pPr algn="l">
              <a:defRPr sz="1200"/>
            </a:lvl1pPr>
          </a:lstStyle>
          <a:p>
            <a:endParaRPr lang="en-US"/>
          </a:p>
        </p:txBody>
      </p:sp>
      <p:sp>
        <p:nvSpPr>
          <p:cNvPr id="5" name="Slide Number Placeholder 4"/>
          <p:cNvSpPr>
            <a:spLocks noGrp="1"/>
          </p:cNvSpPr>
          <p:nvPr>
            <p:ph type="sldNum" sz="quarter" idx="3"/>
          </p:nvPr>
        </p:nvSpPr>
        <p:spPr>
          <a:xfrm>
            <a:off x="3970353" y="8829675"/>
            <a:ext cx="3038475" cy="465138"/>
          </a:xfrm>
          <a:prstGeom prst="rect">
            <a:avLst/>
          </a:prstGeom>
        </p:spPr>
        <p:txBody>
          <a:bodyPr vert="horz" lIns="91852" tIns="45925" rIns="91852" bIns="45925" rtlCol="0" anchor="b"/>
          <a:lstStyle>
            <a:lvl1pPr algn="r">
              <a:defRPr sz="1200"/>
            </a:lvl1pPr>
          </a:lstStyle>
          <a:p>
            <a:fld id="{965B57DC-BDEA-463D-8C8D-271710863309}" type="slidenum">
              <a:rPr lang="en-US" smtClean="0"/>
              <a:pPr/>
              <a:t>‹#›</a:t>
            </a:fld>
            <a:endParaRPr lang="en-US"/>
          </a:p>
        </p:txBody>
      </p:sp>
    </p:spTree>
    <p:extLst>
      <p:ext uri="{BB962C8B-B14F-4D97-AF65-F5344CB8AC3E}">
        <p14:creationId xmlns:p14="http://schemas.microsoft.com/office/powerpoint/2010/main" val="27724810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5" y="0"/>
            <a:ext cx="3038475" cy="465138"/>
          </a:xfrm>
          <a:prstGeom prst="rect">
            <a:avLst/>
          </a:prstGeom>
          <a:noFill/>
          <a:ln w="9525">
            <a:noFill/>
            <a:miter lim="800000"/>
            <a:headEnd/>
            <a:tailEnd/>
          </a:ln>
        </p:spPr>
        <p:txBody>
          <a:bodyPr vert="horz" wrap="square" lIns="93596" tIns="46798" rIns="93596" bIns="46798" numCol="1" anchor="t" anchorCtr="0" compatLnSpc="1">
            <a:prstTxWarp prst="textNoShape">
              <a:avLst/>
            </a:prstTxWarp>
          </a:bodyPr>
          <a:lstStyle>
            <a:lvl1pPr defTabSz="936055">
              <a:defRPr sz="1200">
                <a:latin typeface="Calibri" pitchFamily="34" charset="0"/>
                <a:cs typeface="+mn-cs"/>
              </a:defRPr>
            </a:lvl1pPr>
          </a:lstStyle>
          <a:p>
            <a:pPr>
              <a:defRPr/>
            </a:pPr>
            <a:endParaRPr lang="en-US"/>
          </a:p>
        </p:txBody>
      </p:sp>
      <p:sp>
        <p:nvSpPr>
          <p:cNvPr id="3" name="Date Placeholder 2"/>
          <p:cNvSpPr>
            <a:spLocks noGrp="1"/>
          </p:cNvSpPr>
          <p:nvPr>
            <p:ph type="dt" idx="1"/>
          </p:nvPr>
        </p:nvSpPr>
        <p:spPr bwMode="auto">
          <a:xfrm>
            <a:off x="3970353" y="0"/>
            <a:ext cx="3038475" cy="465138"/>
          </a:xfrm>
          <a:prstGeom prst="rect">
            <a:avLst/>
          </a:prstGeom>
          <a:noFill/>
          <a:ln w="9525">
            <a:noFill/>
            <a:miter lim="800000"/>
            <a:headEnd/>
            <a:tailEnd/>
          </a:ln>
        </p:spPr>
        <p:txBody>
          <a:bodyPr vert="horz" wrap="square" lIns="93596" tIns="46798" rIns="93596" bIns="46798" numCol="1" anchor="t" anchorCtr="0" compatLnSpc="1">
            <a:prstTxWarp prst="textNoShape">
              <a:avLst/>
            </a:prstTxWarp>
          </a:bodyPr>
          <a:lstStyle>
            <a:lvl1pPr algn="r" defTabSz="936055">
              <a:defRPr sz="1200">
                <a:latin typeface="Calibri" pitchFamily="34" charset="0"/>
                <a:cs typeface="+mn-cs"/>
              </a:defRPr>
            </a:lvl1pPr>
          </a:lstStyle>
          <a:p>
            <a:pPr>
              <a:defRPr/>
            </a:pPr>
            <a:fld id="{40E2BC8E-D35B-40B4-8821-8A221CE1A457}" type="datetimeFigureOut">
              <a:rPr lang="en-US"/>
              <a:pPr>
                <a:defRPr/>
              </a:pPr>
              <a:t>9/14/2023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852" tIns="45925" rIns="91852" bIns="45925" rtlCol="0" anchor="ctr"/>
          <a:lstStyle/>
          <a:p>
            <a:pPr lvl="0"/>
            <a:endParaRPr lang="en-US" noProof="0"/>
          </a:p>
        </p:txBody>
      </p:sp>
      <p:sp>
        <p:nvSpPr>
          <p:cNvPr id="5" name="Notes Placeholder 4"/>
          <p:cNvSpPr>
            <a:spLocks noGrp="1"/>
          </p:cNvSpPr>
          <p:nvPr>
            <p:ph type="body" sz="quarter" idx="3"/>
          </p:nvPr>
        </p:nvSpPr>
        <p:spPr bwMode="auto">
          <a:xfrm>
            <a:off x="701675" y="4416433"/>
            <a:ext cx="5607050" cy="4183063"/>
          </a:xfrm>
          <a:prstGeom prst="rect">
            <a:avLst/>
          </a:prstGeom>
          <a:noFill/>
          <a:ln w="9525">
            <a:noFill/>
            <a:miter lim="800000"/>
            <a:headEnd/>
            <a:tailEnd/>
          </a:ln>
        </p:spPr>
        <p:txBody>
          <a:bodyPr vert="horz" wrap="square" lIns="93596" tIns="46798" rIns="93596" bIns="4679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5" y="8829675"/>
            <a:ext cx="3038475" cy="465138"/>
          </a:xfrm>
          <a:prstGeom prst="rect">
            <a:avLst/>
          </a:prstGeom>
          <a:noFill/>
          <a:ln w="9525">
            <a:noFill/>
            <a:miter lim="800000"/>
            <a:headEnd/>
            <a:tailEnd/>
          </a:ln>
        </p:spPr>
        <p:txBody>
          <a:bodyPr vert="horz" wrap="square" lIns="93596" tIns="46798" rIns="93596" bIns="46798" numCol="1" anchor="b" anchorCtr="0" compatLnSpc="1">
            <a:prstTxWarp prst="textNoShape">
              <a:avLst/>
            </a:prstTxWarp>
          </a:bodyPr>
          <a:lstStyle>
            <a:lvl1pPr defTabSz="936055">
              <a:defRPr sz="1200">
                <a:latin typeface="Calibri" pitchFamily="34" charset="0"/>
                <a:cs typeface="+mn-cs"/>
              </a:defRPr>
            </a:lvl1pPr>
          </a:lstStyle>
          <a:p>
            <a:pPr>
              <a:defRPr/>
            </a:pPr>
            <a:endParaRPr lang="en-US"/>
          </a:p>
        </p:txBody>
      </p:sp>
      <p:sp>
        <p:nvSpPr>
          <p:cNvPr id="7" name="Slide Number Placeholder 6"/>
          <p:cNvSpPr>
            <a:spLocks noGrp="1"/>
          </p:cNvSpPr>
          <p:nvPr>
            <p:ph type="sldNum" sz="quarter" idx="5"/>
          </p:nvPr>
        </p:nvSpPr>
        <p:spPr bwMode="auto">
          <a:xfrm>
            <a:off x="3970353" y="8829675"/>
            <a:ext cx="3038475" cy="465138"/>
          </a:xfrm>
          <a:prstGeom prst="rect">
            <a:avLst/>
          </a:prstGeom>
          <a:noFill/>
          <a:ln w="9525">
            <a:noFill/>
            <a:miter lim="800000"/>
            <a:headEnd/>
            <a:tailEnd/>
          </a:ln>
        </p:spPr>
        <p:txBody>
          <a:bodyPr vert="horz" wrap="square" lIns="93596" tIns="46798" rIns="93596" bIns="46798" numCol="1" anchor="b" anchorCtr="0" compatLnSpc="1">
            <a:prstTxWarp prst="textNoShape">
              <a:avLst/>
            </a:prstTxWarp>
          </a:bodyPr>
          <a:lstStyle>
            <a:lvl1pPr algn="r" defTabSz="936055">
              <a:defRPr sz="1200">
                <a:latin typeface="Calibri" pitchFamily="34" charset="0"/>
                <a:cs typeface="+mn-cs"/>
              </a:defRPr>
            </a:lvl1pPr>
          </a:lstStyle>
          <a:p>
            <a:pPr>
              <a:defRPr/>
            </a:pPr>
            <a:fld id="{F4B6275C-0645-43A9-ACDA-247FEB91D8B8}" type="slidenum">
              <a:rPr lang="en-US"/>
              <a:pPr>
                <a:defRPr/>
              </a:pPr>
              <a:t>‹#›</a:t>
            </a:fld>
            <a:endParaRPr lang="en-US"/>
          </a:p>
        </p:txBody>
      </p:sp>
    </p:spTree>
    <p:extLst>
      <p:ext uri="{BB962C8B-B14F-4D97-AF65-F5344CB8AC3E}">
        <p14:creationId xmlns:p14="http://schemas.microsoft.com/office/powerpoint/2010/main" val="90367448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talk through first major bullet, describe 34/W150 crowd at Decadal announcement time. We submitted JDEM/Omega, but WFIRST won (1</a:t>
            </a:r>
            <a:r>
              <a:rPr lang="en-US" baseline="30000" dirty="0"/>
              <a:t>st</a:t>
            </a:r>
            <a:r>
              <a:rPr lang="en-US" dirty="0"/>
              <a:t> in new large space mission category) ? How could a mission no one had ever heard of win? And where did they get our graphics? OH! It’s US !!! </a:t>
            </a:r>
          </a:p>
          <a:p>
            <a:r>
              <a:rPr lang="en-US" dirty="0"/>
              <a:t>Then talk about the ambivalence we felt when we heard about the existing telescope coming our way– science would be better in some ways, worse in others with a larger telescope. Re-use of Existing hardware always brings its own issues. No way an increase in the scale of the observatory would end up saving us money, in practice.</a:t>
            </a:r>
          </a:p>
          <a:p>
            <a:r>
              <a:rPr lang="en-US" dirty="0"/>
              <a:t>Enabling technology was the new H4RG detector with smaller pixels, and 4x increase in pixel count. If you keep the field area the same, you need this to sample the better PSF.</a:t>
            </a:r>
          </a:p>
          <a:p>
            <a:endParaRPr lang="en-US" dirty="0"/>
          </a:p>
        </p:txBody>
      </p:sp>
      <p:sp>
        <p:nvSpPr>
          <p:cNvPr id="4" name="Slide Number Placeholder 3"/>
          <p:cNvSpPr>
            <a:spLocks noGrp="1"/>
          </p:cNvSpPr>
          <p:nvPr>
            <p:ph type="sldNum" sz="quarter" idx="5"/>
          </p:nvPr>
        </p:nvSpPr>
        <p:spPr/>
        <p:txBody>
          <a:bodyPr/>
          <a:lstStyle/>
          <a:p>
            <a:pPr>
              <a:defRPr/>
            </a:pPr>
            <a:fld id="{F4B6275C-0645-43A9-ACDA-247FEB91D8B8}" type="slidenum">
              <a:rPr lang="en-US" smtClean="0"/>
              <a:pPr>
                <a:defRPr/>
              </a:pPr>
              <a:t>2</a:t>
            </a:fld>
            <a:endParaRPr lang="en-US"/>
          </a:p>
        </p:txBody>
      </p:sp>
    </p:spTree>
    <p:extLst>
      <p:ext uri="{BB962C8B-B14F-4D97-AF65-F5344CB8AC3E}">
        <p14:creationId xmlns:p14="http://schemas.microsoft.com/office/powerpoint/2010/main" val="318867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9813" y="1055688"/>
            <a:ext cx="7051675" cy="52879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4B6275C-0645-43A9-ACDA-247FEB91D8B8}" type="slidenum">
              <a:rPr lang="en-US" smtClean="0"/>
              <a:pPr>
                <a:defRPr/>
              </a:pPr>
              <a:t>3</a:t>
            </a:fld>
            <a:endParaRPr lang="en-US"/>
          </a:p>
        </p:txBody>
      </p:sp>
    </p:spTree>
    <p:extLst>
      <p:ext uri="{BB962C8B-B14F-4D97-AF65-F5344CB8AC3E}">
        <p14:creationId xmlns:p14="http://schemas.microsoft.com/office/powerpoint/2010/main" val="357164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9813" y="1055688"/>
            <a:ext cx="7051675" cy="52879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4B6275C-0645-43A9-ACDA-247FEB91D8B8}" type="slidenum">
              <a:rPr lang="en-US" smtClean="0"/>
              <a:pPr>
                <a:defRPr/>
              </a:pPr>
              <a:t>4</a:t>
            </a:fld>
            <a:endParaRPr lang="en-US"/>
          </a:p>
        </p:txBody>
      </p:sp>
    </p:spTree>
    <p:extLst>
      <p:ext uri="{BB962C8B-B14F-4D97-AF65-F5344CB8AC3E}">
        <p14:creationId xmlns:p14="http://schemas.microsoft.com/office/powerpoint/2010/main" val="2675782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Verbally spell out acronyms on first use</a:t>
            </a:r>
          </a:p>
          <a:p>
            <a:r>
              <a:rPr lang="en-US" dirty="0"/>
              <a:t>First </a:t>
            </a:r>
            <a:r>
              <a:rPr lang="en-US" dirty="0" err="1"/>
              <a:t>subbullet</a:t>
            </a:r>
            <a:r>
              <a:rPr lang="en-US" dirty="0"/>
              <a:t> – tell the story of Neil </a:t>
            </a:r>
            <a:r>
              <a:rPr lang="en-US" dirty="0" err="1"/>
              <a:t>Gehrels</a:t>
            </a:r>
            <a:r>
              <a:rPr lang="en-US" dirty="0"/>
              <a:t>’ call on Memorial Day 2012 “we need a “use-as-is” design by Wednesday, or we’re dead!”. Produced something wild and not buildable that worked in </a:t>
            </a:r>
            <a:r>
              <a:rPr lang="en-US" dirty="0" err="1"/>
              <a:t>Zemax</a:t>
            </a:r>
            <a:r>
              <a:rPr lang="en-US" dirty="0"/>
              <a:t> and said “for God’s sake don’t ask us to build this!”  </a:t>
            </a:r>
          </a:p>
          <a:p>
            <a:r>
              <a:rPr lang="en-US" dirty="0"/>
              <a:t>End of first set of </a:t>
            </a:r>
            <a:r>
              <a:rPr lang="en-US" dirty="0" err="1"/>
              <a:t>subbullets</a:t>
            </a:r>
            <a:r>
              <a:rPr lang="en-US" dirty="0"/>
              <a:t> – tell story, sat down with P Hertz/APD and K Grady/PM and went through all this in detail pushing to get off of “use as is”. This was beginning of the process of making the design practical and buildable.</a:t>
            </a:r>
          </a:p>
        </p:txBody>
      </p:sp>
      <p:sp>
        <p:nvSpPr>
          <p:cNvPr id="4" name="Slide Number Placeholder 3"/>
          <p:cNvSpPr>
            <a:spLocks noGrp="1"/>
          </p:cNvSpPr>
          <p:nvPr>
            <p:ph type="sldNum" sz="quarter" idx="5"/>
          </p:nvPr>
        </p:nvSpPr>
        <p:spPr/>
        <p:txBody>
          <a:bodyPr/>
          <a:lstStyle/>
          <a:p>
            <a:pPr>
              <a:defRPr/>
            </a:pPr>
            <a:fld id="{F4B6275C-0645-43A9-ACDA-247FEB91D8B8}" type="slidenum">
              <a:rPr lang="en-US" smtClean="0"/>
              <a:pPr>
                <a:defRPr/>
              </a:pPr>
              <a:t>10</a:t>
            </a:fld>
            <a:endParaRPr lang="en-US"/>
          </a:p>
        </p:txBody>
      </p:sp>
    </p:spTree>
    <p:extLst>
      <p:ext uri="{BB962C8B-B14F-4D97-AF65-F5344CB8AC3E}">
        <p14:creationId xmlns:p14="http://schemas.microsoft.com/office/powerpoint/2010/main" val="1621553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650875"/>
            <a:ext cx="4343400" cy="3257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6275C-0645-43A9-ACDA-247FEB91D8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3971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650875"/>
            <a:ext cx="4343400" cy="3257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4B6275C-0645-43A9-ACDA-247FEB91D8B8}" type="slidenum">
              <a:rPr lang="en-US" smtClean="0"/>
              <a:pPr>
                <a:defRPr/>
              </a:pPr>
              <a:t>16</a:t>
            </a:fld>
            <a:endParaRPr lang="en-US"/>
          </a:p>
        </p:txBody>
      </p:sp>
    </p:spTree>
    <p:extLst>
      <p:ext uri="{BB962C8B-B14F-4D97-AF65-F5344CB8AC3E}">
        <p14:creationId xmlns:p14="http://schemas.microsoft.com/office/powerpoint/2010/main" val="260527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B6275C-0645-43A9-ACDA-247FEB91D8B8}" type="slidenum">
              <a:rPr lang="en-US" smtClean="0"/>
              <a:pPr>
                <a:defRPr/>
              </a:pPr>
              <a:t>18</a:t>
            </a:fld>
            <a:endParaRPr lang="en-US"/>
          </a:p>
        </p:txBody>
      </p:sp>
    </p:spTree>
    <p:extLst>
      <p:ext uri="{BB962C8B-B14F-4D97-AF65-F5344CB8AC3E}">
        <p14:creationId xmlns:p14="http://schemas.microsoft.com/office/powerpoint/2010/main" val="50337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C4566B-DD89-4947-8F18-46DAFD05923A}" type="slidenum">
              <a:rPr lang="en-US" smtClean="0"/>
              <a:t>19</a:t>
            </a:fld>
            <a:endParaRPr lang="en-US" dirty="0"/>
          </a:p>
        </p:txBody>
      </p:sp>
    </p:spTree>
    <p:extLst>
      <p:ext uri="{BB962C8B-B14F-4D97-AF65-F5344CB8AC3E}">
        <p14:creationId xmlns:p14="http://schemas.microsoft.com/office/powerpoint/2010/main" val="4128558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44576"/>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1" name="Text Placeholder 10">
            <a:extLst>
              <a:ext uri="{FF2B5EF4-FFF2-40B4-BE49-F238E27FC236}">
                <a16:creationId xmlns:a16="http://schemas.microsoft.com/office/drawing/2014/main" id="{6919D2CE-FF76-FF46-A63D-F84915098AD6}"/>
              </a:ext>
            </a:extLst>
          </p:cNvPr>
          <p:cNvSpPr>
            <a:spLocks noGrp="1"/>
          </p:cNvSpPr>
          <p:nvPr>
            <p:ph type="body" sz="quarter" idx="13"/>
          </p:nvPr>
        </p:nvSpPr>
        <p:spPr>
          <a:xfrm>
            <a:off x="2514600" y="2743200"/>
            <a:ext cx="4114800" cy="914400"/>
          </a:xfrm>
        </p:spPr>
        <p:txBody>
          <a:bodyPr anchor="ctr"/>
          <a:lstStyle>
            <a:lvl1pPr marL="0" indent="0" algn="ctr">
              <a:buNone/>
              <a:defRPr sz="1800"/>
            </a:lvl1pPr>
            <a:lvl2pPr marL="342900" indent="0">
              <a:buNone/>
              <a:defRPr sz="1350"/>
            </a:lvl2pPr>
            <a:lvl3pPr marL="685800" indent="0">
              <a:buNone/>
              <a:defRPr sz="1200"/>
            </a:lvl3pPr>
            <a:lvl4pPr marL="1028700" indent="0">
              <a:buNone/>
              <a:defRPr sz="1050"/>
            </a:lvl4pPr>
            <a:lvl5pPr marL="1371600" indent="0">
              <a:buNone/>
              <a:defRPr sz="1050"/>
            </a:lvl5pPr>
          </a:lstStyle>
          <a:p>
            <a:pPr lvl="0"/>
            <a:r>
              <a:rPr lang="en-US" dirty="0"/>
              <a:t>Edit Master text styles</a:t>
            </a:r>
          </a:p>
        </p:txBody>
      </p:sp>
    </p:spTree>
    <p:extLst>
      <p:ext uri="{BB962C8B-B14F-4D97-AF65-F5344CB8AC3E}">
        <p14:creationId xmlns:p14="http://schemas.microsoft.com/office/powerpoint/2010/main" val="216365898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ancy 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8A146A-8169-9440-85B3-AE95E246EF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1" cy="6858000"/>
          </a:xfrm>
          <a:prstGeom prst="rect">
            <a:avLst/>
          </a:prstGeom>
        </p:spPr>
      </p:pic>
      <p:cxnSp>
        <p:nvCxnSpPr>
          <p:cNvPr id="13" name="Straight Connector 10">
            <a:extLst>
              <a:ext uri="{FF2B5EF4-FFF2-40B4-BE49-F238E27FC236}">
                <a16:creationId xmlns:a16="http://schemas.microsoft.com/office/drawing/2014/main" id="{01C87B6C-E0A0-6E40-AED2-D225C891B92C}"/>
              </a:ext>
            </a:extLst>
          </p:cNvPr>
          <p:cNvCxnSpPr>
            <a:cxnSpLocks noChangeShapeType="1"/>
          </p:cNvCxnSpPr>
          <p:nvPr userDrawn="1"/>
        </p:nvCxnSpPr>
        <p:spPr bwMode="auto">
          <a:xfrm>
            <a:off x="5181600" y="4267200"/>
            <a:ext cx="3657600" cy="0"/>
          </a:xfrm>
          <a:prstGeom prst="line">
            <a:avLst/>
          </a:prstGeom>
          <a:noFill/>
          <a:ln w="12700">
            <a:solidFill>
              <a:schemeClr val="bg1"/>
            </a:solidFill>
            <a:round/>
            <a:headEnd/>
            <a:tailEnd/>
          </a:ln>
          <a:extLst>
            <a:ext uri="{909E8E84-426E-40dd-AFC4-6F175D3DCCD1}">
              <a14:hiddenFill xmlns:a14="http://schemas.microsoft.com/office/drawing/2010/main" xmlns="">
                <a:noFill/>
              </a14:hiddenFill>
            </a:ext>
          </a:extLst>
        </p:spPr>
      </p:cxnSp>
      <p:pic>
        <p:nvPicPr>
          <p:cNvPr id="4" name="Picture 3">
            <a:extLst>
              <a:ext uri="{FF2B5EF4-FFF2-40B4-BE49-F238E27FC236}">
                <a16:creationId xmlns:a16="http://schemas.microsoft.com/office/drawing/2014/main" id="{B5151047-CE44-2A4E-B000-B249CFD59F39}"/>
              </a:ext>
            </a:extLst>
          </p:cNvPr>
          <p:cNvPicPr>
            <a:picLocks noChangeAspect="1"/>
          </p:cNvPicPr>
          <p:nvPr userDrawn="1"/>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6200" y="17876"/>
            <a:ext cx="822960" cy="822960"/>
          </a:xfrm>
          <a:prstGeom prst="rect">
            <a:avLst/>
          </a:prstGeom>
        </p:spPr>
      </p:pic>
      <p:pic>
        <p:nvPicPr>
          <p:cNvPr id="8" name="Picture 18" descr="meatball best">
            <a:extLst>
              <a:ext uri="{FF2B5EF4-FFF2-40B4-BE49-F238E27FC236}">
                <a16:creationId xmlns:a16="http://schemas.microsoft.com/office/drawing/2014/main" id="{AE8093EA-27FD-6B4B-AA11-0C02090B3AC7}"/>
              </a:ext>
            </a:extLst>
          </p:cNvPr>
          <p:cNvPicPr>
            <a:picLocks noChangeAspect="1" noChangeArrowheads="1"/>
          </p:cNvPicPr>
          <p:nvPr userDrawn="1"/>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270590" y="27432"/>
            <a:ext cx="832420" cy="731520"/>
          </a:xfrm>
          <a:prstGeom prst="rect">
            <a:avLst/>
          </a:prstGeom>
          <a:noFill/>
        </p:spPr>
      </p:pic>
      <p:sp>
        <p:nvSpPr>
          <p:cNvPr id="9" name="Rectangle 78">
            <a:extLst>
              <a:ext uri="{FF2B5EF4-FFF2-40B4-BE49-F238E27FC236}">
                <a16:creationId xmlns:a16="http://schemas.microsoft.com/office/drawing/2014/main" id="{44242F1A-7A4F-7541-8F22-8B8E32EAB65F}"/>
              </a:ext>
            </a:extLst>
          </p:cNvPr>
          <p:cNvSpPr>
            <a:spLocks noChangeArrowheads="1"/>
          </p:cNvSpPr>
          <p:nvPr userDrawn="1"/>
        </p:nvSpPr>
        <p:spPr bwMode="auto">
          <a:xfrm>
            <a:off x="1" y="5996226"/>
            <a:ext cx="5257799"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5720" rIns="45720">
            <a:spAutoFit/>
          </a:bodyPr>
          <a:lstStyle/>
          <a:p>
            <a:pPr algn="ctr"/>
            <a:r>
              <a:rPr lang="en-US" sz="1000" b="1" dirty="0">
                <a:solidFill>
                  <a:schemeClr val="bg1"/>
                </a:solidFill>
                <a:latin typeface="Arial Narrow" pitchFamily="34" charset="0"/>
              </a:rPr>
              <a:t> • NASA GODDARD SPACE FLIGHT CENTER</a:t>
            </a:r>
            <a:r>
              <a:rPr lang="en-US" sz="1000" b="1" baseline="0" dirty="0">
                <a:solidFill>
                  <a:schemeClr val="bg1"/>
                </a:solidFill>
                <a:latin typeface="Arial Narrow" pitchFamily="34" charset="0"/>
              </a:rPr>
              <a:t> </a:t>
            </a:r>
            <a:r>
              <a:rPr lang="en-US" sz="1000" b="1" dirty="0">
                <a:solidFill>
                  <a:schemeClr val="bg1"/>
                </a:solidFill>
                <a:latin typeface="Arial Narrow" pitchFamily="34" charset="0"/>
              </a:rPr>
              <a:t>• JET</a:t>
            </a:r>
            <a:r>
              <a:rPr lang="en-US" sz="1000" b="1" baseline="0" dirty="0">
                <a:solidFill>
                  <a:schemeClr val="bg1"/>
                </a:solidFill>
                <a:latin typeface="Arial Narrow" pitchFamily="34" charset="0"/>
              </a:rPr>
              <a:t> PROPULSION LABORATORY </a:t>
            </a:r>
            <a:r>
              <a:rPr lang="en-US" sz="1000" b="1" dirty="0">
                <a:solidFill>
                  <a:schemeClr val="bg1"/>
                </a:solidFill>
                <a:latin typeface="Arial Narrow" pitchFamily="34" charset="0"/>
              </a:rPr>
              <a:t>•</a:t>
            </a:r>
          </a:p>
          <a:p>
            <a:pPr algn="ctr"/>
            <a:r>
              <a:rPr lang="en-US" sz="1000" b="1" dirty="0">
                <a:solidFill>
                  <a:schemeClr val="bg1"/>
                </a:solidFill>
                <a:latin typeface="Arial Narrow" pitchFamily="34" charset="0"/>
              </a:rPr>
              <a:t>• L3HARRIS TECHNOLOGIES •  BALL</a:t>
            </a:r>
            <a:r>
              <a:rPr lang="en-US" sz="1000" b="1" baseline="0" dirty="0">
                <a:solidFill>
                  <a:schemeClr val="bg1"/>
                </a:solidFill>
                <a:latin typeface="Arial Narrow" pitchFamily="34" charset="0"/>
              </a:rPr>
              <a:t> AEROSPACE</a:t>
            </a:r>
            <a:r>
              <a:rPr lang="en-US" sz="1000" b="1" dirty="0">
                <a:solidFill>
                  <a:schemeClr val="bg1"/>
                </a:solidFill>
                <a:latin typeface="Arial Narrow" pitchFamily="34" charset="0"/>
              </a:rPr>
              <a:t> • TELEDYNE • NASA KENNEDY SPACE CENTER •</a:t>
            </a:r>
          </a:p>
          <a:p>
            <a:pPr algn="ctr"/>
            <a:r>
              <a:rPr lang="en-US" sz="1000" b="1" dirty="0">
                <a:solidFill>
                  <a:schemeClr val="bg1"/>
                </a:solidFill>
                <a:latin typeface="Arial Narrow" pitchFamily="34" charset="0"/>
              </a:rPr>
              <a:t> • SPACE TELESCOPE SCIENCE INSTITUTE • IPAC • EUROPEAN SPACE AGENCY • </a:t>
            </a:r>
          </a:p>
          <a:p>
            <a:pPr algn="ctr"/>
            <a:r>
              <a:rPr lang="en-US" sz="1000" b="1" dirty="0">
                <a:solidFill>
                  <a:schemeClr val="bg1"/>
                </a:solidFill>
                <a:latin typeface="Arial Narrow" pitchFamily="34" charset="0"/>
              </a:rPr>
              <a:t> • JAPAN AEROSPACE EXPLORATION AGENCY • LABORATOIRE D’ASTROPHYSIQUE DE MARSEILLE •</a:t>
            </a:r>
          </a:p>
          <a:p>
            <a:pPr algn="ctr"/>
            <a:r>
              <a:rPr lang="en-US" sz="1000" b="1" dirty="0">
                <a:solidFill>
                  <a:schemeClr val="bg1"/>
                </a:solidFill>
                <a:latin typeface="Arial Narrow" pitchFamily="34" charset="0"/>
              </a:rPr>
              <a:t>• CENTRE NATIONAL </a:t>
            </a:r>
            <a:r>
              <a:rPr lang="en-US" sz="1000" b="1" dirty="0" err="1">
                <a:solidFill>
                  <a:schemeClr val="bg1"/>
                </a:solidFill>
                <a:latin typeface="Arial Narrow" pitchFamily="34" charset="0"/>
              </a:rPr>
              <a:t>d'ÉTUDES</a:t>
            </a:r>
            <a:r>
              <a:rPr lang="en-US" sz="1000" b="1" dirty="0">
                <a:solidFill>
                  <a:schemeClr val="bg1"/>
                </a:solidFill>
                <a:latin typeface="Arial Narrow" pitchFamily="34" charset="0"/>
              </a:rPr>
              <a:t> SPATIALES • MAX PLANCK INSTITUTE FOR ASTRONOMY •</a:t>
            </a:r>
          </a:p>
        </p:txBody>
      </p:sp>
    </p:spTree>
    <p:extLst>
      <p:ext uri="{BB962C8B-B14F-4D97-AF65-F5344CB8AC3E}">
        <p14:creationId xmlns:p14="http://schemas.microsoft.com/office/powerpoint/2010/main" val="2332504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81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93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748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8420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81000" y="1066800"/>
            <a:ext cx="8305800" cy="5410200"/>
          </a:xfrm>
        </p:spPr>
        <p:txBody>
          <a:bodyPr vert="eaVert"/>
          <a:lstStyle>
            <a:lvl1pPr>
              <a:defRPr sz="2000" b="1"/>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1FCB214C-6854-1D4D-B852-4EBD135A967A}"/>
              </a:ext>
            </a:extLst>
          </p:cNvPr>
          <p:cNvSpPr>
            <a:spLocks noGrp="1"/>
          </p:cNvSpPr>
          <p:nvPr>
            <p:ph type="title"/>
          </p:nvPr>
        </p:nvSpPr>
        <p:spPr>
          <a:xfrm>
            <a:off x="990600" y="77788"/>
            <a:ext cx="7162800" cy="608012"/>
          </a:xfrm>
        </p:spPr>
        <p:txBody>
          <a:bodyPr/>
          <a:lstStyle>
            <a:lvl1pPr>
              <a:defRPr sz="2400" b="1"/>
            </a:lvl1pPr>
          </a:lstStyle>
          <a:p>
            <a:r>
              <a:rPr lang="en-US" dirty="0"/>
              <a:t>Click to edit Master title style</a:t>
            </a:r>
          </a:p>
        </p:txBody>
      </p:sp>
    </p:spTree>
    <p:extLst>
      <p:ext uri="{BB962C8B-B14F-4D97-AF65-F5344CB8AC3E}">
        <p14:creationId xmlns:p14="http://schemas.microsoft.com/office/powerpoint/2010/main" val="3382818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3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990600"/>
            <a:ext cx="8572500" cy="5486400"/>
          </a:xfrm>
        </p:spPr>
        <p:txBody>
          <a:bodyPr>
            <a:normAutofit/>
          </a:bodyPr>
          <a:lstStyle>
            <a:lvl1pPr>
              <a:defRPr sz="1500" b="1"/>
            </a:lvl1pPr>
            <a:lvl2pPr>
              <a:defRPr sz="135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C4253B7-4313-1248-91FC-65853064E895}"/>
              </a:ext>
            </a:extLst>
          </p:cNvPr>
          <p:cNvSpPr>
            <a:spLocks noGrp="1"/>
          </p:cNvSpPr>
          <p:nvPr>
            <p:ph type="title"/>
          </p:nvPr>
        </p:nvSpPr>
        <p:spPr>
          <a:xfrm>
            <a:off x="800100" y="77788"/>
            <a:ext cx="7543800" cy="608012"/>
          </a:xfrm>
        </p:spPr>
        <p:txBody>
          <a:bodyPr/>
          <a:lstStyle>
            <a:lvl1pPr>
              <a:defRPr sz="1800" b="1"/>
            </a:lvl1pPr>
          </a:lstStyle>
          <a:p>
            <a:r>
              <a:rPr lang="en-US"/>
              <a:t>Click to edit Master title style</a:t>
            </a:r>
          </a:p>
        </p:txBody>
      </p:sp>
      <p:pic>
        <p:nvPicPr>
          <p:cNvPr id="2" name="Picture 1">
            <a:extLst>
              <a:ext uri="{FF2B5EF4-FFF2-40B4-BE49-F238E27FC236}">
                <a16:creationId xmlns:a16="http://schemas.microsoft.com/office/drawing/2014/main" id="{1402EF86-2D66-49F8-C17F-FC64B652777F}"/>
              </a:ext>
            </a:extLst>
          </p:cNvPr>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864" y="9144"/>
            <a:ext cx="617220" cy="822960"/>
          </a:xfrm>
          <a:prstGeom prst="rect">
            <a:avLst/>
          </a:prstGeom>
        </p:spPr>
      </p:pic>
      <p:pic>
        <p:nvPicPr>
          <p:cNvPr id="4" name="Picture 18" descr="meatball best">
            <a:extLst>
              <a:ext uri="{FF2B5EF4-FFF2-40B4-BE49-F238E27FC236}">
                <a16:creationId xmlns:a16="http://schemas.microsoft.com/office/drawing/2014/main" id="{E7D117E1-1D43-9DD1-5A45-B54531A8594C}"/>
              </a:ext>
            </a:extLst>
          </p:cNvPr>
          <p:cNvPicPr>
            <a:picLocks noChangeAspect="1" noChangeArrowheads="1"/>
          </p:cNvPicPr>
          <p:nvPr userDrawn="1"/>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462535" y="27432"/>
            <a:ext cx="624315" cy="731520"/>
          </a:xfrm>
          <a:prstGeom prst="rect">
            <a:avLst/>
          </a:prstGeom>
          <a:noFill/>
        </p:spPr>
      </p:pic>
      <p:cxnSp>
        <p:nvCxnSpPr>
          <p:cNvPr id="5" name="Straight Connector 4">
            <a:extLst>
              <a:ext uri="{FF2B5EF4-FFF2-40B4-BE49-F238E27FC236}">
                <a16:creationId xmlns:a16="http://schemas.microsoft.com/office/drawing/2014/main" id="{3A7AB35C-B351-282F-753C-588D5BDEFD60}"/>
              </a:ext>
            </a:extLst>
          </p:cNvPr>
          <p:cNvCxnSpPr>
            <a:cxnSpLocks/>
          </p:cNvCxnSpPr>
          <p:nvPr userDrawn="1"/>
        </p:nvCxnSpPr>
        <p:spPr>
          <a:xfrm>
            <a:off x="0" y="795528"/>
            <a:ext cx="9144000" cy="0"/>
          </a:xfrm>
          <a:prstGeom prst="line">
            <a:avLst/>
          </a:prstGeom>
          <a:ln w="25400">
            <a:gradFill flip="none" rotWithShape="1">
              <a:gsLst>
                <a:gs pos="10000">
                  <a:srgbClr val="60497C">
                    <a:lumMod val="30000"/>
                    <a:lumOff val="70000"/>
                  </a:srgbClr>
                </a:gs>
                <a:gs pos="30000">
                  <a:srgbClr val="60497C">
                    <a:lumMod val="67000"/>
                  </a:srgbClr>
                </a:gs>
                <a:gs pos="70000">
                  <a:srgbClr val="60497C">
                    <a:lumMod val="67000"/>
                  </a:srgbClr>
                </a:gs>
                <a:gs pos="50000">
                  <a:schemeClr val="tx1"/>
                </a:gs>
                <a:gs pos="90000">
                  <a:srgbClr val="60497C">
                    <a:lumMod val="40000"/>
                    <a:lumOff val="60000"/>
                  </a:srgb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5D1D017-1197-72E2-CC43-63240CB26521}"/>
              </a:ext>
            </a:extLst>
          </p:cNvPr>
          <p:cNvCxnSpPr>
            <a:cxnSpLocks/>
          </p:cNvCxnSpPr>
          <p:nvPr userDrawn="1"/>
        </p:nvCxnSpPr>
        <p:spPr>
          <a:xfrm>
            <a:off x="0" y="6629400"/>
            <a:ext cx="9144000" cy="0"/>
          </a:xfrm>
          <a:prstGeom prst="line">
            <a:avLst/>
          </a:prstGeom>
          <a:ln w="25400">
            <a:gradFill flip="none" rotWithShape="1">
              <a:gsLst>
                <a:gs pos="10000">
                  <a:srgbClr val="60497C">
                    <a:lumMod val="30000"/>
                    <a:lumOff val="70000"/>
                  </a:srgbClr>
                </a:gs>
                <a:gs pos="30000">
                  <a:srgbClr val="60497C">
                    <a:lumMod val="67000"/>
                  </a:srgbClr>
                </a:gs>
                <a:gs pos="70000">
                  <a:srgbClr val="60497C">
                    <a:lumMod val="67000"/>
                  </a:srgbClr>
                </a:gs>
                <a:gs pos="50000">
                  <a:schemeClr val="tx1"/>
                </a:gs>
                <a:gs pos="90000">
                  <a:srgbClr val="60497C">
                    <a:lumMod val="40000"/>
                    <a:lumOff val="60000"/>
                  </a:srgbClr>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167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1000" y="990600"/>
            <a:ext cx="8382000" cy="5562600"/>
          </a:xfrm>
        </p:spPr>
        <p:txBody>
          <a:bodyPr>
            <a:normAutofit/>
          </a:bodyPr>
          <a:lstStyle>
            <a:lvl1pPr>
              <a:lnSpc>
                <a:spcPct val="100000"/>
              </a:lnSpc>
              <a:spcBef>
                <a:spcPts val="200"/>
              </a:spcBef>
              <a:spcAft>
                <a:spcPts val="200"/>
              </a:spcAft>
              <a:defRPr sz="2000" b="1"/>
            </a:lvl1pPr>
            <a:lvl2pPr>
              <a:lnSpc>
                <a:spcPct val="100000"/>
              </a:lnSpc>
              <a:spcBef>
                <a:spcPts val="200"/>
              </a:spcBef>
              <a:spcAft>
                <a:spcPts val="200"/>
              </a:spcAft>
              <a:defRPr sz="1800"/>
            </a:lvl2pPr>
            <a:lvl3pPr>
              <a:lnSpc>
                <a:spcPct val="100000"/>
              </a:lnSpc>
              <a:spcBef>
                <a:spcPts val="200"/>
              </a:spcBef>
              <a:spcAft>
                <a:spcPts val="200"/>
              </a:spcAft>
              <a:defRPr sz="1600"/>
            </a:lvl3pPr>
            <a:lvl4pPr>
              <a:lnSpc>
                <a:spcPct val="100000"/>
              </a:lnSpc>
              <a:spcBef>
                <a:spcPts val="200"/>
              </a:spcBef>
              <a:spcAft>
                <a:spcPts val="200"/>
              </a:spcAft>
              <a:defRPr sz="1600"/>
            </a:lvl4pPr>
            <a:lvl5pPr>
              <a:lnSpc>
                <a:spcPct val="100000"/>
              </a:lnSpc>
              <a:spcBef>
                <a:spcPts val="200"/>
              </a:spcBef>
              <a:spcAft>
                <a:spcPts val="2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7C4253B7-4313-1248-91FC-65853064E895}"/>
              </a:ext>
            </a:extLst>
          </p:cNvPr>
          <p:cNvSpPr>
            <a:spLocks noGrp="1"/>
          </p:cNvSpPr>
          <p:nvPr>
            <p:ph type="title"/>
          </p:nvPr>
        </p:nvSpPr>
        <p:spPr>
          <a:xfrm>
            <a:off x="990600" y="76200"/>
            <a:ext cx="7162800" cy="608012"/>
          </a:xfrm>
        </p:spPr>
        <p:txBody>
          <a:bodyPr/>
          <a:lstStyle>
            <a:lvl1pPr>
              <a:defRPr sz="2400" b="1"/>
            </a:lvl1pPr>
          </a:lstStyle>
          <a:p>
            <a:r>
              <a:rPr lang="en-US" dirty="0"/>
              <a:t>Click to edit Master title style</a:t>
            </a:r>
          </a:p>
        </p:txBody>
      </p:sp>
    </p:spTree>
    <p:extLst>
      <p:ext uri="{BB962C8B-B14F-4D97-AF65-F5344CB8AC3E}">
        <p14:creationId xmlns:p14="http://schemas.microsoft.com/office/powerpoint/2010/main" val="310103598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 no IT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1000" y="990600"/>
            <a:ext cx="8382000" cy="5562600"/>
          </a:xfrm>
        </p:spPr>
        <p:txBody>
          <a:bodyPr>
            <a:normAutofit/>
          </a:bodyPr>
          <a:lstStyle>
            <a:lvl1pPr>
              <a:lnSpc>
                <a:spcPct val="100000"/>
              </a:lnSpc>
              <a:spcBef>
                <a:spcPts val="200"/>
              </a:spcBef>
              <a:spcAft>
                <a:spcPts val="200"/>
              </a:spcAft>
              <a:defRPr sz="2000" b="1"/>
            </a:lvl1pPr>
            <a:lvl2pPr>
              <a:lnSpc>
                <a:spcPct val="100000"/>
              </a:lnSpc>
              <a:spcBef>
                <a:spcPts val="200"/>
              </a:spcBef>
              <a:spcAft>
                <a:spcPts val="200"/>
              </a:spcAft>
              <a:defRPr sz="1800"/>
            </a:lvl2pPr>
            <a:lvl3pPr>
              <a:lnSpc>
                <a:spcPct val="100000"/>
              </a:lnSpc>
              <a:spcBef>
                <a:spcPts val="200"/>
              </a:spcBef>
              <a:spcAft>
                <a:spcPts val="200"/>
              </a:spcAft>
              <a:defRPr sz="1600"/>
            </a:lvl3pPr>
            <a:lvl4pPr>
              <a:lnSpc>
                <a:spcPct val="100000"/>
              </a:lnSpc>
              <a:spcBef>
                <a:spcPts val="200"/>
              </a:spcBef>
              <a:spcAft>
                <a:spcPts val="200"/>
              </a:spcAft>
              <a:defRPr sz="1600"/>
            </a:lvl4pPr>
            <a:lvl5pPr>
              <a:lnSpc>
                <a:spcPct val="100000"/>
              </a:lnSpc>
              <a:spcBef>
                <a:spcPts val="200"/>
              </a:spcBef>
              <a:spcAft>
                <a:spcPts val="2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7C4253B7-4313-1248-91FC-65853064E895}"/>
              </a:ext>
            </a:extLst>
          </p:cNvPr>
          <p:cNvSpPr>
            <a:spLocks noGrp="1"/>
          </p:cNvSpPr>
          <p:nvPr>
            <p:ph type="title"/>
          </p:nvPr>
        </p:nvSpPr>
        <p:spPr>
          <a:xfrm>
            <a:off x="990600" y="76200"/>
            <a:ext cx="7162800" cy="608012"/>
          </a:xfrm>
        </p:spPr>
        <p:txBody>
          <a:bodyPr/>
          <a:lstStyle>
            <a:lvl1pPr>
              <a:defRPr sz="2400" b="1"/>
            </a:lvl1pPr>
          </a:lstStyle>
          <a:p>
            <a:r>
              <a:rPr lang="en-US" dirty="0"/>
              <a:t>Click to edit Master title style</a:t>
            </a:r>
          </a:p>
        </p:txBody>
      </p:sp>
    </p:spTree>
    <p:extLst>
      <p:ext uri="{BB962C8B-B14F-4D97-AF65-F5344CB8AC3E}">
        <p14:creationId xmlns:p14="http://schemas.microsoft.com/office/powerpoint/2010/main" val="358096820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8CEC4C-57BC-1849-ADDA-362EE9457CE5}"/>
              </a:ext>
            </a:extLst>
          </p:cNvPr>
          <p:cNvSpPr>
            <a:spLocks noGrp="1"/>
          </p:cNvSpPr>
          <p:nvPr>
            <p:ph type="title"/>
          </p:nvPr>
        </p:nvSpPr>
        <p:spPr>
          <a:xfrm>
            <a:off x="990600" y="77788"/>
            <a:ext cx="7162800" cy="608012"/>
          </a:xfrm>
        </p:spPr>
        <p:txBody>
          <a:bodyPr/>
          <a:lstStyle>
            <a:lvl1pPr>
              <a:defRPr sz="2400" b="1"/>
            </a:lvl1pPr>
          </a:lstStyle>
          <a:p>
            <a:r>
              <a:rPr lang="en-US" dirty="0"/>
              <a:t>Click to edit Master title style</a:t>
            </a:r>
          </a:p>
        </p:txBody>
      </p:sp>
    </p:spTree>
    <p:extLst>
      <p:ext uri="{BB962C8B-B14F-4D97-AF65-F5344CB8AC3E}">
        <p14:creationId xmlns:p14="http://schemas.microsoft.com/office/powerpoint/2010/main" val="832430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 no ITA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8CEC4C-57BC-1849-ADDA-362EE9457CE5}"/>
              </a:ext>
            </a:extLst>
          </p:cNvPr>
          <p:cNvSpPr>
            <a:spLocks noGrp="1"/>
          </p:cNvSpPr>
          <p:nvPr>
            <p:ph type="title"/>
          </p:nvPr>
        </p:nvSpPr>
        <p:spPr>
          <a:xfrm>
            <a:off x="990600" y="77788"/>
            <a:ext cx="7162800" cy="608012"/>
          </a:xfrm>
        </p:spPr>
        <p:txBody>
          <a:bodyPr/>
          <a:lstStyle>
            <a:lvl1pPr>
              <a:defRPr sz="2400" b="1"/>
            </a:lvl1pPr>
          </a:lstStyle>
          <a:p>
            <a:r>
              <a:rPr lang="en-US" dirty="0"/>
              <a:t>Click to edit Master title style</a:t>
            </a:r>
          </a:p>
        </p:txBody>
      </p:sp>
    </p:spTree>
    <p:extLst>
      <p:ext uri="{BB962C8B-B14F-4D97-AF65-F5344CB8AC3E}">
        <p14:creationId xmlns:p14="http://schemas.microsoft.com/office/powerpoint/2010/main" val="320037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974726"/>
            <a:ext cx="4114800" cy="5578474"/>
          </a:xfrm>
        </p:spPr>
        <p:txBody>
          <a:bodyPr>
            <a:normAutofit/>
          </a:bodyPr>
          <a:lstStyle>
            <a:lvl1pPr marL="236538" indent="-236538">
              <a:tabLst/>
              <a:defRPr sz="2000" b="1"/>
            </a:lvl1pPr>
            <a:lvl2pPr marL="465138" indent="-228600">
              <a:tabLst/>
              <a:defRPr sz="1800"/>
            </a:lvl2pPr>
            <a:lvl3pPr marL="693738" indent="-228600">
              <a:tabLst/>
              <a:defRPr sz="1600"/>
            </a:lvl3pPr>
            <a:lvl4pPr marL="922338" indent="-228600">
              <a:tabLst/>
              <a:defRPr sz="1400"/>
            </a:lvl4pPr>
            <a:lvl5pPr marL="1150938" indent="-228600">
              <a:tabLs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74726"/>
            <a:ext cx="4114800" cy="5578474"/>
          </a:xfrm>
        </p:spPr>
        <p:txBody>
          <a:bodyPr>
            <a:normAutofit/>
          </a:bodyPr>
          <a:lstStyle>
            <a:lvl1pPr marL="236538" indent="-236538">
              <a:tabLst/>
              <a:defRPr sz="2000" b="1"/>
            </a:lvl1pPr>
            <a:lvl2pPr marL="465138" indent="-228600">
              <a:tabLst/>
              <a:defRPr sz="1800"/>
            </a:lvl2pPr>
            <a:lvl3pPr marL="693738" indent="-228600">
              <a:tabLst/>
              <a:defRPr sz="1600"/>
            </a:lvl3pPr>
            <a:lvl4pPr marL="922338" indent="-228600">
              <a:tabLst/>
              <a:defRPr sz="1400"/>
            </a:lvl4pPr>
            <a:lvl5pPr marL="1150938" indent="-228600">
              <a:tabLs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B01419B7-E4A6-9F43-A0FB-397DAFCAAD76}"/>
              </a:ext>
            </a:extLst>
          </p:cNvPr>
          <p:cNvSpPr>
            <a:spLocks noGrp="1"/>
          </p:cNvSpPr>
          <p:nvPr>
            <p:ph type="title"/>
          </p:nvPr>
        </p:nvSpPr>
        <p:spPr>
          <a:xfrm>
            <a:off x="990600" y="77788"/>
            <a:ext cx="7162800" cy="608012"/>
          </a:xfrm>
        </p:spPr>
        <p:txBody>
          <a:bodyPr/>
          <a:lstStyle>
            <a:lvl1pPr>
              <a:defRPr sz="2400" b="1"/>
            </a:lvl1pPr>
          </a:lstStyle>
          <a:p>
            <a:r>
              <a:rPr lang="en-US" dirty="0"/>
              <a:t>Click to edit Master title style</a:t>
            </a:r>
          </a:p>
        </p:txBody>
      </p:sp>
    </p:spTree>
    <p:extLst>
      <p:ext uri="{BB962C8B-B14F-4D97-AF65-F5344CB8AC3E}">
        <p14:creationId xmlns:p14="http://schemas.microsoft.com/office/powerpoint/2010/main" val="73289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 no ITA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974726"/>
            <a:ext cx="4114800" cy="5578474"/>
          </a:xfrm>
        </p:spPr>
        <p:txBody>
          <a:bodyPr>
            <a:normAutofit/>
          </a:bodyPr>
          <a:lstStyle>
            <a:lvl1pPr marL="236538" indent="-236538">
              <a:tabLst/>
              <a:defRPr sz="2000" b="1"/>
            </a:lvl1pPr>
            <a:lvl2pPr marL="465138" indent="-228600">
              <a:tabLst/>
              <a:defRPr sz="1800"/>
            </a:lvl2pPr>
            <a:lvl3pPr marL="693738" indent="-228600">
              <a:tabLst/>
              <a:defRPr sz="1600"/>
            </a:lvl3pPr>
            <a:lvl4pPr marL="922338" indent="-228600">
              <a:tabLst/>
              <a:defRPr sz="1400"/>
            </a:lvl4pPr>
            <a:lvl5pPr marL="1150938" indent="-228600">
              <a:tabLs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74726"/>
            <a:ext cx="4114800" cy="5578474"/>
          </a:xfrm>
        </p:spPr>
        <p:txBody>
          <a:bodyPr>
            <a:normAutofit/>
          </a:bodyPr>
          <a:lstStyle>
            <a:lvl1pPr marL="236538" indent="-236538">
              <a:tabLst/>
              <a:defRPr sz="2000" b="1"/>
            </a:lvl1pPr>
            <a:lvl2pPr marL="465138" indent="-228600">
              <a:tabLst/>
              <a:defRPr sz="1800"/>
            </a:lvl2pPr>
            <a:lvl3pPr marL="693738" indent="-228600">
              <a:tabLst/>
              <a:defRPr sz="1600"/>
            </a:lvl3pPr>
            <a:lvl4pPr marL="922338" indent="-228600">
              <a:tabLst/>
              <a:defRPr sz="1400"/>
            </a:lvl4pPr>
            <a:lvl5pPr marL="1150938" indent="-228600">
              <a:tabLs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B01419B7-E4A6-9F43-A0FB-397DAFCAAD76}"/>
              </a:ext>
            </a:extLst>
          </p:cNvPr>
          <p:cNvSpPr>
            <a:spLocks noGrp="1"/>
          </p:cNvSpPr>
          <p:nvPr>
            <p:ph type="title"/>
          </p:nvPr>
        </p:nvSpPr>
        <p:spPr>
          <a:xfrm>
            <a:off x="990600" y="77788"/>
            <a:ext cx="7162800" cy="608012"/>
          </a:xfrm>
        </p:spPr>
        <p:txBody>
          <a:bodyPr/>
          <a:lstStyle>
            <a:lvl1pPr>
              <a:defRPr sz="2400" b="1"/>
            </a:lvl1pPr>
          </a:lstStyle>
          <a:p>
            <a:r>
              <a:rPr lang="en-US" dirty="0"/>
              <a:t>Click to edit Master title style</a:t>
            </a:r>
          </a:p>
        </p:txBody>
      </p:sp>
    </p:spTree>
    <p:extLst>
      <p:ext uri="{BB962C8B-B14F-4D97-AF65-F5344CB8AC3E}">
        <p14:creationId xmlns:p14="http://schemas.microsoft.com/office/powerpoint/2010/main" val="42139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813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37977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251679" y="85409"/>
            <a:ext cx="6629400" cy="6171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Text Placeholder 2"/>
          <p:cNvSpPr>
            <a:spLocks noGrp="1"/>
          </p:cNvSpPr>
          <p:nvPr>
            <p:ph type="body" idx="1"/>
          </p:nvPr>
        </p:nvSpPr>
        <p:spPr bwMode="auto">
          <a:xfrm>
            <a:off x="381000" y="1006536"/>
            <a:ext cx="8305800" cy="54933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8" descr="meatball best"/>
          <p:cNvPicPr>
            <a:picLocks noChangeAspect="1" noChangeArrowheads="1"/>
          </p:cNvPicPr>
          <p:nvPr userDrawn="1"/>
        </p:nvPicPr>
        <p:blipFill>
          <a:blip r:embed="rId16" cstate="email">
            <a:extLst>
              <a:ext uri="{BEBA8EAE-BF5A-486C-A8C5-ECC9F3942E4B}">
                <a14:imgProps xmlns:a14="http://schemas.microsoft.com/office/drawing/2010/main">
                  <a14:imgLayer r:embed="rId17">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270590" y="27432"/>
            <a:ext cx="832420" cy="731520"/>
          </a:xfrm>
          <a:prstGeom prst="rect">
            <a:avLst/>
          </a:prstGeom>
          <a:noFill/>
        </p:spPr>
      </p:pic>
      <p:sp>
        <p:nvSpPr>
          <p:cNvPr id="12" name="TextBox 11">
            <a:extLst>
              <a:ext uri="{FF2B5EF4-FFF2-40B4-BE49-F238E27FC236}">
                <a16:creationId xmlns:a16="http://schemas.microsoft.com/office/drawing/2014/main" id="{216819CD-58BC-9B4D-8919-C1264245EF40}"/>
              </a:ext>
            </a:extLst>
          </p:cNvPr>
          <p:cNvSpPr txBox="1"/>
          <p:nvPr userDrawn="1"/>
        </p:nvSpPr>
        <p:spPr>
          <a:xfrm>
            <a:off x="8001000" y="6637765"/>
            <a:ext cx="878731" cy="232230"/>
          </a:xfrm>
          <a:prstGeom prst="rect">
            <a:avLst/>
          </a:prstGeom>
          <a:noFill/>
        </p:spPr>
        <p:txBody>
          <a:bodyPr wrap="square" lIns="62344" tIns="31172" rIns="62344" bIns="31172">
            <a:spAutoFit/>
          </a:bodyPr>
          <a:lstStyle>
            <a:lvl1pPr>
              <a:defRPr sz="2900" b="1">
                <a:solidFill>
                  <a:schemeClr val="tx1"/>
                </a:solidFill>
                <a:latin typeface="Arial" pitchFamily="34" charset="0"/>
                <a:ea typeface="ヒラギノ角ゴ Pro W3"/>
                <a:cs typeface="ヒラギノ角ゴ Pro W3"/>
              </a:defRPr>
            </a:lvl1pPr>
            <a:lvl2pPr marL="742950" indent="-285750">
              <a:defRPr sz="2900" b="1">
                <a:solidFill>
                  <a:schemeClr val="tx1"/>
                </a:solidFill>
                <a:latin typeface="Arial" pitchFamily="34" charset="0"/>
                <a:ea typeface="ヒラギノ角ゴ Pro W3"/>
                <a:cs typeface="ヒラギノ角ゴ Pro W3"/>
              </a:defRPr>
            </a:lvl2pPr>
            <a:lvl3pPr marL="1143000" indent="-228600">
              <a:defRPr sz="2900" b="1">
                <a:solidFill>
                  <a:schemeClr val="tx1"/>
                </a:solidFill>
                <a:latin typeface="Arial" pitchFamily="34" charset="0"/>
                <a:ea typeface="ヒラギノ角ゴ Pro W3"/>
                <a:cs typeface="ヒラギノ角ゴ Pro W3"/>
              </a:defRPr>
            </a:lvl3pPr>
            <a:lvl4pPr marL="1600200" indent="-228600">
              <a:defRPr sz="2900" b="1">
                <a:solidFill>
                  <a:schemeClr val="tx1"/>
                </a:solidFill>
                <a:latin typeface="Arial" pitchFamily="34" charset="0"/>
                <a:ea typeface="ヒラギノ角ゴ Pro W3"/>
                <a:cs typeface="ヒラギノ角ゴ Pro W3"/>
              </a:defRPr>
            </a:lvl4pPr>
            <a:lvl5pPr marL="2057400" indent="-228600">
              <a:defRPr sz="2900" b="1">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9pPr>
          </a:lstStyle>
          <a:p>
            <a:pPr algn="r"/>
            <a:fld id="{708D2F1E-C954-4D00-9791-3C7347B79C78}" type="slidenum">
              <a:rPr lang="en-US" sz="1100" smtClean="0">
                <a:solidFill>
                  <a:schemeClr val="bg1">
                    <a:lumMod val="75000"/>
                  </a:schemeClr>
                </a:solidFill>
              </a:rPr>
              <a:pPr algn="r"/>
              <a:t>‹#›</a:t>
            </a:fld>
            <a:endParaRPr lang="en-US" sz="1100" dirty="0">
              <a:solidFill>
                <a:schemeClr val="bg1">
                  <a:lumMod val="75000"/>
                </a:schemeClr>
              </a:solidFill>
            </a:endParaRPr>
          </a:p>
        </p:txBody>
      </p:sp>
      <p:cxnSp>
        <p:nvCxnSpPr>
          <p:cNvPr id="16" name="Straight Connector 15">
            <a:extLst>
              <a:ext uri="{FF2B5EF4-FFF2-40B4-BE49-F238E27FC236}">
                <a16:creationId xmlns:a16="http://schemas.microsoft.com/office/drawing/2014/main" id="{B286B847-84DF-AF45-8281-3234B4D7B646}"/>
              </a:ext>
            </a:extLst>
          </p:cNvPr>
          <p:cNvCxnSpPr/>
          <p:nvPr userDrawn="1"/>
        </p:nvCxnSpPr>
        <p:spPr>
          <a:xfrm>
            <a:off x="0" y="795528"/>
            <a:ext cx="9144000" cy="0"/>
          </a:xfrm>
          <a:prstGeom prst="line">
            <a:avLst/>
          </a:prstGeom>
          <a:ln w="25400">
            <a:gradFill flip="none" rotWithShape="1">
              <a:gsLst>
                <a:gs pos="10000">
                  <a:srgbClr val="60497C">
                    <a:lumMod val="30000"/>
                    <a:lumOff val="70000"/>
                  </a:srgbClr>
                </a:gs>
                <a:gs pos="30000">
                  <a:srgbClr val="60497C">
                    <a:lumMod val="67000"/>
                  </a:srgbClr>
                </a:gs>
                <a:gs pos="70000">
                  <a:srgbClr val="60497C">
                    <a:lumMod val="67000"/>
                  </a:srgbClr>
                </a:gs>
                <a:gs pos="50000">
                  <a:schemeClr val="tx1"/>
                </a:gs>
                <a:gs pos="90000">
                  <a:srgbClr val="60497C">
                    <a:lumMod val="40000"/>
                    <a:lumOff val="60000"/>
                  </a:srgb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5BB3606-DADE-884B-BFF1-50FCB82709FD}"/>
              </a:ext>
            </a:extLst>
          </p:cNvPr>
          <p:cNvCxnSpPr/>
          <p:nvPr userDrawn="1"/>
        </p:nvCxnSpPr>
        <p:spPr>
          <a:xfrm>
            <a:off x="0" y="6629400"/>
            <a:ext cx="9144000" cy="0"/>
          </a:xfrm>
          <a:prstGeom prst="line">
            <a:avLst/>
          </a:prstGeom>
          <a:ln w="25400">
            <a:gradFill flip="none" rotWithShape="1">
              <a:gsLst>
                <a:gs pos="10000">
                  <a:srgbClr val="60497C">
                    <a:lumMod val="30000"/>
                    <a:lumOff val="70000"/>
                  </a:srgbClr>
                </a:gs>
                <a:gs pos="30000">
                  <a:srgbClr val="60497C">
                    <a:lumMod val="67000"/>
                  </a:srgbClr>
                </a:gs>
                <a:gs pos="70000">
                  <a:srgbClr val="60497C">
                    <a:lumMod val="67000"/>
                  </a:srgbClr>
                </a:gs>
                <a:gs pos="50000">
                  <a:schemeClr val="tx1"/>
                </a:gs>
                <a:gs pos="90000">
                  <a:srgbClr val="60497C">
                    <a:lumMod val="40000"/>
                    <a:lumOff val="60000"/>
                  </a:srgbClr>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583FC0A2-87AE-0A43-B8F0-6A24E14AEF62}"/>
              </a:ext>
            </a:extLst>
          </p:cNvPr>
          <p:cNvPicPr>
            <a:picLocks noChangeAspect="1"/>
          </p:cNvPicPr>
          <p:nvPr userDrawn="1"/>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152" y="9144"/>
            <a:ext cx="822960" cy="822960"/>
          </a:xfrm>
          <a:prstGeom prst="rect">
            <a:avLst/>
          </a:prstGeom>
        </p:spPr>
      </p:pic>
    </p:spTree>
    <p:extLst>
      <p:ext uri="{BB962C8B-B14F-4D97-AF65-F5344CB8AC3E}">
        <p14:creationId xmlns:p14="http://schemas.microsoft.com/office/powerpoint/2010/main" val="1030493134"/>
      </p:ext>
    </p:extLst>
  </p:cSld>
  <p:clrMap bg1="lt1" tx1="dk1" bg2="lt2" tx2="dk2" accent1="accent1" accent2="accent2" accent3="accent3" accent4="accent4" accent5="accent5" accent6="accent6" hlink="hlink" folHlink="folHlink"/>
  <p:sldLayoutIdLst>
    <p:sldLayoutId id="2147483688" r:id="rId1"/>
    <p:sldLayoutId id="2147483679" r:id="rId2"/>
    <p:sldLayoutId id="2147483689" r:id="rId3"/>
    <p:sldLayoutId id="2147483680" r:id="rId4"/>
    <p:sldLayoutId id="2147483690" r:id="rId5"/>
    <p:sldLayoutId id="2147483681" r:id="rId6"/>
    <p:sldLayoutId id="2147483691" r:id="rId7"/>
    <p:sldLayoutId id="2147483682" r:id="rId8"/>
    <p:sldLayoutId id="2147483687" r:id="rId9"/>
    <p:sldLayoutId id="2147483686" r:id="rId10"/>
    <p:sldLayoutId id="2147483683" r:id="rId11"/>
    <p:sldLayoutId id="2147483684" r:id="rId12"/>
    <p:sldLayoutId id="2147483685" r:id="rId13"/>
    <p:sldLayoutId id="2147483692" r:id="rId14"/>
  </p:sldLayoutIdLst>
  <p:hf hdr="0" dt="0"/>
  <p:txStyles>
    <p:titleStyle>
      <a:lvl1pPr algn="ctr" rtl="0" eaLnBrk="0" fontAlgn="base" hangingPunct="0">
        <a:spcBef>
          <a:spcPct val="0"/>
        </a:spcBef>
        <a:spcAft>
          <a:spcPct val="0"/>
        </a:spcAft>
        <a:defRPr sz="36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7663" indent="-347663" algn="l" rtl="0" eaLnBrk="0" fontAlgn="base" hangingPunct="0">
        <a:spcBef>
          <a:spcPct val="20000"/>
        </a:spcBef>
        <a:spcAft>
          <a:spcPct val="0"/>
        </a:spcAft>
        <a:buFont typeface="Arial" pitchFamily="34" charset="0"/>
        <a:buChar char="•"/>
        <a:tabLst/>
        <a:defRPr sz="2000" b="1"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033463" indent="-225425" algn="l" rtl="0" eaLnBrk="0" fontAlgn="base" hangingPunct="0">
        <a:spcBef>
          <a:spcPct val="20000"/>
        </a:spcBef>
        <a:spcAft>
          <a:spcPct val="0"/>
        </a:spcAft>
        <a:buFont typeface="Arial" pitchFamily="34" charset="0"/>
        <a:buChar char="•"/>
        <a:tabLst/>
        <a:defRPr sz="1600" kern="1200">
          <a:solidFill>
            <a:schemeClr val="tx1"/>
          </a:solidFill>
          <a:latin typeface="Arial" panose="020B0604020202020204" pitchFamily="34" charset="0"/>
          <a:ea typeface="+mn-ea"/>
          <a:cs typeface="Arial" panose="020B0604020202020204" pitchFamily="34" charset="0"/>
        </a:defRPr>
      </a:lvl3pPr>
      <a:lvl4pPr marL="1373188" indent="-234950" algn="l" rtl="0" eaLnBrk="0" fontAlgn="base" hangingPunct="0">
        <a:spcBef>
          <a:spcPct val="20000"/>
        </a:spcBef>
        <a:spcAft>
          <a:spcPct val="0"/>
        </a:spcAft>
        <a:buFont typeface="Arial"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833563" indent="-215900" algn="l" rtl="0" eaLnBrk="0" fontAlgn="base" hangingPunct="0">
        <a:spcBef>
          <a:spcPct val="20000"/>
        </a:spcBef>
        <a:spcAft>
          <a:spcPct val="0"/>
        </a:spcAft>
        <a:buFont typeface="Arial"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E790D0BE-D997-BE41-AFBF-A7658AC842C5}"/>
              </a:ext>
            </a:extLst>
          </p:cNvPr>
          <p:cNvSpPr txBox="1">
            <a:spLocks/>
          </p:cNvSpPr>
          <p:nvPr/>
        </p:nvSpPr>
        <p:spPr bwMode="auto">
          <a:xfrm>
            <a:off x="3048000" y="850362"/>
            <a:ext cx="6019093" cy="14449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a:solidFill>
                  <a:schemeClr val="bg1"/>
                </a:solidFill>
              </a:rPr>
              <a:t>Roman virtual lecture series:  History of the Roman observatory design, and current build status</a:t>
            </a:r>
          </a:p>
        </p:txBody>
      </p:sp>
      <p:sp>
        <p:nvSpPr>
          <p:cNvPr id="8" name="TextBox 7">
            <a:extLst>
              <a:ext uri="{FF2B5EF4-FFF2-40B4-BE49-F238E27FC236}">
                <a16:creationId xmlns:a16="http://schemas.microsoft.com/office/drawing/2014/main" id="{2294B5C7-163B-444F-A5C9-BF11428BC70A}"/>
              </a:ext>
            </a:extLst>
          </p:cNvPr>
          <p:cNvSpPr txBox="1"/>
          <p:nvPr/>
        </p:nvSpPr>
        <p:spPr>
          <a:xfrm>
            <a:off x="4838346" y="3429000"/>
            <a:ext cx="3962399"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Dave Content</a:t>
            </a:r>
          </a:p>
          <a:p>
            <a:pPr algn="ctr"/>
            <a:r>
              <a:rPr lang="en-US" dirty="0">
                <a:solidFill>
                  <a:schemeClr val="bg1"/>
                </a:solidFill>
                <a:latin typeface="Arial" panose="020B0604020202020204" pitchFamily="34" charset="0"/>
                <a:cs typeface="Arial" panose="020B0604020202020204" pitchFamily="34" charset="0"/>
              </a:rPr>
              <a:t>September 2023</a:t>
            </a:r>
          </a:p>
        </p:txBody>
      </p:sp>
    </p:spTree>
    <p:extLst>
      <p:ext uri="{BB962C8B-B14F-4D97-AF65-F5344CB8AC3E}">
        <p14:creationId xmlns:p14="http://schemas.microsoft.com/office/powerpoint/2010/main" val="3117232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92002"/>
            <a:ext cx="8229600" cy="539835"/>
          </a:xfrm>
        </p:spPr>
        <p:txBody>
          <a:bodyPr/>
          <a:lstStyle/>
          <a:p>
            <a:r>
              <a:rPr lang="en-US" dirty="0"/>
              <a:t>Early thinking on 2.4m optical &amp; thermal design</a:t>
            </a:r>
          </a:p>
        </p:txBody>
      </p:sp>
      <p:sp>
        <p:nvSpPr>
          <p:cNvPr id="8" name="Content Placeholder 5"/>
          <p:cNvSpPr>
            <a:spLocks noGrp="1"/>
          </p:cNvSpPr>
          <p:nvPr>
            <p:ph idx="1"/>
          </p:nvPr>
        </p:nvSpPr>
        <p:spPr>
          <a:xfrm>
            <a:off x="76200" y="914400"/>
            <a:ext cx="8763000" cy="5211763"/>
          </a:xfrm>
        </p:spPr>
        <p:txBody>
          <a:bodyPr>
            <a:normAutofit fontScale="77500" lnSpcReduction="20000"/>
          </a:bodyPr>
          <a:lstStyle/>
          <a:p>
            <a:r>
              <a:rPr lang="en-US" sz="2400" dirty="0"/>
              <a:t>Soon after transfer of optics to NASA in 2012, we learned:</a:t>
            </a:r>
          </a:p>
          <a:p>
            <a:pPr lvl="1"/>
            <a:r>
              <a:rPr lang="en-US" sz="2000" dirty="0"/>
              <a:t>Based on PM, SM prescription, several GSFC optical designers realized original design would not provide a sufficiently wide field. Design change and adjustment of optics would be needed to optimize the science</a:t>
            </a:r>
          </a:p>
          <a:p>
            <a:pPr lvl="1"/>
            <a:r>
              <a:rPr lang="en-US" sz="2000" dirty="0"/>
              <a:t>Mirrors inspected; Protected Ag coatings had aged, needed to recoat</a:t>
            </a:r>
          </a:p>
          <a:p>
            <a:pPr lvl="1"/>
            <a:r>
              <a:rPr lang="en-US" sz="2000" dirty="0"/>
              <a:t>Ion figuring uses same hardware configuration as recoating, and is quick</a:t>
            </a:r>
          </a:p>
          <a:p>
            <a:pPr lvl="1"/>
            <a:r>
              <a:rPr lang="en-US" sz="2000" dirty="0"/>
              <a:t>Therefore conic constant change is low incremental cost </a:t>
            </a:r>
          </a:p>
          <a:p>
            <a:pPr lvl="1"/>
            <a:r>
              <a:rPr lang="en-US" sz="2000" dirty="0"/>
              <a:t>SM would be relatively quick and inexpensive to regrind &amp; polish</a:t>
            </a:r>
          </a:p>
          <a:p>
            <a:pPr lvl="2"/>
            <a:r>
              <a:rPr lang="en-US" sz="1800" dirty="0"/>
              <a:t>Constraint to keep </a:t>
            </a:r>
            <a:r>
              <a:rPr lang="en-US" sz="1800" dirty="0" err="1"/>
              <a:t>intervertex</a:t>
            </a:r>
            <a:r>
              <a:rPr lang="en-US" sz="1800" dirty="0"/>
              <a:t> spacing close to original value so redesign of secondary metering struts and other supporting structures would not be necessary</a:t>
            </a:r>
          </a:p>
          <a:p>
            <a:pPr lvl="2"/>
            <a:r>
              <a:rPr lang="en-US" sz="1800" dirty="0"/>
              <a:t>These are very different design constraints from a “clean sheet” new design</a:t>
            </a:r>
          </a:p>
          <a:p>
            <a:r>
              <a:rPr lang="en-US" sz="2200" dirty="0"/>
              <a:t>Worked to determine how cold the existing hardware could operate</a:t>
            </a:r>
          </a:p>
          <a:p>
            <a:pPr lvl="1"/>
            <a:r>
              <a:rPr lang="en-US" sz="2000" dirty="0"/>
              <a:t>PM, SM at ~265-270K, new back end for WFI ~220K, consistent with 2.0um red limit</a:t>
            </a:r>
          </a:p>
          <a:p>
            <a:r>
              <a:rPr lang="en-US" sz="2600" dirty="0"/>
              <a:t>The utility of a coronagraph is a very strong function of telescope diameter; thus the move from 1.5m to 2.4m generated a consideration and finally baselining of the coronagraph (built by JPL, with contributions from university and foreign partners)</a:t>
            </a:r>
          </a:p>
          <a:p>
            <a:pPr lvl="1"/>
            <a:r>
              <a:rPr lang="en-US" sz="2000" dirty="0"/>
              <a:t>CGI specifics were consistent with both “Hybrid </a:t>
            </a:r>
            <a:r>
              <a:rPr lang="en-US" sz="2000" dirty="0" err="1"/>
              <a:t>Lyot</a:t>
            </a:r>
            <a:r>
              <a:rPr lang="en-US" sz="2000" dirty="0"/>
              <a:t>” and “Shaped Pupil” types of coronagraph</a:t>
            </a:r>
          </a:p>
          <a:p>
            <a:endParaRPr lang="en-US" sz="2600" dirty="0"/>
          </a:p>
        </p:txBody>
      </p:sp>
    </p:spTree>
    <p:extLst>
      <p:ext uri="{BB962C8B-B14F-4D97-AF65-F5344CB8AC3E}">
        <p14:creationId xmlns:p14="http://schemas.microsoft.com/office/powerpoint/2010/main" val="2720942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“Phase B” == Flight design</a:t>
            </a:r>
          </a:p>
        </p:txBody>
      </p:sp>
      <p:sp>
        <p:nvSpPr>
          <p:cNvPr id="3" name="Content Placeholder 2"/>
          <p:cNvSpPr>
            <a:spLocks noGrp="1"/>
          </p:cNvSpPr>
          <p:nvPr>
            <p:ph idx="1"/>
          </p:nvPr>
        </p:nvSpPr>
        <p:spPr>
          <a:xfrm>
            <a:off x="152400" y="914400"/>
            <a:ext cx="8839199" cy="5441950"/>
          </a:xfrm>
        </p:spPr>
        <p:txBody>
          <a:bodyPr>
            <a:normAutofit lnSpcReduction="10000"/>
          </a:bodyPr>
          <a:lstStyle/>
          <a:p>
            <a:r>
              <a:rPr lang="en-US" sz="1600" dirty="0"/>
              <a:t>Optics</a:t>
            </a:r>
          </a:p>
          <a:p>
            <a:pPr lvl="1"/>
            <a:r>
              <a:rPr lang="en-US" sz="1400" dirty="0"/>
              <a:t>Very undesirable/difficult to test optical interface w/ tertiary (optically powered) mirror (TM) in WFI. Placed TM and fold mirrors in telescope</a:t>
            </a:r>
          </a:p>
          <a:p>
            <a:pPr lvl="1"/>
            <a:r>
              <a:rPr lang="en-US" sz="1400" dirty="0"/>
              <a:t>Final optical prescription is f/8 “vanilla” Three Mirror Anastigmat; coaxial conic PM &amp; SM, near axis conic TM. CGI is fed using a steerable collimated beam picked off from a separate field of view</a:t>
            </a:r>
          </a:p>
          <a:p>
            <a:pPr lvl="1"/>
            <a:r>
              <a:rPr lang="en-US" sz="1400" dirty="0"/>
              <a:t>Curved field layout (“smile”) preserves axisymmetric TMA form with workable CGI and large field for WFI, and no vignetting, and a pupil placed (just) far enough from the telescope for WFI/OTA clearance</a:t>
            </a:r>
          </a:p>
          <a:p>
            <a:pPr lvl="1"/>
            <a:r>
              <a:rPr lang="en-US" sz="1400" dirty="0"/>
              <a:t>Spectroscopy elements:  Grism (higher resolving power, ~1-2um) and prism (lower resolving power, more sensitive) use novel optical designs to achieve large field of view and survive and perform at 170K operating temperature</a:t>
            </a:r>
          </a:p>
          <a:p>
            <a:pPr lvl="2"/>
            <a:r>
              <a:rPr lang="en-US" sz="1200" dirty="0"/>
              <a:t>Wide field spectroscopy optics at 170K were challenging to design/build/test, at least 5 year effort</a:t>
            </a:r>
          </a:p>
          <a:p>
            <a:pPr lvl="1"/>
            <a:r>
              <a:rPr lang="en-US" sz="1400" dirty="0"/>
              <a:t>Filters are spherical surfaces, designed for loosest alignment tolerances in a converging beam</a:t>
            </a:r>
          </a:p>
          <a:p>
            <a:r>
              <a:rPr lang="en-US" sz="1600" dirty="0"/>
              <a:t>Thermal</a:t>
            </a:r>
          </a:p>
          <a:p>
            <a:pPr lvl="1"/>
            <a:r>
              <a:rPr lang="en-US" sz="1400" dirty="0"/>
              <a:t>Dedicated “external” radiator for cooling WFI focal plane was improved to an integrated multistage radiator by Ball once they won the contract for the widefield instrument optomechanical component, and by tweaking the design to push the focal plane radially outward</a:t>
            </a:r>
          </a:p>
          <a:p>
            <a:pPr lvl="1"/>
            <a:r>
              <a:rPr lang="en-US" sz="1400" dirty="0"/>
              <a:t>A lot of work to enhance thermal stability, active control of IC, OBA, OTA</a:t>
            </a:r>
          </a:p>
          <a:p>
            <a:r>
              <a:rPr lang="en-US" sz="1600" dirty="0"/>
              <a:t>Pointing – WFI focal plane is the fine guider</a:t>
            </a:r>
          </a:p>
          <a:p>
            <a:pPr lvl="1"/>
            <a:r>
              <a:rPr lang="en-US" sz="1400" dirty="0"/>
              <a:t>4k x 4k HgCdTe sensors include guide window capability</a:t>
            </a:r>
          </a:p>
          <a:p>
            <a:pPr lvl="1"/>
            <a:r>
              <a:rPr lang="en-US" sz="1400" dirty="0"/>
              <a:t>Mechanical isolation at S/C interface to payload (“launch load &amp; vibration isolation system”, LLVIS, and local isolation at S/C reaction wheels)</a:t>
            </a:r>
          </a:p>
          <a:p>
            <a:pPr lvl="1"/>
            <a:r>
              <a:rPr lang="en-US" sz="1400" dirty="0"/>
              <a:t>Procured high torque reaction wheels, enables faster slews</a:t>
            </a:r>
          </a:p>
          <a:p>
            <a:pPr marL="0" indent="0">
              <a:buNone/>
            </a:pPr>
            <a:endParaRPr lang="en-US" sz="1600" dirty="0"/>
          </a:p>
        </p:txBody>
      </p:sp>
    </p:spTree>
    <p:extLst>
      <p:ext uri="{BB962C8B-B14F-4D97-AF65-F5344CB8AC3E}">
        <p14:creationId xmlns:p14="http://schemas.microsoft.com/office/powerpoint/2010/main" val="370199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E67297-506A-975D-9012-3CB4841F0399}"/>
              </a:ext>
            </a:extLst>
          </p:cNvPr>
          <p:cNvSpPr>
            <a:spLocks noGrp="1"/>
          </p:cNvSpPr>
          <p:nvPr>
            <p:ph idx="1"/>
          </p:nvPr>
        </p:nvSpPr>
        <p:spPr/>
        <p:txBody>
          <a:bodyPr>
            <a:normAutofit fontScale="92500" lnSpcReduction="10000"/>
          </a:bodyPr>
          <a:lstStyle/>
          <a:p>
            <a:r>
              <a:rPr lang="en-US" dirty="0"/>
              <a:t>Cost has been a driver. We get all of the attention one might expect for the first flagship after JWST.</a:t>
            </a:r>
          </a:p>
          <a:p>
            <a:pPr lvl="1"/>
            <a:r>
              <a:rPr lang="en-US" dirty="0"/>
              <a:t>Funding has been very steady. When government has been funded, we have been fully funded. This has helped tremendously with keeping up momentum.</a:t>
            </a:r>
          </a:p>
          <a:p>
            <a:r>
              <a:rPr lang="en-US" dirty="0"/>
              <a:t>Stability – thermal and optical stability drive key science survey systematics. We anticipate nm level optical wavefront stability over our short observations, which meets even the most stringent science need. </a:t>
            </a:r>
          </a:p>
          <a:p>
            <a:pPr lvl="1"/>
            <a:r>
              <a:rPr lang="en-US" dirty="0"/>
              <a:t>Novel tests at telescope level to assist stability model correlation</a:t>
            </a:r>
          </a:p>
          <a:p>
            <a:pPr lvl="1"/>
            <a:r>
              <a:rPr lang="en-US" dirty="0"/>
              <a:t>Rigorous integrated modeling with external audit team</a:t>
            </a:r>
          </a:p>
          <a:p>
            <a:r>
              <a:rPr lang="en-US" dirty="0"/>
              <a:t>Reuse of existing hardware – the existing OTA components rippled through the whole design, setting the observatory scale and driving many aspects of the design</a:t>
            </a:r>
          </a:p>
          <a:p>
            <a:r>
              <a:rPr lang="en-US" dirty="0"/>
              <a:t>Data flow – the raw data rate from WFI is ~2Gb/sec and must be handled and averaged down to daily download limit</a:t>
            </a:r>
          </a:p>
          <a:p>
            <a:pPr lvl="1"/>
            <a:r>
              <a:rPr lang="en-US" dirty="0"/>
              <a:t>Large onboard data recorder; 1.7m Ka antenna for download</a:t>
            </a:r>
          </a:p>
          <a:p>
            <a:r>
              <a:rPr lang="en-US" dirty="0"/>
              <a:t>Calibration – need to understand systematics drove this</a:t>
            </a:r>
          </a:p>
          <a:p>
            <a:pPr lvl="1"/>
            <a:r>
              <a:rPr lang="en-US" dirty="0"/>
              <a:t>Simplified relative calibration system built at GSFC is now integrated into the WFI</a:t>
            </a:r>
          </a:p>
        </p:txBody>
      </p:sp>
      <p:sp>
        <p:nvSpPr>
          <p:cNvPr id="3" name="Title 2">
            <a:extLst>
              <a:ext uri="{FF2B5EF4-FFF2-40B4-BE49-F238E27FC236}">
                <a16:creationId xmlns:a16="http://schemas.microsoft.com/office/drawing/2014/main" id="{01BCB80C-A62E-1114-E097-B6A3F8E3403E}"/>
              </a:ext>
            </a:extLst>
          </p:cNvPr>
          <p:cNvSpPr>
            <a:spLocks noGrp="1"/>
          </p:cNvSpPr>
          <p:nvPr>
            <p:ph type="title"/>
          </p:nvPr>
        </p:nvSpPr>
        <p:spPr/>
        <p:txBody>
          <a:bodyPr/>
          <a:lstStyle/>
          <a:p>
            <a:r>
              <a:rPr lang="en-US" dirty="0"/>
              <a:t>Design drivers</a:t>
            </a:r>
          </a:p>
        </p:txBody>
      </p:sp>
    </p:spTree>
    <p:extLst>
      <p:ext uri="{BB962C8B-B14F-4D97-AF65-F5344CB8AC3E}">
        <p14:creationId xmlns:p14="http://schemas.microsoft.com/office/powerpoint/2010/main" val="179870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F54C96-B487-B5F4-AA6C-4E7FCD8A9FAD}"/>
              </a:ext>
            </a:extLst>
          </p:cNvPr>
          <p:cNvSpPr>
            <a:spLocks noGrp="1"/>
          </p:cNvSpPr>
          <p:nvPr>
            <p:ph idx="1"/>
          </p:nvPr>
        </p:nvSpPr>
        <p:spPr>
          <a:xfrm>
            <a:off x="152400" y="849868"/>
            <a:ext cx="5810374" cy="5703332"/>
          </a:xfrm>
        </p:spPr>
        <p:txBody>
          <a:bodyPr>
            <a:normAutofit fontScale="85000" lnSpcReduction="10000"/>
          </a:bodyPr>
          <a:lstStyle/>
          <a:p>
            <a:r>
              <a:rPr lang="en-US" dirty="0"/>
              <a:t>Early funding for detector, grism and coronagraph technologies</a:t>
            </a:r>
          </a:p>
          <a:p>
            <a:pPr lvl="1"/>
            <a:r>
              <a:rPr lang="en-US" dirty="0"/>
              <a:t>10um pixel pitch and 4k format a new development, 18um, 2k used for (e.g.) JWST, Euclid</a:t>
            </a:r>
          </a:p>
          <a:p>
            <a:pPr lvl="1"/>
            <a:r>
              <a:rPr lang="en-US" dirty="0"/>
              <a:t>Detector readout ASIC (“ACADIA”), lower noise and easier to use/program</a:t>
            </a:r>
          </a:p>
          <a:p>
            <a:r>
              <a:rPr lang="en-US" dirty="0"/>
              <a:t>External review for detector and coronagraph early TRL milestones – </a:t>
            </a:r>
          </a:p>
          <a:p>
            <a:pPr lvl="1"/>
            <a:r>
              <a:rPr lang="en-US" dirty="0"/>
              <a:t>History of all of this kept on project website roman.gsfc.nasa.gov</a:t>
            </a:r>
          </a:p>
          <a:p>
            <a:r>
              <a:rPr lang="en-US" dirty="0"/>
              <a:t>Successful, retiring much early technical risk</a:t>
            </a:r>
          </a:p>
          <a:p>
            <a:r>
              <a:rPr lang="en-US" dirty="0"/>
              <a:t>Grism successful, EDU, ETU, mechanical model, flight</a:t>
            </a:r>
          </a:p>
          <a:p>
            <a:r>
              <a:rPr lang="en-US" dirty="0"/>
              <a:t>After descope of IFC, added “simple” SN prism pair</a:t>
            </a:r>
          </a:p>
          <a:p>
            <a:pPr lvl="1"/>
            <a:r>
              <a:rPr lang="en-US" dirty="0"/>
              <a:t>Some struggle developing this, but all elements delivered by late CY22</a:t>
            </a:r>
          </a:p>
          <a:p>
            <a:r>
              <a:rPr lang="en-US" dirty="0"/>
              <a:t>Launch loads and isolation system not deemed new technology</a:t>
            </a:r>
          </a:p>
          <a:p>
            <a:pPr lvl="1"/>
            <a:r>
              <a:rPr lang="en-US" dirty="0"/>
              <a:t>Heritage from Honeywell “D strut” isolation system</a:t>
            </a:r>
          </a:p>
          <a:p>
            <a:pPr lvl="1"/>
            <a:r>
              <a:rPr lang="en-US" dirty="0"/>
              <a:t>Currently in flight fabrication, same-as-flight EDU nearing completion</a:t>
            </a:r>
          </a:p>
          <a:p>
            <a:endParaRPr lang="en-US" dirty="0"/>
          </a:p>
        </p:txBody>
      </p:sp>
      <p:sp>
        <p:nvSpPr>
          <p:cNvPr id="3" name="Title 2">
            <a:extLst>
              <a:ext uri="{FF2B5EF4-FFF2-40B4-BE49-F238E27FC236}">
                <a16:creationId xmlns:a16="http://schemas.microsoft.com/office/drawing/2014/main" id="{5BCF6046-2386-DDCA-25C1-9A6DC78E179F}"/>
              </a:ext>
            </a:extLst>
          </p:cNvPr>
          <p:cNvSpPr>
            <a:spLocks noGrp="1"/>
          </p:cNvSpPr>
          <p:nvPr>
            <p:ph type="title"/>
          </p:nvPr>
        </p:nvSpPr>
        <p:spPr>
          <a:xfrm>
            <a:off x="990600" y="0"/>
            <a:ext cx="7162800" cy="608012"/>
          </a:xfrm>
        </p:spPr>
        <p:txBody>
          <a:bodyPr/>
          <a:lstStyle/>
          <a:p>
            <a:r>
              <a:rPr lang="en-US" dirty="0"/>
              <a:t>Technology development</a:t>
            </a:r>
          </a:p>
        </p:txBody>
      </p:sp>
      <p:sp>
        <p:nvSpPr>
          <p:cNvPr id="5" name="TextBox 4">
            <a:extLst>
              <a:ext uri="{FF2B5EF4-FFF2-40B4-BE49-F238E27FC236}">
                <a16:creationId xmlns:a16="http://schemas.microsoft.com/office/drawing/2014/main" id="{12BE5A8D-1794-9993-D13C-962B20A288CE}"/>
              </a:ext>
            </a:extLst>
          </p:cNvPr>
          <p:cNvSpPr txBox="1"/>
          <p:nvPr/>
        </p:nvSpPr>
        <p:spPr>
          <a:xfrm>
            <a:off x="7315200" y="3359067"/>
            <a:ext cx="1828800" cy="461665"/>
          </a:xfrm>
          <a:prstGeom prst="rect">
            <a:avLst/>
          </a:prstGeom>
          <a:solidFill>
            <a:schemeClr val="bg1"/>
          </a:solidFill>
          <a:ln w="15875">
            <a:solidFill>
              <a:srgbClr val="00B0F0"/>
            </a:solidFill>
          </a:ln>
        </p:spPr>
        <p:txBody>
          <a:bodyPr wrap="square" rtlCol="0">
            <a:spAutoFit/>
          </a:bodyPr>
          <a:lstStyle>
            <a:defPPr>
              <a:defRPr lang="en-US"/>
            </a:defPPr>
            <a:lvl1pPr marL="0" marR="0" lvl="0" indent="0" algn="ctr" defTabSz="914400" eaLnBrk="1" latinLnBrk="0" hangingPunct="1">
              <a:lnSpc>
                <a:spcPct val="100000"/>
              </a:lnSpc>
              <a:buClrTx/>
              <a:buSzTx/>
              <a:buFontTx/>
              <a:buNone/>
              <a:tabLst/>
              <a:defRPr kumimoji="0" sz="1000" b="0" i="0" u="none" strike="noStrike" cap="none" spc="0" normalizeH="0" baseline="0">
                <a:ln>
                  <a:noFill/>
                </a:ln>
                <a:solidFill>
                  <a:prstClr val="black"/>
                </a:solidFill>
                <a:effectLst/>
                <a:uLnTx/>
                <a:uFillTx/>
              </a:defRPr>
            </a:lvl1pPr>
          </a:lstStyle>
          <a:p>
            <a:r>
              <a:rPr lang="en-US" sz="1200" dirty="0"/>
              <a:t>Flight Elements installed on EWA</a:t>
            </a:r>
          </a:p>
        </p:txBody>
      </p:sp>
      <p:pic>
        <p:nvPicPr>
          <p:cNvPr id="6" name="Picture 5" descr="A close-up of a fan&#10;&#10;Description automatically generated with medium confidence">
            <a:extLst>
              <a:ext uri="{FF2B5EF4-FFF2-40B4-BE49-F238E27FC236}">
                <a16:creationId xmlns:a16="http://schemas.microsoft.com/office/drawing/2014/main" id="{CF234AD3-E2AF-3354-6145-53958B4F87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67600" y="849868"/>
            <a:ext cx="1676400" cy="2450123"/>
          </a:xfrm>
          <a:prstGeom prst="rect">
            <a:avLst/>
          </a:prstGeom>
        </p:spPr>
      </p:pic>
      <p:pic>
        <p:nvPicPr>
          <p:cNvPr id="8" name="Picture 7">
            <a:extLst>
              <a:ext uri="{FF2B5EF4-FFF2-40B4-BE49-F238E27FC236}">
                <a16:creationId xmlns:a16="http://schemas.microsoft.com/office/drawing/2014/main" id="{5E0BC072-1462-5B43-8674-5D41EB9EC0D4}"/>
              </a:ext>
            </a:extLst>
          </p:cNvPr>
          <p:cNvPicPr>
            <a:picLocks noChangeAspect="1"/>
          </p:cNvPicPr>
          <p:nvPr/>
        </p:nvPicPr>
        <p:blipFill>
          <a:blip r:embed="rId3"/>
          <a:stretch>
            <a:fillRect/>
          </a:stretch>
        </p:blipFill>
        <p:spPr>
          <a:xfrm>
            <a:off x="7917994" y="3905129"/>
            <a:ext cx="1025519" cy="1495425"/>
          </a:xfrm>
          <a:prstGeom prst="rect">
            <a:avLst/>
          </a:prstGeom>
        </p:spPr>
      </p:pic>
      <p:sp>
        <p:nvSpPr>
          <p:cNvPr id="11" name="TextBox 10">
            <a:extLst>
              <a:ext uri="{FF2B5EF4-FFF2-40B4-BE49-F238E27FC236}">
                <a16:creationId xmlns:a16="http://schemas.microsoft.com/office/drawing/2014/main" id="{9C03FDB5-E874-358F-E931-59DC61DF15FC}"/>
              </a:ext>
            </a:extLst>
          </p:cNvPr>
          <p:cNvSpPr txBox="1"/>
          <p:nvPr/>
        </p:nvSpPr>
        <p:spPr>
          <a:xfrm>
            <a:off x="7917994" y="5422720"/>
            <a:ext cx="1073606" cy="276999"/>
          </a:xfrm>
          <a:prstGeom prst="rect">
            <a:avLst/>
          </a:prstGeom>
          <a:solidFill>
            <a:schemeClr val="bg1"/>
          </a:solidFill>
          <a:ln w="15875">
            <a:solidFill>
              <a:srgbClr val="00B0F0"/>
            </a:solidFill>
          </a:ln>
        </p:spPr>
        <p:txBody>
          <a:bodyPr wrap="square" rtlCol="0">
            <a:spAutoFit/>
          </a:bodyPr>
          <a:lstStyle>
            <a:defPPr>
              <a:defRPr lang="en-US"/>
            </a:defPPr>
            <a:lvl1pPr marL="0" marR="0" lvl="0" indent="0" algn="ctr" defTabSz="914400" eaLnBrk="1" latinLnBrk="0" hangingPunct="1">
              <a:lnSpc>
                <a:spcPct val="100000"/>
              </a:lnSpc>
              <a:buClrTx/>
              <a:buSzTx/>
              <a:buFontTx/>
              <a:buNone/>
              <a:tabLst/>
              <a:defRPr kumimoji="0" sz="1000" b="0" i="0" u="none" strike="noStrike" cap="none" spc="0" normalizeH="0" baseline="0">
                <a:ln>
                  <a:noFill/>
                </a:ln>
                <a:solidFill>
                  <a:prstClr val="black"/>
                </a:solidFill>
                <a:effectLst/>
                <a:uLnTx/>
                <a:uFillTx/>
              </a:defRPr>
            </a:lvl1pPr>
          </a:lstStyle>
          <a:p>
            <a:r>
              <a:rPr lang="en-US" sz="1200" dirty="0"/>
              <a:t>Flight Prism</a:t>
            </a:r>
          </a:p>
        </p:txBody>
      </p:sp>
      <p:pic>
        <p:nvPicPr>
          <p:cNvPr id="14" name="Picture 13">
            <a:extLst>
              <a:ext uri="{FF2B5EF4-FFF2-40B4-BE49-F238E27FC236}">
                <a16:creationId xmlns:a16="http://schemas.microsoft.com/office/drawing/2014/main" id="{758EF1F0-17F2-B75D-709F-AFF292CDE0D1}"/>
              </a:ext>
            </a:extLst>
          </p:cNvPr>
          <p:cNvPicPr>
            <a:picLocks noChangeAspect="1"/>
          </p:cNvPicPr>
          <p:nvPr/>
        </p:nvPicPr>
        <p:blipFill>
          <a:blip r:embed="rId4"/>
          <a:stretch>
            <a:fillRect/>
          </a:stretch>
        </p:blipFill>
        <p:spPr>
          <a:xfrm>
            <a:off x="6020050" y="3952516"/>
            <a:ext cx="1822764" cy="1305284"/>
          </a:xfrm>
          <a:prstGeom prst="rect">
            <a:avLst/>
          </a:prstGeom>
        </p:spPr>
      </p:pic>
      <p:sp>
        <p:nvSpPr>
          <p:cNvPr id="15" name="TextBox 14">
            <a:extLst>
              <a:ext uri="{FF2B5EF4-FFF2-40B4-BE49-F238E27FC236}">
                <a16:creationId xmlns:a16="http://schemas.microsoft.com/office/drawing/2014/main" id="{BB6846E8-C655-97C3-6EA6-0600851F7F4B}"/>
              </a:ext>
            </a:extLst>
          </p:cNvPr>
          <p:cNvSpPr txBox="1"/>
          <p:nvPr/>
        </p:nvSpPr>
        <p:spPr>
          <a:xfrm>
            <a:off x="6309996" y="5422720"/>
            <a:ext cx="1302206" cy="276999"/>
          </a:xfrm>
          <a:prstGeom prst="rect">
            <a:avLst/>
          </a:prstGeom>
          <a:solidFill>
            <a:schemeClr val="bg1"/>
          </a:solidFill>
          <a:ln w="15875">
            <a:solidFill>
              <a:srgbClr val="00B0F0"/>
            </a:solidFill>
          </a:ln>
        </p:spPr>
        <p:txBody>
          <a:bodyPr wrap="square" rtlCol="0">
            <a:spAutoFit/>
          </a:bodyPr>
          <a:lstStyle>
            <a:defPPr>
              <a:defRPr lang="en-US"/>
            </a:defPPr>
            <a:lvl1pPr marL="0" marR="0" lvl="0" indent="0" algn="ctr" defTabSz="914400" eaLnBrk="1" latinLnBrk="0" hangingPunct="1">
              <a:lnSpc>
                <a:spcPct val="100000"/>
              </a:lnSpc>
              <a:buClrTx/>
              <a:buSzTx/>
              <a:buFontTx/>
              <a:buNone/>
              <a:tabLst/>
              <a:defRPr kumimoji="0" sz="1000" b="0" i="0" u="none" strike="noStrike" cap="none" spc="0" normalizeH="0" baseline="0">
                <a:ln>
                  <a:noFill/>
                </a:ln>
                <a:solidFill>
                  <a:prstClr val="black"/>
                </a:solidFill>
                <a:effectLst/>
                <a:uLnTx/>
                <a:uFillTx/>
              </a:defRPr>
            </a:lvl1pPr>
          </a:lstStyle>
          <a:p>
            <a:r>
              <a:rPr lang="en-US" sz="1200" dirty="0"/>
              <a:t>Flight Grism</a:t>
            </a:r>
          </a:p>
        </p:txBody>
      </p:sp>
    </p:spTree>
    <p:extLst>
      <p:ext uri="{BB962C8B-B14F-4D97-AF65-F5344CB8AC3E}">
        <p14:creationId xmlns:p14="http://schemas.microsoft.com/office/powerpoint/2010/main" val="319328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5EFE02-C98A-D1F8-10AB-E8660B639767}"/>
              </a:ext>
            </a:extLst>
          </p:cNvPr>
          <p:cNvSpPr>
            <a:spLocks noGrp="1"/>
          </p:cNvSpPr>
          <p:nvPr>
            <p:ph idx="1"/>
          </p:nvPr>
        </p:nvSpPr>
        <p:spPr>
          <a:xfrm>
            <a:off x="152400" y="914400"/>
            <a:ext cx="8610600" cy="5638800"/>
          </a:xfrm>
        </p:spPr>
        <p:txBody>
          <a:bodyPr>
            <a:normAutofit/>
          </a:bodyPr>
          <a:lstStyle/>
          <a:p>
            <a:r>
              <a:rPr lang="en-US" sz="2400" b="0" dirty="0"/>
              <a:t>Passed Critical Design Review (CDR) in September 2021</a:t>
            </a:r>
          </a:p>
          <a:p>
            <a:r>
              <a:rPr lang="en-US" sz="2400" b="0" dirty="0"/>
              <a:t>Due to COVID and supply chain impacts, slipped launch readiness date 4 months to Oct2026</a:t>
            </a:r>
          </a:p>
          <a:p>
            <a:r>
              <a:rPr lang="en-US" sz="2400" b="0" dirty="0"/>
              <a:t>Summer 2022, launch vehicle contract w/ SpaceX for Falcon Heavy</a:t>
            </a:r>
          </a:p>
          <a:p>
            <a:r>
              <a:rPr lang="en-US" sz="2400" b="0" dirty="0"/>
              <a:t>All elements well into integration (instruments, telescope, instrument carrier, spacecraft), scheduled to deliver to observatory integration and testing during CY2024</a:t>
            </a:r>
          </a:p>
          <a:p>
            <a:pPr lvl="1"/>
            <a:r>
              <a:rPr lang="en-US" sz="2200" dirty="0" err="1"/>
              <a:t>Eg</a:t>
            </a:r>
            <a:r>
              <a:rPr lang="en-US" sz="2200" dirty="0"/>
              <a:t> WFI including all optics, focal plane, electronics, are integrated, working on radiators now</a:t>
            </a:r>
            <a:endParaRPr lang="en-US" sz="2000" dirty="0"/>
          </a:p>
          <a:p>
            <a:r>
              <a:rPr lang="en-US" sz="2400" b="0" dirty="0"/>
              <a:t>Observatory I&amp;T ~2 years</a:t>
            </a:r>
          </a:p>
          <a:p>
            <a:r>
              <a:rPr lang="en-US" sz="2400" b="0" dirty="0"/>
              <a:t>Formulation science teams concluded in 2021, new science teams recently announced</a:t>
            </a:r>
          </a:p>
        </p:txBody>
      </p:sp>
      <p:sp>
        <p:nvSpPr>
          <p:cNvPr id="3" name="Title 2">
            <a:extLst>
              <a:ext uri="{FF2B5EF4-FFF2-40B4-BE49-F238E27FC236}">
                <a16:creationId xmlns:a16="http://schemas.microsoft.com/office/drawing/2014/main" id="{97528822-E9B4-83EE-2987-80894B04485F}"/>
              </a:ext>
            </a:extLst>
          </p:cNvPr>
          <p:cNvSpPr>
            <a:spLocks noGrp="1"/>
          </p:cNvSpPr>
          <p:nvPr>
            <p:ph type="title"/>
          </p:nvPr>
        </p:nvSpPr>
        <p:spPr/>
        <p:txBody>
          <a:bodyPr/>
          <a:lstStyle/>
          <a:p>
            <a:r>
              <a:rPr lang="en-US" dirty="0"/>
              <a:t>Current status – Summer 2023</a:t>
            </a:r>
          </a:p>
        </p:txBody>
      </p:sp>
    </p:spTree>
    <p:extLst>
      <p:ext uri="{BB962C8B-B14F-4D97-AF65-F5344CB8AC3E}">
        <p14:creationId xmlns:p14="http://schemas.microsoft.com/office/powerpoint/2010/main" val="4200317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22FA99D5-9AA2-4FD0-B0A7-34165B3E3A76}"/>
              </a:ext>
            </a:extLst>
          </p:cNvPr>
          <p:cNvSpPr txBox="1"/>
          <p:nvPr/>
        </p:nvSpPr>
        <p:spPr>
          <a:xfrm>
            <a:off x="4277037" y="4938352"/>
            <a:ext cx="4693773" cy="830997"/>
          </a:xfrm>
          <a:prstGeom prst="rect">
            <a:avLst/>
          </a:prstGeom>
          <a:noFill/>
          <a:ln>
            <a:solidFill>
              <a:srgbClr val="00B0F0"/>
            </a:solidFill>
          </a:ln>
        </p:spPr>
        <p:txBody>
          <a:bodyPr wrap="square">
            <a:spAutoFit/>
          </a:bodyPr>
          <a:lstStyle/>
          <a:p>
            <a:pPr algn="ctr" defTabSz="342900" fontAlgn="auto">
              <a:spcBef>
                <a:spcPts val="0"/>
              </a:spcBef>
              <a:spcAft>
                <a:spcPts val="0"/>
              </a:spcAft>
              <a:defRPr/>
            </a:pPr>
            <a:r>
              <a:rPr lang="en-US" sz="1600">
                <a:solidFill>
                  <a:prstClr val="black"/>
                </a:solidFill>
                <a:latin typeface="Calibri"/>
                <a:cs typeface="+mn-cs"/>
              </a:rPr>
              <a:t>Focal Plane Assembly (FPA) after successful vibration testing.  FPS assembly and thermal vacuum testing complete.  FPS shipped to Ball in early May</a:t>
            </a:r>
          </a:p>
        </p:txBody>
      </p:sp>
      <p:sp>
        <p:nvSpPr>
          <p:cNvPr id="2" name="Title 1"/>
          <p:cNvSpPr>
            <a:spLocks noGrp="1"/>
          </p:cNvSpPr>
          <p:nvPr>
            <p:ph type="title"/>
          </p:nvPr>
        </p:nvSpPr>
        <p:spPr>
          <a:xfrm>
            <a:off x="800100" y="244132"/>
            <a:ext cx="7543800" cy="456009"/>
          </a:xfrm>
        </p:spPr>
        <p:txBody>
          <a:bodyPr/>
          <a:lstStyle/>
          <a:p>
            <a:r>
              <a:rPr lang="en-US" sz="3200" dirty="0">
                <a:latin typeface="+mn-lt"/>
              </a:rPr>
              <a:t>Wide Field Instrument Highlights</a:t>
            </a:r>
          </a:p>
        </p:txBody>
      </p:sp>
      <p:pic>
        <p:nvPicPr>
          <p:cNvPr id="16" name="Picture 15">
            <a:extLst>
              <a:ext uri="{FF2B5EF4-FFF2-40B4-BE49-F238E27FC236}">
                <a16:creationId xmlns:a16="http://schemas.microsoft.com/office/drawing/2014/main" id="{3F0669C3-F22E-473B-9132-F6FE219EE8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19064" y="1846724"/>
            <a:ext cx="2478351" cy="3091628"/>
          </a:xfrm>
          <a:prstGeom prst="rect">
            <a:avLst/>
          </a:prstGeom>
          <a:ln w="34925" cap="sq">
            <a:solidFill>
              <a:srgbClr val="000000"/>
            </a:solidFill>
            <a:prstDash val="solid"/>
            <a:miter lim="800000"/>
          </a:ln>
          <a:effectLst>
            <a:outerShdw sx="1000" sy="1000" algn="tl" rotWithShape="0">
              <a:srgbClr val="000000"/>
            </a:outerShdw>
          </a:effectLst>
        </p:spPr>
      </p:pic>
      <p:pic>
        <p:nvPicPr>
          <p:cNvPr id="22" name="Picture 21">
            <a:extLst>
              <a:ext uri="{FF2B5EF4-FFF2-40B4-BE49-F238E27FC236}">
                <a16:creationId xmlns:a16="http://schemas.microsoft.com/office/drawing/2014/main" id="{E30B7417-8542-414A-A81F-7CEBB05B8B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41"/>
          <a:stretch/>
        </p:blipFill>
        <p:spPr>
          <a:xfrm>
            <a:off x="6612446" y="1846724"/>
            <a:ext cx="2360664" cy="1597762"/>
          </a:xfrm>
          <a:prstGeom prst="rect">
            <a:avLst/>
          </a:prstGeom>
          <a:ln w="34925" cap="sq">
            <a:solidFill>
              <a:srgbClr val="000000"/>
            </a:solidFill>
            <a:prstDash val="solid"/>
            <a:miter lim="800000"/>
          </a:ln>
          <a:effectLst>
            <a:outerShdw sx="1000" sy="1000" algn="tl" rotWithShape="0">
              <a:srgbClr val="000000"/>
            </a:outerShdw>
          </a:effectLst>
        </p:spPr>
      </p:pic>
      <p:pic>
        <p:nvPicPr>
          <p:cNvPr id="1032" name="Picture 8">
            <a:extLst>
              <a:ext uri="{FF2B5EF4-FFF2-40B4-BE49-F238E27FC236}">
                <a16:creationId xmlns:a16="http://schemas.microsoft.com/office/drawing/2014/main" id="{0194A69F-B1D6-4CEE-8DE0-F4D3B487B41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22709" y="1741647"/>
            <a:ext cx="2104319" cy="1308280"/>
          </a:xfrm>
          <a:prstGeom prst="rect">
            <a:avLst/>
          </a:prstGeom>
          <a:ln w="34925" cap="sq">
            <a:solidFill>
              <a:srgbClr val="000000"/>
            </a:solidFill>
            <a:prstDash val="solid"/>
            <a:miter lim="800000"/>
          </a:ln>
          <a:effectLst>
            <a:outerShdw sx="1000" sy="1000" algn="tl" rotWithShape="0">
              <a:srgbClr val="000000"/>
            </a:outerShdw>
          </a:effectLst>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0ECEF7D-0E47-483A-B351-B5EE316F1BD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612445" y="3463748"/>
            <a:ext cx="2358365" cy="1474604"/>
          </a:xfrm>
          <a:prstGeom prst="rect">
            <a:avLst/>
          </a:prstGeom>
          <a:ln w="34925" cap="sq">
            <a:solidFill>
              <a:srgbClr val="000000"/>
            </a:solidFill>
            <a:prstDash val="solid"/>
            <a:miter lim="800000"/>
          </a:ln>
          <a:effectLst>
            <a:outerShdw sx="1000" sy="1000" algn="tl" rotWithShape="0">
              <a:srgbClr val="000000"/>
            </a:outerShdw>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55C3EFBA-CDFA-4738-8478-C2E76068A5C0}"/>
              </a:ext>
            </a:extLst>
          </p:cNvPr>
          <p:cNvSpPr txBox="1"/>
          <p:nvPr/>
        </p:nvSpPr>
        <p:spPr>
          <a:xfrm>
            <a:off x="122688" y="4938352"/>
            <a:ext cx="3851009" cy="830997"/>
          </a:xfrm>
          <a:prstGeom prst="rect">
            <a:avLst/>
          </a:prstGeom>
          <a:noFill/>
          <a:ln>
            <a:solidFill>
              <a:srgbClr val="00B0F0"/>
            </a:solidFill>
          </a:ln>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Calibri"/>
              </a:defRPr>
            </a:lvl1pPr>
          </a:lstStyle>
          <a:p>
            <a:r>
              <a:rPr lang="en-US" sz="1600"/>
              <a:t>Focal Plane Electronics (FPE) assembly, thermal cycling, and vibration testing completed. </a:t>
            </a:r>
          </a:p>
        </p:txBody>
      </p:sp>
      <p:pic>
        <p:nvPicPr>
          <p:cNvPr id="4104" name="Picture 8">
            <a:extLst>
              <a:ext uri="{FF2B5EF4-FFF2-40B4-BE49-F238E27FC236}">
                <a16:creationId xmlns:a16="http://schemas.microsoft.com/office/drawing/2014/main" id="{A9AEAA19-A90F-4E8E-92CD-2A2AA061986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40426" y="1846724"/>
            <a:ext cx="1759229" cy="2406406"/>
          </a:xfrm>
          <a:prstGeom prst="rect">
            <a:avLst/>
          </a:prstGeom>
          <a:ln w="34925" cap="sq">
            <a:solidFill>
              <a:srgbClr val="000000"/>
            </a:solidFill>
            <a:prstDash val="solid"/>
            <a:miter lim="800000"/>
          </a:ln>
          <a:effectLst>
            <a:outerShdw sx="1000" sy="1000" algn="tl" rotWithShape="0">
              <a:srgbClr val="000000"/>
            </a:outerShdw>
          </a:effectLst>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AC48E9E3-5773-4EDD-9FB9-C4D3C58C2F87}"/>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9290" y="3181288"/>
            <a:ext cx="2070558" cy="1071842"/>
          </a:xfrm>
          <a:prstGeom prst="rect">
            <a:avLst/>
          </a:prstGeom>
          <a:ln w="34925" cap="sq">
            <a:solidFill>
              <a:srgbClr val="000000"/>
            </a:solidFill>
            <a:prstDash val="solid"/>
            <a:miter lim="800000"/>
          </a:ln>
          <a:effectLst>
            <a:outerShdw sx="1000" sy="1000" algn="tl"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606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61158CE-FEC1-4751-AF58-AD1B12A6F216}"/>
              </a:ext>
            </a:extLst>
          </p:cNvPr>
          <p:cNvSpPr txBox="1"/>
          <p:nvPr/>
        </p:nvSpPr>
        <p:spPr>
          <a:xfrm>
            <a:off x="5233160" y="5934443"/>
            <a:ext cx="2643100" cy="286232"/>
          </a:xfrm>
          <a:prstGeom prst="rect">
            <a:avLst/>
          </a:prstGeom>
          <a:noFill/>
          <a:ln>
            <a:solidFill>
              <a:srgbClr val="00B0F0"/>
            </a:solidFill>
          </a:ln>
        </p:spPr>
        <p:txBody>
          <a:bodyPr wrap="square">
            <a:spAutoFit/>
          </a:bodyPr>
          <a:lstStyle/>
          <a:p>
            <a:pPr marL="85725" algn="ctr">
              <a:lnSpc>
                <a:spcPct val="90000"/>
              </a:lnSpc>
            </a:pPr>
            <a:r>
              <a:rPr lang="en-US" sz="1400"/>
              <a:t>Goddard WFI Team</a:t>
            </a:r>
            <a:endParaRPr lang="en-US" sz="1400">
              <a:latin typeface="+mn-lt"/>
              <a:cs typeface="+mn-cs"/>
            </a:endParaRPr>
          </a:p>
        </p:txBody>
      </p:sp>
      <p:sp>
        <p:nvSpPr>
          <p:cNvPr id="13" name="TextBox 12">
            <a:extLst>
              <a:ext uri="{FF2B5EF4-FFF2-40B4-BE49-F238E27FC236}">
                <a16:creationId xmlns:a16="http://schemas.microsoft.com/office/drawing/2014/main" id="{669EB88C-EE9F-46E1-906A-6CF452D87E56}"/>
              </a:ext>
            </a:extLst>
          </p:cNvPr>
          <p:cNvSpPr txBox="1"/>
          <p:nvPr/>
        </p:nvSpPr>
        <p:spPr>
          <a:xfrm>
            <a:off x="3232887" y="4903286"/>
            <a:ext cx="1110513" cy="1061829"/>
          </a:xfrm>
          <a:prstGeom prst="rect">
            <a:avLst/>
          </a:prstGeom>
          <a:noFill/>
          <a:ln>
            <a:solidFill>
              <a:srgbClr val="00B0F0"/>
            </a:solidFill>
          </a:ln>
        </p:spPr>
        <p:txBody>
          <a:bodyPr wrap="square">
            <a:spAutoFit/>
          </a:bodyPr>
          <a:lstStyle/>
          <a:p>
            <a:pPr marL="85725" algn="ctr">
              <a:lnSpc>
                <a:spcPct val="90000"/>
              </a:lnSpc>
            </a:pPr>
            <a:r>
              <a:rPr lang="en-US" sz="1400">
                <a:latin typeface="+mn-lt"/>
                <a:cs typeface="+mn-cs"/>
              </a:rPr>
              <a:t>Focal Plane Electronics (FPE) </a:t>
            </a:r>
          </a:p>
          <a:p>
            <a:pPr marL="85725" algn="ctr">
              <a:lnSpc>
                <a:spcPct val="90000"/>
              </a:lnSpc>
            </a:pPr>
            <a:r>
              <a:rPr lang="en-US" sz="1400"/>
              <a:t>Delivered to Ball</a:t>
            </a:r>
            <a:endParaRPr lang="en-US" sz="1400">
              <a:latin typeface="+mn-lt"/>
              <a:cs typeface="+mn-cs"/>
            </a:endParaRPr>
          </a:p>
        </p:txBody>
      </p:sp>
      <p:sp>
        <p:nvSpPr>
          <p:cNvPr id="26" name="TextBox 25">
            <a:extLst>
              <a:ext uri="{FF2B5EF4-FFF2-40B4-BE49-F238E27FC236}">
                <a16:creationId xmlns:a16="http://schemas.microsoft.com/office/drawing/2014/main" id="{43C3E643-1A93-4F0F-9703-4D755AC18A57}"/>
              </a:ext>
            </a:extLst>
          </p:cNvPr>
          <p:cNvSpPr txBox="1"/>
          <p:nvPr/>
        </p:nvSpPr>
        <p:spPr>
          <a:xfrm>
            <a:off x="6054313" y="3220519"/>
            <a:ext cx="2643100" cy="480131"/>
          </a:xfrm>
          <a:prstGeom prst="rect">
            <a:avLst/>
          </a:prstGeom>
          <a:noFill/>
          <a:ln>
            <a:solidFill>
              <a:srgbClr val="00B0F0"/>
            </a:solidFill>
          </a:ln>
        </p:spPr>
        <p:txBody>
          <a:bodyPr wrap="square">
            <a:spAutoFit/>
          </a:bodyPr>
          <a:lstStyle/>
          <a:p>
            <a:pPr marL="85725" algn="ctr">
              <a:lnSpc>
                <a:spcPct val="90000"/>
              </a:lnSpc>
            </a:pPr>
            <a:r>
              <a:rPr lang="en-US" sz="1400">
                <a:latin typeface="+mn-lt"/>
                <a:cs typeface="+mn-cs"/>
              </a:rPr>
              <a:t>Focal Plane Assembly (</a:t>
            </a:r>
            <a:r>
              <a:rPr lang="en-US" sz="1400"/>
              <a:t>F</a:t>
            </a:r>
            <a:r>
              <a:rPr lang="en-US" sz="1400">
                <a:latin typeface="+mn-lt"/>
                <a:cs typeface="+mn-cs"/>
              </a:rPr>
              <a:t>PA)</a:t>
            </a:r>
          </a:p>
          <a:p>
            <a:pPr marL="85725" algn="ctr">
              <a:lnSpc>
                <a:spcPct val="90000"/>
              </a:lnSpc>
            </a:pPr>
            <a:r>
              <a:rPr lang="en-US" sz="1400"/>
              <a:t>Delivered to Ball</a:t>
            </a:r>
            <a:endParaRPr lang="en-US" sz="1400">
              <a:latin typeface="+mn-lt"/>
              <a:cs typeface="+mn-cs"/>
            </a:endParaRPr>
          </a:p>
        </p:txBody>
      </p:sp>
      <p:sp>
        <p:nvSpPr>
          <p:cNvPr id="19" name="TextBox 18">
            <a:extLst>
              <a:ext uri="{FF2B5EF4-FFF2-40B4-BE49-F238E27FC236}">
                <a16:creationId xmlns:a16="http://schemas.microsoft.com/office/drawing/2014/main" id="{CD9BC139-4622-43E7-8123-1D7E63A6975D}"/>
              </a:ext>
            </a:extLst>
          </p:cNvPr>
          <p:cNvSpPr txBox="1"/>
          <p:nvPr/>
        </p:nvSpPr>
        <p:spPr>
          <a:xfrm>
            <a:off x="3232887" y="3212964"/>
            <a:ext cx="2643100" cy="674031"/>
          </a:xfrm>
          <a:prstGeom prst="rect">
            <a:avLst/>
          </a:prstGeom>
          <a:noFill/>
          <a:ln>
            <a:solidFill>
              <a:srgbClr val="00B0F0"/>
            </a:solidFill>
          </a:ln>
        </p:spPr>
        <p:txBody>
          <a:bodyPr wrap="square">
            <a:spAutoFit/>
          </a:bodyPr>
          <a:lstStyle/>
          <a:p>
            <a:pPr marL="85725" algn="ctr">
              <a:lnSpc>
                <a:spcPct val="90000"/>
              </a:lnSpc>
            </a:pPr>
            <a:r>
              <a:rPr lang="en-US" sz="1400">
                <a:latin typeface="+mn-lt"/>
                <a:cs typeface="+mn-cs"/>
              </a:rPr>
              <a:t>Simplified Relative Calibration System (</a:t>
            </a:r>
            <a:r>
              <a:rPr lang="en-US" sz="1400" err="1">
                <a:latin typeface="+mn-lt"/>
                <a:cs typeface="+mn-cs"/>
              </a:rPr>
              <a:t>sRCS</a:t>
            </a:r>
            <a:r>
              <a:rPr lang="en-US" sz="1400">
                <a:latin typeface="+mn-lt"/>
                <a:cs typeface="+mn-cs"/>
              </a:rPr>
              <a:t>) </a:t>
            </a:r>
          </a:p>
          <a:p>
            <a:pPr marL="85725" algn="ctr">
              <a:lnSpc>
                <a:spcPct val="90000"/>
              </a:lnSpc>
            </a:pPr>
            <a:r>
              <a:rPr lang="en-US" sz="1400"/>
              <a:t>Delivered to Ball</a:t>
            </a:r>
            <a:endParaRPr lang="en-US" sz="1400">
              <a:latin typeface="+mn-lt"/>
              <a:cs typeface="+mn-cs"/>
            </a:endParaRPr>
          </a:p>
        </p:txBody>
      </p:sp>
      <p:sp>
        <p:nvSpPr>
          <p:cNvPr id="35" name="TextBox 34">
            <a:extLst>
              <a:ext uri="{FF2B5EF4-FFF2-40B4-BE49-F238E27FC236}">
                <a16:creationId xmlns:a16="http://schemas.microsoft.com/office/drawing/2014/main" id="{9E76DF1F-DAB2-40B1-8E10-A99A5E59804C}"/>
              </a:ext>
            </a:extLst>
          </p:cNvPr>
          <p:cNvSpPr txBox="1"/>
          <p:nvPr/>
        </p:nvSpPr>
        <p:spPr>
          <a:xfrm>
            <a:off x="411462" y="3196730"/>
            <a:ext cx="2643100" cy="480131"/>
          </a:xfrm>
          <a:prstGeom prst="rect">
            <a:avLst/>
          </a:prstGeom>
          <a:noFill/>
          <a:ln>
            <a:solidFill>
              <a:srgbClr val="00B0F0"/>
            </a:solidFill>
          </a:ln>
        </p:spPr>
        <p:txBody>
          <a:bodyPr wrap="square">
            <a:spAutoFit/>
          </a:bodyPr>
          <a:lstStyle/>
          <a:p>
            <a:pPr marL="85725" algn="ctr">
              <a:lnSpc>
                <a:spcPct val="90000"/>
              </a:lnSpc>
            </a:pPr>
            <a:r>
              <a:rPr lang="en-US" sz="1400">
                <a:latin typeface="+mn-lt"/>
                <a:cs typeface="+mn-cs"/>
              </a:rPr>
              <a:t>Stimulus of Ray Cones (SORC) </a:t>
            </a:r>
          </a:p>
          <a:p>
            <a:pPr marL="85725" algn="ctr">
              <a:lnSpc>
                <a:spcPct val="90000"/>
              </a:lnSpc>
            </a:pPr>
            <a:r>
              <a:rPr lang="en-US" sz="1400">
                <a:latin typeface="+mn-lt"/>
                <a:cs typeface="+mn-cs"/>
              </a:rPr>
              <a:t>Delivered</a:t>
            </a:r>
            <a:r>
              <a:rPr lang="en-US" sz="1400"/>
              <a:t> to Ball</a:t>
            </a:r>
            <a:endParaRPr lang="en-US" sz="1400">
              <a:latin typeface="+mn-lt"/>
              <a:cs typeface="+mn-cs"/>
            </a:endParaRPr>
          </a:p>
        </p:txBody>
      </p:sp>
      <p:sp>
        <p:nvSpPr>
          <p:cNvPr id="2" name="Title 1"/>
          <p:cNvSpPr>
            <a:spLocks noGrp="1"/>
          </p:cNvSpPr>
          <p:nvPr>
            <p:ph type="title"/>
          </p:nvPr>
        </p:nvSpPr>
        <p:spPr>
          <a:xfrm>
            <a:off x="800100" y="331342"/>
            <a:ext cx="7543800" cy="456009"/>
          </a:xfrm>
        </p:spPr>
        <p:txBody>
          <a:bodyPr/>
          <a:lstStyle/>
          <a:p>
            <a:r>
              <a:rPr lang="en-US" sz="3200" dirty="0">
                <a:latin typeface="+mn-lt"/>
              </a:rPr>
              <a:t>WFI Hardware Deliveries</a:t>
            </a:r>
          </a:p>
        </p:txBody>
      </p:sp>
      <p:pic>
        <p:nvPicPr>
          <p:cNvPr id="15" name="Picture 14">
            <a:extLst>
              <a:ext uri="{FF2B5EF4-FFF2-40B4-BE49-F238E27FC236}">
                <a16:creationId xmlns:a16="http://schemas.microsoft.com/office/drawing/2014/main" id="{0F291D49-9F89-415A-BB86-F2875B09C3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35065" y="1143000"/>
            <a:ext cx="2720765" cy="2060504"/>
          </a:xfrm>
          <a:prstGeom prst="rect">
            <a:avLst/>
          </a:prstGeom>
          <a:ln w="34925" cap="sq">
            <a:solidFill>
              <a:srgbClr val="000000"/>
            </a:solidFill>
            <a:prstDash val="solid"/>
            <a:miter lim="800000"/>
          </a:ln>
          <a:effectLst>
            <a:outerShdw sx="1000" sy="1000" algn="tl" rotWithShape="0">
              <a:srgbClr val="000000"/>
            </a:outerShdw>
          </a:effectLst>
        </p:spPr>
      </p:pic>
      <p:pic>
        <p:nvPicPr>
          <p:cNvPr id="18" name="Picture 17">
            <a:extLst>
              <a:ext uri="{FF2B5EF4-FFF2-40B4-BE49-F238E27FC236}">
                <a16:creationId xmlns:a16="http://schemas.microsoft.com/office/drawing/2014/main" id="{B2E57C2C-509D-46C8-AE7D-18D6CADEFB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2630" y="1143000"/>
            <a:ext cx="2720765" cy="2060504"/>
          </a:xfrm>
          <a:prstGeom prst="rect">
            <a:avLst/>
          </a:prstGeom>
          <a:ln w="34925" cap="sq">
            <a:solidFill>
              <a:srgbClr val="000000"/>
            </a:solidFill>
            <a:prstDash val="solid"/>
            <a:miter lim="800000"/>
          </a:ln>
          <a:effectLst>
            <a:outerShdw sx="1000" sy="1000" algn="tl" rotWithShape="0">
              <a:srgbClr val="000000"/>
            </a:outerShdw>
          </a:effectLst>
        </p:spPr>
      </p:pic>
      <p:pic>
        <p:nvPicPr>
          <p:cNvPr id="12" name="Picture 11" descr="A picture containing indoor, person&#10;&#10;Description automatically generated">
            <a:extLst>
              <a:ext uri="{FF2B5EF4-FFF2-40B4-BE49-F238E27FC236}">
                <a16:creationId xmlns:a16="http://schemas.microsoft.com/office/drawing/2014/main" id="{DDD669B0-44E5-4FF8-B9A2-1D2B6B9409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97500" y="1149594"/>
            <a:ext cx="2893031" cy="2050307"/>
          </a:xfrm>
          <a:prstGeom prst="rect">
            <a:avLst/>
          </a:prstGeom>
          <a:ln w="34925" cap="sq">
            <a:solidFill>
              <a:srgbClr val="000000"/>
            </a:solidFill>
            <a:prstDash val="solid"/>
            <a:miter lim="800000"/>
          </a:ln>
          <a:effectLst>
            <a:outerShdw sx="1000" sy="1000" algn="tl" rotWithShape="0">
              <a:srgbClr val="000000"/>
            </a:outerShdw>
          </a:effectLst>
        </p:spPr>
      </p:pic>
      <p:pic>
        <p:nvPicPr>
          <p:cNvPr id="4" name="Picture 3">
            <a:extLst>
              <a:ext uri="{FF2B5EF4-FFF2-40B4-BE49-F238E27FC236}">
                <a16:creationId xmlns:a16="http://schemas.microsoft.com/office/drawing/2014/main" id="{CBA1BD28-C9E5-402A-B1F7-0B325218C8D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2667" y="4470976"/>
            <a:ext cx="2720765" cy="1660993"/>
          </a:xfrm>
          <a:prstGeom prst="rect">
            <a:avLst/>
          </a:prstGeom>
          <a:ln w="34925" cap="sq">
            <a:solidFill>
              <a:srgbClr val="000000"/>
            </a:solidFill>
            <a:prstDash val="solid"/>
            <a:miter lim="800000"/>
          </a:ln>
          <a:effectLst>
            <a:outerShdw sx="1000" sy="1000" algn="tl" rotWithShape="0">
              <a:srgbClr val="000000"/>
            </a:outerShdw>
          </a:effectLst>
        </p:spPr>
      </p:pic>
      <p:pic>
        <p:nvPicPr>
          <p:cNvPr id="6" name="Picture 5" descr="A group of people posing for a photo&#10;&#10;Description automatically generated">
            <a:extLst>
              <a:ext uri="{FF2B5EF4-FFF2-40B4-BE49-F238E27FC236}">
                <a16:creationId xmlns:a16="http://schemas.microsoft.com/office/drawing/2014/main" id="{58EC5528-7174-4CD0-9604-C0AA192A61C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26323" y="4564071"/>
            <a:ext cx="4025011" cy="1348275"/>
          </a:xfrm>
          <a:prstGeom prst="rect">
            <a:avLst/>
          </a:prstGeom>
          <a:ln w="34925" cap="sq">
            <a:solidFill>
              <a:srgbClr val="000000"/>
            </a:solidFill>
            <a:prstDash val="solid"/>
            <a:miter lim="800000"/>
          </a:ln>
          <a:effectLst>
            <a:outerShdw sx="1000" sy="1000" algn="tl" rotWithShape="0">
              <a:srgbClr val="000000"/>
            </a:outerShdw>
          </a:effectLst>
        </p:spPr>
      </p:pic>
    </p:spTree>
    <p:extLst>
      <p:ext uri="{BB962C8B-B14F-4D97-AF65-F5344CB8AC3E}">
        <p14:creationId xmlns:p14="http://schemas.microsoft.com/office/powerpoint/2010/main" val="2853578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now&#10;&#10;Description automatically generated">
            <a:extLst>
              <a:ext uri="{FF2B5EF4-FFF2-40B4-BE49-F238E27FC236}">
                <a16:creationId xmlns:a16="http://schemas.microsoft.com/office/drawing/2014/main" id="{36771BBA-89C1-6EFA-7AC2-66A1D7DC7552}"/>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671229" y="2278484"/>
            <a:ext cx="4132880" cy="3131255"/>
          </a:xfrm>
          <a:prstGeom prst="roundRect">
            <a:avLst/>
          </a:prstGeom>
          <a:ln w="28575">
            <a:solidFill>
              <a:schemeClr val="tx1"/>
            </a:solidFill>
          </a:ln>
        </p:spPr>
      </p:pic>
      <p:sp>
        <p:nvSpPr>
          <p:cNvPr id="3" name="Title 2">
            <a:extLst>
              <a:ext uri="{FF2B5EF4-FFF2-40B4-BE49-F238E27FC236}">
                <a16:creationId xmlns:a16="http://schemas.microsoft.com/office/drawing/2014/main" id="{9E9D5D0C-C0C5-F633-D8B4-964CCCB68C7C}"/>
              </a:ext>
            </a:extLst>
          </p:cNvPr>
          <p:cNvSpPr>
            <a:spLocks noGrp="1"/>
          </p:cNvSpPr>
          <p:nvPr>
            <p:ph type="title"/>
          </p:nvPr>
        </p:nvSpPr>
        <p:spPr/>
        <p:txBody>
          <a:bodyPr/>
          <a:lstStyle/>
          <a:p>
            <a:r>
              <a:rPr lang="en-US" sz="2400" dirty="0"/>
              <a:t>WFI Status and Accomplishments</a:t>
            </a:r>
          </a:p>
        </p:txBody>
      </p:sp>
      <p:pic>
        <p:nvPicPr>
          <p:cNvPr id="7" name="Picture 6" descr="A picture containing indoor, equipment&#10;&#10;Description automatically generated">
            <a:extLst>
              <a:ext uri="{FF2B5EF4-FFF2-40B4-BE49-F238E27FC236}">
                <a16:creationId xmlns:a16="http://schemas.microsoft.com/office/drawing/2014/main" id="{6E274373-3BB0-A57D-BB18-A07548E332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9892" y="2278484"/>
            <a:ext cx="4132895" cy="3131255"/>
          </a:xfrm>
          <a:prstGeom prst="roundRect">
            <a:avLst/>
          </a:prstGeom>
          <a:ln w="28575">
            <a:solidFill>
              <a:schemeClr val="tx1"/>
            </a:solidFill>
          </a:ln>
        </p:spPr>
      </p:pic>
      <p:sp>
        <p:nvSpPr>
          <p:cNvPr id="9" name="Rectangle: Rounded Corners 8">
            <a:extLst>
              <a:ext uri="{FF2B5EF4-FFF2-40B4-BE49-F238E27FC236}">
                <a16:creationId xmlns:a16="http://schemas.microsoft.com/office/drawing/2014/main" id="{4BD2858E-30D4-250F-1685-25C547D7CEED}"/>
              </a:ext>
            </a:extLst>
          </p:cNvPr>
          <p:cNvSpPr/>
          <p:nvPr/>
        </p:nvSpPr>
        <p:spPr>
          <a:xfrm>
            <a:off x="1214297" y="1604772"/>
            <a:ext cx="6715408" cy="303417"/>
          </a:xfrm>
          <a:prstGeom prst="roundRect">
            <a:avLst/>
          </a:prstGeom>
          <a:solidFill>
            <a:srgbClr val="002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i="1" dirty="0"/>
              <a:t>WFI Focal Plane System (FPS) Mechanical Integration at Ball Aerospace</a:t>
            </a:r>
          </a:p>
        </p:txBody>
      </p:sp>
    </p:spTree>
    <p:extLst>
      <p:ext uri="{BB962C8B-B14F-4D97-AF65-F5344CB8AC3E}">
        <p14:creationId xmlns:p14="http://schemas.microsoft.com/office/powerpoint/2010/main" val="1199872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A0DB07AA-FF39-40EB-91B0-3CE7D10DCFE1}"/>
              </a:ext>
            </a:extLst>
          </p:cNvPr>
          <p:cNvSpPr txBox="1"/>
          <p:nvPr/>
        </p:nvSpPr>
        <p:spPr>
          <a:xfrm>
            <a:off x="6632677" y="2667000"/>
            <a:ext cx="2358260" cy="954107"/>
          </a:xfrm>
          <a:prstGeom prst="rect">
            <a:avLst/>
          </a:prstGeom>
          <a:noFill/>
          <a:ln>
            <a:solidFill>
              <a:srgbClr val="00B0F0"/>
            </a:solidFill>
          </a:ln>
        </p:spPr>
        <p:txBody>
          <a:bodyPr wrap="square" rtlCol="0">
            <a:spAutoFit/>
          </a:bodyPr>
          <a:lstStyle/>
          <a:p>
            <a:pPr algn="ctr"/>
            <a:r>
              <a:rPr lang="en-US" sz="1400"/>
              <a:t>Spacecraft High Gain Antenna System (HGAS) – assembly underway in SSDIF</a:t>
            </a:r>
          </a:p>
        </p:txBody>
      </p:sp>
      <p:sp>
        <p:nvSpPr>
          <p:cNvPr id="26" name="TextBox 25">
            <a:extLst>
              <a:ext uri="{FF2B5EF4-FFF2-40B4-BE49-F238E27FC236}">
                <a16:creationId xmlns:a16="http://schemas.microsoft.com/office/drawing/2014/main" id="{1451906F-F92A-4118-AF35-500304FEE1AE}"/>
              </a:ext>
            </a:extLst>
          </p:cNvPr>
          <p:cNvSpPr txBox="1"/>
          <p:nvPr/>
        </p:nvSpPr>
        <p:spPr>
          <a:xfrm>
            <a:off x="147724" y="2876590"/>
            <a:ext cx="2882858" cy="738664"/>
          </a:xfrm>
          <a:prstGeom prst="rect">
            <a:avLst/>
          </a:prstGeom>
          <a:noFill/>
          <a:ln>
            <a:solidFill>
              <a:srgbClr val="00B0F0"/>
            </a:solidFill>
          </a:ln>
        </p:spPr>
        <p:txBody>
          <a:bodyPr wrap="square" rtlCol="0">
            <a:spAutoFit/>
          </a:bodyPr>
          <a:lstStyle>
            <a:defPPr>
              <a:defRPr lang="en-US"/>
            </a:defPPr>
            <a:lvl1pPr algn="ctr">
              <a:defRPr sz="1400"/>
            </a:lvl1pPr>
          </a:lstStyle>
          <a:p>
            <a:r>
              <a:rPr lang="en-US"/>
              <a:t>Spacecraft Bus flight harnesses (on mockup) completed bakeout ahead of schedule.</a:t>
            </a:r>
          </a:p>
        </p:txBody>
      </p:sp>
      <p:sp>
        <p:nvSpPr>
          <p:cNvPr id="18" name="TextBox 17">
            <a:extLst>
              <a:ext uri="{FF2B5EF4-FFF2-40B4-BE49-F238E27FC236}">
                <a16:creationId xmlns:a16="http://schemas.microsoft.com/office/drawing/2014/main" id="{BAC971B0-AFB3-44D9-AA98-60DAA2A1F9C6}"/>
              </a:ext>
            </a:extLst>
          </p:cNvPr>
          <p:cNvSpPr txBox="1"/>
          <p:nvPr/>
        </p:nvSpPr>
        <p:spPr>
          <a:xfrm>
            <a:off x="3568110" y="2862688"/>
            <a:ext cx="2358260" cy="738664"/>
          </a:xfrm>
          <a:prstGeom prst="rect">
            <a:avLst/>
          </a:prstGeom>
          <a:noFill/>
          <a:ln>
            <a:solidFill>
              <a:srgbClr val="00B0F0"/>
            </a:solidFill>
          </a:ln>
        </p:spPr>
        <p:txBody>
          <a:bodyPr wrap="square" rtlCol="0">
            <a:spAutoFit/>
          </a:bodyPr>
          <a:lstStyle/>
          <a:p>
            <a:pPr algn="ctr"/>
            <a:r>
              <a:rPr lang="en-US" sz="1400"/>
              <a:t>Flight harnesses being integrated into Spacecraft Bus</a:t>
            </a:r>
          </a:p>
        </p:txBody>
      </p:sp>
      <p:sp>
        <p:nvSpPr>
          <p:cNvPr id="3" name="Title 2">
            <a:extLst>
              <a:ext uri="{FF2B5EF4-FFF2-40B4-BE49-F238E27FC236}">
                <a16:creationId xmlns:a16="http://schemas.microsoft.com/office/drawing/2014/main" id="{57EEA858-34A3-9E42-A3A8-2E24357570B0}"/>
              </a:ext>
            </a:extLst>
          </p:cNvPr>
          <p:cNvSpPr>
            <a:spLocks noGrp="1"/>
          </p:cNvSpPr>
          <p:nvPr>
            <p:ph type="title"/>
          </p:nvPr>
        </p:nvSpPr>
        <p:spPr/>
        <p:txBody>
          <a:bodyPr/>
          <a:lstStyle/>
          <a:p>
            <a:r>
              <a:rPr lang="en-US" dirty="0"/>
              <a:t>Spacecraft Highlights</a:t>
            </a:r>
          </a:p>
        </p:txBody>
      </p:sp>
      <p:pic>
        <p:nvPicPr>
          <p:cNvPr id="4" name="Picture 3">
            <a:extLst>
              <a:ext uri="{FF2B5EF4-FFF2-40B4-BE49-F238E27FC236}">
                <a16:creationId xmlns:a16="http://schemas.microsoft.com/office/drawing/2014/main" id="{3D1C1D96-A48C-43EF-8B22-D0B47B58AE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0544" y="914400"/>
            <a:ext cx="2449356" cy="1979947"/>
          </a:xfrm>
          <a:prstGeom prst="rect">
            <a:avLst/>
          </a:prstGeom>
        </p:spPr>
      </p:pic>
      <p:pic>
        <p:nvPicPr>
          <p:cNvPr id="5" name="Picture 4">
            <a:extLst>
              <a:ext uri="{FF2B5EF4-FFF2-40B4-BE49-F238E27FC236}">
                <a16:creationId xmlns:a16="http://schemas.microsoft.com/office/drawing/2014/main" id="{42435274-C9E4-42D6-8B9B-1479011036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9799" y="939446"/>
            <a:ext cx="2449355" cy="1651354"/>
          </a:xfrm>
          <a:prstGeom prst="rect">
            <a:avLst/>
          </a:prstGeom>
        </p:spPr>
      </p:pic>
      <p:pic>
        <p:nvPicPr>
          <p:cNvPr id="9" name="Picture 8">
            <a:extLst>
              <a:ext uri="{FF2B5EF4-FFF2-40B4-BE49-F238E27FC236}">
                <a16:creationId xmlns:a16="http://schemas.microsoft.com/office/drawing/2014/main" id="{B779D34C-A65A-4400-BF58-3095DC71FE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474" y="962041"/>
            <a:ext cx="2888250" cy="1921412"/>
          </a:xfrm>
          <a:prstGeom prst="rect">
            <a:avLst/>
          </a:prstGeom>
          <a:ln w="38100">
            <a:solidFill>
              <a:schemeClr val="tx1"/>
            </a:solidFill>
          </a:ln>
        </p:spPr>
      </p:pic>
      <p:sp>
        <p:nvSpPr>
          <p:cNvPr id="29" name="TextBox 28">
            <a:extLst>
              <a:ext uri="{FF2B5EF4-FFF2-40B4-BE49-F238E27FC236}">
                <a16:creationId xmlns:a16="http://schemas.microsoft.com/office/drawing/2014/main" id="{7A7E01D8-3083-4782-9402-0131A7C1554E}"/>
              </a:ext>
            </a:extLst>
          </p:cNvPr>
          <p:cNvSpPr txBox="1"/>
          <p:nvPr/>
        </p:nvSpPr>
        <p:spPr>
          <a:xfrm>
            <a:off x="3332295" y="5180998"/>
            <a:ext cx="2844976" cy="830997"/>
          </a:xfrm>
          <a:prstGeom prst="rect">
            <a:avLst/>
          </a:prstGeom>
          <a:noFill/>
          <a:ln>
            <a:solidFill>
              <a:srgbClr val="00B0F0"/>
            </a:solidFill>
          </a:ln>
        </p:spPr>
        <p:txBody>
          <a:bodyPr wrap="square" rtlCol="0">
            <a:spAutoFit/>
          </a:bodyPr>
          <a:lstStyle/>
          <a:p>
            <a:pPr algn="ctr"/>
            <a:r>
              <a:rPr lang="en-US" sz="1200"/>
              <a:t>Spacecraft Solar Array Sun Shield (SASS) panels – </a:t>
            </a:r>
          </a:p>
          <a:p>
            <a:pPr algn="ctr"/>
            <a:r>
              <a:rPr lang="en-US" sz="1200"/>
              <a:t>6 flight SASS substrate panels shipped to cell vendor in March for cell laydown</a:t>
            </a:r>
          </a:p>
        </p:txBody>
      </p:sp>
      <p:sp>
        <p:nvSpPr>
          <p:cNvPr id="30" name="TextBox 29">
            <a:extLst>
              <a:ext uri="{FF2B5EF4-FFF2-40B4-BE49-F238E27FC236}">
                <a16:creationId xmlns:a16="http://schemas.microsoft.com/office/drawing/2014/main" id="{A1C65D03-90A5-413D-8213-1E9639AEBB5E}"/>
              </a:ext>
            </a:extLst>
          </p:cNvPr>
          <p:cNvSpPr txBox="1"/>
          <p:nvPr/>
        </p:nvSpPr>
        <p:spPr>
          <a:xfrm>
            <a:off x="464473" y="5344484"/>
            <a:ext cx="2068721" cy="646331"/>
          </a:xfrm>
          <a:prstGeom prst="rect">
            <a:avLst/>
          </a:prstGeom>
          <a:noFill/>
          <a:ln>
            <a:solidFill>
              <a:srgbClr val="00B0F0"/>
            </a:solidFill>
          </a:ln>
        </p:spPr>
        <p:txBody>
          <a:bodyPr wrap="square" rtlCol="0">
            <a:spAutoFit/>
          </a:bodyPr>
          <a:lstStyle/>
          <a:p>
            <a:pPr algn="ctr"/>
            <a:r>
              <a:rPr lang="en-US" sz="1200"/>
              <a:t>Prop Deck Subassembly Lift to Prop Support Frame in B11 High Bay</a:t>
            </a:r>
          </a:p>
        </p:txBody>
      </p:sp>
      <p:pic>
        <p:nvPicPr>
          <p:cNvPr id="11" name="Picture 10">
            <a:extLst>
              <a:ext uri="{FF2B5EF4-FFF2-40B4-BE49-F238E27FC236}">
                <a16:creationId xmlns:a16="http://schemas.microsoft.com/office/drawing/2014/main" id="{8E0A2AA2-13B7-4375-97FE-F7A5062D14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4472" y="3966379"/>
            <a:ext cx="2068721" cy="1378106"/>
          </a:xfrm>
          <a:prstGeom prst="rect">
            <a:avLst/>
          </a:prstGeom>
          <a:ln w="38100">
            <a:solidFill>
              <a:schemeClr val="tx1"/>
            </a:solidFill>
          </a:ln>
        </p:spPr>
      </p:pic>
      <p:pic>
        <p:nvPicPr>
          <p:cNvPr id="7" name="Picture 6">
            <a:extLst>
              <a:ext uri="{FF2B5EF4-FFF2-40B4-BE49-F238E27FC236}">
                <a16:creationId xmlns:a16="http://schemas.microsoft.com/office/drawing/2014/main" id="{B952C6E9-7F9B-407B-90C8-5B6DFD0B5FD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8127" y="3975131"/>
            <a:ext cx="3282047" cy="1226153"/>
          </a:xfrm>
          <a:prstGeom prst="rect">
            <a:avLst/>
          </a:prstGeom>
          <a:ln w="38100">
            <a:solidFill>
              <a:schemeClr val="tx1"/>
            </a:solidFill>
          </a:ln>
        </p:spPr>
      </p:pic>
      <p:pic>
        <p:nvPicPr>
          <p:cNvPr id="5122" name="Picture 2">
            <a:extLst>
              <a:ext uri="{FF2B5EF4-FFF2-40B4-BE49-F238E27FC236}">
                <a16:creationId xmlns:a16="http://schemas.microsoft.com/office/drawing/2014/main" id="{63B24BEB-315B-41C2-8B0F-CAD634882C9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89799" y="3754352"/>
            <a:ext cx="2452478" cy="1634481"/>
          </a:xfrm>
          <a:prstGeom prst="rect">
            <a:avLst/>
          </a:prstGeom>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338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EB6A03-BD2A-4C48-943D-11493565D12A}"/>
              </a:ext>
            </a:extLst>
          </p:cNvPr>
          <p:cNvSpPr>
            <a:spLocks noGrp="1"/>
          </p:cNvSpPr>
          <p:nvPr>
            <p:ph idx="1"/>
          </p:nvPr>
        </p:nvSpPr>
        <p:spPr>
          <a:xfrm>
            <a:off x="228600" y="838200"/>
            <a:ext cx="8534400" cy="5715000"/>
          </a:xfrm>
        </p:spPr>
        <p:txBody>
          <a:bodyPr>
            <a:noAutofit/>
          </a:bodyPr>
          <a:lstStyle/>
          <a:p>
            <a:pPr marL="0" indent="0">
              <a:lnSpc>
                <a:spcPct val="120000"/>
              </a:lnSpc>
              <a:buNone/>
            </a:pPr>
            <a:r>
              <a:rPr lang="en-US" sz="1800" dirty="0"/>
              <a:t>Recent Accomplishments</a:t>
            </a:r>
          </a:p>
          <a:p>
            <a:pPr lvl="1">
              <a:lnSpc>
                <a:spcPct val="120000"/>
              </a:lnSpc>
              <a:buClr>
                <a:schemeClr val="accent4"/>
              </a:buClr>
              <a:buFont typeface="Wingdings" panose="05000000000000000000" pitchFamily="2" charset="2"/>
              <a:buChar char="ü"/>
            </a:pPr>
            <a:r>
              <a:rPr lang="en-US" sz="1600" dirty="0"/>
              <a:t>Forward Optical Assembly completed</a:t>
            </a:r>
          </a:p>
          <a:p>
            <a:pPr lvl="1">
              <a:lnSpc>
                <a:spcPct val="120000"/>
              </a:lnSpc>
              <a:buClr>
                <a:schemeClr val="accent4"/>
              </a:buClr>
              <a:buFont typeface="Wingdings" panose="05000000000000000000" pitchFamily="2" charset="2"/>
              <a:buChar char="ü"/>
            </a:pPr>
            <a:r>
              <a:rPr lang="en-US" sz="1600" dirty="0"/>
              <a:t>Telescope Control Electronics (TCE) Assembly completed</a:t>
            </a:r>
          </a:p>
          <a:p>
            <a:pPr lvl="1">
              <a:lnSpc>
                <a:spcPct val="120000"/>
              </a:lnSpc>
              <a:buClr>
                <a:schemeClr val="accent4"/>
              </a:buClr>
              <a:buFont typeface="Wingdings" panose="05000000000000000000" pitchFamily="2" charset="2"/>
              <a:buChar char="ü"/>
            </a:pPr>
            <a:r>
              <a:rPr lang="en-US" sz="1600" dirty="0"/>
              <a:t>Tertiary Collimator Assembly (TCA) Optical Alignment completed</a:t>
            </a:r>
          </a:p>
          <a:p>
            <a:pPr marL="685800" lvl="2" indent="0">
              <a:lnSpc>
                <a:spcPct val="120000"/>
              </a:lnSpc>
              <a:buNone/>
            </a:pPr>
            <a:endParaRPr lang="en-US" sz="900" dirty="0"/>
          </a:p>
        </p:txBody>
      </p:sp>
      <p:sp>
        <p:nvSpPr>
          <p:cNvPr id="2" name="Title 1">
            <a:extLst>
              <a:ext uri="{FF2B5EF4-FFF2-40B4-BE49-F238E27FC236}">
                <a16:creationId xmlns:a16="http://schemas.microsoft.com/office/drawing/2014/main" id="{37A319D6-0DE0-4C67-8538-A129915DE3B3}"/>
              </a:ext>
            </a:extLst>
          </p:cNvPr>
          <p:cNvSpPr>
            <a:spLocks noGrp="1"/>
          </p:cNvSpPr>
          <p:nvPr>
            <p:ph type="title"/>
          </p:nvPr>
        </p:nvSpPr>
        <p:spPr/>
        <p:txBody>
          <a:bodyPr/>
          <a:lstStyle/>
          <a:p>
            <a:r>
              <a:rPr lang="en-US" dirty="0"/>
              <a:t>Telescope Highlights</a:t>
            </a:r>
          </a:p>
        </p:txBody>
      </p:sp>
      <p:sp>
        <p:nvSpPr>
          <p:cNvPr id="11" name="TextBox 10">
            <a:extLst>
              <a:ext uri="{FF2B5EF4-FFF2-40B4-BE49-F238E27FC236}">
                <a16:creationId xmlns:a16="http://schemas.microsoft.com/office/drawing/2014/main" id="{BB4BAE10-55B8-4074-AEDC-7EAD00A9FDD5}"/>
              </a:ext>
            </a:extLst>
          </p:cNvPr>
          <p:cNvSpPr txBox="1"/>
          <p:nvPr/>
        </p:nvSpPr>
        <p:spPr>
          <a:xfrm>
            <a:off x="340486" y="5983069"/>
            <a:ext cx="2891023" cy="646331"/>
          </a:xfrm>
          <a:prstGeom prst="rect">
            <a:avLst/>
          </a:prstGeom>
          <a:noFill/>
        </p:spPr>
        <p:txBody>
          <a:bodyPr wrap="square" rtlCol="0">
            <a:spAutoFit/>
          </a:bodyPr>
          <a:lstStyle/>
          <a:p>
            <a:pPr algn="ctr"/>
            <a:r>
              <a:rPr lang="en-US" i="1" dirty="0"/>
              <a:t>Completed Forward Optical Assembly</a:t>
            </a:r>
          </a:p>
        </p:txBody>
      </p:sp>
      <p:pic>
        <p:nvPicPr>
          <p:cNvPr id="5" name="Picture 4" descr="A picture containing indoor, engine&#10;&#10;Description automatically generated">
            <a:extLst>
              <a:ext uri="{FF2B5EF4-FFF2-40B4-BE49-F238E27FC236}">
                <a16:creationId xmlns:a16="http://schemas.microsoft.com/office/drawing/2014/main" id="{1220F4E4-E936-793F-D596-660305F215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713" y="2740165"/>
            <a:ext cx="3619934" cy="2850509"/>
          </a:xfrm>
          <a:prstGeom prst="rect">
            <a:avLst/>
          </a:prstGeom>
        </p:spPr>
      </p:pic>
      <p:pic>
        <p:nvPicPr>
          <p:cNvPr id="7" name="Picture 6" descr="A person holding a camera&#10;&#10;Description automatically generated with medium confidence">
            <a:extLst>
              <a:ext uri="{FF2B5EF4-FFF2-40B4-BE49-F238E27FC236}">
                <a16:creationId xmlns:a16="http://schemas.microsoft.com/office/drawing/2014/main" id="{D07AD077-9187-EDE7-D8EB-37CCFD63452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46067" y="2590800"/>
            <a:ext cx="2469333" cy="1790640"/>
          </a:xfrm>
          <a:prstGeom prst="rect">
            <a:avLst/>
          </a:prstGeom>
        </p:spPr>
      </p:pic>
      <p:sp>
        <p:nvSpPr>
          <p:cNvPr id="8" name="TextBox 7">
            <a:extLst>
              <a:ext uri="{FF2B5EF4-FFF2-40B4-BE49-F238E27FC236}">
                <a16:creationId xmlns:a16="http://schemas.microsoft.com/office/drawing/2014/main" id="{82A3F1C0-2615-33E8-F75B-81A6B6617677}"/>
              </a:ext>
            </a:extLst>
          </p:cNvPr>
          <p:cNvSpPr txBox="1"/>
          <p:nvPr/>
        </p:nvSpPr>
        <p:spPr>
          <a:xfrm>
            <a:off x="6446068" y="4444198"/>
            <a:ext cx="2229017" cy="923330"/>
          </a:xfrm>
          <a:prstGeom prst="rect">
            <a:avLst/>
          </a:prstGeom>
          <a:noFill/>
        </p:spPr>
        <p:txBody>
          <a:bodyPr wrap="square" rtlCol="0">
            <a:spAutoFit/>
          </a:bodyPr>
          <a:lstStyle/>
          <a:p>
            <a:pPr algn="ctr"/>
            <a:r>
              <a:rPr lang="en-US" i="1" dirty="0"/>
              <a:t>Completed Tip/Tilt Fold Assembly</a:t>
            </a:r>
          </a:p>
          <a:p>
            <a:pPr algn="ctr"/>
            <a:r>
              <a:rPr lang="en-US" i="1" dirty="0"/>
              <a:t>(in CGI feed)</a:t>
            </a:r>
          </a:p>
        </p:txBody>
      </p:sp>
      <p:pic>
        <p:nvPicPr>
          <p:cNvPr id="4" name="Picture 3" descr="A picture containing indoor, electronics, equipment, cluttered&#10;&#10;Description automatically generated">
            <a:extLst>
              <a:ext uri="{FF2B5EF4-FFF2-40B4-BE49-F238E27FC236}">
                <a16:creationId xmlns:a16="http://schemas.microsoft.com/office/drawing/2014/main" id="{BE095786-1E66-27E9-615E-F2407AF0C1E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72024" y="2392774"/>
            <a:ext cx="2850510" cy="2081117"/>
          </a:xfrm>
          <a:prstGeom prst="rect">
            <a:avLst/>
          </a:prstGeom>
        </p:spPr>
      </p:pic>
      <p:sp>
        <p:nvSpPr>
          <p:cNvPr id="10" name="TextBox 9">
            <a:extLst>
              <a:ext uri="{FF2B5EF4-FFF2-40B4-BE49-F238E27FC236}">
                <a16:creationId xmlns:a16="http://schemas.microsoft.com/office/drawing/2014/main" id="{43215274-878E-3E7A-5377-617F7D86C340}"/>
              </a:ext>
            </a:extLst>
          </p:cNvPr>
          <p:cNvSpPr txBox="1"/>
          <p:nvPr/>
        </p:nvSpPr>
        <p:spPr>
          <a:xfrm>
            <a:off x="3457491" y="4544049"/>
            <a:ext cx="2229017" cy="923330"/>
          </a:xfrm>
          <a:prstGeom prst="rect">
            <a:avLst/>
          </a:prstGeom>
          <a:noFill/>
        </p:spPr>
        <p:txBody>
          <a:bodyPr wrap="square" rtlCol="0">
            <a:spAutoFit/>
          </a:bodyPr>
          <a:lstStyle/>
          <a:p>
            <a:pPr algn="ctr"/>
            <a:r>
              <a:rPr lang="en-US" i="1" dirty="0"/>
              <a:t>Completed Fold1  Assembly (in WFI feed)</a:t>
            </a:r>
          </a:p>
        </p:txBody>
      </p:sp>
    </p:spTree>
    <p:extLst>
      <p:ext uri="{BB962C8B-B14F-4D97-AF65-F5344CB8AC3E}">
        <p14:creationId xmlns:p14="http://schemas.microsoft.com/office/powerpoint/2010/main" val="748146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828020"/>
            <a:ext cx="8915399" cy="5648980"/>
          </a:xfrm>
        </p:spPr>
        <p:txBody>
          <a:bodyPr>
            <a:normAutofit fontScale="92500"/>
          </a:bodyPr>
          <a:lstStyle/>
          <a:p>
            <a:r>
              <a:rPr lang="en-US" sz="1800" dirty="0"/>
              <a:t>WFIRST (widefield infrared survey telescope, prior mission name) was creation of 2010 NWNH Decadal</a:t>
            </a:r>
          </a:p>
          <a:p>
            <a:pPr lvl="1"/>
            <a:r>
              <a:rPr lang="en-US" sz="1600" dirty="0"/>
              <a:t>Based on JDEM “Omega”, Microlensing Planet Finder, and NIR Surveyor mission concepts</a:t>
            </a:r>
          </a:p>
          <a:p>
            <a:pPr lvl="2"/>
            <a:r>
              <a:rPr lang="en-US" sz="1200" dirty="0"/>
              <a:t>All were three mirror anastigmat near IR staring concepts</a:t>
            </a:r>
          </a:p>
          <a:p>
            <a:pPr lvl="2"/>
            <a:r>
              <a:rPr lang="en-US" sz="1200" dirty="0"/>
              <a:t>JDEM Omega was hardware starting point, but needed to be slightly modified </a:t>
            </a:r>
            <a:r>
              <a:rPr lang="en-US" sz="1400" dirty="0">
                <a:effectLst/>
                <a:latin typeface="Calibri" panose="020F0502020204030204" pitchFamily="34" charset="0"/>
                <a:ea typeface="Calibri" panose="020F0502020204030204" pitchFamily="34" charset="0"/>
              </a:rPr>
              <a:t>to accommodate continuous viewing periods of the galactic bulge for microlensing</a:t>
            </a:r>
            <a:endParaRPr lang="en-US" sz="1200" dirty="0"/>
          </a:p>
          <a:p>
            <a:pPr lvl="1"/>
            <a:r>
              <a:rPr lang="en-US" sz="1600" dirty="0"/>
              <a:t>Multiple different surveys rolled into one mission</a:t>
            </a:r>
          </a:p>
          <a:p>
            <a:pPr lvl="1"/>
            <a:r>
              <a:rPr lang="en-US" sz="1600" dirty="0"/>
              <a:t>Imaging, imaging spectroscopy, and precision photometry are all required among the surveys</a:t>
            </a:r>
          </a:p>
          <a:p>
            <a:pPr lvl="1"/>
            <a:r>
              <a:rPr lang="en-US" sz="1600" dirty="0"/>
              <a:t>Cooler than HST optics are required for 2.0um red limit</a:t>
            </a:r>
          </a:p>
          <a:p>
            <a:pPr lvl="2"/>
            <a:r>
              <a:rPr lang="en-US" sz="1200" dirty="0"/>
              <a:t>HST is background limited near room temperature and 1.7um red limit</a:t>
            </a:r>
          </a:p>
          <a:p>
            <a:r>
              <a:rPr lang="en-US" sz="1800" dirty="0"/>
              <a:t>Mission concepts through 2011 were 1.5m on axis or 1.3m off-axis apertures</a:t>
            </a:r>
          </a:p>
          <a:p>
            <a:r>
              <a:rPr lang="en-US" sz="1800" dirty="0"/>
              <a:t>2.4m aperture (NRO transferred to NASA, we were directed to us, in 2012) </a:t>
            </a:r>
          </a:p>
          <a:p>
            <a:pPr lvl="1"/>
            <a:r>
              <a:rPr lang="en-US" dirty="0"/>
              <a:t>Larger primary mirror has 3x area and 0.5x PSF size, ~20x discovery potential</a:t>
            </a:r>
          </a:p>
          <a:p>
            <a:pPr lvl="1"/>
            <a:r>
              <a:rPr lang="en-US" dirty="0"/>
              <a:t>Realized best design has </a:t>
            </a:r>
            <a:r>
              <a:rPr lang="en-US" dirty="0" err="1"/>
              <a:t>undersampled</a:t>
            </a:r>
            <a:r>
              <a:rPr lang="en-US" dirty="0"/>
              <a:t> PSF with survey strategy to recover full sampling, best compromise of sampling vs wide area coverage</a:t>
            </a:r>
          </a:p>
          <a:p>
            <a:r>
              <a:rPr lang="en-US" sz="1800" dirty="0"/>
              <a:t>Concept evolved significantly with our understanding of the existing optics</a:t>
            </a:r>
          </a:p>
          <a:p>
            <a:pPr lvl="1"/>
            <a:r>
              <a:rPr lang="en-US" sz="1600" dirty="0"/>
              <a:t>Started with “use as is”; evolved over time towards current concept</a:t>
            </a:r>
          </a:p>
          <a:p>
            <a:pPr lvl="1"/>
            <a:r>
              <a:rPr lang="en-US" sz="1600" dirty="0"/>
              <a:t>Overall design has been very stable after early evolution described here</a:t>
            </a:r>
          </a:p>
          <a:p>
            <a:r>
              <a:rPr lang="en-US" sz="1800" dirty="0"/>
              <a:t>Renamed in 2020 after Nancy Grace Roman; progressing toward launch readiness in Oct2026</a:t>
            </a:r>
          </a:p>
        </p:txBody>
      </p:sp>
      <p:sp>
        <p:nvSpPr>
          <p:cNvPr id="3" name="TextBox 2"/>
          <p:cNvSpPr txBox="1"/>
          <p:nvPr/>
        </p:nvSpPr>
        <p:spPr>
          <a:xfrm>
            <a:off x="1828800" y="304800"/>
            <a:ext cx="5163593" cy="523220"/>
          </a:xfrm>
          <a:prstGeom prst="rect">
            <a:avLst/>
          </a:prstGeom>
          <a:noFill/>
        </p:spPr>
        <p:txBody>
          <a:bodyPr wrap="none" rtlCol="0">
            <a:spAutoFit/>
          </a:bodyPr>
          <a:lstStyle/>
          <a:p>
            <a:r>
              <a:rPr lang="en-US" sz="2800" dirty="0"/>
              <a:t>One-Page Mission Background</a:t>
            </a:r>
          </a:p>
        </p:txBody>
      </p:sp>
    </p:spTree>
    <p:extLst>
      <p:ext uri="{BB962C8B-B14F-4D97-AF65-F5344CB8AC3E}">
        <p14:creationId xmlns:p14="http://schemas.microsoft.com/office/powerpoint/2010/main" val="992439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752600" y="55587"/>
            <a:ext cx="5372100" cy="748282"/>
          </a:xfrm>
          <a:prstGeom prst="rect">
            <a:avLst/>
          </a:prstGeom>
        </p:spPr>
        <p:txBody>
          <a:bodyPr vert="horz" wrap="square" lIns="0" tIns="9525" rIns="0" bIns="0" numCol="1" rtlCol="0" anchor="ctr" anchorCtr="0" compatLnSpc="1">
            <a:prstTxWarp prst="textNoShape">
              <a:avLst/>
            </a:prstTxWarp>
            <a:spAutoFit/>
          </a:bodyPr>
          <a:lstStyle/>
          <a:p>
            <a:pPr marL="786765">
              <a:spcBef>
                <a:spcPts val="75"/>
              </a:spcBef>
            </a:pPr>
            <a:r>
              <a:rPr dirty="0"/>
              <a:t>Instrument</a:t>
            </a:r>
            <a:r>
              <a:rPr spc="-23" dirty="0"/>
              <a:t> </a:t>
            </a:r>
            <a:r>
              <a:rPr dirty="0"/>
              <a:t>Carrier</a:t>
            </a:r>
            <a:r>
              <a:rPr spc="-8" dirty="0"/>
              <a:t> Structure</a:t>
            </a:r>
            <a:r>
              <a:rPr lang="en-US" spc="-8" dirty="0"/>
              <a:t> &amp; Coronagraph</a:t>
            </a:r>
            <a:endParaRPr spc="-8" dirty="0"/>
          </a:p>
        </p:txBody>
      </p:sp>
      <p:sp>
        <p:nvSpPr>
          <p:cNvPr id="4" name="object 4"/>
          <p:cNvSpPr txBox="1"/>
          <p:nvPr/>
        </p:nvSpPr>
        <p:spPr>
          <a:xfrm>
            <a:off x="4114800" y="838201"/>
            <a:ext cx="5013085" cy="1749036"/>
          </a:xfrm>
          <a:prstGeom prst="rect">
            <a:avLst/>
          </a:prstGeom>
        </p:spPr>
        <p:txBody>
          <a:bodyPr vert="horz" wrap="square" lIns="0" tIns="10001" rIns="0" bIns="0" rtlCol="0">
            <a:spAutoFit/>
          </a:bodyPr>
          <a:lstStyle/>
          <a:p>
            <a:pPr marL="266224" indent="-256699">
              <a:spcBef>
                <a:spcPts val="79"/>
              </a:spcBef>
              <a:buFont typeface="Arial"/>
              <a:buChar char="•"/>
              <a:tabLst>
                <a:tab pos="266224" algn="l"/>
                <a:tab pos="266700" algn="l"/>
              </a:tabLst>
            </a:pPr>
            <a:r>
              <a:rPr lang="en-US" sz="2400" b="1" dirty="0">
                <a:latin typeface="Arial"/>
                <a:cs typeface="Arial"/>
              </a:rPr>
              <a:t>IC </a:t>
            </a:r>
            <a:r>
              <a:rPr sz="2400" b="1" dirty="0">
                <a:latin typeface="Arial"/>
                <a:cs typeface="Arial"/>
              </a:rPr>
              <a:t>Status</a:t>
            </a:r>
            <a:r>
              <a:rPr sz="2400" b="1" spc="-15" dirty="0">
                <a:latin typeface="Arial"/>
                <a:cs typeface="Arial"/>
              </a:rPr>
              <a:t> </a:t>
            </a:r>
            <a:r>
              <a:rPr sz="2400" b="1" dirty="0">
                <a:latin typeface="Arial"/>
                <a:cs typeface="Arial"/>
              </a:rPr>
              <a:t>and</a:t>
            </a:r>
            <a:r>
              <a:rPr sz="2400" b="1" spc="-60" dirty="0">
                <a:latin typeface="Arial"/>
                <a:cs typeface="Arial"/>
              </a:rPr>
              <a:t> </a:t>
            </a:r>
            <a:r>
              <a:rPr sz="2400" b="1" spc="-8" dirty="0">
                <a:latin typeface="Arial"/>
                <a:cs typeface="Arial"/>
              </a:rPr>
              <a:t>Accomplishments:</a:t>
            </a:r>
            <a:endParaRPr sz="2400" dirty="0">
              <a:latin typeface="Arial"/>
              <a:cs typeface="Arial"/>
            </a:endParaRPr>
          </a:p>
          <a:p>
            <a:pPr marL="567214" lvl="1" indent="-215265">
              <a:lnSpc>
                <a:spcPts val="1346"/>
              </a:lnSpc>
              <a:spcBef>
                <a:spcPts val="4"/>
              </a:spcBef>
              <a:buChar char="–"/>
              <a:tabLst>
                <a:tab pos="567214" algn="l"/>
                <a:tab pos="567690" algn="l"/>
              </a:tabLst>
            </a:pPr>
            <a:endParaRPr lang="en-US" sz="2000" dirty="0">
              <a:latin typeface="Arial"/>
              <a:cs typeface="Arial"/>
            </a:endParaRPr>
          </a:p>
          <a:p>
            <a:pPr marL="567214" lvl="1" indent="-215265">
              <a:lnSpc>
                <a:spcPts val="1346"/>
              </a:lnSpc>
              <a:spcBef>
                <a:spcPts val="4"/>
              </a:spcBef>
              <a:buChar char="–"/>
              <a:tabLst>
                <a:tab pos="567214" algn="l"/>
                <a:tab pos="567690" algn="l"/>
              </a:tabLst>
            </a:pPr>
            <a:r>
              <a:rPr sz="2000" dirty="0">
                <a:latin typeface="Arial"/>
                <a:cs typeface="Arial"/>
              </a:rPr>
              <a:t>Lower</a:t>
            </a:r>
            <a:r>
              <a:rPr sz="2000" spc="-64" dirty="0">
                <a:latin typeface="Arial"/>
                <a:cs typeface="Arial"/>
              </a:rPr>
              <a:t> </a:t>
            </a:r>
            <a:r>
              <a:rPr sz="2000" dirty="0">
                <a:latin typeface="Arial"/>
                <a:cs typeface="Arial"/>
              </a:rPr>
              <a:t>Assembly</a:t>
            </a:r>
            <a:r>
              <a:rPr lang="en-US" sz="2000" dirty="0">
                <a:latin typeface="Arial"/>
                <a:cs typeface="Arial"/>
              </a:rPr>
              <a:t> recently completed</a:t>
            </a:r>
          </a:p>
          <a:p>
            <a:pPr marL="567214" lvl="1" indent="-215265">
              <a:lnSpc>
                <a:spcPts val="1346"/>
              </a:lnSpc>
              <a:spcBef>
                <a:spcPts val="4"/>
              </a:spcBef>
              <a:buChar char="–"/>
              <a:tabLst>
                <a:tab pos="567214" algn="l"/>
                <a:tab pos="567690" algn="l"/>
              </a:tabLst>
            </a:pPr>
            <a:endParaRPr lang="en-US" sz="2000" dirty="0">
              <a:latin typeface="Arial"/>
              <a:cs typeface="Arial"/>
            </a:endParaRPr>
          </a:p>
          <a:p>
            <a:pPr marL="567214" lvl="1" indent="-215265">
              <a:lnSpc>
                <a:spcPts val="1346"/>
              </a:lnSpc>
              <a:spcBef>
                <a:spcPts val="4"/>
              </a:spcBef>
              <a:buChar char="–"/>
              <a:tabLst>
                <a:tab pos="567214" algn="l"/>
                <a:tab pos="567690" algn="l"/>
              </a:tabLst>
            </a:pPr>
            <a:r>
              <a:rPr lang="en-US" sz="2000" dirty="0">
                <a:latin typeface="Arial"/>
                <a:cs typeface="Arial"/>
              </a:rPr>
              <a:t>Upper Assembly started</a:t>
            </a:r>
          </a:p>
          <a:p>
            <a:pPr marL="567214" lvl="1" indent="-215265">
              <a:lnSpc>
                <a:spcPts val="1346"/>
              </a:lnSpc>
              <a:spcBef>
                <a:spcPts val="4"/>
              </a:spcBef>
              <a:buChar char="–"/>
              <a:tabLst>
                <a:tab pos="567214" algn="l"/>
                <a:tab pos="567690" algn="l"/>
              </a:tabLst>
            </a:pPr>
            <a:endParaRPr lang="en-US" sz="2000" dirty="0">
              <a:latin typeface="Arial"/>
              <a:cs typeface="Arial"/>
            </a:endParaRPr>
          </a:p>
          <a:p>
            <a:pPr marL="567214" lvl="1" indent="-215265">
              <a:lnSpc>
                <a:spcPts val="1346"/>
              </a:lnSpc>
              <a:spcBef>
                <a:spcPts val="4"/>
              </a:spcBef>
              <a:buChar char="–"/>
              <a:tabLst>
                <a:tab pos="567214" algn="l"/>
                <a:tab pos="567690" algn="l"/>
              </a:tabLst>
            </a:pPr>
            <a:r>
              <a:rPr lang="en-US" sz="2000" dirty="0">
                <a:latin typeface="Arial"/>
                <a:cs typeface="Arial"/>
              </a:rPr>
              <a:t>Delivery to GSFC I&amp;T September 2023</a:t>
            </a:r>
            <a:endParaRPr sz="2000" dirty="0">
              <a:latin typeface="Arial"/>
              <a:cs typeface="Arial"/>
            </a:endParaRPr>
          </a:p>
          <a:p>
            <a:pPr lvl="1">
              <a:spcBef>
                <a:spcPts val="15"/>
              </a:spcBef>
            </a:pPr>
            <a:endParaRPr sz="2400" dirty="0">
              <a:latin typeface="Arial"/>
              <a:cs typeface="Arial"/>
            </a:endParaRPr>
          </a:p>
        </p:txBody>
      </p:sp>
      <p:pic>
        <p:nvPicPr>
          <p:cNvPr id="5" name="object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014" y="838201"/>
            <a:ext cx="4010786" cy="3008346"/>
          </a:xfrm>
          <a:prstGeom prst="rect">
            <a:avLst/>
          </a:prstGeom>
        </p:spPr>
      </p:pic>
      <p:pic>
        <p:nvPicPr>
          <p:cNvPr id="2" name="Picture 1" descr="A picture containing engine, automaton&#10;&#10;Description automatically generated">
            <a:extLst>
              <a:ext uri="{FF2B5EF4-FFF2-40B4-BE49-F238E27FC236}">
                <a16:creationId xmlns:a16="http://schemas.microsoft.com/office/drawing/2014/main" id="{DCFAED1C-5C50-D98F-2319-583555D71D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17100" y="2845536"/>
            <a:ext cx="4010786" cy="3566091"/>
          </a:xfrm>
          <a:prstGeom prst="rect">
            <a:avLst/>
          </a:prstGeom>
        </p:spPr>
      </p:pic>
      <p:sp>
        <p:nvSpPr>
          <p:cNvPr id="7" name="object 4">
            <a:extLst>
              <a:ext uri="{FF2B5EF4-FFF2-40B4-BE49-F238E27FC236}">
                <a16:creationId xmlns:a16="http://schemas.microsoft.com/office/drawing/2014/main" id="{1C2781DD-5362-A442-4836-98FFCF6A4BAE}"/>
              </a:ext>
            </a:extLst>
          </p:cNvPr>
          <p:cNvSpPr txBox="1"/>
          <p:nvPr/>
        </p:nvSpPr>
        <p:spPr>
          <a:xfrm>
            <a:off x="305453" y="4114800"/>
            <a:ext cx="4811647" cy="2264562"/>
          </a:xfrm>
          <a:prstGeom prst="rect">
            <a:avLst/>
          </a:prstGeom>
        </p:spPr>
        <p:txBody>
          <a:bodyPr vert="horz" wrap="square" lIns="0" tIns="10001" rIns="0" bIns="0" rtlCol="0">
            <a:spAutoFit/>
          </a:bodyPr>
          <a:lstStyle/>
          <a:p>
            <a:pPr marL="266224" indent="-256699">
              <a:spcBef>
                <a:spcPts val="79"/>
              </a:spcBef>
              <a:buFont typeface="Arial"/>
              <a:buChar char="•"/>
              <a:tabLst>
                <a:tab pos="266224" algn="l"/>
                <a:tab pos="266700" algn="l"/>
              </a:tabLst>
            </a:pPr>
            <a:r>
              <a:rPr lang="en-US" sz="2400" b="1" dirty="0">
                <a:latin typeface="Arial"/>
                <a:cs typeface="Arial"/>
              </a:rPr>
              <a:t>CGI status</a:t>
            </a:r>
          </a:p>
          <a:p>
            <a:pPr marL="723424" lvl="1" indent="-256699">
              <a:spcBef>
                <a:spcPts val="79"/>
              </a:spcBef>
              <a:buFont typeface="Arial"/>
              <a:buChar char="•"/>
              <a:tabLst>
                <a:tab pos="266224" algn="l"/>
                <a:tab pos="266700" algn="l"/>
              </a:tabLst>
            </a:pPr>
            <a:r>
              <a:rPr lang="en-US" sz="2000" b="1" dirty="0">
                <a:latin typeface="Arial"/>
                <a:cs typeface="Arial"/>
              </a:rPr>
              <a:t>Optical bench fully populated &amp; aligned</a:t>
            </a:r>
          </a:p>
          <a:p>
            <a:pPr marL="723424" lvl="1" indent="-256699">
              <a:spcBef>
                <a:spcPts val="79"/>
              </a:spcBef>
              <a:buFont typeface="Arial"/>
              <a:buChar char="•"/>
              <a:tabLst>
                <a:tab pos="266224" algn="l"/>
                <a:tab pos="266700" algn="l"/>
              </a:tabLst>
            </a:pPr>
            <a:r>
              <a:rPr lang="en-US" sz="2000" b="1" dirty="0">
                <a:latin typeface="Arial"/>
                <a:cs typeface="Arial"/>
              </a:rPr>
              <a:t>All electronics boxes through environments, completing electronics pallet</a:t>
            </a:r>
            <a:endParaRPr lang="en-US" sz="2400" b="1" dirty="0">
              <a:latin typeface="Arial"/>
              <a:cs typeface="Arial"/>
            </a:endParaRPr>
          </a:p>
          <a:p>
            <a:pPr marL="723424" lvl="1" indent="-256699">
              <a:spcBef>
                <a:spcPts val="79"/>
              </a:spcBef>
              <a:buFont typeface="Arial"/>
              <a:buChar char="•"/>
              <a:tabLst>
                <a:tab pos="266224" algn="l"/>
                <a:tab pos="266700" algn="l"/>
              </a:tabLst>
            </a:pPr>
            <a:r>
              <a:rPr lang="en-US" sz="2000" b="1" dirty="0">
                <a:latin typeface="Arial"/>
                <a:cs typeface="Arial"/>
              </a:rPr>
              <a:t>Instrument integration ongoing</a:t>
            </a:r>
            <a:endParaRPr lang="en-US" b="1" dirty="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836B70-052D-5F11-F4CE-F8A30711F3AC}"/>
              </a:ext>
            </a:extLst>
          </p:cNvPr>
          <p:cNvSpPr>
            <a:spLocks noGrp="1"/>
          </p:cNvSpPr>
          <p:nvPr>
            <p:ph idx="1"/>
          </p:nvPr>
        </p:nvSpPr>
        <p:spPr/>
        <p:txBody>
          <a:bodyPr/>
          <a:lstStyle/>
          <a:p>
            <a:r>
              <a:rPr lang="en-US" dirty="0"/>
              <a:t>Thank you for your attention</a:t>
            </a:r>
          </a:p>
        </p:txBody>
      </p:sp>
      <p:sp>
        <p:nvSpPr>
          <p:cNvPr id="3" name="Title 2">
            <a:extLst>
              <a:ext uri="{FF2B5EF4-FFF2-40B4-BE49-F238E27FC236}">
                <a16:creationId xmlns:a16="http://schemas.microsoft.com/office/drawing/2014/main" id="{4A4175B8-22B6-DF2F-CA81-6F1B62AF9D75}"/>
              </a:ext>
            </a:extLst>
          </p:cNvPr>
          <p:cNvSpPr>
            <a:spLocks noGrp="1"/>
          </p:cNvSpPr>
          <p:nvPr>
            <p:ph type="title"/>
          </p:nvPr>
        </p:nvSpPr>
        <p:spPr/>
        <p:txBody>
          <a:bodyPr/>
          <a:lstStyle/>
          <a:p>
            <a:r>
              <a:rPr lang="en-US" dirty="0"/>
              <a:t>Backup</a:t>
            </a:r>
          </a:p>
        </p:txBody>
      </p:sp>
    </p:spTree>
    <p:extLst>
      <p:ext uri="{BB962C8B-B14F-4D97-AF65-F5344CB8AC3E}">
        <p14:creationId xmlns:p14="http://schemas.microsoft.com/office/powerpoint/2010/main" val="3993267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494D63A6-FF22-4560-A898-C9EF45D4D4D8}" type="slidenum">
              <a:rPr lang="en-US" smtClean="0"/>
              <a:pPr>
                <a:defRPr/>
              </a:pPr>
              <a:t>22</a:t>
            </a:fld>
            <a:endParaRPr lang="en-US"/>
          </a:p>
        </p:txBody>
      </p:sp>
      <p:pic>
        <p:nvPicPr>
          <p:cNvPr id="5" name="Picture 4"/>
          <p:cNvPicPr>
            <a:picLocks noChangeAspect="1"/>
          </p:cNvPicPr>
          <p:nvPr/>
        </p:nvPicPr>
        <p:blipFill>
          <a:blip r:embed="rId2"/>
          <a:stretch>
            <a:fillRect/>
          </a:stretch>
        </p:blipFill>
        <p:spPr>
          <a:xfrm>
            <a:off x="0" y="1445320"/>
            <a:ext cx="8939340" cy="5412679"/>
          </a:xfrm>
          <a:prstGeom prst="rect">
            <a:avLst/>
          </a:prstGeom>
        </p:spPr>
      </p:pic>
      <p:sp>
        <p:nvSpPr>
          <p:cNvPr id="7" name="TextBox 6"/>
          <p:cNvSpPr txBox="1"/>
          <p:nvPr/>
        </p:nvSpPr>
        <p:spPr>
          <a:xfrm>
            <a:off x="914400" y="60324"/>
            <a:ext cx="6324600" cy="830997"/>
          </a:xfrm>
          <a:prstGeom prst="rect">
            <a:avLst/>
          </a:prstGeom>
          <a:noFill/>
        </p:spPr>
        <p:txBody>
          <a:bodyPr wrap="square" rtlCol="0">
            <a:spAutoFit/>
          </a:bodyPr>
          <a:lstStyle/>
          <a:p>
            <a:r>
              <a:rPr lang="en-US" sz="2400" dirty="0"/>
              <a:t>Optical, jitter suppression, thermal designs evolved over early design iterations</a:t>
            </a:r>
          </a:p>
        </p:txBody>
      </p:sp>
    </p:spTree>
    <p:extLst>
      <p:ext uri="{BB962C8B-B14F-4D97-AF65-F5344CB8AC3E}">
        <p14:creationId xmlns:p14="http://schemas.microsoft.com/office/powerpoint/2010/main" val="2239213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BDA6CDD9-0690-4049-9501-B0995C403E1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0973" y="2823285"/>
            <a:ext cx="2664662" cy="2557933"/>
          </a:xfrm>
          <a:prstGeom prst="rect">
            <a:avLst/>
          </a:prstGeom>
        </p:spPr>
      </p:pic>
      <p:cxnSp>
        <p:nvCxnSpPr>
          <p:cNvPr id="22" name="Straight Connector 21">
            <a:extLst>
              <a:ext uri="{FF2B5EF4-FFF2-40B4-BE49-F238E27FC236}">
                <a16:creationId xmlns:a16="http://schemas.microsoft.com/office/drawing/2014/main" id="{E8BE884B-F727-684A-A24B-FF6164DF496A}"/>
              </a:ext>
            </a:extLst>
          </p:cNvPr>
          <p:cNvCxnSpPr>
            <a:cxnSpLocks/>
          </p:cNvCxnSpPr>
          <p:nvPr/>
        </p:nvCxnSpPr>
        <p:spPr>
          <a:xfrm flipV="1">
            <a:off x="6471556" y="1739367"/>
            <a:ext cx="0" cy="3848996"/>
          </a:xfrm>
          <a:prstGeom prst="line">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415" y="140288"/>
            <a:ext cx="7543800" cy="456009"/>
          </a:xfrm>
        </p:spPr>
        <p:txBody>
          <a:bodyPr/>
          <a:lstStyle/>
          <a:p>
            <a:r>
              <a:rPr lang="en-US" dirty="0"/>
              <a:t>Roman Observatory Hardware</a:t>
            </a:r>
            <a:endParaRPr lang="en-US" i="1" dirty="0"/>
          </a:p>
        </p:txBody>
      </p:sp>
      <p:pic>
        <p:nvPicPr>
          <p:cNvPr id="3" name="Picture 2">
            <a:extLst>
              <a:ext uri="{FF2B5EF4-FFF2-40B4-BE49-F238E27FC236}">
                <a16:creationId xmlns:a16="http://schemas.microsoft.com/office/drawing/2014/main" id="{F46B0327-79B3-4EAE-B864-2F6B12B6E0BD}"/>
              </a:ext>
            </a:extLst>
          </p:cNvPr>
          <p:cNvPicPr>
            <a:picLocks noChangeAspect="1"/>
          </p:cNvPicPr>
          <p:nvPr/>
        </p:nvPicPr>
        <p:blipFill>
          <a:blip r:embed="rId4"/>
          <a:stretch>
            <a:fillRect/>
          </a:stretch>
        </p:blipFill>
        <p:spPr>
          <a:xfrm>
            <a:off x="3944450" y="1644485"/>
            <a:ext cx="2143124" cy="3989509"/>
          </a:xfrm>
          <a:prstGeom prst="rect">
            <a:avLst/>
          </a:prstGeom>
        </p:spPr>
      </p:pic>
      <p:sp>
        <p:nvSpPr>
          <p:cNvPr id="4" name="TextBox 3">
            <a:extLst>
              <a:ext uri="{FF2B5EF4-FFF2-40B4-BE49-F238E27FC236}">
                <a16:creationId xmlns:a16="http://schemas.microsoft.com/office/drawing/2014/main" id="{922BB983-0D5E-2844-A5C2-0295CD701C37}"/>
              </a:ext>
            </a:extLst>
          </p:cNvPr>
          <p:cNvSpPr txBox="1"/>
          <p:nvPr/>
        </p:nvSpPr>
        <p:spPr>
          <a:xfrm>
            <a:off x="2871939" y="2778889"/>
            <a:ext cx="1090940" cy="577081"/>
          </a:xfrm>
          <a:prstGeom prst="rect">
            <a:avLst/>
          </a:prstGeom>
          <a:noFill/>
          <a:ln>
            <a:noFill/>
          </a:ln>
        </p:spPr>
        <p:txBody>
          <a:bodyPr wrap="square" rtlCol="0">
            <a:spAutoFit/>
          </a:bodyPr>
          <a:lstStyle/>
          <a:p>
            <a:pPr algn="r" defTabSz="342900"/>
            <a:r>
              <a:rPr lang="en-US" sz="1050" b="1"/>
              <a:t>Solar Array Sun Shield (SASS)</a:t>
            </a:r>
          </a:p>
        </p:txBody>
      </p:sp>
      <p:cxnSp>
        <p:nvCxnSpPr>
          <p:cNvPr id="6" name="Straight Arrow Connector 5">
            <a:extLst>
              <a:ext uri="{FF2B5EF4-FFF2-40B4-BE49-F238E27FC236}">
                <a16:creationId xmlns:a16="http://schemas.microsoft.com/office/drawing/2014/main" id="{582CBD64-FC32-1545-82CC-6573C7DCF29F}"/>
              </a:ext>
            </a:extLst>
          </p:cNvPr>
          <p:cNvCxnSpPr>
            <a:cxnSpLocks/>
            <a:stCxn id="7" idx="3"/>
          </p:cNvCxnSpPr>
          <p:nvPr/>
        </p:nvCxnSpPr>
        <p:spPr>
          <a:xfrm flipV="1">
            <a:off x="3962879" y="4975864"/>
            <a:ext cx="995284" cy="172180"/>
          </a:xfrm>
          <a:prstGeom prst="straightConnector1">
            <a:avLst/>
          </a:prstGeom>
          <a:ln w="28575">
            <a:solidFill>
              <a:srgbClr val="FF0000"/>
            </a:solidFill>
            <a:headEnd type="none" w="med" len="med"/>
            <a:tailEnd type="triangle" w="med" len="med"/>
          </a:ln>
          <a:effectLst>
            <a:glow rad="25400">
              <a:schemeClr val="bg1">
                <a:alpha val="29752"/>
              </a:schemeClr>
            </a:glow>
            <a:outerShdw blurRad="50800" dist="25400" dir="5400000" algn="ctr" rotWithShape="0">
              <a:schemeClr val="tx1">
                <a:alpha val="50000"/>
              </a:scheme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5907D6D-0D06-9842-B363-800952D720AC}"/>
              </a:ext>
            </a:extLst>
          </p:cNvPr>
          <p:cNvSpPr txBox="1"/>
          <p:nvPr/>
        </p:nvSpPr>
        <p:spPr>
          <a:xfrm>
            <a:off x="2619166" y="4859503"/>
            <a:ext cx="1343713" cy="577081"/>
          </a:xfrm>
          <a:prstGeom prst="rect">
            <a:avLst/>
          </a:prstGeom>
          <a:noFill/>
        </p:spPr>
        <p:txBody>
          <a:bodyPr wrap="square" rtlCol="0">
            <a:spAutoFit/>
          </a:bodyPr>
          <a:lstStyle/>
          <a:p>
            <a:pPr marL="0" lvl="1" algn="r"/>
            <a:r>
              <a:rPr lang="en-US" sz="1050" b="1"/>
              <a:t>Spacecraft Bus &amp; </a:t>
            </a:r>
          </a:p>
          <a:p>
            <a:pPr marL="0" lvl="1" algn="r"/>
            <a:r>
              <a:rPr lang="en-US" sz="1050" b="1"/>
              <a:t>Avionics Panels (x6) </a:t>
            </a:r>
          </a:p>
        </p:txBody>
      </p:sp>
      <p:cxnSp>
        <p:nvCxnSpPr>
          <p:cNvPr id="8" name="Straight Arrow Connector 7">
            <a:extLst>
              <a:ext uri="{FF2B5EF4-FFF2-40B4-BE49-F238E27FC236}">
                <a16:creationId xmlns:a16="http://schemas.microsoft.com/office/drawing/2014/main" id="{ABE40241-7A12-BE48-A303-92598F8569C8}"/>
              </a:ext>
            </a:extLst>
          </p:cNvPr>
          <p:cNvCxnSpPr>
            <a:cxnSpLocks/>
            <a:stCxn id="4" idx="3"/>
          </p:cNvCxnSpPr>
          <p:nvPr/>
        </p:nvCxnSpPr>
        <p:spPr>
          <a:xfrm>
            <a:off x="3962879" y="3067430"/>
            <a:ext cx="440990" cy="171792"/>
          </a:xfrm>
          <a:prstGeom prst="straightConnector1">
            <a:avLst/>
          </a:prstGeom>
          <a:ln w="28575">
            <a:solidFill>
              <a:srgbClr val="FF0000"/>
            </a:solidFill>
            <a:headEnd type="none" w="med" len="med"/>
            <a:tailEnd type="triangle" w="med" len="med"/>
          </a:ln>
          <a:effectLst>
            <a:glow rad="25400">
              <a:schemeClr val="bg1">
                <a:alpha val="29752"/>
              </a:schemeClr>
            </a:glow>
            <a:outerShdw blurRad="50800" dist="25400" dir="5400000" algn="ctr" rotWithShape="0">
              <a:schemeClr val="tx1">
                <a:alpha val="50000"/>
              </a:scheme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79AE1-08F4-D14D-A30E-CE99CB392AAF}"/>
              </a:ext>
            </a:extLst>
          </p:cNvPr>
          <p:cNvSpPr txBox="1"/>
          <p:nvPr/>
        </p:nvSpPr>
        <p:spPr>
          <a:xfrm>
            <a:off x="3113481" y="3652244"/>
            <a:ext cx="849398" cy="738664"/>
          </a:xfrm>
          <a:prstGeom prst="rect">
            <a:avLst/>
          </a:prstGeom>
          <a:noFill/>
        </p:spPr>
        <p:txBody>
          <a:bodyPr wrap="square" rtlCol="0">
            <a:spAutoFit/>
          </a:bodyPr>
          <a:lstStyle/>
          <a:p>
            <a:pPr marL="0" lvl="1" algn="r"/>
            <a:r>
              <a:rPr lang="en-US" sz="1050" b="1"/>
              <a:t>Outer Barrel Assembly (OBA)</a:t>
            </a:r>
          </a:p>
        </p:txBody>
      </p:sp>
      <p:sp>
        <p:nvSpPr>
          <p:cNvPr id="11" name="TextBox 10">
            <a:extLst>
              <a:ext uri="{FF2B5EF4-FFF2-40B4-BE49-F238E27FC236}">
                <a16:creationId xmlns:a16="http://schemas.microsoft.com/office/drawing/2014/main" id="{E3F21DC1-5B34-BF4A-8087-86FDD810DF89}"/>
              </a:ext>
            </a:extLst>
          </p:cNvPr>
          <p:cNvSpPr txBox="1"/>
          <p:nvPr/>
        </p:nvSpPr>
        <p:spPr>
          <a:xfrm>
            <a:off x="6659843" y="4503429"/>
            <a:ext cx="1523834" cy="461665"/>
          </a:xfrm>
          <a:prstGeom prst="rect">
            <a:avLst/>
          </a:prstGeom>
          <a:noFill/>
          <a:ln>
            <a:noFill/>
          </a:ln>
        </p:spPr>
        <p:txBody>
          <a:bodyPr wrap="square" rtlCol="0">
            <a:spAutoFit/>
          </a:bodyPr>
          <a:lstStyle/>
          <a:p>
            <a:pPr marL="0" lvl="1"/>
            <a:r>
              <a:rPr lang="en-US" sz="1200" b="1">
                <a:solidFill>
                  <a:schemeClr val="tx1">
                    <a:lumMod val="65000"/>
                    <a:lumOff val="35000"/>
                  </a:schemeClr>
                </a:solidFill>
              </a:rPr>
              <a:t>Coronagraph Instrument (CGI)</a:t>
            </a:r>
          </a:p>
        </p:txBody>
      </p:sp>
      <p:sp>
        <p:nvSpPr>
          <p:cNvPr id="12" name="TextBox 11">
            <a:extLst>
              <a:ext uri="{FF2B5EF4-FFF2-40B4-BE49-F238E27FC236}">
                <a16:creationId xmlns:a16="http://schemas.microsoft.com/office/drawing/2014/main" id="{948B4036-1D04-AE46-B6EF-D852F48DB1FE}"/>
              </a:ext>
            </a:extLst>
          </p:cNvPr>
          <p:cNvSpPr txBox="1"/>
          <p:nvPr/>
        </p:nvSpPr>
        <p:spPr>
          <a:xfrm>
            <a:off x="2619166" y="2009219"/>
            <a:ext cx="1343713" cy="577081"/>
          </a:xfrm>
          <a:prstGeom prst="rect">
            <a:avLst/>
          </a:prstGeom>
          <a:noFill/>
        </p:spPr>
        <p:txBody>
          <a:bodyPr wrap="square" rtlCol="0">
            <a:spAutoFit/>
          </a:bodyPr>
          <a:lstStyle/>
          <a:p>
            <a:pPr marL="0" lvl="1" algn="r"/>
            <a:r>
              <a:rPr lang="en-US" sz="1050" b="1"/>
              <a:t>Deployable Aperture Cover (DAC)</a:t>
            </a:r>
          </a:p>
        </p:txBody>
      </p:sp>
      <p:cxnSp>
        <p:nvCxnSpPr>
          <p:cNvPr id="13" name="Straight Arrow Connector 12">
            <a:extLst>
              <a:ext uri="{FF2B5EF4-FFF2-40B4-BE49-F238E27FC236}">
                <a16:creationId xmlns:a16="http://schemas.microsoft.com/office/drawing/2014/main" id="{02A97C80-63C4-CE42-8493-041CF4A578DB}"/>
              </a:ext>
            </a:extLst>
          </p:cNvPr>
          <p:cNvCxnSpPr>
            <a:cxnSpLocks/>
            <a:stCxn id="5" idx="1"/>
          </p:cNvCxnSpPr>
          <p:nvPr/>
        </p:nvCxnSpPr>
        <p:spPr>
          <a:xfrm flipH="1">
            <a:off x="5778893" y="3894698"/>
            <a:ext cx="939193" cy="522058"/>
          </a:xfrm>
          <a:prstGeom prst="straightConnector1">
            <a:avLst/>
          </a:prstGeom>
          <a:ln w="28575">
            <a:solidFill>
              <a:srgbClr val="FF0000"/>
            </a:solidFill>
            <a:headEnd type="none" w="med" len="med"/>
            <a:tailEnd type="triangle" w="med" len="med"/>
          </a:ln>
          <a:effectLst>
            <a:glow rad="25400">
              <a:schemeClr val="bg1">
                <a:alpha val="29752"/>
              </a:schemeClr>
            </a:glow>
            <a:outerShdw blurRad="50800" dist="25400" dir="5400000" algn="ctr" rotWithShape="0">
              <a:schemeClr val="tx1">
                <a:alpha val="50000"/>
              </a:scheme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8301FD4-AAE6-3F45-9AB1-58172AACBC12}"/>
              </a:ext>
            </a:extLst>
          </p:cNvPr>
          <p:cNvCxnSpPr>
            <a:cxnSpLocks/>
            <a:stCxn id="9" idx="3"/>
          </p:cNvCxnSpPr>
          <p:nvPr/>
        </p:nvCxnSpPr>
        <p:spPr>
          <a:xfrm flipV="1">
            <a:off x="3962879" y="3827884"/>
            <a:ext cx="1180883" cy="193692"/>
          </a:xfrm>
          <a:prstGeom prst="straightConnector1">
            <a:avLst/>
          </a:prstGeom>
          <a:ln w="28575">
            <a:solidFill>
              <a:srgbClr val="FF0000"/>
            </a:solidFill>
            <a:headEnd type="none" w="med" len="med"/>
            <a:tailEnd type="triangle" w="med" len="med"/>
          </a:ln>
          <a:effectLst>
            <a:glow rad="25400">
              <a:schemeClr val="bg1">
                <a:alpha val="29752"/>
              </a:schemeClr>
            </a:glow>
            <a:outerShdw blurRad="50800" dist="25400" dir="5400000" algn="ctr" rotWithShape="0">
              <a:schemeClr val="tx1">
                <a:alpha val="50000"/>
              </a:scheme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B803336-A31D-2045-A7D2-B6890D6A4990}"/>
              </a:ext>
            </a:extLst>
          </p:cNvPr>
          <p:cNvCxnSpPr>
            <a:cxnSpLocks/>
            <a:stCxn id="12" idx="3"/>
          </p:cNvCxnSpPr>
          <p:nvPr/>
        </p:nvCxnSpPr>
        <p:spPr>
          <a:xfrm flipV="1">
            <a:off x="3962879" y="2205427"/>
            <a:ext cx="910744" cy="92333"/>
          </a:xfrm>
          <a:prstGeom prst="straightConnector1">
            <a:avLst/>
          </a:prstGeom>
          <a:ln>
            <a:solidFill>
              <a:srgbClr val="FF0000"/>
            </a:solidFill>
            <a:headEnd type="none" w="med" len="med"/>
            <a:tailEnd type="triangle" w="med" len="med"/>
          </a:ln>
          <a:effectLst>
            <a:glow rad="25400">
              <a:schemeClr val="bg1">
                <a:alpha val="29752"/>
              </a:schemeClr>
            </a:glow>
            <a:outerShdw blurRad="50800" dist="25400" dir="5400000" algn="ctr" rotWithShape="0">
              <a:schemeClr val="tx1">
                <a:alpha val="50000"/>
              </a:scheme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2D3335B-5A42-E64B-8F2E-CDA5A4C41957}"/>
              </a:ext>
            </a:extLst>
          </p:cNvPr>
          <p:cNvCxnSpPr>
            <a:cxnSpLocks/>
            <a:stCxn id="11" idx="1"/>
          </p:cNvCxnSpPr>
          <p:nvPr/>
        </p:nvCxnSpPr>
        <p:spPr>
          <a:xfrm flipH="1" flipV="1">
            <a:off x="5243787" y="4513989"/>
            <a:ext cx="1416056" cy="220273"/>
          </a:xfrm>
          <a:prstGeom prst="straightConnector1">
            <a:avLst/>
          </a:prstGeom>
          <a:ln w="28575">
            <a:solidFill>
              <a:srgbClr val="FF6666">
                <a:alpha val="65565"/>
              </a:srgbClr>
            </a:solidFill>
            <a:headEnd type="none" w="med" len="med"/>
            <a:tailEnd type="triangle" w="med" len="med"/>
          </a:ln>
          <a:effectLst>
            <a:outerShdw blurRad="50800" dist="25400" dir="5400000" algn="ctr" rotWithShape="0">
              <a:schemeClr val="tx1">
                <a:alpha val="5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D9C0D13-5BFB-D94C-A189-F99D92E0456F}"/>
              </a:ext>
            </a:extLst>
          </p:cNvPr>
          <p:cNvCxnSpPr>
            <a:cxnSpLocks/>
            <a:stCxn id="10" idx="1"/>
          </p:cNvCxnSpPr>
          <p:nvPr/>
        </p:nvCxnSpPr>
        <p:spPr>
          <a:xfrm flipH="1">
            <a:off x="6010229" y="2426303"/>
            <a:ext cx="649614" cy="1370179"/>
          </a:xfrm>
          <a:prstGeom prst="straightConnector1">
            <a:avLst/>
          </a:prstGeom>
          <a:ln w="28575">
            <a:solidFill>
              <a:srgbClr val="FF0000"/>
            </a:solidFill>
            <a:headEnd type="none" w="med" len="med"/>
            <a:tailEnd type="triangle" w="med" len="med"/>
          </a:ln>
          <a:effectLst>
            <a:glow rad="25400">
              <a:schemeClr val="bg1">
                <a:alpha val="29752"/>
              </a:schemeClr>
            </a:glow>
            <a:outerShdw blurRad="50800" dist="25400" dir="5400000" algn="ctr" rotWithShape="0">
              <a:schemeClr val="tx1">
                <a:alpha val="50000"/>
              </a:schemeClr>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5D949FB-B111-E648-84EF-E4F735B8E7FF}"/>
              </a:ext>
            </a:extLst>
          </p:cNvPr>
          <p:cNvSpPr txBox="1"/>
          <p:nvPr/>
        </p:nvSpPr>
        <p:spPr>
          <a:xfrm>
            <a:off x="1995866" y="5389602"/>
            <a:ext cx="1671541" cy="553998"/>
          </a:xfrm>
          <a:prstGeom prst="rect">
            <a:avLst/>
          </a:prstGeom>
          <a:noFill/>
        </p:spPr>
        <p:txBody>
          <a:bodyPr wrap="square" rtlCol="0">
            <a:spAutoFit/>
          </a:bodyPr>
          <a:lstStyle/>
          <a:p>
            <a:pPr marL="0" lvl="1" algn="r"/>
            <a:r>
              <a:rPr lang="en-US" sz="1050" b="1" dirty="0"/>
              <a:t>High Gain Antenna </a:t>
            </a:r>
          </a:p>
          <a:p>
            <a:pPr marL="0" lvl="1" algn="r"/>
            <a:r>
              <a:rPr lang="en-US" sz="1050" b="1" dirty="0"/>
              <a:t>System (HGAS) </a:t>
            </a:r>
          </a:p>
          <a:p>
            <a:pPr marL="0" lvl="1" algn="r"/>
            <a:r>
              <a:rPr lang="en-US" sz="900" dirty="0"/>
              <a:t>2-axis gimbaled</a:t>
            </a:r>
          </a:p>
        </p:txBody>
      </p:sp>
      <p:cxnSp>
        <p:nvCxnSpPr>
          <p:cNvPr id="19" name="Straight Arrow Connector 18">
            <a:extLst>
              <a:ext uri="{FF2B5EF4-FFF2-40B4-BE49-F238E27FC236}">
                <a16:creationId xmlns:a16="http://schemas.microsoft.com/office/drawing/2014/main" id="{4AD2380F-20D2-F941-8235-C881FEE8CC16}"/>
              </a:ext>
            </a:extLst>
          </p:cNvPr>
          <p:cNvCxnSpPr>
            <a:cxnSpLocks/>
          </p:cNvCxnSpPr>
          <p:nvPr/>
        </p:nvCxnSpPr>
        <p:spPr>
          <a:xfrm flipV="1">
            <a:off x="3962879" y="5249974"/>
            <a:ext cx="553070" cy="276999"/>
          </a:xfrm>
          <a:prstGeom prst="straightConnector1">
            <a:avLst/>
          </a:prstGeom>
          <a:ln w="28575">
            <a:solidFill>
              <a:srgbClr val="FF0000"/>
            </a:solidFill>
            <a:headEnd type="none" w="med" len="med"/>
            <a:tailEnd type="triangle" w="med" len="med"/>
          </a:ln>
          <a:effectLst>
            <a:glow rad="25400">
              <a:schemeClr val="bg1">
                <a:alpha val="29752"/>
              </a:schemeClr>
            </a:glow>
            <a:outerShdw blurRad="50800" dist="25400" dir="5400000" algn="ctr" rotWithShape="0">
              <a:schemeClr val="tx1">
                <a:alpha val="50000"/>
              </a:scheme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9FD39C-5BE8-3C4B-9125-C50CA0B5C7B9}"/>
              </a:ext>
            </a:extLst>
          </p:cNvPr>
          <p:cNvCxnSpPr/>
          <p:nvPr/>
        </p:nvCxnSpPr>
        <p:spPr>
          <a:xfrm>
            <a:off x="6199403" y="1715564"/>
            <a:ext cx="5186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15422BB-5EF5-934E-B9C5-D21F9DE79E36}"/>
              </a:ext>
            </a:extLst>
          </p:cNvPr>
          <p:cNvCxnSpPr/>
          <p:nvPr/>
        </p:nvCxnSpPr>
        <p:spPr>
          <a:xfrm>
            <a:off x="6192611" y="5588363"/>
            <a:ext cx="518683"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27463F3-B0EF-C34D-A725-10390520CE55}"/>
              </a:ext>
            </a:extLst>
          </p:cNvPr>
          <p:cNvSpPr txBox="1"/>
          <p:nvPr/>
        </p:nvSpPr>
        <p:spPr>
          <a:xfrm>
            <a:off x="6281113" y="1918387"/>
            <a:ext cx="411972" cy="300082"/>
          </a:xfrm>
          <a:prstGeom prst="rect">
            <a:avLst/>
          </a:prstGeom>
          <a:solidFill>
            <a:schemeClr val="bg1"/>
          </a:solidFill>
        </p:spPr>
        <p:txBody>
          <a:bodyPr wrap="none" lIns="0" tIns="68580" rIns="0" bIns="68580" rtlCol="0" anchor="ctr" anchorCtr="0">
            <a:spAutoFit/>
          </a:bodyPr>
          <a:lstStyle/>
          <a:p>
            <a:r>
              <a:rPr lang="en-US" sz="1050"/>
              <a:t>12.7 m</a:t>
            </a:r>
          </a:p>
        </p:txBody>
      </p:sp>
      <p:sp>
        <p:nvSpPr>
          <p:cNvPr id="24" name="TextBox 23">
            <a:extLst>
              <a:ext uri="{FF2B5EF4-FFF2-40B4-BE49-F238E27FC236}">
                <a16:creationId xmlns:a16="http://schemas.microsoft.com/office/drawing/2014/main" id="{F0B5C924-7DF2-F94F-997F-3067E96CB9D9}"/>
              </a:ext>
            </a:extLst>
          </p:cNvPr>
          <p:cNvSpPr txBox="1"/>
          <p:nvPr/>
        </p:nvSpPr>
        <p:spPr>
          <a:xfrm>
            <a:off x="2619166" y="4399171"/>
            <a:ext cx="1343713" cy="577081"/>
          </a:xfrm>
          <a:prstGeom prst="rect">
            <a:avLst/>
          </a:prstGeom>
          <a:noFill/>
          <a:ln>
            <a:noFill/>
          </a:ln>
        </p:spPr>
        <p:txBody>
          <a:bodyPr wrap="square" rtlCol="0">
            <a:spAutoFit/>
          </a:bodyPr>
          <a:lstStyle/>
          <a:p>
            <a:pPr marL="0" lvl="1" algn="r"/>
            <a:r>
              <a:rPr lang="en-US" sz="1050" b="1"/>
              <a:t>Lower Instrument Sun Shades (LISS)</a:t>
            </a:r>
          </a:p>
        </p:txBody>
      </p:sp>
      <p:cxnSp>
        <p:nvCxnSpPr>
          <p:cNvPr id="25" name="Straight Arrow Connector 24">
            <a:extLst>
              <a:ext uri="{FF2B5EF4-FFF2-40B4-BE49-F238E27FC236}">
                <a16:creationId xmlns:a16="http://schemas.microsoft.com/office/drawing/2014/main" id="{53E38A12-2A3C-5143-8332-BCE026F28FDD}"/>
              </a:ext>
            </a:extLst>
          </p:cNvPr>
          <p:cNvCxnSpPr>
            <a:cxnSpLocks/>
            <a:stCxn id="24" idx="3"/>
          </p:cNvCxnSpPr>
          <p:nvPr/>
        </p:nvCxnSpPr>
        <p:spPr>
          <a:xfrm>
            <a:off x="3962879" y="4687712"/>
            <a:ext cx="360787" cy="48710"/>
          </a:xfrm>
          <a:prstGeom prst="straightConnector1">
            <a:avLst/>
          </a:prstGeom>
          <a:ln w="28575">
            <a:solidFill>
              <a:srgbClr val="FF0000"/>
            </a:solidFill>
            <a:headEnd type="none" w="med" len="med"/>
            <a:tailEnd type="triangle" w="med" len="med"/>
          </a:ln>
          <a:effectLst>
            <a:glow rad="25400">
              <a:schemeClr val="bg1">
                <a:alpha val="29752"/>
              </a:schemeClr>
            </a:glow>
            <a:outerShdw blurRad="50800" dist="25400" dir="5400000" algn="ctr" rotWithShape="0">
              <a:schemeClr val="tx1">
                <a:alpha val="50000"/>
              </a:schemeClr>
            </a:outerShdw>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B2DF179-884F-4A23-975A-19A804F8EC15}"/>
              </a:ext>
            </a:extLst>
          </p:cNvPr>
          <p:cNvSpPr txBox="1"/>
          <p:nvPr/>
        </p:nvSpPr>
        <p:spPr>
          <a:xfrm>
            <a:off x="4776652" y="5407420"/>
            <a:ext cx="1694621" cy="369332"/>
          </a:xfrm>
          <a:prstGeom prst="rect">
            <a:avLst/>
          </a:prstGeom>
          <a:noFill/>
        </p:spPr>
        <p:txBody>
          <a:bodyPr wrap="square" rtlCol="0">
            <a:spAutoFit/>
          </a:bodyPr>
          <a:lstStyle/>
          <a:p>
            <a:pPr marL="0" lvl="1"/>
            <a:r>
              <a:rPr lang="en-US" sz="900" b="1"/>
              <a:t>Star Tracker (ST) / Inertial Reference Unit (IRU)</a:t>
            </a:r>
          </a:p>
        </p:txBody>
      </p:sp>
      <p:cxnSp>
        <p:nvCxnSpPr>
          <p:cNvPr id="27" name="Straight Arrow Connector 26">
            <a:extLst>
              <a:ext uri="{FF2B5EF4-FFF2-40B4-BE49-F238E27FC236}">
                <a16:creationId xmlns:a16="http://schemas.microsoft.com/office/drawing/2014/main" id="{577B824E-0FB3-4B34-B897-C14A7A73F7BB}"/>
              </a:ext>
            </a:extLst>
          </p:cNvPr>
          <p:cNvCxnSpPr>
            <a:cxnSpLocks/>
          </p:cNvCxnSpPr>
          <p:nvPr/>
        </p:nvCxnSpPr>
        <p:spPr>
          <a:xfrm flipH="1" flipV="1">
            <a:off x="5764764" y="4616668"/>
            <a:ext cx="118175" cy="829514"/>
          </a:xfrm>
          <a:prstGeom prst="straightConnector1">
            <a:avLst/>
          </a:prstGeom>
          <a:ln w="28575">
            <a:solidFill>
              <a:srgbClr val="FF0000"/>
            </a:solidFill>
            <a:headEnd type="none" w="med" len="med"/>
            <a:tailEnd type="triangle" w="med" len="med"/>
          </a:ln>
          <a:effectLst>
            <a:glow rad="25400">
              <a:schemeClr val="bg1">
                <a:alpha val="29752"/>
              </a:schemeClr>
            </a:glow>
            <a:outerShdw blurRad="50800" dist="25400" dir="5400000" algn="ctr" rotWithShape="0">
              <a:schemeClr val="tx1">
                <a:alpha val="50000"/>
              </a:schemeClr>
            </a:outerShdw>
          </a:effectLst>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8D7F3271-1DBE-4C35-ADC4-B4FF36B3A7E4}"/>
              </a:ext>
            </a:extLst>
          </p:cNvPr>
          <p:cNvPicPr>
            <a:picLocks noChangeAspect="1"/>
          </p:cNvPicPr>
          <p:nvPr/>
        </p:nvPicPr>
        <p:blipFill>
          <a:blip r:embed="rId5"/>
          <a:stretch>
            <a:fillRect/>
          </a:stretch>
        </p:blipFill>
        <p:spPr>
          <a:xfrm>
            <a:off x="20406" y="1617475"/>
            <a:ext cx="779694" cy="1488146"/>
          </a:xfrm>
          <a:prstGeom prst="rect">
            <a:avLst/>
          </a:prstGeom>
        </p:spPr>
      </p:pic>
      <p:sp>
        <p:nvSpPr>
          <p:cNvPr id="48" name="Rectangle 47">
            <a:extLst>
              <a:ext uri="{FF2B5EF4-FFF2-40B4-BE49-F238E27FC236}">
                <a16:creationId xmlns:a16="http://schemas.microsoft.com/office/drawing/2014/main" id="{CC4D0A7A-BF01-4126-90AA-DD21C579EA14}"/>
              </a:ext>
            </a:extLst>
          </p:cNvPr>
          <p:cNvSpPr/>
          <p:nvPr/>
        </p:nvSpPr>
        <p:spPr>
          <a:xfrm>
            <a:off x="5506527" y="4836464"/>
            <a:ext cx="499176" cy="230832"/>
          </a:xfrm>
          <a:prstGeom prst="rect">
            <a:avLst/>
          </a:prstGeom>
          <a:noFill/>
          <a:scene3d>
            <a:camera prst="perspectiveContrastingRightFacing"/>
            <a:lightRig rig="threePt" dir="t"/>
          </a:scene3d>
        </p:spPr>
        <p:txBody>
          <a:bodyPr wrap="none" lIns="68580" tIns="34290" rIns="68580" bIns="34290">
            <a:spAutoFit/>
          </a:bodyPr>
          <a:lstStyle/>
          <a:p>
            <a:pPr algn="ctr"/>
            <a:r>
              <a:rPr lang="en-US" sz="1050" b="1">
                <a:ln w="10160">
                  <a:solidFill>
                    <a:schemeClr val="accent5"/>
                  </a:solidFill>
                  <a:prstDash val="solid"/>
                </a:ln>
                <a:solidFill>
                  <a:srgbClr val="FFFFFF"/>
                </a:solidFill>
                <a:effectLst>
                  <a:outerShdw blurRad="38100" dist="22860" dir="5400000" algn="tl" rotWithShape="0">
                    <a:srgbClr val="000000">
                      <a:alpha val="30000"/>
                    </a:srgbClr>
                  </a:outerShdw>
                </a:effectLst>
              </a:rPr>
              <a:t>Bay 4</a:t>
            </a:r>
          </a:p>
        </p:txBody>
      </p:sp>
      <p:sp>
        <p:nvSpPr>
          <p:cNvPr id="51" name="Rectangle 50">
            <a:extLst>
              <a:ext uri="{FF2B5EF4-FFF2-40B4-BE49-F238E27FC236}">
                <a16:creationId xmlns:a16="http://schemas.microsoft.com/office/drawing/2014/main" id="{E94063A5-9D17-4FD0-8CED-85C794EA23D8}"/>
              </a:ext>
            </a:extLst>
          </p:cNvPr>
          <p:cNvSpPr/>
          <p:nvPr/>
        </p:nvSpPr>
        <p:spPr>
          <a:xfrm>
            <a:off x="4912770" y="4888829"/>
            <a:ext cx="499176" cy="230832"/>
          </a:xfrm>
          <a:prstGeom prst="rect">
            <a:avLst/>
          </a:prstGeom>
          <a:noFill/>
          <a:scene3d>
            <a:camera prst="perspectiveHeroicExtremeLeftFacing">
              <a:rot lat="306000" lon="2067641" rev="21425485"/>
            </a:camera>
            <a:lightRig rig="threePt" dir="t"/>
          </a:scene3d>
        </p:spPr>
        <p:txBody>
          <a:bodyPr wrap="none" lIns="68580" tIns="34290" rIns="68580" bIns="34290">
            <a:spAutoFit/>
          </a:bodyPr>
          <a:lstStyle/>
          <a:p>
            <a:pPr algn="ctr"/>
            <a:r>
              <a:rPr lang="en-US" sz="1050" b="1">
                <a:ln w="10160">
                  <a:solidFill>
                    <a:schemeClr val="accent5"/>
                  </a:solidFill>
                  <a:prstDash val="solid"/>
                </a:ln>
                <a:solidFill>
                  <a:srgbClr val="FFFFFF"/>
                </a:solidFill>
                <a:effectLst>
                  <a:outerShdw blurRad="38100" dist="22860" dir="5400000" algn="tl" rotWithShape="0">
                    <a:srgbClr val="000000">
                      <a:alpha val="30000"/>
                    </a:srgbClr>
                  </a:outerShdw>
                </a:effectLst>
              </a:rPr>
              <a:t>Bay 3</a:t>
            </a:r>
          </a:p>
        </p:txBody>
      </p:sp>
      <p:sp>
        <p:nvSpPr>
          <p:cNvPr id="38" name="TextBox 37">
            <a:extLst>
              <a:ext uri="{FF2B5EF4-FFF2-40B4-BE49-F238E27FC236}">
                <a16:creationId xmlns:a16="http://schemas.microsoft.com/office/drawing/2014/main" id="{E9C92B93-4D27-DD30-DA97-F3DFE909D687}"/>
              </a:ext>
            </a:extLst>
          </p:cNvPr>
          <p:cNvSpPr txBox="1"/>
          <p:nvPr/>
        </p:nvSpPr>
        <p:spPr>
          <a:xfrm>
            <a:off x="6691082" y="5126042"/>
            <a:ext cx="1582076" cy="507831"/>
          </a:xfrm>
          <a:prstGeom prst="rect">
            <a:avLst/>
          </a:prstGeom>
          <a:noFill/>
        </p:spPr>
        <p:txBody>
          <a:bodyPr wrap="square" rtlCol="0">
            <a:spAutoFit/>
          </a:bodyPr>
          <a:lstStyle/>
          <a:p>
            <a:r>
              <a:rPr lang="en-US" sz="900"/>
              <a:t>Optical Telescope Assembly (OTA)  next page</a:t>
            </a:r>
          </a:p>
        </p:txBody>
      </p:sp>
      <p:sp>
        <p:nvSpPr>
          <p:cNvPr id="40" name="TextBox 39">
            <a:extLst>
              <a:ext uri="{FF2B5EF4-FFF2-40B4-BE49-F238E27FC236}">
                <a16:creationId xmlns:a16="http://schemas.microsoft.com/office/drawing/2014/main" id="{8DC780B5-2542-E0E4-90F8-C1F5ECD22996}"/>
              </a:ext>
            </a:extLst>
          </p:cNvPr>
          <p:cNvSpPr txBox="1"/>
          <p:nvPr/>
        </p:nvSpPr>
        <p:spPr>
          <a:xfrm>
            <a:off x="2715892" y="1476783"/>
            <a:ext cx="1364476" cy="369332"/>
          </a:xfrm>
          <a:prstGeom prst="rect">
            <a:avLst/>
          </a:prstGeom>
          <a:noFill/>
        </p:spPr>
        <p:txBody>
          <a:bodyPr wrap="none" rtlCol="0">
            <a:spAutoFit/>
          </a:bodyPr>
          <a:lstStyle/>
          <a:p>
            <a:r>
              <a:rPr lang="en-US" b="1"/>
              <a:t>Spacecraft</a:t>
            </a:r>
          </a:p>
        </p:txBody>
      </p:sp>
      <p:sp>
        <p:nvSpPr>
          <p:cNvPr id="41" name="TextBox 40">
            <a:extLst>
              <a:ext uri="{FF2B5EF4-FFF2-40B4-BE49-F238E27FC236}">
                <a16:creationId xmlns:a16="http://schemas.microsoft.com/office/drawing/2014/main" id="{B9A466A2-6B82-00AB-3C8E-EA90E4FE965C}"/>
              </a:ext>
            </a:extLst>
          </p:cNvPr>
          <p:cNvSpPr txBox="1"/>
          <p:nvPr/>
        </p:nvSpPr>
        <p:spPr>
          <a:xfrm>
            <a:off x="7110539" y="1491296"/>
            <a:ext cx="1210588" cy="646331"/>
          </a:xfrm>
          <a:prstGeom prst="rect">
            <a:avLst/>
          </a:prstGeom>
          <a:noFill/>
        </p:spPr>
        <p:txBody>
          <a:bodyPr wrap="none" rtlCol="0">
            <a:spAutoFit/>
          </a:bodyPr>
          <a:lstStyle/>
          <a:p>
            <a:r>
              <a:rPr lang="en-US" b="1"/>
              <a:t>Payload </a:t>
            </a:r>
          </a:p>
          <a:p>
            <a:r>
              <a:rPr lang="en-US" b="1"/>
              <a:t>Elements</a:t>
            </a:r>
          </a:p>
        </p:txBody>
      </p:sp>
      <p:pic>
        <p:nvPicPr>
          <p:cNvPr id="63" name="Picture 62">
            <a:extLst>
              <a:ext uri="{FF2B5EF4-FFF2-40B4-BE49-F238E27FC236}">
                <a16:creationId xmlns:a16="http://schemas.microsoft.com/office/drawing/2014/main" id="{ACCFB341-A669-8336-EAC0-5812A9880EEF}"/>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037756" y="5108104"/>
            <a:ext cx="614519" cy="625346"/>
          </a:xfrm>
          <a:prstGeom prst="rect">
            <a:avLst/>
          </a:prstGeom>
        </p:spPr>
      </p:pic>
      <p:pic>
        <p:nvPicPr>
          <p:cNvPr id="65" name="Picture 64">
            <a:extLst>
              <a:ext uri="{FF2B5EF4-FFF2-40B4-BE49-F238E27FC236}">
                <a16:creationId xmlns:a16="http://schemas.microsoft.com/office/drawing/2014/main" id="{C42570B7-4272-599B-51B7-59DCE31813F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160085" y="2421073"/>
            <a:ext cx="865190" cy="1150776"/>
          </a:xfrm>
          <a:prstGeom prst="rect">
            <a:avLst/>
          </a:prstGeom>
        </p:spPr>
      </p:pic>
      <p:sp>
        <p:nvSpPr>
          <p:cNvPr id="10" name="TextBox 9">
            <a:extLst>
              <a:ext uri="{FF2B5EF4-FFF2-40B4-BE49-F238E27FC236}">
                <a16:creationId xmlns:a16="http://schemas.microsoft.com/office/drawing/2014/main" id="{38CC10D6-AE78-9C49-B965-C4561DBA118B}"/>
              </a:ext>
            </a:extLst>
          </p:cNvPr>
          <p:cNvSpPr txBox="1"/>
          <p:nvPr/>
        </p:nvSpPr>
        <p:spPr>
          <a:xfrm>
            <a:off x="6659843" y="2195470"/>
            <a:ext cx="1685173" cy="461665"/>
          </a:xfrm>
          <a:prstGeom prst="rect">
            <a:avLst/>
          </a:prstGeom>
          <a:noFill/>
        </p:spPr>
        <p:txBody>
          <a:bodyPr wrap="square" rtlCol="0">
            <a:spAutoFit/>
          </a:bodyPr>
          <a:lstStyle/>
          <a:p>
            <a:pPr marL="0" lvl="1"/>
            <a:r>
              <a:rPr lang="en-US" sz="1200" b="1"/>
              <a:t>Wide Field Instrument (WFI)</a:t>
            </a:r>
          </a:p>
        </p:txBody>
      </p:sp>
      <p:cxnSp>
        <p:nvCxnSpPr>
          <p:cNvPr id="70" name="Straight Arrow Connector 69">
            <a:extLst>
              <a:ext uri="{FF2B5EF4-FFF2-40B4-BE49-F238E27FC236}">
                <a16:creationId xmlns:a16="http://schemas.microsoft.com/office/drawing/2014/main" id="{A3C42492-761D-D9DB-A836-99990ED74500}"/>
              </a:ext>
            </a:extLst>
          </p:cNvPr>
          <p:cNvCxnSpPr>
            <a:cxnSpLocks/>
          </p:cNvCxnSpPr>
          <p:nvPr/>
        </p:nvCxnSpPr>
        <p:spPr>
          <a:xfrm flipH="1" flipV="1">
            <a:off x="2438400" y="5013820"/>
            <a:ext cx="358299" cy="167780"/>
          </a:xfrm>
          <a:prstGeom prst="straightConnector1">
            <a:avLst/>
          </a:prstGeom>
          <a:ln w="28575">
            <a:solidFill>
              <a:srgbClr val="FF0000"/>
            </a:solidFill>
            <a:headEnd type="none" w="med" len="med"/>
            <a:tailEnd type="triangle" w="med" len="med"/>
          </a:ln>
          <a:effectLst>
            <a:glow rad="25400">
              <a:schemeClr val="bg1">
                <a:alpha val="29752"/>
              </a:schemeClr>
            </a:glow>
            <a:outerShdw blurRad="50800" dist="25400" dir="5400000" algn="ctr" rotWithShape="0">
              <a:schemeClr val="tx1">
                <a:alpha val="50000"/>
              </a:schemeClr>
            </a:outerShdw>
          </a:effectLst>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A9582EBB-02C8-98C2-A314-0E1E41131937}"/>
              </a:ext>
            </a:extLst>
          </p:cNvPr>
          <p:cNvPicPr>
            <a:picLocks noChangeAspect="1"/>
          </p:cNvPicPr>
          <p:nvPr/>
        </p:nvPicPr>
        <p:blipFill>
          <a:blip r:embed="rId8"/>
          <a:stretch>
            <a:fillRect/>
          </a:stretch>
        </p:blipFill>
        <p:spPr>
          <a:xfrm>
            <a:off x="8037756" y="3556159"/>
            <a:ext cx="1030044" cy="829514"/>
          </a:xfrm>
          <a:prstGeom prst="rect">
            <a:avLst/>
          </a:prstGeom>
          <a:noFill/>
        </p:spPr>
      </p:pic>
      <p:sp>
        <p:nvSpPr>
          <p:cNvPr id="5" name="TextBox 4">
            <a:extLst>
              <a:ext uri="{FF2B5EF4-FFF2-40B4-BE49-F238E27FC236}">
                <a16:creationId xmlns:a16="http://schemas.microsoft.com/office/drawing/2014/main" id="{039269B3-173A-E746-8150-4069072F3DAC}"/>
              </a:ext>
            </a:extLst>
          </p:cNvPr>
          <p:cNvSpPr txBox="1"/>
          <p:nvPr/>
        </p:nvSpPr>
        <p:spPr>
          <a:xfrm>
            <a:off x="6718086" y="3663865"/>
            <a:ext cx="1523834" cy="461665"/>
          </a:xfrm>
          <a:prstGeom prst="rect">
            <a:avLst/>
          </a:prstGeom>
          <a:noFill/>
        </p:spPr>
        <p:txBody>
          <a:bodyPr wrap="square" rtlCol="0">
            <a:spAutoFit/>
          </a:bodyPr>
          <a:lstStyle/>
          <a:p>
            <a:pPr marL="0" lvl="1"/>
            <a:r>
              <a:rPr lang="en-US" sz="1200" b="1"/>
              <a:t>Instrument Carrier (IC)</a:t>
            </a:r>
          </a:p>
        </p:txBody>
      </p:sp>
    </p:spTree>
    <p:extLst>
      <p:ext uri="{BB962C8B-B14F-4D97-AF65-F5344CB8AC3E}">
        <p14:creationId xmlns:p14="http://schemas.microsoft.com/office/powerpoint/2010/main" val="3824014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915591"/>
            <a:ext cx="7543800" cy="456009"/>
          </a:xfrm>
        </p:spPr>
        <p:txBody>
          <a:bodyPr/>
          <a:lstStyle/>
          <a:p>
            <a:r>
              <a:rPr lang="en-US"/>
              <a:t>Roman Observatory</a:t>
            </a:r>
            <a:br>
              <a:rPr lang="en-US"/>
            </a:br>
            <a:r>
              <a:rPr lang="en-US" sz="1500" i="1"/>
              <a:t>Expanded View with Integration Flow</a:t>
            </a:r>
            <a:endParaRPr lang="en-US" i="1"/>
          </a:p>
        </p:txBody>
      </p:sp>
      <p:pic>
        <p:nvPicPr>
          <p:cNvPr id="3" name="Picture 2">
            <a:extLst>
              <a:ext uri="{FF2B5EF4-FFF2-40B4-BE49-F238E27FC236}">
                <a16:creationId xmlns:a16="http://schemas.microsoft.com/office/drawing/2014/main" id="{24D4960F-DBA2-4C4E-BA5F-360767E32522}"/>
              </a:ext>
            </a:extLst>
          </p:cNvPr>
          <p:cNvPicPr>
            <a:picLocks noChangeAspect="1"/>
          </p:cNvPicPr>
          <p:nvPr/>
        </p:nvPicPr>
        <p:blipFill>
          <a:blip r:embed="rId3"/>
          <a:stretch>
            <a:fillRect/>
          </a:stretch>
        </p:blipFill>
        <p:spPr>
          <a:xfrm>
            <a:off x="3365088" y="2291229"/>
            <a:ext cx="1162842" cy="2305460"/>
          </a:xfrm>
          <a:prstGeom prst="rect">
            <a:avLst/>
          </a:prstGeom>
        </p:spPr>
      </p:pic>
      <p:pic>
        <p:nvPicPr>
          <p:cNvPr id="12" name="Picture 11">
            <a:extLst>
              <a:ext uri="{FF2B5EF4-FFF2-40B4-BE49-F238E27FC236}">
                <a16:creationId xmlns:a16="http://schemas.microsoft.com/office/drawing/2014/main" id="{9F0FC03F-2AD4-A848-8733-12BA161D01E1}"/>
              </a:ext>
            </a:extLst>
          </p:cNvPr>
          <p:cNvPicPr>
            <a:picLocks noChangeAspect="1"/>
          </p:cNvPicPr>
          <p:nvPr/>
        </p:nvPicPr>
        <p:blipFill>
          <a:blip r:embed="rId4"/>
          <a:stretch>
            <a:fillRect/>
          </a:stretch>
        </p:blipFill>
        <p:spPr>
          <a:xfrm>
            <a:off x="5301345" y="2590530"/>
            <a:ext cx="955100" cy="1678939"/>
          </a:xfrm>
          <a:prstGeom prst="rect">
            <a:avLst/>
          </a:prstGeom>
        </p:spPr>
      </p:pic>
      <p:cxnSp>
        <p:nvCxnSpPr>
          <p:cNvPr id="17" name="Straight Arrow Connector 16">
            <a:extLst>
              <a:ext uri="{FF2B5EF4-FFF2-40B4-BE49-F238E27FC236}">
                <a16:creationId xmlns:a16="http://schemas.microsoft.com/office/drawing/2014/main" id="{9D7D00FB-4FE3-414F-BC31-79CF2CA286F8}"/>
              </a:ext>
            </a:extLst>
          </p:cNvPr>
          <p:cNvCxnSpPr>
            <a:cxnSpLocks/>
          </p:cNvCxnSpPr>
          <p:nvPr/>
        </p:nvCxnSpPr>
        <p:spPr>
          <a:xfrm>
            <a:off x="4424901" y="3476599"/>
            <a:ext cx="4574" cy="3518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1E0FEA18-C839-F643-8E95-713EF270C6ED}"/>
              </a:ext>
            </a:extLst>
          </p:cNvPr>
          <p:cNvCxnSpPr>
            <a:cxnSpLocks/>
          </p:cNvCxnSpPr>
          <p:nvPr/>
        </p:nvCxnSpPr>
        <p:spPr>
          <a:xfrm flipH="1">
            <a:off x="3494660" y="3476599"/>
            <a:ext cx="294" cy="36120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70FE684C-C013-1844-8F12-DA7AA64A6848}"/>
              </a:ext>
            </a:extLst>
          </p:cNvPr>
          <p:cNvSpPr txBox="1"/>
          <p:nvPr/>
        </p:nvSpPr>
        <p:spPr>
          <a:xfrm>
            <a:off x="3491131" y="4679183"/>
            <a:ext cx="1260548" cy="236604"/>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pPr algn="ctr"/>
            <a:r>
              <a:rPr lang="en-US" sz="1200" b="1">
                <a:solidFill>
                  <a:srgbClr val="953735"/>
                </a:solidFill>
                <a:latin typeface="Arial"/>
                <a:cs typeface="Arial"/>
              </a:rPr>
              <a:t>Spacecraft Bus</a:t>
            </a:r>
            <a:endParaRPr lang="en-US" sz="1200" b="1">
              <a:solidFill>
                <a:srgbClr val="953735"/>
              </a:solidFill>
            </a:endParaRPr>
          </a:p>
        </p:txBody>
      </p:sp>
      <p:sp>
        <p:nvSpPr>
          <p:cNvPr id="20" name="TextBox 19">
            <a:extLst>
              <a:ext uri="{FF2B5EF4-FFF2-40B4-BE49-F238E27FC236}">
                <a16:creationId xmlns:a16="http://schemas.microsoft.com/office/drawing/2014/main" id="{21C9AEA5-EDA1-0D42-B44F-1AFBCA1832A3}"/>
              </a:ext>
            </a:extLst>
          </p:cNvPr>
          <p:cNvSpPr txBox="1"/>
          <p:nvPr/>
        </p:nvSpPr>
        <p:spPr>
          <a:xfrm>
            <a:off x="3293793" y="1985935"/>
            <a:ext cx="1686987" cy="421270"/>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pPr algn="ctr"/>
            <a:r>
              <a:rPr lang="en-US" sz="1200" b="1">
                <a:solidFill>
                  <a:srgbClr val="7030A0"/>
                </a:solidFill>
                <a:latin typeface="Arial"/>
                <a:cs typeface="Arial"/>
              </a:rPr>
              <a:t>Integrated Payload</a:t>
            </a:r>
          </a:p>
          <a:p>
            <a:pPr algn="ctr"/>
            <a:r>
              <a:rPr lang="en-US" sz="1200" b="1">
                <a:solidFill>
                  <a:srgbClr val="7030A0"/>
                </a:solidFill>
                <a:latin typeface="Arial"/>
                <a:cs typeface="Arial"/>
              </a:rPr>
              <a:t>Assembly (IPA)</a:t>
            </a:r>
            <a:endParaRPr lang="en-US" sz="1200" b="1">
              <a:solidFill>
                <a:srgbClr val="7030A0"/>
              </a:solidFill>
            </a:endParaRPr>
          </a:p>
        </p:txBody>
      </p:sp>
      <p:pic>
        <p:nvPicPr>
          <p:cNvPr id="22" name="Picture 21">
            <a:extLst>
              <a:ext uri="{FF2B5EF4-FFF2-40B4-BE49-F238E27FC236}">
                <a16:creationId xmlns:a16="http://schemas.microsoft.com/office/drawing/2014/main" id="{D5C1FC81-CB84-440B-833B-8C035AD548D5}"/>
              </a:ext>
            </a:extLst>
          </p:cNvPr>
          <p:cNvPicPr>
            <a:picLocks noChangeAspect="1"/>
          </p:cNvPicPr>
          <p:nvPr/>
        </p:nvPicPr>
        <p:blipFill>
          <a:blip r:embed="rId5"/>
          <a:stretch>
            <a:fillRect/>
          </a:stretch>
        </p:blipFill>
        <p:spPr>
          <a:xfrm>
            <a:off x="808304" y="2059829"/>
            <a:ext cx="2012781" cy="1401399"/>
          </a:xfrm>
          <a:prstGeom prst="rect">
            <a:avLst/>
          </a:prstGeom>
        </p:spPr>
      </p:pic>
      <p:sp>
        <p:nvSpPr>
          <p:cNvPr id="24" name="TextBox 23">
            <a:extLst>
              <a:ext uri="{FF2B5EF4-FFF2-40B4-BE49-F238E27FC236}">
                <a16:creationId xmlns:a16="http://schemas.microsoft.com/office/drawing/2014/main" id="{FEEBFF42-6801-174F-B827-BB562ADF08A6}"/>
              </a:ext>
            </a:extLst>
          </p:cNvPr>
          <p:cNvSpPr txBox="1"/>
          <p:nvPr/>
        </p:nvSpPr>
        <p:spPr>
          <a:xfrm>
            <a:off x="652966" y="3312516"/>
            <a:ext cx="923288" cy="473206"/>
          </a:xfrm>
          <a:prstGeom prst="rect">
            <a:avLst/>
          </a:prstGeom>
          <a:noFill/>
        </p:spPr>
        <p:txBody>
          <a:bodyPr wrap="square" rtlCol="0">
            <a:spAutoFit/>
          </a:bodyPr>
          <a:lstStyle/>
          <a:p>
            <a:pPr algn="ctr"/>
            <a:r>
              <a:rPr lang="en-US" sz="825">
                <a:solidFill>
                  <a:srgbClr val="7030A0"/>
                </a:solidFill>
              </a:rPr>
              <a:t>Coronagraph</a:t>
            </a:r>
          </a:p>
          <a:p>
            <a:pPr algn="ctr"/>
            <a:r>
              <a:rPr lang="en-US" sz="825">
                <a:solidFill>
                  <a:srgbClr val="7030A0"/>
                </a:solidFill>
              </a:rPr>
              <a:t>Instrument (CGI)</a:t>
            </a:r>
          </a:p>
        </p:txBody>
      </p:sp>
      <p:sp>
        <p:nvSpPr>
          <p:cNvPr id="25" name="TextBox 24">
            <a:extLst>
              <a:ext uri="{FF2B5EF4-FFF2-40B4-BE49-F238E27FC236}">
                <a16:creationId xmlns:a16="http://schemas.microsoft.com/office/drawing/2014/main" id="{63513EF5-591A-2044-8290-5C85A8AE16C3}"/>
              </a:ext>
            </a:extLst>
          </p:cNvPr>
          <p:cNvSpPr txBox="1"/>
          <p:nvPr/>
        </p:nvSpPr>
        <p:spPr>
          <a:xfrm>
            <a:off x="590326" y="2535165"/>
            <a:ext cx="716667" cy="346249"/>
          </a:xfrm>
          <a:prstGeom prst="rect">
            <a:avLst/>
          </a:prstGeom>
          <a:noFill/>
        </p:spPr>
        <p:txBody>
          <a:bodyPr wrap="square" rtlCol="0">
            <a:spAutoFit/>
          </a:bodyPr>
          <a:lstStyle/>
          <a:p>
            <a:r>
              <a:rPr lang="en-US" sz="825" dirty="0">
                <a:solidFill>
                  <a:srgbClr val="7030A0"/>
                </a:solidFill>
              </a:rPr>
              <a:t>Instrument </a:t>
            </a:r>
          </a:p>
          <a:p>
            <a:r>
              <a:rPr lang="en-US" sz="825" dirty="0">
                <a:solidFill>
                  <a:srgbClr val="7030A0"/>
                </a:solidFill>
              </a:rPr>
              <a:t>Carrier (IC)</a:t>
            </a:r>
          </a:p>
        </p:txBody>
      </p:sp>
      <p:sp>
        <p:nvSpPr>
          <p:cNvPr id="26" name="TextBox 25">
            <a:extLst>
              <a:ext uri="{FF2B5EF4-FFF2-40B4-BE49-F238E27FC236}">
                <a16:creationId xmlns:a16="http://schemas.microsoft.com/office/drawing/2014/main" id="{43DCE1B3-F410-944B-AF7A-83856634B8F7}"/>
              </a:ext>
            </a:extLst>
          </p:cNvPr>
          <p:cNvSpPr txBox="1"/>
          <p:nvPr/>
        </p:nvSpPr>
        <p:spPr>
          <a:xfrm>
            <a:off x="496589" y="1752600"/>
            <a:ext cx="2641865" cy="450123"/>
          </a:xfrm>
          <a:prstGeom prst="rect">
            <a:avLst/>
          </a:prstGeom>
          <a:noFill/>
        </p:spPr>
        <p:txBody>
          <a:bodyPr wrap="square" rtlCol="0">
            <a:spAutoFit/>
          </a:bodyPr>
          <a:lstStyle/>
          <a:p>
            <a:pPr algn="ctr"/>
            <a:r>
              <a:rPr lang="en-US" sz="825" dirty="0">
                <a:solidFill>
                  <a:srgbClr val="7030A0"/>
                </a:solidFill>
              </a:rPr>
              <a:t>Imaging Optics Assembly (IOA)</a:t>
            </a:r>
          </a:p>
          <a:p>
            <a:pPr algn="ctr"/>
            <a:r>
              <a:rPr lang="en-US" sz="750" dirty="0">
                <a:solidFill>
                  <a:srgbClr val="7030A0"/>
                </a:solidFill>
              </a:rPr>
              <a:t>optics and structure of the Optical Telescope Assembly (OTA)</a:t>
            </a:r>
          </a:p>
        </p:txBody>
      </p:sp>
      <p:cxnSp>
        <p:nvCxnSpPr>
          <p:cNvPr id="27" name="Straight Connector 26">
            <a:extLst>
              <a:ext uri="{FF2B5EF4-FFF2-40B4-BE49-F238E27FC236}">
                <a16:creationId xmlns:a16="http://schemas.microsoft.com/office/drawing/2014/main" id="{21BE4456-B01D-604B-AEFF-A96367081160}"/>
              </a:ext>
            </a:extLst>
          </p:cNvPr>
          <p:cNvCxnSpPr>
            <a:cxnSpLocks/>
          </p:cNvCxnSpPr>
          <p:nvPr/>
        </p:nvCxnSpPr>
        <p:spPr>
          <a:xfrm flipV="1">
            <a:off x="726880" y="3201848"/>
            <a:ext cx="114643" cy="212050"/>
          </a:xfrm>
          <a:prstGeom prst="line">
            <a:avLst/>
          </a:prstGeom>
          <a:ln>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5C788F2-DA90-294B-ACBA-E51845C9BA15}"/>
              </a:ext>
            </a:extLst>
          </p:cNvPr>
          <p:cNvCxnSpPr>
            <a:cxnSpLocks/>
          </p:cNvCxnSpPr>
          <p:nvPr/>
        </p:nvCxnSpPr>
        <p:spPr>
          <a:xfrm>
            <a:off x="1204733" y="2723619"/>
            <a:ext cx="294718" cy="290931"/>
          </a:xfrm>
          <a:prstGeom prst="line">
            <a:avLst/>
          </a:prstGeom>
          <a:ln>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B48E3B6-1D59-CB49-8A8F-1D00309735AB}"/>
              </a:ext>
            </a:extLst>
          </p:cNvPr>
          <p:cNvCxnSpPr>
            <a:cxnSpLocks/>
          </p:cNvCxnSpPr>
          <p:nvPr/>
        </p:nvCxnSpPr>
        <p:spPr>
          <a:xfrm>
            <a:off x="1468381" y="2112299"/>
            <a:ext cx="144022" cy="350840"/>
          </a:xfrm>
          <a:prstGeom prst="line">
            <a:avLst/>
          </a:prstGeom>
          <a:ln>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895AE2B-76C1-164D-A8DF-49C2AE6484D8}"/>
              </a:ext>
            </a:extLst>
          </p:cNvPr>
          <p:cNvCxnSpPr>
            <a:cxnSpLocks/>
          </p:cNvCxnSpPr>
          <p:nvPr/>
        </p:nvCxnSpPr>
        <p:spPr>
          <a:xfrm>
            <a:off x="2621382" y="2732250"/>
            <a:ext cx="1" cy="10950"/>
          </a:xfrm>
          <a:prstGeom prst="line">
            <a:avLst/>
          </a:prstGeom>
          <a:ln>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8C3BFC31-FE5D-492B-B6E1-CAD4703CD1EB}"/>
              </a:ext>
            </a:extLst>
          </p:cNvPr>
          <p:cNvSpPr/>
          <p:nvPr/>
        </p:nvSpPr>
        <p:spPr>
          <a:xfrm>
            <a:off x="469830" y="1726752"/>
            <a:ext cx="2668625" cy="19937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47654F67-0E9E-426F-8B08-8785518C808D}"/>
              </a:ext>
            </a:extLst>
          </p:cNvPr>
          <p:cNvPicPr>
            <a:picLocks noChangeAspect="1"/>
          </p:cNvPicPr>
          <p:nvPr/>
        </p:nvPicPr>
        <p:blipFill>
          <a:blip r:embed="rId6"/>
          <a:stretch>
            <a:fillRect/>
          </a:stretch>
        </p:blipFill>
        <p:spPr>
          <a:xfrm>
            <a:off x="1145423" y="3941209"/>
            <a:ext cx="1597031" cy="1548285"/>
          </a:xfrm>
          <a:prstGeom prst="rect">
            <a:avLst/>
          </a:prstGeom>
        </p:spPr>
      </p:pic>
      <p:sp>
        <p:nvSpPr>
          <p:cNvPr id="34" name="TextBox 33">
            <a:extLst>
              <a:ext uri="{FF2B5EF4-FFF2-40B4-BE49-F238E27FC236}">
                <a16:creationId xmlns:a16="http://schemas.microsoft.com/office/drawing/2014/main" id="{C61A1557-3F06-A948-8F26-51945B6A7B20}"/>
              </a:ext>
            </a:extLst>
          </p:cNvPr>
          <p:cNvSpPr txBox="1"/>
          <p:nvPr/>
        </p:nvSpPr>
        <p:spPr>
          <a:xfrm>
            <a:off x="514880" y="4678852"/>
            <a:ext cx="953500" cy="334835"/>
          </a:xfrm>
          <a:prstGeom prst="rect">
            <a:avLst/>
          </a:prstGeom>
          <a:noFill/>
        </p:spPr>
        <p:txBody>
          <a:bodyPr wrap="square" rtlCol="0">
            <a:spAutoFit/>
          </a:bodyPr>
          <a:lstStyle/>
          <a:p>
            <a:pPr algn="ctr"/>
            <a:r>
              <a:rPr lang="en-US" sz="788">
                <a:solidFill>
                  <a:srgbClr val="953735"/>
                </a:solidFill>
              </a:rPr>
              <a:t>Spacecraft Bus Avionics Panels</a:t>
            </a:r>
          </a:p>
        </p:txBody>
      </p:sp>
      <p:sp>
        <p:nvSpPr>
          <p:cNvPr id="35" name="TextBox 34">
            <a:extLst>
              <a:ext uri="{FF2B5EF4-FFF2-40B4-BE49-F238E27FC236}">
                <a16:creationId xmlns:a16="http://schemas.microsoft.com/office/drawing/2014/main" id="{9E5CEFBD-FAD8-004A-8F24-A432DFF854D2}"/>
              </a:ext>
            </a:extLst>
          </p:cNvPr>
          <p:cNvSpPr txBox="1"/>
          <p:nvPr/>
        </p:nvSpPr>
        <p:spPr>
          <a:xfrm>
            <a:off x="2159966" y="4938787"/>
            <a:ext cx="700511" cy="334835"/>
          </a:xfrm>
          <a:prstGeom prst="rect">
            <a:avLst/>
          </a:prstGeom>
          <a:noFill/>
        </p:spPr>
        <p:txBody>
          <a:bodyPr wrap="square" rtlCol="0">
            <a:spAutoFit/>
          </a:bodyPr>
          <a:lstStyle/>
          <a:p>
            <a:pPr algn="ctr"/>
            <a:r>
              <a:rPr lang="en-US" sz="788" dirty="0">
                <a:solidFill>
                  <a:srgbClr val="953735"/>
                </a:solidFill>
              </a:rPr>
              <a:t>Propulsion Module</a:t>
            </a:r>
          </a:p>
        </p:txBody>
      </p:sp>
      <p:sp>
        <p:nvSpPr>
          <p:cNvPr id="36" name="TextBox 35">
            <a:extLst>
              <a:ext uri="{FF2B5EF4-FFF2-40B4-BE49-F238E27FC236}">
                <a16:creationId xmlns:a16="http://schemas.microsoft.com/office/drawing/2014/main" id="{5F6726E0-D375-F049-ADF1-29BAD0D38CD0}"/>
              </a:ext>
            </a:extLst>
          </p:cNvPr>
          <p:cNvSpPr txBox="1"/>
          <p:nvPr/>
        </p:nvSpPr>
        <p:spPr>
          <a:xfrm>
            <a:off x="637155" y="5103445"/>
            <a:ext cx="941284" cy="334835"/>
          </a:xfrm>
          <a:prstGeom prst="rect">
            <a:avLst/>
          </a:prstGeom>
          <a:noFill/>
        </p:spPr>
        <p:txBody>
          <a:bodyPr wrap="none" rtlCol="0">
            <a:spAutoFit/>
          </a:bodyPr>
          <a:lstStyle/>
          <a:p>
            <a:pPr algn="ctr"/>
            <a:r>
              <a:rPr lang="en-US" sz="788">
                <a:solidFill>
                  <a:srgbClr val="953735"/>
                </a:solidFill>
              </a:rPr>
              <a:t>Communications</a:t>
            </a:r>
          </a:p>
          <a:p>
            <a:pPr algn="ctr"/>
            <a:r>
              <a:rPr lang="en-US" sz="788">
                <a:solidFill>
                  <a:srgbClr val="953735"/>
                </a:solidFill>
              </a:rPr>
              <a:t>Module</a:t>
            </a:r>
          </a:p>
        </p:txBody>
      </p:sp>
      <p:cxnSp>
        <p:nvCxnSpPr>
          <p:cNvPr id="37" name="Straight Connector 36">
            <a:extLst>
              <a:ext uri="{FF2B5EF4-FFF2-40B4-BE49-F238E27FC236}">
                <a16:creationId xmlns:a16="http://schemas.microsoft.com/office/drawing/2014/main" id="{980A45A6-82C9-984E-AE04-607CAB93093D}"/>
              </a:ext>
            </a:extLst>
          </p:cNvPr>
          <p:cNvCxnSpPr>
            <a:cxnSpLocks/>
          </p:cNvCxnSpPr>
          <p:nvPr/>
        </p:nvCxnSpPr>
        <p:spPr>
          <a:xfrm>
            <a:off x="1499450" y="4848276"/>
            <a:ext cx="312880" cy="0"/>
          </a:xfrm>
          <a:prstGeom prst="line">
            <a:avLst/>
          </a:prstGeom>
          <a:ln>
            <a:solidFill>
              <a:srgbClr val="953735"/>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8E9735AC-BDD9-2C4B-A6A2-CA2240BE5F63}"/>
              </a:ext>
            </a:extLst>
          </p:cNvPr>
          <p:cNvCxnSpPr>
            <a:cxnSpLocks/>
          </p:cNvCxnSpPr>
          <p:nvPr/>
        </p:nvCxnSpPr>
        <p:spPr>
          <a:xfrm flipV="1">
            <a:off x="1504778" y="4645421"/>
            <a:ext cx="0" cy="202855"/>
          </a:xfrm>
          <a:prstGeom prst="line">
            <a:avLst/>
          </a:prstGeom>
          <a:ln>
            <a:solidFill>
              <a:srgbClr val="953735"/>
            </a:solidFill>
            <a:tailEnd type="stealth" w="lg" len="lg"/>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BB31F64D-8686-4F3C-8211-DE60C903207F}"/>
              </a:ext>
            </a:extLst>
          </p:cNvPr>
          <p:cNvSpPr/>
          <p:nvPr/>
        </p:nvSpPr>
        <p:spPr>
          <a:xfrm>
            <a:off x="474679" y="3878650"/>
            <a:ext cx="2668625" cy="1643486"/>
          </a:xfrm>
          <a:prstGeom prst="rect">
            <a:avLst/>
          </a:prstGeom>
          <a:noFill/>
          <a:ln>
            <a:solidFill>
              <a:srgbClr val="953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B7FB331F-F1CB-4E88-86E1-936C70718F85}"/>
              </a:ext>
            </a:extLst>
          </p:cNvPr>
          <p:cNvCxnSpPr>
            <a:cxnSpLocks/>
            <a:stCxn id="31" idx="3"/>
          </p:cNvCxnSpPr>
          <p:nvPr/>
        </p:nvCxnSpPr>
        <p:spPr>
          <a:xfrm>
            <a:off x="3138455" y="2723620"/>
            <a:ext cx="436677" cy="188522"/>
          </a:xfrm>
          <a:prstGeom prst="line">
            <a:avLst/>
          </a:prstGeom>
          <a:ln>
            <a:solidFill>
              <a:srgbClr val="7030A0"/>
            </a:solidFill>
            <a:prstDash val="sysDash"/>
            <a:tailEnd type="stealth" w="lg" len="lg"/>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1FE91A3-6C36-4517-ACAC-9A8A71ED8A7F}"/>
              </a:ext>
            </a:extLst>
          </p:cNvPr>
          <p:cNvCxnSpPr>
            <a:cxnSpLocks/>
            <a:stCxn id="39" idx="3"/>
          </p:cNvCxnSpPr>
          <p:nvPr/>
        </p:nvCxnSpPr>
        <p:spPr>
          <a:xfrm flipV="1">
            <a:off x="3143305" y="4436411"/>
            <a:ext cx="441200" cy="263983"/>
          </a:xfrm>
          <a:prstGeom prst="line">
            <a:avLst/>
          </a:prstGeom>
          <a:ln>
            <a:solidFill>
              <a:srgbClr val="953735"/>
            </a:solidFill>
            <a:prstDash val="sysDash"/>
            <a:tailEnd type="stealth" w="lg" len="lg"/>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88D6D986-C09C-599C-5266-A3CCA5903371}"/>
              </a:ext>
            </a:extLst>
          </p:cNvPr>
          <p:cNvSpPr txBox="1"/>
          <p:nvPr/>
        </p:nvSpPr>
        <p:spPr>
          <a:xfrm rot="16200000">
            <a:off x="-2430307" y="3483244"/>
            <a:ext cx="5428730" cy="338554"/>
          </a:xfrm>
          <a:prstGeom prst="rect">
            <a:avLst/>
          </a:prstGeom>
          <a:noFill/>
        </p:spPr>
        <p:txBody>
          <a:bodyPr wrap="none" rtlCol="0">
            <a:spAutoFit/>
          </a:bodyPr>
          <a:lstStyle/>
          <a:p>
            <a:r>
              <a:rPr lang="en-US" sz="1600" b="1" dirty="0"/>
              <a:t>SCIPA</a:t>
            </a:r>
            <a:r>
              <a:rPr lang="en-US" sz="1600" dirty="0"/>
              <a:t> = </a:t>
            </a:r>
            <a:r>
              <a:rPr lang="en-US" sz="1600" dirty="0">
                <a:solidFill>
                  <a:schemeClr val="accent6">
                    <a:lumMod val="50000"/>
                  </a:schemeClr>
                </a:solidFill>
              </a:rPr>
              <a:t>Spacecraft Bus  </a:t>
            </a:r>
            <a:r>
              <a:rPr lang="en-US" sz="1600" dirty="0"/>
              <a:t>+  </a:t>
            </a:r>
            <a:r>
              <a:rPr lang="en-US" sz="1600" dirty="0">
                <a:solidFill>
                  <a:schemeClr val="accent4">
                    <a:lumMod val="75000"/>
                  </a:schemeClr>
                </a:solidFill>
              </a:rPr>
              <a:t>Integrated Payload Assembly</a:t>
            </a:r>
          </a:p>
        </p:txBody>
      </p:sp>
      <p:pic>
        <p:nvPicPr>
          <p:cNvPr id="54" name="Picture 53">
            <a:extLst>
              <a:ext uri="{FF2B5EF4-FFF2-40B4-BE49-F238E27FC236}">
                <a16:creationId xmlns:a16="http://schemas.microsoft.com/office/drawing/2014/main" id="{5D003542-5258-B4E8-871F-6C8EC3D82CD1}"/>
              </a:ext>
            </a:extLst>
          </p:cNvPr>
          <p:cNvPicPr>
            <a:picLocks noChangeAspect="1"/>
          </p:cNvPicPr>
          <p:nvPr/>
        </p:nvPicPr>
        <p:blipFill>
          <a:blip r:embed="rId7"/>
          <a:stretch>
            <a:fillRect/>
          </a:stretch>
        </p:blipFill>
        <p:spPr>
          <a:xfrm>
            <a:off x="7413300" y="3421948"/>
            <a:ext cx="1129681" cy="2104465"/>
          </a:xfrm>
          <a:prstGeom prst="rect">
            <a:avLst/>
          </a:prstGeom>
        </p:spPr>
      </p:pic>
      <p:cxnSp>
        <p:nvCxnSpPr>
          <p:cNvPr id="55" name="Straight Connector 54">
            <a:extLst>
              <a:ext uri="{FF2B5EF4-FFF2-40B4-BE49-F238E27FC236}">
                <a16:creationId xmlns:a16="http://schemas.microsoft.com/office/drawing/2014/main" id="{41504F60-FF3F-2289-FAE5-0CC9CCF8A985}"/>
              </a:ext>
            </a:extLst>
          </p:cNvPr>
          <p:cNvCxnSpPr>
            <a:cxnSpLocks/>
          </p:cNvCxnSpPr>
          <p:nvPr/>
        </p:nvCxnSpPr>
        <p:spPr>
          <a:xfrm>
            <a:off x="6477000" y="3691283"/>
            <a:ext cx="972912" cy="284413"/>
          </a:xfrm>
          <a:prstGeom prst="line">
            <a:avLst/>
          </a:prstGeom>
          <a:ln>
            <a:solidFill>
              <a:srgbClr val="002060"/>
            </a:solidFill>
            <a:prstDash val="sysDash"/>
            <a:tailEnd type="stealth" w="lg" len="lg"/>
          </a:ln>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75676556-22F8-EAFB-A34F-7DAAF5D8FA79}"/>
              </a:ext>
            </a:extLst>
          </p:cNvPr>
          <p:cNvSpPr txBox="1"/>
          <p:nvPr/>
        </p:nvSpPr>
        <p:spPr>
          <a:xfrm>
            <a:off x="5455896" y="4334342"/>
            <a:ext cx="872868" cy="369332"/>
          </a:xfrm>
          <a:prstGeom prst="rect">
            <a:avLst/>
          </a:prstGeom>
          <a:noFill/>
        </p:spPr>
        <p:txBody>
          <a:bodyPr wrap="none" rtlCol="0">
            <a:spAutoFit/>
          </a:bodyPr>
          <a:lstStyle/>
          <a:p>
            <a:r>
              <a:rPr lang="en-US" b="1"/>
              <a:t>SCIPA</a:t>
            </a:r>
          </a:p>
        </p:txBody>
      </p:sp>
      <p:grpSp>
        <p:nvGrpSpPr>
          <p:cNvPr id="56" name="Group 55">
            <a:extLst>
              <a:ext uri="{FF2B5EF4-FFF2-40B4-BE49-F238E27FC236}">
                <a16:creationId xmlns:a16="http://schemas.microsoft.com/office/drawing/2014/main" id="{833061D8-AF9F-597B-6B32-931CC545F645}"/>
              </a:ext>
            </a:extLst>
          </p:cNvPr>
          <p:cNvGrpSpPr/>
          <p:nvPr/>
        </p:nvGrpSpPr>
        <p:grpSpPr>
          <a:xfrm>
            <a:off x="6681354" y="1561193"/>
            <a:ext cx="2331104" cy="2152950"/>
            <a:chOff x="8908471" y="1121470"/>
            <a:chExt cx="3108139" cy="2870600"/>
          </a:xfrm>
        </p:grpSpPr>
        <p:grpSp>
          <p:nvGrpSpPr>
            <p:cNvPr id="4" name="Group 3">
              <a:extLst>
                <a:ext uri="{FF2B5EF4-FFF2-40B4-BE49-F238E27FC236}">
                  <a16:creationId xmlns:a16="http://schemas.microsoft.com/office/drawing/2014/main" id="{33BB3983-01CD-4ACF-2599-EA1152683FCF}"/>
                </a:ext>
              </a:extLst>
            </p:cNvPr>
            <p:cNvGrpSpPr/>
            <p:nvPr/>
          </p:nvGrpSpPr>
          <p:grpSpPr>
            <a:xfrm>
              <a:off x="8908471" y="1121470"/>
              <a:ext cx="3108139" cy="2870600"/>
              <a:chOff x="8931214" y="1385294"/>
              <a:chExt cx="3108139" cy="2870600"/>
            </a:xfrm>
          </p:grpSpPr>
          <p:pic>
            <p:nvPicPr>
              <p:cNvPr id="13" name="Picture 12">
                <a:extLst>
                  <a:ext uri="{FF2B5EF4-FFF2-40B4-BE49-F238E27FC236}">
                    <a16:creationId xmlns:a16="http://schemas.microsoft.com/office/drawing/2014/main" id="{4894B144-4F36-A747-ADE6-996C83510524}"/>
                  </a:ext>
                </a:extLst>
              </p:cNvPr>
              <p:cNvPicPr>
                <a:picLocks noChangeAspect="1"/>
              </p:cNvPicPr>
              <p:nvPr/>
            </p:nvPicPr>
            <p:blipFill>
              <a:blip r:embed="rId8"/>
              <a:stretch>
                <a:fillRect/>
              </a:stretch>
            </p:blipFill>
            <p:spPr>
              <a:xfrm>
                <a:off x="9994429" y="1753986"/>
                <a:ext cx="1330168" cy="1971744"/>
              </a:xfrm>
              <a:prstGeom prst="rect">
                <a:avLst/>
              </a:prstGeom>
            </p:spPr>
          </p:pic>
          <p:cxnSp>
            <p:nvCxnSpPr>
              <p:cNvPr id="15" name="Straight Arrow Connector 14">
                <a:extLst>
                  <a:ext uri="{FF2B5EF4-FFF2-40B4-BE49-F238E27FC236}">
                    <a16:creationId xmlns:a16="http://schemas.microsoft.com/office/drawing/2014/main" id="{1DE4DC20-D0D0-DA4D-991D-560B4EA56C7E}"/>
                  </a:ext>
                </a:extLst>
              </p:cNvPr>
              <p:cNvCxnSpPr>
                <a:cxnSpLocks/>
              </p:cNvCxnSpPr>
              <p:nvPr/>
            </p:nvCxnSpPr>
            <p:spPr>
              <a:xfrm>
                <a:off x="9809435" y="3730563"/>
                <a:ext cx="0" cy="5253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BC90990C-B4CC-1449-B514-294C11F2B3C0}"/>
                  </a:ext>
                </a:extLst>
              </p:cNvPr>
              <p:cNvSpPr txBox="1"/>
              <p:nvPr/>
            </p:nvSpPr>
            <p:spPr>
              <a:xfrm>
                <a:off x="8989251" y="1719961"/>
                <a:ext cx="1030932" cy="608116"/>
              </a:xfrm>
              <a:prstGeom prst="rect">
                <a:avLst/>
              </a:prstGeom>
              <a:noFill/>
            </p:spPr>
            <p:txBody>
              <a:bodyPr wrap="square" rtlCol="0">
                <a:spAutoFit/>
              </a:bodyPr>
              <a:lstStyle/>
              <a:p>
                <a:pPr algn="ctr"/>
                <a:r>
                  <a:rPr lang="en-US" sz="788">
                    <a:solidFill>
                      <a:srgbClr val="953735"/>
                    </a:solidFill>
                  </a:rPr>
                  <a:t>Deployable </a:t>
                </a:r>
              </a:p>
              <a:p>
                <a:pPr algn="ctr"/>
                <a:r>
                  <a:rPr lang="en-US" sz="788">
                    <a:solidFill>
                      <a:srgbClr val="953735"/>
                    </a:solidFill>
                  </a:rPr>
                  <a:t>Aperture Cover (DAC)</a:t>
                </a:r>
              </a:p>
            </p:txBody>
          </p:sp>
          <p:sp>
            <p:nvSpPr>
              <p:cNvPr id="7" name="TextBox 6">
                <a:extLst>
                  <a:ext uri="{FF2B5EF4-FFF2-40B4-BE49-F238E27FC236}">
                    <a16:creationId xmlns:a16="http://schemas.microsoft.com/office/drawing/2014/main" id="{E60812B7-2EF9-3E4B-894D-3C8A0AA248C7}"/>
                  </a:ext>
                </a:extLst>
              </p:cNvPr>
              <p:cNvSpPr txBox="1"/>
              <p:nvPr/>
            </p:nvSpPr>
            <p:spPr>
              <a:xfrm>
                <a:off x="8989251" y="2689158"/>
                <a:ext cx="885684" cy="769784"/>
              </a:xfrm>
              <a:prstGeom prst="rect">
                <a:avLst/>
              </a:prstGeom>
              <a:noFill/>
            </p:spPr>
            <p:txBody>
              <a:bodyPr wrap="square" rtlCol="0">
                <a:spAutoFit/>
              </a:bodyPr>
              <a:lstStyle/>
              <a:p>
                <a:pPr algn="ctr"/>
                <a:r>
                  <a:rPr lang="en-US" sz="788">
                    <a:solidFill>
                      <a:srgbClr val="953735"/>
                    </a:solidFill>
                  </a:rPr>
                  <a:t>Outer Barrel</a:t>
                </a:r>
              </a:p>
              <a:p>
                <a:pPr algn="ctr"/>
                <a:r>
                  <a:rPr lang="en-US" sz="788">
                    <a:solidFill>
                      <a:srgbClr val="953735"/>
                    </a:solidFill>
                  </a:rPr>
                  <a:t>Assembly </a:t>
                </a:r>
              </a:p>
              <a:p>
                <a:pPr algn="ctr"/>
                <a:r>
                  <a:rPr lang="en-US" sz="788">
                    <a:solidFill>
                      <a:srgbClr val="953735"/>
                    </a:solidFill>
                  </a:rPr>
                  <a:t>(OBA)</a:t>
                </a:r>
              </a:p>
            </p:txBody>
          </p:sp>
          <p:sp>
            <p:nvSpPr>
              <p:cNvPr id="8" name="TextBox 7">
                <a:extLst>
                  <a:ext uri="{FF2B5EF4-FFF2-40B4-BE49-F238E27FC236}">
                    <a16:creationId xmlns:a16="http://schemas.microsoft.com/office/drawing/2014/main" id="{BF85D883-DE64-7343-B0A3-1BDCA0BDA2EA}"/>
                  </a:ext>
                </a:extLst>
              </p:cNvPr>
              <p:cNvSpPr txBox="1"/>
              <p:nvPr/>
            </p:nvSpPr>
            <p:spPr>
              <a:xfrm>
                <a:off x="11215820" y="2131713"/>
                <a:ext cx="798829" cy="931452"/>
              </a:xfrm>
              <a:prstGeom prst="rect">
                <a:avLst/>
              </a:prstGeom>
              <a:noFill/>
            </p:spPr>
            <p:txBody>
              <a:bodyPr wrap="square" rtlCol="0">
                <a:spAutoFit/>
              </a:bodyPr>
              <a:lstStyle/>
              <a:p>
                <a:pPr algn="ctr"/>
                <a:r>
                  <a:rPr lang="en-US" sz="788">
                    <a:solidFill>
                      <a:srgbClr val="953735"/>
                    </a:solidFill>
                  </a:rPr>
                  <a:t>Solar Array Sun Shield (SASS)</a:t>
                </a:r>
              </a:p>
            </p:txBody>
          </p:sp>
          <p:cxnSp>
            <p:nvCxnSpPr>
              <p:cNvPr id="9" name="Straight Connector 8">
                <a:extLst>
                  <a:ext uri="{FF2B5EF4-FFF2-40B4-BE49-F238E27FC236}">
                    <a16:creationId xmlns:a16="http://schemas.microsoft.com/office/drawing/2014/main" id="{B2949903-AE3C-5249-B118-EE650C4CE449}"/>
                  </a:ext>
                </a:extLst>
              </p:cNvPr>
              <p:cNvCxnSpPr>
                <a:cxnSpLocks/>
              </p:cNvCxnSpPr>
              <p:nvPr/>
            </p:nvCxnSpPr>
            <p:spPr>
              <a:xfrm flipV="1">
                <a:off x="9674742" y="2696143"/>
                <a:ext cx="546465" cy="253735"/>
              </a:xfrm>
              <a:prstGeom prst="line">
                <a:avLst/>
              </a:prstGeom>
              <a:ln>
                <a:solidFill>
                  <a:srgbClr val="953735"/>
                </a:solidFill>
                <a:tailEnd type="stealth" w="lg" len="lg"/>
              </a:ln>
              <a:effectLst>
                <a:glow rad="254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3A932F1-F25E-8A49-9045-38FEAFBFE62D}"/>
                  </a:ext>
                </a:extLst>
              </p:cNvPr>
              <p:cNvCxnSpPr>
                <a:cxnSpLocks/>
              </p:cNvCxnSpPr>
              <p:nvPr/>
            </p:nvCxnSpPr>
            <p:spPr>
              <a:xfrm>
                <a:off x="9471542" y="2359865"/>
                <a:ext cx="606297" cy="93439"/>
              </a:xfrm>
              <a:prstGeom prst="line">
                <a:avLst/>
              </a:prstGeom>
              <a:ln>
                <a:solidFill>
                  <a:srgbClr val="953735"/>
                </a:solidFill>
                <a:tailEnd type="stealth" w="lg" len="lg"/>
              </a:ln>
              <a:effectLst>
                <a:glow rad="254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C1E2940-86FF-F445-B093-90C542137FA2}"/>
                  </a:ext>
                </a:extLst>
              </p:cNvPr>
              <p:cNvCxnSpPr>
                <a:cxnSpLocks/>
                <a:stCxn id="8" idx="0"/>
              </p:cNvCxnSpPr>
              <p:nvPr/>
            </p:nvCxnSpPr>
            <p:spPr>
              <a:xfrm flipH="1">
                <a:off x="11147944" y="2131713"/>
                <a:ext cx="467291" cy="0"/>
              </a:xfrm>
              <a:prstGeom prst="line">
                <a:avLst/>
              </a:prstGeom>
              <a:ln>
                <a:solidFill>
                  <a:srgbClr val="953735"/>
                </a:solidFill>
                <a:tailEnd type="stealth" w="lg" len="lg"/>
              </a:ln>
              <a:effectLst>
                <a:glow rad="254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78C127C0-CE83-40E4-B1C6-81DF748BACFE}"/>
                  </a:ext>
                </a:extLst>
              </p:cNvPr>
              <p:cNvSpPr/>
              <p:nvPr/>
            </p:nvSpPr>
            <p:spPr>
              <a:xfrm>
                <a:off x="8951774" y="1644835"/>
                <a:ext cx="3087579" cy="2030509"/>
              </a:xfrm>
              <a:prstGeom prst="rect">
                <a:avLst/>
              </a:prstGeom>
              <a:noFill/>
              <a:ln>
                <a:solidFill>
                  <a:srgbClr val="953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91556A3-88F8-4B0E-9FAC-46CD763ACD5B}"/>
                  </a:ext>
                </a:extLst>
              </p:cNvPr>
              <p:cNvSpPr txBox="1"/>
              <p:nvPr/>
            </p:nvSpPr>
            <p:spPr>
              <a:xfrm>
                <a:off x="8931214" y="1385294"/>
                <a:ext cx="2008908" cy="284695"/>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pPr algn="ctr"/>
                <a:r>
                  <a:rPr lang="en-US" sz="1050">
                    <a:solidFill>
                      <a:srgbClr val="953735"/>
                    </a:solidFill>
                    <a:latin typeface="+mj-lt"/>
                    <a:cs typeface="Arial"/>
                  </a:rPr>
                  <a:t>OSD = OBA + SASS + DAC</a:t>
                </a:r>
                <a:endParaRPr lang="en-US" sz="1050">
                  <a:solidFill>
                    <a:srgbClr val="953735"/>
                  </a:solidFill>
                  <a:latin typeface="+mj-lt"/>
                </a:endParaRPr>
              </a:p>
            </p:txBody>
          </p:sp>
        </p:grpSp>
        <p:cxnSp>
          <p:nvCxnSpPr>
            <p:cNvPr id="52" name="Straight Arrow Connector 51">
              <a:extLst>
                <a:ext uri="{FF2B5EF4-FFF2-40B4-BE49-F238E27FC236}">
                  <a16:creationId xmlns:a16="http://schemas.microsoft.com/office/drawing/2014/main" id="{E278DAF4-EC6B-38E6-2D13-2EDB23112F35}"/>
                </a:ext>
              </a:extLst>
            </p:cNvPr>
            <p:cNvCxnSpPr>
              <a:cxnSpLocks/>
            </p:cNvCxnSpPr>
            <p:nvPr/>
          </p:nvCxnSpPr>
          <p:spPr>
            <a:xfrm>
              <a:off x="11454254" y="3459480"/>
              <a:ext cx="0" cy="5253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cxnSp>
        <p:nvCxnSpPr>
          <p:cNvPr id="58" name="Straight Connector 57">
            <a:extLst>
              <a:ext uri="{FF2B5EF4-FFF2-40B4-BE49-F238E27FC236}">
                <a16:creationId xmlns:a16="http://schemas.microsoft.com/office/drawing/2014/main" id="{BC72B0E2-D12A-9A5E-C7A4-D9386F1E908C}"/>
              </a:ext>
            </a:extLst>
          </p:cNvPr>
          <p:cNvCxnSpPr>
            <a:cxnSpLocks/>
          </p:cNvCxnSpPr>
          <p:nvPr/>
        </p:nvCxnSpPr>
        <p:spPr>
          <a:xfrm>
            <a:off x="4527930" y="3707112"/>
            <a:ext cx="684150" cy="0"/>
          </a:xfrm>
          <a:prstGeom prst="line">
            <a:avLst/>
          </a:prstGeom>
          <a:ln>
            <a:solidFill>
              <a:srgbClr val="002060"/>
            </a:solidFill>
            <a:prstDash val="sysDash"/>
            <a:tailEnd type="stealth" w="lg" len="lg"/>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9DBAC82-D600-5F4C-8C38-30B0DA4EBD02}"/>
              </a:ext>
            </a:extLst>
          </p:cNvPr>
          <p:cNvSpPr txBox="1"/>
          <p:nvPr/>
        </p:nvSpPr>
        <p:spPr>
          <a:xfrm>
            <a:off x="5990806" y="5245934"/>
            <a:ext cx="1629063" cy="646331"/>
          </a:xfrm>
          <a:prstGeom prst="rect">
            <a:avLst/>
          </a:prstGeom>
          <a:noFill/>
        </p:spPr>
        <p:txBody>
          <a:bodyPr wrap="square" rtlCol="0">
            <a:spAutoFit/>
          </a:bodyPr>
          <a:lstStyle/>
          <a:p>
            <a:pPr algn="ctr"/>
            <a:r>
              <a:rPr lang="en-US" b="1" dirty="0">
                <a:solidFill>
                  <a:prstClr val="black"/>
                </a:solidFill>
              </a:rPr>
              <a:t>Observatory</a:t>
            </a:r>
          </a:p>
          <a:p>
            <a:pPr algn="ctr"/>
            <a:r>
              <a:rPr lang="en-US" dirty="0"/>
              <a:t>SCIPA</a:t>
            </a:r>
            <a:r>
              <a:rPr lang="en-US" dirty="0">
                <a:solidFill>
                  <a:schemeClr val="accent6">
                    <a:lumMod val="50000"/>
                  </a:schemeClr>
                </a:solidFill>
              </a:rPr>
              <a:t> </a:t>
            </a:r>
            <a:r>
              <a:rPr lang="en-US" dirty="0"/>
              <a:t>+</a:t>
            </a:r>
            <a:r>
              <a:rPr lang="en-US" dirty="0">
                <a:solidFill>
                  <a:srgbClr val="7030A0"/>
                </a:solidFill>
              </a:rPr>
              <a:t> </a:t>
            </a:r>
            <a:r>
              <a:rPr lang="en-US" dirty="0">
                <a:solidFill>
                  <a:srgbClr val="C00000"/>
                </a:solidFill>
              </a:rPr>
              <a:t>OSD</a:t>
            </a:r>
          </a:p>
        </p:txBody>
      </p:sp>
      <p:sp>
        <p:nvSpPr>
          <p:cNvPr id="23" name="TextBox 22">
            <a:extLst>
              <a:ext uri="{FF2B5EF4-FFF2-40B4-BE49-F238E27FC236}">
                <a16:creationId xmlns:a16="http://schemas.microsoft.com/office/drawing/2014/main" id="{075F5A75-D78B-8846-9F47-EBB9F504A770}"/>
              </a:ext>
            </a:extLst>
          </p:cNvPr>
          <p:cNvSpPr txBox="1"/>
          <p:nvPr/>
        </p:nvSpPr>
        <p:spPr>
          <a:xfrm>
            <a:off x="2159738" y="2209800"/>
            <a:ext cx="923288" cy="473206"/>
          </a:xfrm>
          <a:prstGeom prst="rect">
            <a:avLst/>
          </a:prstGeom>
          <a:noFill/>
        </p:spPr>
        <p:txBody>
          <a:bodyPr wrap="square" rtlCol="0">
            <a:spAutoFit/>
          </a:bodyPr>
          <a:lstStyle/>
          <a:p>
            <a:pPr algn="ctr"/>
            <a:r>
              <a:rPr lang="en-US" sz="825" dirty="0">
                <a:solidFill>
                  <a:srgbClr val="7030A0"/>
                </a:solidFill>
              </a:rPr>
              <a:t> Wide Field</a:t>
            </a:r>
          </a:p>
          <a:p>
            <a:pPr algn="ctr"/>
            <a:r>
              <a:rPr lang="en-US" sz="825" dirty="0">
                <a:solidFill>
                  <a:srgbClr val="7030A0"/>
                </a:solidFill>
              </a:rPr>
              <a:t>Instrument (WFI)</a:t>
            </a:r>
          </a:p>
        </p:txBody>
      </p:sp>
    </p:spTree>
    <p:extLst>
      <p:ext uri="{BB962C8B-B14F-4D97-AF65-F5344CB8AC3E}">
        <p14:creationId xmlns:p14="http://schemas.microsoft.com/office/powerpoint/2010/main" val="1945115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5BDDE6-8CB5-0E4F-B39A-280171024009}"/>
              </a:ext>
            </a:extLst>
          </p:cNvPr>
          <p:cNvSpPr>
            <a:spLocks noGrp="1"/>
          </p:cNvSpPr>
          <p:nvPr>
            <p:ph type="title"/>
          </p:nvPr>
        </p:nvSpPr>
        <p:spPr/>
        <p:txBody>
          <a:bodyPr/>
          <a:lstStyle/>
          <a:p>
            <a:r>
              <a:rPr lang="en-US" i="1" dirty="0"/>
              <a:t>Roman Science (1 of 3)</a:t>
            </a:r>
            <a:br>
              <a:rPr lang="en-US" i="1" dirty="0"/>
            </a:br>
            <a:r>
              <a:rPr lang="en-US" i="1" dirty="0"/>
              <a:t>Roman as a Precise Survey Facility</a:t>
            </a:r>
          </a:p>
        </p:txBody>
      </p:sp>
      <p:sp>
        <p:nvSpPr>
          <p:cNvPr id="5" name="Content Placeholder 1">
            <a:extLst>
              <a:ext uri="{FF2B5EF4-FFF2-40B4-BE49-F238E27FC236}">
                <a16:creationId xmlns:a16="http://schemas.microsoft.com/office/drawing/2014/main" id="{65B04780-F728-6E4E-9D8C-452E49A60CAB}"/>
              </a:ext>
            </a:extLst>
          </p:cNvPr>
          <p:cNvSpPr>
            <a:spLocks noGrp="1"/>
          </p:cNvSpPr>
          <p:nvPr>
            <p:ph idx="1"/>
          </p:nvPr>
        </p:nvSpPr>
        <p:spPr>
          <a:xfrm>
            <a:off x="172675" y="914400"/>
            <a:ext cx="4979933" cy="5715000"/>
          </a:xfrm>
        </p:spPr>
        <p:txBody>
          <a:bodyPr>
            <a:normAutofit/>
          </a:bodyPr>
          <a:lstStyle/>
          <a:p>
            <a:r>
              <a:rPr lang="en-US" sz="2400" dirty="0">
                <a:latin typeface="Arial"/>
                <a:cs typeface="Arial"/>
              </a:rPr>
              <a:t>The power of Roman is not </a:t>
            </a:r>
            <a:r>
              <a:rPr lang="en-US" sz="2400" i="1" dirty="0">
                <a:latin typeface="Arial"/>
                <a:cs typeface="Arial"/>
              </a:rPr>
              <a:t>just</a:t>
            </a:r>
            <a:r>
              <a:rPr lang="en-US" sz="2400" dirty="0">
                <a:latin typeface="Arial"/>
                <a:cs typeface="Arial"/>
              </a:rPr>
              <a:t> the large field of view:</a:t>
            </a:r>
            <a:endParaRPr lang="en-US" sz="800" dirty="0"/>
          </a:p>
          <a:p>
            <a:pPr lvl="1"/>
            <a:r>
              <a:rPr lang="en-US" dirty="0">
                <a:latin typeface="Arial"/>
                <a:cs typeface="Arial"/>
              </a:rPr>
              <a:t>Very efficient observations: &gt;1000x HST survey speed</a:t>
            </a:r>
          </a:p>
          <a:p>
            <a:pPr lvl="2"/>
            <a:r>
              <a:rPr lang="en-US" sz="1800" dirty="0">
                <a:solidFill>
                  <a:srgbClr val="0020C0"/>
                </a:solidFill>
                <a:latin typeface="Arial"/>
                <a:cs typeface="Arial"/>
              </a:rPr>
              <a:t>Rapid slew &amp; settle </a:t>
            </a:r>
          </a:p>
          <a:p>
            <a:pPr lvl="2"/>
            <a:r>
              <a:rPr lang="en-US" sz="1800" dirty="0">
                <a:solidFill>
                  <a:srgbClr val="0020C0"/>
                </a:solidFill>
                <a:latin typeface="Arial"/>
                <a:cs typeface="Arial"/>
              </a:rPr>
              <a:t>No Earth occultations </a:t>
            </a:r>
            <a:endParaRPr lang="en-US" sz="1800" dirty="0">
              <a:solidFill>
                <a:srgbClr val="0020C0"/>
              </a:solidFill>
            </a:endParaRPr>
          </a:p>
          <a:p>
            <a:pPr lvl="2"/>
            <a:r>
              <a:rPr lang="en-US" sz="1800" dirty="0">
                <a:solidFill>
                  <a:srgbClr val="0020C0"/>
                </a:solidFill>
                <a:latin typeface="Arial"/>
                <a:cs typeface="Arial"/>
              </a:rPr>
              <a:t>No South Atlantic Anomaly</a:t>
            </a:r>
            <a:endParaRPr lang="en-US" sz="1800" dirty="0">
              <a:solidFill>
                <a:srgbClr val="0020C0"/>
              </a:solidFill>
            </a:endParaRPr>
          </a:p>
          <a:p>
            <a:pPr lvl="1"/>
            <a:r>
              <a:rPr lang="en-US" dirty="0">
                <a:latin typeface="Arial"/>
                <a:cs typeface="Arial"/>
              </a:rPr>
              <a:t>Well understood and stable PSF</a:t>
            </a:r>
          </a:p>
          <a:p>
            <a:pPr lvl="2"/>
            <a:r>
              <a:rPr lang="en-US" sz="1800" dirty="0">
                <a:solidFill>
                  <a:srgbClr val="0020C0"/>
                </a:solidFill>
                <a:latin typeface="Arial"/>
                <a:cs typeface="Arial"/>
              </a:rPr>
              <a:t>Stable thermal environment (L2 orbit, thermal control of all parts of the optical system)</a:t>
            </a:r>
          </a:p>
          <a:p>
            <a:pPr lvl="2"/>
            <a:r>
              <a:rPr lang="en-US" sz="1800" dirty="0">
                <a:solidFill>
                  <a:srgbClr val="0020C0"/>
                </a:solidFill>
                <a:latin typeface="Arial"/>
                <a:cs typeface="Arial"/>
              </a:rPr>
              <a:t>Rigid optical structure with vibration isolation from the spacecraft </a:t>
            </a:r>
            <a:endParaRPr lang="en-US" sz="1800" dirty="0">
              <a:solidFill>
                <a:srgbClr val="0020C0"/>
              </a:solidFill>
            </a:endParaRPr>
          </a:p>
          <a:p>
            <a:pPr lvl="2"/>
            <a:r>
              <a:rPr lang="en-US" sz="1800" dirty="0">
                <a:solidFill>
                  <a:srgbClr val="0020C0"/>
                </a:solidFill>
                <a:latin typeface="Arial"/>
                <a:cs typeface="Arial"/>
              </a:rPr>
              <a:t>Stable attitude control</a:t>
            </a:r>
            <a:endParaRPr lang="en-US" sz="1800" dirty="0">
              <a:solidFill>
                <a:srgbClr val="0020C0"/>
              </a:solidFill>
            </a:endParaRPr>
          </a:p>
          <a:p>
            <a:pPr lvl="1"/>
            <a:r>
              <a:rPr lang="en-US" dirty="0">
                <a:latin typeface="Arial"/>
                <a:cs typeface="Arial"/>
              </a:rPr>
              <a:t>Excellent flux calibration</a:t>
            </a:r>
          </a:p>
          <a:p>
            <a:pPr lvl="2"/>
            <a:r>
              <a:rPr lang="en-US" sz="1800" dirty="0">
                <a:solidFill>
                  <a:srgbClr val="0020C0"/>
                </a:solidFill>
                <a:latin typeface="Arial"/>
                <a:cs typeface="Arial"/>
              </a:rPr>
              <a:t>onboard Relative Calibration System </a:t>
            </a:r>
            <a:endParaRPr lang="en-US" sz="2000" dirty="0"/>
          </a:p>
        </p:txBody>
      </p:sp>
      <p:pic>
        <p:nvPicPr>
          <p:cNvPr id="6" name="Screen Shot 2017-08-03 at 11.44.56 PM.png" descr="Screen Shot 2017-08-03 at 11.44.56 PM.png">
            <a:extLst>
              <a:ext uri="{FF2B5EF4-FFF2-40B4-BE49-F238E27FC236}">
                <a16:creationId xmlns:a16="http://schemas.microsoft.com/office/drawing/2014/main" id="{AA9A4246-36EF-8945-B875-D5069D6E232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46439" y="1802542"/>
            <a:ext cx="3624887" cy="1626458"/>
          </a:xfrm>
          <a:prstGeom prst="rect">
            <a:avLst/>
          </a:prstGeom>
          <a:ln w="25400">
            <a:solidFill>
              <a:srgbClr val="FFFFFF"/>
            </a:solidFill>
            <a:miter lim="400000"/>
          </a:ln>
        </p:spPr>
      </p:pic>
      <p:pic>
        <p:nvPicPr>
          <p:cNvPr id="8" name="Screen Shot 2017-08-03 at 11.44.29 PM.png" descr="Screen Shot 2017-08-03 at 11.44.29 PM.png">
            <a:extLst>
              <a:ext uri="{FF2B5EF4-FFF2-40B4-BE49-F238E27FC236}">
                <a16:creationId xmlns:a16="http://schemas.microsoft.com/office/drawing/2014/main" id="{8FBBDB03-C8DD-0C49-892F-FC005DF35AA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54210" y="3752341"/>
            <a:ext cx="3514972" cy="1559966"/>
          </a:xfrm>
          <a:prstGeom prst="rect">
            <a:avLst/>
          </a:prstGeom>
          <a:ln w="25400">
            <a:solidFill>
              <a:srgbClr val="FFFFFF"/>
            </a:solidFill>
            <a:miter lim="400000"/>
          </a:ln>
        </p:spPr>
      </p:pic>
      <p:pic>
        <p:nvPicPr>
          <p:cNvPr id="9" name="Picture 8">
            <a:extLst>
              <a:ext uri="{FF2B5EF4-FFF2-40B4-BE49-F238E27FC236}">
                <a16:creationId xmlns:a16="http://schemas.microsoft.com/office/drawing/2014/main" id="{68138526-679B-F749-8259-8E6C7CB1510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5486400" y="3761396"/>
            <a:ext cx="2301656" cy="1528809"/>
          </a:xfrm>
          <a:prstGeom prst="rect">
            <a:avLst/>
          </a:prstGeom>
        </p:spPr>
      </p:pic>
      <p:pic>
        <p:nvPicPr>
          <p:cNvPr id="10" name="Picture 9">
            <a:extLst>
              <a:ext uri="{FF2B5EF4-FFF2-40B4-BE49-F238E27FC236}">
                <a16:creationId xmlns:a16="http://schemas.microsoft.com/office/drawing/2014/main" id="{98F3BB82-CFFA-784D-BBD3-17735DAC94B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6567448" y="3757030"/>
            <a:ext cx="2301656" cy="1528809"/>
          </a:xfrm>
          <a:prstGeom prst="rect">
            <a:avLst/>
          </a:prstGeom>
        </p:spPr>
      </p:pic>
    </p:spTree>
    <p:extLst>
      <p:ext uri="{BB962C8B-B14F-4D97-AF65-F5344CB8AC3E}">
        <p14:creationId xmlns:p14="http://schemas.microsoft.com/office/powerpoint/2010/main" val="3070776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F789DC-A0B5-AF41-9959-0E79F4DA79A1}"/>
              </a:ext>
            </a:extLst>
          </p:cNvPr>
          <p:cNvSpPr>
            <a:spLocks noGrp="1"/>
          </p:cNvSpPr>
          <p:nvPr>
            <p:ph idx="1"/>
          </p:nvPr>
        </p:nvSpPr>
        <p:spPr>
          <a:xfrm>
            <a:off x="228600" y="914400"/>
            <a:ext cx="8763000" cy="5486399"/>
          </a:xfrm>
        </p:spPr>
        <p:txBody>
          <a:bodyPr>
            <a:normAutofit/>
          </a:bodyPr>
          <a:lstStyle/>
          <a:p>
            <a:pPr marL="195263" indent="-195263"/>
            <a:r>
              <a:rPr lang="en-US" dirty="0">
                <a:latin typeface="Arial"/>
                <a:cs typeface="Arial"/>
              </a:rPr>
              <a:t>Three Core Community Surveys address the 2010 Decadal Survey science goals while providing broad scientific power</a:t>
            </a:r>
            <a:endParaRPr lang="en-US" dirty="0">
              <a:solidFill>
                <a:srgbClr val="000000"/>
              </a:solidFill>
              <a:latin typeface="Arial"/>
              <a:cs typeface="Arial"/>
            </a:endParaRPr>
          </a:p>
          <a:p>
            <a:pPr marL="600075" lvl="1" indent="-257175"/>
            <a:r>
              <a:rPr lang="en-US" b="1" dirty="0">
                <a:solidFill>
                  <a:srgbClr val="0020C0"/>
                </a:solidFill>
                <a:latin typeface="Arial"/>
                <a:cs typeface="Arial"/>
              </a:rPr>
              <a:t>High Latitude Wide Area Survey</a:t>
            </a:r>
            <a:endParaRPr lang="en-US" sz="2400" dirty="0"/>
          </a:p>
          <a:p>
            <a:pPr marL="900113" lvl="2" indent="-257175"/>
            <a:r>
              <a:rPr lang="en-US" dirty="0"/>
              <a:t>Wide area multiband survey with slitless spectroscopy</a:t>
            </a:r>
          </a:p>
          <a:p>
            <a:pPr marL="900113" lvl="2" indent="-257175"/>
            <a:r>
              <a:rPr lang="en-US" dirty="0">
                <a:latin typeface="Arial"/>
                <a:cs typeface="Arial"/>
              </a:rPr>
              <a:t>Enables weak lensing and galaxy redshift cosmology mission objectives</a:t>
            </a:r>
          </a:p>
          <a:p>
            <a:pPr marL="600075" lvl="1" indent="-257175">
              <a:buFont typeface="Arial" panose="020B0604020202020204" pitchFamily="34" charset="0"/>
              <a:buChar char="•"/>
            </a:pPr>
            <a:r>
              <a:rPr lang="en-US" b="1" dirty="0">
                <a:solidFill>
                  <a:srgbClr val="0020C0"/>
                </a:solidFill>
                <a:latin typeface="Arial"/>
                <a:cs typeface="Arial"/>
              </a:rPr>
              <a:t>High Latitude Time Domain Survey</a:t>
            </a:r>
          </a:p>
          <a:p>
            <a:pPr marL="900113" lvl="2" indent="-257175">
              <a:spcBef>
                <a:spcPts val="270"/>
              </a:spcBef>
              <a:spcAft>
                <a:spcPts val="0"/>
              </a:spcAft>
              <a:buClr>
                <a:schemeClr val="dk1"/>
              </a:buClr>
              <a:buSzPts val="1800"/>
            </a:pPr>
            <a:r>
              <a:rPr lang="en-US" dirty="0"/>
              <a:t>Tiered, multiband time domain observations of</a:t>
            </a:r>
            <a:r>
              <a:rPr lang="en-US" dirty="0">
                <a:latin typeface="Arial"/>
                <a:ea typeface="Arial"/>
                <a:cs typeface="Arial"/>
                <a:sym typeface="Arial"/>
              </a:rPr>
              <a:t> </a:t>
            </a:r>
            <a:r>
              <a:rPr lang="en-US" dirty="0"/>
              <a:t>10s deg</a:t>
            </a:r>
            <a:r>
              <a:rPr lang="en-US" baseline="30000" dirty="0"/>
              <a:t>2</a:t>
            </a:r>
            <a:r>
              <a:rPr lang="en-US" dirty="0"/>
              <a:t> at high latitudes</a:t>
            </a:r>
          </a:p>
          <a:p>
            <a:pPr marL="900113" lvl="2" indent="-257175"/>
            <a:r>
              <a:rPr lang="en-US" dirty="0">
                <a:latin typeface="Arial"/>
                <a:cs typeface="Arial"/>
              </a:rPr>
              <a:t>Enables Type </a:t>
            </a:r>
            <a:r>
              <a:rPr lang="en-US" dirty="0" err="1">
                <a:latin typeface="Arial"/>
                <a:cs typeface="Arial"/>
              </a:rPr>
              <a:t>Ia</a:t>
            </a:r>
            <a:r>
              <a:rPr lang="en-US" dirty="0">
                <a:latin typeface="Arial"/>
                <a:cs typeface="Arial"/>
              </a:rPr>
              <a:t> supernova cosmology mission objectives</a:t>
            </a:r>
          </a:p>
          <a:p>
            <a:pPr marL="600075" lvl="1" indent="-257175">
              <a:buFont typeface="Arial" panose="020B0604020202020204" pitchFamily="34" charset="0"/>
              <a:buChar char="•"/>
            </a:pPr>
            <a:r>
              <a:rPr lang="en-US" b="1" dirty="0">
                <a:solidFill>
                  <a:srgbClr val="0020C0"/>
                </a:solidFill>
                <a:latin typeface="Arial"/>
                <a:cs typeface="Arial"/>
              </a:rPr>
              <a:t>Galactic Time Domain Survey</a:t>
            </a:r>
          </a:p>
          <a:p>
            <a:pPr marL="900113" lvl="2" indent="-257175"/>
            <a:r>
              <a:rPr lang="en-US" dirty="0"/>
              <a:t>~&lt;15 min cadence observations over few deg</a:t>
            </a:r>
            <a:r>
              <a:rPr lang="en-US" baseline="30000" dirty="0"/>
              <a:t>2</a:t>
            </a:r>
            <a:r>
              <a:rPr lang="en-US" dirty="0"/>
              <a:t> towards galactic bulge</a:t>
            </a:r>
          </a:p>
          <a:p>
            <a:pPr marL="900113" lvl="2" indent="-257175"/>
            <a:r>
              <a:rPr lang="en-US" dirty="0">
                <a:latin typeface="Arial"/>
                <a:cs typeface="Arial"/>
              </a:rPr>
              <a:t>Enables exoplanet microlensing mission objectives</a:t>
            </a:r>
          </a:p>
          <a:p>
            <a:pPr marL="195263" indent="-195263"/>
            <a:r>
              <a:rPr lang="en-US" dirty="0">
                <a:latin typeface="Arial"/>
                <a:cs typeface="Arial"/>
              </a:rPr>
              <a:t>Minimum 25% time (&gt;1.25 </a:t>
            </a:r>
            <a:r>
              <a:rPr lang="en-US" dirty="0" err="1">
                <a:latin typeface="Arial"/>
                <a:cs typeface="Arial"/>
              </a:rPr>
              <a:t>yr</a:t>
            </a:r>
            <a:r>
              <a:rPr lang="en-US" dirty="0">
                <a:latin typeface="Arial"/>
                <a:cs typeface="Arial"/>
              </a:rPr>
              <a:t>) allocated to General Astrophysics Surveys</a:t>
            </a:r>
          </a:p>
          <a:p>
            <a:pPr marL="195263" indent="-195263"/>
            <a:r>
              <a:rPr lang="en-US" dirty="0">
                <a:latin typeface="Arial"/>
                <a:cs typeface="Arial"/>
              </a:rPr>
              <a:t>90 days for Coronagraph technology demonstration within first 18 months of mission</a:t>
            </a:r>
          </a:p>
        </p:txBody>
      </p:sp>
      <p:sp>
        <p:nvSpPr>
          <p:cNvPr id="3" name="Title 2">
            <a:extLst>
              <a:ext uri="{FF2B5EF4-FFF2-40B4-BE49-F238E27FC236}">
                <a16:creationId xmlns:a16="http://schemas.microsoft.com/office/drawing/2014/main" id="{C93D8DB8-1651-1C42-B808-8DD178283167}"/>
              </a:ext>
            </a:extLst>
          </p:cNvPr>
          <p:cNvSpPr>
            <a:spLocks noGrp="1"/>
          </p:cNvSpPr>
          <p:nvPr>
            <p:ph type="title"/>
          </p:nvPr>
        </p:nvSpPr>
        <p:spPr/>
        <p:txBody>
          <a:bodyPr/>
          <a:lstStyle/>
          <a:p>
            <a:r>
              <a:rPr lang="en-US" i="1" dirty="0">
                <a:latin typeface="Arial"/>
                <a:cs typeface="Arial"/>
              </a:rPr>
              <a:t>Roman Science (2 of 3)</a:t>
            </a:r>
            <a:br>
              <a:rPr lang="en-US" i="1" dirty="0">
                <a:latin typeface="Arial"/>
                <a:cs typeface="Arial"/>
              </a:rPr>
            </a:br>
            <a:r>
              <a:rPr lang="en-US" i="1" dirty="0">
                <a:latin typeface="Arial"/>
                <a:cs typeface="Arial"/>
              </a:rPr>
              <a:t>Roman Observations</a:t>
            </a:r>
            <a:r>
              <a:rPr lang="en-US" dirty="0">
                <a:latin typeface="Arial"/>
                <a:cs typeface="Arial"/>
              </a:rPr>
              <a:t> </a:t>
            </a:r>
          </a:p>
        </p:txBody>
      </p:sp>
    </p:spTree>
    <p:extLst>
      <p:ext uri="{BB962C8B-B14F-4D97-AF65-F5344CB8AC3E}">
        <p14:creationId xmlns:p14="http://schemas.microsoft.com/office/powerpoint/2010/main" val="3928734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9D69D8-3178-7ABA-AC49-914E56A5FF8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6384" y="869101"/>
            <a:ext cx="8925370" cy="5303099"/>
          </a:xfrm>
          <a:prstGeom prst="rect">
            <a:avLst/>
          </a:prstGeom>
        </p:spPr>
      </p:pic>
      <p:sp>
        <p:nvSpPr>
          <p:cNvPr id="2" name="TextBox 1">
            <a:extLst>
              <a:ext uri="{FF2B5EF4-FFF2-40B4-BE49-F238E27FC236}">
                <a16:creationId xmlns:a16="http://schemas.microsoft.com/office/drawing/2014/main" id="{5C20F39F-7907-629C-FDBE-0F8428C55A57}"/>
              </a:ext>
            </a:extLst>
          </p:cNvPr>
          <p:cNvSpPr txBox="1"/>
          <p:nvPr/>
        </p:nvSpPr>
        <p:spPr>
          <a:xfrm>
            <a:off x="152400" y="6172200"/>
            <a:ext cx="8879354" cy="369332"/>
          </a:xfrm>
          <a:prstGeom prst="rect">
            <a:avLst/>
          </a:prstGeom>
          <a:noFill/>
        </p:spPr>
        <p:txBody>
          <a:bodyPr wrap="none" rtlCol="0">
            <a:spAutoFit/>
          </a:bodyPr>
          <a:lstStyle/>
          <a:p>
            <a:r>
              <a:rPr lang="en-US" dirty="0"/>
              <a:t>All-sky projection in Galactic coordinates, with Roman core Survey areas color-coded</a:t>
            </a:r>
          </a:p>
        </p:txBody>
      </p:sp>
      <p:sp>
        <p:nvSpPr>
          <p:cNvPr id="3" name="Title 2">
            <a:extLst>
              <a:ext uri="{FF2B5EF4-FFF2-40B4-BE49-F238E27FC236}">
                <a16:creationId xmlns:a16="http://schemas.microsoft.com/office/drawing/2014/main" id="{750480BB-7DA6-C8F2-B794-5CA78679CF72}"/>
              </a:ext>
            </a:extLst>
          </p:cNvPr>
          <p:cNvSpPr txBox="1">
            <a:spLocks/>
          </p:cNvSpPr>
          <p:nvPr/>
        </p:nvSpPr>
        <p:spPr>
          <a:xfrm>
            <a:off x="990600" y="0"/>
            <a:ext cx="7162800" cy="608012"/>
          </a:xfrm>
          <a:prstGeom prst="rect">
            <a:avLst/>
          </a:prstGeom>
        </p:spPr>
        <p:txBody>
          <a:bodyPr/>
          <a:lstStyle>
            <a:lvl1pPr algn="ctr" rtl="0" eaLnBrk="0" fontAlgn="base" hangingPunct="0">
              <a:spcBef>
                <a:spcPct val="0"/>
              </a:spcBef>
              <a:spcAft>
                <a:spcPct val="0"/>
              </a:spcAft>
              <a:defRPr sz="36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400" i="1" dirty="0">
                <a:latin typeface="Arial"/>
                <a:cs typeface="Arial"/>
              </a:rPr>
              <a:t>Roman Science (3 of 3)</a:t>
            </a:r>
            <a:br>
              <a:rPr lang="en-US" sz="2400" i="1" dirty="0">
                <a:latin typeface="Arial"/>
                <a:cs typeface="Arial"/>
              </a:rPr>
            </a:br>
            <a:r>
              <a:rPr lang="en-US" sz="2400" i="1" dirty="0">
                <a:latin typeface="Arial"/>
                <a:cs typeface="Arial"/>
              </a:rPr>
              <a:t>Core surveys mapped to the sky</a:t>
            </a:r>
            <a:endParaRPr lang="en-US" sz="2400" dirty="0">
              <a:latin typeface="Arial"/>
              <a:cs typeface="Arial"/>
            </a:endParaRPr>
          </a:p>
        </p:txBody>
      </p:sp>
    </p:spTree>
    <p:extLst>
      <p:ext uri="{BB962C8B-B14F-4D97-AF65-F5344CB8AC3E}">
        <p14:creationId xmlns:p14="http://schemas.microsoft.com/office/powerpoint/2010/main" val="1476764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0"/>
            <a:ext cx="8229600" cy="1143000"/>
          </a:xfrm>
        </p:spPr>
        <p:txBody>
          <a:bodyPr/>
          <a:lstStyle/>
          <a:p>
            <a:r>
              <a:rPr lang="en-US" altLang="en-US" dirty="0"/>
              <a:t> Omega – </a:t>
            </a:r>
            <a:r>
              <a:rPr lang="en-US" altLang="en-US" sz="2800" dirty="0"/>
              <a:t>decadal</a:t>
            </a:r>
            <a:r>
              <a:rPr lang="en-US" altLang="en-US" dirty="0"/>
              <a:t> winning point design</a:t>
            </a:r>
          </a:p>
        </p:txBody>
      </p:sp>
      <p:sp>
        <p:nvSpPr>
          <p:cNvPr id="6147" name="Slide Number Placeholder 5"/>
          <p:cNvSpPr>
            <a:spLocks noGrp="1"/>
          </p:cNvSpPr>
          <p:nvPr>
            <p:ph type="sldNum" sz="quarter" idx="4294967295"/>
          </p:nvPr>
        </p:nvSpPr>
        <p:spPr>
          <a:xfrm>
            <a:off x="8369300" y="6518119"/>
            <a:ext cx="635000" cy="2765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fld id="{25060284-9006-644C-9FF4-E0FEC8FBAEB0}" type="slidenum">
              <a:rPr lang="en-US" smtClean="0"/>
              <a:pPr/>
              <a:t>8</a:t>
            </a:fld>
            <a:endParaRPr lang="en-US" altLang="en-US"/>
          </a:p>
        </p:txBody>
      </p:sp>
      <p:pic>
        <p:nvPicPr>
          <p:cNvPr id="3" name="Picture 2"/>
          <p:cNvPicPr>
            <a:picLocks noChangeAspect="1"/>
          </p:cNvPicPr>
          <p:nvPr/>
        </p:nvPicPr>
        <p:blipFill>
          <a:blip r:embed="rId2"/>
          <a:stretch>
            <a:fillRect/>
          </a:stretch>
        </p:blipFill>
        <p:spPr>
          <a:xfrm>
            <a:off x="6796804" y="1143000"/>
            <a:ext cx="2347196" cy="3265976"/>
          </a:xfrm>
          <a:prstGeom prst="rect">
            <a:avLst/>
          </a:prstGeom>
        </p:spPr>
      </p:pic>
      <p:pic>
        <p:nvPicPr>
          <p:cNvPr id="4" name="Picture 3"/>
          <p:cNvPicPr>
            <a:picLocks noChangeAspect="1"/>
          </p:cNvPicPr>
          <p:nvPr/>
        </p:nvPicPr>
        <p:blipFill>
          <a:blip r:embed="rId3"/>
          <a:stretch>
            <a:fillRect/>
          </a:stretch>
        </p:blipFill>
        <p:spPr>
          <a:xfrm>
            <a:off x="238125" y="907257"/>
            <a:ext cx="5324475" cy="29232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3857064"/>
            <a:ext cx="7033846" cy="2940073"/>
          </a:xfrm>
          <a:prstGeom prst="rect">
            <a:avLst/>
          </a:prstGeom>
        </p:spPr>
      </p:pic>
    </p:spTree>
    <p:extLst>
      <p:ext uri="{BB962C8B-B14F-4D97-AF65-F5344CB8AC3E}">
        <p14:creationId xmlns:p14="http://schemas.microsoft.com/office/powerpoint/2010/main" val="1687150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DRM1 (2012)– 1.3m off axis telescope; single larger field of view, focal prism for spectroscopy</a:t>
            </a:r>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823" r="1847" b="23754"/>
          <a:stretch/>
        </p:blipFill>
        <p:spPr bwMode="auto">
          <a:xfrm>
            <a:off x="1163054" y="1395663"/>
            <a:ext cx="6509864" cy="3762237"/>
          </a:xfrm>
          <a:prstGeom prst="rect">
            <a:avLst/>
          </a:prstGeom>
          <a:noFill/>
          <a:ln w="9525">
            <a:noFill/>
            <a:miter lim="800000"/>
            <a:headEnd/>
            <a:tailEnd/>
          </a:ln>
        </p:spPr>
      </p:pic>
      <p:sp>
        <p:nvSpPr>
          <p:cNvPr id="5" name="Slide Number Placeholder 4"/>
          <p:cNvSpPr>
            <a:spLocks noGrp="1"/>
          </p:cNvSpPr>
          <p:nvPr>
            <p:ph type="sldNum" sz="quarter" idx="4294967295"/>
          </p:nvPr>
        </p:nvSpPr>
        <p:spPr>
          <a:xfrm>
            <a:off x="8369300" y="6518119"/>
            <a:ext cx="635000" cy="27652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5060284-9006-644C-9FF4-E0FEC8FBAEB0}" type="slidenum">
              <a:rPr lang="en-US" smtClean="0"/>
              <a:pPr/>
              <a:t>9</a:t>
            </a:fld>
            <a:endParaRPr lang="en-US"/>
          </a:p>
        </p:txBody>
      </p:sp>
      <p:sp>
        <p:nvSpPr>
          <p:cNvPr id="6" name="TextBox 5"/>
          <p:cNvSpPr txBox="1"/>
          <p:nvPr/>
        </p:nvSpPr>
        <p:spPr>
          <a:xfrm>
            <a:off x="5582653" y="1876926"/>
            <a:ext cx="530915" cy="369332"/>
          </a:xfrm>
          <a:prstGeom prst="rect">
            <a:avLst/>
          </a:prstGeom>
          <a:noFill/>
        </p:spPr>
        <p:txBody>
          <a:bodyPr wrap="none" rtlCol="0">
            <a:spAutoFit/>
          </a:bodyPr>
          <a:lstStyle/>
          <a:p>
            <a:r>
              <a:rPr lang="en-US" sz="1800" dirty="0"/>
              <a:t>PM</a:t>
            </a:r>
          </a:p>
        </p:txBody>
      </p:sp>
      <p:sp>
        <p:nvSpPr>
          <p:cNvPr id="7" name="TextBox 6"/>
          <p:cNvSpPr txBox="1"/>
          <p:nvPr/>
        </p:nvSpPr>
        <p:spPr>
          <a:xfrm>
            <a:off x="1507959" y="3898231"/>
            <a:ext cx="530915" cy="369332"/>
          </a:xfrm>
          <a:prstGeom prst="rect">
            <a:avLst/>
          </a:prstGeom>
          <a:noFill/>
        </p:spPr>
        <p:txBody>
          <a:bodyPr wrap="none" rtlCol="0">
            <a:spAutoFit/>
          </a:bodyPr>
          <a:lstStyle/>
          <a:p>
            <a:r>
              <a:rPr lang="en-US" sz="1800" dirty="0"/>
              <a:t>SM</a:t>
            </a:r>
          </a:p>
        </p:txBody>
      </p:sp>
      <p:sp>
        <p:nvSpPr>
          <p:cNvPr id="8" name="TextBox 7"/>
          <p:cNvSpPr txBox="1"/>
          <p:nvPr/>
        </p:nvSpPr>
        <p:spPr>
          <a:xfrm>
            <a:off x="6416843" y="2542673"/>
            <a:ext cx="518091" cy="369332"/>
          </a:xfrm>
          <a:prstGeom prst="rect">
            <a:avLst/>
          </a:prstGeom>
          <a:noFill/>
        </p:spPr>
        <p:txBody>
          <a:bodyPr wrap="none" rtlCol="0">
            <a:spAutoFit/>
          </a:bodyPr>
          <a:lstStyle/>
          <a:p>
            <a:r>
              <a:rPr lang="en-US" sz="1800" dirty="0"/>
              <a:t>TM</a:t>
            </a:r>
          </a:p>
        </p:txBody>
      </p:sp>
      <p:sp>
        <p:nvSpPr>
          <p:cNvPr id="9" name="TextBox 8"/>
          <p:cNvSpPr txBox="1"/>
          <p:nvPr/>
        </p:nvSpPr>
        <p:spPr>
          <a:xfrm>
            <a:off x="7355306" y="4235115"/>
            <a:ext cx="453970" cy="369332"/>
          </a:xfrm>
          <a:prstGeom prst="rect">
            <a:avLst/>
          </a:prstGeom>
          <a:noFill/>
        </p:spPr>
        <p:txBody>
          <a:bodyPr wrap="none" rtlCol="0">
            <a:spAutoFit/>
          </a:bodyPr>
          <a:lstStyle/>
          <a:p>
            <a:r>
              <a:rPr lang="en-US" sz="1800" dirty="0"/>
              <a:t>F1</a:t>
            </a:r>
          </a:p>
        </p:txBody>
      </p:sp>
      <p:sp>
        <p:nvSpPr>
          <p:cNvPr id="10" name="TextBox 9"/>
          <p:cNvSpPr txBox="1"/>
          <p:nvPr/>
        </p:nvSpPr>
        <p:spPr>
          <a:xfrm>
            <a:off x="7218947" y="4788568"/>
            <a:ext cx="453970" cy="369332"/>
          </a:xfrm>
          <a:prstGeom prst="rect">
            <a:avLst/>
          </a:prstGeom>
          <a:noFill/>
        </p:spPr>
        <p:txBody>
          <a:bodyPr wrap="none" rtlCol="0">
            <a:spAutoFit/>
          </a:bodyPr>
          <a:lstStyle/>
          <a:p>
            <a:r>
              <a:rPr lang="en-US" sz="1800" dirty="0"/>
              <a:t>F2</a:t>
            </a:r>
          </a:p>
        </p:txBody>
      </p:sp>
      <p:sp>
        <p:nvSpPr>
          <p:cNvPr id="11" name="Rectangle 10"/>
          <p:cNvSpPr/>
          <p:nvPr/>
        </p:nvSpPr>
        <p:spPr>
          <a:xfrm>
            <a:off x="6224336" y="4716379"/>
            <a:ext cx="553453" cy="393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78442" y="4676273"/>
            <a:ext cx="616387" cy="369332"/>
          </a:xfrm>
          <a:prstGeom prst="rect">
            <a:avLst/>
          </a:prstGeom>
          <a:noFill/>
        </p:spPr>
        <p:txBody>
          <a:bodyPr wrap="none" rtlCol="0">
            <a:spAutoFit/>
          </a:bodyPr>
          <a:lstStyle/>
          <a:p>
            <a:r>
              <a:rPr lang="en-US" sz="1800" dirty="0"/>
              <a:t>FPA</a:t>
            </a:r>
          </a:p>
        </p:txBody>
      </p:sp>
      <p:sp>
        <p:nvSpPr>
          <p:cNvPr id="13" name="TextBox 12"/>
          <p:cNvSpPr txBox="1"/>
          <p:nvPr/>
        </p:nvSpPr>
        <p:spPr>
          <a:xfrm>
            <a:off x="6031831" y="1395663"/>
            <a:ext cx="1564105" cy="369332"/>
          </a:xfrm>
          <a:prstGeom prst="rect">
            <a:avLst/>
          </a:prstGeom>
          <a:noFill/>
        </p:spPr>
        <p:txBody>
          <a:bodyPr wrap="square" rtlCol="0">
            <a:spAutoFit/>
          </a:bodyPr>
          <a:lstStyle/>
          <a:p>
            <a:r>
              <a:rPr lang="en-US" sz="1800" dirty="0"/>
              <a:t>Warm side</a:t>
            </a:r>
          </a:p>
        </p:txBody>
      </p:sp>
      <p:sp>
        <p:nvSpPr>
          <p:cNvPr id="14" name="TextBox 13"/>
          <p:cNvSpPr txBox="1"/>
          <p:nvPr/>
        </p:nvSpPr>
        <p:spPr>
          <a:xfrm>
            <a:off x="1973179" y="4900863"/>
            <a:ext cx="1564105" cy="369332"/>
          </a:xfrm>
          <a:prstGeom prst="rect">
            <a:avLst/>
          </a:prstGeom>
          <a:noFill/>
        </p:spPr>
        <p:txBody>
          <a:bodyPr wrap="square" rtlCol="0">
            <a:spAutoFit/>
          </a:bodyPr>
          <a:lstStyle/>
          <a:p>
            <a:r>
              <a:rPr lang="en-US" sz="1800" dirty="0"/>
              <a:t>cold side</a:t>
            </a:r>
          </a:p>
        </p:txBody>
      </p:sp>
      <p:cxnSp>
        <p:nvCxnSpPr>
          <p:cNvPr id="18" name="Straight Arrow Connector 17"/>
          <p:cNvCxnSpPr/>
          <p:nvPr/>
        </p:nvCxnSpPr>
        <p:spPr>
          <a:xfrm flipH="1">
            <a:off x="6665495" y="2831432"/>
            <a:ext cx="1090863" cy="18528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67074" y="2478505"/>
            <a:ext cx="1813317" cy="369332"/>
          </a:xfrm>
          <a:prstGeom prst="rect">
            <a:avLst/>
          </a:prstGeom>
          <a:noFill/>
        </p:spPr>
        <p:txBody>
          <a:bodyPr wrap="none" rtlCol="0">
            <a:spAutoFit/>
          </a:bodyPr>
          <a:lstStyle/>
          <a:p>
            <a:r>
              <a:rPr lang="en-US" sz="1800" dirty="0"/>
              <a:t>Prism assembly</a:t>
            </a:r>
          </a:p>
        </p:txBody>
      </p:sp>
      <p:sp>
        <p:nvSpPr>
          <p:cNvPr id="20" name="TextBox 19"/>
          <p:cNvSpPr txBox="1"/>
          <p:nvPr/>
        </p:nvSpPr>
        <p:spPr>
          <a:xfrm>
            <a:off x="7980949" y="4203030"/>
            <a:ext cx="1163051" cy="646331"/>
          </a:xfrm>
          <a:prstGeom prst="rect">
            <a:avLst/>
          </a:prstGeom>
          <a:noFill/>
        </p:spPr>
        <p:txBody>
          <a:bodyPr wrap="square" rtlCol="0">
            <a:spAutoFit/>
          </a:bodyPr>
          <a:lstStyle/>
          <a:p>
            <a:r>
              <a:rPr lang="en-US" sz="1800" dirty="0"/>
              <a:t>Cold stop &amp; Filter</a:t>
            </a:r>
          </a:p>
        </p:txBody>
      </p:sp>
      <p:cxnSp>
        <p:nvCxnSpPr>
          <p:cNvPr id="21" name="Straight Arrow Connector 20"/>
          <p:cNvCxnSpPr>
            <a:stCxn id="20" idx="1"/>
          </p:cNvCxnSpPr>
          <p:nvPr/>
        </p:nvCxnSpPr>
        <p:spPr>
          <a:xfrm flipH="1">
            <a:off x="6849981" y="4526196"/>
            <a:ext cx="1130968" cy="4067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6411666-1387-73A3-E674-EF65DFACC2B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32134" t="84077" r="34268" b="5933"/>
          <a:stretch/>
        </p:blipFill>
        <p:spPr bwMode="auto">
          <a:xfrm>
            <a:off x="2514600" y="5215871"/>
            <a:ext cx="2209800" cy="492932"/>
          </a:xfrm>
          <a:prstGeom prst="rect">
            <a:avLst/>
          </a:prstGeom>
          <a:noFill/>
          <a:ln w="9525">
            <a:noFill/>
            <a:miter lim="800000"/>
            <a:headEnd/>
            <a:tailEnd/>
          </a:ln>
        </p:spPr>
      </p:pic>
    </p:spTree>
    <p:extLst>
      <p:ext uri="{BB962C8B-B14F-4D97-AF65-F5344CB8AC3E}">
        <p14:creationId xmlns:p14="http://schemas.microsoft.com/office/powerpoint/2010/main" val="2587708540"/>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05FA2591251E45B08364920D250FE3" ma:contentTypeVersion="0" ma:contentTypeDescription="Create a new document." ma:contentTypeScope="" ma:versionID="b1c915952d788a7c806566ec6ecfd62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098D25-3612-45AA-B2EA-B76BE2FB1545}">
  <ds:schemaRefs>
    <ds:schemaRef ds:uri="http://schemas.microsoft.com/sharepoint/v3/contenttype/forms"/>
  </ds:schemaRefs>
</ds:datastoreItem>
</file>

<file path=customXml/itemProps2.xml><?xml version="1.0" encoding="utf-8"?>
<ds:datastoreItem xmlns:ds="http://schemas.openxmlformats.org/officeDocument/2006/customXml" ds:itemID="{CE21AADF-EF7F-4A69-BBF8-6D2DB522A5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E2823E7-07D0-4268-9975-F0F3FD6F0559}">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174279</TotalTime>
  <Words>2255</Words>
  <Application>Microsoft Office PowerPoint</Application>
  <PresentationFormat>On-screen Show (4:3)</PresentationFormat>
  <Paragraphs>233</Paragraphs>
  <Slides>22</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Narrow</vt:lpstr>
      <vt:lpstr>Calibri</vt:lpstr>
      <vt:lpstr>Wingdings</vt:lpstr>
      <vt:lpstr>1_Office Theme</vt:lpstr>
      <vt:lpstr>PowerPoint Presentation</vt:lpstr>
      <vt:lpstr>PowerPoint Presentation</vt:lpstr>
      <vt:lpstr>Roman Observatory Hardware</vt:lpstr>
      <vt:lpstr>Roman Observatory Expanded View with Integration Flow</vt:lpstr>
      <vt:lpstr>Roman Science (1 of 3) Roman as a Precise Survey Facility</vt:lpstr>
      <vt:lpstr>Roman Science (2 of 3) Roman Observations </vt:lpstr>
      <vt:lpstr>PowerPoint Presentation</vt:lpstr>
      <vt:lpstr> Omega – decadal winning point design</vt:lpstr>
      <vt:lpstr>DRM1 (2012)– 1.3m off axis telescope; single larger field of view, focal prism for spectroscopy</vt:lpstr>
      <vt:lpstr>Early thinking on 2.4m optical &amp; thermal design</vt:lpstr>
      <vt:lpstr>“Phase B” == Flight design</vt:lpstr>
      <vt:lpstr>Design drivers</vt:lpstr>
      <vt:lpstr>Technology development</vt:lpstr>
      <vt:lpstr>Current status – Summer 2023</vt:lpstr>
      <vt:lpstr>Wide Field Instrument Highlights</vt:lpstr>
      <vt:lpstr>WFI Hardware Deliveries</vt:lpstr>
      <vt:lpstr>WFI Status and Accomplishments</vt:lpstr>
      <vt:lpstr>Spacecraft Highlights</vt:lpstr>
      <vt:lpstr>Telescope Highlights</vt:lpstr>
      <vt:lpstr>Instrument Carrier Structure &amp; Coronagraph</vt:lpstr>
      <vt:lpstr>Backup</vt:lpstr>
      <vt:lpstr>PowerPoint Presentation</vt:lpstr>
    </vt:vector>
  </TitlesOfParts>
  <Manager/>
  <Company>NASA/ODIN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LBARBOUR</dc:creator>
  <cp:keywords/>
  <dc:description/>
  <cp:lastModifiedBy>Content, David A. (GSFC-4480)</cp:lastModifiedBy>
  <cp:revision>4588</cp:revision>
  <cp:lastPrinted>2020-03-10T11:30:50Z</cp:lastPrinted>
  <dcterms:created xsi:type="dcterms:W3CDTF">2010-11-30T13:22:03Z</dcterms:created>
  <dcterms:modified xsi:type="dcterms:W3CDTF">2023-09-14T16:24:48Z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0x010100BF05FA2591251E45B08364920D250FE3</vt:lpwstr>
  </property>
</Properties>
</file>