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01B7B-4C4F-4572-9434-033B15A49B20}" v="131" dt="2023-09-15T15:49:07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40" y="-85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lino, Nathan J. (KSC-UBE00)" userId="17b4fc7a-3a02-4113-a811-09294c7ab1bf" providerId="ADAL" clId="{27301B7B-4C4F-4572-9434-033B15A49B20}"/>
    <pc:docChg chg="undo custSel modSld">
      <pc:chgData name="Gelino, Nathan J. (KSC-UBE00)" userId="17b4fc7a-3a02-4113-a811-09294c7ab1bf" providerId="ADAL" clId="{27301B7B-4C4F-4572-9434-033B15A49B20}" dt="2023-09-15T15:49:07.598" v="151" actId="1035"/>
      <pc:docMkLst>
        <pc:docMk/>
      </pc:docMkLst>
      <pc:sldChg chg="addSp delSp modSp mod">
        <pc:chgData name="Gelino, Nathan J. (KSC-UBE00)" userId="17b4fc7a-3a02-4113-a811-09294c7ab1bf" providerId="ADAL" clId="{27301B7B-4C4F-4572-9434-033B15A49B20}" dt="2023-09-15T15:49:07.598" v="151" actId="1035"/>
        <pc:sldMkLst>
          <pc:docMk/>
          <pc:sldMk cId="2880423099" sldId="256"/>
        </pc:sldMkLst>
        <pc:spChg chg="mod">
          <ac:chgData name="Gelino, Nathan J. (KSC-UBE00)" userId="17b4fc7a-3a02-4113-a811-09294c7ab1bf" providerId="ADAL" clId="{27301B7B-4C4F-4572-9434-033B15A49B20}" dt="2023-09-14T20:58:32.042" v="2" actId="1076"/>
          <ac:spMkLst>
            <pc:docMk/>
            <pc:sldMk cId="2880423099" sldId="256"/>
            <ac:spMk id="33" creationId="{4AFA5595-4568-212A-CC32-B7A4AEDC83BA}"/>
          </ac:spMkLst>
        </pc:spChg>
        <pc:picChg chg="add del mod">
          <ac:chgData name="Gelino, Nathan J. (KSC-UBE00)" userId="17b4fc7a-3a02-4113-a811-09294c7ab1bf" providerId="ADAL" clId="{27301B7B-4C4F-4572-9434-033B15A49B20}" dt="2023-09-15T14:35:42.105" v="16" actId="478"/>
          <ac:picMkLst>
            <pc:docMk/>
            <pc:sldMk cId="2880423099" sldId="256"/>
            <ac:picMk id="2" creationId="{A9A88195-41B3-FC5B-BB10-E19E5AAB5AC6}"/>
          </ac:picMkLst>
        </pc:picChg>
        <pc:picChg chg="add del mod">
          <ac:chgData name="Gelino, Nathan J. (KSC-UBE00)" userId="17b4fc7a-3a02-4113-a811-09294c7ab1bf" providerId="ADAL" clId="{27301B7B-4C4F-4572-9434-033B15A49B20}" dt="2023-09-15T15:47:26.984" v="30" actId="478"/>
          <ac:picMkLst>
            <pc:docMk/>
            <pc:sldMk cId="2880423099" sldId="256"/>
            <ac:picMk id="4" creationId="{C42D58F4-15DA-03F8-351C-E7005B07573B}"/>
          </ac:picMkLst>
        </pc:picChg>
        <pc:picChg chg="add del mod">
          <ac:chgData name="Gelino, Nathan J. (KSC-UBE00)" userId="17b4fc7a-3a02-4113-a811-09294c7ab1bf" providerId="ADAL" clId="{27301B7B-4C4F-4572-9434-033B15A49B20}" dt="2023-09-15T15:45:59.599" v="24" actId="478"/>
          <ac:picMkLst>
            <pc:docMk/>
            <pc:sldMk cId="2880423099" sldId="256"/>
            <ac:picMk id="10" creationId="{96BD1DEC-5061-521A-D60E-DC7F12128A72}"/>
          </ac:picMkLst>
        </pc:picChg>
        <pc:picChg chg="add del mod">
          <ac:chgData name="Gelino, Nathan J. (KSC-UBE00)" userId="17b4fc7a-3a02-4113-a811-09294c7ab1bf" providerId="ADAL" clId="{27301B7B-4C4F-4572-9434-033B15A49B20}" dt="2023-09-15T15:47:25.064" v="29" actId="478"/>
          <ac:picMkLst>
            <pc:docMk/>
            <pc:sldMk cId="2880423099" sldId="256"/>
            <ac:picMk id="18" creationId="{77C89F1D-29EA-02D1-0DBB-95B7293002CF}"/>
          </ac:picMkLst>
        </pc:picChg>
        <pc:picChg chg="add mod">
          <ac:chgData name="Gelino, Nathan J. (KSC-UBE00)" userId="17b4fc7a-3a02-4113-a811-09294c7ab1bf" providerId="ADAL" clId="{27301B7B-4C4F-4572-9434-033B15A49B20}" dt="2023-09-15T15:48:50.951" v="144" actId="1035"/>
          <ac:picMkLst>
            <pc:docMk/>
            <pc:sldMk cId="2880423099" sldId="256"/>
            <ac:picMk id="24" creationId="{3FA363ED-9ACE-9DB8-D11E-4BE48722FCCA}"/>
          </ac:picMkLst>
        </pc:picChg>
        <pc:picChg chg="mod">
          <ac:chgData name="Gelino, Nathan J. (KSC-UBE00)" userId="17b4fc7a-3a02-4113-a811-09294c7ab1bf" providerId="ADAL" clId="{27301B7B-4C4F-4572-9434-033B15A49B20}" dt="2023-09-14T20:58:32.042" v="2" actId="1076"/>
          <ac:picMkLst>
            <pc:docMk/>
            <pc:sldMk cId="2880423099" sldId="256"/>
            <ac:picMk id="27" creationId="{99869440-8DB3-CCE2-520D-DBE743B7FDC0}"/>
          </ac:picMkLst>
        </pc:picChg>
        <pc:picChg chg="mod">
          <ac:chgData name="Gelino, Nathan J. (KSC-UBE00)" userId="17b4fc7a-3a02-4113-a811-09294c7ab1bf" providerId="ADAL" clId="{27301B7B-4C4F-4572-9434-033B15A49B20}" dt="2023-09-14T20:53:41.844" v="0"/>
          <ac:picMkLst>
            <pc:docMk/>
            <pc:sldMk cId="2880423099" sldId="256"/>
            <ac:picMk id="37" creationId="{70064CEC-2ABE-9E28-EBF9-425E7FB51C8E}"/>
          </ac:picMkLst>
        </pc:picChg>
        <pc:picChg chg="mod">
          <ac:chgData name="Gelino, Nathan J. (KSC-UBE00)" userId="17b4fc7a-3a02-4113-a811-09294c7ab1bf" providerId="ADAL" clId="{27301B7B-4C4F-4572-9434-033B15A49B20}" dt="2023-09-14T20:58:55.910" v="3" actId="1076"/>
          <ac:picMkLst>
            <pc:docMk/>
            <pc:sldMk cId="2880423099" sldId="256"/>
            <ac:picMk id="42" creationId="{A368A087-FF8D-6730-9ABA-E3517DCEF7F4}"/>
          </ac:picMkLst>
        </pc:picChg>
        <pc:picChg chg="mod">
          <ac:chgData name="Gelino, Nathan J. (KSC-UBE00)" userId="17b4fc7a-3a02-4113-a811-09294c7ab1bf" providerId="ADAL" clId="{27301B7B-4C4F-4572-9434-033B15A49B20}" dt="2023-09-15T15:48:50.951" v="144" actId="1035"/>
          <ac:picMkLst>
            <pc:docMk/>
            <pc:sldMk cId="2880423099" sldId="256"/>
            <ac:picMk id="53" creationId="{52770651-1857-6CE6-81E2-5EBE72A49664}"/>
          </ac:picMkLst>
        </pc:picChg>
        <pc:picChg chg="mod">
          <ac:chgData name="Gelino, Nathan J. (KSC-UBE00)" userId="17b4fc7a-3a02-4113-a811-09294c7ab1bf" providerId="ADAL" clId="{27301B7B-4C4F-4572-9434-033B15A49B20}" dt="2023-09-15T15:48:50.951" v="144" actId="1035"/>
          <ac:picMkLst>
            <pc:docMk/>
            <pc:sldMk cId="2880423099" sldId="256"/>
            <ac:picMk id="1026" creationId="{E3E39723-4327-94EA-30AF-C4FA16FD2801}"/>
          </ac:picMkLst>
        </pc:picChg>
        <pc:picChg chg="mod">
          <ac:chgData name="Gelino, Nathan J. (KSC-UBE00)" userId="17b4fc7a-3a02-4113-a811-09294c7ab1bf" providerId="ADAL" clId="{27301B7B-4C4F-4572-9434-033B15A49B20}" dt="2023-09-15T15:49:07.598" v="151" actId="1035"/>
          <ac:picMkLst>
            <pc:docMk/>
            <pc:sldMk cId="2880423099" sldId="256"/>
            <ac:picMk id="1028" creationId="{DD8344AD-033B-1D67-94DA-B7912E10DC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0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3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5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4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9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4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9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DD01-6C68-47C2-BB03-18E752253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BC0DC-7826-4D10-8347-65C41756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7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2C6CF2C-7993-505F-6AC6-14D6DAE18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9" b="16801"/>
          <a:stretch/>
        </p:blipFill>
        <p:spPr>
          <a:xfrm>
            <a:off x="0" y="25512259"/>
            <a:ext cx="21925390" cy="7391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9AE1E9-2555-29E3-D8CC-7E7B6D65B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1" b="7620"/>
          <a:stretch/>
        </p:blipFill>
        <p:spPr>
          <a:xfrm>
            <a:off x="0" y="4035956"/>
            <a:ext cx="21945600" cy="6657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5961D-26A7-8C30-8880-F220D654D3D5}"/>
              </a:ext>
            </a:extLst>
          </p:cNvPr>
          <p:cNvSpPr txBox="1"/>
          <p:nvPr/>
        </p:nvSpPr>
        <p:spPr>
          <a:xfrm>
            <a:off x="695361" y="3614662"/>
            <a:ext cx="20530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Goal: To demonstrate construction of a civil engineered, unpressurized protective shelter in simulated Lunar conditions using regolith polymer composites in a Fused Filament Fabrication (FFF) additive process</a:t>
            </a:r>
            <a:endParaRPr lang="en-US" sz="400" dirty="0"/>
          </a:p>
        </p:txBody>
      </p:sp>
      <p:pic>
        <p:nvPicPr>
          <p:cNvPr id="1026" name="Picture 2" descr="AI Spacefactory">
            <a:extLst>
              <a:ext uri="{FF2B5EF4-FFF2-40B4-BE49-F238E27FC236}">
                <a16:creationId xmlns:a16="http://schemas.microsoft.com/office/drawing/2014/main" id="{E3E39723-4327-94EA-30AF-C4FA16FD2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9" y="30962446"/>
            <a:ext cx="5852315" cy="10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8344AD-033B-1D67-94DA-B7912E10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55" y="29648794"/>
            <a:ext cx="3884544" cy="10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hand, holding, indoor&#10;&#10;Description automatically generated">
            <a:extLst>
              <a:ext uri="{FF2B5EF4-FFF2-40B4-BE49-F238E27FC236}">
                <a16:creationId xmlns:a16="http://schemas.microsoft.com/office/drawing/2014/main" id="{728E3A81-4B32-5FB9-AD49-767A33689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0"/>
          <a:stretch/>
        </p:blipFill>
        <p:spPr>
          <a:xfrm>
            <a:off x="695362" y="11097416"/>
            <a:ext cx="4340582" cy="3819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470FC-2B12-9906-7FB7-28F6B4A47846}"/>
              </a:ext>
            </a:extLst>
          </p:cNvPr>
          <p:cNvSpPr txBox="1"/>
          <p:nvPr/>
        </p:nvSpPr>
        <p:spPr>
          <a:xfrm>
            <a:off x="716358" y="14847026"/>
            <a:ext cx="429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Several regolith-polymer composite feedstock formulations were examined</a:t>
            </a:r>
            <a:endParaRPr lang="en-US" sz="100" dirty="0"/>
          </a:p>
        </p:txBody>
      </p:sp>
      <p:pic>
        <p:nvPicPr>
          <p:cNvPr id="8" name="Picture 7" descr="A picture containing indoor, device, cluttered, miller&#10;&#10;Description automatically generated">
            <a:extLst>
              <a:ext uri="{FF2B5EF4-FFF2-40B4-BE49-F238E27FC236}">
                <a16:creationId xmlns:a16="http://schemas.microsoft.com/office/drawing/2014/main" id="{2086EEB7-3108-FA3A-EB67-5F949507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3600" b="20966"/>
          <a:stretch/>
        </p:blipFill>
        <p:spPr>
          <a:xfrm rot="16200000">
            <a:off x="5644919" y="10946245"/>
            <a:ext cx="3819352" cy="4121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E216A-518D-B462-B4A3-F02D32BB400E}"/>
              </a:ext>
            </a:extLst>
          </p:cNvPr>
          <p:cNvSpPr txBox="1"/>
          <p:nvPr/>
        </p:nvSpPr>
        <p:spPr>
          <a:xfrm>
            <a:off x="5521043" y="14908582"/>
            <a:ext cx="4094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The construction system is installed in a dirty thermal vacuum chamber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D42492-8915-7250-0DBA-D0A68102F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62" y="15684894"/>
            <a:ext cx="6733818" cy="3782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210A50-3152-4397-6640-5AA820A6020D}"/>
              </a:ext>
            </a:extLst>
          </p:cNvPr>
          <p:cNvSpPr txBox="1"/>
          <p:nvPr/>
        </p:nvSpPr>
        <p:spPr>
          <a:xfrm>
            <a:off x="695361" y="19467294"/>
            <a:ext cx="6721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Formulations were printed at 10^5 torr and -170C and cut into various test samples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E19122-437D-93DF-8D79-E197FD4CD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977" y="11097417"/>
            <a:ext cx="4442214" cy="3875714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24E93F-6490-7317-F5DF-FB00AAD77345}"/>
              </a:ext>
            </a:extLst>
          </p:cNvPr>
          <p:cNvSpPr txBox="1"/>
          <p:nvPr/>
        </p:nvSpPr>
        <p:spPr>
          <a:xfrm>
            <a:off x="16607412" y="14905638"/>
            <a:ext cx="5073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Significant porosity observed in Polypropylene: Black Point-1 (BP-1) formulations (a), but not Polylactic Acid (PLA) (b)</a:t>
            </a:r>
            <a:endParaRPr lang="en-US" sz="1600" dirty="0"/>
          </a:p>
        </p:txBody>
      </p:sp>
      <p:graphicFrame>
        <p:nvGraphicFramePr>
          <p:cNvPr id="21" name="Table 12">
            <a:extLst>
              <a:ext uri="{FF2B5EF4-FFF2-40B4-BE49-F238E27FC236}">
                <a16:creationId xmlns:a16="http://schemas.microsoft.com/office/drawing/2014/main" id="{7DD73AC9-BCE5-329A-EEC0-C45AF1B76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319136"/>
              </p:ext>
            </p:extLst>
          </p:nvPr>
        </p:nvGraphicFramePr>
        <p:xfrm>
          <a:off x="7631067" y="15684894"/>
          <a:ext cx="6756473" cy="37969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1573">
                  <a:extLst>
                    <a:ext uri="{9D8B030D-6E8A-4147-A177-3AD203B41FA5}">
                      <a16:colId xmlns:a16="http://schemas.microsoft.com/office/drawing/2014/main" val="2902643594"/>
                    </a:ext>
                  </a:extLst>
                </a:gridCol>
                <a:gridCol w="1262707">
                  <a:extLst>
                    <a:ext uri="{9D8B030D-6E8A-4147-A177-3AD203B41FA5}">
                      <a16:colId xmlns:a16="http://schemas.microsoft.com/office/drawing/2014/main" val="3355903720"/>
                    </a:ext>
                  </a:extLst>
                </a:gridCol>
                <a:gridCol w="1956743">
                  <a:extLst>
                    <a:ext uri="{9D8B030D-6E8A-4147-A177-3AD203B41FA5}">
                      <a16:colId xmlns:a16="http://schemas.microsoft.com/office/drawing/2014/main" val="2743749409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1391023535"/>
                    </a:ext>
                  </a:extLst>
                </a:gridCol>
              </a:tblGrid>
              <a:tr h="9597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Formulation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Mass Ratio (</a:t>
                      </a:r>
                      <a:r>
                        <a:rPr lang="en-US" sz="1600" dirty="0" err="1"/>
                        <a:t>wt</a:t>
                      </a:r>
                      <a:r>
                        <a:rPr lang="en-US" sz="1600" dirty="0"/>
                        <a:t>%)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Ultimate Flexural Strength (</a:t>
                      </a:r>
                      <a:r>
                        <a:rPr lang="en-US" sz="1600" dirty="0" err="1"/>
                        <a:t>Mpa</a:t>
                      </a:r>
                      <a:r>
                        <a:rPr lang="en-US" sz="1600" dirty="0"/>
                        <a:t>) </a:t>
                      </a:r>
                      <a:r>
                        <a:rPr lang="en-US" sz="1200" dirty="0"/>
                        <a:t>Perpendicular to Grain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Flexural Modulus (</a:t>
                      </a:r>
                      <a:r>
                        <a:rPr lang="en-US" sz="1600" dirty="0" err="1"/>
                        <a:t>Gpa</a:t>
                      </a:r>
                      <a:r>
                        <a:rPr lang="en-US" sz="1600" dirty="0"/>
                        <a:t>)* </a:t>
                      </a:r>
                    </a:p>
                    <a:p>
                      <a:pPr algn="ctr"/>
                      <a:r>
                        <a:rPr lang="en-US" sz="1200" dirty="0"/>
                        <a:t>Perpendicular to Grain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251380"/>
                  </a:ext>
                </a:extLst>
              </a:tr>
              <a:tr h="5645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BP-1: 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468734"/>
                  </a:ext>
                </a:extLst>
              </a:tr>
              <a:tr h="5645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BP-1: 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060801"/>
                  </a:ext>
                </a:extLst>
              </a:tr>
              <a:tr h="56453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BP-1: PLA: Process 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80:18:2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918662"/>
                  </a:ext>
                </a:extLst>
              </a:tr>
              <a:tr h="56453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BP-1: 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85:15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347459"/>
                  </a:ext>
                </a:extLst>
              </a:tr>
              <a:tr h="56453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LHS-1: 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80:20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28299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238F671-5A2C-4188-BB75-F73F7AF0E9F9}"/>
              </a:ext>
            </a:extLst>
          </p:cNvPr>
          <p:cNvSpPr txBox="1"/>
          <p:nvPr/>
        </p:nvSpPr>
        <p:spPr>
          <a:xfrm>
            <a:off x="7624681" y="19534473"/>
            <a:ext cx="6733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Flexural strength/modulus control the design. Lunar Highlands Simulant-1 (LHS-1) : PLA was selected for further investigation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B0B896-1453-7657-1C91-40CDA1964E52}"/>
              </a:ext>
            </a:extLst>
          </p:cNvPr>
          <p:cNvSpPr/>
          <p:nvPr/>
        </p:nvSpPr>
        <p:spPr>
          <a:xfrm>
            <a:off x="7804896" y="18944773"/>
            <a:ext cx="6233357" cy="28059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DA42DF-B26E-906C-E5FB-44BC0524AF3A}"/>
              </a:ext>
            </a:extLst>
          </p:cNvPr>
          <p:cNvSpPr txBox="1"/>
          <p:nvPr/>
        </p:nvSpPr>
        <p:spPr>
          <a:xfrm>
            <a:off x="10073245" y="14893583"/>
            <a:ext cx="6391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Initial samples were printed in vacuum (10^-3) torr</a:t>
            </a:r>
            <a:endParaRPr lang="en-US" sz="1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40E08F-ECE9-DB70-3A72-AF8D790111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802" r="1919"/>
          <a:stretch/>
        </p:blipFill>
        <p:spPr>
          <a:xfrm>
            <a:off x="10073245" y="11097417"/>
            <a:ext cx="6391927" cy="3819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869440-8DB3-CCE2-520D-DBE743B7FD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31375" y="15684894"/>
            <a:ext cx="6733816" cy="37877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AFA5595-4568-212A-CC32-B7A4AEDC83BA}"/>
              </a:ext>
            </a:extLst>
          </p:cNvPr>
          <p:cNvSpPr txBox="1"/>
          <p:nvPr/>
        </p:nvSpPr>
        <p:spPr>
          <a:xfrm>
            <a:off x="14608722" y="19481877"/>
            <a:ext cx="6733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protective shelter was printed in at ~10</a:t>
            </a:r>
            <a:r>
              <a:rPr lang="en-US" sz="1600" baseline="30000" dirty="0"/>
              <a:t>-5 </a:t>
            </a:r>
            <a:r>
              <a:rPr lang="en-US" sz="1600" dirty="0"/>
              <a:t>torr on LHS-1 simulant by “connecting the dot’s” between ground anchors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064CEC-2ABE-9E28-EBF9-425E7FB51C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85" r="2267"/>
          <a:stretch/>
        </p:blipFill>
        <p:spPr>
          <a:xfrm>
            <a:off x="695361" y="20353294"/>
            <a:ext cx="10077157" cy="4899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68A087-FF8D-6730-9ABA-E3517DCEF7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678" y="20353294"/>
            <a:ext cx="9982513" cy="489919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6A2D40BE-30BF-C09A-8BED-3D69CF2A7770}"/>
              </a:ext>
            </a:extLst>
          </p:cNvPr>
          <p:cNvSpPr txBox="1">
            <a:spLocks/>
          </p:cNvSpPr>
          <p:nvPr/>
        </p:nvSpPr>
        <p:spPr>
          <a:xfrm>
            <a:off x="0" y="434040"/>
            <a:ext cx="2192539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6255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spc="9000" dirty="0">
                <a:latin typeface="Arial Narrow" panose="020B0604020202020204" pitchFamily="34" charset="0"/>
                <a:cs typeface="Arial Narrow" panose="020B0604020202020204" pitchFamily="34" charset="0"/>
              </a:rPr>
              <a:t>REA T</a:t>
            </a:r>
          </a:p>
        </p:txBody>
      </p:sp>
      <p:sp>
        <p:nvSpPr>
          <p:cNvPr id="46" name="Moon 45">
            <a:extLst>
              <a:ext uri="{FF2B5EF4-FFF2-40B4-BE49-F238E27FC236}">
                <a16:creationId xmlns:a16="http://schemas.microsoft.com/office/drawing/2014/main" id="{C6B68C47-80F7-7A59-093C-C29D02C28A50}"/>
              </a:ext>
            </a:extLst>
          </p:cNvPr>
          <p:cNvSpPr/>
          <p:nvPr/>
        </p:nvSpPr>
        <p:spPr>
          <a:xfrm>
            <a:off x="12060206" y="999453"/>
            <a:ext cx="550894" cy="1101788"/>
          </a:xfrm>
          <a:prstGeom prst="mo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44C789-88AC-0B9C-6906-26A4C5A39C79}"/>
              </a:ext>
            </a:extLst>
          </p:cNvPr>
          <p:cNvSpPr txBox="1"/>
          <p:nvPr/>
        </p:nvSpPr>
        <p:spPr>
          <a:xfrm>
            <a:off x="0" y="2447696"/>
            <a:ext cx="2194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Poppins" panose="00000500000000000000" pitchFamily="2" charset="0"/>
                <a:cs typeface="Poppins Medium" panose="00000600000000000000" pitchFamily="2" charset="0"/>
              </a:rPr>
              <a:t>Relevant Environment Additive Construction Technology</a:t>
            </a:r>
            <a:endParaRPr lang="en-US" sz="4800" i="0" dirty="0">
              <a:solidFill>
                <a:srgbClr val="FFFFFF"/>
              </a:solidFill>
              <a:effectLst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52770651-1857-6CE6-81E2-5EBE72A496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62" y="31112126"/>
            <a:ext cx="5107401" cy="1656382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3FA363ED-9ACE-9DB8-D11E-4BE48722FC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245" y="31142496"/>
            <a:ext cx="2663683" cy="10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3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A9A1E101F6E4DADDCAF3510227015" ma:contentTypeVersion="15" ma:contentTypeDescription="Create a new document." ma:contentTypeScope="" ma:versionID="210f554bf42152977dea7f9d2edf67cb">
  <xsd:schema xmlns:xsd="http://www.w3.org/2001/XMLSchema" xmlns:xs="http://www.w3.org/2001/XMLSchema" xmlns:p="http://schemas.microsoft.com/office/2006/metadata/properties" xmlns:ns2="0d1126e9-b3fd-4240-b32d-ad15a439efe0" xmlns:ns3="e387605b-e845-431f-8112-f5ce2bf75fbd" xmlns:ns4="d900e117-17a0-4b24-9e47-511ef1d02c43" targetNamespace="http://schemas.microsoft.com/office/2006/metadata/properties" ma:root="true" ma:fieldsID="71d598293fb539bd6889004eebcdfaae" ns2:_="" ns3:_="" ns4:_="">
    <xsd:import namespace="0d1126e9-b3fd-4240-b32d-ad15a439efe0"/>
    <xsd:import namespace="e387605b-e845-431f-8112-f5ce2bf75fbd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126e9-b3fd-4240-b32d-ad15a439ef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7605b-e845-431f-8112-f5ce2bf75fb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5b1dd9d-0ea6-44a0-8f10-0c920183e57d}" ma:internalName="TaxCatchAll" ma:showField="CatchAllData" ma:web="e387605b-e845-431f-8112-f5ce2bf75f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0d1126e9-b3fd-4240-b32d-ad15a439ef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18F1857-EE66-4806-A5BB-5A110C4583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9B54CB-6724-4489-9CB7-15B503800A54}">
  <ds:schemaRefs>
    <ds:schemaRef ds:uri="0d1126e9-b3fd-4240-b32d-ad15a439efe0"/>
    <ds:schemaRef ds:uri="d900e117-17a0-4b24-9e47-511ef1d02c43"/>
    <ds:schemaRef ds:uri="e387605b-e845-431f-8112-f5ce2bf75f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348C37C-089F-4C65-8A69-BA657EB598C2}">
  <ds:schemaRefs>
    <ds:schemaRef ds:uri="0d1126e9-b3fd-4240-b32d-ad15a439efe0"/>
    <ds:schemaRef ds:uri="d900e117-17a0-4b24-9e47-511ef1d02c43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207</Words>
  <Application>Microsoft Office PowerPoint</Application>
  <PresentationFormat>Custom</PresentationFormat>
  <Paragraphs>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Narrow</vt:lpstr>
      <vt:lpstr>Calibri</vt:lpstr>
      <vt:lpstr>Calibri Light</vt:lpstr>
      <vt:lpstr>Poppins</vt:lpstr>
      <vt:lpstr>Poppins Medium</vt:lpstr>
      <vt:lpstr>Office Theme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Gelino</dc:creator>
  <cp:lastModifiedBy>Gelino, Nathan J. (KSC-UBE00)</cp:lastModifiedBy>
  <cp:revision>1</cp:revision>
  <dcterms:created xsi:type="dcterms:W3CDTF">2023-09-14T16:27:52Z</dcterms:created>
  <dcterms:modified xsi:type="dcterms:W3CDTF">2023-09-15T15:49:09Z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0x010100023A9A1E101F6E4DADDCAF3510227015</vt:lpwstr>
  </property>
  <property fmtid="{D5CDD505-2E9C-101B-9397-08002B2CF9AE}" pid="3" name="MediaServiceImageTags">
    <vt:lpwstr/>
  </property>
</Properties>
</file>