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8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9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1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0" r:id="rId5"/>
    <p:sldMasterId id="2147483681" r:id="rId6"/>
    <p:sldMasterId id="2147483689" r:id="rId7"/>
    <p:sldMasterId id="2147483700" r:id="rId8"/>
    <p:sldMasterId id="2147483703" r:id="rId9"/>
    <p:sldMasterId id="2147483713" r:id="rId10"/>
    <p:sldMasterId id="2147483721" r:id="rId11"/>
    <p:sldMasterId id="2147483734" r:id="rId12"/>
    <p:sldMasterId id="2147483744" r:id="rId13"/>
    <p:sldMasterId id="2147483775" r:id="rId14"/>
    <p:sldMasterId id="2147483796" r:id="rId15"/>
    <p:sldMasterId id="2147483816" r:id="rId16"/>
    <p:sldMasterId id="2147483841" r:id="rId17"/>
  </p:sldMasterIdLst>
  <p:notesMasterIdLst>
    <p:notesMasterId r:id="rId28"/>
  </p:notesMasterIdLst>
  <p:handoutMasterIdLst>
    <p:handoutMasterId r:id="rId29"/>
  </p:handoutMasterIdLst>
  <p:sldIdLst>
    <p:sldId id="18682" r:id="rId18"/>
    <p:sldId id="2098149002" r:id="rId19"/>
    <p:sldId id="7873" r:id="rId20"/>
    <p:sldId id="5177" r:id="rId21"/>
    <p:sldId id="7867" r:id="rId22"/>
    <p:sldId id="2098149067" r:id="rId23"/>
    <p:sldId id="6563" r:id="rId24"/>
    <p:sldId id="2098149068" r:id="rId25"/>
    <p:sldId id="2098149069" r:id="rId26"/>
    <p:sldId id="2098149070" r:id="rId27"/>
  </p:sldIdLst>
  <p:sldSz cx="12192000" cy="6858000"/>
  <p:notesSz cx="9302750" cy="7016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Cate, Karen T. (ARC-AFS)" initials="CKT(" lastIdx="1" clrIdx="0">
    <p:extLst>
      <p:ext uri="{19B8F6BF-5375-455C-9EA6-DF929625EA0E}">
        <p15:presenceInfo xmlns:p15="http://schemas.microsoft.com/office/powerpoint/2012/main" userId="S::ktung@ndc.nasa.gov::41753507-f587-4956-b962-bb874d441d62" providerId="AD"/>
      </p:ext>
    </p:extLst>
  </p:cmAuthor>
  <p:cmAuthor id="6" name="Johnson, Ronald D. (ARC-AF)" initials="JRD(" lastIdx="40" clrIdx="1">
    <p:extLst>
      <p:ext uri="{19B8F6BF-5375-455C-9EA6-DF929625EA0E}">
        <p15:presenceInfo xmlns:p15="http://schemas.microsoft.com/office/powerpoint/2012/main" userId="S-1-5-21-330711430-3775241029-4075259233-88700" providerId="AD"/>
      </p:ext>
    </p:extLst>
  </p:cmAuthor>
  <p:cmAuthor id="7" name="Brown, Lexie Nicole (AFRC-300)[CROWN CONSULTING INC]" initials="BLN(CI" lastIdx="4" clrIdx="2">
    <p:extLst>
      <p:ext uri="{19B8F6BF-5375-455C-9EA6-DF929625EA0E}">
        <p15:presenceInfo xmlns:p15="http://schemas.microsoft.com/office/powerpoint/2012/main" userId="S::lgliwa@ndc.nasa.gov::04c3d772-5413-4aa6-92c6-27a3c5982d4e" providerId="AD"/>
      </p:ext>
    </p:extLst>
  </p:cmAuthor>
  <p:cmAuthor id="8" name="Madson, Mike D. (ARC-AT)" initials="M(" lastIdx="1" clrIdx="3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9" name="Lewis, Tod (LARC-D318)" initials="L(" lastIdx="2" clrIdx="4">
    <p:extLst>
      <p:ext uri="{19B8F6BF-5375-455C-9EA6-DF929625EA0E}">
        <p15:presenceInfo xmlns:p15="http://schemas.microsoft.com/office/powerpoint/2012/main" userId="S::etlewis@ndc.nasa.gov::f8fcf465-f9fc-4862-aa5e-850fce49e5cc" providerId="AD"/>
      </p:ext>
    </p:extLst>
  </p:cmAuthor>
  <p:cmAuthor id="10" name="Fong, Robert K. (ARC-AOX)" initials="F(" lastIdx="1" clrIdx="5">
    <p:extLst>
      <p:ext uri="{19B8F6BF-5375-455C-9EA6-DF929625EA0E}">
        <p15:presenceInfo xmlns:p15="http://schemas.microsoft.com/office/powerpoint/2012/main" userId="S::rfong@ndc.nasa.gov::5f9d00ef-d8b8-4d13-a949-bb522726901b" providerId="AD"/>
      </p:ext>
    </p:extLst>
  </p:cmAuthor>
  <p:cmAuthor id="11" name="Witzberger, Kevin E. (ARC-AF)" initials="W(" lastIdx="61" clrIdx="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2" name="Cheng, Annie W. (ARC-AT)" initials="C(" lastIdx="85" clrIdx="7">
    <p:extLst>
      <p:ext uri="{19B8F6BF-5375-455C-9EA6-DF929625EA0E}">
        <p15:presenceInfo xmlns:p15="http://schemas.microsoft.com/office/powerpoint/2012/main" userId="S::acheng5@ndc.nasa.gov::4f663116-e07b-4049-aad3-cc6e263b2133" providerId="AD"/>
      </p:ext>
    </p:extLst>
  </p:cmAuthor>
  <p:cmAuthor id="13" name="Levitt, Ian M. (LARC-D318)" initials="L(" lastIdx="58" clrIdx="8">
    <p:extLst>
      <p:ext uri="{19B8F6BF-5375-455C-9EA6-DF929625EA0E}">
        <p15:presenceInfo xmlns:p15="http://schemas.microsoft.com/office/powerpoint/2012/main" userId="S::ilevitt@ndc.nasa.gov::c62ebd05-bbed-45ad-814d-71595f515115" providerId="AD"/>
      </p:ext>
    </p:extLst>
  </p:cmAuthor>
  <p:cmAuthor id="14" name="O'Brien, Joseph J (ARC-AT)" initials="O(" lastIdx="1" clrIdx="9">
    <p:extLst>
      <p:ext uri="{19B8F6BF-5375-455C-9EA6-DF929625EA0E}">
        <p15:presenceInfo xmlns:p15="http://schemas.microsoft.com/office/powerpoint/2012/main" userId="S::jjobrien@ndc.nasa.gov::65c03a12-ea42-4e26-b374-82fba4a205fa" providerId="AD"/>
      </p:ext>
    </p:extLst>
  </p:cmAuthor>
  <p:cmAuthor id="15" name="Verma, Savvy (ARC-AFH)" initials="VS(" lastIdx="14" clrIdx="10">
    <p:extLst>
      <p:ext uri="{19B8F6BF-5375-455C-9EA6-DF929625EA0E}">
        <p15:presenceInfo xmlns:p15="http://schemas.microsoft.com/office/powerpoint/2012/main" userId="S::sverma@ndc.nasa.gov::30ae4747-abec-4c78-b979-bda9ad6e7603" providerId="AD"/>
      </p:ext>
    </p:extLst>
  </p:cmAuthor>
  <p:cmAuthor id="16" name="Zelinski, Shannon J. (ARC-AFH)" initials="Z(" lastIdx="1" clrIdx="11">
    <p:extLst>
      <p:ext uri="{19B8F6BF-5375-455C-9EA6-DF929625EA0E}">
        <p15:presenceInfo xmlns:p15="http://schemas.microsoft.com/office/powerpoint/2012/main" userId="S::szelinsk@ndc.nasa.gov::f9e3c31b-d7e7-4111-8fcf-f5fde2a877f1" providerId="AD"/>
      </p:ext>
    </p:extLst>
  </p:cmAuthor>
  <p:cmAuthor id="17" name="Hackenberg, Davis L. (HQ-300)" initials="HDL(3" lastIdx="4" clrIdx="12">
    <p:extLst>
      <p:ext uri="{19B8F6BF-5375-455C-9EA6-DF929625EA0E}">
        <p15:presenceInfo xmlns:p15="http://schemas.microsoft.com/office/powerpoint/2012/main" userId="S::dhackenb@ndc.nasa.gov::bf0d7b9b-d15a-41de-8cac-7c2128a3dd61" providerId="AD"/>
      </p:ext>
    </p:extLst>
  </p:cmAuthor>
  <p:cmAuthor id="18" name="Goodrich, Kenneth H. (LARC-E1A)" initials="G(" lastIdx="1" clrIdx="13">
    <p:extLst>
      <p:ext uri="{19B8F6BF-5375-455C-9EA6-DF929625EA0E}">
        <p15:presenceInfo xmlns:p15="http://schemas.microsoft.com/office/powerpoint/2012/main" userId="S::kgoodric@ndc.nasa.gov::3db0365c-fae3-4dae-b5e2-4c9d002125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366CC"/>
    <a:srgbClr val="4A452A"/>
    <a:srgbClr val="66FF33"/>
    <a:srgbClr val="92D050"/>
    <a:srgbClr val="FF9966"/>
    <a:srgbClr val="C3D69B"/>
    <a:srgbClr val="7030A0"/>
    <a:srgbClr val="B3A2C7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70241" autoAdjust="0"/>
  </p:normalViewPr>
  <p:slideViewPr>
    <p:cSldViewPr snapToGrid="0">
      <p:cViewPr varScale="1">
        <p:scale>
          <a:sx n="61" d="100"/>
          <a:sy n="61" d="100"/>
        </p:scale>
        <p:origin x="79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slide" Target="slides/slide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commentAuthors" Target="commentAuthor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229B11-58A4-B747-BD44-DB2F182A0B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A714A-9384-F440-8F02-676451B42F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9407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r">
              <a:defRPr sz="1200"/>
            </a:lvl1pPr>
          </a:lstStyle>
          <a:p>
            <a:fld id="{74E70899-FDF5-F043-B737-3FFCDB89E6D8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34697-3424-EA4B-A86D-1C21446DF8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3EF07-F733-5D42-9E37-10533C77A8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9407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r">
              <a:defRPr sz="1200"/>
            </a:lvl1pPr>
          </a:lstStyle>
          <a:p>
            <a:fld id="{ACB479F7-6AA7-214F-8F1C-B5EA288A38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621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9407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r">
              <a:defRPr sz="1200"/>
            </a:lvl1pPr>
          </a:lstStyle>
          <a:p>
            <a:fld id="{6EC6A20C-6D49-C340-A5F7-F52F8CD38ED2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7888"/>
            <a:ext cx="4210050" cy="2368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73" tIns="46937" rIns="93873" bIns="4693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6811"/>
            <a:ext cx="7442200" cy="2762847"/>
          </a:xfrm>
          <a:prstGeom prst="rect">
            <a:avLst/>
          </a:prstGeom>
        </p:spPr>
        <p:txBody>
          <a:bodyPr vert="horz" lIns="93873" tIns="46937" rIns="93873" bIns="4693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9407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r">
              <a:defRPr sz="1200"/>
            </a:lvl1pPr>
          </a:lstStyle>
          <a:p>
            <a:fld id="{A634E410-7213-3140-9F6B-41BEA2C916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79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2696">
              <a:defRPr/>
            </a:pPr>
            <a:fld id="{C2EE742C-A70A-D74B-B99A-B6BB61A834CF}" type="slidenum">
              <a:rPr lang="en-US">
                <a:solidFill>
                  <a:prstClr val="black"/>
                </a:solidFill>
              </a:rPr>
              <a:pPr defTabSz="902696"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379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72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871">
              <a:defRPr/>
            </a:pPr>
            <a:fld id="{C7E1AF0F-0024-4CBF-951F-3F7B102565D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2871"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2059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219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871">
              <a:defRPr/>
            </a:pPr>
            <a:fld id="{C7E1AF0F-0024-4CBF-951F-3F7B102565D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2871"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2010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871">
              <a:defRPr/>
            </a:pPr>
            <a:fld id="{C7E1AF0F-0024-4CBF-951F-3F7B102565D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2871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7971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871">
              <a:defRPr/>
            </a:pPr>
            <a:fld id="{C7E1AF0F-0024-4CBF-951F-3F7B102565D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2871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76810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871">
              <a:defRPr/>
            </a:pPr>
            <a:fld id="{C7E1AF0F-0024-4CBF-951F-3F7B102565D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2871">
                <a:defRPr/>
              </a:pPr>
              <a:t>10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60971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2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134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89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38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76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2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3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820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859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312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5317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314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96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9270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7115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1501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9835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533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All material is DRAFT and some or all elements to the strategy could change at the government’s sole discretion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22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94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9705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0707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4457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1192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142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92073"/>
            <a:ext cx="12192000" cy="1163348"/>
          </a:xfrm>
          <a:solidFill>
            <a:schemeClr val="tx1">
              <a:alpha val="65000"/>
            </a:schemeClr>
          </a:solidFill>
        </p:spPr>
        <p:txBody>
          <a:bodyPr lIns="228600" rIns="228600" anchor="b"/>
          <a:lstStyle>
            <a:lvl1pPr algn="l">
              <a:defRPr sz="60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855421"/>
            <a:ext cx="12192000" cy="500929"/>
          </a:xfrm>
          <a:solidFill>
            <a:schemeClr val="tx1">
              <a:alpha val="65000"/>
            </a:schemeClr>
          </a:solidFill>
        </p:spPr>
        <p:txBody>
          <a:bodyPr lIns="228600" rIns="228600"/>
          <a:lstStyle>
            <a:lvl1pPr marL="0" indent="0" algn="l">
              <a:buNone/>
              <a:defRPr sz="24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CC54-801B-4B91-AFE0-883AE476E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47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CC54-801B-4B91-AFE0-883AE476E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178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904107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2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977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28968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0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39910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29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785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29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68382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85543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AC7E2F-812C-2548-9F5D-F379488EC739}"/>
              </a:ext>
            </a:extLst>
          </p:cNvPr>
          <p:cNvSpPr/>
          <p:nvPr userDrawn="1"/>
        </p:nvSpPr>
        <p:spPr>
          <a:xfrm>
            <a:off x="0" y="5760720"/>
            <a:ext cx="12192000" cy="1097280"/>
          </a:xfrm>
          <a:prstGeom prst="rect">
            <a:avLst/>
          </a:prstGeom>
          <a:solidFill>
            <a:srgbClr val="1D2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54A06-AB87-2E49-A6BB-3DB7FFFD0DAC}"/>
              </a:ext>
            </a:extLst>
          </p:cNvPr>
          <p:cNvCxnSpPr>
            <a:cxnSpLocks/>
          </p:cNvCxnSpPr>
          <p:nvPr userDrawn="1"/>
        </p:nvCxnSpPr>
        <p:spPr>
          <a:xfrm>
            <a:off x="0" y="576072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4FC822-EC8F-8B44-9E23-6E6B72BA4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0930" y="5974663"/>
            <a:ext cx="809500" cy="6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99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16916" y="0"/>
            <a:ext cx="4437529" cy="6858000"/>
          </a:xfrm>
          <a:custGeom>
            <a:avLst/>
            <a:gdLst>
              <a:gd name="connsiteX0" fmla="*/ 0 w 4437529"/>
              <a:gd name="connsiteY0" fmla="*/ 0 h 6858000"/>
              <a:gd name="connsiteX1" fmla="*/ 4437529 w 4437529"/>
              <a:gd name="connsiteY1" fmla="*/ 0 h 6858000"/>
              <a:gd name="connsiteX2" fmla="*/ 4437529 w 4437529"/>
              <a:gd name="connsiteY2" fmla="*/ 6858000 h 6858000"/>
              <a:gd name="connsiteX3" fmla="*/ 0 w 443752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7529" h="6858000">
                <a:moveTo>
                  <a:pt x="0" y="0"/>
                </a:moveTo>
                <a:lnTo>
                  <a:pt x="4437529" y="0"/>
                </a:lnTo>
                <a:lnTo>
                  <a:pt x="44375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322-8617-4006-B2F4-E8EAE912AFD6}" type="datetime1">
              <a:rPr lang="en-US" smtClean="0"/>
              <a:t>9/18/2023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264448-2F0F-4BCC-9F4B-F57A638C6FD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 rot="16200000">
            <a:off x="-1299631" y="3969157"/>
            <a:ext cx="3086100" cy="48683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www.company.com</a:t>
            </a:r>
          </a:p>
        </p:txBody>
      </p:sp>
    </p:spTree>
    <p:extLst>
      <p:ext uri="{BB962C8B-B14F-4D97-AF65-F5344CB8AC3E}">
        <p14:creationId xmlns:p14="http://schemas.microsoft.com/office/powerpoint/2010/main" val="34805689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3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0245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3010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4440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239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7425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35825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237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75667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05380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72828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89175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357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4696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77478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8043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50313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40114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6066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92073"/>
            <a:ext cx="12192000" cy="1163348"/>
          </a:xfrm>
          <a:solidFill>
            <a:schemeClr val="tx1">
              <a:alpha val="65000"/>
            </a:schemeClr>
          </a:solidFill>
        </p:spPr>
        <p:txBody>
          <a:bodyPr lIns="274320" rIns="274320" anchor="b"/>
          <a:lstStyle>
            <a:lvl1pPr algn="l">
              <a:defRPr sz="60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855421"/>
            <a:ext cx="12192000" cy="500929"/>
          </a:xfrm>
          <a:solidFill>
            <a:schemeClr val="tx1">
              <a:alpha val="65000"/>
            </a:schemeClr>
          </a:solidFill>
        </p:spPr>
        <p:txBody>
          <a:bodyPr lIns="274320" rIns="274320"/>
          <a:lstStyle>
            <a:lvl1pPr marL="0" indent="0" algn="l">
              <a:buNone/>
              <a:defRPr sz="24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CC54-801B-4B91-AFE0-883AE476E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0920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92072"/>
            <a:ext cx="12192000" cy="1664277"/>
          </a:xfrm>
          <a:solidFill>
            <a:schemeClr val="tx1">
              <a:alpha val="65000"/>
            </a:schemeClr>
          </a:solidFill>
        </p:spPr>
        <p:txBody>
          <a:bodyPr lIns="274320" rIns="274320" anchor="ctr" anchorCtr="0"/>
          <a:lstStyle>
            <a:lvl1pPr algn="l">
              <a:defRPr sz="60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CC54-801B-4B91-AFE0-883AE476E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8338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CCC54-801B-4B91-AFE0-883AE476E5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5847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prstClr val="black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prstClr val="black"/>
                </a:solidFill>
                <a:latin typeface="Calibri" pitchFamily="-109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471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57162"/>
            <a:ext cx="10972800" cy="604838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prstClr val="black"/>
                </a:solidFill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589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86" y="234864"/>
            <a:ext cx="11725484" cy="314028"/>
          </a:xfrm>
        </p:spPr>
        <p:txBody>
          <a:bodyPr/>
          <a:lstStyle>
            <a:lvl1pPr marL="0" indent="0" eaLnBrk="1" hangingPunct="1">
              <a:defRPr sz="1800" baseline="0"/>
            </a:lvl1pPr>
          </a:lstStyle>
          <a:p>
            <a:pPr marL="0" indent="0" eaLnBrk="1" hangingPunct="1"/>
            <a:r>
              <a:rPr lang="en-US" sz="2000"/>
              <a:t>Title of Package</a:t>
            </a:r>
            <a:endParaRPr lang="en-US" sz="1600"/>
          </a:p>
        </p:txBody>
      </p:sp>
      <p:sp>
        <p:nvSpPr>
          <p:cNvPr id="5" name="Slide Number Placeholder 3"/>
          <p:cNvSpPr txBox="1">
            <a:spLocks/>
          </p:cNvSpPr>
          <p:nvPr userDrawn="1"/>
        </p:nvSpPr>
        <p:spPr>
          <a:xfrm>
            <a:off x="8610600" y="58674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0422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972800" cy="1143000"/>
          </a:xfr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14800" y="65532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For Government Use Only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06400" y="6553200"/>
            <a:ext cx="28448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C4E4D6-DC62-4610-8612-0BE8FA20362D}" type="datetime1">
              <a:rPr lang="en-US" smtClean="0"/>
              <a:t>9/18/2023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553200"/>
            <a:ext cx="2844800" cy="228600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BU</a:t>
            </a:r>
            <a:fld id="{9F0E9893-8FB3-409C-B448-4EC2BA0532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0473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904107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2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49420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29835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0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38780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29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42152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29" y="164000"/>
            <a:ext cx="10638185" cy="499840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43589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48530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AC7E2F-812C-2548-9F5D-F379488EC739}"/>
              </a:ext>
            </a:extLst>
          </p:cNvPr>
          <p:cNvSpPr/>
          <p:nvPr userDrawn="1"/>
        </p:nvSpPr>
        <p:spPr>
          <a:xfrm>
            <a:off x="0" y="5760720"/>
            <a:ext cx="12192000" cy="1097280"/>
          </a:xfrm>
          <a:prstGeom prst="rect">
            <a:avLst/>
          </a:prstGeom>
          <a:solidFill>
            <a:srgbClr val="1D2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54A06-AB87-2E49-A6BB-3DB7FFFD0DAC}"/>
              </a:ext>
            </a:extLst>
          </p:cNvPr>
          <p:cNvCxnSpPr>
            <a:cxnSpLocks/>
          </p:cNvCxnSpPr>
          <p:nvPr userDrawn="1"/>
        </p:nvCxnSpPr>
        <p:spPr>
          <a:xfrm>
            <a:off x="0" y="576072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4FC822-EC8F-8B44-9E23-6E6B72BA4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0930" y="5974663"/>
            <a:ext cx="809500" cy="6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03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4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16916" y="0"/>
            <a:ext cx="4437529" cy="6858000"/>
          </a:xfrm>
          <a:custGeom>
            <a:avLst/>
            <a:gdLst>
              <a:gd name="connsiteX0" fmla="*/ 0 w 4437529"/>
              <a:gd name="connsiteY0" fmla="*/ 0 h 6858000"/>
              <a:gd name="connsiteX1" fmla="*/ 4437529 w 4437529"/>
              <a:gd name="connsiteY1" fmla="*/ 0 h 6858000"/>
              <a:gd name="connsiteX2" fmla="*/ 4437529 w 4437529"/>
              <a:gd name="connsiteY2" fmla="*/ 6858000 h 6858000"/>
              <a:gd name="connsiteX3" fmla="*/ 0 w 443752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7529" h="6858000">
                <a:moveTo>
                  <a:pt x="0" y="0"/>
                </a:moveTo>
                <a:lnTo>
                  <a:pt x="4437529" y="0"/>
                </a:lnTo>
                <a:lnTo>
                  <a:pt x="44375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322-8617-4006-B2F4-E8EAE912AFD6}" type="datetime1">
              <a:rPr lang="en-US" smtClean="0"/>
              <a:t>9/18/2023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264448-2F0F-4BCC-9F4B-F57A638C6FD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 rot="16200000">
            <a:off x="-1299631" y="3969157"/>
            <a:ext cx="3086100" cy="48683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www.company.com</a:t>
            </a:r>
          </a:p>
        </p:txBody>
      </p:sp>
    </p:spTree>
    <p:extLst>
      <p:ext uri="{BB962C8B-B14F-4D97-AF65-F5344CB8AC3E}">
        <p14:creationId xmlns:p14="http://schemas.microsoft.com/office/powerpoint/2010/main" val="6728943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230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9631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206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85895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45335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4683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AC7E2F-812C-2548-9F5D-F379488EC739}"/>
              </a:ext>
            </a:extLst>
          </p:cNvPr>
          <p:cNvSpPr/>
          <p:nvPr userDrawn="1"/>
        </p:nvSpPr>
        <p:spPr>
          <a:xfrm>
            <a:off x="0" y="5760720"/>
            <a:ext cx="12192000" cy="1097280"/>
          </a:xfrm>
          <a:prstGeom prst="rect">
            <a:avLst/>
          </a:prstGeom>
          <a:solidFill>
            <a:srgbClr val="1D2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54A06-AB87-2E49-A6BB-3DB7FFFD0DAC}"/>
              </a:ext>
            </a:extLst>
          </p:cNvPr>
          <p:cNvCxnSpPr>
            <a:cxnSpLocks/>
          </p:cNvCxnSpPr>
          <p:nvPr userDrawn="1"/>
        </p:nvCxnSpPr>
        <p:spPr>
          <a:xfrm>
            <a:off x="0" y="576072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4FC822-EC8F-8B44-9E23-6E6B72BA4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0930" y="5974663"/>
            <a:ext cx="809500" cy="6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40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4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4104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473B3-8C04-499B-AB68-6C3429F2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FAC943-EA00-498A-BE41-C0E4B97C6024}"/>
              </a:ext>
            </a:extLst>
          </p:cNvPr>
          <p:cNvSpPr/>
          <p:nvPr userDrawn="1"/>
        </p:nvSpPr>
        <p:spPr>
          <a:xfrm>
            <a:off x="4779818" y="6766560"/>
            <a:ext cx="3291840" cy="864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280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904107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2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61966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65967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0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571426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29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127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29" y="164000"/>
            <a:ext cx="10638185" cy="499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33379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22408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D16A-4C31-D840-B750-00DA9DC7F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7A281-40CD-DB41-A0A8-23727734C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4B5CF-C9A0-294C-9CD5-84BE38C92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1F03F-0A4F-EC4B-B2DA-BC6994ECFC12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C879A-0C40-FB47-AC96-064C5C17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3F4C7-A3B8-6B49-83EB-70DC9CE1F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0CFC-96C7-1A4A-BADD-999DC3118F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2354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521822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AC7E2F-812C-2548-9F5D-F379488EC739}"/>
              </a:ext>
            </a:extLst>
          </p:cNvPr>
          <p:cNvSpPr/>
          <p:nvPr userDrawn="1"/>
        </p:nvSpPr>
        <p:spPr>
          <a:xfrm>
            <a:off x="0" y="5760720"/>
            <a:ext cx="12192000" cy="1097280"/>
          </a:xfrm>
          <a:prstGeom prst="rect">
            <a:avLst/>
          </a:prstGeom>
          <a:solidFill>
            <a:srgbClr val="1D2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54A06-AB87-2E49-A6BB-3DB7FFFD0DAC}"/>
              </a:ext>
            </a:extLst>
          </p:cNvPr>
          <p:cNvCxnSpPr>
            <a:cxnSpLocks/>
          </p:cNvCxnSpPr>
          <p:nvPr userDrawn="1"/>
        </p:nvCxnSpPr>
        <p:spPr>
          <a:xfrm>
            <a:off x="0" y="576072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4FC822-EC8F-8B44-9E23-6E6B72BA4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0930" y="5974663"/>
            <a:ext cx="809500" cy="6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53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4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16916" y="0"/>
            <a:ext cx="4437529" cy="6858000"/>
          </a:xfrm>
          <a:custGeom>
            <a:avLst/>
            <a:gdLst>
              <a:gd name="connsiteX0" fmla="*/ 0 w 4437529"/>
              <a:gd name="connsiteY0" fmla="*/ 0 h 6858000"/>
              <a:gd name="connsiteX1" fmla="*/ 4437529 w 4437529"/>
              <a:gd name="connsiteY1" fmla="*/ 0 h 6858000"/>
              <a:gd name="connsiteX2" fmla="*/ 4437529 w 4437529"/>
              <a:gd name="connsiteY2" fmla="*/ 6858000 h 6858000"/>
              <a:gd name="connsiteX3" fmla="*/ 0 w 443752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7529" h="6858000">
                <a:moveTo>
                  <a:pt x="0" y="0"/>
                </a:moveTo>
                <a:lnTo>
                  <a:pt x="4437529" y="0"/>
                </a:lnTo>
                <a:lnTo>
                  <a:pt x="44375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322-8617-4006-B2F4-E8EAE912AFD6}" type="datetime1">
              <a:rPr lang="en-US" smtClean="0"/>
              <a:t>9/18/2023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264448-2F0F-4BCC-9F4B-F57A638C6FD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 rot="16200000">
            <a:off x="-1299631" y="3969157"/>
            <a:ext cx="3086100" cy="48683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www.company.com</a:t>
            </a:r>
          </a:p>
        </p:txBody>
      </p:sp>
    </p:spTree>
    <p:extLst>
      <p:ext uri="{BB962C8B-B14F-4D97-AF65-F5344CB8AC3E}">
        <p14:creationId xmlns:p14="http://schemas.microsoft.com/office/powerpoint/2010/main" val="310857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8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4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50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6.jpe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59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.jpeg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6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4.xml"/><Relationship Id="rId9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73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77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317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545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427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7619" y="642100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CCC54-801B-4B91-AFE0-883AE476E5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8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2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7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2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0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792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1" r:id="rId7"/>
    <p:sldLayoutId id="2147483712" r:id="rId8"/>
  </p:sldLayoutIdLst>
  <p:hf hdr="0" ftr="0" dt="0"/>
  <p:txStyles>
    <p:titleStyle>
      <a:lvl1pPr algn="ctr" defTabSz="4572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9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8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3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735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424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083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D7F4C-CFF4-4F2C-9EF0-C6BED2ED6B20}" type="datetimeFigureOut">
              <a:rPr lang="en-US" smtClean="0"/>
              <a:t>9/18/2023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7619" y="642100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CCC54-801B-4B91-AFE0-883AE476E5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00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277" y="4"/>
            <a:ext cx="12201279" cy="794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4961" y="100373"/>
            <a:ext cx="109728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6091" y="1364987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68016" y="6672104"/>
            <a:ext cx="364202" cy="246221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100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92862" y="6667343"/>
            <a:ext cx="1640193" cy="246221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553200"/>
            <a:ext cx="12201279" cy="30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40" y="31231"/>
            <a:ext cx="967867" cy="717886"/>
          </a:xfrm>
          <a:prstGeom prst="rect">
            <a:avLst/>
          </a:prstGeom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8610600" y="64928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5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rgbClr val="FFFFFF"/>
          </a:solidFill>
          <a:latin typeface="Arial" charset="0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2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7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2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0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288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5" r:id="rId7"/>
    <p:sldLayoutId id="2147483806" r:id="rId8"/>
  </p:sldLayoutIdLst>
  <p:hf hdr="0" ftr="0" dt="0"/>
  <p:txStyles>
    <p:titleStyle>
      <a:lvl1pPr algn="ctr" defTabSz="457200" rtl="0" eaLnBrk="1" latinLnBrk="0" hangingPunct="1">
        <a:lnSpc>
          <a:spcPct val="8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913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5" r:id="rId8"/>
    <p:sldLayoutId id="2147483826" r:id="rId9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2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7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2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0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110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</p:sldLayoutIdLst>
  <p:hf hdr="0" ftr="0" dt="0"/>
  <p:txStyles>
    <p:titleStyle>
      <a:lvl1pPr algn="ctr" defTabSz="4572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emf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12" Type="http://schemas.openxmlformats.org/officeDocument/2006/relationships/image" Target="../media/image2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11" Type="http://schemas.openxmlformats.org/officeDocument/2006/relationships/image" Target="../media/image19.emf"/><Relationship Id="rId5" Type="http://schemas.openxmlformats.org/officeDocument/2006/relationships/image" Target="../media/image13.svg"/><Relationship Id="rId10" Type="http://schemas.openxmlformats.org/officeDocument/2006/relationships/image" Target="../media/image18.emf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73FC-F868-4E2B-B45F-93538AA5C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215467"/>
            <a:ext cx="12192000" cy="609181"/>
          </a:xfrm>
        </p:spPr>
        <p:txBody>
          <a:bodyPr>
            <a:noAutofit/>
          </a:bodyPr>
          <a:lstStyle/>
          <a:p>
            <a:r>
              <a:rPr lang="en-US" sz="2800" i="0" dirty="0"/>
              <a:t>Community Integration of Advanced Air Mobility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6A96D-A2B4-4BE9-BD3D-A356A640C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24649"/>
            <a:ext cx="12192000" cy="842481"/>
          </a:xfrm>
        </p:spPr>
        <p:txBody>
          <a:bodyPr>
            <a:normAutofit/>
          </a:bodyPr>
          <a:lstStyle/>
          <a:p>
            <a:r>
              <a:rPr lang="en-US" sz="2000" dirty="0"/>
              <a:t>Nancy Mendonca, NASA ARMD Deputy AAM Mission Manager </a:t>
            </a:r>
          </a:p>
          <a:p>
            <a:r>
              <a:rPr lang="en-US" sz="2000" dirty="0"/>
              <a:t>September 27, 2023</a:t>
            </a:r>
          </a:p>
        </p:txBody>
      </p:sp>
    </p:spTree>
    <p:extLst>
      <p:ext uri="{BB962C8B-B14F-4D97-AF65-F5344CB8AC3E}">
        <p14:creationId xmlns:p14="http://schemas.microsoft.com/office/powerpoint/2010/main" val="1312727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F7D43-4BC5-CDBF-29B5-E23BD6F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999" y="0"/>
            <a:ext cx="10515600" cy="69975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+mn-lt"/>
              </a:rPr>
              <a:t>Community Integration Planning Activities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417AD-2494-489E-9DC1-43B19C094A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80800" y="6629400"/>
            <a:ext cx="609600" cy="2286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chemeClr val="bg1"/>
                </a:solidFill>
                <a:latin typeface="Times New Roman" charset="0"/>
                <a:ea typeface="MS PGothic" charset="0"/>
                <a:cs typeface="Times New Roman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22CFD4-F5F2-174F-B843-27F166FF9815}" type="slidenum">
              <a:rPr lang="en-US" smtClean="0"/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charset="0"/>
              <a:ea typeface="MS PGothic" charset="0"/>
              <a:cs typeface="Times New Roman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BD7BDFA8-6A82-4EE4-BF3C-DFF5EC70A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58AF49-C823-4800-A31C-678199337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778" y="1431106"/>
            <a:ext cx="11523415" cy="6042033"/>
          </a:xfrm>
        </p:spPr>
        <p:txBody>
          <a:bodyPr>
            <a:normAutofit/>
          </a:bodyPr>
          <a:lstStyle/>
          <a:p>
            <a:r>
              <a:rPr lang="en-US" sz="3200" dirty="0"/>
              <a:t>Consolidating information</a:t>
            </a:r>
          </a:p>
          <a:p>
            <a:r>
              <a:rPr lang="en-US" sz="3200" dirty="0"/>
              <a:t>Developing materials </a:t>
            </a:r>
          </a:p>
          <a:p>
            <a:r>
              <a:rPr lang="en-US" sz="3200" dirty="0"/>
              <a:t>Working Groups efforts</a:t>
            </a:r>
          </a:p>
          <a:p>
            <a:r>
              <a:rPr lang="en-US" sz="3200" dirty="0"/>
              <a:t>Outreach 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F09F1A-8669-4FF5-823C-CFCF8422F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29" r="16483"/>
          <a:stretch/>
        </p:blipFill>
        <p:spPr>
          <a:xfrm>
            <a:off x="5768457" y="853590"/>
            <a:ext cx="6108899" cy="495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3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DA4723-CD4E-4B38-97A9-9A664527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128BC31-A40F-4010-9815-89FE305A1FD3}"/>
              </a:ext>
            </a:extLst>
          </p:cNvPr>
          <p:cNvSpPr txBox="1">
            <a:spLocks/>
          </p:cNvSpPr>
          <p:nvPr/>
        </p:nvSpPr>
        <p:spPr>
          <a:xfrm>
            <a:off x="949730" y="114300"/>
            <a:ext cx="10638185" cy="663840"/>
          </a:xfrm>
          <a:prstGeom prst="rect">
            <a:avLst/>
          </a:prstGeom>
        </p:spPr>
        <p:txBody>
          <a:bodyPr/>
          <a:lstStyle>
            <a:lvl1pPr algn="ctr" defTabSz="45718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Vertiport Considerations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E15739-6A8D-4EB2-81DE-246656FB318C}"/>
              </a:ext>
            </a:extLst>
          </p:cNvPr>
          <p:cNvGrpSpPr/>
          <p:nvPr/>
        </p:nvGrpSpPr>
        <p:grpSpPr>
          <a:xfrm rot="379708">
            <a:off x="9102663" y="999016"/>
            <a:ext cx="2808515" cy="1986085"/>
            <a:chOff x="3145101" y="1493432"/>
            <a:chExt cx="6299638" cy="4555136"/>
          </a:xfrm>
        </p:grpSpPr>
        <p:pic>
          <p:nvPicPr>
            <p:cNvPr id="6" name="Picture 5" descr="A close up of a sign&#10;&#10;Description automatically generated">
              <a:extLst>
                <a:ext uri="{FF2B5EF4-FFF2-40B4-BE49-F238E27FC236}">
                  <a16:creationId xmlns:a16="http://schemas.microsoft.com/office/drawing/2014/main" id="{33906E56-1EDE-4511-97B4-F61BB3DB7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5101" y="1493432"/>
              <a:ext cx="6299638" cy="4062036"/>
            </a:xfrm>
            <a:prstGeom prst="rect">
              <a:avLst/>
            </a:prstGeom>
          </p:spPr>
        </p:pic>
        <p:pic>
          <p:nvPicPr>
            <p:cNvPr id="7" name="Graphic 6" descr="Arrow Rotate right">
              <a:extLst>
                <a:ext uri="{FF2B5EF4-FFF2-40B4-BE49-F238E27FC236}">
                  <a16:creationId xmlns:a16="http://schemas.microsoft.com/office/drawing/2014/main" id="{F9385E89-EEA1-469A-B449-6CB13D07E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10594">
              <a:off x="3618169" y="2030047"/>
              <a:ext cx="1523338" cy="1421783"/>
            </a:xfrm>
            <a:prstGeom prst="rect">
              <a:avLst/>
            </a:prstGeom>
          </p:spPr>
        </p:pic>
        <p:pic>
          <p:nvPicPr>
            <p:cNvPr id="8" name="Graphic 7" descr="Arrow Rotate right">
              <a:extLst>
                <a:ext uri="{FF2B5EF4-FFF2-40B4-BE49-F238E27FC236}">
                  <a16:creationId xmlns:a16="http://schemas.microsoft.com/office/drawing/2014/main" id="{538CF38A-2070-4566-A8F7-C57BF36F4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96198">
              <a:off x="7361771" y="1974693"/>
              <a:ext cx="1523338" cy="1421783"/>
            </a:xfrm>
            <a:prstGeom prst="rect">
              <a:avLst/>
            </a:prstGeom>
          </p:spPr>
        </p:pic>
        <p:pic>
          <p:nvPicPr>
            <p:cNvPr id="9" name="Graphic 8" descr="Arrow Rotate right">
              <a:extLst>
                <a:ext uri="{FF2B5EF4-FFF2-40B4-BE49-F238E27FC236}">
                  <a16:creationId xmlns:a16="http://schemas.microsoft.com/office/drawing/2014/main" id="{488BE6F6-12E6-4F59-B6FD-FF8B4E51F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145087">
              <a:off x="5765806" y="4626785"/>
              <a:ext cx="1523338" cy="1421783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4F59312-9F8A-4DE9-8B72-26309D81AF28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644069-0F75-49C1-9147-D2659FB5E427}"/>
              </a:ext>
            </a:extLst>
          </p:cNvPr>
          <p:cNvSpPr txBox="1">
            <a:spLocks/>
          </p:cNvSpPr>
          <p:nvPr/>
        </p:nvSpPr>
        <p:spPr>
          <a:xfrm>
            <a:off x="162074" y="6190003"/>
            <a:ext cx="11803411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450 considerations collected covering the siting, design and operations of vertiports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https://ntrs.nasa.gov   ~  May 2022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0246C7-C2BC-4B23-88E8-DE457EF194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1431" y="876662"/>
            <a:ext cx="4479706" cy="17250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4B04FD6-1F41-40BB-A3D3-18BF75CAEE2F}"/>
              </a:ext>
            </a:extLst>
          </p:cNvPr>
          <p:cNvSpPr txBox="1"/>
          <p:nvPr/>
        </p:nvSpPr>
        <p:spPr>
          <a:xfrm>
            <a:off x="757340" y="818721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Federal Regulatory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Local Regulatory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Physical – fixed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Physical – mobile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&amp; temporary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Vertiport configuration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Surrounding uses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Economic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Equity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Demand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Environmental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Airspace integration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Contingency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Utility 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Communications/Data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Security – Physical, Cyber and Airspace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Safety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Automation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Others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15C658A-56DB-4072-B5A9-7191FE854D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5452" y="2690772"/>
            <a:ext cx="4479706" cy="19796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1B80130-06C1-43DD-9959-B19FE9B596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39117" y="5212669"/>
            <a:ext cx="4448366" cy="8852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2714D21-D77B-456A-880B-D9E1E7CB46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7925" y="3545824"/>
            <a:ext cx="4424157" cy="73146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946E5D-E4A0-4462-81C6-FC3BFDA7217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7925" y="4284034"/>
            <a:ext cx="4424157" cy="178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2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F40EE5-2469-CAAC-CE30-FD5974ACAC40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AAM Community Integration Considerations Playbook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488F5-E8B8-C15A-BE98-D0BD386C9836}"/>
              </a:ext>
            </a:extLst>
          </p:cNvPr>
          <p:cNvSpPr txBox="1">
            <a:spLocks/>
          </p:cNvSpPr>
          <p:nvPr/>
        </p:nvSpPr>
        <p:spPr>
          <a:xfrm>
            <a:off x="162074" y="6190003"/>
            <a:ext cx="11803411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100 considerations collected covering areas of integration between AAM and Communities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https://ntrs.nasa.gov   ~  May 2023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B4EC2B-FCAD-D3E4-5FBD-D17DCA880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087" y="1026987"/>
            <a:ext cx="3768733" cy="4847625"/>
          </a:xfrm>
          <a:prstGeom prst="rect">
            <a:avLst/>
          </a:prstGeom>
          <a:solidFill>
            <a:schemeClr val="tx1">
              <a:alpha val="92000"/>
            </a:schemeClr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8869A9-559E-4FC8-61AD-4ED124ABF6C2}"/>
              </a:ext>
            </a:extLst>
          </p:cNvPr>
          <p:cNvSpPr txBox="1"/>
          <p:nvPr/>
        </p:nvSpPr>
        <p:spPr>
          <a:xfrm>
            <a:off x="949731" y="942420"/>
            <a:ext cx="571099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Integration Challenges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Institutional Readiness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Equity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Community Engagement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Planning for Multimodal Integration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Funding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Economic Development and Workforce Readiness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Data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Operations and Interoperable 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Environmental Sustainability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Challenge considerations organized by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Organizational Strategies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Research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Policy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21440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2A772F-AD7F-47C3-BA67-34FC3EBB4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3609B9-52CF-460B-A028-8B45D7C74022}"/>
              </a:ext>
            </a:extLst>
          </p:cNvPr>
          <p:cNvSpPr txBox="1">
            <a:spLocks/>
          </p:cNvSpPr>
          <p:nvPr/>
        </p:nvSpPr>
        <p:spPr>
          <a:xfrm>
            <a:off x="949730" y="114300"/>
            <a:ext cx="10638185" cy="663840"/>
          </a:xfrm>
          <a:prstGeom prst="rect">
            <a:avLst/>
          </a:prstGeom>
        </p:spPr>
        <p:txBody>
          <a:bodyPr/>
          <a:lstStyle>
            <a:lvl1pPr algn="ctr" defTabSz="45718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72EB6B-5CDD-4010-8978-91DEA5BC423C}"/>
              </a:ext>
            </a:extLst>
          </p:cNvPr>
          <p:cNvSpPr txBox="1">
            <a:spLocks/>
          </p:cNvSpPr>
          <p:nvPr/>
        </p:nvSpPr>
        <p:spPr>
          <a:xfrm>
            <a:off x="1102130" y="169644"/>
            <a:ext cx="10638185" cy="663840"/>
          </a:xfrm>
          <a:prstGeom prst="rect">
            <a:avLst/>
          </a:prstGeom>
        </p:spPr>
        <p:txBody>
          <a:bodyPr/>
          <a:lstStyle>
            <a:lvl1pPr algn="ctr" defTabSz="457189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SBIRs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BDE5C3-283F-4F37-8166-C3689FD7FE4E}"/>
              </a:ext>
            </a:extLst>
          </p:cNvPr>
          <p:cNvSpPr/>
          <p:nvPr/>
        </p:nvSpPr>
        <p:spPr>
          <a:xfrm>
            <a:off x="90" y="6220479"/>
            <a:ext cx="12191821" cy="665708"/>
          </a:xfrm>
          <a:prstGeom prst="rect">
            <a:avLst/>
          </a:prstGeom>
          <a:solidFill>
            <a:srgbClr val="1F497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Sans-Regular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Sans-Regular"/>
              </a:rPr>
              <a:t>Release of </a:t>
            </a: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Sans-Regular"/>
              </a:rPr>
              <a:t>next SBIR solicitation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Sans-Regular"/>
              </a:rPr>
              <a:t>– January 2024                     https://sbir.nasa.gov/solicitations</a:t>
            </a:r>
          </a:p>
          <a:p>
            <a:pPr algn="ctr"/>
            <a:endParaRPr lang="en-US" sz="1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97786B-A0E7-C2FD-0388-5C5B7E083C57}"/>
              </a:ext>
            </a:extLst>
          </p:cNvPr>
          <p:cNvSpPr txBox="1"/>
          <p:nvPr/>
        </p:nvSpPr>
        <p:spPr>
          <a:xfrm>
            <a:off x="196588" y="833484"/>
            <a:ext cx="79463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Architecture Technology Corporation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Phase II   June 2023 – May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Developing Local Knowledge for AAM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</a:rPr>
              <a:t>The goal of this research effort is to develop a robust and cost-conscious capability to support local organizations and local decision makers with materials that support community education, engagement, &amp; outreach for AAM.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/>
              <a:t>TruWeather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Phase II  May 2022 – May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Urban Weather Sensing Infrastructure Testbed (UWEx)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u="none" strike="noStrike" baseline="0" dirty="0"/>
              <a:t>UWEx establishes an environment to accelerate deploying novel weather-sensing technologies, processing, and decision tools 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/>
              <a:t>Intellisense</a:t>
            </a:r>
            <a:r>
              <a:rPr lang="en-US" sz="1800" b="1" i="0" u="none" strike="noStrike" baseline="0" dirty="0">
                <a:solidFill>
                  <a:srgbClr val="00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Phase I  August 2023 – February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</a:rPr>
              <a:t>Weather Integrated Network Design Software (WINDS)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Muli"/>
              </a:rPr>
              <a:t>An Automated low-cost, rule-based network design synthesis utilizing a catalogue of weather sensing technologies</a:t>
            </a:r>
            <a:endParaRPr lang="en-US" sz="1800" b="0" i="0" u="none" strike="noStrike" baseline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84106A-2B6D-3B0B-C514-5D1AF0078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767" y="899206"/>
            <a:ext cx="3949500" cy="51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0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F40EE5-2469-CAAC-CE30-FD5974ACAC40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AAM Missions fo</a:t>
            </a:r>
            <a:r>
              <a:rPr lang="en-US" sz="3200" dirty="0"/>
              <a:t>r Public Good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488F5-E8B8-C15A-BE98-D0BD386C9836}"/>
              </a:ext>
            </a:extLst>
          </p:cNvPr>
          <p:cNvSpPr txBox="1">
            <a:spLocks/>
          </p:cNvSpPr>
          <p:nvPr/>
        </p:nvSpPr>
        <p:spPr>
          <a:xfrm>
            <a:off x="162074" y="6343891"/>
            <a:ext cx="11803411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https://ntrs.nasa.gov   ~  September 2023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869A9-559E-4FC8-61AD-4ED124ABF6C2}"/>
              </a:ext>
            </a:extLst>
          </p:cNvPr>
          <p:cNvSpPr txBox="1"/>
          <p:nvPr/>
        </p:nvSpPr>
        <p:spPr>
          <a:xfrm>
            <a:off x="949731" y="942420"/>
            <a:ext cx="57109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Characteristics of Public Good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40 Use cases within 10 Applications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Agriculture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Boarder Security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Conservation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Disaster Response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Firefighting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Inspection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Law </a:t>
            </a:r>
            <a:r>
              <a:rPr lang="en-US" sz="2000" dirty="0">
                <a:solidFill>
                  <a:prstClr val="black"/>
                </a:solidFill>
                <a:latin typeface="Calibri"/>
              </a:rPr>
              <a:t>Enforcement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Medical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Search and Rescue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Weather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Requirements Analysis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Common requirements across 4 down selected use cases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Requirements unique to public good missions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lvl="1"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8C41AD-4274-2BB8-372E-7C71A10C2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057" y="1066330"/>
            <a:ext cx="3659588" cy="47111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9704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48426-8967-8143-91CC-9F035546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32" y="164000"/>
            <a:ext cx="10638184" cy="499840"/>
          </a:xfrm>
        </p:spPr>
        <p:txBody>
          <a:bodyPr>
            <a:normAutofit/>
          </a:bodyPr>
          <a:lstStyle/>
          <a:p>
            <a:r>
              <a:rPr lang="en-US" sz="3200" dirty="0"/>
              <a:t>Community Informed Use Cases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0DCA2-D2D2-F279-0A47-B68B7563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0DE143-C56D-D15E-1218-0BC0A5942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3" y="3982453"/>
            <a:ext cx="11491663" cy="26637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BC4C09-9839-9AEB-6D86-D6B5D4EFC63B}"/>
              </a:ext>
            </a:extLst>
          </p:cNvPr>
          <p:cNvSpPr txBox="1"/>
          <p:nvPr/>
        </p:nvSpPr>
        <p:spPr>
          <a:xfrm>
            <a:off x="7310691" y="3613121"/>
            <a:ext cx="457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Suburban/Urban Commuter – Activity Diagram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E489D9-3FD8-D8BC-18CE-C961A2806A53}"/>
              </a:ext>
            </a:extLst>
          </p:cNvPr>
          <p:cNvSpPr txBox="1"/>
          <p:nvPr/>
        </p:nvSpPr>
        <p:spPr>
          <a:xfrm>
            <a:off x="456436" y="938460"/>
            <a:ext cx="11131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Follow-on under NASA’s Space Act Agreement with 4 State/City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Describe and potentially model AAM use cases that are informed by community considerations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Partners are able to leverage NASA’s knowledge of emerging AAM use cases and architecture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NASA can better understand community derived requirements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Encourage the use of MBSE within the AAM ecosystem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456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F40EE5-2469-CAAC-CE30-FD5974ACAC40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AAM Ecosystem Working 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488F5-E8B8-C15A-BE98-D0BD386C9836}"/>
              </a:ext>
            </a:extLst>
          </p:cNvPr>
          <p:cNvSpPr txBox="1">
            <a:spLocks/>
          </p:cNvSpPr>
          <p:nvPr/>
        </p:nvSpPr>
        <p:spPr>
          <a:xfrm>
            <a:off x="162074" y="6343891"/>
            <a:ext cx="11803411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https://nari.arc.nasa.gov/aam-portal/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869A9-559E-4FC8-61AD-4ED124ABF6C2}"/>
              </a:ext>
            </a:extLst>
          </p:cNvPr>
          <p:cNvSpPr txBox="1"/>
          <p:nvPr/>
        </p:nvSpPr>
        <p:spPr>
          <a:xfrm>
            <a:off x="601579" y="1221285"/>
            <a:ext cx="770021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Working Groups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Aircraft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Airspace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Community Integration (CIWG)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Crosscutting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Recent and upcoming CIWG meetings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Utah, Ohio and Orlando AAM Planning Updated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Vertiport Design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GAO AAM Reports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AAM Workforce Opportunities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AAM Workforce Strategies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AAM Community Integration Considerations Playbook (Oct 2023)</a:t>
            </a:r>
          </a:p>
          <a:p>
            <a:pPr lvl="1"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8A65461-A5AE-DFB6-E03E-3FAE57B8E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320" y="1690500"/>
            <a:ext cx="4726616" cy="304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698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F40EE5-2469-CAAC-CE30-FD5974ACAC40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US DOT Interagency Working 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488F5-E8B8-C15A-BE98-D0BD386C9836}"/>
              </a:ext>
            </a:extLst>
          </p:cNvPr>
          <p:cNvSpPr txBox="1">
            <a:spLocks/>
          </p:cNvSpPr>
          <p:nvPr/>
        </p:nvSpPr>
        <p:spPr>
          <a:xfrm>
            <a:off x="162074" y="6190003"/>
            <a:ext cx="11803411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https://www.transportation.gov/mission/office-secretary/office-aviation-and-international-affairs/advanced-air-mobility/advanced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869A9-559E-4FC8-61AD-4ED124ABF6C2}"/>
              </a:ext>
            </a:extLst>
          </p:cNvPr>
          <p:cNvSpPr txBox="1"/>
          <p:nvPr/>
        </p:nvSpPr>
        <p:spPr>
          <a:xfrm>
            <a:off x="492532" y="812932"/>
            <a:ext cx="10494687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22 Federal departments &amp; agencies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5 Subgroups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 Traffic Federation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Automation Strategy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 Roles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Infrastructure Development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Security Requirements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/>
              </a:rPr>
              <a:t>Over 400 responses to the RFI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="0" i="0" dirty="0">
                <a:solidFill>
                  <a:prstClr val="black"/>
                </a:solidFill>
                <a:effectLst/>
                <a:latin typeface="Calibri"/>
              </a:rPr>
              <a:t>Develop a </a:t>
            </a:r>
            <a:r>
              <a:rPr lang="en-US" sz="2000" dirty="0">
                <a:solidFill>
                  <a:srgbClr val="343F4E"/>
                </a:solidFill>
                <a:latin typeface="Source Sans Pro" panose="020B0503030403020204" pitchFamily="34" charset="0"/>
              </a:rPr>
              <a:t>N</a:t>
            </a:r>
            <a:r>
              <a:rPr lang="en-US" sz="2000" b="0" i="0" dirty="0">
                <a:solidFill>
                  <a:srgbClr val="343F4E"/>
                </a:solidFill>
                <a:effectLst/>
                <a:latin typeface="Source Sans Pro" panose="020B0503030403020204" pitchFamily="34" charset="0"/>
              </a:rPr>
              <a:t>ational </a:t>
            </a:r>
            <a:r>
              <a:rPr lang="en-US" sz="2000" dirty="0">
                <a:solidFill>
                  <a:srgbClr val="343F4E"/>
                </a:solidFill>
                <a:latin typeface="Source Sans Pro" panose="020B0503030403020204" pitchFamily="34" charset="0"/>
              </a:rPr>
              <a:t>S</a:t>
            </a:r>
            <a:r>
              <a:rPr lang="en-US" sz="2000" b="0" i="0" dirty="0">
                <a:solidFill>
                  <a:srgbClr val="343F4E"/>
                </a:solidFill>
                <a:effectLst/>
                <a:latin typeface="Source Sans Pro" panose="020B0503030403020204" pitchFamily="34" charset="0"/>
              </a:rPr>
              <a:t>trategy that includes—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43F4E"/>
                </a:solidFill>
                <a:effectLst/>
                <a:latin typeface="Source Sans Pro" panose="020B0503030403020204" pitchFamily="34" charset="0"/>
              </a:rPr>
              <a:t>   Recommendations regarding the safety, </a:t>
            </a:r>
          </a:p>
          <a:p>
            <a:pPr lvl="1"/>
            <a:r>
              <a:rPr lang="en-US" sz="2000" b="0" i="0" dirty="0">
                <a:solidFill>
                  <a:srgbClr val="343F4E"/>
                </a:solidFill>
                <a:effectLst/>
                <a:latin typeface="Source Sans Pro" panose="020B0503030403020204" pitchFamily="34" charset="0"/>
              </a:rPr>
              <a:t>operations, security, infrastructure, air traffic </a:t>
            </a:r>
          </a:p>
          <a:p>
            <a:pPr lvl="1"/>
            <a:r>
              <a:rPr lang="en-US" sz="2000" b="0" i="0" dirty="0">
                <a:solidFill>
                  <a:srgbClr val="343F4E"/>
                </a:solidFill>
                <a:effectLst/>
                <a:latin typeface="Source Sans Pro" panose="020B0503030403020204" pitchFamily="34" charset="0"/>
              </a:rPr>
              <a:t>concepts, and other Federal investment or actions necessary to support the evolution of early AAM to higher levels of activity and societal benefit; and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343F4E"/>
                </a:solidFill>
                <a:effectLst/>
                <a:latin typeface="Source Sans Pro" panose="020B0503030403020204" pitchFamily="34" charset="0"/>
              </a:rPr>
              <a:t>  A comprehensive plan detailing the roles and responsibilities of each Federal department and agency, and of State, local, and Tribal governments, necessary to facilitate or implement the recommendations developed.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lvl="1"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AAMI Backsplash">
            <a:extLst>
              <a:ext uri="{FF2B5EF4-FFF2-40B4-BE49-F238E27FC236}">
                <a16:creationId xmlns:a16="http://schemas.microsoft.com/office/drawing/2014/main" id="{D2D4B4B7-8F39-3759-8CFD-76B6ADB67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297" y="924327"/>
            <a:ext cx="5623542" cy="316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695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F40EE5-2469-CAAC-CE30-FD5974ACAC40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Outreach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488F5-E8B8-C15A-BE98-D0BD386C9836}"/>
              </a:ext>
            </a:extLst>
          </p:cNvPr>
          <p:cNvSpPr txBox="1">
            <a:spLocks/>
          </p:cNvSpPr>
          <p:nvPr/>
        </p:nvSpPr>
        <p:spPr>
          <a:xfrm>
            <a:off x="162074" y="6343891"/>
            <a:ext cx="11803411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Focusing on the Community Integration Related Events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869A9-559E-4FC8-61AD-4ED124ABF6C2}"/>
              </a:ext>
            </a:extLst>
          </p:cNvPr>
          <p:cNvSpPr txBox="1"/>
          <p:nvPr/>
        </p:nvSpPr>
        <p:spPr>
          <a:xfrm>
            <a:off x="611569" y="1057754"/>
            <a:ext cx="10211505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2023 Outreach Events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SAE AeroTech – March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AUVSI Exponential – May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Transportation Research Board (TRB) National Aviation Planning Symposium - May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US DOT IWG - June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AUVSI/FAA AAM Summit – Aug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SAE Next-Gen UAM &amp; Unmanned Aircraft Summit – Sep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US DOT IWG - Oct</a:t>
            </a:r>
          </a:p>
          <a:p>
            <a:r>
              <a:rPr lang="en-US" sz="2400" dirty="0"/>
              <a:t>	</a:t>
            </a:r>
          </a:p>
          <a:p>
            <a:endParaRPr lang="en-US" sz="2400" dirty="0"/>
          </a:p>
          <a:p>
            <a:endParaRPr lang="en-US" sz="1400" dirty="0"/>
          </a:p>
          <a:p>
            <a:pPr lvl="1"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861335"/>
      </p:ext>
    </p:extLst>
  </p:cSld>
  <p:clrMapOvr>
    <a:masterClrMapping/>
  </p:clrMapOvr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22_Office Theme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FFF2"/>
      </a:hlink>
      <a:folHlink>
        <a:srgbClr val="FBF9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3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4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7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chTalkUAMairspace" id="{6C9F1B17-FF30-3042-82DF-6433CE077B60}" vid="{9C00B5B5-C402-A34C-BFE3-8FD9ED8DDEFA}"/>
    </a:ext>
  </a:extLst>
</a:theme>
</file>

<file path=ppt/theme/theme8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9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10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TM-X preformulation KDP-C.v8.noBudget" id="{958E86DA-73E7-8644-8936-418A547FAD61}" vid="{CCADD411-A64B-2348-8473-D401B610FBDA}"/>
    </a:ext>
  </a:extLst>
</a:theme>
</file>

<file path=ppt/theme/theme12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13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14.xml><?xml version="1.0" encoding="utf-8"?>
<a:theme xmlns:a="http://schemas.openxmlformats.org/drawingml/2006/main" name="3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45A25D43D0044D89050CB22A1907AD" ma:contentTypeVersion="13" ma:contentTypeDescription="Create a new document." ma:contentTypeScope="" ma:versionID="9ff4e918e4b29f5e0d9a497e14727f34">
  <xsd:schema xmlns:xsd="http://www.w3.org/2001/XMLSchema" xmlns:xs="http://www.w3.org/2001/XMLSchema" xmlns:p="http://schemas.microsoft.com/office/2006/metadata/properties" xmlns:ns2="b70eadbc-9ebb-442d-88eb-412eb766cdfc" xmlns:ns3="9625e941-4456-4e86-bea7-b689d6f874d3" xmlns:ns4="d900e117-17a0-4b24-9e47-511ef1d02c43" targetNamespace="http://schemas.microsoft.com/office/2006/metadata/properties" ma:root="true" ma:fieldsID="1799c6d06e5f46a29d805fc2156c8bd4" ns2:_="" ns3:_="" ns4:_="">
    <xsd:import namespace="b70eadbc-9ebb-442d-88eb-412eb766cdfc"/>
    <xsd:import namespace="9625e941-4456-4e86-bea7-b689d6f874d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eadbc-9ebb-442d-88eb-412eb766cd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5e941-4456-4e86-bea7-b689d6f874d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b33ec88-f084-46ae-827a-55ac027bc7df}" ma:internalName="TaxCatchAll" ma:showField="CatchAllData" ma:web="9625e941-4456-4e86-bea7-b689d6f874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625e941-4456-4e86-bea7-b689d6f874d3">
      <UserInfo>
        <DisplayName>Hackenberg, Davis L. (HQ-300)</DisplayName>
        <AccountId>94</AccountId>
        <AccountType/>
      </UserInfo>
    </SharedWithUsers>
    <TaxCatchAll xmlns="d900e117-17a0-4b24-9e47-511ef1d02c43" xsi:nil="true"/>
    <lcf76f155ced4ddcb4097134ff3c332f xmlns="b70eadbc-9ebb-442d-88eb-412eb766cdf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397DA9-C365-464E-B2B2-1FDD5656C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0eadbc-9ebb-442d-88eb-412eb766cdfc"/>
    <ds:schemaRef ds:uri="9625e941-4456-4e86-bea7-b689d6f874d3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C68B90-C3A4-4A90-87D2-F6A0DEC30D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BA85EB-62E7-43D2-A14D-98E555B7B698}">
  <ds:schemaRefs>
    <ds:schemaRef ds:uri="9625e941-4456-4e86-bea7-b689d6f874d3"/>
    <ds:schemaRef ds:uri="http://purl.org/dc/elements/1.1/"/>
    <ds:schemaRef ds:uri="d900e117-17a0-4b24-9e47-511ef1d02c43"/>
    <ds:schemaRef ds:uri="http://schemas.microsoft.com/office/2006/documentManagement/types"/>
    <ds:schemaRef ds:uri="http://schemas.microsoft.com/office/2006/metadata/properties"/>
    <ds:schemaRef ds:uri="b70eadbc-9ebb-442d-88eb-412eb766cdfc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6058</TotalTime>
  <Words>678</Words>
  <Application>Microsoft Office PowerPoint</Application>
  <PresentationFormat>Widescreen</PresentationFormat>
  <Paragraphs>152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10</vt:i4>
      </vt:variant>
    </vt:vector>
  </HeadingPairs>
  <TitlesOfParts>
    <vt:vector size="31" baseType="lpstr">
      <vt:lpstr>Arial</vt:lpstr>
      <vt:lpstr>Calibri</vt:lpstr>
      <vt:lpstr>Calibri Light</vt:lpstr>
      <vt:lpstr>Muli</vt:lpstr>
      <vt:lpstr>OpenSans-Regular</vt:lpstr>
      <vt:lpstr>Source Sans Pro</vt:lpstr>
      <vt:lpstr>Times New Roman</vt:lpstr>
      <vt:lpstr>21_Office Theme</vt:lpstr>
      <vt:lpstr>22_Office Theme</vt:lpstr>
      <vt:lpstr>23_Office Theme</vt:lpstr>
      <vt:lpstr>24_Office Theme</vt:lpstr>
      <vt:lpstr>Custom Design</vt:lpstr>
      <vt:lpstr>25_Office Theme</vt:lpstr>
      <vt:lpstr>26_Office Theme</vt:lpstr>
      <vt:lpstr>27_Office Theme</vt:lpstr>
      <vt:lpstr>28_Office Theme</vt:lpstr>
      <vt:lpstr>1_Custom Design</vt:lpstr>
      <vt:lpstr>3_nasa_asp_presentation</vt:lpstr>
      <vt:lpstr>30_Office Theme</vt:lpstr>
      <vt:lpstr>32_Office Theme</vt:lpstr>
      <vt:lpstr>33_Office Theme</vt:lpstr>
      <vt:lpstr>Community Integration of Advanced Air Mobility</vt:lpstr>
      <vt:lpstr>Community Integration Planning Activities  </vt:lpstr>
      <vt:lpstr>PowerPoint Presentation</vt:lpstr>
      <vt:lpstr>AAM Community Integration Considerations Playbook</vt:lpstr>
      <vt:lpstr>PowerPoint Presentation</vt:lpstr>
      <vt:lpstr>AAM Missions for Public Good</vt:lpstr>
      <vt:lpstr>Community Informed Use Cases</vt:lpstr>
      <vt:lpstr>AAM Ecosystem Working Groups</vt:lpstr>
      <vt:lpstr>US DOT Interagency Working Groups</vt:lpstr>
      <vt:lpstr>Outreach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Brown, Lexie Nicole (AFRC-300)[CROWN CONSULTING INC]</dc:creator>
  <cp:lastModifiedBy>Mendonca, Nancy (HQ-EO000)</cp:lastModifiedBy>
  <cp:revision>48</cp:revision>
  <cp:lastPrinted>2022-03-21T15:13:13Z</cp:lastPrinted>
  <dcterms:created xsi:type="dcterms:W3CDTF">2021-01-27T11:59:20Z</dcterms:created>
  <dcterms:modified xsi:type="dcterms:W3CDTF">2023-09-18T16:06:11Z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0x0101008B45A25D43D0044D89050CB22A1907AD</vt:lpwstr>
  </property>
  <property fmtid="{D5CDD505-2E9C-101B-9397-08002B2CF9AE}" pid="3" name="MediaServiceImageTags">
    <vt:lpwstr/>
  </property>
</Properties>
</file>