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0" r:id="rId5"/>
    <p:sldMasterId id="2147483793" r:id="rId6"/>
    <p:sldMasterId id="2147483794" r:id="rId7"/>
    <p:sldMasterId id="2147483676" r:id="rId8"/>
    <p:sldMasterId id="2147483700" r:id="rId9"/>
    <p:sldMasterId id="2147483703" r:id="rId10"/>
    <p:sldMasterId id="2147483663" r:id="rId11"/>
  </p:sldMasterIdLst>
  <p:notesMasterIdLst>
    <p:notesMasterId r:id="rId31"/>
  </p:notesMasterIdLst>
  <p:sldIdLst>
    <p:sldId id="18458" r:id="rId12"/>
    <p:sldId id="450" r:id="rId13"/>
    <p:sldId id="19205" r:id="rId14"/>
    <p:sldId id="19200" r:id="rId15"/>
    <p:sldId id="439" r:id="rId16"/>
    <p:sldId id="442" r:id="rId17"/>
    <p:sldId id="19206" r:id="rId18"/>
    <p:sldId id="19190" r:id="rId19"/>
    <p:sldId id="19193" r:id="rId20"/>
    <p:sldId id="19201" r:id="rId21"/>
    <p:sldId id="19203" r:id="rId22"/>
    <p:sldId id="19199" r:id="rId23"/>
    <p:sldId id="19197" r:id="rId24"/>
    <p:sldId id="19204" r:id="rId25"/>
    <p:sldId id="18725" r:id="rId26"/>
    <p:sldId id="19198" r:id="rId27"/>
    <p:sldId id="19082" r:id="rId28"/>
    <p:sldId id="19192" r:id="rId29"/>
    <p:sldId id="192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FB74D4-041F-304B-8C28-651AC98907C3}">
          <p14:sldIdLst>
            <p14:sldId id="18458"/>
            <p14:sldId id="450"/>
            <p14:sldId id="19205"/>
            <p14:sldId id="19200"/>
            <p14:sldId id="439"/>
            <p14:sldId id="442"/>
            <p14:sldId id="19206"/>
            <p14:sldId id="19190"/>
            <p14:sldId id="19193"/>
            <p14:sldId id="19201"/>
            <p14:sldId id="19203"/>
            <p14:sldId id="19199"/>
            <p14:sldId id="19197"/>
            <p14:sldId id="19204"/>
            <p14:sldId id="18725"/>
            <p14:sldId id="19198"/>
          </p14:sldIdLst>
        </p14:section>
        <p14:section name="Backup" id="{3D308EAF-F014-F84C-9196-BB0C28E142E1}">
          <p14:sldIdLst>
            <p14:sldId id="19082"/>
            <p14:sldId id="19192"/>
            <p14:sldId id="192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E7FD7D-A832-4EFB-ED7C-91B318EFB396}" name="Arneson, Heather M. (ARC-AFT)" initials="AHM(A" userId="S::harneson@ndc.nasa.gov::9307a8b0-7388-4057-8836-b5269093df1e" providerId="AD"/>
  <p188:author id="{E25F2195-42EA-DFC7-481D-78EF352F1FE6}" name="Saxena, Swati (ARC-AFO)" initials="SS(A" userId="S::ssaxena5@ndc.nasa.gov::7780de47-e7ff-428b-99d7-d650bbcac5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hevalley, Eric (ARC-TH)[SAN JOSE STATE UNIVERSITY RESEARCH FOUNDATION]" initials="CE(TJSURF" lastIdx="45" clrIdx="6">
    <p:extLst>
      <p:ext uri="{19B8F6BF-5375-455C-9EA6-DF929625EA0E}">
        <p15:presenceInfo xmlns:p15="http://schemas.microsoft.com/office/powerpoint/2012/main" userId="S::echevall@ndc.nasa.gov::39445cc4-fe0c-4a57-bbd5-ab1755a5a0d2" providerId="AD"/>
      </p:ext>
    </p:extLst>
  </p:cmAuthor>
  <p:cmAuthor id="1" name="Callantine, Todd J. (ARC-TH)[SAN JOSE STATE UNIVERSITY RESEARCH FOUNDATION]" initials="CF" lastIdx="1" clrIdx="0">
    <p:extLst>
      <p:ext uri="{19B8F6BF-5375-455C-9EA6-DF929625EA0E}">
        <p15:presenceInfo xmlns:p15="http://schemas.microsoft.com/office/powerpoint/2012/main" userId="S::tcallant@ndc.nasa.gov::6545f9e5-77e7-4e19-8682-3f6da8bf5a9c" providerId="AD"/>
      </p:ext>
    </p:extLst>
  </p:cmAuthor>
  <p:cmAuthor id="8" name="Roach, Keenan (ARC-AFO)[UNIVERSITIES SPACE RESEARCH ASSN]" initials="RK(ASRA" lastIdx="10" clrIdx="7">
    <p:extLst>
      <p:ext uri="{19B8F6BF-5375-455C-9EA6-DF929625EA0E}">
        <p15:presenceInfo xmlns:p15="http://schemas.microsoft.com/office/powerpoint/2012/main" userId="S::kdroach@ndc.nasa.gov::3bb5af77-cf2f-4475-b8d1-3d938e61303e" providerId="AD"/>
      </p:ext>
    </p:extLst>
  </p:cmAuthor>
  <p:cmAuthor id="2" name="Wu, Gilbert (ARC-AFO)" initials="W(" lastIdx="9" clrIdx="1">
    <p:extLst>
      <p:ext uri="{19B8F6BF-5375-455C-9EA6-DF929625EA0E}">
        <p15:presenceInfo xmlns:p15="http://schemas.microsoft.com/office/powerpoint/2012/main" userId="S::mgwu@ndc.nasa.gov::d6117361-ad7e-4c1a-90fb-e985776c373f" providerId="AD"/>
      </p:ext>
    </p:extLst>
  </p:cmAuthor>
  <p:cmAuthor id="9" name="Evans, Cody A. (ARC-TH)[SAN JOSE STATE UNIVERSITY RESEARCH FOUNDATION]" initials="ECA(TJSURF" lastIdx="1" clrIdx="8">
    <p:extLst>
      <p:ext uri="{19B8F6BF-5375-455C-9EA6-DF929625EA0E}">
        <p15:presenceInfo xmlns:p15="http://schemas.microsoft.com/office/powerpoint/2012/main" userId="S::caevans6@ndc.nasa.gov::88912e6c-c325-4eef-8749-65084ad6bdeb" providerId="AD"/>
      </p:ext>
    </p:extLst>
  </p:cmAuthor>
  <p:cmAuthor id="3" name="Jung, Yoon C. (ARC-AFH)" initials="J(" lastIdx="53" clrIdx="2">
    <p:extLst>
      <p:ext uri="{19B8F6BF-5375-455C-9EA6-DF929625EA0E}">
        <p15:presenceInfo xmlns:p15="http://schemas.microsoft.com/office/powerpoint/2012/main" userId="S::yjung@ndc.nasa.gov::51acccbe-e8de-4f32-88ef-9ba6313675a4" providerId="AD"/>
      </p:ext>
    </p:extLst>
  </p:cmAuthor>
  <p:cmAuthor id="10" name="Mulfinger, Daniel G. (ARC-AFO)" initials="M(" lastIdx="1" clrIdx="9">
    <p:extLst>
      <p:ext uri="{19B8F6BF-5375-455C-9EA6-DF929625EA0E}">
        <p15:presenceInfo xmlns:p15="http://schemas.microsoft.com/office/powerpoint/2012/main" userId="S::dmulfing@ndc.nasa.gov::41e59e56-33e0-4356-a069-1c6c2f1ec9ea" providerId="AD"/>
      </p:ext>
    </p:extLst>
  </p:cmAuthor>
  <p:cmAuthor id="4" name="Hegde, Pallavi (ARC-AFO)" initials="H(" lastIdx="10" clrIdx="3">
    <p:extLst>
      <p:ext uri="{19B8F6BF-5375-455C-9EA6-DF929625EA0E}">
        <p15:presenceInfo xmlns:p15="http://schemas.microsoft.com/office/powerpoint/2012/main" userId="S::phegde1@ndc.nasa.gov::2a05b356-74a6-4a23-96e8-63bfab5c8813" providerId="AD"/>
      </p:ext>
    </p:extLst>
  </p:cmAuthor>
  <p:cmAuthor id="11" name="Madson, Mike D. (ARC-AT)" initials="MMD(A" lastIdx="2" clrIdx="10">
    <p:extLst>
      <p:ext uri="{19B8F6BF-5375-455C-9EA6-DF929625EA0E}">
        <p15:presenceInfo xmlns:p15="http://schemas.microsoft.com/office/powerpoint/2012/main" userId="S::mmadson@ndc.nasa.gov::2e442acf-b8b4-4676-8ff7-0d6451e942ec" providerId="AD"/>
      </p:ext>
    </p:extLst>
  </p:cmAuthor>
  <p:cmAuthor id="5" name="Gorman, Shawn M. (ARC-AFO)[UNIVERSITIES SPACE RESEARCH ASSN]" initials="GA" lastIdx="6" clrIdx="4">
    <p:extLst>
      <p:ext uri="{19B8F6BF-5375-455C-9EA6-DF929625EA0E}">
        <p15:presenceInfo xmlns:p15="http://schemas.microsoft.com/office/powerpoint/2012/main" userId="S::smgorman@ndc.nasa.gov::51c02a50-7791-4600-924a-bda61e52884a" providerId="AD"/>
      </p:ext>
    </p:extLst>
  </p:cmAuthor>
  <p:cmAuthor id="12" name="Saxena, Swati (ARC-AFO)" initials="SS(A" lastIdx="1" clrIdx="11">
    <p:extLst>
      <p:ext uri="{19B8F6BF-5375-455C-9EA6-DF929625EA0E}">
        <p15:presenceInfo xmlns:p15="http://schemas.microsoft.com/office/powerpoint/2012/main" userId="S::ssaxena5@ndc.nasa.gov::7780de47-e7ff-428b-99d7-d650bbcac557" providerId="AD"/>
      </p:ext>
    </p:extLst>
  </p:cmAuthor>
  <p:cmAuthor id="6" name="Johnson, Mirna G. (ARC-TH)" initials="J(" lastIdx="4" clrIdx="5">
    <p:extLst>
      <p:ext uri="{19B8F6BF-5375-455C-9EA6-DF929625EA0E}">
        <p15:presenceInfo xmlns:p15="http://schemas.microsoft.com/office/powerpoint/2012/main" userId="S::mpoa@ndc.nasa.gov::13b4ca22-d1f0-4ceb-ac66-46c74d7cda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FFF2CD"/>
    <a:srgbClr val="0432FF"/>
    <a:srgbClr val="FC9F9C"/>
    <a:srgbClr val="0096D2"/>
    <a:srgbClr val="031238"/>
    <a:srgbClr val="05143C"/>
    <a:srgbClr val="FFCB9E"/>
    <a:srgbClr val="E8F4FF"/>
    <a:srgbClr val="FFF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3"/>
    <p:restoredTop sz="96812"/>
  </p:normalViewPr>
  <p:slideViewPr>
    <p:cSldViewPr snapToGrid="0">
      <p:cViewPr>
        <p:scale>
          <a:sx n="140" d="100"/>
          <a:sy n="140" d="100"/>
        </p:scale>
        <p:origin x="760" y="2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39E84C-7067-D249-9436-D8D4E6C9EB56}" type="doc">
      <dgm:prSet loTypeId="urn:microsoft.com/office/officeart/2005/8/layout/cycle4" loCatId="" qsTypeId="urn:microsoft.com/office/officeart/2005/8/quickstyle/simple1" qsCatId="simple" csTypeId="urn:microsoft.com/office/officeart/2005/8/colors/accent2_2" csCatId="accent2" phldr="1"/>
      <dgm:spPr/>
      <dgm:t>
        <a:bodyPr/>
        <a:lstStyle/>
        <a:p>
          <a:endParaRPr lang="en-US"/>
        </a:p>
      </dgm:t>
    </dgm:pt>
    <dgm:pt modelId="{1A9F15AB-B0EB-B54B-BD8C-5F45B5E61077}">
      <dgm:prSet phldrT="[Text]" custT="1"/>
      <dgm:spPr/>
      <dgm:t>
        <a:bodyPr/>
        <a:lstStyle/>
        <a:p>
          <a:endParaRPr lang="en-US" sz="1050">
            <a:latin typeface="+mj-lt"/>
          </a:endParaRPr>
        </a:p>
      </dgm:t>
    </dgm:pt>
    <dgm:pt modelId="{4C82BF1E-1996-9C4B-91A8-F513829896CE}" type="parTrans" cxnId="{56296E9A-5F0E-EF47-A0CD-2932953CAF63}">
      <dgm:prSet/>
      <dgm:spPr/>
      <dgm:t>
        <a:bodyPr/>
        <a:lstStyle/>
        <a:p>
          <a:endParaRPr lang="en-US">
            <a:latin typeface="+mj-lt"/>
          </a:endParaRPr>
        </a:p>
      </dgm:t>
    </dgm:pt>
    <dgm:pt modelId="{0A05EBA2-8850-864E-B563-21E7D0727D82}" type="sibTrans" cxnId="{56296E9A-5F0E-EF47-A0CD-2932953CAF63}">
      <dgm:prSet/>
      <dgm:spPr/>
      <dgm:t>
        <a:bodyPr/>
        <a:lstStyle/>
        <a:p>
          <a:endParaRPr lang="en-US">
            <a:latin typeface="+mj-lt"/>
          </a:endParaRPr>
        </a:p>
      </dgm:t>
    </dgm:pt>
    <dgm:pt modelId="{320644CD-0813-DD46-9B91-CBFD10F83D1A}">
      <dgm:prSet phldrT="[Text]" custT="1"/>
      <dgm:spPr/>
      <dgm:t>
        <a:bodyPr/>
        <a:lstStyle/>
        <a:p>
          <a:endParaRPr lang="en-US" sz="1050">
            <a:latin typeface="+mj-lt"/>
          </a:endParaRPr>
        </a:p>
      </dgm:t>
    </dgm:pt>
    <dgm:pt modelId="{FB932334-916D-8844-9B89-AB14F05633BB}" type="parTrans" cxnId="{8333FF24-99A6-1441-95A0-EFFE32BC8DBE}">
      <dgm:prSet/>
      <dgm:spPr/>
      <dgm:t>
        <a:bodyPr/>
        <a:lstStyle/>
        <a:p>
          <a:endParaRPr lang="en-US">
            <a:latin typeface="+mj-lt"/>
          </a:endParaRPr>
        </a:p>
      </dgm:t>
    </dgm:pt>
    <dgm:pt modelId="{3418FBD3-22D7-334D-821A-D538156B128E}" type="sibTrans" cxnId="{8333FF24-99A6-1441-95A0-EFFE32BC8DBE}">
      <dgm:prSet/>
      <dgm:spPr/>
      <dgm:t>
        <a:bodyPr/>
        <a:lstStyle/>
        <a:p>
          <a:endParaRPr lang="en-US">
            <a:latin typeface="+mj-lt"/>
          </a:endParaRPr>
        </a:p>
      </dgm:t>
    </dgm:pt>
    <dgm:pt modelId="{16F4C0EF-B0EC-8546-AD0F-7FE5267E748F}">
      <dgm:prSet phldrT="[Text]" custT="1"/>
      <dgm:spPr/>
      <dgm:t>
        <a:bodyPr/>
        <a:lstStyle/>
        <a:p>
          <a:endParaRPr lang="en-US" sz="1000">
            <a:latin typeface="+mj-lt"/>
          </a:endParaRPr>
        </a:p>
      </dgm:t>
    </dgm:pt>
    <dgm:pt modelId="{817E3F5D-3BC8-C44E-AFAD-42BE096C5535}" type="parTrans" cxnId="{5566E199-973F-1E43-9150-883EDD689F38}">
      <dgm:prSet/>
      <dgm:spPr/>
      <dgm:t>
        <a:bodyPr/>
        <a:lstStyle/>
        <a:p>
          <a:endParaRPr lang="en-US">
            <a:latin typeface="+mj-lt"/>
          </a:endParaRPr>
        </a:p>
      </dgm:t>
    </dgm:pt>
    <dgm:pt modelId="{5E86AAB2-5E5A-FA42-B9BB-B364293FF7AE}" type="sibTrans" cxnId="{5566E199-973F-1E43-9150-883EDD689F38}">
      <dgm:prSet/>
      <dgm:spPr/>
      <dgm:t>
        <a:bodyPr/>
        <a:lstStyle/>
        <a:p>
          <a:endParaRPr lang="en-US">
            <a:latin typeface="+mj-lt"/>
          </a:endParaRPr>
        </a:p>
      </dgm:t>
    </dgm:pt>
    <dgm:pt modelId="{2D2DDD38-D537-994B-8987-DA4C303D33C6}">
      <dgm:prSet phldrT="[Text]"/>
      <dgm:spPr/>
      <dgm:t>
        <a:bodyPr/>
        <a:lstStyle/>
        <a:p>
          <a:endParaRPr lang="en-US">
            <a:latin typeface="+mj-lt"/>
          </a:endParaRPr>
        </a:p>
      </dgm:t>
    </dgm:pt>
    <dgm:pt modelId="{AD1D5E6E-77C7-D84D-91B9-BF93BBA293FD}" type="parTrans" cxnId="{E9700B51-B532-CD42-B4E3-6DFF576BD77F}">
      <dgm:prSet/>
      <dgm:spPr/>
      <dgm:t>
        <a:bodyPr/>
        <a:lstStyle/>
        <a:p>
          <a:endParaRPr lang="en-US">
            <a:latin typeface="+mj-lt"/>
          </a:endParaRPr>
        </a:p>
      </dgm:t>
    </dgm:pt>
    <dgm:pt modelId="{35013560-36CE-7E49-ADD8-8FCC7AE33BBE}" type="sibTrans" cxnId="{E9700B51-B532-CD42-B4E3-6DFF576BD77F}">
      <dgm:prSet/>
      <dgm:spPr/>
      <dgm:t>
        <a:bodyPr/>
        <a:lstStyle/>
        <a:p>
          <a:endParaRPr lang="en-US">
            <a:latin typeface="+mj-lt"/>
          </a:endParaRPr>
        </a:p>
      </dgm:t>
    </dgm:pt>
    <dgm:pt modelId="{7381AAF9-BEAF-3B4A-9BD1-5B4B91202745}">
      <dgm:prSet phldrT="[Text]" custT="1"/>
      <dgm:spPr/>
      <dgm:t>
        <a:bodyPr/>
        <a:lstStyle/>
        <a:p>
          <a:endParaRPr lang="en-US" sz="1050">
            <a:latin typeface="+mj-lt"/>
          </a:endParaRPr>
        </a:p>
      </dgm:t>
    </dgm:pt>
    <dgm:pt modelId="{B8150516-FB9F-654A-9DE5-2C04C108D46F}" type="parTrans" cxnId="{E1E226AB-9D2D-8944-8139-CFC7252C9DE0}">
      <dgm:prSet/>
      <dgm:spPr/>
      <dgm:t>
        <a:bodyPr/>
        <a:lstStyle/>
        <a:p>
          <a:endParaRPr lang="en-US">
            <a:latin typeface="+mj-lt"/>
          </a:endParaRPr>
        </a:p>
      </dgm:t>
    </dgm:pt>
    <dgm:pt modelId="{D0495C82-CD7A-8A4D-BF56-FE12530EED63}" type="sibTrans" cxnId="{E1E226AB-9D2D-8944-8139-CFC7252C9DE0}">
      <dgm:prSet/>
      <dgm:spPr/>
      <dgm:t>
        <a:bodyPr/>
        <a:lstStyle/>
        <a:p>
          <a:endParaRPr lang="en-US">
            <a:latin typeface="+mj-lt"/>
          </a:endParaRPr>
        </a:p>
      </dgm:t>
    </dgm:pt>
    <dgm:pt modelId="{EB9148A1-F274-554F-9203-65DDA4C27008}">
      <dgm:prSet phldrT="[Text]"/>
      <dgm:spPr/>
      <dgm:t>
        <a:bodyPr/>
        <a:lstStyle/>
        <a:p>
          <a:endParaRPr lang="en-US">
            <a:latin typeface="+mj-lt"/>
          </a:endParaRPr>
        </a:p>
      </dgm:t>
    </dgm:pt>
    <dgm:pt modelId="{B674ACC3-9944-994E-9A4F-7383B3B3FFC4}" type="parTrans" cxnId="{685B9356-E01F-FA48-9F4F-5D28B76FB735}">
      <dgm:prSet/>
      <dgm:spPr/>
      <dgm:t>
        <a:bodyPr/>
        <a:lstStyle/>
        <a:p>
          <a:endParaRPr lang="en-US">
            <a:latin typeface="+mj-lt"/>
          </a:endParaRPr>
        </a:p>
      </dgm:t>
    </dgm:pt>
    <dgm:pt modelId="{553AB954-A35C-344D-9E6F-2A4B89431528}" type="sibTrans" cxnId="{685B9356-E01F-FA48-9F4F-5D28B76FB735}">
      <dgm:prSet/>
      <dgm:spPr/>
      <dgm:t>
        <a:bodyPr/>
        <a:lstStyle/>
        <a:p>
          <a:endParaRPr lang="en-US">
            <a:latin typeface="+mj-lt"/>
          </a:endParaRPr>
        </a:p>
      </dgm:t>
    </dgm:pt>
    <dgm:pt modelId="{1BAE0B46-C5AB-5248-91A9-CB7DB5756C50}">
      <dgm:prSet phldrT="[Text]" custT="1"/>
      <dgm:spPr/>
      <dgm:t>
        <a:bodyPr/>
        <a:lstStyle/>
        <a:p>
          <a:endParaRPr lang="en-US" sz="1000">
            <a:latin typeface="+mj-lt"/>
          </a:endParaRPr>
        </a:p>
      </dgm:t>
    </dgm:pt>
    <dgm:pt modelId="{71C1DBB7-20C0-4349-85E0-F29748F46A5B}" type="sibTrans" cxnId="{4F75DD19-8386-F74B-A561-89747B7E656F}">
      <dgm:prSet/>
      <dgm:spPr/>
      <dgm:t>
        <a:bodyPr/>
        <a:lstStyle/>
        <a:p>
          <a:endParaRPr lang="en-US"/>
        </a:p>
      </dgm:t>
    </dgm:pt>
    <dgm:pt modelId="{AC01A970-2796-AC40-BA2D-D1B7B86C18AC}" type="parTrans" cxnId="{4F75DD19-8386-F74B-A561-89747B7E656F}">
      <dgm:prSet/>
      <dgm:spPr/>
      <dgm:t>
        <a:bodyPr/>
        <a:lstStyle/>
        <a:p>
          <a:endParaRPr lang="en-US"/>
        </a:p>
      </dgm:t>
    </dgm:pt>
    <dgm:pt modelId="{FD3E8721-AD8E-7B49-B88C-973F3164CE4D}">
      <dgm:prSet phldrT="[Text]" custT="1"/>
      <dgm:spPr/>
      <dgm:t>
        <a:bodyPr/>
        <a:lstStyle/>
        <a:p>
          <a:endParaRPr lang="en-US" sz="1400">
            <a:latin typeface="+mj-lt"/>
          </a:endParaRPr>
        </a:p>
      </dgm:t>
    </dgm:pt>
    <dgm:pt modelId="{48627212-C595-BD4B-A53D-D94A04E89D35}" type="sibTrans" cxnId="{BB08BF6D-3FFC-114D-9E1E-D824AE743B8D}">
      <dgm:prSet/>
      <dgm:spPr/>
      <dgm:t>
        <a:bodyPr/>
        <a:lstStyle/>
        <a:p>
          <a:endParaRPr lang="en-US">
            <a:latin typeface="+mj-lt"/>
          </a:endParaRPr>
        </a:p>
      </dgm:t>
    </dgm:pt>
    <dgm:pt modelId="{5510F79B-23F4-064F-B424-9012BAD0E2E4}" type="parTrans" cxnId="{BB08BF6D-3FFC-114D-9E1E-D824AE743B8D}">
      <dgm:prSet/>
      <dgm:spPr/>
      <dgm:t>
        <a:bodyPr/>
        <a:lstStyle/>
        <a:p>
          <a:endParaRPr lang="en-US">
            <a:latin typeface="+mj-lt"/>
          </a:endParaRPr>
        </a:p>
      </dgm:t>
    </dgm:pt>
    <dgm:pt modelId="{D508D03B-EDE8-674F-9F9C-27BE4C8CE8A3}" type="pres">
      <dgm:prSet presAssocID="{0D39E84C-7067-D249-9436-D8D4E6C9EB56}" presName="cycleMatrixDiagram" presStyleCnt="0">
        <dgm:presLayoutVars>
          <dgm:chMax val="1"/>
          <dgm:dir/>
          <dgm:animLvl val="lvl"/>
          <dgm:resizeHandles val="exact"/>
        </dgm:presLayoutVars>
      </dgm:prSet>
      <dgm:spPr/>
    </dgm:pt>
    <dgm:pt modelId="{ED2FAB23-92FA-C540-A0AE-ACA483191D95}" type="pres">
      <dgm:prSet presAssocID="{0D39E84C-7067-D249-9436-D8D4E6C9EB56}" presName="children" presStyleCnt="0"/>
      <dgm:spPr/>
    </dgm:pt>
    <dgm:pt modelId="{CD0BA211-FB21-C04F-BDDA-1E8816E431DA}" type="pres">
      <dgm:prSet presAssocID="{0D39E84C-7067-D249-9436-D8D4E6C9EB56}" presName="child1group" presStyleCnt="0"/>
      <dgm:spPr/>
    </dgm:pt>
    <dgm:pt modelId="{07D82F60-7360-504B-82CE-10CB97F1B4C3}" type="pres">
      <dgm:prSet presAssocID="{0D39E84C-7067-D249-9436-D8D4E6C9EB56}" presName="child1" presStyleLbl="bgAcc1" presStyleIdx="0" presStyleCnt="4" custScaleX="159377" custLinFactNeighborX="-76614" custLinFactNeighborY="11550"/>
      <dgm:spPr/>
    </dgm:pt>
    <dgm:pt modelId="{8E6107A8-D775-7043-A14F-DF2164671196}" type="pres">
      <dgm:prSet presAssocID="{0D39E84C-7067-D249-9436-D8D4E6C9EB56}" presName="child1Text" presStyleLbl="bgAcc1" presStyleIdx="0" presStyleCnt="4">
        <dgm:presLayoutVars>
          <dgm:bulletEnabled val="1"/>
        </dgm:presLayoutVars>
      </dgm:prSet>
      <dgm:spPr/>
    </dgm:pt>
    <dgm:pt modelId="{AC25E026-6652-4A4B-A9B3-8A8711868BFD}" type="pres">
      <dgm:prSet presAssocID="{0D39E84C-7067-D249-9436-D8D4E6C9EB56}" presName="child2group" presStyleCnt="0"/>
      <dgm:spPr/>
    </dgm:pt>
    <dgm:pt modelId="{089F2379-A5B3-8F4C-97DC-EBCAB685294F}" type="pres">
      <dgm:prSet presAssocID="{0D39E84C-7067-D249-9436-D8D4E6C9EB56}" presName="child2" presStyleLbl="bgAcc1" presStyleIdx="1" presStyleCnt="4" custScaleX="149119" custLinFactNeighborX="63077" custLinFactNeighborY="11550"/>
      <dgm:spPr/>
    </dgm:pt>
    <dgm:pt modelId="{5ED81DC8-152B-4543-938C-17904E7836D6}" type="pres">
      <dgm:prSet presAssocID="{0D39E84C-7067-D249-9436-D8D4E6C9EB56}" presName="child2Text" presStyleLbl="bgAcc1" presStyleIdx="1" presStyleCnt="4">
        <dgm:presLayoutVars>
          <dgm:bulletEnabled val="1"/>
        </dgm:presLayoutVars>
      </dgm:prSet>
      <dgm:spPr/>
    </dgm:pt>
    <dgm:pt modelId="{7BEE65B3-93D6-F94F-9ED6-0423B5B6A78A}" type="pres">
      <dgm:prSet presAssocID="{0D39E84C-7067-D249-9436-D8D4E6C9EB56}" presName="child3group" presStyleCnt="0"/>
      <dgm:spPr/>
    </dgm:pt>
    <dgm:pt modelId="{BEC8E1A6-0EAF-9044-80B9-1B5ABBAC99A4}" type="pres">
      <dgm:prSet presAssocID="{0D39E84C-7067-D249-9436-D8D4E6C9EB56}" presName="child3" presStyleLbl="bgAcc1" presStyleIdx="2" presStyleCnt="4" custScaleX="155808" custLinFactNeighborX="60320" custLinFactNeighborY="-5709"/>
      <dgm:spPr/>
    </dgm:pt>
    <dgm:pt modelId="{D5E2FEA6-B719-C740-ABB2-28D320D6C6AE}" type="pres">
      <dgm:prSet presAssocID="{0D39E84C-7067-D249-9436-D8D4E6C9EB56}" presName="child3Text" presStyleLbl="bgAcc1" presStyleIdx="2" presStyleCnt="4">
        <dgm:presLayoutVars>
          <dgm:bulletEnabled val="1"/>
        </dgm:presLayoutVars>
      </dgm:prSet>
      <dgm:spPr/>
    </dgm:pt>
    <dgm:pt modelId="{DB914B4E-14AD-B149-BDC8-540179451BBD}" type="pres">
      <dgm:prSet presAssocID="{0D39E84C-7067-D249-9436-D8D4E6C9EB56}" presName="child4group" presStyleCnt="0"/>
      <dgm:spPr/>
    </dgm:pt>
    <dgm:pt modelId="{D570622B-223B-8F44-A001-FACB3B94D121}" type="pres">
      <dgm:prSet presAssocID="{0D39E84C-7067-D249-9436-D8D4E6C9EB56}" presName="child4" presStyleLbl="bgAcc1" presStyleIdx="3" presStyleCnt="4" custScaleX="164470" custLinFactNeighborX="-73901" custLinFactNeighborY="-543"/>
      <dgm:spPr/>
    </dgm:pt>
    <dgm:pt modelId="{2E333F99-97B2-DC4C-A772-316E983D5080}" type="pres">
      <dgm:prSet presAssocID="{0D39E84C-7067-D249-9436-D8D4E6C9EB56}" presName="child4Text" presStyleLbl="bgAcc1" presStyleIdx="3" presStyleCnt="4">
        <dgm:presLayoutVars>
          <dgm:bulletEnabled val="1"/>
        </dgm:presLayoutVars>
      </dgm:prSet>
      <dgm:spPr/>
    </dgm:pt>
    <dgm:pt modelId="{8D0C8117-AF7E-5940-8F71-C37482E588BD}" type="pres">
      <dgm:prSet presAssocID="{0D39E84C-7067-D249-9436-D8D4E6C9EB56}" presName="childPlaceholder" presStyleCnt="0"/>
      <dgm:spPr/>
    </dgm:pt>
    <dgm:pt modelId="{39DDF658-FD06-BB44-A27C-BB7428880B87}" type="pres">
      <dgm:prSet presAssocID="{0D39E84C-7067-D249-9436-D8D4E6C9EB56}" presName="circle" presStyleCnt="0"/>
      <dgm:spPr/>
    </dgm:pt>
    <dgm:pt modelId="{57A519C6-9DB4-5A45-93F7-F94E8699737F}" type="pres">
      <dgm:prSet presAssocID="{0D39E84C-7067-D249-9436-D8D4E6C9EB56}" presName="quadrant1" presStyleLbl="node1" presStyleIdx="0" presStyleCnt="4">
        <dgm:presLayoutVars>
          <dgm:chMax val="1"/>
          <dgm:bulletEnabled val="1"/>
        </dgm:presLayoutVars>
      </dgm:prSet>
      <dgm:spPr/>
    </dgm:pt>
    <dgm:pt modelId="{02B2F8E0-FD06-4146-8CAB-A4826DBB346F}" type="pres">
      <dgm:prSet presAssocID="{0D39E84C-7067-D249-9436-D8D4E6C9EB56}" presName="quadrant2" presStyleLbl="node1" presStyleIdx="1" presStyleCnt="4">
        <dgm:presLayoutVars>
          <dgm:chMax val="1"/>
          <dgm:bulletEnabled val="1"/>
        </dgm:presLayoutVars>
      </dgm:prSet>
      <dgm:spPr/>
    </dgm:pt>
    <dgm:pt modelId="{6EFB2896-0600-AF46-997E-E9BD20F81C1B}" type="pres">
      <dgm:prSet presAssocID="{0D39E84C-7067-D249-9436-D8D4E6C9EB56}" presName="quadrant3" presStyleLbl="node1" presStyleIdx="2" presStyleCnt="4">
        <dgm:presLayoutVars>
          <dgm:chMax val="1"/>
          <dgm:bulletEnabled val="1"/>
        </dgm:presLayoutVars>
      </dgm:prSet>
      <dgm:spPr/>
    </dgm:pt>
    <dgm:pt modelId="{27F0F634-A748-6F46-BDEC-BB1A28F81B3D}" type="pres">
      <dgm:prSet presAssocID="{0D39E84C-7067-D249-9436-D8D4E6C9EB56}" presName="quadrant4" presStyleLbl="node1" presStyleIdx="3" presStyleCnt="4">
        <dgm:presLayoutVars>
          <dgm:chMax val="1"/>
          <dgm:bulletEnabled val="1"/>
        </dgm:presLayoutVars>
      </dgm:prSet>
      <dgm:spPr/>
    </dgm:pt>
    <dgm:pt modelId="{5A460A3B-F00F-E54F-BF25-E4BA22E8927A}" type="pres">
      <dgm:prSet presAssocID="{0D39E84C-7067-D249-9436-D8D4E6C9EB56}" presName="quadrantPlaceholder" presStyleCnt="0"/>
      <dgm:spPr/>
    </dgm:pt>
    <dgm:pt modelId="{16A59BAF-B244-724F-8D5A-896D6A16B3FC}" type="pres">
      <dgm:prSet presAssocID="{0D39E84C-7067-D249-9436-D8D4E6C9EB56}" presName="center1" presStyleLbl="fgShp" presStyleIdx="0" presStyleCnt="2"/>
      <dgm:spPr/>
    </dgm:pt>
    <dgm:pt modelId="{0FFA29D7-7B83-B442-AFF8-7B5F78E9A9A2}" type="pres">
      <dgm:prSet presAssocID="{0D39E84C-7067-D249-9436-D8D4E6C9EB56}" presName="center2" presStyleLbl="fgShp" presStyleIdx="1" presStyleCnt="2"/>
      <dgm:spPr/>
    </dgm:pt>
  </dgm:ptLst>
  <dgm:cxnLst>
    <dgm:cxn modelId="{3ABC6209-E00F-404C-B2BA-84D09AE2AFFC}" type="presOf" srcId="{1BAE0B46-C5AB-5248-91A9-CB7DB5756C50}" destId="{2E333F99-97B2-DC4C-A772-316E983D5080}" srcOrd="1" destOrd="0" presId="urn:microsoft.com/office/officeart/2005/8/layout/cycle4"/>
    <dgm:cxn modelId="{C7A93F17-3BE6-DB43-B586-F291AEEEAFB4}" type="presOf" srcId="{7381AAF9-BEAF-3B4A-9BD1-5B4B91202745}" destId="{BEC8E1A6-0EAF-9044-80B9-1B5ABBAC99A4}" srcOrd="0" destOrd="0" presId="urn:microsoft.com/office/officeart/2005/8/layout/cycle4"/>
    <dgm:cxn modelId="{4F75DD19-8386-F74B-A561-89747B7E656F}" srcId="{EB9148A1-F274-554F-9203-65DDA4C27008}" destId="{1BAE0B46-C5AB-5248-91A9-CB7DB5756C50}" srcOrd="0" destOrd="0" parTransId="{AC01A970-2796-AC40-BA2D-D1B7B86C18AC}" sibTransId="{71C1DBB7-20C0-4349-85E0-F29748F46A5B}"/>
    <dgm:cxn modelId="{8333FF24-99A6-1441-95A0-EFFE32BC8DBE}" srcId="{0D39E84C-7067-D249-9436-D8D4E6C9EB56}" destId="{320644CD-0813-DD46-9B91-CBFD10F83D1A}" srcOrd="1" destOrd="0" parTransId="{FB932334-916D-8844-9B89-AB14F05633BB}" sibTransId="{3418FBD3-22D7-334D-821A-D538156B128E}"/>
    <dgm:cxn modelId="{50BCD444-763C-364F-88AF-FF14D1E741A8}" type="presOf" srcId="{16F4C0EF-B0EC-8546-AD0F-7FE5267E748F}" destId="{089F2379-A5B3-8F4C-97DC-EBCAB685294F}" srcOrd="0" destOrd="0" presId="urn:microsoft.com/office/officeart/2005/8/layout/cycle4"/>
    <dgm:cxn modelId="{BB08BF6D-3FFC-114D-9E1E-D824AE743B8D}" srcId="{1A9F15AB-B0EB-B54B-BD8C-5F45B5E61077}" destId="{FD3E8721-AD8E-7B49-B88C-973F3164CE4D}" srcOrd="0" destOrd="0" parTransId="{5510F79B-23F4-064F-B424-9012BAD0E2E4}" sibTransId="{48627212-C595-BD4B-A53D-D94A04E89D35}"/>
    <dgm:cxn modelId="{9C02154F-0A19-5E4E-A103-5031DC40C968}" type="presOf" srcId="{0D39E84C-7067-D249-9436-D8D4E6C9EB56}" destId="{D508D03B-EDE8-674F-9F9C-27BE4C8CE8A3}" srcOrd="0" destOrd="0" presId="urn:microsoft.com/office/officeart/2005/8/layout/cycle4"/>
    <dgm:cxn modelId="{E9700B51-B532-CD42-B4E3-6DFF576BD77F}" srcId="{0D39E84C-7067-D249-9436-D8D4E6C9EB56}" destId="{2D2DDD38-D537-994B-8987-DA4C303D33C6}" srcOrd="2" destOrd="0" parTransId="{AD1D5E6E-77C7-D84D-91B9-BF93BBA293FD}" sibTransId="{35013560-36CE-7E49-ADD8-8FCC7AE33BBE}"/>
    <dgm:cxn modelId="{685B9356-E01F-FA48-9F4F-5D28B76FB735}" srcId="{0D39E84C-7067-D249-9436-D8D4E6C9EB56}" destId="{EB9148A1-F274-554F-9203-65DDA4C27008}" srcOrd="3" destOrd="0" parTransId="{B674ACC3-9944-994E-9A4F-7383B3B3FFC4}" sibTransId="{553AB954-A35C-344D-9E6F-2A4B89431528}"/>
    <dgm:cxn modelId="{458AFF91-EA94-D940-B81A-7110848B924E}" type="presOf" srcId="{EB9148A1-F274-554F-9203-65DDA4C27008}" destId="{27F0F634-A748-6F46-BDEC-BB1A28F81B3D}" srcOrd="0" destOrd="0" presId="urn:microsoft.com/office/officeart/2005/8/layout/cycle4"/>
    <dgm:cxn modelId="{5566E199-973F-1E43-9150-883EDD689F38}" srcId="{320644CD-0813-DD46-9B91-CBFD10F83D1A}" destId="{16F4C0EF-B0EC-8546-AD0F-7FE5267E748F}" srcOrd="0" destOrd="0" parTransId="{817E3F5D-3BC8-C44E-AFAD-42BE096C5535}" sibTransId="{5E86AAB2-5E5A-FA42-B9BB-B364293FF7AE}"/>
    <dgm:cxn modelId="{56296E9A-5F0E-EF47-A0CD-2932953CAF63}" srcId="{0D39E84C-7067-D249-9436-D8D4E6C9EB56}" destId="{1A9F15AB-B0EB-B54B-BD8C-5F45B5E61077}" srcOrd="0" destOrd="0" parTransId="{4C82BF1E-1996-9C4B-91A8-F513829896CE}" sibTransId="{0A05EBA2-8850-864E-B563-21E7D0727D82}"/>
    <dgm:cxn modelId="{5A069F9D-CA3E-1346-AFC6-84A2979394BA}" type="presOf" srcId="{320644CD-0813-DD46-9B91-CBFD10F83D1A}" destId="{02B2F8E0-FD06-4146-8CAB-A4826DBB346F}" srcOrd="0" destOrd="0" presId="urn:microsoft.com/office/officeart/2005/8/layout/cycle4"/>
    <dgm:cxn modelId="{E1E226AB-9D2D-8944-8139-CFC7252C9DE0}" srcId="{2D2DDD38-D537-994B-8987-DA4C303D33C6}" destId="{7381AAF9-BEAF-3B4A-9BD1-5B4B91202745}" srcOrd="0" destOrd="0" parTransId="{B8150516-FB9F-654A-9DE5-2C04C108D46F}" sibTransId="{D0495C82-CD7A-8A4D-BF56-FE12530EED63}"/>
    <dgm:cxn modelId="{4C5D08B2-5901-814A-B2EB-A80BD785738B}" type="presOf" srcId="{FD3E8721-AD8E-7B49-B88C-973F3164CE4D}" destId="{8E6107A8-D775-7043-A14F-DF2164671196}" srcOrd="1" destOrd="0" presId="urn:microsoft.com/office/officeart/2005/8/layout/cycle4"/>
    <dgm:cxn modelId="{214325B6-7069-E84C-A251-5DDC5AA0F001}" type="presOf" srcId="{1A9F15AB-B0EB-B54B-BD8C-5F45B5E61077}" destId="{57A519C6-9DB4-5A45-93F7-F94E8699737F}" srcOrd="0" destOrd="0" presId="urn:microsoft.com/office/officeart/2005/8/layout/cycle4"/>
    <dgm:cxn modelId="{699E60CE-D8C7-D744-95BE-E9996A683B87}" type="presOf" srcId="{FD3E8721-AD8E-7B49-B88C-973F3164CE4D}" destId="{07D82F60-7360-504B-82CE-10CB97F1B4C3}" srcOrd="0" destOrd="0" presId="urn:microsoft.com/office/officeart/2005/8/layout/cycle4"/>
    <dgm:cxn modelId="{5D5D8AD7-0D3E-394F-99B1-33759C71D499}" type="presOf" srcId="{2D2DDD38-D537-994B-8987-DA4C303D33C6}" destId="{6EFB2896-0600-AF46-997E-E9BD20F81C1B}" srcOrd="0" destOrd="0" presId="urn:microsoft.com/office/officeart/2005/8/layout/cycle4"/>
    <dgm:cxn modelId="{01E3A9DD-9494-664A-BEA4-E06B16C6EBFA}" type="presOf" srcId="{1BAE0B46-C5AB-5248-91A9-CB7DB5756C50}" destId="{D570622B-223B-8F44-A001-FACB3B94D121}" srcOrd="0" destOrd="0" presId="urn:microsoft.com/office/officeart/2005/8/layout/cycle4"/>
    <dgm:cxn modelId="{C7925BF4-D813-BC4C-976B-A81758EEAA01}" type="presOf" srcId="{7381AAF9-BEAF-3B4A-9BD1-5B4B91202745}" destId="{D5E2FEA6-B719-C740-ABB2-28D320D6C6AE}" srcOrd="1" destOrd="0" presId="urn:microsoft.com/office/officeart/2005/8/layout/cycle4"/>
    <dgm:cxn modelId="{4DD577F6-2232-1342-B4FC-B31038B4D120}" type="presOf" srcId="{16F4C0EF-B0EC-8546-AD0F-7FE5267E748F}" destId="{5ED81DC8-152B-4543-938C-17904E7836D6}" srcOrd="1" destOrd="0" presId="urn:microsoft.com/office/officeart/2005/8/layout/cycle4"/>
    <dgm:cxn modelId="{C402E34F-4FB3-D04C-B888-5D4DD0D66AEF}" type="presParOf" srcId="{D508D03B-EDE8-674F-9F9C-27BE4C8CE8A3}" destId="{ED2FAB23-92FA-C540-A0AE-ACA483191D95}" srcOrd="0" destOrd="0" presId="urn:microsoft.com/office/officeart/2005/8/layout/cycle4"/>
    <dgm:cxn modelId="{6909194D-D6FF-4B41-AAF7-A91D9DAC59D3}" type="presParOf" srcId="{ED2FAB23-92FA-C540-A0AE-ACA483191D95}" destId="{CD0BA211-FB21-C04F-BDDA-1E8816E431DA}" srcOrd="0" destOrd="0" presId="urn:microsoft.com/office/officeart/2005/8/layout/cycle4"/>
    <dgm:cxn modelId="{13B326A3-EC2D-3643-AE5A-323D205672AA}" type="presParOf" srcId="{CD0BA211-FB21-C04F-BDDA-1E8816E431DA}" destId="{07D82F60-7360-504B-82CE-10CB97F1B4C3}" srcOrd="0" destOrd="0" presId="urn:microsoft.com/office/officeart/2005/8/layout/cycle4"/>
    <dgm:cxn modelId="{BB501920-01F2-CB45-BD18-ACBC43223DE5}" type="presParOf" srcId="{CD0BA211-FB21-C04F-BDDA-1E8816E431DA}" destId="{8E6107A8-D775-7043-A14F-DF2164671196}" srcOrd="1" destOrd="0" presId="urn:microsoft.com/office/officeart/2005/8/layout/cycle4"/>
    <dgm:cxn modelId="{85A4EBF4-216C-BA46-AF2B-2D805BBC44E6}" type="presParOf" srcId="{ED2FAB23-92FA-C540-A0AE-ACA483191D95}" destId="{AC25E026-6652-4A4B-A9B3-8A8711868BFD}" srcOrd="1" destOrd="0" presId="urn:microsoft.com/office/officeart/2005/8/layout/cycle4"/>
    <dgm:cxn modelId="{7D140353-410C-664B-BEBA-C826F7750038}" type="presParOf" srcId="{AC25E026-6652-4A4B-A9B3-8A8711868BFD}" destId="{089F2379-A5B3-8F4C-97DC-EBCAB685294F}" srcOrd="0" destOrd="0" presId="urn:microsoft.com/office/officeart/2005/8/layout/cycle4"/>
    <dgm:cxn modelId="{D87355D2-676B-244F-8646-75A42CC3B85E}" type="presParOf" srcId="{AC25E026-6652-4A4B-A9B3-8A8711868BFD}" destId="{5ED81DC8-152B-4543-938C-17904E7836D6}" srcOrd="1" destOrd="0" presId="urn:microsoft.com/office/officeart/2005/8/layout/cycle4"/>
    <dgm:cxn modelId="{576788FF-9A17-5F4B-9EB5-B5790C116E13}" type="presParOf" srcId="{ED2FAB23-92FA-C540-A0AE-ACA483191D95}" destId="{7BEE65B3-93D6-F94F-9ED6-0423B5B6A78A}" srcOrd="2" destOrd="0" presId="urn:microsoft.com/office/officeart/2005/8/layout/cycle4"/>
    <dgm:cxn modelId="{048C1428-25CF-4D40-A0BA-753058E11B29}" type="presParOf" srcId="{7BEE65B3-93D6-F94F-9ED6-0423B5B6A78A}" destId="{BEC8E1A6-0EAF-9044-80B9-1B5ABBAC99A4}" srcOrd="0" destOrd="0" presId="urn:microsoft.com/office/officeart/2005/8/layout/cycle4"/>
    <dgm:cxn modelId="{C8995A5A-B94B-394C-B2D5-E68B605C9E87}" type="presParOf" srcId="{7BEE65B3-93D6-F94F-9ED6-0423B5B6A78A}" destId="{D5E2FEA6-B719-C740-ABB2-28D320D6C6AE}" srcOrd="1" destOrd="0" presId="urn:microsoft.com/office/officeart/2005/8/layout/cycle4"/>
    <dgm:cxn modelId="{3DBE4EC7-31AB-FA41-ACD6-91DF59A52FC1}" type="presParOf" srcId="{ED2FAB23-92FA-C540-A0AE-ACA483191D95}" destId="{DB914B4E-14AD-B149-BDC8-540179451BBD}" srcOrd="3" destOrd="0" presId="urn:microsoft.com/office/officeart/2005/8/layout/cycle4"/>
    <dgm:cxn modelId="{FD457E51-526B-AB4A-8882-E65E57D4B486}" type="presParOf" srcId="{DB914B4E-14AD-B149-BDC8-540179451BBD}" destId="{D570622B-223B-8F44-A001-FACB3B94D121}" srcOrd="0" destOrd="0" presId="urn:microsoft.com/office/officeart/2005/8/layout/cycle4"/>
    <dgm:cxn modelId="{E92B0D55-B92D-D349-8779-675958D51A41}" type="presParOf" srcId="{DB914B4E-14AD-B149-BDC8-540179451BBD}" destId="{2E333F99-97B2-DC4C-A772-316E983D5080}" srcOrd="1" destOrd="0" presId="urn:microsoft.com/office/officeart/2005/8/layout/cycle4"/>
    <dgm:cxn modelId="{65B649C3-1958-2E41-A868-FA9386424DDE}" type="presParOf" srcId="{ED2FAB23-92FA-C540-A0AE-ACA483191D95}" destId="{8D0C8117-AF7E-5940-8F71-C37482E588BD}" srcOrd="4" destOrd="0" presId="urn:microsoft.com/office/officeart/2005/8/layout/cycle4"/>
    <dgm:cxn modelId="{9C4C1B30-06E1-4D46-A9A2-D2D84EA147B9}" type="presParOf" srcId="{D508D03B-EDE8-674F-9F9C-27BE4C8CE8A3}" destId="{39DDF658-FD06-BB44-A27C-BB7428880B87}" srcOrd="1" destOrd="0" presId="urn:microsoft.com/office/officeart/2005/8/layout/cycle4"/>
    <dgm:cxn modelId="{C9EA8D67-8EAE-5E4B-9FB1-D783E2BCFDF2}" type="presParOf" srcId="{39DDF658-FD06-BB44-A27C-BB7428880B87}" destId="{57A519C6-9DB4-5A45-93F7-F94E8699737F}" srcOrd="0" destOrd="0" presId="urn:microsoft.com/office/officeart/2005/8/layout/cycle4"/>
    <dgm:cxn modelId="{EFA070C3-DB5B-3E47-9D28-58F6DB56DD32}" type="presParOf" srcId="{39DDF658-FD06-BB44-A27C-BB7428880B87}" destId="{02B2F8E0-FD06-4146-8CAB-A4826DBB346F}" srcOrd="1" destOrd="0" presId="urn:microsoft.com/office/officeart/2005/8/layout/cycle4"/>
    <dgm:cxn modelId="{7EE12E4D-7A55-3E4B-AB79-4C42911E3021}" type="presParOf" srcId="{39DDF658-FD06-BB44-A27C-BB7428880B87}" destId="{6EFB2896-0600-AF46-997E-E9BD20F81C1B}" srcOrd="2" destOrd="0" presId="urn:microsoft.com/office/officeart/2005/8/layout/cycle4"/>
    <dgm:cxn modelId="{C849D168-3CAF-1047-827E-A33C8B11C0A8}" type="presParOf" srcId="{39DDF658-FD06-BB44-A27C-BB7428880B87}" destId="{27F0F634-A748-6F46-BDEC-BB1A28F81B3D}" srcOrd="3" destOrd="0" presId="urn:microsoft.com/office/officeart/2005/8/layout/cycle4"/>
    <dgm:cxn modelId="{D72EF233-8AEF-1B4F-9D21-3B141B80CF72}" type="presParOf" srcId="{39DDF658-FD06-BB44-A27C-BB7428880B87}" destId="{5A460A3B-F00F-E54F-BF25-E4BA22E8927A}" srcOrd="4" destOrd="0" presId="urn:microsoft.com/office/officeart/2005/8/layout/cycle4"/>
    <dgm:cxn modelId="{EB7222FC-7C12-2045-AD57-77B420FC8BC1}" type="presParOf" srcId="{D508D03B-EDE8-674F-9F9C-27BE4C8CE8A3}" destId="{16A59BAF-B244-724F-8D5A-896D6A16B3FC}" srcOrd="2" destOrd="0" presId="urn:microsoft.com/office/officeart/2005/8/layout/cycle4"/>
    <dgm:cxn modelId="{ADD1D64B-61DC-4141-8007-947476918E32}" type="presParOf" srcId="{D508D03B-EDE8-674F-9F9C-27BE4C8CE8A3}" destId="{0FFA29D7-7B83-B442-AFF8-7B5F78E9A9A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8E1A6-0EAF-9044-80B9-1B5ABBAC99A4}">
      <dsp:nvSpPr>
        <dsp:cNvPr id="0" name=""/>
        <dsp:cNvSpPr/>
      </dsp:nvSpPr>
      <dsp:spPr>
        <a:xfrm>
          <a:off x="6984333" y="3028598"/>
          <a:ext cx="3522709" cy="146456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endParaRPr lang="en-US" sz="1050" kern="1200">
            <a:latin typeface="+mj-lt"/>
          </a:endParaRPr>
        </a:p>
      </dsp:txBody>
      <dsp:txXfrm>
        <a:off x="8073318" y="3426913"/>
        <a:ext cx="2401552" cy="1034083"/>
      </dsp:txXfrm>
    </dsp:sp>
    <dsp:sp modelId="{D570622B-223B-8F44-A001-FACB3B94D121}">
      <dsp:nvSpPr>
        <dsp:cNvPr id="0" name=""/>
        <dsp:cNvSpPr/>
      </dsp:nvSpPr>
      <dsp:spPr>
        <a:xfrm>
          <a:off x="162884" y="3104258"/>
          <a:ext cx="3718551" cy="146456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endParaRPr lang="en-US" sz="1000" kern="1200">
            <a:latin typeface="+mj-lt"/>
          </a:endParaRPr>
        </a:p>
      </dsp:txBody>
      <dsp:txXfrm>
        <a:off x="195056" y="3502572"/>
        <a:ext cx="2538641" cy="1034083"/>
      </dsp:txXfrm>
    </dsp:sp>
    <dsp:sp modelId="{089F2379-A5B3-8F4C-97DC-EBCAB685294F}">
      <dsp:nvSpPr>
        <dsp:cNvPr id="0" name=""/>
        <dsp:cNvSpPr/>
      </dsp:nvSpPr>
      <dsp:spPr>
        <a:xfrm>
          <a:off x="7122283" y="169157"/>
          <a:ext cx="3371475" cy="146456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endParaRPr lang="en-US" sz="1000" kern="1200">
            <a:latin typeface="+mj-lt"/>
          </a:endParaRPr>
        </a:p>
      </dsp:txBody>
      <dsp:txXfrm>
        <a:off x="8165898" y="201329"/>
        <a:ext cx="2295689" cy="1034083"/>
      </dsp:txXfrm>
    </dsp:sp>
    <dsp:sp modelId="{07D82F60-7360-504B-82CE-10CB97F1B4C3}">
      <dsp:nvSpPr>
        <dsp:cNvPr id="0" name=""/>
        <dsp:cNvSpPr/>
      </dsp:nvSpPr>
      <dsp:spPr>
        <a:xfrm>
          <a:off x="159119" y="169157"/>
          <a:ext cx="3603402" cy="146456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US" sz="1400" kern="1200">
            <a:latin typeface="+mj-lt"/>
          </a:endParaRPr>
        </a:p>
      </dsp:txBody>
      <dsp:txXfrm>
        <a:off x="191291" y="201329"/>
        <a:ext cx="2458037" cy="1034083"/>
      </dsp:txXfrm>
    </dsp:sp>
    <dsp:sp modelId="{57A519C6-9DB4-5A45-93F7-F94E8699737F}">
      <dsp:nvSpPr>
        <dsp:cNvPr id="0" name=""/>
        <dsp:cNvSpPr/>
      </dsp:nvSpPr>
      <dsp:spPr>
        <a:xfrm>
          <a:off x="3460978" y="260876"/>
          <a:ext cx="1981746" cy="1981746"/>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endParaRPr lang="en-US" sz="1050" kern="1200">
            <a:latin typeface="+mj-lt"/>
          </a:endParaRPr>
        </a:p>
      </dsp:txBody>
      <dsp:txXfrm>
        <a:off x="4041418" y="841316"/>
        <a:ext cx="1401306" cy="1401306"/>
      </dsp:txXfrm>
    </dsp:sp>
    <dsp:sp modelId="{02B2F8E0-FD06-4146-8CAB-A4826DBB346F}">
      <dsp:nvSpPr>
        <dsp:cNvPr id="0" name=""/>
        <dsp:cNvSpPr/>
      </dsp:nvSpPr>
      <dsp:spPr>
        <a:xfrm rot="5400000">
          <a:off x="5534259" y="260876"/>
          <a:ext cx="1981746" cy="1981746"/>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endParaRPr lang="en-US" sz="1050" kern="1200">
            <a:latin typeface="+mj-lt"/>
          </a:endParaRPr>
        </a:p>
      </dsp:txBody>
      <dsp:txXfrm rot="-5400000">
        <a:off x="5534259" y="841316"/>
        <a:ext cx="1401306" cy="1401306"/>
      </dsp:txXfrm>
    </dsp:sp>
    <dsp:sp modelId="{6EFB2896-0600-AF46-997E-E9BD20F81C1B}">
      <dsp:nvSpPr>
        <dsp:cNvPr id="0" name=""/>
        <dsp:cNvSpPr/>
      </dsp:nvSpPr>
      <dsp:spPr>
        <a:xfrm rot="10800000">
          <a:off x="5534259" y="2334158"/>
          <a:ext cx="1981746" cy="1981746"/>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endParaRPr lang="en-US" sz="5100" kern="1200">
            <a:latin typeface="+mj-lt"/>
          </a:endParaRPr>
        </a:p>
      </dsp:txBody>
      <dsp:txXfrm rot="10800000">
        <a:off x="5534259" y="2334158"/>
        <a:ext cx="1401306" cy="1401306"/>
      </dsp:txXfrm>
    </dsp:sp>
    <dsp:sp modelId="{27F0F634-A748-6F46-BDEC-BB1A28F81B3D}">
      <dsp:nvSpPr>
        <dsp:cNvPr id="0" name=""/>
        <dsp:cNvSpPr/>
      </dsp:nvSpPr>
      <dsp:spPr>
        <a:xfrm rot="16200000">
          <a:off x="3460978" y="2334158"/>
          <a:ext cx="1981746" cy="1981746"/>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endParaRPr lang="en-US" sz="5100" kern="1200">
            <a:latin typeface="+mj-lt"/>
          </a:endParaRPr>
        </a:p>
      </dsp:txBody>
      <dsp:txXfrm rot="5400000">
        <a:off x="4041418" y="2334158"/>
        <a:ext cx="1401306" cy="1401306"/>
      </dsp:txXfrm>
    </dsp:sp>
    <dsp:sp modelId="{16A59BAF-B244-724F-8D5A-896D6A16B3FC}">
      <dsp:nvSpPr>
        <dsp:cNvPr id="0" name=""/>
        <dsp:cNvSpPr/>
      </dsp:nvSpPr>
      <dsp:spPr>
        <a:xfrm>
          <a:off x="5146377" y="1876480"/>
          <a:ext cx="684228" cy="594981"/>
        </a:xfrm>
        <a:prstGeom prst="circular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FA29D7-7B83-B442-AFF8-7B5F78E9A9A2}">
      <dsp:nvSpPr>
        <dsp:cNvPr id="0" name=""/>
        <dsp:cNvSpPr/>
      </dsp:nvSpPr>
      <dsp:spPr>
        <a:xfrm rot="10800000">
          <a:off x="5146377" y="2105319"/>
          <a:ext cx="684228" cy="594981"/>
        </a:xfrm>
        <a:prstGeom prst="circular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14199-BE5F-D64E-A6C4-0C25C9267A13}"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AFA1E-4478-8240-8931-EFE0BE4317EA}" type="slidenum">
              <a:rPr lang="en-US" smtClean="0"/>
              <a:t>‹#›</a:t>
            </a:fld>
            <a:endParaRPr lang="en-US"/>
          </a:p>
        </p:txBody>
      </p:sp>
    </p:spTree>
    <p:extLst>
      <p:ext uri="{BB962C8B-B14F-4D97-AF65-F5344CB8AC3E}">
        <p14:creationId xmlns:p14="http://schemas.microsoft.com/office/powerpoint/2010/main" val="283481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morning/Good afternoon everyone. Thank you for joining. I am an Aerospace Engineer working at NASA Ames and one of my interests is applications of AI/ML in Optimization Airspace Operations. </a:t>
            </a:r>
          </a:p>
        </p:txBody>
      </p:sp>
    </p:spTree>
    <p:extLst>
      <p:ext uri="{BB962C8B-B14F-4D97-AF65-F5344CB8AC3E}">
        <p14:creationId xmlns:p14="http://schemas.microsoft.com/office/powerpoint/2010/main" val="2341424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EAFA1E-4478-8240-8931-EFE0BE4317EA}" type="slidenum">
              <a:rPr lang="en-US" smtClean="0"/>
              <a:t>14</a:t>
            </a:fld>
            <a:endParaRPr lang="en-US"/>
          </a:p>
        </p:txBody>
      </p:sp>
    </p:spTree>
    <p:extLst>
      <p:ext uri="{BB962C8B-B14F-4D97-AF65-F5344CB8AC3E}">
        <p14:creationId xmlns:p14="http://schemas.microsoft.com/office/powerpoint/2010/main" val="98061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1236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EAFA1E-4478-8240-8931-EFE0BE4317EA}" type="slidenum">
              <a:rPr lang="en-US" smtClean="0"/>
              <a:t>19</a:t>
            </a:fld>
            <a:endParaRPr lang="en-US"/>
          </a:p>
        </p:txBody>
      </p:sp>
    </p:spTree>
    <p:extLst>
      <p:ext uri="{BB962C8B-B14F-4D97-AF65-F5344CB8AC3E}">
        <p14:creationId xmlns:p14="http://schemas.microsoft.com/office/powerpoint/2010/main" val="1010882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the challenges we are planning to address with the current work, I want to spend a minute describing key elements of the digital transformation journey of the NAS. As we incorporate new entrants into the operations, we want to enable automation and communication standards. </a:t>
            </a:r>
          </a:p>
          <a:p>
            <a:r>
              <a:rPr lang="en-US"/>
              <a:t>We want to move towards performance based sustainable outcomes which requires incorporation of AI/ML methods and real time data monitoring and analysis. </a:t>
            </a:r>
          </a:p>
          <a:p>
            <a:r>
              <a:rPr lang="en-US"/>
              <a:t>Systems and services need to be agile to foster collaboration and establish interoperability in the NAS.</a:t>
            </a:r>
          </a:p>
          <a:p>
            <a:r>
              <a:rPr lang="en-US"/>
              <a:t>Need to get to the integrated information environment where access to secure and reliable information is available when needed and distributed decision making can be real. </a:t>
            </a:r>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2</a:t>
            </a:fld>
            <a:endParaRPr lang="en-US"/>
          </a:p>
        </p:txBody>
      </p:sp>
    </p:spTree>
    <p:extLst>
      <p:ext uri="{BB962C8B-B14F-4D97-AF65-F5344CB8AC3E}">
        <p14:creationId xmlns:p14="http://schemas.microsoft.com/office/powerpoint/2010/main" val="354553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nari.arc.nasa.gov</a:t>
            </a:r>
            <a:r>
              <a:rPr lang="en-US" dirty="0"/>
              <a:t>/</a:t>
            </a:r>
            <a:r>
              <a:rPr lang="en-US" dirty="0" err="1"/>
              <a:t>aam</a:t>
            </a:r>
            <a:r>
              <a:rPr lang="en-US" dirty="0"/>
              <a:t>-portal/airspace/</a:t>
            </a:r>
          </a:p>
        </p:txBody>
      </p:sp>
      <p:sp>
        <p:nvSpPr>
          <p:cNvPr id="4" name="Slide Number Placeholder 3"/>
          <p:cNvSpPr>
            <a:spLocks noGrp="1"/>
          </p:cNvSpPr>
          <p:nvPr>
            <p:ph type="sldNum" sz="quarter" idx="5"/>
          </p:nvPr>
        </p:nvSpPr>
        <p:spPr/>
        <p:txBody>
          <a:bodyPr/>
          <a:lstStyle/>
          <a:p>
            <a:fld id="{1AEAFA1E-4478-8240-8931-EFE0BE4317EA}" type="slidenum">
              <a:rPr lang="en-US" smtClean="0"/>
              <a:t>3</a:t>
            </a:fld>
            <a:endParaRPr lang="en-US"/>
          </a:p>
        </p:txBody>
      </p:sp>
    </p:spTree>
    <p:extLst>
      <p:ext uri="{BB962C8B-B14F-4D97-AF65-F5344CB8AC3E}">
        <p14:creationId xmlns:p14="http://schemas.microsoft.com/office/powerpoint/2010/main" val="281409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Narrative: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The aviation data is often segmented, coming in from different sources, has gaps or can be available from multiple sources in different formats.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We need easier access to good quality and standardized aviation data to work on solution that can improve NAS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The next challenge is about the development of aviation services. They are mostly monolithic is nature which means that a decision-making tools is like a black box consuming the data and outputting the decision for flight operators and ATC via the providers’ network. Its hard to re-use these services to build more complex services or use a portion of it. This leads to inefficient usage of existing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Another challenge is related to the way these aviation tools and services are deployed. They are mostly built for a certain region, are deployed locally on the local ATC or FO facility. This leads to limited access to the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These aviation services needs to be customized heavily for the airspaces they are going to be used for. In certain cases, it required lot of work to a. access these services at multiple locations and adapt them for using at these locations. As an example, the airport configuration prediction model typically needs a blueprint of the individual airport which makes it hard to adapt for other metroplex areas.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Problem Statement: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Hard to access and decipher data to provide advanced digital services for digital National Airspace System (NAS) transformation</a:t>
            </a:r>
          </a:p>
          <a:p>
            <a:pPr marL="0" marR="0" lvl="0" indent="0" defTabSz="914400" rtl="0" eaLnBrk="1" fontAlgn="auto" latinLnBrk="0" hangingPunct="1">
              <a:lnSpc>
                <a:spcPct val="100000"/>
              </a:lnSpc>
              <a:spcBef>
                <a:spcPts val="0"/>
              </a:spcBef>
              <a:spcAft>
                <a:spcPts val="0"/>
              </a:spcAft>
              <a:buClrTx/>
              <a:buSzTx/>
              <a:buFontTx/>
              <a:buNone/>
              <a:tabLst/>
              <a:defRPr/>
            </a:pPr>
            <a:endParaRPr lang="en-US">
              <a:solidFill>
                <a:schemeClr val="tx2"/>
              </a:solidFill>
              <a:latin typeface="Arial" panose="020B0604020202020204" pitchFamily="34" charset="0"/>
              <a:ea typeface="ＭＳ Ｐゴシック"/>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Pursued Solution:</a:t>
            </a:r>
          </a:p>
          <a:p>
            <a:pPr>
              <a:defRPr/>
            </a:pPr>
            <a:r>
              <a:rPr lang="en-US" sz="900">
                <a:solidFill>
                  <a:schemeClr val="tx2"/>
                </a:solidFill>
                <a:latin typeface="Arial" panose="020B0604020202020204" pitchFamily="34" charset="0"/>
                <a:cs typeface="Arial" panose="020B0604020202020204" pitchFamily="34" charset="0"/>
              </a:rPr>
              <a:t>Pave the way for improving data accessibility to enable high-reuse digital service solutions that can scale and be more quickly discovered on a platform </a:t>
            </a:r>
          </a:p>
          <a:p>
            <a:pPr>
              <a:defRPr/>
            </a:pPr>
            <a:endParaRPr lang="en-US" sz="900">
              <a:solidFill>
                <a:schemeClr val="tx2"/>
              </a:solidFill>
              <a:latin typeface="Arial" panose="020B0604020202020204" pitchFamily="34" charset="0"/>
              <a:cs typeface="Arial" panose="020B0604020202020204" pitchFamily="34" charset="0"/>
            </a:endParaRPr>
          </a:p>
          <a:p>
            <a:pPr>
              <a:buFont typeface="Arial" panose="020B0604020202020204" pitchFamily="34" charset="0"/>
              <a:buChar char="•"/>
            </a:pPr>
            <a:r>
              <a:rPr kumimoji="0" lang="en-US" sz="900" u="none" strike="noStrike" kern="1200" cap="none" spc="0" normalizeH="0" baseline="0" noProof="0">
                <a:ln>
                  <a:noFill/>
                </a:ln>
                <a:solidFill>
                  <a:schemeClr val="tx2"/>
                </a:solidFill>
                <a:effectLst/>
                <a:uLnTx/>
                <a:uFillTx/>
                <a:latin typeface="Arial" panose="020B0604020202020204" pitchFamily="34" charset="0"/>
                <a:ea typeface="ＭＳ Ｐゴシック"/>
                <a:cs typeface="Arial" panose="020B0604020202020204" pitchFamily="34" charset="0"/>
              </a:rPr>
              <a:t>Hard to access and decipher aviation data to provide advanced digital services for improving airspace operations.</a:t>
            </a:r>
            <a:endParaRPr lang="en-US" sz="900">
              <a:latin typeface="Arial" panose="020B0604020202020204" pitchFamily="34" charset="0"/>
              <a:cs typeface="Arial" panose="020B0604020202020204" pitchFamily="34" charset="0"/>
            </a:endParaRPr>
          </a:p>
          <a:p>
            <a:pPr>
              <a:buFont typeface="Arial" panose="020B0604020202020204" pitchFamily="34" charset="0"/>
              <a:buChar char="•"/>
            </a:pPr>
            <a:r>
              <a:rPr lang="en-US" sz="900">
                <a:latin typeface="Arial" panose="020B0604020202020204" pitchFamily="34" charset="0"/>
                <a:cs typeface="Arial" panose="020B0604020202020204" pitchFamily="34" charset="0"/>
              </a:rPr>
              <a:t>Platform will accelerate NAS transformation for advanced, data-driven, digital services to promote efficient aviation operations.</a:t>
            </a:r>
          </a:p>
          <a:p>
            <a:pPr>
              <a:buFont typeface="Arial" panose="020B0604020202020204" pitchFamily="34" charset="0"/>
              <a:buChar char="•"/>
            </a:pPr>
            <a:r>
              <a:rPr kumimoji="0" lang="en-US" sz="900" b="0" u="none" strike="noStrike" kern="1200" cap="none" spc="0" normalizeH="0" baseline="0" noProof="0">
                <a:ln>
                  <a:noFill/>
                </a:ln>
                <a:effectLst/>
                <a:uLnTx/>
                <a:uFillTx/>
                <a:latin typeface="Arial" panose="020B0604020202020204" pitchFamily="34" charset="0"/>
                <a:ea typeface="ＭＳ Ｐゴシック"/>
                <a:cs typeface="Arial" panose="020B0604020202020204" pitchFamily="34" charset="0"/>
              </a:rPr>
              <a:t>Cloud-based ecosystem that takes data from many sources and turns it into easily accessible, easy-to-use digital information to expand the development of reusable </a:t>
            </a:r>
            <a:r>
              <a:rPr lang="en-US" sz="900">
                <a:latin typeface="Arial" panose="020B0604020202020204" pitchFamily="34" charset="0"/>
                <a:ea typeface="ＭＳ Ｐゴシック"/>
                <a:cs typeface="Arial" panose="020B0604020202020204" pitchFamily="34" charset="0"/>
              </a:rPr>
              <a:t>aviation</a:t>
            </a:r>
            <a:r>
              <a:rPr kumimoji="0" lang="en-US" sz="900" b="0" u="none" strike="noStrike" kern="1200" cap="none" spc="0" normalizeH="0" baseline="0" noProof="0">
                <a:ln>
                  <a:noFill/>
                </a:ln>
                <a:effectLst/>
                <a:uLnTx/>
                <a:uFillTx/>
                <a:latin typeface="Arial" panose="020B0604020202020204" pitchFamily="34" charset="0"/>
                <a:ea typeface="ＭＳ Ｐゴシック"/>
                <a:cs typeface="Arial" panose="020B0604020202020204" pitchFamily="34" charset="0"/>
              </a:rPr>
              <a:t> services</a:t>
            </a:r>
            <a:endParaRPr lang="en-US" sz="900" b="0" u="none" strike="noStrike" kern="1200" cap="none" spc="0" normalizeH="0" baseline="0" noProof="0">
              <a:ln>
                <a:noFill/>
              </a:ln>
              <a:effectLst/>
              <a:uLnTx/>
              <a:uFillTx/>
              <a:latin typeface="Arial" panose="020B0604020202020204" pitchFamily="34" charset="0"/>
              <a:ea typeface="ＭＳ Ｐゴシック"/>
              <a:cs typeface="Arial" panose="020B0604020202020204" pitchFamily="34" charset="0"/>
            </a:endParaRPr>
          </a:p>
          <a:p>
            <a:pPr>
              <a:buFont typeface="Arial" panose="020B0604020202020204" pitchFamily="34" charset="0"/>
              <a:buChar char="•"/>
            </a:pPr>
            <a:endParaRPr lang="en-US" sz="900">
              <a:latin typeface="Arial" panose="020B0604020202020204" pitchFamily="34" charset="0"/>
              <a:cs typeface="Arial" panose="020B0604020202020204" pitchFamily="34" charset="0"/>
            </a:endParaRPr>
          </a:p>
          <a:p>
            <a:pPr>
              <a:buFont typeface="Arial" panose="020B0604020202020204" pitchFamily="34" charset="0"/>
              <a:buChar char="•"/>
            </a:pPr>
            <a:endParaRPr lang="en-US" sz="900">
              <a:latin typeface="Arial" panose="020B0604020202020204" pitchFamily="34" charset="0"/>
              <a:cs typeface="Arial" panose="020B0604020202020204" pitchFamily="34" charset="0"/>
            </a:endParaRPr>
          </a:p>
          <a:p>
            <a:pPr>
              <a:defRPr/>
            </a:pPr>
            <a:endParaRPr lang="en-US" sz="900">
              <a:solidFill>
                <a:schemeClr val="tx2"/>
              </a:solidFill>
              <a:latin typeface="Arial" panose="020B060402020202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5</a:t>
            </a:fld>
            <a:endParaRPr lang="en-US"/>
          </a:p>
        </p:txBody>
      </p:sp>
    </p:spTree>
    <p:extLst>
      <p:ext uri="{BB962C8B-B14F-4D97-AF65-F5344CB8AC3E}">
        <p14:creationId xmlns:p14="http://schemas.microsoft.com/office/powerpoint/2010/main" val="1730858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atin typeface="Arial"/>
                <a:ea typeface="ＭＳ Ｐゴシック"/>
                <a:cs typeface="Arial"/>
              </a:rPr>
              <a:t>Narrative: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900" b="1">
                <a:effectLst/>
                <a:latin typeface="Arial" panose="020B0604020202020204" pitchFamily="34" charset="0"/>
                <a:ea typeface="Times New Roman" panose="02020603050405020304" pitchFamily="18" charset="0"/>
                <a:cs typeface="Arial" panose="020B0604020202020204" pitchFamily="34" charset="0"/>
              </a:rPr>
              <a:t>The current work addresses the NAS challenges by building a reference implementation of a c</a:t>
            </a:r>
            <a:r>
              <a:rPr lang="en-US" sz="900" b="1">
                <a:latin typeface="Arial"/>
                <a:cs typeface="Arial"/>
              </a:rPr>
              <a:t>loud-based software platform called Digital Information Platform (DIP)</a:t>
            </a:r>
            <a:endParaRPr lang="en-US" sz="900" b="1">
              <a:effectLst/>
              <a:latin typeface="Arial" panose="020B0604020202020204" pitchFamily="34" charset="0"/>
              <a:cs typeface="Arial" panose="020B0604020202020204" pitchFamily="34" charset="0"/>
            </a:endParaRPr>
          </a:p>
          <a:p>
            <a:pPr>
              <a:spcBef>
                <a:spcPct val="0"/>
              </a:spcBef>
            </a:pPr>
            <a:endParaRPr lang="en-US">
              <a:latin typeface="Arial"/>
              <a:ea typeface="ＭＳ Ｐゴシック"/>
              <a:cs typeface="Arial"/>
            </a:endParaRPr>
          </a:p>
          <a:p>
            <a:pPr>
              <a:spcBef>
                <a:spcPct val="0"/>
              </a:spcBef>
            </a:pPr>
            <a:r>
              <a:rPr lang="en-US">
                <a:latin typeface="Arial"/>
                <a:ea typeface="ＭＳ Ｐゴシック"/>
                <a:cs typeface="Arial"/>
              </a:rPr>
              <a:t>So, here is our proposed solution to address these challenges through this platform. NASA has developed its own integrated aviation data service which consumes data from multiple sources, integrates it and is currently available for users. This real time data stream and archival data is made available on the platform. The platform will be able to provide easy access and secure to the data services. </a:t>
            </a:r>
          </a:p>
          <a:p>
            <a:pPr>
              <a:spcBef>
                <a:spcPct val="0"/>
              </a:spcBef>
            </a:pPr>
            <a:endParaRPr lang="en-US">
              <a:latin typeface="Arial"/>
              <a:ea typeface="ＭＳ Ｐゴシック"/>
              <a:cs typeface="Arial"/>
            </a:endParaRPr>
          </a:p>
          <a:p>
            <a:pPr>
              <a:spcBef>
                <a:spcPct val="0"/>
              </a:spcBef>
            </a:pPr>
            <a:r>
              <a:rPr lang="en-US">
                <a:latin typeface="Arial"/>
                <a:ea typeface="ＭＳ Ｐゴシック"/>
                <a:cs typeface="Arial"/>
              </a:rPr>
              <a:t>The current approach is to build the services in a micro-services based framework so that the individual blocks can be re-used to build complex services. </a:t>
            </a:r>
          </a:p>
          <a:p>
            <a:pPr>
              <a:spcBef>
                <a:spcPct val="0"/>
              </a:spcBef>
            </a:pPr>
            <a:r>
              <a:rPr lang="en-US">
                <a:latin typeface="Arial"/>
                <a:ea typeface="ＭＳ Ｐゴシック"/>
                <a:cs typeface="Arial"/>
              </a:rPr>
              <a:t>The current framework will provide easy access to the services through common reusable APIs.</a:t>
            </a:r>
          </a:p>
          <a:p>
            <a:pPr>
              <a:spcBef>
                <a:spcPct val="0"/>
              </a:spcBef>
            </a:pPr>
            <a:endParaRPr lang="en-US">
              <a:latin typeface="Arial"/>
              <a:ea typeface="ＭＳ Ｐゴシック"/>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atin typeface="Arial"/>
                <a:ea typeface="ＭＳ Ｐゴシック"/>
                <a:cs typeface="Arial"/>
              </a:rPr>
              <a:t>The platform is deployed on cloud so that we can leverage all the benefits of a cloud based infrastructure such as easy web-based portal, easy access and implementing a scalable architecture. </a:t>
            </a:r>
            <a:endParaRPr lang="en-US">
              <a:latin typeface="Calibri"/>
              <a:cs typeface="Calibri"/>
            </a:endParaRPr>
          </a:p>
          <a:p>
            <a:pPr>
              <a:spcBef>
                <a:spcPct val="0"/>
              </a:spcBef>
            </a:pPr>
            <a:endParaRPr lang="en-US">
              <a:latin typeface="Arial"/>
              <a:ea typeface="ＭＳ Ｐゴシック"/>
              <a:cs typeface="Arial"/>
            </a:endParaRPr>
          </a:p>
          <a:p>
            <a:pPr>
              <a:spcBef>
                <a:spcPct val="0"/>
              </a:spcBef>
            </a:pPr>
            <a:r>
              <a:rPr lang="en-US"/>
              <a:t>The platform architecture is developed in such a manner that it has features like low latency, supports machine learning based prediction services and through the cloud based infrastructure, the services can be adapted and accessed easily across the NAS. </a:t>
            </a:r>
            <a:endParaRPr lang="en-US">
              <a:latin typeface="Arial"/>
              <a:ea typeface="ＭＳ Ｐゴシック"/>
              <a:cs typeface="Arial"/>
            </a:endParaRPr>
          </a:p>
          <a:p>
            <a:pPr>
              <a:spcBef>
                <a:spcPct val="0"/>
              </a:spcBef>
            </a:pPr>
            <a:endParaRPr lang="en-US">
              <a:latin typeface="Arial"/>
              <a:ea typeface="ＭＳ Ｐゴシック"/>
              <a:cs typeface="Arial"/>
            </a:endParaRPr>
          </a:p>
          <a:p>
            <a:pPr>
              <a:spcBef>
                <a:spcPct val="0"/>
              </a:spcBef>
            </a:pPr>
            <a:r>
              <a:rPr lang="en-US">
                <a:latin typeface="Arial"/>
                <a:ea typeface="ＭＳ Ｐゴシック"/>
                <a:cs typeface="Arial"/>
              </a:rPr>
              <a:t>So, by enabling these solutions through the platform, we are addressing the current aviation industry challenges as presented before.</a:t>
            </a:r>
          </a:p>
          <a:p>
            <a:pPr>
              <a:spcBef>
                <a:spcPct val="0"/>
              </a:spcBef>
            </a:pPr>
            <a:r>
              <a:rPr lang="en-US">
                <a:latin typeface="Arial"/>
                <a:ea typeface="ＭＳ Ｐゴシック"/>
                <a:cs typeface="Arial"/>
              </a:rPr>
              <a:t>--------------</a:t>
            </a:r>
          </a:p>
          <a:p>
            <a:pPr>
              <a:spcBef>
                <a:spcPct val="0"/>
              </a:spcBef>
            </a:pPr>
            <a:r>
              <a:rPr lang="en-US">
                <a:latin typeface="Arial"/>
                <a:ea typeface="ＭＳ Ｐゴシック"/>
                <a:cs typeface="Arial"/>
              </a:rPr>
              <a:t>The main objective of the current work is to create an ecosystem for easier and efficient development and consumption of digital flight services and information.</a:t>
            </a:r>
          </a:p>
          <a:p>
            <a:pPr>
              <a:spcBef>
                <a:spcPct val="0"/>
              </a:spcBef>
            </a:pPr>
            <a:r>
              <a:rPr lang="en-US">
                <a:latin typeface="Arial"/>
                <a:ea typeface="ＭＳ Ｐゴシック"/>
                <a:cs typeface="Arial"/>
              </a:rPr>
              <a:t>The current framework will provide easy access to aggregated and organized aviation data through common reusable APIs.</a:t>
            </a:r>
          </a:p>
          <a:p>
            <a:pPr>
              <a:spcBef>
                <a:spcPct val="0"/>
              </a:spcBef>
            </a:pPr>
            <a:r>
              <a:rPr lang="en-US">
                <a:latin typeface="Arial"/>
                <a:ea typeface="ＭＳ Ｐゴシック"/>
                <a:cs typeface="Arial"/>
              </a:rPr>
              <a:t>The microservices based architecture will enable and promote the reuse of services to develop more complex aviation services. Few examples include ML based prediction service, decision support tools and flight planning tools with different sets of constraints.</a:t>
            </a:r>
          </a:p>
          <a:p>
            <a:pPr>
              <a:spcBef>
                <a:spcPct val="0"/>
              </a:spcBef>
            </a:pPr>
            <a:endParaRPr lang="en-US">
              <a:latin typeface="Arial"/>
              <a:ea typeface="ＭＳ Ｐゴシック"/>
              <a:cs typeface="Arial"/>
            </a:endParaRPr>
          </a:p>
          <a:p>
            <a:pPr>
              <a:spcBef>
                <a:spcPct val="0"/>
              </a:spcBef>
            </a:pPr>
            <a:r>
              <a:rPr lang="en-US">
                <a:latin typeface="Arial"/>
                <a:ea typeface="ＭＳ Ｐゴシック"/>
                <a:cs typeface="Arial"/>
              </a:rPr>
              <a:t>Revised third bullet-point based on the following information</a:t>
            </a:r>
          </a:p>
          <a:p>
            <a:pPr marL="285750" indent="-285750">
              <a:spcBef>
                <a:spcPct val="0"/>
              </a:spcBef>
              <a:buFont typeface="Arial,Sans-Serif"/>
              <a:buChar char="•"/>
            </a:pPr>
            <a:r>
              <a:rPr lang="en-US">
                <a:latin typeface="Arial"/>
                <a:ea typeface="ＭＳ Ｐゴシック"/>
                <a:cs typeface="Arial"/>
              </a:rPr>
              <a:t>Provide advanced services to increase efficiency and predictability</a:t>
            </a:r>
          </a:p>
          <a:p>
            <a:pPr marL="342900" indent="-342900">
              <a:spcBef>
                <a:spcPct val="0"/>
              </a:spcBef>
              <a:buFont typeface="Arial,Sans-Serif"/>
              <a:buChar char="•"/>
            </a:pPr>
            <a:r>
              <a:rPr lang="en-US">
                <a:latin typeface="Arial"/>
                <a:ea typeface="ＭＳ Ｐゴシック"/>
                <a:cs typeface="Arial"/>
              </a:rPr>
              <a:t>Improve data accessibility to enable machine-learning based services to scale services </a:t>
            </a:r>
          </a:p>
          <a:p>
            <a:pPr marL="342900" indent="-342900">
              <a:spcBef>
                <a:spcPct val="0"/>
              </a:spcBef>
              <a:buFont typeface="Arial,Sans-Serif"/>
              <a:buChar char="•"/>
            </a:pPr>
            <a:r>
              <a:rPr lang="en-US">
                <a:latin typeface="Arial"/>
                <a:ea typeface="ＭＳ Ｐゴシック"/>
                <a:cs typeface="Arial"/>
              </a:rPr>
              <a:t>digital aviation services such as Machine Learning based prediction services, decision making services, flight planning services etc.</a:t>
            </a:r>
          </a:p>
          <a:p>
            <a:endParaRPr lang="en-US">
              <a:latin typeface="Calibri"/>
              <a:cs typeface="Calibri"/>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atin typeface="Arial"/>
                <a:ea typeface="ＭＳ Ｐゴシック"/>
                <a:cs typeface="Arial"/>
              </a:rPr>
              <a:t>C</a:t>
            </a:r>
            <a:r>
              <a:rPr kumimoji="0" lang="en-US" b="0" i="0" u="none" strike="noStrike" cap="none" normalizeH="0" baseline="0">
                <a:ln>
                  <a:noFill/>
                </a:ln>
                <a:effectLst/>
                <a:latin typeface="Arial"/>
                <a:ea typeface="ＭＳ Ｐゴシック"/>
                <a:cs typeface="Arial"/>
              </a:rPr>
              <a:t>reate an ecosystem for easier and efficient development and consumption of digital </a:t>
            </a:r>
            <a:r>
              <a:rPr lang="en-US">
                <a:latin typeface="Arial"/>
                <a:ea typeface="ＭＳ Ｐゴシック"/>
                <a:cs typeface="Arial"/>
              </a:rPr>
              <a:t>flight </a:t>
            </a:r>
            <a:r>
              <a:rPr kumimoji="0" lang="en-US" b="0" i="0" u="none" strike="noStrike" cap="none" normalizeH="0" baseline="0">
                <a:ln>
                  <a:noFill/>
                </a:ln>
                <a:effectLst/>
                <a:latin typeface="Arial"/>
                <a:ea typeface="ＭＳ Ｐゴシック"/>
                <a:cs typeface="Arial"/>
              </a:rPr>
              <a:t>services and information.</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b="0" i="0" u="none" strike="noStrike" cap="none" normalizeH="0" baseline="0">
              <a:ln>
                <a:noFill/>
              </a:ln>
              <a:solidFill>
                <a:schemeClr val="tx1"/>
              </a:solidFill>
              <a:effectLst/>
              <a:latin typeface="Arial" panose="020B0604020202020204" pitchFamily="34" charset="0"/>
              <a:ea typeface="ＭＳ Ｐゴシック" pitchFamily="80" charset="-128"/>
              <a:cs typeface="Arial" panose="020B0604020202020204" pitchFamily="34" charset="0"/>
            </a:endParaRPr>
          </a:p>
          <a:p>
            <a:pPr marL="285750" indent="-285750">
              <a:buFont typeface="Arial" panose="020B0604020202020204" pitchFamily="34" charset="0"/>
              <a:buChar char="•"/>
            </a:pPr>
            <a:r>
              <a:rPr lang="en-US">
                <a:latin typeface="Arial"/>
                <a:ea typeface="ＭＳ Ｐゴシック"/>
                <a:cs typeface="Arial"/>
              </a:rPr>
              <a:t>Provide</a:t>
            </a:r>
            <a:r>
              <a:rPr lang="en-US">
                <a:effectLst/>
                <a:latin typeface="Arial"/>
                <a:ea typeface="ＭＳ Ｐゴシック"/>
                <a:cs typeface="Arial"/>
              </a:rPr>
              <a:t> easy access</a:t>
            </a:r>
            <a:r>
              <a:rPr lang="en-US">
                <a:latin typeface="Arial"/>
                <a:ea typeface="ＭＳ Ｐゴシック"/>
                <a:cs typeface="Arial"/>
              </a:rPr>
              <a:t> to</a:t>
            </a:r>
            <a:r>
              <a:rPr lang="en-US">
                <a:effectLst/>
                <a:latin typeface="Arial"/>
                <a:ea typeface="ＭＳ Ｐゴシック"/>
                <a:cs typeface="Arial"/>
              </a:rPr>
              <a:t> </a:t>
            </a:r>
            <a:r>
              <a:rPr lang="en-US">
                <a:latin typeface="Arial"/>
                <a:ea typeface="ＭＳ Ｐゴシック"/>
                <a:cs typeface="Arial"/>
              </a:rPr>
              <a:t>unified, aggregated, validated and organized</a:t>
            </a:r>
            <a:r>
              <a:rPr lang="en-US">
                <a:effectLst/>
                <a:latin typeface="Arial"/>
                <a:ea typeface="ＭＳ Ｐゴシック"/>
                <a:cs typeface="Arial"/>
              </a:rPr>
              <a:t> airspace data through common </a:t>
            </a:r>
            <a:r>
              <a:rPr lang="en-US">
                <a:latin typeface="Arial"/>
                <a:ea typeface="ＭＳ Ｐゴシック"/>
                <a:cs typeface="Arial"/>
              </a:rPr>
              <a:t>reusable APIs</a:t>
            </a:r>
            <a:endParaRPr lang="en-US">
              <a:effectLst/>
              <a:latin typeface="Arial"/>
              <a:ea typeface="ＭＳ Ｐゴシック"/>
              <a:cs typeface="Arial"/>
            </a:endParaRPr>
          </a:p>
          <a:p>
            <a:pPr marL="285750" indent="-285750">
              <a:buFont typeface="Arial" panose="020B0604020202020204" pitchFamily="34" charset="0"/>
              <a:buChar char="•"/>
            </a:pPr>
            <a:endParaRPr lang="en-US">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effectLst/>
                <a:latin typeface="Arial"/>
                <a:ea typeface="ＭＳ Ｐゴシック"/>
                <a:cs typeface="Arial"/>
              </a:rPr>
              <a:t>Support microservices based architecture for developing and </a:t>
            </a:r>
            <a:r>
              <a:rPr lang="en-US">
                <a:latin typeface="Arial"/>
                <a:ea typeface="ＭＳ Ｐゴシック"/>
                <a:cs typeface="Arial"/>
              </a:rPr>
              <a:t>enabling access to the flight services such as Machine Learning based predictions, decision support tools and flight planning tools. </a:t>
            </a:r>
            <a:endParaRPr lang="en-US" sz="800">
              <a:latin typeface="Arial"/>
              <a:ea typeface="ＭＳ Ｐゴシック"/>
              <a:cs typeface="Arial"/>
            </a:endParaRPr>
          </a:p>
          <a:p>
            <a:endParaRPr lang="en-US">
              <a:latin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b="1">
                <a:effectLst/>
                <a:latin typeface="Arial" panose="020B0604020202020204" pitchFamily="34" charset="0"/>
                <a:ea typeface="Times New Roman" panose="02020603050405020304" pitchFamily="18" charset="0"/>
                <a:cs typeface="Arial" panose="020B0604020202020204" pitchFamily="34" charset="0"/>
              </a:rPr>
              <a:t>The current work addresses the NAS challenges by building a c</a:t>
            </a:r>
            <a:r>
              <a:rPr lang="en-US" sz="900" b="1">
                <a:latin typeface="Arial"/>
                <a:cs typeface="Arial"/>
              </a:rPr>
              <a:t>loud-based software platform called Digital Information Platform (DIP)</a:t>
            </a:r>
            <a:endParaRPr lang="en-US" sz="900" b="1">
              <a:effectLst/>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6</a:t>
            </a:fld>
            <a:endParaRPr lang="en-US"/>
          </a:p>
        </p:txBody>
      </p:sp>
    </p:spTree>
    <p:extLst>
      <p:ext uri="{BB962C8B-B14F-4D97-AF65-F5344CB8AC3E}">
        <p14:creationId xmlns:p14="http://schemas.microsoft.com/office/powerpoint/2010/main" val="293162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solidFill>
                  <a:srgbClr val="7030A0"/>
                </a:solidFill>
              </a:rPr>
              <a:t>Real-time flight TOS reroute data</a:t>
            </a:r>
            <a:endParaRPr lang="en-US">
              <a:solidFill>
                <a:srgbClr val="7030A0"/>
              </a:solidFill>
            </a:endParaRPr>
          </a:p>
          <a:p>
            <a:r>
              <a:rPr lang="en-US" sz="1200" i="1">
                <a:solidFill>
                  <a:srgbClr val="7030A0"/>
                </a:solidFill>
              </a:rPr>
              <a:t>Coordination of reroute submissions </a:t>
            </a:r>
            <a:endParaRPr lang="en-US">
              <a:solidFill>
                <a:srgbClr val="7030A0"/>
              </a:solidFill>
            </a:endParaRPr>
          </a:p>
          <a:p>
            <a:r>
              <a:rPr lang="en-US" sz="1200" i="1">
                <a:solidFill>
                  <a:srgbClr val="7030A0"/>
                </a:solidFill>
              </a:rPr>
              <a:t>Available on any machine for operational use</a:t>
            </a:r>
            <a:endParaRPr lang="en-US">
              <a:solidFill>
                <a:srgbClr val="7030A0"/>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BEDAF-00A6-B94C-9399-D095A6E7BF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41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panose="02000503000000020004" pitchFamily="2" charset="0"/>
              </a:rPr>
              <a:t>More accurate arrival runway predictions can enable earlier planning for taxi-in times. That means more time to make adjustments for early or late arrivals, improved operations, and better yet, happy travelers.</a:t>
            </a:r>
            <a:endParaRPr lang="en-US" dirty="0"/>
          </a:p>
        </p:txBody>
      </p:sp>
      <p:sp>
        <p:nvSpPr>
          <p:cNvPr id="4" name="Slide Number Placeholder 3"/>
          <p:cNvSpPr>
            <a:spLocks noGrp="1"/>
          </p:cNvSpPr>
          <p:nvPr>
            <p:ph type="sldNum" sz="quarter" idx="5"/>
          </p:nvPr>
        </p:nvSpPr>
        <p:spPr/>
        <p:txBody>
          <a:bodyPr/>
          <a:lstStyle/>
          <a:p>
            <a:fld id="{1AEAFA1E-4478-8240-8931-EFE0BE4317EA}" type="slidenum">
              <a:rPr lang="en-US" smtClean="0"/>
              <a:t>11</a:t>
            </a:fld>
            <a:endParaRPr lang="en-US"/>
          </a:p>
        </p:txBody>
      </p:sp>
    </p:spTree>
    <p:extLst>
      <p:ext uri="{BB962C8B-B14F-4D97-AF65-F5344CB8AC3E}">
        <p14:creationId xmlns:p14="http://schemas.microsoft.com/office/powerpoint/2010/main" val="112790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2F03BC-56EA-1447-8A0C-6923009348BF}" type="slidenum">
              <a:rPr lang="en-US" smtClean="0"/>
              <a:t>12</a:t>
            </a:fld>
            <a:endParaRPr lang="en-US"/>
          </a:p>
        </p:txBody>
      </p:sp>
    </p:spTree>
    <p:extLst>
      <p:ext uri="{BB962C8B-B14F-4D97-AF65-F5344CB8AC3E}">
        <p14:creationId xmlns:p14="http://schemas.microsoft.com/office/powerpoint/2010/main" val="343523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7344A"/>
                </a:solidFill>
                <a:effectLst/>
                <a:latin typeface="Open Sans" panose="020B0606030504020204" pitchFamily="34" charset="0"/>
              </a:rPr>
              <a:t>like the number of passengers that have checked in for a flight or the number of bags that have been loaded onto a plane. </a:t>
            </a:r>
          </a:p>
          <a:p>
            <a:r>
              <a:rPr lang="en-US" dirty="0">
                <a:highlight>
                  <a:srgbClr val="FFFF00"/>
                </a:highlight>
              </a:rPr>
              <a:t>What is pushback time and why its important to predict it accurately</a:t>
            </a:r>
          </a:p>
          <a:p>
            <a:r>
              <a:rPr lang="en-US" dirty="0">
                <a:highlight>
                  <a:srgbClr val="FFFF00"/>
                </a:highlight>
              </a:rPr>
              <a:t>Mention in the beginning that this is a UC. </a:t>
            </a:r>
          </a:p>
          <a:p>
            <a:r>
              <a:rPr lang="en-US" dirty="0">
                <a:highlight>
                  <a:srgbClr val="FFFF00"/>
                </a:highlight>
              </a:rPr>
              <a:t>Add more information about Phase II outcome.</a:t>
            </a:r>
          </a:p>
          <a:p>
            <a:r>
              <a:rPr lang="en-US" dirty="0">
                <a:highlight>
                  <a:srgbClr val="FFFF00"/>
                </a:highlight>
              </a:rPr>
              <a:t>Convert bullet points to phrases and make it more concise</a:t>
            </a:r>
          </a:p>
          <a:p>
            <a:r>
              <a:rPr lang="en-US" dirty="0">
                <a:highlight>
                  <a:srgbClr val="FFFF00"/>
                </a:highlight>
              </a:rPr>
              <a:t>Add a graph showing model predictions from winning teams</a:t>
            </a:r>
          </a:p>
          <a:p>
            <a:pPr marL="342900" indent="-342900">
              <a:buFont typeface="Arial" panose="020B0604020202020204" pitchFamily="34" charset="0"/>
              <a:buChar char="•"/>
            </a:pPr>
            <a:r>
              <a:rPr lang="en-US" sz="1200" b="0" i="0" dirty="0">
                <a:effectLst/>
                <a:cs typeface="Arial" panose="020B0604020202020204" pitchFamily="34" charset="0"/>
              </a:rPr>
              <a:t>Airlines collect information that is relevant to pushback time but this information is valuable or sensitive.</a:t>
            </a:r>
          </a:p>
          <a:p>
            <a:pPr marL="342900" indent="-342900">
              <a:buFont typeface="Arial" panose="020B0604020202020204" pitchFamily="34" charset="0"/>
              <a:buChar char="•"/>
            </a:pPr>
            <a:r>
              <a:rPr lang="en-US" sz="1200" b="0" i="0" dirty="0">
                <a:effectLst/>
                <a:cs typeface="Arial" panose="020B0604020202020204" pitchFamily="34" charset="0"/>
              </a:rPr>
              <a:t>Evaluate </a:t>
            </a:r>
            <a:r>
              <a:rPr lang="en-US" sz="1200" b="1" i="0" dirty="0">
                <a:effectLst/>
                <a:cs typeface="Arial" panose="020B0604020202020204" pitchFamily="34" charset="0"/>
              </a:rPr>
              <a:t>federated learning </a:t>
            </a:r>
            <a:r>
              <a:rPr lang="en-US" sz="1200" b="0" i="0" dirty="0">
                <a:effectLst/>
                <a:cs typeface="Arial" panose="020B0604020202020204" pitchFamily="34" charset="0"/>
              </a:rPr>
              <a:t>techniques that enable airlines to safely contribute private data towards a centralized model without sharing or pooling that data.</a:t>
            </a:r>
          </a:p>
          <a:p>
            <a:pPr marL="342900" indent="-342900">
              <a:buFont typeface="Arial" panose="020B0604020202020204" pitchFamily="34" charset="0"/>
              <a:buChar char="•"/>
            </a:pPr>
            <a:r>
              <a:rPr lang="en-US" b="0" i="0" dirty="0">
                <a:solidFill>
                  <a:srgbClr val="1F2328"/>
                </a:solidFill>
                <a:effectLst/>
                <a:latin typeface="-apple-system"/>
              </a:rPr>
              <a:t>This competition involved two phases. In Phase 1, the task was to train a machine learning model to automatically predict pushback time from public air traffic and weather data. Better algorithms for predicting pushback time can help air traffic management systems more efficiently use the limited capacity of airports, runways and the National Airspace System. In Phase 2, we invited the top 5 finalists from Phase 1 to work with NASA to train a federated version of their Phase 1 models.</a:t>
            </a:r>
            <a:endParaRPr lang="en-US"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7344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AEAFA1E-4478-8240-8931-EFE0BE4317EA}" type="slidenum">
              <a:rPr lang="en-US" smtClean="0"/>
              <a:t>13</a:t>
            </a:fld>
            <a:endParaRPr lang="en-US"/>
          </a:p>
        </p:txBody>
      </p:sp>
    </p:spTree>
    <p:extLst>
      <p:ext uri="{BB962C8B-B14F-4D97-AF65-F5344CB8AC3E}">
        <p14:creationId xmlns:p14="http://schemas.microsoft.com/office/powerpoint/2010/main" val="186102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prstClr val="black"/>
                </a:solidFill>
                <a:latin typeface="Calibri"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lgn="ctr">
              <a:defRPr sz="1000">
                <a:solidFill>
                  <a:prstClr val="black"/>
                </a:solidFill>
                <a:latin typeface="Arial" panose="020B0604020202020204" pitchFamily="34" charset="0"/>
                <a:ea typeface="+mn-ea"/>
                <a:cs typeface="Arial" panose="020B0604020202020204" pitchFamily="34"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397069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D5A8-1928-3D42-8895-A3889565B784}"/>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00A2BC02-989D-4B42-9FC0-A4D79E7A2F77}"/>
              </a:ext>
            </a:extLst>
          </p:cNvPr>
          <p:cNvSpPr>
            <a:spLocks noGrp="1"/>
          </p:cNvSpPr>
          <p:nvPr>
            <p:ph type="dt" sz="half" idx="10"/>
          </p:nvPr>
        </p:nvSpPr>
        <p:spPr/>
        <p:txBody>
          <a:bodyPr/>
          <a:lstStyle/>
          <a:p>
            <a:fld id="{6F4DF459-46F4-614E-B84C-52CB530BBFDE}" type="datetimeFigureOut">
              <a:rPr lang="en-US" smtClean="0"/>
              <a:t>9/19/2023</a:t>
            </a:fld>
            <a:endParaRPr lang="en-US"/>
          </a:p>
        </p:txBody>
      </p:sp>
      <p:sp>
        <p:nvSpPr>
          <p:cNvPr id="4" name="Footer Placeholder 3">
            <a:extLst>
              <a:ext uri="{FF2B5EF4-FFF2-40B4-BE49-F238E27FC236}">
                <a16:creationId xmlns:a16="http://schemas.microsoft.com/office/drawing/2014/main" id="{27DD7FCB-0915-1148-9118-D806E7C12F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E3A18D-056C-434F-A0B9-33E942135092}"/>
              </a:ext>
            </a:extLst>
          </p:cNvPr>
          <p:cNvSpPr>
            <a:spLocks noGrp="1"/>
          </p:cNvSpPr>
          <p:nvPr>
            <p:ph type="sldNum" sz="quarter" idx="12"/>
          </p:nvPr>
        </p:nvSpPr>
        <p:spPr/>
        <p:txBody>
          <a:bodyPr/>
          <a:lstStyle/>
          <a:p>
            <a:fld id="{59130C4C-6A5C-814F-87F0-884E4E11BD02}" type="slidenum">
              <a:rPr lang="en-US" smtClean="0"/>
              <a:t>‹#›</a:t>
            </a:fld>
            <a:endParaRPr lang="en-US"/>
          </a:p>
        </p:txBody>
      </p:sp>
    </p:spTree>
    <p:extLst>
      <p:ext uri="{BB962C8B-B14F-4D97-AF65-F5344CB8AC3E}">
        <p14:creationId xmlns:p14="http://schemas.microsoft.com/office/powerpoint/2010/main" val="859525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8438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4118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073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11470271" y="6336324"/>
            <a:ext cx="293048" cy="21820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5087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41408"/>
            <a:ext cx="10972801" cy="4830763"/>
          </a:xfrm>
          <a:prstGeom prst="rect">
            <a:avLst/>
          </a:prstGeom>
        </p:spPr>
        <p:txBody>
          <a:bodyPr>
            <a:normAutofit/>
          </a:bodyPr>
          <a:lstStyle>
            <a:lvl1pPr>
              <a:defRPr sz="3199"/>
            </a:lvl1pPr>
            <a:lvl2pPr>
              <a:defRPr sz="2933"/>
            </a:lvl2pPr>
            <a:lvl3pPr>
              <a:defRPr sz="2666"/>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6D01464-B3D1-5347-A97B-8A9F796BA633}" type="datetime1">
              <a:rPr lang="en-US" smtClean="0">
                <a:solidFill>
                  <a:prstClr val="black">
                    <a:lumMod val="50000"/>
                    <a:lumOff val="50000"/>
                  </a:prstClr>
                </a:solidFill>
              </a:rPr>
              <a:t>9/19/2023</a:t>
            </a:fld>
            <a:endParaRPr>
              <a:solidFill>
                <a:prstClr val="black">
                  <a:lumMod val="50000"/>
                  <a:lumOff val="50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lumMod val="50000"/>
                  <a:lumOff val="50000"/>
                </a:prstClr>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393F251-C5DF-C44A-B1C6-A675597FFAB7}" type="slidenum">
              <a:rPr>
                <a:solidFill>
                  <a:prstClr val="black">
                    <a:lumMod val="50000"/>
                    <a:lumOff val="50000"/>
                  </a:prstClr>
                </a:solidFill>
              </a:rPr>
              <a:pPr>
                <a:defRPr/>
              </a:pPr>
              <a:t>‹#›</a:t>
            </a:fld>
            <a:endParaRPr>
              <a:solidFill>
                <a:prstClr val="black">
                  <a:lumMod val="50000"/>
                  <a:lumOff val="50000"/>
                </a:prstClr>
              </a:solidFill>
            </a:endParaRPr>
          </a:p>
        </p:txBody>
      </p:sp>
      <p:sp>
        <p:nvSpPr>
          <p:cNvPr id="8" name="Title 7"/>
          <p:cNvSpPr>
            <a:spLocks noGrp="1"/>
          </p:cNvSpPr>
          <p:nvPr>
            <p:ph type="title"/>
          </p:nvPr>
        </p:nvSpPr>
        <p:spPr>
          <a:xfrm>
            <a:off x="1494363" y="0"/>
            <a:ext cx="9630841" cy="914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09164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body" idx="1"/>
          </p:nvPr>
        </p:nvSpPr>
        <p:spPr>
          <a:xfrm>
            <a:off x="415600" y="1185467"/>
            <a:ext cx="5333200" cy="490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body" idx="2"/>
          </p:nvPr>
        </p:nvSpPr>
        <p:spPr>
          <a:xfrm>
            <a:off x="6443200" y="1185467"/>
            <a:ext cx="5333200" cy="490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8" name="Google Shape;28;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68969" y="1"/>
            <a:ext cx="1123032" cy="1022465"/>
          </a:xfrm>
          <a:prstGeom prst="rect">
            <a:avLst/>
          </a:prstGeom>
          <a:noFill/>
          <a:ln>
            <a:noFill/>
          </a:ln>
        </p:spPr>
      </p:pic>
      <p:sp>
        <p:nvSpPr>
          <p:cNvPr id="29" name="Google Shape;29;p5"/>
          <p:cNvSpPr txBox="1">
            <a:spLocks noGrp="1"/>
          </p:cNvSpPr>
          <p:nvPr>
            <p:ph type="title"/>
          </p:nvPr>
        </p:nvSpPr>
        <p:spPr>
          <a:xfrm>
            <a:off x="1783367" y="86367"/>
            <a:ext cx="92856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0" name="Google Shape;30;p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2133" y="137100"/>
            <a:ext cx="1519597" cy="646533"/>
          </a:xfrm>
          <a:prstGeom prst="rect">
            <a:avLst/>
          </a:prstGeom>
          <a:noFill/>
          <a:ln>
            <a:noFill/>
          </a:ln>
        </p:spPr>
      </p:pic>
    </p:spTree>
    <p:extLst>
      <p:ext uri="{BB962C8B-B14F-4D97-AF65-F5344CB8AC3E}">
        <p14:creationId xmlns:p14="http://schemas.microsoft.com/office/powerpoint/2010/main" val="1897314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r>
              <a:rPr lang="en-US">
                <a:solidFill>
                  <a:prstClr val="black">
                    <a:tint val="75000"/>
                  </a:prstClr>
                </a:solidFill>
                <a:latin typeface="Calibri"/>
              </a:rPr>
              <a:t> </a:t>
            </a:r>
          </a:p>
        </p:txBody>
      </p:sp>
      <p:sp>
        <p:nvSpPr>
          <p:cNvPr id="2" name="Title 1">
            <a:extLst>
              <a:ext uri="{FF2B5EF4-FFF2-40B4-BE49-F238E27FC236}">
                <a16:creationId xmlns:a16="http://schemas.microsoft.com/office/drawing/2014/main" id="{B22563A6-4F14-7F4A-83F1-1BB2074D56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1220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64708E-2011-D045-86D2-558A770624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A14464-87EC-5146-9A48-724AAD2B16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376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841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7162"/>
            <a:ext cx="10972800" cy="604838"/>
          </a:xfrm>
        </p:spPr>
        <p:txBody>
          <a:bodyPr/>
          <a:lstStyle>
            <a:lvl1pPr>
              <a:lnSpc>
                <a:spcPct val="90000"/>
              </a:lnSpc>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charset="0"/>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solidFill>
                  <a:prstClr val="black"/>
                </a:solidFill>
                <a:latin typeface="Arial" pitchFamily="-109" charset="0"/>
                <a:ea typeface="Arial" pitchFamily="-109" charset="0"/>
                <a:cs typeface="Arial" pitchFamily="-109"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1030353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9253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7445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Content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A1D6BA-27B0-41C1-930F-46AEF0A7D5C4}"/>
              </a:ext>
            </a:extLst>
          </p:cNvPr>
          <p:cNvSpPr/>
          <p:nvPr userDrawn="1"/>
        </p:nvSpPr>
        <p:spPr>
          <a:xfrm>
            <a:off x="-1399" y="0"/>
            <a:ext cx="12192000" cy="6858000"/>
          </a:xfrm>
          <a:prstGeom prst="rect">
            <a:avLst/>
          </a:prstGeom>
          <a:gradFill flip="none" rotWithShape="1">
            <a:gsLst>
              <a:gs pos="11000">
                <a:srgbClr val="68BAE1"/>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131E2E2-6830-6146-83B1-1D95E1D5EEAE}"/>
              </a:ext>
            </a:extLst>
          </p:cNvPr>
          <p:cNvSpPr/>
          <p:nvPr userDrawn="1"/>
        </p:nvSpPr>
        <p:spPr>
          <a:xfrm>
            <a:off x="0" y="723208"/>
            <a:ext cx="12192000" cy="5807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9/19/2023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557737"/>
            <a:ext cx="2743200" cy="271287"/>
          </a:xfrm>
        </p:spPr>
        <p:txBody>
          <a:bodyPr/>
          <a:lstStyle>
            <a:lvl1pPr>
              <a:defRPr>
                <a:solidFill>
                  <a:schemeClr val="bg1"/>
                </a:solidFill>
              </a:defRPr>
            </a:lvl1pPr>
          </a:lstStyle>
          <a:p>
            <a:fld id="{2E8C51FE-49D9-314D-9957-ABBF7DDE8782}" type="slidenum">
              <a:rPr lang="en-US" smtClean="0"/>
              <a:pPr/>
              <a:t>‹#›</a:t>
            </a:fld>
            <a:endParaRPr lang="en-US"/>
          </a:p>
        </p:txBody>
      </p:sp>
      <p:sp>
        <p:nvSpPr>
          <p:cNvPr id="14" name="Title 1">
            <a:extLst>
              <a:ext uri="{FF2B5EF4-FFF2-40B4-BE49-F238E27FC236}">
                <a16:creationId xmlns:a16="http://schemas.microsoft.com/office/drawing/2014/main" id="{03642A05-BC96-4FCF-8E4D-92F5801B20AB}"/>
              </a:ext>
            </a:extLst>
          </p:cNvPr>
          <p:cNvSpPr>
            <a:spLocks noGrp="1"/>
          </p:cNvSpPr>
          <p:nvPr>
            <p:ph type="title" hasCustomPrompt="1"/>
          </p:nvPr>
        </p:nvSpPr>
        <p:spPr>
          <a:xfrm>
            <a:off x="211319" y="93839"/>
            <a:ext cx="10515600" cy="535531"/>
          </a:xfrm>
        </p:spPr>
        <p:txBody>
          <a:bodyPr anchor="ctr">
            <a:sp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a:t>Title Here</a:t>
            </a:r>
          </a:p>
        </p:txBody>
      </p:sp>
    </p:spTree>
    <p:extLst>
      <p:ext uri="{BB962C8B-B14F-4D97-AF65-F5344CB8AC3E}">
        <p14:creationId xmlns:p14="http://schemas.microsoft.com/office/powerpoint/2010/main" val="92991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r>
              <a:rPr lang="en-US">
                <a:solidFill>
                  <a:prstClr val="black">
                    <a:tint val="75000"/>
                  </a:prstClr>
                </a:solidFill>
                <a:latin typeface="Calibri"/>
              </a:rPr>
              <a:t> </a:t>
            </a:r>
          </a:p>
        </p:txBody>
      </p:sp>
      <p:sp>
        <p:nvSpPr>
          <p:cNvPr id="2" name="Title 1">
            <a:extLst>
              <a:ext uri="{FF2B5EF4-FFF2-40B4-BE49-F238E27FC236}">
                <a16:creationId xmlns:a16="http://schemas.microsoft.com/office/drawing/2014/main" id="{B22563A6-4F14-7F4A-83F1-1BB2074D56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6151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r>
              <a:rPr lang="en-US">
                <a:solidFill>
                  <a:prstClr val="black">
                    <a:tint val="75000"/>
                  </a:prstClr>
                </a:solidFill>
                <a:latin typeface="Calibri"/>
              </a:rPr>
              <a:t> </a:t>
            </a:r>
          </a:p>
        </p:txBody>
      </p:sp>
      <p:sp>
        <p:nvSpPr>
          <p:cNvPr id="2" name="Title 1">
            <a:extLst>
              <a:ext uri="{FF2B5EF4-FFF2-40B4-BE49-F238E27FC236}">
                <a16:creationId xmlns:a16="http://schemas.microsoft.com/office/drawing/2014/main" id="{B22563A6-4F14-7F4A-83F1-1BB2074D56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1173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prstClr val="black"/>
                </a:solidFill>
                <a:latin typeface="Calibri" charset="0"/>
                <a:cs typeface="Arial" charset="0"/>
              </a:defRPr>
            </a:lvl1pPr>
          </a:lstStyle>
          <a:p>
            <a:fld id="{5EA1DA0B-1870-1644-8A3C-ED783698DDFE}" type="datetimeFigureOut">
              <a:rPr lang="en-US" smtClean="0"/>
              <a:t>9/19/2023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lgn="ctr">
              <a:defRPr sz="1000">
                <a:solidFill>
                  <a:prstClr val="black"/>
                </a:solidFill>
                <a:latin typeface="Arial" panose="020B0604020202020204" pitchFamily="34" charset="0"/>
                <a:ea typeface="+mn-ea"/>
                <a:cs typeface="Arial" panose="020B0604020202020204" pitchFamily="34" charset="0"/>
              </a:defRPr>
            </a:lvl1pPr>
          </a:lstStyle>
          <a:p>
            <a:endParaRPr lang="en-US"/>
          </a:p>
        </p:txBody>
      </p:sp>
    </p:spTree>
    <p:extLst>
      <p:ext uri="{BB962C8B-B14F-4D97-AF65-F5344CB8AC3E}">
        <p14:creationId xmlns:p14="http://schemas.microsoft.com/office/powerpoint/2010/main" val="1098232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057275"/>
            <a:ext cx="5384800" cy="2338388"/>
          </a:xfrm>
          <a:prstGeom prst="rect">
            <a:avLst/>
          </a:prstGeom>
        </p:spPr>
        <p:txBody>
          <a:bodyPr>
            <a:normAutofit/>
          </a:bodyPr>
          <a:lstStyle>
            <a:lvl1pPr>
              <a:defRPr sz="2400"/>
            </a:lvl1pPr>
            <a:lvl2pPr>
              <a:defRPr sz="2200"/>
            </a:lvl2pPr>
            <a:lvl3pPr>
              <a:defRPr sz="2000"/>
            </a:lvl3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057275"/>
            <a:ext cx="5384800" cy="2338388"/>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548064"/>
            <a:ext cx="5384800" cy="2339975"/>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548064"/>
            <a:ext cx="5384800" cy="2339975"/>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fld id="{8C13B452-DEE7-5E44-845E-831542A932BD}" type="datetimeFigureOut">
              <a:rPr lang="en-US" smtClean="0"/>
              <a:t>9/19/2023</a:t>
            </a:fld>
            <a:endParaRPr lang="en-US"/>
          </a:p>
        </p:txBody>
      </p:sp>
      <p:sp>
        <p:nvSpPr>
          <p:cNvPr id="8"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endParaRPr lang="en-US"/>
          </a:p>
        </p:txBody>
      </p:sp>
      <p:sp>
        <p:nvSpPr>
          <p:cNvPr id="9" name="Rectangle 1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61B7C903-3E9D-3448-8D7D-A0F64BA24B43}" type="slidenum">
              <a:rPr lang="en-US" smtClean="0"/>
              <a:t>‹#›</a:t>
            </a:fld>
            <a:endParaRPr lang="en-US"/>
          </a:p>
        </p:txBody>
      </p:sp>
      <p:sp>
        <p:nvSpPr>
          <p:cNvPr id="2" name="Title 1"/>
          <p:cNvSpPr>
            <a:spLocks noGrp="1"/>
          </p:cNvSpPr>
          <p:nvPr>
            <p:ph type="title"/>
          </p:nvPr>
        </p:nvSpPr>
        <p:spPr>
          <a:xfrm>
            <a:off x="604961" y="100373"/>
            <a:ext cx="10972800" cy="6048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74141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193F4-B6E3-704B-BEF9-2FB70008EAB7}"/>
              </a:ext>
            </a:extLst>
          </p:cNvPr>
          <p:cNvSpPr>
            <a:spLocks noGrp="1"/>
          </p:cNvSpPr>
          <p:nvPr>
            <p:ph idx="1"/>
          </p:nvPr>
        </p:nvSpPr>
        <p:spPr>
          <a:xfrm>
            <a:off x="963932" y="663840"/>
            <a:ext cx="10389867"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E46F8-1FDF-DD44-A79E-9957D0B2024F}"/>
              </a:ext>
            </a:extLst>
          </p:cNvPr>
          <p:cNvSpPr>
            <a:spLocks noGrp="1"/>
          </p:cNvSpPr>
          <p:nvPr>
            <p:ph type="dt" sz="half" idx="10"/>
          </p:nvPr>
        </p:nvSpPr>
        <p:spPr/>
        <p:txBody>
          <a:bodyPr/>
          <a:lstStyle/>
          <a:p>
            <a:fld id="{835BF69C-2143-0845-BF2D-72D4AB519B75}" type="datetimeFigureOut">
              <a:rPr lang="en-US" smtClean="0"/>
              <a:t>9/19/2023</a:t>
            </a:fld>
            <a:endParaRPr lang="en-US"/>
          </a:p>
        </p:txBody>
      </p:sp>
      <p:sp>
        <p:nvSpPr>
          <p:cNvPr id="5" name="Footer Placeholder 4">
            <a:extLst>
              <a:ext uri="{FF2B5EF4-FFF2-40B4-BE49-F238E27FC236}">
                <a16:creationId xmlns:a16="http://schemas.microsoft.com/office/drawing/2014/main" id="{34AB53C5-A413-C54F-8DEB-5FFF5DAF2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47F72-6620-7D40-AF51-2E569EC7693B}"/>
              </a:ext>
            </a:extLst>
          </p:cNvPr>
          <p:cNvSpPr>
            <a:spLocks noGrp="1"/>
          </p:cNvSpPr>
          <p:nvPr>
            <p:ph type="sldNum" sz="quarter" idx="12"/>
          </p:nvPr>
        </p:nvSpPr>
        <p:spPr/>
        <p:txBody>
          <a:bodyPr/>
          <a:lstStyle/>
          <a:p>
            <a:fld id="{5989163B-9C68-8247-A095-9637F67EE821}" type="slidenum">
              <a:rPr lang="en-US" smtClean="0"/>
              <a:t>‹#›</a:t>
            </a:fld>
            <a:endParaRPr lang="en-US"/>
          </a:p>
        </p:txBody>
      </p:sp>
      <p:sp>
        <p:nvSpPr>
          <p:cNvPr id="7" name="Title Placeholder 1">
            <a:extLst>
              <a:ext uri="{FF2B5EF4-FFF2-40B4-BE49-F238E27FC236}">
                <a16:creationId xmlns:a16="http://schemas.microsoft.com/office/drawing/2014/main" id="{0732118F-9065-F548-9834-F3B28F3D1AD8}"/>
              </a:ext>
            </a:extLst>
          </p:cNvPr>
          <p:cNvSpPr>
            <a:spLocks noGrp="1"/>
          </p:cNvSpPr>
          <p:nvPr>
            <p:ph type="title"/>
          </p:nvPr>
        </p:nvSpPr>
        <p:spPr>
          <a:xfrm>
            <a:off x="963933" y="0"/>
            <a:ext cx="10889904" cy="663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0369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B381-1BBE-FA49-8E38-6B31A28CFB9A}"/>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3F8AE7-4772-A848-89F7-C5293BF5D527}"/>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4A4C31-93CD-8B4D-830C-09D5EFE5B951}"/>
              </a:ext>
            </a:extLst>
          </p:cNvPr>
          <p:cNvSpPr>
            <a:spLocks noGrp="1"/>
          </p:cNvSpPr>
          <p:nvPr>
            <p:ph type="dt" sz="half" idx="10"/>
          </p:nvPr>
        </p:nvSpPr>
        <p:spPr/>
        <p:txBody>
          <a:bodyPr/>
          <a:lstStyle/>
          <a:p>
            <a:fld id="{6F4DF459-46F4-614E-B84C-52CB530BBFDE}" type="datetimeFigureOut">
              <a:rPr lang="en-US" smtClean="0"/>
              <a:t>9/19/2023</a:t>
            </a:fld>
            <a:endParaRPr lang="en-US"/>
          </a:p>
        </p:txBody>
      </p:sp>
      <p:sp>
        <p:nvSpPr>
          <p:cNvPr id="5" name="Footer Placeholder 4">
            <a:extLst>
              <a:ext uri="{FF2B5EF4-FFF2-40B4-BE49-F238E27FC236}">
                <a16:creationId xmlns:a16="http://schemas.microsoft.com/office/drawing/2014/main" id="{E1B65095-3EB7-EB43-831F-5E55FFDBB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81697-BDAC-884D-B8C3-BED4E6E506BA}"/>
              </a:ext>
            </a:extLst>
          </p:cNvPr>
          <p:cNvSpPr>
            <a:spLocks noGrp="1"/>
          </p:cNvSpPr>
          <p:nvPr>
            <p:ph type="sldNum" sz="quarter" idx="12"/>
          </p:nvPr>
        </p:nvSpPr>
        <p:spPr/>
        <p:txBody>
          <a:bodyPr/>
          <a:lstStyle/>
          <a:p>
            <a:fld id="{59130C4C-6A5C-814F-87F0-884E4E11BD02}" type="slidenum">
              <a:rPr lang="en-US" smtClean="0"/>
              <a:t>‹#›</a:t>
            </a:fld>
            <a:endParaRPr lang="en-US"/>
          </a:p>
        </p:txBody>
      </p:sp>
    </p:spTree>
    <p:extLst>
      <p:ext uri="{BB962C8B-B14F-4D97-AF65-F5344CB8AC3E}">
        <p14:creationId xmlns:p14="http://schemas.microsoft.com/office/powerpoint/2010/main" val="1948069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426" y="960354"/>
            <a:ext cx="11523415" cy="516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defRPr>
            </a:lvl1pPr>
          </a:lstStyle>
          <a:p>
            <a:r>
              <a:rPr lang="en-US">
                <a:solidFill>
                  <a:prstClr val="black">
                    <a:tint val="75000"/>
                  </a:prstClr>
                </a:solidFill>
                <a:latin typeface="Calibri"/>
              </a:rPr>
              <a:t> </a:t>
            </a:r>
          </a:p>
        </p:txBody>
      </p:sp>
      <p:sp>
        <p:nvSpPr>
          <p:cNvPr id="4" name="Footer Placeholder 3">
            <a:extLst>
              <a:ext uri="{FF2B5EF4-FFF2-40B4-BE49-F238E27FC236}">
                <a16:creationId xmlns:a16="http://schemas.microsoft.com/office/drawing/2014/main" id="{35CDCFA5-B82E-E04F-B228-DF8DFE8540A0}"/>
              </a:ext>
            </a:extLst>
          </p:cNvPr>
          <p:cNvSpPr>
            <a:spLocks noGrp="1"/>
          </p:cNvSpPr>
          <p:nvPr>
            <p:ph type="ftr" sz="quarter" idx="13"/>
          </p:nvPr>
        </p:nvSpPr>
        <p:spPr>
          <a:xfrm>
            <a:off x="4038600" y="6356350"/>
            <a:ext cx="4114800" cy="365125"/>
          </a:xfrm>
          <a:prstGeom prst="rect">
            <a:avLst/>
          </a:prstGeom>
        </p:spPr>
        <p:txBody>
          <a:bodyPr/>
          <a:lstStyle/>
          <a:p>
            <a:pPr fontAlgn="base">
              <a:spcBef>
                <a:spcPct val="0"/>
              </a:spcBef>
              <a:spcAft>
                <a:spcPct val="0"/>
              </a:spcAft>
              <a:defRPr/>
            </a:pPr>
            <a:endParaRPr lang="en-US"/>
          </a:p>
        </p:txBody>
      </p:sp>
    </p:spTree>
    <p:extLst>
      <p:ext uri="{BB962C8B-B14F-4D97-AF65-F5344CB8AC3E}">
        <p14:creationId xmlns:p14="http://schemas.microsoft.com/office/powerpoint/2010/main" val="61450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66800"/>
            <a:ext cx="11277600" cy="5410200"/>
          </a:xfr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marL="1371600" indent="-288925">
              <a:defRPr>
                <a:latin typeface="Arial" panose="020B0604020202020204" pitchFamily="34" charset="0"/>
                <a:cs typeface="Arial" panose="020B0604020202020204" pitchFamily="34" charset="0"/>
              </a:defRPr>
            </a:lvl4pPr>
            <a:lvl5pPr marL="1655763" indent="-288925">
              <a:buFont typeface="Arial" panose="020B0604020202020204" pitchFamily="34" charset="0"/>
              <a:buChar char="»"/>
              <a:tabLst/>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06400" y="6553200"/>
            <a:ext cx="28448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4114800" y="6553200"/>
            <a:ext cx="3860800" cy="228600"/>
          </a:xfrm>
          <a:prstGeom prst="rect">
            <a:avLst/>
          </a:prstGeom>
        </p:spPr>
        <p:txBody>
          <a:bodyPr/>
          <a:lstStyle>
            <a:lvl1pPr>
              <a:defRPr sz="1000" b="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839200" y="6553200"/>
            <a:ext cx="28448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pPr algn="r"/>
            <a:fld id="{9F0E9893-8FB3-409C-B448-4EC2BA053222}" type="slidenum">
              <a:rPr lang="en-US" smtClean="0"/>
              <a:pPr algn="r"/>
              <a:t>‹#›</a:t>
            </a:fld>
            <a:endParaRPr lang="en-US"/>
          </a:p>
        </p:txBody>
      </p:sp>
      <p:sp>
        <p:nvSpPr>
          <p:cNvPr id="9" name="Title 1"/>
          <p:cNvSpPr>
            <a:spLocks noGrp="1"/>
          </p:cNvSpPr>
          <p:nvPr>
            <p:ph type="title"/>
          </p:nvPr>
        </p:nvSpPr>
        <p:spPr>
          <a:xfrm>
            <a:off x="406401" y="188913"/>
            <a:ext cx="10515600" cy="630936"/>
          </a:xfrm>
          <a:prstGeom prst="rect">
            <a:avLst/>
          </a:prstGeom>
          <a:ln>
            <a:solidFill>
              <a:schemeClr val="accent1">
                <a:lumMod val="75000"/>
              </a:schemeClr>
            </a:solidFill>
          </a:ln>
        </p:spPr>
        <p:txBody>
          <a:bodyPr>
            <a:normAutofit/>
          </a:bodyPr>
          <a:lstStyle>
            <a:lvl1pPr algn="l">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09340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7"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fld id="{8C13B452-DEE7-5E44-845E-831542A932BD}" type="datetimeFigureOut">
              <a:rPr lang="en-US" smtClean="0"/>
              <a:t>9/19/2023</a:t>
            </a:fld>
            <a:endParaRPr lang="en-US"/>
          </a:p>
        </p:txBody>
      </p:sp>
      <p:sp>
        <p:nvSpPr>
          <p:cNvPr id="8"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endParaRPr lang="en-US"/>
          </a:p>
        </p:txBody>
      </p:sp>
      <p:sp>
        <p:nvSpPr>
          <p:cNvPr id="9" name="Rectangle 1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61B7C903-3E9D-3448-8D7D-A0F64BA24B43}" type="slidenum">
              <a:rPr lang="en-US" smtClean="0"/>
              <a:t>‹#›</a:t>
            </a:fld>
            <a:endParaRPr lang="en-US"/>
          </a:p>
        </p:txBody>
      </p:sp>
      <p:sp>
        <p:nvSpPr>
          <p:cNvPr id="2" name="Title 1"/>
          <p:cNvSpPr>
            <a:spLocks noGrp="1"/>
          </p:cNvSpPr>
          <p:nvPr>
            <p:ph type="title"/>
          </p:nvPr>
        </p:nvSpPr>
        <p:spPr>
          <a:xfrm>
            <a:off x="604961" y="100373"/>
            <a:ext cx="10972800" cy="6048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66919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441235-B7D6-E94E-A278-27E0B5872D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3273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prstClr val="black"/>
                </a:solidFill>
                <a:latin typeface="Calibri" charset="0"/>
                <a:cs typeface="Arial" charset="0"/>
              </a:defRPr>
            </a:lvl1pPr>
          </a:lstStyle>
          <a:p>
            <a:fld id="{8C13B452-DEE7-5E44-845E-831542A932BD}" type="datetimeFigureOut">
              <a:rPr lang="en-US" smtClean="0"/>
              <a:t>9/19/2023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lgn="ctr">
              <a:defRPr sz="1000">
                <a:solidFill>
                  <a:prstClr val="black"/>
                </a:solidFill>
                <a:latin typeface="Arial" panose="020B0604020202020204" pitchFamily="34" charset="0"/>
                <a:ea typeface="+mn-ea"/>
                <a:cs typeface="Arial" panose="020B0604020202020204" pitchFamily="34" charset="0"/>
              </a:defRPr>
            </a:lvl1pPr>
          </a:lstStyle>
          <a:p>
            <a:endParaRPr lang="en-US"/>
          </a:p>
        </p:txBody>
      </p:sp>
    </p:spTree>
    <p:extLst>
      <p:ext uri="{BB962C8B-B14F-4D97-AF65-F5344CB8AC3E}">
        <p14:creationId xmlns:p14="http://schemas.microsoft.com/office/powerpoint/2010/main" val="4191351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057275"/>
            <a:ext cx="5384800" cy="2338388"/>
          </a:xfrm>
          <a:prstGeom prst="rect">
            <a:avLst/>
          </a:prstGeom>
        </p:spPr>
        <p:txBody>
          <a:bodyPr>
            <a:normAutofit/>
          </a:bodyPr>
          <a:lstStyle>
            <a:lvl1pPr>
              <a:defRPr sz="2400"/>
            </a:lvl1pPr>
            <a:lvl2pPr>
              <a:defRPr sz="2200"/>
            </a:lvl2pPr>
            <a:lvl3pPr>
              <a:defRPr sz="2000"/>
            </a:lvl3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057275"/>
            <a:ext cx="5384800" cy="2338388"/>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548064"/>
            <a:ext cx="5384800" cy="2339975"/>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548064"/>
            <a:ext cx="5384800" cy="2339975"/>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fld id="{8C13B452-DEE7-5E44-845E-831542A932BD}" type="datetimeFigureOut">
              <a:rPr lang="en-US" smtClean="0"/>
              <a:t>9/19/2023</a:t>
            </a:fld>
            <a:endParaRPr lang="en-US"/>
          </a:p>
        </p:txBody>
      </p:sp>
      <p:sp>
        <p:nvSpPr>
          <p:cNvPr id="8"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endParaRPr lang="en-US"/>
          </a:p>
        </p:txBody>
      </p:sp>
      <p:sp>
        <p:nvSpPr>
          <p:cNvPr id="9" name="Rectangle 1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61B7C903-3E9D-3448-8D7D-A0F64BA24B43}" type="slidenum">
              <a:rPr lang="en-US" smtClean="0"/>
              <a:t>‹#›</a:t>
            </a:fld>
            <a:endParaRPr lang="en-US"/>
          </a:p>
        </p:txBody>
      </p:sp>
      <p:sp>
        <p:nvSpPr>
          <p:cNvPr id="2" name="Title 1"/>
          <p:cNvSpPr>
            <a:spLocks noGrp="1"/>
          </p:cNvSpPr>
          <p:nvPr>
            <p:ph type="title"/>
          </p:nvPr>
        </p:nvSpPr>
        <p:spPr>
          <a:xfrm>
            <a:off x="604961" y="100373"/>
            <a:ext cx="10972800" cy="6048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68605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3EDD-64B0-D341-B38C-B24A42E72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490089-801E-ED4B-BC4B-842A03A5C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C399A-2B63-5449-84E1-ACA722F3149A}"/>
              </a:ext>
            </a:extLst>
          </p:cNvPr>
          <p:cNvSpPr>
            <a:spLocks noGrp="1"/>
          </p:cNvSpPr>
          <p:nvPr>
            <p:ph type="dt" sz="half" idx="10"/>
          </p:nvPr>
        </p:nvSpPr>
        <p:spPr/>
        <p:txBody>
          <a:bodyPr/>
          <a:lstStyle/>
          <a:p>
            <a:fld id="{8C13B452-DEE7-5E44-845E-831542A932BD}" type="datetimeFigureOut">
              <a:rPr lang="en-US" smtClean="0"/>
              <a:t>9/19/2023</a:t>
            </a:fld>
            <a:endParaRPr lang="en-US"/>
          </a:p>
        </p:txBody>
      </p:sp>
      <p:sp>
        <p:nvSpPr>
          <p:cNvPr id="5" name="Footer Placeholder 4">
            <a:extLst>
              <a:ext uri="{FF2B5EF4-FFF2-40B4-BE49-F238E27FC236}">
                <a16:creationId xmlns:a16="http://schemas.microsoft.com/office/drawing/2014/main" id="{0DFF20D8-9D4A-DD44-ACBB-BA3AB7B8B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DC17E-FC83-774C-838C-A2CE0A5B627F}"/>
              </a:ext>
            </a:extLst>
          </p:cNvPr>
          <p:cNvSpPr>
            <a:spLocks noGrp="1"/>
          </p:cNvSpPr>
          <p:nvPr>
            <p:ph type="sldNum" sz="quarter" idx="12"/>
          </p:nvPr>
        </p:nvSpPr>
        <p:spPr/>
        <p:txBody>
          <a:bodyPr/>
          <a:lstStyle/>
          <a:p>
            <a:fld id="{61B7C903-3E9D-3448-8D7D-A0F64BA24B43}" type="slidenum">
              <a:rPr lang="en-US" smtClean="0"/>
              <a:t>‹#›</a:t>
            </a:fld>
            <a:endParaRPr lang="en-US"/>
          </a:p>
        </p:txBody>
      </p:sp>
    </p:spTree>
    <p:extLst>
      <p:ext uri="{BB962C8B-B14F-4D97-AF65-F5344CB8AC3E}">
        <p14:creationId xmlns:p14="http://schemas.microsoft.com/office/powerpoint/2010/main" val="901348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prstClr val="black"/>
                </a:solidFill>
                <a:latin typeface="Calibri" charset="0"/>
                <a:cs typeface="Arial" charset="0"/>
              </a:defRPr>
            </a:lvl1pPr>
          </a:lstStyle>
          <a:p>
            <a:fld id="{8C13B452-DEE7-5E44-845E-831542A932BD}" type="datetimeFigureOut">
              <a:rPr lang="en-US" smtClean="0"/>
              <a:t>9/19/2023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lgn="ctr">
              <a:defRPr sz="1000">
                <a:solidFill>
                  <a:prstClr val="black"/>
                </a:solidFill>
                <a:latin typeface="Arial" panose="020B0604020202020204" pitchFamily="34" charset="0"/>
                <a:ea typeface="+mn-ea"/>
                <a:cs typeface="Arial" panose="020B0604020202020204" pitchFamily="34" charset="0"/>
              </a:defRPr>
            </a:lvl1pPr>
          </a:lstStyle>
          <a:p>
            <a:endParaRPr lang="en-US"/>
          </a:p>
        </p:txBody>
      </p:sp>
    </p:spTree>
    <p:extLst>
      <p:ext uri="{BB962C8B-B14F-4D97-AF65-F5344CB8AC3E}">
        <p14:creationId xmlns:p14="http://schemas.microsoft.com/office/powerpoint/2010/main" val="4191351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057275"/>
            <a:ext cx="5384800" cy="2338388"/>
          </a:xfrm>
          <a:prstGeom prst="rect">
            <a:avLst/>
          </a:prstGeom>
        </p:spPr>
        <p:txBody>
          <a:bodyPr>
            <a:normAutofit/>
          </a:bodyPr>
          <a:lstStyle>
            <a:lvl1pPr>
              <a:defRPr sz="2400"/>
            </a:lvl1pPr>
            <a:lvl2pPr>
              <a:defRPr sz="2200"/>
            </a:lvl2pPr>
            <a:lvl3pPr>
              <a:defRPr sz="2000"/>
            </a:lvl3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057275"/>
            <a:ext cx="5384800" cy="2338388"/>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548064"/>
            <a:ext cx="5384800" cy="2339975"/>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548064"/>
            <a:ext cx="5384800" cy="2339975"/>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fld id="{8C13B452-DEE7-5E44-845E-831542A932BD}" type="datetimeFigureOut">
              <a:rPr lang="en-US" smtClean="0"/>
              <a:t>9/19/2023</a:t>
            </a:fld>
            <a:endParaRPr lang="en-US"/>
          </a:p>
        </p:txBody>
      </p:sp>
      <p:sp>
        <p:nvSpPr>
          <p:cNvPr id="8"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endParaRPr lang="en-US"/>
          </a:p>
        </p:txBody>
      </p:sp>
      <p:sp>
        <p:nvSpPr>
          <p:cNvPr id="9" name="Rectangle 1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61B7C903-3E9D-3448-8D7D-A0F64BA24B43}" type="slidenum">
              <a:rPr lang="en-US" smtClean="0"/>
              <a:t>‹#›</a:t>
            </a:fld>
            <a:endParaRPr lang="en-US"/>
          </a:p>
        </p:txBody>
      </p:sp>
      <p:sp>
        <p:nvSpPr>
          <p:cNvPr id="2" name="Title 1"/>
          <p:cNvSpPr>
            <a:spLocks noGrp="1"/>
          </p:cNvSpPr>
          <p:nvPr>
            <p:ph type="title"/>
          </p:nvPr>
        </p:nvSpPr>
        <p:spPr>
          <a:xfrm>
            <a:off x="604961" y="100373"/>
            <a:ext cx="10972800" cy="6048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68605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268" y="838200"/>
            <a:ext cx="11265467" cy="5638800"/>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53202"/>
            <a:ext cx="2844800" cy="290597"/>
          </a:xfrm>
        </p:spPr>
        <p:txBody>
          <a:bodyPr/>
          <a:lstStyle/>
          <a:p>
            <a:fld id="{3409B06A-B72D-3648-A917-BD90634DEA9B}" type="datetime1">
              <a:rPr lang="en-US" smtClean="0">
                <a:solidFill>
                  <a:prstClr val="black">
                    <a:tint val="75000"/>
                  </a:prstClr>
                </a:solidFill>
                <a:latin typeface="Calibri"/>
              </a:rPr>
              <a:t>9/19/2023</a:t>
            </a:fld>
            <a:endParaRPr lang="en-US">
              <a:solidFill>
                <a:prstClr val="black">
                  <a:tint val="75000"/>
                </a:prstClr>
              </a:solidFill>
              <a:latin typeface="Calibri"/>
            </a:endParaRPr>
          </a:p>
        </p:txBody>
      </p:sp>
      <p:sp>
        <p:nvSpPr>
          <p:cNvPr id="22" name="Title Placeholder 1"/>
          <p:cNvSpPr>
            <a:spLocks noGrp="1"/>
          </p:cNvSpPr>
          <p:nvPr>
            <p:ph type="title"/>
          </p:nvPr>
        </p:nvSpPr>
        <p:spPr>
          <a:xfrm>
            <a:off x="1118397" y="-6350"/>
            <a:ext cx="10464003" cy="726940"/>
          </a:xfrm>
          <a:prstGeom prst="rect">
            <a:avLst/>
          </a:prstGeom>
        </p:spPr>
        <p:txBody>
          <a:bodyPr vert="horz" lIns="91440" tIns="45720" rIns="91440" bIns="45720" rtlCol="0" anchor="ctr">
            <a:normAutofit/>
          </a:bodyPr>
          <a:lstStyle/>
          <a:p>
            <a:r>
              <a:rPr lang="en-US"/>
              <a:t>Click to edit Master title style</a:t>
            </a:r>
          </a:p>
        </p:txBody>
      </p:sp>
      <p:sp>
        <p:nvSpPr>
          <p:cNvPr id="10" name="Footer Placeholder 4"/>
          <p:cNvSpPr>
            <a:spLocks noGrp="1"/>
          </p:cNvSpPr>
          <p:nvPr>
            <p:ph type="ftr" sz="quarter" idx="11"/>
          </p:nvPr>
        </p:nvSpPr>
        <p:spPr>
          <a:xfrm>
            <a:off x="4165600" y="6553203"/>
            <a:ext cx="3860800" cy="244476"/>
          </a:xfrm>
        </p:spPr>
        <p:txBody>
          <a:bodyPr/>
          <a:lstStyle/>
          <a:p>
            <a:endParaRPr lang="en-US">
              <a:solidFill>
                <a:prstClr val="black">
                  <a:tint val="75000"/>
                </a:prstClr>
              </a:solidFill>
              <a:latin typeface="Calibri"/>
            </a:endParaRPr>
          </a:p>
        </p:txBody>
      </p:sp>
      <p:sp>
        <p:nvSpPr>
          <p:cNvPr id="8" name="Slide Number Placeholder 5"/>
          <p:cNvSpPr>
            <a:spLocks noGrp="1"/>
          </p:cNvSpPr>
          <p:nvPr>
            <p:ph type="sldNum" sz="quarter" idx="4"/>
          </p:nvPr>
        </p:nvSpPr>
        <p:spPr>
          <a:xfrm>
            <a:off x="9335008" y="6553203"/>
            <a:ext cx="2844800" cy="244476"/>
          </a:xfrm>
          <a:prstGeom prst="rect">
            <a:avLst/>
          </a:prstGeom>
        </p:spPr>
        <p:txBody>
          <a:bodyPr vert="horz" lIns="91440" tIns="45720" rIns="91440" bIns="45720" rtlCol="0" anchor="ctr"/>
          <a:lstStyle>
            <a:lvl1pPr algn="r">
              <a:defRPr sz="1200">
                <a:solidFill>
                  <a:schemeClr val="tx1">
                    <a:tint val="75000"/>
                  </a:schemeClr>
                </a:solidFill>
              </a:defRPr>
            </a:lvl1pPr>
          </a:lstStyle>
          <a:p>
            <a:fld id="{EAC175D9-12CB-4917-A9E6-2AED545842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300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669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11470271" y="6336324"/>
            <a:ext cx="293048" cy="21820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2256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90600"/>
            <a:ext cx="5080000" cy="5399088"/>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080000" cy="5399088"/>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64238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426" y="960354"/>
            <a:ext cx="11523415" cy="516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defRPr>
            </a:lvl1pPr>
          </a:lstStyle>
          <a:p>
            <a:r>
              <a:rPr lang="en-US">
                <a:solidFill>
                  <a:prstClr val="black">
                    <a:tint val="75000"/>
                  </a:prstClr>
                </a:solidFill>
                <a:latin typeface="Calibri"/>
              </a:rPr>
              <a:t> </a:t>
            </a:r>
          </a:p>
        </p:txBody>
      </p:sp>
      <p:sp>
        <p:nvSpPr>
          <p:cNvPr id="4" name="Footer Placeholder 3">
            <a:extLst>
              <a:ext uri="{FF2B5EF4-FFF2-40B4-BE49-F238E27FC236}">
                <a16:creationId xmlns:a16="http://schemas.microsoft.com/office/drawing/2014/main" id="{35CDCFA5-B82E-E04F-B228-DF8DFE8540A0}"/>
              </a:ext>
            </a:extLst>
          </p:cNvPr>
          <p:cNvSpPr>
            <a:spLocks noGrp="1"/>
          </p:cNvSpPr>
          <p:nvPr>
            <p:ph type="ftr" sz="quarter" idx="13"/>
          </p:nvPr>
        </p:nvSpPr>
        <p:spPr>
          <a:xfrm>
            <a:off x="4038600" y="6356350"/>
            <a:ext cx="4114800" cy="365125"/>
          </a:xfrm>
          <a:prstGeom prst="rect">
            <a:avLst/>
          </a:prstGeom>
        </p:spPr>
        <p:txBody>
          <a:bodyPr/>
          <a:lstStyle/>
          <a:p>
            <a:pPr fontAlgn="base">
              <a:spcBef>
                <a:spcPct val="0"/>
              </a:spcBef>
              <a:spcAft>
                <a:spcPct val="0"/>
              </a:spcAft>
              <a:defRPr/>
            </a:pPr>
            <a:endParaRPr lang="en-US"/>
          </a:p>
        </p:txBody>
      </p:sp>
    </p:spTree>
    <p:extLst>
      <p:ext uri="{BB962C8B-B14F-4D97-AF65-F5344CB8AC3E}">
        <p14:creationId xmlns:p14="http://schemas.microsoft.com/office/powerpoint/2010/main" val="1443293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prstClr val="black"/>
                </a:solidFill>
                <a:latin typeface="Calibri"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lgn="ctr">
              <a:defRPr sz="1000">
                <a:solidFill>
                  <a:prstClr val="black"/>
                </a:solidFill>
                <a:latin typeface="Calibri" pitchFamily="-109" charset="0"/>
                <a:ea typeface="+mn-ea"/>
                <a:cs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782932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7162"/>
            <a:ext cx="10972800" cy="604838"/>
          </a:xfrm>
        </p:spPr>
        <p:txBody>
          <a:bodyPr/>
          <a:lstStyle>
            <a:lvl1pPr>
              <a:lnSpc>
                <a:spcPct val="90000"/>
              </a:lnSpc>
              <a:defRPr/>
            </a:lvl1pPr>
          </a:lstStyle>
          <a:p>
            <a:r>
              <a:rPr lang="en-US"/>
              <a:t>Click to edit Master title style</a:t>
            </a:r>
          </a:p>
        </p:txBody>
      </p:sp>
      <p:sp>
        <p:nvSpPr>
          <p:cNvPr id="3" name="Content Placeholder 2"/>
          <p:cNvSpPr>
            <a:spLocks noGrp="1"/>
          </p:cNvSpPr>
          <p:nvPr>
            <p:ph idx="1"/>
          </p:nvPr>
        </p:nvSpPr>
        <p:spPr>
          <a:xfrm>
            <a:off x="329095" y="956003"/>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charset="0"/>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solidFill>
                  <a:prstClr val="black"/>
                </a:solidFill>
                <a:latin typeface="Arial" pitchFamily="-109" charset="0"/>
                <a:ea typeface="Arial" pitchFamily="-109" charset="0"/>
                <a:cs typeface="Arial" pitchFamily="-109"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361222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73969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826" y="961546"/>
            <a:ext cx="11277600" cy="5410200"/>
          </a:xfr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marL="1371566" indent="-288918">
              <a:defRPr>
                <a:latin typeface="Arial" panose="020B0604020202020204" pitchFamily="34" charset="0"/>
                <a:cs typeface="Arial" panose="020B0604020202020204" pitchFamily="34" charset="0"/>
              </a:defRPr>
            </a:lvl4pPr>
            <a:lvl5pPr marL="1655721" indent="-288918">
              <a:buFont typeface="Arial" panose="020B0604020202020204" pitchFamily="34" charset="0"/>
              <a:buChar char="»"/>
              <a:tabLst/>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06400" y="6553200"/>
            <a:ext cx="28448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4114800" y="6553200"/>
            <a:ext cx="3860800" cy="228600"/>
          </a:xfrm>
          <a:prstGeom prst="rect">
            <a:avLst/>
          </a:prstGeom>
        </p:spPr>
        <p:txBody>
          <a:bodyPr/>
          <a:lstStyle>
            <a:lvl1pPr>
              <a:defRPr sz="1000" b="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839200" y="6553200"/>
            <a:ext cx="28448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pPr algn="r"/>
            <a:fld id="{9F0E9893-8FB3-409C-B448-4EC2BA053222}" type="slidenum">
              <a:rPr lang="en-US" smtClean="0"/>
              <a:pPr algn="r"/>
              <a:t>‹#›</a:t>
            </a:fld>
            <a:endParaRPr lang="en-US"/>
          </a:p>
        </p:txBody>
      </p:sp>
      <p:sp>
        <p:nvSpPr>
          <p:cNvPr id="9" name="Title 1"/>
          <p:cNvSpPr>
            <a:spLocks noGrp="1"/>
          </p:cNvSpPr>
          <p:nvPr>
            <p:ph type="title"/>
          </p:nvPr>
        </p:nvSpPr>
        <p:spPr>
          <a:xfrm>
            <a:off x="406401" y="188913"/>
            <a:ext cx="10515600" cy="630936"/>
          </a:xfrm>
          <a:prstGeom prst="rect">
            <a:avLst/>
          </a:prstGeom>
          <a:ln>
            <a:solidFill>
              <a:schemeClr val="accent1">
                <a:lumMod val="75000"/>
              </a:schemeClr>
            </a:solidFill>
          </a:ln>
        </p:spPr>
        <p:txBody>
          <a:bodyPr>
            <a:normAutofit/>
          </a:bodyPr>
          <a:lstStyle>
            <a:lvl1pPr algn="l">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71076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82E3-65B8-2245-A598-DC77EC0D5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66576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300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prstClr val="black"/>
                </a:solidFill>
                <a:latin typeface="Calibri"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lgn="ctr">
              <a:defRPr sz="1000">
                <a:solidFill>
                  <a:prstClr val="black"/>
                </a:solidFill>
                <a:latin typeface="Calibri" pitchFamily="-109" charset="0"/>
                <a:ea typeface="+mn-ea"/>
                <a:cs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782932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7162"/>
            <a:ext cx="10972800" cy="604838"/>
          </a:xfrm>
        </p:spPr>
        <p:txBody>
          <a:bodyPr/>
          <a:lstStyle>
            <a:lvl1pPr>
              <a:lnSpc>
                <a:spcPct val="90000"/>
              </a:lnSpc>
              <a:defRPr/>
            </a:lvl1pPr>
          </a:lstStyle>
          <a:p>
            <a:r>
              <a:rPr lang="en-US"/>
              <a:t>Click to edit Master title style</a:t>
            </a:r>
          </a:p>
        </p:txBody>
      </p:sp>
      <p:sp>
        <p:nvSpPr>
          <p:cNvPr id="3" name="Content Placeholder 2"/>
          <p:cNvSpPr>
            <a:spLocks noGrp="1"/>
          </p:cNvSpPr>
          <p:nvPr>
            <p:ph idx="1"/>
          </p:nvPr>
        </p:nvSpPr>
        <p:spPr>
          <a:xfrm>
            <a:off x="329095" y="956003"/>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cs typeface="Arial" charset="0"/>
              </a:defRPr>
            </a:lvl1pPr>
          </a:lstStyle>
          <a:p>
            <a:pPr fontAlgn="base">
              <a:spcBef>
                <a:spcPct val="0"/>
              </a:spcBef>
              <a:spcAft>
                <a:spcPct val="0"/>
              </a:spcAft>
              <a:defRPr/>
            </a:pPr>
            <a:endParaRPr lang="en-US">
              <a:latin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solidFill>
                  <a:prstClr val="black"/>
                </a:solidFill>
                <a:latin typeface="Arial" pitchFamily="-109" charset="0"/>
                <a:ea typeface="Arial" pitchFamily="-109" charset="0"/>
                <a:cs typeface="Arial" pitchFamily="-109"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361222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7396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4A2F-B883-954B-8686-8D574A2819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3838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826" y="961546"/>
            <a:ext cx="11277600" cy="5410200"/>
          </a:xfr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marL="1371566" indent="-288918">
              <a:defRPr>
                <a:latin typeface="Arial" panose="020B0604020202020204" pitchFamily="34" charset="0"/>
                <a:cs typeface="Arial" panose="020B0604020202020204" pitchFamily="34" charset="0"/>
              </a:defRPr>
            </a:lvl4pPr>
            <a:lvl5pPr marL="1655721" indent="-288918">
              <a:buFont typeface="Arial" panose="020B0604020202020204" pitchFamily="34" charset="0"/>
              <a:buChar char="»"/>
              <a:tabLst/>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06400" y="6553200"/>
            <a:ext cx="28448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a:xfrm>
            <a:off x="4114800" y="6553200"/>
            <a:ext cx="3860800" cy="228600"/>
          </a:xfrm>
          <a:prstGeom prst="rect">
            <a:avLst/>
          </a:prstGeom>
        </p:spPr>
        <p:txBody>
          <a:bodyPr/>
          <a:lstStyle>
            <a:lvl1pPr>
              <a:defRPr sz="1000" b="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839200" y="6553200"/>
            <a:ext cx="28448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pPr algn="r"/>
            <a:fld id="{9F0E9893-8FB3-409C-B448-4EC2BA053222}" type="slidenum">
              <a:rPr lang="en-US" smtClean="0"/>
              <a:pPr algn="r"/>
              <a:t>‹#›</a:t>
            </a:fld>
            <a:endParaRPr lang="en-US"/>
          </a:p>
        </p:txBody>
      </p:sp>
      <p:sp>
        <p:nvSpPr>
          <p:cNvPr id="9" name="Title 1"/>
          <p:cNvSpPr>
            <a:spLocks noGrp="1"/>
          </p:cNvSpPr>
          <p:nvPr>
            <p:ph type="title"/>
          </p:nvPr>
        </p:nvSpPr>
        <p:spPr>
          <a:xfrm>
            <a:off x="406401" y="188913"/>
            <a:ext cx="10515600" cy="630936"/>
          </a:xfrm>
          <a:prstGeom prst="rect">
            <a:avLst/>
          </a:prstGeom>
          <a:ln>
            <a:solidFill>
              <a:schemeClr val="accent1">
                <a:lumMod val="75000"/>
              </a:schemeClr>
            </a:solidFill>
          </a:ln>
        </p:spPr>
        <p:txBody>
          <a:bodyPr>
            <a:normAutofit/>
          </a:bodyPr>
          <a:lstStyle>
            <a:lvl1pPr algn="l">
              <a:defRPr sz="28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71076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82E3-65B8-2245-A598-DC77EC0D5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66576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prstClr val="black"/>
                </a:solidFill>
                <a:latin typeface="Calibri" charset="0"/>
                <a:cs typeface="Arial" charset="0"/>
              </a:defRPr>
            </a:lvl1pPr>
          </a:lstStyle>
          <a:p>
            <a:fld id="{5EA1DA0B-1870-1644-8A3C-ED783698DDFE}" type="datetimeFigureOut">
              <a:rPr lang="en-US" smtClean="0"/>
              <a:t>9/19/2023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lgn="ctr">
              <a:defRPr sz="1000">
                <a:solidFill>
                  <a:prstClr val="black"/>
                </a:solidFill>
                <a:latin typeface="Arial" panose="020B0604020202020204" pitchFamily="34" charset="0"/>
                <a:ea typeface="+mn-ea"/>
                <a:cs typeface="Arial" panose="020B0604020202020204" pitchFamily="34" charset="0"/>
              </a:defRPr>
            </a:lvl1pPr>
          </a:lstStyle>
          <a:p>
            <a:endParaRPr lang="en-US"/>
          </a:p>
        </p:txBody>
      </p:sp>
    </p:spTree>
    <p:extLst>
      <p:ext uri="{BB962C8B-B14F-4D97-AF65-F5344CB8AC3E}">
        <p14:creationId xmlns:p14="http://schemas.microsoft.com/office/powerpoint/2010/main" val="1098232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3EDD-64B0-D341-B38C-B24A42E72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490089-801E-ED4B-BC4B-842A03A5C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C399A-2B63-5449-84E1-ACA722F3149A}"/>
              </a:ext>
            </a:extLst>
          </p:cNvPr>
          <p:cNvSpPr>
            <a:spLocks noGrp="1"/>
          </p:cNvSpPr>
          <p:nvPr>
            <p:ph type="dt" sz="half" idx="10"/>
          </p:nvPr>
        </p:nvSpPr>
        <p:spPr/>
        <p:txBody>
          <a:bodyPr/>
          <a:lstStyle/>
          <a:p>
            <a:fld id="{8C13B452-DEE7-5E44-845E-831542A932BD}" type="datetimeFigureOut">
              <a:rPr lang="en-US" smtClean="0"/>
              <a:t>9/19/2023</a:t>
            </a:fld>
            <a:endParaRPr lang="en-US"/>
          </a:p>
        </p:txBody>
      </p:sp>
      <p:sp>
        <p:nvSpPr>
          <p:cNvPr id="5" name="Footer Placeholder 4">
            <a:extLst>
              <a:ext uri="{FF2B5EF4-FFF2-40B4-BE49-F238E27FC236}">
                <a16:creationId xmlns:a16="http://schemas.microsoft.com/office/drawing/2014/main" id="{0DFF20D8-9D4A-DD44-ACBB-BA3AB7B8B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DC17E-FC83-774C-838C-A2CE0A5B627F}"/>
              </a:ext>
            </a:extLst>
          </p:cNvPr>
          <p:cNvSpPr>
            <a:spLocks noGrp="1"/>
          </p:cNvSpPr>
          <p:nvPr>
            <p:ph type="sldNum" sz="quarter" idx="12"/>
          </p:nvPr>
        </p:nvSpPr>
        <p:spPr/>
        <p:txBody>
          <a:bodyPr/>
          <a:lstStyle/>
          <a:p>
            <a:fld id="{61B7C903-3E9D-3448-8D7D-A0F64BA24B43}" type="slidenum">
              <a:rPr lang="en-US" smtClean="0"/>
              <a:t>‹#›</a:t>
            </a:fld>
            <a:endParaRPr lang="en-US"/>
          </a:p>
        </p:txBody>
      </p:sp>
    </p:spTree>
    <p:extLst>
      <p:ext uri="{BB962C8B-B14F-4D97-AF65-F5344CB8AC3E}">
        <p14:creationId xmlns:p14="http://schemas.microsoft.com/office/powerpoint/2010/main" val="24691147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268" y="838200"/>
            <a:ext cx="11265467" cy="5638800"/>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53202"/>
            <a:ext cx="2844800" cy="290597"/>
          </a:xfrm>
        </p:spPr>
        <p:txBody>
          <a:bodyPr/>
          <a:lstStyle/>
          <a:p>
            <a:fld id="{3409B06A-B72D-3648-A917-BD90634DEA9B}" type="datetime1">
              <a:rPr lang="en-US" smtClean="0">
                <a:solidFill>
                  <a:prstClr val="black">
                    <a:tint val="75000"/>
                  </a:prstClr>
                </a:solidFill>
                <a:latin typeface="Calibri"/>
              </a:rPr>
              <a:t>9/19/2023</a:t>
            </a:fld>
            <a:endParaRPr lang="en-US">
              <a:solidFill>
                <a:prstClr val="black">
                  <a:tint val="75000"/>
                </a:prstClr>
              </a:solidFill>
              <a:latin typeface="Calibri"/>
            </a:endParaRPr>
          </a:p>
        </p:txBody>
      </p:sp>
      <p:sp>
        <p:nvSpPr>
          <p:cNvPr id="22" name="Title Placeholder 1"/>
          <p:cNvSpPr>
            <a:spLocks noGrp="1"/>
          </p:cNvSpPr>
          <p:nvPr>
            <p:ph type="title"/>
          </p:nvPr>
        </p:nvSpPr>
        <p:spPr>
          <a:xfrm>
            <a:off x="1118397" y="-6350"/>
            <a:ext cx="10464003" cy="726940"/>
          </a:xfrm>
          <a:prstGeom prst="rect">
            <a:avLst/>
          </a:prstGeom>
        </p:spPr>
        <p:txBody>
          <a:bodyPr vert="horz" lIns="91440" tIns="45720" rIns="91440" bIns="45720" rtlCol="0" anchor="ctr">
            <a:normAutofit/>
          </a:bodyPr>
          <a:lstStyle/>
          <a:p>
            <a:r>
              <a:rPr lang="en-US"/>
              <a:t>Click to edit Master title style</a:t>
            </a:r>
          </a:p>
        </p:txBody>
      </p:sp>
      <p:sp>
        <p:nvSpPr>
          <p:cNvPr id="10" name="Footer Placeholder 4"/>
          <p:cNvSpPr>
            <a:spLocks noGrp="1"/>
          </p:cNvSpPr>
          <p:nvPr>
            <p:ph type="ftr" sz="quarter" idx="11"/>
          </p:nvPr>
        </p:nvSpPr>
        <p:spPr>
          <a:xfrm>
            <a:off x="4165600" y="6553203"/>
            <a:ext cx="3860800" cy="244476"/>
          </a:xfrm>
        </p:spPr>
        <p:txBody>
          <a:bodyPr/>
          <a:lstStyle/>
          <a:p>
            <a:endParaRPr lang="en-US">
              <a:solidFill>
                <a:prstClr val="black">
                  <a:tint val="75000"/>
                </a:prstClr>
              </a:solidFill>
              <a:latin typeface="Calibri"/>
            </a:endParaRPr>
          </a:p>
        </p:txBody>
      </p:sp>
      <p:sp>
        <p:nvSpPr>
          <p:cNvPr id="8" name="Slide Number Placeholder 5"/>
          <p:cNvSpPr>
            <a:spLocks noGrp="1"/>
          </p:cNvSpPr>
          <p:nvPr>
            <p:ph type="sldNum" sz="quarter" idx="4"/>
          </p:nvPr>
        </p:nvSpPr>
        <p:spPr>
          <a:xfrm>
            <a:off x="9335008" y="6553203"/>
            <a:ext cx="2844800" cy="244476"/>
          </a:xfrm>
          <a:prstGeom prst="rect">
            <a:avLst/>
          </a:prstGeom>
        </p:spPr>
        <p:txBody>
          <a:bodyPr vert="horz" lIns="91440" tIns="45720" rIns="91440" bIns="45720" rtlCol="0" anchor="ctr"/>
          <a:lstStyle>
            <a:lvl1pPr algn="r">
              <a:defRPr sz="1200">
                <a:solidFill>
                  <a:schemeClr val="tx1">
                    <a:tint val="75000"/>
                  </a:schemeClr>
                </a:solidFill>
              </a:defRPr>
            </a:lvl1pPr>
          </a:lstStyle>
          <a:p>
            <a:fld id="{EAC175D9-12CB-4917-A9E6-2AED545842D4}" type="slidenum">
              <a:rPr lang="en-US" smtClean="0">
                <a:solidFill>
                  <a:prstClr val="black">
                    <a:tint val="75000"/>
                  </a:prstClr>
                </a:solidFill>
              </a:rPr>
              <a:pPr/>
              <a:t>‹#›</a:t>
            </a:fld>
            <a:endParaRPr lang="en-US">
              <a:solidFill>
                <a:prstClr val="black">
                  <a:tint val="75000"/>
                </a:prstClr>
              </a:solidFill>
            </a:endParaRPr>
          </a:p>
        </p:txBody>
      </p:sp>
      <p:pic>
        <p:nvPicPr>
          <p:cNvPr id="9" name="Picture 8">
            <a:extLst>
              <a:ext uri="{FF2B5EF4-FFF2-40B4-BE49-F238E27FC236}">
                <a16:creationId xmlns:a16="http://schemas.microsoft.com/office/drawing/2014/main" id="{33CB2FC2-008A-D84B-AB6D-92D7584B73EE}"/>
              </a:ext>
            </a:extLst>
          </p:cNvPr>
          <p:cNvPicPr>
            <a:picLocks noChangeAspect="1"/>
          </p:cNvPicPr>
          <p:nvPr userDrawn="1"/>
        </p:nvPicPr>
        <p:blipFill>
          <a:blip r:embed="rId2"/>
          <a:stretch>
            <a:fillRect/>
          </a:stretch>
        </p:blipFill>
        <p:spPr>
          <a:xfrm>
            <a:off x="11225580" y="238"/>
            <a:ext cx="847480" cy="847480"/>
          </a:xfrm>
          <a:prstGeom prst="rect">
            <a:avLst/>
          </a:prstGeom>
        </p:spPr>
      </p:pic>
    </p:spTree>
    <p:extLst>
      <p:ext uri="{BB962C8B-B14F-4D97-AF65-F5344CB8AC3E}">
        <p14:creationId xmlns:p14="http://schemas.microsoft.com/office/powerpoint/2010/main" val="3601650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3325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000">
                <a:solidFill>
                  <a:prstClr val="black"/>
                </a:solidFill>
                <a:latin typeface="Calibri" charset="0"/>
                <a:cs typeface="Arial" charset="0"/>
              </a:defRPr>
            </a:lvl1pPr>
          </a:lstStyle>
          <a:p>
            <a:fld id="{35A92DEF-0557-C247-8AA2-5E939978464A}" type="datetimeFigureOut">
              <a:rPr lang="en-US" smtClean="0"/>
              <a:t>9/19/2023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lgn="ctr">
              <a:defRPr sz="1000">
                <a:solidFill>
                  <a:prstClr val="black"/>
                </a:solidFill>
                <a:latin typeface="Arial" panose="020B0604020202020204" pitchFamily="34" charset="0"/>
                <a:ea typeface="+mn-ea"/>
                <a:cs typeface="Arial" panose="020B0604020202020204" pitchFamily="34" charset="0"/>
              </a:defRPr>
            </a:lvl1pPr>
          </a:lstStyle>
          <a:p>
            <a:endParaRPr lang="en-US"/>
          </a:p>
        </p:txBody>
      </p:sp>
    </p:spTree>
    <p:extLst>
      <p:ext uri="{BB962C8B-B14F-4D97-AF65-F5344CB8AC3E}">
        <p14:creationId xmlns:p14="http://schemas.microsoft.com/office/powerpoint/2010/main" val="32534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057275"/>
            <a:ext cx="5384800" cy="2338388"/>
          </a:xfrm>
          <a:prstGeom prst="rect">
            <a:avLst/>
          </a:prstGeom>
        </p:spPr>
        <p:txBody>
          <a:bodyPr>
            <a:normAutofit/>
          </a:bodyPr>
          <a:lstStyle>
            <a:lvl1pPr>
              <a:defRPr sz="2400"/>
            </a:lvl1pPr>
            <a:lvl2pPr>
              <a:defRPr sz="2200"/>
            </a:lvl2pPr>
            <a:lvl3pPr>
              <a:defRPr sz="2000"/>
            </a:lvl3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057275"/>
            <a:ext cx="5384800" cy="2338388"/>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548064"/>
            <a:ext cx="5384800" cy="2339975"/>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548064"/>
            <a:ext cx="5384800" cy="2339975"/>
          </a:xfrm>
          <a:prstGeom prst="rect">
            <a:avLst/>
          </a:prstGeom>
        </p:spPr>
        <p:txBody>
          <a:bodyPr>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fld id="{35A92DEF-0557-C247-8AA2-5E939978464A}" type="datetimeFigureOut">
              <a:rPr lang="en-US" smtClean="0"/>
              <a:t>9/19/2023</a:t>
            </a:fld>
            <a:endParaRPr lang="en-US"/>
          </a:p>
        </p:txBody>
      </p:sp>
      <p:sp>
        <p:nvSpPr>
          <p:cNvPr id="8"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endParaRPr lang="en-US"/>
          </a:p>
        </p:txBody>
      </p:sp>
      <p:sp>
        <p:nvSpPr>
          <p:cNvPr id="9" name="Rectangle 15"/>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fld id="{847E69A0-DA2E-C744-B616-D738840B1417}" type="slidenum">
              <a:rPr lang="en-US" smtClean="0"/>
              <a:t>‹#›</a:t>
            </a:fld>
            <a:endParaRPr lang="en-US"/>
          </a:p>
        </p:txBody>
      </p:sp>
      <p:sp>
        <p:nvSpPr>
          <p:cNvPr id="2" name="Title 1"/>
          <p:cNvSpPr>
            <a:spLocks noGrp="1"/>
          </p:cNvSpPr>
          <p:nvPr>
            <p:ph type="title"/>
          </p:nvPr>
        </p:nvSpPr>
        <p:spPr>
          <a:xfrm>
            <a:off x="604961" y="100373"/>
            <a:ext cx="10972800" cy="6048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34236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79EA-E3DA-9E4A-8C69-C2A1AF011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7933A-AF35-5E4D-B7BE-96B89EA50F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BDE52-6B3B-9D49-83F7-83A3D6590F93}"/>
              </a:ext>
            </a:extLst>
          </p:cNvPr>
          <p:cNvSpPr>
            <a:spLocks noGrp="1"/>
          </p:cNvSpPr>
          <p:nvPr>
            <p:ph type="dt" sz="half" idx="10"/>
          </p:nvPr>
        </p:nvSpPr>
        <p:spPr/>
        <p:txBody>
          <a:bodyPr/>
          <a:lstStyle/>
          <a:p>
            <a:fld id="{35A92DEF-0557-C247-8AA2-5E939978464A}" type="datetimeFigureOut">
              <a:rPr lang="en-US" smtClean="0"/>
              <a:t>9/19/2023</a:t>
            </a:fld>
            <a:endParaRPr lang="en-US"/>
          </a:p>
        </p:txBody>
      </p:sp>
      <p:sp>
        <p:nvSpPr>
          <p:cNvPr id="5" name="Footer Placeholder 4">
            <a:extLst>
              <a:ext uri="{FF2B5EF4-FFF2-40B4-BE49-F238E27FC236}">
                <a16:creationId xmlns:a16="http://schemas.microsoft.com/office/drawing/2014/main" id="{C6E08544-04D3-2241-8423-C8A78616B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3B018-1098-204D-B8C0-D4C791DC6ABC}"/>
              </a:ext>
            </a:extLst>
          </p:cNvPr>
          <p:cNvSpPr>
            <a:spLocks noGrp="1"/>
          </p:cNvSpPr>
          <p:nvPr>
            <p:ph type="sldNum" sz="quarter" idx="12"/>
          </p:nvPr>
        </p:nvSpPr>
        <p:spPr/>
        <p:txBody>
          <a:bodyPr/>
          <a:lstStyle/>
          <a:p>
            <a:fld id="{847E69A0-DA2E-C744-B616-D738840B1417}" type="slidenum">
              <a:rPr lang="en-US" smtClean="0"/>
              <a:t>‹#›</a:t>
            </a:fld>
            <a:endParaRPr lang="en-US"/>
          </a:p>
        </p:txBody>
      </p:sp>
    </p:spTree>
    <p:extLst>
      <p:ext uri="{BB962C8B-B14F-4D97-AF65-F5344CB8AC3E}">
        <p14:creationId xmlns:p14="http://schemas.microsoft.com/office/powerpoint/2010/main" val="1891831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268" y="838200"/>
            <a:ext cx="11265467" cy="5638800"/>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53202"/>
            <a:ext cx="2844800" cy="290597"/>
          </a:xfrm>
        </p:spPr>
        <p:txBody>
          <a:bodyPr/>
          <a:lstStyle/>
          <a:p>
            <a:fld id="{3409B06A-B72D-3648-A917-BD90634DEA9B}" type="datetime1">
              <a:rPr lang="en-US" smtClean="0">
                <a:solidFill>
                  <a:prstClr val="black">
                    <a:tint val="75000"/>
                  </a:prstClr>
                </a:solidFill>
                <a:latin typeface="Calibri"/>
              </a:rPr>
              <a:t>9/19/2023</a:t>
            </a:fld>
            <a:endParaRPr lang="en-US">
              <a:solidFill>
                <a:prstClr val="black">
                  <a:tint val="75000"/>
                </a:prstClr>
              </a:solidFill>
              <a:latin typeface="Calibri"/>
            </a:endParaRPr>
          </a:p>
        </p:txBody>
      </p:sp>
      <p:sp>
        <p:nvSpPr>
          <p:cNvPr id="22" name="Title Placeholder 1"/>
          <p:cNvSpPr>
            <a:spLocks noGrp="1"/>
          </p:cNvSpPr>
          <p:nvPr>
            <p:ph type="title"/>
          </p:nvPr>
        </p:nvSpPr>
        <p:spPr>
          <a:xfrm>
            <a:off x="1118397" y="-6350"/>
            <a:ext cx="10464003" cy="726940"/>
          </a:xfrm>
          <a:prstGeom prst="rect">
            <a:avLst/>
          </a:prstGeom>
        </p:spPr>
        <p:txBody>
          <a:bodyPr vert="horz" lIns="91440" tIns="45720" rIns="91440" bIns="45720" rtlCol="0" anchor="ctr">
            <a:normAutofit/>
          </a:bodyPr>
          <a:lstStyle/>
          <a:p>
            <a:r>
              <a:rPr lang="en-US"/>
              <a:t>Click to edit Master title style</a:t>
            </a:r>
          </a:p>
        </p:txBody>
      </p:sp>
      <p:sp>
        <p:nvSpPr>
          <p:cNvPr id="10" name="Footer Placeholder 4"/>
          <p:cNvSpPr>
            <a:spLocks noGrp="1"/>
          </p:cNvSpPr>
          <p:nvPr>
            <p:ph type="ftr" sz="quarter" idx="11"/>
          </p:nvPr>
        </p:nvSpPr>
        <p:spPr>
          <a:xfrm>
            <a:off x="4165600" y="6553203"/>
            <a:ext cx="3860800" cy="244476"/>
          </a:xfrm>
        </p:spPr>
        <p:txBody>
          <a:bodyPr/>
          <a:lstStyle/>
          <a:p>
            <a:endParaRPr lang="en-US">
              <a:solidFill>
                <a:prstClr val="black">
                  <a:tint val="75000"/>
                </a:prstClr>
              </a:solidFill>
              <a:latin typeface="Calibri"/>
            </a:endParaRPr>
          </a:p>
        </p:txBody>
      </p:sp>
      <p:sp>
        <p:nvSpPr>
          <p:cNvPr id="8" name="Slide Number Placeholder 5"/>
          <p:cNvSpPr>
            <a:spLocks noGrp="1"/>
          </p:cNvSpPr>
          <p:nvPr>
            <p:ph type="sldNum" sz="quarter" idx="4"/>
          </p:nvPr>
        </p:nvSpPr>
        <p:spPr>
          <a:xfrm>
            <a:off x="9335008" y="6553203"/>
            <a:ext cx="2844800" cy="244476"/>
          </a:xfrm>
          <a:prstGeom prst="rect">
            <a:avLst/>
          </a:prstGeom>
        </p:spPr>
        <p:txBody>
          <a:bodyPr vert="horz" lIns="91440" tIns="45720" rIns="91440" bIns="45720" rtlCol="0" anchor="ctr"/>
          <a:lstStyle>
            <a:lvl1pPr algn="r">
              <a:defRPr sz="1200">
                <a:solidFill>
                  <a:schemeClr val="tx1">
                    <a:tint val="75000"/>
                  </a:schemeClr>
                </a:solidFill>
              </a:defRPr>
            </a:lvl1pPr>
          </a:lstStyle>
          <a:p>
            <a:fld id="{EAC175D9-12CB-4917-A9E6-2AED545842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89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F23C3-29E6-2B4A-9DBD-4EC1F3EAD11C}"/>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CB743F41-A578-3E4C-940A-C881DF996C6C}"/>
              </a:ext>
            </a:extLst>
          </p:cNvPr>
          <p:cNvSpPr>
            <a:spLocks noGrp="1"/>
          </p:cNvSpPr>
          <p:nvPr>
            <p:ph type="dt" sz="half" idx="10"/>
          </p:nvPr>
        </p:nvSpPr>
        <p:spPr/>
        <p:txBody>
          <a:bodyPr/>
          <a:lstStyle/>
          <a:p>
            <a:r>
              <a:rPr lang="en-US"/>
              <a:t>9/22/2021</a:t>
            </a:r>
          </a:p>
        </p:txBody>
      </p:sp>
      <p:sp>
        <p:nvSpPr>
          <p:cNvPr id="5" name="Slide Number Placeholder 4">
            <a:extLst>
              <a:ext uri="{FF2B5EF4-FFF2-40B4-BE49-F238E27FC236}">
                <a16:creationId xmlns:a16="http://schemas.microsoft.com/office/drawing/2014/main" id="{3650D319-072D-CB4E-8864-AF930EBCBA87}"/>
              </a:ext>
            </a:extLst>
          </p:cNvPr>
          <p:cNvSpPr>
            <a:spLocks noGrp="1"/>
          </p:cNvSpPr>
          <p:nvPr>
            <p:ph type="sldNum" sz="quarter" idx="12"/>
          </p:nvPr>
        </p:nvSpPr>
        <p:spPr/>
        <p:txBody>
          <a:bodyPr/>
          <a:lstStyle/>
          <a:p>
            <a:fld id="{2D2E899D-15FD-2D47-840E-113550CCE0CA}" type="slidenum">
              <a:rPr lang="en-US" smtClean="0"/>
              <a:t>‹#›</a:t>
            </a:fld>
            <a:endParaRPr lang="en-US"/>
          </a:p>
        </p:txBody>
      </p:sp>
      <p:sp>
        <p:nvSpPr>
          <p:cNvPr id="6" name="Footer Placeholder 4">
            <a:extLst>
              <a:ext uri="{FF2B5EF4-FFF2-40B4-BE49-F238E27FC236}">
                <a16:creationId xmlns:a16="http://schemas.microsoft.com/office/drawing/2014/main" id="{0093EDA0-9B89-400E-8D6B-5C43F57298E0}"/>
              </a:ext>
            </a:extLst>
          </p:cNvPr>
          <p:cNvSpPr>
            <a:spLocks noGrp="1"/>
          </p:cNvSpPr>
          <p:nvPr>
            <p:ph type="ftr" sz="quarter" idx="11"/>
          </p:nvPr>
        </p:nvSpPr>
        <p:spPr>
          <a:xfrm>
            <a:off x="4038600" y="6356350"/>
            <a:ext cx="4114800" cy="365125"/>
          </a:xfrm>
        </p:spPr>
        <p:txBody>
          <a:bodyPr/>
          <a:lstStyle/>
          <a:p>
            <a:r>
              <a:rPr lang="en-US" b="1"/>
              <a:t>AIRSPACE TECHNOLOGY DEMONSTRATIONS TECHNICAL INTERCHANGE MEETING </a:t>
            </a:r>
          </a:p>
        </p:txBody>
      </p:sp>
    </p:spTree>
    <p:extLst>
      <p:ext uri="{BB962C8B-B14F-4D97-AF65-F5344CB8AC3E}">
        <p14:creationId xmlns:p14="http://schemas.microsoft.com/office/powerpoint/2010/main" val="2638683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426" y="960354"/>
            <a:ext cx="11523415" cy="516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defRPr>
            </a:lvl1pPr>
          </a:lstStyle>
          <a:p>
            <a:r>
              <a:rPr lang="en-US">
                <a:solidFill>
                  <a:prstClr val="black">
                    <a:tint val="75000"/>
                  </a:prstClr>
                </a:solidFill>
                <a:latin typeface="Calibri"/>
              </a:rPr>
              <a:t> </a:t>
            </a:r>
          </a:p>
        </p:txBody>
      </p:sp>
      <p:sp>
        <p:nvSpPr>
          <p:cNvPr id="4" name="Footer Placeholder 3">
            <a:extLst>
              <a:ext uri="{FF2B5EF4-FFF2-40B4-BE49-F238E27FC236}">
                <a16:creationId xmlns:a16="http://schemas.microsoft.com/office/drawing/2014/main" id="{35CDCFA5-B82E-E04F-B228-DF8DFE8540A0}"/>
              </a:ext>
            </a:extLst>
          </p:cNvPr>
          <p:cNvSpPr>
            <a:spLocks noGrp="1"/>
          </p:cNvSpPr>
          <p:nvPr>
            <p:ph type="ftr" sz="quarter" idx="13"/>
          </p:nvPr>
        </p:nvSpPr>
        <p:spPr>
          <a:xfrm>
            <a:off x="4038600" y="6356350"/>
            <a:ext cx="4114800" cy="365125"/>
          </a:xfrm>
          <a:prstGeom prst="rect">
            <a:avLst/>
          </a:prstGeom>
        </p:spPr>
        <p:txBody>
          <a:bodyPr/>
          <a:lstStyle/>
          <a:p>
            <a:pPr fontAlgn="base">
              <a:spcBef>
                <a:spcPct val="0"/>
              </a:spcBef>
              <a:spcAft>
                <a:spcPct val="0"/>
              </a:spcAft>
              <a:defRPr/>
            </a:pPr>
            <a:endParaRPr lang="en-US"/>
          </a:p>
        </p:txBody>
      </p:sp>
    </p:spTree>
    <p:extLst>
      <p:ext uri="{BB962C8B-B14F-4D97-AF65-F5344CB8AC3E}">
        <p14:creationId xmlns:p14="http://schemas.microsoft.com/office/powerpoint/2010/main" val="1110255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200">
                <a:latin typeface="+mn-lt"/>
              </a:defRPr>
            </a:lvl1pPr>
          </a:lstStyle>
          <a:p>
            <a:r>
              <a:rPr lang="en-US">
                <a:solidFill>
                  <a:prstClr val="black">
                    <a:tint val="75000"/>
                  </a:prstClr>
                </a:solidFill>
                <a:latin typeface="Calibri"/>
              </a:rPr>
              <a:t> </a:t>
            </a:r>
          </a:p>
        </p:txBody>
      </p:sp>
      <p:sp>
        <p:nvSpPr>
          <p:cNvPr id="3" name="Title 2">
            <a:extLst>
              <a:ext uri="{FF2B5EF4-FFF2-40B4-BE49-F238E27FC236}">
                <a16:creationId xmlns:a16="http://schemas.microsoft.com/office/drawing/2014/main" id="{16979FAD-3D35-5045-8D86-B5699BBA10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6481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2849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5F46-686C-DD4F-8DD3-1854533AB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AAF466-4ACC-414D-80EA-6521C87D9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B0C1E5-514B-DD4E-B4CA-8B212C2F18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B55652-9501-B949-ACCF-24C0B8C98F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EFDA19-7ED7-D245-AC7D-5CF689C6A5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4C66E9-F554-324C-98DF-1F3CB47C851E}"/>
              </a:ext>
            </a:extLst>
          </p:cNvPr>
          <p:cNvSpPr>
            <a:spLocks noGrp="1"/>
          </p:cNvSpPr>
          <p:nvPr>
            <p:ph type="dt" sz="half" idx="10"/>
          </p:nvPr>
        </p:nvSpPr>
        <p:spPr/>
        <p:txBody>
          <a:bodyPr/>
          <a:lstStyle/>
          <a:p>
            <a:fld id="{6F3EF2C7-8E52-384B-9EC8-43FA9B2DD436}" type="datetimeFigureOut">
              <a:rPr lang="en-US" smtClean="0"/>
              <a:t>9/19/2023</a:t>
            </a:fld>
            <a:endParaRPr lang="en-US"/>
          </a:p>
        </p:txBody>
      </p:sp>
      <p:sp>
        <p:nvSpPr>
          <p:cNvPr id="8" name="Footer Placeholder 7">
            <a:extLst>
              <a:ext uri="{FF2B5EF4-FFF2-40B4-BE49-F238E27FC236}">
                <a16:creationId xmlns:a16="http://schemas.microsoft.com/office/drawing/2014/main" id="{37644418-7101-3545-8FBE-60A4C03F8E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B655A7-E29A-0049-A4D6-AE5C2B050F28}"/>
              </a:ext>
            </a:extLst>
          </p:cNvPr>
          <p:cNvSpPr>
            <a:spLocks noGrp="1"/>
          </p:cNvSpPr>
          <p:nvPr>
            <p:ph type="sldNum" sz="quarter" idx="12"/>
          </p:nvPr>
        </p:nvSpPr>
        <p:spPr/>
        <p:txBody>
          <a:bodyPr/>
          <a:lstStyle/>
          <a:p>
            <a:fld id="{80776B04-5798-3A49-84D5-702EF2F5543D}" type="slidenum">
              <a:rPr lang="en-US" smtClean="0"/>
              <a:t>‹#›</a:t>
            </a:fld>
            <a:endParaRPr lang="en-US"/>
          </a:p>
        </p:txBody>
      </p:sp>
    </p:spTree>
    <p:extLst>
      <p:ext uri="{BB962C8B-B14F-4D97-AF65-F5344CB8AC3E}">
        <p14:creationId xmlns:p14="http://schemas.microsoft.com/office/powerpoint/2010/main" val="252614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4192-494F-6E44-869C-777FB9ED5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987FE4-FBDC-9F46-A972-F76E15E213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387A55-91B9-D844-8F9A-57068BB0C5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1F7190-6920-674B-B01E-4CC36441DE6F}"/>
              </a:ext>
            </a:extLst>
          </p:cNvPr>
          <p:cNvSpPr>
            <a:spLocks noGrp="1"/>
          </p:cNvSpPr>
          <p:nvPr>
            <p:ph type="dt" sz="half" idx="10"/>
          </p:nvPr>
        </p:nvSpPr>
        <p:spPr/>
        <p:txBody>
          <a:bodyPr/>
          <a:lstStyle/>
          <a:p>
            <a:fld id="{6F3EF2C7-8E52-384B-9EC8-43FA9B2DD436}" type="datetimeFigureOut">
              <a:rPr lang="en-US" smtClean="0"/>
              <a:t>9/19/2023</a:t>
            </a:fld>
            <a:endParaRPr lang="en-US"/>
          </a:p>
        </p:txBody>
      </p:sp>
      <p:sp>
        <p:nvSpPr>
          <p:cNvPr id="6" name="Footer Placeholder 5">
            <a:extLst>
              <a:ext uri="{FF2B5EF4-FFF2-40B4-BE49-F238E27FC236}">
                <a16:creationId xmlns:a16="http://schemas.microsoft.com/office/drawing/2014/main" id="{7EDABFC0-5B25-DD42-A73F-A46B41E52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BEE69A-5291-5E40-A81C-ED82C6EF5843}"/>
              </a:ext>
            </a:extLst>
          </p:cNvPr>
          <p:cNvSpPr>
            <a:spLocks noGrp="1"/>
          </p:cNvSpPr>
          <p:nvPr>
            <p:ph type="sldNum" sz="quarter" idx="12"/>
          </p:nvPr>
        </p:nvSpPr>
        <p:spPr/>
        <p:txBody>
          <a:bodyPr/>
          <a:lstStyle/>
          <a:p>
            <a:fld id="{80776B04-5798-3A49-84D5-702EF2F5543D}" type="slidenum">
              <a:rPr lang="en-US" smtClean="0"/>
              <a:t>‹#›</a:t>
            </a:fld>
            <a:endParaRPr lang="en-US"/>
          </a:p>
        </p:txBody>
      </p:sp>
    </p:spTree>
    <p:extLst>
      <p:ext uri="{BB962C8B-B14F-4D97-AF65-F5344CB8AC3E}">
        <p14:creationId xmlns:p14="http://schemas.microsoft.com/office/powerpoint/2010/main" val="4129042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193F4-B6E3-704B-BEF9-2FB70008EAB7}"/>
              </a:ext>
            </a:extLst>
          </p:cNvPr>
          <p:cNvSpPr>
            <a:spLocks noGrp="1"/>
          </p:cNvSpPr>
          <p:nvPr>
            <p:ph idx="1"/>
          </p:nvPr>
        </p:nvSpPr>
        <p:spPr>
          <a:xfrm>
            <a:off x="963932" y="663840"/>
            <a:ext cx="10389867"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E46F8-1FDF-DD44-A79E-9957D0B2024F}"/>
              </a:ext>
            </a:extLst>
          </p:cNvPr>
          <p:cNvSpPr>
            <a:spLocks noGrp="1"/>
          </p:cNvSpPr>
          <p:nvPr>
            <p:ph type="dt" sz="half" idx="10"/>
          </p:nvPr>
        </p:nvSpPr>
        <p:spPr/>
        <p:txBody>
          <a:bodyPr/>
          <a:lstStyle/>
          <a:p>
            <a:fld id="{835BF69C-2143-0845-BF2D-72D4AB519B75}" type="datetimeFigureOut">
              <a:rPr lang="en-US" smtClean="0"/>
              <a:t>9/19/2023</a:t>
            </a:fld>
            <a:endParaRPr lang="en-US"/>
          </a:p>
        </p:txBody>
      </p:sp>
      <p:sp>
        <p:nvSpPr>
          <p:cNvPr id="5" name="Footer Placeholder 4">
            <a:extLst>
              <a:ext uri="{FF2B5EF4-FFF2-40B4-BE49-F238E27FC236}">
                <a16:creationId xmlns:a16="http://schemas.microsoft.com/office/drawing/2014/main" id="{34AB53C5-A413-C54F-8DEB-5FFF5DAF2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47F72-6620-7D40-AF51-2E569EC7693B}"/>
              </a:ext>
            </a:extLst>
          </p:cNvPr>
          <p:cNvSpPr>
            <a:spLocks noGrp="1"/>
          </p:cNvSpPr>
          <p:nvPr>
            <p:ph type="sldNum" sz="quarter" idx="12"/>
          </p:nvPr>
        </p:nvSpPr>
        <p:spPr/>
        <p:txBody>
          <a:bodyPr/>
          <a:lstStyle/>
          <a:p>
            <a:fld id="{5989163B-9C68-8247-A095-9637F67EE821}" type="slidenum">
              <a:rPr lang="en-US" smtClean="0"/>
              <a:t>‹#›</a:t>
            </a:fld>
            <a:endParaRPr lang="en-US"/>
          </a:p>
        </p:txBody>
      </p:sp>
      <p:sp>
        <p:nvSpPr>
          <p:cNvPr id="7" name="Title Placeholder 1">
            <a:extLst>
              <a:ext uri="{FF2B5EF4-FFF2-40B4-BE49-F238E27FC236}">
                <a16:creationId xmlns:a16="http://schemas.microsoft.com/office/drawing/2014/main" id="{0732118F-9065-F548-9834-F3B28F3D1AD8}"/>
              </a:ext>
            </a:extLst>
          </p:cNvPr>
          <p:cNvSpPr>
            <a:spLocks noGrp="1"/>
          </p:cNvSpPr>
          <p:nvPr>
            <p:ph type="title"/>
          </p:nvPr>
        </p:nvSpPr>
        <p:spPr>
          <a:xfrm>
            <a:off x="963933" y="0"/>
            <a:ext cx="10889904" cy="663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970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972800" cy="812800"/>
          </a:xfrm>
        </p:spPr>
        <p:txBody>
          <a:bodyPr>
            <a:normAutofit/>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12" name="Footer Placeholder 4"/>
          <p:cNvSpPr>
            <a:spLocks noGrp="1"/>
          </p:cNvSpPr>
          <p:nvPr>
            <p:ph type="ftr" sz="quarter" idx="11"/>
          </p:nvPr>
        </p:nvSpPr>
        <p:spPr>
          <a:xfrm>
            <a:off x="4114800" y="6553200"/>
            <a:ext cx="3860800" cy="228600"/>
          </a:xfrm>
          <a:prstGeom prst="rect">
            <a:avLst/>
          </a:prstGeom>
        </p:spPr>
        <p:txBody>
          <a:bodyPr/>
          <a:lstStyle>
            <a:lvl1pPr>
              <a:defRPr sz="1000" b="1">
                <a:solidFill>
                  <a:srgbClr val="C00000"/>
                </a:solidFill>
                <a:latin typeface="Arial" panose="020B0604020202020204" pitchFamily="34" charset="0"/>
                <a:cs typeface="Arial" panose="020B0604020202020204" pitchFamily="34" charset="0"/>
              </a:defRPr>
            </a:lvl1pPr>
          </a:lstStyle>
          <a:p>
            <a:endParaRPr lang="en-US"/>
          </a:p>
        </p:txBody>
      </p:sp>
      <p:sp>
        <p:nvSpPr>
          <p:cNvPr id="11" name="Date Placeholder 3"/>
          <p:cNvSpPr>
            <a:spLocks noGrp="1"/>
          </p:cNvSpPr>
          <p:nvPr>
            <p:ph type="dt" sz="half" idx="10"/>
          </p:nvPr>
        </p:nvSpPr>
        <p:spPr>
          <a:xfrm>
            <a:off x="406400" y="6553200"/>
            <a:ext cx="28448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en-US"/>
          </a:p>
        </p:txBody>
      </p:sp>
      <p:sp>
        <p:nvSpPr>
          <p:cNvPr id="13" name="Slide Number Placeholder 5"/>
          <p:cNvSpPr>
            <a:spLocks noGrp="1"/>
          </p:cNvSpPr>
          <p:nvPr>
            <p:ph type="sldNum" sz="quarter" idx="12"/>
          </p:nvPr>
        </p:nvSpPr>
        <p:spPr>
          <a:xfrm>
            <a:off x="8839200" y="6553200"/>
            <a:ext cx="2844800" cy="228600"/>
          </a:xfrm>
          <a:prstGeom prst="rect">
            <a:avLst/>
          </a:prstGeom>
        </p:spPr>
        <p:txBody>
          <a:bodyPr/>
          <a:lstStyle>
            <a:lvl1pPr algn="r">
              <a:defRPr sz="1000">
                <a:latin typeface="Arial" panose="020B0604020202020204" pitchFamily="34" charset="0"/>
                <a:cs typeface="Arial" panose="020B0604020202020204" pitchFamily="34" charset="0"/>
              </a:defRPr>
            </a:lvl1pPr>
          </a:lstStyle>
          <a:p>
            <a:fld id="{9DFB59E2-ED93-2841-A4F8-669FFA45BD6E}" type="slidenum">
              <a:rPr lang="en-US" smtClean="0"/>
              <a:t>‹#›</a:t>
            </a:fld>
            <a:endParaRPr lang="en-US"/>
          </a:p>
        </p:txBody>
      </p:sp>
    </p:spTree>
    <p:extLst>
      <p:ext uri="{BB962C8B-B14F-4D97-AF65-F5344CB8AC3E}">
        <p14:creationId xmlns:p14="http://schemas.microsoft.com/office/powerpoint/2010/main" val="93187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r>
              <a:rPr lang="en-US">
                <a:solidFill>
                  <a:prstClr val="black">
                    <a:tint val="75000"/>
                  </a:prstClr>
                </a:solidFill>
                <a:latin typeface="Calibri"/>
              </a:rPr>
              <a:t> </a:t>
            </a:r>
          </a:p>
        </p:txBody>
      </p:sp>
      <p:sp>
        <p:nvSpPr>
          <p:cNvPr id="2" name="Title 1">
            <a:extLst>
              <a:ext uri="{FF2B5EF4-FFF2-40B4-BE49-F238E27FC236}">
                <a16:creationId xmlns:a16="http://schemas.microsoft.com/office/drawing/2014/main" id="{B22563A6-4F14-7F4A-83F1-1BB2074D56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3261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2.png"/><Relationship Id="rId5" Type="http://schemas.openxmlformats.org/officeDocument/2006/relationships/slideLayout" Target="../slideLayouts/slideLayout29.xml"/><Relationship Id="rId10" Type="http://schemas.microsoft.com/office/2007/relationships/hdphoto" Target="../media/hdphoto1.wdp"/><Relationship Id="rId4" Type="http://schemas.openxmlformats.org/officeDocument/2006/relationships/slideLayout" Target="../slideLayouts/slideLayout28.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5.png"/><Relationship Id="rId5" Type="http://schemas.openxmlformats.org/officeDocument/2006/relationships/slideLayout" Target="../slideLayouts/slideLayout39.xml"/><Relationship Id="rId10" Type="http://schemas.openxmlformats.org/officeDocument/2006/relationships/image" Target="../media/image2.png"/><Relationship Id="rId4" Type="http://schemas.openxmlformats.org/officeDocument/2006/relationships/slideLayout" Target="../slideLayouts/slideLayout38.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5.png"/><Relationship Id="rId5" Type="http://schemas.openxmlformats.org/officeDocument/2006/relationships/slideLayout" Target="../slideLayouts/slideLayout45.xml"/><Relationship Id="rId10" Type="http://schemas.openxmlformats.org/officeDocument/2006/relationships/image" Target="../media/image6.tiff"/><Relationship Id="rId4" Type="http://schemas.openxmlformats.org/officeDocument/2006/relationships/slideLayout" Target="../slideLayouts/slideLayout44.xml"/><Relationship Id="rId9" Type="http://schemas.microsoft.com/office/2007/relationships/hdphoto" Target="../media/hdphoto1.wdp"/></Relationships>
</file>

<file path=ppt/slideMasters/_rels/slideMaster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9.xml"/><Relationship Id="rId7" Type="http://schemas.openxmlformats.org/officeDocument/2006/relationships/image" Target="../media/image1.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10" Type="http://schemas.openxmlformats.org/officeDocument/2006/relationships/image" Target="../media/image5.png"/><Relationship Id="rId4" Type="http://schemas.openxmlformats.org/officeDocument/2006/relationships/slideLayout" Target="../slideLayouts/slideLayout50.xml"/><Relationship Id="rId9" Type="http://schemas.openxmlformats.org/officeDocument/2006/relationships/image" Target="../media/image6.tif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4.xml"/><Relationship Id="rId7" Type="http://schemas.microsoft.com/office/2007/relationships/hdphoto" Target="../media/hdphoto1.wdp"/><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55.xml"/><Relationship Id="rId9"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microsoft.com/office/2007/relationships/hdphoto" Target="../media/hdphoto1.wdp"/><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jpeg"/><Relationship Id="rId5" Type="http://schemas.openxmlformats.org/officeDocument/2006/relationships/slideLayout" Target="../slideLayouts/slideLayout60.xml"/><Relationship Id="rId10" Type="http://schemas.openxmlformats.org/officeDocument/2006/relationships/theme" Target="../theme/theme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14815"/>
            <a:ext cx="1097280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51055" y="1373445"/>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1" name="Picture 10" descr="slide_sky.jpg"/>
          <p:cNvPicPr>
            <a:picLocks noChangeAspect="1"/>
          </p:cNvPicPr>
          <p:nvPr userDrawn="1"/>
        </p:nvPicPr>
        <p:blipFill>
          <a:blip r:embed="rId26" cstate="print">
            <a:extLst>
              <a:ext uri="{BEBA8EAE-BF5A-486C-A8C5-ECC9F3942E4B}">
                <a14:imgProps xmlns:a14="http://schemas.microsoft.com/office/drawing/2010/main">
                  <a14:imgLayer r:embed="rId27">
                    <a14:imgEffect>
                      <a14:saturation sat="33000"/>
                    </a14:imgEffect>
                  </a14:imgLayer>
                </a14:imgProps>
              </a:ext>
            </a:extLst>
          </a:blip>
          <a:stretch>
            <a:fillRect/>
          </a:stretch>
        </p:blipFill>
        <p:spPr>
          <a:xfrm>
            <a:off x="0"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userDrawn="1"/>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pic>
        <p:nvPicPr>
          <p:cNvPr id="6" name="Picture 5">
            <a:extLst>
              <a:ext uri="{FF2B5EF4-FFF2-40B4-BE49-F238E27FC236}">
                <a16:creationId xmlns:a16="http://schemas.microsoft.com/office/drawing/2014/main" id="{E86BCBFE-66DD-6748-AE2D-1330DB0396A0}"/>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4762"/>
            <a:ext cx="12192000" cy="939800"/>
          </a:xfrm>
          <a:prstGeom prst="rect">
            <a:avLst/>
          </a:prstGeom>
        </p:spPr>
      </p:pic>
    </p:spTree>
    <p:extLst>
      <p:ext uri="{BB962C8B-B14F-4D97-AF65-F5344CB8AC3E}">
        <p14:creationId xmlns:p14="http://schemas.microsoft.com/office/powerpoint/2010/main" val="3121126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7" r:id="rId3"/>
    <p:sldLayoutId id="2147483727" r:id="rId4"/>
    <p:sldLayoutId id="2147483799" r:id="rId5"/>
    <p:sldLayoutId id="2147483720" r:id="rId6"/>
    <p:sldLayoutId id="2147483721" r:id="rId7"/>
    <p:sldLayoutId id="2147483800" r:id="rId8"/>
    <p:sldLayoutId id="2147483732" r:id="rId9"/>
    <p:sldLayoutId id="2147483674" r:id="rId10"/>
    <p:sldLayoutId id="2147483725" r:id="rId11"/>
    <p:sldLayoutId id="2147483726" r:id="rId12"/>
    <p:sldLayoutId id="2147483728" r:id="rId13"/>
    <p:sldLayoutId id="2147483729" r:id="rId14"/>
    <p:sldLayoutId id="2147483731" r:id="rId15"/>
    <p:sldLayoutId id="2147483749" r:id="rId16"/>
    <p:sldLayoutId id="2147483750" r:id="rId17"/>
    <p:sldLayoutId id="2147483765" r:id="rId18"/>
    <p:sldLayoutId id="2147483766" r:id="rId19"/>
    <p:sldLayoutId id="2147483767" r:id="rId20"/>
    <p:sldLayoutId id="2147483768" r:id="rId21"/>
    <p:sldLayoutId id="2147483769" r:id="rId22"/>
    <p:sldLayoutId id="2147483770" r:id="rId23"/>
    <p:sldLayoutId id="2147483791" r:id="rId24"/>
  </p:sldLayoutIdLst>
  <p:hf sldNum="0" hdr="0" ftr="0" dt="0"/>
  <p:txStyles>
    <p:titleStyle>
      <a:lvl1pPr algn="ctr" defTabSz="457200" rtl="0" eaLnBrk="0" fontAlgn="base" hangingPunct="0">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14815"/>
            <a:ext cx="1097280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51055" y="1373445"/>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p:cNvSpPr txBox="1"/>
          <p:nvPr/>
        </p:nvSpPr>
        <p:spPr>
          <a:xfrm>
            <a:off x="11868016" y="6672104"/>
            <a:ext cx="364202" cy="246221"/>
          </a:xfrm>
          <a:prstGeom prst="rect">
            <a:avLst/>
          </a:prstGeom>
          <a:noFill/>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sz="1000">
                <a:solidFill>
                  <a:prstClr val="black"/>
                </a:solidFill>
                <a:latin typeface="Calibri" charset="0"/>
                <a:cs typeface="Arial" charset="0"/>
              </a:rPr>
              <a:t> </a:t>
            </a:r>
            <a:fld id="{D44AAE72-5488-4E80-8FD1-D7DF62C285B2}" type="slidenum">
              <a:rPr lang="en-US" sz="1000">
                <a:solidFill>
                  <a:prstClr val="black"/>
                </a:solidFill>
                <a:latin typeface="Calibri" charset="0"/>
                <a:cs typeface="Arial" charset="0"/>
              </a:rPr>
              <a:pPr algn="r" eaLnBrk="1" fontAlgn="base" hangingPunct="1">
                <a:spcBef>
                  <a:spcPct val="0"/>
                </a:spcBef>
                <a:spcAft>
                  <a:spcPct val="0"/>
                </a:spcAft>
                <a:defRPr/>
              </a:pPr>
              <a:t>‹#›</a:t>
            </a:fld>
            <a:endParaRPr lang="en-US" sz="1000">
              <a:solidFill>
                <a:prstClr val="black"/>
              </a:solidFill>
              <a:latin typeface="Calibri" charset="0"/>
              <a:cs typeface="Arial" charset="0"/>
            </a:endParaRPr>
          </a:p>
        </p:txBody>
      </p:sp>
      <p:pic>
        <p:nvPicPr>
          <p:cNvPr id="11" name="Picture 10" descr="slide_sky.jpg"/>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Lst>
          </a:blip>
          <a:stretch>
            <a:fillRect/>
          </a:stretch>
        </p:blipFill>
        <p:spPr>
          <a:xfrm>
            <a:off x="1"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pic>
        <p:nvPicPr>
          <p:cNvPr id="6" name="Picture 5">
            <a:extLst>
              <a:ext uri="{FF2B5EF4-FFF2-40B4-BE49-F238E27FC236}">
                <a16:creationId xmlns:a16="http://schemas.microsoft.com/office/drawing/2014/main" id="{E86BCBFE-66DD-6748-AE2D-1330DB0396A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4762"/>
            <a:ext cx="12192000" cy="939800"/>
          </a:xfrm>
          <a:prstGeom prst="rect">
            <a:avLst/>
          </a:prstGeom>
        </p:spPr>
      </p:pic>
      <p:pic>
        <p:nvPicPr>
          <p:cNvPr id="9" name="Picture 8">
            <a:extLst>
              <a:ext uri="{FF2B5EF4-FFF2-40B4-BE49-F238E27FC236}">
                <a16:creationId xmlns:a16="http://schemas.microsoft.com/office/drawing/2014/main" id="{EBFF447E-58AD-86D0-5BB9-125B951F2E2C}"/>
              </a:ext>
            </a:extLst>
          </p:cNvPr>
          <p:cNvPicPr>
            <a:picLocks noChangeAspect="1"/>
          </p:cNvPicPr>
          <p:nvPr userDrawn="1"/>
        </p:nvPicPr>
        <p:blipFill>
          <a:blip r:embed="rId12"/>
          <a:stretch>
            <a:fillRect/>
          </a:stretch>
        </p:blipFill>
        <p:spPr>
          <a:xfrm>
            <a:off x="11201400" y="-7938"/>
            <a:ext cx="847480" cy="847480"/>
          </a:xfrm>
          <a:prstGeom prst="rect">
            <a:avLst/>
          </a:prstGeom>
        </p:spPr>
      </p:pic>
    </p:spTree>
    <p:extLst>
      <p:ext uri="{BB962C8B-B14F-4D97-AF65-F5344CB8AC3E}">
        <p14:creationId xmlns:p14="http://schemas.microsoft.com/office/powerpoint/2010/main" val="3790031308"/>
      </p:ext>
    </p:extLst>
  </p:cSld>
  <p:clrMap bg1="lt1" tx1="dk1" bg2="lt2" tx2="dk2" accent1="accent1" accent2="accent2" accent3="accent3" accent4="accent4" accent5="accent5" accent6="accent6" hlink="hlink" folHlink="folHlink"/>
  <p:sldLayoutIdLst>
    <p:sldLayoutId id="2147483717" r:id="rId1"/>
    <p:sldLayoutId id="2147483687" r:id="rId2"/>
    <p:sldLayoutId id="2147483686" r:id="rId3"/>
    <p:sldLayoutId id="2147483740" r:id="rId4"/>
    <p:sldLayoutId id="2147483805" r:id="rId5"/>
    <p:sldLayoutId id="2147483806" r:id="rId6"/>
    <p:sldLayoutId id="2147483807" r:id="rId7"/>
  </p:sldLayoutIdLst>
  <p:txStyles>
    <p:titleStyle>
      <a:lvl1pPr algn="ctr" defTabSz="457200" rtl="0" eaLnBrk="1" fontAlgn="base" hangingPunct="1">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14815"/>
            <a:ext cx="1097280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51055" y="1373445"/>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p:cNvSpPr txBox="1"/>
          <p:nvPr/>
        </p:nvSpPr>
        <p:spPr>
          <a:xfrm>
            <a:off x="11868016" y="6672104"/>
            <a:ext cx="364202" cy="246221"/>
          </a:xfrm>
          <a:prstGeom prst="rect">
            <a:avLst/>
          </a:prstGeom>
          <a:noFill/>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sz="1000">
                <a:solidFill>
                  <a:prstClr val="black"/>
                </a:solidFill>
                <a:latin typeface="Calibri" charset="0"/>
                <a:cs typeface="Arial" charset="0"/>
              </a:rPr>
              <a:t> </a:t>
            </a:r>
            <a:fld id="{D44AAE72-5488-4E80-8FD1-D7DF62C285B2}" type="slidenum">
              <a:rPr lang="en-US" sz="1000">
                <a:solidFill>
                  <a:prstClr val="black"/>
                </a:solidFill>
                <a:latin typeface="Calibri" charset="0"/>
                <a:cs typeface="Arial" charset="0"/>
              </a:rPr>
              <a:pPr algn="r" eaLnBrk="1" fontAlgn="base" hangingPunct="1">
                <a:spcBef>
                  <a:spcPct val="0"/>
                </a:spcBef>
                <a:spcAft>
                  <a:spcPct val="0"/>
                </a:spcAft>
                <a:defRPr/>
              </a:pPr>
              <a:t>‹#›</a:t>
            </a:fld>
            <a:endParaRPr lang="en-US" sz="1000">
              <a:solidFill>
                <a:prstClr val="black"/>
              </a:solidFill>
              <a:latin typeface="Calibri" charset="0"/>
              <a:cs typeface="Arial" charset="0"/>
            </a:endParaRPr>
          </a:p>
        </p:txBody>
      </p:sp>
      <p:pic>
        <p:nvPicPr>
          <p:cNvPr id="11" name="Picture 10" descr="slide_sky.jpg"/>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1"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pic>
        <p:nvPicPr>
          <p:cNvPr id="6" name="Picture 5">
            <a:extLst>
              <a:ext uri="{FF2B5EF4-FFF2-40B4-BE49-F238E27FC236}">
                <a16:creationId xmlns:a16="http://schemas.microsoft.com/office/drawing/2014/main" id="{E86BCBFE-66DD-6748-AE2D-1330DB0396A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4762"/>
            <a:ext cx="12192000" cy="939800"/>
          </a:xfrm>
          <a:prstGeom prst="rect">
            <a:avLst/>
          </a:prstGeom>
        </p:spPr>
      </p:pic>
    </p:spTree>
    <p:extLst>
      <p:ext uri="{BB962C8B-B14F-4D97-AF65-F5344CB8AC3E}">
        <p14:creationId xmlns:p14="http://schemas.microsoft.com/office/powerpoint/2010/main" val="365937244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txStyles>
    <p:titleStyle>
      <a:lvl1pPr algn="ctr" defTabSz="457200" rtl="0" eaLnBrk="1" fontAlgn="base" hangingPunct="1">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14815"/>
            <a:ext cx="1097280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51055" y="1373445"/>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p:cNvSpPr txBox="1"/>
          <p:nvPr/>
        </p:nvSpPr>
        <p:spPr>
          <a:xfrm>
            <a:off x="11868016" y="6672104"/>
            <a:ext cx="364202" cy="246221"/>
          </a:xfrm>
          <a:prstGeom prst="rect">
            <a:avLst/>
          </a:prstGeom>
          <a:noFill/>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sz="1000">
                <a:solidFill>
                  <a:prstClr val="black"/>
                </a:solidFill>
                <a:latin typeface="Calibri" charset="0"/>
                <a:cs typeface="Arial" charset="0"/>
              </a:rPr>
              <a:t> </a:t>
            </a:r>
            <a:fld id="{D44AAE72-5488-4E80-8FD1-D7DF62C285B2}" type="slidenum">
              <a:rPr lang="en-US" sz="1000">
                <a:solidFill>
                  <a:prstClr val="black"/>
                </a:solidFill>
                <a:latin typeface="Calibri" charset="0"/>
                <a:cs typeface="Arial" charset="0"/>
              </a:rPr>
              <a:pPr algn="r" eaLnBrk="1" fontAlgn="base" hangingPunct="1">
                <a:spcBef>
                  <a:spcPct val="0"/>
                </a:spcBef>
                <a:spcAft>
                  <a:spcPct val="0"/>
                </a:spcAft>
                <a:defRPr/>
              </a:pPr>
              <a:t>‹#›</a:t>
            </a:fld>
            <a:endParaRPr lang="en-US" sz="1000">
              <a:solidFill>
                <a:prstClr val="black"/>
              </a:solidFill>
              <a:latin typeface="Calibri" charset="0"/>
              <a:cs typeface="Arial" charset="0"/>
            </a:endParaRPr>
          </a:p>
        </p:txBody>
      </p:sp>
      <p:pic>
        <p:nvPicPr>
          <p:cNvPr id="11" name="Picture 10" descr="slide_sky.jpg"/>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a:off x="1"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pic>
        <p:nvPicPr>
          <p:cNvPr id="6" name="Picture 5">
            <a:extLst>
              <a:ext uri="{FF2B5EF4-FFF2-40B4-BE49-F238E27FC236}">
                <a16:creationId xmlns:a16="http://schemas.microsoft.com/office/drawing/2014/main" id="{E86BCBFE-66DD-6748-AE2D-1330DB0396A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4762"/>
            <a:ext cx="12192000" cy="939800"/>
          </a:xfrm>
          <a:prstGeom prst="rect">
            <a:avLst/>
          </a:prstGeom>
        </p:spPr>
      </p:pic>
      <p:pic>
        <p:nvPicPr>
          <p:cNvPr id="9" name="Picture 8">
            <a:extLst>
              <a:ext uri="{FF2B5EF4-FFF2-40B4-BE49-F238E27FC236}">
                <a16:creationId xmlns:a16="http://schemas.microsoft.com/office/drawing/2014/main" id="{65C0A824-CB99-6BB8-84E7-4DF7EB62E69D}"/>
              </a:ext>
            </a:extLst>
          </p:cNvPr>
          <p:cNvPicPr>
            <a:picLocks noChangeAspect="1"/>
          </p:cNvPicPr>
          <p:nvPr userDrawn="1"/>
        </p:nvPicPr>
        <p:blipFill>
          <a:blip r:embed="rId11"/>
          <a:stretch>
            <a:fillRect/>
          </a:stretch>
        </p:blipFill>
        <p:spPr>
          <a:xfrm>
            <a:off x="11353800" y="-7938"/>
            <a:ext cx="847480" cy="847480"/>
          </a:xfrm>
          <a:prstGeom prst="rect">
            <a:avLst/>
          </a:prstGeom>
        </p:spPr>
      </p:pic>
    </p:spTree>
    <p:extLst>
      <p:ext uri="{BB962C8B-B14F-4D97-AF65-F5344CB8AC3E}">
        <p14:creationId xmlns:p14="http://schemas.microsoft.com/office/powerpoint/2010/main" val="3659372447"/>
      </p:ext>
    </p:extLst>
  </p:cSld>
  <p:clrMap bg1="lt1" tx1="dk1" bg2="lt2" tx2="dk2" accent1="accent1" accent2="accent2" accent3="accent3" accent4="accent4" accent5="accent5" accent6="accent6" hlink="hlink" folHlink="folHlink"/>
  <p:sldLayoutIdLst>
    <p:sldLayoutId id="2147483795" r:id="rId1"/>
    <p:sldLayoutId id="2147483722" r:id="rId2"/>
    <p:sldLayoutId id="2147483715" r:id="rId3"/>
    <p:sldLayoutId id="2147483716" r:id="rId4"/>
    <p:sldLayoutId id="2147483691" r:id="rId5"/>
    <p:sldLayoutId id="2147483692" r:id="rId6"/>
  </p:sldLayoutIdLst>
  <p:txStyles>
    <p:titleStyle>
      <a:lvl1pPr algn="ctr" defTabSz="457200" rtl="0" eaLnBrk="1" fontAlgn="base" hangingPunct="1">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slide_sky.jpg"/>
          <p:cNvPicPr>
            <a:picLocks noChangeAspect="1"/>
          </p:cNvPicPr>
          <p:nvPr userDrawn="1"/>
        </p:nvPicPr>
        <p:blipFill>
          <a:blip r:embed="rId8" cstate="print">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a:off x="-9277" y="4"/>
            <a:ext cx="12201279" cy="794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50" name="Title Placeholder 1"/>
          <p:cNvSpPr>
            <a:spLocks noGrp="1"/>
          </p:cNvSpPr>
          <p:nvPr>
            <p:ph type="title"/>
          </p:nvPr>
        </p:nvSpPr>
        <p:spPr bwMode="auto">
          <a:xfrm>
            <a:off x="604961" y="100373"/>
            <a:ext cx="1097280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51055" y="1373445"/>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p:cNvSpPr txBox="1"/>
          <p:nvPr/>
        </p:nvSpPr>
        <p:spPr>
          <a:xfrm>
            <a:off x="11868016" y="6672104"/>
            <a:ext cx="364202" cy="246221"/>
          </a:xfrm>
          <a:prstGeom prst="rect">
            <a:avLst/>
          </a:prstGeom>
          <a:noFill/>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sz="1000">
                <a:solidFill>
                  <a:prstClr val="black"/>
                </a:solidFill>
                <a:latin typeface="Calibri" charset="0"/>
                <a:cs typeface="Arial" charset="0"/>
              </a:rPr>
              <a:t> </a:t>
            </a:r>
            <a:fld id="{D44AAE72-5488-4E80-8FD1-D7DF62C285B2}" type="slidenum">
              <a:rPr lang="en-US" sz="1000">
                <a:solidFill>
                  <a:prstClr val="black"/>
                </a:solidFill>
                <a:latin typeface="Calibri" charset="0"/>
                <a:cs typeface="Arial" charset="0"/>
              </a:rPr>
              <a:pPr algn="r" eaLnBrk="1" fontAlgn="base" hangingPunct="1">
                <a:spcBef>
                  <a:spcPct val="0"/>
                </a:spcBef>
                <a:spcAft>
                  <a:spcPct val="0"/>
                </a:spcAft>
                <a:defRPr/>
              </a:pPr>
              <a:t>‹#›</a:t>
            </a:fld>
            <a:endParaRPr lang="en-US" sz="1000">
              <a:solidFill>
                <a:prstClr val="black"/>
              </a:solidFill>
              <a:latin typeface="Calibri" charset="0"/>
              <a:cs typeface="Arial" charset="0"/>
            </a:endParaRPr>
          </a:p>
        </p:txBody>
      </p:sp>
      <p:pic>
        <p:nvPicPr>
          <p:cNvPr id="11" name="Picture 10" descr="slide_sky.jpg"/>
          <p:cNvPicPr>
            <a:picLocks noChangeAspect="1"/>
          </p:cNvPicPr>
          <p:nvPr userDrawn="1"/>
        </p:nvPicPr>
        <p:blipFill>
          <a:blip r:embed="rId8" cstate="print">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a:off x="1"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userDrawn="1"/>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pic>
        <p:nvPicPr>
          <p:cNvPr id="4" name="Picture 3">
            <a:extLst>
              <a:ext uri="{FF2B5EF4-FFF2-40B4-BE49-F238E27FC236}">
                <a16:creationId xmlns:a16="http://schemas.microsoft.com/office/drawing/2014/main" id="{173E31E1-FA1F-AE45-9CC2-FFB741992A54}"/>
              </a:ext>
            </a:extLst>
          </p:cNvPr>
          <p:cNvPicPr>
            <a:picLocks noChangeAspect="1"/>
          </p:cNvPicPr>
          <p:nvPr userDrawn="1"/>
        </p:nvPicPr>
        <p:blipFill>
          <a:blip r:embed="rId10"/>
          <a:stretch>
            <a:fillRect/>
          </a:stretch>
        </p:blipFill>
        <p:spPr>
          <a:xfrm>
            <a:off x="271272" y="38632"/>
            <a:ext cx="795528" cy="682371"/>
          </a:xfrm>
          <a:prstGeom prst="rect">
            <a:avLst/>
          </a:prstGeom>
        </p:spPr>
      </p:pic>
      <p:pic>
        <p:nvPicPr>
          <p:cNvPr id="12" name="Picture 11">
            <a:extLst>
              <a:ext uri="{FF2B5EF4-FFF2-40B4-BE49-F238E27FC236}">
                <a16:creationId xmlns:a16="http://schemas.microsoft.com/office/drawing/2014/main" id="{7AD9B56E-E4F7-5BD4-1AD9-6CC2FB876832}"/>
              </a:ext>
            </a:extLst>
          </p:cNvPr>
          <p:cNvPicPr>
            <a:picLocks noChangeAspect="1"/>
          </p:cNvPicPr>
          <p:nvPr userDrawn="1"/>
        </p:nvPicPr>
        <p:blipFill>
          <a:blip r:embed="rId11"/>
          <a:stretch>
            <a:fillRect/>
          </a:stretch>
        </p:blipFill>
        <p:spPr>
          <a:xfrm>
            <a:off x="11225580" y="238"/>
            <a:ext cx="847480" cy="847480"/>
          </a:xfrm>
          <a:prstGeom prst="rect">
            <a:avLst/>
          </a:prstGeom>
        </p:spPr>
      </p:pic>
    </p:spTree>
    <p:extLst>
      <p:ext uri="{BB962C8B-B14F-4D97-AF65-F5344CB8AC3E}">
        <p14:creationId xmlns:p14="http://schemas.microsoft.com/office/powerpoint/2010/main" val="4185004468"/>
      </p:ext>
    </p:extLst>
  </p:cSld>
  <p:clrMap bg1="lt1" tx1="dk1" bg2="lt2" tx2="dk2" accent1="accent1" accent2="accent2" accent3="accent3" accent4="accent4" accent5="accent5" accent6="accent6" hlink="hlink" folHlink="folHlink"/>
  <p:sldLayoutIdLst>
    <p:sldLayoutId id="2147483677" r:id="rId1"/>
    <p:sldLayoutId id="2147483704" r:id="rId2"/>
    <p:sldLayoutId id="2147483705" r:id="rId3"/>
    <p:sldLayoutId id="2147483706" r:id="rId4"/>
    <p:sldLayoutId id="2147483681" r:id="rId5"/>
    <p:sldLayoutId id="2147483709" r:id="rId6"/>
  </p:sldLayoutIdLst>
  <p:hf sldNum="0" hdr="0" ftr="0" dt="0"/>
  <p:txStyles>
    <p:titleStyle>
      <a:lvl1pPr algn="ctr" defTabSz="457200" rtl="0" eaLnBrk="0" fontAlgn="base" hangingPunct="0">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slide_sky.jpg"/>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3000"/>
                    </a14:imgEffect>
                  </a14:imgLayer>
                </a14:imgProps>
              </a:ext>
            </a:extLst>
          </a:blip>
          <a:stretch>
            <a:fillRect/>
          </a:stretch>
        </p:blipFill>
        <p:spPr>
          <a:xfrm>
            <a:off x="-9277" y="4"/>
            <a:ext cx="12201279" cy="794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50" name="Title Placeholder 1"/>
          <p:cNvSpPr>
            <a:spLocks noGrp="1"/>
          </p:cNvSpPr>
          <p:nvPr>
            <p:ph type="title"/>
          </p:nvPr>
        </p:nvSpPr>
        <p:spPr bwMode="auto">
          <a:xfrm>
            <a:off x="604961" y="100373"/>
            <a:ext cx="1097280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51055" y="1373445"/>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p:cNvSpPr txBox="1"/>
          <p:nvPr/>
        </p:nvSpPr>
        <p:spPr>
          <a:xfrm>
            <a:off x="11868016" y="6672104"/>
            <a:ext cx="364202" cy="246221"/>
          </a:xfrm>
          <a:prstGeom prst="rect">
            <a:avLst/>
          </a:prstGeom>
          <a:noFill/>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sz="1000">
                <a:solidFill>
                  <a:prstClr val="black"/>
                </a:solidFill>
                <a:latin typeface="Calibri" charset="0"/>
                <a:cs typeface="Arial" charset="0"/>
              </a:rPr>
              <a:t> </a:t>
            </a:r>
            <a:fld id="{D44AAE72-5488-4E80-8FD1-D7DF62C285B2}" type="slidenum">
              <a:rPr lang="en-US" sz="1000">
                <a:solidFill>
                  <a:prstClr val="black"/>
                </a:solidFill>
                <a:latin typeface="Calibri" charset="0"/>
                <a:cs typeface="Arial" charset="0"/>
              </a:rPr>
              <a:pPr algn="r" eaLnBrk="1" fontAlgn="base" hangingPunct="1">
                <a:spcBef>
                  <a:spcPct val="0"/>
                </a:spcBef>
                <a:spcAft>
                  <a:spcPct val="0"/>
                </a:spcAft>
                <a:defRPr/>
              </a:pPr>
              <a:t>‹#›</a:t>
            </a:fld>
            <a:endParaRPr lang="en-US" sz="1000">
              <a:solidFill>
                <a:prstClr val="black"/>
              </a:solidFill>
              <a:latin typeface="Calibri" charset="0"/>
              <a:cs typeface="Arial" charset="0"/>
            </a:endParaRPr>
          </a:p>
        </p:txBody>
      </p:sp>
      <p:pic>
        <p:nvPicPr>
          <p:cNvPr id="11" name="Picture 10" descr="slide_sky.jpg"/>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3000"/>
                    </a14:imgEffect>
                  </a14:imgLayer>
                </a14:imgProps>
              </a:ext>
            </a:extLst>
          </a:blip>
          <a:stretch>
            <a:fillRect/>
          </a:stretch>
        </p:blipFill>
        <p:spPr>
          <a:xfrm>
            <a:off x="1"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userDrawn="1"/>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pic>
        <p:nvPicPr>
          <p:cNvPr id="4" name="Picture 3">
            <a:extLst>
              <a:ext uri="{FF2B5EF4-FFF2-40B4-BE49-F238E27FC236}">
                <a16:creationId xmlns:a16="http://schemas.microsoft.com/office/drawing/2014/main" id="{173E31E1-FA1F-AE45-9CC2-FFB741992A54}"/>
              </a:ext>
            </a:extLst>
          </p:cNvPr>
          <p:cNvPicPr>
            <a:picLocks noChangeAspect="1"/>
          </p:cNvPicPr>
          <p:nvPr userDrawn="1"/>
        </p:nvPicPr>
        <p:blipFill>
          <a:blip r:embed="rId9"/>
          <a:stretch>
            <a:fillRect/>
          </a:stretch>
        </p:blipFill>
        <p:spPr>
          <a:xfrm>
            <a:off x="271272" y="38632"/>
            <a:ext cx="795528" cy="682371"/>
          </a:xfrm>
          <a:prstGeom prst="rect">
            <a:avLst/>
          </a:prstGeom>
        </p:spPr>
      </p:pic>
      <p:pic>
        <p:nvPicPr>
          <p:cNvPr id="12" name="Picture 11">
            <a:extLst>
              <a:ext uri="{FF2B5EF4-FFF2-40B4-BE49-F238E27FC236}">
                <a16:creationId xmlns:a16="http://schemas.microsoft.com/office/drawing/2014/main" id="{01A995B2-061C-6226-A9A8-070C64BB2129}"/>
              </a:ext>
            </a:extLst>
          </p:cNvPr>
          <p:cNvPicPr>
            <a:picLocks noChangeAspect="1"/>
          </p:cNvPicPr>
          <p:nvPr userDrawn="1"/>
        </p:nvPicPr>
        <p:blipFill>
          <a:blip r:embed="rId10"/>
          <a:stretch>
            <a:fillRect/>
          </a:stretch>
        </p:blipFill>
        <p:spPr>
          <a:xfrm>
            <a:off x="11226800" y="-7938"/>
            <a:ext cx="847480" cy="847480"/>
          </a:xfrm>
          <a:prstGeom prst="rect">
            <a:avLst/>
          </a:prstGeom>
        </p:spPr>
      </p:pic>
    </p:spTree>
    <p:extLst>
      <p:ext uri="{BB962C8B-B14F-4D97-AF65-F5344CB8AC3E}">
        <p14:creationId xmlns:p14="http://schemas.microsoft.com/office/powerpoint/2010/main" val="4185004468"/>
      </p:ext>
    </p:extLst>
  </p:cSld>
  <p:clrMap bg1="lt1" tx1="dk1" bg2="lt2" tx2="dk2" accent1="accent1" accent2="accent2" accent3="accent3" accent4="accent4" accent5="accent5" accent6="accent6" hlink="hlink" folHlink="folHlink"/>
  <p:sldLayoutIdLst>
    <p:sldLayoutId id="2147483696" r:id="rId1"/>
    <p:sldLayoutId id="2147483678" r:id="rId2"/>
    <p:sldLayoutId id="2147483679" r:id="rId3"/>
    <p:sldLayoutId id="2147483680" r:id="rId4"/>
    <p:sldLayoutId id="2147483701" r:id="rId5"/>
  </p:sldLayoutIdLst>
  <p:hf sldNum="0" hdr="0" ftr="0" dt="0"/>
  <p:txStyles>
    <p:titleStyle>
      <a:lvl1pPr algn="ctr" defTabSz="457200" rtl="0" eaLnBrk="0" fontAlgn="base" hangingPunct="0">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14815"/>
            <a:ext cx="1097280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51055" y="1373445"/>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p:cNvSpPr txBox="1"/>
          <p:nvPr/>
        </p:nvSpPr>
        <p:spPr>
          <a:xfrm>
            <a:off x="11868016" y="6672104"/>
            <a:ext cx="364202" cy="246221"/>
          </a:xfrm>
          <a:prstGeom prst="rect">
            <a:avLst/>
          </a:prstGeom>
          <a:noFill/>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sz="1000">
                <a:solidFill>
                  <a:prstClr val="black"/>
                </a:solidFill>
                <a:latin typeface="Calibri" charset="0"/>
                <a:cs typeface="Arial" charset="0"/>
              </a:rPr>
              <a:t> </a:t>
            </a:r>
            <a:fld id="{D44AAE72-5488-4E80-8FD1-D7DF62C285B2}" type="slidenum">
              <a:rPr lang="en-US" sz="1000">
                <a:solidFill>
                  <a:prstClr val="black"/>
                </a:solidFill>
                <a:latin typeface="Calibri" charset="0"/>
                <a:cs typeface="Arial" charset="0"/>
              </a:rPr>
              <a:pPr algn="r" eaLnBrk="1" fontAlgn="base" hangingPunct="1">
                <a:spcBef>
                  <a:spcPct val="0"/>
                </a:spcBef>
                <a:spcAft>
                  <a:spcPct val="0"/>
                </a:spcAft>
                <a:defRPr/>
              </a:pPr>
              <a:t>‹#›</a:t>
            </a:fld>
            <a:endParaRPr lang="en-US" sz="1000">
              <a:solidFill>
                <a:prstClr val="black"/>
              </a:solidFill>
              <a:latin typeface="Calibri" charset="0"/>
              <a:cs typeface="Arial" charset="0"/>
            </a:endParaRPr>
          </a:p>
        </p:txBody>
      </p:sp>
      <p:sp>
        <p:nvSpPr>
          <p:cNvPr id="2" name="TextBox 1"/>
          <p:cNvSpPr txBox="1"/>
          <p:nvPr/>
        </p:nvSpPr>
        <p:spPr>
          <a:xfrm>
            <a:off x="5717282" y="6667343"/>
            <a:ext cx="1191352" cy="246221"/>
          </a:xfrm>
          <a:prstGeom prst="rect">
            <a:avLst/>
          </a:prstGeom>
          <a:noFill/>
        </p:spPr>
        <p:txBody>
          <a:bodyPr wrap="none" anchor="b">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fontAlgn="base" hangingPunct="1">
              <a:spcBef>
                <a:spcPct val="0"/>
              </a:spcBef>
              <a:spcAft>
                <a:spcPct val="0"/>
              </a:spcAft>
              <a:defRPr/>
            </a:pPr>
            <a:r>
              <a:rPr lang="en-US" sz="1000" b="1">
                <a:solidFill>
                  <a:srgbClr val="FF0000"/>
                </a:solidFill>
                <a:latin typeface="Calibri" pitchFamily="-109" charset="0"/>
              </a:rPr>
              <a:t>For NASA Use Only</a:t>
            </a:r>
          </a:p>
        </p:txBody>
      </p:sp>
      <p:pic>
        <p:nvPicPr>
          <p:cNvPr id="11" name="Picture 10" descr="slide_sky.jpg"/>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1"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pic>
        <p:nvPicPr>
          <p:cNvPr id="6" name="Picture 5">
            <a:extLst>
              <a:ext uri="{FF2B5EF4-FFF2-40B4-BE49-F238E27FC236}">
                <a16:creationId xmlns:a16="http://schemas.microsoft.com/office/drawing/2014/main" id="{E86BCBFE-66DD-6748-AE2D-1330DB0396A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4762"/>
            <a:ext cx="12192000" cy="939800"/>
          </a:xfrm>
          <a:prstGeom prst="rect">
            <a:avLst/>
          </a:prstGeom>
        </p:spPr>
      </p:pic>
      <p:pic>
        <p:nvPicPr>
          <p:cNvPr id="12" name="Picture 11">
            <a:extLst>
              <a:ext uri="{FF2B5EF4-FFF2-40B4-BE49-F238E27FC236}">
                <a16:creationId xmlns:a16="http://schemas.microsoft.com/office/drawing/2014/main" id="{124C0316-F74E-C249-A1F8-1E5F16481593}"/>
              </a:ext>
            </a:extLst>
          </p:cNvPr>
          <p:cNvPicPr>
            <a:picLocks noChangeAspect="1"/>
          </p:cNvPicPr>
          <p:nvPr userDrawn="1"/>
        </p:nvPicPr>
        <p:blipFill>
          <a:blip r:embed="rId9"/>
          <a:stretch>
            <a:fillRect/>
          </a:stretch>
        </p:blipFill>
        <p:spPr>
          <a:xfrm>
            <a:off x="11225580" y="238"/>
            <a:ext cx="847480" cy="847480"/>
          </a:xfrm>
          <a:prstGeom prst="rect">
            <a:avLst/>
          </a:prstGeom>
        </p:spPr>
      </p:pic>
    </p:spTree>
    <p:extLst>
      <p:ext uri="{BB962C8B-B14F-4D97-AF65-F5344CB8AC3E}">
        <p14:creationId xmlns:p14="http://schemas.microsoft.com/office/powerpoint/2010/main" val="3790031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92" r:id="rId4"/>
  </p:sldLayoutIdLst>
  <p:txStyles>
    <p:titleStyle>
      <a:lvl1pPr algn="ctr" defTabSz="457200" rtl="0" eaLnBrk="1" fontAlgn="base" hangingPunct="1">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14815"/>
            <a:ext cx="10972800"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51055" y="1373445"/>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p:cNvSpPr txBox="1"/>
          <p:nvPr/>
        </p:nvSpPr>
        <p:spPr>
          <a:xfrm>
            <a:off x="11868016" y="6672104"/>
            <a:ext cx="364202" cy="246221"/>
          </a:xfrm>
          <a:prstGeom prst="rect">
            <a:avLst/>
          </a:prstGeom>
          <a:noFill/>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sz="1000">
                <a:solidFill>
                  <a:prstClr val="black"/>
                </a:solidFill>
                <a:latin typeface="Calibri" charset="0"/>
                <a:cs typeface="Arial" charset="0"/>
              </a:rPr>
              <a:t> </a:t>
            </a:r>
            <a:fld id="{D44AAE72-5488-4E80-8FD1-D7DF62C285B2}" type="slidenum">
              <a:rPr lang="en-US" sz="1000">
                <a:solidFill>
                  <a:prstClr val="black"/>
                </a:solidFill>
                <a:latin typeface="Calibri" charset="0"/>
                <a:cs typeface="Arial" charset="0"/>
              </a:rPr>
              <a:pPr algn="r" eaLnBrk="1" fontAlgn="base" hangingPunct="1">
                <a:spcBef>
                  <a:spcPct val="0"/>
                </a:spcBef>
                <a:spcAft>
                  <a:spcPct val="0"/>
                </a:spcAft>
                <a:defRPr/>
              </a:pPr>
              <a:t>‹#›</a:t>
            </a:fld>
            <a:endParaRPr lang="en-US" sz="1000">
              <a:solidFill>
                <a:prstClr val="black"/>
              </a:solidFill>
              <a:latin typeface="Calibri" charset="0"/>
              <a:cs typeface="Arial" charset="0"/>
            </a:endParaRPr>
          </a:p>
        </p:txBody>
      </p:sp>
      <p:pic>
        <p:nvPicPr>
          <p:cNvPr id="11" name="Picture 10" descr="slide_sky.jpg"/>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Lst>
          </a:blip>
          <a:stretch>
            <a:fillRect/>
          </a:stretch>
        </p:blipFill>
        <p:spPr>
          <a:xfrm>
            <a:off x="1" y="6553200"/>
            <a:ext cx="12201279"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Slide Number Placeholder 3"/>
          <p:cNvSpPr txBox="1">
            <a:spLocks/>
          </p:cNvSpPr>
          <p:nvPr/>
        </p:nvSpPr>
        <p:spPr>
          <a:xfrm>
            <a:off x="86106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87866-80AC-2F42-9AD1-8EE3C236D8D8}" type="slidenum">
              <a:rPr lang="en-US" sz="1200" smtClean="0">
                <a:solidFill>
                  <a:schemeClr val="bg1"/>
                </a:solidFill>
              </a:rPr>
              <a:pPr/>
              <a:t>‹#›</a:t>
            </a:fld>
            <a:endParaRPr lang="en-US" sz="1200">
              <a:solidFill>
                <a:schemeClr val="bg1"/>
              </a:solidFill>
            </a:endParaRPr>
          </a:p>
        </p:txBody>
      </p:sp>
      <p:pic>
        <p:nvPicPr>
          <p:cNvPr id="6" name="Picture 5">
            <a:extLst>
              <a:ext uri="{FF2B5EF4-FFF2-40B4-BE49-F238E27FC236}">
                <a16:creationId xmlns:a16="http://schemas.microsoft.com/office/drawing/2014/main" id="{E86BCBFE-66DD-6748-AE2D-1330DB0396A0}"/>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4762"/>
            <a:ext cx="12192000" cy="939800"/>
          </a:xfrm>
          <a:prstGeom prst="rect">
            <a:avLst/>
          </a:prstGeom>
        </p:spPr>
      </p:pic>
      <p:pic>
        <p:nvPicPr>
          <p:cNvPr id="5" name="Picture 4">
            <a:extLst>
              <a:ext uri="{FF2B5EF4-FFF2-40B4-BE49-F238E27FC236}">
                <a16:creationId xmlns:a16="http://schemas.microsoft.com/office/drawing/2014/main" id="{41BCCC0D-DC94-A74F-A8B6-741636D29BED}"/>
              </a:ext>
            </a:extLst>
          </p:cNvPr>
          <p:cNvPicPr>
            <a:picLocks noChangeAspect="1"/>
          </p:cNvPicPr>
          <p:nvPr userDrawn="1"/>
        </p:nvPicPr>
        <p:blipFill>
          <a:blip r:embed="rId14"/>
          <a:stretch>
            <a:fillRect/>
          </a:stretch>
        </p:blipFill>
        <p:spPr>
          <a:xfrm>
            <a:off x="11225580" y="-6506"/>
            <a:ext cx="847480" cy="847480"/>
          </a:xfrm>
          <a:prstGeom prst="rect">
            <a:avLst/>
          </a:prstGeom>
        </p:spPr>
      </p:pic>
    </p:spTree>
    <p:extLst>
      <p:ext uri="{BB962C8B-B14F-4D97-AF65-F5344CB8AC3E}">
        <p14:creationId xmlns:p14="http://schemas.microsoft.com/office/powerpoint/2010/main" val="3395654224"/>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xStyles>
    <p:titleStyle>
      <a:lvl1pPr algn="ctr" defTabSz="457200" rtl="0" eaLnBrk="1" fontAlgn="base" hangingPunct="1">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hyperlink" Target="https://arc.aiaa.org/doi/10.2514/6.2021-240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hyperlink" Target="https://www.drivendata.org/competitions/group/competition-nasa-airport-pushback/" TargetMode="External"/><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44.png"/><Relationship Id="rId4" Type="http://schemas.openxmlformats.org/officeDocument/2006/relationships/hyperlink" Target="https://github.com/drivendataorg/nasa-airport-pushback"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www.drivendata.org/competitions/group/competition-nasa-airport-pushback/"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hyperlink" Target="https://nari.arc.nasa.gov/atmx-dip/" TargetMode="External"/><Relationship Id="rId5" Type="http://schemas.openxmlformats.org/officeDocument/2006/relationships/hyperlink" Target="mailto:swati.saxena@nasa.gov"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www.nasa.gov/sites/default/files/atoms/files/what-is-aam-student-guide_0.pdf" TargetMode="External"/><Relationship Id="rId13" Type="http://schemas.openxmlformats.org/officeDocument/2006/relationships/hyperlink" Target="https://ieeexplore.ieee.org/document/9925876" TargetMode="External"/><Relationship Id="rId18" Type="http://schemas.openxmlformats.org/officeDocument/2006/relationships/hyperlink" Target="https://arc.aiaa.org/doi/10.2514/6.2021-2406" TargetMode="External"/><Relationship Id="rId3" Type="http://schemas.openxmlformats.org/officeDocument/2006/relationships/hyperlink" Target="https://www.istockphoto.com/photo/evening-traffic-at-airport-gm92168636-2374894" TargetMode="External"/><Relationship Id="rId7" Type="http://schemas.openxmlformats.org/officeDocument/2006/relationships/hyperlink" Target="https://www.nasa.gov/aero/nasa-aircraft-arrival-technology-gets-big-test-in-2017" TargetMode="External"/><Relationship Id="rId12" Type="http://schemas.openxmlformats.org/officeDocument/2006/relationships/hyperlink" Target="https://www.nasa.gov/feature/ames/nasa-machine-learning-air-traffic-software-saves-fuel" TargetMode="External"/><Relationship Id="rId17" Type="http://schemas.openxmlformats.org/officeDocument/2006/relationships/hyperlink" Target="https://arc.aiaa.org/doi/10.2514/6.2021-2402" TargetMode="External"/><Relationship Id="rId2" Type="http://schemas.openxmlformats.org/officeDocument/2006/relationships/hyperlink" Target="https://www.nasa.gov/multimedia/imagegallery/image_feature_2466.html" TargetMode="External"/><Relationship Id="rId16" Type="http://schemas.openxmlformats.org/officeDocument/2006/relationships/hyperlink" Target="https://arc.aiaa.org/doi/10.2514/6.2021-2401" TargetMode="External"/><Relationship Id="rId1" Type="http://schemas.openxmlformats.org/officeDocument/2006/relationships/slideLayout" Target="../slideLayouts/slideLayout2.xml"/><Relationship Id="rId6" Type="http://schemas.openxmlformats.org/officeDocument/2006/relationships/hyperlink" Target="https://www.nasa.gov/feature/nasa-showcases-benefits-of-air-traffic-management-tools" TargetMode="External"/><Relationship Id="rId11" Type="http://schemas.openxmlformats.org/officeDocument/2006/relationships/hyperlink" Target="https://github.com/drivendataorg/nasa-airport-pushback" TargetMode="External"/><Relationship Id="rId5" Type="http://schemas.openxmlformats.org/officeDocument/2006/relationships/hyperlink" Target="https://www.nasa.gov/centers/armstrong/news/FactSheets/FS-041-DFRC.html" TargetMode="External"/><Relationship Id="rId15" Type="http://schemas.openxmlformats.org/officeDocument/2006/relationships/hyperlink" Target="https://arc.aiaa.org/doi/10.2514/6.2021-2400" TargetMode="External"/><Relationship Id="rId10" Type="http://schemas.openxmlformats.org/officeDocument/2006/relationships/hyperlink" Target="https://www.drivendata.org/competitions/group/competition-nasa-airport-pushback/" TargetMode="External"/><Relationship Id="rId4" Type="http://schemas.openxmlformats.org/officeDocument/2006/relationships/hyperlink" Target="https://www.istockphoto.com/" TargetMode="External"/><Relationship Id="rId9" Type="http://schemas.openxmlformats.org/officeDocument/2006/relationships/hyperlink" Target="https://github.com/nasa/ML-airport-configuration" TargetMode="External"/><Relationship Id="rId14" Type="http://schemas.openxmlformats.org/officeDocument/2006/relationships/hyperlink" Target="https://ieeexplore.ieee.org/document/9256509"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faa.gov/air_traffic/technology/tamr/art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hyperlink" Target="https://www.faa.gov/about/office_org/headquarters_offices/ang/icn"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jpeg"/><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image" Target="../media/image33.emf"/><Relationship Id="rId2" Type="http://schemas.openxmlformats.org/officeDocument/2006/relationships/notesSlide" Target="../notesSlides/notesSlide5.xml"/><Relationship Id="rId16"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29.png"/><Relationship Id="rId11" Type="http://schemas.openxmlformats.org/officeDocument/2006/relationships/image" Target="../media/image17.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26.jpeg"/><Relationship Id="rId4" Type="http://schemas.microsoft.com/office/2007/relationships/hdphoto" Target="../media/hdphoto3.wdp"/><Relationship Id="rId9" Type="http://schemas.openxmlformats.org/officeDocument/2006/relationships/image" Target="../media/image32.svg"/><Relationship Id="rId1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ng shot of airplanes on a runway&#10;&#10;Description automatically generated with low confidence">
            <a:extLst>
              <a:ext uri="{FF2B5EF4-FFF2-40B4-BE49-F238E27FC236}">
                <a16:creationId xmlns:a16="http://schemas.microsoft.com/office/drawing/2014/main" id="{8DD07892-B67B-D2BB-5FC6-11BC501C950D}"/>
              </a:ext>
            </a:extLst>
          </p:cNvPr>
          <p:cNvPicPr>
            <a:picLocks noChangeAspect="1"/>
          </p:cNvPicPr>
          <p:nvPr/>
        </p:nvPicPr>
        <p:blipFill rotWithShape="1">
          <a:blip r:embed="rId3"/>
          <a:srcRect l="3728" t="11827" b="6853"/>
          <a:stretch/>
        </p:blipFill>
        <p:spPr>
          <a:xfrm>
            <a:off x="-6044" y="-131380"/>
            <a:ext cx="12178566" cy="6858000"/>
          </a:xfrm>
          <a:prstGeom prst="rect">
            <a:avLst/>
          </a:prstGeom>
        </p:spPr>
      </p:pic>
      <p:sp>
        <p:nvSpPr>
          <p:cNvPr id="17" name="TextBox 16">
            <a:extLst>
              <a:ext uri="{FF2B5EF4-FFF2-40B4-BE49-F238E27FC236}">
                <a16:creationId xmlns:a16="http://schemas.microsoft.com/office/drawing/2014/main" id="{3F6008A0-3BF7-CC17-EBFC-EEFE99B35BA4}"/>
              </a:ext>
            </a:extLst>
          </p:cNvPr>
          <p:cNvSpPr txBox="1"/>
          <p:nvPr/>
        </p:nvSpPr>
        <p:spPr>
          <a:xfrm>
            <a:off x="1337056" y="4347169"/>
            <a:ext cx="2522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pitchFamily="34" charset="0"/>
                <a:ea typeface="ＭＳ Ｐゴシック"/>
                <a:cs typeface="Calibri" panose="020F0502020204030204" pitchFamily="34" charset="0"/>
              </a:rPr>
              <a:t>Dr. Swati Saxena</a:t>
            </a:r>
          </a:p>
        </p:txBody>
      </p:sp>
      <p:sp>
        <p:nvSpPr>
          <p:cNvPr id="18" name="Title 1">
            <a:extLst>
              <a:ext uri="{FF2B5EF4-FFF2-40B4-BE49-F238E27FC236}">
                <a16:creationId xmlns:a16="http://schemas.microsoft.com/office/drawing/2014/main" id="{D6F14069-D8CA-3A3F-4BAB-14814267128F}"/>
              </a:ext>
            </a:extLst>
          </p:cNvPr>
          <p:cNvSpPr txBox="1">
            <a:spLocks/>
          </p:cNvSpPr>
          <p:nvPr/>
        </p:nvSpPr>
        <p:spPr>
          <a:xfrm>
            <a:off x="1337056" y="114815"/>
            <a:ext cx="9776791" cy="1038124"/>
          </a:xfrm>
          <a:prstGeom prst="rect">
            <a:avLst/>
          </a:prstGeom>
        </p:spPr>
        <p:txBody>
          <a:bodyPr/>
          <a:lstStyle>
            <a:lvl1pPr algn="ctr" defTabSz="457200" rtl="0" eaLnBrk="0" fontAlgn="base" hangingPunct="0">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600" dirty="0">
                <a:ln>
                  <a:solidFill>
                    <a:schemeClr val="tx1"/>
                  </a:solidFill>
                </a:ln>
                <a:solidFill>
                  <a:schemeClr val="bg1"/>
                </a:solidFill>
                <a:effectLst>
                  <a:outerShdw blurRad="50800" dist="38100" dir="2700000" algn="tl" rotWithShape="0">
                    <a:prstClr val="black">
                      <a:alpha val="40000"/>
                    </a:prstClr>
                  </a:outerShdw>
                </a:effectLst>
                <a:latin typeface="Arial"/>
              </a:rPr>
              <a:t> Real World Applications of AI/ML in Optimizing Airspace Operations </a:t>
            </a:r>
            <a:endParaRPr kumimoji="0" lang="en-US" sz="3600" b="1" i="0" u="none" strike="noStrike" kern="1200" cap="none" spc="0" normalizeH="0" baseline="0" noProof="0" dirty="0">
              <a:ln>
                <a:noFill/>
              </a:ln>
              <a:solidFill>
                <a:schemeClr val="bg1"/>
              </a:solidFill>
              <a:effectLst/>
              <a:uLnTx/>
              <a:uFillTx/>
              <a:latin typeface="Arial" charset="0"/>
              <a:ea typeface="ＭＳ Ｐゴシック"/>
            </a:endParaRPr>
          </a:p>
        </p:txBody>
      </p:sp>
      <p:pic>
        <p:nvPicPr>
          <p:cNvPr id="1026" name="Picture 2">
            <a:extLst>
              <a:ext uri="{FF2B5EF4-FFF2-40B4-BE49-F238E27FC236}">
                <a16:creationId xmlns:a16="http://schemas.microsoft.com/office/drawing/2014/main" id="{867793B4-113C-1888-17F9-8FCA04A5F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10" y="124754"/>
            <a:ext cx="1241423" cy="10381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1ED603-3864-4257-BCAD-44EC031D7CC7}"/>
              </a:ext>
            </a:extLst>
          </p:cNvPr>
          <p:cNvSpPr txBox="1"/>
          <p:nvPr/>
        </p:nvSpPr>
        <p:spPr>
          <a:xfrm>
            <a:off x="705440" y="4709381"/>
            <a:ext cx="4152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ＭＳ Ｐゴシック"/>
                <a:cs typeface="Calibri" panose="020F0502020204030204" pitchFamily="34" charset="0"/>
              </a:rPr>
              <a:t>NASA Ames Research Center</a:t>
            </a:r>
          </a:p>
        </p:txBody>
      </p:sp>
      <p:pic>
        <p:nvPicPr>
          <p:cNvPr id="9" name="Picture 8" descr="A person smiling for the camera&#10;&#10;Description automatically generated with low confidence">
            <a:extLst>
              <a:ext uri="{FF2B5EF4-FFF2-40B4-BE49-F238E27FC236}">
                <a16:creationId xmlns:a16="http://schemas.microsoft.com/office/drawing/2014/main" id="{A46A824B-0734-BAA8-C001-AE5DF30D2FC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l="4489" t="17707" r="7760" b="12402"/>
          <a:stretch/>
        </p:blipFill>
        <p:spPr bwMode="auto">
          <a:xfrm>
            <a:off x="1908943" y="5171046"/>
            <a:ext cx="1185626" cy="1205011"/>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1B9939AD-B7B0-0297-AE2A-9DEE0FD0A83B}"/>
              </a:ext>
            </a:extLst>
          </p:cNvPr>
          <p:cNvSpPr txBox="1"/>
          <p:nvPr/>
        </p:nvSpPr>
        <p:spPr>
          <a:xfrm>
            <a:off x="6329367" y="5710957"/>
            <a:ext cx="5843155" cy="1015663"/>
          </a:xfrm>
          <a:prstGeom prst="rect">
            <a:avLst/>
          </a:prstGeom>
          <a:noFill/>
        </p:spPr>
        <p:txBody>
          <a:bodyPr wrap="square">
            <a:spAutoFit/>
          </a:bodyPr>
          <a:lstStyle/>
          <a:p>
            <a:pPr algn="l"/>
            <a:r>
              <a:rPr lang="en-US" sz="2000" b="0" i="0" dirty="0">
                <a:solidFill>
                  <a:srgbClr val="FFFFFF"/>
                </a:solidFill>
                <a:effectLst/>
                <a:latin typeface="Poppins" pitchFamily="2" charset="77"/>
              </a:rPr>
              <a:t>3rd World Tech Summit on</a:t>
            </a:r>
          </a:p>
          <a:p>
            <a:pPr algn="l"/>
            <a:r>
              <a:rPr lang="en-US" sz="2000" b="1" i="0" dirty="0">
                <a:solidFill>
                  <a:srgbClr val="FFFFFF"/>
                </a:solidFill>
                <a:effectLst/>
                <a:latin typeface="Poppins" pitchFamily="2" charset="77"/>
              </a:rPr>
              <a:t>Big Data, Data Science &amp; Machine Learning</a:t>
            </a:r>
          </a:p>
          <a:p>
            <a:pPr algn="l"/>
            <a:r>
              <a:rPr lang="en-US" sz="2000" dirty="0">
                <a:solidFill>
                  <a:srgbClr val="FFFFFF"/>
                </a:solidFill>
                <a:latin typeface="Poppins" pitchFamily="2" charset="77"/>
              </a:rPr>
              <a:t>Sep. 21-23, 2023</a:t>
            </a:r>
            <a:endParaRPr lang="en-US" sz="2000" b="0" i="0" dirty="0">
              <a:solidFill>
                <a:srgbClr val="FFFFFF"/>
              </a:solidFill>
              <a:effectLst/>
              <a:latin typeface="Poppins" pitchFamily="2" charset="77"/>
            </a:endParaRPr>
          </a:p>
        </p:txBody>
      </p:sp>
    </p:spTree>
    <p:extLst>
      <p:ext uri="{BB962C8B-B14F-4D97-AF65-F5344CB8AC3E}">
        <p14:creationId xmlns:p14="http://schemas.microsoft.com/office/powerpoint/2010/main" val="26629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69A36033-8986-A98D-21E2-00BF859718D9}"/>
              </a:ext>
            </a:extLst>
          </p:cNvPr>
          <p:cNvSpPr/>
          <p:nvPr/>
        </p:nvSpPr>
        <p:spPr>
          <a:xfrm>
            <a:off x="4389683" y="1025084"/>
            <a:ext cx="4196708" cy="938493"/>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ＭＳ Ｐゴシック"/>
            </a:endParaRPr>
          </a:p>
        </p:txBody>
      </p:sp>
      <p:sp>
        <p:nvSpPr>
          <p:cNvPr id="48" name="Rectangle 47">
            <a:extLst>
              <a:ext uri="{FF2B5EF4-FFF2-40B4-BE49-F238E27FC236}">
                <a16:creationId xmlns:a16="http://schemas.microsoft.com/office/drawing/2014/main" id="{13966230-94CB-902A-4180-72266FA3BF3A}"/>
              </a:ext>
            </a:extLst>
          </p:cNvPr>
          <p:cNvSpPr/>
          <p:nvPr/>
        </p:nvSpPr>
        <p:spPr>
          <a:xfrm>
            <a:off x="4372476" y="4113277"/>
            <a:ext cx="4213915" cy="24644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ＭＳ Ｐゴシック"/>
            </a:endParaRPr>
          </a:p>
        </p:txBody>
      </p:sp>
      <p:sp>
        <p:nvSpPr>
          <p:cNvPr id="47" name="Rectangle 46">
            <a:extLst>
              <a:ext uri="{FF2B5EF4-FFF2-40B4-BE49-F238E27FC236}">
                <a16:creationId xmlns:a16="http://schemas.microsoft.com/office/drawing/2014/main" id="{8639598A-D5A1-943E-2DA4-57C97A184EF6}"/>
              </a:ext>
            </a:extLst>
          </p:cNvPr>
          <p:cNvSpPr/>
          <p:nvPr/>
        </p:nvSpPr>
        <p:spPr>
          <a:xfrm>
            <a:off x="4392803" y="2315613"/>
            <a:ext cx="4196708" cy="1444096"/>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ＭＳ Ｐゴシック"/>
            </a:endParaRPr>
          </a:p>
        </p:txBody>
      </p:sp>
      <p:sp>
        <p:nvSpPr>
          <p:cNvPr id="55" name="Rectangle 54">
            <a:extLst>
              <a:ext uri="{FF2B5EF4-FFF2-40B4-BE49-F238E27FC236}">
                <a16:creationId xmlns:a16="http://schemas.microsoft.com/office/drawing/2014/main" id="{448BDCFF-A85A-87BD-532C-F2F82C2E3101}"/>
              </a:ext>
            </a:extLst>
          </p:cNvPr>
          <p:cNvSpPr/>
          <p:nvPr/>
        </p:nvSpPr>
        <p:spPr>
          <a:xfrm>
            <a:off x="3217653" y="1007163"/>
            <a:ext cx="964185" cy="555582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ＭＳ Ｐゴシック"/>
            </a:endParaRPr>
          </a:p>
        </p:txBody>
      </p:sp>
      <p:sp>
        <p:nvSpPr>
          <p:cNvPr id="6" name="Title 1">
            <a:extLst>
              <a:ext uri="{FF2B5EF4-FFF2-40B4-BE49-F238E27FC236}">
                <a16:creationId xmlns:a16="http://schemas.microsoft.com/office/drawing/2014/main" id="{6A180F58-08FB-574C-8EA8-4BC08C436B64}"/>
              </a:ext>
            </a:extLst>
          </p:cNvPr>
          <p:cNvSpPr txBox="1">
            <a:spLocks/>
          </p:cNvSpPr>
          <p:nvPr/>
        </p:nvSpPr>
        <p:spPr bwMode="auto">
          <a:xfrm>
            <a:off x="1797006" y="0"/>
            <a:ext cx="9173133" cy="792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lang="en-US" sz="2800" b="1" kern="1200" dirty="0">
                <a:solidFill>
                  <a:srgbClr val="FFFFFF"/>
                </a:solidFill>
                <a:effectLst>
                  <a:outerShdw blurRad="114300" dist="88900" dir="2700000" algn="tl" rotWithShape="0">
                    <a:prstClr val="black">
                      <a:alpha val="75000"/>
                    </a:prstClr>
                  </a:outerShdw>
                </a:effectLst>
                <a:latin typeface="Arial" charset="0"/>
                <a:ea typeface="+mj-ea"/>
                <a:cs typeface="ＭＳ Ｐゴシック"/>
              </a:defRPr>
            </a:lvl1pPr>
            <a:lvl2pPr algn="ctr" defTabSz="457189"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189"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189"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189" rtl="0" eaLnBrk="1" fontAlgn="base" hangingPunct="1">
              <a:spcBef>
                <a:spcPct val="0"/>
              </a:spcBef>
              <a:spcAft>
                <a:spcPct val="0"/>
              </a:spcAft>
              <a:defRPr sz="2800" b="1">
                <a:solidFill>
                  <a:srgbClr val="000090"/>
                </a:solidFill>
                <a:latin typeface="Arial" charset="0"/>
                <a:ea typeface="ＭＳ Ｐゴシック" pitchFamily="28" charset="-128"/>
                <a:cs typeface="ＭＳ Ｐゴシック"/>
              </a:defRPr>
            </a:lvl5pPr>
            <a:lvl6pPr marL="457189" algn="ctr" defTabSz="457189" rtl="0" eaLnBrk="1" fontAlgn="base" hangingPunct="1">
              <a:spcBef>
                <a:spcPct val="0"/>
              </a:spcBef>
              <a:spcAft>
                <a:spcPct val="0"/>
              </a:spcAft>
              <a:defRPr sz="4400">
                <a:solidFill>
                  <a:schemeClr val="tx1"/>
                </a:solidFill>
                <a:latin typeface="Calibri" pitchFamily="34" charset="0"/>
              </a:defRPr>
            </a:lvl6pPr>
            <a:lvl7pPr marL="914377" algn="ctr" defTabSz="457189" rtl="0" eaLnBrk="1" fontAlgn="base" hangingPunct="1">
              <a:spcBef>
                <a:spcPct val="0"/>
              </a:spcBef>
              <a:spcAft>
                <a:spcPct val="0"/>
              </a:spcAft>
              <a:defRPr sz="4400">
                <a:solidFill>
                  <a:schemeClr val="tx1"/>
                </a:solidFill>
                <a:latin typeface="Calibri" pitchFamily="34" charset="0"/>
              </a:defRPr>
            </a:lvl7pPr>
            <a:lvl8pPr marL="1371566" algn="ctr" defTabSz="457189" rtl="0" eaLnBrk="1" fontAlgn="base" hangingPunct="1">
              <a:spcBef>
                <a:spcPct val="0"/>
              </a:spcBef>
              <a:spcAft>
                <a:spcPct val="0"/>
              </a:spcAft>
              <a:defRPr sz="4400">
                <a:solidFill>
                  <a:schemeClr val="tx1"/>
                </a:solidFill>
                <a:latin typeface="Calibri" pitchFamily="34" charset="0"/>
              </a:defRPr>
            </a:lvl8pPr>
            <a:lvl9pPr marL="1828754" algn="ctr" defTabSz="457189"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88900" dir="2700000" algn="tl" rotWithShape="0">
                    <a:prstClr val="black">
                      <a:alpha val="40000"/>
                    </a:prstClr>
                  </a:outerShdw>
                </a:effectLst>
                <a:uLnTx/>
                <a:uFillTx/>
                <a:latin typeface="Arial"/>
                <a:ea typeface="ＭＳ Ｐゴシック"/>
              </a:rPr>
              <a:t>NASA Services Available on the Platform</a:t>
            </a:r>
          </a:p>
        </p:txBody>
      </p:sp>
      <p:sp>
        <p:nvSpPr>
          <p:cNvPr id="3" name="Rectangle 2">
            <a:extLst>
              <a:ext uri="{FF2B5EF4-FFF2-40B4-BE49-F238E27FC236}">
                <a16:creationId xmlns:a16="http://schemas.microsoft.com/office/drawing/2014/main" id="{59DB790D-8263-A49F-FDC8-2E111E1B04AA}"/>
              </a:ext>
            </a:extLst>
          </p:cNvPr>
          <p:cNvSpPr/>
          <p:nvPr/>
        </p:nvSpPr>
        <p:spPr>
          <a:xfrm>
            <a:off x="4380133" y="3759709"/>
            <a:ext cx="4209378" cy="35356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rPr>
              <a:t>Airport Surface Model Orchestrator</a:t>
            </a:r>
          </a:p>
        </p:txBody>
      </p:sp>
      <p:sp>
        <p:nvSpPr>
          <p:cNvPr id="5" name="Rectangle 4">
            <a:extLst>
              <a:ext uri="{FF2B5EF4-FFF2-40B4-BE49-F238E27FC236}">
                <a16:creationId xmlns:a16="http://schemas.microsoft.com/office/drawing/2014/main" id="{CC4972F9-288A-D01D-3141-6DD6E6785079}"/>
              </a:ext>
            </a:extLst>
          </p:cNvPr>
          <p:cNvSpPr/>
          <p:nvPr/>
        </p:nvSpPr>
        <p:spPr>
          <a:xfrm>
            <a:off x="6554893" y="3298143"/>
            <a:ext cx="2013680" cy="244863"/>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rPr>
              <a:t>Configuration Prediction</a:t>
            </a:r>
          </a:p>
        </p:txBody>
      </p:sp>
      <p:sp>
        <p:nvSpPr>
          <p:cNvPr id="10" name="Rectangle 9">
            <a:extLst>
              <a:ext uri="{FF2B5EF4-FFF2-40B4-BE49-F238E27FC236}">
                <a16:creationId xmlns:a16="http://schemas.microsoft.com/office/drawing/2014/main" id="{22BE38F0-4C7A-ECB0-D0D7-E72B671130A6}"/>
              </a:ext>
            </a:extLst>
          </p:cNvPr>
          <p:cNvSpPr/>
          <p:nvPr/>
        </p:nvSpPr>
        <p:spPr>
          <a:xfrm>
            <a:off x="6554893" y="2995024"/>
            <a:ext cx="2013680" cy="245880"/>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rPr>
              <a:t>Runway Prediction</a:t>
            </a:r>
          </a:p>
        </p:txBody>
      </p:sp>
      <p:sp>
        <p:nvSpPr>
          <p:cNvPr id="17" name="Rectangle 16">
            <a:extLst>
              <a:ext uri="{FF2B5EF4-FFF2-40B4-BE49-F238E27FC236}">
                <a16:creationId xmlns:a16="http://schemas.microsoft.com/office/drawing/2014/main" id="{D1890F8E-DD3E-32FF-468F-B14E49DD336C}"/>
              </a:ext>
            </a:extLst>
          </p:cNvPr>
          <p:cNvSpPr/>
          <p:nvPr/>
        </p:nvSpPr>
        <p:spPr>
          <a:xfrm>
            <a:off x="6554893" y="2698459"/>
            <a:ext cx="2013680" cy="238399"/>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Taxi Time Prediction</a:t>
            </a:r>
          </a:p>
        </p:txBody>
      </p:sp>
      <p:sp>
        <p:nvSpPr>
          <p:cNvPr id="18" name="Rectangle 17">
            <a:extLst>
              <a:ext uri="{FF2B5EF4-FFF2-40B4-BE49-F238E27FC236}">
                <a16:creationId xmlns:a16="http://schemas.microsoft.com/office/drawing/2014/main" id="{ED925054-0F89-5757-17B6-6F1AD3097F20}"/>
              </a:ext>
            </a:extLst>
          </p:cNvPr>
          <p:cNvSpPr/>
          <p:nvPr/>
        </p:nvSpPr>
        <p:spPr>
          <a:xfrm>
            <a:off x="6554893" y="2413929"/>
            <a:ext cx="2013680" cy="242633"/>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On Time Prediction</a:t>
            </a:r>
          </a:p>
        </p:txBody>
      </p:sp>
      <p:sp>
        <p:nvSpPr>
          <p:cNvPr id="19" name="Rectangle 18">
            <a:extLst>
              <a:ext uri="{FF2B5EF4-FFF2-40B4-BE49-F238E27FC236}">
                <a16:creationId xmlns:a16="http://schemas.microsoft.com/office/drawing/2014/main" id="{B6E180C6-16BA-AE5A-071B-3955A4826662}"/>
              </a:ext>
            </a:extLst>
          </p:cNvPr>
          <p:cNvSpPr/>
          <p:nvPr/>
        </p:nvSpPr>
        <p:spPr>
          <a:xfrm>
            <a:off x="6332513" y="2016920"/>
            <a:ext cx="2072640" cy="234126"/>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ＭＳ Ｐゴシック"/>
              </a:rPr>
              <a:t>NAS Terminal Scheduler</a:t>
            </a:r>
          </a:p>
        </p:txBody>
      </p:sp>
      <p:sp>
        <p:nvSpPr>
          <p:cNvPr id="20" name="Rectangle 19">
            <a:extLst>
              <a:ext uri="{FF2B5EF4-FFF2-40B4-BE49-F238E27FC236}">
                <a16:creationId xmlns:a16="http://schemas.microsoft.com/office/drawing/2014/main" id="{3A30E180-E52B-747F-86A6-48CF2BF9A08A}"/>
              </a:ext>
            </a:extLst>
          </p:cNvPr>
          <p:cNvSpPr/>
          <p:nvPr/>
        </p:nvSpPr>
        <p:spPr>
          <a:xfrm>
            <a:off x="6242432" y="4782607"/>
            <a:ext cx="1824778" cy="245612"/>
          </a:xfrm>
          <a:prstGeom prst="rect">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Config Data (D-ATIS)</a:t>
            </a:r>
          </a:p>
        </p:txBody>
      </p:sp>
      <p:sp>
        <p:nvSpPr>
          <p:cNvPr id="21" name="Rectangle 20">
            <a:extLst>
              <a:ext uri="{FF2B5EF4-FFF2-40B4-BE49-F238E27FC236}">
                <a16:creationId xmlns:a16="http://schemas.microsoft.com/office/drawing/2014/main" id="{29CC0D68-AD3B-E2C1-317D-9F7612842A61}"/>
              </a:ext>
            </a:extLst>
          </p:cNvPr>
          <p:cNvSpPr/>
          <p:nvPr/>
        </p:nvSpPr>
        <p:spPr>
          <a:xfrm>
            <a:off x="5507230" y="5133585"/>
            <a:ext cx="1413018" cy="269300"/>
          </a:xfrm>
          <a:prstGeom prst="rect">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Weather Data</a:t>
            </a:r>
          </a:p>
        </p:txBody>
      </p:sp>
      <p:sp>
        <p:nvSpPr>
          <p:cNvPr id="22" name="Rectangle 21">
            <a:extLst>
              <a:ext uri="{FF2B5EF4-FFF2-40B4-BE49-F238E27FC236}">
                <a16:creationId xmlns:a16="http://schemas.microsoft.com/office/drawing/2014/main" id="{DCCDD4F9-938E-AE82-4FE4-ABA7CA30DC65}"/>
              </a:ext>
            </a:extLst>
          </p:cNvPr>
          <p:cNvSpPr/>
          <p:nvPr/>
        </p:nvSpPr>
        <p:spPr>
          <a:xfrm>
            <a:off x="4439518" y="5616780"/>
            <a:ext cx="1593124" cy="897477"/>
          </a:xfrm>
          <a:prstGeom prst="rect">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NASA Fuser (integrated data)</a:t>
            </a:r>
          </a:p>
        </p:txBody>
      </p:sp>
      <p:sp>
        <p:nvSpPr>
          <p:cNvPr id="29" name="Rectangle 28">
            <a:extLst>
              <a:ext uri="{FF2B5EF4-FFF2-40B4-BE49-F238E27FC236}">
                <a16:creationId xmlns:a16="http://schemas.microsoft.com/office/drawing/2014/main" id="{8057444E-0F64-63F8-1A69-B6BB1A9078BC}"/>
              </a:ext>
            </a:extLst>
          </p:cNvPr>
          <p:cNvSpPr/>
          <p:nvPr/>
        </p:nvSpPr>
        <p:spPr>
          <a:xfrm>
            <a:off x="7436457" y="6069547"/>
            <a:ext cx="776259" cy="3535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n-lt"/>
                <a:ea typeface="ＭＳ Ｐゴシック"/>
              </a:rPr>
              <a:t>Airports</a:t>
            </a:r>
          </a:p>
        </p:txBody>
      </p:sp>
      <p:sp>
        <p:nvSpPr>
          <p:cNvPr id="30" name="Rectangle 29">
            <a:extLst>
              <a:ext uri="{FF2B5EF4-FFF2-40B4-BE49-F238E27FC236}">
                <a16:creationId xmlns:a16="http://schemas.microsoft.com/office/drawing/2014/main" id="{FDA3AA5A-EA44-7913-236E-409108749A4C}"/>
              </a:ext>
            </a:extLst>
          </p:cNvPr>
          <p:cNvSpPr/>
          <p:nvPr/>
        </p:nvSpPr>
        <p:spPr>
          <a:xfrm>
            <a:off x="7687626" y="5630177"/>
            <a:ext cx="776259" cy="3535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n-lt"/>
                <a:ea typeface="ＭＳ Ｐゴシック"/>
              </a:rPr>
              <a:t>Airlines</a:t>
            </a:r>
          </a:p>
        </p:txBody>
      </p:sp>
      <p:sp>
        <p:nvSpPr>
          <p:cNvPr id="34" name="TextBox 33">
            <a:extLst>
              <a:ext uri="{FF2B5EF4-FFF2-40B4-BE49-F238E27FC236}">
                <a16:creationId xmlns:a16="http://schemas.microsoft.com/office/drawing/2014/main" id="{70523DE3-5546-E29B-85DB-06FF40E64935}"/>
              </a:ext>
            </a:extLst>
          </p:cNvPr>
          <p:cNvSpPr txBox="1"/>
          <p:nvPr/>
        </p:nvSpPr>
        <p:spPr>
          <a:xfrm>
            <a:off x="6595346" y="5625674"/>
            <a:ext cx="1030523" cy="3699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ctr">
              <a:defRPr sz="12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n-lt"/>
                <a:ea typeface="ＭＳ Ｐゴシック"/>
              </a:rPr>
              <a:t>FAA SWIM</a:t>
            </a:r>
          </a:p>
        </p:txBody>
      </p:sp>
      <p:sp>
        <p:nvSpPr>
          <p:cNvPr id="36" name="Up Arrow 35">
            <a:extLst>
              <a:ext uri="{FF2B5EF4-FFF2-40B4-BE49-F238E27FC236}">
                <a16:creationId xmlns:a16="http://schemas.microsoft.com/office/drawing/2014/main" id="{599B6069-905D-4955-E69A-1BB7CB9B25CC}"/>
              </a:ext>
            </a:extLst>
          </p:cNvPr>
          <p:cNvSpPr/>
          <p:nvPr/>
        </p:nvSpPr>
        <p:spPr>
          <a:xfrm rot="16200000">
            <a:off x="5964637" y="5821289"/>
            <a:ext cx="601125" cy="389154"/>
          </a:xfrm>
          <a:prstGeom prst="up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ＭＳ Ｐゴシック"/>
            </a:endParaRPr>
          </a:p>
        </p:txBody>
      </p:sp>
      <p:sp>
        <p:nvSpPr>
          <p:cNvPr id="38" name="Up-Down Arrow 37">
            <a:extLst>
              <a:ext uri="{FF2B5EF4-FFF2-40B4-BE49-F238E27FC236}">
                <a16:creationId xmlns:a16="http://schemas.microsoft.com/office/drawing/2014/main" id="{E4EE9D95-9FC4-58C9-0FE2-039CF97458BD}"/>
              </a:ext>
            </a:extLst>
          </p:cNvPr>
          <p:cNvSpPr/>
          <p:nvPr/>
        </p:nvSpPr>
        <p:spPr>
          <a:xfrm>
            <a:off x="4945372" y="4157682"/>
            <a:ext cx="265095" cy="1440682"/>
          </a:xfrm>
          <a:prstGeom prst="upDown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ＭＳ Ｐゴシック"/>
            </a:endParaRPr>
          </a:p>
        </p:txBody>
      </p:sp>
      <p:sp>
        <p:nvSpPr>
          <p:cNvPr id="43" name="Bent-Up Arrow 42">
            <a:extLst>
              <a:ext uri="{FF2B5EF4-FFF2-40B4-BE49-F238E27FC236}">
                <a16:creationId xmlns:a16="http://schemas.microsoft.com/office/drawing/2014/main" id="{655A2F5B-543A-AFC6-1642-F74E68544E6B}"/>
              </a:ext>
            </a:extLst>
          </p:cNvPr>
          <p:cNvSpPr/>
          <p:nvPr/>
        </p:nvSpPr>
        <p:spPr>
          <a:xfrm rot="16200000" flipV="1">
            <a:off x="5732129" y="1777207"/>
            <a:ext cx="310751" cy="874704"/>
          </a:xfrm>
          <a:prstGeom prst="bentUpArrow">
            <a:avLst>
              <a:gd name="adj1" fmla="val 21045"/>
              <a:gd name="adj2" fmla="val 25000"/>
              <a:gd name="adj3" fmla="val 25000"/>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ＭＳ Ｐゴシック"/>
            </a:endParaRPr>
          </a:p>
        </p:txBody>
      </p:sp>
      <p:sp>
        <p:nvSpPr>
          <p:cNvPr id="66" name="Up Arrow 65">
            <a:extLst>
              <a:ext uri="{FF2B5EF4-FFF2-40B4-BE49-F238E27FC236}">
                <a16:creationId xmlns:a16="http://schemas.microsoft.com/office/drawing/2014/main" id="{38188D53-9B1B-B77A-1378-815971240340}"/>
              </a:ext>
            </a:extLst>
          </p:cNvPr>
          <p:cNvSpPr/>
          <p:nvPr/>
        </p:nvSpPr>
        <p:spPr>
          <a:xfrm>
            <a:off x="5722366" y="4157682"/>
            <a:ext cx="304678" cy="888826"/>
          </a:xfrm>
          <a:prstGeom prst="up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ＭＳ Ｐゴシック"/>
            </a:endParaRPr>
          </a:p>
        </p:txBody>
      </p:sp>
      <p:sp>
        <p:nvSpPr>
          <p:cNvPr id="67" name="Up Arrow 66">
            <a:extLst>
              <a:ext uri="{FF2B5EF4-FFF2-40B4-BE49-F238E27FC236}">
                <a16:creationId xmlns:a16="http://schemas.microsoft.com/office/drawing/2014/main" id="{D189DB3A-EEFC-AFC6-AF46-344DB7434F46}"/>
              </a:ext>
            </a:extLst>
          </p:cNvPr>
          <p:cNvSpPr/>
          <p:nvPr/>
        </p:nvSpPr>
        <p:spPr>
          <a:xfrm>
            <a:off x="6427133" y="4135402"/>
            <a:ext cx="304678" cy="634551"/>
          </a:xfrm>
          <a:prstGeom prst="up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ＭＳ Ｐゴシック"/>
            </a:endParaRPr>
          </a:p>
        </p:txBody>
      </p:sp>
      <p:sp>
        <p:nvSpPr>
          <p:cNvPr id="71" name="Rectangle 70">
            <a:extLst>
              <a:ext uri="{FF2B5EF4-FFF2-40B4-BE49-F238E27FC236}">
                <a16:creationId xmlns:a16="http://schemas.microsoft.com/office/drawing/2014/main" id="{8880E779-960E-F8E3-E463-28BE56632547}"/>
              </a:ext>
            </a:extLst>
          </p:cNvPr>
          <p:cNvSpPr/>
          <p:nvPr/>
        </p:nvSpPr>
        <p:spPr>
          <a:xfrm>
            <a:off x="4372477" y="1020525"/>
            <a:ext cx="4209378" cy="5557171"/>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ＭＳ Ｐゴシック"/>
            </a:endParaRPr>
          </a:p>
        </p:txBody>
      </p:sp>
      <p:sp>
        <p:nvSpPr>
          <p:cNvPr id="106" name="Rectangle 105">
            <a:extLst>
              <a:ext uri="{FF2B5EF4-FFF2-40B4-BE49-F238E27FC236}">
                <a16:creationId xmlns:a16="http://schemas.microsoft.com/office/drawing/2014/main" id="{DC991E91-B801-CC72-2E52-7481815F1B00}"/>
              </a:ext>
            </a:extLst>
          </p:cNvPr>
          <p:cNvSpPr/>
          <p:nvPr/>
        </p:nvSpPr>
        <p:spPr>
          <a:xfrm>
            <a:off x="6332513" y="1682120"/>
            <a:ext cx="2063601" cy="257297"/>
          </a:xfrm>
          <a:prstGeom prst="rect">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TOS Data</a:t>
            </a:r>
          </a:p>
        </p:txBody>
      </p:sp>
      <p:sp>
        <p:nvSpPr>
          <p:cNvPr id="107" name="Rectangle 106">
            <a:extLst>
              <a:ext uri="{FF2B5EF4-FFF2-40B4-BE49-F238E27FC236}">
                <a16:creationId xmlns:a16="http://schemas.microsoft.com/office/drawing/2014/main" id="{5C751807-5143-03FC-FEE1-BEFE0E9C3DF2}"/>
              </a:ext>
            </a:extLst>
          </p:cNvPr>
          <p:cNvSpPr/>
          <p:nvPr/>
        </p:nvSpPr>
        <p:spPr>
          <a:xfrm>
            <a:off x="7142263" y="1394107"/>
            <a:ext cx="1242906" cy="257297"/>
          </a:xfrm>
          <a:prstGeom prst="rect">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TOS UI </a:t>
            </a:r>
          </a:p>
        </p:txBody>
      </p:sp>
      <p:sp>
        <p:nvSpPr>
          <p:cNvPr id="108" name="Rectangle 107">
            <a:extLst>
              <a:ext uri="{FF2B5EF4-FFF2-40B4-BE49-F238E27FC236}">
                <a16:creationId xmlns:a16="http://schemas.microsoft.com/office/drawing/2014/main" id="{9E425E7A-0C5B-E0AA-65DC-E1FAC3FEF3F6}"/>
              </a:ext>
            </a:extLst>
          </p:cNvPr>
          <p:cNvSpPr/>
          <p:nvPr/>
        </p:nvSpPr>
        <p:spPr>
          <a:xfrm>
            <a:off x="4386563" y="1036578"/>
            <a:ext cx="4188525" cy="30309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rPr>
              <a:t>CDDR TOS Service</a:t>
            </a:r>
          </a:p>
        </p:txBody>
      </p:sp>
      <p:sp>
        <p:nvSpPr>
          <p:cNvPr id="109" name="Left-Up Arrow 108">
            <a:extLst>
              <a:ext uri="{FF2B5EF4-FFF2-40B4-BE49-F238E27FC236}">
                <a16:creationId xmlns:a16="http://schemas.microsoft.com/office/drawing/2014/main" id="{6B0C5232-0E34-3AF6-F64A-1EAF9AFD1231}"/>
              </a:ext>
            </a:extLst>
          </p:cNvPr>
          <p:cNvSpPr/>
          <p:nvPr/>
        </p:nvSpPr>
        <p:spPr>
          <a:xfrm rot="5400000">
            <a:off x="5824116" y="1450873"/>
            <a:ext cx="545529" cy="388500"/>
          </a:xfrm>
          <a:prstGeom prst="leftUpArrow">
            <a:avLst>
              <a:gd name="adj1" fmla="val 15294"/>
              <a:gd name="adj2" fmla="val 20147"/>
              <a:gd name="adj3" fmla="val 25000"/>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ＭＳ Ｐゴシック"/>
            </a:endParaRPr>
          </a:p>
        </p:txBody>
      </p:sp>
      <p:sp>
        <p:nvSpPr>
          <p:cNvPr id="110" name="Left-Up Arrow 109">
            <a:extLst>
              <a:ext uri="{FF2B5EF4-FFF2-40B4-BE49-F238E27FC236}">
                <a16:creationId xmlns:a16="http://schemas.microsoft.com/office/drawing/2014/main" id="{89C6FE68-9FA0-A109-EF0C-606814A3AE72}"/>
              </a:ext>
            </a:extLst>
          </p:cNvPr>
          <p:cNvSpPr/>
          <p:nvPr/>
        </p:nvSpPr>
        <p:spPr>
          <a:xfrm rot="5400000">
            <a:off x="6816255" y="1291720"/>
            <a:ext cx="224295" cy="388501"/>
          </a:xfrm>
          <a:prstGeom prst="leftUp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ＭＳ Ｐゴシック"/>
            </a:endParaRPr>
          </a:p>
        </p:txBody>
      </p:sp>
      <p:sp>
        <p:nvSpPr>
          <p:cNvPr id="111" name="TextBox 110">
            <a:extLst>
              <a:ext uri="{FF2B5EF4-FFF2-40B4-BE49-F238E27FC236}">
                <a16:creationId xmlns:a16="http://schemas.microsoft.com/office/drawing/2014/main" id="{27A6B885-2C52-22DE-061D-1334E83B5841}"/>
              </a:ext>
            </a:extLst>
          </p:cNvPr>
          <p:cNvSpPr txBox="1"/>
          <p:nvPr/>
        </p:nvSpPr>
        <p:spPr>
          <a:xfrm>
            <a:off x="8772494" y="2573616"/>
            <a:ext cx="2743506" cy="12003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ea typeface="ＭＳ Ｐゴシック"/>
              </a:rPr>
              <a:t>ML services used as building blocks to develop more complex prediction tools</a:t>
            </a:r>
            <a:endParaRPr kumimoji="0" lang="en-US" b="1" i="0" u="none" strike="noStrike" kern="1200" cap="none" spc="0" normalizeH="0" baseline="0" noProof="0" dirty="0">
              <a:ln>
                <a:noFill/>
              </a:ln>
              <a:effectLst/>
              <a:uLnTx/>
              <a:uFillTx/>
              <a:ea typeface="ＭＳ Ｐゴシック"/>
            </a:endParaRPr>
          </a:p>
        </p:txBody>
      </p:sp>
      <p:sp>
        <p:nvSpPr>
          <p:cNvPr id="4" name="Rectangle 3">
            <a:extLst>
              <a:ext uri="{FF2B5EF4-FFF2-40B4-BE49-F238E27FC236}">
                <a16:creationId xmlns:a16="http://schemas.microsoft.com/office/drawing/2014/main" id="{25E98C4A-02F2-BFF5-93A5-F4AE01963677}"/>
              </a:ext>
            </a:extLst>
          </p:cNvPr>
          <p:cNvSpPr/>
          <p:nvPr/>
        </p:nvSpPr>
        <p:spPr>
          <a:xfrm>
            <a:off x="6849455" y="6080557"/>
            <a:ext cx="488451" cy="3535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n-lt"/>
                <a:ea typeface="ＭＳ Ｐゴシック"/>
              </a:rPr>
              <a:t>OIS</a:t>
            </a:r>
          </a:p>
        </p:txBody>
      </p:sp>
      <p:sp>
        <p:nvSpPr>
          <p:cNvPr id="7" name="Rectangle 6">
            <a:extLst>
              <a:ext uri="{FF2B5EF4-FFF2-40B4-BE49-F238E27FC236}">
                <a16:creationId xmlns:a16="http://schemas.microsoft.com/office/drawing/2014/main" id="{4851673D-8F51-73A0-5AD4-B76474520A79}"/>
              </a:ext>
            </a:extLst>
          </p:cNvPr>
          <p:cNvSpPr/>
          <p:nvPr/>
        </p:nvSpPr>
        <p:spPr>
          <a:xfrm>
            <a:off x="6889228" y="4423594"/>
            <a:ext cx="1120724" cy="255886"/>
          </a:xfrm>
          <a:prstGeom prst="rect">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TMI Service</a:t>
            </a:r>
          </a:p>
        </p:txBody>
      </p:sp>
      <p:sp>
        <p:nvSpPr>
          <p:cNvPr id="8" name="Up Arrow 7">
            <a:extLst>
              <a:ext uri="{FF2B5EF4-FFF2-40B4-BE49-F238E27FC236}">
                <a16:creationId xmlns:a16="http://schemas.microsoft.com/office/drawing/2014/main" id="{4D206E4C-774F-F268-C85F-C7AF766E46DF}"/>
              </a:ext>
            </a:extLst>
          </p:cNvPr>
          <p:cNvSpPr/>
          <p:nvPr/>
        </p:nvSpPr>
        <p:spPr>
          <a:xfrm>
            <a:off x="7226114" y="4139344"/>
            <a:ext cx="304678" cy="255885"/>
          </a:xfrm>
          <a:prstGeom prst="upArrow">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ＭＳ Ｐゴシック"/>
            </a:endParaRPr>
          </a:p>
        </p:txBody>
      </p:sp>
      <p:sp>
        <p:nvSpPr>
          <p:cNvPr id="12" name="TextBox 11">
            <a:extLst>
              <a:ext uri="{FF2B5EF4-FFF2-40B4-BE49-F238E27FC236}">
                <a16:creationId xmlns:a16="http://schemas.microsoft.com/office/drawing/2014/main" id="{72C4EA8F-53F7-521F-480E-BA0B3C9E9820}"/>
              </a:ext>
            </a:extLst>
          </p:cNvPr>
          <p:cNvSpPr txBox="1"/>
          <p:nvPr/>
        </p:nvSpPr>
        <p:spPr>
          <a:xfrm>
            <a:off x="3178012" y="5622347"/>
            <a:ext cx="11151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DIP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n-lt"/>
                <a:ea typeface="ＭＳ Ｐゴシック"/>
              </a:rPr>
              <a:t>APIs</a:t>
            </a:r>
          </a:p>
        </p:txBody>
      </p:sp>
      <p:sp>
        <p:nvSpPr>
          <p:cNvPr id="57" name="Rectangle 56">
            <a:extLst>
              <a:ext uri="{FF2B5EF4-FFF2-40B4-BE49-F238E27FC236}">
                <a16:creationId xmlns:a16="http://schemas.microsoft.com/office/drawing/2014/main" id="{A5F87A7A-1D99-8205-B985-74F6CEF3F024}"/>
              </a:ext>
            </a:extLst>
          </p:cNvPr>
          <p:cNvSpPr/>
          <p:nvPr/>
        </p:nvSpPr>
        <p:spPr>
          <a:xfrm>
            <a:off x="4415694" y="2397619"/>
            <a:ext cx="2092564" cy="1145387"/>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rPr>
              <a:t>Machine Learning Models for What-if Applications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lt"/>
              <a:ea typeface="ＭＳ Ｐゴシック"/>
            </a:endParaRPr>
          </a:p>
        </p:txBody>
      </p:sp>
      <p:sp>
        <p:nvSpPr>
          <p:cNvPr id="35" name="Rounded Rectangle 34">
            <a:extLst>
              <a:ext uri="{FF2B5EF4-FFF2-40B4-BE49-F238E27FC236}">
                <a16:creationId xmlns:a16="http://schemas.microsoft.com/office/drawing/2014/main" id="{5CDEC683-EA15-D4F0-6703-86777AFA9370}"/>
              </a:ext>
            </a:extLst>
          </p:cNvPr>
          <p:cNvSpPr/>
          <p:nvPr/>
        </p:nvSpPr>
        <p:spPr>
          <a:xfrm>
            <a:off x="6519154" y="5508171"/>
            <a:ext cx="2023276" cy="990722"/>
          </a:xfrm>
          <a:prstGeom prst="roundRect">
            <a:avLst/>
          </a:prstGeom>
          <a:noFill/>
          <a:ln w="28575">
            <a:solidFill>
              <a:schemeClr val="accent5">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ＭＳ Ｐゴシック"/>
            </a:endParaRPr>
          </a:p>
        </p:txBody>
      </p:sp>
      <p:sp>
        <p:nvSpPr>
          <p:cNvPr id="2" name="TextBox 1">
            <a:extLst>
              <a:ext uri="{FF2B5EF4-FFF2-40B4-BE49-F238E27FC236}">
                <a16:creationId xmlns:a16="http://schemas.microsoft.com/office/drawing/2014/main" id="{779566DF-5A5D-C481-64EE-30E719476D3A}"/>
              </a:ext>
            </a:extLst>
          </p:cNvPr>
          <p:cNvSpPr txBox="1"/>
          <p:nvPr/>
        </p:nvSpPr>
        <p:spPr>
          <a:xfrm>
            <a:off x="8589511" y="5125485"/>
            <a:ext cx="3632726" cy="1446550"/>
          </a:xfrm>
          <a:prstGeom prst="rect">
            <a:avLst/>
          </a:prstGeom>
          <a:noFill/>
        </p:spPr>
        <p:txBody>
          <a:bodyPr wrap="none" rtlCol="0">
            <a:spAutoFit/>
          </a:bodyPr>
          <a:lstStyle/>
          <a:p>
            <a:r>
              <a:rPr lang="en-US" sz="1100" dirty="0"/>
              <a:t>FAA: Federal Aviation Administration</a:t>
            </a:r>
          </a:p>
          <a:p>
            <a:r>
              <a:rPr lang="en-US" sz="1100" dirty="0"/>
              <a:t>SWIM: System Wide Information Management</a:t>
            </a:r>
          </a:p>
          <a:p>
            <a:r>
              <a:rPr lang="en-US" sz="1100" dirty="0"/>
              <a:t>TMI: Traffic Management Initiative</a:t>
            </a:r>
          </a:p>
          <a:p>
            <a:r>
              <a:rPr lang="en-US" sz="1100" dirty="0"/>
              <a:t>NAS: National Airspace System</a:t>
            </a:r>
          </a:p>
          <a:p>
            <a:r>
              <a:rPr lang="en-US" sz="1100" dirty="0"/>
              <a:t>CDDR: Collaborative Digital Departure Re-route</a:t>
            </a:r>
          </a:p>
          <a:p>
            <a:r>
              <a:rPr lang="en-US" sz="1100" dirty="0"/>
              <a:t>TOS: Trajectory Option Set</a:t>
            </a:r>
          </a:p>
          <a:p>
            <a:r>
              <a:rPr lang="en-US" sz="1100" dirty="0"/>
              <a:t>OIS: Operational Information System</a:t>
            </a:r>
          </a:p>
          <a:p>
            <a:r>
              <a:rPr lang="en-US" sz="1100" dirty="0"/>
              <a:t>D-ATIS: Digital-Automatic Terminal Information Service</a:t>
            </a:r>
          </a:p>
        </p:txBody>
      </p:sp>
    </p:spTree>
    <p:extLst>
      <p:ext uri="{BB962C8B-B14F-4D97-AF65-F5344CB8AC3E}">
        <p14:creationId xmlns:p14="http://schemas.microsoft.com/office/powerpoint/2010/main" val="1580685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AF4969-E175-C170-FD57-82984216DB89}"/>
              </a:ext>
            </a:extLst>
          </p:cNvPr>
          <p:cNvSpPr>
            <a:spLocks noGrp="1"/>
          </p:cNvSpPr>
          <p:nvPr>
            <p:ph idx="1"/>
          </p:nvPr>
        </p:nvSpPr>
        <p:spPr>
          <a:xfrm>
            <a:off x="491448" y="1112924"/>
            <a:ext cx="10772685" cy="4351338"/>
          </a:xfrm>
        </p:spPr>
        <p:txBody>
          <a:bodyPr/>
          <a:lstStyle/>
          <a:p>
            <a:pPr marL="0" indent="0">
              <a:buNone/>
            </a:pPr>
            <a:r>
              <a:rPr lang="en-US" sz="2400" b="1" dirty="0"/>
              <a:t>Objective: </a:t>
            </a:r>
            <a:r>
              <a:rPr lang="en-US" sz="2400" dirty="0"/>
              <a:t>Predict arrival runway for a flight based on the current airport, weather and terminal airspace restrictions.</a:t>
            </a:r>
          </a:p>
          <a:p>
            <a:pPr marL="0" indent="0">
              <a:buNone/>
            </a:pPr>
            <a:r>
              <a:rPr lang="en-US" sz="2400" b="1" dirty="0"/>
              <a:t>Benefit: </a:t>
            </a:r>
            <a:r>
              <a:rPr lang="en-US" sz="2400" dirty="0"/>
              <a:t>More accurate arrival runway prediction will enable earlier planning for taxi-in times which results in improved operations and happy customers.</a:t>
            </a:r>
          </a:p>
        </p:txBody>
      </p:sp>
      <p:sp>
        <p:nvSpPr>
          <p:cNvPr id="3" name="Title 2">
            <a:extLst>
              <a:ext uri="{FF2B5EF4-FFF2-40B4-BE49-F238E27FC236}">
                <a16:creationId xmlns:a16="http://schemas.microsoft.com/office/drawing/2014/main" id="{46FD1046-AD02-A9DB-E985-48CC28007B12}"/>
              </a:ext>
            </a:extLst>
          </p:cNvPr>
          <p:cNvSpPr>
            <a:spLocks noGrp="1"/>
          </p:cNvSpPr>
          <p:nvPr>
            <p:ph type="title"/>
          </p:nvPr>
        </p:nvSpPr>
        <p:spPr>
          <a:xfrm>
            <a:off x="491448" y="66058"/>
            <a:ext cx="10889904" cy="663840"/>
          </a:xfrm>
        </p:spPr>
        <p:txBody>
          <a:bodyPr/>
          <a:lstStyle/>
          <a:p>
            <a:r>
              <a:rPr lang="en-US" dirty="0"/>
              <a:t>Use Case 1: Arrival Runway Prediction</a:t>
            </a:r>
          </a:p>
        </p:txBody>
      </p:sp>
      <p:pic>
        <p:nvPicPr>
          <p:cNvPr id="3074" name="Picture 2">
            <a:extLst>
              <a:ext uri="{FF2B5EF4-FFF2-40B4-BE49-F238E27FC236}">
                <a16:creationId xmlns:a16="http://schemas.microsoft.com/office/drawing/2014/main" id="{51BDA15E-B5AF-BB53-7410-140B8FA835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767"/>
          <a:stretch/>
        </p:blipFill>
        <p:spPr bwMode="auto">
          <a:xfrm>
            <a:off x="6431816" y="2863442"/>
            <a:ext cx="5233904" cy="2969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FFD6ED-4514-F2C9-4245-73943066D9F7}"/>
              </a:ext>
            </a:extLst>
          </p:cNvPr>
          <p:cNvSpPr txBox="1"/>
          <p:nvPr/>
        </p:nvSpPr>
        <p:spPr>
          <a:xfrm>
            <a:off x="6431816" y="5910724"/>
            <a:ext cx="5446240" cy="600164"/>
          </a:xfrm>
          <a:prstGeom prst="rect">
            <a:avLst/>
          </a:prstGeom>
          <a:noFill/>
        </p:spPr>
        <p:txBody>
          <a:bodyPr wrap="square">
            <a:spAutoFit/>
          </a:bodyPr>
          <a:lstStyle/>
          <a:p>
            <a:r>
              <a:rPr lang="en-US" sz="1100" dirty="0"/>
              <a:t>Image Credit: NASA</a:t>
            </a:r>
          </a:p>
          <a:p>
            <a:r>
              <a:rPr lang="en-US" sz="1100" dirty="0"/>
              <a:t>https://</a:t>
            </a:r>
            <a:r>
              <a:rPr lang="en-US" sz="1100" dirty="0" err="1"/>
              <a:t>github.com</a:t>
            </a:r>
            <a:r>
              <a:rPr lang="en-US" sz="1100" dirty="0"/>
              <a:t>/</a:t>
            </a:r>
            <a:r>
              <a:rPr lang="en-US" sz="1100" dirty="0" err="1"/>
              <a:t>nasa</a:t>
            </a:r>
            <a:r>
              <a:rPr lang="en-US" sz="1100" dirty="0"/>
              <a:t>/ML-airport-arrival-runway/blob/main/images/ATD2_logo_animate_medium_O3.gif</a:t>
            </a:r>
          </a:p>
        </p:txBody>
      </p:sp>
      <p:sp>
        <p:nvSpPr>
          <p:cNvPr id="8" name="TextBox 7">
            <a:extLst>
              <a:ext uri="{FF2B5EF4-FFF2-40B4-BE49-F238E27FC236}">
                <a16:creationId xmlns:a16="http://schemas.microsoft.com/office/drawing/2014/main" id="{7C80A258-44CE-6860-753A-618D55CC23E2}"/>
              </a:ext>
            </a:extLst>
          </p:cNvPr>
          <p:cNvSpPr txBox="1"/>
          <p:nvPr/>
        </p:nvSpPr>
        <p:spPr>
          <a:xfrm>
            <a:off x="389660" y="6203463"/>
            <a:ext cx="6125440" cy="307777"/>
          </a:xfrm>
          <a:prstGeom prst="rect">
            <a:avLst/>
          </a:prstGeom>
          <a:noFill/>
        </p:spPr>
        <p:txBody>
          <a:bodyPr wrap="square">
            <a:spAutoFit/>
          </a:bodyPr>
          <a:lstStyle/>
          <a:p>
            <a:r>
              <a:rPr lang="en-US" sz="1400" dirty="0"/>
              <a:t>Publication: </a:t>
            </a:r>
            <a:r>
              <a:rPr lang="en-US" sz="1400" dirty="0">
                <a:hlinkClick r:id="rId4"/>
              </a:rPr>
              <a:t>https://arc.aiaa.org/doi/10.2514/6.2021-2400</a:t>
            </a:r>
            <a:endParaRPr lang="en-US" sz="1400" dirty="0"/>
          </a:p>
        </p:txBody>
      </p:sp>
      <p:sp>
        <p:nvSpPr>
          <p:cNvPr id="10" name="TextBox 9">
            <a:extLst>
              <a:ext uri="{FF2B5EF4-FFF2-40B4-BE49-F238E27FC236}">
                <a16:creationId xmlns:a16="http://schemas.microsoft.com/office/drawing/2014/main" id="{C83492E6-1DA1-BEBA-9128-75FF35C252DD}"/>
              </a:ext>
            </a:extLst>
          </p:cNvPr>
          <p:cNvSpPr txBox="1"/>
          <p:nvPr/>
        </p:nvSpPr>
        <p:spPr>
          <a:xfrm>
            <a:off x="526280" y="2924424"/>
            <a:ext cx="6125440" cy="317009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t>
            </a:r>
            <a:r>
              <a:rPr lang="en-US" sz="2000" dirty="0">
                <a:effectLst/>
                <a:latin typeface="Arial" panose="020B0604020202020204" pitchFamily="34" charset="0"/>
                <a:cs typeface="Arial" panose="020B0604020202020204" pitchFamily="34" charset="0"/>
              </a:rPr>
              <a:t>ultinomial classification problem</a:t>
            </a:r>
          </a:p>
          <a:p>
            <a:pPr marL="285750" indent="-285750">
              <a:buFont typeface="Arial" panose="020B0604020202020204" pitchFamily="34" charset="0"/>
              <a:buChar char="•"/>
            </a:pPr>
            <a:r>
              <a:rPr lang="en-US" sz="2000" dirty="0" err="1">
                <a:effectLst/>
                <a:latin typeface="Helvetica" pitchFamily="2" charset="0"/>
              </a:rPr>
              <a:t>XGBoost</a:t>
            </a:r>
            <a:r>
              <a:rPr lang="en-US" sz="2000" dirty="0">
                <a:effectLst/>
                <a:latin typeface="Helvetica" pitchFamily="2" charset="0"/>
              </a:rPr>
              <a:t> method used</a:t>
            </a:r>
          </a:p>
          <a:p>
            <a:pPr marL="285750" indent="-285750">
              <a:buFont typeface="Arial" panose="020B0604020202020204" pitchFamily="34" charset="0"/>
              <a:buChar char="•"/>
            </a:pPr>
            <a:r>
              <a:rPr lang="en-US" sz="2000" dirty="0">
                <a:effectLst/>
                <a:latin typeface="Helvetica" pitchFamily="2" charset="0"/>
              </a:rPr>
              <a:t>Cross-validation and hyper-parameter tuning performed</a:t>
            </a:r>
          </a:p>
          <a:p>
            <a:pPr marL="285750" indent="-285750">
              <a:buFont typeface="Arial" panose="020B0604020202020204" pitchFamily="34" charset="0"/>
              <a:buChar char="•"/>
            </a:pPr>
            <a:r>
              <a:rPr lang="en-US" sz="2000" dirty="0">
                <a:effectLst/>
                <a:latin typeface="Helvetica" pitchFamily="2" charset="0"/>
              </a:rPr>
              <a:t>Roughly 21.6 million rows of data*</a:t>
            </a:r>
          </a:p>
          <a:p>
            <a:pPr marL="285750" indent="-285750">
              <a:buFont typeface="Arial" panose="020B0604020202020204" pitchFamily="34" charset="0"/>
              <a:buChar char="•"/>
            </a:pPr>
            <a:r>
              <a:rPr lang="en-US" sz="2000" dirty="0">
                <a:effectLst/>
                <a:latin typeface="Helvetica" pitchFamily="2" charset="0"/>
              </a:rPr>
              <a:t>Sample modeling features: flight plan filed, planned fix, airport configuration, time until estimated operation</a:t>
            </a:r>
          </a:p>
          <a:p>
            <a:pPr marL="285750" indent="-285750">
              <a:buFont typeface="Arial" panose="020B0604020202020204" pitchFamily="34" charset="0"/>
              <a:buChar char="•"/>
            </a:pPr>
            <a:endParaRPr lang="en-US" sz="2000" dirty="0">
              <a:effectLst/>
              <a:latin typeface="Helvetica" pitchFamily="2" charset="0"/>
            </a:endParaRPr>
          </a:p>
          <a:p>
            <a:pPr marL="285750" indent="-285750">
              <a:buFont typeface="Arial" panose="020B0604020202020204" pitchFamily="34" charset="0"/>
              <a:buChar char="•"/>
            </a:pPr>
            <a:endParaRPr lang="en-US" sz="2000" dirty="0">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291DFB9-AD9D-A31E-A123-6776BA7398F2}"/>
              </a:ext>
            </a:extLst>
          </p:cNvPr>
          <p:cNvSpPr txBox="1"/>
          <p:nvPr/>
        </p:nvSpPr>
        <p:spPr>
          <a:xfrm>
            <a:off x="389660" y="5725955"/>
            <a:ext cx="6125440" cy="523220"/>
          </a:xfrm>
          <a:prstGeom prst="rect">
            <a:avLst/>
          </a:prstGeom>
          <a:noFill/>
        </p:spPr>
        <p:txBody>
          <a:bodyPr wrap="square">
            <a:spAutoFit/>
          </a:bodyPr>
          <a:lstStyle/>
          <a:p>
            <a:r>
              <a:rPr lang="en-US" sz="1400" dirty="0">
                <a:effectLst/>
                <a:latin typeface="Helvetica" pitchFamily="2" charset="0"/>
              </a:rPr>
              <a:t>*500 flights/day, a four-hour lookahead period</a:t>
            </a:r>
          </a:p>
          <a:p>
            <a:r>
              <a:rPr lang="en-US" sz="1400" dirty="0">
                <a:effectLst/>
                <a:latin typeface="Helvetica" pitchFamily="2" charset="0"/>
              </a:rPr>
              <a:t>with a one-minute update rate, and six months of training data</a:t>
            </a:r>
          </a:p>
        </p:txBody>
      </p:sp>
    </p:spTree>
    <p:extLst>
      <p:ext uri="{BB962C8B-B14F-4D97-AF65-F5344CB8AC3E}">
        <p14:creationId xmlns:p14="http://schemas.microsoft.com/office/powerpoint/2010/main" val="97442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D9975-CFED-5DDE-C9F2-E8DDE79A6B12}"/>
              </a:ext>
            </a:extLst>
          </p:cNvPr>
          <p:cNvSpPr>
            <a:spLocks noGrp="1"/>
          </p:cNvSpPr>
          <p:nvPr>
            <p:ph type="title"/>
          </p:nvPr>
        </p:nvSpPr>
        <p:spPr/>
        <p:txBody>
          <a:bodyPr/>
          <a:lstStyle/>
          <a:p>
            <a:r>
              <a:rPr lang="en-US" dirty="0"/>
              <a:t>Use Case 1: Arrival Runway Prediction</a:t>
            </a:r>
          </a:p>
        </p:txBody>
      </p:sp>
      <p:pic>
        <p:nvPicPr>
          <p:cNvPr id="6" name="Picture 5">
            <a:extLst>
              <a:ext uri="{FF2B5EF4-FFF2-40B4-BE49-F238E27FC236}">
                <a16:creationId xmlns:a16="http://schemas.microsoft.com/office/drawing/2014/main" id="{1B4896CE-E7BA-73BA-90CA-19C19AF1F2B0}"/>
              </a:ext>
            </a:extLst>
          </p:cNvPr>
          <p:cNvPicPr>
            <a:picLocks noChangeAspect="1"/>
          </p:cNvPicPr>
          <p:nvPr/>
        </p:nvPicPr>
        <p:blipFill rotWithShape="1">
          <a:blip r:embed="rId3"/>
          <a:srcRect t="3581" r="1032" b="60191"/>
          <a:stretch/>
        </p:blipFill>
        <p:spPr>
          <a:xfrm>
            <a:off x="1113376" y="1908623"/>
            <a:ext cx="10786181" cy="2629142"/>
          </a:xfrm>
          <a:prstGeom prst="rect">
            <a:avLst/>
          </a:prstGeom>
        </p:spPr>
      </p:pic>
      <p:sp>
        <p:nvSpPr>
          <p:cNvPr id="7" name="TextBox 6">
            <a:extLst>
              <a:ext uri="{FF2B5EF4-FFF2-40B4-BE49-F238E27FC236}">
                <a16:creationId xmlns:a16="http://schemas.microsoft.com/office/drawing/2014/main" id="{7587A179-D56E-E364-826F-11D9782F4F04}"/>
              </a:ext>
            </a:extLst>
          </p:cNvPr>
          <p:cNvSpPr txBox="1"/>
          <p:nvPr/>
        </p:nvSpPr>
        <p:spPr>
          <a:xfrm>
            <a:off x="1940155" y="1269636"/>
            <a:ext cx="9959402" cy="400110"/>
          </a:xfrm>
          <a:prstGeom prst="rect">
            <a:avLst/>
          </a:prstGeom>
          <a:noFill/>
        </p:spPr>
        <p:txBody>
          <a:bodyPr wrap="square" lIns="91440" tIns="45720" rIns="91440" bIns="45720" rtlCol="0" anchor="t">
            <a:spAutoFit/>
          </a:bodyPr>
          <a:lstStyle/>
          <a:p>
            <a:r>
              <a:rPr lang="en-US" sz="2000" b="1" dirty="0">
                <a:solidFill>
                  <a:schemeClr val="tx1">
                    <a:lumMod val="85000"/>
                    <a:lumOff val="15000"/>
                  </a:schemeClr>
                </a:solidFill>
              </a:rPr>
              <a:t>Arrival Runway Prediction at Dallas/Fort Worth International Airport</a:t>
            </a:r>
          </a:p>
        </p:txBody>
      </p:sp>
      <p:sp>
        <p:nvSpPr>
          <p:cNvPr id="9" name="Content Placeholder 3">
            <a:extLst>
              <a:ext uri="{FF2B5EF4-FFF2-40B4-BE49-F238E27FC236}">
                <a16:creationId xmlns:a16="http://schemas.microsoft.com/office/drawing/2014/main" id="{352C471D-9E80-2E86-6AF6-EC4132E8A357}"/>
              </a:ext>
            </a:extLst>
          </p:cNvPr>
          <p:cNvSpPr txBox="1">
            <a:spLocks/>
          </p:cNvSpPr>
          <p:nvPr/>
        </p:nvSpPr>
        <p:spPr>
          <a:xfrm>
            <a:off x="1359529" y="5909112"/>
            <a:ext cx="9472942" cy="498834"/>
          </a:xfrm>
          <a:prstGeom prst="rect">
            <a:avLst/>
          </a:prstGeom>
          <a:solidFill>
            <a:srgbClr val="0070C0"/>
          </a:solidFill>
          <a:ln w="28575">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891" indent="-342891" algn="l" defTabSz="457189" rtl="0" eaLnBrk="1" latinLnBrk="0" hangingPunct="1">
              <a:spcBef>
                <a:spcPct val="20000"/>
              </a:spcBef>
              <a:buFont typeface="Arial"/>
              <a:buChar char="•"/>
              <a:defRPr sz="2400" kern="1200">
                <a:solidFill>
                  <a:schemeClr val="dk1"/>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chemeClr val="dk1"/>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dk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dk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dk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dk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dk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dk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spcBef>
                <a:spcPts val="0"/>
              </a:spcBef>
              <a:buNone/>
            </a:pPr>
            <a:r>
              <a:rPr lang="en-US" dirty="0">
                <a:solidFill>
                  <a:schemeClr val="bg1"/>
                </a:solidFill>
              </a:rPr>
              <a:t>ML slightly outperforming legacy methods for arrival time prediction</a:t>
            </a:r>
          </a:p>
        </p:txBody>
      </p:sp>
      <p:sp>
        <p:nvSpPr>
          <p:cNvPr id="12" name="Left Brace 11">
            <a:extLst>
              <a:ext uri="{FF2B5EF4-FFF2-40B4-BE49-F238E27FC236}">
                <a16:creationId xmlns:a16="http://schemas.microsoft.com/office/drawing/2014/main" id="{B94E1691-D799-DDAE-022F-C81880C30467}"/>
              </a:ext>
            </a:extLst>
          </p:cNvPr>
          <p:cNvSpPr/>
          <p:nvPr/>
        </p:nvSpPr>
        <p:spPr>
          <a:xfrm rot="16200000">
            <a:off x="3829564" y="2660511"/>
            <a:ext cx="501663" cy="4755113"/>
          </a:xfrm>
          <a:prstGeom prst="leftBrace">
            <a:avLst/>
          </a:prstGeom>
          <a:ln>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ADC3604B-1979-0FDB-4DFE-D305710C0AFE}"/>
              </a:ext>
            </a:extLst>
          </p:cNvPr>
          <p:cNvSpPr/>
          <p:nvPr/>
        </p:nvSpPr>
        <p:spPr>
          <a:xfrm>
            <a:off x="1113376" y="2749895"/>
            <a:ext cx="382049"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21777C-560E-D897-E518-F77F97FCB091}"/>
              </a:ext>
            </a:extLst>
          </p:cNvPr>
          <p:cNvSpPr txBox="1"/>
          <p:nvPr/>
        </p:nvSpPr>
        <p:spPr>
          <a:xfrm>
            <a:off x="56146" y="3019726"/>
            <a:ext cx="1570494" cy="369332"/>
          </a:xfrm>
          <a:prstGeom prst="rect">
            <a:avLst/>
          </a:prstGeom>
          <a:noFill/>
        </p:spPr>
        <p:txBody>
          <a:bodyPr wrap="square" rtlCol="0">
            <a:spAutoFit/>
          </a:bodyPr>
          <a:lstStyle/>
          <a:p>
            <a:r>
              <a:rPr lang="en-US" dirty="0"/>
              <a:t>Accuracy [%]</a:t>
            </a:r>
          </a:p>
        </p:txBody>
      </p:sp>
      <p:sp>
        <p:nvSpPr>
          <p:cNvPr id="15" name="TextBox 14">
            <a:extLst>
              <a:ext uri="{FF2B5EF4-FFF2-40B4-BE49-F238E27FC236}">
                <a16:creationId xmlns:a16="http://schemas.microsoft.com/office/drawing/2014/main" id="{F9000780-A9CB-DBEB-8C87-A0B18124B003}"/>
              </a:ext>
            </a:extLst>
          </p:cNvPr>
          <p:cNvSpPr txBox="1"/>
          <p:nvPr/>
        </p:nvSpPr>
        <p:spPr>
          <a:xfrm>
            <a:off x="2656156" y="5308247"/>
            <a:ext cx="2848477" cy="369332"/>
          </a:xfrm>
          <a:prstGeom prst="rect">
            <a:avLst/>
          </a:prstGeom>
          <a:noFill/>
        </p:spPr>
        <p:txBody>
          <a:bodyPr wrap="square" rtlCol="0">
            <a:spAutoFit/>
          </a:bodyPr>
          <a:lstStyle/>
          <a:p>
            <a:pPr algn="ctr"/>
            <a:r>
              <a:rPr lang="en-US" dirty="0"/>
              <a:t>Legacy methods in use</a:t>
            </a:r>
          </a:p>
        </p:txBody>
      </p:sp>
      <p:sp>
        <p:nvSpPr>
          <p:cNvPr id="16" name="Left Brace 15">
            <a:extLst>
              <a:ext uri="{FF2B5EF4-FFF2-40B4-BE49-F238E27FC236}">
                <a16:creationId xmlns:a16="http://schemas.microsoft.com/office/drawing/2014/main" id="{412602E4-E61D-A551-6AC5-91B7E21A6D13}"/>
              </a:ext>
            </a:extLst>
          </p:cNvPr>
          <p:cNvSpPr/>
          <p:nvPr/>
        </p:nvSpPr>
        <p:spPr>
          <a:xfrm rot="16200000">
            <a:off x="8640963" y="2660511"/>
            <a:ext cx="501663" cy="4755113"/>
          </a:xfrm>
          <a:prstGeom prst="leftBrace">
            <a:avLst/>
          </a:prstGeom>
          <a:ln>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C47C8E5-B1CC-0728-0ED4-1C8E994A3F58}"/>
              </a:ext>
            </a:extLst>
          </p:cNvPr>
          <p:cNvSpPr txBox="1"/>
          <p:nvPr/>
        </p:nvSpPr>
        <p:spPr>
          <a:xfrm>
            <a:off x="7467555" y="5308247"/>
            <a:ext cx="2848477" cy="369332"/>
          </a:xfrm>
          <a:prstGeom prst="rect">
            <a:avLst/>
          </a:prstGeom>
          <a:noFill/>
        </p:spPr>
        <p:txBody>
          <a:bodyPr wrap="square" rtlCol="0">
            <a:spAutoFit/>
          </a:bodyPr>
          <a:lstStyle/>
          <a:p>
            <a:pPr algn="ctr"/>
            <a:r>
              <a:rPr lang="en-US" dirty="0"/>
              <a:t>ML methods in use</a:t>
            </a:r>
          </a:p>
        </p:txBody>
      </p:sp>
      <p:cxnSp>
        <p:nvCxnSpPr>
          <p:cNvPr id="19" name="Straight Connector 18">
            <a:extLst>
              <a:ext uri="{FF2B5EF4-FFF2-40B4-BE49-F238E27FC236}">
                <a16:creationId xmlns:a16="http://schemas.microsoft.com/office/drawing/2014/main" id="{78EA16F0-72EE-B71F-2552-A0CB8B4D5D4F}"/>
              </a:ext>
            </a:extLst>
          </p:cNvPr>
          <p:cNvCxnSpPr/>
          <p:nvPr/>
        </p:nvCxnSpPr>
        <p:spPr>
          <a:xfrm>
            <a:off x="1702839" y="3019726"/>
            <a:ext cx="4811399" cy="0"/>
          </a:xfrm>
          <a:prstGeom prst="line">
            <a:avLst/>
          </a:prstGeom>
          <a:ln>
            <a:solidFill>
              <a:schemeClr val="tx2"/>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78244BE-E251-ED38-B8C2-08517AB86651}"/>
              </a:ext>
            </a:extLst>
          </p:cNvPr>
          <p:cNvCxnSpPr/>
          <p:nvPr/>
        </p:nvCxnSpPr>
        <p:spPr>
          <a:xfrm>
            <a:off x="6514238" y="2819701"/>
            <a:ext cx="4811399" cy="0"/>
          </a:xfrm>
          <a:prstGeom prst="line">
            <a:avLst/>
          </a:prstGeom>
          <a:ln>
            <a:solidFill>
              <a:schemeClr val="tx2"/>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99C710B-E236-71F7-7FDE-9851664C3F0F}"/>
              </a:ext>
            </a:extLst>
          </p:cNvPr>
          <p:cNvCxnSpPr/>
          <p:nvPr/>
        </p:nvCxnSpPr>
        <p:spPr>
          <a:xfrm flipH="1" flipV="1">
            <a:off x="4743450" y="3019726"/>
            <a:ext cx="381000" cy="787444"/>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300E03E-EEB0-7340-B136-EC6FAF7CCE4E}"/>
              </a:ext>
            </a:extLst>
          </p:cNvPr>
          <p:cNvSpPr txBox="1"/>
          <p:nvPr/>
        </p:nvSpPr>
        <p:spPr>
          <a:xfrm>
            <a:off x="4339203" y="3807170"/>
            <a:ext cx="1570494" cy="369332"/>
          </a:xfrm>
          <a:prstGeom prst="rect">
            <a:avLst/>
          </a:prstGeom>
          <a:noFill/>
        </p:spPr>
        <p:txBody>
          <a:bodyPr wrap="square" rtlCol="0">
            <a:spAutoFit/>
          </a:bodyPr>
          <a:lstStyle/>
          <a:p>
            <a:pPr algn="ctr"/>
            <a:r>
              <a:rPr lang="en-US" dirty="0"/>
              <a:t>58.2%</a:t>
            </a:r>
          </a:p>
        </p:txBody>
      </p:sp>
      <p:cxnSp>
        <p:nvCxnSpPr>
          <p:cNvPr id="26" name="Straight Arrow Connector 25">
            <a:extLst>
              <a:ext uri="{FF2B5EF4-FFF2-40B4-BE49-F238E27FC236}">
                <a16:creationId xmlns:a16="http://schemas.microsoft.com/office/drawing/2014/main" id="{C14F48B7-7AC0-9D9D-5E7B-DB4A4EACE259}"/>
              </a:ext>
            </a:extLst>
          </p:cNvPr>
          <p:cNvCxnSpPr/>
          <p:nvPr/>
        </p:nvCxnSpPr>
        <p:spPr>
          <a:xfrm flipH="1" flipV="1">
            <a:off x="9322914" y="2821595"/>
            <a:ext cx="381000" cy="787444"/>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69AC65D-B5B0-B0A1-1E87-FEDB38EA2EA3}"/>
              </a:ext>
            </a:extLst>
          </p:cNvPr>
          <p:cNvSpPr txBox="1"/>
          <p:nvPr/>
        </p:nvSpPr>
        <p:spPr>
          <a:xfrm>
            <a:off x="8918667" y="3609039"/>
            <a:ext cx="1570494" cy="369332"/>
          </a:xfrm>
          <a:prstGeom prst="rect">
            <a:avLst/>
          </a:prstGeom>
          <a:noFill/>
        </p:spPr>
        <p:txBody>
          <a:bodyPr wrap="square" rtlCol="0">
            <a:spAutoFit/>
          </a:bodyPr>
          <a:lstStyle/>
          <a:p>
            <a:pPr algn="ctr"/>
            <a:r>
              <a:rPr lang="en-US" dirty="0"/>
              <a:t>62.7%</a:t>
            </a:r>
          </a:p>
        </p:txBody>
      </p:sp>
      <p:cxnSp>
        <p:nvCxnSpPr>
          <p:cNvPr id="28" name="Straight Arrow Connector 27">
            <a:extLst>
              <a:ext uri="{FF2B5EF4-FFF2-40B4-BE49-F238E27FC236}">
                <a16:creationId xmlns:a16="http://schemas.microsoft.com/office/drawing/2014/main" id="{5632896A-C58C-CE8C-3770-997DFC70A801}"/>
              </a:ext>
            </a:extLst>
          </p:cNvPr>
          <p:cNvCxnSpPr>
            <a:cxnSpLocks/>
          </p:cNvCxnSpPr>
          <p:nvPr/>
        </p:nvCxnSpPr>
        <p:spPr>
          <a:xfrm>
            <a:off x="6508370" y="2348160"/>
            <a:ext cx="0" cy="457200"/>
          </a:xfrm>
          <a:prstGeom prst="straightConnector1">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DB579EC-45E1-7BF4-E207-10203A207713}"/>
              </a:ext>
            </a:extLst>
          </p:cNvPr>
          <p:cNvCxnSpPr>
            <a:cxnSpLocks/>
          </p:cNvCxnSpPr>
          <p:nvPr/>
        </p:nvCxnSpPr>
        <p:spPr>
          <a:xfrm flipV="1">
            <a:off x="6508370" y="3019726"/>
            <a:ext cx="0" cy="473170"/>
          </a:xfrm>
          <a:prstGeom prst="straightConnector1">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56188E15-A609-D920-A768-DBBF5D188910}"/>
              </a:ext>
            </a:extLst>
          </p:cNvPr>
          <p:cNvSpPr txBox="1"/>
          <p:nvPr/>
        </p:nvSpPr>
        <p:spPr>
          <a:xfrm>
            <a:off x="6517895" y="3503993"/>
            <a:ext cx="1570494" cy="646331"/>
          </a:xfrm>
          <a:prstGeom prst="rect">
            <a:avLst/>
          </a:prstGeom>
          <a:noFill/>
        </p:spPr>
        <p:txBody>
          <a:bodyPr wrap="square" rtlCol="0">
            <a:spAutoFit/>
          </a:bodyPr>
          <a:lstStyle/>
          <a:p>
            <a:r>
              <a:rPr lang="en-US" dirty="0">
                <a:solidFill>
                  <a:srgbClr val="00B050"/>
                </a:solidFill>
              </a:rPr>
              <a:t>7.7% improvement</a:t>
            </a:r>
          </a:p>
        </p:txBody>
      </p:sp>
    </p:spTree>
    <p:extLst>
      <p:ext uri="{BB962C8B-B14F-4D97-AF65-F5344CB8AC3E}">
        <p14:creationId xmlns:p14="http://schemas.microsoft.com/office/powerpoint/2010/main" val="190671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63EB7-13E0-3EBF-BF7E-8A6AC4859B38}"/>
              </a:ext>
            </a:extLst>
          </p:cNvPr>
          <p:cNvSpPr>
            <a:spLocks noGrp="1"/>
          </p:cNvSpPr>
          <p:nvPr>
            <p:ph type="title"/>
          </p:nvPr>
        </p:nvSpPr>
        <p:spPr/>
        <p:txBody>
          <a:bodyPr/>
          <a:lstStyle/>
          <a:p>
            <a:r>
              <a:rPr lang="en-US" dirty="0"/>
              <a:t>Use Case 2: Predict Pushback Time at Airports</a:t>
            </a:r>
          </a:p>
        </p:txBody>
      </p:sp>
      <p:sp>
        <p:nvSpPr>
          <p:cNvPr id="4" name="TextBox 3">
            <a:extLst>
              <a:ext uri="{FF2B5EF4-FFF2-40B4-BE49-F238E27FC236}">
                <a16:creationId xmlns:a16="http://schemas.microsoft.com/office/drawing/2014/main" id="{40225DD1-EF35-41E4-BADD-EA33FFBDADD1}"/>
              </a:ext>
            </a:extLst>
          </p:cNvPr>
          <p:cNvSpPr txBox="1"/>
          <p:nvPr/>
        </p:nvSpPr>
        <p:spPr>
          <a:xfrm>
            <a:off x="325820" y="5899997"/>
            <a:ext cx="11098924" cy="523220"/>
          </a:xfrm>
          <a:prstGeom prst="rect">
            <a:avLst/>
          </a:prstGeom>
          <a:noFill/>
        </p:spPr>
        <p:txBody>
          <a:bodyPr wrap="square">
            <a:spAutoFit/>
          </a:bodyPr>
          <a:lstStyle/>
          <a:p>
            <a:r>
              <a:rPr lang="en-US" sz="1400" b="0" i="0" dirty="0">
                <a:solidFill>
                  <a:srgbClr val="222222"/>
                </a:solidFill>
                <a:effectLst/>
              </a:rPr>
              <a:t>University Challenge details: </a:t>
            </a:r>
            <a:r>
              <a:rPr lang="en-US" sz="1400" b="0" i="0" dirty="0">
                <a:solidFill>
                  <a:srgbClr val="222222"/>
                </a:solidFill>
                <a:effectLst/>
                <a:hlinkClick r:id="rId3"/>
              </a:rPr>
              <a:t>https://www.drivendata.org/competitions/group/competition-nasa-airport-pushback/</a:t>
            </a:r>
            <a:r>
              <a:rPr lang="en-US" sz="1400" b="0" i="0" dirty="0">
                <a:solidFill>
                  <a:srgbClr val="222222"/>
                </a:solidFill>
                <a:effectLst/>
              </a:rPr>
              <a:t> </a:t>
            </a:r>
          </a:p>
          <a:p>
            <a:r>
              <a:rPr lang="en-US" sz="1400" b="0" i="0" dirty="0">
                <a:solidFill>
                  <a:srgbClr val="222222"/>
                </a:solidFill>
                <a:effectLst/>
              </a:rPr>
              <a:t>Winning Code: </a:t>
            </a:r>
            <a:r>
              <a:rPr lang="en-US" sz="1400" b="0" i="0" dirty="0">
                <a:solidFill>
                  <a:srgbClr val="222222"/>
                </a:solidFill>
                <a:effectLst/>
                <a:hlinkClick r:id="rId4"/>
              </a:rPr>
              <a:t>https://github.com/drivendataorg/nasa-airport-pushback</a:t>
            </a:r>
            <a:r>
              <a:rPr lang="en-US" sz="1400" dirty="0">
                <a:solidFill>
                  <a:srgbClr val="222222"/>
                </a:solidFill>
              </a:rPr>
              <a:t> </a:t>
            </a:r>
            <a:endParaRPr lang="en-US" sz="1400" b="0" i="0" dirty="0">
              <a:solidFill>
                <a:srgbClr val="222222"/>
              </a:solidFill>
              <a:effectLst/>
            </a:endParaRPr>
          </a:p>
        </p:txBody>
      </p:sp>
      <p:sp>
        <p:nvSpPr>
          <p:cNvPr id="5" name="TextBox 4">
            <a:extLst>
              <a:ext uri="{FF2B5EF4-FFF2-40B4-BE49-F238E27FC236}">
                <a16:creationId xmlns:a16="http://schemas.microsoft.com/office/drawing/2014/main" id="{DC9F8BE5-8167-5B58-CDCB-043DC9D00347}"/>
              </a:ext>
            </a:extLst>
          </p:cNvPr>
          <p:cNvSpPr txBox="1"/>
          <p:nvPr/>
        </p:nvSpPr>
        <p:spPr>
          <a:xfrm>
            <a:off x="325822" y="1027569"/>
            <a:ext cx="11540358" cy="5016758"/>
          </a:xfrm>
          <a:prstGeom prst="rect">
            <a:avLst/>
          </a:prstGeom>
          <a:noFill/>
        </p:spPr>
        <p:txBody>
          <a:bodyPr wrap="square" rtlCol="0">
            <a:spAutoFit/>
          </a:bodyPr>
          <a:lstStyle/>
          <a:p>
            <a:r>
              <a:rPr lang="en-US" sz="2000" b="1" dirty="0">
                <a:cs typeface="Arial" panose="020B0604020202020204" pitchFamily="34" charset="0"/>
              </a:rPr>
              <a:t>Objective</a:t>
            </a:r>
            <a:r>
              <a:rPr lang="en-US" sz="2000" dirty="0">
                <a:cs typeface="Arial" panose="020B0604020202020204" pitchFamily="34" charset="0"/>
              </a:rPr>
              <a:t>: Predict pushback time of flight from its gate.</a:t>
            </a:r>
          </a:p>
          <a:p>
            <a:r>
              <a:rPr lang="en-US" sz="2000" b="1" dirty="0">
                <a:cs typeface="Arial" panose="020B0604020202020204" pitchFamily="34" charset="0"/>
              </a:rPr>
              <a:t>Benefit: </a:t>
            </a:r>
            <a:r>
              <a:rPr lang="en-US" sz="2000" dirty="0">
                <a:cs typeface="Arial" panose="020B0604020202020204" pitchFamily="34" charset="0"/>
              </a:rPr>
              <a:t>Accurate estimates of pushback time can help air traffic management systems more efficiently use the limited capacity of airports, runways.</a:t>
            </a:r>
          </a:p>
          <a:p>
            <a:endParaRPr lang="en-US" sz="2000" b="0" i="0" dirty="0">
              <a:effectLst/>
              <a:cs typeface="Arial" panose="020B0604020202020204" pitchFamily="34" charset="0"/>
            </a:endParaRPr>
          </a:p>
          <a:p>
            <a:r>
              <a:rPr lang="en-US" sz="2000" dirty="0">
                <a:cs typeface="Arial" panose="020B0604020202020204" pitchFamily="34" charset="0"/>
              </a:rPr>
              <a:t>University Challenge conducted in 2023 in two phases:</a:t>
            </a:r>
            <a:endParaRPr lang="en-US" sz="2000" b="0" i="0" dirty="0">
              <a:effectLst/>
              <a:cs typeface="Arial" panose="020B0604020202020204" pitchFamily="34" charset="0"/>
            </a:endParaRPr>
          </a:p>
          <a:p>
            <a:pPr marL="342900" indent="-342900">
              <a:buFont typeface="Arial" panose="020B0604020202020204" pitchFamily="34" charset="0"/>
              <a:buChar char="•"/>
            </a:pPr>
            <a:r>
              <a:rPr lang="en-US" sz="2000" u="sng" dirty="0">
                <a:cs typeface="Arial" panose="020B0604020202020204" pitchFamily="34" charset="0"/>
              </a:rPr>
              <a:t>Phase I:</a:t>
            </a:r>
            <a:r>
              <a:rPr lang="en-US" sz="2000" dirty="0">
                <a:cs typeface="Arial" panose="020B0604020202020204" pitchFamily="34" charset="0"/>
              </a:rPr>
              <a:t> Build ML model (5 winning teams selected)</a:t>
            </a:r>
          </a:p>
          <a:p>
            <a:pPr marL="342900" indent="-342900">
              <a:buFont typeface="Arial" panose="020B0604020202020204" pitchFamily="34" charset="0"/>
              <a:buChar char="•"/>
            </a:pPr>
            <a:r>
              <a:rPr lang="en-US" sz="2000" u="sng" dirty="0">
                <a:cs typeface="Arial" panose="020B0604020202020204" pitchFamily="34" charset="0"/>
              </a:rPr>
              <a:t>Phase II: </a:t>
            </a:r>
            <a:r>
              <a:rPr lang="en-US" sz="2000" dirty="0">
                <a:cs typeface="Arial" panose="020B0604020202020204" pitchFamily="34" charset="0"/>
              </a:rPr>
              <a:t>Build Federated Learning models</a:t>
            </a:r>
          </a:p>
          <a:p>
            <a:pPr marL="342900" indent="-342900">
              <a:buFont typeface="Arial" panose="020B0604020202020204" pitchFamily="34" charset="0"/>
              <a:buChar char="•"/>
            </a:pPr>
            <a:endParaRPr lang="en-US" sz="2000" b="0" i="0" dirty="0">
              <a:effectLst/>
              <a:cs typeface="Arial" panose="020B0604020202020204" pitchFamily="34" charset="0"/>
            </a:endParaRPr>
          </a:p>
          <a:p>
            <a:pPr marL="342900" indent="-342900">
              <a:buFont typeface="Arial" panose="020B0604020202020204" pitchFamily="34" charset="0"/>
              <a:buChar char="•"/>
            </a:pPr>
            <a:endParaRPr lang="en-US" sz="2000" dirty="0">
              <a:cs typeface="Arial" panose="020B0604020202020204" pitchFamily="34" charset="0"/>
            </a:endParaRPr>
          </a:p>
          <a:p>
            <a:pPr marL="342900" indent="-342900">
              <a:buFont typeface="Arial" panose="020B0604020202020204" pitchFamily="34" charset="0"/>
              <a:buChar char="•"/>
            </a:pPr>
            <a:endParaRPr lang="en-US" sz="2000" dirty="0">
              <a:cs typeface="Arial" panose="020B0604020202020204" pitchFamily="34" charset="0"/>
            </a:endParaRPr>
          </a:p>
          <a:p>
            <a:pPr marL="342900" indent="-342900">
              <a:buFont typeface="Arial" panose="020B0604020202020204" pitchFamily="34" charset="0"/>
              <a:buChar char="•"/>
            </a:pPr>
            <a:r>
              <a:rPr lang="en-US" sz="2000" dirty="0">
                <a:cs typeface="Arial" panose="020B0604020202020204" pitchFamily="34" charset="0"/>
              </a:rPr>
              <a:t>Dataset provided at 10 airports for the 25 most flown US airlines</a:t>
            </a:r>
          </a:p>
          <a:p>
            <a:pPr marL="342900" indent="-342900">
              <a:buFont typeface="Arial" panose="020B0604020202020204" pitchFamily="34" charset="0"/>
              <a:buChar char="•"/>
            </a:pPr>
            <a:r>
              <a:rPr lang="en-US" sz="2000" dirty="0">
                <a:cs typeface="Arial" panose="020B0604020202020204" pitchFamily="34" charset="0"/>
              </a:rPr>
              <a:t>Predicting pushback time depends upon factors like passenger loading, cargo loading, weather, aircraft type, and operator procedures.</a:t>
            </a:r>
          </a:p>
          <a:p>
            <a:pPr marL="342900" indent="-342900">
              <a:buFont typeface="Arial" panose="020B0604020202020204" pitchFamily="34" charset="0"/>
              <a:buChar char="•"/>
            </a:pPr>
            <a:r>
              <a:rPr lang="en-US" sz="2000" u="sng" dirty="0">
                <a:cs typeface="Arial" panose="020B0604020202020204" pitchFamily="34" charset="0"/>
              </a:rPr>
              <a:t>Winning Model: </a:t>
            </a:r>
            <a:r>
              <a:rPr lang="en-US" sz="2000" dirty="0" err="1">
                <a:cs typeface="Arial" panose="020B0604020202020204" pitchFamily="34" charset="0"/>
              </a:rPr>
              <a:t>CatBoost</a:t>
            </a:r>
            <a:r>
              <a:rPr lang="en-US" sz="2000" dirty="0">
                <a:cs typeface="Arial" panose="020B0604020202020204" pitchFamily="34" charset="0"/>
              </a:rPr>
              <a:t> regression model - predicting pushback time achieved a mean absolute error of 10 min., compared to over 19 min. for the benchmark</a:t>
            </a:r>
            <a:endParaRPr lang="en-US" sz="2000" b="0" i="0" dirty="0">
              <a:effectLst/>
              <a:cs typeface="Arial" panose="020B0604020202020204" pitchFamily="34" charset="0"/>
            </a:endParaRPr>
          </a:p>
          <a:p>
            <a:pPr marL="342900" indent="-342900">
              <a:buFont typeface="Arial" panose="020B0604020202020204" pitchFamily="34" charset="0"/>
              <a:buChar char="•"/>
            </a:pPr>
            <a:endParaRPr lang="en-US" sz="2000" dirty="0">
              <a:cs typeface="Arial" panose="020B0604020202020204" pitchFamily="34" charset="0"/>
            </a:endParaRPr>
          </a:p>
        </p:txBody>
      </p:sp>
      <p:pic>
        <p:nvPicPr>
          <p:cNvPr id="7" name="Picture 6">
            <a:extLst>
              <a:ext uri="{FF2B5EF4-FFF2-40B4-BE49-F238E27FC236}">
                <a16:creationId xmlns:a16="http://schemas.microsoft.com/office/drawing/2014/main" id="{5AE26A5A-64C9-C50A-08A0-ED4F6FE13577}"/>
              </a:ext>
            </a:extLst>
          </p:cNvPr>
          <p:cNvPicPr>
            <a:picLocks noChangeAspect="1"/>
          </p:cNvPicPr>
          <p:nvPr/>
        </p:nvPicPr>
        <p:blipFill>
          <a:blip r:embed="rId5"/>
          <a:stretch>
            <a:fillRect/>
          </a:stretch>
        </p:blipFill>
        <p:spPr>
          <a:xfrm>
            <a:off x="6752535" y="1726279"/>
            <a:ext cx="4546401" cy="2327757"/>
          </a:xfrm>
          <a:prstGeom prst="rect">
            <a:avLst/>
          </a:prstGeom>
          <a:ln>
            <a:solidFill>
              <a:schemeClr val="tx1"/>
            </a:solidFill>
          </a:ln>
        </p:spPr>
      </p:pic>
    </p:spTree>
    <p:extLst>
      <p:ext uri="{BB962C8B-B14F-4D97-AF65-F5344CB8AC3E}">
        <p14:creationId xmlns:p14="http://schemas.microsoft.com/office/powerpoint/2010/main" val="1616210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985E-1284-5454-6DBD-01B7C0A2CCDC}"/>
              </a:ext>
            </a:extLst>
          </p:cNvPr>
          <p:cNvSpPr>
            <a:spLocks noGrp="1"/>
          </p:cNvSpPr>
          <p:nvPr>
            <p:ph type="title"/>
          </p:nvPr>
        </p:nvSpPr>
        <p:spPr/>
        <p:txBody>
          <a:bodyPr/>
          <a:lstStyle/>
          <a:p>
            <a:r>
              <a:rPr lang="en-US" dirty="0"/>
              <a:t>Summary and Next Steps</a:t>
            </a:r>
          </a:p>
        </p:txBody>
      </p:sp>
      <p:sp>
        <p:nvSpPr>
          <p:cNvPr id="3" name="Content Placeholder 2">
            <a:extLst>
              <a:ext uri="{FF2B5EF4-FFF2-40B4-BE49-F238E27FC236}">
                <a16:creationId xmlns:a16="http://schemas.microsoft.com/office/drawing/2014/main" id="{754B7802-695E-DF53-A76D-5A3CDA0FBA73}"/>
              </a:ext>
            </a:extLst>
          </p:cNvPr>
          <p:cNvSpPr txBox="1">
            <a:spLocks/>
          </p:cNvSpPr>
          <p:nvPr/>
        </p:nvSpPr>
        <p:spPr>
          <a:xfrm>
            <a:off x="474555" y="1373164"/>
            <a:ext cx="10972800" cy="4525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charset="0"/>
                <a:ea typeface="+mn-ea"/>
                <a:cs typeface="ＭＳ Ｐゴシック"/>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charset="0"/>
                <a:ea typeface="ＭＳ Ｐゴシック"/>
                <a:cs typeface="ＭＳ Ｐゴシック"/>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charset="0"/>
                <a:ea typeface="ＭＳ Ｐゴシック"/>
                <a:cs typeface="ＭＳ Ｐゴシック"/>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charset="0"/>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Cloud based platform developed to build the digital aviation services ecosystem.</a:t>
            </a:r>
          </a:p>
          <a:p>
            <a:r>
              <a:rPr lang="en-US" dirty="0"/>
              <a:t>ML based prediction models to optimize airport ground operations deployed in the production environment.</a:t>
            </a:r>
          </a:p>
          <a:p>
            <a:r>
              <a:rPr lang="en-US" dirty="0"/>
              <a:t>Next steps</a:t>
            </a:r>
          </a:p>
          <a:p>
            <a:pPr lvl="1"/>
            <a:r>
              <a:rPr lang="en-US" dirty="0"/>
              <a:t>Adapt ML models at new airports and scale the deployment.</a:t>
            </a:r>
          </a:p>
          <a:p>
            <a:pPr lvl="1"/>
            <a:r>
              <a:rPr lang="en-US" dirty="0"/>
              <a:t>Develop new ML based prediction models to further make the airspace operations more efficient and sustainable</a:t>
            </a:r>
            <a:r>
              <a:rPr lang="en-US" sz="2800" dirty="0"/>
              <a:t>.</a:t>
            </a:r>
          </a:p>
        </p:txBody>
      </p:sp>
    </p:spTree>
    <p:extLst>
      <p:ext uri="{BB962C8B-B14F-4D97-AF65-F5344CB8AC3E}">
        <p14:creationId xmlns:p14="http://schemas.microsoft.com/office/powerpoint/2010/main" val="1496068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8ABB-A51D-F437-54A8-6B0E95AF4F9B}"/>
              </a:ext>
            </a:extLst>
          </p:cNvPr>
          <p:cNvSpPr>
            <a:spLocks noGrp="1"/>
          </p:cNvSpPr>
          <p:nvPr>
            <p:ph type="title"/>
          </p:nvPr>
        </p:nvSpPr>
        <p:spPr/>
        <p:txBody>
          <a:bodyPr/>
          <a:lstStyle/>
          <a:p>
            <a:r>
              <a:rPr lang="en-US" sz="2800" dirty="0">
                <a:solidFill>
                  <a:schemeClr val="bg1"/>
                </a:solidFill>
              </a:rPr>
              <a:t>Key Challenges with ML Adoption for Aviation</a:t>
            </a:r>
            <a:endParaRPr lang="en-US" dirty="0">
              <a:solidFill>
                <a:schemeClr val="bg1"/>
              </a:solidFill>
            </a:endParaRPr>
          </a:p>
        </p:txBody>
      </p:sp>
      <p:sp>
        <p:nvSpPr>
          <p:cNvPr id="3" name="Content Placeholder 2">
            <a:extLst>
              <a:ext uri="{FF2B5EF4-FFF2-40B4-BE49-F238E27FC236}">
                <a16:creationId xmlns:a16="http://schemas.microsoft.com/office/drawing/2014/main" id="{50CAC67A-1B23-7D6C-E328-9B9F336BFEE3}"/>
              </a:ext>
            </a:extLst>
          </p:cNvPr>
          <p:cNvSpPr>
            <a:spLocks noGrp="1"/>
          </p:cNvSpPr>
          <p:nvPr>
            <p:ph idx="1"/>
          </p:nvPr>
        </p:nvSpPr>
        <p:spPr>
          <a:xfrm>
            <a:off x="474555" y="1373164"/>
            <a:ext cx="10972800" cy="4525963"/>
          </a:xfrm>
        </p:spPr>
        <p:txBody>
          <a:bodyPr/>
          <a:lstStyle/>
          <a:p>
            <a:r>
              <a:rPr lang="en-US" sz="2400" dirty="0">
                <a:solidFill>
                  <a:schemeClr val="tx1"/>
                </a:solidFill>
              </a:rPr>
              <a:t>Successful deployment of </a:t>
            </a:r>
            <a:r>
              <a:rPr lang="en-US" sz="2400" dirty="0" err="1">
                <a:solidFill>
                  <a:schemeClr val="tx1"/>
                </a:solidFill>
              </a:rPr>
              <a:t>MLOps</a:t>
            </a:r>
            <a:r>
              <a:rPr lang="en-US" sz="2400" dirty="0">
                <a:solidFill>
                  <a:schemeClr val="tx1"/>
                </a:solidFill>
              </a:rPr>
              <a:t> workflow in the production environment could be a challenge. </a:t>
            </a:r>
          </a:p>
          <a:p>
            <a:r>
              <a:rPr lang="en-US" sz="2400" dirty="0">
                <a:solidFill>
                  <a:schemeClr val="tx1"/>
                </a:solidFill>
              </a:rPr>
              <a:t>Feature engineering of training data needs aviation domain expertise.</a:t>
            </a:r>
          </a:p>
          <a:p>
            <a:r>
              <a:rPr lang="en-US" sz="2400" dirty="0">
                <a:solidFill>
                  <a:schemeClr val="tx1"/>
                </a:solidFill>
              </a:rPr>
              <a:t>Field (operational) expertise needed to ensure safe and secure use of AI/ML solutions in aviation. </a:t>
            </a:r>
          </a:p>
          <a:p>
            <a:r>
              <a:rPr lang="en-US" sz="2400" dirty="0">
                <a:solidFill>
                  <a:schemeClr val="tx1"/>
                </a:solidFill>
              </a:rPr>
              <a:t>New AI/ML certification process needs to be implemented for ML based prediction tools.</a:t>
            </a:r>
          </a:p>
          <a:p>
            <a:pPr marL="0" indent="0">
              <a:buNone/>
            </a:pPr>
            <a:endParaRPr lang="en-US" sz="2400" dirty="0">
              <a:solidFill>
                <a:schemeClr val="tx1"/>
              </a:solidFill>
            </a:endParaRPr>
          </a:p>
        </p:txBody>
      </p:sp>
    </p:spTree>
    <p:extLst>
      <p:ext uri="{BB962C8B-B14F-4D97-AF65-F5344CB8AC3E}">
        <p14:creationId xmlns:p14="http://schemas.microsoft.com/office/powerpoint/2010/main" val="1225291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ng shot of airplanes on a runway&#10;&#10;Description automatically generated with low confidence">
            <a:extLst>
              <a:ext uri="{FF2B5EF4-FFF2-40B4-BE49-F238E27FC236}">
                <a16:creationId xmlns:a16="http://schemas.microsoft.com/office/drawing/2014/main" id="{8DD07892-B67B-D2BB-5FC6-11BC501C950D}"/>
              </a:ext>
            </a:extLst>
          </p:cNvPr>
          <p:cNvPicPr>
            <a:picLocks noChangeAspect="1"/>
          </p:cNvPicPr>
          <p:nvPr/>
        </p:nvPicPr>
        <p:blipFill rotWithShape="1">
          <a:blip r:embed="rId3"/>
          <a:srcRect l="3728" t="11827" b="6853"/>
          <a:stretch/>
        </p:blipFill>
        <p:spPr>
          <a:xfrm>
            <a:off x="-6044" y="-131380"/>
            <a:ext cx="12178566" cy="6858000"/>
          </a:xfrm>
          <a:prstGeom prst="rect">
            <a:avLst/>
          </a:prstGeom>
        </p:spPr>
      </p:pic>
      <p:sp>
        <p:nvSpPr>
          <p:cNvPr id="17" name="TextBox 16">
            <a:extLst>
              <a:ext uri="{FF2B5EF4-FFF2-40B4-BE49-F238E27FC236}">
                <a16:creationId xmlns:a16="http://schemas.microsoft.com/office/drawing/2014/main" id="{3F6008A0-3BF7-CC17-EBFC-EEFE99B35BA4}"/>
              </a:ext>
            </a:extLst>
          </p:cNvPr>
          <p:cNvSpPr txBox="1"/>
          <p:nvPr/>
        </p:nvSpPr>
        <p:spPr>
          <a:xfrm>
            <a:off x="288130" y="4056084"/>
            <a:ext cx="2522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pitchFamily="34" charset="0"/>
                <a:ea typeface="ＭＳ Ｐゴシック"/>
                <a:cs typeface="Calibri" panose="020F0502020204030204" pitchFamily="34" charset="0"/>
              </a:rPr>
              <a:t>Dr. Swati Saxena</a:t>
            </a:r>
          </a:p>
        </p:txBody>
      </p:sp>
      <p:sp>
        <p:nvSpPr>
          <p:cNvPr id="18" name="Title 1">
            <a:extLst>
              <a:ext uri="{FF2B5EF4-FFF2-40B4-BE49-F238E27FC236}">
                <a16:creationId xmlns:a16="http://schemas.microsoft.com/office/drawing/2014/main" id="{D6F14069-D8CA-3A3F-4BAB-14814267128F}"/>
              </a:ext>
            </a:extLst>
          </p:cNvPr>
          <p:cNvSpPr txBox="1">
            <a:spLocks/>
          </p:cNvSpPr>
          <p:nvPr/>
        </p:nvSpPr>
        <p:spPr>
          <a:xfrm>
            <a:off x="1337056" y="114815"/>
            <a:ext cx="9776791" cy="1038124"/>
          </a:xfrm>
          <a:prstGeom prst="rect">
            <a:avLst/>
          </a:prstGeom>
        </p:spPr>
        <p:txBody>
          <a:bodyPr/>
          <a:lstStyle>
            <a:lvl1pPr algn="ctr" defTabSz="457200" rtl="0" eaLnBrk="0" fontAlgn="base" hangingPunct="0">
              <a:spcBef>
                <a:spcPct val="0"/>
              </a:spcBef>
              <a:spcAft>
                <a:spcPct val="0"/>
              </a:spcAft>
              <a:defRPr lang="en-US" sz="2800" b="1" kern="1200" dirty="0">
                <a:solidFill>
                  <a:srgbClr val="FFFFFF"/>
                </a:solidFill>
                <a:latin typeface="Arial" charset="0"/>
                <a:ea typeface="+mj-ea"/>
                <a:cs typeface="ＭＳ Ｐゴシック"/>
              </a:defRPr>
            </a:lvl1pPr>
            <a:lvl2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2pPr>
            <a:lvl3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3pPr>
            <a:lvl4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4pPr>
            <a:lvl5pPr algn="ctr" defTabSz="457200" rtl="0" eaLnBrk="0" fontAlgn="base" hangingPunct="0">
              <a:spcBef>
                <a:spcPct val="0"/>
              </a:spcBef>
              <a:spcAft>
                <a:spcPct val="0"/>
              </a:spcAft>
              <a:defRPr sz="2800" b="1">
                <a:solidFill>
                  <a:srgbClr val="000090"/>
                </a:solidFill>
                <a:latin typeface="Arial" charset="0"/>
                <a:ea typeface="ＭＳ Ｐゴシック" pitchFamily="28"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600" dirty="0">
                <a:ln>
                  <a:solidFill>
                    <a:schemeClr val="tx1"/>
                  </a:solidFill>
                </a:ln>
                <a:solidFill>
                  <a:schemeClr val="bg1"/>
                </a:solidFill>
                <a:effectLst>
                  <a:outerShdw blurRad="50800" dist="38100" dir="2700000" algn="tl" rotWithShape="0">
                    <a:prstClr val="black">
                      <a:alpha val="40000"/>
                    </a:prstClr>
                  </a:outerShdw>
                </a:effectLst>
                <a:latin typeface="Arial"/>
              </a:rPr>
              <a:t> Real World Applications of AI/ML in Optimizing Airspace Operations </a:t>
            </a:r>
            <a:endParaRPr kumimoji="0" lang="en-US" sz="3600" b="1" i="0" u="none" strike="noStrike" kern="1200" cap="none" spc="0" normalizeH="0" baseline="0" noProof="0" dirty="0">
              <a:ln>
                <a:noFill/>
              </a:ln>
              <a:solidFill>
                <a:schemeClr val="bg1"/>
              </a:solidFill>
              <a:effectLst/>
              <a:uLnTx/>
              <a:uFillTx/>
              <a:latin typeface="Arial" charset="0"/>
              <a:ea typeface="ＭＳ Ｐゴシック"/>
            </a:endParaRPr>
          </a:p>
        </p:txBody>
      </p:sp>
      <p:pic>
        <p:nvPicPr>
          <p:cNvPr id="1026" name="Picture 2">
            <a:extLst>
              <a:ext uri="{FF2B5EF4-FFF2-40B4-BE49-F238E27FC236}">
                <a16:creationId xmlns:a16="http://schemas.microsoft.com/office/drawing/2014/main" id="{867793B4-113C-1888-17F9-8FCA04A5F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10" y="124754"/>
            <a:ext cx="1241423" cy="10381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1ED603-3864-4257-BCAD-44EC031D7CC7}"/>
              </a:ext>
            </a:extLst>
          </p:cNvPr>
          <p:cNvSpPr txBox="1"/>
          <p:nvPr/>
        </p:nvSpPr>
        <p:spPr>
          <a:xfrm>
            <a:off x="261610" y="4418296"/>
            <a:ext cx="66275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ＭＳ Ｐゴシック"/>
                <a:cs typeface="Calibri" panose="020F0502020204030204" pitchFamily="34" charset="0"/>
              </a:rPr>
              <a:t>NASA Ames Research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a typeface="ＭＳ Ｐゴシック"/>
              <a:cs typeface="Calibri" panose="020F0502020204030204" pitchFamily="34" charset="0"/>
            </a:endParaRPr>
          </a:p>
          <a:p>
            <a:r>
              <a:rPr lang="en-US" sz="1600" dirty="0">
                <a:solidFill>
                  <a:schemeClr val="bg1"/>
                </a:solidFill>
                <a:hlinkClick r:id="rId5">
                  <a:extLst>
                    <a:ext uri="{A12FA001-AC4F-418D-AE19-62706E023703}">
                      <ahyp:hlinkClr xmlns:ahyp="http://schemas.microsoft.com/office/drawing/2018/hyperlinkcolor" val="tx"/>
                    </a:ext>
                  </a:extLst>
                </a:hlinkClick>
              </a:rPr>
              <a:t>swati.saxena@nasa.gov</a:t>
            </a:r>
            <a:endParaRPr lang="en-US" sz="1600" dirty="0">
              <a:solidFill>
                <a:schemeClr val="bg1"/>
              </a:solidFill>
            </a:endParaRPr>
          </a:p>
          <a:p>
            <a:endParaRPr lang="en-US" sz="1600" dirty="0">
              <a:solidFill>
                <a:schemeClr val="bg1"/>
              </a:solidFill>
            </a:endParaRPr>
          </a:p>
          <a:p>
            <a:r>
              <a:rPr lang="en-US" sz="1600" b="1" dirty="0">
                <a:solidFill>
                  <a:schemeClr val="bg1"/>
                </a:solidFill>
              </a:rPr>
              <a:t>DIP Project:</a:t>
            </a:r>
            <a:r>
              <a:rPr lang="en-US" sz="1600" dirty="0">
                <a:solidFill>
                  <a:schemeClr val="bg1"/>
                </a:solidFill>
              </a:rPr>
              <a:t> </a:t>
            </a:r>
            <a:r>
              <a:rPr lang="en-US" sz="1600" dirty="0">
                <a:solidFill>
                  <a:schemeClr val="bg1"/>
                </a:solidFill>
                <a:hlinkClick r:id="rId6">
                  <a:extLst>
                    <a:ext uri="{A12FA001-AC4F-418D-AE19-62706E023703}">
                      <ahyp:hlinkClr xmlns:ahyp="http://schemas.microsoft.com/office/drawing/2018/hyperlinkcolor" val="tx"/>
                    </a:ext>
                  </a:extLst>
                </a:hlinkClick>
              </a:rPr>
              <a:t>https://nari.arc.nasa.gov/atmx-dip/</a:t>
            </a:r>
            <a:endParaRPr lang="en-US" sz="1600" dirty="0">
              <a:solidFill>
                <a:schemeClr val="bg1"/>
              </a:solidFill>
            </a:endParaRPr>
          </a:p>
          <a:p>
            <a:r>
              <a:rPr lang="en-US" sz="1600" b="1" dirty="0">
                <a:solidFill>
                  <a:schemeClr val="bg1"/>
                </a:solidFill>
              </a:rPr>
              <a:t>University Challenge: </a:t>
            </a:r>
            <a:r>
              <a:rPr lang="en-US" sz="1600" dirty="0">
                <a:solidFill>
                  <a:schemeClr val="bg1"/>
                </a:solidFill>
                <a:hlinkClick r:id="rId7">
                  <a:extLst>
                    <a:ext uri="{A12FA001-AC4F-418D-AE19-62706E023703}">
                      <ahyp:hlinkClr xmlns:ahyp="http://schemas.microsoft.com/office/drawing/2018/hyperlinkcolor" val="tx"/>
                    </a:ext>
                  </a:extLst>
                </a:hlinkClick>
              </a:rPr>
              <a:t>https://www.drivendata.org/competitions/group/competition-nasa-airport-pushback/</a:t>
            </a:r>
            <a:endParaRPr kumimoji="0" lang="en-US" sz="1600" b="1" i="0" u="none" strike="noStrike" kern="1200" cap="none" spc="0" normalizeH="0" baseline="0" noProof="0" dirty="0">
              <a:ln>
                <a:noFill/>
              </a:ln>
              <a:solidFill>
                <a:schemeClr val="bg1"/>
              </a:solidFill>
              <a:effectLst/>
              <a:uLnTx/>
              <a:uFillTx/>
              <a:latin typeface="Calibri" panose="020F0502020204030204" pitchFamily="34" charset="0"/>
              <a:ea typeface="ＭＳ Ｐゴシック"/>
              <a:cs typeface="Calibri" panose="020F0502020204030204" pitchFamily="34" charset="0"/>
            </a:endParaRPr>
          </a:p>
        </p:txBody>
      </p:sp>
      <p:sp>
        <p:nvSpPr>
          <p:cNvPr id="11" name="TextBox 10">
            <a:extLst>
              <a:ext uri="{FF2B5EF4-FFF2-40B4-BE49-F238E27FC236}">
                <a16:creationId xmlns:a16="http://schemas.microsoft.com/office/drawing/2014/main" id="{1B9939AD-B7B0-0297-AE2A-9DEE0FD0A83B}"/>
              </a:ext>
            </a:extLst>
          </p:cNvPr>
          <p:cNvSpPr txBox="1"/>
          <p:nvPr/>
        </p:nvSpPr>
        <p:spPr>
          <a:xfrm>
            <a:off x="8135007" y="5864846"/>
            <a:ext cx="3962400" cy="861774"/>
          </a:xfrm>
          <a:prstGeom prst="rect">
            <a:avLst/>
          </a:prstGeom>
          <a:noFill/>
        </p:spPr>
        <p:txBody>
          <a:bodyPr wrap="square">
            <a:spAutoFit/>
          </a:bodyPr>
          <a:lstStyle/>
          <a:p>
            <a:pPr algn="l"/>
            <a:r>
              <a:rPr lang="en-US" sz="1600" b="1" i="0">
                <a:solidFill>
                  <a:srgbClr val="FFFFFF"/>
                </a:solidFill>
                <a:effectLst/>
                <a:latin typeface="Inter"/>
              </a:rPr>
              <a:t>Acknowledgements:</a:t>
            </a:r>
          </a:p>
          <a:p>
            <a:pPr algn="l"/>
            <a:r>
              <a:rPr lang="en-US" sz="1600">
                <a:solidFill>
                  <a:srgbClr val="FFFFFF"/>
                </a:solidFill>
                <a:latin typeface="Inter"/>
              </a:rPr>
              <a:t>Dr. Jeremy Coupe, NASA Ames</a:t>
            </a:r>
          </a:p>
          <a:p>
            <a:pPr algn="l"/>
            <a:r>
              <a:rPr lang="en-US" sz="1600" b="0" i="0">
                <a:solidFill>
                  <a:srgbClr val="FFFFFF"/>
                </a:solidFill>
                <a:effectLst/>
                <a:latin typeface="Inter"/>
              </a:rPr>
              <a:t>Dr. Gilbert Wu, </a:t>
            </a:r>
            <a:r>
              <a:rPr lang="en-US" sz="1600">
                <a:solidFill>
                  <a:srgbClr val="FFFFFF"/>
                </a:solidFill>
                <a:latin typeface="Inter"/>
              </a:rPr>
              <a:t>NASA Ames</a:t>
            </a:r>
            <a:endParaRPr lang="en-US" sz="1600" b="0" i="0">
              <a:solidFill>
                <a:srgbClr val="FFFFFF"/>
              </a:solidFill>
              <a:effectLst/>
              <a:latin typeface="Inter"/>
            </a:endParaRPr>
          </a:p>
        </p:txBody>
      </p:sp>
    </p:spTree>
    <p:extLst>
      <p:ext uri="{BB962C8B-B14F-4D97-AF65-F5344CB8AC3E}">
        <p14:creationId xmlns:p14="http://schemas.microsoft.com/office/powerpoint/2010/main" val="392332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032A-5D59-D967-DE57-A6A95DA20E3D}"/>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D7FB0B5F-ACBE-3B5E-A28B-5DF8E80A907F}"/>
              </a:ext>
            </a:extLst>
          </p:cNvPr>
          <p:cNvSpPr>
            <a:spLocks noGrp="1"/>
          </p:cNvSpPr>
          <p:nvPr>
            <p:ph idx="1"/>
          </p:nvPr>
        </p:nvSpPr>
        <p:spPr>
          <a:xfrm>
            <a:off x="609600" y="952821"/>
            <a:ext cx="10972800" cy="4525963"/>
          </a:xfrm>
        </p:spPr>
        <p:txBody>
          <a:bodyPr/>
          <a:lstStyle/>
          <a:p>
            <a:pPr marL="0" indent="0">
              <a:buNone/>
            </a:pPr>
            <a:r>
              <a:rPr lang="en-US" sz="1400" dirty="0"/>
              <a:t>Image Credits:</a:t>
            </a:r>
            <a:endParaRPr lang="en-US" sz="1400" dirty="0">
              <a:hlinkClick r:id="rId2">
                <a:extLst>
                  <a:ext uri="{A12FA001-AC4F-418D-AE19-62706E023703}">
                    <ahyp:hlinkClr xmlns:ahyp="http://schemas.microsoft.com/office/drawing/2018/hyperlinkcolor" val="tx"/>
                  </a:ext>
                </a:extLst>
              </a:hlinkClick>
            </a:endParaRPr>
          </a:p>
          <a:p>
            <a:r>
              <a:rPr lang="en-US" sz="1400" dirty="0">
                <a:latin typeface="Arial"/>
                <a:cs typeface="Arial"/>
              </a:rPr>
              <a:t>“Evening traffic at airport,” </a:t>
            </a:r>
            <a:r>
              <a:rPr lang="en-US" sz="1400" dirty="0" err="1">
                <a:latin typeface="Arial"/>
                <a:cs typeface="Arial"/>
              </a:rPr>
              <a:t>XavierMarchant</a:t>
            </a:r>
            <a:r>
              <a:rPr lang="en-US" sz="1400" dirty="0">
                <a:latin typeface="Arial"/>
                <a:cs typeface="Arial"/>
              </a:rPr>
              <a:t>, </a:t>
            </a:r>
            <a:r>
              <a:rPr lang="en-US" sz="1400" dirty="0">
                <a:latin typeface="Arial"/>
                <a:cs typeface="Arial"/>
                <a:hlinkClick r:id="rId3">
                  <a:extLst>
                    <a:ext uri="{A12FA001-AC4F-418D-AE19-62706E023703}">
                      <ahyp:hlinkClr xmlns:ahyp="http://schemas.microsoft.com/office/drawing/2018/hyperlinkcolor" val="tx"/>
                    </a:ext>
                  </a:extLst>
                </a:hlinkClick>
              </a:rPr>
              <a:t>https://www.istockphoto.com/photo/evening-traffic-at-airport-gm92168636-2374894</a:t>
            </a:r>
            <a:r>
              <a:rPr lang="en-US" sz="1400" dirty="0">
                <a:latin typeface="Arial"/>
                <a:cs typeface="Arial"/>
              </a:rPr>
              <a:t>, iStock </a:t>
            </a:r>
            <a:r>
              <a:rPr lang="en-US" sz="1400" dirty="0">
                <a:latin typeface="Arial"/>
                <a:cs typeface="Arial"/>
                <a:hlinkClick r:id="rId4">
                  <a:extLst>
                    <a:ext uri="{A12FA001-AC4F-418D-AE19-62706E023703}">
                      <ahyp:hlinkClr xmlns:ahyp="http://schemas.microsoft.com/office/drawing/2018/hyperlinkcolor" val="tx"/>
                    </a:ext>
                  </a:extLst>
                </a:hlinkClick>
              </a:rPr>
              <a:t>https://www.istockphoto.com/</a:t>
            </a:r>
            <a:r>
              <a:rPr lang="en-US" sz="1400" dirty="0">
                <a:solidFill>
                  <a:srgbClr val="FFFFFF"/>
                </a:solidFill>
                <a:latin typeface="Arial"/>
                <a:cs typeface="Arial"/>
              </a:rPr>
              <a:t>chased.)</a:t>
            </a:r>
            <a:endParaRPr lang="en-US" sz="1400" dirty="0">
              <a:latin typeface="Arial"/>
              <a:cs typeface="Arial"/>
            </a:endParaRPr>
          </a:p>
          <a:p>
            <a:r>
              <a:rPr lang="en-US" sz="1400" dirty="0">
                <a:latin typeface="Arial"/>
                <a:hlinkClick r:id="rId2">
                  <a:extLst>
                    <a:ext uri="{A12FA001-AC4F-418D-AE19-62706E023703}">
                      <ahyp:hlinkClr xmlns:ahyp="http://schemas.microsoft.com/office/drawing/2018/hyperlinkcolor" val="tx"/>
                    </a:ext>
                  </a:extLst>
                </a:hlinkClick>
              </a:rPr>
              <a:t>https://www.nasa.gov/multimedia/imagegallery/image_feature_2466.html</a:t>
            </a:r>
            <a:r>
              <a:rPr lang="en-US" sz="1400" dirty="0">
                <a:latin typeface="Arial"/>
              </a:rPr>
              <a:t>,</a:t>
            </a:r>
            <a:endParaRPr lang="en-US" dirty="0">
              <a:latin typeface="Arial"/>
            </a:endParaRPr>
          </a:p>
          <a:p>
            <a:r>
              <a:rPr lang="en-US" sz="1400" dirty="0">
                <a:hlinkClick r:id="rId5">
                  <a:extLst>
                    <a:ext uri="{A12FA001-AC4F-418D-AE19-62706E023703}">
                      <ahyp:hlinkClr xmlns:ahyp="http://schemas.microsoft.com/office/drawing/2018/hyperlinkcolor" val="tx"/>
                    </a:ext>
                  </a:extLst>
                </a:hlinkClick>
              </a:rPr>
              <a:t>https://www.nasa.gov/centers/armstrong/news/FactSheets/FS-041-DFRC.html</a:t>
            </a:r>
            <a:r>
              <a:rPr lang="en-US" sz="1400" dirty="0"/>
              <a:t>,  </a:t>
            </a:r>
          </a:p>
          <a:p>
            <a:r>
              <a:rPr lang="en-US" sz="1400" dirty="0">
                <a:hlinkClick r:id="rId6">
                  <a:extLst>
                    <a:ext uri="{A12FA001-AC4F-418D-AE19-62706E023703}">
                      <ahyp:hlinkClr xmlns:ahyp="http://schemas.microsoft.com/office/drawing/2018/hyperlinkcolor" val="tx"/>
                    </a:ext>
                  </a:extLst>
                </a:hlinkClick>
              </a:rPr>
              <a:t>https://www.nasa.gov/feature/nasa-showcases-benefits-of-air-traffic-management-tools</a:t>
            </a:r>
            <a:endParaRPr lang="en-US" sz="1400" dirty="0"/>
          </a:p>
          <a:p>
            <a:r>
              <a:rPr lang="en-US" sz="1400" dirty="0">
                <a:hlinkClick r:id="rId7"/>
              </a:rPr>
              <a:t>https://www.nasa.gov/aero/nasa-aircraft-arrival-technology-gets-big-test-in-2017</a:t>
            </a:r>
            <a:r>
              <a:rPr lang="en-US" sz="1400" dirty="0"/>
              <a:t> </a:t>
            </a:r>
          </a:p>
          <a:p>
            <a:r>
              <a:rPr lang="en-US" sz="1400" dirty="0">
                <a:hlinkClick r:id="rId8"/>
              </a:rPr>
              <a:t>https://www.nasa.gov/sites/default/files/atoms/files/what-is-aam-student-guide_0.pdf</a:t>
            </a:r>
            <a:r>
              <a:rPr lang="en-US" sz="1400" dirty="0"/>
              <a:t> </a:t>
            </a:r>
          </a:p>
          <a:p>
            <a:r>
              <a:rPr lang="en-US" sz="1400" dirty="0"/>
              <a:t>https://</a:t>
            </a:r>
            <a:r>
              <a:rPr lang="en-US" sz="1400" dirty="0" err="1"/>
              <a:t>github.com</a:t>
            </a:r>
            <a:r>
              <a:rPr lang="en-US" sz="1400" dirty="0"/>
              <a:t>/</a:t>
            </a:r>
            <a:r>
              <a:rPr lang="en-US" sz="1400" dirty="0" err="1"/>
              <a:t>nasa</a:t>
            </a:r>
            <a:r>
              <a:rPr lang="en-US" sz="1400" dirty="0"/>
              <a:t>/ML-airport-arrival-runway/blob/main/images/ATD2_logo_animate_medium_O3.gif</a:t>
            </a:r>
          </a:p>
          <a:p>
            <a:endParaRPr lang="en-US" sz="1400" dirty="0"/>
          </a:p>
          <a:p>
            <a:pPr marL="0" indent="0">
              <a:buNone/>
            </a:pPr>
            <a:r>
              <a:rPr lang="en-US" sz="1400" dirty="0"/>
              <a:t>DIP Publications:</a:t>
            </a:r>
          </a:p>
          <a:p>
            <a:r>
              <a:rPr lang="en-US" sz="1400" dirty="0"/>
              <a:t>ML Service Code on NASA GitHub: </a:t>
            </a:r>
            <a:r>
              <a:rPr lang="en-US" sz="1400" dirty="0">
                <a:hlinkClick r:id="rId9"/>
              </a:rPr>
              <a:t>https://github.com/nasa/ML-airport-configuration</a:t>
            </a:r>
            <a:r>
              <a:rPr lang="en-US" sz="1400" dirty="0"/>
              <a:t> </a:t>
            </a:r>
          </a:p>
          <a:p>
            <a:r>
              <a:rPr lang="en-US" sz="1400" b="0" i="0" dirty="0">
                <a:solidFill>
                  <a:srgbClr val="222222"/>
                </a:solidFill>
                <a:effectLst/>
              </a:rPr>
              <a:t>University Challenge details: </a:t>
            </a:r>
            <a:r>
              <a:rPr lang="en-US" sz="1400" b="0" i="0" dirty="0">
                <a:solidFill>
                  <a:srgbClr val="222222"/>
                </a:solidFill>
                <a:effectLst/>
                <a:hlinkClick r:id="rId10"/>
              </a:rPr>
              <a:t>https://www.drivendata.org/competitions/group/competition-nasa-airport-pushback/</a:t>
            </a:r>
            <a:r>
              <a:rPr lang="en-US" sz="1400" b="0" i="0" dirty="0">
                <a:solidFill>
                  <a:srgbClr val="222222"/>
                </a:solidFill>
                <a:effectLst/>
              </a:rPr>
              <a:t> </a:t>
            </a:r>
          </a:p>
          <a:p>
            <a:r>
              <a:rPr lang="en-US" sz="1400" b="0" i="0" dirty="0">
                <a:solidFill>
                  <a:srgbClr val="222222"/>
                </a:solidFill>
                <a:effectLst/>
              </a:rPr>
              <a:t>Winning Code: </a:t>
            </a:r>
            <a:r>
              <a:rPr lang="en-US" sz="1400" b="0" i="0" dirty="0">
                <a:solidFill>
                  <a:srgbClr val="222222"/>
                </a:solidFill>
                <a:effectLst/>
                <a:hlinkClick r:id="rId11"/>
              </a:rPr>
              <a:t>https://github.com/drivendataorg/nasa-airport-pushback</a:t>
            </a:r>
            <a:r>
              <a:rPr lang="en-US" sz="1400" dirty="0">
                <a:solidFill>
                  <a:srgbClr val="222222"/>
                </a:solidFill>
              </a:rPr>
              <a:t> </a:t>
            </a:r>
            <a:endParaRPr lang="en-US" sz="1400" dirty="0">
              <a:hlinkClick r:id="rId12"/>
            </a:endParaRPr>
          </a:p>
          <a:p>
            <a:r>
              <a:rPr lang="en-US" sz="1400" dirty="0">
                <a:hlinkClick r:id="rId12"/>
              </a:rPr>
              <a:t>https://www.nasa.gov/feature/ames/nasa-machine-learning-air-traffic-software-saves-fuel</a:t>
            </a:r>
            <a:endParaRPr lang="en-US" sz="1400" dirty="0"/>
          </a:p>
          <a:p>
            <a:r>
              <a:rPr lang="en-US" sz="1400" dirty="0">
                <a:hlinkClick r:id="rId13"/>
              </a:rPr>
              <a:t>https://ieeexplore.ieee.org/document/9925876</a:t>
            </a:r>
            <a:endParaRPr lang="en-US" sz="1400" dirty="0"/>
          </a:p>
          <a:p>
            <a:r>
              <a:rPr lang="en-US" sz="1400" dirty="0">
                <a:hlinkClick r:id="rId14"/>
              </a:rPr>
              <a:t>https://ieeexplore.ieee.org/document/9256509</a:t>
            </a:r>
            <a:r>
              <a:rPr lang="en-US" sz="1400" dirty="0"/>
              <a:t> </a:t>
            </a:r>
          </a:p>
          <a:p>
            <a:r>
              <a:rPr lang="en-US" sz="1400" dirty="0">
                <a:hlinkClick r:id="rId15"/>
              </a:rPr>
              <a:t>https://arc.aiaa.org/doi/10.2514/6.2021-2400</a:t>
            </a:r>
            <a:endParaRPr lang="en-US" sz="1400" dirty="0"/>
          </a:p>
          <a:p>
            <a:r>
              <a:rPr lang="en-US" sz="1400" dirty="0">
                <a:hlinkClick r:id="rId16"/>
              </a:rPr>
              <a:t>https://arc.aiaa.org/doi/10.2514/6.2021-2401</a:t>
            </a:r>
            <a:endParaRPr lang="en-US" sz="1400" dirty="0"/>
          </a:p>
          <a:p>
            <a:r>
              <a:rPr lang="en-US" sz="1400" dirty="0">
                <a:hlinkClick r:id="rId17"/>
              </a:rPr>
              <a:t>https://arc.aiaa.org/doi/10.2514/6.2021-2402</a:t>
            </a:r>
            <a:endParaRPr lang="en-US" sz="1400" dirty="0"/>
          </a:p>
          <a:p>
            <a:r>
              <a:rPr lang="en-US" sz="1400" dirty="0">
                <a:hlinkClick r:id="rId18"/>
              </a:rPr>
              <a:t>https://arc.aiaa.org/doi/10.2514/6.2021-2406</a:t>
            </a:r>
            <a:r>
              <a:rPr lang="en-US" sz="1400" dirty="0"/>
              <a:t>  </a:t>
            </a:r>
          </a:p>
          <a:p>
            <a:endParaRPr lang="en-US" sz="1400" dirty="0"/>
          </a:p>
          <a:p>
            <a:endParaRPr lang="en-US" sz="1400" dirty="0"/>
          </a:p>
        </p:txBody>
      </p:sp>
    </p:spTree>
    <p:extLst>
      <p:ext uri="{BB962C8B-B14F-4D97-AF65-F5344CB8AC3E}">
        <p14:creationId xmlns:p14="http://schemas.microsoft.com/office/powerpoint/2010/main" val="4117865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CF173-B97A-EFBC-21CB-9622A251E78A}"/>
              </a:ext>
            </a:extLst>
          </p:cNvPr>
          <p:cNvSpPr>
            <a:spLocks noGrp="1"/>
          </p:cNvSpPr>
          <p:nvPr>
            <p:ph type="title"/>
          </p:nvPr>
        </p:nvSpPr>
        <p:spPr/>
        <p:txBody>
          <a:bodyPr/>
          <a:lstStyle/>
          <a:p>
            <a:r>
              <a:rPr lang="en-US"/>
              <a:t>Acronyms</a:t>
            </a:r>
          </a:p>
        </p:txBody>
      </p:sp>
      <p:sp>
        <p:nvSpPr>
          <p:cNvPr id="4" name="TextBox 3">
            <a:extLst>
              <a:ext uri="{FF2B5EF4-FFF2-40B4-BE49-F238E27FC236}">
                <a16:creationId xmlns:a16="http://schemas.microsoft.com/office/drawing/2014/main" id="{5F55BD83-7A4B-909E-C417-AB84F6CC5F92}"/>
              </a:ext>
            </a:extLst>
          </p:cNvPr>
          <p:cNvSpPr txBox="1"/>
          <p:nvPr/>
        </p:nvSpPr>
        <p:spPr>
          <a:xfrm>
            <a:off x="436833" y="1321856"/>
            <a:ext cx="6125764" cy="4447371"/>
          </a:xfrm>
          <a:prstGeom prst="rect">
            <a:avLst/>
          </a:prstGeom>
          <a:noFill/>
        </p:spPr>
        <p:txBody>
          <a:bodyPr wrap="square">
            <a:spAutoFit/>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ATC: Air Traffic Control</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ACO: Announcement of Collaboration Opportunity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ATD: Airspace Technology Demonstrator</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ATM: Air Traffic Management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CDDR: Collaborative Digital Departure Re-route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DIP: Digital Information Platform</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D-ATIS: Digital-Automatic Terminal Information Service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ERAM: </a:t>
            </a:r>
            <a:r>
              <a:rPr lang="en-US" sz="1100" dirty="0" err="1">
                <a:latin typeface="Arial" panose="020B0604020202020204" pitchFamily="34" charset="0"/>
                <a:cs typeface="Arial" panose="020B0604020202020204" pitchFamily="34" charset="0"/>
              </a:rPr>
              <a:t>En</a:t>
            </a:r>
            <a:r>
              <a:rPr lang="en-US" sz="1100" dirty="0">
                <a:latin typeface="Arial" panose="020B0604020202020204" pitchFamily="34" charset="0"/>
                <a:cs typeface="Arial" panose="020B0604020202020204" pitchFamily="34" charset="0"/>
              </a:rPr>
              <a:t>-Route automation modernization</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FAA: Federal Aviation Administration</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IROP: Irregular Operations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NAS: National Airspace System</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NTX: North Texas Airspace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OIS: Operational Information System</a:t>
            </a:r>
          </a:p>
          <a:p>
            <a:pPr marL="171450" indent="-171450">
              <a:buFont typeface="Arial" panose="020B0604020202020204" pitchFamily="34" charset="0"/>
              <a:buChar char="•"/>
            </a:pPr>
            <a:r>
              <a:rPr lang="en-US" sz="1100" b="0" i="0" dirty="0">
                <a:effectLst/>
                <a:latin typeface="Arial" panose="020B0604020202020204" pitchFamily="34" charset="0"/>
                <a:cs typeface="Arial" panose="020B0604020202020204" pitchFamily="34" charset="0"/>
              </a:rPr>
              <a:t>SFNP-Ops: Sustainable Flight National Partnerships – Operations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SWIM: System Wide Information Management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SWIM: System Wide Information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STARs: </a:t>
            </a:r>
            <a:r>
              <a:rPr lang="en-US" sz="1100" i="0" strike="noStrike" dirty="0">
                <a:effectLst/>
                <a:latin typeface="Arial" panose="020B0604020202020204" pitchFamily="34" charset="0"/>
                <a:cs typeface="Arial" panose="020B0604020202020204" pitchFamily="34" charset="0"/>
              </a:rPr>
              <a:t>Standard Terminal Automation Replacement System</a:t>
            </a:r>
            <a:endParaRPr lang="en-US" sz="1100" i="0" strike="noStrike" dirty="0">
              <a:effectLst/>
              <a:latin typeface="Arial" panose="020B0604020202020204" pitchFamily="34" charset="0"/>
              <a:cs typeface="Arial" panose="020B0604020202020204" pitchFamily="34" charset="0"/>
              <a:hlinkClick r:id="rId2"/>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TFMS: Traffic Flow Management System</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TFDM: Terminal Flight Data Manager</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TBFM: Time-Based Flow Management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TMI: Traffic Management Initiatives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TOS: Trajectory Options Set</a:t>
            </a:r>
          </a:p>
          <a:p>
            <a:endParaRPr lang="en-US" sz="1000" dirty="0"/>
          </a:p>
          <a:p>
            <a:endParaRPr lang="en-US" sz="1000" dirty="0">
              <a:latin typeface="+mj-lt"/>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739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A24AB-75CC-7F06-1784-7F4D7163B755}"/>
              </a:ext>
            </a:extLst>
          </p:cNvPr>
          <p:cNvSpPr>
            <a:spLocks noGrp="1"/>
          </p:cNvSpPr>
          <p:nvPr>
            <p:ph type="title"/>
          </p:nvPr>
        </p:nvSpPr>
        <p:spPr/>
        <p:txBody>
          <a:bodyPr/>
          <a:lstStyle/>
          <a:p>
            <a:r>
              <a:rPr lang="en-US" dirty="0">
                <a:solidFill>
                  <a:schemeClr val="bg1"/>
                </a:solidFill>
              </a:rPr>
              <a:t>Event Details</a:t>
            </a:r>
          </a:p>
        </p:txBody>
      </p:sp>
      <p:sp>
        <p:nvSpPr>
          <p:cNvPr id="5" name="Content Placeholder 4">
            <a:extLst>
              <a:ext uri="{FF2B5EF4-FFF2-40B4-BE49-F238E27FC236}">
                <a16:creationId xmlns:a16="http://schemas.microsoft.com/office/drawing/2014/main" id="{A27CF71F-2C61-7232-1CB8-66134925DA97}"/>
              </a:ext>
            </a:extLst>
          </p:cNvPr>
          <p:cNvSpPr>
            <a:spLocks noGrp="1"/>
          </p:cNvSpPr>
          <p:nvPr>
            <p:ph idx="1"/>
          </p:nvPr>
        </p:nvSpPr>
        <p:spPr>
          <a:xfrm>
            <a:off x="606136" y="1415009"/>
            <a:ext cx="7770623" cy="4525963"/>
          </a:xfrm>
        </p:spPr>
        <p:txBody>
          <a:bodyPr/>
          <a:lstStyle/>
          <a:p>
            <a:pPr marL="0" indent="0">
              <a:buNone/>
            </a:pPr>
            <a:r>
              <a:rPr lang="en-US" sz="2000" dirty="0"/>
              <a:t>3rd World Tech Summit on Big Data, Data Science &amp; Machine Learning, Sep 21-23, 2023, Austin, USA (Hybrid Event)</a:t>
            </a:r>
          </a:p>
          <a:p>
            <a:pPr marL="0" indent="0">
              <a:buNone/>
            </a:pPr>
            <a:endParaRPr lang="en-US" sz="2000" dirty="0"/>
          </a:p>
          <a:p>
            <a:pPr marL="0" indent="0">
              <a:buNone/>
            </a:pPr>
            <a:r>
              <a:rPr lang="en-US" sz="2000" dirty="0"/>
              <a:t>Time-slot: 30 min (20-25 min presentation followed by Q&amp;A)</a:t>
            </a:r>
          </a:p>
          <a:p>
            <a:pPr marL="0" indent="0">
              <a:buNone/>
            </a:pPr>
            <a:endParaRPr lang="en-US" sz="2000" dirty="0"/>
          </a:p>
        </p:txBody>
      </p:sp>
      <p:sp>
        <p:nvSpPr>
          <p:cNvPr id="7" name="TextBox 6">
            <a:extLst>
              <a:ext uri="{FF2B5EF4-FFF2-40B4-BE49-F238E27FC236}">
                <a16:creationId xmlns:a16="http://schemas.microsoft.com/office/drawing/2014/main" id="{2E1454F1-6623-264D-1E35-1F310530A8F1}"/>
              </a:ext>
            </a:extLst>
          </p:cNvPr>
          <p:cNvSpPr txBox="1"/>
          <p:nvPr/>
        </p:nvSpPr>
        <p:spPr>
          <a:xfrm>
            <a:off x="345302" y="6160459"/>
            <a:ext cx="8512752" cy="369332"/>
          </a:xfrm>
          <a:prstGeom prst="rect">
            <a:avLst/>
          </a:prstGeom>
          <a:noFill/>
        </p:spPr>
        <p:txBody>
          <a:bodyPr wrap="square">
            <a:spAutoFit/>
          </a:bodyPr>
          <a:lstStyle/>
          <a:p>
            <a:r>
              <a:rPr lang="en-US" dirty="0"/>
              <a:t>https://</a:t>
            </a:r>
            <a:r>
              <a:rPr lang="en-US" dirty="0" err="1"/>
              <a:t>datascience-machinelearning.averconferences.com</a:t>
            </a:r>
            <a:r>
              <a:rPr lang="en-US" dirty="0"/>
              <a:t>/</a:t>
            </a:r>
          </a:p>
        </p:txBody>
      </p:sp>
      <p:pic>
        <p:nvPicPr>
          <p:cNvPr id="8" name="Picture 7">
            <a:extLst>
              <a:ext uri="{FF2B5EF4-FFF2-40B4-BE49-F238E27FC236}">
                <a16:creationId xmlns:a16="http://schemas.microsoft.com/office/drawing/2014/main" id="{642FBA3E-706E-667C-075D-13A617DC7499}"/>
              </a:ext>
            </a:extLst>
          </p:cNvPr>
          <p:cNvPicPr>
            <a:picLocks noChangeAspect="1"/>
          </p:cNvPicPr>
          <p:nvPr/>
        </p:nvPicPr>
        <p:blipFill>
          <a:blip r:embed="rId3"/>
          <a:stretch>
            <a:fillRect/>
          </a:stretch>
        </p:blipFill>
        <p:spPr>
          <a:xfrm>
            <a:off x="8284161" y="1501399"/>
            <a:ext cx="3399603" cy="721128"/>
          </a:xfrm>
          <a:prstGeom prst="rect">
            <a:avLst/>
          </a:prstGeom>
        </p:spPr>
      </p:pic>
      <p:pic>
        <p:nvPicPr>
          <p:cNvPr id="9" name="Picture 8">
            <a:extLst>
              <a:ext uri="{FF2B5EF4-FFF2-40B4-BE49-F238E27FC236}">
                <a16:creationId xmlns:a16="http://schemas.microsoft.com/office/drawing/2014/main" id="{88FE8746-AF9B-4D54-CFBB-24FDCA2E02F7}"/>
              </a:ext>
            </a:extLst>
          </p:cNvPr>
          <p:cNvPicPr>
            <a:picLocks noChangeAspect="1"/>
          </p:cNvPicPr>
          <p:nvPr/>
        </p:nvPicPr>
        <p:blipFill>
          <a:blip r:embed="rId4"/>
          <a:stretch>
            <a:fillRect/>
          </a:stretch>
        </p:blipFill>
        <p:spPr>
          <a:xfrm>
            <a:off x="1783117" y="3167124"/>
            <a:ext cx="7894498" cy="2936699"/>
          </a:xfrm>
          <a:prstGeom prst="rect">
            <a:avLst/>
          </a:prstGeom>
        </p:spPr>
      </p:pic>
    </p:spTree>
    <p:extLst>
      <p:ext uri="{BB962C8B-B14F-4D97-AF65-F5344CB8AC3E}">
        <p14:creationId xmlns:p14="http://schemas.microsoft.com/office/powerpoint/2010/main" val="4026720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B39F-65C1-6B44-4E45-6F32A4F9C53B}"/>
              </a:ext>
            </a:extLst>
          </p:cNvPr>
          <p:cNvSpPr>
            <a:spLocks noGrp="1"/>
          </p:cNvSpPr>
          <p:nvPr>
            <p:ph type="title"/>
          </p:nvPr>
        </p:nvSpPr>
        <p:spPr>
          <a:xfrm>
            <a:off x="347532" y="59039"/>
            <a:ext cx="11582400" cy="685800"/>
          </a:xfrm>
        </p:spPr>
        <p:txBody>
          <a:bodyPr/>
          <a:lstStyle/>
          <a:p>
            <a:r>
              <a:rPr lang="en-US">
                <a:solidFill>
                  <a:schemeClr val="bg1"/>
                </a:solidFill>
              </a:rPr>
              <a:t>Digital Transformation of National Airspace System</a:t>
            </a:r>
          </a:p>
        </p:txBody>
      </p:sp>
      <p:sp>
        <p:nvSpPr>
          <p:cNvPr id="4" name="Slide Number Placeholder 3">
            <a:extLst>
              <a:ext uri="{FF2B5EF4-FFF2-40B4-BE49-F238E27FC236}">
                <a16:creationId xmlns:a16="http://schemas.microsoft.com/office/drawing/2014/main" id="{07E1167B-89E6-FD64-1FAF-73EF49E039DA}"/>
              </a:ext>
            </a:extLst>
          </p:cNvPr>
          <p:cNvSpPr>
            <a:spLocks noGrp="1"/>
          </p:cNvSpPr>
          <p:nvPr>
            <p:ph type="sldNum" sz="quarter" idx="12"/>
          </p:nvPr>
        </p:nvSpPr>
        <p:spPr/>
        <p:txBody>
          <a:bodyPr/>
          <a:lstStyle/>
          <a:p>
            <a:pPr>
              <a:defRPr/>
            </a:pPr>
            <a:endParaRPr lang="en-US" dirty="0"/>
          </a:p>
        </p:txBody>
      </p:sp>
      <p:graphicFrame>
        <p:nvGraphicFramePr>
          <p:cNvPr id="5" name="Diagram 4">
            <a:extLst>
              <a:ext uri="{FF2B5EF4-FFF2-40B4-BE49-F238E27FC236}">
                <a16:creationId xmlns:a16="http://schemas.microsoft.com/office/drawing/2014/main" id="{C7D73FC0-A114-FF77-B89E-B2BA82987690}"/>
              </a:ext>
            </a:extLst>
          </p:cNvPr>
          <p:cNvGraphicFramePr/>
          <p:nvPr>
            <p:extLst>
              <p:ext uri="{D42A27DB-BD31-4B8C-83A1-F6EECF244321}">
                <p14:modId xmlns:p14="http://schemas.microsoft.com/office/powerpoint/2010/main" val="202523637"/>
              </p:ext>
            </p:extLst>
          </p:nvPr>
        </p:nvGraphicFramePr>
        <p:xfrm>
          <a:off x="650240" y="976543"/>
          <a:ext cx="10976984" cy="4576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7F9F89C1-F7FA-3F3E-B82D-CDAC80CF3BAC}"/>
              </a:ext>
            </a:extLst>
          </p:cNvPr>
          <p:cNvSpPr txBox="1"/>
          <p:nvPr/>
        </p:nvSpPr>
        <p:spPr>
          <a:xfrm>
            <a:off x="102761" y="6179406"/>
            <a:ext cx="5324856" cy="338554"/>
          </a:xfrm>
          <a:prstGeom prst="rect">
            <a:avLst/>
          </a:prstGeom>
          <a:noFill/>
        </p:spPr>
        <p:txBody>
          <a:bodyPr wrap="none" rtlCol="0">
            <a:spAutoFit/>
          </a:bodyPr>
          <a:lstStyle/>
          <a:p>
            <a:r>
              <a:rPr lang="en-US" sz="1600" dirty="0">
                <a:solidFill>
                  <a:srgbClr val="383E42"/>
                </a:solidFill>
                <a:latin typeface="Arial" panose="020B0604020202020204" pitchFamily="34" charset="0"/>
                <a:cs typeface="Arial" panose="020B0604020202020204" pitchFamily="34" charset="0"/>
              </a:rPr>
              <a:t>Ref.: </a:t>
            </a:r>
            <a:r>
              <a:rPr lang="en-US" sz="1600" dirty="0">
                <a:solidFill>
                  <a:srgbClr val="383E42"/>
                </a:solidFill>
                <a:latin typeface="Arial" panose="020B0604020202020204" pitchFamily="34" charset="0"/>
                <a:cs typeface="Arial" panose="020B0604020202020204" pitchFamily="34" charset="0"/>
                <a:hlinkClick r:id="rId8"/>
              </a:rPr>
              <a:t>Vision for an Info-Centric National Airspace System</a:t>
            </a:r>
            <a:endParaRPr lang="en-US" sz="1600" dirty="0">
              <a:solidFill>
                <a:srgbClr val="383E4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201AC03-01D7-D68F-2C80-9401A3FFD687}"/>
              </a:ext>
            </a:extLst>
          </p:cNvPr>
          <p:cNvSpPr txBox="1"/>
          <p:nvPr/>
        </p:nvSpPr>
        <p:spPr>
          <a:xfrm>
            <a:off x="847164" y="1315731"/>
            <a:ext cx="3581400" cy="1241622"/>
          </a:xfrm>
          <a:prstGeom prst="rect">
            <a:avLst/>
          </a:prstGeom>
          <a:noFill/>
        </p:spPr>
        <p:txBody>
          <a:bodyPr wrap="square">
            <a:spAutoFit/>
          </a:bodyPr>
          <a:lstStyle/>
          <a:p>
            <a:pPr marL="380990" indent="-380990">
              <a:buFont typeface="Arial" panose="020B0604020202020204" pitchFamily="34" charset="0"/>
              <a:buChar char="•"/>
            </a:pPr>
            <a:r>
              <a:rPr lang="en-US" sz="1867">
                <a:latin typeface="+mj-lt"/>
              </a:rPr>
              <a:t>Advances in cybersecurity</a:t>
            </a:r>
          </a:p>
          <a:p>
            <a:pPr marL="380990" indent="-380990">
              <a:buFont typeface="Arial" panose="020B0604020202020204" pitchFamily="34" charset="0"/>
              <a:buChar char="•"/>
            </a:pPr>
            <a:r>
              <a:rPr lang="en-US" sz="1867">
                <a:latin typeface="+mj-lt"/>
              </a:rPr>
              <a:t>Automation of operations</a:t>
            </a:r>
          </a:p>
          <a:p>
            <a:pPr marL="380990" indent="-380990">
              <a:buFont typeface="Arial" panose="020B0604020202020204" pitchFamily="34" charset="0"/>
              <a:buChar char="•"/>
            </a:pPr>
            <a:r>
              <a:rPr lang="en-US" sz="1867">
                <a:latin typeface="+mj-lt"/>
              </a:rPr>
              <a:t>Establish communication standards</a:t>
            </a:r>
          </a:p>
        </p:txBody>
      </p:sp>
      <p:sp>
        <p:nvSpPr>
          <p:cNvPr id="15" name="TextBox 14">
            <a:extLst>
              <a:ext uri="{FF2B5EF4-FFF2-40B4-BE49-F238E27FC236}">
                <a16:creationId xmlns:a16="http://schemas.microsoft.com/office/drawing/2014/main" id="{8CDF7302-051F-7890-279D-661DB2F69889}"/>
              </a:ext>
            </a:extLst>
          </p:cNvPr>
          <p:cNvSpPr txBox="1"/>
          <p:nvPr/>
        </p:nvSpPr>
        <p:spPr>
          <a:xfrm>
            <a:off x="7763439" y="1315730"/>
            <a:ext cx="3581400" cy="954300"/>
          </a:xfrm>
          <a:prstGeom prst="rect">
            <a:avLst/>
          </a:prstGeom>
          <a:noFill/>
        </p:spPr>
        <p:txBody>
          <a:bodyPr wrap="square">
            <a:spAutoFit/>
          </a:bodyPr>
          <a:lstStyle/>
          <a:p>
            <a:pPr marL="380990" indent="-380990">
              <a:buFont typeface="Arial" panose="020B0604020202020204" pitchFamily="34" charset="0"/>
              <a:buChar char="•"/>
            </a:pPr>
            <a:r>
              <a:rPr lang="en-US" sz="1867">
                <a:latin typeface="+mj-lt"/>
              </a:rPr>
              <a:t>Real time data monitoring and analysis</a:t>
            </a:r>
          </a:p>
          <a:p>
            <a:pPr marL="380990" indent="-380990">
              <a:buFont typeface="Arial" panose="020B0604020202020204" pitchFamily="34" charset="0"/>
              <a:buChar char="•"/>
            </a:pPr>
            <a:r>
              <a:rPr lang="en-US" sz="1867">
                <a:latin typeface="+mj-lt"/>
              </a:rPr>
              <a:t>AI/ML for decisions</a:t>
            </a:r>
          </a:p>
        </p:txBody>
      </p:sp>
      <p:sp>
        <p:nvSpPr>
          <p:cNvPr id="17" name="TextBox 16">
            <a:extLst>
              <a:ext uri="{FF2B5EF4-FFF2-40B4-BE49-F238E27FC236}">
                <a16:creationId xmlns:a16="http://schemas.microsoft.com/office/drawing/2014/main" id="{E29509E6-E579-D8A0-11B0-C02C0564A8F5}"/>
              </a:ext>
            </a:extLst>
          </p:cNvPr>
          <p:cNvSpPr txBox="1"/>
          <p:nvPr/>
        </p:nvSpPr>
        <p:spPr>
          <a:xfrm>
            <a:off x="914400" y="4336655"/>
            <a:ext cx="3957917" cy="954300"/>
          </a:xfrm>
          <a:prstGeom prst="rect">
            <a:avLst/>
          </a:prstGeom>
          <a:noFill/>
        </p:spPr>
        <p:txBody>
          <a:bodyPr wrap="square">
            <a:spAutoFit/>
          </a:bodyPr>
          <a:lstStyle/>
          <a:p>
            <a:pPr marL="380990" indent="-380990">
              <a:buFont typeface="Arial" panose="020B0604020202020204" pitchFamily="34" charset="0"/>
              <a:buChar char="•"/>
            </a:pPr>
            <a:r>
              <a:rPr lang="en-US" sz="1867">
                <a:latin typeface="+mj-lt"/>
              </a:rPr>
              <a:t>Agile Systems and Services </a:t>
            </a:r>
          </a:p>
          <a:p>
            <a:pPr marL="380990" indent="-380990">
              <a:buFont typeface="Arial" panose="020B0604020202020204" pitchFamily="34" charset="0"/>
              <a:buChar char="•"/>
            </a:pPr>
            <a:r>
              <a:rPr lang="en-US" sz="1867">
                <a:latin typeface="+mj-lt"/>
              </a:rPr>
              <a:t>Collaboration among diverse service providers</a:t>
            </a:r>
          </a:p>
        </p:txBody>
      </p:sp>
      <p:sp>
        <p:nvSpPr>
          <p:cNvPr id="19" name="TextBox 18">
            <a:extLst>
              <a:ext uri="{FF2B5EF4-FFF2-40B4-BE49-F238E27FC236}">
                <a16:creationId xmlns:a16="http://schemas.microsoft.com/office/drawing/2014/main" id="{DC2AF6E1-EB9E-B3E9-CAF2-CA62C989B500}"/>
              </a:ext>
            </a:extLst>
          </p:cNvPr>
          <p:cNvSpPr txBox="1"/>
          <p:nvPr/>
        </p:nvSpPr>
        <p:spPr>
          <a:xfrm>
            <a:off x="4376954" y="1951801"/>
            <a:ext cx="1913961" cy="1241622"/>
          </a:xfrm>
          <a:prstGeom prst="rect">
            <a:avLst/>
          </a:prstGeom>
          <a:noFill/>
        </p:spPr>
        <p:txBody>
          <a:bodyPr wrap="square">
            <a:spAutoFit/>
          </a:bodyPr>
          <a:lstStyle/>
          <a:p>
            <a:pPr lvl="0"/>
            <a:r>
              <a:rPr lang="en-US" sz="1867">
                <a:solidFill>
                  <a:schemeClr val="bg1"/>
                </a:solidFill>
                <a:latin typeface="+mj-lt"/>
              </a:rPr>
              <a:t>Enable growth and integration of new operations</a:t>
            </a:r>
          </a:p>
        </p:txBody>
      </p:sp>
      <p:sp>
        <p:nvSpPr>
          <p:cNvPr id="21" name="TextBox 20">
            <a:extLst>
              <a:ext uri="{FF2B5EF4-FFF2-40B4-BE49-F238E27FC236}">
                <a16:creationId xmlns:a16="http://schemas.microsoft.com/office/drawing/2014/main" id="{2E83D8D9-7319-2045-DD93-C4BA28EE88A1}"/>
              </a:ext>
            </a:extLst>
          </p:cNvPr>
          <p:cNvSpPr txBox="1"/>
          <p:nvPr/>
        </p:nvSpPr>
        <p:spPr>
          <a:xfrm>
            <a:off x="6298826" y="1931977"/>
            <a:ext cx="1770529" cy="1241622"/>
          </a:xfrm>
          <a:prstGeom prst="rect">
            <a:avLst/>
          </a:prstGeom>
          <a:noFill/>
        </p:spPr>
        <p:txBody>
          <a:bodyPr wrap="square">
            <a:spAutoFit/>
          </a:bodyPr>
          <a:lstStyle/>
          <a:p>
            <a:pPr lvl="0"/>
            <a:r>
              <a:rPr lang="en-US" sz="1867">
                <a:solidFill>
                  <a:schemeClr val="bg1"/>
                </a:solidFill>
                <a:latin typeface="+mj-lt"/>
              </a:rPr>
              <a:t>Performance Based Sustainable Outcomes</a:t>
            </a:r>
          </a:p>
        </p:txBody>
      </p:sp>
      <p:sp>
        <p:nvSpPr>
          <p:cNvPr id="23" name="TextBox 22">
            <a:extLst>
              <a:ext uri="{FF2B5EF4-FFF2-40B4-BE49-F238E27FC236}">
                <a16:creationId xmlns:a16="http://schemas.microsoft.com/office/drawing/2014/main" id="{5CE477AD-2B21-5159-094C-5858DBE119EF}"/>
              </a:ext>
            </a:extLst>
          </p:cNvPr>
          <p:cNvSpPr txBox="1"/>
          <p:nvPr/>
        </p:nvSpPr>
        <p:spPr>
          <a:xfrm>
            <a:off x="4368056" y="3639304"/>
            <a:ext cx="1913961" cy="666977"/>
          </a:xfrm>
          <a:prstGeom prst="rect">
            <a:avLst/>
          </a:prstGeom>
          <a:noFill/>
        </p:spPr>
        <p:txBody>
          <a:bodyPr wrap="square">
            <a:spAutoFit/>
          </a:bodyPr>
          <a:lstStyle/>
          <a:p>
            <a:pPr lvl="0"/>
            <a:r>
              <a:rPr lang="en-US" sz="1867" dirty="0">
                <a:solidFill>
                  <a:schemeClr val="bg1"/>
                </a:solidFill>
                <a:latin typeface="+mj-lt"/>
              </a:rPr>
              <a:t>Interoperability in the NAS</a:t>
            </a:r>
          </a:p>
        </p:txBody>
      </p:sp>
      <p:sp>
        <p:nvSpPr>
          <p:cNvPr id="25" name="TextBox 24">
            <a:extLst>
              <a:ext uri="{FF2B5EF4-FFF2-40B4-BE49-F238E27FC236}">
                <a16:creationId xmlns:a16="http://schemas.microsoft.com/office/drawing/2014/main" id="{7CDD2BEE-8D9C-83DC-0AB0-9DCD3C70DD21}"/>
              </a:ext>
            </a:extLst>
          </p:cNvPr>
          <p:cNvSpPr txBox="1"/>
          <p:nvPr/>
        </p:nvSpPr>
        <p:spPr>
          <a:xfrm>
            <a:off x="6224869" y="3612718"/>
            <a:ext cx="2640105" cy="954300"/>
          </a:xfrm>
          <a:prstGeom prst="rect">
            <a:avLst/>
          </a:prstGeom>
          <a:noFill/>
        </p:spPr>
        <p:txBody>
          <a:bodyPr wrap="square">
            <a:spAutoFit/>
          </a:bodyPr>
          <a:lstStyle/>
          <a:p>
            <a:pPr lvl="0"/>
            <a:r>
              <a:rPr lang="en-US" sz="1867">
                <a:solidFill>
                  <a:schemeClr val="bg1"/>
                </a:solidFill>
                <a:latin typeface="+mj-lt"/>
              </a:rPr>
              <a:t>Fully Integrated Information Environment </a:t>
            </a:r>
          </a:p>
        </p:txBody>
      </p:sp>
      <p:sp>
        <p:nvSpPr>
          <p:cNvPr id="27" name="TextBox 26">
            <a:extLst>
              <a:ext uri="{FF2B5EF4-FFF2-40B4-BE49-F238E27FC236}">
                <a16:creationId xmlns:a16="http://schemas.microsoft.com/office/drawing/2014/main" id="{FC1BEF78-2197-B9F4-0782-5A93A33A1742}"/>
              </a:ext>
            </a:extLst>
          </p:cNvPr>
          <p:cNvSpPr txBox="1"/>
          <p:nvPr/>
        </p:nvSpPr>
        <p:spPr>
          <a:xfrm>
            <a:off x="7884458" y="4091799"/>
            <a:ext cx="3133167" cy="954300"/>
          </a:xfrm>
          <a:prstGeom prst="rect">
            <a:avLst/>
          </a:prstGeom>
          <a:noFill/>
        </p:spPr>
        <p:txBody>
          <a:bodyPr wrap="square">
            <a:spAutoFit/>
          </a:bodyPr>
          <a:lstStyle/>
          <a:p>
            <a:pPr marL="380990" indent="-380990">
              <a:buFont typeface="Arial" panose="020B0604020202020204" pitchFamily="34" charset="0"/>
              <a:buChar char="•"/>
            </a:pPr>
            <a:r>
              <a:rPr lang="en-US" sz="1867">
                <a:latin typeface="+mj-lt"/>
              </a:rPr>
              <a:t>Access to Information</a:t>
            </a:r>
          </a:p>
          <a:p>
            <a:pPr marL="380990" indent="-380990">
              <a:buFont typeface="Arial" panose="020B0604020202020204" pitchFamily="34" charset="0"/>
              <a:buChar char="•"/>
            </a:pPr>
            <a:r>
              <a:rPr lang="en-US" sz="1867">
                <a:latin typeface="+mj-lt"/>
              </a:rPr>
              <a:t>Distributed decision making</a:t>
            </a:r>
          </a:p>
        </p:txBody>
      </p:sp>
    </p:spTree>
    <p:extLst>
      <p:ext uri="{BB962C8B-B14F-4D97-AF65-F5344CB8AC3E}">
        <p14:creationId xmlns:p14="http://schemas.microsoft.com/office/powerpoint/2010/main" val="56297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B540558-C916-1F3B-3610-C553CA369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53" y="2222265"/>
            <a:ext cx="2625032" cy="1693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8928DA-40C3-6335-0C37-4A034A20A315}"/>
              </a:ext>
            </a:extLst>
          </p:cNvPr>
          <p:cNvSpPr>
            <a:spLocks noGrp="1"/>
          </p:cNvSpPr>
          <p:nvPr>
            <p:ph type="title"/>
          </p:nvPr>
        </p:nvSpPr>
        <p:spPr/>
        <p:txBody>
          <a:bodyPr/>
          <a:lstStyle/>
          <a:p>
            <a:r>
              <a:rPr lang="en-US" dirty="0">
                <a:solidFill>
                  <a:schemeClr val="bg1"/>
                </a:solidFill>
              </a:rPr>
              <a:t>Evolution of Airspace Operations and Safety</a:t>
            </a:r>
            <a:endParaRPr lang="en-US" dirty="0"/>
          </a:p>
        </p:txBody>
      </p:sp>
      <p:sp>
        <p:nvSpPr>
          <p:cNvPr id="9" name="Title 36">
            <a:extLst>
              <a:ext uri="{FF2B5EF4-FFF2-40B4-BE49-F238E27FC236}">
                <a16:creationId xmlns:a16="http://schemas.microsoft.com/office/drawing/2014/main" id="{CE15F6ED-EAF9-EB4E-8259-29BEEC30EFF4}"/>
              </a:ext>
            </a:extLst>
          </p:cNvPr>
          <p:cNvSpPr txBox="1">
            <a:spLocks/>
          </p:cNvSpPr>
          <p:nvPr/>
        </p:nvSpPr>
        <p:spPr>
          <a:xfrm rot="16200000">
            <a:off x="1086462" y="3650893"/>
            <a:ext cx="1240981" cy="352426"/>
          </a:xfrm>
          <a:prstGeom prst="rect">
            <a:avLst/>
          </a:prstGeom>
        </p:spPr>
        <p:txBody>
          <a:bodyPr lIns="70211" tIns="35106" rIns="70211" bIns="35106"/>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S-curves</a:t>
            </a:r>
          </a:p>
        </p:txBody>
      </p:sp>
      <p:sp>
        <p:nvSpPr>
          <p:cNvPr id="10" name="Rounded Rectangle 9" descr="&quot;&quot;">
            <a:extLst>
              <a:ext uri="{FF2B5EF4-FFF2-40B4-BE49-F238E27FC236}">
                <a16:creationId xmlns:a16="http://schemas.microsoft.com/office/drawing/2014/main" id="{12AA6E99-58DA-B533-98F0-FE132903F38F}"/>
              </a:ext>
            </a:extLst>
          </p:cNvPr>
          <p:cNvSpPr/>
          <p:nvPr/>
        </p:nvSpPr>
        <p:spPr>
          <a:xfrm>
            <a:off x="2130918" y="5040560"/>
            <a:ext cx="7734300" cy="368300"/>
          </a:xfrm>
          <a:prstGeom prst="roundRect">
            <a:avLst/>
          </a:prstGeom>
          <a:gradFill flip="none" rotWithShape="1">
            <a:gsLst>
              <a:gs pos="54000">
                <a:schemeClr val="accent6">
                  <a:lumMod val="20000"/>
                  <a:lumOff val="80000"/>
                </a:schemeClr>
              </a:gs>
              <a:gs pos="1000">
                <a:schemeClr val="bg1"/>
              </a:gs>
              <a:gs pos="97000">
                <a:schemeClr val="accent6">
                  <a:lumMod val="40000"/>
                  <a:lumOff val="60000"/>
                </a:schemeClr>
              </a:gs>
            </a:gsLst>
            <a:lin ang="0" scaled="1"/>
            <a:tileRect/>
          </a:gra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descr="&quot;&quot;">
            <a:extLst>
              <a:ext uri="{FF2B5EF4-FFF2-40B4-BE49-F238E27FC236}">
                <a16:creationId xmlns:a16="http://schemas.microsoft.com/office/drawing/2014/main" id="{42DE4D2C-0474-6A93-28AA-733054317850}"/>
              </a:ext>
            </a:extLst>
          </p:cNvPr>
          <p:cNvCxnSpPr/>
          <p:nvPr/>
        </p:nvCxnSpPr>
        <p:spPr>
          <a:xfrm flipH="1">
            <a:off x="7363707" y="1722859"/>
            <a:ext cx="22110" cy="4704551"/>
          </a:xfrm>
          <a:prstGeom prst="line">
            <a:avLst/>
          </a:prstGeom>
          <a:ln w="12700" cap="flat" cmpd="sng" algn="ctr">
            <a:solidFill>
              <a:schemeClr val="bg2">
                <a:lumMod val="50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descr="&quot;&quot;">
            <a:extLst>
              <a:ext uri="{FF2B5EF4-FFF2-40B4-BE49-F238E27FC236}">
                <a16:creationId xmlns:a16="http://schemas.microsoft.com/office/drawing/2014/main" id="{E1E1CE16-40AE-0362-E01B-90E4D33D3121}"/>
              </a:ext>
            </a:extLst>
          </p:cNvPr>
          <p:cNvCxnSpPr/>
          <p:nvPr/>
        </p:nvCxnSpPr>
        <p:spPr>
          <a:xfrm>
            <a:off x="4621694" y="1844126"/>
            <a:ext cx="55071" cy="4560429"/>
          </a:xfrm>
          <a:prstGeom prst="line">
            <a:avLst/>
          </a:prstGeom>
          <a:ln w="12700" cap="flat" cmpd="sng" algn="ctr">
            <a:solidFill>
              <a:schemeClr val="bg2">
                <a:lumMod val="50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itle 36">
            <a:extLst>
              <a:ext uri="{FF2B5EF4-FFF2-40B4-BE49-F238E27FC236}">
                <a16:creationId xmlns:a16="http://schemas.microsoft.com/office/drawing/2014/main" id="{A84CBF34-1BCB-F7F7-BEA6-C224E9E79AFA}"/>
              </a:ext>
            </a:extLst>
          </p:cNvPr>
          <p:cNvSpPr txBox="1">
            <a:spLocks/>
          </p:cNvSpPr>
          <p:nvPr/>
        </p:nvSpPr>
        <p:spPr>
          <a:xfrm>
            <a:off x="2496225" y="1878508"/>
            <a:ext cx="1728570" cy="411499"/>
          </a:xfrm>
          <a:prstGeom prst="rect">
            <a:avLst/>
          </a:prstGeom>
        </p:spPr>
        <p:txBody>
          <a:bodyPr lIns="70211" tIns="35106" rIns="70211" bIns="35106"/>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 + Efficiency and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proactive planning</a:t>
            </a:r>
          </a:p>
        </p:txBody>
      </p:sp>
      <p:sp>
        <p:nvSpPr>
          <p:cNvPr id="15" name="Title 36">
            <a:extLst>
              <a:ext uri="{FF2B5EF4-FFF2-40B4-BE49-F238E27FC236}">
                <a16:creationId xmlns:a16="http://schemas.microsoft.com/office/drawing/2014/main" id="{0179D5F6-D32E-5709-59FA-0D50DBED2014}"/>
              </a:ext>
            </a:extLst>
          </p:cNvPr>
          <p:cNvSpPr txBox="1">
            <a:spLocks/>
          </p:cNvSpPr>
          <p:nvPr/>
        </p:nvSpPr>
        <p:spPr>
          <a:xfrm>
            <a:off x="7519107" y="1079325"/>
            <a:ext cx="2221602" cy="469403"/>
          </a:xfrm>
          <a:prstGeom prst="rect">
            <a:avLst/>
          </a:prstGeom>
        </p:spPr>
        <p:txBody>
          <a:bodyPr lIns="70211" tIns="35106" rIns="70211" bIns="35106"/>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 + Complexity, scalability,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   and dynamic adaptation</a:t>
            </a:r>
          </a:p>
        </p:txBody>
      </p:sp>
      <p:pic>
        <p:nvPicPr>
          <p:cNvPr id="16" name="Picture 19" descr="Arrow pointing up for S-curves.">
            <a:extLst>
              <a:ext uri="{FF2B5EF4-FFF2-40B4-BE49-F238E27FC236}">
                <a16:creationId xmlns:a16="http://schemas.microsoft.com/office/drawing/2014/main" id="{4EB6C8AF-FD37-4861-2CD2-75B4BB962AD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355" y="963860"/>
            <a:ext cx="254906" cy="521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Arrow pointing to the right showing the Timeline from Today, ~2035 and ~2045.">
            <a:extLst>
              <a:ext uri="{FF2B5EF4-FFF2-40B4-BE49-F238E27FC236}">
                <a16:creationId xmlns:a16="http://schemas.microsoft.com/office/drawing/2014/main" id="{AEBFEEC6-9732-E22C-EB5B-2CEF2E6D22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83857" y="6034780"/>
            <a:ext cx="7896226" cy="20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Artist illustration showing the back of an airplane in flight and the background is of digital screens and networking connections. This image is located in the Highly-Automated section of ~2045.">
            <a:extLst>
              <a:ext uri="{FF2B5EF4-FFF2-40B4-BE49-F238E27FC236}">
                <a16:creationId xmlns:a16="http://schemas.microsoft.com/office/drawing/2014/main" id="{8F103CB7-4633-9129-E9FC-4F4ED657BF1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39073" y="1531919"/>
            <a:ext cx="2132543" cy="208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Image showing an aerial view of a map and where planes are located when on  a flight path. This image is located in the trajectory section of today.">
            <a:extLst>
              <a:ext uri="{FF2B5EF4-FFF2-40B4-BE49-F238E27FC236}">
                <a16:creationId xmlns:a16="http://schemas.microsoft.com/office/drawing/2014/main" id="{BAD41087-61A7-B7C9-93E9-C212ACD23FF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69090" y="2619066"/>
            <a:ext cx="2159005" cy="1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descr="Squiggly green arrow from Collaborative to High-Automated.">
            <a:extLst>
              <a:ext uri="{FF2B5EF4-FFF2-40B4-BE49-F238E27FC236}">
                <a16:creationId xmlns:a16="http://schemas.microsoft.com/office/drawing/2014/main" id="{0019AF94-2C9F-F572-42DB-4CF1F57C58B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84209" y="3534987"/>
            <a:ext cx="2639651" cy="97197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F565B8BC-BEF9-2ACC-0A63-EFA3C60A3D8A}"/>
              </a:ext>
            </a:extLst>
          </p:cNvPr>
          <p:cNvSpPr/>
          <p:nvPr/>
        </p:nvSpPr>
        <p:spPr>
          <a:xfrm>
            <a:off x="5191678" y="4152211"/>
            <a:ext cx="1840904" cy="378674"/>
          </a:xfrm>
          <a:prstGeom prst="rect">
            <a:avLst/>
          </a:prstGeom>
        </p:spPr>
        <p:txBody>
          <a:bodyPr wrap="square" lIns="70211" tIns="35106" rIns="70211" bIns="351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Collaborative</a:t>
            </a:r>
            <a:endParaRPr kumimoji="0" lang="en-US" sz="2000" b="1" i="0" u="none" strike="noStrike" kern="1200" cap="none" spc="0" normalizeH="0" baseline="0" noProof="0">
              <a:ln>
                <a:noFill/>
              </a:ln>
              <a:solidFill>
                <a:srgbClr val="595959"/>
              </a:solidFill>
              <a:effectLst/>
              <a:uLnTx/>
              <a:uFillTx/>
              <a:latin typeface="Arial" panose="020B0604020202020204" pitchFamily="34" charset="0"/>
              <a:ea typeface="ＭＳ Ｐゴシック" charset="-128"/>
              <a:cs typeface="Arial" panose="020B0604020202020204" pitchFamily="34" charset="0"/>
            </a:endParaRPr>
          </a:p>
        </p:txBody>
      </p:sp>
      <p:sp>
        <p:nvSpPr>
          <p:cNvPr id="22" name="Title 36">
            <a:extLst>
              <a:ext uri="{FF2B5EF4-FFF2-40B4-BE49-F238E27FC236}">
                <a16:creationId xmlns:a16="http://schemas.microsoft.com/office/drawing/2014/main" id="{5D87380F-B57F-0B61-95F3-11FD62A25AC6}"/>
              </a:ext>
            </a:extLst>
          </p:cNvPr>
          <p:cNvSpPr txBox="1">
            <a:spLocks/>
          </p:cNvSpPr>
          <p:nvPr/>
        </p:nvSpPr>
        <p:spPr>
          <a:xfrm>
            <a:off x="4771431" y="1387650"/>
            <a:ext cx="2427108" cy="690880"/>
          </a:xfrm>
          <a:prstGeom prst="rect">
            <a:avLst/>
          </a:prstGeom>
        </p:spPr>
        <p:txBody>
          <a:bodyPr lIns="70211" tIns="35106" rIns="70211" bIns="35106"/>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 + Service oriented</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   architecture for tailored</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   missions oriented services</a:t>
            </a:r>
          </a:p>
        </p:txBody>
      </p:sp>
      <p:pic>
        <p:nvPicPr>
          <p:cNvPr id="23" name="Picture 29" descr="Squiggly green arrow from Highly-Automated pointing to the right.">
            <a:extLst>
              <a:ext uri="{FF2B5EF4-FFF2-40B4-BE49-F238E27FC236}">
                <a16:creationId xmlns:a16="http://schemas.microsoft.com/office/drawing/2014/main" id="{41A7BA21-2872-5F45-B4FF-912EB2E0F5A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82959" y="2694813"/>
            <a:ext cx="2639651" cy="97197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83">
            <a:extLst>
              <a:ext uri="{FF2B5EF4-FFF2-40B4-BE49-F238E27FC236}">
                <a16:creationId xmlns:a16="http://schemas.microsoft.com/office/drawing/2014/main" id="{5F31FB51-676B-60A7-91BC-9A463930DCB5}"/>
              </a:ext>
            </a:extLst>
          </p:cNvPr>
          <p:cNvSpPr>
            <a:spLocks noChangeArrowheads="1"/>
          </p:cNvSpPr>
          <p:nvPr/>
        </p:nvSpPr>
        <p:spPr bwMode="auto">
          <a:xfrm>
            <a:off x="7617907" y="3652113"/>
            <a:ext cx="2362196" cy="37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211" tIns="35106" rIns="70211" bIns="35106">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t>Highly-Automated</a:t>
            </a:r>
          </a:p>
        </p:txBody>
      </p:sp>
      <p:sp>
        <p:nvSpPr>
          <p:cNvPr id="25" name="Title 36">
            <a:extLst>
              <a:ext uri="{FF2B5EF4-FFF2-40B4-BE49-F238E27FC236}">
                <a16:creationId xmlns:a16="http://schemas.microsoft.com/office/drawing/2014/main" id="{DCB5473B-D434-0FED-714B-5904419350C8}"/>
              </a:ext>
            </a:extLst>
          </p:cNvPr>
          <p:cNvSpPr txBox="1">
            <a:spLocks/>
          </p:cNvSpPr>
          <p:nvPr/>
        </p:nvSpPr>
        <p:spPr>
          <a:xfrm>
            <a:off x="5852017" y="5088054"/>
            <a:ext cx="3099031" cy="295406"/>
          </a:xfrm>
          <a:prstGeom prst="rect">
            <a:avLst/>
          </a:prstGeom>
        </p:spPr>
        <p:txBody>
          <a:bodyPr lIns="70211" tIns="35106" rIns="70211" bIns="35106"/>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500" b="0" i="1"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Digital Transformation of ATM</a:t>
            </a:r>
          </a:p>
        </p:txBody>
      </p:sp>
      <p:pic>
        <p:nvPicPr>
          <p:cNvPr id="26" name="Picture 25" descr="Squiggly green arrow from Trajectory to Collaborative.">
            <a:extLst>
              <a:ext uri="{FF2B5EF4-FFF2-40B4-BE49-F238E27FC236}">
                <a16:creationId xmlns:a16="http://schemas.microsoft.com/office/drawing/2014/main" id="{7CABCB02-FD48-611A-9A0B-5C6420C944D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46963" y="4363061"/>
            <a:ext cx="2639651" cy="97197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D4AD00CE-1058-CEF9-81DD-6CA4E212D1E2}"/>
              </a:ext>
            </a:extLst>
          </p:cNvPr>
          <p:cNvSpPr/>
          <p:nvPr/>
        </p:nvSpPr>
        <p:spPr>
          <a:xfrm>
            <a:off x="2439876" y="4531518"/>
            <a:ext cx="1562100" cy="378674"/>
          </a:xfrm>
          <a:prstGeom prst="rect">
            <a:avLst/>
          </a:prstGeom>
        </p:spPr>
        <p:txBody>
          <a:bodyPr lIns="70211" tIns="35106" rIns="70211" bIns="351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Trajectory</a:t>
            </a:r>
          </a:p>
        </p:txBody>
      </p:sp>
      <p:sp>
        <p:nvSpPr>
          <p:cNvPr id="28" name="Rectangle 27">
            <a:extLst>
              <a:ext uri="{FF2B5EF4-FFF2-40B4-BE49-F238E27FC236}">
                <a16:creationId xmlns:a16="http://schemas.microsoft.com/office/drawing/2014/main" id="{D7C75AD8-D566-8824-6C45-8C451502F021}"/>
              </a:ext>
            </a:extLst>
          </p:cNvPr>
          <p:cNvSpPr/>
          <p:nvPr/>
        </p:nvSpPr>
        <p:spPr>
          <a:xfrm>
            <a:off x="2168422" y="5530983"/>
            <a:ext cx="2379271" cy="440230"/>
          </a:xfrm>
          <a:prstGeom prst="rect">
            <a:avLst/>
          </a:prstGeom>
        </p:spPr>
        <p:txBody>
          <a:bodyPr wrap="square" lIns="70211" tIns="35106" rIns="70211" bIns="351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4472C4">
                    <a:lumMod val="75000"/>
                  </a:srgbClr>
                </a:solidFill>
                <a:effectLst/>
                <a:uLnTx/>
                <a:uFillTx/>
                <a:latin typeface="Arial" panose="020B0604020202020204" pitchFamily="34" charset="0"/>
                <a:cs typeface="Arial" panose="020B0604020202020204" pitchFamily="34" charset="0"/>
              </a:rPr>
              <a:t>Automated in-time safety monitoring and alerting services</a:t>
            </a:r>
            <a:endParaRPr kumimoji="0" lang="en-US" sz="1200" b="0" i="1" u="none" strike="noStrike" kern="1200" cap="none" spc="0" normalizeH="0" baseline="0" noProof="0">
              <a:ln>
                <a:noFill/>
              </a:ln>
              <a:solidFill>
                <a:srgbClr val="4472C4">
                  <a:lumMod val="75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29" name="Rectangle 28">
            <a:extLst>
              <a:ext uri="{FF2B5EF4-FFF2-40B4-BE49-F238E27FC236}">
                <a16:creationId xmlns:a16="http://schemas.microsoft.com/office/drawing/2014/main" id="{ABE5E25F-8A95-2472-43A4-283D2A3671A5}"/>
              </a:ext>
            </a:extLst>
          </p:cNvPr>
          <p:cNvSpPr/>
          <p:nvPr/>
        </p:nvSpPr>
        <p:spPr>
          <a:xfrm>
            <a:off x="4816397" y="5530983"/>
            <a:ext cx="2322096" cy="440230"/>
          </a:xfrm>
          <a:prstGeom prst="rect">
            <a:avLst/>
          </a:prstGeom>
        </p:spPr>
        <p:txBody>
          <a:bodyPr wrap="square" lIns="70211" tIns="35106" rIns="70211" bIns="351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4472C4">
                    <a:lumMod val="75000"/>
                  </a:srgbClr>
                </a:solidFill>
                <a:effectLst/>
                <a:uLnTx/>
                <a:uFillTx/>
                <a:latin typeface="Arial" panose="020B0604020202020204" pitchFamily="34" charset="0"/>
                <a:cs typeface="Arial" panose="020B0604020202020204" pitchFamily="34" charset="0"/>
              </a:rPr>
              <a:t>Integrated predictive risk mitigation across domains</a:t>
            </a:r>
            <a:endParaRPr kumimoji="0" lang="en-US" sz="1200" b="0" i="1" u="none" strike="noStrike" kern="1200" cap="none" spc="0" normalizeH="0" baseline="0" noProof="0">
              <a:ln>
                <a:noFill/>
              </a:ln>
              <a:solidFill>
                <a:srgbClr val="4472C4">
                  <a:lumMod val="75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30" name="Rectangle 29">
            <a:extLst>
              <a:ext uri="{FF2B5EF4-FFF2-40B4-BE49-F238E27FC236}">
                <a16:creationId xmlns:a16="http://schemas.microsoft.com/office/drawing/2014/main" id="{D5CB4E34-2294-65FD-B78F-F52335F43524}"/>
              </a:ext>
            </a:extLst>
          </p:cNvPr>
          <p:cNvSpPr/>
          <p:nvPr/>
        </p:nvSpPr>
        <p:spPr>
          <a:xfrm>
            <a:off x="7417893" y="5530983"/>
            <a:ext cx="2431786" cy="440230"/>
          </a:xfrm>
          <a:prstGeom prst="rect">
            <a:avLst/>
          </a:prstGeom>
        </p:spPr>
        <p:txBody>
          <a:bodyPr wrap="square" lIns="70211" tIns="35106" rIns="70211" bIns="351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4472C4">
                    <a:lumMod val="75000"/>
                  </a:srgbClr>
                </a:solidFill>
                <a:effectLst/>
                <a:uLnTx/>
                <a:uFillTx/>
                <a:latin typeface="Arial" panose="020B0604020202020204" pitchFamily="34" charset="0"/>
                <a:cs typeface="Arial" panose="020B0604020202020204" pitchFamily="34" charset="0"/>
              </a:rPr>
              <a:t>Automatically-assured adaptive in-time safety management</a:t>
            </a:r>
            <a:endParaRPr kumimoji="0" lang="en-US" sz="1200" b="0" i="1" u="none" strike="noStrike" kern="1200" cap="none" spc="0" normalizeH="0" baseline="0" noProof="0">
              <a:ln>
                <a:noFill/>
              </a:ln>
              <a:solidFill>
                <a:srgbClr val="4472C4">
                  <a:lumMod val="75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31" name="Title 36">
            <a:extLst>
              <a:ext uri="{FF2B5EF4-FFF2-40B4-BE49-F238E27FC236}">
                <a16:creationId xmlns:a16="http://schemas.microsoft.com/office/drawing/2014/main" id="{C9A9D5A5-D3E0-1B81-24FB-D67B2D607755}"/>
              </a:ext>
            </a:extLst>
          </p:cNvPr>
          <p:cNvSpPr txBox="1">
            <a:spLocks/>
          </p:cNvSpPr>
          <p:nvPr/>
        </p:nvSpPr>
        <p:spPr>
          <a:xfrm>
            <a:off x="2614664" y="6009765"/>
            <a:ext cx="1079500" cy="469900"/>
          </a:xfrm>
          <a:prstGeom prst="rect">
            <a:avLst/>
          </a:prstGeom>
          <a:solidFill>
            <a:schemeClr val="bg1"/>
          </a:solidFill>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ＭＳ Ｐゴシック" panose="020B0600070205080204" pitchFamily="34" charset="-128"/>
                <a:cs typeface="Arial" panose="020B0604020202020204" pitchFamily="34" charset="0"/>
              </a:rPr>
              <a:t>Today</a:t>
            </a:r>
          </a:p>
        </p:txBody>
      </p:sp>
      <p:sp>
        <p:nvSpPr>
          <p:cNvPr id="32" name="Title 36">
            <a:extLst>
              <a:ext uri="{FF2B5EF4-FFF2-40B4-BE49-F238E27FC236}">
                <a16:creationId xmlns:a16="http://schemas.microsoft.com/office/drawing/2014/main" id="{BC72661E-A23E-57BD-2727-AD2597DB3C57}"/>
              </a:ext>
            </a:extLst>
          </p:cNvPr>
          <p:cNvSpPr txBox="1">
            <a:spLocks/>
          </p:cNvSpPr>
          <p:nvPr/>
        </p:nvSpPr>
        <p:spPr>
          <a:xfrm>
            <a:off x="5083862" y="5991716"/>
            <a:ext cx="1524000" cy="482600"/>
          </a:xfrm>
          <a:prstGeom prst="rect">
            <a:avLst/>
          </a:prstGeom>
          <a:solidFill>
            <a:schemeClr val="bg1"/>
          </a:solidFill>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ＭＳ Ｐゴシック" panose="020B0600070205080204" pitchFamily="34" charset="-128"/>
                <a:cs typeface="Arial" panose="020B0604020202020204" pitchFamily="34" charset="0"/>
              </a:rPr>
              <a:t>2035</a:t>
            </a:r>
            <a:endParaRPr kumimoji="0" lang="en-US"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3" name="Title 36">
            <a:extLst>
              <a:ext uri="{FF2B5EF4-FFF2-40B4-BE49-F238E27FC236}">
                <a16:creationId xmlns:a16="http://schemas.microsoft.com/office/drawing/2014/main" id="{7A64BA44-58A7-A88F-1F48-D27FABC98C1E}"/>
              </a:ext>
            </a:extLst>
          </p:cNvPr>
          <p:cNvSpPr txBox="1">
            <a:spLocks/>
          </p:cNvSpPr>
          <p:nvPr/>
        </p:nvSpPr>
        <p:spPr>
          <a:xfrm>
            <a:off x="7882711" y="5989561"/>
            <a:ext cx="1524000" cy="482600"/>
          </a:xfrm>
          <a:prstGeom prst="rect">
            <a:avLst/>
          </a:prstGeom>
          <a:solidFill>
            <a:schemeClr val="bg1"/>
          </a:solidFill>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ＭＳ Ｐゴシック" panose="020B0600070205080204" pitchFamily="34" charset="-128"/>
                <a:cs typeface="Arial" panose="020B0604020202020204" pitchFamily="34" charset="0"/>
              </a:rPr>
              <a:t>~2050</a:t>
            </a:r>
            <a:endParaRPr kumimoji="0" lang="en-US"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5" name="Title 36">
            <a:extLst>
              <a:ext uri="{FF2B5EF4-FFF2-40B4-BE49-F238E27FC236}">
                <a16:creationId xmlns:a16="http://schemas.microsoft.com/office/drawing/2014/main" id="{28E20C7D-30D5-3363-246C-46598392EA98}"/>
              </a:ext>
            </a:extLst>
          </p:cNvPr>
          <p:cNvSpPr txBox="1">
            <a:spLocks/>
          </p:cNvSpPr>
          <p:nvPr/>
        </p:nvSpPr>
        <p:spPr>
          <a:xfrm rot="16200000">
            <a:off x="-746434" y="3455314"/>
            <a:ext cx="4809068" cy="352426"/>
          </a:xfrm>
          <a:prstGeom prst="rect">
            <a:avLst/>
          </a:prstGeom>
          <a:solidFill>
            <a:schemeClr val="bg1"/>
          </a:solidFill>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i="0" u="none" strike="noStrike" kern="1200" cap="none" spc="0" normalizeH="0" baseline="0" noProof="0">
                <a:ln>
                  <a:noFill/>
                </a:ln>
                <a:solidFill>
                  <a:prstClr val="black">
                    <a:lumMod val="85000"/>
                    <a:lumOff val="15000"/>
                  </a:prstClr>
                </a:solidFill>
                <a:effectLst/>
                <a:uLnTx/>
                <a:uFillTx/>
                <a:ea typeface="ＭＳ Ｐゴシック" panose="020B0600070205080204" pitchFamily="34" charset="-128"/>
                <a:cs typeface="+mn-cs"/>
              </a:rPr>
              <a:t>Diversity, </a:t>
            </a:r>
            <a:r>
              <a:rPr lang="en-US">
                <a:solidFill>
                  <a:prstClr val="black">
                    <a:lumMod val="85000"/>
                    <a:lumOff val="15000"/>
                  </a:prstClr>
                </a:solidFill>
                <a:ea typeface="ＭＳ Ｐゴシック" panose="020B0600070205080204" pitchFamily="34" charset="-128"/>
              </a:rPr>
              <a:t>Density, </a:t>
            </a:r>
            <a:r>
              <a:rPr kumimoji="0" lang="en-US" sz="1800" i="0" u="none" strike="noStrike" kern="1200" cap="none" spc="0" normalizeH="0" baseline="0" noProof="0">
                <a:ln>
                  <a:noFill/>
                </a:ln>
                <a:solidFill>
                  <a:prstClr val="black">
                    <a:lumMod val="85000"/>
                    <a:lumOff val="15000"/>
                  </a:prstClr>
                </a:solidFill>
                <a:effectLst/>
                <a:uLnTx/>
                <a:uFillTx/>
                <a:ea typeface="ＭＳ Ｐゴシック" panose="020B0600070205080204" pitchFamily="34" charset="-128"/>
                <a:cs typeface="+mn-cs"/>
              </a:rPr>
              <a:t>Scalability, </a:t>
            </a:r>
            <a:r>
              <a:rPr lang="en-US">
                <a:solidFill>
                  <a:prstClr val="black">
                    <a:lumMod val="85000"/>
                    <a:lumOff val="15000"/>
                  </a:prstClr>
                </a:solidFill>
                <a:ea typeface="ＭＳ Ｐゴシック" panose="020B0600070205080204" pitchFamily="34" charset="-128"/>
              </a:rPr>
              <a:t>and</a:t>
            </a:r>
            <a:r>
              <a:rPr kumimoji="0" lang="en-US" sz="1800" i="0" u="none" strike="noStrike" kern="1200" cap="none" spc="0" normalizeH="0" baseline="0" noProof="0">
                <a:ln>
                  <a:noFill/>
                </a:ln>
                <a:solidFill>
                  <a:prstClr val="black">
                    <a:lumMod val="85000"/>
                    <a:lumOff val="15000"/>
                  </a:prstClr>
                </a:solidFill>
                <a:effectLst/>
                <a:uLnTx/>
                <a:uFillTx/>
                <a:ea typeface="ＭＳ Ｐゴシック" panose="020B0600070205080204" pitchFamily="34" charset="-128"/>
                <a:cs typeface="+mn-cs"/>
              </a:rPr>
              <a:t> Complexity</a:t>
            </a:r>
            <a:endParaRPr kumimoji="0" lang="en-US" sz="1600" i="0" u="none" strike="noStrike" kern="1200" cap="none" spc="0" normalizeH="0" baseline="0" noProof="0">
              <a:ln>
                <a:noFill/>
              </a:ln>
              <a:solidFill>
                <a:prstClr val="black">
                  <a:lumMod val="85000"/>
                  <a:lumOff val="15000"/>
                </a:prstClr>
              </a:solidFill>
              <a:effectLst/>
              <a:uLnTx/>
              <a:uFillTx/>
              <a:ea typeface="ＭＳ Ｐゴシック" panose="020B0600070205080204" pitchFamily="34" charset="-128"/>
              <a:cs typeface="+mn-cs"/>
            </a:endParaRPr>
          </a:p>
        </p:txBody>
      </p:sp>
      <p:sp>
        <p:nvSpPr>
          <p:cNvPr id="38" name="TextBox 37">
            <a:extLst>
              <a:ext uri="{FF2B5EF4-FFF2-40B4-BE49-F238E27FC236}">
                <a16:creationId xmlns:a16="http://schemas.microsoft.com/office/drawing/2014/main" id="{FE8E6193-6F1A-53E0-797A-7CE43349AAB7}"/>
              </a:ext>
            </a:extLst>
          </p:cNvPr>
          <p:cNvSpPr txBox="1"/>
          <p:nvPr/>
        </p:nvSpPr>
        <p:spPr>
          <a:xfrm>
            <a:off x="8307084" y="4004910"/>
            <a:ext cx="3447393" cy="120032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b="1" dirty="0">
                <a:solidFill>
                  <a:schemeClr val="bg1"/>
                </a:solidFill>
              </a:rPr>
              <a:t>AI/ML will enable the collaborative and automated operations in a complex environment</a:t>
            </a:r>
          </a:p>
        </p:txBody>
      </p:sp>
      <p:sp>
        <p:nvSpPr>
          <p:cNvPr id="39" name="Rounded Rectangle 38">
            <a:extLst>
              <a:ext uri="{FF2B5EF4-FFF2-40B4-BE49-F238E27FC236}">
                <a16:creationId xmlns:a16="http://schemas.microsoft.com/office/drawing/2014/main" id="{C7975651-B7E2-E8A3-FA6E-D0050BA0F7CC}"/>
              </a:ext>
            </a:extLst>
          </p:cNvPr>
          <p:cNvSpPr/>
          <p:nvPr/>
        </p:nvSpPr>
        <p:spPr>
          <a:xfrm>
            <a:off x="4711844" y="1093871"/>
            <a:ext cx="5324159" cy="39624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27C5E29-F5BC-501F-00AB-704AACFB9C6E}"/>
              </a:ext>
            </a:extLst>
          </p:cNvPr>
          <p:cNvSpPr txBox="1"/>
          <p:nvPr/>
        </p:nvSpPr>
        <p:spPr>
          <a:xfrm>
            <a:off x="378372" y="6581001"/>
            <a:ext cx="2162130" cy="276999"/>
          </a:xfrm>
          <a:prstGeom prst="rect">
            <a:avLst/>
          </a:prstGeom>
          <a:noFill/>
        </p:spPr>
        <p:txBody>
          <a:bodyPr wrap="none" rtlCol="0">
            <a:spAutoFit/>
          </a:bodyPr>
          <a:lstStyle/>
          <a:p>
            <a:r>
              <a:rPr lang="en-US" sz="1200" dirty="0">
                <a:solidFill>
                  <a:schemeClr val="bg1"/>
                </a:solidFill>
              </a:rPr>
              <a:t>ATM: Air Traffic Management</a:t>
            </a:r>
          </a:p>
        </p:txBody>
      </p:sp>
    </p:spTree>
    <p:extLst>
      <p:ext uri="{BB962C8B-B14F-4D97-AF65-F5344CB8AC3E}">
        <p14:creationId xmlns:p14="http://schemas.microsoft.com/office/powerpoint/2010/main" val="24017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linds(horizont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D741-04DD-083B-7F7B-35698A9EDC8D}"/>
              </a:ext>
            </a:extLst>
          </p:cNvPr>
          <p:cNvSpPr>
            <a:spLocks noGrp="1"/>
          </p:cNvSpPr>
          <p:nvPr>
            <p:ph type="title"/>
          </p:nvPr>
        </p:nvSpPr>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046E240F-1DA2-E1AA-15CA-F87B2CF3B98E}"/>
              </a:ext>
            </a:extLst>
          </p:cNvPr>
          <p:cNvSpPr>
            <a:spLocks noGrp="1"/>
          </p:cNvSpPr>
          <p:nvPr>
            <p:ph idx="1"/>
          </p:nvPr>
        </p:nvSpPr>
        <p:spPr/>
        <p:txBody>
          <a:bodyPr/>
          <a:lstStyle/>
          <a:p>
            <a:r>
              <a:rPr lang="en-US" sz="2400" dirty="0"/>
              <a:t>Digital Transformation Challenges and Proposed Solutions</a:t>
            </a:r>
          </a:p>
          <a:p>
            <a:r>
              <a:rPr lang="en-US" sz="2400" dirty="0"/>
              <a:t>Cloud Based Platform</a:t>
            </a:r>
          </a:p>
          <a:p>
            <a:r>
              <a:rPr lang="en-US" sz="2400" dirty="0"/>
              <a:t>Machine Learning Workflow for Predictive Aviation Services</a:t>
            </a:r>
          </a:p>
          <a:p>
            <a:r>
              <a:rPr lang="en-US" sz="2400" dirty="0"/>
              <a:t>Use Cases of Machine Learning Aviation Services</a:t>
            </a:r>
          </a:p>
          <a:p>
            <a:r>
              <a:rPr lang="en-US" sz="2400" dirty="0"/>
              <a:t>Summary and Key Takeaways</a:t>
            </a:r>
          </a:p>
        </p:txBody>
      </p:sp>
    </p:spTree>
    <p:extLst>
      <p:ext uri="{BB962C8B-B14F-4D97-AF65-F5344CB8AC3E}">
        <p14:creationId xmlns:p14="http://schemas.microsoft.com/office/powerpoint/2010/main" val="2048348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60D7-3A4B-F350-AA52-022E2CFA0CC6}"/>
              </a:ext>
            </a:extLst>
          </p:cNvPr>
          <p:cNvSpPr>
            <a:spLocks noGrp="1"/>
          </p:cNvSpPr>
          <p:nvPr>
            <p:ph type="title"/>
          </p:nvPr>
        </p:nvSpPr>
        <p:spPr>
          <a:xfrm>
            <a:off x="433840" y="137824"/>
            <a:ext cx="11582400" cy="685800"/>
          </a:xfrm>
        </p:spPr>
        <p:txBody>
          <a:bodyPr/>
          <a:lstStyle/>
          <a:p>
            <a:r>
              <a:rPr lang="en-US">
                <a:solidFill>
                  <a:schemeClr val="bg1"/>
                </a:solidFill>
                <a:latin typeface="+mj-lt"/>
                <a:cs typeface="Arial" panose="020B0604020202020204" pitchFamily="34" charset="0"/>
              </a:rPr>
              <a:t>Current Challenges</a:t>
            </a:r>
            <a:endParaRPr lang="en-US">
              <a:solidFill>
                <a:schemeClr val="bg1"/>
              </a:solidFill>
            </a:endParaRPr>
          </a:p>
        </p:txBody>
      </p:sp>
      <p:sp>
        <p:nvSpPr>
          <p:cNvPr id="4" name="Slide Number Placeholder 3">
            <a:extLst>
              <a:ext uri="{FF2B5EF4-FFF2-40B4-BE49-F238E27FC236}">
                <a16:creationId xmlns:a16="http://schemas.microsoft.com/office/drawing/2014/main" id="{F10EB870-5AF6-A340-74CD-7FE3CD81C696}"/>
              </a:ext>
            </a:extLst>
          </p:cNvPr>
          <p:cNvSpPr>
            <a:spLocks noGrp="1"/>
          </p:cNvSpPr>
          <p:nvPr>
            <p:ph type="sldNum" sz="quarter" idx="12"/>
          </p:nvPr>
        </p:nvSpPr>
        <p:spPr/>
        <p:txBody>
          <a:bodyPr/>
          <a:lstStyle/>
          <a:p>
            <a:pPr>
              <a:defRPr/>
            </a:pPr>
            <a:endParaRPr lang="en-US"/>
          </a:p>
        </p:txBody>
      </p:sp>
      <p:cxnSp>
        <p:nvCxnSpPr>
          <p:cNvPr id="6" name="Straight Connector 5">
            <a:extLst>
              <a:ext uri="{FF2B5EF4-FFF2-40B4-BE49-F238E27FC236}">
                <a16:creationId xmlns:a16="http://schemas.microsoft.com/office/drawing/2014/main" id="{AB037DE6-4F25-87B7-9090-59EF49ED1319}"/>
              </a:ext>
            </a:extLst>
          </p:cNvPr>
          <p:cNvCxnSpPr/>
          <p:nvPr/>
        </p:nvCxnSpPr>
        <p:spPr bwMode="auto">
          <a:xfrm>
            <a:off x="5761849" y="1020517"/>
            <a:ext cx="0" cy="5380284"/>
          </a:xfrm>
          <a:prstGeom prst="line">
            <a:avLst/>
          </a:prstGeom>
          <a:solidFill>
            <a:schemeClr val="accent1"/>
          </a:solidFill>
          <a:ln w="9525" cap="flat" cmpd="sng" algn="ctr">
            <a:solidFill>
              <a:srgbClr val="0070C0"/>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6C9AFDA3-7AC2-3130-7F8D-21F2577F2BA5}"/>
              </a:ext>
            </a:extLst>
          </p:cNvPr>
          <p:cNvCxnSpPr>
            <a:cxnSpLocks/>
          </p:cNvCxnSpPr>
          <p:nvPr/>
        </p:nvCxnSpPr>
        <p:spPr bwMode="auto">
          <a:xfrm>
            <a:off x="307848" y="3741032"/>
            <a:ext cx="11582400" cy="0"/>
          </a:xfrm>
          <a:prstGeom prst="line">
            <a:avLst/>
          </a:prstGeom>
          <a:solidFill>
            <a:schemeClr val="accent1"/>
          </a:solidFill>
          <a:ln w="9525" cap="flat" cmpd="sng" algn="ctr">
            <a:solidFill>
              <a:srgbClr val="0070C0"/>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19B1E441-245A-86C9-400B-E1D70F7B2A42}"/>
              </a:ext>
            </a:extLst>
          </p:cNvPr>
          <p:cNvSpPr txBox="1"/>
          <p:nvPr/>
        </p:nvSpPr>
        <p:spPr>
          <a:xfrm>
            <a:off x="1316145" y="960468"/>
            <a:ext cx="3050643" cy="379656"/>
          </a:xfrm>
          <a:prstGeom prst="rect">
            <a:avLst/>
          </a:prstGeom>
          <a:noFill/>
        </p:spPr>
        <p:txBody>
          <a:bodyPr wrap="none" rtlCol="0">
            <a:spAutoFit/>
          </a:bodyPr>
          <a:lstStyle/>
          <a:p>
            <a:r>
              <a:rPr lang="en-US" sz="1867" b="1">
                <a:solidFill>
                  <a:srgbClr val="0070C0"/>
                </a:solidFill>
              </a:rPr>
              <a:t>Segmented Aviation Data</a:t>
            </a:r>
          </a:p>
        </p:txBody>
      </p:sp>
      <p:sp>
        <p:nvSpPr>
          <p:cNvPr id="12" name="TextBox 11">
            <a:extLst>
              <a:ext uri="{FF2B5EF4-FFF2-40B4-BE49-F238E27FC236}">
                <a16:creationId xmlns:a16="http://schemas.microsoft.com/office/drawing/2014/main" id="{B218B897-93B4-F77D-FC4D-8F6BC6297AD0}"/>
              </a:ext>
            </a:extLst>
          </p:cNvPr>
          <p:cNvSpPr txBox="1"/>
          <p:nvPr/>
        </p:nvSpPr>
        <p:spPr>
          <a:xfrm>
            <a:off x="7604196" y="970060"/>
            <a:ext cx="3052118" cy="379656"/>
          </a:xfrm>
          <a:prstGeom prst="rect">
            <a:avLst/>
          </a:prstGeom>
          <a:noFill/>
        </p:spPr>
        <p:txBody>
          <a:bodyPr wrap="none" rtlCol="0">
            <a:spAutoFit/>
          </a:bodyPr>
          <a:lstStyle/>
          <a:p>
            <a:r>
              <a:rPr lang="en-US" sz="1867" b="1">
                <a:solidFill>
                  <a:srgbClr val="0070C0"/>
                </a:solidFill>
              </a:rPr>
              <a:t>Monolithic Aviation Tools</a:t>
            </a:r>
          </a:p>
        </p:txBody>
      </p:sp>
      <p:sp>
        <p:nvSpPr>
          <p:cNvPr id="13" name="TextBox 12">
            <a:extLst>
              <a:ext uri="{FF2B5EF4-FFF2-40B4-BE49-F238E27FC236}">
                <a16:creationId xmlns:a16="http://schemas.microsoft.com/office/drawing/2014/main" id="{29400EBB-15D3-D8DE-6ECA-58D47581F5EC}"/>
              </a:ext>
            </a:extLst>
          </p:cNvPr>
          <p:cNvSpPr txBox="1"/>
          <p:nvPr/>
        </p:nvSpPr>
        <p:spPr>
          <a:xfrm>
            <a:off x="7113465" y="3762636"/>
            <a:ext cx="3964355" cy="379656"/>
          </a:xfrm>
          <a:prstGeom prst="rect">
            <a:avLst/>
          </a:prstGeom>
          <a:noFill/>
        </p:spPr>
        <p:txBody>
          <a:bodyPr wrap="none" rtlCol="0">
            <a:spAutoFit/>
          </a:bodyPr>
          <a:lstStyle/>
          <a:p>
            <a:r>
              <a:rPr lang="en-US" sz="1867" b="1">
                <a:solidFill>
                  <a:srgbClr val="0070C0"/>
                </a:solidFill>
              </a:rPr>
              <a:t>Localized Access and Adaptation</a:t>
            </a:r>
          </a:p>
        </p:txBody>
      </p:sp>
      <p:sp>
        <p:nvSpPr>
          <p:cNvPr id="14" name="TextBox 13">
            <a:extLst>
              <a:ext uri="{FF2B5EF4-FFF2-40B4-BE49-F238E27FC236}">
                <a16:creationId xmlns:a16="http://schemas.microsoft.com/office/drawing/2014/main" id="{28B5B412-38EE-55B3-DC6C-2D1F047E8296}"/>
              </a:ext>
            </a:extLst>
          </p:cNvPr>
          <p:cNvSpPr txBox="1"/>
          <p:nvPr/>
        </p:nvSpPr>
        <p:spPr>
          <a:xfrm>
            <a:off x="1071169" y="3701429"/>
            <a:ext cx="3499548" cy="379656"/>
          </a:xfrm>
          <a:prstGeom prst="rect">
            <a:avLst/>
          </a:prstGeom>
          <a:noFill/>
        </p:spPr>
        <p:txBody>
          <a:bodyPr wrap="none" rtlCol="0">
            <a:spAutoFit/>
          </a:bodyPr>
          <a:lstStyle/>
          <a:p>
            <a:r>
              <a:rPr lang="en-US" sz="1867" b="1">
                <a:solidFill>
                  <a:srgbClr val="0070C0"/>
                </a:solidFill>
              </a:rPr>
              <a:t>On-premise Tool Deployment</a:t>
            </a:r>
          </a:p>
        </p:txBody>
      </p:sp>
      <p:pic>
        <p:nvPicPr>
          <p:cNvPr id="19" name="Picture 18">
            <a:extLst>
              <a:ext uri="{FF2B5EF4-FFF2-40B4-BE49-F238E27FC236}">
                <a16:creationId xmlns:a16="http://schemas.microsoft.com/office/drawing/2014/main" id="{F806E63B-D5C5-1ACD-8C6F-24EFA5FF11DF}"/>
              </a:ext>
            </a:extLst>
          </p:cNvPr>
          <p:cNvPicPr>
            <a:picLocks noChangeAspect="1"/>
          </p:cNvPicPr>
          <p:nvPr/>
        </p:nvPicPr>
        <p:blipFill>
          <a:blip r:embed="rId3"/>
          <a:stretch>
            <a:fillRect/>
          </a:stretch>
        </p:blipFill>
        <p:spPr>
          <a:xfrm>
            <a:off x="8683259" y="2553914"/>
            <a:ext cx="821893" cy="1052021"/>
          </a:xfrm>
          <a:prstGeom prst="rect">
            <a:avLst/>
          </a:prstGeom>
        </p:spPr>
      </p:pic>
      <p:sp>
        <p:nvSpPr>
          <p:cNvPr id="20" name="TextBox 19">
            <a:extLst>
              <a:ext uri="{FF2B5EF4-FFF2-40B4-BE49-F238E27FC236}">
                <a16:creationId xmlns:a16="http://schemas.microsoft.com/office/drawing/2014/main" id="{0F8212B4-5665-A08C-0D8E-2E5BDCA785C0}"/>
              </a:ext>
            </a:extLst>
          </p:cNvPr>
          <p:cNvSpPr txBox="1"/>
          <p:nvPr/>
        </p:nvSpPr>
        <p:spPr>
          <a:xfrm>
            <a:off x="6607332" y="1399746"/>
            <a:ext cx="2157514" cy="584775"/>
          </a:xfrm>
          <a:prstGeom prst="rect">
            <a:avLst/>
          </a:prstGeom>
          <a:noFill/>
        </p:spPr>
        <p:txBody>
          <a:bodyPr wrap="none" rtlCol="0" anchor="t">
            <a:spAutoFit/>
          </a:bodyPr>
          <a:lstStyle/>
          <a:p>
            <a:pPr algn="ctr" defTabSz="1219170">
              <a:defRPr/>
            </a:pPr>
            <a:r>
              <a:rPr lang="en-US" sz="1600" i="1">
                <a:solidFill>
                  <a:prstClr val="black"/>
                </a:solidFill>
                <a:latin typeface="Arial" panose="020B0604020202020204" pitchFamily="34" charset="0"/>
                <a:ea typeface="ＭＳ Ｐゴシック"/>
                <a:cs typeface="Arial" panose="020B0604020202020204" pitchFamily="34" charset="0"/>
              </a:rPr>
              <a:t>Flight Operators</a:t>
            </a:r>
          </a:p>
          <a:p>
            <a:pPr algn="ctr" defTabSz="1219170">
              <a:defRPr/>
            </a:pPr>
            <a:r>
              <a:rPr lang="en-US" sz="1600" i="1">
                <a:solidFill>
                  <a:prstClr val="black"/>
                </a:solidFill>
                <a:latin typeface="Arial" panose="020B0604020202020204" pitchFamily="34" charset="0"/>
                <a:ea typeface="ＭＳ Ｐゴシック"/>
                <a:cs typeface="Arial" panose="020B0604020202020204" pitchFamily="34" charset="0"/>
              </a:rPr>
              <a:t>and Air Traffic Control</a:t>
            </a:r>
          </a:p>
        </p:txBody>
      </p:sp>
      <p:pic>
        <p:nvPicPr>
          <p:cNvPr id="21" name="Picture 20">
            <a:extLst>
              <a:ext uri="{FF2B5EF4-FFF2-40B4-BE49-F238E27FC236}">
                <a16:creationId xmlns:a16="http://schemas.microsoft.com/office/drawing/2014/main" id="{13A7CFC3-8613-BFE4-C1A2-6B24C4E4A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474" y="1395269"/>
            <a:ext cx="510716" cy="553996"/>
          </a:xfrm>
          <a:prstGeom prst="rect">
            <a:avLst/>
          </a:prstGeom>
        </p:spPr>
      </p:pic>
      <p:sp>
        <p:nvSpPr>
          <p:cNvPr id="22" name="TextBox 21">
            <a:extLst>
              <a:ext uri="{FF2B5EF4-FFF2-40B4-BE49-F238E27FC236}">
                <a16:creationId xmlns:a16="http://schemas.microsoft.com/office/drawing/2014/main" id="{4036C77A-73A3-C99C-6461-7869A3D5B864}"/>
              </a:ext>
            </a:extLst>
          </p:cNvPr>
          <p:cNvSpPr txBox="1"/>
          <p:nvPr/>
        </p:nvSpPr>
        <p:spPr>
          <a:xfrm>
            <a:off x="9148968" y="1977521"/>
            <a:ext cx="1874232" cy="584775"/>
          </a:xfrm>
          <a:prstGeom prst="rect">
            <a:avLst/>
          </a:prstGeom>
          <a:noFill/>
        </p:spPr>
        <p:txBody>
          <a:bodyPr wrap="none" rtlCol="0" anchor="t">
            <a:spAutoFit/>
          </a:bodyPr>
          <a:lstStyle/>
          <a:p>
            <a:pPr algn="ctr" defTabSz="1219170">
              <a:defRPr/>
            </a:pPr>
            <a:r>
              <a:rPr lang="en-US" sz="1600" i="1" dirty="0">
                <a:solidFill>
                  <a:prstClr val="black"/>
                </a:solidFill>
                <a:latin typeface="Arial" panose="020B0604020202020204" pitchFamily="34" charset="0"/>
                <a:ea typeface="ＭＳ Ｐゴシック"/>
                <a:cs typeface="Arial" panose="020B0604020202020204" pitchFamily="34" charset="0"/>
              </a:rPr>
              <a:t>Service Provider’s</a:t>
            </a:r>
          </a:p>
          <a:p>
            <a:pPr algn="ctr" defTabSz="1219170">
              <a:defRPr/>
            </a:pPr>
            <a:r>
              <a:rPr lang="en-US" sz="1600" i="1" dirty="0">
                <a:solidFill>
                  <a:prstClr val="black"/>
                </a:solidFill>
                <a:latin typeface="Arial" panose="020B0604020202020204" pitchFamily="34" charset="0"/>
                <a:ea typeface="ＭＳ Ｐゴシック"/>
                <a:cs typeface="Arial" panose="020B0604020202020204" pitchFamily="34" charset="0"/>
              </a:rPr>
              <a:t>Network</a:t>
            </a:r>
          </a:p>
        </p:txBody>
      </p:sp>
      <p:cxnSp>
        <p:nvCxnSpPr>
          <p:cNvPr id="23" name="Straight Connector 22">
            <a:extLst>
              <a:ext uri="{FF2B5EF4-FFF2-40B4-BE49-F238E27FC236}">
                <a16:creationId xmlns:a16="http://schemas.microsoft.com/office/drawing/2014/main" id="{A0A0F527-CABC-E27D-18F6-982F19C55155}"/>
              </a:ext>
            </a:extLst>
          </p:cNvPr>
          <p:cNvCxnSpPr>
            <a:cxnSpLocks/>
          </p:cNvCxnSpPr>
          <p:nvPr/>
        </p:nvCxnSpPr>
        <p:spPr>
          <a:xfrm flipV="1">
            <a:off x="9074044" y="2029829"/>
            <a:ext cx="0" cy="469376"/>
          </a:xfrm>
          <a:prstGeom prst="line">
            <a:avLst/>
          </a:prstGeom>
          <a:ln w="9525">
            <a:solidFill>
              <a:srgbClr val="0797FF"/>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9AB9D9F-2ADF-463A-8E0A-938032FEB794}"/>
              </a:ext>
            </a:extLst>
          </p:cNvPr>
          <p:cNvSpPr txBox="1"/>
          <p:nvPr/>
        </p:nvSpPr>
        <p:spPr>
          <a:xfrm>
            <a:off x="9587826" y="3234492"/>
            <a:ext cx="1460656" cy="338554"/>
          </a:xfrm>
          <a:prstGeom prst="rect">
            <a:avLst/>
          </a:prstGeom>
          <a:noFill/>
        </p:spPr>
        <p:txBody>
          <a:bodyPr wrap="none" rtlCol="0" anchor="t">
            <a:spAutoFit/>
          </a:bodyPr>
          <a:lstStyle/>
          <a:p>
            <a:pPr algn="ctr" defTabSz="1219170">
              <a:defRPr/>
            </a:pPr>
            <a:r>
              <a:rPr lang="en-US" sz="1600" i="1" dirty="0">
                <a:solidFill>
                  <a:prstClr val="black"/>
                </a:solidFill>
                <a:latin typeface="Arial" panose="020B0604020202020204" pitchFamily="34" charset="0"/>
                <a:ea typeface="ＭＳ Ｐゴシック"/>
                <a:cs typeface="Arial" panose="020B0604020202020204" pitchFamily="34" charset="0"/>
              </a:rPr>
              <a:t>Data Services</a:t>
            </a:r>
          </a:p>
        </p:txBody>
      </p:sp>
      <p:sp>
        <p:nvSpPr>
          <p:cNvPr id="25" name="TextBox 24">
            <a:extLst>
              <a:ext uri="{FF2B5EF4-FFF2-40B4-BE49-F238E27FC236}">
                <a16:creationId xmlns:a16="http://schemas.microsoft.com/office/drawing/2014/main" id="{2D504B1C-E5C2-BD8A-7755-D418CF55871C}"/>
              </a:ext>
            </a:extLst>
          </p:cNvPr>
          <p:cNvSpPr txBox="1"/>
          <p:nvPr/>
        </p:nvSpPr>
        <p:spPr>
          <a:xfrm>
            <a:off x="6910533" y="2826011"/>
            <a:ext cx="1743428" cy="492443"/>
          </a:xfrm>
          <a:prstGeom prst="rect">
            <a:avLst/>
          </a:prstGeom>
          <a:noFill/>
        </p:spPr>
        <p:txBody>
          <a:bodyPr wrap="square" lIns="0" tIns="0" rIns="0" bIns="0" rtlCol="0" anchor="t">
            <a:spAutoFit/>
          </a:bodyPr>
          <a:lstStyle/>
          <a:p>
            <a:pPr algn="ctr" defTabSz="1219170">
              <a:defRPr/>
            </a:pPr>
            <a:r>
              <a:rPr lang="en-US" sz="1600" i="1" dirty="0">
                <a:solidFill>
                  <a:prstClr val="black"/>
                </a:solidFill>
                <a:latin typeface="Arial" panose="020B0604020202020204" pitchFamily="34" charset="0"/>
                <a:ea typeface="ＭＳ Ｐゴシック"/>
                <a:cs typeface="Arial" panose="020B0604020202020204" pitchFamily="34" charset="0"/>
              </a:rPr>
              <a:t>Decision-Making Tools</a:t>
            </a:r>
          </a:p>
        </p:txBody>
      </p:sp>
      <p:grpSp>
        <p:nvGrpSpPr>
          <p:cNvPr id="27" name="Group 26">
            <a:extLst>
              <a:ext uri="{FF2B5EF4-FFF2-40B4-BE49-F238E27FC236}">
                <a16:creationId xmlns:a16="http://schemas.microsoft.com/office/drawing/2014/main" id="{85318619-BFFC-92D7-1333-544CCB362076}"/>
              </a:ext>
            </a:extLst>
          </p:cNvPr>
          <p:cNvGrpSpPr/>
          <p:nvPr/>
        </p:nvGrpSpPr>
        <p:grpSpPr>
          <a:xfrm>
            <a:off x="2042118" y="1497551"/>
            <a:ext cx="1780487" cy="1898773"/>
            <a:chOff x="12234327" y="-942093"/>
            <a:chExt cx="2434862" cy="2434862"/>
          </a:xfrm>
        </p:grpSpPr>
        <p:sp>
          <p:nvSpPr>
            <p:cNvPr id="28" name="Rounded Rectangle 27">
              <a:extLst>
                <a:ext uri="{FF2B5EF4-FFF2-40B4-BE49-F238E27FC236}">
                  <a16:creationId xmlns:a16="http://schemas.microsoft.com/office/drawing/2014/main" id="{7442B6C4-2F59-873D-D83E-BC689E0F5E96}"/>
                </a:ext>
              </a:extLst>
            </p:cNvPr>
            <p:cNvSpPr/>
            <p:nvPr/>
          </p:nvSpPr>
          <p:spPr>
            <a:xfrm>
              <a:off x="12478042" y="-530875"/>
              <a:ext cx="1947432" cy="1292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grpSp>
          <p:nvGrpSpPr>
            <p:cNvPr id="29" name="Group 28">
              <a:extLst>
                <a:ext uri="{FF2B5EF4-FFF2-40B4-BE49-F238E27FC236}">
                  <a16:creationId xmlns:a16="http://schemas.microsoft.com/office/drawing/2014/main" id="{6866C43C-6100-AA9C-0C89-9CA2C929CC0D}"/>
                </a:ext>
              </a:extLst>
            </p:cNvPr>
            <p:cNvGrpSpPr/>
            <p:nvPr/>
          </p:nvGrpSpPr>
          <p:grpSpPr>
            <a:xfrm>
              <a:off x="12234327" y="-942093"/>
              <a:ext cx="2434862" cy="2434862"/>
              <a:chOff x="10496979" y="2055537"/>
              <a:chExt cx="2434862" cy="2434862"/>
            </a:xfrm>
          </p:grpSpPr>
          <p:pic>
            <p:nvPicPr>
              <p:cNvPr id="30" name="Graphic 29" descr="Monitor with solid fill">
                <a:extLst>
                  <a:ext uri="{FF2B5EF4-FFF2-40B4-BE49-F238E27FC236}">
                    <a16:creationId xmlns:a16="http://schemas.microsoft.com/office/drawing/2014/main" id="{FCFA8A33-C060-A07A-93BC-C250F23C4918}"/>
                  </a:ext>
                </a:extLst>
              </p:cNvPr>
              <p:cNvPicPr>
                <a:picLocks noChangeAspect="1"/>
              </p:cNvPicPr>
              <p:nvPr/>
            </p:nvPicPr>
            <p:blipFill>
              <a:blip r:embed="rId5">
                <a:biLevel thresh="75000"/>
                <a:extLst>
                  <a:ext uri="{96DAC541-7B7A-43D3-8B79-37D633B846F1}">
                    <asvg:svgBlip xmlns:asvg="http://schemas.microsoft.com/office/drawing/2016/SVG/main" r:embed="rId6"/>
                  </a:ext>
                </a:extLst>
              </a:blip>
              <a:stretch>
                <a:fillRect/>
              </a:stretch>
            </p:blipFill>
            <p:spPr>
              <a:xfrm>
                <a:off x="10496979" y="2055537"/>
                <a:ext cx="2434862" cy="2434862"/>
              </a:xfrm>
              <a:prstGeom prst="rect">
                <a:avLst/>
              </a:prstGeom>
            </p:spPr>
          </p:pic>
          <p:pic>
            <p:nvPicPr>
              <p:cNvPr id="31" name="Graphic 30" descr="Bar chart with solid fill">
                <a:extLst>
                  <a:ext uri="{FF2B5EF4-FFF2-40B4-BE49-F238E27FC236}">
                    <a16:creationId xmlns:a16="http://schemas.microsoft.com/office/drawing/2014/main" id="{46FAD569-5BA3-F0C1-0143-0DAC35260449}"/>
                  </a:ext>
                </a:extLst>
              </p:cNvPr>
              <p:cNvPicPr>
                <a:picLocks noChangeAspect="1"/>
              </p:cNvPicPr>
              <p:nvPr/>
            </p:nvPicPr>
            <p:blipFill>
              <a:blip r:embed="rId7">
                <a:biLevel thresh="75000"/>
                <a:extLst>
                  <a:ext uri="{96DAC541-7B7A-43D3-8B79-37D633B846F1}">
                    <asvg:svgBlip xmlns:asvg="http://schemas.microsoft.com/office/drawing/2016/SVG/main" r:embed="rId8"/>
                  </a:ext>
                </a:extLst>
              </a:blip>
              <a:stretch>
                <a:fillRect/>
              </a:stretch>
            </p:blipFill>
            <p:spPr>
              <a:xfrm>
                <a:off x="10876837" y="2602362"/>
                <a:ext cx="670606" cy="670606"/>
              </a:xfrm>
              <a:prstGeom prst="rect">
                <a:avLst/>
              </a:prstGeom>
            </p:spPr>
          </p:pic>
          <p:pic>
            <p:nvPicPr>
              <p:cNvPr id="32" name="Graphic 31" descr="Pie chart with solid fill">
                <a:extLst>
                  <a:ext uri="{FF2B5EF4-FFF2-40B4-BE49-F238E27FC236}">
                    <a16:creationId xmlns:a16="http://schemas.microsoft.com/office/drawing/2014/main" id="{04EBE028-2515-D93A-787F-673232148325}"/>
                  </a:ext>
                </a:extLst>
              </p:cNvPr>
              <p:cNvPicPr>
                <a:picLocks noChangeAspect="1"/>
              </p:cNvPicPr>
              <p:nvPr/>
            </p:nvPicPr>
            <p:blipFill>
              <a:blip r:embed="rId9">
                <a:biLevel thresh="75000"/>
                <a:extLst>
                  <a:ext uri="{96DAC541-7B7A-43D3-8B79-37D633B846F1}">
                    <asvg:svgBlip xmlns:asvg="http://schemas.microsoft.com/office/drawing/2016/SVG/main" r:embed="rId10"/>
                  </a:ext>
                </a:extLst>
              </a:blip>
              <a:stretch>
                <a:fillRect/>
              </a:stretch>
            </p:blipFill>
            <p:spPr>
              <a:xfrm>
                <a:off x="11631792" y="3209875"/>
                <a:ext cx="443219" cy="443219"/>
              </a:xfrm>
              <a:prstGeom prst="rect">
                <a:avLst/>
              </a:prstGeom>
            </p:spPr>
          </p:pic>
          <p:pic>
            <p:nvPicPr>
              <p:cNvPr id="33" name="Graphic 32" descr="Pie chart with solid fill">
                <a:extLst>
                  <a:ext uri="{FF2B5EF4-FFF2-40B4-BE49-F238E27FC236}">
                    <a16:creationId xmlns:a16="http://schemas.microsoft.com/office/drawing/2014/main" id="{E22297EE-095C-14A3-B320-EF1E7FAF7D7B}"/>
                  </a:ext>
                </a:extLst>
              </p:cNvPr>
              <p:cNvPicPr>
                <a:picLocks noChangeAspect="1"/>
              </p:cNvPicPr>
              <p:nvPr/>
            </p:nvPicPr>
            <p:blipFill>
              <a:blip r:embed="rId11">
                <a:biLevel thresh="75000"/>
                <a:extLst>
                  <a:ext uri="{96DAC541-7B7A-43D3-8B79-37D633B846F1}">
                    <asvg:svgBlip xmlns:asvg="http://schemas.microsoft.com/office/drawing/2016/SVG/main" r:embed="rId12"/>
                  </a:ext>
                </a:extLst>
              </a:blip>
              <a:stretch>
                <a:fillRect/>
              </a:stretch>
            </p:blipFill>
            <p:spPr>
              <a:xfrm>
                <a:off x="12083257" y="3207702"/>
                <a:ext cx="429901" cy="429901"/>
              </a:xfrm>
              <a:prstGeom prst="rect">
                <a:avLst/>
              </a:prstGeom>
            </p:spPr>
          </p:pic>
          <p:grpSp>
            <p:nvGrpSpPr>
              <p:cNvPr id="34" name="Group 33">
                <a:extLst>
                  <a:ext uri="{FF2B5EF4-FFF2-40B4-BE49-F238E27FC236}">
                    <a16:creationId xmlns:a16="http://schemas.microsoft.com/office/drawing/2014/main" id="{C3F642BC-3756-9442-1569-7DB4619440B4}"/>
                  </a:ext>
                </a:extLst>
              </p:cNvPr>
              <p:cNvGrpSpPr/>
              <p:nvPr/>
            </p:nvGrpSpPr>
            <p:grpSpPr>
              <a:xfrm>
                <a:off x="10917251" y="3281108"/>
                <a:ext cx="132523" cy="356482"/>
                <a:chOff x="4441254" y="1095142"/>
                <a:chExt cx="50770" cy="196071"/>
              </a:xfrm>
              <a:solidFill>
                <a:schemeClr val="accent2"/>
              </a:solidFill>
            </p:grpSpPr>
            <p:sp>
              <p:nvSpPr>
                <p:cNvPr id="44" name="Oval 43">
                  <a:extLst>
                    <a:ext uri="{FF2B5EF4-FFF2-40B4-BE49-F238E27FC236}">
                      <a16:creationId xmlns:a16="http://schemas.microsoft.com/office/drawing/2014/main" id="{DD8C2246-A80A-DC82-9129-8DD459E6FA55}"/>
                    </a:ext>
                  </a:extLst>
                </p:cNvPr>
                <p:cNvSpPr/>
                <p:nvPr/>
              </p:nvSpPr>
              <p:spPr>
                <a:xfrm>
                  <a:off x="4441254" y="1095142"/>
                  <a:ext cx="5077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sp>
              <p:nvSpPr>
                <p:cNvPr id="45" name="Oval 44">
                  <a:extLst>
                    <a:ext uri="{FF2B5EF4-FFF2-40B4-BE49-F238E27FC236}">
                      <a16:creationId xmlns:a16="http://schemas.microsoft.com/office/drawing/2014/main" id="{DC267721-3668-35ED-FDB7-E11969E66FBD}"/>
                    </a:ext>
                  </a:extLst>
                </p:cNvPr>
                <p:cNvSpPr/>
                <p:nvPr/>
              </p:nvSpPr>
              <p:spPr>
                <a:xfrm>
                  <a:off x="4441254" y="1169012"/>
                  <a:ext cx="5077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sp>
              <p:nvSpPr>
                <p:cNvPr id="46" name="Oval 45">
                  <a:extLst>
                    <a:ext uri="{FF2B5EF4-FFF2-40B4-BE49-F238E27FC236}">
                      <a16:creationId xmlns:a16="http://schemas.microsoft.com/office/drawing/2014/main" id="{25394113-5CD1-35FC-AA50-FC3A1EED2979}"/>
                    </a:ext>
                  </a:extLst>
                </p:cNvPr>
                <p:cNvSpPr/>
                <p:nvPr/>
              </p:nvSpPr>
              <p:spPr>
                <a:xfrm>
                  <a:off x="4441254" y="1245494"/>
                  <a:ext cx="5077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grpSp>
          <p:grpSp>
            <p:nvGrpSpPr>
              <p:cNvPr id="35" name="Group 34">
                <a:extLst>
                  <a:ext uri="{FF2B5EF4-FFF2-40B4-BE49-F238E27FC236}">
                    <a16:creationId xmlns:a16="http://schemas.microsoft.com/office/drawing/2014/main" id="{F58CC047-B223-4F27-E635-79ECF9D63E36}"/>
                  </a:ext>
                </a:extLst>
              </p:cNvPr>
              <p:cNvGrpSpPr/>
              <p:nvPr/>
            </p:nvGrpSpPr>
            <p:grpSpPr>
              <a:xfrm>
                <a:off x="11134123" y="3312688"/>
                <a:ext cx="459757" cy="283353"/>
                <a:chOff x="11134123" y="3312688"/>
                <a:chExt cx="459757" cy="283353"/>
              </a:xfrm>
            </p:grpSpPr>
            <p:cxnSp>
              <p:nvCxnSpPr>
                <p:cNvPr id="41" name="Straight Connector 40">
                  <a:extLst>
                    <a:ext uri="{FF2B5EF4-FFF2-40B4-BE49-F238E27FC236}">
                      <a16:creationId xmlns:a16="http://schemas.microsoft.com/office/drawing/2014/main" id="{E0D6DBDD-A807-BBAE-35FC-7C08DD67A4EA}"/>
                    </a:ext>
                  </a:extLst>
                </p:cNvPr>
                <p:cNvCxnSpPr>
                  <a:cxnSpLocks/>
                </p:cNvCxnSpPr>
                <p:nvPr/>
              </p:nvCxnSpPr>
              <p:spPr>
                <a:xfrm>
                  <a:off x="11134123" y="3312688"/>
                  <a:ext cx="4597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5E5AEB-103D-22D9-C137-DE6843D0B875}"/>
                    </a:ext>
                  </a:extLst>
                </p:cNvPr>
                <p:cNvCxnSpPr>
                  <a:cxnSpLocks/>
                </p:cNvCxnSpPr>
                <p:nvPr/>
              </p:nvCxnSpPr>
              <p:spPr>
                <a:xfrm>
                  <a:off x="11134123" y="3454364"/>
                  <a:ext cx="4597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2D8D3D-AFAD-E959-C632-2C44412808DC}"/>
                    </a:ext>
                  </a:extLst>
                </p:cNvPr>
                <p:cNvCxnSpPr>
                  <a:cxnSpLocks/>
                </p:cNvCxnSpPr>
                <p:nvPr/>
              </p:nvCxnSpPr>
              <p:spPr>
                <a:xfrm>
                  <a:off x="11134123" y="3596041"/>
                  <a:ext cx="4597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9673A34C-1A39-B21D-E8F0-4E40E38714A9}"/>
                  </a:ext>
                </a:extLst>
              </p:cNvPr>
              <p:cNvGrpSpPr/>
              <p:nvPr/>
            </p:nvGrpSpPr>
            <p:grpSpPr>
              <a:xfrm>
                <a:off x="11593880" y="2716717"/>
                <a:ext cx="861518" cy="332214"/>
                <a:chOff x="11593880" y="2716717"/>
                <a:chExt cx="861518" cy="332214"/>
              </a:xfrm>
            </p:grpSpPr>
            <p:cxnSp>
              <p:nvCxnSpPr>
                <p:cNvPr id="37" name="Straight Connector 36">
                  <a:extLst>
                    <a:ext uri="{FF2B5EF4-FFF2-40B4-BE49-F238E27FC236}">
                      <a16:creationId xmlns:a16="http://schemas.microsoft.com/office/drawing/2014/main" id="{BC44CCCC-8941-CE22-5AA4-7BEC352E5DB4}"/>
                    </a:ext>
                  </a:extLst>
                </p:cNvPr>
                <p:cNvCxnSpPr/>
                <p:nvPr/>
              </p:nvCxnSpPr>
              <p:spPr>
                <a:xfrm>
                  <a:off x="11593881" y="2716717"/>
                  <a:ext cx="86151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1DD9A9D-E0E1-A83C-9A83-007E9B644567}"/>
                    </a:ext>
                  </a:extLst>
                </p:cNvPr>
                <p:cNvCxnSpPr/>
                <p:nvPr/>
              </p:nvCxnSpPr>
              <p:spPr>
                <a:xfrm>
                  <a:off x="11593880" y="2827455"/>
                  <a:ext cx="86151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A556361-183C-DF8C-C6E2-216590CDA942}"/>
                    </a:ext>
                  </a:extLst>
                </p:cNvPr>
                <p:cNvCxnSpPr/>
                <p:nvPr/>
              </p:nvCxnSpPr>
              <p:spPr>
                <a:xfrm>
                  <a:off x="11593880" y="2938193"/>
                  <a:ext cx="86151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50027F-26F6-FB08-DCDE-D0238D6D3FF8}"/>
                    </a:ext>
                  </a:extLst>
                </p:cNvPr>
                <p:cNvCxnSpPr>
                  <a:cxnSpLocks/>
                </p:cNvCxnSpPr>
                <p:nvPr/>
              </p:nvCxnSpPr>
              <p:spPr>
                <a:xfrm>
                  <a:off x="11593880" y="3048931"/>
                  <a:ext cx="682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48" name="Picture 47">
            <a:extLst>
              <a:ext uri="{FF2B5EF4-FFF2-40B4-BE49-F238E27FC236}">
                <a16:creationId xmlns:a16="http://schemas.microsoft.com/office/drawing/2014/main" id="{02B3B102-5E69-EAB8-9FFA-D5C3A85D4BEB}"/>
              </a:ext>
            </a:extLst>
          </p:cNvPr>
          <p:cNvPicPr>
            <a:picLocks noChangeAspect="1"/>
          </p:cNvPicPr>
          <p:nvPr/>
        </p:nvPicPr>
        <p:blipFill rotWithShape="1">
          <a:blip r:embed="rId13">
            <a:extLst>
              <a:ext uri="{28A0092B-C50C-407E-A947-70E740481C1C}">
                <a14:useLocalDpi xmlns:a14="http://schemas.microsoft.com/office/drawing/2010/main" val="0"/>
              </a:ext>
            </a:extLst>
          </a:blip>
          <a:srcRect l="9053" t="19297" r="54909" b="61289"/>
          <a:stretch/>
        </p:blipFill>
        <p:spPr>
          <a:xfrm>
            <a:off x="6896258" y="4490628"/>
            <a:ext cx="4410249" cy="1336384"/>
          </a:xfrm>
          <a:prstGeom prst="rect">
            <a:avLst/>
          </a:prstGeom>
        </p:spPr>
      </p:pic>
      <p:sp>
        <p:nvSpPr>
          <p:cNvPr id="57" name="TextBox 56">
            <a:extLst>
              <a:ext uri="{FF2B5EF4-FFF2-40B4-BE49-F238E27FC236}">
                <a16:creationId xmlns:a16="http://schemas.microsoft.com/office/drawing/2014/main" id="{736D15DB-AC23-E2EA-749A-1E5706CC5851}"/>
              </a:ext>
            </a:extLst>
          </p:cNvPr>
          <p:cNvSpPr txBox="1"/>
          <p:nvPr/>
        </p:nvSpPr>
        <p:spPr>
          <a:xfrm>
            <a:off x="3499563" y="4736995"/>
            <a:ext cx="1848381" cy="954300"/>
          </a:xfrm>
          <a:prstGeom prst="rect">
            <a:avLst/>
          </a:prstGeom>
          <a:noFill/>
        </p:spPr>
        <p:txBody>
          <a:bodyPr wrap="square" rtlCol="0">
            <a:spAutoFit/>
          </a:bodyPr>
          <a:lstStyle/>
          <a:p>
            <a:pPr algn="ctr" defTabSz="1219170">
              <a:defRPr/>
            </a:pPr>
            <a:r>
              <a:rPr lang="en-US" sz="1867" i="1">
                <a:solidFill>
                  <a:prstClr val="black"/>
                </a:solidFill>
                <a:latin typeface="Arial" panose="020B0604020202020204" pitchFamily="34" charset="0"/>
                <a:ea typeface="ＭＳ Ｐゴシック"/>
                <a:cs typeface="Arial" panose="020B0604020202020204" pitchFamily="34" charset="0"/>
              </a:rPr>
              <a:t>Service Provider Hardware</a:t>
            </a:r>
          </a:p>
        </p:txBody>
      </p:sp>
      <p:grpSp>
        <p:nvGrpSpPr>
          <p:cNvPr id="58" name="Group 57">
            <a:extLst>
              <a:ext uri="{FF2B5EF4-FFF2-40B4-BE49-F238E27FC236}">
                <a16:creationId xmlns:a16="http://schemas.microsoft.com/office/drawing/2014/main" id="{C0667A8C-C4A2-0485-460C-CD91ED4F018A}"/>
              </a:ext>
            </a:extLst>
          </p:cNvPr>
          <p:cNvGrpSpPr/>
          <p:nvPr/>
        </p:nvGrpSpPr>
        <p:grpSpPr>
          <a:xfrm>
            <a:off x="1533521" y="4694365"/>
            <a:ext cx="1882196" cy="1325465"/>
            <a:chOff x="1243173" y="2445249"/>
            <a:chExt cx="1797978" cy="1579717"/>
          </a:xfrm>
        </p:grpSpPr>
        <p:sp>
          <p:nvSpPr>
            <p:cNvPr id="59" name="Rounded Rectangle 58">
              <a:extLst>
                <a:ext uri="{FF2B5EF4-FFF2-40B4-BE49-F238E27FC236}">
                  <a16:creationId xmlns:a16="http://schemas.microsoft.com/office/drawing/2014/main" id="{2DB8E73A-FD52-F1DB-3F0C-C2A493C96A2D}"/>
                </a:ext>
              </a:extLst>
            </p:cNvPr>
            <p:cNvSpPr/>
            <p:nvPr/>
          </p:nvSpPr>
          <p:spPr>
            <a:xfrm>
              <a:off x="1243173" y="2445249"/>
              <a:ext cx="1797978" cy="1417834"/>
            </a:xfrm>
            <a:prstGeom prst="roundRect">
              <a:avLst>
                <a:gd name="adj" fmla="val 6973"/>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sp>
          <p:nvSpPr>
            <p:cNvPr id="60" name="Rectangle 59">
              <a:extLst>
                <a:ext uri="{FF2B5EF4-FFF2-40B4-BE49-F238E27FC236}">
                  <a16:creationId xmlns:a16="http://schemas.microsoft.com/office/drawing/2014/main" id="{C572A2E6-726D-F7F7-EE99-E8976C69A812}"/>
                </a:ext>
              </a:extLst>
            </p:cNvPr>
            <p:cNvSpPr/>
            <p:nvPr/>
          </p:nvSpPr>
          <p:spPr>
            <a:xfrm>
              <a:off x="1890584" y="3822826"/>
              <a:ext cx="444843" cy="165220"/>
            </a:xfrm>
            <a:prstGeom prst="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sp>
          <p:nvSpPr>
            <p:cNvPr id="61" name="Rectangle 60">
              <a:extLst>
                <a:ext uri="{FF2B5EF4-FFF2-40B4-BE49-F238E27FC236}">
                  <a16:creationId xmlns:a16="http://schemas.microsoft.com/office/drawing/2014/main" id="{37DA1A0C-F5B5-8B0A-9D63-62648F776644}"/>
                </a:ext>
              </a:extLst>
            </p:cNvPr>
            <p:cNvSpPr/>
            <p:nvPr/>
          </p:nvSpPr>
          <p:spPr>
            <a:xfrm>
              <a:off x="1453240" y="3979247"/>
              <a:ext cx="1277605" cy="45719"/>
            </a:xfrm>
            <a:prstGeom prst="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sp>
          <p:nvSpPr>
            <p:cNvPr id="62" name="Rounded Rectangle 61">
              <a:extLst>
                <a:ext uri="{FF2B5EF4-FFF2-40B4-BE49-F238E27FC236}">
                  <a16:creationId xmlns:a16="http://schemas.microsoft.com/office/drawing/2014/main" id="{57666B32-DE07-D01B-4971-F6B911FD8D20}"/>
                </a:ext>
              </a:extLst>
            </p:cNvPr>
            <p:cNvSpPr/>
            <p:nvPr/>
          </p:nvSpPr>
          <p:spPr>
            <a:xfrm>
              <a:off x="1291156" y="2505373"/>
              <a:ext cx="1693273" cy="1286310"/>
            </a:xfrm>
            <a:prstGeom prst="roundRect">
              <a:avLst>
                <a:gd name="adj" fmla="val 0"/>
              </a:avLst>
            </a:prstGeom>
            <a:solidFill>
              <a:schemeClr val="bg1"/>
            </a:solidFill>
            <a:ln>
              <a:solidFill>
                <a:schemeClr val="accent4">
                  <a:lumMod val="5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grpSp>
      <p:sp>
        <p:nvSpPr>
          <p:cNvPr id="63" name="TextBox 62">
            <a:extLst>
              <a:ext uri="{FF2B5EF4-FFF2-40B4-BE49-F238E27FC236}">
                <a16:creationId xmlns:a16="http://schemas.microsoft.com/office/drawing/2014/main" id="{8D08D618-CAD6-F6D7-41D5-96349B357841}"/>
              </a:ext>
            </a:extLst>
          </p:cNvPr>
          <p:cNvSpPr txBox="1"/>
          <p:nvPr/>
        </p:nvSpPr>
        <p:spPr>
          <a:xfrm>
            <a:off x="1713023" y="4860659"/>
            <a:ext cx="1466648" cy="584775"/>
          </a:xfrm>
          <a:prstGeom prst="rect">
            <a:avLst/>
          </a:prstGeom>
          <a:noFill/>
        </p:spPr>
        <p:txBody>
          <a:bodyPr wrap="square" rtlCol="0">
            <a:spAutoFit/>
          </a:bodyPr>
          <a:lstStyle/>
          <a:p>
            <a:pPr algn="ctr" defTabSz="1219170">
              <a:defRPr/>
            </a:pPr>
            <a:r>
              <a:rPr lang="en-US" sz="1600" i="1" dirty="0">
                <a:solidFill>
                  <a:prstClr val="black"/>
                </a:solidFill>
                <a:latin typeface="Arial" panose="020B0604020202020204" pitchFamily="34" charset="0"/>
                <a:ea typeface="ＭＳ Ｐゴシック"/>
                <a:cs typeface="Arial" panose="020B0604020202020204" pitchFamily="34" charset="0"/>
              </a:rPr>
              <a:t>Decision-Making Tools</a:t>
            </a:r>
          </a:p>
        </p:txBody>
      </p:sp>
      <p:sp>
        <p:nvSpPr>
          <p:cNvPr id="64" name="Rectangle 63">
            <a:extLst>
              <a:ext uri="{FF2B5EF4-FFF2-40B4-BE49-F238E27FC236}">
                <a16:creationId xmlns:a16="http://schemas.microsoft.com/office/drawing/2014/main" id="{A814D2E2-3F7C-58D5-396F-92D97E115744}"/>
              </a:ext>
            </a:extLst>
          </p:cNvPr>
          <p:cNvSpPr/>
          <p:nvPr/>
        </p:nvSpPr>
        <p:spPr>
          <a:xfrm>
            <a:off x="1432132" y="4196505"/>
            <a:ext cx="2103579" cy="1911904"/>
          </a:xfrm>
          <a:prstGeom prst="rect">
            <a:avLst/>
          </a:prstGeom>
          <a:noFill/>
          <a:ln w="76200" cmpd="thickThin">
            <a:solidFill>
              <a:srgbClr val="0070C0"/>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1219170">
              <a:defRPr/>
            </a:pPr>
            <a:endParaRPr lang="en-US" sz="2400">
              <a:solidFill>
                <a:prstClr val="white"/>
              </a:solidFill>
              <a:ea typeface="ＭＳ Ｐゴシック"/>
            </a:endParaRPr>
          </a:p>
        </p:txBody>
      </p:sp>
      <p:sp>
        <p:nvSpPr>
          <p:cNvPr id="65" name="TextBox 64">
            <a:extLst>
              <a:ext uri="{FF2B5EF4-FFF2-40B4-BE49-F238E27FC236}">
                <a16:creationId xmlns:a16="http://schemas.microsoft.com/office/drawing/2014/main" id="{93E576D4-54FB-CC97-E0BA-25C030F5E856}"/>
              </a:ext>
            </a:extLst>
          </p:cNvPr>
          <p:cNvSpPr txBox="1"/>
          <p:nvPr/>
        </p:nvSpPr>
        <p:spPr>
          <a:xfrm>
            <a:off x="1364672" y="4222429"/>
            <a:ext cx="2295611" cy="379656"/>
          </a:xfrm>
          <a:prstGeom prst="rect">
            <a:avLst/>
          </a:prstGeom>
          <a:noFill/>
        </p:spPr>
        <p:txBody>
          <a:bodyPr wrap="square" rtlCol="0">
            <a:spAutoFit/>
          </a:bodyPr>
          <a:lstStyle/>
          <a:p>
            <a:pPr algn="ctr" defTabSz="1219170">
              <a:defRPr/>
            </a:pPr>
            <a:r>
              <a:rPr lang="en-US" sz="1867" i="1">
                <a:solidFill>
                  <a:srgbClr val="0070C0"/>
                </a:solidFill>
                <a:latin typeface="Arial" panose="020B0604020202020204" pitchFamily="34" charset="0"/>
                <a:ea typeface="ＭＳ Ｐゴシック"/>
                <a:cs typeface="Arial" panose="020B0604020202020204" pitchFamily="34" charset="0"/>
              </a:rPr>
              <a:t>Local Network</a:t>
            </a:r>
          </a:p>
        </p:txBody>
      </p:sp>
      <p:cxnSp>
        <p:nvCxnSpPr>
          <p:cNvPr id="67" name="Straight Connector 66">
            <a:extLst>
              <a:ext uri="{FF2B5EF4-FFF2-40B4-BE49-F238E27FC236}">
                <a16:creationId xmlns:a16="http://schemas.microsoft.com/office/drawing/2014/main" id="{0DAED667-7E33-E138-876A-F79BB2A205A0}"/>
              </a:ext>
            </a:extLst>
          </p:cNvPr>
          <p:cNvCxnSpPr>
            <a:cxnSpLocks/>
          </p:cNvCxnSpPr>
          <p:nvPr/>
        </p:nvCxnSpPr>
        <p:spPr bwMode="auto">
          <a:xfrm>
            <a:off x="1691478" y="1672265"/>
            <a:ext cx="464975" cy="108891"/>
          </a:xfrm>
          <a:prstGeom prst="line">
            <a:avLst/>
          </a:prstGeom>
          <a:solidFill>
            <a:schemeClr val="accent1"/>
          </a:solidFill>
          <a:ln w="9525" cap="flat" cmpd="sng" algn="ctr">
            <a:solidFill>
              <a:schemeClr val="tx1"/>
            </a:solidFill>
            <a:prstDash val="solid"/>
            <a:round/>
            <a:headEnd type="none" w="med" len="med"/>
            <a:tailEnd type="arrow" w="med" len="med"/>
          </a:ln>
          <a:effectLst/>
        </p:spPr>
      </p:cxnSp>
      <p:cxnSp>
        <p:nvCxnSpPr>
          <p:cNvPr id="68" name="Straight Connector 67">
            <a:extLst>
              <a:ext uri="{FF2B5EF4-FFF2-40B4-BE49-F238E27FC236}">
                <a16:creationId xmlns:a16="http://schemas.microsoft.com/office/drawing/2014/main" id="{3680763B-B769-EE89-584C-81CB8F611466}"/>
              </a:ext>
            </a:extLst>
          </p:cNvPr>
          <p:cNvCxnSpPr>
            <a:cxnSpLocks/>
          </p:cNvCxnSpPr>
          <p:nvPr/>
        </p:nvCxnSpPr>
        <p:spPr bwMode="auto">
          <a:xfrm flipV="1">
            <a:off x="1785858" y="2870571"/>
            <a:ext cx="358053" cy="174859"/>
          </a:xfrm>
          <a:prstGeom prst="line">
            <a:avLst/>
          </a:prstGeom>
          <a:solidFill>
            <a:schemeClr val="accent1"/>
          </a:solidFill>
          <a:ln w="9525" cap="flat" cmpd="sng" algn="ctr">
            <a:solidFill>
              <a:schemeClr val="tx1"/>
            </a:solidFill>
            <a:prstDash val="solid"/>
            <a:round/>
            <a:headEnd type="none" w="med" len="med"/>
            <a:tailEnd type="arrow" w="med" len="med"/>
          </a:ln>
          <a:effectLst/>
        </p:spPr>
      </p:cxnSp>
      <p:cxnSp>
        <p:nvCxnSpPr>
          <p:cNvPr id="71" name="Straight Connector 70">
            <a:extLst>
              <a:ext uri="{FF2B5EF4-FFF2-40B4-BE49-F238E27FC236}">
                <a16:creationId xmlns:a16="http://schemas.microsoft.com/office/drawing/2014/main" id="{6C01D25E-710B-C952-9DE8-41BB5D26D06B}"/>
              </a:ext>
            </a:extLst>
          </p:cNvPr>
          <p:cNvCxnSpPr>
            <a:cxnSpLocks/>
          </p:cNvCxnSpPr>
          <p:nvPr/>
        </p:nvCxnSpPr>
        <p:spPr bwMode="auto">
          <a:xfrm flipH="1">
            <a:off x="3735779" y="1659486"/>
            <a:ext cx="463344" cy="153412"/>
          </a:xfrm>
          <a:prstGeom prst="line">
            <a:avLst/>
          </a:prstGeom>
          <a:solidFill>
            <a:schemeClr val="accent1"/>
          </a:solidFill>
          <a:ln w="9525" cap="flat" cmpd="sng" algn="ctr">
            <a:solidFill>
              <a:schemeClr val="tx1"/>
            </a:solidFill>
            <a:prstDash val="solid"/>
            <a:round/>
            <a:headEnd type="none" w="med" len="med"/>
            <a:tailEnd type="arrow" w="med" len="med"/>
          </a:ln>
          <a:effectLst/>
        </p:spPr>
      </p:cxnSp>
      <p:cxnSp>
        <p:nvCxnSpPr>
          <p:cNvPr id="74" name="Straight Connector 73">
            <a:extLst>
              <a:ext uri="{FF2B5EF4-FFF2-40B4-BE49-F238E27FC236}">
                <a16:creationId xmlns:a16="http://schemas.microsoft.com/office/drawing/2014/main" id="{AB990B33-475B-D534-C792-E6059C3143DF}"/>
              </a:ext>
            </a:extLst>
          </p:cNvPr>
          <p:cNvCxnSpPr>
            <a:cxnSpLocks/>
          </p:cNvCxnSpPr>
          <p:nvPr/>
        </p:nvCxnSpPr>
        <p:spPr bwMode="auto">
          <a:xfrm flipH="1" flipV="1">
            <a:off x="3746905" y="2895412"/>
            <a:ext cx="369284" cy="184512"/>
          </a:xfrm>
          <a:prstGeom prst="line">
            <a:avLst/>
          </a:prstGeom>
          <a:solidFill>
            <a:schemeClr val="accent1"/>
          </a:solidFill>
          <a:ln w="9525" cap="flat" cmpd="sng" algn="ctr">
            <a:solidFill>
              <a:schemeClr val="tx1"/>
            </a:solidFill>
            <a:prstDash val="solid"/>
            <a:round/>
            <a:headEnd type="none" w="med" len="med"/>
            <a:tailEnd type="arrow" w="med" len="med"/>
          </a:ln>
          <a:effectLst/>
        </p:spPr>
      </p:cxnSp>
      <p:sp>
        <p:nvSpPr>
          <p:cNvPr id="76" name="TextBox 75">
            <a:extLst>
              <a:ext uri="{FF2B5EF4-FFF2-40B4-BE49-F238E27FC236}">
                <a16:creationId xmlns:a16="http://schemas.microsoft.com/office/drawing/2014/main" id="{CD215A73-B71B-1F11-B2B0-80B44488DD9F}"/>
              </a:ext>
            </a:extLst>
          </p:cNvPr>
          <p:cNvSpPr txBox="1"/>
          <p:nvPr/>
        </p:nvSpPr>
        <p:spPr>
          <a:xfrm>
            <a:off x="1002880" y="1423655"/>
            <a:ext cx="566950" cy="338554"/>
          </a:xfrm>
          <a:prstGeom prst="rect">
            <a:avLst/>
          </a:prstGeom>
          <a:noFill/>
        </p:spPr>
        <p:txBody>
          <a:bodyPr wrap="none" rtlCol="0">
            <a:spAutoFit/>
          </a:bodyPr>
          <a:lstStyle/>
          <a:p>
            <a:r>
              <a:rPr lang="en-US" sz="1600" i="1"/>
              <a:t>FAA</a:t>
            </a:r>
          </a:p>
        </p:txBody>
      </p:sp>
      <p:sp>
        <p:nvSpPr>
          <p:cNvPr id="77" name="TextBox 76">
            <a:extLst>
              <a:ext uri="{FF2B5EF4-FFF2-40B4-BE49-F238E27FC236}">
                <a16:creationId xmlns:a16="http://schemas.microsoft.com/office/drawing/2014/main" id="{C8CE4016-D4D6-A993-490A-428FC5E28198}"/>
              </a:ext>
            </a:extLst>
          </p:cNvPr>
          <p:cNvSpPr txBox="1"/>
          <p:nvPr/>
        </p:nvSpPr>
        <p:spPr>
          <a:xfrm>
            <a:off x="4183982" y="1423655"/>
            <a:ext cx="752129" cy="338554"/>
          </a:xfrm>
          <a:prstGeom prst="rect">
            <a:avLst/>
          </a:prstGeom>
          <a:noFill/>
        </p:spPr>
        <p:txBody>
          <a:bodyPr wrap="none" rtlCol="0">
            <a:spAutoFit/>
          </a:bodyPr>
          <a:lstStyle/>
          <a:p>
            <a:r>
              <a:rPr lang="en-US" sz="1600" i="1"/>
              <a:t>Airline</a:t>
            </a:r>
          </a:p>
        </p:txBody>
      </p:sp>
      <p:sp>
        <p:nvSpPr>
          <p:cNvPr id="78" name="TextBox 77">
            <a:extLst>
              <a:ext uri="{FF2B5EF4-FFF2-40B4-BE49-F238E27FC236}">
                <a16:creationId xmlns:a16="http://schemas.microsoft.com/office/drawing/2014/main" id="{F0093CEB-F13B-F733-A00D-5FD64F21FD4F}"/>
              </a:ext>
            </a:extLst>
          </p:cNvPr>
          <p:cNvSpPr txBox="1"/>
          <p:nvPr/>
        </p:nvSpPr>
        <p:spPr>
          <a:xfrm>
            <a:off x="4086344" y="2925634"/>
            <a:ext cx="956800" cy="338554"/>
          </a:xfrm>
          <a:prstGeom prst="rect">
            <a:avLst/>
          </a:prstGeom>
          <a:noFill/>
        </p:spPr>
        <p:txBody>
          <a:bodyPr wrap="none" rtlCol="0">
            <a:spAutoFit/>
          </a:bodyPr>
          <a:lstStyle/>
          <a:p>
            <a:r>
              <a:rPr lang="en-US" sz="1600" i="1"/>
              <a:t>Weather</a:t>
            </a:r>
          </a:p>
        </p:txBody>
      </p:sp>
      <p:sp>
        <p:nvSpPr>
          <p:cNvPr id="79" name="TextBox 78">
            <a:extLst>
              <a:ext uri="{FF2B5EF4-FFF2-40B4-BE49-F238E27FC236}">
                <a16:creationId xmlns:a16="http://schemas.microsoft.com/office/drawing/2014/main" id="{04063CBD-1850-6D1F-F996-20F3B81C478C}"/>
              </a:ext>
            </a:extLst>
          </p:cNvPr>
          <p:cNvSpPr txBox="1"/>
          <p:nvPr/>
        </p:nvSpPr>
        <p:spPr>
          <a:xfrm>
            <a:off x="963575" y="2977915"/>
            <a:ext cx="847091" cy="338554"/>
          </a:xfrm>
          <a:prstGeom prst="rect">
            <a:avLst/>
          </a:prstGeom>
          <a:noFill/>
        </p:spPr>
        <p:txBody>
          <a:bodyPr wrap="none" rtlCol="0">
            <a:spAutoFit/>
          </a:bodyPr>
          <a:lstStyle/>
          <a:p>
            <a:r>
              <a:rPr lang="en-US" sz="1600" i="1"/>
              <a:t>Vehicle</a:t>
            </a:r>
          </a:p>
        </p:txBody>
      </p:sp>
      <p:sp>
        <p:nvSpPr>
          <p:cNvPr id="5" name="TextBox 4">
            <a:extLst>
              <a:ext uri="{FF2B5EF4-FFF2-40B4-BE49-F238E27FC236}">
                <a16:creationId xmlns:a16="http://schemas.microsoft.com/office/drawing/2014/main" id="{889B8280-F705-596A-FE0F-BF0C13BF0FF1}"/>
              </a:ext>
            </a:extLst>
          </p:cNvPr>
          <p:cNvSpPr txBox="1"/>
          <p:nvPr/>
        </p:nvSpPr>
        <p:spPr>
          <a:xfrm>
            <a:off x="378372" y="6581001"/>
            <a:ext cx="2665217" cy="276999"/>
          </a:xfrm>
          <a:prstGeom prst="rect">
            <a:avLst/>
          </a:prstGeom>
          <a:noFill/>
        </p:spPr>
        <p:txBody>
          <a:bodyPr wrap="none" rtlCol="0">
            <a:spAutoFit/>
          </a:bodyPr>
          <a:lstStyle/>
          <a:p>
            <a:r>
              <a:rPr lang="en-US" sz="1200" dirty="0">
                <a:solidFill>
                  <a:schemeClr val="bg1"/>
                </a:solidFill>
              </a:rPr>
              <a:t>FAA: Federal Aviation Administration</a:t>
            </a:r>
          </a:p>
        </p:txBody>
      </p:sp>
    </p:spTree>
    <p:extLst>
      <p:ext uri="{BB962C8B-B14F-4D97-AF65-F5344CB8AC3E}">
        <p14:creationId xmlns:p14="http://schemas.microsoft.com/office/powerpoint/2010/main" val="74052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linds(horizontal)">
                                      <p:cBhvr>
                                        <p:cTn id="10" dur="500"/>
                                        <p:tgtEl>
                                          <p:spTgt spid="67"/>
                                        </p:tgtEl>
                                      </p:cBhvr>
                                    </p:animEffect>
                                  </p:childTnLst>
                                </p:cTn>
                              </p:par>
                              <p:par>
                                <p:cTn id="11" presetID="3" presetClass="entr" presetSubtype="1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blinds(horizontal)">
                                      <p:cBhvr>
                                        <p:cTn id="13" dur="500"/>
                                        <p:tgtEl>
                                          <p:spTgt spid="68"/>
                                        </p:tgtEl>
                                      </p:cBhvr>
                                    </p:animEffect>
                                  </p:childTnLst>
                                </p:cTn>
                              </p:par>
                              <p:par>
                                <p:cTn id="14" presetID="3" presetClass="entr" presetSubtype="10"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blinds(horizontal)">
                                      <p:cBhvr>
                                        <p:cTn id="16" dur="500"/>
                                        <p:tgtEl>
                                          <p:spTgt spid="71"/>
                                        </p:tgtEl>
                                      </p:cBhvr>
                                    </p:animEffect>
                                  </p:childTnLst>
                                </p:cTn>
                              </p:par>
                              <p:par>
                                <p:cTn id="17" presetID="3" presetClass="entr" presetSubtype="1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blinds(horizontal)">
                                      <p:cBhvr>
                                        <p:cTn id="19" dur="500"/>
                                        <p:tgtEl>
                                          <p:spTgt spid="7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linds(horizontal)">
                                      <p:cBhvr>
                                        <p:cTn id="22" dur="500"/>
                                        <p:tgtEl>
                                          <p:spTgt spid="7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blinds(horizontal)">
                                      <p:cBhvr>
                                        <p:cTn id="25" dur="500"/>
                                        <p:tgtEl>
                                          <p:spTgt spid="7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blinds(horizontal)">
                                      <p:cBhvr>
                                        <p:cTn id="28" dur="500"/>
                                        <p:tgtEl>
                                          <p:spTgt spid="7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linds(horizontal)">
                                      <p:cBhvr>
                                        <p:cTn id="31" dur="500"/>
                                        <p:tgtEl>
                                          <p:spTgt spid="7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par>
                                <p:cTn id="43" presetID="3" presetClass="entr" presetSubtype="1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500"/>
                                        <p:tgtEl>
                                          <p:spTgt spid="22"/>
                                        </p:tgtEl>
                                      </p:cBhvr>
                                    </p:animEffect>
                                  </p:childTnLst>
                                </p:cTn>
                              </p:par>
                              <p:par>
                                <p:cTn id="49" presetID="3" presetClass="entr" presetSubtype="1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linds(horizontal)">
                                      <p:cBhvr>
                                        <p:cTn id="51" dur="500"/>
                                        <p:tgtEl>
                                          <p:spTgt spid="23"/>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linds(horizontal)">
                                      <p:cBhvr>
                                        <p:cTn id="57" dur="500"/>
                                        <p:tgtEl>
                                          <p:spTgt spid="25"/>
                                        </p:tgtEl>
                                      </p:cBhvr>
                                    </p:animEffect>
                                  </p:childTnLst>
                                </p:cTn>
                              </p:par>
                              <p:par>
                                <p:cTn id="58" presetID="3" presetClass="entr" presetSubtype="1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linds(horizont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blinds(horizontal)">
                                      <p:cBhvr>
                                        <p:cTn id="68" dur="500"/>
                                        <p:tgtEl>
                                          <p:spTgt spid="57"/>
                                        </p:tgtEl>
                                      </p:cBhvr>
                                    </p:animEffect>
                                  </p:childTnLst>
                                </p:cTn>
                              </p:par>
                              <p:par>
                                <p:cTn id="69" presetID="3" presetClass="entr" presetSubtype="1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blinds(horizontal)">
                                      <p:cBhvr>
                                        <p:cTn id="71" dur="500"/>
                                        <p:tgtEl>
                                          <p:spTgt spid="58"/>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blinds(horizontal)">
                                      <p:cBhvr>
                                        <p:cTn id="74" dur="500"/>
                                        <p:tgtEl>
                                          <p:spTgt spid="63"/>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blinds(horizontal)">
                                      <p:cBhvr>
                                        <p:cTn id="77" dur="500"/>
                                        <p:tgtEl>
                                          <p:spTgt spid="64"/>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blinds(horizontal)">
                                      <p:cBhvr>
                                        <p:cTn id="80" dur="500"/>
                                        <p:tgtEl>
                                          <p:spTgt spid="65"/>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blinds(horizontal)">
                                      <p:cBhvr>
                                        <p:cTn id="85" dur="500"/>
                                        <p:tgtEl>
                                          <p:spTgt spid="13"/>
                                        </p:tgtEl>
                                      </p:cBhvr>
                                    </p:animEffect>
                                  </p:childTnLst>
                                </p:cTn>
                              </p:par>
                              <p:par>
                                <p:cTn id="86" presetID="3" presetClass="entr" presetSubtype="10" fill="hold"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blinds(horizontal)">
                                      <p:cBhvr>
                                        <p:cTn id="8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0" grpId="0"/>
      <p:bldP spid="22" grpId="0"/>
      <p:bldP spid="24" grpId="0"/>
      <p:bldP spid="25" grpId="0"/>
      <p:bldP spid="57" grpId="0"/>
      <p:bldP spid="63" grpId="0"/>
      <p:bldP spid="64" grpId="0" animBg="1"/>
      <p:bldP spid="65" grpId="0"/>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60D7-3A4B-F350-AA52-022E2CFA0CC6}"/>
              </a:ext>
            </a:extLst>
          </p:cNvPr>
          <p:cNvSpPr>
            <a:spLocks noGrp="1"/>
          </p:cNvSpPr>
          <p:nvPr>
            <p:ph type="title"/>
          </p:nvPr>
        </p:nvSpPr>
        <p:spPr>
          <a:xfrm>
            <a:off x="307848" y="63191"/>
            <a:ext cx="11582400" cy="685800"/>
          </a:xfrm>
        </p:spPr>
        <p:txBody>
          <a:bodyPr/>
          <a:lstStyle/>
          <a:p>
            <a:r>
              <a:rPr lang="en-US" dirty="0">
                <a:solidFill>
                  <a:schemeClr val="bg1"/>
                </a:solidFill>
                <a:latin typeface="+mj-lt"/>
                <a:cs typeface="Arial" panose="020B0604020202020204" pitchFamily="34" charset="0"/>
              </a:rPr>
              <a:t>Proposed Solutions to Accelerate Digital Transformation</a:t>
            </a:r>
            <a:endParaRPr lang="en-US" dirty="0">
              <a:solidFill>
                <a:schemeClr val="bg1"/>
              </a:solidFill>
            </a:endParaRPr>
          </a:p>
        </p:txBody>
      </p:sp>
      <p:sp>
        <p:nvSpPr>
          <p:cNvPr id="4" name="Slide Number Placeholder 3">
            <a:extLst>
              <a:ext uri="{FF2B5EF4-FFF2-40B4-BE49-F238E27FC236}">
                <a16:creationId xmlns:a16="http://schemas.microsoft.com/office/drawing/2014/main" id="{F10EB870-5AF6-A340-74CD-7FE3CD81C696}"/>
              </a:ext>
            </a:extLst>
          </p:cNvPr>
          <p:cNvSpPr>
            <a:spLocks noGrp="1"/>
          </p:cNvSpPr>
          <p:nvPr>
            <p:ph type="sldNum" sz="quarter" idx="12"/>
          </p:nvPr>
        </p:nvSpPr>
        <p:spPr/>
        <p:txBody>
          <a:bodyPr/>
          <a:lstStyle/>
          <a:p>
            <a:pPr>
              <a:defRPr/>
            </a:pPr>
            <a:endParaRPr lang="en-US"/>
          </a:p>
        </p:txBody>
      </p:sp>
      <p:cxnSp>
        <p:nvCxnSpPr>
          <p:cNvPr id="6" name="Straight Connector 5">
            <a:extLst>
              <a:ext uri="{FF2B5EF4-FFF2-40B4-BE49-F238E27FC236}">
                <a16:creationId xmlns:a16="http://schemas.microsoft.com/office/drawing/2014/main" id="{AB037DE6-4F25-87B7-9090-59EF49ED1319}"/>
              </a:ext>
            </a:extLst>
          </p:cNvPr>
          <p:cNvCxnSpPr/>
          <p:nvPr/>
        </p:nvCxnSpPr>
        <p:spPr bwMode="auto">
          <a:xfrm>
            <a:off x="5761849" y="1020517"/>
            <a:ext cx="0" cy="5380284"/>
          </a:xfrm>
          <a:prstGeom prst="line">
            <a:avLst/>
          </a:prstGeom>
          <a:solidFill>
            <a:schemeClr val="accent1"/>
          </a:solidFill>
          <a:ln w="9525" cap="flat" cmpd="sng" algn="ctr">
            <a:solidFill>
              <a:srgbClr val="0070C0"/>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6C9AFDA3-7AC2-3130-7F8D-21F2577F2BA5}"/>
              </a:ext>
            </a:extLst>
          </p:cNvPr>
          <p:cNvCxnSpPr>
            <a:cxnSpLocks/>
          </p:cNvCxnSpPr>
          <p:nvPr/>
        </p:nvCxnSpPr>
        <p:spPr bwMode="auto">
          <a:xfrm>
            <a:off x="307848" y="3741032"/>
            <a:ext cx="11582400" cy="0"/>
          </a:xfrm>
          <a:prstGeom prst="line">
            <a:avLst/>
          </a:prstGeom>
          <a:solidFill>
            <a:schemeClr val="accent1"/>
          </a:solidFill>
          <a:ln w="9525" cap="flat" cmpd="sng" algn="ctr">
            <a:solidFill>
              <a:srgbClr val="0070C0"/>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19B1E441-245A-86C9-400B-E1D70F7B2A42}"/>
              </a:ext>
            </a:extLst>
          </p:cNvPr>
          <p:cNvSpPr txBox="1"/>
          <p:nvPr/>
        </p:nvSpPr>
        <p:spPr>
          <a:xfrm>
            <a:off x="978591" y="1004583"/>
            <a:ext cx="3845733" cy="379656"/>
          </a:xfrm>
          <a:prstGeom prst="rect">
            <a:avLst/>
          </a:prstGeom>
          <a:noFill/>
        </p:spPr>
        <p:txBody>
          <a:bodyPr wrap="none" rtlCol="0">
            <a:spAutoFit/>
          </a:bodyPr>
          <a:lstStyle/>
          <a:p>
            <a:r>
              <a:rPr lang="en-US" sz="1867" b="1">
                <a:solidFill>
                  <a:srgbClr val="00B050"/>
                </a:solidFill>
              </a:rPr>
              <a:t>Integrated (Fused) Aviation Data</a:t>
            </a:r>
          </a:p>
        </p:txBody>
      </p:sp>
      <p:sp>
        <p:nvSpPr>
          <p:cNvPr id="12" name="TextBox 11">
            <a:extLst>
              <a:ext uri="{FF2B5EF4-FFF2-40B4-BE49-F238E27FC236}">
                <a16:creationId xmlns:a16="http://schemas.microsoft.com/office/drawing/2014/main" id="{B218B897-93B4-F77D-FC4D-8F6BC6297AD0}"/>
              </a:ext>
            </a:extLst>
          </p:cNvPr>
          <p:cNvSpPr txBox="1"/>
          <p:nvPr/>
        </p:nvSpPr>
        <p:spPr>
          <a:xfrm>
            <a:off x="6904609" y="986912"/>
            <a:ext cx="4107919" cy="379656"/>
          </a:xfrm>
          <a:prstGeom prst="rect">
            <a:avLst/>
          </a:prstGeom>
          <a:noFill/>
        </p:spPr>
        <p:txBody>
          <a:bodyPr wrap="none" rtlCol="0">
            <a:spAutoFit/>
          </a:bodyPr>
          <a:lstStyle/>
          <a:p>
            <a:r>
              <a:rPr lang="en-US" sz="1867" b="1">
                <a:solidFill>
                  <a:srgbClr val="00B050"/>
                </a:solidFill>
              </a:rPr>
              <a:t>Micro-services Based Architecture</a:t>
            </a:r>
          </a:p>
        </p:txBody>
      </p:sp>
      <p:sp>
        <p:nvSpPr>
          <p:cNvPr id="13" name="TextBox 12">
            <a:extLst>
              <a:ext uri="{FF2B5EF4-FFF2-40B4-BE49-F238E27FC236}">
                <a16:creationId xmlns:a16="http://schemas.microsoft.com/office/drawing/2014/main" id="{29400EBB-15D3-D8DE-6ECA-58D47581F5EC}"/>
              </a:ext>
            </a:extLst>
          </p:cNvPr>
          <p:cNvSpPr txBox="1"/>
          <p:nvPr/>
        </p:nvSpPr>
        <p:spPr>
          <a:xfrm>
            <a:off x="6494240" y="3768091"/>
            <a:ext cx="4930260" cy="379656"/>
          </a:xfrm>
          <a:prstGeom prst="rect">
            <a:avLst/>
          </a:prstGeom>
          <a:noFill/>
        </p:spPr>
        <p:txBody>
          <a:bodyPr wrap="none" rtlCol="0">
            <a:spAutoFit/>
          </a:bodyPr>
          <a:lstStyle/>
          <a:p>
            <a:r>
              <a:rPr lang="en-US" sz="1867" b="1" dirty="0">
                <a:solidFill>
                  <a:srgbClr val="00B050"/>
                </a:solidFill>
              </a:rPr>
              <a:t>NAS-wide Access with Scalable Solutions</a:t>
            </a:r>
          </a:p>
        </p:txBody>
      </p:sp>
      <p:sp>
        <p:nvSpPr>
          <p:cNvPr id="14" name="TextBox 13">
            <a:extLst>
              <a:ext uri="{FF2B5EF4-FFF2-40B4-BE49-F238E27FC236}">
                <a16:creationId xmlns:a16="http://schemas.microsoft.com/office/drawing/2014/main" id="{28B5B412-38EE-55B3-DC6C-2D1F047E8296}"/>
              </a:ext>
            </a:extLst>
          </p:cNvPr>
          <p:cNvSpPr txBox="1"/>
          <p:nvPr/>
        </p:nvSpPr>
        <p:spPr>
          <a:xfrm>
            <a:off x="1549502" y="3750833"/>
            <a:ext cx="2527359" cy="379656"/>
          </a:xfrm>
          <a:prstGeom prst="rect">
            <a:avLst/>
          </a:prstGeom>
          <a:noFill/>
        </p:spPr>
        <p:txBody>
          <a:bodyPr wrap="none" rtlCol="0">
            <a:spAutoFit/>
          </a:bodyPr>
          <a:lstStyle/>
          <a:p>
            <a:r>
              <a:rPr lang="en-US" sz="1867" b="1">
                <a:solidFill>
                  <a:srgbClr val="00B050"/>
                </a:solidFill>
              </a:rPr>
              <a:t>Cloud-based Access</a:t>
            </a:r>
          </a:p>
        </p:txBody>
      </p:sp>
      <p:cxnSp>
        <p:nvCxnSpPr>
          <p:cNvPr id="16" name="Straight Connector 15">
            <a:extLst>
              <a:ext uri="{FF2B5EF4-FFF2-40B4-BE49-F238E27FC236}">
                <a16:creationId xmlns:a16="http://schemas.microsoft.com/office/drawing/2014/main" id="{92457225-87F5-0985-3F8F-A428156A9EA0}"/>
              </a:ext>
            </a:extLst>
          </p:cNvPr>
          <p:cNvCxnSpPr>
            <a:cxnSpLocks/>
          </p:cNvCxnSpPr>
          <p:nvPr/>
        </p:nvCxnSpPr>
        <p:spPr>
          <a:xfrm>
            <a:off x="7466488" y="2501089"/>
            <a:ext cx="1053171" cy="0"/>
          </a:xfrm>
          <a:prstGeom prst="line">
            <a:avLst/>
          </a:prstGeom>
          <a:ln w="38100">
            <a:solidFill>
              <a:srgbClr val="0797FF"/>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A86007B5-F196-F625-3FBC-1C5A50EDF279}"/>
              </a:ext>
            </a:extLst>
          </p:cNvPr>
          <p:cNvGrpSpPr/>
          <p:nvPr/>
        </p:nvGrpSpPr>
        <p:grpSpPr>
          <a:xfrm>
            <a:off x="9268674" y="1891600"/>
            <a:ext cx="1077713" cy="1130425"/>
            <a:chOff x="5005520" y="4184937"/>
            <a:chExt cx="624455" cy="654997"/>
          </a:xfrm>
        </p:grpSpPr>
        <p:pic>
          <p:nvPicPr>
            <p:cNvPr id="20" name="Picture 19" descr="A picture containing text&#10;&#10;Description automatically generated">
              <a:extLst>
                <a:ext uri="{FF2B5EF4-FFF2-40B4-BE49-F238E27FC236}">
                  <a16:creationId xmlns:a16="http://schemas.microsoft.com/office/drawing/2014/main" id="{0C6C8978-ADA9-7862-BF03-2BCEB96FA61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p:blipFill>
          <p:spPr>
            <a:xfrm>
              <a:off x="5005520" y="4483080"/>
              <a:ext cx="218326" cy="242206"/>
            </a:xfrm>
            <a:prstGeom prst="rect">
              <a:avLst/>
            </a:prstGeom>
            <a:effectLst>
              <a:outerShdw blurRad="50800" dist="38100" dir="5400000" algn="t" rotWithShape="0">
                <a:prstClr val="black">
                  <a:alpha val="40000"/>
                </a:prstClr>
              </a:outerShdw>
            </a:effectLst>
          </p:spPr>
        </p:pic>
        <p:pic>
          <p:nvPicPr>
            <p:cNvPr id="21" name="Picture 20" descr="A picture containing text&#10;&#10;Description automatically generated">
              <a:extLst>
                <a:ext uri="{FF2B5EF4-FFF2-40B4-BE49-F238E27FC236}">
                  <a16:creationId xmlns:a16="http://schemas.microsoft.com/office/drawing/2014/main" id="{E4C484B0-1F36-FE2A-5CFD-F39211E857C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p:blipFill>
          <p:spPr>
            <a:xfrm>
              <a:off x="5210628" y="4184937"/>
              <a:ext cx="218326" cy="242206"/>
            </a:xfrm>
            <a:prstGeom prst="rect">
              <a:avLst/>
            </a:prstGeom>
            <a:effectLst/>
          </p:spPr>
        </p:pic>
        <p:cxnSp>
          <p:nvCxnSpPr>
            <p:cNvPr id="22" name="Straight Connector 21">
              <a:extLst>
                <a:ext uri="{FF2B5EF4-FFF2-40B4-BE49-F238E27FC236}">
                  <a16:creationId xmlns:a16="http://schemas.microsoft.com/office/drawing/2014/main" id="{9867CA8E-E034-376A-42B3-CF89483F11F0}"/>
                </a:ext>
              </a:extLst>
            </p:cNvPr>
            <p:cNvCxnSpPr>
              <a:cxnSpLocks/>
            </p:cNvCxnSpPr>
            <p:nvPr/>
          </p:nvCxnSpPr>
          <p:spPr>
            <a:xfrm flipH="1">
              <a:off x="5106479" y="4437086"/>
              <a:ext cx="3173" cy="103983"/>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17E7DFF-B0DB-2844-8211-83A0D31BDCEE}"/>
                </a:ext>
              </a:extLst>
            </p:cNvPr>
            <p:cNvCxnSpPr>
              <a:cxnSpLocks/>
            </p:cNvCxnSpPr>
            <p:nvPr/>
          </p:nvCxnSpPr>
          <p:spPr>
            <a:xfrm flipV="1">
              <a:off x="5116008" y="4319588"/>
              <a:ext cx="138113" cy="64294"/>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4" name="Picture 23" descr="A picture containing text&#10;&#10;Description automatically generated">
              <a:extLst>
                <a:ext uri="{FF2B5EF4-FFF2-40B4-BE49-F238E27FC236}">
                  <a16:creationId xmlns:a16="http://schemas.microsoft.com/office/drawing/2014/main" id="{2CBC8A15-E25F-717F-FA6F-C9071A99378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p:blipFill>
          <p:spPr>
            <a:xfrm>
              <a:off x="5005520" y="4277305"/>
              <a:ext cx="218326" cy="242206"/>
            </a:xfrm>
            <a:prstGeom prst="rect">
              <a:avLst/>
            </a:prstGeom>
            <a:effectLst>
              <a:outerShdw blurRad="50800" dist="38100" dir="5400000" algn="t" rotWithShape="0">
                <a:prstClr val="black">
                  <a:alpha val="40000"/>
                </a:prstClr>
              </a:outerShdw>
            </a:effectLst>
          </p:spPr>
        </p:pic>
        <p:cxnSp>
          <p:nvCxnSpPr>
            <p:cNvPr id="25" name="Straight Connector 24">
              <a:extLst>
                <a:ext uri="{FF2B5EF4-FFF2-40B4-BE49-F238E27FC236}">
                  <a16:creationId xmlns:a16="http://schemas.microsoft.com/office/drawing/2014/main" id="{9D7E5C81-00DE-E765-C90A-5E2DD65A1BA7}"/>
                </a:ext>
              </a:extLst>
            </p:cNvPr>
            <p:cNvCxnSpPr>
              <a:cxnSpLocks/>
            </p:cNvCxnSpPr>
            <p:nvPr/>
          </p:nvCxnSpPr>
          <p:spPr>
            <a:xfrm>
              <a:off x="5173952" y="4410867"/>
              <a:ext cx="133350" cy="76200"/>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DF7DA70-9420-6BB5-DFE1-701F62C885BD}"/>
                </a:ext>
              </a:extLst>
            </p:cNvPr>
            <p:cNvCxnSpPr>
              <a:cxnSpLocks/>
            </p:cNvCxnSpPr>
            <p:nvPr/>
          </p:nvCxnSpPr>
          <p:spPr>
            <a:xfrm>
              <a:off x="5176334" y="4629942"/>
              <a:ext cx="133350" cy="76200"/>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7" name="Picture 26" descr="A picture containing text&#10;&#10;Description automatically generated">
              <a:extLst>
                <a:ext uri="{FF2B5EF4-FFF2-40B4-BE49-F238E27FC236}">
                  <a16:creationId xmlns:a16="http://schemas.microsoft.com/office/drawing/2014/main" id="{4B3A02A5-8BB4-CEA3-D262-5054FF7922F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p:blipFill>
          <p:spPr>
            <a:xfrm>
              <a:off x="5411649" y="4504119"/>
              <a:ext cx="218326" cy="242206"/>
            </a:xfrm>
            <a:prstGeom prst="rect">
              <a:avLst/>
            </a:prstGeom>
            <a:effectLst>
              <a:outerShdw blurRad="50800" dist="38100" dir="5400000" algn="t" rotWithShape="0">
                <a:prstClr val="black">
                  <a:alpha val="40000"/>
                </a:prstClr>
              </a:outerShdw>
            </a:effectLst>
          </p:spPr>
        </p:pic>
        <p:cxnSp>
          <p:nvCxnSpPr>
            <p:cNvPr id="28" name="Straight Connector 27">
              <a:extLst>
                <a:ext uri="{FF2B5EF4-FFF2-40B4-BE49-F238E27FC236}">
                  <a16:creationId xmlns:a16="http://schemas.microsoft.com/office/drawing/2014/main" id="{C18B3B78-735E-EC13-D153-86A28F74531E}"/>
                </a:ext>
              </a:extLst>
            </p:cNvPr>
            <p:cNvCxnSpPr>
              <a:cxnSpLocks/>
            </p:cNvCxnSpPr>
            <p:nvPr/>
          </p:nvCxnSpPr>
          <p:spPr>
            <a:xfrm flipV="1">
              <a:off x="5325558" y="4633914"/>
              <a:ext cx="138113" cy="64294"/>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C6BD32E-1681-6DC0-ACAE-E05C71E0D058}"/>
                </a:ext>
              </a:extLst>
            </p:cNvPr>
            <p:cNvCxnSpPr>
              <a:cxnSpLocks/>
            </p:cNvCxnSpPr>
            <p:nvPr/>
          </p:nvCxnSpPr>
          <p:spPr>
            <a:xfrm>
              <a:off x="5181096" y="4629942"/>
              <a:ext cx="133350" cy="76200"/>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 name="Picture 29" descr="A picture containing text&#10;&#10;Description automatically generated">
              <a:extLst>
                <a:ext uri="{FF2B5EF4-FFF2-40B4-BE49-F238E27FC236}">
                  <a16:creationId xmlns:a16="http://schemas.microsoft.com/office/drawing/2014/main" id="{BDB3253B-BF5E-3258-919B-DDE962FE8BB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p:blipFill>
          <p:spPr>
            <a:xfrm>
              <a:off x="5205094" y="4597728"/>
              <a:ext cx="218326" cy="242206"/>
            </a:xfrm>
            <a:prstGeom prst="rect">
              <a:avLst/>
            </a:prstGeom>
            <a:effectLst>
              <a:outerShdw blurRad="50800" dist="38100" dir="5400000" algn="t" rotWithShape="0">
                <a:prstClr val="black">
                  <a:alpha val="40000"/>
                </a:prstClr>
              </a:outerShdw>
            </a:effectLst>
          </p:spPr>
        </p:pic>
        <p:cxnSp>
          <p:nvCxnSpPr>
            <p:cNvPr id="31" name="Straight Connector 30">
              <a:extLst>
                <a:ext uri="{FF2B5EF4-FFF2-40B4-BE49-F238E27FC236}">
                  <a16:creationId xmlns:a16="http://schemas.microsoft.com/office/drawing/2014/main" id="{1A35581D-ED43-6433-7E81-DF04F278715F}"/>
                </a:ext>
              </a:extLst>
            </p:cNvPr>
            <p:cNvCxnSpPr>
              <a:cxnSpLocks/>
            </p:cNvCxnSpPr>
            <p:nvPr/>
          </p:nvCxnSpPr>
          <p:spPr>
            <a:xfrm>
              <a:off x="5359689" y="4320379"/>
              <a:ext cx="133350" cy="76200"/>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06A8D3A-C3F2-A9B4-7419-D025693B1711}"/>
                </a:ext>
              </a:extLst>
            </p:cNvPr>
            <p:cNvCxnSpPr>
              <a:cxnSpLocks/>
            </p:cNvCxnSpPr>
            <p:nvPr/>
          </p:nvCxnSpPr>
          <p:spPr>
            <a:xfrm flipH="1">
              <a:off x="5516080" y="4453769"/>
              <a:ext cx="3173" cy="103983"/>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3" name="Picture 32" descr="A picture containing text&#10;&#10;Description automatically generated">
              <a:extLst>
                <a:ext uri="{FF2B5EF4-FFF2-40B4-BE49-F238E27FC236}">
                  <a16:creationId xmlns:a16="http://schemas.microsoft.com/office/drawing/2014/main" id="{0A0C199C-C05F-F6C2-E45F-AB44BEAAC5B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p:blipFill>
          <p:spPr>
            <a:xfrm>
              <a:off x="5411649" y="4298344"/>
              <a:ext cx="218326" cy="242206"/>
            </a:xfrm>
            <a:prstGeom prst="rect">
              <a:avLst/>
            </a:prstGeom>
            <a:effectLst>
              <a:outerShdw blurRad="50800" dist="38100" dir="5400000" algn="t" rotWithShape="0">
                <a:prstClr val="black">
                  <a:alpha val="40000"/>
                </a:prstClr>
              </a:outerShdw>
            </a:effectLst>
          </p:spPr>
        </p:pic>
        <p:cxnSp>
          <p:nvCxnSpPr>
            <p:cNvPr id="34" name="Straight Connector 33">
              <a:extLst>
                <a:ext uri="{FF2B5EF4-FFF2-40B4-BE49-F238E27FC236}">
                  <a16:creationId xmlns:a16="http://schemas.microsoft.com/office/drawing/2014/main" id="{E86F3DA6-6065-ED58-F19E-546D8E917332}"/>
                </a:ext>
              </a:extLst>
            </p:cNvPr>
            <p:cNvCxnSpPr>
              <a:cxnSpLocks/>
            </p:cNvCxnSpPr>
            <p:nvPr/>
          </p:nvCxnSpPr>
          <p:spPr>
            <a:xfrm flipH="1">
              <a:off x="5308896" y="4549025"/>
              <a:ext cx="3173" cy="103983"/>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BAEA59B-FE07-EB57-CBD4-1160A2990200}"/>
                </a:ext>
              </a:extLst>
            </p:cNvPr>
            <p:cNvCxnSpPr>
              <a:cxnSpLocks/>
            </p:cNvCxnSpPr>
            <p:nvPr/>
          </p:nvCxnSpPr>
          <p:spPr>
            <a:xfrm flipV="1">
              <a:off x="5325558" y="4429126"/>
              <a:ext cx="138113" cy="64294"/>
            </a:xfrm>
            <a:prstGeom prst="line">
              <a:avLst/>
            </a:prstGeom>
            <a:ln w="9525">
              <a:solidFill>
                <a:srgbClr val="0797FF"/>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6" name="Picture 35" descr="A picture containing text&#10;&#10;Description automatically generated">
              <a:extLst>
                <a:ext uri="{FF2B5EF4-FFF2-40B4-BE49-F238E27FC236}">
                  <a16:creationId xmlns:a16="http://schemas.microsoft.com/office/drawing/2014/main" id="{4C677566-0854-8068-DADC-61669E87B6B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p:blipFill>
          <p:spPr>
            <a:xfrm>
              <a:off x="5206541" y="4390712"/>
              <a:ext cx="218326" cy="242206"/>
            </a:xfrm>
            <a:prstGeom prst="rect">
              <a:avLst/>
            </a:prstGeom>
            <a:effectLst>
              <a:outerShdw blurRad="50800" dist="38100" dir="5400000" algn="t" rotWithShape="0">
                <a:prstClr val="black">
                  <a:alpha val="40000"/>
                </a:prstClr>
              </a:outerShdw>
            </a:effectLst>
          </p:spPr>
        </p:pic>
      </p:grpSp>
      <p:grpSp>
        <p:nvGrpSpPr>
          <p:cNvPr id="40" name="Group 39">
            <a:extLst>
              <a:ext uri="{FF2B5EF4-FFF2-40B4-BE49-F238E27FC236}">
                <a16:creationId xmlns:a16="http://schemas.microsoft.com/office/drawing/2014/main" id="{00E0D7FA-B295-185B-0596-F8AEF50870B3}"/>
              </a:ext>
            </a:extLst>
          </p:cNvPr>
          <p:cNvGrpSpPr/>
          <p:nvPr/>
        </p:nvGrpSpPr>
        <p:grpSpPr>
          <a:xfrm>
            <a:off x="6532638" y="2120249"/>
            <a:ext cx="672751" cy="736319"/>
            <a:chOff x="2751981" y="2808417"/>
            <a:chExt cx="504563" cy="552239"/>
          </a:xfrm>
        </p:grpSpPr>
        <p:pic>
          <p:nvPicPr>
            <p:cNvPr id="41" name="Picture 40" descr="A picture containing text, stationary&#10;&#10;Description automatically generated">
              <a:extLst>
                <a:ext uri="{FF2B5EF4-FFF2-40B4-BE49-F238E27FC236}">
                  <a16:creationId xmlns:a16="http://schemas.microsoft.com/office/drawing/2014/main" id="{BE28EA7F-B59A-A46B-A4AE-6DD625BF2C40}"/>
                </a:ext>
              </a:extLst>
            </p:cNvPr>
            <p:cNvPicPr>
              <a:picLocks noChangeAspect="1"/>
            </p:cNvPicPr>
            <p:nvPr/>
          </p:nvPicPr>
          <p:blipFill>
            <a:blip r:embed="rId5">
              <a:duotone>
                <a:schemeClr val="bg2">
                  <a:shade val="45000"/>
                  <a:satMod val="135000"/>
                </a:schemeClr>
                <a:prstClr val="white"/>
              </a:duotone>
            </a:blip>
            <a:stretch>
              <a:fillRect/>
            </a:stretch>
          </p:blipFill>
          <p:spPr>
            <a:xfrm>
              <a:off x="2751981" y="2808417"/>
              <a:ext cx="504563" cy="552239"/>
            </a:xfrm>
            <a:prstGeom prst="rect">
              <a:avLst/>
            </a:prstGeom>
          </p:spPr>
        </p:pic>
        <p:cxnSp>
          <p:nvCxnSpPr>
            <p:cNvPr id="42" name="Straight Connector 41">
              <a:extLst>
                <a:ext uri="{FF2B5EF4-FFF2-40B4-BE49-F238E27FC236}">
                  <a16:creationId xmlns:a16="http://schemas.microsoft.com/office/drawing/2014/main" id="{01EA6100-3528-C91B-AE5A-AA837AE56D0E}"/>
                </a:ext>
              </a:extLst>
            </p:cNvPr>
            <p:cNvCxnSpPr>
              <a:cxnSpLocks/>
            </p:cNvCxnSpPr>
            <p:nvPr/>
          </p:nvCxnSpPr>
          <p:spPr>
            <a:xfrm flipV="1">
              <a:off x="2860387" y="2993083"/>
              <a:ext cx="0" cy="288222"/>
            </a:xfrm>
            <a:prstGeom prst="line">
              <a:avLst/>
            </a:prstGeom>
            <a:ln w="9525">
              <a:solidFill>
                <a:srgbClr val="57B7FF"/>
              </a:solidFill>
              <a:prstDash val="dash"/>
              <a:headEnd type="none" w="med" len="med"/>
              <a:tailEnd type="none" w="med" len="med"/>
            </a:ln>
            <a:effectLst>
              <a:glow rad="25400">
                <a:schemeClr val="accent1">
                  <a:satMod val="175000"/>
                  <a:alpha val="14000"/>
                </a:schemeClr>
              </a:glo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7A273C6-B3C3-3E18-EE86-705C4566910C}"/>
                </a:ext>
              </a:extLst>
            </p:cNvPr>
            <p:cNvCxnSpPr>
              <a:cxnSpLocks/>
            </p:cNvCxnSpPr>
            <p:nvPr/>
          </p:nvCxnSpPr>
          <p:spPr>
            <a:xfrm flipH="1" flipV="1">
              <a:off x="3124930" y="3001395"/>
              <a:ext cx="4812" cy="286289"/>
            </a:xfrm>
            <a:prstGeom prst="line">
              <a:avLst/>
            </a:prstGeom>
            <a:ln w="9525">
              <a:solidFill>
                <a:srgbClr val="57B7FF"/>
              </a:solidFill>
              <a:prstDash val="dash"/>
              <a:headEnd type="none" w="med" len="med"/>
              <a:tailEnd type="none" w="med" len="med"/>
            </a:ln>
            <a:effectLst>
              <a:glow rad="25400">
                <a:schemeClr val="accent1">
                  <a:satMod val="175000"/>
                  <a:alpha val="14000"/>
                </a:schemeClr>
              </a:glo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D2ACCE8-374A-3FE4-2A2D-E702F1739B85}"/>
                </a:ext>
              </a:extLst>
            </p:cNvPr>
            <p:cNvCxnSpPr>
              <a:cxnSpLocks/>
            </p:cNvCxnSpPr>
            <p:nvPr/>
          </p:nvCxnSpPr>
          <p:spPr>
            <a:xfrm flipH="1">
              <a:off x="2860388" y="2872225"/>
              <a:ext cx="254789" cy="120858"/>
            </a:xfrm>
            <a:prstGeom prst="line">
              <a:avLst/>
            </a:prstGeom>
            <a:ln w="9525">
              <a:solidFill>
                <a:srgbClr val="57B7FF"/>
              </a:solidFill>
              <a:prstDash val="dash"/>
              <a:headEnd type="none" w="med" len="med"/>
              <a:tailEnd type="none" w="med" len="med"/>
            </a:ln>
            <a:effectLst>
              <a:glow rad="25400">
                <a:schemeClr val="accent1">
                  <a:satMod val="175000"/>
                  <a:alpha val="14000"/>
                </a:schemeClr>
              </a:glow>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9C02AB5-D980-6091-827E-09DE4EA2AA45}"/>
                </a:ext>
              </a:extLst>
            </p:cNvPr>
            <p:cNvCxnSpPr>
              <a:cxnSpLocks/>
            </p:cNvCxnSpPr>
            <p:nvPr/>
          </p:nvCxnSpPr>
          <p:spPr>
            <a:xfrm>
              <a:off x="2896985" y="2863735"/>
              <a:ext cx="224444" cy="123812"/>
            </a:xfrm>
            <a:prstGeom prst="line">
              <a:avLst/>
            </a:prstGeom>
            <a:ln w="9525">
              <a:solidFill>
                <a:srgbClr val="57B7FF"/>
              </a:solidFill>
              <a:prstDash val="dash"/>
              <a:headEnd type="none" w="med" len="med"/>
              <a:tailEnd type="none" w="med" len="med"/>
            </a:ln>
            <a:effectLst>
              <a:glow rad="25400">
                <a:schemeClr val="accent1">
                  <a:satMod val="175000"/>
                  <a:alpha val="14000"/>
                </a:schemeClr>
              </a:glow>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4C011AB-D655-3E0C-14E5-1CEDED80C867}"/>
                </a:ext>
              </a:extLst>
            </p:cNvPr>
            <p:cNvCxnSpPr>
              <a:cxnSpLocks/>
            </p:cNvCxnSpPr>
            <p:nvPr/>
          </p:nvCxnSpPr>
          <p:spPr>
            <a:xfrm flipH="1">
              <a:off x="2994950" y="3094048"/>
              <a:ext cx="253861" cy="109341"/>
            </a:xfrm>
            <a:prstGeom prst="line">
              <a:avLst/>
            </a:prstGeom>
            <a:ln w="9525">
              <a:solidFill>
                <a:srgbClr val="57B7FF"/>
              </a:solidFill>
              <a:prstDash val="dash"/>
              <a:headEnd type="none" w="med" len="med"/>
              <a:tailEnd type="none" w="med" len="med"/>
            </a:ln>
            <a:effectLst>
              <a:glow rad="25400">
                <a:schemeClr val="accent1">
                  <a:satMod val="175000"/>
                  <a:alpha val="14000"/>
                </a:schemeClr>
              </a:glow>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FC648F6-E813-2CE7-832C-87B883799247}"/>
                </a:ext>
              </a:extLst>
            </p:cNvPr>
            <p:cNvCxnSpPr>
              <a:cxnSpLocks/>
            </p:cNvCxnSpPr>
            <p:nvPr/>
          </p:nvCxnSpPr>
          <p:spPr>
            <a:xfrm flipH="1" flipV="1">
              <a:off x="2753573" y="3084199"/>
              <a:ext cx="234852" cy="116203"/>
            </a:xfrm>
            <a:prstGeom prst="line">
              <a:avLst/>
            </a:prstGeom>
            <a:ln w="9525">
              <a:solidFill>
                <a:srgbClr val="57B7FF"/>
              </a:solidFill>
              <a:prstDash val="dash"/>
              <a:headEnd type="none" w="med" len="med"/>
              <a:tailEnd type="none" w="med" len="med"/>
            </a:ln>
            <a:effectLst>
              <a:glow rad="25400">
                <a:schemeClr val="accent1">
                  <a:satMod val="175000"/>
                  <a:alpha val="14000"/>
                </a:schemeClr>
              </a:glow>
            </a:effectLst>
          </p:spPr>
          <p:style>
            <a:lnRef idx="2">
              <a:schemeClr val="accent1"/>
            </a:lnRef>
            <a:fillRef idx="0">
              <a:schemeClr val="accent1"/>
            </a:fillRef>
            <a:effectRef idx="1">
              <a:schemeClr val="accent1"/>
            </a:effectRef>
            <a:fontRef idx="minor">
              <a:schemeClr val="tx1"/>
            </a:fontRef>
          </p:style>
        </p:cxnSp>
      </p:grpSp>
      <p:pic>
        <p:nvPicPr>
          <p:cNvPr id="74" name="Graphic 73">
            <a:extLst>
              <a:ext uri="{FF2B5EF4-FFF2-40B4-BE49-F238E27FC236}">
                <a16:creationId xmlns:a16="http://schemas.microsoft.com/office/drawing/2014/main" id="{996EE2AA-C1F9-3E2E-252E-6BE0A8A06C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3501" y="4223409"/>
            <a:ext cx="2085219" cy="2201064"/>
          </a:xfrm>
          <a:prstGeom prst="rect">
            <a:avLst/>
          </a:prstGeom>
        </p:spPr>
      </p:pic>
      <p:sp>
        <p:nvSpPr>
          <p:cNvPr id="75" name="TextBox 74">
            <a:extLst>
              <a:ext uri="{FF2B5EF4-FFF2-40B4-BE49-F238E27FC236}">
                <a16:creationId xmlns:a16="http://schemas.microsoft.com/office/drawing/2014/main" id="{C91E5A93-16EC-FABE-4155-D70E276F68C9}"/>
              </a:ext>
            </a:extLst>
          </p:cNvPr>
          <p:cNvSpPr txBox="1"/>
          <p:nvPr/>
        </p:nvSpPr>
        <p:spPr>
          <a:xfrm>
            <a:off x="3682612" y="4069327"/>
            <a:ext cx="2157514" cy="584775"/>
          </a:xfrm>
          <a:prstGeom prst="rect">
            <a:avLst/>
          </a:prstGeom>
          <a:noFill/>
        </p:spPr>
        <p:txBody>
          <a:bodyPr wrap="none" rtlCol="0" anchor="t">
            <a:spAutoFit/>
          </a:bodyPr>
          <a:lstStyle/>
          <a:p>
            <a:pPr algn="ctr" defTabSz="1219170">
              <a:defRPr/>
            </a:pPr>
            <a:r>
              <a:rPr lang="en-US" sz="1600" i="1">
                <a:solidFill>
                  <a:prstClr val="black"/>
                </a:solidFill>
                <a:latin typeface="Arial" panose="020B0604020202020204" pitchFamily="34" charset="0"/>
                <a:ea typeface="ＭＳ Ｐゴシック"/>
                <a:cs typeface="Arial" panose="020B0604020202020204" pitchFamily="34" charset="0"/>
              </a:rPr>
              <a:t>Flight Operators</a:t>
            </a:r>
          </a:p>
          <a:p>
            <a:pPr algn="ctr" defTabSz="1219170">
              <a:defRPr/>
            </a:pPr>
            <a:r>
              <a:rPr lang="en-US" sz="1600" i="1">
                <a:solidFill>
                  <a:prstClr val="black"/>
                </a:solidFill>
                <a:latin typeface="Arial" panose="020B0604020202020204" pitchFamily="34" charset="0"/>
                <a:ea typeface="ＭＳ Ｐゴシック"/>
                <a:cs typeface="Arial" panose="020B0604020202020204" pitchFamily="34" charset="0"/>
              </a:rPr>
              <a:t>and Air Traffic Control</a:t>
            </a:r>
          </a:p>
        </p:txBody>
      </p:sp>
      <p:sp>
        <p:nvSpPr>
          <p:cNvPr id="76" name="TextBox 75">
            <a:extLst>
              <a:ext uri="{FF2B5EF4-FFF2-40B4-BE49-F238E27FC236}">
                <a16:creationId xmlns:a16="http://schemas.microsoft.com/office/drawing/2014/main" id="{B4B3407E-2C3C-40DC-3F67-5FB6DE5C53E1}"/>
              </a:ext>
            </a:extLst>
          </p:cNvPr>
          <p:cNvSpPr txBox="1"/>
          <p:nvPr/>
        </p:nvSpPr>
        <p:spPr>
          <a:xfrm>
            <a:off x="3713124" y="5287791"/>
            <a:ext cx="1050288" cy="584775"/>
          </a:xfrm>
          <a:prstGeom prst="rect">
            <a:avLst/>
          </a:prstGeom>
          <a:noFill/>
        </p:spPr>
        <p:txBody>
          <a:bodyPr wrap="none" rtlCol="0" anchor="t">
            <a:spAutoFit/>
          </a:bodyPr>
          <a:lstStyle/>
          <a:p>
            <a:pPr algn="ctr" defTabSz="1219170">
              <a:defRPr/>
            </a:pPr>
            <a:r>
              <a:rPr lang="en-US" sz="1600" i="1">
                <a:solidFill>
                  <a:prstClr val="black"/>
                </a:solidFill>
                <a:latin typeface="Arial" panose="020B0604020202020204" pitchFamily="34" charset="0"/>
                <a:ea typeface="ＭＳ Ｐゴシック"/>
                <a:cs typeface="Arial" panose="020B0604020202020204" pitchFamily="34" charset="0"/>
              </a:rPr>
              <a:t>Service</a:t>
            </a:r>
          </a:p>
          <a:p>
            <a:pPr algn="ctr" defTabSz="1219170">
              <a:defRPr/>
            </a:pPr>
            <a:r>
              <a:rPr lang="en-US" sz="1600" i="1">
                <a:solidFill>
                  <a:prstClr val="black"/>
                </a:solidFill>
                <a:latin typeface="Arial" panose="020B0604020202020204" pitchFamily="34" charset="0"/>
                <a:ea typeface="ＭＳ Ｐゴシック"/>
                <a:cs typeface="Arial" panose="020B0604020202020204" pitchFamily="34" charset="0"/>
              </a:rPr>
              <a:t>Providers</a:t>
            </a:r>
          </a:p>
        </p:txBody>
      </p:sp>
      <p:pic>
        <p:nvPicPr>
          <p:cNvPr id="78" name="Graphic 77" descr="Cloud Computing with solid fill">
            <a:extLst>
              <a:ext uri="{FF2B5EF4-FFF2-40B4-BE49-F238E27FC236}">
                <a16:creationId xmlns:a16="http://schemas.microsoft.com/office/drawing/2014/main" id="{EAE9177B-799C-E184-CEAA-9927F3CEAA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3277" y="4602353"/>
            <a:ext cx="1266648" cy="1266648"/>
          </a:xfrm>
          <a:prstGeom prst="rect">
            <a:avLst/>
          </a:prstGeom>
        </p:spPr>
      </p:pic>
      <p:cxnSp>
        <p:nvCxnSpPr>
          <p:cNvPr id="79" name="Straight Connector 78">
            <a:extLst>
              <a:ext uri="{FF2B5EF4-FFF2-40B4-BE49-F238E27FC236}">
                <a16:creationId xmlns:a16="http://schemas.microsoft.com/office/drawing/2014/main" id="{B0271DE3-DAC1-C11A-90ED-D01EE7DEDD0A}"/>
              </a:ext>
            </a:extLst>
          </p:cNvPr>
          <p:cNvCxnSpPr>
            <a:cxnSpLocks/>
          </p:cNvCxnSpPr>
          <p:nvPr/>
        </p:nvCxnSpPr>
        <p:spPr>
          <a:xfrm>
            <a:off x="1564939" y="5448671"/>
            <a:ext cx="459316" cy="0"/>
          </a:xfrm>
          <a:prstGeom prst="line">
            <a:avLst/>
          </a:prstGeom>
          <a:ln w="9525">
            <a:solidFill>
              <a:srgbClr val="0797FF"/>
            </a:solidFill>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pic>
        <p:nvPicPr>
          <p:cNvPr id="80" name="Picture 79">
            <a:extLst>
              <a:ext uri="{FF2B5EF4-FFF2-40B4-BE49-F238E27FC236}">
                <a16:creationId xmlns:a16="http://schemas.microsoft.com/office/drawing/2014/main" id="{7FDD1E14-B161-CEA4-CA0F-8CA93FF932AC}"/>
              </a:ext>
            </a:extLst>
          </p:cNvPr>
          <p:cNvPicPr>
            <a:picLocks noChangeAspect="1"/>
          </p:cNvPicPr>
          <p:nvPr/>
        </p:nvPicPr>
        <p:blipFill rotWithShape="1">
          <a:blip r:embed="rId10">
            <a:extLst>
              <a:ext uri="{28A0092B-C50C-407E-A947-70E740481C1C}">
                <a14:useLocalDpi xmlns:a14="http://schemas.microsoft.com/office/drawing/2010/main" val="0"/>
              </a:ext>
            </a:extLst>
          </a:blip>
          <a:srcRect l="58555" t="19297" r="4793" b="61289"/>
          <a:stretch/>
        </p:blipFill>
        <p:spPr>
          <a:xfrm>
            <a:off x="6830392" y="4541995"/>
            <a:ext cx="4312057" cy="1305253"/>
          </a:xfrm>
          <a:prstGeom prst="rect">
            <a:avLst/>
          </a:prstGeom>
        </p:spPr>
      </p:pic>
      <p:pic>
        <p:nvPicPr>
          <p:cNvPr id="82" name="Picture 81">
            <a:extLst>
              <a:ext uri="{FF2B5EF4-FFF2-40B4-BE49-F238E27FC236}">
                <a16:creationId xmlns:a16="http://schemas.microsoft.com/office/drawing/2014/main" id="{A8415737-4CF6-FF60-C13A-7C2FFF7FEB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4451" y="4429277"/>
            <a:ext cx="354589" cy="384639"/>
          </a:xfrm>
          <a:prstGeom prst="rect">
            <a:avLst/>
          </a:prstGeom>
        </p:spPr>
      </p:pic>
      <p:pic>
        <p:nvPicPr>
          <p:cNvPr id="86" name="Picture 85">
            <a:extLst>
              <a:ext uri="{FF2B5EF4-FFF2-40B4-BE49-F238E27FC236}">
                <a16:creationId xmlns:a16="http://schemas.microsoft.com/office/drawing/2014/main" id="{57403026-85A9-6206-11DA-172EF9FFD392}"/>
              </a:ext>
            </a:extLst>
          </p:cNvPr>
          <p:cNvPicPr>
            <a:picLocks noChangeAspect="1"/>
          </p:cNvPicPr>
          <p:nvPr/>
        </p:nvPicPr>
        <p:blipFill>
          <a:blip r:embed="rId12"/>
          <a:stretch>
            <a:fillRect/>
          </a:stretch>
        </p:blipFill>
        <p:spPr>
          <a:xfrm>
            <a:off x="8163138" y="1385740"/>
            <a:ext cx="1215335" cy="777457"/>
          </a:xfrm>
          <a:prstGeom prst="rect">
            <a:avLst/>
          </a:prstGeom>
        </p:spPr>
      </p:pic>
      <p:pic>
        <p:nvPicPr>
          <p:cNvPr id="87" name="Picture 4" descr="On The Flight Deck - Connected Aviation Today">
            <a:extLst>
              <a:ext uri="{FF2B5EF4-FFF2-40B4-BE49-F238E27FC236}">
                <a16:creationId xmlns:a16="http://schemas.microsoft.com/office/drawing/2014/main" id="{FB1F4353-226A-6713-4EF3-B72BC0E2680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11461"/>
          <a:stretch/>
        </p:blipFill>
        <p:spPr bwMode="auto">
          <a:xfrm>
            <a:off x="10378952" y="1386685"/>
            <a:ext cx="1019496" cy="721692"/>
          </a:xfrm>
          <a:prstGeom prst="roundRect">
            <a:avLst/>
          </a:prstGeom>
          <a:noFill/>
          <a:extLst>
            <a:ext uri="{909E8E84-426E-40DD-AFC4-6F175D3DCCD1}">
              <a14:hiddenFill xmlns:a14="http://schemas.microsoft.com/office/drawing/2010/main">
                <a:solidFill>
                  <a:srgbClr val="FFFFFF"/>
                </a:solidFill>
              </a14:hiddenFill>
            </a:ext>
          </a:extLst>
        </p:spPr>
      </p:pic>
      <p:pic>
        <p:nvPicPr>
          <p:cNvPr id="88" name="Picture 2">
            <a:extLst>
              <a:ext uri="{FF2B5EF4-FFF2-40B4-BE49-F238E27FC236}">
                <a16:creationId xmlns:a16="http://schemas.microsoft.com/office/drawing/2014/main" id="{795C985A-8F8F-CC10-1553-D829CDC3A6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3570" y="2885377"/>
            <a:ext cx="1154897" cy="731408"/>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8B2A4DF9-39A3-E246-85AE-2B94F5F54EBA}"/>
              </a:ext>
            </a:extLst>
          </p:cNvPr>
          <p:cNvPicPr>
            <a:picLocks noChangeAspect="1"/>
          </p:cNvPicPr>
          <p:nvPr/>
        </p:nvPicPr>
        <p:blipFill>
          <a:blip r:embed="rId15"/>
          <a:stretch>
            <a:fillRect/>
          </a:stretch>
        </p:blipFill>
        <p:spPr>
          <a:xfrm>
            <a:off x="10423917" y="2750766"/>
            <a:ext cx="1019496" cy="854577"/>
          </a:xfrm>
          <a:prstGeom prst="rect">
            <a:avLst/>
          </a:prstGeom>
        </p:spPr>
      </p:pic>
      <p:sp>
        <p:nvSpPr>
          <p:cNvPr id="91" name="Rounded Rectangle 90">
            <a:extLst>
              <a:ext uri="{FF2B5EF4-FFF2-40B4-BE49-F238E27FC236}">
                <a16:creationId xmlns:a16="http://schemas.microsoft.com/office/drawing/2014/main" id="{06268B7F-6EFB-0B52-6F1C-D4059C8E5AB9}"/>
              </a:ext>
            </a:extLst>
          </p:cNvPr>
          <p:cNvSpPr/>
          <p:nvPr/>
        </p:nvSpPr>
        <p:spPr bwMode="auto">
          <a:xfrm>
            <a:off x="3283167" y="1606022"/>
            <a:ext cx="384781" cy="153977"/>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80" charset="-128"/>
            </a:endParaRPr>
          </a:p>
        </p:txBody>
      </p:sp>
      <p:sp>
        <p:nvSpPr>
          <p:cNvPr id="92" name="Rounded Rectangle 91">
            <a:extLst>
              <a:ext uri="{FF2B5EF4-FFF2-40B4-BE49-F238E27FC236}">
                <a16:creationId xmlns:a16="http://schemas.microsoft.com/office/drawing/2014/main" id="{DE9CDE34-37DE-F185-A919-C4F6D8280ACC}"/>
              </a:ext>
            </a:extLst>
          </p:cNvPr>
          <p:cNvSpPr/>
          <p:nvPr/>
        </p:nvSpPr>
        <p:spPr bwMode="auto">
          <a:xfrm>
            <a:off x="3283167" y="1800642"/>
            <a:ext cx="384781" cy="153977"/>
          </a:xfrm>
          <a:prstGeom prst="roundRect">
            <a:avLst/>
          </a:prstGeom>
          <a:solidFill>
            <a:schemeClr val="accent6">
              <a:lumMod val="20000"/>
              <a:lumOff val="80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80" charset="-128"/>
            </a:endParaRPr>
          </a:p>
        </p:txBody>
      </p:sp>
      <p:sp>
        <p:nvSpPr>
          <p:cNvPr id="93" name="Rounded Rectangle 92">
            <a:extLst>
              <a:ext uri="{FF2B5EF4-FFF2-40B4-BE49-F238E27FC236}">
                <a16:creationId xmlns:a16="http://schemas.microsoft.com/office/drawing/2014/main" id="{F58C2E55-67B0-6087-5027-A597187D9442}"/>
              </a:ext>
            </a:extLst>
          </p:cNvPr>
          <p:cNvSpPr/>
          <p:nvPr/>
        </p:nvSpPr>
        <p:spPr bwMode="auto">
          <a:xfrm>
            <a:off x="3271505" y="2000480"/>
            <a:ext cx="384781" cy="153977"/>
          </a:xfrm>
          <a:prstGeom prst="round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80" charset="-128"/>
            </a:endParaRPr>
          </a:p>
        </p:txBody>
      </p:sp>
      <p:sp>
        <p:nvSpPr>
          <p:cNvPr id="94" name="Rounded Rectangle 93">
            <a:extLst>
              <a:ext uri="{FF2B5EF4-FFF2-40B4-BE49-F238E27FC236}">
                <a16:creationId xmlns:a16="http://schemas.microsoft.com/office/drawing/2014/main" id="{4F9E0D1F-AEAA-2FD5-27FC-0AE3AED62546}"/>
              </a:ext>
            </a:extLst>
          </p:cNvPr>
          <p:cNvSpPr/>
          <p:nvPr/>
        </p:nvSpPr>
        <p:spPr bwMode="auto">
          <a:xfrm>
            <a:off x="3271505" y="2179872"/>
            <a:ext cx="384781" cy="153977"/>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80" charset="-128"/>
            </a:endParaRPr>
          </a:p>
        </p:txBody>
      </p:sp>
      <p:sp>
        <p:nvSpPr>
          <p:cNvPr id="95" name="Rounded Rectangle 94">
            <a:extLst>
              <a:ext uri="{FF2B5EF4-FFF2-40B4-BE49-F238E27FC236}">
                <a16:creationId xmlns:a16="http://schemas.microsoft.com/office/drawing/2014/main" id="{7E2B2639-2063-ACE8-D3D6-18EAFB66B0AB}"/>
              </a:ext>
            </a:extLst>
          </p:cNvPr>
          <p:cNvSpPr/>
          <p:nvPr/>
        </p:nvSpPr>
        <p:spPr bwMode="auto">
          <a:xfrm>
            <a:off x="3271505" y="2369078"/>
            <a:ext cx="384781" cy="153977"/>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80" charset="-128"/>
            </a:endParaRPr>
          </a:p>
        </p:txBody>
      </p:sp>
      <p:sp>
        <p:nvSpPr>
          <p:cNvPr id="7" name="Rounded Rectangle 6">
            <a:extLst>
              <a:ext uri="{FF2B5EF4-FFF2-40B4-BE49-F238E27FC236}">
                <a16:creationId xmlns:a16="http://schemas.microsoft.com/office/drawing/2014/main" id="{B3273D76-0FAC-D01A-23B4-F2EA1C97A9E6}"/>
              </a:ext>
            </a:extLst>
          </p:cNvPr>
          <p:cNvSpPr/>
          <p:nvPr/>
        </p:nvSpPr>
        <p:spPr bwMode="auto">
          <a:xfrm>
            <a:off x="1100008" y="1445976"/>
            <a:ext cx="1321167" cy="1088813"/>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400">
              <a:latin typeface="Arial" charset="0"/>
              <a:ea typeface="ＭＳ Ｐゴシック" pitchFamily="80" charset="-128"/>
            </a:endParaRPr>
          </a:p>
        </p:txBody>
      </p:sp>
      <p:sp>
        <p:nvSpPr>
          <p:cNvPr id="10" name="TextBox 9">
            <a:extLst>
              <a:ext uri="{FF2B5EF4-FFF2-40B4-BE49-F238E27FC236}">
                <a16:creationId xmlns:a16="http://schemas.microsoft.com/office/drawing/2014/main" id="{B7DC989F-49E6-1D74-C004-3AD8B4EC3BA5}"/>
              </a:ext>
            </a:extLst>
          </p:cNvPr>
          <p:cNvSpPr txBox="1"/>
          <p:nvPr/>
        </p:nvSpPr>
        <p:spPr>
          <a:xfrm>
            <a:off x="976038" y="1508486"/>
            <a:ext cx="1556661" cy="954300"/>
          </a:xfrm>
          <a:prstGeom prst="rect">
            <a:avLst/>
          </a:prstGeom>
          <a:noFill/>
        </p:spPr>
        <p:txBody>
          <a:bodyPr wrap="square">
            <a:spAutoFit/>
          </a:bodyPr>
          <a:lstStyle/>
          <a:p>
            <a:pPr algn="ctr"/>
            <a:r>
              <a:rPr lang="en-US" b="1">
                <a:solidFill>
                  <a:schemeClr val="bg1"/>
                </a:solidFill>
                <a:latin typeface="Calibri" panose="020F0502020204030204" pitchFamily="34" charset="0"/>
              </a:rPr>
              <a:t>FAA Data </a:t>
            </a:r>
          </a:p>
          <a:p>
            <a:pPr algn="ctr"/>
            <a:r>
              <a:rPr lang="en-US" b="1">
                <a:solidFill>
                  <a:schemeClr val="bg1"/>
                </a:solidFill>
                <a:latin typeface="Calibri" panose="020F0502020204030204" pitchFamily="34" charset="0"/>
              </a:rPr>
              <a:t>Sources (SWIM) </a:t>
            </a:r>
          </a:p>
        </p:txBody>
      </p:sp>
      <p:sp>
        <p:nvSpPr>
          <p:cNvPr id="48" name="Rounded Rectangle 47">
            <a:extLst>
              <a:ext uri="{FF2B5EF4-FFF2-40B4-BE49-F238E27FC236}">
                <a16:creationId xmlns:a16="http://schemas.microsoft.com/office/drawing/2014/main" id="{FFC557DC-A420-A4A0-C4AA-C9CE07DF962C}"/>
              </a:ext>
            </a:extLst>
          </p:cNvPr>
          <p:cNvSpPr/>
          <p:nvPr/>
        </p:nvSpPr>
        <p:spPr bwMode="auto">
          <a:xfrm>
            <a:off x="1089215" y="2587078"/>
            <a:ext cx="1350176" cy="1088813"/>
          </a:xfrm>
          <a:prstGeom prst="round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1400">
              <a:latin typeface="Arial" charset="0"/>
              <a:ea typeface="ＭＳ Ｐゴシック" pitchFamily="80" charset="-128"/>
            </a:endParaRPr>
          </a:p>
        </p:txBody>
      </p:sp>
      <p:sp>
        <p:nvSpPr>
          <p:cNvPr id="19" name="TextBox 18">
            <a:extLst>
              <a:ext uri="{FF2B5EF4-FFF2-40B4-BE49-F238E27FC236}">
                <a16:creationId xmlns:a16="http://schemas.microsoft.com/office/drawing/2014/main" id="{B3412A52-1AB0-3544-4839-A52DCE89B6A6}"/>
              </a:ext>
            </a:extLst>
          </p:cNvPr>
          <p:cNvSpPr txBox="1"/>
          <p:nvPr/>
        </p:nvSpPr>
        <p:spPr>
          <a:xfrm>
            <a:off x="948402" y="2624056"/>
            <a:ext cx="1611935" cy="1077218"/>
          </a:xfrm>
          <a:prstGeom prst="rect">
            <a:avLst/>
          </a:prstGeom>
          <a:noFill/>
        </p:spPr>
        <p:txBody>
          <a:bodyPr wrap="square">
            <a:spAutoFit/>
          </a:bodyPr>
          <a:lstStyle/>
          <a:p>
            <a:pPr algn="ctr"/>
            <a:r>
              <a:rPr lang="en-US" sz="1600" b="1" u="sng">
                <a:latin typeface="Calibri" panose="020F0502020204030204" pitchFamily="34" charset="0"/>
              </a:rPr>
              <a:t>Other</a:t>
            </a:r>
          </a:p>
          <a:p>
            <a:pPr algn="ctr"/>
            <a:r>
              <a:rPr lang="en-US" sz="1600" b="1">
                <a:latin typeface="Calibri" panose="020F0502020204030204" pitchFamily="34" charset="0"/>
              </a:rPr>
              <a:t>Airline, Airport</a:t>
            </a:r>
          </a:p>
          <a:p>
            <a:pPr algn="ctr"/>
            <a:r>
              <a:rPr lang="en-US" sz="1600" b="1">
                <a:latin typeface="Calibri" panose="020F0502020204030204" pitchFamily="34" charset="0"/>
              </a:rPr>
              <a:t>Vehicle, Weather</a:t>
            </a:r>
          </a:p>
        </p:txBody>
      </p:sp>
      <p:grpSp>
        <p:nvGrpSpPr>
          <p:cNvPr id="55" name="Group 54">
            <a:extLst>
              <a:ext uri="{FF2B5EF4-FFF2-40B4-BE49-F238E27FC236}">
                <a16:creationId xmlns:a16="http://schemas.microsoft.com/office/drawing/2014/main" id="{C71C3C71-52C1-C84D-C491-B10702A3DB04}"/>
              </a:ext>
            </a:extLst>
          </p:cNvPr>
          <p:cNvGrpSpPr/>
          <p:nvPr/>
        </p:nvGrpSpPr>
        <p:grpSpPr>
          <a:xfrm>
            <a:off x="2486760" y="1495327"/>
            <a:ext cx="1333407" cy="2078924"/>
            <a:chOff x="2603020" y="1084655"/>
            <a:chExt cx="1000055" cy="1559193"/>
          </a:xfrm>
        </p:grpSpPr>
        <p:pic>
          <p:nvPicPr>
            <p:cNvPr id="90" name="Picture 89">
              <a:extLst>
                <a:ext uri="{FF2B5EF4-FFF2-40B4-BE49-F238E27FC236}">
                  <a16:creationId xmlns:a16="http://schemas.microsoft.com/office/drawing/2014/main" id="{9CA592AE-FA20-5D13-B724-BBD3CEC5F861}"/>
                </a:ext>
              </a:extLst>
            </p:cNvPr>
            <p:cNvPicPr>
              <a:picLocks noChangeAspect="1"/>
            </p:cNvPicPr>
            <p:nvPr/>
          </p:nvPicPr>
          <p:blipFill rotWithShape="1">
            <a:blip r:embed="rId16"/>
            <a:srcRect l="34908"/>
            <a:stretch/>
          </p:blipFill>
          <p:spPr>
            <a:xfrm>
              <a:off x="2603020" y="1084655"/>
              <a:ext cx="1000055" cy="1559193"/>
            </a:xfrm>
            <a:prstGeom prst="rect">
              <a:avLst/>
            </a:prstGeom>
          </p:spPr>
        </p:pic>
        <p:sp>
          <p:nvSpPr>
            <p:cNvPr id="50" name="Rectangle 49">
              <a:extLst>
                <a:ext uri="{FF2B5EF4-FFF2-40B4-BE49-F238E27FC236}">
                  <a16:creationId xmlns:a16="http://schemas.microsoft.com/office/drawing/2014/main" id="{4EC90B88-5D85-10BE-DA0A-55E0652C798D}"/>
                </a:ext>
              </a:extLst>
            </p:cNvPr>
            <p:cNvSpPr/>
            <p:nvPr/>
          </p:nvSpPr>
          <p:spPr bwMode="auto">
            <a:xfrm>
              <a:off x="3112807" y="2002632"/>
              <a:ext cx="296890" cy="119560"/>
            </a:xfrm>
            <a:prstGeom prst="rect">
              <a:avLst/>
            </a:prstGeom>
            <a:solidFill>
              <a:srgbClr val="92D3F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80" charset="-128"/>
              </a:endParaRPr>
            </a:p>
          </p:txBody>
        </p:sp>
      </p:grpSp>
      <p:sp>
        <p:nvSpPr>
          <p:cNvPr id="49" name="TextBox 48">
            <a:extLst>
              <a:ext uri="{FF2B5EF4-FFF2-40B4-BE49-F238E27FC236}">
                <a16:creationId xmlns:a16="http://schemas.microsoft.com/office/drawing/2014/main" id="{A478C18E-2421-3F1D-28D4-CC725154A9B6}"/>
              </a:ext>
            </a:extLst>
          </p:cNvPr>
          <p:cNvSpPr txBox="1"/>
          <p:nvPr/>
        </p:nvSpPr>
        <p:spPr>
          <a:xfrm>
            <a:off x="2918628" y="1611533"/>
            <a:ext cx="1571969" cy="379656"/>
          </a:xfrm>
          <a:prstGeom prst="rect">
            <a:avLst/>
          </a:prstGeom>
          <a:noFill/>
        </p:spPr>
        <p:txBody>
          <a:bodyPr wrap="none" rtlCol="0">
            <a:spAutoFit/>
          </a:bodyPr>
          <a:lstStyle/>
          <a:p>
            <a:r>
              <a:rPr lang="en-US" sz="1867" b="1"/>
              <a:t>NASA Fuser</a:t>
            </a:r>
          </a:p>
        </p:txBody>
      </p:sp>
      <p:sp>
        <p:nvSpPr>
          <p:cNvPr id="3" name="TextBox 2">
            <a:extLst>
              <a:ext uri="{FF2B5EF4-FFF2-40B4-BE49-F238E27FC236}">
                <a16:creationId xmlns:a16="http://schemas.microsoft.com/office/drawing/2014/main" id="{E5682CE2-B754-B016-F8D8-95F759242FEA}"/>
              </a:ext>
            </a:extLst>
          </p:cNvPr>
          <p:cNvSpPr txBox="1"/>
          <p:nvPr/>
        </p:nvSpPr>
        <p:spPr>
          <a:xfrm>
            <a:off x="233276" y="6572825"/>
            <a:ext cx="9338414" cy="276999"/>
          </a:xfrm>
          <a:prstGeom prst="rect">
            <a:avLst/>
          </a:prstGeom>
          <a:noFill/>
        </p:spPr>
        <p:txBody>
          <a:bodyPr wrap="square">
            <a:spAutoFit/>
          </a:bodyPr>
          <a:lstStyle/>
          <a:p>
            <a:r>
              <a:rPr lang="en-US" sz="1200" dirty="0">
                <a:solidFill>
                  <a:schemeClr val="bg1"/>
                </a:solidFill>
              </a:rPr>
              <a:t>NAS: National Airspace System	FAA: Federal Aviation Administration	      SWIM: System Wide Information Management</a:t>
            </a:r>
          </a:p>
        </p:txBody>
      </p:sp>
    </p:spTree>
    <p:extLst>
      <p:ext uri="{BB962C8B-B14F-4D97-AF65-F5344CB8AC3E}">
        <p14:creationId xmlns:p14="http://schemas.microsoft.com/office/powerpoint/2010/main" val="33812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blinds(horizontal)">
                                      <p:cBhvr>
                                        <p:cTn id="10" dur="500"/>
                                        <p:tgtEl>
                                          <p:spTgt spid="9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blinds(horizontal)">
                                      <p:cBhvr>
                                        <p:cTn id="13" dur="500"/>
                                        <p:tgtEl>
                                          <p:spTgt spid="9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blinds(horizontal)">
                                      <p:cBhvr>
                                        <p:cTn id="16" dur="500"/>
                                        <p:tgtEl>
                                          <p:spTgt spid="9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blinds(horizontal)">
                                      <p:cBhvr>
                                        <p:cTn id="19" dur="500"/>
                                        <p:tgtEl>
                                          <p:spTgt spid="9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blinds(horizontal)">
                                      <p:cBhvr>
                                        <p:cTn id="22" dur="500"/>
                                        <p:tgtEl>
                                          <p:spTgt spid="9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linds(horizontal)">
                                      <p:cBhvr>
                                        <p:cTn id="31" dur="500"/>
                                        <p:tgtEl>
                                          <p:spTgt spid="4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3" presetClass="entr" presetSubtype="1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linds(horizontal)">
                                      <p:cBhvr>
                                        <p:cTn id="37" dur="500"/>
                                        <p:tgtEl>
                                          <p:spTgt spid="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blinds(horizontal)">
                                      <p:cBhvr>
                                        <p:cTn id="40" dur="500"/>
                                        <p:tgtEl>
                                          <p:spTgt spid="4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par>
                                <p:cTn id="49" presetID="3"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linds(horizontal)">
                                      <p:cBhvr>
                                        <p:cTn id="51" dur="500"/>
                                        <p:tgtEl>
                                          <p:spTgt spid="40"/>
                                        </p:tgtEl>
                                      </p:cBhvr>
                                    </p:animEffect>
                                  </p:childTnLst>
                                </p:cTn>
                              </p:par>
                              <p:par>
                                <p:cTn id="52" presetID="3" presetClass="entr" presetSubtype="1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linds(horizontal)">
                                      <p:cBhvr>
                                        <p:cTn id="54" dur="500"/>
                                        <p:tgtEl>
                                          <p:spTgt spid="16"/>
                                        </p:tgtEl>
                                      </p:cBhvr>
                                    </p:animEffect>
                                  </p:childTnLst>
                                </p:cTn>
                              </p:par>
                              <p:par>
                                <p:cTn id="55" presetID="3" presetClass="entr" presetSubtype="10"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blinds(horizontal)">
                                      <p:cBhvr>
                                        <p:cTn id="57" dur="500"/>
                                        <p:tgtEl>
                                          <p:spTgt spid="86"/>
                                        </p:tgtEl>
                                      </p:cBhvr>
                                    </p:animEffect>
                                  </p:childTnLst>
                                </p:cTn>
                              </p:par>
                              <p:par>
                                <p:cTn id="58" presetID="3" presetClass="entr" presetSubtype="1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par>
                                <p:cTn id="61" presetID="3" presetClass="entr" presetSubtype="10"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blinds(horizontal)">
                                      <p:cBhvr>
                                        <p:cTn id="63" dur="500"/>
                                        <p:tgtEl>
                                          <p:spTgt spid="87"/>
                                        </p:tgtEl>
                                      </p:cBhvr>
                                    </p:animEffect>
                                  </p:childTnLst>
                                </p:cTn>
                              </p:par>
                              <p:par>
                                <p:cTn id="64" presetID="3" presetClass="entr" presetSubtype="10" fill="hold" nodeType="with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blinds(horizontal)">
                                      <p:cBhvr>
                                        <p:cTn id="66" dur="500"/>
                                        <p:tgtEl>
                                          <p:spTgt spid="88"/>
                                        </p:tgtEl>
                                      </p:cBhvr>
                                    </p:animEffect>
                                  </p:childTnLst>
                                </p:cTn>
                              </p:par>
                              <p:par>
                                <p:cTn id="67" presetID="3" presetClass="entr" presetSubtype="10" fill="hold" nodeType="with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blinds(horizontal)">
                                      <p:cBhvr>
                                        <p:cTn id="69" dur="500"/>
                                        <p:tgtEl>
                                          <p:spTgt spid="89"/>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linds(horizontal)">
                                      <p:cBhvr>
                                        <p:cTn id="74" dur="500"/>
                                        <p:tgtEl>
                                          <p:spTgt spid="14"/>
                                        </p:tgtEl>
                                      </p:cBhvr>
                                    </p:animEffect>
                                  </p:childTnLst>
                                </p:cTn>
                              </p:par>
                              <p:par>
                                <p:cTn id="75" presetID="3" presetClass="entr" presetSubtype="10" fill="hold" nodeType="with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blinds(horizontal)">
                                      <p:cBhvr>
                                        <p:cTn id="77" dur="500"/>
                                        <p:tgtEl>
                                          <p:spTgt spid="82"/>
                                        </p:tgtEl>
                                      </p:cBhvr>
                                    </p:animEffect>
                                  </p:childTnLst>
                                </p:cTn>
                              </p:par>
                              <p:par>
                                <p:cTn id="78" presetID="3" presetClass="entr" presetSubtype="10" fill="hold" nodeType="with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blinds(horizontal)">
                                      <p:cBhvr>
                                        <p:cTn id="80" dur="500"/>
                                        <p:tgtEl>
                                          <p:spTgt spid="78"/>
                                        </p:tgtEl>
                                      </p:cBhvr>
                                    </p:animEffect>
                                  </p:childTnLst>
                                </p:cTn>
                              </p:par>
                              <p:par>
                                <p:cTn id="81" presetID="3" presetClass="entr" presetSubtype="10" fill="hold"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blinds(horizontal)">
                                      <p:cBhvr>
                                        <p:cTn id="83" dur="500"/>
                                        <p:tgtEl>
                                          <p:spTgt spid="79"/>
                                        </p:tgtEl>
                                      </p:cBhvr>
                                    </p:animEffect>
                                  </p:childTnLst>
                                </p:cTn>
                              </p:par>
                              <p:par>
                                <p:cTn id="84" presetID="3" presetClass="entr" presetSubtype="10" fill="hold" nodeType="with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blinds(horizontal)">
                                      <p:cBhvr>
                                        <p:cTn id="86" dur="500"/>
                                        <p:tgtEl>
                                          <p:spTgt spid="74"/>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76"/>
                                        </p:tgtEl>
                                        <p:attrNameLst>
                                          <p:attrName>style.visibility</p:attrName>
                                        </p:attrNameLst>
                                      </p:cBhvr>
                                      <p:to>
                                        <p:strVal val="visible"/>
                                      </p:to>
                                    </p:set>
                                    <p:animEffect transition="in" filter="blinds(horizontal)">
                                      <p:cBhvr>
                                        <p:cTn id="89" dur="500"/>
                                        <p:tgtEl>
                                          <p:spTgt spid="76"/>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blinds(horizontal)">
                                      <p:cBhvr>
                                        <p:cTn id="92" dur="500"/>
                                        <p:tgtEl>
                                          <p:spTgt spid="75"/>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linds(horizontal)">
                                      <p:cBhvr>
                                        <p:cTn id="97" dur="500"/>
                                        <p:tgtEl>
                                          <p:spTgt spid="13"/>
                                        </p:tgtEl>
                                      </p:cBhvr>
                                    </p:animEffect>
                                  </p:childTnLst>
                                </p:cTn>
                              </p:par>
                              <p:par>
                                <p:cTn id="98" presetID="3" presetClass="entr" presetSubtype="10" fill="hold" nodeType="withEffect">
                                  <p:stCondLst>
                                    <p:cond delay="0"/>
                                  </p:stCondLst>
                                  <p:childTnLst>
                                    <p:set>
                                      <p:cBhvr>
                                        <p:cTn id="99" dur="1" fill="hold">
                                          <p:stCondLst>
                                            <p:cond delay="0"/>
                                          </p:stCondLst>
                                        </p:cTn>
                                        <p:tgtEl>
                                          <p:spTgt spid="80"/>
                                        </p:tgtEl>
                                        <p:attrNameLst>
                                          <p:attrName>style.visibility</p:attrName>
                                        </p:attrNameLst>
                                      </p:cBhvr>
                                      <p:to>
                                        <p:strVal val="visible"/>
                                      </p:to>
                                    </p:set>
                                    <p:animEffect transition="in" filter="blinds(horizontal)">
                                      <p:cBhvr>
                                        <p:cTn id="10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75" grpId="0"/>
      <p:bldP spid="76" grpId="0"/>
      <p:bldP spid="91" grpId="0" animBg="1"/>
      <p:bldP spid="92" grpId="0" animBg="1"/>
      <p:bldP spid="93" grpId="0" animBg="1"/>
      <p:bldP spid="94" grpId="0" animBg="1"/>
      <p:bldP spid="95" grpId="0" animBg="1"/>
      <p:bldP spid="7" grpId="0" animBg="1"/>
      <p:bldP spid="10" grpId="0"/>
      <p:bldP spid="48" grpId="0" animBg="1"/>
      <p:bldP spid="19" grpId="0"/>
      <p:bldP spid="4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E80BEF-F046-A20A-6AFD-6CECD28ABA8B}"/>
              </a:ext>
            </a:extLst>
          </p:cNvPr>
          <p:cNvSpPr>
            <a:spLocks noGrp="1"/>
          </p:cNvSpPr>
          <p:nvPr>
            <p:ph type="title"/>
          </p:nvPr>
        </p:nvSpPr>
        <p:spPr/>
        <p:txBody>
          <a:bodyPr/>
          <a:lstStyle/>
          <a:p>
            <a:r>
              <a:rPr lang="en-US" dirty="0">
                <a:effectLst>
                  <a:outerShdw blurRad="50800" dist="88900" dir="2700000" algn="tl" rotWithShape="0">
                    <a:prstClr val="black">
                      <a:alpha val="40000"/>
                    </a:prstClr>
                  </a:outerShdw>
                </a:effectLst>
                <a:latin typeface="Arial"/>
              </a:rPr>
              <a:t>Cloud-Based Software Platform to Deploy AI/ML Solutions</a:t>
            </a:r>
            <a:endParaRPr lang="en-US" dirty="0"/>
          </a:p>
        </p:txBody>
      </p:sp>
      <p:pic>
        <p:nvPicPr>
          <p:cNvPr id="2050" name="Picture 2">
            <a:extLst>
              <a:ext uri="{FF2B5EF4-FFF2-40B4-BE49-F238E27FC236}">
                <a16:creationId xmlns:a16="http://schemas.microsoft.com/office/drawing/2014/main" id="{1E589C98-97D9-3F8F-DD32-0572DD0CB8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0" t="14144" r="628"/>
          <a:stretch/>
        </p:blipFill>
        <p:spPr bwMode="auto">
          <a:xfrm>
            <a:off x="1681315" y="969961"/>
            <a:ext cx="9805727" cy="558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27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26FE-B49B-6CBE-7D9C-4EDCF8CF43A3}"/>
              </a:ext>
            </a:extLst>
          </p:cNvPr>
          <p:cNvSpPr>
            <a:spLocks noGrp="1"/>
          </p:cNvSpPr>
          <p:nvPr>
            <p:ph type="title"/>
          </p:nvPr>
        </p:nvSpPr>
        <p:spPr/>
        <p:txBody>
          <a:bodyPr/>
          <a:lstStyle/>
          <a:p>
            <a:r>
              <a:rPr lang="en-US" dirty="0">
                <a:solidFill>
                  <a:schemeClr val="bg1"/>
                </a:solidFill>
              </a:rPr>
              <a:t>Machine Learning Operations (</a:t>
            </a:r>
            <a:r>
              <a:rPr lang="en-US" dirty="0" err="1">
                <a:solidFill>
                  <a:schemeClr val="bg1"/>
                </a:solidFill>
              </a:rPr>
              <a:t>MLOps</a:t>
            </a:r>
            <a:r>
              <a:rPr lang="en-US" dirty="0">
                <a:solidFill>
                  <a:schemeClr val="bg1"/>
                </a:solidFill>
              </a:rPr>
              <a:t>)</a:t>
            </a:r>
          </a:p>
        </p:txBody>
      </p:sp>
      <p:sp>
        <p:nvSpPr>
          <p:cNvPr id="3" name="Content Placeholder 2">
            <a:extLst>
              <a:ext uri="{FF2B5EF4-FFF2-40B4-BE49-F238E27FC236}">
                <a16:creationId xmlns:a16="http://schemas.microsoft.com/office/drawing/2014/main" id="{242E6395-9E81-B2D4-71DE-5B541BDE5C12}"/>
              </a:ext>
            </a:extLst>
          </p:cNvPr>
          <p:cNvSpPr>
            <a:spLocks noGrp="1"/>
          </p:cNvSpPr>
          <p:nvPr>
            <p:ph idx="1"/>
          </p:nvPr>
        </p:nvSpPr>
        <p:spPr>
          <a:xfrm>
            <a:off x="477483" y="1062733"/>
            <a:ext cx="10972800" cy="4525963"/>
          </a:xfrm>
        </p:spPr>
        <p:txBody>
          <a:bodyPr/>
          <a:lstStyle/>
          <a:p>
            <a:r>
              <a:rPr lang="en-US" sz="1800" dirty="0" err="1"/>
              <a:t>MLOps</a:t>
            </a:r>
            <a:r>
              <a:rPr lang="en-US" sz="1800" dirty="0"/>
              <a:t> workflow developed to implement and deploy scalable ML-based services across NAS </a:t>
            </a:r>
          </a:p>
          <a:p>
            <a:r>
              <a:rPr lang="en-US" sz="1800" dirty="0"/>
              <a:t>Open-source Python-based libraries are used to implement </a:t>
            </a:r>
            <a:r>
              <a:rPr lang="en-US" sz="1800" dirty="0" err="1"/>
              <a:t>MLOps</a:t>
            </a:r>
            <a:r>
              <a:rPr lang="en-US" sz="1800" dirty="0"/>
              <a:t> pipeline</a:t>
            </a:r>
            <a:br>
              <a:rPr lang="en-US" sz="1800" dirty="0"/>
            </a:br>
            <a:r>
              <a:rPr lang="en-US" sz="1800" dirty="0"/>
              <a:t>(Kedro, </a:t>
            </a:r>
            <a:r>
              <a:rPr lang="en-US" sz="1800" dirty="0" err="1"/>
              <a:t>SciKit</a:t>
            </a:r>
            <a:r>
              <a:rPr lang="en-US" sz="1800" dirty="0"/>
              <a:t> Learn and MLFlow)</a:t>
            </a:r>
          </a:p>
          <a:p>
            <a:r>
              <a:rPr lang="en-US" sz="1800" dirty="0"/>
              <a:t>Real-time and long-term ML performance monitors</a:t>
            </a:r>
          </a:p>
          <a:p>
            <a:endParaRPr lang="en-US" sz="1800" dirty="0"/>
          </a:p>
          <a:p>
            <a:endParaRPr lang="en-US" sz="1800" dirty="0"/>
          </a:p>
          <a:p>
            <a:endParaRPr lang="en-US" sz="1800" dirty="0"/>
          </a:p>
        </p:txBody>
      </p:sp>
      <p:pic>
        <p:nvPicPr>
          <p:cNvPr id="27" name="Picture 26">
            <a:extLst>
              <a:ext uri="{FF2B5EF4-FFF2-40B4-BE49-F238E27FC236}">
                <a16:creationId xmlns:a16="http://schemas.microsoft.com/office/drawing/2014/main" id="{B0C5A099-1DE3-EAD3-6C93-6993A6EED276}"/>
              </a:ext>
            </a:extLst>
          </p:cNvPr>
          <p:cNvPicPr>
            <a:picLocks noChangeAspect="1"/>
          </p:cNvPicPr>
          <p:nvPr/>
        </p:nvPicPr>
        <p:blipFill>
          <a:blip r:embed="rId2"/>
          <a:stretch>
            <a:fillRect/>
          </a:stretch>
        </p:blipFill>
        <p:spPr>
          <a:xfrm>
            <a:off x="1104618" y="2398611"/>
            <a:ext cx="9718530" cy="3885371"/>
          </a:xfrm>
          <a:prstGeom prst="rect">
            <a:avLst/>
          </a:prstGeom>
        </p:spPr>
      </p:pic>
    </p:spTree>
    <p:extLst>
      <p:ext uri="{BB962C8B-B14F-4D97-AF65-F5344CB8AC3E}">
        <p14:creationId xmlns:p14="http://schemas.microsoft.com/office/powerpoint/2010/main" val="3238212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8F8656B4-A754-2624-7F6A-1FFA2383E379}"/>
              </a:ext>
            </a:extLst>
          </p:cNvPr>
          <p:cNvSpPr/>
          <p:nvPr/>
        </p:nvSpPr>
        <p:spPr>
          <a:xfrm flipV="1">
            <a:off x="6609520" y="1221879"/>
            <a:ext cx="5005571" cy="315968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04" name="Rounded Rectangle 103">
            <a:extLst>
              <a:ext uri="{FF2B5EF4-FFF2-40B4-BE49-F238E27FC236}">
                <a16:creationId xmlns:a16="http://schemas.microsoft.com/office/drawing/2014/main" id="{4EDD3C1E-BBEF-77AF-110C-EB9BC1EC7A4F}"/>
              </a:ext>
            </a:extLst>
          </p:cNvPr>
          <p:cNvSpPr/>
          <p:nvPr/>
        </p:nvSpPr>
        <p:spPr>
          <a:xfrm flipV="1">
            <a:off x="6694098" y="1638806"/>
            <a:ext cx="4706488" cy="756713"/>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76" name="Rounded Rectangle 75">
            <a:extLst>
              <a:ext uri="{FF2B5EF4-FFF2-40B4-BE49-F238E27FC236}">
                <a16:creationId xmlns:a16="http://schemas.microsoft.com/office/drawing/2014/main" id="{8EF5BF37-6948-966F-66DA-75F14D3DA8E5}"/>
              </a:ext>
            </a:extLst>
          </p:cNvPr>
          <p:cNvSpPr/>
          <p:nvPr/>
        </p:nvSpPr>
        <p:spPr>
          <a:xfrm>
            <a:off x="5478780" y="4650329"/>
            <a:ext cx="1592869" cy="18198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4CF1D0D-B225-9EC3-433F-C666E6226A41}"/>
              </a:ext>
            </a:extLst>
          </p:cNvPr>
          <p:cNvSpPr>
            <a:spLocks noGrp="1"/>
          </p:cNvSpPr>
          <p:nvPr>
            <p:ph type="title"/>
          </p:nvPr>
        </p:nvSpPr>
        <p:spPr/>
        <p:txBody>
          <a:bodyPr/>
          <a:lstStyle/>
          <a:p>
            <a:r>
              <a:rPr lang="en-US"/>
              <a:t>Machine Learning Service Workflow - Example</a:t>
            </a:r>
          </a:p>
        </p:txBody>
      </p:sp>
      <p:sp>
        <p:nvSpPr>
          <p:cNvPr id="3" name="Can 2">
            <a:extLst>
              <a:ext uri="{FF2B5EF4-FFF2-40B4-BE49-F238E27FC236}">
                <a16:creationId xmlns:a16="http://schemas.microsoft.com/office/drawing/2014/main" id="{24E7D1D4-3B17-84AA-2EAA-38EEA3BC8D46}"/>
              </a:ext>
            </a:extLst>
          </p:cNvPr>
          <p:cNvSpPr/>
          <p:nvPr/>
        </p:nvSpPr>
        <p:spPr>
          <a:xfrm>
            <a:off x="3271075" y="2627934"/>
            <a:ext cx="1466756" cy="731409"/>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Short-Term Data Storage</a:t>
            </a:r>
          </a:p>
        </p:txBody>
      </p:sp>
      <p:sp>
        <p:nvSpPr>
          <p:cNvPr id="4" name="Can 3">
            <a:extLst>
              <a:ext uri="{FF2B5EF4-FFF2-40B4-BE49-F238E27FC236}">
                <a16:creationId xmlns:a16="http://schemas.microsoft.com/office/drawing/2014/main" id="{D6109CEE-ECC2-FD37-B90F-CD4A18363DC0}"/>
              </a:ext>
            </a:extLst>
          </p:cNvPr>
          <p:cNvSpPr/>
          <p:nvPr/>
        </p:nvSpPr>
        <p:spPr>
          <a:xfrm>
            <a:off x="3271075" y="1409937"/>
            <a:ext cx="1466756" cy="731409"/>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Long-Term Data Storage</a:t>
            </a:r>
          </a:p>
        </p:txBody>
      </p:sp>
      <p:sp>
        <p:nvSpPr>
          <p:cNvPr id="5" name="Can 4">
            <a:extLst>
              <a:ext uri="{FF2B5EF4-FFF2-40B4-BE49-F238E27FC236}">
                <a16:creationId xmlns:a16="http://schemas.microsoft.com/office/drawing/2014/main" id="{200A1464-9B89-8547-314F-159C3DAD0621}"/>
              </a:ext>
            </a:extLst>
          </p:cNvPr>
          <p:cNvSpPr/>
          <p:nvPr/>
        </p:nvSpPr>
        <p:spPr>
          <a:xfrm>
            <a:off x="3242144" y="3760631"/>
            <a:ext cx="1466756" cy="71688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Model Call Storage</a:t>
            </a:r>
          </a:p>
        </p:txBody>
      </p:sp>
      <p:sp>
        <p:nvSpPr>
          <p:cNvPr id="6" name="Rounded Rectangle 5">
            <a:extLst>
              <a:ext uri="{FF2B5EF4-FFF2-40B4-BE49-F238E27FC236}">
                <a16:creationId xmlns:a16="http://schemas.microsoft.com/office/drawing/2014/main" id="{9342C724-96E4-6E9A-528F-8B4128FC9B0D}"/>
              </a:ext>
            </a:extLst>
          </p:cNvPr>
          <p:cNvSpPr/>
          <p:nvPr/>
        </p:nvSpPr>
        <p:spPr>
          <a:xfrm>
            <a:off x="5627064" y="4855591"/>
            <a:ext cx="1241101" cy="55833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Real-Time ML Monitor</a:t>
            </a:r>
          </a:p>
        </p:txBody>
      </p:sp>
      <p:sp>
        <p:nvSpPr>
          <p:cNvPr id="7" name="Rounded Rectangle 6">
            <a:extLst>
              <a:ext uri="{FF2B5EF4-FFF2-40B4-BE49-F238E27FC236}">
                <a16:creationId xmlns:a16="http://schemas.microsoft.com/office/drawing/2014/main" id="{BD59F187-242F-3BA2-EF28-9982B7A3D5F1}"/>
              </a:ext>
            </a:extLst>
          </p:cNvPr>
          <p:cNvSpPr/>
          <p:nvPr/>
        </p:nvSpPr>
        <p:spPr>
          <a:xfrm>
            <a:off x="5685132" y="5744112"/>
            <a:ext cx="1250504" cy="5107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Long-Term ML Monitor</a:t>
            </a:r>
          </a:p>
        </p:txBody>
      </p:sp>
      <p:sp>
        <p:nvSpPr>
          <p:cNvPr id="8" name="TextBox 7">
            <a:extLst>
              <a:ext uri="{FF2B5EF4-FFF2-40B4-BE49-F238E27FC236}">
                <a16:creationId xmlns:a16="http://schemas.microsoft.com/office/drawing/2014/main" id="{00F767ED-4547-2811-8987-3C664A8FF2AA}"/>
              </a:ext>
            </a:extLst>
          </p:cNvPr>
          <p:cNvSpPr txBox="1"/>
          <p:nvPr/>
        </p:nvSpPr>
        <p:spPr>
          <a:xfrm>
            <a:off x="1117701" y="1221880"/>
            <a:ext cx="1797060" cy="83099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1600" b="1" dirty="0"/>
              <a:t>Flight, airport and weather data feeds</a:t>
            </a:r>
          </a:p>
        </p:txBody>
      </p:sp>
      <p:sp>
        <p:nvSpPr>
          <p:cNvPr id="9" name="Rounded Rectangle 8">
            <a:extLst>
              <a:ext uri="{FF2B5EF4-FFF2-40B4-BE49-F238E27FC236}">
                <a16:creationId xmlns:a16="http://schemas.microsoft.com/office/drawing/2014/main" id="{6355A397-FD4D-482E-1EF1-462D1F72B8EA}"/>
              </a:ext>
            </a:extLst>
          </p:cNvPr>
          <p:cNvSpPr/>
          <p:nvPr/>
        </p:nvSpPr>
        <p:spPr>
          <a:xfrm>
            <a:off x="1248613" y="2746240"/>
            <a:ext cx="1507170" cy="49889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a:t>Integrated Data (Fuser)</a:t>
            </a:r>
          </a:p>
        </p:txBody>
      </p:sp>
      <p:sp>
        <p:nvSpPr>
          <p:cNvPr id="10" name="Rounded Rectangle 9">
            <a:extLst>
              <a:ext uri="{FF2B5EF4-FFF2-40B4-BE49-F238E27FC236}">
                <a16:creationId xmlns:a16="http://schemas.microsoft.com/office/drawing/2014/main" id="{9D91BCFA-036F-F008-9184-976510B20383}"/>
              </a:ext>
            </a:extLst>
          </p:cNvPr>
          <p:cNvSpPr/>
          <p:nvPr/>
        </p:nvSpPr>
        <p:spPr>
          <a:xfrm>
            <a:off x="1248613" y="3929938"/>
            <a:ext cx="1510423" cy="37827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a:t>Airport Model</a:t>
            </a:r>
          </a:p>
        </p:txBody>
      </p:sp>
      <p:grpSp>
        <p:nvGrpSpPr>
          <p:cNvPr id="13" name="Group 12">
            <a:extLst>
              <a:ext uri="{FF2B5EF4-FFF2-40B4-BE49-F238E27FC236}">
                <a16:creationId xmlns:a16="http://schemas.microsoft.com/office/drawing/2014/main" id="{9E3D78DD-065F-C296-A8C2-35ED23F4E1E1}"/>
              </a:ext>
            </a:extLst>
          </p:cNvPr>
          <p:cNvGrpSpPr/>
          <p:nvPr/>
        </p:nvGrpSpPr>
        <p:grpSpPr>
          <a:xfrm>
            <a:off x="961703" y="4528685"/>
            <a:ext cx="2092057" cy="2151674"/>
            <a:chOff x="7906827" y="3021338"/>
            <a:chExt cx="2092057" cy="2151674"/>
          </a:xfrm>
        </p:grpSpPr>
        <p:pic>
          <p:nvPicPr>
            <p:cNvPr id="11" name="Graphic 10" descr="Monitor outline">
              <a:extLst>
                <a:ext uri="{FF2B5EF4-FFF2-40B4-BE49-F238E27FC236}">
                  <a16:creationId xmlns:a16="http://schemas.microsoft.com/office/drawing/2014/main" id="{7725CB48-15E2-A57D-6C93-7683BA7B3B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6827" y="3021338"/>
              <a:ext cx="2092057" cy="2151674"/>
            </a:xfrm>
            <a:prstGeom prst="rect">
              <a:avLst/>
            </a:prstGeom>
          </p:spPr>
        </p:pic>
        <p:sp>
          <p:nvSpPr>
            <p:cNvPr id="12" name="TextBox 11">
              <a:extLst>
                <a:ext uri="{FF2B5EF4-FFF2-40B4-BE49-F238E27FC236}">
                  <a16:creationId xmlns:a16="http://schemas.microsoft.com/office/drawing/2014/main" id="{1F9E1CA9-089E-04D4-3304-EA39E6E78904}"/>
                </a:ext>
              </a:extLst>
            </p:cNvPr>
            <p:cNvSpPr txBox="1"/>
            <p:nvPr/>
          </p:nvSpPr>
          <p:spPr>
            <a:xfrm>
              <a:off x="8291427" y="3487092"/>
              <a:ext cx="1322856"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b="1" dirty="0">
                  <a:solidFill>
                    <a:schemeClr val="bg1"/>
                  </a:solidFill>
                </a:rPr>
                <a:t>ATC/Airlines’</a:t>
              </a:r>
            </a:p>
            <a:p>
              <a:pPr algn="ctr"/>
              <a:r>
                <a:rPr lang="en-US" sz="1400" b="1" dirty="0">
                  <a:solidFill>
                    <a:schemeClr val="bg1"/>
                  </a:solidFill>
                </a:rPr>
                <a:t>Displays and</a:t>
              </a:r>
            </a:p>
            <a:p>
              <a:pPr algn="ctr"/>
              <a:r>
                <a:rPr lang="en-US" sz="1400" b="1" dirty="0">
                  <a:solidFill>
                    <a:schemeClr val="bg1"/>
                  </a:solidFill>
                </a:rPr>
                <a:t>Service Inputs</a:t>
              </a:r>
            </a:p>
          </p:txBody>
        </p:sp>
      </p:grpSp>
      <p:sp>
        <p:nvSpPr>
          <p:cNvPr id="14" name="Round Single Corner Rectangle 13">
            <a:extLst>
              <a:ext uri="{FF2B5EF4-FFF2-40B4-BE49-F238E27FC236}">
                <a16:creationId xmlns:a16="http://schemas.microsoft.com/office/drawing/2014/main" id="{DFF90973-4FFC-DDC7-31E0-D0E08A9B629A}"/>
              </a:ext>
            </a:extLst>
          </p:cNvPr>
          <p:cNvSpPr/>
          <p:nvPr/>
        </p:nvSpPr>
        <p:spPr>
          <a:xfrm>
            <a:off x="9754800" y="3457090"/>
            <a:ext cx="1676265" cy="58921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t>MLflow</a:t>
            </a:r>
            <a:r>
              <a:rPr lang="en-US" sz="1400" b="1" dirty="0"/>
              <a:t> Registry</a:t>
            </a:r>
          </a:p>
        </p:txBody>
      </p:sp>
      <p:grpSp>
        <p:nvGrpSpPr>
          <p:cNvPr id="21" name="Group 20">
            <a:extLst>
              <a:ext uri="{FF2B5EF4-FFF2-40B4-BE49-F238E27FC236}">
                <a16:creationId xmlns:a16="http://schemas.microsoft.com/office/drawing/2014/main" id="{7193CF1C-FE92-BD94-05BB-544D901BBB0B}"/>
              </a:ext>
            </a:extLst>
          </p:cNvPr>
          <p:cNvGrpSpPr/>
          <p:nvPr/>
        </p:nvGrpSpPr>
        <p:grpSpPr>
          <a:xfrm>
            <a:off x="6762822" y="1349470"/>
            <a:ext cx="4470888" cy="898677"/>
            <a:chOff x="3968350" y="2801559"/>
            <a:chExt cx="4470888" cy="898677"/>
          </a:xfrm>
        </p:grpSpPr>
        <p:sp>
          <p:nvSpPr>
            <p:cNvPr id="16" name="Rounded Rectangle 15">
              <a:extLst>
                <a:ext uri="{FF2B5EF4-FFF2-40B4-BE49-F238E27FC236}">
                  <a16:creationId xmlns:a16="http://schemas.microsoft.com/office/drawing/2014/main" id="{42BECBAE-BA7B-0815-E29C-10FD7F02AC62}"/>
                </a:ext>
              </a:extLst>
            </p:cNvPr>
            <p:cNvSpPr/>
            <p:nvPr/>
          </p:nvSpPr>
          <p:spPr>
            <a:xfrm>
              <a:off x="3968350" y="3223781"/>
              <a:ext cx="975271" cy="476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Data Query</a:t>
              </a:r>
            </a:p>
          </p:txBody>
        </p:sp>
        <p:sp>
          <p:nvSpPr>
            <p:cNvPr id="17" name="Rounded Rectangle 16">
              <a:extLst>
                <a:ext uri="{FF2B5EF4-FFF2-40B4-BE49-F238E27FC236}">
                  <a16:creationId xmlns:a16="http://schemas.microsoft.com/office/drawing/2014/main" id="{10662166-4E83-5400-96A0-059E04D4F2A0}"/>
                </a:ext>
              </a:extLst>
            </p:cNvPr>
            <p:cNvSpPr/>
            <p:nvPr/>
          </p:nvSpPr>
          <p:spPr>
            <a:xfrm>
              <a:off x="5186773" y="3221060"/>
              <a:ext cx="1308488" cy="476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Data Engineering</a:t>
              </a:r>
            </a:p>
          </p:txBody>
        </p:sp>
        <p:sp>
          <p:nvSpPr>
            <p:cNvPr id="18" name="Rounded Rectangle 17">
              <a:extLst>
                <a:ext uri="{FF2B5EF4-FFF2-40B4-BE49-F238E27FC236}">
                  <a16:creationId xmlns:a16="http://schemas.microsoft.com/office/drawing/2014/main" id="{E2630B8F-2CD6-3982-6467-2A3AD90CE8B0}"/>
                </a:ext>
              </a:extLst>
            </p:cNvPr>
            <p:cNvSpPr/>
            <p:nvPr/>
          </p:nvSpPr>
          <p:spPr>
            <a:xfrm>
              <a:off x="6748770" y="3194317"/>
              <a:ext cx="1690468" cy="476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Model Building and Training</a:t>
              </a:r>
            </a:p>
          </p:txBody>
        </p:sp>
        <p:sp>
          <p:nvSpPr>
            <p:cNvPr id="19" name="TextBox 18">
              <a:extLst>
                <a:ext uri="{FF2B5EF4-FFF2-40B4-BE49-F238E27FC236}">
                  <a16:creationId xmlns:a16="http://schemas.microsoft.com/office/drawing/2014/main" id="{7B3BEFDB-D70D-A478-B56A-4A9FFBC56EC5}"/>
                </a:ext>
              </a:extLst>
            </p:cNvPr>
            <p:cNvSpPr txBox="1"/>
            <p:nvPr/>
          </p:nvSpPr>
          <p:spPr>
            <a:xfrm>
              <a:off x="4726055" y="2801559"/>
              <a:ext cx="3063334" cy="338554"/>
            </a:xfrm>
            <a:prstGeom prst="rect">
              <a:avLst/>
            </a:prstGeom>
            <a:noFill/>
          </p:spPr>
          <p:txBody>
            <a:bodyPr wrap="square" rtlCol="0">
              <a:spAutoFit/>
            </a:bodyPr>
            <a:lstStyle/>
            <a:p>
              <a:pPr algn="ctr"/>
              <a:r>
                <a:rPr lang="en-US" sz="1600" b="1"/>
                <a:t>ML Model Training Pipeline</a:t>
              </a:r>
            </a:p>
          </p:txBody>
        </p:sp>
      </p:grpSp>
      <p:sp>
        <p:nvSpPr>
          <p:cNvPr id="20" name="Rectangle 19">
            <a:extLst>
              <a:ext uri="{FF2B5EF4-FFF2-40B4-BE49-F238E27FC236}">
                <a16:creationId xmlns:a16="http://schemas.microsoft.com/office/drawing/2014/main" id="{27C5FED7-F3C2-DDB7-C7BC-869DB8F8E399}"/>
              </a:ext>
            </a:extLst>
          </p:cNvPr>
          <p:cNvSpPr/>
          <p:nvPr/>
        </p:nvSpPr>
        <p:spPr>
          <a:xfrm>
            <a:off x="7819373" y="2741805"/>
            <a:ext cx="2506283" cy="35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Data &amp; Model Analysis</a:t>
            </a:r>
          </a:p>
        </p:txBody>
      </p:sp>
      <p:sp>
        <p:nvSpPr>
          <p:cNvPr id="23" name="Round Single Corner Rectangle 22">
            <a:extLst>
              <a:ext uri="{FF2B5EF4-FFF2-40B4-BE49-F238E27FC236}">
                <a16:creationId xmlns:a16="http://schemas.microsoft.com/office/drawing/2014/main" id="{AB42A28A-89EB-4571-2896-E60FF4E67C61}"/>
              </a:ext>
            </a:extLst>
          </p:cNvPr>
          <p:cNvSpPr/>
          <p:nvPr/>
        </p:nvSpPr>
        <p:spPr>
          <a:xfrm>
            <a:off x="7027499" y="3467540"/>
            <a:ext cx="1726035" cy="58921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Version Control (Bitbucket)</a:t>
            </a:r>
          </a:p>
        </p:txBody>
      </p:sp>
      <p:sp>
        <p:nvSpPr>
          <p:cNvPr id="24" name="Can 23">
            <a:extLst>
              <a:ext uri="{FF2B5EF4-FFF2-40B4-BE49-F238E27FC236}">
                <a16:creationId xmlns:a16="http://schemas.microsoft.com/office/drawing/2014/main" id="{0D648231-000F-82EF-A9AC-177FF384CB6B}"/>
              </a:ext>
            </a:extLst>
          </p:cNvPr>
          <p:cNvSpPr/>
          <p:nvPr/>
        </p:nvSpPr>
        <p:spPr>
          <a:xfrm>
            <a:off x="3262464" y="4878804"/>
            <a:ext cx="1415193" cy="58921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ML metrics Storage </a:t>
            </a:r>
          </a:p>
        </p:txBody>
      </p:sp>
      <p:sp>
        <p:nvSpPr>
          <p:cNvPr id="25" name="Down Arrow 24">
            <a:extLst>
              <a:ext uri="{FF2B5EF4-FFF2-40B4-BE49-F238E27FC236}">
                <a16:creationId xmlns:a16="http://schemas.microsoft.com/office/drawing/2014/main" id="{AAE0B8AB-47E7-C258-F2EE-B9897BD80169}"/>
              </a:ext>
            </a:extLst>
          </p:cNvPr>
          <p:cNvSpPr/>
          <p:nvPr/>
        </p:nvSpPr>
        <p:spPr>
          <a:xfrm>
            <a:off x="1848687" y="2148959"/>
            <a:ext cx="337492" cy="543520"/>
          </a:xfrm>
          <a:prstGeom prst="downArrow">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1" name="Elbow Connector 30">
            <a:extLst>
              <a:ext uri="{FF2B5EF4-FFF2-40B4-BE49-F238E27FC236}">
                <a16:creationId xmlns:a16="http://schemas.microsoft.com/office/drawing/2014/main" id="{28EB25EA-D44A-1256-C68B-059E8C9C0672}"/>
              </a:ext>
            </a:extLst>
          </p:cNvPr>
          <p:cNvCxnSpPr>
            <a:cxnSpLocks/>
            <a:stCxn id="4" idx="4"/>
            <a:endCxn id="16" idx="1"/>
          </p:cNvCxnSpPr>
          <p:nvPr/>
        </p:nvCxnSpPr>
        <p:spPr>
          <a:xfrm>
            <a:off x="4737831" y="1775642"/>
            <a:ext cx="2024991" cy="234278"/>
          </a:xfrm>
          <a:prstGeom prst="bentConnector3">
            <a:avLst>
              <a:gd name="adj1" fmla="val 81107"/>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31400990-175C-EB40-6D82-F37F2C35395C}"/>
              </a:ext>
            </a:extLst>
          </p:cNvPr>
          <p:cNvCxnSpPr>
            <a:cxnSpLocks/>
            <a:stCxn id="10" idx="3"/>
            <a:endCxn id="5" idx="2"/>
          </p:cNvCxnSpPr>
          <p:nvPr/>
        </p:nvCxnSpPr>
        <p:spPr>
          <a:xfrm>
            <a:off x="2759036" y="4119074"/>
            <a:ext cx="483108" cy="0"/>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A74BD76-7443-5D26-0596-48EAB1840274}"/>
              </a:ext>
            </a:extLst>
          </p:cNvPr>
          <p:cNvCxnSpPr>
            <a:cxnSpLocks/>
            <a:stCxn id="9" idx="3"/>
            <a:endCxn id="3" idx="2"/>
          </p:cNvCxnSpPr>
          <p:nvPr/>
        </p:nvCxnSpPr>
        <p:spPr>
          <a:xfrm flipV="1">
            <a:off x="2755783" y="2993639"/>
            <a:ext cx="515292" cy="2046"/>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E5F8250B-E046-061B-8CF6-C5E7848D6542}"/>
              </a:ext>
            </a:extLst>
          </p:cNvPr>
          <p:cNvCxnSpPr>
            <a:cxnSpLocks/>
            <a:stCxn id="9" idx="2"/>
            <a:endCxn id="10" idx="0"/>
          </p:cNvCxnSpPr>
          <p:nvPr/>
        </p:nvCxnSpPr>
        <p:spPr>
          <a:xfrm>
            <a:off x="2002198" y="3245130"/>
            <a:ext cx="1627" cy="684808"/>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3" name="Elbow Connector 42">
            <a:extLst>
              <a:ext uri="{FF2B5EF4-FFF2-40B4-BE49-F238E27FC236}">
                <a16:creationId xmlns:a16="http://schemas.microsoft.com/office/drawing/2014/main" id="{7224F251-8E81-566A-F732-EA76DCC71AF9}"/>
              </a:ext>
            </a:extLst>
          </p:cNvPr>
          <p:cNvCxnSpPr>
            <a:cxnSpLocks/>
            <a:endCxn id="24" idx="4"/>
          </p:cNvCxnSpPr>
          <p:nvPr/>
        </p:nvCxnSpPr>
        <p:spPr>
          <a:xfrm rot="5400000">
            <a:off x="3197176" y="3256123"/>
            <a:ext cx="3397770" cy="436808"/>
          </a:xfrm>
          <a:prstGeom prst="bentConnector2">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C6B4CB52-6F76-4553-AE02-EBECFAFD50DE}"/>
              </a:ext>
            </a:extLst>
          </p:cNvPr>
          <p:cNvCxnSpPr>
            <a:cxnSpLocks/>
          </p:cNvCxnSpPr>
          <p:nvPr/>
        </p:nvCxnSpPr>
        <p:spPr>
          <a:xfrm>
            <a:off x="7566280" y="2386125"/>
            <a:ext cx="0" cy="1074093"/>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24AB0B5-6F84-4FE1-4BE2-D9D39B9C52D2}"/>
              </a:ext>
            </a:extLst>
          </p:cNvPr>
          <p:cNvCxnSpPr>
            <a:cxnSpLocks/>
          </p:cNvCxnSpPr>
          <p:nvPr/>
        </p:nvCxnSpPr>
        <p:spPr>
          <a:xfrm>
            <a:off x="10801799" y="2386125"/>
            <a:ext cx="0" cy="1074093"/>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301F0AAF-5124-6F9F-07F8-84059E9E913F}"/>
              </a:ext>
            </a:extLst>
          </p:cNvPr>
          <p:cNvCxnSpPr>
            <a:cxnSpLocks/>
            <a:stCxn id="4" idx="4"/>
            <a:endCxn id="20" idx="1"/>
          </p:cNvCxnSpPr>
          <p:nvPr/>
        </p:nvCxnSpPr>
        <p:spPr>
          <a:xfrm>
            <a:off x="4737831" y="1775642"/>
            <a:ext cx="3081542" cy="1145966"/>
          </a:xfrm>
          <a:prstGeom prst="bentConnector3">
            <a:avLst>
              <a:gd name="adj1" fmla="val 53297"/>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7" name="Elbow Connector 46">
            <a:extLst>
              <a:ext uri="{FF2B5EF4-FFF2-40B4-BE49-F238E27FC236}">
                <a16:creationId xmlns:a16="http://schemas.microsoft.com/office/drawing/2014/main" id="{2BAD3F54-7204-BA8A-7CC9-B0A4A1267501}"/>
              </a:ext>
            </a:extLst>
          </p:cNvPr>
          <p:cNvCxnSpPr>
            <a:cxnSpLocks/>
            <a:stCxn id="3" idx="4"/>
            <a:endCxn id="6" idx="0"/>
          </p:cNvCxnSpPr>
          <p:nvPr/>
        </p:nvCxnSpPr>
        <p:spPr>
          <a:xfrm>
            <a:off x="4737831" y="2993639"/>
            <a:ext cx="1509784" cy="1861952"/>
          </a:xfrm>
          <a:prstGeom prst="bentConnector2">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2" name="Elbow Connector 51">
            <a:extLst>
              <a:ext uri="{FF2B5EF4-FFF2-40B4-BE49-F238E27FC236}">
                <a16:creationId xmlns:a16="http://schemas.microsoft.com/office/drawing/2014/main" id="{A3C760C9-BE6C-2127-B5A7-229075008093}"/>
              </a:ext>
            </a:extLst>
          </p:cNvPr>
          <p:cNvCxnSpPr>
            <a:cxnSpLocks/>
            <a:stCxn id="5" idx="4"/>
            <a:endCxn id="6" idx="0"/>
          </p:cNvCxnSpPr>
          <p:nvPr/>
        </p:nvCxnSpPr>
        <p:spPr>
          <a:xfrm>
            <a:off x="4708900" y="4119074"/>
            <a:ext cx="1538715" cy="736517"/>
          </a:xfrm>
          <a:prstGeom prst="bentConnector2">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5" name="Elbow Connector 54">
            <a:extLst>
              <a:ext uri="{FF2B5EF4-FFF2-40B4-BE49-F238E27FC236}">
                <a16:creationId xmlns:a16="http://schemas.microsoft.com/office/drawing/2014/main" id="{F68635F0-66DB-A462-A9B2-31462C199DEE}"/>
              </a:ext>
            </a:extLst>
          </p:cNvPr>
          <p:cNvCxnSpPr>
            <a:cxnSpLocks/>
            <a:stCxn id="24" idx="3"/>
            <a:endCxn id="7" idx="1"/>
          </p:cNvCxnSpPr>
          <p:nvPr/>
        </p:nvCxnSpPr>
        <p:spPr>
          <a:xfrm rot="16200000" flipH="1">
            <a:off x="4561851" y="4876228"/>
            <a:ext cx="531491" cy="1715071"/>
          </a:xfrm>
          <a:prstGeom prst="bentConnector2">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B878483D-9D3F-E571-7414-4AB6B2219E6D}"/>
              </a:ext>
            </a:extLst>
          </p:cNvPr>
          <p:cNvCxnSpPr>
            <a:cxnSpLocks/>
            <a:stCxn id="10" idx="2"/>
            <a:endCxn id="12" idx="0"/>
          </p:cNvCxnSpPr>
          <p:nvPr/>
        </p:nvCxnSpPr>
        <p:spPr>
          <a:xfrm>
            <a:off x="2003825" y="4308210"/>
            <a:ext cx="3906" cy="686229"/>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4" name="Elbow Connector 63">
            <a:extLst>
              <a:ext uri="{FF2B5EF4-FFF2-40B4-BE49-F238E27FC236}">
                <a16:creationId xmlns:a16="http://schemas.microsoft.com/office/drawing/2014/main" id="{39B74A68-9BF2-1871-1B21-F463EC8AB18C}"/>
              </a:ext>
            </a:extLst>
          </p:cNvPr>
          <p:cNvCxnSpPr>
            <a:cxnSpLocks/>
          </p:cNvCxnSpPr>
          <p:nvPr/>
        </p:nvCxnSpPr>
        <p:spPr>
          <a:xfrm rot="5400000">
            <a:off x="1674900" y="4125923"/>
            <a:ext cx="2475841" cy="215299"/>
          </a:xfrm>
          <a:prstGeom prst="bentConnector2">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248281F1-58BA-E0AB-F5A6-41F200C27C3B}"/>
              </a:ext>
            </a:extLst>
          </p:cNvPr>
          <p:cNvCxnSpPr>
            <a:cxnSpLocks/>
            <a:stCxn id="3" idx="1"/>
            <a:endCxn id="4" idx="3"/>
          </p:cNvCxnSpPr>
          <p:nvPr/>
        </p:nvCxnSpPr>
        <p:spPr>
          <a:xfrm flipV="1">
            <a:off x="4004453" y="2141346"/>
            <a:ext cx="0" cy="486588"/>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3C49BA1D-EA72-EEDD-DFF8-BBB6F3061346}"/>
              </a:ext>
            </a:extLst>
          </p:cNvPr>
          <p:cNvGrpSpPr/>
          <p:nvPr/>
        </p:nvGrpSpPr>
        <p:grpSpPr>
          <a:xfrm>
            <a:off x="10201129" y="5317120"/>
            <a:ext cx="1639198" cy="1118284"/>
            <a:chOff x="10719210" y="5370592"/>
            <a:chExt cx="1639198" cy="1118284"/>
          </a:xfrm>
        </p:grpSpPr>
        <p:sp>
          <p:nvSpPr>
            <p:cNvPr id="91" name="TextBox 90">
              <a:extLst>
                <a:ext uri="{FF2B5EF4-FFF2-40B4-BE49-F238E27FC236}">
                  <a16:creationId xmlns:a16="http://schemas.microsoft.com/office/drawing/2014/main" id="{281D8FFF-3534-6E7C-B5A0-F15D4D3E71B0}"/>
                </a:ext>
              </a:extLst>
            </p:cNvPr>
            <p:cNvSpPr txBox="1"/>
            <p:nvPr/>
          </p:nvSpPr>
          <p:spPr>
            <a:xfrm>
              <a:off x="10732642" y="5370592"/>
              <a:ext cx="572593" cy="307777"/>
            </a:xfrm>
            <a:prstGeom prst="rect">
              <a:avLst/>
            </a:prstGeom>
            <a:noFill/>
          </p:spPr>
          <p:txBody>
            <a:bodyPr wrap="none" rtlCol="0">
              <a:spAutoFit/>
            </a:bodyPr>
            <a:lstStyle/>
            <a:p>
              <a:r>
                <a:rPr lang="en-US" sz="1400" b="1" dirty="0">
                  <a:solidFill>
                    <a:schemeClr val="accent3"/>
                  </a:solidFill>
                </a:rPr>
                <a:t>Data</a:t>
              </a:r>
            </a:p>
          </p:txBody>
        </p:sp>
        <p:sp>
          <p:nvSpPr>
            <p:cNvPr id="92" name="TextBox 91">
              <a:extLst>
                <a:ext uri="{FF2B5EF4-FFF2-40B4-BE49-F238E27FC236}">
                  <a16:creationId xmlns:a16="http://schemas.microsoft.com/office/drawing/2014/main" id="{35792BEE-2EAA-5724-B805-98A7B1A07A90}"/>
                </a:ext>
              </a:extLst>
            </p:cNvPr>
            <p:cNvSpPr txBox="1"/>
            <p:nvPr/>
          </p:nvSpPr>
          <p:spPr>
            <a:xfrm>
              <a:off x="10723216" y="5908114"/>
              <a:ext cx="1164037" cy="307777"/>
            </a:xfrm>
            <a:prstGeom prst="rect">
              <a:avLst/>
            </a:prstGeom>
            <a:noFill/>
          </p:spPr>
          <p:txBody>
            <a:bodyPr wrap="none" rtlCol="0">
              <a:spAutoFit/>
            </a:bodyPr>
            <a:lstStyle/>
            <a:p>
              <a:r>
                <a:rPr lang="en-US" sz="1400" b="1" dirty="0">
                  <a:solidFill>
                    <a:srgbClr val="0070C0"/>
                  </a:solidFill>
                </a:rPr>
                <a:t>ML pipeline</a:t>
              </a:r>
            </a:p>
          </p:txBody>
        </p:sp>
        <p:sp>
          <p:nvSpPr>
            <p:cNvPr id="93" name="TextBox 92">
              <a:extLst>
                <a:ext uri="{FF2B5EF4-FFF2-40B4-BE49-F238E27FC236}">
                  <a16:creationId xmlns:a16="http://schemas.microsoft.com/office/drawing/2014/main" id="{92F57C40-6CF5-C0A3-A9C1-41E5FB8D3497}"/>
                </a:ext>
              </a:extLst>
            </p:cNvPr>
            <p:cNvSpPr txBox="1"/>
            <p:nvPr/>
          </p:nvSpPr>
          <p:spPr>
            <a:xfrm>
              <a:off x="10719210" y="5619845"/>
              <a:ext cx="1289135" cy="307777"/>
            </a:xfrm>
            <a:prstGeom prst="rect">
              <a:avLst/>
            </a:prstGeom>
            <a:noFill/>
          </p:spPr>
          <p:txBody>
            <a:bodyPr wrap="none" rtlCol="0">
              <a:spAutoFit/>
            </a:bodyPr>
            <a:lstStyle/>
            <a:p>
              <a:r>
                <a:rPr lang="en-US" sz="1400" b="1" dirty="0">
                  <a:solidFill>
                    <a:schemeClr val="accent6"/>
                  </a:solidFill>
                </a:rPr>
                <a:t>Data Storage</a:t>
              </a:r>
            </a:p>
          </p:txBody>
        </p:sp>
        <p:sp>
          <p:nvSpPr>
            <p:cNvPr id="94" name="TextBox 93">
              <a:extLst>
                <a:ext uri="{FF2B5EF4-FFF2-40B4-BE49-F238E27FC236}">
                  <a16:creationId xmlns:a16="http://schemas.microsoft.com/office/drawing/2014/main" id="{17E8C20F-4132-472D-9142-1E88BCBC914E}"/>
                </a:ext>
              </a:extLst>
            </p:cNvPr>
            <p:cNvSpPr txBox="1"/>
            <p:nvPr/>
          </p:nvSpPr>
          <p:spPr>
            <a:xfrm>
              <a:off x="10732642" y="6181099"/>
              <a:ext cx="1625766" cy="307777"/>
            </a:xfrm>
            <a:prstGeom prst="rect">
              <a:avLst/>
            </a:prstGeom>
            <a:noFill/>
          </p:spPr>
          <p:txBody>
            <a:bodyPr wrap="none" rtlCol="0">
              <a:spAutoFit/>
            </a:bodyPr>
            <a:lstStyle/>
            <a:p>
              <a:r>
                <a:rPr lang="en-US" sz="1400" b="1" dirty="0">
                  <a:solidFill>
                    <a:srgbClr val="C00000"/>
                  </a:solidFill>
                </a:rPr>
                <a:t>Monitor/Displays</a:t>
              </a:r>
            </a:p>
          </p:txBody>
        </p:sp>
      </p:grpSp>
      <p:cxnSp>
        <p:nvCxnSpPr>
          <p:cNvPr id="105" name="Straight Arrow Connector 104">
            <a:extLst>
              <a:ext uri="{FF2B5EF4-FFF2-40B4-BE49-F238E27FC236}">
                <a16:creationId xmlns:a16="http://schemas.microsoft.com/office/drawing/2014/main" id="{372D316E-22BE-4DD6-1B15-6D729BA13356}"/>
              </a:ext>
            </a:extLst>
          </p:cNvPr>
          <p:cNvCxnSpPr>
            <a:cxnSpLocks/>
            <a:stCxn id="104" idx="0"/>
            <a:endCxn id="20" idx="0"/>
          </p:cNvCxnSpPr>
          <p:nvPr/>
        </p:nvCxnSpPr>
        <p:spPr>
          <a:xfrm>
            <a:off x="9047342" y="2395519"/>
            <a:ext cx="25173" cy="346286"/>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Elbow Connector 110">
            <a:extLst>
              <a:ext uri="{FF2B5EF4-FFF2-40B4-BE49-F238E27FC236}">
                <a16:creationId xmlns:a16="http://schemas.microsoft.com/office/drawing/2014/main" id="{0B610609-F3F3-BCF9-DFA8-7628DBC30DDE}"/>
              </a:ext>
            </a:extLst>
          </p:cNvPr>
          <p:cNvCxnSpPr>
            <a:cxnSpLocks/>
            <a:endCxn id="76" idx="3"/>
          </p:cNvCxnSpPr>
          <p:nvPr/>
        </p:nvCxnSpPr>
        <p:spPr>
          <a:xfrm rot="5400000">
            <a:off x="6842657" y="3330403"/>
            <a:ext cx="2458853" cy="2000867"/>
          </a:xfrm>
          <a:prstGeom prst="bentConnector2">
            <a:avLst/>
          </a:prstGeom>
          <a:ln w="28575" cap="flat" cmpd="sng" algn="ctr">
            <a:solidFill>
              <a:schemeClr val="accent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5" name="Straight Arrow Connector 114">
            <a:extLst>
              <a:ext uri="{FF2B5EF4-FFF2-40B4-BE49-F238E27FC236}">
                <a16:creationId xmlns:a16="http://schemas.microsoft.com/office/drawing/2014/main" id="{ACDD15AC-5D68-C299-9E77-270A1F0572CD}"/>
              </a:ext>
            </a:extLst>
          </p:cNvPr>
          <p:cNvCxnSpPr>
            <a:cxnSpLocks/>
            <a:stCxn id="5" idx="3"/>
            <a:endCxn id="24" idx="1"/>
          </p:cNvCxnSpPr>
          <p:nvPr/>
        </p:nvCxnSpPr>
        <p:spPr>
          <a:xfrm flipH="1">
            <a:off x="3970061" y="4477516"/>
            <a:ext cx="5461" cy="401288"/>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F391519-1BBE-73EE-535F-15C9E08FB9E1}"/>
              </a:ext>
            </a:extLst>
          </p:cNvPr>
          <p:cNvSpPr txBox="1"/>
          <p:nvPr/>
        </p:nvSpPr>
        <p:spPr>
          <a:xfrm>
            <a:off x="117843" y="6545478"/>
            <a:ext cx="2099101" cy="307777"/>
          </a:xfrm>
          <a:prstGeom prst="rect">
            <a:avLst/>
          </a:prstGeom>
          <a:noFill/>
        </p:spPr>
        <p:txBody>
          <a:bodyPr wrap="none" rtlCol="0">
            <a:spAutoFit/>
          </a:bodyPr>
          <a:lstStyle/>
          <a:p>
            <a:r>
              <a:rPr lang="en-US" sz="1400" dirty="0">
                <a:solidFill>
                  <a:schemeClr val="bg1"/>
                </a:solidFill>
              </a:rPr>
              <a:t>ATC: Air Traffic Control  </a:t>
            </a:r>
          </a:p>
        </p:txBody>
      </p:sp>
    </p:spTree>
    <p:extLst>
      <p:ext uri="{BB962C8B-B14F-4D97-AF65-F5344CB8AC3E}">
        <p14:creationId xmlns:p14="http://schemas.microsoft.com/office/powerpoint/2010/main" val="1038077110"/>
      </p:ext>
    </p:extLst>
  </p:cSld>
  <p:clrMapOvr>
    <a:masterClrMapping/>
  </p:clrMapOvr>
</p:sld>
</file>

<file path=ppt/theme/theme1.xml><?xml version="1.0" encoding="utf-8"?>
<a:theme xmlns:a="http://schemas.openxmlformats.org/drawingml/2006/main" name="1_nasa_asp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4">
              <a:lumMod val="50000"/>
            </a:schemeClr>
          </a:solidFill>
        </a:ln>
      </a:spPr>
      <a:bodyPr rtlCol="0" anchor="ctr"/>
      <a:lstStyle>
        <a:defPPr algn="ctr">
          <a:defRPr/>
        </a:defPPr>
      </a:lstStyle>
      <a:style>
        <a:lnRef idx="1">
          <a:schemeClr val="accent4"/>
        </a:lnRef>
        <a:fillRef idx="3">
          <a:schemeClr val="accent4"/>
        </a:fillRef>
        <a:effectRef idx="2">
          <a:schemeClr val="accent4"/>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A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SA_Theme" id="{A973E144-470C-F84B-923A-FEB6114B1BB3}" vid="{F810C201-0304-174D-A6BB-98581B18AF33}"/>
    </a:ext>
  </a:extLst>
</a:theme>
</file>

<file path=ppt/theme/theme3.xml><?xml version="1.0" encoding="utf-8"?>
<a:theme xmlns:a="http://schemas.openxmlformats.org/drawingml/2006/main" name="NA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SA_Theme" id="{A973E144-470C-F84B-923A-FEB6114B1BB3}" vid="{F810C201-0304-174D-A6BB-98581B18AF33}"/>
    </a:ext>
  </a:extLst>
</a:theme>
</file>

<file path=ppt/theme/theme4.xml><?xml version="1.0" encoding="utf-8"?>
<a:theme xmlns:a="http://schemas.openxmlformats.org/drawingml/2006/main" name="NA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SA_Theme" id="{A973E144-470C-F84B-923A-FEB6114B1BB3}" vid="{F810C201-0304-174D-A6BB-98581B18AF33}"/>
    </a:ext>
  </a:extLst>
</a:theme>
</file>

<file path=ppt/theme/theme5.xml><?xml version="1.0" encoding="utf-8"?>
<a:theme xmlns:a="http://schemas.openxmlformats.org/drawingml/2006/main" name="1_nasa_asp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asa_asp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NA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SA_Theme" id="{A973E144-470C-F84B-923A-FEB6114B1BB3}" vid="{F810C201-0304-174D-A6BB-98581B18AF33}"/>
    </a:ext>
  </a:extLst>
</a:theme>
</file>

<file path=ppt/theme/theme8.xml><?xml version="1.0" encoding="utf-8"?>
<a:theme xmlns:a="http://schemas.openxmlformats.org/drawingml/2006/main" name="NA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headEnd type="triangl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SA_Theme" id="{A973E144-470C-F84B-923A-FEB6114B1BB3}" vid="{F810C201-0304-174D-A6BB-98581B18AF3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6EC980A0182648AF2DE4564F50CB61" ma:contentTypeVersion="14" ma:contentTypeDescription="Create a new document." ma:contentTypeScope="" ma:versionID="c91d7c085ff2b8ce764ed678803b7ec1">
  <xsd:schema xmlns:xsd="http://www.w3.org/2001/XMLSchema" xmlns:xs="http://www.w3.org/2001/XMLSchema" xmlns:p="http://schemas.microsoft.com/office/2006/metadata/properties" xmlns:ns2="58193bbe-7cce-4dab-a5db-7f7c161d85c7" xmlns:ns3="6ccc96cc-3898-451b-86e8-93e443347aa4" xmlns:ns4="d900e117-17a0-4b24-9e47-511ef1d02c43" targetNamespace="http://schemas.microsoft.com/office/2006/metadata/properties" ma:root="true" ma:fieldsID="7bf796117c8916e7f0471d13ee20fc28" ns2:_="" ns3:_="" ns4:_="">
    <xsd:import namespace="58193bbe-7cce-4dab-a5db-7f7c161d85c7"/>
    <xsd:import namespace="6ccc96cc-3898-451b-86e8-93e443347aa4"/>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193bbe-7cce-4dab-a5db-7f7c161d8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cc96cc-3898-451b-86e8-93e443347aa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7338927-d063-41c4-baed-4868a470fd26}" ma:internalName="TaxCatchAll" ma:showField="CatchAllData" ma:web="6ccc96cc-3898-451b-86e8-93e443347a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58193bbe-7cce-4dab-a5db-7f7c161d85c7">
      <Terms xmlns="http://schemas.microsoft.com/office/infopath/2007/PartnerControls"/>
    </lcf76f155ced4ddcb4097134ff3c332f>
    <SharedWithUsers xmlns="6ccc96cc-3898-451b-86e8-93e443347aa4">
      <UserInfo>
        <DisplayName>Szatkowski, George N. (LARC-D320)</DisplayName>
        <AccountId>23</AccountId>
        <AccountType/>
      </UserInfo>
      <UserInfo>
        <DisplayName>Johnson, Mirna G. (ARC-TH)</DisplayName>
        <AccountId>19</AccountId>
        <AccountType/>
      </UserInfo>
    </SharedWithUsers>
  </documentManagement>
</p:properties>
</file>

<file path=customXml/itemProps1.xml><?xml version="1.0" encoding="utf-8"?>
<ds:datastoreItem xmlns:ds="http://schemas.openxmlformats.org/officeDocument/2006/customXml" ds:itemID="{5621DB57-8D71-4E8D-8AE7-BEB2C6DA9861}">
  <ds:schemaRefs>
    <ds:schemaRef ds:uri="http://schemas.microsoft.com/sharepoint/v3/contenttype/forms"/>
  </ds:schemaRefs>
</ds:datastoreItem>
</file>

<file path=customXml/itemProps2.xml><?xml version="1.0" encoding="utf-8"?>
<ds:datastoreItem xmlns:ds="http://schemas.openxmlformats.org/officeDocument/2006/customXml" ds:itemID="{31CC53B6-2706-46BD-A844-2CC624C3C074}">
  <ds:schemaRefs>
    <ds:schemaRef ds:uri="58193bbe-7cce-4dab-a5db-7f7c161d85c7"/>
    <ds:schemaRef ds:uri="6ccc96cc-3898-451b-86e8-93e443347aa4"/>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E5A6AC-DFCC-4D30-BA58-C86E4EF90E91}">
  <ds:schemaRefs>
    <ds:schemaRef ds:uri="58193bbe-7cce-4dab-a5db-7f7c161d85c7"/>
    <ds:schemaRef ds:uri="6ccc96cc-3898-451b-86e8-93e443347aa4"/>
    <ds:schemaRef ds:uri="d900e117-17a0-4b24-9e47-511ef1d02c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NASA_Theme</Template>
  <TotalTime>3576</TotalTime>
  <Words>2827</Words>
  <Application>Microsoft Office PowerPoint</Application>
  <PresentationFormat>Widescreen</PresentationFormat>
  <Paragraphs>337</Paragraphs>
  <Slides>19</Slides>
  <Notes>12</Notes>
  <HiddenSlides>0</HiddenSlides>
  <MMClips>0</MMClips>
  <ScaleCrop>false</ScaleCrop>
  <HeadingPairs>
    <vt:vector size="4" baseType="variant">
      <vt:variant>
        <vt:lpstr>Theme</vt:lpstr>
      </vt:variant>
      <vt:variant>
        <vt:i4>8</vt:i4>
      </vt:variant>
      <vt:variant>
        <vt:lpstr>Slide Titles</vt:lpstr>
      </vt:variant>
      <vt:variant>
        <vt:i4>19</vt:i4>
      </vt:variant>
    </vt:vector>
  </HeadingPairs>
  <TitlesOfParts>
    <vt:vector size="27" baseType="lpstr">
      <vt:lpstr>1_nasa_asp_presentation</vt:lpstr>
      <vt:lpstr>NASA_Theme</vt:lpstr>
      <vt:lpstr>NASA_Theme</vt:lpstr>
      <vt:lpstr>NASA_Theme</vt:lpstr>
      <vt:lpstr>1_nasa_asp_presentation</vt:lpstr>
      <vt:lpstr>1_nasa_asp_presentation</vt:lpstr>
      <vt:lpstr>NASA_Theme</vt:lpstr>
      <vt:lpstr>NASA_Theme</vt:lpstr>
      <vt:lpstr>PowerPoint Presentation</vt:lpstr>
      <vt:lpstr>Digital Transformation of National Airspace System</vt:lpstr>
      <vt:lpstr>Evolution of Airspace Operations and Safety</vt:lpstr>
      <vt:lpstr>Outline</vt:lpstr>
      <vt:lpstr>Current Challenges</vt:lpstr>
      <vt:lpstr>Proposed Solutions to Accelerate Digital Transformation</vt:lpstr>
      <vt:lpstr>Cloud-Based Software Platform to Deploy AI/ML Solutions</vt:lpstr>
      <vt:lpstr>Machine Learning Operations (MLOps)</vt:lpstr>
      <vt:lpstr>Machine Learning Service Workflow - Example</vt:lpstr>
      <vt:lpstr>PowerPoint Presentation</vt:lpstr>
      <vt:lpstr>Use Case 1: Arrival Runway Prediction</vt:lpstr>
      <vt:lpstr>Use Case 1: Arrival Runway Prediction</vt:lpstr>
      <vt:lpstr>Use Case 2: Predict Pushback Time at Airports</vt:lpstr>
      <vt:lpstr>Summary and Next Steps</vt:lpstr>
      <vt:lpstr>Key Challenges with ML Adoption for Aviation</vt:lpstr>
      <vt:lpstr>PowerPoint Presentation</vt:lpstr>
      <vt:lpstr>References</vt:lpstr>
      <vt:lpstr>Acronyms</vt:lpstr>
      <vt:lpstr>Event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Cody A. (ARC-TH)[SAN JOSE STATE UNIVERSITY RESEARCH FOUNDATION]</dc:creator>
  <cp:lastModifiedBy>Saxena, Swati (ARC-AFO)</cp:lastModifiedBy>
  <cp:revision>59</cp:revision>
  <dcterms:created xsi:type="dcterms:W3CDTF">2021-11-08T20:46:27Z</dcterms:created>
  <dcterms:modified xsi:type="dcterms:W3CDTF">2023-09-19T16:36:41Z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0x010100DA6EC980A0182648AF2DE4564F50CB61</vt:lpwstr>
  </property>
  <property fmtid="{D5CDD505-2E9C-101B-9397-08002B2CF9AE}" pid="3" name="MediaServiceImageTags">
    <vt:lpwstr/>
  </property>
</Properties>
</file>