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6" r:id="rId2"/>
    <p:sldId id="6754" r:id="rId3"/>
    <p:sldId id="2098149040" r:id="rId4"/>
    <p:sldId id="19035" r:id="rId5"/>
    <p:sldId id="2098149187" r:id="rId6"/>
    <p:sldId id="2098149186" r:id="rId7"/>
    <p:sldId id="4833" r:id="rId8"/>
    <p:sldId id="2098149184" r:id="rId9"/>
    <p:sldId id="2098149190" r:id="rId10"/>
    <p:sldId id="2098149189" r:id="rId11"/>
    <p:sldId id="2098149077" r:id="rId12"/>
    <p:sldId id="209814918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C79E3F-E78B-264B-AAF8-3C1E03F2C878}" v="93" dt="2023-09-18T19:52:29.5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331"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E025BC-35F2-F04F-99DB-E02AD1F7D519}" type="datetimeFigureOut">
              <a:rPr lang="en-US" smtClean="0"/>
              <a:t>9/21/2023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306C85-310E-FE47-B80C-6F8C673703D3}" type="slidenum">
              <a:rPr lang="en-US" smtClean="0"/>
              <a:t>‹#›</a:t>
            </a:fld>
            <a:endParaRPr lang="en-US"/>
          </a:p>
        </p:txBody>
      </p:sp>
    </p:spTree>
    <p:extLst>
      <p:ext uri="{BB962C8B-B14F-4D97-AF65-F5344CB8AC3E}">
        <p14:creationId xmlns:p14="http://schemas.microsoft.com/office/powerpoint/2010/main" val="387200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D12A7A-19B9-B949-81FF-665879DF3DBA}" type="slidenum">
              <a:rPr lang="en-US" smtClean="0"/>
              <a:t>1</a:t>
            </a:fld>
            <a:endParaRPr lang="en-US"/>
          </a:p>
        </p:txBody>
      </p:sp>
      <p:sp>
        <p:nvSpPr>
          <p:cNvPr id="5" name="Footer Placeholder 4">
            <a:extLst>
              <a:ext uri="{FF2B5EF4-FFF2-40B4-BE49-F238E27FC236}">
                <a16:creationId xmlns:a16="http://schemas.microsoft.com/office/drawing/2014/main" id="{9095040F-D063-5B7C-4D3E-736B61F31F7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510332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728EE5-F932-8744-9CC7-60F07F27031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D27E42DE-B0E3-81B7-32E8-0CE8CB31C190}"/>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2499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DF9FF2B9-9815-4E82-99A1-55DA67C6BCE8}" type="slidenum">
              <a:rPr lang="en-US" smtClean="0"/>
              <a:pPr/>
              <a:t>3</a:t>
            </a:fld>
            <a:endParaRPr lang="en-US"/>
          </a:p>
        </p:txBody>
      </p:sp>
    </p:spTree>
    <p:extLst>
      <p:ext uri="{BB962C8B-B14F-4D97-AF65-F5344CB8AC3E}">
        <p14:creationId xmlns:p14="http://schemas.microsoft.com/office/powerpoint/2010/main" val="2992192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9FF2B9-9815-4E82-99A1-55DA67C6BCE8}" type="slidenum">
              <a:rPr lang="en-US" smtClean="0"/>
              <a:pPr/>
              <a:t>4</a:t>
            </a:fld>
            <a:endParaRPr lang="en-US"/>
          </a:p>
        </p:txBody>
      </p:sp>
      <p:sp>
        <p:nvSpPr>
          <p:cNvPr id="5" name="Footer Placeholder 4">
            <a:extLst>
              <a:ext uri="{FF2B5EF4-FFF2-40B4-BE49-F238E27FC236}">
                <a16:creationId xmlns:a16="http://schemas.microsoft.com/office/drawing/2014/main" id="{504F2905-4E17-033A-00A2-71D312B441B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25985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Fundamental capabilities required to transform the NAS and support these use-cases</a:t>
            </a:r>
          </a:p>
          <a:p>
            <a:endParaRPr lang="en-US"/>
          </a:p>
          <a:p>
            <a:r>
              <a:rPr lang="en-US"/>
              <a:t>Delta invested in Joby to move people to commercial airports. Archer did the same thing with United. American and Vertical Aerospace. These capabilities enable the interoperability for UAM and commercial aircraft operations.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78926F-EDED-754B-8C30-B75CA5763C5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9944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TOR-4</a:t>
            </a:r>
          </a:p>
        </p:txBody>
      </p:sp>
      <p:sp>
        <p:nvSpPr>
          <p:cNvPr id="4" name="Slide Number Placeholder 3"/>
          <p:cNvSpPr>
            <a:spLocks noGrp="1"/>
          </p:cNvSpPr>
          <p:nvPr>
            <p:ph type="sldNum" sz="quarter" idx="5"/>
          </p:nvPr>
        </p:nvSpPr>
        <p:spPr/>
        <p:txBody>
          <a:bodyPr/>
          <a:lstStyle/>
          <a:p>
            <a:fld id="{D8F9F351-8ECA-FD49-98D2-F4CD3119FC6D}" type="slidenum">
              <a:rPr lang="en-US" smtClean="0"/>
              <a:t>6</a:t>
            </a:fld>
            <a:endParaRPr lang="en-US"/>
          </a:p>
        </p:txBody>
      </p:sp>
      <p:sp>
        <p:nvSpPr>
          <p:cNvPr id="5" name="Footer Placeholder 4">
            <a:extLst>
              <a:ext uri="{FF2B5EF4-FFF2-40B4-BE49-F238E27FC236}">
                <a16:creationId xmlns:a16="http://schemas.microsoft.com/office/drawing/2014/main" id="{D41E85E7-CE3A-DE56-4D05-79B499893A2E}"/>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06420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ct val="20000"/>
              </a:spcBef>
              <a:buFont typeface="Arial"/>
              <a:buChar char="•"/>
            </a:pPr>
            <a:endParaRPr lang="en-US"/>
          </a:p>
        </p:txBody>
      </p:sp>
      <p:sp>
        <p:nvSpPr>
          <p:cNvPr id="4" name="Slide Number Placeholder 3"/>
          <p:cNvSpPr>
            <a:spLocks noGrp="1"/>
          </p:cNvSpPr>
          <p:nvPr>
            <p:ph type="sldNum" sz="quarter" idx="5"/>
          </p:nvPr>
        </p:nvSpPr>
        <p:spPr/>
        <p:txBody>
          <a:bodyPr/>
          <a:lstStyle/>
          <a:p>
            <a:fld id="{A634E410-7213-3140-9F6B-41BEA2C91651}" type="slidenum">
              <a:rPr lang="en-US" smtClean="0"/>
              <a:t>7</a:t>
            </a:fld>
            <a:endParaRPr lang="en-US"/>
          </a:p>
        </p:txBody>
      </p:sp>
    </p:spTree>
    <p:extLst>
      <p:ext uri="{BB962C8B-B14F-4D97-AF65-F5344CB8AC3E}">
        <p14:creationId xmlns:p14="http://schemas.microsoft.com/office/powerpoint/2010/main" val="696637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8623C0-6C66-2841-AC92-CAF20C52EB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457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8623C0-6C66-2841-AC92-CAF20C52EB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6277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8623C0-6C66-2841-AC92-CAF20C52EBE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334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8623C0-6C66-2841-AC92-CAF20C52EBE6}" type="slidenum">
              <a:rPr lang="en-US" smtClean="0"/>
              <a:t>11</a:t>
            </a:fld>
            <a:endParaRPr lang="en-US"/>
          </a:p>
        </p:txBody>
      </p:sp>
    </p:spTree>
    <p:extLst>
      <p:ext uri="{BB962C8B-B14F-4D97-AF65-F5344CB8AC3E}">
        <p14:creationId xmlns:p14="http://schemas.microsoft.com/office/powerpoint/2010/main" val="4207655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z="1000">
                <a:solidFill>
                  <a:prstClr val="black"/>
                </a:solidFill>
                <a:latin typeface="Calibri" charset="0"/>
                <a:cs typeface="Arial" charset="0"/>
              </a:defRPr>
            </a:lvl1pPr>
          </a:lstStyle>
          <a:p>
            <a:fld id="{10893380-D943-3048-8878-5BF63B3C75FB}" type="datetimeFigureOut">
              <a:rPr lang="en-US" smtClean="0"/>
              <a:t>9/21/2023</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lgn="ctr">
              <a:defRPr sz="1000">
                <a:solidFill>
                  <a:prstClr val="black"/>
                </a:solidFill>
                <a:latin typeface="Calibri" pitchFamily="-109" charset="0"/>
                <a:ea typeface="+mn-ea"/>
                <a:cs typeface="Arial" charset="0"/>
              </a:defRPr>
            </a:lvl1pPr>
          </a:lstStyle>
          <a:p>
            <a:endParaRPr lang="en-US"/>
          </a:p>
        </p:txBody>
      </p:sp>
    </p:spTree>
    <p:extLst>
      <p:ext uri="{BB962C8B-B14F-4D97-AF65-F5344CB8AC3E}">
        <p14:creationId xmlns:p14="http://schemas.microsoft.com/office/powerpoint/2010/main" val="2135261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157162"/>
            <a:ext cx="10972800" cy="604838"/>
          </a:xfrm>
        </p:spPr>
        <p:txBody>
          <a:bodyPr/>
          <a:lstStyle>
            <a:lvl1pPr>
              <a:lnSpc>
                <a:spcPct val="90000"/>
              </a:lnSpc>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solidFill>
                  <a:prstClr val="black"/>
                </a:solidFill>
                <a:cs typeface="Arial" charset="0"/>
              </a:defRPr>
            </a:lvl1pPr>
          </a:lstStyle>
          <a:p>
            <a:fld id="{10893380-D943-3048-8878-5BF63B3C75FB}" type="datetimeFigureOut">
              <a:rPr lang="en-US" smtClean="0"/>
              <a:t>9/21/2023</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prstClr val="black"/>
                </a:solidFill>
                <a:latin typeface="Arial" pitchFamily="-109" charset="0"/>
                <a:ea typeface="Arial" pitchFamily="-109" charset="0"/>
                <a:cs typeface="Arial" pitchFamily="-109" charset="0"/>
              </a:defRPr>
            </a:lvl1pPr>
          </a:lstStyle>
          <a:p>
            <a:endParaRPr lang="en-US"/>
          </a:p>
        </p:txBody>
      </p:sp>
    </p:spTree>
    <p:extLst>
      <p:ext uri="{BB962C8B-B14F-4D97-AF65-F5344CB8AC3E}">
        <p14:creationId xmlns:p14="http://schemas.microsoft.com/office/powerpoint/2010/main" val="244582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86" y="234864"/>
            <a:ext cx="11725484" cy="314028"/>
          </a:xfrm>
        </p:spPr>
        <p:txBody>
          <a:bodyPr/>
          <a:lstStyle>
            <a:lvl1pPr marL="0" indent="0" eaLnBrk="1" hangingPunct="1">
              <a:defRPr sz="1800" baseline="0"/>
            </a:lvl1pPr>
          </a:lstStyle>
          <a:p>
            <a:pPr marL="0" indent="0" eaLnBrk="1" hangingPunct="1"/>
            <a:r>
              <a:rPr lang="en-US" sz="2000"/>
              <a:t>Title of Package</a:t>
            </a:r>
            <a:endParaRPr lang="en-US" sz="1600"/>
          </a:p>
        </p:txBody>
      </p:sp>
      <p:pic>
        <p:nvPicPr>
          <p:cNvPr id="4" name="Picture 3"/>
          <p:cNvPicPr>
            <a:picLocks noChangeAspect="1"/>
          </p:cNvPicPr>
          <p:nvPr/>
        </p:nvPicPr>
        <p:blipFill>
          <a:blip r:embed="rId2">
            <a:duotone>
              <a:schemeClr val="bg2">
                <a:shade val="45000"/>
                <a:satMod val="135000"/>
              </a:schemeClr>
              <a:prstClr val="white"/>
            </a:duotone>
          </a:blip>
          <a:stretch>
            <a:fillRect/>
          </a:stretch>
        </p:blipFill>
        <p:spPr>
          <a:xfrm>
            <a:off x="3454400" y="220687"/>
            <a:ext cx="737869" cy="553402"/>
          </a:xfrm>
          <a:prstGeom prst="rect">
            <a:avLst/>
          </a:prstGeom>
        </p:spPr>
      </p:pic>
      <p:sp>
        <p:nvSpPr>
          <p:cNvPr id="5" name="Slide Number Placeholder 3"/>
          <p:cNvSpPr txBox="1">
            <a:spLocks/>
          </p:cNvSpPr>
          <p:nvPr/>
        </p:nvSpPr>
        <p:spPr>
          <a:xfrm>
            <a:off x="8610600" y="586740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solidFill>
                <a:schemeClr val="tx1"/>
              </a:solidFill>
            </a:endParaRPr>
          </a:p>
        </p:txBody>
      </p:sp>
    </p:spTree>
    <p:extLst>
      <p:ext uri="{BB962C8B-B14F-4D97-AF65-F5344CB8AC3E}">
        <p14:creationId xmlns:p14="http://schemas.microsoft.com/office/powerpoint/2010/main" val="700046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1117600" y="4800600"/>
            <a:ext cx="2032000" cy="369332"/>
          </a:xfrm>
          <a:prstGeom prst="rect">
            <a:avLst/>
          </a:prstGeom>
          <a:noFill/>
          <a:ln>
            <a:noFill/>
          </a:ln>
        </p:spPr>
        <p:txBody>
          <a:bodyPr rIns="45720">
            <a:spAutoFit/>
          </a:bodyPr>
          <a:lstStyle>
            <a:lvl1pPr eaLnBrk="0" hangingPunct="0">
              <a:defRPr>
                <a:solidFill>
                  <a:schemeClr val="tx1"/>
                </a:solidFill>
                <a:latin typeface="Arial" charset="0"/>
                <a:ea typeface="ＭＳ Ｐゴシック" pitchFamily="-109" charset="-128"/>
              </a:defRPr>
            </a:lvl1pPr>
            <a:lvl2pPr marL="742950" indent="-285750" eaLnBrk="0" hangingPunct="0">
              <a:defRPr>
                <a:solidFill>
                  <a:schemeClr val="tx1"/>
                </a:solidFill>
                <a:latin typeface="Arial" charset="0"/>
                <a:ea typeface="ＭＳ Ｐゴシック" pitchFamily="-109" charset="-128"/>
              </a:defRPr>
            </a:lvl2pPr>
            <a:lvl3pPr marL="1143000" indent="-228600" eaLnBrk="0" hangingPunct="0">
              <a:defRPr>
                <a:solidFill>
                  <a:schemeClr val="tx1"/>
                </a:solidFill>
                <a:latin typeface="Arial" charset="0"/>
                <a:ea typeface="ＭＳ Ｐゴシック" pitchFamily="-109" charset="-128"/>
              </a:defRPr>
            </a:lvl3pPr>
            <a:lvl4pPr marL="1600200" indent="-228600" eaLnBrk="0" hangingPunct="0">
              <a:defRPr>
                <a:solidFill>
                  <a:schemeClr val="tx1"/>
                </a:solidFill>
                <a:latin typeface="Arial" charset="0"/>
                <a:ea typeface="ＭＳ Ｐゴシック" pitchFamily="-109" charset="-128"/>
              </a:defRPr>
            </a:lvl4pPr>
            <a:lvl5pPr marL="2057400" indent="-228600" eaLnBrk="0" hangingPunct="0">
              <a:defRPr>
                <a:solidFill>
                  <a:schemeClr val="tx1"/>
                </a:solidFill>
                <a:latin typeface="Arial" charset="0"/>
                <a:ea typeface="ＭＳ Ｐゴシック" pitchFamily="-109"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109"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109"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109"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109" charset="-128"/>
              </a:defRPr>
            </a:lvl9pPr>
          </a:lstStyle>
          <a:p>
            <a:pPr eaLnBrk="1" fontAlgn="base" hangingPunct="1">
              <a:spcBef>
                <a:spcPct val="50000"/>
              </a:spcBef>
              <a:spcAft>
                <a:spcPct val="25000"/>
              </a:spcAft>
              <a:defRPr/>
            </a:pPr>
            <a:endParaRPr lang="en-US" sz="1800">
              <a:solidFill>
                <a:prstClr val="black"/>
              </a:solidFill>
              <a:cs typeface="Arial" charset="0"/>
            </a:endParaRPr>
          </a:p>
        </p:txBody>
      </p:sp>
      <p:sp>
        <p:nvSpPr>
          <p:cNvPr id="10" name="Title Placeholder 1"/>
          <p:cNvSpPr>
            <a:spLocks noGrp="1"/>
          </p:cNvSpPr>
          <p:nvPr>
            <p:ph type="title"/>
          </p:nvPr>
        </p:nvSpPr>
        <p:spPr bwMode="auto">
          <a:xfrm>
            <a:off x="578485" y="254828"/>
            <a:ext cx="10972800" cy="660390"/>
          </a:xfrm>
          <a:prstGeom prst="rect">
            <a:avLst/>
          </a:prstGeom>
          <a:noFill/>
          <a:ln w="9525">
            <a:noFill/>
            <a:miter lim="800000"/>
            <a:headEnd/>
            <a:tailEnd/>
          </a:ln>
        </p:spPr>
        <p:txBody>
          <a:bodyPr/>
          <a:lstStyle/>
          <a:p>
            <a:pPr lvl="0"/>
            <a:r>
              <a:rPr lang="en-US"/>
              <a:t>Click to edit Master title style</a:t>
            </a:r>
          </a:p>
        </p:txBody>
      </p:sp>
      <p:sp>
        <p:nvSpPr>
          <p:cNvPr id="2" name="Slide Number Placeholder 1"/>
          <p:cNvSpPr>
            <a:spLocks noGrp="1"/>
          </p:cNvSpPr>
          <p:nvPr>
            <p:ph type="sldNum" sz="quarter" idx="10"/>
          </p:nvPr>
        </p:nvSpPr>
        <p:spPr>
          <a:xfrm>
            <a:off x="8610600" y="6356351"/>
            <a:ext cx="2743200" cy="365125"/>
          </a:xfrm>
          <a:prstGeom prst="rect">
            <a:avLst/>
          </a:prstGeom>
        </p:spPr>
        <p:txBody>
          <a:bodyPr/>
          <a:lstStyle/>
          <a:p>
            <a:fld id="{5AF57724-3970-F246-8EC2-2E47A56C1D55}" type="slidenum">
              <a:rPr lang="en-US" smtClean="0"/>
              <a:t>‹#›</a:t>
            </a:fld>
            <a:endParaRPr lang="en-US"/>
          </a:p>
        </p:txBody>
      </p:sp>
    </p:spTree>
    <p:extLst>
      <p:ext uri="{BB962C8B-B14F-4D97-AF65-F5344CB8AC3E}">
        <p14:creationId xmlns:p14="http://schemas.microsoft.com/office/powerpoint/2010/main" val="3199419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pic>
        <p:nvPicPr>
          <p:cNvPr id="7" name="Picture 13"/>
          <p:cNvPicPr preferRelativeResize="0">
            <a:picLocks noChangeAspect="1" noChangeArrowheads="1"/>
          </p:cNvPicPr>
          <p:nvPr/>
        </p:nvPicPr>
        <p:blipFill>
          <a:blip r:embed="rId2" cstate="email">
            <a:extLst>
              <a:ext uri="{28A0092B-C50C-407E-A947-70E740481C1C}">
                <a14:useLocalDpi xmlns:a14="http://schemas.microsoft.com/office/drawing/2010/main" val="0"/>
              </a:ext>
            </a:extLst>
          </a:blip>
          <a:stretch>
            <a:fillRect/>
          </a:stretch>
        </p:blipFill>
        <p:spPr bwMode="auto">
          <a:xfrm>
            <a:off x="10992403" y="188640"/>
            <a:ext cx="955628" cy="622300"/>
          </a:xfrm>
          <a:prstGeom prst="rect">
            <a:avLst/>
          </a:prstGeom>
          <a:noFill/>
          <a:ln w="9525">
            <a:noFill/>
            <a:miter lim="800000"/>
            <a:headEnd/>
            <a:tailEnd/>
          </a:ln>
        </p:spPr>
      </p:pic>
      <p:sp>
        <p:nvSpPr>
          <p:cNvPr id="2" name="Title 1"/>
          <p:cNvSpPr>
            <a:spLocks noGrp="1"/>
          </p:cNvSpPr>
          <p:nvPr>
            <p:ph type="title"/>
          </p:nvPr>
        </p:nvSpPr>
        <p:spPr>
          <a:xfrm>
            <a:off x="406400" y="0"/>
            <a:ext cx="10972800" cy="114300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cxnSp>
        <p:nvCxnSpPr>
          <p:cNvPr id="6" name="Straight Connector 5"/>
          <p:cNvCxnSpPr/>
          <p:nvPr/>
        </p:nvCxnSpPr>
        <p:spPr bwMode="auto">
          <a:xfrm>
            <a:off x="406400" y="836612"/>
            <a:ext cx="11094720" cy="1588"/>
          </a:xfrm>
          <a:prstGeom prst="line">
            <a:avLst/>
          </a:prstGeom>
          <a:solidFill>
            <a:schemeClr val="accent1"/>
          </a:solidFill>
          <a:ln w="38100" cap="flat" cmpd="sng" algn="ctr">
            <a:gradFill flip="none" rotWithShape="1">
              <a:gsLst>
                <a:gs pos="42100">
                  <a:srgbClr val="800000"/>
                </a:gs>
                <a:gs pos="0">
                  <a:srgbClr val="800000"/>
                </a:gs>
                <a:gs pos="100000">
                  <a:prstClr val="white"/>
                </a:gs>
              </a:gsLst>
              <a:lin ang="0" scaled="1"/>
              <a:tileRect/>
            </a:gradFill>
            <a:prstDash val="solid"/>
            <a:round/>
            <a:headEnd type="none" w="med" len="med"/>
            <a:tailEnd type="none" w="med" len="med"/>
          </a:ln>
          <a:effectLst/>
        </p:spPr>
      </p:cxnSp>
      <p:sp>
        <p:nvSpPr>
          <p:cNvPr id="12" name="Footer Placeholder 4"/>
          <p:cNvSpPr>
            <a:spLocks noGrp="1"/>
          </p:cNvSpPr>
          <p:nvPr>
            <p:ph type="ftr" sz="quarter" idx="11"/>
          </p:nvPr>
        </p:nvSpPr>
        <p:spPr>
          <a:xfrm>
            <a:off x="4114800" y="6553200"/>
            <a:ext cx="3860800" cy="228600"/>
          </a:xfrm>
          <a:prstGeom prst="rect">
            <a:avLst/>
          </a:prstGeom>
        </p:spPr>
        <p:txBody>
          <a:bodyPr/>
          <a:lstStyle>
            <a:lvl1pPr>
              <a:defRPr sz="1000" b="1">
                <a:solidFill>
                  <a:srgbClr val="C00000"/>
                </a:solidFill>
                <a:latin typeface="Arial" panose="020B0604020202020204" pitchFamily="34" charset="0"/>
                <a:cs typeface="Arial" panose="020B0604020202020204" pitchFamily="34" charset="0"/>
              </a:defRPr>
            </a:lvl1pPr>
          </a:lstStyle>
          <a:p>
            <a:endParaRPr lang="en-US"/>
          </a:p>
        </p:txBody>
      </p:sp>
      <p:sp>
        <p:nvSpPr>
          <p:cNvPr id="11" name="Date Placeholder 3"/>
          <p:cNvSpPr>
            <a:spLocks noGrp="1"/>
          </p:cNvSpPr>
          <p:nvPr>
            <p:ph type="dt" sz="half" idx="10"/>
          </p:nvPr>
        </p:nvSpPr>
        <p:spPr>
          <a:xfrm>
            <a:off x="406400" y="6553200"/>
            <a:ext cx="2844800" cy="228600"/>
          </a:xfrm>
          <a:prstGeom prst="rect">
            <a:avLst/>
          </a:prstGeom>
        </p:spPr>
        <p:txBody>
          <a:bodyPr/>
          <a:lstStyle>
            <a:lvl1pPr>
              <a:defRPr sz="1000">
                <a:latin typeface="Arial" panose="020B0604020202020204" pitchFamily="34" charset="0"/>
                <a:cs typeface="Arial" panose="020B0604020202020204" pitchFamily="34" charset="0"/>
              </a:defRPr>
            </a:lvl1pPr>
          </a:lstStyle>
          <a:p>
            <a:fld id="{10893380-D943-3048-8878-5BF63B3C75FB}" type="datetimeFigureOut">
              <a:rPr lang="en-US" smtClean="0"/>
              <a:t>9/21/2023</a:t>
            </a:fld>
            <a:endParaRPr lang="en-US"/>
          </a:p>
        </p:txBody>
      </p:sp>
      <p:sp>
        <p:nvSpPr>
          <p:cNvPr id="13" name="Slide Number Placeholder 5"/>
          <p:cNvSpPr>
            <a:spLocks noGrp="1"/>
          </p:cNvSpPr>
          <p:nvPr>
            <p:ph type="sldNum" sz="quarter" idx="12"/>
          </p:nvPr>
        </p:nvSpPr>
        <p:spPr>
          <a:xfrm>
            <a:off x="8839200" y="6553200"/>
            <a:ext cx="2844800" cy="228600"/>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5AF57724-3970-F246-8EC2-2E47A56C1D55}" type="slidenum">
              <a:rPr lang="en-US" smtClean="0"/>
              <a:t>‹#›</a:t>
            </a:fld>
            <a:endParaRPr lang="en-US"/>
          </a:p>
        </p:txBody>
      </p:sp>
    </p:spTree>
    <p:extLst>
      <p:ext uri="{BB962C8B-B14F-4D97-AF65-F5344CB8AC3E}">
        <p14:creationId xmlns:p14="http://schemas.microsoft.com/office/powerpoint/2010/main" val="2577398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AEA932-0543-872F-F88B-6D591BB1BA12}"/>
              </a:ext>
            </a:extLst>
          </p:cNvPr>
          <p:cNvSpPr>
            <a:spLocks noGrp="1"/>
          </p:cNvSpPr>
          <p:nvPr>
            <p:ph type="dt" sz="half" idx="10"/>
          </p:nvPr>
        </p:nvSpPr>
        <p:spPr/>
        <p:txBody>
          <a:bodyPr/>
          <a:lstStyle/>
          <a:p>
            <a:fld id="{10893380-D943-3048-8878-5BF63B3C75FB}" type="datetimeFigureOut">
              <a:rPr lang="en-US" smtClean="0"/>
              <a:t>9/21/2023</a:t>
            </a:fld>
            <a:endParaRPr lang="en-US"/>
          </a:p>
        </p:txBody>
      </p:sp>
      <p:sp>
        <p:nvSpPr>
          <p:cNvPr id="3" name="Footer Placeholder 2">
            <a:extLst>
              <a:ext uri="{FF2B5EF4-FFF2-40B4-BE49-F238E27FC236}">
                <a16:creationId xmlns:a16="http://schemas.microsoft.com/office/drawing/2014/main" id="{BD85AE84-7F9C-ED2D-B96E-5F7DB14BF3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644274-9CDB-A929-71A3-2D861C01FF1C}"/>
              </a:ext>
            </a:extLst>
          </p:cNvPr>
          <p:cNvSpPr>
            <a:spLocks noGrp="1"/>
          </p:cNvSpPr>
          <p:nvPr>
            <p:ph type="sldNum" sz="quarter" idx="12"/>
          </p:nvPr>
        </p:nvSpPr>
        <p:spPr/>
        <p:txBody>
          <a:bodyPr/>
          <a:lstStyle/>
          <a:p>
            <a:fld id="{5AF57724-3970-F246-8EC2-2E47A56C1D55}" type="slidenum">
              <a:rPr lang="en-US" smtClean="0"/>
              <a:t>‹#›</a:t>
            </a:fld>
            <a:endParaRPr lang="en-US"/>
          </a:p>
        </p:txBody>
      </p:sp>
    </p:spTree>
    <p:extLst>
      <p:ext uri="{BB962C8B-B14F-4D97-AF65-F5344CB8AC3E}">
        <p14:creationId xmlns:p14="http://schemas.microsoft.com/office/powerpoint/2010/main" val="3173435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Title Only">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AF0DA0-2F7B-5EA3-6B32-5B0FED59F63C}"/>
              </a:ext>
            </a:extLst>
          </p:cNvPr>
          <p:cNvSpPr>
            <a:spLocks noGrp="1"/>
          </p:cNvSpPr>
          <p:nvPr>
            <p:ph type="ftr" sz="quarter" idx="13"/>
          </p:nvPr>
        </p:nvSpPr>
        <p:spPr/>
        <p:txBody>
          <a:bodyPr/>
          <a:lstStyle/>
          <a:p>
            <a:endParaRPr lang="en-US"/>
          </a:p>
        </p:txBody>
      </p:sp>
      <p:sp>
        <p:nvSpPr>
          <p:cNvPr id="6" name="Slide Number Placeholder 5">
            <a:extLst>
              <a:ext uri="{FF2B5EF4-FFF2-40B4-BE49-F238E27FC236}">
                <a16:creationId xmlns:a16="http://schemas.microsoft.com/office/drawing/2014/main" id="{D80505AF-F469-D2D8-5AD7-D88A7F2371FF}"/>
              </a:ext>
            </a:extLst>
          </p:cNvPr>
          <p:cNvSpPr>
            <a:spLocks noGrp="1"/>
          </p:cNvSpPr>
          <p:nvPr>
            <p:ph type="sldNum" sz="quarter" idx="14"/>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3724673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066800"/>
            <a:ext cx="11277600" cy="5410200"/>
          </a:xfr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marL="1371600" indent="-288925">
              <a:defRPr>
                <a:latin typeface="Arial" panose="020B0604020202020204" pitchFamily="34" charset="0"/>
                <a:cs typeface="Arial" panose="020B0604020202020204" pitchFamily="34" charset="0"/>
              </a:defRPr>
            </a:lvl4pPr>
            <a:lvl5pPr marL="1655763" indent="-288925">
              <a:buFont typeface="Arial" panose="020B0604020202020204" pitchFamily="34" charset="0"/>
              <a:buChar char="»"/>
              <a:tabLs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p:nvPr>
        </p:nvSpPr>
        <p:spPr>
          <a:xfrm>
            <a:off x="406401" y="188913"/>
            <a:ext cx="10515600" cy="630936"/>
          </a:xfrm>
          <a:prstGeom prst="rect">
            <a:avLst/>
          </a:prstGeom>
          <a:ln>
            <a:solidFill>
              <a:schemeClr val="accent1">
                <a:lumMod val="75000"/>
              </a:schemeClr>
            </a:solidFill>
          </a:ln>
        </p:spPr>
        <p:txBody>
          <a:bodyPr>
            <a:normAutofit/>
          </a:bodyPr>
          <a:lstStyle>
            <a:lvl1pPr algn="l">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2" name="Footer Placeholder 1">
            <a:extLst>
              <a:ext uri="{FF2B5EF4-FFF2-40B4-BE49-F238E27FC236}">
                <a16:creationId xmlns:a16="http://schemas.microsoft.com/office/drawing/2014/main" id="{BBFAB98C-46CE-6AE5-D7CA-3D3C20C8EFE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468E4420-0E27-6BC6-B292-6285E3024083}"/>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80966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441235-B7D6-E94E-A278-27E0B5872DA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0537AADD-7A36-4207-D485-B1A0ACECC6A8}"/>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2A759A95-A7B4-59E6-C263-3DCAE2AEA00B}"/>
              </a:ext>
            </a:extLst>
          </p:cNvPr>
          <p:cNvSpPr>
            <a:spLocks noGrp="1"/>
          </p:cNvSpPr>
          <p:nvPr>
            <p:ph type="sldNum" sz="quarter" idx="11"/>
          </p:nvPr>
        </p:nvSpPr>
        <p:spPr/>
        <p:txBody>
          <a:bodyPr/>
          <a:lstStyle/>
          <a:p>
            <a:fld id="{EDA84193-1486-D048-86A8-464E2C0AC4C7}" type="slidenum">
              <a:rPr lang="en-US" smtClean="0"/>
              <a:t>‹#›</a:t>
            </a:fld>
            <a:endParaRPr lang="en-US"/>
          </a:p>
        </p:txBody>
      </p:sp>
    </p:spTree>
    <p:extLst>
      <p:ext uri="{BB962C8B-B14F-4D97-AF65-F5344CB8AC3E}">
        <p14:creationId xmlns:p14="http://schemas.microsoft.com/office/powerpoint/2010/main" val="1476144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5" Type="http://schemas.microsoft.com/office/2007/relationships/hdphoto" Target="../media/hdphoto2.wdp"/><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p:nvPicPr>
        <p:blipFill>
          <a:blip r:embed="rId11" cstate="print">
            <a:duotone>
              <a:schemeClr val="accent1">
                <a:shade val="45000"/>
                <a:satMod val="135000"/>
              </a:schemeClr>
              <a:prstClr val="white"/>
            </a:duotone>
            <a:extLst>
              <a:ext uri="{BEBA8EAE-BF5A-486C-A8C5-ECC9F3942E4B}">
                <a14:imgProps xmlns:a14="http://schemas.microsoft.com/office/drawing/2010/main">
                  <a14:imgLayer r:embed="rId12">
                    <a14:imgEffect>
                      <a14:colorTemperature colorTemp="11200"/>
                    </a14:imgEffect>
                    <a14:imgEffect>
                      <a14:saturation sat="66000"/>
                    </a14:imgEffect>
                  </a14:imgLayer>
                </a14:imgProps>
              </a:ext>
            </a:extLst>
          </a:blip>
          <a:stretch>
            <a:fillRect/>
          </a:stretch>
        </p:blipFill>
        <p:spPr>
          <a:xfrm>
            <a:off x="-9277" y="4"/>
            <a:ext cx="12201279" cy="794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0" name="Title Placeholder 1"/>
          <p:cNvSpPr>
            <a:spLocks noGrp="1"/>
          </p:cNvSpPr>
          <p:nvPr>
            <p:ph type="title"/>
          </p:nvPr>
        </p:nvSpPr>
        <p:spPr bwMode="auto">
          <a:xfrm>
            <a:off x="604961" y="100373"/>
            <a:ext cx="109728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556091" y="1364987"/>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TextBox 2"/>
          <p:cNvSpPr txBox="1"/>
          <p:nvPr/>
        </p:nvSpPr>
        <p:spPr>
          <a:xfrm>
            <a:off x="11868016" y="6672104"/>
            <a:ext cx="364202" cy="246221"/>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000">
                <a:solidFill>
                  <a:prstClr val="black"/>
                </a:solidFill>
                <a:latin typeface="Calibri" charset="0"/>
                <a:cs typeface="Arial" charset="0"/>
              </a:rPr>
              <a:t> </a:t>
            </a:r>
            <a:fld id="{D44AAE72-5488-4E80-8FD1-D7DF62C285B2}" type="slidenum">
              <a:rPr lang="en-US" sz="1000">
                <a:solidFill>
                  <a:prstClr val="black"/>
                </a:solidFill>
                <a:latin typeface="Calibri" charset="0"/>
                <a:cs typeface="Arial" charset="0"/>
              </a:rPr>
              <a:pPr algn="r" eaLnBrk="1" fontAlgn="base" hangingPunct="1">
                <a:spcBef>
                  <a:spcPct val="0"/>
                </a:spcBef>
                <a:spcAft>
                  <a:spcPct val="0"/>
                </a:spcAft>
                <a:defRPr/>
              </a:pPr>
              <a:t>‹#›</a:t>
            </a:fld>
            <a:endParaRPr lang="en-US" sz="1000">
              <a:solidFill>
                <a:prstClr val="black"/>
              </a:solidFill>
              <a:latin typeface="Calibri" charset="0"/>
              <a:cs typeface="Arial" charset="0"/>
            </a:endParaRPr>
          </a:p>
        </p:txBody>
      </p:sp>
      <p:pic>
        <p:nvPicPr>
          <p:cNvPr id="11" name="Picture 10" descr="slide_sky.jpg"/>
          <p:cNvPicPr>
            <a:picLocks noChangeAspect="1"/>
          </p:cNvPicPr>
          <p:nvPr/>
        </p:nvPicPr>
        <p:blipFill>
          <a:blip r:embed="rId13" cstate="print">
            <a:duotone>
              <a:schemeClr val="accent1">
                <a:shade val="45000"/>
                <a:satMod val="135000"/>
              </a:schemeClr>
              <a:prstClr val="white"/>
            </a:duotone>
            <a:extLst>
              <a:ext uri="{BEBA8EAE-BF5A-486C-A8C5-ECC9F3942E4B}">
                <a14:imgProps xmlns:a14="http://schemas.microsoft.com/office/drawing/2010/main">
                  <a14:imgLayer r:embed="rId12">
                    <a14:imgEffect>
                      <a14:saturation sat="33000"/>
                    </a14:imgEffect>
                  </a14:imgLayer>
                </a14:imgProps>
              </a:ext>
            </a:extLst>
          </a:blip>
          <a:stretch>
            <a:fillRect/>
          </a:stretch>
        </p:blipFill>
        <p:spPr>
          <a:xfrm>
            <a:off x="0" y="6553196"/>
            <a:ext cx="12201279"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p:cNvPicPr>
            <a:picLocks noChangeAspect="1"/>
          </p:cNvPicPr>
          <p:nvPr/>
        </p:nvPicPr>
        <p:blipFill>
          <a:blip r:embed="rId14">
            <a:extLst>
              <a:ext uri="{BEBA8EAE-BF5A-486C-A8C5-ECC9F3942E4B}">
                <a14:imgProps xmlns:a14="http://schemas.microsoft.com/office/drawing/2010/main">
                  <a14:imgLayer r:embed="rId15">
                    <a14:imgEffect>
                      <a14:saturation sat="78000"/>
                    </a14:imgEffect>
                    <a14:imgEffect>
                      <a14:brightnessContrast bright="-17000"/>
                    </a14:imgEffect>
                  </a14:imgLayer>
                </a14:imgProps>
              </a:ext>
            </a:extLst>
          </a:blip>
          <a:stretch>
            <a:fillRect/>
          </a:stretch>
        </p:blipFill>
        <p:spPr>
          <a:xfrm>
            <a:off x="152010" y="83736"/>
            <a:ext cx="808161" cy="619001"/>
          </a:xfrm>
          <a:prstGeom prst="rect">
            <a:avLst/>
          </a:prstGeom>
        </p:spPr>
      </p:pic>
      <p:sp>
        <p:nvSpPr>
          <p:cNvPr id="19" name="Slide Number Placeholder 3"/>
          <p:cNvSpPr txBox="1">
            <a:spLocks/>
          </p:cNvSpPr>
          <p:nvPr/>
        </p:nvSpPr>
        <p:spPr>
          <a:xfrm>
            <a:off x="8610600"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1200" smtClean="0">
                <a:solidFill>
                  <a:schemeClr val="bg1"/>
                </a:solidFill>
              </a:rPr>
              <a:pPr/>
              <a:t>‹#›</a:t>
            </a:fld>
            <a:endParaRPr lang="en-US" sz="1200">
              <a:solidFill>
                <a:schemeClr val="bg1"/>
              </a:solidFill>
            </a:endParaRPr>
          </a:p>
        </p:txBody>
      </p:sp>
    </p:spTree>
    <p:extLst>
      <p:ext uri="{BB962C8B-B14F-4D97-AF65-F5344CB8AC3E}">
        <p14:creationId xmlns:p14="http://schemas.microsoft.com/office/powerpoint/2010/main" val="2126007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9" r:id="rId7"/>
    <p:sldLayoutId id="2147483680" r:id="rId8"/>
    <p:sldLayoutId id="2147483681" r:id="rId9"/>
  </p:sldLayoutIdLst>
  <p:txStyles>
    <p:titleStyle>
      <a:lvl1pPr algn="ctr" defTabSz="457200" rtl="0" eaLnBrk="1" fontAlgn="base" hangingPunct="1">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13" Type="http://schemas.microsoft.com/office/2007/relationships/hdphoto" Target="../media/hdphoto3.wdp"/><Relationship Id="rId3" Type="http://schemas.openxmlformats.org/officeDocument/2006/relationships/image" Target="../media/image16.png"/><Relationship Id="rId7" Type="http://schemas.microsoft.com/office/2007/relationships/hdphoto" Target="../media/hdphoto5.wdp"/><Relationship Id="rId12"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11.jpeg"/><Relationship Id="rId5" Type="http://schemas.microsoft.com/office/2007/relationships/hdphoto" Target="../media/hdphoto4.wdp"/><Relationship Id="rId15" Type="http://schemas.openxmlformats.org/officeDocument/2006/relationships/image" Target="../media/image21.pn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9.jpe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microsoft.com/office/2007/relationships/hdphoto" Target="../media/hdphoto6.wdp"/><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F555DC-D6EB-F64E-93AF-B5C396E41D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7173686"/>
          </a:xfrm>
          <a:prstGeom prst="rect">
            <a:avLst/>
          </a:prstGeom>
        </p:spPr>
      </p:pic>
      <p:sp>
        <p:nvSpPr>
          <p:cNvPr id="11" name="TextBox 10">
            <a:extLst>
              <a:ext uri="{FF2B5EF4-FFF2-40B4-BE49-F238E27FC236}">
                <a16:creationId xmlns:a16="http://schemas.microsoft.com/office/drawing/2014/main" id="{60900267-49B1-444A-B362-5DBDA13FAA8F}"/>
              </a:ext>
            </a:extLst>
          </p:cNvPr>
          <p:cNvSpPr txBox="1"/>
          <p:nvPr/>
        </p:nvSpPr>
        <p:spPr>
          <a:xfrm>
            <a:off x="141921" y="5361256"/>
            <a:ext cx="8592457" cy="1323439"/>
          </a:xfrm>
          <a:prstGeom prst="rect">
            <a:avLst/>
          </a:prstGeom>
          <a:noFill/>
        </p:spPr>
        <p:txBody>
          <a:bodyPr wrap="square" lIns="91440" tIns="45720" rIns="91440" bIns="45720" rtlCol="0" anchor="t">
            <a:spAutoFit/>
          </a:bodyPr>
          <a:lstStyle/>
          <a:p>
            <a:r>
              <a:rPr lang="en-US" sz="1600">
                <a:solidFill>
                  <a:schemeClr val="accent5">
                    <a:lumMod val="60000"/>
                    <a:lumOff val="40000"/>
                  </a:schemeClr>
                </a:solidFill>
              </a:rPr>
              <a:t>September 26, 2023</a:t>
            </a:r>
          </a:p>
          <a:p>
            <a:r>
              <a:rPr lang="en-US" sz="1600">
                <a:solidFill>
                  <a:schemeClr val="accent5">
                    <a:lumMod val="60000"/>
                    <a:lumOff val="40000"/>
                  </a:schemeClr>
                </a:solidFill>
              </a:rPr>
              <a:t>William N. Chan - Chief	</a:t>
            </a:r>
          </a:p>
          <a:p>
            <a:r>
              <a:rPr lang="en-US" sz="1600">
                <a:solidFill>
                  <a:schemeClr val="accent5">
                    <a:lumMod val="60000"/>
                    <a:lumOff val="40000"/>
                  </a:schemeClr>
                </a:solidFill>
              </a:rPr>
              <a:t>Steve Beard - Deputy Chief</a:t>
            </a:r>
          </a:p>
          <a:p>
            <a:r>
              <a:rPr lang="en-US" sz="1600">
                <a:solidFill>
                  <a:schemeClr val="accent5">
                    <a:lumMod val="60000"/>
                    <a:lumOff val="40000"/>
                  </a:schemeClr>
                </a:solidFill>
              </a:rPr>
              <a:t>Lindsay Stevens - Associate Chief</a:t>
            </a:r>
            <a:br>
              <a:rPr lang="en-US" sz="1600">
                <a:solidFill>
                  <a:schemeClr val="accent5">
                    <a:lumMod val="60000"/>
                    <a:lumOff val="40000"/>
                  </a:schemeClr>
                </a:solidFill>
              </a:rPr>
            </a:br>
            <a:endParaRPr lang="en-US" sz="1600">
              <a:solidFill>
                <a:schemeClr val="accent5">
                  <a:lumMod val="60000"/>
                  <a:lumOff val="40000"/>
                </a:schemeClr>
              </a:solidFill>
            </a:endParaRPr>
          </a:p>
        </p:txBody>
      </p:sp>
      <p:pic>
        <p:nvPicPr>
          <p:cNvPr id="8" name="Picture 7">
            <a:extLst>
              <a:ext uri="{FF2B5EF4-FFF2-40B4-BE49-F238E27FC236}">
                <a16:creationId xmlns:a16="http://schemas.microsoft.com/office/drawing/2014/main" id="{93893BE6-D834-C843-8D4E-E39B6A339B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11107" y="143804"/>
            <a:ext cx="668147" cy="552507"/>
          </a:xfrm>
          <a:prstGeom prst="rect">
            <a:avLst/>
          </a:prstGeom>
        </p:spPr>
      </p:pic>
      <p:sp>
        <p:nvSpPr>
          <p:cNvPr id="5" name="Slide Number Placeholder 4">
            <a:extLst>
              <a:ext uri="{FF2B5EF4-FFF2-40B4-BE49-F238E27FC236}">
                <a16:creationId xmlns:a16="http://schemas.microsoft.com/office/drawing/2014/main" id="{C1D21757-E6C2-F758-1F4A-ABF9520D7921}"/>
              </a:ext>
            </a:extLst>
          </p:cNvPr>
          <p:cNvSpPr>
            <a:spLocks noGrp="1"/>
          </p:cNvSpPr>
          <p:nvPr>
            <p:ph type="sldNum" sz="quarter" idx="12"/>
          </p:nvPr>
        </p:nvSpPr>
        <p:spPr/>
        <p:txBody>
          <a:bodyPr/>
          <a:lstStyle/>
          <a:p>
            <a:fld id="{EDA84193-1486-D048-86A8-464E2C0AC4C7}" type="slidenum">
              <a:rPr lang="en-US" smtClean="0"/>
              <a:t>1</a:t>
            </a:fld>
            <a:endParaRPr lang="en-US"/>
          </a:p>
        </p:txBody>
      </p:sp>
      <p:sp>
        <p:nvSpPr>
          <p:cNvPr id="2" name="TextBox 1">
            <a:extLst>
              <a:ext uri="{FF2B5EF4-FFF2-40B4-BE49-F238E27FC236}">
                <a16:creationId xmlns:a16="http://schemas.microsoft.com/office/drawing/2014/main" id="{44A55720-7C0B-3D8F-C430-B8A5D84A993C}"/>
              </a:ext>
            </a:extLst>
          </p:cNvPr>
          <p:cNvSpPr txBox="1"/>
          <p:nvPr/>
        </p:nvSpPr>
        <p:spPr>
          <a:xfrm>
            <a:off x="152400" y="4725344"/>
            <a:ext cx="7830620" cy="646331"/>
          </a:xfrm>
          <a:prstGeom prst="rect">
            <a:avLst/>
          </a:prstGeom>
          <a:noFill/>
        </p:spPr>
        <p:txBody>
          <a:bodyPr wrap="square" lIns="91440" tIns="45720" rIns="91440" bIns="45720" rtlCol="0" anchor="t">
            <a:spAutoFit/>
          </a:bodyPr>
          <a:lstStyle/>
          <a:p>
            <a:r>
              <a:rPr lang="en-US" sz="3600">
                <a:solidFill>
                  <a:srgbClr val="FFFF00"/>
                </a:solidFill>
              </a:rPr>
              <a:t>Aviation Systems Division Overview</a:t>
            </a:r>
            <a:endParaRPr lang="en-US" sz="360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127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D2935-AC13-4402-959D-AAA23777F03C}"/>
              </a:ext>
            </a:extLst>
          </p:cNvPr>
          <p:cNvSpPr>
            <a:spLocks noGrp="1"/>
          </p:cNvSpPr>
          <p:nvPr>
            <p:ph type="title"/>
          </p:nvPr>
        </p:nvSpPr>
        <p:spPr>
          <a:xfrm>
            <a:off x="785795" y="0"/>
            <a:ext cx="10205702" cy="804231"/>
          </a:xfrm>
        </p:spPr>
        <p:txBody>
          <a:bodyPr>
            <a:normAutofit/>
          </a:bodyPr>
          <a:lstStyle/>
          <a:p>
            <a:r>
              <a:rPr lang="en-US" b="1"/>
              <a:t>Airspace Modernization</a:t>
            </a:r>
          </a:p>
        </p:txBody>
      </p:sp>
      <p:sp>
        <p:nvSpPr>
          <p:cNvPr id="3" name="Content Placeholder 2">
            <a:extLst>
              <a:ext uri="{FF2B5EF4-FFF2-40B4-BE49-F238E27FC236}">
                <a16:creationId xmlns:a16="http://schemas.microsoft.com/office/drawing/2014/main" id="{8EBE48D3-9E8B-4F3F-BDB2-01CAC59EA050}"/>
              </a:ext>
            </a:extLst>
          </p:cNvPr>
          <p:cNvSpPr>
            <a:spLocks noGrp="1"/>
          </p:cNvSpPr>
          <p:nvPr>
            <p:ph idx="1"/>
          </p:nvPr>
        </p:nvSpPr>
        <p:spPr>
          <a:xfrm>
            <a:off x="333089" y="1211967"/>
            <a:ext cx="8618102" cy="1301829"/>
          </a:xfrm>
        </p:spPr>
        <p:txBody>
          <a:bodyPr>
            <a:noAutofit/>
          </a:bodyPr>
          <a:lstStyle/>
          <a:p>
            <a:pPr indent="-168275">
              <a:lnSpc>
                <a:spcPct val="110000"/>
              </a:lnSpc>
            </a:pPr>
            <a:r>
              <a:rPr lang="en-US" sz="2000"/>
              <a:t>Accommodate a broad range of vehicles and missions and s</a:t>
            </a:r>
            <a:r>
              <a:rPr lang="en-US" sz="2000">
                <a:cs typeface="Calibri" panose="020F0502020204030204" pitchFamily="34" charset="0"/>
              </a:rPr>
              <a:t>erve increasingly dense and more complex operations</a:t>
            </a:r>
          </a:p>
          <a:p>
            <a:pPr indent="-168275">
              <a:lnSpc>
                <a:spcPct val="110000"/>
              </a:lnSpc>
            </a:pPr>
            <a:r>
              <a:rPr lang="en-US" sz="2000"/>
              <a:t>Address </a:t>
            </a:r>
            <a:r>
              <a:rPr lang="en-US" sz="2000" b="1"/>
              <a:t>diversity</a:t>
            </a:r>
            <a:r>
              <a:rPr lang="en-US" sz="2000"/>
              <a:t>, </a:t>
            </a:r>
            <a:r>
              <a:rPr lang="en-US" sz="2000" b="1"/>
              <a:t>complexity</a:t>
            </a:r>
            <a:r>
              <a:rPr lang="en-US" sz="2000"/>
              <a:t>, </a:t>
            </a:r>
            <a:r>
              <a:rPr lang="en-US" sz="2000" b="1"/>
              <a:t>density, scalability </a:t>
            </a:r>
            <a:r>
              <a:rPr lang="en-US" sz="2000"/>
              <a:t>and</a:t>
            </a:r>
            <a:r>
              <a:rPr lang="en-US" sz="2000" b="1"/>
              <a:t> sustainability</a:t>
            </a:r>
            <a:endParaRPr lang="en-US" sz="2000"/>
          </a:p>
        </p:txBody>
      </p:sp>
      <p:sp>
        <p:nvSpPr>
          <p:cNvPr id="7" name="Content Placeholder 2">
            <a:extLst>
              <a:ext uri="{FF2B5EF4-FFF2-40B4-BE49-F238E27FC236}">
                <a16:creationId xmlns:a16="http://schemas.microsoft.com/office/drawing/2014/main" id="{3D313550-9583-464C-815E-C8B354925F23}"/>
              </a:ext>
            </a:extLst>
          </p:cNvPr>
          <p:cNvSpPr txBox="1">
            <a:spLocks/>
          </p:cNvSpPr>
          <p:nvPr/>
        </p:nvSpPr>
        <p:spPr>
          <a:xfrm>
            <a:off x="333089" y="2552947"/>
            <a:ext cx="8861712" cy="28857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166688"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ＭＳ Ｐゴシック"/>
              </a:rPr>
              <a:t>Today’s system is human centric:</a:t>
            </a:r>
          </a:p>
          <a:p>
            <a:pPr marL="574675" marR="0" lvl="1" indent="-285750" algn="l" defTabSz="914400" rtl="0" eaLnBrk="1" fontAlgn="auto" latinLnBrk="0" hangingPunct="1">
              <a:lnSpc>
                <a:spcPct val="110000"/>
              </a:lnSpc>
              <a:spcBef>
                <a:spcPts val="500"/>
              </a:spcBef>
              <a:spcAft>
                <a:spcPts val="0"/>
              </a:spcAft>
              <a:buClrTx/>
              <a:buSzTx/>
              <a:buFont typeface="Wingdings" pitchFamily="2" charset="2"/>
              <a:buChar char="v"/>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a:rPr>
              <a:t>Certified aircraft are designed with human in loop</a:t>
            </a:r>
          </a:p>
          <a:p>
            <a:pPr marL="574675" marR="0" lvl="1" indent="-285750" algn="l" defTabSz="914400" rtl="0" eaLnBrk="1" fontAlgn="auto" latinLnBrk="0" hangingPunct="1">
              <a:lnSpc>
                <a:spcPct val="110000"/>
              </a:lnSpc>
              <a:spcBef>
                <a:spcPts val="500"/>
              </a:spcBef>
              <a:spcAft>
                <a:spcPts val="0"/>
              </a:spcAft>
              <a:buClrTx/>
              <a:buSzTx/>
              <a:buFont typeface="Wingdings" pitchFamily="2" charset="2"/>
              <a:buChar char="v"/>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a:rPr>
              <a:t>Airspace is designed/constrained for active human control and ensure safety</a:t>
            </a:r>
          </a:p>
          <a:p>
            <a:pPr marL="574675" marR="0" lvl="1" indent="-285750" algn="l" defTabSz="914400" rtl="0" eaLnBrk="1" fontAlgn="auto" latinLnBrk="0" hangingPunct="1">
              <a:lnSpc>
                <a:spcPct val="110000"/>
              </a:lnSpc>
              <a:spcBef>
                <a:spcPts val="500"/>
              </a:spcBef>
              <a:spcAft>
                <a:spcPts val="0"/>
              </a:spcAft>
              <a:buClrTx/>
              <a:buSzTx/>
              <a:buFont typeface="Wingdings" pitchFamily="2" charset="2"/>
              <a:buChar char="v"/>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a:rPr>
              <a:t>The system is very safe and needs to be more easily scalable</a:t>
            </a:r>
          </a:p>
          <a:p>
            <a:pPr marL="228600" marR="0" lvl="0" indent="-166688"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ＭＳ Ｐゴシック"/>
              </a:rPr>
              <a:t>The system must be highly interconnected and data-driven</a:t>
            </a:r>
          </a:p>
          <a:p>
            <a:pPr marL="228600" marR="0" lvl="0" indent="-166688"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ＭＳ Ｐゴシック"/>
              </a:rPr>
              <a:t>Automation to assist/offload human workload, increase precision for                            air- and ground-based systems and perform system health monitoring and risk assessment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ＭＳ Ｐゴシック"/>
            </a:endParaRPr>
          </a:p>
        </p:txBody>
      </p:sp>
      <p:pic>
        <p:nvPicPr>
          <p:cNvPr id="4" name="Picture 8" descr="How airport and airline operations can better prepare for equipment changes  – Cirium">
            <a:extLst>
              <a:ext uri="{FF2B5EF4-FFF2-40B4-BE49-F238E27FC236}">
                <a16:creationId xmlns:a16="http://schemas.microsoft.com/office/drawing/2014/main" id="{4F789307-9108-C283-8E1D-6DB62B6A393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58919" y="514529"/>
            <a:ext cx="2677819" cy="1394877"/>
          </a:xfrm>
          <a:prstGeom prst="ellipse">
            <a:avLst/>
          </a:prstGeom>
          <a:noFill/>
          <a:extLst>
            <a:ext uri="{909E8E84-426E-40DD-AFC4-6F175D3DCCD1}">
              <a14:hiddenFill xmlns:a14="http://schemas.microsoft.com/office/drawing/2010/main">
                <a:solidFill>
                  <a:srgbClr val="FFFFFF"/>
                </a:solidFill>
              </a14:hiddenFill>
            </a:ext>
          </a:extLst>
        </p:spPr>
      </p:pic>
      <p:pic>
        <p:nvPicPr>
          <p:cNvPr id="9" name="Picture 12" descr="Cessna Grand Caravan C208B | AEROAFFAIRES luxury private jet hire">
            <a:extLst>
              <a:ext uri="{FF2B5EF4-FFF2-40B4-BE49-F238E27FC236}">
                <a16:creationId xmlns:a16="http://schemas.microsoft.com/office/drawing/2014/main" id="{7111A18A-53D9-50BD-21A0-0FA22A59CE5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36741" y="2811691"/>
            <a:ext cx="1159619" cy="900410"/>
          </a:xfrm>
          <a:prstGeom prst="ellipse">
            <a:avLst/>
          </a:prstGeom>
          <a:noFill/>
          <a:extLst>
            <a:ext uri="{909E8E84-426E-40DD-AFC4-6F175D3DCCD1}">
              <a14:hiddenFill xmlns:a14="http://schemas.microsoft.com/office/drawing/2010/main">
                <a:solidFill>
                  <a:srgbClr val="FFFFFF"/>
                </a:solidFill>
              </a14:hiddenFill>
            </a:ext>
          </a:extLst>
        </p:spPr>
      </p:pic>
      <p:pic>
        <p:nvPicPr>
          <p:cNvPr id="11" name="Picture 14" descr="NASA issues first urban air mobility Grand Challenge industry request -  Unmanned airspace">
            <a:extLst>
              <a:ext uri="{FF2B5EF4-FFF2-40B4-BE49-F238E27FC236}">
                <a16:creationId xmlns:a16="http://schemas.microsoft.com/office/drawing/2014/main" id="{1FC7445A-1E62-BEA5-611C-B82E540C19F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585533" y="3429000"/>
            <a:ext cx="2392041" cy="1591794"/>
          </a:xfrm>
          <a:prstGeom prst="ellipse">
            <a:avLst/>
          </a:prstGeom>
          <a:noFill/>
          <a:extLst>
            <a:ext uri="{909E8E84-426E-40DD-AFC4-6F175D3DCCD1}">
              <a14:hiddenFill xmlns:a14="http://schemas.microsoft.com/office/drawing/2010/main">
                <a:solidFill>
                  <a:srgbClr val="FFFFFF"/>
                </a:solidFill>
              </a14:hiddenFill>
            </a:ext>
          </a:extLst>
        </p:spPr>
      </p:pic>
      <p:pic>
        <p:nvPicPr>
          <p:cNvPr id="12" name="Picture 16" descr="New Kid on the Block: An Introduction to Upper Class E Airspace | by  Federal Aviation Administration | Cleared for Takeoff | Medium">
            <a:extLst>
              <a:ext uri="{FF2B5EF4-FFF2-40B4-BE49-F238E27FC236}">
                <a16:creationId xmlns:a16="http://schemas.microsoft.com/office/drawing/2014/main" id="{4B3DE770-02EE-D5FA-5D0A-520E6826757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714357" y="5324746"/>
            <a:ext cx="2392041" cy="1173024"/>
          </a:xfrm>
          <a:prstGeom prst="ellipse">
            <a:avLst/>
          </a:prstGeom>
          <a:noFill/>
          <a:extLst>
            <a:ext uri="{909E8E84-426E-40DD-AFC4-6F175D3DCCD1}">
              <a14:hiddenFill xmlns:a14="http://schemas.microsoft.com/office/drawing/2010/main">
                <a:solidFill>
                  <a:srgbClr val="FFFFFF"/>
                </a:solidFill>
              </a14:hiddenFill>
            </a:ext>
          </a:extLst>
        </p:spPr>
      </p:pic>
      <p:sp>
        <p:nvSpPr>
          <p:cNvPr id="13" name="Rounded Rectangle 4">
            <a:extLst>
              <a:ext uri="{FF2B5EF4-FFF2-40B4-BE49-F238E27FC236}">
                <a16:creationId xmlns:a16="http://schemas.microsoft.com/office/drawing/2014/main" id="{AA42C85C-F757-F8DE-3784-A3731A449910}"/>
              </a:ext>
            </a:extLst>
          </p:cNvPr>
          <p:cNvSpPr/>
          <p:nvPr/>
        </p:nvSpPr>
        <p:spPr>
          <a:xfrm>
            <a:off x="827877" y="5825597"/>
            <a:ext cx="8583836" cy="517874"/>
          </a:xfrm>
          <a:prstGeom prst="roundRect">
            <a:avLst/>
          </a:prstGeom>
          <a:solidFill>
            <a:srgbClr val="002060"/>
          </a:solidFill>
          <a:ln>
            <a:solidFill>
              <a:schemeClr val="tx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380981" marR="0" lvl="0" indent="-380981" algn="ctr" defTabSz="121914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mn-lt"/>
              <a:ea typeface="ＭＳ Ｐゴシック"/>
            </a:endParaRPr>
          </a:p>
          <a:p>
            <a:pPr marL="380981" marR="0" lvl="0" indent="-380981" algn="ctr" defTabSz="121914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mn-lt"/>
                <a:ea typeface="ＭＳ Ｐゴシック"/>
              </a:rPr>
              <a:t>Digital Data and Automation are Critical Enablers for NAS Transformation</a:t>
            </a:r>
          </a:p>
          <a:p>
            <a:pPr marL="380981" marR="0" lvl="0" indent="-380981" algn="ctr" defTabSz="121914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rial" panose="020B0604020202020204" pitchFamily="34" charset="0"/>
              <a:ea typeface="ＭＳ Ｐゴシック"/>
              <a:cs typeface="Arial" panose="020B0604020202020204" pitchFamily="34" charset="0"/>
            </a:endParaRPr>
          </a:p>
        </p:txBody>
      </p:sp>
      <p:pic>
        <p:nvPicPr>
          <p:cNvPr id="15" name="Picture 4" descr="الأكاديمية تحفظا حديقة حيوان ليلا sustainability icon -  sturgisareaartscouncil.org">
            <a:extLst>
              <a:ext uri="{FF2B5EF4-FFF2-40B4-BE49-F238E27FC236}">
                <a16:creationId xmlns:a16="http://schemas.microsoft.com/office/drawing/2014/main" id="{ECA9E9AE-F829-4B5D-6D4D-F1D3F653771C}"/>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21030" b="77253" l="9722" r="89815">
                        <a14:foregroundMark x1="33796" y1="23605" x2="33796" y2="23605"/>
                        <a14:foregroundMark x1="61574" y1="77253" x2="61574" y2="77253"/>
                        <a14:foregroundMark x1="77778" y1="31760" x2="77778" y2="31760"/>
                        <a14:foregroundMark x1="81019" y1="62661" x2="81019" y2="62661"/>
                        <a14:backgroundMark x1="77315" y1="36910" x2="77315" y2="36910"/>
                        <a14:backgroundMark x1="81944" y1="42060" x2="81944" y2="42060"/>
                        <a14:backgroundMark x1="82870" y1="45494" x2="82870" y2="45494"/>
                        <a14:backgroundMark x1="77778" y1="31760" x2="77778" y2="31760"/>
                        <a14:backgroundMark x1="77315" y1="32618" x2="81944" y2="45494"/>
                      </a14:backgroundRemoval>
                    </a14:imgEffect>
                  </a14:imgLayer>
                </a14:imgProps>
              </a:ext>
              <a:ext uri="{28A0092B-C50C-407E-A947-70E740481C1C}">
                <a14:useLocalDpi xmlns:a14="http://schemas.microsoft.com/office/drawing/2010/main" val="0"/>
              </a:ext>
            </a:extLst>
          </a:blip>
          <a:srcRect t="14684" b="19099"/>
          <a:stretch/>
        </p:blipFill>
        <p:spPr bwMode="auto">
          <a:xfrm>
            <a:off x="8368870" y="1172816"/>
            <a:ext cx="1253598" cy="89542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BF1F25DB-7DA5-F661-8E29-70AACA308DA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0211607" y="2127805"/>
            <a:ext cx="1090170" cy="1053494"/>
          </a:xfrm>
          <a:prstGeom prst="roundRect">
            <a:avLst/>
          </a:prstGeom>
        </p:spPr>
      </p:pic>
    </p:spTree>
    <p:extLst>
      <p:ext uri="{BB962C8B-B14F-4D97-AF65-F5344CB8AC3E}">
        <p14:creationId xmlns:p14="http://schemas.microsoft.com/office/powerpoint/2010/main" val="279736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1610387-85A0-B491-AAB2-69F501E8FB9D}"/>
              </a:ext>
            </a:extLst>
          </p:cNvPr>
          <p:cNvSpPr/>
          <p:nvPr/>
        </p:nvSpPr>
        <p:spPr>
          <a:xfrm>
            <a:off x="0" y="0"/>
            <a:ext cx="12192000" cy="6858000"/>
          </a:xfrm>
          <a:prstGeom prst="rect">
            <a:avLst/>
          </a:prstGeom>
          <a:solidFill>
            <a:schemeClr val="tx1"/>
          </a:solidFill>
          <a:ln>
            <a:solidFill>
              <a:schemeClr val="accent4">
                <a:lumMod val="50000"/>
              </a:schemeClr>
            </a:solidFill>
          </a:ln>
          <a:effectLst>
            <a:outerShdw blurRad="40000" dist="23000" dir="5400000" rotWithShape="0">
              <a:srgbClr val="000000">
                <a:alpha val="35000"/>
              </a:srgbClr>
            </a:outerShdw>
            <a:softEdge rad="0"/>
          </a:effectLst>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B8EECFC-4830-063E-FDC7-F8FB208A468A}"/>
              </a:ext>
            </a:extLst>
          </p:cNvPr>
          <p:cNvPicPr>
            <a:picLocks noChangeAspect="1"/>
          </p:cNvPicPr>
          <p:nvPr/>
        </p:nvPicPr>
        <p:blipFill>
          <a:blip r:embed="rId3"/>
          <a:stretch>
            <a:fillRect/>
          </a:stretch>
        </p:blipFill>
        <p:spPr>
          <a:xfrm>
            <a:off x="2209800" y="205740"/>
            <a:ext cx="7772400" cy="6446519"/>
          </a:xfrm>
          <a:prstGeom prst="rect">
            <a:avLst/>
          </a:prstGeom>
          <a:effectLst>
            <a:softEdge rad="392883"/>
          </a:effectLst>
        </p:spPr>
      </p:pic>
      <p:sp>
        <p:nvSpPr>
          <p:cNvPr id="6" name="Slide Number Placeholder 5">
            <a:extLst>
              <a:ext uri="{FF2B5EF4-FFF2-40B4-BE49-F238E27FC236}">
                <a16:creationId xmlns:a16="http://schemas.microsoft.com/office/drawing/2014/main" id="{53F80FFE-3C24-67BC-B66F-47CC2B9CAC71}"/>
              </a:ext>
            </a:extLst>
          </p:cNvPr>
          <p:cNvSpPr>
            <a:spLocks noGrp="1"/>
          </p:cNvSpPr>
          <p:nvPr>
            <p:ph type="sldNum" sz="quarter" idx="14"/>
          </p:nvPr>
        </p:nvSpPr>
        <p:spPr/>
        <p:txBody>
          <a:bodyPr/>
          <a:lstStyle/>
          <a:p>
            <a:fld id="{EDA84193-1486-D048-86A8-464E2C0AC4C7}" type="slidenum">
              <a:rPr lang="en-US" smtClean="0"/>
              <a:t>3</a:t>
            </a:fld>
            <a:endParaRPr lang="en-US"/>
          </a:p>
        </p:txBody>
      </p:sp>
    </p:spTree>
    <p:extLst>
      <p:ext uri="{BB962C8B-B14F-4D97-AF65-F5344CB8AC3E}">
        <p14:creationId xmlns:p14="http://schemas.microsoft.com/office/powerpoint/2010/main" val="29127517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9D7D-3D3E-6E05-ADA1-3DD69F0CC4F3}"/>
              </a:ext>
            </a:extLst>
          </p:cNvPr>
          <p:cNvSpPr txBox="1">
            <a:spLocks/>
          </p:cNvSpPr>
          <p:nvPr/>
        </p:nvSpPr>
        <p:spPr>
          <a:xfrm>
            <a:off x="975511" y="97485"/>
            <a:ext cx="10701291" cy="5228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a:ea typeface="+mj-ea"/>
                <a:cs typeface="Arial" panose="020B0604020202020204" pitchFamily="34" charset="0"/>
              </a:rPr>
              <a:t>Future Airspace Vision</a:t>
            </a:r>
          </a:p>
        </p:txBody>
      </p:sp>
      <p:pic>
        <p:nvPicPr>
          <p:cNvPr id="5" name="SkyForAll_Portal_211119_captions.mp4" descr="SkyForAll_Portal_211119_captions.mp4">
            <a:hlinkClick r:id="" action="ppaction://media"/>
            <a:extLst>
              <a:ext uri="{FF2B5EF4-FFF2-40B4-BE49-F238E27FC236}">
                <a16:creationId xmlns:a16="http://schemas.microsoft.com/office/drawing/2014/main" id="{E8B6A20B-95F2-5308-9B49-1F8BC830D7A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826" y="-38714"/>
            <a:ext cx="12260825" cy="6896714"/>
          </a:xfrm>
          <a:prstGeom prst="rect">
            <a:avLst/>
          </a:prstGeom>
        </p:spPr>
      </p:pic>
      <p:sp>
        <p:nvSpPr>
          <p:cNvPr id="7" name="Slide Number Placeholder 6">
            <a:extLst>
              <a:ext uri="{FF2B5EF4-FFF2-40B4-BE49-F238E27FC236}">
                <a16:creationId xmlns:a16="http://schemas.microsoft.com/office/drawing/2014/main" id="{8D306F1D-FFB3-E028-BB92-E0153700A6A5}"/>
              </a:ext>
            </a:extLst>
          </p:cNvPr>
          <p:cNvSpPr>
            <a:spLocks noGrp="1"/>
          </p:cNvSpPr>
          <p:nvPr>
            <p:ph type="sldNum" sz="quarter" idx="11"/>
          </p:nvPr>
        </p:nvSpPr>
        <p:spPr/>
        <p:txBody>
          <a:bodyPr/>
          <a:lstStyle/>
          <a:p>
            <a:fld id="{EDA84193-1486-D048-86A8-464E2C0AC4C7}" type="slidenum">
              <a:rPr lang="en-US" smtClean="0"/>
              <a:t>4</a:t>
            </a:fld>
            <a:endParaRPr lang="en-US"/>
          </a:p>
        </p:txBody>
      </p:sp>
    </p:spTree>
    <p:extLst>
      <p:ext uri="{BB962C8B-B14F-4D97-AF65-F5344CB8AC3E}">
        <p14:creationId xmlns:p14="http://schemas.microsoft.com/office/powerpoint/2010/main" val="200397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0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0342"/>
        </a:solid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2FE2C7CC-3574-F7C1-6DCD-59FC505045F9}"/>
              </a:ext>
            </a:extLst>
          </p:cNvPr>
          <p:cNvSpPr/>
          <p:nvPr/>
        </p:nvSpPr>
        <p:spPr>
          <a:xfrm>
            <a:off x="308658" y="4109012"/>
            <a:ext cx="11574684" cy="2476982"/>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6EBA453E-8765-56CC-3BF4-A51ADF139DBA}"/>
              </a:ext>
            </a:extLst>
          </p:cNvPr>
          <p:cNvSpPr/>
          <p:nvPr/>
        </p:nvSpPr>
        <p:spPr>
          <a:xfrm>
            <a:off x="682905" y="5535240"/>
            <a:ext cx="2095017"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Digital Services and Information Sharing</a:t>
            </a:r>
          </a:p>
        </p:txBody>
      </p:sp>
      <p:sp>
        <p:nvSpPr>
          <p:cNvPr id="11" name="Rounded Rectangle 10">
            <a:extLst>
              <a:ext uri="{FF2B5EF4-FFF2-40B4-BE49-F238E27FC236}">
                <a16:creationId xmlns:a16="http://schemas.microsoft.com/office/drawing/2014/main" id="{188C034E-2403-6BAB-CB0E-5463F9EDD31E}"/>
              </a:ext>
            </a:extLst>
          </p:cNvPr>
          <p:cNvSpPr/>
          <p:nvPr/>
        </p:nvSpPr>
        <p:spPr>
          <a:xfrm>
            <a:off x="3086821" y="5558190"/>
            <a:ext cx="2611058"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Novel Airspace Design and Frameworks </a:t>
            </a:r>
          </a:p>
        </p:txBody>
      </p:sp>
      <p:sp>
        <p:nvSpPr>
          <p:cNvPr id="12" name="Rounded Rectangle 11">
            <a:extLst>
              <a:ext uri="{FF2B5EF4-FFF2-40B4-BE49-F238E27FC236}">
                <a16:creationId xmlns:a16="http://schemas.microsoft.com/office/drawing/2014/main" id="{B2936821-DF65-EB0E-0904-C75A3A041321}"/>
              </a:ext>
            </a:extLst>
          </p:cNvPr>
          <p:cNvSpPr/>
          <p:nvPr/>
        </p:nvSpPr>
        <p:spPr>
          <a:xfrm>
            <a:off x="6006778" y="5558190"/>
            <a:ext cx="2611058"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Communication Links &amp; Information Protocols</a:t>
            </a:r>
          </a:p>
        </p:txBody>
      </p:sp>
      <p:sp>
        <p:nvSpPr>
          <p:cNvPr id="13" name="Rounded Rectangle 12">
            <a:extLst>
              <a:ext uri="{FF2B5EF4-FFF2-40B4-BE49-F238E27FC236}">
                <a16:creationId xmlns:a16="http://schemas.microsoft.com/office/drawing/2014/main" id="{DE5EBEF2-85E4-3CC0-B36B-F12C182EC6C4}"/>
              </a:ext>
            </a:extLst>
          </p:cNvPr>
          <p:cNvSpPr/>
          <p:nvPr/>
        </p:nvSpPr>
        <p:spPr>
          <a:xfrm>
            <a:off x="8926735" y="5558190"/>
            <a:ext cx="2611058" cy="833378"/>
          </a:xfrm>
          <a:prstGeom prst="roundRect">
            <a:avLst/>
          </a:prstGeom>
          <a:solidFill>
            <a:schemeClr val="bg1"/>
          </a:solidFill>
          <a:ln w="38100">
            <a:solidFill>
              <a:srgbClr val="080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80342"/>
                </a:solidFill>
                <a:effectLst/>
                <a:uLnTx/>
                <a:uFillTx/>
                <a:latin typeface="Calibri" panose="020F0502020204030204"/>
                <a:ea typeface="+mn-ea"/>
                <a:cs typeface="+mn-cs"/>
              </a:rPr>
              <a:t>Separation and Flow Management Algorithms</a:t>
            </a:r>
          </a:p>
        </p:txBody>
      </p:sp>
      <p:pic>
        <p:nvPicPr>
          <p:cNvPr id="14" name="Picture 13">
            <a:extLst>
              <a:ext uri="{FF2B5EF4-FFF2-40B4-BE49-F238E27FC236}">
                <a16:creationId xmlns:a16="http://schemas.microsoft.com/office/drawing/2014/main" id="{A1E0B8F4-CB38-A19E-A40A-BA32F3388593}"/>
              </a:ext>
            </a:extLst>
          </p:cNvPr>
          <p:cNvPicPr>
            <a:picLocks noChangeAspect="1"/>
          </p:cNvPicPr>
          <p:nvPr/>
        </p:nvPicPr>
        <p:blipFill>
          <a:blip r:embed="rId3">
            <a:lum bright="70000" contrast="-70000"/>
          </a:blip>
          <a:stretch>
            <a:fillRect/>
          </a:stretch>
        </p:blipFill>
        <p:spPr>
          <a:xfrm rot="16473146">
            <a:off x="5151652" y="3491242"/>
            <a:ext cx="1201549" cy="891871"/>
          </a:xfrm>
          <a:prstGeom prst="rect">
            <a:avLst/>
          </a:prstGeom>
        </p:spPr>
      </p:pic>
      <p:sp>
        <p:nvSpPr>
          <p:cNvPr id="15" name="TextBox 14">
            <a:extLst>
              <a:ext uri="{FF2B5EF4-FFF2-40B4-BE49-F238E27FC236}">
                <a16:creationId xmlns:a16="http://schemas.microsoft.com/office/drawing/2014/main" id="{47B9F944-3C5E-AB65-439A-524E5B9AD9CE}"/>
              </a:ext>
            </a:extLst>
          </p:cNvPr>
          <p:cNvSpPr txBox="1"/>
          <p:nvPr/>
        </p:nvSpPr>
        <p:spPr>
          <a:xfrm>
            <a:off x="2268213" y="4671533"/>
            <a:ext cx="739956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Evolving ATM Technology for the existing NAS and Developing Disruptive  Capabilities for the Future NAS</a:t>
            </a:r>
          </a:p>
        </p:txBody>
      </p:sp>
      <p:pic>
        <p:nvPicPr>
          <p:cNvPr id="5122" name="Picture 2" descr="database Icon 2767305">
            <a:extLst>
              <a:ext uri="{FF2B5EF4-FFF2-40B4-BE49-F238E27FC236}">
                <a16:creationId xmlns:a16="http://schemas.microsoft.com/office/drawing/2014/main" id="{0568B6CC-786D-7D7D-720D-C15BEBCFEEF2}"/>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857893" y="4548764"/>
            <a:ext cx="832453" cy="83245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online work plan Icon 3829575">
            <a:extLst>
              <a:ext uri="{FF2B5EF4-FFF2-40B4-BE49-F238E27FC236}">
                <a16:creationId xmlns:a16="http://schemas.microsoft.com/office/drawing/2014/main" id="{3FFA6C3D-069E-428D-D559-CD5B80EA3537}"/>
              </a:ext>
            </a:extLst>
          </p:cNvPr>
          <p:cNvPicPr>
            <a:picLocks noChangeAspect="1" noChangeArrowheads="1"/>
          </p:cNvPicPr>
          <p:nvPr/>
        </p:nvPicPr>
        <p:blipFill>
          <a:blip r:embed="rId6">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9975530" y="4337516"/>
            <a:ext cx="1268549" cy="12685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93FC8FA-F32A-249E-34C8-A2D4B1E8379B}"/>
              </a:ext>
            </a:extLst>
          </p:cNvPr>
          <p:cNvSpPr txBox="1"/>
          <p:nvPr/>
        </p:nvSpPr>
        <p:spPr>
          <a:xfrm>
            <a:off x="2165970" y="49137"/>
            <a:ext cx="739956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Supporting Multiple Use Cases</a:t>
            </a:r>
          </a:p>
        </p:txBody>
      </p:sp>
      <p:pic>
        <p:nvPicPr>
          <p:cNvPr id="5128" name="Picture 8" descr="How airport and airline operations can better prepare for equipment changes  – Cirium">
            <a:extLst>
              <a:ext uri="{FF2B5EF4-FFF2-40B4-BE49-F238E27FC236}">
                <a16:creationId xmlns:a16="http://schemas.microsoft.com/office/drawing/2014/main" id="{C1979BE6-CD68-0574-4907-81DB1F5DC2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611" y="1244161"/>
            <a:ext cx="3183469" cy="1658270"/>
          </a:xfrm>
          <a:prstGeom prst="ellipse">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443121DE-D15E-4675-81F8-8949780B7276}"/>
              </a:ext>
            </a:extLst>
          </p:cNvPr>
          <p:cNvSpPr txBox="1"/>
          <p:nvPr/>
        </p:nvSpPr>
        <p:spPr>
          <a:xfrm>
            <a:off x="721580" y="2926047"/>
            <a:ext cx="293517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Sustainable Conventional Operations</a:t>
            </a:r>
          </a:p>
        </p:txBody>
      </p:sp>
      <p:pic>
        <p:nvPicPr>
          <p:cNvPr id="5132" name="Picture 12" descr="Cessna Grand Caravan C208B | AEROAFFAIRES luxury private jet hire">
            <a:extLst>
              <a:ext uri="{FF2B5EF4-FFF2-40B4-BE49-F238E27FC236}">
                <a16:creationId xmlns:a16="http://schemas.microsoft.com/office/drawing/2014/main" id="{B7FF8A12-3A47-26BE-5E7F-DEE3CF84C1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9438" y="1724168"/>
            <a:ext cx="1346202" cy="1045286"/>
          </a:xfrm>
          <a:prstGeom prst="ellipse">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C15A10B4-F826-F8B4-2C25-1E98516F3278}"/>
              </a:ext>
            </a:extLst>
          </p:cNvPr>
          <p:cNvPicPr>
            <a:picLocks noChangeAspect="1"/>
          </p:cNvPicPr>
          <p:nvPr/>
        </p:nvPicPr>
        <p:blipFill rotWithShape="1">
          <a:blip r:embed="rId10"/>
          <a:srcRect b="5879"/>
          <a:stretch/>
        </p:blipFill>
        <p:spPr>
          <a:xfrm>
            <a:off x="3766960" y="938802"/>
            <a:ext cx="1265579" cy="1223002"/>
          </a:xfrm>
          <a:prstGeom prst="roundRect">
            <a:avLst/>
          </a:prstGeom>
        </p:spPr>
      </p:pic>
      <p:sp>
        <p:nvSpPr>
          <p:cNvPr id="22" name="TextBox 21">
            <a:extLst>
              <a:ext uri="{FF2B5EF4-FFF2-40B4-BE49-F238E27FC236}">
                <a16:creationId xmlns:a16="http://schemas.microsoft.com/office/drawing/2014/main" id="{45937E22-5C85-FDBE-F50F-9610A84BE901}"/>
              </a:ext>
            </a:extLst>
          </p:cNvPr>
          <p:cNvSpPr txBox="1"/>
          <p:nvPr/>
        </p:nvSpPr>
        <p:spPr>
          <a:xfrm>
            <a:off x="3559665" y="2771440"/>
            <a:ext cx="24471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Automated Cargo Operations</a:t>
            </a:r>
          </a:p>
        </p:txBody>
      </p:sp>
      <p:sp>
        <p:nvSpPr>
          <p:cNvPr id="23" name="TextBox 22">
            <a:extLst>
              <a:ext uri="{FF2B5EF4-FFF2-40B4-BE49-F238E27FC236}">
                <a16:creationId xmlns:a16="http://schemas.microsoft.com/office/drawing/2014/main" id="{9220D563-D77E-7782-119B-3527D1D1ED68}"/>
              </a:ext>
            </a:extLst>
          </p:cNvPr>
          <p:cNvSpPr txBox="1"/>
          <p:nvPr/>
        </p:nvSpPr>
        <p:spPr>
          <a:xfrm>
            <a:off x="6120165" y="2793130"/>
            <a:ext cx="244711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Routine sUAS and </a:t>
            </a:r>
            <a:r>
              <a:rPr lang="en-US" sz="1400" b="1">
                <a:solidFill>
                  <a:prstClr val="white"/>
                </a:solidFill>
                <a:latin typeface="Biome" panose="020B0604020202020204" pitchFamily="34" charset="0"/>
                <a:cs typeface="Biome" panose="020B0604020202020204" pitchFamily="34" charset="0"/>
              </a:rPr>
              <a:t>Scalable </a:t>
            </a: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eVTOL Operations</a:t>
            </a:r>
          </a:p>
        </p:txBody>
      </p:sp>
      <p:pic>
        <p:nvPicPr>
          <p:cNvPr id="5136" name="Picture 16" descr="New Kid on the Block: An Introduction to Upper Class E Airspace | by  Federal Aviation Administration | Cleared for Takeoff | Medium">
            <a:extLst>
              <a:ext uri="{FF2B5EF4-FFF2-40B4-BE49-F238E27FC236}">
                <a16:creationId xmlns:a16="http://schemas.microsoft.com/office/drawing/2014/main" id="{357BB30F-83E7-19C8-FC3C-3D7BADE1EA5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26735" y="1433903"/>
            <a:ext cx="3174597" cy="1556779"/>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D1FED24-054D-0C3D-FFA0-A783072C5880}"/>
              </a:ext>
            </a:extLst>
          </p:cNvPr>
          <p:cNvSpPr txBox="1"/>
          <p:nvPr/>
        </p:nvSpPr>
        <p:spPr>
          <a:xfrm>
            <a:off x="9386247" y="3027590"/>
            <a:ext cx="244711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Biome" panose="020B0604020202020204" pitchFamily="34" charset="0"/>
                <a:ea typeface="+mn-ea"/>
                <a:cs typeface="Biome" panose="020B0604020202020204" pitchFamily="34" charset="0"/>
              </a:rPr>
              <a:t>Upper Class E Operations</a:t>
            </a:r>
          </a:p>
        </p:txBody>
      </p:sp>
      <p:pic>
        <p:nvPicPr>
          <p:cNvPr id="2" name="Picture 4" descr="الأكاديمية تحفظا حديقة حيوان ليلا sustainability icon -  sturgisareaartscouncil.org">
            <a:extLst>
              <a:ext uri="{FF2B5EF4-FFF2-40B4-BE49-F238E27FC236}">
                <a16:creationId xmlns:a16="http://schemas.microsoft.com/office/drawing/2014/main" id="{64A49D54-1408-CFFE-2AE2-7A03F0430778}"/>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21030" b="77253" l="9722" r="89815">
                        <a14:foregroundMark x1="33796" y1="23605" x2="33796" y2="23605"/>
                        <a14:foregroundMark x1="61574" y1="77253" x2="61574" y2="77253"/>
                        <a14:foregroundMark x1="77778" y1="31760" x2="77778" y2="31760"/>
                        <a14:foregroundMark x1="81019" y1="62661" x2="81019" y2="62661"/>
                        <a14:backgroundMark x1="77315" y1="36910" x2="77315" y2="36910"/>
                        <a14:backgroundMark x1="81944" y1="42060" x2="81944" y2="42060"/>
                        <a14:backgroundMark x1="82870" y1="45494" x2="82870" y2="45494"/>
                        <a14:backgroundMark x1="77778" y1="31760" x2="77778" y2="31760"/>
                        <a14:backgroundMark x1="77315" y1="32618" x2="81944" y2="45494"/>
                      </a14:backgroundRemoval>
                    </a14:imgEffect>
                  </a14:imgLayer>
                </a14:imgProps>
              </a:ext>
              <a:ext uri="{28A0092B-C50C-407E-A947-70E740481C1C}">
                <a14:useLocalDpi xmlns:a14="http://schemas.microsoft.com/office/drawing/2010/main" val="0"/>
              </a:ext>
            </a:extLst>
          </a:blip>
          <a:srcRect t="14684" b="19099"/>
          <a:stretch/>
        </p:blipFill>
        <p:spPr bwMode="auto">
          <a:xfrm>
            <a:off x="-33352" y="2326476"/>
            <a:ext cx="1240339" cy="8859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DE19379-3CDE-48D6-C7D2-5793BF701C0C}"/>
              </a:ext>
            </a:extLst>
          </p:cNvPr>
          <p:cNvPicPr>
            <a:picLocks noChangeAspect="1"/>
          </p:cNvPicPr>
          <p:nvPr/>
        </p:nvPicPr>
        <p:blipFill>
          <a:blip r:embed="rId14"/>
          <a:stretch>
            <a:fillRect/>
          </a:stretch>
        </p:blipFill>
        <p:spPr>
          <a:xfrm>
            <a:off x="7492739" y="856798"/>
            <a:ext cx="1626444" cy="978408"/>
          </a:xfrm>
          <a:prstGeom prst="ellipse">
            <a:avLst/>
          </a:prstGeom>
        </p:spPr>
      </p:pic>
      <p:pic>
        <p:nvPicPr>
          <p:cNvPr id="6" name="Picture 5">
            <a:extLst>
              <a:ext uri="{FF2B5EF4-FFF2-40B4-BE49-F238E27FC236}">
                <a16:creationId xmlns:a16="http://schemas.microsoft.com/office/drawing/2014/main" id="{9849280C-46A2-0D00-B651-EDA7CA7BF2EA}"/>
              </a:ext>
            </a:extLst>
          </p:cNvPr>
          <p:cNvPicPr>
            <a:picLocks noChangeAspect="1"/>
          </p:cNvPicPr>
          <p:nvPr/>
        </p:nvPicPr>
        <p:blipFill>
          <a:blip r:embed="rId15"/>
          <a:stretch>
            <a:fillRect/>
          </a:stretch>
        </p:blipFill>
        <p:spPr>
          <a:xfrm>
            <a:off x="6307909" y="994127"/>
            <a:ext cx="1377278" cy="17753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3978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77A91DE5-79D1-6149-3366-DF43F9ADB1EC}"/>
              </a:ext>
            </a:extLst>
          </p:cNvPr>
          <p:cNvSpPr>
            <a:spLocks noGrp="1"/>
          </p:cNvSpPr>
          <p:nvPr>
            <p:ph type="sldNum" sz="quarter" idx="11"/>
          </p:nvPr>
        </p:nvSpPr>
        <p:spPr/>
        <p:txBody>
          <a:bodyPr/>
          <a:lstStyle/>
          <a:p>
            <a:r>
              <a:rPr lang="en-US"/>
              <a:t> </a:t>
            </a:r>
          </a:p>
        </p:txBody>
      </p:sp>
      <p:pic>
        <p:nvPicPr>
          <p:cNvPr id="13" name="Picture 12" descr="A person and person looking at computer screens&#10;&#10;Description automatically generated">
            <a:extLst>
              <a:ext uri="{FF2B5EF4-FFF2-40B4-BE49-F238E27FC236}">
                <a16:creationId xmlns:a16="http://schemas.microsoft.com/office/drawing/2014/main" id="{E9FC206E-8F44-BEAA-C53C-9644DD059FC8}"/>
              </a:ext>
            </a:extLst>
          </p:cNvPr>
          <p:cNvPicPr>
            <a:picLocks noChangeAspect="1"/>
          </p:cNvPicPr>
          <p:nvPr/>
        </p:nvPicPr>
        <p:blipFill>
          <a:blip r:embed="rId3"/>
          <a:stretch>
            <a:fillRect/>
          </a:stretch>
        </p:blipFill>
        <p:spPr>
          <a:xfrm>
            <a:off x="0" y="0"/>
            <a:ext cx="12192000" cy="8123897"/>
          </a:xfrm>
          <a:prstGeom prst="rect">
            <a:avLst/>
          </a:prstGeom>
        </p:spPr>
      </p:pic>
      <p:sp>
        <p:nvSpPr>
          <p:cNvPr id="14" name="Title 1">
            <a:extLst>
              <a:ext uri="{FF2B5EF4-FFF2-40B4-BE49-F238E27FC236}">
                <a16:creationId xmlns:a16="http://schemas.microsoft.com/office/drawing/2014/main" id="{53B70400-AA84-29EA-6350-1F4756A4C4B3}"/>
              </a:ext>
            </a:extLst>
          </p:cNvPr>
          <p:cNvSpPr>
            <a:spLocks noGrp="1"/>
          </p:cNvSpPr>
          <p:nvPr>
            <p:ph type="title"/>
          </p:nvPr>
        </p:nvSpPr>
        <p:spPr>
          <a:xfrm>
            <a:off x="313651" y="226030"/>
            <a:ext cx="4057404" cy="1643865"/>
          </a:xfrm>
          <a:solidFill>
            <a:schemeClr val="tx1">
              <a:alpha val="40911"/>
            </a:schemeClr>
          </a:solidFill>
        </p:spPr>
        <p:txBody>
          <a:bodyPr/>
          <a:lstStyle/>
          <a:p>
            <a:r>
              <a:rPr lang="en-US">
                <a:solidFill>
                  <a:srgbClr val="FFFF00"/>
                </a:solidFill>
              </a:rPr>
              <a:t>NASA</a:t>
            </a:r>
            <a:r>
              <a:rPr lang="en-US"/>
              <a:t> Departure Management Technology At Southwest Airlines </a:t>
            </a:r>
            <a:endParaRPr lang="en-US" b="0" i="1"/>
          </a:p>
        </p:txBody>
      </p:sp>
      <p:sp>
        <p:nvSpPr>
          <p:cNvPr id="15" name="Title 1">
            <a:extLst>
              <a:ext uri="{FF2B5EF4-FFF2-40B4-BE49-F238E27FC236}">
                <a16:creationId xmlns:a16="http://schemas.microsoft.com/office/drawing/2014/main" id="{9DEBEC27-5F72-A3B1-92BD-D56AB862DAE1}"/>
              </a:ext>
            </a:extLst>
          </p:cNvPr>
          <p:cNvSpPr txBox="1">
            <a:spLocks/>
          </p:cNvSpPr>
          <p:nvPr/>
        </p:nvSpPr>
        <p:spPr bwMode="auto">
          <a:xfrm>
            <a:off x="6239838" y="5063445"/>
            <a:ext cx="5681010" cy="1643865"/>
          </a:xfrm>
          <a:prstGeom prst="rect">
            <a:avLst/>
          </a:prstGeom>
          <a:solidFill>
            <a:schemeClr val="tx1">
              <a:alpha val="40911"/>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solidFill>
                  <a:srgbClr val="FFFF00"/>
                </a:solidFill>
              </a:rPr>
              <a:t>Saved</a:t>
            </a:r>
            <a:r>
              <a:rPr lang="en-US">
                <a:solidFill>
                  <a:schemeClr val="tx2">
                    <a:lumMod val="40000"/>
                    <a:lumOff val="60000"/>
                  </a:schemeClr>
                </a:solidFill>
              </a:rPr>
              <a:t> </a:t>
            </a:r>
            <a:r>
              <a:rPr lang="en-US">
                <a:solidFill>
                  <a:schemeClr val="bg1"/>
                </a:solidFill>
              </a:rPr>
              <a:t>Airlines 22,000 </a:t>
            </a:r>
            <a:r>
              <a:rPr lang="en-US" err="1">
                <a:solidFill>
                  <a:schemeClr val="bg1"/>
                </a:solidFill>
              </a:rPr>
              <a:t>lbs</a:t>
            </a:r>
            <a:r>
              <a:rPr lang="en-US">
                <a:solidFill>
                  <a:schemeClr val="bg1"/>
                </a:solidFill>
              </a:rPr>
              <a:t> fuel and 77,000 </a:t>
            </a:r>
            <a:r>
              <a:rPr lang="en-US" err="1">
                <a:solidFill>
                  <a:schemeClr val="bg1"/>
                </a:solidFill>
              </a:rPr>
              <a:t>lbs</a:t>
            </a:r>
            <a:r>
              <a:rPr lang="en-US">
                <a:solidFill>
                  <a:schemeClr val="bg1"/>
                </a:solidFill>
              </a:rPr>
              <a:t> CO</a:t>
            </a:r>
            <a:r>
              <a:rPr lang="en-US" baseline="-25000">
                <a:solidFill>
                  <a:schemeClr val="bg1"/>
                </a:solidFill>
              </a:rPr>
              <a:t>2</a:t>
            </a:r>
            <a:r>
              <a:rPr lang="en-US">
                <a:solidFill>
                  <a:schemeClr val="bg1"/>
                </a:solidFill>
              </a:rPr>
              <a:t>  in 2022</a:t>
            </a:r>
          </a:p>
        </p:txBody>
      </p:sp>
    </p:spTree>
    <p:extLst>
      <p:ext uri="{BB962C8B-B14F-4D97-AF65-F5344CB8AC3E}">
        <p14:creationId xmlns:p14="http://schemas.microsoft.com/office/powerpoint/2010/main" val="642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44ACD1-C4C8-B87C-B83E-EB5939D969EA}"/>
              </a:ext>
            </a:extLst>
          </p:cNvPr>
          <p:cNvPicPr>
            <a:picLocks noChangeAspect="1"/>
          </p:cNvPicPr>
          <p:nvPr/>
        </p:nvPicPr>
        <p:blipFill>
          <a:blip r:embed="rId3"/>
          <a:stretch>
            <a:fillRect/>
          </a:stretch>
        </p:blipFill>
        <p:spPr>
          <a:xfrm>
            <a:off x="-452063" y="-248497"/>
            <a:ext cx="13079002" cy="7345378"/>
          </a:xfrm>
          <a:prstGeom prst="rect">
            <a:avLst/>
          </a:prstGeom>
        </p:spPr>
      </p:pic>
      <p:sp>
        <p:nvSpPr>
          <p:cNvPr id="8" name="Title 1">
            <a:extLst>
              <a:ext uri="{FF2B5EF4-FFF2-40B4-BE49-F238E27FC236}">
                <a16:creationId xmlns:a16="http://schemas.microsoft.com/office/drawing/2014/main" id="{126460D9-F5B5-BBBC-1DE4-06045FFEA784}"/>
              </a:ext>
            </a:extLst>
          </p:cNvPr>
          <p:cNvSpPr txBox="1">
            <a:spLocks/>
          </p:cNvSpPr>
          <p:nvPr/>
        </p:nvSpPr>
        <p:spPr bwMode="auto">
          <a:xfrm>
            <a:off x="128716" y="174659"/>
            <a:ext cx="4057404" cy="1643865"/>
          </a:xfrm>
          <a:prstGeom prst="rect">
            <a:avLst/>
          </a:prstGeom>
          <a:solidFill>
            <a:schemeClr val="tx1">
              <a:alpha val="21142"/>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solidFill>
                  <a:srgbClr val="FFFF00"/>
                </a:solidFill>
              </a:rPr>
              <a:t>Automated</a:t>
            </a:r>
            <a:r>
              <a:rPr lang="en-US"/>
              <a:t> Cargo Operations</a:t>
            </a:r>
            <a:endParaRPr lang="en-US" b="0" i="1"/>
          </a:p>
        </p:txBody>
      </p:sp>
    </p:spTree>
    <p:extLst>
      <p:ext uri="{BB962C8B-B14F-4D97-AF65-F5344CB8AC3E}">
        <p14:creationId xmlns:p14="http://schemas.microsoft.com/office/powerpoint/2010/main" val="2864215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A person sitting in a field with a yellow box with a device in front of her&#10;&#10;Description automatically generated">
            <a:extLst>
              <a:ext uri="{FF2B5EF4-FFF2-40B4-BE49-F238E27FC236}">
                <a16:creationId xmlns:a16="http://schemas.microsoft.com/office/drawing/2014/main" id="{BB8A4C64-2016-3838-E681-0B42487487BD}"/>
              </a:ext>
            </a:extLst>
          </p:cNvPr>
          <p:cNvPicPr>
            <a:picLocks noChangeAspect="1"/>
          </p:cNvPicPr>
          <p:nvPr/>
        </p:nvPicPr>
        <p:blipFill>
          <a:blip r:embed="rId3"/>
          <a:stretch>
            <a:fillRect/>
          </a:stretch>
        </p:blipFill>
        <p:spPr>
          <a:xfrm>
            <a:off x="-41564" y="-130631"/>
            <a:ext cx="12275127" cy="9206345"/>
          </a:xfrm>
          <a:prstGeom prst="rect">
            <a:avLst/>
          </a:prstGeom>
        </p:spPr>
      </p:pic>
      <p:sp>
        <p:nvSpPr>
          <p:cNvPr id="16" name="Title 1">
            <a:extLst>
              <a:ext uri="{FF2B5EF4-FFF2-40B4-BE49-F238E27FC236}">
                <a16:creationId xmlns:a16="http://schemas.microsoft.com/office/drawing/2014/main" id="{FAE73B7B-06C8-A161-CC7C-2E6422862BD6}"/>
              </a:ext>
            </a:extLst>
          </p:cNvPr>
          <p:cNvSpPr txBox="1">
            <a:spLocks/>
          </p:cNvSpPr>
          <p:nvPr/>
        </p:nvSpPr>
        <p:spPr bwMode="auto">
          <a:xfrm>
            <a:off x="180753" y="321304"/>
            <a:ext cx="4128656"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solidFill>
                  <a:srgbClr val="FFFF00"/>
                </a:solidFill>
                <a:effectLst>
                  <a:outerShdw blurRad="50800" dist="38100" dir="2700000" algn="tl" rotWithShape="0">
                    <a:prstClr val="black">
                      <a:alpha val="40000"/>
                    </a:prstClr>
                  </a:outerShdw>
                </a:effectLst>
              </a:rPr>
              <a:t>Routine</a:t>
            </a:r>
            <a:r>
              <a:rPr lang="en-US">
                <a:solidFill>
                  <a:schemeClr val="tx2">
                    <a:lumMod val="40000"/>
                    <a:lumOff val="60000"/>
                  </a:schemeClr>
                </a:solidFill>
                <a:effectLst>
                  <a:outerShdw blurRad="50800" dist="38100" dir="2700000" algn="tl" rotWithShape="0">
                    <a:prstClr val="black">
                      <a:alpha val="40000"/>
                    </a:prstClr>
                  </a:outerShdw>
                </a:effectLst>
              </a:rPr>
              <a:t> </a:t>
            </a:r>
            <a:r>
              <a:rPr lang="en-US">
                <a:solidFill>
                  <a:schemeClr val="bg1"/>
                </a:solidFill>
                <a:effectLst>
                  <a:outerShdw blurRad="50800" dist="38100" dir="2700000" algn="tl" rotWithShape="0">
                    <a:prstClr val="black">
                      <a:alpha val="40000"/>
                    </a:prstClr>
                  </a:outerShdw>
                </a:effectLst>
              </a:rPr>
              <a:t>sUAS Operations</a:t>
            </a:r>
          </a:p>
        </p:txBody>
      </p:sp>
    </p:spTree>
    <p:extLst>
      <p:ext uri="{BB962C8B-B14F-4D97-AF65-F5344CB8AC3E}">
        <p14:creationId xmlns:p14="http://schemas.microsoft.com/office/powerpoint/2010/main" val="795032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tanding in front of a large screen&#10;&#10;Description automatically generated">
            <a:extLst>
              <a:ext uri="{FF2B5EF4-FFF2-40B4-BE49-F238E27FC236}">
                <a16:creationId xmlns:a16="http://schemas.microsoft.com/office/drawing/2014/main" id="{4E6966D8-5022-7D65-9465-9797FED047A9}"/>
              </a:ext>
            </a:extLst>
          </p:cNvPr>
          <p:cNvPicPr>
            <a:picLocks noChangeAspect="1"/>
          </p:cNvPicPr>
          <p:nvPr/>
        </p:nvPicPr>
        <p:blipFill>
          <a:blip r:embed="rId3"/>
          <a:stretch>
            <a:fillRect/>
          </a:stretch>
        </p:blipFill>
        <p:spPr>
          <a:xfrm rot="10800000">
            <a:off x="-1426990" y="-98324"/>
            <a:ext cx="25347771" cy="7325032"/>
          </a:xfrm>
          <a:prstGeom prst="rect">
            <a:avLst/>
          </a:prstGeom>
        </p:spPr>
      </p:pic>
      <p:sp>
        <p:nvSpPr>
          <p:cNvPr id="16" name="Title 1">
            <a:extLst>
              <a:ext uri="{FF2B5EF4-FFF2-40B4-BE49-F238E27FC236}">
                <a16:creationId xmlns:a16="http://schemas.microsoft.com/office/drawing/2014/main" id="{FAE73B7B-06C8-A161-CC7C-2E6422862BD6}"/>
              </a:ext>
            </a:extLst>
          </p:cNvPr>
          <p:cNvSpPr txBox="1">
            <a:spLocks/>
          </p:cNvSpPr>
          <p:nvPr/>
        </p:nvSpPr>
        <p:spPr bwMode="auto">
          <a:xfrm>
            <a:off x="180753" y="321304"/>
            <a:ext cx="4128656"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solidFill>
                  <a:srgbClr val="FFFF00"/>
                </a:solidFill>
                <a:effectLst>
                  <a:outerShdw blurRad="50800" dist="38100" dir="2700000" algn="tl" rotWithShape="0">
                    <a:prstClr val="black">
                      <a:alpha val="40000"/>
                    </a:prstClr>
                  </a:outerShdw>
                </a:effectLst>
              </a:rPr>
              <a:t>Scalable</a:t>
            </a:r>
            <a:r>
              <a:rPr lang="en-US">
                <a:solidFill>
                  <a:schemeClr val="tx2">
                    <a:lumMod val="40000"/>
                    <a:lumOff val="60000"/>
                  </a:schemeClr>
                </a:solidFill>
                <a:effectLst>
                  <a:outerShdw blurRad="50800" dist="38100" dir="2700000" algn="tl" rotWithShape="0">
                    <a:prstClr val="black">
                      <a:alpha val="40000"/>
                    </a:prstClr>
                  </a:outerShdw>
                </a:effectLst>
              </a:rPr>
              <a:t> </a:t>
            </a:r>
            <a:r>
              <a:rPr lang="en-US">
                <a:solidFill>
                  <a:schemeClr val="bg1"/>
                </a:solidFill>
                <a:effectLst>
                  <a:outerShdw blurRad="50800" dist="38100" dir="2700000" algn="tl" rotWithShape="0">
                    <a:prstClr val="black">
                      <a:alpha val="40000"/>
                    </a:prstClr>
                  </a:outerShdw>
                </a:effectLst>
              </a:rPr>
              <a:t>eVTOL Operations</a:t>
            </a:r>
          </a:p>
        </p:txBody>
      </p:sp>
    </p:spTree>
    <p:extLst>
      <p:ext uri="{BB962C8B-B14F-4D97-AF65-F5344CB8AC3E}">
        <p14:creationId xmlns:p14="http://schemas.microsoft.com/office/powerpoint/2010/main" val="2201360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text, sky, plane, outdoor&#10;&#10;Description automatically generated">
            <a:extLst>
              <a:ext uri="{FF2B5EF4-FFF2-40B4-BE49-F238E27FC236}">
                <a16:creationId xmlns:a16="http://schemas.microsoft.com/office/drawing/2014/main" id="{E0260B62-5E26-7805-60D6-AE1A38DDA1CA}"/>
              </a:ext>
            </a:extLst>
          </p:cNvPr>
          <p:cNvPicPr>
            <a:picLocks noChangeAspect="1"/>
          </p:cNvPicPr>
          <p:nvPr/>
        </p:nvPicPr>
        <p:blipFill>
          <a:blip r:embed="rId3"/>
          <a:stretch>
            <a:fillRect/>
          </a:stretch>
        </p:blipFill>
        <p:spPr>
          <a:xfrm>
            <a:off x="-713446" y="-132096"/>
            <a:ext cx="13824375" cy="6906923"/>
          </a:xfrm>
          <a:prstGeom prst="rect">
            <a:avLst/>
          </a:prstGeom>
        </p:spPr>
      </p:pic>
      <p:sp>
        <p:nvSpPr>
          <p:cNvPr id="16" name="Title 1">
            <a:extLst>
              <a:ext uri="{FF2B5EF4-FFF2-40B4-BE49-F238E27FC236}">
                <a16:creationId xmlns:a16="http://schemas.microsoft.com/office/drawing/2014/main" id="{FAE73B7B-06C8-A161-CC7C-2E6422862BD6}"/>
              </a:ext>
            </a:extLst>
          </p:cNvPr>
          <p:cNvSpPr txBox="1">
            <a:spLocks/>
          </p:cNvSpPr>
          <p:nvPr/>
        </p:nvSpPr>
        <p:spPr bwMode="auto">
          <a:xfrm>
            <a:off x="164386" y="608980"/>
            <a:ext cx="4128656"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a:solidFill>
                  <a:srgbClr val="FFFF00"/>
                </a:solidFill>
                <a:effectLst>
                  <a:outerShdw blurRad="50800" dist="38100" dir="2700000" algn="tl" rotWithShape="0">
                    <a:prstClr val="black">
                      <a:alpha val="40000"/>
                    </a:prstClr>
                  </a:outerShdw>
                </a:effectLst>
              </a:rPr>
              <a:t>Upper</a:t>
            </a:r>
            <a:r>
              <a:rPr lang="en-US">
                <a:solidFill>
                  <a:schemeClr val="tx2">
                    <a:lumMod val="40000"/>
                    <a:lumOff val="60000"/>
                  </a:schemeClr>
                </a:solidFill>
                <a:effectLst>
                  <a:outerShdw blurRad="50800" dist="38100" dir="2700000" algn="tl" rotWithShape="0">
                    <a:prstClr val="black">
                      <a:alpha val="40000"/>
                    </a:prstClr>
                  </a:outerShdw>
                </a:effectLst>
              </a:rPr>
              <a:t> </a:t>
            </a:r>
            <a:r>
              <a:rPr lang="en-US">
                <a:solidFill>
                  <a:schemeClr val="bg1"/>
                </a:solidFill>
                <a:effectLst>
                  <a:outerShdw blurRad="50800" dist="38100" dir="2700000" algn="tl" rotWithShape="0">
                    <a:prstClr val="black">
                      <a:alpha val="40000"/>
                    </a:prstClr>
                  </a:outerShdw>
                </a:effectLst>
              </a:rPr>
              <a:t>Class E (FL600) Operations</a:t>
            </a:r>
          </a:p>
        </p:txBody>
      </p:sp>
    </p:spTree>
    <p:extLst>
      <p:ext uri="{BB962C8B-B14F-4D97-AF65-F5344CB8AC3E}">
        <p14:creationId xmlns:p14="http://schemas.microsoft.com/office/powerpoint/2010/main" val="1054608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ounded Rectangle 18">
            <a:extLst>
              <a:ext uri="{FF2B5EF4-FFF2-40B4-BE49-F238E27FC236}">
                <a16:creationId xmlns:a16="http://schemas.microsoft.com/office/drawing/2014/main" id="{433A26F6-5722-8180-8837-ADDCD1545DBA}"/>
              </a:ext>
            </a:extLst>
          </p:cNvPr>
          <p:cNvSpPr/>
          <p:nvPr/>
        </p:nvSpPr>
        <p:spPr>
          <a:xfrm>
            <a:off x="8196657" y="1096835"/>
            <a:ext cx="3896498" cy="5271549"/>
          </a:xfrm>
          <a:prstGeom prst="roundRect">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392A2F3C-4956-0635-7C19-06B2B2D551AE}"/>
              </a:ext>
            </a:extLst>
          </p:cNvPr>
          <p:cNvSpPr/>
          <p:nvPr/>
        </p:nvSpPr>
        <p:spPr>
          <a:xfrm>
            <a:off x="4184849" y="1096836"/>
            <a:ext cx="3896498" cy="5271549"/>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A9DABC23-29AE-B594-1BF9-E71AC2CF26AD}"/>
              </a:ext>
            </a:extLst>
          </p:cNvPr>
          <p:cNvSpPr/>
          <p:nvPr/>
        </p:nvSpPr>
        <p:spPr>
          <a:xfrm>
            <a:off x="140994" y="1096837"/>
            <a:ext cx="3896498" cy="5271549"/>
          </a:xfrm>
          <a:prstGeom prst="round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27760" y="-118075"/>
            <a:ext cx="9895951" cy="1033669"/>
          </a:xfrm>
        </p:spPr>
        <p:txBody>
          <a:bodyPr>
            <a:normAutofit/>
          </a:bodyPr>
          <a:lstStyle/>
          <a:p>
            <a:r>
              <a:rPr lang="en-US" sz="4000" b="1">
                <a:solidFill>
                  <a:srgbClr val="FFFFFF"/>
                </a:solidFill>
              </a:rPr>
              <a:t>Research Continuum</a:t>
            </a:r>
          </a:p>
        </p:txBody>
      </p:sp>
      <p:pic>
        <p:nvPicPr>
          <p:cNvPr id="4" name="Picture 3" descr="A picture containing graphics, wheel, drawing&#10;&#10;Description automatically generated">
            <a:extLst>
              <a:ext uri="{FF2B5EF4-FFF2-40B4-BE49-F238E27FC236}">
                <a16:creationId xmlns:a16="http://schemas.microsoft.com/office/drawing/2014/main" id="{C6957196-BAA4-7B02-B156-173642F183A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4899" y="2710133"/>
            <a:ext cx="993221" cy="952216"/>
          </a:xfrm>
          <a:prstGeom prst="rect">
            <a:avLst/>
          </a:prstGeom>
        </p:spPr>
      </p:pic>
      <p:pic>
        <p:nvPicPr>
          <p:cNvPr id="9" name="Picture 8" descr="A picture containing text, red, sign, orange&#10;&#10;Description automatically generated">
            <a:extLst>
              <a:ext uri="{FF2B5EF4-FFF2-40B4-BE49-F238E27FC236}">
                <a16:creationId xmlns:a16="http://schemas.microsoft.com/office/drawing/2014/main" id="{CF48BAA3-304B-0C33-D9C1-E3DF48B4A699}"/>
              </a:ext>
            </a:extLst>
          </p:cNvPr>
          <p:cNvPicPr>
            <a:picLocks noChangeAspect="1"/>
          </p:cNvPicPr>
          <p:nvPr/>
        </p:nvPicPr>
        <p:blipFill>
          <a:blip r:embed="rId4"/>
          <a:stretch>
            <a:fillRect/>
          </a:stretch>
        </p:blipFill>
        <p:spPr>
          <a:xfrm>
            <a:off x="2218849" y="2588530"/>
            <a:ext cx="945902" cy="945902"/>
          </a:xfrm>
          <a:prstGeom prst="roundRect">
            <a:avLst/>
          </a:prstGeom>
        </p:spPr>
      </p:pic>
      <p:pic>
        <p:nvPicPr>
          <p:cNvPr id="11" name="Picture 10">
            <a:extLst>
              <a:ext uri="{FF2B5EF4-FFF2-40B4-BE49-F238E27FC236}">
                <a16:creationId xmlns:a16="http://schemas.microsoft.com/office/drawing/2014/main" id="{FA4BB7D7-8B45-81D8-16D1-DB4B9A4ADE6A}"/>
              </a:ext>
            </a:extLst>
          </p:cNvPr>
          <p:cNvPicPr>
            <a:picLocks noChangeAspect="1"/>
          </p:cNvPicPr>
          <p:nvPr/>
        </p:nvPicPr>
        <p:blipFill>
          <a:blip r:embed="rId5"/>
          <a:stretch>
            <a:fillRect/>
          </a:stretch>
        </p:blipFill>
        <p:spPr>
          <a:xfrm>
            <a:off x="5554657" y="3967587"/>
            <a:ext cx="1353868" cy="2277366"/>
          </a:xfrm>
          <a:prstGeom prst="rect">
            <a:avLst/>
          </a:prstGeom>
        </p:spPr>
      </p:pic>
      <p:pic>
        <p:nvPicPr>
          <p:cNvPr id="12" name="Picture 5" descr="20081004_NTX_lab_logo_900">
            <a:extLst>
              <a:ext uri="{FF2B5EF4-FFF2-40B4-BE49-F238E27FC236}">
                <a16:creationId xmlns:a16="http://schemas.microsoft.com/office/drawing/2014/main" id="{D2571A58-A770-3B30-ABEC-05CE458A0C34}"/>
              </a:ext>
            </a:extLst>
          </p:cNvPr>
          <p:cNvPicPr>
            <a:picLocks noChangeAspect="1" noChangeArrowheads="1"/>
          </p:cNvPicPr>
          <p:nvPr/>
        </p:nvPicPr>
        <p:blipFill>
          <a:blip r:embed="rId6"/>
          <a:srcRect/>
          <a:stretch>
            <a:fillRect/>
          </a:stretch>
        </p:blipFill>
        <p:spPr bwMode="auto">
          <a:xfrm>
            <a:off x="8691828" y="2804843"/>
            <a:ext cx="2906155" cy="2115035"/>
          </a:xfrm>
          <a:prstGeom prst="rect">
            <a:avLst/>
          </a:prstGeom>
          <a:noFill/>
          <a:ln w="9525">
            <a:noFill/>
            <a:miter lim="800000"/>
            <a:headEnd/>
            <a:tailEnd/>
          </a:ln>
        </p:spPr>
      </p:pic>
      <p:sp>
        <p:nvSpPr>
          <p:cNvPr id="15" name="Title 1">
            <a:extLst>
              <a:ext uri="{FF2B5EF4-FFF2-40B4-BE49-F238E27FC236}">
                <a16:creationId xmlns:a16="http://schemas.microsoft.com/office/drawing/2014/main" id="{D46BB8D4-9431-A496-953E-DCFEA99DE8C9}"/>
              </a:ext>
            </a:extLst>
          </p:cNvPr>
          <p:cNvSpPr txBox="1">
            <a:spLocks/>
          </p:cNvSpPr>
          <p:nvPr/>
        </p:nvSpPr>
        <p:spPr bwMode="auto">
          <a:xfrm>
            <a:off x="69183" y="1067713"/>
            <a:ext cx="4031713" cy="10336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z="2400"/>
              <a:t>Research Software</a:t>
            </a:r>
          </a:p>
        </p:txBody>
      </p:sp>
      <p:pic>
        <p:nvPicPr>
          <p:cNvPr id="17" name="Picture 10" descr="FFC">
            <a:extLst>
              <a:ext uri="{FF2B5EF4-FFF2-40B4-BE49-F238E27FC236}">
                <a16:creationId xmlns:a16="http://schemas.microsoft.com/office/drawing/2014/main" id="{52AF041F-FF2A-2913-3086-A252C4E9A9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6068" y="1901494"/>
            <a:ext cx="2351046" cy="1896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itle 1">
            <a:extLst>
              <a:ext uri="{FF2B5EF4-FFF2-40B4-BE49-F238E27FC236}">
                <a16:creationId xmlns:a16="http://schemas.microsoft.com/office/drawing/2014/main" id="{A7B30672-8692-E2F4-4A5D-0E4702327B39}"/>
              </a:ext>
            </a:extLst>
          </p:cNvPr>
          <p:cNvSpPr txBox="1">
            <a:spLocks/>
          </p:cNvSpPr>
          <p:nvPr/>
        </p:nvSpPr>
        <p:spPr bwMode="auto">
          <a:xfrm>
            <a:off x="4174575" y="1042397"/>
            <a:ext cx="4031713" cy="10336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z="2400"/>
              <a:t>High Fidelity Simulations</a:t>
            </a:r>
          </a:p>
        </p:txBody>
      </p:sp>
      <p:sp>
        <p:nvSpPr>
          <p:cNvPr id="20" name="Title 1">
            <a:extLst>
              <a:ext uri="{FF2B5EF4-FFF2-40B4-BE49-F238E27FC236}">
                <a16:creationId xmlns:a16="http://schemas.microsoft.com/office/drawing/2014/main" id="{43A4F5D8-96C5-65E1-E3D6-C5A04F37937F}"/>
              </a:ext>
            </a:extLst>
          </p:cNvPr>
          <p:cNvSpPr txBox="1">
            <a:spLocks/>
          </p:cNvSpPr>
          <p:nvPr/>
        </p:nvSpPr>
        <p:spPr bwMode="auto">
          <a:xfrm>
            <a:off x="8180937" y="1096835"/>
            <a:ext cx="4031713" cy="10336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z="2400"/>
              <a:t>Field Tests</a:t>
            </a:r>
          </a:p>
        </p:txBody>
      </p:sp>
      <p:sp>
        <p:nvSpPr>
          <p:cNvPr id="21" name="Title 1">
            <a:extLst>
              <a:ext uri="{FF2B5EF4-FFF2-40B4-BE49-F238E27FC236}">
                <a16:creationId xmlns:a16="http://schemas.microsoft.com/office/drawing/2014/main" id="{A44C54D0-EA9C-A86E-6EC9-2CE38378818B}"/>
              </a:ext>
            </a:extLst>
          </p:cNvPr>
          <p:cNvSpPr txBox="1">
            <a:spLocks/>
          </p:cNvSpPr>
          <p:nvPr/>
        </p:nvSpPr>
        <p:spPr bwMode="auto">
          <a:xfrm>
            <a:off x="1806946" y="3083374"/>
            <a:ext cx="1769708" cy="7738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defTabSz="457200" rtl="0" eaLnBrk="1" fontAlgn="base" hangingPunct="1">
              <a:lnSpc>
                <a:spcPct val="90000"/>
              </a:lnSpc>
              <a:spcBef>
                <a:spcPct val="0"/>
              </a:spcBef>
              <a:spcAft>
                <a:spcPct val="0"/>
              </a:spcAft>
              <a:defRPr lang="en-US" sz="2800" b="1" kern="1200">
                <a:solidFill>
                  <a:srgbClr val="FFFFFF"/>
                </a:solidFill>
                <a:latin typeface="Arial" charset="0"/>
                <a:ea typeface="+mj-ea"/>
                <a:cs typeface="ＭＳ Ｐゴシック"/>
              </a:defRPr>
            </a:lvl1pPr>
            <a:lvl2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1" fontAlgn="base" hangingPunct="1">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z="2400">
                <a:solidFill>
                  <a:schemeClr val="bg1"/>
                </a:solidFill>
              </a:rPr>
              <a:t>Freddie</a:t>
            </a:r>
          </a:p>
        </p:txBody>
      </p:sp>
      <p:pic>
        <p:nvPicPr>
          <p:cNvPr id="27" name="Picture 26" descr="A close up of a planet&#10;&#10;Description automatically generated">
            <a:extLst>
              <a:ext uri="{FF2B5EF4-FFF2-40B4-BE49-F238E27FC236}">
                <a16:creationId xmlns:a16="http://schemas.microsoft.com/office/drawing/2014/main" id="{44A7FD03-2C0F-0833-CD5A-BF9DCB1E5EC5}"/>
              </a:ext>
            </a:extLst>
          </p:cNvPr>
          <p:cNvPicPr>
            <a:picLocks noChangeAspect="1"/>
          </p:cNvPicPr>
          <p:nvPr/>
        </p:nvPicPr>
        <p:blipFill>
          <a:blip r:embed="rId8"/>
          <a:stretch>
            <a:fillRect/>
          </a:stretch>
        </p:blipFill>
        <p:spPr>
          <a:xfrm>
            <a:off x="844921" y="4015921"/>
            <a:ext cx="2393879" cy="760712"/>
          </a:xfrm>
          <a:prstGeom prst="rect">
            <a:avLst/>
          </a:prstGeom>
        </p:spPr>
      </p:pic>
      <p:pic>
        <p:nvPicPr>
          <p:cNvPr id="1026" name="Picture 2" descr="Sherlock Data Warehouse logo">
            <a:extLst>
              <a:ext uri="{FF2B5EF4-FFF2-40B4-BE49-F238E27FC236}">
                <a16:creationId xmlns:a16="http://schemas.microsoft.com/office/drawing/2014/main" id="{379DA3DB-9E66-C5A8-9798-87A9A34B2E54}"/>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6195" b="96903" l="2845" r="98031">
                        <a14:foregroundMark x1="17724" y1="29646" x2="17724" y2="29646"/>
                        <a14:foregroundMark x1="26477" y1="34513" x2="26477" y2="34513"/>
                        <a14:foregroundMark x1="30416" y1="36283" x2="30416" y2="36283"/>
                        <a14:foregroundMark x1="82276" y1="42035" x2="82276" y2="42035"/>
                        <a14:foregroundMark x1="85120" y1="64602" x2="85120" y2="64602"/>
                        <a14:foregroundMark x1="78775" y1="68142" x2="78775" y2="68142"/>
                        <a14:foregroundMark x1="86433" y1="71239" x2="86433" y2="71239"/>
                        <a14:foregroundMark x1="15974" y1="64602" x2="38512" y2="70354"/>
                        <a14:foregroundMark x1="38512" y1="70354" x2="59737" y2="69912"/>
                        <a14:foregroundMark x1="59737" y1="69912" x2="63020" y2="69912"/>
                        <a14:foregroundMark x1="63020" y1="69469" x2="75274" y2="69912"/>
                        <a14:foregroundMark x1="77462" y1="51327" x2="77462" y2="51327"/>
                        <a14:foregroundMark x1="85996" y1="53097" x2="85996" y2="53097"/>
                        <a14:foregroundMark x1="85996" y1="53097" x2="73523" y2="52655"/>
                        <a14:foregroundMark x1="69147" y1="69469" x2="69147" y2="69469"/>
                        <a14:foregroundMark x1="65646" y1="78761" x2="42013" y2="61947"/>
                        <a14:foregroundMark x1="42013" y1="61947" x2="30416" y2="38938"/>
                        <a14:foregroundMark x1="21663" y1="20354" x2="54048" y2="34071"/>
                        <a14:foregroundMark x1="5470" y1="43363" x2="5470" y2="43363"/>
                        <a14:foregroundMark x1="3063" y1="38496" x2="3063" y2="38496"/>
                        <a14:foregroundMark x1="3063" y1="38496" x2="3063" y2="38496"/>
                        <a14:foregroundMark x1="5470" y1="40265" x2="5470" y2="40265"/>
                        <a14:foregroundMark x1="5470" y1="40265" x2="23632" y2="40708"/>
                        <a14:foregroundMark x1="13567" y1="69469" x2="5908" y2="54425"/>
                        <a14:foregroundMark x1="5908" y1="66814" x2="15317" y2="86283"/>
                        <a14:foregroundMark x1="15317" y1="86283" x2="57112" y2="83628"/>
                        <a14:foregroundMark x1="57112" y1="83628" x2="82057" y2="85841"/>
                        <a14:foregroundMark x1="82057" y1="71239" x2="82057" y2="64159"/>
                        <a14:foregroundMark x1="87965" y1="74336" x2="87965" y2="74336"/>
                        <a14:foregroundMark x1="92998" y1="57080" x2="92560" y2="30531"/>
                        <a14:foregroundMark x1="92560" y1="30531" x2="83151" y2="11504"/>
                        <a14:foregroundMark x1="83151" y1="11504" x2="23195" y2="7080"/>
                        <a14:foregroundMark x1="23195" y1="7080" x2="10941" y2="16814"/>
                        <a14:foregroundMark x1="10941" y1="16814" x2="6346" y2="35841"/>
                        <a14:foregroundMark x1="8753" y1="8407" x2="4376" y2="33186"/>
                        <a14:foregroundMark x1="4376" y1="33186" x2="9409" y2="85841"/>
                        <a14:foregroundMark x1="9409" y1="85841" x2="4814" y2="69912"/>
                        <a14:foregroundMark x1="13348" y1="6195" x2="4376" y2="25221"/>
                        <a14:foregroundMark x1="4376" y1="25221" x2="3282" y2="42035"/>
                        <a14:foregroundMark x1="2845" y1="49558" x2="3282" y2="77876"/>
                        <a14:foregroundMark x1="3282" y1="77876" x2="10066" y2="89823"/>
                        <a14:foregroundMark x1="12910" y1="92035" x2="29322" y2="90708"/>
                        <a14:foregroundMark x1="29322" y1="90708" x2="43545" y2="93805"/>
                        <a14:foregroundMark x1="43545" y1="93805" x2="58643" y2="88938"/>
                        <a14:foregroundMark x1="58643" y1="88938" x2="86433" y2="95133"/>
                        <a14:foregroundMark x1="86433" y1="95133" x2="92779" y2="73451"/>
                        <a14:foregroundMark x1="92779" y1="73451" x2="94748" y2="83628"/>
                        <a14:foregroundMark x1="66958" y1="97345" x2="56455" y2="96018"/>
                        <a14:foregroundMark x1="62363" y1="40708" x2="78775" y2="35841"/>
                        <a14:foregroundMark x1="78775" y1="35841" x2="63020" y2="38496"/>
                        <a14:foregroundMark x1="58425" y1="48230" x2="45733" y2="40265"/>
                        <a14:foregroundMark x1="43107" y1="50000" x2="26477" y2="56195"/>
                        <a14:foregroundMark x1="26477" y1="56195" x2="39825" y2="34956"/>
                        <a14:foregroundMark x1="39825" y1="34956" x2="53392" y2="30088"/>
                        <a14:foregroundMark x1="53392" y1="30088" x2="63020" y2="31416"/>
                        <a14:foregroundMark x1="55142" y1="54867" x2="55142" y2="54867"/>
                        <a14:foregroundMark x1="56018" y1="54867" x2="56018" y2="54867"/>
                        <a14:foregroundMark x1="56018" y1="54867" x2="58425" y2="54867"/>
                        <a14:foregroundMark x1="56674" y1="57080" x2="62801" y2="50442"/>
                        <a14:foregroundMark x1="53829" y1="57080" x2="53829" y2="57080"/>
                        <a14:foregroundMark x1="74617" y1="42920" x2="74617" y2="42920"/>
                        <a14:foregroundMark x1="74617" y1="42920" x2="74617" y2="42920"/>
                        <a14:foregroundMark x1="74617" y1="42920" x2="74617" y2="42920"/>
                        <a14:foregroundMark x1="73523" y1="45133" x2="74398" y2="20354"/>
                        <a14:foregroundMark x1="84464" y1="8407" x2="97593" y2="25221"/>
                        <a14:foregroundMark x1="97593" y1="25221" x2="96061" y2="80531"/>
                        <a14:foregroundMark x1="96061" y1="80531" x2="92998" y2="91593"/>
                        <a14:foregroundMark x1="74617" y1="6637" x2="87746" y2="7965"/>
                        <a14:foregroundMark x1="87746" y1="7965" x2="93435" y2="13274"/>
                        <a14:foregroundMark x1="89934" y1="25664" x2="83807" y2="39381"/>
                        <a14:foregroundMark x1="97812" y1="35841" x2="98031" y2="61947"/>
                        <a14:foregroundMark x1="98031" y1="61947" x2="98031" y2="62389"/>
                        <a14:foregroundMark x1="21444" y1="55310" x2="11379" y2="55310"/>
                        <a14:foregroundMark x1="15755" y1="28761" x2="14442" y2="31416"/>
                        <a14:foregroundMark x1="34573" y1="20796" x2="65646" y2="18142"/>
                        <a14:foregroundMark x1="65646" y1="18142" x2="78556" y2="20796"/>
                        <a14:foregroundMark x1="78556" y1="20796" x2="79431" y2="19469"/>
                        <a14:foregroundMark x1="77899" y1="81416" x2="86871" y2="79204"/>
                        <a14:foregroundMark x1="23851" y1="18584" x2="23851" y2="18584"/>
                        <a14:foregroundMark x1="23851" y1="22124" x2="23851" y2="22124"/>
                        <a14:foregroundMark x1="23851" y1="22124" x2="23851" y2="22124"/>
                        <a14:backgroundMark x1="1969" y1="6195" x2="1969" y2="6195"/>
                        <a14:backgroundMark x1="1751" y1="6195" x2="1313" y2="12832"/>
                      </a14:backgroundRemoval>
                    </a14:imgEffect>
                  </a14:imgLayer>
                </a14:imgProps>
              </a:ext>
              <a:ext uri="{28A0092B-C50C-407E-A947-70E740481C1C}">
                <a14:useLocalDpi xmlns:a14="http://schemas.microsoft.com/office/drawing/2010/main" val="0"/>
              </a:ext>
            </a:extLst>
          </a:blip>
          <a:srcRect/>
          <a:stretch>
            <a:fillRect/>
          </a:stretch>
        </p:blipFill>
        <p:spPr bwMode="auto">
          <a:xfrm>
            <a:off x="844921" y="5089109"/>
            <a:ext cx="2174075" cy="1072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15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F7485D-26D4-67D0-35E8-95C51E416F13}"/>
              </a:ext>
            </a:extLst>
          </p:cNvPr>
          <p:cNvSpPr/>
          <p:nvPr/>
        </p:nvSpPr>
        <p:spPr>
          <a:xfrm>
            <a:off x="0" y="0"/>
            <a:ext cx="12192000" cy="68580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A logo with white text and red and blue circle&#10;&#10;Description automatically generated">
            <a:extLst>
              <a:ext uri="{FF2B5EF4-FFF2-40B4-BE49-F238E27FC236}">
                <a16:creationId xmlns:a16="http://schemas.microsoft.com/office/drawing/2014/main" id="{19F98F16-1D20-6816-E1BB-45DF5E017186}"/>
              </a:ext>
            </a:extLst>
          </p:cNvPr>
          <p:cNvPicPr>
            <a:picLocks noChangeAspect="1"/>
          </p:cNvPicPr>
          <p:nvPr/>
        </p:nvPicPr>
        <p:blipFill>
          <a:blip r:embed="rId2"/>
          <a:stretch>
            <a:fillRect/>
          </a:stretch>
        </p:blipFill>
        <p:spPr>
          <a:xfrm>
            <a:off x="2209800" y="1305674"/>
            <a:ext cx="7772400" cy="3886200"/>
          </a:xfrm>
          <a:prstGeom prst="rect">
            <a:avLst/>
          </a:prstGeom>
        </p:spPr>
      </p:pic>
    </p:spTree>
    <p:extLst>
      <p:ext uri="{BB962C8B-B14F-4D97-AF65-F5344CB8AC3E}">
        <p14:creationId xmlns:p14="http://schemas.microsoft.com/office/powerpoint/2010/main" val="4169225028"/>
      </p:ext>
    </p:extLst>
  </p:cSld>
  <p:clrMapOvr>
    <a:masterClrMapping/>
  </p:clrMapOvr>
</p:sld>
</file>

<file path=ppt/theme/theme1.xml><?xml version="1.0" encoding="utf-8"?>
<a:theme xmlns:a="http://schemas.openxmlformats.org/drawingml/2006/main" name="ATM-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M-X" id="{17516B67-6E61-604E-8162-E0A1D0991DAB}" vid="{F6A8BA96-CD1C-C942-BBFC-FC9B271B1F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298</Words>
  <Application>Microsoft Office PowerPoint</Application>
  <PresentationFormat>Widescreen</PresentationFormat>
  <Paragraphs>57</Paragraphs>
  <Slides>12</Slides>
  <Notes>11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Biome</vt:lpstr>
      <vt:lpstr>Calibri</vt:lpstr>
      <vt:lpstr>Wingdings</vt:lpstr>
      <vt:lpstr>ATM-X</vt:lpstr>
      <vt:lpstr>PowerPoint Presentation</vt:lpstr>
      <vt:lpstr>Airspace Modernization</vt:lpstr>
      <vt:lpstr>PowerPoint Presentation</vt:lpstr>
      <vt:lpstr>PowerPoint Presentation</vt:lpstr>
      <vt:lpstr>PowerPoint Presentation</vt:lpstr>
      <vt:lpstr>NASA Departure Management Technology At Southwest Airlines </vt:lpstr>
      <vt:lpstr>PowerPoint Presentation</vt:lpstr>
      <vt:lpstr>PowerPoint Presentation</vt:lpstr>
      <vt:lpstr>PowerPoint Presentation</vt:lpstr>
      <vt:lpstr>PowerPoint Presentation</vt:lpstr>
      <vt:lpstr>Research Continuum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Aviation Systems Division Code AF</dc:title>
  <dc:creator>Beard, Steven D. (ARC-AFS)</dc:creator>
  <cp:lastModifiedBy>Barrientez, Brian II {he, him} (ARC-AF)[MIRACORP, INC]</cp:lastModifiedBy>
  <cp:revision>3</cp:revision>
  <dcterms:created xsi:type="dcterms:W3CDTF">2023-06-21T17:41:37Z</dcterms:created>
  <dcterms:modified xsi:type="dcterms:W3CDTF">2023-09-21T23:38:49Z</dcterms:modified>
</cp:coreProperties>
</file>