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794238" cy="30267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262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09" autoAdjust="0"/>
    <p:restoredTop sz="97404" autoAdjust="0"/>
  </p:normalViewPr>
  <p:slideViewPr>
    <p:cSldViewPr>
      <p:cViewPr varScale="1">
        <p:scale>
          <a:sx n="27" d="100"/>
          <a:sy n="27" d="100"/>
        </p:scale>
        <p:origin x="22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9568" y="4953466"/>
            <a:ext cx="36375102" cy="10537496"/>
          </a:xfrm>
        </p:spPr>
        <p:txBody>
          <a:bodyPr anchor="b"/>
          <a:lstStyle>
            <a:lvl1pPr algn="ctr">
              <a:defRPr sz="26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280" y="15897328"/>
            <a:ext cx="32095679" cy="7307583"/>
          </a:xfrm>
        </p:spPr>
        <p:txBody>
          <a:bodyPr/>
          <a:lstStyle>
            <a:lvl1pPr marL="0" indent="0" algn="ctr">
              <a:buNone/>
              <a:defRPr sz="10592"/>
            </a:lvl1pPr>
            <a:lvl2pPr marL="2017806" indent="0" algn="ctr">
              <a:buNone/>
              <a:defRPr sz="8827"/>
            </a:lvl2pPr>
            <a:lvl3pPr marL="4035613" indent="0" algn="ctr">
              <a:buNone/>
              <a:defRPr sz="7944"/>
            </a:lvl3pPr>
            <a:lvl4pPr marL="6053419" indent="0" algn="ctr">
              <a:buNone/>
              <a:defRPr sz="7061"/>
            </a:lvl4pPr>
            <a:lvl5pPr marL="8071226" indent="0" algn="ctr">
              <a:buNone/>
              <a:defRPr sz="7061"/>
            </a:lvl5pPr>
            <a:lvl6pPr marL="10089032" indent="0" algn="ctr">
              <a:buNone/>
              <a:defRPr sz="7061"/>
            </a:lvl6pPr>
            <a:lvl7pPr marL="12106839" indent="0" algn="ctr">
              <a:buNone/>
              <a:defRPr sz="7061"/>
            </a:lvl7pPr>
            <a:lvl8pPr marL="14124645" indent="0" algn="ctr">
              <a:buNone/>
              <a:defRPr sz="7061"/>
            </a:lvl8pPr>
            <a:lvl9pPr marL="16142452" indent="0" algn="ctr">
              <a:buNone/>
              <a:defRPr sz="706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14C1-260F-41D3-908F-BD38C44A89B2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21C0-730E-4625-80C1-928BC39C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2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14C1-260F-41D3-908F-BD38C44A89B2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21C0-730E-4625-80C1-928BC39C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24629" y="1611452"/>
            <a:ext cx="9227508" cy="25650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106" y="1611452"/>
            <a:ext cx="27147595" cy="25650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14C1-260F-41D3-908F-BD38C44A89B2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21C0-730E-4625-80C1-928BC39C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5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14C1-260F-41D3-908F-BD38C44A89B2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21C0-730E-4625-80C1-928BC39C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818" y="7545809"/>
            <a:ext cx="36910030" cy="12590343"/>
          </a:xfrm>
        </p:spPr>
        <p:txBody>
          <a:bodyPr anchor="b"/>
          <a:lstStyle>
            <a:lvl1pPr>
              <a:defRPr sz="26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9818" y="20255262"/>
            <a:ext cx="36910030" cy="6620964"/>
          </a:xfrm>
        </p:spPr>
        <p:txBody>
          <a:bodyPr/>
          <a:lstStyle>
            <a:lvl1pPr marL="0" indent="0">
              <a:buNone/>
              <a:defRPr sz="10592">
                <a:solidFill>
                  <a:schemeClr val="tx1"/>
                </a:solidFill>
              </a:defRPr>
            </a:lvl1pPr>
            <a:lvl2pPr marL="2017806" indent="0">
              <a:buNone/>
              <a:defRPr sz="8827">
                <a:solidFill>
                  <a:schemeClr val="tx1">
                    <a:tint val="75000"/>
                  </a:schemeClr>
                </a:solidFill>
              </a:defRPr>
            </a:lvl2pPr>
            <a:lvl3pPr marL="4035613" indent="0">
              <a:buNone/>
              <a:defRPr sz="7944">
                <a:solidFill>
                  <a:schemeClr val="tx1">
                    <a:tint val="75000"/>
                  </a:schemeClr>
                </a:solidFill>
              </a:defRPr>
            </a:lvl3pPr>
            <a:lvl4pPr marL="6053419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4pPr>
            <a:lvl5pPr marL="8071226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5pPr>
            <a:lvl6pPr marL="10089032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6pPr>
            <a:lvl7pPr marL="12106839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7pPr>
            <a:lvl8pPr marL="14124645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8pPr>
            <a:lvl9pPr marL="16142452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14C1-260F-41D3-908F-BD38C44A89B2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21C0-730E-4625-80C1-928BC39C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0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104" y="8057261"/>
            <a:ext cx="18187551" cy="19204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4583" y="8057261"/>
            <a:ext cx="18187551" cy="19204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14C1-260F-41D3-908F-BD38C44A89B2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21C0-730E-4625-80C1-928BC39C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8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678" y="1611459"/>
            <a:ext cx="36910030" cy="5850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682" y="7419688"/>
            <a:ext cx="18103966" cy="3636275"/>
          </a:xfrm>
        </p:spPr>
        <p:txBody>
          <a:bodyPr anchor="b"/>
          <a:lstStyle>
            <a:lvl1pPr marL="0" indent="0">
              <a:buNone/>
              <a:defRPr sz="10592" b="1"/>
            </a:lvl1pPr>
            <a:lvl2pPr marL="2017806" indent="0">
              <a:buNone/>
              <a:defRPr sz="8827" b="1"/>
            </a:lvl2pPr>
            <a:lvl3pPr marL="4035613" indent="0">
              <a:buNone/>
              <a:defRPr sz="7944" b="1"/>
            </a:lvl3pPr>
            <a:lvl4pPr marL="6053419" indent="0">
              <a:buNone/>
              <a:defRPr sz="7061" b="1"/>
            </a:lvl4pPr>
            <a:lvl5pPr marL="8071226" indent="0">
              <a:buNone/>
              <a:defRPr sz="7061" b="1"/>
            </a:lvl5pPr>
            <a:lvl6pPr marL="10089032" indent="0">
              <a:buNone/>
              <a:defRPr sz="7061" b="1"/>
            </a:lvl6pPr>
            <a:lvl7pPr marL="12106839" indent="0">
              <a:buNone/>
              <a:defRPr sz="7061" b="1"/>
            </a:lvl7pPr>
            <a:lvl8pPr marL="14124645" indent="0">
              <a:buNone/>
              <a:defRPr sz="7061" b="1"/>
            </a:lvl8pPr>
            <a:lvl9pPr marL="16142452" indent="0">
              <a:buNone/>
              <a:defRPr sz="706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7682" y="11055963"/>
            <a:ext cx="18103966" cy="16261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4585" y="7419688"/>
            <a:ext cx="18193125" cy="3636275"/>
          </a:xfrm>
        </p:spPr>
        <p:txBody>
          <a:bodyPr anchor="b"/>
          <a:lstStyle>
            <a:lvl1pPr marL="0" indent="0">
              <a:buNone/>
              <a:defRPr sz="10592" b="1"/>
            </a:lvl1pPr>
            <a:lvl2pPr marL="2017806" indent="0">
              <a:buNone/>
              <a:defRPr sz="8827" b="1"/>
            </a:lvl2pPr>
            <a:lvl3pPr marL="4035613" indent="0">
              <a:buNone/>
              <a:defRPr sz="7944" b="1"/>
            </a:lvl3pPr>
            <a:lvl4pPr marL="6053419" indent="0">
              <a:buNone/>
              <a:defRPr sz="7061" b="1"/>
            </a:lvl4pPr>
            <a:lvl5pPr marL="8071226" indent="0">
              <a:buNone/>
              <a:defRPr sz="7061" b="1"/>
            </a:lvl5pPr>
            <a:lvl6pPr marL="10089032" indent="0">
              <a:buNone/>
              <a:defRPr sz="7061" b="1"/>
            </a:lvl6pPr>
            <a:lvl7pPr marL="12106839" indent="0">
              <a:buNone/>
              <a:defRPr sz="7061" b="1"/>
            </a:lvl7pPr>
            <a:lvl8pPr marL="14124645" indent="0">
              <a:buNone/>
              <a:defRPr sz="7061" b="1"/>
            </a:lvl8pPr>
            <a:lvl9pPr marL="16142452" indent="0">
              <a:buNone/>
              <a:defRPr sz="706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4585" y="11055963"/>
            <a:ext cx="18193125" cy="16261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14C1-260F-41D3-908F-BD38C44A89B2}" type="datetimeFigureOut">
              <a:rPr lang="en-US" smtClean="0"/>
              <a:t>9/22/23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21C0-730E-4625-80C1-928BC39C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2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14C1-260F-41D3-908F-BD38C44A89B2}" type="datetimeFigureOut">
              <a:rPr lang="en-US" smtClean="0"/>
              <a:t>9/22/23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21C0-730E-4625-80C1-928BC39C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14C1-260F-41D3-908F-BD38C44A89B2}" type="datetimeFigureOut">
              <a:rPr lang="en-US" smtClean="0"/>
              <a:t>9/22/23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21C0-730E-4625-80C1-928BC39C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1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678" y="2017818"/>
            <a:ext cx="13802256" cy="7062364"/>
          </a:xfrm>
        </p:spPr>
        <p:txBody>
          <a:bodyPr anchor="b"/>
          <a:lstStyle>
            <a:lvl1pPr>
              <a:defRPr sz="141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3125" y="4357934"/>
            <a:ext cx="21664583" cy="21509383"/>
          </a:xfrm>
        </p:spPr>
        <p:txBody>
          <a:bodyPr/>
          <a:lstStyle>
            <a:lvl1pPr>
              <a:defRPr sz="14123"/>
            </a:lvl1pPr>
            <a:lvl2pPr>
              <a:defRPr sz="12358"/>
            </a:lvl2pPr>
            <a:lvl3pPr>
              <a:defRPr sz="10592"/>
            </a:lvl3pPr>
            <a:lvl4pPr>
              <a:defRPr sz="8827"/>
            </a:lvl4pPr>
            <a:lvl5pPr>
              <a:defRPr sz="8827"/>
            </a:lvl5pPr>
            <a:lvl6pPr>
              <a:defRPr sz="8827"/>
            </a:lvl6pPr>
            <a:lvl7pPr>
              <a:defRPr sz="8827"/>
            </a:lvl7pPr>
            <a:lvl8pPr>
              <a:defRPr sz="8827"/>
            </a:lvl8pPr>
            <a:lvl9pPr>
              <a:defRPr sz="88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7678" y="9080183"/>
            <a:ext cx="13802256" cy="16822161"/>
          </a:xfrm>
        </p:spPr>
        <p:txBody>
          <a:bodyPr/>
          <a:lstStyle>
            <a:lvl1pPr marL="0" indent="0">
              <a:buNone/>
              <a:defRPr sz="7061"/>
            </a:lvl1pPr>
            <a:lvl2pPr marL="2017806" indent="0">
              <a:buNone/>
              <a:defRPr sz="6179"/>
            </a:lvl2pPr>
            <a:lvl3pPr marL="4035613" indent="0">
              <a:buNone/>
              <a:defRPr sz="5296"/>
            </a:lvl3pPr>
            <a:lvl4pPr marL="6053419" indent="0">
              <a:buNone/>
              <a:defRPr sz="4413"/>
            </a:lvl4pPr>
            <a:lvl5pPr marL="8071226" indent="0">
              <a:buNone/>
              <a:defRPr sz="4413"/>
            </a:lvl5pPr>
            <a:lvl6pPr marL="10089032" indent="0">
              <a:buNone/>
              <a:defRPr sz="4413"/>
            </a:lvl6pPr>
            <a:lvl7pPr marL="12106839" indent="0">
              <a:buNone/>
              <a:defRPr sz="4413"/>
            </a:lvl7pPr>
            <a:lvl8pPr marL="14124645" indent="0">
              <a:buNone/>
              <a:defRPr sz="4413"/>
            </a:lvl8pPr>
            <a:lvl9pPr marL="16142452" indent="0">
              <a:buNone/>
              <a:defRPr sz="44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14C1-260F-41D3-908F-BD38C44A89B2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21C0-730E-4625-80C1-928BC39C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5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678" y="2017818"/>
            <a:ext cx="13802256" cy="7062364"/>
          </a:xfrm>
        </p:spPr>
        <p:txBody>
          <a:bodyPr anchor="b"/>
          <a:lstStyle>
            <a:lvl1pPr>
              <a:defRPr sz="141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3125" y="4357934"/>
            <a:ext cx="21664583" cy="21509383"/>
          </a:xfrm>
        </p:spPr>
        <p:txBody>
          <a:bodyPr anchor="t"/>
          <a:lstStyle>
            <a:lvl1pPr marL="0" indent="0">
              <a:buNone/>
              <a:defRPr sz="14123"/>
            </a:lvl1pPr>
            <a:lvl2pPr marL="2017806" indent="0">
              <a:buNone/>
              <a:defRPr sz="12358"/>
            </a:lvl2pPr>
            <a:lvl3pPr marL="4035613" indent="0">
              <a:buNone/>
              <a:defRPr sz="10592"/>
            </a:lvl3pPr>
            <a:lvl4pPr marL="6053419" indent="0">
              <a:buNone/>
              <a:defRPr sz="8827"/>
            </a:lvl4pPr>
            <a:lvl5pPr marL="8071226" indent="0">
              <a:buNone/>
              <a:defRPr sz="8827"/>
            </a:lvl5pPr>
            <a:lvl6pPr marL="10089032" indent="0">
              <a:buNone/>
              <a:defRPr sz="8827"/>
            </a:lvl6pPr>
            <a:lvl7pPr marL="12106839" indent="0">
              <a:buNone/>
              <a:defRPr sz="8827"/>
            </a:lvl7pPr>
            <a:lvl8pPr marL="14124645" indent="0">
              <a:buNone/>
              <a:defRPr sz="8827"/>
            </a:lvl8pPr>
            <a:lvl9pPr marL="16142452" indent="0">
              <a:buNone/>
              <a:defRPr sz="882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7678" y="9080183"/>
            <a:ext cx="13802256" cy="16822161"/>
          </a:xfrm>
        </p:spPr>
        <p:txBody>
          <a:bodyPr/>
          <a:lstStyle>
            <a:lvl1pPr marL="0" indent="0">
              <a:buNone/>
              <a:defRPr sz="7061"/>
            </a:lvl1pPr>
            <a:lvl2pPr marL="2017806" indent="0">
              <a:buNone/>
              <a:defRPr sz="6179"/>
            </a:lvl2pPr>
            <a:lvl3pPr marL="4035613" indent="0">
              <a:buNone/>
              <a:defRPr sz="5296"/>
            </a:lvl3pPr>
            <a:lvl4pPr marL="6053419" indent="0">
              <a:buNone/>
              <a:defRPr sz="4413"/>
            </a:lvl4pPr>
            <a:lvl5pPr marL="8071226" indent="0">
              <a:buNone/>
              <a:defRPr sz="4413"/>
            </a:lvl5pPr>
            <a:lvl6pPr marL="10089032" indent="0">
              <a:buNone/>
              <a:defRPr sz="4413"/>
            </a:lvl6pPr>
            <a:lvl7pPr marL="12106839" indent="0">
              <a:buNone/>
              <a:defRPr sz="4413"/>
            </a:lvl7pPr>
            <a:lvl8pPr marL="14124645" indent="0">
              <a:buNone/>
              <a:defRPr sz="4413"/>
            </a:lvl8pPr>
            <a:lvl9pPr marL="16142452" indent="0">
              <a:buNone/>
              <a:defRPr sz="44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14C1-260F-41D3-908F-BD38C44A89B2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21C0-730E-4625-80C1-928BC39C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0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104" y="1611459"/>
            <a:ext cx="36910030" cy="585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104" y="8057261"/>
            <a:ext cx="36910030" cy="1920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104" y="28053287"/>
            <a:ext cx="9628704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14C1-260F-41D3-908F-BD38C44A89B2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5592" y="28053287"/>
            <a:ext cx="14443055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23430" y="28053287"/>
            <a:ext cx="9628704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B21C0-730E-4625-80C1-928BC39C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3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5613" rtl="0" eaLnBrk="1" latinLnBrk="0" hangingPunct="1">
        <a:lnSpc>
          <a:spcPct val="90000"/>
        </a:lnSpc>
        <a:spcBef>
          <a:spcPct val="0"/>
        </a:spcBef>
        <a:buNone/>
        <a:defRPr sz="194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8903" indent="-1008903" algn="l" defTabSz="4035613" rtl="0" eaLnBrk="1" latinLnBrk="0" hangingPunct="1">
        <a:lnSpc>
          <a:spcPct val="90000"/>
        </a:lnSpc>
        <a:spcBef>
          <a:spcPts val="4413"/>
        </a:spcBef>
        <a:buFont typeface="Arial" panose="020B0604020202020204" pitchFamily="34" charset="0"/>
        <a:buChar char="•"/>
        <a:defRPr sz="12358" kern="1200">
          <a:solidFill>
            <a:schemeClr val="tx1"/>
          </a:solidFill>
          <a:latin typeface="+mn-lt"/>
          <a:ea typeface="+mn-ea"/>
          <a:cs typeface="+mn-cs"/>
        </a:defRPr>
      </a:lvl1pPr>
      <a:lvl2pPr marL="3026710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2" kern="1200">
          <a:solidFill>
            <a:schemeClr val="tx1"/>
          </a:solidFill>
          <a:latin typeface="+mn-lt"/>
          <a:ea typeface="+mn-ea"/>
          <a:cs typeface="+mn-cs"/>
        </a:defRPr>
      </a:lvl2pPr>
      <a:lvl3pPr marL="5044516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7" kern="1200">
          <a:solidFill>
            <a:schemeClr val="tx1"/>
          </a:solidFill>
          <a:latin typeface="+mn-lt"/>
          <a:ea typeface="+mn-ea"/>
          <a:cs typeface="+mn-cs"/>
        </a:defRPr>
      </a:lvl3pPr>
      <a:lvl4pPr marL="7062323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4pPr>
      <a:lvl5pPr marL="9080129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5pPr>
      <a:lvl6pPr marL="11097936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6pPr>
      <a:lvl7pPr marL="13115742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7pPr>
      <a:lvl8pPr marL="15133549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8pPr>
      <a:lvl9pPr marL="17151355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1pPr>
      <a:lvl2pPr marL="2017806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4035613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3pPr>
      <a:lvl4pPr marL="6053419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4pPr>
      <a:lvl5pPr marL="8071226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5pPr>
      <a:lvl6pPr marL="10089032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6pPr>
      <a:lvl7pPr marL="12106839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7pPr>
      <a:lvl8pPr marL="14124645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8pPr>
      <a:lvl9pPr marL="16142452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6.jpeg"/><Relationship Id="rId21" Type="http://schemas.openxmlformats.org/officeDocument/2006/relationships/image" Target="../media/image20.svg"/><Relationship Id="rId34" Type="http://schemas.openxmlformats.org/officeDocument/2006/relationships/image" Target="../media/image3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7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3.jpe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1050">
            <a:extLst>
              <a:ext uri="{FF2B5EF4-FFF2-40B4-BE49-F238E27FC236}">
                <a16:creationId xmlns:a16="http://schemas.microsoft.com/office/drawing/2014/main" id="{CE07D78E-8069-933C-FC2F-C2646CB65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818" y="11841833"/>
            <a:ext cx="5742959" cy="12069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AE85FA-E8FE-44B7-E893-ABECDB1E77E2}"/>
                  </a:ext>
                </a:extLst>
              </p:cNvPr>
              <p:cNvSpPr txBox="1"/>
              <p:nvPr/>
            </p:nvSpPr>
            <p:spPr>
              <a:xfrm>
                <a:off x="12710414" y="7152519"/>
                <a:ext cx="694936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Example: Spherical wrist &amp; two parallel axes</a:t>
                </a:r>
              </a:p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with SP 4</a:t>
                </a:r>
              </a:p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with SP 3</a:t>
                </a:r>
              </a:p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3.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wth SP 1</a:t>
                </a:r>
              </a:p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 Find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with SP 2</a:t>
                </a:r>
              </a:p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5.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with SP 1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AE85FA-E8FE-44B7-E893-ABECDB1E7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0414" y="7152519"/>
                <a:ext cx="6949364" cy="2677656"/>
              </a:xfrm>
              <a:prstGeom prst="rect">
                <a:avLst/>
              </a:prstGeom>
              <a:blipFill>
                <a:blip r:embed="rId3"/>
                <a:stretch>
                  <a:fillRect l="-1754" t="-2273" r="-1053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340C4C7A-5349-6226-EC25-18FA46BA0F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029" t="4157" b="56260"/>
          <a:stretch/>
        </p:blipFill>
        <p:spPr>
          <a:xfrm>
            <a:off x="16733730" y="7684343"/>
            <a:ext cx="1645902" cy="2145832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A1135E08-503B-CDE0-DB69-4237A8E1931C}"/>
              </a:ext>
            </a:extLst>
          </p:cNvPr>
          <p:cNvGrpSpPr/>
          <p:nvPr/>
        </p:nvGrpSpPr>
        <p:grpSpPr>
          <a:xfrm>
            <a:off x="14081999" y="5532542"/>
            <a:ext cx="3076930" cy="1737341"/>
            <a:chOff x="13624804" y="5898298"/>
            <a:chExt cx="3116709" cy="1759802"/>
          </a:xfrm>
        </p:grpSpPr>
        <p:pic>
          <p:nvPicPr>
            <p:cNvPr id="1054" name="Picture 1053">
              <a:extLst>
                <a:ext uri="{FF2B5EF4-FFF2-40B4-BE49-F238E27FC236}">
                  <a16:creationId xmlns:a16="http://schemas.microsoft.com/office/drawing/2014/main" id="{DCF593E8-CE3A-74FA-6759-A0EA06E243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1044" b="56260"/>
            <a:stretch/>
          </p:blipFill>
          <p:spPr>
            <a:xfrm>
              <a:off x="13624804" y="5898298"/>
              <a:ext cx="1220850" cy="1759802"/>
            </a:xfrm>
            <a:prstGeom prst="rect">
              <a:avLst/>
            </a:prstGeom>
          </p:spPr>
        </p:pic>
        <p:pic>
          <p:nvPicPr>
            <p:cNvPr id="1055" name="Picture 1054">
              <a:extLst>
                <a:ext uri="{FF2B5EF4-FFF2-40B4-BE49-F238E27FC236}">
                  <a16:creationId xmlns:a16="http://schemas.microsoft.com/office/drawing/2014/main" id="{FEC6E501-57EB-501A-3D82-99ACF97D03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3352" r="65116" b="5927"/>
            <a:stretch/>
          </p:blipFill>
          <p:spPr>
            <a:xfrm>
              <a:off x="15270706" y="5989737"/>
              <a:ext cx="1470807" cy="1638300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0359C33E-DA4E-EABC-8837-9C183D55FC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2018" r="36887" b="56260"/>
            <a:stretch/>
          </p:blipFill>
          <p:spPr>
            <a:xfrm>
              <a:off x="14823280" y="5898298"/>
              <a:ext cx="889391" cy="175980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3EE4C14-31EF-9B9D-1077-2D248D435F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394"/>
          <a:stretch/>
        </p:blipFill>
        <p:spPr>
          <a:xfrm>
            <a:off x="457588" y="8824346"/>
            <a:ext cx="5669218" cy="3685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DFC493-601F-105D-C8F5-D8F8AE3C41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20"/>
          <a:stretch/>
        </p:blipFill>
        <p:spPr>
          <a:xfrm>
            <a:off x="419647" y="19888465"/>
            <a:ext cx="5798598" cy="356612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059809D-C2D8-D164-ECD0-B66836B165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149" y="14219248"/>
            <a:ext cx="5787550" cy="4114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EA353D-4616-64EB-B153-8FC7FA47B3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13"/>
          <a:stretch/>
        </p:blipFill>
        <p:spPr>
          <a:xfrm>
            <a:off x="6492562" y="14036369"/>
            <a:ext cx="5574422" cy="451971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12900C0-EDD2-73C3-5758-D08E9E94225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773"/>
          <a:stretch/>
        </p:blipFill>
        <p:spPr>
          <a:xfrm>
            <a:off x="6349999" y="8458590"/>
            <a:ext cx="5903219" cy="4331563"/>
          </a:xfrm>
          <a:prstGeom prst="rect">
            <a:avLst/>
          </a:prstGeom>
        </p:spPr>
      </p:pic>
      <p:pic>
        <p:nvPicPr>
          <p:cNvPr id="1049" name="Picture 1048">
            <a:extLst>
              <a:ext uri="{FF2B5EF4-FFF2-40B4-BE49-F238E27FC236}">
                <a16:creationId xmlns:a16="http://schemas.microsoft.com/office/drawing/2014/main" id="{23CF044A-E314-2136-221E-DA6BC19B12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36097" y="24734732"/>
            <a:ext cx="5400281" cy="4389073"/>
          </a:xfrm>
          <a:prstGeom prst="rect">
            <a:avLst/>
          </a:prstGeom>
        </p:spPr>
      </p:pic>
      <p:pic>
        <p:nvPicPr>
          <p:cNvPr id="1041" name="Picture 1040">
            <a:extLst>
              <a:ext uri="{FF2B5EF4-FFF2-40B4-BE49-F238E27FC236}">
                <a16:creationId xmlns:a16="http://schemas.microsoft.com/office/drawing/2014/main" id="{E2F8BA67-BD1E-D3EC-E076-9513B2FF762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67603" r="6316"/>
          <a:stretch/>
        </p:blipFill>
        <p:spPr>
          <a:xfrm>
            <a:off x="12253220" y="20779299"/>
            <a:ext cx="5396828" cy="3132482"/>
          </a:xfrm>
          <a:prstGeom prst="rect">
            <a:avLst/>
          </a:prstGeom>
        </p:spPr>
      </p:pic>
      <p:pic>
        <p:nvPicPr>
          <p:cNvPr id="1040" name="Picture 1039">
            <a:extLst>
              <a:ext uri="{FF2B5EF4-FFF2-40B4-BE49-F238E27FC236}">
                <a16:creationId xmlns:a16="http://schemas.microsoft.com/office/drawing/2014/main" id="{8A76DAC3-475A-86C4-436B-6B62C410746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143" t="1252" r="6820" b="33429"/>
          <a:stretch/>
        </p:blipFill>
        <p:spPr>
          <a:xfrm>
            <a:off x="12603814" y="13755012"/>
            <a:ext cx="5014336" cy="6316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53D8A3-7629-5B16-27D7-F598C77DC5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461238" y="5919055"/>
            <a:ext cx="9875412" cy="4039081"/>
          </a:xfrm>
          <a:prstGeom prst="rect">
            <a:avLst/>
          </a:prstGeom>
        </p:spPr>
      </p:pic>
      <p:pic>
        <p:nvPicPr>
          <p:cNvPr id="1053" name="Picture 1052">
            <a:extLst>
              <a:ext uri="{FF2B5EF4-FFF2-40B4-BE49-F238E27FC236}">
                <a16:creationId xmlns:a16="http://schemas.microsoft.com/office/drawing/2014/main" id="{BC3DBB73-48C5-7FBE-16A4-42879CB270D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270"/>
          <a:stretch/>
        </p:blipFill>
        <p:spPr>
          <a:xfrm>
            <a:off x="26687236" y="5623981"/>
            <a:ext cx="4676734" cy="438907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7AD25DB6-2A51-B974-360B-6D9D974833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398944" y="25466244"/>
            <a:ext cx="4820310" cy="234706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1BB933E-AB69-3E75-1651-73BEE01FB2C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821165" y="25374805"/>
            <a:ext cx="4571950" cy="245607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7AEA038-5B12-6A7E-C191-BAC025B4AFE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414606" y="26106317"/>
            <a:ext cx="6467794" cy="126487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48AE0A0-0840-1B1E-DB67-D0BCCD8A955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328996" y="27112146"/>
            <a:ext cx="4370131" cy="66214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26F12AC-6D79-FBE7-F2F4-30206D70F9A7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48193"/>
          <a:stretch/>
        </p:blipFill>
        <p:spPr>
          <a:xfrm>
            <a:off x="30906775" y="12116150"/>
            <a:ext cx="6309228" cy="533272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D37F05C-94B2-4640-4041-E6FBC192C45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122802" y="5349664"/>
            <a:ext cx="4906841" cy="45249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19074C-51A8-3F25-C7A0-3131EEB0710E}"/>
              </a:ext>
            </a:extLst>
          </p:cNvPr>
          <p:cNvSpPr/>
          <p:nvPr/>
        </p:nvSpPr>
        <p:spPr>
          <a:xfrm>
            <a:off x="0" y="2"/>
            <a:ext cx="42794238" cy="3978077"/>
          </a:xfrm>
          <a:prstGeom prst="rect">
            <a:avLst/>
          </a:prstGeom>
          <a:solidFill>
            <a:srgbClr val="262627"/>
          </a:solidFill>
          <a:ln>
            <a:noFill/>
          </a:ln>
          <a:effectLst>
            <a:innerShdw blurRad="635000" dist="508000" dir="54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6684AF-C86E-B211-353F-14C0EC7A2D52}"/>
              </a:ext>
            </a:extLst>
          </p:cNvPr>
          <p:cNvSpPr/>
          <p:nvPr/>
        </p:nvSpPr>
        <p:spPr>
          <a:xfrm>
            <a:off x="0" y="29489559"/>
            <a:ext cx="42794238" cy="777716"/>
          </a:xfrm>
          <a:prstGeom prst="rect">
            <a:avLst/>
          </a:prstGeom>
          <a:solidFill>
            <a:srgbClr val="262627"/>
          </a:solidFill>
          <a:ln>
            <a:noFill/>
          </a:ln>
          <a:effectLst>
            <a:innerShdw blurRad="635000" dist="508000" dir="162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9C82B8-CEFF-5B27-679B-C2DFEBB8F944}"/>
              </a:ext>
            </a:extLst>
          </p:cNvPr>
          <p:cNvSpPr txBox="1"/>
          <p:nvPr/>
        </p:nvSpPr>
        <p:spPr>
          <a:xfrm>
            <a:off x="366149" y="137641"/>
            <a:ext cx="26517310" cy="3748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+mj-lt"/>
              </a:rPr>
              <a:t>Efficient and Singularity-Aware Inverse Kinematics</a:t>
            </a:r>
          </a:p>
          <a:p>
            <a:r>
              <a:rPr lang="en-US" sz="8000" b="1" dirty="0">
                <a:solidFill>
                  <a:schemeClr val="bg1"/>
                </a:solidFill>
                <a:latin typeface="+mj-lt"/>
              </a:rPr>
              <a:t>for 6-DOF and 7-DOF Revolute Manipulators</a:t>
            </a:r>
          </a:p>
          <a:p>
            <a:r>
              <a:rPr lang="en-US" sz="7200" dirty="0">
                <a:solidFill>
                  <a:schemeClr val="bg1"/>
                </a:solidFill>
                <a:latin typeface="+mj-lt"/>
              </a:rPr>
              <a:t>Alexander J. Elias and John T. Wen · Rensselaer Polytechnic Institute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F604BC-4936-1DAE-3410-30B9A48E114A}"/>
              </a:ext>
            </a:extLst>
          </p:cNvPr>
          <p:cNvSpPr txBox="1"/>
          <p:nvPr/>
        </p:nvSpPr>
        <p:spPr>
          <a:xfrm>
            <a:off x="12527537" y="4160957"/>
            <a:ext cx="30083430" cy="877163"/>
          </a:xfrm>
          <a:prstGeom prst="rect">
            <a:avLst/>
          </a:prstGeom>
          <a:solidFill>
            <a:srgbClr val="262627"/>
          </a:solidFill>
          <a:ln w="38100">
            <a:solidFill>
              <a:schemeClr val="tx1"/>
            </a:solidFill>
          </a:ln>
          <a:effectLst/>
        </p:spPr>
        <p:txBody>
          <a:bodyPr wrap="square" lIns="182880" tIns="137160" rIns="182880" bIns="182880" rtlCol="0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6-DOF Inverse Kinematics using Subproblems Decomposition Method [1]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A051D2-7DF3-9153-FA76-F52423837D6E}"/>
              </a:ext>
            </a:extLst>
          </p:cNvPr>
          <p:cNvSpPr/>
          <p:nvPr/>
        </p:nvSpPr>
        <p:spPr>
          <a:xfrm>
            <a:off x="12527537" y="4262770"/>
            <a:ext cx="30083430" cy="5658843"/>
          </a:xfrm>
          <a:prstGeom prst="rect">
            <a:avLst/>
          </a:prstGeom>
          <a:noFill/>
          <a:ln w="38100">
            <a:solidFill>
              <a:srgbClr val="262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2563582-379D-81C1-004D-15CC065182EC}"/>
              </a:ext>
            </a:extLst>
          </p:cNvPr>
          <p:cNvGrpSpPr/>
          <p:nvPr/>
        </p:nvGrpSpPr>
        <p:grpSpPr>
          <a:xfrm>
            <a:off x="35112969" y="324837"/>
            <a:ext cx="7040803" cy="3287486"/>
            <a:chOff x="35570164" y="81115"/>
            <a:chExt cx="6583608" cy="3074013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CB82ED9-2A2F-52F5-20F7-7A920194A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8478322" y="81115"/>
              <a:ext cx="3675450" cy="3074013"/>
            </a:xfrm>
            <a:prstGeom prst="rect">
              <a:avLst/>
            </a:prstGeom>
          </p:spPr>
        </p:pic>
        <p:pic>
          <p:nvPicPr>
            <p:cNvPr id="34" name="Picture 33" descr="A black and white logo&#10;&#10;Description automatically generated">
              <a:extLst>
                <a:ext uri="{FF2B5EF4-FFF2-40B4-BE49-F238E27FC236}">
                  <a16:creationId xmlns:a16="http://schemas.microsoft.com/office/drawing/2014/main" id="{0B926A53-BDB6-C3DE-CE3B-4513C8A57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70164" y="263993"/>
              <a:ext cx="2682234" cy="2682234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368B78E-F77B-B6CF-D053-EC0906AC8AE8}"/>
              </a:ext>
            </a:extLst>
          </p:cNvPr>
          <p:cNvSpPr txBox="1"/>
          <p:nvPr/>
        </p:nvSpPr>
        <p:spPr>
          <a:xfrm>
            <a:off x="12618975" y="5075347"/>
            <a:ext cx="649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 intersecting/parallel axes: Closed 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183F5-0273-9416-D8D7-EDA2F5572713}"/>
              </a:ext>
            </a:extLst>
          </p:cNvPr>
          <p:cNvSpPr txBox="1"/>
          <p:nvPr/>
        </p:nvSpPr>
        <p:spPr>
          <a:xfrm>
            <a:off x="19751217" y="5075347"/>
            <a:ext cx="658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 intersecting or parallel axes: 1D 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54418B-1DFD-8C27-F720-7B5DC495D56F}"/>
              </a:ext>
            </a:extLst>
          </p:cNvPr>
          <p:cNvSpPr txBox="1"/>
          <p:nvPr/>
        </p:nvSpPr>
        <p:spPr>
          <a:xfrm>
            <a:off x="26700581" y="5075347"/>
            <a:ext cx="630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General 6R robot: 2D search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0B606A-0E98-8F5D-1852-BC7CC8435881}"/>
              </a:ext>
            </a:extLst>
          </p:cNvPr>
          <p:cNvSpPr txBox="1"/>
          <p:nvPr/>
        </p:nvSpPr>
        <p:spPr>
          <a:xfrm>
            <a:off x="32500826" y="5075347"/>
            <a:ext cx="10332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Subproblem decomposition is faster and more capable than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IKFast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and MATLAB Robotics Toolbox (Pieper method)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9946213-7224-5930-E099-EEDB187CBFC2}"/>
              </a:ext>
            </a:extLst>
          </p:cNvPr>
          <p:cNvSpPr txBox="1"/>
          <p:nvPr/>
        </p:nvSpPr>
        <p:spPr>
          <a:xfrm>
            <a:off x="274710" y="29574741"/>
            <a:ext cx="33703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898989"/>
                </a:solidFill>
              </a:rPr>
              <a:t>Assembling Large Infrastructure in Space Using Intelligent Robots  ·  2023 IEEE/RSJ International Conference on Intelligent Robots and Systems (IROS), Huntington Place, Detroit, USA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D75D026-1266-0412-BBBE-8B13DB9E2BB3}"/>
              </a:ext>
            </a:extLst>
          </p:cNvPr>
          <p:cNvSpPr txBox="1"/>
          <p:nvPr/>
        </p:nvSpPr>
        <p:spPr>
          <a:xfrm>
            <a:off x="39136285" y="29574741"/>
            <a:ext cx="3383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898989"/>
                </a:solidFill>
              </a:rPr>
              <a:t>October 1, 2023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60C41D-47DE-4058-E439-4C8A15813625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45676"/>
          <a:stretch/>
        </p:blipFill>
        <p:spPr>
          <a:xfrm>
            <a:off x="1463417" y="12939101"/>
            <a:ext cx="4148059" cy="5632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B53E19-1A66-4F9D-765A-D3611A4BBC69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37839"/>
          <a:stretch/>
        </p:blipFill>
        <p:spPr>
          <a:xfrm>
            <a:off x="6492562" y="12847662"/>
            <a:ext cx="5541855" cy="6676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A586B7D-F69C-C029-2FF8-1CDEF695431D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41517"/>
          <a:stretch/>
        </p:blipFill>
        <p:spPr>
          <a:xfrm>
            <a:off x="1097661" y="18516880"/>
            <a:ext cx="4904859" cy="5980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2D5D5D-AD87-8D58-A406-3733A3918F7C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47761"/>
          <a:stretch/>
        </p:blipFill>
        <p:spPr>
          <a:xfrm>
            <a:off x="7406952" y="18608319"/>
            <a:ext cx="3741782" cy="5632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3B0D53A-B6E6-2DE6-0292-33E17A378790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29164" r="45570"/>
          <a:stretch/>
        </p:blipFill>
        <p:spPr>
          <a:xfrm>
            <a:off x="457588" y="23546025"/>
            <a:ext cx="2957130" cy="6119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FB87563-198A-83EA-5CAC-C69F8252856B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34281"/>
          <a:stretch/>
        </p:blipFill>
        <p:spPr>
          <a:xfrm>
            <a:off x="6492562" y="21351489"/>
            <a:ext cx="5669218" cy="112364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6EF284F-5AB2-11B8-B944-22BCBB4E2920}"/>
              </a:ext>
            </a:extLst>
          </p:cNvPr>
          <p:cNvSpPr txBox="1"/>
          <p:nvPr/>
        </p:nvSpPr>
        <p:spPr>
          <a:xfrm>
            <a:off x="347099" y="5071536"/>
            <a:ext cx="1188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Canonical geometric subproblems: Intersection of circles with other objects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E6F9DA-5E94-FE75-4CEA-91D9287B36CB}"/>
              </a:ext>
            </a:extLst>
          </p:cNvPr>
          <p:cNvSpPr txBox="1"/>
          <p:nvPr/>
        </p:nvSpPr>
        <p:spPr>
          <a:xfrm>
            <a:off x="347099" y="5620170"/>
            <a:ext cx="10606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Subproblems 1-3: Original Paden-Kahan Subproblems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BC9D98-FEC7-818B-DAEC-C1F27477A5A1}"/>
              </a:ext>
            </a:extLst>
          </p:cNvPr>
          <p:cNvSpPr txBox="1"/>
          <p:nvPr/>
        </p:nvSpPr>
        <p:spPr>
          <a:xfrm>
            <a:off x="366149" y="6446932"/>
            <a:ext cx="12435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Least squares (Subproblems 1-4)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Robust to boundary singularities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65B6E0A-216D-14E8-35EF-583504CC2890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t="12873"/>
          <a:stretch/>
        </p:blipFill>
        <p:spPr>
          <a:xfrm>
            <a:off x="5578172" y="25557683"/>
            <a:ext cx="6857925" cy="342263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50C03C1-BE11-B004-04F5-304D717E2957}"/>
              </a:ext>
            </a:extLst>
          </p:cNvPr>
          <p:cNvSpPr txBox="1"/>
          <p:nvPr/>
        </p:nvSpPr>
        <p:spPr>
          <a:xfrm>
            <a:off x="5761050" y="25009049"/>
            <a:ext cx="7132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Solutions are fast with MATLAB and Rust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894005-0918-899B-6903-AE2B8DC5D02A}"/>
              </a:ext>
            </a:extLst>
          </p:cNvPr>
          <p:cNvSpPr txBox="1"/>
          <p:nvPr/>
        </p:nvSpPr>
        <p:spPr>
          <a:xfrm>
            <a:off x="274711" y="4160957"/>
            <a:ext cx="12069948" cy="877163"/>
          </a:xfrm>
          <a:prstGeom prst="rect">
            <a:avLst/>
          </a:prstGeom>
          <a:solidFill>
            <a:srgbClr val="262627"/>
          </a:solidFill>
          <a:ln w="38100">
            <a:solidFill>
              <a:schemeClr val="tx1"/>
            </a:solidFill>
          </a:ln>
          <a:effectLst/>
        </p:spPr>
        <p:txBody>
          <a:bodyPr wrap="square" lIns="182880" tIns="137160" rIns="182880" bIns="182880" rtlCol="0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Canonical Subproblems for Robot Inverse Kinematics [1]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146A5DF-17D1-1CB0-A96B-3B58FC29C4D0}"/>
              </a:ext>
            </a:extLst>
          </p:cNvPr>
          <p:cNvSpPr/>
          <p:nvPr/>
        </p:nvSpPr>
        <p:spPr>
          <a:xfrm>
            <a:off x="274711" y="4262771"/>
            <a:ext cx="12069948" cy="25043911"/>
          </a:xfrm>
          <a:prstGeom prst="rect">
            <a:avLst/>
          </a:prstGeom>
          <a:noFill/>
          <a:ln w="38100">
            <a:solidFill>
              <a:srgbClr val="262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0132ACC-D986-A0F5-2D75-7DE309A92BB3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55008"/>
          <a:stretch/>
        </p:blipFill>
        <p:spPr>
          <a:xfrm>
            <a:off x="1097661" y="24094659"/>
            <a:ext cx="5265812" cy="61197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A4A3672-F56B-BDD6-E7DC-7A7823FD247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4337827" y="17145295"/>
            <a:ext cx="6477508" cy="912433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EDE6DBF0-069D-79AA-7032-FD98B5EF5C40}"/>
              </a:ext>
            </a:extLst>
          </p:cNvPr>
          <p:cNvSpPr txBox="1"/>
          <p:nvPr/>
        </p:nvSpPr>
        <p:spPr>
          <a:xfrm>
            <a:off x="23957411" y="10104492"/>
            <a:ext cx="7315120" cy="877163"/>
          </a:xfrm>
          <a:prstGeom prst="rect">
            <a:avLst/>
          </a:prstGeom>
          <a:solidFill>
            <a:srgbClr val="262627"/>
          </a:solidFill>
          <a:ln w="38100">
            <a:solidFill>
              <a:schemeClr val="tx1"/>
            </a:solidFill>
          </a:ln>
          <a:effectLst/>
        </p:spPr>
        <p:txBody>
          <a:bodyPr wrap="square" lIns="182880" tIns="137160" rIns="182880" bIns="182880" rtlCol="0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General SEW Angle [2]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55A84F3-0165-4E23-C74D-AF7E18DFF302}"/>
              </a:ext>
            </a:extLst>
          </p:cNvPr>
          <p:cNvSpPr/>
          <p:nvPr/>
        </p:nvSpPr>
        <p:spPr>
          <a:xfrm>
            <a:off x="23957411" y="10104492"/>
            <a:ext cx="7315120" cy="17922043"/>
          </a:xfrm>
          <a:prstGeom prst="rect">
            <a:avLst/>
          </a:prstGeom>
          <a:noFill/>
          <a:ln w="38100">
            <a:solidFill>
              <a:srgbClr val="262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192BA259-3004-2112-648C-A34B93870F16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52581"/>
          <a:stretch/>
        </p:blipFill>
        <p:spPr>
          <a:xfrm>
            <a:off x="37007361" y="12207589"/>
            <a:ext cx="5760720" cy="531971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EF798C1-EE1D-BC61-FBE6-13DBA7E4A2E1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t="2442" r="45637" b="655"/>
          <a:stretch/>
        </p:blipFill>
        <p:spPr>
          <a:xfrm>
            <a:off x="31912604" y="17511051"/>
            <a:ext cx="4352496" cy="777240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44DCE8A6-0E97-B14C-15B4-FE7B2B76182C}"/>
              </a:ext>
            </a:extLst>
          </p:cNvPr>
          <p:cNvSpPr txBox="1"/>
          <p:nvPr/>
        </p:nvSpPr>
        <p:spPr>
          <a:xfrm>
            <a:off x="37216067" y="11058088"/>
            <a:ext cx="5486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Singularity if wrist on half-line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Singularity can be out of reach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853E5ED-75FF-D16E-6CE7-C62A86068CFC}"/>
              </a:ext>
            </a:extLst>
          </p:cNvPr>
          <p:cNvSpPr txBox="1"/>
          <p:nvPr/>
        </p:nvSpPr>
        <p:spPr>
          <a:xfrm>
            <a:off x="31546847" y="11058088"/>
            <a:ext cx="5486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Singularity if wrist on line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May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limit usable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workspace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70788DD5-8C24-736F-FCCC-82DEFFCDE6B1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54232" t="2676" b="1023"/>
          <a:stretch/>
        </p:blipFill>
        <p:spPr>
          <a:xfrm>
            <a:off x="38039018" y="17511051"/>
            <a:ext cx="3687171" cy="7772400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469AE86D-51D4-9ADD-80F5-6FFF3D018716}"/>
              </a:ext>
            </a:extLst>
          </p:cNvPr>
          <p:cNvSpPr txBox="1"/>
          <p:nvPr/>
        </p:nvSpPr>
        <p:spPr>
          <a:xfrm>
            <a:off x="31455409" y="10104492"/>
            <a:ext cx="5486400" cy="877163"/>
          </a:xfrm>
          <a:prstGeom prst="rect">
            <a:avLst/>
          </a:prstGeom>
          <a:solidFill>
            <a:srgbClr val="262627"/>
          </a:solidFill>
          <a:ln w="38100">
            <a:solidFill>
              <a:schemeClr val="tx1"/>
            </a:solidFill>
          </a:ln>
          <a:effectLst/>
        </p:spPr>
        <p:txBody>
          <a:bodyPr wrap="square" lIns="182880" tIns="137160" rIns="182880" bIns="182880" rtlCol="0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Conventional SEW [2]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022F9E7-8BB6-2579-E849-91302AD49824}"/>
              </a:ext>
            </a:extLst>
          </p:cNvPr>
          <p:cNvSpPr/>
          <p:nvPr/>
        </p:nvSpPr>
        <p:spPr>
          <a:xfrm>
            <a:off x="31455409" y="10104492"/>
            <a:ext cx="5486340" cy="17922044"/>
          </a:xfrm>
          <a:prstGeom prst="rect">
            <a:avLst/>
          </a:prstGeom>
          <a:noFill/>
          <a:ln w="38100">
            <a:solidFill>
              <a:srgbClr val="262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D481E24-F4C8-DA9A-ECE2-273FD2D12045}"/>
              </a:ext>
            </a:extLst>
          </p:cNvPr>
          <p:cNvSpPr txBox="1"/>
          <p:nvPr/>
        </p:nvSpPr>
        <p:spPr>
          <a:xfrm>
            <a:off x="37124567" y="10104492"/>
            <a:ext cx="5486400" cy="877163"/>
          </a:xfrm>
          <a:prstGeom prst="rect">
            <a:avLst/>
          </a:prstGeom>
          <a:solidFill>
            <a:srgbClr val="262627"/>
          </a:solidFill>
          <a:ln w="38100">
            <a:solidFill>
              <a:schemeClr val="tx1"/>
            </a:solidFill>
          </a:ln>
          <a:effectLst/>
        </p:spPr>
        <p:txBody>
          <a:bodyPr wrap="square" lIns="182880" tIns="137160" rIns="182880" bIns="182880" rtlCol="0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Stereographic SEW [2]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FC92109-437C-5D54-45CF-F80023C995FE}"/>
              </a:ext>
            </a:extLst>
          </p:cNvPr>
          <p:cNvSpPr/>
          <p:nvPr/>
        </p:nvSpPr>
        <p:spPr>
          <a:xfrm>
            <a:off x="37124628" y="10104492"/>
            <a:ext cx="5486340" cy="17922044"/>
          </a:xfrm>
          <a:prstGeom prst="rect">
            <a:avLst/>
          </a:prstGeom>
          <a:noFill/>
          <a:ln w="38100">
            <a:solidFill>
              <a:srgbClr val="262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102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F5FA2F2-F687-D173-CFBB-1CAD729913D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191" y="777714"/>
            <a:ext cx="2468853" cy="2468853"/>
          </a:xfrm>
          <a:prstGeom prst="rect">
            <a:avLst/>
          </a:prstGeom>
        </p:spPr>
      </p:pic>
      <p:sp>
        <p:nvSpPr>
          <p:cNvPr id="1031" name="TextBox 1030">
            <a:extLst>
              <a:ext uri="{FF2B5EF4-FFF2-40B4-BE49-F238E27FC236}">
                <a16:creationId xmlns:a16="http://schemas.microsoft.com/office/drawing/2014/main" id="{B9404D51-DE46-11DB-AC2B-4C42B4B77681}"/>
              </a:ext>
            </a:extLst>
          </p:cNvPr>
          <p:cNvSpPr txBox="1"/>
          <p:nvPr/>
        </p:nvSpPr>
        <p:spPr>
          <a:xfrm>
            <a:off x="28346483" y="869153"/>
            <a:ext cx="69493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98989"/>
                </a:solidFill>
              </a:rPr>
              <a:t>linktr.ee/</a:t>
            </a:r>
            <a:r>
              <a:rPr lang="en-US" sz="3200" dirty="0" err="1">
                <a:solidFill>
                  <a:srgbClr val="898989"/>
                </a:solidFill>
              </a:rPr>
              <a:t>iros_ik</a:t>
            </a:r>
            <a:endParaRPr lang="en-US" sz="3200" dirty="0">
              <a:solidFill>
                <a:srgbClr val="898989"/>
              </a:solidFill>
            </a:endParaRPr>
          </a:p>
          <a:p>
            <a:r>
              <a:rPr lang="en-US" sz="3200" dirty="0">
                <a:solidFill>
                  <a:srgbClr val="898989"/>
                </a:solidFill>
              </a:rPr>
              <a:t>eliasa3@rpi.edu</a:t>
            </a:r>
          </a:p>
          <a:p>
            <a:r>
              <a:rPr lang="en-US" sz="3200" dirty="0">
                <a:solidFill>
                  <a:srgbClr val="898989"/>
                </a:solidFill>
              </a:rPr>
              <a:t>github.com/</a:t>
            </a:r>
            <a:r>
              <a:rPr lang="en-US" sz="3200" dirty="0" err="1">
                <a:solidFill>
                  <a:srgbClr val="898989"/>
                </a:solidFill>
              </a:rPr>
              <a:t>rpiRobotics</a:t>
            </a:r>
            <a:r>
              <a:rPr lang="en-US" sz="3200" dirty="0">
                <a:solidFill>
                  <a:srgbClr val="898989"/>
                </a:solidFill>
              </a:rPr>
              <a:t>/</a:t>
            </a:r>
            <a:r>
              <a:rPr lang="en-US" sz="3200" dirty="0" err="1">
                <a:solidFill>
                  <a:srgbClr val="898989"/>
                </a:solidFill>
              </a:rPr>
              <a:t>ik</a:t>
            </a:r>
            <a:r>
              <a:rPr lang="en-US" sz="3200" dirty="0">
                <a:solidFill>
                  <a:srgbClr val="898989"/>
                </a:solidFill>
              </a:rPr>
              <a:t>-geo</a:t>
            </a:r>
          </a:p>
          <a:p>
            <a:r>
              <a:rPr lang="en-US" sz="3200" dirty="0">
                <a:solidFill>
                  <a:srgbClr val="898989"/>
                </a:solidFill>
              </a:rPr>
              <a:t>github.com/</a:t>
            </a:r>
            <a:r>
              <a:rPr lang="en-US" sz="3200" dirty="0" err="1">
                <a:solidFill>
                  <a:srgbClr val="898989"/>
                </a:solidFill>
              </a:rPr>
              <a:t>rpiRobotics</a:t>
            </a:r>
            <a:r>
              <a:rPr lang="en-US" sz="3200" dirty="0">
                <a:solidFill>
                  <a:srgbClr val="898989"/>
                </a:solidFill>
              </a:rPr>
              <a:t>/stereo-sew</a:t>
            </a:r>
          </a:p>
        </p:txBody>
      </p:sp>
      <p:pic>
        <p:nvPicPr>
          <p:cNvPr id="1037" name="Picture 1036">
            <a:extLst>
              <a:ext uri="{FF2B5EF4-FFF2-40B4-BE49-F238E27FC236}">
                <a16:creationId xmlns:a16="http://schemas.microsoft.com/office/drawing/2014/main" id="{50034186-3871-1F55-7EF4-201957E00CF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865972" y="28143275"/>
            <a:ext cx="18744995" cy="11634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9" name="TextBox 1038">
                <a:extLst>
                  <a:ext uri="{FF2B5EF4-FFF2-40B4-BE49-F238E27FC236}">
                    <a16:creationId xmlns:a16="http://schemas.microsoft.com/office/drawing/2014/main" id="{34EFD94C-88D1-6D4F-5502-9569BD0D00B8}"/>
                  </a:ext>
                </a:extLst>
              </p:cNvPr>
              <p:cNvSpPr txBox="1"/>
              <p:nvPr/>
            </p:nvSpPr>
            <p:spPr>
              <a:xfrm>
                <a:off x="24048850" y="11058088"/>
                <a:ext cx="7132243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7-DOF robots have a redundant DOF which must be parameterized to specify the pose.</a:t>
                </a:r>
              </a:p>
              <a:p>
                <a:endParaRPr lang="en-US" sz="1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General Shoulder-Elbow-Wrist (SEW) angle: Parameterization with arbitrary reference direction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𝑆𝑊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9" name="TextBox 1038">
                <a:extLst>
                  <a:ext uri="{FF2B5EF4-FFF2-40B4-BE49-F238E27FC236}">
                    <a16:creationId xmlns:a16="http://schemas.microsoft.com/office/drawing/2014/main" id="{34EFD94C-88D1-6D4F-5502-9569BD0D0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8850" y="11058088"/>
                <a:ext cx="7132243" cy="2462213"/>
              </a:xfrm>
              <a:prstGeom prst="rect">
                <a:avLst/>
              </a:prstGeom>
              <a:blipFill>
                <a:blip r:embed="rId34"/>
                <a:stretch>
                  <a:fillRect l="-1709" t="-2723"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2" name="TextBox 1041">
            <a:extLst>
              <a:ext uri="{FF2B5EF4-FFF2-40B4-BE49-F238E27FC236}">
                <a16:creationId xmlns:a16="http://schemas.microsoft.com/office/drawing/2014/main" id="{2EB98CAD-1B40-E410-285D-487B40CF02D7}"/>
              </a:ext>
            </a:extLst>
          </p:cNvPr>
          <p:cNvSpPr txBox="1"/>
          <p:nvPr/>
        </p:nvSpPr>
        <p:spPr>
          <a:xfrm>
            <a:off x="12527536" y="10104492"/>
            <a:ext cx="11246995" cy="877163"/>
          </a:xfrm>
          <a:prstGeom prst="rect">
            <a:avLst/>
          </a:prstGeom>
          <a:solidFill>
            <a:srgbClr val="262627"/>
          </a:solidFill>
          <a:ln w="38100">
            <a:solidFill>
              <a:schemeClr val="tx1"/>
            </a:solidFill>
          </a:ln>
          <a:effectLst/>
        </p:spPr>
        <p:txBody>
          <a:bodyPr wrap="square" lIns="182880" tIns="137160" rIns="182880" bIns="182880" rtlCol="0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7-DOF Inverse Kinematics using Subproblems [2]</a:t>
            </a: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64C961F1-8FA6-9BE1-9BDB-9DC2A3AB29DA}"/>
              </a:ext>
            </a:extLst>
          </p:cNvPr>
          <p:cNvSpPr/>
          <p:nvPr/>
        </p:nvSpPr>
        <p:spPr>
          <a:xfrm>
            <a:off x="12527536" y="10195930"/>
            <a:ext cx="11246997" cy="19110751"/>
          </a:xfrm>
          <a:prstGeom prst="rect">
            <a:avLst/>
          </a:prstGeom>
          <a:noFill/>
          <a:ln w="38100">
            <a:solidFill>
              <a:srgbClr val="262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59D62BC3-531F-8214-6A81-49E39EFF40D9}"/>
              </a:ext>
            </a:extLst>
          </p:cNvPr>
          <p:cNvSpPr txBox="1"/>
          <p:nvPr/>
        </p:nvSpPr>
        <p:spPr>
          <a:xfrm>
            <a:off x="12618976" y="11018882"/>
            <a:ext cx="52120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7-DOF robots with SEW angle can be solved using subproblems</a:t>
            </a:r>
          </a:p>
          <a:p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Parameterize by one joint angle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	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Use 6-DOF solutions</a:t>
            </a: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8C2A1D3D-59C9-FAC2-145D-592C4A419A8D}"/>
              </a:ext>
            </a:extLst>
          </p:cNvPr>
          <p:cNvSpPr txBox="1"/>
          <p:nvPr/>
        </p:nvSpPr>
        <p:spPr>
          <a:xfrm>
            <a:off x="12618975" y="13213418"/>
            <a:ext cx="3657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Closed form:</a:t>
            </a: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8C6A7BA5-789F-9BC4-E927-5B3CECFE2421}"/>
              </a:ext>
            </a:extLst>
          </p:cNvPr>
          <p:cNvSpPr txBox="1"/>
          <p:nvPr/>
        </p:nvSpPr>
        <p:spPr>
          <a:xfrm>
            <a:off x="12618975" y="20256079"/>
            <a:ext cx="182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1D search:</a:t>
            </a:r>
          </a:p>
        </p:txBody>
      </p:sp>
      <p:pic>
        <p:nvPicPr>
          <p:cNvPr id="1047" name="Picture 2" descr="OSAM Maintenance Legend">
            <a:extLst>
              <a:ext uri="{FF2B5EF4-FFF2-40B4-BE49-F238E27FC236}">
                <a16:creationId xmlns:a16="http://schemas.microsoft.com/office/drawing/2014/main" id="{10A9FDCB-C3E3-8E9F-1A97-EE57AD237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t="17350" r="38315" b="794"/>
          <a:stretch/>
        </p:blipFill>
        <p:spPr bwMode="auto">
          <a:xfrm>
            <a:off x="17739559" y="24003220"/>
            <a:ext cx="292608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TextBox 1055">
            <a:extLst>
              <a:ext uri="{FF2B5EF4-FFF2-40B4-BE49-F238E27FC236}">
                <a16:creationId xmlns:a16="http://schemas.microsoft.com/office/drawing/2014/main" id="{36B7D374-DEA6-29CC-CD79-328B86DC655B}"/>
              </a:ext>
            </a:extLst>
          </p:cNvPr>
          <p:cNvSpPr txBox="1"/>
          <p:nvPr/>
        </p:nvSpPr>
        <p:spPr>
          <a:xfrm>
            <a:off x="12628407" y="24186098"/>
            <a:ext cx="492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General 7R robot: 2D Search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F99CA8C-CE5E-D93B-28AC-13B0B1CC63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59" t="53352" r="34414" b="5927"/>
          <a:stretch/>
        </p:blipFill>
        <p:spPr>
          <a:xfrm>
            <a:off x="19582082" y="5715420"/>
            <a:ext cx="1669456" cy="19943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9C4EBB-1D47-C380-57F1-3F609605EE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389" t="53352" b="5927"/>
          <a:stretch/>
        </p:blipFill>
        <p:spPr>
          <a:xfrm>
            <a:off x="19294022" y="7635639"/>
            <a:ext cx="1930436" cy="199434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856AC4-CBFA-FFFA-6FBD-7564BE959273}"/>
              </a:ext>
            </a:extLst>
          </p:cNvPr>
          <p:cNvSpPr txBox="1"/>
          <p:nvPr/>
        </p:nvSpPr>
        <p:spPr>
          <a:xfrm>
            <a:off x="366149" y="6995566"/>
            <a:ext cx="1161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Detect &amp; resolve continuum of solutions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Robust to internal singularities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18A283-DDBD-9EC5-517C-F8EF3C186AAA}"/>
              </a:ext>
            </a:extLst>
          </p:cNvPr>
          <p:cNvSpPr txBox="1"/>
          <p:nvPr/>
        </p:nvSpPr>
        <p:spPr>
          <a:xfrm>
            <a:off x="17739559" y="26197756"/>
            <a:ext cx="2926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OSAM-1 (2R-2R-3R)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7CEC74-BAA7-FFA4-E34F-BEDF3F0F4DA6}"/>
              </a:ext>
            </a:extLst>
          </p:cNvPr>
          <p:cNvSpPr txBox="1"/>
          <p:nvPr/>
        </p:nvSpPr>
        <p:spPr>
          <a:xfrm>
            <a:off x="17830996" y="11018882"/>
            <a:ext cx="6217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Stereographic SEW angle reduces effects of singularities (e.g., 2R-2R-3R)</a:t>
            </a:r>
          </a:p>
        </p:txBody>
      </p:sp>
      <p:pic>
        <p:nvPicPr>
          <p:cNvPr id="1038" name="Picture 1037">
            <a:extLst>
              <a:ext uri="{FF2B5EF4-FFF2-40B4-BE49-F238E27FC236}">
                <a16:creationId xmlns:a16="http://schemas.microsoft.com/office/drawing/2014/main" id="{F593AB27-F6EB-6ECD-A079-B4A337093A3B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t="5699"/>
          <a:stretch/>
        </p:blipFill>
        <p:spPr>
          <a:xfrm>
            <a:off x="25237557" y="13544549"/>
            <a:ext cx="4389072" cy="39662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81DF448-1884-999C-3C27-68121F4BDA58}"/>
                  </a:ext>
                </a:extLst>
              </p:cNvPr>
              <p:cNvSpPr txBox="1"/>
              <p:nvPr/>
            </p:nvSpPr>
            <p:spPr>
              <a:xfrm>
                <a:off x="366150" y="25045131"/>
                <a:ext cx="5303462" cy="4199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Solution method:</a:t>
                </a:r>
              </a:p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 Write in terms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s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in</m:t>
                                  </m:r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Find unconstrained solutions</a:t>
                </a:r>
              </a:p>
              <a:p>
                <a:endParaRPr lang="en-US" sz="1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3. Add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‖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‖=1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constraint</a:t>
                </a:r>
              </a:p>
              <a:p>
                <a:endParaRPr lang="en-US" sz="1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 Return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atan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1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arccos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arcsin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tan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𝜃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/2)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 </a:t>
                </a:r>
              </a:p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	 Robust to numerical issues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81DF448-1884-999C-3C27-68121F4BD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50" y="25045131"/>
                <a:ext cx="5303462" cy="4199996"/>
              </a:xfrm>
              <a:prstGeom prst="rect">
                <a:avLst/>
              </a:prstGeom>
              <a:blipFill>
                <a:blip r:embed="rId37"/>
                <a:stretch>
                  <a:fillRect l="-2299" t="-1451" b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296A90EA-977D-96AC-E46E-D3B2E2C9AFC0}"/>
              </a:ext>
            </a:extLst>
          </p:cNvPr>
          <p:cNvSpPr/>
          <p:nvPr/>
        </p:nvSpPr>
        <p:spPr>
          <a:xfrm>
            <a:off x="366150" y="8001396"/>
            <a:ext cx="5852096" cy="5486340"/>
          </a:xfrm>
          <a:prstGeom prst="rect">
            <a:avLst/>
          </a:prstGeom>
          <a:noFill/>
          <a:ln w="38100">
            <a:solidFill>
              <a:srgbClr val="262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DE9F69B-0588-4DED-B163-A65A05DDEEA8}"/>
              </a:ext>
            </a:extLst>
          </p:cNvPr>
          <p:cNvSpPr/>
          <p:nvPr/>
        </p:nvSpPr>
        <p:spPr>
          <a:xfrm>
            <a:off x="6401123" y="8001395"/>
            <a:ext cx="5852096" cy="5486340"/>
          </a:xfrm>
          <a:prstGeom prst="rect">
            <a:avLst/>
          </a:prstGeom>
          <a:noFill/>
          <a:ln w="38100">
            <a:solidFill>
              <a:srgbClr val="262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DC8DBD1-83E5-4968-5A01-9F6A2FC54CF6}"/>
              </a:ext>
            </a:extLst>
          </p:cNvPr>
          <p:cNvSpPr/>
          <p:nvPr/>
        </p:nvSpPr>
        <p:spPr>
          <a:xfrm>
            <a:off x="366149" y="13670613"/>
            <a:ext cx="5852096" cy="5486340"/>
          </a:xfrm>
          <a:prstGeom prst="rect">
            <a:avLst/>
          </a:prstGeom>
          <a:noFill/>
          <a:ln w="38100">
            <a:solidFill>
              <a:srgbClr val="262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9ED91D7-76DB-70AD-2D3A-0DF089B55FF4}"/>
              </a:ext>
            </a:extLst>
          </p:cNvPr>
          <p:cNvSpPr/>
          <p:nvPr/>
        </p:nvSpPr>
        <p:spPr>
          <a:xfrm>
            <a:off x="6401122" y="13670612"/>
            <a:ext cx="5852096" cy="5486340"/>
          </a:xfrm>
          <a:prstGeom prst="rect">
            <a:avLst/>
          </a:prstGeom>
          <a:noFill/>
          <a:ln w="38100">
            <a:solidFill>
              <a:srgbClr val="262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2573EA5-BC35-3A2D-5939-3AE9A660A09C}"/>
              </a:ext>
            </a:extLst>
          </p:cNvPr>
          <p:cNvSpPr/>
          <p:nvPr/>
        </p:nvSpPr>
        <p:spPr>
          <a:xfrm>
            <a:off x="366149" y="19339832"/>
            <a:ext cx="5852096" cy="5486340"/>
          </a:xfrm>
          <a:prstGeom prst="rect">
            <a:avLst/>
          </a:prstGeom>
          <a:noFill/>
          <a:ln w="38100">
            <a:solidFill>
              <a:srgbClr val="262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F964FDB-26E1-1D58-C77B-27700C2CE269}"/>
              </a:ext>
            </a:extLst>
          </p:cNvPr>
          <p:cNvSpPr/>
          <p:nvPr/>
        </p:nvSpPr>
        <p:spPr>
          <a:xfrm>
            <a:off x="6401122" y="19339831"/>
            <a:ext cx="5852096" cy="5486340"/>
          </a:xfrm>
          <a:prstGeom prst="rect">
            <a:avLst/>
          </a:prstGeom>
          <a:noFill/>
          <a:ln w="38100">
            <a:solidFill>
              <a:srgbClr val="262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37A904C-8DE5-5E48-E502-D33E871078AA}"/>
              </a:ext>
            </a:extLst>
          </p:cNvPr>
          <p:cNvSpPr txBox="1"/>
          <p:nvPr/>
        </p:nvSpPr>
        <p:spPr>
          <a:xfrm>
            <a:off x="366149" y="7979748"/>
            <a:ext cx="5852096" cy="661720"/>
          </a:xfrm>
          <a:prstGeom prst="rect">
            <a:avLst/>
          </a:prstGeom>
          <a:solidFill>
            <a:srgbClr val="262627"/>
          </a:solidFill>
          <a:ln w="38100">
            <a:solidFill>
              <a:schemeClr val="tx1"/>
            </a:solidFill>
          </a:ln>
          <a:effectLst/>
        </p:spPr>
        <p:txBody>
          <a:bodyPr wrap="square" lIns="182880" tIns="91440" rIns="182880" bIns="137160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1: Circle and Point (≤ 1 solution)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0ED17DE-1226-A56B-34CF-6AEFB2BAF802}"/>
              </a:ext>
            </a:extLst>
          </p:cNvPr>
          <p:cNvSpPr txBox="1"/>
          <p:nvPr/>
        </p:nvSpPr>
        <p:spPr>
          <a:xfrm>
            <a:off x="6401123" y="7979748"/>
            <a:ext cx="5852096" cy="661720"/>
          </a:xfrm>
          <a:prstGeom prst="rect">
            <a:avLst/>
          </a:prstGeom>
          <a:solidFill>
            <a:srgbClr val="262627"/>
          </a:solidFill>
          <a:ln w="38100">
            <a:solidFill>
              <a:schemeClr val="tx1"/>
            </a:solidFill>
          </a:ln>
          <a:effectLst/>
        </p:spPr>
        <p:txBody>
          <a:bodyPr wrap="square" lIns="182880" tIns="91440" rIns="182880" bIns="137160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2: Two Circles (≤ 2 solutions)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48462AF-3A28-DC00-068D-E4681EC581D3}"/>
              </a:ext>
            </a:extLst>
          </p:cNvPr>
          <p:cNvSpPr txBox="1"/>
          <p:nvPr/>
        </p:nvSpPr>
        <p:spPr>
          <a:xfrm>
            <a:off x="366149" y="13648966"/>
            <a:ext cx="5852096" cy="661720"/>
          </a:xfrm>
          <a:prstGeom prst="rect">
            <a:avLst/>
          </a:prstGeom>
          <a:solidFill>
            <a:srgbClr val="262627"/>
          </a:solidFill>
          <a:ln w="38100">
            <a:solidFill>
              <a:schemeClr val="tx1"/>
            </a:solidFill>
          </a:ln>
          <a:effectLst/>
        </p:spPr>
        <p:txBody>
          <a:bodyPr wrap="square" lIns="182880" tIns="91440" rIns="182880" bIns="137160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3: Circle and Sphere (≤ 2 solutions)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AB211A7-7E11-ADE3-82DF-105A89BD21B0}"/>
              </a:ext>
            </a:extLst>
          </p:cNvPr>
          <p:cNvSpPr txBox="1"/>
          <p:nvPr/>
        </p:nvSpPr>
        <p:spPr>
          <a:xfrm>
            <a:off x="6401123" y="13670613"/>
            <a:ext cx="5852096" cy="661720"/>
          </a:xfrm>
          <a:prstGeom prst="rect">
            <a:avLst/>
          </a:prstGeom>
          <a:solidFill>
            <a:srgbClr val="262627"/>
          </a:solidFill>
          <a:ln w="38100">
            <a:solidFill>
              <a:schemeClr val="tx1"/>
            </a:solidFill>
          </a:ln>
          <a:effectLst/>
        </p:spPr>
        <p:txBody>
          <a:bodyPr wrap="square" lIns="182880" tIns="91440" rIns="182880" bIns="137160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4: Circle and Plane (≤ 2 solutions)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22254C4-B1F6-7966-C254-B61E9F052112}"/>
              </a:ext>
            </a:extLst>
          </p:cNvPr>
          <p:cNvSpPr txBox="1"/>
          <p:nvPr/>
        </p:nvSpPr>
        <p:spPr>
          <a:xfrm>
            <a:off x="366149" y="19318184"/>
            <a:ext cx="5852096" cy="661720"/>
          </a:xfrm>
          <a:prstGeom prst="rect">
            <a:avLst/>
          </a:prstGeom>
          <a:solidFill>
            <a:srgbClr val="262627"/>
          </a:solidFill>
          <a:ln w="38100">
            <a:solidFill>
              <a:schemeClr val="tx1"/>
            </a:solidFill>
          </a:ln>
          <a:effectLst/>
        </p:spPr>
        <p:txBody>
          <a:bodyPr wrap="square" lIns="182880" tIns="91440" rIns="182880" bIns="137160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5: Three Circles (≤ 4 solutions)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E99D5E1-CEC7-A56D-5364-F1773B838B79}"/>
              </a:ext>
            </a:extLst>
          </p:cNvPr>
          <p:cNvSpPr txBox="1"/>
          <p:nvPr/>
        </p:nvSpPr>
        <p:spPr>
          <a:xfrm>
            <a:off x="6401123" y="19318184"/>
            <a:ext cx="5852096" cy="661720"/>
          </a:xfrm>
          <a:prstGeom prst="rect">
            <a:avLst/>
          </a:prstGeom>
          <a:solidFill>
            <a:srgbClr val="262627"/>
          </a:solidFill>
          <a:ln w="38100">
            <a:solidFill>
              <a:schemeClr val="tx1"/>
            </a:solidFill>
          </a:ln>
          <a:effectLst/>
        </p:spPr>
        <p:txBody>
          <a:bodyPr wrap="square" lIns="182880" tIns="91440" rIns="182880" bIns="137160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6: Four Circles (≤ 4 solutions)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489B3E-9867-F7AE-A69E-242933F540D9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736" t="4716" r="3410" b="1262"/>
          <a:stretch/>
        </p:blipFill>
        <p:spPr>
          <a:xfrm rot="16200000">
            <a:off x="21122774" y="26289191"/>
            <a:ext cx="2194560" cy="292608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FED3B3E-16AF-C812-CA68-F383933D8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t="2303" r="15461" b="10598"/>
          <a:stretch/>
        </p:blipFill>
        <p:spPr bwMode="auto">
          <a:xfrm>
            <a:off x="17739527" y="26654951"/>
            <a:ext cx="292608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8037734-0BAD-C915-EC47-C1EE78DE5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9" t="16104" r="23254" b="18797"/>
          <a:stretch/>
        </p:blipFill>
        <p:spPr bwMode="auto">
          <a:xfrm rot="16200000">
            <a:off x="21122806" y="23637460"/>
            <a:ext cx="219456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0EB0812-33CB-A0D8-F514-D0DB59FB4366}"/>
              </a:ext>
            </a:extLst>
          </p:cNvPr>
          <p:cNvSpPr txBox="1"/>
          <p:nvPr/>
        </p:nvSpPr>
        <p:spPr>
          <a:xfrm>
            <a:off x="20757015" y="28849487"/>
            <a:ext cx="2926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RRC (General 7R)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D4C4F1-C9EF-F099-2A9B-900537A451FE}"/>
              </a:ext>
            </a:extLst>
          </p:cNvPr>
          <p:cNvSpPr txBox="1"/>
          <p:nvPr/>
        </p:nvSpPr>
        <p:spPr>
          <a:xfrm>
            <a:off x="17739526" y="28849511"/>
            <a:ext cx="2926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SSRMS (2R-3R||-2R)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248F31-99CD-D0C3-B178-476B94327E21}"/>
              </a:ext>
            </a:extLst>
          </p:cNvPr>
          <p:cNvSpPr txBox="1"/>
          <p:nvPr/>
        </p:nvSpPr>
        <p:spPr>
          <a:xfrm>
            <a:off x="20757047" y="26200167"/>
            <a:ext cx="2926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OSAM-2 (R-2R-2R-2R)</a:t>
            </a:r>
          </a:p>
        </p:txBody>
      </p:sp>
    </p:spTree>
    <p:extLst>
      <p:ext uri="{BB962C8B-B14F-4D97-AF65-F5344CB8AC3E}">
        <p14:creationId xmlns:p14="http://schemas.microsoft.com/office/powerpoint/2010/main" val="498638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3519</TotalTime>
  <Words>482</Words>
  <Application>Microsoft Macintosh PowerPoint</Application>
  <PresentationFormat>Custom</PresentationFormat>
  <Paragraphs>67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Cambria Math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Elias</dc:creator>
  <cp:lastModifiedBy>Carabis, David S. (GSFC-480.0)[SAIC]</cp:lastModifiedBy>
  <cp:revision>63</cp:revision>
  <dcterms:created xsi:type="dcterms:W3CDTF">2023-08-14T16:54:37Z</dcterms:created>
  <dcterms:modified xsi:type="dcterms:W3CDTF">2023-09-22T17:43:23Z</dcterms:modified>
</cp:coreProperties>
</file>