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2" r:id="rId2"/>
    <p:sldId id="268" r:id="rId3"/>
    <p:sldId id="277" r:id="rId4"/>
    <p:sldId id="279" r:id="rId5"/>
    <p:sldId id="278" r:id="rId6"/>
    <p:sldId id="297" r:id="rId7"/>
    <p:sldId id="258" r:id="rId8"/>
    <p:sldId id="280" r:id="rId9"/>
    <p:sldId id="281" r:id="rId10"/>
    <p:sldId id="282" r:id="rId11"/>
    <p:sldId id="284" r:id="rId12"/>
    <p:sldId id="303" r:id="rId13"/>
    <p:sldId id="285" r:id="rId14"/>
    <p:sldId id="304" r:id="rId15"/>
    <p:sldId id="298" r:id="rId16"/>
    <p:sldId id="299" r:id="rId17"/>
    <p:sldId id="300" r:id="rId18"/>
    <p:sldId id="301" r:id="rId19"/>
    <p:sldId id="302" r:id="rId20"/>
    <p:sldId id="305" r:id="rId21"/>
    <p:sldId id="306" r:id="rId22"/>
    <p:sldId id="307" r:id="rId23"/>
    <p:sldId id="308" r:id="rId24"/>
    <p:sldId id="295" r:id="rId25"/>
    <p:sldId id="29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CD3C2-E681-4579-A470-B85009EF5B4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7E5A-662E-4C21-AB25-B7ECCF994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8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name is Justin </a:t>
            </a:r>
            <a:r>
              <a:rPr lang="en-US" dirty="0" err="1"/>
              <a:t>McElderry,</a:t>
            </a:r>
            <a:r>
              <a:rPr lang="en-US" dirty="0"/>
              <a:t> and I am a materials engineer here at NASA MSFC.</a:t>
            </a:r>
          </a:p>
          <a:p>
            <a:endParaRPr lang="en-US" dirty="0"/>
          </a:p>
          <a:p>
            <a:r>
              <a:rPr lang="en-US" dirty="0"/>
              <a:t>When designing missiles, rockets, or other flight hardware, how do you think material data is collected when its been to space?</a:t>
            </a:r>
          </a:p>
          <a:p>
            <a:endParaRPr lang="en-US" dirty="0"/>
          </a:p>
          <a:p>
            <a:r>
              <a:rPr lang="en-US" dirty="0"/>
              <a:t>Here at MSFC, my team in the SEE team study what space environmental do to AM samples in space and try to characterized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73C68-DC85-6741-A344-B21118876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07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A75E0-44BA-538D-7137-B89D1C6DF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E8B7C-268C-30AB-F8CC-35527B2A0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CF9EE-3888-1107-0EAA-7C927A7A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Applied</a:t>
            </a:r>
            <a:r>
              <a:rPr lang="fr-FR" dirty="0"/>
              <a:t> Space </a:t>
            </a:r>
            <a:r>
              <a:rPr lang="fr-FR" dirty="0" err="1"/>
              <a:t>Environment</a:t>
            </a:r>
            <a:r>
              <a:rPr lang="fr-FR" dirty="0"/>
              <a:t> </a:t>
            </a:r>
            <a:r>
              <a:rPr lang="fr-FR" dirty="0" err="1"/>
              <a:t>Conference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E1A84-EBAB-BB86-EBE7-10A6C0D4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E7CF36-FE59-3484-3052-6F68C2CED69A}"/>
              </a:ext>
            </a:extLst>
          </p:cNvPr>
          <p:cNvSpPr/>
          <p:nvPr userDrawn="1"/>
        </p:nvSpPr>
        <p:spPr>
          <a:xfrm>
            <a:off x="0" y="0"/>
            <a:ext cx="12192000" cy="1198234"/>
          </a:xfrm>
          <a:prstGeom prst="rect">
            <a:avLst/>
          </a:prstGeom>
          <a:gradFill>
            <a:gsLst>
              <a:gs pos="0">
                <a:schemeClr val="accent1">
                  <a:lumMod val="39000"/>
                  <a:alpha val="97000"/>
                </a:schemeClr>
              </a:gs>
              <a:gs pos="48000">
                <a:srgbClr val="0A5386"/>
              </a:gs>
              <a:gs pos="99000">
                <a:srgbClr val="57A9D6"/>
              </a:gs>
            </a:gsLst>
            <a:path path="circle">
              <a:fillToRect l="100000" t="10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 extrusionH="76200" prstMaterial="matte">
            <a:bevelB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5E9C93-B4DB-807F-82A9-A0E32C968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17" y="-89471"/>
            <a:ext cx="1616766" cy="137717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317026-C7FD-DA8C-1C26-883225E22FBE}"/>
              </a:ext>
            </a:extLst>
          </p:cNvPr>
          <p:cNvCxnSpPr>
            <a:cxnSpLocks/>
          </p:cNvCxnSpPr>
          <p:nvPr userDrawn="1"/>
        </p:nvCxnSpPr>
        <p:spPr>
          <a:xfrm>
            <a:off x="0" y="1233006"/>
            <a:ext cx="12192000" cy="0"/>
          </a:xfrm>
          <a:prstGeom prst="line">
            <a:avLst/>
          </a:prstGeom>
          <a:ln w="63500" cmpd="thickThin">
            <a:solidFill>
              <a:srgbClr val="ED5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DD8CE63-DFB8-7188-7C97-60ADCF5A6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74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69459F-2470-6178-B076-6FC205D80F2E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5091" y="83544"/>
            <a:ext cx="981363" cy="10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9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3D97F6-6AF7-730B-B6EC-104E1E99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590D4-89B2-C6F1-DB17-839876A6D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99BBC-164E-8ED3-A3B8-EE444FA85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8/31/2023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8E514-2C1D-3593-7CEB-97540ACFE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/>
              <a:t>Applied</a:t>
            </a:r>
            <a:r>
              <a:rPr lang="fr-FR" dirty="0"/>
              <a:t> Space </a:t>
            </a:r>
            <a:r>
              <a:rPr lang="fr-FR" dirty="0" err="1"/>
              <a:t>Environment</a:t>
            </a:r>
            <a:r>
              <a:rPr lang="fr-FR" dirty="0"/>
              <a:t> </a:t>
            </a:r>
            <a:r>
              <a:rPr lang="fr-FR" dirty="0" err="1"/>
              <a:t>Conference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A3212-5854-E709-6A1F-033D28096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2BB21-962A-4C1D-BC22-3F503682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9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eghan.carrico@nasa.gov" TargetMode="External"/><Relationship Id="rId2" Type="http://schemas.openxmlformats.org/officeDocument/2006/relationships/hyperlink" Target="mailto:miria.finckenor@nasa.gov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E7790C-5A9F-4FD1-A7E8-E35764627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8513"/>
            <a:ext cx="27432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/22/2023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40D7DB7-AD70-438B-89FE-A9FF1500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8513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4D69F-6BDB-A24B-9F6F-BE19DF86BD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6AA76-C396-DE42-8B64-3554782C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4" y="1717040"/>
            <a:ext cx="11826704" cy="45214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solidFill>
                  <a:schemeClr val="bg1">
                    <a:lumMod val="95000"/>
                  </a:schemeClr>
                </a:solidFill>
              </a:rPr>
              <a:t>Durability of Passive Thermal Control Materials Exposed to Low Earth Orbit Environment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22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Miria Finckenor</a:t>
            </a:r>
            <a:br>
              <a:rPr lang="en-US" sz="22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Meghan Carrico</a:t>
            </a:r>
            <a:br>
              <a:rPr lang="en-US" sz="22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NASA Marshall Space Flight Center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Applied Space Environment Conference</a:t>
            </a:r>
            <a:br>
              <a:rPr lang="en-US" sz="27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October 2023</a:t>
            </a:r>
            <a:br>
              <a:rPr lang="en-US" sz="27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700" dirty="0">
                <a:solidFill>
                  <a:schemeClr val="bg1">
                    <a:lumMod val="95000"/>
                  </a:schemeClr>
                </a:solidFill>
              </a:rPr>
              <a:t>Huntsville, AL </a:t>
            </a:r>
          </a:p>
        </p:txBody>
      </p:sp>
    </p:spTree>
    <p:extLst>
      <p:ext uri="{BB962C8B-B14F-4D97-AF65-F5344CB8AC3E}">
        <p14:creationId xmlns:p14="http://schemas.microsoft.com/office/powerpoint/2010/main" val="425688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8518-0287-42EF-AA62-73354859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Aptek</a:t>
            </a:r>
            <a:r>
              <a:rPr lang="en-US" dirty="0"/>
              <a:t> 2711-1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8A23F-9F3C-0059-CB68-6C9CDFAB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10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35D52-514B-D14F-9D79-2086F052BE9A}"/>
              </a:ext>
            </a:extLst>
          </p:cNvPr>
          <p:cNvSpPr txBox="1"/>
          <p:nvPr/>
        </p:nvSpPr>
        <p:spPr>
          <a:xfrm>
            <a:off x="476964" y="1928104"/>
            <a:ext cx="40464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Inorganic, electrostatic dissipative thermal control coating.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significant change in optical properties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A75A5-03C9-9AE4-DA01-16F83345A461}"/>
              </a:ext>
            </a:extLst>
          </p:cNvPr>
          <p:cNvSpPr txBox="1"/>
          <p:nvPr/>
        </p:nvSpPr>
        <p:spPr>
          <a:xfrm>
            <a:off x="1709883" y="6098052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MISSE-15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B4DF22-D536-0CA0-128B-DC3C01A3B6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327" y="3707295"/>
            <a:ext cx="3048000" cy="2286000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885A4503-79FF-C13B-4C88-555032BD57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60" y="1504573"/>
            <a:ext cx="7029876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97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8518-0287-42EF-AA62-73354859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Aptek</a:t>
            </a:r>
            <a:r>
              <a:rPr lang="en-US" dirty="0"/>
              <a:t> 2711-1 Treated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8A23F-9F3C-0059-CB68-6C9CDFAB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35D52-514B-D14F-9D79-2086F052BE9A}"/>
              </a:ext>
            </a:extLst>
          </p:cNvPr>
          <p:cNvSpPr txBox="1"/>
          <p:nvPr/>
        </p:nvSpPr>
        <p:spPr>
          <a:xfrm>
            <a:off x="546654" y="1805966"/>
            <a:ext cx="41477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Inorganic, electrostatic dissipative thermal control coating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Treated with anti-microbial coating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Darkening on MISSE-15 wake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Similar darkening observed on MISSE-16 zenith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85FD20-4B55-699E-2751-1FD1F7E25FDA}"/>
              </a:ext>
            </a:extLst>
          </p:cNvPr>
          <p:cNvSpPr txBox="1"/>
          <p:nvPr/>
        </p:nvSpPr>
        <p:spPr>
          <a:xfrm>
            <a:off x="1458159" y="6098052"/>
            <a:ext cx="223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        MISSE-15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0AEC4-42C9-E5E4-3153-C0ACB532C8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654" y="4052735"/>
            <a:ext cx="3881210" cy="1920240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ED8222FE-ECBB-97F9-4FB7-FF62B53C4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11" y="1396537"/>
            <a:ext cx="7029876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57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8518-0287-42EF-AA62-73354859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Black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8A23F-9F3C-0059-CB68-6C9CDFAB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12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35D52-514B-D14F-9D79-2086F052BE9A}"/>
              </a:ext>
            </a:extLst>
          </p:cNvPr>
          <p:cNvSpPr txBox="1"/>
          <p:nvPr/>
        </p:nvSpPr>
        <p:spPr>
          <a:xfrm>
            <a:off x="553455" y="1835769"/>
            <a:ext cx="41477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Solar Orbiter heatshield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Burnt bone coating on titanium foil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Electrically conductive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observable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85FD20-4B55-699E-2751-1FD1F7E25FDA}"/>
              </a:ext>
            </a:extLst>
          </p:cNvPr>
          <p:cNvSpPr txBox="1"/>
          <p:nvPr/>
        </p:nvSpPr>
        <p:spPr>
          <a:xfrm>
            <a:off x="911505" y="5780000"/>
            <a:ext cx="2276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METIS-1</a:t>
            </a:r>
          </a:p>
          <a:p>
            <a:pPr algn="ctr"/>
            <a:r>
              <a:rPr lang="en-US" dirty="0"/>
              <a:t>Foil substrate is curled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9333B8-1749-43A4-280F-C9BD649B2B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486" y="1396537"/>
            <a:ext cx="7039635" cy="5120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714948-3A1C-2063-B4CC-8CEB63CCE1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12" y="3429000"/>
            <a:ext cx="2362405" cy="21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0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8518-0287-42EF-AA62-73354859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Alodine 1201 on AL 2050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8A23F-9F3C-0059-CB68-6C9CDFAB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13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35D52-514B-D14F-9D79-2086F052BE9A}"/>
              </a:ext>
            </a:extLst>
          </p:cNvPr>
          <p:cNvSpPr txBox="1"/>
          <p:nvPr/>
        </p:nvSpPr>
        <p:spPr>
          <a:xfrm>
            <a:off x="672932" y="1797878"/>
            <a:ext cx="40464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Chemical conversion coating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Chromate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Aluminum lithium substrate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Slight change in solar absorptance but still very close to control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4BBEC4-D1BD-0C08-9433-C0564CC72290}"/>
              </a:ext>
            </a:extLst>
          </p:cNvPr>
          <p:cNvSpPr txBox="1"/>
          <p:nvPr/>
        </p:nvSpPr>
        <p:spPr>
          <a:xfrm>
            <a:off x="1709883" y="6098052"/>
            <a:ext cx="19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   MISSE-11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256CA0-BEB1-23FA-8073-CF563D15A7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511" y="1346744"/>
            <a:ext cx="7039635" cy="5120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F2B190-95B4-E021-9D60-4C3C7511BE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323" y="4077677"/>
            <a:ext cx="3075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7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8518-0287-42EF-AA62-73354859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 N Prep on 6061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8A23F-9F3C-0059-CB68-6C9CDFAB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14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35D52-514B-D14F-9D79-2086F052BE9A}"/>
              </a:ext>
            </a:extLst>
          </p:cNvPr>
          <p:cNvSpPr txBox="1"/>
          <p:nvPr/>
        </p:nvSpPr>
        <p:spPr>
          <a:xfrm>
            <a:off x="696462" y="1767464"/>
            <a:ext cx="40464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Chemical conversion coating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Bonderite M-CR 871 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Chromate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affected by the contamination during the METIS-2 flight than the space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4BBEC4-D1BD-0C08-9433-C0564CC72290}"/>
              </a:ext>
            </a:extLst>
          </p:cNvPr>
          <p:cNvSpPr txBox="1"/>
          <p:nvPr/>
        </p:nvSpPr>
        <p:spPr>
          <a:xfrm>
            <a:off x="1709883" y="6098052"/>
            <a:ext cx="186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   METIS-2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2CF51448-9B60-B008-8C91-6C52D8C6AB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666" y="1346744"/>
            <a:ext cx="7040031" cy="5120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9C3DA7-811A-F02D-C124-6BFDC877C7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20" y="4195041"/>
            <a:ext cx="312994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81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8518-0287-42EF-AA62-73354859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 N Prep on 2050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8A23F-9F3C-0059-CB68-6C9CDFAB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15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35D52-514B-D14F-9D79-2086F052BE9A}"/>
              </a:ext>
            </a:extLst>
          </p:cNvPr>
          <p:cNvSpPr txBox="1"/>
          <p:nvPr/>
        </p:nvSpPr>
        <p:spPr>
          <a:xfrm>
            <a:off x="616948" y="1807818"/>
            <a:ext cx="40464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Chemical conversion coating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Bonderite M-CR 871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Chromate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Applied to aluminum-lithium alloy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affected by the contamination during the METIS-2 flight than the space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4BBEC4-D1BD-0C08-9433-C0564CC72290}"/>
              </a:ext>
            </a:extLst>
          </p:cNvPr>
          <p:cNvSpPr txBox="1"/>
          <p:nvPr/>
        </p:nvSpPr>
        <p:spPr>
          <a:xfrm>
            <a:off x="1709883" y="6098052"/>
            <a:ext cx="186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   METIS-2</a:t>
            </a:r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4D79FC8B-E606-F8C5-D8FA-6AEDDAD84A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789" y="1427107"/>
            <a:ext cx="7040031" cy="5120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460A98-64B4-EAFF-B5FF-4977B5B24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37" y="4269252"/>
            <a:ext cx="324091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70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8518-0287-42EF-AA62-73354859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Iridite</a:t>
            </a:r>
            <a:r>
              <a:rPr lang="en-US" dirty="0"/>
              <a:t> NCP on 6061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8A23F-9F3C-0059-CB68-6C9CDFAB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16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35D52-514B-D14F-9D79-2086F052BE9A}"/>
              </a:ext>
            </a:extLst>
          </p:cNvPr>
          <p:cNvSpPr txBox="1"/>
          <p:nvPr/>
        </p:nvSpPr>
        <p:spPr>
          <a:xfrm>
            <a:off x="616949" y="2235200"/>
            <a:ext cx="40464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Chemical conversion coating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Chromate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affected by the contamination during the METIS-2 flight than the space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4BBEC4-D1BD-0C08-9433-C0564CC72290}"/>
              </a:ext>
            </a:extLst>
          </p:cNvPr>
          <p:cNvSpPr txBox="1"/>
          <p:nvPr/>
        </p:nvSpPr>
        <p:spPr>
          <a:xfrm>
            <a:off x="1709883" y="6098052"/>
            <a:ext cx="186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   METIS-2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28FB488A-A516-4BDA-99C1-F702357CD0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441" y="1346744"/>
            <a:ext cx="7040031" cy="5120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AE3DE1-CCAB-94D2-2AED-D06D146627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269093"/>
            <a:ext cx="356646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54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8518-0287-42EF-AA62-73354859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Iridite</a:t>
            </a:r>
            <a:r>
              <a:rPr lang="en-US" dirty="0"/>
              <a:t> NCP on 2050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8A23F-9F3C-0059-CB68-6C9CDFAB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17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35D52-514B-D14F-9D79-2086F052BE9A}"/>
              </a:ext>
            </a:extLst>
          </p:cNvPr>
          <p:cNvSpPr txBox="1"/>
          <p:nvPr/>
        </p:nvSpPr>
        <p:spPr>
          <a:xfrm>
            <a:off x="630201" y="1867452"/>
            <a:ext cx="40464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Chemical conversion coating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Chromate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Applied to aluminum-lithium alloy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affected by the contamination during the METIS-2 flight than the space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4BBEC4-D1BD-0C08-9433-C0564CC72290}"/>
              </a:ext>
            </a:extLst>
          </p:cNvPr>
          <p:cNvSpPr txBox="1"/>
          <p:nvPr/>
        </p:nvSpPr>
        <p:spPr>
          <a:xfrm>
            <a:off x="1709883" y="6098052"/>
            <a:ext cx="186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   METIS-2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7BA37912-3102-8088-C981-5386F8A092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693" y="1396537"/>
            <a:ext cx="7040031" cy="5120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53A805-978F-AF1B-E6E5-E291D5BC1C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004" y="4119415"/>
            <a:ext cx="28197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47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8518-0287-42EF-AA62-73354859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Nextel 440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8A23F-9F3C-0059-CB68-6C9CDFAB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18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35D52-514B-D14F-9D79-2086F052BE9A}"/>
              </a:ext>
            </a:extLst>
          </p:cNvPr>
          <p:cNvSpPr txBox="1"/>
          <p:nvPr/>
        </p:nvSpPr>
        <p:spPr>
          <a:xfrm>
            <a:off x="630201" y="1867452"/>
            <a:ext cx="40464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Ceramic fabric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Pink coating is a boron compound, was bleached by UV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4BBEC4-D1BD-0C08-9433-C0564CC72290}"/>
              </a:ext>
            </a:extLst>
          </p:cNvPr>
          <p:cNvSpPr txBox="1"/>
          <p:nvPr/>
        </p:nvSpPr>
        <p:spPr>
          <a:xfrm>
            <a:off x="1709883" y="6098052"/>
            <a:ext cx="254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   MISSE-15 Wake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767BB-5CB9-EC7B-8AD1-9324BFECC9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879" y="3661806"/>
            <a:ext cx="3741136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0860D-9AD9-E06E-47C3-A4FF70F755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693" y="1418272"/>
            <a:ext cx="7039635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93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8518-0287-42EF-AA62-73354859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Gentex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8A23F-9F3C-0059-CB68-6C9CDFAB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19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35D52-514B-D14F-9D79-2086F052BE9A}"/>
              </a:ext>
            </a:extLst>
          </p:cNvPr>
          <p:cNvSpPr txBox="1"/>
          <p:nvPr/>
        </p:nvSpPr>
        <p:spPr>
          <a:xfrm>
            <a:off x="630201" y="1867452"/>
            <a:ext cx="40464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Aluminized fiberglass fabric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visible effect due to MISSE-15 wake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4BBEC4-D1BD-0C08-9433-C0564CC72290}"/>
              </a:ext>
            </a:extLst>
          </p:cNvPr>
          <p:cNvSpPr txBox="1"/>
          <p:nvPr/>
        </p:nvSpPr>
        <p:spPr>
          <a:xfrm>
            <a:off x="1709883" y="6098052"/>
            <a:ext cx="19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   MISSE-15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E1C725-11F0-152E-C781-9BE9E30B3D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80" y="3628760"/>
            <a:ext cx="3852325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55757E-DC1D-8BA4-077D-B8B168AE3D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693" y="1396537"/>
            <a:ext cx="7039635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43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22460-5918-4E04-A8F4-6050F1D5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9F434-1093-4C75-B009-9E459559F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279"/>
            <a:ext cx="10515600" cy="4781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variety of passive thermal control materials were exposed to the space environment on five different flight experiments.</a:t>
            </a:r>
          </a:p>
          <a:p>
            <a:r>
              <a:rPr lang="en-US" dirty="0"/>
              <a:t>Low Earth orbit environmental exposure</a:t>
            </a:r>
          </a:p>
          <a:p>
            <a:pPr lvl="1"/>
            <a:r>
              <a:rPr lang="en-US" sz="2800" dirty="0"/>
              <a:t>Paints</a:t>
            </a:r>
          </a:p>
          <a:p>
            <a:pPr lvl="1"/>
            <a:r>
              <a:rPr lang="en-US" sz="2800" dirty="0"/>
              <a:t>Chemical conversion coatings</a:t>
            </a:r>
          </a:p>
          <a:p>
            <a:pPr lvl="1"/>
            <a:r>
              <a:rPr lang="en-US" sz="2800" dirty="0"/>
              <a:t>Thermal protection materials</a:t>
            </a:r>
          </a:p>
          <a:p>
            <a:r>
              <a:rPr lang="en-US" dirty="0"/>
              <a:t>Effects of molecular contamination</a:t>
            </a:r>
          </a:p>
          <a:p>
            <a:r>
              <a:rPr lang="en-US" dirty="0"/>
              <a:t>Future work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32F5DA-F659-B282-774A-901E3CD50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30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8518-0287-42EF-AA62-73354859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Ceratex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8A23F-9F3C-0059-CB68-6C9CDFAB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20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35D52-514B-D14F-9D79-2086F052BE9A}"/>
              </a:ext>
            </a:extLst>
          </p:cNvPr>
          <p:cNvSpPr txBox="1"/>
          <p:nvPr/>
        </p:nvSpPr>
        <p:spPr>
          <a:xfrm>
            <a:off x="630201" y="1867452"/>
            <a:ext cx="40464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Aluminosilicate material flown on MISSE-11 wake.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Ceratex</a:t>
            </a:r>
            <a:r>
              <a:rPr lang="en-US" sz="2000" dirty="0"/>
              <a:t> 3110 cloth and 3170 paper had strong reaction to UV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Ceratex</a:t>
            </a:r>
            <a:r>
              <a:rPr lang="en-US" sz="2000" dirty="0"/>
              <a:t> 3180 blanket did not.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4BBEC4-D1BD-0C08-9433-C0564CC72290}"/>
              </a:ext>
            </a:extLst>
          </p:cNvPr>
          <p:cNvSpPr txBox="1"/>
          <p:nvPr/>
        </p:nvSpPr>
        <p:spPr>
          <a:xfrm>
            <a:off x="4952107" y="5781785"/>
            <a:ext cx="6354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MISSE-11 </a:t>
            </a:r>
            <a:r>
              <a:rPr lang="en-US" dirty="0" err="1"/>
              <a:t>Ceratex</a:t>
            </a:r>
            <a:r>
              <a:rPr lang="en-US" dirty="0"/>
              <a:t> 3180 blanket, 3170 paper, 3110 cloth</a:t>
            </a:r>
          </a:p>
          <a:p>
            <a:pPr algn="ctr"/>
            <a:r>
              <a:rPr lang="en-US" dirty="0"/>
              <a:t>Washers were to prevent fibers from brushing swing-side samples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60A81B-28AD-6B3F-449A-36A25DC61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107" y="1480230"/>
            <a:ext cx="6401693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58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8518-0287-42EF-AA62-73354859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Ceratex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8A23F-9F3C-0059-CB68-6C9CDFAB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0BAC56-1455-8074-F0D8-F967DD9E19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794" y="1427892"/>
            <a:ext cx="7026412" cy="51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49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8518-0287-42EF-AA62-73354859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Ceratex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8A23F-9F3C-0059-CB68-6C9CDFAB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59D2CC-DCCD-BFED-A6B7-B35AFB1328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092" y="1455225"/>
            <a:ext cx="7239816" cy="52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77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8518-0287-42EF-AA62-73354859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Ceratex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8A23F-9F3C-0059-CB68-6C9CDFAB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8EE31-0C45-0668-AA04-7DA1D53BF7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281" y="1396537"/>
            <a:ext cx="7185438" cy="522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11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59003-5501-766D-0C22-BCE4F6D3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0FB606-1111-21B6-8CEA-E546B804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FAD26-794E-41DE-C312-CDB97612C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695"/>
            <a:ext cx="10601131" cy="5062192"/>
          </a:xfrm>
        </p:spPr>
        <p:txBody>
          <a:bodyPr>
            <a:normAutofit/>
          </a:bodyPr>
          <a:lstStyle/>
          <a:p>
            <a:r>
              <a:rPr lang="en-US" dirty="0"/>
              <a:t>Continue analyses of MISSE and METIS samples</a:t>
            </a:r>
          </a:p>
          <a:p>
            <a:r>
              <a:rPr lang="en-US" dirty="0"/>
              <a:t>Saint </a:t>
            </a:r>
            <a:r>
              <a:rPr lang="en-US" dirty="0" err="1"/>
              <a:t>Gobain</a:t>
            </a:r>
            <a:r>
              <a:rPr lang="en-US" dirty="0"/>
              <a:t> ceased production of beta cloth due to per- and polyfluoroalkyl substance (PFAS) issues.</a:t>
            </a:r>
          </a:p>
          <a:p>
            <a:pPr lvl="1"/>
            <a:r>
              <a:rPr lang="en-US" dirty="0"/>
              <a:t>Used as outer cover on multi-layer insulation blankets</a:t>
            </a:r>
          </a:p>
          <a:p>
            <a:pPr lvl="1"/>
            <a:r>
              <a:rPr lang="en-US" dirty="0"/>
              <a:t>Candidate materials flown on MISSE in addition to the Gentex and Nextel:</a:t>
            </a:r>
          </a:p>
          <a:p>
            <a:pPr lvl="2"/>
            <a:r>
              <a:rPr lang="en-US" dirty="0"/>
              <a:t>Dutch glass cloth </a:t>
            </a:r>
          </a:p>
          <a:p>
            <a:pPr lvl="2"/>
            <a:r>
              <a:rPr lang="en-US" dirty="0"/>
              <a:t>Ortho </a:t>
            </a:r>
          </a:p>
          <a:p>
            <a:pPr lvl="2"/>
            <a:r>
              <a:rPr lang="en-US" dirty="0" err="1"/>
              <a:t>Vectran</a:t>
            </a:r>
            <a:endParaRPr lang="en-US" dirty="0"/>
          </a:p>
          <a:p>
            <a:pPr lvl="2"/>
            <a:r>
              <a:rPr lang="en-US" dirty="0"/>
              <a:t>Nora Dell and Nora LX</a:t>
            </a:r>
          </a:p>
          <a:p>
            <a:pPr lvl="2"/>
            <a:r>
              <a:rPr lang="en-US" dirty="0"/>
              <a:t>Berlin</a:t>
            </a:r>
          </a:p>
          <a:p>
            <a:pPr lvl="2"/>
            <a:r>
              <a:rPr lang="en-US" dirty="0" err="1"/>
              <a:t>Quartzel</a:t>
            </a:r>
            <a:r>
              <a:rPr lang="en-US" dirty="0"/>
              <a:t> veil</a:t>
            </a:r>
          </a:p>
          <a:p>
            <a:pPr lvl="2"/>
            <a:r>
              <a:rPr lang="en-US" dirty="0" err="1"/>
              <a:t>Aptek</a:t>
            </a:r>
            <a:r>
              <a:rPr lang="en-US" dirty="0"/>
              <a:t> 2706 over fiber reinforced film</a:t>
            </a:r>
          </a:p>
          <a:p>
            <a:pPr lvl="2"/>
            <a:r>
              <a:rPr lang="en-US" dirty="0"/>
              <a:t>Aerospace Fabrication &amp; Materials fabric</a:t>
            </a:r>
          </a:p>
        </p:txBody>
      </p:sp>
    </p:spTree>
    <p:extLst>
      <p:ext uri="{BB962C8B-B14F-4D97-AF65-F5344CB8AC3E}">
        <p14:creationId xmlns:p14="http://schemas.microsoft.com/office/powerpoint/2010/main" val="3953572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59003-5501-766D-0C22-BCE4F6D3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25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FAD26-794E-41DE-C312-CDB97612C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694"/>
            <a:ext cx="10515600" cy="48686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authors gratefully acknowledge the following people for providing samples:</a:t>
            </a:r>
          </a:p>
          <a:p>
            <a:r>
              <a:rPr lang="en-US" sz="2400" dirty="0"/>
              <a:t>Peter Babilo – Boeing</a:t>
            </a:r>
          </a:p>
          <a:p>
            <a:r>
              <a:rPr lang="en-US" sz="2400" dirty="0"/>
              <a:t>Chip Kopicz – ESSCA</a:t>
            </a:r>
          </a:p>
          <a:p>
            <a:r>
              <a:rPr lang="en-US" sz="2400" dirty="0"/>
              <a:t>Andrew Brady – Arizona State University</a:t>
            </a:r>
          </a:p>
          <a:p>
            <a:r>
              <a:rPr lang="en-US" sz="2400" dirty="0" err="1"/>
              <a:t>Hisco</a:t>
            </a:r>
            <a:r>
              <a:rPr lang="en-US" sz="2400" dirty="0"/>
              <a:t> Products</a:t>
            </a:r>
          </a:p>
          <a:p>
            <a:r>
              <a:rPr lang="en-US" sz="2400" dirty="0"/>
              <a:t>Dan Moore – TWR Service</a:t>
            </a:r>
          </a:p>
          <a:p>
            <a:r>
              <a:rPr lang="en-US" sz="2400" dirty="0"/>
              <a:t>Nigel Cobbe – </a:t>
            </a:r>
            <a:r>
              <a:rPr lang="en-US" sz="2400" dirty="0" err="1"/>
              <a:t>Enbio</a:t>
            </a:r>
            <a:endParaRPr lang="en-US" sz="2400" dirty="0"/>
          </a:p>
          <a:p>
            <a:r>
              <a:rPr lang="en-US" sz="2400" dirty="0"/>
              <a:t>Tiffany Lockett – MSFC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 info:</a:t>
            </a:r>
          </a:p>
          <a:p>
            <a:r>
              <a:rPr lang="en-US" dirty="0"/>
              <a:t>Miria Finckenor  </a:t>
            </a:r>
            <a:r>
              <a:rPr lang="en-US" dirty="0">
                <a:hlinkClick r:id="rId2"/>
              </a:rPr>
              <a:t>miria.finckenor@nasa.gov</a:t>
            </a:r>
            <a:r>
              <a:rPr lang="en-US" dirty="0"/>
              <a:t> </a:t>
            </a:r>
          </a:p>
          <a:p>
            <a:r>
              <a:rPr lang="en-US" dirty="0"/>
              <a:t>Meghan Carrico  </a:t>
            </a:r>
            <a:r>
              <a:rPr lang="en-US" dirty="0">
                <a:hlinkClick r:id="rId3"/>
              </a:rPr>
              <a:t>meghan.carrico@nasa.gov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323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22460-5918-4E04-A8F4-6050F1D5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9F434-1093-4C75-B009-9E459559F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65" y="1396537"/>
            <a:ext cx="7702826" cy="52030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Materials on International Space Station Experiment (MISSE) Flight Facility</a:t>
            </a:r>
          </a:p>
          <a:p>
            <a:r>
              <a:rPr lang="en-US" dirty="0"/>
              <a:t>MISSE-FF is a commercial test platform located on the ISS EXPRESS Logistics Carrier 2.</a:t>
            </a:r>
          </a:p>
          <a:p>
            <a:r>
              <a:rPr lang="en-US" dirty="0"/>
              <a:t>Operated by Aegis Aerospace with ram, wake, zenith, and nadir faces.</a:t>
            </a:r>
          </a:p>
          <a:p>
            <a:r>
              <a:rPr lang="en-US" dirty="0"/>
              <a:t>Experiments are robotically deployed for nominally 6 months per mission.</a:t>
            </a:r>
          </a:p>
          <a:p>
            <a:r>
              <a:rPr lang="en-US" dirty="0"/>
              <a:t>MISSE Sample Carriers are closed during resupply vehicle docking to minimize any contamination and inadvertent atomic oxygen exposure to wake side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32F5DA-F659-B282-774A-901E3CD50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D2C5DF-9052-50EB-5980-9E4DAB1731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383" y="1438322"/>
            <a:ext cx="3313043" cy="49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7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22460-5918-4E04-A8F4-6050F1D5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MISSE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9F434-1093-4C75-B009-9E459559F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2279"/>
            <a:ext cx="6308035" cy="4781652"/>
          </a:xfrm>
        </p:spPr>
        <p:txBody>
          <a:bodyPr>
            <a:normAutofit/>
          </a:bodyPr>
          <a:lstStyle/>
          <a:p>
            <a:r>
              <a:rPr lang="en-US" dirty="0"/>
              <a:t>MISSE-FF sample carriers have onboard cameras and monthly scans</a:t>
            </a:r>
          </a:p>
          <a:p>
            <a:r>
              <a:rPr lang="en-US" dirty="0"/>
              <a:t>MISSE-11 wake side</a:t>
            </a:r>
          </a:p>
          <a:p>
            <a:pPr lvl="1"/>
            <a:r>
              <a:rPr lang="en-US" dirty="0"/>
              <a:t>April 2019 to Sept. 2020</a:t>
            </a:r>
          </a:p>
          <a:p>
            <a:pPr lvl="1"/>
            <a:r>
              <a:rPr lang="en-US" dirty="0"/>
              <a:t>760 ESH of UV per diode measurements</a:t>
            </a:r>
          </a:p>
          <a:p>
            <a:r>
              <a:rPr lang="en-US" dirty="0"/>
              <a:t>MISSE-15 wake side</a:t>
            </a:r>
          </a:p>
          <a:p>
            <a:pPr lvl="1"/>
            <a:r>
              <a:rPr lang="en-US" dirty="0"/>
              <a:t>Dec. 2021 to July 2022</a:t>
            </a:r>
          </a:p>
          <a:p>
            <a:pPr lvl="1"/>
            <a:r>
              <a:rPr lang="en-US" dirty="0"/>
              <a:t>Only 57 days of UV data</a:t>
            </a:r>
          </a:p>
          <a:p>
            <a:r>
              <a:rPr lang="en-US" dirty="0"/>
              <a:t>MISSE-16 wake side</a:t>
            </a:r>
          </a:p>
          <a:p>
            <a:pPr lvl="1"/>
            <a:r>
              <a:rPr lang="en-US"/>
              <a:t>August </a:t>
            </a:r>
            <a:r>
              <a:rPr lang="en-US" dirty="0"/>
              <a:t>2022 to March 2023</a:t>
            </a:r>
          </a:p>
          <a:p>
            <a:pPr lvl="1"/>
            <a:r>
              <a:rPr lang="en-US" dirty="0"/>
              <a:t>Also missing UV data sets</a:t>
            </a:r>
          </a:p>
          <a:p>
            <a:pPr lvl="1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32F5DA-F659-B282-774A-901E3CD50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FC5F0E-0603-9B17-575F-BAF2862A21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6234" y="1352663"/>
            <a:ext cx="4830417" cy="4512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C8C67C-2C9D-C9E0-6C37-D28347E0D541}"/>
              </a:ext>
            </a:extLst>
          </p:cNvPr>
          <p:cNvSpPr txBox="1"/>
          <p:nvPr/>
        </p:nvSpPr>
        <p:spPr>
          <a:xfrm>
            <a:off x="8067282" y="5864831"/>
            <a:ext cx="34213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Polymer film		AZ93/AMJ-700-IBU</a:t>
            </a:r>
          </a:p>
          <a:p>
            <a:r>
              <a:rPr lang="en-US" sz="1400" dirty="0"/>
              <a:t>AZ93		AZ83</a:t>
            </a:r>
          </a:p>
          <a:p>
            <a:r>
              <a:rPr lang="en-US" sz="1400" dirty="0"/>
              <a:t>AZ93M		AZJ-3700</a:t>
            </a:r>
          </a:p>
        </p:txBody>
      </p:sp>
    </p:spTree>
    <p:extLst>
      <p:ext uri="{BB962C8B-B14F-4D97-AF65-F5344CB8AC3E}">
        <p14:creationId xmlns:p14="http://schemas.microsoft.com/office/powerpoint/2010/main" val="276874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22460-5918-4E04-A8F4-6050F1D5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9F434-1093-4C75-B009-9E459559F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279"/>
            <a:ext cx="10515600" cy="4781652"/>
          </a:xfrm>
        </p:spPr>
        <p:txBody>
          <a:bodyPr>
            <a:normAutofit/>
          </a:bodyPr>
          <a:lstStyle/>
          <a:p>
            <a:r>
              <a:rPr lang="en-US" dirty="0"/>
              <a:t>Materials Exposure and Technology Innovation in Space (METIS)</a:t>
            </a:r>
          </a:p>
          <a:p>
            <a:pPr lvl="1"/>
            <a:r>
              <a:rPr lang="en-US" dirty="0"/>
              <a:t>Flown in the cargo bay of the Space Force X-37B vehicle</a:t>
            </a:r>
          </a:p>
          <a:p>
            <a:r>
              <a:rPr lang="en-US" dirty="0"/>
              <a:t>Environmental Exposure for METIS-1</a:t>
            </a:r>
          </a:p>
          <a:p>
            <a:pPr lvl="1"/>
            <a:r>
              <a:rPr lang="en-US" dirty="0"/>
              <a:t>May 2015 – May 2017</a:t>
            </a:r>
          </a:p>
          <a:p>
            <a:pPr lvl="1"/>
            <a:r>
              <a:rPr lang="en-US" dirty="0"/>
              <a:t>718 days in orbit</a:t>
            </a:r>
          </a:p>
          <a:p>
            <a:pPr lvl="1"/>
            <a:r>
              <a:rPr lang="en-US" dirty="0"/>
              <a:t>~11,488 cycles from  -40 to +80 deg C</a:t>
            </a:r>
          </a:p>
          <a:p>
            <a:pPr lvl="1"/>
            <a:r>
              <a:rPr lang="en-US" dirty="0"/>
              <a:t>~2,500 equivalent sun-hours of UV</a:t>
            </a:r>
          </a:p>
          <a:p>
            <a:pPr lvl="1"/>
            <a:r>
              <a:rPr lang="en-US" dirty="0"/>
              <a:t>Disagreement between model and measurement for AO, model is 6 x 10</a:t>
            </a:r>
            <a:r>
              <a:rPr lang="en-US" baseline="30000" dirty="0"/>
              <a:t>21</a:t>
            </a:r>
            <a:r>
              <a:rPr lang="en-US" dirty="0"/>
              <a:t> atoms/cm</a:t>
            </a:r>
            <a:r>
              <a:rPr lang="en-US" baseline="30000" dirty="0"/>
              <a:t>2</a:t>
            </a:r>
            <a:r>
              <a:rPr lang="en-US" dirty="0"/>
              <a:t>, measurements of mass loss/gain and thickness loss of polymer films indicate 2 to 3 x 10</a:t>
            </a:r>
            <a:r>
              <a:rPr lang="en-US" baseline="30000" dirty="0"/>
              <a:t>19</a:t>
            </a:r>
            <a:r>
              <a:rPr lang="en-US" dirty="0"/>
              <a:t> atoms/cm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~600 Angstroms of contamination, mostly </a:t>
            </a:r>
            <a:r>
              <a:rPr lang="en-US" dirty="0" err="1"/>
              <a:t>SiOx</a:t>
            </a:r>
            <a:r>
              <a:rPr lang="en-US" dirty="0"/>
              <a:t> as determined from optical witness samples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32F5DA-F659-B282-774A-901E3CD50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193CF-69DE-B819-BB35-F6A0698FE6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512" y="2461025"/>
            <a:ext cx="3572289" cy="193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2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22460-5918-4E04-A8F4-6050F1D5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METIS-2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9F434-1093-4C75-B009-9E459559F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279"/>
            <a:ext cx="10515600" cy="4781652"/>
          </a:xfrm>
        </p:spPr>
        <p:txBody>
          <a:bodyPr>
            <a:normAutofit/>
          </a:bodyPr>
          <a:lstStyle/>
          <a:p>
            <a:r>
              <a:rPr lang="en-US" dirty="0"/>
              <a:t>Environmental Exposure for METIS-2</a:t>
            </a:r>
          </a:p>
          <a:p>
            <a:pPr lvl="1"/>
            <a:r>
              <a:rPr lang="en-US" dirty="0"/>
              <a:t>May 2020 – November 2022</a:t>
            </a:r>
          </a:p>
          <a:p>
            <a:pPr lvl="1"/>
            <a:r>
              <a:rPr lang="en-US" dirty="0"/>
              <a:t>909 days in orbit</a:t>
            </a:r>
          </a:p>
          <a:p>
            <a:pPr lvl="1"/>
            <a:r>
              <a:rPr lang="en-US" dirty="0"/>
              <a:t>~15,544 cycles from  -40 to +80 deg C</a:t>
            </a:r>
          </a:p>
          <a:p>
            <a:pPr lvl="1"/>
            <a:r>
              <a:rPr lang="en-US" dirty="0"/>
              <a:t>~3,200 equivalent sun-hours of UV</a:t>
            </a:r>
          </a:p>
          <a:p>
            <a:pPr lvl="1"/>
            <a:r>
              <a:rPr lang="en-US" dirty="0"/>
              <a:t>Mass gain of polymer films obscures atomic oxygen measurements.</a:t>
            </a:r>
          </a:p>
          <a:p>
            <a:pPr lvl="1"/>
            <a:r>
              <a:rPr lang="en-US" dirty="0"/>
              <a:t>Greater than 1000 Angstroms of contamination, mostly </a:t>
            </a:r>
            <a:r>
              <a:rPr lang="en-US" dirty="0" err="1"/>
              <a:t>SiOx</a:t>
            </a:r>
            <a:r>
              <a:rPr lang="en-US" dirty="0"/>
              <a:t> as determined from optical witness samples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32F5DA-F659-B282-774A-901E3CD50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6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8518-0287-42EF-AA62-73354859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Aptek</a:t>
            </a:r>
            <a:r>
              <a:rPr lang="en-US" dirty="0"/>
              <a:t> 2706-1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8A23F-9F3C-0059-CB68-6C9CDFAB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35D52-514B-D14F-9D79-2086F052BE9A}"/>
              </a:ext>
            </a:extLst>
          </p:cNvPr>
          <p:cNvSpPr txBox="1"/>
          <p:nvPr/>
        </p:nvSpPr>
        <p:spPr>
          <a:xfrm>
            <a:off x="672933" y="1815868"/>
            <a:ext cx="40464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White silicone electrostatic dissipative coating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Slight yellowing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Selected for MLI blanket on Europa Clipper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32948-8CEC-F170-A2A9-6BA48BBD030F}"/>
              </a:ext>
            </a:extLst>
          </p:cNvPr>
          <p:cNvSpPr txBox="1"/>
          <p:nvPr/>
        </p:nvSpPr>
        <p:spPr>
          <a:xfrm>
            <a:off x="1669687" y="5667526"/>
            <a:ext cx="19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   MISSE-15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78E0E4-B649-E792-9A37-C76069386D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886" y="3758631"/>
            <a:ext cx="3323305" cy="182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BB0F74-41A4-46D0-5381-B8D88535CA96}"/>
              </a:ext>
            </a:extLst>
          </p:cNvPr>
          <p:cNvSpPr txBox="1"/>
          <p:nvPr/>
        </p:nvSpPr>
        <p:spPr>
          <a:xfrm>
            <a:off x="592540" y="6415801"/>
            <a:ext cx="5785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“Detailed Design Process of MLI Blankets for the Europa Clipper Mission” Tyler Schmidt et al, ICES-2020-115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385792E4-6D65-1718-97C7-26A6E09A8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79" y="1345849"/>
            <a:ext cx="7029881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2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8518-0287-42EF-AA62-73354859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Aptek</a:t>
            </a:r>
            <a:r>
              <a:rPr lang="en-US" dirty="0"/>
              <a:t> 2719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8A23F-9F3C-0059-CB68-6C9CDFAB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35D52-514B-D14F-9D79-2086F052BE9A}"/>
              </a:ext>
            </a:extLst>
          </p:cNvPr>
          <p:cNvSpPr txBox="1"/>
          <p:nvPr/>
        </p:nvSpPr>
        <p:spPr>
          <a:xfrm>
            <a:off x="676366" y="1871956"/>
            <a:ext cx="4046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White silicone electrostatic dissipative coating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significant difference in optical properties for exposure on MISSE-15 wake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81901-B9B7-85D8-5C5F-FC1F9FBD9122}"/>
              </a:ext>
            </a:extLst>
          </p:cNvPr>
          <p:cNvSpPr txBox="1"/>
          <p:nvPr/>
        </p:nvSpPr>
        <p:spPr>
          <a:xfrm>
            <a:off x="1713316" y="5913480"/>
            <a:ext cx="19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   MISSE-15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B3EBBF15-BC82-6BB4-E217-D5766EB0EF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215" y="1493550"/>
            <a:ext cx="7040031" cy="5120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3A32A0-3814-F8AC-A9F1-031829CCAC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23" y="4053870"/>
            <a:ext cx="35503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6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8518-0287-42EF-AA62-73354859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Aptek</a:t>
            </a:r>
            <a:r>
              <a:rPr lang="en-US" dirty="0"/>
              <a:t> 2719-HT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8A23F-9F3C-0059-CB68-6C9CDFAB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BB21-962A-4C1D-BC22-3F503682EC7A}" type="slidenum">
              <a:rPr lang="en-US" smtClean="0"/>
              <a:t>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35D52-514B-D14F-9D79-2086F052BE9A}"/>
              </a:ext>
            </a:extLst>
          </p:cNvPr>
          <p:cNvSpPr txBox="1"/>
          <p:nvPr/>
        </p:nvSpPr>
        <p:spPr>
          <a:xfrm>
            <a:off x="616949" y="1856699"/>
            <a:ext cx="40464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Higher temperature version of </a:t>
            </a:r>
            <a:r>
              <a:rPr lang="en-US" sz="2000" dirty="0" err="1"/>
              <a:t>Aptek</a:t>
            </a:r>
            <a:r>
              <a:rPr lang="en-US" sz="2000" dirty="0"/>
              <a:t> 2719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Slight yellowing due to UV exposure on MISSE-15 wake side.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BE79C4-ED9F-58CF-05DD-8FDFAC337ECB}"/>
              </a:ext>
            </a:extLst>
          </p:cNvPr>
          <p:cNvSpPr txBox="1"/>
          <p:nvPr/>
        </p:nvSpPr>
        <p:spPr>
          <a:xfrm>
            <a:off x="1709883" y="6098052"/>
            <a:ext cx="19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   MISSE-15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68C83805-CBFF-E9BB-8CF3-0FA16D0587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441" y="1346744"/>
            <a:ext cx="7040031" cy="5120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82E66D-AA71-B73B-0696-502AA85D67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432" y="4174435"/>
            <a:ext cx="318582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15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21740</TotalTime>
  <Words>973</Words>
  <Application>Microsoft Office PowerPoint</Application>
  <PresentationFormat>Widescreen</PresentationFormat>
  <Paragraphs>183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Durability of Passive Thermal Control Materials Exposed to Low Earth Orbit Environment   Miria Finckenor Meghan Carrico NASA Marshall Space Flight Center  Applied Space Environment Conference October 2023 Huntsville, AL </vt:lpstr>
      <vt:lpstr>Overview</vt:lpstr>
      <vt:lpstr>MISSE</vt:lpstr>
      <vt:lpstr>MISSE Exposure</vt:lpstr>
      <vt:lpstr>METIS</vt:lpstr>
      <vt:lpstr>METIS-2</vt:lpstr>
      <vt:lpstr>Aptek 2706-1</vt:lpstr>
      <vt:lpstr>Aptek 2719</vt:lpstr>
      <vt:lpstr>Aptek 2719-HT</vt:lpstr>
      <vt:lpstr>Aptek 2711-1</vt:lpstr>
      <vt:lpstr>Aptek 2711-1 Treated</vt:lpstr>
      <vt:lpstr>Solar Black</vt:lpstr>
      <vt:lpstr>Alodine 1201 on AL 2050</vt:lpstr>
      <vt:lpstr>Touch N Prep on 6061</vt:lpstr>
      <vt:lpstr>Touch N Prep on 2050</vt:lpstr>
      <vt:lpstr>Iridite NCP on 6061</vt:lpstr>
      <vt:lpstr>Iridite NCP on 2050</vt:lpstr>
      <vt:lpstr>Nextel 440</vt:lpstr>
      <vt:lpstr>Gentex</vt:lpstr>
      <vt:lpstr>Ceratex</vt:lpstr>
      <vt:lpstr>Ceratex</vt:lpstr>
      <vt:lpstr>Ceratex</vt:lpstr>
      <vt:lpstr>Ceratex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McElderry, Justin R (MSFC-EM22)</dc:creator>
  <cp:lastModifiedBy>Finckenor, Miria M. (MSFC-EM41)</cp:lastModifiedBy>
  <cp:revision>28</cp:revision>
  <dcterms:created xsi:type="dcterms:W3CDTF">2023-08-16T15:02:33Z</dcterms:created>
  <dcterms:modified xsi:type="dcterms:W3CDTF">2023-10-06T14:04:57Z</dcterms:modified>
</cp:coreProperties>
</file>