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2"/>
  </p:notesMasterIdLst>
  <p:sldIdLst>
    <p:sldId id="38268" r:id="rId5"/>
    <p:sldId id="38280" r:id="rId6"/>
    <p:sldId id="38279" r:id="rId7"/>
    <p:sldId id="284" r:id="rId8"/>
    <p:sldId id="38270" r:id="rId9"/>
    <p:sldId id="295" r:id="rId10"/>
    <p:sldId id="38271" r:id="rId11"/>
    <p:sldId id="38272" r:id="rId12"/>
    <p:sldId id="38273" r:id="rId13"/>
    <p:sldId id="38275" r:id="rId14"/>
    <p:sldId id="38281" r:id="rId15"/>
    <p:sldId id="38282" r:id="rId16"/>
    <p:sldId id="38283" r:id="rId17"/>
    <p:sldId id="38284" r:id="rId18"/>
    <p:sldId id="38278" r:id="rId19"/>
    <p:sldId id="38286" r:id="rId20"/>
    <p:sldId id="38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434051-018A-B1F7-EF37-D86AE2F3335E}" name="Buss, Ryan M. (MSFC-ES31)[ESSCA]" initials="BRM(E" userId="S::rbuss1@ndc.nasa.gov::d52d49d0-c742-4706-b6c0-8ec75d102f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ustain, E Rose W (JSC-MP111)" initials="MERW(" lastIdx="1" clrIdx="0">
    <p:extLst>
      <p:ext uri="{19B8F6BF-5375-455C-9EA6-DF929625EA0E}">
        <p15:presenceInfo xmlns:p15="http://schemas.microsoft.com/office/powerpoint/2012/main" userId="S-1-5-21-330711430-3775241029-4075259233-40109" providerId="AD"/>
      </p:ext>
    </p:extLst>
  </p:cmAuthor>
  <p:cmAuthor id="2" name="Mustain, E Rose W (JSC-MP111)" initials="MERW( [2]" lastIdx="11" clrIdx="1">
    <p:extLst>
      <p:ext uri="{19B8F6BF-5375-455C-9EA6-DF929625EA0E}">
        <p15:presenceInfo xmlns:p15="http://schemas.microsoft.com/office/powerpoint/2012/main" userId="S::emustain@ndc.nasa.gov::6270b1e0-a90e-4567-a386-cbe98471344e" providerId="AD"/>
      </p:ext>
    </p:extLst>
  </p:cmAuthor>
  <p:cmAuthor id="3" name="Bond, Kay (JSC-MP111)" initials="BK(" lastIdx="1" clrIdx="2">
    <p:extLst>
      <p:ext uri="{19B8F6BF-5375-455C-9EA6-DF929625EA0E}">
        <p15:presenceInfo xmlns:p15="http://schemas.microsoft.com/office/powerpoint/2012/main" userId="S::ckbond@ndc.nasa.gov::5a3f0275-60f6-4878-951f-94559a6cd1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43"/>
  </p:normalViewPr>
  <p:slideViewPr>
    <p:cSldViewPr snapToGrid="0" snapToObjects="1">
      <p:cViewPr varScale="1">
        <p:scale>
          <a:sx n="108" d="100"/>
          <a:sy n="108" d="100"/>
        </p:scale>
        <p:origin x="540"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B0EAC-A7F8-4D48-A047-E1E2BF82F685}" type="datetimeFigureOut">
              <a:rPr lang="en-US" smtClean="0"/>
              <a:t>10/6/2023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89208-19D7-9E47-969D-1A76A4CEEE29}" type="slidenum">
              <a:rPr lang="en-US" smtClean="0"/>
              <a:t>‹#›</a:t>
            </a:fld>
            <a:endParaRPr lang="en-US"/>
          </a:p>
        </p:txBody>
      </p:sp>
    </p:spTree>
    <p:extLst>
      <p:ext uri="{BB962C8B-B14F-4D97-AF65-F5344CB8AC3E}">
        <p14:creationId xmlns:p14="http://schemas.microsoft.com/office/powerpoint/2010/main" val="44664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3" name="Content Placeholder 2"/>
          <p:cNvSpPr>
            <a:spLocks noGrp="1"/>
          </p:cNvSpPr>
          <p:nvPr>
            <p:ph idx="1"/>
          </p:nvPr>
        </p:nvSpPr>
        <p:spPr/>
        <p:txBody>
          <a:bodyPr/>
          <a:lstStyle>
            <a:lvl1pPr>
              <a:spcBef>
                <a:spcPts val="0"/>
              </a:spcBef>
              <a:spcAft>
                <a:spcPts val="600"/>
              </a:spcAft>
              <a:defRPr sz="2000"/>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spd="med"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transition spd="med"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blue and black American">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cSld>
  <p:clrMapOvr>
    <a:masterClrMapping/>
  </p:clrMapOvr>
  <p:transition spd="med"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065FE-9FF9-0D4E-B9A8-3813CEDEB4CE}"/>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3">
            <a:extLst>
              <a:ext uri="{FF2B5EF4-FFF2-40B4-BE49-F238E27FC236}">
                <a16:creationId xmlns:a16="http://schemas.microsoft.com/office/drawing/2014/main" id="{065CFA80-A8E5-4659-987F-DF9E023391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auto">
          <a:xfrm>
            <a:off x="-14692" y="0"/>
            <a:ext cx="12206692" cy="686626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id="{94274E44-1589-4A9C-A207-00DBAC5381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112" y="124229"/>
            <a:ext cx="1247912" cy="1033272"/>
          </a:xfrm>
          <a:prstGeom prst="rect">
            <a:avLst/>
          </a:prstGeom>
        </p:spPr>
      </p:pic>
      <p:pic>
        <p:nvPicPr>
          <p:cNvPr id="6" name="Picture 5">
            <a:extLst>
              <a:ext uri="{FF2B5EF4-FFF2-40B4-BE49-F238E27FC236}">
                <a16:creationId xmlns:a16="http://schemas.microsoft.com/office/drawing/2014/main" id="{ACF61FB6-E8C3-4348-A223-C1CD1C9F6DE0}"/>
              </a:ext>
            </a:extLst>
          </p:cNvPr>
          <p:cNvPicPr>
            <a:picLocks noChangeAspect="1"/>
          </p:cNvPicPr>
          <p:nvPr userDrawn="1"/>
        </p:nvPicPr>
        <p:blipFill>
          <a:blip r:embed="rId4"/>
          <a:stretch>
            <a:fillRect/>
          </a:stretch>
        </p:blipFill>
        <p:spPr>
          <a:xfrm>
            <a:off x="123220" y="5798605"/>
            <a:ext cx="935166" cy="935166"/>
          </a:xfrm>
          <a:prstGeom prst="rect">
            <a:avLst/>
          </a:prstGeom>
        </p:spPr>
      </p:pic>
      <p:pic>
        <p:nvPicPr>
          <p:cNvPr id="7" name="Picture 6">
            <a:extLst>
              <a:ext uri="{FF2B5EF4-FFF2-40B4-BE49-F238E27FC236}">
                <a16:creationId xmlns:a16="http://schemas.microsoft.com/office/drawing/2014/main" id="{AF72AAE4-42D7-4DE5-ACAF-DE91A8A888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929231" y="122075"/>
            <a:ext cx="1129556" cy="1035426"/>
          </a:xfrm>
          <a:prstGeom prst="rect">
            <a:avLst/>
          </a:prstGeom>
        </p:spPr>
      </p:pic>
    </p:spTree>
    <p:extLst>
      <p:ext uri="{BB962C8B-B14F-4D97-AF65-F5344CB8AC3E}">
        <p14:creationId xmlns:p14="http://schemas.microsoft.com/office/powerpoint/2010/main" val="125785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xfrm>
            <a:off x="9347200" y="6488668"/>
            <a:ext cx="2844800" cy="365125"/>
          </a:xfrm>
          <a:prstGeom prst="rect">
            <a:avLst/>
          </a:prstGeom>
        </p:spPr>
        <p:txBody>
          <a:bodyPr/>
          <a:lstStyle>
            <a:lvl1pPr>
              <a:defRPr/>
            </a:lvl1pPr>
          </a:lstStyle>
          <a:p>
            <a:pPr>
              <a:defRPr/>
            </a:pPr>
            <a:fld id="{00250982-42F3-5447-871F-AFA39A36BE82}" type="slidenum">
              <a:rPr lang="en-US"/>
              <a:pPr>
                <a:defRPr/>
              </a:pPr>
              <a:t>‹#›</a:t>
            </a:fld>
            <a:endParaRPr lang="en-US" dirty="0"/>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0"/>
            <a:ext cx="12192000" cy="846138"/>
          </a:xfrm>
          <a:prstGeom prst="rect">
            <a:avLst/>
          </a:prstGeom>
          <a:solidFill>
            <a:srgbClr val="000000"/>
          </a:solidFill>
          <a:ln>
            <a:noFill/>
          </a:ln>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457200" eaLnBrk="1" fontAlgn="base" hangingPunct="1">
              <a:spcBef>
                <a:spcPct val="20000"/>
              </a:spcBef>
              <a:spcAft>
                <a:spcPct val="0"/>
              </a:spcAft>
              <a:defRPr/>
            </a:pPr>
            <a:endParaRPr lang="en-US" altLang="en-US" sz="1800" dirty="0">
              <a:solidFill>
                <a:srgbClr val="000000"/>
              </a:solidFill>
              <a:latin typeface="Arial" pitchFamily="34" charset="0"/>
              <a:cs typeface="ＭＳ Ｐゴシック" charset="0"/>
            </a:endParaRPr>
          </a:p>
        </p:txBody>
      </p:sp>
      <p:sp>
        <p:nvSpPr>
          <p:cNvPr id="1028" name="Title Placeholder 1"/>
          <p:cNvSpPr>
            <a:spLocks noGrp="1"/>
          </p:cNvSpPr>
          <p:nvPr>
            <p:ph type="title"/>
          </p:nvPr>
        </p:nvSpPr>
        <p:spPr bwMode="auto">
          <a:xfrm>
            <a:off x="854578" y="232912"/>
            <a:ext cx="9869016" cy="561949"/>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609600" y="1003303"/>
            <a:ext cx="10972800" cy="51228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10723594" y="6480742"/>
            <a:ext cx="1323703" cy="307777"/>
          </a:xfrm>
          <a:prstGeom prst="rect">
            <a:avLst/>
          </a:prstGeom>
          <a:noFill/>
        </p:spPr>
        <p:txBody>
          <a:bodyPr wrap="square" rtlCol="0">
            <a:spAutoFit/>
          </a:bodyPr>
          <a:lstStyle/>
          <a:p>
            <a:pPr algn="r"/>
            <a:fld id="{74E5DB78-4BDE-46FE-B77E-1696301DFFBD}" type="slidenum">
              <a:rPr lang="en-US" sz="1400" smtClean="0">
                <a:latin typeface="Arial"/>
                <a:cs typeface="Arial"/>
              </a:rPr>
              <a:pPr algn="r"/>
              <a:t>‹#›</a:t>
            </a:fld>
            <a:endParaRPr lang="en-US" sz="1400" dirty="0">
              <a:latin typeface="Arial"/>
              <a:cs typeface="Arial"/>
            </a:endParaRPr>
          </a:p>
        </p:txBody>
      </p:sp>
      <p:pic>
        <p:nvPicPr>
          <p:cNvPr id="8" name="Picture 7"/>
          <p:cNvPicPr>
            <a:picLocks noChangeAspect="1"/>
          </p:cNvPicPr>
          <p:nvPr userDrawn="1"/>
        </p:nvPicPr>
        <p:blipFill>
          <a:blip r:embed="rId16"/>
          <a:stretch>
            <a:fillRect/>
          </a:stretch>
        </p:blipFill>
        <p:spPr>
          <a:xfrm>
            <a:off x="10593573" y="69273"/>
            <a:ext cx="756742" cy="756742"/>
          </a:xfrm>
          <a:prstGeom prst="rect">
            <a:avLst/>
          </a:prstGeom>
        </p:spPr>
      </p:pic>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1272067" y="6954"/>
            <a:ext cx="859536" cy="787908"/>
          </a:xfrm>
          <a:prstGeom prst="rect">
            <a:avLst/>
          </a:prstGeom>
        </p:spPr>
      </p:pic>
      <p:pic>
        <p:nvPicPr>
          <p:cNvPr id="3" name="Picture 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69273"/>
            <a:ext cx="854578" cy="707591"/>
          </a:xfrm>
          <a:prstGeom prst="rect">
            <a:avLst/>
          </a:prstGeom>
        </p:spPr>
      </p:pic>
    </p:spTree>
    <p:extLst>
      <p:ext uri="{BB962C8B-B14F-4D97-AF65-F5344CB8AC3E}">
        <p14:creationId xmlns:p14="http://schemas.microsoft.com/office/powerpoint/2010/main" val="10198109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advClick="0"/>
  <p:hf hdr="0" dt="0"/>
  <p:txStyles>
    <p:titleStyle>
      <a:lvl1pPr algn="l" defTabSz="457200" rtl="0" eaLnBrk="0" fontAlgn="base" hangingPunct="0">
        <a:spcBef>
          <a:spcPct val="0"/>
        </a:spcBef>
        <a:spcAft>
          <a:spcPct val="0"/>
        </a:spcAft>
        <a:defRPr sz="2400" b="1" kern="1200">
          <a:solidFill>
            <a:schemeClr val="bg1"/>
          </a:solidFill>
          <a:latin typeface="Arial"/>
          <a:ea typeface="ヒラギノ角ゴ Pro W3" charset="-128"/>
          <a:cs typeface="Arial"/>
        </a:defRPr>
      </a:lvl1pPr>
      <a:lvl2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177800" indent="-177800" algn="l" defTabSz="457200" rtl="0" eaLnBrk="0" fontAlgn="base" hangingPunct="0">
        <a:spcBef>
          <a:spcPts val="0"/>
        </a:spcBef>
        <a:spcAft>
          <a:spcPts val="600"/>
        </a:spcAft>
        <a:buFont typeface="Arial" charset="0"/>
        <a:buChar char="•"/>
        <a:defRPr sz="2000" b="1" kern="1200">
          <a:solidFill>
            <a:schemeClr val="tx1"/>
          </a:solidFill>
          <a:latin typeface="Arial"/>
          <a:ea typeface="ヒラギノ角ゴ Pro W3" charset="-128"/>
          <a:cs typeface="Arial"/>
        </a:defRPr>
      </a:lvl1pPr>
      <a:lvl2pPr marL="6858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2pPr>
      <a:lvl3pPr marL="1085850" indent="-171450" algn="l" defTabSz="457200" rtl="0" eaLnBrk="0" fontAlgn="base" hangingPunct="0">
        <a:spcBef>
          <a:spcPts val="0"/>
        </a:spcBef>
        <a:spcAft>
          <a:spcPts val="600"/>
        </a:spcAft>
        <a:buFont typeface="Courier New" panose="02070309020205020404" pitchFamily="49" charset="0"/>
        <a:buChar char="o"/>
        <a:tabLst/>
        <a:defRPr kern="1200">
          <a:solidFill>
            <a:schemeClr val="tx1"/>
          </a:solidFill>
          <a:latin typeface="Arial"/>
          <a:ea typeface="ヒラギノ角ゴ Pro W3" charset="-128"/>
          <a:cs typeface="Arial"/>
        </a:defRPr>
      </a:lvl3pPr>
      <a:lvl4pPr marL="16002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4pPr>
      <a:lvl5pPr marL="20574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11.emf"/><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BF9982-8F3A-4428-BF38-9F6E52B41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 y="126383"/>
            <a:ext cx="1247912" cy="1033272"/>
          </a:xfrm>
          <a:prstGeom prst="rect">
            <a:avLst/>
          </a:prstGeom>
        </p:spPr>
      </p:pic>
      <p:pic>
        <p:nvPicPr>
          <p:cNvPr id="5" name="Picture 4">
            <a:extLst>
              <a:ext uri="{FF2B5EF4-FFF2-40B4-BE49-F238E27FC236}">
                <a16:creationId xmlns:a16="http://schemas.microsoft.com/office/drawing/2014/main" id="{F88C325E-3280-439E-BD12-B8591E4BD13E}"/>
              </a:ext>
            </a:extLst>
          </p:cNvPr>
          <p:cNvPicPr>
            <a:picLocks noChangeAspect="1"/>
          </p:cNvPicPr>
          <p:nvPr/>
        </p:nvPicPr>
        <p:blipFill>
          <a:blip r:embed="rId3"/>
          <a:stretch>
            <a:fillRect/>
          </a:stretch>
        </p:blipFill>
        <p:spPr>
          <a:xfrm>
            <a:off x="143991" y="5814130"/>
            <a:ext cx="935166" cy="935166"/>
          </a:xfrm>
          <a:prstGeom prst="rect">
            <a:avLst/>
          </a:prstGeom>
        </p:spPr>
      </p:pic>
      <p:pic>
        <p:nvPicPr>
          <p:cNvPr id="6" name="Picture 5">
            <a:extLst>
              <a:ext uri="{FF2B5EF4-FFF2-40B4-BE49-F238E27FC236}">
                <a16:creationId xmlns:a16="http://schemas.microsoft.com/office/drawing/2014/main" id="{A26DF8DD-B1BF-4B6B-ADEA-B7D3931C4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0238" y="124229"/>
            <a:ext cx="1129556" cy="1035426"/>
          </a:xfrm>
          <a:prstGeom prst="rect">
            <a:avLst/>
          </a:prstGeom>
        </p:spPr>
      </p:pic>
      <p:sp>
        <p:nvSpPr>
          <p:cNvPr id="8" name="Title 4">
            <a:extLst>
              <a:ext uri="{FF2B5EF4-FFF2-40B4-BE49-F238E27FC236}">
                <a16:creationId xmlns:a16="http://schemas.microsoft.com/office/drawing/2014/main" id="{31F81AEC-FB41-43F6-A608-583CBB1145E5}"/>
              </a:ext>
            </a:extLst>
          </p:cNvPr>
          <p:cNvSpPr txBox="1">
            <a:spLocks/>
          </p:cNvSpPr>
          <p:nvPr/>
        </p:nvSpPr>
        <p:spPr bwMode="auto">
          <a:xfrm>
            <a:off x="1717041" y="262536"/>
            <a:ext cx="9123680" cy="110906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b="1" kern="1200">
                <a:solidFill>
                  <a:schemeClr val="bg1"/>
                </a:solidFill>
                <a:latin typeface="Arial"/>
                <a:ea typeface="ヒラギノ角ゴ Pro W3" charset="-128"/>
                <a:cs typeface="Arial"/>
              </a:defRPr>
            </a:lvl1pPr>
            <a:lvl2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r"/>
            <a:r>
              <a:rPr lang="en-US" sz="3600" dirty="0"/>
              <a:t>Artemis IV Docking in Radiation Belt Charging Environment</a:t>
            </a:r>
          </a:p>
        </p:txBody>
      </p:sp>
      <p:sp>
        <p:nvSpPr>
          <p:cNvPr id="9" name="Subtitle 5">
            <a:extLst>
              <a:ext uri="{FF2B5EF4-FFF2-40B4-BE49-F238E27FC236}">
                <a16:creationId xmlns:a16="http://schemas.microsoft.com/office/drawing/2014/main" id="{A336DD65-5E83-40F4-91E4-42F6D8ABBA70}"/>
              </a:ext>
            </a:extLst>
          </p:cNvPr>
          <p:cNvSpPr txBox="1">
            <a:spLocks/>
          </p:cNvSpPr>
          <p:nvPr/>
        </p:nvSpPr>
        <p:spPr bwMode="auto">
          <a:xfrm>
            <a:off x="210017" y="1262413"/>
            <a:ext cx="11777715" cy="158354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7800" indent="-177800" algn="l" defTabSz="457200" rtl="0" eaLnBrk="0" fontAlgn="base" hangingPunct="0">
              <a:spcBef>
                <a:spcPts val="0"/>
              </a:spcBef>
              <a:spcAft>
                <a:spcPts val="600"/>
              </a:spcAft>
              <a:buFont typeface="Arial" charset="0"/>
              <a:buChar char="•"/>
              <a:defRPr sz="2000" b="1" kern="1200">
                <a:solidFill>
                  <a:schemeClr val="tx1"/>
                </a:solidFill>
                <a:latin typeface="Arial"/>
                <a:ea typeface="ヒラギノ角ゴ Pro W3" charset="-128"/>
                <a:cs typeface="Arial"/>
              </a:defRPr>
            </a:lvl1pPr>
            <a:lvl2pPr marL="6858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2pPr>
            <a:lvl3pPr marL="1085850" indent="-171450" algn="l" defTabSz="457200" rtl="0" eaLnBrk="0" fontAlgn="base" hangingPunct="0">
              <a:spcBef>
                <a:spcPts val="0"/>
              </a:spcBef>
              <a:spcAft>
                <a:spcPts val="600"/>
              </a:spcAft>
              <a:buFont typeface="Courier New" panose="02070309020205020404" pitchFamily="49" charset="0"/>
              <a:buChar char="o"/>
              <a:tabLst/>
              <a:defRPr kern="1200">
                <a:solidFill>
                  <a:schemeClr val="tx1"/>
                </a:solidFill>
                <a:latin typeface="Arial"/>
                <a:ea typeface="ヒラギノ角ゴ Pro W3" charset="-128"/>
                <a:cs typeface="Arial"/>
              </a:defRPr>
            </a:lvl3pPr>
            <a:lvl4pPr marL="16002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4pPr>
            <a:lvl5pPr marL="20574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charset="0"/>
              <a:buNone/>
            </a:pPr>
            <a:r>
              <a:rPr lang="en-US" sz="1800" dirty="0">
                <a:solidFill>
                  <a:schemeClr val="accent3">
                    <a:lumMod val="75000"/>
                  </a:schemeClr>
                </a:solidFill>
              </a:rPr>
              <a:t>Matthew McCollum/NASA-MSFC</a:t>
            </a:r>
          </a:p>
          <a:p>
            <a:pPr marL="0" indent="0" algn="r">
              <a:buFont typeface="Arial" charset="0"/>
              <a:buNone/>
            </a:pPr>
            <a:r>
              <a:rPr lang="en-US" sz="1800" dirty="0">
                <a:solidFill>
                  <a:schemeClr val="accent3">
                    <a:lumMod val="75000"/>
                  </a:schemeClr>
                </a:solidFill>
              </a:rPr>
              <a:t>Emily Willis/NASA-MSFC</a:t>
            </a:r>
          </a:p>
          <a:p>
            <a:pPr marL="0" indent="0" algn="r">
              <a:buFont typeface="Arial" charset="0"/>
              <a:buNone/>
            </a:pPr>
            <a:r>
              <a:rPr lang="en-US" sz="1800" dirty="0">
                <a:solidFill>
                  <a:schemeClr val="accent3">
                    <a:lumMod val="75000"/>
                  </a:schemeClr>
                </a:solidFill>
              </a:rPr>
              <a:t>Anne </a:t>
            </a:r>
            <a:r>
              <a:rPr lang="en-US" sz="1800" dirty="0" err="1">
                <a:solidFill>
                  <a:schemeClr val="accent3">
                    <a:lumMod val="75000"/>
                  </a:schemeClr>
                </a:solidFill>
              </a:rPr>
              <a:t>Diekmann</a:t>
            </a:r>
            <a:r>
              <a:rPr lang="en-US" sz="1800" dirty="0">
                <a:solidFill>
                  <a:schemeClr val="accent3">
                    <a:lumMod val="75000"/>
                  </a:schemeClr>
                </a:solidFill>
              </a:rPr>
              <a:t>/Jacobs JSEG</a:t>
            </a:r>
          </a:p>
          <a:p>
            <a:pPr marL="0" indent="0" algn="r">
              <a:buFont typeface="Arial" charset="0"/>
              <a:buNone/>
            </a:pPr>
            <a:r>
              <a:rPr lang="en-US" sz="1800" dirty="0">
                <a:solidFill>
                  <a:schemeClr val="accent3">
                    <a:lumMod val="75000"/>
                  </a:schemeClr>
                </a:solidFill>
              </a:rPr>
              <a:t>Applied Space Environments Conference</a:t>
            </a:r>
          </a:p>
          <a:p>
            <a:pPr marL="0" indent="0" algn="r">
              <a:buFont typeface="Arial" charset="0"/>
              <a:buNone/>
            </a:pPr>
            <a:r>
              <a:rPr lang="en-US" sz="1800" dirty="0">
                <a:solidFill>
                  <a:schemeClr val="accent3">
                    <a:lumMod val="75000"/>
                  </a:schemeClr>
                </a:solidFill>
              </a:rPr>
              <a:t>8/9/2023</a:t>
            </a:r>
          </a:p>
          <a:p>
            <a:endParaRPr lang="en-US" sz="1800" dirty="0"/>
          </a:p>
        </p:txBody>
      </p:sp>
    </p:spTree>
    <p:extLst>
      <p:ext uri="{BB962C8B-B14F-4D97-AF65-F5344CB8AC3E}">
        <p14:creationId xmlns:p14="http://schemas.microsoft.com/office/powerpoint/2010/main" val="223649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58C823-6DBF-4794-B460-1501D7653392}"/>
              </a:ext>
            </a:extLst>
          </p:cNvPr>
          <p:cNvSpPr>
            <a:spLocks noGrp="1"/>
          </p:cNvSpPr>
          <p:nvPr>
            <p:ph type="title"/>
          </p:nvPr>
        </p:nvSpPr>
        <p:spPr/>
        <p:txBody>
          <a:bodyPr/>
          <a:lstStyle/>
          <a:p>
            <a:r>
              <a:rPr lang="en-US" dirty="0"/>
              <a:t>Electrical Transient Simulation Model - Limitations</a:t>
            </a:r>
          </a:p>
        </p:txBody>
      </p:sp>
      <p:pic>
        <p:nvPicPr>
          <p:cNvPr id="15" name="Picture 14">
            <a:extLst>
              <a:ext uri="{FF2B5EF4-FFF2-40B4-BE49-F238E27FC236}">
                <a16:creationId xmlns:a16="http://schemas.microsoft.com/office/drawing/2014/main" id="{1BC11154-5452-45A6-8C21-0291219CBBB9}"/>
              </a:ext>
            </a:extLst>
          </p:cNvPr>
          <p:cNvPicPr>
            <a:picLocks noChangeAspect="1"/>
          </p:cNvPicPr>
          <p:nvPr/>
        </p:nvPicPr>
        <p:blipFill>
          <a:blip r:embed="rId2"/>
          <a:stretch>
            <a:fillRect/>
          </a:stretch>
        </p:blipFill>
        <p:spPr>
          <a:xfrm>
            <a:off x="5837858" y="1018600"/>
            <a:ext cx="5842755" cy="5329884"/>
          </a:xfrm>
          <a:prstGeom prst="rect">
            <a:avLst/>
          </a:prstGeom>
        </p:spPr>
      </p:pic>
      <p:sp>
        <p:nvSpPr>
          <p:cNvPr id="18" name="TextBox 17">
            <a:extLst>
              <a:ext uri="{FF2B5EF4-FFF2-40B4-BE49-F238E27FC236}">
                <a16:creationId xmlns:a16="http://schemas.microsoft.com/office/drawing/2014/main" id="{AA47E446-6760-4281-AFD1-1FF21F5FBBB2}"/>
              </a:ext>
            </a:extLst>
          </p:cNvPr>
          <p:cNvSpPr txBox="1"/>
          <p:nvPr/>
        </p:nvSpPr>
        <p:spPr>
          <a:xfrm>
            <a:off x="6095751" y="979489"/>
            <a:ext cx="524503" cy="369332"/>
          </a:xfrm>
          <a:prstGeom prst="rect">
            <a:avLst/>
          </a:prstGeom>
          <a:noFill/>
        </p:spPr>
        <p:txBody>
          <a:bodyPr wrap="none" rtlCol="0">
            <a:spAutoFit/>
          </a:bodyPr>
          <a:lstStyle/>
          <a:p>
            <a:r>
              <a:rPr lang="en-US" dirty="0"/>
              <a:t>CPL</a:t>
            </a:r>
          </a:p>
        </p:txBody>
      </p:sp>
      <p:cxnSp>
        <p:nvCxnSpPr>
          <p:cNvPr id="19" name="Straight Arrow Connector 18">
            <a:extLst>
              <a:ext uri="{FF2B5EF4-FFF2-40B4-BE49-F238E27FC236}">
                <a16:creationId xmlns:a16="http://schemas.microsoft.com/office/drawing/2014/main" id="{49564416-BF71-4A5B-8EDF-64CDBD66EC7F}"/>
              </a:ext>
            </a:extLst>
          </p:cNvPr>
          <p:cNvCxnSpPr>
            <a:cxnSpLocks/>
          </p:cNvCxnSpPr>
          <p:nvPr/>
        </p:nvCxnSpPr>
        <p:spPr>
          <a:xfrm>
            <a:off x="6478451" y="1276144"/>
            <a:ext cx="113479" cy="3494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BC295019-EFBF-4534-AD04-DA0321A777F3}"/>
              </a:ext>
            </a:extLst>
          </p:cNvPr>
          <p:cNvSpPr txBox="1"/>
          <p:nvPr/>
        </p:nvSpPr>
        <p:spPr>
          <a:xfrm>
            <a:off x="7957700" y="3120685"/>
            <a:ext cx="1105246" cy="923330"/>
          </a:xfrm>
          <a:prstGeom prst="rect">
            <a:avLst/>
          </a:prstGeom>
          <a:noFill/>
        </p:spPr>
        <p:txBody>
          <a:bodyPr wrap="square" rtlCol="0">
            <a:spAutoFit/>
          </a:bodyPr>
          <a:lstStyle/>
          <a:p>
            <a:r>
              <a:rPr lang="en-US" dirty="0"/>
              <a:t>Soft Capture Ring</a:t>
            </a:r>
          </a:p>
        </p:txBody>
      </p:sp>
      <p:cxnSp>
        <p:nvCxnSpPr>
          <p:cNvPr id="21" name="Straight Arrow Connector 20">
            <a:extLst>
              <a:ext uri="{FF2B5EF4-FFF2-40B4-BE49-F238E27FC236}">
                <a16:creationId xmlns:a16="http://schemas.microsoft.com/office/drawing/2014/main" id="{485025D7-62BC-4D44-BC00-F2DD5067EEA7}"/>
              </a:ext>
            </a:extLst>
          </p:cNvPr>
          <p:cNvCxnSpPr/>
          <p:nvPr/>
        </p:nvCxnSpPr>
        <p:spPr>
          <a:xfrm flipV="1">
            <a:off x="8536199" y="1949293"/>
            <a:ext cx="550506" cy="10730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Left Brace 21">
            <a:extLst>
              <a:ext uri="{FF2B5EF4-FFF2-40B4-BE49-F238E27FC236}">
                <a16:creationId xmlns:a16="http://schemas.microsoft.com/office/drawing/2014/main" id="{0F5B698C-FCAD-416B-995F-CE55F417BFC3}"/>
              </a:ext>
            </a:extLst>
          </p:cNvPr>
          <p:cNvSpPr/>
          <p:nvPr/>
        </p:nvSpPr>
        <p:spPr>
          <a:xfrm>
            <a:off x="9016893" y="2585966"/>
            <a:ext cx="688287" cy="3527148"/>
          </a:xfrm>
          <a:prstGeom prst="leftBrace">
            <a:avLst>
              <a:gd name="adj1" fmla="val 3137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29657FC2-95B9-4748-833B-F8A8C5EB92C4}"/>
              </a:ext>
            </a:extLst>
          </p:cNvPr>
          <p:cNvSpPr txBox="1"/>
          <p:nvPr/>
        </p:nvSpPr>
        <p:spPr>
          <a:xfrm>
            <a:off x="7943618" y="4274468"/>
            <a:ext cx="1166500" cy="646331"/>
          </a:xfrm>
          <a:prstGeom prst="rect">
            <a:avLst/>
          </a:prstGeom>
          <a:noFill/>
        </p:spPr>
        <p:txBody>
          <a:bodyPr wrap="square" rtlCol="0">
            <a:spAutoFit/>
          </a:bodyPr>
          <a:lstStyle/>
          <a:p>
            <a:r>
              <a:rPr lang="en-US" dirty="0"/>
              <a:t>Linear Actuators</a:t>
            </a:r>
          </a:p>
        </p:txBody>
      </p:sp>
      <p:sp>
        <p:nvSpPr>
          <p:cNvPr id="24" name="TextBox 23">
            <a:extLst>
              <a:ext uri="{FF2B5EF4-FFF2-40B4-BE49-F238E27FC236}">
                <a16:creationId xmlns:a16="http://schemas.microsoft.com/office/drawing/2014/main" id="{CC0E21E2-BAEA-4CC4-9956-90A41BF705D1}"/>
              </a:ext>
            </a:extLst>
          </p:cNvPr>
          <p:cNvSpPr txBox="1"/>
          <p:nvPr/>
        </p:nvSpPr>
        <p:spPr>
          <a:xfrm>
            <a:off x="11232209" y="990383"/>
            <a:ext cx="713657" cy="369332"/>
          </a:xfrm>
          <a:prstGeom prst="rect">
            <a:avLst/>
          </a:prstGeom>
          <a:noFill/>
        </p:spPr>
        <p:txBody>
          <a:bodyPr wrap="square" rtlCol="0">
            <a:spAutoFit/>
          </a:bodyPr>
          <a:lstStyle/>
          <a:p>
            <a:r>
              <a:rPr lang="en-US" dirty="0"/>
              <a:t>Orion</a:t>
            </a:r>
          </a:p>
        </p:txBody>
      </p:sp>
      <p:cxnSp>
        <p:nvCxnSpPr>
          <p:cNvPr id="25" name="Straight Arrow Connector 24">
            <a:extLst>
              <a:ext uri="{FF2B5EF4-FFF2-40B4-BE49-F238E27FC236}">
                <a16:creationId xmlns:a16="http://schemas.microsoft.com/office/drawing/2014/main" id="{E6731CA4-B29D-42E4-882B-188FEE9DD0A0}"/>
              </a:ext>
            </a:extLst>
          </p:cNvPr>
          <p:cNvCxnSpPr>
            <a:cxnSpLocks/>
            <a:stCxn id="24" idx="2"/>
          </p:cNvCxnSpPr>
          <p:nvPr/>
        </p:nvCxnSpPr>
        <p:spPr>
          <a:xfrm flipH="1">
            <a:off x="11440775" y="1359715"/>
            <a:ext cx="148263" cy="305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ight Brace 25">
            <a:extLst>
              <a:ext uri="{FF2B5EF4-FFF2-40B4-BE49-F238E27FC236}">
                <a16:creationId xmlns:a16="http://schemas.microsoft.com/office/drawing/2014/main" id="{11CE202F-F017-4A8A-8F3C-CD7AC5A6EE9D}"/>
              </a:ext>
            </a:extLst>
          </p:cNvPr>
          <p:cNvSpPr/>
          <p:nvPr/>
        </p:nvSpPr>
        <p:spPr>
          <a:xfrm>
            <a:off x="10355344" y="1907920"/>
            <a:ext cx="419877" cy="475859"/>
          </a:xfrm>
          <a:prstGeom prst="rightBrace">
            <a:avLst>
              <a:gd name="adj1" fmla="val 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F5AC39C8-A692-4C7B-9EDB-19BF1D7C9EE8}"/>
              </a:ext>
            </a:extLst>
          </p:cNvPr>
          <p:cNvSpPr txBox="1"/>
          <p:nvPr/>
        </p:nvSpPr>
        <p:spPr>
          <a:xfrm>
            <a:off x="11101792" y="2696258"/>
            <a:ext cx="1141659" cy="369332"/>
          </a:xfrm>
          <a:prstGeom prst="rect">
            <a:avLst/>
          </a:prstGeom>
          <a:noFill/>
        </p:spPr>
        <p:txBody>
          <a:bodyPr wrap="none" rtlCol="0">
            <a:spAutoFit/>
          </a:bodyPr>
          <a:lstStyle/>
          <a:p>
            <a:r>
              <a:rPr lang="en-US" dirty="0"/>
              <a:t>Harnesses</a:t>
            </a:r>
          </a:p>
        </p:txBody>
      </p:sp>
      <p:cxnSp>
        <p:nvCxnSpPr>
          <p:cNvPr id="28" name="Straight Arrow Connector 27">
            <a:extLst>
              <a:ext uri="{FF2B5EF4-FFF2-40B4-BE49-F238E27FC236}">
                <a16:creationId xmlns:a16="http://schemas.microsoft.com/office/drawing/2014/main" id="{E8B2D429-6093-4BA2-8B28-D630C10EEB54}"/>
              </a:ext>
            </a:extLst>
          </p:cNvPr>
          <p:cNvCxnSpPr>
            <a:cxnSpLocks/>
          </p:cNvCxnSpPr>
          <p:nvPr/>
        </p:nvCxnSpPr>
        <p:spPr>
          <a:xfrm flipH="1" flipV="1">
            <a:off x="10872284" y="2163605"/>
            <a:ext cx="805529" cy="5504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CE96000D-9D14-4580-9AB5-9779EAB5280C}"/>
              </a:ext>
            </a:extLst>
          </p:cNvPr>
          <p:cNvSpPr txBox="1"/>
          <p:nvPr/>
        </p:nvSpPr>
        <p:spPr>
          <a:xfrm>
            <a:off x="6346473" y="3550875"/>
            <a:ext cx="1355732" cy="923330"/>
          </a:xfrm>
          <a:prstGeom prst="rect">
            <a:avLst/>
          </a:prstGeom>
          <a:noFill/>
        </p:spPr>
        <p:txBody>
          <a:bodyPr wrap="square" rtlCol="0">
            <a:spAutoFit/>
          </a:bodyPr>
          <a:lstStyle/>
          <a:p>
            <a:r>
              <a:rPr lang="en-US" dirty="0"/>
              <a:t>Vehicle to Vehicle Capacitance</a:t>
            </a:r>
          </a:p>
        </p:txBody>
      </p:sp>
      <p:cxnSp>
        <p:nvCxnSpPr>
          <p:cNvPr id="30" name="Straight Arrow Connector 29">
            <a:extLst>
              <a:ext uri="{FF2B5EF4-FFF2-40B4-BE49-F238E27FC236}">
                <a16:creationId xmlns:a16="http://schemas.microsoft.com/office/drawing/2014/main" id="{121F6039-E618-449C-9146-6242BD6FFB56}"/>
              </a:ext>
            </a:extLst>
          </p:cNvPr>
          <p:cNvCxnSpPr>
            <a:cxnSpLocks/>
          </p:cNvCxnSpPr>
          <p:nvPr/>
        </p:nvCxnSpPr>
        <p:spPr>
          <a:xfrm flipV="1">
            <a:off x="6524892" y="1331498"/>
            <a:ext cx="1740718" cy="22397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BC85A761-D1AE-45F2-9361-D7984AF09B80}"/>
              </a:ext>
            </a:extLst>
          </p:cNvPr>
          <p:cNvSpPr txBox="1"/>
          <p:nvPr/>
        </p:nvSpPr>
        <p:spPr>
          <a:xfrm>
            <a:off x="193705" y="1337927"/>
            <a:ext cx="6256421" cy="4555093"/>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a:cs typeface="Arial"/>
              </a:rPr>
              <a:t>Electrical model is a static model and is believed to be a reasonable worst-case approximation</a:t>
            </a:r>
          </a:p>
          <a:p>
            <a:pPr marL="742950" lvl="1" indent="-285750">
              <a:buFont typeface="Arial" panose="020B0604020202020204" pitchFamily="34" charset="0"/>
              <a:buChar char="•"/>
            </a:pPr>
            <a:r>
              <a:rPr lang="en-US" sz="2000" dirty="0">
                <a:latin typeface="Arial"/>
                <a:cs typeface="Arial"/>
              </a:rPr>
              <a:t>CPL/EUS modeled as lump element</a:t>
            </a:r>
          </a:p>
          <a:p>
            <a:pPr marL="742950" lvl="1" indent="-285750">
              <a:buFont typeface="Arial" panose="020B0604020202020204" pitchFamily="34" charset="0"/>
              <a:buChar char="•"/>
            </a:pPr>
            <a:r>
              <a:rPr lang="en-US" sz="2000" dirty="0">
                <a:latin typeface="Arial"/>
                <a:cs typeface="Arial"/>
              </a:rPr>
              <a:t>CPL-to-EUS bonding may affect electrical model</a:t>
            </a:r>
          </a:p>
          <a:p>
            <a:pPr marL="285750" indent="-285750">
              <a:buFont typeface="Arial" panose="020B0604020202020204" pitchFamily="34" charset="0"/>
              <a:buChar char="•"/>
            </a:pPr>
            <a:r>
              <a:rPr lang="en-US" sz="2400" dirty="0">
                <a:latin typeface="Arial"/>
                <a:cs typeface="Arial"/>
              </a:rPr>
              <a:t>The slow vehicle approach (believed to be less than 0.3 m/s) could result in vehicle proximity influencing charging of the other vehicle</a:t>
            </a:r>
          </a:p>
          <a:p>
            <a:pPr marL="742950" lvl="1" indent="-285750">
              <a:buFont typeface="Arial" panose="020B0604020202020204" pitchFamily="34" charset="0"/>
              <a:buChar char="•"/>
            </a:pPr>
            <a:r>
              <a:rPr lang="en-US" sz="2400" dirty="0">
                <a:latin typeface="Arial"/>
                <a:cs typeface="Arial"/>
              </a:rPr>
              <a:t>Vehicle to vehicle potential may be lower</a:t>
            </a:r>
          </a:p>
          <a:p>
            <a:endParaRPr lang="en-US" sz="1400" dirty="0">
              <a:latin typeface="Arial"/>
              <a:cs typeface="Arial"/>
            </a:endParaRPr>
          </a:p>
        </p:txBody>
      </p:sp>
    </p:spTree>
    <p:extLst>
      <p:ext uri="{BB962C8B-B14F-4D97-AF65-F5344CB8AC3E}">
        <p14:creationId xmlns:p14="http://schemas.microsoft.com/office/powerpoint/2010/main" val="243488503"/>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58C823-6DBF-4794-B460-1501D7653392}"/>
              </a:ext>
            </a:extLst>
          </p:cNvPr>
          <p:cNvSpPr>
            <a:spLocks noGrp="1"/>
          </p:cNvSpPr>
          <p:nvPr>
            <p:ph type="title"/>
          </p:nvPr>
        </p:nvSpPr>
        <p:spPr/>
        <p:txBody>
          <a:bodyPr/>
          <a:lstStyle/>
          <a:p>
            <a:r>
              <a:rPr lang="en-US" dirty="0"/>
              <a:t>Electrical Transient Simulation Model – Limitations (continued)</a:t>
            </a:r>
          </a:p>
        </p:txBody>
      </p:sp>
      <p:pic>
        <p:nvPicPr>
          <p:cNvPr id="15" name="Picture 14">
            <a:extLst>
              <a:ext uri="{FF2B5EF4-FFF2-40B4-BE49-F238E27FC236}">
                <a16:creationId xmlns:a16="http://schemas.microsoft.com/office/drawing/2014/main" id="{1BC11154-5452-45A6-8C21-0291219CBBB9}"/>
              </a:ext>
            </a:extLst>
          </p:cNvPr>
          <p:cNvPicPr>
            <a:picLocks noChangeAspect="1"/>
          </p:cNvPicPr>
          <p:nvPr/>
        </p:nvPicPr>
        <p:blipFill>
          <a:blip r:embed="rId2"/>
          <a:stretch>
            <a:fillRect/>
          </a:stretch>
        </p:blipFill>
        <p:spPr>
          <a:xfrm>
            <a:off x="5837858" y="1018600"/>
            <a:ext cx="5842755" cy="5329884"/>
          </a:xfrm>
          <a:prstGeom prst="rect">
            <a:avLst/>
          </a:prstGeom>
        </p:spPr>
      </p:pic>
      <p:sp>
        <p:nvSpPr>
          <p:cNvPr id="18" name="TextBox 17">
            <a:extLst>
              <a:ext uri="{FF2B5EF4-FFF2-40B4-BE49-F238E27FC236}">
                <a16:creationId xmlns:a16="http://schemas.microsoft.com/office/drawing/2014/main" id="{AA47E446-6760-4281-AFD1-1FF21F5FBBB2}"/>
              </a:ext>
            </a:extLst>
          </p:cNvPr>
          <p:cNvSpPr txBox="1"/>
          <p:nvPr/>
        </p:nvSpPr>
        <p:spPr>
          <a:xfrm>
            <a:off x="6095751" y="979489"/>
            <a:ext cx="524503" cy="369332"/>
          </a:xfrm>
          <a:prstGeom prst="rect">
            <a:avLst/>
          </a:prstGeom>
          <a:noFill/>
        </p:spPr>
        <p:txBody>
          <a:bodyPr wrap="none" rtlCol="0">
            <a:spAutoFit/>
          </a:bodyPr>
          <a:lstStyle/>
          <a:p>
            <a:r>
              <a:rPr lang="en-US" dirty="0"/>
              <a:t>CPL</a:t>
            </a:r>
          </a:p>
        </p:txBody>
      </p:sp>
      <p:cxnSp>
        <p:nvCxnSpPr>
          <p:cNvPr id="19" name="Straight Arrow Connector 18">
            <a:extLst>
              <a:ext uri="{FF2B5EF4-FFF2-40B4-BE49-F238E27FC236}">
                <a16:creationId xmlns:a16="http://schemas.microsoft.com/office/drawing/2014/main" id="{49564416-BF71-4A5B-8EDF-64CDBD66EC7F}"/>
              </a:ext>
            </a:extLst>
          </p:cNvPr>
          <p:cNvCxnSpPr>
            <a:cxnSpLocks/>
          </p:cNvCxnSpPr>
          <p:nvPr/>
        </p:nvCxnSpPr>
        <p:spPr>
          <a:xfrm>
            <a:off x="6478451" y="1276144"/>
            <a:ext cx="113479" cy="3494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BC295019-EFBF-4534-AD04-DA0321A777F3}"/>
              </a:ext>
            </a:extLst>
          </p:cNvPr>
          <p:cNvSpPr txBox="1"/>
          <p:nvPr/>
        </p:nvSpPr>
        <p:spPr>
          <a:xfrm>
            <a:off x="7957700" y="3120685"/>
            <a:ext cx="1105246" cy="923330"/>
          </a:xfrm>
          <a:prstGeom prst="rect">
            <a:avLst/>
          </a:prstGeom>
          <a:noFill/>
        </p:spPr>
        <p:txBody>
          <a:bodyPr wrap="square" rtlCol="0">
            <a:spAutoFit/>
          </a:bodyPr>
          <a:lstStyle/>
          <a:p>
            <a:r>
              <a:rPr lang="en-US" dirty="0"/>
              <a:t>Soft Capture Ring</a:t>
            </a:r>
          </a:p>
        </p:txBody>
      </p:sp>
      <p:cxnSp>
        <p:nvCxnSpPr>
          <p:cNvPr id="21" name="Straight Arrow Connector 20">
            <a:extLst>
              <a:ext uri="{FF2B5EF4-FFF2-40B4-BE49-F238E27FC236}">
                <a16:creationId xmlns:a16="http://schemas.microsoft.com/office/drawing/2014/main" id="{485025D7-62BC-4D44-BC00-F2DD5067EEA7}"/>
              </a:ext>
            </a:extLst>
          </p:cNvPr>
          <p:cNvCxnSpPr/>
          <p:nvPr/>
        </p:nvCxnSpPr>
        <p:spPr>
          <a:xfrm flipV="1">
            <a:off x="8536199" y="1949293"/>
            <a:ext cx="550506" cy="10730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Left Brace 21">
            <a:extLst>
              <a:ext uri="{FF2B5EF4-FFF2-40B4-BE49-F238E27FC236}">
                <a16:creationId xmlns:a16="http://schemas.microsoft.com/office/drawing/2014/main" id="{0F5B698C-FCAD-416B-995F-CE55F417BFC3}"/>
              </a:ext>
            </a:extLst>
          </p:cNvPr>
          <p:cNvSpPr/>
          <p:nvPr/>
        </p:nvSpPr>
        <p:spPr>
          <a:xfrm>
            <a:off x="9016893" y="2585966"/>
            <a:ext cx="688287" cy="3527148"/>
          </a:xfrm>
          <a:prstGeom prst="leftBrace">
            <a:avLst>
              <a:gd name="adj1" fmla="val 3137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29657FC2-95B9-4748-833B-F8A8C5EB92C4}"/>
              </a:ext>
            </a:extLst>
          </p:cNvPr>
          <p:cNvSpPr txBox="1"/>
          <p:nvPr/>
        </p:nvSpPr>
        <p:spPr>
          <a:xfrm>
            <a:off x="7943618" y="4274468"/>
            <a:ext cx="1166500" cy="646331"/>
          </a:xfrm>
          <a:prstGeom prst="rect">
            <a:avLst/>
          </a:prstGeom>
          <a:noFill/>
        </p:spPr>
        <p:txBody>
          <a:bodyPr wrap="square" rtlCol="0">
            <a:spAutoFit/>
          </a:bodyPr>
          <a:lstStyle/>
          <a:p>
            <a:r>
              <a:rPr lang="en-US" dirty="0"/>
              <a:t>Linear Actuators</a:t>
            </a:r>
          </a:p>
        </p:txBody>
      </p:sp>
      <p:sp>
        <p:nvSpPr>
          <p:cNvPr id="24" name="TextBox 23">
            <a:extLst>
              <a:ext uri="{FF2B5EF4-FFF2-40B4-BE49-F238E27FC236}">
                <a16:creationId xmlns:a16="http://schemas.microsoft.com/office/drawing/2014/main" id="{CC0E21E2-BAEA-4CC4-9956-90A41BF705D1}"/>
              </a:ext>
            </a:extLst>
          </p:cNvPr>
          <p:cNvSpPr txBox="1"/>
          <p:nvPr/>
        </p:nvSpPr>
        <p:spPr>
          <a:xfrm>
            <a:off x="11232209" y="990383"/>
            <a:ext cx="713657" cy="369332"/>
          </a:xfrm>
          <a:prstGeom prst="rect">
            <a:avLst/>
          </a:prstGeom>
          <a:noFill/>
        </p:spPr>
        <p:txBody>
          <a:bodyPr wrap="square" rtlCol="0">
            <a:spAutoFit/>
          </a:bodyPr>
          <a:lstStyle/>
          <a:p>
            <a:r>
              <a:rPr lang="en-US" dirty="0"/>
              <a:t>Orion</a:t>
            </a:r>
          </a:p>
        </p:txBody>
      </p:sp>
      <p:cxnSp>
        <p:nvCxnSpPr>
          <p:cNvPr id="25" name="Straight Arrow Connector 24">
            <a:extLst>
              <a:ext uri="{FF2B5EF4-FFF2-40B4-BE49-F238E27FC236}">
                <a16:creationId xmlns:a16="http://schemas.microsoft.com/office/drawing/2014/main" id="{E6731CA4-B29D-42E4-882B-188FEE9DD0A0}"/>
              </a:ext>
            </a:extLst>
          </p:cNvPr>
          <p:cNvCxnSpPr>
            <a:cxnSpLocks/>
            <a:stCxn id="24" idx="2"/>
          </p:cNvCxnSpPr>
          <p:nvPr/>
        </p:nvCxnSpPr>
        <p:spPr>
          <a:xfrm flipH="1">
            <a:off x="11440775" y="1359715"/>
            <a:ext cx="148263" cy="305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ight Brace 25">
            <a:extLst>
              <a:ext uri="{FF2B5EF4-FFF2-40B4-BE49-F238E27FC236}">
                <a16:creationId xmlns:a16="http://schemas.microsoft.com/office/drawing/2014/main" id="{11CE202F-F017-4A8A-8F3C-CD7AC5A6EE9D}"/>
              </a:ext>
            </a:extLst>
          </p:cNvPr>
          <p:cNvSpPr/>
          <p:nvPr/>
        </p:nvSpPr>
        <p:spPr>
          <a:xfrm>
            <a:off x="10355344" y="1907920"/>
            <a:ext cx="419877" cy="475859"/>
          </a:xfrm>
          <a:prstGeom prst="rightBrace">
            <a:avLst>
              <a:gd name="adj1" fmla="val 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F5AC39C8-A692-4C7B-9EDB-19BF1D7C9EE8}"/>
              </a:ext>
            </a:extLst>
          </p:cNvPr>
          <p:cNvSpPr txBox="1"/>
          <p:nvPr/>
        </p:nvSpPr>
        <p:spPr>
          <a:xfrm>
            <a:off x="11101792" y="2696258"/>
            <a:ext cx="1141659" cy="369332"/>
          </a:xfrm>
          <a:prstGeom prst="rect">
            <a:avLst/>
          </a:prstGeom>
          <a:noFill/>
        </p:spPr>
        <p:txBody>
          <a:bodyPr wrap="none" rtlCol="0">
            <a:spAutoFit/>
          </a:bodyPr>
          <a:lstStyle/>
          <a:p>
            <a:r>
              <a:rPr lang="en-US" dirty="0"/>
              <a:t>Harnesses</a:t>
            </a:r>
          </a:p>
        </p:txBody>
      </p:sp>
      <p:cxnSp>
        <p:nvCxnSpPr>
          <p:cNvPr id="28" name="Straight Arrow Connector 27">
            <a:extLst>
              <a:ext uri="{FF2B5EF4-FFF2-40B4-BE49-F238E27FC236}">
                <a16:creationId xmlns:a16="http://schemas.microsoft.com/office/drawing/2014/main" id="{E8B2D429-6093-4BA2-8B28-D630C10EEB54}"/>
              </a:ext>
            </a:extLst>
          </p:cNvPr>
          <p:cNvCxnSpPr>
            <a:cxnSpLocks/>
          </p:cNvCxnSpPr>
          <p:nvPr/>
        </p:nvCxnSpPr>
        <p:spPr>
          <a:xfrm flipH="1" flipV="1">
            <a:off x="10872284" y="2163605"/>
            <a:ext cx="805529" cy="5504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CE96000D-9D14-4580-9AB5-9779EAB5280C}"/>
              </a:ext>
            </a:extLst>
          </p:cNvPr>
          <p:cNvSpPr txBox="1"/>
          <p:nvPr/>
        </p:nvSpPr>
        <p:spPr>
          <a:xfrm>
            <a:off x="6346473" y="3550875"/>
            <a:ext cx="1355732" cy="923330"/>
          </a:xfrm>
          <a:prstGeom prst="rect">
            <a:avLst/>
          </a:prstGeom>
          <a:noFill/>
        </p:spPr>
        <p:txBody>
          <a:bodyPr wrap="square" rtlCol="0">
            <a:spAutoFit/>
          </a:bodyPr>
          <a:lstStyle/>
          <a:p>
            <a:r>
              <a:rPr lang="en-US" dirty="0"/>
              <a:t>Vehicle to Vehicle Capacitance</a:t>
            </a:r>
          </a:p>
        </p:txBody>
      </p:sp>
      <p:cxnSp>
        <p:nvCxnSpPr>
          <p:cNvPr id="30" name="Straight Arrow Connector 29">
            <a:extLst>
              <a:ext uri="{FF2B5EF4-FFF2-40B4-BE49-F238E27FC236}">
                <a16:creationId xmlns:a16="http://schemas.microsoft.com/office/drawing/2014/main" id="{121F6039-E618-449C-9146-6242BD6FFB56}"/>
              </a:ext>
            </a:extLst>
          </p:cNvPr>
          <p:cNvCxnSpPr>
            <a:cxnSpLocks/>
          </p:cNvCxnSpPr>
          <p:nvPr/>
        </p:nvCxnSpPr>
        <p:spPr>
          <a:xfrm flipV="1">
            <a:off x="6524892" y="1331498"/>
            <a:ext cx="1740718" cy="22397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BC85A761-D1AE-45F2-9361-D7984AF09B80}"/>
              </a:ext>
            </a:extLst>
          </p:cNvPr>
          <p:cNvSpPr txBox="1"/>
          <p:nvPr/>
        </p:nvSpPr>
        <p:spPr>
          <a:xfrm>
            <a:off x="193705" y="1337927"/>
            <a:ext cx="6256421" cy="4616648"/>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a:cs typeface="Arial"/>
              </a:rPr>
              <a:t>During approach, the vehicle-to-vehicle capacitance will increase</a:t>
            </a:r>
          </a:p>
          <a:p>
            <a:pPr marL="742950" lvl="1" indent="-285750">
              <a:buFont typeface="Arial" panose="020B0604020202020204" pitchFamily="34" charset="0"/>
              <a:buChar char="•"/>
            </a:pPr>
            <a:r>
              <a:rPr lang="en-US" sz="2000" dirty="0">
                <a:latin typeface="Arial"/>
                <a:cs typeface="Arial"/>
              </a:rPr>
              <a:t>Larger vehicle to vehicle capacitance results in lower first contact transient currents</a:t>
            </a:r>
          </a:p>
          <a:p>
            <a:pPr marL="285750" indent="-285750">
              <a:buFont typeface="Arial" panose="020B0604020202020204" pitchFamily="34" charset="0"/>
              <a:buChar char="•"/>
            </a:pPr>
            <a:r>
              <a:rPr lang="en-US" sz="2000" dirty="0">
                <a:latin typeface="Arial"/>
                <a:cs typeface="Arial"/>
              </a:rPr>
              <a:t>As the vehicles approach, it is possible that at short ranges, the electric field between the two vehicles could stimulate electron emissions from the nonconductive surfaces (arcing) prior to docking that would reduce vehicle to vehicle potential prior to first contact</a:t>
            </a:r>
          </a:p>
          <a:p>
            <a:pPr marL="742950" lvl="1" indent="-285750">
              <a:buFont typeface="Arial" panose="020B0604020202020204" pitchFamily="34" charset="0"/>
              <a:buChar char="•"/>
            </a:pPr>
            <a:r>
              <a:rPr lang="en-US" sz="2000" dirty="0">
                <a:latin typeface="Arial"/>
                <a:cs typeface="Arial"/>
              </a:rPr>
              <a:t>While this is possible, studies performed at Lawrence Livermore indicate coatings used are less likely to have high current density arcs in vacuum at field strengths below 1 MV/cm</a:t>
            </a:r>
          </a:p>
          <a:p>
            <a:endParaRPr lang="en-US" sz="1400" dirty="0">
              <a:latin typeface="Arial"/>
              <a:cs typeface="Arial"/>
            </a:endParaRPr>
          </a:p>
        </p:txBody>
      </p:sp>
    </p:spTree>
    <p:extLst>
      <p:ext uri="{BB962C8B-B14F-4D97-AF65-F5344CB8AC3E}">
        <p14:creationId xmlns:p14="http://schemas.microsoft.com/office/powerpoint/2010/main" val="1511977554"/>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58C823-6DBF-4794-B460-1501D7653392}"/>
              </a:ext>
            </a:extLst>
          </p:cNvPr>
          <p:cNvSpPr>
            <a:spLocks noGrp="1"/>
          </p:cNvSpPr>
          <p:nvPr>
            <p:ph type="title"/>
          </p:nvPr>
        </p:nvSpPr>
        <p:spPr/>
        <p:txBody>
          <a:bodyPr/>
          <a:lstStyle/>
          <a:p>
            <a:r>
              <a:rPr lang="en-US" dirty="0"/>
              <a:t>Electrical Transient Simulation Model – Limitations (continued)</a:t>
            </a:r>
          </a:p>
        </p:txBody>
      </p:sp>
      <p:pic>
        <p:nvPicPr>
          <p:cNvPr id="15" name="Picture 14">
            <a:extLst>
              <a:ext uri="{FF2B5EF4-FFF2-40B4-BE49-F238E27FC236}">
                <a16:creationId xmlns:a16="http://schemas.microsoft.com/office/drawing/2014/main" id="{1BC11154-5452-45A6-8C21-0291219CBBB9}"/>
              </a:ext>
            </a:extLst>
          </p:cNvPr>
          <p:cNvPicPr>
            <a:picLocks noChangeAspect="1"/>
          </p:cNvPicPr>
          <p:nvPr/>
        </p:nvPicPr>
        <p:blipFill>
          <a:blip r:embed="rId2"/>
          <a:stretch>
            <a:fillRect/>
          </a:stretch>
        </p:blipFill>
        <p:spPr>
          <a:xfrm>
            <a:off x="5837858" y="1018600"/>
            <a:ext cx="5842755" cy="5329884"/>
          </a:xfrm>
          <a:prstGeom prst="rect">
            <a:avLst/>
          </a:prstGeom>
        </p:spPr>
      </p:pic>
      <p:sp>
        <p:nvSpPr>
          <p:cNvPr id="18" name="TextBox 17">
            <a:extLst>
              <a:ext uri="{FF2B5EF4-FFF2-40B4-BE49-F238E27FC236}">
                <a16:creationId xmlns:a16="http://schemas.microsoft.com/office/drawing/2014/main" id="{AA47E446-6760-4281-AFD1-1FF21F5FBBB2}"/>
              </a:ext>
            </a:extLst>
          </p:cNvPr>
          <p:cNvSpPr txBox="1"/>
          <p:nvPr/>
        </p:nvSpPr>
        <p:spPr>
          <a:xfrm>
            <a:off x="6095751" y="979489"/>
            <a:ext cx="524503" cy="369332"/>
          </a:xfrm>
          <a:prstGeom prst="rect">
            <a:avLst/>
          </a:prstGeom>
          <a:noFill/>
        </p:spPr>
        <p:txBody>
          <a:bodyPr wrap="none" rtlCol="0">
            <a:spAutoFit/>
          </a:bodyPr>
          <a:lstStyle/>
          <a:p>
            <a:r>
              <a:rPr lang="en-US" dirty="0"/>
              <a:t>CPL</a:t>
            </a:r>
          </a:p>
        </p:txBody>
      </p:sp>
      <p:cxnSp>
        <p:nvCxnSpPr>
          <p:cNvPr id="19" name="Straight Arrow Connector 18">
            <a:extLst>
              <a:ext uri="{FF2B5EF4-FFF2-40B4-BE49-F238E27FC236}">
                <a16:creationId xmlns:a16="http://schemas.microsoft.com/office/drawing/2014/main" id="{49564416-BF71-4A5B-8EDF-64CDBD66EC7F}"/>
              </a:ext>
            </a:extLst>
          </p:cNvPr>
          <p:cNvCxnSpPr>
            <a:cxnSpLocks/>
          </p:cNvCxnSpPr>
          <p:nvPr/>
        </p:nvCxnSpPr>
        <p:spPr>
          <a:xfrm>
            <a:off x="6478451" y="1276144"/>
            <a:ext cx="113479" cy="3494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BC295019-EFBF-4534-AD04-DA0321A777F3}"/>
              </a:ext>
            </a:extLst>
          </p:cNvPr>
          <p:cNvSpPr txBox="1"/>
          <p:nvPr/>
        </p:nvSpPr>
        <p:spPr>
          <a:xfrm>
            <a:off x="7957700" y="3120685"/>
            <a:ext cx="1105246" cy="923330"/>
          </a:xfrm>
          <a:prstGeom prst="rect">
            <a:avLst/>
          </a:prstGeom>
          <a:noFill/>
        </p:spPr>
        <p:txBody>
          <a:bodyPr wrap="square" rtlCol="0">
            <a:spAutoFit/>
          </a:bodyPr>
          <a:lstStyle/>
          <a:p>
            <a:r>
              <a:rPr lang="en-US" dirty="0"/>
              <a:t>Soft Capture Ring</a:t>
            </a:r>
          </a:p>
        </p:txBody>
      </p:sp>
      <p:cxnSp>
        <p:nvCxnSpPr>
          <p:cNvPr id="21" name="Straight Arrow Connector 20">
            <a:extLst>
              <a:ext uri="{FF2B5EF4-FFF2-40B4-BE49-F238E27FC236}">
                <a16:creationId xmlns:a16="http://schemas.microsoft.com/office/drawing/2014/main" id="{485025D7-62BC-4D44-BC00-F2DD5067EEA7}"/>
              </a:ext>
            </a:extLst>
          </p:cNvPr>
          <p:cNvCxnSpPr/>
          <p:nvPr/>
        </p:nvCxnSpPr>
        <p:spPr>
          <a:xfrm flipV="1">
            <a:off x="8536199" y="1949293"/>
            <a:ext cx="550506" cy="10730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Left Brace 21">
            <a:extLst>
              <a:ext uri="{FF2B5EF4-FFF2-40B4-BE49-F238E27FC236}">
                <a16:creationId xmlns:a16="http://schemas.microsoft.com/office/drawing/2014/main" id="{0F5B698C-FCAD-416B-995F-CE55F417BFC3}"/>
              </a:ext>
            </a:extLst>
          </p:cNvPr>
          <p:cNvSpPr/>
          <p:nvPr/>
        </p:nvSpPr>
        <p:spPr>
          <a:xfrm>
            <a:off x="9016893" y="2585966"/>
            <a:ext cx="688287" cy="3527148"/>
          </a:xfrm>
          <a:prstGeom prst="leftBrace">
            <a:avLst>
              <a:gd name="adj1" fmla="val 3137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29657FC2-95B9-4748-833B-F8A8C5EB92C4}"/>
              </a:ext>
            </a:extLst>
          </p:cNvPr>
          <p:cNvSpPr txBox="1"/>
          <p:nvPr/>
        </p:nvSpPr>
        <p:spPr>
          <a:xfrm>
            <a:off x="7943618" y="4274468"/>
            <a:ext cx="1166500" cy="646331"/>
          </a:xfrm>
          <a:prstGeom prst="rect">
            <a:avLst/>
          </a:prstGeom>
          <a:noFill/>
        </p:spPr>
        <p:txBody>
          <a:bodyPr wrap="square" rtlCol="0">
            <a:spAutoFit/>
          </a:bodyPr>
          <a:lstStyle/>
          <a:p>
            <a:r>
              <a:rPr lang="en-US" dirty="0"/>
              <a:t>Linear Actuators</a:t>
            </a:r>
          </a:p>
        </p:txBody>
      </p:sp>
      <p:sp>
        <p:nvSpPr>
          <p:cNvPr id="24" name="TextBox 23">
            <a:extLst>
              <a:ext uri="{FF2B5EF4-FFF2-40B4-BE49-F238E27FC236}">
                <a16:creationId xmlns:a16="http://schemas.microsoft.com/office/drawing/2014/main" id="{CC0E21E2-BAEA-4CC4-9956-90A41BF705D1}"/>
              </a:ext>
            </a:extLst>
          </p:cNvPr>
          <p:cNvSpPr txBox="1"/>
          <p:nvPr/>
        </p:nvSpPr>
        <p:spPr>
          <a:xfrm>
            <a:off x="11232209" y="990383"/>
            <a:ext cx="713657" cy="369332"/>
          </a:xfrm>
          <a:prstGeom prst="rect">
            <a:avLst/>
          </a:prstGeom>
          <a:noFill/>
        </p:spPr>
        <p:txBody>
          <a:bodyPr wrap="square" rtlCol="0">
            <a:spAutoFit/>
          </a:bodyPr>
          <a:lstStyle/>
          <a:p>
            <a:r>
              <a:rPr lang="en-US" dirty="0"/>
              <a:t>Orion</a:t>
            </a:r>
          </a:p>
        </p:txBody>
      </p:sp>
      <p:cxnSp>
        <p:nvCxnSpPr>
          <p:cNvPr id="25" name="Straight Arrow Connector 24">
            <a:extLst>
              <a:ext uri="{FF2B5EF4-FFF2-40B4-BE49-F238E27FC236}">
                <a16:creationId xmlns:a16="http://schemas.microsoft.com/office/drawing/2014/main" id="{E6731CA4-B29D-42E4-882B-188FEE9DD0A0}"/>
              </a:ext>
            </a:extLst>
          </p:cNvPr>
          <p:cNvCxnSpPr>
            <a:cxnSpLocks/>
            <a:stCxn id="24" idx="2"/>
          </p:cNvCxnSpPr>
          <p:nvPr/>
        </p:nvCxnSpPr>
        <p:spPr>
          <a:xfrm flipH="1">
            <a:off x="11440775" y="1359715"/>
            <a:ext cx="148263" cy="305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ight Brace 25">
            <a:extLst>
              <a:ext uri="{FF2B5EF4-FFF2-40B4-BE49-F238E27FC236}">
                <a16:creationId xmlns:a16="http://schemas.microsoft.com/office/drawing/2014/main" id="{11CE202F-F017-4A8A-8F3C-CD7AC5A6EE9D}"/>
              </a:ext>
            </a:extLst>
          </p:cNvPr>
          <p:cNvSpPr/>
          <p:nvPr/>
        </p:nvSpPr>
        <p:spPr>
          <a:xfrm>
            <a:off x="10355344" y="1907920"/>
            <a:ext cx="419877" cy="475859"/>
          </a:xfrm>
          <a:prstGeom prst="rightBrace">
            <a:avLst>
              <a:gd name="adj1" fmla="val 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F5AC39C8-A692-4C7B-9EDB-19BF1D7C9EE8}"/>
              </a:ext>
            </a:extLst>
          </p:cNvPr>
          <p:cNvSpPr txBox="1"/>
          <p:nvPr/>
        </p:nvSpPr>
        <p:spPr>
          <a:xfrm>
            <a:off x="11101792" y="2696258"/>
            <a:ext cx="1141659" cy="369332"/>
          </a:xfrm>
          <a:prstGeom prst="rect">
            <a:avLst/>
          </a:prstGeom>
          <a:noFill/>
        </p:spPr>
        <p:txBody>
          <a:bodyPr wrap="none" rtlCol="0">
            <a:spAutoFit/>
          </a:bodyPr>
          <a:lstStyle/>
          <a:p>
            <a:r>
              <a:rPr lang="en-US" dirty="0"/>
              <a:t>Harnesses</a:t>
            </a:r>
          </a:p>
        </p:txBody>
      </p:sp>
      <p:cxnSp>
        <p:nvCxnSpPr>
          <p:cNvPr id="28" name="Straight Arrow Connector 27">
            <a:extLst>
              <a:ext uri="{FF2B5EF4-FFF2-40B4-BE49-F238E27FC236}">
                <a16:creationId xmlns:a16="http://schemas.microsoft.com/office/drawing/2014/main" id="{E8B2D429-6093-4BA2-8B28-D630C10EEB54}"/>
              </a:ext>
            </a:extLst>
          </p:cNvPr>
          <p:cNvCxnSpPr>
            <a:cxnSpLocks/>
          </p:cNvCxnSpPr>
          <p:nvPr/>
        </p:nvCxnSpPr>
        <p:spPr>
          <a:xfrm flipH="1" flipV="1">
            <a:off x="10872284" y="2163605"/>
            <a:ext cx="805529" cy="5504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CE96000D-9D14-4580-9AB5-9779EAB5280C}"/>
              </a:ext>
            </a:extLst>
          </p:cNvPr>
          <p:cNvSpPr txBox="1"/>
          <p:nvPr/>
        </p:nvSpPr>
        <p:spPr>
          <a:xfrm>
            <a:off x="6346473" y="3550875"/>
            <a:ext cx="1355732" cy="923330"/>
          </a:xfrm>
          <a:prstGeom prst="rect">
            <a:avLst/>
          </a:prstGeom>
          <a:noFill/>
        </p:spPr>
        <p:txBody>
          <a:bodyPr wrap="square" rtlCol="0">
            <a:spAutoFit/>
          </a:bodyPr>
          <a:lstStyle/>
          <a:p>
            <a:r>
              <a:rPr lang="en-US" dirty="0"/>
              <a:t>Vehicle to Vehicle Capacitance</a:t>
            </a:r>
          </a:p>
        </p:txBody>
      </p:sp>
      <p:cxnSp>
        <p:nvCxnSpPr>
          <p:cNvPr id="30" name="Straight Arrow Connector 29">
            <a:extLst>
              <a:ext uri="{FF2B5EF4-FFF2-40B4-BE49-F238E27FC236}">
                <a16:creationId xmlns:a16="http://schemas.microsoft.com/office/drawing/2014/main" id="{121F6039-E618-449C-9146-6242BD6FFB56}"/>
              </a:ext>
            </a:extLst>
          </p:cNvPr>
          <p:cNvCxnSpPr>
            <a:cxnSpLocks/>
          </p:cNvCxnSpPr>
          <p:nvPr/>
        </p:nvCxnSpPr>
        <p:spPr>
          <a:xfrm flipV="1">
            <a:off x="6524892" y="1331498"/>
            <a:ext cx="1740718" cy="22397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61F518F4-5A29-D76E-A6E7-0EB049445EF5}"/>
              </a:ext>
            </a:extLst>
          </p:cNvPr>
          <p:cNvSpPr txBox="1"/>
          <p:nvPr/>
        </p:nvSpPr>
        <p:spPr>
          <a:xfrm>
            <a:off x="273075" y="1276144"/>
            <a:ext cx="5609583" cy="483209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a:cs typeface="Arial"/>
              </a:rPr>
              <a:t>NDSB2 and I-</a:t>
            </a:r>
            <a:r>
              <a:rPr lang="en-US" sz="2000" dirty="0" err="1">
                <a:latin typeface="Arial"/>
                <a:cs typeface="Arial"/>
              </a:rPr>
              <a:t>Hab</a:t>
            </a:r>
            <a:r>
              <a:rPr lang="en-US" sz="2000" dirty="0">
                <a:latin typeface="Arial"/>
                <a:cs typeface="Arial"/>
              </a:rPr>
              <a:t> first contact surfaces (petals) have non-conductive coatings</a:t>
            </a:r>
          </a:p>
          <a:p>
            <a:pPr marL="285750" indent="-285750">
              <a:buFont typeface="Arial" panose="020B0604020202020204" pitchFamily="34" charset="0"/>
              <a:buChar char="•"/>
            </a:pPr>
            <a:r>
              <a:rPr lang="en-US" sz="2000" dirty="0">
                <a:latin typeface="Arial"/>
                <a:cs typeface="Arial"/>
              </a:rPr>
              <a:t>Assuming breakdown, peak current across the interface is limited only by the contact resistance</a:t>
            </a:r>
          </a:p>
          <a:p>
            <a:pPr marL="742950" lvl="1" indent="-285750">
              <a:buFont typeface="Arial" panose="020B0604020202020204" pitchFamily="34" charset="0"/>
              <a:buChar char="•"/>
            </a:pPr>
            <a:r>
              <a:rPr lang="en-US" sz="2000" dirty="0">
                <a:latin typeface="Arial"/>
                <a:cs typeface="Arial"/>
              </a:rPr>
              <a:t>Non-conductive coating breakdown voltage less than vehicle-to-vehicle potential</a:t>
            </a:r>
          </a:p>
          <a:p>
            <a:pPr marL="285750" indent="-285750">
              <a:buFont typeface="Arial" panose="020B0604020202020204" pitchFamily="34" charset="0"/>
              <a:buChar char="•"/>
            </a:pPr>
            <a:r>
              <a:rPr lang="en-US" sz="2000" dirty="0">
                <a:latin typeface="Arial"/>
                <a:cs typeface="Arial"/>
              </a:rPr>
              <a:t>Surface coating breakdown behavior unknown for high temperature low density plasma</a:t>
            </a:r>
          </a:p>
          <a:p>
            <a:pPr marL="742950" lvl="1" indent="-285750">
              <a:buFont typeface="Arial" panose="020B0604020202020204" pitchFamily="34" charset="0"/>
              <a:buChar char="•"/>
            </a:pPr>
            <a:r>
              <a:rPr lang="en-US" sz="2000" dirty="0">
                <a:latin typeface="Arial"/>
                <a:cs typeface="Arial"/>
              </a:rPr>
              <a:t>Testing planned to determine breakdown characteristics and contact resistance after breakdown</a:t>
            </a:r>
          </a:p>
          <a:p>
            <a:pPr marL="285750" indent="-285750">
              <a:buFont typeface="Arial" panose="020B0604020202020204" pitchFamily="34" charset="0"/>
              <a:buChar char="•"/>
            </a:pPr>
            <a:endParaRPr lang="en-US" sz="1400" dirty="0">
              <a:latin typeface="Arial"/>
              <a:cs typeface="Arial"/>
            </a:endParaRPr>
          </a:p>
          <a:p>
            <a:endParaRPr lang="en-US" sz="1400" dirty="0">
              <a:latin typeface="Arial"/>
              <a:cs typeface="Arial"/>
            </a:endParaRPr>
          </a:p>
        </p:txBody>
      </p:sp>
    </p:spTree>
    <p:extLst>
      <p:ext uri="{BB962C8B-B14F-4D97-AF65-F5344CB8AC3E}">
        <p14:creationId xmlns:p14="http://schemas.microsoft.com/office/powerpoint/2010/main" val="2894566350"/>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58C823-6DBF-4794-B460-1501D7653392}"/>
              </a:ext>
            </a:extLst>
          </p:cNvPr>
          <p:cNvSpPr>
            <a:spLocks noGrp="1"/>
          </p:cNvSpPr>
          <p:nvPr>
            <p:ph type="title"/>
          </p:nvPr>
        </p:nvSpPr>
        <p:spPr/>
        <p:txBody>
          <a:bodyPr/>
          <a:lstStyle/>
          <a:p>
            <a:r>
              <a:rPr lang="en-US" dirty="0"/>
              <a:t>Electrical Transient Simulation Model – Limitations (continued)</a:t>
            </a:r>
          </a:p>
        </p:txBody>
      </p:sp>
      <p:pic>
        <p:nvPicPr>
          <p:cNvPr id="15" name="Picture 14">
            <a:extLst>
              <a:ext uri="{FF2B5EF4-FFF2-40B4-BE49-F238E27FC236}">
                <a16:creationId xmlns:a16="http://schemas.microsoft.com/office/drawing/2014/main" id="{1BC11154-5452-45A6-8C21-0291219CBBB9}"/>
              </a:ext>
            </a:extLst>
          </p:cNvPr>
          <p:cNvPicPr>
            <a:picLocks noChangeAspect="1"/>
          </p:cNvPicPr>
          <p:nvPr/>
        </p:nvPicPr>
        <p:blipFill>
          <a:blip r:embed="rId2"/>
          <a:stretch>
            <a:fillRect/>
          </a:stretch>
        </p:blipFill>
        <p:spPr>
          <a:xfrm>
            <a:off x="5837858" y="1018600"/>
            <a:ext cx="5842755" cy="5329884"/>
          </a:xfrm>
          <a:prstGeom prst="rect">
            <a:avLst/>
          </a:prstGeom>
        </p:spPr>
      </p:pic>
      <p:sp>
        <p:nvSpPr>
          <p:cNvPr id="18" name="TextBox 17">
            <a:extLst>
              <a:ext uri="{FF2B5EF4-FFF2-40B4-BE49-F238E27FC236}">
                <a16:creationId xmlns:a16="http://schemas.microsoft.com/office/drawing/2014/main" id="{AA47E446-6760-4281-AFD1-1FF21F5FBBB2}"/>
              </a:ext>
            </a:extLst>
          </p:cNvPr>
          <p:cNvSpPr txBox="1"/>
          <p:nvPr/>
        </p:nvSpPr>
        <p:spPr>
          <a:xfrm>
            <a:off x="7005308" y="2510901"/>
            <a:ext cx="524503" cy="369332"/>
          </a:xfrm>
          <a:prstGeom prst="rect">
            <a:avLst/>
          </a:prstGeom>
          <a:noFill/>
        </p:spPr>
        <p:txBody>
          <a:bodyPr wrap="none" rtlCol="0">
            <a:spAutoFit/>
          </a:bodyPr>
          <a:lstStyle/>
          <a:p>
            <a:r>
              <a:rPr lang="en-US" dirty="0"/>
              <a:t>CPL</a:t>
            </a:r>
          </a:p>
        </p:txBody>
      </p:sp>
      <p:sp>
        <p:nvSpPr>
          <p:cNvPr id="20" name="TextBox 19">
            <a:extLst>
              <a:ext uri="{FF2B5EF4-FFF2-40B4-BE49-F238E27FC236}">
                <a16:creationId xmlns:a16="http://schemas.microsoft.com/office/drawing/2014/main" id="{BC295019-EFBF-4534-AD04-DA0321A777F3}"/>
              </a:ext>
            </a:extLst>
          </p:cNvPr>
          <p:cNvSpPr txBox="1"/>
          <p:nvPr/>
        </p:nvSpPr>
        <p:spPr>
          <a:xfrm>
            <a:off x="7957700" y="3120685"/>
            <a:ext cx="1105246" cy="923330"/>
          </a:xfrm>
          <a:prstGeom prst="rect">
            <a:avLst/>
          </a:prstGeom>
          <a:noFill/>
        </p:spPr>
        <p:txBody>
          <a:bodyPr wrap="square" rtlCol="0">
            <a:spAutoFit/>
          </a:bodyPr>
          <a:lstStyle/>
          <a:p>
            <a:r>
              <a:rPr lang="en-US" dirty="0"/>
              <a:t>Soft Capture Ring</a:t>
            </a:r>
          </a:p>
        </p:txBody>
      </p:sp>
      <p:cxnSp>
        <p:nvCxnSpPr>
          <p:cNvPr id="21" name="Straight Arrow Connector 20">
            <a:extLst>
              <a:ext uri="{FF2B5EF4-FFF2-40B4-BE49-F238E27FC236}">
                <a16:creationId xmlns:a16="http://schemas.microsoft.com/office/drawing/2014/main" id="{485025D7-62BC-4D44-BC00-F2DD5067EEA7}"/>
              </a:ext>
            </a:extLst>
          </p:cNvPr>
          <p:cNvCxnSpPr/>
          <p:nvPr/>
        </p:nvCxnSpPr>
        <p:spPr>
          <a:xfrm flipV="1">
            <a:off x="8536199" y="1949293"/>
            <a:ext cx="550506" cy="10730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Left Brace 21">
            <a:extLst>
              <a:ext uri="{FF2B5EF4-FFF2-40B4-BE49-F238E27FC236}">
                <a16:creationId xmlns:a16="http://schemas.microsoft.com/office/drawing/2014/main" id="{0F5B698C-FCAD-416B-995F-CE55F417BFC3}"/>
              </a:ext>
            </a:extLst>
          </p:cNvPr>
          <p:cNvSpPr/>
          <p:nvPr/>
        </p:nvSpPr>
        <p:spPr>
          <a:xfrm>
            <a:off x="9016893" y="2585966"/>
            <a:ext cx="688287" cy="3527148"/>
          </a:xfrm>
          <a:prstGeom prst="leftBrace">
            <a:avLst>
              <a:gd name="adj1" fmla="val 3137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29657FC2-95B9-4748-833B-F8A8C5EB92C4}"/>
              </a:ext>
            </a:extLst>
          </p:cNvPr>
          <p:cNvSpPr txBox="1"/>
          <p:nvPr/>
        </p:nvSpPr>
        <p:spPr>
          <a:xfrm>
            <a:off x="7943618" y="4274468"/>
            <a:ext cx="1166500" cy="646331"/>
          </a:xfrm>
          <a:prstGeom prst="rect">
            <a:avLst/>
          </a:prstGeom>
          <a:noFill/>
        </p:spPr>
        <p:txBody>
          <a:bodyPr wrap="square" rtlCol="0">
            <a:spAutoFit/>
          </a:bodyPr>
          <a:lstStyle/>
          <a:p>
            <a:r>
              <a:rPr lang="en-US" dirty="0"/>
              <a:t>Linear Actuators</a:t>
            </a:r>
          </a:p>
        </p:txBody>
      </p:sp>
      <p:sp>
        <p:nvSpPr>
          <p:cNvPr id="24" name="TextBox 23">
            <a:extLst>
              <a:ext uri="{FF2B5EF4-FFF2-40B4-BE49-F238E27FC236}">
                <a16:creationId xmlns:a16="http://schemas.microsoft.com/office/drawing/2014/main" id="{CC0E21E2-BAEA-4CC4-9956-90A41BF705D1}"/>
              </a:ext>
            </a:extLst>
          </p:cNvPr>
          <p:cNvSpPr txBox="1"/>
          <p:nvPr/>
        </p:nvSpPr>
        <p:spPr>
          <a:xfrm>
            <a:off x="11232209" y="990383"/>
            <a:ext cx="713657" cy="369332"/>
          </a:xfrm>
          <a:prstGeom prst="rect">
            <a:avLst/>
          </a:prstGeom>
          <a:noFill/>
        </p:spPr>
        <p:txBody>
          <a:bodyPr wrap="square" rtlCol="0">
            <a:spAutoFit/>
          </a:bodyPr>
          <a:lstStyle/>
          <a:p>
            <a:r>
              <a:rPr lang="en-US" dirty="0"/>
              <a:t>Orion</a:t>
            </a:r>
          </a:p>
        </p:txBody>
      </p:sp>
      <p:cxnSp>
        <p:nvCxnSpPr>
          <p:cNvPr id="25" name="Straight Arrow Connector 24">
            <a:extLst>
              <a:ext uri="{FF2B5EF4-FFF2-40B4-BE49-F238E27FC236}">
                <a16:creationId xmlns:a16="http://schemas.microsoft.com/office/drawing/2014/main" id="{E6731CA4-B29D-42E4-882B-188FEE9DD0A0}"/>
              </a:ext>
            </a:extLst>
          </p:cNvPr>
          <p:cNvCxnSpPr>
            <a:cxnSpLocks/>
            <a:stCxn id="24" idx="2"/>
          </p:cNvCxnSpPr>
          <p:nvPr/>
        </p:nvCxnSpPr>
        <p:spPr>
          <a:xfrm flipH="1">
            <a:off x="11440775" y="1359715"/>
            <a:ext cx="148263" cy="305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ight Brace 25">
            <a:extLst>
              <a:ext uri="{FF2B5EF4-FFF2-40B4-BE49-F238E27FC236}">
                <a16:creationId xmlns:a16="http://schemas.microsoft.com/office/drawing/2014/main" id="{11CE202F-F017-4A8A-8F3C-CD7AC5A6EE9D}"/>
              </a:ext>
            </a:extLst>
          </p:cNvPr>
          <p:cNvSpPr/>
          <p:nvPr/>
        </p:nvSpPr>
        <p:spPr>
          <a:xfrm>
            <a:off x="10355344" y="1907920"/>
            <a:ext cx="419877" cy="475859"/>
          </a:xfrm>
          <a:prstGeom prst="rightBrace">
            <a:avLst>
              <a:gd name="adj1" fmla="val 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F5AC39C8-A692-4C7B-9EDB-19BF1D7C9EE8}"/>
              </a:ext>
            </a:extLst>
          </p:cNvPr>
          <p:cNvSpPr txBox="1"/>
          <p:nvPr/>
        </p:nvSpPr>
        <p:spPr>
          <a:xfrm>
            <a:off x="11101792" y="2696258"/>
            <a:ext cx="1141659" cy="369332"/>
          </a:xfrm>
          <a:prstGeom prst="rect">
            <a:avLst/>
          </a:prstGeom>
          <a:noFill/>
        </p:spPr>
        <p:txBody>
          <a:bodyPr wrap="none" rtlCol="0">
            <a:spAutoFit/>
          </a:bodyPr>
          <a:lstStyle/>
          <a:p>
            <a:r>
              <a:rPr lang="en-US" dirty="0"/>
              <a:t>Harnesses</a:t>
            </a:r>
          </a:p>
        </p:txBody>
      </p:sp>
      <p:cxnSp>
        <p:nvCxnSpPr>
          <p:cNvPr id="28" name="Straight Arrow Connector 27">
            <a:extLst>
              <a:ext uri="{FF2B5EF4-FFF2-40B4-BE49-F238E27FC236}">
                <a16:creationId xmlns:a16="http://schemas.microsoft.com/office/drawing/2014/main" id="{E8B2D429-6093-4BA2-8B28-D630C10EEB54}"/>
              </a:ext>
            </a:extLst>
          </p:cNvPr>
          <p:cNvCxnSpPr>
            <a:cxnSpLocks/>
          </p:cNvCxnSpPr>
          <p:nvPr/>
        </p:nvCxnSpPr>
        <p:spPr>
          <a:xfrm flipH="1" flipV="1">
            <a:off x="10872284" y="2163605"/>
            <a:ext cx="805529" cy="5504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CE96000D-9D14-4580-9AB5-9779EAB5280C}"/>
              </a:ext>
            </a:extLst>
          </p:cNvPr>
          <p:cNvSpPr txBox="1"/>
          <p:nvPr/>
        </p:nvSpPr>
        <p:spPr>
          <a:xfrm>
            <a:off x="4992859" y="1026894"/>
            <a:ext cx="1355732" cy="923330"/>
          </a:xfrm>
          <a:prstGeom prst="rect">
            <a:avLst/>
          </a:prstGeom>
          <a:noFill/>
        </p:spPr>
        <p:txBody>
          <a:bodyPr wrap="square" rtlCol="0">
            <a:spAutoFit/>
          </a:bodyPr>
          <a:lstStyle/>
          <a:p>
            <a:r>
              <a:rPr lang="en-US" dirty="0"/>
              <a:t>Vehicle to Vehicle Capacitance</a:t>
            </a:r>
          </a:p>
        </p:txBody>
      </p:sp>
      <p:cxnSp>
        <p:nvCxnSpPr>
          <p:cNvPr id="30" name="Straight Arrow Connector 29">
            <a:extLst>
              <a:ext uri="{FF2B5EF4-FFF2-40B4-BE49-F238E27FC236}">
                <a16:creationId xmlns:a16="http://schemas.microsoft.com/office/drawing/2014/main" id="{121F6039-E618-449C-9146-6242BD6FFB56}"/>
              </a:ext>
            </a:extLst>
          </p:cNvPr>
          <p:cNvCxnSpPr>
            <a:cxnSpLocks/>
          </p:cNvCxnSpPr>
          <p:nvPr/>
        </p:nvCxnSpPr>
        <p:spPr>
          <a:xfrm>
            <a:off x="6492154" y="1303515"/>
            <a:ext cx="1773456" cy="279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34E9D022-2CD1-2DDC-AE89-50F7D97E7B48}"/>
              </a:ext>
            </a:extLst>
          </p:cNvPr>
          <p:cNvSpPr txBox="1"/>
          <p:nvPr/>
        </p:nvSpPr>
        <p:spPr>
          <a:xfrm>
            <a:off x="278294" y="1212761"/>
            <a:ext cx="4586998"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a:cs typeface="Arial"/>
              </a:rPr>
              <a:t>Assuming low contact resistance, the peak current could be quite high</a:t>
            </a:r>
          </a:p>
          <a:p>
            <a:pPr marL="285750" indent="-285750">
              <a:buFont typeface="Arial" panose="020B0604020202020204" pitchFamily="34" charset="0"/>
              <a:buChar char="•"/>
            </a:pPr>
            <a:r>
              <a:rPr lang="en-US" sz="2400" dirty="0">
                <a:latin typeface="Arial"/>
                <a:cs typeface="Arial"/>
              </a:rPr>
              <a:t>Current flow from Orion to CPL could be over 1 kA</a:t>
            </a:r>
          </a:p>
          <a:p>
            <a:pPr marL="742950" lvl="1" indent="-285750">
              <a:buFont typeface="Arial" panose="020B0604020202020204" pitchFamily="34" charset="0"/>
              <a:buChar char="•"/>
            </a:pPr>
            <a:r>
              <a:rPr lang="en-US" sz="2000" dirty="0">
                <a:latin typeface="Arial"/>
                <a:cs typeface="Arial"/>
              </a:rPr>
              <a:t>Transient duration is ~ 10 ns</a:t>
            </a:r>
          </a:p>
          <a:p>
            <a:pPr marL="285750" indent="-285750">
              <a:buFont typeface="Arial" panose="020B0604020202020204" pitchFamily="34" charset="0"/>
              <a:buChar char="•"/>
            </a:pPr>
            <a:endParaRPr lang="en-US" sz="1400" dirty="0">
              <a:latin typeface="Arial"/>
              <a:cs typeface="Arial"/>
            </a:endParaRPr>
          </a:p>
          <a:p>
            <a:endParaRPr lang="en-US" sz="1400" dirty="0">
              <a:latin typeface="Arial"/>
              <a:cs typeface="Arial"/>
            </a:endParaRPr>
          </a:p>
        </p:txBody>
      </p:sp>
      <p:graphicFrame>
        <p:nvGraphicFramePr>
          <p:cNvPr id="5" name="Object 4">
            <a:extLst>
              <a:ext uri="{FF2B5EF4-FFF2-40B4-BE49-F238E27FC236}">
                <a16:creationId xmlns:a16="http://schemas.microsoft.com/office/drawing/2014/main" id="{7B350CBF-F573-BC77-0D36-ED3658CFB026}"/>
              </a:ext>
            </a:extLst>
          </p:cNvPr>
          <p:cNvGraphicFramePr>
            <a:graphicFrameLocks noChangeAspect="1"/>
          </p:cNvGraphicFramePr>
          <p:nvPr>
            <p:extLst>
              <p:ext uri="{D42A27DB-BD31-4B8C-83A1-F6EECF244321}">
                <p14:modId xmlns:p14="http://schemas.microsoft.com/office/powerpoint/2010/main" val="1924000662"/>
              </p:ext>
            </p:extLst>
          </p:nvPr>
        </p:nvGraphicFramePr>
        <p:xfrm>
          <a:off x="392783" y="3481796"/>
          <a:ext cx="6277094" cy="3130943"/>
        </p:xfrm>
        <a:graphic>
          <a:graphicData uri="http://schemas.openxmlformats.org/presentationml/2006/ole">
            <mc:AlternateContent xmlns:mc="http://schemas.openxmlformats.org/markup-compatibility/2006">
              <mc:Choice xmlns:v="urn:schemas-microsoft-com:vml" Requires="v">
                <p:oleObj name="Worksheet" r:id="rId3" imgW="11795760" imgH="5882672" progId="Excel.Sheet.12">
                  <p:embed/>
                </p:oleObj>
              </mc:Choice>
              <mc:Fallback>
                <p:oleObj name="Worksheet" r:id="rId3" imgW="11795760" imgH="5882672" progId="Excel.Sheet.12">
                  <p:embed/>
                  <p:pic>
                    <p:nvPicPr>
                      <p:cNvPr id="2" name="Object 1">
                        <a:extLst>
                          <a:ext uri="{FF2B5EF4-FFF2-40B4-BE49-F238E27FC236}">
                            <a16:creationId xmlns:a16="http://schemas.microsoft.com/office/drawing/2014/main" id="{A6EA127D-F3A2-4889-A243-ED527824D045}"/>
                          </a:ext>
                        </a:extLst>
                      </p:cNvPr>
                      <p:cNvPicPr/>
                      <p:nvPr/>
                    </p:nvPicPr>
                    <p:blipFill>
                      <a:blip r:embed="rId4"/>
                      <a:stretch>
                        <a:fillRect/>
                      </a:stretch>
                    </p:blipFill>
                    <p:spPr>
                      <a:xfrm>
                        <a:off x="392783" y="3481796"/>
                        <a:ext cx="6277094" cy="3130943"/>
                      </a:xfrm>
                      <a:prstGeom prst="rect">
                        <a:avLst/>
                      </a:prstGeom>
                    </p:spPr>
                  </p:pic>
                </p:oleObj>
              </mc:Fallback>
            </mc:AlternateContent>
          </a:graphicData>
        </a:graphic>
      </p:graphicFrame>
      <p:cxnSp>
        <p:nvCxnSpPr>
          <p:cNvPr id="8" name="Straight Arrow Connector 7">
            <a:extLst>
              <a:ext uri="{FF2B5EF4-FFF2-40B4-BE49-F238E27FC236}">
                <a16:creationId xmlns:a16="http://schemas.microsoft.com/office/drawing/2014/main" id="{DA8CF13A-7111-3BB3-F9F4-1E54395F6E2D}"/>
              </a:ext>
            </a:extLst>
          </p:cNvPr>
          <p:cNvCxnSpPr/>
          <p:nvPr/>
        </p:nvCxnSpPr>
        <p:spPr>
          <a:xfrm flipH="1" flipV="1">
            <a:off x="6750620" y="2041425"/>
            <a:ext cx="461688" cy="444378"/>
          </a:xfrm>
          <a:prstGeom prst="straightConnector1">
            <a:avLst/>
          </a:prstGeom>
          <a:ln w="3175">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42375608"/>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58C823-6DBF-4794-B460-1501D7653392}"/>
              </a:ext>
            </a:extLst>
          </p:cNvPr>
          <p:cNvSpPr>
            <a:spLocks noGrp="1"/>
          </p:cNvSpPr>
          <p:nvPr>
            <p:ph type="title"/>
          </p:nvPr>
        </p:nvSpPr>
        <p:spPr/>
        <p:txBody>
          <a:bodyPr/>
          <a:lstStyle/>
          <a:p>
            <a:r>
              <a:rPr lang="en-US" dirty="0"/>
              <a:t>Electrical Transient Simulation Model – Limitations (continued)</a:t>
            </a:r>
          </a:p>
        </p:txBody>
      </p:sp>
      <p:pic>
        <p:nvPicPr>
          <p:cNvPr id="15" name="Picture 14">
            <a:extLst>
              <a:ext uri="{FF2B5EF4-FFF2-40B4-BE49-F238E27FC236}">
                <a16:creationId xmlns:a16="http://schemas.microsoft.com/office/drawing/2014/main" id="{1BC11154-5452-45A6-8C21-0291219CBBB9}"/>
              </a:ext>
            </a:extLst>
          </p:cNvPr>
          <p:cNvPicPr>
            <a:picLocks noChangeAspect="1"/>
          </p:cNvPicPr>
          <p:nvPr/>
        </p:nvPicPr>
        <p:blipFill>
          <a:blip r:embed="rId2"/>
          <a:stretch>
            <a:fillRect/>
          </a:stretch>
        </p:blipFill>
        <p:spPr>
          <a:xfrm>
            <a:off x="5837858" y="1018600"/>
            <a:ext cx="5842755" cy="5329884"/>
          </a:xfrm>
          <a:prstGeom prst="rect">
            <a:avLst/>
          </a:prstGeom>
        </p:spPr>
      </p:pic>
      <p:sp>
        <p:nvSpPr>
          <p:cNvPr id="18" name="TextBox 17">
            <a:extLst>
              <a:ext uri="{FF2B5EF4-FFF2-40B4-BE49-F238E27FC236}">
                <a16:creationId xmlns:a16="http://schemas.microsoft.com/office/drawing/2014/main" id="{AA47E446-6760-4281-AFD1-1FF21F5FBBB2}"/>
              </a:ext>
            </a:extLst>
          </p:cNvPr>
          <p:cNvSpPr txBox="1"/>
          <p:nvPr/>
        </p:nvSpPr>
        <p:spPr>
          <a:xfrm>
            <a:off x="7005308" y="2510901"/>
            <a:ext cx="524503" cy="369332"/>
          </a:xfrm>
          <a:prstGeom prst="rect">
            <a:avLst/>
          </a:prstGeom>
          <a:noFill/>
        </p:spPr>
        <p:txBody>
          <a:bodyPr wrap="none" rtlCol="0">
            <a:spAutoFit/>
          </a:bodyPr>
          <a:lstStyle/>
          <a:p>
            <a:r>
              <a:rPr lang="en-US" dirty="0"/>
              <a:t>CPL</a:t>
            </a:r>
          </a:p>
        </p:txBody>
      </p:sp>
      <p:sp>
        <p:nvSpPr>
          <p:cNvPr id="20" name="TextBox 19">
            <a:extLst>
              <a:ext uri="{FF2B5EF4-FFF2-40B4-BE49-F238E27FC236}">
                <a16:creationId xmlns:a16="http://schemas.microsoft.com/office/drawing/2014/main" id="{BC295019-EFBF-4534-AD04-DA0321A777F3}"/>
              </a:ext>
            </a:extLst>
          </p:cNvPr>
          <p:cNvSpPr txBox="1"/>
          <p:nvPr/>
        </p:nvSpPr>
        <p:spPr>
          <a:xfrm>
            <a:off x="7957700" y="3120685"/>
            <a:ext cx="1105246" cy="923330"/>
          </a:xfrm>
          <a:prstGeom prst="rect">
            <a:avLst/>
          </a:prstGeom>
          <a:noFill/>
        </p:spPr>
        <p:txBody>
          <a:bodyPr wrap="square" rtlCol="0">
            <a:spAutoFit/>
          </a:bodyPr>
          <a:lstStyle/>
          <a:p>
            <a:r>
              <a:rPr lang="en-US" dirty="0"/>
              <a:t>Soft Capture Ring</a:t>
            </a:r>
          </a:p>
        </p:txBody>
      </p:sp>
      <p:cxnSp>
        <p:nvCxnSpPr>
          <p:cNvPr id="21" name="Straight Arrow Connector 20">
            <a:extLst>
              <a:ext uri="{FF2B5EF4-FFF2-40B4-BE49-F238E27FC236}">
                <a16:creationId xmlns:a16="http://schemas.microsoft.com/office/drawing/2014/main" id="{485025D7-62BC-4D44-BC00-F2DD5067EEA7}"/>
              </a:ext>
            </a:extLst>
          </p:cNvPr>
          <p:cNvCxnSpPr/>
          <p:nvPr/>
        </p:nvCxnSpPr>
        <p:spPr>
          <a:xfrm flipV="1">
            <a:off x="8536199" y="1949293"/>
            <a:ext cx="550506" cy="10730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Left Brace 21">
            <a:extLst>
              <a:ext uri="{FF2B5EF4-FFF2-40B4-BE49-F238E27FC236}">
                <a16:creationId xmlns:a16="http://schemas.microsoft.com/office/drawing/2014/main" id="{0F5B698C-FCAD-416B-995F-CE55F417BFC3}"/>
              </a:ext>
            </a:extLst>
          </p:cNvPr>
          <p:cNvSpPr/>
          <p:nvPr/>
        </p:nvSpPr>
        <p:spPr>
          <a:xfrm>
            <a:off x="9016893" y="2585966"/>
            <a:ext cx="688287" cy="3527148"/>
          </a:xfrm>
          <a:prstGeom prst="leftBrace">
            <a:avLst>
              <a:gd name="adj1" fmla="val 3137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29657FC2-95B9-4748-833B-F8A8C5EB92C4}"/>
              </a:ext>
            </a:extLst>
          </p:cNvPr>
          <p:cNvSpPr txBox="1"/>
          <p:nvPr/>
        </p:nvSpPr>
        <p:spPr>
          <a:xfrm>
            <a:off x="7943618" y="4274468"/>
            <a:ext cx="1166500" cy="646331"/>
          </a:xfrm>
          <a:prstGeom prst="rect">
            <a:avLst/>
          </a:prstGeom>
          <a:noFill/>
        </p:spPr>
        <p:txBody>
          <a:bodyPr wrap="square" rtlCol="0">
            <a:spAutoFit/>
          </a:bodyPr>
          <a:lstStyle/>
          <a:p>
            <a:r>
              <a:rPr lang="en-US" dirty="0"/>
              <a:t>Linear Actuators</a:t>
            </a:r>
          </a:p>
        </p:txBody>
      </p:sp>
      <p:sp>
        <p:nvSpPr>
          <p:cNvPr id="24" name="TextBox 23">
            <a:extLst>
              <a:ext uri="{FF2B5EF4-FFF2-40B4-BE49-F238E27FC236}">
                <a16:creationId xmlns:a16="http://schemas.microsoft.com/office/drawing/2014/main" id="{CC0E21E2-BAEA-4CC4-9956-90A41BF705D1}"/>
              </a:ext>
            </a:extLst>
          </p:cNvPr>
          <p:cNvSpPr txBox="1"/>
          <p:nvPr/>
        </p:nvSpPr>
        <p:spPr>
          <a:xfrm>
            <a:off x="11232209" y="990383"/>
            <a:ext cx="713657" cy="369332"/>
          </a:xfrm>
          <a:prstGeom prst="rect">
            <a:avLst/>
          </a:prstGeom>
          <a:noFill/>
        </p:spPr>
        <p:txBody>
          <a:bodyPr wrap="square" rtlCol="0">
            <a:spAutoFit/>
          </a:bodyPr>
          <a:lstStyle/>
          <a:p>
            <a:r>
              <a:rPr lang="en-US" dirty="0"/>
              <a:t>Orion</a:t>
            </a:r>
          </a:p>
        </p:txBody>
      </p:sp>
      <p:cxnSp>
        <p:nvCxnSpPr>
          <p:cNvPr id="25" name="Straight Arrow Connector 24">
            <a:extLst>
              <a:ext uri="{FF2B5EF4-FFF2-40B4-BE49-F238E27FC236}">
                <a16:creationId xmlns:a16="http://schemas.microsoft.com/office/drawing/2014/main" id="{E6731CA4-B29D-42E4-882B-188FEE9DD0A0}"/>
              </a:ext>
            </a:extLst>
          </p:cNvPr>
          <p:cNvCxnSpPr>
            <a:cxnSpLocks/>
            <a:stCxn id="24" idx="2"/>
          </p:cNvCxnSpPr>
          <p:nvPr/>
        </p:nvCxnSpPr>
        <p:spPr>
          <a:xfrm flipH="1">
            <a:off x="11440775" y="1359715"/>
            <a:ext cx="148263" cy="305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ight Brace 25">
            <a:extLst>
              <a:ext uri="{FF2B5EF4-FFF2-40B4-BE49-F238E27FC236}">
                <a16:creationId xmlns:a16="http://schemas.microsoft.com/office/drawing/2014/main" id="{11CE202F-F017-4A8A-8F3C-CD7AC5A6EE9D}"/>
              </a:ext>
            </a:extLst>
          </p:cNvPr>
          <p:cNvSpPr/>
          <p:nvPr/>
        </p:nvSpPr>
        <p:spPr>
          <a:xfrm>
            <a:off x="10355344" y="1907920"/>
            <a:ext cx="419877" cy="475859"/>
          </a:xfrm>
          <a:prstGeom prst="rightBrace">
            <a:avLst>
              <a:gd name="adj1" fmla="val 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F5AC39C8-A692-4C7B-9EDB-19BF1D7C9EE8}"/>
              </a:ext>
            </a:extLst>
          </p:cNvPr>
          <p:cNvSpPr txBox="1"/>
          <p:nvPr/>
        </p:nvSpPr>
        <p:spPr>
          <a:xfrm>
            <a:off x="11101792" y="2696258"/>
            <a:ext cx="1141659" cy="369332"/>
          </a:xfrm>
          <a:prstGeom prst="rect">
            <a:avLst/>
          </a:prstGeom>
          <a:noFill/>
        </p:spPr>
        <p:txBody>
          <a:bodyPr wrap="none" rtlCol="0">
            <a:spAutoFit/>
          </a:bodyPr>
          <a:lstStyle/>
          <a:p>
            <a:r>
              <a:rPr lang="en-US" dirty="0"/>
              <a:t>Harnesses</a:t>
            </a:r>
          </a:p>
        </p:txBody>
      </p:sp>
      <p:cxnSp>
        <p:nvCxnSpPr>
          <p:cNvPr id="28" name="Straight Arrow Connector 27">
            <a:extLst>
              <a:ext uri="{FF2B5EF4-FFF2-40B4-BE49-F238E27FC236}">
                <a16:creationId xmlns:a16="http://schemas.microsoft.com/office/drawing/2014/main" id="{E8B2D429-6093-4BA2-8B28-D630C10EEB54}"/>
              </a:ext>
            </a:extLst>
          </p:cNvPr>
          <p:cNvCxnSpPr>
            <a:cxnSpLocks/>
          </p:cNvCxnSpPr>
          <p:nvPr/>
        </p:nvCxnSpPr>
        <p:spPr>
          <a:xfrm flipH="1" flipV="1">
            <a:off x="10872284" y="2163605"/>
            <a:ext cx="805529" cy="5504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CE96000D-9D14-4580-9AB5-9779EAB5280C}"/>
              </a:ext>
            </a:extLst>
          </p:cNvPr>
          <p:cNvSpPr txBox="1"/>
          <p:nvPr/>
        </p:nvSpPr>
        <p:spPr>
          <a:xfrm>
            <a:off x="4992859" y="1026894"/>
            <a:ext cx="1355732" cy="923330"/>
          </a:xfrm>
          <a:prstGeom prst="rect">
            <a:avLst/>
          </a:prstGeom>
          <a:noFill/>
        </p:spPr>
        <p:txBody>
          <a:bodyPr wrap="square" rtlCol="0">
            <a:spAutoFit/>
          </a:bodyPr>
          <a:lstStyle/>
          <a:p>
            <a:r>
              <a:rPr lang="en-US" dirty="0"/>
              <a:t>Vehicle to Vehicle Capacitance</a:t>
            </a:r>
          </a:p>
        </p:txBody>
      </p:sp>
      <p:cxnSp>
        <p:nvCxnSpPr>
          <p:cNvPr id="30" name="Straight Arrow Connector 29">
            <a:extLst>
              <a:ext uri="{FF2B5EF4-FFF2-40B4-BE49-F238E27FC236}">
                <a16:creationId xmlns:a16="http://schemas.microsoft.com/office/drawing/2014/main" id="{121F6039-E618-449C-9146-6242BD6FFB56}"/>
              </a:ext>
            </a:extLst>
          </p:cNvPr>
          <p:cNvCxnSpPr>
            <a:cxnSpLocks/>
          </p:cNvCxnSpPr>
          <p:nvPr/>
        </p:nvCxnSpPr>
        <p:spPr>
          <a:xfrm>
            <a:off x="6492154" y="1303515"/>
            <a:ext cx="1773456" cy="279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34E9D022-2CD1-2DDC-AE89-50F7D97E7B48}"/>
              </a:ext>
            </a:extLst>
          </p:cNvPr>
          <p:cNvSpPr txBox="1"/>
          <p:nvPr/>
        </p:nvSpPr>
        <p:spPr>
          <a:xfrm>
            <a:off x="278294" y="1212761"/>
            <a:ext cx="4586998" cy="163121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a:cs typeface="Arial"/>
              </a:rPr>
              <a:t>Current transient on Soft Capture Ring-to-Hard Capture Ring harness shields is:</a:t>
            </a:r>
          </a:p>
          <a:p>
            <a:pPr marL="285750" indent="-285750">
              <a:buFont typeface="Arial" panose="020B0604020202020204" pitchFamily="34" charset="0"/>
              <a:buChar char="•"/>
            </a:pPr>
            <a:endParaRPr lang="en-US" sz="1400" dirty="0">
              <a:latin typeface="Arial"/>
              <a:cs typeface="Arial"/>
            </a:endParaRPr>
          </a:p>
          <a:p>
            <a:endParaRPr lang="en-US" sz="1400" dirty="0">
              <a:latin typeface="Arial"/>
              <a:cs typeface="Arial"/>
            </a:endParaRPr>
          </a:p>
        </p:txBody>
      </p:sp>
      <p:cxnSp>
        <p:nvCxnSpPr>
          <p:cNvPr id="8" name="Straight Arrow Connector 7">
            <a:extLst>
              <a:ext uri="{FF2B5EF4-FFF2-40B4-BE49-F238E27FC236}">
                <a16:creationId xmlns:a16="http://schemas.microsoft.com/office/drawing/2014/main" id="{DA8CF13A-7111-3BB3-F9F4-1E54395F6E2D}"/>
              </a:ext>
            </a:extLst>
          </p:cNvPr>
          <p:cNvCxnSpPr/>
          <p:nvPr/>
        </p:nvCxnSpPr>
        <p:spPr>
          <a:xfrm flipH="1" flipV="1">
            <a:off x="6750620" y="2041425"/>
            <a:ext cx="461688" cy="444378"/>
          </a:xfrm>
          <a:prstGeom prst="straightConnector1">
            <a:avLst/>
          </a:prstGeom>
          <a:ln w="3175">
            <a:tailEnd type="triangle"/>
          </a:ln>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FC329DB3-ED53-EDC7-1DF9-E024456F16F7}"/>
              </a:ext>
            </a:extLst>
          </p:cNvPr>
          <p:cNvPicPr>
            <a:picLocks noChangeAspect="1"/>
          </p:cNvPicPr>
          <p:nvPr/>
        </p:nvPicPr>
        <p:blipFill>
          <a:blip r:embed="rId3"/>
          <a:stretch>
            <a:fillRect/>
          </a:stretch>
        </p:blipFill>
        <p:spPr>
          <a:xfrm>
            <a:off x="326624" y="2953960"/>
            <a:ext cx="6658356" cy="3320796"/>
          </a:xfrm>
          <a:prstGeom prst="rect">
            <a:avLst/>
          </a:prstGeom>
        </p:spPr>
      </p:pic>
    </p:spTree>
    <p:extLst>
      <p:ext uri="{BB962C8B-B14F-4D97-AF65-F5344CB8AC3E}">
        <p14:creationId xmlns:p14="http://schemas.microsoft.com/office/powerpoint/2010/main" val="2597240347"/>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3C8311-290F-412C-9D89-2A3A1285524A}"/>
              </a:ext>
            </a:extLst>
          </p:cNvPr>
          <p:cNvSpPr>
            <a:spLocks noGrp="1"/>
          </p:cNvSpPr>
          <p:nvPr>
            <p:ph type="title"/>
          </p:nvPr>
        </p:nvSpPr>
        <p:spPr/>
        <p:txBody>
          <a:bodyPr/>
          <a:lstStyle/>
          <a:p>
            <a:r>
              <a:rPr lang="en-US" dirty="0"/>
              <a:t>Demonstrating Immunity to Transient Events</a:t>
            </a:r>
          </a:p>
        </p:txBody>
      </p:sp>
      <p:sp>
        <p:nvSpPr>
          <p:cNvPr id="2" name="Content Placeholder 2">
            <a:extLst>
              <a:ext uri="{FF2B5EF4-FFF2-40B4-BE49-F238E27FC236}">
                <a16:creationId xmlns:a16="http://schemas.microsoft.com/office/drawing/2014/main" id="{722F5B47-871A-AB8A-FF8E-19EF5924F6A0}"/>
              </a:ext>
            </a:extLst>
          </p:cNvPr>
          <p:cNvSpPr txBox="1">
            <a:spLocks/>
          </p:cNvSpPr>
          <p:nvPr/>
        </p:nvSpPr>
        <p:spPr bwMode="auto">
          <a:xfrm>
            <a:off x="79899" y="936537"/>
            <a:ext cx="11780668" cy="51228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7800" indent="-177800" algn="l" defTabSz="457200" rtl="0" eaLnBrk="0" fontAlgn="base" hangingPunct="0">
              <a:spcBef>
                <a:spcPts val="0"/>
              </a:spcBef>
              <a:spcAft>
                <a:spcPts val="600"/>
              </a:spcAft>
              <a:buFont typeface="Arial" charset="0"/>
              <a:buChar char="•"/>
              <a:defRPr sz="2000" b="1" kern="1200">
                <a:solidFill>
                  <a:schemeClr val="tx1"/>
                </a:solidFill>
                <a:latin typeface="Arial"/>
                <a:ea typeface="ヒラギノ角ゴ Pro W3" charset="-128"/>
                <a:cs typeface="Arial"/>
              </a:defRPr>
            </a:lvl1pPr>
            <a:lvl2pPr marL="6858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2pPr>
            <a:lvl3pPr marL="1085850" indent="-171450" algn="l" defTabSz="457200" rtl="0" eaLnBrk="0" fontAlgn="base" hangingPunct="0">
              <a:spcBef>
                <a:spcPts val="0"/>
              </a:spcBef>
              <a:spcAft>
                <a:spcPts val="600"/>
              </a:spcAft>
              <a:buFont typeface="Courier New" panose="02070309020205020404" pitchFamily="49" charset="0"/>
              <a:buChar char="o"/>
              <a:tabLst/>
              <a:defRPr kern="1200">
                <a:solidFill>
                  <a:schemeClr val="tx1"/>
                </a:solidFill>
                <a:latin typeface="Arial"/>
                <a:ea typeface="ヒラギノ角ゴ Pro W3" charset="-128"/>
                <a:cs typeface="Arial"/>
              </a:defRPr>
            </a:lvl3pPr>
            <a:lvl4pPr marL="16002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4pPr>
            <a:lvl5pPr marL="20574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2400" dirty="0"/>
              <a:t>MIL-STD-461 G conducted immunity tests may be sufficient to demonstrate immunity to docking transients</a:t>
            </a:r>
          </a:p>
          <a:p>
            <a:pPr lvl="1">
              <a:spcAft>
                <a:spcPts val="1200"/>
              </a:spcAft>
            </a:pPr>
            <a:r>
              <a:rPr lang="en-US" sz="2000" dirty="0"/>
              <a:t>CS115 is an impulse excitation injected on interconnecting harnesses</a:t>
            </a:r>
          </a:p>
          <a:p>
            <a:pPr lvl="1">
              <a:spcAft>
                <a:spcPts val="1200"/>
              </a:spcAft>
            </a:pPr>
            <a:r>
              <a:rPr lang="en-US" sz="2000" dirty="0"/>
              <a:t>CS116 is a damped sinusoidal transient injected on interconnecting harnesses</a:t>
            </a:r>
          </a:p>
          <a:p>
            <a:pPr lvl="1">
              <a:spcAft>
                <a:spcPts val="1200"/>
              </a:spcAft>
            </a:pPr>
            <a:r>
              <a:rPr lang="en-US" sz="2000" dirty="0"/>
              <a:t>CS118 is a personnel borne electrostatic discharge (ESD) test</a:t>
            </a:r>
          </a:p>
          <a:p>
            <a:pPr lvl="2">
              <a:spcAft>
                <a:spcPts val="1200"/>
              </a:spcAft>
            </a:pPr>
            <a:r>
              <a:rPr lang="en-US" sz="2000" dirty="0"/>
              <a:t>Useful to demonstrate immunity to voltage transients</a:t>
            </a:r>
          </a:p>
          <a:p>
            <a:pPr lvl="1">
              <a:spcAft>
                <a:spcPts val="1200"/>
              </a:spcAft>
            </a:pPr>
            <a:r>
              <a:rPr lang="en-US" sz="2200" dirty="0"/>
              <a:t>If materials testing indicates contact resistances after breakdown are high (&gt; 10 ohms), these tests are sufficient to demonstrate immunity to docking transient events</a:t>
            </a:r>
          </a:p>
          <a:p>
            <a:pPr marL="0" indent="0">
              <a:spcAft>
                <a:spcPts val="1200"/>
              </a:spcAft>
              <a:buNone/>
            </a:pPr>
            <a:endParaRPr lang="en-US" sz="2000" dirty="0"/>
          </a:p>
        </p:txBody>
      </p:sp>
    </p:spTree>
    <p:extLst>
      <p:ext uri="{BB962C8B-B14F-4D97-AF65-F5344CB8AC3E}">
        <p14:creationId xmlns:p14="http://schemas.microsoft.com/office/powerpoint/2010/main" val="2921973231"/>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3C8311-290F-412C-9D89-2A3A1285524A}"/>
              </a:ext>
            </a:extLst>
          </p:cNvPr>
          <p:cNvSpPr>
            <a:spLocks noGrp="1"/>
          </p:cNvSpPr>
          <p:nvPr>
            <p:ph type="title"/>
          </p:nvPr>
        </p:nvSpPr>
        <p:spPr/>
        <p:txBody>
          <a:bodyPr/>
          <a:lstStyle/>
          <a:p>
            <a:r>
              <a:rPr lang="en-US" dirty="0"/>
              <a:t>Demonstrating Immunity to Transient Events – Modified Tests</a:t>
            </a:r>
          </a:p>
        </p:txBody>
      </p:sp>
      <p:sp>
        <p:nvSpPr>
          <p:cNvPr id="2" name="Content Placeholder 2">
            <a:extLst>
              <a:ext uri="{FF2B5EF4-FFF2-40B4-BE49-F238E27FC236}">
                <a16:creationId xmlns:a16="http://schemas.microsoft.com/office/drawing/2014/main" id="{722F5B47-871A-AB8A-FF8E-19EF5924F6A0}"/>
              </a:ext>
            </a:extLst>
          </p:cNvPr>
          <p:cNvSpPr txBox="1">
            <a:spLocks/>
          </p:cNvSpPr>
          <p:nvPr/>
        </p:nvSpPr>
        <p:spPr bwMode="auto">
          <a:xfrm>
            <a:off x="79899" y="936537"/>
            <a:ext cx="11780668" cy="51228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7800" indent="-177800" algn="l" defTabSz="457200" rtl="0" eaLnBrk="0" fontAlgn="base" hangingPunct="0">
              <a:spcBef>
                <a:spcPts val="0"/>
              </a:spcBef>
              <a:spcAft>
                <a:spcPts val="600"/>
              </a:spcAft>
              <a:buFont typeface="Arial" charset="0"/>
              <a:buChar char="•"/>
              <a:defRPr sz="2000" b="1" kern="1200">
                <a:solidFill>
                  <a:schemeClr val="tx1"/>
                </a:solidFill>
                <a:latin typeface="Arial"/>
                <a:ea typeface="ヒラギノ角ゴ Pro W3" charset="-128"/>
                <a:cs typeface="Arial"/>
              </a:defRPr>
            </a:lvl1pPr>
            <a:lvl2pPr marL="6858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2pPr>
            <a:lvl3pPr marL="1085850" indent="-171450" algn="l" defTabSz="457200" rtl="0" eaLnBrk="0" fontAlgn="base" hangingPunct="0">
              <a:spcBef>
                <a:spcPts val="0"/>
              </a:spcBef>
              <a:spcAft>
                <a:spcPts val="600"/>
              </a:spcAft>
              <a:buFont typeface="Courier New" panose="02070309020205020404" pitchFamily="49" charset="0"/>
              <a:buChar char="o"/>
              <a:tabLst/>
              <a:defRPr kern="1200">
                <a:solidFill>
                  <a:schemeClr val="tx1"/>
                </a:solidFill>
                <a:latin typeface="Arial"/>
                <a:ea typeface="ヒラギノ角ゴ Pro W3" charset="-128"/>
                <a:cs typeface="Arial"/>
              </a:defRPr>
            </a:lvl3pPr>
            <a:lvl4pPr marL="16002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4pPr>
            <a:lvl5pPr marL="20574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2400" dirty="0"/>
              <a:t>If materials testing indicates contact resistances after breakdown are low (&lt;10 ohms), other test methods are needed to demonstrate immunity to docking transient events</a:t>
            </a:r>
          </a:p>
          <a:p>
            <a:pPr lvl="1">
              <a:spcAft>
                <a:spcPts val="1200"/>
              </a:spcAft>
            </a:pPr>
            <a:r>
              <a:rPr lang="en-US" sz="2200" dirty="0"/>
              <a:t>Possible candidates from modification include: </a:t>
            </a:r>
          </a:p>
          <a:p>
            <a:pPr lvl="2">
              <a:spcAft>
                <a:spcPts val="1200"/>
              </a:spcAft>
            </a:pPr>
            <a:r>
              <a:rPr lang="en-US" sz="2000" dirty="0"/>
              <a:t>MIL-STD-1541A Arc Discharge Test</a:t>
            </a:r>
          </a:p>
          <a:p>
            <a:pPr lvl="2">
              <a:spcAft>
                <a:spcPts val="1200"/>
              </a:spcAft>
            </a:pPr>
            <a:r>
              <a:rPr lang="en-US" sz="2000" dirty="0"/>
              <a:t>MIL-STD-331 Helicopter-borne ESD</a:t>
            </a:r>
          </a:p>
        </p:txBody>
      </p:sp>
    </p:spTree>
    <p:extLst>
      <p:ext uri="{BB962C8B-B14F-4D97-AF65-F5344CB8AC3E}">
        <p14:creationId xmlns:p14="http://schemas.microsoft.com/office/powerpoint/2010/main" val="2621601050"/>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3C8311-290F-412C-9D89-2A3A1285524A}"/>
              </a:ext>
            </a:extLst>
          </p:cNvPr>
          <p:cNvSpPr>
            <a:spLocks noGrp="1"/>
          </p:cNvSpPr>
          <p:nvPr>
            <p:ph type="title"/>
          </p:nvPr>
        </p:nvSpPr>
        <p:spPr/>
        <p:txBody>
          <a:bodyPr/>
          <a:lstStyle/>
          <a:p>
            <a:r>
              <a:rPr lang="en-US" dirty="0"/>
              <a:t>Summary</a:t>
            </a:r>
          </a:p>
        </p:txBody>
      </p:sp>
      <p:sp>
        <p:nvSpPr>
          <p:cNvPr id="2" name="Content Placeholder 2">
            <a:extLst>
              <a:ext uri="{FF2B5EF4-FFF2-40B4-BE49-F238E27FC236}">
                <a16:creationId xmlns:a16="http://schemas.microsoft.com/office/drawing/2014/main" id="{722F5B47-871A-AB8A-FF8E-19EF5924F6A0}"/>
              </a:ext>
            </a:extLst>
          </p:cNvPr>
          <p:cNvSpPr txBox="1">
            <a:spLocks/>
          </p:cNvSpPr>
          <p:nvPr/>
        </p:nvSpPr>
        <p:spPr bwMode="auto">
          <a:xfrm>
            <a:off x="79899" y="936537"/>
            <a:ext cx="11780668" cy="51228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7800" indent="-177800" algn="l" defTabSz="457200" rtl="0" eaLnBrk="0" fontAlgn="base" hangingPunct="0">
              <a:spcBef>
                <a:spcPts val="0"/>
              </a:spcBef>
              <a:spcAft>
                <a:spcPts val="600"/>
              </a:spcAft>
              <a:buFont typeface="Arial" charset="0"/>
              <a:buChar char="•"/>
              <a:defRPr sz="2000" b="1" kern="1200">
                <a:solidFill>
                  <a:schemeClr val="tx1"/>
                </a:solidFill>
                <a:latin typeface="Arial"/>
                <a:ea typeface="ヒラギノ角ゴ Pro W3" charset="-128"/>
                <a:cs typeface="Arial"/>
              </a:defRPr>
            </a:lvl1pPr>
            <a:lvl2pPr marL="6858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2pPr>
            <a:lvl3pPr marL="1085850" indent="-171450" algn="l" defTabSz="457200" rtl="0" eaLnBrk="0" fontAlgn="base" hangingPunct="0">
              <a:spcBef>
                <a:spcPts val="0"/>
              </a:spcBef>
              <a:spcAft>
                <a:spcPts val="600"/>
              </a:spcAft>
              <a:buFont typeface="Courier New" panose="02070309020205020404" pitchFamily="49" charset="0"/>
              <a:buChar char="o"/>
              <a:tabLst/>
              <a:defRPr kern="1200">
                <a:solidFill>
                  <a:schemeClr val="tx1"/>
                </a:solidFill>
                <a:latin typeface="Arial"/>
                <a:ea typeface="ヒラギノ角ゴ Pro W3" charset="-128"/>
                <a:cs typeface="Arial"/>
              </a:defRPr>
            </a:lvl3pPr>
            <a:lvl4pPr marL="16002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4pPr>
            <a:lvl5pPr marL="20574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2400" dirty="0"/>
              <a:t>Orion docking with co-manifested I-</a:t>
            </a:r>
            <a:r>
              <a:rPr lang="en-US" sz="2400" dirty="0" err="1"/>
              <a:t>Hab</a:t>
            </a:r>
            <a:r>
              <a:rPr lang="en-US" sz="2400" dirty="0"/>
              <a:t> may result in high vehicle-to-vehicle potentials</a:t>
            </a:r>
          </a:p>
          <a:p>
            <a:pPr lvl="1">
              <a:spcAft>
                <a:spcPts val="1200"/>
              </a:spcAft>
            </a:pPr>
            <a:r>
              <a:rPr lang="en-US" sz="2200" dirty="0"/>
              <a:t>Docking may occur in radiation belt environment</a:t>
            </a:r>
          </a:p>
          <a:p>
            <a:pPr>
              <a:spcAft>
                <a:spcPts val="1200"/>
              </a:spcAft>
            </a:pPr>
            <a:r>
              <a:rPr lang="en-US" sz="2400" dirty="0"/>
              <a:t>Resulting voltage/current transients are dependent on surface coating behavior</a:t>
            </a:r>
          </a:p>
          <a:p>
            <a:pPr lvl="1">
              <a:spcAft>
                <a:spcPts val="1200"/>
              </a:spcAft>
            </a:pPr>
            <a:r>
              <a:rPr lang="en-US" sz="2200" dirty="0"/>
              <a:t>Materials testing is required to determine contact resistance after breakdown</a:t>
            </a:r>
          </a:p>
          <a:p>
            <a:pPr lvl="1">
              <a:spcAft>
                <a:spcPts val="1200"/>
              </a:spcAft>
            </a:pPr>
            <a:r>
              <a:rPr lang="en-US" sz="2200" dirty="0"/>
              <a:t>Contact resistance after breakdown determines peak transient current magnitudes</a:t>
            </a:r>
          </a:p>
          <a:p>
            <a:pPr>
              <a:spcAft>
                <a:spcPts val="1200"/>
              </a:spcAft>
            </a:pPr>
            <a:r>
              <a:rPr lang="en-US" sz="2400" dirty="0"/>
              <a:t>Standard transient immunity test methods may be feasible if materials testing shows high contact resistance after breakdown</a:t>
            </a:r>
          </a:p>
          <a:p>
            <a:pPr>
              <a:spcAft>
                <a:spcPts val="1200"/>
              </a:spcAft>
            </a:pPr>
            <a:r>
              <a:rPr lang="en-US" sz="2400" dirty="0"/>
              <a:t>Low contact resistance after breakdown will require modification of existing test methods to demonstrate voltage/current transient immunity</a:t>
            </a:r>
            <a:endParaRPr lang="en-US" sz="2200" dirty="0"/>
          </a:p>
        </p:txBody>
      </p:sp>
    </p:spTree>
    <p:extLst>
      <p:ext uri="{BB962C8B-B14F-4D97-AF65-F5344CB8AC3E}">
        <p14:creationId xmlns:p14="http://schemas.microsoft.com/office/powerpoint/2010/main" val="2921340032"/>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Gateway Overview</a:t>
            </a:r>
          </a:p>
        </p:txBody>
      </p:sp>
      <p:sp>
        <p:nvSpPr>
          <p:cNvPr id="2" name="Content Placeholder 1">
            <a:extLst>
              <a:ext uri="{FF2B5EF4-FFF2-40B4-BE49-F238E27FC236}">
                <a16:creationId xmlns:a16="http://schemas.microsoft.com/office/drawing/2014/main" id="{9A3493BE-6943-46D0-9A4B-FF7956D0DE74}"/>
              </a:ext>
            </a:extLst>
          </p:cNvPr>
          <p:cNvSpPr>
            <a:spLocks noGrp="1"/>
          </p:cNvSpPr>
          <p:nvPr>
            <p:ph sz="half" idx="1"/>
          </p:nvPr>
        </p:nvSpPr>
        <p:spPr>
          <a:xfrm>
            <a:off x="242596" y="1147665"/>
            <a:ext cx="6717498" cy="4978501"/>
          </a:xfrm>
        </p:spPr>
        <p:txBody>
          <a:bodyPr/>
          <a:lstStyle/>
          <a:p>
            <a:r>
              <a:rPr lang="en-US" dirty="0"/>
              <a:t>Gateway will be a small, human-tended space station in lunar orbit</a:t>
            </a:r>
          </a:p>
          <a:p>
            <a:pPr lvl="1"/>
            <a:r>
              <a:rPr lang="en-US" dirty="0"/>
              <a:t>Will be built using international and commercial partnerships</a:t>
            </a:r>
          </a:p>
          <a:p>
            <a:r>
              <a:rPr lang="en-US" dirty="0"/>
              <a:t>The European Space Agency provided International Habitat (I-</a:t>
            </a:r>
            <a:r>
              <a:rPr lang="en-US" dirty="0" err="1"/>
              <a:t>Hab</a:t>
            </a:r>
            <a:r>
              <a:rPr lang="en-US" dirty="0"/>
              <a:t>) will be launched as a co-manifested payload (CPL) on the Space Launch System’s (SLS’s) Artemis IV mission</a:t>
            </a:r>
          </a:p>
          <a:p>
            <a:r>
              <a:rPr lang="en-US" dirty="0"/>
              <a:t>The I-</a:t>
            </a:r>
            <a:r>
              <a:rPr lang="en-US" dirty="0" err="1"/>
              <a:t>Hab</a:t>
            </a:r>
            <a:r>
              <a:rPr lang="en-US" dirty="0"/>
              <a:t> will dock with the Power and Propulsion Element and Habitation and Logistics Outpost when I-</a:t>
            </a:r>
            <a:r>
              <a:rPr lang="en-US" dirty="0" err="1"/>
              <a:t>Hab</a:t>
            </a:r>
            <a:r>
              <a:rPr lang="en-US" dirty="0"/>
              <a:t> reaches lunar orbit</a:t>
            </a:r>
          </a:p>
          <a:p>
            <a:endParaRPr lang="en-US" dirty="0"/>
          </a:p>
          <a:p>
            <a:pPr lvl="1"/>
            <a:endParaRPr lang="en-US" dirty="0"/>
          </a:p>
          <a:p>
            <a:pPr lvl="2"/>
            <a:endParaRPr lang="en-US" dirty="0"/>
          </a:p>
        </p:txBody>
      </p:sp>
      <p:pic>
        <p:nvPicPr>
          <p:cNvPr id="3" name="Picture 2">
            <a:extLst>
              <a:ext uri="{FF2B5EF4-FFF2-40B4-BE49-F238E27FC236}">
                <a16:creationId xmlns:a16="http://schemas.microsoft.com/office/drawing/2014/main" id="{3B83D9D4-6D7B-4761-E6DF-4350688D41F3}"/>
              </a:ext>
            </a:extLst>
          </p:cNvPr>
          <p:cNvPicPr>
            <a:picLocks noChangeAspect="1"/>
          </p:cNvPicPr>
          <p:nvPr/>
        </p:nvPicPr>
        <p:blipFill>
          <a:blip r:embed="rId2"/>
          <a:stretch>
            <a:fillRect/>
          </a:stretch>
        </p:blipFill>
        <p:spPr>
          <a:xfrm>
            <a:off x="6900099" y="1367161"/>
            <a:ext cx="5049304" cy="3901735"/>
          </a:xfrm>
          <a:prstGeom prst="rect">
            <a:avLst/>
          </a:prstGeom>
        </p:spPr>
      </p:pic>
      <p:sp>
        <p:nvSpPr>
          <p:cNvPr id="4" name="TextBox 3">
            <a:extLst>
              <a:ext uri="{FF2B5EF4-FFF2-40B4-BE49-F238E27FC236}">
                <a16:creationId xmlns:a16="http://schemas.microsoft.com/office/drawing/2014/main" id="{C426ACA8-C47E-4826-0087-1E6EE350ECE9}"/>
              </a:ext>
            </a:extLst>
          </p:cNvPr>
          <p:cNvSpPr txBox="1"/>
          <p:nvPr/>
        </p:nvSpPr>
        <p:spPr>
          <a:xfrm>
            <a:off x="8273988" y="5286651"/>
            <a:ext cx="3350341" cy="307777"/>
          </a:xfrm>
          <a:prstGeom prst="rect">
            <a:avLst/>
          </a:prstGeom>
          <a:noFill/>
        </p:spPr>
        <p:txBody>
          <a:bodyPr wrap="none" rtlCol="0">
            <a:spAutoFit/>
          </a:bodyPr>
          <a:lstStyle/>
          <a:p>
            <a:r>
              <a:rPr lang="en-US" sz="1400" dirty="0">
                <a:latin typeface="Arial"/>
                <a:cs typeface="Arial"/>
              </a:rPr>
              <a:t>https://www.nasa.gov/gateway/overview</a:t>
            </a:r>
          </a:p>
        </p:txBody>
      </p:sp>
    </p:spTree>
    <p:extLst>
      <p:ext uri="{BB962C8B-B14F-4D97-AF65-F5344CB8AC3E}">
        <p14:creationId xmlns:p14="http://schemas.microsoft.com/office/powerpoint/2010/main" val="3345389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2E1230-9D39-3CCA-E964-FDFD491AA5DB}"/>
              </a:ext>
            </a:extLst>
          </p:cNvPr>
          <p:cNvSpPr txBox="1">
            <a:spLocks/>
          </p:cNvSpPr>
          <p:nvPr/>
        </p:nvSpPr>
        <p:spPr>
          <a:xfrm>
            <a:off x="838200" y="365125"/>
            <a:ext cx="10515600" cy="1325563"/>
          </a:xfrm>
          <a:prstGeom prst="rect">
            <a:avLst/>
          </a:prstGeom>
        </p:spPr>
        <p:txBody>
          <a:bodyPr/>
          <a:lstStyle>
            <a:lvl1pPr algn="l" defTabSz="457200" rtl="0" eaLnBrk="0" fontAlgn="base" hangingPunct="0">
              <a:spcBef>
                <a:spcPct val="0"/>
              </a:spcBef>
              <a:spcAft>
                <a:spcPct val="0"/>
              </a:spcAft>
              <a:defRPr sz="2400" b="1" kern="1200">
                <a:solidFill>
                  <a:schemeClr val="bg1"/>
                </a:solidFill>
                <a:latin typeface="Arial"/>
                <a:ea typeface="ヒラギノ角ゴ Pro W3" charset="-128"/>
                <a:cs typeface="Arial"/>
              </a:defRPr>
            </a:lvl1pPr>
            <a:lvl2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US"/>
              <a:t>Concept of Operations</a:t>
            </a:r>
            <a:endParaRPr lang="en-US" dirty="0"/>
          </a:p>
        </p:txBody>
      </p:sp>
      <p:pic>
        <p:nvPicPr>
          <p:cNvPr id="6" name="Content Placeholder 3">
            <a:extLst>
              <a:ext uri="{FF2B5EF4-FFF2-40B4-BE49-F238E27FC236}">
                <a16:creationId xmlns:a16="http://schemas.microsoft.com/office/drawing/2014/main" id="{46469EB9-797B-FB02-272C-D611672FE5CB}"/>
              </a:ext>
            </a:extLst>
          </p:cNvPr>
          <p:cNvPicPr>
            <a:picLocks noChangeAspect="1"/>
          </p:cNvPicPr>
          <p:nvPr/>
        </p:nvPicPr>
        <p:blipFill>
          <a:blip r:embed="rId2"/>
          <a:stretch>
            <a:fillRect/>
          </a:stretch>
        </p:blipFill>
        <p:spPr>
          <a:xfrm>
            <a:off x="0" y="1684159"/>
            <a:ext cx="8499675" cy="4266536"/>
          </a:xfrm>
          <a:prstGeom prst="rect">
            <a:avLst/>
          </a:prstGeom>
        </p:spPr>
      </p:pic>
      <p:sp>
        <p:nvSpPr>
          <p:cNvPr id="4" name="Content Placeholder 3">
            <a:extLst>
              <a:ext uri="{FF2B5EF4-FFF2-40B4-BE49-F238E27FC236}">
                <a16:creationId xmlns:a16="http://schemas.microsoft.com/office/drawing/2014/main" id="{43D57B67-C6A6-ADBA-700E-BCD28B7671A6}"/>
              </a:ext>
            </a:extLst>
          </p:cNvPr>
          <p:cNvSpPr>
            <a:spLocks noGrp="1"/>
          </p:cNvSpPr>
          <p:nvPr>
            <p:ph sz="half" idx="2"/>
          </p:nvPr>
        </p:nvSpPr>
        <p:spPr>
          <a:xfrm>
            <a:off x="8309500" y="1600203"/>
            <a:ext cx="3515556" cy="4525963"/>
          </a:xfrm>
        </p:spPr>
        <p:txBody>
          <a:bodyPr/>
          <a:lstStyle/>
          <a:p>
            <a:r>
              <a:rPr lang="en-US" dirty="0"/>
              <a:t>The Orion spacecraft is launched co-manifested with the I-</a:t>
            </a:r>
            <a:r>
              <a:rPr lang="en-US" dirty="0" err="1"/>
              <a:t>Hab</a:t>
            </a:r>
            <a:r>
              <a:rPr lang="en-US" dirty="0"/>
              <a:t> </a:t>
            </a:r>
          </a:p>
          <a:p>
            <a:r>
              <a:rPr lang="en-US" dirty="0"/>
              <a:t>The Orion spacecraft will act as a tug to take the I-</a:t>
            </a:r>
            <a:r>
              <a:rPr lang="en-US" dirty="0" err="1"/>
              <a:t>Hab</a:t>
            </a:r>
            <a:r>
              <a:rPr lang="en-US" dirty="0"/>
              <a:t> to lunar orbit</a:t>
            </a:r>
          </a:p>
          <a:p>
            <a:pPr lvl="1"/>
            <a:r>
              <a:rPr lang="en-US" dirty="0"/>
              <a:t>After separation and rotation, Orion will dock with the I-</a:t>
            </a:r>
            <a:r>
              <a:rPr lang="en-US" dirty="0" err="1"/>
              <a:t>Hab</a:t>
            </a:r>
            <a:r>
              <a:rPr lang="en-US" dirty="0"/>
              <a:t> to extract it from the Upper Stage</a:t>
            </a:r>
          </a:p>
        </p:txBody>
      </p:sp>
    </p:spTree>
    <p:extLst>
      <p:ext uri="{BB962C8B-B14F-4D97-AF65-F5344CB8AC3E}">
        <p14:creationId xmlns:p14="http://schemas.microsoft.com/office/powerpoint/2010/main" val="1320328922"/>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Orion Docking </a:t>
            </a:r>
          </a:p>
        </p:txBody>
      </p:sp>
      <p:sp>
        <p:nvSpPr>
          <p:cNvPr id="2" name="Content Placeholder 1">
            <a:extLst>
              <a:ext uri="{FF2B5EF4-FFF2-40B4-BE49-F238E27FC236}">
                <a16:creationId xmlns:a16="http://schemas.microsoft.com/office/drawing/2014/main" id="{9A3493BE-6943-46D0-9A4B-FF7956D0DE74}"/>
              </a:ext>
            </a:extLst>
          </p:cNvPr>
          <p:cNvSpPr>
            <a:spLocks noGrp="1"/>
          </p:cNvSpPr>
          <p:nvPr>
            <p:ph sz="half" idx="1"/>
          </p:nvPr>
        </p:nvSpPr>
        <p:spPr>
          <a:xfrm>
            <a:off x="242596" y="1147665"/>
            <a:ext cx="7156580" cy="4978501"/>
          </a:xfrm>
        </p:spPr>
        <p:txBody>
          <a:bodyPr/>
          <a:lstStyle/>
          <a:p>
            <a:r>
              <a:rPr lang="en-US" dirty="0"/>
              <a:t>Orion separation, rotation, and docking with the I-</a:t>
            </a:r>
            <a:r>
              <a:rPr lang="en-US" dirty="0" err="1"/>
              <a:t>Hab</a:t>
            </a:r>
            <a:r>
              <a:rPr lang="en-US" dirty="0"/>
              <a:t> may occur in high charging environment</a:t>
            </a:r>
          </a:p>
          <a:p>
            <a:pPr lvl="1"/>
            <a:r>
              <a:rPr lang="en-US" cap="all" dirty="0"/>
              <a:t>O</a:t>
            </a:r>
            <a:r>
              <a:rPr lang="en-US" dirty="0"/>
              <a:t>rion proximity operations time illustrated by black line</a:t>
            </a:r>
          </a:p>
          <a:p>
            <a:r>
              <a:rPr lang="en-US" dirty="0"/>
              <a:t>During docking, Orion’s NASA Docking System, Block 2 (NDSB2), soft capture system will make first contact with the I-</a:t>
            </a:r>
            <a:r>
              <a:rPr lang="en-US" dirty="0" err="1"/>
              <a:t>Hab</a:t>
            </a:r>
            <a:r>
              <a:rPr lang="en-US" dirty="0"/>
              <a:t> passive docking ring</a:t>
            </a:r>
          </a:p>
          <a:p>
            <a:pPr lvl="1"/>
            <a:r>
              <a:rPr lang="en-US" dirty="0"/>
              <a:t>The difference in vehicle potentials due to spacecraft charging will create voltage and current transients at first contact</a:t>
            </a:r>
          </a:p>
          <a:p>
            <a:pPr lvl="2"/>
            <a:r>
              <a:rPr lang="en-US" dirty="0"/>
              <a:t>Currents flowing across the soft capture system as the two vehicles come to equilibrium could cause upset of docking system avionics</a:t>
            </a:r>
          </a:p>
          <a:p>
            <a:pPr lvl="2"/>
            <a:endParaRPr lang="en-US" dirty="0"/>
          </a:p>
        </p:txBody>
      </p:sp>
      <p:grpSp>
        <p:nvGrpSpPr>
          <p:cNvPr id="6" name="Group 5">
            <a:extLst>
              <a:ext uri="{FF2B5EF4-FFF2-40B4-BE49-F238E27FC236}">
                <a16:creationId xmlns:a16="http://schemas.microsoft.com/office/drawing/2014/main" id="{DB05CA3A-49DD-437E-B708-59696DBDB62A}"/>
              </a:ext>
            </a:extLst>
          </p:cNvPr>
          <p:cNvGrpSpPr/>
          <p:nvPr/>
        </p:nvGrpSpPr>
        <p:grpSpPr>
          <a:xfrm>
            <a:off x="7399176" y="2127380"/>
            <a:ext cx="4422710" cy="3657600"/>
            <a:chOff x="4648200" y="1524000"/>
            <a:chExt cx="4196715" cy="3126740"/>
          </a:xfrm>
        </p:grpSpPr>
        <p:pic>
          <p:nvPicPr>
            <p:cNvPr id="8" name="Picture 7">
              <a:extLst>
                <a:ext uri="{FF2B5EF4-FFF2-40B4-BE49-F238E27FC236}">
                  <a16:creationId xmlns:a16="http://schemas.microsoft.com/office/drawing/2014/main" id="{AEB1A26C-0B52-4F92-8038-C593E3C2079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524000"/>
              <a:ext cx="4196715" cy="3126740"/>
            </a:xfrm>
            <a:prstGeom prst="rect">
              <a:avLst/>
            </a:prstGeom>
            <a:noFill/>
            <a:ln>
              <a:noFill/>
            </a:ln>
          </p:spPr>
        </p:pic>
        <p:cxnSp>
          <p:nvCxnSpPr>
            <p:cNvPr id="9" name="Straight Arrow Connector 8">
              <a:extLst>
                <a:ext uri="{FF2B5EF4-FFF2-40B4-BE49-F238E27FC236}">
                  <a16:creationId xmlns:a16="http://schemas.microsoft.com/office/drawing/2014/main" id="{ECDB64FF-4FA9-4276-850A-E478AD6F8FD6}"/>
                </a:ext>
              </a:extLst>
            </p:cNvPr>
            <p:cNvCxnSpPr>
              <a:cxnSpLocks/>
            </p:cNvCxnSpPr>
            <p:nvPr/>
          </p:nvCxnSpPr>
          <p:spPr>
            <a:xfrm flipV="1">
              <a:off x="6781800" y="2971800"/>
              <a:ext cx="1219200" cy="228602"/>
            </a:xfrm>
            <a:prstGeom prst="straightConnector1">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6C4D110D-C734-435B-9A28-924AB42CABB9}"/>
              </a:ext>
            </a:extLst>
          </p:cNvPr>
          <p:cNvSpPr txBox="1"/>
          <p:nvPr/>
        </p:nvSpPr>
        <p:spPr>
          <a:xfrm>
            <a:off x="8080311" y="2365358"/>
            <a:ext cx="1905000" cy="246221"/>
          </a:xfrm>
          <a:prstGeom prst="rect">
            <a:avLst/>
          </a:prstGeom>
          <a:noFill/>
        </p:spPr>
        <p:txBody>
          <a:bodyPr wrap="square" rtlCol="0">
            <a:spAutoFit/>
          </a:bodyPr>
          <a:lstStyle/>
          <a:p>
            <a:r>
              <a:rPr lang="en-US" sz="1000" dirty="0"/>
              <a:t>Figure 1 from NASA-HDBK-4002B</a:t>
            </a:r>
          </a:p>
        </p:txBody>
      </p:sp>
    </p:spTree>
    <p:extLst>
      <p:ext uri="{BB962C8B-B14F-4D97-AF65-F5344CB8AC3E}">
        <p14:creationId xmlns:p14="http://schemas.microsoft.com/office/powerpoint/2010/main" val="30002562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Orion Docking - Impacts</a:t>
            </a:r>
          </a:p>
        </p:txBody>
      </p:sp>
      <p:sp>
        <p:nvSpPr>
          <p:cNvPr id="2" name="Content Placeholder 1">
            <a:extLst>
              <a:ext uri="{FF2B5EF4-FFF2-40B4-BE49-F238E27FC236}">
                <a16:creationId xmlns:a16="http://schemas.microsoft.com/office/drawing/2014/main" id="{9A3493BE-6943-46D0-9A4B-FF7956D0DE74}"/>
              </a:ext>
            </a:extLst>
          </p:cNvPr>
          <p:cNvSpPr>
            <a:spLocks noGrp="1"/>
          </p:cNvSpPr>
          <p:nvPr>
            <p:ph sz="half" idx="1"/>
          </p:nvPr>
        </p:nvSpPr>
        <p:spPr>
          <a:xfrm>
            <a:off x="242596" y="1147665"/>
            <a:ext cx="7156580" cy="4978501"/>
          </a:xfrm>
        </p:spPr>
        <p:txBody>
          <a:bodyPr/>
          <a:lstStyle/>
          <a:p>
            <a:r>
              <a:rPr lang="en-US" dirty="0"/>
              <a:t>Transients could also upset Orion, SLS’s Exploration Upper Stage (EUS), or </a:t>
            </a:r>
            <a:br>
              <a:rPr lang="en-US" dirty="0"/>
            </a:br>
            <a:r>
              <a:rPr lang="en-US" dirty="0"/>
              <a:t>I-</a:t>
            </a:r>
            <a:r>
              <a:rPr lang="en-US" dirty="0" err="1"/>
              <a:t>Hab</a:t>
            </a:r>
            <a:r>
              <a:rPr lang="en-US" dirty="0"/>
              <a:t> avionics unless properly mitigated</a:t>
            </a:r>
          </a:p>
          <a:p>
            <a:endParaRPr lang="en-US" dirty="0"/>
          </a:p>
          <a:p>
            <a:r>
              <a:rPr lang="en-US" dirty="0"/>
              <a:t>The Orion (NDSB2) docking system is potentially vulnerable due to extension of the soft capture ring</a:t>
            </a:r>
          </a:p>
          <a:p>
            <a:pPr lvl="1"/>
            <a:r>
              <a:rPr lang="en-US" dirty="0"/>
              <a:t>Transient currents would flow on harness shield between the soft capture and hard capture rings  </a:t>
            </a:r>
          </a:p>
          <a:p>
            <a:pPr lvl="1"/>
            <a:r>
              <a:rPr lang="en-US" dirty="0"/>
              <a:t>These transient currents would create common mode voltages in underlying conductors potentially causing interference</a:t>
            </a:r>
          </a:p>
          <a:p>
            <a:pPr marL="914400" lvl="2" indent="0">
              <a:buNone/>
            </a:pPr>
            <a:endParaRPr lang="en-US" dirty="0"/>
          </a:p>
        </p:txBody>
      </p:sp>
      <p:pic>
        <p:nvPicPr>
          <p:cNvPr id="11" name="Picture 10">
            <a:extLst>
              <a:ext uri="{FF2B5EF4-FFF2-40B4-BE49-F238E27FC236}">
                <a16:creationId xmlns:a16="http://schemas.microsoft.com/office/drawing/2014/main" id="{1A3E0BDE-3C06-4B33-90F5-C06A5CE7DF22}"/>
              </a:ext>
            </a:extLst>
          </p:cNvPr>
          <p:cNvPicPr>
            <a:picLocks noChangeAspect="1"/>
          </p:cNvPicPr>
          <p:nvPr/>
        </p:nvPicPr>
        <p:blipFill rotWithShape="1">
          <a:blip r:embed="rId2"/>
          <a:srcRect l="32500" t="34231" r="25312" b="3077"/>
          <a:stretch/>
        </p:blipFill>
        <p:spPr>
          <a:xfrm>
            <a:off x="7948127" y="3338600"/>
            <a:ext cx="3857625" cy="3105150"/>
          </a:xfrm>
          <a:prstGeom prst="rect">
            <a:avLst/>
          </a:prstGeom>
        </p:spPr>
      </p:pic>
    </p:spTree>
    <p:extLst>
      <p:ext uri="{BB962C8B-B14F-4D97-AF65-F5344CB8AC3E}">
        <p14:creationId xmlns:p14="http://schemas.microsoft.com/office/powerpoint/2010/main" val="68541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a:t>
            </a:r>
          </a:p>
        </p:txBody>
      </p:sp>
      <p:sp>
        <p:nvSpPr>
          <p:cNvPr id="3" name="Content Placeholder 2"/>
          <p:cNvSpPr>
            <a:spLocks noGrp="1"/>
          </p:cNvSpPr>
          <p:nvPr>
            <p:ph idx="1"/>
          </p:nvPr>
        </p:nvSpPr>
        <p:spPr>
          <a:xfrm>
            <a:off x="186431" y="1003303"/>
            <a:ext cx="11780668" cy="5122863"/>
          </a:xfrm>
        </p:spPr>
        <p:txBody>
          <a:bodyPr/>
          <a:lstStyle/>
          <a:p>
            <a:pPr>
              <a:spcAft>
                <a:spcPts val="1200"/>
              </a:spcAft>
            </a:pPr>
            <a:r>
              <a:rPr lang="en-US" sz="2400" dirty="0"/>
              <a:t>EUS, I-</a:t>
            </a:r>
            <a:r>
              <a:rPr lang="en-US" sz="2400" dirty="0" err="1"/>
              <a:t>Hab</a:t>
            </a:r>
            <a:r>
              <a:rPr lang="en-US" sz="2400" dirty="0"/>
              <a:t>, Orion docking modeled using NASCAP-2k</a:t>
            </a:r>
          </a:p>
          <a:p>
            <a:pPr lvl="1">
              <a:spcAft>
                <a:spcPts val="1200"/>
              </a:spcAft>
            </a:pPr>
            <a:r>
              <a:rPr lang="en-US" sz="2000" dirty="0"/>
              <a:t>NASCAP-2k developed jointly by NASA and USAF Research Laboratory</a:t>
            </a:r>
          </a:p>
          <a:p>
            <a:pPr lvl="1">
              <a:spcAft>
                <a:spcPts val="1200"/>
              </a:spcAft>
            </a:pPr>
            <a:r>
              <a:rPr lang="en-US" sz="2000" dirty="0"/>
              <a:t>NASCAP-2k model uses the geosynchronous environment definition of SLS-SPEC-159, Design Specification for Natural Environments</a:t>
            </a:r>
          </a:p>
          <a:p>
            <a:pPr>
              <a:spcAft>
                <a:spcPts val="1200"/>
              </a:spcAft>
            </a:pPr>
            <a:r>
              <a:rPr lang="en-US" sz="2400" dirty="0"/>
              <a:t>NASCAP-2k inputs (surface materials, dimensions, configurations, </a:t>
            </a:r>
            <a:r>
              <a:rPr lang="en-US" sz="2400" dirty="0" err="1"/>
              <a:t>etc</a:t>
            </a:r>
            <a:r>
              <a:rPr lang="en-US" sz="2400" dirty="0"/>
              <a:t>) provided by SLS, I-</a:t>
            </a:r>
            <a:r>
              <a:rPr lang="en-US" sz="2400" dirty="0" err="1"/>
              <a:t>Hab</a:t>
            </a:r>
            <a:r>
              <a:rPr lang="en-US" sz="2400" dirty="0"/>
              <a:t>, NDSB2, and Orion</a:t>
            </a:r>
          </a:p>
          <a:p>
            <a:pPr lvl="1">
              <a:spcAft>
                <a:spcPts val="1200"/>
              </a:spcAft>
            </a:pPr>
            <a:r>
              <a:rPr lang="en-US" sz="2000" dirty="0"/>
              <a:t>Model shown next page</a:t>
            </a:r>
          </a:p>
          <a:p>
            <a:pPr>
              <a:spcAft>
                <a:spcPts val="1200"/>
              </a:spcAft>
            </a:pPr>
            <a:r>
              <a:rPr lang="en-US" sz="2400" dirty="0"/>
              <a:t>Due to NASCAP-2k limitations, analysis limited to vehicles separated by 0.5 m</a:t>
            </a:r>
          </a:p>
          <a:p>
            <a:pPr lvl="1">
              <a:spcAft>
                <a:spcPts val="1200"/>
              </a:spcAft>
            </a:pPr>
            <a:r>
              <a:rPr lang="en-US" sz="2000" dirty="0"/>
              <a:t>As vehicles approach closer than 0.5 m, each will influence the charging of the other </a:t>
            </a:r>
          </a:p>
          <a:p>
            <a:pPr lvl="1">
              <a:spcAft>
                <a:spcPts val="1200"/>
              </a:spcAft>
            </a:pPr>
            <a:r>
              <a:rPr lang="en-US" sz="2000" dirty="0"/>
              <a:t>However, this is difficult to estimate</a:t>
            </a:r>
          </a:p>
          <a:p>
            <a:pPr>
              <a:spcAft>
                <a:spcPts val="1200"/>
              </a:spcAft>
            </a:pPr>
            <a:r>
              <a:rPr lang="en-US" sz="2400" dirty="0"/>
              <a:t>Vehicle potentials and vehicle capacitance (stored charge) used in electrical circuit analysis to calculate transient currents flowing from the docking system soft capture ring to the hard capture ring</a:t>
            </a:r>
          </a:p>
        </p:txBody>
      </p:sp>
    </p:spTree>
    <p:extLst>
      <p:ext uri="{BB962C8B-B14F-4D97-AF65-F5344CB8AC3E}">
        <p14:creationId xmlns:p14="http://schemas.microsoft.com/office/powerpoint/2010/main" val="3706411951"/>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58C823-6DBF-4794-B460-1501D7653392}"/>
              </a:ext>
            </a:extLst>
          </p:cNvPr>
          <p:cNvSpPr>
            <a:spLocks noGrp="1"/>
          </p:cNvSpPr>
          <p:nvPr>
            <p:ph type="title"/>
          </p:nvPr>
        </p:nvSpPr>
        <p:spPr/>
        <p:txBody>
          <a:bodyPr/>
          <a:lstStyle/>
          <a:p>
            <a:r>
              <a:rPr lang="en-US" dirty="0"/>
              <a:t>NASCAP-2k Model</a:t>
            </a:r>
          </a:p>
        </p:txBody>
      </p:sp>
      <p:pic>
        <p:nvPicPr>
          <p:cNvPr id="6" name="Picture 5">
            <a:extLst>
              <a:ext uri="{FF2B5EF4-FFF2-40B4-BE49-F238E27FC236}">
                <a16:creationId xmlns:a16="http://schemas.microsoft.com/office/drawing/2014/main" id="{05D75096-28F6-424D-83C8-FFF30917DCB3}"/>
              </a:ext>
            </a:extLst>
          </p:cNvPr>
          <p:cNvPicPr>
            <a:picLocks noChangeAspect="1"/>
          </p:cNvPicPr>
          <p:nvPr/>
        </p:nvPicPr>
        <p:blipFill rotWithShape="1">
          <a:blip r:embed="rId2"/>
          <a:srcRect l="12029" t="11806" r="15797"/>
          <a:stretch/>
        </p:blipFill>
        <p:spPr>
          <a:xfrm>
            <a:off x="2894864" y="1828800"/>
            <a:ext cx="6324600" cy="4186238"/>
          </a:xfrm>
          <a:prstGeom prst="rect">
            <a:avLst/>
          </a:prstGeom>
        </p:spPr>
      </p:pic>
      <p:sp>
        <p:nvSpPr>
          <p:cNvPr id="7" name="TextBox 6">
            <a:extLst>
              <a:ext uri="{FF2B5EF4-FFF2-40B4-BE49-F238E27FC236}">
                <a16:creationId xmlns:a16="http://schemas.microsoft.com/office/drawing/2014/main" id="{C57383E1-2871-4688-B7A0-6B4A6A265B91}"/>
              </a:ext>
            </a:extLst>
          </p:cNvPr>
          <p:cNvSpPr txBox="1"/>
          <p:nvPr/>
        </p:nvSpPr>
        <p:spPr>
          <a:xfrm>
            <a:off x="2285264" y="1295400"/>
            <a:ext cx="1143000" cy="369332"/>
          </a:xfrm>
          <a:prstGeom prst="rect">
            <a:avLst/>
          </a:prstGeom>
          <a:noFill/>
        </p:spPr>
        <p:txBody>
          <a:bodyPr wrap="square" rtlCol="0">
            <a:spAutoFit/>
          </a:bodyPr>
          <a:lstStyle/>
          <a:p>
            <a:r>
              <a:rPr lang="en-US" dirty="0"/>
              <a:t>EUS</a:t>
            </a:r>
          </a:p>
        </p:txBody>
      </p:sp>
      <p:cxnSp>
        <p:nvCxnSpPr>
          <p:cNvPr id="8" name="Straight Arrow Connector 7">
            <a:extLst>
              <a:ext uri="{FF2B5EF4-FFF2-40B4-BE49-F238E27FC236}">
                <a16:creationId xmlns:a16="http://schemas.microsoft.com/office/drawing/2014/main" id="{3CA1B5FB-E3A0-4DB6-BA79-FAAAEF32AB7B}"/>
              </a:ext>
            </a:extLst>
          </p:cNvPr>
          <p:cNvCxnSpPr>
            <a:cxnSpLocks/>
            <a:stCxn id="7" idx="2"/>
          </p:cNvCxnSpPr>
          <p:nvPr/>
        </p:nvCxnSpPr>
        <p:spPr>
          <a:xfrm>
            <a:off x="2856764" y="1664732"/>
            <a:ext cx="1485900" cy="14594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4D0681D-F95E-4781-B072-327EC18D6656}"/>
              </a:ext>
            </a:extLst>
          </p:cNvPr>
          <p:cNvSpPr txBox="1"/>
          <p:nvPr/>
        </p:nvSpPr>
        <p:spPr>
          <a:xfrm>
            <a:off x="4571264" y="1295400"/>
            <a:ext cx="685800" cy="369332"/>
          </a:xfrm>
          <a:prstGeom prst="rect">
            <a:avLst/>
          </a:prstGeom>
          <a:noFill/>
        </p:spPr>
        <p:txBody>
          <a:bodyPr wrap="square" rtlCol="0">
            <a:spAutoFit/>
          </a:bodyPr>
          <a:lstStyle/>
          <a:p>
            <a:r>
              <a:rPr lang="en-US" dirty="0"/>
              <a:t>I-</a:t>
            </a:r>
            <a:r>
              <a:rPr lang="en-US" dirty="0" err="1"/>
              <a:t>Hab</a:t>
            </a:r>
            <a:endParaRPr lang="en-US" dirty="0"/>
          </a:p>
        </p:txBody>
      </p:sp>
      <p:cxnSp>
        <p:nvCxnSpPr>
          <p:cNvPr id="10" name="Straight Arrow Connector 9">
            <a:extLst>
              <a:ext uri="{FF2B5EF4-FFF2-40B4-BE49-F238E27FC236}">
                <a16:creationId xmlns:a16="http://schemas.microsoft.com/office/drawing/2014/main" id="{5FA2AB93-9A2D-4C02-8217-346B44E1739B}"/>
              </a:ext>
            </a:extLst>
          </p:cNvPr>
          <p:cNvCxnSpPr>
            <a:cxnSpLocks/>
            <a:stCxn id="9" idx="2"/>
          </p:cNvCxnSpPr>
          <p:nvPr/>
        </p:nvCxnSpPr>
        <p:spPr>
          <a:xfrm>
            <a:off x="4914164" y="1664732"/>
            <a:ext cx="1181100" cy="19928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D16B24-60EC-4343-91E1-6EF350AE4344}"/>
              </a:ext>
            </a:extLst>
          </p:cNvPr>
          <p:cNvSpPr txBox="1"/>
          <p:nvPr/>
        </p:nvSpPr>
        <p:spPr>
          <a:xfrm>
            <a:off x="6247664" y="1295400"/>
            <a:ext cx="2438400" cy="369332"/>
          </a:xfrm>
          <a:prstGeom prst="rect">
            <a:avLst/>
          </a:prstGeom>
          <a:noFill/>
        </p:spPr>
        <p:txBody>
          <a:bodyPr wrap="square" rtlCol="0">
            <a:spAutoFit/>
          </a:bodyPr>
          <a:lstStyle/>
          <a:p>
            <a:pPr algn="ctr"/>
            <a:r>
              <a:rPr lang="en-US" dirty="0"/>
              <a:t>Orion</a:t>
            </a:r>
          </a:p>
        </p:txBody>
      </p:sp>
      <p:cxnSp>
        <p:nvCxnSpPr>
          <p:cNvPr id="12" name="Straight Arrow Connector 11">
            <a:extLst>
              <a:ext uri="{FF2B5EF4-FFF2-40B4-BE49-F238E27FC236}">
                <a16:creationId xmlns:a16="http://schemas.microsoft.com/office/drawing/2014/main" id="{2CA276EC-1EFD-4674-B91D-D7FD79B0EC43}"/>
              </a:ext>
            </a:extLst>
          </p:cNvPr>
          <p:cNvCxnSpPr>
            <a:cxnSpLocks/>
            <a:stCxn id="11" idx="2"/>
          </p:cNvCxnSpPr>
          <p:nvPr/>
        </p:nvCxnSpPr>
        <p:spPr>
          <a:xfrm flipH="1">
            <a:off x="7314464" y="1664732"/>
            <a:ext cx="152400" cy="16118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7B07946-C0C9-435F-8B2B-0DF378029D3B}"/>
              </a:ext>
            </a:extLst>
          </p:cNvPr>
          <p:cNvSpPr txBox="1"/>
          <p:nvPr/>
        </p:nvSpPr>
        <p:spPr>
          <a:xfrm>
            <a:off x="3355759" y="6096000"/>
            <a:ext cx="1977505" cy="646331"/>
          </a:xfrm>
          <a:prstGeom prst="rect">
            <a:avLst/>
          </a:prstGeom>
          <a:noFill/>
        </p:spPr>
        <p:txBody>
          <a:bodyPr wrap="square" rtlCol="0">
            <a:spAutoFit/>
          </a:bodyPr>
          <a:lstStyle/>
          <a:p>
            <a:r>
              <a:rPr lang="en-US" dirty="0"/>
              <a:t>I-</a:t>
            </a:r>
            <a:r>
              <a:rPr lang="en-US" dirty="0" err="1"/>
              <a:t>Hab</a:t>
            </a:r>
            <a:r>
              <a:rPr lang="en-US" dirty="0"/>
              <a:t> Passive Docking System</a:t>
            </a:r>
          </a:p>
        </p:txBody>
      </p:sp>
      <p:cxnSp>
        <p:nvCxnSpPr>
          <p:cNvPr id="14" name="Straight Arrow Connector 13">
            <a:extLst>
              <a:ext uri="{FF2B5EF4-FFF2-40B4-BE49-F238E27FC236}">
                <a16:creationId xmlns:a16="http://schemas.microsoft.com/office/drawing/2014/main" id="{FE1A8331-4996-4612-A9F4-096FC5D93334}"/>
              </a:ext>
            </a:extLst>
          </p:cNvPr>
          <p:cNvCxnSpPr>
            <a:cxnSpLocks/>
            <a:stCxn id="13" idx="0"/>
          </p:cNvCxnSpPr>
          <p:nvPr/>
        </p:nvCxnSpPr>
        <p:spPr>
          <a:xfrm flipV="1">
            <a:off x="4344512" y="4114800"/>
            <a:ext cx="2284152" cy="19812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636199C-ABAF-4483-B2B7-4F0E0C738CFA}"/>
              </a:ext>
            </a:extLst>
          </p:cNvPr>
          <p:cNvSpPr txBox="1"/>
          <p:nvPr/>
        </p:nvSpPr>
        <p:spPr>
          <a:xfrm>
            <a:off x="5941017" y="6117702"/>
            <a:ext cx="1676400" cy="369332"/>
          </a:xfrm>
          <a:prstGeom prst="rect">
            <a:avLst/>
          </a:prstGeom>
          <a:noFill/>
        </p:spPr>
        <p:txBody>
          <a:bodyPr wrap="square" rtlCol="0">
            <a:spAutoFit/>
          </a:bodyPr>
          <a:lstStyle/>
          <a:p>
            <a:pPr algn="ctr"/>
            <a:r>
              <a:rPr lang="en-US" dirty="0"/>
              <a:t>NDSB2</a:t>
            </a:r>
          </a:p>
        </p:txBody>
      </p:sp>
      <p:cxnSp>
        <p:nvCxnSpPr>
          <p:cNvPr id="17" name="Straight Arrow Connector 16">
            <a:extLst>
              <a:ext uri="{FF2B5EF4-FFF2-40B4-BE49-F238E27FC236}">
                <a16:creationId xmlns:a16="http://schemas.microsoft.com/office/drawing/2014/main" id="{251C21E6-FB8A-420B-8C8C-7E3C50B929AE}"/>
              </a:ext>
            </a:extLst>
          </p:cNvPr>
          <p:cNvCxnSpPr>
            <a:cxnSpLocks/>
            <a:stCxn id="16" idx="0"/>
          </p:cNvCxnSpPr>
          <p:nvPr/>
        </p:nvCxnSpPr>
        <p:spPr>
          <a:xfrm flipV="1">
            <a:off x="6779217" y="4136502"/>
            <a:ext cx="76200" cy="19812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289757"/>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58C823-6DBF-4794-B460-1501D7653392}"/>
              </a:ext>
            </a:extLst>
          </p:cNvPr>
          <p:cNvSpPr>
            <a:spLocks noGrp="1"/>
          </p:cNvSpPr>
          <p:nvPr>
            <p:ph type="title"/>
          </p:nvPr>
        </p:nvSpPr>
        <p:spPr/>
        <p:txBody>
          <a:bodyPr/>
          <a:lstStyle/>
          <a:p>
            <a:r>
              <a:rPr lang="en-US" dirty="0"/>
              <a:t>NASCAP-2k Results</a:t>
            </a:r>
          </a:p>
        </p:txBody>
      </p:sp>
      <p:sp>
        <p:nvSpPr>
          <p:cNvPr id="15" name="TextBox 14">
            <a:extLst>
              <a:ext uri="{FF2B5EF4-FFF2-40B4-BE49-F238E27FC236}">
                <a16:creationId xmlns:a16="http://schemas.microsoft.com/office/drawing/2014/main" id="{12A8D629-AF9E-4BA5-BBAC-788E5563C06A}"/>
              </a:ext>
            </a:extLst>
          </p:cNvPr>
          <p:cNvSpPr txBox="1"/>
          <p:nvPr/>
        </p:nvSpPr>
        <p:spPr>
          <a:xfrm>
            <a:off x="9078686" y="1066800"/>
            <a:ext cx="2884714" cy="3970318"/>
          </a:xfrm>
          <a:prstGeom prst="rect">
            <a:avLst/>
          </a:prstGeom>
          <a:noFill/>
        </p:spPr>
        <p:txBody>
          <a:bodyPr wrap="square" rtlCol="0">
            <a:spAutoFit/>
          </a:bodyPr>
          <a:lstStyle/>
          <a:p>
            <a:pPr marL="285750" indent="-285750">
              <a:buFont typeface="Arial" panose="020B0604020202020204" pitchFamily="34" charset="0"/>
              <a:buChar char="•"/>
            </a:pPr>
            <a:r>
              <a:rPr lang="en-US" dirty="0"/>
              <a:t>The chassis voltage of the EUS/I-</a:t>
            </a:r>
            <a:r>
              <a:rPr lang="en-US" dirty="0" err="1"/>
              <a:t>Hab</a:t>
            </a:r>
            <a:r>
              <a:rPr lang="en-US" dirty="0"/>
              <a:t> is -13, 380 V</a:t>
            </a:r>
          </a:p>
          <a:p>
            <a:pPr marL="742950" lvl="1" indent="-285750">
              <a:buFont typeface="Arial" panose="020B0604020202020204" pitchFamily="34" charset="0"/>
              <a:buChar char="•"/>
            </a:pPr>
            <a:r>
              <a:rPr lang="en-US" dirty="0"/>
              <a:t>Vehicle capacitance is ~700 pF</a:t>
            </a:r>
          </a:p>
          <a:p>
            <a:r>
              <a:rPr lang="en-US" dirty="0"/>
              <a:t> </a:t>
            </a:r>
          </a:p>
          <a:p>
            <a:endParaRPr lang="en-US" dirty="0"/>
          </a:p>
          <a:p>
            <a:pPr marL="285750" indent="-285750">
              <a:buFont typeface="Arial" panose="020B0604020202020204" pitchFamily="34" charset="0"/>
              <a:buChar char="•"/>
            </a:pPr>
            <a:r>
              <a:rPr lang="en-US" dirty="0"/>
              <a:t>The chassis voltage of Orion is -4026 Volts resulting in a difference between the vehicles of 9, 354 Volts</a:t>
            </a:r>
          </a:p>
          <a:p>
            <a:pPr marL="742950" lvl="1" indent="-285750">
              <a:buFont typeface="Arial" panose="020B0604020202020204" pitchFamily="34" charset="0"/>
              <a:buChar char="•"/>
            </a:pPr>
            <a:r>
              <a:rPr lang="en-US" dirty="0"/>
              <a:t>Vehicle capacitance is ~ 520 pF</a:t>
            </a:r>
          </a:p>
          <a:p>
            <a:endParaRPr lang="en-US" dirty="0"/>
          </a:p>
        </p:txBody>
      </p:sp>
      <p:pic>
        <p:nvPicPr>
          <p:cNvPr id="18" name="Content Placeholder 7">
            <a:extLst>
              <a:ext uri="{FF2B5EF4-FFF2-40B4-BE49-F238E27FC236}">
                <a16:creationId xmlns:a16="http://schemas.microsoft.com/office/drawing/2014/main" id="{743ADC54-969C-45B6-8034-227A138850AD}"/>
              </a:ext>
            </a:extLst>
          </p:cNvPr>
          <p:cNvPicPr>
            <a:picLocks noGrp="1" noChangeAspect="1"/>
          </p:cNvPicPr>
          <p:nvPr>
            <p:ph idx="1"/>
          </p:nvPr>
        </p:nvPicPr>
        <p:blipFill rotWithShape="1">
          <a:blip r:embed="rId2"/>
          <a:srcRect l="11514" t="12092"/>
          <a:stretch/>
        </p:blipFill>
        <p:spPr>
          <a:xfrm>
            <a:off x="228600" y="1066800"/>
            <a:ext cx="8771975" cy="4720431"/>
          </a:xfrm>
          <a:prstGeom prst="rect">
            <a:avLst/>
          </a:prstGeom>
        </p:spPr>
      </p:pic>
    </p:spTree>
    <p:extLst>
      <p:ext uri="{BB962C8B-B14F-4D97-AF65-F5344CB8AC3E}">
        <p14:creationId xmlns:p14="http://schemas.microsoft.com/office/powerpoint/2010/main" val="2559522965"/>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58C823-6DBF-4794-B460-1501D7653392}"/>
              </a:ext>
            </a:extLst>
          </p:cNvPr>
          <p:cNvSpPr>
            <a:spLocks noGrp="1"/>
          </p:cNvSpPr>
          <p:nvPr>
            <p:ph type="title"/>
          </p:nvPr>
        </p:nvSpPr>
        <p:spPr/>
        <p:txBody>
          <a:bodyPr/>
          <a:lstStyle/>
          <a:p>
            <a:r>
              <a:rPr lang="en-US" dirty="0"/>
              <a:t>Electrical Transient Simulation Model</a:t>
            </a:r>
          </a:p>
        </p:txBody>
      </p:sp>
      <p:pic>
        <p:nvPicPr>
          <p:cNvPr id="15" name="Picture 14">
            <a:extLst>
              <a:ext uri="{FF2B5EF4-FFF2-40B4-BE49-F238E27FC236}">
                <a16:creationId xmlns:a16="http://schemas.microsoft.com/office/drawing/2014/main" id="{1BC11154-5452-45A6-8C21-0291219CBBB9}"/>
              </a:ext>
            </a:extLst>
          </p:cNvPr>
          <p:cNvPicPr>
            <a:picLocks noChangeAspect="1"/>
          </p:cNvPicPr>
          <p:nvPr/>
        </p:nvPicPr>
        <p:blipFill>
          <a:blip r:embed="rId2"/>
          <a:stretch>
            <a:fillRect/>
          </a:stretch>
        </p:blipFill>
        <p:spPr>
          <a:xfrm>
            <a:off x="5118933" y="1007706"/>
            <a:ext cx="5842755" cy="5329884"/>
          </a:xfrm>
          <a:prstGeom prst="rect">
            <a:avLst/>
          </a:prstGeom>
        </p:spPr>
      </p:pic>
      <p:sp>
        <p:nvSpPr>
          <p:cNvPr id="18" name="TextBox 17">
            <a:extLst>
              <a:ext uri="{FF2B5EF4-FFF2-40B4-BE49-F238E27FC236}">
                <a16:creationId xmlns:a16="http://schemas.microsoft.com/office/drawing/2014/main" id="{AA47E446-6760-4281-AFD1-1FF21F5FBBB2}"/>
              </a:ext>
            </a:extLst>
          </p:cNvPr>
          <p:cNvSpPr txBox="1"/>
          <p:nvPr/>
        </p:nvSpPr>
        <p:spPr>
          <a:xfrm>
            <a:off x="5063598" y="2575072"/>
            <a:ext cx="524503" cy="369332"/>
          </a:xfrm>
          <a:prstGeom prst="rect">
            <a:avLst/>
          </a:prstGeom>
          <a:noFill/>
        </p:spPr>
        <p:txBody>
          <a:bodyPr wrap="none" rtlCol="0">
            <a:spAutoFit/>
          </a:bodyPr>
          <a:lstStyle/>
          <a:p>
            <a:r>
              <a:rPr lang="en-US" dirty="0"/>
              <a:t>CPL</a:t>
            </a:r>
          </a:p>
        </p:txBody>
      </p:sp>
      <p:cxnSp>
        <p:nvCxnSpPr>
          <p:cNvPr id="19" name="Straight Arrow Connector 18">
            <a:extLst>
              <a:ext uri="{FF2B5EF4-FFF2-40B4-BE49-F238E27FC236}">
                <a16:creationId xmlns:a16="http://schemas.microsoft.com/office/drawing/2014/main" id="{49564416-BF71-4A5B-8EDF-64CDBD66EC7F}"/>
              </a:ext>
            </a:extLst>
          </p:cNvPr>
          <p:cNvCxnSpPr/>
          <p:nvPr/>
        </p:nvCxnSpPr>
        <p:spPr>
          <a:xfrm flipV="1">
            <a:off x="5425752" y="1754530"/>
            <a:ext cx="457200" cy="6624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BC295019-EFBF-4534-AD04-DA0321A777F3}"/>
              </a:ext>
            </a:extLst>
          </p:cNvPr>
          <p:cNvSpPr txBox="1"/>
          <p:nvPr/>
        </p:nvSpPr>
        <p:spPr>
          <a:xfrm>
            <a:off x="7221894" y="3109791"/>
            <a:ext cx="1105246" cy="923330"/>
          </a:xfrm>
          <a:prstGeom prst="rect">
            <a:avLst/>
          </a:prstGeom>
          <a:noFill/>
        </p:spPr>
        <p:txBody>
          <a:bodyPr wrap="square" rtlCol="0">
            <a:spAutoFit/>
          </a:bodyPr>
          <a:lstStyle/>
          <a:p>
            <a:r>
              <a:rPr lang="en-US" dirty="0"/>
              <a:t>Soft Capture Ring</a:t>
            </a:r>
          </a:p>
        </p:txBody>
      </p:sp>
      <p:cxnSp>
        <p:nvCxnSpPr>
          <p:cNvPr id="21" name="Straight Arrow Connector 20">
            <a:extLst>
              <a:ext uri="{FF2B5EF4-FFF2-40B4-BE49-F238E27FC236}">
                <a16:creationId xmlns:a16="http://schemas.microsoft.com/office/drawing/2014/main" id="{485025D7-62BC-4D44-BC00-F2DD5067EEA7}"/>
              </a:ext>
            </a:extLst>
          </p:cNvPr>
          <p:cNvCxnSpPr/>
          <p:nvPr/>
        </p:nvCxnSpPr>
        <p:spPr>
          <a:xfrm flipV="1">
            <a:off x="7800393" y="1938399"/>
            <a:ext cx="550506" cy="10730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Left Brace 21">
            <a:extLst>
              <a:ext uri="{FF2B5EF4-FFF2-40B4-BE49-F238E27FC236}">
                <a16:creationId xmlns:a16="http://schemas.microsoft.com/office/drawing/2014/main" id="{0F5B698C-FCAD-416B-995F-CE55F417BFC3}"/>
              </a:ext>
            </a:extLst>
          </p:cNvPr>
          <p:cNvSpPr/>
          <p:nvPr/>
        </p:nvSpPr>
        <p:spPr>
          <a:xfrm>
            <a:off x="8281087" y="2575072"/>
            <a:ext cx="688287" cy="3527148"/>
          </a:xfrm>
          <a:prstGeom prst="leftBrace">
            <a:avLst>
              <a:gd name="adj1" fmla="val 3137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29657FC2-95B9-4748-833B-F8A8C5EB92C4}"/>
              </a:ext>
            </a:extLst>
          </p:cNvPr>
          <p:cNvSpPr txBox="1"/>
          <p:nvPr/>
        </p:nvSpPr>
        <p:spPr>
          <a:xfrm>
            <a:off x="7207812" y="4263574"/>
            <a:ext cx="1166500" cy="646331"/>
          </a:xfrm>
          <a:prstGeom prst="rect">
            <a:avLst/>
          </a:prstGeom>
          <a:noFill/>
        </p:spPr>
        <p:txBody>
          <a:bodyPr wrap="square" rtlCol="0">
            <a:spAutoFit/>
          </a:bodyPr>
          <a:lstStyle/>
          <a:p>
            <a:r>
              <a:rPr lang="en-US" dirty="0"/>
              <a:t>Linear Actuators</a:t>
            </a:r>
          </a:p>
        </p:txBody>
      </p:sp>
      <p:sp>
        <p:nvSpPr>
          <p:cNvPr id="24" name="TextBox 23">
            <a:extLst>
              <a:ext uri="{FF2B5EF4-FFF2-40B4-BE49-F238E27FC236}">
                <a16:creationId xmlns:a16="http://schemas.microsoft.com/office/drawing/2014/main" id="{CC0E21E2-BAEA-4CC4-9956-90A41BF705D1}"/>
              </a:ext>
            </a:extLst>
          </p:cNvPr>
          <p:cNvSpPr txBox="1"/>
          <p:nvPr/>
        </p:nvSpPr>
        <p:spPr>
          <a:xfrm>
            <a:off x="11251152" y="951272"/>
            <a:ext cx="713657" cy="369332"/>
          </a:xfrm>
          <a:prstGeom prst="rect">
            <a:avLst/>
          </a:prstGeom>
          <a:noFill/>
        </p:spPr>
        <p:txBody>
          <a:bodyPr wrap="square" rtlCol="0">
            <a:spAutoFit/>
          </a:bodyPr>
          <a:lstStyle/>
          <a:p>
            <a:r>
              <a:rPr lang="en-US" dirty="0"/>
              <a:t>Orion</a:t>
            </a:r>
          </a:p>
        </p:txBody>
      </p:sp>
      <p:cxnSp>
        <p:nvCxnSpPr>
          <p:cNvPr id="25" name="Straight Arrow Connector 24">
            <a:extLst>
              <a:ext uri="{FF2B5EF4-FFF2-40B4-BE49-F238E27FC236}">
                <a16:creationId xmlns:a16="http://schemas.microsoft.com/office/drawing/2014/main" id="{E6731CA4-B29D-42E4-882B-188FEE9DD0A0}"/>
              </a:ext>
            </a:extLst>
          </p:cNvPr>
          <p:cNvCxnSpPr>
            <a:cxnSpLocks/>
            <a:stCxn id="24" idx="2"/>
          </p:cNvCxnSpPr>
          <p:nvPr/>
        </p:nvCxnSpPr>
        <p:spPr>
          <a:xfrm flipH="1">
            <a:off x="10598011" y="1320604"/>
            <a:ext cx="1009970" cy="3215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ight Brace 25">
            <a:extLst>
              <a:ext uri="{FF2B5EF4-FFF2-40B4-BE49-F238E27FC236}">
                <a16:creationId xmlns:a16="http://schemas.microsoft.com/office/drawing/2014/main" id="{11CE202F-F017-4A8A-8F3C-CD7AC5A6EE9D}"/>
              </a:ext>
            </a:extLst>
          </p:cNvPr>
          <p:cNvSpPr/>
          <p:nvPr/>
        </p:nvSpPr>
        <p:spPr>
          <a:xfrm>
            <a:off x="9720933" y="1938399"/>
            <a:ext cx="419877" cy="475859"/>
          </a:xfrm>
          <a:prstGeom prst="rightBrace">
            <a:avLst>
              <a:gd name="adj1" fmla="val 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F5AC39C8-A692-4C7B-9EDB-19BF1D7C9EE8}"/>
              </a:ext>
            </a:extLst>
          </p:cNvPr>
          <p:cNvSpPr txBox="1"/>
          <p:nvPr/>
        </p:nvSpPr>
        <p:spPr>
          <a:xfrm>
            <a:off x="10598010" y="2720565"/>
            <a:ext cx="1141659" cy="369332"/>
          </a:xfrm>
          <a:prstGeom prst="rect">
            <a:avLst/>
          </a:prstGeom>
          <a:noFill/>
        </p:spPr>
        <p:txBody>
          <a:bodyPr wrap="none" rtlCol="0">
            <a:spAutoFit/>
          </a:bodyPr>
          <a:lstStyle/>
          <a:p>
            <a:r>
              <a:rPr lang="en-US" dirty="0"/>
              <a:t>Harnesses</a:t>
            </a:r>
          </a:p>
        </p:txBody>
      </p:sp>
      <p:cxnSp>
        <p:nvCxnSpPr>
          <p:cNvPr id="28" name="Straight Arrow Connector 27">
            <a:extLst>
              <a:ext uri="{FF2B5EF4-FFF2-40B4-BE49-F238E27FC236}">
                <a16:creationId xmlns:a16="http://schemas.microsoft.com/office/drawing/2014/main" id="{E8B2D429-6093-4BA2-8B28-D630C10EEB54}"/>
              </a:ext>
            </a:extLst>
          </p:cNvPr>
          <p:cNvCxnSpPr>
            <a:stCxn id="27" idx="0"/>
          </p:cNvCxnSpPr>
          <p:nvPr/>
        </p:nvCxnSpPr>
        <p:spPr>
          <a:xfrm flipH="1" flipV="1">
            <a:off x="10271439" y="2282026"/>
            <a:ext cx="897401" cy="4385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CE96000D-9D14-4580-9AB5-9779EAB5280C}"/>
              </a:ext>
            </a:extLst>
          </p:cNvPr>
          <p:cNvSpPr txBox="1"/>
          <p:nvPr/>
        </p:nvSpPr>
        <p:spPr>
          <a:xfrm>
            <a:off x="3681006" y="990123"/>
            <a:ext cx="1355732" cy="923330"/>
          </a:xfrm>
          <a:prstGeom prst="rect">
            <a:avLst/>
          </a:prstGeom>
          <a:noFill/>
        </p:spPr>
        <p:txBody>
          <a:bodyPr wrap="square" rtlCol="0">
            <a:spAutoFit/>
          </a:bodyPr>
          <a:lstStyle/>
          <a:p>
            <a:r>
              <a:rPr lang="en-US" dirty="0"/>
              <a:t>Vehicle to Vehicle Capacitance</a:t>
            </a:r>
          </a:p>
        </p:txBody>
      </p:sp>
      <p:cxnSp>
        <p:nvCxnSpPr>
          <p:cNvPr id="30" name="Straight Arrow Connector 29">
            <a:extLst>
              <a:ext uri="{FF2B5EF4-FFF2-40B4-BE49-F238E27FC236}">
                <a16:creationId xmlns:a16="http://schemas.microsoft.com/office/drawing/2014/main" id="{121F6039-E618-449C-9146-6242BD6FFB56}"/>
              </a:ext>
            </a:extLst>
          </p:cNvPr>
          <p:cNvCxnSpPr>
            <a:cxnSpLocks/>
          </p:cNvCxnSpPr>
          <p:nvPr/>
        </p:nvCxnSpPr>
        <p:spPr>
          <a:xfrm flipV="1">
            <a:off x="5026936" y="1320604"/>
            <a:ext cx="2502868" cy="1542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BC85A761-D1AE-45F2-9361-D7984AF09B80}"/>
              </a:ext>
            </a:extLst>
          </p:cNvPr>
          <p:cNvSpPr txBox="1"/>
          <p:nvPr/>
        </p:nvSpPr>
        <p:spPr>
          <a:xfrm>
            <a:off x="513873" y="1124632"/>
            <a:ext cx="3330802"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a:cs typeface="Arial"/>
              </a:rPr>
              <a:t>Representative electrical model treats vehicles as capacitors with stored charge</a:t>
            </a:r>
          </a:p>
          <a:p>
            <a:pPr marL="285750" indent="-285750">
              <a:buFont typeface="Arial" panose="020B0604020202020204" pitchFamily="34" charset="0"/>
              <a:buChar char="•"/>
            </a:pPr>
            <a:endParaRPr lang="en-US" sz="2400" dirty="0">
              <a:latin typeface="Arial"/>
              <a:cs typeface="Arial"/>
            </a:endParaRPr>
          </a:p>
          <a:p>
            <a:pPr marL="285750" indent="-285750">
              <a:buFont typeface="Arial" panose="020B0604020202020204" pitchFamily="34" charset="0"/>
              <a:buChar char="•"/>
            </a:pPr>
            <a:r>
              <a:rPr lang="en-US" sz="2400" dirty="0">
                <a:latin typeface="Arial"/>
                <a:cs typeface="Arial"/>
              </a:rPr>
              <a:t>Switch mimics first contact and resistors on either side of switch mimic resistivity of first contact surface coatings</a:t>
            </a:r>
          </a:p>
        </p:txBody>
      </p:sp>
      <p:sp>
        <p:nvSpPr>
          <p:cNvPr id="2" name="TextBox 1">
            <a:extLst>
              <a:ext uri="{FF2B5EF4-FFF2-40B4-BE49-F238E27FC236}">
                <a16:creationId xmlns:a16="http://schemas.microsoft.com/office/drawing/2014/main" id="{1DD7C4FA-BBA5-106D-695F-8DBE602C5890}"/>
              </a:ext>
            </a:extLst>
          </p:cNvPr>
          <p:cNvSpPr txBox="1"/>
          <p:nvPr/>
        </p:nvSpPr>
        <p:spPr>
          <a:xfrm>
            <a:off x="6729520" y="2601670"/>
            <a:ext cx="800284" cy="369332"/>
          </a:xfrm>
          <a:prstGeom prst="rect">
            <a:avLst/>
          </a:prstGeom>
          <a:noFill/>
        </p:spPr>
        <p:txBody>
          <a:bodyPr wrap="none" rtlCol="0">
            <a:spAutoFit/>
          </a:bodyPr>
          <a:lstStyle/>
          <a:p>
            <a:r>
              <a:rPr lang="en-US" dirty="0"/>
              <a:t>Switch</a:t>
            </a:r>
          </a:p>
        </p:txBody>
      </p:sp>
      <p:cxnSp>
        <p:nvCxnSpPr>
          <p:cNvPr id="3" name="Straight Arrow Connector 2">
            <a:extLst>
              <a:ext uri="{FF2B5EF4-FFF2-40B4-BE49-F238E27FC236}">
                <a16:creationId xmlns:a16="http://schemas.microsoft.com/office/drawing/2014/main" id="{F22CC71C-D844-23BA-DBDB-3DA92C9B0AAB}"/>
              </a:ext>
            </a:extLst>
          </p:cNvPr>
          <p:cNvCxnSpPr/>
          <p:nvPr/>
        </p:nvCxnSpPr>
        <p:spPr>
          <a:xfrm flipV="1">
            <a:off x="7277500" y="1939196"/>
            <a:ext cx="457200" cy="6624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15776846"/>
      </p:ext>
    </p:extLst>
  </p:cSld>
  <p:clrMapOvr>
    <a:masterClrMapping/>
  </p:clrMapOvr>
  <p:transition advClick="0"/>
</p:sld>
</file>

<file path=ppt/theme/theme1.xml><?xml version="1.0" encoding="utf-8"?>
<a:theme xmlns:a="http://schemas.openxmlformats.org/drawingml/2006/main" name="3_ExplorationScenario-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BA56497D0FAC4192D75859AD1D7F0F" ma:contentTypeVersion="2" ma:contentTypeDescription="Create a new document." ma:contentTypeScope="" ma:versionID="099996e05bdf833dbc024cb6369fa9d4">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dead518c35cb33b33fe425197cc0dc31" ns1:_="" ns2:_="">
    <xsd:import namespace="http://schemas.microsoft.com/sharepoint/v3"/>
    <xsd:import namespace="http://schemas.microsoft.com/sharepoint/v4"/>
    <xsd:element name="properties">
      <xsd:complexType>
        <xsd:sequence>
          <xsd:element name="documentManagement">
            <xsd:complexType>
              <xsd:all>
                <xsd:element ref="ns2:IconOverlay"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D1F1C5-7B9D-40FD-856C-2E3B0F865670}">
  <ds:schemaRefs>
    <ds:schemaRef ds:uri="http://schemas.microsoft.com/sharepoint/v3/contenttype/forms"/>
  </ds:schemaRefs>
</ds:datastoreItem>
</file>

<file path=customXml/itemProps2.xml><?xml version="1.0" encoding="utf-8"?>
<ds:datastoreItem xmlns:ds="http://schemas.openxmlformats.org/officeDocument/2006/customXml" ds:itemID="{F5519BA4-08AC-46C0-A4C6-9E9DE8C003FB}">
  <ds:schemaRefs>
    <ds:schemaRef ds:uri="http://www.w3.org/XML/1998/namespace"/>
    <ds:schemaRef ds:uri="http://schemas.microsoft.com/office/2006/metadata/properties"/>
    <ds:schemaRef ds:uri="http://schemas.openxmlformats.org/package/2006/metadata/core-properties"/>
    <ds:schemaRef ds:uri="http://purl.org/dc/terms/"/>
    <ds:schemaRef ds:uri="http://purl.org/dc/elements/1.1/"/>
    <ds:schemaRef ds:uri="http://schemas.microsoft.com/office/infopath/2007/PartnerControls"/>
    <ds:schemaRef ds:uri="http://schemas.microsoft.com/office/2006/documentManagement/types"/>
    <ds:schemaRef ds:uri="http://schemas.microsoft.com/sharepoint/v4"/>
    <ds:schemaRef ds:uri="http://schemas.microsoft.com/sharepoint/v3"/>
    <ds:schemaRef ds:uri="http://purl.org/dc/dcmitype/"/>
  </ds:schemaRefs>
</ds:datastoreItem>
</file>

<file path=customXml/itemProps3.xml><?xml version="1.0" encoding="utf-8"?>
<ds:datastoreItem xmlns:ds="http://schemas.openxmlformats.org/officeDocument/2006/customXml" ds:itemID="{CDA2884F-2AEB-4FB9-B8F5-B4D0F68F1B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9732</TotalTime>
  <Words>1124</Words>
  <Application>Microsoft Office PowerPoint</Application>
  <PresentationFormat>Widescreen</PresentationFormat>
  <Paragraphs>137</Paragraphs>
  <Slides>17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Calibri</vt:lpstr>
      <vt:lpstr>Courier New</vt:lpstr>
      <vt:lpstr>3_ExplorationScenario-Updated</vt:lpstr>
      <vt:lpstr>Worksheet</vt:lpstr>
      <vt:lpstr>PowerPoint Presentation</vt:lpstr>
      <vt:lpstr>Gateway Overview</vt:lpstr>
      <vt:lpstr>PowerPoint Presentation</vt:lpstr>
      <vt:lpstr>Orion Docking </vt:lpstr>
      <vt:lpstr>Orion Docking - Impacts</vt:lpstr>
      <vt:lpstr>Analysis</vt:lpstr>
      <vt:lpstr>NASCAP-2k Model</vt:lpstr>
      <vt:lpstr>NASCAP-2k Results</vt:lpstr>
      <vt:lpstr>Electrical Transient Simulation Model</vt:lpstr>
      <vt:lpstr>Electrical Transient Simulation Model - Limitations</vt:lpstr>
      <vt:lpstr>Electrical Transient Simulation Model – Limitations (continued)</vt:lpstr>
      <vt:lpstr>Electrical Transient Simulation Model – Limitations (continued)</vt:lpstr>
      <vt:lpstr>Electrical Transient Simulation Model – Limitations (continued)</vt:lpstr>
      <vt:lpstr>Electrical Transient Simulation Model – Limitations (continued)</vt:lpstr>
      <vt:lpstr>Demonstrating Immunity to Transient Events</vt:lpstr>
      <vt:lpstr>Demonstrating Immunity to Transient Events – Modified Tests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DSC Complexity Reduction Trade Template</dc:title>
  <dc:creator>karen.j.dorris@nasa.gov</dc:creator>
  <cp:lastModifiedBy>Mccollum, Matthew B. (MSFC-ES31)</cp:lastModifiedBy>
  <cp:revision>251</cp:revision>
  <dcterms:created xsi:type="dcterms:W3CDTF">2017-12-19T14:45:56Z</dcterms:created>
  <dcterms:modified xsi:type="dcterms:W3CDTF">2023-10-06T13:42:50Z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0x010100B0BA56497D0FAC4192D75859AD1D7F0F</vt:lpwstr>
  </property>
</Properties>
</file>