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3" r:id="rId4"/>
  </p:sldMasterIdLst>
  <p:sldIdLst>
    <p:sldId id="256" r:id="rId5"/>
    <p:sldId id="259" r:id="rId6"/>
    <p:sldId id="260" r:id="rId7"/>
    <p:sldId id="261" r:id="rId8"/>
    <p:sldId id="264" r:id="rId9"/>
    <p:sldId id="262" r:id="rId10"/>
    <p:sldId id="267" r:id="rId11"/>
    <p:sldId id="268" r:id="rId12"/>
    <p:sldId id="270" r:id="rId13"/>
    <p:sldId id="269" r:id="rId14"/>
    <p:sldId id="271" r:id="rId15"/>
    <p:sldId id="272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E1776-4929-41E8-A479-C9FB546EAB12}" v="5" dt="2023-09-19T21:13:39.123"/>
    <p1510:client id="{67F154E9-F524-C5EC-4873-E838883E3D70}" v="3" dt="2023-09-25T19:21:06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4373A-56DB-4EB0-B639-C298B8D438BA}" type="doc">
      <dgm:prSet loTypeId="urn:microsoft.com/office/officeart/2005/8/layout/venn1" loCatId="relationship" qsTypeId="urn:microsoft.com/office/officeart/2005/8/quickstyle/simple2" qsCatId="simple" csTypeId="urn:microsoft.com/office/officeart/2005/8/colors/colorful5" csCatId="colorful" phldr="1"/>
      <dgm:spPr/>
    </dgm:pt>
    <dgm:pt modelId="{C312EB6A-62D4-4A44-A414-C1B3FF8038D2}">
      <dgm:prSet phldrT="[Text]"/>
      <dgm:spPr/>
      <dgm:t>
        <a:bodyPr/>
        <a:lstStyle/>
        <a:p>
          <a:endParaRPr lang="en-US"/>
        </a:p>
      </dgm:t>
    </dgm:pt>
    <dgm:pt modelId="{CC22A194-75C8-4E67-8FCC-DA8BA85B51F7}" type="parTrans" cxnId="{5C57FA90-6998-4AE8-80A6-61351156E492}">
      <dgm:prSet/>
      <dgm:spPr/>
      <dgm:t>
        <a:bodyPr/>
        <a:lstStyle/>
        <a:p>
          <a:endParaRPr lang="en-US"/>
        </a:p>
      </dgm:t>
    </dgm:pt>
    <dgm:pt modelId="{D2A2E4E5-F1AC-42BB-AAFC-AC374CFBB49B}" type="sibTrans" cxnId="{5C57FA90-6998-4AE8-80A6-61351156E492}">
      <dgm:prSet/>
      <dgm:spPr/>
      <dgm:t>
        <a:bodyPr/>
        <a:lstStyle/>
        <a:p>
          <a:endParaRPr lang="en-US"/>
        </a:p>
      </dgm:t>
    </dgm:pt>
    <dgm:pt modelId="{922E102E-F86D-475E-8F3B-D3F21342E4B4}">
      <dgm:prSet phldrT="[Text]"/>
      <dgm:spPr/>
      <dgm:t>
        <a:bodyPr/>
        <a:lstStyle/>
        <a:p>
          <a:endParaRPr lang="en-US"/>
        </a:p>
      </dgm:t>
    </dgm:pt>
    <dgm:pt modelId="{71B1063D-0F69-4803-9371-6121BBC3BE60}" type="parTrans" cxnId="{C93B0E65-1A04-4244-B050-D3828C6FF2DD}">
      <dgm:prSet/>
      <dgm:spPr/>
      <dgm:t>
        <a:bodyPr/>
        <a:lstStyle/>
        <a:p>
          <a:endParaRPr lang="en-US"/>
        </a:p>
      </dgm:t>
    </dgm:pt>
    <dgm:pt modelId="{2238EC9E-7301-4C9B-9D3B-082AF78F68DD}" type="sibTrans" cxnId="{C93B0E65-1A04-4244-B050-D3828C6FF2DD}">
      <dgm:prSet/>
      <dgm:spPr/>
      <dgm:t>
        <a:bodyPr/>
        <a:lstStyle/>
        <a:p>
          <a:endParaRPr lang="en-US"/>
        </a:p>
      </dgm:t>
    </dgm:pt>
    <dgm:pt modelId="{504607F2-55EB-4201-B9EC-F1D9A21E8D05}" type="pres">
      <dgm:prSet presAssocID="{CC14373A-56DB-4EB0-B639-C298B8D438BA}" presName="compositeShape" presStyleCnt="0">
        <dgm:presLayoutVars>
          <dgm:chMax val="7"/>
          <dgm:dir/>
          <dgm:resizeHandles val="exact"/>
        </dgm:presLayoutVars>
      </dgm:prSet>
      <dgm:spPr/>
    </dgm:pt>
    <dgm:pt modelId="{C14DADB6-7CBB-4FC0-A72A-DC7AC9A2837E}" type="pres">
      <dgm:prSet presAssocID="{922E102E-F86D-475E-8F3B-D3F21342E4B4}" presName="circ1" presStyleLbl="vennNode1" presStyleIdx="0" presStyleCnt="2" custLinFactNeighborX="14252"/>
      <dgm:spPr/>
    </dgm:pt>
    <dgm:pt modelId="{667FD9D0-100E-4E7A-A7EF-115FDAE9C845}" type="pres">
      <dgm:prSet presAssocID="{922E102E-F86D-475E-8F3B-D3F21342E4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DC4BCA4-F1B9-45EE-90B1-8482F8CDE718}" type="pres">
      <dgm:prSet presAssocID="{C312EB6A-62D4-4A44-A414-C1B3FF8038D2}" presName="circ2" presStyleLbl="vennNode1" presStyleIdx="1" presStyleCnt="2" custLinFactNeighborX="-14643"/>
      <dgm:spPr/>
    </dgm:pt>
    <dgm:pt modelId="{FB4C39E3-62D9-4FDA-87A8-A06A07EE5CCA}" type="pres">
      <dgm:prSet presAssocID="{C312EB6A-62D4-4A44-A414-C1B3FF8038D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6092912-F50C-4471-946F-40FF0C7360BD}" type="presOf" srcId="{922E102E-F86D-475E-8F3B-D3F21342E4B4}" destId="{667FD9D0-100E-4E7A-A7EF-115FDAE9C845}" srcOrd="1" destOrd="0" presId="urn:microsoft.com/office/officeart/2005/8/layout/venn1"/>
    <dgm:cxn modelId="{380F6B32-5660-43A2-A3D9-FDB3CEDE8704}" type="presOf" srcId="{C312EB6A-62D4-4A44-A414-C1B3FF8038D2}" destId="{FB4C39E3-62D9-4FDA-87A8-A06A07EE5CCA}" srcOrd="1" destOrd="0" presId="urn:microsoft.com/office/officeart/2005/8/layout/venn1"/>
    <dgm:cxn modelId="{C93B0E65-1A04-4244-B050-D3828C6FF2DD}" srcId="{CC14373A-56DB-4EB0-B639-C298B8D438BA}" destId="{922E102E-F86D-475E-8F3B-D3F21342E4B4}" srcOrd="0" destOrd="0" parTransId="{71B1063D-0F69-4803-9371-6121BBC3BE60}" sibTransId="{2238EC9E-7301-4C9B-9D3B-082AF78F68DD}"/>
    <dgm:cxn modelId="{740B6647-F7EC-4C86-8780-5166E44E6C94}" type="presOf" srcId="{C312EB6A-62D4-4A44-A414-C1B3FF8038D2}" destId="{ADC4BCA4-F1B9-45EE-90B1-8482F8CDE718}" srcOrd="0" destOrd="0" presId="urn:microsoft.com/office/officeart/2005/8/layout/venn1"/>
    <dgm:cxn modelId="{5C57FA90-6998-4AE8-80A6-61351156E492}" srcId="{CC14373A-56DB-4EB0-B639-C298B8D438BA}" destId="{C312EB6A-62D4-4A44-A414-C1B3FF8038D2}" srcOrd="1" destOrd="0" parTransId="{CC22A194-75C8-4E67-8FCC-DA8BA85B51F7}" sibTransId="{D2A2E4E5-F1AC-42BB-AAFC-AC374CFBB49B}"/>
    <dgm:cxn modelId="{79EC269E-E677-4754-A43E-1315069F46A9}" type="presOf" srcId="{CC14373A-56DB-4EB0-B639-C298B8D438BA}" destId="{504607F2-55EB-4201-B9EC-F1D9A21E8D05}" srcOrd="0" destOrd="0" presId="urn:microsoft.com/office/officeart/2005/8/layout/venn1"/>
    <dgm:cxn modelId="{8B87BEEC-93FA-4C69-A182-AFD357E83650}" type="presOf" srcId="{922E102E-F86D-475E-8F3B-D3F21342E4B4}" destId="{C14DADB6-7CBB-4FC0-A72A-DC7AC9A2837E}" srcOrd="0" destOrd="0" presId="urn:microsoft.com/office/officeart/2005/8/layout/venn1"/>
    <dgm:cxn modelId="{E756C4BA-6B8C-4B39-A36B-3CD00DBFBC30}" type="presParOf" srcId="{504607F2-55EB-4201-B9EC-F1D9A21E8D05}" destId="{C14DADB6-7CBB-4FC0-A72A-DC7AC9A2837E}" srcOrd="0" destOrd="0" presId="urn:microsoft.com/office/officeart/2005/8/layout/venn1"/>
    <dgm:cxn modelId="{2EE94736-F7EC-4505-B59F-D5B0BD005DF2}" type="presParOf" srcId="{504607F2-55EB-4201-B9EC-F1D9A21E8D05}" destId="{667FD9D0-100E-4E7A-A7EF-115FDAE9C845}" srcOrd="1" destOrd="0" presId="urn:microsoft.com/office/officeart/2005/8/layout/venn1"/>
    <dgm:cxn modelId="{1FC7382A-7EFA-4BBA-A58E-FC959701A3C7}" type="presParOf" srcId="{504607F2-55EB-4201-B9EC-F1D9A21E8D05}" destId="{ADC4BCA4-F1B9-45EE-90B1-8482F8CDE718}" srcOrd="2" destOrd="0" presId="urn:microsoft.com/office/officeart/2005/8/layout/venn1"/>
    <dgm:cxn modelId="{52576E17-5049-4DA9-89EB-6904D5E8637B}" type="presParOf" srcId="{504607F2-55EB-4201-B9EC-F1D9A21E8D05}" destId="{FB4C39E3-62D9-4FDA-87A8-A06A07EE5CC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C0406-9FF1-468A-9266-571E679DB2F2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00B10A-9ACD-4104-967D-3DFD8B291E4A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Modeling &amp; Simulation</a:t>
          </a:r>
        </a:p>
      </dgm:t>
    </dgm:pt>
    <dgm:pt modelId="{E70AE0C4-6441-4CEA-BC9C-74240AF0EBBB}" type="parTrans" cxnId="{B190F4AB-F7F1-4E9A-8298-CE0F6B8319F5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69524E9-419A-4225-A8E3-07EBF03D68BB}" type="sibTrans" cxnId="{B190F4AB-F7F1-4E9A-8298-CE0F6B8319F5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3BD11B1-A62A-43F4-8022-E91358466C72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Experimental Data</a:t>
          </a:r>
        </a:p>
      </dgm:t>
    </dgm:pt>
    <dgm:pt modelId="{6542CF4C-3D20-4B47-9E40-202791C7CBF6}" type="parTrans" cxnId="{E32299EC-E5B6-41DE-AA12-8C069B7724A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BAF4A2B-4E6B-41AC-8BFE-B96AF6D517DD}" type="sibTrans" cxnId="{E32299EC-E5B6-41DE-AA12-8C069B7724A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BAC4E0C-4026-417F-B934-A638B431A129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Flight Data</a:t>
          </a:r>
        </a:p>
      </dgm:t>
    </dgm:pt>
    <dgm:pt modelId="{CA910D0B-7FBC-4E96-B3B3-94569C6121FC}" type="parTrans" cxnId="{B4F9CE31-C493-4468-97CC-17A79353159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CE605E6-50D1-4C04-A739-1B9EEB4CC07F}" type="sibTrans" cxnId="{B4F9CE31-C493-4468-97CC-17A79353159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7ED0058-0B43-4497-BB41-BF1C6360432A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Fills in testing and data gaps</a:t>
          </a:r>
        </a:p>
      </dgm:t>
    </dgm:pt>
    <dgm:pt modelId="{1C4C5EE7-BC46-4FCD-926F-9F5A5F864310}" type="parTrans" cxnId="{15EB46F0-7F15-41D1-9E84-E04D2E62A269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B096CFC-C65D-42E7-8796-5BAD109E0801}" type="sibTrans" cxnId="{15EB46F0-7F15-41D1-9E84-E04D2E62A269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9A10FED-78BA-4A0B-95F7-210F204DD80C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Ground truth</a:t>
          </a:r>
        </a:p>
      </dgm:t>
    </dgm:pt>
    <dgm:pt modelId="{7A4C0D0B-5132-455B-AA46-E9BBE1D1660F}" type="parTrans" cxnId="{B4881D2F-BAED-4A72-A3DF-ACBC3039447F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CA2A549-B281-4FD1-8A4C-43472DACC551}" type="sibTrans" cxnId="{B4881D2F-BAED-4A72-A3DF-ACBC3039447F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D3254EA-7C90-41E0-861F-C89F4B42ED0F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Limited opportunities, data</a:t>
          </a:r>
        </a:p>
      </dgm:t>
    </dgm:pt>
    <dgm:pt modelId="{459504F5-8703-4A35-AA1A-F89E02B416F8}" type="parTrans" cxnId="{E2F1F7E4-05C9-4170-BD78-2293BBB9CE3F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BD6BE9A-21D7-422F-8E02-4C8AC6CFA3AF}" type="sibTrans" cxnId="{E2F1F7E4-05C9-4170-BD78-2293BBB9CE3F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FCBAEE4-6B6F-493C-BBC1-FCDD76F54BA6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Varying levels of fidelity</a:t>
          </a:r>
        </a:p>
      </dgm:t>
    </dgm:pt>
    <dgm:pt modelId="{419417F3-0239-4ED2-909E-86D8A22D4A8C}" type="parTrans" cxnId="{BAC988DF-6FB9-4494-A6FD-49C5BCDB1080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877CC44-27B2-44DC-8159-B4DC9521E0EF}" type="sibTrans" cxnId="{BAC988DF-6FB9-4494-A6FD-49C5BCDB1080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3670605-C9CA-41F4-B2CB-CC6D8627A106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Better control, instrumentation</a:t>
          </a:r>
        </a:p>
      </dgm:t>
    </dgm:pt>
    <dgm:pt modelId="{8855BE01-8A03-4A21-8ACF-805C0DEC1971}" type="parTrans" cxnId="{3D4669D6-C606-42D9-A725-C729E760A45D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0303486-696D-4EF1-A616-712EE4424351}" type="sibTrans" cxnId="{3D4669D6-C606-42D9-A725-C729E760A45D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65545C-6B3F-4011-8E1B-208518013D05}">
      <dgm:prSet phldrT="[Text]"/>
      <dgm:spPr/>
      <dgm:t>
        <a:bodyPr/>
        <a:lstStyle/>
        <a:p>
          <a:r>
            <a:rPr lang="en-US">
              <a:latin typeface="Helvetica" panose="020B0604020202020204" pitchFamily="34" charset="0"/>
              <a:cs typeface="Helvetica" panose="020B0604020202020204" pitchFamily="34" charset="0"/>
            </a:rPr>
            <a:t>Large uncertainty, current tools need quantitative validation</a:t>
          </a:r>
        </a:p>
      </dgm:t>
    </dgm:pt>
    <dgm:pt modelId="{A6CE7B74-DA82-4CEC-83ED-6A355643A951}" type="parTrans" cxnId="{740255CF-7A49-4BD3-985A-D83E0184660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F5A75E-14E4-4833-AAB3-B836BE68417D}" type="sibTrans" cxnId="{740255CF-7A49-4BD3-985A-D83E01846603}">
      <dgm:prSet/>
      <dgm:spPr/>
      <dgm:t>
        <a:bodyPr/>
        <a:lstStyle/>
        <a:p>
          <a:endParaRPr lang="en-US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A3EE56B-305F-4269-AA89-CAFFBD33CA43}" type="pres">
      <dgm:prSet presAssocID="{B56C0406-9FF1-468A-9266-571E679DB2F2}" presName="linear" presStyleCnt="0">
        <dgm:presLayoutVars>
          <dgm:dir/>
          <dgm:resizeHandles val="exact"/>
        </dgm:presLayoutVars>
      </dgm:prSet>
      <dgm:spPr/>
    </dgm:pt>
    <dgm:pt modelId="{E8B2E9A5-04A2-477E-A0D8-C4560E2D65E7}" type="pres">
      <dgm:prSet presAssocID="{2900B10A-9ACD-4104-967D-3DFD8B291E4A}" presName="comp" presStyleCnt="0"/>
      <dgm:spPr/>
    </dgm:pt>
    <dgm:pt modelId="{56311F85-4E9C-46C9-8B65-9E8E5160B045}" type="pres">
      <dgm:prSet presAssocID="{2900B10A-9ACD-4104-967D-3DFD8B291E4A}" presName="box" presStyleLbl="node1" presStyleIdx="0" presStyleCnt="3"/>
      <dgm:spPr/>
    </dgm:pt>
    <dgm:pt modelId="{EFA0B36B-7049-4B23-9000-97BE6FB86A68}" type="pres">
      <dgm:prSet presAssocID="{2900B10A-9ACD-4104-967D-3DFD8B291E4A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C7F4F063-7B70-425F-9F13-B90C6A3275A8}" type="pres">
      <dgm:prSet presAssocID="{2900B10A-9ACD-4104-967D-3DFD8B291E4A}" presName="text" presStyleLbl="node1" presStyleIdx="0" presStyleCnt="3">
        <dgm:presLayoutVars>
          <dgm:bulletEnabled val="1"/>
        </dgm:presLayoutVars>
      </dgm:prSet>
      <dgm:spPr/>
    </dgm:pt>
    <dgm:pt modelId="{D42625FD-C576-4007-89AE-759255471EDA}" type="pres">
      <dgm:prSet presAssocID="{469524E9-419A-4225-A8E3-07EBF03D68BB}" presName="spacer" presStyleCnt="0"/>
      <dgm:spPr/>
    </dgm:pt>
    <dgm:pt modelId="{A3C4DE2F-62E7-434B-879E-9711C0AC25C4}" type="pres">
      <dgm:prSet presAssocID="{53BD11B1-A62A-43F4-8022-E91358466C72}" presName="comp" presStyleCnt="0"/>
      <dgm:spPr/>
    </dgm:pt>
    <dgm:pt modelId="{F4943473-1F3E-4956-A6CD-5422E3CF867A}" type="pres">
      <dgm:prSet presAssocID="{53BD11B1-A62A-43F4-8022-E91358466C72}" presName="box" presStyleLbl="node1" presStyleIdx="1" presStyleCnt="3"/>
      <dgm:spPr/>
    </dgm:pt>
    <dgm:pt modelId="{919BC314-F860-4251-AAB2-A81E6892674E}" type="pres">
      <dgm:prSet presAssocID="{53BD11B1-A62A-43F4-8022-E91358466C7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289EE760-DE1F-4E77-8323-112126040571}" type="pres">
      <dgm:prSet presAssocID="{53BD11B1-A62A-43F4-8022-E91358466C72}" presName="text" presStyleLbl="node1" presStyleIdx="1" presStyleCnt="3">
        <dgm:presLayoutVars>
          <dgm:bulletEnabled val="1"/>
        </dgm:presLayoutVars>
      </dgm:prSet>
      <dgm:spPr/>
    </dgm:pt>
    <dgm:pt modelId="{2585A99E-0141-45A2-957D-F737A8D37C8E}" type="pres">
      <dgm:prSet presAssocID="{0BAF4A2B-4E6B-41AC-8BFE-B96AF6D517DD}" presName="spacer" presStyleCnt="0"/>
      <dgm:spPr/>
    </dgm:pt>
    <dgm:pt modelId="{4D2B8FF7-CF8D-4B45-ACD0-FDDE9BF2FCBA}" type="pres">
      <dgm:prSet presAssocID="{7BAC4E0C-4026-417F-B934-A638B431A129}" presName="comp" presStyleCnt="0"/>
      <dgm:spPr/>
    </dgm:pt>
    <dgm:pt modelId="{B620E5E1-A25B-495F-82D4-C5572CB7325B}" type="pres">
      <dgm:prSet presAssocID="{7BAC4E0C-4026-417F-B934-A638B431A129}" presName="box" presStyleLbl="node1" presStyleIdx="2" presStyleCnt="3" custLinFactNeighborY="0"/>
      <dgm:spPr/>
    </dgm:pt>
    <dgm:pt modelId="{BB1C5B61-F64C-4A32-8216-02806E7006B0}" type="pres">
      <dgm:prSet presAssocID="{7BAC4E0C-4026-417F-B934-A638B431A129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F36A996B-4B35-4233-B5BB-6FA3F30FC860}" type="pres">
      <dgm:prSet presAssocID="{7BAC4E0C-4026-417F-B934-A638B431A129}" presName="text" presStyleLbl="node1" presStyleIdx="2" presStyleCnt="3">
        <dgm:presLayoutVars>
          <dgm:bulletEnabled val="1"/>
        </dgm:presLayoutVars>
      </dgm:prSet>
      <dgm:spPr/>
    </dgm:pt>
  </dgm:ptLst>
  <dgm:cxnLst>
    <dgm:cxn modelId="{79871604-3903-498D-8620-B94678B5CBD7}" type="presOf" srcId="{53BD11B1-A62A-43F4-8022-E91358466C72}" destId="{F4943473-1F3E-4956-A6CD-5422E3CF867A}" srcOrd="0" destOrd="0" presId="urn:microsoft.com/office/officeart/2005/8/layout/vList4"/>
    <dgm:cxn modelId="{21E2D112-1C5D-4C67-B8DC-10E5BE9FC187}" type="presOf" srcId="{B56C0406-9FF1-468A-9266-571E679DB2F2}" destId="{CA3EE56B-305F-4269-AA89-CAFFBD33CA43}" srcOrd="0" destOrd="0" presId="urn:microsoft.com/office/officeart/2005/8/layout/vList4"/>
    <dgm:cxn modelId="{5648BD17-7F68-420D-9897-C420ADADF897}" type="presOf" srcId="{03670605-C9CA-41F4-B2CB-CC6D8627A106}" destId="{F4943473-1F3E-4956-A6CD-5422E3CF867A}" srcOrd="0" destOrd="2" presId="urn:microsoft.com/office/officeart/2005/8/layout/vList4"/>
    <dgm:cxn modelId="{1F5F3E28-9F7C-4AA9-BEDB-B13BB89EE57C}" type="presOf" srcId="{BA65545C-6B3F-4011-8E1B-208518013D05}" destId="{C7F4F063-7B70-425F-9F13-B90C6A3275A8}" srcOrd="1" destOrd="2" presId="urn:microsoft.com/office/officeart/2005/8/layout/vList4"/>
    <dgm:cxn modelId="{B4881D2F-BAED-4A72-A3DF-ACBC3039447F}" srcId="{7BAC4E0C-4026-417F-B934-A638B431A129}" destId="{09A10FED-78BA-4A0B-95F7-210F204DD80C}" srcOrd="0" destOrd="0" parTransId="{7A4C0D0B-5132-455B-AA46-E9BBE1D1660F}" sibTransId="{BCA2A549-B281-4FD1-8A4C-43472DACC551}"/>
    <dgm:cxn modelId="{B4F9CE31-C493-4468-97CC-17A793531593}" srcId="{B56C0406-9FF1-468A-9266-571E679DB2F2}" destId="{7BAC4E0C-4026-417F-B934-A638B431A129}" srcOrd="2" destOrd="0" parTransId="{CA910D0B-7FBC-4E96-B3B3-94569C6121FC}" sibTransId="{9CE605E6-50D1-4C04-A739-1B9EEB4CC07F}"/>
    <dgm:cxn modelId="{98C5C238-FB2F-43A2-9B70-17F4359F0ED5}" type="presOf" srcId="{2900B10A-9ACD-4104-967D-3DFD8B291E4A}" destId="{56311F85-4E9C-46C9-8B65-9E8E5160B045}" srcOrd="0" destOrd="0" presId="urn:microsoft.com/office/officeart/2005/8/layout/vList4"/>
    <dgm:cxn modelId="{A8993D5E-698A-481B-B258-03B713C22759}" type="presOf" srcId="{53BD11B1-A62A-43F4-8022-E91358466C72}" destId="{289EE760-DE1F-4E77-8323-112126040571}" srcOrd="1" destOrd="0" presId="urn:microsoft.com/office/officeart/2005/8/layout/vList4"/>
    <dgm:cxn modelId="{8DF37560-DE15-4BEF-A6C3-DDCC4C800966}" type="presOf" srcId="{5FCBAEE4-6B6F-493C-BBC1-FCDD76F54BA6}" destId="{289EE760-DE1F-4E77-8323-112126040571}" srcOrd="1" destOrd="1" presId="urn:microsoft.com/office/officeart/2005/8/layout/vList4"/>
    <dgm:cxn modelId="{37852B4C-45C1-4D66-B3B7-8C149102D436}" type="presOf" srcId="{7BAC4E0C-4026-417F-B934-A638B431A129}" destId="{B620E5E1-A25B-495F-82D4-C5572CB7325B}" srcOrd="0" destOrd="0" presId="urn:microsoft.com/office/officeart/2005/8/layout/vList4"/>
    <dgm:cxn modelId="{28F97776-87A9-4848-B1A7-9344C19E8E1E}" type="presOf" srcId="{87ED0058-0B43-4497-BB41-BF1C6360432A}" destId="{56311F85-4E9C-46C9-8B65-9E8E5160B045}" srcOrd="0" destOrd="1" presId="urn:microsoft.com/office/officeart/2005/8/layout/vList4"/>
    <dgm:cxn modelId="{EB48FA89-8B25-425A-8890-1820FFBB27CF}" type="presOf" srcId="{7BAC4E0C-4026-417F-B934-A638B431A129}" destId="{F36A996B-4B35-4233-B5BB-6FA3F30FC860}" srcOrd="1" destOrd="0" presId="urn:microsoft.com/office/officeart/2005/8/layout/vList4"/>
    <dgm:cxn modelId="{C59F459D-9A88-417E-8F0F-1E1890EE8269}" type="presOf" srcId="{03670605-C9CA-41F4-B2CB-CC6D8627A106}" destId="{289EE760-DE1F-4E77-8323-112126040571}" srcOrd="1" destOrd="2" presId="urn:microsoft.com/office/officeart/2005/8/layout/vList4"/>
    <dgm:cxn modelId="{B190F4AB-F7F1-4E9A-8298-CE0F6B8319F5}" srcId="{B56C0406-9FF1-468A-9266-571E679DB2F2}" destId="{2900B10A-9ACD-4104-967D-3DFD8B291E4A}" srcOrd="0" destOrd="0" parTransId="{E70AE0C4-6441-4CEA-BC9C-74240AF0EBBB}" sibTransId="{469524E9-419A-4225-A8E3-07EBF03D68BB}"/>
    <dgm:cxn modelId="{A65B97B1-91B6-4E9A-A846-0B9FCACEB44A}" type="presOf" srcId="{09A10FED-78BA-4A0B-95F7-210F204DD80C}" destId="{F36A996B-4B35-4233-B5BB-6FA3F30FC860}" srcOrd="1" destOrd="1" presId="urn:microsoft.com/office/officeart/2005/8/layout/vList4"/>
    <dgm:cxn modelId="{9F8040B2-6494-427D-ABCD-2193194140AE}" type="presOf" srcId="{BD3254EA-7C90-41E0-861F-C89F4B42ED0F}" destId="{B620E5E1-A25B-495F-82D4-C5572CB7325B}" srcOrd="0" destOrd="2" presId="urn:microsoft.com/office/officeart/2005/8/layout/vList4"/>
    <dgm:cxn modelId="{C5AA1DB3-D9FE-4DEF-9670-801E8C2EBFF0}" type="presOf" srcId="{87ED0058-0B43-4497-BB41-BF1C6360432A}" destId="{C7F4F063-7B70-425F-9F13-B90C6A3275A8}" srcOrd="1" destOrd="1" presId="urn:microsoft.com/office/officeart/2005/8/layout/vList4"/>
    <dgm:cxn modelId="{97EB2BB4-A4E6-4375-B438-84415B55980F}" type="presOf" srcId="{2900B10A-9ACD-4104-967D-3DFD8B291E4A}" destId="{C7F4F063-7B70-425F-9F13-B90C6A3275A8}" srcOrd="1" destOrd="0" presId="urn:microsoft.com/office/officeart/2005/8/layout/vList4"/>
    <dgm:cxn modelId="{D5A54CB4-4033-4A9C-B042-C20157287838}" type="presOf" srcId="{BA65545C-6B3F-4011-8E1B-208518013D05}" destId="{56311F85-4E9C-46C9-8B65-9E8E5160B045}" srcOrd="0" destOrd="2" presId="urn:microsoft.com/office/officeart/2005/8/layout/vList4"/>
    <dgm:cxn modelId="{740255CF-7A49-4BD3-985A-D83E01846603}" srcId="{2900B10A-9ACD-4104-967D-3DFD8B291E4A}" destId="{BA65545C-6B3F-4011-8E1B-208518013D05}" srcOrd="1" destOrd="0" parTransId="{A6CE7B74-DA82-4CEC-83ED-6A355643A951}" sibTransId="{2EF5A75E-14E4-4833-AAB3-B836BE68417D}"/>
    <dgm:cxn modelId="{3D4669D6-C606-42D9-A725-C729E760A45D}" srcId="{53BD11B1-A62A-43F4-8022-E91358466C72}" destId="{03670605-C9CA-41F4-B2CB-CC6D8627A106}" srcOrd="1" destOrd="0" parTransId="{8855BE01-8A03-4A21-8ACF-805C0DEC1971}" sibTransId="{60303486-696D-4EF1-A616-712EE4424351}"/>
    <dgm:cxn modelId="{A64F5CDD-572B-4A14-83CD-492253738CAF}" type="presOf" srcId="{BD3254EA-7C90-41E0-861F-C89F4B42ED0F}" destId="{F36A996B-4B35-4233-B5BB-6FA3F30FC860}" srcOrd="1" destOrd="2" presId="urn:microsoft.com/office/officeart/2005/8/layout/vList4"/>
    <dgm:cxn modelId="{BAC988DF-6FB9-4494-A6FD-49C5BCDB1080}" srcId="{53BD11B1-A62A-43F4-8022-E91358466C72}" destId="{5FCBAEE4-6B6F-493C-BBC1-FCDD76F54BA6}" srcOrd="0" destOrd="0" parTransId="{419417F3-0239-4ED2-909E-86D8A22D4A8C}" sibTransId="{4877CC44-27B2-44DC-8159-B4DC9521E0EF}"/>
    <dgm:cxn modelId="{E2F1F7E4-05C9-4170-BD78-2293BBB9CE3F}" srcId="{7BAC4E0C-4026-417F-B934-A638B431A129}" destId="{BD3254EA-7C90-41E0-861F-C89F4B42ED0F}" srcOrd="1" destOrd="0" parTransId="{459504F5-8703-4A35-AA1A-F89E02B416F8}" sibTransId="{6BD6BE9A-21D7-422F-8E02-4C8AC6CFA3AF}"/>
    <dgm:cxn modelId="{0A879EE5-20CF-47D6-920F-B4810D9711DD}" type="presOf" srcId="{5FCBAEE4-6B6F-493C-BBC1-FCDD76F54BA6}" destId="{F4943473-1F3E-4956-A6CD-5422E3CF867A}" srcOrd="0" destOrd="1" presId="urn:microsoft.com/office/officeart/2005/8/layout/vList4"/>
    <dgm:cxn modelId="{A5AAA9E5-1020-4F94-ADA8-8FD6A9837D6D}" type="presOf" srcId="{09A10FED-78BA-4A0B-95F7-210F204DD80C}" destId="{B620E5E1-A25B-495F-82D4-C5572CB7325B}" srcOrd="0" destOrd="1" presId="urn:microsoft.com/office/officeart/2005/8/layout/vList4"/>
    <dgm:cxn modelId="{E32299EC-E5B6-41DE-AA12-8C069B7724A3}" srcId="{B56C0406-9FF1-468A-9266-571E679DB2F2}" destId="{53BD11B1-A62A-43F4-8022-E91358466C72}" srcOrd="1" destOrd="0" parTransId="{6542CF4C-3D20-4B47-9E40-202791C7CBF6}" sibTransId="{0BAF4A2B-4E6B-41AC-8BFE-B96AF6D517DD}"/>
    <dgm:cxn modelId="{15EB46F0-7F15-41D1-9E84-E04D2E62A269}" srcId="{2900B10A-9ACD-4104-967D-3DFD8B291E4A}" destId="{87ED0058-0B43-4497-BB41-BF1C6360432A}" srcOrd="0" destOrd="0" parTransId="{1C4C5EE7-BC46-4FCD-926F-9F5A5F864310}" sibTransId="{BB096CFC-C65D-42E7-8796-5BAD109E0801}"/>
    <dgm:cxn modelId="{65AA5E8F-8752-41C8-AC5F-9B440F3DA579}" type="presParOf" srcId="{CA3EE56B-305F-4269-AA89-CAFFBD33CA43}" destId="{E8B2E9A5-04A2-477E-A0D8-C4560E2D65E7}" srcOrd="0" destOrd="0" presId="urn:microsoft.com/office/officeart/2005/8/layout/vList4"/>
    <dgm:cxn modelId="{579778EA-56E2-4DAC-88BE-6C61460CD188}" type="presParOf" srcId="{E8B2E9A5-04A2-477E-A0D8-C4560E2D65E7}" destId="{56311F85-4E9C-46C9-8B65-9E8E5160B045}" srcOrd="0" destOrd="0" presId="urn:microsoft.com/office/officeart/2005/8/layout/vList4"/>
    <dgm:cxn modelId="{3AA00B1B-CE5E-4CB3-9C7B-7DDDCE51F692}" type="presParOf" srcId="{E8B2E9A5-04A2-477E-A0D8-C4560E2D65E7}" destId="{EFA0B36B-7049-4B23-9000-97BE6FB86A68}" srcOrd="1" destOrd="0" presId="urn:microsoft.com/office/officeart/2005/8/layout/vList4"/>
    <dgm:cxn modelId="{9B8DF9A6-7F66-4CD4-A375-6115A4941394}" type="presParOf" srcId="{E8B2E9A5-04A2-477E-A0D8-C4560E2D65E7}" destId="{C7F4F063-7B70-425F-9F13-B90C6A3275A8}" srcOrd="2" destOrd="0" presId="urn:microsoft.com/office/officeart/2005/8/layout/vList4"/>
    <dgm:cxn modelId="{0ABAD470-C436-494C-A9DE-761A423CAE75}" type="presParOf" srcId="{CA3EE56B-305F-4269-AA89-CAFFBD33CA43}" destId="{D42625FD-C576-4007-89AE-759255471EDA}" srcOrd="1" destOrd="0" presId="urn:microsoft.com/office/officeart/2005/8/layout/vList4"/>
    <dgm:cxn modelId="{B9DCB71E-736B-4840-BB0F-78A56AA13708}" type="presParOf" srcId="{CA3EE56B-305F-4269-AA89-CAFFBD33CA43}" destId="{A3C4DE2F-62E7-434B-879E-9711C0AC25C4}" srcOrd="2" destOrd="0" presId="urn:microsoft.com/office/officeart/2005/8/layout/vList4"/>
    <dgm:cxn modelId="{13D8CAEF-3FFD-4233-834B-ED095C72F741}" type="presParOf" srcId="{A3C4DE2F-62E7-434B-879E-9711C0AC25C4}" destId="{F4943473-1F3E-4956-A6CD-5422E3CF867A}" srcOrd="0" destOrd="0" presId="urn:microsoft.com/office/officeart/2005/8/layout/vList4"/>
    <dgm:cxn modelId="{5D23F84C-C0DE-474A-A43E-0037563ECDE0}" type="presParOf" srcId="{A3C4DE2F-62E7-434B-879E-9711C0AC25C4}" destId="{919BC314-F860-4251-AAB2-A81E6892674E}" srcOrd="1" destOrd="0" presId="urn:microsoft.com/office/officeart/2005/8/layout/vList4"/>
    <dgm:cxn modelId="{AA347FD8-B341-4E1B-B9E5-00FAED1AE3CC}" type="presParOf" srcId="{A3C4DE2F-62E7-434B-879E-9711C0AC25C4}" destId="{289EE760-DE1F-4E77-8323-112126040571}" srcOrd="2" destOrd="0" presId="urn:microsoft.com/office/officeart/2005/8/layout/vList4"/>
    <dgm:cxn modelId="{313C4F96-2CB3-4CD2-AD63-DF84C043613B}" type="presParOf" srcId="{CA3EE56B-305F-4269-AA89-CAFFBD33CA43}" destId="{2585A99E-0141-45A2-957D-F737A8D37C8E}" srcOrd="3" destOrd="0" presId="urn:microsoft.com/office/officeart/2005/8/layout/vList4"/>
    <dgm:cxn modelId="{58EDC266-37C4-45FE-9B74-64760F2C276D}" type="presParOf" srcId="{CA3EE56B-305F-4269-AA89-CAFFBD33CA43}" destId="{4D2B8FF7-CF8D-4B45-ACD0-FDDE9BF2FCBA}" srcOrd="4" destOrd="0" presId="urn:microsoft.com/office/officeart/2005/8/layout/vList4"/>
    <dgm:cxn modelId="{D9C521A5-CAD7-4AE7-A478-592E7E140985}" type="presParOf" srcId="{4D2B8FF7-CF8D-4B45-ACD0-FDDE9BF2FCBA}" destId="{B620E5E1-A25B-495F-82D4-C5572CB7325B}" srcOrd="0" destOrd="0" presId="urn:microsoft.com/office/officeart/2005/8/layout/vList4"/>
    <dgm:cxn modelId="{8ABB94EB-272E-4F99-8D4B-8BFC76712C0E}" type="presParOf" srcId="{4D2B8FF7-CF8D-4B45-ACD0-FDDE9BF2FCBA}" destId="{BB1C5B61-F64C-4A32-8216-02806E7006B0}" srcOrd="1" destOrd="0" presId="urn:microsoft.com/office/officeart/2005/8/layout/vList4"/>
    <dgm:cxn modelId="{EE4879DB-9F04-435F-AFF8-179CDF605821}" type="presParOf" srcId="{4D2B8FF7-CF8D-4B45-ACD0-FDDE9BF2FCBA}" destId="{F36A996B-4B35-4233-B5BB-6FA3F30FC86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736ADB-A227-46B3-8FA1-8E144FA64600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40FE69-502D-4BD8-9E18-2DB689512668}">
      <dgm:prSet phldrT="[Text]" custT="1"/>
      <dgm:spPr/>
      <dgm:t>
        <a:bodyPr/>
        <a:lstStyle/>
        <a:p>
          <a:r>
            <a:rPr lang="en-US" sz="2000" dirty="0">
              <a:latin typeface="Helvetica" pitchFamily="2" charset="0"/>
              <a:cs typeface="Arial" panose="020B0604020202020204" pitchFamily="34" charset="0"/>
            </a:rPr>
            <a:t>Are we outside Apollo-informed experience?</a:t>
          </a:r>
        </a:p>
      </dgm:t>
    </dgm:pt>
    <dgm:pt modelId="{74BDCCCD-0B22-4105-9944-EA88B9F7A340}" type="parTrans" cxnId="{FE49D148-FE3F-4FB7-BB64-2807152648F6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A12A8872-2799-4351-B7DB-B1C8BC0A240E}" type="sibTrans" cxnId="{FE49D148-FE3F-4FB7-BB64-2807152648F6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5DF853AC-20CC-429B-943B-951CC9181072}">
      <dgm:prSet phldrT="[Text]" custT="1"/>
      <dgm:spPr/>
      <dgm:t>
        <a:bodyPr/>
        <a:lstStyle/>
        <a:p>
          <a:r>
            <a:rPr lang="en-US" sz="2400" dirty="0">
              <a:latin typeface="Helvetica" pitchFamily="2" charset="0"/>
              <a:cs typeface="Arial" panose="020B0604020202020204" pitchFamily="34" charset="0"/>
            </a:rPr>
            <a:t>Rapid Modeling</a:t>
          </a:r>
        </a:p>
      </dgm:t>
    </dgm:pt>
    <dgm:pt modelId="{B6DDEBDF-D29D-4774-8250-AF49584B2E39}" type="parTrans" cxnId="{CF883770-B5D2-406D-ABF9-F0A711C7FD57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8C662024-9486-4A73-B4B6-2C8A3D26063F}" type="sibTrans" cxnId="{CF883770-B5D2-406D-ABF9-F0A711C7FD57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CCA5513E-2692-4A95-82E0-88FC447BBD82}">
      <dgm:prSet phldrT="[Text]" custT="1"/>
      <dgm:spPr/>
      <dgm:t>
        <a:bodyPr/>
        <a:lstStyle/>
        <a:p>
          <a:r>
            <a:rPr lang="en-US" sz="2000" dirty="0">
              <a:latin typeface="Helvetica" pitchFamily="2" charset="0"/>
              <a:cs typeface="Arial" panose="020B0604020202020204" pitchFamily="34" charset="0"/>
            </a:rPr>
            <a:t>Erosion-rate based, test-derived rapid methods</a:t>
          </a:r>
        </a:p>
      </dgm:t>
    </dgm:pt>
    <dgm:pt modelId="{16EA315A-8FDA-4F72-82AC-2241A32EE575}" type="parTrans" cxnId="{AFB30262-A79B-4299-B40E-833D55ABBD71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96A04EDD-95A6-4282-A0AF-1B7AD0EDB1BD}" type="sibTrans" cxnId="{AFB30262-A79B-4299-B40E-833D55ABBD71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89D3ED69-386F-4B89-B7B2-82B37E0F53FF}">
      <dgm:prSet phldrT="[Text]" custT="1"/>
      <dgm:spPr/>
      <dgm:t>
        <a:bodyPr/>
        <a:lstStyle/>
        <a:p>
          <a:r>
            <a:rPr lang="en-US" sz="2400" dirty="0">
              <a:latin typeface="Helvetica" pitchFamily="2" charset="0"/>
              <a:cs typeface="Arial" panose="020B0604020202020204" pitchFamily="34" charset="0"/>
            </a:rPr>
            <a:t>One-Way / Loosely Coupled Models</a:t>
          </a:r>
        </a:p>
      </dgm:t>
    </dgm:pt>
    <dgm:pt modelId="{85BEC491-3B46-4930-9DF1-38F590C24B29}" type="parTrans" cxnId="{7CDFFCA9-087E-4A45-A99F-EBE4F4237F29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03E9060F-2C79-4986-8602-20B1EE532BE7}" type="sibTrans" cxnId="{7CDFFCA9-087E-4A45-A99F-EBE4F4237F29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36595D27-0858-4952-AF6C-9E2E626E0998}">
      <dgm:prSet phldrT="[Text]" custT="1"/>
      <dgm:spPr/>
      <dgm:t>
        <a:bodyPr/>
        <a:lstStyle/>
        <a:p>
          <a:r>
            <a:rPr lang="en-US" sz="2000" dirty="0">
              <a:latin typeface="Helvetica" pitchFamily="2" charset="0"/>
              <a:cs typeface="Arial" panose="020B0604020202020204" pitchFamily="34" charset="0"/>
            </a:rPr>
            <a:t>CFD inputs to physics-based/engineering models</a:t>
          </a:r>
        </a:p>
      </dgm:t>
    </dgm:pt>
    <dgm:pt modelId="{682E14BB-AF27-4F61-BE19-6A43C7B3A33D}" type="parTrans" cxnId="{329BE689-5E65-4B4C-81BB-25F94568747F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F367AF61-DE5B-4BE4-85B9-46FECEA2C84E}" type="sibTrans" cxnId="{329BE689-5E65-4B4C-81BB-25F94568747F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762C1C96-CBD7-4BB1-B1B7-88FFC2093204}">
      <dgm:prSet phldrT="[Text]" custT="1"/>
      <dgm:spPr/>
      <dgm:t>
        <a:bodyPr/>
        <a:lstStyle/>
        <a:p>
          <a:r>
            <a:rPr lang="en-US" sz="2400" dirty="0">
              <a:latin typeface="Helvetica" pitchFamily="2" charset="0"/>
              <a:cs typeface="Arial" panose="020B0604020202020204" pitchFamily="34" charset="0"/>
            </a:rPr>
            <a:t>Two-Way Coupled Models</a:t>
          </a:r>
        </a:p>
      </dgm:t>
    </dgm:pt>
    <dgm:pt modelId="{5F638FC9-BA3B-4D31-83EB-34C2D09A9E15}" type="parTrans" cxnId="{87453C5A-AFF3-4F16-8D26-0D9881773D63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CC0BD666-05C3-4446-94B2-80DD181BF525}" type="sibTrans" cxnId="{87453C5A-AFF3-4F16-8D26-0D9881773D63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584884D3-AE52-40B8-9C39-665387D0489B}">
      <dgm:prSet phldrT="[Text]" custT="1"/>
      <dgm:spPr/>
      <dgm:t>
        <a:bodyPr/>
        <a:lstStyle/>
        <a:p>
          <a:r>
            <a:rPr lang="en-US" sz="2000" dirty="0">
              <a:latin typeface="Helvetica" pitchFamily="2" charset="0"/>
              <a:cs typeface="Arial" panose="020B0604020202020204" pitchFamily="34" charset="0"/>
            </a:rPr>
            <a:t>Data products used to validate high-fidelity models</a:t>
          </a:r>
        </a:p>
      </dgm:t>
    </dgm:pt>
    <dgm:pt modelId="{E34C9D3A-D83F-423C-8560-76D638B7E1BC}" type="parTrans" cxnId="{671E4F1E-1A05-4009-AA98-47FBE017CFE6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ED6EFE69-3A2F-4A4E-A26C-BE9D62C968B0}" type="sibTrans" cxnId="{671E4F1E-1A05-4009-AA98-47FBE017CFE6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6E2B2CA1-8955-4980-8CB0-BA8EBBD81AB7}">
      <dgm:prSet phldrT="[Text]" custT="1"/>
      <dgm:spPr/>
      <dgm:t>
        <a:bodyPr/>
        <a:lstStyle/>
        <a:p>
          <a:r>
            <a:rPr lang="en-US" sz="2400" dirty="0">
              <a:latin typeface="Helvetica" pitchFamily="2" charset="0"/>
              <a:cs typeface="Arial" panose="020B0604020202020204" pitchFamily="34" charset="0"/>
            </a:rPr>
            <a:t>Qualitative Comparison</a:t>
          </a:r>
        </a:p>
      </dgm:t>
    </dgm:pt>
    <dgm:pt modelId="{AAF3A27C-33C1-41AC-8A2C-B789E9F2C6DC}" type="sibTrans" cxnId="{C0F88ADE-3AEA-48B3-B881-DF64CB907779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D511007F-A3B6-4A6B-8FF2-4A57A400BF9A}" type="parTrans" cxnId="{C0F88ADE-3AEA-48B3-B881-DF64CB907779}">
      <dgm:prSet/>
      <dgm:spPr/>
      <dgm:t>
        <a:bodyPr/>
        <a:lstStyle/>
        <a:p>
          <a:endParaRPr lang="en-US">
            <a:latin typeface="Helvetica" pitchFamily="2" charset="0"/>
            <a:cs typeface="Arial" panose="020B0604020202020204" pitchFamily="34" charset="0"/>
          </a:endParaRPr>
        </a:p>
      </dgm:t>
    </dgm:pt>
    <dgm:pt modelId="{E033030F-B634-4FD9-AF6C-B70B57874740}" type="pres">
      <dgm:prSet presAssocID="{3F736ADB-A227-46B3-8FA1-8E144FA64600}" presName="Name0" presStyleCnt="0">
        <dgm:presLayoutVars>
          <dgm:dir/>
          <dgm:animLvl val="lvl"/>
          <dgm:resizeHandles val="exact"/>
        </dgm:presLayoutVars>
      </dgm:prSet>
      <dgm:spPr/>
    </dgm:pt>
    <dgm:pt modelId="{398AB22E-53E2-45E0-B3C6-734541D0EEA1}" type="pres">
      <dgm:prSet presAssocID="{762C1C96-CBD7-4BB1-B1B7-88FFC2093204}" presName="boxAndChildren" presStyleCnt="0"/>
      <dgm:spPr/>
    </dgm:pt>
    <dgm:pt modelId="{5E0B19B9-F0D9-4A1B-B927-735B7483E289}" type="pres">
      <dgm:prSet presAssocID="{762C1C96-CBD7-4BB1-B1B7-88FFC2093204}" presName="parentTextBox" presStyleLbl="node1" presStyleIdx="0" presStyleCnt="4"/>
      <dgm:spPr/>
    </dgm:pt>
    <dgm:pt modelId="{CDA3BE3D-A712-4D88-97FD-FC198007ED13}" type="pres">
      <dgm:prSet presAssocID="{762C1C96-CBD7-4BB1-B1B7-88FFC2093204}" presName="entireBox" presStyleLbl="node1" presStyleIdx="0" presStyleCnt="4"/>
      <dgm:spPr/>
    </dgm:pt>
    <dgm:pt modelId="{3D6DBEE4-F729-4E61-B0AD-3EE04A3DA151}" type="pres">
      <dgm:prSet presAssocID="{762C1C96-CBD7-4BB1-B1B7-88FFC2093204}" presName="descendantBox" presStyleCnt="0"/>
      <dgm:spPr/>
    </dgm:pt>
    <dgm:pt modelId="{F1E2433C-F6F3-4030-8D32-CF870AD3D194}" type="pres">
      <dgm:prSet presAssocID="{584884D3-AE52-40B8-9C39-665387D0489B}" presName="childTextBox" presStyleLbl="fgAccFollowNode1" presStyleIdx="0" presStyleCnt="4">
        <dgm:presLayoutVars>
          <dgm:bulletEnabled val="1"/>
        </dgm:presLayoutVars>
      </dgm:prSet>
      <dgm:spPr/>
    </dgm:pt>
    <dgm:pt modelId="{ACF71E9C-9F9E-4518-8CBD-07DB9E21C44B}" type="pres">
      <dgm:prSet presAssocID="{03E9060F-2C79-4986-8602-20B1EE532BE7}" presName="sp" presStyleCnt="0"/>
      <dgm:spPr/>
    </dgm:pt>
    <dgm:pt modelId="{80BC863B-C0B1-474E-B4B2-D9106F8DC18E}" type="pres">
      <dgm:prSet presAssocID="{89D3ED69-386F-4B89-B7B2-82B37E0F53FF}" presName="arrowAndChildren" presStyleCnt="0"/>
      <dgm:spPr/>
    </dgm:pt>
    <dgm:pt modelId="{290BA67C-860C-4F9B-90D0-920ABBF8EBCB}" type="pres">
      <dgm:prSet presAssocID="{89D3ED69-386F-4B89-B7B2-82B37E0F53FF}" presName="parentTextArrow" presStyleLbl="node1" presStyleIdx="0" presStyleCnt="4"/>
      <dgm:spPr/>
    </dgm:pt>
    <dgm:pt modelId="{AE25BF81-90A8-4E85-9A07-6270BDEBF535}" type="pres">
      <dgm:prSet presAssocID="{89D3ED69-386F-4B89-B7B2-82B37E0F53FF}" presName="arrow" presStyleLbl="node1" presStyleIdx="1" presStyleCnt="4"/>
      <dgm:spPr/>
    </dgm:pt>
    <dgm:pt modelId="{69EA1CD8-94AA-4407-84A2-F98F448070C6}" type="pres">
      <dgm:prSet presAssocID="{89D3ED69-386F-4B89-B7B2-82B37E0F53FF}" presName="descendantArrow" presStyleCnt="0"/>
      <dgm:spPr/>
    </dgm:pt>
    <dgm:pt modelId="{FA893843-A3F7-44CE-A2E8-E5370EC05706}" type="pres">
      <dgm:prSet presAssocID="{36595D27-0858-4952-AF6C-9E2E626E0998}" presName="childTextArrow" presStyleLbl="fgAccFollowNode1" presStyleIdx="1" presStyleCnt="4">
        <dgm:presLayoutVars>
          <dgm:bulletEnabled val="1"/>
        </dgm:presLayoutVars>
      </dgm:prSet>
      <dgm:spPr/>
    </dgm:pt>
    <dgm:pt modelId="{62B9FD58-9C3C-4E0D-B361-7D26CDB3D2B3}" type="pres">
      <dgm:prSet presAssocID="{8C662024-9486-4A73-B4B6-2C8A3D26063F}" presName="sp" presStyleCnt="0"/>
      <dgm:spPr/>
    </dgm:pt>
    <dgm:pt modelId="{143484DE-AA22-4586-B26D-D9C0D69DBEB6}" type="pres">
      <dgm:prSet presAssocID="{5DF853AC-20CC-429B-943B-951CC9181072}" presName="arrowAndChildren" presStyleCnt="0"/>
      <dgm:spPr/>
    </dgm:pt>
    <dgm:pt modelId="{87C0587A-204A-4C94-8012-C725FC18EE48}" type="pres">
      <dgm:prSet presAssocID="{5DF853AC-20CC-429B-943B-951CC9181072}" presName="parentTextArrow" presStyleLbl="node1" presStyleIdx="1" presStyleCnt="4"/>
      <dgm:spPr/>
    </dgm:pt>
    <dgm:pt modelId="{FAEBB8A0-CE85-4BD6-9972-1245439900FE}" type="pres">
      <dgm:prSet presAssocID="{5DF853AC-20CC-429B-943B-951CC9181072}" presName="arrow" presStyleLbl="node1" presStyleIdx="2" presStyleCnt="4"/>
      <dgm:spPr/>
    </dgm:pt>
    <dgm:pt modelId="{F8C40104-C8CF-425C-80C1-B09174633209}" type="pres">
      <dgm:prSet presAssocID="{5DF853AC-20CC-429B-943B-951CC9181072}" presName="descendantArrow" presStyleCnt="0"/>
      <dgm:spPr/>
    </dgm:pt>
    <dgm:pt modelId="{3E84F0C8-79F5-4F4C-9845-02859D9D6174}" type="pres">
      <dgm:prSet presAssocID="{CCA5513E-2692-4A95-82E0-88FC447BBD82}" presName="childTextArrow" presStyleLbl="fgAccFollowNode1" presStyleIdx="2" presStyleCnt="4">
        <dgm:presLayoutVars>
          <dgm:bulletEnabled val="1"/>
        </dgm:presLayoutVars>
      </dgm:prSet>
      <dgm:spPr/>
    </dgm:pt>
    <dgm:pt modelId="{DB8C19BA-CC1F-4579-A83B-32886AF8B668}" type="pres">
      <dgm:prSet presAssocID="{AAF3A27C-33C1-41AC-8A2C-B789E9F2C6DC}" presName="sp" presStyleCnt="0"/>
      <dgm:spPr/>
    </dgm:pt>
    <dgm:pt modelId="{F306E98B-5798-4095-8A4A-1AED4C1701C7}" type="pres">
      <dgm:prSet presAssocID="{6E2B2CA1-8955-4980-8CB0-BA8EBBD81AB7}" presName="arrowAndChildren" presStyleCnt="0"/>
      <dgm:spPr/>
    </dgm:pt>
    <dgm:pt modelId="{73525C01-B033-4339-B4A1-B399D826BCD4}" type="pres">
      <dgm:prSet presAssocID="{6E2B2CA1-8955-4980-8CB0-BA8EBBD81AB7}" presName="parentTextArrow" presStyleLbl="node1" presStyleIdx="2" presStyleCnt="4"/>
      <dgm:spPr/>
    </dgm:pt>
    <dgm:pt modelId="{A322B888-C3F3-4416-8572-5841954057F9}" type="pres">
      <dgm:prSet presAssocID="{6E2B2CA1-8955-4980-8CB0-BA8EBBD81AB7}" presName="arrow" presStyleLbl="node1" presStyleIdx="3" presStyleCnt="4"/>
      <dgm:spPr/>
    </dgm:pt>
    <dgm:pt modelId="{52BFDC19-2C6D-4DA0-8B7C-453462C9F7E1}" type="pres">
      <dgm:prSet presAssocID="{6E2B2CA1-8955-4980-8CB0-BA8EBBD81AB7}" presName="descendantArrow" presStyleCnt="0"/>
      <dgm:spPr/>
    </dgm:pt>
    <dgm:pt modelId="{58085D13-7B69-41A8-B6B0-2AA121EBC267}" type="pres">
      <dgm:prSet presAssocID="{DA40FE69-502D-4BD8-9E18-2DB689512668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72A7630D-9AD8-4ACC-820B-3E13218CD1C1}" type="presOf" srcId="{3F736ADB-A227-46B3-8FA1-8E144FA64600}" destId="{E033030F-B634-4FD9-AF6C-B70B57874740}" srcOrd="0" destOrd="0" presId="urn:microsoft.com/office/officeart/2005/8/layout/process4"/>
    <dgm:cxn modelId="{671E4F1E-1A05-4009-AA98-47FBE017CFE6}" srcId="{762C1C96-CBD7-4BB1-B1B7-88FFC2093204}" destId="{584884D3-AE52-40B8-9C39-665387D0489B}" srcOrd="0" destOrd="0" parTransId="{E34C9D3A-D83F-423C-8560-76D638B7E1BC}" sibTransId="{ED6EFE69-3A2F-4A4E-A26C-BE9D62C968B0}"/>
    <dgm:cxn modelId="{B2B3BF30-2B09-485A-B95C-F1D7A2ECE427}" type="presOf" srcId="{5DF853AC-20CC-429B-943B-951CC9181072}" destId="{FAEBB8A0-CE85-4BD6-9972-1245439900FE}" srcOrd="1" destOrd="0" presId="urn:microsoft.com/office/officeart/2005/8/layout/process4"/>
    <dgm:cxn modelId="{FECE523F-E169-4AEE-AFCB-48486EBB965A}" type="presOf" srcId="{89D3ED69-386F-4B89-B7B2-82B37E0F53FF}" destId="{290BA67C-860C-4F9B-90D0-920ABBF8EBCB}" srcOrd="0" destOrd="0" presId="urn:microsoft.com/office/officeart/2005/8/layout/process4"/>
    <dgm:cxn modelId="{83E1FC41-B269-4354-993B-D751615BBFE3}" type="presOf" srcId="{584884D3-AE52-40B8-9C39-665387D0489B}" destId="{F1E2433C-F6F3-4030-8D32-CF870AD3D194}" srcOrd="0" destOrd="0" presId="urn:microsoft.com/office/officeart/2005/8/layout/process4"/>
    <dgm:cxn modelId="{AFB30262-A79B-4299-B40E-833D55ABBD71}" srcId="{5DF853AC-20CC-429B-943B-951CC9181072}" destId="{CCA5513E-2692-4A95-82E0-88FC447BBD82}" srcOrd="0" destOrd="0" parTransId="{16EA315A-8FDA-4F72-82AC-2241A32EE575}" sibTransId="{96A04EDD-95A6-4282-A0AF-1B7AD0EDB1BD}"/>
    <dgm:cxn modelId="{57967F68-C553-44ED-8C00-E27787E3AB02}" type="presOf" srcId="{762C1C96-CBD7-4BB1-B1B7-88FFC2093204}" destId="{CDA3BE3D-A712-4D88-97FD-FC198007ED13}" srcOrd="1" destOrd="0" presId="urn:microsoft.com/office/officeart/2005/8/layout/process4"/>
    <dgm:cxn modelId="{FE49D148-FE3F-4FB7-BB64-2807152648F6}" srcId="{6E2B2CA1-8955-4980-8CB0-BA8EBBD81AB7}" destId="{DA40FE69-502D-4BD8-9E18-2DB689512668}" srcOrd="0" destOrd="0" parTransId="{74BDCCCD-0B22-4105-9944-EA88B9F7A340}" sibTransId="{A12A8872-2799-4351-B7DB-B1C8BC0A240E}"/>
    <dgm:cxn modelId="{2B40AB4D-1BEA-432A-BE33-B1703F2E86E3}" type="presOf" srcId="{36595D27-0858-4952-AF6C-9E2E626E0998}" destId="{FA893843-A3F7-44CE-A2E8-E5370EC05706}" srcOrd="0" destOrd="0" presId="urn:microsoft.com/office/officeart/2005/8/layout/process4"/>
    <dgm:cxn modelId="{C7630250-068B-442A-B5AC-6DFB479049D6}" type="presOf" srcId="{DA40FE69-502D-4BD8-9E18-2DB689512668}" destId="{58085D13-7B69-41A8-B6B0-2AA121EBC267}" srcOrd="0" destOrd="0" presId="urn:microsoft.com/office/officeart/2005/8/layout/process4"/>
    <dgm:cxn modelId="{CF883770-B5D2-406D-ABF9-F0A711C7FD57}" srcId="{3F736ADB-A227-46B3-8FA1-8E144FA64600}" destId="{5DF853AC-20CC-429B-943B-951CC9181072}" srcOrd="1" destOrd="0" parTransId="{B6DDEBDF-D29D-4774-8250-AF49584B2E39}" sibTransId="{8C662024-9486-4A73-B4B6-2C8A3D26063F}"/>
    <dgm:cxn modelId="{87453C5A-AFF3-4F16-8D26-0D9881773D63}" srcId="{3F736ADB-A227-46B3-8FA1-8E144FA64600}" destId="{762C1C96-CBD7-4BB1-B1B7-88FFC2093204}" srcOrd="3" destOrd="0" parTransId="{5F638FC9-BA3B-4D31-83EB-34C2D09A9E15}" sibTransId="{CC0BD666-05C3-4446-94B2-80DD181BF525}"/>
    <dgm:cxn modelId="{241A7581-018E-4E79-825E-0D3668EDDF9D}" type="presOf" srcId="{CCA5513E-2692-4A95-82E0-88FC447BBD82}" destId="{3E84F0C8-79F5-4F4C-9845-02859D9D6174}" srcOrd="0" destOrd="0" presId="urn:microsoft.com/office/officeart/2005/8/layout/process4"/>
    <dgm:cxn modelId="{329BE689-5E65-4B4C-81BB-25F94568747F}" srcId="{89D3ED69-386F-4B89-B7B2-82B37E0F53FF}" destId="{36595D27-0858-4952-AF6C-9E2E626E0998}" srcOrd="0" destOrd="0" parTransId="{682E14BB-AF27-4F61-BE19-6A43C7B3A33D}" sibTransId="{F367AF61-DE5B-4BE4-85B9-46FECEA2C84E}"/>
    <dgm:cxn modelId="{DB590691-CA92-42CD-87BC-554CE21AE521}" type="presOf" srcId="{5DF853AC-20CC-429B-943B-951CC9181072}" destId="{87C0587A-204A-4C94-8012-C725FC18EE48}" srcOrd="0" destOrd="0" presId="urn:microsoft.com/office/officeart/2005/8/layout/process4"/>
    <dgm:cxn modelId="{7CDFFCA9-087E-4A45-A99F-EBE4F4237F29}" srcId="{3F736ADB-A227-46B3-8FA1-8E144FA64600}" destId="{89D3ED69-386F-4B89-B7B2-82B37E0F53FF}" srcOrd="2" destOrd="0" parTransId="{85BEC491-3B46-4930-9DF1-38F590C24B29}" sibTransId="{03E9060F-2C79-4986-8602-20B1EE532BE7}"/>
    <dgm:cxn modelId="{A6E4C0CD-B92D-4889-A85A-957AA12C1F78}" type="presOf" srcId="{89D3ED69-386F-4B89-B7B2-82B37E0F53FF}" destId="{AE25BF81-90A8-4E85-9A07-6270BDEBF535}" srcOrd="1" destOrd="0" presId="urn:microsoft.com/office/officeart/2005/8/layout/process4"/>
    <dgm:cxn modelId="{C0F88ADE-3AEA-48B3-B881-DF64CB907779}" srcId="{3F736ADB-A227-46B3-8FA1-8E144FA64600}" destId="{6E2B2CA1-8955-4980-8CB0-BA8EBBD81AB7}" srcOrd="0" destOrd="0" parTransId="{D511007F-A3B6-4A6B-8FF2-4A57A400BF9A}" sibTransId="{AAF3A27C-33C1-41AC-8A2C-B789E9F2C6DC}"/>
    <dgm:cxn modelId="{3124F8EF-958E-45A5-98F0-3E037D286C70}" type="presOf" srcId="{6E2B2CA1-8955-4980-8CB0-BA8EBBD81AB7}" destId="{A322B888-C3F3-4416-8572-5841954057F9}" srcOrd="1" destOrd="0" presId="urn:microsoft.com/office/officeart/2005/8/layout/process4"/>
    <dgm:cxn modelId="{EAF776F2-3E23-42D9-8230-F9E0820D17A3}" type="presOf" srcId="{762C1C96-CBD7-4BB1-B1B7-88FFC2093204}" destId="{5E0B19B9-F0D9-4A1B-B927-735B7483E289}" srcOrd="0" destOrd="0" presId="urn:microsoft.com/office/officeart/2005/8/layout/process4"/>
    <dgm:cxn modelId="{0FC6BDFF-6F7F-45B3-A40E-7DC8A5065A06}" type="presOf" srcId="{6E2B2CA1-8955-4980-8CB0-BA8EBBD81AB7}" destId="{73525C01-B033-4339-B4A1-B399D826BCD4}" srcOrd="0" destOrd="0" presId="urn:microsoft.com/office/officeart/2005/8/layout/process4"/>
    <dgm:cxn modelId="{D905F868-B16E-40E4-ACBD-888A3ACFE1C8}" type="presParOf" srcId="{E033030F-B634-4FD9-AF6C-B70B57874740}" destId="{398AB22E-53E2-45E0-B3C6-734541D0EEA1}" srcOrd="0" destOrd="0" presId="urn:microsoft.com/office/officeart/2005/8/layout/process4"/>
    <dgm:cxn modelId="{5D66B9EC-7314-4AF1-88F6-8F1FF464B12E}" type="presParOf" srcId="{398AB22E-53E2-45E0-B3C6-734541D0EEA1}" destId="{5E0B19B9-F0D9-4A1B-B927-735B7483E289}" srcOrd="0" destOrd="0" presId="urn:microsoft.com/office/officeart/2005/8/layout/process4"/>
    <dgm:cxn modelId="{86030BBF-A347-415D-A5ED-FDF6E4B67902}" type="presParOf" srcId="{398AB22E-53E2-45E0-B3C6-734541D0EEA1}" destId="{CDA3BE3D-A712-4D88-97FD-FC198007ED13}" srcOrd="1" destOrd="0" presId="urn:microsoft.com/office/officeart/2005/8/layout/process4"/>
    <dgm:cxn modelId="{11848226-CF9C-4659-B50C-8E497076FA61}" type="presParOf" srcId="{398AB22E-53E2-45E0-B3C6-734541D0EEA1}" destId="{3D6DBEE4-F729-4E61-B0AD-3EE04A3DA151}" srcOrd="2" destOrd="0" presId="urn:microsoft.com/office/officeart/2005/8/layout/process4"/>
    <dgm:cxn modelId="{72C2C5F1-31CA-4C7D-93DA-C17A67C071D7}" type="presParOf" srcId="{3D6DBEE4-F729-4E61-B0AD-3EE04A3DA151}" destId="{F1E2433C-F6F3-4030-8D32-CF870AD3D194}" srcOrd="0" destOrd="0" presId="urn:microsoft.com/office/officeart/2005/8/layout/process4"/>
    <dgm:cxn modelId="{2A705064-DF4D-45F7-950A-B7B6E019D9EE}" type="presParOf" srcId="{E033030F-B634-4FD9-AF6C-B70B57874740}" destId="{ACF71E9C-9F9E-4518-8CBD-07DB9E21C44B}" srcOrd="1" destOrd="0" presId="urn:microsoft.com/office/officeart/2005/8/layout/process4"/>
    <dgm:cxn modelId="{0C8ECF29-B5B7-4051-8C9F-8CA479856A7D}" type="presParOf" srcId="{E033030F-B634-4FD9-AF6C-B70B57874740}" destId="{80BC863B-C0B1-474E-B4B2-D9106F8DC18E}" srcOrd="2" destOrd="0" presId="urn:microsoft.com/office/officeart/2005/8/layout/process4"/>
    <dgm:cxn modelId="{A1B78B01-9BE4-4188-AB4D-1539229390DD}" type="presParOf" srcId="{80BC863B-C0B1-474E-B4B2-D9106F8DC18E}" destId="{290BA67C-860C-4F9B-90D0-920ABBF8EBCB}" srcOrd="0" destOrd="0" presId="urn:microsoft.com/office/officeart/2005/8/layout/process4"/>
    <dgm:cxn modelId="{1FFE36E6-6105-470A-982B-71E7386AC6A1}" type="presParOf" srcId="{80BC863B-C0B1-474E-B4B2-D9106F8DC18E}" destId="{AE25BF81-90A8-4E85-9A07-6270BDEBF535}" srcOrd="1" destOrd="0" presId="urn:microsoft.com/office/officeart/2005/8/layout/process4"/>
    <dgm:cxn modelId="{3FEDD447-D819-459C-A43E-29F212A9DA87}" type="presParOf" srcId="{80BC863B-C0B1-474E-B4B2-D9106F8DC18E}" destId="{69EA1CD8-94AA-4407-84A2-F98F448070C6}" srcOrd="2" destOrd="0" presId="urn:microsoft.com/office/officeart/2005/8/layout/process4"/>
    <dgm:cxn modelId="{7BEEE8CD-51D1-4A2A-94A7-46175393D967}" type="presParOf" srcId="{69EA1CD8-94AA-4407-84A2-F98F448070C6}" destId="{FA893843-A3F7-44CE-A2E8-E5370EC05706}" srcOrd="0" destOrd="0" presId="urn:microsoft.com/office/officeart/2005/8/layout/process4"/>
    <dgm:cxn modelId="{DD1A54C4-68BD-406C-BDA6-1DC8D2285E91}" type="presParOf" srcId="{E033030F-B634-4FD9-AF6C-B70B57874740}" destId="{62B9FD58-9C3C-4E0D-B361-7D26CDB3D2B3}" srcOrd="3" destOrd="0" presId="urn:microsoft.com/office/officeart/2005/8/layout/process4"/>
    <dgm:cxn modelId="{911DECBA-FE96-44DA-A5DA-C33CD7281DD0}" type="presParOf" srcId="{E033030F-B634-4FD9-AF6C-B70B57874740}" destId="{143484DE-AA22-4586-B26D-D9C0D69DBEB6}" srcOrd="4" destOrd="0" presId="urn:microsoft.com/office/officeart/2005/8/layout/process4"/>
    <dgm:cxn modelId="{0FCC8CCD-8488-476E-97CE-549FCEEFE167}" type="presParOf" srcId="{143484DE-AA22-4586-B26D-D9C0D69DBEB6}" destId="{87C0587A-204A-4C94-8012-C725FC18EE48}" srcOrd="0" destOrd="0" presId="urn:microsoft.com/office/officeart/2005/8/layout/process4"/>
    <dgm:cxn modelId="{687F1D1E-95F4-4C27-9FCD-C549BBF5CAFA}" type="presParOf" srcId="{143484DE-AA22-4586-B26D-D9C0D69DBEB6}" destId="{FAEBB8A0-CE85-4BD6-9972-1245439900FE}" srcOrd="1" destOrd="0" presId="urn:microsoft.com/office/officeart/2005/8/layout/process4"/>
    <dgm:cxn modelId="{FA42CF5B-9984-4022-8414-302B4806BB12}" type="presParOf" srcId="{143484DE-AA22-4586-B26D-D9C0D69DBEB6}" destId="{F8C40104-C8CF-425C-80C1-B09174633209}" srcOrd="2" destOrd="0" presId="urn:microsoft.com/office/officeart/2005/8/layout/process4"/>
    <dgm:cxn modelId="{B7DC9E07-ED0B-4E5B-9FF0-99410035F487}" type="presParOf" srcId="{F8C40104-C8CF-425C-80C1-B09174633209}" destId="{3E84F0C8-79F5-4F4C-9845-02859D9D6174}" srcOrd="0" destOrd="0" presId="urn:microsoft.com/office/officeart/2005/8/layout/process4"/>
    <dgm:cxn modelId="{92846563-B9FE-4BE4-8862-C2E187989DFA}" type="presParOf" srcId="{E033030F-B634-4FD9-AF6C-B70B57874740}" destId="{DB8C19BA-CC1F-4579-A83B-32886AF8B668}" srcOrd="5" destOrd="0" presId="urn:microsoft.com/office/officeart/2005/8/layout/process4"/>
    <dgm:cxn modelId="{ADD723A5-E0CD-41C3-9432-5214F68BB149}" type="presParOf" srcId="{E033030F-B634-4FD9-AF6C-B70B57874740}" destId="{F306E98B-5798-4095-8A4A-1AED4C1701C7}" srcOrd="6" destOrd="0" presId="urn:microsoft.com/office/officeart/2005/8/layout/process4"/>
    <dgm:cxn modelId="{E4F51AF2-6FC4-43D2-B72B-7E381368B3A6}" type="presParOf" srcId="{F306E98B-5798-4095-8A4A-1AED4C1701C7}" destId="{73525C01-B033-4339-B4A1-B399D826BCD4}" srcOrd="0" destOrd="0" presId="urn:microsoft.com/office/officeart/2005/8/layout/process4"/>
    <dgm:cxn modelId="{909B5D08-4183-455E-8FBA-BA5D70DF511B}" type="presParOf" srcId="{F306E98B-5798-4095-8A4A-1AED4C1701C7}" destId="{A322B888-C3F3-4416-8572-5841954057F9}" srcOrd="1" destOrd="0" presId="urn:microsoft.com/office/officeart/2005/8/layout/process4"/>
    <dgm:cxn modelId="{0BF4D188-904F-4807-A546-05BA05A0F469}" type="presParOf" srcId="{F306E98B-5798-4095-8A4A-1AED4C1701C7}" destId="{52BFDC19-2C6D-4DA0-8B7C-453462C9F7E1}" srcOrd="2" destOrd="0" presId="urn:microsoft.com/office/officeart/2005/8/layout/process4"/>
    <dgm:cxn modelId="{22E85C28-CBEB-42B5-9E30-13494ED4609F}" type="presParOf" srcId="{52BFDC19-2C6D-4DA0-8B7C-453462C9F7E1}" destId="{58085D13-7B69-41A8-B6B0-2AA121EBC26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DADB6-7CBB-4FC0-A72A-DC7AC9A2837E}">
      <dsp:nvSpPr>
        <dsp:cNvPr id="0" name=""/>
        <dsp:cNvSpPr/>
      </dsp:nvSpPr>
      <dsp:spPr>
        <a:xfrm>
          <a:off x="3299332" y="7461"/>
          <a:ext cx="2728276" cy="272827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680308" y="329184"/>
        <a:ext cx="1573060" cy="2084832"/>
      </dsp:txXfrm>
    </dsp:sp>
    <dsp:sp modelId="{ADC4BCA4-F1B9-45EE-90B1-8482F8CDE718}">
      <dsp:nvSpPr>
        <dsp:cNvPr id="0" name=""/>
        <dsp:cNvSpPr/>
      </dsp:nvSpPr>
      <dsp:spPr>
        <a:xfrm>
          <a:off x="4477322" y="7461"/>
          <a:ext cx="2728276" cy="2728276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5251563" y="329184"/>
        <a:ext cx="1573060" cy="2084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11F85-4E9C-46C9-8B65-9E8E5160B04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Helvetica" panose="020B0604020202020204" pitchFamily="34" charset="0"/>
              <a:cs typeface="Helvetica" panose="020B0604020202020204" pitchFamily="34" charset="0"/>
            </a:rPr>
            <a:t>Modeling &amp; Simulation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Fills in testing and data gaps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Large uncertainty, current tools need quantitative validation</a:t>
          </a:r>
        </a:p>
      </dsp:txBody>
      <dsp:txXfrm>
        <a:off x="2239099" y="0"/>
        <a:ext cx="8276500" cy="1359793"/>
      </dsp:txXfrm>
    </dsp:sp>
    <dsp:sp modelId="{EFA0B36B-7049-4B23-9000-97BE6FB86A68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43473-1F3E-4956-A6CD-5422E3CF867A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Helvetica" panose="020B0604020202020204" pitchFamily="34" charset="0"/>
              <a:cs typeface="Helvetica" panose="020B0604020202020204" pitchFamily="34" charset="0"/>
            </a:rPr>
            <a:t>Experimental Data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Varying levels of fidelity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Better control, instrumentation</a:t>
          </a:r>
        </a:p>
      </dsp:txBody>
      <dsp:txXfrm>
        <a:off x="2239099" y="1495772"/>
        <a:ext cx="8276500" cy="1359793"/>
      </dsp:txXfrm>
    </dsp:sp>
    <dsp:sp modelId="{919BC314-F860-4251-AAB2-A81E6892674E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0E5E1-A25B-495F-82D4-C5572CB7325B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Helvetica" panose="020B0604020202020204" pitchFamily="34" charset="0"/>
              <a:cs typeface="Helvetica" panose="020B0604020202020204" pitchFamily="34" charset="0"/>
            </a:rPr>
            <a:t>Flight Data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Ground truth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Helvetica" panose="020B0604020202020204" pitchFamily="34" charset="0"/>
              <a:cs typeface="Helvetica" panose="020B0604020202020204" pitchFamily="34" charset="0"/>
            </a:rPr>
            <a:t>Limited opportunities, data</a:t>
          </a:r>
        </a:p>
      </dsp:txBody>
      <dsp:txXfrm>
        <a:off x="2239099" y="2991544"/>
        <a:ext cx="8276500" cy="1359793"/>
      </dsp:txXfrm>
    </dsp:sp>
    <dsp:sp modelId="{BB1C5B61-F64C-4A32-8216-02806E7006B0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3BE3D-A712-4D88-97FD-FC198007ED13}">
      <dsp:nvSpPr>
        <dsp:cNvPr id="0" name=""/>
        <dsp:cNvSpPr/>
      </dsp:nvSpPr>
      <dsp:spPr>
        <a:xfrm>
          <a:off x="0" y="4156078"/>
          <a:ext cx="5982115" cy="909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itchFamily="2" charset="0"/>
              <a:cs typeface="Arial" panose="020B0604020202020204" pitchFamily="34" charset="0"/>
            </a:rPr>
            <a:t>Two-Way Coupled Models</a:t>
          </a:r>
        </a:p>
      </dsp:txBody>
      <dsp:txXfrm>
        <a:off x="0" y="4156078"/>
        <a:ext cx="5982115" cy="490994"/>
      </dsp:txXfrm>
    </dsp:sp>
    <dsp:sp modelId="{F1E2433C-F6F3-4030-8D32-CF870AD3D194}">
      <dsp:nvSpPr>
        <dsp:cNvPr id="0" name=""/>
        <dsp:cNvSpPr/>
      </dsp:nvSpPr>
      <dsp:spPr>
        <a:xfrm>
          <a:off x="0" y="4628888"/>
          <a:ext cx="5982115" cy="41825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vetica" pitchFamily="2" charset="0"/>
              <a:cs typeface="Arial" panose="020B0604020202020204" pitchFamily="34" charset="0"/>
            </a:rPr>
            <a:t>Data products used to validate high-fidelity models</a:t>
          </a:r>
        </a:p>
      </dsp:txBody>
      <dsp:txXfrm>
        <a:off x="0" y="4628888"/>
        <a:ext cx="5982115" cy="418254"/>
      </dsp:txXfrm>
    </dsp:sp>
    <dsp:sp modelId="{AE25BF81-90A8-4E85-9A07-6270BDEBF535}">
      <dsp:nvSpPr>
        <dsp:cNvPr id="0" name=""/>
        <dsp:cNvSpPr/>
      </dsp:nvSpPr>
      <dsp:spPr>
        <a:xfrm rot="10800000">
          <a:off x="0" y="2771293"/>
          <a:ext cx="5982115" cy="1398424"/>
        </a:xfrm>
        <a:prstGeom prst="upArrowCallou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itchFamily="2" charset="0"/>
              <a:cs typeface="Arial" panose="020B0604020202020204" pitchFamily="34" charset="0"/>
            </a:rPr>
            <a:t>One-Way / Loosely Coupled Models</a:t>
          </a:r>
        </a:p>
      </dsp:txBody>
      <dsp:txXfrm rot="-10800000">
        <a:off x="0" y="2771293"/>
        <a:ext cx="5982115" cy="490846"/>
      </dsp:txXfrm>
    </dsp:sp>
    <dsp:sp modelId="{FA893843-A3F7-44CE-A2E8-E5370EC05706}">
      <dsp:nvSpPr>
        <dsp:cNvPr id="0" name=""/>
        <dsp:cNvSpPr/>
      </dsp:nvSpPr>
      <dsp:spPr>
        <a:xfrm>
          <a:off x="0" y="3262140"/>
          <a:ext cx="5982115" cy="418128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vetica" pitchFamily="2" charset="0"/>
              <a:cs typeface="Arial" panose="020B0604020202020204" pitchFamily="34" charset="0"/>
            </a:rPr>
            <a:t>CFD inputs to physics-based/engineering models</a:t>
          </a:r>
        </a:p>
      </dsp:txBody>
      <dsp:txXfrm>
        <a:off x="0" y="3262140"/>
        <a:ext cx="5982115" cy="418128"/>
      </dsp:txXfrm>
    </dsp:sp>
    <dsp:sp modelId="{FAEBB8A0-CE85-4BD6-9972-1245439900FE}">
      <dsp:nvSpPr>
        <dsp:cNvPr id="0" name=""/>
        <dsp:cNvSpPr/>
      </dsp:nvSpPr>
      <dsp:spPr>
        <a:xfrm rot="10800000">
          <a:off x="0" y="1386508"/>
          <a:ext cx="5982115" cy="1398424"/>
        </a:xfrm>
        <a:prstGeom prst="upArrowCallou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itchFamily="2" charset="0"/>
              <a:cs typeface="Arial" panose="020B0604020202020204" pitchFamily="34" charset="0"/>
            </a:rPr>
            <a:t>Rapid Modeling</a:t>
          </a:r>
        </a:p>
      </dsp:txBody>
      <dsp:txXfrm rot="-10800000">
        <a:off x="0" y="1386508"/>
        <a:ext cx="5982115" cy="490846"/>
      </dsp:txXfrm>
    </dsp:sp>
    <dsp:sp modelId="{3E84F0C8-79F5-4F4C-9845-02859D9D6174}">
      <dsp:nvSpPr>
        <dsp:cNvPr id="0" name=""/>
        <dsp:cNvSpPr/>
      </dsp:nvSpPr>
      <dsp:spPr>
        <a:xfrm>
          <a:off x="0" y="1877354"/>
          <a:ext cx="5982115" cy="418128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vetica" pitchFamily="2" charset="0"/>
              <a:cs typeface="Arial" panose="020B0604020202020204" pitchFamily="34" charset="0"/>
            </a:rPr>
            <a:t>Erosion-rate based, test-derived rapid methods</a:t>
          </a:r>
        </a:p>
      </dsp:txBody>
      <dsp:txXfrm>
        <a:off x="0" y="1877354"/>
        <a:ext cx="5982115" cy="418128"/>
      </dsp:txXfrm>
    </dsp:sp>
    <dsp:sp modelId="{A322B888-C3F3-4416-8572-5841954057F9}">
      <dsp:nvSpPr>
        <dsp:cNvPr id="0" name=""/>
        <dsp:cNvSpPr/>
      </dsp:nvSpPr>
      <dsp:spPr>
        <a:xfrm rot="10800000">
          <a:off x="0" y="1722"/>
          <a:ext cx="5982115" cy="1398424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itchFamily="2" charset="0"/>
              <a:cs typeface="Arial" panose="020B0604020202020204" pitchFamily="34" charset="0"/>
            </a:rPr>
            <a:t>Qualitative Comparison</a:t>
          </a:r>
        </a:p>
      </dsp:txBody>
      <dsp:txXfrm rot="-10800000">
        <a:off x="0" y="1722"/>
        <a:ext cx="5982115" cy="490846"/>
      </dsp:txXfrm>
    </dsp:sp>
    <dsp:sp modelId="{58085D13-7B69-41A8-B6B0-2AA121EBC267}">
      <dsp:nvSpPr>
        <dsp:cNvPr id="0" name=""/>
        <dsp:cNvSpPr/>
      </dsp:nvSpPr>
      <dsp:spPr>
        <a:xfrm>
          <a:off x="0" y="492569"/>
          <a:ext cx="5982115" cy="41812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vetica" pitchFamily="2" charset="0"/>
              <a:cs typeface="Arial" panose="020B0604020202020204" pitchFamily="34" charset="0"/>
            </a:rPr>
            <a:t>Are we outside Apollo-informed experience?</a:t>
          </a:r>
        </a:p>
      </dsp:txBody>
      <dsp:txXfrm>
        <a:off x="0" y="492569"/>
        <a:ext cx="5982115" cy="418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68F7-312F-2449-A356-498AE7A9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EFCF-B6AE-F64E-A065-FB714125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EE119-92F1-7944-A8F4-96BD446DA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7911A-F4C7-3340-9C3D-52C9FC331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D038A-F2FE-7040-9ED4-22A123E2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92E64-E19F-4946-8E1B-59A7CA3A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A8B8-75CA-2D4B-AD53-06ACD7B6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8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E72-5579-D44D-8067-7D7C4A30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03802-5AF4-6240-8B23-34C9BDA2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0DFB-DC9E-2945-AB47-F1FF41ED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7B12C-9BE6-994A-9164-3413500F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7B8B-DBE4-6B48-9ED6-202B0CF3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ED994-87F5-BC46-81D8-BED53FB65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077A8-331E-EA40-8D4E-3A7B24152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EEBB-69EB-884A-B31E-983E90BC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4505-28DF-3746-B197-9290A0DC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26B-2553-9A42-B48E-5FA34B8E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7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9484206" y="415926"/>
            <a:ext cx="151341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4572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  <a:t>National Aeronautics and</a:t>
            </a:r>
            <a:b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</a:br>
            <a:r>
              <a:rPr lang="en-US" sz="600" dirty="0">
                <a:solidFill>
                  <a:srgbClr val="FFFFFF"/>
                </a:solidFill>
                <a:latin typeface="Arial" charset="0"/>
                <a:ea typeface="ヒラギノ角ゴ Pro W3" charset="0"/>
              </a:rPr>
              <a:t>Space Administration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V="1">
            <a:off x="11025139" y="165100"/>
            <a:ext cx="0" cy="7318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611718" y="1511991"/>
            <a:ext cx="6489700" cy="1046973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163"/>
          <p:cNvSpPr>
            <a:spLocks noGrp="1" noChangeArrowheads="1"/>
          </p:cNvSpPr>
          <p:nvPr>
            <p:ph type="subTitle" idx="1"/>
          </p:nvPr>
        </p:nvSpPr>
        <p:spPr>
          <a:xfrm>
            <a:off x="611718" y="2558964"/>
            <a:ext cx="6489700" cy="616036"/>
          </a:xfrm>
          <a:ln>
            <a:noFill/>
          </a:ln>
        </p:spPr>
        <p:txBody>
          <a:bodyPr anchor="ctr"/>
          <a:lstStyle>
            <a:lvl1pPr>
              <a:buNone/>
              <a:defRPr sz="16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105" y="247655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1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C384-89D6-8141-B091-9776852F31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3831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7C70-D67C-EC44-B347-AD63B26EA15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82732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9103-A4D9-2148-B8FF-FB5AD738961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13627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AF6B-D50A-2B47-B1C7-FB734DCC6A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6127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C988F-EB4A-BE44-AF14-2A0304D0A60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5846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6C6-1BFE-5549-AE1E-41A7AEA0E8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5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D6C6-1BFE-5549-AE1E-41A7AEA0E8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-2286529"/>
          <a:ext cx="12192000" cy="914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126984" imgH="6095238" progId="">
                  <p:embed/>
                </p:oleObj>
              </mc:Choice>
              <mc:Fallback>
                <p:oleObj name="Image" r:id="rId3" imgW="8126984" imgH="6095238" progId="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86529"/>
                        <a:ext cx="12192000" cy="9146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867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3B023-8F15-D34F-A93F-070D1A5772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50525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CAF0-C636-C74E-ACBB-0B9B1C3E4D3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4917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CFDD6-1409-1443-96A1-CAB5CDA09A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689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B72302-375E-234C-A570-959FCDA8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0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C65B3-D09A-7C49-90AF-3732B38B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28249-EB91-B84C-A7A8-BF47D2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B752-72EA-CB43-88DF-11D337EE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0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2AA16-D324-D448-93CC-86341AC7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97442-3BAC-C744-955E-3FA55764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C992F-CCB6-434D-861D-32D643E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0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405D-2AE0-1E4D-BC0B-B165E5B5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354D-4308-AE4E-8570-53157DB4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2F12A-9D13-8E44-A8F9-0DD1BB306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18851-558D-364D-A8D2-4D77969C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3A453-A4A7-5E4F-80DF-96B4A7B1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0BC36-6E09-1F4C-A026-C51A6472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5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922CB7-1C2F-4919-9F4E-7165AFB50FA5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AE7DC0-2C0B-4C78-BB4D-D100770282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8461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15384" y="103188"/>
            <a:ext cx="1076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Title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3301"/>
            <a:ext cx="109728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81212BE-DDED-794D-9DBD-821C8354EFEA}" type="slidenum">
              <a:rPr lang="en-US" altLang="x-none" smtClean="0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x-none"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886" y="118347"/>
            <a:ext cx="715837" cy="592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77060D-B25A-D543-B20A-FCA00E708EA3}"/>
              </a:ext>
            </a:extLst>
          </p:cNvPr>
          <p:cNvSpPr/>
          <p:nvPr/>
        </p:nvSpPr>
        <p:spPr>
          <a:xfrm>
            <a:off x="2724806" y="6604084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Arial"/>
                <a:cs typeface="Arial"/>
              </a:rPr>
              <a:t>Pre-Decisional</a:t>
            </a:r>
            <a:r>
              <a:rPr lang="en-US" sz="1050" b="1" baseline="0" dirty="0">
                <a:solidFill>
                  <a:srgbClr val="FF0000"/>
                </a:solidFill>
                <a:latin typeface="Arial"/>
                <a:cs typeface="Arial"/>
              </a:rPr>
              <a:t> • </a:t>
            </a:r>
            <a:r>
              <a:rPr lang="en-US" sz="1050" b="1" dirty="0">
                <a:solidFill>
                  <a:srgbClr val="FF0000"/>
                </a:solidFill>
                <a:latin typeface="Arial"/>
                <a:cs typeface="Arial"/>
              </a:rPr>
              <a:t>NASA Internal Use Only •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759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Arial" panose="020B0604020202020204" pitchFamily="34" charset="0"/>
          <a:ea typeface="ヒラギノ角ゴ Pro W3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ヒラギノ角ゴ Pro W3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177800" indent="-1778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b="1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685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2BF0-BBFB-4296-0E6D-1D6C3E30E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260" y="1107347"/>
            <a:ext cx="7676340" cy="2514375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>Plume-surface interaction testing for crewed lunar lander risk reduction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59E6A-61B9-0969-F529-CF9104109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260" y="3769360"/>
            <a:ext cx="7676340" cy="2153268"/>
          </a:xfrm>
        </p:spPr>
        <p:txBody>
          <a:bodyPr>
            <a:normAutofit/>
          </a:bodyPr>
          <a:lstStyle/>
          <a:p>
            <a:r>
              <a:rPr lang="en-US" b="1" dirty="0"/>
              <a:t>Wesley A. Chambers, Ph.D.</a:t>
            </a:r>
          </a:p>
          <a:p>
            <a:r>
              <a:rPr lang="en-US" i="1" dirty="0"/>
              <a:t>Marshall Space Flight Center</a:t>
            </a:r>
          </a:p>
          <a:p>
            <a:r>
              <a:rPr lang="en-US" b="1" dirty="0"/>
              <a:t>Ashley M. Korzun, Ph.D.</a:t>
            </a:r>
          </a:p>
          <a:p>
            <a:r>
              <a:rPr lang="en-US" i="1" dirty="0"/>
              <a:t>Langley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64494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5ECF-863B-9A7E-302F-E4CF89BA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Regolith Simulant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FA37-F798-22F5-8FB1-5791FD447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BP-1 crushed basalt lunar regolith simulant with similar geotechnical properties to HLS landing sites at the lunar South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Handling, preparation, and hardware design requires drying, venting, PPE, and specialized procedures for use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FAD07925-61A0-66D6-5138-18E15E94D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2315" r="2206" b="17534"/>
          <a:stretch/>
        </p:blipFill>
        <p:spPr bwMode="auto">
          <a:xfrm>
            <a:off x="564558" y="2881093"/>
            <a:ext cx="2695484" cy="18288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ACE6823F-A66F-BDF1-A5AA-1919B8094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321" b="17534"/>
          <a:stretch/>
        </p:blipFill>
        <p:spPr bwMode="auto">
          <a:xfrm>
            <a:off x="564557" y="4794250"/>
            <a:ext cx="2695486" cy="18288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7364F-430F-E754-6D36-B627668A4424}"/>
              </a:ext>
            </a:extLst>
          </p:cNvPr>
          <p:cNvSpPr txBox="1"/>
          <p:nvPr/>
        </p:nvSpPr>
        <p:spPr>
          <a:xfrm>
            <a:off x="489926" y="4308876"/>
            <a:ext cx="135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Apollo 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A9D01-976E-CEEE-2792-872743DBCB9C}"/>
              </a:ext>
            </a:extLst>
          </p:cNvPr>
          <p:cNvSpPr txBox="1"/>
          <p:nvPr/>
        </p:nvSpPr>
        <p:spPr>
          <a:xfrm>
            <a:off x="564557" y="6171700"/>
            <a:ext cx="11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BP-1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9F4563-C28D-911C-B9FE-11FEC92B71F8}"/>
              </a:ext>
            </a:extLst>
          </p:cNvPr>
          <p:cNvGrpSpPr/>
          <p:nvPr/>
        </p:nvGrpSpPr>
        <p:grpSpPr>
          <a:xfrm>
            <a:off x="8885874" y="3392269"/>
            <a:ext cx="3039426" cy="2932331"/>
            <a:chOff x="12687969" y="27867219"/>
            <a:chExt cx="3039426" cy="29323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621EA3-329E-3DBF-D84D-D22F64CA4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200" y="27867219"/>
              <a:ext cx="2192965" cy="228600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9A7F95-3E4A-99CD-16B8-F04F139DC4F4}"/>
                </a:ext>
              </a:extLst>
            </p:cNvPr>
            <p:cNvSpPr txBox="1"/>
            <p:nvPr/>
          </p:nvSpPr>
          <p:spPr>
            <a:xfrm>
              <a:off x="12687969" y="30153219"/>
              <a:ext cx="3039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Vented Prototype Regolith Bin Design (NASA KSC)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BDDEC9-8AF8-11B7-9749-FC913770DF7C}"/>
              </a:ext>
            </a:extLst>
          </p:cNvPr>
          <p:cNvGrpSpPr/>
          <p:nvPr/>
        </p:nvGrpSpPr>
        <p:grpSpPr>
          <a:xfrm>
            <a:off x="4111045" y="3897559"/>
            <a:ext cx="4305842" cy="2340138"/>
            <a:chOff x="4236830" y="29428978"/>
            <a:chExt cx="4305842" cy="23401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C4A179-68FD-D192-4D25-36D29DD3B4A0}"/>
                </a:ext>
              </a:extLst>
            </p:cNvPr>
            <p:cNvSpPr txBox="1"/>
            <p:nvPr/>
          </p:nvSpPr>
          <p:spPr>
            <a:xfrm>
              <a:off x="5523745" y="30804528"/>
              <a:ext cx="3000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Cohesiveness of BP-1 (NASA KSC)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0E45A3-D984-4340-F9DF-5BC8CD2A4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767" t="23713" r="35381" b="31603"/>
            <a:stretch/>
          </p:blipFill>
          <p:spPr>
            <a:xfrm>
              <a:off x="4236830" y="29435563"/>
              <a:ext cx="1325880" cy="233355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8F534-F423-B72F-2582-C81C366D7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10" t="34365" r="3708" b="40931"/>
            <a:stretch/>
          </p:blipFill>
          <p:spPr>
            <a:xfrm>
              <a:off x="5693459" y="29428978"/>
              <a:ext cx="2849213" cy="132588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CE80A17-B5C1-436D-E250-B11521EEBE23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99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3283B-DD70-ADE1-04B5-880B3B86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235"/>
          </a:xfrm>
        </p:spPr>
        <p:txBody>
          <a:bodyPr/>
          <a:lstStyle/>
          <a:p>
            <a:r>
              <a:rPr lang="en-US" dirty="0"/>
              <a:t>Instrumentation and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9784E-1246-58A8-F3AC-2C5994CFC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386958"/>
            <a:ext cx="6338067" cy="12764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Capture erosion onset; transient and final surfaces in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sym typeface="Wingdings" pitchFamily="2" charset="2"/>
              </a:rPr>
              <a:t>Ejecta energy measurements at discrete locations</a:t>
            </a:r>
            <a:endParaRPr lang="en-US" sz="18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Direct measurement of facility and propulsion conditions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41138-C7B9-D07E-8B07-366B12ADFF61}"/>
              </a:ext>
            </a:extLst>
          </p:cNvPr>
          <p:cNvGrpSpPr>
            <a:grpSpLocks noChangeAspect="1"/>
          </p:cNvGrpSpPr>
          <p:nvPr/>
        </p:nvGrpSpPr>
        <p:grpSpPr>
          <a:xfrm>
            <a:off x="3009743" y="3093571"/>
            <a:ext cx="3270125" cy="2210966"/>
            <a:chOff x="3910623" y="21002448"/>
            <a:chExt cx="5486400" cy="3709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2FC54C-AA4A-5E1F-C931-166801127331}"/>
                </a:ext>
              </a:extLst>
            </p:cNvPr>
            <p:cNvSpPr txBox="1"/>
            <p:nvPr/>
          </p:nvSpPr>
          <p:spPr>
            <a:xfrm>
              <a:off x="3910625" y="23627487"/>
              <a:ext cx="5486398" cy="108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mm-Wave</a:t>
              </a:r>
              <a:r>
                <a:rPr lang="en-US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 Doppler Radar (NASA KSC)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6B9B59B6-2FB5-792C-9E16-0DF121B52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623" y="21002448"/>
              <a:ext cx="5486400" cy="25321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05F7-27EB-300E-43C8-0FF71F699055}"/>
              </a:ext>
            </a:extLst>
          </p:cNvPr>
          <p:cNvGrpSpPr>
            <a:grpSpLocks noChangeAspect="1"/>
          </p:cNvGrpSpPr>
          <p:nvPr/>
        </p:nvGrpSpPr>
        <p:grpSpPr>
          <a:xfrm>
            <a:off x="6838576" y="2693233"/>
            <a:ext cx="2585221" cy="2910590"/>
            <a:chOff x="2105865" y="17024985"/>
            <a:chExt cx="3841105" cy="43245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D7E896-A411-E4DB-F977-5F4A78857AC9}"/>
                </a:ext>
              </a:extLst>
            </p:cNvPr>
            <p:cNvSpPr txBox="1"/>
            <p:nvPr/>
          </p:nvSpPr>
          <p:spPr>
            <a:xfrm>
              <a:off x="2105865" y="20114831"/>
              <a:ext cx="3841105" cy="123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PLIF Plume Flow Visualization </a:t>
              </a:r>
            </a:p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(NASA </a:t>
              </a:r>
              <a:r>
                <a:rPr lang="en-US" sz="1600" i="1" dirty="0" err="1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LaRC</a:t>
              </a: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5FFDB7-3A33-747A-4853-669EA51E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" t="2284" r="949" b="1170"/>
            <a:stretch/>
          </p:blipFill>
          <p:spPr>
            <a:xfrm>
              <a:off x="2163661" y="17024985"/>
              <a:ext cx="3747247" cy="308984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D1A922-DA7A-F5F0-4ECD-50552F148289}"/>
              </a:ext>
            </a:extLst>
          </p:cNvPr>
          <p:cNvGrpSpPr>
            <a:grpSpLocks noChangeAspect="1"/>
          </p:cNvGrpSpPr>
          <p:nvPr/>
        </p:nvGrpSpPr>
        <p:grpSpPr>
          <a:xfrm>
            <a:off x="256714" y="2633152"/>
            <a:ext cx="2606341" cy="2832771"/>
            <a:chOff x="516369" y="3705717"/>
            <a:chExt cx="3866147" cy="42020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F99EBC-C57E-903B-A633-4B8FCD86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369" y="3705717"/>
              <a:ext cx="3866147" cy="36576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539832-A42E-7716-DBE7-C124A70374A2}"/>
                </a:ext>
              </a:extLst>
            </p:cNvPr>
            <p:cNvSpPr txBox="1"/>
            <p:nvPr/>
          </p:nvSpPr>
          <p:spPr>
            <a:xfrm>
              <a:off x="548215" y="7405543"/>
              <a:ext cx="3802454" cy="50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SCALPSS (NASA </a:t>
              </a:r>
              <a:r>
                <a:rPr lang="en-US" sz="1600" i="1" dirty="0" err="1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LaRC</a:t>
              </a: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) </a:t>
              </a:r>
            </a:p>
          </p:txBody>
        </p:sp>
      </p:grpSp>
      <p:pic>
        <p:nvPicPr>
          <p:cNvPr id="16" name="Picture 6" descr="IMG_2572.JPG">
            <a:extLst>
              <a:ext uri="{FF2B5EF4-FFF2-40B4-BE49-F238E27FC236}">
                <a16:creationId xmlns:a16="http://schemas.microsoft.com/office/drawing/2014/main" id="{81E2A371-2E7A-242A-29C4-2DE08365F1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9" t="5930" r="2024" b="8086"/>
          <a:stretch/>
        </p:blipFill>
        <p:spPr>
          <a:xfrm>
            <a:off x="9818244" y="2623310"/>
            <a:ext cx="1813809" cy="132722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7" name="Picture 7" descr="IMG_2571.JPG">
            <a:extLst>
              <a:ext uri="{FF2B5EF4-FFF2-40B4-BE49-F238E27FC236}">
                <a16:creationId xmlns:a16="http://schemas.microsoft.com/office/drawing/2014/main" id="{95D73A32-DEE8-DAA1-1D77-1665ED8719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02" r="-217" b="16185"/>
          <a:stretch/>
        </p:blipFill>
        <p:spPr>
          <a:xfrm>
            <a:off x="9597745" y="4011822"/>
            <a:ext cx="2284661" cy="132722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93BD25-48C9-E142-5DB8-8036C5A7C03F}"/>
              </a:ext>
            </a:extLst>
          </p:cNvPr>
          <p:cNvSpPr txBox="1"/>
          <p:nvPr/>
        </p:nvSpPr>
        <p:spPr>
          <a:xfrm>
            <a:off x="9331339" y="5354646"/>
            <a:ext cx="278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Instrumented Impingement Plate (NASA </a:t>
            </a:r>
            <a:r>
              <a:rPr lang="en-US" sz="1600" i="1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LaRC</a:t>
            </a:r>
            <a:r>
              <a:rPr lang="en-US" sz="1600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/MSFC)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ABA9B8-FCEA-1ACD-25FA-4EC56A28ABDF}"/>
              </a:ext>
            </a:extLst>
          </p:cNvPr>
          <p:cNvSpPr txBox="1"/>
          <p:nvPr/>
        </p:nvSpPr>
        <p:spPr>
          <a:xfrm>
            <a:off x="114299" y="961149"/>
            <a:ext cx="633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Primary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76F59F2-E158-225D-0764-2859B6A0072C}"/>
              </a:ext>
            </a:extLst>
          </p:cNvPr>
          <p:cNvSpPr txBox="1">
            <a:spLocks/>
          </p:cNvSpPr>
          <p:nvPr/>
        </p:nvSpPr>
        <p:spPr>
          <a:xfrm>
            <a:off x="6581775" y="1386958"/>
            <a:ext cx="5610226" cy="1276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Direct quantitative verification of plume impingement conditions (pressure, shear)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Plume flow visualization and characterization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B7242E-BCAB-B32F-EE52-4D9800AFDA63}"/>
              </a:ext>
            </a:extLst>
          </p:cNvPr>
          <p:cNvSpPr txBox="1"/>
          <p:nvPr/>
        </p:nvSpPr>
        <p:spPr>
          <a:xfrm>
            <a:off x="6581775" y="961149"/>
            <a:ext cx="561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Secondary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339F05-8079-C3C8-2F06-B20691E0B3B6}"/>
              </a:ext>
            </a:extLst>
          </p:cNvPr>
          <p:cNvSpPr txBox="1"/>
          <p:nvPr/>
        </p:nvSpPr>
        <p:spPr>
          <a:xfrm>
            <a:off x="200024" y="6047498"/>
            <a:ext cx="1192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*Will also have passively collected data for dust (witness plates, coupons and mechanisms with special coatings)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07A0245-6ADE-5DDA-8650-9DEAB204CF83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13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EB74D-CFE5-D245-C805-052AA02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003"/>
          </a:xfrm>
        </p:spPr>
        <p:txBody>
          <a:bodyPr/>
          <a:lstStyle/>
          <a:p>
            <a:r>
              <a:rPr lang="en-US" dirty="0"/>
              <a:t>Data Use for Risk Reduction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01779E-9D41-5071-F8E9-0938C95DA69C}"/>
              </a:ext>
            </a:extLst>
          </p:cNvPr>
          <p:cNvGrpSpPr>
            <a:grpSpLocks noChangeAspect="1"/>
          </p:cNvGrpSpPr>
          <p:nvPr/>
        </p:nvGrpSpPr>
        <p:grpSpPr>
          <a:xfrm>
            <a:off x="2893124" y="998128"/>
            <a:ext cx="6405752" cy="5486400"/>
            <a:chOff x="11175995" y="34526152"/>
            <a:chExt cx="7802881" cy="66830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7A29A1-5C41-1B9B-8856-AFFB62A56F26}"/>
                </a:ext>
              </a:extLst>
            </p:cNvPr>
            <p:cNvSpPr/>
            <p:nvPr/>
          </p:nvSpPr>
          <p:spPr>
            <a:xfrm>
              <a:off x="11175995" y="34526152"/>
              <a:ext cx="7802881" cy="6683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1185C266-A843-0072-8821-0FDDD1E738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444171" y="34764213"/>
            <a:ext cx="7286846" cy="6172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2E18C9-4BC9-3FC2-E251-35373A63D12B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CD4B-6E9F-3643-570C-CD896D28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8B9C-8AFE-773C-8BA7-16782AD6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350"/>
            <a:ext cx="9832596" cy="472294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PSI poses risks to </a:t>
            </a:r>
            <a:r>
              <a:rPr lang="en-US" i="1" dirty="0">
                <a:latin typeface="Helvetica" pitchFamily="2" charset="0"/>
              </a:rPr>
              <a:t>all</a:t>
            </a:r>
            <a:r>
              <a:rPr lang="en-US" dirty="0">
                <a:latin typeface="Helvetica" pitchFamily="2" charset="0"/>
              </a:rPr>
              <a:t> propulsive landers, as well as nearby surface assets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PSI testing will reduce risk to HLS lunar landers operating outside of environments and experience from Apollo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Targeted PSI testing of this type was last conducted using vacuum facilities for the Apollo and Viking programs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1CF214-F817-10D7-0198-4B25A65693FB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2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A68-BF54-87F2-921F-498FDC5F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AD72C8-8CCF-88BC-C621-553F296623A5}"/>
              </a:ext>
            </a:extLst>
          </p:cNvPr>
          <p:cNvGrpSpPr/>
          <p:nvPr/>
        </p:nvGrpSpPr>
        <p:grpSpPr>
          <a:xfrm>
            <a:off x="4019964" y="3177625"/>
            <a:ext cx="10515600" cy="2743200"/>
            <a:chOff x="838200" y="1371600"/>
            <a:chExt cx="10515600" cy="4805363"/>
          </a:xfrm>
        </p:grpSpPr>
        <p:graphicFrame>
          <p:nvGraphicFramePr>
            <p:cNvPr id="8" name="Content Placeholder 3">
              <a:extLst>
                <a:ext uri="{FF2B5EF4-FFF2-40B4-BE49-F238E27FC236}">
                  <a16:creationId xmlns:a16="http://schemas.microsoft.com/office/drawing/2014/main" id="{21B2D01A-0371-0069-135C-A93C77C91F0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38200" y="1371600"/>
            <a:ext cx="10515600" cy="48053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5DF72-3882-45CE-3DAB-347E65E9220A}"/>
                </a:ext>
              </a:extLst>
            </p:cNvPr>
            <p:cNvSpPr txBox="1"/>
            <p:nvPr/>
          </p:nvSpPr>
          <p:spPr>
            <a:xfrm>
              <a:off x="5318258" y="2640186"/>
              <a:ext cx="1530218" cy="242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spacecraft rocket exhaust interacting with unimproved planetary surfaces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63D906-2A24-5251-9525-BF6E61AC1F87}"/>
                </a:ext>
              </a:extLst>
            </p:cNvPr>
            <p:cNvSpPr txBox="1"/>
            <p:nvPr/>
          </p:nvSpPr>
          <p:spPr>
            <a:xfrm>
              <a:off x="4149232" y="3273723"/>
              <a:ext cx="1226536" cy="1293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plume-surface interaction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C7A416-3494-3F35-2A71-F5E6E4E836B2}"/>
                </a:ext>
              </a:extLst>
            </p:cNvPr>
            <p:cNvSpPr txBox="1"/>
            <p:nvPr/>
          </p:nvSpPr>
          <p:spPr>
            <a:xfrm>
              <a:off x="6740032" y="3407205"/>
              <a:ext cx="1451468" cy="91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fluid-granular physics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FD7B5BE-F7B7-9FF9-59A1-8FBBD1DAC1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0" t="923" r="1188" b="2446"/>
          <a:stretch/>
        </p:blipFill>
        <p:spPr>
          <a:xfrm>
            <a:off x="508409" y="2740302"/>
            <a:ext cx="5587591" cy="3657600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48D2469-0B12-11C5-53EA-D763F8E47918}"/>
              </a:ext>
            </a:extLst>
          </p:cNvPr>
          <p:cNvSpPr txBox="1">
            <a:spLocks/>
          </p:cNvSpPr>
          <p:nvPr/>
        </p:nvSpPr>
        <p:spPr bwMode="auto">
          <a:xfrm>
            <a:off x="957883" y="1264617"/>
            <a:ext cx="10276233" cy="107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022" lvl="1" indent="0" algn="ctr">
              <a:buSzPct val="100000"/>
              <a:buNone/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Rocket </a:t>
            </a:r>
            <a:r>
              <a:rPr lang="en-US" b="1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Plume-Surface Interaction (PSI)</a:t>
            </a: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is a complex, multi-discipline problem that describes the lander environment due to the impingement of rocket exhaust onto the regolith of planetary bodies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7822F4-0234-C021-7D66-14E419BA6E08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7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4932-51E3-E7EA-C9BD-42A45806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Posed to Landers by PSI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F8F76E-A161-5662-DF90-EA2620C50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404"/>
            <a:ext cx="6315075" cy="1670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An understanding of plume-surface interaction physics enables the ability to:</a:t>
            </a:r>
          </a:p>
          <a:p>
            <a:pPr lvl="1"/>
            <a:r>
              <a:rPr lang="en-US" sz="1800" dirty="0"/>
              <a:t>Conduct successful near-surface operations</a:t>
            </a:r>
          </a:p>
          <a:p>
            <a:pPr lvl="1"/>
            <a:r>
              <a:rPr lang="en-US" sz="1800" dirty="0"/>
              <a:t>Mitigate surface alteration</a:t>
            </a:r>
          </a:p>
          <a:p>
            <a:pPr lvl="1"/>
            <a:r>
              <a:rPr lang="en-US" sz="1800" dirty="0"/>
              <a:t>Mitigate effects to surrounding assets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846012-99CC-601D-FF6F-023D1675D2E2}"/>
              </a:ext>
            </a:extLst>
          </p:cNvPr>
          <p:cNvGrpSpPr/>
          <p:nvPr/>
        </p:nvGrpSpPr>
        <p:grpSpPr>
          <a:xfrm>
            <a:off x="7893449" y="2217967"/>
            <a:ext cx="3090823" cy="2337618"/>
            <a:chOff x="8143293" y="1845489"/>
            <a:chExt cx="3090823" cy="23376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11D41D-9CA3-D0DD-BA65-F8FB6EE7F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10"/>
            <a:stretch/>
          </p:blipFill>
          <p:spPr>
            <a:xfrm>
              <a:off x="8153453" y="1881458"/>
              <a:ext cx="3071538" cy="22860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281075-7281-3008-B261-C955270B1B51}"/>
                </a:ext>
              </a:extLst>
            </p:cNvPr>
            <p:cNvSpPr txBox="1"/>
            <p:nvPr/>
          </p:nvSpPr>
          <p:spPr>
            <a:xfrm>
              <a:off x="8143293" y="3782997"/>
              <a:ext cx="1046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Image Credit:  NASA, JPL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377755-89E8-ABF5-99C7-407DEEDF4CDB}"/>
                </a:ext>
              </a:extLst>
            </p:cNvPr>
            <p:cNvSpPr txBox="1"/>
            <p:nvPr/>
          </p:nvSpPr>
          <p:spPr>
            <a:xfrm>
              <a:off x="8153453" y="1845489"/>
              <a:ext cx="30806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Near total obscuration of Perseverance rover during touchdown with high velocity particulates and debris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B4FC024-B45F-18CC-739D-9F7BBB59091B}"/>
              </a:ext>
            </a:extLst>
          </p:cNvPr>
          <p:cNvSpPr/>
          <p:nvPr/>
        </p:nvSpPr>
        <p:spPr>
          <a:xfrm>
            <a:off x="2620136" y="1251633"/>
            <a:ext cx="7209664" cy="71776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All propulsive landers experience PSI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C1A58C-31E2-0CD8-15AD-5835657140EA}"/>
              </a:ext>
            </a:extLst>
          </p:cNvPr>
          <p:cNvGrpSpPr/>
          <p:nvPr/>
        </p:nvGrpSpPr>
        <p:grpSpPr>
          <a:xfrm>
            <a:off x="533975" y="4320353"/>
            <a:ext cx="11124050" cy="2286000"/>
            <a:chOff x="509827" y="4320353"/>
            <a:chExt cx="11124050" cy="2286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150B0D-6C04-B757-94B9-9086A0FBE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27" y="4320353"/>
              <a:ext cx="3740477" cy="2286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E046B4-CE43-1E8E-652B-C15F569FA1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5836" y="4777553"/>
              <a:ext cx="6718041" cy="1828800"/>
              <a:chOff x="203200" y="4200525"/>
              <a:chExt cx="9237307" cy="2514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F4C032-9431-DEF9-402D-D8DEADD53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200" y="4200525"/>
                <a:ext cx="9237307" cy="251460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18A9D5-3EFB-BF5F-3329-36BB510E3AF7}"/>
                  </a:ext>
                </a:extLst>
              </p:cNvPr>
              <p:cNvSpPr/>
              <p:nvPr/>
            </p:nvSpPr>
            <p:spPr>
              <a:xfrm>
                <a:off x="203200" y="4200525"/>
                <a:ext cx="4735830" cy="380874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itchFamily="18" charset="0"/>
                  </a:rPr>
                  <a:t>Panorama with MSL plume impingement craters</a:t>
                </a:r>
              </a:p>
            </p:txBody>
          </p:sp>
        </p:grp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FC3B1F4-B1B6-1D93-0456-C0AD96C94F87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3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4932-51E3-E7EA-C9BD-42A45806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Posed by PSI to Landers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EFD3245E-65CD-405E-46C4-0F81859B6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4957" r="1530"/>
          <a:stretch/>
        </p:blipFill>
        <p:spPr bwMode="auto">
          <a:xfrm>
            <a:off x="5467349" y="1207537"/>
            <a:ext cx="6181344" cy="152536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1AE666-5732-BBC0-D40B-5E13F72293CE}"/>
              </a:ext>
            </a:extLst>
          </p:cNvPr>
          <p:cNvSpPr txBox="1"/>
          <p:nvPr/>
        </p:nvSpPr>
        <p:spPr>
          <a:xfrm>
            <a:off x="5467349" y="5421780"/>
            <a:ext cx="619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11-deg Tilt on Apollo 15 Lander (NASA)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8CD3D-DDD9-8FD7-3739-935FDF852B33}"/>
              </a:ext>
            </a:extLst>
          </p:cNvPr>
          <p:cNvSpPr txBox="1"/>
          <p:nvPr/>
        </p:nvSpPr>
        <p:spPr>
          <a:xfrm>
            <a:off x="4945913" y="2741900"/>
            <a:ext cx="72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Visual Obscuration During Apollo 16 Landing (Metzger, 2010)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503AE3-7542-8C6D-82D5-6D2169AF7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3" b="5858"/>
          <a:stretch/>
        </p:blipFill>
        <p:spPr>
          <a:xfrm>
            <a:off x="5477490" y="3120231"/>
            <a:ext cx="6180729" cy="2286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5D64798-EFDE-A9E1-5626-9A7F543E5B25}"/>
              </a:ext>
            </a:extLst>
          </p:cNvPr>
          <p:cNvSpPr txBox="1">
            <a:spLocks/>
          </p:cNvSpPr>
          <p:nvPr/>
        </p:nvSpPr>
        <p:spPr bwMode="auto">
          <a:xfrm>
            <a:off x="209550" y="3120232"/>
            <a:ext cx="5257799" cy="147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2222" lvl="1" indent="-457200"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and sensor obscuration / degraded performance </a:t>
            </a:r>
          </a:p>
          <a:p>
            <a:pPr marL="632222" lvl="1" indent="-457200"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stability and tilt</a:t>
            </a:r>
          </a:p>
          <a:p>
            <a:pPr marL="632222" lvl="1" indent="-457200"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Localized augmentation of heating, pressure</a:t>
            </a:r>
          </a:p>
          <a:p>
            <a:pPr marL="632222" lvl="1" indent="-457200">
              <a:buSzPct val="10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Abrasion damage, debris/ejecta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C289C88-0BDB-FCBD-284A-612072D3D3D8}"/>
              </a:ext>
            </a:extLst>
          </p:cNvPr>
          <p:cNvSpPr txBox="1">
            <a:spLocks/>
          </p:cNvSpPr>
          <p:nvPr/>
        </p:nvSpPr>
        <p:spPr bwMode="auto">
          <a:xfrm>
            <a:off x="364640" y="1466519"/>
            <a:ext cx="4947617" cy="127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022" lvl="1" indent="0" algn="ctr">
              <a:buSzPct val="100000"/>
              <a:buNone/>
            </a:pPr>
            <a:r>
              <a:rPr lang="en-US" sz="2800" b="1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“We’ve never lost a lander to PSI [yet]” is not an acceptable risk posture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3B75DC-05B3-6F66-894F-7FFEC4E48154}"/>
              </a:ext>
            </a:extLst>
          </p:cNvPr>
          <p:cNvSpPr/>
          <p:nvPr/>
        </p:nvSpPr>
        <p:spPr>
          <a:xfrm>
            <a:off x="106108" y="5888197"/>
            <a:ext cx="11979784" cy="731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Apollo flight experience cannot be extrapolated to lunar Human Landing Systems (HLS) for PSI </a:t>
            </a:r>
            <a:r>
              <a:rPr lang="en-US" sz="2400" b="1" i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  <a:sym typeface="Wingdings" pitchFamily="2" charset="2"/>
              </a:rPr>
              <a:t> new data and modeling required</a:t>
            </a:r>
            <a:endParaRPr lang="en-US" sz="2400" b="1" i="1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6F80FD-F2CA-1B0B-6020-B1BC2A035EAD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1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4F84-B4B6-2C73-22FA-E3F5CC62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Risk from PSI</a:t>
            </a:r>
          </a:p>
        </p:txBody>
      </p:sp>
      <p:graphicFrame>
        <p:nvGraphicFramePr>
          <p:cNvPr id="4" name="Content Placeholder 23">
            <a:extLst>
              <a:ext uri="{FF2B5EF4-FFF2-40B4-BE49-F238E27FC236}">
                <a16:creationId xmlns:a16="http://schemas.microsoft.com/office/drawing/2014/main" id="{BE1A6C20-15B1-767D-FFC8-9313E87818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62010C5-9714-E580-98C5-EA1A11326829}"/>
              </a:ext>
            </a:extLst>
          </p:cNvPr>
          <p:cNvSpPr txBox="1">
            <a:spLocks/>
          </p:cNvSpPr>
          <p:nvPr/>
        </p:nvSpPr>
        <p:spPr bwMode="auto">
          <a:xfrm>
            <a:off x="948358" y="1314450"/>
            <a:ext cx="10276233" cy="58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022" lvl="1" indent="0" algn="ctr">
              <a:buSzPct val="100000"/>
              <a:buNone/>
            </a:pPr>
            <a:r>
              <a:rPr lang="en-US" sz="2800" b="1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“Three-Legged Stool”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3E233-2F53-8383-3EEF-60A063BD40CB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9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2902-0167-B3F0-7F15-0241F1A6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450"/>
          </a:xfrm>
        </p:spPr>
        <p:txBody>
          <a:bodyPr/>
          <a:lstStyle/>
          <a:p>
            <a:r>
              <a:rPr lang="en-US" dirty="0"/>
              <a:t>Moving Beyond Apollo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B048F-086D-BDED-6B93-7AFA889C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044575"/>
            <a:ext cx="8285891" cy="495617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NASA’s Human Landing System (HLS) will take astronauts to the lunar surface using commercial vehicles from SpaceX and Blue Origin as part of the Artemis program</a:t>
            </a:r>
          </a:p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Each vehicle is considerably larger and uses a different concept of operations than that from Apollo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57071-4463-8516-35F0-1486BEDD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88" y="2718411"/>
            <a:ext cx="4963307" cy="3657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9147F9-5D2C-BB82-F979-2D346C661350}"/>
              </a:ext>
            </a:extLst>
          </p:cNvPr>
          <p:cNvGrpSpPr>
            <a:grpSpLocks noChangeAspect="1"/>
          </p:cNvGrpSpPr>
          <p:nvPr/>
        </p:nvGrpSpPr>
        <p:grpSpPr>
          <a:xfrm>
            <a:off x="8762335" y="1614883"/>
            <a:ext cx="2777160" cy="4634937"/>
            <a:chOff x="25895953" y="7844800"/>
            <a:chExt cx="3704897" cy="6183283"/>
          </a:xfrm>
        </p:grpSpPr>
        <p:pic>
          <p:nvPicPr>
            <p:cNvPr id="22" name="Picture 21" descr="A picture containing dark, rocket, missile&#10;&#10;Description automatically generated">
              <a:extLst>
                <a:ext uri="{FF2B5EF4-FFF2-40B4-BE49-F238E27FC236}">
                  <a16:creationId xmlns:a16="http://schemas.microsoft.com/office/drawing/2014/main" id="{51D17273-2481-A7CB-B964-72F807E59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82" r="6509"/>
            <a:stretch/>
          </p:blipFill>
          <p:spPr>
            <a:xfrm>
              <a:off x="26827438" y="7844800"/>
              <a:ext cx="2483005" cy="27432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B1F9E3-AA4B-5CFC-33CC-1B7B4A2C7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454" t="4675" r="25581" b="11120"/>
            <a:stretch/>
          </p:blipFill>
          <p:spPr>
            <a:xfrm>
              <a:off x="26828569" y="10784701"/>
              <a:ext cx="2483004" cy="27432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A7C9E5-0EFE-B622-D6A9-BF525A964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08" t="7470" r="9283" b="31418"/>
            <a:stretch/>
          </p:blipFill>
          <p:spPr>
            <a:xfrm>
              <a:off x="27135936" y="9985784"/>
              <a:ext cx="426758" cy="3108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79717AB-6E2F-1562-AF40-FBCB895E7279}"/>
                </a:ext>
              </a:extLst>
            </p:cNvPr>
            <p:cNvCxnSpPr>
              <a:cxnSpLocks/>
            </p:cNvCxnSpPr>
            <p:nvPr/>
          </p:nvCxnSpPr>
          <p:spPr>
            <a:xfrm>
              <a:off x="27980640" y="7969718"/>
              <a:ext cx="0" cy="2329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9612F5-1510-1289-B801-D2BC904B0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08" t="7470" r="9283" b="31418"/>
            <a:stretch/>
          </p:blipFill>
          <p:spPr>
            <a:xfrm>
              <a:off x="25895953" y="12212854"/>
              <a:ext cx="1418342" cy="10332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DF7775-768C-4C35-9F93-E793E9F85B29}"/>
                </a:ext>
              </a:extLst>
            </p:cNvPr>
            <p:cNvSpPr txBox="1"/>
            <p:nvPr/>
          </p:nvSpPr>
          <p:spPr>
            <a:xfrm>
              <a:off x="26496292" y="13576432"/>
              <a:ext cx="3104558" cy="45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HLS Lander Concepts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935342-008F-FFBF-F7E2-0A2FFF38C0E4}"/>
                </a:ext>
              </a:extLst>
            </p:cNvPr>
            <p:cNvSpPr txBox="1"/>
            <p:nvPr/>
          </p:nvSpPr>
          <p:spPr>
            <a:xfrm>
              <a:off x="28275386" y="10830526"/>
              <a:ext cx="1071754" cy="78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Blue Origin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00B113-962D-549C-86C5-5653EB40B753}"/>
                </a:ext>
              </a:extLst>
            </p:cNvPr>
            <p:cNvSpPr txBox="1"/>
            <p:nvPr/>
          </p:nvSpPr>
          <p:spPr>
            <a:xfrm>
              <a:off x="28054843" y="7992334"/>
              <a:ext cx="1312463" cy="45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SpaceX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7FF333-1ECC-B323-8052-BE2DB3172D91}"/>
                </a:ext>
              </a:extLst>
            </p:cNvPr>
            <p:cNvSpPr txBox="1"/>
            <p:nvPr/>
          </p:nvSpPr>
          <p:spPr>
            <a:xfrm>
              <a:off x="26064182" y="9956566"/>
              <a:ext cx="1071754" cy="45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Apollo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D8DF20-0926-3129-A8CD-4F7D508C6A07}"/>
                </a:ext>
              </a:extLst>
            </p:cNvPr>
            <p:cNvSpPr txBox="1"/>
            <p:nvPr/>
          </p:nvSpPr>
          <p:spPr>
            <a:xfrm>
              <a:off x="26063105" y="11843521"/>
              <a:ext cx="1071754" cy="451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Apollo</a:t>
              </a:r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9BB4548-3295-FC39-53CA-E1F8EACDA5DA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8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AF1C-49BC-0BAD-C3C7-56BA8D3B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PSI Test Concept for HLS Risk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34A54-A7DA-A0EA-91D3-0A5E9DEAE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149350"/>
            <a:ext cx="11572875" cy="4956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u="sng" dirty="0">
                <a:latin typeface="Helvetica" pitchFamily="2" charset="0"/>
              </a:rPr>
              <a:t>Objective</a:t>
            </a:r>
            <a:r>
              <a:rPr lang="en-US" sz="2200" b="1" dirty="0">
                <a:latin typeface="Helvetica" pitchFamily="2" charset="0"/>
              </a:rPr>
              <a:t>: To reduce risk to the HLS lander(s) through acquisition of lunar-relevant ground test data to quantify and reduce uncertainty in PSI predictions through improvements to and validation of modeling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Target scaled flight conditions and an Apollo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Parameters: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Nozzle height above regolith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Plume total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Plume mass 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Target 30 runs per propulsion type: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Inert Ethane: June – Sept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Hybrid Motor: Jan – Apr 2025</a:t>
            </a:r>
            <a:endParaRPr lang="en-US" sz="2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BC6998-B215-285D-4C07-F678ACAF55B9}"/>
              </a:ext>
            </a:extLst>
          </p:cNvPr>
          <p:cNvGrpSpPr>
            <a:grpSpLocks noChangeAspect="1"/>
          </p:cNvGrpSpPr>
          <p:nvPr/>
        </p:nvGrpSpPr>
        <p:grpSpPr>
          <a:xfrm>
            <a:off x="6104866" y="2950845"/>
            <a:ext cx="5737254" cy="3429000"/>
            <a:chOff x="3840457" y="2826833"/>
            <a:chExt cx="4496797" cy="268761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B3C0AA-2667-063A-9334-40C518A9F1FC}"/>
                </a:ext>
              </a:extLst>
            </p:cNvPr>
            <p:cNvSpPr/>
            <p:nvPr/>
          </p:nvSpPr>
          <p:spPr>
            <a:xfrm>
              <a:off x="4303517" y="5107531"/>
              <a:ext cx="3570673" cy="406915"/>
            </a:xfrm>
            <a:prstGeom prst="ellipse">
              <a:avLst/>
            </a:prstGeom>
            <a:solidFill>
              <a:srgbClr val="0D0D0D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3E65A337-315D-FCCF-E36D-89BF456C47FB}"/>
                </a:ext>
              </a:extLst>
            </p:cNvPr>
            <p:cNvSpPr/>
            <p:nvPr/>
          </p:nvSpPr>
          <p:spPr>
            <a:xfrm rot="10800000">
              <a:off x="3840457" y="4958309"/>
              <a:ext cx="4496793" cy="376067"/>
            </a:xfrm>
            <a:prstGeom prst="trapezoid">
              <a:avLst>
                <a:gd name="adj" fmla="val 126073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976004-5E27-DEB8-7CEA-89BCF6E4477E}"/>
                </a:ext>
              </a:extLst>
            </p:cNvPr>
            <p:cNvSpPr/>
            <p:nvPr/>
          </p:nvSpPr>
          <p:spPr>
            <a:xfrm>
              <a:off x="3840460" y="4724879"/>
              <a:ext cx="4496794" cy="4587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Chart, radar chart&#10;&#10;Description automatically generated">
              <a:extLst>
                <a:ext uri="{FF2B5EF4-FFF2-40B4-BE49-F238E27FC236}">
                  <a16:creationId xmlns:a16="http://schemas.microsoft.com/office/drawing/2014/main" id="{81234F53-4572-FEF1-188E-9E27B0C92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89" t="12067" r="10127" b="14682"/>
            <a:stretch/>
          </p:blipFill>
          <p:spPr>
            <a:xfrm>
              <a:off x="6088853" y="3081260"/>
              <a:ext cx="1970238" cy="1828800"/>
            </a:xfrm>
            <a:prstGeom prst="rect">
              <a:avLst/>
            </a:prstGeom>
          </p:spPr>
        </p:pic>
        <p:pic>
          <p:nvPicPr>
            <p:cNvPr id="28" name="Picture 27" descr="Chart, radar chart&#10;&#10;Description automatically generated">
              <a:extLst>
                <a:ext uri="{FF2B5EF4-FFF2-40B4-BE49-F238E27FC236}">
                  <a16:creationId xmlns:a16="http://schemas.microsoft.com/office/drawing/2014/main" id="{53945C5C-32F2-E1E9-A578-9747E549C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89" t="12067" r="10127" b="14682"/>
            <a:stretch/>
          </p:blipFill>
          <p:spPr>
            <a:xfrm flipH="1">
              <a:off x="4118615" y="3081260"/>
              <a:ext cx="1970238" cy="18288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E6604A-9F06-1584-50C2-67F8BD5E9D0C}"/>
                </a:ext>
              </a:extLst>
            </p:cNvPr>
            <p:cNvSpPr txBox="1"/>
            <p:nvPr/>
          </p:nvSpPr>
          <p:spPr>
            <a:xfrm>
              <a:off x="6285410" y="3962091"/>
              <a:ext cx="1631361" cy="72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Helvetica" pitchFamily="2" charset="0"/>
                </a:rPr>
                <a:t>Highly </a:t>
              </a:r>
            </a:p>
            <a:p>
              <a:pPr algn="ctr"/>
              <a:r>
                <a:rPr lang="en-US" i="1" dirty="0">
                  <a:latin typeface="Helvetica" pitchFamily="2" charset="0"/>
                </a:rPr>
                <a:t>Under-Expanded Plume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774B77-3BB5-69B4-A4AC-ABEB03C6744E}"/>
                </a:ext>
              </a:extLst>
            </p:cNvPr>
            <p:cNvSpPr txBox="1"/>
            <p:nvPr/>
          </p:nvSpPr>
          <p:spPr>
            <a:xfrm>
              <a:off x="4797852" y="5183588"/>
              <a:ext cx="2596296" cy="28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Helvetica" pitchFamily="2" charset="0"/>
                </a:rPr>
                <a:t>Lunar Regolith Simulant Bed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EE8463-E969-9568-A0DF-FD61EE3E8684}"/>
                </a:ext>
              </a:extLst>
            </p:cNvPr>
            <p:cNvSpPr txBox="1"/>
            <p:nvPr/>
          </p:nvSpPr>
          <p:spPr>
            <a:xfrm>
              <a:off x="5865827" y="2826833"/>
              <a:ext cx="1208145" cy="28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Helvetica" pitchFamily="2" charset="0"/>
                </a:rPr>
                <a:t>Nozzle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C50338-5938-E09C-A227-B7295CAC0468}"/>
                </a:ext>
              </a:extLst>
            </p:cNvPr>
            <p:cNvSpPr txBox="1"/>
            <p:nvPr/>
          </p:nvSpPr>
          <p:spPr>
            <a:xfrm>
              <a:off x="4067375" y="3060669"/>
              <a:ext cx="1900276" cy="50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Helvetica" pitchFamily="2" charset="0"/>
                </a:rPr>
                <a:t>Reduced Atmosphere Environment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53D0DF9-5D8C-B9FC-3F7F-104BA070FA72}"/>
                </a:ext>
              </a:extLst>
            </p:cNvPr>
            <p:cNvGrpSpPr/>
            <p:nvPr/>
          </p:nvGrpSpPr>
          <p:grpSpPr>
            <a:xfrm>
              <a:off x="5917936" y="3081260"/>
              <a:ext cx="342491" cy="206437"/>
              <a:chOff x="5917936" y="3081260"/>
              <a:chExt cx="342491" cy="206437"/>
            </a:xfrm>
          </p:grpSpPr>
          <p:sp>
            <p:nvSpPr>
              <p:cNvPr id="35" name="Triangle 44">
                <a:extLst>
                  <a:ext uri="{FF2B5EF4-FFF2-40B4-BE49-F238E27FC236}">
                    <a16:creationId xmlns:a16="http://schemas.microsoft.com/office/drawing/2014/main" id="{36FECF56-D778-7C67-727A-03F0867A333C}"/>
                  </a:ext>
                </a:extLst>
              </p:cNvPr>
              <p:cNvSpPr/>
              <p:nvPr/>
            </p:nvSpPr>
            <p:spPr>
              <a:xfrm rot="2945441">
                <a:off x="5958636" y="3060516"/>
                <a:ext cx="186481" cy="267882"/>
              </a:xfrm>
              <a:prstGeom prst="triangle">
                <a:avLst/>
              </a:prstGeom>
              <a:solidFill>
                <a:srgbClr val="0027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45">
                <a:extLst>
                  <a:ext uri="{FF2B5EF4-FFF2-40B4-BE49-F238E27FC236}">
                    <a16:creationId xmlns:a16="http://schemas.microsoft.com/office/drawing/2014/main" id="{F88E270B-C16F-453A-5775-5E16746C6043}"/>
                  </a:ext>
                </a:extLst>
              </p:cNvPr>
              <p:cNvSpPr/>
              <p:nvPr/>
            </p:nvSpPr>
            <p:spPr>
              <a:xfrm rot="18787548">
                <a:off x="6033245" y="3060478"/>
                <a:ext cx="186481" cy="267882"/>
              </a:xfrm>
              <a:prstGeom prst="triangle">
                <a:avLst/>
              </a:prstGeom>
              <a:solidFill>
                <a:srgbClr val="0027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7C24469-9328-414C-2A0C-1E2ECE5C18A8}"/>
                  </a:ext>
                </a:extLst>
              </p:cNvPr>
              <p:cNvSpPr/>
              <p:nvPr/>
            </p:nvSpPr>
            <p:spPr>
              <a:xfrm>
                <a:off x="5964988" y="3081260"/>
                <a:ext cx="249174" cy="108135"/>
              </a:xfrm>
              <a:prstGeom prst="rect">
                <a:avLst/>
              </a:prstGeom>
              <a:solidFill>
                <a:srgbClr val="0027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Isosceles Triangle 7">
              <a:extLst>
                <a:ext uri="{FF2B5EF4-FFF2-40B4-BE49-F238E27FC236}">
                  <a16:creationId xmlns:a16="http://schemas.microsoft.com/office/drawing/2014/main" id="{38A281E9-20B2-5EBF-738D-454C1BB8C4B5}"/>
                </a:ext>
              </a:extLst>
            </p:cNvPr>
            <p:cNvSpPr/>
            <p:nvPr/>
          </p:nvSpPr>
          <p:spPr>
            <a:xfrm>
              <a:off x="5951989" y="2883845"/>
              <a:ext cx="269375" cy="458709"/>
            </a:xfrm>
            <a:prstGeom prst="triangl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108778BB-E168-4D8A-A4A9-2F41B5719DA7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9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E43D-320C-39B5-7830-5708C82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Test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1756-114E-9CCD-51B6-F9248DFA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285576"/>
            <a:ext cx="7925688" cy="48301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60-ft vacuum sphere at NASA Langley Research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Historically used to test PSI for Apollo and Viking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Provides very large volume to minimize ambient pressure rise during PSI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Target test condition (facility capability): 0.75 Torr (100 Pa)</a:t>
            </a:r>
          </a:p>
          <a:p>
            <a:pPr marL="0" indent="0">
              <a:buNone/>
            </a:pPr>
            <a:endParaRPr lang="en-US" sz="2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5526E4-3CCF-F24C-3B50-20809A623D2B}"/>
              </a:ext>
            </a:extLst>
          </p:cNvPr>
          <p:cNvGrpSpPr/>
          <p:nvPr/>
        </p:nvGrpSpPr>
        <p:grpSpPr>
          <a:xfrm>
            <a:off x="285156" y="3637634"/>
            <a:ext cx="11621688" cy="2912506"/>
            <a:chOff x="285156" y="3429000"/>
            <a:chExt cx="11621688" cy="2912506"/>
          </a:xfrm>
        </p:grpSpPr>
        <p:pic>
          <p:nvPicPr>
            <p:cNvPr id="8" name="Picture 7" descr="A picture containing sky, outdoor, building, dome&#10;&#10;Description automatically generated">
              <a:extLst>
                <a:ext uri="{FF2B5EF4-FFF2-40B4-BE49-F238E27FC236}">
                  <a16:creationId xmlns:a16="http://schemas.microsoft.com/office/drawing/2014/main" id="{2AC58704-A910-554B-BFB4-DDD775FF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222" t="22170" r="3883" b="6186"/>
            <a:stretch/>
          </p:blipFill>
          <p:spPr>
            <a:xfrm>
              <a:off x="285156" y="3429298"/>
              <a:ext cx="3636046" cy="25146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957795-D2F9-B3DA-2637-17641859EEA5}"/>
                </a:ext>
              </a:extLst>
            </p:cNvPr>
            <p:cNvSpPr txBox="1"/>
            <p:nvPr/>
          </p:nvSpPr>
          <p:spPr>
            <a:xfrm>
              <a:off x="285156" y="5972174"/>
              <a:ext cx="11621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60-ft Vacuum Sphere (NASA </a:t>
              </a:r>
              <a:r>
                <a:rPr lang="en-US" i="1" dirty="0" err="1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LaRC</a:t>
              </a:r>
              <a:r>
                <a:rPr lang="en-US" i="1" dirty="0">
                  <a:solidFill>
                    <a:schemeClr val="bg1"/>
                  </a:solidFill>
                  <a:latin typeface="Helvetica" pitchFamily="2" charset="0"/>
                  <a:cs typeface="Arial" panose="020B0604020202020204" pitchFamily="34" charset="0"/>
                </a:rPr>
                <a:t>) </a:t>
              </a:r>
            </a:p>
          </p:txBody>
        </p:sp>
        <p:pic>
          <p:nvPicPr>
            <p:cNvPr id="15" name="Picture 14" descr="A picture containing wall, indoor, toilet, dirty&#10;&#10;Description automatically generated">
              <a:extLst>
                <a:ext uri="{FF2B5EF4-FFF2-40B4-BE49-F238E27FC236}">
                  <a16:creationId xmlns:a16="http://schemas.microsoft.com/office/drawing/2014/main" id="{D0FA3C04-2D97-098E-F762-110DBC902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5713" y="3429000"/>
              <a:ext cx="3781131" cy="25146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17" name="Picture 16" descr="A picture containing ground, people, cement&#10;&#10;Description automatically generated">
              <a:extLst>
                <a:ext uri="{FF2B5EF4-FFF2-40B4-BE49-F238E27FC236}">
                  <a16:creationId xmlns:a16="http://schemas.microsoft.com/office/drawing/2014/main" id="{559200DC-81B1-E30C-8E44-0887199D2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965" y="3429000"/>
              <a:ext cx="3352800" cy="25146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9D3CE04B-043B-0849-649F-4C28B4312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4466" b="4158"/>
          <a:stretch/>
        </p:blipFill>
        <p:spPr bwMode="auto">
          <a:xfrm>
            <a:off x="9695010" y="1253538"/>
            <a:ext cx="2167336" cy="2099262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5EB4C-EF30-3838-3D4D-1DEC0A1E2C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94" t="8451" r="7105" b="4049"/>
          <a:stretch/>
        </p:blipFill>
        <p:spPr>
          <a:xfrm>
            <a:off x="7948389" y="653951"/>
            <a:ext cx="1490472" cy="269884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DA28BDE-1CFC-F9E7-32DF-82732C90F95D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8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5FB4-1769-D6E9-7925-B97FADD3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Propulsion Elements – Rocket Plume Simulant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C392-8EB2-D6F4-E8A6-9DDC4810D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073150"/>
            <a:ext cx="11978514" cy="27273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Highly under-expanded exhaust plume matching absolute peak and radially scaled distributions for surface impingement pressure and shear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Firing durations: 4-6 seconds per test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PSI testing using two separate propulsion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Inert, heated ethane plume (Purdue Univ.)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GOX/ABS hybrid rocket motor (Utah State Univ.)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Helvetica" pitchFamily="2" charset="0"/>
              </a:rPr>
              <a:t>Thrust &lt; 50 </a:t>
            </a:r>
            <a:r>
              <a:rPr lang="en-US" sz="2200" dirty="0" err="1">
                <a:latin typeface="Helvetica" pitchFamily="2" charset="0"/>
              </a:rPr>
              <a:t>lb</a:t>
            </a:r>
            <a:r>
              <a:rPr lang="en-US" sz="2200" baseline="-25000" dirty="0" err="1">
                <a:latin typeface="Helvetica" pitchFamily="2" charset="0"/>
              </a:rPr>
              <a:t>f</a:t>
            </a:r>
            <a:endParaRPr lang="en-US" sz="2200" baseline="-25000" dirty="0">
              <a:latin typeface="Helvetica" pitchFamily="2" charset="0"/>
            </a:endParaRPr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3B3A1-23EF-F44F-557C-8F71A2026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8" r="12282" b="23504"/>
          <a:stretch/>
        </p:blipFill>
        <p:spPr>
          <a:xfrm>
            <a:off x="1722060" y="3885022"/>
            <a:ext cx="4029130" cy="2286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A8A67-B7C1-7B6B-280B-44C011009705}"/>
              </a:ext>
            </a:extLst>
          </p:cNvPr>
          <p:cNvSpPr txBox="1"/>
          <p:nvPr/>
        </p:nvSpPr>
        <p:spPr>
          <a:xfrm>
            <a:off x="1240137" y="6164789"/>
            <a:ext cx="499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98 mm GOX/ABS Hybrid Motor (Utah State)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2DE29FBF-249D-42F0-E1AB-000ED519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34" y="2199775"/>
            <a:ext cx="2892933" cy="36576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8F4116-E70E-DB38-6A3C-F9D4A5A7DC7C}"/>
              </a:ext>
            </a:extLst>
          </p:cNvPr>
          <p:cNvSpPr txBox="1"/>
          <p:nvPr/>
        </p:nvSpPr>
        <p:spPr>
          <a:xfrm>
            <a:off x="8197487" y="5887790"/>
            <a:ext cx="303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Portable Ethane Cart (NASA SSC / Purdue)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97C597-239D-B41D-1280-5D693058FBCA}"/>
              </a:ext>
            </a:extLst>
          </p:cNvPr>
          <p:cNvSpPr txBox="1">
            <a:spLocks/>
          </p:cNvSpPr>
          <p:nvPr/>
        </p:nvSpPr>
        <p:spPr>
          <a:xfrm>
            <a:off x="9438861" y="64971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73726-F0AB-3F40-B65A-275B5A28C6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68767"/>
      </p:ext>
    </p:extLst>
  </p:cSld>
  <p:clrMapOvr>
    <a:masterClrMapping/>
  </p:clrMapOvr>
</p:sld>
</file>

<file path=ppt/theme/theme1.xml><?xml version="1.0" encoding="utf-8"?>
<a:theme xmlns:a="http://schemas.openxmlformats.org/drawingml/2006/main" name="NASA_mo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A_moon" id="{B8D21EC5-1721-4EA2-B066-34525873EF5F}" vid="{AB13B285-34B1-4C10-8D72-CF45B1EF59E7}"/>
    </a:ext>
  </a:extLst>
</a:theme>
</file>

<file path=ppt/theme/theme2.xml><?xml version="1.0" encoding="utf-8"?>
<a:theme xmlns:a="http://schemas.openxmlformats.org/drawingml/2006/main" name="3_ExplorationScenario-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/>
            <a:cs typeface="Arial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4732C2E6FC1E499F4995177B6A7121" ma:contentTypeVersion="15" ma:contentTypeDescription="Create a new document." ma:contentTypeScope="" ma:versionID="80b962c4d121327090523450bd51f277">
  <xsd:schema xmlns:xsd="http://www.w3.org/2001/XMLSchema" xmlns:xs="http://www.w3.org/2001/XMLSchema" xmlns:p="http://schemas.microsoft.com/office/2006/metadata/properties" xmlns:ns2="a3ca650d-395d-47b6-956a-2110a0493348" xmlns:ns3="d9619fe8-92d9-41c9-985c-0b30f1c5780a" xmlns:ns4="d900e117-17a0-4b24-9e47-511ef1d02c43" targetNamespace="http://schemas.microsoft.com/office/2006/metadata/properties" ma:root="true" ma:fieldsID="0342459f11e9616d2f09fc84c19f1cfa" ns2:_="" ns3:_="" ns4:_="">
    <xsd:import namespace="a3ca650d-395d-47b6-956a-2110a0493348"/>
    <xsd:import namespace="d9619fe8-92d9-41c9-985c-0b30f1c5780a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Not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a650d-395d-47b6-956a-2110a04933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s" ma:index="10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19fe8-92d9-41c9-985c-0b30f1c5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a3d838-ccf7-4b66-be2b-4790a7c8a49b}" ma:internalName="TaxCatchAll" ma:showField="CatchAllData" ma:web="d9619fe8-92d9-41c9-985c-0b30f1c578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B578BF-B8DF-4E9F-A154-3A5D7307EA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C62BB-F8C3-4A5C-9140-D3165232E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a650d-395d-47b6-956a-2110a0493348"/>
    <ds:schemaRef ds:uri="d9619fe8-92d9-41c9-985c-0b30f1c5780a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NASA_moon</Template>
  <TotalTime>401</TotalTime>
  <Words>837</Words>
  <Application>Microsoft Office PowerPoint</Application>
  <PresentationFormat>Widescreen</PresentationFormat>
  <Paragraphs>127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NASA_moon</vt:lpstr>
      <vt:lpstr>3_ExplorationScenario-Updated</vt:lpstr>
      <vt:lpstr>Plume-surface interaction testing for crewed lunar lander risk reduction</vt:lpstr>
      <vt:lpstr>Introduction</vt:lpstr>
      <vt:lpstr>Risks Posed to Landers by PSI</vt:lpstr>
      <vt:lpstr>Risks Posed by PSI to Landers</vt:lpstr>
      <vt:lpstr>Reducing Risk from PSI</vt:lpstr>
      <vt:lpstr>Moving Beyond Apollo</vt:lpstr>
      <vt:lpstr>PSI Test Concept for HLS Risk Reduction</vt:lpstr>
      <vt:lpstr>Vacuum Test Facility</vt:lpstr>
      <vt:lpstr>Propulsion Elements – Rocket Plume Simulant</vt:lpstr>
      <vt:lpstr>Lunar Regolith Simulant</vt:lpstr>
      <vt:lpstr>Instrumentation and Diagnostics</vt:lpstr>
      <vt:lpstr>Data Use for Risk Reduction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Plume-surface interaction testing for crewed lunar lander risk reduction</dc:title>
  <dc:creator>Chambers, Wesley A. (MSFC-EV44)</dc:creator>
  <cp:lastModifiedBy>Chambers, Wesley A. (MSFC-EV44)</cp:lastModifiedBy>
  <cp:revision>4</cp:revision>
  <dcterms:created xsi:type="dcterms:W3CDTF">2023-09-15T12:59:42Z</dcterms:created>
  <dcterms:modified xsi:type="dcterms:W3CDTF">2023-09-25T19:22:27Z</dcterms:modified>
</cp:coreProperties>
</file>