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69" r:id="rId2"/>
  </p:sldMasterIdLst>
  <p:notesMasterIdLst>
    <p:notesMasterId r:id="rId19"/>
  </p:notesMasterIdLst>
  <p:sldIdLst>
    <p:sldId id="256" r:id="rId3"/>
    <p:sldId id="16096" r:id="rId4"/>
    <p:sldId id="16103" r:id="rId5"/>
    <p:sldId id="16108" r:id="rId6"/>
    <p:sldId id="16101" r:id="rId7"/>
    <p:sldId id="16102" r:id="rId8"/>
    <p:sldId id="16110" r:id="rId9"/>
    <p:sldId id="16017" r:id="rId10"/>
    <p:sldId id="272" r:id="rId11"/>
    <p:sldId id="16061" r:id="rId12"/>
    <p:sldId id="16097" r:id="rId13"/>
    <p:sldId id="16111" r:id="rId14"/>
    <p:sldId id="16090" r:id="rId15"/>
    <p:sldId id="16043" r:id="rId16"/>
    <p:sldId id="16112" r:id="rId17"/>
    <p:sldId id="1610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5E2A7D0-9D83-B71F-D112-8402861088F5}" name="Lee, Esther {she, her} (LARC-E401)" initials="LE{h(E" userId="S::elee10@ndc.nasa.gov::62fd1bfe-0f0a-4236-8dd5-b3ef06340c2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877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9" d="100"/>
          <a:sy n="119" d="100"/>
        </p:scale>
        <p:origin x="21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72D61C-28DB-4C62-838A-2197A6BD5CDD}" type="datetimeFigureOut">
              <a:rPr lang="en-US" smtClean="0"/>
              <a:t>10/2/2023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D0A99C-A174-4FEE-AAB6-CE8939B3D818}" type="slidenum">
              <a:rPr lang="en-US" smtClean="0"/>
              <a:t>‹#›</a:t>
            </a:fld>
            <a:endParaRPr lang="en-US"/>
          </a:p>
        </p:txBody>
      </p:sp>
    </p:spTree>
    <p:extLst>
      <p:ext uri="{BB962C8B-B14F-4D97-AF65-F5344CB8AC3E}">
        <p14:creationId xmlns:p14="http://schemas.microsoft.com/office/powerpoint/2010/main" val="1652134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12C32F-7B90-4AD7-AC24-F69F1DAFE121}" type="slidenum">
              <a:rPr lang="en-US" smtClean="0"/>
              <a:t>3</a:t>
            </a:fld>
            <a:endParaRPr lang="en-US" dirty="0"/>
          </a:p>
        </p:txBody>
      </p:sp>
    </p:spTree>
    <p:extLst>
      <p:ext uri="{BB962C8B-B14F-4D97-AF65-F5344CB8AC3E}">
        <p14:creationId xmlns:p14="http://schemas.microsoft.com/office/powerpoint/2010/main" val="3007774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sim framework as a test bed to assess these technologies. </a:t>
            </a:r>
          </a:p>
          <a:p>
            <a:r>
              <a:rPr lang="en-US" dirty="0"/>
              <a:t>This team are looking at these 5 tech</a:t>
            </a:r>
          </a:p>
          <a:p>
            <a:r>
              <a:rPr lang="en-US" dirty="0"/>
              <a:t>Allows us to plug in different sensors or sensor parameters.</a:t>
            </a:r>
          </a:p>
          <a:p>
            <a:r>
              <a:rPr lang="en-US" dirty="0"/>
              <a:t>Use perf metrics to evaluate and quantify each tech </a:t>
            </a:r>
            <a:br>
              <a:rPr lang="en-US" dirty="0"/>
            </a:br>
            <a:r>
              <a:rPr lang="en-US" dirty="0"/>
              <a:t>*broad survey, </a:t>
            </a:r>
            <a:r>
              <a:rPr lang="en-US" dirty="0" err="1"/>
              <a:t>sen</a:t>
            </a:r>
            <a:r>
              <a:rPr lang="en-US" dirty="0"/>
              <a:t> study, how does particular param make a diff*</a:t>
            </a:r>
          </a:p>
        </p:txBody>
      </p:sp>
      <p:sp>
        <p:nvSpPr>
          <p:cNvPr id="4" name="Slide Number Placeholder 3"/>
          <p:cNvSpPr>
            <a:spLocks noGrp="1"/>
          </p:cNvSpPr>
          <p:nvPr>
            <p:ph type="sldNum" sz="quarter" idx="5"/>
          </p:nvPr>
        </p:nvSpPr>
        <p:spPr/>
        <p:txBody>
          <a:bodyPr/>
          <a:lstStyle/>
          <a:p>
            <a:fld id="{0B12C32F-7B90-4AD7-AC24-F69F1DAFE121}" type="slidenum">
              <a:rPr lang="en-US" smtClean="0"/>
              <a:t>8</a:t>
            </a:fld>
            <a:endParaRPr lang="en-US" dirty="0"/>
          </a:p>
        </p:txBody>
      </p:sp>
    </p:spTree>
    <p:extLst>
      <p:ext uri="{BB962C8B-B14F-4D97-AF65-F5344CB8AC3E}">
        <p14:creationId xmlns:p14="http://schemas.microsoft.com/office/powerpoint/2010/main" val="120269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 study of list of parameters -&gt; X-bias </a:t>
            </a:r>
          </a:p>
          <a:p>
            <a:r>
              <a:rPr lang="en-US" dirty="0"/>
              <a:t>3 IMUs, Started w/ low qual and changing ONLY x-bias error</a:t>
            </a:r>
          </a:p>
          <a:p>
            <a:r>
              <a:rPr lang="en-US" dirty="0"/>
              <a:t>Can get results better than a similar medium qual </a:t>
            </a:r>
            <a:r>
              <a:rPr lang="en-US" dirty="0" err="1"/>
              <a:t>imu</a:t>
            </a:r>
            <a:r>
              <a:rPr lang="en-US" dirty="0"/>
              <a:t> re: landing</a:t>
            </a:r>
          </a:p>
          <a:p>
            <a:endParaRPr lang="en-US" dirty="0"/>
          </a:p>
          <a:p>
            <a:r>
              <a:rPr lang="en-US" dirty="0"/>
              <a:t>*How to improve the existing tech? </a:t>
            </a:r>
          </a:p>
        </p:txBody>
      </p:sp>
      <p:sp>
        <p:nvSpPr>
          <p:cNvPr id="4" name="Slide Number Placeholder 3"/>
          <p:cNvSpPr>
            <a:spLocks noGrp="1"/>
          </p:cNvSpPr>
          <p:nvPr>
            <p:ph type="sldNum" sz="quarter" idx="5"/>
          </p:nvPr>
        </p:nvSpPr>
        <p:spPr/>
        <p:txBody>
          <a:bodyPr/>
          <a:lstStyle/>
          <a:p>
            <a:fld id="{0B12C32F-7B90-4AD7-AC24-F69F1DAFE121}" type="slidenum">
              <a:rPr lang="en-US" smtClean="0"/>
              <a:t>9</a:t>
            </a:fld>
            <a:endParaRPr lang="en-US" dirty="0"/>
          </a:p>
        </p:txBody>
      </p:sp>
    </p:spTree>
    <p:extLst>
      <p:ext uri="{BB962C8B-B14F-4D97-AF65-F5344CB8AC3E}">
        <p14:creationId xmlns:p14="http://schemas.microsoft.com/office/powerpoint/2010/main" val="260572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Found low TRL IMU through tech research. Represented low TRL IMU w/ scaled parameters of High Q, High TRL IMU. This low TRL IMU claimed 1000x improvement.</a:t>
            </a:r>
          </a:p>
          <a:p>
            <a:pPr marL="0" indent="0">
              <a:buFontTx/>
              <a:buNone/>
            </a:pPr>
            <a:r>
              <a:rPr lang="en-US" dirty="0"/>
              <a:t>MC to evaluate level needed to improve landing performance </a:t>
            </a:r>
          </a:p>
          <a:p>
            <a:pPr marL="0" indent="0">
              <a:buFontTx/>
              <a:buNone/>
            </a:pPr>
            <a:r>
              <a:rPr lang="en-US" dirty="0"/>
              <a:t>Results show failed landing decreases when errors were reduced, but reducing errors to below ½ does not improve landing accuracy. (no need to improve more than ½ for resources purposes)</a:t>
            </a:r>
          </a:p>
          <a:p>
            <a:pPr marL="0" indent="0">
              <a:buFontTx/>
              <a:buNone/>
            </a:pPr>
            <a:r>
              <a:rPr lang="en-US" dirty="0"/>
              <a:t>*point of diminishing return* </a:t>
            </a:r>
          </a:p>
          <a:p>
            <a:pPr marL="0" indent="0">
              <a:buFontTx/>
              <a:buNone/>
            </a:pPr>
            <a:r>
              <a:rPr lang="en-US" dirty="0"/>
              <a:t>*How to improve future tech?*</a:t>
            </a:r>
          </a:p>
        </p:txBody>
      </p:sp>
      <p:sp>
        <p:nvSpPr>
          <p:cNvPr id="4" name="Slide Number Placeholder 3"/>
          <p:cNvSpPr>
            <a:spLocks noGrp="1"/>
          </p:cNvSpPr>
          <p:nvPr>
            <p:ph type="sldNum" sz="quarter" idx="5"/>
          </p:nvPr>
        </p:nvSpPr>
        <p:spPr/>
        <p:txBody>
          <a:bodyPr/>
          <a:lstStyle/>
          <a:p>
            <a:fld id="{979427F2-EA46-4BB0-ACA2-AEFAFFDF5999}" type="slidenum">
              <a:rPr lang="en-US" smtClean="0"/>
              <a:t>10</a:t>
            </a:fld>
            <a:endParaRPr lang="en-US"/>
          </a:p>
        </p:txBody>
      </p:sp>
    </p:spTree>
    <p:extLst>
      <p:ext uri="{BB962C8B-B14F-4D97-AF65-F5344CB8AC3E}">
        <p14:creationId xmlns:p14="http://schemas.microsoft.com/office/powerpoint/2010/main" val="947143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3" name="Picture 12" descr="A view of earth from space&#10;&#10;Description automatically generated">
            <a:extLst>
              <a:ext uri="{FF2B5EF4-FFF2-40B4-BE49-F238E27FC236}">
                <a16:creationId xmlns:a16="http://schemas.microsoft.com/office/drawing/2014/main" id="{1AFC0D88-ED1C-4451-89A5-F36978495000}"/>
              </a:ext>
            </a:extLst>
          </p:cNvPr>
          <p:cNvPicPr>
            <a:picLocks noChangeAspect="1"/>
          </p:cNvPicPr>
          <p:nvPr/>
        </p:nvPicPr>
        <p:blipFill>
          <a:blip r:embed="rId2"/>
          <a:stretch>
            <a:fillRect/>
          </a:stretch>
        </p:blipFill>
        <p:spPr>
          <a:xfrm>
            <a:off x="0" y="2422"/>
            <a:ext cx="12192000" cy="6876918"/>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p:nvSpPr>
        <p:spPr>
          <a:xfrm>
            <a:off x="9431784" y="567309"/>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10" name="Straight Connector 9">
            <a:extLst>
              <a:ext uri="{FF2B5EF4-FFF2-40B4-BE49-F238E27FC236}">
                <a16:creationId xmlns:a16="http://schemas.microsoft.com/office/drawing/2014/main" id="{95BD057C-84C7-8D48-BA37-A5E3FFABAAA6}"/>
              </a:ext>
            </a:extLst>
          </p:cNvPr>
          <p:cNvCxnSpPr>
            <a:cxnSpLocks/>
          </p:cNvCxnSpPr>
          <p:nvPr/>
        </p:nvCxnSpPr>
        <p:spPr>
          <a:xfrm>
            <a:off x="10994445" y="319501"/>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E39887D3-A405-4097-941E-6C2AD7CC0A25}" type="datetime1">
              <a:rPr lang="en-US" smtClean="0"/>
              <a:t>10/2/2023</a:t>
            </a:fld>
            <a:endParaRPr lang="en-US"/>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a:p>
        </p:txBody>
      </p:sp>
      <p:pic>
        <p:nvPicPr>
          <p:cNvPr id="20" name="Graphic 19">
            <a:extLst>
              <a:ext uri="{FF2B5EF4-FFF2-40B4-BE49-F238E27FC236}">
                <a16:creationId xmlns:a16="http://schemas.microsoft.com/office/drawing/2014/main" id="{E0121CEB-3511-BBD8-3545-8FDC48CCED1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03457" y="366693"/>
            <a:ext cx="889000" cy="723900"/>
          </a:xfrm>
          <a:prstGeom prst="rect">
            <a:avLst/>
          </a:prstGeom>
        </p:spPr>
      </p:pic>
    </p:spTree>
    <p:extLst>
      <p:ext uri="{BB962C8B-B14F-4D97-AF65-F5344CB8AC3E}">
        <p14:creationId xmlns:p14="http://schemas.microsoft.com/office/powerpoint/2010/main" val="3377036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lvl2pPr marL="750888" indent="-293688">
              <a:buFont typeface="Monaco" pitchFamily="2" charset="77"/>
              <a:buChar char="⎻"/>
              <a:tabLst/>
              <a:defRPr/>
            </a:lvl2pPr>
            <a:lvl3pPr marL="1143000" indent="-228600">
              <a:buFont typeface="Courier New" panose="02070309020205020404" pitchFamily="49" charset="0"/>
              <a:buChar char="o"/>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580CB306-BDBB-4592-B6F1-5E17ACC821F8}" type="datetime1">
              <a:rPr lang="en-US" smtClean="0"/>
              <a:t>10/2/2023</a:t>
            </a:fld>
            <a:endParaRPr lang="en-US"/>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B7C1AB49-3D29-46E5-959A-AC4C30ABC14E}" type="slidenum">
              <a:rPr lang="en-US" smtClean="0"/>
              <a:t>‹#›</a:t>
            </a:fld>
            <a:endParaRPr lang="en-US"/>
          </a:p>
        </p:txBody>
      </p:sp>
    </p:spTree>
    <p:extLst>
      <p:ext uri="{BB962C8B-B14F-4D97-AF65-F5344CB8AC3E}">
        <p14:creationId xmlns:p14="http://schemas.microsoft.com/office/powerpoint/2010/main" val="3705249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0EB6E58D-70FC-4C2F-90F9-0652D58085B4}" type="datetime1">
              <a:rPr lang="en-US" smtClean="0"/>
              <a:t>10/2/2023</a:t>
            </a:fld>
            <a:endParaRPr lang="en-US"/>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B7C1AB49-3D29-46E5-959A-AC4C30ABC14E}" type="slidenum">
              <a:rPr lang="en-US" smtClean="0"/>
              <a:t>‹#›</a:t>
            </a:fld>
            <a:endParaRPr lang="en-US"/>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1531967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 Swoos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5F83B53B-397E-477B-BB7A-6ED6F04454A1}" type="datetime1">
              <a:rPr lang="en-US" smtClean="0"/>
              <a:t>10/2/2023</a:t>
            </a:fld>
            <a:endParaRPr lang="en-US"/>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a:xfrm>
            <a:off x="8610600" y="6153999"/>
            <a:ext cx="2743200" cy="365125"/>
          </a:xfrm>
        </p:spPr>
        <p:txBody>
          <a:bodyPr/>
          <a:lstStyle/>
          <a:p>
            <a:fld id="{B7C1AB49-3D29-46E5-959A-AC4C30ABC14E}" type="slidenum">
              <a:rPr lang="en-US" smtClean="0"/>
              <a:t>‹#›</a:t>
            </a:fld>
            <a:endParaRPr lang="en-US"/>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112461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5998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9727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12322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3892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0AAAC3-8F78-1C4C-B959-8C6F368DC1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 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942387"/>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4364787"/>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rial" panose="020B0604020202020204" pitchFamily="34" charset="0"/>
                <a:cs typeface="Arial" panose="020B0604020202020204" pitchFamily="34" charset="0"/>
              </a:rPr>
              <a:t>www.nasa.gov</a:t>
            </a: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chemeClr val="tx1"/>
                </a:solidFill>
              </a:defRPr>
            </a:lvl1pPr>
          </a:lstStyle>
          <a:p>
            <a:fld id="{FD5031ED-43B0-4AC5-B81A-4877B333E999}" type="datetime1">
              <a:rPr lang="en-US" smtClean="0"/>
              <a:t>10/2/2023</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3445801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4F26B08E-A8FE-4C62-8476-A8BA9BD0E829}" type="datetime1">
              <a:rPr lang="en-US" smtClean="0"/>
              <a:t>10/2/2023</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sp>
        <p:nvSpPr>
          <p:cNvPr id="7" name="TextBox 6">
            <a:extLst>
              <a:ext uri="{FF2B5EF4-FFF2-40B4-BE49-F238E27FC236}">
                <a16:creationId xmlns:a16="http://schemas.microsoft.com/office/drawing/2014/main" id="{584F4100-54F3-0E4B-827A-1261A60D5AC9}"/>
              </a:ext>
            </a:extLst>
          </p:cNvPr>
          <p:cNvSpPr txBox="1"/>
          <p:nvPr userDrawn="1"/>
        </p:nvSpPr>
        <p:spPr>
          <a:xfrm>
            <a:off x="11945815" y="2567354"/>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80908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1D4AA14-4063-2443-A9D6-0BCB844EB0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D29A18C6-E2F7-48F0-999A-90D0B5F26469}" type="datetime1">
              <a:rPr lang="en-US" smtClean="0"/>
              <a:t>10/2/2023</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86543" y="114300"/>
            <a:ext cx="1143000" cy="1143000"/>
          </a:xfrm>
          <a:prstGeom prst="rect">
            <a:avLst/>
          </a:prstGeom>
        </p:spPr>
      </p:pic>
    </p:spTree>
    <p:extLst>
      <p:ext uri="{BB962C8B-B14F-4D97-AF65-F5344CB8AC3E}">
        <p14:creationId xmlns:p14="http://schemas.microsoft.com/office/powerpoint/2010/main" val="3301825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fld id="{634F0161-9B30-472E-BD21-B1FF9ACD4595}" type="datetime1">
              <a:rPr lang="en-US" smtClean="0"/>
              <a:t>10/2/2023</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3610603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434DFF64-429E-4129-B7C8-C6639D00ABA3}" type="datetime1">
              <a:rPr lang="en-US" smtClean="0"/>
              <a:t>10/2/2023</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941779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B022A5A2-3DF2-4942-9B39-70D26A618118}" type="datetime1">
              <a:rPr lang="en-US" smtClean="0"/>
              <a:t>10/2/2023</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6490280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3E332D87-2E35-4D5C-9642-743FF00FF6D7}" type="datetime1">
              <a:rPr lang="en-US" smtClean="0"/>
              <a:t>10/2/2023</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938133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A697EF4B-BEE3-4D0B-B272-3106FBBD4532}" type="datetime1">
              <a:rPr lang="en-US" smtClean="0"/>
              <a:t>10/2/2023</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4301976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11571570" y="6429173"/>
            <a:ext cx="389546" cy="365125"/>
          </a:xfrm>
        </p:spPr>
        <p:txBody>
          <a:bodyPr/>
          <a:lstStyle/>
          <a:p>
            <a:fld id="{AAA21668-7E2D-D34B-8F28-D8590BEFEB53}" type="slidenum">
              <a:rPr lang="en-US" smtClean="0"/>
              <a:pPr/>
              <a:t>‹#›</a:t>
            </a:fld>
            <a:endParaRPr lang="en-US" dirty="0"/>
          </a:p>
        </p:txBody>
      </p:sp>
      <p:sp>
        <p:nvSpPr>
          <p:cNvPr id="7" name="Content Placeholder 6"/>
          <p:cNvSpPr>
            <a:spLocks noGrp="1"/>
          </p:cNvSpPr>
          <p:nvPr>
            <p:ph sz="quarter" idx="13"/>
          </p:nvPr>
        </p:nvSpPr>
        <p:spPr>
          <a:xfrm>
            <a:off x="163902" y="1692067"/>
            <a:ext cx="5540143" cy="5060462"/>
          </a:xfrm>
          <a:prstGeom prst="rect">
            <a:avLst/>
          </a:prstGeom>
        </p:spPr>
        <p:txBody>
          <a:bodyPr/>
          <a:lstStyle>
            <a:lvl1pPr marL="91440" indent="-91440">
              <a:buFont typeface="Arial" panose="020B0604020202020204" pitchFamily="34" charset="0"/>
              <a:buChar char="•"/>
              <a:defRPr sz="1200" b="0"/>
            </a:lvl1pPr>
            <a:lvl2pPr marL="274320" indent="-91440">
              <a:buFont typeface="Arial" panose="020B0604020202020204" pitchFamily="34" charset="0"/>
              <a:buChar char="−"/>
              <a:defRPr sz="1100"/>
            </a:lvl2pPr>
            <a:lvl3pPr marL="571500" indent="-114300">
              <a:defRPr sz="1000"/>
            </a:lvl3pPr>
            <a:lvl4pPr>
              <a:defRPr sz="1100"/>
            </a:lvl4pPr>
            <a:lvl5pPr>
              <a:defRPr sz="1100"/>
            </a:lvl5pPr>
          </a:lstStyle>
          <a:p>
            <a:pPr lvl="0"/>
            <a:r>
              <a:rPr lang="en-US"/>
              <a:t>Edit Master text styles</a:t>
            </a:r>
          </a:p>
          <a:p>
            <a:pPr lvl="1"/>
            <a:r>
              <a:rPr lang="en-US"/>
              <a:t>Second level</a:t>
            </a:r>
          </a:p>
          <a:p>
            <a:pPr lvl="2"/>
            <a:r>
              <a:rPr lang="en-US"/>
              <a:t>Third level</a:t>
            </a:r>
          </a:p>
        </p:txBody>
      </p:sp>
      <p:cxnSp>
        <p:nvCxnSpPr>
          <p:cNvPr id="9" name="Straight Connector 8"/>
          <p:cNvCxnSpPr>
            <a:cxnSpLocks/>
          </p:cNvCxnSpPr>
          <p:nvPr userDrawn="1"/>
        </p:nvCxnSpPr>
        <p:spPr bwMode="auto">
          <a:xfrm>
            <a:off x="5831442" y="1492372"/>
            <a:ext cx="0" cy="5260157"/>
          </a:xfrm>
          <a:prstGeom prst="line">
            <a:avLst/>
          </a:prstGeom>
          <a:solidFill>
            <a:schemeClr val="accent1"/>
          </a:solidFill>
          <a:ln w="9525" cap="flat" cmpd="sng" algn="ctr">
            <a:solidFill>
              <a:schemeClr val="bg1">
                <a:lumMod val="50000"/>
              </a:schemeClr>
            </a:solidFill>
            <a:prstDash val="solid"/>
            <a:round/>
            <a:headEnd type="none" w="med" len="med"/>
            <a:tailEnd type="none" w="med" len="med"/>
          </a:ln>
          <a:effectLst/>
        </p:spPr>
      </p:cxnSp>
      <p:cxnSp>
        <p:nvCxnSpPr>
          <p:cNvPr id="10" name="Straight Connector 9"/>
          <p:cNvCxnSpPr/>
          <p:nvPr userDrawn="1"/>
        </p:nvCxnSpPr>
        <p:spPr bwMode="auto">
          <a:xfrm flipV="1">
            <a:off x="5831442" y="4149245"/>
            <a:ext cx="6116143" cy="932"/>
          </a:xfrm>
          <a:prstGeom prst="line">
            <a:avLst/>
          </a:prstGeom>
          <a:solidFill>
            <a:schemeClr val="accent1"/>
          </a:solidFill>
          <a:ln w="9525" cap="flat" cmpd="sng" algn="ctr">
            <a:solidFill>
              <a:schemeClr val="bg1">
                <a:lumMod val="50000"/>
              </a:schemeClr>
            </a:solidFill>
            <a:prstDash val="solid"/>
            <a:round/>
            <a:headEnd type="none" w="med" len="med"/>
            <a:tailEnd type="none" w="med" len="med"/>
          </a:ln>
          <a:effectLst/>
        </p:spPr>
      </p:cxnSp>
      <p:sp>
        <p:nvSpPr>
          <p:cNvPr id="11" name="TextBox 10"/>
          <p:cNvSpPr txBox="1"/>
          <p:nvPr userDrawn="1"/>
        </p:nvSpPr>
        <p:spPr>
          <a:xfrm>
            <a:off x="163902" y="1453652"/>
            <a:ext cx="4297680" cy="307777"/>
          </a:xfrm>
          <a:prstGeom prst="rect">
            <a:avLst/>
          </a:prstGeom>
          <a:noFill/>
        </p:spPr>
        <p:txBody>
          <a:bodyPr wrap="square" rtlCol="0" anchor="ctr">
            <a:spAutoFit/>
          </a:bodyPr>
          <a:lstStyle/>
          <a:p>
            <a:r>
              <a:rPr lang="en-US" sz="1400" b="1" u="sng" dirty="0">
                <a:solidFill>
                  <a:srgbClr val="002060"/>
                </a:solidFill>
              </a:rPr>
              <a:t>Task Status &amp; Accomplishments</a:t>
            </a:r>
            <a:endParaRPr lang="en-US" sz="1600" b="1" u="sng" dirty="0">
              <a:solidFill>
                <a:srgbClr val="002060"/>
              </a:solidFill>
            </a:endParaRPr>
          </a:p>
        </p:txBody>
      </p:sp>
      <p:sp>
        <p:nvSpPr>
          <p:cNvPr id="12" name="TextBox 11"/>
          <p:cNvSpPr txBox="1"/>
          <p:nvPr userDrawn="1"/>
        </p:nvSpPr>
        <p:spPr>
          <a:xfrm>
            <a:off x="5831442" y="1453654"/>
            <a:ext cx="4114800" cy="307777"/>
          </a:xfrm>
          <a:prstGeom prst="rect">
            <a:avLst/>
          </a:prstGeom>
          <a:noFill/>
        </p:spPr>
        <p:txBody>
          <a:bodyPr wrap="square" rtlCol="0" anchor="ctr">
            <a:spAutoFit/>
          </a:bodyPr>
          <a:lstStyle/>
          <a:p>
            <a:r>
              <a:rPr lang="en-US" sz="1400" b="1" u="sng" dirty="0">
                <a:solidFill>
                  <a:srgbClr val="002060"/>
                </a:solidFill>
              </a:rPr>
              <a:t>Upcoming and</a:t>
            </a:r>
            <a:r>
              <a:rPr lang="en-US" sz="1400" b="1" u="sng" baseline="0" dirty="0">
                <a:solidFill>
                  <a:srgbClr val="002060"/>
                </a:solidFill>
              </a:rPr>
              <a:t> Milestones</a:t>
            </a:r>
            <a:endParaRPr lang="en-US" sz="1600" b="1" u="sng" dirty="0">
              <a:solidFill>
                <a:srgbClr val="002060"/>
              </a:solidFill>
            </a:endParaRPr>
          </a:p>
        </p:txBody>
      </p:sp>
      <p:sp>
        <p:nvSpPr>
          <p:cNvPr id="14" name="Content Placeholder 6"/>
          <p:cNvSpPr>
            <a:spLocks noGrp="1"/>
          </p:cNvSpPr>
          <p:nvPr>
            <p:ph sz="quarter" idx="4294967295"/>
          </p:nvPr>
        </p:nvSpPr>
        <p:spPr>
          <a:xfrm>
            <a:off x="5852845" y="1692067"/>
            <a:ext cx="6006532" cy="2418460"/>
          </a:xfrm>
          <a:prstGeom prst="rect">
            <a:avLst/>
          </a:prstGeom>
        </p:spPr>
        <p:txBody>
          <a:bodyPr/>
          <a:lstStyle>
            <a:lvl1pPr>
              <a:defRPr lang="en-US" sz="1200" b="0" smtClean="0"/>
            </a:lvl1pPr>
            <a:lvl2pPr>
              <a:defRPr lang="en-US" sz="1100" smtClean="0"/>
            </a:lvl2pPr>
            <a:lvl3pPr>
              <a:defRPr lang="en-US" sz="1000" smtClean="0"/>
            </a:lvl3pPr>
          </a:lstStyle>
          <a:p>
            <a:pPr marL="91440" lvl="0" indent="-91440">
              <a:buFont typeface="Arial" panose="020B0604020202020204" pitchFamily="34" charset="0"/>
              <a:buChar char="•"/>
            </a:pPr>
            <a:r>
              <a:rPr lang="en-US"/>
              <a:t>Edit Master text styles</a:t>
            </a:r>
          </a:p>
          <a:p>
            <a:pPr marL="274320" lvl="1" indent="-91440">
              <a:buFont typeface="Arial" panose="020B0604020202020204" pitchFamily="34" charset="0"/>
              <a:buChar char="−"/>
            </a:pPr>
            <a:r>
              <a:rPr lang="en-US"/>
              <a:t>Second level</a:t>
            </a:r>
          </a:p>
          <a:p>
            <a:pPr marL="571500" lvl="2" indent="-114300"/>
            <a:r>
              <a:rPr lang="en-US"/>
              <a:t>Third level</a:t>
            </a:r>
          </a:p>
        </p:txBody>
      </p:sp>
      <p:sp>
        <p:nvSpPr>
          <p:cNvPr id="15" name="Content Placeholder 6"/>
          <p:cNvSpPr>
            <a:spLocks noGrp="1"/>
          </p:cNvSpPr>
          <p:nvPr>
            <p:ph sz="quarter" idx="4294967295"/>
          </p:nvPr>
        </p:nvSpPr>
        <p:spPr>
          <a:xfrm>
            <a:off x="5846485" y="4465724"/>
            <a:ext cx="6006532" cy="2286805"/>
          </a:xfrm>
          <a:prstGeom prst="rect">
            <a:avLst/>
          </a:prstGeom>
        </p:spPr>
        <p:txBody>
          <a:bodyPr/>
          <a:lstStyle>
            <a:lvl1pPr>
              <a:defRPr lang="en-US" sz="1200" b="0" smtClean="0"/>
            </a:lvl1pPr>
            <a:lvl2pPr>
              <a:defRPr lang="en-US" sz="1100" smtClean="0"/>
            </a:lvl2pPr>
            <a:lvl3pPr>
              <a:defRPr lang="en-US" sz="1000" smtClean="0"/>
            </a:lvl3pPr>
          </a:lstStyle>
          <a:p>
            <a:pPr marL="91440" lvl="0" indent="-91440">
              <a:buFont typeface="Arial" panose="020B0604020202020204" pitchFamily="34" charset="0"/>
              <a:buChar char="•"/>
            </a:pPr>
            <a:r>
              <a:rPr lang="en-US" dirty="0"/>
              <a:t>Edit Master text styles</a:t>
            </a:r>
          </a:p>
          <a:p>
            <a:pPr marL="274320" lvl="1" indent="-91440">
              <a:buFont typeface="Arial" panose="020B0604020202020204" pitchFamily="34" charset="0"/>
              <a:buChar char="−"/>
            </a:pPr>
            <a:r>
              <a:rPr lang="en-US" dirty="0"/>
              <a:t>Second level</a:t>
            </a:r>
          </a:p>
          <a:p>
            <a:pPr marL="571500" lvl="2" indent="-114300"/>
            <a:r>
              <a:rPr lang="en-US" dirty="0"/>
              <a:t>Third level</a:t>
            </a:r>
          </a:p>
        </p:txBody>
      </p:sp>
      <p:sp>
        <p:nvSpPr>
          <p:cNvPr id="13" name="TextBox 12"/>
          <p:cNvSpPr txBox="1"/>
          <p:nvPr userDrawn="1"/>
        </p:nvSpPr>
        <p:spPr>
          <a:xfrm>
            <a:off x="5919077" y="4157947"/>
            <a:ext cx="4297680" cy="307777"/>
          </a:xfrm>
          <a:prstGeom prst="rect">
            <a:avLst/>
          </a:prstGeom>
          <a:noFill/>
        </p:spPr>
        <p:txBody>
          <a:bodyPr wrap="square" rtlCol="0" anchor="ctr">
            <a:spAutoFit/>
          </a:bodyPr>
          <a:lstStyle/>
          <a:p>
            <a:r>
              <a:rPr lang="en-US" sz="1400" b="1" u="sng" dirty="0">
                <a:solidFill>
                  <a:srgbClr val="002060"/>
                </a:solidFill>
              </a:rPr>
              <a:t>Actions,</a:t>
            </a:r>
            <a:r>
              <a:rPr lang="en-US" sz="1400" b="1" u="sng" baseline="0" dirty="0">
                <a:solidFill>
                  <a:srgbClr val="002060"/>
                </a:solidFill>
              </a:rPr>
              <a:t> Issues, &amp; Help Needed</a:t>
            </a:r>
            <a:endParaRPr lang="en-US" sz="1600" b="1" u="sng" dirty="0">
              <a:solidFill>
                <a:srgbClr val="002060"/>
              </a:solidFill>
            </a:endParaRPr>
          </a:p>
        </p:txBody>
      </p:sp>
    </p:spTree>
    <p:extLst>
      <p:ext uri="{BB962C8B-B14F-4D97-AF65-F5344CB8AC3E}">
        <p14:creationId xmlns:p14="http://schemas.microsoft.com/office/powerpoint/2010/main" val="38525797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15A2B7A-E28E-4115-A57E-58E36C5A55BB}" type="datetime1">
              <a:rPr lang="en-US" smtClean="0"/>
              <a:t>10/2/2023</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8371256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CE8A6C9F-0AEC-4150-9B00-903A3C834755}" type="datetime1">
              <a:rPr lang="en-US" smtClean="0"/>
              <a:t>10/2/2023</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178291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875D30D6-1291-429C-892F-376D7D6F4E34}" type="datetime1">
              <a:rPr lang="en-US" smtClean="0"/>
              <a:t>10/2/2023</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4100316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543658F-5F30-401C-97EC-FFC5967B5F4D}" type="datetime1">
              <a:rPr lang="en-US" smtClean="0"/>
              <a:t>10/2/2023</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59597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11571570" y="6429173"/>
            <a:ext cx="389546" cy="365125"/>
          </a:xfrm>
        </p:spPr>
        <p:txBody>
          <a:bodyPr/>
          <a:lstStyle/>
          <a:p>
            <a:fld id="{AAA21668-7E2D-D34B-8F28-D8590BEFEB53}" type="slidenum">
              <a:rPr lang="en-US" smtClean="0"/>
              <a:pPr/>
              <a:t>‹#›</a:t>
            </a:fld>
            <a:endParaRPr lang="en-US" dirty="0"/>
          </a:p>
        </p:txBody>
      </p:sp>
      <p:sp>
        <p:nvSpPr>
          <p:cNvPr id="6" name="TextBox 5"/>
          <p:cNvSpPr txBox="1"/>
          <p:nvPr userDrawn="1"/>
        </p:nvSpPr>
        <p:spPr>
          <a:xfrm>
            <a:off x="5846485" y="4937596"/>
            <a:ext cx="4297680" cy="307777"/>
          </a:xfrm>
          <a:prstGeom prst="rect">
            <a:avLst/>
          </a:prstGeom>
          <a:noFill/>
        </p:spPr>
        <p:txBody>
          <a:bodyPr wrap="square" rtlCol="0" anchor="ctr">
            <a:spAutoFit/>
          </a:bodyPr>
          <a:lstStyle/>
          <a:p>
            <a:r>
              <a:rPr lang="en-US" sz="1400" b="1" u="sng" dirty="0">
                <a:solidFill>
                  <a:srgbClr val="002060"/>
                </a:solidFill>
              </a:rPr>
              <a:t>Issues,</a:t>
            </a:r>
            <a:r>
              <a:rPr lang="en-US" sz="1400" b="1" u="sng" baseline="0" dirty="0">
                <a:solidFill>
                  <a:srgbClr val="002060"/>
                </a:solidFill>
              </a:rPr>
              <a:t> Concerns, &amp; </a:t>
            </a:r>
            <a:r>
              <a:rPr lang="en-US" sz="1400" b="1" u="sng" dirty="0">
                <a:solidFill>
                  <a:srgbClr val="002060"/>
                </a:solidFill>
              </a:rPr>
              <a:t>Watch</a:t>
            </a:r>
            <a:r>
              <a:rPr lang="en-US" sz="1400" b="1" u="sng" baseline="0" dirty="0">
                <a:solidFill>
                  <a:srgbClr val="002060"/>
                </a:solidFill>
              </a:rPr>
              <a:t> Items</a:t>
            </a:r>
            <a:endParaRPr lang="en-US" sz="1600" b="1" u="sng" dirty="0">
              <a:solidFill>
                <a:srgbClr val="002060"/>
              </a:solidFill>
            </a:endParaRPr>
          </a:p>
        </p:txBody>
      </p:sp>
      <p:sp>
        <p:nvSpPr>
          <p:cNvPr id="7" name="Content Placeholder 6"/>
          <p:cNvSpPr>
            <a:spLocks noGrp="1"/>
          </p:cNvSpPr>
          <p:nvPr>
            <p:ph sz="quarter" idx="13"/>
          </p:nvPr>
        </p:nvSpPr>
        <p:spPr>
          <a:xfrm>
            <a:off x="163902" y="1692067"/>
            <a:ext cx="5540143" cy="5060462"/>
          </a:xfrm>
          <a:prstGeom prst="rect">
            <a:avLst/>
          </a:prstGeom>
        </p:spPr>
        <p:txBody>
          <a:bodyPr/>
          <a:lstStyle>
            <a:lvl1pPr marL="91440" indent="-91440">
              <a:buFont typeface="Arial" panose="020B0604020202020204" pitchFamily="34" charset="0"/>
              <a:buChar char="•"/>
              <a:defRPr sz="1200" b="0"/>
            </a:lvl1pPr>
            <a:lvl2pPr marL="274320" indent="-91440">
              <a:buFont typeface="Arial" panose="020B0604020202020204" pitchFamily="34" charset="0"/>
              <a:buChar char="−"/>
              <a:defRPr sz="1100"/>
            </a:lvl2pPr>
            <a:lvl3pPr marL="571500" indent="-114300">
              <a:defRPr sz="1000"/>
            </a:lvl3pPr>
            <a:lvl4pPr>
              <a:defRPr sz="1100"/>
            </a:lvl4pPr>
            <a:lvl5pPr>
              <a:defRPr sz="1100"/>
            </a:lvl5pPr>
          </a:lstStyle>
          <a:p>
            <a:pPr lvl="0"/>
            <a:r>
              <a:rPr lang="en-US"/>
              <a:t>Edit Master text styles</a:t>
            </a:r>
          </a:p>
          <a:p>
            <a:pPr lvl="1"/>
            <a:r>
              <a:rPr lang="en-US"/>
              <a:t>Second level</a:t>
            </a:r>
          </a:p>
          <a:p>
            <a:pPr lvl="2"/>
            <a:r>
              <a:rPr lang="en-US"/>
              <a:t>Third level</a:t>
            </a:r>
          </a:p>
        </p:txBody>
      </p:sp>
      <p:cxnSp>
        <p:nvCxnSpPr>
          <p:cNvPr id="9" name="Straight Connector 8"/>
          <p:cNvCxnSpPr>
            <a:cxnSpLocks/>
          </p:cNvCxnSpPr>
          <p:nvPr userDrawn="1"/>
        </p:nvCxnSpPr>
        <p:spPr bwMode="auto">
          <a:xfrm>
            <a:off x="5831442" y="1492372"/>
            <a:ext cx="0" cy="5260157"/>
          </a:xfrm>
          <a:prstGeom prst="line">
            <a:avLst/>
          </a:prstGeom>
          <a:solidFill>
            <a:schemeClr val="accent1"/>
          </a:solidFill>
          <a:ln w="9525" cap="flat" cmpd="sng" algn="ctr">
            <a:solidFill>
              <a:schemeClr val="bg1">
                <a:lumMod val="50000"/>
              </a:schemeClr>
            </a:solidFill>
            <a:prstDash val="solid"/>
            <a:round/>
            <a:headEnd type="none" w="med" len="med"/>
            <a:tailEnd type="none" w="med" len="med"/>
          </a:ln>
          <a:effectLst/>
        </p:spPr>
      </p:cxnSp>
      <p:cxnSp>
        <p:nvCxnSpPr>
          <p:cNvPr id="10" name="Straight Connector 9"/>
          <p:cNvCxnSpPr/>
          <p:nvPr userDrawn="1"/>
        </p:nvCxnSpPr>
        <p:spPr bwMode="auto">
          <a:xfrm flipV="1">
            <a:off x="5831442" y="4985473"/>
            <a:ext cx="6116143" cy="932"/>
          </a:xfrm>
          <a:prstGeom prst="line">
            <a:avLst/>
          </a:prstGeom>
          <a:solidFill>
            <a:schemeClr val="accent1"/>
          </a:solidFill>
          <a:ln w="9525" cap="flat" cmpd="sng" algn="ctr">
            <a:solidFill>
              <a:schemeClr val="bg1">
                <a:lumMod val="50000"/>
              </a:schemeClr>
            </a:solidFill>
            <a:prstDash val="solid"/>
            <a:round/>
            <a:headEnd type="none" w="med" len="med"/>
            <a:tailEnd type="none" w="med" len="med"/>
          </a:ln>
          <a:effectLst/>
        </p:spPr>
      </p:cxnSp>
      <p:sp>
        <p:nvSpPr>
          <p:cNvPr id="11" name="TextBox 10"/>
          <p:cNvSpPr txBox="1"/>
          <p:nvPr userDrawn="1"/>
        </p:nvSpPr>
        <p:spPr>
          <a:xfrm>
            <a:off x="163902" y="1453652"/>
            <a:ext cx="4297680" cy="307777"/>
          </a:xfrm>
          <a:prstGeom prst="rect">
            <a:avLst/>
          </a:prstGeom>
          <a:noFill/>
        </p:spPr>
        <p:txBody>
          <a:bodyPr wrap="square" rtlCol="0" anchor="ctr">
            <a:spAutoFit/>
          </a:bodyPr>
          <a:lstStyle/>
          <a:p>
            <a:r>
              <a:rPr lang="en-US" sz="1400" b="1" u="sng" dirty="0">
                <a:solidFill>
                  <a:srgbClr val="002060"/>
                </a:solidFill>
              </a:rPr>
              <a:t>Task Status &amp; Accomplishments</a:t>
            </a:r>
            <a:endParaRPr lang="en-US" sz="1600" b="1" u="sng" dirty="0">
              <a:solidFill>
                <a:srgbClr val="002060"/>
              </a:solidFill>
            </a:endParaRPr>
          </a:p>
        </p:txBody>
      </p:sp>
      <p:sp>
        <p:nvSpPr>
          <p:cNvPr id="12" name="TextBox 11"/>
          <p:cNvSpPr txBox="1"/>
          <p:nvPr userDrawn="1"/>
        </p:nvSpPr>
        <p:spPr>
          <a:xfrm>
            <a:off x="5831442" y="1453654"/>
            <a:ext cx="4114800" cy="307777"/>
          </a:xfrm>
          <a:prstGeom prst="rect">
            <a:avLst/>
          </a:prstGeom>
          <a:noFill/>
        </p:spPr>
        <p:txBody>
          <a:bodyPr wrap="square" rtlCol="0" anchor="ctr">
            <a:spAutoFit/>
          </a:bodyPr>
          <a:lstStyle/>
          <a:p>
            <a:r>
              <a:rPr lang="en-US" sz="1400" b="1" u="sng" dirty="0">
                <a:solidFill>
                  <a:srgbClr val="002060"/>
                </a:solidFill>
              </a:rPr>
              <a:t>Upcoming and</a:t>
            </a:r>
            <a:r>
              <a:rPr lang="en-US" sz="1400" b="1" u="sng" baseline="0" dirty="0">
                <a:solidFill>
                  <a:srgbClr val="002060"/>
                </a:solidFill>
              </a:rPr>
              <a:t> Milestones</a:t>
            </a:r>
            <a:endParaRPr lang="en-US" sz="1600" b="1" u="sng" dirty="0">
              <a:solidFill>
                <a:srgbClr val="002060"/>
              </a:solidFill>
            </a:endParaRPr>
          </a:p>
        </p:txBody>
      </p:sp>
      <p:sp>
        <p:nvSpPr>
          <p:cNvPr id="14" name="Content Placeholder 6"/>
          <p:cNvSpPr>
            <a:spLocks noGrp="1"/>
          </p:cNvSpPr>
          <p:nvPr>
            <p:ph sz="quarter" idx="4294967295"/>
          </p:nvPr>
        </p:nvSpPr>
        <p:spPr>
          <a:xfrm>
            <a:off x="5846485" y="1692067"/>
            <a:ext cx="6006532" cy="3294338"/>
          </a:xfrm>
          <a:prstGeom prst="rect">
            <a:avLst/>
          </a:prstGeom>
        </p:spPr>
        <p:txBody>
          <a:bodyPr/>
          <a:lstStyle>
            <a:lvl1pPr>
              <a:defRPr lang="en-US" sz="1200" b="0" smtClean="0"/>
            </a:lvl1pPr>
            <a:lvl2pPr>
              <a:defRPr lang="en-US" sz="1100" smtClean="0"/>
            </a:lvl2pPr>
            <a:lvl3pPr>
              <a:defRPr lang="en-US" sz="1000" smtClean="0"/>
            </a:lvl3pPr>
          </a:lstStyle>
          <a:p>
            <a:pPr marL="91440" lvl="0" indent="-91440">
              <a:buFont typeface="Arial" panose="020B0604020202020204" pitchFamily="34" charset="0"/>
              <a:buChar char="•"/>
            </a:pPr>
            <a:r>
              <a:rPr lang="en-US"/>
              <a:t>Edit Master text styles</a:t>
            </a:r>
          </a:p>
          <a:p>
            <a:pPr marL="274320" lvl="1" indent="-91440">
              <a:buFont typeface="Arial" panose="020B0604020202020204" pitchFamily="34" charset="0"/>
              <a:buChar char="−"/>
            </a:pPr>
            <a:r>
              <a:rPr lang="en-US"/>
              <a:t>Second level</a:t>
            </a:r>
          </a:p>
          <a:p>
            <a:pPr marL="571500" lvl="2" indent="-114300"/>
            <a:r>
              <a:rPr lang="en-US"/>
              <a:t>Third level</a:t>
            </a:r>
          </a:p>
        </p:txBody>
      </p:sp>
      <p:sp>
        <p:nvSpPr>
          <p:cNvPr id="15" name="Content Placeholder 6"/>
          <p:cNvSpPr>
            <a:spLocks noGrp="1"/>
          </p:cNvSpPr>
          <p:nvPr>
            <p:ph sz="quarter" idx="4294967295"/>
          </p:nvPr>
        </p:nvSpPr>
        <p:spPr>
          <a:xfrm>
            <a:off x="5846485" y="5168348"/>
            <a:ext cx="6006532" cy="1584181"/>
          </a:xfrm>
          <a:prstGeom prst="rect">
            <a:avLst/>
          </a:prstGeom>
        </p:spPr>
        <p:txBody>
          <a:bodyPr/>
          <a:lstStyle>
            <a:lvl1pPr>
              <a:defRPr lang="en-US" sz="1200" b="0" smtClean="0"/>
            </a:lvl1pPr>
            <a:lvl2pPr>
              <a:defRPr lang="en-US" sz="1100" smtClean="0"/>
            </a:lvl2pPr>
            <a:lvl3pPr>
              <a:defRPr lang="en-US" sz="1000" smtClean="0"/>
            </a:lvl3pPr>
          </a:lstStyle>
          <a:p>
            <a:pPr marL="91440" lvl="0" indent="-91440">
              <a:buFont typeface="Arial" panose="020B0604020202020204" pitchFamily="34" charset="0"/>
              <a:buChar char="•"/>
            </a:pPr>
            <a:r>
              <a:rPr lang="en-US" dirty="0"/>
              <a:t>Edit Master text styles</a:t>
            </a:r>
          </a:p>
          <a:p>
            <a:pPr marL="274320" lvl="1" indent="-91440">
              <a:buFont typeface="Arial" panose="020B0604020202020204" pitchFamily="34" charset="0"/>
              <a:buChar char="−"/>
            </a:pPr>
            <a:r>
              <a:rPr lang="en-US" dirty="0"/>
              <a:t>Second level</a:t>
            </a:r>
          </a:p>
          <a:p>
            <a:pPr marL="571500" lvl="2" indent="-114300"/>
            <a:r>
              <a:rPr lang="en-US" dirty="0"/>
              <a:t>Third level</a:t>
            </a:r>
          </a:p>
        </p:txBody>
      </p:sp>
    </p:spTree>
    <p:extLst>
      <p:ext uri="{BB962C8B-B14F-4D97-AF65-F5344CB8AC3E}">
        <p14:creationId xmlns:p14="http://schemas.microsoft.com/office/powerpoint/2010/main" val="308888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6"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theme" Target="../theme/theme2.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4308894E-DC6A-42DE-89EF-CBF62A371D6B}" type="datetime1">
              <a:rPr lang="en-US" smtClean="0"/>
              <a:t>10/2/2023</a:t>
            </a:fld>
            <a:endParaRPr lang="en-US"/>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B7C1AB49-3D29-46E5-959A-AC4C30ABC14E}" type="slidenum">
              <a:rPr lang="en-US" smtClean="0"/>
              <a:t>‹#›</a:t>
            </a:fld>
            <a:endParaRPr lang="en-US"/>
          </a:p>
        </p:txBody>
      </p:sp>
      <p:pic>
        <p:nvPicPr>
          <p:cNvPr id="9" name="Picture 8">
            <a:extLst>
              <a:ext uri="{FF2B5EF4-FFF2-40B4-BE49-F238E27FC236}">
                <a16:creationId xmlns:a16="http://schemas.microsoft.com/office/drawing/2014/main" id="{0665C2D0-D186-59B7-3359-216D0E00EC4B}"/>
              </a:ext>
            </a:extLst>
          </p:cNvPr>
          <p:cNvPicPr>
            <a:picLocks noChangeAspect="1"/>
          </p:cNvPicPr>
          <p:nvPr/>
        </p:nvPicPr>
        <p:blipFill>
          <a:blip r:embed="rId10"/>
          <a:stretch>
            <a:fillRect/>
          </a:stretch>
        </p:blipFill>
        <p:spPr>
          <a:xfrm>
            <a:off x="0" y="6440640"/>
            <a:ext cx="12192000" cy="417360"/>
          </a:xfrm>
          <a:prstGeom prst="rect">
            <a:avLst/>
          </a:prstGeom>
        </p:spPr>
      </p:pic>
    </p:spTree>
    <p:extLst>
      <p:ext uri="{BB962C8B-B14F-4D97-AF65-F5344CB8AC3E}">
        <p14:creationId xmlns:p14="http://schemas.microsoft.com/office/powerpoint/2010/main" val="1258147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D5A06D-018B-0343-A54E-2C3D039CD5B3}"/>
              </a:ext>
            </a:extLst>
          </p:cNvPr>
          <p:cNvSpPr/>
          <p:nvPr userDrawn="1"/>
        </p:nvSpPr>
        <p:spPr>
          <a:xfrm>
            <a:off x="0" y="0"/>
            <a:ext cx="12192000" cy="13716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latin typeface="Arial" panose="020B0604020202020204" pitchFamily="34" charset="0"/>
                <a:cs typeface="Arial" panose="020B0604020202020204" pitchFamily="34" charset="0"/>
              </a:defRPr>
            </a:lvl1pPr>
          </a:lstStyle>
          <a:p>
            <a:fld id="{E4366D90-CDFA-4D25-A318-6349FB6ACDC1}" type="datetime1">
              <a:rPr lang="en-US" smtClean="0"/>
              <a:t>10/2/2023</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9" name="Picture 8"/>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886543" y="114300"/>
            <a:ext cx="1143000" cy="1143000"/>
          </a:xfrm>
          <a:prstGeom prst="rect">
            <a:avLst/>
          </a:prstGeom>
        </p:spPr>
      </p:pic>
    </p:spTree>
    <p:extLst>
      <p:ext uri="{BB962C8B-B14F-4D97-AF65-F5344CB8AC3E}">
        <p14:creationId xmlns:p14="http://schemas.microsoft.com/office/powerpoint/2010/main" val="4238908578"/>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Lst>
  <p:hf hdr="0" ftr="0" dt="0"/>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png"/><Relationship Id="rId7" Type="http://schemas.openxmlformats.org/officeDocument/2006/relationships/image" Target="../media/image19.jpg"/><Relationship Id="rId2"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D49DF-FEB3-749E-5EAF-DB08059CA7B7}"/>
              </a:ext>
            </a:extLst>
          </p:cNvPr>
          <p:cNvSpPr>
            <a:spLocks noGrp="1"/>
          </p:cNvSpPr>
          <p:nvPr>
            <p:ph type="ctrTitle"/>
          </p:nvPr>
        </p:nvSpPr>
        <p:spPr/>
        <p:txBody>
          <a:bodyPr/>
          <a:lstStyle/>
          <a:p>
            <a:r>
              <a:rPr lang="en-US" sz="3200" dirty="0"/>
              <a:t>Navigation Sensor Technology Assessment Capability for Data-Driven Systems Analysis</a:t>
            </a:r>
          </a:p>
        </p:txBody>
      </p:sp>
      <p:sp>
        <p:nvSpPr>
          <p:cNvPr id="3" name="Subtitle 2">
            <a:extLst>
              <a:ext uri="{FF2B5EF4-FFF2-40B4-BE49-F238E27FC236}">
                <a16:creationId xmlns:a16="http://schemas.microsoft.com/office/drawing/2014/main" id="{E062E1AA-8C66-C090-D047-A854A490259F}"/>
              </a:ext>
            </a:extLst>
          </p:cNvPr>
          <p:cNvSpPr>
            <a:spLocks noGrp="1"/>
          </p:cNvSpPr>
          <p:nvPr>
            <p:ph type="subTitle" idx="1"/>
          </p:nvPr>
        </p:nvSpPr>
        <p:spPr>
          <a:xfrm>
            <a:off x="807259" y="3769360"/>
            <a:ext cx="8312677" cy="1488440"/>
          </a:xfrm>
        </p:spPr>
        <p:txBody>
          <a:bodyPr>
            <a:normAutofit fontScale="92500"/>
          </a:bodyPr>
          <a:lstStyle/>
          <a:p>
            <a:pPr>
              <a:lnSpc>
                <a:spcPct val="120000"/>
              </a:lnSpc>
            </a:pPr>
            <a:r>
              <a:rPr lang="en-US" sz="1400" dirty="0"/>
              <a:t>October 2023</a:t>
            </a:r>
          </a:p>
          <a:p>
            <a:pPr>
              <a:lnSpc>
                <a:spcPct val="120000"/>
              </a:lnSpc>
            </a:pPr>
            <a:endParaRPr lang="en-US" sz="1400" dirty="0"/>
          </a:p>
          <a:p>
            <a:pPr>
              <a:lnSpc>
                <a:spcPct val="120000"/>
              </a:lnSpc>
            </a:pPr>
            <a:r>
              <a:rPr lang="en-US" sz="1400" dirty="0"/>
              <a:t>Esther Lee, Paul V. Tartabini, Brett R. Starr, Paul D. Friz, Christopher D. Karlgaard, and Jamshid Samareh</a:t>
            </a:r>
          </a:p>
          <a:p>
            <a:pPr>
              <a:lnSpc>
                <a:spcPct val="120000"/>
              </a:lnSpc>
            </a:pPr>
            <a:r>
              <a:rPr lang="en-US" sz="1400" dirty="0"/>
              <a:t>NASA Langley Research Center</a:t>
            </a:r>
          </a:p>
        </p:txBody>
      </p:sp>
    </p:spTree>
    <p:extLst>
      <p:ext uri="{BB962C8B-B14F-4D97-AF65-F5344CB8AC3E}">
        <p14:creationId xmlns:p14="http://schemas.microsoft.com/office/powerpoint/2010/main" val="3036404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4FBF4-95EF-4CCB-B8F4-C5071AF0B703}"/>
              </a:ext>
            </a:extLst>
          </p:cNvPr>
          <p:cNvSpPr>
            <a:spLocks noGrp="1"/>
          </p:cNvSpPr>
          <p:nvPr>
            <p:ph type="title"/>
          </p:nvPr>
        </p:nvSpPr>
        <p:spPr/>
        <p:txBody>
          <a:bodyPr>
            <a:normAutofit/>
          </a:bodyPr>
          <a:lstStyle/>
          <a:p>
            <a:r>
              <a:rPr lang="en-US" dirty="0">
                <a:solidFill>
                  <a:schemeClr val="tx1"/>
                </a:solidFill>
              </a:rPr>
              <a:t>Outline</a:t>
            </a:r>
          </a:p>
        </p:txBody>
      </p:sp>
      <p:sp>
        <p:nvSpPr>
          <p:cNvPr id="3" name="Content Placeholder 2">
            <a:extLst>
              <a:ext uri="{FF2B5EF4-FFF2-40B4-BE49-F238E27FC236}">
                <a16:creationId xmlns:a16="http://schemas.microsoft.com/office/drawing/2014/main" id="{1B92DF66-0ABD-46CA-8F50-9A549B9AD925}"/>
              </a:ext>
            </a:extLst>
          </p:cNvPr>
          <p:cNvSpPr>
            <a:spLocks noGrp="1"/>
          </p:cNvSpPr>
          <p:nvPr>
            <p:ph idx="1"/>
          </p:nvPr>
        </p:nvSpPr>
        <p:spPr/>
        <p:txBody>
          <a:bodyPr/>
          <a:lstStyle/>
          <a:p>
            <a:r>
              <a:rPr lang="en-US" dirty="0">
                <a:solidFill>
                  <a:schemeClr val="tx1"/>
                </a:solidFill>
              </a:rPr>
              <a:t>Motivation</a:t>
            </a:r>
          </a:p>
          <a:p>
            <a:r>
              <a:rPr lang="en-US" dirty="0">
                <a:solidFill>
                  <a:schemeClr val="tx1"/>
                </a:solidFill>
              </a:rPr>
              <a:t>Method </a:t>
            </a:r>
          </a:p>
          <a:p>
            <a:pPr lvl="1"/>
            <a:r>
              <a:rPr lang="en-US" dirty="0">
                <a:solidFill>
                  <a:schemeClr val="tx1"/>
                </a:solidFill>
              </a:rPr>
              <a:t>Technology Survey</a:t>
            </a:r>
          </a:p>
          <a:p>
            <a:pPr lvl="1"/>
            <a:r>
              <a:rPr lang="en-US" dirty="0">
                <a:solidFill>
                  <a:schemeClr val="tx1"/>
                </a:solidFill>
              </a:rPr>
              <a:t>Simulation Model Overview</a:t>
            </a:r>
          </a:p>
          <a:p>
            <a:r>
              <a:rPr lang="en-US" dirty="0">
                <a:solidFill>
                  <a:schemeClr val="tx1"/>
                </a:solidFill>
              </a:rPr>
              <a:t>Approach</a:t>
            </a:r>
          </a:p>
          <a:p>
            <a:r>
              <a:rPr lang="en-US" dirty="0">
                <a:solidFill>
                  <a:schemeClr val="tx1"/>
                </a:solidFill>
              </a:rPr>
              <a:t>Selected Results</a:t>
            </a:r>
          </a:p>
          <a:p>
            <a:r>
              <a:rPr lang="en-US" dirty="0">
                <a:solidFill>
                  <a:schemeClr val="tx1"/>
                </a:solidFill>
              </a:rPr>
              <a:t>Key Takeaways</a:t>
            </a:r>
          </a:p>
          <a:p>
            <a:r>
              <a:rPr lang="en-US" dirty="0">
                <a:solidFill>
                  <a:schemeClr val="tx1"/>
                </a:solidFill>
              </a:rPr>
              <a:t>Future Work</a:t>
            </a:r>
          </a:p>
          <a:p>
            <a:endParaRPr lang="en-US" dirty="0">
              <a:solidFill>
                <a:schemeClr val="tx1"/>
              </a:solidFill>
            </a:endParaRPr>
          </a:p>
        </p:txBody>
      </p:sp>
      <p:sp>
        <p:nvSpPr>
          <p:cNvPr id="4" name="Slide Number Placeholder 3">
            <a:extLst>
              <a:ext uri="{FF2B5EF4-FFF2-40B4-BE49-F238E27FC236}">
                <a16:creationId xmlns:a16="http://schemas.microsoft.com/office/drawing/2014/main" id="{E3049C59-5817-48C6-B93E-1659AE5E358E}"/>
              </a:ext>
            </a:extLst>
          </p:cNvPr>
          <p:cNvSpPr>
            <a:spLocks noGrp="1"/>
          </p:cNvSpPr>
          <p:nvPr>
            <p:ph type="sldNum" sz="quarter" idx="12"/>
          </p:nvPr>
        </p:nvSpPr>
        <p:spPr>
          <a:xfrm>
            <a:off x="8610600" y="6164847"/>
            <a:ext cx="2743200" cy="365125"/>
          </a:xfrm>
        </p:spPr>
        <p:txBody>
          <a:bodyPr/>
          <a:lstStyle/>
          <a:p>
            <a:fld id="{AAA21668-7E2D-D34B-8F28-D8590BEFEB53}" type="slidenum">
              <a:rPr lang="en-US" smtClean="0">
                <a:solidFill>
                  <a:schemeClr val="bg1">
                    <a:lumMod val="50000"/>
                  </a:schemeClr>
                </a:solidFill>
              </a:rPr>
              <a:pPr/>
              <a:t>2</a:t>
            </a:fld>
            <a:endParaRPr lang="en-US" dirty="0">
              <a:solidFill>
                <a:schemeClr val="bg1">
                  <a:lumMod val="50000"/>
                </a:schemeClr>
              </a:solidFill>
            </a:endParaRPr>
          </a:p>
        </p:txBody>
      </p:sp>
    </p:spTree>
    <p:extLst>
      <p:ext uri="{BB962C8B-B14F-4D97-AF65-F5344CB8AC3E}">
        <p14:creationId xmlns:p14="http://schemas.microsoft.com/office/powerpoint/2010/main" val="4130117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85BE1-F527-4501-91AE-429EE42C6210}"/>
              </a:ext>
            </a:extLst>
          </p:cNvPr>
          <p:cNvSpPr>
            <a:spLocks noGrp="1"/>
          </p:cNvSpPr>
          <p:nvPr>
            <p:ph type="title"/>
          </p:nvPr>
        </p:nvSpPr>
        <p:spPr/>
        <p:txBody>
          <a:bodyPr/>
          <a:lstStyle/>
          <a:p>
            <a:r>
              <a:rPr lang="en-US" dirty="0">
                <a:solidFill>
                  <a:schemeClr val="tx1"/>
                </a:solidFill>
              </a:rPr>
              <a:t>Motivation</a:t>
            </a:r>
          </a:p>
        </p:txBody>
      </p:sp>
      <p:sp>
        <p:nvSpPr>
          <p:cNvPr id="3" name="Content Placeholder 2">
            <a:extLst>
              <a:ext uri="{FF2B5EF4-FFF2-40B4-BE49-F238E27FC236}">
                <a16:creationId xmlns:a16="http://schemas.microsoft.com/office/drawing/2014/main" id="{986E7633-413A-4F6A-B1F8-0104A0E669F6}"/>
              </a:ext>
            </a:extLst>
          </p:cNvPr>
          <p:cNvSpPr>
            <a:spLocks noGrp="1"/>
          </p:cNvSpPr>
          <p:nvPr>
            <p:ph idx="1"/>
          </p:nvPr>
        </p:nvSpPr>
        <p:spPr>
          <a:xfrm>
            <a:off x="838200" y="1371600"/>
            <a:ext cx="6653463" cy="4805363"/>
          </a:xfrm>
        </p:spPr>
        <p:txBody>
          <a:bodyPr>
            <a:normAutofit/>
          </a:bodyPr>
          <a:lstStyle/>
          <a:p>
            <a:r>
              <a:rPr lang="en-US" dirty="0">
                <a:solidFill>
                  <a:schemeClr val="tx1"/>
                </a:solidFill>
              </a:rPr>
              <a:t>NASA is planning missions to land crew and cargo on the Moon (and later, Mars)</a:t>
            </a:r>
          </a:p>
          <a:p>
            <a:r>
              <a:rPr lang="en-US" dirty="0">
                <a:solidFill>
                  <a:schemeClr val="tx1"/>
                </a:solidFill>
              </a:rPr>
              <a:t>More innovative navigation technologies will be available to benefit these landers</a:t>
            </a:r>
          </a:p>
          <a:p>
            <a:r>
              <a:rPr lang="en-US" b="1" dirty="0">
                <a:solidFill>
                  <a:schemeClr val="tx1"/>
                </a:solidFill>
              </a:rPr>
              <a:t>How to assess each technology’s impact on mission success?</a:t>
            </a:r>
          </a:p>
          <a:p>
            <a:pPr marL="457200" lvl="1" indent="0">
              <a:buNone/>
            </a:pPr>
            <a:endParaRPr lang="en-US" dirty="0">
              <a:solidFill>
                <a:schemeClr val="tx1"/>
              </a:solidFill>
            </a:endParaRPr>
          </a:p>
        </p:txBody>
      </p:sp>
      <p:sp>
        <p:nvSpPr>
          <p:cNvPr id="4" name="Slide Number Placeholder 3">
            <a:extLst>
              <a:ext uri="{FF2B5EF4-FFF2-40B4-BE49-F238E27FC236}">
                <a16:creationId xmlns:a16="http://schemas.microsoft.com/office/drawing/2014/main" id="{1F2510F7-C9B0-451A-AB08-6D1EC47AB5B9}"/>
              </a:ext>
            </a:extLst>
          </p:cNvPr>
          <p:cNvSpPr>
            <a:spLocks noGrp="1"/>
          </p:cNvSpPr>
          <p:nvPr>
            <p:ph type="sldNum" sz="quarter" idx="12"/>
          </p:nvPr>
        </p:nvSpPr>
        <p:spPr/>
        <p:txBody>
          <a:bodyPr/>
          <a:lstStyle/>
          <a:p>
            <a:fld id="{AAA21668-7E2D-D34B-8F28-D8590BEFEB53}" type="slidenum">
              <a:rPr lang="en-US" smtClean="0">
                <a:solidFill>
                  <a:schemeClr val="bg1">
                    <a:lumMod val="50000"/>
                  </a:schemeClr>
                </a:solidFill>
              </a:rPr>
              <a:pPr/>
              <a:t>3</a:t>
            </a:fld>
            <a:endParaRPr lang="en-US" dirty="0">
              <a:solidFill>
                <a:schemeClr val="bg1">
                  <a:lumMod val="50000"/>
                </a:schemeClr>
              </a:solidFill>
            </a:endParaRPr>
          </a:p>
        </p:txBody>
      </p:sp>
      <p:sp>
        <p:nvSpPr>
          <p:cNvPr id="5" name="Slide Number Placeholder 3">
            <a:extLst>
              <a:ext uri="{FF2B5EF4-FFF2-40B4-BE49-F238E27FC236}">
                <a16:creationId xmlns:a16="http://schemas.microsoft.com/office/drawing/2014/main" id="{D771363C-CE6A-4B88-83C8-E502D73C9FE8}"/>
              </a:ext>
            </a:extLst>
          </p:cNvPr>
          <p:cNvSpPr txBox="1">
            <a:spLocks/>
          </p:cNvSpPr>
          <p:nvPr/>
        </p:nvSpPr>
        <p:spPr>
          <a:xfrm>
            <a:off x="9246111" y="6518689"/>
            <a:ext cx="219768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A21668-7E2D-D34B-8F28-D8590BEFEB53}" type="slidenum">
              <a:rPr lang="en-US" smtClean="0">
                <a:solidFill>
                  <a:schemeClr val="tx1"/>
                </a:solidFill>
              </a:rPr>
              <a:pPr/>
              <a:t>3</a:t>
            </a:fld>
            <a:endParaRPr lang="en-US" dirty="0">
              <a:solidFill>
                <a:schemeClr val="tx1"/>
              </a:solidFill>
            </a:endParaRPr>
          </a:p>
        </p:txBody>
      </p:sp>
      <p:pic>
        <p:nvPicPr>
          <p:cNvPr id="8" name="Picture 2" descr="Artist’s concept of the Blue Moon lander on the lunar surface. Two suited astronauts work in the foreground and the Earth is visible in the background over the lunar horizon.">
            <a:extLst>
              <a:ext uri="{FF2B5EF4-FFF2-40B4-BE49-F238E27FC236}">
                <a16:creationId xmlns:a16="http://schemas.microsoft.com/office/drawing/2014/main" id="{9E5C99C4-5236-6473-EB43-34238CE12D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7196" y="1598150"/>
            <a:ext cx="30480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A SpaceX Starship mock up on the Moon. ">
            <a:extLst>
              <a:ext uri="{FF2B5EF4-FFF2-40B4-BE49-F238E27FC236}">
                <a16:creationId xmlns:a16="http://schemas.microsoft.com/office/drawing/2014/main" id="{C79DAF10-A3EF-EE30-25B9-E91C209732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196" y="3739481"/>
            <a:ext cx="30480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3797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8279-9C52-3EEF-F051-8984B98D6B72}"/>
              </a:ext>
            </a:extLst>
          </p:cNvPr>
          <p:cNvSpPr>
            <a:spLocks noGrp="1"/>
          </p:cNvSpPr>
          <p:nvPr>
            <p:ph type="title"/>
          </p:nvPr>
        </p:nvSpPr>
        <p:spPr/>
        <p:txBody>
          <a:bodyPr/>
          <a:lstStyle/>
          <a:p>
            <a:r>
              <a:rPr lang="en-US" dirty="0">
                <a:solidFill>
                  <a:schemeClr val="tx1"/>
                </a:solidFill>
              </a:rPr>
              <a:t>Motivation (Cont’d)</a:t>
            </a:r>
          </a:p>
        </p:txBody>
      </p:sp>
      <p:sp>
        <p:nvSpPr>
          <p:cNvPr id="3" name="Content Placeholder 2">
            <a:extLst>
              <a:ext uri="{FF2B5EF4-FFF2-40B4-BE49-F238E27FC236}">
                <a16:creationId xmlns:a16="http://schemas.microsoft.com/office/drawing/2014/main" id="{93E3483B-CF37-0331-C6C1-414A8940E294}"/>
              </a:ext>
            </a:extLst>
          </p:cNvPr>
          <p:cNvSpPr>
            <a:spLocks noGrp="1"/>
          </p:cNvSpPr>
          <p:nvPr>
            <p:ph idx="1"/>
          </p:nvPr>
        </p:nvSpPr>
        <p:spPr>
          <a:xfrm>
            <a:off x="838200" y="1155031"/>
            <a:ext cx="10515600" cy="5109411"/>
          </a:xfrm>
        </p:spPr>
        <p:txBody>
          <a:bodyPr/>
          <a:lstStyle/>
          <a:p>
            <a:r>
              <a:rPr lang="en-US" dirty="0">
                <a:solidFill>
                  <a:schemeClr val="tx1"/>
                </a:solidFill>
              </a:rPr>
              <a:t>This technology assessment capability was developed and is refined to perform system-level assessment for innovative technologies</a:t>
            </a:r>
          </a:p>
          <a:p>
            <a:pPr lvl="1"/>
            <a:r>
              <a:rPr lang="en-US" sz="2800" dirty="0">
                <a:solidFill>
                  <a:schemeClr val="tx1"/>
                </a:solidFill>
              </a:rPr>
              <a:t>Identify trends, technology critical parameters, and potential improvements for selected technologies</a:t>
            </a:r>
          </a:p>
          <a:p>
            <a:pPr lvl="1"/>
            <a:endParaRPr lang="en-US" sz="2800" dirty="0">
              <a:solidFill>
                <a:schemeClr val="tx1"/>
              </a:solidFill>
            </a:endParaRPr>
          </a:p>
          <a:p>
            <a:r>
              <a:rPr lang="en-US" dirty="0">
                <a:solidFill>
                  <a:schemeClr val="tx1"/>
                </a:solidFill>
              </a:rPr>
              <a:t>Data-driven results to quantify technological impact to:</a:t>
            </a:r>
          </a:p>
          <a:p>
            <a:pPr marL="687388" lvl="1" indent="-230188"/>
            <a:r>
              <a:rPr lang="en-US" sz="2800" dirty="0">
                <a:solidFill>
                  <a:schemeClr val="tx1"/>
                </a:solidFill>
              </a:rPr>
              <a:t>Facilitate stakeholders’ decision-making</a:t>
            </a:r>
          </a:p>
          <a:p>
            <a:pPr marL="687388" lvl="1" indent="-230188"/>
            <a:r>
              <a:rPr lang="en-US" sz="2800" dirty="0">
                <a:solidFill>
                  <a:schemeClr val="tx1"/>
                </a:solidFill>
              </a:rPr>
              <a:t>Inform/guide research developments to decide critical parameters for improvements </a:t>
            </a:r>
            <a:endParaRPr lang="en-US" dirty="0">
              <a:solidFill>
                <a:schemeClr val="tx1"/>
              </a:solidFill>
            </a:endParaRPr>
          </a:p>
          <a:p>
            <a:endParaRPr lang="en-US" dirty="0"/>
          </a:p>
        </p:txBody>
      </p:sp>
      <p:sp>
        <p:nvSpPr>
          <p:cNvPr id="7" name="Slide Number Placeholder 6">
            <a:extLst>
              <a:ext uri="{FF2B5EF4-FFF2-40B4-BE49-F238E27FC236}">
                <a16:creationId xmlns:a16="http://schemas.microsoft.com/office/drawing/2014/main" id="{2100F093-A458-6DC8-ECEA-DD2D996AF8F1}"/>
              </a:ext>
            </a:extLst>
          </p:cNvPr>
          <p:cNvSpPr>
            <a:spLocks noGrp="1"/>
          </p:cNvSpPr>
          <p:nvPr>
            <p:ph type="sldNum" sz="quarter" idx="12"/>
          </p:nvPr>
        </p:nvSpPr>
        <p:spPr/>
        <p:txBody>
          <a:bodyPr/>
          <a:lstStyle/>
          <a:p>
            <a:fld id="{B7C1AB49-3D29-46E5-959A-AC4C30ABC14E}" type="slidenum">
              <a:rPr lang="en-US" smtClean="0"/>
              <a:t>4</a:t>
            </a:fld>
            <a:endParaRPr lang="en-US" dirty="0"/>
          </a:p>
        </p:txBody>
      </p:sp>
    </p:spTree>
    <p:extLst>
      <p:ext uri="{BB962C8B-B14F-4D97-AF65-F5344CB8AC3E}">
        <p14:creationId xmlns:p14="http://schemas.microsoft.com/office/powerpoint/2010/main" val="3598278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BDE83-4132-D080-6259-E12BF595A299}"/>
              </a:ext>
            </a:extLst>
          </p:cNvPr>
          <p:cNvSpPr>
            <a:spLocks noGrp="1"/>
          </p:cNvSpPr>
          <p:nvPr>
            <p:ph type="title"/>
          </p:nvPr>
        </p:nvSpPr>
        <p:spPr>
          <a:xfrm>
            <a:off x="980813" y="334885"/>
            <a:ext cx="10515600" cy="892175"/>
          </a:xfrm>
        </p:spPr>
        <p:txBody>
          <a:bodyPr/>
          <a:lstStyle/>
          <a:p>
            <a:r>
              <a:rPr lang="en-US" dirty="0">
                <a:solidFill>
                  <a:schemeClr val="tx1"/>
                </a:solidFill>
              </a:rPr>
              <a:t>Method </a:t>
            </a:r>
          </a:p>
        </p:txBody>
      </p:sp>
      <p:sp>
        <p:nvSpPr>
          <p:cNvPr id="3" name="Content Placeholder 2">
            <a:extLst>
              <a:ext uri="{FF2B5EF4-FFF2-40B4-BE49-F238E27FC236}">
                <a16:creationId xmlns:a16="http://schemas.microsoft.com/office/drawing/2014/main" id="{0CC3A152-1118-EEE4-ACF1-7FEC63095F3F}"/>
              </a:ext>
            </a:extLst>
          </p:cNvPr>
          <p:cNvSpPr>
            <a:spLocks noGrp="1"/>
          </p:cNvSpPr>
          <p:nvPr>
            <p:ph idx="1"/>
          </p:nvPr>
        </p:nvSpPr>
        <p:spPr>
          <a:xfrm>
            <a:off x="838200" y="1145097"/>
            <a:ext cx="7408178" cy="4805363"/>
          </a:xfrm>
        </p:spPr>
        <p:txBody>
          <a:bodyPr>
            <a:normAutofit lnSpcReduction="10000"/>
          </a:bodyPr>
          <a:lstStyle/>
          <a:p>
            <a:r>
              <a:rPr lang="en-US" dirty="0">
                <a:solidFill>
                  <a:schemeClr val="tx1"/>
                </a:solidFill>
              </a:rPr>
              <a:t>Evaluate sensors from an integrated performance perspective and their impact on the overall system performance </a:t>
            </a:r>
          </a:p>
          <a:p>
            <a:pPr lvl="1"/>
            <a:r>
              <a:rPr lang="en-US" dirty="0">
                <a:solidFill>
                  <a:schemeClr val="tx1"/>
                </a:solidFill>
              </a:rPr>
              <a:t>Perform technology survey for existing and emerging advanced navigation technologies</a:t>
            </a:r>
          </a:p>
          <a:p>
            <a:pPr lvl="1"/>
            <a:r>
              <a:rPr lang="en-US" dirty="0">
                <a:solidFill>
                  <a:schemeClr val="tx1"/>
                </a:solidFill>
              </a:rPr>
              <a:t>Leverage existing six degree-of-freedom, physics-based engineering simulation for government reference lunar lander as testbed</a:t>
            </a:r>
          </a:p>
          <a:p>
            <a:r>
              <a:rPr lang="en-US" dirty="0">
                <a:solidFill>
                  <a:schemeClr val="tx1"/>
                </a:solidFill>
              </a:rPr>
              <a:t>Caveat &amp; Assumption: </a:t>
            </a:r>
          </a:p>
          <a:p>
            <a:pPr lvl="1"/>
            <a:r>
              <a:rPr lang="en-US" dirty="0">
                <a:solidFill>
                  <a:schemeClr val="tx1"/>
                </a:solidFill>
              </a:rPr>
              <a:t>Results are dependent on vehicle configuration and mission </a:t>
            </a:r>
          </a:p>
          <a:p>
            <a:pPr lvl="1"/>
            <a:r>
              <a:rPr lang="en-US" dirty="0">
                <a:solidFill>
                  <a:schemeClr val="tx1"/>
                </a:solidFill>
              </a:rPr>
              <a:t>No alterations to guidance software, focus is on technology hardware assessment</a:t>
            </a:r>
          </a:p>
          <a:p>
            <a:endParaRPr lang="en-US" dirty="0">
              <a:solidFill>
                <a:schemeClr val="tx1"/>
              </a:solidFill>
            </a:endParaRPr>
          </a:p>
        </p:txBody>
      </p:sp>
      <p:sp>
        <p:nvSpPr>
          <p:cNvPr id="4" name="Slide Number Placeholder 3">
            <a:extLst>
              <a:ext uri="{FF2B5EF4-FFF2-40B4-BE49-F238E27FC236}">
                <a16:creationId xmlns:a16="http://schemas.microsoft.com/office/drawing/2014/main" id="{5E59B9D2-5C01-EC2B-F0B2-5022F6B72512}"/>
              </a:ext>
            </a:extLst>
          </p:cNvPr>
          <p:cNvSpPr>
            <a:spLocks noGrp="1"/>
          </p:cNvSpPr>
          <p:nvPr>
            <p:ph type="sldNum" sz="quarter" idx="12"/>
          </p:nvPr>
        </p:nvSpPr>
        <p:spPr/>
        <p:txBody>
          <a:bodyPr/>
          <a:lstStyle/>
          <a:p>
            <a:fld id="{AAA21668-7E2D-D34B-8F28-D8590BEFEB53}" type="slidenum">
              <a:rPr lang="en-US" smtClean="0"/>
              <a:pPr/>
              <a:t>5</a:t>
            </a:fld>
            <a:endParaRPr lang="en-US" dirty="0"/>
          </a:p>
        </p:txBody>
      </p:sp>
      <p:grpSp>
        <p:nvGrpSpPr>
          <p:cNvPr id="47" name="Group 46">
            <a:extLst>
              <a:ext uri="{FF2B5EF4-FFF2-40B4-BE49-F238E27FC236}">
                <a16:creationId xmlns:a16="http://schemas.microsoft.com/office/drawing/2014/main" id="{97BC1CD7-2FB6-B21C-1FDD-A67ABEF2A1FA}"/>
              </a:ext>
            </a:extLst>
          </p:cNvPr>
          <p:cNvGrpSpPr/>
          <p:nvPr/>
        </p:nvGrpSpPr>
        <p:grpSpPr>
          <a:xfrm>
            <a:off x="8246378" y="549202"/>
            <a:ext cx="2516681" cy="3843219"/>
            <a:chOff x="8918008" y="130857"/>
            <a:chExt cx="1716791" cy="4639902"/>
          </a:xfrm>
        </p:grpSpPr>
        <p:sp>
          <p:nvSpPr>
            <p:cNvPr id="48" name="Freeform: Shape 47">
              <a:extLst>
                <a:ext uri="{FF2B5EF4-FFF2-40B4-BE49-F238E27FC236}">
                  <a16:creationId xmlns:a16="http://schemas.microsoft.com/office/drawing/2014/main" id="{99B1E58D-1667-8FFE-94CA-2201E899E6CD}"/>
                </a:ext>
              </a:extLst>
            </p:cNvPr>
            <p:cNvSpPr/>
            <p:nvPr/>
          </p:nvSpPr>
          <p:spPr>
            <a:xfrm>
              <a:off x="8918008" y="3912364"/>
              <a:ext cx="1716791" cy="858395"/>
            </a:xfrm>
            <a:custGeom>
              <a:avLst/>
              <a:gdLst>
                <a:gd name="connsiteX0" fmla="*/ 0 w 1716791"/>
                <a:gd name="connsiteY0" fmla="*/ 85840 h 858395"/>
                <a:gd name="connsiteX1" fmla="*/ 85840 w 1716791"/>
                <a:gd name="connsiteY1" fmla="*/ 0 h 858395"/>
                <a:gd name="connsiteX2" fmla="*/ 1630952 w 1716791"/>
                <a:gd name="connsiteY2" fmla="*/ 0 h 858395"/>
                <a:gd name="connsiteX3" fmla="*/ 1716792 w 1716791"/>
                <a:gd name="connsiteY3" fmla="*/ 85840 h 858395"/>
                <a:gd name="connsiteX4" fmla="*/ 1716791 w 1716791"/>
                <a:gd name="connsiteY4" fmla="*/ 772556 h 858395"/>
                <a:gd name="connsiteX5" fmla="*/ 1630951 w 1716791"/>
                <a:gd name="connsiteY5" fmla="*/ 858396 h 858395"/>
                <a:gd name="connsiteX6" fmla="*/ 85840 w 1716791"/>
                <a:gd name="connsiteY6" fmla="*/ 858395 h 858395"/>
                <a:gd name="connsiteX7" fmla="*/ 0 w 1716791"/>
                <a:gd name="connsiteY7" fmla="*/ 772555 h 858395"/>
                <a:gd name="connsiteX8" fmla="*/ 0 w 1716791"/>
                <a:gd name="connsiteY8" fmla="*/ 85840 h 8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6791" h="858395">
                  <a:moveTo>
                    <a:pt x="0" y="85840"/>
                  </a:moveTo>
                  <a:cubicBezTo>
                    <a:pt x="0" y="38432"/>
                    <a:pt x="38432" y="0"/>
                    <a:pt x="85840" y="0"/>
                  </a:cubicBezTo>
                  <a:lnTo>
                    <a:pt x="1630952" y="0"/>
                  </a:lnTo>
                  <a:cubicBezTo>
                    <a:pt x="1678360" y="0"/>
                    <a:pt x="1716792" y="38432"/>
                    <a:pt x="1716792" y="85840"/>
                  </a:cubicBezTo>
                  <a:cubicBezTo>
                    <a:pt x="1716792" y="314745"/>
                    <a:pt x="1716791" y="543651"/>
                    <a:pt x="1716791" y="772556"/>
                  </a:cubicBezTo>
                  <a:cubicBezTo>
                    <a:pt x="1716791" y="819964"/>
                    <a:pt x="1678359" y="858396"/>
                    <a:pt x="1630951" y="858396"/>
                  </a:cubicBezTo>
                  <a:lnTo>
                    <a:pt x="85840" y="858395"/>
                  </a:lnTo>
                  <a:cubicBezTo>
                    <a:pt x="38432" y="858395"/>
                    <a:pt x="0" y="819963"/>
                    <a:pt x="0" y="772555"/>
                  </a:cubicBezTo>
                  <a:lnTo>
                    <a:pt x="0" y="85840"/>
                  </a:lnTo>
                  <a:close/>
                </a:path>
              </a:pathLst>
            </a:cu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spcFirstLastPara="0" vert="horz" wrap="square" lIns="166112" tIns="166112" rIns="166112" bIns="166112" numCol="1" spcCol="1270" anchor="ctr" anchorCtr="0">
              <a:noAutofit/>
            </a:bodyPr>
            <a:lstStyle/>
            <a:p>
              <a:pPr marL="0" lvl="0" indent="0" algn="ctr" defTabSz="1644650">
                <a:lnSpc>
                  <a:spcPct val="90000"/>
                </a:lnSpc>
                <a:spcBef>
                  <a:spcPct val="0"/>
                </a:spcBef>
                <a:spcAft>
                  <a:spcPct val="35000"/>
                </a:spcAft>
                <a:buNone/>
              </a:pPr>
              <a:r>
                <a:rPr lang="en-US" sz="2000" kern="1200" dirty="0"/>
                <a:t>Technology Assessment</a:t>
              </a:r>
            </a:p>
          </p:txBody>
        </p:sp>
        <p:sp>
          <p:nvSpPr>
            <p:cNvPr id="49" name="Freeform: Shape 48">
              <a:extLst>
                <a:ext uri="{FF2B5EF4-FFF2-40B4-BE49-F238E27FC236}">
                  <a16:creationId xmlns:a16="http://schemas.microsoft.com/office/drawing/2014/main" id="{C98E5DCE-C92B-3A72-E696-6B1784654C8E}"/>
                </a:ext>
              </a:extLst>
            </p:cNvPr>
            <p:cNvSpPr/>
            <p:nvPr/>
          </p:nvSpPr>
          <p:spPr>
            <a:xfrm>
              <a:off x="8918008" y="130857"/>
              <a:ext cx="1716791" cy="858395"/>
            </a:xfrm>
            <a:custGeom>
              <a:avLst/>
              <a:gdLst>
                <a:gd name="connsiteX0" fmla="*/ 0 w 1716791"/>
                <a:gd name="connsiteY0" fmla="*/ 85840 h 858395"/>
                <a:gd name="connsiteX1" fmla="*/ 85840 w 1716791"/>
                <a:gd name="connsiteY1" fmla="*/ 0 h 858395"/>
                <a:gd name="connsiteX2" fmla="*/ 1630952 w 1716791"/>
                <a:gd name="connsiteY2" fmla="*/ 0 h 858395"/>
                <a:gd name="connsiteX3" fmla="*/ 1716792 w 1716791"/>
                <a:gd name="connsiteY3" fmla="*/ 85840 h 858395"/>
                <a:gd name="connsiteX4" fmla="*/ 1716791 w 1716791"/>
                <a:gd name="connsiteY4" fmla="*/ 772556 h 858395"/>
                <a:gd name="connsiteX5" fmla="*/ 1630951 w 1716791"/>
                <a:gd name="connsiteY5" fmla="*/ 858396 h 858395"/>
                <a:gd name="connsiteX6" fmla="*/ 85840 w 1716791"/>
                <a:gd name="connsiteY6" fmla="*/ 858395 h 858395"/>
                <a:gd name="connsiteX7" fmla="*/ 0 w 1716791"/>
                <a:gd name="connsiteY7" fmla="*/ 772555 h 858395"/>
                <a:gd name="connsiteX8" fmla="*/ 0 w 1716791"/>
                <a:gd name="connsiteY8" fmla="*/ 85840 h 8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6791" h="858395">
                  <a:moveTo>
                    <a:pt x="0" y="85840"/>
                  </a:moveTo>
                  <a:cubicBezTo>
                    <a:pt x="0" y="38432"/>
                    <a:pt x="38432" y="0"/>
                    <a:pt x="85840" y="0"/>
                  </a:cubicBezTo>
                  <a:lnTo>
                    <a:pt x="1630952" y="0"/>
                  </a:lnTo>
                  <a:cubicBezTo>
                    <a:pt x="1678360" y="0"/>
                    <a:pt x="1716792" y="38432"/>
                    <a:pt x="1716792" y="85840"/>
                  </a:cubicBezTo>
                  <a:cubicBezTo>
                    <a:pt x="1716792" y="314745"/>
                    <a:pt x="1716791" y="543651"/>
                    <a:pt x="1716791" y="772556"/>
                  </a:cubicBezTo>
                  <a:cubicBezTo>
                    <a:pt x="1716791" y="819964"/>
                    <a:pt x="1678359" y="858396"/>
                    <a:pt x="1630951" y="858396"/>
                  </a:cubicBezTo>
                  <a:lnTo>
                    <a:pt x="85840" y="858395"/>
                  </a:lnTo>
                  <a:cubicBezTo>
                    <a:pt x="38432" y="858395"/>
                    <a:pt x="0" y="819963"/>
                    <a:pt x="0" y="772555"/>
                  </a:cubicBezTo>
                  <a:lnTo>
                    <a:pt x="0" y="85840"/>
                  </a:lnTo>
                  <a:close/>
                </a:path>
              </a:pathLst>
            </a:cu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spcFirstLastPara="0" vert="horz" wrap="square" lIns="166112" tIns="166112" rIns="166112" bIns="166112" numCol="1" spcCol="1270" anchor="ctr" anchorCtr="0">
              <a:noAutofit/>
            </a:bodyPr>
            <a:lstStyle/>
            <a:p>
              <a:pPr marL="0" lvl="0" indent="0" algn="ctr" defTabSz="1644650">
                <a:lnSpc>
                  <a:spcPct val="90000"/>
                </a:lnSpc>
                <a:spcBef>
                  <a:spcPct val="0"/>
                </a:spcBef>
                <a:spcAft>
                  <a:spcPct val="35000"/>
                </a:spcAft>
                <a:buNone/>
              </a:pPr>
              <a:r>
                <a:rPr lang="en-US" sz="1600" kern="1200" dirty="0"/>
                <a:t>Technology Parameters from Technology </a:t>
              </a:r>
              <a:r>
                <a:rPr lang="en-US" sz="1600" dirty="0"/>
                <a:t>S</a:t>
              </a:r>
              <a:r>
                <a:rPr lang="en-US" sz="1600" kern="1200" dirty="0"/>
                <a:t>urvey</a:t>
              </a:r>
            </a:p>
          </p:txBody>
        </p:sp>
        <p:sp>
          <p:nvSpPr>
            <p:cNvPr id="50" name="Freeform: Shape 49">
              <a:extLst>
                <a:ext uri="{FF2B5EF4-FFF2-40B4-BE49-F238E27FC236}">
                  <a16:creationId xmlns:a16="http://schemas.microsoft.com/office/drawing/2014/main" id="{2268F7DC-C614-DF05-9E0D-9850123F861A}"/>
                </a:ext>
              </a:extLst>
            </p:cNvPr>
            <p:cNvSpPr/>
            <p:nvPr/>
          </p:nvSpPr>
          <p:spPr>
            <a:xfrm>
              <a:off x="8918008" y="1969376"/>
              <a:ext cx="1716791" cy="858395"/>
            </a:xfrm>
            <a:custGeom>
              <a:avLst/>
              <a:gdLst>
                <a:gd name="connsiteX0" fmla="*/ 0 w 1716791"/>
                <a:gd name="connsiteY0" fmla="*/ 85840 h 858395"/>
                <a:gd name="connsiteX1" fmla="*/ 85840 w 1716791"/>
                <a:gd name="connsiteY1" fmla="*/ 0 h 858395"/>
                <a:gd name="connsiteX2" fmla="*/ 1630952 w 1716791"/>
                <a:gd name="connsiteY2" fmla="*/ 0 h 858395"/>
                <a:gd name="connsiteX3" fmla="*/ 1716792 w 1716791"/>
                <a:gd name="connsiteY3" fmla="*/ 85840 h 858395"/>
                <a:gd name="connsiteX4" fmla="*/ 1716791 w 1716791"/>
                <a:gd name="connsiteY4" fmla="*/ 772556 h 858395"/>
                <a:gd name="connsiteX5" fmla="*/ 1630951 w 1716791"/>
                <a:gd name="connsiteY5" fmla="*/ 858396 h 858395"/>
                <a:gd name="connsiteX6" fmla="*/ 85840 w 1716791"/>
                <a:gd name="connsiteY6" fmla="*/ 858395 h 858395"/>
                <a:gd name="connsiteX7" fmla="*/ 0 w 1716791"/>
                <a:gd name="connsiteY7" fmla="*/ 772555 h 858395"/>
                <a:gd name="connsiteX8" fmla="*/ 0 w 1716791"/>
                <a:gd name="connsiteY8" fmla="*/ 85840 h 8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6791" h="858395">
                  <a:moveTo>
                    <a:pt x="0" y="85840"/>
                  </a:moveTo>
                  <a:cubicBezTo>
                    <a:pt x="0" y="38432"/>
                    <a:pt x="38432" y="0"/>
                    <a:pt x="85840" y="0"/>
                  </a:cubicBezTo>
                  <a:lnTo>
                    <a:pt x="1630952" y="0"/>
                  </a:lnTo>
                  <a:cubicBezTo>
                    <a:pt x="1678360" y="0"/>
                    <a:pt x="1716792" y="38432"/>
                    <a:pt x="1716792" y="85840"/>
                  </a:cubicBezTo>
                  <a:cubicBezTo>
                    <a:pt x="1716792" y="314745"/>
                    <a:pt x="1716791" y="543651"/>
                    <a:pt x="1716791" y="772556"/>
                  </a:cubicBezTo>
                  <a:cubicBezTo>
                    <a:pt x="1716791" y="819964"/>
                    <a:pt x="1678359" y="858396"/>
                    <a:pt x="1630951" y="858396"/>
                  </a:cubicBezTo>
                  <a:lnTo>
                    <a:pt x="85840" y="858395"/>
                  </a:lnTo>
                  <a:cubicBezTo>
                    <a:pt x="38432" y="858395"/>
                    <a:pt x="0" y="819963"/>
                    <a:pt x="0" y="772555"/>
                  </a:cubicBezTo>
                  <a:lnTo>
                    <a:pt x="0" y="85840"/>
                  </a:lnTo>
                  <a:close/>
                </a:path>
              </a:pathLst>
            </a:cu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spcFirstLastPara="0" vert="horz" wrap="square" lIns="166112" tIns="166112" rIns="166112" bIns="166112" numCol="1" spcCol="1270" anchor="ctr" anchorCtr="0">
              <a:noAutofit/>
            </a:bodyPr>
            <a:lstStyle/>
            <a:p>
              <a:pPr marL="0" lvl="0" indent="0" algn="ctr" defTabSz="1644650">
                <a:lnSpc>
                  <a:spcPct val="90000"/>
                </a:lnSpc>
                <a:spcBef>
                  <a:spcPct val="0"/>
                </a:spcBef>
                <a:spcAft>
                  <a:spcPct val="35000"/>
                </a:spcAft>
                <a:buNone/>
              </a:pPr>
              <a:r>
                <a:rPr lang="en-US" sz="2000" dirty="0"/>
                <a:t>Lunar Lander Simulation</a:t>
              </a:r>
              <a:endParaRPr lang="en-US" sz="2000" kern="1200" dirty="0"/>
            </a:p>
          </p:txBody>
        </p:sp>
      </p:grpSp>
      <p:sp>
        <p:nvSpPr>
          <p:cNvPr id="51" name="Freeform: Shape 50">
            <a:extLst>
              <a:ext uri="{FF2B5EF4-FFF2-40B4-BE49-F238E27FC236}">
                <a16:creationId xmlns:a16="http://schemas.microsoft.com/office/drawing/2014/main" id="{DB7D1331-1148-CF8E-7A9B-D8BDF71B0C8B}"/>
              </a:ext>
            </a:extLst>
          </p:cNvPr>
          <p:cNvSpPr/>
          <p:nvPr/>
        </p:nvSpPr>
        <p:spPr>
          <a:xfrm>
            <a:off x="8246379" y="5290788"/>
            <a:ext cx="2516681" cy="777118"/>
          </a:xfrm>
          <a:custGeom>
            <a:avLst/>
            <a:gdLst>
              <a:gd name="connsiteX0" fmla="*/ 0 w 1716791"/>
              <a:gd name="connsiteY0" fmla="*/ 85840 h 858395"/>
              <a:gd name="connsiteX1" fmla="*/ 85840 w 1716791"/>
              <a:gd name="connsiteY1" fmla="*/ 0 h 858395"/>
              <a:gd name="connsiteX2" fmla="*/ 1630952 w 1716791"/>
              <a:gd name="connsiteY2" fmla="*/ 0 h 858395"/>
              <a:gd name="connsiteX3" fmla="*/ 1716792 w 1716791"/>
              <a:gd name="connsiteY3" fmla="*/ 85840 h 858395"/>
              <a:gd name="connsiteX4" fmla="*/ 1716791 w 1716791"/>
              <a:gd name="connsiteY4" fmla="*/ 772556 h 858395"/>
              <a:gd name="connsiteX5" fmla="*/ 1630951 w 1716791"/>
              <a:gd name="connsiteY5" fmla="*/ 858396 h 858395"/>
              <a:gd name="connsiteX6" fmla="*/ 85840 w 1716791"/>
              <a:gd name="connsiteY6" fmla="*/ 858395 h 858395"/>
              <a:gd name="connsiteX7" fmla="*/ 0 w 1716791"/>
              <a:gd name="connsiteY7" fmla="*/ 772555 h 858395"/>
              <a:gd name="connsiteX8" fmla="*/ 0 w 1716791"/>
              <a:gd name="connsiteY8" fmla="*/ 85840 h 8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6791" h="858395">
                <a:moveTo>
                  <a:pt x="0" y="85840"/>
                </a:moveTo>
                <a:cubicBezTo>
                  <a:pt x="0" y="38432"/>
                  <a:pt x="38432" y="0"/>
                  <a:pt x="85840" y="0"/>
                </a:cubicBezTo>
                <a:lnTo>
                  <a:pt x="1630952" y="0"/>
                </a:lnTo>
                <a:cubicBezTo>
                  <a:pt x="1678360" y="0"/>
                  <a:pt x="1716792" y="38432"/>
                  <a:pt x="1716792" y="85840"/>
                </a:cubicBezTo>
                <a:cubicBezTo>
                  <a:pt x="1716792" y="314745"/>
                  <a:pt x="1716791" y="543651"/>
                  <a:pt x="1716791" y="772556"/>
                </a:cubicBezTo>
                <a:cubicBezTo>
                  <a:pt x="1716791" y="819964"/>
                  <a:pt x="1678359" y="858396"/>
                  <a:pt x="1630951" y="858396"/>
                </a:cubicBezTo>
                <a:lnTo>
                  <a:pt x="85840" y="858395"/>
                </a:lnTo>
                <a:cubicBezTo>
                  <a:pt x="38432" y="858395"/>
                  <a:pt x="0" y="819963"/>
                  <a:pt x="0" y="772555"/>
                </a:cubicBezTo>
                <a:lnTo>
                  <a:pt x="0" y="85840"/>
                </a:lnTo>
                <a:close/>
              </a:path>
            </a:pathLst>
          </a:cu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spcFirstLastPara="0" vert="horz" wrap="square" lIns="166112" tIns="166112" rIns="166112" bIns="166112" numCol="1" spcCol="1270" anchor="ctr" anchorCtr="0">
            <a:noAutofit/>
          </a:bodyPr>
          <a:lstStyle/>
          <a:p>
            <a:pPr marL="0" lvl="0" indent="0" algn="ctr" defTabSz="1644650">
              <a:lnSpc>
                <a:spcPct val="90000"/>
              </a:lnSpc>
              <a:spcBef>
                <a:spcPct val="0"/>
              </a:spcBef>
              <a:spcAft>
                <a:spcPct val="35000"/>
              </a:spcAft>
              <a:buNone/>
            </a:pPr>
            <a:r>
              <a:rPr lang="en-US" dirty="0"/>
              <a:t>Quantifiable Results </a:t>
            </a:r>
            <a:r>
              <a:rPr lang="en-US" dirty="0" err="1"/>
              <a:t>w.r.t.</a:t>
            </a:r>
            <a:r>
              <a:rPr lang="en-US" dirty="0"/>
              <a:t> Mission Success</a:t>
            </a:r>
            <a:endParaRPr lang="en-US" kern="1200" dirty="0"/>
          </a:p>
        </p:txBody>
      </p:sp>
      <p:cxnSp>
        <p:nvCxnSpPr>
          <p:cNvPr id="52" name="Straight Arrow Connector 51">
            <a:extLst>
              <a:ext uri="{FF2B5EF4-FFF2-40B4-BE49-F238E27FC236}">
                <a16:creationId xmlns:a16="http://schemas.microsoft.com/office/drawing/2014/main" id="{8A110004-9C9F-66D5-3763-8986466E0E83}"/>
              </a:ext>
            </a:extLst>
          </p:cNvPr>
          <p:cNvCxnSpPr>
            <a:cxnSpLocks/>
          </p:cNvCxnSpPr>
          <p:nvPr/>
        </p:nvCxnSpPr>
        <p:spPr>
          <a:xfrm>
            <a:off x="9504405" y="2772580"/>
            <a:ext cx="0" cy="8983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A9D5AFA4-0EBF-55A2-850F-93B9ABA05D77}"/>
              </a:ext>
            </a:extLst>
          </p:cNvPr>
          <p:cNvCxnSpPr>
            <a:cxnSpLocks/>
          </p:cNvCxnSpPr>
          <p:nvPr/>
        </p:nvCxnSpPr>
        <p:spPr>
          <a:xfrm flipH="1">
            <a:off x="9504725" y="1242408"/>
            <a:ext cx="10554" cy="84703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2E27AEF2-47B2-5DF1-A353-ADAD0B214FF0}"/>
              </a:ext>
            </a:extLst>
          </p:cNvPr>
          <p:cNvCxnSpPr>
            <a:cxnSpLocks/>
          </p:cNvCxnSpPr>
          <p:nvPr/>
        </p:nvCxnSpPr>
        <p:spPr>
          <a:xfrm>
            <a:off x="9497881" y="4381953"/>
            <a:ext cx="0" cy="8983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94544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8C35D-124E-9E47-8793-9FFDA0F2503D}"/>
              </a:ext>
            </a:extLst>
          </p:cNvPr>
          <p:cNvSpPr>
            <a:spLocks noGrp="1"/>
          </p:cNvSpPr>
          <p:nvPr>
            <p:ph type="title"/>
          </p:nvPr>
        </p:nvSpPr>
        <p:spPr/>
        <p:txBody>
          <a:bodyPr/>
          <a:lstStyle/>
          <a:p>
            <a:r>
              <a:rPr lang="en-US" dirty="0">
                <a:solidFill>
                  <a:schemeClr val="tx1"/>
                </a:solidFill>
              </a:rPr>
              <a:t>Technology Survey</a:t>
            </a:r>
          </a:p>
        </p:txBody>
      </p:sp>
      <p:sp>
        <p:nvSpPr>
          <p:cNvPr id="3" name="Content Placeholder 2">
            <a:extLst>
              <a:ext uri="{FF2B5EF4-FFF2-40B4-BE49-F238E27FC236}">
                <a16:creationId xmlns:a16="http://schemas.microsoft.com/office/drawing/2014/main" id="{6CD53122-42D7-ECCC-1239-96665D4C42EA}"/>
              </a:ext>
            </a:extLst>
          </p:cNvPr>
          <p:cNvSpPr>
            <a:spLocks noGrp="1"/>
          </p:cNvSpPr>
          <p:nvPr>
            <p:ph idx="1"/>
          </p:nvPr>
        </p:nvSpPr>
        <p:spPr>
          <a:xfrm>
            <a:off x="823285" y="1267529"/>
            <a:ext cx="6211934" cy="4805363"/>
          </a:xfrm>
        </p:spPr>
        <p:txBody>
          <a:bodyPr>
            <a:normAutofit/>
          </a:bodyPr>
          <a:lstStyle/>
          <a:p>
            <a:r>
              <a:rPr lang="en-US" dirty="0">
                <a:solidFill>
                  <a:schemeClr val="tx1"/>
                </a:solidFill>
              </a:rPr>
              <a:t>Advanced navigation sensors surveyed in this study: </a:t>
            </a:r>
          </a:p>
          <a:p>
            <a:pPr marL="914400" lvl="1" indent="-457200">
              <a:buFont typeface="+mj-lt"/>
              <a:buAutoNum type="arabicPeriod"/>
            </a:pPr>
            <a:r>
              <a:rPr lang="en-US" b="1" dirty="0">
                <a:solidFill>
                  <a:schemeClr val="tx1"/>
                </a:solidFill>
              </a:rPr>
              <a:t>Inertial Measurement Unit (IMU)</a:t>
            </a:r>
          </a:p>
          <a:p>
            <a:pPr marL="914400" lvl="1" indent="-457200">
              <a:buFont typeface="+mj-lt"/>
              <a:buAutoNum type="arabicPeriod"/>
            </a:pPr>
            <a:r>
              <a:rPr lang="en-US" dirty="0">
                <a:solidFill>
                  <a:schemeClr val="tx1"/>
                </a:solidFill>
              </a:rPr>
              <a:t>Navigation Doppler Lidar (NDL)</a:t>
            </a:r>
          </a:p>
          <a:p>
            <a:pPr marL="914400" lvl="1" indent="-457200">
              <a:buFont typeface="+mj-lt"/>
              <a:buAutoNum type="arabicPeriod"/>
            </a:pPr>
            <a:r>
              <a:rPr lang="en-US" b="1" dirty="0">
                <a:solidFill>
                  <a:schemeClr val="tx1"/>
                </a:solidFill>
              </a:rPr>
              <a:t>Radar Altimeter</a:t>
            </a:r>
          </a:p>
          <a:p>
            <a:pPr marL="914400" lvl="1" indent="-457200">
              <a:buFont typeface="+mj-lt"/>
              <a:buAutoNum type="arabicPeriod"/>
            </a:pPr>
            <a:r>
              <a:rPr lang="en-US" b="1" dirty="0">
                <a:solidFill>
                  <a:schemeClr val="tx1"/>
                </a:solidFill>
              </a:rPr>
              <a:t>Radar Velocimeter</a:t>
            </a:r>
          </a:p>
          <a:p>
            <a:pPr marL="914400" lvl="1" indent="-457200">
              <a:buFont typeface="+mj-lt"/>
              <a:buAutoNum type="arabicPeriod"/>
            </a:pPr>
            <a:r>
              <a:rPr lang="en-US" dirty="0">
                <a:solidFill>
                  <a:schemeClr val="tx1"/>
                </a:solidFill>
              </a:rPr>
              <a:t>Terrain Relative Navigation (TRN)</a:t>
            </a:r>
          </a:p>
          <a:p>
            <a:r>
              <a:rPr lang="en-US" dirty="0">
                <a:solidFill>
                  <a:schemeClr val="tx1"/>
                </a:solidFill>
              </a:rPr>
              <a:t>Critical parameters for these sensors were gathered by collecting publicly available data from online sources</a:t>
            </a:r>
          </a:p>
        </p:txBody>
      </p:sp>
      <p:sp>
        <p:nvSpPr>
          <p:cNvPr id="4" name="Slide Number Placeholder 3">
            <a:extLst>
              <a:ext uri="{FF2B5EF4-FFF2-40B4-BE49-F238E27FC236}">
                <a16:creationId xmlns:a16="http://schemas.microsoft.com/office/drawing/2014/main" id="{411BDB8A-8929-50F3-D914-00FEA32E652F}"/>
              </a:ext>
            </a:extLst>
          </p:cNvPr>
          <p:cNvSpPr>
            <a:spLocks noGrp="1"/>
          </p:cNvSpPr>
          <p:nvPr>
            <p:ph type="sldNum" sz="quarter" idx="12"/>
          </p:nvPr>
        </p:nvSpPr>
        <p:spPr>
          <a:xfrm>
            <a:off x="8610599" y="6176963"/>
            <a:ext cx="2743200" cy="365125"/>
          </a:xfrm>
        </p:spPr>
        <p:txBody>
          <a:bodyPr/>
          <a:lstStyle/>
          <a:p>
            <a:fld id="{AAA21668-7E2D-D34B-8F28-D8590BEFEB53}" type="slidenum">
              <a:rPr lang="en-US" smtClean="0">
                <a:solidFill>
                  <a:schemeClr val="bg1">
                    <a:lumMod val="50000"/>
                  </a:schemeClr>
                </a:solidFill>
              </a:rPr>
              <a:pPr/>
              <a:t>6</a:t>
            </a:fld>
            <a:endParaRPr lang="en-US" dirty="0">
              <a:solidFill>
                <a:schemeClr val="bg1">
                  <a:lumMod val="50000"/>
                </a:schemeClr>
              </a:solidFill>
            </a:endParaRPr>
          </a:p>
        </p:txBody>
      </p:sp>
      <p:grpSp>
        <p:nvGrpSpPr>
          <p:cNvPr id="14" name="Group 13">
            <a:extLst>
              <a:ext uri="{FF2B5EF4-FFF2-40B4-BE49-F238E27FC236}">
                <a16:creationId xmlns:a16="http://schemas.microsoft.com/office/drawing/2014/main" id="{DF01442B-B7EA-1694-E591-3A2A61AEA62C}"/>
              </a:ext>
            </a:extLst>
          </p:cNvPr>
          <p:cNvGrpSpPr/>
          <p:nvPr/>
        </p:nvGrpSpPr>
        <p:grpSpPr>
          <a:xfrm>
            <a:off x="7491983" y="1206966"/>
            <a:ext cx="4229905" cy="4543875"/>
            <a:chOff x="7821386" y="1821339"/>
            <a:chExt cx="4229905" cy="4543875"/>
          </a:xfrm>
        </p:grpSpPr>
        <p:pic>
          <p:nvPicPr>
            <p:cNvPr id="15" name="Picture 14">
              <a:extLst>
                <a:ext uri="{FF2B5EF4-FFF2-40B4-BE49-F238E27FC236}">
                  <a16:creationId xmlns:a16="http://schemas.microsoft.com/office/drawing/2014/main" id="{222F48C2-A178-7E5B-EBD3-EEE9FC414DF8}"/>
                </a:ext>
              </a:extLst>
            </p:cNvPr>
            <p:cNvPicPr>
              <a:picLocks noChangeAspect="1"/>
            </p:cNvPicPr>
            <p:nvPr/>
          </p:nvPicPr>
          <p:blipFill>
            <a:blip r:embed="rId2">
              <a:clrChange>
                <a:clrFrom>
                  <a:srgbClr val="10428C"/>
                </a:clrFrom>
                <a:clrTo>
                  <a:srgbClr val="10428C">
                    <a:alpha val="0"/>
                  </a:srgbClr>
                </a:clrTo>
              </a:clrChange>
            </a:blip>
            <a:stretch>
              <a:fillRect/>
            </a:stretch>
          </p:blipFill>
          <p:spPr>
            <a:xfrm>
              <a:off x="8732353" y="1923717"/>
              <a:ext cx="1272287" cy="1316576"/>
            </a:xfrm>
            <a:prstGeom prst="rect">
              <a:avLst/>
            </a:prstGeom>
            <a:ln>
              <a:noFill/>
            </a:ln>
          </p:spPr>
        </p:pic>
        <p:grpSp>
          <p:nvGrpSpPr>
            <p:cNvPr id="16" name="Group 15">
              <a:extLst>
                <a:ext uri="{FF2B5EF4-FFF2-40B4-BE49-F238E27FC236}">
                  <a16:creationId xmlns:a16="http://schemas.microsoft.com/office/drawing/2014/main" id="{FBF545F1-61FB-90DB-A738-8FAF8D0878AF}"/>
                </a:ext>
              </a:extLst>
            </p:cNvPr>
            <p:cNvGrpSpPr/>
            <p:nvPr/>
          </p:nvGrpSpPr>
          <p:grpSpPr>
            <a:xfrm>
              <a:off x="7921384" y="1905540"/>
              <a:ext cx="4129907" cy="2793891"/>
              <a:chOff x="7921384" y="2199450"/>
              <a:chExt cx="4129907" cy="2793891"/>
            </a:xfrm>
          </p:grpSpPr>
          <p:sp>
            <p:nvSpPr>
              <p:cNvPr id="19" name="Rectangle 18">
                <a:extLst>
                  <a:ext uri="{FF2B5EF4-FFF2-40B4-BE49-F238E27FC236}">
                    <a16:creationId xmlns:a16="http://schemas.microsoft.com/office/drawing/2014/main" id="{7D39CCE7-18C9-D1A5-4A6C-3987F11C2078}"/>
                  </a:ext>
                </a:extLst>
              </p:cNvPr>
              <p:cNvSpPr/>
              <p:nvPr/>
            </p:nvSpPr>
            <p:spPr>
              <a:xfrm>
                <a:off x="10218517" y="3913634"/>
                <a:ext cx="1635253" cy="1079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0" name="Picture 19">
                <a:extLst>
                  <a:ext uri="{FF2B5EF4-FFF2-40B4-BE49-F238E27FC236}">
                    <a16:creationId xmlns:a16="http://schemas.microsoft.com/office/drawing/2014/main" id="{34B70FCE-36BF-BA70-BE03-46CE80EBDDD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789636" y="2199450"/>
                <a:ext cx="1261655" cy="1261655"/>
              </a:xfrm>
              <a:prstGeom prst="rect">
                <a:avLst/>
              </a:prstGeom>
            </p:spPr>
          </p:pic>
          <p:pic>
            <p:nvPicPr>
              <p:cNvPr id="21" name="Picture 20">
                <a:extLst>
                  <a:ext uri="{FF2B5EF4-FFF2-40B4-BE49-F238E27FC236}">
                    <a16:creationId xmlns:a16="http://schemas.microsoft.com/office/drawing/2014/main" id="{01D14450-8BF9-4942-EA63-5CB91BCC2EAE}"/>
                  </a:ext>
                </a:extLst>
              </p:cNvPr>
              <p:cNvPicPr>
                <a:picLocks noChangeAspect="1"/>
              </p:cNvPicPr>
              <p:nvPr/>
            </p:nvPicPr>
            <p:blipFill>
              <a:blip r:embed="rId4">
                <a:clrChange>
                  <a:clrFrom>
                    <a:srgbClr val="10428C"/>
                  </a:clrFrom>
                  <a:clrTo>
                    <a:srgbClr val="10428C">
                      <a:alpha val="0"/>
                    </a:srgbClr>
                  </a:clrTo>
                </a:clrChange>
              </a:blip>
              <a:stretch>
                <a:fillRect/>
              </a:stretch>
            </p:blipFill>
            <p:spPr>
              <a:xfrm>
                <a:off x="7921384" y="2372326"/>
                <a:ext cx="825065" cy="892175"/>
              </a:xfrm>
              <a:prstGeom prst="rect">
                <a:avLst/>
              </a:prstGeom>
            </p:spPr>
          </p:pic>
          <p:pic>
            <p:nvPicPr>
              <p:cNvPr id="22" name="Picture 21">
                <a:extLst>
                  <a:ext uri="{FF2B5EF4-FFF2-40B4-BE49-F238E27FC236}">
                    <a16:creationId xmlns:a16="http://schemas.microsoft.com/office/drawing/2014/main" id="{A06D94BB-FF9D-7DFB-5FD7-B5FEFC61336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032091" y="2250536"/>
                <a:ext cx="850603" cy="1250757"/>
              </a:xfrm>
              <a:prstGeom prst="rect">
                <a:avLst/>
              </a:prstGeom>
            </p:spPr>
          </p:pic>
        </p:grpSp>
        <p:sp>
          <p:nvSpPr>
            <p:cNvPr id="17" name="Rectangle 16">
              <a:extLst>
                <a:ext uri="{FF2B5EF4-FFF2-40B4-BE49-F238E27FC236}">
                  <a16:creationId xmlns:a16="http://schemas.microsoft.com/office/drawing/2014/main" id="{04BCCD4A-50D9-842E-4737-25142DBD00BC}"/>
                </a:ext>
              </a:extLst>
            </p:cNvPr>
            <p:cNvSpPr/>
            <p:nvPr/>
          </p:nvSpPr>
          <p:spPr>
            <a:xfrm>
              <a:off x="7821386" y="1821339"/>
              <a:ext cx="4139292" cy="4543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829AEC0F-FDEA-AF48-50C3-9C851CFA8D90}"/>
                </a:ext>
              </a:extLst>
            </p:cNvPr>
            <p:cNvSpPr txBox="1"/>
            <p:nvPr/>
          </p:nvSpPr>
          <p:spPr>
            <a:xfrm>
              <a:off x="8091449" y="5965104"/>
              <a:ext cx="3599167" cy="400110"/>
            </a:xfrm>
            <a:prstGeom prst="rect">
              <a:avLst/>
            </a:prstGeom>
            <a:noFill/>
          </p:spPr>
          <p:txBody>
            <a:bodyPr wrap="square" rtlCol="0">
              <a:spAutoFit/>
            </a:bodyPr>
            <a:lstStyle/>
            <a:p>
              <a:pPr algn="ctr"/>
              <a:r>
                <a:rPr lang="en-US" sz="1000" dirty="0"/>
                <a:t>Source: “Position Navigation Timing Survey Results Final Report-2021-08-27-HLS-Approved.pptx”</a:t>
              </a:r>
            </a:p>
          </p:txBody>
        </p:sp>
      </p:grpSp>
      <p:sp>
        <p:nvSpPr>
          <p:cNvPr id="23" name="TextBox 22">
            <a:extLst>
              <a:ext uri="{FF2B5EF4-FFF2-40B4-BE49-F238E27FC236}">
                <a16:creationId xmlns:a16="http://schemas.microsoft.com/office/drawing/2014/main" id="{49BE3554-0559-3B96-5981-2FF1F1BE1DCF}"/>
              </a:ext>
            </a:extLst>
          </p:cNvPr>
          <p:cNvSpPr txBox="1"/>
          <p:nvPr/>
        </p:nvSpPr>
        <p:spPr>
          <a:xfrm>
            <a:off x="7637422" y="1231260"/>
            <a:ext cx="745717" cy="307777"/>
          </a:xfrm>
          <a:prstGeom prst="rect">
            <a:avLst/>
          </a:prstGeom>
          <a:noFill/>
        </p:spPr>
        <p:txBody>
          <a:bodyPr wrap="none" rtlCol="0">
            <a:spAutoFit/>
          </a:bodyPr>
          <a:lstStyle/>
          <a:p>
            <a:r>
              <a:rPr lang="en-US" sz="1400" dirty="0"/>
              <a:t>1. IMUs</a:t>
            </a:r>
            <a:endParaRPr lang="en-US" dirty="0"/>
          </a:p>
        </p:txBody>
      </p:sp>
      <p:pic>
        <p:nvPicPr>
          <p:cNvPr id="24" name="Picture 23" descr="Diagram&#10;&#10;Description automatically generated">
            <a:extLst>
              <a:ext uri="{FF2B5EF4-FFF2-40B4-BE49-F238E27FC236}">
                <a16:creationId xmlns:a16="http://schemas.microsoft.com/office/drawing/2014/main" id="{55DC0D18-C2FA-3715-C83B-CD432BCED62E}"/>
              </a:ext>
            </a:extLst>
          </p:cNvPr>
          <p:cNvPicPr>
            <a:picLocks noChangeAspect="1"/>
          </p:cNvPicPr>
          <p:nvPr/>
        </p:nvPicPr>
        <p:blipFill rotWithShape="1">
          <a:blip r:embed="rId6"/>
          <a:srcRect b="15384"/>
          <a:stretch/>
        </p:blipFill>
        <p:spPr>
          <a:xfrm>
            <a:off x="7651310" y="2845922"/>
            <a:ext cx="1762310" cy="1319311"/>
          </a:xfrm>
          <a:prstGeom prst="rect">
            <a:avLst/>
          </a:prstGeom>
        </p:spPr>
      </p:pic>
      <p:pic>
        <p:nvPicPr>
          <p:cNvPr id="25" name="Picture 24" descr="A picture containing text, indoor, electronics, projector&#10;&#10;Description automatically generated">
            <a:extLst>
              <a:ext uri="{FF2B5EF4-FFF2-40B4-BE49-F238E27FC236}">
                <a16:creationId xmlns:a16="http://schemas.microsoft.com/office/drawing/2014/main" id="{EC34EE64-CB63-8F88-E7D1-C1C0FCE8BE5D}"/>
              </a:ext>
            </a:extLst>
          </p:cNvPr>
          <p:cNvPicPr>
            <a:picLocks noChangeAspect="1"/>
          </p:cNvPicPr>
          <p:nvPr/>
        </p:nvPicPr>
        <p:blipFill>
          <a:blip r:embed="rId7"/>
          <a:stretch>
            <a:fillRect/>
          </a:stretch>
        </p:blipFill>
        <p:spPr>
          <a:xfrm>
            <a:off x="10130378" y="2919482"/>
            <a:ext cx="1297215" cy="1118844"/>
          </a:xfrm>
          <a:prstGeom prst="rect">
            <a:avLst/>
          </a:prstGeom>
        </p:spPr>
      </p:pic>
      <p:sp>
        <p:nvSpPr>
          <p:cNvPr id="26" name="TextBox 25">
            <a:extLst>
              <a:ext uri="{FF2B5EF4-FFF2-40B4-BE49-F238E27FC236}">
                <a16:creationId xmlns:a16="http://schemas.microsoft.com/office/drawing/2014/main" id="{FB2C75BB-F6AE-D44B-6966-87842191DE80}"/>
              </a:ext>
            </a:extLst>
          </p:cNvPr>
          <p:cNvSpPr txBox="1"/>
          <p:nvPr/>
        </p:nvSpPr>
        <p:spPr>
          <a:xfrm>
            <a:off x="7590872" y="2545167"/>
            <a:ext cx="662361" cy="307777"/>
          </a:xfrm>
          <a:prstGeom prst="rect">
            <a:avLst/>
          </a:prstGeom>
          <a:noFill/>
        </p:spPr>
        <p:txBody>
          <a:bodyPr wrap="none" rtlCol="0">
            <a:spAutoFit/>
          </a:bodyPr>
          <a:lstStyle/>
          <a:p>
            <a:r>
              <a:rPr lang="en-US" sz="1400" dirty="0"/>
              <a:t>2. NDL</a:t>
            </a:r>
            <a:endParaRPr lang="en-US" dirty="0"/>
          </a:p>
        </p:txBody>
      </p:sp>
      <p:sp>
        <p:nvSpPr>
          <p:cNvPr id="27" name="TextBox 26">
            <a:extLst>
              <a:ext uri="{FF2B5EF4-FFF2-40B4-BE49-F238E27FC236}">
                <a16:creationId xmlns:a16="http://schemas.microsoft.com/office/drawing/2014/main" id="{EBA36614-9FAE-6408-9A56-E59BEF4883C8}"/>
              </a:ext>
            </a:extLst>
          </p:cNvPr>
          <p:cNvSpPr txBox="1"/>
          <p:nvPr/>
        </p:nvSpPr>
        <p:spPr>
          <a:xfrm>
            <a:off x="9334800" y="2594677"/>
            <a:ext cx="1520288" cy="307777"/>
          </a:xfrm>
          <a:prstGeom prst="rect">
            <a:avLst/>
          </a:prstGeom>
          <a:noFill/>
        </p:spPr>
        <p:txBody>
          <a:bodyPr wrap="none" rtlCol="0">
            <a:spAutoFit/>
          </a:bodyPr>
          <a:lstStyle/>
          <a:p>
            <a:r>
              <a:rPr lang="en-US" sz="1400" dirty="0"/>
              <a:t>3. Radar Altimeter</a:t>
            </a:r>
            <a:endParaRPr lang="en-US" dirty="0"/>
          </a:p>
        </p:txBody>
      </p:sp>
      <p:sp>
        <p:nvSpPr>
          <p:cNvPr id="28" name="TextBox 27">
            <a:extLst>
              <a:ext uri="{FF2B5EF4-FFF2-40B4-BE49-F238E27FC236}">
                <a16:creationId xmlns:a16="http://schemas.microsoft.com/office/drawing/2014/main" id="{72469782-207A-3ACF-A92B-F5C013EB4A63}"/>
              </a:ext>
            </a:extLst>
          </p:cNvPr>
          <p:cNvSpPr txBox="1"/>
          <p:nvPr/>
        </p:nvSpPr>
        <p:spPr>
          <a:xfrm>
            <a:off x="7606593" y="4181953"/>
            <a:ext cx="1708545" cy="307777"/>
          </a:xfrm>
          <a:prstGeom prst="rect">
            <a:avLst/>
          </a:prstGeom>
          <a:noFill/>
        </p:spPr>
        <p:txBody>
          <a:bodyPr wrap="none" rtlCol="0">
            <a:spAutoFit/>
          </a:bodyPr>
          <a:lstStyle/>
          <a:p>
            <a:r>
              <a:rPr lang="en-US" sz="1400" dirty="0"/>
              <a:t>4. Radar Velocimeter</a:t>
            </a:r>
            <a:endParaRPr lang="en-US" dirty="0"/>
          </a:p>
        </p:txBody>
      </p:sp>
      <p:sp>
        <p:nvSpPr>
          <p:cNvPr id="29" name="TextBox 28">
            <a:extLst>
              <a:ext uri="{FF2B5EF4-FFF2-40B4-BE49-F238E27FC236}">
                <a16:creationId xmlns:a16="http://schemas.microsoft.com/office/drawing/2014/main" id="{8A9D58CB-CAB9-6D78-C87C-05913A409F91}"/>
              </a:ext>
            </a:extLst>
          </p:cNvPr>
          <p:cNvSpPr txBox="1"/>
          <p:nvPr/>
        </p:nvSpPr>
        <p:spPr>
          <a:xfrm>
            <a:off x="9490960" y="4178324"/>
            <a:ext cx="702436" cy="307777"/>
          </a:xfrm>
          <a:prstGeom prst="rect">
            <a:avLst/>
          </a:prstGeom>
          <a:noFill/>
        </p:spPr>
        <p:txBody>
          <a:bodyPr wrap="none" rtlCol="0">
            <a:spAutoFit/>
          </a:bodyPr>
          <a:lstStyle/>
          <a:p>
            <a:r>
              <a:rPr lang="en-US" sz="1400" dirty="0"/>
              <a:t>5. TRN </a:t>
            </a:r>
            <a:endParaRPr lang="en-US" dirty="0"/>
          </a:p>
        </p:txBody>
      </p:sp>
      <p:pic>
        <p:nvPicPr>
          <p:cNvPr id="30" name="Picture 29" descr="Graphical user interface, website&#10;&#10;Description automatically generated">
            <a:extLst>
              <a:ext uri="{FF2B5EF4-FFF2-40B4-BE49-F238E27FC236}">
                <a16:creationId xmlns:a16="http://schemas.microsoft.com/office/drawing/2014/main" id="{29D6791D-EB91-536F-8DB8-431F5845D03C}"/>
              </a:ext>
            </a:extLst>
          </p:cNvPr>
          <p:cNvPicPr>
            <a:picLocks noChangeAspect="1"/>
          </p:cNvPicPr>
          <p:nvPr/>
        </p:nvPicPr>
        <p:blipFill rotWithShape="1">
          <a:blip r:embed="rId8"/>
          <a:srcRect l="2058" t="30678" r="54001" b="36809"/>
          <a:stretch/>
        </p:blipFill>
        <p:spPr>
          <a:xfrm>
            <a:off x="7671769" y="4457794"/>
            <a:ext cx="1897829" cy="917231"/>
          </a:xfrm>
          <a:prstGeom prst="rect">
            <a:avLst/>
          </a:prstGeom>
        </p:spPr>
      </p:pic>
      <p:pic>
        <p:nvPicPr>
          <p:cNvPr id="31" name="Picture 30">
            <a:extLst>
              <a:ext uri="{FF2B5EF4-FFF2-40B4-BE49-F238E27FC236}">
                <a16:creationId xmlns:a16="http://schemas.microsoft.com/office/drawing/2014/main" id="{464D9E98-95A9-E5B7-7F8F-5C4F6AE051F1}"/>
              </a:ext>
            </a:extLst>
          </p:cNvPr>
          <p:cNvPicPr>
            <a:picLocks noChangeAspect="1"/>
          </p:cNvPicPr>
          <p:nvPr/>
        </p:nvPicPr>
        <p:blipFill rotWithShape="1">
          <a:blip r:embed="rId9"/>
          <a:srcRect l="9369" t="1874" r="8101" b="7400"/>
          <a:stretch/>
        </p:blipFill>
        <p:spPr>
          <a:xfrm>
            <a:off x="10203876" y="4288811"/>
            <a:ext cx="1206032" cy="1145202"/>
          </a:xfrm>
          <a:prstGeom prst="rect">
            <a:avLst/>
          </a:prstGeom>
        </p:spPr>
      </p:pic>
      <p:sp>
        <p:nvSpPr>
          <p:cNvPr id="10" name="Diamond 9">
            <a:extLst>
              <a:ext uri="{FF2B5EF4-FFF2-40B4-BE49-F238E27FC236}">
                <a16:creationId xmlns:a16="http://schemas.microsoft.com/office/drawing/2014/main" id="{66ECED70-34AE-3ABB-6CE0-E7F0FF977E80}"/>
              </a:ext>
            </a:extLst>
          </p:cNvPr>
          <p:cNvSpPr/>
          <p:nvPr/>
        </p:nvSpPr>
        <p:spPr>
          <a:xfrm rot="1532102">
            <a:off x="10394034" y="3048009"/>
            <a:ext cx="207113" cy="138113"/>
          </a:xfrm>
          <a:prstGeom prst="diamond">
            <a:avLst/>
          </a:prstGeom>
          <a:solidFill>
            <a:srgbClr val="7877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4F3C44A-7BB8-146D-3933-EAA745DE070E}"/>
              </a:ext>
            </a:extLst>
          </p:cNvPr>
          <p:cNvSpPr txBox="1"/>
          <p:nvPr/>
        </p:nvSpPr>
        <p:spPr>
          <a:xfrm>
            <a:off x="7441585" y="5744564"/>
            <a:ext cx="4238856" cy="577081"/>
          </a:xfrm>
          <a:prstGeom prst="rect">
            <a:avLst/>
          </a:prstGeom>
          <a:noFill/>
        </p:spPr>
        <p:txBody>
          <a:bodyPr wrap="square" rtlCol="0">
            <a:spAutoFit/>
          </a:bodyPr>
          <a:lstStyle/>
          <a:p>
            <a:r>
              <a:rPr lang="en-US" sz="1050" dirty="0"/>
              <a:t>Trade names and trademarks are used in this report for identification only. Their usage does not constitute an official endorsement, either expressed or implied, by the National Aeronautics and Space Administration.</a:t>
            </a:r>
          </a:p>
        </p:txBody>
      </p:sp>
    </p:spTree>
    <p:extLst>
      <p:ext uri="{BB962C8B-B14F-4D97-AF65-F5344CB8AC3E}">
        <p14:creationId xmlns:p14="http://schemas.microsoft.com/office/powerpoint/2010/main" val="3796709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75F15-0CE1-9086-3C5C-7CE118AD6778}"/>
              </a:ext>
            </a:extLst>
          </p:cNvPr>
          <p:cNvSpPr>
            <a:spLocks noGrp="1"/>
          </p:cNvSpPr>
          <p:nvPr>
            <p:ph type="title"/>
          </p:nvPr>
        </p:nvSpPr>
        <p:spPr/>
        <p:txBody>
          <a:bodyPr/>
          <a:lstStyle/>
          <a:p>
            <a:r>
              <a:rPr lang="en-US" dirty="0">
                <a:solidFill>
                  <a:schemeClr val="tx1"/>
                </a:solidFill>
              </a:rPr>
              <a:t>Lunar Lander Simulation Overview</a:t>
            </a:r>
          </a:p>
        </p:txBody>
      </p:sp>
      <p:sp>
        <p:nvSpPr>
          <p:cNvPr id="3" name="Content Placeholder 2">
            <a:extLst>
              <a:ext uri="{FF2B5EF4-FFF2-40B4-BE49-F238E27FC236}">
                <a16:creationId xmlns:a16="http://schemas.microsoft.com/office/drawing/2014/main" id="{B2D12DB4-9A51-D69A-7A09-A896B77A84E8}"/>
              </a:ext>
            </a:extLst>
          </p:cNvPr>
          <p:cNvSpPr>
            <a:spLocks noGrp="1"/>
          </p:cNvSpPr>
          <p:nvPr>
            <p:ph idx="1"/>
          </p:nvPr>
        </p:nvSpPr>
        <p:spPr>
          <a:xfrm>
            <a:off x="835806" y="1229574"/>
            <a:ext cx="6638144" cy="4924425"/>
          </a:xfrm>
        </p:spPr>
        <p:txBody>
          <a:bodyPr/>
          <a:lstStyle/>
          <a:p>
            <a:r>
              <a:rPr lang="en-US" dirty="0">
                <a:solidFill>
                  <a:schemeClr val="tx1"/>
                </a:solidFill>
              </a:rPr>
              <a:t>Six degree-of-freedom, physics-based engineering simulation used as technology assessment testbed</a:t>
            </a:r>
          </a:p>
          <a:p>
            <a:r>
              <a:rPr lang="en-US" dirty="0">
                <a:solidFill>
                  <a:schemeClr val="tx1"/>
                </a:solidFill>
              </a:rPr>
              <a:t>Vehicle configuration: Government reference mini-DAC (Design Analysis Cycle) </a:t>
            </a:r>
          </a:p>
          <a:p>
            <a:pPr lvl="1"/>
            <a:r>
              <a:rPr lang="en-US" dirty="0">
                <a:solidFill>
                  <a:schemeClr val="tx1"/>
                </a:solidFill>
              </a:rPr>
              <a:t>Two elements: Descent Element and Ascent Element</a:t>
            </a:r>
          </a:p>
          <a:p>
            <a:pPr lvl="2"/>
            <a:r>
              <a:rPr lang="en-US" dirty="0">
                <a:solidFill>
                  <a:schemeClr val="tx1"/>
                </a:solidFill>
              </a:rPr>
              <a:t>Three Main Engines and 16 Reaction Control Systems </a:t>
            </a:r>
          </a:p>
          <a:p>
            <a:pPr lvl="1"/>
            <a:r>
              <a:rPr lang="en-US" dirty="0">
                <a:solidFill>
                  <a:schemeClr val="tx1"/>
                </a:solidFill>
              </a:rPr>
              <a:t>Navigation sensor suite:</a:t>
            </a:r>
          </a:p>
          <a:p>
            <a:pPr lvl="2"/>
            <a:r>
              <a:rPr lang="en-US" dirty="0">
                <a:solidFill>
                  <a:schemeClr val="tx1"/>
                </a:solidFill>
              </a:rPr>
              <a:t>IMU, Star Tracker, DSN, TRN, and NDL</a:t>
            </a:r>
          </a:p>
          <a:p>
            <a:pPr lvl="1"/>
            <a:endParaRPr lang="en-US" dirty="0">
              <a:solidFill>
                <a:schemeClr val="tx1"/>
              </a:solidFill>
            </a:endParaRPr>
          </a:p>
          <a:p>
            <a:endParaRPr lang="en-US" dirty="0">
              <a:solidFill>
                <a:schemeClr val="tx1"/>
              </a:solidFill>
            </a:endParaRPr>
          </a:p>
          <a:p>
            <a:endParaRPr lang="en-US" dirty="0">
              <a:solidFill>
                <a:schemeClr val="tx1"/>
              </a:solidFill>
            </a:endParaRPr>
          </a:p>
        </p:txBody>
      </p:sp>
      <p:sp>
        <p:nvSpPr>
          <p:cNvPr id="5" name="Slide Number Placeholder 4">
            <a:extLst>
              <a:ext uri="{FF2B5EF4-FFF2-40B4-BE49-F238E27FC236}">
                <a16:creationId xmlns:a16="http://schemas.microsoft.com/office/drawing/2014/main" id="{86A29AC5-483A-1B7D-E5F0-F2B79395E51D}"/>
              </a:ext>
            </a:extLst>
          </p:cNvPr>
          <p:cNvSpPr>
            <a:spLocks noGrp="1"/>
          </p:cNvSpPr>
          <p:nvPr>
            <p:ph type="sldNum" sz="quarter" idx="12"/>
          </p:nvPr>
        </p:nvSpPr>
        <p:spPr/>
        <p:txBody>
          <a:bodyPr/>
          <a:lstStyle/>
          <a:p>
            <a:fld id="{B7C1AB49-3D29-46E5-959A-AC4C30ABC14E}" type="slidenum">
              <a:rPr lang="en-US" smtClean="0"/>
              <a:t>7</a:t>
            </a:fld>
            <a:endParaRPr lang="en-US"/>
          </a:p>
        </p:txBody>
      </p:sp>
      <p:grpSp>
        <p:nvGrpSpPr>
          <p:cNvPr id="4" name="Group 3">
            <a:extLst>
              <a:ext uri="{FF2B5EF4-FFF2-40B4-BE49-F238E27FC236}">
                <a16:creationId xmlns:a16="http://schemas.microsoft.com/office/drawing/2014/main" id="{ABA7DE1F-BE38-8411-2FF2-BE4FE5239F4D}"/>
              </a:ext>
            </a:extLst>
          </p:cNvPr>
          <p:cNvGrpSpPr/>
          <p:nvPr/>
        </p:nvGrpSpPr>
        <p:grpSpPr>
          <a:xfrm>
            <a:off x="7366000" y="1856996"/>
            <a:ext cx="4530578" cy="3312616"/>
            <a:chOff x="7880351" y="3429000"/>
            <a:chExt cx="4027740" cy="2849927"/>
          </a:xfrm>
        </p:grpSpPr>
        <p:pic>
          <p:nvPicPr>
            <p:cNvPr id="6" name="Picture 5">
              <a:extLst>
                <a:ext uri="{FF2B5EF4-FFF2-40B4-BE49-F238E27FC236}">
                  <a16:creationId xmlns:a16="http://schemas.microsoft.com/office/drawing/2014/main" id="{345E60EE-D0CE-8D7A-0E57-D7C17D064B12}"/>
                </a:ext>
              </a:extLst>
            </p:cNvPr>
            <p:cNvPicPr>
              <a:picLocks noChangeAspect="1"/>
            </p:cNvPicPr>
            <p:nvPr/>
          </p:nvPicPr>
          <p:blipFill>
            <a:blip r:embed="rId2"/>
            <a:stretch>
              <a:fillRect/>
            </a:stretch>
          </p:blipFill>
          <p:spPr>
            <a:xfrm>
              <a:off x="7904496" y="3429000"/>
              <a:ext cx="3990340" cy="1761490"/>
            </a:xfrm>
            <a:prstGeom prst="rect">
              <a:avLst/>
            </a:prstGeom>
            <a:ln>
              <a:solidFill>
                <a:schemeClr val="tx1"/>
              </a:solidFill>
            </a:ln>
          </p:spPr>
        </p:pic>
        <p:pic>
          <p:nvPicPr>
            <p:cNvPr id="7" name="Picture 6">
              <a:extLst>
                <a:ext uri="{FF2B5EF4-FFF2-40B4-BE49-F238E27FC236}">
                  <a16:creationId xmlns:a16="http://schemas.microsoft.com/office/drawing/2014/main" id="{8D8F9AAA-A2BD-F341-8318-C3D6EC79C010}"/>
                </a:ext>
              </a:extLst>
            </p:cNvPr>
            <p:cNvPicPr>
              <a:picLocks noChangeAspect="1"/>
            </p:cNvPicPr>
            <p:nvPr/>
          </p:nvPicPr>
          <p:blipFill>
            <a:blip r:embed="rId3"/>
            <a:stretch>
              <a:fillRect/>
            </a:stretch>
          </p:blipFill>
          <p:spPr>
            <a:xfrm>
              <a:off x="7880351" y="5206584"/>
              <a:ext cx="4027740" cy="1072343"/>
            </a:xfrm>
            <a:prstGeom prst="rect">
              <a:avLst/>
            </a:prstGeom>
          </p:spPr>
        </p:pic>
      </p:grpSp>
      <p:sp>
        <p:nvSpPr>
          <p:cNvPr id="8" name="TextBox 7">
            <a:extLst>
              <a:ext uri="{FF2B5EF4-FFF2-40B4-BE49-F238E27FC236}">
                <a16:creationId xmlns:a16="http://schemas.microsoft.com/office/drawing/2014/main" id="{CB630998-F045-C5D0-4FE9-7B80F931F1AA}"/>
              </a:ext>
            </a:extLst>
          </p:cNvPr>
          <p:cNvSpPr txBox="1"/>
          <p:nvPr/>
        </p:nvSpPr>
        <p:spPr>
          <a:xfrm>
            <a:off x="7616352" y="5161002"/>
            <a:ext cx="4137824" cy="553998"/>
          </a:xfrm>
          <a:prstGeom prst="rect">
            <a:avLst/>
          </a:prstGeom>
          <a:noFill/>
        </p:spPr>
        <p:txBody>
          <a:bodyPr wrap="square" rtlCol="0">
            <a:spAutoFit/>
          </a:bodyPr>
          <a:lstStyle/>
          <a:p>
            <a:pPr algn="ctr"/>
            <a:r>
              <a:rPr lang="en-US" sz="1000" dirty="0"/>
              <a:t>Source: Lugo et al., “Precision Landing Performance and Technology Assessments of a Human-Scale Lunar Lander Using a Generalized Simulation Framework,” </a:t>
            </a:r>
            <a:r>
              <a:rPr lang="en-US" sz="1000" b="1" dirty="0"/>
              <a:t>AIAA 2022-0609</a:t>
            </a:r>
            <a:r>
              <a:rPr lang="en-US" sz="1000" dirty="0"/>
              <a:t>.</a:t>
            </a:r>
          </a:p>
        </p:txBody>
      </p:sp>
      <p:sp>
        <p:nvSpPr>
          <p:cNvPr id="9" name="TextBox 8">
            <a:extLst>
              <a:ext uri="{FF2B5EF4-FFF2-40B4-BE49-F238E27FC236}">
                <a16:creationId xmlns:a16="http://schemas.microsoft.com/office/drawing/2014/main" id="{66F150C5-C080-F9B1-191E-0A843F09CF3D}"/>
              </a:ext>
            </a:extLst>
          </p:cNvPr>
          <p:cNvSpPr txBox="1"/>
          <p:nvPr/>
        </p:nvSpPr>
        <p:spPr>
          <a:xfrm>
            <a:off x="8925966" y="5715000"/>
            <a:ext cx="1763624" cy="553998"/>
          </a:xfrm>
          <a:prstGeom prst="rect">
            <a:avLst/>
          </a:prstGeom>
          <a:noFill/>
        </p:spPr>
        <p:txBody>
          <a:bodyPr wrap="none" rtlCol="0">
            <a:spAutoFit/>
          </a:bodyPr>
          <a:lstStyle/>
          <a:p>
            <a:r>
              <a:rPr lang="en-US" sz="1000" dirty="0"/>
              <a:t>DOI = De-Orbit Initiation</a:t>
            </a:r>
          </a:p>
          <a:p>
            <a:r>
              <a:rPr lang="en-US" sz="1000" dirty="0"/>
              <a:t>PDI = Power Descent Initiation</a:t>
            </a:r>
          </a:p>
          <a:p>
            <a:r>
              <a:rPr lang="en-US" sz="1000" dirty="0"/>
              <a:t>DSN = Deep Space Network</a:t>
            </a:r>
          </a:p>
        </p:txBody>
      </p:sp>
    </p:spTree>
    <p:extLst>
      <p:ext uri="{BB962C8B-B14F-4D97-AF65-F5344CB8AC3E}">
        <p14:creationId xmlns:p14="http://schemas.microsoft.com/office/powerpoint/2010/main" val="3334521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9EEE6-975C-4818-ABB9-0C1DCF20322A}"/>
              </a:ext>
            </a:extLst>
          </p:cNvPr>
          <p:cNvSpPr>
            <a:spLocks noGrp="1"/>
          </p:cNvSpPr>
          <p:nvPr>
            <p:ph type="title"/>
          </p:nvPr>
        </p:nvSpPr>
        <p:spPr>
          <a:xfrm>
            <a:off x="838200" y="338876"/>
            <a:ext cx="10515600" cy="892175"/>
          </a:xfrm>
        </p:spPr>
        <p:txBody>
          <a:bodyPr/>
          <a:lstStyle/>
          <a:p>
            <a:r>
              <a:rPr lang="en-US" dirty="0">
                <a:solidFill>
                  <a:schemeClr val="tx1"/>
                </a:solidFill>
              </a:rPr>
              <a:t>Approach</a:t>
            </a:r>
          </a:p>
        </p:txBody>
      </p:sp>
      <p:sp>
        <p:nvSpPr>
          <p:cNvPr id="5" name="Content Placeholder 4">
            <a:extLst>
              <a:ext uri="{FF2B5EF4-FFF2-40B4-BE49-F238E27FC236}">
                <a16:creationId xmlns:a16="http://schemas.microsoft.com/office/drawing/2014/main" id="{A9C4D412-3FBD-042B-8FB4-EB243336B339}"/>
              </a:ext>
            </a:extLst>
          </p:cNvPr>
          <p:cNvSpPr>
            <a:spLocks noGrp="1"/>
          </p:cNvSpPr>
          <p:nvPr>
            <p:ph idx="1"/>
          </p:nvPr>
        </p:nvSpPr>
        <p:spPr>
          <a:xfrm>
            <a:off x="687937" y="1303470"/>
            <a:ext cx="7168577" cy="4805363"/>
          </a:xfrm>
        </p:spPr>
        <p:txBody>
          <a:bodyPr/>
          <a:lstStyle/>
          <a:p>
            <a:r>
              <a:rPr lang="en-US" dirty="0">
                <a:solidFill>
                  <a:schemeClr val="tx1"/>
                </a:solidFill>
              </a:rPr>
              <a:t>Technology parameters are modeled in the lunar lander simulation framework</a:t>
            </a:r>
          </a:p>
          <a:p>
            <a:r>
              <a:rPr lang="en-US" dirty="0">
                <a:solidFill>
                  <a:schemeClr val="tx1"/>
                </a:solidFill>
              </a:rPr>
              <a:t>Multiple series of 8,000 runs Monte Carlo simulations were performed</a:t>
            </a:r>
          </a:p>
          <a:p>
            <a:r>
              <a:rPr lang="en-US" dirty="0">
                <a:solidFill>
                  <a:schemeClr val="tx1"/>
                </a:solidFill>
              </a:rPr>
              <a:t>Evaluated against performance metrics defined for landing success</a:t>
            </a:r>
          </a:p>
          <a:p>
            <a:pPr lvl="1"/>
            <a:r>
              <a:rPr lang="en-US" dirty="0">
                <a:solidFill>
                  <a:schemeClr val="tx1"/>
                </a:solidFill>
              </a:rPr>
              <a:t>All requirements must be met: </a:t>
            </a:r>
          </a:p>
          <a:p>
            <a:pPr marL="800100" lvl="1" indent="-342900">
              <a:buFont typeface="+mj-lt"/>
              <a:buAutoNum type="arabicPeriod"/>
            </a:pPr>
            <a:r>
              <a:rPr lang="en-US" sz="1600" b="0" i="0" u="none" strike="noStrike" baseline="0" dirty="0">
                <a:solidFill>
                  <a:srgbClr val="000000"/>
                </a:solidFill>
              </a:rPr>
              <a:t>Landing precision: range to the target at touchdown is 100 m or less. </a:t>
            </a:r>
          </a:p>
          <a:p>
            <a:pPr marL="800100" lvl="1" indent="-342900">
              <a:buFont typeface="+mj-lt"/>
              <a:buAutoNum type="arabicPeriod"/>
            </a:pPr>
            <a:r>
              <a:rPr lang="en-US" sz="1600" b="0" i="0" u="none" strike="noStrike" baseline="0" dirty="0">
                <a:solidFill>
                  <a:srgbClr val="000000"/>
                </a:solidFill>
              </a:rPr>
              <a:t>Horizontal velocity at touchdown is less than 1 m/s. </a:t>
            </a:r>
          </a:p>
          <a:p>
            <a:pPr marL="800100" lvl="1" indent="-342900">
              <a:buFont typeface="+mj-lt"/>
              <a:buAutoNum type="arabicPeriod"/>
            </a:pPr>
            <a:r>
              <a:rPr lang="en-US" sz="1600" dirty="0">
                <a:solidFill>
                  <a:srgbClr val="000000"/>
                </a:solidFill>
              </a:rPr>
              <a:t>V</a:t>
            </a:r>
            <a:r>
              <a:rPr lang="en-US" sz="1600" b="0" i="0" u="none" strike="noStrike" baseline="0" dirty="0">
                <a:solidFill>
                  <a:srgbClr val="000000"/>
                </a:solidFill>
              </a:rPr>
              <a:t>ehicle angle is less than 3 degrees off vertical at touchdown. </a:t>
            </a:r>
          </a:p>
          <a:p>
            <a:pPr marL="800100" lvl="1" indent="-342900">
              <a:buFont typeface="+mj-lt"/>
              <a:buAutoNum type="arabicPeriod"/>
            </a:pPr>
            <a:r>
              <a:rPr lang="en-US" sz="1600" b="0" i="0" u="none" strike="noStrike" baseline="0" dirty="0">
                <a:solidFill>
                  <a:srgbClr val="000000"/>
                </a:solidFill>
              </a:rPr>
              <a:t>Maximum vehicle angular rates about all axes are less than 0.5 deg/s. </a:t>
            </a:r>
            <a:endParaRPr lang="en-US" sz="2800" dirty="0">
              <a:solidFill>
                <a:schemeClr val="tx1"/>
              </a:solidFill>
            </a:endParaRPr>
          </a:p>
        </p:txBody>
      </p:sp>
      <p:sp>
        <p:nvSpPr>
          <p:cNvPr id="3" name="Slide Number Placeholder 2">
            <a:extLst>
              <a:ext uri="{FF2B5EF4-FFF2-40B4-BE49-F238E27FC236}">
                <a16:creationId xmlns:a16="http://schemas.microsoft.com/office/drawing/2014/main" id="{6DF8DA31-6430-4064-B8FD-611C735D9890}"/>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A21668-7E2D-D34B-8F28-D8590BEFEB53}" type="slidenum">
              <a:rPr lang="en-US" smtClean="0">
                <a:solidFill>
                  <a:schemeClr val="bg1">
                    <a:lumMod val="50000"/>
                  </a:schemeClr>
                </a:solidFill>
              </a:rPr>
              <a:pPr/>
              <a:t>8</a:t>
            </a:fld>
            <a:endParaRPr lang="en-US" dirty="0">
              <a:solidFill>
                <a:schemeClr val="bg1">
                  <a:lumMod val="50000"/>
                </a:schemeClr>
              </a:solidFill>
            </a:endParaRPr>
          </a:p>
        </p:txBody>
      </p:sp>
      <p:sp>
        <p:nvSpPr>
          <p:cNvPr id="9" name="TextBox 8">
            <a:extLst>
              <a:ext uri="{FF2B5EF4-FFF2-40B4-BE49-F238E27FC236}">
                <a16:creationId xmlns:a16="http://schemas.microsoft.com/office/drawing/2014/main" id="{E8B3ADB4-ED32-07E4-62A9-17452B96292C}"/>
              </a:ext>
            </a:extLst>
          </p:cNvPr>
          <p:cNvSpPr txBox="1"/>
          <p:nvPr/>
        </p:nvSpPr>
        <p:spPr>
          <a:xfrm>
            <a:off x="5457825" y="6326305"/>
            <a:ext cx="1704697" cy="369332"/>
          </a:xfrm>
          <a:prstGeom prst="rect">
            <a:avLst/>
          </a:prstGeom>
          <a:noFill/>
        </p:spPr>
        <p:txBody>
          <a:bodyPr wrap="none" rtlCol="0">
            <a:spAutoFit/>
          </a:bodyPr>
          <a:lstStyle/>
          <a:p>
            <a:r>
              <a:rPr lang="en-US" dirty="0"/>
              <a:t>Success metrics</a:t>
            </a:r>
          </a:p>
        </p:txBody>
      </p:sp>
      <p:grpSp>
        <p:nvGrpSpPr>
          <p:cNvPr id="44" name="Group 43">
            <a:extLst>
              <a:ext uri="{FF2B5EF4-FFF2-40B4-BE49-F238E27FC236}">
                <a16:creationId xmlns:a16="http://schemas.microsoft.com/office/drawing/2014/main" id="{D339B8CC-B56D-729C-59EB-F596611F955F}"/>
              </a:ext>
            </a:extLst>
          </p:cNvPr>
          <p:cNvGrpSpPr/>
          <p:nvPr/>
        </p:nvGrpSpPr>
        <p:grpSpPr>
          <a:xfrm>
            <a:off x="8246378" y="571705"/>
            <a:ext cx="2601421" cy="3843219"/>
            <a:chOff x="8918008" y="130857"/>
            <a:chExt cx="1716791" cy="4639902"/>
          </a:xfrm>
        </p:grpSpPr>
        <p:sp>
          <p:nvSpPr>
            <p:cNvPr id="46" name="Freeform: Shape 45">
              <a:extLst>
                <a:ext uri="{FF2B5EF4-FFF2-40B4-BE49-F238E27FC236}">
                  <a16:creationId xmlns:a16="http://schemas.microsoft.com/office/drawing/2014/main" id="{6EA8A9A1-D764-6B74-D47A-45C53F1CAF8C}"/>
                </a:ext>
              </a:extLst>
            </p:cNvPr>
            <p:cNvSpPr/>
            <p:nvPr/>
          </p:nvSpPr>
          <p:spPr>
            <a:xfrm>
              <a:off x="8918008" y="3912364"/>
              <a:ext cx="1716791" cy="858395"/>
            </a:xfrm>
            <a:custGeom>
              <a:avLst/>
              <a:gdLst>
                <a:gd name="connsiteX0" fmla="*/ 0 w 1716791"/>
                <a:gd name="connsiteY0" fmla="*/ 85840 h 858395"/>
                <a:gd name="connsiteX1" fmla="*/ 85840 w 1716791"/>
                <a:gd name="connsiteY1" fmla="*/ 0 h 858395"/>
                <a:gd name="connsiteX2" fmla="*/ 1630952 w 1716791"/>
                <a:gd name="connsiteY2" fmla="*/ 0 h 858395"/>
                <a:gd name="connsiteX3" fmla="*/ 1716792 w 1716791"/>
                <a:gd name="connsiteY3" fmla="*/ 85840 h 858395"/>
                <a:gd name="connsiteX4" fmla="*/ 1716791 w 1716791"/>
                <a:gd name="connsiteY4" fmla="*/ 772556 h 858395"/>
                <a:gd name="connsiteX5" fmla="*/ 1630951 w 1716791"/>
                <a:gd name="connsiteY5" fmla="*/ 858396 h 858395"/>
                <a:gd name="connsiteX6" fmla="*/ 85840 w 1716791"/>
                <a:gd name="connsiteY6" fmla="*/ 858395 h 858395"/>
                <a:gd name="connsiteX7" fmla="*/ 0 w 1716791"/>
                <a:gd name="connsiteY7" fmla="*/ 772555 h 858395"/>
                <a:gd name="connsiteX8" fmla="*/ 0 w 1716791"/>
                <a:gd name="connsiteY8" fmla="*/ 85840 h 8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6791" h="858395">
                  <a:moveTo>
                    <a:pt x="0" y="85840"/>
                  </a:moveTo>
                  <a:cubicBezTo>
                    <a:pt x="0" y="38432"/>
                    <a:pt x="38432" y="0"/>
                    <a:pt x="85840" y="0"/>
                  </a:cubicBezTo>
                  <a:lnTo>
                    <a:pt x="1630952" y="0"/>
                  </a:lnTo>
                  <a:cubicBezTo>
                    <a:pt x="1678360" y="0"/>
                    <a:pt x="1716792" y="38432"/>
                    <a:pt x="1716792" y="85840"/>
                  </a:cubicBezTo>
                  <a:cubicBezTo>
                    <a:pt x="1716792" y="314745"/>
                    <a:pt x="1716791" y="543651"/>
                    <a:pt x="1716791" y="772556"/>
                  </a:cubicBezTo>
                  <a:cubicBezTo>
                    <a:pt x="1716791" y="819964"/>
                    <a:pt x="1678359" y="858396"/>
                    <a:pt x="1630951" y="858396"/>
                  </a:cubicBezTo>
                  <a:lnTo>
                    <a:pt x="85840" y="858395"/>
                  </a:lnTo>
                  <a:cubicBezTo>
                    <a:pt x="38432" y="858395"/>
                    <a:pt x="0" y="819963"/>
                    <a:pt x="0" y="772555"/>
                  </a:cubicBezTo>
                  <a:lnTo>
                    <a:pt x="0" y="85840"/>
                  </a:lnTo>
                  <a:close/>
                </a:path>
              </a:pathLst>
            </a:cu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spcFirstLastPara="0" vert="horz" wrap="square" lIns="166112" tIns="166112" rIns="166112" bIns="166112" numCol="1" spcCol="1270" anchor="ctr" anchorCtr="0">
              <a:noAutofit/>
            </a:bodyPr>
            <a:lstStyle/>
            <a:p>
              <a:pPr marL="0" lvl="0" indent="0" algn="ctr" defTabSz="1644650">
                <a:lnSpc>
                  <a:spcPct val="90000"/>
                </a:lnSpc>
                <a:spcBef>
                  <a:spcPct val="0"/>
                </a:spcBef>
                <a:spcAft>
                  <a:spcPct val="35000"/>
                </a:spcAft>
                <a:buNone/>
              </a:pPr>
              <a:r>
                <a:rPr lang="en-US" sz="2000" kern="1200" dirty="0"/>
                <a:t>Perform Technology Assessment</a:t>
              </a:r>
            </a:p>
          </p:txBody>
        </p:sp>
        <p:sp>
          <p:nvSpPr>
            <p:cNvPr id="47" name="Freeform: Shape 46">
              <a:extLst>
                <a:ext uri="{FF2B5EF4-FFF2-40B4-BE49-F238E27FC236}">
                  <a16:creationId xmlns:a16="http://schemas.microsoft.com/office/drawing/2014/main" id="{54DA0BF1-A0B8-3EB7-6186-9C83F2E529EA}"/>
                </a:ext>
              </a:extLst>
            </p:cNvPr>
            <p:cNvSpPr/>
            <p:nvPr/>
          </p:nvSpPr>
          <p:spPr>
            <a:xfrm>
              <a:off x="8918008" y="130857"/>
              <a:ext cx="1716791" cy="858394"/>
            </a:xfrm>
            <a:custGeom>
              <a:avLst/>
              <a:gdLst>
                <a:gd name="connsiteX0" fmla="*/ 0 w 1716791"/>
                <a:gd name="connsiteY0" fmla="*/ 85840 h 858395"/>
                <a:gd name="connsiteX1" fmla="*/ 85840 w 1716791"/>
                <a:gd name="connsiteY1" fmla="*/ 0 h 858395"/>
                <a:gd name="connsiteX2" fmla="*/ 1630952 w 1716791"/>
                <a:gd name="connsiteY2" fmla="*/ 0 h 858395"/>
                <a:gd name="connsiteX3" fmla="*/ 1716792 w 1716791"/>
                <a:gd name="connsiteY3" fmla="*/ 85840 h 858395"/>
                <a:gd name="connsiteX4" fmla="*/ 1716791 w 1716791"/>
                <a:gd name="connsiteY4" fmla="*/ 772556 h 858395"/>
                <a:gd name="connsiteX5" fmla="*/ 1630951 w 1716791"/>
                <a:gd name="connsiteY5" fmla="*/ 858396 h 858395"/>
                <a:gd name="connsiteX6" fmla="*/ 85840 w 1716791"/>
                <a:gd name="connsiteY6" fmla="*/ 858395 h 858395"/>
                <a:gd name="connsiteX7" fmla="*/ 0 w 1716791"/>
                <a:gd name="connsiteY7" fmla="*/ 772555 h 858395"/>
                <a:gd name="connsiteX8" fmla="*/ 0 w 1716791"/>
                <a:gd name="connsiteY8" fmla="*/ 85840 h 8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6791" h="858395">
                  <a:moveTo>
                    <a:pt x="0" y="85840"/>
                  </a:moveTo>
                  <a:cubicBezTo>
                    <a:pt x="0" y="38432"/>
                    <a:pt x="38432" y="0"/>
                    <a:pt x="85840" y="0"/>
                  </a:cubicBezTo>
                  <a:lnTo>
                    <a:pt x="1630952" y="0"/>
                  </a:lnTo>
                  <a:cubicBezTo>
                    <a:pt x="1678360" y="0"/>
                    <a:pt x="1716792" y="38432"/>
                    <a:pt x="1716792" y="85840"/>
                  </a:cubicBezTo>
                  <a:cubicBezTo>
                    <a:pt x="1716792" y="314745"/>
                    <a:pt x="1716791" y="543651"/>
                    <a:pt x="1716791" y="772556"/>
                  </a:cubicBezTo>
                  <a:cubicBezTo>
                    <a:pt x="1716791" y="819964"/>
                    <a:pt x="1678359" y="858396"/>
                    <a:pt x="1630951" y="858396"/>
                  </a:cubicBezTo>
                  <a:lnTo>
                    <a:pt x="85840" y="858395"/>
                  </a:lnTo>
                  <a:cubicBezTo>
                    <a:pt x="38432" y="858395"/>
                    <a:pt x="0" y="819963"/>
                    <a:pt x="0" y="772555"/>
                  </a:cubicBezTo>
                  <a:lnTo>
                    <a:pt x="0" y="85840"/>
                  </a:lnTo>
                  <a:close/>
                </a:path>
              </a:pathLst>
            </a:cu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spcFirstLastPara="0" vert="horz" wrap="square" lIns="166112" tIns="166112" rIns="166112" bIns="166112" numCol="1" spcCol="1270" anchor="ctr" anchorCtr="0">
              <a:noAutofit/>
            </a:bodyPr>
            <a:lstStyle/>
            <a:p>
              <a:pPr marL="0" lvl="0" indent="0" algn="ctr" defTabSz="1644650">
                <a:lnSpc>
                  <a:spcPct val="90000"/>
                </a:lnSpc>
                <a:spcBef>
                  <a:spcPct val="0"/>
                </a:spcBef>
                <a:spcAft>
                  <a:spcPct val="35000"/>
                </a:spcAft>
                <a:buNone/>
              </a:pPr>
              <a:r>
                <a:rPr lang="en-US" sz="2000" kern="1200" dirty="0"/>
                <a:t>Perform Technology Survey</a:t>
              </a:r>
            </a:p>
          </p:txBody>
        </p:sp>
        <p:sp>
          <p:nvSpPr>
            <p:cNvPr id="48" name="Freeform: Shape 47">
              <a:extLst>
                <a:ext uri="{FF2B5EF4-FFF2-40B4-BE49-F238E27FC236}">
                  <a16:creationId xmlns:a16="http://schemas.microsoft.com/office/drawing/2014/main" id="{19C0D378-D534-F995-B68B-0FD4FD6F0BE8}"/>
                </a:ext>
              </a:extLst>
            </p:cNvPr>
            <p:cNvSpPr/>
            <p:nvPr/>
          </p:nvSpPr>
          <p:spPr>
            <a:xfrm>
              <a:off x="8918008" y="1969376"/>
              <a:ext cx="1716791" cy="858395"/>
            </a:xfrm>
            <a:custGeom>
              <a:avLst/>
              <a:gdLst>
                <a:gd name="connsiteX0" fmla="*/ 0 w 1716791"/>
                <a:gd name="connsiteY0" fmla="*/ 85840 h 858395"/>
                <a:gd name="connsiteX1" fmla="*/ 85840 w 1716791"/>
                <a:gd name="connsiteY1" fmla="*/ 0 h 858395"/>
                <a:gd name="connsiteX2" fmla="*/ 1630952 w 1716791"/>
                <a:gd name="connsiteY2" fmla="*/ 0 h 858395"/>
                <a:gd name="connsiteX3" fmla="*/ 1716792 w 1716791"/>
                <a:gd name="connsiteY3" fmla="*/ 85840 h 858395"/>
                <a:gd name="connsiteX4" fmla="*/ 1716791 w 1716791"/>
                <a:gd name="connsiteY4" fmla="*/ 772556 h 858395"/>
                <a:gd name="connsiteX5" fmla="*/ 1630951 w 1716791"/>
                <a:gd name="connsiteY5" fmla="*/ 858396 h 858395"/>
                <a:gd name="connsiteX6" fmla="*/ 85840 w 1716791"/>
                <a:gd name="connsiteY6" fmla="*/ 858395 h 858395"/>
                <a:gd name="connsiteX7" fmla="*/ 0 w 1716791"/>
                <a:gd name="connsiteY7" fmla="*/ 772555 h 858395"/>
                <a:gd name="connsiteX8" fmla="*/ 0 w 1716791"/>
                <a:gd name="connsiteY8" fmla="*/ 85840 h 8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6791" h="858395">
                  <a:moveTo>
                    <a:pt x="0" y="85840"/>
                  </a:moveTo>
                  <a:cubicBezTo>
                    <a:pt x="0" y="38432"/>
                    <a:pt x="38432" y="0"/>
                    <a:pt x="85840" y="0"/>
                  </a:cubicBezTo>
                  <a:lnTo>
                    <a:pt x="1630952" y="0"/>
                  </a:lnTo>
                  <a:cubicBezTo>
                    <a:pt x="1678360" y="0"/>
                    <a:pt x="1716792" y="38432"/>
                    <a:pt x="1716792" y="85840"/>
                  </a:cubicBezTo>
                  <a:cubicBezTo>
                    <a:pt x="1716792" y="314745"/>
                    <a:pt x="1716791" y="543651"/>
                    <a:pt x="1716791" y="772556"/>
                  </a:cubicBezTo>
                  <a:cubicBezTo>
                    <a:pt x="1716791" y="819964"/>
                    <a:pt x="1678359" y="858396"/>
                    <a:pt x="1630951" y="858396"/>
                  </a:cubicBezTo>
                  <a:lnTo>
                    <a:pt x="85840" y="858395"/>
                  </a:lnTo>
                  <a:cubicBezTo>
                    <a:pt x="38432" y="858395"/>
                    <a:pt x="0" y="819963"/>
                    <a:pt x="0" y="772555"/>
                  </a:cubicBezTo>
                  <a:lnTo>
                    <a:pt x="0" y="85840"/>
                  </a:lnTo>
                  <a:close/>
                </a:path>
              </a:pathLst>
            </a:cu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spcFirstLastPara="0" vert="horz" wrap="square" lIns="166112" tIns="166112" rIns="166112" bIns="166112" numCol="1" spcCol="1270" anchor="ctr" anchorCtr="0">
              <a:noAutofit/>
            </a:bodyPr>
            <a:lstStyle/>
            <a:p>
              <a:pPr marL="0" lvl="0" indent="0" algn="ctr" defTabSz="1644650">
                <a:lnSpc>
                  <a:spcPct val="90000"/>
                </a:lnSpc>
                <a:spcBef>
                  <a:spcPct val="0"/>
                </a:spcBef>
                <a:spcAft>
                  <a:spcPct val="35000"/>
                </a:spcAft>
                <a:buNone/>
              </a:pPr>
              <a:r>
                <a:rPr lang="en-US" sz="2000" kern="1200" dirty="0"/>
                <a:t>Run 6DOF Simulation </a:t>
              </a:r>
            </a:p>
          </p:txBody>
        </p:sp>
      </p:grpSp>
      <p:sp>
        <p:nvSpPr>
          <p:cNvPr id="49" name="Freeform: Shape 48">
            <a:extLst>
              <a:ext uri="{FF2B5EF4-FFF2-40B4-BE49-F238E27FC236}">
                <a16:creationId xmlns:a16="http://schemas.microsoft.com/office/drawing/2014/main" id="{61751043-5EDF-C75D-C61A-AD6F34184435}"/>
              </a:ext>
            </a:extLst>
          </p:cNvPr>
          <p:cNvSpPr/>
          <p:nvPr/>
        </p:nvSpPr>
        <p:spPr>
          <a:xfrm>
            <a:off x="8246379" y="5313291"/>
            <a:ext cx="2601421" cy="777118"/>
          </a:xfrm>
          <a:custGeom>
            <a:avLst/>
            <a:gdLst>
              <a:gd name="connsiteX0" fmla="*/ 0 w 1716791"/>
              <a:gd name="connsiteY0" fmla="*/ 85840 h 858395"/>
              <a:gd name="connsiteX1" fmla="*/ 85840 w 1716791"/>
              <a:gd name="connsiteY1" fmla="*/ 0 h 858395"/>
              <a:gd name="connsiteX2" fmla="*/ 1630952 w 1716791"/>
              <a:gd name="connsiteY2" fmla="*/ 0 h 858395"/>
              <a:gd name="connsiteX3" fmla="*/ 1716792 w 1716791"/>
              <a:gd name="connsiteY3" fmla="*/ 85840 h 858395"/>
              <a:gd name="connsiteX4" fmla="*/ 1716791 w 1716791"/>
              <a:gd name="connsiteY4" fmla="*/ 772556 h 858395"/>
              <a:gd name="connsiteX5" fmla="*/ 1630951 w 1716791"/>
              <a:gd name="connsiteY5" fmla="*/ 858396 h 858395"/>
              <a:gd name="connsiteX6" fmla="*/ 85840 w 1716791"/>
              <a:gd name="connsiteY6" fmla="*/ 858395 h 858395"/>
              <a:gd name="connsiteX7" fmla="*/ 0 w 1716791"/>
              <a:gd name="connsiteY7" fmla="*/ 772555 h 858395"/>
              <a:gd name="connsiteX8" fmla="*/ 0 w 1716791"/>
              <a:gd name="connsiteY8" fmla="*/ 85840 h 8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6791" h="858395">
                <a:moveTo>
                  <a:pt x="0" y="85840"/>
                </a:moveTo>
                <a:cubicBezTo>
                  <a:pt x="0" y="38432"/>
                  <a:pt x="38432" y="0"/>
                  <a:pt x="85840" y="0"/>
                </a:cubicBezTo>
                <a:lnTo>
                  <a:pt x="1630952" y="0"/>
                </a:lnTo>
                <a:cubicBezTo>
                  <a:pt x="1678360" y="0"/>
                  <a:pt x="1716792" y="38432"/>
                  <a:pt x="1716792" y="85840"/>
                </a:cubicBezTo>
                <a:cubicBezTo>
                  <a:pt x="1716792" y="314745"/>
                  <a:pt x="1716791" y="543651"/>
                  <a:pt x="1716791" y="772556"/>
                </a:cubicBezTo>
                <a:cubicBezTo>
                  <a:pt x="1716791" y="819964"/>
                  <a:pt x="1678359" y="858396"/>
                  <a:pt x="1630951" y="858396"/>
                </a:cubicBezTo>
                <a:lnTo>
                  <a:pt x="85840" y="858395"/>
                </a:lnTo>
                <a:cubicBezTo>
                  <a:pt x="38432" y="858395"/>
                  <a:pt x="0" y="819963"/>
                  <a:pt x="0" y="772555"/>
                </a:cubicBezTo>
                <a:lnTo>
                  <a:pt x="0" y="85840"/>
                </a:lnTo>
                <a:close/>
              </a:path>
            </a:pathLst>
          </a:cu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spcFirstLastPara="0" vert="horz" wrap="square" lIns="166112" tIns="166112" rIns="166112" bIns="166112" numCol="1" spcCol="1270" anchor="ctr" anchorCtr="0">
            <a:noAutofit/>
          </a:bodyPr>
          <a:lstStyle/>
          <a:p>
            <a:pPr marL="0" lvl="0" indent="0" algn="ctr" defTabSz="1644650">
              <a:lnSpc>
                <a:spcPct val="90000"/>
              </a:lnSpc>
              <a:spcBef>
                <a:spcPct val="0"/>
              </a:spcBef>
              <a:spcAft>
                <a:spcPct val="35000"/>
              </a:spcAft>
              <a:buNone/>
            </a:pPr>
            <a:r>
              <a:rPr lang="en-US" sz="2000" dirty="0"/>
              <a:t>Evaluate Against Performance Metrics </a:t>
            </a:r>
            <a:endParaRPr lang="en-US" sz="2000" kern="1200" dirty="0"/>
          </a:p>
        </p:txBody>
      </p:sp>
      <p:cxnSp>
        <p:nvCxnSpPr>
          <p:cNvPr id="50" name="Straight Arrow Connector 49">
            <a:extLst>
              <a:ext uri="{FF2B5EF4-FFF2-40B4-BE49-F238E27FC236}">
                <a16:creationId xmlns:a16="http://schemas.microsoft.com/office/drawing/2014/main" id="{CB84660E-50E4-A1ED-7672-AC85BCA194F1}"/>
              </a:ext>
            </a:extLst>
          </p:cNvPr>
          <p:cNvCxnSpPr>
            <a:cxnSpLocks/>
          </p:cNvCxnSpPr>
          <p:nvPr/>
        </p:nvCxnSpPr>
        <p:spPr>
          <a:xfrm>
            <a:off x="9521185" y="2805552"/>
            <a:ext cx="0" cy="8983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id="{A987218F-35B4-EC14-1E49-943B215F727E}"/>
              </a:ext>
            </a:extLst>
          </p:cNvPr>
          <p:cNvCxnSpPr>
            <a:cxnSpLocks/>
          </p:cNvCxnSpPr>
          <p:nvPr/>
        </p:nvCxnSpPr>
        <p:spPr>
          <a:xfrm flipH="1">
            <a:off x="9521505" y="1275380"/>
            <a:ext cx="10554" cy="84703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2" name="Straight Arrow Connector 51">
            <a:extLst>
              <a:ext uri="{FF2B5EF4-FFF2-40B4-BE49-F238E27FC236}">
                <a16:creationId xmlns:a16="http://schemas.microsoft.com/office/drawing/2014/main" id="{3E97A715-C1D4-F419-D0D6-1041F8C7C43D}"/>
              </a:ext>
            </a:extLst>
          </p:cNvPr>
          <p:cNvCxnSpPr>
            <a:cxnSpLocks/>
          </p:cNvCxnSpPr>
          <p:nvPr/>
        </p:nvCxnSpPr>
        <p:spPr>
          <a:xfrm>
            <a:off x="9514661" y="4414925"/>
            <a:ext cx="0" cy="8983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89062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581ACD2-7BF0-8071-9088-317CEC7B84A9}"/>
              </a:ext>
            </a:extLst>
          </p:cNvPr>
          <p:cNvGrpSpPr/>
          <p:nvPr/>
        </p:nvGrpSpPr>
        <p:grpSpPr>
          <a:xfrm>
            <a:off x="0" y="1202422"/>
            <a:ext cx="7055083" cy="5203859"/>
            <a:chOff x="5649029" y="1702205"/>
            <a:chExt cx="7055083" cy="5203859"/>
          </a:xfrm>
        </p:grpSpPr>
        <p:pic>
          <p:nvPicPr>
            <p:cNvPr id="1026" name="Picture 2">
              <a:extLst>
                <a:ext uri="{FF2B5EF4-FFF2-40B4-BE49-F238E27FC236}">
                  <a16:creationId xmlns:a16="http://schemas.microsoft.com/office/drawing/2014/main" id="{BD0E8FE4-1C4C-40A5-906E-DF3BA9CD95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799" y="1746709"/>
              <a:ext cx="6340122" cy="483434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0413A14F-FDF9-40AF-9439-7713BDD9D238}"/>
                </a:ext>
              </a:extLst>
            </p:cNvPr>
            <p:cNvGrpSpPr/>
            <p:nvPr/>
          </p:nvGrpSpPr>
          <p:grpSpPr>
            <a:xfrm>
              <a:off x="6569254" y="2104032"/>
              <a:ext cx="5322957" cy="3730017"/>
              <a:chOff x="6569254" y="2104032"/>
              <a:chExt cx="5322957" cy="3730017"/>
            </a:xfrm>
          </p:grpSpPr>
          <p:sp>
            <p:nvSpPr>
              <p:cNvPr id="6" name="TextBox 5">
                <a:extLst>
                  <a:ext uri="{FF2B5EF4-FFF2-40B4-BE49-F238E27FC236}">
                    <a16:creationId xmlns:a16="http://schemas.microsoft.com/office/drawing/2014/main" id="{659476ED-3728-42FE-921F-4BEE8E653296}"/>
                  </a:ext>
                </a:extLst>
              </p:cNvPr>
              <p:cNvSpPr txBox="1"/>
              <p:nvPr/>
            </p:nvSpPr>
            <p:spPr>
              <a:xfrm>
                <a:off x="6569254" y="2104032"/>
                <a:ext cx="2306785" cy="307777"/>
              </a:xfrm>
              <a:prstGeom prst="rect">
                <a:avLst/>
              </a:prstGeom>
              <a:noFill/>
            </p:spPr>
            <p:txBody>
              <a:bodyPr wrap="none" rtlCol="0">
                <a:spAutoFit/>
              </a:bodyPr>
              <a:lstStyle/>
              <a:p>
                <a:r>
                  <a:rPr lang="en-US" sz="1400" dirty="0"/>
                  <a:t>Low-Quality IMU Failure Rate</a:t>
                </a:r>
              </a:p>
            </p:txBody>
          </p:sp>
          <p:sp>
            <p:nvSpPr>
              <p:cNvPr id="7" name="TextBox 6">
                <a:extLst>
                  <a:ext uri="{FF2B5EF4-FFF2-40B4-BE49-F238E27FC236}">
                    <a16:creationId xmlns:a16="http://schemas.microsoft.com/office/drawing/2014/main" id="{915389F0-DF84-4CF1-BD14-120171C6FCC6}"/>
                  </a:ext>
                </a:extLst>
              </p:cNvPr>
              <p:cNvSpPr txBox="1"/>
              <p:nvPr/>
            </p:nvSpPr>
            <p:spPr>
              <a:xfrm>
                <a:off x="6600472" y="4560706"/>
                <a:ext cx="2626488" cy="307777"/>
              </a:xfrm>
              <a:prstGeom prst="rect">
                <a:avLst/>
              </a:prstGeom>
              <a:noFill/>
            </p:spPr>
            <p:txBody>
              <a:bodyPr wrap="none" rtlCol="0">
                <a:spAutoFit/>
              </a:bodyPr>
              <a:lstStyle/>
              <a:p>
                <a:r>
                  <a:rPr lang="en-US" sz="1400" dirty="0"/>
                  <a:t>Medium-Quality IMU Failure Rate</a:t>
                </a:r>
              </a:p>
            </p:txBody>
          </p:sp>
          <p:sp>
            <p:nvSpPr>
              <p:cNvPr id="8" name="TextBox 7">
                <a:extLst>
                  <a:ext uri="{FF2B5EF4-FFF2-40B4-BE49-F238E27FC236}">
                    <a16:creationId xmlns:a16="http://schemas.microsoft.com/office/drawing/2014/main" id="{52649D87-3407-4D53-86E5-31C97B44B9E9}"/>
                  </a:ext>
                </a:extLst>
              </p:cNvPr>
              <p:cNvSpPr txBox="1"/>
              <p:nvPr/>
            </p:nvSpPr>
            <p:spPr>
              <a:xfrm>
                <a:off x="9509379" y="5526272"/>
                <a:ext cx="2382832" cy="307777"/>
              </a:xfrm>
              <a:prstGeom prst="rect">
                <a:avLst/>
              </a:prstGeom>
              <a:noFill/>
            </p:spPr>
            <p:txBody>
              <a:bodyPr wrap="none" rtlCol="0">
                <a:spAutoFit/>
              </a:bodyPr>
              <a:lstStyle/>
              <a:p>
                <a:r>
                  <a:rPr lang="en-US" sz="1400" dirty="0"/>
                  <a:t>High-Quality IMU Failure Rate</a:t>
                </a:r>
              </a:p>
            </p:txBody>
          </p:sp>
        </p:grpSp>
        <p:sp>
          <p:nvSpPr>
            <p:cNvPr id="10" name="TextBox 9">
              <a:extLst>
                <a:ext uri="{FF2B5EF4-FFF2-40B4-BE49-F238E27FC236}">
                  <a16:creationId xmlns:a16="http://schemas.microsoft.com/office/drawing/2014/main" id="{79A8FE84-FC87-498C-8674-61B56D1D3B9E}"/>
                </a:ext>
              </a:extLst>
            </p:cNvPr>
            <p:cNvSpPr txBox="1"/>
            <p:nvPr/>
          </p:nvSpPr>
          <p:spPr>
            <a:xfrm>
              <a:off x="5649029" y="6598287"/>
              <a:ext cx="7055083" cy="307777"/>
            </a:xfrm>
            <a:prstGeom prst="rect">
              <a:avLst/>
            </a:prstGeom>
            <a:noFill/>
          </p:spPr>
          <p:txBody>
            <a:bodyPr wrap="square">
              <a:spAutoFit/>
            </a:bodyPr>
            <a:lstStyle/>
            <a:p>
              <a:r>
                <a:rPr lang="en-US" sz="1400" b="1" dirty="0"/>
                <a:t>*Results only valid for mini-DAC government reference vehicle with SPLICE sensors suite.</a:t>
              </a:r>
            </a:p>
          </p:txBody>
        </p:sp>
        <p:sp>
          <p:nvSpPr>
            <p:cNvPr id="9" name="TextBox 8">
              <a:extLst>
                <a:ext uri="{FF2B5EF4-FFF2-40B4-BE49-F238E27FC236}">
                  <a16:creationId xmlns:a16="http://schemas.microsoft.com/office/drawing/2014/main" id="{9C2566E4-2D77-4F9D-A5F5-FA87517A23E7}"/>
                </a:ext>
              </a:extLst>
            </p:cNvPr>
            <p:cNvSpPr txBox="1"/>
            <p:nvPr/>
          </p:nvSpPr>
          <p:spPr>
            <a:xfrm rot="18874732">
              <a:off x="8813529" y="3168729"/>
              <a:ext cx="3302379" cy="369332"/>
            </a:xfrm>
            <a:prstGeom prst="rect">
              <a:avLst/>
            </a:prstGeom>
            <a:noFill/>
          </p:spPr>
          <p:txBody>
            <a:bodyPr wrap="none" rtlCol="0">
              <a:spAutoFit/>
            </a:bodyPr>
            <a:lstStyle/>
            <a:p>
              <a:r>
                <a:rPr lang="en-US" dirty="0"/>
                <a:t>Reducing Low-Quality IMU X-Bias</a:t>
              </a:r>
            </a:p>
          </p:txBody>
        </p:sp>
      </p:grpSp>
      <p:sp>
        <p:nvSpPr>
          <p:cNvPr id="4" name="Title 3">
            <a:extLst>
              <a:ext uri="{FF2B5EF4-FFF2-40B4-BE49-F238E27FC236}">
                <a16:creationId xmlns:a16="http://schemas.microsoft.com/office/drawing/2014/main" id="{25D9467D-B08D-4BFA-8342-2CF4BA74BA13}"/>
              </a:ext>
            </a:extLst>
          </p:cNvPr>
          <p:cNvSpPr>
            <a:spLocks noGrp="1"/>
          </p:cNvSpPr>
          <p:nvPr>
            <p:ph type="title"/>
          </p:nvPr>
        </p:nvSpPr>
        <p:spPr/>
        <p:txBody>
          <a:bodyPr>
            <a:noAutofit/>
          </a:bodyPr>
          <a:lstStyle/>
          <a:p>
            <a:r>
              <a:rPr lang="en-US" sz="3000" dirty="0">
                <a:solidFill>
                  <a:schemeClr val="tx1"/>
                </a:solidFill>
              </a:rPr>
              <a:t>Capability Demonstration: </a:t>
            </a:r>
            <a:br>
              <a:rPr lang="en-US" sz="3000" dirty="0">
                <a:solidFill>
                  <a:schemeClr val="tx1"/>
                </a:solidFill>
              </a:rPr>
            </a:br>
            <a:r>
              <a:rPr lang="en-US" sz="3000" dirty="0">
                <a:solidFill>
                  <a:schemeClr val="tx1"/>
                </a:solidFill>
              </a:rPr>
              <a:t>Successful Landing Sensitivity to IMU Bias</a:t>
            </a:r>
            <a:endParaRPr lang="en-US" sz="3000" b="1" dirty="0">
              <a:solidFill>
                <a:schemeClr val="tx1"/>
              </a:solidFill>
            </a:endParaRPr>
          </a:p>
        </p:txBody>
      </p:sp>
      <p:sp>
        <p:nvSpPr>
          <p:cNvPr id="5" name="Content Placeholder 4">
            <a:extLst>
              <a:ext uri="{FF2B5EF4-FFF2-40B4-BE49-F238E27FC236}">
                <a16:creationId xmlns:a16="http://schemas.microsoft.com/office/drawing/2014/main" id="{1B19FC72-2E50-4F58-9D67-453883269B26}"/>
              </a:ext>
            </a:extLst>
          </p:cNvPr>
          <p:cNvSpPr>
            <a:spLocks noGrp="1"/>
          </p:cNvSpPr>
          <p:nvPr>
            <p:ph idx="1"/>
          </p:nvPr>
        </p:nvSpPr>
        <p:spPr>
          <a:xfrm>
            <a:off x="6686337" y="1468086"/>
            <a:ext cx="5266122" cy="4805363"/>
          </a:xfrm>
        </p:spPr>
        <p:txBody>
          <a:bodyPr>
            <a:normAutofit fontScale="92500" lnSpcReduction="10000"/>
          </a:bodyPr>
          <a:lstStyle/>
          <a:p>
            <a:pPr>
              <a:lnSpc>
                <a:spcPct val="100000"/>
              </a:lnSpc>
            </a:pPr>
            <a:r>
              <a:rPr lang="en-US" sz="2000" dirty="0">
                <a:solidFill>
                  <a:schemeClr val="tx1"/>
                </a:solidFill>
              </a:rPr>
              <a:t>Monte Carlo studies showed that the IMU Accelerometer X-axis Bias was the most sensitive parameter that influenced mission failure rate</a:t>
            </a:r>
          </a:p>
          <a:p>
            <a:pPr>
              <a:lnSpc>
                <a:spcPct val="100000"/>
              </a:lnSpc>
            </a:pPr>
            <a:endParaRPr lang="en-US" sz="2000" dirty="0">
              <a:solidFill>
                <a:schemeClr val="tx1"/>
              </a:solidFill>
            </a:endParaRPr>
          </a:p>
          <a:p>
            <a:pPr>
              <a:lnSpc>
                <a:spcPct val="100000"/>
              </a:lnSpc>
            </a:pPr>
            <a:r>
              <a:rPr lang="en-US" sz="2000" dirty="0">
                <a:solidFill>
                  <a:schemeClr val="tx1"/>
                </a:solidFill>
              </a:rPr>
              <a:t>Evaluated three IMU quality-levels for landing performance</a:t>
            </a:r>
          </a:p>
          <a:p>
            <a:pPr>
              <a:lnSpc>
                <a:spcPct val="100000"/>
              </a:lnSpc>
            </a:pPr>
            <a:endParaRPr lang="en-US" sz="2000" dirty="0">
              <a:solidFill>
                <a:schemeClr val="tx1"/>
              </a:solidFill>
            </a:endParaRPr>
          </a:p>
          <a:p>
            <a:pPr>
              <a:lnSpc>
                <a:spcPct val="100000"/>
              </a:lnSpc>
            </a:pPr>
            <a:r>
              <a:rPr lang="en-US" sz="2000" dirty="0">
                <a:solidFill>
                  <a:schemeClr val="tx1"/>
                </a:solidFill>
              </a:rPr>
              <a:t>The Low-Quality IMU performance could be improved by reducing only the Accelerometer X-Bias</a:t>
            </a:r>
          </a:p>
          <a:p>
            <a:pPr>
              <a:lnSpc>
                <a:spcPct val="100000"/>
              </a:lnSpc>
            </a:pPr>
            <a:endParaRPr lang="en-US" sz="2000" dirty="0">
              <a:solidFill>
                <a:schemeClr val="tx1"/>
              </a:solidFill>
            </a:endParaRPr>
          </a:p>
          <a:p>
            <a:pPr>
              <a:lnSpc>
                <a:spcPct val="100000"/>
              </a:lnSpc>
            </a:pPr>
            <a:r>
              <a:rPr lang="en-US" sz="2000" dirty="0">
                <a:solidFill>
                  <a:schemeClr val="tx1"/>
                </a:solidFill>
              </a:rPr>
              <a:t>Impact: identified critical parameter and indicate where further improvements would be most beneficial</a:t>
            </a:r>
          </a:p>
        </p:txBody>
      </p:sp>
      <p:sp>
        <p:nvSpPr>
          <p:cNvPr id="3" name="Slide Number Placeholder 2">
            <a:extLst>
              <a:ext uri="{FF2B5EF4-FFF2-40B4-BE49-F238E27FC236}">
                <a16:creationId xmlns:a16="http://schemas.microsoft.com/office/drawing/2014/main" id="{25C2D71F-E706-458D-9AFC-60ED1F01A8DE}"/>
              </a:ext>
            </a:extLst>
          </p:cNvPr>
          <p:cNvSpPr>
            <a:spLocks noGrp="1"/>
          </p:cNvSpPr>
          <p:nvPr>
            <p:ph type="sldNum" sz="quarter" idx="12"/>
          </p:nvPr>
        </p:nvSpPr>
        <p:spPr>
          <a:xfrm>
            <a:off x="8585124" y="6173988"/>
            <a:ext cx="2743200" cy="365125"/>
          </a:xfrm>
        </p:spPr>
        <p:txBody>
          <a:bodyPr/>
          <a:lstStyle/>
          <a:p>
            <a:fld id="{AAA21668-7E2D-D34B-8F28-D8590BEFEB53}" type="slidenum">
              <a:rPr lang="en-US" smtClean="0">
                <a:solidFill>
                  <a:schemeClr val="bg1">
                    <a:lumMod val="50000"/>
                  </a:schemeClr>
                </a:solidFill>
              </a:rPr>
              <a:pPr/>
              <a:t>9</a:t>
            </a:fld>
            <a:endParaRPr lang="en-US" dirty="0">
              <a:solidFill>
                <a:schemeClr val="bg1">
                  <a:lumMod val="50000"/>
                </a:schemeClr>
              </a:solidFill>
            </a:endParaRPr>
          </a:p>
        </p:txBody>
      </p:sp>
    </p:spTree>
    <p:extLst>
      <p:ext uri="{BB962C8B-B14F-4D97-AF65-F5344CB8AC3E}">
        <p14:creationId xmlns:p14="http://schemas.microsoft.com/office/powerpoint/2010/main" val="1870515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09A5-55E3-4E86-8707-53FB5CD1A4DD}"/>
              </a:ext>
            </a:extLst>
          </p:cNvPr>
          <p:cNvSpPr>
            <a:spLocks noGrp="1"/>
          </p:cNvSpPr>
          <p:nvPr>
            <p:ph type="title"/>
          </p:nvPr>
        </p:nvSpPr>
        <p:spPr/>
        <p:txBody>
          <a:bodyPr>
            <a:normAutofit fontScale="90000"/>
          </a:bodyPr>
          <a:lstStyle/>
          <a:p>
            <a:r>
              <a:rPr lang="en-US" sz="3000" dirty="0">
                <a:solidFill>
                  <a:schemeClr val="tx1"/>
                </a:solidFill>
              </a:rPr>
              <a:t>Capability Demonstration: </a:t>
            </a:r>
            <a:br>
              <a:rPr lang="en-US" sz="3000" dirty="0">
                <a:solidFill>
                  <a:schemeClr val="tx1"/>
                </a:solidFill>
              </a:rPr>
            </a:br>
            <a:r>
              <a:rPr lang="en-US" sz="3000" dirty="0">
                <a:solidFill>
                  <a:schemeClr val="tx1"/>
                </a:solidFill>
              </a:rPr>
              <a:t>Evaluated Low Technology Readiness Level (TRL) Technology</a:t>
            </a:r>
          </a:p>
        </p:txBody>
      </p:sp>
      <p:sp>
        <p:nvSpPr>
          <p:cNvPr id="7" name="Content Placeholder 6">
            <a:extLst>
              <a:ext uri="{FF2B5EF4-FFF2-40B4-BE49-F238E27FC236}">
                <a16:creationId xmlns:a16="http://schemas.microsoft.com/office/drawing/2014/main" id="{2E1814A6-2AB0-4327-AEB9-875909E9E58A}"/>
              </a:ext>
            </a:extLst>
          </p:cNvPr>
          <p:cNvSpPr>
            <a:spLocks noGrp="1"/>
          </p:cNvSpPr>
          <p:nvPr>
            <p:ph idx="1"/>
          </p:nvPr>
        </p:nvSpPr>
        <p:spPr>
          <a:xfrm>
            <a:off x="6279502" y="1371600"/>
            <a:ext cx="5861748" cy="4805363"/>
          </a:xfrm>
        </p:spPr>
        <p:txBody>
          <a:bodyPr>
            <a:normAutofit fontScale="85000" lnSpcReduction="20000"/>
          </a:bodyPr>
          <a:lstStyle/>
          <a:p>
            <a:pPr>
              <a:lnSpc>
                <a:spcPct val="110000"/>
              </a:lnSpc>
            </a:pPr>
            <a:r>
              <a:rPr lang="en-US" sz="2400" dirty="0">
                <a:solidFill>
                  <a:schemeClr val="tx1"/>
                </a:solidFill>
              </a:rPr>
              <a:t>Scaled parameters of an existing high quality, high TRL IMU are used to represent the Low TRL IMU (i.e., Quantum Positioning System) parameters</a:t>
            </a:r>
          </a:p>
          <a:p>
            <a:pPr>
              <a:lnSpc>
                <a:spcPct val="110000"/>
              </a:lnSpc>
            </a:pPr>
            <a:endParaRPr lang="en-US" sz="2400" dirty="0">
              <a:solidFill>
                <a:schemeClr val="tx1"/>
              </a:solidFill>
            </a:endParaRPr>
          </a:p>
          <a:p>
            <a:pPr>
              <a:lnSpc>
                <a:spcPct val="110000"/>
              </a:lnSpc>
            </a:pPr>
            <a:r>
              <a:rPr lang="en-US" sz="2400" dirty="0">
                <a:solidFill>
                  <a:schemeClr val="tx1"/>
                </a:solidFill>
              </a:rPr>
              <a:t>Monte Carlo studies showed that number of failed landings are reduced when high quality, high TRL IMU errors were reduced.</a:t>
            </a:r>
          </a:p>
          <a:p>
            <a:pPr>
              <a:lnSpc>
                <a:spcPct val="110000"/>
              </a:lnSpc>
            </a:pPr>
            <a:endParaRPr lang="en-US" sz="2400" dirty="0">
              <a:solidFill>
                <a:schemeClr val="tx1"/>
              </a:solidFill>
            </a:endParaRPr>
          </a:p>
          <a:p>
            <a:pPr>
              <a:lnSpc>
                <a:spcPct val="110000"/>
              </a:lnSpc>
            </a:pPr>
            <a:r>
              <a:rPr lang="en-US" sz="2400" dirty="0">
                <a:solidFill>
                  <a:schemeClr val="tx1"/>
                </a:solidFill>
              </a:rPr>
              <a:t>Reducing the error by more than ½ does not improve landing accuracy</a:t>
            </a:r>
          </a:p>
          <a:p>
            <a:pPr>
              <a:lnSpc>
                <a:spcPct val="110000"/>
              </a:lnSpc>
            </a:pPr>
            <a:endParaRPr lang="en-US" sz="1600" dirty="0">
              <a:solidFill>
                <a:schemeClr val="tx1"/>
              </a:solidFill>
            </a:endParaRPr>
          </a:p>
          <a:p>
            <a:pPr>
              <a:lnSpc>
                <a:spcPct val="110000"/>
              </a:lnSpc>
            </a:pPr>
            <a:r>
              <a:rPr lang="en-US" sz="2400" dirty="0">
                <a:solidFill>
                  <a:schemeClr val="tx1"/>
                </a:solidFill>
              </a:rPr>
              <a:t>Impact: identified improvement threshold with diminishing return</a:t>
            </a:r>
            <a:endParaRPr lang="en-US" sz="1600" dirty="0">
              <a:solidFill>
                <a:schemeClr val="tx1"/>
              </a:solidFill>
            </a:endParaRPr>
          </a:p>
        </p:txBody>
      </p:sp>
      <p:sp>
        <p:nvSpPr>
          <p:cNvPr id="4" name="Slide Number Placeholder 3">
            <a:extLst>
              <a:ext uri="{FF2B5EF4-FFF2-40B4-BE49-F238E27FC236}">
                <a16:creationId xmlns:a16="http://schemas.microsoft.com/office/drawing/2014/main" id="{361398F2-844A-4246-A049-6F8FD7B2A8A8}"/>
              </a:ext>
            </a:extLst>
          </p:cNvPr>
          <p:cNvSpPr>
            <a:spLocks noGrp="1"/>
          </p:cNvSpPr>
          <p:nvPr>
            <p:ph type="sldNum" sz="quarter" idx="12"/>
          </p:nvPr>
        </p:nvSpPr>
        <p:spPr/>
        <p:txBody>
          <a:bodyPr/>
          <a:lstStyle/>
          <a:p>
            <a:fld id="{AAA21668-7E2D-D34B-8F28-D8590BEFEB53}" type="slidenum">
              <a:rPr lang="en-US" smtClean="0">
                <a:solidFill>
                  <a:schemeClr val="bg1">
                    <a:lumMod val="50000"/>
                  </a:schemeClr>
                </a:solidFill>
              </a:rPr>
              <a:pPr/>
              <a:t>10</a:t>
            </a:fld>
            <a:endParaRPr lang="en-US" dirty="0">
              <a:solidFill>
                <a:schemeClr val="bg1">
                  <a:lumMod val="50000"/>
                </a:schemeClr>
              </a:solidFill>
            </a:endParaRPr>
          </a:p>
        </p:txBody>
      </p:sp>
      <p:pic>
        <p:nvPicPr>
          <p:cNvPr id="3" name="Picture 2">
            <a:extLst>
              <a:ext uri="{FF2B5EF4-FFF2-40B4-BE49-F238E27FC236}">
                <a16:creationId xmlns:a16="http://schemas.microsoft.com/office/drawing/2014/main" id="{A90E0BC5-D6E2-7929-29FA-EB0C82060DB4}"/>
              </a:ext>
            </a:extLst>
          </p:cNvPr>
          <p:cNvPicPr>
            <a:picLocks noChangeAspect="1"/>
          </p:cNvPicPr>
          <p:nvPr/>
        </p:nvPicPr>
        <p:blipFill rotWithShape="1">
          <a:blip r:embed="rId3"/>
          <a:srcRect t="7450"/>
          <a:stretch/>
        </p:blipFill>
        <p:spPr bwMode="auto">
          <a:xfrm>
            <a:off x="152400" y="1579245"/>
            <a:ext cx="5943600" cy="390715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11127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A920B26-6482-BFCB-4BD9-E7D58A614B6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1608" y="1524271"/>
            <a:ext cx="5391150" cy="4001135"/>
          </a:xfrm>
          <a:prstGeom prst="rect">
            <a:avLst/>
          </a:prstGeom>
          <a:noFill/>
          <a:ln>
            <a:noFill/>
          </a:ln>
        </p:spPr>
      </p:pic>
      <p:pic>
        <p:nvPicPr>
          <p:cNvPr id="5" name="Picture 4" descr="Chart, line chart&#10;&#10;Description automatically generated">
            <a:extLst>
              <a:ext uri="{FF2B5EF4-FFF2-40B4-BE49-F238E27FC236}">
                <a16:creationId xmlns:a16="http://schemas.microsoft.com/office/drawing/2014/main" id="{A8729180-3734-504A-7C77-22B32FCE0E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885" y="1508027"/>
            <a:ext cx="5330277" cy="3959634"/>
          </a:xfrm>
          <a:prstGeom prst="rect">
            <a:avLst/>
          </a:prstGeom>
        </p:spPr>
      </p:pic>
      <p:sp>
        <p:nvSpPr>
          <p:cNvPr id="2" name="Title 1">
            <a:extLst>
              <a:ext uri="{FF2B5EF4-FFF2-40B4-BE49-F238E27FC236}">
                <a16:creationId xmlns:a16="http://schemas.microsoft.com/office/drawing/2014/main" id="{E2934B8E-6189-5085-D209-14CE60690B66}"/>
              </a:ext>
            </a:extLst>
          </p:cNvPr>
          <p:cNvSpPr>
            <a:spLocks noGrp="1"/>
          </p:cNvSpPr>
          <p:nvPr>
            <p:ph type="title"/>
          </p:nvPr>
        </p:nvSpPr>
        <p:spPr/>
        <p:txBody>
          <a:bodyPr>
            <a:normAutofit fontScale="90000"/>
          </a:bodyPr>
          <a:lstStyle/>
          <a:p>
            <a:r>
              <a:rPr lang="en-US" dirty="0">
                <a:solidFill>
                  <a:schemeClr val="tx1"/>
                </a:solidFill>
              </a:rPr>
              <a:t>Capability Ongoing Development:</a:t>
            </a:r>
            <a:br>
              <a:rPr lang="en-US" dirty="0">
                <a:solidFill>
                  <a:schemeClr val="tx1"/>
                </a:solidFill>
              </a:rPr>
            </a:br>
            <a:r>
              <a:rPr lang="en-US" dirty="0">
                <a:solidFill>
                  <a:schemeClr val="tx1"/>
                </a:solidFill>
              </a:rPr>
              <a:t>Evaluating Radar Altimeter-Velocimeter combination</a:t>
            </a:r>
          </a:p>
        </p:txBody>
      </p:sp>
      <p:sp>
        <p:nvSpPr>
          <p:cNvPr id="3" name="Content Placeholder 2">
            <a:extLst>
              <a:ext uri="{FF2B5EF4-FFF2-40B4-BE49-F238E27FC236}">
                <a16:creationId xmlns:a16="http://schemas.microsoft.com/office/drawing/2014/main" id="{0423DFC6-ED2A-72D1-D2F6-5B4B996DE861}"/>
              </a:ext>
            </a:extLst>
          </p:cNvPr>
          <p:cNvSpPr>
            <a:spLocks noGrp="1"/>
          </p:cNvSpPr>
          <p:nvPr>
            <p:ph idx="1"/>
          </p:nvPr>
        </p:nvSpPr>
        <p:spPr>
          <a:xfrm>
            <a:off x="4957012" y="1348636"/>
            <a:ext cx="7234988" cy="5052164"/>
          </a:xfrm>
        </p:spPr>
        <p:txBody>
          <a:bodyPr>
            <a:normAutofit fontScale="85000" lnSpcReduction="20000"/>
          </a:bodyPr>
          <a:lstStyle/>
          <a:p>
            <a:pPr lvl="1">
              <a:lnSpc>
                <a:spcPct val="110000"/>
              </a:lnSpc>
            </a:pPr>
            <a:r>
              <a:rPr lang="en-US" dirty="0">
                <a:solidFill>
                  <a:schemeClr val="tx1"/>
                </a:solidFill>
              </a:rPr>
              <a:t>Evaluated altimeter-velocimeter performance relative to Gen-3 NDL</a:t>
            </a:r>
          </a:p>
          <a:p>
            <a:pPr lvl="2">
              <a:lnSpc>
                <a:spcPct val="110000"/>
              </a:lnSpc>
            </a:pPr>
            <a:r>
              <a:rPr lang="en-US" dirty="0">
                <a:solidFill>
                  <a:schemeClr val="tx1"/>
                </a:solidFill>
              </a:rPr>
              <a:t>Set altimeter-velocimeter measurement precision to be equivalent to 10X, 25X, 50X, and 100X less precise than Gen-3 NDL</a:t>
            </a:r>
          </a:p>
          <a:p>
            <a:pPr marL="457200" lvl="1" indent="0">
              <a:lnSpc>
                <a:spcPct val="110000"/>
              </a:lnSpc>
              <a:buNone/>
            </a:pPr>
            <a:endParaRPr lang="en-US" dirty="0">
              <a:solidFill>
                <a:schemeClr val="tx1"/>
              </a:solidFill>
            </a:endParaRPr>
          </a:p>
          <a:p>
            <a:pPr lvl="1">
              <a:lnSpc>
                <a:spcPct val="110000"/>
              </a:lnSpc>
            </a:pPr>
            <a:r>
              <a:rPr lang="en-US" dirty="0">
                <a:solidFill>
                  <a:schemeClr val="tx1"/>
                </a:solidFill>
              </a:rPr>
              <a:t>Results indicate landing success degrading nearly linearly as altimeter-velocimeter measurement precision decreases more than 10X </a:t>
            </a:r>
          </a:p>
          <a:p>
            <a:pPr lvl="1">
              <a:lnSpc>
                <a:spcPct val="110000"/>
              </a:lnSpc>
            </a:pPr>
            <a:endParaRPr lang="en-US" dirty="0">
              <a:solidFill>
                <a:schemeClr val="tx1"/>
              </a:solidFill>
            </a:endParaRPr>
          </a:p>
          <a:p>
            <a:pPr lvl="1">
              <a:lnSpc>
                <a:spcPct val="110000"/>
              </a:lnSpc>
            </a:pPr>
            <a:r>
              <a:rPr lang="en-US" dirty="0">
                <a:solidFill>
                  <a:schemeClr val="tx1"/>
                </a:solidFill>
              </a:rPr>
              <a:t>Low fidelity sensor models may be overpredicting performance</a:t>
            </a:r>
          </a:p>
          <a:p>
            <a:pPr lvl="2">
              <a:lnSpc>
                <a:spcPct val="110000"/>
              </a:lnSpc>
            </a:pPr>
            <a:r>
              <a:rPr lang="en-US" dirty="0">
                <a:solidFill>
                  <a:schemeClr val="tx1"/>
                </a:solidFill>
              </a:rPr>
              <a:t>Models do not include parameters such as pointing or attitude knowledge errors that affect measurement accuracy</a:t>
            </a:r>
          </a:p>
          <a:p>
            <a:pPr lvl="2">
              <a:lnSpc>
                <a:spcPct val="110000"/>
              </a:lnSpc>
            </a:pPr>
            <a:endParaRPr lang="en-US" dirty="0">
              <a:solidFill>
                <a:schemeClr val="tx1"/>
              </a:solidFill>
            </a:endParaRPr>
          </a:p>
          <a:p>
            <a:pPr lvl="1">
              <a:lnSpc>
                <a:spcPct val="110000"/>
              </a:lnSpc>
            </a:pPr>
            <a:r>
              <a:rPr lang="en-US" dirty="0">
                <a:solidFill>
                  <a:schemeClr val="tx1"/>
                </a:solidFill>
              </a:rPr>
              <a:t>Impact: trends revealed threshold to ensure landing success </a:t>
            </a:r>
          </a:p>
        </p:txBody>
      </p:sp>
      <p:sp>
        <p:nvSpPr>
          <p:cNvPr id="4" name="Slide Number Placeholder 3">
            <a:extLst>
              <a:ext uri="{FF2B5EF4-FFF2-40B4-BE49-F238E27FC236}">
                <a16:creationId xmlns:a16="http://schemas.microsoft.com/office/drawing/2014/main" id="{B68CC29C-6AA7-7AE6-DC49-996E6FD0FC98}"/>
              </a:ext>
            </a:extLst>
          </p:cNvPr>
          <p:cNvSpPr>
            <a:spLocks noGrp="1"/>
          </p:cNvSpPr>
          <p:nvPr>
            <p:ph type="sldNum" sz="quarter" idx="12"/>
          </p:nvPr>
        </p:nvSpPr>
        <p:spPr/>
        <p:txBody>
          <a:bodyPr/>
          <a:lstStyle/>
          <a:p>
            <a:fld id="{AAA21668-7E2D-D34B-8F28-D8590BEFEB53}" type="slidenum">
              <a:rPr lang="en-US" smtClean="0">
                <a:solidFill>
                  <a:schemeClr val="bg1">
                    <a:lumMod val="50000"/>
                  </a:schemeClr>
                </a:solidFill>
              </a:rPr>
              <a:pPr/>
              <a:t>11</a:t>
            </a:fld>
            <a:endParaRPr lang="en-US" dirty="0">
              <a:solidFill>
                <a:schemeClr val="bg1">
                  <a:lumMod val="50000"/>
                </a:schemeClr>
              </a:solidFill>
            </a:endParaRPr>
          </a:p>
        </p:txBody>
      </p:sp>
      <p:sp>
        <p:nvSpPr>
          <p:cNvPr id="6" name="TextBox 5">
            <a:extLst>
              <a:ext uri="{FF2B5EF4-FFF2-40B4-BE49-F238E27FC236}">
                <a16:creationId xmlns:a16="http://schemas.microsoft.com/office/drawing/2014/main" id="{FAF7E596-E9E2-2F38-58C5-55D31E43B985}"/>
              </a:ext>
            </a:extLst>
          </p:cNvPr>
          <p:cNvSpPr txBox="1"/>
          <p:nvPr/>
        </p:nvSpPr>
        <p:spPr>
          <a:xfrm>
            <a:off x="136358" y="5608975"/>
            <a:ext cx="5221705" cy="523220"/>
          </a:xfrm>
          <a:prstGeom prst="rect">
            <a:avLst/>
          </a:prstGeom>
          <a:noFill/>
        </p:spPr>
        <p:txBody>
          <a:bodyPr wrap="square">
            <a:spAutoFit/>
          </a:bodyPr>
          <a:lstStyle/>
          <a:p>
            <a:r>
              <a:rPr lang="en-US" sz="1400" dirty="0"/>
              <a:t>*Results only valid for mini-DAC government reference vehicle with SPLICE sensors suite.</a:t>
            </a:r>
          </a:p>
        </p:txBody>
      </p:sp>
    </p:spTree>
    <p:extLst>
      <p:ext uri="{BB962C8B-B14F-4D97-AF65-F5344CB8AC3E}">
        <p14:creationId xmlns:p14="http://schemas.microsoft.com/office/powerpoint/2010/main" val="790493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50D21-B033-45AB-AB22-AD13AFA09429}"/>
              </a:ext>
            </a:extLst>
          </p:cNvPr>
          <p:cNvSpPr>
            <a:spLocks noGrp="1"/>
          </p:cNvSpPr>
          <p:nvPr>
            <p:ph type="title"/>
          </p:nvPr>
        </p:nvSpPr>
        <p:spPr/>
        <p:txBody>
          <a:bodyPr/>
          <a:lstStyle/>
          <a:p>
            <a:r>
              <a:rPr lang="en-US" dirty="0">
                <a:solidFill>
                  <a:schemeClr val="tx1"/>
                </a:solidFill>
              </a:rPr>
              <a:t>Key Takeaways</a:t>
            </a:r>
          </a:p>
        </p:txBody>
      </p:sp>
      <p:sp>
        <p:nvSpPr>
          <p:cNvPr id="3" name="Content Placeholder 2">
            <a:extLst>
              <a:ext uri="{FF2B5EF4-FFF2-40B4-BE49-F238E27FC236}">
                <a16:creationId xmlns:a16="http://schemas.microsoft.com/office/drawing/2014/main" id="{79245825-AB97-4941-B868-D1CCD14A13A8}"/>
              </a:ext>
            </a:extLst>
          </p:cNvPr>
          <p:cNvSpPr>
            <a:spLocks noGrp="1"/>
          </p:cNvSpPr>
          <p:nvPr>
            <p:ph idx="1"/>
          </p:nvPr>
        </p:nvSpPr>
        <p:spPr>
          <a:xfrm>
            <a:off x="721420" y="1132039"/>
            <a:ext cx="10632379" cy="5117759"/>
          </a:xfrm>
        </p:spPr>
        <p:txBody>
          <a:bodyPr>
            <a:normAutofit/>
          </a:bodyPr>
          <a:lstStyle/>
          <a:p>
            <a:r>
              <a:rPr lang="en-US" dirty="0">
                <a:solidFill>
                  <a:schemeClr val="tx1"/>
                </a:solidFill>
              </a:rPr>
              <a:t>An overview of navigation sensor technology assessment capability approach applied to lunar landing mission and evaluated against landing success criteria</a:t>
            </a:r>
          </a:p>
          <a:p>
            <a:r>
              <a:rPr lang="en-US" dirty="0">
                <a:solidFill>
                  <a:schemeClr val="tx1"/>
                </a:solidFill>
              </a:rPr>
              <a:t>Quantitative results were shown</a:t>
            </a:r>
          </a:p>
          <a:p>
            <a:pPr lvl="1"/>
            <a:r>
              <a:rPr lang="en-US" dirty="0">
                <a:solidFill>
                  <a:schemeClr val="tx1"/>
                </a:solidFill>
              </a:rPr>
              <a:t>Influential parameter for sensor type</a:t>
            </a:r>
          </a:p>
          <a:p>
            <a:pPr lvl="1"/>
            <a:r>
              <a:rPr lang="en-US" dirty="0">
                <a:solidFill>
                  <a:schemeClr val="tx1"/>
                </a:solidFill>
              </a:rPr>
              <a:t>Diminishing returns for reducing sensor errors </a:t>
            </a:r>
          </a:p>
          <a:p>
            <a:r>
              <a:rPr lang="en-US" dirty="0">
                <a:solidFill>
                  <a:schemeClr val="tx1"/>
                </a:solidFill>
              </a:rPr>
              <a:t>Broader impact of capability</a:t>
            </a:r>
          </a:p>
          <a:p>
            <a:pPr lvl="1"/>
            <a:r>
              <a:rPr lang="en-US" dirty="0">
                <a:solidFill>
                  <a:schemeClr val="tx1"/>
                </a:solidFill>
              </a:rPr>
              <a:t>Similar method can be applied to a Mars or other surface landing vehicle</a:t>
            </a:r>
          </a:p>
          <a:p>
            <a:pPr lvl="1"/>
            <a:r>
              <a:rPr lang="en-US" dirty="0">
                <a:solidFill>
                  <a:schemeClr val="tx1"/>
                </a:solidFill>
              </a:rPr>
              <a:t>Perform risk assessments </a:t>
            </a:r>
          </a:p>
          <a:p>
            <a:pPr lvl="1"/>
            <a:r>
              <a:rPr lang="en-US" dirty="0">
                <a:solidFill>
                  <a:schemeClr val="tx1"/>
                </a:solidFill>
              </a:rPr>
              <a:t>Apply the method to other disciplines </a:t>
            </a:r>
          </a:p>
          <a:p>
            <a:pPr lvl="1"/>
            <a:endParaRPr lang="en-US" dirty="0">
              <a:solidFill>
                <a:schemeClr val="tx1"/>
              </a:solidFill>
            </a:endParaRPr>
          </a:p>
          <a:p>
            <a:endParaRPr lang="en-US" dirty="0">
              <a:solidFill>
                <a:schemeClr val="tx1"/>
              </a:solidFill>
            </a:endParaRPr>
          </a:p>
        </p:txBody>
      </p:sp>
      <p:sp>
        <p:nvSpPr>
          <p:cNvPr id="4" name="Slide Number Placeholder 3">
            <a:extLst>
              <a:ext uri="{FF2B5EF4-FFF2-40B4-BE49-F238E27FC236}">
                <a16:creationId xmlns:a16="http://schemas.microsoft.com/office/drawing/2014/main" id="{15C8E16C-CD1A-4F63-84E1-3888D173E6C4}"/>
              </a:ext>
            </a:extLst>
          </p:cNvPr>
          <p:cNvSpPr>
            <a:spLocks noGrp="1"/>
          </p:cNvSpPr>
          <p:nvPr>
            <p:ph type="sldNum" sz="quarter" idx="12"/>
          </p:nvPr>
        </p:nvSpPr>
        <p:spPr/>
        <p:txBody>
          <a:bodyPr/>
          <a:lstStyle/>
          <a:p>
            <a:fld id="{AAA21668-7E2D-D34B-8F28-D8590BEFEB53}" type="slidenum">
              <a:rPr lang="en-US" smtClean="0">
                <a:solidFill>
                  <a:schemeClr val="bg1">
                    <a:lumMod val="50000"/>
                  </a:schemeClr>
                </a:solidFill>
              </a:rPr>
              <a:pPr/>
              <a:t>12</a:t>
            </a:fld>
            <a:endParaRPr lang="en-US" dirty="0">
              <a:solidFill>
                <a:schemeClr val="bg1">
                  <a:lumMod val="50000"/>
                </a:schemeClr>
              </a:solidFill>
            </a:endParaRPr>
          </a:p>
        </p:txBody>
      </p:sp>
    </p:spTree>
    <p:extLst>
      <p:ext uri="{BB962C8B-B14F-4D97-AF65-F5344CB8AC3E}">
        <p14:creationId xmlns:p14="http://schemas.microsoft.com/office/powerpoint/2010/main" val="1797595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50D21-B033-45AB-AB22-AD13AFA09429}"/>
              </a:ext>
            </a:extLst>
          </p:cNvPr>
          <p:cNvSpPr>
            <a:spLocks noGrp="1"/>
          </p:cNvSpPr>
          <p:nvPr>
            <p:ph type="title"/>
          </p:nvPr>
        </p:nvSpPr>
        <p:spPr/>
        <p:txBody>
          <a:bodyPr/>
          <a:lstStyle/>
          <a:p>
            <a:r>
              <a:rPr lang="en-US" dirty="0">
                <a:solidFill>
                  <a:schemeClr val="tx1"/>
                </a:solidFill>
              </a:rPr>
              <a:t>Future Work</a:t>
            </a:r>
          </a:p>
        </p:txBody>
      </p:sp>
      <p:sp>
        <p:nvSpPr>
          <p:cNvPr id="3" name="Content Placeholder 2">
            <a:extLst>
              <a:ext uri="{FF2B5EF4-FFF2-40B4-BE49-F238E27FC236}">
                <a16:creationId xmlns:a16="http://schemas.microsoft.com/office/drawing/2014/main" id="{79245825-AB97-4941-B868-D1CCD14A13A8}"/>
              </a:ext>
            </a:extLst>
          </p:cNvPr>
          <p:cNvSpPr>
            <a:spLocks noGrp="1"/>
          </p:cNvSpPr>
          <p:nvPr>
            <p:ph idx="1"/>
          </p:nvPr>
        </p:nvSpPr>
        <p:spPr>
          <a:xfrm>
            <a:off x="721420" y="1132039"/>
            <a:ext cx="10632379" cy="5117759"/>
          </a:xfrm>
        </p:spPr>
        <p:txBody>
          <a:bodyPr>
            <a:normAutofit/>
          </a:bodyPr>
          <a:lstStyle/>
          <a:p>
            <a:r>
              <a:rPr lang="en-US" dirty="0">
                <a:solidFill>
                  <a:schemeClr val="tx1"/>
                </a:solidFill>
              </a:rPr>
              <a:t>Implement other sensor models into the simulation</a:t>
            </a:r>
          </a:p>
          <a:p>
            <a:pPr lvl="1"/>
            <a:r>
              <a:rPr lang="en-US" dirty="0">
                <a:solidFill>
                  <a:schemeClr val="tx1"/>
                </a:solidFill>
              </a:rPr>
              <a:t>Upgrade Navigation Doppler Lidar model</a:t>
            </a:r>
          </a:p>
          <a:p>
            <a:pPr lvl="1"/>
            <a:r>
              <a:rPr lang="en-US" dirty="0">
                <a:solidFill>
                  <a:schemeClr val="tx1"/>
                </a:solidFill>
              </a:rPr>
              <a:t>Explore Terrain Relative Navigation model impact</a:t>
            </a:r>
          </a:p>
          <a:p>
            <a:pPr lvl="1"/>
            <a:endParaRPr lang="en-US" dirty="0">
              <a:solidFill>
                <a:schemeClr val="tx1"/>
              </a:solidFill>
            </a:endParaRPr>
          </a:p>
          <a:p>
            <a:r>
              <a:rPr lang="en-US" dirty="0">
                <a:solidFill>
                  <a:schemeClr val="tx1"/>
                </a:solidFill>
              </a:rPr>
              <a:t>Apply rapid assessment capability with trajectory reconstruction tool </a:t>
            </a:r>
            <a:r>
              <a:rPr lang="en-US" dirty="0" err="1">
                <a:solidFill>
                  <a:schemeClr val="tx1"/>
                </a:solidFill>
              </a:rPr>
              <a:t>NewSTEP</a:t>
            </a:r>
            <a:r>
              <a:rPr lang="en-US" dirty="0">
                <a:solidFill>
                  <a:schemeClr val="tx1"/>
                </a:solidFill>
              </a:rPr>
              <a:t> to enhance Monte Carlo approach </a:t>
            </a:r>
          </a:p>
          <a:p>
            <a:pPr lvl="1"/>
            <a:r>
              <a:rPr lang="en-US" sz="2400" dirty="0">
                <a:solidFill>
                  <a:schemeClr val="tx1"/>
                </a:solidFill>
              </a:rPr>
              <a:t>Linear covariance analysis enables rapid trade studies as it does not require Monte Carlo techniques for uncertainty assessment</a:t>
            </a:r>
          </a:p>
          <a:p>
            <a:pPr lvl="1"/>
            <a:endParaRPr lang="en-US" dirty="0">
              <a:solidFill>
                <a:schemeClr val="tx1"/>
              </a:solidFill>
            </a:endParaRPr>
          </a:p>
          <a:p>
            <a:pPr lvl="1"/>
            <a:endParaRPr lang="en-US" dirty="0">
              <a:solidFill>
                <a:schemeClr val="tx1"/>
              </a:solidFill>
            </a:endParaRPr>
          </a:p>
          <a:p>
            <a:pPr lvl="1"/>
            <a:endParaRPr lang="en-US" dirty="0">
              <a:solidFill>
                <a:schemeClr val="tx1"/>
              </a:solidFill>
            </a:endParaRPr>
          </a:p>
          <a:p>
            <a:endParaRPr lang="en-US" dirty="0">
              <a:solidFill>
                <a:schemeClr val="tx1"/>
              </a:solidFill>
            </a:endParaRPr>
          </a:p>
        </p:txBody>
      </p:sp>
      <p:sp>
        <p:nvSpPr>
          <p:cNvPr id="4" name="Slide Number Placeholder 3">
            <a:extLst>
              <a:ext uri="{FF2B5EF4-FFF2-40B4-BE49-F238E27FC236}">
                <a16:creationId xmlns:a16="http://schemas.microsoft.com/office/drawing/2014/main" id="{15C8E16C-CD1A-4F63-84E1-3888D173E6C4}"/>
              </a:ext>
            </a:extLst>
          </p:cNvPr>
          <p:cNvSpPr>
            <a:spLocks noGrp="1"/>
          </p:cNvSpPr>
          <p:nvPr>
            <p:ph type="sldNum" sz="quarter" idx="12"/>
          </p:nvPr>
        </p:nvSpPr>
        <p:spPr/>
        <p:txBody>
          <a:bodyPr/>
          <a:lstStyle/>
          <a:p>
            <a:fld id="{AAA21668-7E2D-D34B-8F28-D8590BEFEB53}" type="slidenum">
              <a:rPr lang="en-US" smtClean="0">
                <a:solidFill>
                  <a:schemeClr val="bg1">
                    <a:lumMod val="50000"/>
                  </a:schemeClr>
                </a:solidFill>
              </a:rPr>
              <a:pPr/>
              <a:t>13</a:t>
            </a:fld>
            <a:endParaRPr lang="en-US" dirty="0">
              <a:solidFill>
                <a:schemeClr val="bg1">
                  <a:lumMod val="50000"/>
                </a:schemeClr>
              </a:solidFill>
            </a:endParaRPr>
          </a:p>
        </p:txBody>
      </p:sp>
    </p:spTree>
    <p:extLst>
      <p:ext uri="{BB962C8B-B14F-4D97-AF65-F5344CB8AC3E}">
        <p14:creationId xmlns:p14="http://schemas.microsoft.com/office/powerpoint/2010/main" val="81776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7C2696-6F6A-4A1C-A388-B0D8B4BCEB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A21668-7E2D-D34B-8F28-D8590BEFEB53}"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035F4B24-9200-408B-AB2C-75DB7F56754B}"/>
              </a:ext>
            </a:extLst>
          </p:cNvPr>
          <p:cNvSpPr txBox="1"/>
          <p:nvPr/>
        </p:nvSpPr>
        <p:spPr>
          <a:xfrm>
            <a:off x="3720991" y="2828835"/>
            <a:ext cx="4750018" cy="120032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Thank you </a:t>
            </a:r>
          </a:p>
        </p:txBody>
      </p:sp>
    </p:spTree>
    <p:extLst>
      <p:ext uri="{BB962C8B-B14F-4D97-AF65-F5344CB8AC3E}">
        <p14:creationId xmlns:p14="http://schemas.microsoft.com/office/powerpoint/2010/main" val="3712693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BF8792-9277-F2B3-F6B8-04B3E902B790}"/>
              </a:ext>
            </a:extLst>
          </p:cNvPr>
          <p:cNvSpPr>
            <a:spLocks noGrp="1"/>
          </p:cNvSpPr>
          <p:nvPr>
            <p:ph type="ctrTitle"/>
          </p:nvPr>
        </p:nvSpPr>
        <p:spPr/>
        <p:txBody>
          <a:bodyPr/>
          <a:lstStyle/>
          <a:p>
            <a:r>
              <a:rPr lang="en-US" dirty="0"/>
              <a:t>BACK UP</a:t>
            </a:r>
          </a:p>
        </p:txBody>
      </p:sp>
      <p:sp>
        <p:nvSpPr>
          <p:cNvPr id="4" name="Subtitle 3">
            <a:extLst>
              <a:ext uri="{FF2B5EF4-FFF2-40B4-BE49-F238E27FC236}">
                <a16:creationId xmlns:a16="http://schemas.microsoft.com/office/drawing/2014/main" id="{6AD81324-646E-9E9B-67CB-35F5B92370BF}"/>
              </a:ext>
            </a:extLst>
          </p:cNvPr>
          <p:cNvSpPr>
            <a:spLocks noGrp="1"/>
          </p:cNvSpPr>
          <p:nvPr>
            <p:ph type="subTitle" idx="1"/>
          </p:nvPr>
        </p:nvSpPr>
        <p:spPr/>
        <p:txBody>
          <a:bodyPr/>
          <a:lstStyle/>
          <a:p>
            <a:endParaRPr lang="en-US"/>
          </a:p>
        </p:txBody>
      </p:sp>
      <p:sp>
        <p:nvSpPr>
          <p:cNvPr id="2" name="Slide Number Placeholder 1">
            <a:extLst>
              <a:ext uri="{FF2B5EF4-FFF2-40B4-BE49-F238E27FC236}">
                <a16:creationId xmlns:a16="http://schemas.microsoft.com/office/drawing/2014/main" id="{382A0C92-3104-A932-B7EA-34973B5BA03F}"/>
              </a:ext>
            </a:extLst>
          </p:cNvPr>
          <p:cNvSpPr>
            <a:spLocks noGrp="1"/>
          </p:cNvSpPr>
          <p:nvPr>
            <p:ph type="sldNum" sz="quarter" idx="4294967295"/>
          </p:nvPr>
        </p:nvSpPr>
        <p:spPr>
          <a:xfrm>
            <a:off x="9448800" y="6356350"/>
            <a:ext cx="2743200" cy="365125"/>
          </a:xfrm>
        </p:spPr>
        <p:txBody>
          <a:bodyPr/>
          <a:lstStyle/>
          <a:p>
            <a:fld id="{AAA21668-7E2D-D34B-8F28-D8590BEFEB53}" type="slidenum">
              <a:rPr lang="en-US" smtClean="0"/>
              <a:pPr/>
              <a:t>15</a:t>
            </a:fld>
            <a:endParaRPr lang="en-US" dirty="0"/>
          </a:p>
        </p:txBody>
      </p:sp>
    </p:spTree>
    <p:extLst>
      <p:ext uri="{BB962C8B-B14F-4D97-AF65-F5344CB8AC3E}">
        <p14:creationId xmlns:p14="http://schemas.microsoft.com/office/powerpoint/2010/main" val="643272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2C70B-5418-03F2-D756-12AD40EBC02C}"/>
              </a:ext>
            </a:extLst>
          </p:cNvPr>
          <p:cNvSpPr>
            <a:spLocks noGrp="1"/>
          </p:cNvSpPr>
          <p:nvPr>
            <p:ph type="title"/>
          </p:nvPr>
        </p:nvSpPr>
        <p:spPr/>
        <p:txBody>
          <a:bodyPr/>
          <a:lstStyle/>
          <a:p>
            <a:r>
              <a:rPr lang="en-US" dirty="0">
                <a:solidFill>
                  <a:schemeClr val="tx1"/>
                </a:solidFill>
              </a:rPr>
              <a:t>Rapid Assessment Capability: </a:t>
            </a:r>
            <a:r>
              <a:rPr lang="en-US" dirty="0" err="1">
                <a:solidFill>
                  <a:schemeClr val="tx1"/>
                </a:solidFill>
              </a:rPr>
              <a:t>NewSTEP</a:t>
            </a:r>
            <a:endParaRPr lang="en-US" dirty="0">
              <a:solidFill>
                <a:schemeClr val="tx1"/>
              </a:solidFill>
            </a:endParaRPr>
          </a:p>
        </p:txBody>
      </p:sp>
      <p:sp>
        <p:nvSpPr>
          <p:cNvPr id="5" name="Content Placeholder 4">
            <a:extLst>
              <a:ext uri="{FF2B5EF4-FFF2-40B4-BE49-F238E27FC236}">
                <a16:creationId xmlns:a16="http://schemas.microsoft.com/office/drawing/2014/main" id="{CFDD7D69-C6CE-D4A1-ED51-4BFAF1C651B2}"/>
              </a:ext>
            </a:extLst>
          </p:cNvPr>
          <p:cNvSpPr>
            <a:spLocks noGrp="1"/>
          </p:cNvSpPr>
          <p:nvPr>
            <p:ph idx="1"/>
          </p:nvPr>
        </p:nvSpPr>
        <p:spPr>
          <a:xfrm>
            <a:off x="838200" y="1111622"/>
            <a:ext cx="10915650" cy="5251077"/>
          </a:xfrm>
        </p:spPr>
        <p:txBody>
          <a:bodyPr>
            <a:normAutofit fontScale="92500" lnSpcReduction="10000"/>
          </a:bodyPr>
          <a:lstStyle/>
          <a:p>
            <a:pPr>
              <a:lnSpc>
                <a:spcPct val="110000"/>
              </a:lnSpc>
            </a:pPr>
            <a:r>
              <a:rPr lang="en-US" sz="2400" dirty="0">
                <a:solidFill>
                  <a:schemeClr val="tx1"/>
                </a:solidFill>
              </a:rPr>
              <a:t>The Monte Carlo approach of assessing sensor performance can be costly in terms of the time needed to run thousands of high fidelity 6-DOF simulations</a:t>
            </a:r>
          </a:p>
          <a:p>
            <a:pPr>
              <a:lnSpc>
                <a:spcPct val="110000"/>
              </a:lnSpc>
            </a:pPr>
            <a:r>
              <a:rPr lang="en-US" sz="2400" dirty="0">
                <a:solidFill>
                  <a:schemeClr val="tx1"/>
                </a:solidFill>
              </a:rPr>
              <a:t>New Statistical Trajectory Estimation Program (</a:t>
            </a:r>
            <a:r>
              <a:rPr lang="en-US" sz="2400" dirty="0" err="1">
                <a:solidFill>
                  <a:schemeClr val="tx1"/>
                </a:solidFill>
              </a:rPr>
              <a:t>NewSTEP</a:t>
            </a:r>
            <a:r>
              <a:rPr lang="en-US" sz="2400" dirty="0">
                <a:solidFill>
                  <a:schemeClr val="tx1"/>
                </a:solidFill>
              </a:rPr>
              <a:t>) is a Kalman filter code specifically formulated for solving trajectory reconstruction problems</a:t>
            </a:r>
          </a:p>
          <a:p>
            <a:pPr lvl="1">
              <a:lnSpc>
                <a:spcPct val="110000"/>
              </a:lnSpc>
            </a:pPr>
            <a:r>
              <a:rPr lang="en-US" sz="2000" dirty="0" err="1">
                <a:solidFill>
                  <a:schemeClr val="tx1"/>
                </a:solidFill>
              </a:rPr>
              <a:t>NewSTEP</a:t>
            </a:r>
            <a:r>
              <a:rPr lang="en-US" sz="2000" dirty="0">
                <a:solidFill>
                  <a:schemeClr val="tx1"/>
                </a:solidFill>
              </a:rPr>
              <a:t> can be configured to emulate navigation system performance and can produce uncertainty estimates from linear covariance analysis.</a:t>
            </a:r>
          </a:p>
          <a:p>
            <a:pPr lvl="1">
              <a:lnSpc>
                <a:spcPct val="110000"/>
              </a:lnSpc>
            </a:pPr>
            <a:r>
              <a:rPr lang="en-US" sz="2000" dirty="0">
                <a:solidFill>
                  <a:schemeClr val="tx1"/>
                </a:solidFill>
              </a:rPr>
              <a:t>Linear covariance analysis enables rapid trade studies as it does not require Monte Carlo techniques for uncertainty assessment.</a:t>
            </a:r>
          </a:p>
          <a:p>
            <a:pPr>
              <a:lnSpc>
                <a:spcPct val="110000"/>
              </a:lnSpc>
            </a:pPr>
            <a:r>
              <a:rPr lang="en-US" sz="2400" dirty="0">
                <a:solidFill>
                  <a:schemeClr val="tx1"/>
                </a:solidFill>
              </a:rPr>
              <a:t>The rapid assessment capability can be used to explore sensor capabilities or other navigation filter assumptions	</a:t>
            </a:r>
          </a:p>
          <a:p>
            <a:pPr lvl="1"/>
            <a:r>
              <a:rPr lang="en-US" sz="2000" dirty="0">
                <a:solidFill>
                  <a:schemeClr val="tx1"/>
                </a:solidFill>
              </a:rPr>
              <a:t>Filter tuning parameters</a:t>
            </a:r>
          </a:p>
          <a:p>
            <a:pPr>
              <a:lnSpc>
                <a:spcPct val="120000"/>
              </a:lnSpc>
            </a:pPr>
            <a:r>
              <a:rPr lang="en-US" sz="2200" b="0" i="0" u="none" strike="noStrike" baseline="0" dirty="0">
                <a:solidFill>
                  <a:srgbClr val="000000"/>
                </a:solidFill>
              </a:rPr>
              <a:t>However, </a:t>
            </a:r>
            <a:r>
              <a:rPr lang="en-US" sz="2200" b="0" i="0" u="none" strike="noStrike" baseline="0" dirty="0" err="1">
                <a:solidFill>
                  <a:srgbClr val="000000"/>
                </a:solidFill>
              </a:rPr>
              <a:t>NewSTEP’s</a:t>
            </a:r>
            <a:r>
              <a:rPr lang="en-US" sz="2200" b="0" i="0" u="none" strike="noStrike" baseline="0" dirty="0">
                <a:solidFill>
                  <a:srgbClr val="000000"/>
                </a:solidFill>
              </a:rPr>
              <a:t> linear covariance analysis mode does not capture dispersions as it uses a nominal trajectory to propagate uncertainty estimates</a:t>
            </a:r>
          </a:p>
          <a:p>
            <a:pPr lvl="1">
              <a:lnSpc>
                <a:spcPct val="120000"/>
              </a:lnSpc>
            </a:pPr>
            <a:r>
              <a:rPr lang="en-US" sz="1800" dirty="0">
                <a:solidFill>
                  <a:srgbClr val="000000"/>
                </a:solidFill>
              </a:rPr>
              <a:t>Complements Monte Carlo approach in technology assessment </a:t>
            </a:r>
            <a:endParaRPr lang="en-US" sz="1800" b="0" i="0" u="none" strike="noStrike" baseline="0" dirty="0">
              <a:solidFill>
                <a:srgbClr val="000000"/>
              </a:solidFill>
            </a:endParaRPr>
          </a:p>
        </p:txBody>
      </p:sp>
      <p:sp>
        <p:nvSpPr>
          <p:cNvPr id="4" name="Slide Number Placeholder 3">
            <a:extLst>
              <a:ext uri="{FF2B5EF4-FFF2-40B4-BE49-F238E27FC236}">
                <a16:creationId xmlns:a16="http://schemas.microsoft.com/office/drawing/2014/main" id="{12584979-89CC-3847-EF8E-A4C46BC79BB7}"/>
              </a:ext>
            </a:extLst>
          </p:cNvPr>
          <p:cNvSpPr>
            <a:spLocks noGrp="1"/>
          </p:cNvSpPr>
          <p:nvPr>
            <p:ph type="sldNum" sz="quarter" idx="12"/>
          </p:nvPr>
        </p:nvSpPr>
        <p:spPr/>
        <p:txBody>
          <a:bodyPr/>
          <a:lstStyle/>
          <a:p>
            <a:fld id="{AAA21668-7E2D-D34B-8F28-D8590BEFEB53}" type="slidenum">
              <a:rPr lang="en-US" smtClean="0">
                <a:solidFill>
                  <a:schemeClr val="bg1">
                    <a:lumMod val="50000"/>
                  </a:schemeClr>
                </a:solidFill>
              </a:rPr>
              <a:pPr/>
              <a:t>16</a:t>
            </a:fld>
            <a:endParaRPr lang="en-US" dirty="0">
              <a:solidFill>
                <a:schemeClr val="bg1">
                  <a:lumMod val="50000"/>
                </a:schemeClr>
              </a:solidFill>
            </a:endParaRPr>
          </a:p>
        </p:txBody>
      </p:sp>
    </p:spTree>
    <p:extLst>
      <p:ext uri="{BB962C8B-B14F-4D97-AF65-F5344CB8AC3E}">
        <p14:creationId xmlns:p14="http://schemas.microsoft.com/office/powerpoint/2010/main" val="2150874821"/>
      </p:ext>
    </p:extLst>
  </p:cSld>
  <p:clrMapOvr>
    <a:masterClrMapping/>
  </p:clrMapOvr>
</p:sld>
</file>

<file path=ppt/theme/theme1.xml><?xml version="1.0" encoding="utf-8"?>
<a:theme xmlns:a="http://schemas.openxmlformats.org/drawingml/2006/main" name="SACD_extern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CD_external.potx" id="{92092CFC-D3AA-4D5F-8B45-74AF47AE5E60}" vid="{671ED37B-2EEF-424E-A997-79D5A0CDBCFB}"/>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SACD_external</Template>
  <TotalTime>7471</TotalTime>
  <Words>1290</Words>
  <Application>Microsoft Office PowerPoint</Application>
  <PresentationFormat>Widescreen</PresentationFormat>
  <Paragraphs>172</Paragraphs>
  <Slides>16</Slides>
  <Notes>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16</vt:i4>
      </vt:variant>
    </vt:vector>
  </HeadingPairs>
  <TitlesOfParts>
    <vt:vector size="22" baseType="lpstr">
      <vt:lpstr>Arial</vt:lpstr>
      <vt:lpstr>Calibri</vt:lpstr>
      <vt:lpstr>Courier New</vt:lpstr>
      <vt:lpstr>Monaco</vt:lpstr>
      <vt:lpstr>SACD_external</vt:lpstr>
      <vt:lpstr>2_Office Theme</vt:lpstr>
      <vt:lpstr>Navigation Sensor Technology Assessment Capability for Data-Driven Systems Analysis</vt:lpstr>
      <vt:lpstr>Outline</vt:lpstr>
      <vt:lpstr>Motivation</vt:lpstr>
      <vt:lpstr>Motivation (Cont’d)</vt:lpstr>
      <vt:lpstr>Method </vt:lpstr>
      <vt:lpstr>Technology Survey</vt:lpstr>
      <vt:lpstr>Lunar Lander Simulation Overview</vt:lpstr>
      <vt:lpstr>Approach</vt:lpstr>
      <vt:lpstr>Capability Demonstration:  Successful Landing Sensitivity to IMU Bias</vt:lpstr>
      <vt:lpstr>Capability Demonstration:  Evaluated Low Technology Readiness Level (TRL) Technology</vt:lpstr>
      <vt:lpstr>Capability Ongoing Development: Evaluating Radar Altimeter-Velocimeter combination</vt:lpstr>
      <vt:lpstr>Key Takeaways</vt:lpstr>
      <vt:lpstr>Future Work</vt:lpstr>
      <vt:lpstr>PowerPoint Presentation</vt:lpstr>
      <vt:lpstr>BACK UP</vt:lpstr>
      <vt:lpstr>Rapid Assessment Capability: NewSTEP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Navigation Sensor Technology Assessment Capability for Data-Driven Systems Analysis</dc:title>
  <dc:creator>Lee, Esther {she, her} (LARC-E401)</dc:creator>
  <cp:lastModifiedBy>Esther Lee</cp:lastModifiedBy>
  <cp:revision>31</cp:revision>
  <dcterms:created xsi:type="dcterms:W3CDTF">2023-09-18T19:37:19Z</dcterms:created>
  <dcterms:modified xsi:type="dcterms:W3CDTF">2023-10-02T18:35:59Z</dcterms:modified>
</cp:coreProperties>
</file>