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51206400" cy="32918400"/>
  <p:notesSz cx="6858000" cy="9144000"/>
  <p:defaultTextStyle>
    <a:defPPr>
      <a:defRPr lang="en-US"/>
    </a:defPPr>
    <a:lvl1pPr marL="0" algn="l" defTabSz="4037803" rtl="0" eaLnBrk="1" latinLnBrk="0" hangingPunct="1">
      <a:defRPr sz="7949" kern="1200">
        <a:solidFill>
          <a:schemeClr val="tx1"/>
        </a:solidFill>
        <a:latin typeface="+mn-lt"/>
        <a:ea typeface="+mn-ea"/>
        <a:cs typeface="+mn-cs"/>
      </a:defRPr>
    </a:lvl1pPr>
    <a:lvl2pPr marL="2018901" algn="l" defTabSz="4037803" rtl="0" eaLnBrk="1" latinLnBrk="0" hangingPunct="1">
      <a:defRPr sz="7949" kern="1200">
        <a:solidFill>
          <a:schemeClr val="tx1"/>
        </a:solidFill>
        <a:latin typeface="+mn-lt"/>
        <a:ea typeface="+mn-ea"/>
        <a:cs typeface="+mn-cs"/>
      </a:defRPr>
    </a:lvl2pPr>
    <a:lvl3pPr marL="4037803" algn="l" defTabSz="4037803" rtl="0" eaLnBrk="1" latinLnBrk="0" hangingPunct="1">
      <a:defRPr sz="7949" kern="1200">
        <a:solidFill>
          <a:schemeClr val="tx1"/>
        </a:solidFill>
        <a:latin typeface="+mn-lt"/>
        <a:ea typeface="+mn-ea"/>
        <a:cs typeface="+mn-cs"/>
      </a:defRPr>
    </a:lvl3pPr>
    <a:lvl4pPr marL="6056706" algn="l" defTabSz="4037803" rtl="0" eaLnBrk="1" latinLnBrk="0" hangingPunct="1">
      <a:defRPr sz="7949" kern="1200">
        <a:solidFill>
          <a:schemeClr val="tx1"/>
        </a:solidFill>
        <a:latin typeface="+mn-lt"/>
        <a:ea typeface="+mn-ea"/>
        <a:cs typeface="+mn-cs"/>
      </a:defRPr>
    </a:lvl4pPr>
    <a:lvl5pPr marL="8075607" algn="l" defTabSz="4037803" rtl="0" eaLnBrk="1" latinLnBrk="0" hangingPunct="1">
      <a:defRPr sz="7949" kern="1200">
        <a:solidFill>
          <a:schemeClr val="tx1"/>
        </a:solidFill>
        <a:latin typeface="+mn-lt"/>
        <a:ea typeface="+mn-ea"/>
        <a:cs typeface="+mn-cs"/>
      </a:defRPr>
    </a:lvl5pPr>
    <a:lvl6pPr marL="10094508" algn="l" defTabSz="4037803" rtl="0" eaLnBrk="1" latinLnBrk="0" hangingPunct="1">
      <a:defRPr sz="7949" kern="1200">
        <a:solidFill>
          <a:schemeClr val="tx1"/>
        </a:solidFill>
        <a:latin typeface="+mn-lt"/>
        <a:ea typeface="+mn-ea"/>
        <a:cs typeface="+mn-cs"/>
      </a:defRPr>
    </a:lvl6pPr>
    <a:lvl7pPr marL="12113410" algn="l" defTabSz="4037803" rtl="0" eaLnBrk="1" latinLnBrk="0" hangingPunct="1">
      <a:defRPr sz="7949" kern="1200">
        <a:solidFill>
          <a:schemeClr val="tx1"/>
        </a:solidFill>
        <a:latin typeface="+mn-lt"/>
        <a:ea typeface="+mn-ea"/>
        <a:cs typeface="+mn-cs"/>
      </a:defRPr>
    </a:lvl7pPr>
    <a:lvl8pPr marL="14132311" algn="l" defTabSz="4037803" rtl="0" eaLnBrk="1" latinLnBrk="0" hangingPunct="1">
      <a:defRPr sz="7949" kern="1200">
        <a:solidFill>
          <a:schemeClr val="tx1"/>
        </a:solidFill>
        <a:latin typeface="+mn-lt"/>
        <a:ea typeface="+mn-ea"/>
        <a:cs typeface="+mn-cs"/>
      </a:defRPr>
    </a:lvl8pPr>
    <a:lvl9pPr marL="16151214" algn="l" defTabSz="4037803" rtl="0" eaLnBrk="1" latinLnBrk="0" hangingPunct="1">
      <a:defRPr sz="7949"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93" autoAdjust="0"/>
    <p:restoredTop sz="86340" autoAdjust="0"/>
  </p:normalViewPr>
  <p:slideViewPr>
    <p:cSldViewPr snapToGrid="0">
      <p:cViewPr varScale="1">
        <p:scale>
          <a:sx n="17" d="100"/>
          <a:sy n="17" d="100"/>
        </p:scale>
        <p:origin x="11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9D39F9-15DD-4106-81FE-3CD059D0C6AD}" type="datetimeFigureOut">
              <a:rPr lang="en-US" smtClean="0"/>
              <a:t>9/26/2023</a:t>
            </a:fld>
            <a:endParaRPr lang="en-US"/>
          </a:p>
        </p:txBody>
      </p:sp>
      <p:sp>
        <p:nvSpPr>
          <p:cNvPr id="4" name="Slide Image Placeholder 3"/>
          <p:cNvSpPr>
            <a:spLocks noGrp="1" noRot="1" noChangeAspect="1"/>
          </p:cNvSpPr>
          <p:nvPr>
            <p:ph type="sldImg" idx="2"/>
          </p:nvPr>
        </p:nvSpPr>
        <p:spPr>
          <a:xfrm>
            <a:off x="1028700" y="1143000"/>
            <a:ext cx="48006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C00BF2-6CE4-4701-951B-8C418F27E352}" type="slidenum">
              <a:rPr lang="en-US" smtClean="0"/>
              <a:t>‹#›</a:t>
            </a:fld>
            <a:endParaRPr lang="en-US"/>
          </a:p>
        </p:txBody>
      </p:sp>
    </p:spTree>
    <p:extLst>
      <p:ext uri="{BB962C8B-B14F-4D97-AF65-F5344CB8AC3E}">
        <p14:creationId xmlns:p14="http://schemas.microsoft.com/office/powerpoint/2010/main" val="2249226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C00BF2-6CE4-4701-951B-8C418F27E352}" type="slidenum">
              <a:rPr lang="en-US" smtClean="0"/>
              <a:t>1</a:t>
            </a:fld>
            <a:endParaRPr lang="en-US"/>
          </a:p>
        </p:txBody>
      </p:sp>
    </p:spTree>
    <p:extLst>
      <p:ext uri="{BB962C8B-B14F-4D97-AF65-F5344CB8AC3E}">
        <p14:creationId xmlns:p14="http://schemas.microsoft.com/office/powerpoint/2010/main" val="1176823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D0706-8D77-4133-BD04-4C2183E323FE}"/>
              </a:ext>
            </a:extLst>
          </p:cNvPr>
          <p:cNvSpPr>
            <a:spLocks noGrp="1"/>
          </p:cNvSpPr>
          <p:nvPr>
            <p:ph type="ctrTitle"/>
          </p:nvPr>
        </p:nvSpPr>
        <p:spPr>
          <a:xfrm>
            <a:off x="6400800" y="5387343"/>
            <a:ext cx="38404800" cy="11460480"/>
          </a:xfrm>
        </p:spPr>
        <p:txBody>
          <a:bodyPr anchor="b"/>
          <a:lstStyle>
            <a:lvl1pPr algn="ctr">
              <a:defRPr sz="26132"/>
            </a:lvl1pPr>
          </a:lstStyle>
          <a:p>
            <a:r>
              <a:rPr lang="en-US"/>
              <a:t>Click to edit Master title style</a:t>
            </a:r>
          </a:p>
        </p:txBody>
      </p:sp>
      <p:sp>
        <p:nvSpPr>
          <p:cNvPr id="3" name="Subtitle 2">
            <a:extLst>
              <a:ext uri="{FF2B5EF4-FFF2-40B4-BE49-F238E27FC236}">
                <a16:creationId xmlns:a16="http://schemas.microsoft.com/office/drawing/2014/main" id="{E7EDB612-9AD0-41F2-88CF-F5760540019D}"/>
              </a:ext>
            </a:extLst>
          </p:cNvPr>
          <p:cNvSpPr>
            <a:spLocks noGrp="1"/>
          </p:cNvSpPr>
          <p:nvPr>
            <p:ph type="subTitle" idx="1"/>
          </p:nvPr>
        </p:nvSpPr>
        <p:spPr>
          <a:xfrm>
            <a:off x="6400800" y="17289782"/>
            <a:ext cx="38404800" cy="7947658"/>
          </a:xfrm>
        </p:spPr>
        <p:txBody>
          <a:bodyPr/>
          <a:lstStyle>
            <a:lvl1pPr marL="0" indent="0" algn="ctr">
              <a:buNone/>
              <a:defRPr sz="10453"/>
            </a:lvl1pPr>
            <a:lvl2pPr marL="1991289" indent="0" algn="ctr">
              <a:buNone/>
              <a:defRPr sz="8711"/>
            </a:lvl2pPr>
            <a:lvl3pPr marL="3982578" indent="0" algn="ctr">
              <a:buNone/>
              <a:defRPr sz="7840"/>
            </a:lvl3pPr>
            <a:lvl4pPr marL="5973867" indent="0" algn="ctr">
              <a:buNone/>
              <a:defRPr sz="6969"/>
            </a:lvl4pPr>
            <a:lvl5pPr marL="7965156" indent="0" algn="ctr">
              <a:buNone/>
              <a:defRPr sz="6969"/>
            </a:lvl5pPr>
            <a:lvl6pPr marL="9956444" indent="0" algn="ctr">
              <a:buNone/>
              <a:defRPr sz="6969"/>
            </a:lvl6pPr>
            <a:lvl7pPr marL="11947733" indent="0" algn="ctr">
              <a:buNone/>
              <a:defRPr sz="6969"/>
            </a:lvl7pPr>
            <a:lvl8pPr marL="13939022" indent="0" algn="ctr">
              <a:buNone/>
              <a:defRPr sz="6969"/>
            </a:lvl8pPr>
            <a:lvl9pPr marL="15930311" indent="0" algn="ctr">
              <a:buNone/>
              <a:defRPr sz="6969"/>
            </a:lvl9pPr>
          </a:lstStyle>
          <a:p>
            <a:r>
              <a:rPr lang="en-US"/>
              <a:t>Click to edit Master subtitle style</a:t>
            </a:r>
          </a:p>
        </p:txBody>
      </p:sp>
      <p:sp>
        <p:nvSpPr>
          <p:cNvPr id="4" name="Date Placeholder 3">
            <a:extLst>
              <a:ext uri="{FF2B5EF4-FFF2-40B4-BE49-F238E27FC236}">
                <a16:creationId xmlns:a16="http://schemas.microsoft.com/office/drawing/2014/main" id="{EE680417-DEE2-4CFF-B8D1-565441AB1229}"/>
              </a:ext>
            </a:extLst>
          </p:cNvPr>
          <p:cNvSpPr>
            <a:spLocks noGrp="1"/>
          </p:cNvSpPr>
          <p:nvPr>
            <p:ph type="dt" sz="half" idx="10"/>
          </p:nvPr>
        </p:nvSpPr>
        <p:spPr/>
        <p:txBody>
          <a:bodyPr/>
          <a:lstStyle/>
          <a:p>
            <a:fld id="{84CFE98F-08F7-4505-A259-771E1EDACFB6}" type="datetimeFigureOut">
              <a:rPr lang="en-US" smtClean="0"/>
              <a:t>9/26/2023</a:t>
            </a:fld>
            <a:endParaRPr lang="en-US"/>
          </a:p>
        </p:txBody>
      </p:sp>
      <p:sp>
        <p:nvSpPr>
          <p:cNvPr id="5" name="Footer Placeholder 4">
            <a:extLst>
              <a:ext uri="{FF2B5EF4-FFF2-40B4-BE49-F238E27FC236}">
                <a16:creationId xmlns:a16="http://schemas.microsoft.com/office/drawing/2014/main" id="{4E4B6CBE-E7B6-426A-AAD3-05655AADB1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E10CDF-E551-4F81-B3EF-011395A1D7D4}"/>
              </a:ext>
            </a:extLst>
          </p:cNvPr>
          <p:cNvSpPr>
            <a:spLocks noGrp="1"/>
          </p:cNvSpPr>
          <p:nvPr>
            <p:ph type="sldNum" sz="quarter" idx="12"/>
          </p:nvPr>
        </p:nvSpPr>
        <p:spPr/>
        <p:txBody>
          <a:bodyPr/>
          <a:lstStyle/>
          <a:p>
            <a:fld id="{2177A476-2CF1-4033-A046-4294CBC34388}" type="slidenum">
              <a:rPr lang="en-US" smtClean="0"/>
              <a:t>‹#›</a:t>
            </a:fld>
            <a:endParaRPr lang="en-US"/>
          </a:p>
        </p:txBody>
      </p:sp>
    </p:spTree>
    <p:extLst>
      <p:ext uri="{BB962C8B-B14F-4D97-AF65-F5344CB8AC3E}">
        <p14:creationId xmlns:p14="http://schemas.microsoft.com/office/powerpoint/2010/main" val="418800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3339-6508-4A4B-B5E1-2946FE1ED4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3E65A9-4D91-4CE0-BA1A-EE22F10CC4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B6E381-5E90-4ECD-BFB6-737E876AE843}"/>
              </a:ext>
            </a:extLst>
          </p:cNvPr>
          <p:cNvSpPr>
            <a:spLocks noGrp="1"/>
          </p:cNvSpPr>
          <p:nvPr>
            <p:ph type="dt" sz="half" idx="10"/>
          </p:nvPr>
        </p:nvSpPr>
        <p:spPr/>
        <p:txBody>
          <a:bodyPr/>
          <a:lstStyle/>
          <a:p>
            <a:fld id="{84CFE98F-08F7-4505-A259-771E1EDACFB6}" type="datetimeFigureOut">
              <a:rPr lang="en-US" smtClean="0"/>
              <a:t>9/26/2023</a:t>
            </a:fld>
            <a:endParaRPr lang="en-US"/>
          </a:p>
        </p:txBody>
      </p:sp>
      <p:sp>
        <p:nvSpPr>
          <p:cNvPr id="5" name="Footer Placeholder 4">
            <a:extLst>
              <a:ext uri="{FF2B5EF4-FFF2-40B4-BE49-F238E27FC236}">
                <a16:creationId xmlns:a16="http://schemas.microsoft.com/office/drawing/2014/main" id="{01053DF8-6B51-4838-B756-E88C350129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775EF6-1389-4471-881E-8AD774482DEA}"/>
              </a:ext>
            </a:extLst>
          </p:cNvPr>
          <p:cNvSpPr>
            <a:spLocks noGrp="1"/>
          </p:cNvSpPr>
          <p:nvPr>
            <p:ph type="sldNum" sz="quarter" idx="12"/>
          </p:nvPr>
        </p:nvSpPr>
        <p:spPr/>
        <p:txBody>
          <a:bodyPr/>
          <a:lstStyle/>
          <a:p>
            <a:fld id="{2177A476-2CF1-4033-A046-4294CBC34388}" type="slidenum">
              <a:rPr lang="en-US" smtClean="0"/>
              <a:t>‹#›</a:t>
            </a:fld>
            <a:endParaRPr lang="en-US"/>
          </a:p>
        </p:txBody>
      </p:sp>
    </p:spTree>
    <p:extLst>
      <p:ext uri="{BB962C8B-B14F-4D97-AF65-F5344CB8AC3E}">
        <p14:creationId xmlns:p14="http://schemas.microsoft.com/office/powerpoint/2010/main" val="633918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8D81C-742B-4876-A29E-13574C36D3C6}"/>
              </a:ext>
            </a:extLst>
          </p:cNvPr>
          <p:cNvSpPr>
            <a:spLocks noGrp="1"/>
          </p:cNvSpPr>
          <p:nvPr>
            <p:ph type="title"/>
          </p:nvPr>
        </p:nvSpPr>
        <p:spPr>
          <a:xfrm>
            <a:off x="3493771" y="8206745"/>
            <a:ext cx="44165520" cy="13693138"/>
          </a:xfrm>
        </p:spPr>
        <p:txBody>
          <a:bodyPr anchor="b"/>
          <a:lstStyle>
            <a:lvl1pPr>
              <a:defRPr sz="26132"/>
            </a:lvl1pPr>
          </a:lstStyle>
          <a:p>
            <a:r>
              <a:rPr lang="en-US"/>
              <a:t>Click to edit Master title style</a:t>
            </a:r>
          </a:p>
        </p:txBody>
      </p:sp>
      <p:sp>
        <p:nvSpPr>
          <p:cNvPr id="3" name="Text Placeholder 2">
            <a:extLst>
              <a:ext uri="{FF2B5EF4-FFF2-40B4-BE49-F238E27FC236}">
                <a16:creationId xmlns:a16="http://schemas.microsoft.com/office/drawing/2014/main" id="{B86735A5-609C-43E4-87DD-A45A969F587F}"/>
              </a:ext>
            </a:extLst>
          </p:cNvPr>
          <p:cNvSpPr>
            <a:spLocks noGrp="1"/>
          </p:cNvSpPr>
          <p:nvPr>
            <p:ph type="body" idx="1"/>
          </p:nvPr>
        </p:nvSpPr>
        <p:spPr>
          <a:xfrm>
            <a:off x="3493771" y="22029426"/>
            <a:ext cx="44165520" cy="7200898"/>
          </a:xfrm>
        </p:spPr>
        <p:txBody>
          <a:bodyPr/>
          <a:lstStyle>
            <a:lvl1pPr marL="0" indent="0">
              <a:buNone/>
              <a:defRPr sz="10453">
                <a:solidFill>
                  <a:schemeClr val="tx1">
                    <a:tint val="75000"/>
                  </a:schemeClr>
                </a:solidFill>
              </a:defRPr>
            </a:lvl1pPr>
            <a:lvl2pPr marL="1991289" indent="0">
              <a:buNone/>
              <a:defRPr sz="8711">
                <a:solidFill>
                  <a:schemeClr val="tx1">
                    <a:tint val="75000"/>
                  </a:schemeClr>
                </a:solidFill>
              </a:defRPr>
            </a:lvl2pPr>
            <a:lvl3pPr marL="3982578" indent="0">
              <a:buNone/>
              <a:defRPr sz="7840">
                <a:solidFill>
                  <a:schemeClr val="tx1">
                    <a:tint val="75000"/>
                  </a:schemeClr>
                </a:solidFill>
              </a:defRPr>
            </a:lvl3pPr>
            <a:lvl4pPr marL="5973867" indent="0">
              <a:buNone/>
              <a:defRPr sz="6969">
                <a:solidFill>
                  <a:schemeClr val="tx1">
                    <a:tint val="75000"/>
                  </a:schemeClr>
                </a:solidFill>
              </a:defRPr>
            </a:lvl4pPr>
            <a:lvl5pPr marL="7965156" indent="0">
              <a:buNone/>
              <a:defRPr sz="6969">
                <a:solidFill>
                  <a:schemeClr val="tx1">
                    <a:tint val="75000"/>
                  </a:schemeClr>
                </a:solidFill>
              </a:defRPr>
            </a:lvl5pPr>
            <a:lvl6pPr marL="9956444" indent="0">
              <a:buNone/>
              <a:defRPr sz="6969">
                <a:solidFill>
                  <a:schemeClr val="tx1">
                    <a:tint val="75000"/>
                  </a:schemeClr>
                </a:solidFill>
              </a:defRPr>
            </a:lvl6pPr>
            <a:lvl7pPr marL="11947733" indent="0">
              <a:buNone/>
              <a:defRPr sz="6969">
                <a:solidFill>
                  <a:schemeClr val="tx1">
                    <a:tint val="75000"/>
                  </a:schemeClr>
                </a:solidFill>
              </a:defRPr>
            </a:lvl7pPr>
            <a:lvl8pPr marL="13939022" indent="0">
              <a:buNone/>
              <a:defRPr sz="6969">
                <a:solidFill>
                  <a:schemeClr val="tx1">
                    <a:tint val="75000"/>
                  </a:schemeClr>
                </a:solidFill>
              </a:defRPr>
            </a:lvl8pPr>
            <a:lvl9pPr marL="15930311" indent="0">
              <a:buNone/>
              <a:defRPr sz="6969">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D4AEA1-5A66-4B3B-BC0D-86BEFEE3A1D0}"/>
              </a:ext>
            </a:extLst>
          </p:cNvPr>
          <p:cNvSpPr>
            <a:spLocks noGrp="1"/>
          </p:cNvSpPr>
          <p:nvPr>
            <p:ph type="dt" sz="half" idx="10"/>
          </p:nvPr>
        </p:nvSpPr>
        <p:spPr/>
        <p:txBody>
          <a:bodyPr/>
          <a:lstStyle/>
          <a:p>
            <a:fld id="{84CFE98F-08F7-4505-A259-771E1EDACFB6}" type="datetimeFigureOut">
              <a:rPr lang="en-US" smtClean="0"/>
              <a:t>9/26/2023</a:t>
            </a:fld>
            <a:endParaRPr lang="en-US"/>
          </a:p>
        </p:txBody>
      </p:sp>
      <p:sp>
        <p:nvSpPr>
          <p:cNvPr id="5" name="Footer Placeholder 4">
            <a:extLst>
              <a:ext uri="{FF2B5EF4-FFF2-40B4-BE49-F238E27FC236}">
                <a16:creationId xmlns:a16="http://schemas.microsoft.com/office/drawing/2014/main" id="{5B96B4B1-01BB-4450-A8EF-EA216C14A6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E20868-E6A3-4920-AA61-52BA69E1A7D8}"/>
              </a:ext>
            </a:extLst>
          </p:cNvPr>
          <p:cNvSpPr>
            <a:spLocks noGrp="1"/>
          </p:cNvSpPr>
          <p:nvPr>
            <p:ph type="sldNum" sz="quarter" idx="12"/>
          </p:nvPr>
        </p:nvSpPr>
        <p:spPr/>
        <p:txBody>
          <a:bodyPr/>
          <a:lstStyle/>
          <a:p>
            <a:fld id="{2177A476-2CF1-4033-A046-4294CBC34388}" type="slidenum">
              <a:rPr lang="en-US" smtClean="0"/>
              <a:t>‹#›</a:t>
            </a:fld>
            <a:endParaRPr lang="en-US"/>
          </a:p>
        </p:txBody>
      </p:sp>
    </p:spTree>
    <p:extLst>
      <p:ext uri="{BB962C8B-B14F-4D97-AF65-F5344CB8AC3E}">
        <p14:creationId xmlns:p14="http://schemas.microsoft.com/office/powerpoint/2010/main" val="1321047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44013-C18E-42C4-AE0E-2792E81583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D13FFF-F1DD-482D-9174-3B17CFC8DBF4}"/>
              </a:ext>
            </a:extLst>
          </p:cNvPr>
          <p:cNvSpPr>
            <a:spLocks noGrp="1"/>
          </p:cNvSpPr>
          <p:nvPr>
            <p:ph sz="half" idx="1"/>
          </p:nvPr>
        </p:nvSpPr>
        <p:spPr>
          <a:xfrm>
            <a:off x="3520440" y="8763001"/>
            <a:ext cx="2176272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0164F7-FF59-4D06-B129-754A9D15EC1A}"/>
              </a:ext>
            </a:extLst>
          </p:cNvPr>
          <p:cNvSpPr>
            <a:spLocks noGrp="1"/>
          </p:cNvSpPr>
          <p:nvPr>
            <p:ph sz="half" idx="2"/>
          </p:nvPr>
        </p:nvSpPr>
        <p:spPr>
          <a:xfrm>
            <a:off x="25923240" y="8763001"/>
            <a:ext cx="2176272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BF0D1B-AC11-4662-BD7F-D16D7ECC3C06}"/>
              </a:ext>
            </a:extLst>
          </p:cNvPr>
          <p:cNvSpPr>
            <a:spLocks noGrp="1"/>
          </p:cNvSpPr>
          <p:nvPr>
            <p:ph type="dt" sz="half" idx="10"/>
          </p:nvPr>
        </p:nvSpPr>
        <p:spPr/>
        <p:txBody>
          <a:bodyPr/>
          <a:lstStyle/>
          <a:p>
            <a:fld id="{84CFE98F-08F7-4505-A259-771E1EDACFB6}" type="datetimeFigureOut">
              <a:rPr lang="en-US" smtClean="0"/>
              <a:t>9/26/2023</a:t>
            </a:fld>
            <a:endParaRPr lang="en-US"/>
          </a:p>
        </p:txBody>
      </p:sp>
      <p:sp>
        <p:nvSpPr>
          <p:cNvPr id="6" name="Footer Placeholder 5">
            <a:extLst>
              <a:ext uri="{FF2B5EF4-FFF2-40B4-BE49-F238E27FC236}">
                <a16:creationId xmlns:a16="http://schemas.microsoft.com/office/drawing/2014/main" id="{8BED80D9-1723-4B3F-9EB3-352A49C05E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1651AB-3B63-4734-A18C-99CF9C17BD91}"/>
              </a:ext>
            </a:extLst>
          </p:cNvPr>
          <p:cNvSpPr>
            <a:spLocks noGrp="1"/>
          </p:cNvSpPr>
          <p:nvPr>
            <p:ph type="sldNum" sz="quarter" idx="12"/>
          </p:nvPr>
        </p:nvSpPr>
        <p:spPr/>
        <p:txBody>
          <a:bodyPr/>
          <a:lstStyle/>
          <a:p>
            <a:fld id="{2177A476-2CF1-4033-A046-4294CBC34388}" type="slidenum">
              <a:rPr lang="en-US" smtClean="0"/>
              <a:t>‹#›</a:t>
            </a:fld>
            <a:endParaRPr lang="en-US"/>
          </a:p>
        </p:txBody>
      </p:sp>
    </p:spTree>
    <p:extLst>
      <p:ext uri="{BB962C8B-B14F-4D97-AF65-F5344CB8AC3E}">
        <p14:creationId xmlns:p14="http://schemas.microsoft.com/office/powerpoint/2010/main" val="637366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E0613-E135-4189-B5C1-BDA975C8E595}"/>
              </a:ext>
            </a:extLst>
          </p:cNvPr>
          <p:cNvSpPr>
            <a:spLocks noGrp="1"/>
          </p:cNvSpPr>
          <p:nvPr>
            <p:ph type="title"/>
          </p:nvPr>
        </p:nvSpPr>
        <p:spPr>
          <a:xfrm>
            <a:off x="3527110" y="1752604"/>
            <a:ext cx="44165520" cy="6362702"/>
          </a:xfrm>
        </p:spPr>
        <p:txBody>
          <a:bodyPr/>
          <a:lstStyle/>
          <a:p>
            <a:r>
              <a:rPr lang="en-US"/>
              <a:t>Click to edit Master title style</a:t>
            </a:r>
          </a:p>
        </p:txBody>
      </p:sp>
      <p:sp>
        <p:nvSpPr>
          <p:cNvPr id="3" name="Text Placeholder 2">
            <a:extLst>
              <a:ext uri="{FF2B5EF4-FFF2-40B4-BE49-F238E27FC236}">
                <a16:creationId xmlns:a16="http://schemas.microsoft.com/office/drawing/2014/main" id="{BC8D0BD4-40F0-463E-B167-96950D738B7A}"/>
              </a:ext>
            </a:extLst>
          </p:cNvPr>
          <p:cNvSpPr>
            <a:spLocks noGrp="1"/>
          </p:cNvSpPr>
          <p:nvPr>
            <p:ph type="body" idx="1"/>
          </p:nvPr>
        </p:nvSpPr>
        <p:spPr>
          <a:xfrm>
            <a:off x="3527113" y="8069582"/>
            <a:ext cx="21662705" cy="3954778"/>
          </a:xfrm>
        </p:spPr>
        <p:txBody>
          <a:bodyPr anchor="b"/>
          <a:lstStyle>
            <a:lvl1pPr marL="0" indent="0">
              <a:buNone/>
              <a:defRPr sz="10453" b="1"/>
            </a:lvl1pPr>
            <a:lvl2pPr marL="1991289" indent="0">
              <a:buNone/>
              <a:defRPr sz="8711" b="1"/>
            </a:lvl2pPr>
            <a:lvl3pPr marL="3982578" indent="0">
              <a:buNone/>
              <a:defRPr sz="7840" b="1"/>
            </a:lvl3pPr>
            <a:lvl4pPr marL="5973867" indent="0">
              <a:buNone/>
              <a:defRPr sz="6969" b="1"/>
            </a:lvl4pPr>
            <a:lvl5pPr marL="7965156" indent="0">
              <a:buNone/>
              <a:defRPr sz="6969" b="1"/>
            </a:lvl5pPr>
            <a:lvl6pPr marL="9956444" indent="0">
              <a:buNone/>
              <a:defRPr sz="6969" b="1"/>
            </a:lvl6pPr>
            <a:lvl7pPr marL="11947733" indent="0">
              <a:buNone/>
              <a:defRPr sz="6969" b="1"/>
            </a:lvl7pPr>
            <a:lvl8pPr marL="13939022" indent="0">
              <a:buNone/>
              <a:defRPr sz="6969" b="1"/>
            </a:lvl8pPr>
            <a:lvl9pPr marL="15930311" indent="0">
              <a:buNone/>
              <a:defRPr sz="6969" b="1"/>
            </a:lvl9pPr>
          </a:lstStyle>
          <a:p>
            <a:pPr lvl="0"/>
            <a:r>
              <a:rPr lang="en-US"/>
              <a:t>Click to edit Master text styles</a:t>
            </a:r>
          </a:p>
        </p:txBody>
      </p:sp>
      <p:sp>
        <p:nvSpPr>
          <p:cNvPr id="4" name="Content Placeholder 3">
            <a:extLst>
              <a:ext uri="{FF2B5EF4-FFF2-40B4-BE49-F238E27FC236}">
                <a16:creationId xmlns:a16="http://schemas.microsoft.com/office/drawing/2014/main" id="{0344932D-3005-403B-AD8A-19E8D6F50BC6}"/>
              </a:ext>
            </a:extLst>
          </p:cNvPr>
          <p:cNvSpPr>
            <a:spLocks noGrp="1"/>
          </p:cNvSpPr>
          <p:nvPr>
            <p:ph sz="half" idx="2"/>
          </p:nvPr>
        </p:nvSpPr>
        <p:spPr>
          <a:xfrm>
            <a:off x="3527113" y="12024361"/>
            <a:ext cx="21662705"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2063CF0-9323-4436-9FB0-D65B705AEBEE}"/>
              </a:ext>
            </a:extLst>
          </p:cNvPr>
          <p:cNvSpPr>
            <a:spLocks noGrp="1"/>
          </p:cNvSpPr>
          <p:nvPr>
            <p:ph type="body" sz="quarter" idx="3"/>
          </p:nvPr>
        </p:nvSpPr>
        <p:spPr>
          <a:xfrm>
            <a:off x="25923240" y="8069582"/>
            <a:ext cx="21769390" cy="3954778"/>
          </a:xfrm>
        </p:spPr>
        <p:txBody>
          <a:bodyPr anchor="b"/>
          <a:lstStyle>
            <a:lvl1pPr marL="0" indent="0">
              <a:buNone/>
              <a:defRPr sz="10453" b="1"/>
            </a:lvl1pPr>
            <a:lvl2pPr marL="1991289" indent="0">
              <a:buNone/>
              <a:defRPr sz="8711" b="1"/>
            </a:lvl2pPr>
            <a:lvl3pPr marL="3982578" indent="0">
              <a:buNone/>
              <a:defRPr sz="7840" b="1"/>
            </a:lvl3pPr>
            <a:lvl4pPr marL="5973867" indent="0">
              <a:buNone/>
              <a:defRPr sz="6969" b="1"/>
            </a:lvl4pPr>
            <a:lvl5pPr marL="7965156" indent="0">
              <a:buNone/>
              <a:defRPr sz="6969" b="1"/>
            </a:lvl5pPr>
            <a:lvl6pPr marL="9956444" indent="0">
              <a:buNone/>
              <a:defRPr sz="6969" b="1"/>
            </a:lvl6pPr>
            <a:lvl7pPr marL="11947733" indent="0">
              <a:buNone/>
              <a:defRPr sz="6969" b="1"/>
            </a:lvl7pPr>
            <a:lvl8pPr marL="13939022" indent="0">
              <a:buNone/>
              <a:defRPr sz="6969" b="1"/>
            </a:lvl8pPr>
            <a:lvl9pPr marL="15930311" indent="0">
              <a:buNone/>
              <a:defRPr sz="6969" b="1"/>
            </a:lvl9pPr>
          </a:lstStyle>
          <a:p>
            <a:pPr lvl="0"/>
            <a:r>
              <a:rPr lang="en-US"/>
              <a:t>Click to edit Master text styles</a:t>
            </a:r>
          </a:p>
        </p:txBody>
      </p:sp>
      <p:sp>
        <p:nvSpPr>
          <p:cNvPr id="6" name="Content Placeholder 5">
            <a:extLst>
              <a:ext uri="{FF2B5EF4-FFF2-40B4-BE49-F238E27FC236}">
                <a16:creationId xmlns:a16="http://schemas.microsoft.com/office/drawing/2014/main" id="{461FACBB-8B9A-456D-969F-1F24394ED7D2}"/>
              </a:ext>
            </a:extLst>
          </p:cNvPr>
          <p:cNvSpPr>
            <a:spLocks noGrp="1"/>
          </p:cNvSpPr>
          <p:nvPr>
            <p:ph sz="quarter" idx="4"/>
          </p:nvPr>
        </p:nvSpPr>
        <p:spPr>
          <a:xfrm>
            <a:off x="25923240" y="12024361"/>
            <a:ext cx="21769390"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313D13-7E7E-4FC8-B1C9-E0A0791BA7BD}"/>
              </a:ext>
            </a:extLst>
          </p:cNvPr>
          <p:cNvSpPr>
            <a:spLocks noGrp="1"/>
          </p:cNvSpPr>
          <p:nvPr>
            <p:ph type="dt" sz="half" idx="10"/>
          </p:nvPr>
        </p:nvSpPr>
        <p:spPr/>
        <p:txBody>
          <a:bodyPr/>
          <a:lstStyle/>
          <a:p>
            <a:fld id="{84CFE98F-08F7-4505-A259-771E1EDACFB6}" type="datetimeFigureOut">
              <a:rPr lang="en-US" smtClean="0"/>
              <a:t>9/26/2023</a:t>
            </a:fld>
            <a:endParaRPr lang="en-US"/>
          </a:p>
        </p:txBody>
      </p:sp>
      <p:sp>
        <p:nvSpPr>
          <p:cNvPr id="8" name="Footer Placeholder 7">
            <a:extLst>
              <a:ext uri="{FF2B5EF4-FFF2-40B4-BE49-F238E27FC236}">
                <a16:creationId xmlns:a16="http://schemas.microsoft.com/office/drawing/2014/main" id="{8BA73730-7BB2-4E9A-B671-FA3E89E7BA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5D774A-7D22-4829-9C81-DD7B26B8B830}"/>
              </a:ext>
            </a:extLst>
          </p:cNvPr>
          <p:cNvSpPr>
            <a:spLocks noGrp="1"/>
          </p:cNvSpPr>
          <p:nvPr>
            <p:ph type="sldNum" sz="quarter" idx="12"/>
          </p:nvPr>
        </p:nvSpPr>
        <p:spPr/>
        <p:txBody>
          <a:bodyPr/>
          <a:lstStyle/>
          <a:p>
            <a:fld id="{2177A476-2CF1-4033-A046-4294CBC34388}" type="slidenum">
              <a:rPr lang="en-US" smtClean="0"/>
              <a:t>‹#›</a:t>
            </a:fld>
            <a:endParaRPr lang="en-US"/>
          </a:p>
        </p:txBody>
      </p:sp>
    </p:spTree>
    <p:extLst>
      <p:ext uri="{BB962C8B-B14F-4D97-AF65-F5344CB8AC3E}">
        <p14:creationId xmlns:p14="http://schemas.microsoft.com/office/powerpoint/2010/main" val="3436752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A1AC3-B761-4545-904B-E15AF64A53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0307296-99C7-4D92-B253-D78751CD2C14}"/>
              </a:ext>
            </a:extLst>
          </p:cNvPr>
          <p:cNvSpPr>
            <a:spLocks noGrp="1"/>
          </p:cNvSpPr>
          <p:nvPr>
            <p:ph type="dt" sz="half" idx="10"/>
          </p:nvPr>
        </p:nvSpPr>
        <p:spPr/>
        <p:txBody>
          <a:bodyPr/>
          <a:lstStyle/>
          <a:p>
            <a:fld id="{84CFE98F-08F7-4505-A259-771E1EDACFB6}" type="datetimeFigureOut">
              <a:rPr lang="en-US" smtClean="0"/>
              <a:t>9/26/2023</a:t>
            </a:fld>
            <a:endParaRPr lang="en-US"/>
          </a:p>
        </p:txBody>
      </p:sp>
      <p:sp>
        <p:nvSpPr>
          <p:cNvPr id="4" name="Footer Placeholder 3">
            <a:extLst>
              <a:ext uri="{FF2B5EF4-FFF2-40B4-BE49-F238E27FC236}">
                <a16:creationId xmlns:a16="http://schemas.microsoft.com/office/drawing/2014/main" id="{9FEAF30B-2425-484C-9F94-51FB3197D2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08DB37C-E16C-42DE-A6CB-1FB7869D46BA}"/>
              </a:ext>
            </a:extLst>
          </p:cNvPr>
          <p:cNvSpPr>
            <a:spLocks noGrp="1"/>
          </p:cNvSpPr>
          <p:nvPr>
            <p:ph type="sldNum" sz="quarter" idx="12"/>
          </p:nvPr>
        </p:nvSpPr>
        <p:spPr/>
        <p:txBody>
          <a:bodyPr/>
          <a:lstStyle/>
          <a:p>
            <a:fld id="{2177A476-2CF1-4033-A046-4294CBC34388}" type="slidenum">
              <a:rPr lang="en-US" smtClean="0"/>
              <a:t>‹#›</a:t>
            </a:fld>
            <a:endParaRPr lang="en-US"/>
          </a:p>
        </p:txBody>
      </p:sp>
    </p:spTree>
    <p:extLst>
      <p:ext uri="{BB962C8B-B14F-4D97-AF65-F5344CB8AC3E}">
        <p14:creationId xmlns:p14="http://schemas.microsoft.com/office/powerpoint/2010/main" val="2513808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5FD29F-F223-4E8C-992B-87361483BC33}"/>
              </a:ext>
            </a:extLst>
          </p:cNvPr>
          <p:cNvSpPr>
            <a:spLocks noGrp="1"/>
          </p:cNvSpPr>
          <p:nvPr>
            <p:ph type="dt" sz="half" idx="10"/>
          </p:nvPr>
        </p:nvSpPr>
        <p:spPr/>
        <p:txBody>
          <a:bodyPr/>
          <a:lstStyle/>
          <a:p>
            <a:fld id="{84CFE98F-08F7-4505-A259-771E1EDACFB6}" type="datetimeFigureOut">
              <a:rPr lang="en-US" smtClean="0"/>
              <a:t>9/26/2023</a:t>
            </a:fld>
            <a:endParaRPr lang="en-US"/>
          </a:p>
        </p:txBody>
      </p:sp>
      <p:sp>
        <p:nvSpPr>
          <p:cNvPr id="3" name="Footer Placeholder 2">
            <a:extLst>
              <a:ext uri="{FF2B5EF4-FFF2-40B4-BE49-F238E27FC236}">
                <a16:creationId xmlns:a16="http://schemas.microsoft.com/office/drawing/2014/main" id="{D7F6256D-5291-4009-A1E7-C1A7830AD7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783612-52AA-4A53-A70C-5C6FFB189D7A}"/>
              </a:ext>
            </a:extLst>
          </p:cNvPr>
          <p:cNvSpPr>
            <a:spLocks noGrp="1"/>
          </p:cNvSpPr>
          <p:nvPr>
            <p:ph type="sldNum" sz="quarter" idx="12"/>
          </p:nvPr>
        </p:nvSpPr>
        <p:spPr/>
        <p:txBody>
          <a:bodyPr/>
          <a:lstStyle/>
          <a:p>
            <a:fld id="{2177A476-2CF1-4033-A046-4294CBC34388}" type="slidenum">
              <a:rPr lang="en-US" smtClean="0"/>
              <a:t>‹#›</a:t>
            </a:fld>
            <a:endParaRPr lang="en-US"/>
          </a:p>
        </p:txBody>
      </p:sp>
    </p:spTree>
    <p:extLst>
      <p:ext uri="{BB962C8B-B14F-4D97-AF65-F5344CB8AC3E}">
        <p14:creationId xmlns:p14="http://schemas.microsoft.com/office/powerpoint/2010/main" val="1397876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000FE-C2E1-4E63-AA52-685E8DC296C0}"/>
              </a:ext>
            </a:extLst>
          </p:cNvPr>
          <p:cNvSpPr>
            <a:spLocks noGrp="1"/>
          </p:cNvSpPr>
          <p:nvPr>
            <p:ph type="title"/>
          </p:nvPr>
        </p:nvSpPr>
        <p:spPr>
          <a:xfrm>
            <a:off x="3527113" y="2194560"/>
            <a:ext cx="16515395" cy="7680960"/>
          </a:xfrm>
        </p:spPr>
        <p:txBody>
          <a:bodyPr anchor="b"/>
          <a:lstStyle>
            <a:lvl1pPr>
              <a:defRPr sz="13937"/>
            </a:lvl1pPr>
          </a:lstStyle>
          <a:p>
            <a:r>
              <a:rPr lang="en-US"/>
              <a:t>Click to edit Master title style</a:t>
            </a:r>
          </a:p>
        </p:txBody>
      </p:sp>
      <p:sp>
        <p:nvSpPr>
          <p:cNvPr id="3" name="Content Placeholder 2">
            <a:extLst>
              <a:ext uri="{FF2B5EF4-FFF2-40B4-BE49-F238E27FC236}">
                <a16:creationId xmlns:a16="http://schemas.microsoft.com/office/drawing/2014/main" id="{1AB18499-273B-4D9C-8360-ECD7B2D667B3}"/>
              </a:ext>
            </a:extLst>
          </p:cNvPr>
          <p:cNvSpPr>
            <a:spLocks noGrp="1"/>
          </p:cNvSpPr>
          <p:nvPr>
            <p:ph idx="1"/>
          </p:nvPr>
        </p:nvSpPr>
        <p:spPr>
          <a:xfrm>
            <a:off x="21769390" y="4739642"/>
            <a:ext cx="25923240" cy="23393400"/>
          </a:xfrm>
        </p:spPr>
        <p:txBody>
          <a:bodyPr/>
          <a:lstStyle>
            <a:lvl1pPr>
              <a:defRPr sz="13937"/>
            </a:lvl1pPr>
            <a:lvl2pPr>
              <a:defRPr sz="12195"/>
            </a:lvl2pPr>
            <a:lvl3pPr>
              <a:defRPr sz="10453"/>
            </a:lvl3pPr>
            <a:lvl4pPr>
              <a:defRPr sz="8711"/>
            </a:lvl4pPr>
            <a:lvl5pPr>
              <a:defRPr sz="8711"/>
            </a:lvl5pPr>
            <a:lvl6pPr>
              <a:defRPr sz="8711"/>
            </a:lvl6pPr>
            <a:lvl7pPr>
              <a:defRPr sz="8711"/>
            </a:lvl7pPr>
            <a:lvl8pPr>
              <a:defRPr sz="8711"/>
            </a:lvl8pPr>
            <a:lvl9pPr>
              <a:defRPr sz="871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946E45-4F04-4D75-A753-17FFE6BA7D7C}"/>
              </a:ext>
            </a:extLst>
          </p:cNvPr>
          <p:cNvSpPr>
            <a:spLocks noGrp="1"/>
          </p:cNvSpPr>
          <p:nvPr>
            <p:ph type="body" sz="half" idx="2"/>
          </p:nvPr>
        </p:nvSpPr>
        <p:spPr>
          <a:xfrm>
            <a:off x="3527113" y="9875520"/>
            <a:ext cx="16515395" cy="18295622"/>
          </a:xfrm>
        </p:spPr>
        <p:txBody>
          <a:bodyPr/>
          <a:lstStyle>
            <a:lvl1pPr marL="0" indent="0">
              <a:buNone/>
              <a:defRPr sz="6969"/>
            </a:lvl1pPr>
            <a:lvl2pPr marL="1991289" indent="0">
              <a:buNone/>
              <a:defRPr sz="6098"/>
            </a:lvl2pPr>
            <a:lvl3pPr marL="3982578" indent="0">
              <a:buNone/>
              <a:defRPr sz="5226"/>
            </a:lvl3pPr>
            <a:lvl4pPr marL="5973867" indent="0">
              <a:buNone/>
              <a:defRPr sz="4355"/>
            </a:lvl4pPr>
            <a:lvl5pPr marL="7965156" indent="0">
              <a:buNone/>
              <a:defRPr sz="4355"/>
            </a:lvl5pPr>
            <a:lvl6pPr marL="9956444" indent="0">
              <a:buNone/>
              <a:defRPr sz="4355"/>
            </a:lvl6pPr>
            <a:lvl7pPr marL="11947733" indent="0">
              <a:buNone/>
              <a:defRPr sz="4355"/>
            </a:lvl7pPr>
            <a:lvl8pPr marL="13939022" indent="0">
              <a:buNone/>
              <a:defRPr sz="4355"/>
            </a:lvl8pPr>
            <a:lvl9pPr marL="15930311" indent="0">
              <a:buNone/>
              <a:defRPr sz="4355"/>
            </a:lvl9pPr>
          </a:lstStyle>
          <a:p>
            <a:pPr lvl="0"/>
            <a:r>
              <a:rPr lang="en-US"/>
              <a:t>Click to edit Master text styles</a:t>
            </a:r>
          </a:p>
        </p:txBody>
      </p:sp>
      <p:sp>
        <p:nvSpPr>
          <p:cNvPr id="5" name="Date Placeholder 4">
            <a:extLst>
              <a:ext uri="{FF2B5EF4-FFF2-40B4-BE49-F238E27FC236}">
                <a16:creationId xmlns:a16="http://schemas.microsoft.com/office/drawing/2014/main" id="{2426D54C-4B79-4CB0-BC8B-A38129A84052}"/>
              </a:ext>
            </a:extLst>
          </p:cNvPr>
          <p:cNvSpPr>
            <a:spLocks noGrp="1"/>
          </p:cNvSpPr>
          <p:nvPr>
            <p:ph type="dt" sz="half" idx="10"/>
          </p:nvPr>
        </p:nvSpPr>
        <p:spPr/>
        <p:txBody>
          <a:bodyPr/>
          <a:lstStyle/>
          <a:p>
            <a:fld id="{84CFE98F-08F7-4505-A259-771E1EDACFB6}" type="datetimeFigureOut">
              <a:rPr lang="en-US" smtClean="0"/>
              <a:t>9/26/2023</a:t>
            </a:fld>
            <a:endParaRPr lang="en-US"/>
          </a:p>
        </p:txBody>
      </p:sp>
      <p:sp>
        <p:nvSpPr>
          <p:cNvPr id="6" name="Footer Placeholder 5">
            <a:extLst>
              <a:ext uri="{FF2B5EF4-FFF2-40B4-BE49-F238E27FC236}">
                <a16:creationId xmlns:a16="http://schemas.microsoft.com/office/drawing/2014/main" id="{DBFA1303-FC94-46F6-AA4E-6932B658C5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887AAD-FFCC-4D6B-8866-B00FAEB1F665}"/>
              </a:ext>
            </a:extLst>
          </p:cNvPr>
          <p:cNvSpPr>
            <a:spLocks noGrp="1"/>
          </p:cNvSpPr>
          <p:nvPr>
            <p:ph type="sldNum" sz="quarter" idx="12"/>
          </p:nvPr>
        </p:nvSpPr>
        <p:spPr/>
        <p:txBody>
          <a:bodyPr/>
          <a:lstStyle/>
          <a:p>
            <a:fld id="{2177A476-2CF1-4033-A046-4294CBC34388}" type="slidenum">
              <a:rPr lang="en-US" smtClean="0"/>
              <a:t>‹#›</a:t>
            </a:fld>
            <a:endParaRPr lang="en-US"/>
          </a:p>
        </p:txBody>
      </p:sp>
    </p:spTree>
    <p:extLst>
      <p:ext uri="{BB962C8B-B14F-4D97-AF65-F5344CB8AC3E}">
        <p14:creationId xmlns:p14="http://schemas.microsoft.com/office/powerpoint/2010/main" val="3273130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C4A1D-4AE4-459E-9303-48CA7204E2C3}"/>
              </a:ext>
            </a:extLst>
          </p:cNvPr>
          <p:cNvSpPr>
            <a:spLocks noGrp="1"/>
          </p:cNvSpPr>
          <p:nvPr>
            <p:ph type="title"/>
          </p:nvPr>
        </p:nvSpPr>
        <p:spPr>
          <a:xfrm>
            <a:off x="3527113" y="2194560"/>
            <a:ext cx="16515395" cy="7680960"/>
          </a:xfrm>
        </p:spPr>
        <p:txBody>
          <a:bodyPr anchor="b"/>
          <a:lstStyle>
            <a:lvl1pPr>
              <a:defRPr sz="13937"/>
            </a:lvl1pPr>
          </a:lstStyle>
          <a:p>
            <a:r>
              <a:rPr lang="en-US"/>
              <a:t>Click to edit Master title style</a:t>
            </a:r>
          </a:p>
        </p:txBody>
      </p:sp>
      <p:sp>
        <p:nvSpPr>
          <p:cNvPr id="3" name="Picture Placeholder 2">
            <a:extLst>
              <a:ext uri="{FF2B5EF4-FFF2-40B4-BE49-F238E27FC236}">
                <a16:creationId xmlns:a16="http://schemas.microsoft.com/office/drawing/2014/main" id="{703B9377-6541-49D9-AAA2-5CECDBCD0254}"/>
              </a:ext>
            </a:extLst>
          </p:cNvPr>
          <p:cNvSpPr>
            <a:spLocks noGrp="1"/>
          </p:cNvSpPr>
          <p:nvPr>
            <p:ph type="pic" idx="1"/>
          </p:nvPr>
        </p:nvSpPr>
        <p:spPr>
          <a:xfrm>
            <a:off x="21769390" y="4739642"/>
            <a:ext cx="25923240" cy="23393400"/>
          </a:xfrm>
        </p:spPr>
        <p:txBody>
          <a:bodyPr/>
          <a:lstStyle>
            <a:lvl1pPr marL="0" indent="0">
              <a:buNone/>
              <a:defRPr sz="13937"/>
            </a:lvl1pPr>
            <a:lvl2pPr marL="1991289" indent="0">
              <a:buNone/>
              <a:defRPr sz="12195"/>
            </a:lvl2pPr>
            <a:lvl3pPr marL="3982578" indent="0">
              <a:buNone/>
              <a:defRPr sz="10453"/>
            </a:lvl3pPr>
            <a:lvl4pPr marL="5973867" indent="0">
              <a:buNone/>
              <a:defRPr sz="8711"/>
            </a:lvl4pPr>
            <a:lvl5pPr marL="7965156" indent="0">
              <a:buNone/>
              <a:defRPr sz="8711"/>
            </a:lvl5pPr>
            <a:lvl6pPr marL="9956444" indent="0">
              <a:buNone/>
              <a:defRPr sz="8711"/>
            </a:lvl6pPr>
            <a:lvl7pPr marL="11947733" indent="0">
              <a:buNone/>
              <a:defRPr sz="8711"/>
            </a:lvl7pPr>
            <a:lvl8pPr marL="13939022" indent="0">
              <a:buNone/>
              <a:defRPr sz="8711"/>
            </a:lvl8pPr>
            <a:lvl9pPr marL="15930311" indent="0">
              <a:buNone/>
              <a:defRPr sz="8711"/>
            </a:lvl9pPr>
          </a:lstStyle>
          <a:p>
            <a:r>
              <a:rPr lang="en-US"/>
              <a:t>Click icon to add picture</a:t>
            </a:r>
          </a:p>
        </p:txBody>
      </p:sp>
      <p:sp>
        <p:nvSpPr>
          <p:cNvPr id="4" name="Text Placeholder 3">
            <a:extLst>
              <a:ext uri="{FF2B5EF4-FFF2-40B4-BE49-F238E27FC236}">
                <a16:creationId xmlns:a16="http://schemas.microsoft.com/office/drawing/2014/main" id="{CF6E1B61-0A31-4EEA-A97E-6E161568505E}"/>
              </a:ext>
            </a:extLst>
          </p:cNvPr>
          <p:cNvSpPr>
            <a:spLocks noGrp="1"/>
          </p:cNvSpPr>
          <p:nvPr>
            <p:ph type="body" sz="half" idx="2"/>
          </p:nvPr>
        </p:nvSpPr>
        <p:spPr>
          <a:xfrm>
            <a:off x="3527113" y="9875520"/>
            <a:ext cx="16515395" cy="18295622"/>
          </a:xfrm>
        </p:spPr>
        <p:txBody>
          <a:bodyPr/>
          <a:lstStyle>
            <a:lvl1pPr marL="0" indent="0">
              <a:buNone/>
              <a:defRPr sz="6969"/>
            </a:lvl1pPr>
            <a:lvl2pPr marL="1991289" indent="0">
              <a:buNone/>
              <a:defRPr sz="6098"/>
            </a:lvl2pPr>
            <a:lvl3pPr marL="3982578" indent="0">
              <a:buNone/>
              <a:defRPr sz="5226"/>
            </a:lvl3pPr>
            <a:lvl4pPr marL="5973867" indent="0">
              <a:buNone/>
              <a:defRPr sz="4355"/>
            </a:lvl4pPr>
            <a:lvl5pPr marL="7965156" indent="0">
              <a:buNone/>
              <a:defRPr sz="4355"/>
            </a:lvl5pPr>
            <a:lvl6pPr marL="9956444" indent="0">
              <a:buNone/>
              <a:defRPr sz="4355"/>
            </a:lvl6pPr>
            <a:lvl7pPr marL="11947733" indent="0">
              <a:buNone/>
              <a:defRPr sz="4355"/>
            </a:lvl7pPr>
            <a:lvl8pPr marL="13939022" indent="0">
              <a:buNone/>
              <a:defRPr sz="4355"/>
            </a:lvl8pPr>
            <a:lvl9pPr marL="15930311" indent="0">
              <a:buNone/>
              <a:defRPr sz="4355"/>
            </a:lvl9pPr>
          </a:lstStyle>
          <a:p>
            <a:pPr lvl="0"/>
            <a:r>
              <a:rPr lang="en-US"/>
              <a:t>Click to edit Master text styles</a:t>
            </a:r>
          </a:p>
        </p:txBody>
      </p:sp>
      <p:sp>
        <p:nvSpPr>
          <p:cNvPr id="5" name="Date Placeholder 4">
            <a:extLst>
              <a:ext uri="{FF2B5EF4-FFF2-40B4-BE49-F238E27FC236}">
                <a16:creationId xmlns:a16="http://schemas.microsoft.com/office/drawing/2014/main" id="{6832AD29-CF4B-477C-ABEE-7447D6F8AA41}"/>
              </a:ext>
            </a:extLst>
          </p:cNvPr>
          <p:cNvSpPr>
            <a:spLocks noGrp="1"/>
          </p:cNvSpPr>
          <p:nvPr>
            <p:ph type="dt" sz="half" idx="10"/>
          </p:nvPr>
        </p:nvSpPr>
        <p:spPr/>
        <p:txBody>
          <a:bodyPr/>
          <a:lstStyle/>
          <a:p>
            <a:fld id="{84CFE98F-08F7-4505-A259-771E1EDACFB6}" type="datetimeFigureOut">
              <a:rPr lang="en-US" smtClean="0"/>
              <a:t>9/26/2023</a:t>
            </a:fld>
            <a:endParaRPr lang="en-US"/>
          </a:p>
        </p:txBody>
      </p:sp>
      <p:sp>
        <p:nvSpPr>
          <p:cNvPr id="6" name="Footer Placeholder 5">
            <a:extLst>
              <a:ext uri="{FF2B5EF4-FFF2-40B4-BE49-F238E27FC236}">
                <a16:creationId xmlns:a16="http://schemas.microsoft.com/office/drawing/2014/main" id="{193BE5B3-4C58-4D47-8AD9-5AB2E34D31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487939-B427-4164-9706-F06108152AF0}"/>
              </a:ext>
            </a:extLst>
          </p:cNvPr>
          <p:cNvSpPr>
            <a:spLocks noGrp="1"/>
          </p:cNvSpPr>
          <p:nvPr>
            <p:ph type="sldNum" sz="quarter" idx="12"/>
          </p:nvPr>
        </p:nvSpPr>
        <p:spPr/>
        <p:txBody>
          <a:bodyPr/>
          <a:lstStyle/>
          <a:p>
            <a:fld id="{2177A476-2CF1-4033-A046-4294CBC34388}" type="slidenum">
              <a:rPr lang="en-US" smtClean="0"/>
              <a:t>‹#›</a:t>
            </a:fld>
            <a:endParaRPr lang="en-US"/>
          </a:p>
        </p:txBody>
      </p:sp>
    </p:spTree>
    <p:extLst>
      <p:ext uri="{BB962C8B-B14F-4D97-AF65-F5344CB8AC3E}">
        <p14:creationId xmlns:p14="http://schemas.microsoft.com/office/powerpoint/2010/main" val="248203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5996A-9E04-4D11-82C9-10FFA047F0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88EB916-DD90-42F7-A4F9-94BA106B9A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D9AB45-C5EE-4584-BDFC-38B0442DE23C}"/>
              </a:ext>
            </a:extLst>
          </p:cNvPr>
          <p:cNvSpPr>
            <a:spLocks noGrp="1"/>
          </p:cNvSpPr>
          <p:nvPr>
            <p:ph type="dt" sz="half" idx="10"/>
          </p:nvPr>
        </p:nvSpPr>
        <p:spPr/>
        <p:txBody>
          <a:bodyPr/>
          <a:lstStyle/>
          <a:p>
            <a:fld id="{84CFE98F-08F7-4505-A259-771E1EDACFB6}" type="datetimeFigureOut">
              <a:rPr lang="en-US" smtClean="0"/>
              <a:t>9/26/2023</a:t>
            </a:fld>
            <a:endParaRPr lang="en-US"/>
          </a:p>
        </p:txBody>
      </p:sp>
      <p:sp>
        <p:nvSpPr>
          <p:cNvPr id="5" name="Footer Placeholder 4">
            <a:extLst>
              <a:ext uri="{FF2B5EF4-FFF2-40B4-BE49-F238E27FC236}">
                <a16:creationId xmlns:a16="http://schemas.microsoft.com/office/drawing/2014/main" id="{272395FC-5327-46E2-9388-0EFC1B9935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B328A-12FF-4053-A12F-AFFFD9DE88A0}"/>
              </a:ext>
            </a:extLst>
          </p:cNvPr>
          <p:cNvSpPr>
            <a:spLocks noGrp="1"/>
          </p:cNvSpPr>
          <p:nvPr>
            <p:ph type="sldNum" sz="quarter" idx="12"/>
          </p:nvPr>
        </p:nvSpPr>
        <p:spPr/>
        <p:txBody>
          <a:bodyPr/>
          <a:lstStyle/>
          <a:p>
            <a:fld id="{2177A476-2CF1-4033-A046-4294CBC34388}" type="slidenum">
              <a:rPr lang="en-US" smtClean="0"/>
              <a:t>‹#›</a:t>
            </a:fld>
            <a:endParaRPr lang="en-US"/>
          </a:p>
        </p:txBody>
      </p:sp>
    </p:spTree>
    <p:extLst>
      <p:ext uri="{BB962C8B-B14F-4D97-AF65-F5344CB8AC3E}">
        <p14:creationId xmlns:p14="http://schemas.microsoft.com/office/powerpoint/2010/main" val="1930298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ACB94A-DC87-4652-A2E1-73C84A141E19}"/>
              </a:ext>
            </a:extLst>
          </p:cNvPr>
          <p:cNvSpPr>
            <a:spLocks noGrp="1"/>
          </p:cNvSpPr>
          <p:nvPr>
            <p:ph type="title" orient="vert"/>
          </p:nvPr>
        </p:nvSpPr>
        <p:spPr>
          <a:xfrm>
            <a:off x="36644581" y="1752600"/>
            <a:ext cx="11041380" cy="2789682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7054FA3-2DFA-4A15-BE45-362F6DE539DC}"/>
              </a:ext>
            </a:extLst>
          </p:cNvPr>
          <p:cNvSpPr>
            <a:spLocks noGrp="1"/>
          </p:cNvSpPr>
          <p:nvPr>
            <p:ph type="body" orient="vert" idx="1"/>
          </p:nvPr>
        </p:nvSpPr>
        <p:spPr>
          <a:xfrm>
            <a:off x="3520441" y="1752600"/>
            <a:ext cx="3248406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AC13AC-B724-4DB7-A0B9-4D19BA4EF949}"/>
              </a:ext>
            </a:extLst>
          </p:cNvPr>
          <p:cNvSpPr>
            <a:spLocks noGrp="1"/>
          </p:cNvSpPr>
          <p:nvPr>
            <p:ph type="dt" sz="half" idx="10"/>
          </p:nvPr>
        </p:nvSpPr>
        <p:spPr/>
        <p:txBody>
          <a:bodyPr/>
          <a:lstStyle/>
          <a:p>
            <a:fld id="{84CFE98F-08F7-4505-A259-771E1EDACFB6}" type="datetimeFigureOut">
              <a:rPr lang="en-US" smtClean="0"/>
              <a:t>9/26/2023</a:t>
            </a:fld>
            <a:endParaRPr lang="en-US"/>
          </a:p>
        </p:txBody>
      </p:sp>
      <p:sp>
        <p:nvSpPr>
          <p:cNvPr id="5" name="Footer Placeholder 4">
            <a:extLst>
              <a:ext uri="{FF2B5EF4-FFF2-40B4-BE49-F238E27FC236}">
                <a16:creationId xmlns:a16="http://schemas.microsoft.com/office/drawing/2014/main" id="{353BC164-1FC9-49BB-8652-465E41DF19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8F1E4D-05BC-4363-B2D1-63CF1F11B5A9}"/>
              </a:ext>
            </a:extLst>
          </p:cNvPr>
          <p:cNvSpPr>
            <a:spLocks noGrp="1"/>
          </p:cNvSpPr>
          <p:nvPr>
            <p:ph type="sldNum" sz="quarter" idx="12"/>
          </p:nvPr>
        </p:nvSpPr>
        <p:spPr/>
        <p:txBody>
          <a:bodyPr/>
          <a:lstStyle/>
          <a:p>
            <a:fld id="{2177A476-2CF1-4033-A046-4294CBC34388}" type="slidenum">
              <a:rPr lang="en-US" smtClean="0"/>
              <a:t>‹#›</a:t>
            </a:fld>
            <a:endParaRPr lang="en-US"/>
          </a:p>
        </p:txBody>
      </p:sp>
    </p:spTree>
    <p:extLst>
      <p:ext uri="{BB962C8B-B14F-4D97-AF65-F5344CB8AC3E}">
        <p14:creationId xmlns:p14="http://schemas.microsoft.com/office/powerpoint/2010/main" val="3196055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27E747-AF28-4135-B830-ACD15D3B1E8C}"/>
              </a:ext>
            </a:extLst>
          </p:cNvPr>
          <p:cNvSpPr>
            <a:spLocks noGrp="1"/>
          </p:cNvSpPr>
          <p:nvPr>
            <p:ph type="title"/>
          </p:nvPr>
        </p:nvSpPr>
        <p:spPr>
          <a:xfrm>
            <a:off x="3520440" y="1752604"/>
            <a:ext cx="4416552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187C91-8D1D-425C-877E-A5683CEF155F}"/>
              </a:ext>
            </a:extLst>
          </p:cNvPr>
          <p:cNvSpPr>
            <a:spLocks noGrp="1"/>
          </p:cNvSpPr>
          <p:nvPr>
            <p:ph type="body" idx="1"/>
          </p:nvPr>
        </p:nvSpPr>
        <p:spPr>
          <a:xfrm>
            <a:off x="3520440" y="8763001"/>
            <a:ext cx="4416552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A384CF-4529-47D7-BA2A-E983DB96084F}"/>
              </a:ext>
            </a:extLst>
          </p:cNvPr>
          <p:cNvSpPr>
            <a:spLocks noGrp="1"/>
          </p:cNvSpPr>
          <p:nvPr>
            <p:ph type="dt" sz="half" idx="2"/>
          </p:nvPr>
        </p:nvSpPr>
        <p:spPr>
          <a:xfrm>
            <a:off x="3520440" y="30510482"/>
            <a:ext cx="11521440" cy="1752600"/>
          </a:xfrm>
          <a:prstGeom prst="rect">
            <a:avLst/>
          </a:prstGeom>
        </p:spPr>
        <p:txBody>
          <a:bodyPr vert="horz" lIns="91440" tIns="45720" rIns="91440" bIns="45720" rtlCol="0" anchor="ctr"/>
          <a:lstStyle>
            <a:lvl1pPr algn="l">
              <a:defRPr sz="5226">
                <a:solidFill>
                  <a:schemeClr val="tx1">
                    <a:tint val="75000"/>
                  </a:schemeClr>
                </a:solidFill>
              </a:defRPr>
            </a:lvl1pPr>
          </a:lstStyle>
          <a:p>
            <a:fld id="{84CFE98F-08F7-4505-A259-771E1EDACFB6}" type="datetimeFigureOut">
              <a:rPr lang="en-US" smtClean="0"/>
              <a:t>9/26/2023</a:t>
            </a:fld>
            <a:endParaRPr lang="en-US"/>
          </a:p>
        </p:txBody>
      </p:sp>
      <p:sp>
        <p:nvSpPr>
          <p:cNvPr id="5" name="Footer Placeholder 4">
            <a:extLst>
              <a:ext uri="{FF2B5EF4-FFF2-40B4-BE49-F238E27FC236}">
                <a16:creationId xmlns:a16="http://schemas.microsoft.com/office/drawing/2014/main" id="{DC93A70D-2F00-4585-980C-FD06742962D4}"/>
              </a:ext>
            </a:extLst>
          </p:cNvPr>
          <p:cNvSpPr>
            <a:spLocks noGrp="1"/>
          </p:cNvSpPr>
          <p:nvPr>
            <p:ph type="ftr" sz="quarter" idx="3"/>
          </p:nvPr>
        </p:nvSpPr>
        <p:spPr>
          <a:xfrm>
            <a:off x="16962120" y="30510482"/>
            <a:ext cx="17282160" cy="1752600"/>
          </a:xfrm>
          <a:prstGeom prst="rect">
            <a:avLst/>
          </a:prstGeom>
        </p:spPr>
        <p:txBody>
          <a:bodyPr vert="horz" lIns="91440" tIns="45720" rIns="91440" bIns="45720" rtlCol="0" anchor="ctr"/>
          <a:lstStyle>
            <a:lvl1pPr algn="ctr">
              <a:defRPr sz="5226">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7EFD749-C9B7-43BA-9A63-4085CE2A326F}"/>
              </a:ext>
            </a:extLst>
          </p:cNvPr>
          <p:cNvSpPr>
            <a:spLocks noGrp="1"/>
          </p:cNvSpPr>
          <p:nvPr>
            <p:ph type="sldNum" sz="quarter" idx="4"/>
          </p:nvPr>
        </p:nvSpPr>
        <p:spPr>
          <a:xfrm>
            <a:off x="36164520" y="30510482"/>
            <a:ext cx="11521440" cy="1752600"/>
          </a:xfrm>
          <a:prstGeom prst="rect">
            <a:avLst/>
          </a:prstGeom>
        </p:spPr>
        <p:txBody>
          <a:bodyPr vert="horz" lIns="91440" tIns="45720" rIns="91440" bIns="45720" rtlCol="0" anchor="ctr"/>
          <a:lstStyle>
            <a:lvl1pPr algn="r">
              <a:defRPr sz="5226">
                <a:solidFill>
                  <a:schemeClr val="tx1">
                    <a:tint val="75000"/>
                  </a:schemeClr>
                </a:solidFill>
              </a:defRPr>
            </a:lvl1pPr>
          </a:lstStyle>
          <a:p>
            <a:fld id="{2177A476-2CF1-4033-A046-4294CBC34388}" type="slidenum">
              <a:rPr lang="en-US" smtClean="0"/>
              <a:t>‹#›</a:t>
            </a:fld>
            <a:endParaRPr lang="en-US"/>
          </a:p>
        </p:txBody>
      </p:sp>
    </p:spTree>
    <p:extLst>
      <p:ext uri="{BB962C8B-B14F-4D97-AF65-F5344CB8AC3E}">
        <p14:creationId xmlns:p14="http://schemas.microsoft.com/office/powerpoint/2010/main" val="16342776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982578" rtl="0" eaLnBrk="1" latinLnBrk="0" hangingPunct="1">
        <a:lnSpc>
          <a:spcPct val="90000"/>
        </a:lnSpc>
        <a:spcBef>
          <a:spcPct val="0"/>
        </a:spcBef>
        <a:buNone/>
        <a:defRPr sz="19164" kern="1200">
          <a:solidFill>
            <a:schemeClr val="tx1"/>
          </a:solidFill>
          <a:latin typeface="+mj-lt"/>
          <a:ea typeface="+mj-ea"/>
          <a:cs typeface="+mj-cs"/>
        </a:defRPr>
      </a:lvl1pPr>
    </p:titleStyle>
    <p:bodyStyle>
      <a:lvl1pPr marL="995644" indent="-995644" algn="l" defTabSz="3982578" rtl="0" eaLnBrk="1" latinLnBrk="0" hangingPunct="1">
        <a:lnSpc>
          <a:spcPct val="90000"/>
        </a:lnSpc>
        <a:spcBef>
          <a:spcPts val="4355"/>
        </a:spcBef>
        <a:buFont typeface="Arial" panose="020B0604020202020204" pitchFamily="34" charset="0"/>
        <a:buChar char="•"/>
        <a:defRPr sz="12195" kern="1200">
          <a:solidFill>
            <a:schemeClr val="tx1"/>
          </a:solidFill>
          <a:latin typeface="+mn-lt"/>
          <a:ea typeface="+mn-ea"/>
          <a:cs typeface="+mn-cs"/>
        </a:defRPr>
      </a:lvl1pPr>
      <a:lvl2pPr marL="2986933" indent="-995644" algn="l" defTabSz="3982578" rtl="0" eaLnBrk="1" latinLnBrk="0" hangingPunct="1">
        <a:lnSpc>
          <a:spcPct val="90000"/>
        </a:lnSpc>
        <a:spcBef>
          <a:spcPts val="2178"/>
        </a:spcBef>
        <a:buFont typeface="Arial" panose="020B0604020202020204" pitchFamily="34" charset="0"/>
        <a:buChar char="•"/>
        <a:defRPr sz="10453" kern="1200">
          <a:solidFill>
            <a:schemeClr val="tx1"/>
          </a:solidFill>
          <a:latin typeface="+mn-lt"/>
          <a:ea typeface="+mn-ea"/>
          <a:cs typeface="+mn-cs"/>
        </a:defRPr>
      </a:lvl2pPr>
      <a:lvl3pPr marL="4978222" indent="-995644" algn="l" defTabSz="3982578" rtl="0" eaLnBrk="1" latinLnBrk="0" hangingPunct="1">
        <a:lnSpc>
          <a:spcPct val="90000"/>
        </a:lnSpc>
        <a:spcBef>
          <a:spcPts val="2178"/>
        </a:spcBef>
        <a:buFont typeface="Arial" panose="020B0604020202020204" pitchFamily="34" charset="0"/>
        <a:buChar char="•"/>
        <a:defRPr sz="8711" kern="1200">
          <a:solidFill>
            <a:schemeClr val="tx1"/>
          </a:solidFill>
          <a:latin typeface="+mn-lt"/>
          <a:ea typeface="+mn-ea"/>
          <a:cs typeface="+mn-cs"/>
        </a:defRPr>
      </a:lvl3pPr>
      <a:lvl4pPr marL="6969511" indent="-995644" algn="l" defTabSz="3982578" rtl="0" eaLnBrk="1" latinLnBrk="0" hangingPunct="1">
        <a:lnSpc>
          <a:spcPct val="90000"/>
        </a:lnSpc>
        <a:spcBef>
          <a:spcPts val="2178"/>
        </a:spcBef>
        <a:buFont typeface="Arial" panose="020B0604020202020204" pitchFamily="34" charset="0"/>
        <a:buChar char="•"/>
        <a:defRPr sz="7840" kern="1200">
          <a:solidFill>
            <a:schemeClr val="tx1"/>
          </a:solidFill>
          <a:latin typeface="+mn-lt"/>
          <a:ea typeface="+mn-ea"/>
          <a:cs typeface="+mn-cs"/>
        </a:defRPr>
      </a:lvl4pPr>
      <a:lvl5pPr marL="8960800" indent="-995644" algn="l" defTabSz="3982578" rtl="0" eaLnBrk="1" latinLnBrk="0" hangingPunct="1">
        <a:lnSpc>
          <a:spcPct val="90000"/>
        </a:lnSpc>
        <a:spcBef>
          <a:spcPts val="2178"/>
        </a:spcBef>
        <a:buFont typeface="Arial" panose="020B0604020202020204" pitchFamily="34" charset="0"/>
        <a:buChar char="•"/>
        <a:defRPr sz="7840" kern="1200">
          <a:solidFill>
            <a:schemeClr val="tx1"/>
          </a:solidFill>
          <a:latin typeface="+mn-lt"/>
          <a:ea typeface="+mn-ea"/>
          <a:cs typeface="+mn-cs"/>
        </a:defRPr>
      </a:lvl5pPr>
      <a:lvl6pPr marL="10952089" indent="-995644" algn="l" defTabSz="3982578" rtl="0" eaLnBrk="1" latinLnBrk="0" hangingPunct="1">
        <a:lnSpc>
          <a:spcPct val="90000"/>
        </a:lnSpc>
        <a:spcBef>
          <a:spcPts val="2178"/>
        </a:spcBef>
        <a:buFont typeface="Arial" panose="020B0604020202020204" pitchFamily="34" charset="0"/>
        <a:buChar char="•"/>
        <a:defRPr sz="7840" kern="1200">
          <a:solidFill>
            <a:schemeClr val="tx1"/>
          </a:solidFill>
          <a:latin typeface="+mn-lt"/>
          <a:ea typeface="+mn-ea"/>
          <a:cs typeface="+mn-cs"/>
        </a:defRPr>
      </a:lvl6pPr>
      <a:lvl7pPr marL="12943378" indent="-995644" algn="l" defTabSz="3982578" rtl="0" eaLnBrk="1" latinLnBrk="0" hangingPunct="1">
        <a:lnSpc>
          <a:spcPct val="90000"/>
        </a:lnSpc>
        <a:spcBef>
          <a:spcPts val="2178"/>
        </a:spcBef>
        <a:buFont typeface="Arial" panose="020B0604020202020204" pitchFamily="34" charset="0"/>
        <a:buChar char="•"/>
        <a:defRPr sz="7840" kern="1200">
          <a:solidFill>
            <a:schemeClr val="tx1"/>
          </a:solidFill>
          <a:latin typeface="+mn-lt"/>
          <a:ea typeface="+mn-ea"/>
          <a:cs typeface="+mn-cs"/>
        </a:defRPr>
      </a:lvl7pPr>
      <a:lvl8pPr marL="14934667" indent="-995644" algn="l" defTabSz="3982578" rtl="0" eaLnBrk="1" latinLnBrk="0" hangingPunct="1">
        <a:lnSpc>
          <a:spcPct val="90000"/>
        </a:lnSpc>
        <a:spcBef>
          <a:spcPts val="2178"/>
        </a:spcBef>
        <a:buFont typeface="Arial" panose="020B0604020202020204" pitchFamily="34" charset="0"/>
        <a:buChar char="•"/>
        <a:defRPr sz="7840" kern="1200">
          <a:solidFill>
            <a:schemeClr val="tx1"/>
          </a:solidFill>
          <a:latin typeface="+mn-lt"/>
          <a:ea typeface="+mn-ea"/>
          <a:cs typeface="+mn-cs"/>
        </a:defRPr>
      </a:lvl8pPr>
      <a:lvl9pPr marL="16925955" indent="-995644" algn="l" defTabSz="3982578" rtl="0" eaLnBrk="1" latinLnBrk="0" hangingPunct="1">
        <a:lnSpc>
          <a:spcPct val="90000"/>
        </a:lnSpc>
        <a:spcBef>
          <a:spcPts val="2178"/>
        </a:spcBef>
        <a:buFont typeface="Arial" panose="020B0604020202020204" pitchFamily="34" charset="0"/>
        <a:buChar char="•"/>
        <a:defRPr sz="7840" kern="1200">
          <a:solidFill>
            <a:schemeClr val="tx1"/>
          </a:solidFill>
          <a:latin typeface="+mn-lt"/>
          <a:ea typeface="+mn-ea"/>
          <a:cs typeface="+mn-cs"/>
        </a:defRPr>
      </a:lvl9pPr>
    </p:bodyStyle>
    <p:otherStyle>
      <a:defPPr>
        <a:defRPr lang="en-US"/>
      </a:defPPr>
      <a:lvl1pPr marL="0" algn="l" defTabSz="3982578" rtl="0" eaLnBrk="1" latinLnBrk="0" hangingPunct="1">
        <a:defRPr sz="7840" kern="1200">
          <a:solidFill>
            <a:schemeClr val="tx1"/>
          </a:solidFill>
          <a:latin typeface="+mn-lt"/>
          <a:ea typeface="+mn-ea"/>
          <a:cs typeface="+mn-cs"/>
        </a:defRPr>
      </a:lvl1pPr>
      <a:lvl2pPr marL="1991289" algn="l" defTabSz="3982578" rtl="0" eaLnBrk="1" latinLnBrk="0" hangingPunct="1">
        <a:defRPr sz="7840" kern="1200">
          <a:solidFill>
            <a:schemeClr val="tx1"/>
          </a:solidFill>
          <a:latin typeface="+mn-lt"/>
          <a:ea typeface="+mn-ea"/>
          <a:cs typeface="+mn-cs"/>
        </a:defRPr>
      </a:lvl2pPr>
      <a:lvl3pPr marL="3982578" algn="l" defTabSz="3982578" rtl="0" eaLnBrk="1" latinLnBrk="0" hangingPunct="1">
        <a:defRPr sz="7840" kern="1200">
          <a:solidFill>
            <a:schemeClr val="tx1"/>
          </a:solidFill>
          <a:latin typeface="+mn-lt"/>
          <a:ea typeface="+mn-ea"/>
          <a:cs typeface="+mn-cs"/>
        </a:defRPr>
      </a:lvl3pPr>
      <a:lvl4pPr marL="5973867" algn="l" defTabSz="3982578" rtl="0" eaLnBrk="1" latinLnBrk="0" hangingPunct="1">
        <a:defRPr sz="7840" kern="1200">
          <a:solidFill>
            <a:schemeClr val="tx1"/>
          </a:solidFill>
          <a:latin typeface="+mn-lt"/>
          <a:ea typeface="+mn-ea"/>
          <a:cs typeface="+mn-cs"/>
        </a:defRPr>
      </a:lvl4pPr>
      <a:lvl5pPr marL="7965156" algn="l" defTabSz="3982578" rtl="0" eaLnBrk="1" latinLnBrk="0" hangingPunct="1">
        <a:defRPr sz="7840" kern="1200">
          <a:solidFill>
            <a:schemeClr val="tx1"/>
          </a:solidFill>
          <a:latin typeface="+mn-lt"/>
          <a:ea typeface="+mn-ea"/>
          <a:cs typeface="+mn-cs"/>
        </a:defRPr>
      </a:lvl5pPr>
      <a:lvl6pPr marL="9956444" algn="l" defTabSz="3982578" rtl="0" eaLnBrk="1" latinLnBrk="0" hangingPunct="1">
        <a:defRPr sz="7840" kern="1200">
          <a:solidFill>
            <a:schemeClr val="tx1"/>
          </a:solidFill>
          <a:latin typeface="+mn-lt"/>
          <a:ea typeface="+mn-ea"/>
          <a:cs typeface="+mn-cs"/>
        </a:defRPr>
      </a:lvl6pPr>
      <a:lvl7pPr marL="11947733" algn="l" defTabSz="3982578" rtl="0" eaLnBrk="1" latinLnBrk="0" hangingPunct="1">
        <a:defRPr sz="7840" kern="1200">
          <a:solidFill>
            <a:schemeClr val="tx1"/>
          </a:solidFill>
          <a:latin typeface="+mn-lt"/>
          <a:ea typeface="+mn-ea"/>
          <a:cs typeface="+mn-cs"/>
        </a:defRPr>
      </a:lvl7pPr>
      <a:lvl8pPr marL="13939022" algn="l" defTabSz="3982578" rtl="0" eaLnBrk="1" latinLnBrk="0" hangingPunct="1">
        <a:defRPr sz="7840" kern="1200">
          <a:solidFill>
            <a:schemeClr val="tx1"/>
          </a:solidFill>
          <a:latin typeface="+mn-lt"/>
          <a:ea typeface="+mn-ea"/>
          <a:cs typeface="+mn-cs"/>
        </a:defRPr>
      </a:lvl8pPr>
      <a:lvl9pPr marL="15930311" algn="l" defTabSz="3982578" rtl="0" eaLnBrk="1" latinLnBrk="0" hangingPunct="1">
        <a:defRPr sz="78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2B37F5AF-6DA7-CF61-E6AC-CFB7BC47B7A7}"/>
              </a:ext>
            </a:extLst>
          </p:cNvPr>
          <p:cNvSpPr txBox="1"/>
          <p:nvPr/>
        </p:nvSpPr>
        <p:spPr>
          <a:xfrm>
            <a:off x="10297886" y="782711"/>
            <a:ext cx="30610628" cy="1938992"/>
          </a:xfrm>
          <a:prstGeom prst="rect">
            <a:avLst/>
          </a:prstGeom>
          <a:noFill/>
        </p:spPr>
        <p:txBody>
          <a:bodyPr wrap="square" rtlCol="0">
            <a:spAutoFit/>
          </a:bodyPr>
          <a:lstStyle/>
          <a:p>
            <a:pPr algn="ctr"/>
            <a:r>
              <a:rPr lang="en-US" sz="12000" b="1" dirty="0">
                <a:latin typeface="+mj-lt"/>
                <a:ea typeface="Calibri" panose="020F0502020204030204" pitchFamily="34" charset="0"/>
              </a:rPr>
              <a:t>Optimizing CALIOP’s Boresight Position</a:t>
            </a:r>
            <a:endParaRPr lang="en-US" sz="12000" b="1" dirty="0">
              <a:latin typeface="+mj-lt"/>
            </a:endParaRPr>
          </a:p>
        </p:txBody>
      </p:sp>
      <p:sp>
        <p:nvSpPr>
          <p:cNvPr id="14" name="TextBox 13">
            <a:extLst>
              <a:ext uri="{FF2B5EF4-FFF2-40B4-BE49-F238E27FC236}">
                <a16:creationId xmlns:a16="http://schemas.microsoft.com/office/drawing/2014/main" id="{E212615F-0AAD-CF3D-DE97-06BD1A1BEE0B}"/>
              </a:ext>
            </a:extLst>
          </p:cNvPr>
          <p:cNvSpPr txBox="1"/>
          <p:nvPr/>
        </p:nvSpPr>
        <p:spPr>
          <a:xfrm>
            <a:off x="12611100" y="2997200"/>
            <a:ext cx="25984200" cy="1569660"/>
          </a:xfrm>
          <a:prstGeom prst="rect">
            <a:avLst/>
          </a:prstGeom>
          <a:noFill/>
        </p:spPr>
        <p:txBody>
          <a:bodyPr wrap="square" rtlCol="0">
            <a:spAutoFit/>
          </a:bodyPr>
          <a:lstStyle/>
          <a:p>
            <a:pPr algn="ctr"/>
            <a:r>
              <a:rPr lang="en-US" sz="4800" dirty="0">
                <a:effectLst/>
                <a:ea typeface="Calibri" panose="020F0502020204030204" pitchFamily="34" charset="0"/>
              </a:rPr>
              <a:t>Mark Vaughan</a:t>
            </a:r>
            <a:r>
              <a:rPr lang="en-US" sz="4800" baseline="30000" dirty="0">
                <a:effectLst/>
                <a:ea typeface="Calibri" panose="020F0502020204030204" pitchFamily="34" charset="0"/>
              </a:rPr>
              <a:t>1</a:t>
            </a:r>
            <a:r>
              <a:rPr lang="en-US" sz="4800" dirty="0">
                <a:effectLst/>
                <a:ea typeface="Calibri" panose="020F0502020204030204" pitchFamily="34" charset="0"/>
              </a:rPr>
              <a:t>, Lyle Rupert</a:t>
            </a:r>
            <a:r>
              <a:rPr lang="en-US" sz="4800" baseline="30000" dirty="0">
                <a:effectLst/>
                <a:ea typeface="Calibri" panose="020F0502020204030204" pitchFamily="34" charset="0"/>
              </a:rPr>
              <a:t>2</a:t>
            </a:r>
            <a:r>
              <a:rPr lang="en-US" sz="4800" dirty="0">
                <a:effectLst/>
                <a:ea typeface="Calibri" panose="020F0502020204030204" pitchFamily="34" charset="0"/>
              </a:rPr>
              <a:t>, Ron Verhappen</a:t>
            </a:r>
            <a:r>
              <a:rPr lang="en-US" sz="4800" baseline="30000" dirty="0">
                <a:effectLst/>
                <a:ea typeface="Calibri" panose="020F0502020204030204" pitchFamily="34" charset="0"/>
              </a:rPr>
              <a:t>1,3</a:t>
            </a:r>
            <a:r>
              <a:rPr lang="en-US" sz="4800" dirty="0">
                <a:effectLst/>
                <a:ea typeface="Calibri" panose="020F0502020204030204" pitchFamily="34" charset="0"/>
              </a:rPr>
              <a:t>, Chip Trepte</a:t>
            </a:r>
            <a:r>
              <a:rPr lang="en-US" sz="4800" baseline="30000" dirty="0">
                <a:effectLst/>
                <a:ea typeface="Calibri" panose="020F0502020204030204" pitchFamily="34" charset="0"/>
              </a:rPr>
              <a:t>1</a:t>
            </a:r>
            <a:r>
              <a:rPr lang="en-US" sz="4800" dirty="0">
                <a:effectLst/>
                <a:ea typeface="Calibri" panose="020F0502020204030204" pitchFamily="34" charset="0"/>
              </a:rPr>
              <a:t>, Carl Weimer</a:t>
            </a:r>
            <a:r>
              <a:rPr lang="en-US" sz="4800" baseline="30000" dirty="0">
                <a:effectLst/>
                <a:ea typeface="Calibri" panose="020F0502020204030204" pitchFamily="34" charset="0"/>
              </a:rPr>
              <a:t>2</a:t>
            </a:r>
            <a:r>
              <a:rPr lang="en-US" sz="4800" dirty="0">
                <a:effectLst/>
                <a:ea typeface="Calibri" panose="020F0502020204030204" pitchFamily="34" charset="0"/>
              </a:rPr>
              <a:t>, Anne Garnier</a:t>
            </a:r>
            <a:r>
              <a:rPr lang="en-US" sz="4800" baseline="30000" dirty="0">
                <a:effectLst/>
                <a:ea typeface="Calibri" panose="020F0502020204030204" pitchFamily="34" charset="0"/>
              </a:rPr>
              <a:t>1,3</a:t>
            </a:r>
            <a:r>
              <a:rPr lang="en-US" sz="4800" dirty="0">
                <a:effectLst/>
                <a:ea typeface="Calibri" panose="020F0502020204030204" pitchFamily="34" charset="0"/>
              </a:rPr>
              <a:t>, Brian Getzewich</a:t>
            </a:r>
            <a:r>
              <a:rPr lang="en-US" sz="4800" baseline="30000" dirty="0">
                <a:effectLst/>
                <a:ea typeface="Calibri" panose="020F0502020204030204" pitchFamily="34" charset="0"/>
              </a:rPr>
              <a:t>1</a:t>
            </a:r>
            <a:r>
              <a:rPr lang="en-US" sz="4800" dirty="0">
                <a:effectLst/>
                <a:ea typeface="Calibri" panose="020F0502020204030204" pitchFamily="34" charset="0"/>
              </a:rPr>
              <a:t>, Kam-Pui Lee</a:t>
            </a:r>
            <a:r>
              <a:rPr lang="en-US" sz="4800" baseline="30000" dirty="0">
                <a:effectLst/>
                <a:ea typeface="Calibri" panose="020F0502020204030204" pitchFamily="34" charset="0"/>
              </a:rPr>
              <a:t>1,3</a:t>
            </a:r>
            <a:r>
              <a:rPr lang="en-US" sz="4800" dirty="0">
                <a:effectLst/>
                <a:ea typeface="Calibri" panose="020F0502020204030204" pitchFamily="34" charset="0"/>
              </a:rPr>
              <a:t>, Sharon Rodier</a:t>
            </a:r>
            <a:r>
              <a:rPr lang="en-US" sz="4800" baseline="30000" dirty="0">
                <a:effectLst/>
                <a:ea typeface="Calibri" panose="020F0502020204030204" pitchFamily="34" charset="0"/>
              </a:rPr>
              <a:t>1,4</a:t>
            </a:r>
            <a:r>
              <a:rPr lang="en-US" sz="4800" dirty="0">
                <a:effectLst/>
                <a:ea typeface="Calibri" panose="020F0502020204030204" pitchFamily="34" charset="0"/>
              </a:rPr>
              <a:t>, Tim Murray</a:t>
            </a:r>
            <a:r>
              <a:rPr lang="en-US" sz="4800" baseline="30000" dirty="0">
                <a:effectLst/>
                <a:ea typeface="Calibri" panose="020F0502020204030204" pitchFamily="34" charset="0"/>
              </a:rPr>
              <a:t>1,4</a:t>
            </a:r>
            <a:r>
              <a:rPr lang="en-US" sz="4800" dirty="0">
                <a:effectLst/>
                <a:ea typeface="Calibri" panose="020F0502020204030204" pitchFamily="34" charset="0"/>
              </a:rPr>
              <a:t>, Ken Beaumont</a:t>
            </a:r>
            <a:r>
              <a:rPr lang="en-US" sz="4800" baseline="30000" dirty="0">
                <a:effectLst/>
                <a:ea typeface="Calibri" panose="020F0502020204030204" pitchFamily="34" charset="0"/>
              </a:rPr>
              <a:t>1,4</a:t>
            </a:r>
            <a:endParaRPr lang="en-US" sz="4800" dirty="0"/>
          </a:p>
        </p:txBody>
      </p:sp>
      <p:graphicFrame>
        <p:nvGraphicFramePr>
          <p:cNvPr id="259" name="Table 2">
            <a:extLst>
              <a:ext uri="{FF2B5EF4-FFF2-40B4-BE49-F238E27FC236}">
                <a16:creationId xmlns:a16="http://schemas.microsoft.com/office/drawing/2014/main" id="{7A4360EB-FF3C-C4BE-DB94-98BBBA05186B}"/>
              </a:ext>
            </a:extLst>
          </p:cNvPr>
          <p:cNvGraphicFramePr>
            <a:graphicFrameLocks noGrp="1"/>
          </p:cNvGraphicFramePr>
          <p:nvPr>
            <p:extLst>
              <p:ext uri="{D42A27DB-BD31-4B8C-83A1-F6EECF244321}">
                <p14:modId xmlns:p14="http://schemas.microsoft.com/office/powerpoint/2010/main" val="3794369130"/>
              </p:ext>
            </p:extLst>
          </p:nvPr>
        </p:nvGraphicFramePr>
        <p:xfrm>
          <a:off x="13073911" y="25935327"/>
          <a:ext cx="8681080" cy="5703795"/>
        </p:xfrm>
        <a:graphic>
          <a:graphicData uri="http://schemas.openxmlformats.org/drawingml/2006/table">
            <a:tbl>
              <a:tblPr firstRow="1" bandRow="1">
                <a:tableStyleId>{F5AB1C69-6EDB-4FF4-983F-18BD219EF322}</a:tableStyleId>
              </a:tblPr>
              <a:tblGrid>
                <a:gridCol w="1098422">
                  <a:extLst>
                    <a:ext uri="{9D8B030D-6E8A-4147-A177-3AD203B41FA5}">
                      <a16:colId xmlns:a16="http://schemas.microsoft.com/office/drawing/2014/main" val="1819550152"/>
                    </a:ext>
                  </a:extLst>
                </a:gridCol>
                <a:gridCol w="2591037">
                  <a:extLst>
                    <a:ext uri="{9D8B030D-6E8A-4147-A177-3AD203B41FA5}">
                      <a16:colId xmlns:a16="http://schemas.microsoft.com/office/drawing/2014/main" val="2638553495"/>
                    </a:ext>
                  </a:extLst>
                </a:gridCol>
                <a:gridCol w="2591037">
                  <a:extLst>
                    <a:ext uri="{9D8B030D-6E8A-4147-A177-3AD203B41FA5}">
                      <a16:colId xmlns:a16="http://schemas.microsoft.com/office/drawing/2014/main" val="678961869"/>
                    </a:ext>
                  </a:extLst>
                </a:gridCol>
                <a:gridCol w="1200292">
                  <a:extLst>
                    <a:ext uri="{9D8B030D-6E8A-4147-A177-3AD203B41FA5}">
                      <a16:colId xmlns:a16="http://schemas.microsoft.com/office/drawing/2014/main" val="3105547400"/>
                    </a:ext>
                  </a:extLst>
                </a:gridCol>
                <a:gridCol w="1200292">
                  <a:extLst>
                    <a:ext uri="{9D8B030D-6E8A-4147-A177-3AD203B41FA5}">
                      <a16:colId xmlns:a16="http://schemas.microsoft.com/office/drawing/2014/main" val="3470591018"/>
                    </a:ext>
                  </a:extLst>
                </a:gridCol>
              </a:tblGrid>
              <a:tr h="733671">
                <a:tc>
                  <a:txBody>
                    <a:bodyPr/>
                    <a:lstStyle/>
                    <a:p>
                      <a:pPr algn="ctr" fontAlgn="ctr"/>
                      <a:r>
                        <a:rPr lang="en-US" sz="1800" b="0" u="none" strike="noStrike" dirty="0">
                          <a:solidFill>
                            <a:srgbClr val="C00000"/>
                          </a:solidFill>
                          <a:effectLst/>
                        </a:rPr>
                        <a:t>position number</a:t>
                      </a:r>
                      <a:endParaRPr lang="en-US" sz="1800" b="0" i="0" u="none" strike="noStrike" dirty="0">
                        <a:solidFill>
                          <a:srgbClr val="C00000"/>
                        </a:solidFill>
                        <a:effectLst/>
                        <a:latin typeface="+mn-lt"/>
                      </a:endParaRPr>
                    </a:p>
                  </a:txBody>
                  <a:tcPr marL="7620" marR="7620" marT="7620" marB="0" anchor="ctr"/>
                </a:tc>
                <a:tc>
                  <a:txBody>
                    <a:bodyPr/>
                    <a:lstStyle/>
                    <a:p>
                      <a:pPr algn="ctr" fontAlgn="ctr"/>
                      <a:r>
                        <a:rPr lang="en-US" sz="1800" b="0" u="none" strike="noStrike" dirty="0">
                          <a:solidFill>
                            <a:srgbClr val="C00000"/>
                          </a:solidFill>
                          <a:effectLst/>
                        </a:rPr>
                        <a:t>start time</a:t>
                      </a:r>
                      <a:endParaRPr lang="en-US" sz="1800" b="0" i="0" u="none" strike="noStrike" dirty="0">
                        <a:solidFill>
                          <a:srgbClr val="C00000"/>
                        </a:solidFill>
                        <a:effectLst/>
                        <a:latin typeface="+mn-lt"/>
                      </a:endParaRPr>
                    </a:p>
                  </a:txBody>
                  <a:tcPr marL="7620" marR="7620" marT="7620" marB="0" anchor="ctr"/>
                </a:tc>
                <a:tc>
                  <a:txBody>
                    <a:bodyPr/>
                    <a:lstStyle/>
                    <a:p>
                      <a:pPr algn="ctr" fontAlgn="ctr"/>
                      <a:r>
                        <a:rPr lang="en-US" sz="1800" b="0" u="none" strike="noStrike" dirty="0">
                          <a:solidFill>
                            <a:srgbClr val="C00000"/>
                          </a:solidFill>
                          <a:effectLst/>
                        </a:rPr>
                        <a:t>stop time</a:t>
                      </a:r>
                      <a:endParaRPr lang="en-US" sz="1800" b="0" i="0" u="none" strike="noStrike" dirty="0">
                        <a:solidFill>
                          <a:srgbClr val="C00000"/>
                        </a:solidFill>
                        <a:effectLst/>
                        <a:latin typeface="+mn-lt"/>
                      </a:endParaRPr>
                    </a:p>
                  </a:txBody>
                  <a:tcPr marL="7620" marR="7620" marT="7620" marB="0" anchor="ctr"/>
                </a:tc>
                <a:tc>
                  <a:txBody>
                    <a:bodyPr/>
                    <a:lstStyle/>
                    <a:p>
                      <a:pPr algn="ctr" fontAlgn="ctr"/>
                      <a:r>
                        <a:rPr lang="en-US" sz="1800" b="0" u="none" strike="noStrike" dirty="0">
                          <a:solidFill>
                            <a:srgbClr val="C00000"/>
                          </a:solidFill>
                          <a:effectLst/>
                        </a:rPr>
                        <a:t>Y position (steps)</a:t>
                      </a:r>
                      <a:endParaRPr lang="en-US" sz="1800" b="0" i="0" u="none" strike="noStrike" dirty="0">
                        <a:solidFill>
                          <a:srgbClr val="C00000"/>
                        </a:solidFill>
                        <a:effectLst/>
                        <a:latin typeface="+mn-lt"/>
                      </a:endParaRPr>
                    </a:p>
                  </a:txBody>
                  <a:tcPr marL="7620" marR="7620" marT="7620" marB="0" anchor="ctr"/>
                </a:tc>
                <a:tc>
                  <a:txBody>
                    <a:bodyPr/>
                    <a:lstStyle/>
                    <a:p>
                      <a:pPr algn="ctr" fontAlgn="ctr"/>
                      <a:r>
                        <a:rPr lang="en-US" sz="1800" b="0" u="none" strike="noStrike" dirty="0">
                          <a:solidFill>
                            <a:srgbClr val="C00000"/>
                          </a:solidFill>
                          <a:effectLst/>
                        </a:rPr>
                        <a:t>Z position (steps)</a:t>
                      </a:r>
                      <a:endParaRPr lang="en-US" sz="1800" b="0" i="0" u="none" strike="noStrike" dirty="0">
                        <a:solidFill>
                          <a:srgbClr val="C00000"/>
                        </a:solidFill>
                        <a:effectLst/>
                        <a:latin typeface="+mn-lt"/>
                      </a:endParaRPr>
                    </a:p>
                  </a:txBody>
                  <a:tcPr marL="7620" marR="7620" marT="7620" marB="0" anchor="ctr"/>
                </a:tc>
                <a:extLst>
                  <a:ext uri="{0D108BD9-81ED-4DB2-BD59-A6C34878D82A}">
                    <a16:rowId xmlns:a16="http://schemas.microsoft.com/office/drawing/2014/main" val="914333705"/>
                  </a:ext>
                </a:extLst>
              </a:tr>
              <a:tr h="414177">
                <a:tc>
                  <a:txBody>
                    <a:bodyPr/>
                    <a:lstStyle/>
                    <a:p>
                      <a:pPr algn="ctr" fontAlgn="t"/>
                      <a:r>
                        <a:rPr lang="en-US" sz="1800" b="0" u="none" strike="noStrike">
                          <a:solidFill>
                            <a:srgbClr val="000000"/>
                          </a:solidFill>
                          <a:effectLst/>
                        </a:rPr>
                        <a:t>0</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2023-04-01 00:00:00</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2023-04-10 09:04:59</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-1</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-4</a:t>
                      </a:r>
                      <a:endParaRPr lang="en-US" sz="1800" b="0" i="0" u="none" strike="noStrike" dirty="0">
                        <a:solidFill>
                          <a:srgbClr val="000000"/>
                        </a:solidFill>
                        <a:effectLst/>
                        <a:latin typeface="+mn-lt"/>
                      </a:endParaRPr>
                    </a:p>
                  </a:txBody>
                  <a:tcPr marL="7620" marR="7620" marT="7620" marB="0"/>
                </a:tc>
                <a:extLst>
                  <a:ext uri="{0D108BD9-81ED-4DB2-BD59-A6C34878D82A}">
                    <a16:rowId xmlns:a16="http://schemas.microsoft.com/office/drawing/2014/main" val="842198556"/>
                  </a:ext>
                </a:extLst>
              </a:tr>
              <a:tr h="414177">
                <a:tc>
                  <a:txBody>
                    <a:bodyPr/>
                    <a:lstStyle/>
                    <a:p>
                      <a:pPr algn="ctr" fontAlgn="t"/>
                      <a:r>
                        <a:rPr lang="en-US" sz="1800" b="0" u="none" strike="noStrike">
                          <a:solidFill>
                            <a:srgbClr val="000000"/>
                          </a:solidFill>
                          <a:effectLst/>
                        </a:rPr>
                        <a:t>1</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2023-04-10 09:10:30</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2023-04-11 09:46:53</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-1</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6</a:t>
                      </a:r>
                      <a:endParaRPr lang="en-US" sz="1800" b="0" i="0" u="none" strike="noStrike" dirty="0">
                        <a:solidFill>
                          <a:srgbClr val="000000"/>
                        </a:solidFill>
                        <a:effectLst/>
                        <a:latin typeface="+mn-lt"/>
                      </a:endParaRPr>
                    </a:p>
                  </a:txBody>
                  <a:tcPr marL="7620" marR="7620" marT="7620" marB="0"/>
                </a:tc>
                <a:extLst>
                  <a:ext uri="{0D108BD9-81ED-4DB2-BD59-A6C34878D82A}">
                    <a16:rowId xmlns:a16="http://schemas.microsoft.com/office/drawing/2014/main" val="2349763884"/>
                  </a:ext>
                </a:extLst>
              </a:tr>
              <a:tr h="414177">
                <a:tc>
                  <a:txBody>
                    <a:bodyPr/>
                    <a:lstStyle/>
                    <a:p>
                      <a:pPr algn="ctr" fontAlgn="t"/>
                      <a:r>
                        <a:rPr lang="en-US" sz="1800" b="0" u="none" strike="noStrike">
                          <a:solidFill>
                            <a:srgbClr val="000000"/>
                          </a:solidFill>
                          <a:effectLst/>
                        </a:rPr>
                        <a:t>2</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2023-04-11 09:46:53</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2023-04-12 10:23:17</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-1</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26</a:t>
                      </a:r>
                      <a:endParaRPr lang="en-US" sz="1800" b="0" i="0" u="none" strike="noStrike" dirty="0">
                        <a:solidFill>
                          <a:srgbClr val="000000"/>
                        </a:solidFill>
                        <a:effectLst/>
                        <a:latin typeface="+mn-lt"/>
                      </a:endParaRPr>
                    </a:p>
                  </a:txBody>
                  <a:tcPr marL="7620" marR="7620" marT="7620" marB="0"/>
                </a:tc>
                <a:extLst>
                  <a:ext uri="{0D108BD9-81ED-4DB2-BD59-A6C34878D82A}">
                    <a16:rowId xmlns:a16="http://schemas.microsoft.com/office/drawing/2014/main" val="2782620096"/>
                  </a:ext>
                </a:extLst>
              </a:tr>
              <a:tr h="414177">
                <a:tc>
                  <a:txBody>
                    <a:bodyPr/>
                    <a:lstStyle/>
                    <a:p>
                      <a:pPr algn="ctr" fontAlgn="t"/>
                      <a:r>
                        <a:rPr lang="en-US" sz="1800" b="0" u="none" strike="noStrike" dirty="0">
                          <a:solidFill>
                            <a:srgbClr val="000000"/>
                          </a:solidFill>
                          <a:effectLst/>
                        </a:rPr>
                        <a:t>3</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2023-04-12 10:23:17</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2023-04-13 10:59:40</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-1</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56</a:t>
                      </a:r>
                      <a:endParaRPr lang="en-US" sz="1800" b="0" i="0" u="none" strike="noStrike" dirty="0">
                        <a:solidFill>
                          <a:srgbClr val="000000"/>
                        </a:solidFill>
                        <a:effectLst/>
                        <a:latin typeface="+mn-lt"/>
                      </a:endParaRPr>
                    </a:p>
                  </a:txBody>
                  <a:tcPr marL="7620" marR="7620" marT="7620" marB="0"/>
                </a:tc>
                <a:extLst>
                  <a:ext uri="{0D108BD9-81ED-4DB2-BD59-A6C34878D82A}">
                    <a16:rowId xmlns:a16="http://schemas.microsoft.com/office/drawing/2014/main" val="868690421"/>
                  </a:ext>
                </a:extLst>
              </a:tr>
              <a:tr h="414177">
                <a:tc>
                  <a:txBody>
                    <a:bodyPr/>
                    <a:lstStyle/>
                    <a:p>
                      <a:pPr algn="ctr" fontAlgn="t"/>
                      <a:r>
                        <a:rPr lang="en-US" sz="1800" b="0" u="none" strike="noStrike" dirty="0">
                          <a:solidFill>
                            <a:srgbClr val="000000"/>
                          </a:solidFill>
                          <a:effectLst/>
                        </a:rPr>
                        <a:t>4</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2023-04-13 10:49:39</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2023-04-14 11:36:03</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-1</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16</a:t>
                      </a:r>
                      <a:endParaRPr lang="en-US" sz="1800" b="0" i="0" u="none" strike="noStrike" dirty="0">
                        <a:solidFill>
                          <a:srgbClr val="000000"/>
                        </a:solidFill>
                        <a:effectLst/>
                        <a:latin typeface="+mn-lt"/>
                      </a:endParaRPr>
                    </a:p>
                  </a:txBody>
                  <a:tcPr marL="7620" marR="7620" marT="7620" marB="0"/>
                </a:tc>
                <a:extLst>
                  <a:ext uri="{0D108BD9-81ED-4DB2-BD59-A6C34878D82A}">
                    <a16:rowId xmlns:a16="http://schemas.microsoft.com/office/drawing/2014/main" val="628969333"/>
                  </a:ext>
                </a:extLst>
              </a:tr>
              <a:tr h="414177">
                <a:tc>
                  <a:txBody>
                    <a:bodyPr/>
                    <a:lstStyle/>
                    <a:p>
                      <a:pPr algn="ctr" fontAlgn="t"/>
                      <a:r>
                        <a:rPr lang="en-US" sz="1800" b="0" u="none" strike="noStrike">
                          <a:solidFill>
                            <a:srgbClr val="000000"/>
                          </a:solidFill>
                          <a:effectLst/>
                        </a:rPr>
                        <a:t>5</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2023-04-14 11:36:03</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2023-04-15 12:12:26</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-1</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6</a:t>
                      </a:r>
                      <a:endParaRPr lang="en-US" sz="1800" b="0" i="0" u="none" strike="noStrike">
                        <a:solidFill>
                          <a:srgbClr val="000000"/>
                        </a:solidFill>
                        <a:effectLst/>
                        <a:latin typeface="+mn-lt"/>
                      </a:endParaRPr>
                    </a:p>
                  </a:txBody>
                  <a:tcPr marL="7620" marR="7620" marT="7620" marB="0"/>
                </a:tc>
                <a:extLst>
                  <a:ext uri="{0D108BD9-81ED-4DB2-BD59-A6C34878D82A}">
                    <a16:rowId xmlns:a16="http://schemas.microsoft.com/office/drawing/2014/main" val="4086842098"/>
                  </a:ext>
                </a:extLst>
              </a:tr>
              <a:tr h="414177">
                <a:tc>
                  <a:txBody>
                    <a:bodyPr/>
                    <a:lstStyle/>
                    <a:p>
                      <a:pPr algn="ctr" fontAlgn="t"/>
                      <a:r>
                        <a:rPr lang="en-US" sz="1800" b="0" u="none" strike="noStrike">
                          <a:solidFill>
                            <a:srgbClr val="000000"/>
                          </a:solidFill>
                          <a:effectLst/>
                        </a:rPr>
                        <a:t>6</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2023-04-15 12:12:26</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2023-04-16 12:48:49</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-1</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-4</a:t>
                      </a:r>
                      <a:endParaRPr lang="en-US" sz="1800" b="0" i="0" u="none" strike="noStrike">
                        <a:solidFill>
                          <a:srgbClr val="000000"/>
                        </a:solidFill>
                        <a:effectLst/>
                        <a:latin typeface="+mn-lt"/>
                      </a:endParaRPr>
                    </a:p>
                  </a:txBody>
                  <a:tcPr marL="7620" marR="7620" marT="7620" marB="0"/>
                </a:tc>
                <a:extLst>
                  <a:ext uri="{0D108BD9-81ED-4DB2-BD59-A6C34878D82A}">
                    <a16:rowId xmlns:a16="http://schemas.microsoft.com/office/drawing/2014/main" val="2902305890"/>
                  </a:ext>
                </a:extLst>
              </a:tr>
              <a:tr h="414177">
                <a:tc>
                  <a:txBody>
                    <a:bodyPr/>
                    <a:lstStyle/>
                    <a:p>
                      <a:pPr algn="ctr" fontAlgn="t"/>
                      <a:r>
                        <a:rPr lang="en-US" sz="1800" b="0" u="none" strike="noStrike">
                          <a:solidFill>
                            <a:srgbClr val="000000"/>
                          </a:solidFill>
                          <a:effectLst/>
                        </a:rPr>
                        <a:t>7</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2023-04-16 13:48:59</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2023-04-24 15:59:59</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-1</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a:t>
                      </a:r>
                      <a:endParaRPr lang="en-US" sz="1800" b="0" i="0" u="none" strike="noStrike">
                        <a:solidFill>
                          <a:srgbClr val="000000"/>
                        </a:solidFill>
                        <a:effectLst/>
                        <a:latin typeface="+mn-lt"/>
                      </a:endParaRPr>
                    </a:p>
                  </a:txBody>
                  <a:tcPr marL="7620" marR="7620" marT="7620" marB="0"/>
                </a:tc>
                <a:extLst>
                  <a:ext uri="{0D108BD9-81ED-4DB2-BD59-A6C34878D82A}">
                    <a16:rowId xmlns:a16="http://schemas.microsoft.com/office/drawing/2014/main" val="3432530234"/>
                  </a:ext>
                </a:extLst>
              </a:tr>
              <a:tr h="414177">
                <a:tc>
                  <a:txBody>
                    <a:bodyPr/>
                    <a:lstStyle/>
                    <a:p>
                      <a:pPr algn="ctr" fontAlgn="t"/>
                      <a:r>
                        <a:rPr lang="en-US" sz="1800" b="0" u="none" strike="noStrike">
                          <a:solidFill>
                            <a:srgbClr val="000000"/>
                          </a:solidFill>
                          <a:effectLst/>
                        </a:rPr>
                        <a:t>8</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2023-04-24 16:06:00</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2023-04-25 16:39:59</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-1</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-12</a:t>
                      </a:r>
                      <a:endParaRPr lang="en-US" sz="1800" b="0" i="0" u="none" strike="noStrike">
                        <a:solidFill>
                          <a:srgbClr val="000000"/>
                        </a:solidFill>
                        <a:effectLst/>
                        <a:latin typeface="+mn-lt"/>
                      </a:endParaRPr>
                    </a:p>
                  </a:txBody>
                  <a:tcPr marL="7620" marR="7620" marT="7620" marB="0"/>
                </a:tc>
                <a:extLst>
                  <a:ext uri="{0D108BD9-81ED-4DB2-BD59-A6C34878D82A}">
                    <a16:rowId xmlns:a16="http://schemas.microsoft.com/office/drawing/2014/main" val="3942848183"/>
                  </a:ext>
                </a:extLst>
              </a:tr>
              <a:tr h="414177">
                <a:tc>
                  <a:txBody>
                    <a:bodyPr/>
                    <a:lstStyle/>
                    <a:p>
                      <a:pPr algn="ctr" fontAlgn="t"/>
                      <a:r>
                        <a:rPr lang="en-US" sz="1800" b="0" u="none" strike="noStrike">
                          <a:solidFill>
                            <a:srgbClr val="000000"/>
                          </a:solidFill>
                          <a:effectLst/>
                        </a:rPr>
                        <a:t>9</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2023-04-25 16:39:59</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2023-04-26 17:15:00</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-1</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-22</a:t>
                      </a:r>
                      <a:endParaRPr lang="en-US" sz="1800" b="0" i="0" u="none" strike="noStrike">
                        <a:solidFill>
                          <a:srgbClr val="000000"/>
                        </a:solidFill>
                        <a:effectLst/>
                        <a:latin typeface="+mn-lt"/>
                      </a:endParaRPr>
                    </a:p>
                  </a:txBody>
                  <a:tcPr marL="7620" marR="7620" marT="7620" marB="0"/>
                </a:tc>
                <a:extLst>
                  <a:ext uri="{0D108BD9-81ED-4DB2-BD59-A6C34878D82A}">
                    <a16:rowId xmlns:a16="http://schemas.microsoft.com/office/drawing/2014/main" val="1735104549"/>
                  </a:ext>
                </a:extLst>
              </a:tr>
              <a:tr h="414177">
                <a:tc>
                  <a:txBody>
                    <a:bodyPr/>
                    <a:lstStyle/>
                    <a:p>
                      <a:pPr algn="ctr" fontAlgn="t"/>
                      <a:r>
                        <a:rPr lang="en-US" sz="1800" b="0" u="none" strike="noStrike">
                          <a:solidFill>
                            <a:srgbClr val="000000"/>
                          </a:solidFill>
                          <a:effectLst/>
                        </a:rPr>
                        <a:t>10</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2023-04-26 17:15:00</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2023-04-27 17:50:59</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-1</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a:solidFill>
                            <a:srgbClr val="000000"/>
                          </a:solidFill>
                          <a:effectLst/>
                        </a:rPr>
                        <a:t>-32</a:t>
                      </a:r>
                      <a:endParaRPr lang="en-US" sz="1800" b="0" i="0" u="none" strike="noStrike">
                        <a:solidFill>
                          <a:srgbClr val="000000"/>
                        </a:solidFill>
                        <a:effectLst/>
                        <a:latin typeface="+mn-lt"/>
                      </a:endParaRPr>
                    </a:p>
                  </a:txBody>
                  <a:tcPr marL="7620" marR="7620" marT="7620" marB="0"/>
                </a:tc>
                <a:extLst>
                  <a:ext uri="{0D108BD9-81ED-4DB2-BD59-A6C34878D82A}">
                    <a16:rowId xmlns:a16="http://schemas.microsoft.com/office/drawing/2014/main" val="2513060741"/>
                  </a:ext>
                </a:extLst>
              </a:tr>
              <a:tr h="414177">
                <a:tc>
                  <a:txBody>
                    <a:bodyPr/>
                    <a:lstStyle/>
                    <a:p>
                      <a:pPr algn="ctr" fontAlgn="t"/>
                      <a:r>
                        <a:rPr lang="en-US" sz="1800" b="0" u="none" strike="noStrike">
                          <a:solidFill>
                            <a:srgbClr val="000000"/>
                          </a:solidFill>
                          <a:effectLst/>
                        </a:rPr>
                        <a:t>11</a:t>
                      </a:r>
                      <a:endParaRPr lang="en-US" sz="1800" b="0" i="0" u="none" strike="noStrike">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2023-04-27 18:51:00</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2023-04-30 23:59:59</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-3</a:t>
                      </a:r>
                      <a:endParaRPr lang="en-US" sz="1800" b="0" i="0" u="none" strike="noStrike" dirty="0">
                        <a:solidFill>
                          <a:srgbClr val="000000"/>
                        </a:solidFill>
                        <a:effectLst/>
                        <a:latin typeface="+mn-lt"/>
                      </a:endParaRPr>
                    </a:p>
                  </a:txBody>
                  <a:tcPr marL="7620" marR="7620" marT="7620" marB="0"/>
                </a:tc>
                <a:tc>
                  <a:txBody>
                    <a:bodyPr/>
                    <a:lstStyle/>
                    <a:p>
                      <a:pPr algn="ctr" fontAlgn="t"/>
                      <a:r>
                        <a:rPr lang="en-US" sz="1800" b="0" u="none" strike="noStrike" dirty="0">
                          <a:solidFill>
                            <a:srgbClr val="000000"/>
                          </a:solidFill>
                          <a:effectLst/>
                        </a:rPr>
                        <a:t>-3</a:t>
                      </a:r>
                      <a:endParaRPr lang="en-US" sz="1800" b="0" i="0" u="none" strike="noStrike" dirty="0">
                        <a:solidFill>
                          <a:srgbClr val="000000"/>
                        </a:solidFill>
                        <a:effectLst/>
                        <a:latin typeface="+mn-lt"/>
                      </a:endParaRPr>
                    </a:p>
                  </a:txBody>
                  <a:tcPr marL="7620" marR="7620" marT="7620" marB="0"/>
                </a:tc>
                <a:extLst>
                  <a:ext uri="{0D108BD9-81ED-4DB2-BD59-A6C34878D82A}">
                    <a16:rowId xmlns:a16="http://schemas.microsoft.com/office/drawing/2014/main" val="2097980308"/>
                  </a:ext>
                </a:extLst>
              </a:tr>
            </a:tbl>
          </a:graphicData>
        </a:graphic>
      </p:graphicFrame>
      <p:graphicFrame>
        <p:nvGraphicFramePr>
          <p:cNvPr id="45" name="Table 44">
            <a:extLst>
              <a:ext uri="{FF2B5EF4-FFF2-40B4-BE49-F238E27FC236}">
                <a16:creationId xmlns:a16="http://schemas.microsoft.com/office/drawing/2014/main" id="{CF523001-4849-1393-9681-A62448F08486}"/>
              </a:ext>
            </a:extLst>
          </p:cNvPr>
          <p:cNvGraphicFramePr>
            <a:graphicFrameLocks noGrp="1"/>
          </p:cNvGraphicFramePr>
          <p:nvPr>
            <p:extLst>
              <p:ext uri="{D42A27DB-BD31-4B8C-83A1-F6EECF244321}">
                <p14:modId xmlns:p14="http://schemas.microsoft.com/office/powerpoint/2010/main" val="2468086995"/>
              </p:ext>
            </p:extLst>
          </p:nvPr>
        </p:nvGraphicFramePr>
        <p:xfrm>
          <a:off x="40406106" y="21806998"/>
          <a:ext cx="9656684" cy="3657600"/>
        </p:xfrm>
        <a:graphic>
          <a:graphicData uri="http://schemas.openxmlformats.org/drawingml/2006/table">
            <a:tbl>
              <a:tblPr firstRow="1" firstCol="1" bandRow="1">
                <a:tableStyleId>{F5AB1C69-6EDB-4FF4-983F-18BD219EF322}</a:tableStyleId>
              </a:tblPr>
              <a:tblGrid>
                <a:gridCol w="1931135">
                  <a:extLst>
                    <a:ext uri="{9D8B030D-6E8A-4147-A177-3AD203B41FA5}">
                      <a16:colId xmlns:a16="http://schemas.microsoft.com/office/drawing/2014/main" val="2640405701"/>
                    </a:ext>
                  </a:extLst>
                </a:gridCol>
                <a:gridCol w="1931135">
                  <a:extLst>
                    <a:ext uri="{9D8B030D-6E8A-4147-A177-3AD203B41FA5}">
                      <a16:colId xmlns:a16="http://schemas.microsoft.com/office/drawing/2014/main" val="2167747930"/>
                    </a:ext>
                  </a:extLst>
                </a:gridCol>
                <a:gridCol w="1931135">
                  <a:extLst>
                    <a:ext uri="{9D8B030D-6E8A-4147-A177-3AD203B41FA5}">
                      <a16:colId xmlns:a16="http://schemas.microsoft.com/office/drawing/2014/main" val="2246861381"/>
                    </a:ext>
                  </a:extLst>
                </a:gridCol>
                <a:gridCol w="1931135">
                  <a:extLst>
                    <a:ext uri="{9D8B030D-6E8A-4147-A177-3AD203B41FA5}">
                      <a16:colId xmlns:a16="http://schemas.microsoft.com/office/drawing/2014/main" val="1883358499"/>
                    </a:ext>
                  </a:extLst>
                </a:gridCol>
                <a:gridCol w="1932144">
                  <a:extLst>
                    <a:ext uri="{9D8B030D-6E8A-4147-A177-3AD203B41FA5}">
                      <a16:colId xmlns:a16="http://schemas.microsoft.com/office/drawing/2014/main" val="941614856"/>
                    </a:ext>
                  </a:extLst>
                </a:gridCol>
              </a:tblGrid>
              <a:tr h="0">
                <a:tc>
                  <a:txBody>
                    <a:bodyPr/>
                    <a:lstStyle/>
                    <a:p>
                      <a:pPr marL="0" marR="0" algn="just">
                        <a:spcBef>
                          <a:spcPts val="0"/>
                        </a:spcBef>
                        <a:spcAft>
                          <a:spcPts val="0"/>
                        </a:spcAft>
                      </a:pPr>
                      <a:r>
                        <a:rPr lang="en-US" sz="2400">
                          <a:effectLst/>
                        </a:rPr>
                        <a:t> </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b="0" dirty="0">
                          <a:solidFill>
                            <a:srgbClr val="C00000"/>
                          </a:solidFill>
                          <a:effectLst/>
                        </a:rPr>
                        <a:t>pre-Day</a:t>
                      </a:r>
                      <a:endParaRPr lang="en-US" sz="2400" b="0" dirty="0">
                        <a:solidFill>
                          <a:srgbClr val="C00000"/>
                        </a:solidFill>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b="0" dirty="0">
                          <a:solidFill>
                            <a:srgbClr val="C00000"/>
                          </a:solidFill>
                          <a:effectLst/>
                        </a:rPr>
                        <a:t>post-Day</a:t>
                      </a:r>
                      <a:endParaRPr lang="en-US" sz="2400" b="0" dirty="0">
                        <a:solidFill>
                          <a:srgbClr val="C00000"/>
                        </a:solidFill>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b="0" dirty="0">
                          <a:solidFill>
                            <a:srgbClr val="C00000"/>
                          </a:solidFill>
                          <a:effectLst/>
                        </a:rPr>
                        <a:t>pre-Night</a:t>
                      </a:r>
                      <a:endParaRPr lang="en-US" sz="2400" b="0" dirty="0">
                        <a:solidFill>
                          <a:srgbClr val="C00000"/>
                        </a:solidFill>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b="0" dirty="0">
                          <a:solidFill>
                            <a:srgbClr val="C00000"/>
                          </a:solidFill>
                          <a:effectLst/>
                        </a:rPr>
                        <a:t>post-Night</a:t>
                      </a:r>
                      <a:endParaRPr lang="en-US" sz="2400" b="0" dirty="0">
                        <a:solidFill>
                          <a:srgbClr val="C00000"/>
                        </a:solidFill>
                        <a:effectLst/>
                        <a:latin typeface="Times New Roman" panose="02020603050405020304" pitchFamily="18" charset="0"/>
                        <a:ea typeface="Times New Roman" panose="02020603050405020304" pitchFamily="18" charset="0"/>
                      </a:endParaRPr>
                    </a:p>
                  </a:txBody>
                  <a:tcPr marR="228600"/>
                </a:tc>
                <a:extLst>
                  <a:ext uri="{0D108BD9-81ED-4DB2-BD59-A6C34878D82A}">
                    <a16:rowId xmlns:a16="http://schemas.microsoft.com/office/drawing/2014/main" val="819260248"/>
                  </a:ext>
                </a:extLst>
              </a:tr>
              <a:tr h="0">
                <a:tc>
                  <a:txBody>
                    <a:bodyPr/>
                    <a:lstStyle/>
                    <a:p>
                      <a:pPr marL="0" marR="0" algn="just">
                        <a:spcBef>
                          <a:spcPts val="0"/>
                        </a:spcBef>
                        <a:spcAft>
                          <a:spcPts val="0"/>
                        </a:spcAft>
                      </a:pPr>
                      <a:r>
                        <a:rPr lang="en-US" sz="2400" b="0" dirty="0">
                          <a:solidFill>
                            <a:srgbClr val="C00000"/>
                          </a:solidFill>
                          <a:effectLst/>
                        </a:rPr>
                        <a:t>min</a:t>
                      </a:r>
                      <a:endParaRPr lang="en-US" sz="2400" b="0" dirty="0">
                        <a:solidFill>
                          <a:srgbClr val="C00000"/>
                        </a:solidFill>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17.86</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18.39</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78.72</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34.93</a:t>
                      </a:r>
                      <a:endParaRPr lang="en-US" sz="2400">
                        <a:effectLst/>
                        <a:latin typeface="Times New Roman" panose="02020603050405020304" pitchFamily="18" charset="0"/>
                        <a:ea typeface="Times New Roman" panose="02020603050405020304" pitchFamily="18" charset="0"/>
                      </a:endParaRPr>
                    </a:p>
                  </a:txBody>
                  <a:tcPr marR="228600"/>
                </a:tc>
                <a:extLst>
                  <a:ext uri="{0D108BD9-81ED-4DB2-BD59-A6C34878D82A}">
                    <a16:rowId xmlns:a16="http://schemas.microsoft.com/office/drawing/2014/main" val="2841785847"/>
                  </a:ext>
                </a:extLst>
              </a:tr>
              <a:tr h="0">
                <a:tc>
                  <a:txBody>
                    <a:bodyPr/>
                    <a:lstStyle/>
                    <a:p>
                      <a:pPr marL="0" marR="0" algn="just">
                        <a:spcBef>
                          <a:spcPts val="0"/>
                        </a:spcBef>
                        <a:spcAft>
                          <a:spcPts val="0"/>
                        </a:spcAft>
                      </a:pPr>
                      <a:r>
                        <a:rPr lang="en-US" sz="2400" b="0" dirty="0">
                          <a:solidFill>
                            <a:srgbClr val="C00000"/>
                          </a:solidFill>
                          <a:effectLst/>
                        </a:rPr>
                        <a:t>max</a:t>
                      </a:r>
                      <a:endParaRPr lang="en-US" sz="2400" b="0" dirty="0">
                        <a:solidFill>
                          <a:srgbClr val="C00000"/>
                        </a:solidFill>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31.72</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34.17</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155.35</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158.35</a:t>
                      </a:r>
                      <a:endParaRPr lang="en-US" sz="2400">
                        <a:effectLst/>
                        <a:latin typeface="Times New Roman" panose="02020603050405020304" pitchFamily="18" charset="0"/>
                        <a:ea typeface="Times New Roman" panose="02020603050405020304" pitchFamily="18" charset="0"/>
                      </a:endParaRPr>
                    </a:p>
                  </a:txBody>
                  <a:tcPr marR="228600"/>
                </a:tc>
                <a:extLst>
                  <a:ext uri="{0D108BD9-81ED-4DB2-BD59-A6C34878D82A}">
                    <a16:rowId xmlns:a16="http://schemas.microsoft.com/office/drawing/2014/main" val="1737453161"/>
                  </a:ext>
                </a:extLst>
              </a:tr>
              <a:tr h="0">
                <a:tc>
                  <a:txBody>
                    <a:bodyPr/>
                    <a:lstStyle/>
                    <a:p>
                      <a:pPr marL="0" marR="0" algn="just">
                        <a:spcBef>
                          <a:spcPts val="0"/>
                        </a:spcBef>
                        <a:spcAft>
                          <a:spcPts val="0"/>
                        </a:spcAft>
                      </a:pPr>
                      <a:r>
                        <a:rPr lang="en-US" sz="2400" b="0" dirty="0">
                          <a:solidFill>
                            <a:srgbClr val="C00000"/>
                          </a:solidFill>
                          <a:effectLst/>
                        </a:rPr>
                        <a:t>median</a:t>
                      </a:r>
                      <a:endParaRPr lang="en-US" sz="2400" b="0" dirty="0">
                        <a:solidFill>
                          <a:srgbClr val="C00000"/>
                        </a:solidFill>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22.90</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23.40</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141.18</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dirty="0">
                          <a:effectLst/>
                        </a:rPr>
                        <a:t>141.53</a:t>
                      </a:r>
                      <a:endParaRPr lang="en-US" sz="2400" dirty="0">
                        <a:effectLst/>
                        <a:latin typeface="Times New Roman" panose="02020603050405020304" pitchFamily="18" charset="0"/>
                        <a:ea typeface="Times New Roman" panose="02020603050405020304" pitchFamily="18" charset="0"/>
                      </a:endParaRPr>
                    </a:p>
                  </a:txBody>
                  <a:tcPr marR="228600"/>
                </a:tc>
                <a:extLst>
                  <a:ext uri="{0D108BD9-81ED-4DB2-BD59-A6C34878D82A}">
                    <a16:rowId xmlns:a16="http://schemas.microsoft.com/office/drawing/2014/main" val="1313613895"/>
                  </a:ext>
                </a:extLst>
              </a:tr>
              <a:tr h="0">
                <a:tc>
                  <a:txBody>
                    <a:bodyPr/>
                    <a:lstStyle/>
                    <a:p>
                      <a:pPr marL="0" marR="0" algn="just">
                        <a:spcBef>
                          <a:spcPts val="0"/>
                        </a:spcBef>
                        <a:spcAft>
                          <a:spcPts val="0"/>
                        </a:spcAft>
                      </a:pPr>
                      <a:r>
                        <a:rPr lang="en-US" sz="2400" b="0" dirty="0">
                          <a:solidFill>
                            <a:srgbClr val="C00000"/>
                          </a:solidFill>
                          <a:effectLst/>
                        </a:rPr>
                        <a:t>MAD</a:t>
                      </a:r>
                      <a:endParaRPr lang="en-US" sz="2400" b="0" dirty="0">
                        <a:solidFill>
                          <a:srgbClr val="C00000"/>
                        </a:solidFill>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2.65</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2.96</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1.68</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6.10</a:t>
                      </a:r>
                      <a:endParaRPr lang="en-US" sz="2400">
                        <a:effectLst/>
                        <a:latin typeface="Times New Roman" panose="02020603050405020304" pitchFamily="18" charset="0"/>
                        <a:ea typeface="Times New Roman" panose="02020603050405020304" pitchFamily="18" charset="0"/>
                      </a:endParaRPr>
                    </a:p>
                  </a:txBody>
                  <a:tcPr marR="228600"/>
                </a:tc>
                <a:extLst>
                  <a:ext uri="{0D108BD9-81ED-4DB2-BD59-A6C34878D82A}">
                    <a16:rowId xmlns:a16="http://schemas.microsoft.com/office/drawing/2014/main" val="4213746340"/>
                  </a:ext>
                </a:extLst>
              </a:tr>
              <a:tr h="0">
                <a:tc>
                  <a:txBody>
                    <a:bodyPr/>
                    <a:lstStyle/>
                    <a:p>
                      <a:pPr marL="0" marR="0" algn="just">
                        <a:spcBef>
                          <a:spcPts val="0"/>
                        </a:spcBef>
                        <a:spcAft>
                          <a:spcPts val="0"/>
                        </a:spcAft>
                      </a:pPr>
                      <a:r>
                        <a:rPr lang="en-US" sz="2400" b="0" dirty="0">
                          <a:solidFill>
                            <a:srgbClr val="C00000"/>
                          </a:solidFill>
                          <a:effectLst/>
                        </a:rPr>
                        <a:t>mean</a:t>
                      </a:r>
                      <a:endParaRPr lang="en-US" sz="2400" b="0" dirty="0">
                        <a:solidFill>
                          <a:srgbClr val="C00000"/>
                        </a:solidFill>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23.59</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24.32</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138.99</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138.49</a:t>
                      </a:r>
                      <a:endParaRPr lang="en-US" sz="2400">
                        <a:effectLst/>
                        <a:latin typeface="Times New Roman" panose="02020603050405020304" pitchFamily="18" charset="0"/>
                        <a:ea typeface="Times New Roman" panose="02020603050405020304" pitchFamily="18" charset="0"/>
                      </a:endParaRPr>
                    </a:p>
                  </a:txBody>
                  <a:tcPr marR="228600"/>
                </a:tc>
                <a:extLst>
                  <a:ext uri="{0D108BD9-81ED-4DB2-BD59-A6C34878D82A}">
                    <a16:rowId xmlns:a16="http://schemas.microsoft.com/office/drawing/2014/main" val="672042172"/>
                  </a:ext>
                </a:extLst>
              </a:tr>
              <a:tr h="0">
                <a:tc>
                  <a:txBody>
                    <a:bodyPr/>
                    <a:lstStyle/>
                    <a:p>
                      <a:pPr marL="0" marR="0" algn="just">
                        <a:spcBef>
                          <a:spcPts val="0"/>
                        </a:spcBef>
                        <a:spcAft>
                          <a:spcPts val="0"/>
                        </a:spcAft>
                      </a:pPr>
                      <a:r>
                        <a:rPr lang="en-US" sz="2400" b="0" dirty="0" err="1">
                          <a:solidFill>
                            <a:srgbClr val="C00000"/>
                          </a:solidFill>
                          <a:effectLst/>
                        </a:rPr>
                        <a:t>stdev</a:t>
                      </a:r>
                      <a:endParaRPr lang="en-US" sz="2400" b="0" dirty="0">
                        <a:solidFill>
                          <a:srgbClr val="C00000"/>
                        </a:solidFill>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3.34</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3.53</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10.19</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13.23</a:t>
                      </a:r>
                      <a:endParaRPr lang="en-US" sz="2400">
                        <a:effectLst/>
                        <a:latin typeface="Times New Roman" panose="02020603050405020304" pitchFamily="18" charset="0"/>
                        <a:ea typeface="Times New Roman" panose="02020603050405020304" pitchFamily="18" charset="0"/>
                      </a:endParaRPr>
                    </a:p>
                  </a:txBody>
                  <a:tcPr marR="228600"/>
                </a:tc>
                <a:extLst>
                  <a:ext uri="{0D108BD9-81ED-4DB2-BD59-A6C34878D82A}">
                    <a16:rowId xmlns:a16="http://schemas.microsoft.com/office/drawing/2014/main" val="3666524320"/>
                  </a:ext>
                </a:extLst>
              </a:tr>
              <a:tr h="0">
                <a:tc>
                  <a:txBody>
                    <a:bodyPr/>
                    <a:lstStyle/>
                    <a:p>
                      <a:pPr marL="0" marR="0" algn="just">
                        <a:spcBef>
                          <a:spcPts val="0"/>
                        </a:spcBef>
                        <a:spcAft>
                          <a:spcPts val="0"/>
                        </a:spcAft>
                      </a:pPr>
                      <a:r>
                        <a:rPr lang="en-US" sz="2400" b="0" dirty="0">
                          <a:solidFill>
                            <a:srgbClr val="C00000"/>
                          </a:solidFill>
                          <a:effectLst/>
                        </a:rPr>
                        <a:t>orbits</a:t>
                      </a:r>
                      <a:endParaRPr lang="en-US" sz="2400" b="0" dirty="0">
                        <a:solidFill>
                          <a:srgbClr val="C00000"/>
                        </a:solidFill>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dirty="0">
                          <a:effectLst/>
                        </a:rPr>
                        <a:t>172</a:t>
                      </a:r>
                      <a:endParaRPr lang="en-US" sz="2400" dirty="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dirty="0">
                          <a:effectLst/>
                        </a:rPr>
                        <a:t>161</a:t>
                      </a:r>
                      <a:endParaRPr lang="en-US" sz="2400" dirty="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a:effectLst/>
                        </a:rPr>
                        <a:t>162</a:t>
                      </a:r>
                      <a:endParaRPr lang="en-US" sz="2400">
                        <a:effectLst/>
                        <a:latin typeface="Times New Roman" panose="02020603050405020304" pitchFamily="18" charset="0"/>
                        <a:ea typeface="Times New Roman" panose="02020603050405020304" pitchFamily="18" charset="0"/>
                      </a:endParaRPr>
                    </a:p>
                  </a:txBody>
                  <a:tcPr marR="228600"/>
                </a:tc>
                <a:tc>
                  <a:txBody>
                    <a:bodyPr/>
                    <a:lstStyle/>
                    <a:p>
                      <a:pPr marL="0" marR="0" algn="r">
                        <a:spcBef>
                          <a:spcPts val="0"/>
                        </a:spcBef>
                        <a:spcAft>
                          <a:spcPts val="0"/>
                        </a:spcAft>
                      </a:pPr>
                      <a:r>
                        <a:rPr lang="en-US" sz="2400" dirty="0">
                          <a:effectLst/>
                        </a:rPr>
                        <a:t>154</a:t>
                      </a:r>
                      <a:endParaRPr lang="en-US" sz="2400" dirty="0">
                        <a:effectLst/>
                        <a:latin typeface="Times New Roman" panose="02020603050405020304" pitchFamily="18" charset="0"/>
                        <a:ea typeface="Times New Roman" panose="02020603050405020304" pitchFamily="18" charset="0"/>
                      </a:endParaRPr>
                    </a:p>
                  </a:txBody>
                  <a:tcPr marR="228600"/>
                </a:tc>
                <a:extLst>
                  <a:ext uri="{0D108BD9-81ED-4DB2-BD59-A6C34878D82A}">
                    <a16:rowId xmlns:a16="http://schemas.microsoft.com/office/drawing/2014/main" val="4071725408"/>
                  </a:ext>
                </a:extLst>
              </a:tr>
            </a:tbl>
          </a:graphicData>
        </a:graphic>
      </p:graphicFrame>
      <p:grpSp>
        <p:nvGrpSpPr>
          <p:cNvPr id="100" name="Group 99">
            <a:extLst>
              <a:ext uri="{FF2B5EF4-FFF2-40B4-BE49-F238E27FC236}">
                <a16:creationId xmlns:a16="http://schemas.microsoft.com/office/drawing/2014/main" id="{98D06D96-190E-F608-7683-BE70D3E09109}"/>
              </a:ext>
            </a:extLst>
          </p:cNvPr>
          <p:cNvGrpSpPr/>
          <p:nvPr/>
        </p:nvGrpSpPr>
        <p:grpSpPr>
          <a:xfrm>
            <a:off x="23216023" y="5618480"/>
            <a:ext cx="6346261" cy="26202640"/>
            <a:chOff x="23307463" y="5618480"/>
            <a:chExt cx="6346261" cy="26202640"/>
          </a:xfrm>
        </p:grpSpPr>
        <p:pic>
          <p:nvPicPr>
            <p:cNvPr id="231" name="Picture 230">
              <a:extLst>
                <a:ext uri="{FF2B5EF4-FFF2-40B4-BE49-F238E27FC236}">
                  <a16:creationId xmlns:a16="http://schemas.microsoft.com/office/drawing/2014/main" id="{F83C51D2-3A90-F402-58C5-F5084C2518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07463" y="5618480"/>
              <a:ext cx="6346261" cy="3474720"/>
            </a:xfrm>
            <a:prstGeom prst="rect">
              <a:avLst/>
            </a:prstGeom>
          </p:spPr>
        </p:pic>
        <p:pic>
          <p:nvPicPr>
            <p:cNvPr id="229" name="Picture 228">
              <a:extLst>
                <a:ext uri="{FF2B5EF4-FFF2-40B4-BE49-F238E27FC236}">
                  <a16:creationId xmlns:a16="http://schemas.microsoft.com/office/drawing/2014/main" id="{268F8E53-34BA-6EEF-06C8-21072A541D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07463" y="8865326"/>
              <a:ext cx="6346261" cy="3474720"/>
            </a:xfrm>
            <a:prstGeom prst="rect">
              <a:avLst/>
            </a:prstGeom>
          </p:spPr>
        </p:pic>
        <p:pic>
          <p:nvPicPr>
            <p:cNvPr id="233" name="Picture 232">
              <a:extLst>
                <a:ext uri="{FF2B5EF4-FFF2-40B4-BE49-F238E27FC236}">
                  <a16:creationId xmlns:a16="http://schemas.microsoft.com/office/drawing/2014/main" id="{3FDC8F6A-FF0C-A845-4A00-F7290FACDF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07463" y="12112172"/>
              <a:ext cx="6346261" cy="3474720"/>
            </a:xfrm>
            <a:prstGeom prst="rect">
              <a:avLst/>
            </a:prstGeom>
          </p:spPr>
        </p:pic>
        <p:pic>
          <p:nvPicPr>
            <p:cNvPr id="235" name="Picture 234">
              <a:extLst>
                <a:ext uri="{FF2B5EF4-FFF2-40B4-BE49-F238E27FC236}">
                  <a16:creationId xmlns:a16="http://schemas.microsoft.com/office/drawing/2014/main" id="{58CD452A-8DB9-3344-5EC2-A030000363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307463" y="15359018"/>
              <a:ext cx="6346261" cy="3474720"/>
            </a:xfrm>
            <a:prstGeom prst="rect">
              <a:avLst/>
            </a:prstGeom>
          </p:spPr>
        </p:pic>
        <p:pic>
          <p:nvPicPr>
            <p:cNvPr id="225" name="Picture 224">
              <a:extLst>
                <a:ext uri="{FF2B5EF4-FFF2-40B4-BE49-F238E27FC236}">
                  <a16:creationId xmlns:a16="http://schemas.microsoft.com/office/drawing/2014/main" id="{8B93497F-ED4E-588A-4C49-40D4457608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307463" y="18605864"/>
              <a:ext cx="6346261" cy="3474720"/>
            </a:xfrm>
            <a:prstGeom prst="rect">
              <a:avLst/>
            </a:prstGeom>
          </p:spPr>
        </p:pic>
        <p:pic>
          <p:nvPicPr>
            <p:cNvPr id="241" name="Picture 240">
              <a:extLst>
                <a:ext uri="{FF2B5EF4-FFF2-40B4-BE49-F238E27FC236}">
                  <a16:creationId xmlns:a16="http://schemas.microsoft.com/office/drawing/2014/main" id="{FADFFF87-F554-FE96-4540-3AA87F63BF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307463" y="21852710"/>
              <a:ext cx="6346261" cy="3474720"/>
            </a:xfrm>
            <a:prstGeom prst="rect">
              <a:avLst/>
            </a:prstGeom>
          </p:spPr>
        </p:pic>
        <p:pic>
          <p:nvPicPr>
            <p:cNvPr id="243" name="Picture 242">
              <a:extLst>
                <a:ext uri="{FF2B5EF4-FFF2-40B4-BE49-F238E27FC236}">
                  <a16:creationId xmlns:a16="http://schemas.microsoft.com/office/drawing/2014/main" id="{3D4DD3CF-378E-A712-5709-24E258FFB30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307463" y="25099556"/>
              <a:ext cx="6346261" cy="3474720"/>
            </a:xfrm>
            <a:prstGeom prst="rect">
              <a:avLst/>
            </a:prstGeom>
          </p:spPr>
        </p:pic>
        <p:pic>
          <p:nvPicPr>
            <p:cNvPr id="245" name="Picture 244">
              <a:extLst>
                <a:ext uri="{FF2B5EF4-FFF2-40B4-BE49-F238E27FC236}">
                  <a16:creationId xmlns:a16="http://schemas.microsoft.com/office/drawing/2014/main" id="{4B740EF1-413E-0122-B684-C455F8DFF69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307463" y="28346400"/>
              <a:ext cx="6346261" cy="3474720"/>
            </a:xfrm>
            <a:prstGeom prst="rect">
              <a:avLst/>
            </a:prstGeom>
          </p:spPr>
        </p:pic>
        <p:sp>
          <p:nvSpPr>
            <p:cNvPr id="52" name="TextBox 51">
              <a:extLst>
                <a:ext uri="{FF2B5EF4-FFF2-40B4-BE49-F238E27FC236}">
                  <a16:creationId xmlns:a16="http://schemas.microsoft.com/office/drawing/2014/main" id="{4D18DF71-268D-4225-A2C1-5215F6CED740}"/>
                </a:ext>
              </a:extLst>
            </p:cNvPr>
            <p:cNvSpPr txBox="1"/>
            <p:nvPr/>
          </p:nvSpPr>
          <p:spPr>
            <a:xfrm>
              <a:off x="24250653" y="6612162"/>
              <a:ext cx="4809260" cy="1323439"/>
            </a:xfrm>
            <a:prstGeom prst="rect">
              <a:avLst/>
            </a:prstGeom>
            <a:noFill/>
          </p:spPr>
          <p:txBody>
            <a:bodyPr wrap="square" rtlCol="0">
              <a:spAutoFit/>
            </a:bodyPr>
            <a:lstStyle/>
            <a:p>
              <a:pPr algn="just"/>
              <a:r>
                <a:rPr lang="en-US" sz="1600" dirty="0">
                  <a:solidFill>
                    <a:schemeClr val="bg2">
                      <a:lumMod val="50000"/>
                    </a:schemeClr>
                  </a:solidFill>
                </a:rPr>
                <a:t>The ‘Align IRV’ (i.e., integrated return value) is the integral of the raw backscatter signal computed on-board the satellite and used in the standard ALIGN operations. IRVs are calculated between 27 km and 35 km.</a:t>
              </a:r>
            </a:p>
          </p:txBody>
        </p:sp>
        <p:sp>
          <p:nvSpPr>
            <p:cNvPr id="55" name="TextBox 54">
              <a:extLst>
                <a:ext uri="{FF2B5EF4-FFF2-40B4-BE49-F238E27FC236}">
                  <a16:creationId xmlns:a16="http://schemas.microsoft.com/office/drawing/2014/main" id="{E29918E7-4166-56E0-364D-CC44A3E2A925}"/>
                </a:ext>
              </a:extLst>
            </p:cNvPr>
            <p:cNvSpPr txBox="1"/>
            <p:nvPr/>
          </p:nvSpPr>
          <p:spPr>
            <a:xfrm>
              <a:off x="24250653" y="14098283"/>
              <a:ext cx="4809260" cy="830997"/>
            </a:xfrm>
            <a:prstGeom prst="rect">
              <a:avLst/>
            </a:prstGeom>
            <a:noFill/>
          </p:spPr>
          <p:txBody>
            <a:bodyPr wrap="square" rtlCol="0">
              <a:spAutoFit/>
            </a:bodyPr>
            <a:lstStyle/>
            <a:p>
              <a:pPr algn="just"/>
              <a:r>
                <a:rPr lang="en-US" sz="1600" dirty="0">
                  <a:solidFill>
                    <a:schemeClr val="bg2">
                      <a:lumMod val="50000"/>
                    </a:schemeClr>
                  </a:solidFill>
                </a:rPr>
                <a:t>For the extended boresight measurements, Align IRV values were computed using level 1 science data downlinked via x-band.</a:t>
              </a:r>
            </a:p>
          </p:txBody>
        </p:sp>
        <p:sp>
          <p:nvSpPr>
            <p:cNvPr id="59" name="TextBox 58">
              <a:extLst>
                <a:ext uri="{FF2B5EF4-FFF2-40B4-BE49-F238E27FC236}">
                  <a16:creationId xmlns:a16="http://schemas.microsoft.com/office/drawing/2014/main" id="{C187C2D1-C7F7-D903-7D51-C3F5C0742B23}"/>
                </a:ext>
              </a:extLst>
            </p:cNvPr>
            <p:cNvSpPr txBox="1"/>
            <p:nvPr/>
          </p:nvSpPr>
          <p:spPr>
            <a:xfrm>
              <a:off x="24267887" y="20228564"/>
              <a:ext cx="4809260" cy="1077218"/>
            </a:xfrm>
            <a:prstGeom prst="rect">
              <a:avLst/>
            </a:prstGeom>
            <a:noFill/>
          </p:spPr>
          <p:txBody>
            <a:bodyPr wrap="square" rtlCol="0">
              <a:spAutoFit/>
            </a:bodyPr>
            <a:lstStyle/>
            <a:p>
              <a:pPr algn="just"/>
              <a:r>
                <a:rPr lang="en-US" sz="1600" dirty="0">
                  <a:solidFill>
                    <a:schemeClr val="bg2">
                      <a:lumMod val="50000"/>
                    </a:schemeClr>
                  </a:solidFill>
                </a:rPr>
                <a:t>The ground-based Align IRV calculations are gain-normalized to compensate for differences in the electronic gains used for daytime and nighttime data acquisition.</a:t>
              </a:r>
            </a:p>
          </p:txBody>
        </p:sp>
        <p:sp>
          <p:nvSpPr>
            <p:cNvPr id="84" name="TextBox 83">
              <a:extLst>
                <a:ext uri="{FF2B5EF4-FFF2-40B4-BE49-F238E27FC236}">
                  <a16:creationId xmlns:a16="http://schemas.microsoft.com/office/drawing/2014/main" id="{18220B96-8606-0AA9-77A2-4C081D830816}"/>
                </a:ext>
              </a:extLst>
            </p:cNvPr>
            <p:cNvSpPr txBox="1"/>
            <p:nvPr/>
          </p:nvSpPr>
          <p:spPr>
            <a:xfrm>
              <a:off x="23958488" y="5886450"/>
              <a:ext cx="1138902" cy="369332"/>
            </a:xfrm>
            <a:prstGeom prst="rect">
              <a:avLst/>
            </a:prstGeom>
            <a:noFill/>
          </p:spPr>
          <p:txBody>
            <a:bodyPr wrap="none" rtlCol="0">
              <a:spAutoFit/>
            </a:bodyPr>
            <a:lstStyle/>
            <a:p>
              <a:r>
                <a:rPr lang="en-US" sz="1800" dirty="0"/>
                <a:t>Figure 5a</a:t>
              </a:r>
            </a:p>
          </p:txBody>
        </p:sp>
        <p:sp>
          <p:nvSpPr>
            <p:cNvPr id="85" name="TextBox 84">
              <a:extLst>
                <a:ext uri="{FF2B5EF4-FFF2-40B4-BE49-F238E27FC236}">
                  <a16:creationId xmlns:a16="http://schemas.microsoft.com/office/drawing/2014/main" id="{EDEB05E2-E887-F279-60F1-4D01B27F5226}"/>
                </a:ext>
              </a:extLst>
            </p:cNvPr>
            <p:cNvSpPr txBox="1"/>
            <p:nvPr/>
          </p:nvSpPr>
          <p:spPr>
            <a:xfrm>
              <a:off x="23958488" y="9125704"/>
              <a:ext cx="1145314" cy="369332"/>
            </a:xfrm>
            <a:prstGeom prst="rect">
              <a:avLst/>
            </a:prstGeom>
            <a:noFill/>
          </p:spPr>
          <p:txBody>
            <a:bodyPr wrap="none" rtlCol="0">
              <a:spAutoFit/>
            </a:bodyPr>
            <a:lstStyle/>
            <a:p>
              <a:r>
                <a:rPr lang="en-US" sz="1800" dirty="0"/>
                <a:t>Figure 5b</a:t>
              </a:r>
            </a:p>
          </p:txBody>
        </p:sp>
        <p:sp>
          <p:nvSpPr>
            <p:cNvPr id="86" name="TextBox 85">
              <a:extLst>
                <a:ext uri="{FF2B5EF4-FFF2-40B4-BE49-F238E27FC236}">
                  <a16:creationId xmlns:a16="http://schemas.microsoft.com/office/drawing/2014/main" id="{47644420-735D-6D6A-5C65-F61806B6E036}"/>
                </a:ext>
              </a:extLst>
            </p:cNvPr>
            <p:cNvSpPr txBox="1"/>
            <p:nvPr/>
          </p:nvSpPr>
          <p:spPr>
            <a:xfrm>
              <a:off x="23958488" y="12370249"/>
              <a:ext cx="1122871" cy="369332"/>
            </a:xfrm>
            <a:prstGeom prst="rect">
              <a:avLst/>
            </a:prstGeom>
            <a:noFill/>
          </p:spPr>
          <p:txBody>
            <a:bodyPr wrap="none" rtlCol="0">
              <a:spAutoFit/>
            </a:bodyPr>
            <a:lstStyle/>
            <a:p>
              <a:r>
                <a:rPr lang="en-US" sz="1800" dirty="0"/>
                <a:t>Figure 5c</a:t>
              </a:r>
            </a:p>
          </p:txBody>
        </p:sp>
        <p:sp>
          <p:nvSpPr>
            <p:cNvPr id="88" name="TextBox 87">
              <a:extLst>
                <a:ext uri="{FF2B5EF4-FFF2-40B4-BE49-F238E27FC236}">
                  <a16:creationId xmlns:a16="http://schemas.microsoft.com/office/drawing/2014/main" id="{51BECBBA-A5A4-483C-9D0C-AFE176CC891C}"/>
                </a:ext>
              </a:extLst>
            </p:cNvPr>
            <p:cNvSpPr txBox="1"/>
            <p:nvPr/>
          </p:nvSpPr>
          <p:spPr>
            <a:xfrm>
              <a:off x="23958488" y="15618279"/>
              <a:ext cx="1145314" cy="369332"/>
            </a:xfrm>
            <a:prstGeom prst="rect">
              <a:avLst/>
            </a:prstGeom>
            <a:noFill/>
          </p:spPr>
          <p:txBody>
            <a:bodyPr wrap="none" rtlCol="0">
              <a:spAutoFit/>
            </a:bodyPr>
            <a:lstStyle/>
            <a:p>
              <a:r>
                <a:rPr lang="en-US" sz="1800" dirty="0"/>
                <a:t>Figure 5d</a:t>
              </a:r>
            </a:p>
          </p:txBody>
        </p:sp>
        <p:sp>
          <p:nvSpPr>
            <p:cNvPr id="92" name="TextBox 91">
              <a:extLst>
                <a:ext uri="{FF2B5EF4-FFF2-40B4-BE49-F238E27FC236}">
                  <a16:creationId xmlns:a16="http://schemas.microsoft.com/office/drawing/2014/main" id="{E83244A0-0F75-A075-00C6-B9709EEDA0D8}"/>
                </a:ext>
              </a:extLst>
            </p:cNvPr>
            <p:cNvSpPr txBox="1"/>
            <p:nvPr/>
          </p:nvSpPr>
          <p:spPr>
            <a:xfrm>
              <a:off x="23958488" y="18863856"/>
              <a:ext cx="1138902" cy="369332"/>
            </a:xfrm>
            <a:prstGeom prst="rect">
              <a:avLst/>
            </a:prstGeom>
            <a:noFill/>
          </p:spPr>
          <p:txBody>
            <a:bodyPr wrap="none" rtlCol="0">
              <a:spAutoFit/>
            </a:bodyPr>
            <a:lstStyle/>
            <a:p>
              <a:r>
                <a:rPr lang="en-US" sz="1800" dirty="0"/>
                <a:t>Figure 5e</a:t>
              </a:r>
            </a:p>
          </p:txBody>
        </p:sp>
        <p:sp>
          <p:nvSpPr>
            <p:cNvPr id="96" name="TextBox 95">
              <a:extLst>
                <a:ext uri="{FF2B5EF4-FFF2-40B4-BE49-F238E27FC236}">
                  <a16:creationId xmlns:a16="http://schemas.microsoft.com/office/drawing/2014/main" id="{22A5379F-1847-D7C1-579B-469582E5E4D8}"/>
                </a:ext>
              </a:extLst>
            </p:cNvPr>
            <p:cNvSpPr txBox="1"/>
            <p:nvPr/>
          </p:nvSpPr>
          <p:spPr>
            <a:xfrm>
              <a:off x="23958488" y="22115056"/>
              <a:ext cx="1090811" cy="369332"/>
            </a:xfrm>
            <a:prstGeom prst="rect">
              <a:avLst/>
            </a:prstGeom>
            <a:noFill/>
          </p:spPr>
          <p:txBody>
            <a:bodyPr wrap="none" rtlCol="0">
              <a:spAutoFit/>
            </a:bodyPr>
            <a:lstStyle/>
            <a:p>
              <a:r>
                <a:rPr lang="en-US" sz="1800" dirty="0"/>
                <a:t>Figure 5f</a:t>
              </a:r>
            </a:p>
          </p:txBody>
        </p:sp>
        <p:sp>
          <p:nvSpPr>
            <p:cNvPr id="98" name="TextBox 97">
              <a:extLst>
                <a:ext uri="{FF2B5EF4-FFF2-40B4-BE49-F238E27FC236}">
                  <a16:creationId xmlns:a16="http://schemas.microsoft.com/office/drawing/2014/main" id="{C1D4D507-F2A4-D640-57C2-F3DBF5122F6C}"/>
                </a:ext>
              </a:extLst>
            </p:cNvPr>
            <p:cNvSpPr txBox="1"/>
            <p:nvPr/>
          </p:nvSpPr>
          <p:spPr>
            <a:xfrm>
              <a:off x="23958488" y="25358875"/>
              <a:ext cx="1145314" cy="369332"/>
            </a:xfrm>
            <a:prstGeom prst="rect">
              <a:avLst/>
            </a:prstGeom>
            <a:noFill/>
          </p:spPr>
          <p:txBody>
            <a:bodyPr wrap="none" rtlCol="0">
              <a:spAutoFit/>
            </a:bodyPr>
            <a:lstStyle/>
            <a:p>
              <a:r>
                <a:rPr lang="en-US" sz="1800" dirty="0"/>
                <a:t>Figure 5g</a:t>
              </a:r>
            </a:p>
          </p:txBody>
        </p:sp>
        <p:sp>
          <p:nvSpPr>
            <p:cNvPr id="99" name="TextBox 98">
              <a:extLst>
                <a:ext uri="{FF2B5EF4-FFF2-40B4-BE49-F238E27FC236}">
                  <a16:creationId xmlns:a16="http://schemas.microsoft.com/office/drawing/2014/main" id="{84A82250-189B-2738-D675-9C5330FEE9ED}"/>
                </a:ext>
              </a:extLst>
            </p:cNvPr>
            <p:cNvSpPr txBox="1"/>
            <p:nvPr/>
          </p:nvSpPr>
          <p:spPr>
            <a:xfrm>
              <a:off x="23958488" y="28615258"/>
              <a:ext cx="1145314" cy="369332"/>
            </a:xfrm>
            <a:prstGeom prst="rect">
              <a:avLst/>
            </a:prstGeom>
            <a:noFill/>
          </p:spPr>
          <p:txBody>
            <a:bodyPr wrap="none" rtlCol="0">
              <a:spAutoFit/>
            </a:bodyPr>
            <a:lstStyle/>
            <a:p>
              <a:r>
                <a:rPr lang="en-US" sz="1800" dirty="0"/>
                <a:t>Figure 5h</a:t>
              </a:r>
            </a:p>
          </p:txBody>
        </p:sp>
      </p:grpSp>
      <p:grpSp>
        <p:nvGrpSpPr>
          <p:cNvPr id="24" name="Group 23">
            <a:extLst>
              <a:ext uri="{FF2B5EF4-FFF2-40B4-BE49-F238E27FC236}">
                <a16:creationId xmlns:a16="http://schemas.microsoft.com/office/drawing/2014/main" id="{1AEECDB0-0A3F-8B7B-59C0-1AD20637469E}"/>
              </a:ext>
            </a:extLst>
          </p:cNvPr>
          <p:cNvGrpSpPr/>
          <p:nvPr/>
        </p:nvGrpSpPr>
        <p:grpSpPr>
          <a:xfrm>
            <a:off x="30378878" y="5483308"/>
            <a:ext cx="8918337" cy="26155814"/>
            <a:chOff x="30378878" y="5483308"/>
            <a:chExt cx="8918337" cy="26155814"/>
          </a:xfrm>
        </p:grpSpPr>
        <p:grpSp>
          <p:nvGrpSpPr>
            <p:cNvPr id="15" name="Group 14">
              <a:extLst>
                <a:ext uri="{FF2B5EF4-FFF2-40B4-BE49-F238E27FC236}">
                  <a16:creationId xmlns:a16="http://schemas.microsoft.com/office/drawing/2014/main" id="{B7BE81AA-F8AB-6D73-83D7-96D2030A4C64}"/>
                </a:ext>
              </a:extLst>
            </p:cNvPr>
            <p:cNvGrpSpPr/>
            <p:nvPr/>
          </p:nvGrpSpPr>
          <p:grpSpPr>
            <a:xfrm>
              <a:off x="31159538" y="29559367"/>
              <a:ext cx="7357016" cy="2079755"/>
              <a:chOff x="21010292" y="26930244"/>
              <a:chExt cx="7357016" cy="2079755"/>
            </a:xfrm>
          </p:grpSpPr>
          <p:sp>
            <p:nvSpPr>
              <p:cNvPr id="16" name="TextBox 15">
                <a:extLst>
                  <a:ext uri="{FF2B5EF4-FFF2-40B4-BE49-F238E27FC236}">
                    <a16:creationId xmlns:a16="http://schemas.microsoft.com/office/drawing/2014/main" id="{0BF43D9C-7CA8-0BA8-9DAC-2C51C63FCB0D}"/>
                  </a:ext>
                </a:extLst>
              </p:cNvPr>
              <p:cNvSpPr txBox="1"/>
              <p:nvPr/>
            </p:nvSpPr>
            <p:spPr>
              <a:xfrm>
                <a:off x="21010292" y="27178728"/>
                <a:ext cx="7357016" cy="1831271"/>
              </a:xfrm>
              <a:prstGeom prst="rect">
                <a:avLst/>
              </a:prstGeom>
              <a:noFill/>
              <a:ln w="12700">
                <a:solidFill>
                  <a:schemeClr val="tx1"/>
                </a:solidFill>
              </a:ln>
            </p:spPr>
            <p:txBody>
              <a:bodyPr wrap="square" lIns="274320" tIns="274320" rIns="274320" bIns="91440" rtlCol="0">
                <a:spAutoFit/>
              </a:bodyPr>
              <a:lstStyle/>
              <a:p>
                <a:pPr marL="0" marR="0" algn="just">
                  <a:spcBef>
                    <a:spcPts val="0"/>
                  </a:spcBef>
                  <a:spcAft>
                    <a:spcPts val="600"/>
                  </a:spcAft>
                </a:pPr>
                <a:r>
                  <a:rPr lang="en-US" sz="2000" baseline="30000" dirty="0">
                    <a:effectLst/>
                    <a:latin typeface="+mj-lt"/>
                    <a:ea typeface="Calibri" panose="020F0502020204030204" pitchFamily="34" charset="0"/>
                    <a:cs typeface="Times New Roman" panose="02020603050405020304" pitchFamily="18" charset="0"/>
                  </a:rPr>
                  <a:t>1 </a:t>
                </a:r>
                <a:r>
                  <a:rPr lang="en-US" sz="2000" dirty="0">
                    <a:effectLst/>
                    <a:latin typeface="+mj-lt"/>
                    <a:ea typeface="Calibri" panose="020F0502020204030204" pitchFamily="34" charset="0"/>
                    <a:cs typeface="Times New Roman" panose="02020603050405020304" pitchFamily="18" charset="0"/>
                  </a:rPr>
                  <a:t>NASA Langley Research Center, Hampton VA</a:t>
                </a:r>
              </a:p>
              <a:p>
                <a:pPr marL="0" marR="0" algn="just">
                  <a:spcBef>
                    <a:spcPts val="0"/>
                  </a:spcBef>
                  <a:spcAft>
                    <a:spcPts val="600"/>
                  </a:spcAft>
                </a:pPr>
                <a:r>
                  <a:rPr lang="en-US" sz="2000" baseline="30000" dirty="0">
                    <a:effectLst/>
                    <a:latin typeface="+mj-lt"/>
                    <a:ea typeface="Calibri" panose="020F0502020204030204" pitchFamily="34" charset="0"/>
                    <a:cs typeface="Times New Roman" panose="02020603050405020304" pitchFamily="18" charset="0"/>
                  </a:rPr>
                  <a:t>2 </a:t>
                </a:r>
                <a:r>
                  <a:rPr lang="en-US" sz="2000" dirty="0">
                    <a:effectLst/>
                    <a:latin typeface="+mj-lt"/>
                    <a:ea typeface="Calibri" panose="020F0502020204030204" pitchFamily="34" charset="0"/>
                    <a:cs typeface="Times New Roman" panose="02020603050405020304" pitchFamily="18" charset="0"/>
                  </a:rPr>
                  <a:t>Ball Aerospace &amp; Technologies Corp, Boulder CO</a:t>
                </a:r>
              </a:p>
              <a:p>
                <a:pPr marL="0" marR="0" algn="just">
                  <a:spcBef>
                    <a:spcPts val="0"/>
                  </a:spcBef>
                  <a:spcAft>
                    <a:spcPts val="600"/>
                  </a:spcAft>
                </a:pPr>
                <a:r>
                  <a:rPr lang="en-US" sz="2000" baseline="30000" dirty="0">
                    <a:effectLst/>
                    <a:latin typeface="+mj-lt"/>
                    <a:ea typeface="Calibri" panose="020F0502020204030204" pitchFamily="34" charset="0"/>
                    <a:cs typeface="Times New Roman" panose="02020603050405020304" pitchFamily="18" charset="0"/>
                  </a:rPr>
                  <a:t>3 </a:t>
                </a:r>
                <a:r>
                  <a:rPr lang="en-US" sz="2000" dirty="0">
                    <a:effectLst/>
                    <a:latin typeface="+mj-lt"/>
                    <a:ea typeface="Calibri" panose="020F0502020204030204" pitchFamily="34" charset="0"/>
                    <a:cs typeface="Times New Roman" panose="02020603050405020304" pitchFamily="18" charset="0"/>
                  </a:rPr>
                  <a:t>RSES/Analytical Mechanics Associates (AMA), Hampton VA</a:t>
                </a:r>
              </a:p>
              <a:p>
                <a:pPr marL="0" marR="0" algn="just">
                  <a:spcBef>
                    <a:spcPts val="0"/>
                  </a:spcBef>
                  <a:spcAft>
                    <a:spcPts val="600"/>
                  </a:spcAft>
                </a:pPr>
                <a:r>
                  <a:rPr lang="en-US" sz="2000" baseline="30000" dirty="0">
                    <a:effectLst/>
                    <a:latin typeface="+mj-lt"/>
                    <a:ea typeface="Calibri" panose="020F0502020204030204" pitchFamily="34" charset="0"/>
                    <a:cs typeface="Times New Roman" panose="02020603050405020304" pitchFamily="18" charset="0"/>
                  </a:rPr>
                  <a:t>4 </a:t>
                </a:r>
                <a:r>
                  <a:rPr lang="en-US" sz="2000" dirty="0">
                    <a:effectLst/>
                    <a:latin typeface="+mj-lt"/>
                    <a:ea typeface="Calibri" panose="020F0502020204030204" pitchFamily="34" charset="0"/>
                    <a:cs typeface="Times New Roman" panose="02020603050405020304" pitchFamily="18" charset="0"/>
                  </a:rPr>
                  <a:t>RSES/ADNET Systems, Inc., Hampton VA</a:t>
                </a:r>
              </a:p>
            </p:txBody>
          </p:sp>
          <p:sp>
            <p:nvSpPr>
              <p:cNvPr id="17" name="TextBox 16">
                <a:extLst>
                  <a:ext uri="{FF2B5EF4-FFF2-40B4-BE49-F238E27FC236}">
                    <a16:creationId xmlns:a16="http://schemas.microsoft.com/office/drawing/2014/main" id="{75E23C0E-9797-C48D-7187-2953329F1791}"/>
                  </a:ext>
                </a:extLst>
              </p:cNvPr>
              <p:cNvSpPr txBox="1"/>
              <p:nvPr/>
            </p:nvSpPr>
            <p:spPr>
              <a:xfrm>
                <a:off x="21198644" y="26930244"/>
                <a:ext cx="2587824" cy="461665"/>
              </a:xfrm>
              <a:prstGeom prst="rect">
                <a:avLst/>
              </a:prstGeom>
              <a:solidFill>
                <a:schemeClr val="bg1"/>
              </a:solidFill>
              <a:ln w="12700">
                <a:solidFill>
                  <a:schemeClr val="tx1"/>
                </a:solidFill>
              </a:ln>
            </p:spPr>
            <p:txBody>
              <a:bodyPr wrap="none" rtlCol="0">
                <a:spAutoFit/>
              </a:bodyPr>
              <a:lstStyle/>
              <a:p>
                <a:r>
                  <a:rPr lang="en-US" sz="2400" dirty="0"/>
                  <a:t>Author Affiliations</a:t>
                </a:r>
              </a:p>
            </p:txBody>
          </p:sp>
        </p:grpSp>
        <p:sp>
          <p:nvSpPr>
            <p:cNvPr id="264" name="TextBox 263">
              <a:extLst>
                <a:ext uri="{FF2B5EF4-FFF2-40B4-BE49-F238E27FC236}">
                  <a16:creationId xmlns:a16="http://schemas.microsoft.com/office/drawing/2014/main" id="{5E4F9650-5614-C6E4-B3DF-33AE96E7BB99}"/>
                </a:ext>
              </a:extLst>
            </p:cNvPr>
            <p:cNvSpPr txBox="1"/>
            <p:nvPr/>
          </p:nvSpPr>
          <p:spPr>
            <a:xfrm>
              <a:off x="30378878" y="6178252"/>
              <a:ext cx="8918337" cy="10156627"/>
            </a:xfrm>
            <a:prstGeom prst="rect">
              <a:avLst/>
            </a:prstGeom>
            <a:noFill/>
          </p:spPr>
          <p:txBody>
            <a:bodyPr wrap="square" rtlCol="0">
              <a:spAutoFit/>
            </a:bodyPr>
            <a:lstStyle/>
            <a:p>
              <a:pPr algn="just">
                <a:spcAft>
                  <a:spcPts val="1200"/>
                </a:spcAft>
              </a:pPr>
              <a:r>
                <a:rPr lang="en-US" sz="2800" dirty="0"/>
                <a:t>At the conclusion of the second extended boresight experiment, the ABM was manually moved to its initial starting point (Y, Z = [-1, -4]). A subsequent ALIGN command repositioned the ABM by -3 steps in both axes, where it remained during the data analysis phase of the study. This analysis concluded that a “day-night optimized” position would be achieved by moving the ABM by +2 steps in Y and -7 steps in Z from its final position at the end of the experiment.  Following the conclusion of an extended time polarization gain ratio calibration on 5 June 2023, the ABM was moved to this “day-night optimized” position.</a:t>
              </a:r>
            </a:p>
            <a:p>
              <a:pPr algn="just">
                <a:spcAft>
                  <a:spcPts val="1200"/>
                </a:spcAft>
              </a:pPr>
              <a:r>
                <a:rPr lang="en-US" sz="2800" dirty="0"/>
                <a:t>This move was expected to produce generally lower nighttime calibration coefficients and generally higher daytime calibration coefficients. As shown below, this expectation was met. However, as suggested by the intra-orbit variations shown in Figure 4, the calibration changes are not uniform in either the daytime or night-time orbit segments.  Maintaining uniform calibration coefficients throughout the orbit would most likely require an active boresight system, perhaps similar in concept to the ICESat-2 Alignment Monitoring and Control System (Palm et al., 2021).</a:t>
              </a:r>
            </a:p>
          </p:txBody>
        </p:sp>
        <p:sp>
          <p:nvSpPr>
            <p:cNvPr id="265" name="TextBox 264">
              <a:extLst>
                <a:ext uri="{FF2B5EF4-FFF2-40B4-BE49-F238E27FC236}">
                  <a16:creationId xmlns:a16="http://schemas.microsoft.com/office/drawing/2014/main" id="{800FA90E-B770-7F19-F3E3-FD3B83E11800}"/>
                </a:ext>
              </a:extLst>
            </p:cNvPr>
            <p:cNvSpPr txBox="1"/>
            <p:nvPr/>
          </p:nvSpPr>
          <p:spPr>
            <a:xfrm>
              <a:off x="31495336" y="5483308"/>
              <a:ext cx="6685421" cy="646331"/>
            </a:xfrm>
            <a:prstGeom prst="rect">
              <a:avLst/>
            </a:prstGeom>
            <a:noFill/>
          </p:spPr>
          <p:txBody>
            <a:bodyPr wrap="none" rtlCol="0">
              <a:spAutoFit/>
            </a:bodyPr>
            <a:lstStyle/>
            <a:p>
              <a:pPr algn="ctr"/>
              <a:r>
                <a:rPr lang="en-US" sz="3600" dirty="0"/>
                <a:t>Expected Outcomes: Calibration</a:t>
              </a:r>
            </a:p>
          </p:txBody>
        </p:sp>
        <p:grpSp>
          <p:nvGrpSpPr>
            <p:cNvPr id="113" name="Group 112">
              <a:extLst>
                <a:ext uri="{FF2B5EF4-FFF2-40B4-BE49-F238E27FC236}">
                  <a16:creationId xmlns:a16="http://schemas.microsoft.com/office/drawing/2014/main" id="{D9C9CFF7-C51F-0B9D-93C6-AB065FB5B1C8}"/>
                </a:ext>
              </a:extLst>
            </p:cNvPr>
            <p:cNvGrpSpPr/>
            <p:nvPr/>
          </p:nvGrpSpPr>
          <p:grpSpPr>
            <a:xfrm>
              <a:off x="30723246" y="16470211"/>
              <a:ext cx="8229600" cy="4393997"/>
              <a:chOff x="31043286" y="15673921"/>
              <a:chExt cx="8229600" cy="4393997"/>
            </a:xfrm>
          </p:grpSpPr>
          <p:pic>
            <p:nvPicPr>
              <p:cNvPr id="271" name="Picture 270">
                <a:extLst>
                  <a:ext uri="{FF2B5EF4-FFF2-40B4-BE49-F238E27FC236}">
                    <a16:creationId xmlns:a16="http://schemas.microsoft.com/office/drawing/2014/main" id="{973CE487-64E8-918F-4FCA-3DD25011BCF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1043286" y="15673921"/>
                <a:ext cx="8229600" cy="4393997"/>
              </a:xfrm>
              <a:prstGeom prst="rect">
                <a:avLst/>
              </a:prstGeom>
            </p:spPr>
          </p:pic>
          <p:sp>
            <p:nvSpPr>
              <p:cNvPr id="272" name="TextBox 271">
                <a:extLst>
                  <a:ext uri="{FF2B5EF4-FFF2-40B4-BE49-F238E27FC236}">
                    <a16:creationId xmlns:a16="http://schemas.microsoft.com/office/drawing/2014/main" id="{CE438D65-2669-16E5-49E0-7B60679EA712}"/>
                  </a:ext>
                </a:extLst>
              </p:cNvPr>
              <p:cNvSpPr txBox="1"/>
              <p:nvPr/>
            </p:nvSpPr>
            <p:spPr>
              <a:xfrm>
                <a:off x="33573947" y="19232015"/>
                <a:ext cx="3616118" cy="338554"/>
              </a:xfrm>
              <a:prstGeom prst="rect">
                <a:avLst/>
              </a:prstGeom>
              <a:noFill/>
            </p:spPr>
            <p:txBody>
              <a:bodyPr wrap="none" rtlCol="0">
                <a:spAutoFit/>
              </a:bodyPr>
              <a:lstStyle/>
              <a:p>
                <a:r>
                  <a:rPr lang="en-US" sz="1600" dirty="0"/>
                  <a:t>polygon area = 56.51 (arbitrary units)</a:t>
                </a:r>
              </a:p>
            </p:txBody>
          </p:sp>
          <p:sp>
            <p:nvSpPr>
              <p:cNvPr id="101" name="TextBox 100">
                <a:extLst>
                  <a:ext uri="{FF2B5EF4-FFF2-40B4-BE49-F238E27FC236}">
                    <a16:creationId xmlns:a16="http://schemas.microsoft.com/office/drawing/2014/main" id="{D63CB4FB-AA2D-F5A3-B065-A2689253EA87}"/>
                  </a:ext>
                </a:extLst>
              </p:cNvPr>
              <p:cNvSpPr txBox="1"/>
              <p:nvPr/>
            </p:nvSpPr>
            <p:spPr>
              <a:xfrm>
                <a:off x="31822570" y="16177081"/>
                <a:ext cx="1138902" cy="369332"/>
              </a:xfrm>
              <a:prstGeom prst="rect">
                <a:avLst/>
              </a:prstGeom>
              <a:noFill/>
            </p:spPr>
            <p:txBody>
              <a:bodyPr wrap="none" rtlCol="0">
                <a:spAutoFit/>
              </a:bodyPr>
              <a:lstStyle/>
              <a:p>
                <a:r>
                  <a:rPr lang="en-US" sz="1800" dirty="0"/>
                  <a:t>Figure 6a</a:t>
                </a:r>
              </a:p>
            </p:txBody>
          </p:sp>
        </p:grpSp>
        <p:grpSp>
          <p:nvGrpSpPr>
            <p:cNvPr id="114" name="Group 113">
              <a:extLst>
                <a:ext uri="{FF2B5EF4-FFF2-40B4-BE49-F238E27FC236}">
                  <a16:creationId xmlns:a16="http://schemas.microsoft.com/office/drawing/2014/main" id="{6C4DFE16-8ED6-010C-7725-B7AFE1044A7B}"/>
                </a:ext>
              </a:extLst>
            </p:cNvPr>
            <p:cNvGrpSpPr/>
            <p:nvPr/>
          </p:nvGrpSpPr>
          <p:grpSpPr>
            <a:xfrm>
              <a:off x="30723246" y="20615946"/>
              <a:ext cx="8229600" cy="4393997"/>
              <a:chOff x="31043286" y="20060955"/>
              <a:chExt cx="8229600" cy="4393997"/>
            </a:xfrm>
          </p:grpSpPr>
          <p:pic>
            <p:nvPicPr>
              <p:cNvPr id="269" name="Picture 268">
                <a:extLst>
                  <a:ext uri="{FF2B5EF4-FFF2-40B4-BE49-F238E27FC236}">
                    <a16:creationId xmlns:a16="http://schemas.microsoft.com/office/drawing/2014/main" id="{BBB4E836-5076-2ECD-B397-811E8B98F12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1043286" y="20060955"/>
                <a:ext cx="8229600" cy="4393997"/>
              </a:xfrm>
              <a:prstGeom prst="rect">
                <a:avLst/>
              </a:prstGeom>
            </p:spPr>
          </p:pic>
          <p:sp>
            <p:nvSpPr>
              <p:cNvPr id="273" name="TextBox 272">
                <a:extLst>
                  <a:ext uri="{FF2B5EF4-FFF2-40B4-BE49-F238E27FC236}">
                    <a16:creationId xmlns:a16="http://schemas.microsoft.com/office/drawing/2014/main" id="{232AA229-D98D-129C-CB75-81B07BCE14BE}"/>
                  </a:ext>
                </a:extLst>
              </p:cNvPr>
              <p:cNvSpPr txBox="1"/>
              <p:nvPr/>
            </p:nvSpPr>
            <p:spPr>
              <a:xfrm>
                <a:off x="33566445" y="23615915"/>
                <a:ext cx="3631122" cy="338554"/>
              </a:xfrm>
              <a:prstGeom prst="rect">
                <a:avLst/>
              </a:prstGeom>
              <a:noFill/>
            </p:spPr>
            <p:txBody>
              <a:bodyPr wrap="none" rtlCol="0">
                <a:spAutoFit/>
              </a:bodyPr>
              <a:lstStyle/>
              <a:p>
                <a:r>
                  <a:rPr lang="en-US" sz="1600" dirty="0"/>
                  <a:t>polygon area = 22.26 (arbitrary units)</a:t>
                </a:r>
              </a:p>
            </p:txBody>
          </p:sp>
          <p:sp>
            <p:nvSpPr>
              <p:cNvPr id="103" name="TextBox 102">
                <a:extLst>
                  <a:ext uri="{FF2B5EF4-FFF2-40B4-BE49-F238E27FC236}">
                    <a16:creationId xmlns:a16="http://schemas.microsoft.com/office/drawing/2014/main" id="{F1DCE221-4BC6-2C9B-7E08-7170E9531D7E}"/>
                  </a:ext>
                </a:extLst>
              </p:cNvPr>
              <p:cNvSpPr txBox="1"/>
              <p:nvPr/>
            </p:nvSpPr>
            <p:spPr>
              <a:xfrm>
                <a:off x="31835270" y="20556198"/>
                <a:ext cx="1145314" cy="369332"/>
              </a:xfrm>
              <a:prstGeom prst="rect">
                <a:avLst/>
              </a:prstGeom>
              <a:noFill/>
            </p:spPr>
            <p:txBody>
              <a:bodyPr wrap="none" rtlCol="0">
                <a:spAutoFit/>
              </a:bodyPr>
              <a:lstStyle/>
              <a:p>
                <a:r>
                  <a:rPr lang="en-US" sz="1800" dirty="0"/>
                  <a:t>Figure 6b</a:t>
                </a:r>
              </a:p>
            </p:txBody>
          </p:sp>
        </p:grpSp>
        <p:grpSp>
          <p:nvGrpSpPr>
            <p:cNvPr id="115" name="Group 114">
              <a:extLst>
                <a:ext uri="{FF2B5EF4-FFF2-40B4-BE49-F238E27FC236}">
                  <a16:creationId xmlns:a16="http://schemas.microsoft.com/office/drawing/2014/main" id="{C1F6BAE7-B8E7-8BC3-2F34-E329DDAD734A}"/>
                </a:ext>
              </a:extLst>
            </p:cNvPr>
            <p:cNvGrpSpPr/>
            <p:nvPr/>
          </p:nvGrpSpPr>
          <p:grpSpPr>
            <a:xfrm>
              <a:off x="30723246" y="24761680"/>
              <a:ext cx="8229600" cy="4393997"/>
              <a:chOff x="31043286" y="24701990"/>
              <a:chExt cx="8229600" cy="4393997"/>
            </a:xfrm>
          </p:grpSpPr>
          <p:pic>
            <p:nvPicPr>
              <p:cNvPr id="267" name="Picture 266">
                <a:extLst>
                  <a:ext uri="{FF2B5EF4-FFF2-40B4-BE49-F238E27FC236}">
                    <a16:creationId xmlns:a16="http://schemas.microsoft.com/office/drawing/2014/main" id="{B9D78C5C-2986-0267-4772-43CC5FCFB49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1043286" y="24701990"/>
                <a:ext cx="8229600" cy="4393997"/>
              </a:xfrm>
              <a:prstGeom prst="rect">
                <a:avLst/>
              </a:prstGeom>
            </p:spPr>
          </p:pic>
          <p:sp>
            <p:nvSpPr>
              <p:cNvPr id="274" name="TextBox 273">
                <a:extLst>
                  <a:ext uri="{FF2B5EF4-FFF2-40B4-BE49-F238E27FC236}">
                    <a16:creationId xmlns:a16="http://schemas.microsoft.com/office/drawing/2014/main" id="{F48E7EBD-13CD-01E4-3042-2CEE04608697}"/>
                  </a:ext>
                </a:extLst>
              </p:cNvPr>
              <p:cNvSpPr txBox="1"/>
              <p:nvPr/>
            </p:nvSpPr>
            <p:spPr>
              <a:xfrm>
                <a:off x="33640279" y="28268733"/>
                <a:ext cx="3483454" cy="338554"/>
              </a:xfrm>
              <a:prstGeom prst="rect">
                <a:avLst/>
              </a:prstGeom>
              <a:noFill/>
            </p:spPr>
            <p:txBody>
              <a:bodyPr wrap="none" rtlCol="0">
                <a:spAutoFit/>
              </a:bodyPr>
              <a:lstStyle/>
              <a:p>
                <a:r>
                  <a:rPr lang="en-US" sz="1600" dirty="0"/>
                  <a:t>polygon area ratio = 2.54 (pre/post)</a:t>
                </a:r>
              </a:p>
            </p:txBody>
          </p:sp>
          <p:sp>
            <p:nvSpPr>
              <p:cNvPr id="104" name="TextBox 103">
                <a:extLst>
                  <a:ext uri="{FF2B5EF4-FFF2-40B4-BE49-F238E27FC236}">
                    <a16:creationId xmlns:a16="http://schemas.microsoft.com/office/drawing/2014/main" id="{5D37D1F4-BED2-6679-22B9-8884A3D771EF}"/>
                  </a:ext>
                </a:extLst>
              </p:cNvPr>
              <p:cNvSpPr txBox="1"/>
              <p:nvPr/>
            </p:nvSpPr>
            <p:spPr>
              <a:xfrm>
                <a:off x="31835270" y="25191526"/>
                <a:ext cx="1122871" cy="369332"/>
              </a:xfrm>
              <a:prstGeom prst="rect">
                <a:avLst/>
              </a:prstGeom>
              <a:noFill/>
            </p:spPr>
            <p:txBody>
              <a:bodyPr wrap="none" rtlCol="0">
                <a:spAutoFit/>
              </a:bodyPr>
              <a:lstStyle/>
              <a:p>
                <a:r>
                  <a:rPr lang="en-US" sz="1800" dirty="0"/>
                  <a:t>Figure 6c</a:t>
                </a:r>
              </a:p>
            </p:txBody>
          </p:sp>
        </p:grpSp>
      </p:grpSp>
      <p:grpSp>
        <p:nvGrpSpPr>
          <p:cNvPr id="138" name="Group 137">
            <a:extLst>
              <a:ext uri="{FF2B5EF4-FFF2-40B4-BE49-F238E27FC236}">
                <a16:creationId xmlns:a16="http://schemas.microsoft.com/office/drawing/2014/main" id="{3A59FE7C-721C-8CBA-FCDA-196F9478B666}"/>
              </a:ext>
            </a:extLst>
          </p:cNvPr>
          <p:cNvGrpSpPr/>
          <p:nvPr/>
        </p:nvGrpSpPr>
        <p:grpSpPr>
          <a:xfrm>
            <a:off x="40113808" y="3657600"/>
            <a:ext cx="10241280" cy="28094056"/>
            <a:chOff x="40296688" y="3657600"/>
            <a:chExt cx="10241280" cy="28094056"/>
          </a:xfrm>
        </p:grpSpPr>
        <p:grpSp>
          <p:nvGrpSpPr>
            <p:cNvPr id="221" name="Group 220">
              <a:extLst>
                <a:ext uri="{FF2B5EF4-FFF2-40B4-BE49-F238E27FC236}">
                  <a16:creationId xmlns:a16="http://schemas.microsoft.com/office/drawing/2014/main" id="{0024449B-A1A1-B4C3-9093-E486587D53C2}"/>
                </a:ext>
              </a:extLst>
            </p:cNvPr>
            <p:cNvGrpSpPr/>
            <p:nvPr/>
          </p:nvGrpSpPr>
          <p:grpSpPr>
            <a:xfrm>
              <a:off x="40686247" y="25768902"/>
              <a:ext cx="9462162" cy="5982754"/>
              <a:chOff x="40908514" y="26744168"/>
              <a:chExt cx="9462162" cy="5982754"/>
            </a:xfrm>
          </p:grpSpPr>
          <p:sp>
            <p:nvSpPr>
              <p:cNvPr id="171" name="TextBox 170">
                <a:extLst>
                  <a:ext uri="{FF2B5EF4-FFF2-40B4-BE49-F238E27FC236}">
                    <a16:creationId xmlns:a16="http://schemas.microsoft.com/office/drawing/2014/main" id="{5BCB1289-2A69-DFE6-F5EF-FD5F3356BDBF}"/>
                  </a:ext>
                </a:extLst>
              </p:cNvPr>
              <p:cNvSpPr txBox="1"/>
              <p:nvPr/>
            </p:nvSpPr>
            <p:spPr>
              <a:xfrm>
                <a:off x="40908514" y="27371610"/>
                <a:ext cx="9418320" cy="5355312"/>
              </a:xfrm>
              <a:prstGeom prst="rect">
                <a:avLst/>
              </a:prstGeom>
              <a:noFill/>
              <a:ln>
                <a:noFill/>
              </a:ln>
            </p:spPr>
            <p:txBody>
              <a:bodyPr wrap="square" lIns="91440" tIns="45720" rIns="91440" bIns="45720" rtlCol="0">
                <a:spAutoFit/>
              </a:bodyPr>
              <a:lstStyle/>
              <a:p>
                <a:pPr algn="just">
                  <a:spcAft>
                    <a:spcPts val="1200"/>
                  </a:spcAft>
                </a:pPr>
                <a:r>
                  <a:rPr lang="en-US" sz="2400" dirty="0"/>
                  <a:t>Hunt, W. H et al., 2009: CALIPSO Lidar Description and Performance Assessment, </a:t>
                </a:r>
                <a:r>
                  <a:rPr lang="en-US" sz="2400" i="1" dirty="0"/>
                  <a:t>J. Atmos. Oceanic Technol.</a:t>
                </a:r>
                <a:r>
                  <a:rPr lang="en-US" sz="2400" dirty="0"/>
                  <a:t>, </a:t>
                </a:r>
                <a:r>
                  <a:rPr lang="en-US" sz="2400" b="1" dirty="0"/>
                  <a:t>26</a:t>
                </a:r>
                <a:r>
                  <a:rPr lang="en-US" sz="2400" dirty="0"/>
                  <a:t>, 1214–1228, https://doi.org/10.1175/2009JTECHA1223.1.</a:t>
                </a:r>
              </a:p>
              <a:p>
                <a:pPr algn="just">
                  <a:spcAft>
                    <a:spcPts val="1200"/>
                  </a:spcAft>
                </a:pPr>
                <a:r>
                  <a:rPr lang="en-US" sz="2400" dirty="0"/>
                  <a:t>Lieber, M. et al., 2007: Development of a validated end-to-end model for space-based lidar systems, </a:t>
                </a:r>
                <a:r>
                  <a:rPr lang="en-US" sz="2400" i="1" dirty="0"/>
                  <a:t>Proc. SPIE</a:t>
                </a:r>
                <a:r>
                  <a:rPr lang="en-US" sz="2400" dirty="0"/>
                  <a:t>, </a:t>
                </a:r>
                <a:r>
                  <a:rPr lang="en-US" sz="2400" b="1" dirty="0"/>
                  <a:t>6681</a:t>
                </a:r>
                <a:r>
                  <a:rPr lang="en-US" sz="2400" dirty="0"/>
                  <a:t>, 66810F, https://doi.org/10.1117/12.731277. </a:t>
                </a:r>
              </a:p>
              <a:p>
                <a:pPr algn="just">
                  <a:spcAft>
                    <a:spcPts val="1200"/>
                  </a:spcAft>
                </a:pPr>
                <a:r>
                  <a:rPr lang="en-US" sz="2400" dirty="0"/>
                  <a:t>Palm, S. P. et al., 2021: ICESat-2 Atmospheric Channel Description, Data Processing and First Results, </a:t>
                </a:r>
                <a:r>
                  <a:rPr lang="en-US" sz="2400" i="1" dirty="0"/>
                  <a:t>Earth and Space Science</a:t>
                </a:r>
                <a:r>
                  <a:rPr lang="en-US" sz="2400" dirty="0"/>
                  <a:t>, </a:t>
                </a:r>
                <a:r>
                  <a:rPr lang="en-US" sz="2400" b="1" dirty="0"/>
                  <a:t>8</a:t>
                </a:r>
                <a:r>
                  <a:rPr lang="en-US" sz="2400" dirty="0"/>
                  <a:t>, e2020EA001470, https://doi.org/10.1029/2020EA001470.</a:t>
                </a:r>
              </a:p>
              <a:p>
                <a:pPr algn="just">
                  <a:spcAft>
                    <a:spcPts val="1200"/>
                  </a:spcAft>
                </a:pPr>
                <a:r>
                  <a:rPr lang="en-US" sz="2400" dirty="0"/>
                  <a:t>Powell, K. A. et al., 2009: CALIPSO Lidar Calibration Algorithms: Part I - Nighttime 532 nm Parallel Channel and 532 nm Perpendicular Channel, </a:t>
                </a:r>
                <a:r>
                  <a:rPr lang="en-US" sz="2400" i="1" dirty="0"/>
                  <a:t>J. Atmos. Oceanic Technol.</a:t>
                </a:r>
                <a:r>
                  <a:rPr lang="en-US" sz="2400" dirty="0"/>
                  <a:t>, </a:t>
                </a:r>
                <a:r>
                  <a:rPr lang="en-US" sz="2400" b="1" dirty="0"/>
                  <a:t>26</a:t>
                </a:r>
                <a:r>
                  <a:rPr lang="en-US" sz="2400" dirty="0"/>
                  <a:t>, 2015–2033, https://doi.org/10.1175/2009JTECHA1242.1.</a:t>
                </a:r>
              </a:p>
            </p:txBody>
          </p:sp>
          <p:sp>
            <p:nvSpPr>
              <p:cNvPr id="216" name="TextBox 215">
                <a:extLst>
                  <a:ext uri="{FF2B5EF4-FFF2-40B4-BE49-F238E27FC236}">
                    <a16:creationId xmlns:a16="http://schemas.microsoft.com/office/drawing/2014/main" id="{9E292A82-4948-963F-D4A3-119C0DBEB5BB}"/>
                  </a:ext>
                </a:extLst>
              </p:cNvPr>
              <p:cNvSpPr txBox="1"/>
              <p:nvPr/>
            </p:nvSpPr>
            <p:spPr>
              <a:xfrm>
                <a:off x="40908514" y="26744168"/>
                <a:ext cx="2171748" cy="584775"/>
              </a:xfrm>
              <a:prstGeom prst="rect">
                <a:avLst/>
              </a:prstGeom>
              <a:noFill/>
            </p:spPr>
            <p:txBody>
              <a:bodyPr wrap="none" rtlCol="0">
                <a:spAutoFit/>
              </a:bodyPr>
              <a:lstStyle/>
              <a:p>
                <a:r>
                  <a:rPr lang="en-US" sz="3200" dirty="0"/>
                  <a:t>References</a:t>
                </a:r>
              </a:p>
            </p:txBody>
          </p:sp>
          <p:cxnSp>
            <p:nvCxnSpPr>
              <p:cNvPr id="220" name="Straight Connector 219">
                <a:extLst>
                  <a:ext uri="{FF2B5EF4-FFF2-40B4-BE49-F238E27FC236}">
                    <a16:creationId xmlns:a16="http://schemas.microsoft.com/office/drawing/2014/main" id="{E3F305D0-C51A-E714-4945-AF39314D6F66}"/>
                  </a:ext>
                </a:extLst>
              </p:cNvPr>
              <p:cNvCxnSpPr>
                <a:cxnSpLocks/>
              </p:cNvCxnSpPr>
              <p:nvPr/>
            </p:nvCxnSpPr>
            <p:spPr>
              <a:xfrm>
                <a:off x="40952356" y="27328943"/>
                <a:ext cx="94183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8" name="TextBox 277">
              <a:extLst>
                <a:ext uri="{FF2B5EF4-FFF2-40B4-BE49-F238E27FC236}">
                  <a16:creationId xmlns:a16="http://schemas.microsoft.com/office/drawing/2014/main" id="{2BFC35CC-81CB-41D9-A7AD-9959ED5E38FD}"/>
                </a:ext>
              </a:extLst>
            </p:cNvPr>
            <p:cNvSpPr txBox="1"/>
            <p:nvPr/>
          </p:nvSpPr>
          <p:spPr>
            <a:xfrm>
              <a:off x="40487299" y="4352544"/>
              <a:ext cx="9860059" cy="7294305"/>
            </a:xfrm>
            <a:prstGeom prst="rect">
              <a:avLst/>
            </a:prstGeom>
            <a:noFill/>
          </p:spPr>
          <p:txBody>
            <a:bodyPr wrap="square" rtlCol="0">
              <a:spAutoFit/>
            </a:bodyPr>
            <a:lstStyle/>
            <a:p>
              <a:pPr algn="just">
                <a:spcAft>
                  <a:spcPts val="1200"/>
                </a:spcAft>
              </a:pPr>
              <a:r>
                <a:rPr lang="en-US" sz="2800" dirty="0"/>
                <a:t>Moving the ABM to the day-night optimized position was also expected to yield an increase in daytime SNR and a simul-</a:t>
              </a:r>
              <a:r>
                <a:rPr lang="en-US" sz="2800" dirty="0" err="1"/>
                <a:t>taneous</a:t>
              </a:r>
              <a:r>
                <a:rPr lang="en-US" sz="2800" dirty="0"/>
                <a:t> decrease in nighttime SNR. As seen in the plots and table below, while the move did produce a slight increase in daytime SNR, it left the nighttime SNR essentially unaffected.</a:t>
              </a:r>
            </a:p>
            <a:p>
              <a:pPr algn="just">
                <a:spcAft>
                  <a:spcPts val="1200"/>
                </a:spcAft>
              </a:pPr>
              <a:r>
                <a:rPr lang="en-US" sz="2800" dirty="0"/>
                <a:t>For this study, SNR is defined as the mean divided by the standard error of the 532 nm parallel channel backscatter signals measured between 21 km and 26 km vertically and 45° N and 45° S along track.  Profiles with CALIOP level 1 QC flags ≠ 0 are excluded, thus eliminating data having laser energies ≤ 10 </a:t>
              </a:r>
              <a:r>
                <a:rPr lang="en-US" sz="2800" dirty="0" err="1"/>
                <a:t>mJ</a:t>
              </a:r>
              <a:r>
                <a:rPr lang="en-US" sz="2800" dirty="0"/>
                <a:t>.</a:t>
              </a:r>
            </a:p>
            <a:p>
              <a:pPr algn="just">
                <a:spcAft>
                  <a:spcPts val="1200"/>
                </a:spcAft>
              </a:pPr>
              <a:r>
                <a:rPr lang="en-US" sz="2800" dirty="0"/>
                <a:t>Note that the presence of intermittent bright clouds make the daytime SNR values highly variable.  In general, the data quality available for this study is too low and the sample sizes are too small to draw useful conclusions from the SNR comparisons.</a:t>
              </a:r>
            </a:p>
          </p:txBody>
        </p:sp>
        <p:sp>
          <p:nvSpPr>
            <p:cNvPr id="279" name="TextBox 278">
              <a:extLst>
                <a:ext uri="{FF2B5EF4-FFF2-40B4-BE49-F238E27FC236}">
                  <a16:creationId xmlns:a16="http://schemas.microsoft.com/office/drawing/2014/main" id="{04879BC0-AD2F-A654-62EA-13792BBDC535}"/>
                </a:ext>
              </a:extLst>
            </p:cNvPr>
            <p:cNvSpPr txBox="1"/>
            <p:nvPr/>
          </p:nvSpPr>
          <p:spPr>
            <a:xfrm>
              <a:off x="40920360" y="3657600"/>
              <a:ext cx="8993937" cy="646331"/>
            </a:xfrm>
            <a:prstGeom prst="rect">
              <a:avLst/>
            </a:prstGeom>
            <a:noFill/>
          </p:spPr>
          <p:txBody>
            <a:bodyPr wrap="none" rtlCol="0">
              <a:spAutoFit/>
            </a:bodyPr>
            <a:lstStyle/>
            <a:p>
              <a:pPr algn="ctr"/>
              <a:r>
                <a:rPr lang="en-US" sz="3600" dirty="0"/>
                <a:t>Expected Outcomes: Signal-to-Noise Ratios</a:t>
              </a:r>
            </a:p>
          </p:txBody>
        </p:sp>
        <p:sp>
          <p:nvSpPr>
            <p:cNvPr id="121" name="TextBox 120">
              <a:extLst>
                <a:ext uri="{FF2B5EF4-FFF2-40B4-BE49-F238E27FC236}">
                  <a16:creationId xmlns:a16="http://schemas.microsoft.com/office/drawing/2014/main" id="{2805E7D2-006E-6795-0549-E68AD5285269}"/>
                </a:ext>
              </a:extLst>
            </p:cNvPr>
            <p:cNvSpPr txBox="1"/>
            <p:nvPr/>
          </p:nvSpPr>
          <p:spPr>
            <a:xfrm>
              <a:off x="40372286" y="21270625"/>
              <a:ext cx="10090084" cy="523220"/>
            </a:xfrm>
            <a:prstGeom prst="rect">
              <a:avLst/>
            </a:prstGeom>
            <a:noFill/>
          </p:spPr>
          <p:txBody>
            <a:bodyPr wrap="square" rtlCol="0">
              <a:spAutoFit/>
            </a:bodyPr>
            <a:lstStyle/>
            <a:p>
              <a:pPr algn="ctr"/>
              <a:r>
                <a:rPr lang="en-US" sz="2800" dirty="0"/>
                <a:t>SNR statistics for the green and purple dots in the plots above</a:t>
              </a:r>
            </a:p>
          </p:txBody>
        </p:sp>
        <p:grpSp>
          <p:nvGrpSpPr>
            <p:cNvPr id="131" name="Group 130">
              <a:extLst>
                <a:ext uri="{FF2B5EF4-FFF2-40B4-BE49-F238E27FC236}">
                  <a16:creationId xmlns:a16="http://schemas.microsoft.com/office/drawing/2014/main" id="{128A063F-2E64-ACF3-ACBD-D8D6117403E6}"/>
                </a:ext>
              </a:extLst>
            </p:cNvPr>
            <p:cNvGrpSpPr/>
            <p:nvPr/>
          </p:nvGrpSpPr>
          <p:grpSpPr>
            <a:xfrm>
              <a:off x="40296688" y="11621050"/>
              <a:ext cx="10241280" cy="4655127"/>
              <a:chOff x="40296688" y="9568730"/>
              <a:chExt cx="10241280" cy="4655127"/>
            </a:xfrm>
          </p:grpSpPr>
          <p:grpSp>
            <p:nvGrpSpPr>
              <p:cNvPr id="111" name="Group 110">
                <a:extLst>
                  <a:ext uri="{FF2B5EF4-FFF2-40B4-BE49-F238E27FC236}">
                    <a16:creationId xmlns:a16="http://schemas.microsoft.com/office/drawing/2014/main" id="{EBF41F88-9B9D-F098-6F08-C60569EA1265}"/>
                  </a:ext>
                </a:extLst>
              </p:cNvPr>
              <p:cNvGrpSpPr/>
              <p:nvPr/>
            </p:nvGrpSpPr>
            <p:grpSpPr>
              <a:xfrm>
                <a:off x="40296688" y="9568730"/>
                <a:ext cx="10241280" cy="4655127"/>
                <a:chOff x="40296688" y="6642650"/>
                <a:chExt cx="10241280" cy="4655127"/>
              </a:xfrm>
            </p:grpSpPr>
            <p:grpSp>
              <p:nvGrpSpPr>
                <p:cNvPr id="75" name="Group 74">
                  <a:extLst>
                    <a:ext uri="{FF2B5EF4-FFF2-40B4-BE49-F238E27FC236}">
                      <a16:creationId xmlns:a16="http://schemas.microsoft.com/office/drawing/2014/main" id="{E951D419-B262-2B4D-91B1-BC4BAF54ED13}"/>
                    </a:ext>
                  </a:extLst>
                </p:cNvPr>
                <p:cNvGrpSpPr/>
                <p:nvPr/>
              </p:nvGrpSpPr>
              <p:grpSpPr>
                <a:xfrm>
                  <a:off x="40296688" y="6642650"/>
                  <a:ext cx="10241280" cy="4655127"/>
                  <a:chOff x="40296688" y="6642650"/>
                  <a:chExt cx="10241280" cy="4655127"/>
                </a:xfrm>
              </p:grpSpPr>
              <p:pic>
                <p:nvPicPr>
                  <p:cNvPr id="49" name="Picture 48">
                    <a:extLst>
                      <a:ext uri="{FF2B5EF4-FFF2-40B4-BE49-F238E27FC236}">
                        <a16:creationId xmlns:a16="http://schemas.microsoft.com/office/drawing/2014/main" id="{36E508F1-7F70-3724-E7DC-D59F9821706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0296688" y="6642650"/>
                    <a:ext cx="10241280" cy="4655127"/>
                  </a:xfrm>
                  <a:prstGeom prst="rect">
                    <a:avLst/>
                  </a:prstGeom>
                </p:spPr>
              </p:pic>
              <p:grpSp>
                <p:nvGrpSpPr>
                  <p:cNvPr id="70" name="Group 69">
                    <a:extLst>
                      <a:ext uri="{FF2B5EF4-FFF2-40B4-BE49-F238E27FC236}">
                        <a16:creationId xmlns:a16="http://schemas.microsoft.com/office/drawing/2014/main" id="{0071100E-20C8-2FF4-46C2-0BE0446BE3D0}"/>
                      </a:ext>
                    </a:extLst>
                  </p:cNvPr>
                  <p:cNvGrpSpPr/>
                  <p:nvPr/>
                </p:nvGrpSpPr>
                <p:grpSpPr>
                  <a:xfrm>
                    <a:off x="45278577" y="6999328"/>
                    <a:ext cx="967447" cy="3624222"/>
                    <a:chOff x="45266903" y="6999328"/>
                    <a:chExt cx="967447" cy="3624222"/>
                  </a:xfrm>
                </p:grpSpPr>
                <p:sp>
                  <p:nvSpPr>
                    <p:cNvPr id="64" name="Rectangle 63">
                      <a:extLst>
                        <a:ext uri="{FF2B5EF4-FFF2-40B4-BE49-F238E27FC236}">
                          <a16:creationId xmlns:a16="http://schemas.microsoft.com/office/drawing/2014/main" id="{11CCC8BA-70A7-6426-6E5E-B7160854B7B2}"/>
                        </a:ext>
                      </a:extLst>
                    </p:cNvPr>
                    <p:cNvSpPr/>
                    <p:nvPr/>
                  </p:nvSpPr>
                  <p:spPr>
                    <a:xfrm>
                      <a:off x="45302951" y="8231228"/>
                      <a:ext cx="895350" cy="2392322"/>
                    </a:xfrm>
                    <a:prstGeom prst="rect">
                      <a:avLst/>
                    </a:prstGeom>
                    <a:solidFill>
                      <a:schemeClr val="bg1">
                        <a:lumMod val="8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0E6F9690-F892-F5F1-B0BF-CC9EA4379B11}"/>
                        </a:ext>
                      </a:extLst>
                    </p:cNvPr>
                    <p:cNvSpPr txBox="1"/>
                    <p:nvPr/>
                  </p:nvSpPr>
                  <p:spPr>
                    <a:xfrm>
                      <a:off x="45266903" y="8748187"/>
                      <a:ext cx="967447" cy="830997"/>
                    </a:xfrm>
                    <a:prstGeom prst="rect">
                      <a:avLst/>
                    </a:prstGeom>
                    <a:noFill/>
                    <a:ln>
                      <a:noFill/>
                    </a:ln>
                  </p:spPr>
                  <p:txBody>
                    <a:bodyPr wrap="square" rtlCol="0">
                      <a:spAutoFit/>
                    </a:bodyPr>
                    <a:lstStyle/>
                    <a:p>
                      <a:pPr algn="ctr"/>
                      <a:r>
                        <a:rPr lang="en-US" sz="1200" dirty="0"/>
                        <a:t>extended polarization gain ratio calibration</a:t>
                      </a:r>
                    </a:p>
                  </p:txBody>
                </p:sp>
                <p:sp>
                  <p:nvSpPr>
                    <p:cNvPr id="68" name="Rectangle 67">
                      <a:extLst>
                        <a:ext uri="{FF2B5EF4-FFF2-40B4-BE49-F238E27FC236}">
                          <a16:creationId xmlns:a16="http://schemas.microsoft.com/office/drawing/2014/main" id="{32CCCA83-A744-EB2D-FC44-1651AA696160}"/>
                        </a:ext>
                      </a:extLst>
                    </p:cNvPr>
                    <p:cNvSpPr/>
                    <p:nvPr/>
                  </p:nvSpPr>
                  <p:spPr>
                    <a:xfrm>
                      <a:off x="45302951" y="6999328"/>
                      <a:ext cx="895350" cy="91440"/>
                    </a:xfrm>
                    <a:prstGeom prst="rect">
                      <a:avLst/>
                    </a:prstGeom>
                    <a:solidFill>
                      <a:schemeClr val="bg1">
                        <a:lumMod val="8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07" name="TextBox 106">
                  <a:extLst>
                    <a:ext uri="{FF2B5EF4-FFF2-40B4-BE49-F238E27FC236}">
                      <a16:creationId xmlns:a16="http://schemas.microsoft.com/office/drawing/2014/main" id="{9A800B9F-B5E6-4199-9C4F-D0CB6C7F4541}"/>
                    </a:ext>
                  </a:extLst>
                </p:cNvPr>
                <p:cNvSpPr txBox="1"/>
                <p:nvPr/>
              </p:nvSpPr>
              <p:spPr>
                <a:xfrm>
                  <a:off x="40998320" y="10163631"/>
                  <a:ext cx="1138902" cy="369332"/>
                </a:xfrm>
                <a:prstGeom prst="rect">
                  <a:avLst/>
                </a:prstGeom>
                <a:noFill/>
              </p:spPr>
              <p:txBody>
                <a:bodyPr wrap="none" rtlCol="0">
                  <a:spAutoFit/>
                </a:bodyPr>
                <a:lstStyle/>
                <a:p>
                  <a:r>
                    <a:rPr lang="en-US" sz="1800" dirty="0"/>
                    <a:t>Figure 7a</a:t>
                  </a:r>
                </a:p>
              </p:txBody>
            </p:sp>
          </p:grpSp>
          <p:sp>
            <p:nvSpPr>
              <p:cNvPr id="122" name="Rectangle: Rounded Corners 121">
                <a:extLst>
                  <a:ext uri="{FF2B5EF4-FFF2-40B4-BE49-F238E27FC236}">
                    <a16:creationId xmlns:a16="http://schemas.microsoft.com/office/drawing/2014/main" id="{9730CE31-C8D2-68B4-97B3-F0514ECC6ABA}"/>
                  </a:ext>
                </a:extLst>
              </p:cNvPr>
              <p:cNvSpPr/>
              <p:nvPr/>
            </p:nvSpPr>
            <p:spPr>
              <a:xfrm>
                <a:off x="44527470" y="10927080"/>
                <a:ext cx="2103120" cy="2560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TextBox 122">
                <a:extLst>
                  <a:ext uri="{FF2B5EF4-FFF2-40B4-BE49-F238E27FC236}">
                    <a16:creationId xmlns:a16="http://schemas.microsoft.com/office/drawing/2014/main" id="{74560EC8-2622-2652-344A-983881AD2D21}"/>
                  </a:ext>
                </a:extLst>
              </p:cNvPr>
              <p:cNvSpPr txBox="1"/>
              <p:nvPr/>
            </p:nvSpPr>
            <p:spPr>
              <a:xfrm>
                <a:off x="41300400" y="10473945"/>
                <a:ext cx="2933005" cy="461665"/>
              </a:xfrm>
              <a:prstGeom prst="rect">
                <a:avLst/>
              </a:prstGeom>
              <a:noFill/>
            </p:spPr>
            <p:txBody>
              <a:bodyPr wrap="square" rtlCol="0">
                <a:spAutoFit/>
              </a:bodyPr>
              <a:lstStyle/>
              <a:p>
                <a:pPr algn="ctr"/>
                <a:r>
                  <a:rPr lang="en-US" sz="1200" dirty="0">
                    <a:solidFill>
                      <a:srgbClr val="FF0000"/>
                    </a:solidFill>
                  </a:rPr>
                  <a:t>more than 10% of the profiles were within the South Atlantic Anomaly (SAA)</a:t>
                </a:r>
              </a:p>
            </p:txBody>
          </p:sp>
          <p:cxnSp>
            <p:nvCxnSpPr>
              <p:cNvPr id="125" name="Straight Arrow Connector 124">
                <a:extLst>
                  <a:ext uri="{FF2B5EF4-FFF2-40B4-BE49-F238E27FC236}">
                    <a16:creationId xmlns:a16="http://schemas.microsoft.com/office/drawing/2014/main" id="{8E3AB07A-89E0-030F-EC2F-1AC9C6CBE173}"/>
                  </a:ext>
                </a:extLst>
              </p:cNvPr>
              <p:cNvCxnSpPr>
                <a:cxnSpLocks/>
                <a:stCxn id="122" idx="1"/>
              </p:cNvCxnSpPr>
              <p:nvPr/>
            </p:nvCxnSpPr>
            <p:spPr>
              <a:xfrm flipH="1" flipV="1">
                <a:off x="44119800" y="10843260"/>
                <a:ext cx="407670" cy="21183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32" name="Group 131">
              <a:extLst>
                <a:ext uri="{FF2B5EF4-FFF2-40B4-BE49-F238E27FC236}">
                  <a16:creationId xmlns:a16="http://schemas.microsoft.com/office/drawing/2014/main" id="{4F328E0C-C412-8728-A980-F4B77F81B819}"/>
                </a:ext>
              </a:extLst>
            </p:cNvPr>
            <p:cNvGrpSpPr/>
            <p:nvPr/>
          </p:nvGrpSpPr>
          <p:grpSpPr>
            <a:xfrm>
              <a:off x="40296688" y="16276323"/>
              <a:ext cx="10241280" cy="4655125"/>
              <a:chOff x="40296688" y="14224003"/>
              <a:chExt cx="10241280" cy="4655125"/>
            </a:xfrm>
          </p:grpSpPr>
          <p:grpSp>
            <p:nvGrpSpPr>
              <p:cNvPr id="109" name="Group 108">
                <a:extLst>
                  <a:ext uri="{FF2B5EF4-FFF2-40B4-BE49-F238E27FC236}">
                    <a16:creationId xmlns:a16="http://schemas.microsoft.com/office/drawing/2014/main" id="{2AC0576C-C3BA-3713-D18F-95A247FFCABE}"/>
                  </a:ext>
                </a:extLst>
              </p:cNvPr>
              <p:cNvGrpSpPr/>
              <p:nvPr/>
            </p:nvGrpSpPr>
            <p:grpSpPr>
              <a:xfrm>
                <a:off x="40296688" y="14224003"/>
                <a:ext cx="10241280" cy="4655125"/>
                <a:chOff x="40296688" y="11297923"/>
                <a:chExt cx="10241280" cy="4655125"/>
              </a:xfrm>
            </p:grpSpPr>
            <p:grpSp>
              <p:nvGrpSpPr>
                <p:cNvPr id="76" name="Group 75">
                  <a:extLst>
                    <a:ext uri="{FF2B5EF4-FFF2-40B4-BE49-F238E27FC236}">
                      <a16:creationId xmlns:a16="http://schemas.microsoft.com/office/drawing/2014/main" id="{666CDE1A-FA36-826B-52FA-3A4118E1F02F}"/>
                    </a:ext>
                  </a:extLst>
                </p:cNvPr>
                <p:cNvGrpSpPr/>
                <p:nvPr/>
              </p:nvGrpSpPr>
              <p:grpSpPr>
                <a:xfrm>
                  <a:off x="40296688" y="11297923"/>
                  <a:ext cx="10241280" cy="4655125"/>
                  <a:chOff x="40296688" y="11297923"/>
                  <a:chExt cx="10241280" cy="4655125"/>
                </a:xfrm>
              </p:grpSpPr>
              <p:pic>
                <p:nvPicPr>
                  <p:cNvPr id="31" name="Picture 30">
                    <a:extLst>
                      <a:ext uri="{FF2B5EF4-FFF2-40B4-BE49-F238E27FC236}">
                        <a16:creationId xmlns:a16="http://schemas.microsoft.com/office/drawing/2014/main" id="{3E406218-4687-5B79-76FB-A28D5E92D31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0296688" y="11297923"/>
                    <a:ext cx="10241280" cy="4655125"/>
                  </a:xfrm>
                  <a:prstGeom prst="rect">
                    <a:avLst/>
                  </a:prstGeom>
                </p:spPr>
              </p:pic>
              <p:sp>
                <p:nvSpPr>
                  <p:cNvPr id="72" name="Rectangle 71">
                    <a:extLst>
                      <a:ext uri="{FF2B5EF4-FFF2-40B4-BE49-F238E27FC236}">
                        <a16:creationId xmlns:a16="http://schemas.microsoft.com/office/drawing/2014/main" id="{03061156-D161-44ED-A908-32B17FBAC4C8}"/>
                      </a:ext>
                    </a:extLst>
                  </p:cNvPr>
                  <p:cNvSpPr/>
                  <p:nvPr/>
                </p:nvSpPr>
                <p:spPr>
                  <a:xfrm>
                    <a:off x="45314625" y="11661151"/>
                    <a:ext cx="895350" cy="2392322"/>
                  </a:xfrm>
                  <a:prstGeom prst="rect">
                    <a:avLst/>
                  </a:prstGeom>
                  <a:solidFill>
                    <a:schemeClr val="bg1">
                      <a:lumMod val="8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F76E6D10-F2A0-7F7B-F0F8-6CED37B56CE4}"/>
                      </a:ext>
                    </a:extLst>
                  </p:cNvPr>
                  <p:cNvSpPr txBox="1"/>
                  <p:nvPr/>
                </p:nvSpPr>
                <p:spPr>
                  <a:xfrm>
                    <a:off x="45278577" y="12178110"/>
                    <a:ext cx="967447" cy="830997"/>
                  </a:xfrm>
                  <a:prstGeom prst="rect">
                    <a:avLst/>
                  </a:prstGeom>
                  <a:noFill/>
                  <a:ln>
                    <a:noFill/>
                  </a:ln>
                </p:spPr>
                <p:txBody>
                  <a:bodyPr wrap="square" rtlCol="0">
                    <a:spAutoFit/>
                  </a:bodyPr>
                  <a:lstStyle/>
                  <a:p>
                    <a:pPr algn="ctr"/>
                    <a:r>
                      <a:rPr lang="en-US" sz="1200" dirty="0"/>
                      <a:t>extended polarization gain ratio calibration</a:t>
                    </a:r>
                  </a:p>
                </p:txBody>
              </p:sp>
              <p:sp>
                <p:nvSpPr>
                  <p:cNvPr id="74" name="Rectangle 73">
                    <a:extLst>
                      <a:ext uri="{FF2B5EF4-FFF2-40B4-BE49-F238E27FC236}">
                        <a16:creationId xmlns:a16="http://schemas.microsoft.com/office/drawing/2014/main" id="{CE764E5A-55AF-9DF6-5075-616733700162}"/>
                      </a:ext>
                    </a:extLst>
                  </p:cNvPr>
                  <p:cNvSpPr/>
                  <p:nvPr/>
                </p:nvSpPr>
                <p:spPr>
                  <a:xfrm>
                    <a:off x="45314625" y="15210801"/>
                    <a:ext cx="895350" cy="82296"/>
                  </a:xfrm>
                  <a:prstGeom prst="rect">
                    <a:avLst/>
                  </a:prstGeom>
                  <a:solidFill>
                    <a:schemeClr val="bg1">
                      <a:lumMod val="8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6" name="TextBox 105">
                  <a:extLst>
                    <a:ext uri="{FF2B5EF4-FFF2-40B4-BE49-F238E27FC236}">
                      <a16:creationId xmlns:a16="http://schemas.microsoft.com/office/drawing/2014/main" id="{D170E2D2-2550-419C-F0AA-EF2C6250352B}"/>
                    </a:ext>
                  </a:extLst>
                </p:cNvPr>
                <p:cNvSpPr txBox="1"/>
                <p:nvPr/>
              </p:nvSpPr>
              <p:spPr>
                <a:xfrm>
                  <a:off x="40998320" y="14830881"/>
                  <a:ext cx="1145314" cy="369332"/>
                </a:xfrm>
                <a:prstGeom prst="rect">
                  <a:avLst/>
                </a:prstGeom>
                <a:noFill/>
              </p:spPr>
              <p:txBody>
                <a:bodyPr wrap="none" rtlCol="0">
                  <a:spAutoFit/>
                </a:bodyPr>
                <a:lstStyle/>
                <a:p>
                  <a:r>
                    <a:rPr lang="en-US" sz="1800" dirty="0"/>
                    <a:t>Figure 7b</a:t>
                  </a:r>
                </a:p>
              </p:txBody>
            </p:sp>
          </p:grpSp>
          <p:sp>
            <p:nvSpPr>
              <p:cNvPr id="126" name="Rectangle: Rounded Corners 125">
                <a:extLst>
                  <a:ext uri="{FF2B5EF4-FFF2-40B4-BE49-F238E27FC236}">
                    <a16:creationId xmlns:a16="http://schemas.microsoft.com/office/drawing/2014/main" id="{2679B856-F036-5326-55F6-74FDC28AE77D}"/>
                  </a:ext>
                </a:extLst>
              </p:cNvPr>
              <p:cNvSpPr/>
              <p:nvPr/>
            </p:nvSpPr>
            <p:spPr>
              <a:xfrm>
                <a:off x="44527470" y="17907000"/>
                <a:ext cx="2103120" cy="2560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TextBox 126">
                <a:extLst>
                  <a:ext uri="{FF2B5EF4-FFF2-40B4-BE49-F238E27FC236}">
                    <a16:creationId xmlns:a16="http://schemas.microsoft.com/office/drawing/2014/main" id="{6C905419-E0EF-6D57-9BA4-70563B71C12C}"/>
                  </a:ext>
                </a:extLst>
              </p:cNvPr>
              <p:cNvSpPr txBox="1"/>
              <p:nvPr/>
            </p:nvSpPr>
            <p:spPr>
              <a:xfrm>
                <a:off x="46992540" y="17797718"/>
                <a:ext cx="2933005" cy="461665"/>
              </a:xfrm>
              <a:prstGeom prst="rect">
                <a:avLst/>
              </a:prstGeom>
              <a:noFill/>
            </p:spPr>
            <p:txBody>
              <a:bodyPr wrap="square" rtlCol="0">
                <a:spAutoFit/>
              </a:bodyPr>
              <a:lstStyle/>
              <a:p>
                <a:pPr algn="ctr"/>
                <a:r>
                  <a:rPr lang="en-US" sz="1200" dirty="0">
                    <a:solidFill>
                      <a:srgbClr val="FF0000"/>
                    </a:solidFill>
                  </a:rPr>
                  <a:t>more than 10% of the profiles were within the South Atlantic Anomaly (SAA)</a:t>
                </a:r>
              </a:p>
            </p:txBody>
          </p:sp>
          <p:cxnSp>
            <p:nvCxnSpPr>
              <p:cNvPr id="128" name="Straight Arrow Connector 127">
                <a:extLst>
                  <a:ext uri="{FF2B5EF4-FFF2-40B4-BE49-F238E27FC236}">
                    <a16:creationId xmlns:a16="http://schemas.microsoft.com/office/drawing/2014/main" id="{964E097E-0282-8502-7FC3-9C8A09E3AD6B}"/>
                  </a:ext>
                </a:extLst>
              </p:cNvPr>
              <p:cNvCxnSpPr>
                <a:cxnSpLocks/>
                <a:stCxn id="126" idx="3"/>
              </p:cNvCxnSpPr>
              <p:nvPr/>
            </p:nvCxnSpPr>
            <p:spPr>
              <a:xfrm>
                <a:off x="46630590" y="18035016"/>
                <a:ext cx="468630"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59" name="Group 158">
            <a:extLst>
              <a:ext uri="{FF2B5EF4-FFF2-40B4-BE49-F238E27FC236}">
                <a16:creationId xmlns:a16="http://schemas.microsoft.com/office/drawing/2014/main" id="{D2908DF4-6001-5482-3962-9ECAC6865009}"/>
              </a:ext>
            </a:extLst>
          </p:cNvPr>
          <p:cNvGrpSpPr/>
          <p:nvPr/>
        </p:nvGrpSpPr>
        <p:grpSpPr>
          <a:xfrm>
            <a:off x="12429474" y="5612815"/>
            <a:ext cx="9969955" cy="19944535"/>
            <a:chOff x="12475194" y="5612815"/>
            <a:chExt cx="9969955" cy="19944535"/>
          </a:xfrm>
        </p:grpSpPr>
        <p:sp>
          <p:nvSpPr>
            <p:cNvPr id="141" name="TextBox 140">
              <a:extLst>
                <a:ext uri="{FF2B5EF4-FFF2-40B4-BE49-F238E27FC236}">
                  <a16:creationId xmlns:a16="http://schemas.microsoft.com/office/drawing/2014/main" id="{E08EFEE3-CCB0-BA47-697C-0240F82B3976}"/>
                </a:ext>
              </a:extLst>
            </p:cNvPr>
            <p:cNvSpPr txBox="1"/>
            <p:nvPr/>
          </p:nvSpPr>
          <p:spPr>
            <a:xfrm>
              <a:off x="12683254" y="5612815"/>
              <a:ext cx="9553834" cy="646331"/>
            </a:xfrm>
            <a:prstGeom prst="rect">
              <a:avLst/>
            </a:prstGeom>
            <a:noFill/>
          </p:spPr>
          <p:txBody>
            <a:bodyPr wrap="none" rtlCol="0">
              <a:spAutoFit/>
            </a:bodyPr>
            <a:lstStyle/>
            <a:p>
              <a:pPr algn="ctr"/>
              <a:r>
                <a:rPr lang="en-US" sz="3600" dirty="0"/>
                <a:t>Intra-Orbit Variability: Thermal Beam Steering</a:t>
              </a:r>
            </a:p>
          </p:txBody>
        </p:sp>
        <p:sp>
          <p:nvSpPr>
            <p:cNvPr id="142" name="TextBox 141">
              <a:extLst>
                <a:ext uri="{FF2B5EF4-FFF2-40B4-BE49-F238E27FC236}">
                  <a16:creationId xmlns:a16="http://schemas.microsoft.com/office/drawing/2014/main" id="{4C2D4E74-91E6-901E-1036-42D0955405E6}"/>
                </a:ext>
              </a:extLst>
            </p:cNvPr>
            <p:cNvSpPr txBox="1"/>
            <p:nvPr/>
          </p:nvSpPr>
          <p:spPr>
            <a:xfrm>
              <a:off x="12475194" y="6369823"/>
              <a:ext cx="9969955" cy="3539430"/>
            </a:xfrm>
            <a:prstGeom prst="rect">
              <a:avLst/>
            </a:prstGeom>
            <a:noFill/>
          </p:spPr>
          <p:txBody>
            <a:bodyPr wrap="square" rtlCol="0">
              <a:spAutoFit/>
            </a:bodyPr>
            <a:lstStyle/>
            <a:p>
              <a:pPr algn="just"/>
              <a:r>
                <a:rPr lang="en-US" sz="2800" dirty="0"/>
                <a:t>During 4–12 February 2023, CALIPSO conducted an extended time boresight operation that mapped out thermally-driven changes in the boresight position as a function of elapsed time throughout a single orbit. As in the standard ALIGN operation, the ABM was moved through a fixed set of four offsets positioned ±64 μrad along each axis. To ensure sufficient SNR during daytime data acquisition, dwell times in each position were increased from ~1 minute to 2 days.</a:t>
              </a:r>
            </a:p>
          </p:txBody>
        </p:sp>
        <p:sp>
          <p:nvSpPr>
            <p:cNvPr id="144" name="TextBox 143">
              <a:extLst>
                <a:ext uri="{FF2B5EF4-FFF2-40B4-BE49-F238E27FC236}">
                  <a16:creationId xmlns:a16="http://schemas.microsoft.com/office/drawing/2014/main" id="{2C888BDB-4D1F-62D2-3AF7-463E7ADBAEF8}"/>
                </a:ext>
              </a:extLst>
            </p:cNvPr>
            <p:cNvSpPr txBox="1"/>
            <p:nvPr/>
          </p:nvSpPr>
          <p:spPr>
            <a:xfrm>
              <a:off x="12475194" y="9949563"/>
              <a:ext cx="9969955" cy="3539430"/>
            </a:xfrm>
            <a:prstGeom prst="rect">
              <a:avLst/>
            </a:prstGeom>
            <a:noFill/>
          </p:spPr>
          <p:txBody>
            <a:bodyPr wrap="square" rtlCol="0">
              <a:spAutoFit/>
            </a:bodyPr>
            <a:lstStyle/>
            <a:p>
              <a:pPr algn="just"/>
              <a:r>
                <a:rPr lang="en-US" sz="2800" dirty="0"/>
                <a:t>The image below shows the estimated changes in the mean boresight position within a single orbit computed over the course of the 8-day experiment.  The maximum distance from the initial starting position (yellow circle) is ~36 μrad.  The distance traveled during this intra-orbit repeat cycle is slightly less than half the total transit distance (~77 μrad) spanned in all ALIGN operations conducted during the 14-years lifetime of the backup laser.</a:t>
              </a:r>
            </a:p>
          </p:txBody>
        </p:sp>
        <p:sp>
          <p:nvSpPr>
            <p:cNvPr id="145" name="TextBox 144">
              <a:extLst>
                <a:ext uri="{FF2B5EF4-FFF2-40B4-BE49-F238E27FC236}">
                  <a16:creationId xmlns:a16="http://schemas.microsoft.com/office/drawing/2014/main" id="{B67B277B-18A3-AB33-5901-7E0AACA4174C}"/>
                </a:ext>
              </a:extLst>
            </p:cNvPr>
            <p:cNvSpPr txBox="1"/>
            <p:nvPr/>
          </p:nvSpPr>
          <p:spPr>
            <a:xfrm>
              <a:off x="12544723" y="19537363"/>
              <a:ext cx="9830897" cy="646331"/>
            </a:xfrm>
            <a:prstGeom prst="rect">
              <a:avLst/>
            </a:prstGeom>
            <a:noFill/>
          </p:spPr>
          <p:txBody>
            <a:bodyPr wrap="none" rtlCol="0">
              <a:spAutoFit/>
            </a:bodyPr>
            <a:lstStyle/>
            <a:p>
              <a:pPr algn="ctr"/>
              <a:r>
                <a:rPr lang="en-US" sz="3600" dirty="0"/>
                <a:t>Optimizing Alignment to Improve Daytime Data</a:t>
              </a:r>
            </a:p>
          </p:txBody>
        </p:sp>
        <p:sp>
          <p:nvSpPr>
            <p:cNvPr id="147" name="TextBox 146">
              <a:extLst>
                <a:ext uri="{FF2B5EF4-FFF2-40B4-BE49-F238E27FC236}">
                  <a16:creationId xmlns:a16="http://schemas.microsoft.com/office/drawing/2014/main" id="{F6EF9DDC-76D2-035E-0355-260B37E41043}"/>
                </a:ext>
              </a:extLst>
            </p:cNvPr>
            <p:cNvSpPr txBox="1"/>
            <p:nvPr/>
          </p:nvSpPr>
          <p:spPr>
            <a:xfrm>
              <a:off x="12475194" y="20294371"/>
              <a:ext cx="9969955" cy="5262979"/>
            </a:xfrm>
            <a:prstGeom prst="rect">
              <a:avLst/>
            </a:prstGeom>
            <a:noFill/>
          </p:spPr>
          <p:txBody>
            <a:bodyPr wrap="square" rtlCol="0">
              <a:spAutoFit/>
            </a:bodyPr>
            <a:lstStyle/>
            <a:p>
              <a:pPr algn="just"/>
              <a:r>
                <a:rPr lang="en-US" sz="2800" dirty="0"/>
                <a:t>Based on knowledge gained from the initial extended time boresight operation, CALIPSO conducted second extended time experiment in which the boresight was moved exclusively along the z-axis of the ABM.  ABM positions, in steps, and dwell times in each position are shown in the table below. By quantifying the redistribution of daytime and nighttime signal strengths as a function of ABM position, we subsequently determined a new optimized boresight position that relinquished some nighttime pointing accuracy (and SNR) in exchange for improved daytime pointing accuracy (and SNR).  The column of plots to the right illustrates the changes in day and night signal magnitudes in various ABM positions.</a:t>
              </a:r>
            </a:p>
          </p:txBody>
        </p:sp>
        <p:grpSp>
          <p:nvGrpSpPr>
            <p:cNvPr id="158" name="Group 157">
              <a:extLst>
                <a:ext uri="{FF2B5EF4-FFF2-40B4-BE49-F238E27FC236}">
                  <a16:creationId xmlns:a16="http://schemas.microsoft.com/office/drawing/2014/main" id="{E279AD17-678D-CF6F-4EDE-C9CE4DC8469F}"/>
                </a:ext>
              </a:extLst>
            </p:cNvPr>
            <p:cNvGrpSpPr/>
            <p:nvPr/>
          </p:nvGrpSpPr>
          <p:grpSpPr>
            <a:xfrm>
              <a:off x="13486417" y="13489314"/>
              <a:ext cx="7947508" cy="5707271"/>
              <a:chOff x="13486417" y="13489314"/>
              <a:chExt cx="7947508" cy="5707271"/>
            </a:xfrm>
          </p:grpSpPr>
          <p:grpSp>
            <p:nvGrpSpPr>
              <p:cNvPr id="143" name="Group 142">
                <a:extLst>
                  <a:ext uri="{FF2B5EF4-FFF2-40B4-BE49-F238E27FC236}">
                    <a16:creationId xmlns:a16="http://schemas.microsoft.com/office/drawing/2014/main" id="{91C6F10D-1077-E1D8-77E4-D5C220C1B8F7}"/>
                  </a:ext>
                </a:extLst>
              </p:cNvPr>
              <p:cNvGrpSpPr/>
              <p:nvPr/>
            </p:nvGrpSpPr>
            <p:grpSpPr>
              <a:xfrm>
                <a:off x="13486417" y="13489314"/>
                <a:ext cx="7947508" cy="5707271"/>
                <a:chOff x="13782343" y="11793605"/>
                <a:chExt cx="7947508" cy="5707271"/>
              </a:xfrm>
            </p:grpSpPr>
            <p:grpSp>
              <p:nvGrpSpPr>
                <p:cNvPr id="148" name="Group 147">
                  <a:extLst>
                    <a:ext uri="{FF2B5EF4-FFF2-40B4-BE49-F238E27FC236}">
                      <a16:creationId xmlns:a16="http://schemas.microsoft.com/office/drawing/2014/main" id="{2E375CC0-4E09-5E4D-9347-65BE6A7EAAA1}"/>
                    </a:ext>
                  </a:extLst>
                </p:cNvPr>
                <p:cNvGrpSpPr/>
                <p:nvPr/>
              </p:nvGrpSpPr>
              <p:grpSpPr>
                <a:xfrm>
                  <a:off x="13782343" y="11793605"/>
                  <a:ext cx="7947508" cy="5707271"/>
                  <a:chOff x="13990404" y="11421601"/>
                  <a:chExt cx="7947508" cy="5707271"/>
                </a:xfrm>
              </p:grpSpPr>
              <p:pic>
                <p:nvPicPr>
                  <p:cNvPr id="154" name="Picture 153">
                    <a:extLst>
                      <a:ext uri="{FF2B5EF4-FFF2-40B4-BE49-F238E27FC236}">
                        <a16:creationId xmlns:a16="http://schemas.microsoft.com/office/drawing/2014/main" id="{D2A5DBFF-63C4-60B1-9E7D-670261A0BA7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3990404" y="11421601"/>
                    <a:ext cx="7947508" cy="5707271"/>
                  </a:xfrm>
                  <a:prstGeom prst="rect">
                    <a:avLst/>
                  </a:prstGeom>
                </p:spPr>
              </p:pic>
              <p:grpSp>
                <p:nvGrpSpPr>
                  <p:cNvPr id="155" name="Group 154">
                    <a:extLst>
                      <a:ext uri="{FF2B5EF4-FFF2-40B4-BE49-F238E27FC236}">
                        <a16:creationId xmlns:a16="http://schemas.microsoft.com/office/drawing/2014/main" id="{F685605D-A2D4-DB9E-18FD-45D378044D52}"/>
                      </a:ext>
                    </a:extLst>
                  </p:cNvPr>
                  <p:cNvGrpSpPr/>
                  <p:nvPr/>
                </p:nvGrpSpPr>
                <p:grpSpPr>
                  <a:xfrm>
                    <a:off x="16630888" y="13873422"/>
                    <a:ext cx="2725160" cy="1719276"/>
                    <a:chOff x="16630888" y="13873422"/>
                    <a:chExt cx="2725160" cy="1719276"/>
                  </a:xfrm>
                </p:grpSpPr>
                <p:sp>
                  <p:nvSpPr>
                    <p:cNvPr id="156" name="TextBox 155">
                      <a:extLst>
                        <a:ext uri="{FF2B5EF4-FFF2-40B4-BE49-F238E27FC236}">
                          <a16:creationId xmlns:a16="http://schemas.microsoft.com/office/drawing/2014/main" id="{00EC93AE-682D-F3BB-84F0-9917A5D292A5}"/>
                        </a:ext>
                      </a:extLst>
                    </p:cNvPr>
                    <p:cNvSpPr txBox="1"/>
                    <p:nvPr/>
                  </p:nvSpPr>
                  <p:spPr>
                    <a:xfrm>
                      <a:off x="16630888" y="13873422"/>
                      <a:ext cx="2725160" cy="646331"/>
                    </a:xfrm>
                    <a:prstGeom prst="rect">
                      <a:avLst/>
                    </a:prstGeom>
                    <a:noFill/>
                  </p:spPr>
                  <p:txBody>
                    <a:bodyPr wrap="square" rtlCol="0">
                      <a:spAutoFit/>
                    </a:bodyPr>
                    <a:lstStyle/>
                    <a:p>
                      <a:pPr algn="ctr"/>
                      <a:r>
                        <a:rPr lang="en-US" sz="1800" dirty="0"/>
                        <a:t>initial boresight position at experiment start</a:t>
                      </a:r>
                    </a:p>
                  </p:txBody>
                </p:sp>
                <p:cxnSp>
                  <p:nvCxnSpPr>
                    <p:cNvPr id="157" name="Straight Arrow Connector 156">
                      <a:extLst>
                        <a:ext uri="{FF2B5EF4-FFF2-40B4-BE49-F238E27FC236}">
                          <a16:creationId xmlns:a16="http://schemas.microsoft.com/office/drawing/2014/main" id="{C1BAE183-9ED7-6A3D-2ECD-0C927CF86DEF}"/>
                        </a:ext>
                      </a:extLst>
                    </p:cNvPr>
                    <p:cNvCxnSpPr>
                      <a:cxnSpLocks/>
                    </p:cNvCxnSpPr>
                    <p:nvPr/>
                  </p:nvCxnSpPr>
                  <p:spPr>
                    <a:xfrm>
                      <a:off x="17994638" y="14454101"/>
                      <a:ext cx="0" cy="1138597"/>
                    </a:xfrm>
                    <a:prstGeom prst="straightConnector1">
                      <a:avLst/>
                    </a:prstGeom>
                    <a:ln w="1905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grpSp>
            </p:grpSp>
            <p:sp>
              <p:nvSpPr>
                <p:cNvPr id="149" name="Freeform: Shape 148">
                  <a:extLst>
                    <a:ext uri="{FF2B5EF4-FFF2-40B4-BE49-F238E27FC236}">
                      <a16:creationId xmlns:a16="http://schemas.microsoft.com/office/drawing/2014/main" id="{A854A5F7-0005-EEDF-D7C0-1339052D3678}"/>
                    </a:ext>
                  </a:extLst>
                </p:cNvPr>
                <p:cNvSpPr/>
                <p:nvPr/>
              </p:nvSpPr>
              <p:spPr>
                <a:xfrm rot="480000">
                  <a:off x="15569215" y="15350686"/>
                  <a:ext cx="2945822" cy="1171379"/>
                </a:xfrm>
                <a:custGeom>
                  <a:avLst/>
                  <a:gdLst>
                    <a:gd name="connsiteX0" fmla="*/ 2963333 w 2963333"/>
                    <a:gd name="connsiteY0" fmla="*/ 1134533 h 1490738"/>
                    <a:gd name="connsiteX1" fmla="*/ 939800 w 2963333"/>
                    <a:gd name="connsiteY1" fmla="*/ 1422400 h 1490738"/>
                    <a:gd name="connsiteX2" fmla="*/ 0 w 2963333"/>
                    <a:gd name="connsiteY2" fmla="*/ 0 h 1490738"/>
                  </a:gdLst>
                  <a:ahLst/>
                  <a:cxnLst>
                    <a:cxn ang="0">
                      <a:pos x="connsiteX0" y="connsiteY0"/>
                    </a:cxn>
                    <a:cxn ang="0">
                      <a:pos x="connsiteX1" y="connsiteY1"/>
                    </a:cxn>
                    <a:cxn ang="0">
                      <a:pos x="connsiteX2" y="connsiteY2"/>
                    </a:cxn>
                  </a:cxnLst>
                  <a:rect l="l" t="t" r="r" b="b"/>
                  <a:pathLst>
                    <a:path w="2963333" h="1490738">
                      <a:moveTo>
                        <a:pt x="2963333" y="1134533"/>
                      </a:moveTo>
                      <a:cubicBezTo>
                        <a:pt x="2198511" y="1373011"/>
                        <a:pt x="1433689" y="1611489"/>
                        <a:pt x="939800" y="1422400"/>
                      </a:cubicBezTo>
                      <a:cubicBezTo>
                        <a:pt x="445911" y="1233311"/>
                        <a:pt x="110067" y="314678"/>
                        <a:pt x="0" y="0"/>
                      </a:cubicBezTo>
                    </a:path>
                  </a:pathLst>
                </a:custGeom>
                <a:noFill/>
                <a:ln>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Freeform: Shape 149">
                  <a:extLst>
                    <a:ext uri="{FF2B5EF4-FFF2-40B4-BE49-F238E27FC236}">
                      <a16:creationId xmlns:a16="http://schemas.microsoft.com/office/drawing/2014/main" id="{4FF5AB6B-71A0-39A5-4AFB-C7B621CB91D3}"/>
                    </a:ext>
                  </a:extLst>
                </p:cNvPr>
                <p:cNvSpPr/>
                <p:nvPr/>
              </p:nvSpPr>
              <p:spPr>
                <a:xfrm>
                  <a:off x="19316072" y="13436071"/>
                  <a:ext cx="1176867" cy="2599266"/>
                </a:xfrm>
                <a:custGeom>
                  <a:avLst/>
                  <a:gdLst>
                    <a:gd name="connsiteX0" fmla="*/ 1176867 w 1176867"/>
                    <a:gd name="connsiteY0" fmla="*/ 0 h 2599266"/>
                    <a:gd name="connsiteX1" fmla="*/ 863600 w 1176867"/>
                    <a:gd name="connsiteY1" fmla="*/ 1193800 h 2599266"/>
                    <a:gd name="connsiteX2" fmla="*/ 0 w 1176867"/>
                    <a:gd name="connsiteY2" fmla="*/ 2599266 h 2599266"/>
                  </a:gdLst>
                  <a:ahLst/>
                  <a:cxnLst>
                    <a:cxn ang="0">
                      <a:pos x="connsiteX0" y="connsiteY0"/>
                    </a:cxn>
                    <a:cxn ang="0">
                      <a:pos x="connsiteX1" y="connsiteY1"/>
                    </a:cxn>
                    <a:cxn ang="0">
                      <a:pos x="connsiteX2" y="connsiteY2"/>
                    </a:cxn>
                  </a:cxnLst>
                  <a:rect l="l" t="t" r="r" b="b"/>
                  <a:pathLst>
                    <a:path w="1176867" h="2599266">
                      <a:moveTo>
                        <a:pt x="1176867" y="0"/>
                      </a:moveTo>
                      <a:cubicBezTo>
                        <a:pt x="1118306" y="380294"/>
                        <a:pt x="1059745" y="760589"/>
                        <a:pt x="863600" y="1193800"/>
                      </a:cubicBezTo>
                      <a:cubicBezTo>
                        <a:pt x="667455" y="1627011"/>
                        <a:pt x="333727" y="2113138"/>
                        <a:pt x="0" y="2599266"/>
                      </a:cubicBezTo>
                    </a:path>
                  </a:pathLst>
                </a:custGeom>
                <a:noFill/>
                <a:ln w="12700">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Freeform: Shape 150">
                  <a:extLst>
                    <a:ext uri="{FF2B5EF4-FFF2-40B4-BE49-F238E27FC236}">
                      <a16:creationId xmlns:a16="http://schemas.microsoft.com/office/drawing/2014/main" id="{E722777A-CDAB-3F5E-E58E-AB08E8E13FE7}"/>
                    </a:ext>
                  </a:extLst>
                </p:cNvPr>
                <p:cNvSpPr/>
                <p:nvPr/>
              </p:nvSpPr>
              <p:spPr>
                <a:xfrm rot="-120000">
                  <a:off x="15717742" y="12465866"/>
                  <a:ext cx="3784600" cy="1657698"/>
                </a:xfrm>
                <a:custGeom>
                  <a:avLst/>
                  <a:gdLst>
                    <a:gd name="connsiteX0" fmla="*/ 0 w 3784600"/>
                    <a:gd name="connsiteY0" fmla="*/ 1657698 h 1657698"/>
                    <a:gd name="connsiteX1" fmla="*/ 1879600 w 3784600"/>
                    <a:gd name="connsiteY1" fmla="*/ 252231 h 1657698"/>
                    <a:gd name="connsiteX2" fmla="*/ 3784600 w 3784600"/>
                    <a:gd name="connsiteY2" fmla="*/ 6698 h 1657698"/>
                  </a:gdLst>
                  <a:ahLst/>
                  <a:cxnLst>
                    <a:cxn ang="0">
                      <a:pos x="connsiteX0" y="connsiteY0"/>
                    </a:cxn>
                    <a:cxn ang="0">
                      <a:pos x="connsiteX1" y="connsiteY1"/>
                    </a:cxn>
                    <a:cxn ang="0">
                      <a:pos x="connsiteX2" y="connsiteY2"/>
                    </a:cxn>
                  </a:cxnLst>
                  <a:rect l="l" t="t" r="r" b="b"/>
                  <a:pathLst>
                    <a:path w="3784600" h="1657698">
                      <a:moveTo>
                        <a:pt x="0" y="1657698"/>
                      </a:moveTo>
                      <a:cubicBezTo>
                        <a:pt x="624416" y="1092548"/>
                        <a:pt x="1248833" y="527398"/>
                        <a:pt x="1879600" y="252231"/>
                      </a:cubicBezTo>
                      <a:cubicBezTo>
                        <a:pt x="2510367" y="-22936"/>
                        <a:pt x="3147483" y="-8119"/>
                        <a:pt x="3784600" y="6698"/>
                      </a:cubicBezTo>
                    </a:path>
                  </a:pathLst>
                </a:custGeom>
                <a:noFill/>
                <a:ln>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TextBox 151">
                  <a:extLst>
                    <a:ext uri="{FF2B5EF4-FFF2-40B4-BE49-F238E27FC236}">
                      <a16:creationId xmlns:a16="http://schemas.microsoft.com/office/drawing/2014/main" id="{BCBB6ADD-ABA1-C980-1BE5-127D465A896A}"/>
                    </a:ext>
                  </a:extLst>
                </p:cNvPr>
                <p:cNvSpPr txBox="1"/>
                <p:nvPr/>
              </p:nvSpPr>
              <p:spPr>
                <a:xfrm rot="19080000">
                  <a:off x="15338243" y="13319578"/>
                  <a:ext cx="1896673" cy="307777"/>
                </a:xfrm>
                <a:prstGeom prst="rect">
                  <a:avLst/>
                </a:prstGeom>
                <a:noFill/>
              </p:spPr>
              <p:txBody>
                <a:bodyPr wrap="none" rtlCol="0">
                  <a:spAutoFit/>
                </a:bodyPr>
                <a:lstStyle/>
                <a:p>
                  <a:r>
                    <a:rPr lang="en-US" sz="1400" dirty="0">
                      <a:latin typeface="Lucida Calligraphy" panose="03010101010101010101" pitchFamily="66" charset="0"/>
                    </a:rPr>
                    <a:t>orbit elapsed time</a:t>
                  </a:r>
                </a:p>
              </p:txBody>
            </p:sp>
            <p:sp>
              <p:nvSpPr>
                <p:cNvPr id="153" name="TextBox 152">
                  <a:extLst>
                    <a:ext uri="{FF2B5EF4-FFF2-40B4-BE49-F238E27FC236}">
                      <a16:creationId xmlns:a16="http://schemas.microsoft.com/office/drawing/2014/main" id="{C58AF2C4-42BB-6B2C-0F22-30BC2F4FD23D}"/>
                    </a:ext>
                  </a:extLst>
                </p:cNvPr>
                <p:cNvSpPr txBox="1"/>
                <p:nvPr/>
              </p:nvSpPr>
              <p:spPr>
                <a:xfrm rot="18060000">
                  <a:off x="19022368" y="15200985"/>
                  <a:ext cx="1896673" cy="307777"/>
                </a:xfrm>
                <a:prstGeom prst="rect">
                  <a:avLst/>
                </a:prstGeom>
                <a:noFill/>
              </p:spPr>
              <p:txBody>
                <a:bodyPr wrap="none" rtlCol="0">
                  <a:spAutoFit/>
                </a:bodyPr>
                <a:lstStyle/>
                <a:p>
                  <a:r>
                    <a:rPr lang="en-US" sz="1400" dirty="0">
                      <a:latin typeface="Lucida Calligraphy" panose="03010101010101010101" pitchFamily="66" charset="0"/>
                    </a:rPr>
                    <a:t>orbit elapsed time</a:t>
                  </a:r>
                </a:p>
              </p:txBody>
            </p:sp>
          </p:grpSp>
          <p:sp>
            <p:nvSpPr>
              <p:cNvPr id="83" name="TextBox 82">
                <a:extLst>
                  <a:ext uri="{FF2B5EF4-FFF2-40B4-BE49-F238E27FC236}">
                    <a16:creationId xmlns:a16="http://schemas.microsoft.com/office/drawing/2014/main" id="{8D085759-3601-4D0B-CF64-98A6A9CD306F}"/>
                  </a:ext>
                </a:extLst>
              </p:cNvPr>
              <p:cNvSpPr txBox="1"/>
              <p:nvPr/>
            </p:nvSpPr>
            <p:spPr>
              <a:xfrm>
                <a:off x="14528372" y="18123058"/>
                <a:ext cx="1017073" cy="369332"/>
              </a:xfrm>
              <a:prstGeom prst="rect">
                <a:avLst/>
              </a:prstGeom>
              <a:noFill/>
            </p:spPr>
            <p:txBody>
              <a:bodyPr wrap="none" rtlCol="0">
                <a:spAutoFit/>
              </a:bodyPr>
              <a:lstStyle/>
              <a:p>
                <a:r>
                  <a:rPr lang="en-US" sz="1800" dirty="0"/>
                  <a:t>Figure 4</a:t>
                </a:r>
              </a:p>
            </p:txBody>
          </p:sp>
        </p:grpSp>
      </p:grpSp>
      <p:grpSp>
        <p:nvGrpSpPr>
          <p:cNvPr id="23" name="Group 22">
            <a:extLst>
              <a:ext uri="{FF2B5EF4-FFF2-40B4-BE49-F238E27FC236}">
                <a16:creationId xmlns:a16="http://schemas.microsoft.com/office/drawing/2014/main" id="{A7167698-1105-D736-9689-404933F7CD70}"/>
              </a:ext>
            </a:extLst>
          </p:cNvPr>
          <p:cNvGrpSpPr/>
          <p:nvPr/>
        </p:nvGrpSpPr>
        <p:grpSpPr>
          <a:xfrm>
            <a:off x="914400" y="3657600"/>
            <a:ext cx="10698480" cy="28095822"/>
            <a:chOff x="914400" y="3657600"/>
            <a:chExt cx="10698480" cy="28095822"/>
          </a:xfrm>
        </p:grpSpPr>
        <p:sp>
          <p:nvSpPr>
            <p:cNvPr id="97" name="TextBox 96">
              <a:extLst>
                <a:ext uri="{FF2B5EF4-FFF2-40B4-BE49-F238E27FC236}">
                  <a16:creationId xmlns:a16="http://schemas.microsoft.com/office/drawing/2014/main" id="{D9274AFF-E7D4-33AE-4034-770EF2736C59}"/>
                </a:ext>
              </a:extLst>
            </p:cNvPr>
            <p:cNvSpPr txBox="1"/>
            <p:nvPr/>
          </p:nvSpPr>
          <p:spPr>
            <a:xfrm>
              <a:off x="1493520" y="18830406"/>
              <a:ext cx="9540240" cy="646331"/>
            </a:xfrm>
            <a:prstGeom prst="rect">
              <a:avLst/>
            </a:prstGeom>
            <a:noFill/>
          </p:spPr>
          <p:txBody>
            <a:bodyPr wrap="none" rtlCol="0">
              <a:spAutoFit/>
            </a:bodyPr>
            <a:lstStyle/>
            <a:p>
              <a:pPr algn="ctr"/>
              <a:r>
                <a:rPr lang="en-US" sz="3600" dirty="0"/>
                <a:t>Intra-Orbit Variability: Diurnal Calibration Drift</a:t>
              </a:r>
            </a:p>
          </p:txBody>
        </p:sp>
        <p:grpSp>
          <p:nvGrpSpPr>
            <p:cNvPr id="6" name="Group 5">
              <a:extLst>
                <a:ext uri="{FF2B5EF4-FFF2-40B4-BE49-F238E27FC236}">
                  <a16:creationId xmlns:a16="http://schemas.microsoft.com/office/drawing/2014/main" id="{BC7591D0-1B1D-370E-6648-BA40047CDB9B}"/>
                </a:ext>
              </a:extLst>
            </p:cNvPr>
            <p:cNvGrpSpPr/>
            <p:nvPr/>
          </p:nvGrpSpPr>
          <p:grpSpPr>
            <a:xfrm>
              <a:off x="1156716" y="4350795"/>
              <a:ext cx="10213848" cy="8441791"/>
              <a:chOff x="1181393" y="4350795"/>
              <a:chExt cx="10213848" cy="8441791"/>
            </a:xfrm>
          </p:grpSpPr>
          <p:sp>
            <p:nvSpPr>
              <p:cNvPr id="18" name="TextBox 17">
                <a:extLst>
                  <a:ext uri="{FF2B5EF4-FFF2-40B4-BE49-F238E27FC236}">
                    <a16:creationId xmlns:a16="http://schemas.microsoft.com/office/drawing/2014/main" id="{054BEECD-9E5B-294C-071A-948CBF073EFE}"/>
                  </a:ext>
                </a:extLst>
              </p:cNvPr>
              <p:cNvSpPr txBox="1"/>
              <p:nvPr/>
            </p:nvSpPr>
            <p:spPr>
              <a:xfrm>
                <a:off x="1181393" y="9684043"/>
                <a:ext cx="10213848" cy="3108543"/>
              </a:xfrm>
              <a:prstGeom prst="rect">
                <a:avLst/>
              </a:prstGeom>
              <a:noFill/>
            </p:spPr>
            <p:txBody>
              <a:bodyPr wrap="square" rtlCol="0">
                <a:spAutoFit/>
              </a:bodyPr>
              <a:lstStyle/>
              <a:p>
                <a:pPr algn="just"/>
                <a:r>
                  <a:rPr lang="en-US" sz="2800" dirty="0"/>
                  <a:t>An updated optimum pointing direction was calculated using the mean backscatter signal acquired in each position. To maximize backscatter SNR and minimize perturbations to standard data acquisition, boresight alignments were con-ducted during night granules only. A typical align operation generated a relative boresight movement of just under 5 </a:t>
                </a:r>
                <a:r>
                  <a:rPr lang="el-GR" sz="2800" dirty="0"/>
                  <a:t>μ</a:t>
                </a:r>
                <a:r>
                  <a:rPr lang="en-US" sz="2800" dirty="0"/>
                  <a:t>rad. Total movement over the backup laser lifetime was 77 </a:t>
                </a:r>
                <a:r>
                  <a:rPr lang="el-GR" sz="2800" dirty="0"/>
                  <a:t>μ</a:t>
                </a:r>
                <a:r>
                  <a:rPr lang="en-US" sz="2800" dirty="0"/>
                  <a:t>rad.</a:t>
                </a:r>
              </a:p>
            </p:txBody>
          </p:sp>
          <p:sp>
            <p:nvSpPr>
              <p:cNvPr id="39" name="TextBox 38">
                <a:extLst>
                  <a:ext uri="{FF2B5EF4-FFF2-40B4-BE49-F238E27FC236}">
                    <a16:creationId xmlns:a16="http://schemas.microsoft.com/office/drawing/2014/main" id="{6FB44B1F-99A0-4B67-2690-278EF3E008A5}"/>
                  </a:ext>
                </a:extLst>
              </p:cNvPr>
              <p:cNvSpPr txBox="1"/>
              <p:nvPr/>
            </p:nvSpPr>
            <p:spPr>
              <a:xfrm>
                <a:off x="1181393" y="4350795"/>
                <a:ext cx="10213848" cy="1815882"/>
              </a:xfrm>
              <a:prstGeom prst="rect">
                <a:avLst/>
              </a:prstGeom>
              <a:noFill/>
            </p:spPr>
            <p:txBody>
              <a:bodyPr wrap="square" rtlCol="0">
                <a:spAutoFit/>
              </a:bodyPr>
              <a:lstStyle/>
              <a:p>
                <a:pPr algn="just"/>
                <a:r>
                  <a:rPr lang="en-US" sz="2800" dirty="0"/>
                  <a:t>Optical alignment of CALIOP’s transmitter and receiver was accomplished using an adjustable boresight mechanism (ABM) that could be moved in steps of ~1.6 </a:t>
                </a:r>
                <a:r>
                  <a:rPr lang="el-GR" sz="2800" dirty="0"/>
                  <a:t>μ</a:t>
                </a:r>
                <a:r>
                  <a:rPr lang="en-US" sz="2800" dirty="0"/>
                  <a:t>rad in each of two orthogonal directions</a:t>
                </a:r>
              </a:p>
            </p:txBody>
          </p:sp>
          <p:sp>
            <p:nvSpPr>
              <p:cNvPr id="25" name="TextBox 24">
                <a:extLst>
                  <a:ext uri="{FF2B5EF4-FFF2-40B4-BE49-F238E27FC236}">
                    <a16:creationId xmlns:a16="http://schemas.microsoft.com/office/drawing/2014/main" id="{2E88D88E-E304-844F-629F-72766C1B810F}"/>
                  </a:ext>
                </a:extLst>
              </p:cNvPr>
              <p:cNvSpPr txBox="1"/>
              <p:nvPr/>
            </p:nvSpPr>
            <p:spPr>
              <a:xfrm>
                <a:off x="1181394" y="6140405"/>
                <a:ext cx="4852426" cy="3539430"/>
              </a:xfrm>
              <a:prstGeom prst="rect">
                <a:avLst/>
              </a:prstGeom>
              <a:noFill/>
            </p:spPr>
            <p:txBody>
              <a:bodyPr wrap="square" rtlCol="0">
                <a:spAutoFit/>
              </a:bodyPr>
              <a:lstStyle/>
              <a:p>
                <a:pPr algn="just"/>
                <a:r>
                  <a:rPr lang="en-US" sz="2800" dirty="0"/>
                  <a:t>Alignment was periodically optimized by executing an ALIGN command to move the AMB from its current position through a fixed set of four offsets ±40 steps (64 </a:t>
                </a:r>
                <a:r>
                  <a:rPr lang="el-GR" sz="2800" dirty="0"/>
                  <a:t>μ</a:t>
                </a:r>
                <a:r>
                  <a:rPr lang="en-US" sz="2800" dirty="0"/>
                  <a:t>rad) along each axis.  Dwell time at each step was ~1 minute.</a:t>
                </a:r>
              </a:p>
            </p:txBody>
          </p:sp>
        </p:grpSp>
        <p:sp>
          <p:nvSpPr>
            <p:cNvPr id="95" name="TextBox 94">
              <a:extLst>
                <a:ext uri="{FF2B5EF4-FFF2-40B4-BE49-F238E27FC236}">
                  <a16:creationId xmlns:a16="http://schemas.microsoft.com/office/drawing/2014/main" id="{FC2F6C6A-7A72-77F9-D4DE-3853CDCB696A}"/>
                </a:ext>
              </a:extLst>
            </p:cNvPr>
            <p:cNvSpPr txBox="1"/>
            <p:nvPr/>
          </p:nvSpPr>
          <p:spPr>
            <a:xfrm>
              <a:off x="3273815" y="3657600"/>
              <a:ext cx="5979650" cy="646331"/>
            </a:xfrm>
            <a:prstGeom prst="rect">
              <a:avLst/>
            </a:prstGeom>
            <a:noFill/>
          </p:spPr>
          <p:txBody>
            <a:bodyPr wrap="none" rtlCol="0">
              <a:spAutoFit/>
            </a:bodyPr>
            <a:lstStyle/>
            <a:p>
              <a:pPr algn="ctr"/>
              <a:r>
                <a:rPr lang="en-US" sz="3600" dirty="0"/>
                <a:t>Routine Boresight Alignment</a:t>
              </a:r>
            </a:p>
          </p:txBody>
        </p:sp>
        <p:grpSp>
          <p:nvGrpSpPr>
            <p:cNvPr id="166" name="Group 165">
              <a:extLst>
                <a:ext uri="{FF2B5EF4-FFF2-40B4-BE49-F238E27FC236}">
                  <a16:creationId xmlns:a16="http://schemas.microsoft.com/office/drawing/2014/main" id="{DF6EEC0B-0E0E-4AF8-4D4E-BACC74428D55}"/>
                </a:ext>
              </a:extLst>
            </p:cNvPr>
            <p:cNvGrpSpPr/>
            <p:nvPr/>
          </p:nvGrpSpPr>
          <p:grpSpPr>
            <a:xfrm>
              <a:off x="6292531" y="5822155"/>
              <a:ext cx="5190516" cy="3872324"/>
              <a:chOff x="6880268" y="5913595"/>
              <a:chExt cx="5190516" cy="3872324"/>
            </a:xfrm>
          </p:grpSpPr>
          <p:grpSp>
            <p:nvGrpSpPr>
              <p:cNvPr id="7" name="Group 6">
                <a:extLst>
                  <a:ext uri="{FF2B5EF4-FFF2-40B4-BE49-F238E27FC236}">
                    <a16:creationId xmlns:a16="http://schemas.microsoft.com/office/drawing/2014/main" id="{13D36545-37A3-F3E8-ED91-AA68E2C6589C}"/>
                  </a:ext>
                </a:extLst>
              </p:cNvPr>
              <p:cNvGrpSpPr>
                <a:grpSpLocks noChangeAspect="1"/>
              </p:cNvGrpSpPr>
              <p:nvPr/>
            </p:nvGrpSpPr>
            <p:grpSpPr>
              <a:xfrm>
                <a:off x="6880268" y="6219759"/>
                <a:ext cx="5133120" cy="3566160"/>
                <a:chOff x="130283" y="742334"/>
                <a:chExt cx="8686800" cy="6035040"/>
              </a:xfrm>
            </p:grpSpPr>
            <p:pic>
              <p:nvPicPr>
                <p:cNvPr id="10" name="Picture 9">
                  <a:extLst>
                    <a:ext uri="{FF2B5EF4-FFF2-40B4-BE49-F238E27FC236}">
                      <a16:creationId xmlns:a16="http://schemas.microsoft.com/office/drawing/2014/main" id="{78A575CA-6612-2B5F-3E3C-1B3FCB3DC3FE}"/>
                    </a:ext>
                  </a:extLst>
                </p:cNvPr>
                <p:cNvPicPr>
                  <a:picLocks noChangeAspect="1"/>
                </p:cNvPicPr>
                <p:nvPr/>
              </p:nvPicPr>
              <p:blipFill rotWithShape="1">
                <a:blip r:embed="rId17">
                  <a:extLst>
                    <a:ext uri="{28A0092B-C50C-407E-A947-70E740481C1C}">
                      <a14:useLocalDpi xmlns:a14="http://schemas.microsoft.com/office/drawing/2010/main" val="0"/>
                    </a:ext>
                  </a:extLst>
                </a:blip>
                <a:srcRect l="2425" t="5376" r="2653" b="4004"/>
                <a:stretch/>
              </p:blipFill>
              <p:spPr>
                <a:xfrm>
                  <a:off x="130283" y="742334"/>
                  <a:ext cx="8686800" cy="6035040"/>
                </a:xfrm>
                <a:prstGeom prst="rect">
                  <a:avLst/>
                </a:prstGeom>
              </p:spPr>
            </p:pic>
            <p:sp>
              <p:nvSpPr>
                <p:cNvPr id="11" name="Oval 10">
                  <a:extLst>
                    <a:ext uri="{FF2B5EF4-FFF2-40B4-BE49-F238E27FC236}">
                      <a16:creationId xmlns:a16="http://schemas.microsoft.com/office/drawing/2014/main" id="{BA41A133-D76B-DC41-6318-3123FC3887F8}"/>
                    </a:ext>
                  </a:extLst>
                </p:cNvPr>
                <p:cNvSpPr/>
                <p:nvPr/>
              </p:nvSpPr>
              <p:spPr>
                <a:xfrm>
                  <a:off x="4021896" y="3834581"/>
                  <a:ext cx="117987" cy="115529"/>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Oval 11">
                  <a:extLst>
                    <a:ext uri="{FF2B5EF4-FFF2-40B4-BE49-F238E27FC236}">
                      <a16:creationId xmlns:a16="http://schemas.microsoft.com/office/drawing/2014/main" id="{7FCECF4B-6E3F-3AB1-CD5A-A3CE36697391}"/>
                    </a:ext>
                  </a:extLst>
                </p:cNvPr>
                <p:cNvSpPr/>
                <p:nvPr/>
              </p:nvSpPr>
              <p:spPr>
                <a:xfrm>
                  <a:off x="5049365" y="3861622"/>
                  <a:ext cx="117987" cy="115529"/>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TextBox 18">
                  <a:extLst>
                    <a:ext uri="{FF2B5EF4-FFF2-40B4-BE49-F238E27FC236}">
                      <a16:creationId xmlns:a16="http://schemas.microsoft.com/office/drawing/2014/main" id="{357E1EAF-ED90-BAAF-7017-A680FD57C598}"/>
                    </a:ext>
                  </a:extLst>
                </p:cNvPr>
                <p:cNvSpPr txBox="1"/>
                <p:nvPr/>
              </p:nvSpPr>
              <p:spPr>
                <a:xfrm>
                  <a:off x="4752738" y="3925182"/>
                  <a:ext cx="708342" cy="532013"/>
                </a:xfrm>
                <a:prstGeom prst="rect">
                  <a:avLst/>
                </a:prstGeom>
                <a:noFill/>
              </p:spPr>
              <p:txBody>
                <a:bodyPr wrap="none" rtlCol="0">
                  <a:spAutoFit/>
                </a:bodyPr>
                <a:lstStyle/>
                <a:p>
                  <a:pPr algn="ctr"/>
                  <a:r>
                    <a:rPr lang="en-US" sz="1600" b="1" dirty="0">
                      <a:ln w="6350">
                        <a:solidFill>
                          <a:schemeClr val="tx1"/>
                        </a:solidFill>
                      </a:ln>
                      <a:solidFill>
                        <a:srgbClr val="C00000"/>
                      </a:solidFill>
                    </a:rPr>
                    <a:t>P4</a:t>
                  </a:r>
                </a:p>
              </p:txBody>
            </p:sp>
            <p:sp>
              <p:nvSpPr>
                <p:cNvPr id="20" name="TextBox 19">
                  <a:extLst>
                    <a:ext uri="{FF2B5EF4-FFF2-40B4-BE49-F238E27FC236}">
                      <a16:creationId xmlns:a16="http://schemas.microsoft.com/office/drawing/2014/main" id="{EB8100BB-43EA-4F5B-81BF-5E3F3D138CB2}"/>
                    </a:ext>
                  </a:extLst>
                </p:cNvPr>
                <p:cNvSpPr txBox="1"/>
                <p:nvPr/>
              </p:nvSpPr>
              <p:spPr>
                <a:xfrm>
                  <a:off x="3734343" y="3898580"/>
                  <a:ext cx="708342" cy="532013"/>
                </a:xfrm>
                <a:prstGeom prst="rect">
                  <a:avLst/>
                </a:prstGeom>
                <a:noFill/>
              </p:spPr>
              <p:txBody>
                <a:bodyPr wrap="none" rtlCol="0">
                  <a:spAutoFit/>
                </a:bodyPr>
                <a:lstStyle/>
                <a:p>
                  <a:pPr algn="ctr"/>
                  <a:r>
                    <a:rPr lang="en-US" sz="1600" b="1" dirty="0">
                      <a:ln w="6350">
                        <a:solidFill>
                          <a:schemeClr val="tx1"/>
                        </a:solidFill>
                      </a:ln>
                      <a:solidFill>
                        <a:srgbClr val="C00000"/>
                      </a:solidFill>
                    </a:rPr>
                    <a:t>P2</a:t>
                  </a:r>
                </a:p>
              </p:txBody>
            </p:sp>
            <p:sp>
              <p:nvSpPr>
                <p:cNvPr id="21" name="Oval 20">
                  <a:extLst>
                    <a:ext uri="{FF2B5EF4-FFF2-40B4-BE49-F238E27FC236}">
                      <a16:creationId xmlns:a16="http://schemas.microsoft.com/office/drawing/2014/main" id="{76E4CD5F-CFE5-E66A-FB91-F3B179B4386A}"/>
                    </a:ext>
                  </a:extLst>
                </p:cNvPr>
                <p:cNvSpPr/>
                <p:nvPr/>
              </p:nvSpPr>
              <p:spPr>
                <a:xfrm>
                  <a:off x="4601379" y="2090496"/>
                  <a:ext cx="127819" cy="7865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TextBox 21">
                  <a:extLst>
                    <a:ext uri="{FF2B5EF4-FFF2-40B4-BE49-F238E27FC236}">
                      <a16:creationId xmlns:a16="http://schemas.microsoft.com/office/drawing/2014/main" id="{9269386A-FE57-4545-F216-88A79A5A6937}"/>
                    </a:ext>
                  </a:extLst>
                </p:cNvPr>
                <p:cNvSpPr txBox="1"/>
                <p:nvPr/>
              </p:nvSpPr>
              <p:spPr>
                <a:xfrm>
                  <a:off x="4322892" y="1600331"/>
                  <a:ext cx="708342" cy="532013"/>
                </a:xfrm>
                <a:prstGeom prst="rect">
                  <a:avLst/>
                </a:prstGeom>
                <a:noFill/>
              </p:spPr>
              <p:txBody>
                <a:bodyPr wrap="none" rtlCol="0">
                  <a:spAutoFit/>
                </a:bodyPr>
                <a:lstStyle/>
                <a:p>
                  <a:pPr algn="ctr"/>
                  <a:r>
                    <a:rPr lang="en-US" sz="1600" b="1" dirty="0">
                      <a:ln w="6350">
                        <a:solidFill>
                          <a:schemeClr val="tx1"/>
                        </a:solidFill>
                      </a:ln>
                      <a:solidFill>
                        <a:srgbClr val="C00000"/>
                      </a:solidFill>
                    </a:rPr>
                    <a:t>P0</a:t>
                  </a:r>
                </a:p>
              </p:txBody>
            </p:sp>
          </p:grpSp>
          <p:grpSp>
            <p:nvGrpSpPr>
              <p:cNvPr id="165" name="Group 164">
                <a:extLst>
                  <a:ext uri="{FF2B5EF4-FFF2-40B4-BE49-F238E27FC236}">
                    <a16:creationId xmlns:a16="http://schemas.microsoft.com/office/drawing/2014/main" id="{3D10D44F-53BE-841B-B497-843F71F84828}"/>
                  </a:ext>
                </a:extLst>
              </p:cNvPr>
              <p:cNvGrpSpPr/>
              <p:nvPr/>
            </p:nvGrpSpPr>
            <p:grpSpPr>
              <a:xfrm>
                <a:off x="9682480" y="6681433"/>
                <a:ext cx="2388304" cy="1005242"/>
                <a:chOff x="9682480" y="6681433"/>
                <a:chExt cx="2388304" cy="1005242"/>
              </a:xfrm>
            </p:grpSpPr>
            <p:sp>
              <p:nvSpPr>
                <p:cNvPr id="8" name="TextBox 7">
                  <a:extLst>
                    <a:ext uri="{FF2B5EF4-FFF2-40B4-BE49-F238E27FC236}">
                      <a16:creationId xmlns:a16="http://schemas.microsoft.com/office/drawing/2014/main" id="{6CA4ADC4-BB7E-7641-7B3C-0C154BD06D74}"/>
                    </a:ext>
                  </a:extLst>
                </p:cNvPr>
                <p:cNvSpPr txBox="1"/>
                <p:nvPr/>
              </p:nvSpPr>
              <p:spPr>
                <a:xfrm>
                  <a:off x="10047097" y="6681433"/>
                  <a:ext cx="2023687" cy="646331"/>
                </a:xfrm>
                <a:prstGeom prst="rect">
                  <a:avLst/>
                </a:prstGeom>
                <a:noFill/>
              </p:spPr>
              <p:txBody>
                <a:bodyPr wrap="square" rtlCol="0">
                  <a:spAutoFit/>
                </a:bodyPr>
                <a:lstStyle/>
                <a:p>
                  <a:pPr algn="ctr"/>
                  <a:r>
                    <a:rPr lang="en-US" sz="1800" dirty="0">
                      <a:solidFill>
                        <a:schemeClr val="accent6">
                          <a:lumMod val="75000"/>
                        </a:schemeClr>
                      </a:solidFill>
                    </a:rPr>
                    <a:t>Gaussian beam profile</a:t>
                  </a:r>
                </a:p>
              </p:txBody>
            </p:sp>
            <p:cxnSp>
              <p:nvCxnSpPr>
                <p:cNvPr id="9" name="Straight Arrow Connector 8">
                  <a:extLst>
                    <a:ext uri="{FF2B5EF4-FFF2-40B4-BE49-F238E27FC236}">
                      <a16:creationId xmlns:a16="http://schemas.microsoft.com/office/drawing/2014/main" id="{C80E3F6A-9A76-916E-59EE-E2DA7A814923}"/>
                    </a:ext>
                  </a:extLst>
                </p:cNvPr>
                <p:cNvCxnSpPr>
                  <a:cxnSpLocks/>
                </p:cNvCxnSpPr>
                <p:nvPr/>
              </p:nvCxnSpPr>
              <p:spPr>
                <a:xfrm flipH="1">
                  <a:off x="9682480" y="7104698"/>
                  <a:ext cx="825726" cy="581977"/>
                </a:xfrm>
                <a:prstGeom prst="straightConnector1">
                  <a:avLst/>
                </a:prstGeom>
                <a:ln w="28575">
                  <a:solidFill>
                    <a:schemeClr val="accent6"/>
                  </a:solidFill>
                  <a:tailEnd type="oval" w="lg" len="lg"/>
                </a:ln>
              </p:spPr>
              <p:style>
                <a:lnRef idx="1">
                  <a:schemeClr val="accent1"/>
                </a:lnRef>
                <a:fillRef idx="0">
                  <a:schemeClr val="accent1"/>
                </a:fillRef>
                <a:effectRef idx="0">
                  <a:schemeClr val="accent1"/>
                </a:effectRef>
                <a:fontRef idx="minor">
                  <a:schemeClr val="tx1"/>
                </a:fontRef>
              </p:style>
            </p:cxnSp>
          </p:grpSp>
          <p:sp>
            <p:nvSpPr>
              <p:cNvPr id="102" name="TextBox 101">
                <a:extLst>
                  <a:ext uri="{FF2B5EF4-FFF2-40B4-BE49-F238E27FC236}">
                    <a16:creationId xmlns:a16="http://schemas.microsoft.com/office/drawing/2014/main" id="{426A1F2E-72B1-D6D7-B89E-091294E76399}"/>
                  </a:ext>
                </a:extLst>
              </p:cNvPr>
              <p:cNvSpPr txBox="1"/>
              <p:nvPr/>
            </p:nvSpPr>
            <p:spPr>
              <a:xfrm>
                <a:off x="7782955" y="5913595"/>
                <a:ext cx="3525078" cy="646331"/>
              </a:xfrm>
              <a:prstGeom prst="rect">
                <a:avLst/>
              </a:prstGeom>
              <a:noFill/>
            </p:spPr>
            <p:txBody>
              <a:bodyPr wrap="square" rtlCol="0">
                <a:spAutoFit/>
              </a:bodyPr>
              <a:lstStyle/>
              <a:p>
                <a:pPr algn="ctr"/>
                <a:r>
                  <a:rPr lang="en-US" sz="1800" dirty="0"/>
                  <a:t>Figure 1: schematic of beam aligned to ABM position [0,0]</a:t>
                </a:r>
              </a:p>
            </p:txBody>
          </p:sp>
        </p:grpSp>
        <p:sp>
          <p:nvSpPr>
            <p:cNvPr id="170" name="TextBox 169">
              <a:extLst>
                <a:ext uri="{FF2B5EF4-FFF2-40B4-BE49-F238E27FC236}">
                  <a16:creationId xmlns:a16="http://schemas.microsoft.com/office/drawing/2014/main" id="{47B9AB09-56DF-1504-C0B6-D9A801FCC5E1}"/>
                </a:ext>
              </a:extLst>
            </p:cNvPr>
            <p:cNvSpPr txBox="1"/>
            <p:nvPr/>
          </p:nvSpPr>
          <p:spPr>
            <a:xfrm>
              <a:off x="1155112" y="26490443"/>
              <a:ext cx="10217056" cy="5262979"/>
            </a:xfrm>
            <a:prstGeom prst="rect">
              <a:avLst/>
            </a:prstGeom>
            <a:noFill/>
          </p:spPr>
          <p:txBody>
            <a:bodyPr wrap="square" rtlCol="0">
              <a:spAutoFit/>
            </a:bodyPr>
            <a:lstStyle/>
            <a:p>
              <a:pPr algn="just"/>
              <a:r>
                <a:rPr lang="en-US" sz="2800" dirty="0"/>
                <a:t>From the beginning of the mission, large diurnal variations were observed in the 532 nm calibration coefficients (Hunt et al., 2009; Powell et al., 2009). As seen above, the temporal pattern of the diurnal changes is largely consistent from year to year, though the magnitudes and temporal shapes change seasonally. While thermally driven intra-orbit alignment variability was predicted prior to launch, both the magnitude of the variations and their impacts on the 532 nm calibration coefficients were much larger than expected. Post launch analyses conducted by Ball Aerospace &amp; Technologies Corp. showed that the time of the ALIGN command within an orbit plays a critical role in alignment variability (Lieber et al., 2007).</a:t>
              </a:r>
            </a:p>
          </p:txBody>
        </p:sp>
        <p:grpSp>
          <p:nvGrpSpPr>
            <p:cNvPr id="2" name="Group 1">
              <a:extLst>
                <a:ext uri="{FF2B5EF4-FFF2-40B4-BE49-F238E27FC236}">
                  <a16:creationId xmlns:a16="http://schemas.microsoft.com/office/drawing/2014/main" id="{99908D9A-285F-595F-863D-7B77572797F4}"/>
                </a:ext>
              </a:extLst>
            </p:cNvPr>
            <p:cNvGrpSpPr/>
            <p:nvPr/>
          </p:nvGrpSpPr>
          <p:grpSpPr>
            <a:xfrm>
              <a:off x="1436463" y="12857001"/>
              <a:ext cx="9654355" cy="4587152"/>
              <a:chOff x="1436463" y="13146561"/>
              <a:chExt cx="9654355" cy="4587152"/>
            </a:xfrm>
          </p:grpSpPr>
          <p:grpSp>
            <p:nvGrpSpPr>
              <p:cNvPr id="112" name="Group 111">
                <a:extLst>
                  <a:ext uri="{FF2B5EF4-FFF2-40B4-BE49-F238E27FC236}">
                    <a16:creationId xmlns:a16="http://schemas.microsoft.com/office/drawing/2014/main" id="{CB3768A3-E401-9280-99F6-ED3D8FF4F983}"/>
                  </a:ext>
                </a:extLst>
              </p:cNvPr>
              <p:cNvGrpSpPr/>
              <p:nvPr/>
            </p:nvGrpSpPr>
            <p:grpSpPr>
              <a:xfrm>
                <a:off x="1436463" y="13146561"/>
                <a:ext cx="9654355" cy="4587152"/>
                <a:chOff x="2095762" y="12331221"/>
                <a:chExt cx="9654355" cy="4587152"/>
              </a:xfrm>
            </p:grpSpPr>
            <p:grpSp>
              <p:nvGrpSpPr>
                <p:cNvPr id="69" name="Group 68">
                  <a:extLst>
                    <a:ext uri="{FF2B5EF4-FFF2-40B4-BE49-F238E27FC236}">
                      <a16:creationId xmlns:a16="http://schemas.microsoft.com/office/drawing/2014/main" id="{34359170-9DCB-2F91-80E8-8FA2466716DE}"/>
                    </a:ext>
                  </a:extLst>
                </p:cNvPr>
                <p:cNvGrpSpPr/>
                <p:nvPr/>
              </p:nvGrpSpPr>
              <p:grpSpPr>
                <a:xfrm>
                  <a:off x="2095762" y="12331221"/>
                  <a:ext cx="9654355" cy="4587152"/>
                  <a:chOff x="2438661" y="12147071"/>
                  <a:chExt cx="9654355" cy="4587152"/>
                </a:xfrm>
              </p:grpSpPr>
              <p:pic>
                <p:nvPicPr>
                  <p:cNvPr id="5" name="Picture 4">
                    <a:extLst>
                      <a:ext uri="{FF2B5EF4-FFF2-40B4-BE49-F238E27FC236}">
                        <a16:creationId xmlns:a16="http://schemas.microsoft.com/office/drawing/2014/main" id="{6E120690-83E8-3A44-1C0E-9D710FED45E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438661" y="12147071"/>
                    <a:ext cx="9654355" cy="4587152"/>
                  </a:xfrm>
                  <a:prstGeom prst="rect">
                    <a:avLst/>
                  </a:prstGeom>
                </p:spPr>
              </p:pic>
              <p:sp>
                <p:nvSpPr>
                  <p:cNvPr id="37" name="TextBox 36">
                    <a:extLst>
                      <a:ext uri="{FF2B5EF4-FFF2-40B4-BE49-F238E27FC236}">
                        <a16:creationId xmlns:a16="http://schemas.microsoft.com/office/drawing/2014/main" id="{93E9DA02-10B6-177D-E804-FC61ADE7B41F}"/>
                      </a:ext>
                    </a:extLst>
                  </p:cNvPr>
                  <p:cNvSpPr txBox="1"/>
                  <p:nvPr/>
                </p:nvSpPr>
                <p:spPr>
                  <a:xfrm>
                    <a:off x="4673996" y="14305827"/>
                    <a:ext cx="1098378" cy="307777"/>
                  </a:xfrm>
                  <a:prstGeom prst="rect">
                    <a:avLst/>
                  </a:prstGeom>
                  <a:noFill/>
                </p:spPr>
                <p:txBody>
                  <a:bodyPr wrap="none" rtlCol="0">
                    <a:spAutoFit/>
                  </a:bodyPr>
                  <a:lstStyle/>
                  <a:p>
                    <a:r>
                      <a:rPr lang="en-US" sz="1400" dirty="0"/>
                      <a:t>2009-03-12</a:t>
                    </a:r>
                  </a:p>
                </p:txBody>
              </p:sp>
              <p:cxnSp>
                <p:nvCxnSpPr>
                  <p:cNvPr id="42" name="Straight Arrow Connector 41">
                    <a:extLst>
                      <a:ext uri="{FF2B5EF4-FFF2-40B4-BE49-F238E27FC236}">
                        <a16:creationId xmlns:a16="http://schemas.microsoft.com/office/drawing/2014/main" id="{A8AD1A4C-4029-E1E0-3FAA-2FA51C9F169F}"/>
                      </a:ext>
                    </a:extLst>
                  </p:cNvPr>
                  <p:cNvCxnSpPr/>
                  <p:nvPr/>
                </p:nvCxnSpPr>
                <p:spPr>
                  <a:xfrm flipH="1" flipV="1">
                    <a:off x="5086598" y="13548360"/>
                    <a:ext cx="155962" cy="7315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B7453478-0C97-CF94-3809-3223E6E13853}"/>
                      </a:ext>
                    </a:extLst>
                  </p:cNvPr>
                  <p:cNvSpPr txBox="1"/>
                  <p:nvPr/>
                </p:nvSpPr>
                <p:spPr>
                  <a:xfrm>
                    <a:off x="5692225" y="13366849"/>
                    <a:ext cx="1098378" cy="307777"/>
                  </a:xfrm>
                  <a:prstGeom prst="rect">
                    <a:avLst/>
                  </a:prstGeom>
                  <a:noFill/>
                </p:spPr>
                <p:txBody>
                  <a:bodyPr wrap="none" rtlCol="0">
                    <a:spAutoFit/>
                  </a:bodyPr>
                  <a:lstStyle/>
                  <a:p>
                    <a:r>
                      <a:rPr lang="en-US" sz="1400" dirty="0"/>
                      <a:t>2011-03-07</a:t>
                    </a:r>
                  </a:p>
                </p:txBody>
              </p:sp>
              <p:cxnSp>
                <p:nvCxnSpPr>
                  <p:cNvPr id="44" name="Straight Arrow Connector 43">
                    <a:extLst>
                      <a:ext uri="{FF2B5EF4-FFF2-40B4-BE49-F238E27FC236}">
                        <a16:creationId xmlns:a16="http://schemas.microsoft.com/office/drawing/2014/main" id="{F9A83DC2-28DB-021A-7D94-07F0F83FE175}"/>
                      </a:ext>
                    </a:extLst>
                  </p:cNvPr>
                  <p:cNvCxnSpPr>
                    <a:cxnSpLocks/>
                  </p:cNvCxnSpPr>
                  <p:nvPr/>
                </p:nvCxnSpPr>
                <p:spPr>
                  <a:xfrm flipH="1" flipV="1">
                    <a:off x="6039513" y="13220439"/>
                    <a:ext cx="181672" cy="20524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4919D7DC-3C60-83E8-3BB2-FE0AC71544E3}"/>
                      </a:ext>
                    </a:extLst>
                  </p:cNvPr>
                  <p:cNvSpPr txBox="1"/>
                  <p:nvPr/>
                </p:nvSpPr>
                <p:spPr>
                  <a:xfrm>
                    <a:off x="6467622" y="12635280"/>
                    <a:ext cx="1098378" cy="307777"/>
                  </a:xfrm>
                  <a:prstGeom prst="rect">
                    <a:avLst/>
                  </a:prstGeom>
                  <a:noFill/>
                </p:spPr>
                <p:txBody>
                  <a:bodyPr wrap="none" rtlCol="0">
                    <a:spAutoFit/>
                  </a:bodyPr>
                  <a:lstStyle/>
                  <a:p>
                    <a:r>
                      <a:rPr lang="en-US" sz="1400" dirty="0"/>
                      <a:t>2013-03-08</a:t>
                    </a:r>
                  </a:p>
                </p:txBody>
              </p:sp>
              <p:cxnSp>
                <p:nvCxnSpPr>
                  <p:cNvPr id="47" name="Straight Arrow Connector 46">
                    <a:extLst>
                      <a:ext uri="{FF2B5EF4-FFF2-40B4-BE49-F238E27FC236}">
                        <a16:creationId xmlns:a16="http://schemas.microsoft.com/office/drawing/2014/main" id="{43D56483-6E14-7076-657E-CEF42DD8412E}"/>
                      </a:ext>
                    </a:extLst>
                  </p:cNvPr>
                  <p:cNvCxnSpPr>
                    <a:cxnSpLocks/>
                  </p:cNvCxnSpPr>
                  <p:nvPr/>
                </p:nvCxnSpPr>
                <p:spPr>
                  <a:xfrm>
                    <a:off x="7455622" y="12866077"/>
                    <a:ext cx="363670" cy="23582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AC11A3AA-9FF8-45D7-EF8A-5568C15F3F4A}"/>
                      </a:ext>
                    </a:extLst>
                  </p:cNvPr>
                  <p:cNvSpPr txBox="1"/>
                  <p:nvPr/>
                </p:nvSpPr>
                <p:spPr>
                  <a:xfrm>
                    <a:off x="9374943" y="12576660"/>
                    <a:ext cx="1098378" cy="307777"/>
                  </a:xfrm>
                  <a:prstGeom prst="rect">
                    <a:avLst/>
                  </a:prstGeom>
                  <a:noFill/>
                </p:spPr>
                <p:txBody>
                  <a:bodyPr wrap="none" rtlCol="0">
                    <a:spAutoFit/>
                  </a:bodyPr>
                  <a:lstStyle/>
                  <a:p>
                    <a:r>
                      <a:rPr lang="en-US" sz="1400" dirty="0"/>
                      <a:t>2015-03-06</a:t>
                    </a:r>
                  </a:p>
                </p:txBody>
              </p:sp>
              <p:cxnSp>
                <p:nvCxnSpPr>
                  <p:cNvPr id="51" name="Straight Arrow Connector 50">
                    <a:extLst>
                      <a:ext uri="{FF2B5EF4-FFF2-40B4-BE49-F238E27FC236}">
                        <a16:creationId xmlns:a16="http://schemas.microsoft.com/office/drawing/2014/main" id="{C8751ABB-F4EA-DA9F-6DC4-7A581FD81A5B}"/>
                      </a:ext>
                    </a:extLst>
                  </p:cNvPr>
                  <p:cNvCxnSpPr>
                    <a:cxnSpLocks/>
                  </p:cNvCxnSpPr>
                  <p:nvPr/>
                </p:nvCxnSpPr>
                <p:spPr>
                  <a:xfrm flipH="1">
                    <a:off x="8807292" y="12784009"/>
                    <a:ext cx="635382" cy="19998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587B53C7-C9D0-7459-8740-32362EA5186A}"/>
                      </a:ext>
                    </a:extLst>
                  </p:cNvPr>
                  <p:cNvSpPr txBox="1"/>
                  <p:nvPr/>
                </p:nvSpPr>
                <p:spPr>
                  <a:xfrm>
                    <a:off x="8162861" y="14247212"/>
                    <a:ext cx="1098378" cy="307777"/>
                  </a:xfrm>
                  <a:prstGeom prst="rect">
                    <a:avLst/>
                  </a:prstGeom>
                  <a:noFill/>
                </p:spPr>
                <p:txBody>
                  <a:bodyPr wrap="none" rtlCol="0">
                    <a:spAutoFit/>
                  </a:bodyPr>
                  <a:lstStyle/>
                  <a:p>
                    <a:r>
                      <a:rPr lang="en-US" sz="1400" dirty="0"/>
                      <a:t>2017-03-17</a:t>
                    </a:r>
                  </a:p>
                </p:txBody>
              </p:sp>
              <p:cxnSp>
                <p:nvCxnSpPr>
                  <p:cNvPr id="54" name="Straight Arrow Connector 53">
                    <a:extLst>
                      <a:ext uri="{FF2B5EF4-FFF2-40B4-BE49-F238E27FC236}">
                        <a16:creationId xmlns:a16="http://schemas.microsoft.com/office/drawing/2014/main" id="{61F7EC0F-DD42-DFBF-60A0-02705DCE3937}"/>
                      </a:ext>
                    </a:extLst>
                  </p:cNvPr>
                  <p:cNvCxnSpPr>
                    <a:cxnSpLocks/>
                  </p:cNvCxnSpPr>
                  <p:nvPr/>
                </p:nvCxnSpPr>
                <p:spPr>
                  <a:xfrm flipV="1">
                    <a:off x="9059094" y="13900204"/>
                    <a:ext cx="395304" cy="37967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8645CC42-681A-A291-8A86-EFE0940EC7E1}"/>
                      </a:ext>
                    </a:extLst>
                  </p:cNvPr>
                  <p:cNvSpPr txBox="1"/>
                  <p:nvPr/>
                </p:nvSpPr>
                <p:spPr>
                  <a:xfrm>
                    <a:off x="10430674" y="12731219"/>
                    <a:ext cx="1098378" cy="307777"/>
                  </a:xfrm>
                  <a:prstGeom prst="rect">
                    <a:avLst/>
                  </a:prstGeom>
                  <a:noFill/>
                </p:spPr>
                <p:txBody>
                  <a:bodyPr wrap="none" rtlCol="0">
                    <a:spAutoFit/>
                  </a:bodyPr>
                  <a:lstStyle/>
                  <a:p>
                    <a:r>
                      <a:rPr lang="en-US" sz="1400" dirty="0"/>
                      <a:t>2019-03-15</a:t>
                    </a:r>
                  </a:p>
                </p:txBody>
              </p:sp>
              <p:cxnSp>
                <p:nvCxnSpPr>
                  <p:cNvPr id="57" name="Straight Arrow Connector 56">
                    <a:extLst>
                      <a:ext uri="{FF2B5EF4-FFF2-40B4-BE49-F238E27FC236}">
                        <a16:creationId xmlns:a16="http://schemas.microsoft.com/office/drawing/2014/main" id="{80D7DAD3-92B7-8B0D-CAA9-7E435102C290}"/>
                      </a:ext>
                    </a:extLst>
                  </p:cNvPr>
                  <p:cNvCxnSpPr>
                    <a:cxnSpLocks/>
                  </p:cNvCxnSpPr>
                  <p:nvPr/>
                </p:nvCxnSpPr>
                <p:spPr>
                  <a:xfrm flipH="1">
                    <a:off x="10180782" y="12983991"/>
                    <a:ext cx="346363" cy="5011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12D0E44D-1BE2-D81E-259D-02D167DD72EF}"/>
                      </a:ext>
                    </a:extLst>
                  </p:cNvPr>
                  <p:cNvSpPr txBox="1"/>
                  <p:nvPr/>
                </p:nvSpPr>
                <p:spPr>
                  <a:xfrm>
                    <a:off x="9052570" y="14745446"/>
                    <a:ext cx="1098378" cy="307777"/>
                  </a:xfrm>
                  <a:prstGeom prst="rect">
                    <a:avLst/>
                  </a:prstGeom>
                  <a:noFill/>
                </p:spPr>
                <p:txBody>
                  <a:bodyPr wrap="none" rtlCol="0">
                    <a:spAutoFit/>
                  </a:bodyPr>
                  <a:lstStyle/>
                  <a:p>
                    <a:r>
                      <a:rPr lang="en-US" sz="1400" dirty="0"/>
                      <a:t>2021-02-26</a:t>
                    </a:r>
                  </a:p>
                </p:txBody>
              </p:sp>
              <p:cxnSp>
                <p:nvCxnSpPr>
                  <p:cNvPr id="63" name="Straight Arrow Connector 62">
                    <a:extLst>
                      <a:ext uri="{FF2B5EF4-FFF2-40B4-BE49-F238E27FC236}">
                        <a16:creationId xmlns:a16="http://schemas.microsoft.com/office/drawing/2014/main" id="{2FB4ACB2-B94F-1808-B5B7-6CB57EEFD92D}"/>
                      </a:ext>
                    </a:extLst>
                  </p:cNvPr>
                  <p:cNvCxnSpPr>
                    <a:cxnSpLocks/>
                  </p:cNvCxnSpPr>
                  <p:nvPr/>
                </p:nvCxnSpPr>
                <p:spPr>
                  <a:xfrm flipV="1">
                    <a:off x="10058156" y="14058900"/>
                    <a:ext cx="455539" cy="77666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291BE983-0901-D9A8-426F-3E7616F3DEC0}"/>
                      </a:ext>
                    </a:extLst>
                  </p:cNvPr>
                  <p:cNvSpPr txBox="1"/>
                  <p:nvPr/>
                </p:nvSpPr>
                <p:spPr>
                  <a:xfrm>
                    <a:off x="9021527" y="15670438"/>
                    <a:ext cx="1098378" cy="307777"/>
                  </a:xfrm>
                  <a:prstGeom prst="rect">
                    <a:avLst/>
                  </a:prstGeom>
                  <a:noFill/>
                </p:spPr>
                <p:txBody>
                  <a:bodyPr wrap="none" rtlCol="0">
                    <a:spAutoFit/>
                  </a:bodyPr>
                  <a:lstStyle/>
                  <a:p>
                    <a:r>
                      <a:rPr lang="en-US" sz="1400" dirty="0"/>
                      <a:t>2023-03-24</a:t>
                    </a:r>
                  </a:p>
                </p:txBody>
              </p:sp>
              <p:cxnSp>
                <p:nvCxnSpPr>
                  <p:cNvPr id="67" name="Straight Arrow Connector 66">
                    <a:extLst>
                      <a:ext uri="{FF2B5EF4-FFF2-40B4-BE49-F238E27FC236}">
                        <a16:creationId xmlns:a16="http://schemas.microsoft.com/office/drawing/2014/main" id="{41069795-FD12-0135-8A80-EB0985E0E901}"/>
                      </a:ext>
                    </a:extLst>
                  </p:cNvPr>
                  <p:cNvCxnSpPr>
                    <a:cxnSpLocks/>
                  </p:cNvCxnSpPr>
                  <p:nvPr/>
                </p:nvCxnSpPr>
                <p:spPr>
                  <a:xfrm>
                    <a:off x="10064206" y="15824326"/>
                    <a:ext cx="77743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08" name="Straight Arrow Connector 107">
                  <a:extLst>
                    <a:ext uri="{FF2B5EF4-FFF2-40B4-BE49-F238E27FC236}">
                      <a16:creationId xmlns:a16="http://schemas.microsoft.com/office/drawing/2014/main" id="{37B91D4A-3959-75A7-032A-7189467E07C9}"/>
                    </a:ext>
                  </a:extLst>
                </p:cNvPr>
                <p:cNvCxnSpPr/>
                <p:nvPr/>
              </p:nvCxnSpPr>
              <p:spPr>
                <a:xfrm>
                  <a:off x="4821680" y="13681629"/>
                  <a:ext cx="5677064" cy="2265942"/>
                </a:xfrm>
                <a:prstGeom prst="straightConnector1">
                  <a:avLst/>
                </a:prstGeom>
                <a:ln w="12700">
                  <a:solidFill>
                    <a:schemeClr val="accent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A7CFD89-E5A5-7BC3-604A-D8DF1173DFE8}"/>
                    </a:ext>
                  </a:extLst>
                </p:cNvPr>
                <p:cNvSpPr txBox="1"/>
                <p:nvPr/>
              </p:nvSpPr>
              <p:spPr>
                <a:xfrm>
                  <a:off x="6669188" y="14446206"/>
                  <a:ext cx="609269" cy="215444"/>
                </a:xfrm>
                <a:prstGeom prst="rect">
                  <a:avLst/>
                </a:prstGeom>
                <a:solidFill>
                  <a:schemeClr val="bg1">
                    <a:alpha val="50000"/>
                  </a:schemeClr>
                </a:solidFill>
              </p:spPr>
              <p:txBody>
                <a:bodyPr wrap="none" lIns="0" tIns="0" rIns="0" bIns="0" rtlCol="0">
                  <a:spAutoFit/>
                </a:bodyPr>
                <a:lstStyle/>
                <a:p>
                  <a:r>
                    <a:rPr lang="en-US" sz="1400" dirty="0">
                      <a:solidFill>
                        <a:schemeClr val="accent6"/>
                      </a:solidFill>
                    </a:rPr>
                    <a:t>77 </a:t>
                  </a:r>
                  <a:r>
                    <a:rPr lang="el-GR" sz="1400" dirty="0">
                      <a:solidFill>
                        <a:schemeClr val="accent6"/>
                      </a:solidFill>
                    </a:rPr>
                    <a:t>μ</a:t>
                  </a:r>
                  <a:r>
                    <a:rPr lang="en-US" sz="1400" dirty="0">
                      <a:solidFill>
                        <a:schemeClr val="accent6"/>
                      </a:solidFill>
                    </a:rPr>
                    <a:t>rad</a:t>
                  </a:r>
                </a:p>
              </p:txBody>
            </p:sp>
          </p:grpSp>
          <p:sp>
            <p:nvSpPr>
              <p:cNvPr id="77" name="TextBox 76">
                <a:extLst>
                  <a:ext uri="{FF2B5EF4-FFF2-40B4-BE49-F238E27FC236}">
                    <a16:creationId xmlns:a16="http://schemas.microsoft.com/office/drawing/2014/main" id="{A22716AA-3072-1B71-0983-4FC78BAA9337}"/>
                  </a:ext>
                </a:extLst>
              </p:cNvPr>
              <p:cNvSpPr txBox="1"/>
              <p:nvPr/>
            </p:nvSpPr>
            <p:spPr>
              <a:xfrm>
                <a:off x="2492375" y="16650966"/>
                <a:ext cx="1017073" cy="369332"/>
              </a:xfrm>
              <a:prstGeom prst="rect">
                <a:avLst/>
              </a:prstGeom>
              <a:noFill/>
            </p:spPr>
            <p:txBody>
              <a:bodyPr wrap="none" rtlCol="0">
                <a:spAutoFit/>
              </a:bodyPr>
              <a:lstStyle/>
              <a:p>
                <a:r>
                  <a:rPr lang="en-US" sz="1800" dirty="0"/>
                  <a:t>Figure 2</a:t>
                </a:r>
              </a:p>
            </p:txBody>
          </p:sp>
        </p:grpSp>
        <p:grpSp>
          <p:nvGrpSpPr>
            <p:cNvPr id="3" name="Group 2">
              <a:extLst>
                <a:ext uri="{FF2B5EF4-FFF2-40B4-BE49-F238E27FC236}">
                  <a16:creationId xmlns:a16="http://schemas.microsoft.com/office/drawing/2014/main" id="{DCB17E66-E71B-A1D9-33C6-316863D83488}"/>
                </a:ext>
              </a:extLst>
            </p:cNvPr>
            <p:cNvGrpSpPr/>
            <p:nvPr/>
          </p:nvGrpSpPr>
          <p:grpSpPr>
            <a:xfrm>
              <a:off x="914400" y="19503410"/>
              <a:ext cx="10698480" cy="6994591"/>
              <a:chOff x="914400" y="19183370"/>
              <a:chExt cx="10698480" cy="6994591"/>
            </a:xfrm>
          </p:grpSpPr>
          <p:grpSp>
            <p:nvGrpSpPr>
              <p:cNvPr id="94" name="Group 93">
                <a:extLst>
                  <a:ext uri="{FF2B5EF4-FFF2-40B4-BE49-F238E27FC236}">
                    <a16:creationId xmlns:a16="http://schemas.microsoft.com/office/drawing/2014/main" id="{C9FE7342-B5A1-468F-84D2-B8941FDD62E4}"/>
                  </a:ext>
                </a:extLst>
              </p:cNvPr>
              <p:cNvGrpSpPr>
                <a:grpSpLocks noChangeAspect="1"/>
              </p:cNvGrpSpPr>
              <p:nvPr/>
            </p:nvGrpSpPr>
            <p:grpSpPr>
              <a:xfrm>
                <a:off x="914400" y="19183370"/>
                <a:ext cx="10698480" cy="6994591"/>
                <a:chOff x="621063" y="17138382"/>
                <a:chExt cx="11014710" cy="7201340"/>
              </a:xfrm>
            </p:grpSpPr>
            <p:pic>
              <p:nvPicPr>
                <p:cNvPr id="87" name="Picture 86">
                  <a:extLst>
                    <a:ext uri="{FF2B5EF4-FFF2-40B4-BE49-F238E27FC236}">
                      <a16:creationId xmlns:a16="http://schemas.microsoft.com/office/drawing/2014/main" id="{6E40420D-5DBF-D7C8-9D9C-B377640726A4}"/>
                    </a:ext>
                  </a:extLst>
                </p:cNvPr>
                <p:cNvPicPr>
                  <a:picLocks noChangeAspect="1"/>
                </p:cNvPicPr>
                <p:nvPr/>
              </p:nvPicPr>
              <p:blipFill rotWithShape="1">
                <a:blip r:embed="rId19">
                  <a:extLst>
                    <a:ext uri="{28A0092B-C50C-407E-A947-70E740481C1C}">
                      <a14:useLocalDpi xmlns:a14="http://schemas.microsoft.com/office/drawing/2010/main" val="0"/>
                    </a:ext>
                  </a:extLst>
                </a:blip>
                <a:srcRect l="1585" r="5041"/>
                <a:stretch/>
              </p:blipFill>
              <p:spPr>
                <a:xfrm>
                  <a:off x="5966493" y="20723587"/>
                  <a:ext cx="5669280" cy="3616135"/>
                </a:xfrm>
                <a:prstGeom prst="rect">
                  <a:avLst/>
                </a:prstGeom>
              </p:spPr>
            </p:pic>
            <p:pic>
              <p:nvPicPr>
                <p:cNvPr id="91" name="Picture 90">
                  <a:extLst>
                    <a:ext uri="{FF2B5EF4-FFF2-40B4-BE49-F238E27FC236}">
                      <a16:creationId xmlns:a16="http://schemas.microsoft.com/office/drawing/2014/main" id="{A2664C3B-5413-B19F-89D5-01A850C735DA}"/>
                    </a:ext>
                  </a:extLst>
                </p:cNvPr>
                <p:cNvPicPr>
                  <a:picLocks noChangeAspect="1"/>
                </p:cNvPicPr>
                <p:nvPr/>
              </p:nvPicPr>
              <p:blipFill rotWithShape="1">
                <a:blip r:embed="rId20">
                  <a:extLst>
                    <a:ext uri="{28A0092B-C50C-407E-A947-70E740481C1C}">
                      <a14:useLocalDpi xmlns:a14="http://schemas.microsoft.com/office/drawing/2010/main" val="0"/>
                    </a:ext>
                  </a:extLst>
                </a:blip>
                <a:srcRect l="1585" r="5041"/>
                <a:stretch/>
              </p:blipFill>
              <p:spPr>
                <a:xfrm>
                  <a:off x="5966493" y="17138382"/>
                  <a:ext cx="5669280" cy="3616135"/>
                </a:xfrm>
                <a:prstGeom prst="rect">
                  <a:avLst/>
                </a:prstGeom>
              </p:spPr>
            </p:pic>
            <p:pic>
              <p:nvPicPr>
                <p:cNvPr id="89" name="Picture 88">
                  <a:extLst>
                    <a:ext uri="{FF2B5EF4-FFF2-40B4-BE49-F238E27FC236}">
                      <a16:creationId xmlns:a16="http://schemas.microsoft.com/office/drawing/2014/main" id="{E5297917-4C5F-F1AF-50CE-92A1116015A0}"/>
                    </a:ext>
                  </a:extLst>
                </p:cNvPr>
                <p:cNvPicPr>
                  <a:picLocks noChangeAspect="1"/>
                </p:cNvPicPr>
                <p:nvPr/>
              </p:nvPicPr>
              <p:blipFill rotWithShape="1">
                <a:blip r:embed="rId21">
                  <a:extLst>
                    <a:ext uri="{28A0092B-C50C-407E-A947-70E740481C1C}">
                      <a14:useLocalDpi xmlns:a14="http://schemas.microsoft.com/office/drawing/2010/main" val="0"/>
                    </a:ext>
                  </a:extLst>
                </a:blip>
                <a:srcRect l="1585" r="5041"/>
                <a:stretch/>
              </p:blipFill>
              <p:spPr>
                <a:xfrm>
                  <a:off x="621063" y="20723587"/>
                  <a:ext cx="5669280" cy="3616135"/>
                </a:xfrm>
                <a:prstGeom prst="rect">
                  <a:avLst/>
                </a:prstGeom>
              </p:spPr>
            </p:pic>
            <p:pic>
              <p:nvPicPr>
                <p:cNvPr id="93" name="Picture 92">
                  <a:extLst>
                    <a:ext uri="{FF2B5EF4-FFF2-40B4-BE49-F238E27FC236}">
                      <a16:creationId xmlns:a16="http://schemas.microsoft.com/office/drawing/2014/main" id="{D3F0F0E1-BF54-0746-51D6-24F91ECC5641}"/>
                    </a:ext>
                  </a:extLst>
                </p:cNvPr>
                <p:cNvPicPr>
                  <a:picLocks noChangeAspect="1"/>
                </p:cNvPicPr>
                <p:nvPr/>
              </p:nvPicPr>
              <p:blipFill rotWithShape="1">
                <a:blip r:embed="rId22">
                  <a:extLst>
                    <a:ext uri="{28A0092B-C50C-407E-A947-70E740481C1C}">
                      <a14:useLocalDpi xmlns:a14="http://schemas.microsoft.com/office/drawing/2010/main" val="0"/>
                    </a:ext>
                  </a:extLst>
                </a:blip>
                <a:srcRect l="1585" r="5041"/>
                <a:stretch/>
              </p:blipFill>
              <p:spPr>
                <a:xfrm>
                  <a:off x="621063" y="17138382"/>
                  <a:ext cx="5669280" cy="3616135"/>
                </a:xfrm>
                <a:prstGeom prst="rect">
                  <a:avLst/>
                </a:prstGeom>
              </p:spPr>
            </p:pic>
          </p:grpSp>
          <p:sp>
            <p:nvSpPr>
              <p:cNvPr id="79" name="TextBox 78">
                <a:extLst>
                  <a:ext uri="{FF2B5EF4-FFF2-40B4-BE49-F238E27FC236}">
                    <a16:creationId xmlns:a16="http://schemas.microsoft.com/office/drawing/2014/main" id="{EF924F5C-61FE-B338-103F-A74024A339C6}"/>
                  </a:ext>
                </a:extLst>
              </p:cNvPr>
              <p:cNvSpPr txBox="1"/>
              <p:nvPr/>
            </p:nvSpPr>
            <p:spPr>
              <a:xfrm>
                <a:off x="1625600" y="21775416"/>
                <a:ext cx="1138902" cy="369332"/>
              </a:xfrm>
              <a:prstGeom prst="rect">
                <a:avLst/>
              </a:prstGeom>
              <a:noFill/>
            </p:spPr>
            <p:txBody>
              <a:bodyPr wrap="none" rtlCol="0">
                <a:spAutoFit/>
              </a:bodyPr>
              <a:lstStyle/>
              <a:p>
                <a:r>
                  <a:rPr lang="en-US" sz="1800" dirty="0"/>
                  <a:t>Figure 3a</a:t>
                </a:r>
              </a:p>
            </p:txBody>
          </p:sp>
          <p:sp>
            <p:nvSpPr>
              <p:cNvPr id="80" name="TextBox 79">
                <a:extLst>
                  <a:ext uri="{FF2B5EF4-FFF2-40B4-BE49-F238E27FC236}">
                    <a16:creationId xmlns:a16="http://schemas.microsoft.com/office/drawing/2014/main" id="{4B252892-DC03-D3FB-32D5-56C72AF167FF}"/>
                  </a:ext>
                </a:extLst>
              </p:cNvPr>
              <p:cNvSpPr txBox="1"/>
              <p:nvPr/>
            </p:nvSpPr>
            <p:spPr>
              <a:xfrm>
                <a:off x="6836477" y="21775416"/>
                <a:ext cx="1145314" cy="369332"/>
              </a:xfrm>
              <a:prstGeom prst="rect">
                <a:avLst/>
              </a:prstGeom>
              <a:noFill/>
            </p:spPr>
            <p:txBody>
              <a:bodyPr wrap="none" rtlCol="0">
                <a:spAutoFit/>
              </a:bodyPr>
              <a:lstStyle/>
              <a:p>
                <a:r>
                  <a:rPr lang="en-US" sz="1800" dirty="0"/>
                  <a:t>Figure 3b</a:t>
                </a:r>
              </a:p>
            </p:txBody>
          </p:sp>
          <p:sp>
            <p:nvSpPr>
              <p:cNvPr id="81" name="TextBox 80">
                <a:extLst>
                  <a:ext uri="{FF2B5EF4-FFF2-40B4-BE49-F238E27FC236}">
                    <a16:creationId xmlns:a16="http://schemas.microsoft.com/office/drawing/2014/main" id="{E96C895A-DE9C-52BD-B912-F6EB45F5AB8C}"/>
                  </a:ext>
                </a:extLst>
              </p:cNvPr>
              <p:cNvSpPr txBox="1"/>
              <p:nvPr/>
            </p:nvSpPr>
            <p:spPr>
              <a:xfrm>
                <a:off x="1625600" y="25242516"/>
                <a:ext cx="1122871" cy="369332"/>
              </a:xfrm>
              <a:prstGeom prst="rect">
                <a:avLst/>
              </a:prstGeom>
              <a:noFill/>
            </p:spPr>
            <p:txBody>
              <a:bodyPr wrap="none" rtlCol="0">
                <a:spAutoFit/>
              </a:bodyPr>
              <a:lstStyle/>
              <a:p>
                <a:r>
                  <a:rPr lang="en-US" sz="1800" dirty="0"/>
                  <a:t>Figure 3c</a:t>
                </a:r>
              </a:p>
            </p:txBody>
          </p:sp>
          <p:sp>
            <p:nvSpPr>
              <p:cNvPr id="82" name="TextBox 81">
                <a:extLst>
                  <a:ext uri="{FF2B5EF4-FFF2-40B4-BE49-F238E27FC236}">
                    <a16:creationId xmlns:a16="http://schemas.microsoft.com/office/drawing/2014/main" id="{491B87C2-B3C1-E8FD-0FDE-93F2B06D61E9}"/>
                  </a:ext>
                </a:extLst>
              </p:cNvPr>
              <p:cNvSpPr txBox="1"/>
              <p:nvPr/>
            </p:nvSpPr>
            <p:spPr>
              <a:xfrm>
                <a:off x="6836477" y="25242516"/>
                <a:ext cx="1145314" cy="369332"/>
              </a:xfrm>
              <a:prstGeom prst="rect">
                <a:avLst/>
              </a:prstGeom>
              <a:noFill/>
            </p:spPr>
            <p:txBody>
              <a:bodyPr wrap="none" rtlCol="0">
                <a:spAutoFit/>
              </a:bodyPr>
              <a:lstStyle/>
              <a:p>
                <a:r>
                  <a:rPr lang="en-US" sz="1800" dirty="0"/>
                  <a:t>Figure 3d</a:t>
                </a:r>
              </a:p>
            </p:txBody>
          </p:sp>
        </p:grpSp>
        <p:sp>
          <p:nvSpPr>
            <p:cNvPr id="4" name="TextBox 3">
              <a:extLst>
                <a:ext uri="{FF2B5EF4-FFF2-40B4-BE49-F238E27FC236}">
                  <a16:creationId xmlns:a16="http://schemas.microsoft.com/office/drawing/2014/main" id="{88E6C1E9-CB4E-E921-B616-5A54718DC509}"/>
                </a:ext>
              </a:extLst>
            </p:cNvPr>
            <p:cNvSpPr txBox="1"/>
            <p:nvPr/>
          </p:nvSpPr>
          <p:spPr>
            <a:xfrm>
              <a:off x="1248156" y="17502446"/>
              <a:ext cx="10030968" cy="1015663"/>
            </a:xfrm>
            <a:prstGeom prst="rect">
              <a:avLst/>
            </a:prstGeom>
            <a:noFill/>
          </p:spPr>
          <p:txBody>
            <a:bodyPr wrap="square" rtlCol="0">
              <a:spAutoFit/>
            </a:bodyPr>
            <a:lstStyle/>
            <a:p>
              <a:pPr algn="just"/>
              <a:r>
                <a:rPr lang="en-US" sz="2000" dirty="0"/>
                <a:t>Engineering Note: the ABM was originally designed to be used only twice on-orbit; i.e., to establish the alignment for each of the two lasers. In practice, there were 183 movements over the course of the mission.</a:t>
              </a:r>
            </a:p>
          </p:txBody>
        </p:sp>
      </p:grpSp>
    </p:spTree>
    <p:extLst>
      <p:ext uri="{BB962C8B-B14F-4D97-AF65-F5344CB8AC3E}">
        <p14:creationId xmlns:p14="http://schemas.microsoft.com/office/powerpoint/2010/main" val="4145584143"/>
      </p:ext>
    </p:extLst>
  </p:cSld>
  <p:clrMapOvr>
    <a:masterClrMapping/>
  </p:clrMapOvr>
</p:sld>
</file>

<file path=ppt/theme/theme1.xml><?xml version="1.0" encoding="utf-8"?>
<a:theme xmlns:a="http://schemas.openxmlformats.org/drawingml/2006/main" name="mvStandar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v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vStandard" id="{5A53A1A2-843F-4965-8743-99962E9AEAD8}" vid="{80BAFA35-F425-4D8A-9E6D-EB0CF50B59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14168</TotalTime>
  <Words>1650</Words>
  <Application>Microsoft Office PowerPoint</Application>
  <PresentationFormat>Custom</PresentationFormat>
  <Paragraphs>184</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Lucida Calligraphy</vt:lpstr>
      <vt:lpstr>Tahoma</vt:lpstr>
      <vt:lpstr>Times New Roman</vt:lpstr>
      <vt:lpstr>mvStandard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MarkV</dc:creator>
  <cp:lastModifiedBy>MarkV</cp:lastModifiedBy>
  <cp:revision>25</cp:revision>
  <dcterms:created xsi:type="dcterms:W3CDTF">2023-09-11T13:29:00Z</dcterms:created>
  <dcterms:modified xsi:type="dcterms:W3CDTF">2023-09-26T19:01:53Z</dcterms:modified>
</cp:coreProperties>
</file>