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4"/>
    <p:sldMasterId id="2147483676" r:id="rId5"/>
    <p:sldMasterId id="2147483689" r:id="rId6"/>
    <p:sldMasterId id="2147483700" r:id="rId7"/>
  </p:sldMasterIdLst>
  <p:notesMasterIdLst>
    <p:notesMasterId r:id="rId20"/>
  </p:notesMasterIdLst>
  <p:sldIdLst>
    <p:sldId id="256" r:id="rId8"/>
    <p:sldId id="38267" r:id="rId9"/>
    <p:sldId id="283" r:id="rId10"/>
    <p:sldId id="261" r:id="rId11"/>
    <p:sldId id="258" r:id="rId12"/>
    <p:sldId id="259" r:id="rId13"/>
    <p:sldId id="269" r:id="rId14"/>
    <p:sldId id="296" r:id="rId15"/>
    <p:sldId id="297" r:id="rId16"/>
    <p:sldId id="286" r:id="rId17"/>
    <p:sldId id="285" r:id="rId18"/>
    <p:sldId id="29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2" userDrawn="1">
          <p15:clr>
            <a:srgbClr val="A4A3A4"/>
          </p15:clr>
        </p15:guide>
        <p15:guide id="2" pos="352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sen, Walter A. (MSFC-ST10)" initials="PWA(" lastIdx="2" clrIdx="0">
    <p:extLst>
      <p:ext uri="{19B8F6BF-5375-455C-9EA6-DF929625EA0E}">
        <p15:presenceInfo xmlns:p15="http://schemas.microsoft.com/office/powerpoint/2012/main" userId="S::wpeterse@ndc.nasa.gov::0cc6aa77-9e73-4f95-9619-ba7762260ba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A6C0D2"/>
    <a:srgbClr val="CCFFFF"/>
    <a:srgbClr val="003366"/>
    <a:srgbClr val="A3B4D5"/>
    <a:srgbClr val="ACBBCC"/>
    <a:srgbClr val="0000FF"/>
    <a:srgbClr val="993366"/>
    <a:srgbClr val="660033"/>
    <a:srgbClr val="7A00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870"/>
    <p:restoredTop sz="97207" autoAdjust="0"/>
  </p:normalViewPr>
  <p:slideViewPr>
    <p:cSldViewPr snapToGrid="0" snapToObjects="1">
      <p:cViewPr varScale="1">
        <p:scale>
          <a:sx n="184" d="100"/>
          <a:sy n="184" d="100"/>
        </p:scale>
        <p:origin x="3852" y="156"/>
      </p:cViewPr>
      <p:guideLst>
        <p:guide orient="horz" pos="1032"/>
        <p:guide pos="3528"/>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E7E414-FD25-A54E-85B9-4B8A08F319EE}" type="datetimeFigureOut">
              <a:rPr lang="en-US" smtClean="0"/>
              <a:t>9/27/2023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0963CC-576F-A946-ABB4-A9DC06E31624}" type="slidenum">
              <a:rPr lang="en-US" smtClean="0"/>
              <a:t>‹#›</a:t>
            </a:fld>
            <a:endParaRPr lang="en-US"/>
          </a:p>
        </p:txBody>
      </p:sp>
    </p:spTree>
    <p:extLst>
      <p:ext uri="{BB962C8B-B14F-4D97-AF65-F5344CB8AC3E}">
        <p14:creationId xmlns:p14="http://schemas.microsoft.com/office/powerpoint/2010/main" val="3780606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2988" y="0"/>
            <a:ext cx="4572000" cy="2573338"/>
          </a:xfrm>
        </p:spPr>
      </p:sp>
      <p:sp>
        <p:nvSpPr>
          <p:cNvPr id="3" name="Notes Placeholder 2"/>
          <p:cNvSpPr>
            <a:spLocks noGrp="1"/>
          </p:cNvSpPr>
          <p:nvPr>
            <p:ph type="body" idx="1"/>
          </p:nvPr>
        </p:nvSpPr>
        <p:spPr>
          <a:xfrm>
            <a:off x="0" y="2792895"/>
            <a:ext cx="6899448" cy="6341166"/>
          </a:xfrm>
        </p:spPr>
        <p:txBody>
          <a:bodyPr/>
          <a:lstStyle/>
          <a:p>
            <a:endParaRPr lang="en-US" sz="1600" i="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067515-40B5-164A-9744-0CFD25C63A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247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Chief Scientist and us in SRPD have been working on those things, making sure we all align</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FF3F148-ED51-674A-9DED-FABE47FAFA0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8482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Chief Scientist and us in SRPD have been working on those things, making sure we all align</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FF3F148-ED51-674A-9DED-FABE47FAFA0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18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Script:</a:t>
            </a:r>
          </a:p>
          <a:p>
            <a:endParaRPr lang="en-US" b="0" dirty="0"/>
          </a:p>
          <a:p>
            <a:pPr marL="0" indent="0">
              <a:buFont typeface="Arial" panose="020B0604020202020204" pitchFamily="34" charset="0"/>
              <a:buNone/>
            </a:pPr>
            <a:r>
              <a:rPr lang="en-US" b="0" dirty="0"/>
              <a:t>The</a:t>
            </a:r>
            <a:r>
              <a:rPr lang="en-US" b="0" baseline="0" dirty="0"/>
              <a:t> Earth Science Branch mission is integrating </a:t>
            </a:r>
            <a:r>
              <a:rPr lang="en-US" b="0" dirty="0">
                <a:solidFill>
                  <a:schemeClr val="bg1"/>
                </a:solidFill>
              </a:rPr>
              <a:t>unique, space-borne observations, data and models to</a:t>
            </a:r>
            <a:r>
              <a:rPr lang="en-US" b="0" baseline="0" dirty="0">
                <a:solidFill>
                  <a:schemeClr val="bg1"/>
                </a:solidFill>
              </a:rPr>
              <a:t> a</a:t>
            </a:r>
            <a:r>
              <a:rPr lang="en-US" b="0" dirty="0">
                <a:solidFill>
                  <a:schemeClr val="bg1"/>
                </a:solidFill>
              </a:rPr>
              <a:t>dvance understanding of the Earth’s weather and its energy and water cycles,</a:t>
            </a:r>
            <a:r>
              <a:rPr lang="en-US" b="0" baseline="0" dirty="0">
                <a:solidFill>
                  <a:schemeClr val="bg1"/>
                </a:solidFill>
              </a:rPr>
              <a:t> d</a:t>
            </a:r>
            <a:r>
              <a:rPr lang="en-US" b="0" dirty="0">
                <a:solidFill>
                  <a:schemeClr val="bg1"/>
                </a:solidFill>
              </a:rPr>
              <a:t>evelop scientific and technical solutions to challenging coupled Earth-atmosphere systems problems</a:t>
            </a:r>
            <a:r>
              <a:rPr lang="en-US" b="0" baseline="0" dirty="0">
                <a:solidFill>
                  <a:schemeClr val="bg1"/>
                </a:solidFill>
              </a:rPr>
              <a:t> and t</a:t>
            </a:r>
            <a:r>
              <a:rPr lang="en-US" b="0" dirty="0">
                <a:solidFill>
                  <a:schemeClr val="bg1"/>
                </a:solidFill>
              </a:rPr>
              <a:t>ransition research to applications that enable decision support for societal benefit.</a:t>
            </a:r>
          </a:p>
          <a:p>
            <a:pPr marL="0" indent="0">
              <a:buFont typeface="Arial" panose="020B0604020202020204" pitchFamily="34" charset="0"/>
              <a:buNone/>
            </a:pPr>
            <a:endParaRPr lang="en-US"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solidFill>
                  <a:schemeClr val="bg1"/>
                </a:solidFill>
              </a:rPr>
              <a:t>To</a:t>
            </a:r>
            <a:r>
              <a:rPr lang="en-US" b="0" baseline="0" dirty="0">
                <a:solidFill>
                  <a:schemeClr val="bg1"/>
                </a:solidFill>
              </a:rPr>
              <a:t> support our mission, we will be expanding our role </a:t>
            </a:r>
            <a:r>
              <a:rPr lang="en-US" b="0" dirty="0">
                <a:solidFill>
                  <a:schemeClr val="bg1"/>
                </a:solidFill>
              </a:rPr>
              <a:t>Agency leaders and innovators of Earth science discovery and focused technology development for capacity-building and societal benefit.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solidFill>
                  <a:schemeClr val="bg1"/>
                </a:solidFill>
              </a:rPr>
              <a:t>We</a:t>
            </a:r>
            <a:r>
              <a:rPr lang="en-US" b="0" baseline="0" dirty="0">
                <a:solidFill>
                  <a:schemeClr val="bg1"/>
                </a:solidFill>
              </a:rPr>
              <a:t> provide expertise in remote sensing, modeling, and data analysis in atmospheric </a:t>
            </a:r>
            <a:r>
              <a:rPr lang="en-US" b="0" dirty="0">
                <a:solidFill>
                  <a:schemeClr val="bg1"/>
                </a:solidFill>
              </a:rPr>
              <a:t>electricity and lightning, precipitation, the energy and water cycles, atmosphere dynamics and weather, and surface processes studies. We</a:t>
            </a:r>
            <a:r>
              <a:rPr lang="en-US" b="0" baseline="0" dirty="0">
                <a:solidFill>
                  <a:schemeClr val="bg1"/>
                </a:solidFill>
              </a:rPr>
              <a:t> have considerable  expertise in data management such as archival, mining, and machine learning for big data problems. We provide leadership to Agency projects including </a:t>
            </a:r>
            <a:r>
              <a:rPr lang="en-US" b="0" baseline="0" dirty="0" err="1">
                <a:solidFill>
                  <a:schemeClr val="bg1"/>
                </a:solidFill>
              </a:rPr>
              <a:t>SPoRT</a:t>
            </a:r>
            <a:r>
              <a:rPr lang="en-US" b="0" baseline="0" dirty="0">
                <a:solidFill>
                  <a:schemeClr val="bg1"/>
                </a:solidFill>
              </a:rPr>
              <a:t>, SERVIR, ISS LIS, GHRC DAAC, IMPACT, and Disaster monitoring.  We also provide instrument development, validation, and science for spaceflight and suborbital missions. We are involved in decadal survey study team activities supporting future Earth science missions.</a:t>
            </a:r>
            <a:endParaRPr lang="en-US"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solidFill>
                <a:schemeClr val="bg1"/>
              </a:solidFill>
            </a:endParaRPr>
          </a:p>
          <a:p>
            <a:pPr marL="0" indent="0">
              <a:buFont typeface="Arial" panose="020B0604020202020204" pitchFamily="34" charset="0"/>
              <a:buNone/>
            </a:pPr>
            <a:endParaRPr lang="en-US" b="0" dirty="0">
              <a:solidFill>
                <a:schemeClr val="bg1"/>
              </a:solidFill>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BA948-FD55-4B38-B837-A50D7A9A1F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095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r>
              <a:rPr lang="en-US" b="0" dirty="0"/>
              <a:t>cript:</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a:t>
            </a:r>
            <a:r>
              <a:rPr lang="en-US" b="0" baseline="0" dirty="0"/>
              <a:t> mission at the Astrophysics Branch is to unlock the </a:t>
            </a:r>
            <a:r>
              <a:rPr lang="en-US" b="0" dirty="0">
                <a:solidFill>
                  <a:schemeClr val="bg1"/>
                </a:solidFill>
              </a:rPr>
              <a:t>secrets of the Universe through the study of high-energy astrophysics.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bg1"/>
                </a:solidFill>
              </a:rPr>
              <a:t>In support of this mission, we</a:t>
            </a:r>
            <a:r>
              <a:rPr lang="en-US" b="0" baseline="0" dirty="0">
                <a:solidFill>
                  <a:schemeClr val="bg1"/>
                </a:solidFill>
              </a:rPr>
              <a:t> p</a:t>
            </a:r>
            <a:r>
              <a:rPr lang="en-US" b="0" dirty="0">
                <a:solidFill>
                  <a:schemeClr val="bg1"/>
                </a:solidFill>
              </a:rPr>
              <a:t>erform cutting edge science that leads to discovery and use that to develop new technology that will enable future missions of exploration in high energy astrophysics.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bg1"/>
                </a:solidFill>
              </a:rPr>
              <a:t>Our technical capabilities are</a:t>
            </a:r>
            <a:r>
              <a:rPr lang="en-US" b="0" baseline="0" dirty="0">
                <a:solidFill>
                  <a:schemeClr val="bg1"/>
                </a:solidFill>
              </a:rPr>
              <a:t> implemented by three teams, the X-ray team, the Relativistic Astrophysics Team, and the Cosmic Ray/Neutron Detector Team.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solidFill>
                  <a:schemeClr val="bg1"/>
                </a:solidFill>
              </a:rPr>
              <a:t>Our X-ray Team is composed of experimentalists known for their expertise in X-ray Optics, as well as astronomers known for their expertise in X-ray polarimetry and their contributions to the understanding of neutron stars and ultra-luminous X-ray sources. In addition, our astronomers are provide scientific and technical leadership of flagship NASA missions Chandra and Lynx.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solidFill>
                  <a:schemeClr val="bg1"/>
                </a:solidFill>
              </a:rPr>
              <a:t>Our relativistic astrophysics team are experts in time-domain astrophysics research in the areas of gravitational waves and their electromagnetic counterparts, gamma-ray bursts, X-ray binaries, variable hard X-ray and gamma-ray sources, and counterparts to neutrinos and other transient phenomena. They are active in the development of future X-ray and gamma ray instruments and missions that enable time-domain research in the era of </a:t>
            </a:r>
            <a:r>
              <a:rPr lang="en-US" b="0" baseline="0" dirty="0" err="1">
                <a:solidFill>
                  <a:schemeClr val="bg1"/>
                </a:solidFill>
              </a:rPr>
              <a:t>multimessenger</a:t>
            </a:r>
            <a:r>
              <a:rPr lang="en-US" b="0" baseline="0" dirty="0">
                <a:solidFill>
                  <a:schemeClr val="bg1"/>
                </a:solidFill>
              </a:rPr>
              <a:t> astrophysics. They develop and deploy data science solutions for the detection, characterization, and interpretation of gravitational wave observations from the ground for the Laser Interferometer gravitational-wave Observatory (LIGO) and gamma ray burst detection via the Gamma-Ray Burst Monitor, or GBM, in low earth orbit. They also provide software and data analysis for GBM target searches for joint events, as well as software to increase the availability of the data to the community. Finally, the perform data science research and development for the LISA gravitational wave 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solidFill>
                  <a:schemeClr val="bg1"/>
                </a:solidFill>
              </a:rPr>
              <a:t>Our Cosmic Ray/Neutron Detector Team investigates cosmic ray sources and properties through direct measurements via ATIC, JACEE, and </a:t>
            </a:r>
            <a:r>
              <a:rPr lang="en-US" b="0" baseline="0" dirty="0" err="1">
                <a:solidFill>
                  <a:schemeClr val="bg1"/>
                </a:solidFill>
              </a:rPr>
              <a:t>TaSEPS</a:t>
            </a:r>
            <a:r>
              <a:rPr lang="en-US" b="0" baseline="0" dirty="0">
                <a:solidFill>
                  <a:schemeClr val="bg1"/>
                </a:solidFill>
              </a:rPr>
              <a:t> and indirect measurements through EUSO and POEMMA. They contribute to science instrument design, data analysis, and interpretation. Their experiments include particle accelerator based testing, sub-orbital high-altitude balloon platforms, and space flight missions. Their instrumentation design and fabrication skills are applied to astronaut radiation dosimetry and planetary science neutron detection.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bg1"/>
              </a:solidFill>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BA948-FD55-4B38-B837-A50D7A9A1F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2590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Script:</a:t>
            </a:r>
          </a:p>
          <a:p>
            <a:endParaRPr lang="en-US" b="0" dirty="0"/>
          </a:p>
          <a:p>
            <a:pPr marL="0" indent="0">
              <a:buFont typeface="Arial" panose="020B0604020202020204" pitchFamily="34" charset="0"/>
              <a:buNone/>
            </a:pPr>
            <a:r>
              <a:rPr lang="en-US" b="0" dirty="0"/>
              <a:t>The</a:t>
            </a:r>
            <a:r>
              <a:rPr lang="en-US" b="0" baseline="0" dirty="0"/>
              <a:t> Earth Science Branch mission is integrating </a:t>
            </a:r>
            <a:r>
              <a:rPr lang="en-US" b="0" dirty="0">
                <a:solidFill>
                  <a:schemeClr val="bg1"/>
                </a:solidFill>
              </a:rPr>
              <a:t>unique, space-borne observations, data and models to</a:t>
            </a:r>
            <a:r>
              <a:rPr lang="en-US" b="0" baseline="0" dirty="0">
                <a:solidFill>
                  <a:schemeClr val="bg1"/>
                </a:solidFill>
              </a:rPr>
              <a:t> a</a:t>
            </a:r>
            <a:r>
              <a:rPr lang="en-US" b="0" dirty="0">
                <a:solidFill>
                  <a:schemeClr val="bg1"/>
                </a:solidFill>
              </a:rPr>
              <a:t>dvance understanding of the Earth’s weather and its energy and water cycles,</a:t>
            </a:r>
            <a:r>
              <a:rPr lang="en-US" b="0" baseline="0" dirty="0">
                <a:solidFill>
                  <a:schemeClr val="bg1"/>
                </a:solidFill>
              </a:rPr>
              <a:t> d</a:t>
            </a:r>
            <a:r>
              <a:rPr lang="en-US" b="0" dirty="0">
                <a:solidFill>
                  <a:schemeClr val="bg1"/>
                </a:solidFill>
              </a:rPr>
              <a:t>evelop scientific and technical solutions to challenging coupled Earth-atmosphere systems problems</a:t>
            </a:r>
            <a:r>
              <a:rPr lang="en-US" b="0" baseline="0" dirty="0">
                <a:solidFill>
                  <a:schemeClr val="bg1"/>
                </a:solidFill>
              </a:rPr>
              <a:t> and t</a:t>
            </a:r>
            <a:r>
              <a:rPr lang="en-US" b="0" dirty="0">
                <a:solidFill>
                  <a:schemeClr val="bg1"/>
                </a:solidFill>
              </a:rPr>
              <a:t>ransition research to applications that enable decision support for societal benefit.</a:t>
            </a:r>
          </a:p>
          <a:p>
            <a:pPr marL="0" indent="0">
              <a:buFont typeface="Arial" panose="020B0604020202020204" pitchFamily="34" charset="0"/>
              <a:buNone/>
            </a:pPr>
            <a:endParaRPr lang="en-US"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solidFill>
                  <a:schemeClr val="bg1"/>
                </a:solidFill>
              </a:rPr>
              <a:t>To</a:t>
            </a:r>
            <a:r>
              <a:rPr lang="en-US" b="0" baseline="0" dirty="0">
                <a:solidFill>
                  <a:schemeClr val="bg1"/>
                </a:solidFill>
              </a:rPr>
              <a:t> support our mission, we will be expanding our role </a:t>
            </a:r>
            <a:r>
              <a:rPr lang="en-US" b="0" dirty="0">
                <a:solidFill>
                  <a:schemeClr val="bg1"/>
                </a:solidFill>
              </a:rPr>
              <a:t>Agency leaders and innovators of Earth science discovery and focused technology development for capacity-building and societal benefit.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solidFill>
                  <a:schemeClr val="bg1"/>
                </a:solidFill>
              </a:rPr>
              <a:t>We</a:t>
            </a:r>
            <a:r>
              <a:rPr lang="en-US" b="0" baseline="0" dirty="0">
                <a:solidFill>
                  <a:schemeClr val="bg1"/>
                </a:solidFill>
              </a:rPr>
              <a:t> provide expertise in remote sensing, modeling, and data analysis in atmospheric </a:t>
            </a:r>
            <a:r>
              <a:rPr lang="en-US" b="0" dirty="0">
                <a:solidFill>
                  <a:schemeClr val="bg1"/>
                </a:solidFill>
              </a:rPr>
              <a:t>electricity and lightning, precipitation, the energy and water cycles, atmosphere dynamics and weather, and surface processes studies. We</a:t>
            </a:r>
            <a:r>
              <a:rPr lang="en-US" b="0" baseline="0" dirty="0">
                <a:solidFill>
                  <a:schemeClr val="bg1"/>
                </a:solidFill>
              </a:rPr>
              <a:t> have considerable  expertise in data management such as archival, mining, and machine learning for big data problems. We provide leadership to Agency projects including </a:t>
            </a:r>
            <a:r>
              <a:rPr lang="en-US" b="0" baseline="0" dirty="0" err="1">
                <a:solidFill>
                  <a:schemeClr val="bg1"/>
                </a:solidFill>
              </a:rPr>
              <a:t>SPoRT</a:t>
            </a:r>
            <a:r>
              <a:rPr lang="en-US" b="0" baseline="0" dirty="0">
                <a:solidFill>
                  <a:schemeClr val="bg1"/>
                </a:solidFill>
              </a:rPr>
              <a:t>, SERVIR, ISS LIS, GHRC DAAC, IMPACT, and Disaster monitoring.  We also provide instrument development, validation, and science for spaceflight and suborbital missions. We are involved in decadal survey study team activities supporting future Earth science missions.</a:t>
            </a:r>
            <a:endParaRPr lang="en-US"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solidFill>
                <a:schemeClr val="bg1"/>
              </a:solidFill>
            </a:endParaRPr>
          </a:p>
          <a:p>
            <a:pPr marL="0" indent="0">
              <a:buFont typeface="Arial" panose="020B0604020202020204" pitchFamily="34" charset="0"/>
              <a:buNone/>
            </a:pPr>
            <a:endParaRPr lang="en-US" b="0" dirty="0">
              <a:solidFill>
                <a:schemeClr val="bg1"/>
              </a:solidFill>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BA948-FD55-4B38-B837-A50D7A9A1F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054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Script:</a:t>
            </a:r>
          </a:p>
          <a:p>
            <a:endParaRPr lang="en-US" b="0" dirty="0"/>
          </a:p>
          <a:p>
            <a:pPr marL="0" indent="0">
              <a:buFont typeface="Arial" panose="020B0604020202020204" pitchFamily="34" charset="0"/>
              <a:buNone/>
            </a:pPr>
            <a:r>
              <a:rPr lang="en-US" b="0" dirty="0"/>
              <a:t>The</a:t>
            </a:r>
            <a:r>
              <a:rPr lang="en-US" b="0" baseline="0" dirty="0"/>
              <a:t> Earth Science Branch mission is integrating </a:t>
            </a:r>
            <a:r>
              <a:rPr lang="en-US" b="0" dirty="0">
                <a:solidFill>
                  <a:schemeClr val="bg1"/>
                </a:solidFill>
              </a:rPr>
              <a:t>unique, space-borne observations, data and models to</a:t>
            </a:r>
            <a:r>
              <a:rPr lang="en-US" b="0" baseline="0" dirty="0">
                <a:solidFill>
                  <a:schemeClr val="bg1"/>
                </a:solidFill>
              </a:rPr>
              <a:t> a</a:t>
            </a:r>
            <a:r>
              <a:rPr lang="en-US" b="0" dirty="0">
                <a:solidFill>
                  <a:schemeClr val="bg1"/>
                </a:solidFill>
              </a:rPr>
              <a:t>dvance understanding of the Earth’s weather and its energy and water cycles,</a:t>
            </a:r>
            <a:r>
              <a:rPr lang="en-US" b="0" baseline="0" dirty="0">
                <a:solidFill>
                  <a:schemeClr val="bg1"/>
                </a:solidFill>
              </a:rPr>
              <a:t> d</a:t>
            </a:r>
            <a:r>
              <a:rPr lang="en-US" b="0" dirty="0">
                <a:solidFill>
                  <a:schemeClr val="bg1"/>
                </a:solidFill>
              </a:rPr>
              <a:t>evelop scientific and technical solutions to challenging coupled Earth-atmosphere systems problems</a:t>
            </a:r>
            <a:r>
              <a:rPr lang="en-US" b="0" baseline="0" dirty="0">
                <a:solidFill>
                  <a:schemeClr val="bg1"/>
                </a:solidFill>
              </a:rPr>
              <a:t> and t</a:t>
            </a:r>
            <a:r>
              <a:rPr lang="en-US" b="0" dirty="0">
                <a:solidFill>
                  <a:schemeClr val="bg1"/>
                </a:solidFill>
              </a:rPr>
              <a:t>ransition research to applications that enable decision support for societal benefit.</a:t>
            </a:r>
          </a:p>
          <a:p>
            <a:pPr marL="0" indent="0">
              <a:buFont typeface="Arial" panose="020B0604020202020204" pitchFamily="34" charset="0"/>
              <a:buNone/>
            </a:pPr>
            <a:endParaRPr lang="en-US"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solidFill>
                  <a:schemeClr val="bg1"/>
                </a:solidFill>
              </a:rPr>
              <a:t>To</a:t>
            </a:r>
            <a:r>
              <a:rPr lang="en-US" b="0" baseline="0" dirty="0">
                <a:solidFill>
                  <a:schemeClr val="bg1"/>
                </a:solidFill>
              </a:rPr>
              <a:t> support our mission, we will be expanding our role </a:t>
            </a:r>
            <a:r>
              <a:rPr lang="en-US" b="0" dirty="0">
                <a:solidFill>
                  <a:schemeClr val="bg1"/>
                </a:solidFill>
              </a:rPr>
              <a:t>Agency leaders and innovators of Earth science discovery and focused technology development for capacity-building and societal benefit.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solidFill>
                  <a:schemeClr val="bg1"/>
                </a:solidFill>
              </a:rPr>
              <a:t>We</a:t>
            </a:r>
            <a:r>
              <a:rPr lang="en-US" b="0" baseline="0" dirty="0">
                <a:solidFill>
                  <a:schemeClr val="bg1"/>
                </a:solidFill>
              </a:rPr>
              <a:t> provide expertise in remote sensing, modeling, and data analysis in atmospheric </a:t>
            </a:r>
            <a:r>
              <a:rPr lang="en-US" b="0" dirty="0">
                <a:solidFill>
                  <a:schemeClr val="bg1"/>
                </a:solidFill>
              </a:rPr>
              <a:t>electricity and lightning, precipitation, the energy and water cycles, atmosphere dynamics and weather, and surface processes studies. We</a:t>
            </a:r>
            <a:r>
              <a:rPr lang="en-US" b="0" baseline="0" dirty="0">
                <a:solidFill>
                  <a:schemeClr val="bg1"/>
                </a:solidFill>
              </a:rPr>
              <a:t> have considerable  expertise in data management such as archival, mining, and machine learning for big data problems. We provide leadership to Agency projects including </a:t>
            </a:r>
            <a:r>
              <a:rPr lang="en-US" b="0" baseline="0" dirty="0" err="1">
                <a:solidFill>
                  <a:schemeClr val="bg1"/>
                </a:solidFill>
              </a:rPr>
              <a:t>SPoRT</a:t>
            </a:r>
            <a:r>
              <a:rPr lang="en-US" b="0" baseline="0" dirty="0">
                <a:solidFill>
                  <a:schemeClr val="bg1"/>
                </a:solidFill>
              </a:rPr>
              <a:t>, SERVIR, ISS LIS, GHRC DAAC, IMPACT, and Disaster monitoring.  We also provide instrument development, validation, and science for spaceflight and suborbital missions. We are involved in decadal survey study team activities supporting future Earth science missions.</a:t>
            </a:r>
            <a:endParaRPr lang="en-US"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solidFill>
                <a:schemeClr val="bg1"/>
              </a:solidFill>
            </a:endParaRPr>
          </a:p>
          <a:p>
            <a:pPr marL="0" indent="0">
              <a:buFont typeface="Arial" panose="020B0604020202020204" pitchFamily="34" charset="0"/>
              <a:buNone/>
            </a:pPr>
            <a:endParaRPr lang="en-US" b="0" dirty="0">
              <a:solidFill>
                <a:schemeClr val="bg1"/>
              </a:solidFill>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BA948-FD55-4B38-B837-A50D7A9A1F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27664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A picture containing sky, star&#10;&#10;Description automatically generated">
            <a:extLst>
              <a:ext uri="{FF2B5EF4-FFF2-40B4-BE49-F238E27FC236}">
                <a16:creationId xmlns:a16="http://schemas.microsoft.com/office/drawing/2014/main" id="{DE45DBC8-1A58-7345-8035-EF3A4884006C}"/>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2252654"/>
            <a:ext cx="12192000" cy="2364664"/>
          </a:xfrm>
          <a:prstGeom prst="rect">
            <a:avLst/>
          </a:prstGeom>
        </p:spPr>
      </p:pic>
      <p:sp>
        <p:nvSpPr>
          <p:cNvPr id="18" name="Rectangle 17">
            <a:extLst>
              <a:ext uri="{FF2B5EF4-FFF2-40B4-BE49-F238E27FC236}">
                <a16:creationId xmlns:a16="http://schemas.microsoft.com/office/drawing/2014/main" id="{1594EECD-46B1-A644-843A-2684CF02B724}"/>
              </a:ext>
            </a:extLst>
          </p:cNvPr>
          <p:cNvSpPr/>
          <p:nvPr userDrawn="1"/>
        </p:nvSpPr>
        <p:spPr>
          <a:xfrm>
            <a:off x="0" y="5445759"/>
            <a:ext cx="12192000" cy="141224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F8A894CB-9C17-7A4E-9D4E-0D7281FDC937}"/>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86768" y="2824335"/>
            <a:ext cx="3278824" cy="1536192"/>
          </a:xfrm>
          <a:prstGeom prst="rect">
            <a:avLst/>
          </a:prstGeom>
          <a:effectLst>
            <a:glow rad="190500">
              <a:srgbClr val="000000">
                <a:alpha val="40000"/>
              </a:srgbClr>
            </a:glow>
          </a:effectLst>
        </p:spPr>
      </p:pic>
      <p:sp>
        <p:nvSpPr>
          <p:cNvPr id="29" name="Rectangle 6">
            <a:extLst>
              <a:ext uri="{FF2B5EF4-FFF2-40B4-BE49-F238E27FC236}">
                <a16:creationId xmlns:a16="http://schemas.microsoft.com/office/drawing/2014/main" id="{5A59EBCF-F64B-024E-9582-5E2ADBD97264}"/>
              </a:ext>
            </a:extLst>
          </p:cNvPr>
          <p:cNvSpPr>
            <a:spLocks noChangeArrowheads="1"/>
          </p:cNvSpPr>
          <p:nvPr userDrawn="1"/>
        </p:nvSpPr>
        <p:spPr bwMode="auto">
          <a:xfrm>
            <a:off x="461727" y="454632"/>
            <a:ext cx="3074633" cy="315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882" tIns="50941" rIns="101882" bIns="50941"/>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900" dirty="0">
                <a:solidFill>
                  <a:srgbClr val="677085"/>
                </a:solidFill>
              </a:rPr>
              <a:t>National Aeronautics and Space Administration</a:t>
            </a:r>
          </a:p>
        </p:txBody>
      </p:sp>
      <p:sp>
        <p:nvSpPr>
          <p:cNvPr id="31" name="Rectangle 6">
            <a:extLst>
              <a:ext uri="{FF2B5EF4-FFF2-40B4-BE49-F238E27FC236}">
                <a16:creationId xmlns:a16="http://schemas.microsoft.com/office/drawing/2014/main" id="{7069CAE3-CB44-7044-A313-1F07B4364154}"/>
              </a:ext>
            </a:extLst>
          </p:cNvPr>
          <p:cNvSpPr>
            <a:spLocks noChangeArrowheads="1"/>
          </p:cNvSpPr>
          <p:nvPr userDrawn="1"/>
        </p:nvSpPr>
        <p:spPr bwMode="auto">
          <a:xfrm>
            <a:off x="461727" y="6172727"/>
            <a:ext cx="3074633" cy="315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882" tIns="50941" rIns="101882" bIns="50941"/>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900" dirty="0" err="1">
                <a:solidFill>
                  <a:srgbClr val="677085"/>
                </a:solidFill>
                <a:latin typeface="Arial Black" panose="020B0604020202020204" pitchFamily="34" charset="0"/>
              </a:rPr>
              <a:t>www.nasa.gov</a:t>
            </a:r>
            <a:endParaRPr lang="en-US" altLang="en-US" sz="2400" dirty="0">
              <a:solidFill>
                <a:srgbClr val="677085"/>
              </a:solidFill>
              <a:latin typeface="75 Helvetica Bold" pitchFamily="1" charset="0"/>
            </a:endParaRPr>
          </a:p>
        </p:txBody>
      </p:sp>
      <p:cxnSp>
        <p:nvCxnSpPr>
          <p:cNvPr id="23" name="Straight Connector 22">
            <a:extLst>
              <a:ext uri="{FF2B5EF4-FFF2-40B4-BE49-F238E27FC236}">
                <a16:creationId xmlns:a16="http://schemas.microsoft.com/office/drawing/2014/main" id="{EC60A836-08B0-954F-9E38-0EA853E7C9F5}"/>
              </a:ext>
            </a:extLst>
          </p:cNvPr>
          <p:cNvCxnSpPr>
            <a:cxnSpLocks/>
          </p:cNvCxnSpPr>
          <p:nvPr userDrawn="1"/>
        </p:nvCxnSpPr>
        <p:spPr>
          <a:xfrm>
            <a:off x="6217708" y="3428636"/>
            <a:ext cx="5732554"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367ADD9D-1022-CD4E-B4EF-D78CB42F71DF}"/>
              </a:ext>
            </a:extLst>
          </p:cNvPr>
          <p:cNvSpPr>
            <a:spLocks noGrp="1"/>
          </p:cNvSpPr>
          <p:nvPr>
            <p:ph type="title" hasCustomPrompt="1"/>
          </p:nvPr>
        </p:nvSpPr>
        <p:spPr>
          <a:xfrm>
            <a:off x="6136320" y="2301431"/>
            <a:ext cx="5908532" cy="1066801"/>
          </a:xfrm>
        </p:spPr>
        <p:txBody>
          <a:bodyPr anchor="b">
            <a:noAutofit/>
          </a:bodyPr>
          <a:lstStyle>
            <a:lvl1pPr>
              <a:defRPr sz="4600" b="1">
                <a:solidFill>
                  <a:schemeClr val="bg1"/>
                </a:solidFill>
              </a:defRPr>
            </a:lvl1pPr>
          </a:lstStyle>
          <a:p>
            <a:r>
              <a:rPr lang="en-US" dirty="0"/>
              <a:t>Basic Cover Slide</a:t>
            </a:r>
          </a:p>
        </p:txBody>
      </p:sp>
      <p:sp>
        <p:nvSpPr>
          <p:cNvPr id="25" name="Text Placeholder 2">
            <a:extLst>
              <a:ext uri="{FF2B5EF4-FFF2-40B4-BE49-F238E27FC236}">
                <a16:creationId xmlns:a16="http://schemas.microsoft.com/office/drawing/2014/main" id="{51B8EE5A-3F83-EA43-BF51-5AF70B6692EF}"/>
              </a:ext>
            </a:extLst>
          </p:cNvPr>
          <p:cNvSpPr>
            <a:spLocks noGrp="1"/>
          </p:cNvSpPr>
          <p:nvPr>
            <p:ph type="body" idx="1" hasCustomPrompt="1"/>
          </p:nvPr>
        </p:nvSpPr>
        <p:spPr>
          <a:xfrm>
            <a:off x="6136319" y="3556617"/>
            <a:ext cx="5908533" cy="960371"/>
          </a:xfrm>
        </p:spPr>
        <p:txBody>
          <a:bodyPr/>
          <a:lstStyle>
            <a:lvl1pPr marL="0" indent="0">
              <a:spcBef>
                <a:spcPts val="0"/>
              </a:spcBef>
              <a:spcAft>
                <a:spcPts val="600"/>
              </a:spcAft>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689284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2EDFDA0-DB76-0C49-B3B5-15442D03C9E3}"/>
              </a:ext>
            </a:extLst>
          </p:cNvPr>
          <p:cNvSpPr>
            <a:spLocks noGrp="1"/>
          </p:cNvSpPr>
          <p:nvPr>
            <p:ph type="title"/>
          </p:nvPr>
        </p:nvSpPr>
        <p:spPr>
          <a:xfrm>
            <a:off x="461727" y="142875"/>
            <a:ext cx="10328193" cy="411480"/>
          </a:xfrm>
        </p:spPr>
        <p:txBody>
          <a:bodyPr/>
          <a:lstStyle>
            <a:lvl1pPr>
              <a:defRPr>
                <a:solidFill>
                  <a:schemeClr val="tx2">
                    <a:lumMod val="50000"/>
                  </a:schemeClr>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D9B80195-6DE0-5F44-8201-7DAD9844B10B}"/>
              </a:ext>
            </a:extLst>
          </p:cNvPr>
          <p:cNvSpPr>
            <a:spLocks noGrp="1"/>
          </p:cNvSpPr>
          <p:nvPr>
            <p:ph idx="1"/>
          </p:nvPr>
        </p:nvSpPr>
        <p:spPr>
          <a:xfrm>
            <a:off x="461727" y="671119"/>
            <a:ext cx="11235350" cy="55778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3">
            <a:extLst>
              <a:ext uri="{FF2B5EF4-FFF2-40B4-BE49-F238E27FC236}">
                <a16:creationId xmlns:a16="http://schemas.microsoft.com/office/drawing/2014/main" id="{20B3DF01-C89B-E541-BB42-2B706714B4E2}"/>
              </a:ext>
            </a:extLst>
          </p:cNvPr>
          <p:cNvSpPr>
            <a:spLocks noGrp="1"/>
          </p:cNvSpPr>
          <p:nvPr>
            <p:ph type="dt" sz="half" idx="2"/>
          </p:nvPr>
        </p:nvSpPr>
        <p:spPr>
          <a:xfrm>
            <a:off x="3721764" y="6607064"/>
            <a:ext cx="844791" cy="250935"/>
          </a:xfrm>
          <a:prstGeom prst="rect">
            <a:avLst/>
          </a:prstGeom>
          <a:effectLst/>
        </p:spPr>
        <p:txBody>
          <a:bodyPr vert="horz" lIns="91440" tIns="45720" rIns="91440" bIns="45720" rtlCol="0" anchor="ctr"/>
          <a:lstStyle>
            <a:lvl1pPr algn="l">
              <a:defRPr sz="900" b="1">
                <a:solidFill>
                  <a:srgbClr val="ADB8CC"/>
                </a:solidFill>
                <a:effectLst>
                  <a:glow rad="190500">
                    <a:srgbClr val="0B183D">
                      <a:alpha val="50000"/>
                    </a:srgbClr>
                  </a:glow>
                </a:effectLst>
              </a:defRPr>
            </a:lvl1pPr>
          </a:lstStyle>
          <a:p>
            <a:fld id="{E56C2CFA-516A-574D-AF1B-0A4D0819EE1F}" type="datetime1">
              <a:rPr lang="en-US" smtClean="0"/>
              <a:pPr/>
              <a:t>9/27/2023</a:t>
            </a:fld>
            <a:endParaRPr lang="en-US" dirty="0"/>
          </a:p>
        </p:txBody>
      </p:sp>
      <p:sp>
        <p:nvSpPr>
          <p:cNvPr id="19" name="Footer Placeholder 4">
            <a:extLst>
              <a:ext uri="{FF2B5EF4-FFF2-40B4-BE49-F238E27FC236}">
                <a16:creationId xmlns:a16="http://schemas.microsoft.com/office/drawing/2014/main" id="{BF89E6DD-D45B-054D-90DE-8F8641B8F5B1}"/>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b="1">
                <a:solidFill>
                  <a:srgbClr val="ADB8CC"/>
                </a:solidFill>
                <a:effectLst>
                  <a:glow rad="190500">
                    <a:srgbClr val="0B183D">
                      <a:alpha val="50000"/>
                    </a:srgbClr>
                  </a:glow>
                </a:effectLst>
              </a:defRPr>
            </a:lvl1pPr>
          </a:lstStyle>
          <a:p>
            <a:endParaRPr lang="en-US" dirty="0"/>
          </a:p>
        </p:txBody>
      </p:sp>
      <p:sp>
        <p:nvSpPr>
          <p:cNvPr id="9"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1732409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50F3545-F107-0E44-B535-1D3412EF331A}"/>
              </a:ext>
            </a:extLst>
          </p:cNvPr>
          <p:cNvSpPr>
            <a:spLocks noGrp="1"/>
          </p:cNvSpPr>
          <p:nvPr>
            <p:ph type="title"/>
          </p:nvPr>
        </p:nvSpPr>
        <p:spPr>
          <a:xfrm>
            <a:off x="461727" y="142875"/>
            <a:ext cx="10328193" cy="411480"/>
          </a:xfrm>
        </p:spPr>
        <p:txBody>
          <a:bodyPr/>
          <a:lstStyle>
            <a:lvl1pPr>
              <a:defRPr b="1"/>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3CDE286D-282B-6243-AACD-F0F67FA20399}"/>
              </a:ext>
            </a:extLst>
          </p:cNvPr>
          <p:cNvSpPr>
            <a:spLocks noGrp="1"/>
          </p:cNvSpPr>
          <p:nvPr>
            <p:ph sz="half" idx="1"/>
          </p:nvPr>
        </p:nvSpPr>
        <p:spPr>
          <a:xfrm>
            <a:off x="461726" y="696287"/>
            <a:ext cx="5410200" cy="557784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F2CE1F76-B4D9-3B4E-8184-F8D40442C5CB}"/>
              </a:ext>
            </a:extLst>
          </p:cNvPr>
          <p:cNvSpPr>
            <a:spLocks noGrp="1"/>
          </p:cNvSpPr>
          <p:nvPr>
            <p:ph sz="half" idx="2"/>
          </p:nvPr>
        </p:nvSpPr>
        <p:spPr>
          <a:xfrm>
            <a:off x="6320073" y="696287"/>
            <a:ext cx="5410200" cy="557784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3">
            <a:extLst>
              <a:ext uri="{FF2B5EF4-FFF2-40B4-BE49-F238E27FC236}">
                <a16:creationId xmlns:a16="http://schemas.microsoft.com/office/drawing/2014/main" id="{61655911-2EAB-F549-8EDE-B15FB620535F}"/>
              </a:ext>
            </a:extLst>
          </p:cNvPr>
          <p:cNvSpPr>
            <a:spLocks noGrp="1"/>
          </p:cNvSpPr>
          <p:nvPr>
            <p:ph type="dt" sz="half" idx="10"/>
          </p:nvPr>
        </p:nvSpPr>
        <p:spPr>
          <a:xfrm>
            <a:off x="3721764" y="6607064"/>
            <a:ext cx="844791" cy="250935"/>
          </a:xfrm>
          <a:prstGeom prst="rect">
            <a:avLst/>
          </a:prstGeom>
          <a:effectLst/>
        </p:spPr>
        <p:txBody>
          <a:bodyPr vert="horz" lIns="91440" tIns="45720" rIns="91440" bIns="45720" rtlCol="0" anchor="ctr"/>
          <a:lstStyle>
            <a:lvl1pPr algn="l">
              <a:defRPr sz="900">
                <a:solidFill>
                  <a:srgbClr val="ADB8CC"/>
                </a:solidFill>
                <a:effectLst>
                  <a:glow rad="190500">
                    <a:srgbClr val="0B183D">
                      <a:alpha val="50000"/>
                    </a:srgbClr>
                  </a:glow>
                </a:effectLst>
              </a:defRPr>
            </a:lvl1pPr>
          </a:lstStyle>
          <a:p>
            <a:fld id="{CAA2C8C1-8C21-A84B-B3C7-A211C6AC6A71}" type="datetime1">
              <a:rPr lang="en-US" smtClean="0"/>
              <a:t>9/27/2023</a:t>
            </a:fld>
            <a:endParaRPr lang="en-US" dirty="0"/>
          </a:p>
        </p:txBody>
      </p:sp>
      <p:sp>
        <p:nvSpPr>
          <p:cNvPr id="18" name="Footer Placeholder 4">
            <a:extLst>
              <a:ext uri="{FF2B5EF4-FFF2-40B4-BE49-F238E27FC236}">
                <a16:creationId xmlns:a16="http://schemas.microsoft.com/office/drawing/2014/main" id="{81380B7E-0066-1C4E-BAE3-A6CBA536119B}"/>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a:solidFill>
                  <a:srgbClr val="ADB8CC"/>
                </a:solidFill>
                <a:effectLst>
                  <a:glow rad="190500">
                    <a:srgbClr val="0B183D">
                      <a:alpha val="50000"/>
                    </a:srgbClr>
                  </a:glow>
                </a:effectLst>
              </a:defRPr>
            </a:lvl1pPr>
          </a:lstStyle>
          <a:p>
            <a:endParaRPr lang="en-US" dirty="0"/>
          </a:p>
        </p:txBody>
      </p:sp>
      <p:sp>
        <p:nvSpPr>
          <p:cNvPr id="11"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201363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EDC55D-ADEE-7D41-ABFC-1FB38CC265C9}"/>
              </a:ext>
            </a:extLst>
          </p:cNvPr>
          <p:cNvSpPr>
            <a:spLocks noGrp="1"/>
          </p:cNvSpPr>
          <p:nvPr>
            <p:ph type="title"/>
          </p:nvPr>
        </p:nvSpPr>
        <p:spPr>
          <a:xfrm>
            <a:off x="461727" y="142876"/>
            <a:ext cx="10328193" cy="411480"/>
          </a:xfrm>
        </p:spPr>
        <p:txBody>
          <a:bodyPr/>
          <a:lstStyle>
            <a:lvl1pPr>
              <a:defRPr b="1">
                <a:solidFill>
                  <a:schemeClr val="tx2">
                    <a:lumMod val="50000"/>
                  </a:schemeClr>
                </a:solidFill>
              </a:defRPr>
            </a:lvl1p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EC7DD15C-1ED8-2946-A1AD-AEE1E6B02252}"/>
              </a:ext>
            </a:extLst>
          </p:cNvPr>
          <p:cNvSpPr>
            <a:spLocks noGrp="1"/>
          </p:cNvSpPr>
          <p:nvPr>
            <p:ph type="dt" sz="half" idx="2"/>
          </p:nvPr>
        </p:nvSpPr>
        <p:spPr>
          <a:xfrm>
            <a:off x="3721764" y="6607064"/>
            <a:ext cx="844791" cy="250935"/>
          </a:xfrm>
          <a:prstGeom prst="rect">
            <a:avLst/>
          </a:prstGeom>
          <a:effectLst/>
        </p:spPr>
        <p:txBody>
          <a:bodyPr vert="horz" lIns="91440" tIns="45720" rIns="91440" bIns="45720" rtlCol="0" anchor="ctr"/>
          <a:lstStyle>
            <a:lvl1pPr algn="l">
              <a:defRPr sz="900">
                <a:solidFill>
                  <a:srgbClr val="ADB8CC"/>
                </a:solidFill>
                <a:effectLst>
                  <a:glow rad="190500">
                    <a:srgbClr val="0B183D">
                      <a:alpha val="50000"/>
                    </a:srgbClr>
                  </a:glow>
                </a:effectLst>
              </a:defRPr>
            </a:lvl1pPr>
          </a:lstStyle>
          <a:p>
            <a:fld id="{C4FB4EE8-D73F-C240-BECC-4D254E4DB0D4}" type="datetime1">
              <a:rPr lang="en-US" smtClean="0"/>
              <a:t>9/27/2023</a:t>
            </a:fld>
            <a:endParaRPr lang="en-US" dirty="0"/>
          </a:p>
        </p:txBody>
      </p:sp>
      <p:sp>
        <p:nvSpPr>
          <p:cNvPr id="14" name="Footer Placeholder 4">
            <a:extLst>
              <a:ext uri="{FF2B5EF4-FFF2-40B4-BE49-F238E27FC236}">
                <a16:creationId xmlns:a16="http://schemas.microsoft.com/office/drawing/2014/main" id="{6290D45E-73C2-154D-A5AB-0B424F00F522}"/>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a:solidFill>
                  <a:srgbClr val="ADB8CC"/>
                </a:solidFill>
                <a:effectLst>
                  <a:glow rad="190500">
                    <a:srgbClr val="0B183D">
                      <a:alpha val="50000"/>
                    </a:srgbClr>
                  </a:glow>
                </a:effectLst>
              </a:defRPr>
            </a:lvl1pPr>
          </a:lstStyle>
          <a:p>
            <a:endParaRPr lang="en-US" dirty="0"/>
          </a:p>
        </p:txBody>
      </p:sp>
      <p:sp>
        <p:nvSpPr>
          <p:cNvPr id="6"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2999271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Date Placeholder 3">
            <a:extLst>
              <a:ext uri="{FF2B5EF4-FFF2-40B4-BE49-F238E27FC236}">
                <a16:creationId xmlns:a16="http://schemas.microsoft.com/office/drawing/2014/main" id="{6B5188BE-422A-4C46-BF3F-7D579B156E19}"/>
              </a:ext>
            </a:extLst>
          </p:cNvPr>
          <p:cNvSpPr>
            <a:spLocks noGrp="1"/>
          </p:cNvSpPr>
          <p:nvPr>
            <p:ph type="dt" sz="half" idx="2"/>
          </p:nvPr>
        </p:nvSpPr>
        <p:spPr>
          <a:xfrm>
            <a:off x="3721764" y="6607064"/>
            <a:ext cx="844791" cy="250935"/>
          </a:xfrm>
          <a:prstGeom prst="rect">
            <a:avLst/>
          </a:prstGeom>
          <a:effectLst/>
        </p:spPr>
        <p:txBody>
          <a:bodyPr vert="horz" lIns="91440" tIns="45720" rIns="91440" bIns="45720" rtlCol="0" anchor="ctr"/>
          <a:lstStyle>
            <a:lvl1pPr algn="l">
              <a:defRPr sz="900">
                <a:solidFill>
                  <a:srgbClr val="ADB8CC"/>
                </a:solidFill>
                <a:effectLst>
                  <a:glow rad="190500">
                    <a:srgbClr val="0B183D">
                      <a:alpha val="50000"/>
                    </a:srgbClr>
                  </a:glow>
                </a:effectLst>
              </a:defRPr>
            </a:lvl1pPr>
          </a:lstStyle>
          <a:p>
            <a:fld id="{90A2C2AD-02C6-A648-88C0-B4880E470C14}" type="datetime1">
              <a:rPr lang="en-US" smtClean="0"/>
              <a:t>9/27/2023</a:t>
            </a:fld>
            <a:endParaRPr lang="en-US" dirty="0"/>
          </a:p>
        </p:txBody>
      </p:sp>
      <p:sp>
        <p:nvSpPr>
          <p:cNvPr id="12" name="Footer Placeholder 4">
            <a:extLst>
              <a:ext uri="{FF2B5EF4-FFF2-40B4-BE49-F238E27FC236}">
                <a16:creationId xmlns:a16="http://schemas.microsoft.com/office/drawing/2014/main" id="{38C888A4-6878-D748-B347-A165014ABDC8}"/>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a:solidFill>
                  <a:srgbClr val="ADB8CC"/>
                </a:solidFill>
                <a:effectLst>
                  <a:glow rad="190500">
                    <a:srgbClr val="0B183D">
                      <a:alpha val="50000"/>
                    </a:srgbClr>
                  </a:glow>
                </a:effectLst>
              </a:defRPr>
            </a:lvl1pPr>
          </a:lstStyle>
          <a:p>
            <a:endParaRPr lang="en-US" dirty="0"/>
          </a:p>
        </p:txBody>
      </p:sp>
      <p:sp>
        <p:nvSpPr>
          <p:cNvPr id="5"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78730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no footer art">
    <p:spTree>
      <p:nvGrpSpPr>
        <p:cNvPr id="1" name=""/>
        <p:cNvGrpSpPr/>
        <p:nvPr/>
      </p:nvGrpSpPr>
      <p:grpSpPr>
        <a:xfrm>
          <a:off x="0" y="0"/>
          <a:ext cx="0" cy="0"/>
          <a:chOff x="0" y="0"/>
          <a:chExt cx="0" cy="0"/>
        </a:xfrm>
      </p:grpSpPr>
      <p:sp>
        <p:nvSpPr>
          <p:cNvPr id="6" name="Rectangle 5"/>
          <p:cNvSpPr/>
          <p:nvPr userDrawn="1"/>
        </p:nvSpPr>
        <p:spPr>
          <a:xfrm>
            <a:off x="0" y="5687736"/>
            <a:ext cx="12192000" cy="1170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b="0" cap="none" spc="0">
                <a:ln>
                  <a:noFill/>
                </a:ln>
                <a:solidFill>
                  <a:schemeClr val="tx1"/>
                </a:solidFill>
                <a:effectLst/>
              </a:defRPr>
            </a:lvl1pPr>
          </a:lstStyle>
          <a:p>
            <a:fld id="{03B664B9-8057-6B44-B6E4-6069B81DB24F}" type="datetime1">
              <a:rPr lang="en-US" smtClean="0"/>
              <a:pPr/>
              <a:t>9/27/2023</a:t>
            </a:fld>
            <a:endParaRPr lang="en-US" dirty="0"/>
          </a:p>
        </p:txBody>
      </p:sp>
      <p:sp>
        <p:nvSpPr>
          <p:cNvPr id="4" name="Footer Placeholder 3"/>
          <p:cNvSpPr>
            <a:spLocks noGrp="1"/>
          </p:cNvSpPr>
          <p:nvPr>
            <p:ph type="ftr" sz="quarter" idx="11"/>
          </p:nvPr>
        </p:nvSpPr>
        <p:spPr/>
        <p:txBody>
          <a:bodyPr/>
          <a:lstStyle>
            <a:lvl1pPr>
              <a:defRPr b="0" cap="none" spc="0">
                <a:ln>
                  <a:noFill/>
                </a:ln>
                <a:solidFill>
                  <a:schemeClr val="tx1"/>
                </a:solidFill>
                <a:effectLst/>
              </a:defRPr>
            </a:lvl1pPr>
          </a:lstStyle>
          <a:p>
            <a:endParaRPr lang="en-US" dirty="0"/>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780492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PR Form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482403-3FA8-4477-B0A6-1EA34B254FFA}" type="datetimeFigureOut">
              <a:rPr lang="en-US" smtClean="0"/>
              <a:t>9/27/2023</a:t>
            </a:fld>
            <a:endParaRPr lang="en-US"/>
          </a:p>
        </p:txBody>
      </p:sp>
      <p:sp>
        <p:nvSpPr>
          <p:cNvPr id="3" name="Footer Placeholder 2"/>
          <p:cNvSpPr>
            <a:spLocks noGrp="1"/>
          </p:cNvSpPr>
          <p:nvPr>
            <p:ph type="ftr" sz="quarter" idx="11"/>
          </p:nvPr>
        </p:nvSpPr>
        <p:spPr/>
        <p:txBody>
          <a:bodyPr/>
          <a:lstStyle/>
          <a:p>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41310" y="142875"/>
            <a:ext cx="937541" cy="457200"/>
          </a:xfrm>
          <a:prstGeom prst="rect">
            <a:avLst/>
          </a:prstGeom>
        </p:spPr>
      </p:pic>
      <p:sp>
        <p:nvSpPr>
          <p:cNvPr id="11" name="Content Placeholder 2">
            <a:extLst>
              <a:ext uri="{FF2B5EF4-FFF2-40B4-BE49-F238E27FC236}">
                <a16:creationId xmlns:a16="http://schemas.microsoft.com/office/drawing/2014/main" id="{D9B80195-6DE0-5F44-8201-7DAD9844B10B}"/>
              </a:ext>
            </a:extLst>
          </p:cNvPr>
          <p:cNvSpPr>
            <a:spLocks noGrp="1"/>
          </p:cNvSpPr>
          <p:nvPr>
            <p:ph idx="1"/>
          </p:nvPr>
        </p:nvSpPr>
        <p:spPr>
          <a:xfrm>
            <a:off x="461727" y="704675"/>
            <a:ext cx="11235350" cy="5622925"/>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02EDFDA0-DB76-0C49-B3B5-15442D03C9E3}"/>
              </a:ext>
            </a:extLst>
          </p:cNvPr>
          <p:cNvSpPr>
            <a:spLocks noGrp="1"/>
          </p:cNvSpPr>
          <p:nvPr>
            <p:ph type="title" hasCustomPrompt="1"/>
          </p:nvPr>
        </p:nvSpPr>
        <p:spPr>
          <a:xfrm>
            <a:off x="1494480" y="142876"/>
            <a:ext cx="9295440" cy="411480"/>
          </a:xfrm>
        </p:spPr>
        <p:txBody>
          <a:bodyPr>
            <a:normAutofit/>
          </a:bodyPr>
          <a:lstStyle>
            <a:lvl1pPr>
              <a:defRPr kumimoji="0" lang="en-US" sz="2800" b="1" i="0" u="none" strike="noStrike" kern="1200" cap="none" spc="0" normalizeH="0" baseline="0" dirty="0">
                <a:ln>
                  <a:noFill/>
                </a:ln>
                <a:solidFill>
                  <a:schemeClr val="tx1"/>
                </a:solidFill>
                <a:effectLst/>
                <a:uLnTx/>
                <a:uFillTx/>
                <a:latin typeface="+mj-lt"/>
                <a:ea typeface="+mj-ea"/>
                <a:cs typeface="+mj-cs"/>
              </a:defRPr>
            </a:lvl1pPr>
          </a:lstStyle>
          <a:p>
            <a:r>
              <a:rPr lang="en-US" dirty="0"/>
              <a:t> MPR Format (insert Title)</a:t>
            </a:r>
          </a:p>
        </p:txBody>
      </p:sp>
      <p:sp>
        <p:nvSpPr>
          <p:cNvPr id="12" name="Slide Number Placeholder 6"/>
          <p:cNvSpPr>
            <a:spLocks noGrp="1"/>
          </p:cNvSpPr>
          <p:nvPr>
            <p:ph type="sldNum" sz="quarter" idx="12"/>
          </p:nvPr>
        </p:nvSpPr>
        <p:spPr>
          <a:xfrm>
            <a:off x="8610600" y="6356350"/>
            <a:ext cx="2743200" cy="365125"/>
          </a:xfrm>
        </p:spPr>
        <p:txBody>
          <a:bodyPr/>
          <a:lstStyle/>
          <a:p>
            <a:r>
              <a:rPr lang="en-US" dirty="0"/>
              <a:t> Page </a:t>
            </a:r>
            <a:fld id="{BF9707A7-8F8B-4C40-9DAA-998C7DBE1305}" type="slidenum">
              <a:rPr lang="en-US" smtClean="0"/>
              <a:pPr/>
              <a:t>‹#›</a:t>
            </a:fld>
            <a:endParaRPr lang="en-US" dirty="0"/>
          </a:p>
        </p:txBody>
      </p:sp>
    </p:spTree>
    <p:extLst>
      <p:ext uri="{BB962C8B-B14F-4D97-AF65-F5344CB8AC3E}">
        <p14:creationId xmlns:p14="http://schemas.microsoft.com/office/powerpoint/2010/main" val="3008166267"/>
      </p:ext>
    </p:extLst>
  </p:cSld>
  <p:clrMapOvr>
    <a:masterClrMapping/>
  </p:clrMapOvr>
  <p:extLst>
    <p:ext uri="{DCECCB84-F9BA-43D5-87BE-67443E8EF086}">
      <p15:sldGuideLst xmlns:p15="http://schemas.microsoft.com/office/powerpoint/2012/main">
        <p15:guide id="1" orient="horz" pos="336">
          <p15:clr>
            <a:srgbClr val="FBAE40"/>
          </p15:clr>
        </p15:guide>
        <p15:guide id="2" pos="3840">
          <p15:clr>
            <a:srgbClr val="FBAE40"/>
          </p15:clr>
        </p15:guide>
        <p15:guide id="3" orient="horz" pos="31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title only">
    <p:spTree>
      <p:nvGrpSpPr>
        <p:cNvPr id="1" name=""/>
        <p:cNvGrpSpPr/>
        <p:nvPr/>
      </p:nvGrpSpPr>
      <p:grpSpPr>
        <a:xfrm>
          <a:off x="0" y="0"/>
          <a:ext cx="0" cy="0"/>
          <a:chOff x="0" y="0"/>
          <a:chExt cx="0" cy="0"/>
        </a:xfrm>
      </p:grpSpPr>
      <p:sp>
        <p:nvSpPr>
          <p:cNvPr id="6" name="Rectangle 5"/>
          <p:cNvSpPr/>
          <p:nvPr userDrawn="1"/>
        </p:nvSpPr>
        <p:spPr>
          <a:xfrm>
            <a:off x="0" y="5687736"/>
            <a:ext cx="12192000" cy="1170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b="0" cap="none" spc="0">
                <a:ln>
                  <a:noFill/>
                </a:ln>
                <a:solidFill>
                  <a:schemeClr val="tx1"/>
                </a:solidFill>
                <a:effectLst/>
              </a:defRPr>
            </a:lvl1pPr>
          </a:lstStyle>
          <a:p>
            <a:fld id="{03B664B9-8057-6B44-B6E4-6069B81DB24F}" type="datetime1">
              <a:rPr lang="en-US" smtClean="0"/>
              <a:pPr/>
              <a:t>9/27/2023</a:t>
            </a:fld>
            <a:endParaRPr lang="en-US" dirty="0"/>
          </a:p>
        </p:txBody>
      </p:sp>
      <p:sp>
        <p:nvSpPr>
          <p:cNvPr id="4" name="Footer Placeholder 3"/>
          <p:cNvSpPr>
            <a:spLocks noGrp="1"/>
          </p:cNvSpPr>
          <p:nvPr>
            <p:ph type="ftr" sz="quarter" idx="11"/>
          </p:nvPr>
        </p:nvSpPr>
        <p:spPr/>
        <p:txBody>
          <a:bodyPr/>
          <a:lstStyle>
            <a:lvl1pPr>
              <a:defRPr b="0" cap="none" spc="0">
                <a:ln>
                  <a:noFill/>
                </a:ln>
                <a:solidFill>
                  <a:schemeClr val="tx1"/>
                </a:solidFill>
                <a:effectLst/>
              </a:defRPr>
            </a:lvl1pPr>
          </a:lstStyle>
          <a:p>
            <a:endParaRPr lang="en-US" dirty="0"/>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r>
              <a:rPr lang="en-US"/>
              <a:t> Page </a:t>
            </a:r>
            <a:fld id="{64E252D3-1CC9-3246-851A-BBA6A7ADC075}" type="slidenum">
              <a:rPr lang="en-US" smtClean="0"/>
              <a:pPr/>
              <a:t>‹#›</a:t>
            </a:fld>
            <a:endParaRPr lang="en-US" dirty="0"/>
          </a:p>
        </p:txBody>
      </p:sp>
      <p:sp>
        <p:nvSpPr>
          <p:cNvPr id="7" name="Rectangle 6"/>
          <p:cNvSpPr/>
          <p:nvPr userDrawn="1"/>
        </p:nvSpPr>
        <p:spPr>
          <a:xfrm>
            <a:off x="11016951" y="125834"/>
            <a:ext cx="1149292" cy="8556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71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1D4429-FFC0-DA48-B3ED-A122FD0EE5FA}"/>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368924" y="2830011"/>
            <a:ext cx="1454152" cy="1197976"/>
          </a:xfrm>
          <a:prstGeom prst="rect">
            <a:avLst/>
          </a:prstGeom>
        </p:spPr>
      </p:pic>
      <p:sp>
        <p:nvSpPr>
          <p:cNvPr id="22" name="Rectangle 21">
            <a:extLst>
              <a:ext uri="{FF2B5EF4-FFF2-40B4-BE49-F238E27FC236}">
                <a16:creationId xmlns:a16="http://schemas.microsoft.com/office/drawing/2014/main" id="{739B8F7B-CD87-E146-A0FE-2176C11A7142}"/>
              </a:ext>
            </a:extLst>
          </p:cNvPr>
          <p:cNvSpPr/>
          <p:nvPr userDrawn="1"/>
        </p:nvSpPr>
        <p:spPr>
          <a:xfrm>
            <a:off x="10823713" y="0"/>
            <a:ext cx="1368287" cy="1063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9958321" y="6607064"/>
            <a:ext cx="1324282" cy="250936"/>
          </a:xfrm>
          <a:prstGeom prst="rect">
            <a:avLst/>
          </a:prstGeom>
          <a:effectLst/>
        </p:spPr>
        <p:txBody>
          <a:bodyPr vert="horz" lIns="91440" tIns="45720" rIns="91440" bIns="45720" rtlCol="0" anchor="ctr"/>
          <a:lstStyle>
            <a:lvl1pPr algn="r">
              <a:defRPr sz="1200" b="1">
                <a:solidFill>
                  <a:srgbClr val="ADB8CC"/>
                </a:solidFill>
                <a:effectLst>
                  <a:glow rad="190500">
                    <a:srgbClr val="0B183D">
                      <a:alpha val="50000"/>
                    </a:srgbClr>
                  </a:glow>
                </a:effectLst>
              </a:defRPr>
            </a:lvl1pPr>
          </a:lstStyle>
          <a:p>
            <a:r>
              <a:rPr lang="en-US" dirty="0"/>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2836970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oving Stars #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A89509F-1357-BF45-8C37-1C645701B0A5}"/>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036299" y="142875"/>
            <a:ext cx="1074867" cy="885511"/>
          </a:xfrm>
          <a:prstGeom prst="rect">
            <a:avLst/>
          </a:prstGeom>
        </p:spPr>
      </p:pic>
      <p:pic>
        <p:nvPicPr>
          <p:cNvPr id="7" name="Picture 6">
            <a:extLst>
              <a:ext uri="{FF2B5EF4-FFF2-40B4-BE49-F238E27FC236}">
                <a16:creationId xmlns:a16="http://schemas.microsoft.com/office/drawing/2014/main" id="{30EABA2A-8180-3A4E-A5AD-00F548987F7B}"/>
              </a:ext>
            </a:extLst>
          </p:cNvPr>
          <p:cNvPicPr>
            <a:picLocks noChangeAspect="1"/>
          </p:cNvPicPr>
          <p:nvPr userDrawn="1"/>
        </p:nvPicPr>
        <p:blipFill>
          <a:blip r:embed="rId3" cstate="screen">
            <a:alphaModFix/>
            <a:extLst>
              <a:ext uri="{28A0092B-C50C-407E-A947-70E740481C1C}">
                <a14:useLocalDpi xmlns:a14="http://schemas.microsoft.com/office/drawing/2010/main" val="0"/>
              </a:ext>
            </a:extLst>
          </a:blip>
          <a:srcRect/>
          <a:stretch/>
        </p:blipFill>
        <p:spPr>
          <a:xfrm>
            <a:off x="0" y="0"/>
            <a:ext cx="15435237" cy="6857272"/>
          </a:xfrm>
          <a:prstGeom prst="rect">
            <a:avLst/>
          </a:prstGeom>
        </p:spPr>
      </p:pic>
      <p:pic>
        <p:nvPicPr>
          <p:cNvPr id="8" name="Picture 7">
            <a:extLst>
              <a:ext uri="{FF2B5EF4-FFF2-40B4-BE49-F238E27FC236}">
                <a16:creationId xmlns:a16="http://schemas.microsoft.com/office/drawing/2014/main" id="{278096DE-25E2-1E4B-A420-AA373887B5CC}"/>
              </a:ext>
            </a:extLst>
          </p:cNvPr>
          <p:cNvPicPr>
            <a:picLocks noChangeAspect="1"/>
          </p:cNvPicPr>
          <p:nvPr userDrawn="1"/>
        </p:nvPicPr>
        <p:blipFill>
          <a:blip r:embed="rId4" cstate="screen">
            <a:alphaModFix amt="15000"/>
            <a:extLst>
              <a:ext uri="{28A0092B-C50C-407E-A947-70E740481C1C}">
                <a14:useLocalDpi xmlns:a14="http://schemas.microsoft.com/office/drawing/2010/main" val="0"/>
              </a:ext>
            </a:extLst>
          </a:blip>
          <a:stretch>
            <a:fillRect/>
          </a:stretch>
        </p:blipFill>
        <p:spPr>
          <a:xfrm>
            <a:off x="2227132" y="1993900"/>
            <a:ext cx="5715000" cy="2870200"/>
          </a:xfrm>
          <a:prstGeom prst="rect">
            <a:avLst/>
          </a:prstGeom>
        </p:spPr>
      </p:pic>
      <p:pic>
        <p:nvPicPr>
          <p:cNvPr id="9" name="Picture 8">
            <a:extLst>
              <a:ext uri="{FF2B5EF4-FFF2-40B4-BE49-F238E27FC236}">
                <a16:creationId xmlns:a16="http://schemas.microsoft.com/office/drawing/2014/main" id="{4112266B-7BCF-444F-ABBC-266D4062A5EB}"/>
              </a:ext>
            </a:extLst>
          </p:cNvPr>
          <p:cNvPicPr>
            <a:picLocks noChangeAspect="1"/>
          </p:cNvPicPr>
          <p:nvPr userDrawn="1"/>
        </p:nvPicPr>
        <p:blipFill>
          <a:blip r:embed="rId5" cstate="screen">
            <a:alphaModFix amt="10000"/>
            <a:extLst>
              <a:ext uri="{28A0092B-C50C-407E-A947-70E740481C1C}">
                <a14:useLocalDpi xmlns:a14="http://schemas.microsoft.com/office/drawing/2010/main" val="0"/>
              </a:ext>
            </a:extLst>
          </a:blip>
          <a:stretch>
            <a:fillRect/>
          </a:stretch>
        </p:blipFill>
        <p:spPr>
          <a:xfrm>
            <a:off x="2314216" y="3067050"/>
            <a:ext cx="8966200" cy="723900"/>
          </a:xfrm>
          <a:prstGeom prst="rect">
            <a:avLst/>
          </a:prstGeom>
        </p:spPr>
      </p:pic>
      <p:pic>
        <p:nvPicPr>
          <p:cNvPr id="10" name="Picture 9">
            <a:extLst>
              <a:ext uri="{FF2B5EF4-FFF2-40B4-BE49-F238E27FC236}">
                <a16:creationId xmlns:a16="http://schemas.microsoft.com/office/drawing/2014/main" id="{524FFFCC-4912-4641-9B7C-8FA5CB2DF107}"/>
              </a:ext>
            </a:extLst>
          </p:cNvPr>
          <p:cNvPicPr>
            <a:picLocks noChangeAspect="1"/>
          </p:cNvPicPr>
          <p:nvPr userDrawn="1"/>
        </p:nvPicPr>
        <p:blipFill>
          <a:blip r:embed="rId6" cstate="screen">
            <a:alphaModFix amt="40000"/>
            <a:extLst>
              <a:ext uri="{28A0092B-C50C-407E-A947-70E740481C1C}">
                <a14:useLocalDpi xmlns:a14="http://schemas.microsoft.com/office/drawing/2010/main" val="0"/>
              </a:ext>
            </a:extLst>
          </a:blip>
          <a:stretch>
            <a:fillRect/>
          </a:stretch>
        </p:blipFill>
        <p:spPr>
          <a:xfrm>
            <a:off x="411825" y="905548"/>
            <a:ext cx="6695886" cy="5285676"/>
          </a:xfrm>
          <a:prstGeom prst="rect">
            <a:avLst/>
          </a:prstGeom>
        </p:spPr>
      </p:pic>
      <p:pic>
        <p:nvPicPr>
          <p:cNvPr id="11" name="Picture 10">
            <a:extLst>
              <a:ext uri="{FF2B5EF4-FFF2-40B4-BE49-F238E27FC236}">
                <a16:creationId xmlns:a16="http://schemas.microsoft.com/office/drawing/2014/main" id="{826A446D-3584-5640-927D-4E292FED5E0D}"/>
              </a:ext>
            </a:extLst>
          </p:cNvPr>
          <p:cNvPicPr>
            <a:picLocks noChangeAspect="1"/>
          </p:cNvPicPr>
          <p:nvPr userDrawn="1"/>
        </p:nvPicPr>
        <p:blipFill rotWithShape="1">
          <a:blip r:embed="rId7" cstate="screen">
            <a:alphaModFix amt="7000"/>
            <a:extLst>
              <a:ext uri="{28A0092B-C50C-407E-A947-70E740481C1C}">
                <a14:useLocalDpi xmlns:a14="http://schemas.microsoft.com/office/drawing/2010/main" val="0"/>
              </a:ext>
            </a:extLst>
          </a:blip>
          <a:srcRect l="12452"/>
          <a:stretch/>
        </p:blipFill>
        <p:spPr>
          <a:xfrm>
            <a:off x="0" y="0"/>
            <a:ext cx="6003416" cy="6857272"/>
          </a:xfrm>
          <a:prstGeom prst="rect">
            <a:avLst/>
          </a:prstGeom>
        </p:spPr>
      </p:pic>
      <p:cxnSp>
        <p:nvCxnSpPr>
          <p:cNvPr id="12" name="Straight Connector 11">
            <a:extLst>
              <a:ext uri="{FF2B5EF4-FFF2-40B4-BE49-F238E27FC236}">
                <a16:creationId xmlns:a16="http://schemas.microsoft.com/office/drawing/2014/main" id="{89267871-FE69-4846-B040-B916199BD6B9}"/>
              </a:ext>
            </a:extLst>
          </p:cNvPr>
          <p:cNvCxnSpPr>
            <a:cxnSpLocks/>
          </p:cNvCxnSpPr>
          <p:nvPr userDrawn="1"/>
        </p:nvCxnSpPr>
        <p:spPr>
          <a:xfrm>
            <a:off x="6217708" y="3428636"/>
            <a:ext cx="5732554"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D36B4B0-9D73-874E-9BA3-6149CFFFAD19}"/>
              </a:ext>
            </a:extLst>
          </p:cNvPr>
          <p:cNvSpPr/>
          <p:nvPr userDrawn="1"/>
        </p:nvSpPr>
        <p:spPr>
          <a:xfrm>
            <a:off x="0" y="0"/>
            <a:ext cx="12192000" cy="2241550"/>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5BF14CAF-D7BE-BD41-9943-060F106BAF86}"/>
              </a:ext>
            </a:extLst>
          </p:cNvPr>
          <p:cNvSpPr/>
          <p:nvPr userDrawn="1"/>
        </p:nvSpPr>
        <p:spPr>
          <a:xfrm>
            <a:off x="0" y="4616451"/>
            <a:ext cx="12192000" cy="2241550"/>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7A115AE6-BDEC-8A40-B5CE-7110147265ED}"/>
              </a:ext>
            </a:extLst>
          </p:cNvPr>
          <p:cNvPicPr>
            <a:picLocks noChangeAspect="1"/>
          </p:cNvPicPr>
          <p:nvPr userDrawn="1"/>
        </p:nvPicPr>
        <p:blipFill>
          <a:blip r:embed="rId8" cstate="screen">
            <a:extLst>
              <a:ext uri="{28A0092B-C50C-407E-A947-70E740481C1C}">
                <a14:useLocalDpi xmlns:a14="http://schemas.microsoft.com/office/drawing/2010/main" val="0"/>
              </a:ext>
            </a:extLst>
          </a:blip>
          <a:stretch>
            <a:fillRect/>
          </a:stretch>
        </p:blipFill>
        <p:spPr>
          <a:xfrm>
            <a:off x="786768" y="2824335"/>
            <a:ext cx="3278824" cy="1536192"/>
          </a:xfrm>
          <a:prstGeom prst="rect">
            <a:avLst/>
          </a:prstGeom>
          <a:effectLst>
            <a:glow rad="190500">
              <a:srgbClr val="000000">
                <a:alpha val="40000"/>
              </a:srgbClr>
            </a:glow>
          </a:effectLst>
        </p:spPr>
      </p:pic>
      <p:sp>
        <p:nvSpPr>
          <p:cNvPr id="20" name="Title 1">
            <a:extLst>
              <a:ext uri="{FF2B5EF4-FFF2-40B4-BE49-F238E27FC236}">
                <a16:creationId xmlns:a16="http://schemas.microsoft.com/office/drawing/2014/main" id="{37407841-BFC6-6545-ADBF-62F08EDAD5D0}"/>
              </a:ext>
            </a:extLst>
          </p:cNvPr>
          <p:cNvSpPr>
            <a:spLocks noGrp="1"/>
          </p:cNvSpPr>
          <p:nvPr>
            <p:ph type="title" hasCustomPrompt="1"/>
          </p:nvPr>
        </p:nvSpPr>
        <p:spPr>
          <a:xfrm>
            <a:off x="6136320" y="2301431"/>
            <a:ext cx="5908532" cy="1066801"/>
          </a:xfrm>
        </p:spPr>
        <p:txBody>
          <a:bodyPr anchor="b">
            <a:noAutofit/>
          </a:bodyPr>
          <a:lstStyle>
            <a:lvl1pPr>
              <a:defRPr sz="4600" b="1" baseline="0">
                <a:solidFill>
                  <a:schemeClr val="bg1"/>
                </a:solidFill>
              </a:defRPr>
            </a:lvl1pPr>
          </a:lstStyle>
          <a:p>
            <a:r>
              <a:rPr lang="en-US" dirty="0"/>
              <a:t>Moving Stars</a:t>
            </a:r>
          </a:p>
        </p:txBody>
      </p:sp>
      <p:sp>
        <p:nvSpPr>
          <p:cNvPr id="21" name="Text Placeholder 2">
            <a:extLst>
              <a:ext uri="{FF2B5EF4-FFF2-40B4-BE49-F238E27FC236}">
                <a16:creationId xmlns:a16="http://schemas.microsoft.com/office/drawing/2014/main" id="{FCB3B55F-FB04-2641-9553-2370D335A21E}"/>
              </a:ext>
            </a:extLst>
          </p:cNvPr>
          <p:cNvSpPr>
            <a:spLocks noGrp="1"/>
          </p:cNvSpPr>
          <p:nvPr>
            <p:ph type="body" idx="1" hasCustomPrompt="1"/>
          </p:nvPr>
        </p:nvSpPr>
        <p:spPr>
          <a:xfrm>
            <a:off x="6136319" y="3556617"/>
            <a:ext cx="5908533" cy="960371"/>
          </a:xfrm>
        </p:spPr>
        <p:txBody>
          <a:bodyPr/>
          <a:lstStyle>
            <a:lvl1pPr marL="0" indent="0">
              <a:spcBef>
                <a:spcPts val="0"/>
              </a:spcBef>
              <a:spcAft>
                <a:spcPts val="600"/>
              </a:spcAft>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Animation #1</a:t>
            </a:r>
          </a:p>
        </p:txBody>
      </p:sp>
    </p:spTree>
    <p:extLst>
      <p:ext uri="{BB962C8B-B14F-4D97-AF65-F5344CB8AC3E}">
        <p14:creationId xmlns:p14="http://schemas.microsoft.com/office/powerpoint/2010/main" val="296704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0" decel="50000" fill="hold" nodeType="withEffect">
                                  <p:stCondLst>
                                    <p:cond delay="0"/>
                                  </p:stCondLst>
                                  <p:childTnLst>
                                    <p:animMotion origin="layout" path="M -2.70833E-6 0 L -0.2319 0.00347 " pathEditMode="relative" rAng="0" ptsTypes="AA">
                                      <p:cBhvr>
                                        <p:cTn id="6" dur="23000" fill="hold"/>
                                        <p:tgtEl>
                                          <p:spTgt spid="7"/>
                                        </p:tgtEl>
                                        <p:attrNameLst>
                                          <p:attrName>ppt_x</p:attrName>
                                          <p:attrName>ppt_y</p:attrName>
                                        </p:attrNameLst>
                                      </p:cBhvr>
                                      <p:rCtr x="-11602"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A_Basic_Master">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1"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Subtitle—Gray, 20 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1" baseline="0">
                <a:solidFill>
                  <a:schemeClr val="bg2"/>
                </a:solidFill>
              </a:defRPr>
            </a:lvl1pPr>
          </a:lstStyle>
          <a:p>
            <a:pPr lvl="0"/>
            <a:r>
              <a:rPr lang="en-US" dirty="0"/>
              <a:t>Key Point—Arial Bold Italic, 16 point </a:t>
            </a:r>
          </a:p>
        </p:txBody>
      </p:sp>
      <p:sp>
        <p:nvSpPr>
          <p:cNvPr id="5" name="Content Placeholder 6"/>
          <p:cNvSpPr>
            <a:spLocks noGrp="1"/>
          </p:cNvSpPr>
          <p:nvPr>
            <p:ph sz="quarter" idx="15" hasCustomPrompt="1"/>
          </p:nvPr>
        </p:nvSpPr>
        <p:spPr>
          <a:xfrm>
            <a:off x="334533" y="1203264"/>
            <a:ext cx="11271681" cy="4798717"/>
          </a:xfrm>
          <a:prstGeom prst="rect">
            <a:avLst/>
          </a:prstGeom>
        </p:spPr>
        <p:txBody>
          <a:bodyPr vert="horz"/>
          <a:lstStyle>
            <a:lvl1pPr marL="171450" marR="0" indent="-176213" algn="l" defTabSz="457200" rtl="0" eaLnBrk="1" fontAlgn="auto" latinLnBrk="0" hangingPunct="1">
              <a:lnSpc>
                <a:spcPct val="100000"/>
              </a:lnSpc>
              <a:spcBef>
                <a:spcPct val="20000"/>
              </a:spcBef>
              <a:spcAft>
                <a:spcPts val="0"/>
              </a:spcAft>
              <a:buClrTx/>
              <a:buSzPct val="130000"/>
              <a:buFont typeface="Arial"/>
              <a:buChar char="•"/>
              <a:tabLst/>
              <a:defRPr sz="1800"/>
            </a:lvl1pPr>
            <a:lvl2pPr marL="517525" indent="-227013">
              <a:defRPr sz="1600"/>
            </a:lvl2pPr>
            <a:lvl3pPr marL="800100" indent="-176213">
              <a:buSzPct val="130000"/>
              <a:defRPr sz="1600"/>
            </a:lvl3pPr>
            <a:lvl4pPr marL="1201738" indent="-228600">
              <a:defRPr sz="1600"/>
            </a:lvl4pPr>
            <a:lvl5pPr marL="1430338" marR="0" indent="-176213" algn="l" defTabSz="457200" rtl="0" eaLnBrk="1" fontAlgn="auto" latinLnBrk="0" hangingPunct="1">
              <a:lnSpc>
                <a:spcPct val="100000"/>
              </a:lnSpc>
              <a:spcBef>
                <a:spcPct val="20000"/>
              </a:spcBef>
              <a:spcAft>
                <a:spcPts val="0"/>
              </a:spcAft>
              <a:buClrTx/>
              <a:buSzPct val="130000"/>
              <a:buFont typeface="Arial"/>
              <a:buChar char="•"/>
              <a:tabLst/>
              <a:defRPr sz="1600"/>
            </a:lvl5pPr>
          </a:lstStyle>
          <a:p>
            <a:r>
              <a:rPr lang="en-US" dirty="0"/>
              <a:t>Bullet 1 level—Bullet 130% size text—Black, 18 point Arial</a:t>
            </a:r>
          </a:p>
          <a:p>
            <a:pPr lvl="1"/>
            <a:r>
              <a:rPr lang="en-US" dirty="0"/>
              <a:t>Bullet 2 level—16 point Arial Italic</a:t>
            </a:r>
          </a:p>
          <a:p>
            <a:pPr lvl="2"/>
            <a:r>
              <a:rPr lang="en-US" dirty="0"/>
              <a:t>Bullet 3 level—Bullet 125% size text—16 point Arial</a:t>
            </a:r>
          </a:p>
          <a:p>
            <a:pPr lvl="3"/>
            <a:r>
              <a:rPr lang="en-US" dirty="0"/>
              <a:t>Bullet 4 level—16 point Arial Italic</a:t>
            </a:r>
          </a:p>
          <a:p>
            <a:pPr lvl="4"/>
            <a:r>
              <a:rPr lang="en-US" dirty="0"/>
              <a:t>Bullet 5 level—Bullet 100% size text—16 point Arial</a:t>
            </a:r>
          </a:p>
          <a:p>
            <a:pPr lvl="4"/>
            <a:endParaRPr lang="en-US" dirty="0"/>
          </a:p>
        </p:txBody>
      </p:sp>
    </p:spTree>
    <p:extLst>
      <p:ext uri="{BB962C8B-B14F-4D97-AF65-F5344CB8AC3E}">
        <p14:creationId xmlns:p14="http://schemas.microsoft.com/office/powerpoint/2010/main" val="173074970"/>
      </p:ext>
    </p:extLst>
  </p:cSld>
  <p:clrMapOvr>
    <a:masterClrMapping/>
  </p:clrMapOvr>
  <p:extLst>
    <p:ext uri="{DCECCB84-F9BA-43D5-87BE-67443E8EF086}">
      <p15:sldGuideLst xmlns:p15="http://schemas.microsoft.com/office/powerpoint/2012/main">
        <p15:guide id="1" pos="144">
          <p15:clr>
            <a:srgbClr val="FBAE40"/>
          </p15:clr>
        </p15:guide>
        <p15:guide id="2" orient="horz" pos="552">
          <p15:clr>
            <a:srgbClr val="FBAE40"/>
          </p15:clr>
        </p15:guide>
        <p15:guide id="3" orient="horz" pos="8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page">
    <p:bg>
      <p:bgPr>
        <a:blipFill dpi="0" rotWithShape="0">
          <a:blip r:embed="rId2">
            <a:alphaModFix amt="50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a:xfrm>
            <a:off x="554183" y="1024840"/>
            <a:ext cx="11083636" cy="1860176"/>
          </a:xfrm>
          <a:effectLst/>
        </p:spPr>
        <p:txBody>
          <a:bodyPr lIns="91407" tIns="45704" rIns="91407" bIns="45704"/>
          <a:lstStyle>
            <a:lvl1pPr algn="ctr">
              <a:defRPr sz="4000">
                <a:solidFill>
                  <a:schemeClr val="tx1"/>
                </a:solidFill>
                <a:effectLst>
                  <a:outerShdw blurRad="50800" dist="38100" dir="5400000" algn="t" rotWithShape="0">
                    <a:prstClr val="black">
                      <a:alpha val="40000"/>
                    </a:prstClr>
                  </a:outerShdw>
                </a:effectLst>
              </a:defRPr>
            </a:lvl1pPr>
          </a:lstStyle>
          <a:p>
            <a:r>
              <a:rPr lang="en-US"/>
              <a:t>Click to edit Master title style</a:t>
            </a:r>
            <a:endParaRPr lang="en-US" dirty="0"/>
          </a:p>
        </p:txBody>
      </p:sp>
      <p:sp>
        <p:nvSpPr>
          <p:cNvPr id="98307" name="Rectangle 3"/>
          <p:cNvSpPr>
            <a:spLocks noGrp="1" noChangeArrowheads="1"/>
          </p:cNvSpPr>
          <p:nvPr>
            <p:ph type="subTitle" idx="1"/>
          </p:nvPr>
        </p:nvSpPr>
        <p:spPr>
          <a:xfrm>
            <a:off x="1412138" y="3152450"/>
            <a:ext cx="9347969" cy="1369919"/>
          </a:xfrm>
          <a:prstGeom prst="rect">
            <a:avLst/>
          </a:prstGeom>
          <a:effectLst/>
        </p:spPr>
        <p:txBody>
          <a:bodyPr lIns="91407" tIns="45704" rIns="91407" bIns="45704"/>
          <a:lstStyle>
            <a:lvl1pPr marL="0" indent="0" algn="ctr">
              <a:buFont typeface="Wingdings" pitchFamily="2" charset="2"/>
              <a:buNone/>
              <a:defRPr sz="2800">
                <a:solidFill>
                  <a:schemeClr val="tx1"/>
                </a:solidFill>
                <a:effectLst/>
              </a:defRPr>
            </a:lvl1pPr>
          </a:lstStyle>
          <a:p>
            <a:r>
              <a:rPr lang="en-US"/>
              <a:t>Click to edit Master subtitle style</a:t>
            </a:r>
            <a:endParaRPr lang="en-US" dirty="0"/>
          </a:p>
        </p:txBody>
      </p:sp>
      <p:grpSp>
        <p:nvGrpSpPr>
          <p:cNvPr id="8" name="Group 7">
            <a:extLst>
              <a:ext uri="{FF2B5EF4-FFF2-40B4-BE49-F238E27FC236}">
                <a16:creationId xmlns:a16="http://schemas.microsoft.com/office/drawing/2014/main" id="{1ED6FBDB-EF94-4B50-8BEF-070208B4AF6A}"/>
              </a:ext>
            </a:extLst>
          </p:cNvPr>
          <p:cNvGrpSpPr/>
          <p:nvPr userDrawn="1"/>
        </p:nvGrpSpPr>
        <p:grpSpPr>
          <a:xfrm>
            <a:off x="66732" y="274319"/>
            <a:ext cx="939858" cy="605289"/>
            <a:chOff x="386772" y="381000"/>
            <a:chExt cx="1419896" cy="914444"/>
          </a:xfrm>
        </p:grpSpPr>
        <p:pic>
          <p:nvPicPr>
            <p:cNvPr id="9" name="Picture 8">
              <a:extLst>
                <a:ext uri="{FF2B5EF4-FFF2-40B4-BE49-F238E27FC236}">
                  <a16:creationId xmlns:a16="http://schemas.microsoft.com/office/drawing/2014/main" id="{AE051DF6-3578-4569-85EA-541083FFF4D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6800" y="381000"/>
              <a:ext cx="739868" cy="914444"/>
            </a:xfrm>
            <a:prstGeom prst="rect">
              <a:avLst/>
            </a:prstGeom>
          </p:spPr>
        </p:pic>
        <p:pic>
          <p:nvPicPr>
            <p:cNvPr id="10" name="Picture 9">
              <a:extLst>
                <a:ext uri="{FF2B5EF4-FFF2-40B4-BE49-F238E27FC236}">
                  <a16:creationId xmlns:a16="http://schemas.microsoft.com/office/drawing/2014/main" id="{C3307705-1C4B-4D52-BAD2-66F83A73A16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207474390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alphaModFix amt="34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2396" y="1807069"/>
            <a:ext cx="10363117" cy="1361016"/>
          </a:xfrm>
        </p:spPr>
        <p:txBody>
          <a:bodyPr anchor="b">
            <a:normAutofit/>
          </a:bodyPr>
          <a:lstStyle>
            <a:lvl1pPr algn="l">
              <a:defRPr sz="3000" b="1" cap="all">
                <a:solidFill>
                  <a:srgbClr val="336699"/>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962396" y="3174621"/>
            <a:ext cx="10363117" cy="1499930"/>
          </a:xfrm>
        </p:spPr>
        <p:txBody>
          <a:bodyPr anchor="t"/>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TextBox 3">
            <a:extLst>
              <a:ext uri="{FF2B5EF4-FFF2-40B4-BE49-F238E27FC236}">
                <a16:creationId xmlns:a16="http://schemas.microsoft.com/office/drawing/2014/main" id="{E2AE31D4-3CE6-4C41-ADC7-5237C1E2B293}"/>
              </a:ext>
            </a:extLst>
          </p:cNvPr>
          <p:cNvSpPr txBox="1"/>
          <p:nvPr userDrawn="1"/>
        </p:nvSpPr>
        <p:spPr>
          <a:xfrm>
            <a:off x="10566400" y="6604217"/>
            <a:ext cx="1524000" cy="230832"/>
          </a:xfrm>
          <a:prstGeom prst="rect">
            <a:avLst/>
          </a:prstGeom>
          <a:noFill/>
        </p:spPr>
        <p:txBody>
          <a:bodyPr wrap="square" rtlCol="0">
            <a:spAutoFit/>
          </a:bodyPr>
          <a:lstStyle/>
          <a:p>
            <a:pPr algn="r"/>
            <a:r>
              <a:rPr lang="en-US" sz="900" i="1" dirty="0">
                <a:latin typeface="Arial Narrow" pitchFamily="34" charset="0"/>
              </a:rPr>
              <a:t>Sec XX   Page </a:t>
            </a:r>
            <a:fld id="{D67FD47B-5263-4F60-B17C-6DBD6A524A58}" type="slidenum">
              <a:rPr lang="en-US" sz="900" i="1" smtClean="0">
                <a:latin typeface="Arial Narrow" pitchFamily="34" charset="0"/>
              </a:rPr>
              <a:pPr algn="r"/>
              <a:t>‹#›</a:t>
            </a:fld>
            <a:endParaRPr lang="en-US" sz="900" i="1" dirty="0">
              <a:latin typeface="Arial Narrow" pitchFamily="34" charset="0"/>
            </a:endParaRPr>
          </a:p>
        </p:txBody>
      </p:sp>
      <p:sp>
        <p:nvSpPr>
          <p:cNvPr id="6" name="TextBox 5">
            <a:extLst>
              <a:ext uri="{FF2B5EF4-FFF2-40B4-BE49-F238E27FC236}">
                <a16:creationId xmlns:a16="http://schemas.microsoft.com/office/drawing/2014/main" id="{33F40A86-9E21-4CA4-9A31-517868DFF6B3}"/>
              </a:ext>
            </a:extLst>
          </p:cNvPr>
          <p:cNvSpPr txBox="1"/>
          <p:nvPr userDrawn="1"/>
        </p:nvSpPr>
        <p:spPr>
          <a:xfrm>
            <a:off x="24592" y="6610327"/>
            <a:ext cx="2537101" cy="230832"/>
          </a:xfrm>
          <a:prstGeom prst="rect">
            <a:avLst/>
          </a:prstGeom>
          <a:noFill/>
        </p:spPr>
        <p:txBody>
          <a:bodyPr wrap="square" rtlCol="0">
            <a:spAutoFit/>
          </a:bodyPr>
          <a:lstStyle/>
          <a:p>
            <a:pPr algn="l">
              <a:tabLst>
                <a:tab pos="285750" algn="l"/>
                <a:tab pos="1711325" algn="l"/>
              </a:tabLst>
            </a:pPr>
            <a:r>
              <a:rPr lang="en-US" sz="900" i="1" dirty="0">
                <a:solidFill>
                  <a:srgbClr val="000000"/>
                </a:solidFill>
              </a:rPr>
              <a:t>Doc. No. 2596747   Rev. A</a:t>
            </a:r>
            <a:endParaRPr lang="en-US" sz="900" b="1" i="1" dirty="0">
              <a:solidFill>
                <a:srgbClr val="000000"/>
              </a:solidFill>
            </a:endParaRPr>
          </a:p>
        </p:txBody>
      </p:sp>
      <p:grpSp>
        <p:nvGrpSpPr>
          <p:cNvPr id="7" name="Group 6">
            <a:extLst>
              <a:ext uri="{FF2B5EF4-FFF2-40B4-BE49-F238E27FC236}">
                <a16:creationId xmlns:a16="http://schemas.microsoft.com/office/drawing/2014/main" id="{F7BB27BF-5219-4F7A-9E94-008858534AB1}"/>
              </a:ext>
            </a:extLst>
          </p:cNvPr>
          <p:cNvGrpSpPr/>
          <p:nvPr userDrawn="1"/>
        </p:nvGrpSpPr>
        <p:grpSpPr>
          <a:xfrm>
            <a:off x="66732" y="274319"/>
            <a:ext cx="939858" cy="605289"/>
            <a:chOff x="386772" y="381000"/>
            <a:chExt cx="1419896" cy="914444"/>
          </a:xfrm>
        </p:grpSpPr>
        <p:pic>
          <p:nvPicPr>
            <p:cNvPr id="8" name="Picture 7">
              <a:extLst>
                <a:ext uri="{FF2B5EF4-FFF2-40B4-BE49-F238E27FC236}">
                  <a16:creationId xmlns:a16="http://schemas.microsoft.com/office/drawing/2014/main" id="{CE89711F-8600-41A6-A2A1-4250ECDF3F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6800" y="381000"/>
              <a:ext cx="739868" cy="914444"/>
            </a:xfrm>
            <a:prstGeom prst="rect">
              <a:avLst/>
            </a:prstGeom>
          </p:spPr>
        </p:pic>
        <p:pic>
          <p:nvPicPr>
            <p:cNvPr id="9" name="Picture 8">
              <a:extLst>
                <a:ext uri="{FF2B5EF4-FFF2-40B4-BE49-F238E27FC236}">
                  <a16:creationId xmlns:a16="http://schemas.microsoft.com/office/drawing/2014/main" id="{45855C3E-1959-45C9-8502-7E69AED53D6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22089055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0">
          <a:blip r:embed="rId2">
            <a:alphaModFix amt="35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55A7F6A-1745-4E46-A980-15532801862F}"/>
              </a:ext>
            </a:extLst>
          </p:cNvPr>
          <p:cNvSpPr txBox="1">
            <a:spLocks/>
          </p:cNvSpPr>
          <p:nvPr userDrawn="1"/>
        </p:nvSpPr>
        <p:spPr>
          <a:xfrm>
            <a:off x="1422400" y="228600"/>
            <a:ext cx="10160000" cy="685800"/>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a:lstStyle>
          <a:p>
            <a:r>
              <a:rPr lang="en-US" sz="2600" dirty="0">
                <a:solidFill>
                  <a:schemeClr val="tx1"/>
                </a:solidFill>
              </a:rPr>
              <a:t>Agenda</a:t>
            </a:r>
          </a:p>
        </p:txBody>
      </p:sp>
      <p:sp>
        <p:nvSpPr>
          <p:cNvPr id="6" name="Table Placeholder 10">
            <a:extLst>
              <a:ext uri="{FF2B5EF4-FFF2-40B4-BE49-F238E27FC236}">
                <a16:creationId xmlns:a16="http://schemas.microsoft.com/office/drawing/2014/main" id="{6308AA14-57C0-42F8-B352-B65AFCA9C5DF}"/>
              </a:ext>
            </a:extLst>
          </p:cNvPr>
          <p:cNvSpPr>
            <a:spLocks noGrp="1"/>
          </p:cNvSpPr>
          <p:nvPr>
            <p:ph type="tbl" sz="quarter" idx="13"/>
          </p:nvPr>
        </p:nvSpPr>
        <p:spPr>
          <a:xfrm>
            <a:off x="609600" y="1600200"/>
            <a:ext cx="10972800" cy="4572000"/>
          </a:xfrm>
        </p:spPr>
        <p:txBody>
          <a:bodyPr/>
          <a:lstStyle/>
          <a:p>
            <a:r>
              <a:rPr lang="en-US"/>
              <a:t>Click icon to add table</a:t>
            </a:r>
            <a:endParaRPr lang="en-US" dirty="0"/>
          </a:p>
        </p:txBody>
      </p:sp>
      <p:sp>
        <p:nvSpPr>
          <p:cNvPr id="10" name="TextBox 9">
            <a:extLst>
              <a:ext uri="{FF2B5EF4-FFF2-40B4-BE49-F238E27FC236}">
                <a16:creationId xmlns:a16="http://schemas.microsoft.com/office/drawing/2014/main" id="{B484F90E-8E67-455C-BDF5-FE6CD62B1362}"/>
              </a:ext>
            </a:extLst>
          </p:cNvPr>
          <p:cNvSpPr txBox="1"/>
          <p:nvPr userDrawn="1"/>
        </p:nvSpPr>
        <p:spPr>
          <a:xfrm>
            <a:off x="10566400" y="6604217"/>
            <a:ext cx="1524000" cy="230832"/>
          </a:xfrm>
          <a:prstGeom prst="rect">
            <a:avLst/>
          </a:prstGeom>
          <a:noFill/>
        </p:spPr>
        <p:txBody>
          <a:bodyPr wrap="square" rtlCol="0">
            <a:spAutoFit/>
          </a:bodyPr>
          <a:lstStyle/>
          <a:p>
            <a:pPr algn="r"/>
            <a:r>
              <a:rPr lang="en-US" sz="900" dirty="0">
                <a:latin typeface="Arial Narrow" pitchFamily="34" charset="0"/>
              </a:rPr>
              <a:t>Page </a:t>
            </a:r>
            <a:fld id="{D67FD47B-5263-4F60-B17C-6DBD6A524A58}" type="slidenum">
              <a:rPr lang="en-US" sz="900" smtClean="0">
                <a:latin typeface="Arial Narrow" pitchFamily="34" charset="0"/>
              </a:rPr>
              <a:pPr algn="r"/>
              <a:t>‹#›</a:t>
            </a:fld>
            <a:endParaRPr lang="en-US" sz="900" dirty="0">
              <a:latin typeface="Arial Narrow" pitchFamily="34" charset="0"/>
            </a:endParaRPr>
          </a:p>
        </p:txBody>
      </p:sp>
      <p:grpSp>
        <p:nvGrpSpPr>
          <p:cNvPr id="11" name="Group 10">
            <a:extLst>
              <a:ext uri="{FF2B5EF4-FFF2-40B4-BE49-F238E27FC236}">
                <a16:creationId xmlns:a16="http://schemas.microsoft.com/office/drawing/2014/main" id="{0DF6755F-1ED6-4D60-B695-2B71BFDD3C8D}"/>
              </a:ext>
            </a:extLst>
          </p:cNvPr>
          <p:cNvGrpSpPr/>
          <p:nvPr userDrawn="1"/>
        </p:nvGrpSpPr>
        <p:grpSpPr>
          <a:xfrm>
            <a:off x="66732" y="274319"/>
            <a:ext cx="939858" cy="605289"/>
            <a:chOff x="386772" y="381000"/>
            <a:chExt cx="1419896" cy="914444"/>
          </a:xfrm>
        </p:grpSpPr>
        <p:pic>
          <p:nvPicPr>
            <p:cNvPr id="12" name="Picture 11">
              <a:extLst>
                <a:ext uri="{FF2B5EF4-FFF2-40B4-BE49-F238E27FC236}">
                  <a16:creationId xmlns:a16="http://schemas.microsoft.com/office/drawing/2014/main" id="{468FDE50-E188-456F-B2B3-B3ED3AAB77F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6800" y="381000"/>
              <a:ext cx="739868" cy="914444"/>
            </a:xfrm>
            <a:prstGeom prst="rect">
              <a:avLst/>
            </a:prstGeom>
          </p:spPr>
        </p:pic>
        <p:pic>
          <p:nvPicPr>
            <p:cNvPr id="13" name="Picture 12">
              <a:extLst>
                <a:ext uri="{FF2B5EF4-FFF2-40B4-BE49-F238E27FC236}">
                  <a16:creationId xmlns:a16="http://schemas.microsoft.com/office/drawing/2014/main" id="{BA86B487-50AF-4C32-9D85-7044F1C8AE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22938480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000"/>
            </a:lvl1pPr>
            <a:lvl2pPr>
              <a:defRPr sz="1800"/>
            </a:lvl2pPr>
            <a:lvl3pPr>
              <a:defRPr sz="1600"/>
            </a:lvl3pPr>
            <a:lvl4pPr>
              <a:defRPr sz="1600"/>
            </a:lvl4pPr>
            <a:lvl5pPr>
              <a:defRPr sz="160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866657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162638"/>
            <a:ext cx="5384800" cy="518160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97600" y="1162638"/>
            <a:ext cx="5384800" cy="5181600"/>
          </a:xfrm>
        </p:spPr>
        <p:txBody>
          <a:bodyPr vert="horz" lIns="91440" tIns="45720" rIns="91440" bIns="45720" rtlCol="0">
            <a:normAutofit/>
          </a:bodyPr>
          <a:lstStyle>
            <a:lvl1pPr algn="l" defTabSz="914400" rtl="0" eaLnBrk="1" latinLnBrk="0" hangingPunct="1">
              <a:spcBef>
                <a:spcPct val="20000"/>
              </a:spcBef>
              <a:buClr>
                <a:schemeClr val="tx2"/>
              </a:buClr>
              <a:defRPr lang="en-US" sz="2000" b="1" kern="1200" smtClean="0">
                <a:solidFill>
                  <a:schemeClr val="tx1"/>
                </a:solidFill>
                <a:latin typeface="Arial Narrow" pitchFamily="34" charset="0"/>
                <a:ea typeface="+mn-ea"/>
                <a:cs typeface="+mn-cs"/>
              </a:defRPr>
            </a:lvl1pPr>
            <a:lvl2pPr algn="l" defTabSz="914400" rtl="0" eaLnBrk="1" latinLnBrk="0" hangingPunct="1">
              <a:spcBef>
                <a:spcPct val="20000"/>
              </a:spcBef>
              <a:buClr>
                <a:schemeClr val="tx2"/>
              </a:buClr>
              <a:buFont typeface="Arial Narrow" pitchFamily="34" charset="0"/>
              <a:buChar char="—"/>
              <a:defRPr lang="en-US" sz="1800" b="1" kern="1200" dirty="0" smtClean="0">
                <a:solidFill>
                  <a:schemeClr val="tx1"/>
                </a:solidFill>
                <a:latin typeface="Arial Narrow" pitchFamily="34" charset="0"/>
                <a:ea typeface="+mn-ea"/>
                <a:cs typeface="+mn-cs"/>
              </a:defRPr>
            </a:lvl2pPr>
            <a:lvl3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3pPr>
            <a:lvl4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4pPr>
            <a:lvl5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846212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r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F3460-5A0E-46FE-B71D-2EADB17B2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90F8ED-1954-4090-86DB-AD241E3685AA}"/>
              </a:ext>
            </a:extLst>
          </p:cNvPr>
          <p:cNvSpPr>
            <a:spLocks noGrp="1"/>
          </p:cNvSpPr>
          <p:nvPr>
            <p:ph sz="half" idx="1"/>
          </p:nvPr>
        </p:nvSpPr>
        <p:spPr>
          <a:xfrm>
            <a:off x="609600" y="1162639"/>
            <a:ext cx="11034445" cy="226893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B748EE40-46BE-4A43-A39C-A42F3DCCC8BF}"/>
              </a:ext>
            </a:extLst>
          </p:cNvPr>
          <p:cNvSpPr>
            <a:spLocks noGrp="1"/>
          </p:cNvSpPr>
          <p:nvPr>
            <p:ph sz="half" idx="10"/>
          </p:nvPr>
        </p:nvSpPr>
        <p:spPr>
          <a:xfrm>
            <a:off x="607318" y="3616450"/>
            <a:ext cx="11034445" cy="2393933"/>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0609356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cxnSp>
        <p:nvCxnSpPr>
          <p:cNvPr id="12" name="Straight Connector 11"/>
          <p:cNvCxnSpPr/>
          <p:nvPr userDrawn="1"/>
        </p:nvCxnSpPr>
        <p:spPr>
          <a:xfrm rot="5400000">
            <a:off x="3429000" y="3733800"/>
            <a:ext cx="533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04800" y="1066801"/>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Content Placeholder 2"/>
          <p:cNvSpPr>
            <a:spLocks noGrp="1"/>
          </p:cNvSpPr>
          <p:nvPr>
            <p:ph sz="half" idx="13"/>
          </p:nvPr>
        </p:nvSpPr>
        <p:spPr>
          <a:xfrm>
            <a:off x="304800" y="38100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Content Placeholder 2"/>
          <p:cNvSpPr>
            <a:spLocks noGrp="1"/>
          </p:cNvSpPr>
          <p:nvPr>
            <p:ph sz="half" idx="14"/>
          </p:nvPr>
        </p:nvSpPr>
        <p:spPr>
          <a:xfrm>
            <a:off x="6197600" y="10668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half" idx="15"/>
          </p:nvPr>
        </p:nvSpPr>
        <p:spPr>
          <a:xfrm>
            <a:off x="6197600" y="3809999"/>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p:cNvCxnSpPr/>
          <p:nvPr userDrawn="1"/>
        </p:nvCxnSpPr>
        <p:spPr>
          <a:xfrm>
            <a:off x="304800" y="3733800"/>
            <a:ext cx="115824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19184237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148608"/>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788370"/>
            <a:ext cx="5386917"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3368" y="1148608"/>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788370"/>
            <a:ext cx="5389033"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8197787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eft, text righ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066800"/>
            <a:ext cx="8331200"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Content Placeholder 3"/>
          <p:cNvSpPr>
            <a:spLocks noGrp="1"/>
          </p:cNvSpPr>
          <p:nvPr>
            <p:ph sz="half" idx="13"/>
          </p:nvPr>
        </p:nvSpPr>
        <p:spPr>
          <a:xfrm>
            <a:off x="8839200" y="1066800"/>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itle 1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0170533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left, pictur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7A683-670E-466E-9FB4-F209BA7DE090}"/>
              </a:ext>
            </a:extLst>
          </p:cNvPr>
          <p:cNvSpPr>
            <a:spLocks noGrp="1"/>
          </p:cNvSpPr>
          <p:nvPr>
            <p:ph type="title"/>
          </p:nvPr>
        </p:nvSpPr>
        <p:spPr/>
        <p:txBody>
          <a:bodyPr/>
          <a:lstStyle/>
          <a:p>
            <a:r>
              <a:rPr lang="en-US"/>
              <a:t>Click to edit Master title style</a:t>
            </a:r>
          </a:p>
        </p:txBody>
      </p:sp>
      <p:sp>
        <p:nvSpPr>
          <p:cNvPr id="3" name="Picture Placeholder 2">
            <a:extLst>
              <a:ext uri="{FF2B5EF4-FFF2-40B4-BE49-F238E27FC236}">
                <a16:creationId xmlns:a16="http://schemas.microsoft.com/office/drawing/2014/main" id="{9073298F-7F9D-479F-9563-63493DDDA0E0}"/>
              </a:ext>
            </a:extLst>
          </p:cNvPr>
          <p:cNvSpPr>
            <a:spLocks noGrp="1"/>
          </p:cNvSpPr>
          <p:nvPr>
            <p:ph type="pic" idx="1"/>
          </p:nvPr>
        </p:nvSpPr>
        <p:spPr>
          <a:xfrm>
            <a:off x="4273483" y="953679"/>
            <a:ext cx="7918516"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Content Placeholder 3">
            <a:extLst>
              <a:ext uri="{FF2B5EF4-FFF2-40B4-BE49-F238E27FC236}">
                <a16:creationId xmlns:a16="http://schemas.microsoft.com/office/drawing/2014/main" id="{E1981AB8-2C07-4862-9D5B-F8B3AE4F6535}"/>
              </a:ext>
            </a:extLst>
          </p:cNvPr>
          <p:cNvSpPr>
            <a:spLocks noGrp="1"/>
          </p:cNvSpPr>
          <p:nvPr>
            <p:ph sz="half" idx="13"/>
          </p:nvPr>
        </p:nvSpPr>
        <p:spPr>
          <a:xfrm>
            <a:off x="304800" y="1010239"/>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6737598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D1F7-3DE9-4629-A8E9-AE82E9BD8F1E}"/>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8138607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7C48898-5F4E-A64C-AEDF-D4BB2353B56F}"/>
              </a:ext>
            </a:extLst>
          </p:cNvPr>
          <p:cNvSpPr>
            <a:spLocks noGrp="1"/>
          </p:cNvSpPr>
          <p:nvPr>
            <p:ph type="dt" sz="half" idx="2"/>
          </p:nvPr>
        </p:nvSpPr>
        <p:spPr>
          <a:xfrm>
            <a:off x="3962946" y="6653777"/>
            <a:ext cx="1023989" cy="221413"/>
          </a:xfrm>
          <a:prstGeom prst="rect">
            <a:avLst/>
          </a:prstGeom>
          <a:effectLst/>
        </p:spPr>
        <p:txBody>
          <a:bodyPr vert="horz" lIns="91440" tIns="45720" rIns="91440" bIns="45720" rtlCol="0" anchor="ctr"/>
          <a:lstStyle>
            <a:lvl1pPr algn="l">
              <a:defRPr sz="794" b="1">
                <a:solidFill>
                  <a:srgbClr val="ADB8CC"/>
                </a:solidFill>
                <a:effectLst>
                  <a:glow rad="190500">
                    <a:srgbClr val="0B183D">
                      <a:alpha val="50000"/>
                    </a:srgbClr>
                  </a:glow>
                </a:effectLst>
              </a:defRPr>
            </a:lvl1pPr>
          </a:lstStyle>
          <a:p>
            <a:fld id="{0728859B-EE49-A64E-8ABA-0C9F24004F5A}" type="datetime1">
              <a:rPr lang="en-US" smtClean="0"/>
              <a:pPr/>
              <a:t>9/27/2023</a:t>
            </a:fld>
            <a:endParaRPr lang="en-US" dirty="0"/>
          </a:p>
        </p:txBody>
      </p:sp>
      <p:sp>
        <p:nvSpPr>
          <p:cNvPr id="5" name="Footer Placeholder 4">
            <a:extLst>
              <a:ext uri="{FF2B5EF4-FFF2-40B4-BE49-F238E27FC236}">
                <a16:creationId xmlns:a16="http://schemas.microsoft.com/office/drawing/2014/main" id="{DCB3E90C-4F44-144F-A0E1-7E2F41EBC956}"/>
              </a:ext>
            </a:extLst>
          </p:cNvPr>
          <p:cNvSpPr>
            <a:spLocks noGrp="1"/>
          </p:cNvSpPr>
          <p:nvPr>
            <p:ph type="ftr" sz="quarter" idx="3"/>
          </p:nvPr>
        </p:nvSpPr>
        <p:spPr>
          <a:xfrm>
            <a:off x="5188950" y="6653456"/>
            <a:ext cx="3327949" cy="212979"/>
          </a:xfrm>
          <a:prstGeom prst="rect">
            <a:avLst/>
          </a:prstGeom>
          <a:effectLst/>
        </p:spPr>
        <p:txBody>
          <a:bodyPr vert="horz" lIns="91440" tIns="45720" rIns="91440" bIns="45720" rtlCol="0" anchor="ctr"/>
          <a:lstStyle>
            <a:lvl1pPr algn="ctr">
              <a:defRPr sz="794" b="1">
                <a:solidFill>
                  <a:srgbClr val="ADB8CC"/>
                </a:solidFill>
                <a:effectLst>
                  <a:glow rad="190500">
                    <a:srgbClr val="0B183D">
                      <a:alpha val="50000"/>
                    </a:srgbClr>
                  </a:glow>
                </a:effectLst>
              </a:defRPr>
            </a:lvl1pPr>
          </a:lstStyle>
          <a:p>
            <a:endParaRPr lang="en-US" dirty="0"/>
          </a:p>
        </p:txBody>
      </p:sp>
      <p:sp>
        <p:nvSpPr>
          <p:cNvPr id="7" name="Slide Number Placeholder 5">
            <a:extLst>
              <a:ext uri="{FF2B5EF4-FFF2-40B4-BE49-F238E27FC236}">
                <a16:creationId xmlns:a16="http://schemas.microsoft.com/office/drawing/2014/main" id="{51DE93F5-EE6D-8B43-8F8C-5EC012B8EB0C}"/>
              </a:ext>
            </a:extLst>
          </p:cNvPr>
          <p:cNvSpPr txBox="1">
            <a:spLocks/>
          </p:cNvSpPr>
          <p:nvPr userDrawn="1"/>
        </p:nvSpPr>
        <p:spPr>
          <a:xfrm>
            <a:off x="10067637" y="6633988"/>
            <a:ext cx="986236" cy="224013"/>
          </a:xfrm>
          <a:prstGeom prst="rect">
            <a:avLst/>
          </a:prstGeom>
          <a:effectLst/>
        </p:spPr>
        <p:txBody>
          <a:bodyPr vert="horz" lIns="80682" tIns="40341" rIns="80682" bIns="40341" rtlCol="0" anchor="ctr"/>
          <a:lstStyle>
            <a:defPPr>
              <a:defRPr lang="en-US"/>
            </a:defPPr>
            <a:lvl1pPr algn="r" rtl="0" eaLnBrk="0" fontAlgn="base" hangingPunct="0">
              <a:spcBef>
                <a:spcPct val="0"/>
              </a:spcBef>
              <a:spcAft>
                <a:spcPct val="0"/>
              </a:spcAft>
              <a:defRPr sz="900" b="1" kern="1200">
                <a:solidFill>
                  <a:srgbClr val="ADB8CC"/>
                </a:solidFill>
                <a:effectLst>
                  <a:glow rad="190500">
                    <a:srgbClr val="0B183D">
                      <a:alpha val="50000"/>
                    </a:srgbClr>
                  </a:glow>
                </a:effectLst>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914400" rtl="0" eaLnBrk="1" latinLnBrk="0" hangingPunct="1">
              <a:defRPr sz="900" kern="1200">
                <a:solidFill>
                  <a:srgbClr val="666666"/>
                </a:solidFill>
                <a:latin typeface="55 Helvetica Roman" pitchFamily="1" charset="0"/>
                <a:ea typeface="+mn-ea"/>
                <a:cs typeface="+mn-cs"/>
              </a:defRPr>
            </a:lvl6pPr>
            <a:lvl7pPr marL="2743200" algn="l" defTabSz="914400" rtl="0" eaLnBrk="1" latinLnBrk="0" hangingPunct="1">
              <a:defRPr sz="900" kern="1200">
                <a:solidFill>
                  <a:srgbClr val="666666"/>
                </a:solidFill>
                <a:latin typeface="55 Helvetica Roman" pitchFamily="1" charset="0"/>
                <a:ea typeface="+mn-ea"/>
                <a:cs typeface="+mn-cs"/>
              </a:defRPr>
            </a:lvl7pPr>
            <a:lvl8pPr marL="3200400" algn="l" defTabSz="914400" rtl="0" eaLnBrk="1" latinLnBrk="0" hangingPunct="1">
              <a:defRPr sz="900" kern="1200">
                <a:solidFill>
                  <a:srgbClr val="666666"/>
                </a:solidFill>
                <a:latin typeface="55 Helvetica Roman" pitchFamily="1" charset="0"/>
                <a:ea typeface="+mn-ea"/>
                <a:cs typeface="+mn-cs"/>
              </a:defRPr>
            </a:lvl8pPr>
            <a:lvl9pPr marL="3657600" algn="l" defTabSz="914400" rtl="0" eaLnBrk="1" latinLnBrk="0" hangingPunct="1">
              <a:defRPr sz="900" kern="1200">
                <a:solidFill>
                  <a:srgbClr val="666666"/>
                </a:solidFill>
                <a:latin typeface="55 Helvetica Roman" pitchFamily="1" charset="0"/>
                <a:ea typeface="+mn-ea"/>
                <a:cs typeface="+mn-cs"/>
              </a:defRPr>
            </a:lvl9pPr>
          </a:lstStyle>
          <a:p>
            <a:r>
              <a:rPr lang="en-US" sz="794" dirty="0"/>
              <a:t> Page </a:t>
            </a:r>
            <a:fld id="{64E252D3-1CC9-3246-851A-BBA6A7ADC075}" type="slidenum">
              <a:rPr lang="en-US" sz="794" smtClean="0"/>
              <a:pPr/>
              <a:t>‹#›</a:t>
            </a:fld>
            <a:endParaRPr lang="en-US" sz="794" dirty="0"/>
          </a:p>
        </p:txBody>
      </p:sp>
    </p:spTree>
    <p:extLst>
      <p:ext uri="{BB962C8B-B14F-4D97-AF65-F5344CB8AC3E}">
        <p14:creationId xmlns:p14="http://schemas.microsoft.com/office/powerpoint/2010/main" val="27061188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3A54B8-2F78-B34E-B55B-B8935AE6A8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14" name="Title 13"/>
          <p:cNvSpPr>
            <a:spLocks noGrp="1"/>
          </p:cNvSpPr>
          <p:nvPr>
            <p:ph type="title"/>
          </p:nvPr>
        </p:nvSpPr>
        <p:spPr>
          <a:xfrm>
            <a:off x="270053" y="1277560"/>
            <a:ext cx="4704283" cy="1143000"/>
          </a:xfrm>
        </p:spPr>
        <p:txBody>
          <a:bodyPr>
            <a:noAutofit/>
          </a:bodyPr>
          <a:lstStyle>
            <a:lvl1pPr algn="l">
              <a:defRPr sz="4267">
                <a:solidFill>
                  <a:schemeClr val="bg1"/>
                </a:solidFill>
                <a:latin typeface="Arial"/>
                <a:cs typeface="Arial"/>
              </a:defRPr>
            </a:lvl1pPr>
          </a:lstStyle>
          <a:p>
            <a:r>
              <a:rPr lang="en-US"/>
              <a:t>Click to edit Master title style</a:t>
            </a:r>
            <a:endParaRPr lang="en-US" dirty="0"/>
          </a:p>
        </p:txBody>
      </p:sp>
      <p:sp>
        <p:nvSpPr>
          <p:cNvPr id="16" name="Text Placeholder 15"/>
          <p:cNvSpPr>
            <a:spLocks noGrp="1"/>
          </p:cNvSpPr>
          <p:nvPr>
            <p:ph type="body" sz="quarter" idx="13"/>
          </p:nvPr>
        </p:nvSpPr>
        <p:spPr>
          <a:xfrm>
            <a:off x="270940" y="4617553"/>
            <a:ext cx="5793317" cy="693739"/>
          </a:xfrm>
        </p:spPr>
        <p:txBody>
          <a:bodyPr>
            <a:normAutofit/>
          </a:bodyPr>
          <a:lstStyle>
            <a:lvl1pPr marL="0" indent="0">
              <a:buNone/>
              <a:defRPr sz="2667" b="1">
                <a:solidFill>
                  <a:srgbClr val="FFFFFF"/>
                </a:solidFill>
                <a:latin typeface="Arial"/>
                <a:cs typeface="Arial"/>
              </a:defRPr>
            </a:lvl1pPr>
          </a:lstStyle>
          <a:p>
            <a:pPr lvl="0"/>
            <a:r>
              <a:rPr lang="en-US"/>
              <a:t>Click to edit Master text styles</a:t>
            </a:r>
          </a:p>
        </p:txBody>
      </p:sp>
      <p:sp>
        <p:nvSpPr>
          <p:cNvPr id="17" name="Text Placeholder 15"/>
          <p:cNvSpPr>
            <a:spLocks noGrp="1"/>
          </p:cNvSpPr>
          <p:nvPr>
            <p:ph type="body" sz="quarter" idx="14"/>
          </p:nvPr>
        </p:nvSpPr>
        <p:spPr>
          <a:xfrm>
            <a:off x="270054" y="5311289"/>
            <a:ext cx="5793317" cy="693739"/>
          </a:xfrm>
        </p:spPr>
        <p:txBody>
          <a:bodyPr>
            <a:normAutofit/>
          </a:bodyPr>
          <a:lstStyle>
            <a:lvl1pPr marL="0" indent="0">
              <a:buNone/>
              <a:defRPr sz="2133">
                <a:solidFill>
                  <a:srgbClr val="FFFFFF"/>
                </a:solidFill>
                <a:latin typeface="Arial"/>
                <a:cs typeface="Arial"/>
              </a:defRPr>
            </a:lvl1pPr>
          </a:lstStyle>
          <a:p>
            <a:pPr lvl="0"/>
            <a:r>
              <a:rPr lang="en-US"/>
              <a:t>Click to edit Master text styles</a:t>
            </a:r>
          </a:p>
        </p:txBody>
      </p:sp>
      <p:pic>
        <p:nvPicPr>
          <p:cNvPr id="6" name="Picture 5">
            <a:extLst>
              <a:ext uri="{FF2B5EF4-FFF2-40B4-BE49-F238E27FC236}">
                <a16:creationId xmlns:a16="http://schemas.microsoft.com/office/drawing/2014/main" id="{6AB724F4-3F72-404B-A579-D27C602EC7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4206719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00767"/>
            <a:ext cx="10972800" cy="4779552"/>
          </a:xfrm>
        </p:spPr>
        <p:txBody>
          <a:bodyPr>
            <a:normAutofit/>
          </a:bodyPr>
          <a:lstStyle>
            <a:lvl1pPr>
              <a:defRPr sz="3733"/>
            </a:lvl1pPr>
            <a:lvl2pPr>
              <a:defRPr sz="3200"/>
            </a:lvl2pPr>
            <a:lvl3pPr>
              <a:defRPr sz="2667"/>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081D04-EBE0-9D46-AD02-D42CC4F78F3A}" type="datetimeFigureOut">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55A35-7ED7-DD4F-85C9-98165BD8A662}" type="slidenum">
              <a:rPr lang="en-US" smtClean="0"/>
              <a:t>‹#›</a:t>
            </a:fld>
            <a:endParaRPr lang="en-US"/>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6694" y="4248727"/>
            <a:ext cx="12602195" cy="3281821"/>
          </a:xfrm>
          <a:prstGeom prst="rect">
            <a:avLst/>
          </a:prstGeom>
        </p:spPr>
      </p:pic>
      <p:sp>
        <p:nvSpPr>
          <p:cNvPr id="2" name="Title 1"/>
          <p:cNvSpPr>
            <a:spLocks noGrp="1"/>
          </p:cNvSpPr>
          <p:nvPr>
            <p:ph type="title"/>
          </p:nvPr>
        </p:nvSpPr>
        <p:spPr>
          <a:xfrm>
            <a:off x="3275437" y="5380317"/>
            <a:ext cx="8298129" cy="1143000"/>
          </a:xfrm>
        </p:spPr>
        <p:txBody>
          <a:bodyPr/>
          <a:lstStyle>
            <a:lvl1pPr marL="0" marR="0" indent="0" algn="r" defTabSz="609570" rtl="0" eaLnBrk="1" fontAlgn="auto" latinLnBrk="0" hangingPunct="1">
              <a:lnSpc>
                <a:spcPct val="100000"/>
              </a:lnSpc>
              <a:spcBef>
                <a:spcPct val="0"/>
              </a:spcBef>
              <a:spcAft>
                <a:spcPts val="0"/>
              </a:spcAft>
              <a:buClrTx/>
              <a:buSzTx/>
              <a:buFontTx/>
              <a:buNone/>
              <a:tabLst/>
              <a:defRPr lang="en-US" sz="4000" b="1" kern="1200" dirty="0" smtClean="0">
                <a:solidFill>
                  <a:schemeClr val="bg1"/>
                </a:solidFill>
                <a:latin typeface="+mj-lt"/>
                <a:ea typeface="+mj-ea"/>
                <a:cs typeface="Arial"/>
              </a:defRPr>
            </a:lvl1pPr>
          </a:lstStyle>
          <a:p>
            <a:r>
              <a:rPr lang="en-US"/>
              <a:t>Click to edit Master title style</a:t>
            </a:r>
            <a:endParaRPr lang="en-US" dirty="0"/>
          </a:p>
        </p:txBody>
      </p:sp>
    </p:spTree>
    <p:extLst>
      <p:ext uri="{BB962C8B-B14F-4D97-AF65-F5344CB8AC3E}">
        <p14:creationId xmlns:p14="http://schemas.microsoft.com/office/powerpoint/2010/main" val="4223160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ar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325704" y="314871"/>
            <a:ext cx="5528461" cy="3431077"/>
          </a:xfrm>
        </p:spPr>
        <p:txBody>
          <a:bodyPr anchor="t">
            <a:noAutofit/>
          </a:bodyPr>
          <a:lstStyle>
            <a:lvl1pPr algn="r">
              <a:defRPr sz="4267" b="1"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4081D04-EBE0-9D46-AD02-D42CC4F78F3A}" type="datetimeFigureOut">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55A35-7ED7-DD4F-85C9-98165BD8A662}" type="slidenum">
              <a:rPr lang="en-US" smtClean="0"/>
              <a:t>‹#›</a:t>
            </a:fld>
            <a:endParaRPr lang="en-US"/>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6695" y="4258366"/>
            <a:ext cx="12565177" cy="3272181"/>
          </a:xfrm>
          <a:prstGeom prst="rect">
            <a:avLst/>
          </a:prstGeom>
        </p:spPr>
      </p:pic>
    </p:spTree>
    <p:extLst>
      <p:ext uri="{BB962C8B-B14F-4D97-AF65-F5344CB8AC3E}">
        <p14:creationId xmlns:p14="http://schemas.microsoft.com/office/powerpoint/2010/main" val="123950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060662" y="600766"/>
            <a:ext cx="5521743" cy="4806121"/>
          </a:xfrm>
        </p:spPr>
        <p:txBody>
          <a:bodyPr/>
          <a:lstStyle>
            <a:lvl1pPr>
              <a:defRPr sz="3733">
                <a:solidFill>
                  <a:schemeClr val="tx1"/>
                </a:solidFill>
              </a:defRPr>
            </a:lvl1pPr>
            <a:lvl2pPr>
              <a:defRPr sz="3200">
                <a:solidFill>
                  <a:schemeClr val="tx1"/>
                </a:solidFill>
              </a:defRPr>
            </a:lvl2pPr>
            <a:lvl3pPr>
              <a:defRPr sz="2667">
                <a:solidFill>
                  <a:schemeClr val="tx1"/>
                </a:solidFill>
              </a:defRPr>
            </a:lvl3pPr>
            <a:lvl4pPr>
              <a:defRPr sz="2400">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081D04-EBE0-9D46-AD02-D42CC4F78F3A}" type="datetimeFigureOut">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F55A35-7ED7-DD4F-85C9-98165BD8A662}" type="slidenum">
              <a:rPr lang="en-US" smtClean="0"/>
              <a:t>‹#›</a:t>
            </a:fld>
            <a:endParaRPr lang="en-US"/>
          </a:p>
        </p:txBody>
      </p:sp>
      <p:sp>
        <p:nvSpPr>
          <p:cNvPr id="9" name="Content Placeholder 3"/>
          <p:cNvSpPr>
            <a:spLocks noGrp="1"/>
          </p:cNvSpPr>
          <p:nvPr>
            <p:ph sz="half" idx="13"/>
          </p:nvPr>
        </p:nvSpPr>
        <p:spPr>
          <a:xfrm>
            <a:off x="609601" y="600766"/>
            <a:ext cx="5221356" cy="4806121"/>
          </a:xfrm>
        </p:spPr>
        <p:txBody>
          <a:bodyPr/>
          <a:lstStyle>
            <a:lvl1pPr>
              <a:defRPr sz="3733">
                <a:solidFill>
                  <a:schemeClr val="tx1"/>
                </a:solidFill>
              </a:defRPr>
            </a:lvl1pPr>
            <a:lvl2pPr>
              <a:defRPr sz="3200">
                <a:solidFill>
                  <a:schemeClr val="tx1"/>
                </a:solidFill>
              </a:defRPr>
            </a:lvl2pPr>
            <a:lvl3pPr>
              <a:defRPr sz="2667">
                <a:solidFill>
                  <a:schemeClr val="tx1"/>
                </a:solidFill>
              </a:defRPr>
            </a:lvl3pPr>
            <a:lvl4pPr>
              <a:defRPr sz="2400">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8888" y="4240697"/>
            <a:ext cx="12633032" cy="3289852"/>
          </a:xfrm>
          <a:prstGeom prst="rect">
            <a:avLst/>
          </a:prstGeom>
        </p:spPr>
      </p:pic>
      <p:sp>
        <p:nvSpPr>
          <p:cNvPr id="10" name="Title 1"/>
          <p:cNvSpPr>
            <a:spLocks noGrp="1"/>
          </p:cNvSpPr>
          <p:nvPr>
            <p:ph type="title"/>
          </p:nvPr>
        </p:nvSpPr>
        <p:spPr>
          <a:xfrm>
            <a:off x="3454401" y="5547282"/>
            <a:ext cx="8298129" cy="809071"/>
          </a:xfrm>
        </p:spPr>
        <p:txBody>
          <a:bodyPr/>
          <a:lstStyle>
            <a:lvl1pPr marL="0" marR="0" indent="0" algn="r" defTabSz="609570" rtl="0" eaLnBrk="1" fontAlgn="auto" latinLnBrk="0" hangingPunct="1">
              <a:lnSpc>
                <a:spcPct val="100000"/>
              </a:lnSpc>
              <a:spcBef>
                <a:spcPct val="0"/>
              </a:spcBef>
              <a:spcAft>
                <a:spcPts val="0"/>
              </a:spcAft>
              <a:buClrTx/>
              <a:buSzTx/>
              <a:buFontTx/>
              <a:buNone/>
              <a:tabLst/>
              <a:defRPr lang="en-US" sz="4000" b="1" kern="1200" dirty="0" smtClean="0">
                <a:solidFill>
                  <a:schemeClr val="bg1"/>
                </a:solidFill>
                <a:latin typeface="+mj-lt"/>
                <a:ea typeface="+mj-ea"/>
                <a:cs typeface="Arial"/>
              </a:defRPr>
            </a:lvl1pPr>
          </a:lstStyle>
          <a:p>
            <a:r>
              <a:rPr lang="en-US"/>
              <a:t>Click to edit Master title style</a:t>
            </a:r>
            <a:endParaRPr lang="en-US" dirty="0"/>
          </a:p>
        </p:txBody>
      </p:sp>
    </p:spTree>
    <p:extLst>
      <p:ext uri="{BB962C8B-B14F-4D97-AF65-F5344CB8AC3E}">
        <p14:creationId xmlns:p14="http://schemas.microsoft.com/office/powerpoint/2010/main" val="41517421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94723" y="423316"/>
            <a:ext cx="6461363" cy="1353499"/>
          </a:xfrm>
        </p:spPr>
        <p:txBody>
          <a:bodyPr>
            <a:noAutofit/>
          </a:bodyPr>
          <a:lstStyle>
            <a:lvl1pPr algn="r">
              <a:defRPr sz="4267" b="1">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081D04-EBE0-9D46-AD02-D42CC4F78F3A}" type="datetimeFigureOut">
              <a:rPr lang="en-US" smtClean="0"/>
              <a:t>9/27/2023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3730752" cy="685800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2957" y="0"/>
            <a:ext cx="3429000" cy="6858000"/>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6729984" y="1776815"/>
            <a:ext cx="5462016" cy="481393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10531" y="1210056"/>
            <a:ext cx="4584192" cy="4437888"/>
          </a:xfrm>
          <a:prstGeom prst="rect">
            <a:avLst/>
          </a:prstGeom>
        </p:spPr>
      </p:pic>
      <p:pic>
        <p:nvPicPr>
          <p:cNvPr id="10" name="Picture 9">
            <a:extLst>
              <a:ext uri="{FF2B5EF4-FFF2-40B4-BE49-F238E27FC236}">
                <a16:creationId xmlns:a16="http://schemas.microsoft.com/office/drawing/2014/main" id="{C8D09E6A-F206-EF48-9F69-91823A7CD0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44339" y="1486463"/>
            <a:ext cx="3704565" cy="3704565"/>
          </a:xfrm>
          <a:prstGeom prst="rect">
            <a:avLst/>
          </a:prstGeom>
        </p:spPr>
      </p:pic>
      <p:pic>
        <p:nvPicPr>
          <p:cNvPr id="11" name="Picture 10">
            <a:extLst>
              <a:ext uri="{FF2B5EF4-FFF2-40B4-BE49-F238E27FC236}">
                <a16:creationId xmlns:a16="http://schemas.microsoft.com/office/drawing/2014/main" id="{1C4321B6-D5DB-8646-B74E-616BDB8FF3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44339" y="1486463"/>
            <a:ext cx="3704565" cy="3704565"/>
          </a:xfrm>
          <a:prstGeom prst="rect">
            <a:avLst/>
          </a:prstGeom>
        </p:spPr>
      </p:pic>
      <p:pic>
        <p:nvPicPr>
          <p:cNvPr id="12" name="Picture 11">
            <a:extLst>
              <a:ext uri="{FF2B5EF4-FFF2-40B4-BE49-F238E27FC236}">
                <a16:creationId xmlns:a16="http://schemas.microsoft.com/office/drawing/2014/main" id="{6EA8D713-F6F3-4A40-B850-13DF91AE180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0"/>
            <a:ext cx="3730752" cy="6858000"/>
          </a:xfrm>
          <a:prstGeom prst="rect">
            <a:avLst/>
          </a:prstGeom>
        </p:spPr>
      </p:pic>
      <p:pic>
        <p:nvPicPr>
          <p:cNvPr id="13" name="Picture 12">
            <a:extLst>
              <a:ext uri="{FF2B5EF4-FFF2-40B4-BE49-F238E27FC236}">
                <a16:creationId xmlns:a16="http://schemas.microsoft.com/office/drawing/2014/main" id="{B3CADF56-7B99-BB46-9885-9817AC42E6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2957" y="0"/>
            <a:ext cx="3429000" cy="6858000"/>
          </a:xfrm>
          <a:prstGeom prst="rect">
            <a:avLst/>
          </a:prstGeom>
        </p:spPr>
      </p:pic>
      <p:pic>
        <p:nvPicPr>
          <p:cNvPr id="14" name="Picture 13">
            <a:extLst>
              <a:ext uri="{FF2B5EF4-FFF2-40B4-BE49-F238E27FC236}">
                <a16:creationId xmlns:a16="http://schemas.microsoft.com/office/drawing/2014/main" id="{D9BE96C8-DD80-C84D-B461-AEADFA5373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6729984" y="1776815"/>
            <a:ext cx="5462016" cy="4813933"/>
          </a:xfrm>
          <a:prstGeom prst="rect">
            <a:avLst/>
          </a:prstGeom>
        </p:spPr>
      </p:pic>
      <p:pic>
        <p:nvPicPr>
          <p:cNvPr id="15" name="Picture 14">
            <a:extLst>
              <a:ext uri="{FF2B5EF4-FFF2-40B4-BE49-F238E27FC236}">
                <a16:creationId xmlns:a16="http://schemas.microsoft.com/office/drawing/2014/main" id="{093E1942-0A27-D946-BAEA-F3F0FCB551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44339" y="1486463"/>
            <a:ext cx="3704565" cy="3704565"/>
          </a:xfrm>
          <a:prstGeom prst="rect">
            <a:avLst/>
          </a:prstGeom>
        </p:spPr>
      </p:pic>
    </p:spTree>
    <p:extLst>
      <p:ext uri="{BB962C8B-B14F-4D97-AF65-F5344CB8AC3E}">
        <p14:creationId xmlns:p14="http://schemas.microsoft.com/office/powerpoint/2010/main" val="13998695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9/27/2023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9" name="Content Placeholder 8"/>
          <p:cNvSpPr>
            <a:spLocks noGrp="1"/>
          </p:cNvSpPr>
          <p:nvPr>
            <p:ph sz="quarter" idx="14"/>
          </p:nvPr>
        </p:nvSpPr>
        <p:spPr>
          <a:xfrm>
            <a:off x="0" y="2"/>
            <a:ext cx="12192000" cy="6857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0688" y="4243952"/>
            <a:ext cx="12608992" cy="3283592"/>
          </a:xfrm>
          <a:prstGeom prst="rect">
            <a:avLst/>
          </a:prstGeom>
        </p:spPr>
      </p:pic>
    </p:spTree>
    <p:extLst>
      <p:ext uri="{BB962C8B-B14F-4D97-AF65-F5344CB8AC3E}">
        <p14:creationId xmlns:p14="http://schemas.microsoft.com/office/powerpoint/2010/main" val="14937597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Blue Ba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052EE10-75DE-C141-9B9A-5F436A0339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4566363"/>
            <a:ext cx="12192000" cy="2770909"/>
          </a:xfrm>
          <a:prstGeom prst="rect">
            <a:avLst/>
          </a:prstGeom>
        </p:spPr>
      </p:pic>
      <p:sp>
        <p:nvSpPr>
          <p:cNvPr id="3" name="Date Placeholder 2">
            <a:extLst>
              <a:ext uri="{FF2B5EF4-FFF2-40B4-BE49-F238E27FC236}">
                <a16:creationId xmlns:a16="http://schemas.microsoft.com/office/drawing/2014/main" id="{403F70EF-C3ED-6345-8F75-326CCDC73D39}"/>
              </a:ext>
            </a:extLst>
          </p:cNvPr>
          <p:cNvSpPr>
            <a:spLocks noGrp="1"/>
          </p:cNvSpPr>
          <p:nvPr>
            <p:ph type="dt" sz="half" idx="10"/>
          </p:nvPr>
        </p:nvSpPr>
        <p:spPr/>
        <p:txBody>
          <a:bodyPr/>
          <a:lstStyle/>
          <a:p>
            <a:fld id="{54081D04-EBE0-9D46-AD02-D42CC4F78F3A}" type="datetimeFigureOut">
              <a:rPr lang="en-US" smtClean="0"/>
              <a:t>9/27/2023</a:t>
            </a:fld>
            <a:endParaRPr lang="en-US"/>
          </a:p>
        </p:txBody>
      </p:sp>
      <p:sp>
        <p:nvSpPr>
          <p:cNvPr id="4" name="Footer Placeholder 3">
            <a:extLst>
              <a:ext uri="{FF2B5EF4-FFF2-40B4-BE49-F238E27FC236}">
                <a16:creationId xmlns:a16="http://schemas.microsoft.com/office/drawing/2014/main" id="{0E159E31-93D1-FA4E-BBBC-49A3A6E60F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71E0D0-CF34-AF48-9F95-8501D9FEF3BD}"/>
              </a:ext>
            </a:extLst>
          </p:cNvPr>
          <p:cNvSpPr>
            <a:spLocks noGrp="1"/>
          </p:cNvSpPr>
          <p:nvPr>
            <p:ph type="sldNum" sz="quarter" idx="12"/>
          </p:nvPr>
        </p:nvSpPr>
        <p:spPr/>
        <p:txBody>
          <a:bodyPr/>
          <a:lstStyle/>
          <a:p>
            <a:fld id="{0AF55A35-7ED7-DD4F-85C9-98165BD8A662}" type="slidenum">
              <a:rPr lang="en-US" smtClean="0"/>
              <a:t>‹#›</a:t>
            </a:fld>
            <a:endParaRPr lang="en-US"/>
          </a:p>
        </p:txBody>
      </p:sp>
      <p:sp>
        <p:nvSpPr>
          <p:cNvPr id="13" name="Title 12">
            <a:extLst>
              <a:ext uri="{FF2B5EF4-FFF2-40B4-BE49-F238E27FC236}">
                <a16:creationId xmlns:a16="http://schemas.microsoft.com/office/drawing/2014/main" id="{0D4C7DC3-EDBF-1449-87C2-2498158F16DE}"/>
              </a:ext>
            </a:extLst>
          </p:cNvPr>
          <p:cNvSpPr>
            <a:spLocks noGrp="1"/>
          </p:cNvSpPr>
          <p:nvPr>
            <p:ph type="title"/>
          </p:nvPr>
        </p:nvSpPr>
        <p:spPr>
          <a:xfrm>
            <a:off x="3454400" y="5380317"/>
            <a:ext cx="8128000" cy="1143000"/>
          </a:xfrm>
        </p:spPr>
        <p:txBody>
          <a:bodyPr/>
          <a:lstStyle>
            <a:lvl1pPr>
              <a:defRPr sz="4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890987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ocial Media Closing">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20" y="0"/>
            <a:ext cx="3730752" cy="6858000"/>
          </a:xfrm>
          <a:prstGeom prst="rect">
            <a:avLst/>
          </a:prstGeom>
        </p:spPr>
      </p:pic>
      <p:sp>
        <p:nvSpPr>
          <p:cNvPr id="4" name="Date Placeholder 3"/>
          <p:cNvSpPr>
            <a:spLocks noGrp="1"/>
          </p:cNvSpPr>
          <p:nvPr>
            <p:ph type="dt" sz="half" idx="10"/>
          </p:nvPr>
        </p:nvSpPr>
        <p:spPr/>
        <p:txBody>
          <a:bodyPr/>
          <a:lstStyle/>
          <a:p>
            <a:fld id="{54081D04-EBE0-9D46-AD02-D42CC4F78F3A}" type="datetimeFigureOut">
              <a:rPr lang="en-US" smtClean="0"/>
              <a:t>9/27/2023</a:t>
            </a:fld>
            <a:endParaRPr lang="en-US"/>
          </a:p>
        </p:txBody>
      </p:sp>
      <p:pic>
        <p:nvPicPr>
          <p:cNvPr id="9" name="Picture 8" descr="1439950729_instagram_circle_color.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7385" y="2301759"/>
            <a:ext cx="975360" cy="975360"/>
          </a:xfrm>
          <a:prstGeom prst="rect">
            <a:avLst/>
          </a:prstGeom>
        </p:spPr>
      </p:pic>
      <p:pic>
        <p:nvPicPr>
          <p:cNvPr id="10" name="Picture 9" descr="1439950768_twitter_circle_color.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06061" y="1318096"/>
            <a:ext cx="978008" cy="975360"/>
          </a:xfrm>
          <a:prstGeom prst="rect">
            <a:avLst/>
          </a:prstGeom>
        </p:spPr>
      </p:pic>
      <p:pic>
        <p:nvPicPr>
          <p:cNvPr id="11" name="Picture 10" descr="1440617335_facebook.png"/>
          <p:cNvPicPr>
            <a:picLocks/>
          </p:cNvPicPr>
          <p:nvPr/>
        </p:nvPicPr>
        <p:blipFill>
          <a:blip r:embed="rId5" cstate="screen">
            <a:extLst>
              <a:ext uri="{28A0092B-C50C-407E-A947-70E740481C1C}">
                <a14:useLocalDpi xmlns:a14="http://schemas.microsoft.com/office/drawing/2010/main"/>
              </a:ext>
            </a:extLst>
          </a:blip>
          <a:stretch>
            <a:fillRect/>
          </a:stretch>
        </p:blipFill>
        <p:spPr>
          <a:xfrm>
            <a:off x="6568345" y="456353"/>
            <a:ext cx="853440" cy="853440"/>
          </a:xfrm>
          <a:prstGeom prst="rect">
            <a:avLst/>
          </a:prstGeom>
        </p:spPr>
      </p:pic>
      <p:sp>
        <p:nvSpPr>
          <p:cNvPr id="13" name="Rectangle 12"/>
          <p:cNvSpPr/>
          <p:nvPr/>
        </p:nvSpPr>
        <p:spPr>
          <a:xfrm>
            <a:off x="7786979" y="580360"/>
            <a:ext cx="4205816" cy="584775"/>
          </a:xfrm>
          <a:prstGeom prst="rect">
            <a:avLst/>
          </a:prstGeom>
        </p:spPr>
        <p:txBody>
          <a:bodyPr wrap="square">
            <a:spAutoFit/>
          </a:bodyPr>
          <a:lstStyle/>
          <a:p>
            <a:pPr lvl="0"/>
            <a:r>
              <a:rPr lang="en-US" sz="3200" dirty="0" err="1">
                <a:solidFill>
                  <a:srgbClr val="021659"/>
                </a:solidFill>
              </a:rPr>
              <a:t>nasamarshallcenter</a:t>
            </a:r>
            <a:endParaRPr lang="en-US" sz="3200" dirty="0">
              <a:solidFill>
                <a:srgbClr val="021659"/>
              </a:solidFill>
            </a:endParaRPr>
          </a:p>
        </p:txBody>
      </p:sp>
      <p:sp>
        <p:nvSpPr>
          <p:cNvPr id="14" name="Rectangle 13"/>
          <p:cNvSpPr/>
          <p:nvPr/>
        </p:nvSpPr>
        <p:spPr>
          <a:xfrm>
            <a:off x="7786979" y="1497999"/>
            <a:ext cx="4205816" cy="584775"/>
          </a:xfrm>
          <a:prstGeom prst="rect">
            <a:avLst/>
          </a:prstGeom>
        </p:spPr>
        <p:txBody>
          <a:bodyPr wrap="square">
            <a:spAutoFit/>
          </a:bodyPr>
          <a:lstStyle/>
          <a:p>
            <a:pPr lvl="0"/>
            <a:r>
              <a:rPr lang="en-US" sz="3200" dirty="0">
                <a:solidFill>
                  <a:srgbClr val="021659"/>
                </a:solidFill>
              </a:rPr>
              <a:t>@</a:t>
            </a:r>
            <a:r>
              <a:rPr lang="en-US" sz="3200" dirty="0" err="1">
                <a:solidFill>
                  <a:srgbClr val="021659"/>
                </a:solidFill>
              </a:rPr>
              <a:t>NASA_Marshall</a:t>
            </a:r>
            <a:endParaRPr lang="en-US" sz="3200" dirty="0">
              <a:solidFill>
                <a:srgbClr val="021659"/>
              </a:solidFill>
            </a:endParaRPr>
          </a:p>
        </p:txBody>
      </p:sp>
      <p:sp>
        <p:nvSpPr>
          <p:cNvPr id="15" name="Rectangle 14"/>
          <p:cNvSpPr/>
          <p:nvPr/>
        </p:nvSpPr>
        <p:spPr>
          <a:xfrm>
            <a:off x="7786979" y="2488872"/>
            <a:ext cx="4205816" cy="584775"/>
          </a:xfrm>
          <a:prstGeom prst="rect">
            <a:avLst/>
          </a:prstGeom>
        </p:spPr>
        <p:txBody>
          <a:bodyPr wrap="square">
            <a:spAutoFit/>
          </a:bodyPr>
          <a:lstStyle/>
          <a:p>
            <a:pPr lvl="0"/>
            <a:r>
              <a:rPr lang="en-US" sz="3200" dirty="0">
                <a:solidFill>
                  <a:srgbClr val="021659"/>
                </a:solidFill>
              </a:rPr>
              <a:t>@</a:t>
            </a:r>
            <a:r>
              <a:rPr lang="en-US" sz="3200" dirty="0" err="1">
                <a:solidFill>
                  <a:srgbClr val="021659"/>
                </a:solidFill>
              </a:rPr>
              <a:t>NASA_Marshall</a:t>
            </a:r>
            <a:endParaRPr lang="en-US" sz="3200" dirty="0">
              <a:solidFill>
                <a:srgbClr val="021659"/>
              </a:solidFill>
            </a:endParaRPr>
          </a:p>
        </p:txBody>
      </p:sp>
      <p:sp>
        <p:nvSpPr>
          <p:cNvPr id="16" name="Rectangle 15"/>
          <p:cNvSpPr/>
          <p:nvPr/>
        </p:nvSpPr>
        <p:spPr>
          <a:xfrm>
            <a:off x="7786979" y="3466663"/>
            <a:ext cx="4205816" cy="584775"/>
          </a:xfrm>
          <a:prstGeom prst="rect">
            <a:avLst/>
          </a:prstGeom>
        </p:spPr>
        <p:txBody>
          <a:bodyPr wrap="square">
            <a:spAutoFit/>
          </a:bodyPr>
          <a:lstStyle/>
          <a:p>
            <a:pPr lvl="0"/>
            <a:r>
              <a:rPr lang="en-US" sz="3200" dirty="0" err="1">
                <a:solidFill>
                  <a:srgbClr val="021659"/>
                </a:solidFill>
              </a:rPr>
              <a:t>NASAMarshallTV</a:t>
            </a:r>
            <a:endParaRPr lang="en-US" sz="3200" dirty="0">
              <a:solidFill>
                <a:srgbClr val="021659"/>
              </a:solidFill>
            </a:endParaRPr>
          </a:p>
        </p:txBody>
      </p:sp>
      <p:sp>
        <p:nvSpPr>
          <p:cNvPr id="17" name="Rectangle 16"/>
          <p:cNvSpPr/>
          <p:nvPr/>
        </p:nvSpPr>
        <p:spPr>
          <a:xfrm>
            <a:off x="7786979" y="4384767"/>
            <a:ext cx="4205816" cy="584775"/>
          </a:xfrm>
          <a:prstGeom prst="rect">
            <a:avLst/>
          </a:prstGeom>
        </p:spPr>
        <p:txBody>
          <a:bodyPr wrap="square">
            <a:spAutoFit/>
          </a:bodyPr>
          <a:lstStyle/>
          <a:p>
            <a:pPr lvl="0"/>
            <a:r>
              <a:rPr lang="en-US" sz="3200" dirty="0" err="1">
                <a:solidFill>
                  <a:srgbClr val="021659"/>
                </a:solidFill>
              </a:rPr>
              <a:t>nasamarshall</a:t>
            </a:r>
            <a:endParaRPr lang="en-US" sz="3200" dirty="0">
              <a:solidFill>
                <a:srgbClr val="021659"/>
              </a:solidFill>
            </a:endParaRPr>
          </a:p>
        </p:txBody>
      </p:sp>
      <p:pic>
        <p:nvPicPr>
          <p:cNvPr id="22" name="Picture 21" descr="1457147994_youtube_circle_color.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07385" y="3285422"/>
            <a:ext cx="975360" cy="970692"/>
          </a:xfrm>
          <a:prstGeom prst="rect">
            <a:avLst/>
          </a:prstGeom>
        </p:spPr>
      </p:pic>
      <p:sp>
        <p:nvSpPr>
          <p:cNvPr id="2" name="TextBox 1"/>
          <p:cNvSpPr txBox="1"/>
          <p:nvPr/>
        </p:nvSpPr>
        <p:spPr>
          <a:xfrm>
            <a:off x="4911251" y="6257810"/>
            <a:ext cx="7081548" cy="461665"/>
          </a:xfrm>
          <a:prstGeom prst="rect">
            <a:avLst/>
          </a:prstGeom>
          <a:noFill/>
        </p:spPr>
        <p:txBody>
          <a:bodyPr wrap="square" rtlCol="0">
            <a:spAutoFit/>
          </a:bodyPr>
          <a:lstStyle/>
          <a:p>
            <a:pPr algn="ctr"/>
            <a:r>
              <a:rPr lang="en-US" sz="2400" dirty="0" err="1">
                <a:solidFill>
                  <a:schemeClr val="tx1"/>
                </a:solidFill>
              </a:rPr>
              <a:t>www.nasa.gov</a:t>
            </a:r>
            <a:r>
              <a:rPr lang="en-US" sz="2400" dirty="0">
                <a:solidFill>
                  <a:schemeClr val="tx1"/>
                </a:solidFill>
              </a:rPr>
              <a:t>/</a:t>
            </a:r>
            <a:r>
              <a:rPr lang="en-US" sz="2400" dirty="0" err="1">
                <a:solidFill>
                  <a:schemeClr val="tx1"/>
                </a:solidFill>
              </a:rPr>
              <a:t>marshall</a:t>
            </a:r>
            <a:endParaRPr lang="en-US" sz="2400" dirty="0">
              <a:solidFill>
                <a:schemeClr val="tx1"/>
              </a:solidFill>
            </a:endParaRPr>
          </a:p>
        </p:txBody>
      </p:sp>
      <p:grpSp>
        <p:nvGrpSpPr>
          <p:cNvPr id="5" name="Group 4"/>
          <p:cNvGrpSpPr/>
          <p:nvPr/>
        </p:nvGrpSpPr>
        <p:grpSpPr>
          <a:xfrm>
            <a:off x="6568345" y="4264417"/>
            <a:ext cx="853440" cy="853440"/>
            <a:chOff x="4933046" y="3198313"/>
            <a:chExt cx="640080" cy="640080"/>
          </a:xfrm>
        </p:grpSpPr>
        <p:sp>
          <p:nvSpPr>
            <p:cNvPr id="18" name="Oval 17"/>
            <p:cNvSpPr/>
            <p:nvPr/>
          </p:nvSpPr>
          <p:spPr>
            <a:xfrm>
              <a:off x="4933046" y="3198313"/>
              <a:ext cx="640080" cy="64008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 name="Oval 2"/>
            <p:cNvSpPr>
              <a:spLocks noChangeAspect="1"/>
            </p:cNvSpPr>
            <p:nvPr/>
          </p:nvSpPr>
          <p:spPr>
            <a:xfrm>
              <a:off x="5094632" y="3450526"/>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0" name="Oval 29"/>
            <p:cNvSpPr>
              <a:spLocks noChangeAspect="1"/>
            </p:cNvSpPr>
            <p:nvPr/>
          </p:nvSpPr>
          <p:spPr>
            <a:xfrm>
              <a:off x="5251441" y="3448314"/>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 y="1"/>
            <a:ext cx="4977740" cy="6968836"/>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292919">
            <a:off x="1827431" y="1286311"/>
            <a:ext cx="1179000" cy="983663"/>
          </a:xfrm>
          <a:prstGeom prst="rect">
            <a:avLst/>
          </a:prstGeom>
        </p:spPr>
      </p:pic>
    </p:spTree>
    <p:extLst>
      <p:ext uri="{BB962C8B-B14F-4D97-AF65-F5344CB8AC3E}">
        <p14:creationId xmlns:p14="http://schemas.microsoft.com/office/powerpoint/2010/main" val="28737753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Explore 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DDC77-5A4D-45C6-B5BC-6D6FA3B73E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E90987-DCBC-43E0-8DC3-E8A06920AF1C}"/>
              </a:ext>
            </a:extLst>
          </p:cNvPr>
          <p:cNvSpPr>
            <a:spLocks noGrp="1"/>
          </p:cNvSpPr>
          <p:nvPr>
            <p:ph type="dt" sz="half" idx="10"/>
          </p:nvPr>
        </p:nvSpPr>
        <p:spPr/>
        <p:txBody>
          <a:bodyPr/>
          <a:lstStyle/>
          <a:p>
            <a:fld id="{54081D04-EBE0-9D46-AD02-D42CC4F78F3A}" type="datetimeFigureOut">
              <a:rPr lang="en-US" smtClean="0"/>
              <a:t>9/27/2023</a:t>
            </a:fld>
            <a:endParaRPr lang="en-US"/>
          </a:p>
        </p:txBody>
      </p:sp>
      <p:sp>
        <p:nvSpPr>
          <p:cNvPr id="4" name="Footer Placeholder 3">
            <a:extLst>
              <a:ext uri="{FF2B5EF4-FFF2-40B4-BE49-F238E27FC236}">
                <a16:creationId xmlns:a16="http://schemas.microsoft.com/office/drawing/2014/main" id="{FA3D95F5-BFB5-49E3-8EF5-E02184C5E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E5C26C-491B-42BE-98DD-6E5A3029D327}"/>
              </a:ext>
            </a:extLst>
          </p:cNvPr>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a:extLst>
              <a:ext uri="{FF2B5EF4-FFF2-40B4-BE49-F238E27FC236}">
                <a16:creationId xmlns:a16="http://schemas.microsoft.com/office/drawing/2014/main" id="{7181431F-49F0-4401-919F-5E321C6C10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C8EF0CA3-C83B-5B43-894B-649A1EB3456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661507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9/27/2023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8" name="Title 12">
            <a:extLst>
              <a:ext uri="{FF2B5EF4-FFF2-40B4-BE49-F238E27FC236}">
                <a16:creationId xmlns:a16="http://schemas.microsoft.com/office/drawing/2014/main" id="{1FF92581-8CFE-1E48-8438-2870C87049F6}"/>
              </a:ext>
            </a:extLst>
          </p:cNvPr>
          <p:cNvSpPr>
            <a:spLocks noGrp="1"/>
          </p:cNvSpPr>
          <p:nvPr>
            <p:ph type="title"/>
          </p:nvPr>
        </p:nvSpPr>
        <p:spPr>
          <a:xfrm>
            <a:off x="3454400" y="5380317"/>
            <a:ext cx="8128000" cy="1143000"/>
          </a:xfrm>
        </p:spPr>
        <p:txBody>
          <a:bodyPr/>
          <a:lstStyle>
            <a:lvl1pPr>
              <a:defRPr sz="4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04509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3A54B8-2F78-B34E-B55B-B8935AE6A8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
        <p:nvSpPr>
          <p:cNvPr id="14" name="Title 13"/>
          <p:cNvSpPr>
            <a:spLocks noGrp="1"/>
          </p:cNvSpPr>
          <p:nvPr>
            <p:ph type="title"/>
          </p:nvPr>
        </p:nvSpPr>
        <p:spPr>
          <a:xfrm>
            <a:off x="270053" y="1277560"/>
            <a:ext cx="4704283" cy="1143000"/>
          </a:xfrm>
        </p:spPr>
        <p:txBody>
          <a:bodyPr>
            <a:noAutofit/>
          </a:bodyPr>
          <a:lstStyle>
            <a:lvl1pPr algn="l">
              <a:defRPr sz="4267">
                <a:solidFill>
                  <a:schemeClr val="bg1"/>
                </a:solidFill>
                <a:latin typeface="Arial"/>
                <a:cs typeface="Arial"/>
              </a:defRPr>
            </a:lvl1pPr>
          </a:lstStyle>
          <a:p>
            <a:r>
              <a:rPr lang="en-US"/>
              <a:t>Click to edit Master title style</a:t>
            </a:r>
            <a:endParaRPr lang="en-US" dirty="0"/>
          </a:p>
        </p:txBody>
      </p:sp>
      <p:sp>
        <p:nvSpPr>
          <p:cNvPr id="16" name="Text Placeholder 15"/>
          <p:cNvSpPr>
            <a:spLocks noGrp="1"/>
          </p:cNvSpPr>
          <p:nvPr>
            <p:ph type="body" sz="quarter" idx="13"/>
          </p:nvPr>
        </p:nvSpPr>
        <p:spPr>
          <a:xfrm>
            <a:off x="270940" y="4617553"/>
            <a:ext cx="5793317" cy="693739"/>
          </a:xfrm>
        </p:spPr>
        <p:txBody>
          <a:bodyPr>
            <a:normAutofit/>
          </a:bodyPr>
          <a:lstStyle>
            <a:lvl1pPr marL="0" indent="0">
              <a:buNone/>
              <a:defRPr sz="2667" b="1">
                <a:solidFill>
                  <a:srgbClr val="FFFFFF"/>
                </a:solidFill>
                <a:latin typeface="Arial"/>
                <a:cs typeface="Arial"/>
              </a:defRPr>
            </a:lvl1pPr>
          </a:lstStyle>
          <a:p>
            <a:pPr lvl="0"/>
            <a:r>
              <a:rPr lang="en-US"/>
              <a:t>Edit Master text styles</a:t>
            </a:r>
          </a:p>
        </p:txBody>
      </p:sp>
      <p:sp>
        <p:nvSpPr>
          <p:cNvPr id="17" name="Text Placeholder 15"/>
          <p:cNvSpPr>
            <a:spLocks noGrp="1"/>
          </p:cNvSpPr>
          <p:nvPr>
            <p:ph type="body" sz="quarter" idx="14"/>
          </p:nvPr>
        </p:nvSpPr>
        <p:spPr>
          <a:xfrm>
            <a:off x="270054" y="5311289"/>
            <a:ext cx="5793317" cy="693739"/>
          </a:xfrm>
        </p:spPr>
        <p:txBody>
          <a:bodyPr>
            <a:normAutofit/>
          </a:bodyPr>
          <a:lstStyle>
            <a:lvl1pPr marL="0" indent="0">
              <a:buNone/>
              <a:defRPr sz="2133">
                <a:solidFill>
                  <a:srgbClr val="FFFFFF"/>
                </a:solidFill>
                <a:latin typeface="Arial"/>
                <a:cs typeface="Arial"/>
              </a:defRPr>
            </a:lvl1pPr>
          </a:lstStyle>
          <a:p>
            <a:pPr lvl="0"/>
            <a:r>
              <a:rPr lang="en-US"/>
              <a:t>Edit Master text styles</a:t>
            </a:r>
          </a:p>
        </p:txBody>
      </p:sp>
    </p:spTree>
    <p:extLst>
      <p:ext uri="{BB962C8B-B14F-4D97-AF65-F5344CB8AC3E}">
        <p14:creationId xmlns:p14="http://schemas.microsoft.com/office/powerpoint/2010/main" val="23859901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00767"/>
            <a:ext cx="10972800" cy="4779552"/>
          </a:xfrm>
        </p:spPr>
        <p:txBody>
          <a:bodyPr>
            <a:normAutofit/>
          </a:bodyPr>
          <a:lstStyle>
            <a:lvl1pPr>
              <a:defRPr sz="3733"/>
            </a:lvl1pPr>
            <a:lvl2pPr>
              <a:defRPr sz="3200"/>
            </a:lvl2pPr>
            <a:lvl3pPr>
              <a:defRPr sz="2667"/>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081D04-EBE0-9D46-AD02-D42CC4F78F3A}" type="datetimeFigureOut">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55A35-7ED7-DD4F-85C9-98165BD8A662}" type="slidenum">
              <a:rPr lang="en-US" smtClean="0"/>
              <a:t>‹#›</a:t>
            </a:fld>
            <a:endParaRPr lang="en-US"/>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6694" y="4248727"/>
            <a:ext cx="12602195" cy="3281821"/>
          </a:xfrm>
          <a:prstGeom prst="rect">
            <a:avLst/>
          </a:prstGeom>
        </p:spPr>
      </p:pic>
      <p:sp>
        <p:nvSpPr>
          <p:cNvPr id="2" name="Title 1"/>
          <p:cNvSpPr>
            <a:spLocks noGrp="1"/>
          </p:cNvSpPr>
          <p:nvPr>
            <p:ph type="title"/>
          </p:nvPr>
        </p:nvSpPr>
        <p:spPr>
          <a:xfrm>
            <a:off x="3275437" y="5380317"/>
            <a:ext cx="8298129" cy="1143000"/>
          </a:xfrm>
        </p:spPr>
        <p:txBody>
          <a:bodyPr/>
          <a:lstStyle>
            <a:lvl1pPr marL="0" marR="0" indent="0" algn="r" defTabSz="609570" rtl="0" eaLnBrk="1" fontAlgn="auto" latinLnBrk="0" hangingPunct="1">
              <a:lnSpc>
                <a:spcPct val="100000"/>
              </a:lnSpc>
              <a:spcBef>
                <a:spcPct val="0"/>
              </a:spcBef>
              <a:spcAft>
                <a:spcPts val="0"/>
              </a:spcAft>
              <a:buClrTx/>
              <a:buSzTx/>
              <a:buFontTx/>
              <a:buNone/>
              <a:tabLst/>
              <a:defRPr lang="en-US" sz="4000" b="1" kern="1200" dirty="0" smtClean="0">
                <a:solidFill>
                  <a:schemeClr val="bg1"/>
                </a:solidFill>
                <a:latin typeface="+mj-lt"/>
                <a:ea typeface="+mj-ea"/>
                <a:cs typeface="Arial"/>
              </a:defRPr>
            </a:lvl1pPr>
          </a:lstStyle>
          <a:p>
            <a:r>
              <a:rPr lang="en-US"/>
              <a:t>Click to edit Master title style</a:t>
            </a:r>
            <a:endParaRPr lang="en-US" dirty="0"/>
          </a:p>
        </p:txBody>
      </p:sp>
    </p:spTree>
    <p:extLst>
      <p:ext uri="{BB962C8B-B14F-4D97-AF65-F5344CB8AC3E}">
        <p14:creationId xmlns:p14="http://schemas.microsoft.com/office/powerpoint/2010/main" val="41030808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ar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325704" y="314871"/>
            <a:ext cx="5528461" cy="3431077"/>
          </a:xfrm>
        </p:spPr>
        <p:txBody>
          <a:bodyPr anchor="t">
            <a:noAutofit/>
          </a:bodyPr>
          <a:lstStyle>
            <a:lvl1pPr algn="r">
              <a:defRPr sz="4267" b="1"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4081D04-EBE0-9D46-AD02-D42CC4F78F3A}" type="datetimeFigureOut">
              <a:rPr lang="en-US" smtClean="0"/>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55A35-7ED7-DD4F-85C9-98165BD8A662}" type="slidenum">
              <a:rPr lang="en-US" smtClean="0"/>
              <a:t>‹#›</a:t>
            </a:fld>
            <a:endParaRPr lang="en-US"/>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6695" y="4258366"/>
            <a:ext cx="12565177" cy="3272181"/>
          </a:xfrm>
          <a:prstGeom prst="rect">
            <a:avLst/>
          </a:prstGeom>
        </p:spPr>
      </p:pic>
    </p:spTree>
    <p:extLst>
      <p:ext uri="{BB962C8B-B14F-4D97-AF65-F5344CB8AC3E}">
        <p14:creationId xmlns:p14="http://schemas.microsoft.com/office/powerpoint/2010/main" val="2697586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060662" y="600766"/>
            <a:ext cx="5521743" cy="4806121"/>
          </a:xfrm>
        </p:spPr>
        <p:txBody>
          <a:bodyPr/>
          <a:lstStyle>
            <a:lvl1pPr>
              <a:defRPr sz="3733">
                <a:solidFill>
                  <a:schemeClr val="tx1"/>
                </a:solidFill>
              </a:defRPr>
            </a:lvl1pPr>
            <a:lvl2pPr>
              <a:defRPr sz="3200">
                <a:solidFill>
                  <a:schemeClr val="tx1"/>
                </a:solidFill>
              </a:defRPr>
            </a:lvl2pPr>
            <a:lvl3pPr>
              <a:defRPr sz="2667">
                <a:solidFill>
                  <a:schemeClr val="tx1"/>
                </a:solidFill>
              </a:defRPr>
            </a:lvl3pPr>
            <a:lvl4pPr>
              <a:defRPr sz="2400">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081D04-EBE0-9D46-AD02-D42CC4F78F3A}" type="datetimeFigureOut">
              <a:rPr lang="en-US" smtClean="0"/>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F55A35-7ED7-DD4F-85C9-98165BD8A662}" type="slidenum">
              <a:rPr lang="en-US" smtClean="0"/>
              <a:t>‹#›</a:t>
            </a:fld>
            <a:endParaRPr lang="en-US"/>
          </a:p>
        </p:txBody>
      </p:sp>
      <p:sp>
        <p:nvSpPr>
          <p:cNvPr id="9" name="Content Placeholder 3"/>
          <p:cNvSpPr>
            <a:spLocks noGrp="1"/>
          </p:cNvSpPr>
          <p:nvPr>
            <p:ph sz="half" idx="13"/>
          </p:nvPr>
        </p:nvSpPr>
        <p:spPr>
          <a:xfrm>
            <a:off x="609601" y="600766"/>
            <a:ext cx="5221356" cy="4806121"/>
          </a:xfrm>
        </p:spPr>
        <p:txBody>
          <a:bodyPr/>
          <a:lstStyle>
            <a:lvl1pPr>
              <a:defRPr sz="3733">
                <a:solidFill>
                  <a:schemeClr val="tx1"/>
                </a:solidFill>
              </a:defRPr>
            </a:lvl1pPr>
            <a:lvl2pPr>
              <a:defRPr sz="3200">
                <a:solidFill>
                  <a:schemeClr val="tx1"/>
                </a:solidFill>
              </a:defRPr>
            </a:lvl2pPr>
            <a:lvl3pPr>
              <a:defRPr sz="2667">
                <a:solidFill>
                  <a:schemeClr val="tx1"/>
                </a:solidFill>
              </a:defRPr>
            </a:lvl3pPr>
            <a:lvl4pPr>
              <a:defRPr sz="2400">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8888" y="4240697"/>
            <a:ext cx="12633032" cy="3289852"/>
          </a:xfrm>
          <a:prstGeom prst="rect">
            <a:avLst/>
          </a:prstGeom>
        </p:spPr>
      </p:pic>
      <p:sp>
        <p:nvSpPr>
          <p:cNvPr id="10" name="Title 1"/>
          <p:cNvSpPr>
            <a:spLocks noGrp="1"/>
          </p:cNvSpPr>
          <p:nvPr>
            <p:ph type="title"/>
          </p:nvPr>
        </p:nvSpPr>
        <p:spPr>
          <a:xfrm>
            <a:off x="3454401" y="5547282"/>
            <a:ext cx="8298129" cy="809071"/>
          </a:xfrm>
        </p:spPr>
        <p:txBody>
          <a:bodyPr/>
          <a:lstStyle>
            <a:lvl1pPr marL="0" marR="0" indent="0" algn="r" defTabSz="609570" rtl="0" eaLnBrk="1" fontAlgn="auto" latinLnBrk="0" hangingPunct="1">
              <a:lnSpc>
                <a:spcPct val="100000"/>
              </a:lnSpc>
              <a:spcBef>
                <a:spcPct val="0"/>
              </a:spcBef>
              <a:spcAft>
                <a:spcPts val="0"/>
              </a:spcAft>
              <a:buClrTx/>
              <a:buSzTx/>
              <a:buFontTx/>
              <a:buNone/>
              <a:tabLst/>
              <a:defRPr lang="en-US" sz="4000" b="1" kern="1200" dirty="0" smtClean="0">
                <a:solidFill>
                  <a:schemeClr val="bg1"/>
                </a:solidFill>
                <a:latin typeface="+mj-lt"/>
                <a:ea typeface="+mj-ea"/>
                <a:cs typeface="Arial"/>
              </a:defRPr>
            </a:lvl1pPr>
          </a:lstStyle>
          <a:p>
            <a:r>
              <a:rPr lang="en-US"/>
              <a:t>Click to edit Master title style</a:t>
            </a:r>
            <a:endParaRPr lang="en-US" dirty="0"/>
          </a:p>
        </p:txBody>
      </p:sp>
    </p:spTree>
    <p:extLst>
      <p:ext uri="{BB962C8B-B14F-4D97-AF65-F5344CB8AC3E}">
        <p14:creationId xmlns:p14="http://schemas.microsoft.com/office/powerpoint/2010/main" val="8872954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94723" y="423316"/>
            <a:ext cx="6461363" cy="1353499"/>
          </a:xfrm>
        </p:spPr>
        <p:txBody>
          <a:bodyPr>
            <a:noAutofit/>
          </a:bodyPr>
          <a:lstStyle>
            <a:lvl1pPr algn="r">
              <a:defRPr sz="4267" b="1">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081D04-EBE0-9D46-AD02-D42CC4F78F3A}" type="datetimeFigureOut">
              <a:rPr lang="en-US" smtClean="0"/>
              <a:t>9/27/2023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3730752" cy="685800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2957" y="0"/>
            <a:ext cx="3429000" cy="6858000"/>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6729984" y="1776815"/>
            <a:ext cx="5462016" cy="481393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10531" y="1210056"/>
            <a:ext cx="4584192" cy="4437888"/>
          </a:xfrm>
          <a:prstGeom prst="rect">
            <a:avLst/>
          </a:prstGeom>
        </p:spPr>
      </p:pic>
      <p:pic>
        <p:nvPicPr>
          <p:cNvPr id="10" name="Picture 9">
            <a:extLst>
              <a:ext uri="{FF2B5EF4-FFF2-40B4-BE49-F238E27FC236}">
                <a16:creationId xmlns:a16="http://schemas.microsoft.com/office/drawing/2014/main" id="{C8D09E6A-F206-EF48-9F69-91823A7CD0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44339" y="1486463"/>
            <a:ext cx="3704565" cy="3704565"/>
          </a:xfrm>
          <a:prstGeom prst="rect">
            <a:avLst/>
          </a:prstGeom>
        </p:spPr>
      </p:pic>
      <p:pic>
        <p:nvPicPr>
          <p:cNvPr id="11" name="Picture 10">
            <a:extLst>
              <a:ext uri="{FF2B5EF4-FFF2-40B4-BE49-F238E27FC236}">
                <a16:creationId xmlns:a16="http://schemas.microsoft.com/office/drawing/2014/main" id="{1C4321B6-D5DB-8646-B74E-616BDB8FF3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44339" y="1486463"/>
            <a:ext cx="3704565" cy="3704565"/>
          </a:xfrm>
          <a:prstGeom prst="rect">
            <a:avLst/>
          </a:prstGeom>
        </p:spPr>
      </p:pic>
      <p:pic>
        <p:nvPicPr>
          <p:cNvPr id="12" name="Picture 11">
            <a:extLst>
              <a:ext uri="{FF2B5EF4-FFF2-40B4-BE49-F238E27FC236}">
                <a16:creationId xmlns:a16="http://schemas.microsoft.com/office/drawing/2014/main" id="{6EA8D713-F6F3-4A40-B850-13DF91AE180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0"/>
            <a:ext cx="3730752" cy="6858000"/>
          </a:xfrm>
          <a:prstGeom prst="rect">
            <a:avLst/>
          </a:prstGeom>
        </p:spPr>
      </p:pic>
      <p:pic>
        <p:nvPicPr>
          <p:cNvPr id="13" name="Picture 12">
            <a:extLst>
              <a:ext uri="{FF2B5EF4-FFF2-40B4-BE49-F238E27FC236}">
                <a16:creationId xmlns:a16="http://schemas.microsoft.com/office/drawing/2014/main" id="{B3CADF56-7B99-BB46-9885-9817AC42E6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2957" y="0"/>
            <a:ext cx="3429000" cy="6858000"/>
          </a:xfrm>
          <a:prstGeom prst="rect">
            <a:avLst/>
          </a:prstGeom>
        </p:spPr>
      </p:pic>
      <p:pic>
        <p:nvPicPr>
          <p:cNvPr id="14" name="Picture 13">
            <a:extLst>
              <a:ext uri="{FF2B5EF4-FFF2-40B4-BE49-F238E27FC236}">
                <a16:creationId xmlns:a16="http://schemas.microsoft.com/office/drawing/2014/main" id="{D9BE96C8-DD80-C84D-B461-AEADFA5373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6729984" y="1776815"/>
            <a:ext cx="5462016" cy="4813933"/>
          </a:xfrm>
          <a:prstGeom prst="rect">
            <a:avLst/>
          </a:prstGeom>
        </p:spPr>
      </p:pic>
      <p:pic>
        <p:nvPicPr>
          <p:cNvPr id="15" name="Picture 14">
            <a:extLst>
              <a:ext uri="{FF2B5EF4-FFF2-40B4-BE49-F238E27FC236}">
                <a16:creationId xmlns:a16="http://schemas.microsoft.com/office/drawing/2014/main" id="{093E1942-0A27-D946-BAEA-F3F0FCB551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44339" y="1486463"/>
            <a:ext cx="3704565" cy="3704565"/>
          </a:xfrm>
          <a:prstGeom prst="rect">
            <a:avLst/>
          </a:prstGeom>
        </p:spPr>
      </p:pic>
      <p:pic>
        <p:nvPicPr>
          <p:cNvPr id="16" name="Picture 15">
            <a:extLst>
              <a:ext uri="{FF2B5EF4-FFF2-40B4-BE49-F238E27FC236}">
                <a16:creationId xmlns:a16="http://schemas.microsoft.com/office/drawing/2014/main" id="{47D009B3-2503-6146-93AC-E659F3C921B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0" y="0"/>
            <a:ext cx="3730752" cy="6858000"/>
          </a:xfrm>
          <a:prstGeom prst="rect">
            <a:avLst/>
          </a:prstGeom>
        </p:spPr>
      </p:pic>
      <p:pic>
        <p:nvPicPr>
          <p:cNvPr id="17" name="Picture 16">
            <a:extLst>
              <a:ext uri="{FF2B5EF4-FFF2-40B4-BE49-F238E27FC236}">
                <a16:creationId xmlns:a16="http://schemas.microsoft.com/office/drawing/2014/main" id="{CBB62198-B20D-B14E-A3FE-DE7B95C4B43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42957" y="0"/>
            <a:ext cx="3429000" cy="6858000"/>
          </a:xfrm>
          <a:prstGeom prst="rect">
            <a:avLst/>
          </a:prstGeom>
        </p:spPr>
      </p:pic>
      <p:pic>
        <p:nvPicPr>
          <p:cNvPr id="18" name="Picture 17">
            <a:extLst>
              <a:ext uri="{FF2B5EF4-FFF2-40B4-BE49-F238E27FC236}">
                <a16:creationId xmlns:a16="http://schemas.microsoft.com/office/drawing/2014/main" id="{9E29D618-CA63-1F42-8996-EB1F8652CDC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3035" b="22184"/>
          <a:stretch/>
        </p:blipFill>
        <p:spPr>
          <a:xfrm>
            <a:off x="6729984" y="1776815"/>
            <a:ext cx="5462016" cy="4813933"/>
          </a:xfrm>
          <a:prstGeom prst="rect">
            <a:avLst/>
          </a:prstGeom>
        </p:spPr>
      </p:pic>
      <p:pic>
        <p:nvPicPr>
          <p:cNvPr id="19" name="Picture 18">
            <a:extLst>
              <a:ext uri="{FF2B5EF4-FFF2-40B4-BE49-F238E27FC236}">
                <a16:creationId xmlns:a16="http://schemas.microsoft.com/office/drawing/2014/main" id="{214B9F99-BD21-7942-9BB7-4B628B9AAEE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44339" y="1486463"/>
            <a:ext cx="3704565" cy="3704565"/>
          </a:xfrm>
          <a:prstGeom prst="rect">
            <a:avLst/>
          </a:prstGeom>
        </p:spPr>
      </p:pic>
    </p:spTree>
    <p:extLst>
      <p:ext uri="{BB962C8B-B14F-4D97-AF65-F5344CB8AC3E}">
        <p14:creationId xmlns:p14="http://schemas.microsoft.com/office/powerpoint/2010/main" val="29070810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9/27/2023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9" name="Content Placeholder 8"/>
          <p:cNvSpPr>
            <a:spLocks noGrp="1"/>
          </p:cNvSpPr>
          <p:nvPr>
            <p:ph sz="quarter" idx="14"/>
          </p:nvPr>
        </p:nvSpPr>
        <p:spPr>
          <a:xfrm>
            <a:off x="0" y="2"/>
            <a:ext cx="12192000" cy="6857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0688" y="4243952"/>
            <a:ext cx="12608992" cy="3283592"/>
          </a:xfrm>
          <a:prstGeom prst="rect">
            <a:avLst/>
          </a:prstGeom>
        </p:spPr>
      </p:pic>
    </p:spTree>
    <p:extLst>
      <p:ext uri="{BB962C8B-B14F-4D97-AF65-F5344CB8AC3E}">
        <p14:creationId xmlns:p14="http://schemas.microsoft.com/office/powerpoint/2010/main" val="2840912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Blue Ba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052EE10-75DE-C141-9B9A-5F436A0339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4566363"/>
            <a:ext cx="12192000" cy="2770909"/>
          </a:xfrm>
          <a:prstGeom prst="rect">
            <a:avLst/>
          </a:prstGeom>
        </p:spPr>
      </p:pic>
      <p:sp>
        <p:nvSpPr>
          <p:cNvPr id="3" name="Date Placeholder 2">
            <a:extLst>
              <a:ext uri="{FF2B5EF4-FFF2-40B4-BE49-F238E27FC236}">
                <a16:creationId xmlns:a16="http://schemas.microsoft.com/office/drawing/2014/main" id="{403F70EF-C3ED-6345-8F75-326CCDC73D39}"/>
              </a:ext>
            </a:extLst>
          </p:cNvPr>
          <p:cNvSpPr>
            <a:spLocks noGrp="1"/>
          </p:cNvSpPr>
          <p:nvPr>
            <p:ph type="dt" sz="half" idx="10"/>
          </p:nvPr>
        </p:nvSpPr>
        <p:spPr/>
        <p:txBody>
          <a:bodyPr/>
          <a:lstStyle/>
          <a:p>
            <a:fld id="{54081D04-EBE0-9D46-AD02-D42CC4F78F3A}" type="datetimeFigureOut">
              <a:rPr lang="en-US" smtClean="0"/>
              <a:t>9/27/2023</a:t>
            </a:fld>
            <a:endParaRPr lang="en-US"/>
          </a:p>
        </p:txBody>
      </p:sp>
      <p:sp>
        <p:nvSpPr>
          <p:cNvPr id="4" name="Footer Placeholder 3">
            <a:extLst>
              <a:ext uri="{FF2B5EF4-FFF2-40B4-BE49-F238E27FC236}">
                <a16:creationId xmlns:a16="http://schemas.microsoft.com/office/drawing/2014/main" id="{0E159E31-93D1-FA4E-BBBC-49A3A6E60F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71E0D0-CF34-AF48-9F95-8501D9FEF3BD}"/>
              </a:ext>
            </a:extLst>
          </p:cNvPr>
          <p:cNvSpPr>
            <a:spLocks noGrp="1"/>
          </p:cNvSpPr>
          <p:nvPr>
            <p:ph type="sldNum" sz="quarter" idx="12"/>
          </p:nvPr>
        </p:nvSpPr>
        <p:spPr/>
        <p:txBody>
          <a:bodyPr/>
          <a:lstStyle/>
          <a:p>
            <a:fld id="{0AF55A35-7ED7-DD4F-85C9-98165BD8A662}" type="slidenum">
              <a:rPr lang="en-US" smtClean="0"/>
              <a:t>‹#›</a:t>
            </a:fld>
            <a:endParaRPr lang="en-US"/>
          </a:p>
        </p:txBody>
      </p:sp>
      <p:sp>
        <p:nvSpPr>
          <p:cNvPr id="13" name="Title 12">
            <a:extLst>
              <a:ext uri="{FF2B5EF4-FFF2-40B4-BE49-F238E27FC236}">
                <a16:creationId xmlns:a16="http://schemas.microsoft.com/office/drawing/2014/main" id="{0D4C7DC3-EDBF-1449-87C2-2498158F16DE}"/>
              </a:ext>
            </a:extLst>
          </p:cNvPr>
          <p:cNvSpPr>
            <a:spLocks noGrp="1"/>
          </p:cNvSpPr>
          <p:nvPr>
            <p:ph type="title"/>
          </p:nvPr>
        </p:nvSpPr>
        <p:spPr>
          <a:xfrm>
            <a:off x="3454400" y="5380317"/>
            <a:ext cx="8128000" cy="1143000"/>
          </a:xfrm>
        </p:spPr>
        <p:txBody>
          <a:bodyPr/>
          <a:lstStyle>
            <a:lvl1pPr>
              <a:defRPr sz="4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2477317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ocial Media Closing">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20" y="0"/>
            <a:ext cx="3730752" cy="6858000"/>
          </a:xfrm>
          <a:prstGeom prst="rect">
            <a:avLst/>
          </a:prstGeom>
        </p:spPr>
      </p:pic>
      <p:sp>
        <p:nvSpPr>
          <p:cNvPr id="4" name="Date Placeholder 3"/>
          <p:cNvSpPr>
            <a:spLocks noGrp="1"/>
          </p:cNvSpPr>
          <p:nvPr>
            <p:ph type="dt" sz="half" idx="10"/>
          </p:nvPr>
        </p:nvSpPr>
        <p:spPr/>
        <p:txBody>
          <a:bodyPr/>
          <a:lstStyle/>
          <a:p>
            <a:fld id="{54081D04-EBE0-9D46-AD02-D42CC4F78F3A}" type="datetimeFigureOut">
              <a:rPr lang="en-US" smtClean="0"/>
              <a:t>9/27/2023</a:t>
            </a:fld>
            <a:endParaRPr lang="en-US"/>
          </a:p>
        </p:txBody>
      </p:sp>
      <p:pic>
        <p:nvPicPr>
          <p:cNvPr id="9" name="Picture 8" descr="1439950729_instagram_circle_color.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7385" y="2301759"/>
            <a:ext cx="975360" cy="975360"/>
          </a:xfrm>
          <a:prstGeom prst="rect">
            <a:avLst/>
          </a:prstGeom>
        </p:spPr>
      </p:pic>
      <p:pic>
        <p:nvPicPr>
          <p:cNvPr id="10" name="Picture 9" descr="1439950768_twitter_circle_color.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06061" y="1318096"/>
            <a:ext cx="978008" cy="975360"/>
          </a:xfrm>
          <a:prstGeom prst="rect">
            <a:avLst/>
          </a:prstGeom>
        </p:spPr>
      </p:pic>
      <p:pic>
        <p:nvPicPr>
          <p:cNvPr id="11" name="Picture 10" descr="1440617335_facebook.png"/>
          <p:cNvPicPr>
            <a:picLocks/>
          </p:cNvPicPr>
          <p:nvPr/>
        </p:nvPicPr>
        <p:blipFill>
          <a:blip r:embed="rId5" cstate="screen">
            <a:extLst>
              <a:ext uri="{28A0092B-C50C-407E-A947-70E740481C1C}">
                <a14:useLocalDpi xmlns:a14="http://schemas.microsoft.com/office/drawing/2010/main"/>
              </a:ext>
            </a:extLst>
          </a:blip>
          <a:stretch>
            <a:fillRect/>
          </a:stretch>
        </p:blipFill>
        <p:spPr>
          <a:xfrm>
            <a:off x="6568345" y="456353"/>
            <a:ext cx="853440" cy="853440"/>
          </a:xfrm>
          <a:prstGeom prst="rect">
            <a:avLst/>
          </a:prstGeom>
        </p:spPr>
      </p:pic>
      <p:sp>
        <p:nvSpPr>
          <p:cNvPr id="13" name="Rectangle 12"/>
          <p:cNvSpPr/>
          <p:nvPr/>
        </p:nvSpPr>
        <p:spPr>
          <a:xfrm>
            <a:off x="7786979" y="580360"/>
            <a:ext cx="4205816" cy="584775"/>
          </a:xfrm>
          <a:prstGeom prst="rect">
            <a:avLst/>
          </a:prstGeom>
        </p:spPr>
        <p:txBody>
          <a:bodyPr wrap="square">
            <a:spAutoFit/>
          </a:bodyPr>
          <a:lstStyle/>
          <a:p>
            <a:pPr lvl="0"/>
            <a:r>
              <a:rPr lang="en-US" sz="3200" dirty="0" err="1">
                <a:solidFill>
                  <a:srgbClr val="021659"/>
                </a:solidFill>
              </a:rPr>
              <a:t>nasamarshallcenter</a:t>
            </a:r>
            <a:endParaRPr lang="en-US" sz="3200" dirty="0">
              <a:solidFill>
                <a:srgbClr val="021659"/>
              </a:solidFill>
            </a:endParaRPr>
          </a:p>
        </p:txBody>
      </p:sp>
      <p:sp>
        <p:nvSpPr>
          <p:cNvPr id="14" name="Rectangle 13"/>
          <p:cNvSpPr/>
          <p:nvPr/>
        </p:nvSpPr>
        <p:spPr>
          <a:xfrm>
            <a:off x="7786979" y="1497999"/>
            <a:ext cx="4205816" cy="584775"/>
          </a:xfrm>
          <a:prstGeom prst="rect">
            <a:avLst/>
          </a:prstGeom>
        </p:spPr>
        <p:txBody>
          <a:bodyPr wrap="square">
            <a:spAutoFit/>
          </a:bodyPr>
          <a:lstStyle/>
          <a:p>
            <a:pPr lvl="0"/>
            <a:r>
              <a:rPr lang="en-US" sz="3200" dirty="0">
                <a:solidFill>
                  <a:srgbClr val="021659"/>
                </a:solidFill>
              </a:rPr>
              <a:t>@</a:t>
            </a:r>
            <a:r>
              <a:rPr lang="en-US" sz="3200" dirty="0" err="1">
                <a:solidFill>
                  <a:srgbClr val="021659"/>
                </a:solidFill>
              </a:rPr>
              <a:t>NASA_Marshall</a:t>
            </a:r>
            <a:endParaRPr lang="en-US" sz="3200" dirty="0">
              <a:solidFill>
                <a:srgbClr val="021659"/>
              </a:solidFill>
            </a:endParaRPr>
          </a:p>
        </p:txBody>
      </p:sp>
      <p:sp>
        <p:nvSpPr>
          <p:cNvPr id="15" name="Rectangle 14"/>
          <p:cNvSpPr/>
          <p:nvPr/>
        </p:nvSpPr>
        <p:spPr>
          <a:xfrm>
            <a:off x="7786979" y="2488872"/>
            <a:ext cx="4205816" cy="584775"/>
          </a:xfrm>
          <a:prstGeom prst="rect">
            <a:avLst/>
          </a:prstGeom>
        </p:spPr>
        <p:txBody>
          <a:bodyPr wrap="square">
            <a:spAutoFit/>
          </a:bodyPr>
          <a:lstStyle/>
          <a:p>
            <a:pPr lvl="0"/>
            <a:r>
              <a:rPr lang="en-US" sz="3200" dirty="0">
                <a:solidFill>
                  <a:srgbClr val="021659"/>
                </a:solidFill>
              </a:rPr>
              <a:t>@</a:t>
            </a:r>
            <a:r>
              <a:rPr lang="en-US" sz="3200" dirty="0" err="1">
                <a:solidFill>
                  <a:srgbClr val="021659"/>
                </a:solidFill>
              </a:rPr>
              <a:t>NASA_Marshall</a:t>
            </a:r>
            <a:endParaRPr lang="en-US" sz="3200" dirty="0">
              <a:solidFill>
                <a:srgbClr val="021659"/>
              </a:solidFill>
            </a:endParaRPr>
          </a:p>
        </p:txBody>
      </p:sp>
      <p:sp>
        <p:nvSpPr>
          <p:cNvPr id="16" name="Rectangle 15"/>
          <p:cNvSpPr/>
          <p:nvPr/>
        </p:nvSpPr>
        <p:spPr>
          <a:xfrm>
            <a:off x="7786979" y="3466663"/>
            <a:ext cx="4205816" cy="584775"/>
          </a:xfrm>
          <a:prstGeom prst="rect">
            <a:avLst/>
          </a:prstGeom>
        </p:spPr>
        <p:txBody>
          <a:bodyPr wrap="square">
            <a:spAutoFit/>
          </a:bodyPr>
          <a:lstStyle/>
          <a:p>
            <a:pPr lvl="0"/>
            <a:r>
              <a:rPr lang="en-US" sz="3200" dirty="0" err="1">
                <a:solidFill>
                  <a:srgbClr val="021659"/>
                </a:solidFill>
              </a:rPr>
              <a:t>NASAMarshallTV</a:t>
            </a:r>
            <a:endParaRPr lang="en-US" sz="3200" dirty="0">
              <a:solidFill>
                <a:srgbClr val="021659"/>
              </a:solidFill>
            </a:endParaRPr>
          </a:p>
        </p:txBody>
      </p:sp>
      <p:sp>
        <p:nvSpPr>
          <p:cNvPr id="17" name="Rectangle 16"/>
          <p:cNvSpPr/>
          <p:nvPr/>
        </p:nvSpPr>
        <p:spPr>
          <a:xfrm>
            <a:off x="7786979" y="4384767"/>
            <a:ext cx="4205816" cy="584775"/>
          </a:xfrm>
          <a:prstGeom prst="rect">
            <a:avLst/>
          </a:prstGeom>
        </p:spPr>
        <p:txBody>
          <a:bodyPr wrap="square">
            <a:spAutoFit/>
          </a:bodyPr>
          <a:lstStyle/>
          <a:p>
            <a:pPr lvl="0"/>
            <a:r>
              <a:rPr lang="en-US" sz="3200" dirty="0" err="1">
                <a:solidFill>
                  <a:srgbClr val="021659"/>
                </a:solidFill>
              </a:rPr>
              <a:t>nasamarshall</a:t>
            </a:r>
            <a:endParaRPr lang="en-US" sz="3200" dirty="0">
              <a:solidFill>
                <a:srgbClr val="021659"/>
              </a:solidFill>
            </a:endParaRPr>
          </a:p>
        </p:txBody>
      </p:sp>
      <p:pic>
        <p:nvPicPr>
          <p:cNvPr id="22" name="Picture 21" descr="1457147994_youtube_circle_color.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07385" y="3285422"/>
            <a:ext cx="975360" cy="970692"/>
          </a:xfrm>
          <a:prstGeom prst="rect">
            <a:avLst/>
          </a:prstGeom>
        </p:spPr>
      </p:pic>
      <p:sp>
        <p:nvSpPr>
          <p:cNvPr id="2" name="TextBox 1"/>
          <p:cNvSpPr txBox="1"/>
          <p:nvPr/>
        </p:nvSpPr>
        <p:spPr>
          <a:xfrm>
            <a:off x="4911251" y="6257810"/>
            <a:ext cx="7081548" cy="461665"/>
          </a:xfrm>
          <a:prstGeom prst="rect">
            <a:avLst/>
          </a:prstGeom>
          <a:noFill/>
        </p:spPr>
        <p:txBody>
          <a:bodyPr wrap="square" rtlCol="0">
            <a:spAutoFit/>
          </a:bodyPr>
          <a:lstStyle/>
          <a:p>
            <a:pPr algn="ctr"/>
            <a:r>
              <a:rPr lang="en-US" sz="2400" dirty="0" err="1">
                <a:solidFill>
                  <a:schemeClr val="tx1"/>
                </a:solidFill>
              </a:rPr>
              <a:t>www.nasa.gov</a:t>
            </a:r>
            <a:r>
              <a:rPr lang="en-US" sz="2400" dirty="0">
                <a:solidFill>
                  <a:schemeClr val="tx1"/>
                </a:solidFill>
              </a:rPr>
              <a:t>/</a:t>
            </a:r>
            <a:r>
              <a:rPr lang="en-US" sz="2400" dirty="0" err="1">
                <a:solidFill>
                  <a:schemeClr val="tx1"/>
                </a:solidFill>
              </a:rPr>
              <a:t>marshall</a:t>
            </a:r>
            <a:endParaRPr lang="en-US" sz="2400" dirty="0">
              <a:solidFill>
                <a:schemeClr val="tx1"/>
              </a:solidFill>
            </a:endParaRPr>
          </a:p>
        </p:txBody>
      </p:sp>
      <p:grpSp>
        <p:nvGrpSpPr>
          <p:cNvPr id="5" name="Group 4"/>
          <p:cNvGrpSpPr/>
          <p:nvPr/>
        </p:nvGrpSpPr>
        <p:grpSpPr>
          <a:xfrm>
            <a:off x="6568345" y="4264417"/>
            <a:ext cx="853440" cy="853440"/>
            <a:chOff x="4933046" y="3198313"/>
            <a:chExt cx="640080" cy="640080"/>
          </a:xfrm>
        </p:grpSpPr>
        <p:sp>
          <p:nvSpPr>
            <p:cNvPr id="18" name="Oval 17"/>
            <p:cNvSpPr/>
            <p:nvPr/>
          </p:nvSpPr>
          <p:spPr>
            <a:xfrm>
              <a:off x="4933046" y="3198313"/>
              <a:ext cx="640080" cy="64008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 name="Oval 2"/>
            <p:cNvSpPr>
              <a:spLocks noChangeAspect="1"/>
            </p:cNvSpPr>
            <p:nvPr/>
          </p:nvSpPr>
          <p:spPr>
            <a:xfrm>
              <a:off x="5094632" y="3450526"/>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0" name="Oval 29"/>
            <p:cNvSpPr>
              <a:spLocks noChangeAspect="1"/>
            </p:cNvSpPr>
            <p:nvPr/>
          </p:nvSpPr>
          <p:spPr>
            <a:xfrm>
              <a:off x="5251441" y="3448314"/>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 y="1"/>
            <a:ext cx="4977740" cy="6968836"/>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292919">
            <a:off x="1827431" y="1286311"/>
            <a:ext cx="1179000" cy="983663"/>
          </a:xfrm>
          <a:prstGeom prst="rect">
            <a:avLst/>
          </a:prstGeom>
        </p:spPr>
      </p:pic>
    </p:spTree>
    <p:extLst>
      <p:ext uri="{BB962C8B-B14F-4D97-AF65-F5344CB8AC3E}">
        <p14:creationId xmlns:p14="http://schemas.microsoft.com/office/powerpoint/2010/main" val="8147884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Explore 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DDC77-5A4D-45C6-B5BC-6D6FA3B73E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E90987-DCBC-43E0-8DC3-E8A06920AF1C}"/>
              </a:ext>
            </a:extLst>
          </p:cNvPr>
          <p:cNvSpPr>
            <a:spLocks noGrp="1"/>
          </p:cNvSpPr>
          <p:nvPr>
            <p:ph type="dt" sz="half" idx="10"/>
          </p:nvPr>
        </p:nvSpPr>
        <p:spPr/>
        <p:txBody>
          <a:bodyPr/>
          <a:lstStyle/>
          <a:p>
            <a:fld id="{54081D04-EBE0-9D46-AD02-D42CC4F78F3A}" type="datetimeFigureOut">
              <a:rPr lang="en-US" smtClean="0"/>
              <a:t>9/27/2023</a:t>
            </a:fld>
            <a:endParaRPr lang="en-US"/>
          </a:p>
        </p:txBody>
      </p:sp>
      <p:sp>
        <p:nvSpPr>
          <p:cNvPr id="4" name="Footer Placeholder 3">
            <a:extLst>
              <a:ext uri="{FF2B5EF4-FFF2-40B4-BE49-F238E27FC236}">
                <a16:creationId xmlns:a16="http://schemas.microsoft.com/office/drawing/2014/main" id="{FA3D95F5-BFB5-49E3-8EF5-E02184C5E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E5C26C-491B-42BE-98DD-6E5A3029D327}"/>
              </a:ext>
            </a:extLst>
          </p:cNvPr>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a:extLst>
              <a:ext uri="{FF2B5EF4-FFF2-40B4-BE49-F238E27FC236}">
                <a16:creationId xmlns:a16="http://schemas.microsoft.com/office/drawing/2014/main" id="{7181431F-49F0-4401-919F-5E321C6C10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C8EF0CA3-C83B-5B43-894B-649A1EB3456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185023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9/27/2023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8" name="Title 12">
            <a:extLst>
              <a:ext uri="{FF2B5EF4-FFF2-40B4-BE49-F238E27FC236}">
                <a16:creationId xmlns:a16="http://schemas.microsoft.com/office/drawing/2014/main" id="{1FF92581-8CFE-1E48-8438-2870C87049F6}"/>
              </a:ext>
            </a:extLst>
          </p:cNvPr>
          <p:cNvSpPr>
            <a:spLocks noGrp="1"/>
          </p:cNvSpPr>
          <p:nvPr>
            <p:ph type="title"/>
          </p:nvPr>
        </p:nvSpPr>
        <p:spPr>
          <a:xfrm>
            <a:off x="3454400" y="5380317"/>
            <a:ext cx="8128000" cy="1143000"/>
          </a:xfrm>
        </p:spPr>
        <p:txBody>
          <a:bodyPr/>
          <a:lstStyle>
            <a:lvl1pPr>
              <a:defRPr sz="4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326154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92DC570-6F38-3F4F-8128-8246FD736A13}" type="datetimeFigureOut">
              <a:rPr lang="en-US" smtClean="0">
                <a:solidFill>
                  <a:prstClr val="black">
                    <a:tint val="75000"/>
                  </a:prstClr>
                </a:solidFill>
              </a:rPr>
              <a:pPr/>
              <a:t>9/27/2023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0123065-A849-9042-ADE5-86298AEFC5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646900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4.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3.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4BB40F6-BDD4-284A-A03F-93525FFFD3B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981700"/>
            <a:ext cx="12192000" cy="876300"/>
          </a:xfrm>
          <a:prstGeom prst="rect">
            <a:avLst/>
          </a:prstGeom>
        </p:spPr>
      </p:pic>
      <p:pic>
        <p:nvPicPr>
          <p:cNvPr id="10" name="Picture 9">
            <a:extLst>
              <a:ext uri="{FF2B5EF4-FFF2-40B4-BE49-F238E27FC236}">
                <a16:creationId xmlns:a16="http://schemas.microsoft.com/office/drawing/2014/main" id="{D7771A63-B302-B849-A8AE-4E6629B77B12}"/>
              </a:ext>
            </a:extLst>
          </p:cNvPr>
          <p:cNvPicPr>
            <a:picLocks noChangeAspect="1"/>
          </p:cNvPicPr>
          <p:nvPr userDrawn="1"/>
        </p:nvPicPr>
        <p:blipFill>
          <a:blip r:embed="rId14" cstate="screen">
            <a:extLst>
              <a:ext uri="{28A0092B-C50C-407E-A947-70E740481C1C}">
                <a14:useLocalDpi xmlns:a14="http://schemas.microsoft.com/office/drawing/2010/main" val="0"/>
              </a:ext>
            </a:extLst>
          </a:blip>
          <a:stretch>
            <a:fillRect/>
          </a:stretch>
        </p:blipFill>
        <p:spPr>
          <a:xfrm>
            <a:off x="11279497" y="6105049"/>
            <a:ext cx="813436" cy="673188"/>
          </a:xfrm>
          <a:prstGeom prst="rect">
            <a:avLst/>
          </a:prstGeom>
        </p:spPr>
      </p:pic>
      <p:sp>
        <p:nvSpPr>
          <p:cNvPr id="7" name="Title Placeholder 1">
            <a:extLst>
              <a:ext uri="{FF2B5EF4-FFF2-40B4-BE49-F238E27FC236}">
                <a16:creationId xmlns:a16="http://schemas.microsoft.com/office/drawing/2014/main" id="{2C15D5B1-9BB5-944D-A44F-8D56CE17A47F}"/>
              </a:ext>
            </a:extLst>
          </p:cNvPr>
          <p:cNvSpPr>
            <a:spLocks noGrp="1"/>
          </p:cNvSpPr>
          <p:nvPr>
            <p:ph type="title"/>
          </p:nvPr>
        </p:nvSpPr>
        <p:spPr>
          <a:xfrm>
            <a:off x="461727" y="142876"/>
            <a:ext cx="10328193" cy="41079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7F74112A-B7EA-C348-B702-FF68DC24FC9C}"/>
              </a:ext>
            </a:extLst>
          </p:cNvPr>
          <p:cNvSpPr>
            <a:spLocks noGrp="1"/>
          </p:cNvSpPr>
          <p:nvPr>
            <p:ph type="body" idx="1"/>
          </p:nvPr>
        </p:nvSpPr>
        <p:spPr>
          <a:xfrm>
            <a:off x="461727" y="620785"/>
            <a:ext cx="11235350" cy="55778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a:extLst>
              <a:ext uri="{FF2B5EF4-FFF2-40B4-BE49-F238E27FC236}">
                <a16:creationId xmlns:a16="http://schemas.microsoft.com/office/drawing/2014/main" id="{4CEDC5F1-351E-804F-B246-CB5E298081F1}"/>
              </a:ext>
            </a:extLst>
          </p:cNvPr>
          <p:cNvPicPr>
            <a:picLocks noChangeAspect="1"/>
          </p:cNvPicPr>
          <p:nvPr userDrawn="1"/>
        </p:nvPicPr>
        <p:blipFill>
          <a:blip r:embed="rId15" cstate="screen">
            <a:extLst>
              <a:ext uri="{28A0092B-C50C-407E-A947-70E740481C1C}">
                <a14:useLocalDpi xmlns:a14="http://schemas.microsoft.com/office/drawing/2010/main" val="0"/>
              </a:ext>
            </a:extLst>
          </a:blip>
          <a:stretch>
            <a:fillRect/>
          </a:stretch>
        </p:blipFill>
        <p:spPr>
          <a:xfrm>
            <a:off x="11103413" y="142876"/>
            <a:ext cx="776955" cy="640080"/>
          </a:xfrm>
          <a:prstGeom prst="rect">
            <a:avLst/>
          </a:prstGeom>
        </p:spPr>
      </p:pic>
      <p:sp>
        <p:nvSpPr>
          <p:cNvPr id="15" name="Date Placeholder 3">
            <a:extLst>
              <a:ext uri="{FF2B5EF4-FFF2-40B4-BE49-F238E27FC236}">
                <a16:creationId xmlns:a16="http://schemas.microsoft.com/office/drawing/2014/main" id="{236E7A53-E5AF-B54E-8852-0A666E2D131C}"/>
              </a:ext>
            </a:extLst>
          </p:cNvPr>
          <p:cNvSpPr>
            <a:spLocks noGrp="1"/>
          </p:cNvSpPr>
          <p:nvPr>
            <p:ph type="dt" sz="half" idx="2"/>
          </p:nvPr>
        </p:nvSpPr>
        <p:spPr>
          <a:xfrm>
            <a:off x="3721764" y="6607064"/>
            <a:ext cx="844791" cy="250935"/>
          </a:xfrm>
          <a:prstGeom prst="rect">
            <a:avLst/>
          </a:prstGeom>
          <a:effectLst/>
        </p:spPr>
        <p:txBody>
          <a:bodyPr vert="horz" lIns="91440" tIns="45720" rIns="91440" bIns="45720" rtlCol="0" anchor="ctr"/>
          <a:lstStyle>
            <a:lvl1pPr algn="l">
              <a:defRPr sz="900" b="1">
                <a:solidFill>
                  <a:srgbClr val="ADB8CC"/>
                </a:solidFill>
                <a:effectLst>
                  <a:glow rad="190500">
                    <a:srgbClr val="0B183D">
                      <a:alpha val="50000"/>
                    </a:srgbClr>
                  </a:glow>
                </a:effectLst>
              </a:defRPr>
            </a:lvl1pPr>
          </a:lstStyle>
          <a:p>
            <a:fld id="{03B664B9-8057-6B44-B6E4-6069B81DB24F}" type="datetime1">
              <a:rPr lang="en-US" smtClean="0"/>
              <a:pPr/>
              <a:t>9/27/2023</a:t>
            </a:fld>
            <a:endParaRPr lang="en-US" dirty="0"/>
          </a:p>
        </p:txBody>
      </p:sp>
      <p:sp>
        <p:nvSpPr>
          <p:cNvPr id="16" name="Footer Placeholder 4">
            <a:extLst>
              <a:ext uri="{FF2B5EF4-FFF2-40B4-BE49-F238E27FC236}">
                <a16:creationId xmlns:a16="http://schemas.microsoft.com/office/drawing/2014/main" id="{B451D4E6-0DBA-BA4F-A395-FB3058C18AFC}"/>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b="1">
                <a:solidFill>
                  <a:srgbClr val="ADB8CC"/>
                </a:solidFill>
                <a:effectLst>
                  <a:glow rad="190500">
                    <a:srgbClr val="0B183D">
                      <a:alpha val="50000"/>
                    </a:srgbClr>
                  </a:glow>
                </a:effectLst>
              </a:defRPr>
            </a:lvl1pPr>
          </a:lstStyle>
          <a:p>
            <a:endParaRPr lang="en-US" dirty="0"/>
          </a:p>
        </p:txBody>
      </p:sp>
      <p:sp>
        <p:nvSpPr>
          <p:cNvPr id="17"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9958321" y="6607064"/>
            <a:ext cx="1324282" cy="250936"/>
          </a:xfrm>
          <a:prstGeom prst="rect">
            <a:avLst/>
          </a:prstGeom>
          <a:effectLst/>
        </p:spPr>
        <p:txBody>
          <a:bodyPr vert="horz" lIns="91440" tIns="45720" rIns="91440" bIns="45720" rtlCol="0" anchor="ctr"/>
          <a:lstStyle>
            <a:lvl1pPr algn="r">
              <a:defRPr sz="1200" b="1">
                <a:solidFill>
                  <a:srgbClr val="ADB8CC"/>
                </a:solidFill>
                <a:effectLst>
                  <a:glow rad="190500">
                    <a:srgbClr val="0B183D">
                      <a:alpha val="50000"/>
                    </a:srgbClr>
                  </a:glow>
                </a:effectLst>
              </a:defRPr>
            </a:lvl1pPr>
          </a:lstStyle>
          <a:p>
            <a:r>
              <a:rPr lang="en-US"/>
              <a:t> Page </a:t>
            </a:r>
            <a:fld id="{64E252D3-1CC9-3246-851A-BBA6A7ADC075}" type="slidenum">
              <a:rPr lang="en-US" smtClean="0"/>
              <a:pPr/>
              <a:t>‹#›</a:t>
            </a:fld>
            <a:endParaRPr lang="en-US" dirty="0"/>
          </a:p>
        </p:txBody>
      </p:sp>
      <p:sp>
        <p:nvSpPr>
          <p:cNvPr id="21" name="Text Box 7">
            <a:extLst>
              <a:ext uri="{FF2B5EF4-FFF2-40B4-BE49-F238E27FC236}">
                <a16:creationId xmlns:a16="http://schemas.microsoft.com/office/drawing/2014/main" id="{E6EBECB1-2664-BC4B-A766-7D22398B23DA}"/>
              </a:ext>
            </a:extLst>
          </p:cNvPr>
          <p:cNvSpPr txBox="1">
            <a:spLocks noChangeArrowheads="1"/>
          </p:cNvSpPr>
          <p:nvPr userDrawn="1"/>
        </p:nvSpPr>
        <p:spPr bwMode="auto">
          <a:xfrm>
            <a:off x="362337" y="6607065"/>
            <a:ext cx="2997090" cy="241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01882" tIns="50941" rIns="101882" bIns="50941" anchor="b">
            <a:spAutoFit/>
          </a:bodyPr>
          <a:lstStyle>
            <a:lvl1pPr defTabSz="1019175">
              <a:defRPr sz="2400">
                <a:solidFill>
                  <a:schemeClr val="tx1"/>
                </a:solidFill>
                <a:latin typeface="55 Helvetica Roman" pitchFamily="1" charset="0"/>
              </a:defRPr>
            </a:lvl1pPr>
            <a:lvl2pPr marL="509588" defTabSz="1019175">
              <a:defRPr sz="2400">
                <a:solidFill>
                  <a:schemeClr val="tx1"/>
                </a:solidFill>
                <a:latin typeface="55 Helvetica Roman" pitchFamily="1" charset="0"/>
              </a:defRPr>
            </a:lvl2pPr>
            <a:lvl3pPr marL="1019175" defTabSz="1019175">
              <a:defRPr sz="2400">
                <a:solidFill>
                  <a:schemeClr val="tx1"/>
                </a:solidFill>
                <a:latin typeface="55 Helvetica Roman" pitchFamily="1" charset="0"/>
              </a:defRPr>
            </a:lvl3pPr>
            <a:lvl4pPr marL="1528763" defTabSz="1019175">
              <a:defRPr sz="2400">
                <a:solidFill>
                  <a:schemeClr val="tx1"/>
                </a:solidFill>
                <a:latin typeface="55 Helvetica Roman" pitchFamily="1" charset="0"/>
              </a:defRPr>
            </a:lvl4pPr>
            <a:lvl5pPr marL="2038350" defTabSz="1019175">
              <a:defRPr sz="2400">
                <a:solidFill>
                  <a:schemeClr val="tx1"/>
                </a:solidFill>
                <a:latin typeface="55 Helvetica Roman" pitchFamily="1" charset="0"/>
              </a:defRPr>
            </a:lvl5pPr>
            <a:lvl6pPr marL="2495550" defTabSz="1019175" fontAlgn="base">
              <a:spcBef>
                <a:spcPct val="0"/>
              </a:spcBef>
              <a:spcAft>
                <a:spcPct val="0"/>
              </a:spcAft>
              <a:defRPr sz="2400">
                <a:solidFill>
                  <a:schemeClr val="tx1"/>
                </a:solidFill>
                <a:latin typeface="55 Helvetica Roman" pitchFamily="1" charset="0"/>
              </a:defRPr>
            </a:lvl6pPr>
            <a:lvl7pPr marL="2952750" defTabSz="1019175" fontAlgn="base">
              <a:spcBef>
                <a:spcPct val="0"/>
              </a:spcBef>
              <a:spcAft>
                <a:spcPct val="0"/>
              </a:spcAft>
              <a:defRPr sz="2400">
                <a:solidFill>
                  <a:schemeClr val="tx1"/>
                </a:solidFill>
                <a:latin typeface="55 Helvetica Roman" pitchFamily="1" charset="0"/>
              </a:defRPr>
            </a:lvl7pPr>
            <a:lvl8pPr marL="3409950" defTabSz="1019175" fontAlgn="base">
              <a:spcBef>
                <a:spcPct val="0"/>
              </a:spcBef>
              <a:spcAft>
                <a:spcPct val="0"/>
              </a:spcAft>
              <a:defRPr sz="2400">
                <a:solidFill>
                  <a:schemeClr val="tx1"/>
                </a:solidFill>
                <a:latin typeface="55 Helvetica Roman" pitchFamily="1" charset="0"/>
              </a:defRPr>
            </a:lvl8pPr>
            <a:lvl9pPr marL="3867150" defTabSz="1019175" fontAlgn="base">
              <a:spcBef>
                <a:spcPct val="0"/>
              </a:spcBef>
              <a:spcAft>
                <a:spcPct val="0"/>
              </a:spcAft>
              <a:defRPr sz="2400">
                <a:solidFill>
                  <a:schemeClr val="tx1"/>
                </a:solidFill>
                <a:latin typeface="55 Helvetica Roman" pitchFamily="1" charset="0"/>
              </a:defRPr>
            </a:lvl9pPr>
          </a:lstStyle>
          <a:p>
            <a:pPr>
              <a:spcBef>
                <a:spcPct val="50000"/>
              </a:spcBef>
            </a:pPr>
            <a:r>
              <a:rPr lang="en-US" altLang="en-US" sz="900" b="1" dirty="0">
                <a:solidFill>
                  <a:srgbClr val="ADB8CC"/>
                </a:solidFill>
                <a:effectLst>
                  <a:glow rad="190500">
                    <a:srgbClr val="0B183D">
                      <a:alpha val="50000"/>
                    </a:srgbClr>
                  </a:glow>
                </a:effectLst>
                <a:latin typeface="Arial" panose="020B0604020202020204" pitchFamily="34" charset="0"/>
              </a:rPr>
              <a:t>National Aeronautics and Space Administration</a:t>
            </a:r>
          </a:p>
        </p:txBody>
      </p:sp>
    </p:spTree>
    <p:extLst>
      <p:ext uri="{BB962C8B-B14F-4D97-AF65-F5344CB8AC3E}">
        <p14:creationId xmlns:p14="http://schemas.microsoft.com/office/powerpoint/2010/main" val="926738495"/>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ftr="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bwMode="auto">
          <a:xfrm>
            <a:off x="-1" y="194449"/>
            <a:ext cx="12169697" cy="739588"/>
          </a:xfrm>
          <a:prstGeom prst="rect">
            <a:avLst/>
          </a:prstGeom>
          <a:gradFill flip="none" rotWithShape="1">
            <a:gsLst>
              <a:gs pos="0">
                <a:srgbClr val="336699"/>
              </a:gs>
              <a:gs pos="0">
                <a:srgbClr val="336699">
                  <a:alpha val="24000"/>
                </a:srgbClr>
              </a:gs>
              <a:gs pos="100000">
                <a:srgbClr val="336699"/>
              </a:gs>
            </a:gsLst>
            <a:lin ang="0" scaled="1"/>
            <a:tileRect/>
          </a:gradFill>
          <a:ln w="9525" cap="flat" cmpd="sng" algn="ctr">
            <a:noFill/>
            <a:prstDash val="solid"/>
            <a:round/>
            <a:headEnd type="none" w="med" len="med"/>
            <a:tailEnd type="none" w="med" len="med"/>
          </a:ln>
          <a:effectLst/>
        </p:spPr>
        <p:txBody>
          <a:bodyPr vert="horz" wrap="square" lIns="82058" tIns="41029" rIns="82058" bIns="41029" numCol="1" rtlCol="0" anchor="t" anchorCtr="0" compatLnSpc="1">
            <a:prstTxWarp prst="textNoShape">
              <a:avLst/>
            </a:prstTxWarp>
          </a:bodyPr>
          <a:lstStyle/>
          <a:p>
            <a:pPr marL="0" marR="0" indent="0" algn="r" defTabSz="914608"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2" name="Title Placeholder 1"/>
          <p:cNvSpPr>
            <a:spLocks noGrp="1"/>
          </p:cNvSpPr>
          <p:nvPr>
            <p:ph type="title"/>
          </p:nvPr>
        </p:nvSpPr>
        <p:spPr>
          <a:xfrm>
            <a:off x="1422400" y="228600"/>
            <a:ext cx="10160000" cy="685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219200"/>
            <a:ext cx="109728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a:t>
            </a:r>
          </a:p>
        </p:txBody>
      </p:sp>
      <p:sp>
        <p:nvSpPr>
          <p:cNvPr id="12" name="TextBox 11"/>
          <p:cNvSpPr txBox="1"/>
          <p:nvPr/>
        </p:nvSpPr>
        <p:spPr>
          <a:xfrm>
            <a:off x="10496950" y="6511617"/>
            <a:ext cx="1524000" cy="246221"/>
          </a:xfrm>
          <a:prstGeom prst="rect">
            <a:avLst/>
          </a:prstGeom>
          <a:noFill/>
        </p:spPr>
        <p:txBody>
          <a:bodyPr wrap="square" rtlCol="0">
            <a:spAutoFit/>
          </a:bodyPr>
          <a:lstStyle/>
          <a:p>
            <a:pPr algn="r"/>
            <a:r>
              <a:rPr lang="en-US" sz="1000" i="0" dirty="0">
                <a:latin typeface="Arial Narrow" pitchFamily="34" charset="0"/>
              </a:rPr>
              <a:t>Chart </a:t>
            </a:r>
            <a:fld id="{D67FD47B-5263-4F60-B17C-6DBD6A524A58}" type="slidenum">
              <a:rPr lang="en-US" sz="1000" i="0" smtClean="0">
                <a:latin typeface="Arial Narrow" pitchFamily="34" charset="0"/>
              </a:rPr>
              <a:pPr algn="r"/>
              <a:t>‹#›</a:t>
            </a:fld>
            <a:endParaRPr lang="en-US" sz="1000" i="0" dirty="0">
              <a:latin typeface="Arial Narrow" pitchFamily="34" charset="0"/>
            </a:endParaRPr>
          </a:p>
        </p:txBody>
      </p:sp>
      <p:grpSp>
        <p:nvGrpSpPr>
          <p:cNvPr id="11" name="Group 10">
            <a:extLst>
              <a:ext uri="{FF2B5EF4-FFF2-40B4-BE49-F238E27FC236}">
                <a16:creationId xmlns:a16="http://schemas.microsoft.com/office/drawing/2014/main" id="{29009E59-5D3C-4F71-9F0F-C5090669BFB0}"/>
              </a:ext>
            </a:extLst>
          </p:cNvPr>
          <p:cNvGrpSpPr/>
          <p:nvPr userDrawn="1"/>
        </p:nvGrpSpPr>
        <p:grpSpPr>
          <a:xfrm>
            <a:off x="66732" y="274319"/>
            <a:ext cx="939858" cy="605289"/>
            <a:chOff x="386772" y="381000"/>
            <a:chExt cx="1419896" cy="914444"/>
          </a:xfrm>
        </p:grpSpPr>
        <p:pic>
          <p:nvPicPr>
            <p:cNvPr id="13" name="Picture 12">
              <a:extLst>
                <a:ext uri="{FF2B5EF4-FFF2-40B4-BE49-F238E27FC236}">
                  <a16:creationId xmlns:a16="http://schemas.microsoft.com/office/drawing/2014/main" id="{D5EFFA55-D73C-47D5-B60D-285EA365D072}"/>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66800" y="381000"/>
              <a:ext cx="739868" cy="914444"/>
            </a:xfrm>
            <a:prstGeom prst="rect">
              <a:avLst/>
            </a:prstGeom>
          </p:spPr>
        </p:pic>
        <p:pic>
          <p:nvPicPr>
            <p:cNvPr id="14" name="Picture 13">
              <a:extLst>
                <a:ext uri="{FF2B5EF4-FFF2-40B4-BE49-F238E27FC236}">
                  <a16:creationId xmlns:a16="http://schemas.microsoft.com/office/drawing/2014/main" id="{3433BF8F-23BD-45E3-99D2-B4D70F1F1A1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59193521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ransition>
    <p:fade/>
  </p:transition>
  <p:hf sldNum="0" hdr="0" ftr="0" dt="0"/>
  <p:txStyles>
    <p:title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p:titleStyle>
    <p:bodyStyle>
      <a:lvl1pPr marL="173038" indent="-173038" algn="l" defTabSz="914400" rtl="0" eaLnBrk="1" latinLnBrk="0" hangingPunct="1">
        <a:spcBef>
          <a:spcPct val="20000"/>
        </a:spcBef>
        <a:buClr>
          <a:schemeClr val="tx2"/>
        </a:buClr>
        <a:buFont typeface="Arial" pitchFamily="34" charset="0"/>
        <a:buChar char="•"/>
        <a:defRPr sz="2000" b="1" kern="1200">
          <a:solidFill>
            <a:schemeClr val="tx1"/>
          </a:solidFill>
          <a:latin typeface="Arial Narrow" pitchFamily="34" charset="0"/>
          <a:ea typeface="+mn-ea"/>
          <a:cs typeface="+mn-cs"/>
        </a:defRPr>
      </a:lvl1pPr>
      <a:lvl2pPr marL="574675" indent="-347663" algn="l" defTabSz="914400" rtl="0" eaLnBrk="1" latinLnBrk="0" hangingPunct="1">
        <a:spcBef>
          <a:spcPct val="20000"/>
        </a:spcBef>
        <a:buClr>
          <a:schemeClr val="tx2"/>
        </a:buClr>
        <a:buFont typeface="Arial Narrow" pitchFamily="34" charset="0"/>
        <a:buChar char="—"/>
        <a:defRPr sz="1800" b="1" kern="1200">
          <a:solidFill>
            <a:schemeClr val="tx1"/>
          </a:solidFill>
          <a:latin typeface="Arial Narrow" pitchFamily="34" charset="0"/>
          <a:ea typeface="+mn-ea"/>
          <a:cs typeface="+mn-cs"/>
        </a:defRPr>
      </a:lvl2pPr>
      <a:lvl3pPr marL="854075" indent="-279400"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3pPr>
      <a:lvl4pPr marL="1141413"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4pPr>
      <a:lvl5pPr marL="1489075"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54400" y="274639"/>
            <a:ext cx="8128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011938" y="1600201"/>
            <a:ext cx="6570465"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4081D04-EBE0-9D46-AD02-D42CC4F78F3A}" type="datetimeFigureOut">
              <a:rPr lang="en-US" smtClean="0"/>
              <a:t>9/27/2023</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85659036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r" defTabSz="609570" rtl="0" eaLnBrk="1" latinLnBrk="0" hangingPunct="1">
        <a:spcBef>
          <a:spcPct val="0"/>
        </a:spcBef>
        <a:buNone/>
        <a:defRPr sz="4800" b="1" kern="1200">
          <a:solidFill>
            <a:schemeClr val="accent1"/>
          </a:solidFill>
          <a:latin typeface="+mj-lt"/>
          <a:ea typeface="+mj-ea"/>
          <a:cs typeface="+mj-cs"/>
        </a:defRPr>
      </a:lvl1pPr>
    </p:titleStyle>
    <p:bodyStyle>
      <a:lvl1pPr marL="457177" indent="-457177" algn="l" defTabSz="609570" rtl="0" eaLnBrk="1" latinLnBrk="0" hangingPunct="1">
        <a:spcBef>
          <a:spcPct val="20000"/>
        </a:spcBef>
        <a:buFont typeface="Arial"/>
        <a:buChar char="•"/>
        <a:defRPr sz="3733" kern="1200">
          <a:solidFill>
            <a:srgbClr val="000000"/>
          </a:solidFill>
          <a:latin typeface="+mn-lt"/>
          <a:ea typeface="+mn-ea"/>
          <a:cs typeface="+mn-cs"/>
        </a:defRPr>
      </a:lvl1pPr>
      <a:lvl2pPr marL="990551" indent="-380982" algn="l" defTabSz="609570" rtl="0" eaLnBrk="1" latinLnBrk="0" hangingPunct="1">
        <a:spcBef>
          <a:spcPct val="20000"/>
        </a:spcBef>
        <a:buFont typeface="Arial"/>
        <a:buChar char="–"/>
        <a:defRPr sz="3200" kern="1200">
          <a:solidFill>
            <a:srgbClr val="000000"/>
          </a:solidFill>
          <a:latin typeface="+mn-lt"/>
          <a:ea typeface="+mn-ea"/>
          <a:cs typeface="+mn-cs"/>
        </a:defRPr>
      </a:lvl2pPr>
      <a:lvl3pPr marL="1523923" indent="-304784" algn="l" defTabSz="609570" rtl="0" eaLnBrk="1" latinLnBrk="0" hangingPunct="1">
        <a:spcBef>
          <a:spcPct val="20000"/>
        </a:spcBef>
        <a:buFont typeface="Arial"/>
        <a:buChar char="•"/>
        <a:defRPr sz="2667" kern="1200">
          <a:solidFill>
            <a:srgbClr val="000000"/>
          </a:solidFill>
          <a:latin typeface="+mn-lt"/>
          <a:ea typeface="+mn-ea"/>
          <a:cs typeface="+mn-cs"/>
        </a:defRPr>
      </a:lvl3pPr>
      <a:lvl4pPr marL="2133493" indent="-304784" algn="l" defTabSz="609570" rtl="0" eaLnBrk="1" latinLnBrk="0" hangingPunct="1">
        <a:spcBef>
          <a:spcPct val="20000"/>
        </a:spcBef>
        <a:buFont typeface="Arial"/>
        <a:buChar char="–"/>
        <a:defRPr sz="2400" kern="1200">
          <a:solidFill>
            <a:srgbClr val="000000"/>
          </a:solidFill>
          <a:latin typeface="+mn-lt"/>
          <a:ea typeface="+mn-ea"/>
          <a:cs typeface="+mn-cs"/>
        </a:defRPr>
      </a:lvl4pPr>
      <a:lvl5pPr marL="2743063" indent="-304784" algn="l" defTabSz="609570" rtl="0" eaLnBrk="1" latinLnBrk="0" hangingPunct="1">
        <a:spcBef>
          <a:spcPct val="20000"/>
        </a:spcBef>
        <a:buFont typeface="Arial"/>
        <a:buChar char="»"/>
        <a:defRPr sz="2400" kern="1200">
          <a:solidFill>
            <a:srgbClr val="000000"/>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1"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39"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7"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54400" y="274639"/>
            <a:ext cx="8128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011938" y="1600201"/>
            <a:ext cx="6570465"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4081D04-EBE0-9D46-AD02-D42CC4F78F3A}" type="datetimeFigureOut">
              <a:rPr lang="en-US" smtClean="0"/>
              <a:t>9/27/2023</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281309285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r" defTabSz="609570" rtl="0" eaLnBrk="1" latinLnBrk="0" hangingPunct="1">
        <a:spcBef>
          <a:spcPct val="0"/>
        </a:spcBef>
        <a:buNone/>
        <a:defRPr sz="4800" b="1" kern="1200">
          <a:solidFill>
            <a:schemeClr val="accent1"/>
          </a:solidFill>
          <a:latin typeface="+mj-lt"/>
          <a:ea typeface="+mj-ea"/>
          <a:cs typeface="+mj-cs"/>
        </a:defRPr>
      </a:lvl1pPr>
    </p:titleStyle>
    <p:bodyStyle>
      <a:lvl1pPr marL="457177" indent="-457177" algn="l" defTabSz="609570" rtl="0" eaLnBrk="1" latinLnBrk="0" hangingPunct="1">
        <a:spcBef>
          <a:spcPct val="20000"/>
        </a:spcBef>
        <a:buFont typeface="Arial"/>
        <a:buChar char="•"/>
        <a:defRPr sz="3733" kern="1200">
          <a:solidFill>
            <a:srgbClr val="000000"/>
          </a:solidFill>
          <a:latin typeface="+mn-lt"/>
          <a:ea typeface="+mn-ea"/>
          <a:cs typeface="+mn-cs"/>
        </a:defRPr>
      </a:lvl1pPr>
      <a:lvl2pPr marL="990551" indent="-380982" algn="l" defTabSz="609570" rtl="0" eaLnBrk="1" latinLnBrk="0" hangingPunct="1">
        <a:spcBef>
          <a:spcPct val="20000"/>
        </a:spcBef>
        <a:buFont typeface="Arial"/>
        <a:buChar char="–"/>
        <a:defRPr sz="3200" kern="1200">
          <a:solidFill>
            <a:srgbClr val="000000"/>
          </a:solidFill>
          <a:latin typeface="+mn-lt"/>
          <a:ea typeface="+mn-ea"/>
          <a:cs typeface="+mn-cs"/>
        </a:defRPr>
      </a:lvl2pPr>
      <a:lvl3pPr marL="1523923" indent="-304784" algn="l" defTabSz="609570" rtl="0" eaLnBrk="1" latinLnBrk="0" hangingPunct="1">
        <a:spcBef>
          <a:spcPct val="20000"/>
        </a:spcBef>
        <a:buFont typeface="Arial"/>
        <a:buChar char="•"/>
        <a:defRPr sz="2667" kern="1200">
          <a:solidFill>
            <a:srgbClr val="000000"/>
          </a:solidFill>
          <a:latin typeface="+mn-lt"/>
          <a:ea typeface="+mn-ea"/>
          <a:cs typeface="+mn-cs"/>
        </a:defRPr>
      </a:lvl3pPr>
      <a:lvl4pPr marL="2133493" indent="-304784" algn="l" defTabSz="609570" rtl="0" eaLnBrk="1" latinLnBrk="0" hangingPunct="1">
        <a:spcBef>
          <a:spcPct val="20000"/>
        </a:spcBef>
        <a:buFont typeface="Arial"/>
        <a:buChar char="–"/>
        <a:defRPr sz="2400" kern="1200">
          <a:solidFill>
            <a:srgbClr val="000000"/>
          </a:solidFill>
          <a:latin typeface="+mn-lt"/>
          <a:ea typeface="+mn-ea"/>
          <a:cs typeface="+mn-cs"/>
        </a:defRPr>
      </a:lvl4pPr>
      <a:lvl5pPr marL="2743063" indent="-304784" algn="l" defTabSz="609570" rtl="0" eaLnBrk="1" latinLnBrk="0" hangingPunct="1">
        <a:spcBef>
          <a:spcPct val="20000"/>
        </a:spcBef>
        <a:buFont typeface="Arial"/>
        <a:buChar char="»"/>
        <a:defRPr sz="2400" kern="1200">
          <a:solidFill>
            <a:srgbClr val="000000"/>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1"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39"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7"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40.xml"/><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36.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39.png"/></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5.xml"/><Relationship Id="rId5" Type="http://schemas.openxmlformats.org/officeDocument/2006/relationships/image" Target="../media/image41.png"/><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jpeg"/><Relationship Id="rId12" Type="http://schemas.openxmlformats.org/officeDocument/2006/relationships/image" Target="../media/image51.jp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gif"/><Relationship Id="rId15" Type="http://schemas.microsoft.com/office/2007/relationships/hdphoto" Target="../media/hdphoto5.wdp"/><Relationship Id="rId10" Type="http://schemas.openxmlformats.org/officeDocument/2006/relationships/image" Target="../media/image49.jpeg"/><Relationship Id="rId4" Type="http://schemas.openxmlformats.org/officeDocument/2006/relationships/image" Target="../media/image43.jpeg"/><Relationship Id="rId9" Type="http://schemas.openxmlformats.org/officeDocument/2006/relationships/image" Target="../media/image48.png"/><Relationship Id="rId14" Type="http://schemas.openxmlformats.org/officeDocument/2006/relationships/image" Target="../media/image39.png"/></Relationships>
</file>

<file path=ppt/slides/_rels/slide7.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53.emf"/><Relationship Id="rId7" Type="http://schemas.openxmlformats.org/officeDocument/2006/relationships/image" Target="../media/image55.jp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microsoft.com/office/2007/relationships/hdphoto" Target="../media/hdphoto5.wdp"/><Relationship Id="rId11" Type="http://schemas.openxmlformats.org/officeDocument/2006/relationships/image" Target="../media/image59.png"/><Relationship Id="rId5" Type="http://schemas.openxmlformats.org/officeDocument/2006/relationships/image" Target="../media/image39.png"/><Relationship Id="rId10" Type="http://schemas.openxmlformats.org/officeDocument/2006/relationships/image" Target="../media/image58.jpg"/><Relationship Id="rId4" Type="http://schemas.openxmlformats.org/officeDocument/2006/relationships/image" Target="../media/image54.png"/><Relationship Id="rId9" Type="http://schemas.openxmlformats.org/officeDocument/2006/relationships/image" Target="../media/image57.jpg"/></Relationships>
</file>

<file path=ppt/slides/_rels/slide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9.png"/><Relationship Id="rId7" Type="http://schemas.openxmlformats.org/officeDocument/2006/relationships/image" Target="../media/image62.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61.jpg"/><Relationship Id="rId5" Type="http://schemas.openxmlformats.org/officeDocument/2006/relationships/image" Target="../media/image60.jpeg"/><Relationship Id="rId10" Type="http://schemas.openxmlformats.org/officeDocument/2006/relationships/image" Target="../media/image65.jpg"/><Relationship Id="rId4" Type="http://schemas.microsoft.com/office/2007/relationships/hdphoto" Target="../media/hdphoto5.wdp"/><Relationship Id="rId9" Type="http://schemas.openxmlformats.org/officeDocument/2006/relationships/image" Target="../media/image64.jpg"/></Relationships>
</file>

<file path=ppt/slides/_rels/slide9.xml.rels><?xml version="1.0" encoding="UTF-8" standalone="yes"?>
<Relationships xmlns="http://schemas.openxmlformats.org/package/2006/relationships"><Relationship Id="rId8" Type="http://schemas.openxmlformats.org/officeDocument/2006/relationships/image" Target="../media/image69.jpg"/><Relationship Id="rId3" Type="http://schemas.openxmlformats.org/officeDocument/2006/relationships/image" Target="../media/image39.png"/><Relationship Id="rId7" Type="http://schemas.openxmlformats.org/officeDocument/2006/relationships/image" Target="../media/image68.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67.jpg"/><Relationship Id="rId5" Type="http://schemas.openxmlformats.org/officeDocument/2006/relationships/image" Target="../media/image66.jpeg"/><Relationship Id="rId10" Type="http://schemas.openxmlformats.org/officeDocument/2006/relationships/image" Target="../media/image71.png"/><Relationship Id="rId4" Type="http://schemas.microsoft.com/office/2007/relationships/hdphoto" Target="../media/hdphoto5.wdp"/><Relationship Id="rId9" Type="http://schemas.openxmlformats.org/officeDocument/2006/relationships/image" Target="../media/image70.jpg"/></Relationships>
</file>

<file path=ppt/slides/_rels/slide10.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0.png"/><Relationship Id="rId3" Type="http://schemas.openxmlformats.org/officeDocument/2006/relationships/image" Target="../media/image73.jpeg"/><Relationship Id="rId7" Type="http://schemas.openxmlformats.org/officeDocument/2006/relationships/image" Target="../media/image77.png"/><Relationship Id="rId12" Type="http://schemas.openxmlformats.org/officeDocument/2006/relationships/image" Target="../media/image63.png"/><Relationship Id="rId2" Type="http://schemas.openxmlformats.org/officeDocument/2006/relationships/image" Target="../media/image72.jpg"/><Relationship Id="rId1" Type="http://schemas.openxmlformats.org/officeDocument/2006/relationships/slideLayout" Target="../slideLayouts/slideLayout5.xml"/><Relationship Id="rId6" Type="http://schemas.openxmlformats.org/officeDocument/2006/relationships/image" Target="../media/image76.jpeg"/><Relationship Id="rId11" Type="http://schemas.microsoft.com/office/2007/relationships/hdphoto" Target="../media/hdphoto5.wdp"/><Relationship Id="rId5" Type="http://schemas.openxmlformats.org/officeDocument/2006/relationships/image" Target="../media/image75.png"/><Relationship Id="rId10" Type="http://schemas.openxmlformats.org/officeDocument/2006/relationships/image" Target="../media/image39.png"/><Relationship Id="rId4" Type="http://schemas.openxmlformats.org/officeDocument/2006/relationships/image" Target="../media/image74.png"/><Relationship Id="rId9" Type="http://schemas.openxmlformats.org/officeDocument/2006/relationships/image" Target="../media/image79.jpeg"/></Relationships>
</file>

<file path=ppt/slides/_rels/slide1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eg"/><Relationship Id="rId1" Type="http://schemas.openxmlformats.org/officeDocument/2006/relationships/slideLayout" Target="../slideLayouts/slideLayout5.xml"/><Relationship Id="rId6" Type="http://schemas.openxmlformats.org/officeDocument/2006/relationships/image" Target="../media/image83.jpg"/><Relationship Id="rId5" Type="http://schemas.microsoft.com/office/2007/relationships/hdphoto" Target="../media/hdphoto5.wdp"/><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84.png"/><Relationship Id="rId1" Type="http://schemas.openxmlformats.org/officeDocument/2006/relationships/slideLayout" Target="../slideLayouts/slideLayout4.xml"/><Relationship Id="rId5" Type="http://schemas.microsoft.com/office/2007/relationships/hdphoto" Target="../media/hdphoto5.wdp"/><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24028-CEC0-A348-85E7-BFC9D99E6D9C}"/>
              </a:ext>
            </a:extLst>
          </p:cNvPr>
          <p:cNvSpPr>
            <a:spLocks noGrp="1"/>
          </p:cNvSpPr>
          <p:nvPr>
            <p:ph type="title"/>
          </p:nvPr>
        </p:nvSpPr>
        <p:spPr/>
        <p:txBody>
          <a:bodyPr/>
          <a:lstStyle/>
          <a:p>
            <a:r>
              <a:rPr lang="en-US" dirty="0"/>
              <a:t>Science Research and Projects Division (ST10)</a:t>
            </a:r>
          </a:p>
        </p:txBody>
      </p:sp>
      <p:sp>
        <p:nvSpPr>
          <p:cNvPr id="3" name="Text Placeholder 2">
            <a:extLst>
              <a:ext uri="{FF2B5EF4-FFF2-40B4-BE49-F238E27FC236}">
                <a16:creationId xmlns:a16="http://schemas.microsoft.com/office/drawing/2014/main" id="{478D494E-EE28-C04A-938F-D703B246E5D5}"/>
              </a:ext>
            </a:extLst>
          </p:cNvPr>
          <p:cNvSpPr>
            <a:spLocks noGrp="1"/>
          </p:cNvSpPr>
          <p:nvPr>
            <p:ph type="body" sz="quarter" idx="13"/>
          </p:nvPr>
        </p:nvSpPr>
        <p:spPr/>
        <p:txBody>
          <a:bodyPr/>
          <a:lstStyle/>
          <a:p>
            <a:r>
              <a:rPr lang="en-US" dirty="0"/>
              <a:t>Neil Martin</a:t>
            </a:r>
          </a:p>
        </p:txBody>
      </p:sp>
      <p:sp>
        <p:nvSpPr>
          <p:cNvPr id="4" name="Text Placeholder 3">
            <a:extLst>
              <a:ext uri="{FF2B5EF4-FFF2-40B4-BE49-F238E27FC236}">
                <a16:creationId xmlns:a16="http://schemas.microsoft.com/office/drawing/2014/main" id="{352B5847-B039-084B-84EF-A54E256788E7}"/>
              </a:ext>
            </a:extLst>
          </p:cNvPr>
          <p:cNvSpPr>
            <a:spLocks noGrp="1"/>
          </p:cNvSpPr>
          <p:nvPr>
            <p:ph type="body" sz="quarter" idx="14"/>
          </p:nvPr>
        </p:nvSpPr>
        <p:spPr/>
        <p:txBody>
          <a:bodyPr/>
          <a:lstStyle/>
          <a:p>
            <a:r>
              <a:rPr lang="en-US" dirty="0" err="1"/>
              <a:t>Neil.Martin@nasa.gov</a:t>
            </a:r>
            <a:endParaRPr lang="en-US" dirty="0"/>
          </a:p>
        </p:txBody>
      </p:sp>
    </p:spTree>
    <p:extLst>
      <p:ext uri="{BB962C8B-B14F-4D97-AF65-F5344CB8AC3E}">
        <p14:creationId xmlns:p14="http://schemas.microsoft.com/office/powerpoint/2010/main" val="3561340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54399" y="5380317"/>
            <a:ext cx="8686231" cy="1143000"/>
          </a:xfrm>
        </p:spPr>
        <p:txBody>
          <a:bodyPr/>
          <a:lstStyle/>
          <a:p>
            <a:r>
              <a:rPr lang="en-US" dirty="0"/>
              <a:t>Marshall Space Flight Center</a:t>
            </a:r>
          </a:p>
        </p:txBody>
      </p:sp>
      <p:pic>
        <p:nvPicPr>
          <p:cNvPr id="30" name="Picture 29">
            <a:extLst>
              <a:ext uri="{FF2B5EF4-FFF2-40B4-BE49-F238E27FC236}">
                <a16:creationId xmlns:a16="http://schemas.microsoft.com/office/drawing/2014/main" id="{459BF7FD-9FD6-7045-8553-D7E643F217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02085" y="464627"/>
            <a:ext cx="6012177" cy="3669847"/>
          </a:xfrm>
          <a:prstGeom prst="rect">
            <a:avLst/>
          </a:prstGeom>
        </p:spPr>
      </p:pic>
      <p:sp>
        <p:nvSpPr>
          <p:cNvPr id="31" name="Text Box 4">
            <a:extLst>
              <a:ext uri="{FF2B5EF4-FFF2-40B4-BE49-F238E27FC236}">
                <a16:creationId xmlns:a16="http://schemas.microsoft.com/office/drawing/2014/main" id="{8140417E-A28A-9348-ACD1-36168B95858D}"/>
              </a:ext>
            </a:extLst>
          </p:cNvPr>
          <p:cNvSpPr txBox="1">
            <a:spLocks noChangeArrowheads="1"/>
          </p:cNvSpPr>
          <p:nvPr/>
        </p:nvSpPr>
        <p:spPr bwMode="auto">
          <a:xfrm>
            <a:off x="10533204" y="3555276"/>
            <a:ext cx="1607427"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defTabSz="609585"/>
            <a:r>
              <a:rPr lang="en-US" sz="1200" b="1" dirty="0">
                <a:solidFill>
                  <a:srgbClr val="021659"/>
                </a:solidFill>
                <a:latin typeface="Arial Narrow" pitchFamily="34" charset="0"/>
              </a:rPr>
              <a:t>Kennedy Space Center</a:t>
            </a:r>
          </a:p>
          <a:p>
            <a:pPr defTabSz="609585"/>
            <a:r>
              <a:rPr lang="en-US" sz="900" i="1" dirty="0">
                <a:solidFill>
                  <a:srgbClr val="B93A25"/>
                </a:solidFill>
              </a:rPr>
              <a:t>Cape Canaveral, Fla.</a:t>
            </a:r>
          </a:p>
        </p:txBody>
      </p:sp>
      <p:sp>
        <p:nvSpPr>
          <p:cNvPr id="34" name="Text Box 5">
            <a:extLst>
              <a:ext uri="{FF2B5EF4-FFF2-40B4-BE49-F238E27FC236}">
                <a16:creationId xmlns:a16="http://schemas.microsoft.com/office/drawing/2014/main" id="{0804863F-A53D-AD42-B96E-980EA656325C}"/>
              </a:ext>
            </a:extLst>
          </p:cNvPr>
          <p:cNvSpPr txBox="1">
            <a:spLocks noChangeArrowheads="1"/>
          </p:cNvSpPr>
          <p:nvPr/>
        </p:nvSpPr>
        <p:spPr bwMode="auto">
          <a:xfrm>
            <a:off x="4588631" y="3981821"/>
            <a:ext cx="1712124"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defTabSz="609585"/>
            <a:r>
              <a:rPr lang="en-US" sz="1200" b="1" dirty="0">
                <a:solidFill>
                  <a:srgbClr val="021659"/>
                </a:solidFill>
                <a:latin typeface="Arial Narrow" pitchFamily="34" charset="0"/>
              </a:rPr>
              <a:t>Johnson Space Center</a:t>
            </a:r>
          </a:p>
          <a:p>
            <a:pPr defTabSz="609585"/>
            <a:r>
              <a:rPr lang="en-US" sz="900" i="1" dirty="0">
                <a:solidFill>
                  <a:srgbClr val="B93A25"/>
                </a:solidFill>
              </a:rPr>
              <a:t>Houston, Texas</a:t>
            </a:r>
          </a:p>
        </p:txBody>
      </p:sp>
      <p:sp>
        <p:nvSpPr>
          <p:cNvPr id="35" name="Text Box 6">
            <a:extLst>
              <a:ext uri="{FF2B5EF4-FFF2-40B4-BE49-F238E27FC236}">
                <a16:creationId xmlns:a16="http://schemas.microsoft.com/office/drawing/2014/main" id="{EE3C895E-7101-D74E-A1B8-EA8F61F65647}"/>
              </a:ext>
            </a:extLst>
          </p:cNvPr>
          <p:cNvSpPr txBox="1">
            <a:spLocks noChangeArrowheads="1"/>
          </p:cNvSpPr>
          <p:nvPr/>
        </p:nvSpPr>
        <p:spPr bwMode="auto">
          <a:xfrm>
            <a:off x="4128368" y="3135883"/>
            <a:ext cx="2132456"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defTabSz="609585"/>
            <a:r>
              <a:rPr lang="en-US" sz="1200" b="1" dirty="0">
                <a:solidFill>
                  <a:srgbClr val="002060"/>
                </a:solidFill>
                <a:latin typeface="Arial Narrow" pitchFamily="34" charset="0"/>
              </a:rPr>
              <a:t>Jet Propulsion Laboratory</a:t>
            </a:r>
            <a:br>
              <a:rPr lang="en-US" sz="1200" b="1" dirty="0">
                <a:solidFill>
                  <a:srgbClr val="6D9AF3"/>
                </a:solidFill>
                <a:latin typeface="Arial Narrow" pitchFamily="34" charset="0"/>
              </a:rPr>
            </a:br>
            <a:r>
              <a:rPr lang="en-US" sz="900" i="1" dirty="0">
                <a:solidFill>
                  <a:srgbClr val="B93A25"/>
                </a:solidFill>
              </a:rPr>
              <a:t>Pasadena, Calif.</a:t>
            </a:r>
          </a:p>
        </p:txBody>
      </p:sp>
      <p:sp>
        <p:nvSpPr>
          <p:cNvPr id="36" name="Text Box 33">
            <a:extLst>
              <a:ext uri="{FF2B5EF4-FFF2-40B4-BE49-F238E27FC236}">
                <a16:creationId xmlns:a16="http://schemas.microsoft.com/office/drawing/2014/main" id="{03139EB4-D6E1-8646-BB05-3D8D69A3451B}"/>
              </a:ext>
            </a:extLst>
          </p:cNvPr>
          <p:cNvSpPr txBox="1">
            <a:spLocks noChangeArrowheads="1"/>
          </p:cNvSpPr>
          <p:nvPr/>
        </p:nvSpPr>
        <p:spPr bwMode="auto">
          <a:xfrm>
            <a:off x="3277495" y="1146936"/>
            <a:ext cx="1558156"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defTabSz="609585"/>
            <a:r>
              <a:rPr lang="en-US" sz="1200" b="1" dirty="0">
                <a:solidFill>
                  <a:srgbClr val="002C5C"/>
                </a:solidFill>
                <a:latin typeface="Arial Narrow" pitchFamily="34" charset="0"/>
              </a:rPr>
              <a:t>Armstrong Flight </a:t>
            </a:r>
            <a:br>
              <a:rPr lang="en-US" sz="1200" b="1" dirty="0">
                <a:solidFill>
                  <a:srgbClr val="002C5C"/>
                </a:solidFill>
                <a:latin typeface="Arial Narrow" pitchFamily="34" charset="0"/>
              </a:rPr>
            </a:br>
            <a:r>
              <a:rPr lang="en-US" sz="1200" b="1" dirty="0">
                <a:solidFill>
                  <a:srgbClr val="002C5C"/>
                </a:solidFill>
                <a:latin typeface="Arial Narrow" pitchFamily="34" charset="0"/>
              </a:rPr>
              <a:t>Research Center</a:t>
            </a:r>
          </a:p>
          <a:p>
            <a:pPr defTabSz="609585"/>
            <a:r>
              <a:rPr lang="en-US" sz="900" i="1" dirty="0">
                <a:solidFill>
                  <a:srgbClr val="B93A25"/>
                </a:solidFill>
              </a:rPr>
              <a:t>Edwards, Calif.</a:t>
            </a:r>
          </a:p>
        </p:txBody>
      </p:sp>
      <p:sp>
        <p:nvSpPr>
          <p:cNvPr id="37" name="Text Box 34">
            <a:extLst>
              <a:ext uri="{FF2B5EF4-FFF2-40B4-BE49-F238E27FC236}">
                <a16:creationId xmlns:a16="http://schemas.microsoft.com/office/drawing/2014/main" id="{E60EFE6E-8927-9A49-8F20-063329A5DF5E}"/>
              </a:ext>
            </a:extLst>
          </p:cNvPr>
          <p:cNvSpPr txBox="1">
            <a:spLocks noChangeArrowheads="1"/>
          </p:cNvSpPr>
          <p:nvPr/>
        </p:nvSpPr>
        <p:spPr bwMode="auto">
          <a:xfrm>
            <a:off x="8614161" y="456178"/>
            <a:ext cx="165823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algn="ctr" defTabSz="609585"/>
            <a:r>
              <a:rPr lang="en-US" sz="1200" b="1" dirty="0">
                <a:solidFill>
                  <a:srgbClr val="021659"/>
                </a:solidFill>
                <a:latin typeface="Arial Narrow" pitchFamily="34" charset="0"/>
              </a:rPr>
              <a:t>Glenn Research Center</a:t>
            </a:r>
          </a:p>
          <a:p>
            <a:pPr algn="ctr" defTabSz="609585"/>
            <a:r>
              <a:rPr lang="en-US" sz="900" i="1" dirty="0">
                <a:solidFill>
                  <a:srgbClr val="B93A25"/>
                </a:solidFill>
              </a:rPr>
              <a:t>Cleveland, Ohio</a:t>
            </a:r>
          </a:p>
          <a:p>
            <a:pPr algn="ctr" defTabSz="609585"/>
            <a:r>
              <a:rPr lang="en-US" sz="900" dirty="0">
                <a:solidFill>
                  <a:srgbClr val="B93A25"/>
                </a:solidFill>
              </a:rPr>
              <a:t> </a:t>
            </a:r>
          </a:p>
        </p:txBody>
      </p:sp>
      <p:sp>
        <p:nvSpPr>
          <p:cNvPr id="38" name="Text Box 35">
            <a:extLst>
              <a:ext uri="{FF2B5EF4-FFF2-40B4-BE49-F238E27FC236}">
                <a16:creationId xmlns:a16="http://schemas.microsoft.com/office/drawing/2014/main" id="{529F8094-8EBC-1749-A996-CDCD4F73280C}"/>
              </a:ext>
            </a:extLst>
          </p:cNvPr>
          <p:cNvSpPr txBox="1">
            <a:spLocks noChangeArrowheads="1"/>
          </p:cNvSpPr>
          <p:nvPr/>
        </p:nvSpPr>
        <p:spPr bwMode="auto">
          <a:xfrm>
            <a:off x="10240459" y="2713279"/>
            <a:ext cx="1836839"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defTabSz="609585"/>
            <a:r>
              <a:rPr lang="en-US" sz="1200" b="1" dirty="0">
                <a:solidFill>
                  <a:srgbClr val="002C5C"/>
                </a:solidFill>
                <a:latin typeface="Arial Narrow" pitchFamily="34" charset="0"/>
              </a:rPr>
              <a:t>Langley Research Center</a:t>
            </a:r>
          </a:p>
          <a:p>
            <a:pPr defTabSz="609585"/>
            <a:r>
              <a:rPr lang="en-US" sz="900" i="1" dirty="0">
                <a:solidFill>
                  <a:srgbClr val="B93A25"/>
                </a:solidFill>
              </a:rPr>
              <a:t>Hampton, Va.</a:t>
            </a:r>
          </a:p>
        </p:txBody>
      </p:sp>
      <p:sp>
        <p:nvSpPr>
          <p:cNvPr id="40" name="Text Box 36">
            <a:extLst>
              <a:ext uri="{FF2B5EF4-FFF2-40B4-BE49-F238E27FC236}">
                <a16:creationId xmlns:a16="http://schemas.microsoft.com/office/drawing/2014/main" id="{A00A3F55-B755-3D45-80A6-9A5CBA2D7DFA}"/>
              </a:ext>
            </a:extLst>
          </p:cNvPr>
          <p:cNvSpPr txBox="1">
            <a:spLocks noChangeArrowheads="1"/>
          </p:cNvSpPr>
          <p:nvPr/>
        </p:nvSpPr>
        <p:spPr bwMode="auto">
          <a:xfrm>
            <a:off x="10864444" y="2008130"/>
            <a:ext cx="1339521"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defTabSz="609585"/>
            <a:r>
              <a:rPr lang="en-US" sz="1200" b="1" dirty="0">
                <a:solidFill>
                  <a:srgbClr val="002C5C"/>
                </a:solidFill>
                <a:latin typeface="Arial Narrow" pitchFamily="34" charset="0"/>
              </a:rPr>
              <a:t>NASA Headquarters</a:t>
            </a:r>
            <a:br>
              <a:rPr lang="en-US" sz="1200" b="1" dirty="0">
                <a:solidFill>
                  <a:srgbClr val="002C5C"/>
                </a:solidFill>
                <a:latin typeface="Arial Narrow" pitchFamily="34" charset="0"/>
              </a:rPr>
            </a:br>
            <a:r>
              <a:rPr lang="en-US" sz="900" i="1" dirty="0">
                <a:solidFill>
                  <a:srgbClr val="B93A25"/>
                </a:solidFill>
              </a:rPr>
              <a:t>Washington, D.C.</a:t>
            </a:r>
          </a:p>
        </p:txBody>
      </p:sp>
      <p:sp>
        <p:nvSpPr>
          <p:cNvPr id="41" name="Text Box 37">
            <a:extLst>
              <a:ext uri="{FF2B5EF4-FFF2-40B4-BE49-F238E27FC236}">
                <a16:creationId xmlns:a16="http://schemas.microsoft.com/office/drawing/2014/main" id="{E846435F-6071-FF46-8CB5-D190C14DD877}"/>
              </a:ext>
            </a:extLst>
          </p:cNvPr>
          <p:cNvSpPr txBox="1">
            <a:spLocks noChangeArrowheads="1"/>
          </p:cNvSpPr>
          <p:nvPr/>
        </p:nvSpPr>
        <p:spPr bwMode="auto">
          <a:xfrm>
            <a:off x="10417729" y="1027355"/>
            <a:ext cx="1722903"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algn="r" defTabSz="609585"/>
            <a:r>
              <a:rPr lang="en-US" sz="1200" b="1" dirty="0">
                <a:solidFill>
                  <a:srgbClr val="002C5C"/>
                </a:solidFill>
                <a:latin typeface="Arial Narrow" pitchFamily="34" charset="0"/>
              </a:rPr>
              <a:t>Goddard Space </a:t>
            </a:r>
            <a:br>
              <a:rPr lang="en-US" sz="1200" b="1" dirty="0">
                <a:solidFill>
                  <a:srgbClr val="002C5C"/>
                </a:solidFill>
                <a:latin typeface="Arial Narrow" pitchFamily="34" charset="0"/>
              </a:rPr>
            </a:br>
            <a:r>
              <a:rPr lang="en-US" sz="1200" b="1" dirty="0">
                <a:solidFill>
                  <a:srgbClr val="002C5C"/>
                </a:solidFill>
                <a:latin typeface="Arial Narrow" pitchFamily="34" charset="0"/>
              </a:rPr>
              <a:t>Flight Center</a:t>
            </a:r>
          </a:p>
          <a:p>
            <a:pPr algn="r" defTabSz="609585"/>
            <a:r>
              <a:rPr lang="en-US" sz="900" i="1" dirty="0">
                <a:solidFill>
                  <a:srgbClr val="B93A25"/>
                </a:solidFill>
              </a:rPr>
              <a:t>Greenbelt, Md.</a:t>
            </a:r>
          </a:p>
        </p:txBody>
      </p:sp>
      <p:sp>
        <p:nvSpPr>
          <p:cNvPr id="44" name="Text Box 45">
            <a:extLst>
              <a:ext uri="{FF2B5EF4-FFF2-40B4-BE49-F238E27FC236}">
                <a16:creationId xmlns:a16="http://schemas.microsoft.com/office/drawing/2014/main" id="{BDC5C725-E65E-834C-B734-59A98B927E80}"/>
              </a:ext>
            </a:extLst>
          </p:cNvPr>
          <p:cNvSpPr txBox="1">
            <a:spLocks noChangeArrowheads="1"/>
          </p:cNvSpPr>
          <p:nvPr/>
        </p:nvSpPr>
        <p:spPr bwMode="auto">
          <a:xfrm>
            <a:off x="3188933" y="141735"/>
            <a:ext cx="193229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defTabSz="609585"/>
            <a:r>
              <a:rPr lang="en-US" sz="1200" b="1" dirty="0">
                <a:solidFill>
                  <a:srgbClr val="002C5C"/>
                </a:solidFill>
                <a:latin typeface="Arial Narrow" pitchFamily="34" charset="0"/>
              </a:rPr>
              <a:t>Ames Research Center</a:t>
            </a:r>
          </a:p>
          <a:p>
            <a:pPr defTabSz="609585"/>
            <a:r>
              <a:rPr lang="en-US" sz="900" i="1" dirty="0">
                <a:solidFill>
                  <a:srgbClr val="B93A25"/>
                </a:solidFill>
              </a:rPr>
              <a:t>Moffett Field, Calif.</a:t>
            </a:r>
          </a:p>
          <a:p>
            <a:pPr defTabSz="609585"/>
            <a:endParaRPr lang="en-US" sz="900" dirty="0">
              <a:solidFill>
                <a:srgbClr val="FFFCF2"/>
              </a:solidFill>
            </a:endParaRPr>
          </a:p>
        </p:txBody>
      </p:sp>
      <p:sp>
        <p:nvSpPr>
          <p:cNvPr id="47" name="Line 17">
            <a:extLst>
              <a:ext uri="{FF2B5EF4-FFF2-40B4-BE49-F238E27FC236}">
                <a16:creationId xmlns:a16="http://schemas.microsoft.com/office/drawing/2014/main" id="{79F44F6E-1AC9-464E-AAB8-B7E21F0C3471}"/>
              </a:ext>
            </a:extLst>
          </p:cNvPr>
          <p:cNvSpPr>
            <a:spLocks noChangeShapeType="1"/>
          </p:cNvSpPr>
          <p:nvPr/>
        </p:nvSpPr>
        <p:spPr bwMode="auto">
          <a:xfrm flipV="1">
            <a:off x="9358430" y="996331"/>
            <a:ext cx="70825" cy="751364"/>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lIns="0" tIns="0" rIns="0" bIns="0" anchor="ctr">
            <a:spAutoFit/>
          </a:bodyPr>
          <a:lstStyle/>
          <a:p>
            <a:pPr defTabSz="609585"/>
            <a:endParaRPr lang="en-US">
              <a:solidFill>
                <a:prstClr val="white"/>
              </a:solidFill>
              <a:latin typeface="Arial"/>
            </a:endParaRPr>
          </a:p>
        </p:txBody>
      </p:sp>
      <p:sp>
        <p:nvSpPr>
          <p:cNvPr id="48" name="Line 19">
            <a:extLst>
              <a:ext uri="{FF2B5EF4-FFF2-40B4-BE49-F238E27FC236}">
                <a16:creationId xmlns:a16="http://schemas.microsoft.com/office/drawing/2014/main" id="{E85659E7-0F2E-3443-A472-7FD2804B097E}"/>
              </a:ext>
            </a:extLst>
          </p:cNvPr>
          <p:cNvSpPr>
            <a:spLocks noChangeShapeType="1"/>
          </p:cNvSpPr>
          <p:nvPr/>
        </p:nvSpPr>
        <p:spPr bwMode="auto">
          <a:xfrm flipV="1">
            <a:off x="6082716" y="3479470"/>
            <a:ext cx="1700261" cy="861007"/>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pPr defTabSz="609585"/>
            <a:endParaRPr lang="en-US">
              <a:solidFill>
                <a:prstClr val="white"/>
              </a:solidFill>
              <a:latin typeface="Arial"/>
            </a:endParaRPr>
          </a:p>
        </p:txBody>
      </p:sp>
      <p:sp>
        <p:nvSpPr>
          <p:cNvPr id="49" name="Line 21">
            <a:extLst>
              <a:ext uri="{FF2B5EF4-FFF2-40B4-BE49-F238E27FC236}">
                <a16:creationId xmlns:a16="http://schemas.microsoft.com/office/drawing/2014/main" id="{DBF2D162-4E05-F143-A406-E1604BB3E33E}"/>
              </a:ext>
            </a:extLst>
          </p:cNvPr>
          <p:cNvSpPr>
            <a:spLocks noChangeShapeType="1"/>
          </p:cNvSpPr>
          <p:nvPr/>
        </p:nvSpPr>
        <p:spPr bwMode="auto">
          <a:xfrm flipV="1">
            <a:off x="6567505" y="3174462"/>
            <a:ext cx="2076512" cy="1442701"/>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pPr defTabSz="609585"/>
            <a:endParaRPr lang="en-US">
              <a:solidFill>
                <a:prstClr val="white"/>
              </a:solidFill>
              <a:latin typeface="Arial"/>
            </a:endParaRPr>
          </a:p>
        </p:txBody>
      </p:sp>
      <p:sp>
        <p:nvSpPr>
          <p:cNvPr id="50" name="Line 25">
            <a:extLst>
              <a:ext uri="{FF2B5EF4-FFF2-40B4-BE49-F238E27FC236}">
                <a16:creationId xmlns:a16="http://schemas.microsoft.com/office/drawing/2014/main" id="{7E36C2D1-9E53-0144-94D3-D1AEFEF300EB}"/>
              </a:ext>
            </a:extLst>
          </p:cNvPr>
          <p:cNvSpPr>
            <a:spLocks noChangeShapeType="1"/>
          </p:cNvSpPr>
          <p:nvPr/>
        </p:nvSpPr>
        <p:spPr bwMode="auto">
          <a:xfrm>
            <a:off x="9875761" y="3453661"/>
            <a:ext cx="692856" cy="195540"/>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pPr defTabSz="609585"/>
            <a:endParaRPr lang="en-US">
              <a:solidFill>
                <a:prstClr val="white"/>
              </a:solidFill>
              <a:latin typeface="Arial"/>
            </a:endParaRPr>
          </a:p>
        </p:txBody>
      </p:sp>
      <p:sp>
        <p:nvSpPr>
          <p:cNvPr id="51" name="Line 29">
            <a:extLst>
              <a:ext uri="{FF2B5EF4-FFF2-40B4-BE49-F238E27FC236}">
                <a16:creationId xmlns:a16="http://schemas.microsoft.com/office/drawing/2014/main" id="{592C9B6C-A870-E04C-BA9A-21A0B720F698}"/>
              </a:ext>
            </a:extLst>
          </p:cNvPr>
          <p:cNvSpPr>
            <a:spLocks noChangeShapeType="1"/>
          </p:cNvSpPr>
          <p:nvPr/>
        </p:nvSpPr>
        <p:spPr bwMode="auto">
          <a:xfrm>
            <a:off x="10122112" y="2139799"/>
            <a:ext cx="241729" cy="557879"/>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pPr defTabSz="609585"/>
            <a:endParaRPr lang="en-US">
              <a:solidFill>
                <a:prstClr val="white"/>
              </a:solidFill>
              <a:latin typeface="Arial"/>
            </a:endParaRPr>
          </a:p>
        </p:txBody>
      </p:sp>
      <p:sp>
        <p:nvSpPr>
          <p:cNvPr id="52" name="Line 30">
            <a:extLst>
              <a:ext uri="{FF2B5EF4-FFF2-40B4-BE49-F238E27FC236}">
                <a16:creationId xmlns:a16="http://schemas.microsoft.com/office/drawing/2014/main" id="{7850A415-27BC-2F4A-BFE9-101BF9B2C916}"/>
              </a:ext>
            </a:extLst>
          </p:cNvPr>
          <p:cNvSpPr>
            <a:spLocks noChangeShapeType="1"/>
          </p:cNvSpPr>
          <p:nvPr/>
        </p:nvSpPr>
        <p:spPr bwMode="auto">
          <a:xfrm>
            <a:off x="10119032" y="2041773"/>
            <a:ext cx="709793" cy="103159"/>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lIns="0" tIns="0" rIns="0" bIns="0" anchor="ctr">
            <a:spAutoFit/>
          </a:bodyPr>
          <a:lstStyle/>
          <a:p>
            <a:pPr defTabSz="609585"/>
            <a:endParaRPr lang="en-US">
              <a:solidFill>
                <a:prstClr val="white"/>
              </a:solidFill>
              <a:latin typeface="Arial"/>
            </a:endParaRPr>
          </a:p>
        </p:txBody>
      </p:sp>
      <p:sp>
        <p:nvSpPr>
          <p:cNvPr id="55" name="Line 31">
            <a:extLst>
              <a:ext uri="{FF2B5EF4-FFF2-40B4-BE49-F238E27FC236}">
                <a16:creationId xmlns:a16="http://schemas.microsoft.com/office/drawing/2014/main" id="{D3F167F7-E353-6F44-8E85-13332F8BB737}"/>
              </a:ext>
            </a:extLst>
          </p:cNvPr>
          <p:cNvSpPr>
            <a:spLocks noChangeShapeType="1"/>
          </p:cNvSpPr>
          <p:nvPr/>
        </p:nvSpPr>
        <p:spPr bwMode="auto">
          <a:xfrm flipV="1">
            <a:off x="10039994" y="1335059"/>
            <a:ext cx="1146036" cy="574813"/>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pPr defTabSz="609585"/>
            <a:endParaRPr lang="en-US">
              <a:solidFill>
                <a:prstClr val="white"/>
              </a:solidFill>
              <a:latin typeface="Arial"/>
            </a:endParaRPr>
          </a:p>
        </p:txBody>
      </p:sp>
      <p:sp>
        <p:nvSpPr>
          <p:cNvPr id="56" name="Line 35">
            <a:extLst>
              <a:ext uri="{FF2B5EF4-FFF2-40B4-BE49-F238E27FC236}">
                <a16:creationId xmlns:a16="http://schemas.microsoft.com/office/drawing/2014/main" id="{2CE8B8F9-5454-6A41-89AC-2D1C1FEBE4FB}"/>
              </a:ext>
            </a:extLst>
          </p:cNvPr>
          <p:cNvSpPr>
            <a:spLocks noChangeShapeType="1"/>
          </p:cNvSpPr>
          <p:nvPr/>
        </p:nvSpPr>
        <p:spPr bwMode="auto">
          <a:xfrm>
            <a:off x="4348962" y="590797"/>
            <a:ext cx="698365" cy="1319079"/>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pPr defTabSz="609585"/>
            <a:endParaRPr lang="en-US">
              <a:solidFill>
                <a:prstClr val="white"/>
              </a:solidFill>
              <a:latin typeface="Arial"/>
            </a:endParaRPr>
          </a:p>
        </p:txBody>
      </p:sp>
      <p:sp>
        <p:nvSpPr>
          <p:cNvPr id="57" name="Line 36">
            <a:extLst>
              <a:ext uri="{FF2B5EF4-FFF2-40B4-BE49-F238E27FC236}">
                <a16:creationId xmlns:a16="http://schemas.microsoft.com/office/drawing/2014/main" id="{725EE794-E9B9-C34E-AF49-483F6D5DBAEF}"/>
              </a:ext>
            </a:extLst>
          </p:cNvPr>
          <p:cNvSpPr>
            <a:spLocks noChangeShapeType="1"/>
          </p:cNvSpPr>
          <p:nvPr/>
        </p:nvSpPr>
        <p:spPr bwMode="auto">
          <a:xfrm>
            <a:off x="4450648" y="1841563"/>
            <a:ext cx="670585" cy="396775"/>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pPr defTabSz="609585"/>
            <a:endParaRPr lang="en-US">
              <a:solidFill>
                <a:prstClr val="white"/>
              </a:solidFill>
              <a:latin typeface="Arial"/>
            </a:endParaRPr>
          </a:p>
        </p:txBody>
      </p:sp>
      <p:sp>
        <p:nvSpPr>
          <p:cNvPr id="58" name="Line 37">
            <a:extLst>
              <a:ext uri="{FF2B5EF4-FFF2-40B4-BE49-F238E27FC236}">
                <a16:creationId xmlns:a16="http://schemas.microsoft.com/office/drawing/2014/main" id="{F9340A74-F891-FD48-82F5-4051D5AE5BA6}"/>
              </a:ext>
            </a:extLst>
          </p:cNvPr>
          <p:cNvSpPr>
            <a:spLocks noChangeShapeType="1"/>
          </p:cNvSpPr>
          <p:nvPr/>
        </p:nvSpPr>
        <p:spPr bwMode="auto">
          <a:xfrm flipV="1">
            <a:off x="4854098" y="2455946"/>
            <a:ext cx="377991" cy="696961"/>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pPr defTabSz="609585"/>
            <a:endParaRPr lang="en-US">
              <a:solidFill>
                <a:prstClr val="white"/>
              </a:solidFill>
              <a:latin typeface="Arial"/>
            </a:endParaRPr>
          </a:p>
        </p:txBody>
      </p:sp>
      <p:sp>
        <p:nvSpPr>
          <p:cNvPr id="59" name="Text Box 30">
            <a:extLst>
              <a:ext uri="{FF2B5EF4-FFF2-40B4-BE49-F238E27FC236}">
                <a16:creationId xmlns:a16="http://schemas.microsoft.com/office/drawing/2014/main" id="{A1001D26-3FF6-1B4B-AF0F-9DC0216F9963}"/>
              </a:ext>
            </a:extLst>
          </p:cNvPr>
          <p:cNvSpPr txBox="1">
            <a:spLocks noChangeArrowheads="1"/>
          </p:cNvSpPr>
          <p:nvPr/>
        </p:nvSpPr>
        <p:spPr bwMode="auto">
          <a:xfrm>
            <a:off x="8745125" y="4374171"/>
            <a:ext cx="1879948" cy="60016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algn="ctr" defTabSz="609585"/>
            <a:r>
              <a:rPr lang="en-US" sz="1200" b="1" dirty="0">
                <a:solidFill>
                  <a:srgbClr val="C00000"/>
                </a:solidFill>
                <a:latin typeface="Arial Narrow"/>
                <a:cs typeface="Arial Narrow"/>
              </a:rPr>
              <a:t>Marshall Space </a:t>
            </a:r>
            <a:br>
              <a:rPr lang="en-US" sz="1200" b="1" dirty="0">
                <a:solidFill>
                  <a:srgbClr val="C00000"/>
                </a:solidFill>
                <a:latin typeface="Arial Narrow"/>
                <a:cs typeface="Arial Narrow"/>
              </a:rPr>
            </a:br>
            <a:r>
              <a:rPr lang="en-US" sz="1200" b="1" dirty="0">
                <a:solidFill>
                  <a:srgbClr val="C00000"/>
                </a:solidFill>
                <a:latin typeface="Arial Narrow"/>
                <a:cs typeface="Arial Narrow"/>
              </a:rPr>
              <a:t>Flight Center</a:t>
            </a:r>
          </a:p>
          <a:p>
            <a:pPr algn="ctr" defTabSz="609585"/>
            <a:r>
              <a:rPr lang="en-US" sz="900" i="1" dirty="0">
                <a:solidFill>
                  <a:srgbClr val="B93A25"/>
                </a:solidFill>
              </a:rPr>
              <a:t>Huntsville, Ala.</a:t>
            </a:r>
          </a:p>
        </p:txBody>
      </p:sp>
      <p:sp>
        <p:nvSpPr>
          <p:cNvPr id="60" name="Text Box 32">
            <a:extLst>
              <a:ext uri="{FF2B5EF4-FFF2-40B4-BE49-F238E27FC236}">
                <a16:creationId xmlns:a16="http://schemas.microsoft.com/office/drawing/2014/main" id="{285B93B2-439D-AE4C-ACD0-0A59AED46545}"/>
              </a:ext>
            </a:extLst>
          </p:cNvPr>
          <p:cNvSpPr txBox="1">
            <a:spLocks noChangeArrowheads="1"/>
          </p:cNvSpPr>
          <p:nvPr/>
        </p:nvSpPr>
        <p:spPr bwMode="auto">
          <a:xfrm>
            <a:off x="5483057" y="4617164"/>
            <a:ext cx="1867631" cy="549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defTabSz="609585"/>
            <a:r>
              <a:rPr lang="en-US" sz="1200" b="1" dirty="0" err="1">
                <a:solidFill>
                  <a:srgbClr val="002C5C"/>
                </a:solidFill>
                <a:latin typeface="Arial Narrow" pitchFamily="34" charset="0"/>
              </a:rPr>
              <a:t>Stennis</a:t>
            </a:r>
            <a:r>
              <a:rPr lang="en-US" sz="1200" b="1" dirty="0">
                <a:solidFill>
                  <a:srgbClr val="002C5C"/>
                </a:solidFill>
                <a:latin typeface="Arial Narrow" pitchFamily="34" charset="0"/>
              </a:rPr>
              <a:t> Space Center</a:t>
            </a:r>
          </a:p>
          <a:p>
            <a:pPr defTabSz="609585"/>
            <a:r>
              <a:rPr lang="en-US" sz="900" i="1" dirty="0">
                <a:solidFill>
                  <a:srgbClr val="B93A25"/>
                </a:solidFill>
              </a:rPr>
              <a:t>Bay St. Louis, Miss.</a:t>
            </a:r>
          </a:p>
        </p:txBody>
      </p:sp>
      <p:sp>
        <p:nvSpPr>
          <p:cNvPr id="61" name="Text Box 5">
            <a:extLst>
              <a:ext uri="{FF2B5EF4-FFF2-40B4-BE49-F238E27FC236}">
                <a16:creationId xmlns:a16="http://schemas.microsoft.com/office/drawing/2014/main" id="{AEE3B81C-11D1-6544-A9E7-25068D061863}"/>
              </a:ext>
            </a:extLst>
          </p:cNvPr>
          <p:cNvSpPr txBox="1">
            <a:spLocks noChangeArrowheads="1"/>
          </p:cNvSpPr>
          <p:nvPr/>
        </p:nvSpPr>
        <p:spPr bwMode="auto">
          <a:xfrm>
            <a:off x="7112037" y="4454045"/>
            <a:ext cx="1595108" cy="600164"/>
          </a:xfrm>
          <a:prstGeom prst="rect">
            <a:avLst/>
          </a:prstGeom>
          <a:noFill/>
          <a:ln w="9525">
            <a:noFill/>
            <a:miter lim="800000"/>
            <a:headEnd/>
            <a:tailEnd/>
          </a:ln>
        </p:spPr>
        <p:txBody>
          <a:bodyPr anchor="ctr">
            <a:spAutoFit/>
          </a:bodyPr>
          <a:lstStyle/>
          <a:p>
            <a:pPr algn="ctr" defTabSz="609585">
              <a:defRPr/>
            </a:pPr>
            <a:r>
              <a:rPr lang="en-US" sz="1200" b="1" dirty="0">
                <a:solidFill>
                  <a:srgbClr val="A24C1F"/>
                </a:solidFill>
                <a:latin typeface="Arial Narrow"/>
                <a:ea typeface="ＭＳ Ｐゴシック" charset="-128"/>
                <a:cs typeface="Arial Narrow"/>
              </a:rPr>
              <a:t>Michoud</a:t>
            </a:r>
          </a:p>
          <a:p>
            <a:pPr algn="ctr" defTabSz="609585">
              <a:defRPr/>
            </a:pPr>
            <a:r>
              <a:rPr lang="en-US" sz="1200" b="1" dirty="0">
                <a:solidFill>
                  <a:srgbClr val="A24C1F"/>
                </a:solidFill>
                <a:latin typeface="Arial Narrow"/>
                <a:ea typeface="ＭＳ Ｐゴシック" charset="-128"/>
                <a:cs typeface="Arial Narrow"/>
              </a:rPr>
              <a:t>Assembly Facility</a:t>
            </a:r>
          </a:p>
          <a:p>
            <a:pPr algn="ctr" defTabSz="609585">
              <a:defRPr/>
            </a:pPr>
            <a:r>
              <a:rPr lang="en-US" sz="900" i="1" dirty="0">
                <a:solidFill>
                  <a:srgbClr val="B93A25"/>
                </a:solidFill>
                <a:latin typeface="Arial"/>
                <a:ea typeface="ＭＳ Ｐゴシック" charset="-128"/>
              </a:rPr>
              <a:t>New Orleans, La.</a:t>
            </a:r>
          </a:p>
        </p:txBody>
      </p:sp>
      <p:sp>
        <p:nvSpPr>
          <p:cNvPr id="62" name="Oval 45">
            <a:extLst>
              <a:ext uri="{FF2B5EF4-FFF2-40B4-BE49-F238E27FC236}">
                <a16:creationId xmlns:a16="http://schemas.microsoft.com/office/drawing/2014/main" id="{D95887DD-B7A7-3D44-89B7-7AB1098D8C51}"/>
              </a:ext>
            </a:extLst>
          </p:cNvPr>
          <p:cNvSpPr>
            <a:spLocks noChangeAspect="1" noChangeArrowheads="1"/>
          </p:cNvSpPr>
          <p:nvPr/>
        </p:nvSpPr>
        <p:spPr bwMode="auto">
          <a:xfrm>
            <a:off x="10053339" y="2060763"/>
            <a:ext cx="132413" cy="132413"/>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sp>
        <p:nvSpPr>
          <p:cNvPr id="66" name="Line 25">
            <a:extLst>
              <a:ext uri="{FF2B5EF4-FFF2-40B4-BE49-F238E27FC236}">
                <a16:creationId xmlns:a16="http://schemas.microsoft.com/office/drawing/2014/main" id="{662EE56E-29FD-DE44-832B-F8536B0DEFBD}"/>
              </a:ext>
            </a:extLst>
          </p:cNvPr>
          <p:cNvSpPr>
            <a:spLocks noChangeShapeType="1"/>
          </p:cNvSpPr>
          <p:nvPr/>
        </p:nvSpPr>
        <p:spPr bwMode="auto">
          <a:xfrm>
            <a:off x="9013542" y="2763882"/>
            <a:ext cx="443429" cy="1404188"/>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pPr defTabSz="609585"/>
            <a:endParaRPr lang="en-US">
              <a:solidFill>
                <a:prstClr val="white"/>
              </a:solidFill>
              <a:latin typeface="Arial"/>
            </a:endParaRPr>
          </a:p>
        </p:txBody>
      </p:sp>
      <p:sp>
        <p:nvSpPr>
          <p:cNvPr id="67" name="Line 25">
            <a:extLst>
              <a:ext uri="{FF2B5EF4-FFF2-40B4-BE49-F238E27FC236}">
                <a16:creationId xmlns:a16="http://schemas.microsoft.com/office/drawing/2014/main" id="{C1751A64-7957-4649-815F-C08F17CB0A4D}"/>
              </a:ext>
            </a:extLst>
          </p:cNvPr>
          <p:cNvSpPr>
            <a:spLocks noChangeShapeType="1"/>
          </p:cNvSpPr>
          <p:nvPr/>
        </p:nvSpPr>
        <p:spPr bwMode="auto">
          <a:xfrm flipH="1">
            <a:off x="7986330" y="3414785"/>
            <a:ext cx="644213" cy="958921"/>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pPr defTabSz="609585"/>
            <a:endParaRPr lang="en-US">
              <a:solidFill>
                <a:prstClr val="white"/>
              </a:solidFill>
              <a:latin typeface="Arial"/>
            </a:endParaRPr>
          </a:p>
        </p:txBody>
      </p:sp>
      <p:sp>
        <p:nvSpPr>
          <p:cNvPr id="68" name="Oval 45">
            <a:extLst>
              <a:ext uri="{FF2B5EF4-FFF2-40B4-BE49-F238E27FC236}">
                <a16:creationId xmlns:a16="http://schemas.microsoft.com/office/drawing/2014/main" id="{3B0AE412-A704-9E48-8B7A-BC776A846AEF}"/>
              </a:ext>
            </a:extLst>
          </p:cNvPr>
          <p:cNvSpPr>
            <a:spLocks noChangeAspect="1" noChangeArrowheads="1"/>
          </p:cNvSpPr>
          <p:nvPr/>
        </p:nvSpPr>
        <p:spPr bwMode="auto">
          <a:xfrm>
            <a:off x="10043956" y="1985690"/>
            <a:ext cx="132413" cy="132413"/>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sp>
        <p:nvSpPr>
          <p:cNvPr id="78" name="Oval 45">
            <a:extLst>
              <a:ext uri="{FF2B5EF4-FFF2-40B4-BE49-F238E27FC236}">
                <a16:creationId xmlns:a16="http://schemas.microsoft.com/office/drawing/2014/main" id="{7879012E-93D6-2C47-9186-4A9960F08F9E}"/>
              </a:ext>
            </a:extLst>
          </p:cNvPr>
          <p:cNvSpPr>
            <a:spLocks noChangeAspect="1" noChangeArrowheads="1"/>
          </p:cNvSpPr>
          <p:nvPr/>
        </p:nvSpPr>
        <p:spPr bwMode="auto">
          <a:xfrm>
            <a:off x="10015807" y="1826158"/>
            <a:ext cx="132413" cy="132413"/>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sp>
        <p:nvSpPr>
          <p:cNvPr id="79" name="Oval 45">
            <a:extLst>
              <a:ext uri="{FF2B5EF4-FFF2-40B4-BE49-F238E27FC236}">
                <a16:creationId xmlns:a16="http://schemas.microsoft.com/office/drawing/2014/main" id="{83EA3D3C-A7E9-1045-8CAB-9E1094F237FD}"/>
              </a:ext>
            </a:extLst>
          </p:cNvPr>
          <p:cNvSpPr>
            <a:spLocks noChangeAspect="1" noChangeArrowheads="1"/>
          </p:cNvSpPr>
          <p:nvPr/>
        </p:nvSpPr>
        <p:spPr bwMode="auto">
          <a:xfrm flipH="1">
            <a:off x="9780492" y="3366505"/>
            <a:ext cx="130072" cy="130072"/>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sp>
        <p:nvSpPr>
          <p:cNvPr id="80" name="Oval 45">
            <a:extLst>
              <a:ext uri="{FF2B5EF4-FFF2-40B4-BE49-F238E27FC236}">
                <a16:creationId xmlns:a16="http://schemas.microsoft.com/office/drawing/2014/main" id="{4C474F4E-DFA0-3B4F-8833-5DD770FE07D8}"/>
              </a:ext>
            </a:extLst>
          </p:cNvPr>
          <p:cNvSpPr>
            <a:spLocks noChangeAspect="1" noChangeArrowheads="1"/>
          </p:cNvSpPr>
          <p:nvPr/>
        </p:nvSpPr>
        <p:spPr bwMode="auto">
          <a:xfrm flipH="1">
            <a:off x="8954040" y="2706547"/>
            <a:ext cx="130072" cy="130072"/>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sp>
        <p:nvSpPr>
          <p:cNvPr id="81" name="Oval 45">
            <a:extLst>
              <a:ext uri="{FF2B5EF4-FFF2-40B4-BE49-F238E27FC236}">
                <a16:creationId xmlns:a16="http://schemas.microsoft.com/office/drawing/2014/main" id="{CF0C968E-E5B6-2F4F-B942-E65FFDC189F0}"/>
              </a:ext>
            </a:extLst>
          </p:cNvPr>
          <p:cNvSpPr>
            <a:spLocks noChangeAspect="1" noChangeArrowheads="1"/>
          </p:cNvSpPr>
          <p:nvPr/>
        </p:nvSpPr>
        <p:spPr bwMode="auto">
          <a:xfrm flipH="1">
            <a:off x="8565748" y="3356509"/>
            <a:ext cx="130072" cy="130072"/>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sp>
        <p:nvSpPr>
          <p:cNvPr id="82" name="Oval 45">
            <a:extLst>
              <a:ext uri="{FF2B5EF4-FFF2-40B4-BE49-F238E27FC236}">
                <a16:creationId xmlns:a16="http://schemas.microsoft.com/office/drawing/2014/main" id="{DDFDD689-197C-1340-992A-D20E886A7404}"/>
              </a:ext>
            </a:extLst>
          </p:cNvPr>
          <p:cNvSpPr>
            <a:spLocks noChangeAspect="1" noChangeArrowheads="1"/>
          </p:cNvSpPr>
          <p:nvPr/>
        </p:nvSpPr>
        <p:spPr bwMode="auto">
          <a:xfrm flipH="1">
            <a:off x="8565748" y="3119615"/>
            <a:ext cx="130072" cy="130072"/>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sp>
        <p:nvSpPr>
          <p:cNvPr id="83" name="Oval 45">
            <a:extLst>
              <a:ext uri="{FF2B5EF4-FFF2-40B4-BE49-F238E27FC236}">
                <a16:creationId xmlns:a16="http://schemas.microsoft.com/office/drawing/2014/main" id="{EFAA8681-04AC-994D-9D6C-E7151B467C96}"/>
              </a:ext>
            </a:extLst>
          </p:cNvPr>
          <p:cNvSpPr>
            <a:spLocks noChangeAspect="1" noChangeArrowheads="1"/>
          </p:cNvSpPr>
          <p:nvPr/>
        </p:nvSpPr>
        <p:spPr bwMode="auto">
          <a:xfrm flipH="1">
            <a:off x="7730448" y="3421545"/>
            <a:ext cx="130072" cy="130072"/>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sp>
        <p:nvSpPr>
          <p:cNvPr id="84" name="Oval 45">
            <a:extLst>
              <a:ext uri="{FF2B5EF4-FFF2-40B4-BE49-F238E27FC236}">
                <a16:creationId xmlns:a16="http://schemas.microsoft.com/office/drawing/2014/main" id="{FEB35F5F-47BD-AE48-AE1F-CE1CC84BD066}"/>
              </a:ext>
            </a:extLst>
          </p:cNvPr>
          <p:cNvSpPr>
            <a:spLocks noChangeAspect="1" noChangeArrowheads="1"/>
          </p:cNvSpPr>
          <p:nvPr/>
        </p:nvSpPr>
        <p:spPr bwMode="auto">
          <a:xfrm flipH="1">
            <a:off x="5188492" y="2360900"/>
            <a:ext cx="130072" cy="130072"/>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sp>
        <p:nvSpPr>
          <p:cNvPr id="85" name="Oval 45">
            <a:extLst>
              <a:ext uri="{FF2B5EF4-FFF2-40B4-BE49-F238E27FC236}">
                <a16:creationId xmlns:a16="http://schemas.microsoft.com/office/drawing/2014/main" id="{DE5AE166-DFF5-E549-A8FA-50D24B0DE5BB}"/>
              </a:ext>
            </a:extLst>
          </p:cNvPr>
          <p:cNvSpPr>
            <a:spLocks noChangeAspect="1" noChangeArrowheads="1"/>
          </p:cNvSpPr>
          <p:nvPr/>
        </p:nvSpPr>
        <p:spPr bwMode="auto">
          <a:xfrm flipH="1">
            <a:off x="5066004" y="2173152"/>
            <a:ext cx="130072" cy="130072"/>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sp>
        <p:nvSpPr>
          <p:cNvPr id="86" name="Oval 45">
            <a:extLst>
              <a:ext uri="{FF2B5EF4-FFF2-40B4-BE49-F238E27FC236}">
                <a16:creationId xmlns:a16="http://schemas.microsoft.com/office/drawing/2014/main" id="{ACD6E4A3-CC47-8F47-ADD1-E0680044EAFE}"/>
              </a:ext>
            </a:extLst>
          </p:cNvPr>
          <p:cNvSpPr>
            <a:spLocks noChangeAspect="1" noChangeArrowheads="1"/>
          </p:cNvSpPr>
          <p:nvPr/>
        </p:nvSpPr>
        <p:spPr bwMode="auto">
          <a:xfrm flipH="1">
            <a:off x="5000753" y="1844988"/>
            <a:ext cx="130072" cy="130072"/>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sp>
        <p:nvSpPr>
          <p:cNvPr id="87" name="Oval 45">
            <a:extLst>
              <a:ext uri="{FF2B5EF4-FFF2-40B4-BE49-F238E27FC236}">
                <a16:creationId xmlns:a16="http://schemas.microsoft.com/office/drawing/2014/main" id="{79FD1AC7-3195-6A47-9D21-4CC62B46A52A}"/>
              </a:ext>
            </a:extLst>
          </p:cNvPr>
          <p:cNvSpPr>
            <a:spLocks noChangeAspect="1" noChangeArrowheads="1"/>
          </p:cNvSpPr>
          <p:nvPr/>
        </p:nvSpPr>
        <p:spPr bwMode="auto">
          <a:xfrm flipH="1">
            <a:off x="9293393" y="1711491"/>
            <a:ext cx="130072" cy="130072"/>
          </a:xfrm>
          <a:prstGeom prst="ellipse">
            <a:avLst/>
          </a:prstGeom>
          <a:solidFill>
            <a:srgbClr val="021659"/>
          </a:solidFill>
          <a:ln w="25400">
            <a:noFill/>
            <a:round/>
            <a:headEnd/>
            <a:tailEnd/>
          </a:ln>
        </p:spPr>
        <p:txBody>
          <a:bodyPr wrap="none" anchor="ctr"/>
          <a:lstStyle/>
          <a:p>
            <a:pPr defTabSz="609585"/>
            <a:endParaRPr lang="en-US">
              <a:noFill/>
              <a:latin typeface="55 Helvetica Roman" pitchFamily="1" charset="0"/>
            </a:endParaRPr>
          </a:p>
        </p:txBody>
      </p:sp>
      <p:pic>
        <p:nvPicPr>
          <p:cNvPr id="4" name="Picture 3" descr="A few flags on poles in front of a building&#10;&#10;Description automatically generated with medium confidence">
            <a:extLst>
              <a:ext uri="{FF2B5EF4-FFF2-40B4-BE49-F238E27FC236}">
                <a16:creationId xmlns:a16="http://schemas.microsoft.com/office/drawing/2014/main" id="{CC4CFA36-2795-7741-9390-F4F084BE06B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1038" y="-359029"/>
            <a:ext cx="4818396" cy="7066980"/>
          </a:xfrm>
          <a:prstGeom prst="rect">
            <a:avLst/>
          </a:prstGeom>
        </p:spPr>
      </p:pic>
    </p:spTree>
    <p:extLst>
      <p:ext uri="{BB962C8B-B14F-4D97-AF65-F5344CB8AC3E}">
        <p14:creationId xmlns:p14="http://schemas.microsoft.com/office/powerpoint/2010/main" val="581307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7000">
              <a:schemeClr val="accent3">
                <a:lumMod val="20000"/>
                <a:lumOff val="80000"/>
              </a:schemeClr>
            </a:gs>
            <a:gs pos="91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53" name="Title 16">
            <a:extLst>
              <a:ext uri="{FF2B5EF4-FFF2-40B4-BE49-F238E27FC236}">
                <a16:creationId xmlns:a16="http://schemas.microsoft.com/office/drawing/2014/main" id="{240CC924-22A9-4B43-86C3-9C61D189AEC8}"/>
              </a:ext>
            </a:extLst>
          </p:cNvPr>
          <p:cNvSpPr txBox="1">
            <a:spLocks/>
          </p:cNvSpPr>
          <p:nvPr/>
        </p:nvSpPr>
        <p:spPr>
          <a:xfrm>
            <a:off x="568251" y="160552"/>
            <a:ext cx="10487025" cy="646877"/>
          </a:xfrm>
          <a:prstGeom prst="rect">
            <a:avLst/>
          </a:prstGeom>
          <a:noFill/>
          <a:ln w="19050">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chemeClr val="tx2">
                    <a:lumMod val="50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1" u="none" strike="noStrike" kern="1200" cap="none" spc="0" normalizeH="0" baseline="0" noProof="0" dirty="0">
                <a:ln>
                  <a:noFill/>
                </a:ln>
                <a:solidFill>
                  <a:srgbClr val="003399">
                    <a:lumMod val="75000"/>
                  </a:srgbClr>
                </a:solidFill>
                <a:effectLst>
                  <a:outerShdw blurRad="38100" dist="38100" dir="2700000" algn="tl">
                    <a:srgbClr val="000000">
                      <a:alpha val="43137"/>
                    </a:srgbClr>
                  </a:outerShdw>
                </a:effectLst>
                <a:uLnTx/>
                <a:uFillTx/>
                <a:latin typeface="Calibri" panose="020F0502020204030204" pitchFamily="34" charset="0"/>
                <a:ea typeface="Helvetica Neue Light" panose="02000403000000020004" pitchFamily="2" charset="0"/>
                <a:cs typeface="Calibri" panose="020F0502020204030204" pitchFamily="34" charset="0"/>
              </a:rPr>
              <a:t>Science Research and Projects Division (SRPD):  Who are we?</a:t>
            </a:r>
          </a:p>
        </p:txBody>
      </p:sp>
      <p:grpSp>
        <p:nvGrpSpPr>
          <p:cNvPr id="15" name="Group 14">
            <a:extLst>
              <a:ext uri="{FF2B5EF4-FFF2-40B4-BE49-F238E27FC236}">
                <a16:creationId xmlns:a16="http://schemas.microsoft.com/office/drawing/2014/main" id="{3C2ABC3E-6B5F-4AD9-901A-64DAAC41FA83}"/>
              </a:ext>
            </a:extLst>
          </p:cNvPr>
          <p:cNvGrpSpPr/>
          <p:nvPr/>
        </p:nvGrpSpPr>
        <p:grpSpPr>
          <a:xfrm>
            <a:off x="-109229" y="2112754"/>
            <a:ext cx="12127350" cy="3991933"/>
            <a:chOff x="-109229" y="2112754"/>
            <a:chExt cx="12127350" cy="3991933"/>
          </a:xfrm>
        </p:grpSpPr>
        <p:grpSp>
          <p:nvGrpSpPr>
            <p:cNvPr id="14" name="Group 13">
              <a:extLst>
                <a:ext uri="{FF2B5EF4-FFF2-40B4-BE49-F238E27FC236}">
                  <a16:creationId xmlns:a16="http://schemas.microsoft.com/office/drawing/2014/main" id="{7BD27E34-80AD-4456-A7A1-F1C61EB81AA3}"/>
                </a:ext>
              </a:extLst>
            </p:cNvPr>
            <p:cNvGrpSpPr/>
            <p:nvPr/>
          </p:nvGrpSpPr>
          <p:grpSpPr>
            <a:xfrm>
              <a:off x="2715505" y="2112754"/>
              <a:ext cx="8320131" cy="858913"/>
              <a:chOff x="2715505" y="2112754"/>
              <a:chExt cx="8320131" cy="858913"/>
            </a:xfrm>
          </p:grpSpPr>
          <p:grpSp>
            <p:nvGrpSpPr>
              <p:cNvPr id="11" name="Group 10">
                <a:extLst>
                  <a:ext uri="{FF2B5EF4-FFF2-40B4-BE49-F238E27FC236}">
                    <a16:creationId xmlns:a16="http://schemas.microsoft.com/office/drawing/2014/main" id="{256E579F-2BD2-42D2-8F4C-53A380A3BCAA}"/>
                  </a:ext>
                </a:extLst>
              </p:cNvPr>
              <p:cNvGrpSpPr/>
              <p:nvPr/>
            </p:nvGrpSpPr>
            <p:grpSpPr>
              <a:xfrm>
                <a:off x="6769721" y="2112754"/>
                <a:ext cx="4265915" cy="717927"/>
                <a:chOff x="3854649" y="2158624"/>
                <a:chExt cx="3470428" cy="717927"/>
              </a:xfrm>
            </p:grpSpPr>
            <p:pic>
              <p:nvPicPr>
                <p:cNvPr id="12" name="Picture 11" descr="A picture containing text, outdoor, building&#10;&#10;Description automatically generated">
                  <a:extLst>
                    <a:ext uri="{FF2B5EF4-FFF2-40B4-BE49-F238E27FC236}">
                      <a16:creationId xmlns:a16="http://schemas.microsoft.com/office/drawing/2014/main" id="{0A0A5942-1857-4B1E-9465-F051F116CDB5}"/>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p:blipFill>
              <p:spPr>
                <a:xfrm rot="370841">
                  <a:off x="3854649" y="2219054"/>
                  <a:ext cx="1802396" cy="657497"/>
                </a:xfrm>
                <a:prstGeom prst="rect">
                  <a:avLst/>
                </a:prstGeom>
                <a:ln w="19050">
                  <a:solidFill>
                    <a:schemeClr val="accent1"/>
                  </a:solidFill>
                </a:ln>
                <a:effectLst>
                  <a:softEdge rad="317500"/>
                </a:effectLst>
                <a:scene3d>
                  <a:camera prst="isometricOffAxis1Right"/>
                  <a:lightRig rig="threePt" dir="t"/>
                </a:scene3d>
              </p:spPr>
            </p:pic>
            <p:pic>
              <p:nvPicPr>
                <p:cNvPr id="13" name="Picture 12" descr="A picture containing text, outdoor, building&#10;&#10;Description automatically generated">
                  <a:extLst>
                    <a:ext uri="{FF2B5EF4-FFF2-40B4-BE49-F238E27FC236}">
                      <a16:creationId xmlns:a16="http://schemas.microsoft.com/office/drawing/2014/main" id="{81D86202-96DD-4E7C-91C3-4ECA9BE8EF2A}"/>
                    </a:ext>
                  </a:extLst>
                </p:cNvPr>
                <p:cNvPicPr>
                  <a:picLocks noChangeAspect="1"/>
                </p:cNvPicPr>
                <p:nvPr/>
              </p:nvPicPr>
              <p:blipFill rotWithShape="1">
                <a:blip r:embed="rId3">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p:blipFill>
              <p:spPr>
                <a:xfrm rot="240415">
                  <a:off x="5107100" y="2158624"/>
                  <a:ext cx="2217977" cy="657497"/>
                </a:xfrm>
                <a:prstGeom prst="rect">
                  <a:avLst/>
                </a:prstGeom>
                <a:ln w="19050">
                  <a:solidFill>
                    <a:schemeClr val="accent1"/>
                  </a:solidFill>
                </a:ln>
                <a:effectLst>
                  <a:softEdge rad="317500"/>
                </a:effectLst>
                <a:scene3d>
                  <a:camera prst="isometricOffAxis1Right"/>
                  <a:lightRig rig="threePt" dir="t"/>
                </a:scene3d>
              </p:spPr>
            </p:pic>
          </p:grpSp>
          <p:grpSp>
            <p:nvGrpSpPr>
              <p:cNvPr id="2" name="Group 1">
                <a:extLst>
                  <a:ext uri="{FF2B5EF4-FFF2-40B4-BE49-F238E27FC236}">
                    <a16:creationId xmlns:a16="http://schemas.microsoft.com/office/drawing/2014/main" id="{61F6502C-B406-4E17-A2C5-491F85A00627}"/>
                  </a:ext>
                </a:extLst>
              </p:cNvPr>
              <p:cNvGrpSpPr/>
              <p:nvPr/>
            </p:nvGrpSpPr>
            <p:grpSpPr>
              <a:xfrm>
                <a:off x="3854649" y="2158624"/>
                <a:ext cx="3470428" cy="717927"/>
                <a:chOff x="3854649" y="2158624"/>
                <a:chExt cx="3470428" cy="717927"/>
              </a:xfrm>
            </p:grpSpPr>
            <p:pic>
              <p:nvPicPr>
                <p:cNvPr id="8" name="Picture 7" descr="A picture containing text, outdoor, building&#10;&#10;Description automatically generated">
                  <a:extLst>
                    <a:ext uri="{FF2B5EF4-FFF2-40B4-BE49-F238E27FC236}">
                      <a16:creationId xmlns:a16="http://schemas.microsoft.com/office/drawing/2014/main" id="{BA3D745C-5680-4605-9D1B-14EACC304062}"/>
                    </a:ext>
                  </a:extLst>
                </p:cNvPr>
                <p:cNvPicPr>
                  <a:picLocks noChangeAspect="1"/>
                </p:cNvPicPr>
                <p:nvPr/>
              </p:nvPicPr>
              <p:blipFill rotWithShape="1">
                <a:blip r:embed="rId3">
                  <a:extLst>
                    <a:ext uri="{BEBA8EAE-BF5A-486C-A8C5-ECC9F3942E4B}">
                      <a14:imgProps xmlns:a14="http://schemas.microsoft.com/office/drawing/2010/main">
                        <a14:imgLayer r:embed="rId6">
                          <a14:imgEffect>
                            <a14:colorTemperature colorTemp="7200"/>
                          </a14:imgEffect>
                        </a14:imgLayer>
                      </a14:imgProps>
                    </a:ext>
                    <a:ext uri="{28A0092B-C50C-407E-A947-70E740481C1C}">
                      <a14:useLocalDpi xmlns:a14="http://schemas.microsoft.com/office/drawing/2010/main" val="0"/>
                    </a:ext>
                  </a:extLst>
                </a:blip>
                <a:srcRect/>
                <a:stretch/>
              </p:blipFill>
              <p:spPr>
                <a:xfrm rot="370841">
                  <a:off x="3854649" y="2219054"/>
                  <a:ext cx="1802396" cy="657497"/>
                </a:xfrm>
                <a:prstGeom prst="rect">
                  <a:avLst/>
                </a:prstGeom>
                <a:ln w="19050">
                  <a:solidFill>
                    <a:schemeClr val="accent1"/>
                  </a:solidFill>
                </a:ln>
                <a:effectLst>
                  <a:softEdge rad="317500"/>
                </a:effectLst>
                <a:scene3d>
                  <a:camera prst="isometricOffAxis1Right"/>
                  <a:lightRig rig="threePt" dir="t"/>
                </a:scene3d>
              </p:spPr>
            </p:pic>
            <p:pic>
              <p:nvPicPr>
                <p:cNvPr id="9" name="Picture 8" descr="A picture containing text, outdoor, building&#10;&#10;Description automatically generated">
                  <a:extLst>
                    <a:ext uri="{FF2B5EF4-FFF2-40B4-BE49-F238E27FC236}">
                      <a16:creationId xmlns:a16="http://schemas.microsoft.com/office/drawing/2014/main" id="{65DDCBAB-AE77-4D85-AB0B-2D050042DCE8}"/>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p:blipFill>
              <p:spPr>
                <a:xfrm rot="240415">
                  <a:off x="5107100" y="2158624"/>
                  <a:ext cx="2217977" cy="657497"/>
                </a:xfrm>
                <a:prstGeom prst="rect">
                  <a:avLst/>
                </a:prstGeom>
                <a:ln w="19050">
                  <a:solidFill>
                    <a:schemeClr val="accent1"/>
                  </a:solidFill>
                </a:ln>
                <a:effectLst>
                  <a:softEdge rad="317500"/>
                </a:effectLst>
                <a:scene3d>
                  <a:camera prst="isometricOffAxis1Right"/>
                  <a:lightRig rig="threePt" dir="t"/>
                </a:scene3d>
              </p:spPr>
            </p:pic>
          </p:grpSp>
          <p:pic>
            <p:nvPicPr>
              <p:cNvPr id="7" name="Picture 6" descr="A picture containing text, outdoor, building&#10;&#10;Description automatically generated">
                <a:extLst>
                  <a:ext uri="{FF2B5EF4-FFF2-40B4-BE49-F238E27FC236}">
                    <a16:creationId xmlns:a16="http://schemas.microsoft.com/office/drawing/2014/main" id="{BF3E7467-792F-4E9F-8A07-C3091BD40AB1}"/>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p:blipFill>
            <p:spPr>
              <a:xfrm>
                <a:off x="2715505" y="2314170"/>
                <a:ext cx="2217977" cy="657497"/>
              </a:xfrm>
              <a:prstGeom prst="rect">
                <a:avLst/>
              </a:prstGeom>
              <a:ln w="19050">
                <a:solidFill>
                  <a:schemeClr val="accent1"/>
                </a:solidFill>
              </a:ln>
              <a:effectLst>
                <a:softEdge rad="317500"/>
              </a:effectLst>
              <a:scene3d>
                <a:camera prst="isometricOffAxis1Right"/>
                <a:lightRig rig="threePt" dir="t"/>
              </a:scene3d>
            </p:spPr>
          </p:pic>
        </p:grpSp>
        <p:sp>
          <p:nvSpPr>
            <p:cNvPr id="5" name="Rectangle: Rounded Corners 4">
              <a:extLst>
                <a:ext uri="{FF2B5EF4-FFF2-40B4-BE49-F238E27FC236}">
                  <a16:creationId xmlns:a16="http://schemas.microsoft.com/office/drawing/2014/main" id="{07CF79F6-949E-4E63-8115-D1A4F8CA9CF7}"/>
                </a:ext>
              </a:extLst>
            </p:cNvPr>
            <p:cNvSpPr/>
            <p:nvPr/>
          </p:nvSpPr>
          <p:spPr>
            <a:xfrm>
              <a:off x="3736858" y="3069261"/>
              <a:ext cx="8281263" cy="2767905"/>
            </a:xfrm>
            <a:prstGeom prst="roundRect">
              <a:avLst>
                <a:gd name="adj" fmla="val 9509"/>
              </a:avLst>
            </a:prstGeom>
            <a:solidFill>
              <a:srgbClr val="A3B4D5"/>
            </a:solidFill>
            <a:ln w="28575">
              <a:solidFill>
                <a:srgbClr val="70AD47">
                  <a:lumMod val="50000"/>
                </a:srgbClr>
              </a:solidFill>
            </a:ln>
          </p:spPr>
          <p:txBody>
            <a:bodyPr wrap="square">
              <a:spAutoFit/>
            </a:bodyPr>
            <a:lstStyle/>
            <a:p>
              <a:pPr marL="227013" marR="0" lvl="0" indent="-173038"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1" i="0" u="none" strike="noStrike" kern="0" cap="none" spc="0" normalizeH="0" baseline="0" noProof="0" dirty="0">
                  <a:ln>
                    <a:noFill/>
                  </a:ln>
                  <a:effectLst/>
                  <a:uLnTx/>
                  <a:uFillTx/>
                  <a:latin typeface="Calibri" panose="020F0502020204030204"/>
                  <a:ea typeface="+mn-ea"/>
                  <a:cs typeface="+mn-cs"/>
                </a:rPr>
                <a:t>Located at the National Space Science and Technology Center (NSSTC; aka “Cramer Hall”) on the University of Alabama in Huntsville (UAH) campus. </a:t>
              </a:r>
            </a:p>
            <a:p>
              <a:pPr marL="227013" marR="0" lvl="0" indent="-173038"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1" i="0" u="none" strike="noStrike" kern="0" cap="none" spc="0" normalizeH="0" baseline="0" noProof="0" dirty="0">
                  <a:ln>
                    <a:noFill/>
                  </a:ln>
                  <a:effectLst/>
                  <a:uLnTx/>
                  <a:uFillTx/>
                  <a:latin typeface="Calibri" panose="020F0502020204030204"/>
                  <a:ea typeface="+mn-ea"/>
                  <a:cs typeface="+mn-cs"/>
                </a:rPr>
                <a:t>250+ science and support staff interacting with counterparts in industry, academia, and resident agencies </a:t>
              </a:r>
              <a:r>
                <a:rPr lang="en-US" b="1" kern="0" dirty="0">
                  <a:latin typeface="Calibri" panose="020F0502020204030204"/>
                </a:rPr>
                <a:t>(e.g., </a:t>
              </a:r>
              <a:r>
                <a:rPr kumimoji="0" lang="en-US" sz="1800" b="1" i="0" u="none" strike="noStrike" kern="0" cap="none" spc="0" normalizeH="0" baseline="0" noProof="0" dirty="0">
                  <a:ln>
                    <a:noFill/>
                  </a:ln>
                  <a:effectLst/>
                  <a:uLnTx/>
                  <a:uFillTx/>
                  <a:latin typeface="Calibri" panose="020F0502020204030204"/>
                  <a:ea typeface="+mn-ea"/>
                  <a:cs typeface="+mn-cs"/>
                </a:rPr>
                <a:t>NOAA-National Weather Service)</a:t>
              </a:r>
            </a:p>
            <a:p>
              <a:pPr marL="227013" marR="0" lvl="0" indent="-173038"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b="1" kern="0" dirty="0">
                  <a:latin typeface="Calibri" panose="020F0502020204030204"/>
                </a:rPr>
                <a:t>Unique m</a:t>
              </a:r>
              <a:r>
                <a:rPr kumimoji="0" lang="en-US" sz="1800" b="1" i="0" u="none" strike="noStrike" kern="0" cap="none" spc="0" normalizeH="0" baseline="0" noProof="0" dirty="0" err="1">
                  <a:ln>
                    <a:noFill/>
                  </a:ln>
                  <a:effectLst/>
                  <a:uLnTx/>
                  <a:uFillTx/>
                  <a:latin typeface="Calibri" panose="020F0502020204030204"/>
                  <a:ea typeface="+mn-ea"/>
                  <a:cs typeface="+mn-cs"/>
                </a:rPr>
                <a:t>ulti</a:t>
              </a:r>
              <a:r>
                <a:rPr kumimoji="0" lang="en-US" sz="1800" b="1" i="0" u="none" strike="noStrike" kern="0" cap="none" spc="0" normalizeH="0" baseline="0" noProof="0" dirty="0">
                  <a:ln>
                    <a:noFill/>
                  </a:ln>
                  <a:effectLst/>
                  <a:uLnTx/>
                  <a:uFillTx/>
                  <a:latin typeface="Calibri" panose="020F0502020204030204"/>
                  <a:ea typeface="+mn-ea"/>
                  <a:cs typeface="+mn-cs"/>
                </a:rPr>
                <a:t>-institutional environment including UAH Space Sciences and Atmosphere and Earth Sciences Departments, IT/Data Centers, labs, and offices</a:t>
              </a:r>
            </a:p>
            <a:p>
              <a:pPr marL="227013" marR="0" lvl="0" indent="-173038"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1" i="0" u="none" strike="noStrike" kern="0" cap="none" spc="0" normalizeH="0" baseline="0" noProof="0" dirty="0">
                  <a:ln>
                    <a:noFill/>
                  </a:ln>
                  <a:effectLst/>
                  <a:uLnTx/>
                  <a:uFillTx/>
                  <a:latin typeface="Calibri" panose="020F0502020204030204"/>
                  <a:ea typeface="+mn-ea"/>
                  <a:cs typeface="+mn-cs"/>
                </a:rPr>
                <a:t>Collaborative research and instrumentation development</a:t>
              </a:r>
            </a:p>
            <a:p>
              <a:pPr marL="227013"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effectLst/>
                  <a:uLnTx/>
                  <a:uFillTx/>
                  <a:latin typeface="Calibri" panose="020F0502020204030204"/>
                  <a:ea typeface="+mn-ea"/>
                  <a:cs typeface="+mn-cs"/>
                </a:rPr>
                <a:t>World-unique Science Test Branch/capability resident on MSFC Center</a:t>
              </a:r>
            </a:p>
          </p:txBody>
        </p:sp>
        <p:pic>
          <p:nvPicPr>
            <p:cNvPr id="6" name="Picture 5" descr="A picture containing text, outdoor, building&#10;&#10;Description automatically generated">
              <a:extLst>
                <a:ext uri="{FF2B5EF4-FFF2-40B4-BE49-F238E27FC236}">
                  <a16:creationId xmlns:a16="http://schemas.microsoft.com/office/drawing/2014/main" id="{90C2E150-338D-4770-BA27-13112D6FA468}"/>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7200"/>
                      </a14:imgEffect>
                    </a14:imgLayer>
                  </a14:imgProps>
                </a:ext>
                <a:ext uri="{28A0092B-C50C-407E-A947-70E740481C1C}">
                  <a14:useLocalDpi xmlns:a14="http://schemas.microsoft.com/office/drawing/2010/main" val="0"/>
                </a:ext>
              </a:extLst>
            </a:blip>
            <a:stretch>
              <a:fillRect/>
            </a:stretch>
          </p:blipFill>
          <p:spPr>
            <a:xfrm>
              <a:off x="-109229" y="2501932"/>
              <a:ext cx="4294677" cy="3602755"/>
            </a:xfrm>
            <a:prstGeom prst="rect">
              <a:avLst/>
            </a:prstGeom>
            <a:ln w="19050">
              <a:solidFill>
                <a:schemeClr val="accent1"/>
              </a:solidFill>
            </a:ln>
            <a:effectLst>
              <a:softEdge rad="317500"/>
            </a:effectLst>
            <a:scene3d>
              <a:camera prst="isometricOffAxis1Right"/>
              <a:lightRig rig="threePt" dir="t"/>
            </a:scene3d>
          </p:spPr>
        </p:pic>
      </p:grpSp>
      <p:sp>
        <p:nvSpPr>
          <p:cNvPr id="4" name="Content Placeholder 2">
            <a:extLst>
              <a:ext uri="{FF2B5EF4-FFF2-40B4-BE49-F238E27FC236}">
                <a16:creationId xmlns:a16="http://schemas.microsoft.com/office/drawing/2014/main" id="{D101870F-672B-4C8E-B5A8-D217BFECE350}"/>
              </a:ext>
            </a:extLst>
          </p:cNvPr>
          <p:cNvSpPr txBox="1">
            <a:spLocks/>
          </p:cNvSpPr>
          <p:nvPr/>
        </p:nvSpPr>
        <p:spPr>
          <a:xfrm>
            <a:off x="192647" y="1152605"/>
            <a:ext cx="11806706" cy="808106"/>
          </a:xfrm>
          <a:prstGeom prst="roundRect">
            <a:avLst>
              <a:gd name="adj" fmla="val 20593"/>
            </a:avLst>
          </a:prstGeom>
          <a:solidFill>
            <a:srgbClr val="ACBBCC"/>
          </a:solidFill>
          <a:ln w="28575">
            <a:solidFill>
              <a:srgbClr val="5B9BD5">
                <a:lumMod val="50000"/>
              </a:srgbClr>
            </a:solidFill>
          </a:ln>
          <a:effectLst>
            <a:glow>
              <a:schemeClr val="accent1"/>
            </a:glow>
          </a:effectLst>
        </p:spPr>
        <p:txBody>
          <a:bodyPr vert="horz" lIns="91440" tIns="45720" rIns="91440" bIns="45720" rtlCol="0" anchor="ctr" anchorCtr="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Arial" panose="020B0604020202020204" pitchFamily="34" charset="0"/>
                <a:ea typeface="Helvetica Neue" panose="02000503000000020004" pitchFamily="2"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Helvetica Neue" panose="02000503000000020004" pitchFamily="2"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Helvetica Neue" panose="02000503000000020004" pitchFamily="2"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Helvetica Neue" panose="02000503000000020004" pitchFamily="2"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Helvetica Neue"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None/>
              <a:tabLst/>
              <a:defRPr/>
            </a:pPr>
            <a:r>
              <a:rPr kumimoji="0" lang="en-US" sz="2000" b="1" i="0" u="sng" strike="noStrike" kern="1200" cap="none" spc="0" normalizeH="0" baseline="0" noProof="0" dirty="0">
                <a:ln>
                  <a:noFill/>
                </a:ln>
                <a:solidFill>
                  <a:prstClr val="black"/>
                </a:solidFill>
                <a:effectLst/>
                <a:uLnTx/>
                <a:uFillTx/>
              </a:rPr>
              <a:t>Mission</a:t>
            </a:r>
            <a:r>
              <a:rPr kumimoji="0" lang="en-US" sz="2000" b="1" i="0" u="none" strike="noStrike" kern="1200" cap="none" spc="0" normalizeH="0" baseline="0" noProof="0" dirty="0">
                <a:ln>
                  <a:noFill/>
                </a:ln>
                <a:solidFill>
                  <a:prstClr val="black"/>
                </a:solidFill>
                <a:effectLst/>
                <a:uLnTx/>
                <a:uFillTx/>
              </a:rPr>
              <a:t>: </a:t>
            </a:r>
            <a:r>
              <a:rPr kumimoji="0" lang="en-US" sz="2000" b="0" i="0" u="none" strike="noStrike" kern="1200" cap="none" spc="0" normalizeH="0" baseline="0" noProof="0" dirty="0">
                <a:ln>
                  <a:noFill/>
                </a:ln>
                <a:solidFill>
                  <a:prstClr val="black"/>
                </a:solidFill>
                <a:effectLst/>
                <a:uLnTx/>
                <a:uFillTx/>
              </a:rPr>
              <a:t>SRPD leads scientific missions, innovative technology development, and ground-breaking research to explain the universe, inspire and advance exploration, and improve life on Earth.</a:t>
            </a:r>
          </a:p>
        </p:txBody>
      </p:sp>
    </p:spTree>
    <p:extLst>
      <p:ext uri="{BB962C8B-B14F-4D97-AF65-F5344CB8AC3E}">
        <p14:creationId xmlns:p14="http://schemas.microsoft.com/office/powerpoint/2010/main" val="48706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Content Placeholder 6">
            <a:extLst>
              <a:ext uri="{FF2B5EF4-FFF2-40B4-BE49-F238E27FC236}">
                <a16:creationId xmlns:a16="http://schemas.microsoft.com/office/drawing/2014/main" id="{5D9EEDB6-35BE-469D-8E4F-1078149462C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85300" y="1321074"/>
            <a:ext cx="7735114" cy="4346329"/>
          </a:xfrm>
          <a:prstGeom prst="rect">
            <a:avLst/>
          </a:prstGeom>
        </p:spPr>
      </p:pic>
      <p:sp>
        <p:nvSpPr>
          <p:cNvPr id="17" name="Freeform: Shape 16">
            <a:extLst>
              <a:ext uri="{FF2B5EF4-FFF2-40B4-BE49-F238E27FC236}">
                <a16:creationId xmlns:a16="http://schemas.microsoft.com/office/drawing/2014/main" id="{D4C04014-59B8-47ED-88B4-38FD756D95A0}"/>
              </a:ext>
            </a:extLst>
          </p:cNvPr>
          <p:cNvSpPr/>
          <p:nvPr/>
        </p:nvSpPr>
        <p:spPr>
          <a:xfrm>
            <a:off x="2655531" y="5002292"/>
            <a:ext cx="1077920" cy="581563"/>
          </a:xfrm>
          <a:custGeom>
            <a:avLst/>
            <a:gdLst>
              <a:gd name="connsiteX0" fmla="*/ 0 w 1017861"/>
              <a:gd name="connsiteY0" fmla="*/ 0 h 508930"/>
              <a:gd name="connsiteX1" fmla="*/ 1017861 w 1017861"/>
              <a:gd name="connsiteY1" fmla="*/ 0 h 508930"/>
              <a:gd name="connsiteX2" fmla="*/ 1017861 w 1017861"/>
              <a:gd name="connsiteY2" fmla="*/ 508930 h 508930"/>
              <a:gd name="connsiteX3" fmla="*/ 0 w 1017861"/>
              <a:gd name="connsiteY3" fmla="*/ 508930 h 508930"/>
              <a:gd name="connsiteX4" fmla="*/ 0 w 1017861"/>
              <a:gd name="connsiteY4" fmla="*/ 0 h 50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861" h="508930">
                <a:moveTo>
                  <a:pt x="0" y="0"/>
                </a:moveTo>
                <a:lnTo>
                  <a:pt x="1017861" y="0"/>
                </a:lnTo>
                <a:lnTo>
                  <a:pt x="1017861" y="508930"/>
                </a:lnTo>
                <a:lnTo>
                  <a:pt x="0" y="508930"/>
                </a:lnTo>
                <a:lnTo>
                  <a:pt x="0" y="0"/>
                </a:lnTo>
                <a:close/>
              </a:path>
            </a:pathLst>
          </a:custGeom>
          <a:solidFill>
            <a:srgbClr val="CCECFF"/>
          </a:solidFill>
          <a:ln w="12700" cap="flat" cmpd="sng" algn="ctr">
            <a:noFill/>
            <a:prstDash val="solid"/>
            <a:miter lim="800000"/>
          </a:ln>
          <a:effectLst/>
        </p:spPr>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ST11         Earth Science Branch</a:t>
            </a:r>
          </a:p>
        </p:txBody>
      </p:sp>
      <p:sp>
        <p:nvSpPr>
          <p:cNvPr id="18" name="Freeform: Shape 17">
            <a:extLst>
              <a:ext uri="{FF2B5EF4-FFF2-40B4-BE49-F238E27FC236}">
                <a16:creationId xmlns:a16="http://schemas.microsoft.com/office/drawing/2014/main" id="{120F8706-8DF2-4FDC-A6AE-D0497EBE645B}"/>
              </a:ext>
            </a:extLst>
          </p:cNvPr>
          <p:cNvSpPr/>
          <p:nvPr/>
        </p:nvSpPr>
        <p:spPr>
          <a:xfrm>
            <a:off x="4765427" y="3803757"/>
            <a:ext cx="1405102" cy="733297"/>
          </a:xfrm>
          <a:custGeom>
            <a:avLst/>
            <a:gdLst>
              <a:gd name="connsiteX0" fmla="*/ 0 w 1389614"/>
              <a:gd name="connsiteY0" fmla="*/ 0 h 733297"/>
              <a:gd name="connsiteX1" fmla="*/ 1389614 w 1389614"/>
              <a:gd name="connsiteY1" fmla="*/ 0 h 733297"/>
              <a:gd name="connsiteX2" fmla="*/ 1389614 w 1389614"/>
              <a:gd name="connsiteY2" fmla="*/ 733297 h 733297"/>
              <a:gd name="connsiteX3" fmla="*/ 0 w 1389614"/>
              <a:gd name="connsiteY3" fmla="*/ 733297 h 733297"/>
              <a:gd name="connsiteX4" fmla="*/ 0 w 1389614"/>
              <a:gd name="connsiteY4" fmla="*/ 0 h 733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614" h="733297">
                <a:moveTo>
                  <a:pt x="0" y="0"/>
                </a:moveTo>
                <a:lnTo>
                  <a:pt x="1389614" y="0"/>
                </a:lnTo>
                <a:lnTo>
                  <a:pt x="1389614" y="733297"/>
                </a:lnTo>
                <a:lnTo>
                  <a:pt x="0" y="733297"/>
                </a:lnTo>
                <a:lnTo>
                  <a:pt x="0" y="0"/>
                </a:lnTo>
                <a:close/>
              </a:path>
            </a:pathLst>
          </a:custGeom>
          <a:solidFill>
            <a:srgbClr val="CCECFF"/>
          </a:solidFill>
          <a:ln w="38100" cap="flat" cmpd="sng" algn="ctr">
            <a:solidFill>
              <a:srgbClr val="FF0000"/>
            </a:solidFill>
            <a:prstDash val="solid"/>
            <a:miter lim="800000"/>
          </a:ln>
          <a:effectLst/>
        </p:spPr>
        <p:txBody>
          <a:bodyPr spcFirstLastPara="0" vert="horz" wrap="square" lIns="8890" tIns="8890" rIns="8890" bIns="8890" numCol="1" spcCol="1270" anchor="ctr" anchorCtr="0">
            <a:noAutofit/>
          </a:bodyPr>
          <a:lstStyle/>
          <a:p>
            <a:pPr marL="0" marR="0" lvl="0" indent="0" algn="ctr" defTabSz="622300" rtl="0" eaLnBrk="1" fontAlgn="auto" latinLnBrk="0" hangingPunct="1">
              <a:lnSpc>
                <a:spcPct val="90000"/>
              </a:lnSpc>
              <a:spcBef>
                <a:spcPct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ST10</a:t>
            </a:r>
          </a:p>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Science Research &amp; Projects Div.</a:t>
            </a:r>
          </a:p>
        </p:txBody>
      </p:sp>
      <p:sp>
        <p:nvSpPr>
          <p:cNvPr id="19" name="Freeform: Shape 18">
            <a:extLst>
              <a:ext uri="{FF2B5EF4-FFF2-40B4-BE49-F238E27FC236}">
                <a16:creationId xmlns:a16="http://schemas.microsoft.com/office/drawing/2014/main" id="{D4BD49D6-8C58-44DA-B88B-CA4BB3F47A0D}"/>
              </a:ext>
            </a:extLst>
          </p:cNvPr>
          <p:cNvSpPr/>
          <p:nvPr/>
        </p:nvSpPr>
        <p:spPr>
          <a:xfrm>
            <a:off x="4078533" y="4984049"/>
            <a:ext cx="1077920" cy="622007"/>
          </a:xfrm>
          <a:custGeom>
            <a:avLst/>
            <a:gdLst>
              <a:gd name="connsiteX0" fmla="*/ 0 w 1017861"/>
              <a:gd name="connsiteY0" fmla="*/ 0 h 508930"/>
              <a:gd name="connsiteX1" fmla="*/ 1017861 w 1017861"/>
              <a:gd name="connsiteY1" fmla="*/ 0 h 508930"/>
              <a:gd name="connsiteX2" fmla="*/ 1017861 w 1017861"/>
              <a:gd name="connsiteY2" fmla="*/ 508930 h 508930"/>
              <a:gd name="connsiteX3" fmla="*/ 0 w 1017861"/>
              <a:gd name="connsiteY3" fmla="*/ 508930 h 508930"/>
              <a:gd name="connsiteX4" fmla="*/ 0 w 1017861"/>
              <a:gd name="connsiteY4" fmla="*/ 0 h 50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861" h="508930">
                <a:moveTo>
                  <a:pt x="0" y="0"/>
                </a:moveTo>
                <a:lnTo>
                  <a:pt x="1017861" y="0"/>
                </a:lnTo>
                <a:lnTo>
                  <a:pt x="1017861" y="508930"/>
                </a:lnTo>
                <a:lnTo>
                  <a:pt x="0" y="508930"/>
                </a:lnTo>
                <a:lnTo>
                  <a:pt x="0" y="0"/>
                </a:lnTo>
                <a:close/>
              </a:path>
            </a:pathLst>
          </a:custGeom>
          <a:solidFill>
            <a:srgbClr val="CCECFF"/>
          </a:solidFill>
          <a:ln w="12700" cap="flat" cmpd="sng" algn="ctr">
            <a:noFill/>
            <a:prstDash val="solid"/>
            <a:miter lim="800000"/>
          </a:ln>
          <a:effectLst/>
        </p:spPr>
        <p:txBody>
          <a:bodyPr spcFirstLastPara="0" vert="horz" wrap="square" lIns="5715" tIns="5715" rIns="5715" bIns="5715" numCol="1" spcCol="1270" anchor="t"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ST12 Astrophysics Branch</a:t>
            </a:r>
          </a:p>
        </p:txBody>
      </p:sp>
      <p:sp>
        <p:nvSpPr>
          <p:cNvPr id="20" name="Freeform: Shape 19">
            <a:extLst>
              <a:ext uri="{FF2B5EF4-FFF2-40B4-BE49-F238E27FC236}">
                <a16:creationId xmlns:a16="http://schemas.microsoft.com/office/drawing/2014/main" id="{5E6DD103-4201-487E-9BE9-724D6DC68705}"/>
              </a:ext>
            </a:extLst>
          </p:cNvPr>
          <p:cNvSpPr/>
          <p:nvPr/>
        </p:nvSpPr>
        <p:spPr>
          <a:xfrm>
            <a:off x="5490493" y="4969437"/>
            <a:ext cx="1077920" cy="648069"/>
          </a:xfrm>
          <a:custGeom>
            <a:avLst/>
            <a:gdLst>
              <a:gd name="connsiteX0" fmla="*/ 0 w 1017861"/>
              <a:gd name="connsiteY0" fmla="*/ 0 h 508930"/>
              <a:gd name="connsiteX1" fmla="*/ 1017861 w 1017861"/>
              <a:gd name="connsiteY1" fmla="*/ 0 h 508930"/>
              <a:gd name="connsiteX2" fmla="*/ 1017861 w 1017861"/>
              <a:gd name="connsiteY2" fmla="*/ 508930 h 508930"/>
              <a:gd name="connsiteX3" fmla="*/ 0 w 1017861"/>
              <a:gd name="connsiteY3" fmla="*/ 508930 h 508930"/>
              <a:gd name="connsiteX4" fmla="*/ 0 w 1017861"/>
              <a:gd name="connsiteY4" fmla="*/ 0 h 50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861" h="508930">
                <a:moveTo>
                  <a:pt x="0" y="0"/>
                </a:moveTo>
                <a:lnTo>
                  <a:pt x="1017861" y="0"/>
                </a:lnTo>
                <a:lnTo>
                  <a:pt x="1017861" y="508930"/>
                </a:lnTo>
                <a:lnTo>
                  <a:pt x="0" y="508930"/>
                </a:lnTo>
                <a:lnTo>
                  <a:pt x="0" y="0"/>
                </a:lnTo>
                <a:close/>
              </a:path>
            </a:pathLst>
          </a:custGeom>
          <a:solidFill>
            <a:srgbClr val="CCECFF"/>
          </a:solidFill>
          <a:ln w="12700" cap="flat" cmpd="sng" algn="ctr">
            <a:noFill/>
            <a:prstDash val="solid"/>
            <a:miter lim="800000"/>
          </a:ln>
          <a:effectLst/>
        </p:spPr>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ST13</a:t>
            </a:r>
            <a:r>
              <a:rPr kumimoji="0" lang="en-US" sz="1200" b="1" i="0" u="none" strike="noStrike" kern="0" cap="none" spc="0" normalizeH="0" baseline="0" noProof="0" dirty="0">
                <a:ln>
                  <a:noFill/>
                </a:ln>
                <a:solidFill>
                  <a:prstClr val="black"/>
                </a:solidFill>
                <a:effectLst/>
                <a:uLnTx/>
                <a:uFillTx/>
                <a:latin typeface="Calibri" panose="020F0502020204030204"/>
                <a:ea typeface="+mn-ea"/>
                <a:cs typeface="+mn-cs"/>
              </a:rPr>
              <a:t> Heliophysics &amp; Planetary Sci. Branch</a:t>
            </a:r>
          </a:p>
        </p:txBody>
      </p:sp>
      <p:sp>
        <p:nvSpPr>
          <p:cNvPr id="21" name="Freeform: Shape 20">
            <a:extLst>
              <a:ext uri="{FF2B5EF4-FFF2-40B4-BE49-F238E27FC236}">
                <a16:creationId xmlns:a16="http://schemas.microsoft.com/office/drawing/2014/main" id="{AAE8BE24-B164-4DB9-9711-87C7A1D58D01}"/>
              </a:ext>
            </a:extLst>
          </p:cNvPr>
          <p:cNvSpPr/>
          <p:nvPr/>
        </p:nvSpPr>
        <p:spPr>
          <a:xfrm>
            <a:off x="6904969" y="4967875"/>
            <a:ext cx="1077920" cy="648069"/>
          </a:xfrm>
          <a:custGeom>
            <a:avLst/>
            <a:gdLst>
              <a:gd name="connsiteX0" fmla="*/ 0 w 1017861"/>
              <a:gd name="connsiteY0" fmla="*/ 0 h 508930"/>
              <a:gd name="connsiteX1" fmla="*/ 1017861 w 1017861"/>
              <a:gd name="connsiteY1" fmla="*/ 0 h 508930"/>
              <a:gd name="connsiteX2" fmla="*/ 1017861 w 1017861"/>
              <a:gd name="connsiteY2" fmla="*/ 508930 h 508930"/>
              <a:gd name="connsiteX3" fmla="*/ 0 w 1017861"/>
              <a:gd name="connsiteY3" fmla="*/ 508930 h 508930"/>
              <a:gd name="connsiteX4" fmla="*/ 0 w 1017861"/>
              <a:gd name="connsiteY4" fmla="*/ 0 h 50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861" h="508930">
                <a:moveTo>
                  <a:pt x="0" y="0"/>
                </a:moveTo>
                <a:lnTo>
                  <a:pt x="1017861" y="0"/>
                </a:lnTo>
                <a:lnTo>
                  <a:pt x="1017861" y="508930"/>
                </a:lnTo>
                <a:lnTo>
                  <a:pt x="0" y="508930"/>
                </a:lnTo>
                <a:lnTo>
                  <a:pt x="0" y="0"/>
                </a:lnTo>
                <a:close/>
              </a:path>
            </a:pathLst>
          </a:custGeom>
          <a:solidFill>
            <a:srgbClr val="CCECFF"/>
          </a:solidFill>
          <a:ln w="12700" cap="flat" cmpd="sng" algn="ctr">
            <a:noFill/>
            <a:prstDash val="solid"/>
            <a:miter lim="800000"/>
          </a:ln>
          <a:effectLst/>
        </p:spPr>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ST14  </a:t>
            </a:r>
            <a:r>
              <a:rPr kumimoji="0" lang="en-US" sz="1200" b="1" i="0" u="none" strike="noStrike" kern="0" cap="none" spc="0" normalizeH="0" baseline="0" noProof="0" dirty="0">
                <a:ln>
                  <a:noFill/>
                </a:ln>
                <a:solidFill>
                  <a:prstClr val="black"/>
                </a:solidFill>
                <a:effectLst/>
                <a:uLnTx/>
                <a:uFillTx/>
                <a:latin typeface="Calibri" panose="020F0502020204030204"/>
                <a:ea typeface="+mn-ea"/>
                <a:cs typeface="+mn-cs"/>
              </a:rPr>
              <a:t>        Science Projects Management Branch</a:t>
            </a:r>
          </a:p>
        </p:txBody>
      </p:sp>
      <p:sp>
        <p:nvSpPr>
          <p:cNvPr id="22" name="Freeform: Shape 21">
            <a:extLst>
              <a:ext uri="{FF2B5EF4-FFF2-40B4-BE49-F238E27FC236}">
                <a16:creationId xmlns:a16="http://schemas.microsoft.com/office/drawing/2014/main" id="{75ECF82D-C4B4-4773-874F-902A9CB200FC}"/>
              </a:ext>
            </a:extLst>
          </p:cNvPr>
          <p:cNvSpPr/>
          <p:nvPr/>
        </p:nvSpPr>
        <p:spPr>
          <a:xfrm>
            <a:off x="8316873" y="4984119"/>
            <a:ext cx="1077920" cy="617492"/>
          </a:xfrm>
          <a:custGeom>
            <a:avLst/>
            <a:gdLst>
              <a:gd name="connsiteX0" fmla="*/ 0 w 1017861"/>
              <a:gd name="connsiteY0" fmla="*/ 0 h 508930"/>
              <a:gd name="connsiteX1" fmla="*/ 1017861 w 1017861"/>
              <a:gd name="connsiteY1" fmla="*/ 0 h 508930"/>
              <a:gd name="connsiteX2" fmla="*/ 1017861 w 1017861"/>
              <a:gd name="connsiteY2" fmla="*/ 508930 h 508930"/>
              <a:gd name="connsiteX3" fmla="*/ 0 w 1017861"/>
              <a:gd name="connsiteY3" fmla="*/ 508930 h 508930"/>
              <a:gd name="connsiteX4" fmla="*/ 0 w 1017861"/>
              <a:gd name="connsiteY4" fmla="*/ 0 h 50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861" h="508930">
                <a:moveTo>
                  <a:pt x="0" y="0"/>
                </a:moveTo>
                <a:lnTo>
                  <a:pt x="1017861" y="0"/>
                </a:lnTo>
                <a:lnTo>
                  <a:pt x="1017861" y="508930"/>
                </a:lnTo>
                <a:lnTo>
                  <a:pt x="0" y="508930"/>
                </a:lnTo>
                <a:lnTo>
                  <a:pt x="0" y="0"/>
                </a:lnTo>
                <a:close/>
              </a:path>
            </a:pathLst>
          </a:custGeom>
          <a:solidFill>
            <a:srgbClr val="CCECFF"/>
          </a:solidFill>
          <a:ln w="12700" cap="flat" cmpd="sng" algn="ctr">
            <a:noFill/>
            <a:prstDash val="solid"/>
            <a:miter lim="800000"/>
          </a:ln>
          <a:effectLst/>
        </p:spPr>
        <p:txBody>
          <a:bodyPr spcFirstLastPara="0" vert="horz" wrap="square" lIns="5715" tIns="5715" rIns="5715" bIns="5715" numCol="1" spcCol="1270" anchor="t"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ST15    </a:t>
            </a:r>
            <a:r>
              <a:rPr kumimoji="0" lang="en-US" sz="1200" b="1" i="0" u="none" strike="noStrike" kern="0" cap="none" spc="0" normalizeH="0" baseline="0" noProof="0" dirty="0">
                <a:ln>
                  <a:noFill/>
                </a:ln>
                <a:solidFill>
                  <a:prstClr val="black"/>
                </a:solidFill>
                <a:effectLst/>
                <a:uLnTx/>
                <a:uFillTx/>
                <a:latin typeface="Calibri" panose="020F0502020204030204"/>
                <a:ea typeface="+mn-ea"/>
                <a:cs typeface="+mn-cs"/>
              </a:rPr>
              <a:t>      Science Test Branch</a:t>
            </a:r>
          </a:p>
        </p:txBody>
      </p:sp>
      <p:grpSp>
        <p:nvGrpSpPr>
          <p:cNvPr id="14" name="Group 13">
            <a:extLst>
              <a:ext uri="{FF2B5EF4-FFF2-40B4-BE49-F238E27FC236}">
                <a16:creationId xmlns:a16="http://schemas.microsoft.com/office/drawing/2014/main" id="{034007DE-42F4-41A2-9E7F-95776D4C0B1C}"/>
              </a:ext>
            </a:extLst>
          </p:cNvPr>
          <p:cNvGrpSpPr/>
          <p:nvPr/>
        </p:nvGrpSpPr>
        <p:grpSpPr>
          <a:xfrm>
            <a:off x="693631" y="38829"/>
            <a:ext cx="11387492" cy="837205"/>
            <a:chOff x="896339" y="-15226"/>
            <a:chExt cx="11387492" cy="837205"/>
          </a:xfrm>
        </p:grpSpPr>
        <p:sp>
          <p:nvSpPr>
            <p:cNvPr id="15" name="TextBox 14">
              <a:extLst>
                <a:ext uri="{FF2B5EF4-FFF2-40B4-BE49-F238E27FC236}">
                  <a16:creationId xmlns:a16="http://schemas.microsoft.com/office/drawing/2014/main" id="{A5ADEB7F-D579-4901-A57F-732116096C67}"/>
                </a:ext>
              </a:extLst>
            </p:cNvPr>
            <p:cNvSpPr txBox="1"/>
            <p:nvPr/>
          </p:nvSpPr>
          <p:spPr>
            <a:xfrm>
              <a:off x="896339" y="102909"/>
              <a:ext cx="10868031" cy="584775"/>
            </a:xfrm>
            <a:prstGeom prst="rect">
              <a:avLst/>
            </a:prstGeom>
            <a:solidFill>
              <a:srgbClr val="003366"/>
            </a:solidFill>
          </p:spPr>
          <p:txBody>
            <a:bodyPr wrap="square" lIns="0" rIns="9144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MSFC Science Research and Projects Division (ST10) </a:t>
              </a:r>
            </a:p>
          </p:txBody>
        </p:sp>
        <p:pic>
          <p:nvPicPr>
            <p:cNvPr id="16" name="Picture 15">
              <a:extLst>
                <a:ext uri="{FF2B5EF4-FFF2-40B4-BE49-F238E27FC236}">
                  <a16:creationId xmlns:a16="http://schemas.microsoft.com/office/drawing/2014/main" id="{7E25767B-9373-4807-B264-0CF6C3AD81FA}"/>
                </a:ext>
              </a:extLst>
            </p:cNvPr>
            <p:cNvPicPr>
              <a:picLocks noChangeAspect="1"/>
            </p:cNvPicPr>
            <p:nvPr/>
          </p:nvPicPr>
          <p:blipFill rotWithShape="1">
            <a:blip r:embed="rId4" cstate="print">
              <a:alphaModFix/>
              <a:extLst>
                <a:ext uri="{BEBA8EAE-BF5A-486C-A8C5-ECC9F3942E4B}">
                  <a14:imgProps xmlns:a14="http://schemas.microsoft.com/office/drawing/2010/main">
                    <a14:imgLayer r:embed="rId5">
                      <a14:imgEffect>
                        <a14:backgroundRemoval t="23348" b="87605" l="22355" r="82033"/>
                      </a14:imgEffect>
                    </a14:imgLayer>
                  </a14:imgProps>
                </a:ext>
                <a:ext uri="{28A0092B-C50C-407E-A947-70E740481C1C}">
                  <a14:useLocalDpi xmlns:a14="http://schemas.microsoft.com/office/drawing/2010/main" val="0"/>
                </a:ext>
              </a:extLst>
            </a:blip>
            <a:srcRect l="14895" t="15315" r="10507" b="4363"/>
            <a:stretch/>
          </p:blipFill>
          <p:spPr>
            <a:xfrm>
              <a:off x="11193159" y="-15226"/>
              <a:ext cx="1090672" cy="837205"/>
            </a:xfrm>
            <a:prstGeom prst="ellipse">
              <a:avLst/>
            </a:prstGeom>
            <a:solidFill>
              <a:schemeClr val="tx1">
                <a:alpha val="0"/>
              </a:schemeClr>
            </a:solidFill>
          </p:spPr>
        </p:pic>
      </p:grpSp>
    </p:spTree>
    <p:extLst>
      <p:ext uri="{BB962C8B-B14F-4D97-AF65-F5344CB8AC3E}">
        <p14:creationId xmlns:p14="http://schemas.microsoft.com/office/powerpoint/2010/main" val="36289284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50" name="TextBox 49">
            <a:extLst>
              <a:ext uri="{FF2B5EF4-FFF2-40B4-BE49-F238E27FC236}">
                <a16:creationId xmlns:a16="http://schemas.microsoft.com/office/drawing/2014/main" id="{9B597349-59E7-470B-A09D-CB747CDA048F}"/>
              </a:ext>
            </a:extLst>
          </p:cNvPr>
          <p:cNvSpPr txBox="1"/>
          <p:nvPr/>
        </p:nvSpPr>
        <p:spPr>
          <a:xfrm>
            <a:off x="351981" y="3061695"/>
            <a:ext cx="333901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prstClr val="white"/>
                </a:solidFill>
                <a:effectLst/>
                <a:uLnTx/>
                <a:uFillTx/>
                <a:latin typeface="Helvetica" pitchFamily="2" charset="0"/>
                <a:ea typeface="+mn-ea"/>
                <a:cs typeface="+mn-cs"/>
              </a:rPr>
              <a:t>Science Test and Tech Development</a:t>
            </a:r>
            <a:r>
              <a:rPr kumimoji="0" lang="en-US" b="1" i="0" u="none" strike="noStrike" kern="1200" cap="none" spc="0" normalizeH="0" baseline="0" noProof="0" dirty="0">
                <a:ln>
                  <a:noFill/>
                </a:ln>
                <a:solidFill>
                  <a:prstClr val="white"/>
                </a:solidFill>
                <a:effectLst/>
                <a:uLnTx/>
                <a:uFillTx/>
                <a:latin typeface="Helvetica" pitchFamily="2" charset="0"/>
                <a:ea typeface="+mn-ea"/>
                <a:cs typeface="+mn-cs"/>
              </a:rPr>
              <a:t>: </a:t>
            </a:r>
            <a:r>
              <a:rPr kumimoji="0" lang="en-US" b="1" i="1" u="none" strike="noStrike" kern="1200" cap="none" spc="0" normalizeH="0" baseline="0" noProof="0" dirty="0">
                <a:ln>
                  <a:noFill/>
                </a:ln>
                <a:solidFill>
                  <a:prstClr val="white"/>
                </a:solidFill>
                <a:effectLst/>
                <a:uLnTx/>
                <a:uFillTx/>
                <a:latin typeface="Helvetica" pitchFamily="2" charset="0"/>
                <a:ea typeface="+mn-ea"/>
                <a:cs typeface="+mn-cs"/>
              </a:rPr>
              <a:t>Enabling the next generation science missions</a:t>
            </a:r>
            <a:endParaRPr kumimoji="0" lang="en-US" b="0" i="1" u="none" strike="noStrike" kern="1200" cap="none" spc="0" normalizeH="0" baseline="0" noProof="0" dirty="0">
              <a:ln>
                <a:noFill/>
              </a:ln>
              <a:solidFill>
                <a:prstClr val="white"/>
              </a:solidFill>
              <a:effectLst/>
              <a:uLnTx/>
              <a:uFillTx/>
              <a:latin typeface="Helvetica" pitchFamily="2" charset="0"/>
              <a:ea typeface="+mn-ea"/>
              <a:cs typeface="+mn-cs"/>
            </a:endParaRPr>
          </a:p>
        </p:txBody>
      </p:sp>
      <p:sp>
        <p:nvSpPr>
          <p:cNvPr id="43" name="TextBox 42">
            <a:extLst>
              <a:ext uri="{FF2B5EF4-FFF2-40B4-BE49-F238E27FC236}">
                <a16:creationId xmlns:a16="http://schemas.microsoft.com/office/drawing/2014/main" id="{5511EDD8-DD7B-40E4-9CFB-CA4B63A6E610}"/>
              </a:ext>
            </a:extLst>
          </p:cNvPr>
          <p:cNvSpPr txBox="1"/>
          <p:nvPr/>
        </p:nvSpPr>
        <p:spPr>
          <a:xfrm>
            <a:off x="591755" y="1079371"/>
            <a:ext cx="38851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prstClr val="white"/>
                </a:solidFill>
                <a:effectLst/>
                <a:uLnTx/>
                <a:uFillTx/>
                <a:latin typeface="Helvetica" pitchFamily="2" charset="0"/>
                <a:ea typeface="+mn-ea"/>
                <a:cs typeface="+mn-cs"/>
              </a:rPr>
              <a:t>Astrophysics:</a:t>
            </a:r>
            <a:r>
              <a:rPr kumimoji="0" lang="en-US" b="1" i="0" u="none" strike="noStrike" kern="1200" cap="none" spc="0" normalizeH="0" baseline="0" noProof="0" dirty="0">
                <a:ln>
                  <a:noFill/>
                </a:ln>
                <a:solidFill>
                  <a:prstClr val="white"/>
                </a:solidFill>
                <a:effectLst/>
                <a:uLnTx/>
                <a:uFillTx/>
                <a:latin typeface="Helvetica" pitchFamily="2" charset="0"/>
                <a:ea typeface="+mn-ea"/>
                <a:cs typeface="+mn-cs"/>
              </a:rPr>
              <a:t> </a:t>
            </a:r>
            <a:r>
              <a:rPr kumimoji="0" lang="en-US" b="1" i="1" u="none" strike="noStrike" kern="1200" cap="none" spc="0" normalizeH="0" baseline="0" noProof="0" dirty="0">
                <a:ln>
                  <a:noFill/>
                </a:ln>
                <a:solidFill>
                  <a:prstClr val="white"/>
                </a:solidFill>
                <a:effectLst/>
                <a:uLnTx/>
                <a:uFillTx/>
                <a:latin typeface="Helvetica" pitchFamily="2" charset="0"/>
                <a:ea typeface="+mn-ea"/>
                <a:cs typeface="+mn-cs"/>
              </a:rPr>
              <a:t>Origins and Physics of the Cosmos</a:t>
            </a:r>
            <a:endParaRPr kumimoji="0" lang="en-US" b="1" i="0" u="none" strike="noStrike" kern="1200" cap="none" spc="0" normalizeH="0" baseline="0" noProof="0" dirty="0">
              <a:ln>
                <a:noFill/>
              </a:ln>
              <a:solidFill>
                <a:prstClr val="white"/>
              </a:solidFill>
              <a:effectLst/>
              <a:uLnTx/>
              <a:uFillTx/>
              <a:latin typeface="Helvetica" pitchFamily="2" charset="0"/>
              <a:ea typeface="+mn-ea"/>
              <a:cs typeface="+mn-cs"/>
            </a:endParaRPr>
          </a:p>
        </p:txBody>
      </p:sp>
      <p:sp>
        <p:nvSpPr>
          <p:cNvPr id="51" name="TextBox 50">
            <a:extLst>
              <a:ext uri="{FF2B5EF4-FFF2-40B4-BE49-F238E27FC236}">
                <a16:creationId xmlns:a16="http://schemas.microsoft.com/office/drawing/2014/main" id="{6F78D440-7D0A-47CF-B998-F337DC030B27}"/>
              </a:ext>
            </a:extLst>
          </p:cNvPr>
          <p:cNvSpPr txBox="1"/>
          <p:nvPr/>
        </p:nvSpPr>
        <p:spPr>
          <a:xfrm>
            <a:off x="478810" y="5407724"/>
            <a:ext cx="427602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Science Project management: </a:t>
            </a:r>
            <a:r>
              <a:rPr kumimoji="0" lang="en-US" b="1" i="1"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Science projects technically complete, on time and within budget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p:txBody>
      </p:sp>
      <p:sp>
        <p:nvSpPr>
          <p:cNvPr id="41" name="TextBox 40">
            <a:extLst>
              <a:ext uri="{FF2B5EF4-FFF2-40B4-BE49-F238E27FC236}">
                <a16:creationId xmlns:a16="http://schemas.microsoft.com/office/drawing/2014/main" id="{F63E8DD9-5276-48C1-9235-33B46E13A9AF}"/>
              </a:ext>
            </a:extLst>
          </p:cNvPr>
          <p:cNvSpPr txBox="1"/>
          <p:nvPr/>
        </p:nvSpPr>
        <p:spPr>
          <a:xfrm>
            <a:off x="8532710" y="3099813"/>
            <a:ext cx="333901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prstClr val="white"/>
                </a:solidFill>
                <a:effectLst/>
                <a:uLnTx/>
                <a:uFillTx/>
                <a:latin typeface="Helvetica" pitchFamily="2" charset="0"/>
                <a:ea typeface="+mn-ea"/>
                <a:cs typeface="+mn-cs"/>
              </a:rPr>
              <a:t>Planetary Science</a:t>
            </a:r>
            <a:r>
              <a:rPr kumimoji="0" lang="en-US" b="1" i="0" u="none" strike="noStrike" kern="1200" cap="none" spc="0" normalizeH="0" baseline="0" noProof="0" dirty="0">
                <a:ln>
                  <a:noFill/>
                </a:ln>
                <a:solidFill>
                  <a:prstClr val="white"/>
                </a:solidFill>
                <a:effectLst/>
                <a:uLnTx/>
                <a:uFillTx/>
                <a:latin typeface="Helvetica" pitchFamily="2" charset="0"/>
                <a:ea typeface="+mn-ea"/>
                <a:cs typeface="+mn-cs"/>
              </a:rPr>
              <a:t>: </a:t>
            </a:r>
            <a:r>
              <a:rPr kumimoji="0" lang="en-US" b="1" i="1" u="none" strike="noStrike" kern="1200" cap="none" spc="0" normalizeH="0" baseline="0" noProof="0" dirty="0">
                <a:ln>
                  <a:noFill/>
                </a:ln>
                <a:solidFill>
                  <a:prstClr val="white"/>
                </a:solidFill>
                <a:effectLst/>
                <a:uLnTx/>
                <a:uFillTx/>
                <a:latin typeface="Helvetica" pitchFamily="2" charset="0"/>
                <a:ea typeface="+mn-ea"/>
                <a:cs typeface="+mn-cs"/>
              </a:rPr>
              <a:t>Science of the Moon, Mars and beyond</a:t>
            </a:r>
            <a:endParaRPr kumimoji="0" lang="en-US" b="1" i="0" u="none" strike="noStrike" kern="1200" cap="none" spc="0" normalizeH="0" baseline="0" noProof="0" dirty="0">
              <a:ln>
                <a:noFill/>
              </a:ln>
              <a:solidFill>
                <a:prstClr val="white"/>
              </a:solidFill>
              <a:effectLst/>
              <a:uLnTx/>
              <a:uFillTx/>
              <a:latin typeface="Helvetica" pitchFamily="2" charset="0"/>
              <a:ea typeface="+mn-ea"/>
              <a:cs typeface="+mn-cs"/>
            </a:endParaRPr>
          </a:p>
        </p:txBody>
      </p:sp>
      <p:sp>
        <p:nvSpPr>
          <p:cNvPr id="39" name="TextBox 38">
            <a:extLst>
              <a:ext uri="{FF2B5EF4-FFF2-40B4-BE49-F238E27FC236}">
                <a16:creationId xmlns:a16="http://schemas.microsoft.com/office/drawing/2014/main" id="{19351857-7250-4A1D-B082-042720BCB444}"/>
              </a:ext>
            </a:extLst>
          </p:cNvPr>
          <p:cNvSpPr txBox="1"/>
          <p:nvPr/>
        </p:nvSpPr>
        <p:spPr>
          <a:xfrm>
            <a:off x="7966879" y="1018996"/>
            <a:ext cx="405583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prstClr val="white"/>
                </a:solidFill>
                <a:effectLst/>
                <a:uLnTx/>
                <a:uFillTx/>
                <a:latin typeface="Helvetica" pitchFamily="2" charset="0"/>
                <a:ea typeface="+mn-ea"/>
                <a:cs typeface="+mn-cs"/>
              </a:rPr>
              <a:t>Heliophysics</a:t>
            </a:r>
            <a:r>
              <a:rPr kumimoji="0" lang="en-US" b="1" i="0" u="none" strike="noStrike" kern="1200" cap="none" spc="0" normalizeH="0" baseline="0" noProof="0" dirty="0">
                <a:ln>
                  <a:noFill/>
                </a:ln>
                <a:solidFill>
                  <a:prstClr val="white"/>
                </a:solidFill>
                <a:effectLst/>
                <a:uLnTx/>
                <a:uFillTx/>
                <a:latin typeface="Helvetica" pitchFamily="2" charset="0"/>
                <a:ea typeface="+mn-ea"/>
                <a:cs typeface="+mn-cs"/>
              </a:rPr>
              <a:t>:  </a:t>
            </a:r>
            <a:r>
              <a:rPr kumimoji="0" lang="en-US" b="1" i="1" u="none" strike="noStrike" kern="1200" cap="none" spc="0" normalizeH="0" baseline="0" noProof="0" dirty="0">
                <a:ln>
                  <a:noFill/>
                </a:ln>
                <a:solidFill>
                  <a:prstClr val="white"/>
                </a:solidFill>
                <a:effectLst/>
                <a:uLnTx/>
                <a:uFillTx/>
                <a:latin typeface="Helvetica" pitchFamily="2" charset="0"/>
                <a:ea typeface="+mn-ea"/>
                <a:cs typeface="+mn-cs"/>
              </a:rPr>
              <a:t>Understanding the Sun and its impact on the solar system. </a:t>
            </a:r>
            <a:endParaRPr kumimoji="0" lang="en-US" b="1" i="0" u="none" strike="noStrike" kern="1200" cap="none" spc="0" normalizeH="0" baseline="0" noProof="0" dirty="0">
              <a:ln>
                <a:noFill/>
              </a:ln>
              <a:solidFill>
                <a:prstClr val="white"/>
              </a:solidFill>
              <a:effectLst/>
              <a:uLnTx/>
              <a:uFillTx/>
              <a:latin typeface="Helvetica" pitchFamily="2" charset="0"/>
              <a:ea typeface="+mn-ea"/>
              <a:cs typeface="+mn-cs"/>
            </a:endParaRPr>
          </a:p>
        </p:txBody>
      </p:sp>
      <p:sp>
        <p:nvSpPr>
          <p:cNvPr id="40" name="TextBox 39">
            <a:extLst>
              <a:ext uri="{FF2B5EF4-FFF2-40B4-BE49-F238E27FC236}">
                <a16:creationId xmlns:a16="http://schemas.microsoft.com/office/drawing/2014/main" id="{7E2A2AC6-E445-4819-852A-7E4B8CB9C9A0}"/>
              </a:ext>
            </a:extLst>
          </p:cNvPr>
          <p:cNvSpPr txBox="1"/>
          <p:nvPr/>
        </p:nvSpPr>
        <p:spPr>
          <a:xfrm>
            <a:off x="7966879" y="5407724"/>
            <a:ext cx="3777876" cy="646331"/>
          </a:xfrm>
          <a:prstGeom prst="rect">
            <a:avLst/>
          </a:prstGeom>
          <a:noFill/>
        </p:spPr>
        <p:txBody>
          <a:bodyPr wrap="square" rtlCol="0">
            <a:spAutoFit/>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prstClr val="white"/>
                </a:solidFill>
                <a:effectLst/>
                <a:uLnTx/>
                <a:uFillTx/>
                <a:latin typeface="Helvetica" pitchFamily="2" charset="0"/>
                <a:ea typeface="+mn-ea"/>
                <a:cs typeface="+mn-cs"/>
              </a:rPr>
              <a:t>Earth Science</a:t>
            </a:r>
            <a:r>
              <a:rPr kumimoji="0" lang="en-US"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b="1" i="1"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Understanding Earth - Improving life on Earth</a:t>
            </a:r>
            <a:endParaRPr kumimoji="0" lang="en-US" b="1"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ED3D3A29-0A3D-4082-AA7E-56EC4E4DBE6A}"/>
              </a:ext>
            </a:extLst>
          </p:cNvPr>
          <p:cNvGrpSpPr/>
          <p:nvPr/>
        </p:nvGrpSpPr>
        <p:grpSpPr>
          <a:xfrm>
            <a:off x="669727" y="50781"/>
            <a:ext cx="11387492" cy="837205"/>
            <a:chOff x="896339" y="-15226"/>
            <a:chExt cx="11387492" cy="837205"/>
          </a:xfrm>
        </p:grpSpPr>
        <p:sp>
          <p:nvSpPr>
            <p:cNvPr id="65" name="TextBox 64">
              <a:extLst>
                <a:ext uri="{FF2B5EF4-FFF2-40B4-BE49-F238E27FC236}">
                  <a16:creationId xmlns:a16="http://schemas.microsoft.com/office/drawing/2014/main" id="{1BB2C49D-CDA3-440D-97FB-E6E41482B75B}"/>
                </a:ext>
              </a:extLst>
            </p:cNvPr>
            <p:cNvSpPr txBox="1"/>
            <p:nvPr/>
          </p:nvSpPr>
          <p:spPr>
            <a:xfrm>
              <a:off x="896339" y="102909"/>
              <a:ext cx="10868031" cy="584775"/>
            </a:xfrm>
            <a:prstGeom prst="rect">
              <a:avLst/>
            </a:prstGeom>
            <a:solidFill>
              <a:srgbClr val="003366"/>
            </a:solidFill>
          </p:spPr>
          <p:txBody>
            <a:bodyPr wrap="square" lIns="0" rIns="9144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SRPD:  Research Spanning the Universe</a:t>
              </a:r>
            </a:p>
          </p:txBody>
        </p:sp>
        <p:pic>
          <p:nvPicPr>
            <p:cNvPr id="17" name="Picture 16">
              <a:extLst>
                <a:ext uri="{FF2B5EF4-FFF2-40B4-BE49-F238E27FC236}">
                  <a16:creationId xmlns:a16="http://schemas.microsoft.com/office/drawing/2014/main" id="{A5556C62-3230-4381-9A99-6BD1F06C3746}"/>
                </a:ext>
              </a:extLst>
            </p:cNvPr>
            <p:cNvPicPr>
              <a:picLocks noChangeAspect="1"/>
            </p:cNvPicPr>
            <p:nvPr/>
          </p:nvPicPr>
          <p:blipFill rotWithShape="1">
            <a:blip r:embed="rId3" cstate="print">
              <a:alphaModFix/>
              <a:extLst>
                <a:ext uri="{BEBA8EAE-BF5A-486C-A8C5-ECC9F3942E4B}">
                  <a14:imgProps xmlns:a14="http://schemas.microsoft.com/office/drawing/2010/main">
                    <a14:imgLayer r:embed="rId4">
                      <a14:imgEffect>
                        <a14:backgroundRemoval t="23348" b="87605" l="22355" r="82033"/>
                      </a14:imgEffect>
                    </a14:imgLayer>
                  </a14:imgProps>
                </a:ext>
                <a:ext uri="{28A0092B-C50C-407E-A947-70E740481C1C}">
                  <a14:useLocalDpi xmlns:a14="http://schemas.microsoft.com/office/drawing/2010/main" val="0"/>
                </a:ext>
              </a:extLst>
            </a:blip>
            <a:srcRect l="14895" t="15315" r="10507" b="4363"/>
            <a:stretch/>
          </p:blipFill>
          <p:spPr>
            <a:xfrm>
              <a:off x="11193159" y="-15226"/>
              <a:ext cx="1090672" cy="837205"/>
            </a:xfrm>
            <a:prstGeom prst="ellipse">
              <a:avLst/>
            </a:prstGeom>
            <a:solidFill>
              <a:schemeClr val="tx1">
                <a:alpha val="0"/>
              </a:schemeClr>
            </a:solidFill>
          </p:spPr>
        </p:pic>
      </p:grpSp>
      <p:pic>
        <p:nvPicPr>
          <p:cNvPr id="19" name="Picture 18" descr="A picture containing logo&#10;&#10;Description automatically generated">
            <a:extLst>
              <a:ext uri="{FF2B5EF4-FFF2-40B4-BE49-F238E27FC236}">
                <a16:creationId xmlns:a16="http://schemas.microsoft.com/office/drawing/2014/main" id="{A1F8115B-D6C5-4532-A521-7006DF80A9FD}"/>
              </a:ext>
            </a:extLst>
          </p:cNvPr>
          <p:cNvPicPr>
            <a:picLocks noChangeAspect="1"/>
          </p:cNvPicPr>
          <p:nvPr/>
        </p:nvPicPr>
        <p:blipFill rotWithShape="1">
          <a:blip r:embed="rId5"/>
          <a:srcRect t="7805" r="13081"/>
          <a:stretch/>
        </p:blipFill>
        <p:spPr>
          <a:xfrm>
            <a:off x="3451216" y="1082721"/>
            <a:ext cx="5081494" cy="4989252"/>
          </a:xfrm>
          <a:prstGeom prst="rect">
            <a:avLst/>
          </a:prstGeom>
        </p:spPr>
      </p:pic>
    </p:spTree>
    <p:extLst>
      <p:ext uri="{BB962C8B-B14F-4D97-AF65-F5344CB8AC3E}">
        <p14:creationId xmlns:p14="http://schemas.microsoft.com/office/powerpoint/2010/main" val="31632737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1" name="Google Shape;385;p45">
            <a:extLst>
              <a:ext uri="{FF2B5EF4-FFF2-40B4-BE49-F238E27FC236}">
                <a16:creationId xmlns:a16="http://schemas.microsoft.com/office/drawing/2014/main" id="{65B55F6E-5DDA-40D3-9222-DAFB13B4EACD}"/>
              </a:ext>
            </a:extLst>
          </p:cNvPr>
          <p:cNvPicPr preferRelativeResize="0"/>
          <p:nvPr/>
        </p:nvPicPr>
        <p:blipFill>
          <a:blip r:embed="rId3">
            <a:alphaModFix/>
          </a:blip>
          <a:stretch>
            <a:fillRect/>
          </a:stretch>
        </p:blipFill>
        <p:spPr>
          <a:xfrm>
            <a:off x="3840103" y="4586649"/>
            <a:ext cx="3632169" cy="1966789"/>
          </a:xfrm>
          <a:prstGeom prst="rect">
            <a:avLst/>
          </a:prstGeom>
          <a:noFill/>
          <a:ln>
            <a:noFill/>
          </a:ln>
          <a:effectLst>
            <a:outerShdw blurRad="57150" dist="19050" dir="5400000" algn="bl" rotWithShape="0">
              <a:srgbClr val="000000">
                <a:alpha val="50000"/>
              </a:srgbClr>
            </a:outerShdw>
          </a:effectLst>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3987" y="1721271"/>
            <a:ext cx="1907819" cy="1617867"/>
          </a:xfrm>
          <a:prstGeom prst="rect">
            <a:avLst/>
          </a:prstGeom>
        </p:spPr>
      </p:pic>
      <p:sp>
        <p:nvSpPr>
          <p:cNvPr id="9" name="TextBox 8">
            <a:extLst>
              <a:ext uri="{FF2B5EF4-FFF2-40B4-BE49-F238E27FC236}">
                <a16:creationId xmlns:a16="http://schemas.microsoft.com/office/drawing/2014/main" id="{F256B6A3-67CB-404E-8498-3C46A7C7905D}"/>
              </a:ext>
            </a:extLst>
          </p:cNvPr>
          <p:cNvSpPr txBox="1"/>
          <p:nvPr/>
        </p:nvSpPr>
        <p:spPr>
          <a:xfrm>
            <a:off x="53067" y="744203"/>
            <a:ext cx="12085866" cy="400110"/>
          </a:xfrm>
          <a:prstGeom prst="rect">
            <a:avLst/>
          </a:prstGeom>
          <a:noFill/>
        </p:spPr>
        <p:txBody>
          <a:bodyPr wrap="square" rtlCol="0">
            <a:spAutoFit/>
          </a:bodyPr>
          <a:lstStyle/>
          <a:p>
            <a:pPr algn="ctr">
              <a:spcAft>
                <a:spcPts val="600"/>
              </a:spcAft>
            </a:pPr>
            <a:r>
              <a:rPr lang="en-US" sz="2000" b="1" i="1" dirty="0">
                <a:solidFill>
                  <a:schemeClr val="bg1"/>
                </a:solidFill>
                <a:latin typeface="Helvetica" panose="020B0604020202020204" pitchFamily="34" charset="0"/>
                <a:cs typeface="Helvetica" panose="020B0604020202020204" pitchFamily="34" charset="0"/>
              </a:rPr>
              <a:t>Research for knowledge and understanding….Research for application to societal needs</a:t>
            </a:r>
            <a:endParaRPr lang="en-US" sz="2000" b="1" i="1" dirty="0">
              <a:solidFill>
                <a:prstClr val="white"/>
              </a:solidFill>
            </a:endParaRPr>
          </a:p>
        </p:txBody>
      </p:sp>
      <p:sp>
        <p:nvSpPr>
          <p:cNvPr id="2" name="TextBox 1">
            <a:extLst>
              <a:ext uri="{FF2B5EF4-FFF2-40B4-BE49-F238E27FC236}">
                <a16:creationId xmlns:a16="http://schemas.microsoft.com/office/drawing/2014/main" id="{60BBD8D6-2DA0-4FBA-B6CD-1EC63D002744}"/>
              </a:ext>
            </a:extLst>
          </p:cNvPr>
          <p:cNvSpPr txBox="1"/>
          <p:nvPr/>
        </p:nvSpPr>
        <p:spPr>
          <a:xfrm>
            <a:off x="132067" y="3476795"/>
            <a:ext cx="4206603" cy="923330"/>
          </a:xfrm>
          <a:prstGeom prst="rect">
            <a:avLst/>
          </a:prstGeom>
          <a:noFill/>
        </p:spPr>
        <p:txBody>
          <a:bodyPr wrap="square" rtlCol="0">
            <a:spAutoFit/>
          </a:bodyPr>
          <a:lstStyle/>
          <a:p>
            <a:pPr marL="285750" indent="-285750">
              <a:buFont typeface="Arial" panose="020B0604020202020204" pitchFamily="34" charset="0"/>
              <a:buChar char="•"/>
            </a:pPr>
            <a:r>
              <a:rPr lang="en-US" u="sng" dirty="0">
                <a:solidFill>
                  <a:schemeClr val="bg1"/>
                </a:solidFill>
                <a:latin typeface="Arial" panose="020B0604020202020204" pitchFamily="34" charset="0"/>
                <a:cs typeface="Arial" panose="020B0604020202020204" pitchFamily="34" charset="0"/>
              </a:rPr>
              <a:t>Research</a:t>
            </a:r>
            <a:r>
              <a:rPr lang="en-US" dirty="0">
                <a:solidFill>
                  <a:schemeClr val="bg1"/>
                </a:solidFill>
                <a:latin typeface="Arial" panose="020B0604020202020204" pitchFamily="34" charset="0"/>
                <a:cs typeface="Arial" panose="020B0604020202020204" pitchFamily="34" charset="0"/>
              </a:rPr>
              <a:t>: Severe storms, lightning instrumentation, water and energy cycles, land surface change.</a:t>
            </a:r>
          </a:p>
        </p:txBody>
      </p:sp>
      <p:pic>
        <p:nvPicPr>
          <p:cNvPr id="22" name="Shape 94">
            <a:extLst>
              <a:ext uri="{FF2B5EF4-FFF2-40B4-BE49-F238E27FC236}">
                <a16:creationId xmlns:a16="http://schemas.microsoft.com/office/drawing/2014/main" id="{E759EE63-342D-46A0-8C79-CD81346E784C}"/>
              </a:ext>
            </a:extLst>
          </p:cNvP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49233" y="1680637"/>
            <a:ext cx="2705801" cy="1787718"/>
          </a:xfrm>
          <a:prstGeom prst="rect">
            <a:avLst/>
          </a:prstGeom>
          <a:noFill/>
          <a:ln>
            <a:noFill/>
          </a:ln>
          <a:effectLst>
            <a:outerShdw blurRad="57150" dist="19050" dir="5400000" algn="bl" rotWithShape="0">
              <a:srgbClr val="000000">
                <a:alpha val="50000"/>
              </a:srgbClr>
            </a:outerShdw>
          </a:effectLst>
        </p:spPr>
      </p:pic>
      <p:pic>
        <p:nvPicPr>
          <p:cNvPr id="23" name="Shape 139">
            <a:extLst>
              <a:ext uri="{FF2B5EF4-FFF2-40B4-BE49-F238E27FC236}">
                <a16:creationId xmlns:a16="http://schemas.microsoft.com/office/drawing/2014/main" id="{ABDC3C95-5656-45B8-81A3-00083A04E1BC}"/>
              </a:ext>
            </a:extLst>
          </p:cNvPr>
          <p:cNvPicPr preferRelativeResize="0"/>
          <p:nvPr/>
        </p:nvPicPr>
        <p:blipFill>
          <a:blip r:embed="rId6">
            <a:alphaModFix/>
          </a:blip>
          <a:stretch>
            <a:fillRect/>
          </a:stretch>
        </p:blipFill>
        <p:spPr>
          <a:xfrm>
            <a:off x="4722928" y="1584637"/>
            <a:ext cx="2247449" cy="1908869"/>
          </a:xfrm>
          <a:prstGeom prst="rect">
            <a:avLst/>
          </a:prstGeom>
          <a:noFill/>
          <a:ln>
            <a:noFill/>
          </a:ln>
        </p:spPr>
      </p:pic>
      <p:sp>
        <p:nvSpPr>
          <p:cNvPr id="24" name="TextBox 23">
            <a:extLst>
              <a:ext uri="{FF2B5EF4-FFF2-40B4-BE49-F238E27FC236}">
                <a16:creationId xmlns:a16="http://schemas.microsoft.com/office/drawing/2014/main" id="{E448902B-7308-4A36-B108-4B99823BB7AD}"/>
              </a:ext>
            </a:extLst>
          </p:cNvPr>
          <p:cNvSpPr txBox="1"/>
          <p:nvPr/>
        </p:nvSpPr>
        <p:spPr>
          <a:xfrm>
            <a:off x="4244076" y="3468355"/>
            <a:ext cx="8028437" cy="646331"/>
          </a:xfrm>
          <a:prstGeom prst="rect">
            <a:avLst/>
          </a:prstGeom>
          <a:noFill/>
        </p:spPr>
        <p:txBody>
          <a:bodyPr wrap="square" rtlCol="0">
            <a:spAutoFit/>
          </a:bodyPr>
          <a:lstStyle/>
          <a:p>
            <a:pPr marL="285750" indent="-285750">
              <a:buFont typeface="Arial" panose="020B0604020202020204" pitchFamily="34" charset="0"/>
              <a:buChar char="•"/>
            </a:pPr>
            <a:r>
              <a:rPr lang="en-US" u="sng" dirty="0">
                <a:solidFill>
                  <a:schemeClr val="bg1"/>
                </a:solidFill>
                <a:latin typeface="Arial" panose="020B0604020202020204" pitchFamily="34" charset="0"/>
                <a:cs typeface="Arial" panose="020B0604020202020204" pitchFamily="34" charset="0"/>
              </a:rPr>
              <a:t>R2A/O2R- </a:t>
            </a:r>
            <a:r>
              <a:rPr lang="en-US" dirty="0">
                <a:solidFill>
                  <a:schemeClr val="bg1"/>
                </a:solidFill>
                <a:latin typeface="Arial" panose="020B0604020202020204" pitchFamily="34" charset="0"/>
                <a:cs typeface="Arial" panose="020B0604020202020204" pitchFamily="34" charset="0"/>
              </a:rPr>
              <a:t>NASA research transitioned to societal applications in weather forecasting, disaster response, capacity building, climate resilience</a:t>
            </a:r>
          </a:p>
        </p:txBody>
      </p:sp>
      <p:pic>
        <p:nvPicPr>
          <p:cNvPr id="25" name="Picture 24">
            <a:extLst>
              <a:ext uri="{FF2B5EF4-FFF2-40B4-BE49-F238E27FC236}">
                <a16:creationId xmlns:a16="http://schemas.microsoft.com/office/drawing/2014/main" id="{A8A5A43A-89C1-4BB7-873F-FA953C92B5D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2640" t="59628" r="14496"/>
          <a:stretch/>
        </p:blipFill>
        <p:spPr>
          <a:xfrm rot="10800000">
            <a:off x="6718392" y="1882942"/>
            <a:ext cx="1262908" cy="598787"/>
          </a:xfrm>
          <a:prstGeom prst="rect">
            <a:avLst/>
          </a:prstGeom>
          <a:ln w="25400">
            <a:solidFill>
              <a:schemeClr val="bg1"/>
            </a:solidFill>
          </a:ln>
        </p:spPr>
      </p:pic>
      <p:pic>
        <p:nvPicPr>
          <p:cNvPr id="26" name="Picture 25">
            <a:extLst>
              <a:ext uri="{FF2B5EF4-FFF2-40B4-BE49-F238E27FC236}">
                <a16:creationId xmlns:a16="http://schemas.microsoft.com/office/drawing/2014/main" id="{9F501569-2094-4BA7-ACFB-34538148B9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8392" y="2610946"/>
            <a:ext cx="1266935" cy="563487"/>
          </a:xfrm>
          <a:prstGeom prst="rect">
            <a:avLst/>
          </a:prstGeom>
          <a:ln w="25400">
            <a:solidFill>
              <a:schemeClr val="bg1"/>
            </a:solidFill>
          </a:ln>
        </p:spPr>
      </p:pic>
      <p:pic>
        <p:nvPicPr>
          <p:cNvPr id="4" name="Picture 3">
            <a:extLst>
              <a:ext uri="{FF2B5EF4-FFF2-40B4-BE49-F238E27FC236}">
                <a16:creationId xmlns:a16="http://schemas.microsoft.com/office/drawing/2014/main" id="{D02472F1-529C-45F3-8116-D04A16AE7BD8}"/>
              </a:ext>
            </a:extLst>
          </p:cNvPr>
          <p:cNvPicPr>
            <a:picLocks noChangeAspect="1"/>
          </p:cNvPicPr>
          <p:nvPr/>
        </p:nvPicPr>
        <p:blipFill rotWithShape="1">
          <a:blip r:embed="rId9"/>
          <a:srcRect l="8718"/>
          <a:stretch/>
        </p:blipFill>
        <p:spPr>
          <a:xfrm>
            <a:off x="10031806" y="1730139"/>
            <a:ext cx="1995227" cy="1617867"/>
          </a:xfrm>
          <a:prstGeom prst="rect">
            <a:avLst/>
          </a:prstGeom>
        </p:spPr>
      </p:pic>
      <p:pic>
        <p:nvPicPr>
          <p:cNvPr id="1028" name="Picture 4">
            <a:extLst>
              <a:ext uri="{FF2B5EF4-FFF2-40B4-BE49-F238E27FC236}">
                <a16:creationId xmlns:a16="http://schemas.microsoft.com/office/drawing/2014/main" id="{87C85BF9-EC6B-42F0-95F9-E9A0A4549A3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7220" t="24680" r="14949" b="20748"/>
          <a:stretch/>
        </p:blipFill>
        <p:spPr bwMode="auto">
          <a:xfrm>
            <a:off x="10478352" y="1246514"/>
            <a:ext cx="994938" cy="931702"/>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8C127899-0801-405F-9947-F5F410EB15F6}"/>
              </a:ext>
            </a:extLst>
          </p:cNvPr>
          <p:cNvSpPr txBox="1"/>
          <p:nvPr/>
        </p:nvSpPr>
        <p:spPr>
          <a:xfrm>
            <a:off x="197839" y="4645223"/>
            <a:ext cx="3408587" cy="1708160"/>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u="sng" dirty="0">
                <a:solidFill>
                  <a:schemeClr val="bg1"/>
                </a:solidFill>
                <a:latin typeface="Arial" panose="020B0604020202020204" pitchFamily="34" charset="0"/>
                <a:cs typeface="Arial" panose="020B0604020202020204" pitchFamily="34" charset="0"/>
              </a:rPr>
              <a:t>Data Science- </a:t>
            </a:r>
          </a:p>
          <a:p>
            <a:pPr marL="517525" lvl="1" indent="-173038">
              <a:spcAft>
                <a:spcPts val="600"/>
              </a:spcAft>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Informatics, curation, and interagency products</a:t>
            </a:r>
          </a:p>
          <a:p>
            <a:pPr marL="517525" lvl="1" indent="-173038">
              <a:spcAft>
                <a:spcPts val="600"/>
              </a:spcAft>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AI/ML tools  </a:t>
            </a:r>
          </a:p>
          <a:p>
            <a:pPr marL="517525" lvl="1" indent="-173038">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Open-source science/data</a:t>
            </a:r>
          </a:p>
        </p:txBody>
      </p:sp>
      <p:pic>
        <p:nvPicPr>
          <p:cNvPr id="29" name="Picture 28" descr="Logo, company name&#10;&#10;Description automatically generated">
            <a:extLst>
              <a:ext uri="{FF2B5EF4-FFF2-40B4-BE49-F238E27FC236}">
                <a16:creationId xmlns:a16="http://schemas.microsoft.com/office/drawing/2014/main" id="{F974F6BD-4655-42D5-9D6D-264C8017598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01719" y="4917712"/>
            <a:ext cx="2240832" cy="1168021"/>
          </a:xfrm>
          <a:prstGeom prst="rect">
            <a:avLst/>
          </a:prstGeom>
          <a:ln w="25400">
            <a:noFill/>
          </a:ln>
        </p:spPr>
      </p:pic>
      <p:pic>
        <p:nvPicPr>
          <p:cNvPr id="21" name="Picture 20" descr="A picture containing outdoor, night sky&#10;&#10;Description automatically generated">
            <a:extLst>
              <a:ext uri="{FF2B5EF4-FFF2-40B4-BE49-F238E27FC236}">
                <a16:creationId xmlns:a16="http://schemas.microsoft.com/office/drawing/2014/main" id="{24094D9E-F9F3-4545-A126-5F56B119D79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03357" y="1536869"/>
            <a:ext cx="903953" cy="1243687"/>
          </a:xfrm>
          <a:prstGeom prst="rect">
            <a:avLst/>
          </a:prstGeom>
          <a:ln w="19050">
            <a:solidFill>
              <a:schemeClr val="bg1"/>
            </a:solidFill>
          </a:ln>
        </p:spPr>
      </p:pic>
      <p:pic>
        <p:nvPicPr>
          <p:cNvPr id="30" name="Google Shape;171;p18">
            <a:extLst>
              <a:ext uri="{FF2B5EF4-FFF2-40B4-BE49-F238E27FC236}">
                <a16:creationId xmlns:a16="http://schemas.microsoft.com/office/drawing/2014/main" id="{7C56A28E-65AA-4E65-A139-FF7A9D89E3FA}"/>
              </a:ext>
            </a:extLst>
          </p:cNvPr>
          <p:cNvPicPr preferRelativeResize="0"/>
          <p:nvPr/>
        </p:nvPicPr>
        <p:blipFill rotWithShape="1">
          <a:blip r:embed="rId13">
            <a:alphaModFix/>
          </a:blip>
          <a:srcRect/>
          <a:stretch/>
        </p:blipFill>
        <p:spPr>
          <a:xfrm>
            <a:off x="8777107" y="4540561"/>
            <a:ext cx="3098592" cy="1851206"/>
          </a:xfrm>
          <a:prstGeom prst="rect">
            <a:avLst/>
          </a:prstGeom>
          <a:noFill/>
          <a:ln>
            <a:noFill/>
          </a:ln>
        </p:spPr>
      </p:pic>
      <p:grpSp>
        <p:nvGrpSpPr>
          <p:cNvPr id="32" name="Group 31">
            <a:extLst>
              <a:ext uri="{FF2B5EF4-FFF2-40B4-BE49-F238E27FC236}">
                <a16:creationId xmlns:a16="http://schemas.microsoft.com/office/drawing/2014/main" id="{99C40E7E-B762-46BC-8301-D61192B61355}"/>
              </a:ext>
            </a:extLst>
          </p:cNvPr>
          <p:cNvGrpSpPr/>
          <p:nvPr/>
        </p:nvGrpSpPr>
        <p:grpSpPr>
          <a:xfrm>
            <a:off x="679001" y="41661"/>
            <a:ext cx="11387492" cy="837205"/>
            <a:chOff x="896339" y="-15226"/>
            <a:chExt cx="11387492" cy="837205"/>
          </a:xfrm>
        </p:grpSpPr>
        <p:sp>
          <p:nvSpPr>
            <p:cNvPr id="35" name="TextBox 34">
              <a:extLst>
                <a:ext uri="{FF2B5EF4-FFF2-40B4-BE49-F238E27FC236}">
                  <a16:creationId xmlns:a16="http://schemas.microsoft.com/office/drawing/2014/main" id="{6724B6C8-DB02-484B-9EB3-90DE6F0BA2A0}"/>
                </a:ext>
              </a:extLst>
            </p:cNvPr>
            <p:cNvSpPr txBox="1"/>
            <p:nvPr/>
          </p:nvSpPr>
          <p:spPr>
            <a:xfrm>
              <a:off x="896339" y="138765"/>
              <a:ext cx="10868031" cy="492443"/>
            </a:xfrm>
            <a:prstGeom prst="rect">
              <a:avLst/>
            </a:prstGeom>
            <a:solidFill>
              <a:srgbClr val="003366"/>
            </a:solidFill>
          </p:spPr>
          <p:txBody>
            <a:bodyPr wrap="square" lIns="0" rIns="91440" rtlCol="0">
              <a:spAutoFit/>
            </a:bodyPr>
            <a:lstStyle/>
            <a:p>
              <a:pPr algn="ctr"/>
              <a:r>
                <a:rPr lang="en-US" sz="2600" b="1" dirty="0">
                  <a:solidFill>
                    <a:prstClr val="white"/>
                  </a:solidFill>
                </a:rPr>
                <a:t>Earth Science Branch (ST11)</a:t>
              </a:r>
            </a:p>
          </p:txBody>
        </p:sp>
        <p:pic>
          <p:nvPicPr>
            <p:cNvPr id="34" name="Picture 33">
              <a:extLst>
                <a:ext uri="{FF2B5EF4-FFF2-40B4-BE49-F238E27FC236}">
                  <a16:creationId xmlns:a16="http://schemas.microsoft.com/office/drawing/2014/main" id="{DDDDD08A-8B9F-4BED-AFC9-B1E50C98F7C5}"/>
                </a:ext>
              </a:extLst>
            </p:cNvPr>
            <p:cNvPicPr>
              <a:picLocks noChangeAspect="1"/>
            </p:cNvPicPr>
            <p:nvPr/>
          </p:nvPicPr>
          <p:blipFill rotWithShape="1">
            <a:blip r:embed="rId14" cstate="print">
              <a:alphaModFix/>
              <a:extLst>
                <a:ext uri="{BEBA8EAE-BF5A-486C-A8C5-ECC9F3942E4B}">
                  <a14:imgProps xmlns:a14="http://schemas.microsoft.com/office/drawing/2010/main">
                    <a14:imgLayer r:embed="rId15">
                      <a14:imgEffect>
                        <a14:backgroundRemoval t="23348" b="87605" l="22355" r="82033"/>
                      </a14:imgEffect>
                    </a14:imgLayer>
                  </a14:imgProps>
                </a:ext>
                <a:ext uri="{28A0092B-C50C-407E-A947-70E740481C1C}">
                  <a14:useLocalDpi xmlns:a14="http://schemas.microsoft.com/office/drawing/2010/main" val="0"/>
                </a:ext>
              </a:extLst>
            </a:blip>
            <a:srcRect l="14895" t="15315" r="10507" b="4363"/>
            <a:stretch/>
          </p:blipFill>
          <p:spPr>
            <a:xfrm>
              <a:off x="11193159" y="-15226"/>
              <a:ext cx="1090672" cy="837205"/>
            </a:xfrm>
            <a:prstGeom prst="ellipse">
              <a:avLst/>
            </a:prstGeom>
            <a:solidFill>
              <a:schemeClr val="tx1">
                <a:alpha val="0"/>
              </a:schemeClr>
            </a:solidFill>
          </p:spPr>
        </p:pic>
      </p:grpSp>
    </p:spTree>
    <p:extLst>
      <p:ext uri="{BB962C8B-B14F-4D97-AF65-F5344CB8AC3E}">
        <p14:creationId xmlns:p14="http://schemas.microsoft.com/office/powerpoint/2010/main" val="39936545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5925F0-96D5-463C-AC82-746B840D654C}"/>
              </a:ext>
            </a:extLst>
          </p:cNvPr>
          <p:cNvPicPr>
            <a:picLocks noChangeAspect="1"/>
          </p:cNvPicPr>
          <p:nvPr/>
        </p:nvPicPr>
        <p:blipFill>
          <a:blip r:embed="rId3"/>
          <a:stretch>
            <a:fillRect/>
          </a:stretch>
        </p:blipFill>
        <p:spPr>
          <a:xfrm>
            <a:off x="6096000" y="2852564"/>
            <a:ext cx="3988081" cy="2240980"/>
          </a:xfrm>
          <a:prstGeom prst="ellipse">
            <a:avLst/>
          </a:prstGeom>
          <a:effectLst>
            <a:softEdge rad="88900"/>
          </a:effectLst>
        </p:spPr>
      </p:pic>
      <p:sp>
        <p:nvSpPr>
          <p:cNvPr id="23" name="TextBox 22">
            <a:extLst>
              <a:ext uri="{FF2B5EF4-FFF2-40B4-BE49-F238E27FC236}">
                <a16:creationId xmlns:a16="http://schemas.microsoft.com/office/drawing/2014/main" id="{5039BEAC-FA46-4107-9DD8-A8FDFE396DBA}"/>
              </a:ext>
            </a:extLst>
          </p:cNvPr>
          <p:cNvSpPr txBox="1"/>
          <p:nvPr/>
        </p:nvSpPr>
        <p:spPr>
          <a:xfrm>
            <a:off x="89990" y="821724"/>
            <a:ext cx="11762792"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2000" b="1" i="1" u="none" strike="noStrike" kern="1200" cap="none" spc="0" normalizeH="0" baseline="0" noProof="0" dirty="0">
                <a:ln>
                  <a:noFill/>
                </a:ln>
                <a:solidFill>
                  <a:schemeClr val="bg1"/>
                </a:solidFill>
                <a:effectLst/>
                <a:uLnTx/>
                <a:uFillTx/>
                <a:latin typeface="Helvetica" panose="020B0604020202020204" pitchFamily="34" charset="0"/>
                <a:cs typeface="Helvetica" panose="020B0604020202020204" pitchFamily="34" charset="0"/>
              </a:rPr>
              <a:t>Unlocking the secrets of the Universe through the study of high-energy astrophysics</a:t>
            </a:r>
          </a:p>
          <a:p>
            <a:pPr marL="800100" marR="0" lvl="1" indent="-34290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sz="2000" b="1" dirty="0">
                <a:solidFill>
                  <a:prstClr val="white"/>
                </a:solidFill>
                <a:latin typeface="Calibri" panose="020F0502020204030204"/>
              </a:rPr>
              <a:t>X-rays from Blackholes, Neutron Stars, </a:t>
            </a:r>
            <a:r>
              <a:rPr kumimoji="0" lang="en-US" sz="2000" b="1" i="0" u="none" strike="noStrike" kern="1200" cap="none" spc="0" normalizeH="0" baseline="0" noProof="0" dirty="0">
                <a:ln>
                  <a:noFill/>
                </a:ln>
                <a:solidFill>
                  <a:prstClr val="white"/>
                </a:solidFill>
                <a:effectLst/>
                <a:uLnTx/>
                <a:uFillTx/>
                <a:latin typeface="Calibri" panose="020F0502020204030204"/>
              </a:rPr>
              <a:t>X-ray high</a:t>
            </a:r>
            <a:r>
              <a:rPr kumimoji="0" lang="en-US" sz="2000" b="1" i="0" u="none" strike="noStrike" kern="1200" cap="none" spc="0" normalizeH="0" noProof="0" dirty="0">
                <a:ln>
                  <a:noFill/>
                </a:ln>
                <a:solidFill>
                  <a:prstClr val="white"/>
                </a:solidFill>
                <a:effectLst/>
                <a:uLnTx/>
                <a:uFillTx/>
                <a:latin typeface="Calibri" panose="020F0502020204030204"/>
              </a:rPr>
              <a:t> resolution grazing incidence and replicated optics</a:t>
            </a:r>
          </a:p>
          <a:p>
            <a:pPr marL="800100" marR="0" lvl="1" indent="-342900" algn="l" defTabSz="914400" rtl="0" eaLnBrk="1" fontAlgn="auto" latinLnBrk="0" hangingPunct="1">
              <a:lnSpc>
                <a:spcPct val="100000"/>
              </a:lnSpc>
              <a:spcAft>
                <a:spcPts val="0"/>
              </a:spcAft>
              <a:buClrTx/>
              <a:buSzTx/>
              <a:buFont typeface="Arial" panose="020B0604020202020204" pitchFamily="34" charset="0"/>
              <a:buChar char="•"/>
              <a:tabLst/>
              <a:defRPr/>
            </a:pPr>
            <a:r>
              <a:rPr lang="en-US" sz="2000" b="1" baseline="0" dirty="0">
                <a:solidFill>
                  <a:prstClr val="white"/>
                </a:solidFill>
                <a:latin typeface="Calibri" panose="020F0502020204030204"/>
              </a:rPr>
              <a:t>IR,</a:t>
            </a:r>
            <a:r>
              <a:rPr lang="en-US" sz="2000" b="1" dirty="0">
                <a:solidFill>
                  <a:prstClr val="white"/>
                </a:solidFill>
                <a:latin typeface="Calibri" panose="020F0502020204030204"/>
              </a:rPr>
              <a:t> Optical, UV </a:t>
            </a:r>
            <a:r>
              <a:rPr lang="en-US" sz="2000" b="1" baseline="0" dirty="0">
                <a:solidFill>
                  <a:prstClr val="white"/>
                </a:solidFill>
                <a:latin typeface="Calibri" panose="020F0502020204030204"/>
              </a:rPr>
              <a:t>Normal</a:t>
            </a:r>
            <a:r>
              <a:rPr lang="en-US" sz="2000" b="1" dirty="0">
                <a:solidFill>
                  <a:prstClr val="white"/>
                </a:solidFill>
                <a:latin typeface="Calibri" panose="020F0502020204030204"/>
              </a:rPr>
              <a:t> incidence optics and telescope technology development and testing</a:t>
            </a:r>
            <a:endParaRPr kumimoji="0" lang="en-US" sz="2000" b="1" i="0" u="none" strike="noStrike" kern="1200" cap="none" spc="0" normalizeH="0" baseline="0" noProof="0" dirty="0">
              <a:ln>
                <a:noFill/>
              </a:ln>
              <a:solidFill>
                <a:prstClr val="white"/>
              </a:solidFill>
              <a:effectLst/>
              <a:uLnTx/>
              <a:uFillTx/>
              <a:latin typeface="Calibri" panose="020F0502020204030204"/>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white"/>
                </a:solidFill>
                <a:effectLst/>
                <a:uLnTx/>
                <a:uFillTx/>
                <a:latin typeface="Calibri" panose="020F0502020204030204"/>
              </a:rPr>
              <a:t>Relativistic and “multi-messenger” Astrophysics, </a:t>
            </a:r>
            <a:r>
              <a:rPr lang="en-US" sz="2000" b="1" dirty="0">
                <a:solidFill>
                  <a:prstClr val="white"/>
                </a:solidFill>
                <a:latin typeface="Calibri" panose="020F0502020204030204"/>
              </a:rPr>
              <a:t>gamma ray sensors </a:t>
            </a:r>
            <a:r>
              <a:rPr kumimoji="0" lang="en-US" sz="2000" b="1" i="0" u="none" strike="noStrike" kern="1200" cap="none" spc="0" normalizeH="0" baseline="0" noProof="0" dirty="0">
                <a:ln>
                  <a:noFill/>
                </a:ln>
                <a:solidFill>
                  <a:prstClr val="white"/>
                </a:solidFill>
                <a:effectLst/>
                <a:uLnTx/>
                <a:uFillTx/>
                <a:latin typeface="Calibri" panose="020F0502020204030204"/>
              </a:rPr>
              <a:t>and detection</a:t>
            </a:r>
          </a:p>
        </p:txBody>
      </p:sp>
      <p:pic>
        <p:nvPicPr>
          <p:cNvPr id="35" name="Picture 34" descr="A satellite in space&#10;&#10;Description automatically generated with medium confidence">
            <a:extLst>
              <a:ext uri="{FF2B5EF4-FFF2-40B4-BE49-F238E27FC236}">
                <a16:creationId xmlns:a16="http://schemas.microsoft.com/office/drawing/2014/main" id="{DA934159-9043-4270-90F8-EB39BECF37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012" y="4163117"/>
            <a:ext cx="2937559" cy="2407540"/>
          </a:xfrm>
          <a:prstGeom prst="rect">
            <a:avLst/>
          </a:prstGeom>
          <a:ln w="19050">
            <a:noFill/>
          </a:ln>
          <a:effectLst>
            <a:softEdge rad="139700"/>
          </a:effectLst>
        </p:spPr>
      </p:pic>
      <p:grpSp>
        <p:nvGrpSpPr>
          <p:cNvPr id="10" name="Group 9">
            <a:extLst>
              <a:ext uri="{FF2B5EF4-FFF2-40B4-BE49-F238E27FC236}">
                <a16:creationId xmlns:a16="http://schemas.microsoft.com/office/drawing/2014/main" id="{B00672A0-B1A6-4AE8-841E-883BD8CC7873}"/>
              </a:ext>
            </a:extLst>
          </p:cNvPr>
          <p:cNvGrpSpPr/>
          <p:nvPr/>
        </p:nvGrpSpPr>
        <p:grpSpPr>
          <a:xfrm>
            <a:off x="549703" y="-16302"/>
            <a:ext cx="11570584" cy="930872"/>
            <a:chOff x="896339" y="-67730"/>
            <a:chExt cx="11570584" cy="930872"/>
          </a:xfrm>
        </p:grpSpPr>
        <p:sp>
          <p:nvSpPr>
            <p:cNvPr id="13" name="TextBox 12">
              <a:extLst>
                <a:ext uri="{FF2B5EF4-FFF2-40B4-BE49-F238E27FC236}">
                  <a16:creationId xmlns:a16="http://schemas.microsoft.com/office/drawing/2014/main" id="{FBE65825-0A51-49B6-A583-FBAB0B4CE386}"/>
                </a:ext>
              </a:extLst>
            </p:cNvPr>
            <p:cNvSpPr txBox="1"/>
            <p:nvPr/>
          </p:nvSpPr>
          <p:spPr>
            <a:xfrm>
              <a:off x="896339" y="138765"/>
              <a:ext cx="10868031" cy="492443"/>
            </a:xfrm>
            <a:prstGeom prst="rect">
              <a:avLst/>
            </a:prstGeom>
            <a:solidFill>
              <a:srgbClr val="003366"/>
            </a:solidFill>
          </p:spPr>
          <p:txBody>
            <a:bodyPr wrap="square" lIns="0" rIns="91440" rtlCol="0">
              <a:spAutoFit/>
            </a:bodyPr>
            <a:lstStyle/>
            <a:p>
              <a:pPr algn="ctr"/>
              <a:r>
                <a:rPr lang="en-US" sz="2600" b="1" dirty="0">
                  <a:solidFill>
                    <a:prstClr val="white"/>
                  </a:solidFill>
                </a:rPr>
                <a:t>Astrophysics Branch (ST12)</a:t>
              </a:r>
            </a:p>
          </p:txBody>
        </p:sp>
        <p:pic>
          <p:nvPicPr>
            <p:cNvPr id="12" name="Picture 11">
              <a:extLst>
                <a:ext uri="{FF2B5EF4-FFF2-40B4-BE49-F238E27FC236}">
                  <a16:creationId xmlns:a16="http://schemas.microsoft.com/office/drawing/2014/main" id="{1FE16D8D-EE58-44DF-BDCB-E6E4BCAED565}"/>
                </a:ext>
              </a:extLst>
            </p:cNvPr>
            <p:cNvPicPr>
              <a:picLocks noChangeAspect="1"/>
            </p:cNvPicPr>
            <p:nvPr/>
          </p:nvPicPr>
          <p:blipFill rotWithShape="1">
            <a:blip r:embed="rId5" cstate="print">
              <a:alphaModFix/>
              <a:extLst>
                <a:ext uri="{BEBA8EAE-BF5A-486C-A8C5-ECC9F3942E4B}">
                  <a14:imgProps xmlns:a14="http://schemas.microsoft.com/office/drawing/2010/main">
                    <a14:imgLayer r:embed="rId6">
                      <a14:imgEffect>
                        <a14:backgroundRemoval t="23348" b="87605" l="22355" r="82033"/>
                      </a14:imgEffect>
                    </a14:imgLayer>
                  </a14:imgProps>
                </a:ext>
                <a:ext uri="{28A0092B-C50C-407E-A947-70E740481C1C}">
                  <a14:useLocalDpi xmlns:a14="http://schemas.microsoft.com/office/drawing/2010/main" val="0"/>
                </a:ext>
              </a:extLst>
            </a:blip>
            <a:srcRect l="14895" t="15315" r="10507" b="4363"/>
            <a:stretch/>
          </p:blipFill>
          <p:spPr>
            <a:xfrm>
              <a:off x="11254226" y="-67730"/>
              <a:ext cx="1212697" cy="930872"/>
            </a:xfrm>
            <a:prstGeom prst="ellipse">
              <a:avLst/>
            </a:prstGeom>
            <a:solidFill>
              <a:schemeClr val="tx1">
                <a:alpha val="0"/>
              </a:schemeClr>
            </a:solidFill>
          </p:spPr>
        </p:pic>
      </p:grpSp>
      <p:pic>
        <p:nvPicPr>
          <p:cNvPr id="27" name="Picture 26" descr="A space ship in space&#10;&#10;Description automatically generated with low confidence">
            <a:extLst>
              <a:ext uri="{FF2B5EF4-FFF2-40B4-BE49-F238E27FC236}">
                <a16:creationId xmlns:a16="http://schemas.microsoft.com/office/drawing/2014/main" id="{12A58E30-CCCC-4F4B-9609-4B251FB9EDA7}"/>
              </a:ext>
            </a:extLst>
          </p:cNvPr>
          <p:cNvPicPr>
            <a:picLocks noChangeAspect="1"/>
          </p:cNvPicPr>
          <p:nvPr/>
        </p:nvPicPr>
        <p:blipFill rotWithShape="1">
          <a:blip r:embed="rId7">
            <a:extLst>
              <a:ext uri="{28A0092B-C50C-407E-A947-70E740481C1C}">
                <a14:useLocalDpi xmlns:a14="http://schemas.microsoft.com/office/drawing/2010/main" val="0"/>
              </a:ext>
            </a:extLst>
          </a:blip>
          <a:srcRect l="6124" r="8406"/>
          <a:stretch/>
        </p:blipFill>
        <p:spPr>
          <a:xfrm>
            <a:off x="332013" y="2481127"/>
            <a:ext cx="2937559" cy="1935238"/>
          </a:xfrm>
          <a:prstGeom prst="rect">
            <a:avLst/>
          </a:prstGeom>
          <a:ln w="19050">
            <a:noFill/>
          </a:ln>
          <a:effectLst>
            <a:softEdge rad="63500"/>
          </a:effectLst>
        </p:spPr>
      </p:pic>
      <p:pic>
        <p:nvPicPr>
          <p:cNvPr id="15" name="Picture 14">
            <a:extLst>
              <a:ext uri="{FF2B5EF4-FFF2-40B4-BE49-F238E27FC236}">
                <a16:creationId xmlns:a16="http://schemas.microsoft.com/office/drawing/2014/main" id="{A8EF692B-8709-4516-B198-E178524964AC}"/>
              </a:ext>
            </a:extLst>
          </p:cNvPr>
          <p:cNvPicPr>
            <a:picLocks noChangeAspect="1"/>
          </p:cNvPicPr>
          <p:nvPr/>
        </p:nvPicPr>
        <p:blipFill rotWithShape="1">
          <a:blip r:embed="rId8">
            <a:extLst>
              <a:ext uri="{28A0092B-C50C-407E-A947-70E740481C1C}">
                <a14:useLocalDpi xmlns:a14="http://schemas.microsoft.com/office/drawing/2010/main" val="0"/>
              </a:ext>
            </a:extLst>
          </a:blip>
          <a:srcRect r="29074"/>
          <a:stretch/>
        </p:blipFill>
        <p:spPr>
          <a:xfrm>
            <a:off x="9037023" y="2668446"/>
            <a:ext cx="2727347" cy="2160582"/>
          </a:xfrm>
          <a:prstGeom prst="rect">
            <a:avLst/>
          </a:prstGeom>
          <a:ln w="25400">
            <a:noFill/>
          </a:ln>
          <a:effectLst>
            <a:softEdge rad="177800"/>
          </a:effectLst>
        </p:spPr>
      </p:pic>
      <p:pic>
        <p:nvPicPr>
          <p:cNvPr id="9" name="Picture 8" descr="A picture containing indoor&#10;&#10;Description automatically generated">
            <a:extLst>
              <a:ext uri="{FF2B5EF4-FFF2-40B4-BE49-F238E27FC236}">
                <a16:creationId xmlns:a16="http://schemas.microsoft.com/office/drawing/2014/main" id="{DC06972C-C51F-41F7-A14C-3310EEBED6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00532" y="2790365"/>
            <a:ext cx="742091" cy="1102950"/>
          </a:xfrm>
          <a:prstGeom prst="rect">
            <a:avLst/>
          </a:prstGeom>
          <a:ln w="38100">
            <a:noFill/>
          </a:ln>
        </p:spPr>
      </p:pic>
      <p:pic>
        <p:nvPicPr>
          <p:cNvPr id="25" name="Picture 24" descr="A colorful explosion in space&#10;&#10;Description automatically generated with low confidence">
            <a:extLst>
              <a:ext uri="{FF2B5EF4-FFF2-40B4-BE49-F238E27FC236}">
                <a16:creationId xmlns:a16="http://schemas.microsoft.com/office/drawing/2014/main" id="{53D079AF-306B-4565-AD44-3B50679BA97E}"/>
              </a:ext>
            </a:extLst>
          </p:cNvPr>
          <p:cNvPicPr>
            <a:picLocks noChangeAspect="1"/>
          </p:cNvPicPr>
          <p:nvPr/>
        </p:nvPicPr>
        <p:blipFill rotWithShape="1">
          <a:blip r:embed="rId10">
            <a:extLst>
              <a:ext uri="{28A0092B-C50C-407E-A947-70E740481C1C}">
                <a14:useLocalDpi xmlns:a14="http://schemas.microsoft.com/office/drawing/2010/main" val="0"/>
              </a:ext>
            </a:extLst>
          </a:blip>
          <a:srcRect l="4145" t="471" r="5529" b="8123"/>
          <a:stretch/>
        </p:blipFill>
        <p:spPr>
          <a:xfrm>
            <a:off x="2496095" y="2790365"/>
            <a:ext cx="3253189" cy="3222853"/>
          </a:xfrm>
          <a:prstGeom prst="ellipse">
            <a:avLst/>
          </a:prstGeom>
          <a:ln>
            <a:noFill/>
          </a:ln>
          <a:effectLst>
            <a:softEdge rad="279400"/>
          </a:effectLst>
        </p:spPr>
      </p:pic>
      <p:pic>
        <p:nvPicPr>
          <p:cNvPr id="8" name="Picture 7">
            <a:extLst>
              <a:ext uri="{FF2B5EF4-FFF2-40B4-BE49-F238E27FC236}">
                <a16:creationId xmlns:a16="http://schemas.microsoft.com/office/drawing/2014/main" id="{BFBA3C5F-51FB-4AFB-896F-AD18D07FCE42}"/>
              </a:ext>
            </a:extLst>
          </p:cNvPr>
          <p:cNvPicPr>
            <a:picLocks noChangeAspect="1"/>
          </p:cNvPicPr>
          <p:nvPr/>
        </p:nvPicPr>
        <p:blipFill rotWithShape="1">
          <a:blip r:embed="rId11"/>
          <a:srcRect l="35485" t="-2414" b="2414"/>
          <a:stretch/>
        </p:blipFill>
        <p:spPr>
          <a:xfrm rot="20478300">
            <a:off x="9409612" y="4127274"/>
            <a:ext cx="1712145" cy="2339222"/>
          </a:xfrm>
          <a:prstGeom prst="snip2DiagRect">
            <a:avLst>
              <a:gd name="adj1" fmla="val 6608"/>
              <a:gd name="adj2" fmla="val 27130"/>
            </a:avLst>
          </a:prstGeom>
          <a:effectLst>
            <a:softEdge rad="127000"/>
          </a:effectLst>
        </p:spPr>
      </p:pic>
      <p:sp>
        <p:nvSpPr>
          <p:cNvPr id="22" name="TextBox 21">
            <a:extLst>
              <a:ext uri="{FF2B5EF4-FFF2-40B4-BE49-F238E27FC236}">
                <a16:creationId xmlns:a16="http://schemas.microsoft.com/office/drawing/2014/main" id="{41DEC222-7100-45A6-9C9C-59908717923C}"/>
              </a:ext>
            </a:extLst>
          </p:cNvPr>
          <p:cNvSpPr txBox="1"/>
          <p:nvPr/>
        </p:nvSpPr>
        <p:spPr>
          <a:xfrm>
            <a:off x="9562366" y="2459633"/>
            <a:ext cx="1809211" cy="400110"/>
          </a:xfrm>
          <a:prstGeom prst="rect">
            <a:avLst/>
          </a:prstGeom>
          <a:noFill/>
        </p:spPr>
        <p:txBody>
          <a:bodyPr wrap="square" rtlCol="0">
            <a:spAutoFit/>
          </a:bodyPr>
          <a:lstStyle/>
          <a:p>
            <a:r>
              <a:rPr lang="en-US" sz="2000" dirty="0">
                <a:solidFill>
                  <a:schemeClr val="bg1"/>
                </a:solidFill>
              </a:rPr>
              <a:t>Fermi-GBM</a:t>
            </a:r>
          </a:p>
        </p:txBody>
      </p:sp>
      <p:sp>
        <p:nvSpPr>
          <p:cNvPr id="24" name="TextBox 23">
            <a:extLst>
              <a:ext uri="{FF2B5EF4-FFF2-40B4-BE49-F238E27FC236}">
                <a16:creationId xmlns:a16="http://schemas.microsoft.com/office/drawing/2014/main" id="{142A888B-84E0-4A6B-83C3-395C1F99FB58}"/>
              </a:ext>
            </a:extLst>
          </p:cNvPr>
          <p:cNvSpPr txBox="1"/>
          <p:nvPr/>
        </p:nvSpPr>
        <p:spPr>
          <a:xfrm>
            <a:off x="9424717" y="4395392"/>
            <a:ext cx="1318727" cy="400110"/>
          </a:xfrm>
          <a:prstGeom prst="rect">
            <a:avLst/>
          </a:prstGeom>
          <a:noFill/>
        </p:spPr>
        <p:txBody>
          <a:bodyPr wrap="square" rtlCol="0">
            <a:spAutoFit/>
          </a:bodyPr>
          <a:lstStyle/>
          <a:p>
            <a:r>
              <a:rPr lang="en-US" sz="2000" dirty="0">
                <a:solidFill>
                  <a:schemeClr val="bg1"/>
                </a:solidFill>
              </a:rPr>
              <a:t>StarBurst</a:t>
            </a:r>
          </a:p>
        </p:txBody>
      </p:sp>
      <p:sp>
        <p:nvSpPr>
          <p:cNvPr id="26" name="TextBox 25">
            <a:extLst>
              <a:ext uri="{FF2B5EF4-FFF2-40B4-BE49-F238E27FC236}">
                <a16:creationId xmlns:a16="http://schemas.microsoft.com/office/drawing/2014/main" id="{C09757FB-13B3-4F89-93D2-F63441460111}"/>
              </a:ext>
            </a:extLst>
          </p:cNvPr>
          <p:cNvSpPr txBox="1"/>
          <p:nvPr/>
        </p:nvSpPr>
        <p:spPr>
          <a:xfrm>
            <a:off x="613818" y="4032459"/>
            <a:ext cx="1318727" cy="400110"/>
          </a:xfrm>
          <a:prstGeom prst="rect">
            <a:avLst/>
          </a:prstGeom>
          <a:noFill/>
        </p:spPr>
        <p:txBody>
          <a:bodyPr wrap="square" rtlCol="0">
            <a:spAutoFit/>
          </a:bodyPr>
          <a:lstStyle/>
          <a:p>
            <a:r>
              <a:rPr lang="en-US" sz="2000" dirty="0">
                <a:solidFill>
                  <a:schemeClr val="bg1"/>
                </a:solidFill>
              </a:rPr>
              <a:t>Chandra</a:t>
            </a:r>
          </a:p>
        </p:txBody>
      </p:sp>
      <p:sp>
        <p:nvSpPr>
          <p:cNvPr id="28" name="TextBox 27">
            <a:extLst>
              <a:ext uri="{FF2B5EF4-FFF2-40B4-BE49-F238E27FC236}">
                <a16:creationId xmlns:a16="http://schemas.microsoft.com/office/drawing/2014/main" id="{575A7C6C-851C-4AD0-810A-1CCCAB3F7A37}"/>
              </a:ext>
            </a:extLst>
          </p:cNvPr>
          <p:cNvSpPr txBox="1"/>
          <p:nvPr/>
        </p:nvSpPr>
        <p:spPr>
          <a:xfrm>
            <a:off x="2200684" y="6013218"/>
            <a:ext cx="1318727" cy="400110"/>
          </a:xfrm>
          <a:prstGeom prst="rect">
            <a:avLst/>
          </a:prstGeom>
          <a:noFill/>
        </p:spPr>
        <p:txBody>
          <a:bodyPr wrap="square" rtlCol="0">
            <a:spAutoFit/>
          </a:bodyPr>
          <a:lstStyle/>
          <a:p>
            <a:r>
              <a:rPr lang="en-US" sz="2000" dirty="0">
                <a:solidFill>
                  <a:schemeClr val="bg1"/>
                </a:solidFill>
              </a:rPr>
              <a:t>IXPE</a:t>
            </a:r>
          </a:p>
        </p:txBody>
      </p:sp>
      <p:sp>
        <p:nvSpPr>
          <p:cNvPr id="29" name="TextBox 28">
            <a:extLst>
              <a:ext uri="{FF2B5EF4-FFF2-40B4-BE49-F238E27FC236}">
                <a16:creationId xmlns:a16="http://schemas.microsoft.com/office/drawing/2014/main" id="{D9641BF6-F0A9-4374-AE78-31D624B7FE8B}"/>
              </a:ext>
            </a:extLst>
          </p:cNvPr>
          <p:cNvSpPr txBox="1"/>
          <p:nvPr/>
        </p:nvSpPr>
        <p:spPr>
          <a:xfrm>
            <a:off x="5792145" y="5183165"/>
            <a:ext cx="4128713" cy="707886"/>
          </a:xfrm>
          <a:prstGeom prst="rect">
            <a:avLst/>
          </a:prstGeom>
          <a:noFill/>
        </p:spPr>
        <p:txBody>
          <a:bodyPr wrap="square" rtlCol="0">
            <a:spAutoFit/>
          </a:bodyPr>
          <a:lstStyle/>
          <a:p>
            <a:r>
              <a:rPr lang="en-US" sz="2000" dirty="0">
                <a:solidFill>
                  <a:schemeClr val="bg1"/>
                </a:solidFill>
              </a:rPr>
              <a:t>Gravitational waves and multi-messenger Astrophysics</a:t>
            </a:r>
          </a:p>
        </p:txBody>
      </p:sp>
    </p:spTree>
    <p:extLst>
      <p:ext uri="{BB962C8B-B14F-4D97-AF65-F5344CB8AC3E}">
        <p14:creationId xmlns:p14="http://schemas.microsoft.com/office/powerpoint/2010/main" val="1766783178"/>
      </p:ext>
    </p:extLst>
  </p:cSld>
  <p:clrMapOvr>
    <a:masterClrMapping/>
  </p:clrMapOvr>
  <mc:AlternateContent xmlns:mc="http://schemas.openxmlformats.org/markup-compatibility/2006">
    <mc:Choice xmlns:p14="http://schemas.microsoft.com/office/powerpoint/2010/main" Requires="p14">
      <p:transition spd="med" p14:dur="700" advClick="0" advTm="9000">
        <p:fade/>
      </p:transition>
    </mc:Choice>
    <mc:Fallback>
      <p:transition spd="med" advClick="0" advTm="9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256B6A3-67CB-404E-8498-3C46A7C7905D}"/>
              </a:ext>
            </a:extLst>
          </p:cNvPr>
          <p:cNvSpPr txBox="1"/>
          <p:nvPr/>
        </p:nvSpPr>
        <p:spPr>
          <a:xfrm>
            <a:off x="208455" y="842050"/>
            <a:ext cx="12085866" cy="1708160"/>
          </a:xfrm>
          <a:prstGeom prst="rect">
            <a:avLst/>
          </a:prstGeom>
          <a:noFill/>
        </p:spPr>
        <p:txBody>
          <a:bodyPr wrap="square" rtlCol="0">
            <a:spAutoFit/>
          </a:bodyPr>
          <a:lstStyle/>
          <a:p>
            <a:pPr algn="ctr">
              <a:spcAft>
                <a:spcPts val="600"/>
              </a:spcAft>
            </a:pPr>
            <a:r>
              <a:rPr lang="en-US" sz="2000" b="1" i="1" dirty="0">
                <a:solidFill>
                  <a:schemeClr val="bg1"/>
                </a:solidFill>
                <a:latin typeface="Helvetica" panose="020B0604020202020204" pitchFamily="34" charset="0"/>
                <a:cs typeface="Helvetica" panose="020B0604020202020204" pitchFamily="34" charset="0"/>
              </a:rPr>
              <a:t>Research of Solar Processes and their Impacts on the Solar System</a:t>
            </a:r>
            <a:endParaRPr lang="en-US" sz="2000" b="1" i="1" dirty="0">
              <a:solidFill>
                <a:schemeClr val="bg1"/>
              </a:solidFill>
            </a:endParaRPr>
          </a:p>
          <a:p>
            <a:pPr marL="285750" indent="-285750">
              <a:buFont typeface="Arial" panose="020B0604020202020204" pitchFamily="34" charset="0"/>
              <a:buChar char="•"/>
            </a:pPr>
            <a:r>
              <a:rPr lang="en-US" sz="2000" b="1" dirty="0">
                <a:solidFill>
                  <a:schemeClr val="bg1"/>
                </a:solidFill>
              </a:rPr>
              <a:t>Energy transfers in the solar atmosphere</a:t>
            </a:r>
          </a:p>
          <a:p>
            <a:pPr marL="285750" indent="-285750">
              <a:buFont typeface="Arial" panose="020B0604020202020204" pitchFamily="34" charset="0"/>
              <a:buChar char="•"/>
            </a:pPr>
            <a:r>
              <a:rPr lang="en-US" sz="2000" b="1" dirty="0">
                <a:solidFill>
                  <a:schemeClr val="bg1"/>
                </a:solidFill>
              </a:rPr>
              <a:t>Solar-observing sounding rocket flight program and instrumentation development (a bridge to flight!)</a:t>
            </a:r>
          </a:p>
          <a:p>
            <a:pPr marL="285750" indent="-285750">
              <a:buFont typeface="Arial" panose="020B0604020202020204" pitchFamily="34" charset="0"/>
              <a:buChar char="•"/>
            </a:pPr>
            <a:r>
              <a:rPr lang="en-US" sz="2000" b="1" dirty="0">
                <a:solidFill>
                  <a:schemeClr val="bg1"/>
                </a:solidFill>
              </a:rPr>
              <a:t>Laboratories for instrumentation development, assembly, integration and test</a:t>
            </a:r>
          </a:p>
          <a:p>
            <a:pPr marL="285750" indent="-285750">
              <a:buFont typeface="Arial" panose="020B0604020202020204" pitchFamily="34" charset="0"/>
              <a:buChar char="•"/>
            </a:pPr>
            <a:r>
              <a:rPr lang="en-US" sz="2000" b="1" dirty="0">
                <a:solidFill>
                  <a:schemeClr val="bg1"/>
                </a:solidFill>
              </a:rPr>
              <a:t>Space weather, plasma and ionospheric research, instrument development, research to applications</a:t>
            </a:r>
            <a:endParaRPr lang="en-US" sz="2000" dirty="0">
              <a:solidFill>
                <a:schemeClr val="bg1"/>
              </a:solidFill>
            </a:endParaRPr>
          </a:p>
        </p:txBody>
      </p:sp>
      <p:grpSp>
        <p:nvGrpSpPr>
          <p:cNvPr id="32" name="Group 31">
            <a:extLst>
              <a:ext uri="{FF2B5EF4-FFF2-40B4-BE49-F238E27FC236}">
                <a16:creationId xmlns:a16="http://schemas.microsoft.com/office/drawing/2014/main" id="{99C40E7E-B762-46BC-8301-D61192B61355}"/>
              </a:ext>
            </a:extLst>
          </p:cNvPr>
          <p:cNvGrpSpPr/>
          <p:nvPr/>
        </p:nvGrpSpPr>
        <p:grpSpPr>
          <a:xfrm>
            <a:off x="679001" y="41661"/>
            <a:ext cx="11387492" cy="837205"/>
            <a:chOff x="896339" y="-15226"/>
            <a:chExt cx="11387492" cy="837205"/>
          </a:xfrm>
        </p:grpSpPr>
        <p:sp>
          <p:nvSpPr>
            <p:cNvPr id="35" name="TextBox 34">
              <a:extLst>
                <a:ext uri="{FF2B5EF4-FFF2-40B4-BE49-F238E27FC236}">
                  <a16:creationId xmlns:a16="http://schemas.microsoft.com/office/drawing/2014/main" id="{6724B6C8-DB02-484B-9EB3-90DE6F0BA2A0}"/>
                </a:ext>
              </a:extLst>
            </p:cNvPr>
            <p:cNvSpPr txBox="1"/>
            <p:nvPr/>
          </p:nvSpPr>
          <p:spPr>
            <a:xfrm>
              <a:off x="896339" y="138765"/>
              <a:ext cx="10868031" cy="492443"/>
            </a:xfrm>
            <a:prstGeom prst="rect">
              <a:avLst/>
            </a:prstGeom>
            <a:solidFill>
              <a:srgbClr val="003366"/>
            </a:solidFill>
          </p:spPr>
          <p:txBody>
            <a:bodyPr wrap="square" lIns="0" rIns="91440" rtlCol="0">
              <a:spAutoFit/>
            </a:bodyPr>
            <a:lstStyle/>
            <a:p>
              <a:pPr algn="ctr"/>
              <a:r>
                <a:rPr lang="en-US" sz="2600" b="1" dirty="0">
                  <a:solidFill>
                    <a:prstClr val="white"/>
                  </a:solidFill>
                </a:rPr>
                <a:t>Heliophysics and Planetary Science Branch (ST13)</a:t>
              </a:r>
            </a:p>
          </p:txBody>
        </p:sp>
        <p:pic>
          <p:nvPicPr>
            <p:cNvPr id="34" name="Picture 33">
              <a:extLst>
                <a:ext uri="{FF2B5EF4-FFF2-40B4-BE49-F238E27FC236}">
                  <a16:creationId xmlns:a16="http://schemas.microsoft.com/office/drawing/2014/main" id="{DDDDD08A-8B9F-4BED-AFC9-B1E50C98F7C5}"/>
                </a:ext>
              </a:extLst>
            </p:cNvPr>
            <p:cNvPicPr>
              <a:picLocks noChangeAspect="1"/>
            </p:cNvPicPr>
            <p:nvPr/>
          </p:nvPicPr>
          <p:blipFill rotWithShape="1">
            <a:blip r:embed="rId3" cstate="print">
              <a:alphaModFix/>
              <a:extLst>
                <a:ext uri="{BEBA8EAE-BF5A-486C-A8C5-ECC9F3942E4B}">
                  <a14:imgProps xmlns:a14="http://schemas.microsoft.com/office/drawing/2010/main">
                    <a14:imgLayer r:embed="rId4">
                      <a14:imgEffect>
                        <a14:backgroundRemoval t="23348" b="87605" l="22355" r="82033"/>
                      </a14:imgEffect>
                    </a14:imgLayer>
                  </a14:imgProps>
                </a:ext>
                <a:ext uri="{28A0092B-C50C-407E-A947-70E740481C1C}">
                  <a14:useLocalDpi xmlns:a14="http://schemas.microsoft.com/office/drawing/2010/main" val="0"/>
                </a:ext>
              </a:extLst>
            </a:blip>
            <a:srcRect l="14895" t="15315" r="10507" b="4363"/>
            <a:stretch/>
          </p:blipFill>
          <p:spPr>
            <a:xfrm>
              <a:off x="11193159" y="-15226"/>
              <a:ext cx="1090672" cy="837205"/>
            </a:xfrm>
            <a:prstGeom prst="ellipse">
              <a:avLst/>
            </a:prstGeom>
            <a:solidFill>
              <a:schemeClr val="tx1">
                <a:alpha val="0"/>
              </a:schemeClr>
            </a:solidFill>
          </p:spPr>
        </p:pic>
      </p:grpSp>
      <p:pic>
        <p:nvPicPr>
          <p:cNvPr id="28" name="Picture 27">
            <a:extLst>
              <a:ext uri="{FF2B5EF4-FFF2-40B4-BE49-F238E27FC236}">
                <a16:creationId xmlns:a16="http://schemas.microsoft.com/office/drawing/2014/main" id="{8F81533F-B1EC-4FB8-AB7D-ABA0F8DFD7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067" y="2853240"/>
            <a:ext cx="2857152" cy="1565040"/>
          </a:xfrm>
          <a:prstGeom prst="rect">
            <a:avLst/>
          </a:prstGeom>
          <a:ln w="19050">
            <a:solidFill>
              <a:schemeClr val="bg1"/>
            </a:solidFill>
          </a:ln>
        </p:spPr>
      </p:pic>
      <p:pic>
        <p:nvPicPr>
          <p:cNvPr id="37" name="Picture 36" descr="A group of people standing in front of a rocket&#10;&#10;Description automatically generated with medium confidence">
            <a:extLst>
              <a:ext uri="{FF2B5EF4-FFF2-40B4-BE49-F238E27FC236}">
                <a16:creationId xmlns:a16="http://schemas.microsoft.com/office/drawing/2014/main" id="{243EC215-F9BF-481D-A0F2-7AC18BC08E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3228" y="2847903"/>
            <a:ext cx="2523266" cy="3374342"/>
          </a:xfrm>
          <a:prstGeom prst="rect">
            <a:avLst/>
          </a:prstGeom>
          <a:ln w="19050">
            <a:solidFill>
              <a:schemeClr val="bg1"/>
            </a:solidFill>
          </a:ln>
        </p:spPr>
      </p:pic>
      <p:pic>
        <p:nvPicPr>
          <p:cNvPr id="38" name="Picture 37">
            <a:extLst>
              <a:ext uri="{FF2B5EF4-FFF2-40B4-BE49-F238E27FC236}">
                <a16:creationId xmlns:a16="http://schemas.microsoft.com/office/drawing/2014/main" id="{911FE38A-6D86-4E2C-91A6-A82B5E5859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800000">
            <a:off x="5743395" y="4647035"/>
            <a:ext cx="3853479" cy="1575209"/>
          </a:xfrm>
          <a:prstGeom prst="rect">
            <a:avLst/>
          </a:prstGeom>
          <a:ln w="25400">
            <a:solidFill>
              <a:schemeClr val="bg1"/>
            </a:solidFill>
          </a:ln>
        </p:spPr>
      </p:pic>
      <p:pic>
        <p:nvPicPr>
          <p:cNvPr id="3" name="Picture 2">
            <a:extLst>
              <a:ext uri="{FF2B5EF4-FFF2-40B4-BE49-F238E27FC236}">
                <a16:creationId xmlns:a16="http://schemas.microsoft.com/office/drawing/2014/main" id="{CFBD4B7B-82B8-4FD3-A91F-785456023A74}"/>
              </a:ext>
            </a:extLst>
          </p:cNvPr>
          <p:cNvPicPr>
            <a:picLocks noChangeAspect="1"/>
          </p:cNvPicPr>
          <p:nvPr/>
        </p:nvPicPr>
        <p:blipFill>
          <a:blip r:embed="rId8"/>
          <a:stretch>
            <a:fillRect/>
          </a:stretch>
        </p:blipFill>
        <p:spPr>
          <a:xfrm>
            <a:off x="53067" y="4447802"/>
            <a:ext cx="2857152" cy="1774443"/>
          </a:xfrm>
          <a:prstGeom prst="rect">
            <a:avLst/>
          </a:prstGeom>
          <a:gradFill>
            <a:gsLst>
              <a:gs pos="0">
                <a:schemeClr val="accent1">
                  <a:lumMod val="5000"/>
                  <a:lumOff val="95000"/>
                </a:schemeClr>
              </a:gs>
              <a:gs pos="88000">
                <a:schemeClr val="accent3">
                  <a:lumMod val="20000"/>
                  <a:lumOff val="80000"/>
                </a:schemeClr>
              </a:gs>
              <a:gs pos="0">
                <a:schemeClr val="tx1"/>
              </a:gs>
            </a:gsLst>
            <a:lin ang="5400000" scaled="1"/>
          </a:gradFill>
          <a:ln w="25400">
            <a:solidFill>
              <a:schemeClr val="bg1"/>
            </a:solidFill>
          </a:ln>
        </p:spPr>
      </p:pic>
      <p:pic>
        <p:nvPicPr>
          <p:cNvPr id="33" name="Picture 32" descr="A rocket launching into the sky&#10;&#10;Description automatically generated with medium confidence">
            <a:extLst>
              <a:ext uri="{FF2B5EF4-FFF2-40B4-BE49-F238E27FC236}">
                <a16:creationId xmlns:a16="http://schemas.microsoft.com/office/drawing/2014/main" id="{66899CFD-B158-45A0-8B31-18E7C11F608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85319" y="2843590"/>
            <a:ext cx="1218869" cy="1803446"/>
          </a:xfrm>
          <a:prstGeom prst="rect">
            <a:avLst/>
          </a:prstGeom>
          <a:ln w="19050">
            <a:solidFill>
              <a:schemeClr val="bg1"/>
            </a:solidFill>
          </a:ln>
        </p:spPr>
      </p:pic>
      <p:pic>
        <p:nvPicPr>
          <p:cNvPr id="20" name="Picture 19">
            <a:extLst>
              <a:ext uri="{FF2B5EF4-FFF2-40B4-BE49-F238E27FC236}">
                <a16:creationId xmlns:a16="http://schemas.microsoft.com/office/drawing/2014/main" id="{DE6FD06D-2066-438B-A1D1-3F5326FE1F0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34173" y="3927403"/>
            <a:ext cx="2970531" cy="2306794"/>
          </a:xfrm>
          <a:prstGeom prst="rect">
            <a:avLst/>
          </a:prstGeom>
          <a:ln w="19050">
            <a:solidFill>
              <a:schemeClr val="bg1"/>
            </a:solidFill>
          </a:ln>
        </p:spPr>
      </p:pic>
    </p:spTree>
    <p:extLst>
      <p:ext uri="{BB962C8B-B14F-4D97-AF65-F5344CB8AC3E}">
        <p14:creationId xmlns:p14="http://schemas.microsoft.com/office/powerpoint/2010/main" val="3902135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256B6A3-67CB-404E-8498-3C46A7C7905D}"/>
              </a:ext>
            </a:extLst>
          </p:cNvPr>
          <p:cNvSpPr txBox="1"/>
          <p:nvPr/>
        </p:nvSpPr>
        <p:spPr>
          <a:xfrm>
            <a:off x="110993" y="1558891"/>
            <a:ext cx="10297323" cy="1015663"/>
          </a:xfrm>
          <a:prstGeom prst="rect">
            <a:avLst/>
          </a:prstGeom>
          <a:noFill/>
        </p:spPr>
        <p:txBody>
          <a:bodyPr wrap="square" rtlCol="0">
            <a:spAutoFit/>
          </a:bodyPr>
          <a:lstStyle/>
          <a:p>
            <a:pPr marL="287338" indent="-115888">
              <a:buFont typeface="Arial" panose="020B0604020202020204" pitchFamily="34" charset="0"/>
              <a:buChar char="•"/>
            </a:pPr>
            <a:r>
              <a:rPr lang="en-US" sz="2000" b="1" dirty="0">
                <a:solidFill>
                  <a:schemeClr val="bg1"/>
                </a:solidFill>
              </a:rPr>
              <a:t>Planetary Surfaces and Interiors (geology, geomorphology, geophysics/seismology….)</a:t>
            </a:r>
          </a:p>
          <a:p>
            <a:pPr marL="285750" indent="-114300">
              <a:buFont typeface="Arial" panose="020B0604020202020204" pitchFamily="34" charset="0"/>
              <a:buChar char="•"/>
            </a:pPr>
            <a:r>
              <a:rPr lang="en-US" sz="2000" b="1" dirty="0">
                <a:solidFill>
                  <a:schemeClr val="bg1"/>
                </a:solidFill>
              </a:rPr>
              <a:t>Planetary Terrain Mapping and Navigation</a:t>
            </a:r>
          </a:p>
          <a:p>
            <a:pPr marL="285750" indent="-114300">
              <a:buFont typeface="Arial" panose="020B0604020202020204" pitchFamily="34" charset="0"/>
              <a:buChar char="•"/>
            </a:pPr>
            <a:r>
              <a:rPr lang="en-US" sz="2000" b="1" dirty="0">
                <a:solidFill>
                  <a:schemeClr val="bg1"/>
                </a:solidFill>
              </a:rPr>
              <a:t>Science Integration with Exploration Capabilities</a:t>
            </a:r>
          </a:p>
        </p:txBody>
      </p:sp>
      <p:grpSp>
        <p:nvGrpSpPr>
          <p:cNvPr id="32" name="Group 31">
            <a:extLst>
              <a:ext uri="{FF2B5EF4-FFF2-40B4-BE49-F238E27FC236}">
                <a16:creationId xmlns:a16="http://schemas.microsoft.com/office/drawing/2014/main" id="{99C40E7E-B762-46BC-8301-D61192B61355}"/>
              </a:ext>
            </a:extLst>
          </p:cNvPr>
          <p:cNvGrpSpPr/>
          <p:nvPr/>
        </p:nvGrpSpPr>
        <p:grpSpPr>
          <a:xfrm>
            <a:off x="679001" y="41661"/>
            <a:ext cx="11387492" cy="837205"/>
            <a:chOff x="896339" y="-15226"/>
            <a:chExt cx="11387492" cy="837205"/>
          </a:xfrm>
        </p:grpSpPr>
        <p:sp>
          <p:nvSpPr>
            <p:cNvPr id="35" name="TextBox 34">
              <a:extLst>
                <a:ext uri="{FF2B5EF4-FFF2-40B4-BE49-F238E27FC236}">
                  <a16:creationId xmlns:a16="http://schemas.microsoft.com/office/drawing/2014/main" id="{6724B6C8-DB02-484B-9EB3-90DE6F0BA2A0}"/>
                </a:ext>
              </a:extLst>
            </p:cNvPr>
            <p:cNvSpPr txBox="1"/>
            <p:nvPr/>
          </p:nvSpPr>
          <p:spPr>
            <a:xfrm>
              <a:off x="896339" y="138765"/>
              <a:ext cx="10868031" cy="492443"/>
            </a:xfrm>
            <a:prstGeom prst="rect">
              <a:avLst/>
            </a:prstGeom>
            <a:solidFill>
              <a:srgbClr val="003366"/>
            </a:solidFill>
          </p:spPr>
          <p:txBody>
            <a:bodyPr wrap="square" lIns="0" rIns="91440" rtlCol="0">
              <a:spAutoFit/>
            </a:bodyPr>
            <a:lstStyle/>
            <a:p>
              <a:pPr algn="ctr"/>
              <a:r>
                <a:rPr lang="en-US" sz="2600" b="1" dirty="0">
                  <a:solidFill>
                    <a:prstClr val="white"/>
                  </a:solidFill>
                </a:rPr>
                <a:t>Heliophysics and Planetary Science Branch (ST13)</a:t>
              </a:r>
            </a:p>
          </p:txBody>
        </p:sp>
        <p:pic>
          <p:nvPicPr>
            <p:cNvPr id="34" name="Picture 33">
              <a:extLst>
                <a:ext uri="{FF2B5EF4-FFF2-40B4-BE49-F238E27FC236}">
                  <a16:creationId xmlns:a16="http://schemas.microsoft.com/office/drawing/2014/main" id="{DDDDD08A-8B9F-4BED-AFC9-B1E50C98F7C5}"/>
                </a:ext>
              </a:extLst>
            </p:cNvPr>
            <p:cNvPicPr>
              <a:picLocks noChangeAspect="1"/>
            </p:cNvPicPr>
            <p:nvPr/>
          </p:nvPicPr>
          <p:blipFill rotWithShape="1">
            <a:blip r:embed="rId3" cstate="print">
              <a:alphaModFix/>
              <a:extLst>
                <a:ext uri="{BEBA8EAE-BF5A-486C-A8C5-ECC9F3942E4B}">
                  <a14:imgProps xmlns:a14="http://schemas.microsoft.com/office/drawing/2010/main">
                    <a14:imgLayer r:embed="rId4">
                      <a14:imgEffect>
                        <a14:backgroundRemoval t="23348" b="87605" l="22355" r="82033"/>
                      </a14:imgEffect>
                    </a14:imgLayer>
                  </a14:imgProps>
                </a:ext>
                <a:ext uri="{28A0092B-C50C-407E-A947-70E740481C1C}">
                  <a14:useLocalDpi xmlns:a14="http://schemas.microsoft.com/office/drawing/2010/main" val="0"/>
                </a:ext>
              </a:extLst>
            </a:blip>
            <a:srcRect l="14895" t="15315" r="10507" b="4363"/>
            <a:stretch/>
          </p:blipFill>
          <p:spPr>
            <a:xfrm>
              <a:off x="11193159" y="-15226"/>
              <a:ext cx="1090672" cy="837205"/>
            </a:xfrm>
            <a:prstGeom prst="ellipse">
              <a:avLst/>
            </a:prstGeom>
            <a:solidFill>
              <a:schemeClr val="tx1">
                <a:alpha val="0"/>
              </a:schemeClr>
            </a:solidFill>
          </p:spPr>
        </p:pic>
      </p:grpSp>
      <p:pic>
        <p:nvPicPr>
          <p:cNvPr id="12" name="Picture 11">
            <a:extLst>
              <a:ext uri="{FF2B5EF4-FFF2-40B4-BE49-F238E27FC236}">
                <a16:creationId xmlns:a16="http://schemas.microsoft.com/office/drawing/2014/main" id="{FA4CC36D-9E23-40B3-A677-EBF57C35AA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5406" y="2906314"/>
            <a:ext cx="3258065" cy="1960063"/>
          </a:xfrm>
          <a:prstGeom prst="rect">
            <a:avLst/>
          </a:prstGeom>
          <a:ln w="19050">
            <a:solidFill>
              <a:schemeClr val="bg1"/>
            </a:solidFill>
          </a:ln>
        </p:spPr>
      </p:pic>
      <p:pic>
        <p:nvPicPr>
          <p:cNvPr id="13" name="Picture 12">
            <a:extLst>
              <a:ext uri="{FF2B5EF4-FFF2-40B4-BE49-F238E27FC236}">
                <a16:creationId xmlns:a16="http://schemas.microsoft.com/office/drawing/2014/main" id="{7BA518A7-A6F8-4072-BA6C-B624C350A8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8032" y="2906314"/>
            <a:ext cx="3287374" cy="1659097"/>
          </a:xfrm>
          <a:prstGeom prst="rect">
            <a:avLst/>
          </a:prstGeom>
          <a:ln w="19050">
            <a:solidFill>
              <a:schemeClr val="bg1"/>
            </a:solidFill>
          </a:ln>
        </p:spPr>
      </p:pic>
      <p:pic>
        <p:nvPicPr>
          <p:cNvPr id="14" name="Picture 13">
            <a:extLst>
              <a:ext uri="{FF2B5EF4-FFF2-40B4-BE49-F238E27FC236}">
                <a16:creationId xmlns:a16="http://schemas.microsoft.com/office/drawing/2014/main" id="{D1E70AD4-9760-4184-8449-C937C5B889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28032" y="4577362"/>
            <a:ext cx="3287374" cy="1659097"/>
          </a:xfrm>
          <a:prstGeom prst="rect">
            <a:avLst/>
          </a:prstGeom>
          <a:ln w="19050">
            <a:solidFill>
              <a:schemeClr val="bg1"/>
            </a:solidFill>
          </a:ln>
        </p:spPr>
      </p:pic>
      <p:pic>
        <p:nvPicPr>
          <p:cNvPr id="15" name="Picture 14" descr="A close up of the moon&#10;&#10;Description automatically generated with medium confidence">
            <a:extLst>
              <a:ext uri="{FF2B5EF4-FFF2-40B4-BE49-F238E27FC236}">
                <a16:creationId xmlns:a16="http://schemas.microsoft.com/office/drawing/2014/main" id="{228566CC-8A67-4667-81C1-D76D97D1E1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8799" y="2906314"/>
            <a:ext cx="2269233" cy="3318193"/>
          </a:xfrm>
          <a:prstGeom prst="rect">
            <a:avLst/>
          </a:prstGeom>
          <a:ln w="19050">
            <a:solidFill>
              <a:schemeClr val="bg1"/>
            </a:solidFill>
          </a:ln>
        </p:spPr>
      </p:pic>
      <p:sp>
        <p:nvSpPr>
          <p:cNvPr id="2" name="TextBox 1">
            <a:extLst>
              <a:ext uri="{FF2B5EF4-FFF2-40B4-BE49-F238E27FC236}">
                <a16:creationId xmlns:a16="http://schemas.microsoft.com/office/drawing/2014/main" id="{83DC617A-CF8A-486D-8E99-2E59E02B0505}"/>
              </a:ext>
            </a:extLst>
          </p:cNvPr>
          <p:cNvSpPr txBox="1"/>
          <p:nvPr/>
        </p:nvSpPr>
        <p:spPr>
          <a:xfrm>
            <a:off x="2880814" y="949561"/>
            <a:ext cx="6326094" cy="400110"/>
          </a:xfrm>
          <a:prstGeom prst="rect">
            <a:avLst/>
          </a:prstGeom>
          <a:noFill/>
        </p:spPr>
        <p:txBody>
          <a:bodyPr wrap="square" rtlCol="0">
            <a:spAutoFit/>
          </a:bodyPr>
          <a:lstStyle/>
          <a:p>
            <a:pPr algn="ctr"/>
            <a:r>
              <a:rPr lang="en-US" sz="2000" b="1" i="1" dirty="0">
                <a:solidFill>
                  <a:schemeClr val="bg1"/>
                </a:solidFill>
                <a:latin typeface="Helvetica" panose="020B0604020202020204" pitchFamily="34" charset="0"/>
                <a:cs typeface="Helvetica" panose="020B0604020202020204" pitchFamily="34" charset="0"/>
              </a:rPr>
              <a:t>Science to the Moon, Mars and Beyond</a:t>
            </a:r>
            <a:endParaRPr lang="en-US" sz="2000" b="1" i="1" dirty="0">
              <a:solidFill>
                <a:schemeClr val="bg1"/>
              </a:solidFill>
            </a:endParaRPr>
          </a:p>
        </p:txBody>
      </p:sp>
      <p:pic>
        <p:nvPicPr>
          <p:cNvPr id="18" name="Picture 17" descr="A person holding a guitar&#10;&#10;Description automatically generated with low confidence">
            <a:extLst>
              <a:ext uri="{FF2B5EF4-FFF2-40B4-BE49-F238E27FC236}">
                <a16:creationId xmlns:a16="http://schemas.microsoft.com/office/drawing/2014/main" id="{4262862E-9C62-4661-BF99-A04EF8FAB278}"/>
              </a:ext>
            </a:extLst>
          </p:cNvPr>
          <p:cNvPicPr>
            <a:picLocks noChangeAspect="1"/>
          </p:cNvPicPr>
          <p:nvPr/>
        </p:nvPicPr>
        <p:blipFill rotWithShape="1">
          <a:blip r:embed="rId9">
            <a:extLst>
              <a:ext uri="{28A0092B-C50C-407E-A947-70E740481C1C}">
                <a14:useLocalDpi xmlns:a14="http://schemas.microsoft.com/office/drawing/2010/main" val="0"/>
              </a:ext>
            </a:extLst>
          </a:blip>
          <a:srcRect t="21722"/>
          <a:stretch/>
        </p:blipFill>
        <p:spPr>
          <a:xfrm>
            <a:off x="9030447" y="2913262"/>
            <a:ext cx="2755738" cy="2876158"/>
          </a:xfrm>
          <a:prstGeom prst="rect">
            <a:avLst/>
          </a:prstGeom>
          <a:ln w="28575">
            <a:solidFill>
              <a:schemeClr val="bg1"/>
            </a:solidFill>
          </a:ln>
        </p:spPr>
      </p:pic>
      <p:pic>
        <p:nvPicPr>
          <p:cNvPr id="21" name="Picture 20">
            <a:extLst>
              <a:ext uri="{FF2B5EF4-FFF2-40B4-BE49-F238E27FC236}">
                <a16:creationId xmlns:a16="http://schemas.microsoft.com/office/drawing/2014/main" id="{CCE5810C-3F83-4E9C-B449-B4BF53BF9CEA}"/>
              </a:ext>
            </a:extLst>
          </p:cNvPr>
          <p:cNvPicPr>
            <a:picLocks noChangeAspect="1"/>
          </p:cNvPicPr>
          <p:nvPr/>
        </p:nvPicPr>
        <p:blipFill rotWithShape="1">
          <a:blip r:embed="rId10"/>
          <a:srcRect l="32017" t="7640" r="2907" b="28008"/>
          <a:stretch/>
        </p:blipFill>
        <p:spPr>
          <a:xfrm>
            <a:off x="5915406" y="4526392"/>
            <a:ext cx="3081604" cy="1714139"/>
          </a:xfrm>
          <a:prstGeom prst="rect">
            <a:avLst/>
          </a:prstGeom>
          <a:ln w="28575">
            <a:solidFill>
              <a:schemeClr val="bg1"/>
            </a:solidFill>
          </a:ln>
        </p:spPr>
      </p:pic>
    </p:spTree>
    <p:extLst>
      <p:ext uri="{BB962C8B-B14F-4D97-AF65-F5344CB8AC3E}">
        <p14:creationId xmlns:p14="http://schemas.microsoft.com/office/powerpoint/2010/main" val="34135674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660A92-5546-4FF8-82C8-C4C05E8A3046}"/>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A2C2AD-02C6-A648-88C0-B4880E470C14}" type="datetime1">
              <a:rPr kumimoji="0" lang="en-US" sz="900" b="1" i="0" u="none" strike="noStrike" kern="1200" cap="none" spc="0" normalizeH="0" baseline="0" noProof="0" smtClean="0">
                <a:ln>
                  <a:noFill/>
                </a:ln>
                <a:solidFill>
                  <a:srgbClr val="ADB8CC"/>
                </a:solidFill>
                <a:effectLst>
                  <a:glow rad="190500">
                    <a:srgbClr val="0B183D">
                      <a:alpha val="50000"/>
                    </a:srgbClr>
                  </a:glow>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9/27/2023</a:t>
            </a:fld>
            <a:endParaRPr kumimoji="0" lang="en-US" sz="900" b="1" i="0" u="none" strike="noStrike" kern="1200" cap="none" spc="0" normalizeH="0" baseline="0" noProof="0" dirty="0">
              <a:ln>
                <a:noFill/>
              </a:ln>
              <a:solidFill>
                <a:srgbClr val="ADB8CC"/>
              </a:solidFill>
              <a:effectLst>
                <a:glow rad="190500">
                  <a:srgbClr val="0B183D">
                    <a:alpha val="50000"/>
                  </a:srgbClr>
                </a:glow>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00F17459-C717-4A1E-A371-A12008E2DACC}"/>
              </a:ext>
            </a:extLst>
          </p:cNvPr>
          <p:cNvSpPr txBox="1"/>
          <p:nvPr/>
        </p:nvSpPr>
        <p:spPr>
          <a:xfrm>
            <a:off x="126957" y="737556"/>
            <a:ext cx="900752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Project management and oversight supporting numerous</a:t>
            </a:r>
            <a:r>
              <a:rPr lang="en-US" sz="2000" b="1" dirty="0">
                <a:solidFill>
                  <a:prstClr val="white"/>
                </a:solidFill>
                <a:latin typeface="Calibri" panose="020F0502020204030204"/>
              </a:rPr>
              <a:t>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cutting-edge science missions, projects, and teams across the Division. </a:t>
            </a:r>
          </a:p>
        </p:txBody>
      </p:sp>
      <p:sp>
        <p:nvSpPr>
          <p:cNvPr id="13" name="TextBox 12">
            <a:extLst>
              <a:ext uri="{FF2B5EF4-FFF2-40B4-BE49-F238E27FC236}">
                <a16:creationId xmlns:a16="http://schemas.microsoft.com/office/drawing/2014/main" id="{40784523-F801-422A-8344-E83A9B2917FD}"/>
              </a:ext>
            </a:extLst>
          </p:cNvPr>
          <p:cNvSpPr txBox="1"/>
          <p:nvPr/>
        </p:nvSpPr>
        <p:spPr>
          <a:xfrm>
            <a:off x="93243" y="2413086"/>
            <a:ext cx="8733940" cy="28931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FFC000">
                    <a:lumMod val="60000"/>
                    <a:lumOff val="40000"/>
                  </a:srgbClr>
                </a:solidFill>
                <a:latin typeface="Calibri" panose="020F0502020204030204"/>
              </a:rPr>
              <a:t>Science Project Management Capabilities</a:t>
            </a:r>
            <a:endParaRPr kumimoji="0" lang="en-US"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endParaRPr>
          </a:p>
          <a:p>
            <a:pPr marL="285750" lvl="0" indent="-285750">
              <a:buFont typeface="Arial" panose="020B0604020202020204" pitchFamily="34" charset="0"/>
              <a:buChar char="•"/>
            </a:pPr>
            <a:r>
              <a:rPr lang="en-US" b="1" dirty="0">
                <a:solidFill>
                  <a:prstClr val="white"/>
                </a:solidFill>
              </a:rPr>
              <a:t>Experience with multiple sizes/class of projects (early studies, ISS, sounding rockets, instruments, cube </a:t>
            </a:r>
            <a:r>
              <a:rPr lang="en-US" b="1" dirty="0" err="1">
                <a:solidFill>
                  <a:prstClr val="white"/>
                </a:solidFill>
              </a:rPr>
              <a:t>sats</a:t>
            </a:r>
            <a:r>
              <a:rPr lang="en-US" b="1" dirty="0">
                <a:solidFill>
                  <a:prstClr val="white"/>
                </a:solidFill>
              </a:rPr>
              <a:t>, SMEX, Flagship)​</a:t>
            </a:r>
          </a:p>
          <a:p>
            <a:pPr marL="285750" lvl="0" indent="-285750">
              <a:buFont typeface="Arial" panose="020B0604020202020204" pitchFamily="34" charset="0"/>
              <a:buChar char="•"/>
            </a:pPr>
            <a:r>
              <a:rPr lang="en-US" b="1" dirty="0">
                <a:solidFill>
                  <a:prstClr val="white"/>
                </a:solidFill>
              </a:rPr>
              <a:t>Experience in all project phases from proposal development through Phase E</a:t>
            </a:r>
          </a:p>
          <a:p>
            <a:pPr marL="285750" lvl="0" indent="-285750">
              <a:buFont typeface="Arial" panose="020B0604020202020204" pitchFamily="34" charset="0"/>
              <a:buChar char="•"/>
            </a:pPr>
            <a:r>
              <a:rPr lang="en-US" b="1" dirty="0">
                <a:solidFill>
                  <a:prstClr val="white"/>
                </a:solidFill>
              </a:rPr>
              <a:t>Experience in non-flight project management (e.g., SERVIR, IMPACT, SNWG, TOPS)</a:t>
            </a:r>
          </a:p>
          <a:p>
            <a:pPr marL="285750" lvl="0" indent="-285750">
              <a:buFont typeface="Arial" panose="020B0604020202020204" pitchFamily="34" charset="0"/>
              <a:buChar char="•"/>
            </a:pPr>
            <a:r>
              <a:rPr lang="en-US" b="1" dirty="0">
                <a:solidFill>
                  <a:prstClr val="white"/>
                </a:solidFill>
              </a:rPr>
              <a:t>Experience with International partners​</a:t>
            </a:r>
          </a:p>
          <a:p>
            <a:pPr marL="285750" lvl="0" indent="-285750">
              <a:buFont typeface="Arial" panose="020B0604020202020204" pitchFamily="34" charset="0"/>
              <a:buChar char="•"/>
            </a:pPr>
            <a:r>
              <a:rPr lang="en-US" b="1" dirty="0">
                <a:solidFill>
                  <a:prstClr val="white"/>
                </a:solidFill>
              </a:rPr>
              <a:t>External Agency Customer experience and strong relationship with HQ stakeholders​</a:t>
            </a:r>
          </a:p>
          <a:p>
            <a:pPr marL="285750" lvl="0" indent="-285750">
              <a:buFont typeface="Arial" panose="020B0604020202020204" pitchFamily="34" charset="0"/>
              <a:buChar char="•"/>
            </a:pPr>
            <a:r>
              <a:rPr lang="en-US" b="1" dirty="0">
                <a:solidFill>
                  <a:prstClr val="white"/>
                </a:solidFill>
              </a:rPr>
              <a:t>Contract oversight ​</a:t>
            </a:r>
          </a:p>
          <a:p>
            <a:pPr marL="285750" lvl="0" indent="-285750">
              <a:buFont typeface="Arial" panose="020B0604020202020204" pitchFamily="34" charset="0"/>
              <a:buChar char="•"/>
            </a:pPr>
            <a:r>
              <a:rPr lang="en-US" b="1" dirty="0">
                <a:solidFill>
                  <a:prstClr val="white"/>
                </a:solidFill>
              </a:rPr>
              <a:t>Agency-level Decadal Study experience​</a:t>
            </a:r>
          </a:p>
          <a:p>
            <a:pPr marL="285750" lvl="0" indent="-285750">
              <a:buFont typeface="Arial" panose="020B0604020202020204" pitchFamily="34" charset="0"/>
              <a:buChar char="•"/>
            </a:pPr>
            <a:r>
              <a:rPr lang="en-US" b="1" dirty="0">
                <a:solidFill>
                  <a:prstClr val="white"/>
                </a:solidFill>
              </a:rPr>
              <a:t>Strong working relationship with core engineering and test teams​</a:t>
            </a:r>
            <a:endParaRPr kumimoji="0" lang="en-US"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5D5CBBA6-A514-4E9F-9B6F-1439C9F351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3868" y="2353566"/>
            <a:ext cx="2022505" cy="1427060"/>
          </a:xfrm>
          <a:prstGeom prst="rect">
            <a:avLst/>
          </a:prstGeom>
          <a:effectLst>
            <a:softEdge rad="63500"/>
          </a:effectLst>
        </p:spPr>
      </p:pic>
      <p:pic>
        <p:nvPicPr>
          <p:cNvPr id="19" name="Picture 18">
            <a:extLst>
              <a:ext uri="{FF2B5EF4-FFF2-40B4-BE49-F238E27FC236}">
                <a16:creationId xmlns:a16="http://schemas.microsoft.com/office/drawing/2014/main" id="{7E5E104C-376E-4CF3-B381-990278CEB04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942179">
            <a:off x="8204972" y="3977492"/>
            <a:ext cx="1410076" cy="1875718"/>
          </a:xfrm>
          <a:prstGeom prst="snip2DiagRect">
            <a:avLst>
              <a:gd name="adj1" fmla="val 38891"/>
              <a:gd name="adj2" fmla="val 24048"/>
            </a:avLst>
          </a:prstGeom>
          <a:effectLst>
            <a:softEdge rad="127000"/>
          </a:effectLst>
        </p:spPr>
      </p:pic>
      <p:pic>
        <p:nvPicPr>
          <p:cNvPr id="1026" name="Picture 2" descr="Interagency Implementation and Concepts Team (IMPACT) logo">
            <a:extLst>
              <a:ext uri="{FF2B5EF4-FFF2-40B4-BE49-F238E27FC236}">
                <a16:creationId xmlns:a16="http://schemas.microsoft.com/office/drawing/2014/main" id="{1594AACA-C39E-4096-AD3C-3D0E0B2584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66640" y="5610324"/>
            <a:ext cx="1687376" cy="890237"/>
          </a:xfrm>
          <a:prstGeom prst="rect">
            <a:avLst/>
          </a:prstGeom>
          <a:solidFill>
            <a:schemeClr val="bg1">
              <a:lumMod val="95000"/>
            </a:schemeClr>
          </a:solidFill>
        </p:spPr>
      </p:pic>
      <p:grpSp>
        <p:nvGrpSpPr>
          <p:cNvPr id="3" name="Group 2">
            <a:extLst>
              <a:ext uri="{FF2B5EF4-FFF2-40B4-BE49-F238E27FC236}">
                <a16:creationId xmlns:a16="http://schemas.microsoft.com/office/drawing/2014/main" id="{3F39072E-B5C7-47FC-A203-AE5067EB74FD}"/>
              </a:ext>
            </a:extLst>
          </p:cNvPr>
          <p:cNvGrpSpPr/>
          <p:nvPr/>
        </p:nvGrpSpPr>
        <p:grpSpPr>
          <a:xfrm>
            <a:off x="9118805" y="3210969"/>
            <a:ext cx="2876065" cy="1106913"/>
            <a:chOff x="8643123" y="2772207"/>
            <a:chExt cx="2876065" cy="1106913"/>
          </a:xfrm>
        </p:grpSpPr>
        <p:pic>
          <p:nvPicPr>
            <p:cNvPr id="20" name="Picture 4">
              <a:extLst>
                <a:ext uri="{FF2B5EF4-FFF2-40B4-BE49-F238E27FC236}">
                  <a16:creationId xmlns:a16="http://schemas.microsoft.com/office/drawing/2014/main" id="{136C9316-AD41-4654-AC27-84A062AA7560}"/>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7601" t="1" b="4577"/>
            <a:stretch/>
          </p:blipFill>
          <p:spPr bwMode="auto">
            <a:xfrm>
              <a:off x="8643123" y="2783462"/>
              <a:ext cx="2573721" cy="1095658"/>
            </a:xfrm>
            <a:prstGeom prst="snip2DiagRect">
              <a:avLst>
                <a:gd name="adj1" fmla="val 50000"/>
                <a:gd name="adj2" fmla="val 50000"/>
              </a:avLst>
            </a:prstGeom>
            <a:noFill/>
            <a:ln>
              <a:noFill/>
            </a:ln>
            <a:effectLst>
              <a:softEdge rad="762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9015E63A-F6A5-47B5-80B0-C750C4961235}"/>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flipH="1">
              <a:off x="10973617" y="2772207"/>
              <a:ext cx="545571" cy="765876"/>
            </a:xfrm>
            <a:prstGeom prst="rect">
              <a:avLst/>
            </a:prstGeom>
          </p:spPr>
        </p:pic>
      </p:grpSp>
      <p:pic>
        <p:nvPicPr>
          <p:cNvPr id="27" name="Picture 26">
            <a:extLst>
              <a:ext uri="{FF2B5EF4-FFF2-40B4-BE49-F238E27FC236}">
                <a16:creationId xmlns:a16="http://schemas.microsoft.com/office/drawing/2014/main" id="{5A5E8C0B-85A6-B24A-957A-F734D317006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52179" y="6009025"/>
            <a:ext cx="2432941" cy="488582"/>
          </a:xfrm>
          <a:prstGeom prst="rect">
            <a:avLst/>
          </a:prstGeom>
          <a:solidFill>
            <a:schemeClr val="bg1">
              <a:lumMod val="95000"/>
            </a:schemeClr>
          </a:solidFill>
          <a:ln>
            <a:noFill/>
          </a:ln>
        </p:spPr>
      </p:pic>
      <p:pic>
        <p:nvPicPr>
          <p:cNvPr id="6" name="Picture 5">
            <a:extLst>
              <a:ext uri="{FF2B5EF4-FFF2-40B4-BE49-F238E27FC236}">
                <a16:creationId xmlns:a16="http://schemas.microsoft.com/office/drawing/2014/main" id="{A8F8E183-9806-4C9E-A992-DFE766903F08}"/>
              </a:ext>
            </a:extLst>
          </p:cNvPr>
          <p:cNvPicPr>
            <a:picLocks noChangeAspect="1"/>
          </p:cNvPicPr>
          <p:nvPr/>
        </p:nvPicPr>
        <p:blipFill rotWithShape="1">
          <a:blip r:embed="rId8"/>
          <a:srcRect b="26008"/>
          <a:stretch/>
        </p:blipFill>
        <p:spPr>
          <a:xfrm rot="2275641">
            <a:off x="10671173" y="1388689"/>
            <a:ext cx="1476399" cy="1456547"/>
          </a:xfrm>
          <a:prstGeom prst="snip2DiagRect">
            <a:avLst>
              <a:gd name="adj1" fmla="val 18807"/>
              <a:gd name="adj2" fmla="val 26991"/>
            </a:avLst>
          </a:prstGeom>
          <a:effectLst>
            <a:softEdge rad="63500"/>
          </a:effectLst>
        </p:spPr>
      </p:pic>
      <p:pic>
        <p:nvPicPr>
          <p:cNvPr id="28" name="Picture 63" descr="chandra_gcenter">
            <a:extLst>
              <a:ext uri="{FF2B5EF4-FFF2-40B4-BE49-F238E27FC236}">
                <a16:creationId xmlns:a16="http://schemas.microsoft.com/office/drawing/2014/main" id="{81BE0323-6C1E-40B8-A33E-0248F3E93DA6}"/>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527695" y="702477"/>
            <a:ext cx="1922251" cy="1485787"/>
          </a:xfrm>
          <a:prstGeom prst="snip2DiagRect">
            <a:avLst>
              <a:gd name="adj1" fmla="val 9550"/>
              <a:gd name="adj2" fmla="val 33597"/>
            </a:avLst>
          </a:prstGeom>
          <a:noFill/>
          <a:ln w="9525">
            <a:noFill/>
            <a:miter lim="800000"/>
            <a:headEnd/>
            <a:tailEnd/>
          </a:ln>
          <a:effectLst>
            <a:softEdge rad="127000"/>
          </a:effectLst>
        </p:spPr>
      </p:pic>
      <p:sp>
        <p:nvSpPr>
          <p:cNvPr id="7" name="TextBox 6">
            <a:extLst>
              <a:ext uri="{FF2B5EF4-FFF2-40B4-BE49-F238E27FC236}">
                <a16:creationId xmlns:a16="http://schemas.microsoft.com/office/drawing/2014/main" id="{882726CB-87D5-45E3-94D7-27FCA8C61AFE}"/>
              </a:ext>
            </a:extLst>
          </p:cNvPr>
          <p:cNvSpPr txBox="1"/>
          <p:nvPr/>
        </p:nvSpPr>
        <p:spPr>
          <a:xfrm>
            <a:off x="9663992" y="626413"/>
            <a:ext cx="1162395" cy="369332"/>
          </a:xfrm>
          <a:prstGeom prst="rect">
            <a:avLst/>
          </a:prstGeom>
          <a:noFill/>
        </p:spPr>
        <p:txBody>
          <a:bodyPr wrap="square" rtlCol="0">
            <a:spAutoFit/>
          </a:bodyPr>
          <a:lstStyle/>
          <a:p>
            <a:r>
              <a:rPr lang="en-US" dirty="0">
                <a:solidFill>
                  <a:schemeClr val="bg1"/>
                </a:solidFill>
              </a:rPr>
              <a:t>Chandra</a:t>
            </a:r>
          </a:p>
        </p:txBody>
      </p:sp>
      <p:sp>
        <p:nvSpPr>
          <p:cNvPr id="29" name="TextBox 28">
            <a:extLst>
              <a:ext uri="{FF2B5EF4-FFF2-40B4-BE49-F238E27FC236}">
                <a16:creationId xmlns:a16="http://schemas.microsoft.com/office/drawing/2014/main" id="{920F330C-CE6B-4070-B6F1-D2D6B961EB2F}"/>
              </a:ext>
            </a:extLst>
          </p:cNvPr>
          <p:cNvSpPr txBox="1"/>
          <p:nvPr/>
        </p:nvSpPr>
        <p:spPr>
          <a:xfrm>
            <a:off x="10522338" y="1501166"/>
            <a:ext cx="1318727" cy="369332"/>
          </a:xfrm>
          <a:prstGeom prst="rect">
            <a:avLst/>
          </a:prstGeom>
          <a:noFill/>
        </p:spPr>
        <p:txBody>
          <a:bodyPr wrap="square" rtlCol="0">
            <a:spAutoFit/>
          </a:bodyPr>
          <a:lstStyle/>
          <a:p>
            <a:r>
              <a:rPr lang="en-US" dirty="0">
                <a:solidFill>
                  <a:schemeClr val="bg1"/>
                </a:solidFill>
              </a:rPr>
              <a:t>Fermi-GBM</a:t>
            </a:r>
          </a:p>
        </p:txBody>
      </p:sp>
      <p:sp>
        <p:nvSpPr>
          <p:cNvPr id="30" name="TextBox 29">
            <a:extLst>
              <a:ext uri="{FF2B5EF4-FFF2-40B4-BE49-F238E27FC236}">
                <a16:creationId xmlns:a16="http://schemas.microsoft.com/office/drawing/2014/main" id="{32BEE989-2FAF-41E6-8546-9D7C574D4EC2}"/>
              </a:ext>
            </a:extLst>
          </p:cNvPr>
          <p:cNvSpPr txBox="1"/>
          <p:nvPr/>
        </p:nvSpPr>
        <p:spPr>
          <a:xfrm>
            <a:off x="8818456" y="2399178"/>
            <a:ext cx="1188807" cy="369332"/>
          </a:xfrm>
          <a:prstGeom prst="rect">
            <a:avLst/>
          </a:prstGeom>
          <a:noFill/>
        </p:spPr>
        <p:txBody>
          <a:bodyPr wrap="square" rtlCol="0">
            <a:spAutoFit/>
          </a:bodyPr>
          <a:lstStyle/>
          <a:p>
            <a:r>
              <a:rPr lang="en-US" dirty="0">
                <a:solidFill>
                  <a:schemeClr val="bg1"/>
                </a:solidFill>
              </a:rPr>
              <a:t>IXPE</a:t>
            </a:r>
            <a:endParaRPr lang="en-US" sz="1000" dirty="0">
              <a:solidFill>
                <a:schemeClr val="bg1"/>
              </a:solidFill>
            </a:endParaRPr>
          </a:p>
        </p:txBody>
      </p:sp>
      <p:sp>
        <p:nvSpPr>
          <p:cNvPr id="31" name="TextBox 30">
            <a:extLst>
              <a:ext uri="{FF2B5EF4-FFF2-40B4-BE49-F238E27FC236}">
                <a16:creationId xmlns:a16="http://schemas.microsoft.com/office/drawing/2014/main" id="{069B7F47-58EC-4E1C-A148-42F298F3AD24}"/>
              </a:ext>
            </a:extLst>
          </p:cNvPr>
          <p:cNvSpPr txBox="1"/>
          <p:nvPr/>
        </p:nvSpPr>
        <p:spPr>
          <a:xfrm>
            <a:off x="10127213" y="3217336"/>
            <a:ext cx="1318727" cy="369332"/>
          </a:xfrm>
          <a:prstGeom prst="rect">
            <a:avLst/>
          </a:prstGeom>
          <a:noFill/>
        </p:spPr>
        <p:txBody>
          <a:bodyPr wrap="square" rtlCol="0">
            <a:spAutoFit/>
          </a:bodyPr>
          <a:lstStyle/>
          <a:p>
            <a:r>
              <a:rPr lang="en-US" dirty="0" err="1">
                <a:solidFill>
                  <a:schemeClr val="bg1"/>
                </a:solidFill>
              </a:rPr>
              <a:t>Hinode</a:t>
            </a:r>
            <a:endParaRPr lang="en-US" dirty="0">
              <a:solidFill>
                <a:schemeClr val="bg1"/>
              </a:solidFill>
            </a:endParaRPr>
          </a:p>
        </p:txBody>
      </p:sp>
      <p:sp>
        <p:nvSpPr>
          <p:cNvPr id="32" name="TextBox 31">
            <a:extLst>
              <a:ext uri="{FF2B5EF4-FFF2-40B4-BE49-F238E27FC236}">
                <a16:creationId xmlns:a16="http://schemas.microsoft.com/office/drawing/2014/main" id="{E35C6B98-34CA-453B-8049-EB5C051B70C5}"/>
              </a:ext>
            </a:extLst>
          </p:cNvPr>
          <p:cNvSpPr txBox="1"/>
          <p:nvPr/>
        </p:nvSpPr>
        <p:spPr>
          <a:xfrm>
            <a:off x="9045626" y="4315186"/>
            <a:ext cx="1318727" cy="1200329"/>
          </a:xfrm>
          <a:prstGeom prst="rect">
            <a:avLst/>
          </a:prstGeom>
          <a:noFill/>
        </p:spPr>
        <p:txBody>
          <a:bodyPr wrap="square" rtlCol="0">
            <a:spAutoFit/>
          </a:bodyPr>
          <a:lstStyle/>
          <a:p>
            <a:r>
              <a:rPr lang="en-US" dirty="0">
                <a:solidFill>
                  <a:schemeClr val="bg1"/>
                </a:solidFill>
              </a:rPr>
              <a:t>Hi-C, MaGIXS, CLASP/2.1….</a:t>
            </a:r>
          </a:p>
        </p:txBody>
      </p:sp>
      <p:grpSp>
        <p:nvGrpSpPr>
          <p:cNvPr id="23" name="Group 22">
            <a:extLst>
              <a:ext uri="{FF2B5EF4-FFF2-40B4-BE49-F238E27FC236}">
                <a16:creationId xmlns:a16="http://schemas.microsoft.com/office/drawing/2014/main" id="{38053DB1-19DD-45B7-B9B4-D655EB882233}"/>
              </a:ext>
            </a:extLst>
          </p:cNvPr>
          <p:cNvGrpSpPr/>
          <p:nvPr/>
        </p:nvGrpSpPr>
        <p:grpSpPr>
          <a:xfrm>
            <a:off x="679001" y="41661"/>
            <a:ext cx="11387492" cy="837205"/>
            <a:chOff x="896339" y="-15226"/>
            <a:chExt cx="11387492" cy="837205"/>
          </a:xfrm>
        </p:grpSpPr>
        <p:sp>
          <p:nvSpPr>
            <p:cNvPr id="24" name="TextBox 23">
              <a:extLst>
                <a:ext uri="{FF2B5EF4-FFF2-40B4-BE49-F238E27FC236}">
                  <a16:creationId xmlns:a16="http://schemas.microsoft.com/office/drawing/2014/main" id="{BDD98737-6706-4C0B-9C17-DE6800AD7542}"/>
                </a:ext>
              </a:extLst>
            </p:cNvPr>
            <p:cNvSpPr txBox="1"/>
            <p:nvPr/>
          </p:nvSpPr>
          <p:spPr>
            <a:xfrm>
              <a:off x="896339" y="138765"/>
              <a:ext cx="10868031" cy="492443"/>
            </a:xfrm>
            <a:prstGeom prst="rect">
              <a:avLst/>
            </a:prstGeom>
            <a:solidFill>
              <a:srgbClr val="003366"/>
            </a:solidFill>
          </p:spPr>
          <p:txBody>
            <a:bodyPr wrap="square" lIns="0" rIns="91440" rtlCol="0">
              <a:spAutoFit/>
            </a:bodyPr>
            <a:lstStyle/>
            <a:p>
              <a:pPr algn="ctr"/>
              <a:r>
                <a:rPr lang="en-US" sz="2600" b="1" dirty="0">
                  <a:solidFill>
                    <a:prstClr val="white"/>
                  </a:solidFill>
                </a:rPr>
                <a:t>Science Project Management Branch (ST14)</a:t>
              </a:r>
            </a:p>
          </p:txBody>
        </p:sp>
        <p:pic>
          <p:nvPicPr>
            <p:cNvPr id="25" name="Picture 24">
              <a:extLst>
                <a:ext uri="{FF2B5EF4-FFF2-40B4-BE49-F238E27FC236}">
                  <a16:creationId xmlns:a16="http://schemas.microsoft.com/office/drawing/2014/main" id="{43E366B2-2DF7-401D-8939-EE9ED9F59D48}"/>
                </a:ext>
              </a:extLst>
            </p:cNvPr>
            <p:cNvPicPr>
              <a:picLocks noChangeAspect="1"/>
            </p:cNvPicPr>
            <p:nvPr/>
          </p:nvPicPr>
          <p:blipFill rotWithShape="1">
            <a:blip r:embed="rId10" cstate="print">
              <a:alphaModFix/>
              <a:extLst>
                <a:ext uri="{BEBA8EAE-BF5A-486C-A8C5-ECC9F3942E4B}">
                  <a14:imgProps xmlns:a14="http://schemas.microsoft.com/office/drawing/2010/main">
                    <a14:imgLayer r:embed="rId11">
                      <a14:imgEffect>
                        <a14:backgroundRemoval t="23348" b="87605" l="22355" r="82033"/>
                      </a14:imgEffect>
                    </a14:imgLayer>
                  </a14:imgProps>
                </a:ext>
                <a:ext uri="{28A0092B-C50C-407E-A947-70E740481C1C}">
                  <a14:useLocalDpi xmlns:a14="http://schemas.microsoft.com/office/drawing/2010/main" val="0"/>
                </a:ext>
              </a:extLst>
            </a:blip>
            <a:srcRect l="14895" t="15315" r="10507" b="4363"/>
            <a:stretch/>
          </p:blipFill>
          <p:spPr>
            <a:xfrm>
              <a:off x="11193159" y="-15226"/>
              <a:ext cx="1090672" cy="837205"/>
            </a:xfrm>
            <a:prstGeom prst="ellipse">
              <a:avLst/>
            </a:prstGeom>
            <a:solidFill>
              <a:schemeClr val="tx1">
                <a:alpha val="0"/>
              </a:schemeClr>
            </a:solidFill>
          </p:spPr>
        </p:pic>
      </p:grpSp>
      <p:pic>
        <p:nvPicPr>
          <p:cNvPr id="26" name="Picture 25">
            <a:extLst>
              <a:ext uri="{FF2B5EF4-FFF2-40B4-BE49-F238E27FC236}">
                <a16:creationId xmlns:a16="http://schemas.microsoft.com/office/drawing/2014/main" id="{43198775-F05E-4871-AA5B-B3857AB4C7DC}"/>
              </a:ext>
            </a:extLst>
          </p:cNvPr>
          <p:cNvPicPr>
            <a:picLocks noChangeAspect="1"/>
          </p:cNvPicPr>
          <p:nvPr/>
        </p:nvPicPr>
        <p:blipFill>
          <a:blip r:embed="rId12"/>
          <a:stretch>
            <a:fillRect/>
          </a:stretch>
        </p:blipFill>
        <p:spPr>
          <a:xfrm>
            <a:off x="10337966" y="4393909"/>
            <a:ext cx="1760791" cy="1093545"/>
          </a:xfrm>
          <a:prstGeom prst="rect">
            <a:avLst/>
          </a:prstGeom>
          <a:gradFill>
            <a:gsLst>
              <a:gs pos="0">
                <a:schemeClr val="accent1">
                  <a:lumMod val="5000"/>
                  <a:lumOff val="95000"/>
                </a:schemeClr>
              </a:gs>
              <a:gs pos="88000">
                <a:schemeClr val="accent3">
                  <a:lumMod val="20000"/>
                  <a:lumOff val="80000"/>
                </a:schemeClr>
              </a:gs>
              <a:gs pos="0">
                <a:schemeClr val="tx1"/>
              </a:gs>
            </a:gsLst>
            <a:lin ang="5400000" scaled="1"/>
          </a:gradFill>
          <a:ln w="25400">
            <a:noFill/>
          </a:ln>
        </p:spPr>
      </p:pic>
      <p:pic>
        <p:nvPicPr>
          <p:cNvPr id="4" name="Picture 3">
            <a:extLst>
              <a:ext uri="{FF2B5EF4-FFF2-40B4-BE49-F238E27FC236}">
                <a16:creationId xmlns:a16="http://schemas.microsoft.com/office/drawing/2014/main" id="{D048F3C2-0B44-2C4E-756F-CDBB3960AEA9}"/>
              </a:ext>
            </a:extLst>
          </p:cNvPr>
          <p:cNvPicPr>
            <a:picLocks noChangeAspect="1"/>
          </p:cNvPicPr>
          <p:nvPr/>
        </p:nvPicPr>
        <p:blipFill>
          <a:blip r:embed="rId13"/>
          <a:stretch>
            <a:fillRect/>
          </a:stretch>
        </p:blipFill>
        <p:spPr>
          <a:xfrm>
            <a:off x="7063719" y="4578677"/>
            <a:ext cx="965214" cy="1328659"/>
          </a:xfrm>
          <a:prstGeom prst="rect">
            <a:avLst/>
          </a:prstGeom>
        </p:spPr>
      </p:pic>
    </p:spTree>
    <p:extLst>
      <p:ext uri="{BB962C8B-B14F-4D97-AF65-F5344CB8AC3E}">
        <p14:creationId xmlns:p14="http://schemas.microsoft.com/office/powerpoint/2010/main" val="37144484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660A92-5546-4FF8-82C8-C4C05E8A3046}"/>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A2C2AD-02C6-A648-88C0-B4880E470C14}" type="datetime1">
              <a:rPr kumimoji="0" lang="en-US" sz="900" b="1" i="0" u="none" strike="noStrike" kern="1200" cap="none" spc="0" normalizeH="0" baseline="0" noProof="0" smtClean="0">
                <a:ln>
                  <a:noFill/>
                </a:ln>
                <a:solidFill>
                  <a:srgbClr val="ADB8CC"/>
                </a:solidFill>
                <a:effectLst>
                  <a:glow rad="190500">
                    <a:srgbClr val="0B183D">
                      <a:alpha val="50000"/>
                    </a:srgbClr>
                  </a:glow>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9/27/2023</a:t>
            </a:fld>
            <a:endParaRPr kumimoji="0" lang="en-US" sz="900" b="1" i="0" u="none" strike="noStrike" kern="1200" cap="none" spc="0" normalizeH="0" baseline="0" noProof="0" dirty="0">
              <a:ln>
                <a:noFill/>
              </a:ln>
              <a:solidFill>
                <a:srgbClr val="ADB8CC"/>
              </a:solidFill>
              <a:effectLst>
                <a:glow rad="190500">
                  <a:srgbClr val="0B183D">
                    <a:alpha val="50000"/>
                  </a:srgbClr>
                </a:glow>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8B524854-5F3B-4C20-A531-8B5A4284F46C}"/>
              </a:ext>
            </a:extLst>
          </p:cNvPr>
          <p:cNvSpPr txBox="1"/>
          <p:nvPr/>
        </p:nvSpPr>
        <p:spPr>
          <a:xfrm>
            <a:off x="241110" y="983802"/>
            <a:ext cx="900065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white"/>
                </a:solidFill>
                <a:latin typeface="Arial" panose="020B0604020202020204" pitchFamily="34" charset="0"/>
                <a:cs typeface="Arial" panose="020B0604020202020204" pitchFamily="34" charset="0"/>
              </a:rPr>
              <a:t>A</a:t>
            </a:r>
            <a:r>
              <a:rPr kumimoji="0" lang="en-US" b="1" i="0" u="none"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ssembly</a:t>
            </a:r>
            <a:r>
              <a:rPr kumimoji="0" lang="en-US"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integration, metrology, calibration, and space environment test services</a:t>
            </a:r>
            <a:r>
              <a:rPr lang="en-US" b="1" dirty="0">
                <a:solidFill>
                  <a:prstClr val="white"/>
                </a:solidFill>
                <a:latin typeface="Arial" panose="020B0604020202020204" pitchFamily="34" charset="0"/>
                <a:cs typeface="Arial" panose="020B0604020202020204" pitchFamily="34" charset="0"/>
              </a:rPr>
              <a:t> </a:t>
            </a:r>
            <a:r>
              <a:rPr kumimoji="0" lang="en-US"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for pre-flight verification of science instruments and missions.</a:t>
            </a:r>
          </a:p>
        </p:txBody>
      </p:sp>
      <p:sp>
        <p:nvSpPr>
          <p:cNvPr id="23" name="TextBox 22">
            <a:extLst>
              <a:ext uri="{FF2B5EF4-FFF2-40B4-BE49-F238E27FC236}">
                <a16:creationId xmlns:a16="http://schemas.microsoft.com/office/drawing/2014/main" id="{48BE8929-1DDB-40DC-93A4-8D6FA75E10BD}"/>
              </a:ext>
            </a:extLst>
          </p:cNvPr>
          <p:cNvSpPr txBox="1"/>
          <p:nvPr/>
        </p:nvSpPr>
        <p:spPr>
          <a:xfrm>
            <a:off x="241110" y="1921968"/>
            <a:ext cx="9363076" cy="12311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rPr>
              <a:t>The X-ray and Cryogenic Facility (XRCF):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World’s largest x-ray optical test facility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Provides evaluation and readiness testing for advanced telescope mirrors, video guidance systems, and other space structures in thermal environments to 20 Kelvin.</a:t>
            </a:r>
          </a:p>
        </p:txBody>
      </p:sp>
      <p:sp>
        <p:nvSpPr>
          <p:cNvPr id="24" name="TextBox 23">
            <a:extLst>
              <a:ext uri="{FF2B5EF4-FFF2-40B4-BE49-F238E27FC236}">
                <a16:creationId xmlns:a16="http://schemas.microsoft.com/office/drawing/2014/main" id="{6CCBEEEE-EE9D-4F04-A7B7-AE9577A6DFBE}"/>
              </a:ext>
            </a:extLst>
          </p:cNvPr>
          <p:cNvSpPr txBox="1"/>
          <p:nvPr/>
        </p:nvSpPr>
        <p:spPr>
          <a:xfrm>
            <a:off x="241110" y="3444909"/>
            <a:ext cx="5901539" cy="28931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60000"/>
                    <a:lumOff val="40000"/>
                  </a:srgbClr>
                </a:solidFill>
                <a:effectLst/>
                <a:uLnTx/>
                <a:uFillTx/>
                <a:latin typeface="Calibri" panose="020F0502020204030204"/>
                <a:ea typeface="+mn-ea"/>
                <a:cs typeface="+mn-cs"/>
              </a:rPr>
              <a:t>Technical Capabilities: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Thermal Vacuum Chamber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Thermal Environments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Clean Rooms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Illumination Beam Line Capabilities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Beamline/Optical Shared In-Chamber Systems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Beamline associated In-Chamber systems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Optical Test Capabilities (Optical Test Window, Metrology Positioning/Alignment, Metrology Instruments, Optical Test Stability, Mirror Test Capability)</a:t>
            </a:r>
          </a:p>
        </p:txBody>
      </p:sp>
      <p:pic>
        <p:nvPicPr>
          <p:cNvPr id="25" name="Picture 24">
            <a:extLst>
              <a:ext uri="{FF2B5EF4-FFF2-40B4-BE49-F238E27FC236}">
                <a16:creationId xmlns:a16="http://schemas.microsoft.com/office/drawing/2014/main" id="{E50AE725-0F7E-4316-B1E7-ABE0AA0EE9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22"/>
          <a:stretch/>
        </p:blipFill>
        <p:spPr>
          <a:xfrm>
            <a:off x="9634785" y="3041085"/>
            <a:ext cx="2541282" cy="3012846"/>
          </a:xfrm>
          <a:prstGeom prst="rect">
            <a:avLst/>
          </a:prstGeom>
          <a:ln w="25400">
            <a:solidFill>
              <a:schemeClr val="bg1"/>
            </a:solidFill>
          </a:ln>
        </p:spPr>
      </p:pic>
      <p:pic>
        <p:nvPicPr>
          <p:cNvPr id="26" name="Picture 25">
            <a:extLst>
              <a:ext uri="{FF2B5EF4-FFF2-40B4-BE49-F238E27FC236}">
                <a16:creationId xmlns:a16="http://schemas.microsoft.com/office/drawing/2014/main" id="{C723123B-1DB1-425F-8291-689A014FFD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4785" y="828249"/>
            <a:ext cx="2552299" cy="2241054"/>
          </a:xfrm>
          <a:prstGeom prst="rect">
            <a:avLst/>
          </a:prstGeom>
          <a:ln w="25400">
            <a:solidFill>
              <a:schemeClr val="bg1"/>
            </a:solidFill>
          </a:ln>
        </p:spPr>
      </p:pic>
      <p:grpSp>
        <p:nvGrpSpPr>
          <p:cNvPr id="12" name="Group 11">
            <a:extLst>
              <a:ext uri="{FF2B5EF4-FFF2-40B4-BE49-F238E27FC236}">
                <a16:creationId xmlns:a16="http://schemas.microsoft.com/office/drawing/2014/main" id="{A80B86C1-715E-4B4E-93C4-BB666DC2045D}"/>
              </a:ext>
            </a:extLst>
          </p:cNvPr>
          <p:cNvGrpSpPr/>
          <p:nvPr/>
        </p:nvGrpSpPr>
        <p:grpSpPr>
          <a:xfrm>
            <a:off x="577401" y="47500"/>
            <a:ext cx="11489092" cy="837205"/>
            <a:chOff x="794739" y="-15226"/>
            <a:chExt cx="11489092" cy="837205"/>
          </a:xfrm>
        </p:grpSpPr>
        <p:sp>
          <p:nvSpPr>
            <p:cNvPr id="13" name="TextBox 12">
              <a:extLst>
                <a:ext uri="{FF2B5EF4-FFF2-40B4-BE49-F238E27FC236}">
                  <a16:creationId xmlns:a16="http://schemas.microsoft.com/office/drawing/2014/main" id="{8F2C6C62-D3C0-4B9C-BC22-3AE211B26F1B}"/>
                </a:ext>
              </a:extLst>
            </p:cNvPr>
            <p:cNvSpPr txBox="1"/>
            <p:nvPr/>
          </p:nvSpPr>
          <p:spPr>
            <a:xfrm>
              <a:off x="794739" y="157154"/>
              <a:ext cx="10868031" cy="492443"/>
            </a:xfrm>
            <a:prstGeom prst="rect">
              <a:avLst/>
            </a:prstGeom>
            <a:solidFill>
              <a:srgbClr val="003366"/>
            </a:solidFill>
          </p:spPr>
          <p:txBody>
            <a:bodyPr wrap="square" lIns="0" rIns="91440" rtlCol="0">
              <a:spAutoFit/>
            </a:bodyPr>
            <a:lstStyle/>
            <a:p>
              <a:pPr algn="ctr"/>
              <a:r>
                <a:rPr lang="en-US" sz="2600" b="1" dirty="0">
                  <a:solidFill>
                    <a:prstClr val="white"/>
                  </a:solidFill>
                </a:rPr>
                <a:t>Science Test Branch (ST15)</a:t>
              </a:r>
            </a:p>
          </p:txBody>
        </p:sp>
        <p:pic>
          <p:nvPicPr>
            <p:cNvPr id="14" name="Picture 13">
              <a:extLst>
                <a:ext uri="{FF2B5EF4-FFF2-40B4-BE49-F238E27FC236}">
                  <a16:creationId xmlns:a16="http://schemas.microsoft.com/office/drawing/2014/main" id="{ED50D66F-FE39-492C-B9F7-5929B6B9E151}"/>
                </a:ext>
              </a:extLst>
            </p:cNvPr>
            <p:cNvPicPr>
              <a:picLocks noChangeAspect="1"/>
            </p:cNvPicPr>
            <p:nvPr/>
          </p:nvPicPr>
          <p:blipFill rotWithShape="1">
            <a:blip r:embed="rId4" cstate="print">
              <a:alphaModFix/>
              <a:extLst>
                <a:ext uri="{BEBA8EAE-BF5A-486C-A8C5-ECC9F3942E4B}">
                  <a14:imgProps xmlns:a14="http://schemas.microsoft.com/office/drawing/2010/main">
                    <a14:imgLayer r:embed="rId5">
                      <a14:imgEffect>
                        <a14:backgroundRemoval t="23348" b="87605" l="22355" r="82033"/>
                      </a14:imgEffect>
                    </a14:imgLayer>
                  </a14:imgProps>
                </a:ext>
                <a:ext uri="{28A0092B-C50C-407E-A947-70E740481C1C}">
                  <a14:useLocalDpi xmlns:a14="http://schemas.microsoft.com/office/drawing/2010/main" val="0"/>
                </a:ext>
              </a:extLst>
            </a:blip>
            <a:srcRect l="14895" t="15315" r="10507" b="4363"/>
            <a:stretch/>
          </p:blipFill>
          <p:spPr>
            <a:xfrm>
              <a:off x="11193159" y="-15226"/>
              <a:ext cx="1090672" cy="837205"/>
            </a:xfrm>
            <a:prstGeom prst="ellipse">
              <a:avLst/>
            </a:prstGeom>
            <a:solidFill>
              <a:schemeClr val="tx1">
                <a:alpha val="0"/>
              </a:schemeClr>
            </a:solidFill>
          </p:spPr>
        </p:pic>
      </p:grpSp>
      <p:pic>
        <p:nvPicPr>
          <p:cNvPr id="15" name="Picture 14" descr="A picture containing indoor, engine, step&#10;&#10;Description automatically generated">
            <a:extLst>
              <a:ext uri="{FF2B5EF4-FFF2-40B4-BE49-F238E27FC236}">
                <a16:creationId xmlns:a16="http://schemas.microsoft.com/office/drawing/2014/main" id="{A73499D9-2341-45B4-9D03-8FB02E5396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37078" y="3912218"/>
            <a:ext cx="3367108" cy="2142682"/>
          </a:xfrm>
          <a:prstGeom prst="rect">
            <a:avLst/>
          </a:prstGeom>
          <a:ln w="19050">
            <a:solidFill>
              <a:schemeClr val="bg1"/>
            </a:solidFill>
          </a:ln>
        </p:spPr>
      </p:pic>
    </p:spTree>
    <p:extLst>
      <p:ext uri="{BB962C8B-B14F-4D97-AF65-F5344CB8AC3E}">
        <p14:creationId xmlns:p14="http://schemas.microsoft.com/office/powerpoint/2010/main" val="2774731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10" name="Picture 9" descr="A picture containing logo&#10;&#10;Description automatically generated">
            <a:extLst>
              <a:ext uri="{FF2B5EF4-FFF2-40B4-BE49-F238E27FC236}">
                <a16:creationId xmlns:a16="http://schemas.microsoft.com/office/drawing/2014/main" id="{1E50FB88-4A1D-4A10-A64C-9EDF1FFAB070}"/>
              </a:ext>
            </a:extLst>
          </p:cNvPr>
          <p:cNvPicPr>
            <a:picLocks noChangeAspect="1"/>
          </p:cNvPicPr>
          <p:nvPr/>
        </p:nvPicPr>
        <p:blipFill rotWithShape="1">
          <a:blip r:embed="rId3"/>
          <a:srcRect t="7805" r="13081"/>
          <a:stretch/>
        </p:blipFill>
        <p:spPr>
          <a:xfrm>
            <a:off x="3695051" y="1099338"/>
            <a:ext cx="5081494" cy="4989252"/>
          </a:xfrm>
          <a:prstGeom prst="rect">
            <a:avLst/>
          </a:prstGeom>
        </p:spPr>
      </p:pic>
      <p:grpSp>
        <p:nvGrpSpPr>
          <p:cNvPr id="12" name="Group 11">
            <a:extLst>
              <a:ext uri="{FF2B5EF4-FFF2-40B4-BE49-F238E27FC236}">
                <a16:creationId xmlns:a16="http://schemas.microsoft.com/office/drawing/2014/main" id="{6B4A24F8-6555-481B-8EB2-9933C449806C}"/>
              </a:ext>
            </a:extLst>
          </p:cNvPr>
          <p:cNvGrpSpPr/>
          <p:nvPr/>
        </p:nvGrpSpPr>
        <p:grpSpPr>
          <a:xfrm>
            <a:off x="858295" y="41661"/>
            <a:ext cx="11208198" cy="883388"/>
            <a:chOff x="1075633" y="-15226"/>
            <a:chExt cx="11208198" cy="883388"/>
          </a:xfrm>
        </p:grpSpPr>
        <p:sp>
          <p:nvSpPr>
            <p:cNvPr id="13" name="TextBox 12">
              <a:extLst>
                <a:ext uri="{FF2B5EF4-FFF2-40B4-BE49-F238E27FC236}">
                  <a16:creationId xmlns:a16="http://schemas.microsoft.com/office/drawing/2014/main" id="{0C40FF51-21FA-4657-8DCB-4AA9EA017414}"/>
                </a:ext>
              </a:extLst>
            </p:cNvPr>
            <p:cNvSpPr txBox="1"/>
            <p:nvPr/>
          </p:nvSpPr>
          <p:spPr>
            <a:xfrm>
              <a:off x="1075633" y="37165"/>
              <a:ext cx="10868031" cy="830997"/>
            </a:xfrm>
            <a:prstGeom prst="rect">
              <a:avLst/>
            </a:prstGeom>
            <a:noFill/>
          </p:spPr>
          <p:txBody>
            <a:bodyPr wrap="square" lIns="0" rIns="9144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1" u="none" strike="noStrike" kern="1200" cap="none" spc="0" normalizeH="0" baseline="0" noProof="0" dirty="0">
                  <a:ln>
                    <a:noFill/>
                  </a:ln>
                  <a:solidFill>
                    <a:prstClr val="white"/>
                  </a:solidFill>
                  <a:effectLst/>
                  <a:uLnTx/>
                  <a:uFillTx/>
                  <a:latin typeface="Calibri" panose="020F0502020204030204"/>
                  <a:ea typeface="+mn-ea"/>
                  <a:cs typeface="+mn-cs"/>
                </a:rPr>
                <a:t>Thank You!</a:t>
              </a:r>
            </a:p>
          </p:txBody>
        </p:sp>
        <p:pic>
          <p:nvPicPr>
            <p:cNvPr id="15" name="Picture 14">
              <a:extLst>
                <a:ext uri="{FF2B5EF4-FFF2-40B4-BE49-F238E27FC236}">
                  <a16:creationId xmlns:a16="http://schemas.microsoft.com/office/drawing/2014/main" id="{2E7CB0D4-D543-42B8-AD3E-3191BDF6E624}"/>
                </a:ext>
              </a:extLst>
            </p:cNvPr>
            <p:cNvPicPr>
              <a:picLocks noChangeAspect="1"/>
            </p:cNvPicPr>
            <p:nvPr/>
          </p:nvPicPr>
          <p:blipFill rotWithShape="1">
            <a:blip r:embed="rId4" cstate="print">
              <a:alphaModFix/>
              <a:extLst>
                <a:ext uri="{BEBA8EAE-BF5A-486C-A8C5-ECC9F3942E4B}">
                  <a14:imgProps xmlns:a14="http://schemas.microsoft.com/office/drawing/2010/main">
                    <a14:imgLayer r:embed="rId5">
                      <a14:imgEffect>
                        <a14:backgroundRemoval t="23348" b="87605" l="22355" r="82033"/>
                      </a14:imgEffect>
                    </a14:imgLayer>
                  </a14:imgProps>
                </a:ext>
                <a:ext uri="{28A0092B-C50C-407E-A947-70E740481C1C}">
                  <a14:useLocalDpi xmlns:a14="http://schemas.microsoft.com/office/drawing/2010/main" val="0"/>
                </a:ext>
              </a:extLst>
            </a:blip>
            <a:srcRect l="14895" t="15315" r="10507" b="4363"/>
            <a:stretch/>
          </p:blipFill>
          <p:spPr>
            <a:xfrm>
              <a:off x="11193159" y="-15226"/>
              <a:ext cx="1090672" cy="837205"/>
            </a:xfrm>
            <a:prstGeom prst="ellipse">
              <a:avLst/>
            </a:prstGeom>
            <a:solidFill>
              <a:schemeClr val="tx1">
                <a:alpha val="0"/>
              </a:schemeClr>
            </a:solidFill>
          </p:spPr>
        </p:pic>
      </p:grpSp>
    </p:spTree>
    <p:extLst>
      <p:ext uri="{BB962C8B-B14F-4D97-AF65-F5344CB8AC3E}">
        <p14:creationId xmlns:p14="http://schemas.microsoft.com/office/powerpoint/2010/main" val="1247550240"/>
      </p:ext>
    </p:extLst>
  </p:cSld>
  <p:clrMapOvr>
    <a:masterClrMapping/>
  </p:clrMapOvr>
</p:sld>
</file>

<file path=ppt/theme/theme1.xml><?xml version="1.0" encoding="utf-8"?>
<a:theme xmlns:a="http://schemas.openxmlformats.org/drawingml/2006/main" name="STO Theme">
  <a:themeElements>
    <a:clrScheme name="STO Template 2020">
      <a:dk1>
        <a:sysClr val="windowText" lastClr="000000"/>
      </a:dk1>
      <a:lt1>
        <a:sysClr val="window" lastClr="FFFFFF"/>
      </a:lt1>
      <a:dk2>
        <a:srgbClr val="44546A"/>
      </a:dk2>
      <a:lt2>
        <a:srgbClr val="E7E6E6"/>
      </a:lt2>
      <a:accent1>
        <a:srgbClr val="954F72"/>
      </a:accent1>
      <a:accent2>
        <a:srgbClr val="ED7D31"/>
      </a:accent2>
      <a:accent3>
        <a:srgbClr val="003399"/>
      </a:accent3>
      <a:accent4>
        <a:srgbClr val="FFC000"/>
      </a:accent4>
      <a:accent5>
        <a:srgbClr val="A50021"/>
      </a:accent5>
      <a:accent6>
        <a:srgbClr val="0080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C57F974F-5945-4F74-BFFE-F5F612879AE6}" vid="{BFB18B9D-E3C4-4BAF-BD33-D31FF22516B8}"/>
    </a:ext>
  </a:extLst>
</a:theme>
</file>

<file path=ppt/theme/theme2.xml><?xml version="1.0" encoding="utf-8"?>
<a:theme xmlns:a="http://schemas.openxmlformats.org/drawingml/2006/main" name="No Lege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ll Presentatio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wrap="square" rtlCol="0">
        <a:spAutoFit/>
      </a:bodyPr>
      <a:lstStyle>
        <a:defPPr algn="l">
          <a:defRPr sz="1600" dirty="0"/>
        </a:defPPr>
      </a:lstStyle>
    </a:txDef>
  </a:objectDefaults>
  <a:extraClrSchemeLst/>
  <a:extLst>
    <a:ext uri="{05A4C25C-085E-4340-85A3-A5531E510DB2}">
      <thm15:themeFamily xmlns:thm15="http://schemas.microsoft.com/office/thememl/2012/main" name="IXPE M-CDR Template 16x9.potx" id="{C372CD43-4DF0-4CE6-AE3E-9CE692DC78DA}" vid="{0525E623-7355-4EC1-832C-6A5F73B308C5}"/>
    </a:ext>
  </a:extLst>
</a:theme>
</file>

<file path=ppt/theme/theme3.xml><?xml version="1.0" encoding="utf-8"?>
<a:theme xmlns:a="http://schemas.openxmlformats.org/drawingml/2006/main" name="Standard_Jan2019">
  <a:themeElements>
    <a:clrScheme name="Custom 2">
      <a:dk1>
        <a:srgbClr val="000000"/>
      </a:dk1>
      <a:lt1>
        <a:srgbClr val="FFFFFF"/>
      </a:lt1>
      <a:dk2>
        <a:srgbClr val="A24C1F"/>
      </a:dk2>
      <a:lt2>
        <a:srgbClr val="A3AFB1"/>
      </a:lt2>
      <a:accent1>
        <a:srgbClr val="021659"/>
      </a:accent1>
      <a:accent2>
        <a:srgbClr val="B93A25"/>
      </a:accent2>
      <a:accent3>
        <a:srgbClr val="5E6E74"/>
      </a:accent3>
      <a:accent4>
        <a:srgbClr val="569656"/>
      </a:accent4>
      <a:accent5>
        <a:srgbClr val="9C6800"/>
      </a:accent5>
      <a:accent6>
        <a:srgbClr val="213E6F"/>
      </a:accent6>
      <a:hlink>
        <a:srgbClr val="567598"/>
      </a:hlink>
      <a:folHlink>
        <a:srgbClr val="A24C2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tandard_Jan19" id="{33D5BC90-AAD2-EC41-AB62-92CCBB11A728}" vid="{330C2900-3A8B-DD41-9658-12DD3FA702EF}"/>
    </a:ext>
  </a:extLst>
</a:theme>
</file>

<file path=ppt/theme/theme4.xml><?xml version="1.0" encoding="utf-8"?>
<a:theme xmlns:a="http://schemas.openxmlformats.org/drawingml/2006/main" name="1_Standard_Jan2019">
  <a:themeElements>
    <a:clrScheme name="Custom 2">
      <a:dk1>
        <a:srgbClr val="000000"/>
      </a:dk1>
      <a:lt1>
        <a:srgbClr val="FFFFFF"/>
      </a:lt1>
      <a:dk2>
        <a:srgbClr val="A24C1F"/>
      </a:dk2>
      <a:lt2>
        <a:srgbClr val="A3AFB1"/>
      </a:lt2>
      <a:accent1>
        <a:srgbClr val="021659"/>
      </a:accent1>
      <a:accent2>
        <a:srgbClr val="B93A25"/>
      </a:accent2>
      <a:accent3>
        <a:srgbClr val="5E6E74"/>
      </a:accent3>
      <a:accent4>
        <a:srgbClr val="569656"/>
      </a:accent4>
      <a:accent5>
        <a:srgbClr val="9C6800"/>
      </a:accent5>
      <a:accent6>
        <a:srgbClr val="213E6F"/>
      </a:accent6>
      <a:hlink>
        <a:srgbClr val="567598"/>
      </a:hlink>
      <a:folHlink>
        <a:srgbClr val="A24C2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enter Overview_Jan 2019 Update" id="{A7AE000C-B7E7-3542-A462-17804D971F82}" vid="{E124C509-3F1E-5748-8AD2-FF4A78A18BA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E7CE79FB27EF45AF1C9428E788F7A8" ma:contentTypeVersion="9" ma:contentTypeDescription="Create a new document." ma:contentTypeScope="" ma:versionID="de2df9c793e1c34c491da88f18201676">
  <xsd:schema xmlns:xsd="http://www.w3.org/2001/XMLSchema" xmlns:xs="http://www.w3.org/2001/XMLSchema" xmlns:p="http://schemas.microsoft.com/office/2006/metadata/properties" xmlns:ns2="87738340-be64-4cb4-9309-12290aaa58fc" xmlns:ns3="e47f8c87-d7a6-47f9-b294-83e60ecf4554" targetNamespace="http://schemas.microsoft.com/office/2006/metadata/properties" ma:root="true" ma:fieldsID="c1c255a48d5637fe1e4579f070a50f20" ns2:_="" ns3:_="">
    <xsd:import namespace="87738340-be64-4cb4-9309-12290aaa58fc"/>
    <xsd:import namespace="e47f8c87-d7a6-47f9-b294-83e60ecf455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738340-be64-4cb4-9309-12290aaa58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7f8c87-d7a6-47f9-b294-83e60ecf4554"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4D6BB1-47E8-4AE6-A1D3-BE2C74D28A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738340-be64-4cb4-9309-12290aaa58fc"/>
    <ds:schemaRef ds:uri="e47f8c87-d7a6-47f9-b294-83e60ecf45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7B9034-4A62-4892-988A-9164A35EDDD9}">
  <ds:schemaRef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dcmitype/"/>
    <ds:schemaRef ds:uri="http://purl.org/dc/elements/1.1/"/>
    <ds:schemaRef ds:uri="87738340-be64-4cb4-9309-12290aaa58fc"/>
    <ds:schemaRef ds:uri="http://purl.org/dc/terms/"/>
    <ds:schemaRef ds:uri="http://schemas.openxmlformats.org/package/2006/metadata/core-properties"/>
    <ds:schemaRef ds:uri="e47f8c87-d7a6-47f9-b294-83e60ecf4554"/>
  </ds:schemaRefs>
</ds:datastoreItem>
</file>

<file path=customXml/itemProps3.xml><?xml version="1.0" encoding="utf-8"?>
<ds:datastoreItem xmlns:ds="http://schemas.openxmlformats.org/officeDocument/2006/customXml" ds:itemID="{20289C80-C516-4CF5-99A3-AF5CC0D160FD}">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4747</TotalTime>
  <Words>1878</Words>
  <Application>Microsoft Office PowerPoint</Application>
  <PresentationFormat>Widescreen</PresentationFormat>
  <Paragraphs>159</Paragraphs>
  <Slides>12</Slides>
  <Notes>7</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12</vt:i4>
      </vt:variant>
    </vt:vector>
  </HeadingPairs>
  <TitlesOfParts>
    <vt:vector size="25" baseType="lpstr">
      <vt:lpstr>55 Helvetica Roman</vt:lpstr>
      <vt:lpstr>75 Helvetica Bold</vt:lpstr>
      <vt:lpstr>Arial</vt:lpstr>
      <vt:lpstr>Arial Black</vt:lpstr>
      <vt:lpstr>Arial Narrow</vt:lpstr>
      <vt:lpstr>Calibri</vt:lpstr>
      <vt:lpstr>Calibri Light</vt:lpstr>
      <vt:lpstr>Helvetica</vt:lpstr>
      <vt:lpstr>Wingdings</vt:lpstr>
      <vt:lpstr>STO Theme</vt:lpstr>
      <vt:lpstr>No Legend</vt:lpstr>
      <vt:lpstr>Standard_Jan2019</vt:lpstr>
      <vt:lpstr>1_Standard_Jan2019</vt:lpstr>
      <vt:lpstr>Science Research and Projects Division (ST10)</vt:lpstr>
      <vt:lpstr>Marshall Space Flight Center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kocevski</dc:creator>
  <cp:lastModifiedBy>Thigpen, Hew W (MSFC-ST10)[CELERAPRO, LLC]</cp:lastModifiedBy>
  <cp:revision>314</cp:revision>
  <cp:lastPrinted>2021-11-29T22:30:02Z</cp:lastPrinted>
  <dcterms:created xsi:type="dcterms:W3CDTF">2021-10-12T19:49:58Z</dcterms:created>
  <dcterms:modified xsi:type="dcterms:W3CDTF">2023-09-27T19:21:16Z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0x01010052E7CE79FB27EF45AF1C9428E788F7A8</vt:lpwstr>
  </property>
</Properties>
</file>