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8" r:id="rId5"/>
    <p:sldId id="307" r:id="rId6"/>
    <p:sldId id="306" r:id="rId7"/>
    <p:sldId id="309" r:id="rId8"/>
    <p:sldId id="310" r:id="rId9"/>
    <p:sldId id="311" r:id="rId10"/>
    <p:sldId id="312" r:id="rId11"/>
    <p:sldId id="314" r:id="rId12"/>
    <p:sldId id="316" r:id="rId13"/>
    <p:sldId id="315" r:id="rId14"/>
    <p:sldId id="31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2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815D-3F58-F2C7-63D2-A8B4ED18D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FE697-977B-FF86-7B24-F93A9DDEB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1572E-9B52-14D5-954E-3A57FFAB1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0BC96-0064-60DE-4A57-098CF910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5E88B-02D7-C944-7934-EFD99FA3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3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D823-8BF7-745D-10BE-BD281ED7C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8D433-F4C2-036A-76F2-6DD38BF45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175CA-18D7-8BAC-B66D-A2F1EF4D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137B5-3DB6-1D4F-F886-385D28096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E0013-90A3-F762-E627-EE888096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3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790A8-8DF3-F6F4-6217-7090CCA5D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743A9-F15B-66E5-3066-47946C678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2A8B5-9A7F-7344-C195-3A0DA747F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55FE1-2283-0FAA-F542-1CFCC9C34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AD2BF-7B3C-19BA-523F-A3F3C656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3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96A2-2403-C316-0CE2-A1DBC4CB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23C59-866D-B4D6-CBD0-10410CC90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77DAC-A28A-92F6-067E-CC6A52B84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10C92-748B-2056-DEEF-521D73A9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C20E4-19E0-D8A1-B1A6-CB6F968B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C0027-3B04-240F-5A49-E6B8D7351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8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528D-D89E-3930-44AE-B1D705720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7EC05-E867-6DAD-C82E-9F80EF734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841FF-D1B0-2103-25D7-CBBFE64E7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013F1-1B63-A6BD-7C70-F5C299057D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BF919-188E-E8BE-23A9-FB3936178D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D69DA-2319-1BCF-13F2-8CC38FAA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86CB-D69F-0033-825C-6E538BF47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9AE7C0-D551-640C-33A1-784D3720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5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3CC2D-9C82-F4DA-3612-FEF53074E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58D58A-F919-BAF5-E2DC-412123B07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FFE344-A096-0CE0-8763-73680C7E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CF1460-8A7C-71D2-F6E7-182960205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8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1E5E21-AA60-A025-7A8B-B2FFB757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9B195-6945-A5F5-2E32-519DFA50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FAD63-BAFB-1740-AD8B-8BFFE7744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6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882F-86D0-4421-289D-81DA3479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82B44-1CA6-4341-0D2B-8A9DC16FA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5173D-FA46-325A-0BEC-A30DEDF97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41877-7CA8-F9C2-1E05-DFD41E7D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404B7-7207-A78B-4AB4-84855187F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65510-E84E-4A08-B9C0-930F5E33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3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5B68-120B-70B9-4D25-918E5D775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4B53FA-1C52-94D4-2E2A-6E2BF5A18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599FD-A47F-97C1-2EBB-C13868A95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57D87A-F7B4-39CF-EEB2-18ED80D23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49E22-8D81-214A-3E06-9B3F6178C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50394-3174-5C16-9AC2-A2B18662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1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75270-5075-686A-EFD5-E6B2B543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E6BC8-AB62-FC3C-CEA4-491099E03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EB1BB-5D6F-5263-1B5D-DB661AB2D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04611-373C-5990-A5B8-6454DBEE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B1099-D0B2-4601-E0DE-452DEAC9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6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11A5F-34D9-EA9D-D4F8-6E55FE3AA3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5ABF27-75FD-D5C6-884F-D15381E1C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1D900-5DE3-9146-6320-D28A9DD93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22126-8A72-5904-3B51-010F5CCF6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FFFCE-03A8-2318-337D-CE26FF72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89617B-7AAD-F13B-3679-4E5B82CA8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D3419-FF60-AA8C-F874-60F119C2B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ED582-312D-1C68-7773-75B3D77E9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F077C-E49D-4CD9-BA0F-83FE2BA75B9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D9498-2951-BD66-D402-F0F998497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21790-BCA9-9D99-F951-5DB9E09D5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36783-B710-4534-ADAB-46C6E6A24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9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9C2B8-3D0A-35AC-4AC1-428F3D3C2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sky, outdoor, ride, Ferris wheel&#10;&#10;Description automatically generated">
            <a:extLst>
              <a:ext uri="{FF2B5EF4-FFF2-40B4-BE49-F238E27FC236}">
                <a16:creationId xmlns:a16="http://schemas.microsoft.com/office/drawing/2014/main" id="{43983D24-1B1D-B301-5982-83034D4DB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71" y="316379"/>
            <a:ext cx="5196538" cy="38974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A154DE-29C9-08E2-8C7E-A6C6A6A2F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682" y="634617"/>
            <a:ext cx="5569912" cy="55699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9D508F-C427-8D65-C581-F5EF9B24C409}"/>
              </a:ext>
            </a:extLst>
          </p:cNvPr>
          <p:cNvSpPr txBox="1"/>
          <p:nvPr/>
        </p:nvSpPr>
        <p:spPr>
          <a:xfrm>
            <a:off x="593889" y="678729"/>
            <a:ext cx="110764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Modeling and Assurance Engineering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629638-B07E-81CB-ADA0-271856CEC8ED}"/>
              </a:ext>
            </a:extLst>
          </p:cNvPr>
          <p:cNvSpPr txBox="1"/>
          <p:nvPr/>
        </p:nvSpPr>
        <p:spPr>
          <a:xfrm>
            <a:off x="858964" y="4307855"/>
            <a:ext cx="4875925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Ronnie Knight</a:t>
            </a:r>
          </a:p>
          <a:p>
            <a:pPr algn="ctr"/>
            <a:r>
              <a:rPr lang="en-US" b="1" dirty="0"/>
              <a:t>Quality Engineering SME</a:t>
            </a:r>
          </a:p>
          <a:p>
            <a:pPr algn="ctr"/>
            <a:r>
              <a:rPr lang="en-US" b="1" dirty="0"/>
              <a:t>Bastion Technologies</a:t>
            </a:r>
          </a:p>
          <a:p>
            <a:pPr algn="ctr"/>
            <a:r>
              <a:rPr lang="en-US" b="1" dirty="0"/>
              <a:t>Presentation to Society of Reliability Engineers</a:t>
            </a:r>
          </a:p>
          <a:p>
            <a:pPr algn="ctr"/>
            <a:r>
              <a:rPr lang="en-US" b="1" dirty="0"/>
              <a:t>1-2 November 2023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E2BC6C-F9EC-7DC6-3398-9F818A5454D8}"/>
              </a:ext>
            </a:extLst>
          </p:cNvPr>
          <p:cNvSpPr/>
          <p:nvPr/>
        </p:nvSpPr>
        <p:spPr>
          <a:xfrm>
            <a:off x="246490" y="248537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10A81-BD4F-C829-3D40-C59917600515}"/>
              </a:ext>
            </a:extLst>
          </p:cNvPr>
          <p:cNvSpPr txBox="1"/>
          <p:nvPr/>
        </p:nvSpPr>
        <p:spPr>
          <a:xfrm>
            <a:off x="848351" y="5880522"/>
            <a:ext cx="4875925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              </a:t>
            </a: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0C26D2B3-3CAB-FC5C-212F-C033A7440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014" y="5902067"/>
            <a:ext cx="1159468" cy="4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87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Who Is This guy?    Who Let A QE In?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05C78F-9A34-B88F-8451-42804DA4F73F}"/>
              </a:ext>
            </a:extLst>
          </p:cNvPr>
          <p:cNvSpPr txBox="1"/>
          <p:nvPr/>
        </p:nvSpPr>
        <p:spPr>
          <a:xfrm>
            <a:off x="1355333" y="1563989"/>
            <a:ext cx="378557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-Quality Engineering SME </a:t>
            </a:r>
          </a:p>
          <a:p>
            <a:r>
              <a:rPr lang="en-US" b="1" dirty="0"/>
              <a:t>-Several years in precision tooling</a:t>
            </a:r>
          </a:p>
          <a:p>
            <a:r>
              <a:rPr lang="en-US" b="1" dirty="0"/>
              <a:t>-QE (and QA) work on JWST mirrors</a:t>
            </a:r>
          </a:p>
          <a:p>
            <a:r>
              <a:rPr lang="en-US" b="1" dirty="0"/>
              <a:t>-External Tank QE for 15 SST Missions</a:t>
            </a:r>
          </a:p>
          <a:p>
            <a:r>
              <a:rPr lang="en-US" b="1" dirty="0"/>
              <a:t>-QE on SLS Core Stage</a:t>
            </a:r>
          </a:p>
          <a:p>
            <a:r>
              <a:rPr lang="en-US" b="1" dirty="0"/>
              <a:t>-QE in SLS SEI</a:t>
            </a:r>
          </a:p>
          <a:p>
            <a:r>
              <a:rPr lang="en-US" b="1" dirty="0"/>
              <a:t>-Initiated Quality Working Group</a:t>
            </a:r>
          </a:p>
          <a:p>
            <a:r>
              <a:rPr lang="en-US" b="1" dirty="0"/>
              <a:t>-And Cross Discipline Working Group </a:t>
            </a:r>
          </a:p>
          <a:p>
            <a:r>
              <a:rPr lang="en-US" b="1" dirty="0"/>
              <a:t>-Asked to implement MBMA</a:t>
            </a:r>
          </a:p>
          <a:p>
            <a:r>
              <a:rPr lang="en-US" b="1" dirty="0"/>
              <a:t>	-Directorate Support:</a:t>
            </a:r>
          </a:p>
          <a:p>
            <a:r>
              <a:rPr lang="en-US" b="1" dirty="0"/>
              <a:t>	  Julie Bilbrey</a:t>
            </a:r>
          </a:p>
          <a:p>
            <a:r>
              <a:rPr lang="en-US" b="1" dirty="0"/>
              <a:t>-Built guitars several years</a:t>
            </a:r>
          </a:p>
          <a:p>
            <a:r>
              <a:rPr lang="en-US" b="1" dirty="0"/>
              <a:t>-Known to pick a song or two . . .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8A02C37-3071-778C-8105-3B3B4241C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15" y="1204439"/>
            <a:ext cx="3207049" cy="3909002"/>
          </a:xfrm>
          <a:prstGeom prst="rect">
            <a:avLst/>
          </a:prstGeom>
        </p:spPr>
      </p:pic>
      <p:pic>
        <p:nvPicPr>
          <p:cNvPr id="7" name="Picture 6" descr="A person playing a guitar&#10;&#10;Description automatically generated with medium confidence">
            <a:extLst>
              <a:ext uri="{FF2B5EF4-FFF2-40B4-BE49-F238E27FC236}">
                <a16:creationId xmlns:a16="http://schemas.microsoft.com/office/drawing/2014/main" id="{C05F00CE-549E-2A00-BAC6-0526389FC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997" y="1782266"/>
            <a:ext cx="2197715" cy="39090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46490" y="248537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0D850F-9363-50FF-7200-63213280E964}"/>
              </a:ext>
            </a:extLst>
          </p:cNvPr>
          <p:cNvSpPr txBox="1"/>
          <p:nvPr/>
        </p:nvSpPr>
        <p:spPr>
          <a:xfrm>
            <a:off x="5514681" y="5068768"/>
            <a:ext cx="2375555" cy="369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 the news . . 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4D54CF-C25E-7B63-A995-BB5FFA50CAE9}"/>
              </a:ext>
            </a:extLst>
          </p:cNvPr>
          <p:cNvSpPr txBox="1"/>
          <p:nvPr/>
        </p:nvSpPr>
        <p:spPr>
          <a:xfrm>
            <a:off x="8598825" y="1412744"/>
            <a:ext cx="2375555" cy="369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. . . on the stage</a:t>
            </a:r>
          </a:p>
        </p:txBody>
      </p:sp>
    </p:spTree>
    <p:extLst>
      <p:ext uri="{BB962C8B-B14F-4D97-AF65-F5344CB8AC3E}">
        <p14:creationId xmlns:p14="http://schemas.microsoft.com/office/powerpoint/2010/main" val="3435122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Agenda Highlights and One Ground Rule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C6950C-864C-EDFF-2591-33CD57901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025" y="3908161"/>
            <a:ext cx="2832313" cy="14149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390049-355F-68CE-1F08-66640FE8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025" y="1993447"/>
            <a:ext cx="2837628" cy="15942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093CDB-31E0-BB06-0E13-1FB74FE8A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6681" y="1273268"/>
            <a:ext cx="2254493" cy="3065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3144E6-7F69-98D6-9337-B48ECAD51611}"/>
              </a:ext>
            </a:extLst>
          </p:cNvPr>
          <p:cNvSpPr txBox="1"/>
          <p:nvPr/>
        </p:nvSpPr>
        <p:spPr>
          <a:xfrm>
            <a:off x="604299" y="2504656"/>
            <a:ext cx="167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Cave 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8AF74-8BFA-CD86-5566-C10A1F864A49}"/>
              </a:ext>
            </a:extLst>
          </p:cNvPr>
          <p:cNvSpPr txBox="1"/>
          <p:nvPr/>
        </p:nvSpPr>
        <p:spPr>
          <a:xfrm>
            <a:off x="605629" y="4318881"/>
            <a:ext cx="167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Zombies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AB6365-35FC-08D2-D2EB-3A7B970EC50C}"/>
              </a:ext>
            </a:extLst>
          </p:cNvPr>
          <p:cNvSpPr txBox="1"/>
          <p:nvPr/>
        </p:nvSpPr>
        <p:spPr>
          <a:xfrm>
            <a:off x="5921477" y="3733493"/>
            <a:ext cx="19962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Hecklers Welcome!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44BC7A-90CF-1BD3-FFC7-49596FA6A47D}"/>
              </a:ext>
            </a:extLst>
          </p:cNvPr>
          <p:cNvSpPr txBox="1"/>
          <p:nvPr/>
        </p:nvSpPr>
        <p:spPr>
          <a:xfrm>
            <a:off x="5573930" y="1624916"/>
            <a:ext cx="2679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solidFill>
                  <a:srgbClr val="FF0000"/>
                </a:solidFill>
              </a:rPr>
              <a:t>The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 Ground Rule: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2343FF-CE17-5413-D4B8-B91EA2B31AEC}"/>
              </a:ext>
            </a:extLst>
          </p:cNvPr>
          <p:cNvSpPr txBox="1"/>
          <p:nvPr/>
        </p:nvSpPr>
        <p:spPr>
          <a:xfrm>
            <a:off x="8253452" y="4335396"/>
            <a:ext cx="3172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“Man’s maturity – consists in having found again the seriousness one had as a child, at play.”  Nietzsche, Beyond Good and Evil, aphorism 94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7E8EC7-5AF5-4731-BAF0-5E63B8B1DD7C}"/>
              </a:ext>
            </a:extLst>
          </p:cNvPr>
          <p:cNvSpPr/>
          <p:nvPr/>
        </p:nvSpPr>
        <p:spPr>
          <a:xfrm>
            <a:off x="620201" y="1884459"/>
            <a:ext cx="4691270" cy="3546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D4419F2-5DFD-5E73-C6F9-9E1F75265D20}"/>
              </a:ext>
            </a:extLst>
          </p:cNvPr>
          <p:cNvSpPr/>
          <p:nvPr/>
        </p:nvSpPr>
        <p:spPr>
          <a:xfrm>
            <a:off x="5685182" y="1598215"/>
            <a:ext cx="2504659" cy="364169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160616-C5AB-F625-8B37-3F65F4F2335B}"/>
              </a:ext>
            </a:extLst>
          </p:cNvPr>
          <p:cNvSpPr txBox="1"/>
          <p:nvPr/>
        </p:nvSpPr>
        <p:spPr>
          <a:xfrm>
            <a:off x="1017762" y="1221101"/>
            <a:ext cx="4412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</a:rPr>
              <a:t>The Highlights:</a:t>
            </a:r>
          </a:p>
        </p:txBody>
      </p:sp>
    </p:spTree>
    <p:extLst>
      <p:ext uri="{BB962C8B-B14F-4D97-AF65-F5344CB8AC3E}">
        <p14:creationId xmlns:p14="http://schemas.microsoft.com/office/powerpoint/2010/main" val="3204354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D6316-CACD-41DB-99DB-64C69B06E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178" y="1072381"/>
            <a:ext cx="10515600" cy="4984267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/>
              <a:t>Question:  Is MBSE just a “buzzword”?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Short history of modeling in Engineering practice: </a:t>
            </a:r>
          </a:p>
          <a:p>
            <a:pPr marL="0" indent="0">
              <a:buNone/>
            </a:pPr>
            <a:r>
              <a:rPr lang="en-US" b="1" dirty="0"/>
              <a:t>80s CAD/CAM and EE models (MBE) - Mechanical and Electrical</a:t>
            </a:r>
          </a:p>
          <a:p>
            <a:pPr marL="0" indent="0">
              <a:buNone/>
            </a:pPr>
            <a:r>
              <a:rPr lang="en-US" b="1" dirty="0"/>
              <a:t>90s SW models – (SDLC) Logical</a:t>
            </a:r>
          </a:p>
          <a:p>
            <a:pPr marL="0" indent="0">
              <a:buNone/>
            </a:pPr>
            <a:r>
              <a:rPr lang="en-US" b="1" dirty="0"/>
              <a:t>00s SE </a:t>
            </a:r>
            <a:r>
              <a:rPr lang="en-US" b="1" dirty="0" err="1"/>
              <a:t>SysML</a:t>
            </a:r>
            <a:r>
              <a:rPr lang="en-US" b="1" dirty="0"/>
              <a:t> (MBSE) - Complexity (STPA)</a:t>
            </a:r>
          </a:p>
          <a:p>
            <a:pPr marL="0" indent="0">
              <a:buNone/>
            </a:pPr>
            <a:r>
              <a:rPr lang="en-US" b="1" dirty="0"/>
              <a:t>10s Safety/MA (MBMA) - Risk Control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98074E-CB4D-430D-B254-B9375DC6F4B4}"/>
              </a:ext>
            </a:extLst>
          </p:cNvPr>
          <p:cNvSpPr txBox="1"/>
          <p:nvPr/>
        </p:nvSpPr>
        <p:spPr>
          <a:xfrm>
            <a:off x="832266" y="5276250"/>
            <a:ext cx="10606377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MBMA: Development Stemming from 40 Years of Engineering Practice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458D6-1F56-4C14-9C2A-1674250DA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750" y="3025782"/>
            <a:ext cx="3496172" cy="21722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2DF529-E83C-BA1A-0AD8-26F4F51DAB6A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MBMA:  A Quick History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0F1B1B-9FFA-0F07-64B1-D57BFEA28489}"/>
              </a:ext>
            </a:extLst>
          </p:cNvPr>
          <p:cNvSpPr/>
          <p:nvPr/>
        </p:nvSpPr>
        <p:spPr>
          <a:xfrm>
            <a:off x="867269" y="1104465"/>
            <a:ext cx="10515600" cy="40935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227D75-D48B-1267-4F0E-3BA5439D3176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</p:spTree>
    <p:extLst>
      <p:ext uri="{BB962C8B-B14F-4D97-AF65-F5344CB8AC3E}">
        <p14:creationId xmlns:p14="http://schemas.microsoft.com/office/powerpoint/2010/main" val="17475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AECB08-36E1-4D70-8BBC-03DBF1E88741}"/>
              </a:ext>
            </a:extLst>
          </p:cNvPr>
          <p:cNvSpPr/>
          <p:nvPr/>
        </p:nvSpPr>
        <p:spPr>
          <a:xfrm>
            <a:off x="91440" y="114300"/>
            <a:ext cx="12001500" cy="6629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41CA34-69E2-4F68-817B-FD1A0A9EE10D}"/>
              </a:ext>
            </a:extLst>
          </p:cNvPr>
          <p:cNvSpPr txBox="1"/>
          <p:nvPr/>
        </p:nvSpPr>
        <p:spPr>
          <a:xfrm>
            <a:off x="1129086" y="333955"/>
            <a:ext cx="1001069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QUESTION OF THE DAY:</a:t>
            </a:r>
          </a:p>
          <a:p>
            <a:pPr algn="ctr"/>
            <a:r>
              <a:rPr lang="en-US" sz="3600" b="1" dirty="0"/>
              <a:t>Modeling:  Is It Just A “Buzzword” Or Is It Real?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598ECA-7F05-4B91-9E82-CCC0060849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40" y="1678367"/>
            <a:ext cx="2511568" cy="36450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F74CF6-A8A3-4AA8-8726-808D0B040574}"/>
              </a:ext>
            </a:extLst>
          </p:cNvPr>
          <p:cNvSpPr txBox="1"/>
          <p:nvPr/>
        </p:nvSpPr>
        <p:spPr>
          <a:xfrm>
            <a:off x="954158" y="5098816"/>
            <a:ext cx="2329732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ERNST CASSIRER</a:t>
            </a:r>
          </a:p>
        </p:txBody>
      </p:sp>
      <p:pic>
        <p:nvPicPr>
          <p:cNvPr id="5" name="Picture 4" descr="A person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F5C53AC7-6AC2-4C75-915E-03F42056C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84724" y="2175984"/>
            <a:ext cx="3766387" cy="282479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7" name="Picture 6" descr="Diagram, schematic&#10;&#10;Description automatically generated">
            <a:extLst>
              <a:ext uri="{FF2B5EF4-FFF2-40B4-BE49-F238E27FC236}">
                <a16:creationId xmlns:a16="http://schemas.microsoft.com/office/drawing/2014/main" id="{FCCE6CA7-2AA9-43ED-997D-E22418BD9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801" y="1700087"/>
            <a:ext cx="2529327" cy="3766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037D75-413B-4345-A463-5CDE670D7FD6}"/>
              </a:ext>
            </a:extLst>
          </p:cNvPr>
          <p:cNvSpPr txBox="1"/>
          <p:nvPr/>
        </p:nvSpPr>
        <p:spPr>
          <a:xfrm>
            <a:off x="9390489" y="1604671"/>
            <a:ext cx="23535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 model is an </a:t>
            </a:r>
            <a:r>
              <a:rPr lang="en-US" b="1" u="sng" dirty="0"/>
              <a:t>abstraction</a:t>
            </a:r>
            <a:r>
              <a:rPr lang="en-US" b="1" dirty="0"/>
              <a:t> of reality into a symbolic system.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It is, in a sense, the </a:t>
            </a:r>
            <a:r>
              <a:rPr lang="en-US" b="1" u="sng" dirty="0"/>
              <a:t>most</a:t>
            </a:r>
            <a:r>
              <a:rPr lang="en-US" b="1" dirty="0"/>
              <a:t> </a:t>
            </a:r>
            <a:r>
              <a:rPr lang="en-US" b="1" u="sng" dirty="0"/>
              <a:t>real</a:t>
            </a:r>
            <a:r>
              <a:rPr lang="en-US" b="1" dirty="0"/>
              <a:t> of all </a:t>
            </a:r>
            <a:r>
              <a:rPr lang="en-US" b="1" i="1" dirty="0"/>
              <a:t>Human </a:t>
            </a:r>
            <a:r>
              <a:rPr lang="en-US" b="1" dirty="0"/>
              <a:t>tools, activities.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“The facts of science always imply a theoretical, which means a </a:t>
            </a:r>
            <a:r>
              <a:rPr lang="en-US" b="1" u="sng" dirty="0"/>
              <a:t>symbolic</a:t>
            </a:r>
            <a:r>
              <a:rPr lang="en-US" b="1" dirty="0"/>
              <a:t>, element.” Cassirer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3814B6-B150-4EA7-A617-CB1BA65347E9}"/>
              </a:ext>
            </a:extLst>
          </p:cNvPr>
          <p:cNvSpPr txBox="1"/>
          <p:nvPr/>
        </p:nvSpPr>
        <p:spPr>
          <a:xfrm rot="-1800000">
            <a:off x="1147940" y="2712552"/>
            <a:ext cx="88895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0" b="1" dirty="0">
                <a:solidFill>
                  <a:srgbClr val="FF0000"/>
                </a:solidFill>
              </a:rPr>
              <a:t>ANSWER: It’s Real!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7DE1794-0B52-4378-9216-3ACEE509F00B}"/>
              </a:ext>
            </a:extLst>
          </p:cNvPr>
          <p:cNvSpPr/>
          <p:nvPr/>
        </p:nvSpPr>
        <p:spPr>
          <a:xfrm>
            <a:off x="9470004" y="1581991"/>
            <a:ext cx="2212350" cy="120032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D41FA-8CDD-DFD9-2BC6-20685E82C800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4C1209E1-A420-1295-F4F2-ABF537258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078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AECB08-36E1-4D70-8BBC-03DBF1E88741}"/>
              </a:ext>
            </a:extLst>
          </p:cNvPr>
          <p:cNvSpPr/>
          <p:nvPr/>
        </p:nvSpPr>
        <p:spPr>
          <a:xfrm>
            <a:off x="91440" y="114300"/>
            <a:ext cx="12001500" cy="6629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120D3-A804-4556-B8A7-9C2E7E755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12" y="1312655"/>
            <a:ext cx="5650882" cy="3174717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7AB37D66-6ED0-4E4D-B7F9-432F608E4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094" y="1239247"/>
            <a:ext cx="5970504" cy="33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27D684-4F28-4DE2-8D3C-DE49E69F72F6}"/>
              </a:ext>
            </a:extLst>
          </p:cNvPr>
          <p:cNvSpPr txBox="1"/>
          <p:nvPr/>
        </p:nvSpPr>
        <p:spPr>
          <a:xfrm>
            <a:off x="1129086" y="333955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Modeling: Similarities Ancient &amp; Modern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B6832B8-4D91-460D-9D7C-0760F9D91DF6}"/>
              </a:ext>
            </a:extLst>
          </p:cNvPr>
          <p:cNvSpPr/>
          <p:nvPr/>
        </p:nvSpPr>
        <p:spPr>
          <a:xfrm>
            <a:off x="1971925" y="1397711"/>
            <a:ext cx="2099144" cy="18924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C2FC863-ECEF-49CC-94BD-98583089B6A9}"/>
              </a:ext>
            </a:extLst>
          </p:cNvPr>
          <p:cNvSpPr/>
          <p:nvPr/>
        </p:nvSpPr>
        <p:spPr>
          <a:xfrm>
            <a:off x="6392850" y="2940263"/>
            <a:ext cx="739471" cy="7553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D8CF6E83-0206-4019-A405-E8CC82EC4A8D}"/>
              </a:ext>
            </a:extLst>
          </p:cNvPr>
          <p:cNvSpPr/>
          <p:nvPr/>
        </p:nvSpPr>
        <p:spPr>
          <a:xfrm>
            <a:off x="4118775" y="1264949"/>
            <a:ext cx="397564" cy="5859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ED7AB28-198B-440D-A0D4-1FC50F3BE11B}"/>
              </a:ext>
            </a:extLst>
          </p:cNvPr>
          <p:cNvSpPr/>
          <p:nvPr/>
        </p:nvSpPr>
        <p:spPr>
          <a:xfrm>
            <a:off x="7237010" y="2546436"/>
            <a:ext cx="397564" cy="5859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DCA566-640D-48A8-880F-EE0F03441370}"/>
              </a:ext>
            </a:extLst>
          </p:cNvPr>
          <p:cNvSpPr/>
          <p:nvPr/>
        </p:nvSpPr>
        <p:spPr>
          <a:xfrm>
            <a:off x="1081503" y="4667982"/>
            <a:ext cx="739471" cy="7553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EA5A1C6D-9A63-414D-8E6C-08C6E094EAC5}"/>
              </a:ext>
            </a:extLst>
          </p:cNvPr>
          <p:cNvSpPr/>
          <p:nvPr/>
        </p:nvSpPr>
        <p:spPr>
          <a:xfrm>
            <a:off x="6204667" y="4773552"/>
            <a:ext cx="397564" cy="5859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7694D1-D534-4B5A-91F2-D0204EC8F878}"/>
              </a:ext>
            </a:extLst>
          </p:cNvPr>
          <p:cNvSpPr txBox="1"/>
          <p:nvPr/>
        </p:nvSpPr>
        <p:spPr>
          <a:xfrm>
            <a:off x="1941920" y="4125007"/>
            <a:ext cx="2908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Ancient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B31C13-CDC8-48AC-9D7B-DE7FE3F52DD5}"/>
              </a:ext>
            </a:extLst>
          </p:cNvPr>
          <p:cNvSpPr txBox="1"/>
          <p:nvPr/>
        </p:nvSpPr>
        <p:spPr>
          <a:xfrm>
            <a:off x="7588666" y="4142240"/>
            <a:ext cx="2908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21</a:t>
            </a:r>
            <a:r>
              <a:rPr lang="en-US" b="1" baseline="30000" dirty="0"/>
              <a:t>st</a:t>
            </a:r>
            <a:r>
              <a:rPr lang="en-US" b="1" dirty="0"/>
              <a:t> Century SysML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30CD43-6FFB-4B07-A075-8F5765B7E9AD}"/>
              </a:ext>
            </a:extLst>
          </p:cNvPr>
          <p:cNvSpPr txBox="1"/>
          <p:nvPr/>
        </p:nvSpPr>
        <p:spPr>
          <a:xfrm>
            <a:off x="1948071" y="4876915"/>
            <a:ext cx="3339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=  Actors (Human Agency, Intent)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758A8B-B5DB-4F06-B712-73CB928AA59C}"/>
              </a:ext>
            </a:extLst>
          </p:cNvPr>
          <p:cNvSpPr txBox="1"/>
          <p:nvPr/>
        </p:nvSpPr>
        <p:spPr>
          <a:xfrm>
            <a:off x="6712232" y="4870294"/>
            <a:ext cx="4986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=  Direction of Intent (Abstract “nesting” in SysML)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73B60C-BA15-5093-0358-099A251CD689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1" name="Picture 14">
            <a:extLst>
              <a:ext uri="{FF2B5EF4-FFF2-40B4-BE49-F238E27FC236}">
                <a16:creationId xmlns:a16="http://schemas.microsoft.com/office/drawing/2014/main" id="{30D73A63-546E-4CC0-470B-37DFF4640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BEB33A-3577-05A9-6B37-99EFF29020C3}"/>
              </a:ext>
            </a:extLst>
          </p:cNvPr>
          <p:cNvSpPr txBox="1"/>
          <p:nvPr/>
        </p:nvSpPr>
        <p:spPr>
          <a:xfrm rot="-1800000">
            <a:off x="404587" y="2781265"/>
            <a:ext cx="1019154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00" b="1" dirty="0">
                <a:solidFill>
                  <a:srgbClr val="FF0000"/>
                </a:solidFill>
              </a:rPr>
              <a:t> NOTE: It’s Also Ancient!</a:t>
            </a:r>
          </a:p>
        </p:txBody>
      </p:sp>
    </p:spTree>
    <p:extLst>
      <p:ext uri="{BB962C8B-B14F-4D97-AF65-F5344CB8AC3E}">
        <p14:creationId xmlns:p14="http://schemas.microsoft.com/office/powerpoint/2010/main" val="2028965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Where Modeling Can Take 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erson in a space suit&#10;&#10;Description automatically generated with medium confidence">
            <a:extLst>
              <a:ext uri="{FF2B5EF4-FFF2-40B4-BE49-F238E27FC236}">
                <a16:creationId xmlns:a16="http://schemas.microsoft.com/office/drawing/2014/main" id="{59F41251-5619-D9E7-A2B3-2DD659423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86" y="1183887"/>
            <a:ext cx="3093082" cy="41253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08ABA5F-C921-969E-7070-731CAF657984}"/>
              </a:ext>
            </a:extLst>
          </p:cNvPr>
          <p:cNvSpPr txBox="1"/>
          <p:nvPr/>
        </p:nvSpPr>
        <p:spPr>
          <a:xfrm>
            <a:off x="1129086" y="5399799"/>
            <a:ext cx="3093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Dr. Scott Parazynski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8C9CEC-7D69-254C-7FC8-2EBF63F2E348}"/>
              </a:ext>
            </a:extLst>
          </p:cNvPr>
          <p:cNvSpPr txBox="1"/>
          <p:nvPr/>
        </p:nvSpPr>
        <p:spPr>
          <a:xfrm>
            <a:off x="4548146" y="1510748"/>
            <a:ext cx="65916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‘“Unknown unknowns” are the concerning thing’  Dr. Scott Parazynski at 2023 MSFC Safety Day</a:t>
            </a:r>
          </a:p>
          <a:p>
            <a:endParaRPr lang="en-US" sz="2400" b="1" dirty="0"/>
          </a:p>
          <a:p>
            <a:r>
              <a:rPr lang="en-US" sz="2400" b="1" dirty="0"/>
              <a:t>SMA Knowledge of the Risks of Failure Space Entry</a:t>
            </a:r>
          </a:p>
          <a:p>
            <a:endParaRPr lang="en-US" sz="2400" b="1" dirty="0"/>
          </a:p>
          <a:p>
            <a:r>
              <a:rPr lang="en-US" sz="2400" b="1" dirty="0"/>
              <a:t>INCOSE Definitions </a:t>
            </a:r>
          </a:p>
          <a:p>
            <a:r>
              <a:rPr lang="en-US" sz="2400" b="1" dirty="0"/>
              <a:t>Data = facts with no context</a:t>
            </a:r>
          </a:p>
          <a:p>
            <a:r>
              <a:rPr lang="en-US" sz="2400" b="1" dirty="0"/>
              <a:t>Information = facts with context</a:t>
            </a:r>
          </a:p>
          <a:p>
            <a:r>
              <a:rPr lang="en-US" sz="2400" b="1" dirty="0"/>
              <a:t>Knowledge = patterns distilled from information</a:t>
            </a:r>
          </a:p>
          <a:p>
            <a:r>
              <a:rPr lang="en-US" sz="2400" b="1" dirty="0"/>
              <a:t>Wisdom = knowledge combined with experience</a:t>
            </a:r>
          </a:p>
          <a:p>
            <a:endParaRPr lang="en-US" dirty="0"/>
          </a:p>
        </p:txBody>
      </p:sp>
      <p:pic>
        <p:nvPicPr>
          <p:cNvPr id="18" name="Picture 17" descr="A person in a space suit&#10;&#10;Description automatically generated with medium confidence">
            <a:extLst>
              <a:ext uri="{FF2B5EF4-FFF2-40B4-BE49-F238E27FC236}">
                <a16:creationId xmlns:a16="http://schemas.microsoft.com/office/drawing/2014/main" id="{17516E48-A3AD-1E5F-8A0D-9637C5A6F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86" y="1242175"/>
            <a:ext cx="3093082" cy="412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What Will It Take To Get Us There?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024C5-1FB9-8395-EB72-C296D42A5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961" y="1221595"/>
            <a:ext cx="2311306" cy="2756517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D5C2D9-2E99-76A5-0B95-125F9E482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373" y="2088448"/>
            <a:ext cx="2303121" cy="2756517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4A1052-36B4-7ADB-5767-9619E52A5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096" y="2932080"/>
            <a:ext cx="2118815" cy="2756517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D53E1F-0A77-80E5-E72F-2ECACA4A3A88}"/>
              </a:ext>
            </a:extLst>
          </p:cNvPr>
          <p:cNvSpPr txBox="1"/>
          <p:nvPr/>
        </p:nvSpPr>
        <p:spPr>
          <a:xfrm>
            <a:off x="3544478" y="1376314"/>
            <a:ext cx="867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21246D-0CAA-1CB9-7116-8DF2FA87ADA2}"/>
              </a:ext>
            </a:extLst>
          </p:cNvPr>
          <p:cNvSpPr txBox="1"/>
          <p:nvPr/>
        </p:nvSpPr>
        <p:spPr>
          <a:xfrm>
            <a:off x="4865800" y="2273433"/>
            <a:ext cx="867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362117-AB0B-3E87-8360-78F86AD2A22A}"/>
              </a:ext>
            </a:extLst>
          </p:cNvPr>
          <p:cNvSpPr txBox="1"/>
          <p:nvPr/>
        </p:nvSpPr>
        <p:spPr>
          <a:xfrm>
            <a:off x="6326953" y="3177164"/>
            <a:ext cx="867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2022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CEF2E7-9250-21D0-96B9-4EC4343B1122}"/>
              </a:ext>
            </a:extLst>
          </p:cNvPr>
          <p:cNvSpPr txBox="1"/>
          <p:nvPr/>
        </p:nvSpPr>
        <p:spPr>
          <a:xfrm>
            <a:off x="6553196" y="3650682"/>
            <a:ext cx="51228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So, what’s the answer?</a:t>
            </a:r>
          </a:p>
          <a:p>
            <a:pPr algn="ctr"/>
            <a:r>
              <a:rPr lang="en-US" sz="2800" b="1" dirty="0"/>
              <a:t>Leadership with vision (any level)</a:t>
            </a:r>
          </a:p>
          <a:p>
            <a:pPr algn="ctr"/>
            <a:r>
              <a:rPr lang="en-US" sz="2800" b="1" dirty="0"/>
              <a:t>and . . . </a:t>
            </a:r>
          </a:p>
          <a:p>
            <a:pPr algn="ctr"/>
            <a:r>
              <a:rPr lang="en-US" sz="2800" b="1" dirty="0"/>
              <a:t>“Perflexilience” </a:t>
            </a:r>
          </a:p>
          <a:p>
            <a:pPr algn="ctr"/>
            <a:r>
              <a:rPr lang="en-US" b="1" dirty="0"/>
              <a:t>(persistent flexibility and resilience)</a:t>
            </a:r>
          </a:p>
          <a:p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83FE09-7B6B-0809-6496-3306841E6D4A}"/>
              </a:ext>
            </a:extLst>
          </p:cNvPr>
          <p:cNvSpPr txBox="1"/>
          <p:nvPr/>
        </p:nvSpPr>
        <p:spPr>
          <a:xfrm>
            <a:off x="4343535" y="1239303"/>
            <a:ext cx="6796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Vision 2040: Recent emphasis by NASA Administrators on filling tech “gaps” to realize capability goals for the next generation of engineers.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F88F5A-59CD-AFF2-957C-15AEA431D30F}"/>
              </a:ext>
            </a:extLst>
          </p:cNvPr>
          <p:cNvSpPr txBox="1"/>
          <p:nvPr/>
        </p:nvSpPr>
        <p:spPr>
          <a:xfrm>
            <a:off x="5694957" y="2145677"/>
            <a:ext cx="5855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MBSE Vision For NASA: A nearer-term goal (2029) of connecting engineering domain “silos” via systems models.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F8D1E8-EE5C-D54C-D991-5BD89B8480F2}"/>
              </a:ext>
            </a:extLst>
          </p:cNvPr>
          <p:cNvSpPr txBox="1"/>
          <p:nvPr/>
        </p:nvSpPr>
        <p:spPr>
          <a:xfrm>
            <a:off x="7106654" y="3052051"/>
            <a:ext cx="4756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First Agency “guidance” document offered to system modelers in November 2022.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EC372E-ABDC-6BDC-8238-9380DA1FD400}"/>
              </a:ext>
            </a:extLst>
          </p:cNvPr>
          <p:cNvSpPr/>
          <p:nvPr/>
        </p:nvSpPr>
        <p:spPr>
          <a:xfrm>
            <a:off x="6537144" y="3689685"/>
            <a:ext cx="5122877" cy="20888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2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What Is The Common Cause Of These Failures?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old&#10;&#10;Description automatically generated">
            <a:extLst>
              <a:ext uri="{FF2B5EF4-FFF2-40B4-BE49-F238E27FC236}">
                <a16:creationId xmlns:a16="http://schemas.microsoft.com/office/drawing/2014/main" id="{3AB3047E-4634-F95B-3A4D-62F369B02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15" y="1204822"/>
            <a:ext cx="3482071" cy="4487520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pic>
        <p:nvPicPr>
          <p:cNvPr id="7" name="Picture 6" descr="A picture containing sky, outdoor, stack&#10;&#10;Description automatically generated">
            <a:extLst>
              <a:ext uri="{FF2B5EF4-FFF2-40B4-BE49-F238E27FC236}">
                <a16:creationId xmlns:a16="http://schemas.microsoft.com/office/drawing/2014/main" id="{831A1EB4-BAEB-E44B-6B8E-FC8975D40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347" y="1204822"/>
            <a:ext cx="5973817" cy="4480363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59047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“Dog Work” and Other Affairs of Plain Living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dogs pulling a sled in the snow&#10;&#10;Description automatically generated with medium confidence">
            <a:extLst>
              <a:ext uri="{FF2B5EF4-FFF2-40B4-BE49-F238E27FC236}">
                <a16:creationId xmlns:a16="http://schemas.microsoft.com/office/drawing/2014/main" id="{B5BA486D-2CDB-207A-414A-F2444A886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137" y="1165033"/>
            <a:ext cx="6449677" cy="4585317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04EA38-95B1-5BF8-828D-8852985DE740}"/>
              </a:ext>
            </a:extLst>
          </p:cNvPr>
          <p:cNvSpPr txBox="1"/>
          <p:nvPr/>
        </p:nvSpPr>
        <p:spPr>
          <a:xfrm>
            <a:off x="1078186" y="1165033"/>
            <a:ext cx="34561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Dr. Steve Cornford has often remarked that the system model can do the “dog work” for us.</a:t>
            </a:r>
          </a:p>
          <a:p>
            <a:endParaRPr lang="en-US" b="1" dirty="0"/>
          </a:p>
          <a:p>
            <a:r>
              <a:rPr lang="en-US" b="1" dirty="0"/>
              <a:t>“Dog work” defined: the busy work trying to </a:t>
            </a:r>
            <a:r>
              <a:rPr lang="en-US" b="1" u="sng" dirty="0"/>
              <a:t>find things</a:t>
            </a:r>
            <a:r>
              <a:rPr lang="en-US" b="1" dirty="0"/>
              <a:t> (data, requirements, design info, etc.), </a:t>
            </a:r>
            <a:r>
              <a:rPr lang="en-US" b="1" u="sng" dirty="0"/>
              <a:t>perform standard analyses</a:t>
            </a:r>
            <a:r>
              <a:rPr lang="en-US" b="1" dirty="0"/>
              <a:t> (fault trees, FMEAs, FMECAs, Hazard Analyses, etc.) </a:t>
            </a:r>
            <a:r>
              <a:rPr lang="en-US" b="1" u="sng" dirty="0"/>
              <a:t>trace things</a:t>
            </a:r>
            <a:r>
              <a:rPr lang="en-US" b="1" dirty="0"/>
              <a:t> (requirements to verifications), </a:t>
            </a:r>
            <a:r>
              <a:rPr lang="en-US" b="1" u="sng" dirty="0"/>
              <a:t>remember</a:t>
            </a:r>
            <a:r>
              <a:rPr lang="en-US" b="1" dirty="0"/>
              <a:t> things, </a:t>
            </a:r>
            <a:r>
              <a:rPr lang="en-US" b="1" u="sng" dirty="0"/>
              <a:t>connect</a:t>
            </a:r>
            <a:r>
              <a:rPr lang="en-US" b="1" dirty="0"/>
              <a:t> things. </a:t>
            </a:r>
          </a:p>
          <a:p>
            <a:endParaRPr lang="en-US" b="1" dirty="0"/>
          </a:p>
          <a:p>
            <a:r>
              <a:rPr lang="en-US" b="1" dirty="0"/>
              <a:t>These system model capabilities give engineers more time to think,</a:t>
            </a:r>
          </a:p>
          <a:p>
            <a:r>
              <a:rPr lang="en-US" b="1" dirty="0"/>
              <a:t>reason, collaborate and imagine.</a:t>
            </a:r>
          </a:p>
        </p:txBody>
      </p:sp>
    </p:spTree>
    <p:extLst>
      <p:ext uri="{BB962C8B-B14F-4D97-AF65-F5344CB8AC3E}">
        <p14:creationId xmlns:p14="http://schemas.microsoft.com/office/powerpoint/2010/main" val="2016865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Power of Models: In Connections/Relationships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55F045-07A2-135C-B007-3F1A4E115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226" y="1481789"/>
            <a:ext cx="3402495" cy="1699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BA7A99-F3B6-5363-2BDD-E1A2E188644F}"/>
              </a:ext>
            </a:extLst>
          </p:cNvPr>
          <p:cNvSpPr txBox="1"/>
          <p:nvPr/>
        </p:nvSpPr>
        <p:spPr>
          <a:xfrm>
            <a:off x="617622" y="1010653"/>
            <a:ext cx="522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The Goal:  No Zombies!</a:t>
            </a: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F9B823A9-CACC-B19C-50D3-245B8B0F3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86" y="3273215"/>
            <a:ext cx="1810176" cy="24684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CB67D6-3ECA-1041-F499-00B62D37C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912" y="1121804"/>
            <a:ext cx="5617621" cy="41356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275A62-CD38-7E5D-4CFB-B73FFA4CA094}"/>
              </a:ext>
            </a:extLst>
          </p:cNvPr>
          <p:cNvSpPr txBox="1"/>
          <p:nvPr/>
        </p:nvSpPr>
        <p:spPr>
          <a:xfrm>
            <a:off x="5253789" y="5249393"/>
            <a:ext cx="544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SysML Activity Diagram from NASA-HDBK-1009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D170B07-D334-008B-B512-4B43126C950C}"/>
              </a:ext>
            </a:extLst>
          </p:cNvPr>
          <p:cNvSpPr/>
          <p:nvPr/>
        </p:nvSpPr>
        <p:spPr>
          <a:xfrm>
            <a:off x="6192253" y="2141621"/>
            <a:ext cx="352926" cy="3689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78B6714-A402-1C27-B80C-5D256EC41DB1}"/>
              </a:ext>
            </a:extLst>
          </p:cNvPr>
          <p:cNvSpPr/>
          <p:nvPr/>
        </p:nvSpPr>
        <p:spPr>
          <a:xfrm>
            <a:off x="6200275" y="4555945"/>
            <a:ext cx="352926" cy="3689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9102A65-888B-3219-F683-4729B4F1E7CE}"/>
              </a:ext>
            </a:extLst>
          </p:cNvPr>
          <p:cNvSpPr/>
          <p:nvPr/>
        </p:nvSpPr>
        <p:spPr>
          <a:xfrm>
            <a:off x="6673515" y="2502568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F52ED5-B752-D482-FB25-234675F20C7B}"/>
              </a:ext>
            </a:extLst>
          </p:cNvPr>
          <p:cNvSpPr/>
          <p:nvPr/>
        </p:nvSpPr>
        <p:spPr>
          <a:xfrm>
            <a:off x="8341884" y="2895598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3506C35-6BA8-64B6-5B42-346F8C3DF18A}"/>
              </a:ext>
            </a:extLst>
          </p:cNvPr>
          <p:cNvSpPr/>
          <p:nvPr/>
        </p:nvSpPr>
        <p:spPr>
          <a:xfrm>
            <a:off x="9561080" y="3120187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505B5AA-0205-0C61-1A14-849A42D32BCD}"/>
              </a:ext>
            </a:extLst>
          </p:cNvPr>
          <p:cNvSpPr/>
          <p:nvPr/>
        </p:nvSpPr>
        <p:spPr>
          <a:xfrm>
            <a:off x="9593162" y="3529259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313FDE-3000-39E3-B1FC-C523B8855957}"/>
              </a:ext>
            </a:extLst>
          </p:cNvPr>
          <p:cNvSpPr/>
          <p:nvPr/>
        </p:nvSpPr>
        <p:spPr>
          <a:xfrm>
            <a:off x="8341887" y="3681659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86B5A0D-3E13-AE1B-5B72-42293419EC7E}"/>
              </a:ext>
            </a:extLst>
          </p:cNvPr>
          <p:cNvSpPr/>
          <p:nvPr/>
        </p:nvSpPr>
        <p:spPr>
          <a:xfrm>
            <a:off x="7916775" y="3994479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EECA6C8-41C5-7F62-7DD4-94F64FC4DF2D}"/>
              </a:ext>
            </a:extLst>
          </p:cNvPr>
          <p:cNvSpPr/>
          <p:nvPr/>
        </p:nvSpPr>
        <p:spPr>
          <a:xfrm>
            <a:off x="6665496" y="4146879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3D05CCE-AC65-FDDE-6E66-C25822087A2E}"/>
              </a:ext>
            </a:extLst>
          </p:cNvPr>
          <p:cNvSpPr/>
          <p:nvPr/>
        </p:nvSpPr>
        <p:spPr>
          <a:xfrm>
            <a:off x="7860625" y="2671011"/>
            <a:ext cx="352926" cy="3689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88E097-D023-32A3-F154-02DDDE6D95D0}"/>
              </a:ext>
            </a:extLst>
          </p:cNvPr>
          <p:cNvSpPr txBox="1"/>
          <p:nvPr/>
        </p:nvSpPr>
        <p:spPr>
          <a:xfrm>
            <a:off x="3529266" y="3768798"/>
            <a:ext cx="1810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Flow Charts are useful, but they are  algorithms existing in only one dimension.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2AB6183-BAB9-C04B-A508-0E3E9B641DDF}"/>
              </a:ext>
            </a:extLst>
          </p:cNvPr>
          <p:cNvSpPr/>
          <p:nvPr/>
        </p:nvSpPr>
        <p:spPr>
          <a:xfrm rot="10800000">
            <a:off x="2919662" y="4451680"/>
            <a:ext cx="585541" cy="1443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B065C8-4D0D-1E2D-4160-9E2F899EEC84}"/>
              </a:ext>
            </a:extLst>
          </p:cNvPr>
          <p:cNvSpPr/>
          <p:nvPr/>
        </p:nvSpPr>
        <p:spPr>
          <a:xfrm>
            <a:off x="3561974" y="3842081"/>
            <a:ext cx="1568896" cy="13478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Power of Models: In Connections/Relationships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0591E9-0E4E-019D-FF53-CA10F2AF3672}"/>
              </a:ext>
            </a:extLst>
          </p:cNvPr>
          <p:cNvSpPr txBox="1"/>
          <p:nvPr/>
        </p:nvSpPr>
        <p:spPr>
          <a:xfrm>
            <a:off x="1146466" y="1311965"/>
            <a:ext cx="96926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Why this question is important, taking requirements for the example:</a:t>
            </a:r>
          </a:p>
          <a:p>
            <a:r>
              <a:rPr lang="en-US" b="1" dirty="0"/>
              <a:t>	-How do you account for requirement changes?</a:t>
            </a:r>
          </a:p>
          <a:p>
            <a:r>
              <a:rPr lang="en-US" b="1" dirty="0"/>
              <a:t>	-How do you account for requirement deletions?</a:t>
            </a:r>
          </a:p>
          <a:p>
            <a:r>
              <a:rPr lang="en-US" b="1" dirty="0"/>
              <a:t>	-What does it take to provide assurance for the requirements set?</a:t>
            </a:r>
          </a:p>
          <a:p>
            <a:r>
              <a:rPr lang="en-US" b="1" dirty="0"/>
              <a:t> 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95698-FB39-2372-EE00-335705D20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36" y="2629993"/>
            <a:ext cx="11520595" cy="24528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72D15C-0AF2-0251-9A55-37B7363E4254}"/>
              </a:ext>
            </a:extLst>
          </p:cNvPr>
          <p:cNvSpPr txBox="1"/>
          <p:nvPr/>
        </p:nvSpPr>
        <p:spPr>
          <a:xfrm>
            <a:off x="4398548" y="5136540"/>
            <a:ext cx="321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Table from NASA-HDBK-1009</a:t>
            </a:r>
          </a:p>
        </p:txBody>
      </p:sp>
    </p:spTree>
    <p:extLst>
      <p:ext uri="{BB962C8B-B14F-4D97-AF65-F5344CB8AC3E}">
        <p14:creationId xmlns:p14="http://schemas.microsoft.com/office/powerpoint/2010/main" val="2328139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Descriptive To Executable To “Digital Twin”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D40B5F-785F-4D68-69F6-F4273D9AD13C}"/>
              </a:ext>
            </a:extLst>
          </p:cNvPr>
          <p:cNvSpPr txBox="1"/>
          <p:nvPr/>
        </p:nvSpPr>
        <p:spPr>
          <a:xfrm>
            <a:off x="832266" y="5276250"/>
            <a:ext cx="10606377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Assurance Engineers Will Need All, As Well As Methods For Each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6CFCC-A654-92D0-A952-7529E95D8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185" y="2518679"/>
            <a:ext cx="3912810" cy="22310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05C8FA-A009-7FF5-0E73-AD53251C41C9}"/>
              </a:ext>
            </a:extLst>
          </p:cNvPr>
          <p:cNvSpPr txBox="1"/>
          <p:nvPr/>
        </p:nvSpPr>
        <p:spPr>
          <a:xfrm>
            <a:off x="6929584" y="4756627"/>
            <a:ext cx="450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Boeing “Diamond” vs System Engineering “V”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9035D2-2110-4250-90ED-0C682C226B68}"/>
              </a:ext>
            </a:extLst>
          </p:cNvPr>
          <p:cNvSpPr txBox="1"/>
          <p:nvPr/>
        </p:nvSpPr>
        <p:spPr>
          <a:xfrm>
            <a:off x="762000" y="1267326"/>
            <a:ext cx="24865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Descriptive</a:t>
            </a:r>
            <a:r>
              <a:rPr lang="en-US" b="1" dirty="0"/>
              <a:t>: Aids understanding of a system and its environment. Currently modeling MSFC’s QMS in a descriptive modeling effort.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7FAA5D-9991-8E26-E4B6-EE9EB6722524}"/>
              </a:ext>
            </a:extLst>
          </p:cNvPr>
          <p:cNvSpPr txBox="1"/>
          <p:nvPr/>
        </p:nvSpPr>
        <p:spPr>
          <a:xfrm>
            <a:off x="3888712" y="1267326"/>
            <a:ext cx="248652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Executable</a:t>
            </a:r>
            <a:r>
              <a:rPr lang="en-US" b="1" dirty="0"/>
              <a:t>: A model expressed sufficiently precisely “to be executed by an execution environment.”</a:t>
            </a:r>
          </a:p>
          <a:p>
            <a:r>
              <a:rPr lang="en-US" b="1" dirty="0" err="1"/>
              <a:t>Friedenthal</a:t>
            </a:r>
            <a:r>
              <a:rPr lang="en-US" b="1" dirty="0"/>
              <a:t>, et. al.</a:t>
            </a:r>
          </a:p>
          <a:p>
            <a:r>
              <a:rPr lang="en-US" b="1" u="sng" dirty="0"/>
              <a:t>A Practical Guide To System Modeling Language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12E81F-1812-61C1-F777-26AEC2C88822}"/>
              </a:ext>
            </a:extLst>
          </p:cNvPr>
          <p:cNvSpPr txBox="1"/>
          <p:nvPr/>
        </p:nvSpPr>
        <p:spPr>
          <a:xfrm>
            <a:off x="7210950" y="1267327"/>
            <a:ext cx="248652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Digital Twin</a:t>
            </a:r>
            <a:r>
              <a:rPr lang="en-US" b="1" dirty="0"/>
              <a:t>: Varied definitions; be aware.  “</a:t>
            </a:r>
            <a:r>
              <a:rPr lang="en-US" b="1" dirty="0" err="1"/>
              <a:t>Twininess</a:t>
            </a:r>
            <a:r>
              <a:rPr lang="en-US" b="1" dirty="0"/>
              <a:t>” levels up to real-time commanding.</a:t>
            </a:r>
          </a:p>
        </p:txBody>
      </p:sp>
    </p:spTree>
    <p:extLst>
      <p:ext uri="{BB962C8B-B14F-4D97-AF65-F5344CB8AC3E}">
        <p14:creationId xmlns:p14="http://schemas.microsoft.com/office/powerpoint/2010/main" val="3849201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F1CFA9-5385-B769-610A-25072EDC097E}"/>
              </a:ext>
            </a:extLst>
          </p:cNvPr>
          <p:cNvSpPr txBox="1"/>
          <p:nvPr/>
        </p:nvSpPr>
        <p:spPr>
          <a:xfrm>
            <a:off x="1129086" y="381090"/>
            <a:ext cx="1001069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As Morris Day would say:  </a:t>
            </a:r>
            <a:r>
              <a:rPr lang="en-US" sz="3600" b="1" dirty="0" err="1"/>
              <a:t>Fini</a:t>
            </a:r>
            <a:r>
              <a:rPr lang="en-US" sz="3600" b="1" dirty="0"/>
              <a:t>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8C1E1-7EDE-F3AC-4C6A-1B8CB5185F77}"/>
              </a:ext>
            </a:extLst>
          </p:cNvPr>
          <p:cNvSpPr txBox="1"/>
          <p:nvPr/>
        </p:nvSpPr>
        <p:spPr>
          <a:xfrm>
            <a:off x="1129086" y="5880522"/>
            <a:ext cx="1001069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    Modeling Marshall: Conquering Complexity in SMA            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41BFA46D-AA3D-948D-72BE-B409922E4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55" y="5873661"/>
            <a:ext cx="12706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782010-A4DF-794B-50B5-3F9A5012FA78}"/>
              </a:ext>
            </a:extLst>
          </p:cNvPr>
          <p:cNvSpPr/>
          <p:nvPr/>
        </p:nvSpPr>
        <p:spPr>
          <a:xfrm>
            <a:off x="267693" y="224624"/>
            <a:ext cx="11656613" cy="64087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E665097-1252-AF99-D185-5C2D69F9E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745166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06F4DC-4BDC-4B73-15BF-019A81AAC0A1}"/>
              </a:ext>
            </a:extLst>
          </p:cNvPr>
          <p:cNvSpPr txBox="1"/>
          <p:nvPr/>
        </p:nvSpPr>
        <p:spPr>
          <a:xfrm>
            <a:off x="1129086" y="1093507"/>
            <a:ext cx="1001069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Open Floor for Hecklers!</a:t>
            </a:r>
          </a:p>
          <a:p>
            <a:pPr algn="ctr"/>
            <a:r>
              <a:rPr lang="en-US" sz="4400" b="1" dirty="0"/>
              <a:t>Quick!  Somebody Tell Me a Question!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38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949</Words>
  <Application>Microsoft Office PowerPoint</Application>
  <PresentationFormat>Widescreen</PresentationFormat>
  <Paragraphs>130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Knight, Charles R. (MSFC-QD35)[BASTION TECHNOLOGIES]</dc:creator>
  <cp:lastModifiedBy>Knight, Charles R. (MSFC-QD35)[BASTION TECHNOLOGIES]</cp:lastModifiedBy>
  <cp:revision>46</cp:revision>
  <dcterms:created xsi:type="dcterms:W3CDTF">2023-09-02T12:55:53Z</dcterms:created>
  <dcterms:modified xsi:type="dcterms:W3CDTF">2023-09-28T18:47:43Z</dcterms:modified>
</cp:coreProperties>
</file>