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3" r:id="rId3"/>
    <p:sldMasterId id="2147483698" r:id="rId4"/>
  </p:sldMasterIdLst>
  <p:notesMasterIdLst>
    <p:notesMasterId r:id="rId25"/>
  </p:notesMasterIdLst>
  <p:sldIdLst>
    <p:sldId id="15767" r:id="rId5"/>
    <p:sldId id="15704" r:id="rId6"/>
    <p:sldId id="15708" r:id="rId7"/>
    <p:sldId id="15894" r:id="rId8"/>
    <p:sldId id="15881" r:id="rId9"/>
    <p:sldId id="15882" r:id="rId10"/>
    <p:sldId id="15883" r:id="rId11"/>
    <p:sldId id="15884" r:id="rId12"/>
    <p:sldId id="15885" r:id="rId13"/>
    <p:sldId id="15886" r:id="rId14"/>
    <p:sldId id="15887" r:id="rId15"/>
    <p:sldId id="15904" r:id="rId16"/>
    <p:sldId id="15890" r:id="rId17"/>
    <p:sldId id="15888" r:id="rId18"/>
    <p:sldId id="15889" r:id="rId19"/>
    <p:sldId id="15903" r:id="rId20"/>
    <p:sldId id="15705" r:id="rId21"/>
    <p:sldId id="15893" r:id="rId22"/>
    <p:sldId id="15895" r:id="rId23"/>
    <p:sldId id="1590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dbetter, Frank E. (MSFC-ST23)[MIPSS SME]" initials="LFE(SS" lastIdx="10" clrIdx="0">
    <p:extLst>
      <p:ext uri="{19B8F6BF-5375-455C-9EA6-DF929625EA0E}">
        <p15:presenceInfo xmlns:p15="http://schemas.microsoft.com/office/powerpoint/2012/main" userId="S::fledbett@ndc.nasa.gov::1944e569-c33b-470f-b3f8-507a4e5bb1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A00"/>
    <a:srgbClr val="00B0F0"/>
    <a:srgbClr val="424242"/>
    <a:srgbClr val="0405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5E6"/>
          </a:solidFill>
        </a:fill>
      </a:tcStyle>
    </a:wholeTbl>
    <a:band2H>
      <a:tcTxStyle/>
      <a:tcStyle>
        <a:tcBdr/>
        <a:fill>
          <a:solidFill>
            <a:srgbClr val="E6EBF3"/>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4CA"/>
          </a:solidFill>
        </a:fill>
      </a:tcStyle>
    </a:wholeTbl>
    <a:band2H>
      <a:tcTxStyle/>
      <a:tcStyle>
        <a:tcBdr/>
        <a:fill>
          <a:solidFill>
            <a:srgbClr val="E7F2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CCBD6"/>
          </a:solidFill>
        </a:fill>
      </a:tcStyle>
    </a:wholeTbl>
    <a:band2H>
      <a:tcTxStyle/>
      <a:tcStyle>
        <a:tcBdr/>
        <a:fill>
          <a:solidFill>
            <a:srgbClr val="F6E7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824"/>
  </p:normalViewPr>
  <p:slideViewPr>
    <p:cSldViewPr snapToGrid="0" snapToObjects="1">
      <p:cViewPr>
        <p:scale>
          <a:sx n="50" d="100"/>
          <a:sy n="50" d="100"/>
        </p:scale>
        <p:origin x="1588"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slideMaster" Target="slideMasters/slideMaster1.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xfrm>
            <a:off x="1143000" y="685800"/>
            <a:ext cx="4572000" cy="3429000"/>
          </a:xfrm>
          <a:prstGeom prst="rect">
            <a:avLst/>
          </a:prstGeom>
        </p:spPr>
        <p:txBody>
          <a:bodyPr/>
          <a:lstStyle/>
          <a:p>
            <a:endParaRPr/>
          </a:p>
        </p:txBody>
      </p:sp>
      <p:sp>
        <p:nvSpPr>
          <p:cNvPr id="139" name="Shape 139"/>
          <p:cNvSpPr>
            <a:spLocks noGrp="1"/>
          </p:cNvSpPr>
          <p:nvPr>
            <p:ph type="body" sz="quarter" idx="1"/>
          </p:nvPr>
        </p:nvSpPr>
        <p:spPr>
          <a:xfrm>
            <a:off x="914400" y="4343400"/>
            <a:ext cx="5029200" cy="4114800"/>
          </a:xfrm>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latinLnBrk="0">
      <a:defRPr sz="1200">
        <a:solidFill>
          <a:srgbClr val="FFFFFF"/>
        </a:solidFill>
        <a:latin typeface="+mn-lt"/>
        <a:ea typeface="+mn-ea"/>
        <a:cs typeface="+mn-cs"/>
        <a:sym typeface="Helvetica Neue"/>
      </a:defRPr>
    </a:lvl1pPr>
    <a:lvl2pPr indent="228600" latinLnBrk="0">
      <a:defRPr sz="1200">
        <a:solidFill>
          <a:srgbClr val="FFFFFF"/>
        </a:solidFill>
        <a:latin typeface="+mn-lt"/>
        <a:ea typeface="+mn-ea"/>
        <a:cs typeface="+mn-cs"/>
        <a:sym typeface="Helvetica Neue"/>
      </a:defRPr>
    </a:lvl2pPr>
    <a:lvl3pPr indent="457200" latinLnBrk="0">
      <a:defRPr sz="1200">
        <a:solidFill>
          <a:srgbClr val="FFFFFF"/>
        </a:solidFill>
        <a:latin typeface="+mn-lt"/>
        <a:ea typeface="+mn-ea"/>
        <a:cs typeface="+mn-cs"/>
        <a:sym typeface="Helvetica Neue"/>
      </a:defRPr>
    </a:lvl3pPr>
    <a:lvl4pPr indent="685800" latinLnBrk="0">
      <a:defRPr sz="1200">
        <a:solidFill>
          <a:srgbClr val="FFFFFF"/>
        </a:solidFill>
        <a:latin typeface="+mn-lt"/>
        <a:ea typeface="+mn-ea"/>
        <a:cs typeface="+mn-cs"/>
        <a:sym typeface="Helvetica Neue"/>
      </a:defRPr>
    </a:lvl4pPr>
    <a:lvl5pPr indent="914400" latinLnBrk="0">
      <a:defRPr sz="1200">
        <a:solidFill>
          <a:srgbClr val="FFFFFF"/>
        </a:solidFill>
        <a:latin typeface="+mn-lt"/>
        <a:ea typeface="+mn-ea"/>
        <a:cs typeface="+mn-cs"/>
        <a:sym typeface="Helvetica Neue"/>
      </a:defRPr>
    </a:lvl5pPr>
    <a:lvl6pPr indent="1143000" latinLnBrk="0">
      <a:defRPr sz="1200">
        <a:solidFill>
          <a:srgbClr val="FFFFFF"/>
        </a:solidFill>
        <a:latin typeface="+mn-lt"/>
        <a:ea typeface="+mn-ea"/>
        <a:cs typeface="+mn-cs"/>
        <a:sym typeface="Helvetica Neue"/>
      </a:defRPr>
    </a:lvl6pPr>
    <a:lvl7pPr indent="1371600" latinLnBrk="0">
      <a:defRPr sz="1200">
        <a:solidFill>
          <a:srgbClr val="FFFFFF"/>
        </a:solidFill>
        <a:latin typeface="+mn-lt"/>
        <a:ea typeface="+mn-ea"/>
        <a:cs typeface="+mn-cs"/>
        <a:sym typeface="Helvetica Neue"/>
      </a:defRPr>
    </a:lvl7pPr>
    <a:lvl8pPr indent="1600200" latinLnBrk="0">
      <a:defRPr sz="1200">
        <a:solidFill>
          <a:srgbClr val="FFFFFF"/>
        </a:solidFill>
        <a:latin typeface="+mn-lt"/>
        <a:ea typeface="+mn-ea"/>
        <a:cs typeface="+mn-cs"/>
        <a:sym typeface="Helvetica Neue"/>
      </a:defRPr>
    </a:lvl8pPr>
    <a:lvl9pPr indent="1828800" latinLnBrk="0">
      <a:defRPr sz="1200">
        <a:solidFill>
          <a:srgbClr val="FFFFFF"/>
        </a:solidFill>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the envisioned future slide for ECO</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background image shows a future that includes various infrastructure elements including solar power towers, landing pads, habitats, roads, ISRU refineries and more…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Obviously, ECO plays a major role in providing this infrastructure.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foreground, you can see that we have broken ECO into four (4) areas of emphasis including Excavation for ISRU, Excavation for Construction, Construction and Outfitting, and Commercialization of ECO Capabilities.</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overarching goal is to develop and demonstrate critical ECO technologies, in partnership with industry and other government agencies, that will eventually lead to commercial capabilities.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planned ECO technologies will enable large-scale commodities production and ISRU-based construction of infrastructure for a permanent lunar settlement.</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also expected that these capabilities will be applicable to future science missions and Mars exploration.</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remainder of this presentation high-level description of the four (4) different ECO capability areas and some of our top priority needs. Much more detail can be found in the conference paper so I will go through these quickly.</a:t>
            </a:r>
          </a:p>
          <a:p>
            <a:endParaRPr lang="en-US" dirty="0"/>
          </a:p>
        </p:txBody>
      </p:sp>
    </p:spTree>
    <p:extLst>
      <p:ext uri="{BB962C8B-B14F-4D97-AF65-F5344CB8AC3E}">
        <p14:creationId xmlns:p14="http://schemas.microsoft.com/office/powerpoint/2010/main" val="2180152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1276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3915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First capability area is Excavation for ISRU. </a:t>
            </a: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This capability is required to provide ISRU with raw regolith material from which 100’s to 1000’s of tons of commodities can be produced per year…Commodities such as water, O2, and rare Earth metals. </a:t>
            </a: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Close coordination with ISRU Capability to define these requirements. </a:t>
            </a: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Specific requirements include the need for 1000s t of regolith excavated and delivered to ISRU processing facilities per year, delivery systems traveling 1000s km/yr. Systems with long-life, high reliability, and designed for repairability…</a:t>
            </a: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and you can see some of the specific KPPs that we have developed along those lines.</a:t>
            </a:r>
          </a:p>
          <a:p>
            <a:endParaRPr lang="en-US"/>
          </a:p>
        </p:txBody>
      </p:sp>
    </p:spTree>
    <p:extLst>
      <p:ext uri="{BB962C8B-B14F-4D97-AF65-F5344CB8AC3E}">
        <p14:creationId xmlns:p14="http://schemas.microsoft.com/office/powerpoint/2010/main" val="713199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We have some investments in this area including the ISRU Pilot Excavator for granular regolith excavation (shown in the middle right) which is looking to fly on a 2026 CLPS mission, and represents a critical first step in developing excavation capabilities and understanding how we can work with regolith in the extreme lunar environment…We also have some recently awarded work for concept development for icy regolith excavation and material conveyance.</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However, there are many technical gap areas listed here with limited to no funding currently that we will have to work through to enable long-life excavation capabilities, and we are developing plans as to how to close these gaps.</a:t>
            </a:r>
          </a:p>
          <a:p>
            <a:endParaRPr lang="en-US"/>
          </a:p>
        </p:txBody>
      </p:sp>
    </p:spTree>
    <p:extLst>
      <p:ext uri="{BB962C8B-B14F-4D97-AF65-F5344CB8AC3E}">
        <p14:creationId xmlns:p14="http://schemas.microsoft.com/office/powerpoint/2010/main" val="2480764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Next we have excavation for construction…This capability provides several functions needed to support construction activities and site preparation including rock clearing, leveling, compaction, and trenching. Excavation also can provide some basic infrastructure needs such as road construction, structural foundations, and berms, and regolith overburden for radiation shielding</a:t>
            </a:r>
          </a:p>
          <a:p>
            <a:pPr marL="0" marR="0" lvl="0" indent="0" defTabSz="91440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This capability area shares many of the same KPPs as Excavation for ISRU plus the ones noted here. These additional capabilities revolve around bulk regolith manipulation as well as geotechnical and topology characterization and site prep verification. </a:t>
            </a:r>
          </a:p>
          <a:p>
            <a:endParaRPr lang="en-US"/>
          </a:p>
        </p:txBody>
      </p:sp>
    </p:spTree>
    <p:extLst>
      <p:ext uri="{BB962C8B-B14F-4D97-AF65-F5344CB8AC3E}">
        <p14:creationId xmlns:p14="http://schemas.microsoft.com/office/powerpoint/2010/main" val="2527695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Current investments are somewhat limited, however, just this past spring we awarded a LuSTR award as part of STMDs Space Technology Research Grant program for the development of an autonomous system for surface grading and compacting. We also recently awarded several small business awards related to site preparation for landing pads.</a:t>
            </a:r>
            <a:r>
              <a:rPr lang="en-US">
                <a:effectLst/>
              </a:rPr>
              <a:t> </a:t>
            </a:r>
          </a:p>
          <a:p>
            <a:endParaRPr lang="en-US">
              <a:effectLst/>
            </a:endParaRPr>
          </a:p>
          <a:p>
            <a:r>
              <a:rPr lang="en-US">
                <a:effectLst/>
              </a:rPr>
              <a:t>Many open technology gaps that require work in very near term related to all the different regolith manipulation tasks and site survey and inspection techniques. Working to define some system-level feasibility ground testing that will lead to lunar demonstration.</a:t>
            </a:r>
            <a:endParaRPr lang="en-US"/>
          </a:p>
        </p:txBody>
      </p:sp>
    </p:spTree>
    <p:extLst>
      <p:ext uri="{BB962C8B-B14F-4D97-AF65-F5344CB8AC3E}">
        <p14:creationId xmlns:p14="http://schemas.microsoft.com/office/powerpoint/2010/main" val="282573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 now want to spend a little time on this slide to talk about different ways we might build this infrastructure? This graphic to the left plots 3 different classes of construction as a function of technology level. </a:t>
            </a:r>
          </a:p>
          <a:p>
            <a:endParaRPr lang="en-US"/>
          </a:p>
          <a:p>
            <a:r>
              <a:rPr lang="en-US"/>
              <a:t>First we have Class 1 – pre-integrated modules: similar to what was used to construct the international space station. It is fabricated on Earth, preintegrated with all the systems, and delivered to its final destination ready to use. It has the benefit of being ready to use with immediate habitation capability. However, this approach is limited by the launch vehicle payload size and mass. </a:t>
            </a:r>
          </a:p>
          <a:p>
            <a:endParaRPr lang="en-US"/>
          </a:p>
          <a:p>
            <a:r>
              <a:rPr lang="en-US"/>
              <a:t>Next we have Class 2 – deployable or assembled structures: corresponding to prefabricated deployable structures, or in-space assembly of structures from piece parts</a:t>
            </a:r>
          </a:p>
          <a:p>
            <a:endParaRPr lang="en-US"/>
          </a:p>
          <a:p>
            <a:r>
              <a:rPr lang="en-US" sz="1800">
                <a:effectLst/>
                <a:latin typeface="Calibri" panose="020F0502020204030204" pitchFamily="34" charset="0"/>
                <a:ea typeface="Calibri" panose="020F0502020204030204" pitchFamily="34" charset="0"/>
                <a:cs typeface="Times New Roman" panose="02020603050405020304" pitchFamily="18" charset="0"/>
              </a:rPr>
              <a:t>Deployables can include inflatables such as the Bigelow </a:t>
            </a: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Expandable Activity Module (</a:t>
            </a:r>
            <a:r>
              <a:rPr lang="en-US" sz="1800">
                <a:effectLst/>
                <a:latin typeface="Calibri" panose="020F0502020204030204" pitchFamily="34" charset="0"/>
                <a:ea typeface="Calibri" panose="020F0502020204030204" pitchFamily="34" charset="0"/>
                <a:cs typeface="Times New Roman" panose="02020603050405020304" pitchFamily="18" charset="0"/>
              </a:rPr>
              <a:t>BEAM) on ISS, or deployable hard structures such as the James Webb Space Telescope, or ISS solar arrays. Assembled structures are what you would imagine. Structural elements such as trusses or panels can be brought from Earth and then assembled robotically. However, we plan to develop capabilities to produce ISRU-based structural elements and eventually replace the need for Earth-sourced components. ..representing an exciting opportunity to integrate ISRU-based construction into the infrastructure early in the game.</a:t>
            </a:r>
            <a:r>
              <a:rPr lang="en-US">
                <a:effectLst/>
              </a:rPr>
              <a:t> </a:t>
            </a:r>
          </a:p>
          <a:p>
            <a:endParaRPr lang="en-US">
              <a:effectLst/>
            </a:endParaRPr>
          </a:p>
          <a:p>
            <a:r>
              <a:rPr lang="en-US"/>
              <a:t>Inflatables and deployables have the benefit of having a very compact stored volume and can expand to very large volumes. Class 2 shares similar benefits with class 1 in that many of the subsystems can be pre-integrated and tested prior to launch, however, it is expected that some assembly and checkout will be required prior to occupancy. Deployable or in-space assembly of structures helps reduce the the payload size and mass restrictions the you have in Class 1. However, you are still launching everything from Earth.</a:t>
            </a:r>
          </a:p>
          <a:p>
            <a:endParaRPr lang="en-US"/>
          </a:p>
          <a:p>
            <a:r>
              <a:rPr lang="en-US"/>
              <a:t>Finally Class 3, construction which is based on in-situ derived resources. Resources derive from the local materials. This approach can significantly reduces our reliance on launching materials and structures from Earth. Provides tremendous flexibility in the size and shape the constructed structure as well as future expansion capability. However, as you will see in the coming slides, we have some work to do in order to realize this ultimate capability. It is by far the least mature of the 3 classes of construction.</a:t>
            </a:r>
          </a:p>
          <a:p>
            <a:endParaRPr lang="en-US"/>
          </a:p>
          <a:p>
            <a:r>
              <a:rPr lang="en-US" sz="1800">
                <a:effectLst/>
                <a:latin typeface="Calibri" panose="020F0502020204030204" pitchFamily="34" charset="0"/>
                <a:ea typeface="Calibri" panose="020F0502020204030204" pitchFamily="34" charset="0"/>
                <a:cs typeface="Times New Roman" panose="02020603050405020304" pitchFamily="18" charset="0"/>
              </a:rPr>
              <a:t>We are currently following a strategy that includes Class 2 and Class 3. Class 2 construction is at a higher TRL and something we can do now to get us started. Then we evolved to include more Class III construction and the use of in-situ resources as those technologies mature.</a:t>
            </a:r>
            <a:r>
              <a:rPr lang="en-US">
                <a:effectLst/>
              </a:rPr>
              <a:t> </a:t>
            </a:r>
            <a:endParaRPr lang="en-US"/>
          </a:p>
        </p:txBody>
      </p:sp>
      <p:sp>
        <p:nvSpPr>
          <p:cNvPr id="4" name="Slide Number Placeholder 3"/>
          <p:cNvSpPr>
            <a:spLocks noGrp="1"/>
          </p:cNvSpPr>
          <p:nvPr>
            <p:ph type="sldNum" sz="quarter" idx="5"/>
          </p:nvPr>
        </p:nvSpPr>
        <p:spPr/>
        <p:txBody>
          <a:bodyPr/>
          <a:lstStyle/>
          <a:p>
            <a:fld id="{298836F7-A869-E941-AF64-0B0855F79DC3}" type="slidenum">
              <a:rPr lang="en-US" smtClean="0"/>
              <a:t>9</a:t>
            </a:fld>
            <a:endParaRPr lang="en-US"/>
          </a:p>
        </p:txBody>
      </p:sp>
    </p:spTree>
    <p:extLst>
      <p:ext uri="{BB962C8B-B14F-4D97-AF65-F5344CB8AC3E}">
        <p14:creationId xmlns:p14="http://schemas.microsoft.com/office/powerpoint/2010/main" val="2808922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We are pursuing the development of Class 2 and Class 3 construction technologies and plan to phase them in to various infrastructure applications as they mature.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In addition to these construction technologies, we also need to develop in-situ testing and inspection techniques, and techniques for maintenance and repair.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Near-term construction priorities include 50+ meter tall towers, 10s km of roads and 100m diameter landing pads. Mid-term priorities include unpressurized shelters to provide surface asset and crew protection that can evolve to pressurized structures (storage tanks) and habitats in the long-term. </a:t>
            </a:r>
          </a:p>
          <a:p>
            <a:endParaRPr lang="en-US"/>
          </a:p>
        </p:txBody>
      </p:sp>
    </p:spTree>
    <p:extLst>
      <p:ext uri="{BB962C8B-B14F-4D97-AF65-F5344CB8AC3E}">
        <p14:creationId xmlns:p14="http://schemas.microsoft.com/office/powerpoint/2010/main" val="859757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We have some really good investments in both Class 2 and Class 3 construction technologies and are on a good path there.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What we really need are architectural studies, and some industry-led master planning exercises to help focus our technology developments. We also need to understand the geotechnical properties of the moon, this will help inform foundation and structural design, as well as the design of construction equipment.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Working towards end-to-end ground demonstrations for the construction of various high-priority infrastructure elements.</a:t>
            </a:r>
          </a:p>
          <a:p>
            <a:endParaRPr lang="en-US"/>
          </a:p>
        </p:txBody>
      </p:sp>
    </p:spTree>
    <p:extLst>
      <p:ext uri="{BB962C8B-B14F-4D97-AF65-F5344CB8AC3E}">
        <p14:creationId xmlns:p14="http://schemas.microsoft.com/office/powerpoint/2010/main" val="2938185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endParaRPr lang="en-US"/>
          </a:p>
        </p:txBody>
      </p:sp>
    </p:spTree>
    <p:extLst>
      <p:ext uri="{BB962C8B-B14F-4D97-AF65-F5344CB8AC3E}">
        <p14:creationId xmlns:p14="http://schemas.microsoft.com/office/powerpoint/2010/main" val="203269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61833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Finally, in addition to developing construction technologies, we also need to develop methods for outfitting these structures with power, data, and ECLSS…that is, provide methods to install cables, pipes, air ducts and interfaces for needed sub-systems. </a:t>
            </a:r>
          </a:p>
          <a:p>
            <a:r>
              <a:rPr lang="en-US" sz="1800">
                <a:effectLst/>
                <a:latin typeface="Calibri" panose="020F0502020204030204" pitchFamily="34" charset="0"/>
                <a:ea typeface="Calibri" panose="020F0502020204030204" pitchFamily="34" charset="0"/>
                <a:cs typeface="Times New Roman" panose="02020603050405020304" pitchFamily="18" charset="0"/>
              </a:rPr>
              <a:t>This is a relatively new area for us and lags some of our other capability areas, but it is becoming obvious that it is something we need to start working. </a:t>
            </a:r>
          </a:p>
          <a:p>
            <a:endParaRPr lang="en-US" sz="1800">
              <a:effectLst/>
              <a:latin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Early outfitting needs will address the installation of wiring/cables for power infrastructure and placing lights and navigation beacons for LLP and roads. Later moving towards fluid handling and ECLSS.</a:t>
            </a:r>
          </a:p>
          <a:p>
            <a:endParaRPr lang="en-US"/>
          </a:p>
        </p:txBody>
      </p:sp>
    </p:spTree>
    <p:extLst>
      <p:ext uri="{BB962C8B-B14F-4D97-AF65-F5344CB8AC3E}">
        <p14:creationId xmlns:p14="http://schemas.microsoft.com/office/powerpoint/2010/main" val="1182707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 currently have very limited investments in Outfitting, and so we are actively defining outfitting needs and investment plans. Some of the important outfitting needs are listed here.</a:t>
            </a:r>
          </a:p>
        </p:txBody>
      </p:sp>
    </p:spTree>
    <p:extLst>
      <p:ext uri="{BB962C8B-B14F-4D97-AF65-F5344CB8AC3E}">
        <p14:creationId xmlns:p14="http://schemas.microsoft.com/office/powerpoint/2010/main" val="3794033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0005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1337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1142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1577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93399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395F-239B-CA4D-889E-17400F79A3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E43D33-2498-4541-BB37-11098306F4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11BADF-C8F4-5C45-8F63-962B4984D03A}"/>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5" name="Footer Placeholder 4">
            <a:extLst>
              <a:ext uri="{FF2B5EF4-FFF2-40B4-BE49-F238E27FC236}">
                <a16:creationId xmlns:a16="http://schemas.microsoft.com/office/drawing/2014/main" id="{F672842E-6A05-B842-92E5-0F959FF59C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0A59D7-58FB-874E-A649-A54CAB1325C0}"/>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905181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D2F56-351F-5F4E-9D8B-1E014EC3CA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F060AD-9292-2141-9F4F-C14403D41C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69152E-589C-E740-9E9D-43E27AB54A66}"/>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5" name="Footer Placeholder 4">
            <a:extLst>
              <a:ext uri="{FF2B5EF4-FFF2-40B4-BE49-F238E27FC236}">
                <a16:creationId xmlns:a16="http://schemas.microsoft.com/office/drawing/2014/main" id="{BECCCB88-058B-2941-9FA9-E0CD069EA7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AA991-E1EF-DF4B-842B-FB97E63DBC72}"/>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50762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11C1-188A-B64E-B989-42B58506EC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09B587-90FD-A744-8429-2ABF006D94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9FA613-86DD-1840-8CC6-31300B0F6FDA}"/>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5" name="Footer Placeholder 4">
            <a:extLst>
              <a:ext uri="{FF2B5EF4-FFF2-40B4-BE49-F238E27FC236}">
                <a16:creationId xmlns:a16="http://schemas.microsoft.com/office/drawing/2014/main" id="{A7AB1A13-1B4F-074C-9DE5-2902286911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6370D-2953-EE47-A72F-21791EE66578}"/>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954417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EAF5-F777-B84E-BBEF-AB735379DA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420B7E-AA50-5845-9FA7-B7DA583CEC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2FBE30-D695-9D4E-A201-F1984CE62A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369DA5-DA55-774F-852B-FAF2780A7D57}"/>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6" name="Footer Placeholder 5">
            <a:extLst>
              <a:ext uri="{FF2B5EF4-FFF2-40B4-BE49-F238E27FC236}">
                <a16:creationId xmlns:a16="http://schemas.microsoft.com/office/drawing/2014/main" id="{8F8FC678-F048-A341-A415-B60C42953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F0777F-0E49-CA4E-B61D-11470B8D64DC}"/>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127045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8AAA2-9EFE-F24F-B59A-704C2A4545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205A71-ED31-C84A-BD05-6DFB5A2B0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64E94A-5541-8F4A-B2F6-1D4688A140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3D0365-4FEF-1441-AA03-098F54D979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1B9FC4-104B-4449-B093-25C7B94D87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9D5BF4-5C76-6342-AC37-F39CD78AC244}"/>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8" name="Footer Placeholder 7">
            <a:extLst>
              <a:ext uri="{FF2B5EF4-FFF2-40B4-BE49-F238E27FC236}">
                <a16:creationId xmlns:a16="http://schemas.microsoft.com/office/drawing/2014/main" id="{9CE058F7-FC67-CC4C-8484-0454313ABB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E16DFA-6FDB-6943-965F-874BEE335149}"/>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040247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3C399-D0DE-C444-92C0-A8D7DDD62D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F06E2B-9317-6042-8ABE-1E28E7BFD57C}"/>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4" name="Footer Placeholder 3">
            <a:extLst>
              <a:ext uri="{FF2B5EF4-FFF2-40B4-BE49-F238E27FC236}">
                <a16:creationId xmlns:a16="http://schemas.microsoft.com/office/drawing/2014/main" id="{A155C3D1-79CC-E640-ABFE-482904D3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D65E98-B81D-614B-8B86-25BAA1C022B4}"/>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51665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B89A0D-0E14-C44B-A436-F6B357D401CD}"/>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3" name="Footer Placeholder 2">
            <a:extLst>
              <a:ext uri="{FF2B5EF4-FFF2-40B4-BE49-F238E27FC236}">
                <a16:creationId xmlns:a16="http://schemas.microsoft.com/office/drawing/2014/main" id="{D45CF74A-3D6B-0144-A805-82DDAC4223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9EBC8A-B45A-AF4F-B337-02D55365E8DC}"/>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246791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FCFD-637C-EC42-BAA1-5C87A9F459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B9DF5F-3F51-1543-A546-08F1FB5F6B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A541C8-B991-6447-AC8B-5728BD7236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BFA6C-8BAE-EE42-B88C-FCCCFF45CABC}"/>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6" name="Footer Placeholder 5">
            <a:extLst>
              <a:ext uri="{FF2B5EF4-FFF2-40B4-BE49-F238E27FC236}">
                <a16:creationId xmlns:a16="http://schemas.microsoft.com/office/drawing/2014/main" id="{D9A5FDA9-C86A-8649-8F91-1239E09E2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83EE9B-6666-7143-A20B-BFA76E07C92F}"/>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21261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A5FB-AE57-FB44-A9F2-D506677312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B82BA7-D96A-B546-8436-33DBC4E875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3F56FA-CC9D-714C-B245-AC0748E3E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B3B2A5-51F1-ED4D-99AC-F5787D9A5C18}"/>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6" name="Footer Placeholder 5">
            <a:extLst>
              <a:ext uri="{FF2B5EF4-FFF2-40B4-BE49-F238E27FC236}">
                <a16:creationId xmlns:a16="http://schemas.microsoft.com/office/drawing/2014/main" id="{F33C06FA-B54D-7C40-998D-E9A94577D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AC2F9-AEA0-ED44-ACA1-B4F736FD9D3F}"/>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499702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34483-4686-D544-BF7F-6D124A97AA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EC0956-E394-5C4D-BAD7-B97B6E24B3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36F494-CB0C-BD4D-AA49-E65828CB708D}"/>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5" name="Footer Placeholder 4">
            <a:extLst>
              <a:ext uri="{FF2B5EF4-FFF2-40B4-BE49-F238E27FC236}">
                <a16:creationId xmlns:a16="http://schemas.microsoft.com/office/drawing/2014/main" id="{21A1DA26-F8ED-5345-A4D0-92FC043D0B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3AD45F-197A-8C45-9C8B-AAF7EFF1FEFA}"/>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537032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158C8A-D05E-D349-92CD-E481754AD1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1B0167-085D-7D44-BB76-BA12105EFB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AD72BC-9DC7-6541-AB67-3E2FAA735B03}"/>
              </a:ext>
            </a:extLst>
          </p:cNvPr>
          <p:cNvSpPr>
            <a:spLocks noGrp="1"/>
          </p:cNvSpPr>
          <p:nvPr>
            <p:ph type="dt" sz="half" idx="10"/>
          </p:nvPr>
        </p:nvSpPr>
        <p:spPr/>
        <p:txBody>
          <a:bodyPr/>
          <a:lstStyle/>
          <a:p>
            <a:fld id="{1F15C3A0-38FE-7340-A80E-D8C1ED407D4A}" type="datetimeFigureOut">
              <a:rPr lang="en-US" smtClean="0"/>
              <a:t>9/29/2023</a:t>
            </a:fld>
            <a:endParaRPr lang="en-US"/>
          </a:p>
        </p:txBody>
      </p:sp>
      <p:sp>
        <p:nvSpPr>
          <p:cNvPr id="5" name="Footer Placeholder 4">
            <a:extLst>
              <a:ext uri="{FF2B5EF4-FFF2-40B4-BE49-F238E27FC236}">
                <a16:creationId xmlns:a16="http://schemas.microsoft.com/office/drawing/2014/main" id="{D9261C79-3D21-DD48-913B-A68776C22D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E9D33C-A93F-214D-B430-33C335E2A82A}"/>
              </a:ext>
            </a:extLst>
          </p:cNvPr>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24261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Light Blank">
    <p:bg>
      <p:bgPr>
        <a:solidFill>
          <a:srgbClr val="FFFFFF"/>
        </a:solidFill>
        <a:effectLst/>
      </p:bgPr>
    </p:bg>
    <p:spTree>
      <p:nvGrpSpPr>
        <p:cNvPr id="1" name=""/>
        <p:cNvGrpSpPr/>
        <p:nvPr/>
      </p:nvGrpSpPr>
      <p:grpSpPr>
        <a:xfrm>
          <a:off x="0" y="0"/>
          <a:ext cx="0" cy="0"/>
          <a:chOff x="0" y="0"/>
          <a:chExt cx="0" cy="0"/>
        </a:xfrm>
      </p:grpSpPr>
      <p:sp>
        <p:nvSpPr>
          <p:cNvPr id="62" name="Slide Number"/>
          <p:cNvSpPr txBox="1">
            <a:spLocks noGrp="1"/>
          </p:cNvSpPr>
          <p:nvPr>
            <p:ph type="sldNum" sz="quarter" idx="2"/>
          </p:nvPr>
        </p:nvSpPr>
        <p:spPr>
          <a:xfrm>
            <a:off x="11371839" y="6338727"/>
            <a:ext cx="347888" cy="344899"/>
          </a:xfrm>
          <a:prstGeom prst="rect">
            <a:avLst/>
          </a:prstGeom>
        </p:spPr>
        <p:txBody>
          <a:bodyPr lIns="89899" tIns="89899" rIns="89899" bIns="89899" anchor="ctr"/>
          <a:lstStyle>
            <a:lvl1pPr algn="r" defTabSz="449497">
              <a:defRPr sz="1100">
                <a:solidFill>
                  <a:srgbClr val="8F8E8E"/>
                </a:solidFill>
                <a:latin typeface="+mj-lt"/>
                <a:ea typeface="+mj-ea"/>
                <a:cs typeface="+mj-cs"/>
                <a:sym typeface="Helvetica"/>
              </a:defRPr>
            </a:lvl1pPr>
          </a:lstStyle>
          <a:p>
            <a:fld id="{86CB4B4D-7CA3-9044-876B-883B54F8677D}" type="slidenum">
              <a:rPr/>
              <a:t>‹#›</a:t>
            </a:fld>
            <a:endParaRPr/>
          </a:p>
        </p:txBody>
      </p:sp>
    </p:spTree>
    <p:extLst>
      <p:ext uri="{BB962C8B-B14F-4D97-AF65-F5344CB8AC3E}">
        <p14:creationId xmlns:p14="http://schemas.microsoft.com/office/powerpoint/2010/main" val="218207586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tx1"/>
        </a:solidFill>
        <a:effectLst/>
      </p:bgPr>
    </p:bg>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23ACE8F8-D79F-8646-A581-EF0756E46100}"/>
              </a:ext>
            </a:extLst>
          </p:cNvPr>
          <p:cNvSpPr>
            <a:spLocks noGrp="1"/>
          </p:cNvSpPr>
          <p:nvPr>
            <p:ph type="body" sz="quarter" idx="10"/>
          </p:nvPr>
        </p:nvSpPr>
        <p:spPr>
          <a:xfrm>
            <a:off x="395748" y="395748"/>
            <a:ext cx="4205749" cy="1610033"/>
          </a:xfrm>
        </p:spPr>
        <p:txBody>
          <a:bodyPr>
            <a:normAutofit/>
          </a:bodyPr>
          <a:lstStyle>
            <a:lvl1pPr marL="0" indent="0" algn="l">
              <a:spcBef>
                <a:spcPts val="0"/>
              </a:spcBef>
              <a:spcAft>
                <a:spcPts val="600"/>
              </a:spcAft>
              <a:buNone/>
              <a:defRPr sz="2800" b="1">
                <a:solidFill>
                  <a:schemeClr val="bg1"/>
                </a:solidFill>
              </a:defRPr>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2520249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1170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599" y="0"/>
            <a:ext cx="11296199" cy="657274"/>
          </a:xfrm>
        </p:spPr>
        <p:txBody>
          <a:bodyPr>
            <a:normAutofit/>
          </a:bodyPr>
          <a:lstStyle>
            <a:lvl1pPr>
              <a:defRPr sz="2400" b="1">
                <a:solidFill>
                  <a:schemeClr val="bg1"/>
                </a:solidFill>
              </a:defRPr>
            </a:lvl1pPr>
          </a:lstStyle>
          <a:p>
            <a:r>
              <a:rPr lang="en-US"/>
              <a:t>Click to edit Master title style</a:t>
            </a:r>
          </a:p>
        </p:txBody>
      </p:sp>
      <p:sp>
        <p:nvSpPr>
          <p:cNvPr id="3" name="Content Placeholder 2"/>
          <p:cNvSpPr>
            <a:spLocks noGrp="1"/>
          </p:cNvSpPr>
          <p:nvPr>
            <p:ph idx="1"/>
          </p:nvPr>
        </p:nvSpPr>
        <p:spPr>
          <a:xfrm>
            <a:off x="396600" y="790575"/>
            <a:ext cx="11296200" cy="5702302"/>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692800" y="6492878"/>
            <a:ext cx="477000" cy="365125"/>
          </a:xfrm>
        </p:spPr>
        <p:txBody>
          <a:bodyPr/>
          <a:lstStyle>
            <a:lvl1pPr>
              <a:defRPr sz="1000">
                <a:solidFill>
                  <a:schemeClr val="tx1"/>
                </a:solidFill>
              </a:defRPr>
            </a:lvl1pPr>
          </a:lstStyle>
          <a:p>
            <a:fld id="{AF769104-B251-2F45-8068-2262482AC1F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18429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048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1714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9" name="Slide Number Placeholder 8"/>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61937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5" name="Slide Number Placeholder 4"/>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8998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4" name="Slide Number Placeholder 3"/>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6766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165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7354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5916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Pre-Decisional • NASA Internal Use Only • Do Not Distribute</a:t>
            </a: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8539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p>
        </p:txBody>
      </p:sp>
      <p:sp>
        <p:nvSpPr>
          <p:cNvPr id="4" name="Date Placeholder 3"/>
          <p:cNvSpPr>
            <a:spLocks noGrp="1"/>
          </p:cNvSpPr>
          <p:nvPr>
            <p:ph type="dt" sz="half" idx="10"/>
          </p:nvPr>
        </p:nvSpPr>
        <p:spPr>
          <a:xfrm>
            <a:off x="609600" y="6628250"/>
            <a:ext cx="2844800" cy="210205"/>
          </a:xfrm>
          <a:prstGeom prst="rect">
            <a:avLst/>
          </a:prstGeom>
        </p:spPr>
        <p:txBody>
          <a:bodyPr lIns="91429" tIns="45714" rIns="91429" bIns="45714"/>
          <a:lstStyle/>
          <a:p>
            <a:pPr defTabSz="914270"/>
            <a:endParaRPr lang="en-US">
              <a:solidFill>
                <a:prstClr val="black">
                  <a:tint val="75000"/>
                </a:prstClr>
              </a:solidFill>
              <a:ea typeface="MS PGothic" charset="0"/>
            </a:endParaRPr>
          </a:p>
        </p:txBody>
      </p:sp>
      <p:sp>
        <p:nvSpPr>
          <p:cNvPr id="5" name="Footer Placeholder 4"/>
          <p:cNvSpPr>
            <a:spLocks noGrp="1"/>
          </p:cNvSpPr>
          <p:nvPr>
            <p:ph type="ftr" sz="quarter" idx="11"/>
          </p:nvPr>
        </p:nvSpPr>
        <p:spPr>
          <a:xfrm>
            <a:off x="4165600" y="6628250"/>
            <a:ext cx="3860800" cy="210205"/>
          </a:xfrm>
          <a:prstGeom prst="rect">
            <a:avLst/>
          </a:prstGeom>
        </p:spPr>
        <p:txBody>
          <a:bodyPr lIns="91429" tIns="45714" rIns="91429" bIns="45714"/>
          <a:lstStyle/>
          <a:p>
            <a:pPr defTabSz="914270"/>
            <a:r>
              <a:rPr lang="en-US">
                <a:solidFill>
                  <a:prstClr val="black">
                    <a:tint val="75000"/>
                  </a:prstClr>
                </a:solidFill>
                <a:ea typeface="MS PGothic" charset="0"/>
              </a:rPr>
              <a:t>Pre-Decisional • NASA Internal Use Only • Do Not Distribute</a:t>
            </a:r>
          </a:p>
        </p:txBody>
      </p:sp>
      <p:sp>
        <p:nvSpPr>
          <p:cNvPr id="6" name="Slide Number Placeholder 5"/>
          <p:cNvSpPr>
            <a:spLocks noGrp="1"/>
          </p:cNvSpPr>
          <p:nvPr>
            <p:ph type="sldNum" sz="quarter" idx="12"/>
          </p:nvPr>
        </p:nvSpPr>
        <p:spPr>
          <a:xfrm>
            <a:off x="9347200" y="6638280"/>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3581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p>
        </p:txBody>
      </p:sp>
      <p:sp>
        <p:nvSpPr>
          <p:cNvPr id="4" name="Date Placeholder 3"/>
          <p:cNvSpPr>
            <a:spLocks noGrp="1"/>
          </p:cNvSpPr>
          <p:nvPr>
            <p:ph type="dt" sz="half" idx="10"/>
          </p:nvPr>
        </p:nvSpPr>
        <p:spPr>
          <a:xfrm>
            <a:off x="609600" y="6628244"/>
            <a:ext cx="2844800" cy="210205"/>
          </a:xfrm>
          <a:prstGeom prst="rect">
            <a:avLst/>
          </a:prstGeom>
        </p:spPr>
        <p:txBody>
          <a:bodyPr lIns="91429" tIns="45714" rIns="91429" bIns="45714"/>
          <a:lstStyle/>
          <a:p>
            <a:endParaRPr lang="en-US">
              <a:solidFill>
                <a:prstClr val="black">
                  <a:tint val="75000"/>
                </a:prstClr>
              </a:solidFill>
            </a:endParaRPr>
          </a:p>
        </p:txBody>
      </p:sp>
      <p:sp>
        <p:nvSpPr>
          <p:cNvPr id="5" name="Footer Placeholder 4"/>
          <p:cNvSpPr>
            <a:spLocks noGrp="1"/>
          </p:cNvSpPr>
          <p:nvPr>
            <p:ph type="ftr" sz="quarter" idx="11"/>
          </p:nvPr>
        </p:nvSpPr>
        <p:spPr>
          <a:xfrm>
            <a:off x="4165600" y="6628244"/>
            <a:ext cx="3860800" cy="210205"/>
          </a:xfrm>
          <a:prstGeom prst="rect">
            <a:avLst/>
          </a:prstGeom>
        </p:spPr>
        <p:txBody>
          <a:bodyPr lIns="91429" tIns="45714" rIns="91429" bIns="45714"/>
          <a:lstStyle/>
          <a:p>
            <a:r>
              <a:rPr lang="en-US">
                <a:solidFill>
                  <a:prstClr val="black">
                    <a:tint val="75000"/>
                  </a:prstClr>
                </a:solidFill>
              </a:rPr>
              <a:t>Pre-Decisional • NASA Internal Use Only • Do Not Distribute</a:t>
            </a:r>
          </a:p>
        </p:txBody>
      </p:sp>
      <p:sp>
        <p:nvSpPr>
          <p:cNvPr id="6" name="Slide Number Placeholder 5"/>
          <p:cNvSpPr>
            <a:spLocks noGrp="1"/>
          </p:cNvSpPr>
          <p:nvPr>
            <p:ph type="sldNum" sz="quarter" idx="12"/>
          </p:nvPr>
        </p:nvSpPr>
        <p:spPr>
          <a:xfrm>
            <a:off x="8737600" y="6628244"/>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713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16125" y="319367"/>
            <a:ext cx="8451273" cy="508130"/>
          </a:xfrm>
          <a:prstGeom prst="rect">
            <a:avLst/>
          </a:prstGeom>
        </p:spPr>
        <p:txBody>
          <a:bodyPr lIns="0">
            <a:noAutofit/>
          </a:bodyPr>
          <a:lstStyle>
            <a:lvl1pPr algn="l">
              <a:defRPr sz="2000" b="1" i="0">
                <a:solidFill>
                  <a:schemeClr val="bg1"/>
                </a:solidFill>
                <a:latin typeface="Arial"/>
                <a:cs typeface="Arial"/>
              </a:defRPr>
            </a:lvl1pPr>
          </a:lstStyle>
          <a:p>
            <a:r>
              <a:rPr lang="en-US"/>
              <a:t>Click to edit Master title style</a:t>
            </a:r>
          </a:p>
        </p:txBody>
      </p:sp>
    </p:spTree>
    <p:extLst>
      <p:ext uri="{BB962C8B-B14F-4D97-AF65-F5344CB8AC3E}">
        <p14:creationId xmlns:p14="http://schemas.microsoft.com/office/powerpoint/2010/main" val="22629839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Blank">
    <p:spTree>
      <p:nvGrpSpPr>
        <p:cNvPr id="1" name=""/>
        <p:cNvGrpSpPr/>
        <p:nvPr/>
      </p:nvGrpSpPr>
      <p:grpSpPr>
        <a:xfrm>
          <a:off x="0" y="0"/>
          <a:ext cx="0" cy="0"/>
          <a:chOff x="0" y="0"/>
          <a:chExt cx="0" cy="0"/>
        </a:xfrm>
      </p:grpSpPr>
      <p:sp>
        <p:nvSpPr>
          <p:cNvPr id="7" name="Title 1"/>
          <p:cNvSpPr txBox="1">
            <a:spLocks/>
          </p:cNvSpPr>
          <p:nvPr/>
        </p:nvSpPr>
        <p:spPr>
          <a:xfrm>
            <a:off x="609600" y="274638"/>
            <a:ext cx="10972800" cy="114300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3200">
              <a:solidFill>
                <a:srgbClr val="FFFFFF"/>
              </a:solidFill>
            </a:endParaRPr>
          </a:p>
        </p:txBody>
      </p:sp>
      <p:sp>
        <p:nvSpPr>
          <p:cNvPr id="9" name="Title 1"/>
          <p:cNvSpPr>
            <a:spLocks noGrp="1"/>
          </p:cNvSpPr>
          <p:nvPr>
            <p:ph type="title"/>
          </p:nvPr>
        </p:nvSpPr>
        <p:spPr>
          <a:xfrm>
            <a:off x="1219200" y="3"/>
            <a:ext cx="9855200" cy="1054385"/>
          </a:xfrm>
          <a:prstGeom prst="rect">
            <a:avLst/>
          </a:prstGeom>
        </p:spPr>
        <p:txBody>
          <a:bodyPr anchor="ctr"/>
          <a:lstStyle>
            <a:lvl1pPr>
              <a:defRPr sz="3200" b="1">
                <a:solidFill>
                  <a:schemeClr val="bg1"/>
                </a:solidFill>
                <a:latin typeface="Helvetica"/>
                <a:cs typeface="Helvetica"/>
              </a:defRPr>
            </a:lvl1pPr>
          </a:lstStyle>
          <a:p>
            <a:r>
              <a:rPr lang="en-US"/>
              <a:t>Click to edit Master title style</a:t>
            </a:r>
          </a:p>
        </p:txBody>
      </p:sp>
      <p:sp>
        <p:nvSpPr>
          <p:cNvPr id="8" name="Rectangle 4"/>
          <p:cNvSpPr>
            <a:spLocks noGrp="1" noChangeArrowheads="1"/>
          </p:cNvSpPr>
          <p:nvPr>
            <p:ph type="sldNum" sz="quarter" idx="10"/>
          </p:nvPr>
        </p:nvSpPr>
        <p:spPr>
          <a:xfrm>
            <a:off x="11684000" y="6719888"/>
            <a:ext cx="508000" cy="138112"/>
          </a:xfrm>
          <a:prstGeom prst="rect">
            <a:avLst/>
          </a:prstGeom>
        </p:spPr>
        <p:txBody>
          <a:bodyPr/>
          <a:lstStyle>
            <a:lvl1pPr algn="r">
              <a:defRPr>
                <a:latin typeface="Calibri"/>
                <a:cs typeface="Calibri"/>
              </a:defRPr>
            </a:lvl1pPr>
          </a:lstStyle>
          <a:p>
            <a:pPr>
              <a:defRPr/>
            </a:pPr>
            <a:fld id="{C4CA8F6E-FEAE-3B4E-B275-17DDD45724F1}" type="slidenum">
              <a:rPr lang="en-US" smtClean="0">
                <a:solidFill>
                  <a:srgbClr val="000000">
                    <a:lumMod val="65000"/>
                    <a:lumOff val="35000"/>
                  </a:srgbClr>
                </a:solidFill>
              </a:rPr>
              <a:pPr>
                <a:defRPr/>
              </a:pPr>
              <a:t>‹#›</a:t>
            </a:fld>
            <a:endParaRPr lang="en-US">
              <a:solidFill>
                <a:srgbClr val="000000">
                  <a:lumMod val="65000"/>
                  <a:lumOff val="35000"/>
                </a:srgbClr>
              </a:solidFill>
            </a:endParaRPr>
          </a:p>
        </p:txBody>
      </p:sp>
      <p:sp>
        <p:nvSpPr>
          <p:cNvPr id="10" name="Rectangle 5"/>
          <p:cNvSpPr>
            <a:spLocks noGrp="1" noChangeArrowheads="1"/>
          </p:cNvSpPr>
          <p:nvPr>
            <p:ph type="dt" sz="half" idx="11"/>
          </p:nvPr>
        </p:nvSpPr>
        <p:spPr>
          <a:xfrm>
            <a:off x="0" y="6719888"/>
            <a:ext cx="1930400" cy="138112"/>
          </a:xfrm>
          <a:prstGeom prst="rect">
            <a:avLst/>
          </a:prstGeom>
        </p:spPr>
        <p:txBody>
          <a:bodyPr/>
          <a:lstStyle>
            <a:lvl1pPr>
              <a:defRPr>
                <a:latin typeface="Calibri"/>
                <a:cs typeface="Calibri"/>
              </a:defRPr>
            </a:lvl1pPr>
          </a:lstStyle>
          <a:p>
            <a:pPr>
              <a:defRPr/>
            </a:pPr>
            <a:endParaRPr lang="en-US">
              <a:solidFill>
                <a:srgbClr val="000000">
                  <a:lumMod val="65000"/>
                  <a:lumOff val="35000"/>
                </a:srgbClr>
              </a:solidFill>
            </a:endParaRPr>
          </a:p>
        </p:txBody>
      </p:sp>
      <p:sp>
        <p:nvSpPr>
          <p:cNvPr id="11" name="Rectangle 7"/>
          <p:cNvSpPr>
            <a:spLocks noGrp="1" noChangeArrowheads="1"/>
          </p:cNvSpPr>
          <p:nvPr>
            <p:ph type="ftr" sz="quarter" idx="12"/>
          </p:nvPr>
        </p:nvSpPr>
        <p:spPr>
          <a:xfrm>
            <a:off x="3111500" y="6719888"/>
            <a:ext cx="5985933" cy="138112"/>
          </a:xfrm>
          <a:prstGeom prst="rect">
            <a:avLst/>
          </a:prstGeom>
        </p:spPr>
        <p:txBody>
          <a:bodyPr/>
          <a:lstStyle>
            <a:lvl1pPr>
              <a:defRPr>
                <a:latin typeface="Calibri"/>
                <a:cs typeface="Calibri"/>
              </a:defRPr>
            </a:lvl1pPr>
          </a:lstStyle>
          <a:p>
            <a:pPr>
              <a:defRPr/>
            </a:pPr>
            <a:r>
              <a:rPr lang="en-US">
                <a:solidFill>
                  <a:srgbClr val="000000">
                    <a:lumMod val="50000"/>
                    <a:lumOff val="50000"/>
                  </a:srgbClr>
                </a:solidFill>
              </a:rPr>
              <a:t>Pre-Decisional • NASA Internal Use Only • Do Not Distribute</a:t>
            </a:r>
          </a:p>
        </p:txBody>
      </p:sp>
    </p:spTree>
    <p:extLst>
      <p:ext uri="{BB962C8B-B14F-4D97-AF65-F5344CB8AC3E}">
        <p14:creationId xmlns:p14="http://schemas.microsoft.com/office/powerpoint/2010/main" val="263989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1.png"/><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26EF0-1199-EA4C-BBD6-0B82B8CB3D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F508B5-43AE-5F47-91D8-CA59524A5C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2FA4D9-C022-5D49-ABCF-6268A01E6A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5C3A0-38FE-7340-A80E-D8C1ED407D4A}" type="datetimeFigureOut">
              <a:rPr lang="en-US" smtClean="0"/>
              <a:t>9/29/2023</a:t>
            </a:fld>
            <a:endParaRPr lang="en-US"/>
          </a:p>
        </p:txBody>
      </p:sp>
      <p:sp>
        <p:nvSpPr>
          <p:cNvPr id="5" name="Footer Placeholder 4">
            <a:extLst>
              <a:ext uri="{FF2B5EF4-FFF2-40B4-BE49-F238E27FC236}">
                <a16:creationId xmlns:a16="http://schemas.microsoft.com/office/drawing/2014/main" id="{906A6688-0E49-F947-8DD5-E929AEDBCD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8E57D7-6A1F-EE49-97CA-89B4F7637C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en-US" smtClean="0"/>
              <a:t>‹#›</a:t>
            </a:fld>
            <a:endParaRPr lang="en-US"/>
          </a:p>
        </p:txBody>
      </p:sp>
    </p:spTree>
    <p:extLst>
      <p:ext uri="{BB962C8B-B14F-4D97-AF65-F5344CB8AC3E}">
        <p14:creationId xmlns:p14="http://schemas.microsoft.com/office/powerpoint/2010/main" val="356076330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71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Pre-Decisional • NASA Internal Use Only • Do Not Distribute</a:t>
            </a: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0" y="0"/>
            <a:ext cx="12192000" cy="647700"/>
          </a:xfrm>
          <a:prstGeom prst="rect">
            <a:avLst/>
          </a:prstGeom>
        </p:spPr>
      </p:pic>
      <p:sp>
        <p:nvSpPr>
          <p:cNvPr id="8" name="Title 1"/>
          <p:cNvSpPr txBox="1">
            <a:spLocks/>
          </p:cNvSpPr>
          <p:nvPr/>
        </p:nvSpPr>
        <p:spPr>
          <a:xfrm>
            <a:off x="212748" y="99758"/>
            <a:ext cx="9147629" cy="62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b="1">
              <a:solidFill>
                <a:prstClr val="white"/>
              </a:solidFill>
              <a:latin typeface="Helvetica 75" charset="0"/>
              <a:ea typeface="Helvetica 75" charset="0"/>
              <a:cs typeface="Helvetica 75" charset="0"/>
            </a:endParaRPr>
          </a:p>
        </p:txBody>
      </p:sp>
    </p:spTree>
    <p:extLst>
      <p:ext uri="{BB962C8B-B14F-4D97-AF65-F5344CB8AC3E}">
        <p14:creationId xmlns:p14="http://schemas.microsoft.com/office/powerpoint/2010/main" val="224615333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k.w.hilburger@nasa.gov"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6.jpe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6.jpe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41.png"/><Relationship Id="rId4" Type="http://schemas.openxmlformats.org/officeDocument/2006/relationships/image" Target="../media/image43.png"/><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B09B522-B175-48D8-B5B0-D03F270264A5}"/>
              </a:ext>
            </a:extLst>
          </p:cNvPr>
          <p:cNvSpPr>
            <a:spLocks noGrp="1"/>
          </p:cNvSpPr>
          <p:nvPr>
            <p:ph type="sldNum" sz="quarter" idx="12"/>
          </p:nvPr>
        </p:nvSpPr>
        <p:spPr>
          <a:xfrm>
            <a:off x="9448800" y="6492875"/>
            <a:ext cx="2743200" cy="365125"/>
          </a:xfrm>
        </p:spPr>
        <p:txBody>
          <a:bodyPr/>
          <a:lstStyle/>
          <a:p>
            <a:fld id="{AF769104-B251-2F45-8068-2262482AC1F7}" type="slidenum">
              <a:rPr lang="en-US" smtClean="0">
                <a:solidFill>
                  <a:prstClr val="black">
                    <a:tint val="75000"/>
                  </a:prstClr>
                </a:solidFill>
              </a:rPr>
              <a:pPr/>
              <a:t>1</a:t>
            </a:fld>
            <a:endParaRPr lang="en-US" dirty="0">
              <a:solidFill>
                <a:prstClr val="black">
                  <a:tint val="75000"/>
                </a:prstClr>
              </a:solidFill>
            </a:endParaRPr>
          </a:p>
        </p:txBody>
      </p:sp>
      <p:sp>
        <p:nvSpPr>
          <p:cNvPr id="4" name="Slide Number Placeholder 2">
            <a:extLst>
              <a:ext uri="{FF2B5EF4-FFF2-40B4-BE49-F238E27FC236}">
                <a16:creationId xmlns:a16="http://schemas.microsoft.com/office/drawing/2014/main" id="{3F9BA170-ED89-4E88-8255-FAED17099CCE}"/>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F769104-B251-2F45-8068-2262482AC1F7}" type="slidenum">
              <a:rPr lang="en-US" smtClean="0">
                <a:solidFill>
                  <a:prstClr val="black">
                    <a:tint val="75000"/>
                  </a:prstClr>
                </a:solidFill>
              </a:rPr>
              <a:pPr/>
              <a:t>1</a:t>
            </a:fld>
            <a:endParaRPr lang="en-US" dirty="0">
              <a:solidFill>
                <a:prstClr val="black">
                  <a:tint val="75000"/>
                </a:prstClr>
              </a:solidFill>
            </a:endParaRPr>
          </a:p>
        </p:txBody>
      </p:sp>
      <p:sp>
        <p:nvSpPr>
          <p:cNvPr id="5" name="Slide Number Placeholder 1">
            <a:extLst>
              <a:ext uri="{FF2B5EF4-FFF2-40B4-BE49-F238E27FC236}">
                <a16:creationId xmlns:a16="http://schemas.microsoft.com/office/drawing/2014/main" id="{C9538B2B-2758-4A96-8899-BDDFE1F3D354}"/>
              </a:ext>
            </a:extLst>
          </p:cNvPr>
          <p:cNvSpPr txBox="1">
            <a:spLocks/>
          </p:cNvSpPr>
          <p:nvPr/>
        </p:nvSpPr>
        <p:spPr>
          <a:xfrm>
            <a:off x="11257280" y="6492875"/>
            <a:ext cx="93472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033C6E5-ABCA-D247-98E1-2274F89B260E}" type="slidenum">
              <a:rPr lang="en-US" smtClean="0"/>
              <a:pPr/>
              <a:t>1</a:t>
            </a:fld>
            <a:endParaRPr lang="en-US" dirty="0"/>
          </a:p>
        </p:txBody>
      </p:sp>
      <p:pic>
        <p:nvPicPr>
          <p:cNvPr id="6" name="Picture 5">
            <a:extLst>
              <a:ext uri="{FF2B5EF4-FFF2-40B4-BE49-F238E27FC236}">
                <a16:creationId xmlns:a16="http://schemas.microsoft.com/office/drawing/2014/main" id="{8D9BA6DC-06E2-42DD-B6AB-D553FDAE3A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DC854C99-F332-4B83-B7C2-8BBEE3E8CFD6}"/>
              </a:ext>
            </a:extLst>
          </p:cNvPr>
          <p:cNvSpPr txBox="1"/>
          <p:nvPr/>
        </p:nvSpPr>
        <p:spPr>
          <a:xfrm>
            <a:off x="434101" y="3675543"/>
            <a:ext cx="11290539"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dirty="0">
                <a:solidFill>
                  <a:srgbClr val="FFC000"/>
                </a:solidFill>
                <a:latin typeface="Helvetica Neue"/>
                <a:ea typeface="Helvetica Neue" charset="0"/>
                <a:cs typeface="Helvetica Neue" charset="0"/>
              </a:rPr>
              <a:t>Excavation, Construction, and Outfitting (ECO)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1" u="none" strike="noStrike" kern="1200" cap="none" spc="0" normalizeH="0" baseline="0" noProof="0" dirty="0">
                <a:ln>
                  <a:noFill/>
                </a:ln>
                <a:solidFill>
                  <a:srgbClr val="FFC000"/>
                </a:solidFill>
                <a:effectLst/>
                <a:uLnTx/>
                <a:uFillTx/>
                <a:latin typeface="Helvetica Neue"/>
                <a:ea typeface="Helvetica Neue" charset="0"/>
                <a:cs typeface="Helvetica Neue" charset="0"/>
              </a:rPr>
              <a:t>Envisioned Future Priorities</a:t>
            </a:r>
            <a:endParaRPr lang="en-US" sz="2800" b="1" i="0" u="none" strike="noStrike" kern="1200" cap="none" spc="0" normalizeH="0" baseline="0" noProof="0" dirty="0">
              <a:ln>
                <a:noFill/>
              </a:ln>
              <a:solidFill>
                <a:schemeClr val="bg1"/>
              </a:solidFill>
              <a:effectLst/>
              <a:uLnTx/>
              <a:uFillTx/>
              <a:latin typeface="Helvetica Neue"/>
              <a:ea typeface="Helvetica Neue" charset="0"/>
              <a:cs typeface="Helvetica Neue" charset="0"/>
            </a:endParaRPr>
          </a:p>
        </p:txBody>
      </p:sp>
      <p:sp>
        <p:nvSpPr>
          <p:cNvPr id="8" name="TextBox 7">
            <a:extLst>
              <a:ext uri="{FF2B5EF4-FFF2-40B4-BE49-F238E27FC236}">
                <a16:creationId xmlns:a16="http://schemas.microsoft.com/office/drawing/2014/main" id="{B6F21101-DF23-423E-B279-968980CDF0AC}"/>
              </a:ext>
            </a:extLst>
          </p:cNvPr>
          <p:cNvSpPr txBox="1"/>
          <p:nvPr/>
        </p:nvSpPr>
        <p:spPr>
          <a:xfrm>
            <a:off x="165047" y="6033711"/>
            <a:ext cx="8551569" cy="584775"/>
          </a:xfrm>
          <a:prstGeom prst="rect">
            <a:avLst/>
          </a:prstGeom>
          <a:noFill/>
        </p:spPr>
        <p:txBody>
          <a:bodyPr wrap="square" lIns="91440" tIns="45720" rIns="91440" bIns="45720" rtlCol="0" anchor="t">
            <a:spAutoFit/>
          </a:bodyPr>
          <a:lstStyle/>
          <a:p>
            <a:pPr defTabSz="914400"/>
            <a:r>
              <a:rPr kumimoji="0" lang="en-US" sz="1600" b="0" i="0" u="none" strike="noStrike" kern="1200" cap="none" spc="0" normalizeH="0" baseline="0" noProof="0" dirty="0">
                <a:ln>
                  <a:noFill/>
                </a:ln>
                <a:solidFill>
                  <a:srgbClr val="FFFFFF"/>
                </a:solidFill>
                <a:effectLst/>
                <a:uLnTx/>
                <a:uFillTx/>
                <a:latin typeface="Helvetica Neue"/>
                <a:ea typeface="Helvetica Neue" charset="0"/>
                <a:cs typeface="Helvetica Neue" charset="0"/>
              </a:rPr>
              <a:t>Mark Hilburger -</a:t>
            </a:r>
            <a:r>
              <a:rPr lang="en-US" sz="1600" dirty="0">
                <a:solidFill>
                  <a:srgbClr val="FFFFFF"/>
                </a:solidFill>
                <a:latin typeface="Helvetica Neue"/>
                <a:ea typeface="Helvetica Neue" charset="0"/>
                <a:cs typeface="Helvetica Neue" charset="0"/>
              </a:rPr>
              <a:t> Principal Technologist for Materials, Structures, and Construction – STMD  </a:t>
            </a:r>
            <a:r>
              <a:rPr lang="en-US" sz="1600" dirty="0">
                <a:solidFill>
                  <a:schemeClr val="bg1"/>
                </a:solidFill>
                <a:latin typeface="Helvetica Neue"/>
                <a:ea typeface="Helvetica Neue" charset="0"/>
                <a:cs typeface="Helvetica Neue" charset="0"/>
                <a:hlinkClick r:id="rId3">
                  <a:extLst>
                    <a:ext uri="{A12FA001-AC4F-418D-AE19-62706E023703}">
                      <ahyp:hlinkClr xmlns:ahyp="http://schemas.microsoft.com/office/drawing/2018/hyperlinkcolor" val="tx"/>
                    </a:ext>
                  </a:extLst>
                </a:hlinkClick>
              </a:rPr>
              <a:t>mark.w.hilburger@nasa.gov</a:t>
            </a:r>
            <a:endParaRPr lang="en-US" sz="1600" dirty="0">
              <a:solidFill>
                <a:schemeClr val="bg1"/>
              </a:solidFill>
              <a:latin typeface="Helvetica Neue"/>
              <a:ea typeface="Helvetica Neue" charset="0"/>
              <a:cs typeface="Helvetica Neue" charset="0"/>
            </a:endParaRPr>
          </a:p>
        </p:txBody>
      </p:sp>
      <p:sp>
        <p:nvSpPr>
          <p:cNvPr id="9" name="TextBox 8">
            <a:extLst>
              <a:ext uri="{FF2B5EF4-FFF2-40B4-BE49-F238E27FC236}">
                <a16:creationId xmlns:a16="http://schemas.microsoft.com/office/drawing/2014/main" id="{D9C2634C-5DC8-4D3C-86FA-8AED54CD48B6}"/>
              </a:ext>
            </a:extLst>
          </p:cNvPr>
          <p:cNvSpPr txBox="1"/>
          <p:nvPr/>
        </p:nvSpPr>
        <p:spPr>
          <a:xfrm>
            <a:off x="704453" y="4598823"/>
            <a:ext cx="11053446"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Helvetica Neue"/>
              </a:rPr>
              <a:t>The 2023 IEEE Conference on Systems, Man, and Cybernetics</a:t>
            </a:r>
          </a:p>
        </p:txBody>
      </p:sp>
      <p:sp>
        <p:nvSpPr>
          <p:cNvPr id="10" name="TextBox 9">
            <a:extLst>
              <a:ext uri="{FF2B5EF4-FFF2-40B4-BE49-F238E27FC236}">
                <a16:creationId xmlns:a16="http://schemas.microsoft.com/office/drawing/2014/main" id="{499A622D-5F37-4621-954F-F14FDC727000}"/>
              </a:ext>
            </a:extLst>
          </p:cNvPr>
          <p:cNvSpPr txBox="1"/>
          <p:nvPr/>
        </p:nvSpPr>
        <p:spPr>
          <a:xfrm>
            <a:off x="569277" y="5141208"/>
            <a:ext cx="11053446"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Helvetica Neue"/>
                <a:ea typeface="Helvetica Neue" charset="0"/>
                <a:cs typeface="Helvetica Neue" charset="0"/>
              </a:rPr>
              <a:t>October 2, 2023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Helvetica Neue"/>
                <a:ea typeface="Helvetica Neue" charset="0"/>
                <a:cs typeface="Helvetica Neue" charset="0"/>
              </a:rPr>
              <a:t>Presented by: Robert P. Mueller, NASA Kennedy Space Center </a:t>
            </a:r>
            <a:endParaRPr lang="en-US" sz="2400" b="1" i="0" u="none" strike="noStrike" kern="1200" cap="none" spc="0" normalizeH="0" baseline="0" noProof="0" dirty="0">
              <a:ln>
                <a:noFill/>
              </a:ln>
              <a:solidFill>
                <a:schemeClr val="bg1"/>
              </a:solidFill>
              <a:effectLst/>
              <a:uLnTx/>
              <a:uFillTx/>
              <a:latin typeface="Helvetica Neue"/>
              <a:ea typeface="Helvetica Neue" charset="0"/>
              <a:cs typeface="Helvetica Neue" charset="0"/>
            </a:endParaRPr>
          </a:p>
        </p:txBody>
      </p:sp>
    </p:spTree>
    <p:extLst>
      <p:ext uri="{BB962C8B-B14F-4D97-AF65-F5344CB8AC3E}">
        <p14:creationId xmlns:p14="http://schemas.microsoft.com/office/powerpoint/2010/main" val="3190470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712" y="906367"/>
            <a:ext cx="11388170" cy="3760782"/>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3490059" y="70209"/>
            <a:ext cx="8441463" cy="523220"/>
          </a:xfrm>
          <a:prstGeom prst="rect">
            <a:avLst/>
          </a:prstGeom>
          <a:noFill/>
          <a:effectLst>
            <a:outerShdw blurRad="63500" dist="38100" dir="2700000" algn="tl" rotWithShape="0">
              <a:prstClr val="black"/>
            </a:outerShdw>
          </a:effectLst>
        </p:spPr>
        <p:txBody>
          <a:bodyPr wrap="square" rtlCol="0">
            <a:spAutoFit/>
          </a:bodyPr>
          <a:lstStyle/>
          <a:p>
            <a:pPr algn="r"/>
            <a:r>
              <a:rPr lang="en-US" sz="2800" b="1" spc="-50" dirty="0">
                <a:solidFill>
                  <a:schemeClr val="bg1"/>
                </a:solidFill>
              </a:rPr>
              <a:t>Autonomous Lunar Excavation, Construction, &amp; Outfitting</a:t>
            </a:r>
            <a:endParaRPr lang="en-US" sz="2800" spc="-50" dirty="0">
              <a:solidFill>
                <a:schemeClr val="bg1"/>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BA94E21-1E07-3646-B728-D544CAFAB4C7}"/>
              </a:ext>
            </a:extLst>
          </p:cNvPr>
          <p:cNvCxnSpPr>
            <a:cxnSpLocks/>
          </p:cNvCxnSpPr>
          <p:nvPr/>
        </p:nvCxnSpPr>
        <p:spPr>
          <a:xfrm>
            <a:off x="7710791" y="4326361"/>
            <a:ext cx="435310" cy="2208246"/>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423400"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0DC5D0-5FF8-F34A-AE56-C16C8922807B}"/>
              </a:ext>
            </a:extLst>
          </p:cNvPr>
          <p:cNvSpPr txBox="1"/>
          <p:nvPr/>
        </p:nvSpPr>
        <p:spPr>
          <a:xfrm>
            <a:off x="3978877" y="604500"/>
            <a:ext cx="7955214" cy="338554"/>
          </a:xfrm>
          <a:prstGeom prst="rect">
            <a:avLst/>
          </a:prstGeom>
          <a:noFill/>
        </p:spPr>
        <p:txBody>
          <a:bodyPr wrap="square" rtlCol="0">
            <a:spAutoFit/>
          </a:bodyPr>
          <a:lstStyle/>
          <a:p>
            <a:pPr algn="r"/>
            <a:r>
              <a:rPr lang="en-US" sz="1600" i="1" dirty="0">
                <a:solidFill>
                  <a:schemeClr val="bg1"/>
                </a:solidFill>
              </a:rPr>
              <a:t>targeting towers, roads, landing pads, and habitable buildings utilizing in-situ resources</a:t>
            </a:r>
          </a:p>
        </p:txBody>
      </p:sp>
      <p:sp>
        <p:nvSpPr>
          <p:cNvPr id="7" name="TextBox 6">
            <a:extLst>
              <a:ext uri="{FF2B5EF4-FFF2-40B4-BE49-F238E27FC236}">
                <a16:creationId xmlns:a16="http://schemas.microsoft.com/office/drawing/2014/main" id="{CDB879EE-6141-4B41-ABA1-FC66D16690AD}"/>
              </a:ext>
            </a:extLst>
          </p:cNvPr>
          <p:cNvSpPr txBox="1"/>
          <p:nvPr/>
        </p:nvSpPr>
        <p:spPr>
          <a:xfrm>
            <a:off x="104509" y="2660894"/>
            <a:ext cx="4095800"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bg1"/>
                </a:solidFill>
              </a:rPr>
              <a:t>Ice mining &amp; regolith extraction for 100s to 1000s metric tons of commodities per year</a:t>
            </a:r>
          </a:p>
          <a:p>
            <a:pPr marL="171450" indent="-171450">
              <a:buFont typeface="Wingdings" panose="05000000000000000000" pitchFamily="2" charset="2"/>
              <a:buChar char="§"/>
            </a:pPr>
            <a:r>
              <a:rPr lang="en-US" sz="1200" dirty="0">
                <a:solidFill>
                  <a:schemeClr val="bg1"/>
                </a:solidFill>
              </a:rPr>
              <a:t>Regolith for production of construction materials</a:t>
            </a:r>
          </a:p>
          <a:p>
            <a:pPr marL="628650" lvl="1" indent="-171450">
              <a:buFont typeface="Wingdings" panose="05000000000000000000" pitchFamily="2" charset="2"/>
              <a:buChar char="§"/>
            </a:pPr>
            <a:r>
              <a:rPr lang="en-US" sz="1200" dirty="0">
                <a:solidFill>
                  <a:schemeClr val="bg1"/>
                </a:solidFill>
              </a:rPr>
              <a:t>100s to 1000s metric tons of regolith-based feedstock for construction projects</a:t>
            </a:r>
          </a:p>
          <a:p>
            <a:pPr marL="628650" lvl="1" indent="-171450">
              <a:buFont typeface="Wingdings" panose="05000000000000000000" pitchFamily="2" charset="2"/>
              <a:buChar char="§"/>
            </a:pPr>
            <a:r>
              <a:rPr lang="en-US" sz="1200" dirty="0">
                <a:solidFill>
                  <a:schemeClr val="bg1"/>
                </a:solidFill>
              </a:rPr>
              <a:t>10s to 100s metric tons of metals and binders</a:t>
            </a:r>
          </a:p>
        </p:txBody>
      </p:sp>
      <p:sp>
        <p:nvSpPr>
          <p:cNvPr id="35" name="TextBox 34">
            <a:extLst>
              <a:ext uri="{FF2B5EF4-FFF2-40B4-BE49-F238E27FC236}">
                <a16:creationId xmlns:a16="http://schemas.microsoft.com/office/drawing/2014/main" id="{C0652749-5602-7747-A881-B6DB1F138D3D}"/>
              </a:ext>
            </a:extLst>
          </p:cNvPr>
          <p:cNvSpPr txBox="1"/>
          <p:nvPr/>
        </p:nvSpPr>
        <p:spPr>
          <a:xfrm>
            <a:off x="2007128" y="5621902"/>
            <a:ext cx="3200686" cy="1015663"/>
          </a:xfrm>
          <a:prstGeom prst="rect">
            <a:avLst/>
          </a:prstGeom>
          <a:noFill/>
        </p:spPr>
        <p:txBody>
          <a:bodyPr wrap="square" rtlCol="0">
            <a:spAutoFit/>
          </a:bodyPr>
          <a:lstStyle/>
          <a:p>
            <a:pPr marL="171450" indent="-171450">
              <a:buFont typeface="Wingdings" panose="05000000000000000000" pitchFamily="2" charset="2"/>
              <a:buChar char="§"/>
            </a:pPr>
            <a:r>
              <a:rPr lang="en-US" sz="1200" dirty="0">
                <a:solidFill>
                  <a:schemeClr val="bg1"/>
                </a:solidFill>
              </a:rPr>
              <a:t>Site preparation: obstacle clearing, leveling, compacting &amp; trenching</a:t>
            </a:r>
          </a:p>
          <a:p>
            <a:pPr marL="171450" indent="-171450">
              <a:buFont typeface="Wingdings" panose="05000000000000000000" pitchFamily="2" charset="2"/>
              <a:buChar char="§"/>
            </a:pPr>
            <a:r>
              <a:rPr lang="en-US" sz="1200" dirty="0">
                <a:solidFill>
                  <a:schemeClr val="bg1"/>
                </a:solidFill>
              </a:rPr>
              <a:t>Bulk regolith manipulation for berms and overburden</a:t>
            </a:r>
          </a:p>
          <a:p>
            <a:pPr marL="171450" indent="-171450">
              <a:buFont typeface="Wingdings" panose="05000000000000000000" pitchFamily="2" charset="2"/>
              <a:buChar char="§"/>
            </a:pPr>
            <a:r>
              <a:rPr lang="en-US" sz="1200" dirty="0">
                <a:solidFill>
                  <a:schemeClr val="bg1"/>
                </a:solidFill>
              </a:rPr>
              <a:t>Foundations for large infrastructure elements</a:t>
            </a:r>
          </a:p>
        </p:txBody>
      </p:sp>
      <p:sp>
        <p:nvSpPr>
          <p:cNvPr id="41" name="TextBox 40">
            <a:extLst>
              <a:ext uri="{FF2B5EF4-FFF2-40B4-BE49-F238E27FC236}">
                <a16:creationId xmlns:a16="http://schemas.microsoft.com/office/drawing/2014/main" id="{722F24ED-47B0-3144-A29B-6F50326A991F}"/>
              </a:ext>
            </a:extLst>
          </p:cNvPr>
          <p:cNvSpPr txBox="1"/>
          <p:nvPr/>
        </p:nvSpPr>
        <p:spPr>
          <a:xfrm>
            <a:off x="104509" y="2389988"/>
            <a:ext cx="4063658" cy="307777"/>
          </a:xfrm>
          <a:prstGeom prst="rect">
            <a:avLst/>
          </a:prstGeom>
          <a:noFill/>
        </p:spPr>
        <p:txBody>
          <a:bodyPr wrap="square" rtlCol="0">
            <a:spAutoFit/>
          </a:bodyPr>
          <a:lstStyle/>
          <a:p>
            <a:r>
              <a:rPr lang="en-US" sz="1400" dirty="0">
                <a:solidFill>
                  <a:srgbClr val="FFFF00"/>
                </a:solidFill>
                <a:latin typeface="Arial" panose="020B0604020202020204" pitchFamily="34" charset="0"/>
                <a:cs typeface="Arial" panose="020B0604020202020204" pitchFamily="34" charset="0"/>
              </a:rPr>
              <a:t>Excavation for ISRU-based Resource Production</a:t>
            </a:r>
          </a:p>
        </p:txBody>
      </p:sp>
      <p:sp>
        <p:nvSpPr>
          <p:cNvPr id="28" name="TextBox 27">
            <a:extLst>
              <a:ext uri="{FF2B5EF4-FFF2-40B4-BE49-F238E27FC236}">
                <a16:creationId xmlns:a16="http://schemas.microsoft.com/office/drawing/2014/main" id="{5E77D7F0-4A81-DA49-91F9-BEB87BB4EC51}"/>
              </a:ext>
            </a:extLst>
          </p:cNvPr>
          <p:cNvSpPr txBox="1"/>
          <p:nvPr/>
        </p:nvSpPr>
        <p:spPr>
          <a:xfrm>
            <a:off x="40707" y="6684821"/>
            <a:ext cx="6055293" cy="215444"/>
          </a:xfrm>
          <a:prstGeom prst="rect">
            <a:avLst/>
          </a:prstGeom>
          <a:noFill/>
        </p:spPr>
        <p:txBody>
          <a:bodyPr wrap="square" rtlCol="0">
            <a:spAutoFit/>
          </a:bodyPr>
          <a:lstStyle/>
          <a:p>
            <a:r>
              <a:rPr lang="en-US" sz="800" u="sng" dirty="0">
                <a:solidFill>
                  <a:srgbClr val="FFFF00"/>
                </a:solidFill>
                <a:latin typeface="Arial" panose="020B0604020202020204" pitchFamily="34" charset="0"/>
                <a:cs typeface="Arial" panose="020B0604020202020204" pitchFamily="34" charset="0"/>
              </a:rPr>
              <a:t>Not all activities depicted are currently funded or approved. Depicts “notional future” to guide technology development vision.</a:t>
            </a:r>
          </a:p>
        </p:txBody>
      </p:sp>
      <p:pic>
        <p:nvPicPr>
          <p:cNvPr id="26" name="Picture 25">
            <a:extLst>
              <a:ext uri="{FF2B5EF4-FFF2-40B4-BE49-F238E27FC236}">
                <a16:creationId xmlns:a16="http://schemas.microsoft.com/office/drawing/2014/main" id="{6627AD45-D10F-CC49-9671-45B840D302FC}"/>
              </a:ext>
            </a:extLst>
          </p:cNvPr>
          <p:cNvPicPr>
            <a:picLocks noChangeAspect="1"/>
          </p:cNvPicPr>
          <p:nvPr/>
        </p:nvPicPr>
        <p:blipFill rotWithShape="1">
          <a:blip r:embed="rId4"/>
          <a:srcRect l="15254" t="-422" r="18760" b="1495"/>
          <a:stretch/>
        </p:blipFill>
        <p:spPr>
          <a:xfrm>
            <a:off x="1569975" y="391819"/>
            <a:ext cx="1933081" cy="1919128"/>
          </a:xfrm>
          <a:prstGeom prst="ellipse">
            <a:avLst/>
          </a:prstGeom>
          <a:ln w="38100">
            <a:solidFill>
              <a:schemeClr val="bg1"/>
            </a:solidFill>
          </a:ln>
        </p:spPr>
      </p:pic>
      <p:pic>
        <p:nvPicPr>
          <p:cNvPr id="27" name="Picture 26">
            <a:extLst>
              <a:ext uri="{FF2B5EF4-FFF2-40B4-BE49-F238E27FC236}">
                <a16:creationId xmlns:a16="http://schemas.microsoft.com/office/drawing/2014/main" id="{77599DA2-3DAE-8A46-8ADF-A17586797F8D}"/>
              </a:ext>
            </a:extLst>
          </p:cNvPr>
          <p:cNvPicPr>
            <a:picLocks noChangeAspect="1"/>
          </p:cNvPicPr>
          <p:nvPr/>
        </p:nvPicPr>
        <p:blipFill rotWithShape="1">
          <a:blip r:embed="rId5"/>
          <a:srcRect l="25848" r="9733"/>
          <a:stretch/>
        </p:blipFill>
        <p:spPr>
          <a:xfrm>
            <a:off x="169760" y="4013369"/>
            <a:ext cx="1920240" cy="1832956"/>
          </a:xfrm>
          <a:prstGeom prst="ellipse">
            <a:avLst/>
          </a:prstGeom>
          <a:ln w="38100">
            <a:solidFill>
              <a:schemeClr val="bg1"/>
            </a:solidFill>
          </a:ln>
        </p:spPr>
      </p:pic>
      <p:pic>
        <p:nvPicPr>
          <p:cNvPr id="40" name="Picture 39">
            <a:extLst>
              <a:ext uri="{FF2B5EF4-FFF2-40B4-BE49-F238E27FC236}">
                <a16:creationId xmlns:a16="http://schemas.microsoft.com/office/drawing/2014/main" id="{37EEC322-8F1C-E443-8398-74A2F0F915D2}"/>
              </a:ext>
            </a:extLst>
          </p:cNvPr>
          <p:cNvPicPr>
            <a:picLocks noChangeAspect="1"/>
          </p:cNvPicPr>
          <p:nvPr/>
        </p:nvPicPr>
        <p:blipFill rotWithShape="1">
          <a:blip r:embed="rId6"/>
          <a:srcRect l="34245" t="19087" r="22464" b="3460"/>
          <a:stretch/>
        </p:blipFill>
        <p:spPr>
          <a:xfrm>
            <a:off x="264325" y="257600"/>
            <a:ext cx="1463040" cy="1463040"/>
          </a:xfrm>
          <a:prstGeom prst="ellipse">
            <a:avLst/>
          </a:prstGeom>
          <a:ln w="38100">
            <a:solidFill>
              <a:schemeClr val="bg1"/>
            </a:solidFill>
          </a:ln>
        </p:spPr>
      </p:pic>
      <p:pic>
        <p:nvPicPr>
          <p:cNvPr id="9" name="Graphic 8" descr="Chevron arrows with solid fill">
            <a:extLst>
              <a:ext uri="{FF2B5EF4-FFF2-40B4-BE49-F238E27FC236}">
                <a16:creationId xmlns:a16="http://schemas.microsoft.com/office/drawing/2014/main" id="{CA789B41-4950-81B4-5B15-8300F4AFF79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18205" y="3181970"/>
            <a:ext cx="2862192" cy="2862192"/>
          </a:xfrm>
          <a:prstGeom prst="rect">
            <a:avLst/>
          </a:prstGeom>
        </p:spPr>
      </p:pic>
      <p:pic>
        <p:nvPicPr>
          <p:cNvPr id="19" name="Graphic 18" descr="Chevron arrows with solid fill">
            <a:extLst>
              <a:ext uri="{FF2B5EF4-FFF2-40B4-BE49-F238E27FC236}">
                <a16:creationId xmlns:a16="http://schemas.microsoft.com/office/drawing/2014/main" id="{3F338D36-8ABB-CC90-51C4-82A6F5F0AB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22784" y="3215274"/>
            <a:ext cx="2862192" cy="2862192"/>
          </a:xfrm>
          <a:prstGeom prst="rect">
            <a:avLst/>
          </a:prstGeom>
        </p:spPr>
      </p:pic>
      <p:sp>
        <p:nvSpPr>
          <p:cNvPr id="20" name="Oval 19">
            <a:extLst>
              <a:ext uri="{FF2B5EF4-FFF2-40B4-BE49-F238E27FC236}">
                <a16:creationId xmlns:a16="http://schemas.microsoft.com/office/drawing/2014/main" id="{17045F1E-099D-A13E-68D5-B0B52C70D8B5}"/>
              </a:ext>
            </a:extLst>
          </p:cNvPr>
          <p:cNvSpPr/>
          <p:nvPr/>
        </p:nvSpPr>
        <p:spPr>
          <a:xfrm>
            <a:off x="9947334" y="2668883"/>
            <a:ext cx="1937329" cy="1937329"/>
          </a:xfrm>
          <a:prstGeom prst="ellipse">
            <a:avLst/>
          </a:prstGeom>
          <a:blipFill>
            <a:blip r:embed="rId9"/>
            <a:stretch>
              <a:fillRect l="-4921" t="-13464" r="-7901" b="642"/>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C66B67CB-0456-025C-C569-E130BE064362}"/>
              </a:ext>
            </a:extLst>
          </p:cNvPr>
          <p:cNvSpPr txBox="1"/>
          <p:nvPr/>
        </p:nvSpPr>
        <p:spPr>
          <a:xfrm>
            <a:off x="5263836" y="4773950"/>
            <a:ext cx="3501831" cy="1754326"/>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bg1"/>
                </a:solidFill>
              </a:rPr>
              <a:t>Assembly of tall towers for solar power generation, communications, navigation</a:t>
            </a:r>
          </a:p>
          <a:p>
            <a:pPr marL="171450" indent="-171450">
              <a:buFont typeface="Arial" panose="020B0604020202020204" pitchFamily="34" charset="0"/>
              <a:buChar char="•"/>
            </a:pPr>
            <a:r>
              <a:rPr lang="en-US" sz="1200" dirty="0">
                <a:solidFill>
                  <a:schemeClr val="bg1"/>
                </a:solidFill>
              </a:rPr>
              <a:t>Landing pad construction for CLPS and human lander systems</a:t>
            </a:r>
          </a:p>
          <a:p>
            <a:pPr marL="171450" indent="-171450">
              <a:buFont typeface="Arial" panose="020B0604020202020204" pitchFamily="34" charset="0"/>
              <a:buChar char="•"/>
            </a:pPr>
            <a:r>
              <a:rPr lang="en-US" sz="1200" dirty="0">
                <a:solidFill>
                  <a:schemeClr val="bg1"/>
                </a:solidFill>
              </a:rPr>
              <a:t>Unpressurized structure evolving to single and then multi-level pressurized habitats</a:t>
            </a:r>
          </a:p>
          <a:p>
            <a:pPr marL="171450" indent="-171450">
              <a:buFont typeface="Arial" panose="020B0604020202020204" pitchFamily="34" charset="0"/>
              <a:buChar char="•"/>
            </a:pPr>
            <a:r>
              <a:rPr lang="en-US" sz="1200" dirty="0">
                <a:solidFill>
                  <a:schemeClr val="bg1"/>
                </a:solidFill>
              </a:rPr>
              <a:t>Outfitting for data, power &amp; ECLSS systems</a:t>
            </a:r>
          </a:p>
          <a:p>
            <a:pPr marL="171450" indent="-171450">
              <a:buFont typeface="Arial" panose="020B0604020202020204" pitchFamily="34" charset="0"/>
              <a:buChar char="•"/>
            </a:pPr>
            <a:r>
              <a:rPr lang="en-US" sz="1200" dirty="0">
                <a:solidFill>
                  <a:schemeClr val="bg1"/>
                </a:solidFill>
              </a:rPr>
              <a:t>100-m-diameter landing pads, 100s km of roads, 1000s m</a:t>
            </a:r>
            <a:r>
              <a:rPr lang="en-US" sz="1200" baseline="30000" dirty="0">
                <a:solidFill>
                  <a:schemeClr val="bg1"/>
                </a:solidFill>
              </a:rPr>
              <a:t>3</a:t>
            </a:r>
            <a:r>
              <a:rPr lang="en-US" sz="1200" dirty="0">
                <a:solidFill>
                  <a:schemeClr val="bg1"/>
                </a:solidFill>
              </a:rPr>
              <a:t> habitable pressurized volume</a:t>
            </a:r>
          </a:p>
        </p:txBody>
      </p:sp>
      <p:sp>
        <p:nvSpPr>
          <p:cNvPr id="23" name="TextBox 22">
            <a:extLst>
              <a:ext uri="{FF2B5EF4-FFF2-40B4-BE49-F238E27FC236}">
                <a16:creationId xmlns:a16="http://schemas.microsoft.com/office/drawing/2014/main" id="{2E910E6B-9835-5764-970F-D9EF48B95B86}"/>
              </a:ext>
            </a:extLst>
          </p:cNvPr>
          <p:cNvSpPr txBox="1"/>
          <p:nvPr/>
        </p:nvSpPr>
        <p:spPr>
          <a:xfrm>
            <a:off x="8774315" y="5211635"/>
            <a:ext cx="3418707"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bg1"/>
                </a:solidFill>
              </a:rPr>
              <a:t>Commercial capabilities to construct tall towers, landing facilities, roads, and habitable structures</a:t>
            </a:r>
          </a:p>
          <a:p>
            <a:pPr marL="171450" indent="-171450">
              <a:buFont typeface="Arial" panose="020B0604020202020204" pitchFamily="34" charset="0"/>
              <a:buChar char="•"/>
            </a:pPr>
            <a:r>
              <a:rPr lang="en-US" sz="1200" dirty="0">
                <a:solidFill>
                  <a:schemeClr val="bg1"/>
                </a:solidFill>
              </a:rPr>
              <a:t>Fully outfitted facilities and buildings to support a permanent lunar settlement and vibrant space economy</a:t>
            </a:r>
          </a:p>
          <a:p>
            <a:pPr marL="171450" indent="-171450">
              <a:buFont typeface="Arial" panose="020B0604020202020204" pitchFamily="34" charset="0"/>
              <a:buChar char="•"/>
            </a:pPr>
            <a:r>
              <a:rPr lang="en-US" sz="1200" dirty="0">
                <a:solidFill>
                  <a:schemeClr val="bg1"/>
                </a:solidFill>
              </a:rPr>
              <a:t>Capabilities extensible to future ESDMD, SMD and Mars missions</a:t>
            </a:r>
          </a:p>
        </p:txBody>
      </p:sp>
      <p:pic>
        <p:nvPicPr>
          <p:cNvPr id="24" name="Picture 23">
            <a:extLst>
              <a:ext uri="{FF2B5EF4-FFF2-40B4-BE49-F238E27FC236}">
                <a16:creationId xmlns:a16="http://schemas.microsoft.com/office/drawing/2014/main" id="{73067381-9C34-C15A-2C66-F72393DB4A2B}"/>
              </a:ext>
            </a:extLst>
          </p:cNvPr>
          <p:cNvPicPr>
            <a:picLocks noChangeAspect="1"/>
          </p:cNvPicPr>
          <p:nvPr/>
        </p:nvPicPr>
        <p:blipFill rotWithShape="1">
          <a:blip r:embed="rId10"/>
          <a:srcRect l="3933" r="4696"/>
          <a:stretch/>
        </p:blipFill>
        <p:spPr>
          <a:xfrm>
            <a:off x="6096733" y="2503985"/>
            <a:ext cx="1920240" cy="1842947"/>
          </a:xfrm>
          <a:prstGeom prst="ellipse">
            <a:avLst/>
          </a:prstGeom>
          <a:ln w="38100">
            <a:solidFill>
              <a:schemeClr val="bg1"/>
            </a:solidFill>
          </a:ln>
        </p:spPr>
      </p:pic>
      <p:sp>
        <p:nvSpPr>
          <p:cNvPr id="25" name="TextBox 24">
            <a:extLst>
              <a:ext uri="{FF2B5EF4-FFF2-40B4-BE49-F238E27FC236}">
                <a16:creationId xmlns:a16="http://schemas.microsoft.com/office/drawing/2014/main" id="{23D7E902-1DC0-8776-9059-7A63835901D3}"/>
              </a:ext>
            </a:extLst>
          </p:cNvPr>
          <p:cNvSpPr txBox="1"/>
          <p:nvPr/>
        </p:nvSpPr>
        <p:spPr>
          <a:xfrm>
            <a:off x="5263836" y="4475546"/>
            <a:ext cx="2673853" cy="307777"/>
          </a:xfrm>
          <a:prstGeom prst="rect">
            <a:avLst/>
          </a:prstGeom>
          <a:noFill/>
        </p:spPr>
        <p:txBody>
          <a:bodyPr wrap="square" rtlCol="0">
            <a:spAutoFit/>
          </a:bodyPr>
          <a:lstStyle/>
          <a:p>
            <a:r>
              <a:rPr lang="en-US" sz="1400" dirty="0">
                <a:solidFill>
                  <a:srgbClr val="FFFF00"/>
                </a:solidFill>
                <a:latin typeface="Arial" panose="020B0604020202020204" pitchFamily="34" charset="0"/>
                <a:cs typeface="Arial" panose="020B0604020202020204" pitchFamily="34" charset="0"/>
              </a:rPr>
              <a:t>Construction and Outfitting</a:t>
            </a:r>
          </a:p>
        </p:txBody>
      </p:sp>
      <p:sp>
        <p:nvSpPr>
          <p:cNvPr id="29" name="TextBox 28">
            <a:extLst>
              <a:ext uri="{FF2B5EF4-FFF2-40B4-BE49-F238E27FC236}">
                <a16:creationId xmlns:a16="http://schemas.microsoft.com/office/drawing/2014/main" id="{2303BF40-0CF9-1EFC-9C32-5E24C4DC34C3}"/>
              </a:ext>
            </a:extLst>
          </p:cNvPr>
          <p:cNvSpPr txBox="1"/>
          <p:nvPr/>
        </p:nvSpPr>
        <p:spPr>
          <a:xfrm>
            <a:off x="8774315" y="4677782"/>
            <a:ext cx="3256472" cy="523220"/>
          </a:xfrm>
          <a:prstGeom prst="rect">
            <a:avLst/>
          </a:prstGeom>
          <a:noFill/>
        </p:spPr>
        <p:txBody>
          <a:bodyPr wrap="square" rtlCol="0">
            <a:spAutoFit/>
          </a:bodyPr>
          <a:lstStyle/>
          <a:p>
            <a:r>
              <a:rPr lang="en-US" sz="1400" dirty="0">
                <a:solidFill>
                  <a:srgbClr val="FFFF00"/>
                </a:solidFill>
                <a:latin typeface="Arial" panose="020B0604020202020204" pitchFamily="34" charset="0"/>
                <a:cs typeface="Arial" panose="020B0604020202020204" pitchFamily="34" charset="0"/>
              </a:rPr>
              <a:t>Commercial ECO Capabilities for Sustainable Infrastructure &amp; Economy</a:t>
            </a:r>
          </a:p>
        </p:txBody>
      </p:sp>
      <p:pic>
        <p:nvPicPr>
          <p:cNvPr id="33" name="Picture 32">
            <a:extLst>
              <a:ext uri="{FF2B5EF4-FFF2-40B4-BE49-F238E27FC236}">
                <a16:creationId xmlns:a16="http://schemas.microsoft.com/office/drawing/2014/main" id="{29088FE7-5305-E9BD-4791-623FA843AA32}"/>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8081" t="16917" r="-10" b="25787"/>
          <a:stretch/>
        </p:blipFill>
        <p:spPr>
          <a:xfrm>
            <a:off x="4610955" y="2055443"/>
            <a:ext cx="1902339" cy="1920240"/>
          </a:xfrm>
          <a:prstGeom prst="ellipse">
            <a:avLst/>
          </a:prstGeom>
          <a:ln w="38100">
            <a:solidFill>
              <a:schemeClr val="bg1"/>
            </a:solidFill>
          </a:ln>
        </p:spPr>
      </p:pic>
      <p:sp>
        <p:nvSpPr>
          <p:cNvPr id="38" name="Oval 37">
            <a:extLst>
              <a:ext uri="{FF2B5EF4-FFF2-40B4-BE49-F238E27FC236}">
                <a16:creationId xmlns:a16="http://schemas.microsoft.com/office/drawing/2014/main" id="{51E45B0C-1412-99FD-137D-C7FD2560953E}"/>
              </a:ext>
            </a:extLst>
          </p:cNvPr>
          <p:cNvSpPr>
            <a:spLocks noChangeAspect="1"/>
          </p:cNvSpPr>
          <p:nvPr/>
        </p:nvSpPr>
        <p:spPr>
          <a:xfrm>
            <a:off x="8595902" y="2549779"/>
            <a:ext cx="1554480" cy="1523324"/>
          </a:xfrm>
          <a:prstGeom prst="ellipse">
            <a:avLst/>
          </a:prstGeom>
          <a:blipFill>
            <a:blip r:embed="rId1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C005655-517C-457B-4147-D659F61F70C0}"/>
              </a:ext>
            </a:extLst>
          </p:cNvPr>
          <p:cNvSpPr txBox="1"/>
          <p:nvPr/>
        </p:nvSpPr>
        <p:spPr>
          <a:xfrm>
            <a:off x="2048621" y="5151354"/>
            <a:ext cx="2673853" cy="523220"/>
          </a:xfrm>
          <a:prstGeom prst="rect">
            <a:avLst/>
          </a:prstGeom>
          <a:noFill/>
        </p:spPr>
        <p:txBody>
          <a:bodyPr wrap="square" rtlCol="0">
            <a:spAutoFit/>
          </a:bodyPr>
          <a:lstStyle/>
          <a:p>
            <a:r>
              <a:rPr lang="en-US" sz="1400" dirty="0">
                <a:solidFill>
                  <a:srgbClr val="FFFF00"/>
                </a:solidFill>
                <a:latin typeface="Arial" panose="020B0604020202020204" pitchFamily="34" charset="0"/>
                <a:cs typeface="Arial" panose="020B0604020202020204" pitchFamily="34" charset="0"/>
              </a:rPr>
              <a:t>Regolith Manipulation &amp; Site Preparation</a:t>
            </a:r>
          </a:p>
        </p:txBody>
      </p:sp>
      <p:sp>
        <p:nvSpPr>
          <p:cNvPr id="10" name="TextBox 9">
            <a:extLst>
              <a:ext uri="{FF2B5EF4-FFF2-40B4-BE49-F238E27FC236}">
                <a16:creationId xmlns:a16="http://schemas.microsoft.com/office/drawing/2014/main" id="{223509F7-125D-CC2C-879C-389A47BAC349}"/>
              </a:ext>
            </a:extLst>
          </p:cNvPr>
          <p:cNvSpPr txBox="1"/>
          <p:nvPr/>
        </p:nvSpPr>
        <p:spPr>
          <a:xfrm>
            <a:off x="8146101" y="131354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6760448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8953" cy="4025229"/>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59901" y="111115"/>
            <a:ext cx="9459587" cy="830997"/>
          </a:xfrm>
          <a:prstGeom prst="rect">
            <a:avLst/>
          </a:prstGeom>
          <a:noFill/>
          <a:effectLst>
            <a:outerShdw blurRad="63500" dist="38100" dir="2700000" algn="tl" rotWithShape="0">
              <a:prstClr val="black"/>
            </a:outerShdw>
          </a:effectLst>
        </p:spPr>
        <p:txBody>
          <a:bodyPr wrap="square" rtlCol="0">
            <a:spAutoFit/>
          </a:bodyPr>
          <a:lstStyle/>
          <a:p>
            <a:r>
              <a:rPr lang="en-US" sz="2400" b="1" spc="-50" dirty="0">
                <a:solidFill>
                  <a:srgbClr val="00B0F0"/>
                </a:solidFill>
              </a:rPr>
              <a:t>LIVE: Autonomous excavation, construction &amp; outfitting capabilities targeting landing pads/structures/habitable buildings utilizing in situ resources</a:t>
            </a:r>
            <a:endParaRPr lang="en-US" sz="2400" spc="-50" dirty="0">
              <a:solidFill>
                <a:srgbClr val="00B0F0"/>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720783" y="3832431"/>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983838"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FC3836E5-8ED1-FC47-92E7-BB866F6EAD6E}"/>
              </a:ext>
            </a:extLst>
          </p:cNvPr>
          <p:cNvPicPr>
            <a:picLocks noChangeAspect="1"/>
          </p:cNvPicPr>
          <p:nvPr/>
        </p:nvPicPr>
        <p:blipFill rotWithShape="1">
          <a:blip r:embed="rId4"/>
          <a:srcRect l="559" t="1285" r="1168" b="6499"/>
          <a:stretch/>
        </p:blipFill>
        <p:spPr>
          <a:xfrm>
            <a:off x="209192" y="932345"/>
            <a:ext cx="7477807" cy="5782463"/>
          </a:xfrm>
          <a:prstGeom prst="rect">
            <a:avLst/>
          </a:prstGeom>
        </p:spPr>
      </p:pic>
      <p:sp>
        <p:nvSpPr>
          <p:cNvPr id="26" name="Rounded Rectangle 25">
            <a:extLst>
              <a:ext uri="{FF2B5EF4-FFF2-40B4-BE49-F238E27FC236}">
                <a16:creationId xmlns:a16="http://schemas.microsoft.com/office/drawing/2014/main" id="{7E719E9E-F09C-FA46-B6C8-9D718D61F70F}"/>
              </a:ext>
            </a:extLst>
          </p:cNvPr>
          <p:cNvSpPr/>
          <p:nvPr/>
        </p:nvSpPr>
        <p:spPr>
          <a:xfrm>
            <a:off x="2038047" y="4345646"/>
            <a:ext cx="5642214" cy="332263"/>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Rounded Rectangle 26">
            <a:extLst>
              <a:ext uri="{FF2B5EF4-FFF2-40B4-BE49-F238E27FC236}">
                <a16:creationId xmlns:a16="http://schemas.microsoft.com/office/drawing/2014/main" id="{EEE98880-8F04-174D-A95A-10480ABCC514}"/>
              </a:ext>
            </a:extLst>
          </p:cNvPr>
          <p:cNvSpPr/>
          <p:nvPr/>
        </p:nvSpPr>
        <p:spPr>
          <a:xfrm>
            <a:off x="2044785" y="5726987"/>
            <a:ext cx="5633516" cy="281390"/>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8" name="Rounded Rectangle 27">
            <a:extLst>
              <a:ext uri="{FF2B5EF4-FFF2-40B4-BE49-F238E27FC236}">
                <a16:creationId xmlns:a16="http://schemas.microsoft.com/office/drawing/2014/main" id="{FF411220-9565-E847-8530-16F30261E557}"/>
              </a:ext>
            </a:extLst>
          </p:cNvPr>
          <p:cNvSpPr/>
          <p:nvPr/>
        </p:nvSpPr>
        <p:spPr>
          <a:xfrm>
            <a:off x="2046745" y="6034069"/>
            <a:ext cx="5633516" cy="281390"/>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Rounded Rectangle 28">
            <a:extLst>
              <a:ext uri="{FF2B5EF4-FFF2-40B4-BE49-F238E27FC236}">
                <a16:creationId xmlns:a16="http://schemas.microsoft.com/office/drawing/2014/main" id="{F8CEF450-34D8-8044-9F8A-6FF756E3B705}"/>
              </a:ext>
            </a:extLst>
          </p:cNvPr>
          <p:cNvSpPr/>
          <p:nvPr/>
        </p:nvSpPr>
        <p:spPr>
          <a:xfrm>
            <a:off x="2044516" y="4076640"/>
            <a:ext cx="5642214" cy="259544"/>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1" name="TextBox 30">
            <a:extLst>
              <a:ext uri="{FF2B5EF4-FFF2-40B4-BE49-F238E27FC236}">
                <a16:creationId xmlns:a16="http://schemas.microsoft.com/office/drawing/2014/main" id="{21F414DC-B131-9645-9C99-1212533E5DF7}"/>
              </a:ext>
            </a:extLst>
          </p:cNvPr>
          <p:cNvSpPr txBox="1"/>
          <p:nvPr/>
        </p:nvSpPr>
        <p:spPr>
          <a:xfrm>
            <a:off x="8160148" y="5012948"/>
            <a:ext cx="4056184" cy="646331"/>
          </a:xfrm>
          <a:prstGeom prst="rect">
            <a:avLst/>
          </a:prstGeom>
          <a:noFill/>
        </p:spPr>
        <p:txBody>
          <a:bodyPr wrap="square" rtlCol="0">
            <a:spAutoFit/>
          </a:bodyPr>
          <a:lstStyle/>
          <a:p>
            <a:r>
              <a:rPr lang="en-US" sz="1200" b="1" dirty="0">
                <a:solidFill>
                  <a:srgbClr val="FFFF00"/>
                </a:solidFill>
              </a:rPr>
              <a:t>TX 10 Autonomous Systems </a:t>
            </a:r>
            <a:r>
              <a:rPr lang="en-US" sz="1200" dirty="0">
                <a:solidFill>
                  <a:schemeClr val="bg1"/>
                </a:solidFill>
              </a:rPr>
              <a:t>– Receive Autonomous Systems &amp; Robotics technologies for complex Excavation, Construction, &amp; Outfitting operations (see backup slide on Autonomy)</a:t>
            </a:r>
          </a:p>
        </p:txBody>
      </p:sp>
      <p:sp>
        <p:nvSpPr>
          <p:cNvPr id="32" name="TextBox 31">
            <a:extLst>
              <a:ext uri="{FF2B5EF4-FFF2-40B4-BE49-F238E27FC236}">
                <a16:creationId xmlns:a16="http://schemas.microsoft.com/office/drawing/2014/main" id="{3C5A163B-8980-5F4A-9C67-53BEEDA4C594}"/>
              </a:ext>
            </a:extLst>
          </p:cNvPr>
          <p:cNvSpPr txBox="1"/>
          <p:nvPr/>
        </p:nvSpPr>
        <p:spPr>
          <a:xfrm>
            <a:off x="8130323" y="3057398"/>
            <a:ext cx="3388480" cy="646331"/>
          </a:xfrm>
          <a:prstGeom prst="rect">
            <a:avLst/>
          </a:prstGeom>
          <a:noFill/>
        </p:spPr>
        <p:txBody>
          <a:bodyPr wrap="square" rtlCol="0">
            <a:spAutoFit/>
          </a:bodyPr>
          <a:lstStyle/>
          <a:p>
            <a:r>
              <a:rPr lang="en-US" sz="1200" b="1" dirty="0">
                <a:solidFill>
                  <a:srgbClr val="FFFF00"/>
                </a:solidFill>
              </a:rPr>
              <a:t>TX 03 Advanced Power </a:t>
            </a:r>
            <a:r>
              <a:rPr lang="en-US" sz="1200" dirty="0">
                <a:solidFill>
                  <a:schemeClr val="bg1"/>
                </a:solidFill>
              </a:rPr>
              <a:t>– Receive power; Provide excavation and construction services necessary for power infrastructure</a:t>
            </a:r>
          </a:p>
        </p:txBody>
      </p:sp>
      <p:sp>
        <p:nvSpPr>
          <p:cNvPr id="33" name="TextBox 32">
            <a:extLst>
              <a:ext uri="{FF2B5EF4-FFF2-40B4-BE49-F238E27FC236}">
                <a16:creationId xmlns:a16="http://schemas.microsoft.com/office/drawing/2014/main" id="{ABF49722-93F8-4340-8EC8-24D9C1DF0B5D}"/>
              </a:ext>
            </a:extLst>
          </p:cNvPr>
          <p:cNvSpPr txBox="1"/>
          <p:nvPr/>
        </p:nvSpPr>
        <p:spPr>
          <a:xfrm>
            <a:off x="8137063" y="3675174"/>
            <a:ext cx="3973844" cy="646331"/>
          </a:xfrm>
          <a:prstGeom prst="rect">
            <a:avLst/>
          </a:prstGeom>
          <a:noFill/>
        </p:spPr>
        <p:txBody>
          <a:bodyPr wrap="square" rtlCol="0">
            <a:spAutoFit/>
          </a:bodyPr>
          <a:lstStyle/>
          <a:p>
            <a:r>
              <a:rPr lang="en-US" sz="1200" b="1" dirty="0">
                <a:solidFill>
                  <a:srgbClr val="FFFF00"/>
                </a:solidFill>
              </a:rPr>
              <a:t>TX 07.1 In-Situ Resource Utilization </a:t>
            </a:r>
            <a:r>
              <a:rPr lang="en-US" sz="1200" dirty="0">
                <a:solidFill>
                  <a:schemeClr val="bg1"/>
                </a:solidFill>
              </a:rPr>
              <a:t>– Provide regolith for commodities and feedstock production; receive resource information and manufacturing/construction feedstock.</a:t>
            </a:r>
          </a:p>
        </p:txBody>
      </p:sp>
      <p:sp>
        <p:nvSpPr>
          <p:cNvPr id="34" name="TextBox 33">
            <a:extLst>
              <a:ext uri="{FF2B5EF4-FFF2-40B4-BE49-F238E27FC236}">
                <a16:creationId xmlns:a16="http://schemas.microsoft.com/office/drawing/2014/main" id="{37119520-E7DB-FF40-909B-8EE7669B2A54}"/>
              </a:ext>
            </a:extLst>
          </p:cNvPr>
          <p:cNvSpPr txBox="1"/>
          <p:nvPr/>
        </p:nvSpPr>
        <p:spPr>
          <a:xfrm>
            <a:off x="8160148" y="5666932"/>
            <a:ext cx="4056184" cy="1138773"/>
          </a:xfrm>
          <a:prstGeom prst="rect">
            <a:avLst/>
          </a:prstGeom>
          <a:noFill/>
        </p:spPr>
        <p:txBody>
          <a:bodyPr wrap="square" rtlCol="0">
            <a:spAutoFit/>
          </a:bodyPr>
          <a:lstStyle/>
          <a:p>
            <a:r>
              <a:rPr lang="en-US" sz="1200" b="1" dirty="0">
                <a:solidFill>
                  <a:srgbClr val="FFFF00"/>
                </a:solidFill>
              </a:rPr>
              <a:t>TX07.2 Assembly, TX12.3 Mechanical Systems </a:t>
            </a:r>
            <a:r>
              <a:rPr lang="en-US" sz="1200" b="1" dirty="0">
                <a:solidFill>
                  <a:schemeClr val="bg1"/>
                </a:solidFill>
              </a:rPr>
              <a:t>- </a:t>
            </a:r>
            <a:r>
              <a:rPr lang="en-US" sz="1200" dirty="0">
                <a:solidFill>
                  <a:schemeClr val="bg1"/>
                </a:solidFill>
              </a:rPr>
              <a:t>Shared capability areas with Servicing &amp; Assembly (OSAM) </a:t>
            </a:r>
          </a:p>
          <a:p>
            <a:endParaRPr lang="en-US" sz="800" b="1" dirty="0">
              <a:solidFill>
                <a:schemeClr val="bg1"/>
              </a:solidFill>
            </a:endParaRPr>
          </a:p>
          <a:p>
            <a:r>
              <a:rPr lang="en-US" sz="1200" b="1" dirty="0">
                <a:solidFill>
                  <a:srgbClr val="FFFF00"/>
                </a:solidFill>
              </a:rPr>
              <a:t>TX 12.4 Manufacturing </a:t>
            </a:r>
            <a:r>
              <a:rPr lang="en-US" sz="1200" dirty="0">
                <a:solidFill>
                  <a:schemeClr val="bg1"/>
                </a:solidFill>
              </a:rPr>
              <a:t>– Receive manufactured parts for Lunar surface Construction and Outfitting from Adv. Manufacturing</a:t>
            </a:r>
          </a:p>
        </p:txBody>
      </p:sp>
      <p:cxnSp>
        <p:nvCxnSpPr>
          <p:cNvPr id="35" name="Straight Arrow Connector 34">
            <a:extLst>
              <a:ext uri="{FF2B5EF4-FFF2-40B4-BE49-F238E27FC236}">
                <a16:creationId xmlns:a16="http://schemas.microsoft.com/office/drawing/2014/main" id="{CC305B86-6D78-1C49-A45D-D21AE0B24104}"/>
              </a:ext>
            </a:extLst>
          </p:cNvPr>
          <p:cNvCxnSpPr>
            <a:cxnSpLocks/>
          </p:cNvCxnSpPr>
          <p:nvPr/>
        </p:nvCxnSpPr>
        <p:spPr>
          <a:xfrm flipH="1" flipV="1">
            <a:off x="7693470" y="6194183"/>
            <a:ext cx="500683" cy="90761"/>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884AC6B-DCA7-564A-94C4-1DD934F1A556}"/>
              </a:ext>
            </a:extLst>
          </p:cNvPr>
          <p:cNvCxnSpPr>
            <a:cxnSpLocks/>
            <a:stCxn id="31" idx="1"/>
          </p:cNvCxnSpPr>
          <p:nvPr/>
        </p:nvCxnSpPr>
        <p:spPr>
          <a:xfrm flipH="1">
            <a:off x="7693470" y="5336114"/>
            <a:ext cx="466678" cy="552903"/>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989C6A5-3A2C-C543-B500-70C4871D3D7D}"/>
              </a:ext>
            </a:extLst>
          </p:cNvPr>
          <p:cNvSpPr/>
          <p:nvPr/>
        </p:nvSpPr>
        <p:spPr>
          <a:xfrm>
            <a:off x="225097" y="947350"/>
            <a:ext cx="7461902" cy="5767457"/>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380F85D9-CEE4-7748-8383-DC7FC50CC1D1}"/>
              </a:ext>
            </a:extLst>
          </p:cNvPr>
          <p:cNvSpPr txBox="1"/>
          <p:nvPr/>
        </p:nvSpPr>
        <p:spPr>
          <a:xfrm>
            <a:off x="8115767" y="2351953"/>
            <a:ext cx="4056184" cy="646331"/>
          </a:xfrm>
          <a:prstGeom prst="rect">
            <a:avLst/>
          </a:prstGeom>
          <a:noFill/>
        </p:spPr>
        <p:txBody>
          <a:bodyPr wrap="square" rtlCol="0">
            <a:spAutoFit/>
          </a:bodyPr>
          <a:lstStyle/>
          <a:p>
            <a:r>
              <a:rPr lang="en-US" sz="1200" b="1" dirty="0">
                <a:solidFill>
                  <a:srgbClr val="FFFF00"/>
                </a:solidFill>
              </a:rPr>
              <a:t>TX 07.2   Mission Infrastructure, Sustainability, and Supportability</a:t>
            </a:r>
            <a:r>
              <a:rPr lang="en-US" sz="1200" b="1" dirty="0">
                <a:solidFill>
                  <a:schemeClr val="bg1"/>
                </a:solidFill>
              </a:rPr>
              <a:t> - </a:t>
            </a:r>
            <a:r>
              <a:rPr lang="en-US" sz="1200" dirty="0">
                <a:solidFill>
                  <a:schemeClr val="bg1"/>
                </a:solidFill>
              </a:rPr>
              <a:t>Provide landing sites, blast containment shields, landing aids.</a:t>
            </a:r>
          </a:p>
        </p:txBody>
      </p:sp>
      <p:cxnSp>
        <p:nvCxnSpPr>
          <p:cNvPr id="41" name="Straight Arrow Connector 40">
            <a:extLst>
              <a:ext uri="{FF2B5EF4-FFF2-40B4-BE49-F238E27FC236}">
                <a16:creationId xmlns:a16="http://schemas.microsoft.com/office/drawing/2014/main" id="{788B84BF-FB10-374A-A7EC-54089B537150}"/>
              </a:ext>
            </a:extLst>
          </p:cNvPr>
          <p:cNvCxnSpPr>
            <a:cxnSpLocks/>
            <a:stCxn id="40" idx="1"/>
          </p:cNvCxnSpPr>
          <p:nvPr/>
        </p:nvCxnSpPr>
        <p:spPr>
          <a:xfrm flipH="1">
            <a:off x="7686999" y="2675119"/>
            <a:ext cx="428768" cy="304561"/>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Rounded Rectangle 41">
            <a:extLst>
              <a:ext uri="{FF2B5EF4-FFF2-40B4-BE49-F238E27FC236}">
                <a16:creationId xmlns:a16="http://schemas.microsoft.com/office/drawing/2014/main" id="{507CB6CA-D10B-5C46-B3EC-90B12A33C5AC}"/>
              </a:ext>
            </a:extLst>
          </p:cNvPr>
          <p:cNvSpPr/>
          <p:nvPr/>
        </p:nvSpPr>
        <p:spPr>
          <a:xfrm>
            <a:off x="2044785" y="2841670"/>
            <a:ext cx="5642214" cy="259544"/>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3" name="Rounded Rectangle 42">
            <a:extLst>
              <a:ext uri="{FF2B5EF4-FFF2-40B4-BE49-F238E27FC236}">
                <a16:creationId xmlns:a16="http://schemas.microsoft.com/office/drawing/2014/main" id="{507CB6CA-D10B-5C46-B3EC-90B12A33C5AC}"/>
              </a:ext>
            </a:extLst>
          </p:cNvPr>
          <p:cNvSpPr/>
          <p:nvPr/>
        </p:nvSpPr>
        <p:spPr>
          <a:xfrm>
            <a:off x="2044516" y="2539695"/>
            <a:ext cx="5642214" cy="140695"/>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45" name="Straight Arrow Connector 44">
            <a:extLst>
              <a:ext uri="{FF2B5EF4-FFF2-40B4-BE49-F238E27FC236}">
                <a16:creationId xmlns:a16="http://schemas.microsoft.com/office/drawing/2014/main" id="{4CCD818F-B31B-C340-A436-CB730967778E}"/>
              </a:ext>
            </a:extLst>
          </p:cNvPr>
          <p:cNvCxnSpPr>
            <a:cxnSpLocks/>
            <a:stCxn id="40" idx="1"/>
            <a:endCxn id="43" idx="3"/>
          </p:cNvCxnSpPr>
          <p:nvPr/>
        </p:nvCxnSpPr>
        <p:spPr>
          <a:xfrm flipH="1" flipV="1">
            <a:off x="7686730" y="2610043"/>
            <a:ext cx="429037" cy="65076"/>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Left Brace 7">
            <a:extLst>
              <a:ext uri="{FF2B5EF4-FFF2-40B4-BE49-F238E27FC236}">
                <a16:creationId xmlns:a16="http://schemas.microsoft.com/office/drawing/2014/main" id="{B52A9EA0-CB2E-D14A-9FAD-0636BCF17F68}"/>
              </a:ext>
            </a:extLst>
          </p:cNvPr>
          <p:cNvSpPr/>
          <p:nvPr/>
        </p:nvSpPr>
        <p:spPr>
          <a:xfrm>
            <a:off x="57092" y="172468"/>
            <a:ext cx="136196" cy="710713"/>
          </a:xfrm>
          <a:prstGeom prst="leftBrace">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0" name="Elbow Connector 9">
            <a:extLst>
              <a:ext uri="{FF2B5EF4-FFF2-40B4-BE49-F238E27FC236}">
                <a16:creationId xmlns:a16="http://schemas.microsoft.com/office/drawing/2014/main" id="{7C348718-2D5D-E942-ADB8-9F0CA739C6DB}"/>
              </a:ext>
            </a:extLst>
          </p:cNvPr>
          <p:cNvCxnSpPr>
            <a:cxnSpLocks/>
          </p:cNvCxnSpPr>
          <p:nvPr/>
        </p:nvCxnSpPr>
        <p:spPr>
          <a:xfrm rot="16200000" flipH="1">
            <a:off x="-1168353" y="1747958"/>
            <a:ext cx="4431845" cy="1980955"/>
          </a:xfrm>
          <a:prstGeom prst="bentConnector2">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6" name="Rounded Rectangle 45">
            <a:extLst>
              <a:ext uri="{FF2B5EF4-FFF2-40B4-BE49-F238E27FC236}">
                <a16:creationId xmlns:a16="http://schemas.microsoft.com/office/drawing/2014/main" id="{71619083-4188-8A47-8291-6436694AA653}"/>
              </a:ext>
            </a:extLst>
          </p:cNvPr>
          <p:cNvSpPr/>
          <p:nvPr/>
        </p:nvSpPr>
        <p:spPr>
          <a:xfrm>
            <a:off x="2051256" y="4693523"/>
            <a:ext cx="5642214" cy="118237"/>
          </a:xfrm>
          <a:prstGeom prst="roundRect">
            <a:avLst/>
          </a:prstGeom>
          <a:solidFill>
            <a:srgbClr val="92D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7" name="TextBox 46">
            <a:extLst>
              <a:ext uri="{FF2B5EF4-FFF2-40B4-BE49-F238E27FC236}">
                <a16:creationId xmlns:a16="http://schemas.microsoft.com/office/drawing/2014/main" id="{B603CAA1-0EF1-5543-A042-832DD64E42F2}"/>
              </a:ext>
            </a:extLst>
          </p:cNvPr>
          <p:cNvSpPr txBox="1"/>
          <p:nvPr/>
        </p:nvSpPr>
        <p:spPr>
          <a:xfrm>
            <a:off x="8143534" y="4333556"/>
            <a:ext cx="3973844" cy="646331"/>
          </a:xfrm>
          <a:prstGeom prst="rect">
            <a:avLst/>
          </a:prstGeom>
          <a:noFill/>
        </p:spPr>
        <p:txBody>
          <a:bodyPr wrap="square" rtlCol="0">
            <a:spAutoFit/>
          </a:bodyPr>
          <a:lstStyle/>
          <a:p>
            <a:r>
              <a:rPr lang="en-US" sz="1200" b="1" dirty="0">
                <a:solidFill>
                  <a:srgbClr val="FFFF00"/>
                </a:solidFill>
              </a:rPr>
              <a:t>TX 07.2.5 &amp; TX 12.1 Advanced Materials and Dust Mitigation </a:t>
            </a:r>
            <a:r>
              <a:rPr lang="en-US" sz="1200" dirty="0">
                <a:solidFill>
                  <a:schemeClr val="bg1"/>
                </a:solidFill>
              </a:rPr>
              <a:t>– providing and using technologies for surviving extreme environments</a:t>
            </a:r>
          </a:p>
        </p:txBody>
      </p:sp>
      <p:cxnSp>
        <p:nvCxnSpPr>
          <p:cNvPr id="48" name="Straight Arrow Connector 47">
            <a:extLst>
              <a:ext uri="{FF2B5EF4-FFF2-40B4-BE49-F238E27FC236}">
                <a16:creationId xmlns:a16="http://schemas.microsoft.com/office/drawing/2014/main" id="{C7993D77-FC0B-A54C-9360-7F957E3DA5D4}"/>
              </a:ext>
            </a:extLst>
          </p:cNvPr>
          <p:cNvCxnSpPr>
            <a:cxnSpLocks/>
            <a:stCxn id="47" idx="1"/>
            <a:endCxn id="46" idx="3"/>
          </p:cNvCxnSpPr>
          <p:nvPr/>
        </p:nvCxnSpPr>
        <p:spPr>
          <a:xfrm flipH="1">
            <a:off x="7693470" y="4656722"/>
            <a:ext cx="450064" cy="95920"/>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BD57831-EEE0-074E-AA85-0A6E09EF98D3}"/>
              </a:ext>
            </a:extLst>
          </p:cNvPr>
          <p:cNvCxnSpPr>
            <a:cxnSpLocks/>
            <a:endCxn id="29" idx="3"/>
          </p:cNvCxnSpPr>
          <p:nvPr/>
        </p:nvCxnSpPr>
        <p:spPr>
          <a:xfrm flipH="1">
            <a:off x="7686730" y="3380564"/>
            <a:ext cx="443594" cy="825848"/>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C10E5E4-E12C-1642-9FFD-12F4B1AE9E15}"/>
              </a:ext>
            </a:extLst>
          </p:cNvPr>
          <p:cNvCxnSpPr>
            <a:cxnSpLocks/>
          </p:cNvCxnSpPr>
          <p:nvPr/>
        </p:nvCxnSpPr>
        <p:spPr>
          <a:xfrm flipH="1">
            <a:off x="7680261" y="3998340"/>
            <a:ext cx="456802" cy="513438"/>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12D8193-D02C-6841-91E0-7260117A5840}"/>
              </a:ext>
            </a:extLst>
          </p:cNvPr>
          <p:cNvCxnSpPr>
            <a:cxnSpLocks/>
          </p:cNvCxnSpPr>
          <p:nvPr/>
        </p:nvCxnSpPr>
        <p:spPr>
          <a:xfrm flipH="1">
            <a:off x="7691601" y="5837963"/>
            <a:ext cx="485550" cy="329148"/>
          </a:xfrm>
          <a:prstGeom prst="straightConnector1">
            <a:avLst/>
          </a:prstGeom>
          <a:ln w="19050">
            <a:solidFill>
              <a:srgbClr val="92D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 name="Picture 67" descr="NASA insignia RGB">
            <a:extLst>
              <a:ext uri="{FF2B5EF4-FFF2-40B4-BE49-F238E27FC236}">
                <a16:creationId xmlns:a16="http://schemas.microsoft.com/office/drawing/2014/main" id="{166D6F33-EE63-1E26-3AB0-327B55247AE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460781" y="84224"/>
            <a:ext cx="655725" cy="52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a:extLst>
              <a:ext uri="{FF2B5EF4-FFF2-40B4-BE49-F238E27FC236}">
                <a16:creationId xmlns:a16="http://schemas.microsoft.com/office/drawing/2014/main" id="{D8FD7CB4-F98E-7F31-2A4F-0C33A90AA512}"/>
              </a:ext>
            </a:extLst>
          </p:cNvPr>
          <p:cNvSpPr/>
          <p:nvPr/>
        </p:nvSpPr>
        <p:spPr>
          <a:xfrm>
            <a:off x="2038047" y="4836716"/>
            <a:ext cx="5648952" cy="281390"/>
          </a:xfrm>
          <a:prstGeom prst="roundRect">
            <a:avLst/>
          </a:prstGeom>
          <a:solidFill>
            <a:srgbClr val="00B0F0">
              <a:alpha val="40000"/>
            </a:srgb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48170861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dirty="0">
                <a:solidFill>
                  <a:schemeClr val="bg1"/>
                </a:solidFill>
              </a:rPr>
              <a:t>ECO Mapping to M2M Blueprint Objectives</a:t>
            </a:r>
            <a:endParaRPr lang="en-US" sz="2800" spc="-50" dirty="0">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Table 5">
            <a:extLst>
              <a:ext uri="{FF2B5EF4-FFF2-40B4-BE49-F238E27FC236}">
                <a16:creationId xmlns:a16="http://schemas.microsoft.com/office/drawing/2014/main" id="{DCEDD708-E382-D0EC-AE33-A270C4373662}"/>
              </a:ext>
            </a:extLst>
          </p:cNvPr>
          <p:cNvGraphicFramePr>
            <a:graphicFrameLocks noGrp="1"/>
          </p:cNvGraphicFramePr>
          <p:nvPr>
            <p:extLst>
              <p:ext uri="{D42A27DB-BD31-4B8C-83A1-F6EECF244321}">
                <p14:modId xmlns:p14="http://schemas.microsoft.com/office/powerpoint/2010/main" val="1885226608"/>
              </p:ext>
            </p:extLst>
          </p:nvPr>
        </p:nvGraphicFramePr>
        <p:xfrm>
          <a:off x="271131" y="680499"/>
          <a:ext cx="11638193" cy="5823736"/>
        </p:xfrm>
        <a:graphic>
          <a:graphicData uri="http://schemas.openxmlformats.org/drawingml/2006/table">
            <a:tbl>
              <a:tblPr firstRow="1" bandRow="1">
                <a:tableStyleId>{5C22544A-7EE6-4342-B048-85BDC9FD1C3A}</a:tableStyleId>
              </a:tblPr>
              <a:tblGrid>
                <a:gridCol w="734548">
                  <a:extLst>
                    <a:ext uri="{9D8B030D-6E8A-4147-A177-3AD203B41FA5}">
                      <a16:colId xmlns:a16="http://schemas.microsoft.com/office/drawing/2014/main" val="604180580"/>
                    </a:ext>
                  </a:extLst>
                </a:gridCol>
                <a:gridCol w="7474644">
                  <a:extLst>
                    <a:ext uri="{9D8B030D-6E8A-4147-A177-3AD203B41FA5}">
                      <a16:colId xmlns:a16="http://schemas.microsoft.com/office/drawing/2014/main" val="13311324"/>
                    </a:ext>
                  </a:extLst>
                </a:gridCol>
                <a:gridCol w="1039761">
                  <a:extLst>
                    <a:ext uri="{9D8B030D-6E8A-4147-A177-3AD203B41FA5}">
                      <a16:colId xmlns:a16="http://schemas.microsoft.com/office/drawing/2014/main" val="3322555807"/>
                    </a:ext>
                  </a:extLst>
                </a:gridCol>
                <a:gridCol w="1201993">
                  <a:extLst>
                    <a:ext uri="{9D8B030D-6E8A-4147-A177-3AD203B41FA5}">
                      <a16:colId xmlns:a16="http://schemas.microsoft.com/office/drawing/2014/main" val="4260757220"/>
                    </a:ext>
                  </a:extLst>
                </a:gridCol>
                <a:gridCol w="1187247">
                  <a:extLst>
                    <a:ext uri="{9D8B030D-6E8A-4147-A177-3AD203B41FA5}">
                      <a16:colId xmlns:a16="http://schemas.microsoft.com/office/drawing/2014/main" val="1915973665"/>
                    </a:ext>
                  </a:extLst>
                </a:gridCol>
              </a:tblGrid>
              <a:tr h="578387">
                <a:tc>
                  <a:txBody>
                    <a:bodyPr/>
                    <a:lstStyle/>
                    <a:p>
                      <a:r>
                        <a:rPr lang="en-US" dirty="0"/>
                        <a:t>M2M Obj.</a:t>
                      </a:r>
                    </a:p>
                  </a:txBody>
                  <a:tcPr/>
                </a:tc>
                <a:tc>
                  <a:txBody>
                    <a:bodyPr/>
                    <a:lstStyle/>
                    <a:p>
                      <a:r>
                        <a:rPr lang="en-US" dirty="0"/>
                        <a:t>Description</a:t>
                      </a:r>
                    </a:p>
                  </a:txBody>
                  <a:tcPr/>
                </a:tc>
                <a:tc>
                  <a:txBody>
                    <a:bodyPr/>
                    <a:lstStyle/>
                    <a:p>
                      <a:r>
                        <a:rPr lang="en-US" sz="1400" dirty="0"/>
                        <a:t>Regolith Excavation/Delivery</a:t>
                      </a:r>
                    </a:p>
                    <a:p>
                      <a:endParaRPr lang="en-US" sz="1400" dirty="0"/>
                    </a:p>
                  </a:txBody>
                  <a:tcPr/>
                </a:tc>
                <a:tc>
                  <a:txBody>
                    <a:bodyPr/>
                    <a:lstStyle/>
                    <a:p>
                      <a:r>
                        <a:rPr lang="en-US" sz="1400" dirty="0"/>
                        <a:t>Regolith Manipulation and Site Prep</a:t>
                      </a:r>
                    </a:p>
                  </a:txBody>
                  <a:tcPr/>
                </a:tc>
                <a:tc>
                  <a:txBody>
                    <a:bodyPr/>
                    <a:lstStyle/>
                    <a:p>
                      <a:r>
                        <a:rPr lang="en-US" sz="1400" dirty="0"/>
                        <a:t>Assembly, Construction, Outfitting</a:t>
                      </a:r>
                    </a:p>
                  </a:txBody>
                  <a:tcPr/>
                </a:tc>
                <a:extLst>
                  <a:ext uri="{0D108BD9-81ED-4DB2-BD59-A6C34878D82A}">
                    <a16:rowId xmlns:a16="http://schemas.microsoft.com/office/drawing/2014/main" val="1664270387"/>
                  </a:ext>
                </a:extLst>
              </a:tr>
              <a:tr h="289193">
                <a:tc>
                  <a:txBody>
                    <a:bodyPr/>
                    <a:lstStyle/>
                    <a:p>
                      <a:r>
                        <a:rPr lang="en-US" sz="1200" b="0" dirty="0">
                          <a:solidFill>
                            <a:schemeClr val="tx1"/>
                          </a:solidFill>
                        </a:rPr>
                        <a:t>LI-1</a:t>
                      </a:r>
                      <a:endParaRPr lang="en-US" sz="1200" b="0" dirty="0">
                        <a:solidFill>
                          <a:schemeClr val="tx1"/>
                        </a:solidFill>
                        <a:latin typeface="+mn-lt"/>
                      </a:endParaRPr>
                    </a:p>
                  </a:txBody>
                  <a:tcPr/>
                </a:tc>
                <a:tc>
                  <a:txBody>
                    <a:bodyPr/>
                    <a:lstStyle/>
                    <a:p>
                      <a:r>
                        <a:rPr lang="en-US" sz="1200" dirty="0">
                          <a:effectLst/>
                        </a:rPr>
                        <a:t>Develop an incremental lunar power generation and distribution system that is evolvable to support continuous robotic/human operation and is capable of scaling to global power utilization and industrial power levels </a:t>
                      </a:r>
                      <a:endParaRPr lang="en-US" sz="1200" dirty="0">
                        <a:effectLst/>
                        <a:latin typeface="+mn-lt"/>
                      </a:endParaRPr>
                    </a:p>
                  </a:txBody>
                  <a:tcPr marL="47625" marR="47625"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1371270722"/>
                  </a:ext>
                </a:extLst>
              </a:tr>
              <a:tr h="289193">
                <a:tc>
                  <a:txBody>
                    <a:bodyPr/>
                    <a:lstStyle/>
                    <a:p>
                      <a:r>
                        <a:rPr lang="en-US" sz="1200" b="0" dirty="0">
                          <a:solidFill>
                            <a:schemeClr val="tx1"/>
                          </a:solidFill>
                        </a:rPr>
                        <a:t>LI-2</a:t>
                      </a:r>
                      <a:endParaRPr lang="en-US" sz="1200" b="0" dirty="0">
                        <a:solidFill>
                          <a:schemeClr val="tx1"/>
                        </a:solidFill>
                        <a:latin typeface="+mn-lt"/>
                      </a:endParaRPr>
                    </a:p>
                  </a:txBody>
                  <a:tcPr/>
                </a:tc>
                <a:tc>
                  <a:txBody>
                    <a:bodyPr/>
                    <a:lstStyle/>
                    <a:p>
                      <a:r>
                        <a:rPr lang="en-US" sz="1200" dirty="0">
                          <a:effectLst/>
                        </a:rPr>
                        <a:t>Develop a lunar surface, orbital, and Moon-to-Earth communications architecture capable of scaling to support long term science, exploration, and industrial needs </a:t>
                      </a:r>
                      <a:endParaRPr lang="en-US" sz="1200" dirty="0">
                        <a:effectLst/>
                        <a:latin typeface="+mn-lt"/>
                      </a:endParaRPr>
                    </a:p>
                  </a:txBody>
                  <a:tcPr marL="47625" marR="47625"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3710561683"/>
                  </a:ext>
                </a:extLst>
              </a:tr>
              <a:tr h="289193">
                <a:tc>
                  <a:txBody>
                    <a:bodyPr/>
                    <a:lstStyle/>
                    <a:p>
                      <a:r>
                        <a:rPr kumimoji="0" lang="en-US" sz="1200" b="0" u="none" strike="noStrike" kern="1200" cap="none" spc="0" normalizeH="0" baseline="0" noProof="0" dirty="0">
                          <a:ln>
                            <a:noFill/>
                          </a:ln>
                          <a:solidFill>
                            <a:schemeClr val="tx1"/>
                          </a:solidFill>
                          <a:effectLst/>
                          <a:uLnTx/>
                          <a:uFillTx/>
                        </a:rPr>
                        <a:t>LI-4</a:t>
                      </a:r>
                      <a:endParaRPr lang="en-US" sz="1200" b="0" dirty="0">
                        <a:solidFill>
                          <a:schemeClr val="tx1"/>
                        </a:solidFill>
                        <a:latin typeface="+mn-lt"/>
                      </a:endParaRPr>
                    </a:p>
                  </a:txBody>
                  <a:tcPr/>
                </a:tc>
                <a:tc>
                  <a:txBody>
                    <a:bodyPr/>
                    <a:lstStyle/>
                    <a:p>
                      <a:r>
                        <a:rPr lang="en-US" sz="1200" dirty="0">
                          <a:effectLst/>
                        </a:rPr>
                        <a:t>Demonstrate advanced manufacturing and autonomous construction capabilities in support of continuous human lunar presence and a robust lunar economy</a:t>
                      </a:r>
                      <a:endParaRPr lang="en-US" sz="1200" dirty="0">
                        <a:effectLst/>
                        <a:latin typeface="+mn-lt"/>
                      </a:endParaRPr>
                    </a:p>
                  </a:txBody>
                  <a:tcPr marL="47625" marR="47625"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2225496128"/>
                  </a:ext>
                </a:extLst>
              </a:tr>
              <a:tr h="289193">
                <a:tc>
                  <a:txBody>
                    <a:bodyPr/>
                    <a:lstStyle/>
                    <a:p>
                      <a:r>
                        <a:rPr kumimoji="0" lang="en-US" sz="1200" b="0" u="none" strike="noStrike" kern="1200" cap="none" spc="0" normalizeH="0" baseline="0" noProof="0" dirty="0">
                          <a:ln>
                            <a:noFill/>
                          </a:ln>
                          <a:solidFill>
                            <a:schemeClr val="tx1"/>
                          </a:solidFill>
                          <a:effectLst/>
                          <a:uLnTx/>
                          <a:uFillTx/>
                        </a:rPr>
                        <a:t>LI-6</a:t>
                      </a:r>
                      <a:endParaRPr lang="en-US" sz="1200" b="0" dirty="0">
                        <a:solidFill>
                          <a:schemeClr val="tx1"/>
                        </a:solidFill>
                        <a:latin typeface="+mn-lt"/>
                      </a:endParaRPr>
                    </a:p>
                  </a:txBody>
                  <a:tcPr/>
                </a:tc>
                <a:tc>
                  <a:txBody>
                    <a:bodyPr/>
                    <a:lstStyle/>
                    <a:p>
                      <a:r>
                        <a:rPr lang="en-US" sz="1200" dirty="0">
                          <a:effectLst/>
                        </a:rPr>
                        <a:t>Demonstrate local, regional, and global surface transportation and mobility capabilities in support of continuous human lunar presence and a robust lunar economy </a:t>
                      </a:r>
                      <a:endParaRPr lang="en-US" sz="1200" dirty="0">
                        <a:effectLst/>
                        <a:latin typeface="+mn-lt"/>
                      </a:endParaRPr>
                    </a:p>
                  </a:txBody>
                  <a:tcPr marL="47625" marR="47625"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3674460944"/>
                  </a:ext>
                </a:extLst>
              </a:tr>
              <a:tr h="361492">
                <a:tc>
                  <a:txBody>
                    <a:bodyPr/>
                    <a:lstStyle/>
                    <a:p>
                      <a:r>
                        <a:rPr kumimoji="0" lang="en-US" sz="1200" b="0" u="none" strike="noStrike" kern="1200" cap="none" spc="0" normalizeH="0" baseline="0" noProof="0" dirty="0">
                          <a:ln>
                            <a:noFill/>
                          </a:ln>
                          <a:solidFill>
                            <a:schemeClr val="tx1"/>
                          </a:solidFill>
                          <a:effectLst/>
                          <a:uLnTx/>
                          <a:uFillTx/>
                        </a:rPr>
                        <a:t>LI-7</a:t>
                      </a:r>
                      <a:endParaRPr lang="en-US" sz="1200" b="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Demonstrate industrial scale ISRU capabilities in support of continuous human lunar presence and a robust lunar economy.</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1931103945"/>
                  </a:ext>
                </a:extLst>
              </a:tr>
              <a:tr h="707832">
                <a:tc>
                  <a:txBody>
                    <a:bodyPr/>
                    <a:lstStyle/>
                    <a:p>
                      <a:r>
                        <a:rPr kumimoji="0" lang="en-US" sz="1200" b="0" u="none" strike="noStrike" kern="1200" cap="none" spc="0" normalizeH="0" baseline="0" noProof="0" dirty="0">
                          <a:ln>
                            <a:noFill/>
                          </a:ln>
                          <a:solidFill>
                            <a:schemeClr val="tx1"/>
                          </a:solidFill>
                          <a:effectLst/>
                          <a:uLnTx/>
                          <a:uFillTx/>
                        </a:rPr>
                        <a:t>LI-8</a:t>
                      </a:r>
                      <a:endParaRPr lang="en-US" sz="1200" b="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Demonstrate technologies supporting cislunar orbital/surface depots, construction and manufacturing maximizing the use of in-situ resources, and support systems needed for continuous human/robotic presence. </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3849139206"/>
                  </a:ext>
                </a:extLst>
              </a:tr>
              <a:tr h="235945">
                <a:tc>
                  <a:txBody>
                    <a:bodyPr/>
                    <a:lstStyle/>
                    <a:p>
                      <a:r>
                        <a:rPr kumimoji="0" lang="en-US" sz="1200" b="0" u="none" strike="noStrike" kern="1200" cap="none" spc="0" normalizeH="0" baseline="0" noProof="0" dirty="0">
                          <a:ln>
                            <a:noFill/>
                          </a:ln>
                          <a:solidFill>
                            <a:schemeClr val="tx1"/>
                          </a:solidFill>
                          <a:effectLst/>
                          <a:uLnTx/>
                          <a:uFillTx/>
                        </a:rPr>
                        <a:t>MI-4</a:t>
                      </a:r>
                      <a:endParaRPr lang="en-US" sz="1200" b="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Develop Mars </a:t>
                      </a:r>
                      <a:r>
                        <a:rPr kumimoji="0" lang="en-US" sz="1200" b="0" u="none" kern="1200" cap="none" spc="0" normalizeH="0" baseline="0" noProof="0" dirty="0">
                          <a:ln>
                            <a:noFill/>
                          </a:ln>
                          <a:solidFill>
                            <a:schemeClr val="tx1"/>
                          </a:solidFill>
                          <a:effectLst/>
                          <a:uLnTx/>
                          <a:uFillTx/>
                        </a:rPr>
                        <a:t>ISRU </a:t>
                      </a:r>
                      <a:r>
                        <a:rPr kumimoji="0" lang="en-US" sz="1200" b="0" u="none" strike="noStrike" kern="1200" cap="none" spc="0" normalizeH="0" baseline="0" noProof="0" dirty="0">
                          <a:ln>
                            <a:noFill/>
                          </a:ln>
                          <a:solidFill>
                            <a:schemeClr val="tx1"/>
                          </a:solidFill>
                          <a:effectLst/>
                          <a:uLnTx/>
                          <a:uFillTx/>
                        </a:rPr>
                        <a:t>capabilities to support an initial human Mars exploration campaign.</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648190407"/>
                  </a:ext>
                </a:extLst>
              </a:tr>
              <a:tr h="550536">
                <a:tc>
                  <a:txBody>
                    <a:bodyPr/>
                    <a:lstStyle/>
                    <a:p>
                      <a:r>
                        <a:rPr kumimoji="0" lang="en-US" sz="1200" b="0" u="none" strike="noStrike" kern="1200" cap="none" spc="0" normalizeH="0" baseline="0" noProof="0" dirty="0">
                          <a:ln>
                            <a:noFill/>
                          </a:ln>
                          <a:solidFill>
                            <a:schemeClr val="tx1"/>
                          </a:solidFill>
                          <a:effectLst/>
                          <a:uLnTx/>
                          <a:uFillTx/>
                        </a:rPr>
                        <a:t>OP-11</a:t>
                      </a:r>
                      <a:endParaRPr lang="en-US" sz="1200" b="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Demonstrate the capability to use commodities produced from planetary surface or in-space resources to reduce the mass required to be transported from Earth.</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txBody>
                  <a:tcPr/>
                </a:tc>
                <a:extLst>
                  <a:ext uri="{0D108BD9-81ED-4DB2-BD59-A6C34878D82A}">
                    <a16:rowId xmlns:a16="http://schemas.microsoft.com/office/drawing/2014/main" val="1671254513"/>
                  </a:ext>
                </a:extLst>
              </a:tr>
              <a:tr h="602968">
                <a:tc>
                  <a:txBody>
                    <a:bodyPr/>
                    <a:lstStyle/>
                    <a:p>
                      <a:r>
                        <a:rPr kumimoji="0" lang="en-US" sz="1200" b="0" u="none" strike="noStrike" kern="1200" cap="none" spc="0" normalizeH="0" baseline="0" noProof="0" dirty="0">
                          <a:ln>
                            <a:noFill/>
                          </a:ln>
                          <a:solidFill>
                            <a:schemeClr val="tx1"/>
                          </a:solidFill>
                          <a:effectLst/>
                          <a:uLnTx/>
                          <a:uFillTx/>
                        </a:rPr>
                        <a:t>TH-3</a:t>
                      </a:r>
                      <a:endParaRPr lang="en-US" sz="1200" b="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Develop system(s) to allow crew to explore, operate, and live on the lunar surface and in lunar orbit with scalability to continuous presence; conducting scientific and industrial utilization as well as Mars analog activities. </a:t>
                      </a:r>
                      <a:endParaRPr kumimoji="0" lang="en-US" sz="1200" b="0" i="0" u="none" strike="noStrike" kern="1200" cap="none" spc="0" normalizeH="0" baseline="0" noProof="0" dirty="0">
                        <a:ln>
                          <a:noFill/>
                        </a:ln>
                        <a:solidFill>
                          <a:schemeClr val="tx1"/>
                        </a:solidFill>
                        <a:effectLst/>
                        <a:uLnTx/>
                        <a:uFillTx/>
                        <a:latin typeface="+mn-lt"/>
                        <a:ea typeface="Calibri" panose="020F050202020403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Calibri" panose="020F0502020204030204" pitchFamily="34" charset="0"/>
                          <a:cs typeface="Arial" panose="020B0604020202020204" pitchFamily="34" charset="0"/>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Calibri" panose="020F050202020403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tx1"/>
                          </a:solidFill>
                          <a:effectLst/>
                          <a:uLnTx/>
                          <a:uFillTx/>
                        </a:rPr>
                        <a:t>x</a:t>
                      </a:r>
                      <a:endParaRPr kumimoji="0" lang="en-US" sz="1200" b="0" i="0" u="none" strike="noStrike" kern="1200" cap="none" spc="0" normalizeH="0" baseline="0" noProof="0" dirty="0">
                        <a:ln>
                          <a:noFill/>
                        </a:ln>
                        <a:solidFill>
                          <a:schemeClr val="tx1"/>
                        </a:solidFill>
                        <a:effectLst/>
                        <a:uLnTx/>
                        <a:uFillTx/>
                        <a:latin typeface="+mn-l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844827293"/>
                  </a:ext>
                </a:extLst>
              </a:tr>
              <a:tr h="235945">
                <a:tc>
                  <a:txBody>
                    <a:bodyPr/>
                    <a:lstStyle/>
                    <a:p>
                      <a:r>
                        <a:rPr lang="en-US" sz="1200" b="0" dirty="0"/>
                        <a:t>RT-2</a:t>
                      </a:r>
                    </a:p>
                  </a:txBody>
                  <a:tcPr/>
                </a:tc>
                <a:tc>
                  <a:txBody>
                    <a:bodyPr/>
                    <a:lstStyle/>
                    <a:p>
                      <a:r>
                        <a:rPr lang="en-US" sz="1200" b="0" dirty="0"/>
                        <a:t>Industry collaboration</a:t>
                      </a:r>
                    </a:p>
                  </a:txBody>
                  <a:tcPr/>
                </a:tc>
                <a:tc>
                  <a:txBody>
                    <a:bodyPr/>
                    <a:lstStyle/>
                    <a:p>
                      <a:pPr algn="ctr"/>
                      <a:r>
                        <a:rPr lang="en-US" sz="1200" b="0" dirty="0"/>
                        <a:t>x</a:t>
                      </a:r>
                    </a:p>
                  </a:txBody>
                  <a:tcPr/>
                </a:tc>
                <a:tc>
                  <a:txBody>
                    <a:bodyPr/>
                    <a:lstStyle/>
                    <a:p>
                      <a:pPr algn="ctr"/>
                      <a:r>
                        <a:rPr lang="en-US" sz="1200" b="0" dirty="0"/>
                        <a:t>x</a:t>
                      </a:r>
                    </a:p>
                  </a:txBody>
                  <a:tcPr/>
                </a:tc>
                <a:tc>
                  <a:txBody>
                    <a:bodyPr/>
                    <a:lstStyle/>
                    <a:p>
                      <a:pPr algn="ctr"/>
                      <a:r>
                        <a:rPr lang="en-US" sz="1200" b="0" dirty="0"/>
                        <a:t>x</a:t>
                      </a:r>
                    </a:p>
                  </a:txBody>
                  <a:tcPr/>
                </a:tc>
                <a:extLst>
                  <a:ext uri="{0D108BD9-81ED-4DB2-BD59-A6C34878D82A}">
                    <a16:rowId xmlns:a16="http://schemas.microsoft.com/office/drawing/2014/main" val="3331608682"/>
                  </a:ext>
                </a:extLst>
              </a:tr>
              <a:tr h="235945">
                <a:tc>
                  <a:txBody>
                    <a:bodyPr/>
                    <a:lstStyle/>
                    <a:p>
                      <a:r>
                        <a:rPr lang="en-US" sz="1200" b="0" dirty="0"/>
                        <a:t>RT-4</a:t>
                      </a:r>
                    </a:p>
                  </a:txBody>
                  <a:tcPr/>
                </a:tc>
                <a:tc>
                  <a:txBody>
                    <a:bodyPr/>
                    <a:lstStyle/>
                    <a:p>
                      <a:r>
                        <a:rPr lang="en-US" sz="1200" b="0" dirty="0"/>
                        <a:t>Crew Time: maximize crew time available for science and engineering activities</a:t>
                      </a:r>
                    </a:p>
                  </a:txBody>
                  <a:tcPr/>
                </a:tc>
                <a:tc>
                  <a:txBody>
                    <a:bodyPr/>
                    <a:lstStyle/>
                    <a:p>
                      <a:pPr algn="ctr"/>
                      <a:endParaRPr lang="en-US" sz="1200" b="0" dirty="0"/>
                    </a:p>
                  </a:txBody>
                  <a:tcPr/>
                </a:tc>
                <a:tc>
                  <a:txBody>
                    <a:bodyPr/>
                    <a:lstStyle/>
                    <a:p>
                      <a:pPr algn="ctr"/>
                      <a:endParaRPr lang="en-US" sz="1200" b="0" dirty="0"/>
                    </a:p>
                  </a:txBody>
                  <a:tcPr/>
                </a:tc>
                <a:tc>
                  <a:txBody>
                    <a:bodyPr/>
                    <a:lstStyle/>
                    <a:p>
                      <a:pPr algn="ctr"/>
                      <a:r>
                        <a:rPr lang="en-US" sz="1200" b="0" dirty="0"/>
                        <a:t>x</a:t>
                      </a:r>
                    </a:p>
                  </a:txBody>
                  <a:tcPr/>
                </a:tc>
                <a:extLst>
                  <a:ext uri="{0D108BD9-81ED-4DB2-BD59-A6C34878D82A}">
                    <a16:rowId xmlns:a16="http://schemas.microsoft.com/office/drawing/2014/main" val="4149564122"/>
                  </a:ext>
                </a:extLst>
              </a:tr>
              <a:tr h="235945">
                <a:tc>
                  <a:txBody>
                    <a:bodyPr/>
                    <a:lstStyle/>
                    <a:p>
                      <a:r>
                        <a:rPr lang="en-US" sz="1200" b="0" dirty="0"/>
                        <a:t>RT-9</a:t>
                      </a:r>
                    </a:p>
                  </a:txBody>
                  <a:tcPr/>
                </a:tc>
                <a:tc>
                  <a:txBody>
                    <a:bodyPr/>
                    <a:lstStyle/>
                    <a:p>
                      <a:r>
                        <a:rPr lang="en-US" sz="1200" b="0" dirty="0"/>
                        <a:t>Commerce and Space Development</a:t>
                      </a:r>
                    </a:p>
                  </a:txBody>
                  <a:tcPr/>
                </a:tc>
                <a:tc>
                  <a:txBody>
                    <a:bodyPr/>
                    <a:lstStyle/>
                    <a:p>
                      <a:pPr algn="ctr"/>
                      <a:r>
                        <a:rPr lang="en-US" sz="1200" b="0" dirty="0"/>
                        <a:t>x</a:t>
                      </a:r>
                    </a:p>
                  </a:txBody>
                  <a:tcPr/>
                </a:tc>
                <a:tc>
                  <a:txBody>
                    <a:bodyPr/>
                    <a:lstStyle/>
                    <a:p>
                      <a:pPr algn="ctr"/>
                      <a:r>
                        <a:rPr lang="en-US" sz="1200" b="0" dirty="0"/>
                        <a:t>x</a:t>
                      </a:r>
                    </a:p>
                  </a:txBody>
                  <a:tcPr/>
                </a:tc>
                <a:tc>
                  <a:txBody>
                    <a:bodyPr/>
                    <a:lstStyle/>
                    <a:p>
                      <a:pPr algn="ctr"/>
                      <a:r>
                        <a:rPr lang="en-US" sz="1200" b="0" dirty="0"/>
                        <a:t>x</a:t>
                      </a:r>
                    </a:p>
                  </a:txBody>
                  <a:tcPr/>
                </a:tc>
                <a:extLst>
                  <a:ext uri="{0D108BD9-81ED-4DB2-BD59-A6C34878D82A}">
                    <a16:rowId xmlns:a16="http://schemas.microsoft.com/office/drawing/2014/main" val="911980871"/>
                  </a:ext>
                </a:extLst>
              </a:tr>
            </a:tbl>
          </a:graphicData>
        </a:graphic>
      </p:graphicFrame>
      <p:sp>
        <p:nvSpPr>
          <p:cNvPr id="6" name="TextBox 5">
            <a:extLst>
              <a:ext uri="{FF2B5EF4-FFF2-40B4-BE49-F238E27FC236}">
                <a16:creationId xmlns:a16="http://schemas.microsoft.com/office/drawing/2014/main" id="{6498715A-3AF3-3E3C-9779-0C922FCF67E7}"/>
              </a:ext>
            </a:extLst>
          </p:cNvPr>
          <p:cNvSpPr txBox="1"/>
          <p:nvPr/>
        </p:nvSpPr>
        <p:spPr>
          <a:xfrm>
            <a:off x="3227306" y="719041"/>
            <a:ext cx="4657769" cy="861774"/>
          </a:xfrm>
          <a:prstGeom prst="rect">
            <a:avLst/>
          </a:prstGeom>
          <a:noFill/>
          <a:ln>
            <a:solidFill>
              <a:schemeClr val="tx1"/>
            </a:solidFill>
          </a:ln>
        </p:spPr>
        <p:txBody>
          <a:bodyPr wrap="square" rtlCol="0">
            <a:spAutoFit/>
          </a:bodyPr>
          <a:lstStyle/>
          <a:p>
            <a:r>
              <a:rPr lang="en-US" sz="1000" dirty="0">
                <a:solidFill>
                  <a:schemeClr val="bg1"/>
                </a:solidFill>
                <a:effectLst/>
              </a:rPr>
              <a:t>DEMONSTRATE: Deploy an initial capability to enable system maturation and future industry growth in alignment with architecture objectives. </a:t>
            </a:r>
          </a:p>
          <a:p>
            <a:endParaRPr lang="en-US" sz="1000" dirty="0">
              <a:solidFill>
                <a:schemeClr val="bg1"/>
              </a:solidFill>
              <a:effectLst/>
            </a:endParaRPr>
          </a:p>
          <a:p>
            <a:r>
              <a:rPr lang="en-US" sz="1000" dirty="0">
                <a:solidFill>
                  <a:schemeClr val="bg1"/>
                </a:solidFill>
                <a:effectLst/>
              </a:rPr>
              <a:t>DEVELOP: Design, build, and deploy a system, ready to be operated by the user, to fully meet architectural objectives. </a:t>
            </a:r>
          </a:p>
        </p:txBody>
      </p:sp>
    </p:spTree>
    <p:extLst>
      <p:ext uri="{BB962C8B-B14F-4D97-AF65-F5344CB8AC3E}">
        <p14:creationId xmlns:p14="http://schemas.microsoft.com/office/powerpoint/2010/main" val="8226748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8953" cy="4025229"/>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dirty="0">
                <a:solidFill>
                  <a:schemeClr val="bg1"/>
                </a:solidFill>
              </a:rPr>
              <a:t>Excavation for ISRU</a:t>
            </a:r>
            <a:endParaRPr lang="en-US" sz="2800" spc="-50" dirty="0">
              <a:solidFill>
                <a:schemeClr val="bg1"/>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140471"/>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423400"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0DC5D0-5FF8-F34A-AE56-C16C8922807B}"/>
              </a:ext>
            </a:extLst>
          </p:cNvPr>
          <p:cNvSpPr txBox="1"/>
          <p:nvPr/>
        </p:nvSpPr>
        <p:spPr>
          <a:xfrm>
            <a:off x="123325" y="377205"/>
            <a:ext cx="7560648" cy="369332"/>
          </a:xfrm>
          <a:prstGeom prst="rect">
            <a:avLst/>
          </a:prstGeom>
          <a:noFill/>
        </p:spPr>
        <p:txBody>
          <a:bodyPr wrap="square" rtlCol="0">
            <a:spAutoFit/>
          </a:bodyPr>
          <a:lstStyle/>
          <a:p>
            <a:r>
              <a:rPr lang="en-US" i="1" dirty="0">
                <a:solidFill>
                  <a:schemeClr val="bg1"/>
                </a:solidFill>
              </a:rPr>
              <a:t>Capability Description, Outcomes, and Goals</a:t>
            </a:r>
          </a:p>
        </p:txBody>
      </p:sp>
      <p:sp>
        <p:nvSpPr>
          <p:cNvPr id="12" name="Rectangle 11">
            <a:extLst>
              <a:ext uri="{FF2B5EF4-FFF2-40B4-BE49-F238E27FC236}">
                <a16:creationId xmlns:a16="http://schemas.microsoft.com/office/drawing/2014/main" id="{FB61CA90-342D-EF4F-9929-8F516A6AED10}"/>
              </a:ext>
            </a:extLst>
          </p:cNvPr>
          <p:cNvSpPr/>
          <p:nvPr/>
        </p:nvSpPr>
        <p:spPr>
          <a:xfrm>
            <a:off x="140524" y="817974"/>
            <a:ext cx="7487365" cy="5816977"/>
          </a:xfrm>
          <a:prstGeom prst="rect">
            <a:avLst/>
          </a:prstGeom>
          <a:solidFill>
            <a:schemeClr val="tx1">
              <a:lumMod val="65000"/>
              <a:lumOff val="35000"/>
            </a:schemeClr>
          </a:solidFill>
        </p:spPr>
        <p:txBody>
          <a:bodyPr wrap="square">
            <a:spAutoFit/>
          </a:bodyPr>
          <a:lstStyle/>
          <a:p>
            <a:pPr marL="228600" fontAlgn="ctr"/>
            <a:r>
              <a:rPr lang="en-US" sz="1600" dirty="0">
                <a:solidFill>
                  <a:schemeClr val="accent4"/>
                </a:solidFill>
              </a:rPr>
              <a:t>Capability Description</a:t>
            </a:r>
          </a:p>
          <a:p>
            <a:pPr marL="1028700" lvl="1" indent="-342900" fontAlgn="ctr">
              <a:buFont typeface="Wingdings" pitchFamily="2" charset="2"/>
              <a:buChar char="Ø"/>
            </a:pPr>
            <a:r>
              <a:rPr lang="en-US" sz="1400" dirty="0">
                <a:solidFill>
                  <a:schemeClr val="bg1"/>
                </a:solidFill>
              </a:rPr>
              <a:t>Autonomous resource excavation and delivery to ISRU plant –1000s t/year</a:t>
            </a:r>
          </a:p>
          <a:p>
            <a:pPr marL="1028700" lvl="1" indent="-342900" fontAlgn="ctr">
              <a:buFont typeface="Wingdings" pitchFamily="2" charset="2"/>
              <a:buChar char="Ø"/>
            </a:pPr>
            <a:r>
              <a:rPr lang="en-US" sz="1400" dirty="0">
                <a:solidFill>
                  <a:schemeClr val="bg1"/>
                </a:solidFill>
              </a:rPr>
              <a:t>Distance traveled with repeated trafficking – 1000s km/year</a:t>
            </a:r>
          </a:p>
          <a:p>
            <a:pPr marL="1028700" lvl="1" indent="-342900" fontAlgn="ctr">
              <a:buFont typeface="Wingdings" pitchFamily="2" charset="2"/>
              <a:buChar char="Ø"/>
            </a:pPr>
            <a:r>
              <a:rPr lang="en-US" sz="1400" dirty="0">
                <a:solidFill>
                  <a:schemeClr val="bg1"/>
                </a:solidFill>
              </a:rPr>
              <a:t>Recharging – 100s times (assuming no on-board PV charging)</a:t>
            </a:r>
          </a:p>
          <a:p>
            <a:pPr marL="1028700" lvl="1" indent="-342900" fontAlgn="ctr">
              <a:buFont typeface="Wingdings" pitchFamily="2" charset="2"/>
              <a:buChar char="Ø"/>
            </a:pPr>
            <a:r>
              <a:rPr lang="en-US" sz="1400" dirty="0">
                <a:solidFill>
                  <a:schemeClr val="bg1"/>
                </a:solidFill>
                <a:latin typeface="Calibri" panose="020F0502020204030204" pitchFamily="34" charset="0"/>
              </a:rPr>
              <a:t>Operational Life – 5 years </a:t>
            </a:r>
          </a:p>
          <a:p>
            <a:pPr marL="1028700" lvl="1" indent="-342900" fontAlgn="ctr">
              <a:buFont typeface="Wingdings" pitchFamily="2" charset="2"/>
              <a:buChar char="Ø"/>
            </a:pPr>
            <a:r>
              <a:rPr lang="en-US" sz="1400" dirty="0">
                <a:solidFill>
                  <a:schemeClr val="bg1"/>
                </a:solidFill>
                <a:latin typeface="Calibri" panose="020F0502020204030204" pitchFamily="34" charset="0"/>
              </a:rPr>
              <a:t>Reliability and Repair – MTBF = 10 lunar days, MTTR = &lt;2 </a:t>
            </a:r>
            <a:r>
              <a:rPr lang="en-US" sz="1400" dirty="0" err="1">
                <a:solidFill>
                  <a:schemeClr val="bg1"/>
                </a:solidFill>
                <a:latin typeface="Calibri" panose="020F0502020204030204" pitchFamily="34" charset="0"/>
              </a:rPr>
              <a:t>hrs</a:t>
            </a: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500">
              <a:solidFill>
                <a:schemeClr val="bg1"/>
              </a:solidFill>
              <a:latin typeface="Calibri" panose="020F0502020204030204" pitchFamily="34" charset="0"/>
            </a:endParaRPr>
          </a:p>
          <a:p>
            <a:pPr marL="228600" fontAlgn="ctr"/>
            <a:r>
              <a:rPr lang="en-US" sz="1600">
                <a:solidFill>
                  <a:srgbClr val="FFC000"/>
                </a:solidFill>
              </a:rPr>
              <a:t>Outcomes</a:t>
            </a:r>
          </a:p>
          <a:p>
            <a:pPr marL="1028700" lvl="1" indent="-342900" fontAlgn="ctr">
              <a:buFont typeface="Wingdings" pitchFamily="2" charset="2"/>
              <a:buChar char="Ø"/>
            </a:pPr>
            <a:r>
              <a:rPr lang="en-US" sz="1400">
                <a:solidFill>
                  <a:schemeClr val="bg1"/>
                </a:solidFill>
              </a:rPr>
              <a:t>Regolith for O</a:t>
            </a:r>
            <a:r>
              <a:rPr lang="en-US" sz="1400" baseline="-25000">
                <a:solidFill>
                  <a:schemeClr val="bg1"/>
                </a:solidFill>
              </a:rPr>
              <a:t>2</a:t>
            </a:r>
          </a:p>
          <a:p>
            <a:pPr marL="1028700" lvl="1" indent="-342900" fontAlgn="ctr">
              <a:buFont typeface="Wingdings" pitchFamily="2" charset="2"/>
              <a:buChar char="Ø"/>
            </a:pPr>
            <a:r>
              <a:rPr lang="en-US" sz="1400">
                <a:solidFill>
                  <a:schemeClr val="bg1"/>
                </a:solidFill>
                <a:latin typeface="Calibri" panose="020F0502020204030204" pitchFamily="34" charset="0"/>
              </a:rPr>
              <a:t>Icy </a:t>
            </a:r>
            <a:r>
              <a:rPr lang="en-US" sz="1400">
                <a:solidFill>
                  <a:schemeClr val="bg1"/>
                </a:solidFill>
              </a:rPr>
              <a:t>Regolith for H</a:t>
            </a:r>
            <a:r>
              <a:rPr lang="en-US" sz="1400" baseline="-25000">
                <a:solidFill>
                  <a:schemeClr val="bg1"/>
                </a:solidFill>
              </a:rPr>
              <a:t>2</a:t>
            </a:r>
            <a:r>
              <a:rPr lang="en-US" sz="1400">
                <a:solidFill>
                  <a:schemeClr val="bg1"/>
                </a:solidFill>
              </a:rPr>
              <a:t>O and volatiles - </a:t>
            </a:r>
            <a:r>
              <a:rPr lang="en-US" sz="1400">
                <a:solidFill>
                  <a:schemeClr val="bg1"/>
                </a:solidFill>
                <a:cs typeface="Arial" panose="020B0604020202020204" pitchFamily="34" charset="0"/>
              </a:rPr>
              <a:t>hydrogen, carbon oxides, hydrocarbons, and ammonia</a:t>
            </a:r>
            <a:endParaRPr lang="en-US" sz="1400">
              <a:solidFill>
                <a:schemeClr val="bg1"/>
              </a:solidFill>
            </a:endParaRPr>
          </a:p>
          <a:p>
            <a:pPr marL="1028700" lvl="1" indent="-342900" fontAlgn="ctr">
              <a:buFont typeface="Wingdings" pitchFamily="2" charset="2"/>
              <a:buChar char="Ø"/>
            </a:pPr>
            <a:r>
              <a:rPr lang="en-US" sz="1400">
                <a:solidFill>
                  <a:schemeClr val="bg1"/>
                </a:solidFill>
                <a:latin typeface="Calibri" panose="020F0502020204030204" pitchFamily="34" charset="0"/>
              </a:rPr>
              <a:t>Regolith for ISRU-based construction feedstocks and binders – Metals, Silicon, Slag</a:t>
            </a:r>
          </a:p>
          <a:p>
            <a:pPr marL="1028700" lvl="1" indent="-342900" fontAlgn="ctr">
              <a:buFont typeface="Wingdings" pitchFamily="2" charset="2"/>
              <a:buChar char="Ø"/>
            </a:pPr>
            <a:endParaRPr lang="en-US" sz="500">
              <a:solidFill>
                <a:schemeClr val="bg1"/>
              </a:solidFill>
              <a:latin typeface="Calibri" panose="020F0502020204030204" pitchFamily="34" charset="0"/>
            </a:endParaRPr>
          </a:p>
          <a:p>
            <a:pPr marL="228600" fontAlgn="ctr"/>
            <a:r>
              <a:rPr lang="en-US" sz="1600">
                <a:solidFill>
                  <a:srgbClr val="FFC000"/>
                </a:solidFill>
                <a:latin typeface="Calibri" panose="020F0502020204030204" pitchFamily="34" charset="0"/>
              </a:rPr>
              <a:t>State of the Art: </a:t>
            </a:r>
            <a:r>
              <a:rPr lang="en-US" sz="1600">
                <a:solidFill>
                  <a:prstClr val="white"/>
                </a:solidFill>
              </a:rPr>
              <a:t>Current lunar excavation technologies can only dig into surface regolith, not deep or icy regolith.</a:t>
            </a:r>
          </a:p>
          <a:p>
            <a:pPr marL="228600" fontAlgn="ctr"/>
            <a:endParaRPr lang="en-US" sz="1600">
              <a:solidFill>
                <a:srgbClr val="FFC000"/>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685800" lvl="1" fontAlgn="ctr"/>
            <a:endParaRPr lang="en-US" sz="1400">
              <a:solidFill>
                <a:schemeClr val="bg1"/>
              </a:solidFill>
              <a:latin typeface="Calibri" panose="020F0502020204030204" pitchFamily="34" charset="0"/>
            </a:endParaRPr>
          </a:p>
        </p:txBody>
      </p:sp>
      <p:pic>
        <p:nvPicPr>
          <p:cNvPr id="14" name="Picture 13">
            <a:extLst>
              <a:ext uri="{FF2B5EF4-FFF2-40B4-BE49-F238E27FC236}">
                <a16:creationId xmlns:a16="http://schemas.microsoft.com/office/drawing/2014/main" id="{9EC1AE42-0645-9B41-81FE-5169B5CFEAB9}"/>
              </a:ext>
            </a:extLst>
          </p:cNvPr>
          <p:cNvPicPr>
            <a:picLocks noChangeAspect="1"/>
          </p:cNvPicPr>
          <p:nvPr/>
        </p:nvPicPr>
        <p:blipFill rotWithShape="1">
          <a:blip r:embed="rId4"/>
          <a:srcRect l="34245" t="19087" r="22464" b="3460"/>
          <a:stretch/>
        </p:blipFill>
        <p:spPr>
          <a:xfrm>
            <a:off x="9883256" y="833332"/>
            <a:ext cx="1906318" cy="1906318"/>
          </a:xfrm>
          <a:prstGeom prst="ellipse">
            <a:avLst/>
          </a:prstGeom>
          <a:ln w="28575">
            <a:solidFill>
              <a:schemeClr val="bg1">
                <a:lumMod val="85000"/>
              </a:schemeClr>
            </a:solidFill>
          </a:ln>
        </p:spPr>
      </p:pic>
      <p:sp>
        <p:nvSpPr>
          <p:cNvPr id="15" name="Text Placeholder 1">
            <a:extLst>
              <a:ext uri="{FF2B5EF4-FFF2-40B4-BE49-F238E27FC236}">
                <a16:creationId xmlns:a16="http://schemas.microsoft.com/office/drawing/2014/main" id="{86810266-E5EA-4C49-A540-5262A8A59C65}"/>
              </a:ext>
            </a:extLst>
          </p:cNvPr>
          <p:cNvSpPr txBox="1">
            <a:spLocks/>
          </p:cNvSpPr>
          <p:nvPr/>
        </p:nvSpPr>
        <p:spPr>
          <a:xfrm>
            <a:off x="8436898" y="306603"/>
            <a:ext cx="3230846" cy="39395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100">
                <a:solidFill>
                  <a:srgbClr val="FFFF00"/>
                </a:solidFill>
                <a:latin typeface="Arial" charset="0"/>
              </a:rPr>
              <a:t>ISRU resource prospecting and geotechnical characterization (ISRU dependency)</a:t>
            </a:r>
          </a:p>
        </p:txBody>
      </p:sp>
      <p:sp>
        <p:nvSpPr>
          <p:cNvPr id="18" name="Text Placeholder 1">
            <a:extLst>
              <a:ext uri="{FF2B5EF4-FFF2-40B4-BE49-F238E27FC236}">
                <a16:creationId xmlns:a16="http://schemas.microsoft.com/office/drawing/2014/main" id="{6F98BB5B-33CE-B14E-AB1D-832D446A42C5}"/>
              </a:ext>
            </a:extLst>
          </p:cNvPr>
          <p:cNvSpPr txBox="1">
            <a:spLocks/>
          </p:cNvSpPr>
          <p:nvPr/>
        </p:nvSpPr>
        <p:spPr>
          <a:xfrm>
            <a:off x="10510392" y="3243915"/>
            <a:ext cx="1661559" cy="46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100">
                <a:solidFill>
                  <a:srgbClr val="FFFF00"/>
                </a:solidFill>
                <a:latin typeface="Arial" charset="0"/>
              </a:rPr>
              <a:t>Resource excavation and delivery</a:t>
            </a:r>
          </a:p>
        </p:txBody>
      </p:sp>
      <p:pic>
        <p:nvPicPr>
          <p:cNvPr id="19" name="Picture 18">
            <a:extLst>
              <a:ext uri="{FF2B5EF4-FFF2-40B4-BE49-F238E27FC236}">
                <a16:creationId xmlns:a16="http://schemas.microsoft.com/office/drawing/2014/main" id="{28362B5F-0F3D-DE4B-927B-0DD749054D87}"/>
              </a:ext>
            </a:extLst>
          </p:cNvPr>
          <p:cNvPicPr>
            <a:picLocks noChangeAspect="1"/>
          </p:cNvPicPr>
          <p:nvPr/>
        </p:nvPicPr>
        <p:blipFill>
          <a:blip r:embed="rId5"/>
          <a:stretch>
            <a:fillRect/>
          </a:stretch>
        </p:blipFill>
        <p:spPr>
          <a:xfrm>
            <a:off x="8677069" y="3893774"/>
            <a:ext cx="3374407" cy="2443295"/>
          </a:xfrm>
          <a:prstGeom prst="ellipse">
            <a:avLst/>
          </a:prstGeom>
          <a:ln w="28575">
            <a:solidFill>
              <a:schemeClr val="bg1">
                <a:lumMod val="85000"/>
              </a:schemeClr>
            </a:solidFill>
          </a:ln>
        </p:spPr>
      </p:pic>
      <p:pic>
        <p:nvPicPr>
          <p:cNvPr id="21" name="Picture 20">
            <a:extLst>
              <a:ext uri="{FF2B5EF4-FFF2-40B4-BE49-F238E27FC236}">
                <a16:creationId xmlns:a16="http://schemas.microsoft.com/office/drawing/2014/main" id="{71A2CBE8-FEC4-A54F-9428-8615E488C043}"/>
              </a:ext>
            </a:extLst>
          </p:cNvPr>
          <p:cNvPicPr>
            <a:picLocks noChangeAspect="1"/>
          </p:cNvPicPr>
          <p:nvPr/>
        </p:nvPicPr>
        <p:blipFill rotWithShape="1">
          <a:blip r:embed="rId6"/>
          <a:srcRect l="6062" r="10846" b="10649"/>
          <a:stretch/>
        </p:blipFill>
        <p:spPr>
          <a:xfrm>
            <a:off x="7792007" y="2620488"/>
            <a:ext cx="2688181" cy="1912676"/>
          </a:xfrm>
          <a:prstGeom prst="ellipse">
            <a:avLst/>
          </a:prstGeom>
          <a:ln w="28575">
            <a:solidFill>
              <a:schemeClr val="bg1">
                <a:lumMod val="85000"/>
              </a:schemeClr>
            </a:solidFill>
          </a:ln>
        </p:spPr>
      </p:pic>
      <p:graphicFrame>
        <p:nvGraphicFramePr>
          <p:cNvPr id="24" name="Table 6">
            <a:extLst>
              <a:ext uri="{FF2B5EF4-FFF2-40B4-BE49-F238E27FC236}">
                <a16:creationId xmlns:a16="http://schemas.microsoft.com/office/drawing/2014/main" id="{DEAE9D69-FD3A-6547-9A36-AAEA7D3FD904}"/>
              </a:ext>
            </a:extLst>
          </p:cNvPr>
          <p:cNvGraphicFramePr>
            <a:graphicFrameLocks noGrp="1"/>
          </p:cNvGraphicFramePr>
          <p:nvPr>
            <p:extLst>
              <p:ext uri="{D42A27DB-BD31-4B8C-83A1-F6EECF244321}">
                <p14:modId xmlns:p14="http://schemas.microsoft.com/office/powerpoint/2010/main" val="4100663104"/>
              </p:ext>
            </p:extLst>
          </p:nvPr>
        </p:nvGraphicFramePr>
        <p:xfrm>
          <a:off x="229452" y="4013518"/>
          <a:ext cx="7303622" cy="2590800"/>
        </p:xfrm>
        <a:graphic>
          <a:graphicData uri="http://schemas.openxmlformats.org/drawingml/2006/table">
            <a:tbl>
              <a:tblPr firstRow="1" bandRow="1">
                <a:tableStyleId>{5940675A-B579-460E-94D1-54222C63F5DA}</a:tableStyleId>
              </a:tblPr>
              <a:tblGrid>
                <a:gridCol w="3085248">
                  <a:extLst>
                    <a:ext uri="{9D8B030D-6E8A-4147-A177-3AD203B41FA5}">
                      <a16:colId xmlns:a16="http://schemas.microsoft.com/office/drawing/2014/main" val="2004987812"/>
                    </a:ext>
                  </a:extLst>
                </a:gridCol>
                <a:gridCol w="1756063">
                  <a:extLst>
                    <a:ext uri="{9D8B030D-6E8A-4147-A177-3AD203B41FA5}">
                      <a16:colId xmlns:a16="http://schemas.microsoft.com/office/drawing/2014/main" val="3323156416"/>
                    </a:ext>
                  </a:extLst>
                </a:gridCol>
                <a:gridCol w="1194955">
                  <a:extLst>
                    <a:ext uri="{9D8B030D-6E8A-4147-A177-3AD203B41FA5}">
                      <a16:colId xmlns:a16="http://schemas.microsoft.com/office/drawing/2014/main" val="1610031562"/>
                    </a:ext>
                  </a:extLst>
                </a:gridCol>
                <a:gridCol w="1267356">
                  <a:extLst>
                    <a:ext uri="{9D8B030D-6E8A-4147-A177-3AD203B41FA5}">
                      <a16:colId xmlns:a16="http://schemas.microsoft.com/office/drawing/2014/main" val="3151710869"/>
                    </a:ext>
                  </a:extLst>
                </a:gridCol>
              </a:tblGrid>
              <a:tr h="263398">
                <a:tc>
                  <a:txBody>
                    <a:bodyPr/>
                    <a:lstStyle/>
                    <a:p>
                      <a:r>
                        <a:rPr lang="en-US" sz="1200" b="1">
                          <a:solidFill>
                            <a:schemeClr val="tx1"/>
                          </a:solidFill>
                        </a:rPr>
                        <a:t>Capability or KPP</a:t>
                      </a:r>
                    </a:p>
                  </a:txBody>
                  <a:tcPr marL="45720" marR="45720">
                    <a:solidFill>
                      <a:schemeClr val="accent1">
                        <a:lumMod val="40000"/>
                        <a:lumOff val="60000"/>
                      </a:schemeClr>
                    </a:solidFill>
                  </a:tcPr>
                </a:tc>
                <a:tc>
                  <a:txBody>
                    <a:bodyPr/>
                    <a:lstStyle/>
                    <a:p>
                      <a:r>
                        <a:rPr lang="en-US" sz="1200" b="1">
                          <a:solidFill>
                            <a:schemeClr val="tx1"/>
                          </a:solidFill>
                        </a:rPr>
                        <a:t>SoA</a:t>
                      </a:r>
                    </a:p>
                  </a:txBody>
                  <a:tcPr marL="45720" marR="45720">
                    <a:solidFill>
                      <a:schemeClr val="accent1">
                        <a:lumMod val="40000"/>
                        <a:lumOff val="60000"/>
                      </a:schemeClr>
                    </a:solidFill>
                  </a:tcPr>
                </a:tc>
                <a:tc>
                  <a:txBody>
                    <a:bodyPr/>
                    <a:lstStyle/>
                    <a:p>
                      <a:r>
                        <a:rPr lang="en-US" sz="1200" b="1">
                          <a:solidFill>
                            <a:schemeClr val="tx1"/>
                          </a:solidFill>
                        </a:rPr>
                        <a:t>Threshold</a:t>
                      </a:r>
                    </a:p>
                  </a:txBody>
                  <a:tcPr marL="45720" marR="45720">
                    <a:solidFill>
                      <a:schemeClr val="accent1">
                        <a:lumMod val="40000"/>
                        <a:lumOff val="60000"/>
                      </a:schemeClr>
                    </a:solidFill>
                  </a:tcPr>
                </a:tc>
                <a:tc>
                  <a:txBody>
                    <a:bodyPr/>
                    <a:lstStyle/>
                    <a:p>
                      <a:r>
                        <a:rPr lang="en-US" sz="1200" b="1">
                          <a:solidFill>
                            <a:schemeClr val="tx1"/>
                          </a:solidFill>
                        </a:rPr>
                        <a:t>Goal</a:t>
                      </a:r>
                    </a:p>
                  </a:txBody>
                  <a:tcPr marL="45720" marR="45720">
                    <a:solidFill>
                      <a:schemeClr val="accent1">
                        <a:lumMod val="40000"/>
                        <a:lumOff val="60000"/>
                      </a:schemeClr>
                    </a:solidFill>
                  </a:tcPr>
                </a:tc>
                <a:extLst>
                  <a:ext uri="{0D108BD9-81ED-4DB2-BD59-A6C34878D82A}">
                    <a16:rowId xmlns:a16="http://schemas.microsoft.com/office/drawing/2014/main" val="1676368781"/>
                  </a:ext>
                </a:extLst>
              </a:tr>
              <a:tr h="409730">
                <a:tc>
                  <a:txBody>
                    <a:bodyPr/>
                    <a:lstStyle/>
                    <a:p>
                      <a:r>
                        <a:rPr lang="en-US" sz="1100">
                          <a:solidFill>
                            <a:schemeClr val="tx1"/>
                          </a:solidFill>
                        </a:rPr>
                        <a:t>Regolith Excavation and Delivery</a:t>
                      </a:r>
                    </a:p>
                  </a:txBody>
                  <a:tcPr marL="45720" marR="45720">
                    <a:solidFill>
                      <a:schemeClr val="bg1">
                        <a:lumMod val="85000"/>
                      </a:schemeClr>
                    </a:solidFill>
                  </a:tcPr>
                </a:tc>
                <a:tc>
                  <a:txBody>
                    <a:bodyPr/>
                    <a:lstStyle/>
                    <a:p>
                      <a:r>
                        <a:rPr lang="en-US" sz="1100">
                          <a:solidFill>
                            <a:schemeClr val="tx1"/>
                          </a:solidFill>
                        </a:rPr>
                        <a:t>Surveyor Scoop: &lt; 10kg</a:t>
                      </a:r>
                    </a:p>
                  </a:txBody>
                  <a:tcPr marL="45720" marR="45720">
                    <a:solidFill>
                      <a:schemeClr val="bg1">
                        <a:lumMod val="85000"/>
                      </a:schemeClr>
                    </a:solidFill>
                  </a:tcPr>
                </a:tc>
                <a:tc>
                  <a:txBody>
                    <a:bodyPr/>
                    <a:lstStyle/>
                    <a:p>
                      <a:r>
                        <a:rPr lang="en-US" sz="1100">
                          <a:solidFill>
                            <a:schemeClr val="tx1"/>
                          </a:solidFill>
                        </a:rPr>
                        <a:t>100s t/year</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chemeClr val="tx1"/>
                          </a:solidFill>
                        </a:rPr>
                        <a:t>1000s t/year</a:t>
                      </a:r>
                    </a:p>
                    <a:p>
                      <a:endParaRPr lang="en-US" sz="1100">
                        <a:solidFill>
                          <a:schemeClr val="tx1"/>
                        </a:solidFill>
                      </a:endParaRPr>
                    </a:p>
                  </a:txBody>
                  <a:tcPr marL="45720" marR="45720">
                    <a:solidFill>
                      <a:schemeClr val="bg1">
                        <a:lumMod val="85000"/>
                      </a:schemeClr>
                    </a:solidFill>
                  </a:tcPr>
                </a:tc>
                <a:extLst>
                  <a:ext uri="{0D108BD9-81ED-4DB2-BD59-A6C34878D82A}">
                    <a16:rowId xmlns:a16="http://schemas.microsoft.com/office/drawing/2014/main" val="2099740738"/>
                  </a:ext>
                </a:extLst>
              </a:tr>
              <a:tr h="248765">
                <a:tc>
                  <a:txBody>
                    <a:bodyPr/>
                    <a:lstStyle/>
                    <a:p>
                      <a:r>
                        <a:rPr lang="en-US" sz="1100">
                          <a:solidFill>
                            <a:schemeClr val="tx1"/>
                          </a:solidFill>
                        </a:rPr>
                        <a:t>Dist. Traveled</a:t>
                      </a:r>
                    </a:p>
                  </a:txBody>
                  <a:tcPr marL="45720" marR="45720">
                    <a:solidFill>
                      <a:schemeClr val="bg1">
                        <a:lumMod val="85000"/>
                      </a:schemeClr>
                    </a:solidFill>
                  </a:tcPr>
                </a:tc>
                <a:tc>
                  <a:txBody>
                    <a:bodyPr/>
                    <a:lstStyle/>
                    <a:p>
                      <a:r>
                        <a:rPr lang="en-US" sz="1100">
                          <a:solidFill>
                            <a:schemeClr val="tx1"/>
                          </a:solidFill>
                        </a:rPr>
                        <a:t>Opportunity Rover: 46 km</a:t>
                      </a:r>
                    </a:p>
                  </a:txBody>
                  <a:tcPr marL="45720" marR="45720">
                    <a:solidFill>
                      <a:schemeClr val="bg1">
                        <a:lumMod val="85000"/>
                      </a:schemeClr>
                    </a:solidFill>
                  </a:tcPr>
                </a:tc>
                <a:tc>
                  <a:txBody>
                    <a:bodyPr/>
                    <a:lstStyle/>
                    <a:p>
                      <a:r>
                        <a:rPr lang="en-US" sz="1100">
                          <a:solidFill>
                            <a:schemeClr val="tx1"/>
                          </a:solidFill>
                        </a:rPr>
                        <a:t>100s km/year</a:t>
                      </a:r>
                    </a:p>
                  </a:txBody>
                  <a:tcPr marL="45720" marR="45720">
                    <a:solidFill>
                      <a:schemeClr val="bg1">
                        <a:lumMod val="85000"/>
                      </a:schemeClr>
                    </a:solidFill>
                  </a:tcPr>
                </a:tc>
                <a:tc>
                  <a:txBody>
                    <a:bodyPr/>
                    <a:lstStyle/>
                    <a:p>
                      <a:r>
                        <a:rPr lang="en-US" sz="1100">
                          <a:solidFill>
                            <a:schemeClr val="tx1"/>
                          </a:solidFill>
                        </a:rPr>
                        <a:t>1000s km/year</a:t>
                      </a:r>
                    </a:p>
                  </a:txBody>
                  <a:tcPr marL="45720" marR="45720">
                    <a:solidFill>
                      <a:schemeClr val="bg1">
                        <a:lumMod val="85000"/>
                      </a:schemeClr>
                    </a:solidFill>
                  </a:tcPr>
                </a:tc>
                <a:extLst>
                  <a:ext uri="{0D108BD9-81ED-4DB2-BD59-A6C34878D82A}">
                    <a16:rowId xmlns:a16="http://schemas.microsoft.com/office/drawing/2014/main" val="4262780117"/>
                  </a:ext>
                </a:extLst>
              </a:tr>
              <a:tr h="248765">
                <a:tc>
                  <a:txBody>
                    <a:bodyPr/>
                    <a:lstStyle/>
                    <a:p>
                      <a:r>
                        <a:rPr lang="en-US" sz="1100">
                          <a:solidFill>
                            <a:schemeClr val="tx1"/>
                          </a:solidFill>
                        </a:rPr>
                        <a:t>Repeated Trafficking</a:t>
                      </a:r>
                    </a:p>
                  </a:txBody>
                  <a:tcPr marL="45720" marR="45720">
                    <a:solidFill>
                      <a:schemeClr val="bg1">
                        <a:lumMod val="85000"/>
                      </a:schemeClr>
                    </a:solidFill>
                  </a:tcPr>
                </a:tc>
                <a:tc>
                  <a:txBody>
                    <a:bodyPr/>
                    <a:lstStyle/>
                    <a:p>
                      <a:r>
                        <a:rPr lang="en-US" sz="1100">
                          <a:solidFill>
                            <a:schemeClr val="tx1"/>
                          </a:solidFill>
                        </a:rPr>
                        <a:t>Apollo rover: 5X</a:t>
                      </a:r>
                    </a:p>
                  </a:txBody>
                  <a:tcPr marL="45720" marR="45720">
                    <a:solidFill>
                      <a:schemeClr val="bg1">
                        <a:lumMod val="85000"/>
                      </a:schemeClr>
                    </a:solidFill>
                  </a:tcPr>
                </a:tc>
                <a:tc>
                  <a:txBody>
                    <a:bodyPr/>
                    <a:lstStyle/>
                    <a:p>
                      <a:r>
                        <a:rPr lang="en-US" sz="1100">
                          <a:solidFill>
                            <a:schemeClr val="tx1"/>
                          </a:solidFill>
                        </a:rPr>
                        <a:t>100s X</a:t>
                      </a:r>
                    </a:p>
                  </a:txBody>
                  <a:tcPr marL="45720" marR="45720">
                    <a:solidFill>
                      <a:schemeClr val="bg1">
                        <a:lumMod val="85000"/>
                      </a:schemeClr>
                    </a:solidFill>
                  </a:tcPr>
                </a:tc>
                <a:tc>
                  <a:txBody>
                    <a:bodyPr/>
                    <a:lstStyle/>
                    <a:p>
                      <a:r>
                        <a:rPr lang="en-US" sz="1100">
                          <a:solidFill>
                            <a:schemeClr val="tx1"/>
                          </a:solidFill>
                        </a:rPr>
                        <a:t>1000s X</a:t>
                      </a:r>
                    </a:p>
                  </a:txBody>
                  <a:tcPr marL="45720" marR="45720">
                    <a:solidFill>
                      <a:schemeClr val="bg1">
                        <a:lumMod val="85000"/>
                      </a:schemeClr>
                    </a:solidFill>
                  </a:tcPr>
                </a:tc>
                <a:extLst>
                  <a:ext uri="{0D108BD9-81ED-4DB2-BD59-A6C34878D82A}">
                    <a16:rowId xmlns:a16="http://schemas.microsoft.com/office/drawing/2014/main" val="1884979762"/>
                  </a:ext>
                </a:extLst>
              </a:tr>
              <a:tr h="248765">
                <a:tc>
                  <a:txBody>
                    <a:bodyPr/>
                    <a:lstStyle/>
                    <a:p>
                      <a:r>
                        <a:rPr lang="en-US" sz="1100">
                          <a:solidFill>
                            <a:schemeClr val="tx1"/>
                          </a:solidFill>
                        </a:rPr>
                        <a:t>Operational Range between resource &amp; delivery site</a:t>
                      </a:r>
                    </a:p>
                  </a:txBody>
                  <a:tcPr marL="45720" marR="45720">
                    <a:solidFill>
                      <a:schemeClr val="bg1">
                        <a:lumMod val="85000"/>
                      </a:schemeClr>
                    </a:solidFill>
                  </a:tcPr>
                </a:tc>
                <a:tc>
                  <a:txBody>
                    <a:bodyPr/>
                    <a:lstStyle/>
                    <a:p>
                      <a:r>
                        <a:rPr lang="en-US" sz="1100">
                          <a:solidFill>
                            <a:schemeClr val="tx1"/>
                          </a:solidFill>
                        </a:rPr>
                        <a:t>None</a:t>
                      </a:r>
                    </a:p>
                  </a:txBody>
                  <a:tcPr marL="45720" marR="45720">
                    <a:solidFill>
                      <a:schemeClr val="bg1">
                        <a:lumMod val="85000"/>
                      </a:schemeClr>
                    </a:solidFill>
                  </a:tcPr>
                </a:tc>
                <a:tc>
                  <a:txBody>
                    <a:bodyPr/>
                    <a:lstStyle/>
                    <a:p>
                      <a:r>
                        <a:rPr lang="en-US" sz="1100">
                          <a:solidFill>
                            <a:schemeClr val="tx1"/>
                          </a:solidFill>
                        </a:rPr>
                        <a:t>500 m</a:t>
                      </a:r>
                    </a:p>
                  </a:txBody>
                  <a:tcPr marL="45720" marR="45720">
                    <a:solidFill>
                      <a:schemeClr val="bg1">
                        <a:lumMod val="85000"/>
                      </a:schemeClr>
                    </a:solidFill>
                  </a:tcPr>
                </a:tc>
                <a:tc>
                  <a:txBody>
                    <a:bodyPr/>
                    <a:lstStyle/>
                    <a:p>
                      <a:r>
                        <a:rPr lang="en-US" sz="1100">
                          <a:solidFill>
                            <a:schemeClr val="tx1"/>
                          </a:solidFill>
                        </a:rPr>
                        <a:t>&gt; 1 km</a:t>
                      </a:r>
                    </a:p>
                  </a:txBody>
                  <a:tcPr marL="45720" marR="45720">
                    <a:solidFill>
                      <a:schemeClr val="bg1">
                        <a:lumMod val="85000"/>
                      </a:schemeClr>
                    </a:solidFill>
                  </a:tcPr>
                </a:tc>
                <a:extLst>
                  <a:ext uri="{0D108BD9-81ED-4DB2-BD59-A6C34878D82A}">
                    <a16:rowId xmlns:a16="http://schemas.microsoft.com/office/drawing/2014/main" val="3252211782"/>
                  </a:ext>
                </a:extLst>
              </a:tr>
              <a:tr h="248765">
                <a:tc>
                  <a:txBody>
                    <a:bodyPr/>
                    <a:lstStyle/>
                    <a:p>
                      <a:r>
                        <a:rPr lang="en-US" sz="1100">
                          <a:solidFill>
                            <a:schemeClr val="tx1"/>
                          </a:solidFill>
                        </a:rPr>
                        <a:t>Recharge Cycles (assuming no on-board PV charging)</a:t>
                      </a:r>
                    </a:p>
                  </a:txBody>
                  <a:tcPr marL="45720" marR="45720">
                    <a:solidFill>
                      <a:schemeClr val="bg1">
                        <a:lumMod val="85000"/>
                      </a:schemeClr>
                    </a:solidFill>
                  </a:tcPr>
                </a:tc>
                <a:tc>
                  <a:txBody>
                    <a:bodyPr/>
                    <a:lstStyle/>
                    <a:p>
                      <a:r>
                        <a:rPr lang="en-US" sz="1100">
                          <a:solidFill>
                            <a:schemeClr val="tx1"/>
                          </a:solidFill>
                        </a:rPr>
                        <a:t>None</a:t>
                      </a:r>
                    </a:p>
                  </a:txBody>
                  <a:tcPr marL="45720" marR="45720">
                    <a:solidFill>
                      <a:schemeClr val="bg1">
                        <a:lumMod val="85000"/>
                      </a:schemeClr>
                    </a:solidFill>
                  </a:tcPr>
                </a:tc>
                <a:tc>
                  <a:txBody>
                    <a:bodyPr/>
                    <a:lstStyle/>
                    <a:p>
                      <a:r>
                        <a:rPr lang="en-US" sz="1100">
                          <a:solidFill>
                            <a:schemeClr val="tx1"/>
                          </a:solidFill>
                        </a:rPr>
                        <a:t>10s X</a:t>
                      </a:r>
                    </a:p>
                  </a:txBody>
                  <a:tcPr marL="45720" marR="45720">
                    <a:solidFill>
                      <a:schemeClr val="bg1">
                        <a:lumMod val="85000"/>
                      </a:schemeClr>
                    </a:solidFill>
                  </a:tcPr>
                </a:tc>
                <a:tc>
                  <a:txBody>
                    <a:bodyPr/>
                    <a:lstStyle/>
                    <a:p>
                      <a:r>
                        <a:rPr lang="en-US" sz="1100">
                          <a:solidFill>
                            <a:schemeClr val="tx1"/>
                          </a:solidFill>
                        </a:rPr>
                        <a:t>100s X</a:t>
                      </a:r>
                    </a:p>
                  </a:txBody>
                  <a:tcPr marL="45720" marR="45720">
                    <a:solidFill>
                      <a:schemeClr val="bg1">
                        <a:lumMod val="85000"/>
                      </a:schemeClr>
                    </a:solidFill>
                  </a:tcPr>
                </a:tc>
                <a:extLst>
                  <a:ext uri="{0D108BD9-81ED-4DB2-BD59-A6C34878D82A}">
                    <a16:rowId xmlns:a16="http://schemas.microsoft.com/office/drawing/2014/main" val="2822953491"/>
                  </a:ext>
                </a:extLst>
              </a:tr>
              <a:tr h="409730">
                <a:tc>
                  <a:txBody>
                    <a:bodyPr/>
                    <a:lstStyle/>
                    <a:p>
                      <a:r>
                        <a:rPr lang="en-US" sz="1100">
                          <a:solidFill>
                            <a:schemeClr val="tx1"/>
                          </a:solidFill>
                        </a:rPr>
                        <a:t>Operational Lifetime</a:t>
                      </a:r>
                    </a:p>
                  </a:txBody>
                  <a:tcPr marL="45720" marR="45720">
                    <a:solidFill>
                      <a:schemeClr val="bg1">
                        <a:lumMod val="85000"/>
                      </a:schemeClr>
                    </a:solidFill>
                  </a:tcPr>
                </a:tc>
                <a:tc>
                  <a:txBody>
                    <a:bodyPr/>
                    <a:lstStyle/>
                    <a:p>
                      <a:r>
                        <a:rPr lang="en-US" sz="1100">
                          <a:solidFill>
                            <a:schemeClr val="tx1"/>
                          </a:solidFill>
                        </a:rPr>
                        <a:t>Chinese Yutu Rover</a:t>
                      </a:r>
                    </a:p>
                    <a:p>
                      <a:r>
                        <a:rPr lang="en-US" sz="1100">
                          <a:solidFill>
                            <a:schemeClr val="tx1"/>
                          </a:solidFill>
                        </a:rPr>
                        <a:t>Many lunar day/night cycles</a:t>
                      </a:r>
                    </a:p>
                  </a:txBody>
                  <a:tcPr marL="45720" marR="45720">
                    <a:solidFill>
                      <a:schemeClr val="bg1">
                        <a:lumMod val="85000"/>
                      </a:schemeClr>
                    </a:solidFill>
                  </a:tcPr>
                </a:tc>
                <a:tc>
                  <a:txBody>
                    <a:bodyPr/>
                    <a:lstStyle/>
                    <a:p>
                      <a:r>
                        <a:rPr lang="en-US" sz="1100">
                          <a:solidFill>
                            <a:schemeClr val="tx1"/>
                          </a:solidFill>
                        </a:rPr>
                        <a:t>1 year</a:t>
                      </a:r>
                    </a:p>
                  </a:txBody>
                  <a:tcPr marL="45720" marR="45720">
                    <a:solidFill>
                      <a:schemeClr val="bg1">
                        <a:lumMod val="85000"/>
                      </a:schemeClr>
                    </a:solidFill>
                  </a:tcPr>
                </a:tc>
                <a:tc>
                  <a:txBody>
                    <a:bodyPr/>
                    <a:lstStyle/>
                    <a:p>
                      <a:r>
                        <a:rPr lang="en-US" sz="1100">
                          <a:solidFill>
                            <a:schemeClr val="tx1"/>
                          </a:solidFill>
                        </a:rPr>
                        <a:t>5 years</a:t>
                      </a:r>
                    </a:p>
                  </a:txBody>
                  <a:tcPr marL="45720" marR="45720">
                    <a:solidFill>
                      <a:schemeClr val="bg1">
                        <a:lumMod val="85000"/>
                      </a:schemeClr>
                    </a:solidFill>
                  </a:tcPr>
                </a:tc>
                <a:extLst>
                  <a:ext uri="{0D108BD9-81ED-4DB2-BD59-A6C34878D82A}">
                    <a16:rowId xmlns:a16="http://schemas.microsoft.com/office/drawing/2014/main" val="1543455194"/>
                  </a:ext>
                </a:extLst>
              </a:tr>
              <a:tr h="355748">
                <a:tc>
                  <a:txBody>
                    <a:bodyPr/>
                    <a:lstStyle/>
                    <a:p>
                      <a:r>
                        <a:rPr lang="en-US" sz="1100">
                          <a:solidFill>
                            <a:schemeClr val="tx1"/>
                          </a:solidFill>
                        </a:rPr>
                        <a:t>Reliability &amp; Repair</a:t>
                      </a:r>
                    </a:p>
                  </a:txBody>
                  <a:tcPr marL="45720" marR="45720">
                    <a:solidFill>
                      <a:schemeClr val="bg1">
                        <a:lumMod val="85000"/>
                      </a:schemeClr>
                    </a:solidFill>
                  </a:tcPr>
                </a:tc>
                <a:tc>
                  <a:txBody>
                    <a:bodyPr/>
                    <a:lstStyle/>
                    <a:p>
                      <a:r>
                        <a:rPr lang="en-US" sz="1100">
                          <a:solidFill>
                            <a:schemeClr val="tx1"/>
                          </a:solidFill>
                        </a:rPr>
                        <a:t>None</a:t>
                      </a:r>
                    </a:p>
                  </a:txBody>
                  <a:tcPr marL="45720" marR="45720">
                    <a:solidFill>
                      <a:schemeClr val="bg1">
                        <a:lumMod val="85000"/>
                      </a:schemeClr>
                    </a:solidFill>
                  </a:tcPr>
                </a:tc>
                <a:tc>
                  <a:txBody>
                    <a:bodyPr/>
                    <a:lstStyle/>
                    <a:p>
                      <a:r>
                        <a:rPr lang="en-US" sz="1100">
                          <a:solidFill>
                            <a:schemeClr val="tx1"/>
                          </a:solidFill>
                        </a:rPr>
                        <a:t>MTBF: 2 lunar day</a:t>
                      </a:r>
                      <a:br>
                        <a:rPr lang="en-US" sz="1100">
                          <a:solidFill>
                            <a:schemeClr val="tx1"/>
                          </a:solidFill>
                        </a:rPr>
                      </a:br>
                      <a:r>
                        <a:rPr lang="en-US" sz="1100">
                          <a:solidFill>
                            <a:schemeClr val="tx1"/>
                          </a:solidFill>
                        </a:rPr>
                        <a:t>MTTR: &lt;24 hrs</a:t>
                      </a:r>
                    </a:p>
                  </a:txBody>
                  <a:tcPr marL="45720" marR="45720">
                    <a:solidFill>
                      <a:schemeClr val="bg1">
                        <a:lumMod val="85000"/>
                      </a:schemeClr>
                    </a:solidFill>
                  </a:tcPr>
                </a:tc>
                <a:tc>
                  <a:txBody>
                    <a:bodyPr/>
                    <a:lstStyle/>
                    <a:p>
                      <a:r>
                        <a:rPr lang="en-US" sz="1100">
                          <a:solidFill>
                            <a:schemeClr val="tx1"/>
                          </a:solidFill>
                        </a:rPr>
                        <a:t>MTBF: 10 lunar days</a:t>
                      </a:r>
                    </a:p>
                    <a:p>
                      <a:r>
                        <a:rPr lang="en-US" sz="1100">
                          <a:solidFill>
                            <a:schemeClr val="tx1"/>
                          </a:solidFill>
                        </a:rPr>
                        <a:t>MTTR: &lt;2 hrs</a:t>
                      </a:r>
                    </a:p>
                  </a:txBody>
                  <a:tcPr marL="45720" marR="45720">
                    <a:solidFill>
                      <a:schemeClr val="bg1">
                        <a:lumMod val="85000"/>
                      </a:schemeClr>
                    </a:solidFill>
                  </a:tcPr>
                </a:tc>
                <a:extLst>
                  <a:ext uri="{0D108BD9-81ED-4DB2-BD59-A6C34878D82A}">
                    <a16:rowId xmlns:a16="http://schemas.microsoft.com/office/drawing/2014/main" val="1097771786"/>
                  </a:ext>
                </a:extLst>
              </a:tr>
            </a:tbl>
          </a:graphicData>
        </a:graphic>
      </p:graphicFrame>
      <p:sp>
        <p:nvSpPr>
          <p:cNvPr id="25" name="Text Placeholder 1">
            <a:extLst>
              <a:ext uri="{FF2B5EF4-FFF2-40B4-BE49-F238E27FC236}">
                <a16:creationId xmlns:a16="http://schemas.microsoft.com/office/drawing/2014/main" id="{494C15AD-6EAA-FD49-854A-0F4395AB4B7E}"/>
              </a:ext>
            </a:extLst>
          </p:cNvPr>
          <p:cNvSpPr txBox="1">
            <a:spLocks/>
          </p:cNvSpPr>
          <p:nvPr/>
        </p:nvSpPr>
        <p:spPr>
          <a:xfrm>
            <a:off x="7622002" y="6285628"/>
            <a:ext cx="2076418" cy="547297"/>
          </a:xfrm>
          <a:prstGeom prst="rect">
            <a:avLst/>
          </a:prstGeom>
          <a:noFill/>
          <a:ln>
            <a:noFill/>
          </a:ln>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900">
                <a:solidFill>
                  <a:srgbClr val="FFFF00"/>
                </a:solidFill>
                <a:latin typeface="Arial" charset="0"/>
              </a:rPr>
              <a:t>MTBF = Mean Time Before Failure</a:t>
            </a:r>
          </a:p>
          <a:p>
            <a:pPr>
              <a:lnSpc>
                <a:spcPct val="120000"/>
              </a:lnSpc>
              <a:spcBef>
                <a:spcPct val="50000"/>
              </a:spcBef>
            </a:pPr>
            <a:r>
              <a:rPr lang="en-US" sz="900">
                <a:solidFill>
                  <a:srgbClr val="FFFF00"/>
                </a:solidFill>
                <a:latin typeface="Arial" charset="0"/>
              </a:rPr>
              <a:t>MTTR = Mean Time to Repair</a:t>
            </a:r>
          </a:p>
        </p:txBody>
      </p:sp>
      <p:sp>
        <p:nvSpPr>
          <p:cNvPr id="29" name="TextBox 28">
            <a:extLst>
              <a:ext uri="{FF2B5EF4-FFF2-40B4-BE49-F238E27FC236}">
                <a16:creationId xmlns:a16="http://schemas.microsoft.com/office/drawing/2014/main" id="{A45A792F-AB15-7641-BCC1-3888B16E49EA}"/>
              </a:ext>
            </a:extLst>
          </p:cNvPr>
          <p:cNvSpPr txBox="1"/>
          <p:nvPr/>
        </p:nvSpPr>
        <p:spPr>
          <a:xfrm>
            <a:off x="40707" y="6684821"/>
            <a:ext cx="6055293" cy="215444"/>
          </a:xfrm>
          <a:prstGeom prst="rect">
            <a:avLst/>
          </a:prstGeom>
          <a:noFill/>
        </p:spPr>
        <p:txBody>
          <a:bodyPr wrap="square" rtlCol="0">
            <a:spAutoFit/>
          </a:bodyPr>
          <a:lstStyle/>
          <a:p>
            <a:r>
              <a:rPr lang="en-US" sz="800" u="sng">
                <a:solidFill>
                  <a:srgbClr val="FFFF00"/>
                </a:solidFill>
                <a:latin typeface="Arial" panose="020B0604020202020204" pitchFamily="34" charset="0"/>
                <a:cs typeface="Arial" panose="020B0604020202020204" pitchFamily="34" charset="0"/>
              </a:rPr>
              <a:t>Not all activities depicted are currently funded or approved. Depicts “notional future” to guide technology development vision.</a:t>
            </a:r>
          </a:p>
        </p:txBody>
      </p:sp>
    </p:spTree>
    <p:extLst>
      <p:ext uri="{BB962C8B-B14F-4D97-AF65-F5344CB8AC3E}">
        <p14:creationId xmlns:p14="http://schemas.microsoft.com/office/powerpoint/2010/main" val="284531620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8953" cy="4025229"/>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Excavation for ISRU</a:t>
            </a:r>
            <a:endParaRPr lang="en-US" sz="2800" spc="-50">
              <a:solidFill>
                <a:schemeClr val="bg1"/>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0DC5D0-5FF8-F34A-AE56-C16C8922807B}"/>
              </a:ext>
            </a:extLst>
          </p:cNvPr>
          <p:cNvSpPr txBox="1"/>
          <p:nvPr/>
        </p:nvSpPr>
        <p:spPr>
          <a:xfrm>
            <a:off x="123325" y="383445"/>
            <a:ext cx="7560648" cy="369332"/>
          </a:xfrm>
          <a:prstGeom prst="rect">
            <a:avLst/>
          </a:prstGeom>
          <a:noFill/>
        </p:spPr>
        <p:txBody>
          <a:bodyPr wrap="square" rtlCol="0">
            <a:spAutoFit/>
          </a:bodyPr>
          <a:lstStyle/>
          <a:p>
            <a:r>
              <a:rPr lang="en-US" i="1">
                <a:solidFill>
                  <a:schemeClr val="bg1"/>
                </a:solidFill>
              </a:rPr>
              <a:t>Capability State of the Art, Current Activities, and Technology Gaps</a:t>
            </a:r>
          </a:p>
        </p:txBody>
      </p:sp>
      <p:sp>
        <p:nvSpPr>
          <p:cNvPr id="12" name="Rectangle 11">
            <a:extLst>
              <a:ext uri="{FF2B5EF4-FFF2-40B4-BE49-F238E27FC236}">
                <a16:creationId xmlns:a16="http://schemas.microsoft.com/office/drawing/2014/main" id="{FB61CA90-342D-EF4F-9929-8F516A6AED10}"/>
              </a:ext>
            </a:extLst>
          </p:cNvPr>
          <p:cNvSpPr/>
          <p:nvPr/>
        </p:nvSpPr>
        <p:spPr>
          <a:xfrm>
            <a:off x="250233" y="889344"/>
            <a:ext cx="9052560" cy="5847755"/>
          </a:xfrm>
          <a:prstGeom prst="rect">
            <a:avLst/>
          </a:prstGeom>
          <a:solidFill>
            <a:schemeClr val="tx1">
              <a:lumMod val="65000"/>
              <a:lumOff val="35000"/>
            </a:schemeClr>
          </a:solidFill>
        </p:spPr>
        <p:txBody>
          <a:bodyPr wrap="square">
            <a:spAutoFit/>
          </a:bodyPr>
          <a:lstStyle/>
          <a:p>
            <a:pPr marL="228600" fontAlgn="ctr"/>
            <a:r>
              <a:rPr lang="en-US" sz="2000" err="1">
                <a:solidFill>
                  <a:schemeClr val="accent4"/>
                </a:solidFill>
              </a:rPr>
              <a:t>SoA</a:t>
            </a:r>
            <a:r>
              <a:rPr lang="en-US" sz="2000">
                <a:solidFill>
                  <a:schemeClr val="accent4"/>
                </a:solidFill>
              </a:rPr>
              <a:t> &amp; Current Activities</a:t>
            </a:r>
          </a:p>
          <a:p>
            <a:pPr marL="228600" fontAlgn="ctr"/>
            <a:endParaRPr lang="en-US" sz="600">
              <a:solidFill>
                <a:schemeClr val="accent4"/>
              </a:solidFill>
            </a:endParaRPr>
          </a:p>
          <a:p>
            <a:pPr marL="228600" fontAlgn="ctr"/>
            <a:r>
              <a:rPr lang="en-US" sz="1600" b="1">
                <a:solidFill>
                  <a:srgbClr val="00FA00"/>
                </a:solidFill>
                <a:latin typeface="Calibri" panose="020F0502020204030204" pitchFamily="34" charset="0"/>
              </a:rPr>
              <a:t>Granular Regolith Excavation </a:t>
            </a:r>
            <a:r>
              <a:rPr lang="en-US" sz="1600" b="1">
                <a:solidFill>
                  <a:schemeClr val="bg1"/>
                </a:solidFill>
                <a:latin typeface="Calibri" panose="020F0502020204030204" pitchFamily="34" charset="0"/>
              </a:rPr>
              <a:t>– ISRU Pilot Excavator Flight System Development (TRL 5/6)</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10mT excavated over a 15 day period, with limited autonomy, includes wireless recharging  </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Not designed for lunar night survival, long-duration and long-distance operations, or repair</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Critical activity to inform next-gen design of lunar surface ECO systems</a:t>
            </a:r>
          </a:p>
          <a:p>
            <a:pPr marL="228600" fontAlgn="ctr"/>
            <a:endParaRPr lang="en-US" sz="900">
              <a:solidFill>
                <a:schemeClr val="bg1"/>
              </a:solidFill>
              <a:latin typeface="Calibri" panose="020F0502020204030204" pitchFamily="34" charset="0"/>
            </a:endParaRPr>
          </a:p>
          <a:p>
            <a:pPr marL="228600" fontAlgn="ctr"/>
            <a:r>
              <a:rPr lang="en-US" sz="1600" b="1">
                <a:solidFill>
                  <a:srgbClr val="00B0F0"/>
                </a:solidFill>
                <a:latin typeface="Calibri" panose="020F0502020204030204" pitchFamily="34" charset="0"/>
              </a:rPr>
              <a:t>Icy/Consolidated Regolith Excavation</a:t>
            </a:r>
            <a:r>
              <a:rPr lang="en-US" sz="1600" b="1">
                <a:solidFill>
                  <a:schemeClr val="bg1"/>
                </a:solidFill>
                <a:latin typeface="Calibri" panose="020F0502020204030204" pitchFamily="34" charset="0"/>
              </a:rPr>
              <a:t> – Proof of Concept Systems and Implements (TRL 2-5)</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Break the Ice Lunar Challenge Phase 2: develop/demonstrate icy regolith excavation and delivery system (TRL 3-4)</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Several excavation implements under development, e.g., hammer-chisels (TRL 2/3) and vibratory blades (TRL 4/5)</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Not flight rated, limited relevant environment testing of implements, not designed for lunar survival</a:t>
            </a:r>
          </a:p>
          <a:p>
            <a:pPr marL="514350" indent="-285750" fontAlgn="ctr">
              <a:buFont typeface="Arial" panose="020B0604020202020204" pitchFamily="34" charset="0"/>
              <a:buChar char="•"/>
            </a:pPr>
            <a:endParaRPr lang="en-US" sz="400">
              <a:solidFill>
                <a:schemeClr val="bg1"/>
              </a:solidFill>
              <a:latin typeface="Calibri" panose="020F0502020204030204" pitchFamily="34" charset="0"/>
            </a:endParaRPr>
          </a:p>
          <a:p>
            <a:pPr marL="3886200" lvl="8" fontAlgn="ctr"/>
            <a:endParaRPr lang="en-US" sz="500">
              <a:solidFill>
                <a:schemeClr val="bg1"/>
              </a:solidFill>
              <a:latin typeface="Calibri" panose="020F0502020204030204" pitchFamily="34" charset="0"/>
            </a:endParaRPr>
          </a:p>
          <a:p>
            <a:pPr marL="228600" fontAlgn="ctr"/>
            <a:r>
              <a:rPr lang="en-US" sz="2000">
                <a:solidFill>
                  <a:schemeClr val="accent4"/>
                </a:solidFill>
              </a:rPr>
              <a:t>Technology Gaps</a:t>
            </a:r>
            <a:endParaRPr lang="en-US" sz="2000" b="1">
              <a:solidFill>
                <a:srgbClr val="00B050"/>
              </a:solidFill>
            </a:endParaRPr>
          </a:p>
          <a:p>
            <a:pPr marL="1028700" lvl="1" indent="-342900" fontAlgn="ctr">
              <a:buFont typeface="Wingdings" pitchFamily="2" charset="2"/>
              <a:buChar char="Ø"/>
            </a:pPr>
            <a:r>
              <a:rPr lang="en-US" sz="1400">
                <a:solidFill>
                  <a:schemeClr val="bg1"/>
                </a:solidFill>
                <a:latin typeface="Calibri" panose="020F0502020204030204" pitchFamily="34" charset="0"/>
              </a:rPr>
              <a:t>Multi-functional low mass rugged robotic platforms for regolith excavation and delivery</a:t>
            </a:r>
          </a:p>
          <a:p>
            <a:pPr marL="1028700" lvl="1" indent="-342900" fontAlgn="ctr">
              <a:buFont typeface="Wingdings" pitchFamily="2" charset="2"/>
              <a:buChar char="Ø"/>
            </a:pPr>
            <a:r>
              <a:rPr lang="en-US" sz="1400">
                <a:solidFill>
                  <a:schemeClr val="bg1"/>
                </a:solidFill>
                <a:latin typeface="Calibri" panose="020F0502020204030204" pitchFamily="34" charset="0"/>
              </a:rPr>
              <a:t>Modularity and interfaces for reconfigurability and repairability</a:t>
            </a:r>
          </a:p>
          <a:p>
            <a:pPr marL="1028700" lvl="1" indent="-342900" fontAlgn="ctr">
              <a:buFont typeface="Wingdings" pitchFamily="2" charset="2"/>
              <a:buChar char="Ø"/>
            </a:pPr>
            <a:r>
              <a:rPr lang="en-US" sz="1400">
                <a:solidFill>
                  <a:schemeClr val="bg1"/>
                </a:solidFill>
                <a:latin typeface="Calibri" panose="020F0502020204030204" pitchFamily="34" charset="0"/>
              </a:rPr>
              <a:t>Autonomy for high throughput and cooperative operations</a:t>
            </a:r>
          </a:p>
          <a:p>
            <a:pPr marL="1028700" lvl="1" indent="-342900" fontAlgn="ctr">
              <a:buFont typeface="Wingdings" pitchFamily="2" charset="2"/>
              <a:buChar char="Ø"/>
            </a:pPr>
            <a:r>
              <a:rPr lang="en-US" sz="1400">
                <a:solidFill>
                  <a:schemeClr val="bg1"/>
                </a:solidFill>
                <a:latin typeface="Calibri" panose="020F0502020204030204" pitchFamily="34" charset="0"/>
              </a:rPr>
              <a:t>Lunar survivability, reliability, and repair</a:t>
            </a:r>
          </a:p>
          <a:p>
            <a:pPr marL="1485900" lvl="2" indent="-342900" fontAlgn="ctr">
              <a:buFont typeface="Wingdings" pitchFamily="2" charset="2"/>
              <a:buChar char="Ø"/>
            </a:pPr>
            <a:r>
              <a:rPr lang="en-US" sz="1200">
                <a:solidFill>
                  <a:schemeClr val="bg1"/>
                </a:solidFill>
                <a:latin typeface="Calibri" panose="020F0502020204030204" pitchFamily="34" charset="0"/>
              </a:rPr>
              <a:t>Survive multiple lunar nights or shadowed regions</a:t>
            </a:r>
          </a:p>
          <a:p>
            <a:pPr marL="1485900" lvl="2" indent="-342900" fontAlgn="ctr">
              <a:buFont typeface="Wingdings" pitchFamily="2" charset="2"/>
              <a:buChar char="Ø"/>
            </a:pPr>
            <a:r>
              <a:rPr lang="en-US" sz="1200">
                <a:solidFill>
                  <a:schemeClr val="bg1"/>
                </a:solidFill>
                <a:latin typeface="Calibri" panose="020F0502020204030204" pitchFamily="34" charset="0"/>
              </a:rPr>
              <a:t>Wear-resistant materials and wear characterization</a:t>
            </a:r>
          </a:p>
          <a:p>
            <a:pPr marL="1485900" lvl="2" indent="-342900" fontAlgn="ctr">
              <a:buFont typeface="Wingdings" pitchFamily="2" charset="2"/>
              <a:buChar char="Ø"/>
            </a:pPr>
            <a:r>
              <a:rPr lang="en-US" sz="1200">
                <a:solidFill>
                  <a:schemeClr val="bg1"/>
                </a:solidFill>
                <a:latin typeface="Calibri" panose="020F0502020204030204" pitchFamily="34" charset="0"/>
              </a:rPr>
              <a:t>Long-life lubricants, motors, avionics</a:t>
            </a:r>
          </a:p>
          <a:p>
            <a:pPr marL="1485900" lvl="2" indent="-342900" fontAlgn="ctr">
              <a:buFont typeface="Wingdings" pitchFamily="2" charset="2"/>
              <a:buChar char="Ø"/>
            </a:pPr>
            <a:r>
              <a:rPr lang="en-US" sz="1200">
                <a:solidFill>
                  <a:schemeClr val="bg1"/>
                </a:solidFill>
              </a:rPr>
              <a:t>Dust mitigation for actuators, seals, joints, mechanisms; </a:t>
            </a:r>
            <a:r>
              <a:rPr lang="en-US" sz="1200">
                <a:solidFill>
                  <a:schemeClr val="bg1"/>
                </a:solidFill>
                <a:latin typeface="Calibri" panose="020F0502020204030204" pitchFamily="34" charset="0"/>
              </a:rPr>
              <a:t>Dust-tolerant thermal control system</a:t>
            </a:r>
          </a:p>
          <a:p>
            <a:pPr marL="1485900" lvl="2" indent="-342900" fontAlgn="ctr">
              <a:buFont typeface="Wingdings" pitchFamily="2" charset="2"/>
              <a:buChar char="Ø"/>
            </a:pPr>
            <a:r>
              <a:rPr lang="en-US" sz="1200">
                <a:solidFill>
                  <a:schemeClr val="bg1"/>
                </a:solidFill>
                <a:latin typeface="Calibri" panose="020F0502020204030204" pitchFamily="34" charset="0"/>
              </a:rPr>
              <a:t>Autonomous maintenance and repair</a:t>
            </a:r>
          </a:p>
          <a:p>
            <a:pPr marL="1485900" lvl="2" indent="-342900" fontAlgn="ctr">
              <a:buFont typeface="Wingdings" pitchFamily="2" charset="2"/>
              <a:buChar char="Ø"/>
            </a:pPr>
            <a:r>
              <a:rPr lang="en-US" sz="1200">
                <a:solidFill>
                  <a:schemeClr val="bg1"/>
                </a:solidFill>
                <a:latin typeface="Calibri" panose="020F0502020204030204" pitchFamily="34" charset="0"/>
              </a:rPr>
              <a:t>Health and fault management</a:t>
            </a:r>
          </a:p>
          <a:p>
            <a:pPr marL="1028700" lvl="1" indent="-342900" fontAlgn="ctr">
              <a:buFont typeface="Wingdings" pitchFamily="2" charset="2"/>
              <a:buChar char="Ø"/>
            </a:pPr>
            <a:r>
              <a:rPr lang="en-US" sz="1400">
                <a:solidFill>
                  <a:schemeClr val="bg1"/>
                </a:solidFill>
                <a:latin typeface="Calibri" panose="020F0502020204030204" pitchFamily="34" charset="0"/>
              </a:rPr>
              <a:t>Regolith flow/interaction with implements (simulation and test)</a:t>
            </a:r>
          </a:p>
          <a:p>
            <a:pPr marL="1028700" lvl="1" indent="-342900" fontAlgn="ctr">
              <a:buFont typeface="Wingdings" pitchFamily="2" charset="2"/>
              <a:buChar char="Ø"/>
            </a:pPr>
            <a:r>
              <a:rPr lang="en-US" sz="1400">
                <a:solidFill>
                  <a:schemeClr val="bg1"/>
                </a:solidFill>
                <a:latin typeface="Calibri" panose="020F0502020204030204" pitchFamily="34" charset="0"/>
              </a:rPr>
              <a:t>Scale-up from pilot scale (10mT) to initial commercial scale (1000mT/</a:t>
            </a:r>
            <a:r>
              <a:rPr lang="en-US" sz="1400" err="1">
                <a:solidFill>
                  <a:schemeClr val="bg1"/>
                </a:solidFill>
                <a:latin typeface="Calibri" panose="020F0502020204030204" pitchFamily="34" charset="0"/>
              </a:rPr>
              <a:t>yr</a:t>
            </a:r>
            <a:r>
              <a:rPr lang="en-US" sz="1400">
                <a:solidFill>
                  <a:schemeClr val="bg1"/>
                </a:solidFill>
                <a:latin typeface="Calibri" panose="020F0502020204030204" pitchFamily="34" charset="0"/>
              </a:rPr>
              <a:t>)</a:t>
            </a:r>
          </a:p>
          <a:p>
            <a:pPr marL="1028700" lvl="1" indent="-342900" fontAlgn="ctr">
              <a:buFont typeface="Wingdings" pitchFamily="2" charset="2"/>
              <a:buChar char="Ø"/>
            </a:pPr>
            <a:r>
              <a:rPr lang="en-US" sz="1400">
                <a:solidFill>
                  <a:schemeClr val="bg1"/>
                </a:solidFill>
                <a:latin typeface="Calibri" panose="020F0502020204030204" pitchFamily="34" charset="0"/>
              </a:rPr>
              <a:t>End-to-end system demonstrations that lead to lunar surface demo, need time on equipment</a:t>
            </a:r>
          </a:p>
          <a:p>
            <a:pPr marL="685800" lvl="1" fontAlgn="ctr"/>
            <a:endParaRPr lang="en-US" sz="800">
              <a:solidFill>
                <a:schemeClr val="bg1"/>
              </a:solidFill>
              <a:latin typeface="Calibri" panose="020F0502020204030204" pitchFamily="34" charset="0"/>
            </a:endParaRPr>
          </a:p>
          <a:p>
            <a:pPr marL="228600" fontAlgn="ctr"/>
            <a:r>
              <a:rPr lang="en-US" sz="1600">
                <a:solidFill>
                  <a:srgbClr val="FFFF00"/>
                </a:solidFill>
                <a:latin typeface="Calibri" panose="020F0502020204030204" pitchFamily="34" charset="0"/>
              </a:rPr>
              <a:t>Many technology gaps are shared with </a:t>
            </a:r>
            <a:r>
              <a:rPr lang="en-US" sz="1600" b="1" spc="-50">
                <a:solidFill>
                  <a:srgbClr val="FFFF00"/>
                </a:solidFill>
              </a:rPr>
              <a:t>Regolith Manipulation and Site Preparation c</a:t>
            </a:r>
            <a:r>
              <a:rPr lang="en-US" sz="1600" spc="-50">
                <a:solidFill>
                  <a:srgbClr val="FFFF00"/>
                </a:solidFill>
              </a:rPr>
              <a:t>apability area</a:t>
            </a:r>
            <a:endParaRPr lang="en-US" sz="1600">
              <a:solidFill>
                <a:srgbClr val="FFFF00"/>
              </a:solidFill>
            </a:endParaRPr>
          </a:p>
        </p:txBody>
      </p:sp>
      <p:pic>
        <p:nvPicPr>
          <p:cNvPr id="6" name="Picture 5">
            <a:extLst>
              <a:ext uri="{FF2B5EF4-FFF2-40B4-BE49-F238E27FC236}">
                <a16:creationId xmlns:a16="http://schemas.microsoft.com/office/drawing/2014/main" id="{2C80E489-4199-4D71-0C3C-A72F250458D5}"/>
              </a:ext>
            </a:extLst>
          </p:cNvPr>
          <p:cNvPicPr>
            <a:picLocks noChangeAspect="1"/>
          </p:cNvPicPr>
          <p:nvPr/>
        </p:nvPicPr>
        <p:blipFill>
          <a:blip r:embed="rId4"/>
          <a:stretch>
            <a:fillRect/>
          </a:stretch>
        </p:blipFill>
        <p:spPr>
          <a:xfrm>
            <a:off x="9470342" y="2521958"/>
            <a:ext cx="2560320" cy="1853841"/>
          </a:xfrm>
          <a:prstGeom prst="rect">
            <a:avLst/>
          </a:prstGeom>
          <a:ln w="28575">
            <a:solidFill>
              <a:srgbClr val="00B0F0"/>
            </a:solidFill>
          </a:ln>
        </p:spPr>
      </p:pic>
      <p:pic>
        <p:nvPicPr>
          <p:cNvPr id="8" name="Picture 7">
            <a:extLst>
              <a:ext uri="{FF2B5EF4-FFF2-40B4-BE49-F238E27FC236}">
                <a16:creationId xmlns:a16="http://schemas.microsoft.com/office/drawing/2014/main" id="{0F75F871-78B8-EEEF-FFED-66E13E1DAB20}"/>
              </a:ext>
            </a:extLst>
          </p:cNvPr>
          <p:cNvPicPr>
            <a:picLocks noChangeAspect="1"/>
          </p:cNvPicPr>
          <p:nvPr/>
        </p:nvPicPr>
        <p:blipFill rotWithShape="1">
          <a:blip r:embed="rId5"/>
          <a:srcRect l="9786" t="-1" r="10847" b="22683"/>
          <a:stretch/>
        </p:blipFill>
        <p:spPr>
          <a:xfrm>
            <a:off x="9466662" y="379474"/>
            <a:ext cx="2560320" cy="1650323"/>
          </a:xfrm>
          <a:prstGeom prst="rect">
            <a:avLst/>
          </a:prstGeom>
          <a:ln w="28575">
            <a:solidFill>
              <a:srgbClr val="00FA00"/>
            </a:solidFill>
          </a:ln>
        </p:spPr>
      </p:pic>
      <p:sp>
        <p:nvSpPr>
          <p:cNvPr id="10" name="TextBox 9">
            <a:extLst>
              <a:ext uri="{FF2B5EF4-FFF2-40B4-BE49-F238E27FC236}">
                <a16:creationId xmlns:a16="http://schemas.microsoft.com/office/drawing/2014/main" id="{BA6FF8FA-3A68-E132-1ED4-40902585CBB5}"/>
              </a:ext>
            </a:extLst>
          </p:cNvPr>
          <p:cNvSpPr txBox="1"/>
          <p:nvPr/>
        </p:nvSpPr>
        <p:spPr>
          <a:xfrm>
            <a:off x="9460602" y="123350"/>
            <a:ext cx="1704701" cy="2308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ISRU Pilot Excavator (</a:t>
            </a:r>
            <a:r>
              <a:rPr lang="en-US" sz="900" err="1">
                <a:solidFill>
                  <a:schemeClr val="bg1"/>
                </a:solidFill>
                <a:latin typeface="Arial" panose="020B0604020202020204" pitchFamily="34" charset="0"/>
                <a:cs typeface="Arial" panose="020B0604020202020204" pitchFamily="34" charset="0"/>
              </a:rPr>
              <a:t>IPEx</a:t>
            </a:r>
            <a:r>
              <a:rPr lang="en-US" sz="900">
                <a:solidFill>
                  <a:schemeClr val="bg1"/>
                </a:solidFill>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405700ED-6295-EA9A-B1E9-AD674D122C91}"/>
              </a:ext>
            </a:extLst>
          </p:cNvPr>
          <p:cNvSpPr txBox="1"/>
          <p:nvPr/>
        </p:nvSpPr>
        <p:spPr>
          <a:xfrm>
            <a:off x="9460602" y="2131928"/>
            <a:ext cx="2124090" cy="3693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Break the Ice Lunar Challenge (BTIL) Phase 1 Concept Hauler</a:t>
            </a:r>
          </a:p>
        </p:txBody>
      </p:sp>
      <p:pic>
        <p:nvPicPr>
          <p:cNvPr id="14" name="Picture 13">
            <a:extLst>
              <a:ext uri="{FF2B5EF4-FFF2-40B4-BE49-F238E27FC236}">
                <a16:creationId xmlns:a16="http://schemas.microsoft.com/office/drawing/2014/main" id="{4B3CAE8E-C778-56EA-BCE8-518BEC9CD7F8}"/>
              </a:ext>
            </a:extLst>
          </p:cNvPr>
          <p:cNvPicPr>
            <a:picLocks noChangeAspect="1"/>
          </p:cNvPicPr>
          <p:nvPr/>
        </p:nvPicPr>
        <p:blipFill>
          <a:blip r:embed="rId6"/>
          <a:stretch>
            <a:fillRect/>
          </a:stretch>
        </p:blipFill>
        <p:spPr>
          <a:xfrm>
            <a:off x="10301608" y="4538918"/>
            <a:ext cx="1725374" cy="2195003"/>
          </a:xfrm>
          <a:prstGeom prst="rect">
            <a:avLst/>
          </a:prstGeom>
          <a:ln w="28575">
            <a:solidFill>
              <a:srgbClr val="00B0F0"/>
            </a:solidFill>
          </a:ln>
        </p:spPr>
      </p:pic>
      <p:sp>
        <p:nvSpPr>
          <p:cNvPr id="16" name="TextBox 15">
            <a:extLst>
              <a:ext uri="{FF2B5EF4-FFF2-40B4-BE49-F238E27FC236}">
                <a16:creationId xmlns:a16="http://schemas.microsoft.com/office/drawing/2014/main" id="{F770BBC3-28C8-6616-2FA6-304E800FD0CD}"/>
              </a:ext>
            </a:extLst>
          </p:cNvPr>
          <p:cNvSpPr txBox="1"/>
          <p:nvPr/>
        </p:nvSpPr>
        <p:spPr>
          <a:xfrm>
            <a:off x="9460602" y="4580277"/>
            <a:ext cx="818714" cy="784830"/>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FLEET Ultrasonic Blade Bucket Prototype</a:t>
            </a:r>
          </a:p>
        </p:txBody>
      </p:sp>
    </p:spTree>
    <p:extLst>
      <p:ext uri="{BB962C8B-B14F-4D97-AF65-F5344CB8AC3E}">
        <p14:creationId xmlns:p14="http://schemas.microsoft.com/office/powerpoint/2010/main" val="9980064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8953" cy="4025229"/>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800219"/>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Regolith Manipulation and Site Preparation</a:t>
            </a:r>
          </a:p>
          <a:p>
            <a:r>
              <a:rPr lang="en-US" i="1">
                <a:solidFill>
                  <a:schemeClr val="bg1"/>
                </a:solidFill>
              </a:rPr>
              <a:t>Capability Description, Outcomes, and State of the Art</a:t>
            </a: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423400"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61CA90-342D-EF4F-9929-8F516A6AED10}"/>
              </a:ext>
            </a:extLst>
          </p:cNvPr>
          <p:cNvSpPr/>
          <p:nvPr/>
        </p:nvSpPr>
        <p:spPr>
          <a:xfrm>
            <a:off x="250232" y="790393"/>
            <a:ext cx="7516151" cy="5878532"/>
          </a:xfrm>
          <a:prstGeom prst="rect">
            <a:avLst/>
          </a:prstGeom>
          <a:solidFill>
            <a:schemeClr val="tx1">
              <a:lumMod val="65000"/>
              <a:lumOff val="35000"/>
            </a:schemeClr>
          </a:solidFill>
        </p:spPr>
        <p:txBody>
          <a:bodyPr wrap="square">
            <a:spAutoFit/>
          </a:bodyPr>
          <a:lstStyle/>
          <a:p>
            <a:pPr marL="228600" fontAlgn="ctr"/>
            <a:r>
              <a:rPr lang="en-US" sz="1600">
                <a:solidFill>
                  <a:schemeClr val="accent4"/>
                </a:solidFill>
              </a:rPr>
              <a:t>Capability Description - </a:t>
            </a:r>
            <a:r>
              <a:rPr lang="en-US" sz="1600">
                <a:solidFill>
                  <a:schemeClr val="bg1"/>
                </a:solidFill>
              </a:rPr>
              <a:t>Similar Capabilities as Excavation for ISRU, plus…</a:t>
            </a:r>
            <a:endParaRPr lang="en-US" sz="1600">
              <a:solidFill>
                <a:schemeClr val="accent4"/>
              </a:solidFill>
            </a:endParaRPr>
          </a:p>
          <a:p>
            <a:pPr marL="1028700" lvl="1" indent="-342900" fontAlgn="ctr">
              <a:buFont typeface="Wingdings" pitchFamily="2" charset="2"/>
              <a:buChar char="Ø"/>
            </a:pPr>
            <a:r>
              <a:rPr lang="en-US" sz="1400">
                <a:solidFill>
                  <a:schemeClr val="bg1"/>
                </a:solidFill>
              </a:rPr>
              <a:t>Site survey – geotechnical, topography</a:t>
            </a:r>
          </a:p>
          <a:p>
            <a:pPr marL="1028700" lvl="1" indent="-342900" fontAlgn="ctr">
              <a:buFont typeface="Wingdings" pitchFamily="2" charset="2"/>
              <a:buChar char="Ø"/>
            </a:pPr>
            <a:r>
              <a:rPr lang="en-US" sz="1400">
                <a:solidFill>
                  <a:schemeClr val="bg1"/>
                </a:solidFill>
              </a:rPr>
              <a:t>Load, Haul, Dump</a:t>
            </a:r>
          </a:p>
          <a:p>
            <a:pPr marL="1028700" lvl="1" indent="-342900" fontAlgn="ctr">
              <a:buFont typeface="Wingdings" pitchFamily="2" charset="2"/>
              <a:buChar char="Ø"/>
            </a:pPr>
            <a:r>
              <a:rPr lang="en-US" sz="1400">
                <a:solidFill>
                  <a:schemeClr val="bg1"/>
                </a:solidFill>
              </a:rPr>
              <a:t>Bulk regolith manipulation – berms, piles, overburden, and gravel</a:t>
            </a:r>
          </a:p>
          <a:p>
            <a:pPr marL="1028700" lvl="1" indent="-342900" fontAlgn="ctr">
              <a:buFont typeface="Wingdings" pitchFamily="2" charset="2"/>
              <a:buChar char="Ø"/>
            </a:pPr>
            <a:r>
              <a:rPr lang="en-US" sz="1400">
                <a:solidFill>
                  <a:schemeClr val="bg1"/>
                </a:solidFill>
                <a:latin typeface="Calibri" panose="020F0502020204030204" pitchFamily="34" charset="0"/>
              </a:rPr>
              <a:t>Level, grade, and compact</a:t>
            </a:r>
          </a:p>
          <a:p>
            <a:pPr marL="1028700" lvl="1" indent="-342900" fontAlgn="ctr">
              <a:buFont typeface="Wingdings" pitchFamily="2" charset="2"/>
              <a:buChar char="Ø"/>
            </a:pPr>
            <a:r>
              <a:rPr lang="en-US" sz="1400">
                <a:solidFill>
                  <a:schemeClr val="bg1"/>
                </a:solidFill>
                <a:latin typeface="Calibri" panose="020F0502020204030204" pitchFamily="34" charset="0"/>
              </a:rPr>
              <a:t>Rock removal and gathering</a:t>
            </a:r>
          </a:p>
          <a:p>
            <a:pPr marL="1028700" lvl="1" indent="-342900" fontAlgn="ctr">
              <a:buFont typeface="Wingdings" pitchFamily="2" charset="2"/>
              <a:buChar char="Ø"/>
            </a:pPr>
            <a:r>
              <a:rPr lang="en-US" sz="1400">
                <a:solidFill>
                  <a:schemeClr val="bg1"/>
                </a:solidFill>
                <a:latin typeface="Calibri" panose="020F0502020204030204" pitchFamily="34" charset="0"/>
              </a:rPr>
              <a:t>Trenching and burying </a:t>
            </a:r>
            <a:endParaRPr lang="en-US" sz="500">
              <a:solidFill>
                <a:schemeClr val="bg1"/>
              </a:solidFill>
              <a:latin typeface="Calibri" panose="020F0502020204030204" pitchFamily="34" charset="0"/>
            </a:endParaRPr>
          </a:p>
          <a:p>
            <a:pPr marL="228600" fontAlgn="ctr"/>
            <a:r>
              <a:rPr lang="en-US" sz="1600">
                <a:solidFill>
                  <a:schemeClr val="accent4"/>
                </a:solidFill>
              </a:rPr>
              <a:t>Outcomes</a:t>
            </a:r>
          </a:p>
          <a:p>
            <a:pPr marL="1028700" lvl="1" indent="-342900" fontAlgn="ctr">
              <a:buFont typeface="Wingdings" pitchFamily="2" charset="2"/>
              <a:buChar char="Ø"/>
            </a:pPr>
            <a:r>
              <a:rPr lang="en-US" sz="1400">
                <a:solidFill>
                  <a:schemeClr val="bg1"/>
                </a:solidFill>
              </a:rPr>
              <a:t>Site preparation for construction - 1000s of m</a:t>
            </a:r>
            <a:r>
              <a:rPr lang="en-US" sz="1400" baseline="30000">
                <a:solidFill>
                  <a:schemeClr val="bg1"/>
                </a:solidFill>
              </a:rPr>
              <a:t>2</a:t>
            </a:r>
            <a:r>
              <a:rPr lang="en-US" sz="1400">
                <a:solidFill>
                  <a:schemeClr val="bg1"/>
                </a:solidFill>
              </a:rPr>
              <a:t> of prepared surface</a:t>
            </a:r>
          </a:p>
          <a:p>
            <a:pPr marL="1028700" lvl="1" indent="-342900" fontAlgn="ctr">
              <a:buFont typeface="Wingdings" pitchFamily="2" charset="2"/>
              <a:buChar char="Ø"/>
            </a:pPr>
            <a:r>
              <a:rPr lang="en-US" sz="1400">
                <a:solidFill>
                  <a:schemeClr val="bg1"/>
                </a:solidFill>
                <a:latin typeface="Calibri" panose="020F0502020204030204" pitchFamily="34" charset="0"/>
              </a:rPr>
              <a:t>Provide bulk regolith berms and overburden for shielding</a:t>
            </a:r>
          </a:p>
          <a:p>
            <a:pPr marL="1028700" lvl="1" indent="-342900" fontAlgn="ctr">
              <a:buFont typeface="Wingdings" pitchFamily="2" charset="2"/>
              <a:buChar char="Ø"/>
            </a:pPr>
            <a:r>
              <a:rPr lang="en-US" sz="1400">
                <a:solidFill>
                  <a:schemeClr val="bg1"/>
                </a:solidFill>
                <a:latin typeface="Calibri" panose="020F0502020204030204" pitchFamily="34" charset="0"/>
              </a:rPr>
              <a:t>gravel surfaces for dust mitigation</a:t>
            </a:r>
          </a:p>
          <a:p>
            <a:pPr marL="228600" fontAlgn="ctr"/>
            <a:endParaRPr lang="en-US" sz="800">
              <a:solidFill>
                <a:srgbClr val="FFC000"/>
              </a:solidFill>
            </a:endParaRPr>
          </a:p>
          <a:p>
            <a:pPr marL="228600" fontAlgn="ctr"/>
            <a:r>
              <a:rPr lang="en-US" sz="1600">
                <a:solidFill>
                  <a:srgbClr val="FFC000"/>
                </a:solidFill>
              </a:rPr>
              <a:t>SoA: </a:t>
            </a:r>
            <a:r>
              <a:rPr lang="en-US" sz="1400">
                <a:solidFill>
                  <a:schemeClr val="bg1"/>
                </a:solidFill>
              </a:rPr>
              <a:t>Excavation for construction has never been attempted on an extraterrestrial body.  Prototypes have been built at low TRL. </a:t>
            </a:r>
          </a:p>
          <a:p>
            <a:pPr marL="228600" fontAlgn="ctr"/>
            <a:r>
              <a:rPr lang="en-US" sz="1400" u="sng">
                <a:solidFill>
                  <a:schemeClr val="bg1"/>
                </a:solidFill>
              </a:rPr>
              <a:t>Similar KPPs as Excavation for ISRU, plus the following</a:t>
            </a:r>
            <a:r>
              <a:rPr lang="en-US" sz="1400">
                <a:solidFill>
                  <a:schemeClr val="bg1"/>
                </a:solidFill>
              </a:rPr>
              <a:t>:</a:t>
            </a:r>
          </a:p>
          <a:p>
            <a:pPr marL="228600" fontAlgn="ctr"/>
            <a:endParaRPr lang="en-US" sz="1600">
              <a:solidFill>
                <a:schemeClr val="bg1"/>
              </a:solidFill>
            </a:endParaRPr>
          </a:p>
          <a:p>
            <a:pPr marL="228600" fontAlgn="ctr"/>
            <a:endParaRPr lang="en-US" sz="1600">
              <a:solidFill>
                <a:schemeClr val="bg1"/>
              </a:solidFill>
            </a:endParaRPr>
          </a:p>
          <a:p>
            <a:pPr marL="1143000" lvl="2" fontAlgn="ct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bg1"/>
              </a:solidFill>
            </a:endParaRPr>
          </a:p>
          <a:p>
            <a:pPr marL="1485900" lvl="2" indent="-342900" fontAlgn="ctr">
              <a:buFont typeface="Wingdings" pitchFamily="2" charset="2"/>
              <a:buChar char="Ø"/>
            </a:pPr>
            <a:endParaRPr lang="en-US" sz="1400">
              <a:solidFill>
                <a:schemeClr val="accent4"/>
              </a:solidFill>
            </a:endParaRPr>
          </a:p>
        </p:txBody>
      </p:sp>
      <p:sp>
        <p:nvSpPr>
          <p:cNvPr id="15" name="Text Placeholder 1">
            <a:extLst>
              <a:ext uri="{FF2B5EF4-FFF2-40B4-BE49-F238E27FC236}">
                <a16:creationId xmlns:a16="http://schemas.microsoft.com/office/drawing/2014/main" id="{86810266-E5EA-4C49-A540-5262A8A59C65}"/>
              </a:ext>
            </a:extLst>
          </p:cNvPr>
          <p:cNvSpPr txBox="1">
            <a:spLocks/>
          </p:cNvSpPr>
          <p:nvPr/>
        </p:nvSpPr>
        <p:spPr>
          <a:xfrm>
            <a:off x="8473415" y="479155"/>
            <a:ext cx="3230846" cy="39395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100">
                <a:solidFill>
                  <a:srgbClr val="FFFF00"/>
                </a:solidFill>
                <a:latin typeface="Arial" charset="0"/>
              </a:rPr>
              <a:t>Leveling and grading</a:t>
            </a:r>
          </a:p>
        </p:txBody>
      </p:sp>
      <p:sp>
        <p:nvSpPr>
          <p:cNvPr id="18" name="Text Placeholder 1">
            <a:extLst>
              <a:ext uri="{FF2B5EF4-FFF2-40B4-BE49-F238E27FC236}">
                <a16:creationId xmlns:a16="http://schemas.microsoft.com/office/drawing/2014/main" id="{6F98BB5B-33CE-B14E-AB1D-832D446A42C5}"/>
              </a:ext>
            </a:extLst>
          </p:cNvPr>
          <p:cNvSpPr txBox="1">
            <a:spLocks/>
          </p:cNvSpPr>
          <p:nvPr/>
        </p:nvSpPr>
        <p:spPr>
          <a:xfrm>
            <a:off x="7955248" y="3624130"/>
            <a:ext cx="2300785" cy="46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100">
                <a:solidFill>
                  <a:srgbClr val="FFFF00"/>
                </a:solidFill>
                <a:latin typeface="Arial" charset="0"/>
              </a:rPr>
              <a:t>Early-phase infrastructure</a:t>
            </a:r>
          </a:p>
        </p:txBody>
      </p:sp>
      <p:pic>
        <p:nvPicPr>
          <p:cNvPr id="24" name="Picture 23">
            <a:extLst>
              <a:ext uri="{FF2B5EF4-FFF2-40B4-BE49-F238E27FC236}">
                <a16:creationId xmlns:a16="http://schemas.microsoft.com/office/drawing/2014/main" id="{3B7949F6-202D-4646-B913-9AA6BB722082}"/>
              </a:ext>
            </a:extLst>
          </p:cNvPr>
          <p:cNvPicPr>
            <a:picLocks noChangeAspect="1"/>
          </p:cNvPicPr>
          <p:nvPr/>
        </p:nvPicPr>
        <p:blipFill>
          <a:blip r:embed="rId4"/>
          <a:stretch>
            <a:fillRect/>
          </a:stretch>
        </p:blipFill>
        <p:spPr>
          <a:xfrm>
            <a:off x="7945576" y="864278"/>
            <a:ext cx="3920427" cy="2395990"/>
          </a:xfrm>
          <a:prstGeom prst="ellipse">
            <a:avLst/>
          </a:prstGeom>
          <a:ln w="28575">
            <a:solidFill>
              <a:schemeClr val="bg1">
                <a:lumMod val="85000"/>
              </a:schemeClr>
            </a:solidFill>
          </a:ln>
        </p:spPr>
      </p:pic>
      <p:pic>
        <p:nvPicPr>
          <p:cNvPr id="25" name="Picture 24">
            <a:extLst>
              <a:ext uri="{FF2B5EF4-FFF2-40B4-BE49-F238E27FC236}">
                <a16:creationId xmlns:a16="http://schemas.microsoft.com/office/drawing/2014/main" id="{F65AC347-5253-6B41-AFD2-12C0ED8395D5}"/>
              </a:ext>
            </a:extLst>
          </p:cNvPr>
          <p:cNvPicPr>
            <a:picLocks noChangeAspect="1"/>
          </p:cNvPicPr>
          <p:nvPr/>
        </p:nvPicPr>
        <p:blipFill>
          <a:blip r:embed="rId5"/>
          <a:stretch>
            <a:fillRect/>
          </a:stretch>
        </p:blipFill>
        <p:spPr>
          <a:xfrm>
            <a:off x="7955248" y="3950978"/>
            <a:ext cx="4057560" cy="2488260"/>
          </a:xfrm>
          <a:prstGeom prst="ellipse">
            <a:avLst/>
          </a:prstGeom>
          <a:ln w="28575">
            <a:solidFill>
              <a:schemeClr val="bg1">
                <a:lumMod val="85000"/>
              </a:schemeClr>
            </a:solidFill>
          </a:ln>
        </p:spPr>
      </p:pic>
      <p:graphicFrame>
        <p:nvGraphicFramePr>
          <p:cNvPr id="17" name="Table 6">
            <a:extLst>
              <a:ext uri="{FF2B5EF4-FFF2-40B4-BE49-F238E27FC236}">
                <a16:creationId xmlns:a16="http://schemas.microsoft.com/office/drawing/2014/main" id="{0526D408-46FC-D941-A6DD-50AB830F54D1}"/>
              </a:ext>
            </a:extLst>
          </p:cNvPr>
          <p:cNvGraphicFramePr>
            <a:graphicFrameLocks noGrp="1"/>
          </p:cNvGraphicFramePr>
          <p:nvPr>
            <p:extLst>
              <p:ext uri="{D42A27DB-BD31-4B8C-83A1-F6EECF244321}">
                <p14:modId xmlns:p14="http://schemas.microsoft.com/office/powerpoint/2010/main" val="116756749"/>
              </p:ext>
            </p:extLst>
          </p:nvPr>
        </p:nvGraphicFramePr>
        <p:xfrm>
          <a:off x="448235" y="4181892"/>
          <a:ext cx="7120143" cy="2287409"/>
        </p:xfrm>
        <a:graphic>
          <a:graphicData uri="http://schemas.openxmlformats.org/drawingml/2006/table">
            <a:tbl>
              <a:tblPr firstRow="1" bandRow="1">
                <a:tableStyleId>{5940675A-B579-460E-94D1-54222C63F5DA}</a:tableStyleId>
              </a:tblPr>
              <a:tblGrid>
                <a:gridCol w="2212104">
                  <a:extLst>
                    <a:ext uri="{9D8B030D-6E8A-4147-A177-3AD203B41FA5}">
                      <a16:colId xmlns:a16="http://schemas.microsoft.com/office/drawing/2014/main" val="2004987812"/>
                    </a:ext>
                  </a:extLst>
                </a:gridCol>
                <a:gridCol w="2004376">
                  <a:extLst>
                    <a:ext uri="{9D8B030D-6E8A-4147-A177-3AD203B41FA5}">
                      <a16:colId xmlns:a16="http://schemas.microsoft.com/office/drawing/2014/main" val="3323156416"/>
                    </a:ext>
                  </a:extLst>
                </a:gridCol>
                <a:gridCol w="1317523">
                  <a:extLst>
                    <a:ext uri="{9D8B030D-6E8A-4147-A177-3AD203B41FA5}">
                      <a16:colId xmlns:a16="http://schemas.microsoft.com/office/drawing/2014/main" val="1610031562"/>
                    </a:ext>
                  </a:extLst>
                </a:gridCol>
                <a:gridCol w="1586140">
                  <a:extLst>
                    <a:ext uri="{9D8B030D-6E8A-4147-A177-3AD203B41FA5}">
                      <a16:colId xmlns:a16="http://schemas.microsoft.com/office/drawing/2014/main" val="3151710869"/>
                    </a:ext>
                  </a:extLst>
                </a:gridCol>
              </a:tblGrid>
              <a:tr h="175302">
                <a:tc>
                  <a:txBody>
                    <a:bodyPr/>
                    <a:lstStyle/>
                    <a:p>
                      <a:r>
                        <a:rPr lang="en-US" sz="1200" b="1"/>
                        <a:t>Capability or KPP</a:t>
                      </a:r>
                    </a:p>
                  </a:txBody>
                  <a:tcPr marL="45720" marR="45720">
                    <a:solidFill>
                      <a:schemeClr val="accent1">
                        <a:lumMod val="40000"/>
                        <a:lumOff val="60000"/>
                      </a:schemeClr>
                    </a:solidFill>
                  </a:tcPr>
                </a:tc>
                <a:tc>
                  <a:txBody>
                    <a:bodyPr/>
                    <a:lstStyle/>
                    <a:p>
                      <a:r>
                        <a:rPr lang="en-US" sz="1200" b="1"/>
                        <a:t>SoA</a:t>
                      </a:r>
                    </a:p>
                  </a:txBody>
                  <a:tcPr marL="45720" marR="45720">
                    <a:solidFill>
                      <a:schemeClr val="accent1">
                        <a:lumMod val="40000"/>
                        <a:lumOff val="60000"/>
                      </a:schemeClr>
                    </a:solidFill>
                  </a:tcPr>
                </a:tc>
                <a:tc>
                  <a:txBody>
                    <a:bodyPr/>
                    <a:lstStyle/>
                    <a:p>
                      <a:r>
                        <a:rPr lang="en-US" sz="1200" b="1"/>
                        <a:t>Threshold</a:t>
                      </a:r>
                    </a:p>
                  </a:txBody>
                  <a:tcPr marL="45720" marR="45720">
                    <a:solidFill>
                      <a:schemeClr val="accent1">
                        <a:lumMod val="40000"/>
                        <a:lumOff val="60000"/>
                      </a:schemeClr>
                    </a:solidFill>
                  </a:tcPr>
                </a:tc>
                <a:tc>
                  <a:txBody>
                    <a:bodyPr/>
                    <a:lstStyle/>
                    <a:p>
                      <a:r>
                        <a:rPr lang="en-US" sz="1200" b="1"/>
                        <a:t>Goal</a:t>
                      </a:r>
                    </a:p>
                  </a:txBody>
                  <a:tcPr marL="45720" marR="45720">
                    <a:solidFill>
                      <a:schemeClr val="accent1">
                        <a:lumMod val="40000"/>
                        <a:lumOff val="60000"/>
                      </a:schemeClr>
                    </a:solidFill>
                  </a:tcPr>
                </a:tc>
                <a:extLst>
                  <a:ext uri="{0D108BD9-81ED-4DB2-BD59-A6C34878D82A}">
                    <a16:rowId xmlns:a16="http://schemas.microsoft.com/office/drawing/2014/main" val="1676368781"/>
                  </a:ext>
                </a:extLst>
              </a:tr>
              <a:tr h="268109">
                <a:tc>
                  <a:txBody>
                    <a:bodyPr/>
                    <a:lstStyle/>
                    <a:p>
                      <a:r>
                        <a:rPr lang="en-US" sz="1050"/>
                        <a:t>Bulk density and bearing and shear strength measurement of regolith</a:t>
                      </a:r>
                    </a:p>
                  </a:txBody>
                  <a:tcPr marL="45720" marR="45720">
                    <a:solidFill>
                      <a:schemeClr val="bg1">
                        <a:lumMod val="85000"/>
                      </a:schemeClr>
                    </a:solidFill>
                  </a:tcPr>
                </a:tc>
                <a:tc>
                  <a:txBody>
                    <a:bodyPr/>
                    <a:lstStyle/>
                    <a:p>
                      <a:r>
                        <a:rPr lang="en-US" sz="1050">
                          <a:solidFill>
                            <a:schemeClr val="tx1"/>
                          </a:solidFill>
                        </a:rPr>
                        <a:t>cone penetrometer, shear vane, coring </a:t>
                      </a:r>
                    </a:p>
                  </a:txBody>
                  <a:tcPr marL="45720" marR="45720">
                    <a:solidFill>
                      <a:schemeClr val="bg1">
                        <a:lumMod val="85000"/>
                      </a:schemeClr>
                    </a:solidFill>
                  </a:tcPr>
                </a:tc>
                <a:tc>
                  <a:txBody>
                    <a:bodyPr/>
                    <a:lstStyle/>
                    <a:p>
                      <a:r>
                        <a:rPr lang="en-US" sz="1050"/>
                        <a:t>1 measurement per 100 m</a:t>
                      </a:r>
                      <a:r>
                        <a:rPr lang="en-US" sz="1050" baseline="30000"/>
                        <a:t>2</a:t>
                      </a:r>
                    </a:p>
                  </a:txBody>
                  <a:tcPr marL="45720" marR="45720">
                    <a:solidFill>
                      <a:schemeClr val="bg1">
                        <a:lumMod val="85000"/>
                      </a:schemeClr>
                    </a:solidFill>
                  </a:tcPr>
                </a:tc>
                <a:tc>
                  <a:txBody>
                    <a:bodyPr/>
                    <a:lstStyle/>
                    <a:p>
                      <a:r>
                        <a:rPr lang="en-US" sz="1050"/>
                        <a:t>10 autonomous measurements per 100 m</a:t>
                      </a:r>
                      <a:r>
                        <a:rPr lang="en-US" sz="1050" baseline="30000"/>
                        <a:t>2</a:t>
                      </a:r>
                    </a:p>
                  </a:txBody>
                  <a:tcPr marL="45720" marR="45720">
                    <a:solidFill>
                      <a:schemeClr val="bg1">
                        <a:lumMod val="85000"/>
                      </a:schemeClr>
                    </a:solidFill>
                  </a:tcPr>
                </a:tc>
                <a:extLst>
                  <a:ext uri="{0D108BD9-81ED-4DB2-BD59-A6C34878D82A}">
                    <a16:rowId xmlns:a16="http://schemas.microsoft.com/office/drawing/2014/main" val="2099740738"/>
                  </a:ext>
                </a:extLst>
              </a:tr>
              <a:tr h="164990">
                <a:tc>
                  <a:txBody>
                    <a:bodyPr/>
                    <a:lstStyle/>
                    <a:p>
                      <a:r>
                        <a:rPr lang="en-US" sz="1050"/>
                        <a:t>Topology characterization</a:t>
                      </a:r>
                    </a:p>
                  </a:txBody>
                  <a:tcPr marL="45720" marR="45720">
                    <a:solidFill>
                      <a:schemeClr val="bg1">
                        <a:lumMod val="85000"/>
                      </a:schemeClr>
                    </a:solidFill>
                  </a:tcPr>
                </a:tc>
                <a:tc>
                  <a:txBody>
                    <a:bodyPr/>
                    <a:lstStyle/>
                    <a:p>
                      <a:r>
                        <a:rPr lang="en-US" sz="1050">
                          <a:solidFill>
                            <a:schemeClr val="tx1"/>
                          </a:solidFill>
                        </a:rPr>
                        <a:t>LIDAR, Photogrammetry</a:t>
                      </a:r>
                    </a:p>
                  </a:txBody>
                  <a:tcPr marL="45720" marR="45720">
                    <a:solidFill>
                      <a:schemeClr val="bg1">
                        <a:lumMod val="85000"/>
                      </a:schemeClr>
                    </a:solidFill>
                  </a:tcPr>
                </a:tc>
                <a:tc>
                  <a:txBody>
                    <a:bodyPr/>
                    <a:lstStyle/>
                    <a:p>
                      <a:r>
                        <a:rPr lang="en-US" sz="1050"/>
                        <a:t>10mm resolution</a:t>
                      </a:r>
                    </a:p>
                  </a:txBody>
                  <a:tcPr marL="45720" marR="45720">
                    <a:solidFill>
                      <a:schemeClr val="bg1">
                        <a:lumMod val="85000"/>
                      </a:schemeClr>
                    </a:solidFill>
                  </a:tcPr>
                </a:tc>
                <a:tc>
                  <a:txBody>
                    <a:bodyPr/>
                    <a:lstStyle/>
                    <a:p>
                      <a:r>
                        <a:rPr lang="en-US" sz="1050"/>
                        <a:t>5mm resolution</a:t>
                      </a:r>
                    </a:p>
                  </a:txBody>
                  <a:tcPr marL="45720" marR="45720">
                    <a:solidFill>
                      <a:schemeClr val="bg1">
                        <a:lumMod val="85000"/>
                      </a:schemeClr>
                    </a:solidFill>
                  </a:tcPr>
                </a:tc>
                <a:extLst>
                  <a:ext uri="{0D108BD9-81ED-4DB2-BD59-A6C34878D82A}">
                    <a16:rowId xmlns:a16="http://schemas.microsoft.com/office/drawing/2014/main" val="2168359579"/>
                  </a:ext>
                </a:extLst>
              </a:tr>
              <a:tr h="268109">
                <a:tc>
                  <a:txBody>
                    <a:bodyPr/>
                    <a:lstStyle/>
                    <a:p>
                      <a:r>
                        <a:rPr lang="en-US" sz="1050"/>
                        <a:t>Bulk Regolith Manipulation – berm building and piling</a:t>
                      </a:r>
                    </a:p>
                  </a:txBody>
                  <a:tcPr marL="45720" marR="45720">
                    <a:solidFill>
                      <a:schemeClr val="bg1">
                        <a:lumMod val="85000"/>
                      </a:schemeClr>
                    </a:solidFill>
                  </a:tcPr>
                </a:tc>
                <a:tc>
                  <a:txBody>
                    <a:bodyPr/>
                    <a:lstStyle/>
                    <a:p>
                      <a:r>
                        <a:rPr lang="en-US" sz="1050"/>
                        <a:t>None</a:t>
                      </a:r>
                    </a:p>
                  </a:txBody>
                  <a:tcPr marL="45720" marR="45720">
                    <a:solidFill>
                      <a:schemeClr val="bg1">
                        <a:lumMod val="85000"/>
                      </a:schemeClr>
                    </a:solidFill>
                  </a:tcPr>
                </a:tc>
                <a:tc>
                  <a:txBody>
                    <a:bodyPr/>
                    <a:lstStyle/>
                    <a:p>
                      <a:r>
                        <a:rPr lang="en-US" sz="1050"/>
                        <a:t>3 m tall</a:t>
                      </a:r>
                    </a:p>
                  </a:txBody>
                  <a:tcPr marL="45720" marR="45720">
                    <a:solidFill>
                      <a:schemeClr val="bg1">
                        <a:lumMod val="85000"/>
                      </a:schemeClr>
                    </a:solidFill>
                  </a:tcPr>
                </a:tc>
                <a:tc>
                  <a:txBody>
                    <a:bodyPr/>
                    <a:lstStyle/>
                    <a:p>
                      <a:r>
                        <a:rPr lang="en-US" sz="1050"/>
                        <a:t>7 m tall</a:t>
                      </a:r>
                    </a:p>
                  </a:txBody>
                  <a:tcPr marL="45720" marR="45720">
                    <a:solidFill>
                      <a:schemeClr val="bg1">
                        <a:lumMod val="85000"/>
                      </a:schemeClr>
                    </a:solidFill>
                  </a:tcPr>
                </a:tc>
                <a:extLst>
                  <a:ext uri="{0D108BD9-81ED-4DB2-BD59-A6C34878D82A}">
                    <a16:rowId xmlns:a16="http://schemas.microsoft.com/office/drawing/2014/main" val="4262780117"/>
                  </a:ext>
                </a:extLst>
              </a:tr>
              <a:tr h="268109">
                <a:tc>
                  <a:txBody>
                    <a:bodyPr/>
                    <a:lstStyle/>
                    <a:p>
                      <a:r>
                        <a:rPr lang="en-US" sz="1050"/>
                        <a:t>Site Level, Grade &amp; Compact (1.9 g/cc)</a:t>
                      </a:r>
                    </a:p>
                  </a:txBody>
                  <a:tcPr marL="45720" marR="45720">
                    <a:solidFill>
                      <a:schemeClr val="bg1">
                        <a:lumMod val="85000"/>
                      </a:schemeClr>
                    </a:solidFill>
                  </a:tcPr>
                </a:tc>
                <a:tc>
                  <a:txBody>
                    <a:bodyPr/>
                    <a:lstStyle/>
                    <a:p>
                      <a:r>
                        <a:rPr lang="en-US" sz="1050"/>
                        <a:t>None</a:t>
                      </a:r>
                    </a:p>
                  </a:txBody>
                  <a:tcPr marL="45720" marR="45720">
                    <a:solidFill>
                      <a:schemeClr val="bg1">
                        <a:lumMod val="85000"/>
                      </a:schemeClr>
                    </a:solidFill>
                  </a:tcPr>
                </a:tc>
                <a:tc>
                  <a:txBody>
                    <a:bodyPr/>
                    <a:lstStyle/>
                    <a:p>
                      <a:r>
                        <a:rPr lang="en-US" sz="1050"/>
                        <a:t>25 m radius </a:t>
                      </a:r>
                    </a:p>
                  </a:txBody>
                  <a:tcPr marL="45720" marR="45720">
                    <a:solidFill>
                      <a:schemeClr val="bg1">
                        <a:lumMod val="85000"/>
                      </a:schemeClr>
                    </a:solidFill>
                  </a:tcPr>
                </a:tc>
                <a:tc>
                  <a:txBody>
                    <a:bodyPr/>
                    <a:lstStyle/>
                    <a:p>
                      <a:r>
                        <a:rPr lang="en-US" sz="1050"/>
                        <a:t>50 m radius</a:t>
                      </a:r>
                    </a:p>
                  </a:txBody>
                  <a:tcPr marL="45720" marR="45720">
                    <a:solidFill>
                      <a:schemeClr val="bg1">
                        <a:lumMod val="85000"/>
                      </a:schemeClr>
                    </a:solidFill>
                  </a:tcPr>
                </a:tc>
                <a:extLst>
                  <a:ext uri="{0D108BD9-81ED-4DB2-BD59-A6C34878D82A}">
                    <a16:rowId xmlns:a16="http://schemas.microsoft.com/office/drawing/2014/main" val="1884979762"/>
                  </a:ext>
                </a:extLst>
              </a:tr>
              <a:tr h="170146">
                <a:tc>
                  <a:txBody>
                    <a:bodyPr/>
                    <a:lstStyle/>
                    <a:p>
                      <a:r>
                        <a:rPr lang="en-US" sz="1050"/>
                        <a:t>Rock Removal and Gathering</a:t>
                      </a:r>
                    </a:p>
                  </a:txBody>
                  <a:tcPr marL="45720" marR="45720">
                    <a:solidFill>
                      <a:schemeClr val="bg1">
                        <a:lumMod val="85000"/>
                      </a:schemeClr>
                    </a:solidFill>
                  </a:tcPr>
                </a:tc>
                <a:tc>
                  <a:txBody>
                    <a:bodyPr/>
                    <a:lstStyle/>
                    <a:p>
                      <a:r>
                        <a:rPr lang="en-US" sz="1050"/>
                        <a:t>Rake (Apollo): 1-10 cm</a:t>
                      </a:r>
                    </a:p>
                  </a:txBody>
                  <a:tcPr marL="45720" marR="45720">
                    <a:solidFill>
                      <a:schemeClr val="bg1">
                        <a:lumMod val="85000"/>
                      </a:schemeClr>
                    </a:solidFill>
                  </a:tcPr>
                </a:tc>
                <a:tc>
                  <a:txBody>
                    <a:bodyPr/>
                    <a:lstStyle/>
                    <a:p>
                      <a:r>
                        <a:rPr lang="en-US" sz="1100"/>
                        <a:t>&lt;</a:t>
                      </a:r>
                      <a:r>
                        <a:rPr lang="en-US" sz="1050"/>
                        <a:t>10 cm</a:t>
                      </a:r>
                    </a:p>
                  </a:txBody>
                  <a:tcPr marL="45720" marR="45720">
                    <a:solidFill>
                      <a:schemeClr val="bg1">
                        <a:lumMod val="85000"/>
                      </a:schemeClr>
                    </a:solidFill>
                  </a:tcPr>
                </a:tc>
                <a:tc>
                  <a:txBody>
                    <a:bodyPr/>
                    <a:lstStyle/>
                    <a:p>
                      <a:r>
                        <a:rPr lang="en-US" sz="1050"/>
                        <a:t>&lt;50 cm</a:t>
                      </a:r>
                    </a:p>
                  </a:txBody>
                  <a:tcPr marL="45720" marR="45720">
                    <a:solidFill>
                      <a:schemeClr val="bg1">
                        <a:lumMod val="85000"/>
                      </a:schemeClr>
                    </a:solidFill>
                  </a:tcPr>
                </a:tc>
                <a:extLst>
                  <a:ext uri="{0D108BD9-81ED-4DB2-BD59-A6C34878D82A}">
                    <a16:rowId xmlns:a16="http://schemas.microsoft.com/office/drawing/2014/main" val="2822953491"/>
                  </a:ext>
                </a:extLst>
              </a:tr>
              <a:tr h="268109">
                <a:tc>
                  <a:txBody>
                    <a:bodyPr/>
                    <a:lstStyle/>
                    <a:p>
                      <a:r>
                        <a:rPr lang="en-US" sz="1050"/>
                        <a:t>Trenching</a:t>
                      </a:r>
                    </a:p>
                  </a:txBody>
                  <a:tcPr marL="45720" marR="45720">
                    <a:solidFill>
                      <a:schemeClr val="bg1">
                        <a:lumMod val="85000"/>
                      </a:schemeClr>
                    </a:solidFill>
                  </a:tcPr>
                </a:tc>
                <a:tc>
                  <a:txBody>
                    <a:bodyPr/>
                    <a:lstStyle/>
                    <a:p>
                      <a:r>
                        <a:rPr lang="en-US" sz="1050"/>
                        <a:t>Apollo &amp; lunar surveyor scoop: several cm’s deep</a:t>
                      </a:r>
                    </a:p>
                  </a:txBody>
                  <a:tcPr marL="45720" marR="45720">
                    <a:solidFill>
                      <a:schemeClr val="bg1">
                        <a:lumMod val="85000"/>
                      </a:schemeClr>
                    </a:solidFill>
                  </a:tcPr>
                </a:tc>
                <a:tc>
                  <a:txBody>
                    <a:bodyPr/>
                    <a:lstStyle/>
                    <a:p>
                      <a:r>
                        <a:rPr lang="en-US" sz="1050"/>
                        <a:t>1.0 m deep</a:t>
                      </a:r>
                    </a:p>
                  </a:txBody>
                  <a:tcPr marL="45720" marR="45720">
                    <a:solidFill>
                      <a:schemeClr val="bg1">
                        <a:lumMod val="85000"/>
                      </a:schemeClr>
                    </a:solidFill>
                  </a:tcPr>
                </a:tc>
                <a:tc>
                  <a:txBody>
                    <a:bodyPr/>
                    <a:lstStyle/>
                    <a:p>
                      <a:r>
                        <a:rPr lang="en-US" sz="1050"/>
                        <a:t>3.0 m deep</a:t>
                      </a:r>
                    </a:p>
                  </a:txBody>
                  <a:tcPr marL="45720" marR="45720">
                    <a:solidFill>
                      <a:schemeClr val="bg1">
                        <a:lumMod val="85000"/>
                      </a:schemeClr>
                    </a:solidFill>
                  </a:tcPr>
                </a:tc>
                <a:extLst>
                  <a:ext uri="{0D108BD9-81ED-4DB2-BD59-A6C34878D82A}">
                    <a16:rowId xmlns:a16="http://schemas.microsoft.com/office/drawing/2014/main" val="1564137143"/>
                  </a:ext>
                </a:extLst>
              </a:tr>
            </a:tbl>
          </a:graphicData>
        </a:graphic>
      </p:graphicFrame>
      <p:sp>
        <p:nvSpPr>
          <p:cNvPr id="26" name="TextBox 25">
            <a:extLst>
              <a:ext uri="{FF2B5EF4-FFF2-40B4-BE49-F238E27FC236}">
                <a16:creationId xmlns:a16="http://schemas.microsoft.com/office/drawing/2014/main" id="{2FFCBB66-C5B0-2144-8F4A-E607A2C246F0}"/>
              </a:ext>
            </a:extLst>
          </p:cNvPr>
          <p:cNvSpPr txBox="1"/>
          <p:nvPr/>
        </p:nvSpPr>
        <p:spPr>
          <a:xfrm>
            <a:off x="40707" y="6691965"/>
            <a:ext cx="6055293" cy="215444"/>
          </a:xfrm>
          <a:prstGeom prst="rect">
            <a:avLst/>
          </a:prstGeom>
          <a:noFill/>
        </p:spPr>
        <p:txBody>
          <a:bodyPr wrap="square" rtlCol="0">
            <a:spAutoFit/>
          </a:bodyPr>
          <a:lstStyle/>
          <a:p>
            <a:r>
              <a:rPr lang="en-US" sz="800" u="sng">
                <a:solidFill>
                  <a:srgbClr val="FFFF00"/>
                </a:solidFill>
                <a:latin typeface="Arial" panose="020B0604020202020204" pitchFamily="34" charset="0"/>
                <a:cs typeface="Arial" panose="020B0604020202020204" pitchFamily="34" charset="0"/>
              </a:rPr>
              <a:t>Not all activities depicted are currently funded or approved. Depicts “notional future” to guide technology development vision.</a:t>
            </a:r>
          </a:p>
        </p:txBody>
      </p:sp>
    </p:spTree>
    <p:extLst>
      <p:ext uri="{BB962C8B-B14F-4D97-AF65-F5344CB8AC3E}">
        <p14:creationId xmlns:p14="http://schemas.microsoft.com/office/powerpoint/2010/main" val="334369486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8953" cy="4025229"/>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Regolith Manipulation and Site Preparation</a:t>
            </a: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423400"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61CA90-342D-EF4F-9929-8F516A6AED10}"/>
              </a:ext>
            </a:extLst>
          </p:cNvPr>
          <p:cNvSpPr/>
          <p:nvPr/>
        </p:nvSpPr>
        <p:spPr>
          <a:xfrm>
            <a:off x="250232" y="917990"/>
            <a:ext cx="9052560" cy="4878259"/>
          </a:xfrm>
          <a:prstGeom prst="rect">
            <a:avLst/>
          </a:prstGeom>
          <a:solidFill>
            <a:schemeClr val="tx1">
              <a:lumMod val="65000"/>
              <a:lumOff val="35000"/>
            </a:schemeClr>
          </a:solidFill>
        </p:spPr>
        <p:txBody>
          <a:bodyPr wrap="square">
            <a:spAutoFit/>
          </a:bodyPr>
          <a:lstStyle/>
          <a:p>
            <a:pPr marL="228600" fontAlgn="ctr"/>
            <a:r>
              <a:rPr lang="en-US" sz="2000" err="1">
                <a:solidFill>
                  <a:schemeClr val="accent4"/>
                </a:solidFill>
              </a:rPr>
              <a:t>SoA</a:t>
            </a:r>
            <a:r>
              <a:rPr lang="en-US" sz="2000">
                <a:solidFill>
                  <a:schemeClr val="accent4"/>
                </a:solidFill>
              </a:rPr>
              <a:t> &amp; Current Activities</a:t>
            </a:r>
          </a:p>
          <a:p>
            <a:pPr marL="228600" fontAlgn="ctr"/>
            <a:endParaRPr lang="en-US" sz="600">
              <a:solidFill>
                <a:schemeClr val="accent4"/>
              </a:solidFill>
            </a:endParaRPr>
          </a:p>
          <a:p>
            <a:pPr marL="228600" fontAlgn="ctr"/>
            <a:r>
              <a:rPr lang="en-US" sz="1600" b="1">
                <a:solidFill>
                  <a:srgbClr val="00FA00"/>
                </a:solidFill>
                <a:latin typeface="Calibri" panose="020F0502020204030204" pitchFamily="34" charset="0"/>
              </a:rPr>
              <a:t>Site Preparation Systems </a:t>
            </a:r>
            <a:r>
              <a:rPr lang="en-US" sz="1600" b="1">
                <a:solidFill>
                  <a:schemeClr val="bg1"/>
                </a:solidFill>
                <a:latin typeface="Calibri" panose="020F0502020204030204" pitchFamily="34" charset="0"/>
              </a:rPr>
              <a:t>– Proof of Concept (TRL 3-4)</a:t>
            </a:r>
          </a:p>
          <a:p>
            <a:pPr marL="514350" indent="-285750" fontAlgn="ctr">
              <a:buFont typeface="Arial" panose="020B0604020202020204" pitchFamily="34" charset="0"/>
              <a:buChar char="•"/>
            </a:pPr>
            <a:r>
              <a:rPr lang="en-US" sz="1400" err="1">
                <a:solidFill>
                  <a:schemeClr val="bg1"/>
                </a:solidFill>
                <a:latin typeface="Calibri" panose="020F0502020204030204" pitchFamily="34" charset="0"/>
              </a:rPr>
              <a:t>LuSTR</a:t>
            </a:r>
            <a:r>
              <a:rPr lang="en-US" sz="1400">
                <a:solidFill>
                  <a:schemeClr val="bg1"/>
                </a:solidFill>
                <a:latin typeface="Calibri" panose="020F0502020204030204" pitchFamily="34" charset="0"/>
              </a:rPr>
              <a:t> project - Autonomous Site Preparation: Excavation, Compaction, and Testing (ASPECT)  (TRL 3-4)</a:t>
            </a:r>
          </a:p>
          <a:p>
            <a:pPr marL="971550" lvl="1" indent="-285750" fontAlgn="ctr">
              <a:buFont typeface="Arial" panose="020B0604020202020204" pitchFamily="34" charset="0"/>
              <a:buChar char="•"/>
            </a:pPr>
            <a:r>
              <a:rPr lang="en-US" sz="1400">
                <a:solidFill>
                  <a:schemeClr val="bg1"/>
                </a:solidFill>
                <a:latin typeface="Calibri" panose="020F0502020204030204" pitchFamily="34" charset="0"/>
              </a:rPr>
              <a:t>10m-diam area, moving/manipulating ~4mT of loose regolith and small rocks</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Four STTR Ph1 Study to develop site prep system requirements, TRL 3/4 systems, </a:t>
            </a:r>
            <a:r>
              <a:rPr lang="en-US" sz="1400" err="1">
                <a:solidFill>
                  <a:schemeClr val="bg1"/>
                </a:solidFill>
                <a:latin typeface="Calibri" panose="020F0502020204030204" pitchFamily="34" charset="0"/>
              </a:rPr>
              <a:t>ConOps</a:t>
            </a:r>
            <a:r>
              <a:rPr lang="en-US" sz="1400">
                <a:solidFill>
                  <a:schemeClr val="bg1"/>
                </a:solidFill>
                <a:latin typeface="Calibri" panose="020F0502020204030204" pitchFamily="34" charset="0"/>
              </a:rPr>
              <a:t>, and analytical tools for site design</a:t>
            </a:r>
            <a:endParaRPr lang="en-US" sz="900">
              <a:solidFill>
                <a:schemeClr val="bg1"/>
              </a:solidFill>
              <a:latin typeface="Calibri" panose="020F0502020204030204" pitchFamily="34" charset="0"/>
            </a:endParaRPr>
          </a:p>
          <a:p>
            <a:pPr marL="228600" fontAlgn="ctr"/>
            <a:r>
              <a:rPr lang="en-US" sz="1600" b="1">
                <a:solidFill>
                  <a:srgbClr val="00B0F0"/>
                </a:solidFill>
                <a:latin typeface="Calibri" panose="020F0502020204030204" pitchFamily="34" charset="0"/>
              </a:rPr>
              <a:t>Site Preparation Implements</a:t>
            </a:r>
            <a:r>
              <a:rPr lang="en-US" sz="1600" b="1">
                <a:solidFill>
                  <a:schemeClr val="bg1"/>
                </a:solidFill>
                <a:latin typeface="Calibri" panose="020F0502020204030204" pitchFamily="34" charset="0"/>
              </a:rPr>
              <a:t> – Proof of Concept (TRL 2-5)</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Several lab-scale studies on regolith compaction (TRL 3/4)</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Several grader and compactor implements under development, e.g., vibrating plates/rollers (TRL 2/3) and grading blades/buckets (TRL 4/5)</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Not flight rated, limited relevant environment testing of implements</a:t>
            </a:r>
          </a:p>
          <a:p>
            <a:pPr marL="514350" indent="-285750" fontAlgn="ctr">
              <a:buFont typeface="Arial" panose="020B0604020202020204" pitchFamily="34" charset="0"/>
              <a:buChar char="•"/>
            </a:pPr>
            <a:endParaRPr lang="en-US" sz="400">
              <a:solidFill>
                <a:schemeClr val="bg1"/>
              </a:solidFill>
              <a:latin typeface="Calibri" panose="020F0502020204030204" pitchFamily="34" charset="0"/>
            </a:endParaRPr>
          </a:p>
          <a:p>
            <a:pPr marL="3886200" lvl="8" fontAlgn="ctr"/>
            <a:endParaRPr lang="en-US" sz="500">
              <a:solidFill>
                <a:schemeClr val="bg1"/>
              </a:solidFill>
              <a:latin typeface="Calibri" panose="020F0502020204030204" pitchFamily="34" charset="0"/>
            </a:endParaRPr>
          </a:p>
          <a:p>
            <a:pPr marL="228600" fontAlgn="ctr"/>
            <a:r>
              <a:rPr lang="en-US" sz="2000">
                <a:solidFill>
                  <a:schemeClr val="accent4"/>
                </a:solidFill>
              </a:rPr>
              <a:t>Technology Gaps</a:t>
            </a:r>
            <a:endParaRPr lang="en-US" sz="2000" b="1">
              <a:solidFill>
                <a:srgbClr val="00B050"/>
              </a:solidFill>
            </a:endParaRPr>
          </a:p>
          <a:p>
            <a:pPr marL="1028700" lvl="1" indent="-342900" fontAlgn="ctr">
              <a:buFont typeface="Wingdings" pitchFamily="2" charset="2"/>
              <a:buChar char="Ø"/>
            </a:pPr>
            <a:r>
              <a:rPr lang="en-US" sz="1400">
                <a:solidFill>
                  <a:schemeClr val="bg1"/>
                </a:solidFill>
              </a:rPr>
              <a:t>Site survey – geotechnical, topography</a:t>
            </a:r>
          </a:p>
          <a:p>
            <a:pPr marL="1028700" lvl="1" indent="-342900" fontAlgn="ctr">
              <a:buFont typeface="Wingdings" pitchFamily="2" charset="2"/>
              <a:buChar char="Ø"/>
            </a:pPr>
            <a:r>
              <a:rPr lang="en-US" sz="1400">
                <a:solidFill>
                  <a:schemeClr val="bg1"/>
                </a:solidFill>
              </a:rPr>
              <a:t>Implements and Systems: excavation, haul, dump, rock handling, grading, leveling, compaction, berm building, trenching</a:t>
            </a:r>
          </a:p>
          <a:p>
            <a:pPr marL="1028700" lvl="1" indent="-342900" fontAlgn="ctr">
              <a:buFont typeface="Wingdings" pitchFamily="2" charset="2"/>
              <a:buChar char="Ø"/>
            </a:pPr>
            <a:r>
              <a:rPr lang="en-US" sz="1400">
                <a:solidFill>
                  <a:schemeClr val="bg1"/>
                </a:solidFill>
              </a:rPr>
              <a:t>Site prep inspection techniques and sensor systems</a:t>
            </a:r>
          </a:p>
          <a:p>
            <a:pPr marL="1028700" lvl="1" indent="-342900" fontAlgn="ctr">
              <a:buFont typeface="Wingdings" pitchFamily="2" charset="2"/>
              <a:buChar char="Ø"/>
            </a:pPr>
            <a:r>
              <a:rPr lang="en-US" sz="1400">
                <a:solidFill>
                  <a:schemeClr val="bg1"/>
                </a:solidFill>
              </a:rPr>
              <a:t>Feasibility testing for regolith manipulation and system development leading to lunar surface demo</a:t>
            </a:r>
          </a:p>
          <a:p>
            <a:pPr marL="1028700" lvl="1" indent="-342900" fontAlgn="ctr">
              <a:buFont typeface="Wingdings" pitchFamily="2" charset="2"/>
              <a:buChar char="Ø"/>
            </a:pPr>
            <a:r>
              <a:rPr lang="en-US" sz="1400">
                <a:solidFill>
                  <a:schemeClr val="bg1"/>
                </a:solidFill>
              </a:rPr>
              <a:t>System scale-up to initial commercial scale; </a:t>
            </a:r>
            <a:r>
              <a:rPr lang="en-US" sz="1400" b="1">
                <a:solidFill>
                  <a:schemeClr val="bg1"/>
                </a:solidFill>
              </a:rPr>
              <a:t>100’s m</a:t>
            </a:r>
            <a:r>
              <a:rPr lang="en-US" sz="1400" b="1" baseline="30000">
                <a:solidFill>
                  <a:schemeClr val="bg1"/>
                </a:solidFill>
              </a:rPr>
              <a:t>2 </a:t>
            </a:r>
            <a:r>
              <a:rPr lang="en-US" sz="1400" b="1">
                <a:solidFill>
                  <a:schemeClr val="bg1"/>
                </a:solidFill>
              </a:rPr>
              <a:t>areas,  10,000’s </a:t>
            </a:r>
            <a:r>
              <a:rPr lang="en-US" sz="1400" b="1" err="1">
                <a:solidFill>
                  <a:schemeClr val="bg1"/>
                </a:solidFill>
              </a:rPr>
              <a:t>mT</a:t>
            </a:r>
            <a:r>
              <a:rPr lang="en-US" sz="1400" b="1">
                <a:solidFill>
                  <a:schemeClr val="bg1"/>
                </a:solidFill>
              </a:rPr>
              <a:t> regolith moved</a:t>
            </a:r>
            <a:endParaRPr lang="en-US" sz="1400" b="1" baseline="30000">
              <a:solidFill>
                <a:schemeClr val="bg1"/>
              </a:solidFill>
            </a:endParaRPr>
          </a:p>
          <a:p>
            <a:pPr marL="1028700" lvl="1" indent="-342900" fontAlgn="ctr">
              <a:buFont typeface="Wingdings" pitchFamily="2" charset="2"/>
              <a:buChar char="Ø"/>
            </a:pPr>
            <a:r>
              <a:rPr lang="en-US" sz="1400" i="1">
                <a:solidFill>
                  <a:schemeClr val="bg1"/>
                </a:solidFill>
              </a:rPr>
              <a:t>Additional shared gaps listed for Excavation for ISRU</a:t>
            </a:r>
          </a:p>
          <a:p>
            <a:pPr marL="1028700" lvl="1" indent="-342900" fontAlgn="ctr">
              <a:buFont typeface="Wingdings" pitchFamily="2" charset="2"/>
              <a:buChar char="Ø"/>
            </a:pPr>
            <a:endParaRPr lang="en-US" sz="1400" i="1">
              <a:solidFill>
                <a:schemeClr val="bg1"/>
              </a:solidFill>
            </a:endParaRPr>
          </a:p>
        </p:txBody>
      </p:sp>
      <p:pic>
        <p:nvPicPr>
          <p:cNvPr id="6" name="Picture 5">
            <a:extLst>
              <a:ext uri="{FF2B5EF4-FFF2-40B4-BE49-F238E27FC236}">
                <a16:creationId xmlns:a16="http://schemas.microsoft.com/office/drawing/2014/main" id="{8E0EB088-80C3-F29A-FDC2-84011B83AF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5586" b="18489"/>
          <a:stretch/>
        </p:blipFill>
        <p:spPr bwMode="auto">
          <a:xfrm>
            <a:off x="9701580" y="2771642"/>
            <a:ext cx="2124090" cy="1685263"/>
          </a:xfrm>
          <a:prstGeom prst="rect">
            <a:avLst/>
          </a:prstGeom>
          <a:noFill/>
          <a:ln w="28575">
            <a:solidFill>
              <a:srgbClr val="00FA00"/>
            </a:solid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9313CE18-EA22-6A5E-2AC2-56AFA3E836A1}"/>
              </a:ext>
            </a:extLst>
          </p:cNvPr>
          <p:cNvSpPr txBox="1"/>
          <p:nvPr/>
        </p:nvSpPr>
        <p:spPr>
          <a:xfrm>
            <a:off x="9579515" y="2381137"/>
            <a:ext cx="2124090" cy="369332"/>
          </a:xfrm>
          <a:prstGeom prst="rect">
            <a:avLst/>
          </a:prstGeom>
          <a:noFill/>
        </p:spPr>
        <p:txBody>
          <a:bodyPr wrap="square" rtlCol="0">
            <a:spAutoFit/>
          </a:bodyPr>
          <a:lstStyle/>
          <a:p>
            <a:r>
              <a:rPr lang="en-US" sz="900">
                <a:solidFill>
                  <a:schemeClr val="bg1"/>
                </a:solidFill>
                <a:cs typeface="Arial" panose="020B0604020202020204" pitchFamily="34" charset="0"/>
              </a:rPr>
              <a:t>STTR Ph1 Site Prep System Study – </a:t>
            </a:r>
            <a:r>
              <a:rPr lang="en-US" sz="900" err="1">
                <a:solidFill>
                  <a:schemeClr val="bg1"/>
                </a:solidFill>
                <a:cs typeface="Arial" panose="020B0604020202020204" pitchFamily="34" charset="0"/>
              </a:rPr>
              <a:t>Astroport</a:t>
            </a:r>
            <a:r>
              <a:rPr lang="en-US" sz="900">
                <a:solidFill>
                  <a:schemeClr val="bg1"/>
                </a:solidFill>
                <a:cs typeface="Arial" panose="020B0604020202020204" pitchFamily="34" charset="0"/>
              </a:rPr>
              <a:t> Space Technologies, Inc.</a:t>
            </a:r>
          </a:p>
        </p:txBody>
      </p:sp>
      <p:pic>
        <p:nvPicPr>
          <p:cNvPr id="8" name="Picture 7">
            <a:extLst>
              <a:ext uri="{FF2B5EF4-FFF2-40B4-BE49-F238E27FC236}">
                <a16:creationId xmlns:a16="http://schemas.microsoft.com/office/drawing/2014/main" id="{01C201CF-D76F-6918-D6DE-ECB9814DB7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679" b="21667"/>
          <a:stretch/>
        </p:blipFill>
        <p:spPr bwMode="auto">
          <a:xfrm>
            <a:off x="9498497" y="4921959"/>
            <a:ext cx="2530256" cy="1618782"/>
          </a:xfrm>
          <a:prstGeom prst="rect">
            <a:avLst/>
          </a:prstGeom>
          <a:noFill/>
          <a:ln w="28575">
            <a:solidFill>
              <a:srgbClr val="00B0F0"/>
            </a:solidFill>
          </a:ln>
        </p:spPr>
      </p:pic>
      <p:sp>
        <p:nvSpPr>
          <p:cNvPr id="13" name="TextBox 12">
            <a:extLst>
              <a:ext uri="{FF2B5EF4-FFF2-40B4-BE49-F238E27FC236}">
                <a16:creationId xmlns:a16="http://schemas.microsoft.com/office/drawing/2014/main" id="{1981BC18-632F-BFEC-A6A6-ACDFD1A9B8C4}"/>
              </a:ext>
            </a:extLst>
          </p:cNvPr>
          <p:cNvSpPr txBox="1"/>
          <p:nvPr/>
        </p:nvSpPr>
        <p:spPr>
          <a:xfrm>
            <a:off x="9374540" y="4669177"/>
            <a:ext cx="2269058" cy="230832"/>
          </a:xfrm>
          <a:prstGeom prst="rect">
            <a:avLst/>
          </a:prstGeom>
          <a:noFill/>
        </p:spPr>
        <p:txBody>
          <a:bodyPr wrap="square" rtlCol="0">
            <a:spAutoFit/>
          </a:bodyPr>
          <a:lstStyle/>
          <a:p>
            <a:r>
              <a:rPr lang="en-US" sz="900">
                <a:solidFill>
                  <a:schemeClr val="bg1"/>
                </a:solidFill>
                <a:cs typeface="Arial" panose="020B0604020202020204" pitchFamily="34" charset="0"/>
              </a:rPr>
              <a:t>NASA Chariot with LANCE dozer blade</a:t>
            </a:r>
          </a:p>
        </p:txBody>
      </p:sp>
      <p:sp>
        <p:nvSpPr>
          <p:cNvPr id="14" name="TextBox 13">
            <a:extLst>
              <a:ext uri="{FF2B5EF4-FFF2-40B4-BE49-F238E27FC236}">
                <a16:creationId xmlns:a16="http://schemas.microsoft.com/office/drawing/2014/main" id="{C03B98FA-F794-375D-0FCA-857A9124AF61}"/>
              </a:ext>
            </a:extLst>
          </p:cNvPr>
          <p:cNvSpPr txBox="1"/>
          <p:nvPr/>
        </p:nvSpPr>
        <p:spPr>
          <a:xfrm>
            <a:off x="9679977" y="147611"/>
            <a:ext cx="2207593" cy="507831"/>
          </a:xfrm>
          <a:prstGeom prst="rect">
            <a:avLst/>
          </a:prstGeom>
          <a:noFill/>
        </p:spPr>
        <p:txBody>
          <a:bodyPr wrap="square" rtlCol="0">
            <a:spAutoFit/>
          </a:bodyPr>
          <a:lstStyle/>
          <a:p>
            <a:r>
              <a:rPr lang="en-US" sz="900">
                <a:solidFill>
                  <a:schemeClr val="bg1"/>
                </a:solidFill>
                <a:latin typeface="Calibri" panose="020F0502020204030204" pitchFamily="34" charset="0"/>
              </a:rPr>
              <a:t>Autonomous Site Preparation: Excavation, Compaction, and Testing (ASPECT) – Colorado School of Mines</a:t>
            </a:r>
            <a:endParaRPr lang="en-US" sz="900">
              <a:solidFill>
                <a:schemeClr val="bg1"/>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CF877EAF-0743-4680-15C7-0C1F2651EEA6}"/>
              </a:ext>
            </a:extLst>
          </p:cNvPr>
          <p:cNvPicPr>
            <a:picLocks noChangeAspect="1"/>
          </p:cNvPicPr>
          <p:nvPr/>
        </p:nvPicPr>
        <p:blipFill>
          <a:blip r:embed="rId6"/>
          <a:stretch>
            <a:fillRect/>
          </a:stretch>
        </p:blipFill>
        <p:spPr>
          <a:xfrm>
            <a:off x="9783124" y="673478"/>
            <a:ext cx="1961002" cy="1515320"/>
          </a:xfrm>
          <a:prstGeom prst="rect">
            <a:avLst/>
          </a:prstGeom>
          <a:solidFill>
            <a:srgbClr val="424242"/>
          </a:solidFill>
          <a:ln w="28575">
            <a:solidFill>
              <a:srgbClr val="00FA00"/>
            </a:solidFill>
          </a:ln>
        </p:spPr>
      </p:pic>
      <p:sp>
        <p:nvSpPr>
          <p:cNvPr id="16" name="TextBox 15">
            <a:extLst>
              <a:ext uri="{FF2B5EF4-FFF2-40B4-BE49-F238E27FC236}">
                <a16:creationId xmlns:a16="http://schemas.microsoft.com/office/drawing/2014/main" id="{12B4B8CB-F787-16A3-864E-ED6B5CDF6258}"/>
              </a:ext>
            </a:extLst>
          </p:cNvPr>
          <p:cNvSpPr txBox="1"/>
          <p:nvPr/>
        </p:nvSpPr>
        <p:spPr>
          <a:xfrm>
            <a:off x="123325" y="383445"/>
            <a:ext cx="7560648" cy="369332"/>
          </a:xfrm>
          <a:prstGeom prst="rect">
            <a:avLst/>
          </a:prstGeom>
          <a:noFill/>
        </p:spPr>
        <p:txBody>
          <a:bodyPr wrap="square" rtlCol="0">
            <a:spAutoFit/>
          </a:bodyPr>
          <a:lstStyle/>
          <a:p>
            <a:r>
              <a:rPr lang="en-US" i="1">
                <a:solidFill>
                  <a:schemeClr val="bg1"/>
                </a:solidFill>
              </a:rPr>
              <a:t>Capability State of the Art, Current Activities, and Technology Gaps</a:t>
            </a:r>
          </a:p>
        </p:txBody>
      </p:sp>
    </p:spTree>
    <p:extLst>
      <p:ext uri="{BB962C8B-B14F-4D97-AF65-F5344CB8AC3E}">
        <p14:creationId xmlns:p14="http://schemas.microsoft.com/office/powerpoint/2010/main" val="40224174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a:extLst>
              <a:ext uri="{FF2B5EF4-FFF2-40B4-BE49-F238E27FC236}">
                <a16:creationId xmlns:a16="http://schemas.microsoft.com/office/drawing/2014/main" id="{34D10ECC-320C-1943-8D3B-9CD5854767BA}"/>
              </a:ext>
            </a:extLst>
          </p:cNvPr>
          <p:cNvPicPr>
            <a:picLocks noChangeAspect="1"/>
          </p:cNvPicPr>
          <p:nvPr/>
        </p:nvPicPr>
        <p:blipFill rotWithShape="1">
          <a:blip r:embed="rId3"/>
          <a:srcRect r="-149" b="11406"/>
          <a:stretch/>
        </p:blipFill>
        <p:spPr>
          <a:xfrm>
            <a:off x="0" y="808260"/>
            <a:ext cx="12195546" cy="6074229"/>
          </a:xfrm>
          <a:prstGeom prst="rect">
            <a:avLst/>
          </a:prstGeom>
        </p:spPr>
      </p:pic>
      <p:sp>
        <p:nvSpPr>
          <p:cNvPr id="12" name="Text Placeholder 1">
            <a:extLst>
              <a:ext uri="{FF2B5EF4-FFF2-40B4-BE49-F238E27FC236}">
                <a16:creationId xmlns:a16="http://schemas.microsoft.com/office/drawing/2014/main" id="{321FFC13-F1DF-834D-8882-3CD110225C9A}"/>
              </a:ext>
            </a:extLst>
          </p:cNvPr>
          <p:cNvSpPr>
            <a:spLocks noGrp="1"/>
          </p:cNvSpPr>
          <p:nvPr>
            <p:ph type="body" sz="quarter" idx="10"/>
          </p:nvPr>
        </p:nvSpPr>
        <p:spPr>
          <a:xfrm>
            <a:off x="77340" y="125402"/>
            <a:ext cx="8674774" cy="813489"/>
          </a:xfrm>
        </p:spPr>
        <p:txBody>
          <a:bodyPr>
            <a:normAutofit/>
          </a:bodyPr>
          <a:lstStyle/>
          <a:p>
            <a:r>
              <a:rPr lang="en-US" sz="3600" spc="-50"/>
              <a:t>Surface Construction Classifications</a:t>
            </a:r>
          </a:p>
        </p:txBody>
      </p:sp>
      <p:graphicFrame>
        <p:nvGraphicFramePr>
          <p:cNvPr id="9" name="Table 8">
            <a:extLst>
              <a:ext uri="{FF2B5EF4-FFF2-40B4-BE49-F238E27FC236}">
                <a16:creationId xmlns:a16="http://schemas.microsoft.com/office/drawing/2014/main" id="{F33D6495-FB41-FA49-B139-6E51AE5E8D8A}"/>
              </a:ext>
            </a:extLst>
          </p:cNvPr>
          <p:cNvGraphicFramePr>
            <a:graphicFrameLocks noGrp="1"/>
          </p:cNvGraphicFramePr>
          <p:nvPr>
            <p:extLst>
              <p:ext uri="{D42A27DB-BD31-4B8C-83A1-F6EECF244321}">
                <p14:modId xmlns:p14="http://schemas.microsoft.com/office/powerpoint/2010/main" val="1421797171"/>
              </p:ext>
            </p:extLst>
          </p:nvPr>
        </p:nvGraphicFramePr>
        <p:xfrm>
          <a:off x="6400657" y="1566635"/>
          <a:ext cx="5544208" cy="5300141"/>
        </p:xfrm>
        <a:graphic>
          <a:graphicData uri="http://schemas.openxmlformats.org/drawingml/2006/table">
            <a:tbl>
              <a:tblPr>
                <a:tableStyleId>{5C22544A-7EE6-4342-B048-85BDC9FD1C3A}</a:tableStyleId>
              </a:tblPr>
              <a:tblGrid>
                <a:gridCol w="1396265">
                  <a:extLst>
                    <a:ext uri="{9D8B030D-6E8A-4147-A177-3AD203B41FA5}">
                      <a16:colId xmlns:a16="http://schemas.microsoft.com/office/drawing/2014/main" val="2546665011"/>
                    </a:ext>
                  </a:extLst>
                </a:gridCol>
                <a:gridCol w="4147943">
                  <a:extLst>
                    <a:ext uri="{9D8B030D-6E8A-4147-A177-3AD203B41FA5}">
                      <a16:colId xmlns:a16="http://schemas.microsoft.com/office/drawing/2014/main" val="2994838547"/>
                    </a:ext>
                  </a:extLst>
                </a:gridCol>
              </a:tblGrid>
              <a:tr h="169395">
                <a:tc>
                  <a:txBody>
                    <a:bodyPr/>
                    <a:lstStyle/>
                    <a:p>
                      <a:pPr marL="0" marR="0" algn="ctr">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a:effectLst/>
                        </a:rPr>
                        <a:t>Classification</a:t>
                      </a:r>
                      <a:endParaRPr lang="en-US" sz="1100" b="1">
                        <a:effectLst/>
                        <a:latin typeface="Times New Roman" panose="02020603050405020304" pitchFamily="18" charset="0"/>
                        <a:ea typeface="Times New Roman" panose="02020603050405020304" pitchFamily="18" charset="0"/>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a:effectLst/>
                        </a:rPr>
                        <a:t>Key Characteristics</a:t>
                      </a:r>
                      <a:endParaRPr lang="en-US" sz="1100" b="1">
                        <a:effectLst/>
                        <a:latin typeface="Times New Roman" panose="02020603050405020304" pitchFamily="18" charset="0"/>
                        <a:ea typeface="Times New Roman" panose="02020603050405020304" pitchFamily="18" charset="0"/>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090476"/>
                  </a:ext>
                </a:extLst>
              </a:tr>
              <a:tr h="1097244">
                <a:tc>
                  <a:txBody>
                    <a:bodyPr/>
                    <a:lstStyle/>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u="sng">
                          <a:effectLst/>
                        </a:rPr>
                        <a:t>CLASS I</a:t>
                      </a:r>
                      <a:endParaRPr lang="en-US" sz="1100" b="1">
                        <a:effectLst/>
                      </a:endParaRPr>
                    </a:p>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a:effectLst/>
                        </a:rPr>
                        <a:t>Pre-integrated module</a:t>
                      </a:r>
                      <a:endParaRPr lang="en-US" sz="1100" b="1">
                        <a:effectLst/>
                        <a:latin typeface="Times New Roman" panose="02020603050405020304" pitchFamily="18" charset="0"/>
                        <a:ea typeface="Times New Roman" panose="02020603050405020304" pitchFamily="18" charset="0"/>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171450" marR="0" lvl="0" indent="-171450">
                        <a:spcBef>
                          <a:spcPts val="0"/>
                        </a:spcBef>
                        <a:spcAft>
                          <a:spcPts val="0"/>
                        </a:spcAft>
                        <a:buFont typeface="Symbol" panose="05050102010706020507" pitchFamily="18" charset="2"/>
                        <a:buChar char=""/>
                        <a:tabLst>
                          <a:tab pos="0" algn="l"/>
                          <a:tab pos="22860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Lst>
                      </a:pPr>
                      <a:endParaRPr lang="en-US" sz="1100">
                        <a:effectLst/>
                      </a:endParaRPr>
                    </a:p>
                    <a:p>
                      <a:pPr marL="171450" marR="0" lvl="0" indent="-171450">
                        <a:spcBef>
                          <a:spcPts val="0"/>
                        </a:spcBef>
                        <a:spcAft>
                          <a:spcPts val="0"/>
                        </a:spcAft>
                        <a:buFont typeface="Symbol" panose="05050102010706020507" pitchFamily="18" charset="2"/>
                        <a:buChar char=""/>
                        <a:tabLst>
                          <a:tab pos="0" algn="l"/>
                          <a:tab pos="22860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Lst>
                      </a:pPr>
                      <a:r>
                        <a:rPr lang="en-US" sz="1100">
                          <a:effectLst/>
                        </a:rPr>
                        <a:t>Earth Manufactured</a:t>
                      </a:r>
                    </a:p>
                    <a:p>
                      <a:pPr marL="171450" marR="0" lvl="0" indent="-171450">
                        <a:spcBef>
                          <a:spcPts val="0"/>
                        </a:spcBef>
                        <a:spcAft>
                          <a:spcPts val="0"/>
                        </a:spcAft>
                        <a:buFont typeface="Symbol" panose="05050102010706020507" pitchFamily="18" charset="2"/>
                        <a:buChar char=""/>
                        <a:tabLst>
                          <a:tab pos="0" algn="l"/>
                          <a:tab pos="22860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Lst>
                      </a:pPr>
                      <a:r>
                        <a:rPr lang="en-US" sz="1100">
                          <a:effectLst/>
                        </a:rPr>
                        <a:t>Pre-Integrated &amp; Tested Prior to Launch</a:t>
                      </a: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r>
                        <a:rPr lang="en-US" sz="1100">
                          <a:effectLst/>
                        </a:rPr>
                        <a:t>Space Delivered with Immediate Habitation Capability</a:t>
                      </a: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r>
                        <a:rPr lang="en-US" sz="1100">
                          <a:effectLst/>
                        </a:rPr>
                        <a:t>Volume and Mass Constrained by Launch Vehicle Capability</a:t>
                      </a: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endParaRPr lang="en-US" sz="1100">
                        <a:effectLst/>
                      </a:endParaRP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endParaRPr lang="en-US" sz="1100">
                        <a:effectLst/>
                      </a:endParaRP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endParaRPr lang="en-US" sz="1100">
                        <a:effectLst/>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986639259"/>
                  </a:ext>
                </a:extLst>
              </a:tr>
              <a:tr h="1881122">
                <a:tc>
                  <a:txBody>
                    <a:bodyPr/>
                    <a:lstStyle/>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u="sng">
                          <a:effectLst/>
                        </a:rPr>
                        <a:t>CLASS II</a:t>
                      </a:r>
                      <a:endParaRPr lang="en-US" sz="1100" b="1">
                        <a:effectLst/>
                      </a:endParaRPr>
                    </a:p>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a:effectLst/>
                        </a:rPr>
                        <a:t>Surface Deployed &amp; Assembled</a:t>
                      </a:r>
                    </a:p>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endParaRPr lang="en-US" sz="1100" b="1">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endParaRPr lang="en-US" sz="1100" b="1">
                        <a:effectLst/>
                        <a:latin typeface="Times New Roman" panose="02020603050405020304" pitchFamily="18" charset="0"/>
                        <a:ea typeface="Times New Roman" panose="02020603050405020304" pitchFamily="18" charset="0"/>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endParaRPr lang="en-US" sz="1100">
                        <a:effectLst/>
                      </a:endParaRP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r>
                        <a:rPr lang="en-US" sz="1100">
                          <a:effectLst/>
                        </a:rPr>
                        <a:t>Requires Surface Deployment, Assembly &amp; Outfitting</a:t>
                      </a:r>
                    </a:p>
                    <a:p>
                      <a:pPr marL="171450" marR="0" lvl="0" indent="-171450">
                        <a:spcBef>
                          <a:spcPts val="0"/>
                        </a:spcBef>
                        <a:spcAft>
                          <a:spcPts val="0"/>
                        </a:spcAft>
                        <a:buFont typeface="Symbol" panose="05050102010706020507" pitchFamily="18" charset="2"/>
                        <a:buChar char=""/>
                        <a:tabLst>
                          <a:tab pos="0" algn="l"/>
                          <a:tab pos="228600" algn="l"/>
                          <a:tab pos="1280160" algn="l"/>
                          <a:tab pos="3657600" algn="l"/>
                        </a:tabLst>
                      </a:pPr>
                      <a:r>
                        <a:rPr lang="en-US" sz="1100">
                          <a:effectLst/>
                        </a:rPr>
                        <a:t>May Include Partial Integration of Subsystems</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0" algn="l"/>
                          <a:tab pos="228600" algn="l"/>
                          <a:tab pos="1280160" algn="l"/>
                          <a:tab pos="3657600" algn="l"/>
                        </a:tabLst>
                        <a:defRPr/>
                      </a:pPr>
                      <a:r>
                        <a:rPr lang="en-US" sz="1100">
                          <a:effectLst/>
                        </a:rPr>
                        <a:t>Critical Subsystems are Earth Based and Tested Prior to Launch</a:t>
                      </a:r>
                    </a:p>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r>
                        <a:rPr lang="en-US" sz="1100">
                          <a:effectLst/>
                        </a:rPr>
                        <a:t>Requires Checkout Prior to Human Occupancy</a:t>
                      </a:r>
                    </a:p>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r>
                        <a:rPr lang="en-US" sz="1100">
                          <a:effectLst/>
                        </a:rPr>
                        <a:t>Larger Volumes/Sizes Capable (e.g.., </a:t>
                      </a:r>
                      <a:r>
                        <a:rPr lang="en-US" sz="1100" err="1">
                          <a:effectLst/>
                        </a:rPr>
                        <a:t>Transhab</a:t>
                      </a:r>
                      <a:r>
                        <a:rPr lang="en-US" sz="1100">
                          <a:effectLst/>
                        </a:rPr>
                        <a:t> ~3X the Volume of a Standard ISS Module)</a:t>
                      </a:r>
                    </a:p>
                    <a:p>
                      <a:pPr marL="171450" marR="0" lvl="0" indent="-171450">
                        <a:spcBef>
                          <a:spcPts val="0"/>
                        </a:spcBef>
                        <a:spcAft>
                          <a:spcPts val="0"/>
                        </a:spcAft>
                        <a:buFont typeface="Symbol" panose="05050102010706020507" pitchFamily="18" charset="2"/>
                        <a:buChar char=""/>
                        <a:tabLst>
                          <a:tab pos="0" algn="l"/>
                          <a:tab pos="0" algn="l"/>
                          <a:tab pos="228600" algn="l"/>
                          <a:tab pos="640080" algn="l"/>
                          <a:tab pos="914400" algn="l"/>
                          <a:tab pos="0" algn="l"/>
                          <a:tab pos="640080" algn="l"/>
                          <a:tab pos="914400" algn="l"/>
                          <a:tab pos="0" algn="l"/>
                          <a:tab pos="640080" algn="l"/>
                          <a:tab pos="914400" algn="l"/>
                          <a:tab pos="0" algn="l"/>
                          <a:tab pos="640080" algn="l"/>
                          <a:tab pos="1280160" algn="l"/>
                          <a:tab pos="3566160" algn="l"/>
                        </a:tabLst>
                      </a:pPr>
                      <a:r>
                        <a:rPr lang="en-US" sz="1100">
                          <a:effectLst/>
                        </a:rPr>
                        <a:t>Reduced Restriction on Volume Due to Launch Vehicle Shroud Size</a:t>
                      </a:r>
                    </a:p>
                    <a:p>
                      <a:pPr marL="171450" marR="0" lvl="0" indent="-171450">
                        <a:spcBef>
                          <a:spcPts val="0"/>
                        </a:spcBef>
                        <a:spcAft>
                          <a:spcPts val="0"/>
                        </a:spcAft>
                        <a:buFont typeface="Symbol" panose="05050102010706020507" pitchFamily="18" charset="2"/>
                        <a:buChar char=""/>
                        <a:tabLst>
                          <a:tab pos="0" algn="l"/>
                          <a:tab pos="0" algn="l"/>
                          <a:tab pos="228600" algn="l"/>
                          <a:tab pos="640080" algn="l"/>
                          <a:tab pos="914400" algn="l"/>
                          <a:tab pos="0" algn="l"/>
                          <a:tab pos="640080" algn="l"/>
                          <a:tab pos="914400" algn="l"/>
                          <a:tab pos="0" algn="l"/>
                          <a:tab pos="640080" algn="l"/>
                          <a:tab pos="914400" algn="l"/>
                          <a:tab pos="0" algn="l"/>
                          <a:tab pos="640080" algn="l"/>
                          <a:tab pos="1280160" algn="l"/>
                          <a:tab pos="3566160" algn="l"/>
                        </a:tabLst>
                      </a:pPr>
                      <a:r>
                        <a:rPr lang="en-US" sz="1100">
                          <a:effectLst/>
                        </a:rPr>
                        <a:t>Restricted to Launch Mass Capability. Deliver on Multiple Vehicles</a:t>
                      </a:r>
                    </a:p>
                    <a:p>
                      <a:pPr marL="171450" marR="0" lvl="0" indent="-171450">
                        <a:spcBef>
                          <a:spcPts val="0"/>
                        </a:spcBef>
                        <a:spcAft>
                          <a:spcPts val="0"/>
                        </a:spcAft>
                        <a:buFont typeface="Symbol" panose="05050102010706020507" pitchFamily="18" charset="2"/>
                        <a:buChar char=""/>
                        <a:tabLst>
                          <a:tab pos="0" algn="l"/>
                          <a:tab pos="0" algn="l"/>
                          <a:tab pos="228600" algn="l"/>
                          <a:tab pos="640080" algn="l"/>
                          <a:tab pos="914400" algn="l"/>
                          <a:tab pos="0" algn="l"/>
                          <a:tab pos="640080" algn="l"/>
                          <a:tab pos="914400" algn="l"/>
                          <a:tab pos="0" algn="l"/>
                          <a:tab pos="640080" algn="l"/>
                          <a:tab pos="914400" algn="l"/>
                          <a:tab pos="0" algn="l"/>
                          <a:tab pos="640080" algn="l"/>
                          <a:tab pos="1280160" algn="l"/>
                          <a:tab pos="3566160" algn="l"/>
                        </a:tabLst>
                      </a:pPr>
                      <a:r>
                        <a:rPr lang="en-US" sz="1100">
                          <a:effectLst/>
                        </a:rPr>
                        <a:t>Earth-sourced elements for assembly can transition to ISRU-based elements </a:t>
                      </a:r>
                    </a:p>
                    <a:p>
                      <a:pPr marL="171450" marR="0" lvl="0" indent="-171450">
                        <a:spcBef>
                          <a:spcPts val="0"/>
                        </a:spcBef>
                        <a:spcAft>
                          <a:spcPts val="0"/>
                        </a:spcAft>
                        <a:buFont typeface="Symbol" panose="05050102010706020507" pitchFamily="18" charset="2"/>
                        <a:buChar char=""/>
                        <a:tabLst>
                          <a:tab pos="0" algn="l"/>
                          <a:tab pos="0" algn="l"/>
                          <a:tab pos="228600" algn="l"/>
                          <a:tab pos="640080" algn="l"/>
                          <a:tab pos="914400" algn="l"/>
                          <a:tab pos="0" algn="l"/>
                          <a:tab pos="640080" algn="l"/>
                          <a:tab pos="914400" algn="l"/>
                          <a:tab pos="0" algn="l"/>
                          <a:tab pos="640080" algn="l"/>
                          <a:tab pos="914400" algn="l"/>
                          <a:tab pos="0" algn="l"/>
                          <a:tab pos="640080" algn="l"/>
                          <a:tab pos="1280160" algn="l"/>
                          <a:tab pos="3566160" algn="l"/>
                        </a:tabLst>
                      </a:pPr>
                      <a:endParaRPr lang="en-US" sz="1100">
                        <a:effectLst/>
                      </a:endParaRPr>
                    </a:p>
                  </a:txBody>
                  <a:tcPr marL="45893" marR="4589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495187484"/>
                  </a:ext>
                </a:extLst>
              </a:tr>
              <a:tr h="1777946">
                <a:tc>
                  <a:txBody>
                    <a:bodyPr/>
                    <a:lstStyle/>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u="sng">
                          <a:effectLst/>
                        </a:rPr>
                        <a:t>CLASS III</a:t>
                      </a:r>
                      <a:endParaRPr lang="en-US" sz="1100" b="1">
                        <a:effectLst/>
                      </a:endParaRPr>
                    </a:p>
                    <a:p>
                      <a:pPr marL="0" marR="0">
                        <a:spcBef>
                          <a:spcPts val="0"/>
                        </a:spcBef>
                        <a:spcAft>
                          <a:spcPts val="0"/>
                        </a:spcAft>
                        <a:tabLst>
                          <a:tab pos="0" algn="l"/>
                          <a:tab pos="64008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 pos="13258800" algn="l"/>
                          <a:tab pos="13716000" algn="l"/>
                          <a:tab pos="14173200" algn="l"/>
                        </a:tabLst>
                      </a:pPr>
                      <a:r>
                        <a:rPr lang="en-US" sz="1100" b="1">
                          <a:effectLst/>
                        </a:rPr>
                        <a:t>In-Situ Derived and Constructed</a:t>
                      </a:r>
                      <a:endParaRPr lang="en-US" sz="1100" b="1">
                        <a:effectLst/>
                        <a:latin typeface="Times New Roman" panose="02020603050405020304" pitchFamily="18" charset="0"/>
                        <a:ea typeface="Times New Roman" panose="02020603050405020304" pitchFamily="18" charset="0"/>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endParaRPr lang="en-US" sz="1100">
                        <a:effectLst/>
                      </a:endParaRPr>
                    </a:p>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r>
                        <a:rPr lang="en-US" sz="1100">
                          <a:effectLst/>
                        </a:rPr>
                        <a:t>Manufactured In-situ, Derived from Local Resources (Lunar or Mars)</a:t>
                      </a:r>
                    </a:p>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r>
                        <a:rPr lang="en-US" sz="1100">
                          <a:effectLst/>
                        </a:rPr>
                        <a:t>In-space Construction and Outfitting (Integration of Subsystems)</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0" algn="l"/>
                          <a:tab pos="228600" algn="l"/>
                          <a:tab pos="1280160" algn="l"/>
                          <a:tab pos="3566160" algn="l"/>
                        </a:tabLst>
                        <a:defRPr/>
                      </a:pPr>
                      <a:r>
                        <a:rPr lang="en-US" sz="1100">
                          <a:effectLst/>
                        </a:rPr>
                        <a:t>Critical Subsystems are Earth Based and Tested Prior to Launch</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0" algn="l"/>
                          <a:tab pos="228600" algn="l"/>
                          <a:tab pos="1280160" algn="l"/>
                          <a:tab pos="3566160" algn="l"/>
                        </a:tabLst>
                        <a:defRPr/>
                      </a:pPr>
                      <a:r>
                        <a:rPr lang="en-US" sz="1100">
                          <a:effectLst/>
                        </a:rPr>
                        <a:t>Requires Assembly &amp; Checkout Prior to Human Occupancy</a:t>
                      </a:r>
                    </a:p>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r>
                        <a:rPr lang="en-US" sz="1100">
                          <a:effectLst/>
                        </a:rPr>
                        <a:t>Larger Volumes Capable, Constrained by Limitations of Construction Equipment and ISRU materials</a:t>
                      </a:r>
                    </a:p>
                    <a:p>
                      <a:pPr marL="171450" marR="0" lvl="0" indent="-171450">
                        <a:spcBef>
                          <a:spcPts val="0"/>
                        </a:spcBef>
                        <a:spcAft>
                          <a:spcPts val="0"/>
                        </a:spcAft>
                        <a:buFont typeface="Symbol" panose="05050102010706020507" pitchFamily="18" charset="2"/>
                        <a:buChar char=""/>
                        <a:tabLst>
                          <a:tab pos="0" algn="l"/>
                          <a:tab pos="228600" algn="l"/>
                          <a:tab pos="1280160" algn="l"/>
                          <a:tab pos="3566160" algn="l"/>
                        </a:tabLst>
                      </a:pPr>
                      <a:r>
                        <a:rPr lang="en-US" sz="1100">
                          <a:effectLst/>
                        </a:rPr>
                        <a:t>Construction Equipment Constrained to Launch Vehicle Mass and Volume.</a:t>
                      </a:r>
                      <a:endParaRPr lang="en-US" sz="1100">
                        <a:effectLst/>
                        <a:latin typeface="Times New Roman" panose="02020603050405020304" pitchFamily="18" charset="0"/>
                        <a:ea typeface="Times New Roman" panose="02020603050405020304" pitchFamily="18" charset="0"/>
                      </a:endParaRPr>
                    </a:p>
                  </a:txBody>
                  <a:tcPr marL="45893" marR="458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786449710"/>
                  </a:ext>
                </a:extLst>
              </a:tr>
            </a:tbl>
          </a:graphicData>
        </a:graphic>
      </p:graphicFrame>
      <p:sp>
        <p:nvSpPr>
          <p:cNvPr id="2" name="Rectangle 1">
            <a:extLst>
              <a:ext uri="{FF2B5EF4-FFF2-40B4-BE49-F238E27FC236}">
                <a16:creationId xmlns:a16="http://schemas.microsoft.com/office/drawing/2014/main" id="{0FE3C279-523F-1E48-ABF7-0228919E2A63}"/>
              </a:ext>
            </a:extLst>
          </p:cNvPr>
          <p:cNvSpPr/>
          <p:nvPr/>
        </p:nvSpPr>
        <p:spPr>
          <a:xfrm>
            <a:off x="269416" y="1562417"/>
            <a:ext cx="5704118" cy="46068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50FB9E7-1FC3-9D4E-987F-11070963A354}"/>
              </a:ext>
            </a:extLst>
          </p:cNvPr>
          <p:cNvSpPr/>
          <p:nvPr/>
        </p:nvSpPr>
        <p:spPr>
          <a:xfrm rot="17916927">
            <a:off x="776067" y="3997735"/>
            <a:ext cx="1807369" cy="394482"/>
          </a:xfrm>
          <a:prstGeom prst="ellipse">
            <a:avLst/>
          </a:prstGeom>
          <a:solidFill>
            <a:schemeClr val="accent1">
              <a:lumMod val="60000"/>
              <a:lumOff val="40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cxnSp>
        <p:nvCxnSpPr>
          <p:cNvPr id="20" name="Straight Connector 19">
            <a:extLst>
              <a:ext uri="{FF2B5EF4-FFF2-40B4-BE49-F238E27FC236}">
                <a16:creationId xmlns:a16="http://schemas.microsoft.com/office/drawing/2014/main" id="{7A8E7DFC-060C-9347-85F2-0527CE9A5309}"/>
              </a:ext>
            </a:extLst>
          </p:cNvPr>
          <p:cNvCxnSpPr>
            <a:cxnSpLocks/>
          </p:cNvCxnSpPr>
          <p:nvPr/>
        </p:nvCxnSpPr>
        <p:spPr>
          <a:xfrm flipH="1">
            <a:off x="1196627" y="2239197"/>
            <a:ext cx="1" cy="308207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596DEE0-A863-304C-BD7A-B3144DF36C0F}"/>
              </a:ext>
            </a:extLst>
          </p:cNvPr>
          <p:cNvCxnSpPr>
            <a:cxnSpLocks/>
          </p:cNvCxnSpPr>
          <p:nvPr/>
        </p:nvCxnSpPr>
        <p:spPr>
          <a:xfrm flipH="1">
            <a:off x="1196628" y="5328534"/>
            <a:ext cx="369841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1CE3E30-BE4C-9D48-83DB-2135C014FB9D}"/>
              </a:ext>
            </a:extLst>
          </p:cNvPr>
          <p:cNvSpPr txBox="1"/>
          <p:nvPr/>
        </p:nvSpPr>
        <p:spPr>
          <a:xfrm>
            <a:off x="1128936" y="5352522"/>
            <a:ext cx="681597" cy="246221"/>
          </a:xfrm>
          <a:prstGeom prst="rect">
            <a:avLst/>
          </a:prstGeom>
          <a:noFill/>
        </p:spPr>
        <p:txBody>
          <a:bodyPr wrap="none" rtlCol="0">
            <a:spAutoFit/>
          </a:bodyPr>
          <a:lstStyle/>
          <a:p>
            <a:r>
              <a:rPr lang="en-US" sz="1000">
                <a:solidFill>
                  <a:schemeClr val="bg1"/>
                </a:solidFill>
              </a:rPr>
              <a:t>CURRENT</a:t>
            </a:r>
          </a:p>
        </p:txBody>
      </p:sp>
      <p:sp>
        <p:nvSpPr>
          <p:cNvPr id="23" name="TextBox 22">
            <a:extLst>
              <a:ext uri="{FF2B5EF4-FFF2-40B4-BE49-F238E27FC236}">
                <a16:creationId xmlns:a16="http://schemas.microsoft.com/office/drawing/2014/main" id="{72AD829D-FD8F-5F42-93C7-AA482A3F4862}"/>
              </a:ext>
            </a:extLst>
          </p:cNvPr>
          <p:cNvSpPr txBox="1"/>
          <p:nvPr/>
        </p:nvSpPr>
        <p:spPr>
          <a:xfrm>
            <a:off x="4205963" y="5352522"/>
            <a:ext cx="776175" cy="246221"/>
          </a:xfrm>
          <a:prstGeom prst="rect">
            <a:avLst/>
          </a:prstGeom>
          <a:noFill/>
        </p:spPr>
        <p:txBody>
          <a:bodyPr wrap="none" rtlCol="0">
            <a:spAutoFit/>
          </a:bodyPr>
          <a:lstStyle/>
          <a:p>
            <a:r>
              <a:rPr lang="en-US" sz="1000">
                <a:solidFill>
                  <a:schemeClr val="bg1"/>
                </a:solidFill>
              </a:rPr>
              <a:t>ADVANCED</a:t>
            </a:r>
          </a:p>
        </p:txBody>
      </p:sp>
      <p:sp>
        <p:nvSpPr>
          <p:cNvPr id="24" name="TextBox 23">
            <a:extLst>
              <a:ext uri="{FF2B5EF4-FFF2-40B4-BE49-F238E27FC236}">
                <a16:creationId xmlns:a16="http://schemas.microsoft.com/office/drawing/2014/main" id="{DA75E6E7-03EE-0A41-A53A-A214A60C3D6B}"/>
              </a:ext>
            </a:extLst>
          </p:cNvPr>
          <p:cNvSpPr txBox="1"/>
          <p:nvPr/>
        </p:nvSpPr>
        <p:spPr>
          <a:xfrm rot="16200000">
            <a:off x="745965" y="4974225"/>
            <a:ext cx="569387" cy="246221"/>
          </a:xfrm>
          <a:prstGeom prst="rect">
            <a:avLst/>
          </a:prstGeom>
          <a:noFill/>
        </p:spPr>
        <p:txBody>
          <a:bodyPr wrap="none" rtlCol="0">
            <a:spAutoFit/>
          </a:bodyPr>
          <a:lstStyle/>
          <a:p>
            <a:r>
              <a:rPr lang="en-US" sz="1000">
                <a:solidFill>
                  <a:schemeClr val="bg1"/>
                </a:solidFill>
              </a:rPr>
              <a:t>LOWER</a:t>
            </a:r>
          </a:p>
        </p:txBody>
      </p:sp>
      <p:sp>
        <p:nvSpPr>
          <p:cNvPr id="25" name="TextBox 24">
            <a:extLst>
              <a:ext uri="{FF2B5EF4-FFF2-40B4-BE49-F238E27FC236}">
                <a16:creationId xmlns:a16="http://schemas.microsoft.com/office/drawing/2014/main" id="{1AE3FFB8-D6CD-4E4B-AA2B-4065B6F37C1D}"/>
              </a:ext>
            </a:extLst>
          </p:cNvPr>
          <p:cNvSpPr txBox="1"/>
          <p:nvPr/>
        </p:nvSpPr>
        <p:spPr>
          <a:xfrm rot="16200000">
            <a:off x="763015" y="2588207"/>
            <a:ext cx="588623" cy="246221"/>
          </a:xfrm>
          <a:prstGeom prst="rect">
            <a:avLst/>
          </a:prstGeom>
          <a:noFill/>
        </p:spPr>
        <p:txBody>
          <a:bodyPr wrap="none" rtlCol="0">
            <a:spAutoFit/>
          </a:bodyPr>
          <a:lstStyle/>
          <a:p>
            <a:r>
              <a:rPr lang="en-US" sz="1000">
                <a:solidFill>
                  <a:schemeClr val="bg1"/>
                </a:solidFill>
              </a:rPr>
              <a:t>HIGHER</a:t>
            </a:r>
          </a:p>
        </p:txBody>
      </p:sp>
      <p:sp>
        <p:nvSpPr>
          <p:cNvPr id="26" name="TextBox 25">
            <a:extLst>
              <a:ext uri="{FF2B5EF4-FFF2-40B4-BE49-F238E27FC236}">
                <a16:creationId xmlns:a16="http://schemas.microsoft.com/office/drawing/2014/main" id="{45EA0C23-EA64-7146-8206-A946F2D2884F}"/>
              </a:ext>
            </a:extLst>
          </p:cNvPr>
          <p:cNvSpPr txBox="1"/>
          <p:nvPr/>
        </p:nvSpPr>
        <p:spPr>
          <a:xfrm rot="16200000">
            <a:off x="447334" y="3628808"/>
            <a:ext cx="944282" cy="400110"/>
          </a:xfrm>
          <a:prstGeom prst="rect">
            <a:avLst/>
          </a:prstGeom>
          <a:noFill/>
        </p:spPr>
        <p:txBody>
          <a:bodyPr wrap="square" rtlCol="0">
            <a:spAutoFit/>
          </a:bodyPr>
          <a:lstStyle/>
          <a:p>
            <a:pPr algn="ctr"/>
            <a:r>
              <a:rPr lang="en-US" sz="1000" b="1">
                <a:solidFill>
                  <a:schemeClr val="bg1"/>
                </a:solidFill>
              </a:rPr>
              <a:t>TECHNOLOGY LEVEL</a:t>
            </a:r>
          </a:p>
        </p:txBody>
      </p:sp>
      <p:sp>
        <p:nvSpPr>
          <p:cNvPr id="27" name="TextBox 26">
            <a:extLst>
              <a:ext uri="{FF2B5EF4-FFF2-40B4-BE49-F238E27FC236}">
                <a16:creationId xmlns:a16="http://schemas.microsoft.com/office/drawing/2014/main" id="{F0DDA4E2-A2C5-444F-BE91-04F31B037317}"/>
              </a:ext>
            </a:extLst>
          </p:cNvPr>
          <p:cNvSpPr txBox="1"/>
          <p:nvPr/>
        </p:nvSpPr>
        <p:spPr>
          <a:xfrm>
            <a:off x="2493060" y="5386332"/>
            <a:ext cx="1285929" cy="246221"/>
          </a:xfrm>
          <a:prstGeom prst="rect">
            <a:avLst/>
          </a:prstGeom>
          <a:noFill/>
        </p:spPr>
        <p:txBody>
          <a:bodyPr wrap="none" rtlCol="0">
            <a:spAutoFit/>
          </a:bodyPr>
          <a:lstStyle/>
          <a:p>
            <a:r>
              <a:rPr lang="en-US" sz="1000" b="1">
                <a:solidFill>
                  <a:schemeClr val="bg1"/>
                </a:solidFill>
              </a:rPr>
              <a:t>EVOLUTION BY TIME</a:t>
            </a:r>
          </a:p>
        </p:txBody>
      </p:sp>
      <p:sp>
        <p:nvSpPr>
          <p:cNvPr id="28" name="TextBox 27">
            <a:extLst>
              <a:ext uri="{FF2B5EF4-FFF2-40B4-BE49-F238E27FC236}">
                <a16:creationId xmlns:a16="http://schemas.microsoft.com/office/drawing/2014/main" id="{9F841BA5-B5F9-8442-BEC7-73AF48A67E1B}"/>
              </a:ext>
            </a:extLst>
          </p:cNvPr>
          <p:cNvSpPr txBox="1"/>
          <p:nvPr/>
        </p:nvSpPr>
        <p:spPr>
          <a:xfrm>
            <a:off x="1138843" y="3015508"/>
            <a:ext cx="944282" cy="553998"/>
          </a:xfrm>
          <a:prstGeom prst="rect">
            <a:avLst/>
          </a:prstGeom>
          <a:noFill/>
        </p:spPr>
        <p:txBody>
          <a:bodyPr wrap="square" rtlCol="0">
            <a:spAutoFit/>
          </a:bodyPr>
          <a:lstStyle/>
          <a:p>
            <a:pPr algn="ctr"/>
            <a:r>
              <a:rPr lang="en-US" sz="1000" b="1">
                <a:solidFill>
                  <a:schemeClr val="bg1"/>
                </a:solidFill>
              </a:rPr>
              <a:t>CLASS I:</a:t>
            </a:r>
          </a:p>
          <a:p>
            <a:pPr algn="ctr"/>
            <a:r>
              <a:rPr lang="en-US" sz="1000" b="1">
                <a:solidFill>
                  <a:schemeClr val="bg1"/>
                </a:solidFill>
              </a:rPr>
              <a:t>Pre-integrated</a:t>
            </a:r>
          </a:p>
        </p:txBody>
      </p:sp>
      <p:sp>
        <p:nvSpPr>
          <p:cNvPr id="29" name="TextBox 28">
            <a:extLst>
              <a:ext uri="{FF2B5EF4-FFF2-40B4-BE49-F238E27FC236}">
                <a16:creationId xmlns:a16="http://schemas.microsoft.com/office/drawing/2014/main" id="{BE977E8D-D981-3C4E-BF98-4870A7BAEE1F}"/>
              </a:ext>
            </a:extLst>
          </p:cNvPr>
          <p:cNvSpPr txBox="1"/>
          <p:nvPr/>
        </p:nvSpPr>
        <p:spPr>
          <a:xfrm>
            <a:off x="1927324" y="2433990"/>
            <a:ext cx="944282" cy="553998"/>
          </a:xfrm>
          <a:prstGeom prst="rect">
            <a:avLst/>
          </a:prstGeom>
          <a:noFill/>
        </p:spPr>
        <p:txBody>
          <a:bodyPr wrap="square" rtlCol="0">
            <a:spAutoFit/>
          </a:bodyPr>
          <a:lstStyle/>
          <a:p>
            <a:pPr algn="ctr"/>
            <a:r>
              <a:rPr lang="en-US" sz="1000" b="1">
                <a:solidFill>
                  <a:schemeClr val="bg1"/>
                </a:solidFill>
              </a:rPr>
              <a:t>CLASS II: Assembled/ Deployable</a:t>
            </a:r>
          </a:p>
        </p:txBody>
      </p:sp>
      <p:sp>
        <p:nvSpPr>
          <p:cNvPr id="30" name="TextBox 29">
            <a:extLst>
              <a:ext uri="{FF2B5EF4-FFF2-40B4-BE49-F238E27FC236}">
                <a16:creationId xmlns:a16="http://schemas.microsoft.com/office/drawing/2014/main" id="{2A6C9F98-75B4-104D-8DD0-B9020D11A6D9}"/>
              </a:ext>
            </a:extLst>
          </p:cNvPr>
          <p:cNvSpPr txBox="1"/>
          <p:nvPr/>
        </p:nvSpPr>
        <p:spPr>
          <a:xfrm>
            <a:off x="3357497" y="1973442"/>
            <a:ext cx="1384649" cy="553998"/>
          </a:xfrm>
          <a:prstGeom prst="rect">
            <a:avLst/>
          </a:prstGeom>
          <a:noFill/>
        </p:spPr>
        <p:txBody>
          <a:bodyPr wrap="square" rtlCol="0">
            <a:spAutoFit/>
          </a:bodyPr>
          <a:lstStyle/>
          <a:p>
            <a:pPr algn="ctr"/>
            <a:r>
              <a:rPr lang="en-US" sz="1000" b="1">
                <a:solidFill>
                  <a:schemeClr val="bg1"/>
                </a:solidFill>
              </a:rPr>
              <a:t>CLASS III:</a:t>
            </a:r>
          </a:p>
          <a:p>
            <a:pPr algn="ctr"/>
            <a:r>
              <a:rPr lang="en-US" sz="1000" b="1">
                <a:solidFill>
                  <a:schemeClr val="bg1"/>
                </a:solidFill>
              </a:rPr>
              <a:t>In-Situ Derived/Constructed</a:t>
            </a:r>
          </a:p>
        </p:txBody>
      </p:sp>
      <p:sp>
        <p:nvSpPr>
          <p:cNvPr id="31" name="TextBox 30">
            <a:extLst>
              <a:ext uri="{FF2B5EF4-FFF2-40B4-BE49-F238E27FC236}">
                <a16:creationId xmlns:a16="http://schemas.microsoft.com/office/drawing/2014/main" id="{3D0C0FE5-8D33-1442-8F9A-62DA202FB701}"/>
              </a:ext>
            </a:extLst>
          </p:cNvPr>
          <p:cNvSpPr txBox="1"/>
          <p:nvPr/>
        </p:nvSpPr>
        <p:spPr>
          <a:xfrm rot="18125285">
            <a:off x="1142191" y="4324475"/>
            <a:ext cx="1498936" cy="338554"/>
          </a:xfrm>
          <a:prstGeom prst="rect">
            <a:avLst/>
          </a:prstGeom>
          <a:noFill/>
        </p:spPr>
        <p:txBody>
          <a:bodyPr wrap="none" rtlCol="0">
            <a:spAutoFit/>
          </a:bodyPr>
          <a:lstStyle/>
          <a:p>
            <a:r>
              <a:rPr lang="en-US" sz="1600">
                <a:solidFill>
                  <a:schemeClr val="bg1"/>
                </a:solidFill>
              </a:rPr>
              <a:t>Earth - Modular</a:t>
            </a:r>
          </a:p>
        </p:txBody>
      </p:sp>
      <p:sp>
        <p:nvSpPr>
          <p:cNvPr id="32" name="TextBox 31">
            <a:extLst>
              <a:ext uri="{FF2B5EF4-FFF2-40B4-BE49-F238E27FC236}">
                <a16:creationId xmlns:a16="http://schemas.microsoft.com/office/drawing/2014/main" id="{5E48B48F-C13E-6840-BE00-CCDA8765038E}"/>
              </a:ext>
            </a:extLst>
          </p:cNvPr>
          <p:cNvSpPr txBox="1"/>
          <p:nvPr/>
        </p:nvSpPr>
        <p:spPr>
          <a:xfrm rot="19565226">
            <a:off x="2240662" y="3347031"/>
            <a:ext cx="1244443" cy="338554"/>
          </a:xfrm>
          <a:prstGeom prst="rect">
            <a:avLst/>
          </a:prstGeom>
          <a:noFill/>
        </p:spPr>
        <p:txBody>
          <a:bodyPr wrap="none" rtlCol="0">
            <a:spAutoFit/>
          </a:bodyPr>
          <a:lstStyle/>
          <a:p>
            <a:r>
              <a:rPr lang="en-US" sz="1600">
                <a:solidFill>
                  <a:schemeClr val="bg1"/>
                </a:solidFill>
              </a:rPr>
              <a:t>Earth – Parts</a:t>
            </a:r>
          </a:p>
        </p:txBody>
      </p:sp>
      <p:sp>
        <p:nvSpPr>
          <p:cNvPr id="33" name="TextBox 32">
            <a:extLst>
              <a:ext uri="{FF2B5EF4-FFF2-40B4-BE49-F238E27FC236}">
                <a16:creationId xmlns:a16="http://schemas.microsoft.com/office/drawing/2014/main" id="{6E85B9A6-4FB6-BA41-8CE3-53DDE18D87B2}"/>
              </a:ext>
            </a:extLst>
          </p:cNvPr>
          <p:cNvSpPr txBox="1"/>
          <p:nvPr/>
        </p:nvSpPr>
        <p:spPr>
          <a:xfrm rot="20798023">
            <a:off x="3467451" y="2824977"/>
            <a:ext cx="1619592" cy="338554"/>
          </a:xfrm>
          <a:prstGeom prst="rect">
            <a:avLst/>
          </a:prstGeom>
          <a:noFill/>
        </p:spPr>
        <p:txBody>
          <a:bodyPr wrap="square" rtlCol="0">
            <a:spAutoFit/>
          </a:bodyPr>
          <a:lstStyle/>
          <a:p>
            <a:r>
              <a:rPr lang="en-US" sz="1600">
                <a:solidFill>
                  <a:schemeClr val="bg1"/>
                </a:solidFill>
              </a:rPr>
              <a:t>In-Situ Materials</a:t>
            </a:r>
          </a:p>
        </p:txBody>
      </p:sp>
      <p:sp>
        <p:nvSpPr>
          <p:cNvPr id="37" name="Oval 36">
            <a:extLst>
              <a:ext uri="{FF2B5EF4-FFF2-40B4-BE49-F238E27FC236}">
                <a16:creationId xmlns:a16="http://schemas.microsoft.com/office/drawing/2014/main" id="{6EF397D2-AA8C-4D41-97D8-B245C83508D3}"/>
              </a:ext>
            </a:extLst>
          </p:cNvPr>
          <p:cNvSpPr/>
          <p:nvPr/>
        </p:nvSpPr>
        <p:spPr>
          <a:xfrm rot="19754414">
            <a:off x="1750482" y="3023308"/>
            <a:ext cx="1807369" cy="421077"/>
          </a:xfrm>
          <a:prstGeom prst="ellipse">
            <a:avLst/>
          </a:prstGeom>
          <a:solidFill>
            <a:schemeClr val="accent4">
              <a:lumMod val="40000"/>
              <a:lumOff val="60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8" name="Oval 37">
            <a:extLst>
              <a:ext uri="{FF2B5EF4-FFF2-40B4-BE49-F238E27FC236}">
                <a16:creationId xmlns:a16="http://schemas.microsoft.com/office/drawing/2014/main" id="{DFBC9F63-5703-CC4E-9EF3-FA30326CA389}"/>
              </a:ext>
            </a:extLst>
          </p:cNvPr>
          <p:cNvSpPr/>
          <p:nvPr/>
        </p:nvSpPr>
        <p:spPr>
          <a:xfrm rot="21025443">
            <a:off x="3070241" y="2553683"/>
            <a:ext cx="1807369" cy="361004"/>
          </a:xfrm>
          <a:prstGeom prst="ellipse">
            <a:avLst/>
          </a:prstGeom>
          <a:solidFill>
            <a:schemeClr val="accent6">
              <a:lumMod val="60000"/>
              <a:lumOff val="40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39" name="Arc 38">
            <a:extLst>
              <a:ext uri="{FF2B5EF4-FFF2-40B4-BE49-F238E27FC236}">
                <a16:creationId xmlns:a16="http://schemas.microsoft.com/office/drawing/2014/main" id="{8EF36F0C-6E82-D647-8EF5-3AF6FB986B0F}"/>
              </a:ext>
            </a:extLst>
          </p:cNvPr>
          <p:cNvSpPr/>
          <p:nvPr/>
        </p:nvSpPr>
        <p:spPr>
          <a:xfrm rot="16200000">
            <a:off x="1878135" y="1926437"/>
            <a:ext cx="5480237" cy="6803537"/>
          </a:xfrm>
          <a:prstGeom prst="arc">
            <a:avLst>
              <a:gd name="adj1" fmla="val 16200000"/>
              <a:gd name="adj2" fmla="val 191734"/>
            </a:avLst>
          </a:prstGeom>
          <a:ln w="41275">
            <a:solidFill>
              <a:srgbClr val="FF0000"/>
            </a:solidFill>
            <a:headEnd type="none" w="med" len="med"/>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black"/>
              </a:solidFill>
            </a:endParaRPr>
          </a:p>
        </p:txBody>
      </p:sp>
      <p:pic>
        <p:nvPicPr>
          <p:cNvPr id="40" name="Picture 39" descr="A picture containing truck, sitting, car, street&#10;&#10;Description automatically generated">
            <a:extLst>
              <a:ext uri="{FF2B5EF4-FFF2-40B4-BE49-F238E27FC236}">
                <a16:creationId xmlns:a16="http://schemas.microsoft.com/office/drawing/2014/main" id="{59225B6B-CF71-3148-854F-7A5AAEE9CEE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55297" y="2256883"/>
            <a:ext cx="997343" cy="745420"/>
          </a:xfrm>
          <a:prstGeom prst="rect">
            <a:avLst/>
          </a:prstGeom>
        </p:spPr>
      </p:pic>
      <p:pic>
        <p:nvPicPr>
          <p:cNvPr id="41" name="Picture 4">
            <a:extLst>
              <a:ext uri="{FF2B5EF4-FFF2-40B4-BE49-F238E27FC236}">
                <a16:creationId xmlns:a16="http://schemas.microsoft.com/office/drawing/2014/main" id="{1E0D3552-6F7F-CF4D-819B-21F62BE7FB40}"/>
              </a:ext>
            </a:extLst>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92449" y="3625395"/>
            <a:ext cx="960191" cy="128037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FC3338AA-79F1-E847-A278-EC913AACFB97}"/>
              </a:ext>
            </a:extLst>
          </p:cNvPr>
          <p:cNvPicPr>
            <a:picLocks noChangeAspect="1"/>
          </p:cNvPicPr>
          <p:nvPr/>
        </p:nvPicPr>
        <p:blipFill>
          <a:blip r:embed="rId6"/>
          <a:stretch>
            <a:fillRect/>
          </a:stretch>
        </p:blipFill>
        <p:spPr>
          <a:xfrm>
            <a:off x="6431645" y="5580170"/>
            <a:ext cx="1347701" cy="949922"/>
          </a:xfrm>
          <a:prstGeom prst="rect">
            <a:avLst/>
          </a:prstGeom>
        </p:spPr>
      </p:pic>
      <p:sp>
        <p:nvSpPr>
          <p:cNvPr id="3" name="Rounded Rectangle 2"/>
          <p:cNvSpPr/>
          <p:nvPr/>
        </p:nvSpPr>
        <p:spPr>
          <a:xfrm>
            <a:off x="504470" y="5824875"/>
            <a:ext cx="5591530" cy="9609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t>Notes: </a:t>
            </a:r>
          </a:p>
          <a:p>
            <a:pPr marL="285750" indent="-285750">
              <a:buFont typeface="Arial" panose="020B0604020202020204" pitchFamily="34" charset="0"/>
              <a:buChar char="•"/>
            </a:pPr>
            <a:r>
              <a:rPr lang="en-US" sz="1200"/>
              <a:t>Hybrid Class II/III structures: ISRU-derived components for Class II assembly, premanufactured/precision components for Class III integration</a:t>
            </a:r>
          </a:p>
          <a:p>
            <a:pPr marL="285750" indent="-285750">
              <a:buFont typeface="Arial" panose="020B0604020202020204" pitchFamily="34" charset="0"/>
              <a:buChar char="•"/>
            </a:pPr>
            <a:r>
              <a:rPr lang="en-US" sz="1200">
                <a:solidFill>
                  <a:schemeClr val="bg1"/>
                </a:solidFill>
              </a:rPr>
              <a:t>Shared capability areas with Servicing &amp; Assembly, e.g., autonomous assembly, docking interfaces, outfitting, V&amp;V</a:t>
            </a:r>
            <a:endParaRPr lang="en-US" sz="1200"/>
          </a:p>
        </p:txBody>
      </p:sp>
      <p:sp>
        <p:nvSpPr>
          <p:cNvPr id="35" name="TextBox 34">
            <a:extLst>
              <a:ext uri="{FF2B5EF4-FFF2-40B4-BE49-F238E27FC236}">
                <a16:creationId xmlns:a16="http://schemas.microsoft.com/office/drawing/2014/main" id="{748819E8-EBD1-D24D-AA38-7026ED962C11}"/>
              </a:ext>
            </a:extLst>
          </p:cNvPr>
          <p:cNvSpPr txBox="1"/>
          <p:nvPr/>
        </p:nvSpPr>
        <p:spPr>
          <a:xfrm>
            <a:off x="2024408" y="667586"/>
            <a:ext cx="7580911" cy="646331"/>
          </a:xfrm>
          <a:prstGeom prst="rect">
            <a:avLst/>
          </a:prstGeom>
          <a:noFill/>
        </p:spPr>
        <p:txBody>
          <a:bodyPr wrap="square">
            <a:spAutoFit/>
          </a:bodyPr>
          <a:lstStyle/>
          <a:p>
            <a:r>
              <a:rPr lang="en-US" sz="1800">
                <a:solidFill>
                  <a:schemeClr val="accent4"/>
                </a:solidFill>
              </a:rPr>
              <a:t>Delivery of large habitable volumes will require a different approach from the "cans on landers" concepts that have been depicted for decades</a:t>
            </a:r>
            <a:endParaRPr lang="en-US"/>
          </a:p>
        </p:txBody>
      </p:sp>
      <p:sp>
        <p:nvSpPr>
          <p:cNvPr id="36" name="Text Placeholder 1">
            <a:extLst>
              <a:ext uri="{FF2B5EF4-FFF2-40B4-BE49-F238E27FC236}">
                <a16:creationId xmlns:a16="http://schemas.microsoft.com/office/drawing/2014/main" id="{9EE0A4D8-FDFB-9443-AE20-EF8E011B6743}"/>
              </a:ext>
            </a:extLst>
          </p:cNvPr>
          <p:cNvSpPr txBox="1">
            <a:spLocks/>
          </p:cNvSpPr>
          <p:nvPr/>
        </p:nvSpPr>
        <p:spPr>
          <a:xfrm>
            <a:off x="657288" y="1554328"/>
            <a:ext cx="8779328" cy="11858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Arial" panose="020B0604020202020204" pitchFamily="34" charset="0"/>
              <a:buChar char="•"/>
            </a:pPr>
            <a:r>
              <a:rPr lang="en-US" sz="2400">
                <a:solidFill>
                  <a:srgbClr val="FFFF00"/>
                </a:solidFill>
                <a:latin typeface="+mn-lt"/>
              </a:rPr>
              <a:t>How can we build?</a:t>
            </a:r>
          </a:p>
        </p:txBody>
      </p:sp>
    </p:spTree>
    <p:extLst>
      <p:ext uri="{BB962C8B-B14F-4D97-AF65-F5344CB8AC3E}">
        <p14:creationId xmlns:p14="http://schemas.microsoft.com/office/powerpoint/2010/main" val="110046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10893500" cy="769441"/>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Surface Construction</a:t>
            </a:r>
          </a:p>
          <a:p>
            <a:r>
              <a:rPr lang="en-US" sz="1600" i="1">
                <a:solidFill>
                  <a:schemeClr val="bg1"/>
                </a:solidFill>
              </a:rPr>
              <a:t>Capability Description, Outcomes, and State of the Art</a:t>
            </a:r>
            <a:endParaRPr lang="en-US" i="1">
              <a:solidFill>
                <a:schemeClr val="bg1"/>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3947583"/>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487696" y="3447708"/>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61CA90-342D-EF4F-9929-8F516A6AED10}"/>
              </a:ext>
            </a:extLst>
          </p:cNvPr>
          <p:cNvSpPr/>
          <p:nvPr/>
        </p:nvSpPr>
        <p:spPr>
          <a:xfrm>
            <a:off x="219551" y="710672"/>
            <a:ext cx="8646802" cy="5909310"/>
          </a:xfrm>
          <a:prstGeom prst="rect">
            <a:avLst/>
          </a:prstGeom>
          <a:solidFill>
            <a:schemeClr val="tx1">
              <a:lumMod val="65000"/>
              <a:lumOff val="35000"/>
            </a:schemeClr>
          </a:solidFill>
        </p:spPr>
        <p:txBody>
          <a:bodyPr wrap="square">
            <a:spAutoFit/>
          </a:bodyPr>
          <a:lstStyle/>
          <a:p>
            <a:pPr marL="228600" fontAlgn="ctr"/>
            <a:r>
              <a:rPr lang="en-US" sz="1400">
                <a:solidFill>
                  <a:schemeClr val="accent4"/>
                </a:solidFill>
              </a:rPr>
              <a:t>Capability Description:</a:t>
            </a:r>
          </a:p>
          <a:p>
            <a:pPr marL="1028700" lvl="1" indent="-342900" fontAlgn="ctr">
              <a:buFont typeface="Wingdings" pitchFamily="2" charset="2"/>
              <a:buChar char="Ø"/>
            </a:pPr>
            <a:r>
              <a:rPr lang="en-US" sz="1300" i="1" u="sng">
                <a:solidFill>
                  <a:schemeClr val="bg1"/>
                </a:solidFill>
              </a:rPr>
              <a:t>Class II</a:t>
            </a:r>
            <a:r>
              <a:rPr lang="en-US" sz="1300" u="sng">
                <a:solidFill>
                  <a:schemeClr val="bg1"/>
                </a:solidFill>
              </a:rPr>
              <a:t>:</a:t>
            </a:r>
            <a:r>
              <a:rPr lang="en-US" sz="1300">
                <a:solidFill>
                  <a:schemeClr val="bg1"/>
                </a:solidFill>
              </a:rPr>
              <a:t> Assembly of components into built-up structures (e.g., Earth-sourced or ISRU-based truss, panel, paver, bricks); deployment of human-rated preassembled or inflatable structures</a:t>
            </a:r>
          </a:p>
          <a:p>
            <a:pPr marL="1028700" lvl="1" indent="-342900" fontAlgn="ctr">
              <a:buFont typeface="Wingdings" pitchFamily="2" charset="2"/>
              <a:buChar char="Ø"/>
            </a:pPr>
            <a:r>
              <a:rPr lang="en-US" sz="1300" i="1" u="sng">
                <a:solidFill>
                  <a:schemeClr val="bg1"/>
                </a:solidFill>
              </a:rPr>
              <a:t>Class III</a:t>
            </a:r>
            <a:r>
              <a:rPr lang="en-US" sz="1300" u="sng">
                <a:solidFill>
                  <a:schemeClr val="bg1"/>
                </a:solidFill>
              </a:rPr>
              <a:t>:</a:t>
            </a:r>
            <a:r>
              <a:rPr lang="en-US" sz="1300">
                <a:solidFill>
                  <a:schemeClr val="bg1"/>
                </a:solidFill>
              </a:rPr>
              <a:t> In-situ additive construction (e.g., 3D printed regolith-based construction)</a:t>
            </a:r>
          </a:p>
          <a:p>
            <a:pPr marL="1028700" lvl="1" indent="-342900" fontAlgn="ctr">
              <a:buFont typeface="Wingdings" pitchFamily="2" charset="2"/>
              <a:buChar char="Ø"/>
            </a:pPr>
            <a:r>
              <a:rPr lang="en-US" sz="1300">
                <a:solidFill>
                  <a:schemeClr val="bg1"/>
                </a:solidFill>
                <a:latin typeface="Calibri" panose="020F0502020204030204" pitchFamily="34" charset="0"/>
              </a:rPr>
              <a:t>In-situ testing and inspection techniques for certification (material and structural)</a:t>
            </a:r>
          </a:p>
          <a:p>
            <a:pPr marL="1028700" lvl="1" indent="-342900" fontAlgn="ctr">
              <a:buFont typeface="Wingdings" pitchFamily="2" charset="2"/>
              <a:buChar char="Ø"/>
            </a:pPr>
            <a:r>
              <a:rPr lang="en-US" sz="1300">
                <a:solidFill>
                  <a:schemeClr val="bg1"/>
                </a:solidFill>
                <a:latin typeface="Calibri" panose="020F0502020204030204" pitchFamily="34" charset="0"/>
              </a:rPr>
              <a:t>Structural enhancement and repair</a:t>
            </a:r>
          </a:p>
          <a:p>
            <a:pPr marL="1028700" lvl="1" indent="-342900" fontAlgn="ctr">
              <a:buFont typeface="Wingdings" pitchFamily="2" charset="2"/>
              <a:buChar char="Ø"/>
            </a:pPr>
            <a:r>
              <a:rPr lang="en-US" sz="1300">
                <a:solidFill>
                  <a:schemeClr val="bg1"/>
                </a:solidFill>
                <a:latin typeface="Calibri" panose="020F0502020204030204" pitchFamily="34" charset="0"/>
              </a:rPr>
              <a:t>Construction Systems: design for lunar survivability, reliability, and maintenance</a:t>
            </a:r>
          </a:p>
          <a:p>
            <a:pPr marL="1028700" lvl="1" indent="-342900" fontAlgn="ctr">
              <a:buFont typeface="Wingdings" pitchFamily="2" charset="2"/>
              <a:buChar char="Ø"/>
            </a:pPr>
            <a:endParaRPr lang="en-US" sz="500">
              <a:solidFill>
                <a:schemeClr val="bg1"/>
              </a:solidFill>
            </a:endParaRPr>
          </a:p>
          <a:p>
            <a:pPr marL="228600" fontAlgn="ctr"/>
            <a:r>
              <a:rPr lang="en-US" sz="1400">
                <a:solidFill>
                  <a:schemeClr val="accent4"/>
                </a:solidFill>
              </a:rPr>
              <a:t>Outcomes</a:t>
            </a:r>
          </a:p>
          <a:p>
            <a:pPr marL="1028700" lvl="1" indent="-342900" fontAlgn="ctr">
              <a:buFont typeface="Wingdings" pitchFamily="2" charset="2"/>
              <a:buChar char="Ø"/>
            </a:pPr>
            <a:r>
              <a:rPr lang="en-US" sz="1300">
                <a:solidFill>
                  <a:schemeClr val="bg1"/>
                </a:solidFill>
                <a:latin typeface="Calibri" panose="020F0502020204030204" pitchFamily="34" charset="0"/>
              </a:rPr>
              <a:t>Towers (50+ m tall for Power and Communication)</a:t>
            </a:r>
          </a:p>
          <a:p>
            <a:pPr marL="1028700" lvl="1" indent="-342900" fontAlgn="ctr">
              <a:buFont typeface="Wingdings" pitchFamily="2" charset="2"/>
              <a:buChar char="Ø"/>
            </a:pPr>
            <a:r>
              <a:rPr lang="en-US" sz="1300">
                <a:solidFill>
                  <a:schemeClr val="bg1"/>
                </a:solidFill>
              </a:rPr>
              <a:t>10s km of roads </a:t>
            </a:r>
          </a:p>
          <a:p>
            <a:pPr marL="1028700" lvl="1" indent="-342900" fontAlgn="ctr">
              <a:buFont typeface="Wingdings" pitchFamily="2" charset="2"/>
              <a:buChar char="Ø"/>
            </a:pPr>
            <a:r>
              <a:rPr lang="en-US" sz="1300">
                <a:solidFill>
                  <a:schemeClr val="bg1"/>
                </a:solidFill>
              </a:rPr>
              <a:t>100-m-diameter </a:t>
            </a:r>
            <a:r>
              <a:rPr lang="en-US" sz="1300">
                <a:solidFill>
                  <a:schemeClr val="bg1"/>
                </a:solidFill>
                <a:latin typeface="Calibri" panose="020F0502020204030204" pitchFamily="34" charset="0"/>
              </a:rPr>
              <a:t>launch/landing pads (LLPs)</a:t>
            </a:r>
            <a:endParaRPr lang="en-US" sz="1300">
              <a:solidFill>
                <a:schemeClr val="bg1"/>
              </a:solidFill>
            </a:endParaRPr>
          </a:p>
          <a:p>
            <a:pPr marL="1028700" lvl="1" indent="-342900" fontAlgn="ctr">
              <a:buFont typeface="Wingdings" pitchFamily="2" charset="2"/>
              <a:buChar char="Ø"/>
            </a:pPr>
            <a:r>
              <a:rPr lang="en-US" sz="1300">
                <a:solidFill>
                  <a:schemeClr val="bg1"/>
                </a:solidFill>
                <a:latin typeface="Calibri" panose="020F0502020204030204" pitchFamily="34" charset="0"/>
              </a:rPr>
              <a:t>Blast containment shield (BCS)– 7m-tall, 100s m long</a:t>
            </a:r>
          </a:p>
          <a:p>
            <a:pPr marL="1028700" lvl="1" indent="-342900" fontAlgn="ctr">
              <a:buFont typeface="Wingdings" pitchFamily="2" charset="2"/>
              <a:buChar char="Ø"/>
            </a:pPr>
            <a:r>
              <a:rPr lang="en-US" sz="1300">
                <a:solidFill>
                  <a:schemeClr val="bg1"/>
                </a:solidFill>
                <a:latin typeface="Calibri" panose="020F0502020204030204" pitchFamily="34" charset="0"/>
              </a:rPr>
              <a:t>Shelters &amp; habitats (</a:t>
            </a:r>
            <a:r>
              <a:rPr lang="en-US" sz="1300">
                <a:solidFill>
                  <a:schemeClr val="bg1"/>
                </a:solidFill>
              </a:rPr>
              <a:t>1000s m</a:t>
            </a:r>
            <a:r>
              <a:rPr lang="en-US" sz="1300" baseline="30000">
                <a:solidFill>
                  <a:schemeClr val="bg1"/>
                </a:solidFill>
              </a:rPr>
              <a:t>3</a:t>
            </a:r>
            <a:r>
              <a:rPr lang="en-US" sz="1300">
                <a:solidFill>
                  <a:schemeClr val="bg1"/>
                </a:solidFill>
              </a:rPr>
              <a:t> volume) to provide asset and crew protection (thermal, radiation, etc.)</a:t>
            </a:r>
          </a:p>
          <a:p>
            <a:pPr marL="1028700" lvl="1" indent="-342900" fontAlgn="ctr">
              <a:buFont typeface="Wingdings" pitchFamily="2" charset="2"/>
              <a:buChar char="Ø"/>
            </a:pPr>
            <a:endParaRPr lang="en-US" sz="500">
              <a:solidFill>
                <a:schemeClr val="bg1"/>
              </a:solidFill>
            </a:endParaRPr>
          </a:p>
          <a:p>
            <a:pPr marL="228600" fontAlgn="ctr"/>
            <a:r>
              <a:rPr lang="en-US" sz="1400">
                <a:solidFill>
                  <a:schemeClr val="accent4"/>
                </a:solidFill>
                <a:latin typeface="Calibri" panose="020F0502020204030204" pitchFamily="34" charset="0"/>
              </a:rPr>
              <a:t>SoA: </a:t>
            </a:r>
            <a:r>
              <a:rPr lang="en-US" sz="1400">
                <a:solidFill>
                  <a:schemeClr val="bg1"/>
                </a:solidFill>
                <a:latin typeface="Calibri" panose="020F0502020204030204" pitchFamily="34" charset="0"/>
              </a:rPr>
              <a:t>Extraterrestrial surface c</a:t>
            </a:r>
            <a:r>
              <a:rPr lang="en-US" sz="1400">
                <a:solidFill>
                  <a:schemeClr val="bg1"/>
                </a:solidFill>
              </a:rPr>
              <a:t>onstruction has never been attempted. Terrestrial prototypes at low TRL</a:t>
            </a:r>
            <a:r>
              <a:rPr lang="en-US" sz="1600">
                <a:solidFill>
                  <a:schemeClr val="bg1"/>
                </a:solidFill>
              </a:rPr>
              <a:t>.</a:t>
            </a: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400">
              <a:solidFill>
                <a:schemeClr val="bg1"/>
              </a:solidFill>
            </a:endParaRPr>
          </a:p>
          <a:p>
            <a:pPr marL="228600" fontAlgn="ctr"/>
            <a:endParaRPr lang="en-US" sz="1300">
              <a:solidFill>
                <a:schemeClr val="bg1"/>
              </a:solidFill>
              <a:latin typeface="Calibri" panose="020F0502020204030204" pitchFamily="34" charset="0"/>
            </a:endParaRPr>
          </a:p>
          <a:p>
            <a:pPr marL="1485900" lvl="2" indent="-342900" fontAlgn="ctr">
              <a:buFont typeface="Wingdings" pitchFamily="2" charset="2"/>
              <a:buChar char="Ø"/>
            </a:pPr>
            <a:endParaRPr lang="en-US" sz="1400">
              <a:solidFill>
                <a:schemeClr val="bg1"/>
              </a:solidFill>
              <a:latin typeface="Calibri" panose="020F0502020204030204" pitchFamily="34" charset="0"/>
            </a:endParaRPr>
          </a:p>
        </p:txBody>
      </p:sp>
      <p:sp>
        <p:nvSpPr>
          <p:cNvPr id="15" name="Text Placeholder 1">
            <a:extLst>
              <a:ext uri="{FF2B5EF4-FFF2-40B4-BE49-F238E27FC236}">
                <a16:creationId xmlns:a16="http://schemas.microsoft.com/office/drawing/2014/main" id="{86810266-E5EA-4C49-A540-5262A8A59C65}"/>
              </a:ext>
            </a:extLst>
          </p:cNvPr>
          <p:cNvSpPr txBox="1">
            <a:spLocks/>
          </p:cNvSpPr>
          <p:nvPr/>
        </p:nvSpPr>
        <p:spPr>
          <a:xfrm>
            <a:off x="8961154" y="182647"/>
            <a:ext cx="3230846" cy="6499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400">
                <a:solidFill>
                  <a:srgbClr val="FFFF00"/>
                </a:solidFill>
                <a:latin typeface="Arial" charset="0"/>
              </a:rPr>
              <a:t>Class II: Assembly &amp; Deployables</a:t>
            </a:r>
          </a:p>
        </p:txBody>
      </p:sp>
      <p:sp>
        <p:nvSpPr>
          <p:cNvPr id="18" name="Text Placeholder 1">
            <a:extLst>
              <a:ext uri="{FF2B5EF4-FFF2-40B4-BE49-F238E27FC236}">
                <a16:creationId xmlns:a16="http://schemas.microsoft.com/office/drawing/2014/main" id="{6F98BB5B-33CE-B14E-AB1D-832D446A42C5}"/>
              </a:ext>
            </a:extLst>
          </p:cNvPr>
          <p:cNvSpPr txBox="1">
            <a:spLocks/>
          </p:cNvSpPr>
          <p:nvPr/>
        </p:nvSpPr>
        <p:spPr>
          <a:xfrm>
            <a:off x="9251971" y="3579353"/>
            <a:ext cx="2696320" cy="46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400">
                <a:solidFill>
                  <a:srgbClr val="FFFF00"/>
                </a:solidFill>
                <a:latin typeface="Arial" charset="0"/>
              </a:rPr>
              <a:t>Class III: In-situ Construction</a:t>
            </a:r>
          </a:p>
        </p:txBody>
      </p:sp>
      <p:pic>
        <p:nvPicPr>
          <p:cNvPr id="21" name="Picture 20">
            <a:extLst>
              <a:ext uri="{FF2B5EF4-FFF2-40B4-BE49-F238E27FC236}">
                <a16:creationId xmlns:a16="http://schemas.microsoft.com/office/drawing/2014/main" id="{464FC3B6-C321-BD44-9BC2-AD7BE0124BAE}"/>
              </a:ext>
            </a:extLst>
          </p:cNvPr>
          <p:cNvPicPr>
            <a:picLocks noChangeAspect="1"/>
          </p:cNvPicPr>
          <p:nvPr/>
        </p:nvPicPr>
        <p:blipFill>
          <a:blip r:embed="rId4"/>
          <a:stretch>
            <a:fillRect/>
          </a:stretch>
        </p:blipFill>
        <p:spPr>
          <a:xfrm>
            <a:off x="10100226" y="4790621"/>
            <a:ext cx="1864258" cy="1538634"/>
          </a:xfrm>
          <a:prstGeom prst="ellipse">
            <a:avLst/>
          </a:prstGeom>
          <a:ln w="28575">
            <a:solidFill>
              <a:schemeClr val="bg1">
                <a:lumMod val="85000"/>
              </a:schemeClr>
            </a:solidFill>
          </a:ln>
        </p:spPr>
      </p:pic>
      <p:pic>
        <p:nvPicPr>
          <p:cNvPr id="26" name="Picture 2">
            <a:extLst>
              <a:ext uri="{FF2B5EF4-FFF2-40B4-BE49-F238E27FC236}">
                <a16:creationId xmlns:a16="http://schemas.microsoft.com/office/drawing/2014/main" id="{649B48A4-5B61-7443-9DAF-5C528D21F9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195" t="21265" r="23908"/>
          <a:stretch/>
        </p:blipFill>
        <p:spPr bwMode="auto">
          <a:xfrm>
            <a:off x="9172618" y="3929663"/>
            <a:ext cx="1885600" cy="1641115"/>
          </a:xfrm>
          <a:prstGeom prst="ellipse">
            <a:avLst/>
          </a:prstGeom>
          <a:noFill/>
          <a:ln w="28575">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200960A-1708-1E4A-9984-844B202DD23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433" t="3576" r="7679" b="11065"/>
          <a:stretch/>
        </p:blipFill>
        <p:spPr>
          <a:xfrm>
            <a:off x="9630776" y="683922"/>
            <a:ext cx="2346359" cy="2689540"/>
          </a:xfrm>
          <a:prstGeom prst="rect">
            <a:avLst/>
          </a:prstGeom>
          <a:ln w="28575">
            <a:solidFill>
              <a:schemeClr val="bg1"/>
            </a:solidFill>
          </a:ln>
        </p:spPr>
      </p:pic>
      <p:pic>
        <p:nvPicPr>
          <p:cNvPr id="24" name="Picture 23">
            <a:extLst>
              <a:ext uri="{FF2B5EF4-FFF2-40B4-BE49-F238E27FC236}">
                <a16:creationId xmlns:a16="http://schemas.microsoft.com/office/drawing/2014/main" id="{280588E3-1015-3845-ACF1-02D1A5A56EA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461704" y="582195"/>
            <a:ext cx="1218202" cy="1239066"/>
          </a:xfrm>
          <a:prstGeom prst="rect">
            <a:avLst/>
          </a:prstGeom>
          <a:ln w="28575">
            <a:solidFill>
              <a:schemeClr val="bg1"/>
            </a:solidFill>
          </a:ln>
        </p:spPr>
      </p:pic>
      <p:sp>
        <p:nvSpPr>
          <p:cNvPr id="29" name="TextBox 28">
            <a:extLst>
              <a:ext uri="{FF2B5EF4-FFF2-40B4-BE49-F238E27FC236}">
                <a16:creationId xmlns:a16="http://schemas.microsoft.com/office/drawing/2014/main" id="{D93CA0F9-6818-D749-B758-3A5FF06CF988}"/>
              </a:ext>
            </a:extLst>
          </p:cNvPr>
          <p:cNvSpPr txBox="1"/>
          <p:nvPr/>
        </p:nvSpPr>
        <p:spPr>
          <a:xfrm>
            <a:off x="40707" y="6684821"/>
            <a:ext cx="6055293" cy="215444"/>
          </a:xfrm>
          <a:prstGeom prst="rect">
            <a:avLst/>
          </a:prstGeom>
          <a:noFill/>
        </p:spPr>
        <p:txBody>
          <a:bodyPr wrap="square" rtlCol="0">
            <a:spAutoFit/>
          </a:bodyPr>
          <a:lstStyle/>
          <a:p>
            <a:r>
              <a:rPr lang="en-US" sz="800" u="sng">
                <a:solidFill>
                  <a:srgbClr val="FFFF00"/>
                </a:solidFill>
                <a:latin typeface="Arial" panose="020B0604020202020204" pitchFamily="34" charset="0"/>
                <a:cs typeface="Arial" panose="020B0604020202020204" pitchFamily="34" charset="0"/>
              </a:rPr>
              <a:t>Not all activities depicted are currently funded or approved. Depicts “notional future” to guide technology development vision.</a:t>
            </a:r>
          </a:p>
        </p:txBody>
      </p:sp>
      <p:sp>
        <p:nvSpPr>
          <p:cNvPr id="31" name="Text Placeholder 1">
            <a:extLst>
              <a:ext uri="{FF2B5EF4-FFF2-40B4-BE49-F238E27FC236}">
                <a16:creationId xmlns:a16="http://schemas.microsoft.com/office/drawing/2014/main" id="{A256594F-E742-104C-911C-23667EA04962}"/>
              </a:ext>
            </a:extLst>
          </p:cNvPr>
          <p:cNvSpPr txBox="1">
            <a:spLocks/>
          </p:cNvSpPr>
          <p:nvPr/>
        </p:nvSpPr>
        <p:spPr>
          <a:xfrm>
            <a:off x="8833191" y="6304420"/>
            <a:ext cx="2076418" cy="197831"/>
          </a:xfrm>
          <a:prstGeom prst="rect">
            <a:avLst/>
          </a:prstGeom>
          <a:noFill/>
          <a:ln>
            <a:noFill/>
          </a:ln>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900">
                <a:solidFill>
                  <a:srgbClr val="FFFF00"/>
                </a:solidFill>
                <a:latin typeface="Arial" charset="0"/>
              </a:rPr>
              <a:t>MTBF = Mean Time Before Failure</a:t>
            </a:r>
          </a:p>
          <a:p>
            <a:pPr>
              <a:lnSpc>
                <a:spcPct val="120000"/>
              </a:lnSpc>
              <a:spcBef>
                <a:spcPct val="50000"/>
              </a:spcBef>
            </a:pPr>
            <a:r>
              <a:rPr lang="en-US" sz="900">
                <a:solidFill>
                  <a:srgbClr val="FFFF00"/>
                </a:solidFill>
                <a:latin typeface="Arial" charset="0"/>
              </a:rPr>
              <a:t>MTTR = Mean Time to Repair</a:t>
            </a:r>
          </a:p>
        </p:txBody>
      </p:sp>
      <p:graphicFrame>
        <p:nvGraphicFramePr>
          <p:cNvPr id="32" name="Table 6">
            <a:extLst>
              <a:ext uri="{FF2B5EF4-FFF2-40B4-BE49-F238E27FC236}">
                <a16:creationId xmlns:a16="http://schemas.microsoft.com/office/drawing/2014/main" id="{55E772CC-F9BF-9F41-9B55-ED2859742B17}"/>
              </a:ext>
            </a:extLst>
          </p:cNvPr>
          <p:cNvGraphicFramePr>
            <a:graphicFrameLocks noGrp="1"/>
          </p:cNvGraphicFramePr>
          <p:nvPr>
            <p:extLst>
              <p:ext uri="{D42A27DB-BD31-4B8C-83A1-F6EECF244321}">
                <p14:modId xmlns:p14="http://schemas.microsoft.com/office/powerpoint/2010/main" val="1601531953"/>
              </p:ext>
            </p:extLst>
          </p:nvPr>
        </p:nvGraphicFramePr>
        <p:xfrm>
          <a:off x="390571" y="3805291"/>
          <a:ext cx="8271600" cy="2781300"/>
        </p:xfrm>
        <a:graphic>
          <a:graphicData uri="http://schemas.openxmlformats.org/drawingml/2006/table">
            <a:tbl>
              <a:tblPr firstRow="1" bandRow="1">
                <a:tableStyleId>{5940675A-B579-460E-94D1-54222C63F5DA}</a:tableStyleId>
              </a:tblPr>
              <a:tblGrid>
                <a:gridCol w="1615361">
                  <a:extLst>
                    <a:ext uri="{9D8B030D-6E8A-4147-A177-3AD203B41FA5}">
                      <a16:colId xmlns:a16="http://schemas.microsoft.com/office/drawing/2014/main" val="2004987812"/>
                    </a:ext>
                  </a:extLst>
                </a:gridCol>
                <a:gridCol w="2328684">
                  <a:extLst>
                    <a:ext uri="{9D8B030D-6E8A-4147-A177-3AD203B41FA5}">
                      <a16:colId xmlns:a16="http://schemas.microsoft.com/office/drawing/2014/main" val="3323156416"/>
                    </a:ext>
                  </a:extLst>
                </a:gridCol>
                <a:gridCol w="2125362">
                  <a:extLst>
                    <a:ext uri="{9D8B030D-6E8A-4147-A177-3AD203B41FA5}">
                      <a16:colId xmlns:a16="http://schemas.microsoft.com/office/drawing/2014/main" val="1610031562"/>
                    </a:ext>
                  </a:extLst>
                </a:gridCol>
                <a:gridCol w="2202193">
                  <a:extLst>
                    <a:ext uri="{9D8B030D-6E8A-4147-A177-3AD203B41FA5}">
                      <a16:colId xmlns:a16="http://schemas.microsoft.com/office/drawing/2014/main" val="3151710869"/>
                    </a:ext>
                  </a:extLst>
                </a:gridCol>
              </a:tblGrid>
              <a:tr h="185212">
                <a:tc>
                  <a:txBody>
                    <a:bodyPr/>
                    <a:lstStyle/>
                    <a:p>
                      <a:r>
                        <a:rPr lang="en-US" sz="1050" b="1"/>
                        <a:t>Capability or KPP</a:t>
                      </a:r>
                    </a:p>
                  </a:txBody>
                  <a:tcPr marL="45720" marR="45720">
                    <a:solidFill>
                      <a:schemeClr val="accent1">
                        <a:lumMod val="40000"/>
                        <a:lumOff val="60000"/>
                      </a:schemeClr>
                    </a:solidFill>
                  </a:tcPr>
                </a:tc>
                <a:tc>
                  <a:txBody>
                    <a:bodyPr/>
                    <a:lstStyle/>
                    <a:p>
                      <a:r>
                        <a:rPr lang="en-US" sz="1050" b="1"/>
                        <a:t>SoA</a:t>
                      </a:r>
                    </a:p>
                  </a:txBody>
                  <a:tcPr marL="45720" marR="45720">
                    <a:solidFill>
                      <a:schemeClr val="accent1">
                        <a:lumMod val="40000"/>
                        <a:lumOff val="60000"/>
                      </a:schemeClr>
                    </a:solidFill>
                  </a:tcPr>
                </a:tc>
                <a:tc>
                  <a:txBody>
                    <a:bodyPr/>
                    <a:lstStyle/>
                    <a:p>
                      <a:r>
                        <a:rPr lang="en-US" sz="1050" b="1"/>
                        <a:t>Threshold</a:t>
                      </a:r>
                    </a:p>
                  </a:txBody>
                  <a:tcPr marL="45720" marR="45720">
                    <a:solidFill>
                      <a:schemeClr val="accent1">
                        <a:lumMod val="40000"/>
                        <a:lumOff val="60000"/>
                      </a:schemeClr>
                    </a:solidFill>
                  </a:tcPr>
                </a:tc>
                <a:tc>
                  <a:txBody>
                    <a:bodyPr/>
                    <a:lstStyle/>
                    <a:p>
                      <a:r>
                        <a:rPr lang="en-US" sz="1050" b="1"/>
                        <a:t>Goal</a:t>
                      </a:r>
                    </a:p>
                  </a:txBody>
                  <a:tcPr marL="45720" marR="45720">
                    <a:solidFill>
                      <a:schemeClr val="accent1">
                        <a:lumMod val="40000"/>
                        <a:lumOff val="60000"/>
                      </a:schemeClr>
                    </a:solidFill>
                  </a:tcPr>
                </a:tc>
                <a:extLst>
                  <a:ext uri="{0D108BD9-81ED-4DB2-BD59-A6C34878D82A}">
                    <a16:rowId xmlns:a16="http://schemas.microsoft.com/office/drawing/2014/main" val="1676368781"/>
                  </a:ext>
                </a:extLst>
              </a:tr>
              <a:tr h="404100">
                <a:tc>
                  <a:txBody>
                    <a:bodyPr/>
                    <a:lstStyle/>
                    <a:p>
                      <a:r>
                        <a:rPr lang="en-US" sz="1000"/>
                        <a:t>Class II: Deployable and assembled structures</a:t>
                      </a:r>
                    </a:p>
                  </a:txBody>
                  <a:tcPr marL="45720" marR="45720">
                    <a:solidFill>
                      <a:schemeClr val="bg1">
                        <a:lumMod val="85000"/>
                      </a:schemeClr>
                    </a:solidFill>
                  </a:tcPr>
                </a:tc>
                <a:tc>
                  <a:txBody>
                    <a:bodyPr/>
                    <a:lstStyle/>
                    <a:p>
                      <a:r>
                        <a:rPr lang="en-US" sz="1000">
                          <a:solidFill>
                            <a:schemeClr val="tx1"/>
                          </a:solidFill>
                        </a:rPr>
                        <a:t>ISS: deployable trusses for solar arrays and radiators; inflatable volumes (not human-rated).</a:t>
                      </a:r>
                    </a:p>
                  </a:txBody>
                  <a:tcPr marL="45720" marR="45720">
                    <a:solidFill>
                      <a:schemeClr val="bg1">
                        <a:lumMod val="85000"/>
                      </a:schemeClr>
                    </a:solidFill>
                  </a:tcPr>
                </a:tc>
                <a:tc>
                  <a:txBody>
                    <a:bodyPr/>
                    <a:lstStyle/>
                    <a:p>
                      <a:r>
                        <a:rPr lang="en-US" sz="1000"/>
                        <a:t>Assembly of tower and blast cont. shield (BCS) with 50% ISRU-based components</a:t>
                      </a:r>
                    </a:p>
                  </a:txBody>
                  <a:tcPr marL="45720" marR="45720">
                    <a:solidFill>
                      <a:schemeClr val="bg1">
                        <a:lumMod val="85000"/>
                      </a:schemeClr>
                    </a:solidFill>
                  </a:tcPr>
                </a:tc>
                <a:tc rowSpan="2">
                  <a:txBody>
                    <a:bodyPr/>
                    <a:lstStyle/>
                    <a:p>
                      <a:r>
                        <a:rPr lang="en-US" sz="1000"/>
                        <a:t>Autonomous Construction of most major infrastructure elements with 100% ISRU based components and materials. Towers, roads, LLPs, BCS, shelters, and habitats</a:t>
                      </a:r>
                    </a:p>
                  </a:txBody>
                  <a:tcPr marL="45720" marR="45720">
                    <a:solidFill>
                      <a:schemeClr val="bg1">
                        <a:lumMod val="85000"/>
                      </a:schemeClr>
                    </a:solidFill>
                  </a:tcPr>
                </a:tc>
                <a:extLst>
                  <a:ext uri="{0D108BD9-81ED-4DB2-BD59-A6C34878D82A}">
                    <a16:rowId xmlns:a16="http://schemas.microsoft.com/office/drawing/2014/main" val="2099740738"/>
                  </a:ext>
                </a:extLst>
              </a:tr>
              <a:tr h="291850">
                <a:tc>
                  <a:txBody>
                    <a:bodyPr/>
                    <a:lstStyle/>
                    <a:p>
                      <a:r>
                        <a:rPr lang="en-US" sz="1000"/>
                        <a:t>Class III: In-situ construction</a:t>
                      </a:r>
                    </a:p>
                  </a:txBody>
                  <a:tcPr marL="45720" marR="45720">
                    <a:solidFill>
                      <a:schemeClr val="bg1">
                        <a:lumMod val="85000"/>
                      </a:schemeClr>
                    </a:solidFill>
                  </a:tcPr>
                </a:tc>
                <a:tc>
                  <a:txBody>
                    <a:bodyPr/>
                    <a:lstStyle/>
                    <a:p>
                      <a:r>
                        <a:rPr lang="en-US" sz="1000"/>
                        <a:t>Low TRL development work</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ISRU-based roads, LLPs, BCS with limited Earth-sourced materials (20%)</a:t>
                      </a:r>
                    </a:p>
                  </a:txBody>
                  <a:tcPr marL="45720" marR="45720">
                    <a:solidFill>
                      <a:schemeClr val="bg1">
                        <a:lumMod val="85000"/>
                      </a:scheme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100% ISRU-based LLPs, BCS, shelters and habitats</a:t>
                      </a:r>
                    </a:p>
                  </a:txBody>
                  <a:tcPr marL="45720" marR="45720">
                    <a:solidFill>
                      <a:schemeClr val="bg1">
                        <a:lumMod val="85000"/>
                      </a:schemeClr>
                    </a:solidFill>
                  </a:tcPr>
                </a:tc>
                <a:extLst>
                  <a:ext uri="{0D108BD9-81ED-4DB2-BD59-A6C34878D82A}">
                    <a16:rowId xmlns:a16="http://schemas.microsoft.com/office/drawing/2014/main" val="4262780117"/>
                  </a:ext>
                </a:extLst>
              </a:tr>
              <a:tr h="291850">
                <a:tc>
                  <a:txBody>
                    <a:bodyPr/>
                    <a:lstStyle/>
                    <a:p>
                      <a:r>
                        <a:rPr lang="en-US" sz="1000"/>
                        <a:t>In-situ testing &amp; inspection</a:t>
                      </a:r>
                    </a:p>
                  </a:txBody>
                  <a:tcPr marL="45720" marR="45720">
                    <a:solidFill>
                      <a:schemeClr val="bg1">
                        <a:lumMod val="85000"/>
                      </a:schemeClr>
                    </a:solidFill>
                  </a:tcPr>
                </a:tc>
                <a:tc>
                  <a:txBody>
                    <a:bodyPr/>
                    <a:lstStyle/>
                    <a:p>
                      <a:r>
                        <a:rPr lang="en-US" sz="1000"/>
                        <a:t>ISS inspection: visual,  thermography, </a:t>
                      </a:r>
                      <a:r>
                        <a:rPr lang="en-US" sz="1000" b="0" i="0" u="none" strike="noStrike" kern="1200">
                          <a:solidFill>
                            <a:schemeClr val="tx1"/>
                          </a:solidFill>
                          <a:effectLst/>
                          <a:latin typeface="+mn-lt"/>
                          <a:ea typeface="+mn-ea"/>
                          <a:cs typeface="+mn-cs"/>
                        </a:rPr>
                        <a:t>eddy current, ultra-sound, strain gage, accels.</a:t>
                      </a:r>
                      <a:endParaRPr lang="en-US" sz="1000"/>
                    </a:p>
                  </a:txBody>
                  <a:tcPr marL="45720" marR="45720">
                    <a:solidFill>
                      <a:schemeClr val="bg1">
                        <a:lumMod val="85000"/>
                      </a:schemeClr>
                    </a:solidFill>
                  </a:tcPr>
                </a:tc>
                <a:tc>
                  <a:txBody>
                    <a:bodyPr/>
                    <a:lstStyle/>
                    <a:p>
                      <a:r>
                        <a:rPr lang="en-US" sz="1000"/>
                        <a:t>Voids &amp; cracks, material strength and stiffness. Material degradation</a:t>
                      </a:r>
                    </a:p>
                  </a:txBody>
                  <a:tcPr marL="45720" marR="45720">
                    <a:solidFill>
                      <a:schemeClr val="bg1">
                        <a:lumMod val="85000"/>
                      </a:schemeClr>
                    </a:solidFill>
                  </a:tcPr>
                </a:tc>
                <a:tc>
                  <a:txBody>
                    <a:bodyPr/>
                    <a:lstStyle/>
                    <a:p>
                      <a:r>
                        <a:rPr lang="en-US" sz="1000"/>
                        <a:t>full volumetric inspection of material and structural  properties w/ real-time corrective actions</a:t>
                      </a:r>
                    </a:p>
                  </a:txBody>
                  <a:tcPr marL="45720" marR="45720">
                    <a:solidFill>
                      <a:schemeClr val="bg1">
                        <a:lumMod val="85000"/>
                      </a:schemeClr>
                    </a:solidFill>
                  </a:tcPr>
                </a:tc>
                <a:extLst>
                  <a:ext uri="{0D108BD9-81ED-4DB2-BD59-A6C34878D82A}">
                    <a16:rowId xmlns:a16="http://schemas.microsoft.com/office/drawing/2014/main" val="2822953491"/>
                  </a:ext>
                </a:extLst>
              </a:tr>
              <a:tr h="404100">
                <a:tc>
                  <a:txBody>
                    <a:bodyPr/>
                    <a:lstStyle/>
                    <a:p>
                      <a:r>
                        <a:rPr lang="en-US" sz="1000"/>
                        <a:t>Structural enhancement &amp; repair</a:t>
                      </a:r>
                    </a:p>
                  </a:txBody>
                  <a:tcPr marL="45720" marR="45720">
                    <a:solidFill>
                      <a:schemeClr val="bg1">
                        <a:lumMod val="85000"/>
                      </a:schemeClr>
                    </a:solidFill>
                  </a:tcPr>
                </a:tc>
                <a:tc>
                  <a:txBody>
                    <a:bodyPr/>
                    <a:lstStyle/>
                    <a:p>
                      <a:r>
                        <a:rPr lang="en-US" sz="1000"/>
                        <a:t>ISS enhancement: swap-out of modular components and orbital replacement units</a:t>
                      </a:r>
                    </a:p>
                    <a:p>
                      <a:r>
                        <a:rPr lang="en-US" sz="1000"/>
                        <a:t>ISS structural repair: none</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Manual repair; post-construction enhancement/modification</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Selected auto. repair and post-construction enhancement</a:t>
                      </a:r>
                    </a:p>
                  </a:txBody>
                  <a:tcPr marL="45720" marR="45720">
                    <a:solidFill>
                      <a:schemeClr val="bg1">
                        <a:lumMod val="85000"/>
                      </a:schemeClr>
                    </a:solidFill>
                  </a:tcPr>
                </a:tc>
                <a:extLst>
                  <a:ext uri="{0D108BD9-81ED-4DB2-BD59-A6C34878D82A}">
                    <a16:rowId xmlns:a16="http://schemas.microsoft.com/office/drawing/2014/main" val="1564137143"/>
                  </a:ext>
                </a:extLst>
              </a:tr>
              <a:tr h="231344">
                <a:tc>
                  <a:txBody>
                    <a:bodyPr/>
                    <a:lstStyle/>
                    <a:p>
                      <a:r>
                        <a:rPr lang="en-US" sz="1000"/>
                        <a:t>System Operational Lifetime</a:t>
                      </a:r>
                    </a:p>
                  </a:txBody>
                  <a:tcPr marL="45720" marR="45720">
                    <a:solidFill>
                      <a:schemeClr val="bg1">
                        <a:lumMod val="85000"/>
                      </a:schemeClr>
                    </a:solidFill>
                  </a:tcPr>
                </a:tc>
                <a:tc>
                  <a:txBody>
                    <a:bodyPr/>
                    <a:lstStyle/>
                    <a:p>
                      <a:r>
                        <a:rPr lang="en-US" sz="1000"/>
                        <a:t>None</a:t>
                      </a:r>
                    </a:p>
                  </a:txBody>
                  <a:tcPr marL="45720" marR="45720">
                    <a:solidFill>
                      <a:schemeClr val="bg1">
                        <a:lumMod val="85000"/>
                      </a:schemeClr>
                    </a:solidFill>
                  </a:tcPr>
                </a:tc>
                <a:tc>
                  <a:txBody>
                    <a:bodyPr/>
                    <a:lstStyle/>
                    <a:p>
                      <a:r>
                        <a:rPr lang="en-US" sz="1000"/>
                        <a:t>2 year</a:t>
                      </a:r>
                    </a:p>
                  </a:txBody>
                  <a:tcPr marL="45720" marR="45720">
                    <a:solidFill>
                      <a:schemeClr val="bg1">
                        <a:lumMod val="85000"/>
                      </a:schemeClr>
                    </a:solidFill>
                  </a:tcPr>
                </a:tc>
                <a:tc>
                  <a:txBody>
                    <a:bodyPr/>
                    <a:lstStyle/>
                    <a:p>
                      <a:r>
                        <a:rPr lang="en-US" sz="1000"/>
                        <a:t>10 years</a:t>
                      </a:r>
                    </a:p>
                  </a:txBody>
                  <a:tcPr marL="45720" marR="45720">
                    <a:solidFill>
                      <a:schemeClr val="bg1">
                        <a:lumMod val="85000"/>
                      </a:schemeClr>
                    </a:solidFill>
                  </a:tcPr>
                </a:tc>
                <a:extLst>
                  <a:ext uri="{0D108BD9-81ED-4DB2-BD59-A6C34878D82A}">
                    <a16:rowId xmlns:a16="http://schemas.microsoft.com/office/drawing/2014/main" val="1372714895"/>
                  </a:ext>
                </a:extLst>
              </a:tr>
              <a:tr h="231344">
                <a:tc>
                  <a:txBody>
                    <a:bodyPr/>
                    <a:lstStyle/>
                    <a:p>
                      <a:r>
                        <a:rPr lang="en-US" sz="1000"/>
                        <a:t>Reliability &amp; Repair</a:t>
                      </a:r>
                    </a:p>
                  </a:txBody>
                  <a:tcPr marL="45720" marR="45720">
                    <a:solidFill>
                      <a:schemeClr val="bg1">
                        <a:lumMod val="85000"/>
                      </a:schemeClr>
                    </a:solidFill>
                  </a:tcPr>
                </a:tc>
                <a:tc>
                  <a:txBody>
                    <a:bodyPr/>
                    <a:lstStyle/>
                    <a:p>
                      <a:r>
                        <a:rPr lang="en-US" sz="1000"/>
                        <a:t>None</a:t>
                      </a:r>
                    </a:p>
                  </a:txBody>
                  <a:tcPr marL="45720" marR="45720">
                    <a:solidFill>
                      <a:schemeClr val="bg1">
                        <a:lumMod val="85000"/>
                      </a:schemeClr>
                    </a:solidFill>
                  </a:tcPr>
                </a:tc>
                <a:tc>
                  <a:txBody>
                    <a:bodyPr/>
                    <a:lstStyle/>
                    <a:p>
                      <a:r>
                        <a:rPr lang="en-US" sz="1000">
                          <a:solidFill>
                            <a:schemeClr val="tx1"/>
                          </a:solidFill>
                        </a:rPr>
                        <a:t>MTBF: 2 lunar days, MTTR: &lt;24 hrs</a:t>
                      </a:r>
                    </a:p>
                  </a:txBody>
                  <a:tcPr marL="45720" marR="45720">
                    <a:solidFill>
                      <a:schemeClr val="bg1">
                        <a:lumMod val="85000"/>
                      </a:schemeClr>
                    </a:solidFill>
                  </a:tcPr>
                </a:tc>
                <a:tc>
                  <a:txBody>
                    <a:bodyPr/>
                    <a:lstStyle/>
                    <a:p>
                      <a:r>
                        <a:rPr lang="en-US" sz="1000">
                          <a:solidFill>
                            <a:schemeClr val="tx1"/>
                          </a:solidFill>
                        </a:rPr>
                        <a:t>MTBF: 10 lunar days, MTTR: &lt;2 hrs</a:t>
                      </a:r>
                    </a:p>
                  </a:txBody>
                  <a:tcPr marL="45720" marR="45720">
                    <a:solidFill>
                      <a:schemeClr val="bg1">
                        <a:lumMod val="85000"/>
                      </a:schemeClr>
                    </a:solidFill>
                  </a:tcPr>
                </a:tc>
                <a:extLst>
                  <a:ext uri="{0D108BD9-81ED-4DB2-BD59-A6C34878D82A}">
                    <a16:rowId xmlns:a16="http://schemas.microsoft.com/office/drawing/2014/main" val="2713281037"/>
                  </a:ext>
                </a:extLst>
              </a:tr>
            </a:tbl>
          </a:graphicData>
        </a:graphic>
      </p:graphicFrame>
    </p:spTree>
    <p:extLst>
      <p:ext uri="{BB962C8B-B14F-4D97-AF65-F5344CB8AC3E}">
        <p14:creationId xmlns:p14="http://schemas.microsoft.com/office/powerpoint/2010/main" val="387588347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342900" fontAlgn="ctr">
              <a:buFont typeface="Arial" panose="020B0604020202020204" pitchFamily="34" charset="0"/>
              <a:buChar char="•"/>
            </a:pPr>
            <a:r>
              <a:rPr lang="en-US" sz="1800" i="1">
                <a:solidFill>
                  <a:schemeClr val="accent4"/>
                </a:solidFill>
              </a:rPr>
              <a:t>Investment grade: </a:t>
            </a:r>
            <a:r>
              <a:rPr lang="en-US" sz="1800" b="1" i="1">
                <a:solidFill>
                  <a:srgbClr val="FFFF00"/>
                </a:solidFill>
              </a:rPr>
              <a:t>Yellow</a:t>
            </a:r>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Class II Surface Construction</a:t>
            </a:r>
            <a:endParaRPr lang="en-US" sz="2800" spc="-50">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F22A22A-16BD-1146-A816-AE754A944BC9}"/>
              </a:ext>
            </a:extLst>
          </p:cNvPr>
          <p:cNvSpPr/>
          <p:nvPr/>
        </p:nvSpPr>
        <p:spPr>
          <a:xfrm>
            <a:off x="241175" y="814758"/>
            <a:ext cx="9052560" cy="5663089"/>
          </a:xfrm>
          <a:prstGeom prst="rect">
            <a:avLst/>
          </a:prstGeom>
          <a:solidFill>
            <a:schemeClr val="tx1">
              <a:lumMod val="65000"/>
              <a:lumOff val="35000"/>
            </a:schemeClr>
          </a:solidFill>
        </p:spPr>
        <p:txBody>
          <a:bodyPr wrap="square">
            <a:spAutoFit/>
          </a:bodyPr>
          <a:lstStyle/>
          <a:p>
            <a:pPr marL="228600" fontAlgn="ctr"/>
            <a:r>
              <a:rPr lang="en-US" sz="2000" dirty="0" err="1">
                <a:solidFill>
                  <a:schemeClr val="accent4"/>
                </a:solidFill>
              </a:rPr>
              <a:t>SoA</a:t>
            </a:r>
            <a:r>
              <a:rPr lang="en-US" sz="2000" dirty="0">
                <a:solidFill>
                  <a:schemeClr val="accent4"/>
                </a:solidFill>
              </a:rPr>
              <a:t> &amp; Current Activities</a:t>
            </a:r>
          </a:p>
          <a:p>
            <a:pPr marL="228600" fontAlgn="ctr"/>
            <a:endParaRPr lang="en-US" sz="600" dirty="0">
              <a:solidFill>
                <a:schemeClr val="accent4"/>
              </a:solidFill>
            </a:endParaRPr>
          </a:p>
          <a:p>
            <a:pPr marL="228600" fontAlgn="ctr"/>
            <a:r>
              <a:rPr lang="en-US" sz="1600" b="1" dirty="0">
                <a:solidFill>
                  <a:srgbClr val="00FA00"/>
                </a:solidFill>
                <a:latin typeface="Calibri" panose="020F0502020204030204" pitchFamily="34" charset="0"/>
              </a:rPr>
              <a:t>Deployable Surface Solar Arrays </a:t>
            </a:r>
            <a:r>
              <a:rPr lang="en-US" sz="1600" b="1" dirty="0">
                <a:solidFill>
                  <a:schemeClr val="bg1"/>
                </a:solidFill>
                <a:latin typeface="Calibri" panose="020F0502020204030204" pitchFamily="34" charset="0"/>
              </a:rPr>
              <a:t>– (TRL 2-6)</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Vertical Solar Array Technology (VSAT) Flight system development (TRL 6)</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Several activities to develop deployable 50kWe array concepts (TRL 2/3)</a:t>
            </a:r>
          </a:p>
          <a:p>
            <a:pPr marL="228600" fontAlgn="ctr"/>
            <a:endParaRPr lang="en-US" sz="900" dirty="0">
              <a:solidFill>
                <a:schemeClr val="bg1"/>
              </a:solidFill>
              <a:latin typeface="Calibri" panose="020F0502020204030204" pitchFamily="34" charset="0"/>
            </a:endParaRPr>
          </a:p>
          <a:p>
            <a:pPr marL="228600" fontAlgn="ctr"/>
            <a:r>
              <a:rPr lang="en-US" sz="1600" b="1" dirty="0">
                <a:solidFill>
                  <a:srgbClr val="00B0F0"/>
                </a:solidFill>
                <a:latin typeface="Calibri" panose="020F0502020204030204" pitchFamily="34" charset="0"/>
              </a:rPr>
              <a:t>Inflatable Structures </a:t>
            </a:r>
            <a:r>
              <a:rPr lang="en-US" sz="1600" b="1" dirty="0">
                <a:solidFill>
                  <a:schemeClr val="bg1"/>
                </a:solidFill>
                <a:latin typeface="Calibri" panose="020F0502020204030204" pitchFamily="34" charset="0"/>
              </a:rPr>
              <a:t>– Proof of Concept (TRL 2-6)</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Multiple activities developed inflatable habitat concepts (TRL 6); Ex. Bigelow Expandable Activity Module (BEAM)</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Inflatable airlocks and crew transfer tunnels (TRL 4)</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Several activities on material testing (TRL 2/3) and Structural Health Monitoring (TRL 2/3) </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Proof of concept, limited long-term relevant environment testing of materials</a:t>
            </a:r>
          </a:p>
          <a:p>
            <a:pPr marL="514350" indent="-285750" fontAlgn="ctr">
              <a:buFont typeface="Arial" panose="020B0604020202020204" pitchFamily="34" charset="0"/>
              <a:buChar char="•"/>
            </a:pPr>
            <a:endParaRPr lang="en-US" sz="1400" dirty="0">
              <a:solidFill>
                <a:schemeClr val="bg1"/>
              </a:solidFill>
              <a:latin typeface="Calibri" panose="020F0502020204030204" pitchFamily="34" charset="0"/>
            </a:endParaRPr>
          </a:p>
          <a:p>
            <a:pPr marL="228600" fontAlgn="ctr"/>
            <a:r>
              <a:rPr lang="en-US" sz="1600" b="1" dirty="0">
                <a:solidFill>
                  <a:srgbClr val="C00000"/>
                </a:solidFill>
                <a:latin typeface="Calibri" panose="020F0502020204030204" pitchFamily="34" charset="0"/>
              </a:rPr>
              <a:t>Assembled Surface Structures </a:t>
            </a:r>
            <a:r>
              <a:rPr lang="en-US" sz="1600" b="1" dirty="0">
                <a:solidFill>
                  <a:schemeClr val="bg1"/>
                </a:solidFill>
                <a:latin typeface="Calibri" panose="020F0502020204030204" pitchFamily="34" charset="0"/>
              </a:rPr>
              <a:t>– Proof of Concept (TRL 2-5)</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Demonstrations of autonomous robotic assembly of precision truss and voxel-based structures , mechanical joining, non-flight rated, no outfitting; Ex. ARMADAS (TRL 5), PASS (TRL 4)</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Robotic assembly of a tall Power/Comm tower under development, not flight rated, no outfitting (TRL 4)</a:t>
            </a:r>
          </a:p>
          <a:p>
            <a:pPr marL="514350" indent="-285750" fontAlgn="ctr">
              <a:buFont typeface="Arial" panose="020B0604020202020204" pitchFamily="34" charset="0"/>
              <a:buChar char="•"/>
            </a:pPr>
            <a:r>
              <a:rPr lang="en-US" sz="1400" dirty="0">
                <a:solidFill>
                  <a:schemeClr val="bg1"/>
                </a:solidFill>
                <a:latin typeface="Calibri" panose="020F0502020204030204" pitchFamily="34" charset="0"/>
              </a:rPr>
              <a:t>Concepts for the assembly of Blast Containment Shields and Shelters (truss and panel assemblies) (TRL 2/3)</a:t>
            </a:r>
            <a:endParaRPr lang="en-US" sz="1600" dirty="0">
              <a:solidFill>
                <a:schemeClr val="bg1"/>
              </a:solidFill>
              <a:latin typeface="Calibri" panose="020F0502020204030204" pitchFamily="34" charset="0"/>
            </a:endParaRPr>
          </a:p>
          <a:p>
            <a:pPr marL="514350" indent="-285750" fontAlgn="ctr">
              <a:buFont typeface="Arial" panose="020B0604020202020204" pitchFamily="34" charset="0"/>
              <a:buChar char="•"/>
            </a:pPr>
            <a:endParaRPr lang="en-US" sz="400" dirty="0">
              <a:solidFill>
                <a:schemeClr val="bg1"/>
              </a:solidFill>
              <a:latin typeface="Calibri" panose="020F0502020204030204" pitchFamily="34" charset="0"/>
            </a:endParaRPr>
          </a:p>
          <a:p>
            <a:pPr marL="3886200" lvl="8" fontAlgn="ctr"/>
            <a:endParaRPr lang="en-US" sz="500" dirty="0">
              <a:solidFill>
                <a:schemeClr val="bg1"/>
              </a:solidFill>
              <a:latin typeface="Calibri" panose="020F0502020204030204" pitchFamily="34" charset="0"/>
            </a:endParaRPr>
          </a:p>
          <a:p>
            <a:pPr marL="228600" fontAlgn="ctr"/>
            <a:r>
              <a:rPr lang="en-US" sz="2000" dirty="0">
                <a:solidFill>
                  <a:schemeClr val="accent4"/>
                </a:solidFill>
              </a:rPr>
              <a:t>Technology Gaps</a:t>
            </a:r>
            <a:endParaRPr lang="en-US" sz="1600" dirty="0">
              <a:solidFill>
                <a:schemeClr val="bg1"/>
              </a:solidFill>
            </a:endParaRPr>
          </a:p>
          <a:p>
            <a:pPr marL="971550" lvl="1" indent="-285750" fontAlgn="ctr">
              <a:buFont typeface="Wingdings" pitchFamily="2" charset="2"/>
              <a:buChar char="Ø"/>
            </a:pPr>
            <a:r>
              <a:rPr lang="en-US" sz="1600" dirty="0">
                <a:solidFill>
                  <a:schemeClr val="bg1"/>
                </a:solidFill>
              </a:rPr>
              <a:t>Accelerated materials and creep testing for inflatable structures</a:t>
            </a:r>
          </a:p>
          <a:p>
            <a:pPr marL="971550" lvl="1" indent="-285750" fontAlgn="ctr">
              <a:buFont typeface="Wingdings" pitchFamily="2" charset="2"/>
              <a:buChar char="Ø"/>
            </a:pPr>
            <a:r>
              <a:rPr lang="en-US" sz="1600" dirty="0">
                <a:solidFill>
                  <a:schemeClr val="bg1"/>
                </a:solidFill>
              </a:rPr>
              <a:t>Integration of hard structures into inflatables (hatches, windows, bulkheads, attachment points) </a:t>
            </a:r>
          </a:p>
          <a:p>
            <a:pPr marL="971550" lvl="1" indent="-285750" fontAlgn="ctr">
              <a:buFont typeface="Wingdings" pitchFamily="2" charset="2"/>
              <a:buChar char="Ø"/>
            </a:pPr>
            <a:r>
              <a:rPr lang="en-US" sz="1600" dirty="0">
                <a:solidFill>
                  <a:schemeClr val="bg1"/>
                </a:solidFill>
              </a:rPr>
              <a:t>Structural health monitoring of structures</a:t>
            </a:r>
          </a:p>
          <a:p>
            <a:pPr marL="971550" lvl="1" indent="-285750" fontAlgn="ctr">
              <a:buFont typeface="Wingdings" pitchFamily="2" charset="2"/>
              <a:buChar char="Ø"/>
            </a:pPr>
            <a:r>
              <a:rPr lang="en-US" sz="1600" dirty="0">
                <a:solidFill>
                  <a:schemeClr val="bg1"/>
                </a:solidFill>
              </a:rPr>
              <a:t>Advanced joining methods for assembly (e.g., in-space welding, reversable joining)</a:t>
            </a:r>
          </a:p>
          <a:p>
            <a:pPr marL="971550" lvl="1" indent="-285750" fontAlgn="ctr">
              <a:buFont typeface="Wingdings" pitchFamily="2" charset="2"/>
              <a:buChar char="Ø"/>
            </a:pPr>
            <a:r>
              <a:rPr lang="en-US" sz="1600" dirty="0">
                <a:solidFill>
                  <a:schemeClr val="bg1"/>
                </a:solidFill>
              </a:rPr>
              <a:t>Production of ISRU-based structural elements for Assembly</a:t>
            </a:r>
          </a:p>
          <a:p>
            <a:pPr marL="971550" lvl="1" indent="-285750" fontAlgn="ctr">
              <a:buFont typeface="Wingdings" pitchFamily="2" charset="2"/>
              <a:buChar char="Ø"/>
            </a:pPr>
            <a:r>
              <a:rPr lang="en-US" sz="1600" dirty="0">
                <a:solidFill>
                  <a:schemeClr val="bg1"/>
                </a:solidFill>
              </a:rPr>
              <a:t>Pressure sealing for pressurized assembled structures</a:t>
            </a:r>
          </a:p>
        </p:txBody>
      </p:sp>
      <p:pic>
        <p:nvPicPr>
          <p:cNvPr id="15" name="Picture 14">
            <a:extLst>
              <a:ext uri="{FF2B5EF4-FFF2-40B4-BE49-F238E27FC236}">
                <a16:creationId xmlns:a16="http://schemas.microsoft.com/office/drawing/2014/main" id="{9733147C-3E3C-7E8B-504D-C5B3584F7B96}"/>
              </a:ext>
            </a:extLst>
          </p:cNvPr>
          <p:cNvPicPr>
            <a:picLocks noChangeAspect="1"/>
          </p:cNvPicPr>
          <p:nvPr/>
        </p:nvPicPr>
        <p:blipFill>
          <a:blip r:embed="rId4"/>
          <a:stretch>
            <a:fillRect/>
          </a:stretch>
        </p:blipFill>
        <p:spPr>
          <a:xfrm>
            <a:off x="9615557" y="2206809"/>
            <a:ext cx="2482968" cy="1431155"/>
          </a:xfrm>
          <a:prstGeom prst="rect">
            <a:avLst/>
          </a:prstGeom>
          <a:ln w="28575">
            <a:solidFill>
              <a:srgbClr val="00B0F0"/>
            </a:solidFill>
          </a:ln>
        </p:spPr>
      </p:pic>
      <p:pic>
        <p:nvPicPr>
          <p:cNvPr id="16" name="Picture 15">
            <a:extLst>
              <a:ext uri="{FF2B5EF4-FFF2-40B4-BE49-F238E27FC236}">
                <a16:creationId xmlns:a16="http://schemas.microsoft.com/office/drawing/2014/main" id="{6B325BBB-F067-C508-EC0E-458E784DB3E9}"/>
              </a:ext>
            </a:extLst>
          </p:cNvPr>
          <p:cNvPicPr>
            <a:picLocks noChangeAspect="1"/>
          </p:cNvPicPr>
          <p:nvPr/>
        </p:nvPicPr>
        <p:blipFill rotWithShape="1">
          <a:blip r:embed="rId5"/>
          <a:srcRect l="9531" b="9053"/>
          <a:stretch/>
        </p:blipFill>
        <p:spPr>
          <a:xfrm>
            <a:off x="10421368" y="3741326"/>
            <a:ext cx="1553255" cy="1160735"/>
          </a:xfrm>
          <a:prstGeom prst="rect">
            <a:avLst/>
          </a:prstGeom>
          <a:ln w="28575">
            <a:solidFill>
              <a:srgbClr val="00B0F0"/>
            </a:solidFill>
          </a:ln>
        </p:spPr>
      </p:pic>
      <p:sp>
        <p:nvSpPr>
          <p:cNvPr id="17" name="TextBox 16">
            <a:extLst>
              <a:ext uri="{FF2B5EF4-FFF2-40B4-BE49-F238E27FC236}">
                <a16:creationId xmlns:a16="http://schemas.microsoft.com/office/drawing/2014/main" id="{5FA7C7FC-5D64-588B-A91F-C05B7AB337ED}"/>
              </a:ext>
            </a:extLst>
          </p:cNvPr>
          <p:cNvSpPr txBox="1"/>
          <p:nvPr/>
        </p:nvSpPr>
        <p:spPr>
          <a:xfrm>
            <a:off x="9539057" y="1952653"/>
            <a:ext cx="2463485" cy="2308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Bigelow Expandable Activity Module (BEAM)</a:t>
            </a:r>
          </a:p>
        </p:txBody>
      </p:sp>
      <p:sp>
        <p:nvSpPr>
          <p:cNvPr id="18" name="TextBox 17">
            <a:extLst>
              <a:ext uri="{FF2B5EF4-FFF2-40B4-BE49-F238E27FC236}">
                <a16:creationId xmlns:a16="http://schemas.microsoft.com/office/drawing/2014/main" id="{C2AA572D-0B03-D267-BD7C-C323E4515540}"/>
              </a:ext>
            </a:extLst>
          </p:cNvPr>
          <p:cNvSpPr txBox="1"/>
          <p:nvPr/>
        </p:nvSpPr>
        <p:spPr>
          <a:xfrm>
            <a:off x="9755979" y="3795381"/>
            <a:ext cx="688540" cy="784830"/>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Inflatable crew transfer tunnel concept</a:t>
            </a:r>
          </a:p>
        </p:txBody>
      </p:sp>
      <p:pic>
        <p:nvPicPr>
          <p:cNvPr id="20" name="Picture 19">
            <a:extLst>
              <a:ext uri="{FF2B5EF4-FFF2-40B4-BE49-F238E27FC236}">
                <a16:creationId xmlns:a16="http://schemas.microsoft.com/office/drawing/2014/main" id="{DF203A8B-6D4D-6498-52A1-A82AE1D6DAE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75452" y="5333608"/>
            <a:ext cx="2363178" cy="1420388"/>
          </a:xfrm>
          <a:prstGeom prst="rect">
            <a:avLst/>
          </a:prstGeom>
          <a:noFill/>
          <a:ln w="28575">
            <a:solidFill>
              <a:srgbClr val="C00000"/>
            </a:solidFill>
          </a:ln>
        </p:spPr>
      </p:pic>
      <p:sp>
        <p:nvSpPr>
          <p:cNvPr id="21" name="TextBox 20">
            <a:extLst>
              <a:ext uri="{FF2B5EF4-FFF2-40B4-BE49-F238E27FC236}">
                <a16:creationId xmlns:a16="http://schemas.microsoft.com/office/drawing/2014/main" id="{742B762B-EB7C-30ED-DA7B-418DE3D34E1C}"/>
              </a:ext>
            </a:extLst>
          </p:cNvPr>
          <p:cNvSpPr txBox="1"/>
          <p:nvPr/>
        </p:nvSpPr>
        <p:spPr>
          <a:xfrm>
            <a:off x="9575145" y="4964276"/>
            <a:ext cx="2463485" cy="3693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Assembled Blast Containment Shield (BCS) concept</a:t>
            </a:r>
          </a:p>
        </p:txBody>
      </p:sp>
      <p:pic>
        <p:nvPicPr>
          <p:cNvPr id="22" name="Picture 21">
            <a:extLst>
              <a:ext uri="{FF2B5EF4-FFF2-40B4-BE49-F238E27FC236}">
                <a16:creationId xmlns:a16="http://schemas.microsoft.com/office/drawing/2014/main" id="{6B4A2221-4C28-15D4-7CB6-C6329D211015}"/>
              </a:ext>
            </a:extLst>
          </p:cNvPr>
          <p:cNvPicPr>
            <a:picLocks noChangeAspect="1"/>
          </p:cNvPicPr>
          <p:nvPr/>
        </p:nvPicPr>
        <p:blipFill rotWithShape="1">
          <a:blip r:embed="rId7"/>
          <a:srcRect l="17008" t="10048" r="14216" b="5265"/>
          <a:stretch/>
        </p:blipFill>
        <p:spPr>
          <a:xfrm>
            <a:off x="9740278" y="327797"/>
            <a:ext cx="2230267" cy="1546148"/>
          </a:xfrm>
          <a:prstGeom prst="rect">
            <a:avLst/>
          </a:prstGeom>
          <a:ln w="28575">
            <a:solidFill>
              <a:srgbClr val="00FA00"/>
            </a:solidFill>
          </a:ln>
        </p:spPr>
      </p:pic>
      <p:sp>
        <p:nvSpPr>
          <p:cNvPr id="23" name="TextBox 22">
            <a:extLst>
              <a:ext uri="{FF2B5EF4-FFF2-40B4-BE49-F238E27FC236}">
                <a16:creationId xmlns:a16="http://schemas.microsoft.com/office/drawing/2014/main" id="{1DD6983A-8FA8-FEDF-1082-0A3EFE1938C1}"/>
              </a:ext>
            </a:extLst>
          </p:cNvPr>
          <p:cNvSpPr txBox="1"/>
          <p:nvPr/>
        </p:nvSpPr>
        <p:spPr>
          <a:xfrm>
            <a:off x="9651588" y="61944"/>
            <a:ext cx="2463485" cy="2308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Deployable Vertical Solar Array (VSAT)</a:t>
            </a:r>
          </a:p>
        </p:txBody>
      </p:sp>
      <p:sp>
        <p:nvSpPr>
          <p:cNvPr id="24" name="TextBox 23">
            <a:extLst>
              <a:ext uri="{FF2B5EF4-FFF2-40B4-BE49-F238E27FC236}">
                <a16:creationId xmlns:a16="http://schemas.microsoft.com/office/drawing/2014/main" id="{0AE0ED4E-32D0-60F1-0DC8-78ED422C3076}"/>
              </a:ext>
            </a:extLst>
          </p:cNvPr>
          <p:cNvSpPr txBox="1"/>
          <p:nvPr/>
        </p:nvSpPr>
        <p:spPr>
          <a:xfrm>
            <a:off x="123325" y="383445"/>
            <a:ext cx="7560648" cy="369332"/>
          </a:xfrm>
          <a:prstGeom prst="rect">
            <a:avLst/>
          </a:prstGeom>
          <a:noFill/>
        </p:spPr>
        <p:txBody>
          <a:bodyPr wrap="square" rtlCol="0">
            <a:spAutoFit/>
          </a:bodyPr>
          <a:lstStyle/>
          <a:p>
            <a:r>
              <a:rPr lang="en-US" i="1">
                <a:solidFill>
                  <a:schemeClr val="bg1"/>
                </a:solidFill>
              </a:rPr>
              <a:t>Capability State of the Art, Current Activities, and Technology Gaps</a:t>
            </a:r>
          </a:p>
        </p:txBody>
      </p:sp>
      <p:pic>
        <p:nvPicPr>
          <p:cNvPr id="28" name="Picture 27">
            <a:extLst>
              <a:ext uri="{FF2B5EF4-FFF2-40B4-BE49-F238E27FC236}">
                <a16:creationId xmlns:a16="http://schemas.microsoft.com/office/drawing/2014/main" id="{EBBFA80D-5192-4987-8012-F3BF757EB35A}"/>
              </a:ext>
            </a:extLst>
          </p:cNvPr>
          <p:cNvPicPr>
            <a:picLocks noChangeAspect="1"/>
          </p:cNvPicPr>
          <p:nvPr/>
        </p:nvPicPr>
        <p:blipFill rotWithShape="1">
          <a:blip r:embed="rId8"/>
          <a:srcRect l="51503" t="352" r="1060" b="47029"/>
          <a:stretch/>
        </p:blipFill>
        <p:spPr>
          <a:xfrm>
            <a:off x="8166445" y="5470027"/>
            <a:ext cx="1383425" cy="1283969"/>
          </a:xfrm>
          <a:prstGeom prst="rect">
            <a:avLst/>
          </a:prstGeom>
          <a:ln w="28575">
            <a:solidFill>
              <a:srgbClr val="C00000"/>
            </a:solidFill>
          </a:ln>
        </p:spPr>
      </p:pic>
      <p:pic>
        <p:nvPicPr>
          <p:cNvPr id="29" name="Picture 2" descr="thumb image">
            <a:extLst>
              <a:ext uri="{FF2B5EF4-FFF2-40B4-BE49-F238E27FC236}">
                <a16:creationId xmlns:a16="http://schemas.microsoft.com/office/drawing/2014/main" id="{19471AA5-66B3-1B00-6026-976246DB818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48721" y="6531380"/>
            <a:ext cx="132162" cy="217870"/>
          </a:xfrm>
          <a:prstGeom prst="rect">
            <a:avLst/>
          </a:prstGeom>
          <a:noFill/>
          <a:ln w="28575">
            <a:noFill/>
          </a:ln>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01BF0391-3DE3-6022-A206-E85A3E5518B9}"/>
              </a:ext>
            </a:extLst>
          </p:cNvPr>
          <p:cNvSpPr txBox="1"/>
          <p:nvPr/>
        </p:nvSpPr>
        <p:spPr>
          <a:xfrm>
            <a:off x="6935565" y="6264477"/>
            <a:ext cx="1265780" cy="507831"/>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Precision Assembled Space Structures (PASS)</a:t>
            </a:r>
          </a:p>
        </p:txBody>
      </p:sp>
    </p:spTree>
    <p:extLst>
      <p:ext uri="{BB962C8B-B14F-4D97-AF65-F5344CB8AC3E}">
        <p14:creationId xmlns:p14="http://schemas.microsoft.com/office/powerpoint/2010/main" val="119662556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342900" fontAlgn="ctr">
              <a:buFont typeface="Arial" panose="020B0604020202020204" pitchFamily="34" charset="0"/>
              <a:buChar char="•"/>
            </a:pPr>
            <a:r>
              <a:rPr lang="en-US" sz="1800" i="1">
                <a:solidFill>
                  <a:schemeClr val="accent4"/>
                </a:solidFill>
              </a:rPr>
              <a:t>Investment grade: </a:t>
            </a:r>
            <a:r>
              <a:rPr lang="en-US" sz="1800" b="1" i="1">
                <a:solidFill>
                  <a:srgbClr val="FFFF00"/>
                </a:solidFill>
              </a:rPr>
              <a:t>Yellow</a:t>
            </a:r>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Class III Surface Construction</a:t>
            </a:r>
            <a:endParaRPr lang="en-US" sz="2800" spc="-50">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F22A22A-16BD-1146-A816-AE754A944BC9}"/>
              </a:ext>
            </a:extLst>
          </p:cNvPr>
          <p:cNvSpPr/>
          <p:nvPr/>
        </p:nvSpPr>
        <p:spPr>
          <a:xfrm>
            <a:off x="241175" y="814758"/>
            <a:ext cx="9052560" cy="5216813"/>
          </a:xfrm>
          <a:prstGeom prst="rect">
            <a:avLst/>
          </a:prstGeom>
          <a:solidFill>
            <a:schemeClr val="tx1">
              <a:lumMod val="65000"/>
              <a:lumOff val="35000"/>
            </a:schemeClr>
          </a:solidFill>
        </p:spPr>
        <p:txBody>
          <a:bodyPr wrap="square">
            <a:spAutoFit/>
          </a:bodyPr>
          <a:lstStyle/>
          <a:p>
            <a:pPr marL="228600" fontAlgn="ctr"/>
            <a:r>
              <a:rPr lang="en-US" sz="2000" err="1">
                <a:solidFill>
                  <a:schemeClr val="accent4"/>
                </a:solidFill>
              </a:rPr>
              <a:t>SoA</a:t>
            </a:r>
            <a:r>
              <a:rPr lang="en-US" sz="2000">
                <a:solidFill>
                  <a:schemeClr val="accent4"/>
                </a:solidFill>
              </a:rPr>
              <a:t> &amp; Current Activities</a:t>
            </a:r>
          </a:p>
          <a:p>
            <a:pPr marL="228600" fontAlgn="ctr"/>
            <a:endParaRPr lang="en-US" sz="600">
              <a:solidFill>
                <a:schemeClr val="accent4"/>
              </a:solidFill>
            </a:endParaRPr>
          </a:p>
          <a:p>
            <a:pPr marL="228600" fontAlgn="ctr"/>
            <a:r>
              <a:rPr lang="en-US" sz="1600" b="1">
                <a:solidFill>
                  <a:srgbClr val="00FA00"/>
                </a:solidFill>
                <a:latin typeface="Calibri" panose="020F0502020204030204" pitchFamily="34" charset="0"/>
              </a:rPr>
              <a:t>In-situ Additive Construction </a:t>
            </a:r>
            <a:r>
              <a:rPr lang="en-US" sz="1600" b="1">
                <a:solidFill>
                  <a:schemeClr val="bg1"/>
                </a:solidFill>
                <a:latin typeface="Calibri" panose="020F0502020204030204" pitchFamily="34" charset="0"/>
              </a:rPr>
              <a:t>– (TRL 2-5)</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Multiple processes in various stages of development; Most in the TRL 3/4 range of maturity</a:t>
            </a:r>
          </a:p>
          <a:p>
            <a:pPr marL="971550" lvl="1" indent="-285750" fontAlgn="ctr">
              <a:buFont typeface="Arial" panose="020B0604020202020204" pitchFamily="34" charset="0"/>
              <a:buChar char="•"/>
            </a:pPr>
            <a:r>
              <a:rPr lang="en-US" sz="1400">
                <a:solidFill>
                  <a:schemeClr val="bg1"/>
                </a:solidFill>
                <a:latin typeface="Calibri" panose="020F0502020204030204" pitchFamily="34" charset="0"/>
              </a:rPr>
              <a:t>Laser melting TRL 3/4; Cementitious TRL 2-4; Microwave sintering TRL 3/4; Molten regolith extrusion TRL 4; Polymer/regolith extrusion TRL 4/5 </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Challenges: deposition of material in a vacuum, process V&amp;V, scale-up, power requirements</a:t>
            </a:r>
          </a:p>
          <a:p>
            <a:pPr marL="228600" fontAlgn="ctr"/>
            <a:endParaRPr lang="en-US" sz="800">
              <a:solidFill>
                <a:schemeClr val="bg1"/>
              </a:solidFill>
              <a:latin typeface="Calibri" panose="020F0502020204030204" pitchFamily="34" charset="0"/>
            </a:endParaRPr>
          </a:p>
          <a:p>
            <a:pPr marL="228600" fontAlgn="ctr"/>
            <a:r>
              <a:rPr lang="en-US" sz="1600" b="1">
                <a:solidFill>
                  <a:srgbClr val="00B0F0"/>
                </a:solidFill>
                <a:latin typeface="Calibri" panose="020F0502020204030204" pitchFamily="34" charset="0"/>
              </a:rPr>
              <a:t>Surface Stabilization, Foundations, Anchors </a:t>
            </a:r>
            <a:r>
              <a:rPr lang="en-US" sz="1600" b="1">
                <a:solidFill>
                  <a:schemeClr val="bg1"/>
                </a:solidFill>
                <a:latin typeface="Calibri" panose="020F0502020204030204" pitchFamily="34" charset="0"/>
              </a:rPr>
              <a:t>– Concepts formulated (TRL 2)</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Several NIAC activities funded in past on surface stabilization for landing pads</a:t>
            </a:r>
          </a:p>
          <a:p>
            <a:pPr marL="514350" indent="-285750" fontAlgn="ctr">
              <a:buFont typeface="Arial" panose="020B0604020202020204" pitchFamily="34" charset="0"/>
              <a:buChar char="•"/>
            </a:pPr>
            <a:endParaRPr lang="en-US" sz="800">
              <a:solidFill>
                <a:schemeClr val="bg1"/>
              </a:solidFill>
              <a:latin typeface="Calibri" panose="020F0502020204030204" pitchFamily="34" charset="0"/>
            </a:endParaRPr>
          </a:p>
          <a:p>
            <a:pPr marL="228600" fontAlgn="ctr"/>
            <a:r>
              <a:rPr lang="en-US" sz="1600" b="1">
                <a:solidFill>
                  <a:srgbClr val="C00000"/>
                </a:solidFill>
                <a:latin typeface="Calibri" panose="020F0502020204030204" pitchFamily="34" charset="0"/>
              </a:rPr>
              <a:t>NDE, Modeling, Analysis </a:t>
            </a:r>
            <a:r>
              <a:rPr lang="en-US" sz="1600" b="1">
                <a:solidFill>
                  <a:schemeClr val="bg1"/>
                </a:solidFill>
                <a:latin typeface="Calibri" panose="020F0502020204030204" pitchFamily="34" charset="0"/>
              </a:rPr>
              <a:t>– Proof of Concept (TRL 2-4)</a:t>
            </a:r>
          </a:p>
          <a:p>
            <a:pPr marL="514350" indent="-285750" fontAlgn="ctr">
              <a:buFont typeface="Arial" panose="020B0604020202020204" pitchFamily="34" charset="0"/>
              <a:buChar char="•"/>
            </a:pPr>
            <a:r>
              <a:rPr lang="en-US" sz="1400">
                <a:solidFill>
                  <a:schemeClr val="bg1"/>
                </a:solidFill>
                <a:latin typeface="Calibri" panose="020F0502020204030204" pitchFamily="34" charset="0"/>
              </a:rPr>
              <a:t>Several SBIR activities related to NDE and damage analysis; Laser ultrasonic testing for defects; </a:t>
            </a:r>
            <a:r>
              <a:rPr lang="en-US" sz="1400">
                <a:solidFill>
                  <a:schemeClr val="bg1"/>
                </a:solidFill>
              </a:rPr>
              <a:t>smart optical spectroscopy for metal additive manufacturing</a:t>
            </a:r>
            <a:endParaRPr lang="en-US" sz="1600">
              <a:solidFill>
                <a:schemeClr val="bg1"/>
              </a:solidFill>
              <a:latin typeface="Calibri" panose="020F0502020204030204" pitchFamily="34" charset="0"/>
            </a:endParaRPr>
          </a:p>
          <a:p>
            <a:pPr marL="514350" indent="-285750" fontAlgn="ctr">
              <a:buFont typeface="Arial" panose="020B0604020202020204" pitchFamily="34" charset="0"/>
              <a:buChar char="•"/>
            </a:pPr>
            <a:endParaRPr lang="en-US" sz="400">
              <a:solidFill>
                <a:schemeClr val="bg1"/>
              </a:solidFill>
              <a:latin typeface="Calibri" panose="020F0502020204030204" pitchFamily="34" charset="0"/>
            </a:endParaRPr>
          </a:p>
          <a:p>
            <a:pPr marL="3886200" lvl="8" fontAlgn="ctr"/>
            <a:endParaRPr lang="en-US" sz="500">
              <a:solidFill>
                <a:schemeClr val="bg1"/>
              </a:solidFill>
              <a:latin typeface="Calibri" panose="020F0502020204030204" pitchFamily="34" charset="0"/>
            </a:endParaRPr>
          </a:p>
          <a:p>
            <a:pPr marL="228600" fontAlgn="ctr"/>
            <a:r>
              <a:rPr lang="en-US" sz="2000">
                <a:solidFill>
                  <a:schemeClr val="accent4"/>
                </a:solidFill>
              </a:rPr>
              <a:t>Technology Gaps</a:t>
            </a:r>
            <a:endParaRPr lang="en-US" sz="1600">
              <a:solidFill>
                <a:schemeClr val="bg1"/>
              </a:solidFill>
            </a:endParaRPr>
          </a:p>
          <a:p>
            <a:pPr marL="971550" lvl="1" indent="-285750" fontAlgn="ctr">
              <a:buFont typeface="Wingdings" pitchFamily="2" charset="2"/>
              <a:buChar char="Ø"/>
            </a:pPr>
            <a:r>
              <a:rPr lang="en-US" sz="1600">
                <a:solidFill>
                  <a:schemeClr val="bg1"/>
                </a:solidFill>
                <a:latin typeface="Calibri" panose="020F0502020204030204" pitchFamily="34" charset="0"/>
              </a:rPr>
              <a:t>Deposition of print material in low-pressure environment while controlling porosity</a:t>
            </a:r>
          </a:p>
          <a:p>
            <a:pPr marL="971550" lvl="1" indent="-285750" fontAlgn="ctr">
              <a:buFont typeface="Wingdings" pitchFamily="2" charset="2"/>
              <a:buChar char="Ø"/>
            </a:pPr>
            <a:r>
              <a:rPr lang="en-US" sz="1600">
                <a:solidFill>
                  <a:schemeClr val="bg1"/>
                </a:solidFill>
              </a:rPr>
              <a:t>High-temperature materials for LLPs</a:t>
            </a:r>
          </a:p>
          <a:p>
            <a:pPr marL="971550" lvl="1" indent="-285750" fontAlgn="ctr">
              <a:buFont typeface="Wingdings" pitchFamily="2" charset="2"/>
              <a:buChar char="Ø"/>
            </a:pPr>
            <a:r>
              <a:rPr lang="en-US" sz="1600">
                <a:solidFill>
                  <a:schemeClr val="bg1"/>
                </a:solidFill>
              </a:rPr>
              <a:t>LLP Paver joining</a:t>
            </a:r>
          </a:p>
          <a:p>
            <a:pPr marL="971550" lvl="1" indent="-285750" fontAlgn="ctr">
              <a:buFont typeface="Wingdings" pitchFamily="2" charset="2"/>
              <a:buChar char="Ø"/>
            </a:pPr>
            <a:r>
              <a:rPr lang="en-US" sz="1600">
                <a:solidFill>
                  <a:schemeClr val="bg1"/>
                </a:solidFill>
              </a:rPr>
              <a:t>Surface stabilization, Foundations, and Anchors</a:t>
            </a:r>
          </a:p>
          <a:p>
            <a:pPr marL="971550" lvl="1" indent="-285750" fontAlgn="ctr">
              <a:buFont typeface="Wingdings" pitchFamily="2" charset="2"/>
              <a:buChar char="Ø"/>
            </a:pPr>
            <a:r>
              <a:rPr lang="en-US" sz="1600">
                <a:solidFill>
                  <a:schemeClr val="bg1"/>
                </a:solidFill>
              </a:rPr>
              <a:t>Repair technologies</a:t>
            </a:r>
          </a:p>
          <a:p>
            <a:pPr marL="971550" lvl="1" indent="-285750" fontAlgn="ctr">
              <a:buFont typeface="Wingdings" pitchFamily="2" charset="2"/>
              <a:buChar char="Ø"/>
            </a:pPr>
            <a:r>
              <a:rPr lang="en-US" sz="1600" b="0" i="0" u="none" strike="noStrike" kern="1200">
                <a:solidFill>
                  <a:schemeClr val="bg1"/>
                </a:solidFill>
                <a:effectLst/>
                <a:latin typeface="Calibri" panose="020F0502020204030204" pitchFamily="34" charset="0"/>
              </a:rPr>
              <a:t>Process inspection and control</a:t>
            </a:r>
            <a:endParaRPr lang="en-US" sz="1600">
              <a:solidFill>
                <a:schemeClr val="bg1"/>
              </a:solidFill>
              <a:latin typeface="Arial" panose="020B0604020202020204" pitchFamily="34" charset="0"/>
            </a:endParaRPr>
          </a:p>
          <a:p>
            <a:pPr marL="971550" lvl="1" indent="-285750" fontAlgn="ctr">
              <a:buFont typeface="Wingdings" pitchFamily="2" charset="2"/>
              <a:buChar char="Ø"/>
            </a:pPr>
            <a:r>
              <a:rPr lang="en-US" sz="1600" b="0" i="0" u="none" strike="noStrike" kern="1200">
                <a:solidFill>
                  <a:schemeClr val="bg1"/>
                </a:solidFill>
                <a:effectLst/>
                <a:latin typeface="Calibri" panose="020F0502020204030204" pitchFamily="34" charset="0"/>
              </a:rPr>
              <a:t>In-situ V&amp;V of construction </a:t>
            </a:r>
            <a:r>
              <a:rPr lang="en-US" sz="1600">
                <a:solidFill>
                  <a:schemeClr val="bg1"/>
                </a:solidFill>
                <a:latin typeface="Calibri" panose="020F0502020204030204" pitchFamily="34" charset="0"/>
              </a:rPr>
              <a:t>m</a:t>
            </a:r>
            <a:r>
              <a:rPr lang="en-US" sz="1600" b="0" i="0" u="none" strike="noStrike" kern="1200">
                <a:solidFill>
                  <a:schemeClr val="bg1"/>
                </a:solidFill>
                <a:effectLst/>
                <a:latin typeface="Calibri" panose="020F0502020204030204" pitchFamily="34" charset="0"/>
              </a:rPr>
              <a:t>aterials</a:t>
            </a:r>
            <a:endParaRPr lang="en-US" sz="1600" b="0" i="0" u="none" strike="noStrike">
              <a:solidFill>
                <a:schemeClr val="bg1"/>
              </a:solidFill>
              <a:effectLst/>
              <a:latin typeface="Arial" panose="020B0604020202020204" pitchFamily="34" charset="0"/>
            </a:endParaRPr>
          </a:p>
        </p:txBody>
      </p:sp>
      <p:sp>
        <p:nvSpPr>
          <p:cNvPr id="17" name="TextBox 16">
            <a:extLst>
              <a:ext uri="{FF2B5EF4-FFF2-40B4-BE49-F238E27FC236}">
                <a16:creationId xmlns:a16="http://schemas.microsoft.com/office/drawing/2014/main" id="{5FA7C7FC-5D64-588B-A91F-C05B7AB337ED}"/>
              </a:ext>
            </a:extLst>
          </p:cNvPr>
          <p:cNvSpPr txBox="1"/>
          <p:nvPr/>
        </p:nvSpPr>
        <p:spPr>
          <a:xfrm>
            <a:off x="9811343" y="2475664"/>
            <a:ext cx="898455" cy="507831"/>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Molten extrusion in vacuum</a:t>
            </a:r>
          </a:p>
        </p:txBody>
      </p:sp>
      <p:sp>
        <p:nvSpPr>
          <p:cNvPr id="18" name="TextBox 17">
            <a:extLst>
              <a:ext uri="{FF2B5EF4-FFF2-40B4-BE49-F238E27FC236}">
                <a16:creationId xmlns:a16="http://schemas.microsoft.com/office/drawing/2014/main" id="{C2AA572D-0B03-D267-BD7C-C323E4515540}"/>
              </a:ext>
            </a:extLst>
          </p:cNvPr>
          <p:cNvSpPr txBox="1"/>
          <p:nvPr/>
        </p:nvSpPr>
        <p:spPr>
          <a:xfrm>
            <a:off x="6983295" y="6019299"/>
            <a:ext cx="688540" cy="646331"/>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Polymer-regolith printing in a vacuum</a:t>
            </a:r>
          </a:p>
        </p:txBody>
      </p:sp>
      <p:sp>
        <p:nvSpPr>
          <p:cNvPr id="21" name="TextBox 20">
            <a:extLst>
              <a:ext uri="{FF2B5EF4-FFF2-40B4-BE49-F238E27FC236}">
                <a16:creationId xmlns:a16="http://schemas.microsoft.com/office/drawing/2014/main" id="{742B762B-EB7C-30ED-DA7B-418DE3D34E1C}"/>
              </a:ext>
            </a:extLst>
          </p:cNvPr>
          <p:cNvSpPr txBox="1"/>
          <p:nvPr/>
        </p:nvSpPr>
        <p:spPr>
          <a:xfrm>
            <a:off x="9575145" y="6431247"/>
            <a:ext cx="2463485" cy="2308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Terrestrial printing of cementitious material</a:t>
            </a:r>
          </a:p>
        </p:txBody>
      </p:sp>
      <p:sp>
        <p:nvSpPr>
          <p:cNvPr id="23" name="TextBox 22">
            <a:extLst>
              <a:ext uri="{FF2B5EF4-FFF2-40B4-BE49-F238E27FC236}">
                <a16:creationId xmlns:a16="http://schemas.microsoft.com/office/drawing/2014/main" id="{1DD6983A-8FA8-FEDF-1082-0A3EFE1938C1}"/>
              </a:ext>
            </a:extLst>
          </p:cNvPr>
          <p:cNvSpPr txBox="1"/>
          <p:nvPr/>
        </p:nvSpPr>
        <p:spPr>
          <a:xfrm>
            <a:off x="9651588" y="910551"/>
            <a:ext cx="2463485" cy="2308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Laser melting in vacuum</a:t>
            </a:r>
          </a:p>
        </p:txBody>
      </p:sp>
      <p:sp>
        <p:nvSpPr>
          <p:cNvPr id="24" name="TextBox 23">
            <a:extLst>
              <a:ext uri="{FF2B5EF4-FFF2-40B4-BE49-F238E27FC236}">
                <a16:creationId xmlns:a16="http://schemas.microsoft.com/office/drawing/2014/main" id="{0AE0ED4E-32D0-60F1-0DC8-78ED422C3076}"/>
              </a:ext>
            </a:extLst>
          </p:cNvPr>
          <p:cNvSpPr txBox="1"/>
          <p:nvPr/>
        </p:nvSpPr>
        <p:spPr>
          <a:xfrm>
            <a:off x="123325" y="383445"/>
            <a:ext cx="7560648" cy="369332"/>
          </a:xfrm>
          <a:prstGeom prst="rect">
            <a:avLst/>
          </a:prstGeom>
          <a:noFill/>
        </p:spPr>
        <p:txBody>
          <a:bodyPr wrap="square" rtlCol="0">
            <a:spAutoFit/>
          </a:bodyPr>
          <a:lstStyle/>
          <a:p>
            <a:r>
              <a:rPr lang="en-US" i="1">
                <a:solidFill>
                  <a:schemeClr val="bg1"/>
                </a:solidFill>
              </a:rPr>
              <a:t>Capability State of the Art, Current Activities, and Technology Gaps</a:t>
            </a:r>
          </a:p>
        </p:txBody>
      </p:sp>
      <p:pic>
        <p:nvPicPr>
          <p:cNvPr id="5" name="Picture 4" descr="A picture containing indoor&#10;&#10;Description automatically generated">
            <a:extLst>
              <a:ext uri="{FF2B5EF4-FFF2-40B4-BE49-F238E27FC236}">
                <a16:creationId xmlns:a16="http://schemas.microsoft.com/office/drawing/2014/main" id="{D8B487D7-4C30-7449-FF3A-89A9390FDB8C}"/>
              </a:ext>
            </a:extLst>
          </p:cNvPr>
          <p:cNvPicPr>
            <a:picLocks noChangeAspect="1"/>
          </p:cNvPicPr>
          <p:nvPr/>
        </p:nvPicPr>
        <p:blipFill>
          <a:blip r:embed="rId4" cstate="print">
            <a:extLst>
              <a:ext uri="{28A0092B-C50C-407E-A947-70E740481C1C}">
                <a14:useLocalDpi xmlns:a14="http://schemas.microsoft.com/office/drawing/2010/main" val="0"/>
              </a:ext>
            </a:extLst>
          </a:blip>
          <a:srcRect l="14577" t="22412" r="17593" b="16051"/>
          <a:stretch>
            <a:fillRect/>
          </a:stretch>
        </p:blipFill>
        <p:spPr bwMode="auto">
          <a:xfrm>
            <a:off x="7710113" y="4644363"/>
            <a:ext cx="1760287" cy="2133908"/>
          </a:xfrm>
          <a:prstGeom prst="rect">
            <a:avLst/>
          </a:prstGeom>
          <a:noFill/>
          <a:ln w="19050">
            <a:solidFill>
              <a:srgbClr val="00FA00"/>
            </a:solidFill>
          </a:ln>
        </p:spPr>
      </p:pic>
      <p:pic>
        <p:nvPicPr>
          <p:cNvPr id="6" name="Picture 5">
            <a:extLst>
              <a:ext uri="{FF2B5EF4-FFF2-40B4-BE49-F238E27FC236}">
                <a16:creationId xmlns:a16="http://schemas.microsoft.com/office/drawing/2014/main" id="{7708498D-998A-D47D-0C69-896F25EC80E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3506"/>
          <a:stretch/>
        </p:blipFill>
        <p:spPr bwMode="auto">
          <a:xfrm>
            <a:off x="9550413" y="4955115"/>
            <a:ext cx="2512947" cy="1441583"/>
          </a:xfrm>
          <a:prstGeom prst="rect">
            <a:avLst/>
          </a:prstGeom>
          <a:noFill/>
          <a:ln w="19050">
            <a:solidFill>
              <a:srgbClr val="00FA00"/>
            </a:solidFill>
          </a:ln>
        </p:spPr>
      </p:pic>
      <p:pic>
        <p:nvPicPr>
          <p:cNvPr id="7" name="image4.png">
            <a:extLst>
              <a:ext uri="{FF2B5EF4-FFF2-40B4-BE49-F238E27FC236}">
                <a16:creationId xmlns:a16="http://schemas.microsoft.com/office/drawing/2014/main" id="{CD578A77-255B-2FAB-CBD8-48DFEF5C1559}"/>
              </a:ext>
            </a:extLst>
          </p:cNvPr>
          <p:cNvPicPr/>
          <p:nvPr/>
        </p:nvPicPr>
        <p:blipFill>
          <a:blip r:embed="rId6"/>
          <a:srcRect l="9294" r="12980" b="22954"/>
          <a:stretch>
            <a:fillRect/>
          </a:stretch>
        </p:blipFill>
        <p:spPr>
          <a:xfrm>
            <a:off x="9735731" y="2981512"/>
            <a:ext cx="1674299" cy="1134271"/>
          </a:xfrm>
          <a:prstGeom prst="rect">
            <a:avLst/>
          </a:prstGeom>
          <a:ln w="19050">
            <a:solidFill>
              <a:srgbClr val="00FA00"/>
            </a:solidFill>
          </a:ln>
        </p:spPr>
      </p:pic>
      <p:pic>
        <p:nvPicPr>
          <p:cNvPr id="9" name="Picture 8">
            <a:extLst>
              <a:ext uri="{FF2B5EF4-FFF2-40B4-BE49-F238E27FC236}">
                <a16:creationId xmlns:a16="http://schemas.microsoft.com/office/drawing/2014/main" id="{AB3FB261-E5F1-B13D-BB5E-36D07B7511D0}"/>
              </a:ext>
            </a:extLst>
          </p:cNvPr>
          <p:cNvPicPr>
            <a:picLocks noChangeAspect="1"/>
          </p:cNvPicPr>
          <p:nvPr/>
        </p:nvPicPr>
        <p:blipFill>
          <a:blip r:embed="rId7"/>
          <a:stretch>
            <a:fillRect/>
          </a:stretch>
        </p:blipFill>
        <p:spPr>
          <a:xfrm>
            <a:off x="10709798" y="1807914"/>
            <a:ext cx="1405275" cy="1125893"/>
          </a:xfrm>
          <a:prstGeom prst="rect">
            <a:avLst/>
          </a:prstGeom>
          <a:ln w="19050">
            <a:solidFill>
              <a:srgbClr val="00FA00"/>
            </a:solidFill>
          </a:ln>
        </p:spPr>
      </p:pic>
      <p:pic>
        <p:nvPicPr>
          <p:cNvPr id="10" name="Picture 9">
            <a:extLst>
              <a:ext uri="{FF2B5EF4-FFF2-40B4-BE49-F238E27FC236}">
                <a16:creationId xmlns:a16="http://schemas.microsoft.com/office/drawing/2014/main" id="{5EA3E4AF-868D-8F01-0221-2A5E87E821DA}"/>
              </a:ext>
            </a:extLst>
          </p:cNvPr>
          <p:cNvPicPr>
            <a:picLocks noChangeAspect="1"/>
          </p:cNvPicPr>
          <p:nvPr/>
        </p:nvPicPr>
        <p:blipFill>
          <a:blip r:embed="rId8"/>
          <a:stretch>
            <a:fillRect/>
          </a:stretch>
        </p:blipFill>
        <p:spPr>
          <a:xfrm>
            <a:off x="9649222" y="1174123"/>
            <a:ext cx="1016045" cy="1196738"/>
          </a:xfrm>
          <a:prstGeom prst="rect">
            <a:avLst/>
          </a:prstGeom>
          <a:ln w="19050">
            <a:solidFill>
              <a:srgbClr val="00FA00"/>
            </a:solidFill>
          </a:ln>
        </p:spPr>
      </p:pic>
      <p:sp>
        <p:nvSpPr>
          <p:cNvPr id="11" name="TextBox 10">
            <a:extLst>
              <a:ext uri="{FF2B5EF4-FFF2-40B4-BE49-F238E27FC236}">
                <a16:creationId xmlns:a16="http://schemas.microsoft.com/office/drawing/2014/main" id="{5F18ADCB-DDF7-F060-9783-07CCF554F5F3}"/>
              </a:ext>
            </a:extLst>
          </p:cNvPr>
          <p:cNvSpPr txBox="1"/>
          <p:nvPr/>
        </p:nvSpPr>
        <p:spPr>
          <a:xfrm>
            <a:off x="10902347" y="1333916"/>
            <a:ext cx="898455" cy="507831"/>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Microwave sintering in vacuum</a:t>
            </a:r>
          </a:p>
        </p:txBody>
      </p:sp>
      <p:sp>
        <p:nvSpPr>
          <p:cNvPr id="12" name="TextBox 11">
            <a:extLst>
              <a:ext uri="{FF2B5EF4-FFF2-40B4-BE49-F238E27FC236}">
                <a16:creationId xmlns:a16="http://schemas.microsoft.com/office/drawing/2014/main" id="{84D47BA1-FA18-9429-6F90-D6FB09BF4246}"/>
              </a:ext>
            </a:extLst>
          </p:cNvPr>
          <p:cNvSpPr txBox="1"/>
          <p:nvPr/>
        </p:nvSpPr>
        <p:spPr>
          <a:xfrm>
            <a:off x="10033832" y="610333"/>
            <a:ext cx="1737029" cy="276999"/>
          </a:xfrm>
          <a:prstGeom prst="rect">
            <a:avLst/>
          </a:prstGeom>
          <a:noFill/>
        </p:spPr>
        <p:txBody>
          <a:bodyPr wrap="square" rtlCol="0">
            <a:spAutoFit/>
          </a:bodyPr>
          <a:lstStyle/>
          <a:p>
            <a:r>
              <a:rPr lang="en-US" sz="1200">
                <a:solidFill>
                  <a:srgbClr val="FFC000"/>
                </a:solidFill>
                <a:latin typeface="Arial" panose="020B0604020202020204" pitchFamily="34" charset="0"/>
                <a:cs typeface="Arial" panose="020B0604020202020204" pitchFamily="34" charset="0"/>
              </a:rPr>
              <a:t>Process Development</a:t>
            </a:r>
          </a:p>
        </p:txBody>
      </p:sp>
      <p:sp>
        <p:nvSpPr>
          <p:cNvPr id="13" name="TextBox 12">
            <a:extLst>
              <a:ext uri="{FF2B5EF4-FFF2-40B4-BE49-F238E27FC236}">
                <a16:creationId xmlns:a16="http://schemas.microsoft.com/office/drawing/2014/main" id="{7E239F4D-0BB8-6F62-A71A-61FE8963840F}"/>
              </a:ext>
            </a:extLst>
          </p:cNvPr>
          <p:cNvSpPr txBox="1"/>
          <p:nvPr/>
        </p:nvSpPr>
        <p:spPr>
          <a:xfrm>
            <a:off x="9735202" y="4561622"/>
            <a:ext cx="1737029" cy="276999"/>
          </a:xfrm>
          <a:prstGeom prst="rect">
            <a:avLst/>
          </a:prstGeom>
          <a:noFill/>
        </p:spPr>
        <p:txBody>
          <a:bodyPr wrap="square" rtlCol="0">
            <a:spAutoFit/>
          </a:bodyPr>
          <a:lstStyle/>
          <a:p>
            <a:r>
              <a:rPr lang="en-US" sz="1200">
                <a:solidFill>
                  <a:srgbClr val="FFC000"/>
                </a:solidFill>
                <a:latin typeface="Arial" panose="020B0604020202020204" pitchFamily="34" charset="0"/>
                <a:cs typeface="Arial" panose="020B0604020202020204" pitchFamily="34" charset="0"/>
              </a:rPr>
              <a:t>Additive Construction</a:t>
            </a:r>
          </a:p>
        </p:txBody>
      </p:sp>
    </p:spTree>
    <p:extLst>
      <p:ext uri="{BB962C8B-B14F-4D97-AF65-F5344CB8AC3E}">
        <p14:creationId xmlns:p14="http://schemas.microsoft.com/office/powerpoint/2010/main" val="86523959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Surface Construction</a:t>
            </a:r>
            <a:endParaRPr lang="en-US" sz="2800" spc="-50">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F22A22A-16BD-1146-A816-AE754A944BC9}"/>
              </a:ext>
            </a:extLst>
          </p:cNvPr>
          <p:cNvSpPr/>
          <p:nvPr/>
        </p:nvSpPr>
        <p:spPr>
          <a:xfrm>
            <a:off x="231147" y="628269"/>
            <a:ext cx="8540851" cy="3477875"/>
          </a:xfrm>
          <a:prstGeom prst="rect">
            <a:avLst/>
          </a:prstGeom>
          <a:solidFill>
            <a:schemeClr val="tx1">
              <a:lumMod val="65000"/>
              <a:lumOff val="35000"/>
            </a:schemeClr>
          </a:solidFill>
        </p:spPr>
        <p:txBody>
          <a:bodyPr wrap="square">
            <a:spAutoFit/>
          </a:bodyPr>
          <a:lstStyle/>
          <a:p>
            <a:pPr marL="571500" indent="-342900" fontAlgn="ctr">
              <a:buFont typeface="Arial" panose="020B0604020202020204" pitchFamily="34" charset="0"/>
              <a:buChar char="•"/>
            </a:pPr>
            <a:r>
              <a:rPr lang="en-US" sz="2000">
                <a:solidFill>
                  <a:schemeClr val="accent4"/>
                </a:solidFill>
              </a:rPr>
              <a:t>Additional Cross-cutting Gaps for Class II and Class III Construction</a:t>
            </a:r>
          </a:p>
          <a:p>
            <a:pPr marL="1028700" lvl="1" indent="-342900" fontAlgn="ctr">
              <a:buFont typeface="Wingdings" pitchFamily="2" charset="2"/>
              <a:buChar char="Ø"/>
            </a:pPr>
            <a:r>
              <a:rPr lang="en-US" sz="1600">
                <a:solidFill>
                  <a:schemeClr val="bg1"/>
                </a:solidFill>
              </a:rPr>
              <a:t>Master Planning and </a:t>
            </a:r>
            <a:r>
              <a:rPr lang="en-US" sz="1600" err="1">
                <a:solidFill>
                  <a:schemeClr val="bg1"/>
                </a:solidFill>
              </a:rPr>
              <a:t>ConOps</a:t>
            </a:r>
            <a:r>
              <a:rPr lang="en-US" sz="1600">
                <a:solidFill>
                  <a:schemeClr val="bg1"/>
                </a:solidFill>
              </a:rPr>
              <a:t> studies to determine construction needs and requirements </a:t>
            </a:r>
          </a:p>
          <a:p>
            <a:pPr marL="1028700" lvl="1" indent="-342900" fontAlgn="ctr">
              <a:buFont typeface="Wingdings" pitchFamily="2" charset="2"/>
              <a:buChar char="Ø"/>
            </a:pPr>
            <a:r>
              <a:rPr lang="en-US" sz="1600">
                <a:solidFill>
                  <a:schemeClr val="bg1"/>
                </a:solidFill>
              </a:rPr>
              <a:t>Geotechnical and seismic characterization to inform foundation design</a:t>
            </a:r>
          </a:p>
          <a:p>
            <a:pPr marL="1028700" lvl="1" indent="-342900" fontAlgn="ctr">
              <a:buFont typeface="Wingdings" pitchFamily="2" charset="2"/>
              <a:buChar char="Ø"/>
            </a:pPr>
            <a:r>
              <a:rPr lang="en-US" sz="1600">
                <a:solidFill>
                  <a:schemeClr val="bg1"/>
                </a:solidFill>
              </a:rPr>
              <a:t>Building requirements and standards</a:t>
            </a:r>
          </a:p>
          <a:p>
            <a:pPr marL="1028700" lvl="1" indent="-342900" fontAlgn="ctr">
              <a:buFont typeface="Wingdings" pitchFamily="2" charset="2"/>
              <a:buChar char="Ø"/>
            </a:pPr>
            <a:r>
              <a:rPr lang="en-US" sz="1600">
                <a:solidFill>
                  <a:schemeClr val="bg1"/>
                </a:solidFill>
              </a:rPr>
              <a:t>Long-life robotic construction equipment and tools</a:t>
            </a:r>
          </a:p>
          <a:p>
            <a:pPr marL="1485900" lvl="2" indent="-342900" fontAlgn="ctr">
              <a:buFont typeface="Wingdings" pitchFamily="2" charset="2"/>
              <a:buChar char="Ø"/>
            </a:pPr>
            <a:r>
              <a:rPr lang="en-US" sz="1400">
                <a:solidFill>
                  <a:schemeClr val="bg1"/>
                </a:solidFill>
              </a:rPr>
              <a:t>Cranes, manipulators, and mobility systems for asset offloading and positioning</a:t>
            </a:r>
          </a:p>
          <a:p>
            <a:pPr marL="1485900" lvl="2" indent="-342900" fontAlgn="ctr">
              <a:buFont typeface="Wingdings" pitchFamily="2" charset="2"/>
              <a:buChar char="Ø"/>
            </a:pPr>
            <a:r>
              <a:rPr lang="en-US" sz="1400">
                <a:solidFill>
                  <a:schemeClr val="bg1"/>
                </a:solidFill>
              </a:rPr>
              <a:t>Robotics and specialized tools for structural assembly and repair</a:t>
            </a:r>
          </a:p>
          <a:p>
            <a:pPr marL="1485900" lvl="2" indent="-342900" fontAlgn="ctr">
              <a:buFont typeface="Wingdings" pitchFamily="2" charset="2"/>
              <a:buChar char="Ø"/>
            </a:pPr>
            <a:r>
              <a:rPr lang="en-US" sz="1400">
                <a:solidFill>
                  <a:schemeClr val="bg1"/>
                </a:solidFill>
              </a:rPr>
              <a:t>Specialized robotics/tools for in-situ additive construction </a:t>
            </a:r>
          </a:p>
          <a:p>
            <a:pPr marL="1485900" lvl="2" indent="-342900" fontAlgn="ctr">
              <a:buFont typeface="Wingdings" pitchFamily="2" charset="2"/>
              <a:buChar char="Ø"/>
            </a:pPr>
            <a:r>
              <a:rPr lang="en-US" sz="1400">
                <a:solidFill>
                  <a:schemeClr val="bg1"/>
                </a:solidFill>
              </a:rPr>
              <a:t>Dust tolerant/abrasion resistant systems/mechanisms</a:t>
            </a:r>
          </a:p>
          <a:p>
            <a:pPr marL="1028700" lvl="1" indent="-342900" fontAlgn="ctr">
              <a:buFont typeface="Wingdings" pitchFamily="2" charset="2"/>
              <a:buChar char="Ø"/>
            </a:pPr>
            <a:r>
              <a:rPr lang="en-US" sz="1600">
                <a:solidFill>
                  <a:schemeClr val="bg1"/>
                </a:solidFill>
              </a:rPr>
              <a:t>Autonomy for complex construction and inspection tasks</a:t>
            </a:r>
          </a:p>
          <a:p>
            <a:pPr marL="1028700" lvl="1" indent="-342900" fontAlgn="ctr">
              <a:buFont typeface="Wingdings" pitchFamily="2" charset="2"/>
              <a:buChar char="Ø"/>
            </a:pPr>
            <a:r>
              <a:rPr lang="en-US" sz="1600">
                <a:solidFill>
                  <a:schemeClr val="bg1"/>
                </a:solidFill>
              </a:rPr>
              <a:t>Inspection methods (e.g., process, materials, structures)</a:t>
            </a:r>
          </a:p>
          <a:p>
            <a:pPr marL="1028700" lvl="1" indent="-342900" fontAlgn="ctr">
              <a:buFont typeface="Wingdings" pitchFamily="2" charset="2"/>
              <a:buChar char="Ø"/>
            </a:pPr>
            <a:r>
              <a:rPr lang="en-US" sz="1600">
                <a:solidFill>
                  <a:schemeClr val="bg1"/>
                </a:solidFill>
              </a:rPr>
              <a:t>Outfitting</a:t>
            </a:r>
          </a:p>
          <a:p>
            <a:pPr marL="1028700" lvl="1" indent="-342900" fontAlgn="ctr">
              <a:buFont typeface="Wingdings" pitchFamily="2" charset="2"/>
              <a:buChar char="Ø"/>
            </a:pPr>
            <a:r>
              <a:rPr lang="en-US" sz="1600">
                <a:solidFill>
                  <a:schemeClr val="bg1"/>
                </a:solidFill>
              </a:rPr>
              <a:t>End-to-end ground demonstrations for infrastructure construction leading to lunar surface demos (tall towers, roads, LLPs and BCS) </a:t>
            </a:r>
          </a:p>
        </p:txBody>
      </p:sp>
      <p:cxnSp>
        <p:nvCxnSpPr>
          <p:cNvPr id="23" name="Straight Connector 22">
            <a:extLst>
              <a:ext uri="{FF2B5EF4-FFF2-40B4-BE49-F238E27FC236}">
                <a16:creationId xmlns:a16="http://schemas.microsoft.com/office/drawing/2014/main" id="{F1E45B0E-7BCD-4D41-BCD3-50B559D426FF}"/>
              </a:ext>
            </a:extLst>
          </p:cNvPr>
          <p:cNvCxnSpPr>
            <a:cxnSpLocks/>
          </p:cNvCxnSpPr>
          <p:nvPr/>
        </p:nvCxnSpPr>
        <p:spPr>
          <a:xfrm>
            <a:off x="9487696" y="3447708"/>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1">
            <a:extLst>
              <a:ext uri="{FF2B5EF4-FFF2-40B4-BE49-F238E27FC236}">
                <a16:creationId xmlns:a16="http://schemas.microsoft.com/office/drawing/2014/main" id="{8ACBC972-E302-357F-B8B1-2EF2EB7DC8E3}"/>
              </a:ext>
            </a:extLst>
          </p:cNvPr>
          <p:cNvSpPr txBox="1">
            <a:spLocks/>
          </p:cNvSpPr>
          <p:nvPr/>
        </p:nvSpPr>
        <p:spPr>
          <a:xfrm>
            <a:off x="8961154" y="333941"/>
            <a:ext cx="3230846" cy="6499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400">
                <a:solidFill>
                  <a:srgbClr val="FFFF00"/>
                </a:solidFill>
                <a:latin typeface="Arial" charset="0"/>
              </a:rPr>
              <a:t>Class II: Assembly &amp; Deployables</a:t>
            </a:r>
          </a:p>
        </p:txBody>
      </p:sp>
      <p:sp>
        <p:nvSpPr>
          <p:cNvPr id="7" name="Text Placeholder 1">
            <a:extLst>
              <a:ext uri="{FF2B5EF4-FFF2-40B4-BE49-F238E27FC236}">
                <a16:creationId xmlns:a16="http://schemas.microsoft.com/office/drawing/2014/main" id="{F9DD7CCB-357F-62D0-A2C7-0CE0601028D9}"/>
              </a:ext>
            </a:extLst>
          </p:cNvPr>
          <p:cNvSpPr txBox="1">
            <a:spLocks/>
          </p:cNvSpPr>
          <p:nvPr/>
        </p:nvSpPr>
        <p:spPr>
          <a:xfrm>
            <a:off x="9251971" y="3730647"/>
            <a:ext cx="2696320" cy="46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3600" b="1" kern="1200">
                <a:solidFill>
                  <a:schemeClr val="bg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ct val="50000"/>
              </a:spcBef>
            </a:pPr>
            <a:r>
              <a:rPr lang="en-US" sz="1400">
                <a:solidFill>
                  <a:srgbClr val="FFFF00"/>
                </a:solidFill>
                <a:latin typeface="Arial" charset="0"/>
              </a:rPr>
              <a:t>Class III: In-situ Construction</a:t>
            </a:r>
          </a:p>
        </p:txBody>
      </p:sp>
      <p:pic>
        <p:nvPicPr>
          <p:cNvPr id="8" name="Picture 7">
            <a:extLst>
              <a:ext uri="{FF2B5EF4-FFF2-40B4-BE49-F238E27FC236}">
                <a16:creationId xmlns:a16="http://schemas.microsoft.com/office/drawing/2014/main" id="{49E47412-97A3-B9C0-8FA5-5FDB763BC006}"/>
              </a:ext>
            </a:extLst>
          </p:cNvPr>
          <p:cNvPicPr>
            <a:picLocks noChangeAspect="1"/>
          </p:cNvPicPr>
          <p:nvPr/>
        </p:nvPicPr>
        <p:blipFill>
          <a:blip r:embed="rId4"/>
          <a:stretch>
            <a:fillRect/>
          </a:stretch>
        </p:blipFill>
        <p:spPr>
          <a:xfrm>
            <a:off x="10100226" y="4941915"/>
            <a:ext cx="1864258" cy="1538634"/>
          </a:xfrm>
          <a:prstGeom prst="ellipse">
            <a:avLst/>
          </a:prstGeom>
          <a:ln w="28575">
            <a:solidFill>
              <a:schemeClr val="bg1">
                <a:lumMod val="85000"/>
              </a:schemeClr>
            </a:solidFill>
          </a:ln>
        </p:spPr>
      </p:pic>
      <p:pic>
        <p:nvPicPr>
          <p:cNvPr id="9" name="Picture 2">
            <a:extLst>
              <a:ext uri="{FF2B5EF4-FFF2-40B4-BE49-F238E27FC236}">
                <a16:creationId xmlns:a16="http://schemas.microsoft.com/office/drawing/2014/main" id="{18AC6A0E-10BE-563C-8627-EDD2A20BA0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195" t="21265" r="23908"/>
          <a:stretch/>
        </p:blipFill>
        <p:spPr bwMode="auto">
          <a:xfrm>
            <a:off x="9172618" y="4080957"/>
            <a:ext cx="1885600" cy="1641115"/>
          </a:xfrm>
          <a:prstGeom prst="ellipse">
            <a:avLst/>
          </a:prstGeom>
          <a:noFill/>
          <a:ln w="28575">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3E854AE-97B3-8239-BDBD-0B55E9F9CB5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433" t="3576" r="7679" b="11065"/>
          <a:stretch/>
        </p:blipFill>
        <p:spPr>
          <a:xfrm>
            <a:off x="9630776" y="835216"/>
            <a:ext cx="2346359" cy="2689540"/>
          </a:xfrm>
          <a:prstGeom prst="rect">
            <a:avLst/>
          </a:prstGeom>
          <a:ln w="28575">
            <a:solidFill>
              <a:schemeClr val="bg1"/>
            </a:solidFill>
          </a:ln>
        </p:spPr>
      </p:pic>
      <p:pic>
        <p:nvPicPr>
          <p:cNvPr id="11" name="Picture 10">
            <a:extLst>
              <a:ext uri="{FF2B5EF4-FFF2-40B4-BE49-F238E27FC236}">
                <a16:creationId xmlns:a16="http://schemas.microsoft.com/office/drawing/2014/main" id="{3087998A-D262-AD22-47D0-8B4A2C50E77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461704" y="733489"/>
            <a:ext cx="1218202" cy="1239066"/>
          </a:xfrm>
          <a:prstGeom prst="rect">
            <a:avLst/>
          </a:prstGeom>
          <a:ln w="28575">
            <a:solidFill>
              <a:schemeClr val="bg1"/>
            </a:solidFill>
          </a:ln>
        </p:spPr>
      </p:pic>
    </p:spTree>
    <p:extLst>
      <p:ext uri="{BB962C8B-B14F-4D97-AF65-F5344CB8AC3E}">
        <p14:creationId xmlns:p14="http://schemas.microsoft.com/office/powerpoint/2010/main" val="104062741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756343"/>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10508355" cy="800219"/>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Outfitting</a:t>
            </a:r>
          </a:p>
          <a:p>
            <a:r>
              <a:rPr lang="en-US" i="1">
                <a:solidFill>
                  <a:schemeClr val="bg1"/>
                </a:solidFill>
              </a:rPr>
              <a:t>Capability Description, Outcomes, and State of the Art</a:t>
            </a:r>
            <a:endParaRPr lang="en-US" sz="2000" i="1">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399044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A4B4F5-61EA-BB43-BD65-A8F35F1BFE62}"/>
              </a:ext>
            </a:extLst>
          </p:cNvPr>
          <p:cNvCxnSpPr>
            <a:cxnSpLocks/>
          </p:cNvCxnSpPr>
          <p:nvPr/>
        </p:nvCxnSpPr>
        <p:spPr>
          <a:xfrm>
            <a:off x="9423400" y="349057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61CA90-342D-EF4F-9929-8F516A6AED10}"/>
              </a:ext>
            </a:extLst>
          </p:cNvPr>
          <p:cNvSpPr/>
          <p:nvPr/>
        </p:nvSpPr>
        <p:spPr>
          <a:xfrm>
            <a:off x="250231" y="750242"/>
            <a:ext cx="9336321" cy="5878532"/>
          </a:xfrm>
          <a:prstGeom prst="rect">
            <a:avLst/>
          </a:prstGeom>
          <a:solidFill>
            <a:schemeClr val="tx1">
              <a:lumMod val="65000"/>
              <a:lumOff val="35000"/>
            </a:schemeClr>
          </a:solidFill>
        </p:spPr>
        <p:txBody>
          <a:bodyPr wrap="square">
            <a:spAutoFit/>
          </a:bodyPr>
          <a:lstStyle/>
          <a:p>
            <a:pPr marL="228600" fontAlgn="ctr"/>
            <a:r>
              <a:rPr lang="en-US" sz="1600">
                <a:solidFill>
                  <a:schemeClr val="accent4"/>
                </a:solidFill>
              </a:rPr>
              <a:t>Capability Description</a:t>
            </a:r>
          </a:p>
          <a:p>
            <a:pPr marL="1028700" lvl="1" indent="-342900" fontAlgn="ctr">
              <a:buFont typeface="Wingdings" pitchFamily="2" charset="2"/>
              <a:buChar char="Ø"/>
            </a:pPr>
            <a:r>
              <a:rPr lang="en-US" sz="1400">
                <a:solidFill>
                  <a:schemeClr val="bg1"/>
                </a:solidFill>
              </a:rPr>
              <a:t>The process by which a structure is transformed into a useable system by </a:t>
            </a:r>
            <a:r>
              <a:rPr lang="en-US" sz="1400" u="sng">
                <a:solidFill>
                  <a:schemeClr val="bg1"/>
                </a:solidFill>
              </a:rPr>
              <a:t>in-situ</a:t>
            </a:r>
            <a:r>
              <a:rPr lang="en-US" sz="1400">
                <a:solidFill>
                  <a:schemeClr val="bg1"/>
                </a:solidFill>
              </a:rPr>
              <a:t> </a:t>
            </a:r>
            <a:br>
              <a:rPr lang="en-US" sz="1400">
                <a:solidFill>
                  <a:schemeClr val="bg1"/>
                </a:solidFill>
              </a:rPr>
            </a:br>
            <a:r>
              <a:rPr lang="en-US" sz="1400">
                <a:solidFill>
                  <a:schemeClr val="bg1"/>
                </a:solidFill>
              </a:rPr>
              <a:t>installation of subsystems. </a:t>
            </a:r>
          </a:p>
          <a:p>
            <a:pPr marL="1485900" lvl="2" indent="-342900" fontAlgn="ctr">
              <a:buFont typeface="Wingdings" pitchFamily="2" charset="2"/>
              <a:buChar char="Ø"/>
            </a:pPr>
            <a:r>
              <a:rPr lang="en-US" sz="1400">
                <a:solidFill>
                  <a:schemeClr val="bg1"/>
                </a:solidFill>
              </a:rPr>
              <a:t>Subsystem installation</a:t>
            </a:r>
          </a:p>
          <a:p>
            <a:pPr marL="1485900" lvl="2" indent="-342900" fontAlgn="ctr">
              <a:buFont typeface="Wingdings" pitchFamily="2" charset="2"/>
              <a:buChar char="Ø"/>
            </a:pPr>
            <a:r>
              <a:rPr lang="en-US" sz="1400">
                <a:solidFill>
                  <a:schemeClr val="bg1"/>
                </a:solidFill>
                <a:latin typeface="Calibri" panose="020F0502020204030204" pitchFamily="34" charset="0"/>
              </a:rPr>
              <a:t>In-situ testing/validation and inspection techniques with associated metrology</a:t>
            </a:r>
          </a:p>
          <a:p>
            <a:pPr marL="1485900" lvl="2" indent="-342900" fontAlgn="ctr">
              <a:buFont typeface="Wingdings" pitchFamily="2" charset="2"/>
              <a:buChar char="Ø"/>
            </a:pPr>
            <a:r>
              <a:rPr lang="en-US" sz="1400">
                <a:solidFill>
                  <a:schemeClr val="bg1"/>
                </a:solidFill>
                <a:latin typeface="Calibri" panose="020F0502020204030204" pitchFamily="34" charset="0"/>
              </a:rPr>
              <a:t>Structural repair and enhancement</a:t>
            </a:r>
          </a:p>
          <a:p>
            <a:pPr marL="1028700" lvl="1" indent="-342900" fontAlgn="ctr">
              <a:buFont typeface="Wingdings" pitchFamily="2" charset="2"/>
              <a:buChar char="Ø"/>
            </a:pPr>
            <a:endParaRPr lang="en-US" sz="500">
              <a:solidFill>
                <a:schemeClr val="bg1"/>
              </a:solidFill>
            </a:endParaRPr>
          </a:p>
          <a:p>
            <a:pPr marL="228600" fontAlgn="ctr"/>
            <a:r>
              <a:rPr lang="en-US" sz="1600">
                <a:solidFill>
                  <a:schemeClr val="accent4"/>
                </a:solidFill>
              </a:rPr>
              <a:t>Outcomes (affects most systems that are not landed in operational self-contained state)</a:t>
            </a:r>
          </a:p>
          <a:p>
            <a:pPr marL="1028700" lvl="1" indent="-342900" fontAlgn="ctr">
              <a:buFont typeface="Wingdings" pitchFamily="2" charset="2"/>
              <a:buChar char="Ø"/>
            </a:pPr>
            <a:r>
              <a:rPr lang="en-US" sz="1400">
                <a:solidFill>
                  <a:schemeClr val="bg1"/>
                </a:solidFill>
                <a:latin typeface="Calibri" panose="020F0502020204030204" pitchFamily="34" charset="0"/>
              </a:rPr>
              <a:t>Power, Lighting, Data &amp; Communications distributed through system</a:t>
            </a:r>
          </a:p>
          <a:p>
            <a:pPr marL="1028700" lvl="1" indent="-342900" fontAlgn="ctr">
              <a:buFont typeface="Wingdings" pitchFamily="2" charset="2"/>
              <a:buChar char="Ø"/>
            </a:pPr>
            <a:r>
              <a:rPr lang="en-US" sz="1400">
                <a:solidFill>
                  <a:schemeClr val="bg1"/>
                </a:solidFill>
                <a:latin typeface="Calibri" panose="020F0502020204030204" pitchFamily="34" charset="0"/>
              </a:rPr>
              <a:t>Fluids &amp; Gasses (ISRU products) managed and stored.</a:t>
            </a:r>
          </a:p>
          <a:p>
            <a:pPr marL="1028700" lvl="1" indent="-342900" fontAlgn="ctr">
              <a:buFont typeface="Wingdings" pitchFamily="2" charset="2"/>
              <a:buChar char="Ø"/>
            </a:pPr>
            <a:r>
              <a:rPr lang="en-US" sz="1400">
                <a:solidFill>
                  <a:schemeClr val="bg1"/>
                </a:solidFill>
                <a:latin typeface="Calibri" panose="020F0502020204030204" pitchFamily="34" charset="0"/>
              </a:rPr>
              <a:t>ECLSS</a:t>
            </a:r>
          </a:p>
          <a:p>
            <a:pPr marL="1028700" lvl="1" indent="-342900" fontAlgn="ctr">
              <a:buFont typeface="Wingdings" pitchFamily="2" charset="2"/>
              <a:buChar char="Ø"/>
            </a:pPr>
            <a:r>
              <a:rPr lang="en-US" sz="1400">
                <a:solidFill>
                  <a:schemeClr val="bg1"/>
                </a:solidFill>
                <a:latin typeface="Calibri" panose="020F0502020204030204" pitchFamily="34" charset="0"/>
              </a:rPr>
              <a:t>Hatches and Penetrations</a:t>
            </a:r>
          </a:p>
          <a:p>
            <a:pPr marL="1028700" lvl="1" indent="-342900" fontAlgn="ctr">
              <a:buFont typeface="Wingdings" pitchFamily="2" charset="2"/>
              <a:buChar char="Ø"/>
            </a:pPr>
            <a:r>
              <a:rPr lang="en-US" sz="1400">
                <a:solidFill>
                  <a:schemeClr val="bg1"/>
                </a:solidFill>
                <a:latin typeface="Calibri" panose="020F0502020204030204" pitchFamily="34" charset="0"/>
              </a:rPr>
              <a:t>Interior Furnishing</a:t>
            </a:r>
          </a:p>
          <a:p>
            <a:pPr marL="228600" fontAlgn="ctr"/>
            <a:endParaRPr lang="en-US" sz="500">
              <a:solidFill>
                <a:schemeClr val="accent4"/>
              </a:solidFill>
            </a:endParaRPr>
          </a:p>
          <a:p>
            <a:pPr marL="228600" fontAlgn="ctr"/>
            <a:r>
              <a:rPr lang="en-US" sz="1600">
                <a:solidFill>
                  <a:schemeClr val="accent4"/>
                </a:solidFill>
              </a:rPr>
              <a:t>SoA: </a:t>
            </a:r>
            <a:r>
              <a:rPr lang="en-US" sz="1600">
                <a:solidFill>
                  <a:schemeClr val="bg1"/>
                </a:solidFill>
              </a:rPr>
              <a:t>Preintegrated structures, with manual in-situ upgrades and repairs.</a:t>
            </a:r>
          </a:p>
          <a:p>
            <a:pPr marL="228600" fontAlgn="ctr"/>
            <a:endParaRPr lang="en-US" sz="1600">
              <a:solidFill>
                <a:schemeClr val="bg1"/>
              </a:solidFill>
            </a:endParaRPr>
          </a:p>
          <a:p>
            <a:pPr marL="228600" fontAlgn="ctr"/>
            <a:endParaRPr lang="en-US" sz="1600">
              <a:solidFill>
                <a:schemeClr val="bg1"/>
              </a:solidFill>
            </a:endParaRPr>
          </a:p>
          <a:p>
            <a:pPr marL="228600" fontAlgn="ctr"/>
            <a:endParaRPr lang="en-US" sz="1600">
              <a:solidFill>
                <a:schemeClr val="bg1"/>
              </a:solidFill>
            </a:endParaRPr>
          </a:p>
          <a:p>
            <a:pPr marL="228600" fontAlgn="ctr"/>
            <a:endParaRPr lang="en-US" sz="1600">
              <a:solidFill>
                <a:schemeClr val="bg1"/>
              </a:solidFill>
            </a:endParaRPr>
          </a:p>
          <a:p>
            <a:pPr marL="228600" fontAlgn="ctr"/>
            <a:endParaRPr lang="en-US" sz="1600">
              <a:solidFill>
                <a:schemeClr val="accent4"/>
              </a:solidFill>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685800" lvl="1" fontAlgn="ct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a:p>
            <a:pPr marL="1028700" lvl="1" indent="-342900" fontAlgn="ctr">
              <a:buFont typeface="Wingdings" pitchFamily="2" charset="2"/>
              <a:buChar char="Ø"/>
            </a:pPr>
            <a:endParaRPr lang="en-US" sz="1400">
              <a:solidFill>
                <a:schemeClr val="bg1"/>
              </a:solidFill>
              <a:latin typeface="Calibri" panose="020F0502020204030204" pitchFamily="34" charset="0"/>
            </a:endParaRPr>
          </a:p>
        </p:txBody>
      </p:sp>
      <p:grpSp>
        <p:nvGrpSpPr>
          <p:cNvPr id="8" name="Group 7"/>
          <p:cNvGrpSpPr/>
          <p:nvPr/>
        </p:nvGrpSpPr>
        <p:grpSpPr>
          <a:xfrm>
            <a:off x="7347103" y="185197"/>
            <a:ext cx="4656119" cy="1605487"/>
            <a:chOff x="7347103" y="836915"/>
            <a:chExt cx="4656119" cy="1605487"/>
          </a:xfrm>
        </p:grpSpPr>
        <p:pic>
          <p:nvPicPr>
            <p:cNvPr id="29" name="Picture 28">
              <a:extLst>
                <a:ext uri="{FF2B5EF4-FFF2-40B4-BE49-F238E27FC236}">
                  <a16:creationId xmlns:a16="http://schemas.microsoft.com/office/drawing/2014/main" id="{58D97DEB-0B57-2D45-A4C5-5E4F57EDC969}"/>
                </a:ext>
              </a:extLst>
            </p:cNvPr>
            <p:cNvPicPr>
              <a:picLocks noChangeAspect="1"/>
            </p:cNvPicPr>
            <p:nvPr/>
          </p:nvPicPr>
          <p:blipFill rotWithShape="1">
            <a:blip r:embed="rId4">
              <a:extLst>
                <a:ext uri="{28A0092B-C50C-407E-A947-70E740481C1C}">
                  <a14:useLocalDpi xmlns:a14="http://schemas.microsoft.com/office/drawing/2010/main" val="0"/>
                </a:ext>
              </a:extLst>
            </a:blip>
            <a:srcRect l="2063" r="2262" b="20877"/>
            <a:stretch/>
          </p:blipFill>
          <p:spPr>
            <a:xfrm>
              <a:off x="7842142" y="836915"/>
              <a:ext cx="4161080" cy="1431330"/>
            </a:xfrm>
            <a:prstGeom prst="rect">
              <a:avLst/>
            </a:prstGeom>
            <a:ln w="28575">
              <a:solidFill>
                <a:schemeClr val="bg1"/>
              </a:solidFill>
            </a:ln>
          </p:spPr>
        </p:pic>
        <p:sp>
          <p:nvSpPr>
            <p:cNvPr id="31" name="Title 1">
              <a:extLst>
                <a:ext uri="{FF2B5EF4-FFF2-40B4-BE49-F238E27FC236}">
                  <a16:creationId xmlns:a16="http://schemas.microsoft.com/office/drawing/2014/main" id="{55D40685-B413-674E-BFB0-F2A391DA8B32}"/>
                </a:ext>
              </a:extLst>
            </p:cNvPr>
            <p:cNvSpPr txBox="1">
              <a:spLocks/>
            </p:cNvSpPr>
            <p:nvPr/>
          </p:nvSpPr>
          <p:spPr>
            <a:xfrm>
              <a:off x="7347103" y="879273"/>
              <a:ext cx="4399764" cy="56841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r"/>
              <a:r>
                <a:rPr lang="en-US" sz="1200">
                  <a:solidFill>
                    <a:srgbClr val="FFFF00"/>
                  </a:solidFill>
                  <a:effectLst>
                    <a:outerShdw blurRad="50800" dist="38100" dir="2700000" algn="tl" rotWithShape="0">
                      <a:prstClr val="black">
                        <a:alpha val="40000"/>
                      </a:prstClr>
                    </a:outerShdw>
                  </a:effectLst>
                </a:rPr>
                <a:t>Apollo 14:  Setting up long duration experiments.  </a:t>
              </a:r>
            </a:p>
          </p:txBody>
        </p:sp>
        <p:sp>
          <p:nvSpPr>
            <p:cNvPr id="32" name="Title 1">
              <a:extLst>
                <a:ext uri="{FF2B5EF4-FFF2-40B4-BE49-F238E27FC236}">
                  <a16:creationId xmlns:a16="http://schemas.microsoft.com/office/drawing/2014/main" id="{1ADE784C-2EF7-0F46-B6B7-5004BC45CF5D}"/>
                </a:ext>
              </a:extLst>
            </p:cNvPr>
            <p:cNvSpPr txBox="1">
              <a:spLocks/>
            </p:cNvSpPr>
            <p:nvPr/>
          </p:nvSpPr>
          <p:spPr>
            <a:xfrm>
              <a:off x="8790241" y="1866622"/>
              <a:ext cx="2773414" cy="575780"/>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US" sz="1200">
                  <a:solidFill>
                    <a:srgbClr val="FFFF00"/>
                  </a:solidFill>
                  <a:effectLst>
                    <a:outerShdw blurRad="50800" dist="38100" dir="2700000" algn="tl" rotWithShape="0">
                      <a:prstClr val="black">
                        <a:alpha val="40000"/>
                      </a:prstClr>
                    </a:outerShdw>
                  </a:effectLst>
                </a:rPr>
                <a:t>Wiring harness for</a:t>
              </a:r>
            </a:p>
            <a:p>
              <a:r>
                <a:rPr lang="en-US" sz="1200">
                  <a:solidFill>
                    <a:srgbClr val="FFFF00"/>
                  </a:solidFill>
                  <a:effectLst>
                    <a:outerShdw blurRad="50800" dist="38100" dir="2700000" algn="tl" rotWithShape="0">
                      <a:prstClr val="black">
                        <a:alpha val="40000"/>
                      </a:prstClr>
                    </a:outerShdw>
                  </a:effectLst>
                </a:rPr>
                <a:t>Instruments, beacons, etc.</a:t>
              </a:r>
            </a:p>
          </p:txBody>
        </p:sp>
      </p:grpSp>
      <p:pic>
        <p:nvPicPr>
          <p:cNvPr id="34" name="Picture 33">
            <a:extLst>
              <a:ext uri="{FF2B5EF4-FFF2-40B4-BE49-F238E27FC236}">
                <a16:creationId xmlns:a16="http://schemas.microsoft.com/office/drawing/2014/main" id="{971E1942-B045-5247-9771-0683E2EF15E8}"/>
              </a:ext>
            </a:extLst>
          </p:cNvPr>
          <p:cNvPicPr>
            <a:picLocks noChangeAspect="1"/>
          </p:cNvPicPr>
          <p:nvPr/>
        </p:nvPicPr>
        <p:blipFill rotWithShape="1">
          <a:blip r:embed="rId5"/>
          <a:srcRect l="9319" t="4065"/>
          <a:stretch/>
        </p:blipFill>
        <p:spPr>
          <a:xfrm>
            <a:off x="9804967" y="2410685"/>
            <a:ext cx="1770391" cy="1431331"/>
          </a:xfrm>
          <a:prstGeom prst="rect">
            <a:avLst/>
          </a:prstGeom>
          <a:ln w="28575">
            <a:solidFill>
              <a:schemeClr val="bg1"/>
            </a:solidFill>
          </a:ln>
        </p:spPr>
      </p:pic>
      <p:pic>
        <p:nvPicPr>
          <p:cNvPr id="36" name="Picture 35">
            <a:extLst>
              <a:ext uri="{FF2B5EF4-FFF2-40B4-BE49-F238E27FC236}">
                <a16:creationId xmlns:a16="http://schemas.microsoft.com/office/drawing/2014/main" id="{EF47952E-5A7C-D444-8E74-4965EB81685E}"/>
              </a:ext>
            </a:extLst>
          </p:cNvPr>
          <p:cNvPicPr>
            <a:picLocks noChangeAspect="1"/>
          </p:cNvPicPr>
          <p:nvPr/>
        </p:nvPicPr>
        <p:blipFill rotWithShape="1">
          <a:blip r:embed="rId6"/>
          <a:srcRect l="19986" r="3979"/>
          <a:stretch/>
        </p:blipFill>
        <p:spPr>
          <a:xfrm>
            <a:off x="10217821" y="3804334"/>
            <a:ext cx="1560930" cy="1537747"/>
          </a:xfrm>
          <a:prstGeom prst="rect">
            <a:avLst/>
          </a:prstGeom>
          <a:ln w="28575">
            <a:solidFill>
              <a:schemeClr val="bg1"/>
            </a:solidFill>
          </a:ln>
        </p:spPr>
      </p:pic>
      <p:pic>
        <p:nvPicPr>
          <p:cNvPr id="38" name="Picture 37">
            <a:extLst>
              <a:ext uri="{FF2B5EF4-FFF2-40B4-BE49-F238E27FC236}">
                <a16:creationId xmlns:a16="http://schemas.microsoft.com/office/drawing/2014/main" id="{03ACE01E-F781-134C-A036-541E19D8D80D}"/>
              </a:ext>
            </a:extLst>
          </p:cNvPr>
          <p:cNvPicPr>
            <a:picLocks noChangeAspect="1"/>
          </p:cNvPicPr>
          <p:nvPr/>
        </p:nvPicPr>
        <p:blipFill rotWithShape="1">
          <a:blip r:embed="rId7">
            <a:extLst>
              <a:ext uri="{28A0092B-C50C-407E-A947-70E740481C1C}">
                <a14:useLocalDpi xmlns:a14="http://schemas.microsoft.com/office/drawing/2010/main" val="0"/>
              </a:ext>
            </a:extLst>
          </a:blip>
          <a:srcRect l="16653" t="20846"/>
          <a:stretch/>
        </p:blipFill>
        <p:spPr>
          <a:xfrm>
            <a:off x="10372401" y="5168525"/>
            <a:ext cx="1510938" cy="1431330"/>
          </a:xfrm>
          <a:prstGeom prst="rect">
            <a:avLst/>
          </a:prstGeom>
          <a:ln w="28575">
            <a:solidFill>
              <a:schemeClr val="bg1"/>
            </a:solidFill>
          </a:ln>
        </p:spPr>
      </p:pic>
      <p:graphicFrame>
        <p:nvGraphicFramePr>
          <p:cNvPr id="18" name="Table 6">
            <a:extLst>
              <a:ext uri="{FF2B5EF4-FFF2-40B4-BE49-F238E27FC236}">
                <a16:creationId xmlns:a16="http://schemas.microsoft.com/office/drawing/2014/main" id="{93E5FDFD-1EDE-C747-BC52-D45733ACF014}"/>
              </a:ext>
            </a:extLst>
          </p:cNvPr>
          <p:cNvGraphicFramePr>
            <a:graphicFrameLocks noGrp="1"/>
          </p:cNvGraphicFramePr>
          <p:nvPr/>
        </p:nvGraphicFramePr>
        <p:xfrm>
          <a:off x="401263" y="3983239"/>
          <a:ext cx="8990455" cy="2608735"/>
        </p:xfrm>
        <a:graphic>
          <a:graphicData uri="http://schemas.openxmlformats.org/drawingml/2006/table">
            <a:tbl>
              <a:tblPr firstRow="1" bandRow="1">
                <a:tableStyleId>{5940675A-B579-460E-94D1-54222C63F5DA}</a:tableStyleId>
              </a:tblPr>
              <a:tblGrid>
                <a:gridCol w="1821076">
                  <a:extLst>
                    <a:ext uri="{9D8B030D-6E8A-4147-A177-3AD203B41FA5}">
                      <a16:colId xmlns:a16="http://schemas.microsoft.com/office/drawing/2014/main" val="2004987812"/>
                    </a:ext>
                  </a:extLst>
                </a:gridCol>
                <a:gridCol w="1504709">
                  <a:extLst>
                    <a:ext uri="{9D8B030D-6E8A-4147-A177-3AD203B41FA5}">
                      <a16:colId xmlns:a16="http://schemas.microsoft.com/office/drawing/2014/main" val="3323156416"/>
                    </a:ext>
                  </a:extLst>
                </a:gridCol>
                <a:gridCol w="2951544">
                  <a:extLst>
                    <a:ext uri="{9D8B030D-6E8A-4147-A177-3AD203B41FA5}">
                      <a16:colId xmlns:a16="http://schemas.microsoft.com/office/drawing/2014/main" val="1610031562"/>
                    </a:ext>
                  </a:extLst>
                </a:gridCol>
                <a:gridCol w="2713126">
                  <a:extLst>
                    <a:ext uri="{9D8B030D-6E8A-4147-A177-3AD203B41FA5}">
                      <a16:colId xmlns:a16="http://schemas.microsoft.com/office/drawing/2014/main" val="3151710869"/>
                    </a:ext>
                  </a:extLst>
                </a:gridCol>
              </a:tblGrid>
              <a:tr h="229693">
                <a:tc>
                  <a:txBody>
                    <a:bodyPr/>
                    <a:lstStyle/>
                    <a:p>
                      <a:r>
                        <a:rPr lang="en-US" sz="1200" b="1"/>
                        <a:t>Capability or KPP</a:t>
                      </a:r>
                    </a:p>
                  </a:txBody>
                  <a:tcPr marL="45720" marR="45720">
                    <a:solidFill>
                      <a:schemeClr val="accent1">
                        <a:lumMod val="40000"/>
                        <a:lumOff val="60000"/>
                      </a:schemeClr>
                    </a:solidFill>
                  </a:tcPr>
                </a:tc>
                <a:tc>
                  <a:txBody>
                    <a:bodyPr/>
                    <a:lstStyle/>
                    <a:p>
                      <a:r>
                        <a:rPr lang="en-US" sz="1200" b="1"/>
                        <a:t>SoA</a:t>
                      </a:r>
                    </a:p>
                  </a:txBody>
                  <a:tcPr marL="45720" marR="45720">
                    <a:solidFill>
                      <a:schemeClr val="accent1">
                        <a:lumMod val="40000"/>
                        <a:lumOff val="60000"/>
                      </a:schemeClr>
                    </a:solidFill>
                  </a:tcPr>
                </a:tc>
                <a:tc>
                  <a:txBody>
                    <a:bodyPr/>
                    <a:lstStyle/>
                    <a:p>
                      <a:r>
                        <a:rPr lang="en-US" sz="1200" b="1"/>
                        <a:t>Threshold</a:t>
                      </a:r>
                    </a:p>
                  </a:txBody>
                  <a:tcPr marL="45720" marR="45720">
                    <a:solidFill>
                      <a:schemeClr val="accent1">
                        <a:lumMod val="40000"/>
                        <a:lumOff val="60000"/>
                      </a:schemeClr>
                    </a:solidFill>
                  </a:tcPr>
                </a:tc>
                <a:tc>
                  <a:txBody>
                    <a:bodyPr/>
                    <a:lstStyle/>
                    <a:p>
                      <a:r>
                        <a:rPr lang="en-US" sz="1200" b="1"/>
                        <a:t>Goal</a:t>
                      </a:r>
                    </a:p>
                  </a:txBody>
                  <a:tcPr marL="45720" marR="45720">
                    <a:solidFill>
                      <a:schemeClr val="accent1">
                        <a:lumMod val="40000"/>
                        <a:lumOff val="60000"/>
                      </a:schemeClr>
                    </a:solidFill>
                  </a:tcPr>
                </a:tc>
                <a:extLst>
                  <a:ext uri="{0D108BD9-81ED-4DB2-BD59-A6C34878D82A}">
                    <a16:rowId xmlns:a16="http://schemas.microsoft.com/office/drawing/2014/main" val="1676368781"/>
                  </a:ext>
                </a:extLst>
              </a:tr>
              <a:tr h="586994">
                <a:tc>
                  <a:txBody>
                    <a:bodyPr/>
                    <a:lstStyle/>
                    <a:p>
                      <a:pPr lvl="0"/>
                      <a:r>
                        <a:rPr lang="en-US" sz="1000" kern="1200">
                          <a:solidFill>
                            <a:schemeClr val="dk1"/>
                          </a:solidFill>
                          <a:effectLst/>
                          <a:latin typeface="+mn-lt"/>
                          <a:ea typeface="+mn-ea"/>
                          <a:cs typeface="+mn-cs"/>
                        </a:rPr>
                        <a:t>Conductor/Cable and Piping/Tubing line management (LM)</a:t>
                      </a:r>
                    </a:p>
                  </a:txBody>
                  <a:tcPr marL="45720" marR="45720">
                    <a:solidFill>
                      <a:schemeClr val="bg1">
                        <a:lumMod val="85000"/>
                      </a:schemeClr>
                    </a:solidFill>
                  </a:tcPr>
                </a:tc>
                <a:tc>
                  <a:txBody>
                    <a:bodyPr/>
                    <a:lstStyle/>
                    <a:p>
                      <a:r>
                        <a:rPr lang="en-US" sz="1000"/>
                        <a:t>ISS</a:t>
                      </a:r>
                      <a:r>
                        <a:rPr lang="en-US" sz="1000" baseline="0"/>
                        <a:t> Preintegrated on ground, EVA upgrades and repairs</a:t>
                      </a:r>
                      <a:endParaRPr lang="en-US" sz="1000"/>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LM during construction using Earth-sourced harness (50% auto.). Manual repair; Post-construction manual LM for facility enhancement.  </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LM during construction using ISRU derived harness (100% auto.). Selected auto. repair and enhancement/expansion.</a:t>
                      </a:r>
                    </a:p>
                  </a:txBody>
                  <a:tcPr marL="45720" marR="45720">
                    <a:solidFill>
                      <a:schemeClr val="bg1">
                        <a:lumMod val="85000"/>
                      </a:schemeClr>
                    </a:solidFill>
                  </a:tcPr>
                </a:tc>
                <a:extLst>
                  <a:ext uri="{0D108BD9-81ED-4DB2-BD59-A6C34878D82A}">
                    <a16:rowId xmlns:a16="http://schemas.microsoft.com/office/drawing/2014/main" val="2099740738"/>
                  </a:ext>
                </a:extLst>
              </a:tr>
              <a:tr h="586994">
                <a:tc>
                  <a:txBody>
                    <a:bodyPr/>
                    <a:lstStyle/>
                    <a:p>
                      <a:pPr lvl="0"/>
                      <a:r>
                        <a:rPr lang="en-US" sz="1000" kern="1200">
                          <a:solidFill>
                            <a:schemeClr val="dk1"/>
                          </a:solidFill>
                          <a:effectLst/>
                          <a:latin typeface="+mn-lt"/>
                          <a:ea typeface="+mn-ea"/>
                          <a:cs typeface="+mn-cs"/>
                        </a:rPr>
                        <a:t>Penetration management (PM) including</a:t>
                      </a:r>
                      <a:r>
                        <a:rPr lang="en-US" sz="1000" kern="1200" baseline="0">
                          <a:solidFill>
                            <a:schemeClr val="dk1"/>
                          </a:solidFill>
                          <a:effectLst/>
                          <a:latin typeface="+mn-lt"/>
                          <a:ea typeface="+mn-ea"/>
                          <a:cs typeface="+mn-cs"/>
                        </a:rPr>
                        <a:t> t</a:t>
                      </a:r>
                      <a:r>
                        <a:rPr lang="en-US" sz="1000" kern="1200">
                          <a:solidFill>
                            <a:schemeClr val="dk1"/>
                          </a:solidFill>
                          <a:effectLst/>
                          <a:latin typeface="+mn-lt"/>
                          <a:ea typeface="+mn-ea"/>
                          <a:cs typeface="+mn-cs"/>
                        </a:rPr>
                        <a:t>hrough pressure vessels (Habitats, tanks, shelters, blast shield etc.)</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ISS</a:t>
                      </a:r>
                      <a:r>
                        <a:rPr lang="en-US" sz="1000" baseline="0"/>
                        <a:t> Preintegrated on ground, </a:t>
                      </a:r>
                      <a:r>
                        <a:rPr lang="en-US" sz="1000" u="sng" baseline="0"/>
                        <a:t>NO</a:t>
                      </a:r>
                      <a:r>
                        <a:rPr lang="en-US" sz="1000" baseline="0"/>
                        <a:t> post launch penetrations added.</a:t>
                      </a:r>
                      <a:endParaRPr lang="en-US" sz="1000"/>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PM during construction using Earth-sourced materials (50% auto.). Manual repair; Post-construction manual PM for facility enhancement. </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PM during construction using ISRU derived material (100% auto.). Selected  auto. repair and enhancement</a:t>
                      </a:r>
                    </a:p>
                  </a:txBody>
                  <a:tcPr marL="45720" marR="45720">
                    <a:solidFill>
                      <a:schemeClr val="bg1">
                        <a:lumMod val="85000"/>
                      </a:schemeClr>
                    </a:solidFill>
                  </a:tcPr>
                </a:tc>
                <a:extLst>
                  <a:ext uri="{0D108BD9-81ED-4DB2-BD59-A6C34878D82A}">
                    <a16:rowId xmlns:a16="http://schemas.microsoft.com/office/drawing/2014/main" val="4262780117"/>
                  </a:ext>
                </a:extLst>
              </a:tr>
              <a:tr h="459387">
                <a:tc>
                  <a:txBody>
                    <a:bodyPr/>
                    <a:lstStyle/>
                    <a:p>
                      <a:pPr lvl="0"/>
                      <a:r>
                        <a:rPr lang="en-US" sz="1000" kern="1200">
                          <a:solidFill>
                            <a:schemeClr val="dk1"/>
                          </a:solidFill>
                          <a:effectLst/>
                          <a:latin typeface="+mn-lt"/>
                          <a:ea typeface="+mn-ea"/>
                          <a:cs typeface="+mn-cs"/>
                        </a:rPr>
                        <a:t>Attachment of</a:t>
                      </a:r>
                      <a:r>
                        <a:rPr lang="en-US" sz="1000" kern="1200" baseline="0">
                          <a:solidFill>
                            <a:schemeClr val="dk1"/>
                          </a:solidFill>
                          <a:effectLst/>
                          <a:latin typeface="+mn-lt"/>
                          <a:ea typeface="+mn-ea"/>
                          <a:cs typeface="+mn-cs"/>
                        </a:rPr>
                        <a:t> secondary systems to structures.</a:t>
                      </a:r>
                      <a:endParaRPr lang="en-US" sz="1000" kern="1200">
                        <a:solidFill>
                          <a:schemeClr val="dk1"/>
                        </a:solidFill>
                        <a:effectLst/>
                        <a:latin typeface="+mn-lt"/>
                        <a:ea typeface="+mn-ea"/>
                        <a:cs typeface="+mn-cs"/>
                      </a:endParaRP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ISS Preintegrated</a:t>
                      </a:r>
                      <a:r>
                        <a:rPr lang="en-US" sz="1000" baseline="0"/>
                        <a:t> some IVA and EVA rerouting. </a:t>
                      </a:r>
                      <a:endParaRPr lang="en-US" sz="1000"/>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Attachment to arbitrary surfaces and structures. </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Reversible attachment to arbitrary surfaces and structures on 3D printed structures.</a:t>
                      </a:r>
                    </a:p>
                  </a:txBody>
                  <a:tcPr marL="45720" marR="45720">
                    <a:solidFill>
                      <a:schemeClr val="bg1">
                        <a:lumMod val="85000"/>
                      </a:schemeClr>
                    </a:solidFill>
                  </a:tcPr>
                </a:tc>
                <a:extLst>
                  <a:ext uri="{0D108BD9-81ED-4DB2-BD59-A6C34878D82A}">
                    <a16:rowId xmlns:a16="http://schemas.microsoft.com/office/drawing/2014/main" val="3660282817"/>
                  </a:ext>
                </a:extLst>
              </a:tr>
              <a:tr h="586994">
                <a:tc>
                  <a:txBody>
                    <a:bodyPr/>
                    <a:lstStyle/>
                    <a:p>
                      <a:pPr lvl="0"/>
                      <a:r>
                        <a:rPr lang="en-US" sz="1000" kern="1200">
                          <a:solidFill>
                            <a:schemeClr val="dk1"/>
                          </a:solidFill>
                          <a:effectLst/>
                          <a:latin typeface="+mn-lt"/>
                          <a:ea typeface="+mn-ea"/>
                          <a:cs typeface="+mn-cs"/>
                        </a:rPr>
                        <a:t>Inspection systems to verify installation and functionality.</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Pressure test piping, geometry charac. for assembly verification, load test of foundations, continuity/signal strength for communications/wiring.</a:t>
                      </a:r>
                    </a:p>
                  </a:txBody>
                  <a:tcPr marL="45720" marR="4572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a:solidFill>
                            <a:schemeClr val="tx1"/>
                          </a:solidFill>
                          <a:latin typeface="+mn-lt"/>
                          <a:ea typeface="+mn-ea"/>
                          <a:cs typeface="+mn-cs"/>
                        </a:rPr>
                        <a:t>Continuous process monitoring, equivalency  testing, structural health monitoring for 3D printed habitat by 2035.</a:t>
                      </a:r>
                    </a:p>
                  </a:txBody>
                  <a:tcPr marL="45720" marR="45720">
                    <a:solidFill>
                      <a:schemeClr val="bg1">
                        <a:lumMod val="85000"/>
                      </a:schemeClr>
                    </a:solidFill>
                  </a:tcPr>
                </a:tc>
                <a:extLst>
                  <a:ext uri="{0D108BD9-81ED-4DB2-BD59-A6C34878D82A}">
                    <a16:rowId xmlns:a16="http://schemas.microsoft.com/office/drawing/2014/main" val="1655356491"/>
                  </a:ext>
                </a:extLst>
              </a:tr>
            </a:tbl>
          </a:graphicData>
        </a:graphic>
      </p:graphicFrame>
      <p:sp>
        <p:nvSpPr>
          <p:cNvPr id="19" name="TextBox 18">
            <a:extLst>
              <a:ext uri="{FF2B5EF4-FFF2-40B4-BE49-F238E27FC236}">
                <a16:creationId xmlns:a16="http://schemas.microsoft.com/office/drawing/2014/main" id="{E1C4E472-6FCE-C342-B95B-F69DED88BF1E}"/>
              </a:ext>
            </a:extLst>
          </p:cNvPr>
          <p:cNvSpPr txBox="1"/>
          <p:nvPr/>
        </p:nvSpPr>
        <p:spPr>
          <a:xfrm>
            <a:off x="114401" y="6642556"/>
            <a:ext cx="6055293" cy="215444"/>
          </a:xfrm>
          <a:prstGeom prst="rect">
            <a:avLst/>
          </a:prstGeom>
          <a:noFill/>
        </p:spPr>
        <p:txBody>
          <a:bodyPr wrap="square" rtlCol="0">
            <a:spAutoFit/>
          </a:bodyPr>
          <a:lstStyle/>
          <a:p>
            <a:r>
              <a:rPr lang="en-US" sz="800" u="sng">
                <a:solidFill>
                  <a:srgbClr val="FFFF00"/>
                </a:solidFill>
                <a:latin typeface="Arial" panose="020B0604020202020204" pitchFamily="34" charset="0"/>
                <a:cs typeface="Arial" panose="020B0604020202020204" pitchFamily="34" charset="0"/>
              </a:rPr>
              <a:t>Not all activities depicted are currently funded or approved. Depicts “notional future” to guide technology development vision.</a:t>
            </a:r>
          </a:p>
        </p:txBody>
      </p:sp>
    </p:spTree>
    <p:extLst>
      <p:ext uri="{BB962C8B-B14F-4D97-AF65-F5344CB8AC3E}">
        <p14:creationId xmlns:p14="http://schemas.microsoft.com/office/powerpoint/2010/main" val="56046878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Outfitting</a:t>
            </a:r>
            <a:endParaRPr lang="en-US" sz="2800" spc="-50">
              <a:solidFill>
                <a:schemeClr val="bg1"/>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0DC5D0-5FF8-F34A-AE56-C16C8922807B}"/>
              </a:ext>
            </a:extLst>
          </p:cNvPr>
          <p:cNvSpPr txBox="1"/>
          <p:nvPr/>
        </p:nvSpPr>
        <p:spPr>
          <a:xfrm>
            <a:off x="123325" y="470529"/>
            <a:ext cx="7560648" cy="369332"/>
          </a:xfrm>
          <a:prstGeom prst="rect">
            <a:avLst/>
          </a:prstGeom>
          <a:noFill/>
        </p:spPr>
        <p:txBody>
          <a:bodyPr wrap="square" rtlCol="0">
            <a:spAutoFit/>
          </a:bodyPr>
          <a:lstStyle/>
          <a:p>
            <a:r>
              <a:rPr lang="en-US" i="1">
                <a:solidFill>
                  <a:schemeClr val="bg1"/>
                </a:solidFill>
              </a:rPr>
              <a:t>Capability State of the Art, Current Activities, and Technology Gaps</a:t>
            </a:r>
          </a:p>
        </p:txBody>
      </p:sp>
      <p:sp>
        <p:nvSpPr>
          <p:cNvPr id="19" name="Rectangle 18">
            <a:extLst>
              <a:ext uri="{FF2B5EF4-FFF2-40B4-BE49-F238E27FC236}">
                <a16:creationId xmlns:a16="http://schemas.microsoft.com/office/drawing/2014/main" id="{FF22A22A-16BD-1146-A816-AE754A944BC9}"/>
              </a:ext>
            </a:extLst>
          </p:cNvPr>
          <p:cNvSpPr/>
          <p:nvPr/>
        </p:nvSpPr>
        <p:spPr>
          <a:xfrm>
            <a:off x="221657" y="917990"/>
            <a:ext cx="8405515" cy="5001369"/>
          </a:xfrm>
          <a:prstGeom prst="rect">
            <a:avLst/>
          </a:prstGeom>
          <a:solidFill>
            <a:schemeClr val="tx1">
              <a:lumMod val="65000"/>
              <a:lumOff val="35000"/>
            </a:schemeClr>
          </a:solidFill>
        </p:spPr>
        <p:txBody>
          <a:bodyPr wrap="square" bIns="0">
            <a:spAutoFit/>
          </a:bodyPr>
          <a:lstStyle/>
          <a:p>
            <a:pPr marL="228600" fontAlgn="ctr"/>
            <a:r>
              <a:rPr lang="en-US" sz="2000">
                <a:solidFill>
                  <a:schemeClr val="accent4"/>
                </a:solidFill>
              </a:rPr>
              <a:t>Outfitting </a:t>
            </a:r>
            <a:r>
              <a:rPr lang="en-US" sz="2000" err="1">
                <a:solidFill>
                  <a:schemeClr val="accent4"/>
                </a:solidFill>
              </a:rPr>
              <a:t>SoA</a:t>
            </a:r>
            <a:r>
              <a:rPr lang="en-US" sz="2000">
                <a:solidFill>
                  <a:schemeClr val="accent4"/>
                </a:solidFill>
              </a:rPr>
              <a:t> &amp; Current Activities</a:t>
            </a:r>
          </a:p>
          <a:p>
            <a:pPr marL="228600" fontAlgn="ctr"/>
            <a:endParaRPr lang="en-US" sz="800">
              <a:solidFill>
                <a:schemeClr val="accent4"/>
              </a:solidFill>
            </a:endParaRPr>
          </a:p>
          <a:p>
            <a:pPr marL="228600" fontAlgn="ctr"/>
            <a:r>
              <a:rPr lang="en-US" sz="1600" b="1">
                <a:solidFill>
                  <a:srgbClr val="00FA00"/>
                </a:solidFill>
                <a:latin typeface="Calibri" panose="020F0502020204030204" pitchFamily="34" charset="0"/>
              </a:rPr>
              <a:t>Design and Prototype Outfitting Elements</a:t>
            </a:r>
            <a:r>
              <a:rPr lang="en-US" sz="1600" b="1">
                <a:solidFill>
                  <a:schemeClr val="bg1"/>
                </a:solidFill>
                <a:latin typeface="Calibri" panose="020F0502020204030204" pitchFamily="34" charset="0"/>
              </a:rPr>
              <a:t>– (TRL 2-4)</a:t>
            </a:r>
            <a:endParaRPr lang="en-US" sz="1600" b="1">
              <a:solidFill>
                <a:srgbClr val="00FA00"/>
              </a:solidFill>
              <a:latin typeface="Calibri" panose="020F0502020204030204" pitchFamily="34" charset="0"/>
            </a:endParaRPr>
          </a:p>
          <a:p>
            <a:pPr marL="514350" indent="-285750" fontAlgn="ctr">
              <a:buFont typeface="Arial" panose="020B0604020202020204" pitchFamily="34" charset="0"/>
              <a:buChar char="•"/>
            </a:pPr>
            <a:r>
              <a:rPr lang="en-US" sz="1600" err="1">
                <a:solidFill>
                  <a:schemeClr val="bg1"/>
                </a:solidFill>
                <a:latin typeface="Calibri" panose="020F0502020204030204" pitchFamily="34" charset="0"/>
              </a:rPr>
              <a:t>XHab</a:t>
            </a:r>
            <a:r>
              <a:rPr lang="en-US" sz="1600">
                <a:solidFill>
                  <a:schemeClr val="bg1"/>
                </a:solidFill>
                <a:latin typeface="Calibri" panose="020F0502020204030204" pitchFamily="34" charset="0"/>
              </a:rPr>
              <a:t> Challenge – explore approaches to habitat outfitting; Trade and prototype components and interior goods for habitats; some testing of human and robotic outfitting tasks (TRL 2/3)</a:t>
            </a:r>
          </a:p>
          <a:p>
            <a:pPr marL="514350" indent="-285750" fontAlgn="ctr">
              <a:buFont typeface="Arial" panose="020B0604020202020204" pitchFamily="34" charset="0"/>
              <a:buChar char="•"/>
            </a:pPr>
            <a:r>
              <a:rPr lang="en-US" sz="1600">
                <a:solidFill>
                  <a:schemeClr val="bg1"/>
                </a:solidFill>
                <a:latin typeface="Calibri" panose="020F0502020204030204" pitchFamily="34" charset="0"/>
              </a:rPr>
              <a:t>Several NASA-led activities related to printing of components that could be used in the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outfitting process (TRL 3/4)</a:t>
            </a:r>
          </a:p>
          <a:p>
            <a:pPr marL="971550" lvl="1" indent="-285750" fontAlgn="ctr">
              <a:buFont typeface="Arial" panose="020B0604020202020204" pitchFamily="34" charset="0"/>
              <a:buChar char="•"/>
            </a:pPr>
            <a:r>
              <a:rPr lang="en-US" sz="1400">
                <a:solidFill>
                  <a:schemeClr val="bg1"/>
                </a:solidFill>
              </a:rPr>
              <a:t>Printing parts using polymer binders with regolith filler</a:t>
            </a:r>
          </a:p>
          <a:p>
            <a:pPr marL="971550" lvl="1" indent="-285750" fontAlgn="ctr">
              <a:buFont typeface="Arial" panose="020B0604020202020204" pitchFamily="34" charset="0"/>
              <a:buChar char="•"/>
            </a:pPr>
            <a:r>
              <a:rPr lang="en-US" sz="1400">
                <a:solidFill>
                  <a:schemeClr val="bg1"/>
                </a:solidFill>
              </a:rPr>
              <a:t>On-demand additive manufacturing using metals, polymers, electronics</a:t>
            </a:r>
          </a:p>
          <a:p>
            <a:pPr marL="971550" lvl="1" indent="-285750" fontAlgn="ctr">
              <a:buFont typeface="Arial" panose="020B0604020202020204" pitchFamily="34" charset="0"/>
              <a:buChar char="•"/>
            </a:pPr>
            <a:r>
              <a:rPr lang="en-US" sz="1400">
                <a:solidFill>
                  <a:schemeClr val="bg1"/>
                </a:solidFill>
              </a:rPr>
              <a:t>Large-scale printing of flooring and walls.</a:t>
            </a:r>
          </a:p>
          <a:p>
            <a:pPr marL="971550" lvl="1" indent="-285750" fontAlgn="ctr">
              <a:buFont typeface="Arial" panose="020B0604020202020204" pitchFamily="34" charset="0"/>
              <a:buChar char="•"/>
            </a:pPr>
            <a:endParaRPr lang="en-US" sz="800">
              <a:solidFill>
                <a:schemeClr val="bg1"/>
              </a:solidFill>
            </a:endParaRPr>
          </a:p>
          <a:p>
            <a:pPr marL="228600" fontAlgn="ctr"/>
            <a:r>
              <a:rPr lang="en-US" sz="2000">
                <a:solidFill>
                  <a:schemeClr val="accent4"/>
                </a:solidFill>
              </a:rPr>
              <a:t>Technology Gaps</a:t>
            </a:r>
          </a:p>
          <a:p>
            <a:pPr marL="1028700" lvl="1" indent="-342900" fontAlgn="ctr">
              <a:buFont typeface="Wingdings" pitchFamily="2" charset="2"/>
              <a:buChar char="Ø"/>
            </a:pPr>
            <a:r>
              <a:rPr lang="en-US" sz="1600">
                <a:solidFill>
                  <a:schemeClr val="bg1"/>
                </a:solidFill>
              </a:rPr>
              <a:t>Architectural and ConOps studies</a:t>
            </a:r>
          </a:p>
          <a:p>
            <a:pPr marL="1028700" lvl="1" indent="-342900" fontAlgn="ctr">
              <a:buFont typeface="Wingdings" pitchFamily="2" charset="2"/>
              <a:buChar char="Ø"/>
            </a:pPr>
            <a:r>
              <a:rPr lang="en-US" sz="1600">
                <a:solidFill>
                  <a:schemeClr val="bg1"/>
                </a:solidFill>
              </a:rPr>
              <a:t>Outfitting requirements and standards</a:t>
            </a:r>
          </a:p>
          <a:p>
            <a:pPr marL="1028700" lvl="1" indent="-342900" fontAlgn="ctr">
              <a:buFont typeface="Wingdings" pitchFamily="2" charset="2"/>
              <a:buChar char="Ø"/>
            </a:pPr>
            <a:r>
              <a:rPr lang="en-US" sz="1600">
                <a:solidFill>
                  <a:schemeClr val="bg1"/>
                </a:solidFill>
              </a:rPr>
              <a:t>Robotic outfitting technologies for installation of lighting, harnesses, beacons, sensors, fluid systems, HVAC, etc.</a:t>
            </a:r>
          </a:p>
          <a:p>
            <a:pPr marL="1028700" lvl="1" indent="-342900" fontAlgn="ctr">
              <a:buFont typeface="Wingdings" pitchFamily="2" charset="2"/>
              <a:buChar char="Ø"/>
            </a:pPr>
            <a:r>
              <a:rPr lang="en-US" sz="1600">
                <a:solidFill>
                  <a:schemeClr val="bg1"/>
                </a:solidFill>
              </a:rPr>
              <a:t>Design of pressure vessel connections/seals with penetrations</a:t>
            </a:r>
          </a:p>
          <a:p>
            <a:pPr marL="1028700" lvl="1" indent="-342900" fontAlgn="ctr">
              <a:buFont typeface="Wingdings" pitchFamily="2" charset="2"/>
              <a:buChar char="Ø"/>
            </a:pPr>
            <a:r>
              <a:rPr lang="en-US" sz="1600">
                <a:solidFill>
                  <a:schemeClr val="bg1"/>
                </a:solidFill>
              </a:rPr>
              <a:t>Common interface definition</a:t>
            </a:r>
          </a:p>
          <a:p>
            <a:pPr marL="1028700" lvl="1" indent="-342900" fontAlgn="ctr">
              <a:buFont typeface="Wingdings" pitchFamily="2" charset="2"/>
              <a:buChar char="Ø"/>
            </a:pPr>
            <a:r>
              <a:rPr lang="en-US" sz="1600">
                <a:solidFill>
                  <a:schemeClr val="bg1"/>
                </a:solidFill>
              </a:rPr>
              <a:t>Inspection methods &amp; repairs</a:t>
            </a:r>
          </a:p>
          <a:p>
            <a:pPr marL="1028700" lvl="1" indent="-342900" fontAlgn="ctr">
              <a:buFont typeface="Wingdings" pitchFamily="2" charset="2"/>
              <a:buChar char="Ø"/>
            </a:pPr>
            <a:r>
              <a:rPr lang="en-US" sz="1600">
                <a:solidFill>
                  <a:schemeClr val="bg1"/>
                </a:solidFill>
              </a:rPr>
              <a:t>Utility corridor design</a:t>
            </a:r>
          </a:p>
          <a:p>
            <a:pPr marL="1028700" lvl="1" indent="-342900" fontAlgn="ctr">
              <a:buFont typeface="Wingdings" pitchFamily="2" charset="2"/>
              <a:buChar char="Ø"/>
            </a:pPr>
            <a:r>
              <a:rPr lang="en-US" sz="1600">
                <a:solidFill>
                  <a:schemeClr val="bg1"/>
                </a:solidFill>
              </a:rPr>
              <a:t>Autonomy for complex outfitting and inspection tasks</a:t>
            </a:r>
          </a:p>
        </p:txBody>
      </p:sp>
      <p:cxnSp>
        <p:nvCxnSpPr>
          <p:cNvPr id="23" name="Straight Connector 22">
            <a:extLst>
              <a:ext uri="{FF2B5EF4-FFF2-40B4-BE49-F238E27FC236}">
                <a16:creationId xmlns:a16="http://schemas.microsoft.com/office/drawing/2014/main" id="{97806964-42B7-3C4D-9B5A-C726B58ED1EF}"/>
              </a:ext>
            </a:extLst>
          </p:cNvPr>
          <p:cNvCxnSpPr>
            <a:cxnSpLocks/>
          </p:cNvCxnSpPr>
          <p:nvPr/>
        </p:nvCxnSpPr>
        <p:spPr>
          <a:xfrm>
            <a:off x="9423400"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788EBF4-AFA1-05C6-D4AA-F78E6C670FEF}"/>
              </a:ext>
            </a:extLst>
          </p:cNvPr>
          <p:cNvCxnSpPr>
            <a:cxnSpLocks/>
          </p:cNvCxnSpPr>
          <p:nvPr/>
        </p:nvCxnSpPr>
        <p:spPr>
          <a:xfrm>
            <a:off x="9423400" y="349057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E5D09F0F-1606-55E6-E576-704993F9FE35}"/>
              </a:ext>
            </a:extLst>
          </p:cNvPr>
          <p:cNvGrpSpPr/>
          <p:nvPr/>
        </p:nvGrpSpPr>
        <p:grpSpPr>
          <a:xfrm>
            <a:off x="7347103" y="185197"/>
            <a:ext cx="4656119" cy="1605487"/>
            <a:chOff x="7347103" y="836915"/>
            <a:chExt cx="4656119" cy="1605487"/>
          </a:xfrm>
        </p:grpSpPr>
        <p:pic>
          <p:nvPicPr>
            <p:cNvPr id="8" name="Picture 7">
              <a:extLst>
                <a:ext uri="{FF2B5EF4-FFF2-40B4-BE49-F238E27FC236}">
                  <a16:creationId xmlns:a16="http://schemas.microsoft.com/office/drawing/2014/main" id="{9CF2E081-176F-A2B5-162F-CB0E49ECCEEB}"/>
                </a:ext>
              </a:extLst>
            </p:cNvPr>
            <p:cNvPicPr>
              <a:picLocks noChangeAspect="1"/>
            </p:cNvPicPr>
            <p:nvPr/>
          </p:nvPicPr>
          <p:blipFill rotWithShape="1">
            <a:blip r:embed="rId4">
              <a:extLst>
                <a:ext uri="{28A0092B-C50C-407E-A947-70E740481C1C}">
                  <a14:useLocalDpi xmlns:a14="http://schemas.microsoft.com/office/drawing/2010/main" val="0"/>
                </a:ext>
              </a:extLst>
            </a:blip>
            <a:srcRect l="2063" r="2262" b="20877"/>
            <a:stretch/>
          </p:blipFill>
          <p:spPr>
            <a:xfrm>
              <a:off x="7842142" y="836915"/>
              <a:ext cx="4161080" cy="1431330"/>
            </a:xfrm>
            <a:prstGeom prst="rect">
              <a:avLst/>
            </a:prstGeom>
            <a:ln w="28575">
              <a:solidFill>
                <a:schemeClr val="bg1"/>
              </a:solidFill>
            </a:ln>
          </p:spPr>
        </p:pic>
        <p:sp>
          <p:nvSpPr>
            <p:cNvPr id="9" name="Title 1">
              <a:extLst>
                <a:ext uri="{FF2B5EF4-FFF2-40B4-BE49-F238E27FC236}">
                  <a16:creationId xmlns:a16="http://schemas.microsoft.com/office/drawing/2014/main" id="{9C58A2EC-75C9-EC3B-5656-C73E81927F41}"/>
                </a:ext>
              </a:extLst>
            </p:cNvPr>
            <p:cNvSpPr txBox="1">
              <a:spLocks/>
            </p:cNvSpPr>
            <p:nvPr/>
          </p:nvSpPr>
          <p:spPr>
            <a:xfrm>
              <a:off x="7347103" y="879273"/>
              <a:ext cx="4399764" cy="56841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r"/>
              <a:r>
                <a:rPr lang="en-US" sz="1200">
                  <a:solidFill>
                    <a:srgbClr val="FFFF00"/>
                  </a:solidFill>
                  <a:effectLst>
                    <a:outerShdw blurRad="50800" dist="38100" dir="2700000" algn="tl" rotWithShape="0">
                      <a:prstClr val="black">
                        <a:alpha val="40000"/>
                      </a:prstClr>
                    </a:outerShdw>
                  </a:effectLst>
                </a:rPr>
                <a:t>Apollo 14:  Setting up long duration experiments.  </a:t>
              </a:r>
            </a:p>
          </p:txBody>
        </p:sp>
        <p:sp>
          <p:nvSpPr>
            <p:cNvPr id="10" name="Title 1">
              <a:extLst>
                <a:ext uri="{FF2B5EF4-FFF2-40B4-BE49-F238E27FC236}">
                  <a16:creationId xmlns:a16="http://schemas.microsoft.com/office/drawing/2014/main" id="{000D92A2-F4CD-B889-4804-F5B5A6682985}"/>
                </a:ext>
              </a:extLst>
            </p:cNvPr>
            <p:cNvSpPr txBox="1">
              <a:spLocks/>
            </p:cNvSpPr>
            <p:nvPr/>
          </p:nvSpPr>
          <p:spPr>
            <a:xfrm>
              <a:off x="8790241" y="1866622"/>
              <a:ext cx="2773414" cy="575780"/>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US" sz="1200">
                  <a:solidFill>
                    <a:srgbClr val="FFFF00"/>
                  </a:solidFill>
                  <a:effectLst>
                    <a:outerShdw blurRad="50800" dist="38100" dir="2700000" algn="tl" rotWithShape="0">
                      <a:prstClr val="black">
                        <a:alpha val="40000"/>
                      </a:prstClr>
                    </a:outerShdw>
                  </a:effectLst>
                </a:rPr>
                <a:t>Wiring harness for</a:t>
              </a:r>
            </a:p>
            <a:p>
              <a:r>
                <a:rPr lang="en-US" sz="1200">
                  <a:solidFill>
                    <a:srgbClr val="FFFF00"/>
                  </a:solidFill>
                  <a:effectLst>
                    <a:outerShdw blurRad="50800" dist="38100" dir="2700000" algn="tl" rotWithShape="0">
                      <a:prstClr val="black">
                        <a:alpha val="40000"/>
                      </a:prstClr>
                    </a:outerShdw>
                  </a:effectLst>
                </a:rPr>
                <a:t>Instruments, beacons, etc.</a:t>
              </a:r>
            </a:p>
          </p:txBody>
        </p:sp>
      </p:grpSp>
      <p:pic>
        <p:nvPicPr>
          <p:cNvPr id="11" name="Picture 10">
            <a:extLst>
              <a:ext uri="{FF2B5EF4-FFF2-40B4-BE49-F238E27FC236}">
                <a16:creationId xmlns:a16="http://schemas.microsoft.com/office/drawing/2014/main" id="{169378AA-5BB2-E2E7-E09F-570C008D7550}"/>
              </a:ext>
            </a:extLst>
          </p:cNvPr>
          <p:cNvPicPr>
            <a:picLocks noChangeAspect="1"/>
          </p:cNvPicPr>
          <p:nvPr/>
        </p:nvPicPr>
        <p:blipFill rotWithShape="1">
          <a:blip r:embed="rId5"/>
          <a:srcRect l="9319" t="4065"/>
          <a:stretch/>
        </p:blipFill>
        <p:spPr>
          <a:xfrm>
            <a:off x="9052963" y="1854609"/>
            <a:ext cx="2035813" cy="1645920"/>
          </a:xfrm>
          <a:prstGeom prst="rect">
            <a:avLst/>
          </a:prstGeom>
          <a:ln w="28575">
            <a:solidFill>
              <a:schemeClr val="bg1"/>
            </a:solidFill>
          </a:ln>
        </p:spPr>
      </p:pic>
      <p:pic>
        <p:nvPicPr>
          <p:cNvPr id="12" name="Picture 11">
            <a:extLst>
              <a:ext uri="{FF2B5EF4-FFF2-40B4-BE49-F238E27FC236}">
                <a16:creationId xmlns:a16="http://schemas.microsoft.com/office/drawing/2014/main" id="{B35AAE22-7556-280A-936A-D1D230D9E7EE}"/>
              </a:ext>
            </a:extLst>
          </p:cNvPr>
          <p:cNvPicPr>
            <a:picLocks noChangeAspect="1"/>
          </p:cNvPicPr>
          <p:nvPr/>
        </p:nvPicPr>
        <p:blipFill rotWithShape="1">
          <a:blip r:embed="rId6"/>
          <a:srcRect l="19986" r="3979"/>
          <a:stretch/>
        </p:blipFill>
        <p:spPr>
          <a:xfrm>
            <a:off x="9872469" y="3457860"/>
            <a:ext cx="1670734" cy="1645920"/>
          </a:xfrm>
          <a:prstGeom prst="rect">
            <a:avLst/>
          </a:prstGeom>
          <a:ln w="28575">
            <a:solidFill>
              <a:schemeClr val="bg1"/>
            </a:solidFill>
          </a:ln>
        </p:spPr>
      </p:pic>
      <p:pic>
        <p:nvPicPr>
          <p:cNvPr id="13" name="Picture 12">
            <a:extLst>
              <a:ext uri="{FF2B5EF4-FFF2-40B4-BE49-F238E27FC236}">
                <a16:creationId xmlns:a16="http://schemas.microsoft.com/office/drawing/2014/main" id="{509F349B-6D1F-A693-5054-17F9F2D9D1FA}"/>
              </a:ext>
            </a:extLst>
          </p:cNvPr>
          <p:cNvPicPr>
            <a:picLocks noChangeAspect="1"/>
          </p:cNvPicPr>
          <p:nvPr/>
        </p:nvPicPr>
        <p:blipFill rotWithShape="1">
          <a:blip r:embed="rId7">
            <a:extLst>
              <a:ext uri="{28A0092B-C50C-407E-A947-70E740481C1C}">
                <a14:useLocalDpi xmlns:a14="http://schemas.microsoft.com/office/drawing/2010/main" val="0"/>
              </a:ext>
            </a:extLst>
          </a:blip>
          <a:srcRect l="16653" t="20846"/>
          <a:stretch/>
        </p:blipFill>
        <p:spPr>
          <a:xfrm>
            <a:off x="10322634" y="5047347"/>
            <a:ext cx="1737464" cy="1645920"/>
          </a:xfrm>
          <a:prstGeom prst="rect">
            <a:avLst/>
          </a:prstGeom>
          <a:ln w="28575">
            <a:solidFill>
              <a:schemeClr val="bg1"/>
            </a:solidFill>
          </a:ln>
        </p:spPr>
      </p:pic>
      <p:sp>
        <p:nvSpPr>
          <p:cNvPr id="14" name="TextBox 13">
            <a:extLst>
              <a:ext uri="{FF2B5EF4-FFF2-40B4-BE49-F238E27FC236}">
                <a16:creationId xmlns:a16="http://schemas.microsoft.com/office/drawing/2014/main" id="{D9E1F5EE-DFF5-BAE5-CAD3-7BA8E00CC2E0}"/>
              </a:ext>
            </a:extLst>
          </p:cNvPr>
          <p:cNvSpPr txBox="1"/>
          <p:nvPr/>
        </p:nvSpPr>
        <p:spPr>
          <a:xfrm>
            <a:off x="11191366" y="1891386"/>
            <a:ext cx="898455" cy="553998"/>
          </a:xfrm>
          <a:prstGeom prst="rect">
            <a:avLst/>
          </a:prstGeom>
          <a:noFill/>
        </p:spPr>
        <p:txBody>
          <a:bodyPr wrap="square" rtlCol="0">
            <a:spAutoFit/>
          </a:bodyPr>
          <a:lstStyle/>
          <a:p>
            <a:r>
              <a:rPr lang="en-US" sz="1000">
                <a:solidFill>
                  <a:schemeClr val="bg1"/>
                </a:solidFill>
                <a:latin typeface="Arial" panose="020B0604020202020204" pitchFamily="34" charset="0"/>
                <a:cs typeface="Arial" panose="020B0604020202020204" pitchFamily="34" charset="0"/>
              </a:rPr>
              <a:t>Trenching and cable laying</a:t>
            </a:r>
          </a:p>
        </p:txBody>
      </p:sp>
      <p:sp>
        <p:nvSpPr>
          <p:cNvPr id="15" name="TextBox 14">
            <a:extLst>
              <a:ext uri="{FF2B5EF4-FFF2-40B4-BE49-F238E27FC236}">
                <a16:creationId xmlns:a16="http://schemas.microsoft.com/office/drawing/2014/main" id="{1F42E085-141A-83CD-C283-A174F322FB51}"/>
              </a:ext>
            </a:extLst>
          </p:cNvPr>
          <p:cNvSpPr txBox="1"/>
          <p:nvPr/>
        </p:nvSpPr>
        <p:spPr>
          <a:xfrm>
            <a:off x="9143755" y="3815018"/>
            <a:ext cx="728713" cy="400110"/>
          </a:xfrm>
          <a:prstGeom prst="rect">
            <a:avLst/>
          </a:prstGeom>
          <a:noFill/>
        </p:spPr>
        <p:txBody>
          <a:bodyPr wrap="square" rtlCol="0">
            <a:spAutoFit/>
          </a:bodyPr>
          <a:lstStyle/>
          <a:p>
            <a:r>
              <a:rPr lang="en-US" sz="1000">
                <a:solidFill>
                  <a:schemeClr val="bg1"/>
                </a:solidFill>
                <a:latin typeface="Arial" panose="020B0604020202020204" pitchFamily="34" charset="0"/>
                <a:cs typeface="Arial" panose="020B0604020202020204" pitchFamily="34" charset="0"/>
              </a:rPr>
              <a:t>Cable handling </a:t>
            </a:r>
          </a:p>
        </p:txBody>
      </p:sp>
      <p:sp>
        <p:nvSpPr>
          <p:cNvPr id="16" name="TextBox 15">
            <a:extLst>
              <a:ext uri="{FF2B5EF4-FFF2-40B4-BE49-F238E27FC236}">
                <a16:creationId xmlns:a16="http://schemas.microsoft.com/office/drawing/2014/main" id="{67891C53-E62B-56E4-9A44-5231C4E614B9}"/>
              </a:ext>
            </a:extLst>
          </p:cNvPr>
          <p:cNvSpPr txBox="1"/>
          <p:nvPr/>
        </p:nvSpPr>
        <p:spPr>
          <a:xfrm>
            <a:off x="9508112" y="5374125"/>
            <a:ext cx="728713" cy="400110"/>
          </a:xfrm>
          <a:prstGeom prst="rect">
            <a:avLst/>
          </a:prstGeom>
          <a:noFill/>
        </p:spPr>
        <p:txBody>
          <a:bodyPr wrap="square" rtlCol="0">
            <a:spAutoFit/>
          </a:bodyPr>
          <a:lstStyle/>
          <a:p>
            <a:r>
              <a:rPr lang="en-US" sz="1000">
                <a:solidFill>
                  <a:schemeClr val="bg1"/>
                </a:solidFill>
                <a:latin typeface="Arial" panose="020B0604020202020204" pitchFamily="34" charset="0"/>
                <a:cs typeface="Arial" panose="020B0604020202020204" pitchFamily="34" charset="0"/>
              </a:rPr>
              <a:t>Outfitted facility</a:t>
            </a:r>
          </a:p>
        </p:txBody>
      </p:sp>
    </p:spTree>
    <p:extLst>
      <p:ext uri="{BB962C8B-B14F-4D97-AF65-F5344CB8AC3E}">
        <p14:creationId xmlns:p14="http://schemas.microsoft.com/office/powerpoint/2010/main" val="158687456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96B51F6-4837-864B-A272-370213F43BB4}"/>
              </a:ext>
            </a:extLst>
          </p:cNvPr>
          <p:cNvSpPr txBox="1"/>
          <p:nvPr/>
        </p:nvSpPr>
        <p:spPr>
          <a:xfrm>
            <a:off x="75494" y="84224"/>
            <a:ext cx="10182742"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Mapping Top Priority Gaps to ECO Capability Areas &amp; Taxonomy</a:t>
            </a:r>
            <a:endParaRPr lang="en-US" sz="2800" spc="-50">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Table 8">
            <a:extLst>
              <a:ext uri="{FF2B5EF4-FFF2-40B4-BE49-F238E27FC236}">
                <a16:creationId xmlns:a16="http://schemas.microsoft.com/office/drawing/2014/main" id="{0BA42CBF-A990-D5D9-F4E2-DC1705452DB1}"/>
              </a:ext>
            </a:extLst>
          </p:cNvPr>
          <p:cNvGraphicFramePr>
            <a:graphicFrameLocks noGrp="1"/>
          </p:cNvGraphicFramePr>
          <p:nvPr>
            <p:extLst>
              <p:ext uri="{D42A27DB-BD31-4B8C-83A1-F6EECF244321}">
                <p14:modId xmlns:p14="http://schemas.microsoft.com/office/powerpoint/2010/main" val="1374500710"/>
              </p:ext>
            </p:extLst>
          </p:nvPr>
        </p:nvGraphicFramePr>
        <p:xfrm>
          <a:off x="181234" y="565390"/>
          <a:ext cx="11829531" cy="6239088"/>
        </p:xfrm>
        <a:graphic>
          <a:graphicData uri="http://schemas.openxmlformats.org/drawingml/2006/table">
            <a:tbl>
              <a:tblPr firstRow="1" bandRow="1">
                <a:tableStyleId>{5940675A-B579-460E-94D1-54222C63F5DA}</a:tableStyleId>
              </a:tblPr>
              <a:tblGrid>
                <a:gridCol w="441429">
                  <a:extLst>
                    <a:ext uri="{9D8B030D-6E8A-4147-A177-3AD203B41FA5}">
                      <a16:colId xmlns:a16="http://schemas.microsoft.com/office/drawing/2014/main" val="527473453"/>
                    </a:ext>
                  </a:extLst>
                </a:gridCol>
                <a:gridCol w="5504932">
                  <a:extLst>
                    <a:ext uri="{9D8B030D-6E8A-4147-A177-3AD203B41FA5}">
                      <a16:colId xmlns:a16="http://schemas.microsoft.com/office/drawing/2014/main" val="3952495353"/>
                    </a:ext>
                  </a:extLst>
                </a:gridCol>
                <a:gridCol w="786442">
                  <a:extLst>
                    <a:ext uri="{9D8B030D-6E8A-4147-A177-3AD203B41FA5}">
                      <a16:colId xmlns:a16="http://schemas.microsoft.com/office/drawing/2014/main" val="2806653933"/>
                    </a:ext>
                  </a:extLst>
                </a:gridCol>
                <a:gridCol w="786442">
                  <a:extLst>
                    <a:ext uri="{9D8B030D-6E8A-4147-A177-3AD203B41FA5}">
                      <a16:colId xmlns:a16="http://schemas.microsoft.com/office/drawing/2014/main" val="2856307154"/>
                    </a:ext>
                  </a:extLst>
                </a:gridCol>
                <a:gridCol w="786442">
                  <a:extLst>
                    <a:ext uri="{9D8B030D-6E8A-4147-A177-3AD203B41FA5}">
                      <a16:colId xmlns:a16="http://schemas.microsoft.com/office/drawing/2014/main" val="3464711982"/>
                    </a:ext>
                  </a:extLst>
                </a:gridCol>
                <a:gridCol w="786442">
                  <a:extLst>
                    <a:ext uri="{9D8B030D-6E8A-4147-A177-3AD203B41FA5}">
                      <a16:colId xmlns:a16="http://schemas.microsoft.com/office/drawing/2014/main" val="2725045883"/>
                    </a:ext>
                  </a:extLst>
                </a:gridCol>
                <a:gridCol w="786442">
                  <a:extLst>
                    <a:ext uri="{9D8B030D-6E8A-4147-A177-3AD203B41FA5}">
                      <a16:colId xmlns:a16="http://schemas.microsoft.com/office/drawing/2014/main" val="946876847"/>
                    </a:ext>
                  </a:extLst>
                </a:gridCol>
                <a:gridCol w="975480">
                  <a:extLst>
                    <a:ext uri="{9D8B030D-6E8A-4147-A177-3AD203B41FA5}">
                      <a16:colId xmlns:a16="http://schemas.microsoft.com/office/drawing/2014/main" val="1533742363"/>
                    </a:ext>
                  </a:extLst>
                </a:gridCol>
                <a:gridCol w="975480">
                  <a:extLst>
                    <a:ext uri="{9D8B030D-6E8A-4147-A177-3AD203B41FA5}">
                      <a16:colId xmlns:a16="http://schemas.microsoft.com/office/drawing/2014/main" val="3314375012"/>
                    </a:ext>
                  </a:extLst>
                </a:gridCol>
              </a:tblGrid>
              <a:tr h="391007">
                <a:tc>
                  <a:txBody>
                    <a:bodyPr/>
                    <a:lstStyle/>
                    <a:p>
                      <a:pPr algn="ctr"/>
                      <a:r>
                        <a:rPr lang="en-US" sz="900" b="1" dirty="0" err="1"/>
                        <a:t>StarPort</a:t>
                      </a:r>
                      <a:r>
                        <a:rPr lang="en-US" sz="900" b="1" dirty="0"/>
                        <a:t> Gap ID</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Gap Title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Excavation for ISRU and construction feedstock</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Regolith Manipulation and Site Prep</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Class II Construction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Class III Construction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Outfitting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ESDMD Gap/ Architecture Elements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900" b="1"/>
                        <a:t>Taxonomy</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720447832"/>
                  </a:ext>
                </a:extLst>
              </a:tr>
              <a:tr h="158068">
                <a:tc>
                  <a:txBody>
                    <a:bodyPr/>
                    <a:lstStyle/>
                    <a:p>
                      <a:pPr algn="ctr"/>
                      <a:r>
                        <a:rPr lang="en-US" sz="900"/>
                        <a:t>369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Excavation of granular (surface) regolith material for ISRU consumables production &amp; construction feedstock</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7.1.2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41325698"/>
                  </a:ext>
                </a:extLst>
              </a:tr>
              <a:tr h="158068">
                <a:tc>
                  <a:txBody>
                    <a:bodyPr/>
                    <a:lstStyle/>
                    <a:p>
                      <a:pPr algn="ctr"/>
                      <a:r>
                        <a:rPr lang="en-US" sz="900"/>
                        <a:t>385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Regolith and resource delivery system</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7.1.2</a:t>
                      </a:r>
                      <a:endParaRPr lang="en-US" sz="900">
                        <a:highlight>
                          <a:srgbClr val="FFFF00"/>
                        </a:highligh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644951"/>
                  </a:ext>
                </a:extLst>
              </a:tr>
              <a:tr h="158068">
                <a:tc>
                  <a:txBody>
                    <a:bodyPr/>
                    <a:lstStyle/>
                    <a:p>
                      <a:pPr algn="ctr"/>
                      <a:r>
                        <a:rPr lang="en-US" sz="900"/>
                        <a:t>386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Mechanisms and mobility components for long-duration operations with abrasive regolith in the lunar environment</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12.3.2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69149780"/>
                  </a:ext>
                </a:extLst>
              </a:tr>
              <a:tr h="158068">
                <a:tc>
                  <a:txBody>
                    <a:bodyPr/>
                    <a:lstStyle/>
                    <a:p>
                      <a:pPr algn="ctr"/>
                      <a:r>
                        <a:rPr lang="en-US" sz="900"/>
                        <a:t>389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Sensors for regolith collection and excavation force measurement</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4.1.1, 7.1.1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74642248"/>
                  </a:ext>
                </a:extLst>
              </a:tr>
              <a:tr h="158068">
                <a:tc>
                  <a:txBody>
                    <a:bodyPr/>
                    <a:lstStyle/>
                    <a:p>
                      <a:pPr algn="ctr"/>
                      <a:r>
                        <a:rPr lang="en-US" sz="900"/>
                        <a:t>390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Rugged low mass robotic excavation and site prep platforms</a:t>
                      </a:r>
                    </a:p>
                  </a:txBody>
                  <a:tcPr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4.2.4, 7.1.2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46926900"/>
                  </a:ext>
                </a:extLst>
              </a:tr>
              <a:tr h="158068">
                <a:tc>
                  <a:txBody>
                    <a:bodyPr/>
                    <a:lstStyle/>
                    <a:p>
                      <a:pPr algn="ctr"/>
                      <a:r>
                        <a:rPr lang="en-US" sz="900"/>
                        <a:t>391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Sensors and systems for geotechnical characterization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7.1.1, 13.5.2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5261445"/>
                  </a:ext>
                </a:extLst>
              </a:tr>
              <a:tr h="158068">
                <a:tc>
                  <a:txBody>
                    <a:bodyPr/>
                    <a:lstStyle/>
                    <a:p>
                      <a:pPr algn="ctr"/>
                      <a:r>
                        <a:rPr lang="en-US" sz="900"/>
                        <a:t>392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Sensors and systems for high-resolution topological characterization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7.1.1, 13.5.2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64918"/>
                  </a:ext>
                </a:extLst>
              </a:tr>
              <a:tr h="158068">
                <a:tc>
                  <a:txBody>
                    <a:bodyPr/>
                    <a:lstStyle/>
                    <a:p>
                      <a:pPr algn="ctr"/>
                      <a:r>
                        <a:rPr lang="en-US" sz="900"/>
                        <a:t>394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Excavation - Autonomous rock clearing/collection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7.2.3, 13.5.2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98544609"/>
                  </a:ext>
                </a:extLst>
              </a:tr>
              <a:tr h="158068">
                <a:tc>
                  <a:txBody>
                    <a:bodyPr/>
                    <a:lstStyle/>
                    <a:p>
                      <a:pPr algn="ctr"/>
                      <a:r>
                        <a:rPr lang="en-US" sz="900"/>
                        <a:t>395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Excavation - Autonomous grading and leveling</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t>7.2.3, 13.5.2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07929636"/>
                  </a:ext>
                </a:extLst>
              </a:tr>
              <a:tr h="158068">
                <a:tc>
                  <a:txBody>
                    <a:bodyPr/>
                    <a:lstStyle/>
                    <a:p>
                      <a:pPr algn="ctr"/>
                      <a:r>
                        <a:rPr lang="en-US" sz="900"/>
                        <a:t>396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Excavation - Autonomous surface compaction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7.2.3, 13.5.2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71426947"/>
                  </a:ext>
                </a:extLst>
              </a:tr>
              <a:tr h="158068">
                <a:tc>
                  <a:txBody>
                    <a:bodyPr/>
                    <a:lstStyle/>
                    <a:p>
                      <a:pPr algn="ctr"/>
                      <a:r>
                        <a:rPr lang="en-US" sz="900"/>
                        <a:t>416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Deposition of print material in low-pressure environment while controlling porosity</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62996210"/>
                  </a:ext>
                </a:extLst>
              </a:tr>
              <a:tr h="158068">
                <a:tc>
                  <a:txBody>
                    <a:bodyPr/>
                    <a:lstStyle/>
                    <a:p>
                      <a:pPr algn="ctr"/>
                      <a:r>
                        <a:rPr lang="en-US" sz="900"/>
                        <a:t>418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Materials for Printing Landing / Launch pad structural elements (materials gap)</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49105752"/>
                  </a:ext>
                </a:extLst>
              </a:tr>
              <a:tr h="158068">
                <a:tc>
                  <a:txBody>
                    <a:bodyPr/>
                    <a:lstStyle/>
                    <a:p>
                      <a:pPr algn="ctr"/>
                      <a:r>
                        <a:rPr lang="en-US" sz="900"/>
                        <a:t>421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V&amp;V: Process Inspection and Control</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12.4.2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89455322"/>
                  </a:ext>
                </a:extLst>
              </a:tr>
              <a:tr h="158068">
                <a:tc>
                  <a:txBody>
                    <a:bodyPr/>
                    <a:lstStyle/>
                    <a:p>
                      <a:pPr algn="ctr"/>
                      <a:r>
                        <a:rPr lang="en-US" sz="900"/>
                        <a:t>422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V&amp;V: In-situ Verification and Validation of Construction Materials</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7.1.4, 12.4.2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69460209"/>
                  </a:ext>
                </a:extLst>
              </a:tr>
              <a:tr h="158068">
                <a:tc>
                  <a:txBody>
                    <a:bodyPr/>
                    <a:lstStyle/>
                    <a:p>
                      <a:pPr algn="ctr"/>
                      <a:r>
                        <a:rPr lang="en-US" sz="900"/>
                        <a:t>434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a:t>Transportation of loose regolith within an AC system for deposition</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23075446"/>
                  </a:ext>
                </a:extLst>
              </a:tr>
              <a:tr h="158068">
                <a:tc>
                  <a:txBody>
                    <a:bodyPr/>
                    <a:lstStyle/>
                    <a:p>
                      <a:pPr algn="ctr"/>
                      <a:r>
                        <a:rPr lang="en-US" sz="900"/>
                        <a:t>617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Assembled Truss-based Tower</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8771877"/>
                  </a:ext>
                </a:extLst>
              </a:tr>
              <a:tr h="158068">
                <a:tc>
                  <a:txBody>
                    <a:bodyPr/>
                    <a:lstStyle/>
                    <a:p>
                      <a:pPr algn="ctr"/>
                      <a:r>
                        <a:rPr lang="en-US" sz="900"/>
                        <a:t>618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Autonomy and robotics for tower assembly</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4.3, 7.2.3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3825320"/>
                  </a:ext>
                </a:extLst>
              </a:tr>
              <a:tr h="158068">
                <a:tc>
                  <a:txBody>
                    <a:bodyPr/>
                    <a:lstStyle/>
                    <a:p>
                      <a:pPr algn="ctr"/>
                      <a:r>
                        <a:rPr lang="en-US" sz="900"/>
                        <a:t>619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Assembled Joint Catalog</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69298121"/>
                  </a:ext>
                </a:extLst>
              </a:tr>
              <a:tr h="158068">
                <a:tc>
                  <a:txBody>
                    <a:bodyPr/>
                    <a:lstStyle/>
                    <a:p>
                      <a:pPr algn="ctr"/>
                      <a:r>
                        <a:rPr lang="en-US" sz="900"/>
                        <a:t>620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Assembled Shelter</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13317838"/>
                  </a:ext>
                </a:extLst>
              </a:tr>
              <a:tr h="158068">
                <a:tc>
                  <a:txBody>
                    <a:bodyPr/>
                    <a:lstStyle/>
                    <a:p>
                      <a:pPr algn="ctr"/>
                      <a:r>
                        <a:rPr lang="en-US" sz="900"/>
                        <a:t>621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Assembled Blast Containment Shield (BCS)</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27541035"/>
                  </a:ext>
                </a:extLst>
              </a:tr>
              <a:tr h="158068">
                <a:tc>
                  <a:txBody>
                    <a:bodyPr/>
                    <a:lstStyle/>
                    <a:p>
                      <a:pPr algn="ctr"/>
                      <a:r>
                        <a:rPr lang="en-US" sz="900"/>
                        <a:t>623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Outfitting: Design &amp; Integrate Electrical Harness</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7.2.3.5, 13.5.7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12834202"/>
                  </a:ext>
                </a:extLst>
              </a:tr>
              <a:tr h="158068">
                <a:tc>
                  <a:txBody>
                    <a:bodyPr/>
                    <a:lstStyle/>
                    <a:p>
                      <a:pPr algn="ctr"/>
                      <a:r>
                        <a:rPr lang="en-US" sz="900"/>
                        <a:t>624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Outfitting: Connect Lights, Sensors, etc.</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t>7.2.3.5, 13.5.7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70816809"/>
                  </a:ext>
                </a:extLst>
              </a:tr>
              <a:tr h="158068">
                <a:tc>
                  <a:txBody>
                    <a:bodyPr/>
                    <a:lstStyle/>
                    <a:p>
                      <a:pPr algn="ctr"/>
                      <a:r>
                        <a:rPr lang="en-US" sz="900"/>
                        <a:t>629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Power/communication tower super gap</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54793563"/>
                  </a:ext>
                </a:extLst>
              </a:tr>
              <a:tr h="158068">
                <a:tc>
                  <a:txBody>
                    <a:bodyPr/>
                    <a:lstStyle/>
                    <a:p>
                      <a:pPr algn="ctr"/>
                      <a:r>
                        <a:rPr lang="en-US" sz="900"/>
                        <a:t>630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Outfit tower with photovoltaics or reflector to form power tower</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629041"/>
                  </a:ext>
                </a:extLst>
              </a:tr>
              <a:tr h="158068">
                <a:tc>
                  <a:txBody>
                    <a:bodyPr/>
                    <a:lstStyle/>
                    <a:p>
                      <a:pPr algn="ctr"/>
                      <a:r>
                        <a:rPr lang="en-US" sz="900"/>
                        <a:t>631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ISRU-based structural elements for surface assembly</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7.2.2, 7.2.3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13749616"/>
                  </a:ext>
                </a:extLst>
              </a:tr>
              <a:tr h="158068">
                <a:tc>
                  <a:txBody>
                    <a:bodyPr/>
                    <a:lstStyle/>
                    <a:p>
                      <a:pPr algn="ctr"/>
                      <a:r>
                        <a:rPr lang="en-US" sz="900"/>
                        <a:t>635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Foundation anchors for surface assembly and construction</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65509268"/>
                  </a:ext>
                </a:extLst>
              </a:tr>
              <a:tr h="158068">
                <a:tc>
                  <a:txBody>
                    <a:bodyPr/>
                    <a:lstStyle/>
                    <a:p>
                      <a:pPr algn="ctr"/>
                      <a:r>
                        <a:rPr lang="en-US" sz="900"/>
                        <a:t>636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Structural elements catalog for assembly</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47644943"/>
                  </a:ext>
                </a:extLst>
              </a:tr>
              <a:tr h="158068">
                <a:tc>
                  <a:txBody>
                    <a:bodyPr/>
                    <a:lstStyle/>
                    <a:p>
                      <a:pPr algn="ctr"/>
                      <a:r>
                        <a:rPr lang="en-US" sz="900"/>
                        <a:t>661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Power and wireless recharging</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3.3.2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74007765"/>
                  </a:ext>
                </a:extLst>
              </a:tr>
              <a:tr h="158068">
                <a:tc>
                  <a:txBody>
                    <a:bodyPr/>
                    <a:lstStyle/>
                    <a:p>
                      <a:pPr algn="ctr"/>
                      <a:r>
                        <a:rPr lang="en-US" sz="900"/>
                        <a:t>662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Robotic site preparation system (parent gap to 394, 395, 396)</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4.2.4, 7.2.3, 13.5.2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20495526"/>
                  </a:ext>
                </a:extLst>
              </a:tr>
              <a:tr h="158068">
                <a:tc>
                  <a:txBody>
                    <a:bodyPr/>
                    <a:lstStyle/>
                    <a:p>
                      <a:pPr algn="ctr"/>
                      <a:r>
                        <a:rPr lang="en-US" sz="900"/>
                        <a:t>663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Outfitting - Power and Data Cable line management</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86579078"/>
                  </a:ext>
                </a:extLst>
              </a:tr>
              <a:tr h="158068">
                <a:tc>
                  <a:txBody>
                    <a:bodyPr/>
                    <a:lstStyle/>
                    <a:p>
                      <a:pPr algn="ctr"/>
                      <a:r>
                        <a:rPr lang="en-US" sz="900"/>
                        <a:t>666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fontAlgn="b"/>
                      <a:r>
                        <a:rPr lang="en-US" sz="900" b="0" i="0" u="none" strike="noStrike">
                          <a:solidFill>
                            <a:srgbClr val="000000"/>
                          </a:solidFill>
                          <a:effectLst/>
                          <a:latin typeface="Calibri" panose="020F0502020204030204" pitchFamily="34" charset="0"/>
                        </a:rPr>
                        <a:t>ISRU-based Additive Construction of Horizontal Structures.</a:t>
                      </a:r>
                    </a:p>
                  </a:txBody>
                  <a:tcPr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4162058"/>
                  </a:ext>
                </a:extLst>
              </a:tr>
              <a:tr h="158068">
                <a:tc>
                  <a:txBody>
                    <a:bodyPr/>
                    <a:lstStyle/>
                    <a:p>
                      <a:pPr algn="ctr"/>
                      <a:r>
                        <a:rPr lang="en-US" sz="900"/>
                        <a:t>673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a:t>Regolith LLP paver joining and repair</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7.2.2,  7.2.3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19044969"/>
                  </a:ext>
                </a:extLst>
              </a:tr>
              <a:tr h="158068">
                <a:tc>
                  <a:txBody>
                    <a:bodyPr/>
                    <a:lstStyle/>
                    <a:p>
                      <a:pPr algn="ctr"/>
                      <a:r>
                        <a:rPr lang="en-US" sz="900"/>
                        <a:t>674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a:t>Road construction</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1523017"/>
                  </a:ext>
                </a:extLst>
              </a:tr>
              <a:tr h="158068">
                <a:tc>
                  <a:txBody>
                    <a:bodyPr/>
                    <a:lstStyle/>
                    <a:p>
                      <a:pPr algn="ctr"/>
                      <a:r>
                        <a:rPr lang="en-US" sz="900"/>
                        <a:t>1293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a:t>In-situ construction of launch/landing pads</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552380600"/>
                  </a:ext>
                </a:extLst>
              </a:tr>
              <a:tr h="158068">
                <a:tc>
                  <a:txBody>
                    <a:bodyPr/>
                    <a:lstStyle/>
                    <a:p>
                      <a:pPr algn="ctr"/>
                      <a:r>
                        <a:rPr lang="en-US" sz="900"/>
                        <a:t>1294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a:t>ISRU Paver/brick production for LLP structures (processing gap)</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7.2.2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67333480"/>
                  </a:ext>
                </a:extLst>
              </a:tr>
              <a:tr h="158068">
                <a:tc>
                  <a:txBody>
                    <a:bodyPr/>
                    <a:lstStyle/>
                    <a:p>
                      <a:pPr algn="ctr"/>
                      <a:r>
                        <a:rPr lang="en-US" sz="900"/>
                        <a:t>1335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a:t>Offload Payloads from Lander</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sz="9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a:t>X</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dirty="0"/>
                        <a:t>4.3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77816226"/>
                  </a:ext>
                </a:extLst>
              </a:tr>
            </a:tbl>
          </a:graphicData>
        </a:graphic>
      </p:graphicFrame>
      <p:pic>
        <p:nvPicPr>
          <p:cNvPr id="9" name="Picture 67" descr="NASA insignia RGB">
            <a:extLst>
              <a:ext uri="{FF2B5EF4-FFF2-40B4-BE49-F238E27FC236}">
                <a16:creationId xmlns:a16="http://schemas.microsoft.com/office/drawing/2014/main" id="{B32699E7-622C-C96B-14AF-744E04FBE6E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60781" y="84224"/>
            <a:ext cx="655725" cy="52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15932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8238"/>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8953" cy="4025229"/>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10672419"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Plan to Develop ECO Capabilities</a:t>
            </a:r>
            <a:endParaRPr lang="en-US" sz="2800" spc="-50">
              <a:solidFill>
                <a:schemeClr val="bg1"/>
              </a:solidFill>
            </a:endParaRPr>
          </a:p>
        </p:txBody>
      </p:sp>
      <p:sp>
        <p:nvSpPr>
          <p:cNvPr id="22" name="Oval 21">
            <a:extLst>
              <a:ext uri="{FF2B5EF4-FFF2-40B4-BE49-F238E27FC236}">
                <a16:creationId xmlns:a16="http://schemas.microsoft.com/office/drawing/2014/main" id="{5EB1ED7C-3F10-C847-B279-E36E1319AA4C}"/>
              </a:ext>
            </a:extLst>
          </p:cNvPr>
          <p:cNvSpPr/>
          <p:nvPr/>
        </p:nvSpPr>
        <p:spPr>
          <a:xfrm>
            <a:off x="6751674" y="-664173"/>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61CA90-342D-EF4F-9929-8F516A6AED10}"/>
              </a:ext>
            </a:extLst>
          </p:cNvPr>
          <p:cNvSpPr/>
          <p:nvPr/>
        </p:nvSpPr>
        <p:spPr>
          <a:xfrm>
            <a:off x="250233" y="917990"/>
            <a:ext cx="7501336" cy="3985706"/>
          </a:xfrm>
          <a:prstGeom prst="rect">
            <a:avLst/>
          </a:prstGeom>
          <a:solidFill>
            <a:schemeClr val="tx1">
              <a:lumMod val="65000"/>
              <a:lumOff val="35000"/>
            </a:schemeClr>
          </a:solidFill>
        </p:spPr>
        <p:txBody>
          <a:bodyPr wrap="square">
            <a:spAutoFit/>
          </a:bodyPr>
          <a:lstStyle/>
          <a:p>
            <a:pPr marL="571500" indent="-342900" fontAlgn="ctr">
              <a:buFont typeface="Arial" panose="020B0604020202020204" pitchFamily="34" charset="0"/>
              <a:buChar char="•"/>
            </a:pPr>
            <a:r>
              <a:rPr lang="en-US" sz="2000">
                <a:solidFill>
                  <a:schemeClr val="accent4"/>
                </a:solidFill>
              </a:rPr>
              <a:t>Overall Plan</a:t>
            </a:r>
          </a:p>
          <a:p>
            <a:pPr marL="1028700" lvl="1" indent="-342900" fontAlgn="ctr">
              <a:buFont typeface="Wingdings" pitchFamily="2" charset="2"/>
              <a:buChar char="Ø"/>
            </a:pPr>
            <a:r>
              <a:rPr lang="en-US" sz="1600">
                <a:solidFill>
                  <a:schemeClr val="bg1"/>
                </a:solidFill>
              </a:rPr>
              <a:t>Technology development roadmaps and requirements have been developed that lead to a logical buildup of ECO capabilities and scale that culminate in a series of ground and lunar demonstrations</a:t>
            </a:r>
          </a:p>
          <a:p>
            <a:pPr marL="1028700" lvl="1" indent="-342900" fontAlgn="ctr">
              <a:buFont typeface="Wingdings" pitchFamily="2" charset="2"/>
              <a:buChar char="Ø"/>
            </a:pPr>
            <a:r>
              <a:rPr lang="en-US" sz="1600">
                <a:solidFill>
                  <a:schemeClr val="bg1"/>
                </a:solidFill>
              </a:rPr>
              <a:t>Invest in technology development activities that span entire TRL space</a:t>
            </a:r>
          </a:p>
          <a:p>
            <a:pPr marL="1028700" lvl="1" indent="-342900" fontAlgn="ctr">
              <a:buFont typeface="Wingdings" pitchFamily="2" charset="2"/>
              <a:buChar char="Ø"/>
            </a:pPr>
            <a:r>
              <a:rPr lang="en-US" sz="1600">
                <a:solidFill>
                  <a:schemeClr val="bg1"/>
                </a:solidFill>
              </a:rPr>
              <a:t>Leverage terrestrial civil engineering expertise through NASA solicitations and public-private partnerships</a:t>
            </a:r>
          </a:p>
          <a:p>
            <a:pPr marL="1028700" lvl="1" indent="-342900" fontAlgn="ctr">
              <a:buFont typeface="Wingdings" pitchFamily="2" charset="2"/>
              <a:buChar char="Ø"/>
            </a:pPr>
            <a:r>
              <a:rPr lang="en-US" sz="1600">
                <a:solidFill>
                  <a:schemeClr val="bg1"/>
                </a:solidFill>
              </a:rPr>
              <a:t>Leverage APL/LSIC Working Groups to perform reviews, studies, &amp; integration</a:t>
            </a:r>
          </a:p>
          <a:p>
            <a:pPr marL="4229100" lvl="8" indent="-342900" fontAlgn="ctr">
              <a:buFont typeface="Wingdings" pitchFamily="2" charset="2"/>
              <a:buChar char="Ø"/>
            </a:pPr>
            <a:endParaRPr lang="en-US" sz="500">
              <a:solidFill>
                <a:schemeClr val="bg1"/>
              </a:solidFill>
            </a:endParaRPr>
          </a:p>
          <a:p>
            <a:pPr marL="571500" indent="-342900" fontAlgn="ctr">
              <a:buFont typeface="Arial" panose="020B0604020202020204" pitchFamily="34" charset="0"/>
              <a:buChar char="•"/>
            </a:pPr>
            <a:r>
              <a:rPr lang="en-US" sz="2000">
                <a:solidFill>
                  <a:schemeClr val="accent4"/>
                </a:solidFill>
              </a:rPr>
              <a:t>Next Steps</a:t>
            </a:r>
          </a:p>
          <a:p>
            <a:pPr marL="1028700" lvl="1" indent="-342900" fontAlgn="ctr">
              <a:buFont typeface="Wingdings" pitchFamily="2" charset="2"/>
              <a:buChar char="Ø"/>
            </a:pPr>
            <a:r>
              <a:rPr lang="en-US" sz="1600">
                <a:solidFill>
                  <a:schemeClr val="bg1"/>
                </a:solidFill>
              </a:rPr>
              <a:t>Continue existing high-priority activities, assess progress of funded activities towards closing gaps, identify and plan the next phase of investments.</a:t>
            </a:r>
          </a:p>
          <a:p>
            <a:pPr marL="1028700" lvl="1" indent="-342900" fontAlgn="ctr">
              <a:buFont typeface="Wingdings" pitchFamily="2" charset="2"/>
              <a:buChar char="Ø"/>
            </a:pPr>
            <a:r>
              <a:rPr lang="en-US" sz="1600">
                <a:solidFill>
                  <a:schemeClr val="bg1"/>
                </a:solidFill>
              </a:rPr>
              <a:t>Continue modest internal and external pilot projects addressing top priorities and initiate new projects (top priorities presented herein)</a:t>
            </a:r>
          </a:p>
          <a:p>
            <a:pPr marL="1028700" lvl="1" indent="-342900" fontAlgn="ctr">
              <a:buFont typeface="Wingdings" pitchFamily="2" charset="2"/>
              <a:buChar char="Ø"/>
            </a:pPr>
            <a:r>
              <a:rPr lang="en-US" sz="1600">
                <a:solidFill>
                  <a:schemeClr val="bg1"/>
                </a:solidFill>
              </a:rPr>
              <a:t>Identify and plan ground and lunar surface demos necessary for gap closure</a:t>
            </a:r>
          </a:p>
        </p:txBody>
      </p:sp>
      <p:cxnSp>
        <p:nvCxnSpPr>
          <p:cNvPr id="17" name="Straight Connector 16">
            <a:extLst>
              <a:ext uri="{FF2B5EF4-FFF2-40B4-BE49-F238E27FC236}">
                <a16:creationId xmlns:a16="http://schemas.microsoft.com/office/drawing/2014/main" id="{87EF5F60-D461-2F46-A45E-67D1BE318A84}"/>
              </a:ext>
            </a:extLst>
          </p:cNvPr>
          <p:cNvCxnSpPr>
            <a:cxnSpLocks/>
          </p:cNvCxnSpPr>
          <p:nvPr/>
        </p:nvCxnSpPr>
        <p:spPr>
          <a:xfrm>
            <a:off x="9276169" y="3597732"/>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BFB45B53-8394-8B4E-ACE4-83B5CD60E6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433" t="3576" r="7679" b="11065"/>
          <a:stretch/>
        </p:blipFill>
        <p:spPr>
          <a:xfrm>
            <a:off x="9830145" y="1250571"/>
            <a:ext cx="2004547" cy="2297735"/>
          </a:xfrm>
          <a:prstGeom prst="rect">
            <a:avLst/>
          </a:prstGeom>
          <a:ln w="28575">
            <a:solidFill>
              <a:schemeClr val="bg1"/>
            </a:solidFill>
          </a:ln>
        </p:spPr>
      </p:pic>
      <p:pic>
        <p:nvPicPr>
          <p:cNvPr id="26" name="Picture 25">
            <a:extLst>
              <a:ext uri="{FF2B5EF4-FFF2-40B4-BE49-F238E27FC236}">
                <a16:creationId xmlns:a16="http://schemas.microsoft.com/office/drawing/2014/main" id="{9BC91D40-6DA7-EF43-9AD9-E4E47766EDA3}"/>
              </a:ext>
            </a:extLst>
          </p:cNvPr>
          <p:cNvPicPr>
            <a:picLocks noChangeAspect="1"/>
          </p:cNvPicPr>
          <p:nvPr/>
        </p:nvPicPr>
        <p:blipFill rotWithShape="1">
          <a:blip r:embed="rId5"/>
          <a:srcRect l="19986" r="3979"/>
          <a:stretch/>
        </p:blipFill>
        <p:spPr>
          <a:xfrm>
            <a:off x="10051975" y="3891876"/>
            <a:ext cx="1782717" cy="1756240"/>
          </a:xfrm>
          <a:prstGeom prst="rect">
            <a:avLst/>
          </a:prstGeom>
          <a:ln w="28575">
            <a:solidFill>
              <a:schemeClr val="bg1"/>
            </a:solidFill>
          </a:ln>
        </p:spPr>
      </p:pic>
      <p:sp>
        <p:nvSpPr>
          <p:cNvPr id="27" name="Oval 26">
            <a:extLst>
              <a:ext uri="{FF2B5EF4-FFF2-40B4-BE49-F238E27FC236}">
                <a16:creationId xmlns:a16="http://schemas.microsoft.com/office/drawing/2014/main" id="{DAEE4F22-E3AD-3142-A111-FEB13DCEC7C8}"/>
              </a:ext>
            </a:extLst>
          </p:cNvPr>
          <p:cNvSpPr>
            <a:spLocks noChangeAspect="1"/>
          </p:cNvSpPr>
          <p:nvPr/>
        </p:nvSpPr>
        <p:spPr>
          <a:xfrm>
            <a:off x="8193025" y="4728471"/>
            <a:ext cx="2011680" cy="2011680"/>
          </a:xfrm>
          <a:prstGeom prst="ellipse">
            <a:avLst/>
          </a:prstGeom>
          <a:blipFill>
            <a:blip r:embed="rId6"/>
            <a:stretch>
              <a:fillRect/>
            </a:stretch>
          </a:blip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5B4D3D6C-677D-A545-9F82-8E6CCE9250F5}"/>
              </a:ext>
            </a:extLst>
          </p:cNvPr>
          <p:cNvPicPr>
            <a:picLocks noChangeAspect="1"/>
          </p:cNvPicPr>
          <p:nvPr/>
        </p:nvPicPr>
        <p:blipFill rotWithShape="1">
          <a:blip r:embed="rId7"/>
          <a:srcRect l="27668" r="9641"/>
          <a:stretch/>
        </p:blipFill>
        <p:spPr>
          <a:xfrm>
            <a:off x="8137807" y="529383"/>
            <a:ext cx="2063528" cy="2011680"/>
          </a:xfrm>
          <a:prstGeom prst="ellipse">
            <a:avLst/>
          </a:prstGeom>
          <a:ln w="28575">
            <a:solidFill>
              <a:schemeClr val="bg1">
                <a:lumMod val="85000"/>
              </a:schemeClr>
            </a:solidFill>
          </a:ln>
        </p:spPr>
      </p:pic>
      <p:pic>
        <p:nvPicPr>
          <p:cNvPr id="29" name="Picture 28">
            <a:extLst>
              <a:ext uri="{FF2B5EF4-FFF2-40B4-BE49-F238E27FC236}">
                <a16:creationId xmlns:a16="http://schemas.microsoft.com/office/drawing/2014/main" id="{E90B234C-A23B-404B-AF2F-F8E610A884C9}"/>
              </a:ext>
            </a:extLst>
          </p:cNvPr>
          <p:cNvPicPr>
            <a:picLocks noChangeAspect="1"/>
          </p:cNvPicPr>
          <p:nvPr/>
        </p:nvPicPr>
        <p:blipFill rotWithShape="1">
          <a:blip r:embed="rId8"/>
          <a:srcRect l="12261"/>
          <a:stretch/>
        </p:blipFill>
        <p:spPr>
          <a:xfrm>
            <a:off x="8171577" y="2641284"/>
            <a:ext cx="2013294" cy="2011680"/>
          </a:xfrm>
          <a:prstGeom prst="ellipse">
            <a:avLst/>
          </a:prstGeom>
          <a:ln w="28575">
            <a:solidFill>
              <a:schemeClr val="bg1">
                <a:lumMod val="85000"/>
              </a:schemeClr>
            </a:solidFill>
          </a:ln>
        </p:spPr>
      </p:pic>
      <p:pic>
        <p:nvPicPr>
          <p:cNvPr id="5" name="Picture 67" descr="NASA insignia RGB">
            <a:extLst>
              <a:ext uri="{FF2B5EF4-FFF2-40B4-BE49-F238E27FC236}">
                <a16:creationId xmlns:a16="http://schemas.microsoft.com/office/drawing/2014/main" id="{F5D38ACE-F481-0B02-97E1-8CEF9D7D1FF6}"/>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460781" y="84224"/>
            <a:ext cx="655725" cy="52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92023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0"/>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ECO EFP – Priority Activities</a:t>
            </a:r>
            <a:endParaRPr lang="en-US" sz="2800" spc="-50">
              <a:solidFill>
                <a:schemeClr val="bg1"/>
              </a:solidFill>
            </a:endParaRPr>
          </a:p>
        </p:txBody>
      </p:sp>
      <p:cxnSp>
        <p:nvCxnSpPr>
          <p:cNvPr id="30" name="Straight Connector 29">
            <a:extLst>
              <a:ext uri="{FF2B5EF4-FFF2-40B4-BE49-F238E27FC236}">
                <a16:creationId xmlns:a16="http://schemas.microsoft.com/office/drawing/2014/main" id="{2A2685E3-D35A-9247-81C5-DD9E4AA283DF}"/>
              </a:ext>
            </a:extLst>
          </p:cNvPr>
          <p:cNvCxnSpPr>
            <a:cxnSpLocks/>
          </p:cNvCxnSpPr>
          <p:nvPr/>
        </p:nvCxnSpPr>
        <p:spPr>
          <a:xfrm flipH="1">
            <a:off x="5556191" y="4097607"/>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F22A22A-16BD-1146-A816-AE754A944BC9}"/>
              </a:ext>
            </a:extLst>
          </p:cNvPr>
          <p:cNvSpPr/>
          <p:nvPr/>
        </p:nvSpPr>
        <p:spPr>
          <a:xfrm>
            <a:off x="228561" y="485563"/>
            <a:ext cx="11312650" cy="6093976"/>
          </a:xfrm>
          <a:prstGeom prst="rect">
            <a:avLst/>
          </a:prstGeom>
          <a:solidFill>
            <a:schemeClr val="tx1">
              <a:lumMod val="65000"/>
              <a:lumOff val="35000"/>
            </a:schemeClr>
          </a:solidFill>
        </p:spPr>
        <p:txBody>
          <a:bodyPr wrap="square">
            <a:spAutoFit/>
          </a:bodyPr>
          <a:lstStyle/>
          <a:p>
            <a:pPr marL="571500" indent="-342900" fontAlgn="ctr">
              <a:buFont typeface="+mj-lt"/>
              <a:buAutoNum type="arabicPeriod"/>
            </a:pPr>
            <a:r>
              <a:rPr lang="en-US" b="1" dirty="0">
                <a:solidFill>
                  <a:schemeClr val="accent4"/>
                </a:solidFill>
              </a:rPr>
              <a:t>Complete the </a:t>
            </a:r>
            <a:r>
              <a:rPr lang="en-US" b="1" dirty="0" err="1">
                <a:solidFill>
                  <a:schemeClr val="accent4"/>
                </a:solidFill>
              </a:rPr>
              <a:t>IPEx</a:t>
            </a:r>
            <a:r>
              <a:rPr lang="en-US" b="1" dirty="0">
                <a:solidFill>
                  <a:schemeClr val="accent4"/>
                </a:solidFill>
              </a:rPr>
              <a:t> project and conduct the first lunar surface excavation demo</a:t>
            </a:r>
          </a:p>
          <a:p>
            <a:pPr marL="1028700" lvl="1" indent="-342900" fontAlgn="ctr">
              <a:buFont typeface="Wingdings" pitchFamily="2" charset="2"/>
              <a:buChar char="Ø"/>
            </a:pPr>
            <a:r>
              <a:rPr lang="en-US" sz="1600" dirty="0">
                <a:solidFill>
                  <a:schemeClr val="bg1"/>
                </a:solidFill>
                <a:latin typeface="Calibri" panose="020F0502020204030204" pitchFamily="34" charset="0"/>
              </a:rPr>
              <a:t>Fully fund and complete development and ground testing of </a:t>
            </a:r>
            <a:r>
              <a:rPr lang="en-US" sz="1600" dirty="0" err="1">
                <a:solidFill>
                  <a:schemeClr val="bg1"/>
                </a:solidFill>
                <a:latin typeface="Calibri" panose="020F0502020204030204" pitchFamily="34" charset="0"/>
              </a:rPr>
              <a:t>IPEx</a:t>
            </a:r>
            <a:r>
              <a:rPr lang="en-US" sz="1600" dirty="0">
                <a:solidFill>
                  <a:schemeClr val="bg1"/>
                </a:solidFill>
                <a:latin typeface="Calibri" panose="020F0502020204030204" pitchFamily="34" charset="0"/>
              </a:rPr>
              <a:t> excavation system</a:t>
            </a:r>
          </a:p>
          <a:p>
            <a:pPr marL="1028700" lvl="1" indent="-342900" fontAlgn="ctr">
              <a:buFont typeface="Wingdings" pitchFamily="2" charset="2"/>
              <a:buChar char="Ø"/>
            </a:pPr>
            <a:r>
              <a:rPr lang="en-US" sz="1600" dirty="0">
                <a:solidFill>
                  <a:schemeClr val="bg1"/>
                </a:solidFill>
                <a:latin typeface="Calibri" panose="020F0502020204030204" pitchFamily="34" charset="0"/>
              </a:rPr>
              <a:t>Pursue lunar surface test of </a:t>
            </a:r>
            <a:r>
              <a:rPr lang="en-US" sz="1600" dirty="0" err="1">
                <a:solidFill>
                  <a:schemeClr val="bg1"/>
                </a:solidFill>
                <a:latin typeface="Calibri" panose="020F0502020204030204" pitchFamily="34" charset="0"/>
              </a:rPr>
              <a:t>IPEx</a:t>
            </a:r>
            <a:r>
              <a:rPr lang="en-US" sz="1600" dirty="0">
                <a:solidFill>
                  <a:schemeClr val="bg1"/>
                </a:solidFill>
                <a:latin typeface="Calibri" panose="020F0502020204030204" pitchFamily="34" charset="0"/>
              </a:rPr>
              <a:t> to demonstrate the </a:t>
            </a:r>
            <a:r>
              <a:rPr lang="en-US" sz="1600" b="1" i="1" dirty="0">
                <a:solidFill>
                  <a:srgbClr val="FFFF00"/>
                </a:solidFill>
                <a:latin typeface="Calibri" panose="020F0502020204030204" pitchFamily="34" charset="0"/>
              </a:rPr>
              <a:t>excavation and delivery </a:t>
            </a:r>
            <a:r>
              <a:rPr lang="en-US" sz="1600" dirty="0">
                <a:solidFill>
                  <a:schemeClr val="bg1"/>
                </a:solidFill>
                <a:latin typeface="Calibri" panose="020F0502020204030204" pitchFamily="34" charset="0"/>
              </a:rPr>
              <a:t>of 10mT loose regolith (potential 2026 lunar demonstration)</a:t>
            </a:r>
          </a:p>
          <a:p>
            <a:pPr marL="1028700" lvl="1" indent="-342900" fontAlgn="ctr">
              <a:buFont typeface="Wingdings" pitchFamily="2" charset="2"/>
              <a:buChar char="Ø"/>
            </a:pPr>
            <a:r>
              <a:rPr lang="en-US" sz="1600" dirty="0">
                <a:solidFill>
                  <a:schemeClr val="bg1"/>
                </a:solidFill>
                <a:latin typeface="Calibri" panose="020F0502020204030204" pitchFamily="34" charset="0"/>
              </a:rPr>
              <a:t>Icy regolith excavation technology developments on hold until better knowledge is obtained from VIPER on the nature of the regolith</a:t>
            </a:r>
          </a:p>
          <a:p>
            <a:pPr marL="1028700" lvl="1" indent="-342900" fontAlgn="ctr">
              <a:buFont typeface="Wingdings" pitchFamily="2" charset="2"/>
              <a:buChar char="Ø"/>
            </a:pPr>
            <a:endParaRPr lang="en-US" sz="1000" dirty="0">
              <a:solidFill>
                <a:schemeClr val="accent4"/>
              </a:solidFill>
            </a:endParaRPr>
          </a:p>
          <a:p>
            <a:pPr marL="571500" indent="-342900" fontAlgn="ctr">
              <a:buFont typeface="+mj-lt"/>
              <a:buAutoNum type="arabicPeriod"/>
            </a:pPr>
            <a:r>
              <a:rPr lang="en-US" b="1" dirty="0">
                <a:solidFill>
                  <a:schemeClr val="accent4"/>
                </a:solidFill>
              </a:rPr>
              <a:t>Initiate internal and industry-led projects to develop pilot-scale robotic systems to support integrated ECO ground and lunar demonstrations, working towards initial commercial capability (ISRU and site prep apps)</a:t>
            </a:r>
          </a:p>
          <a:p>
            <a:pPr marL="1028700" lvl="1" indent="-342900" fontAlgn="ctr">
              <a:buFont typeface="Wingdings" pitchFamily="2" charset="2"/>
              <a:buChar char="Ø"/>
            </a:pPr>
            <a:r>
              <a:rPr lang="en-US" sz="1600" dirty="0">
                <a:solidFill>
                  <a:schemeClr val="bg1"/>
                </a:solidFill>
                <a:latin typeface="Calibri" panose="020F0502020204030204" pitchFamily="34" charset="0"/>
              </a:rPr>
              <a:t>Initiate the development of </a:t>
            </a:r>
            <a:r>
              <a:rPr lang="en-US" sz="1600" b="1" i="1" dirty="0">
                <a:solidFill>
                  <a:srgbClr val="FF0000"/>
                </a:solidFill>
                <a:latin typeface="Calibri" panose="020F0502020204030204" pitchFamily="34" charset="0"/>
              </a:rPr>
              <a:t>regolith delivery systems </a:t>
            </a:r>
            <a:r>
              <a:rPr lang="en-US" sz="1600" dirty="0">
                <a:solidFill>
                  <a:schemeClr val="bg1"/>
                </a:solidFill>
                <a:latin typeface="Calibri" panose="020F0502020204030204" pitchFamily="34" charset="0"/>
              </a:rPr>
              <a:t>to support </a:t>
            </a:r>
            <a:r>
              <a:rPr lang="en-US" sz="1600" b="1" i="1" dirty="0">
                <a:solidFill>
                  <a:schemeClr val="bg1"/>
                </a:solidFill>
                <a:latin typeface="Calibri" panose="020F0502020204030204" pitchFamily="34" charset="0"/>
              </a:rPr>
              <a:t>ISRU commodity production and construction</a:t>
            </a:r>
          </a:p>
          <a:p>
            <a:pPr marL="1028700" lvl="1" indent="-342900" fontAlgn="ctr">
              <a:buFont typeface="Wingdings" pitchFamily="2" charset="2"/>
              <a:buChar char="Ø"/>
            </a:pPr>
            <a:r>
              <a:rPr lang="en-US" sz="1600" dirty="0">
                <a:solidFill>
                  <a:schemeClr val="bg1"/>
                </a:solidFill>
                <a:latin typeface="Calibri" panose="020F0502020204030204" pitchFamily="34" charset="0"/>
              </a:rPr>
              <a:t>Continue and expand the development and scale-up of robotic systems and implements for </a:t>
            </a:r>
            <a:r>
              <a:rPr lang="en-US" sz="1600" b="1" i="1" dirty="0">
                <a:solidFill>
                  <a:srgbClr val="FFFF00"/>
                </a:solidFill>
                <a:latin typeface="Calibri" panose="020F0502020204030204" pitchFamily="34" charset="0"/>
              </a:rPr>
              <a:t>site prep and regolith manipulation</a:t>
            </a:r>
          </a:p>
          <a:p>
            <a:pPr marL="1028700" lvl="1" indent="-342900" fontAlgn="ctr">
              <a:buFont typeface="Wingdings" pitchFamily="2" charset="2"/>
              <a:buChar char="Ø"/>
            </a:pPr>
            <a:r>
              <a:rPr lang="en-US" sz="1600" dirty="0">
                <a:solidFill>
                  <a:schemeClr val="bg1"/>
                </a:solidFill>
                <a:latin typeface="Calibri" panose="020F0502020204030204" pitchFamily="34" charset="0"/>
              </a:rPr>
              <a:t>Initiate the development of cross-cutting capabilities for </a:t>
            </a:r>
            <a:r>
              <a:rPr lang="en-US" sz="1600" b="1" i="1" dirty="0">
                <a:solidFill>
                  <a:srgbClr val="FFFF00"/>
                </a:solidFill>
                <a:latin typeface="Calibri" panose="020F0502020204030204" pitchFamily="34" charset="0"/>
              </a:rPr>
              <a:t>robotic ECO platforms </a:t>
            </a:r>
            <a:r>
              <a:rPr lang="en-US" sz="1600" dirty="0">
                <a:solidFill>
                  <a:schemeClr val="bg1"/>
                </a:solidFill>
                <a:latin typeface="Calibri" panose="020F0502020204030204" pitchFamily="34" charset="0"/>
              </a:rPr>
              <a:t>(addressing both excavation and site prep)</a:t>
            </a:r>
          </a:p>
          <a:p>
            <a:pPr marL="1485900" lvl="2" indent="-342900" fontAlgn="ctr">
              <a:buFont typeface="Wingdings" pitchFamily="2" charset="2"/>
              <a:buChar char="Ø"/>
            </a:pPr>
            <a:r>
              <a:rPr lang="en-US" sz="1400" i="1" dirty="0">
                <a:solidFill>
                  <a:schemeClr val="bg1"/>
                </a:solidFill>
                <a:latin typeface="Calibri" panose="020F0502020204030204" pitchFamily="34" charset="0"/>
              </a:rPr>
              <a:t>Low mass rugged robotic platforms </a:t>
            </a:r>
          </a:p>
          <a:p>
            <a:pPr marL="1485900" lvl="2" indent="-342900" fontAlgn="ctr">
              <a:buFont typeface="Wingdings" pitchFamily="2" charset="2"/>
              <a:buChar char="Ø"/>
            </a:pPr>
            <a:r>
              <a:rPr lang="en-US" sz="1400" i="1" dirty="0">
                <a:solidFill>
                  <a:schemeClr val="bg1"/>
                </a:solidFill>
                <a:latin typeface="Calibri" panose="020F0502020204030204" pitchFamily="34" charset="0"/>
              </a:rPr>
              <a:t>Modularity and interfaces for reconfigurability and repairability</a:t>
            </a:r>
          </a:p>
          <a:p>
            <a:pPr marL="1485900" lvl="2" indent="-342900" fontAlgn="ctr">
              <a:buFont typeface="Wingdings" pitchFamily="2" charset="2"/>
              <a:buChar char="Ø"/>
            </a:pPr>
            <a:r>
              <a:rPr lang="en-US" sz="1400" i="1" dirty="0">
                <a:solidFill>
                  <a:schemeClr val="bg1"/>
                </a:solidFill>
                <a:latin typeface="Calibri" panose="020F0502020204030204" pitchFamily="34" charset="0"/>
              </a:rPr>
              <a:t>Survive multiple lunar nights or shadowed regions</a:t>
            </a:r>
          </a:p>
          <a:p>
            <a:pPr marL="1485900" lvl="2" indent="-342900" fontAlgn="ctr">
              <a:buFont typeface="Wingdings" pitchFamily="2" charset="2"/>
              <a:buChar char="Ø"/>
            </a:pPr>
            <a:r>
              <a:rPr lang="en-US" sz="1400" i="1" dirty="0">
                <a:solidFill>
                  <a:schemeClr val="bg1"/>
                </a:solidFill>
                <a:latin typeface="Calibri" panose="020F0502020204030204" pitchFamily="34" charset="0"/>
              </a:rPr>
              <a:t>Autonomy for high throughput and cooperative operations</a:t>
            </a:r>
          </a:p>
          <a:p>
            <a:pPr marL="685800" lvl="1" fontAlgn="ctr"/>
            <a:endParaRPr lang="en-US" sz="1000" dirty="0">
              <a:solidFill>
                <a:schemeClr val="bg1"/>
              </a:solidFill>
              <a:latin typeface="Calibri" panose="020F0502020204030204" pitchFamily="34" charset="0"/>
            </a:endParaRPr>
          </a:p>
          <a:p>
            <a:pPr marL="571500" indent="-342900" fontAlgn="ctr">
              <a:buFont typeface="+mj-lt"/>
              <a:buAutoNum type="arabicPeriod"/>
            </a:pPr>
            <a:r>
              <a:rPr lang="en-US" b="1" dirty="0">
                <a:solidFill>
                  <a:schemeClr val="accent4"/>
                </a:solidFill>
              </a:rPr>
              <a:t>Initiate internal and industry-led projects to develop technologies for the assembly and outfitting of large-scale truss-based structures on the lunar surface (see Integrated Demos in Priority Activity #5)</a:t>
            </a:r>
          </a:p>
          <a:p>
            <a:pPr marL="1028700" lvl="1" indent="-342900" fontAlgn="ctr">
              <a:buFont typeface="Wingdings" pitchFamily="2" charset="2"/>
              <a:buChar char="Ø"/>
            </a:pPr>
            <a:r>
              <a:rPr lang="en-US" sz="1600" dirty="0">
                <a:solidFill>
                  <a:schemeClr val="bg1"/>
                </a:solidFill>
                <a:latin typeface="Calibri" panose="020F0502020204030204" pitchFamily="34" charset="0"/>
              </a:rPr>
              <a:t>Initiate a seedling study and follow-on project to </a:t>
            </a:r>
            <a:r>
              <a:rPr lang="en-US" sz="1600" b="1" i="1" dirty="0">
                <a:solidFill>
                  <a:schemeClr val="bg1"/>
                </a:solidFill>
                <a:latin typeface="Calibri" panose="020F0502020204030204" pitchFamily="34" charset="0"/>
              </a:rPr>
              <a:t>develop and demonstrate the </a:t>
            </a:r>
            <a:r>
              <a:rPr lang="en-US" sz="1600" b="1" i="1" dirty="0">
                <a:solidFill>
                  <a:srgbClr val="FFFF00"/>
                </a:solidFill>
                <a:latin typeface="Calibri" panose="020F0502020204030204" pitchFamily="34" charset="0"/>
              </a:rPr>
              <a:t>assembly</a:t>
            </a:r>
            <a:r>
              <a:rPr lang="en-US" sz="1600" b="1" i="1" dirty="0">
                <a:solidFill>
                  <a:schemeClr val="bg1"/>
                </a:solidFill>
                <a:latin typeface="Calibri" panose="020F0502020204030204" pitchFamily="34" charset="0"/>
              </a:rPr>
              <a:t> and </a:t>
            </a:r>
            <a:r>
              <a:rPr lang="en-US" sz="1600" b="1" i="1" dirty="0">
                <a:solidFill>
                  <a:srgbClr val="FF0000"/>
                </a:solidFill>
                <a:latin typeface="Calibri" panose="020F0502020204030204" pitchFamily="34" charset="0"/>
              </a:rPr>
              <a:t>outfitting</a:t>
            </a:r>
            <a:r>
              <a:rPr lang="en-US" sz="1600" b="1" i="1" dirty="0">
                <a:solidFill>
                  <a:schemeClr val="bg1"/>
                </a:solidFill>
                <a:latin typeface="Calibri" panose="020F0502020204030204" pitchFamily="34" charset="0"/>
              </a:rPr>
              <a:t> </a:t>
            </a:r>
            <a:r>
              <a:rPr lang="en-US" sz="1600" dirty="0">
                <a:solidFill>
                  <a:schemeClr val="bg1"/>
                </a:solidFill>
                <a:latin typeface="Calibri" panose="020F0502020204030204" pitchFamily="34" charset="0"/>
              </a:rPr>
              <a:t>of a tall truss-based Power and Comm tower (leverage existing PASS, ARMADAS and TLT projects, integration of Power, ECO, Comm, Robotics)</a:t>
            </a:r>
          </a:p>
          <a:p>
            <a:pPr marL="1028700" lvl="1" indent="-342900" fontAlgn="ctr">
              <a:buFont typeface="Wingdings" pitchFamily="2" charset="2"/>
              <a:buChar char="Ø"/>
            </a:pPr>
            <a:r>
              <a:rPr lang="en-US" sz="1600" dirty="0">
                <a:solidFill>
                  <a:schemeClr val="bg1"/>
                </a:solidFill>
                <a:latin typeface="Calibri" panose="020F0502020204030204" pitchFamily="34" charset="0"/>
              </a:rPr>
              <a:t>Initiate a seedling study and project definition for the </a:t>
            </a:r>
            <a:r>
              <a:rPr lang="en-US" sz="1600" b="1" i="1" dirty="0">
                <a:solidFill>
                  <a:srgbClr val="FFFF00"/>
                </a:solidFill>
                <a:latin typeface="Calibri" panose="020F0502020204030204" pitchFamily="34" charset="0"/>
              </a:rPr>
              <a:t>assembly</a:t>
            </a:r>
            <a:r>
              <a:rPr lang="en-US" sz="1600" b="1" i="1" dirty="0">
                <a:solidFill>
                  <a:schemeClr val="bg1"/>
                </a:solidFill>
                <a:latin typeface="Calibri" panose="020F0502020204030204" pitchFamily="34" charset="0"/>
              </a:rPr>
              <a:t> and </a:t>
            </a:r>
            <a:r>
              <a:rPr lang="en-US" sz="1600" b="1" i="1" dirty="0">
                <a:solidFill>
                  <a:srgbClr val="FF0000"/>
                </a:solidFill>
                <a:latin typeface="Calibri" panose="020F0502020204030204" pitchFamily="34" charset="0"/>
              </a:rPr>
              <a:t>outfitting</a:t>
            </a:r>
            <a:r>
              <a:rPr lang="en-US" sz="1600" b="1" i="1" dirty="0">
                <a:solidFill>
                  <a:schemeClr val="bg1"/>
                </a:solidFill>
                <a:latin typeface="Calibri" panose="020F0502020204030204" pitchFamily="34" charset="0"/>
              </a:rPr>
              <a:t> of shelters and shields</a:t>
            </a:r>
            <a:endParaRPr lang="en-US" sz="1600" dirty="0">
              <a:solidFill>
                <a:schemeClr val="bg1"/>
              </a:solidFill>
              <a:latin typeface="Calibri" panose="020F0502020204030204" pitchFamily="34" charset="0"/>
            </a:endParaRPr>
          </a:p>
          <a:p>
            <a:pPr marL="1028700" lvl="1" indent="-342900" fontAlgn="ctr">
              <a:buFont typeface="Wingdings" pitchFamily="2" charset="2"/>
              <a:buChar char="Ø"/>
            </a:pPr>
            <a:r>
              <a:rPr lang="en-US" sz="1600" dirty="0">
                <a:solidFill>
                  <a:schemeClr val="bg1"/>
                </a:solidFill>
                <a:latin typeface="Calibri" panose="020F0502020204030204" pitchFamily="34" charset="0"/>
              </a:rPr>
              <a:t>2023 SBIR topic added for the assembly and outfitting of tall truss-based towers</a:t>
            </a:r>
          </a:p>
        </p:txBody>
      </p:sp>
      <p:sp>
        <p:nvSpPr>
          <p:cNvPr id="5" name="TextBox 4">
            <a:extLst>
              <a:ext uri="{FF2B5EF4-FFF2-40B4-BE49-F238E27FC236}">
                <a16:creationId xmlns:a16="http://schemas.microsoft.com/office/drawing/2014/main" id="{D53B524F-EEA2-03E3-9DA7-3928E9460348}"/>
              </a:ext>
            </a:extLst>
          </p:cNvPr>
          <p:cNvSpPr txBox="1"/>
          <p:nvPr/>
        </p:nvSpPr>
        <p:spPr>
          <a:xfrm>
            <a:off x="9546790" y="181858"/>
            <a:ext cx="1754904" cy="738664"/>
          </a:xfrm>
          <a:prstGeom prst="rect">
            <a:avLst/>
          </a:prstGeom>
          <a:solidFill>
            <a:schemeClr val="bg1">
              <a:lumMod val="65000"/>
            </a:schemeClr>
          </a:solidFill>
        </p:spPr>
        <p:txBody>
          <a:bodyPr wrap="none" rtlCol="0">
            <a:spAutoFit/>
          </a:bodyPr>
          <a:lstStyle/>
          <a:p>
            <a:r>
              <a:rPr lang="en-US" sz="1400" i="1" dirty="0">
                <a:solidFill>
                  <a:srgbClr val="00FA00"/>
                </a:solidFill>
              </a:rPr>
              <a:t>Adequate investment</a:t>
            </a:r>
          </a:p>
          <a:p>
            <a:r>
              <a:rPr lang="en-US" sz="1400" i="1" dirty="0">
                <a:solidFill>
                  <a:srgbClr val="FFFF00"/>
                </a:solidFill>
              </a:rPr>
              <a:t>Some investment</a:t>
            </a:r>
          </a:p>
          <a:p>
            <a:r>
              <a:rPr lang="en-US" sz="1400" i="1" dirty="0">
                <a:solidFill>
                  <a:srgbClr val="FF0000"/>
                </a:solidFill>
              </a:rPr>
              <a:t>Little/no investment</a:t>
            </a:r>
          </a:p>
        </p:txBody>
      </p:sp>
    </p:spTree>
    <p:extLst>
      <p:ext uri="{BB962C8B-B14F-4D97-AF65-F5344CB8AC3E}">
        <p14:creationId xmlns:p14="http://schemas.microsoft.com/office/powerpoint/2010/main" val="270691925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28378"/>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dirty="0">
                <a:solidFill>
                  <a:schemeClr val="bg1"/>
                </a:solidFill>
              </a:rPr>
              <a:t>ECO EFP – Priority Activities</a:t>
            </a:r>
            <a:endParaRPr lang="en-US" sz="2800" spc="-50" dirty="0">
              <a:solidFill>
                <a:schemeClr val="bg1"/>
              </a:solidFill>
            </a:endParaRPr>
          </a:p>
        </p:txBody>
      </p:sp>
      <p:sp>
        <p:nvSpPr>
          <p:cNvPr id="19" name="Rectangle 18">
            <a:extLst>
              <a:ext uri="{FF2B5EF4-FFF2-40B4-BE49-F238E27FC236}">
                <a16:creationId xmlns:a16="http://schemas.microsoft.com/office/drawing/2014/main" id="{FF22A22A-16BD-1146-A816-AE754A944BC9}"/>
              </a:ext>
            </a:extLst>
          </p:cNvPr>
          <p:cNvSpPr/>
          <p:nvPr/>
        </p:nvSpPr>
        <p:spPr>
          <a:xfrm>
            <a:off x="228562" y="556695"/>
            <a:ext cx="11040800" cy="4739759"/>
          </a:xfrm>
          <a:prstGeom prst="rect">
            <a:avLst/>
          </a:prstGeom>
          <a:solidFill>
            <a:schemeClr val="tx1">
              <a:lumMod val="65000"/>
              <a:lumOff val="35000"/>
            </a:schemeClr>
          </a:solidFill>
        </p:spPr>
        <p:txBody>
          <a:bodyPr wrap="square">
            <a:spAutoFit/>
          </a:bodyPr>
          <a:lstStyle/>
          <a:p>
            <a:pPr marL="571500" indent="-342900" fontAlgn="ctr">
              <a:buFont typeface="+mj-lt"/>
              <a:buAutoNum type="arabicPeriod" startAt="4"/>
            </a:pPr>
            <a:r>
              <a:rPr lang="en-US" b="1" dirty="0">
                <a:solidFill>
                  <a:schemeClr val="accent4"/>
                </a:solidFill>
              </a:rPr>
              <a:t>Continue and Expand Development of </a:t>
            </a:r>
            <a:r>
              <a:rPr lang="en-US" b="1" dirty="0">
                <a:solidFill>
                  <a:schemeClr val="accent4"/>
                </a:solidFill>
                <a:latin typeface="Calibri" panose="020F0502020204030204" pitchFamily="34" charset="0"/>
              </a:rPr>
              <a:t>ISRU-based Materials and Processes for Lunar Surface Construction</a:t>
            </a:r>
            <a:endParaRPr lang="en-US" b="1" dirty="0">
              <a:solidFill>
                <a:schemeClr val="bg1"/>
              </a:solidFill>
              <a:latin typeface="Calibri" panose="020F0502020204030204" pitchFamily="34" charset="0"/>
            </a:endParaRPr>
          </a:p>
          <a:p>
            <a:pPr marL="1028700" lvl="1" indent="-342900" fontAlgn="ctr">
              <a:buFont typeface="Wingdings" pitchFamily="2" charset="2"/>
              <a:buChar char="Ø"/>
            </a:pPr>
            <a:r>
              <a:rPr lang="en-US" sz="1600" dirty="0">
                <a:solidFill>
                  <a:schemeClr val="bg1"/>
                </a:solidFill>
                <a:latin typeface="Calibri" panose="020F0502020204030204" pitchFamily="34" charset="0"/>
              </a:rPr>
              <a:t>Continue to develop/demonstrate </a:t>
            </a:r>
            <a:r>
              <a:rPr lang="en-US" sz="1600" b="1" dirty="0">
                <a:solidFill>
                  <a:schemeClr val="bg1"/>
                </a:solidFill>
                <a:latin typeface="Calibri" panose="020F0502020204030204" pitchFamily="34" charset="0"/>
              </a:rPr>
              <a:t>multiple</a:t>
            </a:r>
            <a:r>
              <a:rPr lang="en-US" sz="1600" dirty="0">
                <a:solidFill>
                  <a:schemeClr val="bg1"/>
                </a:solidFill>
                <a:latin typeface="Calibri" panose="020F0502020204030204" pitchFamily="34" charset="0"/>
              </a:rPr>
              <a:t> viable </a:t>
            </a:r>
            <a:r>
              <a:rPr lang="en-US" sz="1600" b="1" i="1" dirty="0">
                <a:solidFill>
                  <a:srgbClr val="00FA00"/>
                </a:solidFill>
                <a:latin typeface="Calibri" panose="020F0502020204030204" pitchFamily="34" charset="0"/>
              </a:rPr>
              <a:t>ISRU-based structural materials and processes </a:t>
            </a:r>
            <a:r>
              <a:rPr lang="en-US" sz="1600" dirty="0">
                <a:solidFill>
                  <a:schemeClr val="bg1"/>
                </a:solidFill>
                <a:latin typeface="Calibri" panose="020F0502020204030204" pitchFamily="34" charset="0"/>
              </a:rPr>
              <a:t>for the construction of structures in lunar environment (sintered regolith, binder/regolith blend, molten regolith)</a:t>
            </a:r>
          </a:p>
          <a:p>
            <a:pPr marL="1028700" lvl="1" indent="-342900" fontAlgn="ctr">
              <a:buFont typeface="Wingdings" pitchFamily="2" charset="2"/>
              <a:buChar char="Ø"/>
            </a:pPr>
            <a:r>
              <a:rPr lang="en-US" sz="1600" dirty="0">
                <a:solidFill>
                  <a:schemeClr val="bg1"/>
                </a:solidFill>
                <a:latin typeface="Calibri" panose="020F0502020204030204" pitchFamily="34" charset="0"/>
              </a:rPr>
              <a:t>Initiate new work on </a:t>
            </a:r>
            <a:r>
              <a:rPr lang="en-US" sz="1600" b="1" i="1" dirty="0">
                <a:solidFill>
                  <a:srgbClr val="FFFF00"/>
                </a:solidFill>
                <a:latin typeface="Calibri" panose="020F0502020204030204" pitchFamily="34" charset="0"/>
              </a:rPr>
              <a:t>metals extraction</a:t>
            </a:r>
            <a:r>
              <a:rPr lang="en-US" sz="1600" b="1" i="1" dirty="0">
                <a:solidFill>
                  <a:schemeClr val="bg1"/>
                </a:solidFill>
                <a:latin typeface="Calibri" panose="020F0502020204030204" pitchFamily="34" charset="0"/>
              </a:rPr>
              <a:t>, </a:t>
            </a:r>
            <a:r>
              <a:rPr lang="en-US" sz="1600" b="1" i="1" dirty="0">
                <a:solidFill>
                  <a:srgbClr val="FF0000"/>
                </a:solidFill>
                <a:latin typeface="Calibri" panose="020F0502020204030204" pitchFamily="34" charset="0"/>
              </a:rPr>
              <a:t>molten material handling</a:t>
            </a:r>
            <a:r>
              <a:rPr lang="en-US" sz="1600" b="1" i="1" dirty="0">
                <a:solidFill>
                  <a:schemeClr val="bg1"/>
                </a:solidFill>
                <a:latin typeface="Calibri" panose="020F0502020204030204" pitchFamily="34" charset="0"/>
              </a:rPr>
              <a:t>, </a:t>
            </a:r>
            <a:r>
              <a:rPr lang="en-US" sz="1600" b="1" i="1" dirty="0">
                <a:solidFill>
                  <a:srgbClr val="FF0000"/>
                </a:solidFill>
                <a:latin typeface="Calibri" panose="020F0502020204030204" pitchFamily="34" charset="0"/>
              </a:rPr>
              <a:t>casting</a:t>
            </a:r>
            <a:r>
              <a:rPr lang="en-US" sz="1600" b="1" i="1" dirty="0">
                <a:solidFill>
                  <a:schemeClr val="bg1"/>
                </a:solidFill>
                <a:latin typeface="Calibri" panose="020F0502020204030204" pitchFamily="34" charset="0"/>
              </a:rPr>
              <a:t> and </a:t>
            </a:r>
            <a:r>
              <a:rPr lang="en-US" sz="1600" b="1" i="1" dirty="0">
                <a:solidFill>
                  <a:srgbClr val="FFFF00"/>
                </a:solidFill>
                <a:latin typeface="Calibri" panose="020F0502020204030204" pitchFamily="34" charset="0"/>
              </a:rPr>
              <a:t>printing</a:t>
            </a:r>
            <a:r>
              <a:rPr lang="en-US" sz="1600" b="1" i="1" dirty="0">
                <a:solidFill>
                  <a:schemeClr val="bg1"/>
                </a:solidFill>
                <a:latin typeface="Calibri" panose="020F0502020204030204" pitchFamily="34" charset="0"/>
              </a:rPr>
              <a:t> of parts for construction and repairs and spares </a:t>
            </a:r>
            <a:r>
              <a:rPr lang="en-US" sz="1600" dirty="0">
                <a:solidFill>
                  <a:schemeClr val="bg1"/>
                </a:solidFill>
                <a:latin typeface="Calibri" panose="020F0502020204030204" pitchFamily="34" charset="0"/>
              </a:rPr>
              <a:t>(collaboration w/ ISRU &amp; Adv. Man.)</a:t>
            </a:r>
          </a:p>
          <a:p>
            <a:pPr marL="1485900" lvl="2" indent="-342900" fontAlgn="ctr">
              <a:buFont typeface="Wingdings" pitchFamily="2" charset="2"/>
              <a:buChar char="Ø"/>
            </a:pPr>
            <a:r>
              <a:rPr lang="en-US" sz="1400" dirty="0">
                <a:solidFill>
                  <a:schemeClr val="bg1"/>
                </a:solidFill>
                <a:latin typeface="Calibri" panose="020F0502020204030204" pitchFamily="34" charset="0"/>
              </a:rPr>
              <a:t>2023 SBIR topic added for the development of ISRU-based truss elements for assembly</a:t>
            </a:r>
          </a:p>
          <a:p>
            <a:pPr marL="1028700" lvl="1" indent="-342900" fontAlgn="ctr">
              <a:buFont typeface="Wingdings" pitchFamily="2" charset="2"/>
              <a:buChar char="Ø"/>
            </a:pPr>
            <a:r>
              <a:rPr lang="en-US" sz="1600" dirty="0">
                <a:solidFill>
                  <a:schemeClr val="bg1"/>
                </a:solidFill>
                <a:latin typeface="Calibri" panose="020F0502020204030204" pitchFamily="34" charset="0"/>
              </a:rPr>
              <a:t>Develop detailed construction feedstock material requirements</a:t>
            </a:r>
          </a:p>
          <a:p>
            <a:pPr marL="1028700" lvl="1" indent="-342900" fontAlgn="ctr">
              <a:buFont typeface="Wingdings" pitchFamily="2" charset="2"/>
              <a:buChar char="Ø"/>
            </a:pPr>
            <a:endParaRPr lang="en-US" sz="1600" dirty="0">
              <a:solidFill>
                <a:schemeClr val="bg1"/>
              </a:solidFill>
              <a:latin typeface="Calibri" panose="020F0502020204030204" pitchFamily="34" charset="0"/>
            </a:endParaRPr>
          </a:p>
          <a:p>
            <a:pPr marL="571500" indent="-342900" fontAlgn="ctr">
              <a:buFont typeface="+mj-lt"/>
              <a:buAutoNum type="arabicPeriod" startAt="5"/>
            </a:pPr>
            <a:r>
              <a:rPr lang="en-US" b="1" dirty="0">
                <a:solidFill>
                  <a:schemeClr val="accent4"/>
                </a:solidFill>
              </a:rPr>
              <a:t>Develop a series of integrated technology demonstrations (priorities in bold)</a:t>
            </a:r>
          </a:p>
          <a:p>
            <a:pPr marL="1028700" lvl="1" indent="-342900" fontAlgn="ctr">
              <a:buFont typeface="Wingdings" pitchFamily="2" charset="2"/>
              <a:buChar char="Ø"/>
            </a:pPr>
            <a:r>
              <a:rPr lang="en-US" sz="1600" b="1" dirty="0">
                <a:solidFill>
                  <a:schemeClr val="bg1"/>
                </a:solidFill>
                <a:latin typeface="Calibri" panose="020F0502020204030204" pitchFamily="34" charset="0"/>
              </a:rPr>
              <a:t>Tall tower for Lunar Comm and 100-200 </a:t>
            </a:r>
            <a:r>
              <a:rPr lang="en-US" sz="1600" b="1" dirty="0" err="1">
                <a:solidFill>
                  <a:schemeClr val="bg1"/>
                </a:solidFill>
                <a:latin typeface="Calibri" panose="020F0502020204030204" pitchFamily="34" charset="0"/>
              </a:rPr>
              <a:t>kWe</a:t>
            </a:r>
            <a:r>
              <a:rPr lang="en-US" sz="1600" b="1" dirty="0">
                <a:solidFill>
                  <a:schemeClr val="bg1"/>
                </a:solidFill>
                <a:latin typeface="Calibri" panose="020F0502020204030204" pitchFamily="34" charset="0"/>
              </a:rPr>
              <a:t> power generation </a:t>
            </a:r>
            <a:r>
              <a:rPr lang="en-US" sz="1600" dirty="0">
                <a:solidFill>
                  <a:schemeClr val="bg1"/>
                </a:solidFill>
                <a:latin typeface="Calibri" panose="020F0502020204030204" pitchFamily="34" charset="0"/>
              </a:rPr>
              <a:t>(ECO, Power, Comm, Robotics, Auto Sys.)</a:t>
            </a:r>
          </a:p>
          <a:p>
            <a:pPr marL="1485900" lvl="2" indent="-342900" fontAlgn="ctr">
              <a:buFont typeface="Wingdings" pitchFamily="2" charset="2"/>
              <a:buChar char="Ø"/>
            </a:pPr>
            <a:r>
              <a:rPr lang="en-US" sz="1400" i="1" dirty="0">
                <a:solidFill>
                  <a:schemeClr val="bg1"/>
                </a:solidFill>
                <a:latin typeface="Calibri" panose="020F0502020204030204" pitchFamily="34" charset="0"/>
              </a:rPr>
              <a:t>Tall towers needed to meet Comm requirements for Artemis</a:t>
            </a:r>
          </a:p>
          <a:p>
            <a:pPr marL="1485900" lvl="2" indent="-342900" fontAlgn="ctr">
              <a:buFont typeface="Wingdings" pitchFamily="2" charset="2"/>
              <a:buChar char="Ø"/>
            </a:pPr>
            <a:r>
              <a:rPr lang="en-US" sz="1400" i="1" dirty="0">
                <a:solidFill>
                  <a:schemeClr val="bg1"/>
                </a:solidFill>
                <a:latin typeface="Calibri" panose="020F0502020204030204" pitchFamily="34" charset="0"/>
              </a:rPr>
              <a:t>Tall power tower can provide near-continuous power for Artemis camp, tech demos, and initial commercial activities</a:t>
            </a:r>
          </a:p>
          <a:p>
            <a:pPr marL="1485900" lvl="2" indent="-342900" fontAlgn="ctr">
              <a:buFont typeface="Wingdings" pitchFamily="2" charset="2"/>
              <a:buChar char="Ø"/>
            </a:pPr>
            <a:endParaRPr lang="en-US" sz="700" i="1" dirty="0">
              <a:solidFill>
                <a:schemeClr val="bg1"/>
              </a:solidFill>
              <a:latin typeface="Calibri" panose="020F0502020204030204" pitchFamily="34" charset="0"/>
            </a:endParaRPr>
          </a:p>
          <a:p>
            <a:pPr marL="1028700" lvl="1" indent="-342900" fontAlgn="ctr">
              <a:buFont typeface="Wingdings" pitchFamily="2" charset="2"/>
              <a:buChar char="Ø"/>
            </a:pPr>
            <a:r>
              <a:rPr lang="en-US" sz="1600" b="1" dirty="0">
                <a:solidFill>
                  <a:schemeClr val="bg1"/>
                </a:solidFill>
                <a:latin typeface="Calibri" panose="020F0502020204030204" pitchFamily="34" charset="0"/>
              </a:rPr>
              <a:t>Modular robotic system for excavation and site preparation </a:t>
            </a:r>
            <a:r>
              <a:rPr lang="en-US" sz="1600" dirty="0">
                <a:solidFill>
                  <a:schemeClr val="bg1"/>
                </a:solidFill>
                <a:latin typeface="Calibri" panose="020F0502020204030204" pitchFamily="34" charset="0"/>
              </a:rPr>
              <a:t>(ECO, Robotics, Auto Sys.)</a:t>
            </a:r>
          </a:p>
          <a:p>
            <a:pPr marL="1485900" lvl="2" indent="-342900" fontAlgn="ctr">
              <a:buFont typeface="Wingdings" pitchFamily="2" charset="2"/>
              <a:buChar char="Ø"/>
            </a:pPr>
            <a:r>
              <a:rPr lang="en-US" sz="1400" dirty="0">
                <a:solidFill>
                  <a:schemeClr val="bg1"/>
                </a:solidFill>
                <a:latin typeface="Calibri" panose="020F0502020204030204" pitchFamily="34" charset="0"/>
              </a:rPr>
              <a:t>Large-scale system for surface grading, compacting and bulk regolith manipulation (load, haul, dump)</a:t>
            </a:r>
          </a:p>
          <a:p>
            <a:pPr marL="1485900" lvl="2" indent="-342900" fontAlgn="ctr">
              <a:buFont typeface="Wingdings" pitchFamily="2" charset="2"/>
              <a:buChar char="Ø"/>
            </a:pPr>
            <a:r>
              <a:rPr lang="en-US" sz="1400" dirty="0">
                <a:solidFill>
                  <a:schemeClr val="bg1"/>
                </a:solidFill>
                <a:latin typeface="Calibri" panose="020F0502020204030204" pitchFamily="34" charset="0"/>
              </a:rPr>
              <a:t>Demonstrate autonomous reconfiguration and repair of sub-systems (e.g., wheels, battery, avionics, actuators, implements)</a:t>
            </a:r>
          </a:p>
          <a:p>
            <a:pPr marL="1485900" lvl="2" indent="-342900" fontAlgn="ctr">
              <a:buFont typeface="Wingdings" pitchFamily="2" charset="2"/>
              <a:buChar char="Ø"/>
            </a:pPr>
            <a:endParaRPr lang="en-US" sz="700" dirty="0">
              <a:solidFill>
                <a:schemeClr val="bg1"/>
              </a:solidFill>
              <a:latin typeface="Calibri" panose="020F0502020204030204" pitchFamily="34" charset="0"/>
            </a:endParaRPr>
          </a:p>
          <a:p>
            <a:pPr marL="1028700" lvl="1" indent="-342900" fontAlgn="ctr">
              <a:buFont typeface="Wingdings" pitchFamily="2" charset="2"/>
              <a:buChar char="Ø"/>
            </a:pPr>
            <a:r>
              <a:rPr lang="en-US" sz="1600" dirty="0">
                <a:solidFill>
                  <a:schemeClr val="bg1"/>
                </a:solidFill>
                <a:latin typeface="Calibri" panose="020F0502020204030204" pitchFamily="34" charset="0"/>
              </a:rPr>
              <a:t>Shelter construction and outfitting (ECO, Robotics, Auto Sys., Adv. Man., Power, Comm)</a:t>
            </a:r>
          </a:p>
          <a:p>
            <a:pPr marL="1028700" lvl="1" indent="-342900" fontAlgn="ctr">
              <a:buFont typeface="Wingdings" pitchFamily="2" charset="2"/>
              <a:buChar char="Ø"/>
            </a:pPr>
            <a:r>
              <a:rPr lang="en-US" sz="1600" dirty="0">
                <a:solidFill>
                  <a:schemeClr val="bg1"/>
                </a:solidFill>
                <a:latin typeface="Calibri" panose="020F0502020204030204" pitchFamily="34" charset="0"/>
              </a:rPr>
              <a:t>Launch/landing facility construction and outfitting (ECO, EDL, Robotics, Auto Sys., Adv. Man., Power, Comm)</a:t>
            </a:r>
          </a:p>
          <a:p>
            <a:pPr marL="1028700" lvl="1" indent="-342900" fontAlgn="ctr">
              <a:buFont typeface="Wingdings" pitchFamily="2" charset="2"/>
              <a:buChar char="Ø"/>
            </a:pPr>
            <a:r>
              <a:rPr lang="en-US" sz="1600" dirty="0">
                <a:solidFill>
                  <a:schemeClr val="bg1"/>
                </a:solidFill>
                <a:latin typeface="Calibri" panose="020F0502020204030204" pitchFamily="34" charset="0"/>
              </a:rPr>
              <a:t>ISRU-based material production and manufacturing (ECO, ISRU, Adv. Man.)</a:t>
            </a:r>
          </a:p>
          <a:p>
            <a:pPr marL="1028700" lvl="1" indent="-342900" fontAlgn="ctr">
              <a:buFont typeface="Wingdings" pitchFamily="2" charset="2"/>
              <a:buChar char="Ø"/>
            </a:pPr>
            <a:endParaRPr lang="en-US" sz="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2408224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0B712-4BF7-5140-8B84-F6AAE85B5F4E}"/>
              </a:ext>
            </a:extLst>
          </p:cNvPr>
          <p:cNvSpPr/>
          <p:nvPr/>
        </p:nvSpPr>
        <p:spPr>
          <a:xfrm>
            <a:off x="0" y="-28378"/>
            <a:ext cx="12192000" cy="6858000"/>
          </a:xfrm>
          <a:prstGeom prst="rect">
            <a:avLst/>
          </a:prstGeom>
          <a:solidFill>
            <a:srgbClr val="0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6511C-D8F8-2D49-B44D-01FF65DB32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7002" y="906367"/>
            <a:ext cx="12183293" cy="4023360"/>
          </a:xfrm>
          <a:prstGeom prst="rect">
            <a:avLst/>
          </a:prstGeom>
          <a:ln>
            <a:noFill/>
          </a:ln>
        </p:spPr>
      </p:pic>
      <p:sp>
        <p:nvSpPr>
          <p:cNvPr id="3" name="TextBox 2">
            <a:extLst>
              <a:ext uri="{FF2B5EF4-FFF2-40B4-BE49-F238E27FC236}">
                <a16:creationId xmlns:a16="http://schemas.microsoft.com/office/drawing/2014/main" id="{896B51F6-4837-864B-A272-370213F43BB4}"/>
              </a:ext>
            </a:extLst>
          </p:cNvPr>
          <p:cNvSpPr txBox="1"/>
          <p:nvPr/>
        </p:nvSpPr>
        <p:spPr>
          <a:xfrm>
            <a:off x="114401" y="-12188"/>
            <a:ext cx="8441463" cy="523220"/>
          </a:xfrm>
          <a:prstGeom prst="rect">
            <a:avLst/>
          </a:prstGeom>
          <a:noFill/>
          <a:effectLst>
            <a:outerShdw blurRad="63500" dist="38100" dir="2700000" algn="tl" rotWithShape="0">
              <a:prstClr val="black"/>
            </a:outerShdw>
          </a:effectLst>
        </p:spPr>
        <p:txBody>
          <a:bodyPr wrap="square" rtlCol="0">
            <a:spAutoFit/>
          </a:bodyPr>
          <a:lstStyle/>
          <a:p>
            <a:r>
              <a:rPr lang="en-US" sz="2800" b="1" spc="-50">
                <a:solidFill>
                  <a:schemeClr val="bg1"/>
                </a:solidFill>
              </a:rPr>
              <a:t>ECO EFP – Priority Activities</a:t>
            </a:r>
            <a:endParaRPr lang="en-US" sz="2800" spc="-50">
              <a:solidFill>
                <a:schemeClr val="bg1"/>
              </a:solidFill>
            </a:endParaRPr>
          </a:p>
        </p:txBody>
      </p:sp>
      <p:sp>
        <p:nvSpPr>
          <p:cNvPr id="19" name="Rectangle 18">
            <a:extLst>
              <a:ext uri="{FF2B5EF4-FFF2-40B4-BE49-F238E27FC236}">
                <a16:creationId xmlns:a16="http://schemas.microsoft.com/office/drawing/2014/main" id="{FF22A22A-16BD-1146-A816-AE754A944BC9}"/>
              </a:ext>
            </a:extLst>
          </p:cNvPr>
          <p:cNvSpPr/>
          <p:nvPr/>
        </p:nvSpPr>
        <p:spPr>
          <a:xfrm>
            <a:off x="228562" y="556695"/>
            <a:ext cx="11040800" cy="3939540"/>
          </a:xfrm>
          <a:prstGeom prst="rect">
            <a:avLst/>
          </a:prstGeom>
          <a:solidFill>
            <a:schemeClr val="tx1">
              <a:lumMod val="65000"/>
              <a:lumOff val="35000"/>
            </a:schemeClr>
          </a:solidFill>
        </p:spPr>
        <p:txBody>
          <a:bodyPr wrap="square">
            <a:spAutoFit/>
          </a:bodyPr>
          <a:lstStyle/>
          <a:p>
            <a:pPr marL="685800" lvl="1" fontAlgn="ctr"/>
            <a:endParaRPr lang="en-US" sz="600">
              <a:solidFill>
                <a:schemeClr val="bg1"/>
              </a:solidFill>
              <a:latin typeface="Calibri" panose="020F0502020204030204" pitchFamily="34" charset="0"/>
            </a:endParaRPr>
          </a:p>
          <a:p>
            <a:pPr marL="571500" indent="-342900" fontAlgn="ctr">
              <a:buFont typeface="+mj-lt"/>
              <a:buAutoNum type="arabicPeriod" startAt="6"/>
            </a:pPr>
            <a:r>
              <a:rPr lang="en-US" b="1">
                <a:solidFill>
                  <a:schemeClr val="accent4"/>
                </a:solidFill>
              </a:rPr>
              <a:t>Master planning exercise</a:t>
            </a:r>
          </a:p>
          <a:p>
            <a:pPr marL="1028700" lvl="1" indent="-342900" fontAlgn="ctr">
              <a:buFont typeface="Wingdings" pitchFamily="2" charset="2"/>
              <a:buChar char="Ø"/>
            </a:pPr>
            <a:r>
              <a:rPr lang="en-US" sz="1600">
                <a:solidFill>
                  <a:schemeClr val="bg1"/>
                </a:solidFill>
                <a:cs typeface="Arial" panose="020B0604020202020204" pitchFamily="34" charset="0"/>
              </a:rPr>
              <a:t>Benefit from  a “</a:t>
            </a:r>
            <a:r>
              <a:rPr lang="en-US" sz="1600" i="1">
                <a:solidFill>
                  <a:schemeClr val="bg1"/>
                </a:solidFill>
                <a:cs typeface="Arial" panose="020B0604020202020204" pitchFamily="34" charset="0"/>
              </a:rPr>
              <a:t>Master Plan”</a:t>
            </a:r>
            <a:r>
              <a:rPr lang="en-US" sz="1600">
                <a:solidFill>
                  <a:schemeClr val="bg1"/>
                </a:solidFill>
                <a:cs typeface="Arial" panose="020B0604020202020204" pitchFamily="34" charset="0"/>
              </a:rPr>
              <a:t> exercise for site/infrastructure which will help focus technologies and capabilities and incentivize industry investment</a:t>
            </a:r>
          </a:p>
          <a:p>
            <a:pPr marL="1028700" lvl="1" indent="-342900" fontAlgn="ctr">
              <a:buFont typeface="Wingdings" pitchFamily="2" charset="2"/>
              <a:buChar char="Ø"/>
            </a:pPr>
            <a:r>
              <a:rPr lang="en-US" sz="1600">
                <a:solidFill>
                  <a:schemeClr val="bg1"/>
                </a:solidFill>
                <a:cs typeface="Arial" panose="020B0604020202020204" pitchFamily="34" charset="0"/>
              </a:rPr>
              <a:t>Leverage input from industry on the development of architecture designs and concept of operation studies</a:t>
            </a:r>
          </a:p>
          <a:p>
            <a:pPr marL="1028700" lvl="1" indent="-342900" fontAlgn="ctr">
              <a:buFont typeface="Wingdings" pitchFamily="2" charset="2"/>
              <a:buChar char="Ø"/>
            </a:pPr>
            <a:r>
              <a:rPr lang="en-US" sz="1600" i="1">
                <a:solidFill>
                  <a:schemeClr val="bg1"/>
                </a:solidFill>
              </a:rPr>
              <a:t>Deriving “requirements” </a:t>
            </a:r>
            <a:r>
              <a:rPr lang="en-US" sz="1600">
                <a:solidFill>
                  <a:schemeClr val="bg1"/>
                </a:solidFill>
              </a:rPr>
              <a:t>and providing a clear understanding of what a sustainable and scalable lunar infrastructure and economy could look like</a:t>
            </a:r>
          </a:p>
          <a:p>
            <a:pPr marL="1028700" lvl="1" indent="-342900" fontAlgn="ctr">
              <a:buFont typeface="Wingdings" pitchFamily="2" charset="2"/>
              <a:buChar char="Ø"/>
            </a:pPr>
            <a:endParaRPr lang="en-US" sz="1600">
              <a:solidFill>
                <a:schemeClr val="bg1"/>
              </a:solidFill>
            </a:endParaRPr>
          </a:p>
          <a:p>
            <a:pPr marL="571500" indent="-342900" fontAlgn="ctr">
              <a:buFont typeface="+mj-lt"/>
              <a:buAutoNum type="arabicPeriod" startAt="6"/>
            </a:pPr>
            <a:r>
              <a:rPr lang="en-US" b="1">
                <a:solidFill>
                  <a:schemeClr val="accent4"/>
                </a:solidFill>
              </a:rPr>
              <a:t>Maintenance and Repair</a:t>
            </a:r>
          </a:p>
          <a:p>
            <a:pPr marL="971550" lvl="1" indent="-285750">
              <a:buFont typeface="Wingdings" pitchFamily="2" charset="2"/>
              <a:buChar char="Ø"/>
            </a:pPr>
            <a:r>
              <a:rPr lang="en-US" sz="1600" b="0" i="0" u="none" strike="noStrike">
                <a:solidFill>
                  <a:schemeClr val="bg1"/>
                </a:solidFill>
                <a:effectLst/>
                <a:latin typeface="Calibri" panose="020F0502020204030204" pitchFamily="34" charset="0"/>
              </a:rPr>
              <a:t>Initiate funding in the area of development of Digital Twins of E&amp;C assets in lunar environment with the intention of better understanding of M&amp;R. Adopt Digital Twin as the core element of predictive maintenance of lunar E&amp;C assets. </a:t>
            </a:r>
          </a:p>
          <a:p>
            <a:pPr marL="971550" lvl="1" indent="-285750">
              <a:buFont typeface="Wingdings" pitchFamily="2" charset="2"/>
              <a:buChar char="Ø"/>
            </a:pPr>
            <a:r>
              <a:rPr lang="en-US" sz="1600" b="0" i="0" u="none" strike="noStrike">
                <a:solidFill>
                  <a:schemeClr val="bg1"/>
                </a:solidFill>
                <a:effectLst/>
                <a:latin typeface="Calibri" panose="020F0502020204030204" pitchFamily="34" charset="0"/>
              </a:rPr>
              <a:t>Leverage learnings from Industry 4 paradigm that is being adopted by many leading companies as predictive maintenance using digital twins is a big part of Industry 4.  </a:t>
            </a:r>
          </a:p>
          <a:p>
            <a:pPr marL="971550" lvl="1" indent="-285750">
              <a:buFont typeface="Wingdings" pitchFamily="2" charset="2"/>
              <a:buChar char="Ø"/>
            </a:pPr>
            <a:r>
              <a:rPr lang="en-US" sz="1600" b="0" i="0" u="none" strike="noStrike">
                <a:solidFill>
                  <a:schemeClr val="bg1"/>
                </a:solidFill>
                <a:effectLst/>
                <a:latin typeface="Calibri" panose="020F0502020204030204" pitchFamily="34" charset="0"/>
              </a:rPr>
              <a:t>Leverage NASA programs by mandating that developing M&amp;R protocols should be an integral part of their architecture or deliverable.</a:t>
            </a:r>
          </a:p>
          <a:p>
            <a:pPr marL="685800" lvl="1" fontAlgn="ctr"/>
            <a:endParaRPr lang="en-US" sz="1600">
              <a:solidFill>
                <a:schemeClr val="bg1"/>
              </a:solidFill>
              <a:cs typeface="Arial" panose="020B0604020202020204" pitchFamily="34" charset="0"/>
            </a:endParaRPr>
          </a:p>
        </p:txBody>
      </p:sp>
    </p:spTree>
    <p:extLst>
      <p:ext uri="{BB962C8B-B14F-4D97-AF65-F5344CB8AC3E}">
        <p14:creationId xmlns:p14="http://schemas.microsoft.com/office/powerpoint/2010/main" val="2467635355"/>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0_BasicBlack">
  <a:themeElements>
    <a:clrScheme name="20_BasicBlack">
      <a:dk1>
        <a:srgbClr val="000000"/>
      </a:dk1>
      <a:lt1>
        <a:srgbClr val="FFFFFF"/>
      </a:lt1>
      <a:dk2>
        <a:srgbClr val="A7A7A7"/>
      </a:dk2>
      <a:lt2>
        <a:srgbClr val="535353"/>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a:ea typeface="Helvetica"/>
        <a:cs typeface="Helvetica"/>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44C817459991448DD0FC10D2B3C704" ma:contentTypeVersion="12" ma:contentTypeDescription="Create a new document." ma:contentTypeScope="" ma:versionID="5e3ca7fbae425b4d790dc0b9ae5aff7a">
  <xsd:schema xmlns:xsd="http://www.w3.org/2001/XMLSchema" xmlns:xs="http://www.w3.org/2001/XMLSchema" xmlns:p="http://schemas.microsoft.com/office/2006/metadata/properties" xmlns:ns2="60ea180f-beef-4793-aa74-e7c40865d7be" xmlns:ns3="b5de5345-7176-4ea4-b49d-944f394e9c4e" targetNamespace="http://schemas.microsoft.com/office/2006/metadata/properties" ma:root="true" ma:fieldsID="f4d664836a4bf1e2f12e671e46c961f9" ns2:_="" ns3:_="">
    <xsd:import namespace="60ea180f-beef-4793-aa74-e7c40865d7be"/>
    <xsd:import namespace="b5de5345-7176-4ea4-b49d-944f394e9c4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ea180f-beef-4793-aa74-e7c40865d7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de5345-7176-4ea4-b49d-944f394e9c4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64d61503-9786-43ea-9857-774f2200457c}" ma:internalName="TaxCatchAll" ma:showField="CatchAllData" ma:web="b5de5345-7176-4ea4-b49d-944f394e9c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0990DB-44DC-47A9-9CCA-04E8969C27A7}">
  <ds:schemaRefs>
    <ds:schemaRef ds:uri="http://schemas.microsoft.com/sharepoint/v3/contenttype/forms"/>
  </ds:schemaRefs>
</ds:datastoreItem>
</file>

<file path=customXml/itemProps2.xml><?xml version="1.0" encoding="utf-8"?>
<ds:datastoreItem xmlns:ds="http://schemas.openxmlformats.org/officeDocument/2006/customXml" ds:itemID="{1096452F-C5BE-4169-9634-E2D63F58F0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ea180f-beef-4793-aa74-e7c40865d7be"/>
    <ds:schemaRef ds:uri="b5de5345-7176-4ea4-b49d-944f394e9c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147574</TotalTime>
  <Words>6594</Words>
  <Application>Microsoft Office PowerPoint</Application>
  <PresentationFormat>Widescreen</PresentationFormat>
  <Paragraphs>859</Paragraphs>
  <Slides>20</Slides>
  <Notes>19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Arial</vt:lpstr>
      <vt:lpstr>Calibri</vt:lpstr>
      <vt:lpstr>Calibri Light</vt:lpstr>
      <vt:lpstr>Helvetica</vt:lpstr>
      <vt:lpstr>Helvetica 75</vt:lpstr>
      <vt:lpstr>Helvetica Neue</vt:lpstr>
      <vt:lpstr>Symbol</vt:lpstr>
      <vt:lpstr>Times New Roman</vt:lpstr>
      <vt:lpstr>Wingdings</vt:lpstr>
      <vt:lpstr>Office Theme</vt:lpstr>
      <vt:lpstr>73_Office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 1/29/21</dc:title>
  <dc:creator>Ledbetter, Frank E. (MSFC-ST23)[MIPSS SME]</dc:creator>
  <cp:lastModifiedBy>Mueller, Robert P. (KSC-UBE00)</cp:lastModifiedBy>
  <cp:revision>139</cp:revision>
  <dcterms:created xsi:type="dcterms:W3CDTF">2021-01-29T14:48:09Z</dcterms:created>
  <dcterms:modified xsi:type="dcterms:W3CDTF">2023-09-29T21:33:38Z</dcterms:modified>
</cp:coreProperties>
</file>