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445" r:id="rId3"/>
    <p:sldId id="447" r:id="rId4"/>
    <p:sldId id="449" r:id="rId5"/>
    <p:sldId id="448" r:id="rId6"/>
    <p:sldId id="451" r:id="rId7"/>
    <p:sldId id="450" r:id="rId8"/>
    <p:sldId id="461" r:id="rId9"/>
    <p:sldId id="452" r:id="rId10"/>
    <p:sldId id="453" r:id="rId11"/>
    <p:sldId id="454" r:id="rId12"/>
    <p:sldId id="455" r:id="rId13"/>
    <p:sldId id="457" r:id="rId14"/>
    <p:sldId id="458" r:id="rId15"/>
    <p:sldId id="459" r:id="rId16"/>
    <p:sldId id="472" r:id="rId17"/>
    <p:sldId id="466" r:id="rId18"/>
    <p:sldId id="473" r:id="rId19"/>
    <p:sldId id="474" r:id="rId20"/>
    <p:sldId id="475" r:id="rId21"/>
    <p:sldId id="476" r:id="rId22"/>
    <p:sldId id="258" r:id="rId23"/>
    <p:sldId id="460" r:id="rId24"/>
    <p:sldId id="465" r:id="rId25"/>
    <p:sldId id="464" r:id="rId26"/>
    <p:sldId id="463" r:id="rId27"/>
    <p:sldId id="467" r:id="rId28"/>
    <p:sldId id="468" r:id="rId29"/>
    <p:sldId id="481" r:id="rId30"/>
    <p:sldId id="477" r:id="rId31"/>
    <p:sldId id="478" r:id="rId32"/>
    <p:sldId id="479" r:id="rId33"/>
    <p:sldId id="469" r:id="rId34"/>
    <p:sldId id="470" r:id="rId35"/>
    <p:sldId id="482" r:id="rId36"/>
    <p:sldId id="480" r:id="rId37"/>
    <p:sldId id="485" r:id="rId38"/>
    <p:sldId id="471" r:id="rId39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02"/>
    <p:restoredTop sz="90986"/>
  </p:normalViewPr>
  <p:slideViewPr>
    <p:cSldViewPr snapToGrid="0" snapToObjects="1">
      <p:cViewPr varScale="1">
        <p:scale>
          <a:sx n="149" d="100"/>
          <a:sy n="149" d="100"/>
        </p:scale>
        <p:origin x="528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B6DFAD4-100F-6642-AC11-2748B37B486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7F94ED-2BB5-5944-A627-5B1A1A3290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13B2B14-7888-244A-AE52-8C15ACA01360}" type="datetimeFigureOut">
              <a:rPr lang="en-US" altLang="en-US"/>
              <a:pPr>
                <a:defRPr/>
              </a:pPr>
              <a:t>9/13/23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956082-FD77-3A42-8923-7170DAD198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5AB251-2F87-744C-BA9D-27ED0349159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3B8D9D0-69EC-3D4C-817E-4452179B45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CA220DE-F9CF-554B-B95E-44A63202EF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F04DDA-C8CA-1743-9297-7786A202172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029C776-1F6A-7E48-B3D8-86DCD2269518}" type="datetimeFigureOut">
              <a:rPr lang="en-US" altLang="en-US"/>
              <a:pPr>
                <a:defRPr/>
              </a:pPr>
              <a:t>9/13/23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69FC2B9-D000-7E4D-9DE2-ABDC90480A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4A3569-645F-2F4B-8A8F-0548FD9733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A6B868-4821-DF47-BC5D-B4923435FF6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54ABE4-F543-3148-9233-D87025C24E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DF0042C-CBF5-304D-B0C0-ED1A1897B0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inghub.elsevier.com/retrieve/pii/S0019103512002965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gupubs.onlinelibrary.wiley.com/doi/10.1029/2021JE007079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>
            <a:extLst>
              <a:ext uri="{FF2B5EF4-FFF2-40B4-BE49-F238E27FC236}">
                <a16:creationId xmlns:a16="http://schemas.microsoft.com/office/drawing/2014/main" id="{38B087D9-C456-DE4E-98D8-B166CE719B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>
            <a:extLst>
              <a:ext uri="{FF2B5EF4-FFF2-40B4-BE49-F238E27FC236}">
                <a16:creationId xmlns:a16="http://schemas.microsoft.com/office/drawing/2014/main" id="{C79A92BB-1E4D-0C4F-8543-C38A5901E6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631A0824-2DE3-384D-928D-5E364D864C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75E8BE65-9096-6F43-B90C-B5CD826429A4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4547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693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018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683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2238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0404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4569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4657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6309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0204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6.) UM https://</a:t>
            </a:r>
            <a:r>
              <a:rPr lang="en-US" altLang="en-US" dirty="0" err="1">
                <a:ea typeface="ＭＳ Ｐゴシック" panose="020B0600070205080204" pitchFamily="34" charset="-128"/>
              </a:rPr>
              <a:t>ui.adsabs.harvard.edu</a:t>
            </a:r>
            <a:r>
              <a:rPr lang="en-US" altLang="en-US" dirty="0">
                <a:ea typeface="ＭＳ Ｐゴシック" panose="020B0600070205080204" pitchFamily="34" charset="-128"/>
              </a:rPr>
              <a:t>/abs/2023GMD....16..621M/abstract</a:t>
            </a: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24405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6.) UM https://</a:t>
            </a:r>
            <a:r>
              <a:rPr lang="en-US" altLang="en-US" dirty="0" err="1">
                <a:ea typeface="ＭＳ Ｐゴシック" panose="020B0600070205080204" pitchFamily="34" charset="-128"/>
              </a:rPr>
              <a:t>ui.adsabs.harvard.edu</a:t>
            </a:r>
            <a:r>
              <a:rPr lang="en-US" altLang="en-US" dirty="0">
                <a:ea typeface="ＭＳ Ｐゴシック" panose="020B0600070205080204" pitchFamily="34" charset="-128"/>
              </a:rPr>
              <a:t>/abs/2023GMD....16..621M/abstract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7.) GEM-Mars: https://</a:t>
            </a:r>
            <a:r>
              <a:rPr lang="en-US" altLang="en-US" dirty="0" err="1">
                <a:ea typeface="ＭＳ Ｐゴシック" panose="020B0600070205080204" pitchFamily="34" charset="-128"/>
              </a:rPr>
              <a:t>www.sciencedirect.com</a:t>
            </a:r>
            <a:r>
              <a:rPr lang="en-US" altLang="en-US" dirty="0">
                <a:ea typeface="ＭＳ Ｐゴシック" panose="020B0600070205080204" pitchFamily="34" charset="-128"/>
              </a:rPr>
              <a:t>/science/article/</a:t>
            </a:r>
            <a:r>
              <a:rPr lang="en-US" altLang="en-US" dirty="0" err="1">
                <a:ea typeface="ＭＳ Ｐゴシック" panose="020B0600070205080204" pitchFamily="34" charset="-128"/>
              </a:rPr>
              <a:t>pii</a:t>
            </a:r>
            <a:r>
              <a:rPr lang="en-US" altLang="en-US" dirty="0">
                <a:ea typeface="ＭＳ Ｐゴシック" panose="020B0600070205080204" pitchFamily="34" charset="-128"/>
              </a:rPr>
              <a:t>/S0019103517302270</a:t>
            </a: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892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34108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Amanda is working to couple her model to the Ames MCMC model?</a:t>
            </a: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57992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Amanda is working to couple her model (VTGCM) to the Ames MCMC model?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Direct Simulation Monte Carlo (DSMC) method (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Tenishev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al.) for Exosphere studies.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0497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Direct Simulation Monte Carlo (DSMC) method (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Tenishev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al.) for Exosphere studies.</a:t>
            </a:r>
          </a:p>
          <a:p>
            <a:r>
              <a:rPr lang="en-US" alt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ＭＳ Ｐゴシック" panose="020B0600070205080204" pitchFamily="34" charset="-128"/>
              </a:rPr>
              <a:t>MS-MHD = Multiple Specie Magneto </a:t>
            </a:r>
            <a:r>
              <a:rPr lang="en-US" alt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ＭＳ Ｐゴシック" panose="020B0600070205080204" pitchFamily="34" charset="-128"/>
              </a:rPr>
              <a:t>HydroDynamic</a:t>
            </a:r>
            <a:endParaRPr lang="en-US" alt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ＭＳ Ｐゴシック" panose="020B0600070205080204" pitchFamily="34" charset="-128"/>
              </a:rPr>
              <a:t>PCM-M and GITM more comparable in thermosphere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70899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Tenishev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2021 : https://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agupubs.onlinelibrary.wiley.com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doi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/full/10.1029/2020JA028242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8132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Direct Simulation Monte Carlo (DSMC) method (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Tenishev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al.) for Exosphere studies.</a:t>
            </a:r>
          </a:p>
          <a:p>
            <a:r>
              <a:rPr lang="en-US" alt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ＭＳ Ｐゴシック" panose="020B0600070205080204" pitchFamily="34" charset="-128"/>
              </a:rPr>
              <a:t>MS-MHD = Multiple Specie Magneto </a:t>
            </a:r>
            <a:r>
              <a:rPr lang="en-US" alt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ＭＳ Ｐゴシック" panose="020B0600070205080204" pitchFamily="34" charset="-128"/>
              </a:rPr>
              <a:t>HydroDynamic</a:t>
            </a:r>
            <a:endParaRPr lang="en-US" alt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ＭＳ Ｐゴシック" panose="020B0600070205080204" pitchFamily="34" charset="-128"/>
              </a:rPr>
              <a:t>PCM-M and GITM more comparable in thermosphere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10204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Direct Simulation Monte Carlo (DSMC) method (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Tenishev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al.) for Exosphere studies.</a:t>
            </a:r>
          </a:p>
          <a:p>
            <a:r>
              <a:rPr lang="en-US" alt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ＭＳ Ｐゴシック" panose="020B0600070205080204" pitchFamily="34" charset="-128"/>
              </a:rPr>
              <a:t>MS-MHD = Multiple Specie Magneto </a:t>
            </a:r>
            <a:r>
              <a:rPr lang="en-US" alt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ＭＳ Ｐゴシック" panose="020B0600070205080204" pitchFamily="34" charset="-128"/>
              </a:rPr>
              <a:t>HydroDynamic</a:t>
            </a:r>
            <a:endParaRPr lang="en-US" alt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ＭＳ Ｐゴシック" panose="020B0600070205080204" pitchFamily="34" charset="-128"/>
              </a:rPr>
              <a:t>PCM-M and GITM more comparable in thermosphere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99369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Direct Simulation Monte Carlo (DSMC) method (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Tenishev</a:t>
            </a:r>
            <a:r>
              <a:rPr 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et al.) for Exosphere studies.</a:t>
            </a:r>
          </a:p>
          <a:p>
            <a:r>
              <a:rPr lang="en-US" alt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ＭＳ Ｐゴシック" panose="020B0600070205080204" pitchFamily="34" charset="-128"/>
              </a:rPr>
              <a:t>MS-MHD = Multiple Specie Magneto </a:t>
            </a:r>
            <a:r>
              <a:rPr lang="en-US" altLang="en-US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ＭＳ Ｐゴシック" panose="020B0600070205080204" pitchFamily="34" charset="-128"/>
              </a:rPr>
              <a:t>HydroDynamic</a:t>
            </a:r>
            <a:endParaRPr lang="en-US" altLang="en-US" b="0" i="0" dirty="0">
              <a:solidFill>
                <a:srgbClr val="000000"/>
              </a:solidFill>
              <a:effectLst/>
              <a:latin typeface="Open Sans" panose="020B0606030504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ＭＳ Ｐゴシック" panose="020B0600070205080204" pitchFamily="34" charset="-128"/>
              </a:rPr>
              <a:t>PCM-M and GITM more comparable in thermosphere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20553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Chuanfei</a:t>
            </a:r>
            <a:r>
              <a:rPr lang="en-US" dirty="0"/>
              <a:t> Dong &amp; Steve </a:t>
            </a:r>
            <a:endParaRPr dirty="0"/>
          </a:p>
        </p:txBody>
      </p:sp>
      <p:sp>
        <p:nvSpPr>
          <p:cNvPr id="37" name="Google Shape;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Convective Adjustment Scheme (Clouds)</a:t>
            </a: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6007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 err="1">
                <a:ea typeface="ＭＳ Ｐゴシック" panose="020B0600070205080204" pitchFamily="34" charset="-128"/>
              </a:rPr>
              <a:t>MarsWRF</a:t>
            </a:r>
            <a:r>
              <a:rPr lang="en-US" altLang="en-US" dirty="0">
                <a:ea typeface="ＭＳ Ｐゴシック" panose="020B0600070205080204" pitchFamily="34" charset="-128"/>
              </a:rPr>
              <a:t> GCM </a:t>
            </a:r>
            <a:r>
              <a:rPr lang="en-US" sz="1200" i="1" dirty="0">
                <a:solidFill>
                  <a:srgbClr val="000000"/>
                </a:solidFill>
                <a:cs typeface="Calibri" panose="020F0502020204030204" pitchFamily="34" charset="0"/>
                <a:hlinkClick r:id="rId3"/>
              </a:rPr>
              <a:t>https://linkinghub.elsevier.com/retrieve/pii/S0019103512002965</a:t>
            </a:r>
            <a:endParaRPr lang="en-US" sz="1200" i="1" dirty="0">
              <a:solidFill>
                <a:srgbClr val="000000"/>
              </a:solidFill>
              <a:latin typeface="AdvGulliv"/>
              <a:cs typeface="Calibri" panose="020F0502020204030204" pitchFamily="34" charset="0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0362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dirty="0">
                <a:solidFill>
                  <a:srgbClr val="1C1D1E"/>
                </a:solidFill>
                <a:effectLst/>
                <a:latin typeface="Open Sans" panose="020B0606030504020204" pitchFamily="34" charset="0"/>
                <a:hlinkClick r:id="rId3"/>
              </a:rPr>
              <a:t>https://agupubs.onlinelibrary.wiley.com/doi/10.1029/2021JE007079</a:t>
            </a:r>
            <a:endParaRPr lang="en-US" sz="1200" b="1" i="0" dirty="0">
              <a:solidFill>
                <a:srgbClr val="1C1D1E"/>
              </a:solidFill>
              <a:effectLst/>
              <a:latin typeface="Open Sans" panose="020B0606030504020204" pitchFamily="34" charset="0"/>
            </a:endParaRPr>
          </a:p>
          <a:p>
            <a:r>
              <a:rPr lang="en-US" dirty="0">
                <a:effectLst/>
                <a:latin typeface="Times"/>
              </a:rPr>
              <a:t>Figure 16. Overview of NOMAD D/H observations (left) and model simulations (right, MY34 simulation) in three wide latitude ranges. The simulation output was</a:t>
            </a:r>
          </a:p>
          <a:p>
            <a:r>
              <a:rPr lang="en-US" dirty="0">
                <a:effectLst/>
                <a:latin typeface="Times"/>
              </a:rPr>
              <a:t>interpolated to the time and location of the observations. The black contour lines show the simulated zonal mean ice mass mixing ratio (in </a:t>
            </a:r>
            <a:r>
              <a:rPr lang="en-US" dirty="0" err="1">
                <a:effectLst/>
                <a:latin typeface="Times"/>
              </a:rPr>
              <a:t>ppmm</a:t>
            </a:r>
            <a:r>
              <a:rPr lang="en-US" dirty="0">
                <a:effectLst/>
                <a:latin typeface="Times"/>
              </a:rPr>
              <a:t>), averaged over the</a:t>
            </a:r>
          </a:p>
          <a:p>
            <a:r>
              <a:rPr lang="en-US" dirty="0">
                <a:effectLst/>
                <a:latin typeface="Times"/>
              </a:rPr>
              <a:t>respective latitude ranges, over all local times and over 5° Ls.</a:t>
            </a:r>
          </a:p>
          <a:p>
            <a:r>
              <a:rPr lang="en-US" sz="1200" b="1" i="0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“</a:t>
            </a:r>
            <a:r>
              <a:rPr lang="en-US" dirty="0">
                <a:effectLst/>
                <a:latin typeface="Times"/>
              </a:rPr>
              <a:t>Figure </a:t>
            </a:r>
            <a:r>
              <a:rPr lang="en-US" dirty="0">
                <a:solidFill>
                  <a:srgbClr val="0000FF"/>
                </a:solidFill>
                <a:effectLst/>
                <a:latin typeface="Times"/>
              </a:rPr>
              <a:t>16 </a:t>
            </a:r>
            <a:r>
              <a:rPr lang="en-US" dirty="0">
                <a:effectLst/>
                <a:latin typeface="Times"/>
              </a:rPr>
              <a:t>shows that overall the match between simulations and observations is good, both in terms of absolute</a:t>
            </a:r>
          </a:p>
          <a:p>
            <a:r>
              <a:rPr lang="en-US" dirty="0">
                <a:effectLst/>
                <a:latin typeface="Times"/>
              </a:rPr>
              <a:t>D/H values and in terms of variability over time, latitude and altitude."</a:t>
            </a:r>
            <a:endParaRPr lang="en-US" sz="1200" b="1" i="0" dirty="0">
              <a:solidFill>
                <a:srgbClr val="1C1D1E"/>
              </a:solidFill>
              <a:effectLst/>
              <a:latin typeface="Open Sans" panose="020B0606030504020204" pitchFamily="34" charset="0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88500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ea typeface="ＭＳ Ｐゴシック" panose="020B0600070205080204" pitchFamily="34" charset="-128"/>
              </a:rPr>
              <a:t>New modern Mars stuff not yet published.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solidFill>
                <a:srgbClr val="000000"/>
              </a:solidFill>
              <a:latin typeface="AdvGulliv"/>
              <a:cs typeface="Calibri" panose="020F0502020204030204" pitchFamily="34" charset="0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04235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effectLst/>
                <a:latin typeface="Helvetica" pitchFamily="2" charset="0"/>
              </a:rPr>
              <a:t>Figure 6. Percent of the year with above freezing hourly minimum temperatures for 10 ROCKE-3D simulations with</a:t>
            </a:r>
          </a:p>
          <a:p>
            <a:r>
              <a:rPr lang="en-US" dirty="0">
                <a:effectLst/>
                <a:latin typeface="Helvetica" pitchFamily="2" charset="0"/>
              </a:rPr>
              <a:t>surface pressures and CO2 and H2 mixing ratios identified in the panel title. All simulations incorporate dry soil. The</a:t>
            </a:r>
          </a:p>
          <a:p>
            <a:r>
              <a:rPr lang="en-US" dirty="0">
                <a:effectLst/>
                <a:latin typeface="Helvetica" pitchFamily="2" charset="0"/>
              </a:rPr>
              <a:t>black line encloses the areas with 100%.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solidFill>
                <a:srgbClr val="000000"/>
              </a:solidFill>
              <a:latin typeface="AdvGulliv"/>
              <a:cs typeface="Calibri" panose="020F0502020204030204" pitchFamily="34" charset="0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11977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effectLst/>
                <a:latin typeface="Helvetica" pitchFamily="2" charset="0"/>
              </a:rPr>
              <a:t>RW2Lakeso45: 10m GEL </a:t>
            </a:r>
          </a:p>
          <a:p>
            <a:r>
              <a:rPr lang="en-US" dirty="0">
                <a:effectLst/>
                <a:latin typeface="Helvetica" pitchFamily="2" charset="0"/>
              </a:rPr>
              <a:t>Insolation is 590 today, so 442 is about 75% of modern)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solidFill>
                <a:srgbClr val="000000"/>
              </a:solidFill>
              <a:latin typeface="AdvGulliv"/>
              <a:cs typeface="Calibri" panose="020F0502020204030204" pitchFamily="34" charset="0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10781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solidFill>
                <a:srgbClr val="000000"/>
              </a:solidFill>
              <a:latin typeface="AdvGulliv"/>
              <a:cs typeface="Calibri" panose="020F0502020204030204" pitchFamily="34" charset="0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4046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solidFill>
                <a:srgbClr val="000000"/>
              </a:solidFill>
              <a:latin typeface="AdvGulliv"/>
              <a:cs typeface="Calibri" panose="020F0502020204030204" pitchFamily="34" charset="0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4003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solidFill>
                <a:srgbClr val="000000"/>
              </a:solidFill>
              <a:latin typeface="AdvGulliv"/>
              <a:cs typeface="Calibri" panose="020F0502020204030204" pitchFamily="34" charset="0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7891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solidFill>
                <a:srgbClr val="000000"/>
              </a:solidFill>
              <a:latin typeface="AdvGulliv"/>
              <a:cs typeface="Calibri" panose="020F0502020204030204" pitchFamily="34" charset="0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2848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93487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solidFill>
                <a:srgbClr val="000000"/>
              </a:solidFill>
              <a:latin typeface="AdvGulliv"/>
              <a:cs typeface="Calibri" panose="020F0502020204030204" pitchFamily="34" charset="0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71630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2AB8A6F3-9891-C64A-8A69-0EEB1CF1B05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A0BFCAA5-BAE1-B149-AA92-A866AA0C68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solidFill>
                <a:srgbClr val="000000"/>
              </a:solidFill>
              <a:latin typeface="AdvGulliv"/>
              <a:cs typeface="Calibri" panose="020F0502020204030204" pitchFamily="34" charset="0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3DE39A29-9E39-ED49-9401-7D92E73EBA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94C0AB49-CD29-E84B-8F0A-3783B39FD3A6}" type="slidenum">
              <a:rPr lang="en-US" altLang="en-US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5873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BA6F3-C5AE-6749-B50F-533EF4EA5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2021/03/26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E4F3E-FEE3-DF40-95EA-237886F83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7D131-77AE-1147-8170-A88F67FD2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65ACA-6F7F-784B-9653-B760A7A503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8566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EAC92-3708-7A47-A0B1-9AE95EBE6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2021/03/26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80AFF-3494-1945-906F-C90E93660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673F43-3D37-4D47-9369-5388BAFED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CFCB1-C3CF-8447-B232-E03E720416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5586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EDB31-9161-A643-8C2F-63EEA7E6A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2021/03/26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56ED7-4E98-F644-93A8-732CC5374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30218-CEE5-554C-82F4-428D12675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08C9AF-8A5E-CE49-8BC1-9A24181AC4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130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BB75B84-806B-844D-A510-43681DA3A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2021/03/26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9696708-A3A2-D24F-9FBA-23B936526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29E1DED-E41C-2F4D-98DB-6A6820BC8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C25F2-04C4-F344-A4D8-38E16F8DD9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063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BA9DE5A-B61D-AB46-82BC-CCEB0BB9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2021/03/26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1400204-42B3-0E40-A604-DE4E195B7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594AE86-3C22-F447-9EA6-12CD89C93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297DC-F7B9-3941-9394-9AEB58695C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3571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8C77D39-F578-A942-811A-860E72DD6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2021/03/26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02E6EEC-96E2-2044-866D-BC9E38CEA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128DC1F-85C2-5546-A18C-861A97738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AE2EB-56FC-174C-8C48-7CE581734B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1133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7673CE5-2D62-2A46-82D4-74C40D84C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2021/03/26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C880D01-5AE2-014A-AA70-18515DC8E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D970FCC-ED01-4940-A94D-B75F1B85B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8371C-01CB-DD47-BCF8-403FD503A1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6860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9F6E69A-CA48-6C4A-81A9-56B749D8E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2021/03/26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017568-8892-6349-A1FE-8D3EEF6BA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EDE7C76-FD43-1B4D-B44C-9BBC44461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70A69-6C60-FC49-9B4D-665E162E88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7632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99E76A6-DF0D-1449-9063-4DEB98972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2021/03/26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D3A81AF-256C-F246-8F37-46A9D3470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5A6531-5595-DA41-AC74-43C23F74B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40F40-62CB-914F-924F-959E57AB72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7059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ACFDE-79A2-2D48-843F-15D227269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2021/03/26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A9954-79D0-2A4F-BC56-21E5C6D4B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2FC0E-FEDC-3D4A-B1FC-14C1FAA81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356BA-F2AC-9440-A0A5-35BF04B5BB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9689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A8D69-AB77-6044-820C-60C61E019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2021/03/26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0FAA9F-B6F9-BC40-B153-20BF150D1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9CB572-EF7B-6944-A832-044F2915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B836B-E892-7747-93B0-0231388485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9001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38F4277-F3DB-F242-B4D9-66B2A5B520E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B58EC46-6907-2248-99A9-AFC1077209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0092E-5947-F249-A9D9-21B02663EF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r>
              <a:rPr lang="en-US" altLang="en-US"/>
              <a:t>2021/03/26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B80E7D-BDA5-0249-950B-E29780C3D6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9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1CD4E-DE90-6C4E-8660-1CA1B9049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02ED9D1-725B-3A44-88E3-E72EE7B311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3429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topics/earth-and-planetary-sciences/weather-forecas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topics/earth-and-planetary-sciences/weather-forecast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topics/earth-and-planetary-sciences/weather-forecas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topics/earth-and-planetary-sciences/weather-forecast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parta.github.io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parta.github.io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sparta.github.io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>
            <a:extLst>
              <a:ext uri="{FF2B5EF4-FFF2-40B4-BE49-F238E27FC236}">
                <a16:creationId xmlns:a16="http://schemas.microsoft.com/office/drawing/2014/main" id="{D0C47601-CD61-B44A-8574-EB5D1A08D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9517" y="1321304"/>
            <a:ext cx="6484307" cy="1165512"/>
          </a:xfrm>
        </p:spPr>
        <p:txBody>
          <a:bodyPr/>
          <a:lstStyle/>
          <a:p>
            <a:r>
              <a:rPr lang="en-US" sz="2850" b="1" dirty="0"/>
              <a:t>Using GCMs to understand </a:t>
            </a:r>
            <a:br>
              <a:rPr lang="en-US" sz="2850" b="1" dirty="0"/>
            </a:br>
            <a:r>
              <a:rPr lang="en-US" sz="2850" b="1" dirty="0"/>
              <a:t>Ancient and Modern Mars</a:t>
            </a:r>
            <a:endParaRPr lang="en-US" sz="2850" dirty="0"/>
          </a:p>
        </p:txBody>
      </p:sp>
      <p:sp>
        <p:nvSpPr>
          <p:cNvPr id="15362" name="Subtitle 2">
            <a:extLst>
              <a:ext uri="{FF2B5EF4-FFF2-40B4-BE49-F238E27FC236}">
                <a16:creationId xmlns:a16="http://schemas.microsoft.com/office/drawing/2014/main" id="{6EF50F4E-B82E-F043-AE81-866C66DB09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5318" y="2793315"/>
            <a:ext cx="6659165" cy="1007159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550" dirty="0">
                <a:solidFill>
                  <a:schemeClr val="tx2"/>
                </a:solidFill>
                <a:ea typeface="ＭＳ Ｐゴシック" panose="020B0600070205080204" pitchFamily="34" charset="-128"/>
              </a:rPr>
              <a:t>Michael Way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100" dirty="0">
                <a:solidFill>
                  <a:schemeClr val="accent1"/>
                </a:solidFill>
                <a:ea typeface="ＭＳ Ｐゴシック" panose="020B0600070205080204" pitchFamily="34" charset="-128"/>
              </a:rPr>
              <a:t>NASA Goddard Institute for Space Studies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25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</a:t>
            </a:r>
            <a:endParaRPr lang="en-US" altLang="en-US" sz="2250" dirty="0">
              <a:solidFill>
                <a:schemeClr val="tx2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15363" name="Picture 1" descr="nexss.png">
            <a:extLst>
              <a:ext uri="{FF2B5EF4-FFF2-40B4-BE49-F238E27FC236}">
                <a16:creationId xmlns:a16="http://schemas.microsoft.com/office/drawing/2014/main" id="{5487FB38-5D90-D947-ADA3-1CDCB5280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518" y="102395"/>
            <a:ext cx="3623081" cy="78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0" descr="nasagiss_v_white.png">
            <a:extLst>
              <a:ext uri="{FF2B5EF4-FFF2-40B4-BE49-F238E27FC236}">
                <a16:creationId xmlns:a16="http://schemas.microsoft.com/office/drawing/2014/main" id="{9482D071-2A2F-524B-8266-F145C416E1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2" r="38210" b="53333"/>
          <a:stretch>
            <a:fillRect/>
          </a:stretch>
        </p:blipFill>
        <p:spPr bwMode="auto">
          <a:xfrm>
            <a:off x="6732199" y="47437"/>
            <a:ext cx="1211651" cy="891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">
            <a:extLst>
              <a:ext uri="{FF2B5EF4-FFF2-40B4-BE49-F238E27FC236}">
                <a16:creationId xmlns:a16="http://schemas.microsoft.com/office/drawing/2014/main" id="{6429DB20-897E-0041-A99C-382C8D4B96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226" y="43865"/>
            <a:ext cx="900491" cy="899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590BFE-B234-C540-92AB-55A66D4EBB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075882" y="102397"/>
            <a:ext cx="782030" cy="7820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2A7632-9212-5846-8AEB-79AFD82F784F}"/>
              </a:ext>
            </a:extLst>
          </p:cNvPr>
          <p:cNvSpPr txBox="1"/>
          <p:nvPr/>
        </p:nvSpPr>
        <p:spPr>
          <a:xfrm>
            <a:off x="855778" y="4368662"/>
            <a:ext cx="7298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MUAN/MAVEN Meeting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F09AAE3-B43D-5751-D25D-3F9331575D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89"/>
          <a:stretch/>
        </p:blipFill>
        <p:spPr bwMode="auto">
          <a:xfrm>
            <a:off x="376618" y="0"/>
            <a:ext cx="361049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01BC95-EBA0-045E-3727-EB91FF37047E}"/>
              </a:ext>
            </a:extLst>
          </p:cNvPr>
          <p:cNvSpPr txBox="1"/>
          <p:nvPr/>
        </p:nvSpPr>
        <p:spPr>
          <a:xfrm>
            <a:off x="4085969" y="601362"/>
            <a:ext cx="490975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Limitations of Earth derived 3D GCMs: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Time scales ~10</a:t>
            </a:r>
            <a:r>
              <a:rPr lang="en-US" baseline="30000" dirty="0"/>
              <a:t>4</a:t>
            </a:r>
            <a:r>
              <a:rPr lang="en-US" dirty="0"/>
              <a:t>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Resolution (horizontal &amp; vertical)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Vertical height (stratosphere)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Mesosphere &amp; thermosphere?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Non-LTE processes approximated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Shallow atmosphere approximation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 mini-</a:t>
            </a:r>
            <a:r>
              <a:rPr lang="en-US" dirty="0" err="1"/>
              <a:t>Neptunes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Many physical processes parameterized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e.g. Radiative Transfer, cloud physics, </a:t>
            </a:r>
            <a:r>
              <a:rPr lang="en-US" dirty="0" err="1"/>
              <a:t>etc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202DAD-3F4F-54A9-E919-B9090A01E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1789469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757037" y="217259"/>
            <a:ext cx="521155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GCMs currently in use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66273" y="1140589"/>
            <a:ext cx="54560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1.) LMD (</a:t>
            </a:r>
            <a:r>
              <a:rPr lang="en-US" sz="2000" dirty="0" err="1"/>
              <a:t>Laboratoire</a:t>
            </a:r>
            <a:r>
              <a:rPr lang="en-US" sz="2000" dirty="0"/>
              <a:t> de </a:t>
            </a:r>
            <a:r>
              <a:rPr lang="en-US" sz="2000" dirty="0" err="1"/>
              <a:t>Météorologie</a:t>
            </a:r>
            <a:r>
              <a:rPr lang="en-US" sz="2000" dirty="0"/>
              <a:t> </a:t>
            </a:r>
            <a:r>
              <a:rPr lang="en-US" sz="2000" dirty="0" err="1"/>
              <a:t>Dynamique</a:t>
            </a:r>
            <a:r>
              <a:rPr lang="en-US" sz="2000" dirty="0"/>
              <a:t>)</a:t>
            </a:r>
          </a:p>
          <a:p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C958F6-9262-5FDE-7489-B32816DC4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2262417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757037" y="217259"/>
            <a:ext cx="521155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GCMs currently in use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66273" y="1140589"/>
            <a:ext cx="54560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1.) </a:t>
            </a:r>
            <a:r>
              <a:rPr lang="en-US" sz="2000" strike="sngStrike" dirty="0"/>
              <a:t>LMD (</a:t>
            </a:r>
            <a:r>
              <a:rPr lang="en-US" sz="2000" strike="sngStrike" dirty="0" err="1"/>
              <a:t>Laboratoire</a:t>
            </a:r>
            <a:r>
              <a:rPr lang="en-US" sz="2000" strike="sngStrike" dirty="0"/>
              <a:t> de </a:t>
            </a:r>
            <a:r>
              <a:rPr lang="en-US" sz="2000" strike="sngStrike" dirty="0" err="1"/>
              <a:t>Météorologie</a:t>
            </a:r>
            <a:r>
              <a:rPr lang="en-US" sz="2000" strike="sngStrike" dirty="0"/>
              <a:t> </a:t>
            </a:r>
            <a:r>
              <a:rPr lang="en-US" sz="2000" strike="sngStrike" dirty="0" err="1"/>
              <a:t>Dynamique</a:t>
            </a:r>
            <a:r>
              <a:rPr lang="en-US" sz="2000" strike="sngStrike" dirty="0"/>
              <a:t>)</a:t>
            </a:r>
          </a:p>
          <a:p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9D44BF-C405-490F-69F9-64B2CD927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4292423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66273" y="1140589"/>
            <a:ext cx="7297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Calibri" panose="020F0502020204030204" pitchFamily="34" charset="0"/>
              </a:rPr>
              <a:t>1.)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Generic Planetary Climate Model (Generic PCM): Forget et al.</a:t>
            </a:r>
          </a:p>
          <a:p>
            <a:r>
              <a:rPr lang="en-US" sz="2000" dirty="0"/>
              <a:t>2.) The NASA Ames Mars model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7A7CDB-311A-CAD9-5481-3B394BE26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4173493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66273" y="1140589"/>
            <a:ext cx="7297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Calibri" panose="020F0502020204030204" pitchFamily="34" charset="0"/>
              </a:rPr>
              <a:t>1.)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Generic Planetary Climate Model (Generic PCM): Forget et al.</a:t>
            </a:r>
          </a:p>
          <a:p>
            <a:r>
              <a:rPr lang="en-US" sz="2000" dirty="0"/>
              <a:t>2.) </a:t>
            </a:r>
            <a:r>
              <a:rPr lang="en-US" sz="2000" strike="sngStrike" dirty="0"/>
              <a:t>The NASA Ames Mars model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6ECF9A-000D-E92D-2309-59B97765F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2646819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66273" y="1140589"/>
            <a:ext cx="80935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Calibri" panose="020F0502020204030204" pitchFamily="34" charset="0"/>
              </a:rPr>
              <a:t>1.)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Generic Planetary Climate Model (Generic PCM): Forget et al.</a:t>
            </a:r>
          </a:p>
          <a:p>
            <a:r>
              <a:rPr lang="en-US" sz="2000" dirty="0"/>
              <a:t>2.) </a:t>
            </a:r>
            <a:r>
              <a:rPr lang="en-US" sz="2000" i="1" dirty="0"/>
              <a:t>NASA Ames Mars Climate Modeling Center (MCMC): Haberle/</a:t>
            </a:r>
            <a:r>
              <a:rPr lang="en-US" sz="2000" i="1" dirty="0" err="1"/>
              <a:t>Kahre</a:t>
            </a:r>
            <a:r>
              <a:rPr lang="en-US" sz="2000" i="1" dirty="0"/>
              <a:t> et al.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7EEC3D-FA6B-A228-ECD5-144D31D82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3843837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66273" y="1140589"/>
            <a:ext cx="80935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Calibri" panose="020F0502020204030204" pitchFamily="34" charset="0"/>
              </a:rPr>
              <a:t>1.)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Generic Planetary Climate Model (Generic PCM): Forget et al.</a:t>
            </a:r>
          </a:p>
          <a:p>
            <a:r>
              <a:rPr lang="en-US" sz="2000" dirty="0"/>
              <a:t>2.) </a:t>
            </a:r>
            <a:r>
              <a:rPr lang="en-US" sz="2000" i="1" dirty="0"/>
              <a:t>NASA Ames Mars Climate Modeling Center (MCMC): Haberle/</a:t>
            </a:r>
            <a:r>
              <a:rPr lang="en-US" sz="2000" i="1" dirty="0" err="1"/>
              <a:t>Kahre</a:t>
            </a:r>
            <a:r>
              <a:rPr lang="en-US" sz="2000" i="1" dirty="0"/>
              <a:t> et al.</a:t>
            </a:r>
          </a:p>
          <a:p>
            <a:r>
              <a:rPr lang="en-US" sz="2000" dirty="0"/>
              <a:t>3.) </a:t>
            </a:r>
            <a:r>
              <a:rPr lang="en-US" sz="2000" dirty="0" err="1"/>
              <a:t>planetWRF</a:t>
            </a:r>
            <a:r>
              <a:rPr lang="en-US" sz="2000" dirty="0"/>
              <a:t>/</a:t>
            </a:r>
            <a:r>
              <a:rPr lang="en-US" sz="2000" dirty="0" err="1"/>
              <a:t>MarsWRF</a:t>
            </a:r>
            <a:r>
              <a:rPr lang="en-US" sz="2000" dirty="0"/>
              <a:t> (Weather Research and </a:t>
            </a:r>
            <a:r>
              <a:rPr lang="en-US" sz="2000" dirty="0" err="1"/>
              <a:t>Forcasting</a:t>
            </a:r>
            <a:r>
              <a:rPr lang="en-US" sz="2000" dirty="0"/>
              <a:t>) [NCAR]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798FAC-2653-87C4-FE2A-4EADAA38E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394197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66273" y="1140589"/>
            <a:ext cx="809356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Calibri" panose="020F0502020204030204" pitchFamily="34" charset="0"/>
              </a:rPr>
              <a:t>1.)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Generic Planetary Climate Model (Generic PCM): Forget et al.</a:t>
            </a:r>
          </a:p>
          <a:p>
            <a:r>
              <a:rPr lang="en-US" sz="2000" dirty="0"/>
              <a:t>2.) </a:t>
            </a:r>
            <a:r>
              <a:rPr lang="en-US" sz="2000" i="1" dirty="0"/>
              <a:t>NASA Ames Mars Climate Modeling Center (MCMC): Haberle/</a:t>
            </a:r>
            <a:r>
              <a:rPr lang="en-US" sz="2000" i="1" dirty="0" err="1"/>
              <a:t>Kahre</a:t>
            </a:r>
            <a:r>
              <a:rPr lang="en-US" sz="2000" i="1" dirty="0"/>
              <a:t> et al.</a:t>
            </a:r>
          </a:p>
          <a:p>
            <a:r>
              <a:rPr lang="en-US" sz="2000" dirty="0"/>
              <a:t>3.) </a:t>
            </a:r>
            <a:r>
              <a:rPr lang="en-US" sz="2000" dirty="0" err="1"/>
              <a:t>planetWRF</a:t>
            </a:r>
            <a:r>
              <a:rPr lang="en-US" sz="2000" dirty="0"/>
              <a:t>/</a:t>
            </a:r>
            <a:r>
              <a:rPr lang="en-US" sz="2000" dirty="0" err="1"/>
              <a:t>MarsWRF</a:t>
            </a:r>
            <a:r>
              <a:rPr lang="en-US" sz="2000" dirty="0"/>
              <a:t> (Weather Research and </a:t>
            </a:r>
            <a:r>
              <a:rPr lang="en-US" sz="2000" dirty="0" err="1"/>
              <a:t>Forcasting</a:t>
            </a:r>
            <a:r>
              <a:rPr lang="en-US" sz="2000" dirty="0"/>
              <a:t>) [NCAR]</a:t>
            </a:r>
          </a:p>
          <a:p>
            <a:r>
              <a:rPr lang="en-US" sz="2000" dirty="0"/>
              <a:t>4.) </a:t>
            </a:r>
            <a:r>
              <a:rPr lang="en-US" sz="2000" dirty="0" err="1"/>
              <a:t>MarsCAM</a:t>
            </a:r>
            <a:r>
              <a:rPr lang="en-US" sz="2000" dirty="0"/>
              <a:t> (NCAR CAM3) Urata &amp; Toon (2013)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DDA76C-3820-AAAE-717F-BA14BD3D9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1416916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66273" y="1140589"/>
            <a:ext cx="834247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Calibri" panose="020F0502020204030204" pitchFamily="34" charset="0"/>
              </a:rPr>
              <a:t>1.)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Generic Planetary Climate Model (Generic PCM): Forget et al.</a:t>
            </a:r>
          </a:p>
          <a:p>
            <a:r>
              <a:rPr lang="en-US" sz="2000" dirty="0"/>
              <a:t>2.) </a:t>
            </a:r>
            <a:r>
              <a:rPr lang="en-US" sz="2000" i="1" dirty="0"/>
              <a:t>NASA Ames Mars Climate Modeling Center (MCMC): Haberle/</a:t>
            </a:r>
            <a:r>
              <a:rPr lang="en-US" sz="2000" i="1" dirty="0" err="1"/>
              <a:t>Kahre</a:t>
            </a:r>
            <a:r>
              <a:rPr lang="en-US" sz="2000" i="1" dirty="0"/>
              <a:t> et al.</a:t>
            </a:r>
          </a:p>
          <a:p>
            <a:r>
              <a:rPr lang="en-US" sz="2000" dirty="0"/>
              <a:t>3.) </a:t>
            </a:r>
            <a:r>
              <a:rPr lang="en-US" sz="2000" dirty="0" err="1"/>
              <a:t>planetWRF</a:t>
            </a:r>
            <a:r>
              <a:rPr lang="en-US" sz="2000" dirty="0"/>
              <a:t>/</a:t>
            </a:r>
            <a:r>
              <a:rPr lang="en-US" sz="2000" dirty="0" err="1"/>
              <a:t>MarsWRF</a:t>
            </a:r>
            <a:r>
              <a:rPr lang="en-US" sz="2000" dirty="0"/>
              <a:t> (Weather Research and </a:t>
            </a:r>
            <a:r>
              <a:rPr lang="en-US" sz="2000" dirty="0" err="1"/>
              <a:t>Forcasting</a:t>
            </a:r>
            <a:r>
              <a:rPr lang="en-US" sz="2000" dirty="0"/>
              <a:t>) [NCAR]</a:t>
            </a:r>
          </a:p>
          <a:p>
            <a:r>
              <a:rPr lang="en-US" sz="2000" dirty="0"/>
              <a:t>4.) </a:t>
            </a:r>
            <a:r>
              <a:rPr lang="en-US" sz="2000" strike="sngStrike" dirty="0" err="1"/>
              <a:t>MarsCAM</a:t>
            </a:r>
            <a:r>
              <a:rPr lang="en-US" sz="2000" strike="sngStrike" dirty="0"/>
              <a:t> (NCAR CAM3) Urata &amp; Toon (2013)</a:t>
            </a:r>
            <a:r>
              <a:rPr lang="en-US" sz="2000" dirty="0"/>
              <a:t> -&gt; Now in </a:t>
            </a:r>
            <a:r>
              <a:rPr lang="en-US" sz="2000" dirty="0" err="1"/>
              <a:t>ExoCAM</a:t>
            </a:r>
            <a:r>
              <a:rPr lang="en-US" sz="2000" dirty="0"/>
              <a:t> (Eric Wolf)</a:t>
            </a:r>
          </a:p>
          <a:p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EA67BA-E6FE-7FAE-7E65-6B0FAB21C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1369706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66273" y="1140589"/>
            <a:ext cx="809356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Calibri" panose="020F0502020204030204" pitchFamily="34" charset="0"/>
              </a:rPr>
              <a:t>1.)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Generic Planetary Climate Model (Generic PCM): Forget et al.</a:t>
            </a:r>
          </a:p>
          <a:p>
            <a:r>
              <a:rPr lang="en-US" sz="2000" dirty="0"/>
              <a:t>2.) </a:t>
            </a:r>
            <a:r>
              <a:rPr lang="en-US" sz="2000" i="1" dirty="0"/>
              <a:t>NASA Ames Mars Climate Modeling Center (MCMC): Haberle/</a:t>
            </a:r>
            <a:r>
              <a:rPr lang="en-US" sz="2000" i="1" dirty="0" err="1"/>
              <a:t>Kahre</a:t>
            </a:r>
            <a:r>
              <a:rPr lang="en-US" sz="2000" i="1" dirty="0"/>
              <a:t> et al.</a:t>
            </a:r>
          </a:p>
          <a:p>
            <a:r>
              <a:rPr lang="en-US" sz="2000" dirty="0"/>
              <a:t>3.) </a:t>
            </a:r>
            <a:r>
              <a:rPr lang="en-US" sz="2000" dirty="0" err="1"/>
              <a:t>planetWRF</a:t>
            </a:r>
            <a:r>
              <a:rPr lang="en-US" sz="2000" dirty="0"/>
              <a:t>/</a:t>
            </a:r>
            <a:r>
              <a:rPr lang="en-US" sz="2000" dirty="0" err="1"/>
              <a:t>MarsWRF</a:t>
            </a:r>
            <a:r>
              <a:rPr lang="en-US" sz="2000" dirty="0"/>
              <a:t> (Weather Research and </a:t>
            </a:r>
            <a:r>
              <a:rPr lang="en-US" sz="2000" dirty="0" err="1"/>
              <a:t>Forcasting</a:t>
            </a:r>
            <a:r>
              <a:rPr lang="en-US" sz="2000" dirty="0"/>
              <a:t>) [NCAR]</a:t>
            </a:r>
          </a:p>
          <a:p>
            <a:r>
              <a:rPr lang="en-US" sz="2000" dirty="0"/>
              <a:t>4.) </a:t>
            </a:r>
            <a:r>
              <a:rPr lang="en-US" sz="2000" dirty="0" err="1"/>
              <a:t>ExoCAM</a:t>
            </a:r>
            <a:r>
              <a:rPr lang="en-US" sz="2000" dirty="0"/>
              <a:t> (Eric Wolf)</a:t>
            </a:r>
          </a:p>
          <a:p>
            <a:r>
              <a:rPr lang="en-US" sz="2000" dirty="0"/>
              <a:t>5.) MGCM (Kuroda 2005 based on a Japanese Terrestrial GCM)</a:t>
            </a:r>
            <a:br>
              <a:rPr lang="en-US" sz="2000" dirty="0"/>
            </a:br>
            <a:r>
              <a:rPr lang="en-US" sz="2000" dirty="0"/>
              <a:t>      DRAMATIC PMGCM Kuroda/</a:t>
            </a:r>
            <a:r>
              <a:rPr lang="en-US" sz="2000" dirty="0" err="1"/>
              <a:t>Kamada</a:t>
            </a:r>
            <a:r>
              <a:rPr lang="en-US" sz="2000" dirty="0"/>
              <a:t> et al (2020, …)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7930EB-4178-6E7C-2FC6-54DEC4B56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1839413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66273" y="1140589"/>
            <a:ext cx="834247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Calibri" panose="020F0502020204030204" pitchFamily="34" charset="0"/>
              </a:rPr>
              <a:t>1.)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Generic Planetary Climate Model (Generic PCM): Forget et al.</a:t>
            </a:r>
          </a:p>
          <a:p>
            <a:r>
              <a:rPr lang="en-US" sz="2000" dirty="0"/>
              <a:t>2.) </a:t>
            </a:r>
            <a:r>
              <a:rPr lang="en-US" sz="2000" i="1" dirty="0"/>
              <a:t>NASA Ames Mars Climate Modeling Center (MCMC): Haberle/</a:t>
            </a:r>
            <a:r>
              <a:rPr lang="en-US" sz="2000" i="1" dirty="0" err="1"/>
              <a:t>Kahre</a:t>
            </a:r>
            <a:r>
              <a:rPr lang="en-US" sz="2000" i="1" dirty="0"/>
              <a:t> et al.</a:t>
            </a:r>
          </a:p>
          <a:p>
            <a:r>
              <a:rPr lang="en-US" sz="2000" dirty="0"/>
              <a:t>3.) </a:t>
            </a:r>
            <a:r>
              <a:rPr lang="en-US" sz="2000" dirty="0" err="1"/>
              <a:t>planetWRF</a:t>
            </a:r>
            <a:r>
              <a:rPr lang="en-US" sz="2000" dirty="0"/>
              <a:t>/</a:t>
            </a:r>
            <a:r>
              <a:rPr lang="en-US" sz="2000" dirty="0" err="1"/>
              <a:t>MarsWRF</a:t>
            </a:r>
            <a:r>
              <a:rPr lang="en-US" sz="2000" dirty="0"/>
              <a:t> (Weather Research and </a:t>
            </a:r>
            <a:r>
              <a:rPr lang="en-US" sz="2000" dirty="0" err="1"/>
              <a:t>Forcasting</a:t>
            </a:r>
            <a:r>
              <a:rPr lang="en-US" sz="2000" dirty="0"/>
              <a:t>) [NCAR]</a:t>
            </a:r>
          </a:p>
          <a:p>
            <a:r>
              <a:rPr lang="en-US" sz="2000" dirty="0"/>
              <a:t>4.) </a:t>
            </a:r>
            <a:r>
              <a:rPr lang="en-US" sz="2000" dirty="0" err="1"/>
              <a:t>ExoCAM</a:t>
            </a:r>
            <a:r>
              <a:rPr lang="en-US" sz="2000" dirty="0"/>
              <a:t> (Eric Wolf)</a:t>
            </a:r>
          </a:p>
          <a:p>
            <a:r>
              <a:rPr lang="en-US" sz="2000" dirty="0"/>
              <a:t>5.) MGCM (Kuroda 2005 based on Japanese Terrestrial GCM)</a:t>
            </a:r>
            <a:br>
              <a:rPr lang="en-US" sz="2000" dirty="0"/>
            </a:br>
            <a:r>
              <a:rPr lang="en-US" sz="2000" dirty="0"/>
              <a:t>      DRAMATIC PMGCM Kuroda/</a:t>
            </a:r>
            <a:r>
              <a:rPr lang="en-US" sz="2000" dirty="0" err="1"/>
              <a:t>Kamada</a:t>
            </a:r>
            <a:r>
              <a:rPr lang="en-US" sz="2000" dirty="0"/>
              <a:t> et al (2020, …)</a:t>
            </a:r>
          </a:p>
          <a:p>
            <a:r>
              <a:rPr lang="en-US" sz="2000" dirty="0"/>
              <a:t>6.) UM/Exeter: Mars GCM based on UM (2023)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1BF1A7-4C35-5AF0-7980-3E6001E9C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4294634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66273" y="1140589"/>
            <a:ext cx="840871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Calibri" panose="020F0502020204030204" pitchFamily="34" charset="0"/>
              </a:rPr>
              <a:t>1.)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Generic Planetary Climate Model (Generic PCM): Forget et al.</a:t>
            </a:r>
          </a:p>
          <a:p>
            <a:r>
              <a:rPr lang="en-US" sz="2000" dirty="0"/>
              <a:t>2.) </a:t>
            </a:r>
            <a:r>
              <a:rPr lang="en-US" sz="2000" i="1" dirty="0"/>
              <a:t>NASA Ames Mars Climate Modeling Center (MCMC): Haberle/</a:t>
            </a:r>
            <a:r>
              <a:rPr lang="en-US" sz="2000" i="1" dirty="0" err="1"/>
              <a:t>Kahre</a:t>
            </a:r>
            <a:r>
              <a:rPr lang="en-US" sz="2000" i="1" dirty="0"/>
              <a:t> et al.</a:t>
            </a:r>
          </a:p>
          <a:p>
            <a:r>
              <a:rPr lang="en-US" sz="2000" dirty="0"/>
              <a:t>3.) </a:t>
            </a:r>
            <a:r>
              <a:rPr lang="en-US" sz="2000" dirty="0" err="1"/>
              <a:t>planetWRF</a:t>
            </a:r>
            <a:r>
              <a:rPr lang="en-US" sz="2000" dirty="0"/>
              <a:t>/</a:t>
            </a:r>
            <a:r>
              <a:rPr lang="en-US" sz="2000" dirty="0" err="1"/>
              <a:t>MarsWRF</a:t>
            </a:r>
            <a:r>
              <a:rPr lang="en-US" sz="2000" dirty="0"/>
              <a:t> (Weather Research and </a:t>
            </a:r>
            <a:r>
              <a:rPr lang="en-US" sz="2000" dirty="0" err="1"/>
              <a:t>Forcasting</a:t>
            </a:r>
            <a:r>
              <a:rPr lang="en-US" sz="2000" dirty="0"/>
              <a:t>) [NCAR]</a:t>
            </a:r>
          </a:p>
          <a:p>
            <a:r>
              <a:rPr lang="en-US" sz="2000" dirty="0"/>
              <a:t>4.) </a:t>
            </a:r>
            <a:r>
              <a:rPr lang="en-US" sz="2000" dirty="0" err="1"/>
              <a:t>ExoCAM</a:t>
            </a:r>
            <a:r>
              <a:rPr lang="en-US" sz="2000" dirty="0"/>
              <a:t> (Eric Wolf)</a:t>
            </a:r>
          </a:p>
          <a:p>
            <a:r>
              <a:rPr lang="en-US" sz="2000" dirty="0"/>
              <a:t>5.) MGCM (Kuroda 2005 based on Japanese Terrestrial GCM)</a:t>
            </a:r>
            <a:br>
              <a:rPr lang="en-US" sz="2000" dirty="0"/>
            </a:br>
            <a:r>
              <a:rPr lang="en-US" sz="2000" dirty="0"/>
              <a:t>      DRAMATIC PMGCM Kuroda/</a:t>
            </a:r>
            <a:r>
              <a:rPr lang="en-US" sz="2000" dirty="0" err="1"/>
              <a:t>Kamada</a:t>
            </a:r>
            <a:r>
              <a:rPr lang="en-US" sz="2000" dirty="0"/>
              <a:t> et al (2020, …)</a:t>
            </a:r>
          </a:p>
          <a:p>
            <a:r>
              <a:rPr lang="en-US" sz="2000" dirty="0"/>
              <a:t>6.) UM/Exeter: Mars GCM based on UM (2023)</a:t>
            </a:r>
          </a:p>
          <a:p>
            <a:r>
              <a:rPr lang="en-US" sz="2000" dirty="0"/>
              <a:t>7.) GEM-Mars (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based on GEM 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  <a:hlinkClick r:id="rId3" tooltip="Learn more about weather forecast from ScienceDirect's AI-generated Topic Pages"/>
              </a:rPr>
              <a:t>weather forecast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 model): Neary &amp; </a:t>
            </a:r>
            <a:r>
              <a:rPr lang="en-US" sz="2000" b="0" i="0" dirty="0" err="1">
                <a:solidFill>
                  <a:srgbClr val="2E2E2E"/>
                </a:solidFill>
                <a:effectLst/>
                <a:latin typeface="ElsevierGulliver"/>
              </a:rPr>
              <a:t>Daerden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 2018</a:t>
            </a: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6282DF-30D4-8FAD-289B-AA807E58A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3101874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66273" y="1140589"/>
            <a:ext cx="840871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Calibri" panose="020F0502020204030204" pitchFamily="34" charset="0"/>
              </a:rPr>
              <a:t>1.)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Generic Planetary Climate Model (Generic PCM): Forget et al.</a:t>
            </a:r>
          </a:p>
          <a:p>
            <a:r>
              <a:rPr lang="en-US" sz="2000" dirty="0"/>
              <a:t>2.) </a:t>
            </a:r>
            <a:r>
              <a:rPr lang="en-US" sz="2000" i="1" dirty="0"/>
              <a:t>NASA Ames Mars Climate Modeling Center (MCMC): Haberle/</a:t>
            </a:r>
            <a:r>
              <a:rPr lang="en-US" sz="2000" i="1" dirty="0" err="1"/>
              <a:t>Kahre</a:t>
            </a:r>
            <a:r>
              <a:rPr lang="en-US" sz="2000" i="1" dirty="0"/>
              <a:t> et al.</a:t>
            </a:r>
          </a:p>
          <a:p>
            <a:r>
              <a:rPr lang="en-US" sz="2000" dirty="0"/>
              <a:t>3.) </a:t>
            </a:r>
            <a:r>
              <a:rPr lang="en-US" sz="2000" dirty="0" err="1"/>
              <a:t>planetWRF</a:t>
            </a:r>
            <a:r>
              <a:rPr lang="en-US" sz="2000" dirty="0"/>
              <a:t>/</a:t>
            </a:r>
            <a:r>
              <a:rPr lang="en-US" sz="2000" dirty="0" err="1"/>
              <a:t>MarsWRF</a:t>
            </a:r>
            <a:r>
              <a:rPr lang="en-US" sz="2000" dirty="0"/>
              <a:t> (Weather Research and </a:t>
            </a:r>
            <a:r>
              <a:rPr lang="en-US" sz="2000" dirty="0" err="1"/>
              <a:t>Forcasting</a:t>
            </a:r>
            <a:r>
              <a:rPr lang="en-US" sz="2000" dirty="0"/>
              <a:t>) [NCAR]</a:t>
            </a:r>
          </a:p>
          <a:p>
            <a:r>
              <a:rPr lang="en-US" sz="2000" dirty="0"/>
              <a:t>4.) </a:t>
            </a:r>
            <a:r>
              <a:rPr lang="en-US" sz="2000" dirty="0" err="1"/>
              <a:t>ExoCAM</a:t>
            </a:r>
            <a:r>
              <a:rPr lang="en-US" sz="2000" dirty="0"/>
              <a:t> (Eric Wolf)</a:t>
            </a:r>
          </a:p>
          <a:p>
            <a:r>
              <a:rPr lang="en-US" sz="2000" dirty="0"/>
              <a:t>5.) MGCM (Kuroda 2005 based on Japanese Terrestrial GCM)</a:t>
            </a:r>
            <a:br>
              <a:rPr lang="en-US" sz="2000" dirty="0"/>
            </a:br>
            <a:r>
              <a:rPr lang="en-US" sz="2000" dirty="0"/>
              <a:t>      DRAMATIC PMGCM Kuroda/</a:t>
            </a:r>
            <a:r>
              <a:rPr lang="en-US" sz="2000" dirty="0" err="1"/>
              <a:t>Kamada</a:t>
            </a:r>
            <a:r>
              <a:rPr lang="en-US" sz="2000" dirty="0"/>
              <a:t> et al (2020, …)</a:t>
            </a:r>
          </a:p>
          <a:p>
            <a:r>
              <a:rPr lang="en-US" sz="2000" dirty="0"/>
              <a:t>6.) UM/Exeter: Mars GCM based on UM (2023)</a:t>
            </a:r>
          </a:p>
          <a:p>
            <a:r>
              <a:rPr lang="en-US" sz="2000" dirty="0"/>
              <a:t>7.) GEM-Mars (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based on GEM 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  <a:hlinkClick r:id="rId3" tooltip="Learn more about weather forecast from ScienceDirect's AI-generated Topic Pages"/>
              </a:rPr>
              <a:t>weather forecast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 model): Neary &amp; </a:t>
            </a:r>
            <a:r>
              <a:rPr lang="en-US" sz="2000" b="0" i="0" dirty="0" err="1">
                <a:solidFill>
                  <a:srgbClr val="2E2E2E"/>
                </a:solidFill>
                <a:effectLst/>
                <a:latin typeface="ElsevierGulliver"/>
              </a:rPr>
              <a:t>Daerden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 2018</a:t>
            </a:r>
            <a:endParaRPr lang="en-US" sz="2000" dirty="0"/>
          </a:p>
          <a:p>
            <a:r>
              <a:rPr lang="en-US" sz="2000" dirty="0"/>
              <a:t>8.) ROCKE-3D (includes a Mars template) based on GISS/</a:t>
            </a:r>
            <a:r>
              <a:rPr lang="en-US" sz="2000" dirty="0" err="1"/>
              <a:t>Model_E</a:t>
            </a: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5F20B2-EFA4-479D-80F5-4986C5BA5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19334013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267417" y="1132351"/>
            <a:ext cx="8767785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Calibri" panose="020F0502020204030204" pitchFamily="34" charset="0"/>
              </a:rPr>
              <a:t>1.)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Generic Planetary Climate Model (Generic PCM): Forget et al.</a:t>
            </a:r>
          </a:p>
          <a:p>
            <a:r>
              <a:rPr lang="en-US" sz="2000" dirty="0"/>
              <a:t>2.) </a:t>
            </a:r>
            <a:r>
              <a:rPr lang="en-US" sz="2000" i="1" dirty="0"/>
              <a:t>NASA Ames Mars Climate Modeling Center (MCMC): Haberle/</a:t>
            </a:r>
            <a:r>
              <a:rPr lang="en-US" sz="2000" i="1" dirty="0" err="1"/>
              <a:t>Kahre</a:t>
            </a:r>
            <a:r>
              <a:rPr lang="en-US" sz="2000" i="1" dirty="0"/>
              <a:t> et al.</a:t>
            </a:r>
          </a:p>
          <a:p>
            <a:r>
              <a:rPr lang="en-US" sz="2000" dirty="0"/>
              <a:t>3.) </a:t>
            </a:r>
            <a:r>
              <a:rPr lang="en-US" sz="2000" dirty="0" err="1"/>
              <a:t>planetWRF</a:t>
            </a:r>
            <a:r>
              <a:rPr lang="en-US" sz="2000" dirty="0"/>
              <a:t>/</a:t>
            </a:r>
            <a:r>
              <a:rPr lang="en-US" sz="2000" dirty="0" err="1"/>
              <a:t>MarsWRF</a:t>
            </a:r>
            <a:r>
              <a:rPr lang="en-US" sz="2000" dirty="0"/>
              <a:t> (Weather Research and </a:t>
            </a:r>
            <a:r>
              <a:rPr lang="en-US" sz="2000" dirty="0" err="1"/>
              <a:t>Forcasting</a:t>
            </a:r>
            <a:r>
              <a:rPr lang="en-US" sz="2000" dirty="0"/>
              <a:t>) [NCAR]</a:t>
            </a:r>
          </a:p>
          <a:p>
            <a:r>
              <a:rPr lang="en-US" sz="2000" dirty="0"/>
              <a:t>4.) </a:t>
            </a:r>
            <a:r>
              <a:rPr lang="en-US" sz="2000" dirty="0" err="1"/>
              <a:t>ExoCAM</a:t>
            </a:r>
            <a:r>
              <a:rPr lang="en-US" sz="2000" dirty="0"/>
              <a:t> (Eric Wolf)</a:t>
            </a:r>
          </a:p>
          <a:p>
            <a:r>
              <a:rPr lang="en-US" sz="2000" dirty="0"/>
              <a:t>5.) MGCM (Kuroda 2005 based on Japanese Terrestrial GCM)</a:t>
            </a:r>
            <a:br>
              <a:rPr lang="en-US" sz="2000" dirty="0"/>
            </a:br>
            <a:r>
              <a:rPr lang="en-US" sz="2000" dirty="0"/>
              <a:t>      DRAMATIC PMGCM Kuroda/</a:t>
            </a:r>
            <a:r>
              <a:rPr lang="en-US" sz="2000" dirty="0" err="1"/>
              <a:t>Kamada</a:t>
            </a:r>
            <a:r>
              <a:rPr lang="en-US" sz="2000" dirty="0"/>
              <a:t> et al (2020, …)</a:t>
            </a:r>
          </a:p>
          <a:p>
            <a:r>
              <a:rPr lang="en-US" sz="2000" dirty="0"/>
              <a:t>6.) UM/Exeter: Mars GCM based on UM (2023)</a:t>
            </a:r>
          </a:p>
          <a:p>
            <a:r>
              <a:rPr lang="en-US" sz="2000" dirty="0"/>
              <a:t>7.) GEM-Mars (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based on GEM 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  <a:hlinkClick r:id="rId3" tooltip="Learn more about weather forecast from ScienceDirect's AI-generated Topic Pages"/>
              </a:rPr>
              <a:t>weather forecast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 model): Neary &amp; </a:t>
            </a:r>
            <a:r>
              <a:rPr lang="en-US" sz="2000" b="0" i="0" dirty="0" err="1">
                <a:solidFill>
                  <a:srgbClr val="2E2E2E"/>
                </a:solidFill>
                <a:effectLst/>
                <a:latin typeface="ElsevierGulliver"/>
              </a:rPr>
              <a:t>Daerden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 2018</a:t>
            </a:r>
            <a:endParaRPr lang="en-US" sz="2000" dirty="0"/>
          </a:p>
          <a:p>
            <a:r>
              <a:rPr lang="en-US" sz="2000" dirty="0"/>
              <a:t>8.) ROCKE-3D (Mars GCM based on </a:t>
            </a:r>
            <a:r>
              <a:rPr lang="en-US" sz="2000" dirty="0" err="1"/>
              <a:t>Model_E</a:t>
            </a:r>
            <a:r>
              <a:rPr lang="en-US" sz="2000" dirty="0"/>
              <a:t>)</a:t>
            </a:r>
          </a:p>
          <a:p>
            <a:r>
              <a:rPr lang="en-US" sz="2000" dirty="0"/>
              <a:t>9.) </a:t>
            </a:r>
            <a:r>
              <a:rPr lang="en-US" sz="2000" b="0" i="0" dirty="0" err="1">
                <a:solidFill>
                  <a:srgbClr val="2E2E2E"/>
                </a:solidFill>
                <a:effectLst/>
                <a:latin typeface="ElsevierGulliver"/>
              </a:rPr>
              <a:t>PlanetMPAS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 (</a:t>
            </a:r>
            <a:r>
              <a:rPr lang="en-US" sz="2000" b="0" i="0" dirty="0" err="1">
                <a:solidFill>
                  <a:srgbClr val="2E2E2E"/>
                </a:solidFill>
                <a:effectLst/>
                <a:latin typeface="ElsevierGulliver"/>
              </a:rPr>
              <a:t>MarsWRF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 physics in new NCAR MPAS GCM) Lian/Richardson 2023</a:t>
            </a: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48E98C-648D-E43C-B377-352687113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1830861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267417" y="1132351"/>
            <a:ext cx="8767785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Calibri" panose="020F0502020204030204" pitchFamily="34" charset="0"/>
              </a:rPr>
              <a:t>1.)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Generic Planetary Climate Model (Generic PCM): Forget et al.</a:t>
            </a:r>
          </a:p>
          <a:p>
            <a:r>
              <a:rPr lang="en-US" sz="2000" dirty="0"/>
              <a:t>2.) </a:t>
            </a:r>
            <a:r>
              <a:rPr lang="en-US" sz="2000" i="1" dirty="0"/>
              <a:t>NASA Ames Mars Climate Modeling Center (MCMC): Haberle/</a:t>
            </a:r>
            <a:r>
              <a:rPr lang="en-US" sz="2000" i="1" dirty="0" err="1"/>
              <a:t>Kahre</a:t>
            </a:r>
            <a:r>
              <a:rPr lang="en-US" sz="2000" i="1" dirty="0"/>
              <a:t> et al.</a:t>
            </a:r>
          </a:p>
          <a:p>
            <a:r>
              <a:rPr lang="en-US" sz="2000" dirty="0"/>
              <a:t>3.) </a:t>
            </a:r>
            <a:r>
              <a:rPr lang="en-US" sz="2000" dirty="0" err="1"/>
              <a:t>planetWRF</a:t>
            </a:r>
            <a:r>
              <a:rPr lang="en-US" sz="2000" dirty="0"/>
              <a:t>/</a:t>
            </a:r>
            <a:r>
              <a:rPr lang="en-US" sz="2000" dirty="0" err="1"/>
              <a:t>MarsWRF</a:t>
            </a:r>
            <a:r>
              <a:rPr lang="en-US" sz="2000" dirty="0"/>
              <a:t> (Weather Research and </a:t>
            </a:r>
            <a:r>
              <a:rPr lang="en-US" sz="2000" dirty="0" err="1"/>
              <a:t>Forcasting</a:t>
            </a:r>
            <a:r>
              <a:rPr lang="en-US" sz="2000" dirty="0"/>
              <a:t>) [NCAR]</a:t>
            </a:r>
          </a:p>
          <a:p>
            <a:r>
              <a:rPr lang="en-US" sz="2000" dirty="0"/>
              <a:t>4.) </a:t>
            </a:r>
            <a:r>
              <a:rPr lang="en-US" sz="2000" dirty="0" err="1"/>
              <a:t>ExoCAM</a:t>
            </a:r>
            <a:r>
              <a:rPr lang="en-US" sz="2000" dirty="0"/>
              <a:t> (Eric Wolf)</a:t>
            </a:r>
          </a:p>
          <a:p>
            <a:r>
              <a:rPr lang="en-US" sz="2000" dirty="0"/>
              <a:t>5.) MGCM (Kuroda 2005 based on Japanese Terrestrial GCM)</a:t>
            </a:r>
            <a:br>
              <a:rPr lang="en-US" sz="2000" dirty="0"/>
            </a:br>
            <a:r>
              <a:rPr lang="en-US" sz="2000" dirty="0"/>
              <a:t>      DRAMATIC PMGCM Kuroda/</a:t>
            </a:r>
            <a:r>
              <a:rPr lang="en-US" sz="2000" dirty="0" err="1"/>
              <a:t>Kamada</a:t>
            </a:r>
            <a:r>
              <a:rPr lang="en-US" sz="2000" dirty="0"/>
              <a:t> et al (2020, …)</a:t>
            </a:r>
          </a:p>
          <a:p>
            <a:r>
              <a:rPr lang="en-US" sz="2000" dirty="0"/>
              <a:t>6.) UM/Exeter: Mars GCM based on UM (2023)</a:t>
            </a:r>
          </a:p>
          <a:p>
            <a:r>
              <a:rPr lang="en-US" sz="2000" dirty="0"/>
              <a:t>7.) GEM-Mars (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based on GEM 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  <a:hlinkClick r:id="rId3" tooltip="Learn more about weather forecast from ScienceDirect's AI-generated Topic Pages"/>
              </a:rPr>
              <a:t>weather forecast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 model): Neary &amp; </a:t>
            </a:r>
            <a:r>
              <a:rPr lang="en-US" sz="2000" b="0" i="0" dirty="0" err="1">
                <a:solidFill>
                  <a:srgbClr val="2E2E2E"/>
                </a:solidFill>
                <a:effectLst/>
                <a:latin typeface="ElsevierGulliver"/>
              </a:rPr>
              <a:t>Daerden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 2018</a:t>
            </a:r>
            <a:endParaRPr lang="en-US" sz="2000" dirty="0"/>
          </a:p>
          <a:p>
            <a:r>
              <a:rPr lang="en-US" sz="2000" dirty="0"/>
              <a:t>8.) ROCKE-3D (Mars GCM based on </a:t>
            </a:r>
            <a:r>
              <a:rPr lang="en-US" sz="2000" dirty="0" err="1"/>
              <a:t>Model_E</a:t>
            </a:r>
            <a:r>
              <a:rPr lang="en-US" sz="2000" dirty="0"/>
              <a:t>)</a:t>
            </a:r>
          </a:p>
          <a:p>
            <a:r>
              <a:rPr lang="en-US" sz="2000" dirty="0"/>
              <a:t>9.) </a:t>
            </a:r>
            <a:r>
              <a:rPr lang="en-US" sz="2000" b="0" i="0" dirty="0" err="1">
                <a:solidFill>
                  <a:srgbClr val="2E2E2E"/>
                </a:solidFill>
                <a:effectLst/>
                <a:latin typeface="ElsevierGulliver"/>
              </a:rPr>
              <a:t>PlanetMPAS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 (</a:t>
            </a:r>
            <a:r>
              <a:rPr lang="en-US" sz="2000" b="0" i="0" dirty="0" err="1">
                <a:solidFill>
                  <a:srgbClr val="2E2E2E"/>
                </a:solidFill>
                <a:effectLst/>
                <a:latin typeface="ElsevierGulliver"/>
              </a:rPr>
              <a:t>MarsWRF</a:t>
            </a:r>
            <a:r>
              <a:rPr lang="en-US" sz="2000" b="0" i="0" dirty="0">
                <a:solidFill>
                  <a:srgbClr val="2E2E2E"/>
                </a:solidFill>
                <a:effectLst/>
                <a:latin typeface="ElsevierGulliver"/>
              </a:rPr>
              <a:t> physics in new NCAR MPAS GCM) Lian/Richardson 2023</a:t>
            </a:r>
            <a:endParaRPr lang="en-US" sz="2000" dirty="0"/>
          </a:p>
          <a:p>
            <a:r>
              <a:rPr lang="en-US" sz="2000" dirty="0"/>
              <a:t>10.) There are many other upper atmosphere GCMs </a:t>
            </a:r>
          </a:p>
          <a:p>
            <a:r>
              <a:rPr lang="en-US" sz="2000" dirty="0"/>
              <a:t>	(e.g. 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DSMC, EIMM, AEROPLANETS, M-GITM)</a:t>
            </a: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80F41-48A0-A7B9-C65C-EB7D879AB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2412401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267417" y="926401"/>
            <a:ext cx="57826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10.) There are many other upper atmosphere models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DSMC (Direct Simulation Monte Carlo)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212121"/>
                </a:solidFill>
              </a:rPr>
              <a:t>Tenishev</a:t>
            </a:r>
            <a:r>
              <a:rPr lang="en-US" sz="2000" dirty="0">
                <a:solidFill>
                  <a:srgbClr val="212121"/>
                </a:solidFill>
              </a:rPr>
              <a:t> et al. 2011 / Bird 1994</a:t>
            </a: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80F41-48A0-A7B9-C65C-EB7D879AB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3791106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267417" y="926401"/>
            <a:ext cx="85145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10.) There are many other upper atmosphere models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DSMC (Direct Simulation Monte Carlo)</a:t>
            </a:r>
            <a:b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</a:b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+mn-lt"/>
              </a:rPr>
              <a:t>AMPS </a:t>
            </a:r>
            <a:r>
              <a:rPr lang="en-US" sz="2000" b="0" i="0" u="none" strike="noStrike" dirty="0">
                <a:effectLst/>
                <a:latin typeface="+mn-lt"/>
              </a:rPr>
              <a:t>(</a:t>
            </a:r>
            <a:r>
              <a:rPr lang="en-US" sz="2000" b="0" i="0" dirty="0">
                <a:effectLst/>
                <a:latin typeface="+mn-lt"/>
              </a:rPr>
              <a:t>Adaptive Mesh Particle Simulator Direct Simulation Monte Carlo</a:t>
            </a:r>
            <a:r>
              <a:rPr lang="en-US" sz="2000" b="0" i="0" u="none" strike="noStrike" dirty="0">
                <a:effectLst/>
                <a:latin typeface="+mn-lt"/>
              </a:rPr>
              <a:t>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212121"/>
                </a:solidFill>
              </a:rPr>
              <a:t>Tenishev</a:t>
            </a:r>
            <a:r>
              <a:rPr lang="en-US" sz="2000" dirty="0">
                <a:solidFill>
                  <a:srgbClr val="212121"/>
                </a:solidFill>
              </a:rPr>
              <a:t> et al. 2021</a:t>
            </a:r>
            <a:endParaRPr lang="en-US" sz="2000" b="0" i="0" u="none" strike="noStrike" dirty="0">
              <a:solidFill>
                <a:srgbClr val="212121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80F41-48A0-A7B9-C65C-EB7D879AB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1055354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267417" y="926401"/>
            <a:ext cx="8514575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10.) There are many other upper atmosphere models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DSMC (Direct Simulation Monte Carlo)</a:t>
            </a:r>
            <a:b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</a:b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+mn-lt"/>
              </a:rPr>
              <a:t>AMPS </a:t>
            </a:r>
            <a:r>
              <a:rPr lang="en-US" sz="2000" b="0" i="0" u="none" strike="noStrike" dirty="0">
                <a:effectLst/>
                <a:latin typeface="+mn-lt"/>
              </a:rPr>
              <a:t>(</a:t>
            </a:r>
            <a:r>
              <a:rPr lang="en-US" sz="2000" b="0" i="0" dirty="0">
                <a:effectLst/>
                <a:latin typeface="+mn-lt"/>
              </a:rPr>
              <a:t>Adaptive Mesh Particle Simulator Direct Simulation Monte Carlo</a:t>
            </a:r>
            <a:r>
              <a:rPr lang="en-US" sz="2000" b="0" i="0" u="none" strike="noStrike" dirty="0">
                <a:effectLst/>
                <a:latin typeface="+mn-lt"/>
              </a:rPr>
              <a:t>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212121"/>
                </a:solidFill>
              </a:rPr>
              <a:t>Tenishev</a:t>
            </a:r>
            <a:r>
              <a:rPr lang="en-US" sz="2000" dirty="0">
                <a:solidFill>
                  <a:srgbClr val="212121"/>
                </a:solidFill>
              </a:rPr>
              <a:t> et al. 2021</a:t>
            </a:r>
            <a:endParaRPr lang="en-US" sz="2000" b="0" i="0" u="none" strike="noStrike" dirty="0">
              <a:solidFill>
                <a:srgbClr val="212121"/>
              </a:solidFill>
              <a:effectLst/>
              <a:latin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DSMC-SPARTA (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  <a:hlinkClick r:id="rId3"/>
              </a:rPr>
              <a:t>https://sparta.github.io/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Stochastic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+mj-lt"/>
              </a:rPr>
              <a:t>PArallel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 Rarefied-gas Time-accurate Analyzer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For simulations of low-density gases in 2d or 3d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80F41-48A0-A7B9-C65C-EB7D879AB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3728807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267417" y="926401"/>
            <a:ext cx="8514575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10.) There are many other upper atmosphere models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DSMC (Direct Simulation Monte Carlo)</a:t>
            </a:r>
            <a:b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</a:b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+mn-lt"/>
              </a:rPr>
              <a:t>AMPS </a:t>
            </a:r>
            <a:r>
              <a:rPr lang="en-US" sz="2000" b="0" i="0" u="none" strike="noStrike" dirty="0">
                <a:effectLst/>
                <a:latin typeface="+mn-lt"/>
              </a:rPr>
              <a:t>(</a:t>
            </a:r>
            <a:r>
              <a:rPr lang="en-US" sz="2000" b="0" i="0" dirty="0">
                <a:effectLst/>
                <a:latin typeface="+mn-lt"/>
              </a:rPr>
              <a:t>Adaptive Mesh Particle Simulator Direct Simulation Monte Carlo</a:t>
            </a:r>
            <a:r>
              <a:rPr lang="en-US" sz="2000" b="0" i="0" u="none" strike="noStrike" dirty="0">
                <a:effectLst/>
                <a:latin typeface="+mn-lt"/>
              </a:rPr>
              <a:t>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212121"/>
                </a:solidFill>
              </a:rPr>
              <a:t>Tenishev</a:t>
            </a:r>
            <a:r>
              <a:rPr lang="en-US" sz="2000" dirty="0">
                <a:solidFill>
                  <a:srgbClr val="212121"/>
                </a:solidFill>
              </a:rPr>
              <a:t> et al. 2021</a:t>
            </a:r>
            <a:endParaRPr lang="en-US" sz="2000" b="0" i="0" u="none" strike="noStrike" dirty="0">
              <a:solidFill>
                <a:srgbClr val="212121"/>
              </a:solidFill>
              <a:effectLst/>
              <a:latin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DSMC-SPARTA (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  <a:hlinkClick r:id="rId3"/>
              </a:rPr>
              <a:t>https://sparta.github.io/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Stochastic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+mj-lt"/>
              </a:rPr>
              <a:t>PArallel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 Rarefied-gas Time-accurate Analyzer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For simulations of low-density gases in 2d or 3d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AEROPLANETS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ffectLst/>
                <a:latin typeface="+mn-lt"/>
              </a:rPr>
              <a:t>chemistry for modeling the response of the upper atmospheric region</a:t>
            </a:r>
            <a:br>
              <a:rPr lang="en-US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dirty="0">
                <a:solidFill>
                  <a:srgbClr val="000000"/>
                </a:solidFill>
                <a:effectLst/>
                <a:latin typeface="+mn-lt"/>
              </a:rPr>
              <a:t>(up to 200 km) to the fluxes of XUV and SEP from young Sun.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n-lt"/>
              </a:rPr>
              <a:t>airglow</a:t>
            </a:r>
            <a:endParaRPr lang="en-US" dirty="0">
              <a:solidFill>
                <a:srgbClr val="000000"/>
              </a:solidFill>
              <a:effectLst/>
              <a:latin typeface="+mn-lt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80F41-48A0-A7B9-C65C-EB7D879AB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1517850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558490" y="291400"/>
            <a:ext cx="602427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Mars 3D GCMs currently in use?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267417" y="926401"/>
            <a:ext cx="8572283" cy="39395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10.) There are many other upper atmosphere models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DSMC (Direct Simulation Monte Carlo)</a:t>
            </a:r>
            <a:b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</a:b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+mn-lt"/>
              </a:rPr>
              <a:t>AMPS </a:t>
            </a:r>
            <a:r>
              <a:rPr lang="en-US" sz="2000" b="0" i="0" u="none" strike="noStrike" dirty="0">
                <a:effectLst/>
                <a:latin typeface="+mn-lt"/>
              </a:rPr>
              <a:t>(</a:t>
            </a:r>
            <a:r>
              <a:rPr lang="en-US" sz="2000" b="0" i="0" dirty="0">
                <a:effectLst/>
                <a:latin typeface="+mn-lt"/>
              </a:rPr>
              <a:t>Adaptive Mesh Particle Simulator Direct Simulation Monte Carlo</a:t>
            </a:r>
            <a:r>
              <a:rPr lang="en-US" sz="2000" b="0" i="0" u="none" strike="noStrike" dirty="0">
                <a:effectLst/>
                <a:latin typeface="+mn-lt"/>
              </a:rPr>
              <a:t>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212121"/>
                </a:solidFill>
              </a:rPr>
              <a:t>Tenishev</a:t>
            </a:r>
            <a:r>
              <a:rPr lang="en-US" sz="2000" dirty="0">
                <a:solidFill>
                  <a:srgbClr val="212121"/>
                </a:solidFill>
              </a:rPr>
              <a:t> et al. 2021</a:t>
            </a:r>
            <a:endParaRPr lang="en-US" sz="2000" b="0" i="0" u="none" strike="noStrike" dirty="0">
              <a:solidFill>
                <a:srgbClr val="212121"/>
              </a:solidFill>
              <a:effectLst/>
              <a:latin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DSMC-SPARTA (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  <a:hlinkClick r:id="rId3"/>
              </a:rPr>
              <a:t>https://sparta.github.io/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Stochastic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+mj-lt"/>
              </a:rPr>
              <a:t>PArallel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 Rarefied-gas Time-accurate Analyzer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For simulations of low-density gases in 2d or 3d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AEROPLANETS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effectLst/>
                <a:latin typeface="+mn-lt"/>
              </a:rPr>
              <a:t>chemistry for modeling the response of the upper atmospheric region</a:t>
            </a:r>
            <a:br>
              <a:rPr lang="en-US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dirty="0">
                <a:solidFill>
                  <a:srgbClr val="000000"/>
                </a:solidFill>
                <a:effectLst/>
                <a:latin typeface="+mn-lt"/>
              </a:rPr>
              <a:t>(up to 200 km) to the fluxes of XUV and SEP from young Sun.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+mn-lt"/>
              </a:rPr>
              <a:t>airglow</a:t>
            </a:r>
            <a:endParaRPr lang="en-US" dirty="0">
              <a:solidFill>
                <a:srgbClr val="000000"/>
              </a:solidFill>
              <a:effectLst/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M-GITM (&lt;300km)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12121"/>
                </a:solidFill>
              </a:rPr>
              <a:t>M-GITM + MS-MHD (overlap 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100–300km) + AMPS(future)</a:t>
            </a:r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780F41-48A0-A7B9-C65C-EB7D879AB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4293067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199507" y="349135"/>
            <a:ext cx="6646025" cy="5294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100" b="1">
                <a:solidFill>
                  <a:srgbClr val="C00000"/>
                </a:solidFill>
              </a:rPr>
              <a:t>Mars Coupler Pathways and Connections </a:t>
            </a:r>
            <a:br>
              <a:rPr lang="en-US" sz="2100">
                <a:solidFill>
                  <a:srgbClr val="C00000"/>
                </a:solidFill>
              </a:rPr>
            </a:br>
            <a:br>
              <a:rPr lang="en-US" sz="2100">
                <a:solidFill>
                  <a:srgbClr val="C00000"/>
                </a:solidFill>
              </a:rPr>
            </a:br>
            <a:endParaRPr sz="2100">
              <a:solidFill>
                <a:srgbClr val="C00000"/>
              </a:solidFill>
            </a:endParaRPr>
          </a:p>
        </p:txBody>
      </p:sp>
      <p:pic>
        <p:nvPicPr>
          <p:cNvPr id="40" name="Google Shape;40;p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96291" y="878594"/>
            <a:ext cx="5226639" cy="40387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0418DF-F88F-6557-7097-B76B1A600933}"/>
              </a:ext>
            </a:extLst>
          </p:cNvPr>
          <p:cNvSpPr txBox="1"/>
          <p:nvPr/>
        </p:nvSpPr>
        <p:spPr>
          <a:xfrm>
            <a:off x="7323438" y="304800"/>
            <a:ext cx="15641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Courtesy </a:t>
            </a:r>
          </a:p>
          <a:p>
            <a:pPr algn="ctr"/>
            <a:r>
              <a:rPr lang="en-US" dirty="0"/>
              <a:t>Steve </a:t>
            </a:r>
            <a:r>
              <a:rPr lang="en-US" dirty="0" err="1"/>
              <a:t>Bougher</a:t>
            </a:r>
            <a:endParaRPr lang="en-US" dirty="0"/>
          </a:p>
          <a:p>
            <a:pPr algn="ctr"/>
            <a:r>
              <a:rPr lang="en-US" dirty="0"/>
              <a:t>&amp;</a:t>
            </a:r>
          </a:p>
          <a:p>
            <a:pPr algn="ctr"/>
            <a:r>
              <a:rPr lang="en-US" dirty="0" err="1"/>
              <a:t>Chaunfei</a:t>
            </a:r>
            <a:r>
              <a:rPr lang="en-US" dirty="0"/>
              <a:t> Dong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335741" y="259289"/>
            <a:ext cx="662277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Relevant Capabilities/Shortcomings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41559" y="1049971"/>
            <a:ext cx="861114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Calibri" panose="020F0502020204030204" pitchFamily="34" charset="0"/>
              </a:rPr>
              <a:t>1.)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The Generic Planetary Climate Model (Generic PCM): Forget et al.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Generally acknowledged as the best planetary GCM in the business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Why?! Excellent management + stable budgets + smart humans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Does everything from modern Mars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Venus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  <a:sym typeface="Wingdings" pitchFamily="2" charset="2"/>
              </a:rPr>
              <a:t> Jupiter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!</a:t>
            </a:r>
            <a:endParaRPr lang="en-US" sz="2000" i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Includes non-LTE corrections </a:t>
            </a: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to upper Thermosphere </a:t>
            </a:r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(Gonzales-Galindo, et al.)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Now has CO2 + H2 and CIA for ancient Mars studies (lab certified by </a:t>
            </a:r>
            <a:r>
              <a:rPr lang="en-US" sz="2000" i="1" dirty="0" err="1">
                <a:solidFill>
                  <a:srgbClr val="000000"/>
                </a:solidFill>
                <a:cs typeface="Calibri" panose="020F0502020204030204" pitchFamily="34" charset="0"/>
              </a:rPr>
              <a:t>Turbet</a:t>
            </a: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Includes CO2 &amp; H2O clouds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Mars dust cycle implemented.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effectLst/>
                <a:cs typeface="Calibri" panose="020F0502020204030204" pitchFamily="34" charset="0"/>
              </a:rPr>
              <a:t>Limitations: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Outdated cloud convection scheme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Land-surface scheme is a bit dated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Typically does not use fully-coupled ocean (no problem for modern Mars!)</a:t>
            </a:r>
          </a:p>
        </p:txBody>
      </p:sp>
      <p:pic>
        <p:nvPicPr>
          <p:cNvPr id="4" name="Picture 3" descr="A colorful planet with stripes&#10;&#10;Description automatically generated">
            <a:extLst>
              <a:ext uri="{FF2B5EF4-FFF2-40B4-BE49-F238E27FC236}">
                <a16:creationId xmlns:a16="http://schemas.microsoft.com/office/drawing/2014/main" id="{234112A1-E904-89FE-3AAF-BF7C18C41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5858" y="2955196"/>
            <a:ext cx="1510871" cy="148173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A4F67-5A36-349F-0D01-D6E48386C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3044940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3D659F4-659F-CB06-B0E7-80B5AC5CA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8FE94B-7249-7A79-7CF5-F85305D76243}"/>
              </a:ext>
            </a:extLst>
          </p:cNvPr>
          <p:cNvSpPr txBox="1"/>
          <p:nvPr/>
        </p:nvSpPr>
        <p:spPr>
          <a:xfrm>
            <a:off x="1916337" y="230791"/>
            <a:ext cx="5311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LMD Generic PCM: http://www-</a:t>
            </a:r>
            <a:r>
              <a:rPr lang="en-US" dirty="0" err="1"/>
              <a:t>planets.lmd.jussieu.fr</a:t>
            </a:r>
            <a:r>
              <a:rPr lang="en-US" dirty="0"/>
              <a:t>/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23E6376-41EF-80A5-C8C6-D57C4F143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779" y="702593"/>
            <a:ext cx="6669256" cy="42936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9B8FFC4-4C69-86AC-5560-FADD5ADBA1E2}"/>
              </a:ext>
            </a:extLst>
          </p:cNvPr>
          <p:cNvSpPr/>
          <p:nvPr/>
        </p:nvSpPr>
        <p:spPr>
          <a:xfrm>
            <a:off x="3426941" y="1276865"/>
            <a:ext cx="3015048" cy="189470"/>
          </a:xfrm>
          <a:prstGeom prst="rect">
            <a:avLst/>
          </a:prstGeom>
          <a:gradFill>
            <a:gsLst>
              <a:gs pos="0">
                <a:srgbClr val="FFFF00">
                  <a:alpha val="43052"/>
                </a:srgbClr>
              </a:gs>
              <a:gs pos="100000">
                <a:srgbClr val="FFFF00">
                  <a:alpha val="0"/>
                </a:srgb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9B4947-96B4-1972-6AF3-09E2E34DD0AB}"/>
              </a:ext>
            </a:extLst>
          </p:cNvPr>
          <p:cNvSpPr txBox="1"/>
          <p:nvPr/>
        </p:nvSpPr>
        <p:spPr>
          <a:xfrm>
            <a:off x="6441989" y="1217711"/>
            <a:ext cx="300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!!</a:t>
            </a:r>
          </a:p>
        </p:txBody>
      </p:sp>
    </p:spTree>
    <p:extLst>
      <p:ext uri="{BB962C8B-B14F-4D97-AF65-F5344CB8AC3E}">
        <p14:creationId xmlns:p14="http://schemas.microsoft.com/office/powerpoint/2010/main" val="3182160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494271" y="241973"/>
            <a:ext cx="7407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3.) </a:t>
            </a:r>
            <a:r>
              <a:rPr lang="en-US" sz="3600" dirty="0" err="1"/>
              <a:t>planetWRF</a:t>
            </a:r>
            <a:r>
              <a:rPr lang="en-US" sz="3600" dirty="0"/>
              <a:t>/</a:t>
            </a:r>
            <a:r>
              <a:rPr lang="en-US" sz="3600" dirty="0" err="1"/>
              <a:t>MarsWRF</a:t>
            </a:r>
            <a:r>
              <a:rPr lang="en-US" sz="3600" dirty="0"/>
              <a:t> [NCAR]</a:t>
            </a:r>
            <a:endParaRPr lang="en-US" sz="35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41559" y="1140589"/>
            <a:ext cx="8989512" cy="4001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err="1">
                <a:effectLst/>
                <a:latin typeface="+mn-lt"/>
              </a:rPr>
              <a:t>MarsWRF</a:t>
            </a:r>
            <a:r>
              <a:rPr lang="en-US" sz="2200" dirty="0">
                <a:effectLst/>
                <a:latin typeface="+mn-lt"/>
              </a:rPr>
              <a:t> GCM  </a:t>
            </a:r>
            <a:r>
              <a:rPr lang="en-US" sz="2200" dirty="0" err="1">
                <a:effectLst/>
                <a:latin typeface="+mn-lt"/>
              </a:rPr>
              <a:t>Toigo</a:t>
            </a:r>
            <a:r>
              <a:rPr lang="en-US" sz="2200" dirty="0">
                <a:effectLst/>
                <a:latin typeface="+mn-lt"/>
              </a:rPr>
              <a:t> et al. 20</a:t>
            </a:r>
            <a:r>
              <a:rPr lang="en-US" sz="2200" dirty="0">
                <a:latin typeface="+mn-lt"/>
              </a:rPr>
              <a:t>12</a:t>
            </a:r>
          </a:p>
          <a:p>
            <a:r>
              <a:rPr lang="en-US" sz="2200" dirty="0">
                <a:effectLst/>
                <a:latin typeface="+mn-lt"/>
              </a:rPr>
              <a:t>The impact of resolution on the dynamics of the </a:t>
            </a:r>
            <a:r>
              <a:rPr lang="en-US" sz="2200" dirty="0" err="1">
                <a:effectLst/>
                <a:latin typeface="+mn-lt"/>
              </a:rPr>
              <a:t>martian</a:t>
            </a:r>
            <a:r>
              <a:rPr lang="en-US" sz="2200" dirty="0">
                <a:effectLst/>
                <a:latin typeface="+mn-lt"/>
              </a:rPr>
              <a:t> global atmosphere: </a:t>
            </a:r>
          </a:p>
          <a:p>
            <a:r>
              <a:rPr lang="en-US" sz="2200" dirty="0">
                <a:effectLst/>
                <a:latin typeface="+mn-lt"/>
              </a:rPr>
              <a:t>Varying resolution studies with the </a:t>
            </a:r>
            <a:r>
              <a:rPr lang="en-US" sz="2200" dirty="0" err="1">
                <a:effectLst/>
                <a:latin typeface="+mn-lt"/>
              </a:rPr>
              <a:t>MarsWRF</a:t>
            </a:r>
            <a:r>
              <a:rPr lang="en-US" sz="2200" dirty="0">
                <a:effectLst/>
                <a:latin typeface="+mn-lt"/>
              </a:rPr>
              <a:t> GCM </a:t>
            </a:r>
          </a:p>
          <a:p>
            <a:pPr marL="342900" indent="-342900">
              <a:buAutoNum type="alphaLcParenBoth"/>
            </a:pPr>
            <a:r>
              <a:rPr lang="en-US" sz="2200" dirty="0">
                <a:effectLst/>
                <a:latin typeface="+mn-lt"/>
              </a:rPr>
              <a:t>7.5x9° latitude by longitude (low resolution case, ‘‘LR’’)</a:t>
            </a:r>
          </a:p>
          <a:p>
            <a:pPr marL="342900" indent="-342900">
              <a:buAutoNum type="alphaLcParenBoth"/>
            </a:pPr>
            <a:r>
              <a:rPr lang="en-US" sz="2200" dirty="0">
                <a:effectLst/>
                <a:latin typeface="+mn-lt"/>
              </a:rPr>
              <a:t>5x5° (standard resolution case, ‘‘SR’’)</a:t>
            </a:r>
          </a:p>
          <a:p>
            <a:pPr marL="342900" indent="-342900">
              <a:buAutoNum type="alphaLcParenBoth"/>
            </a:pPr>
            <a:r>
              <a:rPr lang="en-US" sz="2200" dirty="0">
                <a:effectLst/>
                <a:latin typeface="+mn-lt"/>
              </a:rPr>
              <a:t>2x2° (high resolution case, ‘‘HR’’)</a:t>
            </a:r>
          </a:p>
          <a:p>
            <a:pPr marL="342900" indent="-342900">
              <a:buAutoNum type="alphaLcParenBoth"/>
            </a:pPr>
            <a:r>
              <a:rPr lang="en-US" sz="2200" dirty="0">
                <a:effectLst/>
                <a:latin typeface="+mn-lt"/>
              </a:rPr>
              <a:t>0.5x0.5° (global mesoscale resolution case, ‘‘GM’’) </a:t>
            </a:r>
            <a:endParaRPr lang="en-US" sz="2200" dirty="0">
              <a:latin typeface="+mn-lt"/>
            </a:endParaRPr>
          </a:p>
          <a:p>
            <a:pPr algn="l"/>
            <a:endParaRPr lang="en-US" sz="2000" i="1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r>
              <a:rPr lang="en-US" sz="2000" i="1" dirty="0">
                <a:solidFill>
                  <a:srgbClr val="000000"/>
                </a:solidFill>
                <a:cs typeface="Calibri" panose="020F0502020204030204" pitchFamily="34" charset="0"/>
              </a:rPr>
              <a:t>Yang et al. (2022) </a:t>
            </a:r>
          </a:p>
          <a:p>
            <a:r>
              <a:rPr lang="en-US" sz="2000" b="0" i="0" dirty="0">
                <a:solidFill>
                  <a:srgbClr val="5D5D5D"/>
                </a:solidFill>
                <a:effectLst/>
                <a:latin typeface="Helvetica Neue" panose="02000503000000020004" pitchFamily="2" charset="0"/>
              </a:rPr>
              <a:t>Simulation of Martian Dust Effects on Polar CO</a:t>
            </a:r>
            <a:r>
              <a:rPr lang="en-US" sz="2000" b="0" i="0" baseline="-25000" dirty="0">
                <a:solidFill>
                  <a:srgbClr val="5D5D5D"/>
                </a:solidFill>
                <a:effectLst/>
                <a:latin typeface="Helvetica Neue" panose="02000503000000020004" pitchFamily="2" charset="0"/>
              </a:rPr>
              <a:t>2</a:t>
            </a:r>
            <a:r>
              <a:rPr lang="en-US" sz="2000" b="0" i="0" dirty="0">
                <a:solidFill>
                  <a:srgbClr val="5D5D5D"/>
                </a:solidFill>
                <a:effectLst/>
                <a:latin typeface="Helvetica Neue" panose="02000503000000020004" pitchFamily="2" charset="0"/>
              </a:rPr>
              <a:t> Ice Caps </a:t>
            </a:r>
          </a:p>
          <a:p>
            <a:r>
              <a:rPr lang="en-US" sz="2000" b="0" i="0" dirty="0">
                <a:solidFill>
                  <a:srgbClr val="5D5D5D"/>
                </a:solidFill>
                <a:effectLst/>
                <a:latin typeface="Helvetica Neue" panose="02000503000000020004" pitchFamily="2" charset="0"/>
              </a:rPr>
              <a:t>and Atmospheric Circulation Using the </a:t>
            </a:r>
            <a:r>
              <a:rPr lang="en-US" sz="2000" b="0" i="0" dirty="0" err="1">
                <a:solidFill>
                  <a:srgbClr val="5D5D5D"/>
                </a:solidFill>
                <a:effectLst/>
                <a:latin typeface="Helvetica Neue" panose="02000503000000020004" pitchFamily="2" charset="0"/>
              </a:rPr>
              <a:t>MarsWRF</a:t>
            </a:r>
            <a:r>
              <a:rPr lang="en-US" sz="2000" b="0" i="0" dirty="0">
                <a:solidFill>
                  <a:srgbClr val="5D5D5D"/>
                </a:solidFill>
                <a:effectLst/>
                <a:latin typeface="Helvetica Neue" panose="02000503000000020004" pitchFamily="2" charset="0"/>
              </a:rPr>
              <a:t> Model</a:t>
            </a:r>
          </a:p>
          <a:p>
            <a:pPr algn="l"/>
            <a:endParaRPr lang="en-US" sz="2000" i="1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792242-B39A-38BB-81CE-2690F0AEB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27072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701416" y="127107"/>
            <a:ext cx="74035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i="1" dirty="0">
                <a:solidFill>
                  <a:srgbClr val="000000"/>
                </a:solidFill>
                <a:cs typeface="Calibri" panose="020F0502020204030204" pitchFamily="34" charset="0"/>
              </a:rPr>
              <a:t>7.) </a:t>
            </a:r>
            <a:r>
              <a:rPr lang="en-US" sz="3200" dirty="0"/>
              <a:t>GEM-Mars (</a:t>
            </a:r>
            <a:r>
              <a:rPr lang="en-US" sz="3200" b="0" i="0" dirty="0">
                <a:solidFill>
                  <a:srgbClr val="2E2E2E"/>
                </a:solidFill>
                <a:effectLst/>
                <a:latin typeface="ElsevierGulliver"/>
              </a:rPr>
              <a:t>based on GEM </a:t>
            </a:r>
            <a:r>
              <a:rPr lang="en-US" sz="3000" i="1" dirty="0">
                <a:solidFill>
                  <a:srgbClr val="000000"/>
                </a:solidFill>
                <a:cs typeface="Calibri" panose="020F0502020204030204" pitchFamily="34" charset="0"/>
              </a:rPr>
              <a:t>Belgian Team)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04800" y="827545"/>
            <a:ext cx="84190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0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Explaining NOMAD D/H Observations by </a:t>
            </a:r>
          </a:p>
          <a:p>
            <a:pPr algn="ctr"/>
            <a:r>
              <a:rPr lang="en-US" sz="2000" b="1" i="0" dirty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Cloud-Induced Fractionation of Water Vapor on Mars</a:t>
            </a:r>
          </a:p>
          <a:p>
            <a:pPr algn="ctr"/>
            <a:r>
              <a:rPr lang="en-US" sz="2000" b="1" dirty="0" err="1">
                <a:solidFill>
                  <a:srgbClr val="1C1D1E"/>
                </a:solidFill>
                <a:latin typeface="Open Sans" panose="020B0606030504020204" pitchFamily="34" charset="0"/>
              </a:rPr>
              <a:t>Daerden</a:t>
            </a:r>
            <a:r>
              <a:rPr lang="en-US" sz="2000" b="1" dirty="0">
                <a:solidFill>
                  <a:srgbClr val="1C1D1E"/>
                </a:solidFill>
                <a:latin typeface="Open Sans" panose="020B0606030504020204" pitchFamily="34" charset="0"/>
              </a:rPr>
              <a:t> et al. 2022 JGR Planets</a:t>
            </a:r>
          </a:p>
          <a:p>
            <a:endParaRPr lang="en-US" sz="2000" b="1" i="0" dirty="0">
              <a:solidFill>
                <a:srgbClr val="1C1D1E"/>
              </a:solidFill>
              <a:effectLst/>
              <a:latin typeface="Open Sans" panose="020B0606030504020204" pitchFamily="34" charset="0"/>
            </a:endParaRPr>
          </a:p>
          <a:p>
            <a:r>
              <a:rPr lang="en-US" sz="1600" dirty="0">
                <a:effectLst/>
                <a:latin typeface="Times"/>
              </a:rPr>
              <a:t>“3D global simulations of D/H in water vapor compared to vertically resolved</a:t>
            </a:r>
          </a:p>
          <a:p>
            <a:r>
              <a:rPr lang="en-US" sz="1600" dirty="0">
                <a:effectLst/>
                <a:latin typeface="Times"/>
              </a:rPr>
              <a:t>observations of D/H and water ice clouds taken by NOMAD during the</a:t>
            </a:r>
          </a:p>
          <a:p>
            <a:r>
              <a:rPr lang="en-US" sz="1600" dirty="0">
                <a:effectLst/>
                <a:latin typeface="Times"/>
              </a:rPr>
              <a:t>second half of Mars year 34.”</a:t>
            </a:r>
            <a:endParaRPr lang="en-US" sz="1600" i="1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pic>
        <p:nvPicPr>
          <p:cNvPr id="6" name="Picture 5" descr="A comparison of a graph&#10;&#10;Description automatically generated with medium confidence">
            <a:extLst>
              <a:ext uri="{FF2B5EF4-FFF2-40B4-BE49-F238E27FC236}">
                <a16:creationId xmlns:a16="http://schemas.microsoft.com/office/drawing/2014/main" id="{BCECFE04-307E-0A5B-10BF-7C43DD4FE2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26" y="2897886"/>
            <a:ext cx="7327583" cy="1915386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6484846-CCCD-8CA9-A51E-E0230BD8C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13214839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171122" y="211080"/>
            <a:ext cx="666496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8.) ROCKE-3D GCM – GISS/</a:t>
            </a:r>
            <a:r>
              <a:rPr lang="en-US" sz="3500" dirty="0" err="1"/>
              <a:t>Model_E</a:t>
            </a:r>
            <a:endParaRPr lang="en-US" sz="35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41559" y="1140589"/>
            <a:ext cx="5298182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effectLst/>
                <a:latin typeface="AdvGulliv"/>
              </a:rPr>
              <a:t>Way et al. (2017): Perhaps the easiest thing</a:t>
            </a:r>
          </a:p>
          <a:p>
            <a:r>
              <a:rPr lang="en-US" sz="2200" dirty="0">
                <a:effectLst/>
                <a:latin typeface="AdvGulliv"/>
              </a:rPr>
              <a:t>to try and </a:t>
            </a:r>
            <a:r>
              <a:rPr lang="en-US" sz="2200" dirty="0">
                <a:latin typeface="AdvGulliv"/>
              </a:rPr>
              <a:t>reproduce in any Mars GCM </a:t>
            </a:r>
            <a:r>
              <a:rPr lang="en-US" sz="2000" dirty="0">
                <a:solidFill>
                  <a:srgbClr val="5D5D5D"/>
                </a:solidFill>
                <a:latin typeface="AdvGulliv"/>
                <a:sym typeface="Wingdings" pitchFamily="2" charset="2"/>
              </a:rPr>
              <a:t></a:t>
            </a:r>
          </a:p>
          <a:p>
            <a:endParaRPr lang="en-US" sz="2000" b="0" i="0" dirty="0">
              <a:solidFill>
                <a:srgbClr val="5D5D5D"/>
              </a:solidFill>
              <a:effectLst/>
              <a:latin typeface="AdvGulliv"/>
              <a:sym typeface="Wingdings" pitchFamily="2" charset="2"/>
            </a:endParaRPr>
          </a:p>
          <a:p>
            <a:r>
              <a:rPr lang="en-US" sz="2000" dirty="0">
                <a:latin typeface="AdvGulliv"/>
                <a:sym typeface="Wingdings" pitchFamily="2" charset="2"/>
              </a:rPr>
              <a:t>Recent </a:t>
            </a:r>
            <a:r>
              <a:rPr lang="en-US" sz="2000" b="1" dirty="0">
                <a:latin typeface="AdvGulliv"/>
                <a:sym typeface="Wingdings" pitchFamily="2" charset="2"/>
              </a:rPr>
              <a:t>modern Mars </a:t>
            </a:r>
            <a:r>
              <a:rPr lang="en-US" sz="2000" dirty="0">
                <a:latin typeface="AdvGulliv"/>
                <a:sym typeface="Wingdings" pitchFamily="2" charset="2"/>
              </a:rPr>
              <a:t>accomplishments: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sym typeface="Wingdings" pitchFamily="2" charset="2"/>
              </a:rPr>
              <a:t>Retuning of Earth interactive dust scheme for Mars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+mn-lt"/>
                <a:sym typeface="Wingdings" pitchFamily="2" charset="2"/>
              </a:rPr>
              <a:t>Overhaul of surface ices (CO2 &amp; H2), alb</a:t>
            </a:r>
            <a:r>
              <a:rPr lang="en-US" dirty="0">
                <a:latin typeface="+mn-lt"/>
                <a:sym typeface="Wingdings" pitchFamily="2" charset="2"/>
              </a:rPr>
              <a:t>edos,</a:t>
            </a:r>
            <a:br>
              <a:rPr lang="en-US" dirty="0">
                <a:latin typeface="+mn-lt"/>
                <a:sym typeface="Wingdings" pitchFamily="2" charset="2"/>
              </a:rPr>
            </a:br>
            <a:r>
              <a:rPr lang="en-US" dirty="0">
                <a:latin typeface="+mn-lt"/>
                <a:sym typeface="Wingdings" pitchFamily="2" charset="2"/>
              </a:rPr>
              <a:t>soil heat capacities</a:t>
            </a:r>
            <a:endParaRPr lang="en-US" sz="2000" i="1" dirty="0">
              <a:latin typeface="+mn-lt"/>
              <a:cs typeface="Calibri" panose="020F0502020204030204" pitchFamily="34" charset="0"/>
              <a:sym typeface="Wingdings" pitchFamily="2" charset="2"/>
            </a:endParaRPr>
          </a:p>
        </p:txBody>
      </p:sp>
      <p:pic>
        <p:nvPicPr>
          <p:cNvPr id="5" name="Picture 4" descr="A graph of a wave&#10;&#10;Description automatically generated with medium confidence">
            <a:extLst>
              <a:ext uri="{FF2B5EF4-FFF2-40B4-BE49-F238E27FC236}">
                <a16:creationId xmlns:a16="http://schemas.microsoft.com/office/drawing/2014/main" id="{37E7288C-3467-3A61-2459-4C9B72597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973" y="1465835"/>
            <a:ext cx="3336324" cy="2677614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CF0FE-A892-15FC-8B27-362164420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39692674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2000462" y="242888"/>
            <a:ext cx="514307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8.) ROCKE-3D Ancient Mars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185037" y="1140589"/>
            <a:ext cx="8264371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effectLst/>
                <a:latin typeface="+mn-lt"/>
              </a:rPr>
              <a:t>Guzewich</a:t>
            </a:r>
            <a:r>
              <a:rPr lang="en-US" sz="2000" dirty="0">
                <a:effectLst/>
                <a:latin typeface="+mn-lt"/>
              </a:rPr>
              <a:t> et al. (2021) JGRP: </a:t>
            </a:r>
          </a:p>
          <a:p>
            <a:r>
              <a:rPr lang="en-US" sz="2000" dirty="0">
                <a:latin typeface="+mn-lt"/>
              </a:rPr>
              <a:t>“</a:t>
            </a:r>
            <a:r>
              <a:rPr lang="en-US" sz="2000" dirty="0">
                <a:effectLst/>
                <a:latin typeface="+mn-lt"/>
              </a:rPr>
              <a:t>3D Simulations of the Early Martian Hydrological Cycle</a:t>
            </a:r>
            <a:br>
              <a:rPr lang="en-US" sz="2000" dirty="0">
                <a:effectLst/>
                <a:latin typeface="+mn-lt"/>
              </a:rPr>
            </a:br>
            <a:r>
              <a:rPr lang="en-US" sz="2000" dirty="0">
                <a:effectLst/>
                <a:latin typeface="+mn-lt"/>
              </a:rPr>
              <a:t> Mediated by a H2-CO2 Greenhouse”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</a:rPr>
              <a:t>Testing icy highland hypothesis (mostly)</a:t>
            </a:r>
          </a:p>
          <a:p>
            <a:endParaRPr lang="en-US" dirty="0">
              <a:latin typeface="+mn-lt"/>
            </a:endParaRPr>
          </a:p>
          <a:p>
            <a:r>
              <a:rPr lang="en-US" sz="2000" dirty="0">
                <a:effectLst/>
                <a:latin typeface="+mn-lt"/>
              </a:rPr>
              <a:t>“</a:t>
            </a:r>
            <a:r>
              <a:rPr lang="en-US" sz="2000" b="1" dirty="0">
                <a:effectLst/>
                <a:latin typeface="+mn-lt"/>
              </a:rPr>
              <a:t>1.5–2 bar CO2-dominated atm with ≥3% H2</a:t>
            </a:r>
            <a:r>
              <a:rPr lang="en-US" sz="2000" dirty="0">
                <a:effectLst/>
                <a:latin typeface="+mn-lt"/>
              </a:rPr>
              <a:t> can produce </a:t>
            </a:r>
            <a:r>
              <a:rPr lang="en-US" sz="2000" b="1" dirty="0">
                <a:effectLst/>
                <a:latin typeface="+mn-lt"/>
              </a:rPr>
              <a:t>global mean surface temperatures above freezing</a:t>
            </a:r>
            <a:r>
              <a:rPr lang="en-US" sz="2000" dirty="0">
                <a:effectLst/>
                <a:latin typeface="+mn-lt"/>
              </a:rPr>
              <a:t>, while also providing sufficient  warming to avoid surface atmospheric CO2 condensation at 0–45 obliquity.”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effectLst/>
                <a:latin typeface="+mn-lt"/>
              </a:rPr>
              <a:t>Using Wordsworth et al. 2017 “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We show that the strength of both </a:t>
            </a:r>
            <a:br>
              <a:rPr lang="en-US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</a:br>
            <a:r>
              <a:rPr lang="en-US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</a:t>
            </a:r>
            <a:r>
              <a:rPr lang="en-US" sz="2000" b="0" i="0" baseline="-2500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2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–H</a:t>
            </a:r>
            <a:r>
              <a:rPr lang="en-US" sz="2000" b="0" i="0" baseline="-2500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2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and CO</a:t>
            </a:r>
            <a:r>
              <a:rPr lang="en-US" sz="2000" b="0" i="0" baseline="-2500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2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–CH</a:t>
            </a:r>
            <a:r>
              <a:rPr lang="en-US" sz="2000" b="0" i="0" baseline="-2500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4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collision-induced absorption (CIA) has previously been significantly underestimated.”</a:t>
            </a:r>
            <a:r>
              <a:rPr lang="en-US" sz="2000" dirty="0">
                <a:effectLst/>
                <a:latin typeface="+mn-lt"/>
              </a:rPr>
              <a:t> (ab initio) 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2348265-E45E-5224-9509-ACC694E14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30589523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555710" y="257500"/>
            <a:ext cx="833779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8.) ROCKE-3D Ancient Mars: 10m GEL (Lakes)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272564" y="1197247"/>
            <a:ext cx="31572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effectLst/>
                <a:latin typeface="+mn-lt"/>
              </a:rPr>
              <a:t>Guzewich</a:t>
            </a:r>
            <a:r>
              <a:rPr lang="en-US" sz="2000" dirty="0">
                <a:effectLst/>
                <a:latin typeface="+mn-lt"/>
              </a:rPr>
              <a:t> et al. (2021) JGRP: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2348265-E45E-5224-9509-ACC694E14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5036" y="4773054"/>
            <a:ext cx="2895600" cy="273844"/>
          </a:xfrm>
        </p:spPr>
        <p:txBody>
          <a:bodyPr/>
          <a:lstStyle/>
          <a:p>
            <a:pPr>
              <a:defRPr/>
            </a:pPr>
            <a:r>
              <a:rPr lang="en-US" dirty="0"/>
              <a:t>M.J. Way (MUAN/MAVEN 2023)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8BBDD3-9958-8106-35D0-A91425160401}"/>
              </a:ext>
            </a:extLst>
          </p:cNvPr>
          <p:cNvSpPr txBox="1"/>
          <p:nvPr/>
        </p:nvSpPr>
        <p:spPr>
          <a:xfrm>
            <a:off x="185036" y="1658518"/>
            <a:ext cx="33270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10m GEL (lakes)</a:t>
            </a:r>
          </a:p>
          <a:p>
            <a:r>
              <a:rPr lang="en-US" dirty="0"/>
              <a:t>Modern Topography</a:t>
            </a:r>
          </a:p>
          <a:p>
            <a:r>
              <a:rPr lang="en-US" dirty="0"/>
              <a:t>45</a:t>
            </a:r>
            <a:r>
              <a:rPr lang="en-US" baseline="30000" dirty="0"/>
              <a:t>o</a:t>
            </a:r>
            <a:r>
              <a:rPr lang="en-US" dirty="0"/>
              <a:t> obliquity</a:t>
            </a:r>
          </a:p>
          <a:p>
            <a:r>
              <a:rPr lang="en-US" dirty="0"/>
              <a:t>Insolation=442 W/m</a:t>
            </a:r>
            <a:r>
              <a:rPr lang="en-US" baseline="30000" dirty="0"/>
              <a:t>2 </a:t>
            </a:r>
            <a:r>
              <a:rPr lang="en-US" dirty="0"/>
              <a:t>(75% today)</a:t>
            </a:r>
          </a:p>
          <a:p>
            <a:r>
              <a:rPr lang="en-US" b="1" dirty="0"/>
              <a:t>2 bar</a:t>
            </a:r>
          </a:p>
          <a:p>
            <a:r>
              <a:rPr lang="en-US" b="1" dirty="0"/>
              <a:t>94% CO2 + 5% H2 + 1% CH4</a:t>
            </a:r>
          </a:p>
          <a:p>
            <a:endParaRPr lang="en-US" dirty="0"/>
          </a:p>
          <a:p>
            <a:r>
              <a:rPr lang="en-US" b="1" dirty="0"/>
              <a:t>Global Mean T = +12C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164F869E-7E93-789E-966F-D30F41210F67}"/>
              </a:ext>
            </a:extLst>
          </p:cNvPr>
          <p:cNvSpPr/>
          <p:nvPr/>
        </p:nvSpPr>
        <p:spPr>
          <a:xfrm>
            <a:off x="4924801" y="2356305"/>
            <a:ext cx="384089" cy="215445"/>
          </a:xfrm>
          <a:prstGeom prst="rightArrow">
            <a:avLst/>
          </a:prstGeom>
          <a:gradFill>
            <a:gsLst>
              <a:gs pos="10000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B00F2ECE-9A40-6A31-3665-93496AC1BE39}"/>
              </a:ext>
            </a:extLst>
          </p:cNvPr>
          <p:cNvSpPr/>
          <p:nvPr/>
        </p:nvSpPr>
        <p:spPr>
          <a:xfrm>
            <a:off x="4925593" y="3265673"/>
            <a:ext cx="384089" cy="215445"/>
          </a:xfrm>
          <a:prstGeom prst="rightArrow">
            <a:avLst/>
          </a:prstGeom>
          <a:gradFill>
            <a:gsLst>
              <a:gs pos="100000">
                <a:srgbClr val="FF000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map of different colors&#10;&#10;Description automatically generated">
            <a:extLst>
              <a:ext uri="{FF2B5EF4-FFF2-40B4-BE49-F238E27FC236}">
                <a16:creationId xmlns:a16="http://schemas.microsoft.com/office/drawing/2014/main" id="{A492C014-DA6B-F38A-4604-A15F8C836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071" y="1048431"/>
            <a:ext cx="5267959" cy="3484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293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052687" y="227635"/>
            <a:ext cx="702820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8.) ROCKE-3D Ancient Mars: N. Ocean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231831" y="986974"/>
            <a:ext cx="88402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+mn-lt"/>
                <a:sym typeface="Wingdings" pitchFamily="2" charset="2"/>
              </a:rPr>
              <a:t>Schmidt et al. (2022) PNAS:  “Circumpolar ocean stability on Mars 3 </a:t>
            </a:r>
            <a:r>
              <a:rPr lang="en-US" sz="2200" dirty="0" err="1">
                <a:latin typeface="+mn-lt"/>
                <a:sym typeface="Wingdings" pitchFamily="2" charset="2"/>
              </a:rPr>
              <a:t>Gy</a:t>
            </a:r>
            <a:r>
              <a:rPr lang="en-US" sz="2200" dirty="0">
                <a:latin typeface="+mn-lt"/>
                <a:sym typeface="Wingdings" pitchFamily="2" charset="2"/>
              </a:rPr>
              <a:t> ago”</a:t>
            </a:r>
          </a:p>
          <a:p>
            <a:endParaRPr lang="en-US" dirty="0">
              <a:latin typeface="+mn-lt"/>
              <a:sym typeface="Wingdings" pitchFamily="2" charset="2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86C1914-F3B5-2D80-7FD6-C5D358FF6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  <p:pic>
        <p:nvPicPr>
          <p:cNvPr id="7" name="Picture 6" descr="A map of the earth&#10;&#10;Description automatically generated">
            <a:extLst>
              <a:ext uri="{FF2B5EF4-FFF2-40B4-BE49-F238E27FC236}">
                <a16:creationId xmlns:a16="http://schemas.microsoft.com/office/drawing/2014/main" id="{8B4150AA-B718-2250-4656-244B8F884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29" y="1554773"/>
            <a:ext cx="4225231" cy="2730149"/>
          </a:xfrm>
          <a:prstGeom prst="rect">
            <a:avLst/>
          </a:prstGeom>
        </p:spPr>
      </p:pic>
      <p:pic>
        <p:nvPicPr>
          <p:cNvPr id="11" name="Picture 10" descr="A map of the earth&#10;&#10;Description automatically generated">
            <a:extLst>
              <a:ext uri="{FF2B5EF4-FFF2-40B4-BE49-F238E27FC236}">
                <a16:creationId xmlns:a16="http://schemas.microsoft.com/office/drawing/2014/main" id="{D58A746F-1D74-35C5-339E-4FF240AE6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6790" y="1551408"/>
            <a:ext cx="4230441" cy="273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218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86C1914-F3B5-2D80-7FD6-C5D358FF6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  <p:pic>
        <p:nvPicPr>
          <p:cNvPr id="11" name="Picture 10" descr="A map of the earth&#10;&#10;Description automatically generated">
            <a:extLst>
              <a:ext uri="{FF2B5EF4-FFF2-40B4-BE49-F238E27FC236}">
                <a16:creationId xmlns:a16="http://schemas.microsoft.com/office/drawing/2014/main" id="{D58A746F-1D74-35C5-339E-4FF240AE6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6790" y="1551408"/>
            <a:ext cx="4230441" cy="2733515"/>
          </a:xfrm>
          <a:prstGeom prst="rect">
            <a:avLst/>
          </a:prstGeom>
        </p:spPr>
      </p:pic>
      <p:pic>
        <p:nvPicPr>
          <p:cNvPr id="5" name="Picture 4" descr="A map of the earth&#10;&#10;Description automatically generated">
            <a:extLst>
              <a:ext uri="{FF2B5EF4-FFF2-40B4-BE49-F238E27FC236}">
                <a16:creationId xmlns:a16="http://schemas.microsoft.com/office/drawing/2014/main" id="{14AB43B4-1E2E-9AF7-F4B0-EBED79396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559" y="1551408"/>
            <a:ext cx="4083213" cy="27012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416D11-CEC0-C721-DF0F-23D5C36332D0}"/>
              </a:ext>
            </a:extLst>
          </p:cNvPr>
          <p:cNvSpPr txBox="1"/>
          <p:nvPr/>
        </p:nvSpPr>
        <p:spPr>
          <a:xfrm>
            <a:off x="1052687" y="227635"/>
            <a:ext cx="702820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8.) ROCKE-3D Ancient Mars: N. Ocean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DFAE03-918A-80A6-7572-F0808FE03091}"/>
              </a:ext>
            </a:extLst>
          </p:cNvPr>
          <p:cNvSpPr txBox="1"/>
          <p:nvPr/>
        </p:nvSpPr>
        <p:spPr>
          <a:xfrm>
            <a:off x="231831" y="986974"/>
            <a:ext cx="88402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+mn-lt"/>
                <a:sym typeface="Wingdings" pitchFamily="2" charset="2"/>
              </a:rPr>
              <a:t>Schmidt et al. (2022) PNAS:  “Circumpolar ocean stability on Mars 3 </a:t>
            </a:r>
            <a:r>
              <a:rPr lang="en-US" sz="2200" dirty="0" err="1">
                <a:latin typeface="+mn-lt"/>
                <a:sym typeface="Wingdings" pitchFamily="2" charset="2"/>
              </a:rPr>
              <a:t>Gy</a:t>
            </a:r>
            <a:r>
              <a:rPr lang="en-US" sz="2200" dirty="0">
                <a:latin typeface="+mn-lt"/>
                <a:sym typeface="Wingdings" pitchFamily="2" charset="2"/>
              </a:rPr>
              <a:t> ago”</a:t>
            </a:r>
          </a:p>
          <a:p>
            <a:endParaRPr lang="en-US" dirty="0">
              <a:latin typeface="+mn-lt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631837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86C1914-F3B5-2D80-7FD6-C5D358FF6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288" y="4765054"/>
            <a:ext cx="2895600" cy="273844"/>
          </a:xfrm>
        </p:spPr>
        <p:txBody>
          <a:bodyPr/>
          <a:lstStyle/>
          <a:p>
            <a:pPr>
              <a:defRPr/>
            </a:pPr>
            <a:r>
              <a:rPr lang="en-US" dirty="0"/>
              <a:t>M.J. Way (MUAN/MAVEN 2023)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29165B-28D0-A090-0014-489A361ACB2A}"/>
              </a:ext>
            </a:extLst>
          </p:cNvPr>
          <p:cNvSpPr txBox="1"/>
          <p:nvPr/>
        </p:nvSpPr>
        <p:spPr>
          <a:xfrm>
            <a:off x="231831" y="986974"/>
            <a:ext cx="88402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+mn-lt"/>
                <a:sym typeface="Wingdings" pitchFamily="2" charset="2"/>
              </a:rPr>
              <a:t>Schmidt et al. (2022) PNAS:  “Circumpolar ocean stability on Mars 3 </a:t>
            </a:r>
            <a:r>
              <a:rPr lang="en-US" sz="2200" dirty="0" err="1">
                <a:latin typeface="+mn-lt"/>
                <a:sym typeface="Wingdings" pitchFamily="2" charset="2"/>
              </a:rPr>
              <a:t>Gy</a:t>
            </a:r>
            <a:r>
              <a:rPr lang="en-US" sz="2200" dirty="0">
                <a:latin typeface="+mn-lt"/>
                <a:sym typeface="Wingdings" pitchFamily="2" charset="2"/>
              </a:rPr>
              <a:t> ago”</a:t>
            </a:r>
          </a:p>
          <a:p>
            <a:endParaRPr lang="en-US" dirty="0">
              <a:latin typeface="+mn-lt"/>
              <a:sym typeface="Wingdings" pitchFamily="2" charset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F5EB87-AC94-5E9B-B1D6-78E51EB2E907}"/>
              </a:ext>
            </a:extLst>
          </p:cNvPr>
          <p:cNvSpPr txBox="1"/>
          <p:nvPr/>
        </p:nvSpPr>
        <p:spPr>
          <a:xfrm>
            <a:off x="320040" y="1581775"/>
            <a:ext cx="4572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Northern Ocean</a:t>
            </a:r>
          </a:p>
          <a:p>
            <a:r>
              <a:rPr lang="en-US" dirty="0">
                <a:latin typeface="+mn-lt"/>
              </a:rPr>
              <a:t>Modern Topography</a:t>
            </a:r>
          </a:p>
          <a:p>
            <a:r>
              <a:rPr lang="en-US" dirty="0">
                <a:latin typeface="+mn-lt"/>
              </a:rPr>
              <a:t>40</a:t>
            </a:r>
            <a:r>
              <a:rPr lang="en-US" baseline="30000" dirty="0">
                <a:latin typeface="+mn-lt"/>
              </a:rPr>
              <a:t>o</a:t>
            </a:r>
            <a:r>
              <a:rPr lang="en-US" dirty="0">
                <a:latin typeface="+mn-lt"/>
              </a:rPr>
              <a:t> obliquity</a:t>
            </a:r>
          </a:p>
          <a:p>
            <a:r>
              <a:rPr lang="en-US" dirty="0">
                <a:latin typeface="+mn-lt"/>
              </a:rPr>
              <a:t>Insolation=453</a:t>
            </a:r>
            <a:r>
              <a:rPr lang="en-US" dirty="0"/>
              <a:t> W/m</a:t>
            </a:r>
            <a:r>
              <a:rPr lang="en-US" baseline="30000" dirty="0"/>
              <a:t>2</a:t>
            </a:r>
            <a:r>
              <a:rPr lang="en-US" dirty="0">
                <a:latin typeface="+mn-lt"/>
              </a:rPr>
              <a:t> (79% modern)</a:t>
            </a:r>
          </a:p>
          <a:p>
            <a:r>
              <a:rPr lang="en-US" sz="1800" dirty="0">
                <a:effectLst/>
                <a:latin typeface="+mn-lt"/>
              </a:rPr>
              <a:t>1 bar</a:t>
            </a:r>
          </a:p>
          <a:p>
            <a:r>
              <a:rPr lang="en-US" dirty="0">
                <a:latin typeface="+mn-lt"/>
              </a:rPr>
              <a:t>90% CO2 + </a:t>
            </a:r>
            <a:r>
              <a:rPr lang="en-US" sz="1800" dirty="0">
                <a:effectLst/>
                <a:latin typeface="+mn-lt"/>
              </a:rPr>
              <a:t>10% H2</a:t>
            </a:r>
          </a:p>
          <a:p>
            <a:endParaRPr lang="en-US" dirty="0">
              <a:latin typeface="+mn-lt"/>
            </a:endParaRPr>
          </a:p>
          <a:p>
            <a:r>
              <a:rPr lang="en-US" sz="1800" b="1" dirty="0">
                <a:effectLst/>
                <a:latin typeface="+mn-lt"/>
              </a:rPr>
              <a:t>Global Mean T = –8C</a:t>
            </a:r>
          </a:p>
          <a:p>
            <a:endParaRPr lang="en-US" b="1" dirty="0">
              <a:latin typeface="+mn-lt"/>
            </a:endParaRPr>
          </a:p>
          <a:p>
            <a:r>
              <a:rPr lang="en-US" sz="1800" dirty="0">
                <a:effectLst/>
                <a:latin typeface="+mn-lt"/>
              </a:rPr>
              <a:t>Wordsworth et al. 2017 (ab initio)</a:t>
            </a:r>
            <a:r>
              <a:rPr lang="en-US" sz="1800" b="1" dirty="0">
                <a:effectLst/>
                <a:latin typeface="+mn-lt"/>
              </a:rPr>
              <a:t> </a:t>
            </a:r>
            <a:endParaRPr lang="en-US" b="1" dirty="0"/>
          </a:p>
        </p:txBody>
      </p:sp>
      <p:pic>
        <p:nvPicPr>
          <p:cNvPr id="13" name="Picture 12" descr="A map of the earth&#10;&#10;Description automatically generated">
            <a:extLst>
              <a:ext uri="{FF2B5EF4-FFF2-40B4-BE49-F238E27FC236}">
                <a16:creationId xmlns:a16="http://schemas.microsoft.com/office/drawing/2014/main" id="{4C16FAB7-36AC-0DA4-53AF-855548555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735" y="1437373"/>
            <a:ext cx="5240528" cy="34668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4DA8A7D-44FE-ED3A-96BF-F6B93CDEC76A}"/>
              </a:ext>
            </a:extLst>
          </p:cNvPr>
          <p:cNvSpPr txBox="1"/>
          <p:nvPr/>
        </p:nvSpPr>
        <p:spPr>
          <a:xfrm>
            <a:off x="1052687" y="227635"/>
            <a:ext cx="702820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8.) ROCKE-3D Ancient Mars: N. Ocean</a:t>
            </a:r>
          </a:p>
        </p:txBody>
      </p:sp>
    </p:spTree>
    <p:extLst>
      <p:ext uri="{BB962C8B-B14F-4D97-AF65-F5344CB8AC3E}">
        <p14:creationId xmlns:p14="http://schemas.microsoft.com/office/powerpoint/2010/main" val="29120858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433702" y="877336"/>
            <a:ext cx="76285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  <a:sym typeface="Wingdings" pitchFamily="2" charset="2"/>
              </a:rPr>
              <a:t>Schmidt et al. (2022) PNAS:  “Circumpolar ocean stability on Mars 3 </a:t>
            </a:r>
            <a:r>
              <a:rPr lang="en-US" dirty="0" err="1">
                <a:latin typeface="+mn-lt"/>
                <a:sym typeface="Wingdings" pitchFamily="2" charset="2"/>
              </a:rPr>
              <a:t>Gy</a:t>
            </a:r>
            <a:r>
              <a:rPr lang="en-US" dirty="0">
                <a:latin typeface="+mn-lt"/>
                <a:sym typeface="Wingdings" pitchFamily="2" charset="2"/>
              </a:rPr>
              <a:t> ago”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sym typeface="Wingdings" pitchFamily="2" charset="2"/>
              </a:rPr>
              <a:t>1 bar CO2 + 20% H2: </a:t>
            </a:r>
            <a:r>
              <a:rPr lang="en-US" b="1" dirty="0">
                <a:latin typeface="+mn-lt"/>
                <a:sym typeface="Wingdings" pitchFamily="2" charset="2"/>
              </a:rPr>
              <a:t>Global Mean Surface Temperature (</a:t>
            </a:r>
            <a:r>
              <a:rPr lang="en-US" b="1" dirty="0" err="1">
                <a:latin typeface="+mn-lt"/>
                <a:sym typeface="Wingdings" pitchFamily="2" charset="2"/>
              </a:rPr>
              <a:t>Tsurf</a:t>
            </a:r>
            <a:r>
              <a:rPr lang="en-US" b="1" dirty="0">
                <a:latin typeface="+mn-lt"/>
                <a:sym typeface="Wingdings" pitchFamily="2" charset="2"/>
              </a:rPr>
              <a:t>) &gt; 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sym typeface="Wingdings" pitchFamily="2" charset="2"/>
              </a:rPr>
              <a:t>1 bar CO2 + 10% H2: </a:t>
            </a:r>
            <a:r>
              <a:rPr lang="en-US" dirty="0" err="1">
                <a:latin typeface="+mn-lt"/>
                <a:sym typeface="Wingdings" pitchFamily="2" charset="2"/>
              </a:rPr>
              <a:t>Tsurf</a:t>
            </a:r>
            <a:r>
              <a:rPr lang="en-US" dirty="0">
                <a:latin typeface="+mn-lt"/>
                <a:sym typeface="Wingdings" pitchFamily="2" charset="2"/>
              </a:rPr>
              <a:t>&lt;0 with Northern </a:t>
            </a:r>
            <a:r>
              <a:rPr lang="en-US" b="1" dirty="0">
                <a:latin typeface="+mn-lt"/>
                <a:sym typeface="Wingdings" pitchFamily="2" charset="2"/>
              </a:rPr>
              <a:t>areas</a:t>
            </a:r>
            <a:r>
              <a:rPr lang="en-US" dirty="0">
                <a:latin typeface="+mn-lt"/>
                <a:sym typeface="Wingdings" pitchFamily="2" charset="2"/>
              </a:rPr>
              <a:t> &gt; 0</a:t>
            </a:r>
          </a:p>
          <a:p>
            <a:r>
              <a:rPr lang="en-US" dirty="0">
                <a:latin typeface="+mn-lt"/>
                <a:sym typeface="Wingdings" pitchFamily="2" charset="2"/>
              </a:rPr>
              <a:t>Showed that regional temperatures can be above freezing (near n. polar ocean)</a:t>
            </a:r>
          </a:p>
          <a:p>
            <a:r>
              <a:rPr lang="en-US" b="1" dirty="0">
                <a:latin typeface="+mn-lt"/>
                <a:sym typeface="Wingdings" pitchFamily="2" charset="2"/>
              </a:rPr>
              <a:t>While global mean remains below zero.</a:t>
            </a:r>
          </a:p>
        </p:txBody>
      </p:sp>
      <p:pic>
        <p:nvPicPr>
          <p:cNvPr id="5" name="Picture 4" descr="A map of the ocean&#10;&#10;Description automatically generated">
            <a:extLst>
              <a:ext uri="{FF2B5EF4-FFF2-40B4-BE49-F238E27FC236}">
                <a16:creationId xmlns:a16="http://schemas.microsoft.com/office/drawing/2014/main" id="{C7E69360-9F59-D210-AE1A-4A0E99E8B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47" y="2807500"/>
            <a:ext cx="4164146" cy="20982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7CCC54-3A52-29F1-9084-CE6F7EAD1E1A}"/>
              </a:ext>
            </a:extLst>
          </p:cNvPr>
          <p:cNvSpPr txBox="1"/>
          <p:nvPr/>
        </p:nvSpPr>
        <p:spPr>
          <a:xfrm>
            <a:off x="1012144" y="2415530"/>
            <a:ext cx="2579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 deg obliquity : 10% H2</a:t>
            </a:r>
          </a:p>
        </p:txBody>
      </p:sp>
      <p:pic>
        <p:nvPicPr>
          <p:cNvPr id="8" name="Picture 7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D4AF331B-4A54-0D3B-0EE0-F198A3EF1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324" y="2327185"/>
            <a:ext cx="3469859" cy="26608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FBD4DF-EDE6-C0FE-FCFF-C6EE1C4B7FF6}"/>
              </a:ext>
            </a:extLst>
          </p:cNvPr>
          <p:cNvSpPr txBox="1"/>
          <p:nvPr/>
        </p:nvSpPr>
        <p:spPr>
          <a:xfrm>
            <a:off x="1052687" y="227635"/>
            <a:ext cx="702820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8.) ROCKE-3D Ancient Mars: N. Ocean</a:t>
            </a:r>
          </a:p>
        </p:txBody>
      </p:sp>
    </p:spTree>
    <p:extLst>
      <p:ext uri="{BB962C8B-B14F-4D97-AF65-F5344CB8AC3E}">
        <p14:creationId xmlns:p14="http://schemas.microsoft.com/office/powerpoint/2010/main" val="35760619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18152E-DE59-1E31-8020-45E84455E63D}"/>
              </a:ext>
            </a:extLst>
          </p:cNvPr>
          <p:cNvSpPr txBox="1"/>
          <p:nvPr/>
        </p:nvSpPr>
        <p:spPr>
          <a:xfrm>
            <a:off x="1938112" y="143050"/>
            <a:ext cx="5143075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dirty="0"/>
              <a:t>8.) ROCKE-3D Ancient Mars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8B9E6-EC68-6FC2-4F30-F874ACC57E17}"/>
              </a:ext>
            </a:extLst>
          </p:cNvPr>
          <p:cNvSpPr txBox="1"/>
          <p:nvPr/>
        </p:nvSpPr>
        <p:spPr>
          <a:xfrm>
            <a:off x="341559" y="860500"/>
            <a:ext cx="728301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  <a:sym typeface="Wingdings" pitchFamily="2" charset="2"/>
              </a:rPr>
              <a:t>Schmidt et al. (2022) PNAS:  “Circumpolar ocean stability on Mars 3 </a:t>
            </a:r>
            <a:r>
              <a:rPr lang="en-US" dirty="0" err="1">
                <a:latin typeface="+mn-lt"/>
                <a:sym typeface="Wingdings" pitchFamily="2" charset="2"/>
              </a:rPr>
              <a:t>Gy</a:t>
            </a:r>
            <a:r>
              <a:rPr lang="en-US" dirty="0">
                <a:latin typeface="+mn-lt"/>
                <a:sym typeface="Wingdings" pitchFamily="2" charset="2"/>
              </a:rPr>
              <a:t> ago”</a:t>
            </a:r>
          </a:p>
          <a:p>
            <a:endParaRPr lang="en-US" dirty="0">
              <a:latin typeface="+mn-lt"/>
              <a:sym typeface="Wingdings" pitchFamily="2" charset="2"/>
            </a:endParaRPr>
          </a:p>
          <a:p>
            <a:r>
              <a:rPr lang="en-US" dirty="0">
                <a:latin typeface="+mn-lt"/>
                <a:sym typeface="Wingdings" pitchFamily="2" charset="2"/>
              </a:rPr>
              <a:t>Big problem remains: </a:t>
            </a:r>
          </a:p>
          <a:p>
            <a:r>
              <a:rPr lang="en-US" dirty="0">
                <a:latin typeface="+mn-lt"/>
                <a:sym typeface="Wingdings" pitchFamily="2" charset="2"/>
              </a:rPr>
              <a:t>what about snow accumulation?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+mn-lt"/>
                <a:sym typeface="Wingdings" pitchFamily="2" charset="2"/>
              </a:rPr>
              <a:t>Tharsis</a:t>
            </a:r>
            <a:r>
              <a:rPr lang="en-US" dirty="0">
                <a:latin typeface="+mn-lt"/>
                <a:sym typeface="Wingdings" pitchFamily="2" charset="2"/>
              </a:rPr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n-lt"/>
                <a:sym typeface="Wingdings" pitchFamily="2" charset="2"/>
              </a:rPr>
              <a:t>Southern Highlands?</a:t>
            </a:r>
          </a:p>
          <a:p>
            <a:endParaRPr lang="en-US" dirty="0">
              <a:latin typeface="+mn-lt"/>
              <a:sym typeface="Wingdings" pitchFamily="2" charset="2"/>
            </a:endParaRPr>
          </a:p>
          <a:p>
            <a:r>
              <a:rPr lang="en-US" dirty="0">
                <a:latin typeface="+mn-lt"/>
                <a:sym typeface="Wingdings" pitchFamily="2" charset="2"/>
              </a:rPr>
              <a:t>Will glacier return flow of water to </a:t>
            </a:r>
          </a:p>
          <a:p>
            <a:r>
              <a:rPr lang="en-US" dirty="0">
                <a:latin typeface="+mn-lt"/>
                <a:sym typeface="Wingdings" pitchFamily="2" charset="2"/>
              </a:rPr>
              <a:t>ocean balance the system?</a:t>
            </a:r>
          </a:p>
          <a:p>
            <a:endParaRPr lang="en-US" dirty="0">
              <a:latin typeface="+mn-lt"/>
              <a:sym typeface="Wingdings" pitchFamily="2" charset="2"/>
            </a:endParaRPr>
          </a:p>
        </p:txBody>
      </p:sp>
      <p:pic>
        <p:nvPicPr>
          <p:cNvPr id="7" name="Picture 6" descr="A diagram of the weather&#10;&#10;Description automatically generated">
            <a:extLst>
              <a:ext uri="{FF2B5EF4-FFF2-40B4-BE49-F238E27FC236}">
                <a16:creationId xmlns:a16="http://schemas.microsoft.com/office/drawing/2014/main" id="{EB0FBA4E-68C2-513C-B18B-70DD4B5D8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941" y="1307069"/>
            <a:ext cx="4762500" cy="34163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A5DA980-0D6F-1D6B-8E45-2D6B646A4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</p:spTree>
    <p:extLst>
      <p:ext uri="{BB962C8B-B14F-4D97-AF65-F5344CB8AC3E}">
        <p14:creationId xmlns:p14="http://schemas.microsoft.com/office/powerpoint/2010/main" val="15968290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3B3F4-6782-07EA-E70B-F9B82301B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846" y="250672"/>
            <a:ext cx="3719146" cy="1151794"/>
          </a:xfrm>
        </p:spPr>
        <p:txBody>
          <a:bodyPr/>
          <a:lstStyle/>
          <a:p>
            <a:r>
              <a:rPr lang="en-US" dirty="0"/>
              <a:t>CO2-H2 CO2-CH4 ab-initio optimism!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9D9F60-B311-9E18-2BF0-EB9BE8731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  <p:pic>
        <p:nvPicPr>
          <p:cNvPr id="5" name="Picture 4" descr="A graph of different types of temperature&#10;&#10;Description automatically generated">
            <a:extLst>
              <a:ext uri="{FF2B5EF4-FFF2-40B4-BE49-F238E27FC236}">
                <a16:creationId xmlns:a16="http://schemas.microsoft.com/office/drawing/2014/main" id="{8CF5D1BA-5699-41BE-F199-42D682D4E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398" y="-102393"/>
            <a:ext cx="3525682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850E17-87EA-82E6-2321-02C42145CC30}"/>
              </a:ext>
            </a:extLst>
          </p:cNvPr>
          <p:cNvSpPr txBox="1"/>
          <p:nvPr/>
        </p:nvSpPr>
        <p:spPr>
          <a:xfrm>
            <a:off x="457200" y="2312377"/>
            <a:ext cx="43672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Blue Lines Wordsworth et al. 2017 (ab-initio)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/>
              <a:t>Black Lines </a:t>
            </a:r>
            <a:r>
              <a:rPr lang="en-US" dirty="0" err="1"/>
              <a:t>Turbet</a:t>
            </a:r>
            <a:r>
              <a:rPr lang="en-US" dirty="0"/>
              <a:t> et al. 2020 (empirical)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1BC8A1C-6081-F907-F90D-EA3C50C72C26}"/>
              </a:ext>
            </a:extLst>
          </p:cNvPr>
          <p:cNvCxnSpPr>
            <a:cxnSpLocks/>
          </p:cNvCxnSpPr>
          <p:nvPr/>
        </p:nvCxnSpPr>
        <p:spPr>
          <a:xfrm flipV="1">
            <a:off x="4824421" y="503822"/>
            <a:ext cx="2015291" cy="18919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01A3E18-E03B-8BDF-BF87-788B195CF6F6}"/>
              </a:ext>
            </a:extLst>
          </p:cNvPr>
          <p:cNvCxnSpPr>
            <a:cxnSpLocks/>
          </p:cNvCxnSpPr>
          <p:nvPr/>
        </p:nvCxnSpPr>
        <p:spPr>
          <a:xfrm flipV="1">
            <a:off x="4319580" y="1005840"/>
            <a:ext cx="2520132" cy="20872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D5B1D09-82AB-6AE3-D1BA-6FD031781CFA}"/>
              </a:ext>
            </a:extLst>
          </p:cNvPr>
          <p:cNvSpPr txBox="1"/>
          <p:nvPr/>
        </p:nvSpPr>
        <p:spPr>
          <a:xfrm>
            <a:off x="527538" y="3594250"/>
            <a:ext cx="41367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3% H2 + 87% CO2 </a:t>
            </a:r>
            <a:r>
              <a:rPr lang="en-US" sz="2200" dirty="0">
                <a:sym typeface="Wingdings" pitchFamily="2" charset="2"/>
              </a:rPr>
              <a:t> </a:t>
            </a:r>
            <a:r>
              <a:rPr lang="en-US" sz="2200" dirty="0"/>
              <a:t>+13</a:t>
            </a:r>
            <a:r>
              <a:rPr lang="en-US" sz="2200" baseline="30000" dirty="0"/>
              <a:t>o </a:t>
            </a:r>
            <a:r>
              <a:rPr lang="en-US" sz="2200" dirty="0"/>
              <a:t>ab-initio</a:t>
            </a:r>
          </a:p>
          <a:p>
            <a:endParaRPr lang="en-US" sz="2200" dirty="0"/>
          </a:p>
          <a:p>
            <a:r>
              <a:rPr lang="en-US" sz="2200" dirty="0"/>
              <a:t>Ab-initio overestimates warming!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957E9F9-E001-02D6-7820-5BF8F01067F6}"/>
              </a:ext>
            </a:extLst>
          </p:cNvPr>
          <p:cNvSpPr txBox="1"/>
          <p:nvPr/>
        </p:nvSpPr>
        <p:spPr>
          <a:xfrm>
            <a:off x="247298" y="1534256"/>
            <a:ext cx="50086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Turbet et al. 2020: Suite of simulations (2 bar atm): </a:t>
            </a:r>
          </a:p>
          <a:p>
            <a:r>
              <a:rPr lang="en-US" dirty="0"/>
              <a:t>global mean surface temperature</a:t>
            </a:r>
          </a:p>
        </p:txBody>
      </p:sp>
    </p:spTree>
    <p:extLst>
      <p:ext uri="{BB962C8B-B14F-4D97-AF65-F5344CB8AC3E}">
        <p14:creationId xmlns:p14="http://schemas.microsoft.com/office/powerpoint/2010/main" val="33222692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86C1914-F3B5-2D80-7FD6-C5D358FF6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  <p:pic>
        <p:nvPicPr>
          <p:cNvPr id="6" name="Picture 5" descr="A graph of numbers and lines&#10;&#10;Description automatically generated with medium confidence">
            <a:extLst>
              <a:ext uri="{FF2B5EF4-FFF2-40B4-BE49-F238E27FC236}">
                <a16:creationId xmlns:a16="http://schemas.microsoft.com/office/drawing/2014/main" id="{E6795CA3-69D7-1B41-EB18-90580ED89D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0"/>
          <a:stretch/>
        </p:blipFill>
        <p:spPr>
          <a:xfrm>
            <a:off x="359204" y="2571750"/>
            <a:ext cx="6303049" cy="23622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F1A349-0F83-E289-19CB-2044C5FFA049}"/>
              </a:ext>
            </a:extLst>
          </p:cNvPr>
          <p:cNvSpPr txBox="1"/>
          <p:nvPr/>
        </p:nvSpPr>
        <p:spPr>
          <a:xfrm>
            <a:off x="6291490" y="2867560"/>
            <a:ext cx="239431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itchFamily="2" charset="2"/>
              <a:buChar char="ß"/>
            </a:pPr>
            <a:r>
              <a:rPr lang="en-US" sz="2400" b="1" dirty="0">
                <a:solidFill>
                  <a:schemeClr val="tx2"/>
                </a:solidFill>
                <a:sym typeface="Wingdings" pitchFamily="2" charset="2"/>
              </a:rPr>
              <a:t>22% H2 (lab)</a:t>
            </a:r>
          </a:p>
          <a:p>
            <a:endParaRPr lang="en-US" sz="1200" b="1" dirty="0">
              <a:solidFill>
                <a:schemeClr val="tx2"/>
              </a:solidFill>
              <a:sym typeface="Wingdings" pitchFamily="2" charset="2"/>
            </a:endParaRPr>
          </a:p>
          <a:p>
            <a:r>
              <a:rPr lang="en-US" sz="2400" b="1" dirty="0">
                <a:solidFill>
                  <a:schemeClr val="tx2"/>
                </a:solidFill>
                <a:sym typeface="Wingdings" pitchFamily="2" charset="2"/>
              </a:rPr>
              <a:t>vs 10% (ab-initio)</a:t>
            </a:r>
          </a:p>
          <a:p>
            <a:endParaRPr lang="en-US" sz="1200" b="1" dirty="0">
              <a:solidFill>
                <a:schemeClr val="tx2"/>
              </a:solidFill>
              <a:sym typeface="Wingdings" pitchFamily="2" charset="2"/>
            </a:endParaRPr>
          </a:p>
          <a:p>
            <a:pPr algn="ctr"/>
            <a:r>
              <a:rPr lang="en-US" sz="2400" b="1" dirty="0">
                <a:solidFill>
                  <a:schemeClr val="tx2"/>
                </a:solidFill>
                <a:sym typeface="Wingdings" pitchFamily="2" charset="2"/>
              </a:rPr>
              <a:t>12% MORE H2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sym typeface="Wingdings" pitchFamily="2" charset="2"/>
              </a:rPr>
              <a:t>necessary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33A11B-A70A-AAEE-C198-CE8461AAED18}"/>
              </a:ext>
            </a:extLst>
          </p:cNvPr>
          <p:cNvSpPr txBox="1"/>
          <p:nvPr/>
        </p:nvSpPr>
        <p:spPr>
          <a:xfrm>
            <a:off x="6120609" y="2361962"/>
            <a:ext cx="2543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 get the same warming</a:t>
            </a:r>
          </a:p>
        </p:txBody>
      </p:sp>
      <p:pic>
        <p:nvPicPr>
          <p:cNvPr id="3" name="Picture 2" descr="A graph of numbers and lines&#10;&#10;Description automatically generated with medium confidence">
            <a:extLst>
              <a:ext uri="{FF2B5EF4-FFF2-40B4-BE49-F238E27FC236}">
                <a16:creationId xmlns:a16="http://schemas.microsoft.com/office/drawing/2014/main" id="{49512F36-FD3D-BC03-5B8F-1D48386599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726" t="4785" r="8187" b="78929"/>
          <a:stretch/>
        </p:blipFill>
        <p:spPr>
          <a:xfrm>
            <a:off x="1642527" y="1166463"/>
            <a:ext cx="3338262" cy="11954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689DCD-462B-52EF-B4BE-624A48CAFE26}"/>
              </a:ext>
            </a:extLst>
          </p:cNvPr>
          <p:cNvSpPr txBox="1"/>
          <p:nvPr/>
        </p:nvSpPr>
        <p:spPr>
          <a:xfrm>
            <a:off x="1051133" y="336948"/>
            <a:ext cx="68409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Comparing ab-initio (Wordsworth) vs empirical (Turbet) radiation tables</a:t>
            </a:r>
          </a:p>
          <a:p>
            <a:pPr algn="ctr"/>
            <a:r>
              <a:rPr lang="en-US" dirty="0"/>
              <a:t>Ab-initio 1 bar 40</a:t>
            </a:r>
            <a:r>
              <a:rPr lang="en-US" baseline="30000" dirty="0"/>
              <a:t>o</a:t>
            </a:r>
            <a:r>
              <a:rPr lang="en-US" dirty="0"/>
              <a:t> obliquity gives </a:t>
            </a:r>
            <a:r>
              <a:rPr lang="en-US" dirty="0" err="1"/>
              <a:t>T_mean</a:t>
            </a:r>
            <a:r>
              <a:rPr lang="en-US" dirty="0"/>
              <a:t>=–7.5</a:t>
            </a:r>
          </a:p>
        </p:txBody>
      </p:sp>
    </p:spTree>
    <p:extLst>
      <p:ext uri="{BB962C8B-B14F-4D97-AF65-F5344CB8AC3E}">
        <p14:creationId xmlns:p14="http://schemas.microsoft.com/office/powerpoint/2010/main" val="36501499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86C1914-F3B5-2D80-7FD6-C5D358FF6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  <p:pic>
        <p:nvPicPr>
          <p:cNvPr id="6" name="Picture 5" descr="A graph of numbers and lines&#10;&#10;Description automatically generated with medium confidence">
            <a:extLst>
              <a:ext uri="{FF2B5EF4-FFF2-40B4-BE49-F238E27FC236}">
                <a16:creationId xmlns:a16="http://schemas.microsoft.com/office/drawing/2014/main" id="{E6795CA3-69D7-1B41-EB18-90580ED89D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0"/>
          <a:stretch/>
        </p:blipFill>
        <p:spPr>
          <a:xfrm>
            <a:off x="60101" y="2298284"/>
            <a:ext cx="6303049" cy="2362292"/>
          </a:xfrm>
          <a:prstGeom prst="rect">
            <a:avLst/>
          </a:prstGeom>
        </p:spPr>
      </p:pic>
      <p:pic>
        <p:nvPicPr>
          <p:cNvPr id="3" name="Picture 2" descr="A graph of numbers and lines&#10;&#10;Description automatically generated with medium confidence">
            <a:extLst>
              <a:ext uri="{FF2B5EF4-FFF2-40B4-BE49-F238E27FC236}">
                <a16:creationId xmlns:a16="http://schemas.microsoft.com/office/drawing/2014/main" id="{49512F36-FD3D-BC03-5B8F-1D48386599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726" t="4785" r="8187" b="78929"/>
          <a:stretch/>
        </p:blipFill>
        <p:spPr>
          <a:xfrm>
            <a:off x="5745637" y="2644886"/>
            <a:ext cx="3338262" cy="11954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9E2530-43C3-9EDB-9393-512E7693CDE7}"/>
              </a:ext>
            </a:extLst>
          </p:cNvPr>
          <p:cNvSpPr txBox="1"/>
          <p:nvPr/>
        </p:nvSpPr>
        <p:spPr>
          <a:xfrm>
            <a:off x="700755" y="739297"/>
            <a:ext cx="7580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Please tell me how long It takes to get from one</a:t>
            </a:r>
          </a:p>
          <a:p>
            <a:pPr algn="ctr"/>
            <a:r>
              <a:rPr lang="en-US" sz="2400" b="1" dirty="0"/>
              <a:t>atmosphere to another via H2 escape in THIS atmosphere!</a:t>
            </a:r>
          </a:p>
        </p:txBody>
      </p:sp>
    </p:spTree>
    <p:extLst>
      <p:ext uri="{BB962C8B-B14F-4D97-AF65-F5344CB8AC3E}">
        <p14:creationId xmlns:p14="http://schemas.microsoft.com/office/powerpoint/2010/main" val="39128158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103AC-EDFB-459C-CDC6-7CED4A257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7881F5-D6F9-044D-A064-7BEBC644B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M.J. Way (MUAN/MAVEN 2023)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F57EB3-2618-3B38-516F-BDA53B3F4DA5}"/>
              </a:ext>
            </a:extLst>
          </p:cNvPr>
          <p:cNvSpPr txBox="1"/>
          <p:nvPr/>
        </p:nvSpPr>
        <p:spPr>
          <a:xfrm>
            <a:off x="703377" y="922637"/>
            <a:ext cx="8309839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Models have been useful in understanding a number of processes on modern Mars: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D/H ratio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mechanisms of global dust storms?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Atmospheric dynamics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Micrometeoric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infall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and possible cloud formation at VERY high altitudes</a:t>
            </a:r>
          </a:p>
          <a:p>
            <a:endParaRPr lang="en-US" dirty="0"/>
          </a:p>
          <a:p>
            <a:r>
              <a:rPr lang="en-US" dirty="0"/>
              <a:t>They have perhaps been even more useful in constraining our theories of ancient Mars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atmospheric pressures and constituents can produce its ancient geology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1-2 Bar with CO2+H2 mix is the flavor of the 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sophistication needed in modeling of dynamic lakes, glaciers and </a:t>
            </a:r>
            <a:br>
              <a:rPr lang="en-US" dirty="0"/>
            </a:br>
            <a:r>
              <a:rPr lang="en-US" dirty="0"/>
              <a:t>how any seas may have formed or dissipated over time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constraints needed on minerology and geomorphology over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142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21431</TotalTime>
  <Words>3390</Words>
  <Application>Microsoft Macintosh PowerPoint</Application>
  <PresentationFormat>On-screen Show (16:9)</PresentationFormat>
  <Paragraphs>365</Paragraphs>
  <Slides>38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8" baseType="lpstr">
      <vt:lpstr>AdvGulliv</vt:lpstr>
      <vt:lpstr>Arial</vt:lpstr>
      <vt:lpstr>Calibri</vt:lpstr>
      <vt:lpstr>ElsevierGulliver</vt:lpstr>
      <vt:lpstr>Helvetica</vt:lpstr>
      <vt:lpstr>Helvetica Neue</vt:lpstr>
      <vt:lpstr>Open Sans</vt:lpstr>
      <vt:lpstr>Times</vt:lpstr>
      <vt:lpstr>Wingdings</vt:lpstr>
      <vt:lpstr>Office Theme</vt:lpstr>
      <vt:lpstr>Using GCMs to understand  Ancient and Modern Mars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Mars Coupler Pathways and Connections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CO2-H2 CO2-CH4 ab-initio optimism!</vt:lpstr>
      <vt:lpstr>PowerPoint Presentation</vt:lpstr>
      <vt:lpstr>PowerPoint Presentation</vt:lpstr>
      <vt:lpstr>The Future?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ROCKE3D GISS mtg</dc:title>
  <dc:creator>Way, Michael J. (GISS-6110)</dc:creator>
  <cp:lastModifiedBy>Michael Way</cp:lastModifiedBy>
  <cp:revision>411</cp:revision>
  <cp:lastPrinted>2021-11-21T18:42:02Z</cp:lastPrinted>
  <dcterms:created xsi:type="dcterms:W3CDTF">2015-09-30T12:39:07Z</dcterms:created>
  <dcterms:modified xsi:type="dcterms:W3CDTF">2023-09-13T10:18:42Z</dcterms:modified>
</cp:coreProperties>
</file>