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9" r:id="rId6"/>
    <p:sldId id="257" r:id="rId7"/>
    <p:sldId id="258" r:id="rId8"/>
    <p:sldId id="261" r:id="rId9"/>
    <p:sldId id="262" r:id="rId10"/>
    <p:sldId id="263" r:id="rId11"/>
    <p:sldId id="269" r:id="rId12"/>
    <p:sldId id="270" r:id="rId13"/>
    <p:sldId id="265" r:id="rId14"/>
    <p:sldId id="267" r:id="rId15"/>
    <p:sldId id="266" r:id="rId16"/>
    <p:sldId id="268" r:id="rId17"/>
    <p:sldId id="260" r:id="rId18"/>
    <p:sldId id="26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32"/>
  </p:normalViewPr>
  <p:slideViewPr>
    <p:cSldViewPr snapToGrid="0">
      <p:cViewPr varScale="1">
        <p:scale>
          <a:sx n="154" d="100"/>
          <a:sy n="154" d="100"/>
        </p:scale>
        <p:origin x="42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Luke%202023\Thesis\Thesis%20backup%2030.12.22\Chapter%206%20-%20General%20discussion\Data\Preference%20vs%20GNR%20and%20N2O%20ratio%20regress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28880381924357E-2"/>
          <c:y val="2.267888341876137E-2"/>
          <c:w val="0.91473707400078574"/>
          <c:h val="0.88109333420147995"/>
        </c:manualLayout>
      </c:layout>
      <c:scatterChart>
        <c:scatterStyle val="lineMarker"/>
        <c:varyColors val="0"/>
        <c:ser>
          <c:idx val="0"/>
          <c:order val="0"/>
          <c:spPr>
            <a:ln w="19050" cap="rnd">
              <a:noFill/>
              <a:round/>
            </a:ln>
            <a:effectLst/>
          </c:spPr>
          <c:marker>
            <c:symbol val="circle"/>
            <c:size val="5"/>
            <c:spPr>
              <a:solidFill>
                <a:schemeClr val="accent1">
                  <a:lumMod val="75000"/>
                </a:schemeClr>
              </a:solidFill>
              <a:ln w="9525">
                <a:solidFill>
                  <a:schemeClr val="accent1"/>
                </a:solidFill>
              </a:ln>
              <a:effectLst/>
            </c:spPr>
          </c:marker>
          <c:dLbls>
            <c:dLbl>
              <c:idx val="0"/>
              <c:layout>
                <c:manualLayout>
                  <c:x val="-9.2424773754181483E-2"/>
                  <c:y val="-2.2946803110376373E-2"/>
                </c:manualLayout>
              </c:layout>
              <c:tx>
                <c:rich>
                  <a:bodyPr/>
                  <a:lstStyle/>
                  <a:p>
                    <a:r>
                      <a:rPr lang="en-US"/>
                      <a:t>Annabell</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683-874C-9F08-84AE11BA228B}"/>
                </c:ext>
              </c:extLst>
            </c:dLbl>
            <c:dLbl>
              <c:idx val="1"/>
              <c:layout>
                <c:manualLayout>
                  <c:x val="-1.2644768643933013E-2"/>
                  <c:y val="1.9929993621533894E-2"/>
                </c:manualLayout>
              </c:layout>
              <c:tx>
                <c:rich>
                  <a:bodyPr/>
                  <a:lstStyle/>
                  <a:p>
                    <a:r>
                      <a:rPr lang="en-US"/>
                      <a:t>Athos</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683-874C-9F08-84AE11BA228B}"/>
                </c:ext>
              </c:extLst>
            </c:dLbl>
            <c:dLbl>
              <c:idx val="2"/>
              <c:layout>
                <c:manualLayout>
                  <c:x val="-1.0378725462334232E-2"/>
                  <c:y val="2.2992621959527431E-2"/>
                </c:manualLayout>
              </c:layout>
              <c:tx>
                <c:rich>
                  <a:bodyPr/>
                  <a:lstStyle/>
                  <a:p>
                    <a:r>
                      <a:rPr lang="en-US"/>
                      <a:t>Derkado</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683-874C-9F08-84AE11BA228B}"/>
                </c:ext>
              </c:extLst>
            </c:dLbl>
            <c:dLbl>
              <c:idx val="3"/>
              <c:layout>
                <c:manualLayout>
                  <c:x val="-8.501083972331655E-2"/>
                  <c:y val="1.6867365283540246E-2"/>
                </c:manualLayout>
              </c:layout>
              <c:tx>
                <c:rich>
                  <a:bodyPr/>
                  <a:lstStyle/>
                  <a:p>
                    <a:r>
                      <a:rPr lang="en-US"/>
                      <a:t>Diamant</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683-874C-9F08-84AE11BA228B}"/>
                </c:ext>
              </c:extLst>
            </c:dLbl>
            <c:dLbl>
              <c:idx val="4"/>
              <c:layout>
                <c:manualLayout>
                  <c:x val="-0.14409564247033579"/>
                  <c:y val="-2.6009431448370049E-2"/>
                </c:manualLayout>
              </c:layout>
              <c:tx>
                <c:rich>
                  <a:bodyPr/>
                  <a:lstStyle/>
                  <a:p>
                    <a:r>
                      <a:rPr lang="en-US"/>
                      <a:t>Golden Promise</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683-874C-9F08-84AE11BA228B}"/>
                </c:ext>
              </c:extLst>
            </c:dLbl>
            <c:dLbl>
              <c:idx val="5"/>
              <c:layout>
                <c:manualLayout>
                  <c:x val="-9.571612570168142E-3"/>
                  <c:y val="-1.9884174772382867E-2"/>
                </c:manualLayout>
              </c:layout>
              <c:tx>
                <c:rich>
                  <a:bodyPr/>
                  <a:lstStyle/>
                  <a:p>
                    <a:r>
                      <a:rPr lang="en-US"/>
                      <a:t>Laureate</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683-874C-9F08-84AE11BA228B}"/>
                </c:ext>
              </c:extLst>
            </c:dLbl>
            <c:dLbl>
              <c:idx val="6"/>
              <c:layout>
                <c:manualLayout>
                  <c:x val="-9.3076754105797785E-2"/>
                  <c:y val="-2.2946803110376401E-2"/>
                </c:manualLayout>
              </c:layout>
              <c:tx>
                <c:rich>
                  <a:bodyPr/>
                  <a:lstStyle/>
                  <a:p>
                    <a:r>
                      <a:rPr lang="en-US"/>
                      <a:t>LG Diablo</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683-874C-9F08-84AE11BA228B}"/>
                </c:ext>
              </c:extLst>
            </c:dLbl>
            <c:dLbl>
              <c:idx val="7"/>
              <c:layout>
                <c:manualLayout>
                  <c:x val="-1.0539072542061701E-2"/>
                  <c:y val="-1.9884174772382922E-2"/>
                </c:manualLayout>
              </c:layout>
              <c:tx>
                <c:rich>
                  <a:bodyPr/>
                  <a:lstStyle/>
                  <a:p>
                    <a:r>
                      <a:rPr lang="en-US"/>
                      <a:t>Steffi</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683-874C-9F08-84AE11BA228B}"/>
                </c:ext>
              </c:extLst>
            </c:dLbl>
            <c:dLbl>
              <c:idx val="8"/>
              <c:layout>
                <c:manualLayout>
                  <c:x val="-1.2660412261467423E-2"/>
                  <c:y val="-1.9884174772382808E-2"/>
                </c:manualLayout>
              </c:layout>
              <c:tx>
                <c:rich>
                  <a:bodyPr/>
                  <a:lstStyle/>
                  <a:p>
                    <a:r>
                      <a:rPr lang="en-US"/>
                      <a:t>NFC Tipple</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683-874C-9F08-84AE11BA228B}"/>
                </c:ext>
              </c:extLst>
            </c:dLbl>
            <c:dLbl>
              <c:idx val="9"/>
              <c:layout>
                <c:manualLayout>
                  <c:x val="-1.1651398930498014E-2"/>
                  <c:y val="-2.2946803110376401E-2"/>
                </c:manualLayout>
              </c:layout>
              <c:tx>
                <c:rich>
                  <a:bodyPr/>
                  <a:lstStyle/>
                  <a:p>
                    <a:r>
                      <a:rPr lang="en-US"/>
                      <a:t>Waggon</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683-874C-9F08-84AE11BA228B}"/>
                </c:ext>
              </c:extLst>
            </c:dLbl>
            <c:dLbl>
              <c:idx val="10"/>
              <c:layout>
                <c:manualLayout>
                  <c:x val="-8.4436425641974955E-3"/>
                  <c:y val="-2.2946803110376428E-2"/>
                </c:manualLayout>
              </c:layout>
              <c:tx>
                <c:rich>
                  <a:bodyPr/>
                  <a:lstStyle/>
                  <a:p>
                    <a:r>
                      <a:rPr lang="en-US"/>
                      <a:t>Westminster</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683-874C-9F08-84AE11BA228B}"/>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('Data and graphs GNR'!$F$2:$F$3,'Data and graphs GNR'!$F$5:$F$13)</c:f>
                <c:numCache>
                  <c:formatCode>General</c:formatCode>
                  <c:ptCount val="11"/>
                  <c:pt idx="0">
                    <c:v>3.3740570395252786E-2</c:v>
                  </c:pt>
                  <c:pt idx="1">
                    <c:v>3.587112522442968E-2</c:v>
                  </c:pt>
                  <c:pt idx="2">
                    <c:v>5.7845415023338884E-2</c:v>
                  </c:pt>
                  <c:pt idx="3">
                    <c:v>2.8084924540949706E-2</c:v>
                  </c:pt>
                  <c:pt idx="4">
                    <c:v>2.6450421259129404E-2</c:v>
                  </c:pt>
                  <c:pt idx="5">
                    <c:v>4.6886416036477516E-2</c:v>
                  </c:pt>
                  <c:pt idx="6">
                    <c:v>2.8214307571688968E-2</c:v>
                  </c:pt>
                  <c:pt idx="7">
                    <c:v>6.1337331764347788E-2</c:v>
                  </c:pt>
                  <c:pt idx="8">
                    <c:v>3.1304225617212696E-2</c:v>
                  </c:pt>
                  <c:pt idx="9">
                    <c:v>6.4983088584692109E-2</c:v>
                  </c:pt>
                  <c:pt idx="10">
                    <c:v>3.0543903937232147E-2</c:v>
                  </c:pt>
                </c:numCache>
              </c:numRef>
            </c:plus>
            <c:minus>
              <c:numRef>
                <c:f>('Data and graphs GNR'!$F$2:$F$3,'Data and graphs GNR'!$F$5:$F$13)</c:f>
                <c:numCache>
                  <c:formatCode>General</c:formatCode>
                  <c:ptCount val="11"/>
                  <c:pt idx="0">
                    <c:v>3.3740570395252786E-2</c:v>
                  </c:pt>
                  <c:pt idx="1">
                    <c:v>3.587112522442968E-2</c:v>
                  </c:pt>
                  <c:pt idx="2">
                    <c:v>5.7845415023338884E-2</c:v>
                  </c:pt>
                  <c:pt idx="3">
                    <c:v>2.8084924540949706E-2</c:v>
                  </c:pt>
                  <c:pt idx="4">
                    <c:v>2.6450421259129404E-2</c:v>
                  </c:pt>
                  <c:pt idx="5">
                    <c:v>4.6886416036477516E-2</c:v>
                  </c:pt>
                  <c:pt idx="6">
                    <c:v>2.8214307571688968E-2</c:v>
                  </c:pt>
                  <c:pt idx="7">
                    <c:v>6.1337331764347788E-2</c:v>
                  </c:pt>
                  <c:pt idx="8">
                    <c:v>3.1304225617212696E-2</c:v>
                  </c:pt>
                  <c:pt idx="9">
                    <c:v>6.4983088584692109E-2</c:v>
                  </c:pt>
                  <c:pt idx="10">
                    <c:v>3.0543903937232147E-2</c:v>
                  </c:pt>
                </c:numCache>
              </c:numRef>
            </c:minus>
            <c:spPr>
              <a:noFill/>
              <a:ln w="9525" cap="flat" cmpd="sng" algn="ctr">
                <a:solidFill>
                  <a:schemeClr val="accent1">
                    <a:lumMod val="75000"/>
                  </a:schemeClr>
                </a:solidFill>
                <a:round/>
              </a:ln>
              <a:effectLst/>
            </c:spPr>
          </c:errBars>
          <c:errBars>
            <c:errDir val="x"/>
            <c:errBarType val="both"/>
            <c:errValType val="cust"/>
            <c:noEndCap val="0"/>
            <c:plus>
              <c:numRef>
                <c:f>('Data and graphs GNR'!$D$2:$D$3,'Data and graphs GNR'!$D$5:$D$13)</c:f>
                <c:numCache>
                  <c:formatCode>General</c:formatCode>
                  <c:ptCount val="11"/>
                  <c:pt idx="0">
                    <c:v>0.13300000000000001</c:v>
                  </c:pt>
                  <c:pt idx="1">
                    <c:v>0.13300000000000001</c:v>
                  </c:pt>
                  <c:pt idx="2">
                    <c:v>0.11600000000000001</c:v>
                  </c:pt>
                  <c:pt idx="3">
                    <c:v>0.13300000000000001</c:v>
                  </c:pt>
                  <c:pt idx="4">
                    <c:v>0.11600000000000001</c:v>
                  </c:pt>
                  <c:pt idx="5">
                    <c:v>0.13300000000000001</c:v>
                  </c:pt>
                  <c:pt idx="6">
                    <c:v>0.11600000000000001</c:v>
                  </c:pt>
                  <c:pt idx="7">
                    <c:v>0.11600000000000001</c:v>
                  </c:pt>
                  <c:pt idx="8">
                    <c:v>0.11600000000000001</c:v>
                  </c:pt>
                  <c:pt idx="9">
                    <c:v>0.13300000000000001</c:v>
                  </c:pt>
                  <c:pt idx="10">
                    <c:v>0.11600000000000001</c:v>
                  </c:pt>
                </c:numCache>
              </c:numRef>
            </c:plus>
            <c:minus>
              <c:numRef>
                <c:f>('Data and graphs GNR'!$D$2:$D$3,'Data and graphs GNR'!$D$5:$D$12,'Data and graphs GNR'!$D$13)</c:f>
                <c:numCache>
                  <c:formatCode>General</c:formatCode>
                  <c:ptCount val="11"/>
                  <c:pt idx="0">
                    <c:v>0.13300000000000001</c:v>
                  </c:pt>
                  <c:pt idx="1">
                    <c:v>0.13300000000000001</c:v>
                  </c:pt>
                  <c:pt idx="2">
                    <c:v>0.11600000000000001</c:v>
                  </c:pt>
                  <c:pt idx="3">
                    <c:v>0.13300000000000001</c:v>
                  </c:pt>
                  <c:pt idx="4">
                    <c:v>0.11600000000000001</c:v>
                  </c:pt>
                  <c:pt idx="5">
                    <c:v>0.13300000000000001</c:v>
                  </c:pt>
                  <c:pt idx="6">
                    <c:v>0.11600000000000001</c:v>
                  </c:pt>
                  <c:pt idx="7">
                    <c:v>0.11600000000000001</c:v>
                  </c:pt>
                  <c:pt idx="8">
                    <c:v>0.11600000000000001</c:v>
                  </c:pt>
                  <c:pt idx="9">
                    <c:v>0.13300000000000001</c:v>
                  </c:pt>
                  <c:pt idx="10">
                    <c:v>0.11600000000000001</c:v>
                  </c:pt>
                </c:numCache>
              </c:numRef>
            </c:minus>
            <c:spPr>
              <a:noFill/>
              <a:ln w="9525" cap="flat" cmpd="sng" algn="ctr">
                <a:solidFill>
                  <a:schemeClr val="accent1">
                    <a:lumMod val="75000"/>
                  </a:schemeClr>
                </a:solidFill>
                <a:round/>
              </a:ln>
              <a:effectLst/>
            </c:spPr>
          </c:errBars>
          <c:xVal>
            <c:numRef>
              <c:f>('Data and graphs GNR'!$C$2:$C$3,'Data and graphs GNR'!$C$5:$C$13)</c:f>
              <c:numCache>
                <c:formatCode>General</c:formatCode>
                <c:ptCount val="11"/>
                <c:pt idx="0">
                  <c:v>0.34799999999999998</c:v>
                </c:pt>
                <c:pt idx="1">
                  <c:v>-3.4200000000000001E-2</c:v>
                </c:pt>
                <c:pt idx="2">
                  <c:v>0.66600000000000004</c:v>
                </c:pt>
                <c:pt idx="3">
                  <c:v>-5.7599999999999998E-2</c:v>
                </c:pt>
                <c:pt idx="4">
                  <c:v>0.42699999999999999</c:v>
                </c:pt>
                <c:pt idx="5">
                  <c:v>0.437</c:v>
                </c:pt>
                <c:pt idx="6">
                  <c:v>0.63600000000000001</c:v>
                </c:pt>
                <c:pt idx="7">
                  <c:v>0.47599999999999998</c:v>
                </c:pt>
                <c:pt idx="8">
                  <c:v>0.105</c:v>
                </c:pt>
                <c:pt idx="9">
                  <c:v>0.22700000000000001</c:v>
                </c:pt>
                <c:pt idx="10">
                  <c:v>0.69399999999999995</c:v>
                </c:pt>
              </c:numCache>
            </c:numRef>
          </c:xVal>
          <c:yVal>
            <c:numRef>
              <c:f>('Data and graphs GNR'!$E$2:$E$3,'Data and graphs GNR'!$E$5:$E$13)</c:f>
              <c:numCache>
                <c:formatCode>General</c:formatCode>
                <c:ptCount val="11"/>
                <c:pt idx="0">
                  <c:v>-3.0200000000000001E-2</c:v>
                </c:pt>
                <c:pt idx="1">
                  <c:v>-0.1547</c:v>
                </c:pt>
                <c:pt idx="2">
                  <c:v>-9.64E-2</c:v>
                </c:pt>
                <c:pt idx="3">
                  <c:v>-0.1069</c:v>
                </c:pt>
                <c:pt idx="4">
                  <c:v>-0.1023</c:v>
                </c:pt>
                <c:pt idx="5">
                  <c:v>-5.0299999999999997E-2</c:v>
                </c:pt>
                <c:pt idx="6">
                  <c:v>-8.77E-2</c:v>
                </c:pt>
                <c:pt idx="7">
                  <c:v>-0.1734</c:v>
                </c:pt>
                <c:pt idx="8">
                  <c:v>-0.15090000000000001</c:v>
                </c:pt>
                <c:pt idx="9">
                  <c:v>-0.18149999999999999</c:v>
                </c:pt>
                <c:pt idx="10">
                  <c:v>-4.6699999999999998E-2</c:v>
                </c:pt>
              </c:numCache>
            </c:numRef>
          </c:yVal>
          <c:smooth val="0"/>
          <c:extLst>
            <c:ext xmlns:c16="http://schemas.microsoft.com/office/drawing/2014/chart" uri="{C3380CC4-5D6E-409C-BE32-E72D297353CC}">
              <c16:uniqueId val="{0000000B-0683-874C-9F08-84AE11BA228B}"/>
            </c:ext>
          </c:extLst>
        </c:ser>
        <c:dLbls>
          <c:showLegendKey val="0"/>
          <c:showVal val="0"/>
          <c:showCatName val="0"/>
          <c:showSerName val="0"/>
          <c:showPercent val="0"/>
          <c:showBubbleSize val="0"/>
        </c:dLbls>
        <c:axId val="504180400"/>
        <c:axId val="494019472"/>
      </c:scatterChart>
      <c:valAx>
        <c:axId val="504180400"/>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GB" sz="1100" b="1"/>
                  <a:t>Log</a:t>
                </a:r>
                <a:r>
                  <a:rPr lang="en-GB" sz="1100" b="1" baseline="-25000"/>
                  <a:t>10</a:t>
                </a:r>
                <a:r>
                  <a:rPr lang="en-GB" sz="1100" b="1"/>
                  <a:t> estimated marginal</a:t>
                </a:r>
                <a:r>
                  <a:rPr lang="en-GB" sz="1100" b="1" baseline="0"/>
                  <a:t> mean gross nitrification rate (mg N kg soil</a:t>
                </a:r>
                <a:r>
                  <a:rPr lang="en-GB" sz="1100" b="1" baseline="30000"/>
                  <a:t>-1</a:t>
                </a:r>
                <a:r>
                  <a:rPr lang="en-GB" sz="1100" b="1" baseline="0"/>
                  <a:t> day</a:t>
                </a:r>
                <a:r>
                  <a:rPr lang="en-GB" sz="1100" b="1" baseline="30000"/>
                  <a:t>-1</a:t>
                </a:r>
                <a:r>
                  <a:rPr lang="en-GB" sz="1100" b="1" baseline="0"/>
                  <a:t>)</a:t>
                </a:r>
                <a:endParaRPr lang="en-GB" sz="1100" b="1"/>
              </a:p>
            </c:rich>
          </c:tx>
          <c:layout>
            <c:manualLayout>
              <c:xMode val="edge"/>
              <c:yMode val="edge"/>
              <c:x val="0.15342214656602127"/>
              <c:y val="0.9313052463788037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94019472"/>
        <c:crosses val="autoZero"/>
        <c:crossBetween val="midCat"/>
      </c:valAx>
      <c:valAx>
        <c:axId val="49401947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100" b="1" dirty="0"/>
                  <a:t>Mean N preference</a:t>
                </a:r>
                <a:endParaRPr lang="en-GB" sz="1100" b="1" baseline="-25000" dirty="0"/>
              </a:p>
            </c:rich>
          </c:tx>
          <c:layout>
            <c:manualLayout>
              <c:xMode val="edge"/>
              <c:yMode val="edge"/>
              <c:x val="6.2266012170799105E-3"/>
              <c:y val="0.274383766622897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50418040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39D26-0F60-476F-A85A-4D53B1C4F806}" type="datetimeFigureOut">
              <a:rPr lang="en-US" smtClean="0"/>
              <a:t>10/3/2023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8162A-65A9-4762-A7C4-4C647A8928EF}" type="slidenum">
              <a:rPr lang="en-US" smtClean="0"/>
              <a:t>‹#›</a:t>
            </a:fld>
            <a:endParaRPr lang="en-US"/>
          </a:p>
        </p:txBody>
      </p:sp>
    </p:spTree>
    <p:extLst>
      <p:ext uri="{BB962C8B-B14F-4D97-AF65-F5344CB8AC3E}">
        <p14:creationId xmlns:p14="http://schemas.microsoft.com/office/powerpoint/2010/main" val="1503921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78162A-65A9-4762-A7C4-4C647A8928EF}" type="slidenum">
              <a:rPr lang="en-US" smtClean="0"/>
              <a:t>1</a:t>
            </a:fld>
            <a:endParaRPr lang="en-US"/>
          </a:p>
        </p:txBody>
      </p:sp>
    </p:spTree>
    <p:extLst>
      <p:ext uri="{BB962C8B-B14F-4D97-AF65-F5344CB8AC3E}">
        <p14:creationId xmlns:p14="http://schemas.microsoft.com/office/powerpoint/2010/main" val="2860194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2</a:t>
            </a:fld>
            <a:endParaRPr lang="en-US"/>
          </a:p>
        </p:txBody>
      </p:sp>
    </p:spTree>
    <p:extLst>
      <p:ext uri="{BB962C8B-B14F-4D97-AF65-F5344CB8AC3E}">
        <p14:creationId xmlns:p14="http://schemas.microsoft.com/office/powerpoint/2010/main" val="1518472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Preference dependent on environment. In drier, aerobic soils, nitrification is dominant driver of ammonium and nitrate pools. Since nitrification converts ammonium to nitrate, the nitrate pool is often dominant in these soil systems. This leads to loss of N from the system through leaching and denitrification (nitrate much more mobile in soil). Nitrification therefore generally considered to be a bad thing, and it means many plants ‘prefer’ nitrate because it is much more widely available over a larger area.</a:t>
            </a:r>
          </a:p>
        </p:txBody>
      </p:sp>
      <p:sp>
        <p:nvSpPr>
          <p:cNvPr id="4" name="Slide Number Placeholder 3"/>
          <p:cNvSpPr>
            <a:spLocks noGrp="1"/>
          </p:cNvSpPr>
          <p:nvPr>
            <p:ph type="sldNum" sz="quarter" idx="5"/>
          </p:nvPr>
        </p:nvSpPr>
        <p:spPr/>
        <p:txBody>
          <a:bodyPr/>
          <a:lstStyle/>
          <a:p>
            <a:fld id="{A678162A-65A9-4762-A7C4-4C647A8928EF}" type="slidenum">
              <a:rPr lang="en-US" smtClean="0"/>
              <a:t>3</a:t>
            </a:fld>
            <a:endParaRPr lang="en-US"/>
          </a:p>
        </p:txBody>
      </p:sp>
    </p:spTree>
    <p:extLst>
      <p:ext uri="{BB962C8B-B14F-4D97-AF65-F5344CB8AC3E}">
        <p14:creationId xmlns:p14="http://schemas.microsoft.com/office/powerpoint/2010/main" val="1141224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some plants are capable of inhibiting nitrification, through BNI (Biological Nitrification Inhibition). Not going into detail, but plants with high BNI activity may show increased ammonium preference, and in fact ammonium preference may itself be a form of BNI – better adapted to compete with nitrifiers for ammonium.</a:t>
            </a:r>
          </a:p>
        </p:txBody>
      </p:sp>
      <p:sp>
        <p:nvSpPr>
          <p:cNvPr id="4" name="Slide Number Placeholder 3"/>
          <p:cNvSpPr>
            <a:spLocks noGrp="1"/>
          </p:cNvSpPr>
          <p:nvPr>
            <p:ph type="sldNum" sz="quarter" idx="5"/>
          </p:nvPr>
        </p:nvSpPr>
        <p:spPr/>
        <p:txBody>
          <a:bodyPr/>
          <a:lstStyle/>
          <a:p>
            <a:fld id="{A678162A-65A9-4762-A7C4-4C647A8928EF}" type="slidenum">
              <a:rPr lang="en-US" smtClean="0"/>
              <a:t>4</a:t>
            </a:fld>
            <a:endParaRPr lang="en-US"/>
          </a:p>
        </p:txBody>
      </p:sp>
    </p:spTree>
    <p:extLst>
      <p:ext uri="{BB962C8B-B14F-4D97-AF65-F5344CB8AC3E}">
        <p14:creationId xmlns:p14="http://schemas.microsoft.com/office/powerpoint/2010/main" val="847703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5</a:t>
            </a:fld>
            <a:endParaRPr lang="en-US"/>
          </a:p>
        </p:txBody>
      </p:sp>
    </p:spTree>
    <p:extLst>
      <p:ext uri="{BB962C8B-B14F-4D97-AF65-F5344CB8AC3E}">
        <p14:creationId xmlns:p14="http://schemas.microsoft.com/office/powerpoint/2010/main" val="1097541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6</a:t>
            </a:fld>
            <a:endParaRPr lang="en-US"/>
          </a:p>
        </p:txBody>
      </p:sp>
    </p:spTree>
    <p:extLst>
      <p:ext uri="{BB962C8B-B14F-4D97-AF65-F5344CB8AC3E}">
        <p14:creationId xmlns:p14="http://schemas.microsoft.com/office/powerpoint/2010/main" val="1429617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7</a:t>
            </a:fld>
            <a:endParaRPr lang="en-US"/>
          </a:p>
        </p:txBody>
      </p:sp>
    </p:spTree>
    <p:extLst>
      <p:ext uri="{BB962C8B-B14F-4D97-AF65-F5344CB8AC3E}">
        <p14:creationId xmlns:p14="http://schemas.microsoft.com/office/powerpoint/2010/main" val="3300390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8</a:t>
            </a:fld>
            <a:endParaRPr lang="en-US"/>
          </a:p>
        </p:txBody>
      </p:sp>
    </p:spTree>
    <p:extLst>
      <p:ext uri="{BB962C8B-B14F-4D97-AF65-F5344CB8AC3E}">
        <p14:creationId xmlns:p14="http://schemas.microsoft.com/office/powerpoint/2010/main" val="1505622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9</a:t>
            </a:fld>
            <a:endParaRPr lang="en-US"/>
          </a:p>
        </p:txBody>
      </p:sp>
    </p:spTree>
    <p:extLst>
      <p:ext uri="{BB962C8B-B14F-4D97-AF65-F5344CB8AC3E}">
        <p14:creationId xmlns:p14="http://schemas.microsoft.com/office/powerpoint/2010/main" val="1268800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10</a:t>
            </a:fld>
            <a:endParaRPr lang="en-US"/>
          </a:p>
        </p:txBody>
      </p:sp>
    </p:spTree>
    <p:extLst>
      <p:ext uri="{BB962C8B-B14F-4D97-AF65-F5344CB8AC3E}">
        <p14:creationId xmlns:p14="http://schemas.microsoft.com/office/powerpoint/2010/main" val="571988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11</a:t>
            </a:fld>
            <a:endParaRPr lang="en-US"/>
          </a:p>
        </p:txBody>
      </p:sp>
    </p:spTree>
    <p:extLst>
      <p:ext uri="{BB962C8B-B14F-4D97-AF65-F5344CB8AC3E}">
        <p14:creationId xmlns:p14="http://schemas.microsoft.com/office/powerpoint/2010/main" val="1831346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12</a:t>
            </a:fld>
            <a:endParaRPr lang="en-US"/>
          </a:p>
        </p:txBody>
      </p:sp>
    </p:spTree>
    <p:extLst>
      <p:ext uri="{BB962C8B-B14F-4D97-AF65-F5344CB8AC3E}">
        <p14:creationId xmlns:p14="http://schemas.microsoft.com/office/powerpoint/2010/main" val="3581422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13</a:t>
            </a:fld>
            <a:endParaRPr lang="en-US"/>
          </a:p>
        </p:txBody>
      </p:sp>
    </p:spTree>
    <p:extLst>
      <p:ext uri="{BB962C8B-B14F-4D97-AF65-F5344CB8AC3E}">
        <p14:creationId xmlns:p14="http://schemas.microsoft.com/office/powerpoint/2010/main" val="194197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the form of N that a plant prefers to uptake. Plants can take up organic forms like amino acids but in most systems, usually inorganic N is dominant, particularly in conventional agricultural soils that are fertilized. So we’ll define N preference here as a plant’s preference for ammonium or nitrate. Important to note that it’s not that plants ONLY take up one form or the other, but that they PREFER to take up one form or the other. Plants are plastic and will respond to the environment which drives the dominant N form…</a:t>
            </a:r>
          </a:p>
        </p:txBody>
      </p:sp>
      <p:sp>
        <p:nvSpPr>
          <p:cNvPr id="4" name="Slide Number Placeholder 3"/>
          <p:cNvSpPr>
            <a:spLocks noGrp="1"/>
          </p:cNvSpPr>
          <p:nvPr>
            <p:ph type="sldNum" sz="quarter" idx="5"/>
          </p:nvPr>
        </p:nvSpPr>
        <p:spPr/>
        <p:txBody>
          <a:bodyPr/>
          <a:lstStyle/>
          <a:p>
            <a:fld id="{A678162A-65A9-4762-A7C4-4C647A8928EF}" type="slidenum">
              <a:rPr lang="en-US" smtClean="0"/>
              <a:t>15</a:t>
            </a:fld>
            <a:endParaRPr lang="en-US"/>
          </a:p>
        </p:txBody>
      </p:sp>
    </p:spTree>
    <p:extLst>
      <p:ext uri="{BB962C8B-B14F-4D97-AF65-F5344CB8AC3E}">
        <p14:creationId xmlns:p14="http://schemas.microsoft.com/office/powerpoint/2010/main" val="233779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FD0A-21C8-1200-6F2A-6690E66D7E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986BB0-8DEF-396D-2476-5452FF458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2E8EF8-4B50-39AC-66D4-664239527EBE}"/>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2412F387-1BE4-2106-4E8F-D4BB0AF2B7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974B2-9139-2C0B-176A-B7FC189D71EE}"/>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106511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49D9-9963-DB9E-9B2A-1E85790A35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6BFDD7-434D-5FBF-BB06-5F558C8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9AA289-6D82-72FE-8666-47E383170F1F}"/>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35622837-E6D2-DD01-2FB9-994E4AF74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3B931-4021-B49C-3BCC-6F7785CB761A}"/>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2444528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2C40-5B13-0665-9E5D-37EA8725ED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E367CC-ABDA-96F7-D76E-000972B06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58E93F-0169-9C00-9000-6A3C80019D66}"/>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D94C487B-E355-8356-659D-5B2450724A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7DAD67-223D-9320-7029-6A41A5BFF727}"/>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3972037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A0ED-FA99-A943-2198-74FCED79E6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27A1F8-B176-9ED5-F295-348E5DD4FF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FACD09-60F8-65B2-F81E-A99AEF4AB4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FC955D-97F5-94E8-6E1A-F5F33B516FAD}"/>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6" name="Footer Placeholder 5">
            <a:extLst>
              <a:ext uri="{FF2B5EF4-FFF2-40B4-BE49-F238E27FC236}">
                <a16:creationId xmlns:a16="http://schemas.microsoft.com/office/drawing/2014/main" id="{A3DC1604-218B-6627-38F7-8FBF0A7A0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0B4842-D73F-DC92-356A-4E1D27A2ADD8}"/>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3208130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8582-6E1E-7FD7-8A3F-E28200043B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9B18C4-92C4-4CDB-8F3C-D6AF74684C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56EDC1-56E9-A2DE-011E-964AA94C41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F9001E-DDDB-A2EA-E0E1-3E7685A7AC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B1C51-FDE4-C8CB-B8A6-81D049EDD6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F7BE97-F033-EBCA-9537-DD5F91BB26C5}"/>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8" name="Footer Placeholder 7">
            <a:extLst>
              <a:ext uri="{FF2B5EF4-FFF2-40B4-BE49-F238E27FC236}">
                <a16:creationId xmlns:a16="http://schemas.microsoft.com/office/drawing/2014/main" id="{5DCEB874-0B43-89B4-C53C-1E280155D7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54370C-FD22-F1C3-FD23-EB9BC182D84D}"/>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238462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ACCB-1D09-277F-F7CC-7C4451F7D9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538551-44F3-EE05-E896-23D9AA3AAE09}"/>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4" name="Footer Placeholder 3">
            <a:extLst>
              <a:ext uri="{FF2B5EF4-FFF2-40B4-BE49-F238E27FC236}">
                <a16:creationId xmlns:a16="http://schemas.microsoft.com/office/drawing/2014/main" id="{AFBD65A1-E638-23BD-D1F5-B5ACB8185A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AB3576-E4D9-7BEC-8AEF-6CB03FE5225A}"/>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162741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9B9F6F-8C75-0767-F046-B52A81DD98B0}"/>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3" name="Footer Placeholder 2">
            <a:extLst>
              <a:ext uri="{FF2B5EF4-FFF2-40B4-BE49-F238E27FC236}">
                <a16:creationId xmlns:a16="http://schemas.microsoft.com/office/drawing/2014/main" id="{FA98BD88-7ECC-FD5E-EA8D-4E3A682924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69E43C-DC24-3A3D-514D-7573D126CB04}"/>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3556944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83E10-F4D1-2C87-3CD5-FC17032EB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33149B-107B-9843-4C70-608082B0C3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062FA4-A6F4-9FA7-2AE9-0137198D65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DFD727-2551-56B8-5998-83E6964C792F}"/>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6" name="Footer Placeholder 5">
            <a:extLst>
              <a:ext uri="{FF2B5EF4-FFF2-40B4-BE49-F238E27FC236}">
                <a16:creationId xmlns:a16="http://schemas.microsoft.com/office/drawing/2014/main" id="{8174FE55-2CE7-A553-ECF8-B5BC852823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2FB0A6-B21B-49F4-9CB6-A53338ECE51E}"/>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326277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90C0-DB74-5930-D9E6-B4E8C1AF0E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DDE354-5F7E-4441-37DA-4068645D4C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E61B10-D5DB-460D-D4E2-62EE7F506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396175-CF74-394F-716E-4A4431B8F9F1}"/>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6" name="Footer Placeholder 5">
            <a:extLst>
              <a:ext uri="{FF2B5EF4-FFF2-40B4-BE49-F238E27FC236}">
                <a16:creationId xmlns:a16="http://schemas.microsoft.com/office/drawing/2014/main" id="{4FAAFF77-16B8-048F-D9B5-B16FD428FA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40BDF7-3FA3-BE9F-5A22-5761EB12B909}"/>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3135319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AE4D-8CE4-6311-63A3-040A178A5B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0C408F-2422-D5CD-A5E2-C7AAB9CF00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95C36A-1C8B-C2D8-D084-DB6DB51C4EEE}"/>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1427B2CC-5224-F00D-884D-9479AB9D22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946CF-51FF-FC2E-E9E5-8D8FAF7B6A69}"/>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4012029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1F8EB3-6740-C0DF-0EBE-D77C8F41CF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19A635-FBED-9FEE-B565-E7D51B7D2F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90563-85F9-A355-A1E0-331F5ECDBED5}"/>
              </a:ext>
            </a:extLst>
          </p:cNvPr>
          <p:cNvSpPr>
            <a:spLocks noGrp="1"/>
          </p:cNvSpPr>
          <p:nvPr>
            <p:ph type="dt" sz="half" idx="10"/>
          </p:nvPr>
        </p:nvSpPr>
        <p:spPr/>
        <p:txBody>
          <a:body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ADB607E9-6F91-6A2D-910B-0091A8D9C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F5F4CD-0834-D834-7B4C-AFB5BDDDABBB}"/>
              </a:ext>
            </a:extLst>
          </p:cNvPr>
          <p:cNvSpPr>
            <a:spLocks noGrp="1"/>
          </p:cNvSpPr>
          <p:nvPr>
            <p:ph type="sldNum" sz="quarter" idx="12"/>
          </p:nvPr>
        </p:nvSpPr>
        <p:spPr/>
        <p:txBody>
          <a:bodyPr/>
          <a:lstStyle/>
          <a:p>
            <a:fld id="{DCC62D89-F538-481F-8124-9B8F1A8CF8EB}" type="slidenum">
              <a:rPr lang="en-US" smtClean="0"/>
              <a:t>‹#›</a:t>
            </a:fld>
            <a:endParaRPr lang="en-US"/>
          </a:p>
        </p:txBody>
      </p:sp>
    </p:spTree>
    <p:extLst>
      <p:ext uri="{BB962C8B-B14F-4D97-AF65-F5344CB8AC3E}">
        <p14:creationId xmlns:p14="http://schemas.microsoft.com/office/powerpoint/2010/main" val="1347373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F4A087-2DAC-E076-3751-A989947B20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24C77D-9F79-7EA8-07BF-24087AB22C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380C2-E93A-E3C6-B711-A4F71CE392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AF65D-D060-49F7-BDB8-2F2FF8A117DF}" type="datetimeFigureOut">
              <a:rPr lang="en-US" smtClean="0"/>
              <a:t>10/3/2023</a:t>
            </a:fld>
            <a:endParaRPr lang="en-US"/>
          </a:p>
        </p:txBody>
      </p:sp>
      <p:sp>
        <p:nvSpPr>
          <p:cNvPr id="5" name="Footer Placeholder 4">
            <a:extLst>
              <a:ext uri="{FF2B5EF4-FFF2-40B4-BE49-F238E27FC236}">
                <a16:creationId xmlns:a16="http://schemas.microsoft.com/office/drawing/2014/main" id="{10F3C36C-F000-AACC-B1B5-22BEB187A3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0B3F9D-4866-4999-107D-E49B0A0660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62D89-F538-481F-8124-9B8F1A8CF8EB}" type="slidenum">
              <a:rPr lang="en-US" smtClean="0"/>
              <a:t>‹#›</a:t>
            </a:fld>
            <a:endParaRPr lang="en-US"/>
          </a:p>
        </p:txBody>
      </p:sp>
    </p:spTree>
    <p:extLst>
      <p:ext uri="{BB962C8B-B14F-4D97-AF65-F5344CB8AC3E}">
        <p14:creationId xmlns:p14="http://schemas.microsoft.com/office/powerpoint/2010/main" val="2401006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8E0EAB0-B6AB-F369-8B92-CAEF05EDDDB2}"/>
              </a:ext>
            </a:extLst>
          </p:cNvPr>
          <p:cNvPicPr>
            <a:picLocks noChangeAspect="1"/>
          </p:cNvPicPr>
          <p:nvPr/>
        </p:nvPicPr>
        <p:blipFill rotWithShape="1">
          <a:blip r:embed="rId3">
            <a:extLst>
              <a:ext uri="{28A0092B-C50C-407E-A947-70E740481C1C}">
                <a14:useLocalDpi xmlns:a14="http://schemas.microsoft.com/office/drawing/2010/main" val="0"/>
              </a:ext>
            </a:extLst>
          </a:blip>
          <a:srcRect t="28737" r="9092" b="17323"/>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6138B7-2100-F5AB-AEC1-078EFE8A95FB}"/>
              </a:ext>
            </a:extLst>
          </p:cNvPr>
          <p:cNvSpPr>
            <a:spLocks noGrp="1"/>
          </p:cNvSpPr>
          <p:nvPr>
            <p:ph type="ctrTitle"/>
          </p:nvPr>
        </p:nvSpPr>
        <p:spPr>
          <a:xfrm>
            <a:off x="435309" y="625683"/>
            <a:ext cx="4023360" cy="4060785"/>
          </a:xfrm>
        </p:spPr>
        <p:txBody>
          <a:bodyPr anchor="b">
            <a:normAutofit/>
          </a:bodyPr>
          <a:lstStyle/>
          <a:p>
            <a:pPr algn="l"/>
            <a:r>
              <a:rPr lang="en-US" sz="3600" b="1" dirty="0">
                <a:solidFill>
                  <a:schemeClr val="bg1"/>
                </a:solidFill>
              </a:rPr>
              <a:t>Understanding plant nitrogen form preference responses to elevated CO</a:t>
            </a:r>
            <a:r>
              <a:rPr lang="en-US" sz="3600" b="1" baseline="-25000" dirty="0">
                <a:solidFill>
                  <a:schemeClr val="bg1"/>
                </a:solidFill>
              </a:rPr>
              <a:t>2</a:t>
            </a:r>
            <a:r>
              <a:rPr lang="en-US" sz="3600" b="1" dirty="0">
                <a:solidFill>
                  <a:schemeClr val="bg1"/>
                </a:solidFill>
              </a:rPr>
              <a:t> Earth and spaceflight cabin environments.</a:t>
            </a:r>
          </a:p>
        </p:txBody>
      </p:sp>
      <p:sp>
        <p:nvSpPr>
          <p:cNvPr id="3" name="Subtitle 2">
            <a:extLst>
              <a:ext uri="{FF2B5EF4-FFF2-40B4-BE49-F238E27FC236}">
                <a16:creationId xmlns:a16="http://schemas.microsoft.com/office/drawing/2014/main" id="{23227ECB-7248-4E23-E03C-1A31F1F20213}"/>
              </a:ext>
            </a:extLst>
          </p:cNvPr>
          <p:cNvSpPr>
            <a:spLocks noGrp="1"/>
          </p:cNvSpPr>
          <p:nvPr>
            <p:ph type="subTitle" idx="1"/>
          </p:nvPr>
        </p:nvSpPr>
        <p:spPr>
          <a:xfrm>
            <a:off x="481028" y="5024176"/>
            <a:ext cx="4319571" cy="1690949"/>
          </a:xfrm>
        </p:spPr>
        <p:txBody>
          <a:bodyPr>
            <a:normAutofit/>
          </a:bodyPr>
          <a:lstStyle/>
          <a:p>
            <a:pPr algn="l"/>
            <a:r>
              <a:rPr lang="en-US" sz="1600" b="1" dirty="0">
                <a:solidFill>
                  <a:schemeClr val="bg1"/>
                </a:solidFill>
              </a:rPr>
              <a:t>Dr Luke Fountain</a:t>
            </a:r>
          </a:p>
          <a:p>
            <a:pPr algn="l"/>
            <a:r>
              <a:rPr lang="en-US" sz="1300" dirty="0">
                <a:solidFill>
                  <a:schemeClr val="bg1"/>
                </a:solidFill>
              </a:rPr>
              <a:t>NASA NPP Fellow</a:t>
            </a:r>
          </a:p>
          <a:p>
            <a:pPr algn="l"/>
            <a:r>
              <a:rPr lang="en-US" sz="1300" dirty="0">
                <a:solidFill>
                  <a:schemeClr val="bg1"/>
                </a:solidFill>
              </a:rPr>
              <a:t>Space Crop Production</a:t>
            </a:r>
          </a:p>
          <a:p>
            <a:pPr algn="l"/>
            <a:r>
              <a:rPr lang="en-US" sz="1300" dirty="0">
                <a:solidFill>
                  <a:schemeClr val="bg1"/>
                </a:solidFill>
              </a:rPr>
              <a:t>John F. Kennedy Space Center</a:t>
            </a:r>
          </a:p>
          <a:p>
            <a:pPr algn="l"/>
            <a:r>
              <a:rPr lang="en-US" sz="1300" dirty="0" err="1">
                <a:solidFill>
                  <a:schemeClr val="bg1"/>
                </a:solidFill>
              </a:rPr>
              <a:t>luke.l.fountain@nasa.gov</a:t>
            </a:r>
            <a:endParaRPr lang="en-US" sz="1300" dirty="0">
              <a:solidFill>
                <a:schemeClr val="bg1"/>
              </a:solidFill>
            </a:endParaRP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Shape&#10;&#10;Description automatically generated with medium confidence">
            <a:extLst>
              <a:ext uri="{FF2B5EF4-FFF2-40B4-BE49-F238E27FC236}">
                <a16:creationId xmlns:a16="http://schemas.microsoft.com/office/drawing/2014/main" id="{46E1B2D8-D115-EF3C-2077-B04060D92E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0141" y="5760617"/>
            <a:ext cx="2168441" cy="968350"/>
          </a:xfrm>
          <a:prstGeom prst="rect">
            <a:avLst/>
          </a:prstGeom>
        </p:spPr>
      </p:pic>
    </p:spTree>
    <p:extLst>
      <p:ext uri="{BB962C8B-B14F-4D97-AF65-F5344CB8AC3E}">
        <p14:creationId xmlns:p14="http://schemas.microsoft.com/office/powerpoint/2010/main" val="1904147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What is nitrogen (N) preference?</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8" name="Picture 7" descr="A picture containing text, clock, sign&#10;&#10;Description automatically generated">
            <a:extLst>
              <a:ext uri="{FF2B5EF4-FFF2-40B4-BE49-F238E27FC236}">
                <a16:creationId xmlns:a16="http://schemas.microsoft.com/office/drawing/2014/main" id="{092A2C97-ADAD-4D25-0793-B7423B576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836" y="405665"/>
            <a:ext cx="3731179" cy="6046670"/>
          </a:xfrm>
          <a:prstGeom prst="rect">
            <a:avLst/>
          </a:prstGeom>
        </p:spPr>
      </p:pic>
      <p:sp>
        <p:nvSpPr>
          <p:cNvPr id="3" name="TextBox 2">
            <a:extLst>
              <a:ext uri="{FF2B5EF4-FFF2-40B4-BE49-F238E27FC236}">
                <a16:creationId xmlns:a16="http://schemas.microsoft.com/office/drawing/2014/main" id="{6A49D5DC-234C-18E1-D461-96594A7A32C5}"/>
              </a:ext>
            </a:extLst>
          </p:cNvPr>
          <p:cNvSpPr txBox="1"/>
          <p:nvPr/>
        </p:nvSpPr>
        <p:spPr>
          <a:xfrm>
            <a:off x="6301274" y="6452335"/>
            <a:ext cx="2954693" cy="261610"/>
          </a:xfrm>
          <a:prstGeom prst="rect">
            <a:avLst/>
          </a:prstGeom>
          <a:noFill/>
        </p:spPr>
        <p:txBody>
          <a:bodyPr wrap="square" rtlCol="0">
            <a:spAutoFit/>
          </a:bodyPr>
          <a:lstStyle/>
          <a:p>
            <a:r>
              <a:rPr lang="en-US" sz="1100" dirty="0"/>
              <a:t>Figure created in </a:t>
            </a:r>
            <a:r>
              <a:rPr lang="en-US" sz="1100" dirty="0" err="1"/>
              <a:t>BioRender</a:t>
            </a:r>
            <a:endParaRPr lang="en-US" sz="1100" dirty="0"/>
          </a:p>
        </p:txBody>
      </p:sp>
    </p:spTree>
    <p:extLst>
      <p:ext uri="{BB962C8B-B14F-4D97-AF65-F5344CB8AC3E}">
        <p14:creationId xmlns:p14="http://schemas.microsoft.com/office/powerpoint/2010/main" val="1393336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N preference and N cycling in agriculture</a:t>
            </a:r>
          </a:p>
        </p:txBody>
      </p:sp>
      <p:pic>
        <p:nvPicPr>
          <p:cNvPr id="9" name="Picture 8" descr="Diagram&#10;&#10;Description automatically generated">
            <a:extLst>
              <a:ext uri="{FF2B5EF4-FFF2-40B4-BE49-F238E27FC236}">
                <a16:creationId xmlns:a16="http://schemas.microsoft.com/office/drawing/2014/main" id="{16AEC9BC-45D3-431D-0920-5707984B0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253" y="625683"/>
            <a:ext cx="4637073" cy="5455380"/>
          </a:xfrm>
          <a:prstGeom prst="rect">
            <a:avLst/>
          </a:prstGeom>
        </p:spPr>
      </p:pic>
      <p:sp>
        <p:nvSpPr>
          <p:cNvPr id="3" name="TextBox 2">
            <a:extLst>
              <a:ext uri="{FF2B5EF4-FFF2-40B4-BE49-F238E27FC236}">
                <a16:creationId xmlns:a16="http://schemas.microsoft.com/office/drawing/2014/main" id="{C6603878-58B1-B728-0539-A399893A4741}"/>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
        <p:nvSpPr>
          <p:cNvPr id="4" name="TextBox 3">
            <a:extLst>
              <a:ext uri="{FF2B5EF4-FFF2-40B4-BE49-F238E27FC236}">
                <a16:creationId xmlns:a16="http://schemas.microsoft.com/office/drawing/2014/main" id="{89D6A3B8-D49A-6BE3-EC30-5B68C66C8720}"/>
              </a:ext>
            </a:extLst>
          </p:cNvPr>
          <p:cNvSpPr txBox="1"/>
          <p:nvPr/>
        </p:nvSpPr>
        <p:spPr>
          <a:xfrm>
            <a:off x="5894874" y="6054033"/>
            <a:ext cx="2954693" cy="261610"/>
          </a:xfrm>
          <a:prstGeom prst="rect">
            <a:avLst/>
          </a:prstGeom>
          <a:noFill/>
        </p:spPr>
        <p:txBody>
          <a:bodyPr wrap="square" rtlCol="0">
            <a:spAutoFit/>
          </a:bodyPr>
          <a:lstStyle/>
          <a:p>
            <a:r>
              <a:rPr lang="en-US" sz="1100" dirty="0"/>
              <a:t>Figure created in </a:t>
            </a:r>
            <a:r>
              <a:rPr lang="en-US" sz="1100" dirty="0" err="1"/>
              <a:t>BioRender</a:t>
            </a:r>
            <a:endParaRPr lang="en-US" sz="1100" dirty="0"/>
          </a:p>
        </p:txBody>
      </p:sp>
    </p:spTree>
    <p:extLst>
      <p:ext uri="{BB962C8B-B14F-4D97-AF65-F5344CB8AC3E}">
        <p14:creationId xmlns:p14="http://schemas.microsoft.com/office/powerpoint/2010/main" val="346981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N preference and N cycling in agriculture</a:t>
            </a:r>
          </a:p>
        </p:txBody>
      </p:sp>
      <p:pic>
        <p:nvPicPr>
          <p:cNvPr id="11" name="Picture 10" descr="Diagram&#10;&#10;Description automatically generated">
            <a:extLst>
              <a:ext uri="{FF2B5EF4-FFF2-40B4-BE49-F238E27FC236}">
                <a16:creationId xmlns:a16="http://schemas.microsoft.com/office/drawing/2014/main" id="{CD9482E3-8681-ADE7-7B5A-252C63338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253" y="625683"/>
            <a:ext cx="4637073" cy="5455380"/>
          </a:xfrm>
          <a:prstGeom prst="rect">
            <a:avLst/>
          </a:prstGeom>
        </p:spPr>
      </p:pic>
      <p:sp>
        <p:nvSpPr>
          <p:cNvPr id="3" name="TextBox 2">
            <a:extLst>
              <a:ext uri="{FF2B5EF4-FFF2-40B4-BE49-F238E27FC236}">
                <a16:creationId xmlns:a16="http://schemas.microsoft.com/office/drawing/2014/main" id="{1EC100F8-B803-16D9-937C-7CA7B00D87CF}"/>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
        <p:nvSpPr>
          <p:cNvPr id="4" name="TextBox 3">
            <a:extLst>
              <a:ext uri="{FF2B5EF4-FFF2-40B4-BE49-F238E27FC236}">
                <a16:creationId xmlns:a16="http://schemas.microsoft.com/office/drawing/2014/main" id="{A56757F0-3B24-8AE3-92CF-6057E587602F}"/>
              </a:ext>
            </a:extLst>
          </p:cNvPr>
          <p:cNvSpPr txBox="1"/>
          <p:nvPr/>
        </p:nvSpPr>
        <p:spPr>
          <a:xfrm>
            <a:off x="5894874" y="6054033"/>
            <a:ext cx="2954693" cy="261610"/>
          </a:xfrm>
          <a:prstGeom prst="rect">
            <a:avLst/>
          </a:prstGeom>
          <a:noFill/>
        </p:spPr>
        <p:txBody>
          <a:bodyPr wrap="square" rtlCol="0">
            <a:spAutoFit/>
          </a:bodyPr>
          <a:lstStyle/>
          <a:p>
            <a:r>
              <a:rPr lang="en-US" sz="1100" dirty="0"/>
              <a:t>Figure created in </a:t>
            </a:r>
            <a:r>
              <a:rPr lang="en-US" sz="1100" dirty="0" err="1"/>
              <a:t>BioRender</a:t>
            </a:r>
            <a:endParaRPr lang="en-US" sz="1100" dirty="0"/>
          </a:p>
        </p:txBody>
      </p:sp>
    </p:spTree>
    <p:extLst>
      <p:ext uri="{BB962C8B-B14F-4D97-AF65-F5344CB8AC3E}">
        <p14:creationId xmlns:p14="http://schemas.microsoft.com/office/powerpoint/2010/main" val="1083643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Measuring ‘innate’ N preference</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Picture 3" descr="A diagram of a plant growing in a container&#10;&#10;Description automatically generated">
            <a:extLst>
              <a:ext uri="{FF2B5EF4-FFF2-40B4-BE49-F238E27FC236}">
                <a16:creationId xmlns:a16="http://schemas.microsoft.com/office/drawing/2014/main" id="{60E68B87-596A-546D-BC14-9E6DA3382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1341" y="1000548"/>
            <a:ext cx="7772400" cy="4735089"/>
          </a:xfrm>
          <a:prstGeom prst="rect">
            <a:avLst/>
          </a:prstGeom>
        </p:spPr>
      </p:pic>
      <p:sp>
        <p:nvSpPr>
          <p:cNvPr id="5" name="TextBox 4">
            <a:extLst>
              <a:ext uri="{FF2B5EF4-FFF2-40B4-BE49-F238E27FC236}">
                <a16:creationId xmlns:a16="http://schemas.microsoft.com/office/drawing/2014/main" id="{487EDA17-8019-414C-391C-FBCD1C86B4ED}"/>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
        <p:nvSpPr>
          <p:cNvPr id="3" name="TextBox 2">
            <a:extLst>
              <a:ext uri="{FF2B5EF4-FFF2-40B4-BE49-F238E27FC236}">
                <a16:creationId xmlns:a16="http://schemas.microsoft.com/office/drawing/2014/main" id="{632D159F-C6D3-75D5-3EA5-CC49285A541B}"/>
              </a:ext>
            </a:extLst>
          </p:cNvPr>
          <p:cNvSpPr txBox="1"/>
          <p:nvPr/>
        </p:nvSpPr>
        <p:spPr>
          <a:xfrm>
            <a:off x="9654074" y="5050733"/>
            <a:ext cx="2954693" cy="261610"/>
          </a:xfrm>
          <a:prstGeom prst="rect">
            <a:avLst/>
          </a:prstGeom>
          <a:noFill/>
        </p:spPr>
        <p:txBody>
          <a:bodyPr wrap="square" rtlCol="0">
            <a:spAutoFit/>
          </a:bodyPr>
          <a:lstStyle/>
          <a:p>
            <a:r>
              <a:rPr lang="en-US" sz="1100" dirty="0"/>
              <a:t>Figure created in </a:t>
            </a:r>
            <a:r>
              <a:rPr lang="en-US" sz="1100" dirty="0" err="1"/>
              <a:t>BioRender</a:t>
            </a:r>
            <a:endParaRPr lang="en-US" sz="1100" dirty="0"/>
          </a:p>
        </p:txBody>
      </p:sp>
    </p:spTree>
    <p:extLst>
      <p:ext uri="{BB962C8B-B14F-4D97-AF65-F5344CB8AC3E}">
        <p14:creationId xmlns:p14="http://schemas.microsoft.com/office/powerpoint/2010/main" val="417907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 name="Picture 6" descr="A diagram of a plant&#10;&#10;Description automatically generated">
            <a:extLst>
              <a:ext uri="{FF2B5EF4-FFF2-40B4-BE49-F238E27FC236}">
                <a16:creationId xmlns:a16="http://schemas.microsoft.com/office/drawing/2014/main" id="{4416B017-70C7-F375-71B7-CB13041AC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1250" y="221942"/>
            <a:ext cx="7772400" cy="6414116"/>
          </a:xfrm>
          <a:prstGeom prst="rect">
            <a:avLst/>
          </a:prstGeom>
        </p:spPr>
      </p:pic>
      <p:sp>
        <p:nvSpPr>
          <p:cNvPr id="8" name="Rectangle 7">
            <a:extLst>
              <a:ext uri="{FF2B5EF4-FFF2-40B4-BE49-F238E27FC236}">
                <a16:creationId xmlns:a16="http://schemas.microsoft.com/office/drawing/2014/main" id="{CBB50FF9-1012-0439-1943-5B9FE20ABC5C}"/>
              </a:ext>
            </a:extLst>
          </p:cNvPr>
          <p:cNvSpPr/>
          <p:nvPr/>
        </p:nvSpPr>
        <p:spPr>
          <a:xfrm>
            <a:off x="481029" y="4494794"/>
            <a:ext cx="1830221" cy="1463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694AD3-264B-03EE-A0B2-2AA3E15A7DBA}"/>
              </a:ext>
            </a:extLst>
          </p:cNvPr>
          <p:cNvSpPr/>
          <p:nvPr/>
        </p:nvSpPr>
        <p:spPr>
          <a:xfrm>
            <a:off x="3078866" y="1944547"/>
            <a:ext cx="1053296" cy="48613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5AC1AC6-FD3E-272B-8019-067E1169CDEB}"/>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
        <p:nvSpPr>
          <p:cNvPr id="2" name="TextBox 1">
            <a:extLst>
              <a:ext uri="{FF2B5EF4-FFF2-40B4-BE49-F238E27FC236}">
                <a16:creationId xmlns:a16="http://schemas.microsoft.com/office/drawing/2014/main" id="{AED1E344-B991-9292-9276-A0CCF352DB2C}"/>
              </a:ext>
            </a:extLst>
          </p:cNvPr>
          <p:cNvSpPr txBox="1"/>
          <p:nvPr/>
        </p:nvSpPr>
        <p:spPr>
          <a:xfrm>
            <a:off x="3141307" y="6412394"/>
            <a:ext cx="2954693" cy="261610"/>
          </a:xfrm>
          <a:prstGeom prst="rect">
            <a:avLst/>
          </a:prstGeom>
          <a:noFill/>
        </p:spPr>
        <p:txBody>
          <a:bodyPr wrap="square" rtlCol="0">
            <a:spAutoFit/>
          </a:bodyPr>
          <a:lstStyle/>
          <a:p>
            <a:r>
              <a:rPr lang="en-US" sz="1100" dirty="0"/>
              <a:t>Figure created in </a:t>
            </a:r>
            <a:r>
              <a:rPr lang="en-US" sz="1100" dirty="0" err="1"/>
              <a:t>BioRender</a:t>
            </a:r>
            <a:endParaRPr lang="en-US" sz="1100" dirty="0"/>
          </a:p>
        </p:txBody>
      </p:sp>
    </p:spTree>
    <p:extLst>
      <p:ext uri="{BB962C8B-B14F-4D97-AF65-F5344CB8AC3E}">
        <p14:creationId xmlns:p14="http://schemas.microsoft.com/office/powerpoint/2010/main" val="252860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Rectangle 7">
            <a:extLst>
              <a:ext uri="{FF2B5EF4-FFF2-40B4-BE49-F238E27FC236}">
                <a16:creationId xmlns:a16="http://schemas.microsoft.com/office/drawing/2014/main" id="{CBB50FF9-1012-0439-1943-5B9FE20ABC5C}"/>
              </a:ext>
            </a:extLst>
          </p:cNvPr>
          <p:cNvSpPr/>
          <p:nvPr/>
        </p:nvSpPr>
        <p:spPr>
          <a:xfrm>
            <a:off x="481029" y="4494794"/>
            <a:ext cx="4023360" cy="2276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iagram of a plant&#10;&#10;Description automatically generated">
            <a:extLst>
              <a:ext uri="{FF2B5EF4-FFF2-40B4-BE49-F238E27FC236}">
                <a16:creationId xmlns:a16="http://schemas.microsoft.com/office/drawing/2014/main" id="{4416B017-70C7-F375-71B7-CB13041ACBC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2311250" y="221942"/>
            <a:ext cx="7778076" cy="6418800"/>
          </a:xfrm>
          <a:prstGeom prst="rect">
            <a:avLst/>
          </a:prstGeom>
        </p:spPr>
      </p:pic>
      <p:pic>
        <p:nvPicPr>
          <p:cNvPr id="10" name="Picture 9">
            <a:extLst>
              <a:ext uri="{FF2B5EF4-FFF2-40B4-BE49-F238E27FC236}">
                <a16:creationId xmlns:a16="http://schemas.microsoft.com/office/drawing/2014/main" id="{5D691B36-9AA0-34DA-542F-0864B423A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1600" y="2993904"/>
            <a:ext cx="6908800" cy="546100"/>
          </a:xfrm>
          <a:prstGeom prst="rect">
            <a:avLst/>
          </a:prstGeom>
          <a:ln w="19050">
            <a:solidFill>
              <a:srgbClr val="FF0000"/>
            </a:solidFill>
          </a:ln>
        </p:spPr>
      </p:pic>
      <p:sp>
        <p:nvSpPr>
          <p:cNvPr id="2" name="TextBox 1">
            <a:extLst>
              <a:ext uri="{FF2B5EF4-FFF2-40B4-BE49-F238E27FC236}">
                <a16:creationId xmlns:a16="http://schemas.microsoft.com/office/drawing/2014/main" id="{4A72A051-BA7D-660F-0AD4-D70296F20EC2}"/>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Tree>
    <p:extLst>
      <p:ext uri="{BB962C8B-B14F-4D97-AF65-F5344CB8AC3E}">
        <p14:creationId xmlns:p14="http://schemas.microsoft.com/office/powerpoint/2010/main" val="281469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N preference variation in spring barley.</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Picture 2">
            <a:extLst>
              <a:ext uri="{FF2B5EF4-FFF2-40B4-BE49-F238E27FC236}">
                <a16:creationId xmlns:a16="http://schemas.microsoft.com/office/drawing/2014/main" id="{CFA1C837-0049-EBF5-EDC7-811E8F62FD02}"/>
              </a:ext>
            </a:extLst>
          </p:cNvPr>
          <p:cNvPicPr>
            <a:picLocks noChangeAspect="1"/>
          </p:cNvPicPr>
          <p:nvPr/>
        </p:nvPicPr>
        <p:blipFill>
          <a:blip r:embed="rId3"/>
          <a:stretch>
            <a:fillRect/>
          </a:stretch>
        </p:blipFill>
        <p:spPr>
          <a:xfrm>
            <a:off x="4324939" y="771988"/>
            <a:ext cx="6546660" cy="5545119"/>
          </a:xfrm>
          <a:prstGeom prst="rect">
            <a:avLst/>
          </a:prstGeom>
        </p:spPr>
      </p:pic>
      <p:sp>
        <p:nvSpPr>
          <p:cNvPr id="6" name="TextBox 5">
            <a:extLst>
              <a:ext uri="{FF2B5EF4-FFF2-40B4-BE49-F238E27FC236}">
                <a16:creationId xmlns:a16="http://schemas.microsoft.com/office/drawing/2014/main" id="{198C5E6A-F9CA-45BC-442D-08C8180BFF39}"/>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grpSp>
        <p:nvGrpSpPr>
          <p:cNvPr id="19" name="Group 18">
            <a:extLst>
              <a:ext uri="{FF2B5EF4-FFF2-40B4-BE49-F238E27FC236}">
                <a16:creationId xmlns:a16="http://schemas.microsoft.com/office/drawing/2014/main" id="{0204FAFD-1692-7DA0-C20F-F5CD8FDF6A7A}"/>
              </a:ext>
            </a:extLst>
          </p:cNvPr>
          <p:cNvGrpSpPr/>
          <p:nvPr/>
        </p:nvGrpSpPr>
        <p:grpSpPr>
          <a:xfrm>
            <a:off x="9767521" y="422665"/>
            <a:ext cx="2048117" cy="477852"/>
            <a:chOff x="9767521" y="422665"/>
            <a:chExt cx="2048117" cy="477852"/>
          </a:xfrm>
        </p:grpSpPr>
        <p:pic>
          <p:nvPicPr>
            <p:cNvPr id="7" name="Picture 6">
              <a:extLst>
                <a:ext uri="{FF2B5EF4-FFF2-40B4-BE49-F238E27FC236}">
                  <a16:creationId xmlns:a16="http://schemas.microsoft.com/office/drawing/2014/main" id="{D3C1E6BE-EB5B-7C6A-B5D8-DE8BE99584E0}"/>
                </a:ext>
              </a:extLst>
            </p:cNvPr>
            <p:cNvPicPr>
              <a:picLocks noChangeAspect="1"/>
            </p:cNvPicPr>
            <p:nvPr/>
          </p:nvPicPr>
          <p:blipFill rotWithShape="1">
            <a:blip r:embed="rId3"/>
            <a:srcRect l="66942" t="39403" r="29220" b="57905"/>
            <a:stretch/>
          </p:blipFill>
          <p:spPr>
            <a:xfrm>
              <a:off x="9811142" y="697375"/>
              <a:ext cx="251233" cy="149225"/>
            </a:xfrm>
            <a:prstGeom prst="rect">
              <a:avLst/>
            </a:prstGeom>
          </p:spPr>
        </p:pic>
        <p:pic>
          <p:nvPicPr>
            <p:cNvPr id="8" name="Picture 7">
              <a:extLst>
                <a:ext uri="{FF2B5EF4-FFF2-40B4-BE49-F238E27FC236}">
                  <a16:creationId xmlns:a16="http://schemas.microsoft.com/office/drawing/2014/main" id="{5E3F658D-7930-3D12-209F-0BE18AAA81DD}"/>
                </a:ext>
              </a:extLst>
            </p:cNvPr>
            <p:cNvPicPr>
              <a:picLocks noChangeAspect="1"/>
            </p:cNvPicPr>
            <p:nvPr/>
          </p:nvPicPr>
          <p:blipFill rotWithShape="1">
            <a:blip r:embed="rId3"/>
            <a:srcRect l="17961" t="14197" r="76748" b="83111"/>
            <a:stretch/>
          </p:blipFill>
          <p:spPr>
            <a:xfrm>
              <a:off x="9767521" y="489682"/>
              <a:ext cx="346364" cy="149225"/>
            </a:xfrm>
            <a:prstGeom prst="rect">
              <a:avLst/>
            </a:prstGeom>
          </p:spPr>
        </p:pic>
        <p:sp>
          <p:nvSpPr>
            <p:cNvPr id="9" name="TextBox 8">
              <a:extLst>
                <a:ext uri="{FF2B5EF4-FFF2-40B4-BE49-F238E27FC236}">
                  <a16:creationId xmlns:a16="http://schemas.microsoft.com/office/drawing/2014/main" id="{D5A7F640-0341-A19A-B941-03BD7071DCA1}"/>
                </a:ext>
              </a:extLst>
            </p:cNvPr>
            <p:cNvSpPr txBox="1"/>
            <p:nvPr/>
          </p:nvSpPr>
          <p:spPr>
            <a:xfrm>
              <a:off x="10062375" y="422665"/>
              <a:ext cx="1586285" cy="261610"/>
            </a:xfrm>
            <a:prstGeom prst="rect">
              <a:avLst/>
            </a:prstGeom>
            <a:noFill/>
          </p:spPr>
          <p:txBody>
            <a:bodyPr wrap="square" rtlCol="0">
              <a:spAutoFit/>
            </a:bodyPr>
            <a:lstStyle/>
            <a:p>
              <a:r>
                <a:rPr lang="en-US" sz="1100" dirty="0"/>
                <a:t>Significant preference</a:t>
              </a:r>
              <a:endParaRPr lang="en-US" dirty="0"/>
            </a:p>
          </p:txBody>
        </p:sp>
        <p:sp>
          <p:nvSpPr>
            <p:cNvPr id="10" name="TextBox 9">
              <a:extLst>
                <a:ext uri="{FF2B5EF4-FFF2-40B4-BE49-F238E27FC236}">
                  <a16:creationId xmlns:a16="http://schemas.microsoft.com/office/drawing/2014/main" id="{666372BB-32DF-883D-B8D3-2875F7486730}"/>
                </a:ext>
              </a:extLst>
            </p:cNvPr>
            <p:cNvSpPr txBox="1"/>
            <p:nvPr/>
          </p:nvSpPr>
          <p:spPr>
            <a:xfrm>
              <a:off x="10060170" y="638907"/>
              <a:ext cx="1755468" cy="261610"/>
            </a:xfrm>
            <a:prstGeom prst="rect">
              <a:avLst/>
            </a:prstGeom>
            <a:noFill/>
          </p:spPr>
          <p:txBody>
            <a:bodyPr wrap="square" rtlCol="0">
              <a:spAutoFit/>
            </a:bodyPr>
            <a:lstStyle/>
            <a:p>
              <a:r>
                <a:rPr lang="en-US" sz="1100" dirty="0"/>
                <a:t>No significant preference</a:t>
              </a:r>
              <a:endParaRPr lang="en-US" dirty="0"/>
            </a:p>
          </p:txBody>
        </p:sp>
      </p:grpSp>
      <p:sp>
        <p:nvSpPr>
          <p:cNvPr id="13" name="TextBox 12">
            <a:extLst>
              <a:ext uri="{FF2B5EF4-FFF2-40B4-BE49-F238E27FC236}">
                <a16:creationId xmlns:a16="http://schemas.microsoft.com/office/drawing/2014/main" id="{F836EC1E-1426-1AF9-7719-98C53D28FA4A}"/>
              </a:ext>
            </a:extLst>
          </p:cNvPr>
          <p:cNvSpPr txBox="1"/>
          <p:nvPr/>
        </p:nvSpPr>
        <p:spPr>
          <a:xfrm>
            <a:off x="6729047" y="1355188"/>
            <a:ext cx="286043" cy="369332"/>
          </a:xfrm>
          <a:prstGeom prst="rect">
            <a:avLst/>
          </a:prstGeom>
          <a:solidFill>
            <a:schemeClr val="bg1"/>
          </a:solidFill>
        </p:spPr>
        <p:txBody>
          <a:bodyPr wrap="square" rtlCol="0">
            <a:spAutoFit/>
          </a:bodyPr>
          <a:lstStyle/>
          <a:p>
            <a:r>
              <a:rPr lang="en-US" dirty="0"/>
              <a:t>+</a:t>
            </a:r>
          </a:p>
        </p:txBody>
      </p:sp>
      <p:sp>
        <p:nvSpPr>
          <p:cNvPr id="15" name="TextBox 14">
            <a:extLst>
              <a:ext uri="{FF2B5EF4-FFF2-40B4-BE49-F238E27FC236}">
                <a16:creationId xmlns:a16="http://schemas.microsoft.com/office/drawing/2014/main" id="{A8C69033-101E-0500-CECA-2CD57704CB27}"/>
              </a:ext>
            </a:extLst>
          </p:cNvPr>
          <p:cNvSpPr txBox="1"/>
          <p:nvPr/>
        </p:nvSpPr>
        <p:spPr>
          <a:xfrm>
            <a:off x="9802845" y="848932"/>
            <a:ext cx="286043" cy="369332"/>
          </a:xfrm>
          <a:prstGeom prst="rect">
            <a:avLst/>
          </a:prstGeom>
          <a:solidFill>
            <a:schemeClr val="bg1"/>
          </a:solidFill>
        </p:spPr>
        <p:txBody>
          <a:bodyPr wrap="square" rtlCol="0">
            <a:spAutoFit/>
          </a:bodyPr>
          <a:lstStyle/>
          <a:p>
            <a:r>
              <a:rPr lang="en-US" dirty="0"/>
              <a:t>+</a:t>
            </a:r>
          </a:p>
        </p:txBody>
      </p:sp>
      <p:sp>
        <p:nvSpPr>
          <p:cNvPr id="17" name="TextBox 16">
            <a:extLst>
              <a:ext uri="{FF2B5EF4-FFF2-40B4-BE49-F238E27FC236}">
                <a16:creationId xmlns:a16="http://schemas.microsoft.com/office/drawing/2014/main" id="{5F49B4A9-FF76-E2E7-1845-A9C474429A3D}"/>
              </a:ext>
            </a:extLst>
          </p:cNvPr>
          <p:cNvSpPr txBox="1"/>
          <p:nvPr/>
        </p:nvSpPr>
        <p:spPr>
          <a:xfrm>
            <a:off x="10058936" y="902793"/>
            <a:ext cx="1755468" cy="261610"/>
          </a:xfrm>
          <a:prstGeom prst="rect">
            <a:avLst/>
          </a:prstGeom>
          <a:noFill/>
        </p:spPr>
        <p:txBody>
          <a:bodyPr wrap="square" rtlCol="0">
            <a:spAutoFit/>
          </a:bodyPr>
          <a:lstStyle/>
          <a:p>
            <a:r>
              <a:rPr lang="en-US" sz="1100" dirty="0"/>
              <a:t>P&lt;0.10</a:t>
            </a:r>
            <a:endParaRPr lang="en-US" dirty="0"/>
          </a:p>
        </p:txBody>
      </p:sp>
    </p:spTree>
    <p:extLst>
      <p:ext uri="{BB962C8B-B14F-4D97-AF65-F5344CB8AC3E}">
        <p14:creationId xmlns:p14="http://schemas.microsoft.com/office/powerpoint/2010/main" val="303441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N uptake and elevated CO</a:t>
            </a:r>
            <a:r>
              <a:rPr lang="en-US" sz="4800" kern="1200" baseline="-25000" dirty="0">
                <a:solidFill>
                  <a:schemeClr val="tx1"/>
                </a:solidFill>
                <a:latin typeface="+mj-lt"/>
                <a:ea typeface="+mj-ea"/>
                <a:cs typeface="+mj-cs"/>
              </a:rPr>
              <a:t>2</a:t>
            </a:r>
            <a:r>
              <a:rPr lang="en-US" sz="4800" kern="1200" dirty="0">
                <a:solidFill>
                  <a:schemeClr val="tx1"/>
                </a:solidFill>
                <a:latin typeface="+mj-lt"/>
                <a:ea typeface="+mj-ea"/>
                <a:cs typeface="+mj-cs"/>
              </a:rPr>
              <a:t> (eCO</a:t>
            </a:r>
            <a:r>
              <a:rPr lang="en-US" sz="4800" kern="1200" baseline="-25000" dirty="0">
                <a:solidFill>
                  <a:schemeClr val="tx1"/>
                </a:solidFill>
                <a:latin typeface="+mj-lt"/>
                <a:ea typeface="+mj-ea"/>
                <a:cs typeface="+mj-cs"/>
              </a:rPr>
              <a:t>2</a:t>
            </a:r>
            <a:r>
              <a:rPr lang="en-US" sz="4800" kern="1200" dirty="0">
                <a:solidFill>
                  <a:schemeClr val="tx1"/>
                </a:solidFill>
                <a:latin typeface="+mj-lt"/>
                <a:ea typeface="+mj-ea"/>
                <a:cs typeface="+mj-cs"/>
              </a:rPr>
              <a: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462F5B26-CCA8-62B7-F70E-FC4E3726077B}"/>
              </a:ext>
            </a:extLst>
          </p:cNvPr>
          <p:cNvSpPr txBox="1"/>
          <p:nvPr/>
        </p:nvSpPr>
        <p:spPr>
          <a:xfrm>
            <a:off x="4930815" y="625683"/>
            <a:ext cx="6852213" cy="5940088"/>
          </a:xfrm>
          <a:prstGeom prst="rect">
            <a:avLst/>
          </a:prstGeom>
          <a:noFill/>
        </p:spPr>
        <p:txBody>
          <a:bodyPr wrap="square" rtlCol="0">
            <a:spAutoFit/>
          </a:bodyPr>
          <a:lstStyle/>
          <a:p>
            <a:pPr marL="285750" indent="-285750" algn="just">
              <a:buFont typeface="Arial" panose="020B0604020202020204" pitchFamily="34" charset="0"/>
              <a:buChar char="•"/>
            </a:pPr>
            <a:r>
              <a:rPr lang="en-US" sz="3200" dirty="0"/>
              <a:t>Plants grown at eCO</a:t>
            </a:r>
            <a:r>
              <a:rPr lang="en-US" sz="3200" baseline="-25000" dirty="0"/>
              <a:t>2</a:t>
            </a:r>
            <a:r>
              <a:rPr lang="en-US" sz="3200" dirty="0"/>
              <a:t> (720ppm) show reduced relative growth rate (RGR) when grown solely on NO</a:t>
            </a:r>
            <a:r>
              <a:rPr lang="en-US" sz="3200" baseline="-25000" dirty="0"/>
              <a:t>3</a:t>
            </a:r>
            <a:r>
              <a:rPr lang="en-US" sz="3200" baseline="30000" dirty="0"/>
              <a:t>- </a:t>
            </a:r>
            <a:r>
              <a:rPr lang="en-US" sz="3200" dirty="0"/>
              <a:t>(Bloom, 2015).</a:t>
            </a:r>
          </a:p>
          <a:p>
            <a:pPr marL="285750" indent="-285750" algn="just">
              <a:buFont typeface="Arial" panose="020B0604020202020204" pitchFamily="34" charset="0"/>
              <a:buChar char="•"/>
            </a:pPr>
            <a:r>
              <a:rPr lang="en-US" sz="3200" dirty="0"/>
              <a:t>Plants grown on solely NH</a:t>
            </a:r>
            <a:r>
              <a:rPr lang="en-US" sz="3200" baseline="-25000" dirty="0"/>
              <a:t>4</a:t>
            </a:r>
            <a:r>
              <a:rPr lang="en-US" sz="3200" baseline="30000" dirty="0"/>
              <a:t>+ </a:t>
            </a:r>
            <a:r>
              <a:rPr lang="en-US" sz="3200" dirty="0"/>
              <a:t>are unaffected.</a:t>
            </a:r>
          </a:p>
          <a:p>
            <a:pPr marL="285750" indent="-285750" algn="just">
              <a:buFont typeface="Arial" panose="020B0604020202020204" pitchFamily="34" charset="0"/>
              <a:buChar char="•"/>
            </a:pPr>
            <a:r>
              <a:rPr lang="en-US" sz="3200" dirty="0"/>
              <a:t>Possibly due to lack of reducing power from photosynthesis and photorespiration for NO</a:t>
            </a:r>
            <a:r>
              <a:rPr lang="en-US" sz="3200" baseline="-25000" dirty="0"/>
              <a:t>3</a:t>
            </a:r>
            <a:r>
              <a:rPr lang="en-US" sz="3200" baseline="30000" dirty="0"/>
              <a:t>-</a:t>
            </a:r>
            <a:r>
              <a:rPr lang="en-US" sz="3200" dirty="0"/>
              <a:t> reduction.</a:t>
            </a:r>
          </a:p>
          <a:p>
            <a:pPr marL="285750" indent="-285750" algn="just">
              <a:buFont typeface="Arial" panose="020B0604020202020204" pitchFamily="34" charset="0"/>
              <a:buChar char="•"/>
            </a:pPr>
            <a:r>
              <a:rPr lang="en-US" sz="3200" dirty="0"/>
              <a:t>Does this translate to increased NH</a:t>
            </a:r>
            <a:r>
              <a:rPr lang="en-US" sz="3200" baseline="-25000" dirty="0"/>
              <a:t>4</a:t>
            </a:r>
            <a:r>
              <a:rPr lang="en-US" sz="3200" baseline="30000" dirty="0"/>
              <a:t>+</a:t>
            </a:r>
            <a:r>
              <a:rPr lang="en-US" sz="3200" dirty="0"/>
              <a:t> preference at eCO</a:t>
            </a:r>
            <a:r>
              <a:rPr lang="en-US" sz="3200" baseline="-25000" dirty="0"/>
              <a:t>2</a:t>
            </a:r>
            <a:r>
              <a:rPr lang="en-US" sz="3200" dirty="0"/>
              <a:t>?</a:t>
            </a:r>
          </a:p>
          <a:p>
            <a:pPr marL="285750" indent="-285750" algn="just">
              <a:buFont typeface="Arial" panose="020B0604020202020204" pitchFamily="34" charset="0"/>
              <a:buChar char="•"/>
            </a:pPr>
            <a:endParaRPr lang="en-US" sz="2800" dirty="0"/>
          </a:p>
        </p:txBody>
      </p:sp>
    </p:spTree>
    <p:extLst>
      <p:ext uri="{BB962C8B-B14F-4D97-AF65-F5344CB8AC3E}">
        <p14:creationId xmlns:p14="http://schemas.microsoft.com/office/powerpoint/2010/main" val="2980329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Barley N preference responses to eCO</a:t>
            </a:r>
            <a:r>
              <a:rPr lang="en-US" sz="4800" kern="1200" baseline="-25000" dirty="0">
                <a:solidFill>
                  <a:schemeClr val="tx1"/>
                </a:solidFill>
                <a:latin typeface="+mj-lt"/>
                <a:ea typeface="+mj-ea"/>
                <a:cs typeface="+mj-cs"/>
              </a:rPr>
              <a:t>2</a:t>
            </a:r>
            <a:r>
              <a:rPr lang="en-US" sz="4800" kern="1200" dirty="0">
                <a:solidFill>
                  <a:schemeClr val="tx1"/>
                </a:solidFill>
                <a:latin typeface="+mj-lt"/>
                <a:ea typeface="+mj-ea"/>
                <a:cs typeface="+mj-cs"/>
              </a:rPr>
              <a: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descr="A diagram of different colored squares and lines&#10;&#10;Description automatically generated with medium confidence">
            <a:extLst>
              <a:ext uri="{FF2B5EF4-FFF2-40B4-BE49-F238E27FC236}">
                <a16:creationId xmlns:a16="http://schemas.microsoft.com/office/drawing/2014/main" id="{62E45503-279B-0025-5F25-8D24C1F2C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7766" y="803189"/>
            <a:ext cx="7772400" cy="5251621"/>
          </a:xfrm>
          <a:prstGeom prst="rect">
            <a:avLst/>
          </a:prstGeom>
        </p:spPr>
      </p:pic>
      <p:sp>
        <p:nvSpPr>
          <p:cNvPr id="6" name="TextBox 5">
            <a:extLst>
              <a:ext uri="{FF2B5EF4-FFF2-40B4-BE49-F238E27FC236}">
                <a16:creationId xmlns:a16="http://schemas.microsoft.com/office/drawing/2014/main" id="{9038EFDD-2577-99F9-6AB1-BFC3FEA53388}"/>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grpSp>
        <p:nvGrpSpPr>
          <p:cNvPr id="3" name="Group 2">
            <a:extLst>
              <a:ext uri="{FF2B5EF4-FFF2-40B4-BE49-F238E27FC236}">
                <a16:creationId xmlns:a16="http://schemas.microsoft.com/office/drawing/2014/main" id="{D8ACB33F-5AD3-A006-46DD-3D5F1EC10246}"/>
              </a:ext>
            </a:extLst>
          </p:cNvPr>
          <p:cNvGrpSpPr/>
          <p:nvPr/>
        </p:nvGrpSpPr>
        <p:grpSpPr>
          <a:xfrm>
            <a:off x="10173902" y="459909"/>
            <a:ext cx="2048117" cy="477852"/>
            <a:chOff x="9767521" y="422665"/>
            <a:chExt cx="2048117" cy="477852"/>
          </a:xfrm>
        </p:grpSpPr>
        <p:pic>
          <p:nvPicPr>
            <p:cNvPr id="4" name="Picture 3">
              <a:extLst>
                <a:ext uri="{FF2B5EF4-FFF2-40B4-BE49-F238E27FC236}">
                  <a16:creationId xmlns:a16="http://schemas.microsoft.com/office/drawing/2014/main" id="{4637B8D0-A22A-6CA4-4A9B-91D405C3D58B}"/>
                </a:ext>
              </a:extLst>
            </p:cNvPr>
            <p:cNvPicPr>
              <a:picLocks noChangeAspect="1"/>
            </p:cNvPicPr>
            <p:nvPr/>
          </p:nvPicPr>
          <p:blipFill rotWithShape="1">
            <a:blip r:embed="rId4"/>
            <a:srcRect l="66942" t="39403" r="29220" b="57905"/>
            <a:stretch/>
          </p:blipFill>
          <p:spPr>
            <a:xfrm>
              <a:off x="9811142" y="697375"/>
              <a:ext cx="251233" cy="149225"/>
            </a:xfrm>
            <a:prstGeom prst="rect">
              <a:avLst/>
            </a:prstGeom>
          </p:spPr>
        </p:pic>
        <p:pic>
          <p:nvPicPr>
            <p:cNvPr id="7" name="Picture 6">
              <a:extLst>
                <a:ext uri="{FF2B5EF4-FFF2-40B4-BE49-F238E27FC236}">
                  <a16:creationId xmlns:a16="http://schemas.microsoft.com/office/drawing/2014/main" id="{620F099F-D1D2-1BB6-769A-04F38EE9527D}"/>
                </a:ext>
              </a:extLst>
            </p:cNvPr>
            <p:cNvPicPr>
              <a:picLocks noChangeAspect="1"/>
            </p:cNvPicPr>
            <p:nvPr/>
          </p:nvPicPr>
          <p:blipFill rotWithShape="1">
            <a:blip r:embed="rId4"/>
            <a:srcRect l="17961" t="14197" r="76748" b="83111"/>
            <a:stretch/>
          </p:blipFill>
          <p:spPr>
            <a:xfrm>
              <a:off x="9767521" y="489682"/>
              <a:ext cx="346364" cy="149225"/>
            </a:xfrm>
            <a:prstGeom prst="rect">
              <a:avLst/>
            </a:prstGeom>
          </p:spPr>
        </p:pic>
        <p:sp>
          <p:nvSpPr>
            <p:cNvPr id="8" name="TextBox 7">
              <a:extLst>
                <a:ext uri="{FF2B5EF4-FFF2-40B4-BE49-F238E27FC236}">
                  <a16:creationId xmlns:a16="http://schemas.microsoft.com/office/drawing/2014/main" id="{F848F3C4-BE44-096D-D0D5-14D4A2CD3BB6}"/>
                </a:ext>
              </a:extLst>
            </p:cNvPr>
            <p:cNvSpPr txBox="1"/>
            <p:nvPr/>
          </p:nvSpPr>
          <p:spPr>
            <a:xfrm>
              <a:off x="10062375" y="422665"/>
              <a:ext cx="1586285" cy="261610"/>
            </a:xfrm>
            <a:prstGeom prst="rect">
              <a:avLst/>
            </a:prstGeom>
            <a:noFill/>
          </p:spPr>
          <p:txBody>
            <a:bodyPr wrap="square" rtlCol="0">
              <a:spAutoFit/>
            </a:bodyPr>
            <a:lstStyle/>
            <a:p>
              <a:r>
                <a:rPr lang="en-US" sz="1100" dirty="0"/>
                <a:t>Significant preference</a:t>
              </a:r>
              <a:endParaRPr lang="en-US" dirty="0"/>
            </a:p>
          </p:txBody>
        </p:sp>
        <p:sp>
          <p:nvSpPr>
            <p:cNvPr id="9" name="TextBox 8">
              <a:extLst>
                <a:ext uri="{FF2B5EF4-FFF2-40B4-BE49-F238E27FC236}">
                  <a16:creationId xmlns:a16="http://schemas.microsoft.com/office/drawing/2014/main" id="{57D1BCD1-AD4C-744A-32A2-BC4F5DA95523}"/>
                </a:ext>
              </a:extLst>
            </p:cNvPr>
            <p:cNvSpPr txBox="1"/>
            <p:nvPr/>
          </p:nvSpPr>
          <p:spPr>
            <a:xfrm>
              <a:off x="10060170" y="638907"/>
              <a:ext cx="1755468" cy="261610"/>
            </a:xfrm>
            <a:prstGeom prst="rect">
              <a:avLst/>
            </a:prstGeom>
            <a:noFill/>
          </p:spPr>
          <p:txBody>
            <a:bodyPr wrap="square" rtlCol="0">
              <a:spAutoFit/>
            </a:bodyPr>
            <a:lstStyle/>
            <a:p>
              <a:r>
                <a:rPr lang="en-US" sz="1100" dirty="0"/>
                <a:t>No significant preference</a:t>
              </a:r>
              <a:endParaRPr lang="en-US" dirty="0"/>
            </a:p>
          </p:txBody>
        </p:sp>
      </p:grpSp>
    </p:spTree>
    <p:extLst>
      <p:ext uri="{BB962C8B-B14F-4D97-AF65-F5344CB8AC3E}">
        <p14:creationId xmlns:p14="http://schemas.microsoft.com/office/powerpoint/2010/main" val="111129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ound&#10;&#10;Description automatically generated">
            <a:extLst>
              <a:ext uri="{FF2B5EF4-FFF2-40B4-BE49-F238E27FC236}">
                <a16:creationId xmlns:a16="http://schemas.microsoft.com/office/drawing/2014/main" id="{7ADEE2FE-47DD-6501-5F36-F3F8781CF7B3}"/>
              </a:ext>
            </a:extLst>
          </p:cNvPr>
          <p:cNvPicPr>
            <a:picLocks noChangeAspect="1"/>
          </p:cNvPicPr>
          <p:nvPr/>
        </p:nvPicPr>
        <p:blipFill rotWithShape="1">
          <a:blip r:embed="rId3">
            <a:alphaModFix/>
          </a:blip>
          <a:srcRect r="25"/>
          <a:stretch/>
        </p:blipFill>
        <p:spPr>
          <a:xfrm>
            <a:off x="20" y="10"/>
            <a:ext cx="12188930" cy="6857990"/>
          </a:xfrm>
          <a:prstGeom prst="rect">
            <a:avLst/>
          </a:prstGeom>
        </p:spPr>
      </p:pic>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bg1"/>
                </a:solidFill>
                <a:latin typeface="+mj-lt"/>
                <a:ea typeface="+mj-ea"/>
                <a:cs typeface="+mj-cs"/>
              </a:rPr>
              <a:t>Consequences for space crop production.</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433E2B64-26C3-60A9-FF24-64C939285592}"/>
              </a:ext>
            </a:extLst>
          </p:cNvPr>
          <p:cNvSpPr txBox="1"/>
          <p:nvPr/>
        </p:nvSpPr>
        <p:spPr>
          <a:xfrm>
            <a:off x="4930815" y="625683"/>
            <a:ext cx="6852213" cy="5632311"/>
          </a:xfrm>
          <a:prstGeom prst="rect">
            <a:avLst/>
          </a:prstGeom>
          <a:noFill/>
        </p:spPr>
        <p:txBody>
          <a:bodyPr wrap="square" rtlCol="0">
            <a:spAutoFit/>
          </a:bodyPr>
          <a:lstStyle/>
          <a:p>
            <a:pPr marL="285750" indent="-285750" algn="just">
              <a:buFont typeface="Arial" panose="020B0604020202020204" pitchFamily="34" charset="0"/>
              <a:buChar char="•"/>
            </a:pPr>
            <a:r>
              <a:rPr lang="en-US" sz="3600" dirty="0">
                <a:solidFill>
                  <a:schemeClr val="bg1"/>
                </a:solidFill>
              </a:rPr>
              <a:t>CO</a:t>
            </a:r>
            <a:r>
              <a:rPr lang="en-US" sz="3600" baseline="-25000" dirty="0">
                <a:solidFill>
                  <a:schemeClr val="bg1"/>
                </a:solidFill>
              </a:rPr>
              <a:t>2</a:t>
            </a:r>
            <a:r>
              <a:rPr lang="en-US" sz="3600" dirty="0">
                <a:solidFill>
                  <a:schemeClr val="bg1"/>
                </a:solidFill>
              </a:rPr>
              <a:t> concentrations on ISS often in excess of 5000ppm (Law </a:t>
            </a:r>
            <a:r>
              <a:rPr lang="en-US" sz="3600" i="1" dirty="0">
                <a:solidFill>
                  <a:schemeClr val="bg1"/>
                </a:solidFill>
              </a:rPr>
              <a:t>et al.</a:t>
            </a:r>
            <a:r>
              <a:rPr lang="en-US" sz="3600" dirty="0">
                <a:solidFill>
                  <a:schemeClr val="bg1"/>
                </a:solidFill>
              </a:rPr>
              <a:t>, 2014).</a:t>
            </a:r>
          </a:p>
          <a:p>
            <a:pPr marL="285750" indent="-285750" algn="just">
              <a:buFont typeface="Arial" panose="020B0604020202020204" pitchFamily="34" charset="0"/>
              <a:buChar char="•"/>
            </a:pPr>
            <a:r>
              <a:rPr lang="en-US" sz="3600" dirty="0">
                <a:solidFill>
                  <a:schemeClr val="bg1"/>
                </a:solidFill>
              </a:rPr>
              <a:t>N currently only supplied as NO</a:t>
            </a:r>
            <a:r>
              <a:rPr lang="en-US" sz="3600" baseline="-25000" dirty="0">
                <a:solidFill>
                  <a:schemeClr val="bg1"/>
                </a:solidFill>
              </a:rPr>
              <a:t>3</a:t>
            </a:r>
            <a:r>
              <a:rPr lang="en-US" sz="3600" baseline="30000" dirty="0">
                <a:solidFill>
                  <a:schemeClr val="bg1"/>
                </a:solidFill>
              </a:rPr>
              <a:t>-</a:t>
            </a:r>
            <a:r>
              <a:rPr lang="en-US" sz="3600" dirty="0">
                <a:solidFill>
                  <a:schemeClr val="bg1"/>
                </a:solidFill>
              </a:rPr>
              <a:t>.</a:t>
            </a:r>
          </a:p>
          <a:p>
            <a:pPr marL="285750" indent="-285750" algn="just">
              <a:buFont typeface="Arial" panose="020B0604020202020204" pitchFamily="34" charset="0"/>
              <a:buChar char="•"/>
            </a:pPr>
            <a:r>
              <a:rPr lang="en-US" sz="3600" dirty="0">
                <a:solidFill>
                  <a:schemeClr val="bg1"/>
                </a:solidFill>
              </a:rPr>
              <a:t>Reduced yield may be achieved when crops severely affected by seCO</a:t>
            </a:r>
            <a:r>
              <a:rPr lang="en-US" sz="3600" baseline="-25000" dirty="0">
                <a:solidFill>
                  <a:schemeClr val="bg1"/>
                </a:solidFill>
              </a:rPr>
              <a:t>2</a:t>
            </a:r>
            <a:r>
              <a:rPr lang="en-US" sz="3600" dirty="0">
                <a:solidFill>
                  <a:schemeClr val="bg1"/>
                </a:solidFill>
              </a:rPr>
              <a:t>.</a:t>
            </a:r>
          </a:p>
          <a:p>
            <a:pPr marL="285750" indent="-285750" algn="just">
              <a:buFont typeface="Arial" panose="020B0604020202020204" pitchFamily="34" charset="0"/>
              <a:buChar char="•"/>
            </a:pPr>
            <a:r>
              <a:rPr lang="en-US" sz="3600" dirty="0">
                <a:solidFill>
                  <a:schemeClr val="bg1"/>
                </a:solidFill>
              </a:rPr>
              <a:t>Need to </a:t>
            </a:r>
            <a:r>
              <a:rPr lang="en-US" sz="3600" dirty="0" err="1">
                <a:solidFill>
                  <a:schemeClr val="bg1"/>
                </a:solidFill>
              </a:rPr>
              <a:t>maximise</a:t>
            </a:r>
            <a:r>
              <a:rPr lang="en-US" sz="3600" dirty="0">
                <a:solidFill>
                  <a:schemeClr val="bg1"/>
                </a:solidFill>
              </a:rPr>
              <a:t> yield as we look toward sustaining astronauts on the Moon and Mars.</a:t>
            </a:r>
            <a:endParaRPr lang="en-US" sz="3200" dirty="0">
              <a:solidFill>
                <a:schemeClr val="bg1"/>
              </a:solidFill>
            </a:endParaRPr>
          </a:p>
        </p:txBody>
      </p:sp>
    </p:spTree>
    <p:extLst>
      <p:ext uri="{BB962C8B-B14F-4D97-AF65-F5344CB8AC3E}">
        <p14:creationId xmlns:p14="http://schemas.microsoft.com/office/powerpoint/2010/main" val="501270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r>
              <a:rPr lang="en-US" sz="4800" kern="1200" dirty="0">
                <a:solidFill>
                  <a:schemeClr val="tx1"/>
                </a:solidFill>
                <a:latin typeface="+mj-lt"/>
                <a:ea typeface="+mj-ea"/>
                <a:cs typeface="+mj-cs"/>
              </a:rPr>
              <a:t>Future work – NPP Fellowship, Kennedy Space Center.</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87E6972E-4568-97E2-C851-CAE8451E2595}"/>
              </a:ext>
            </a:extLst>
          </p:cNvPr>
          <p:cNvSpPr txBox="1"/>
          <p:nvPr/>
        </p:nvSpPr>
        <p:spPr>
          <a:xfrm>
            <a:off x="4930815" y="625683"/>
            <a:ext cx="6852213" cy="6186309"/>
          </a:xfrm>
          <a:prstGeom prst="rect">
            <a:avLst/>
          </a:prstGeom>
          <a:noFill/>
        </p:spPr>
        <p:txBody>
          <a:bodyPr wrap="square" rtlCol="0">
            <a:spAutoFit/>
          </a:bodyPr>
          <a:lstStyle/>
          <a:p>
            <a:pPr marL="285750" indent="-285750" algn="just">
              <a:buFont typeface="Arial" panose="020B0604020202020204" pitchFamily="34" charset="0"/>
              <a:buChar char="•"/>
            </a:pPr>
            <a:r>
              <a:rPr lang="en-US" sz="3200" dirty="0"/>
              <a:t>How widespread is variation in N preference across species and cultivars?</a:t>
            </a:r>
          </a:p>
          <a:p>
            <a:pPr marL="285750" indent="-285750" algn="just">
              <a:buFont typeface="Arial" panose="020B0604020202020204" pitchFamily="34" charset="0"/>
              <a:buChar char="•"/>
            </a:pPr>
            <a:r>
              <a:rPr lang="en-US" sz="3200" dirty="0"/>
              <a:t>Do cultivars of candidate crops behave differently under eCO</a:t>
            </a:r>
            <a:r>
              <a:rPr lang="en-US" sz="3200" baseline="-25000" dirty="0"/>
              <a:t>2</a:t>
            </a:r>
            <a:r>
              <a:rPr lang="en-US" sz="3200" dirty="0"/>
              <a:t> in terms of N preference?</a:t>
            </a:r>
          </a:p>
          <a:p>
            <a:pPr marL="285750" indent="-285750" algn="just">
              <a:buFont typeface="Arial" panose="020B0604020202020204" pitchFamily="34" charset="0"/>
              <a:buChar char="•"/>
            </a:pPr>
            <a:r>
              <a:rPr lang="en-US" sz="3200" dirty="0"/>
              <a:t>Does this hold true at seCO</a:t>
            </a:r>
            <a:r>
              <a:rPr lang="en-US" sz="3200" baseline="-25000" dirty="0"/>
              <a:t>2</a:t>
            </a:r>
            <a:r>
              <a:rPr lang="en-US" sz="3200" dirty="0"/>
              <a:t>?</a:t>
            </a:r>
          </a:p>
          <a:p>
            <a:pPr marL="285750" indent="-285750" algn="just">
              <a:buFont typeface="Arial" panose="020B0604020202020204" pitchFamily="34" charset="0"/>
              <a:buChar char="•"/>
            </a:pPr>
            <a:r>
              <a:rPr lang="en-US" sz="3200" dirty="0"/>
              <a:t>May lead to increased yield through:</a:t>
            </a:r>
          </a:p>
          <a:p>
            <a:pPr marL="342900" indent="-342900" algn="just">
              <a:buFont typeface="+mj-lt"/>
              <a:buAutoNum type="arabicParenR"/>
            </a:pPr>
            <a:r>
              <a:rPr lang="en-US" sz="2800" dirty="0"/>
              <a:t>Selection of varieties better adapted to an eCO</a:t>
            </a:r>
            <a:r>
              <a:rPr lang="en-US" sz="2800" baseline="-25000" dirty="0"/>
              <a:t>2</a:t>
            </a:r>
            <a:r>
              <a:rPr lang="en-US" sz="2800" dirty="0"/>
              <a:t> or seCO</a:t>
            </a:r>
            <a:r>
              <a:rPr lang="en-US" sz="2800" baseline="-25000" dirty="0"/>
              <a:t>2</a:t>
            </a:r>
            <a:r>
              <a:rPr lang="en-US" sz="2800" dirty="0"/>
              <a:t> environment.</a:t>
            </a:r>
          </a:p>
          <a:p>
            <a:pPr marL="342900" indent="-342900" algn="just">
              <a:buFont typeface="+mj-lt"/>
              <a:buAutoNum type="arabicParenR"/>
            </a:pPr>
            <a:r>
              <a:rPr lang="en-US" sz="2800" dirty="0"/>
              <a:t>Optimization of N provision through addition of both NH</a:t>
            </a:r>
            <a:r>
              <a:rPr lang="en-US" sz="2800" baseline="-25000" dirty="0"/>
              <a:t>4</a:t>
            </a:r>
            <a:r>
              <a:rPr lang="en-US" sz="2800" baseline="30000" dirty="0"/>
              <a:t>+ </a:t>
            </a:r>
            <a:r>
              <a:rPr lang="en-US" sz="2800" dirty="0"/>
              <a:t>and NO</a:t>
            </a:r>
            <a:r>
              <a:rPr lang="en-US" sz="2800" baseline="-25000" dirty="0"/>
              <a:t>3</a:t>
            </a:r>
            <a:r>
              <a:rPr lang="en-US" sz="2800" baseline="30000" dirty="0"/>
              <a:t>-</a:t>
            </a:r>
            <a:r>
              <a:rPr lang="en-US" sz="2800" dirty="0"/>
              <a:t> in bespoke ratios.</a:t>
            </a:r>
          </a:p>
        </p:txBody>
      </p:sp>
      <p:pic>
        <p:nvPicPr>
          <p:cNvPr id="4" name="Picture 3" descr="Shape&#10;&#10;Description automatically generated with medium confidence">
            <a:extLst>
              <a:ext uri="{FF2B5EF4-FFF2-40B4-BE49-F238E27FC236}">
                <a16:creationId xmlns:a16="http://schemas.microsoft.com/office/drawing/2014/main" id="{2C7A1580-3651-B8D2-9A00-44C48FE37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120" y="4912878"/>
            <a:ext cx="3684831" cy="1645517"/>
          </a:xfrm>
          <a:prstGeom prst="rect">
            <a:avLst/>
          </a:prstGeom>
        </p:spPr>
      </p:pic>
    </p:spTree>
    <p:extLst>
      <p:ext uri="{BB962C8B-B14F-4D97-AF65-F5344CB8AC3E}">
        <p14:creationId xmlns:p14="http://schemas.microsoft.com/office/powerpoint/2010/main" val="841674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87E6972E-4568-97E2-C851-CAE8451E2595}"/>
              </a:ext>
            </a:extLst>
          </p:cNvPr>
          <p:cNvSpPr txBox="1"/>
          <p:nvPr/>
        </p:nvSpPr>
        <p:spPr>
          <a:xfrm>
            <a:off x="188233" y="1253846"/>
            <a:ext cx="6852213" cy="3170099"/>
          </a:xfrm>
          <a:prstGeom prst="rect">
            <a:avLst/>
          </a:prstGeom>
          <a:noFill/>
        </p:spPr>
        <p:txBody>
          <a:bodyPr wrap="square" rtlCol="0">
            <a:spAutoFit/>
          </a:bodyPr>
          <a:lstStyle/>
          <a:p>
            <a:pPr algn="just"/>
            <a:r>
              <a:rPr lang="en-US" sz="2800" dirty="0"/>
              <a:t>Sheffield:</a:t>
            </a:r>
          </a:p>
          <a:p>
            <a:pPr algn="just"/>
            <a:r>
              <a:rPr lang="en-US" sz="2400" dirty="0"/>
              <a:t>Tim </a:t>
            </a:r>
            <a:r>
              <a:rPr lang="en-US" sz="2400" dirty="0" err="1"/>
              <a:t>Daniell</a:t>
            </a:r>
            <a:endParaRPr lang="en-US" sz="2400" dirty="0"/>
          </a:p>
          <a:p>
            <a:pPr algn="just"/>
            <a:r>
              <a:rPr lang="en-US" sz="2400" dirty="0"/>
              <a:t>Duncan Cameron</a:t>
            </a:r>
          </a:p>
          <a:p>
            <a:pPr algn="just"/>
            <a:r>
              <a:rPr lang="en-US" sz="2400" dirty="0"/>
              <a:t>Julie Gray</a:t>
            </a:r>
          </a:p>
          <a:p>
            <a:pPr algn="just"/>
            <a:r>
              <a:rPr lang="en-US" sz="2800" dirty="0"/>
              <a:t>NASA/KSC:</a:t>
            </a:r>
          </a:p>
          <a:p>
            <a:pPr algn="just"/>
            <a:r>
              <a:rPr lang="en-US" sz="2400" dirty="0" err="1"/>
              <a:t>Gioia</a:t>
            </a:r>
            <a:r>
              <a:rPr lang="en-US" sz="2400" dirty="0"/>
              <a:t> Massa</a:t>
            </a:r>
          </a:p>
          <a:p>
            <a:pPr algn="just"/>
            <a:r>
              <a:rPr lang="en-US" sz="2400" dirty="0" err="1"/>
              <a:t>Elison</a:t>
            </a:r>
            <a:r>
              <a:rPr lang="en-US" sz="2400" dirty="0"/>
              <a:t> </a:t>
            </a:r>
            <a:r>
              <a:rPr lang="en-US" sz="2400" dirty="0" err="1"/>
              <a:t>Blancaflor</a:t>
            </a:r>
            <a:endParaRPr lang="en-US" sz="2400" dirty="0"/>
          </a:p>
          <a:p>
            <a:pPr algn="just"/>
            <a:r>
              <a:rPr lang="en-US" sz="2400" dirty="0"/>
              <a:t>Ray Wheeler</a:t>
            </a:r>
            <a:endParaRPr lang="en-US" sz="2000" dirty="0"/>
          </a:p>
        </p:txBody>
      </p:sp>
      <p:sp>
        <p:nvSpPr>
          <p:cNvPr id="5" name="Title 4">
            <a:extLst>
              <a:ext uri="{FF2B5EF4-FFF2-40B4-BE49-F238E27FC236}">
                <a16:creationId xmlns:a16="http://schemas.microsoft.com/office/drawing/2014/main" id="{75391C5C-05D6-B9AB-FAC0-5D9BE125D69A}"/>
              </a:ext>
            </a:extLst>
          </p:cNvPr>
          <p:cNvSpPr>
            <a:spLocks noGrp="1"/>
          </p:cNvSpPr>
          <p:nvPr>
            <p:ph type="title"/>
          </p:nvPr>
        </p:nvSpPr>
        <p:spPr>
          <a:xfrm>
            <a:off x="188233" y="4286163"/>
            <a:ext cx="10515600" cy="1325563"/>
          </a:xfrm>
        </p:spPr>
        <p:txBody>
          <a:bodyPr>
            <a:normAutofit/>
          </a:bodyPr>
          <a:lstStyle/>
          <a:p>
            <a:r>
              <a:rPr lang="en-US" sz="3600" dirty="0"/>
              <a:t>References</a:t>
            </a:r>
          </a:p>
        </p:txBody>
      </p:sp>
      <p:sp>
        <p:nvSpPr>
          <p:cNvPr id="6" name="Title 4">
            <a:extLst>
              <a:ext uri="{FF2B5EF4-FFF2-40B4-BE49-F238E27FC236}">
                <a16:creationId xmlns:a16="http://schemas.microsoft.com/office/drawing/2014/main" id="{5983CEFD-A086-4AF1-E6C8-F53977FA7934}"/>
              </a:ext>
            </a:extLst>
          </p:cNvPr>
          <p:cNvSpPr txBox="1">
            <a:spLocks/>
          </p:cNvSpPr>
          <p:nvPr/>
        </p:nvSpPr>
        <p:spPr>
          <a:xfrm>
            <a:off x="1383604" y="-370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Acknowledgements</a:t>
            </a:r>
          </a:p>
        </p:txBody>
      </p:sp>
      <p:sp>
        <p:nvSpPr>
          <p:cNvPr id="12" name="TextBox 11">
            <a:extLst>
              <a:ext uri="{FF2B5EF4-FFF2-40B4-BE49-F238E27FC236}">
                <a16:creationId xmlns:a16="http://schemas.microsoft.com/office/drawing/2014/main" id="{B8082EBA-E39C-0F0C-BEBF-C18055E560D2}"/>
              </a:ext>
            </a:extLst>
          </p:cNvPr>
          <p:cNvSpPr txBox="1"/>
          <p:nvPr/>
        </p:nvSpPr>
        <p:spPr>
          <a:xfrm>
            <a:off x="188233" y="5309857"/>
            <a:ext cx="10888348" cy="1169551"/>
          </a:xfrm>
          <a:prstGeom prst="rect">
            <a:avLst/>
          </a:prstGeom>
          <a:noFill/>
        </p:spPr>
        <p:txBody>
          <a:bodyPr wrap="square" rtlCol="0">
            <a:spAutoFit/>
          </a:bodyPr>
          <a:lstStyle/>
          <a:p>
            <a:pPr algn="just"/>
            <a:r>
              <a:rPr lang="en-US" sz="1400" dirty="0"/>
              <a:t>Bloom (2015). The increasing importance of distinguishing among plant nitrogen sources. Current Opinion in Plant Biology </a:t>
            </a:r>
            <a:r>
              <a:rPr lang="en-US" sz="1400" b="1" dirty="0"/>
              <a:t>25</a:t>
            </a:r>
            <a:r>
              <a:rPr lang="en-US" sz="1400" dirty="0"/>
              <a:t>, 10-16.</a:t>
            </a:r>
          </a:p>
          <a:p>
            <a:pPr algn="just"/>
            <a:r>
              <a:rPr lang="en-US" sz="1400" b="1" u="sng" dirty="0"/>
              <a:t>Fountain</a:t>
            </a:r>
            <a:r>
              <a:rPr lang="en-US" sz="1400" dirty="0"/>
              <a:t> (2022). Understanding interactions of barley (</a:t>
            </a:r>
            <a:r>
              <a:rPr lang="en-US" sz="1400" i="1" dirty="0"/>
              <a:t>Hordeum vulgare</a:t>
            </a:r>
            <a:r>
              <a:rPr lang="en-US" sz="1400" dirty="0"/>
              <a:t>) with soil nitrogen cycling activity and links to plant nitrogen preference. PhD Thesis, University of Sheffield.</a:t>
            </a:r>
          </a:p>
          <a:p>
            <a:pPr algn="just"/>
            <a:r>
              <a:rPr lang="en-US" sz="1400" dirty="0"/>
              <a:t>Law </a:t>
            </a:r>
            <a:r>
              <a:rPr lang="en-US" sz="1400" i="1" dirty="0"/>
              <a:t>et al. </a:t>
            </a:r>
            <a:r>
              <a:rPr lang="en-US" sz="1400" dirty="0"/>
              <a:t>(2014). Relationship between carbon dioxide levels and reported headaches on the International Space Station. Journal of Occupational and Environmental Medicine </a:t>
            </a:r>
            <a:r>
              <a:rPr lang="en-US" sz="1400" b="1" dirty="0"/>
              <a:t>56</a:t>
            </a:r>
            <a:r>
              <a:rPr lang="en-US" sz="1400" dirty="0"/>
              <a:t>, 477-483.</a:t>
            </a:r>
          </a:p>
        </p:txBody>
      </p:sp>
      <p:sp>
        <p:nvSpPr>
          <p:cNvPr id="19" name="TextBox 18">
            <a:extLst>
              <a:ext uri="{FF2B5EF4-FFF2-40B4-BE49-F238E27FC236}">
                <a16:creationId xmlns:a16="http://schemas.microsoft.com/office/drawing/2014/main" id="{62A8DD88-B062-67D4-5035-7B8E1A53D20D}"/>
              </a:ext>
            </a:extLst>
          </p:cNvPr>
          <p:cNvSpPr txBox="1"/>
          <p:nvPr/>
        </p:nvSpPr>
        <p:spPr>
          <a:xfrm>
            <a:off x="6001882" y="1253034"/>
            <a:ext cx="6852213" cy="892552"/>
          </a:xfrm>
          <a:prstGeom prst="rect">
            <a:avLst/>
          </a:prstGeom>
          <a:noFill/>
        </p:spPr>
        <p:txBody>
          <a:bodyPr wrap="square" rtlCol="0">
            <a:spAutoFit/>
          </a:bodyPr>
          <a:lstStyle/>
          <a:p>
            <a:pPr algn="just"/>
            <a:r>
              <a:rPr lang="en-US" sz="2800" dirty="0"/>
              <a:t>Contact:</a:t>
            </a:r>
          </a:p>
          <a:p>
            <a:pPr algn="just"/>
            <a:r>
              <a:rPr lang="en-US" sz="2400" dirty="0" err="1"/>
              <a:t>Luke.l.fountain@nasa.gov</a:t>
            </a:r>
            <a:endParaRPr lang="en-US" sz="2000" dirty="0"/>
          </a:p>
        </p:txBody>
      </p:sp>
      <p:pic>
        <p:nvPicPr>
          <p:cNvPr id="21" name="Picture 20" descr="A blue and white qr code&#10;&#10;Description automatically generated">
            <a:extLst>
              <a:ext uri="{FF2B5EF4-FFF2-40B4-BE49-F238E27FC236}">
                <a16:creationId xmlns:a16="http://schemas.microsoft.com/office/drawing/2014/main" id="{44C73427-F68A-636D-5B2B-05CADA9BB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74376"/>
            <a:ext cx="2176455" cy="2723678"/>
          </a:xfrm>
          <a:prstGeom prst="rect">
            <a:avLst/>
          </a:prstGeom>
        </p:spPr>
      </p:pic>
      <p:sp>
        <p:nvSpPr>
          <p:cNvPr id="23" name="TextBox 22">
            <a:extLst>
              <a:ext uri="{FF2B5EF4-FFF2-40B4-BE49-F238E27FC236}">
                <a16:creationId xmlns:a16="http://schemas.microsoft.com/office/drawing/2014/main" id="{9A8C8473-EDBC-24D4-7B1D-3FF5F4AA1B53}"/>
              </a:ext>
            </a:extLst>
          </p:cNvPr>
          <p:cNvSpPr txBox="1"/>
          <p:nvPr/>
        </p:nvSpPr>
        <p:spPr>
          <a:xfrm>
            <a:off x="2764011" y="1251342"/>
            <a:ext cx="3009384" cy="1631216"/>
          </a:xfrm>
          <a:prstGeom prst="rect">
            <a:avLst/>
          </a:prstGeom>
          <a:noFill/>
        </p:spPr>
        <p:txBody>
          <a:bodyPr wrap="square" rtlCol="0">
            <a:spAutoFit/>
          </a:bodyPr>
          <a:lstStyle/>
          <a:p>
            <a:pPr algn="just"/>
            <a:r>
              <a:rPr lang="en-US" sz="2800" dirty="0"/>
              <a:t>Sheffield:</a:t>
            </a:r>
          </a:p>
          <a:p>
            <a:pPr algn="just"/>
            <a:r>
              <a:rPr lang="en-US" sz="2400" dirty="0"/>
              <a:t>University of Sheffield</a:t>
            </a:r>
          </a:p>
          <a:p>
            <a:pPr algn="just"/>
            <a:r>
              <a:rPr lang="en-US" sz="2400" dirty="0"/>
              <a:t>White Rose DTP</a:t>
            </a:r>
          </a:p>
          <a:p>
            <a:pPr algn="just"/>
            <a:r>
              <a:rPr lang="en-US" sz="2400" dirty="0"/>
              <a:t>BBSRC (part of UKRI)</a:t>
            </a:r>
          </a:p>
        </p:txBody>
      </p:sp>
      <p:pic>
        <p:nvPicPr>
          <p:cNvPr id="4" name="Picture 3" descr="Shape&#10;&#10;Description automatically generated with medium confidence">
            <a:extLst>
              <a:ext uri="{FF2B5EF4-FFF2-40B4-BE49-F238E27FC236}">
                <a16:creationId xmlns:a16="http://schemas.microsoft.com/office/drawing/2014/main" id="{6D9300C7-422B-D5B2-99D8-10E3675491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7161" y="141507"/>
            <a:ext cx="2168441" cy="968350"/>
          </a:xfrm>
          <a:prstGeom prst="rect">
            <a:avLst/>
          </a:prstGeom>
        </p:spPr>
      </p:pic>
    </p:spTree>
    <p:extLst>
      <p:ext uri="{BB962C8B-B14F-4D97-AF65-F5344CB8AC3E}">
        <p14:creationId xmlns:p14="http://schemas.microsoft.com/office/powerpoint/2010/main" val="2764774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5DE9-1D8A-7119-7041-CA0AD147DA78}"/>
              </a:ext>
            </a:extLst>
          </p:cNvPr>
          <p:cNvSpPr>
            <a:spLocks noGrp="1"/>
          </p:cNvSpPr>
          <p:nvPr>
            <p:ph type="title"/>
          </p:nvPr>
        </p:nvSpPr>
        <p:spPr/>
        <p:txBody>
          <a:bodyPr/>
          <a:lstStyle/>
          <a:p>
            <a:r>
              <a:rPr lang="en-US" dirty="0"/>
              <a:t>Gross nitrification rate in spring barley</a:t>
            </a:r>
          </a:p>
        </p:txBody>
      </p:sp>
      <p:pic>
        <p:nvPicPr>
          <p:cNvPr id="5" name="Content Placeholder 4" descr="A graph of a tall tower&#10;&#10;Description automatically generated">
            <a:extLst>
              <a:ext uri="{FF2B5EF4-FFF2-40B4-BE49-F238E27FC236}">
                <a16:creationId xmlns:a16="http://schemas.microsoft.com/office/drawing/2014/main" id="{BF7CB8A5-BC08-02B4-DDD9-DD6339F923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639253" y="237585"/>
            <a:ext cx="5305379" cy="7794172"/>
          </a:xfrm>
        </p:spPr>
      </p:pic>
      <p:sp>
        <p:nvSpPr>
          <p:cNvPr id="6" name="TextBox 5">
            <a:extLst>
              <a:ext uri="{FF2B5EF4-FFF2-40B4-BE49-F238E27FC236}">
                <a16:creationId xmlns:a16="http://schemas.microsoft.com/office/drawing/2014/main" id="{44E57AE5-8538-5E17-2F89-D157D74D4393}"/>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Tree>
    <p:extLst>
      <p:ext uri="{BB962C8B-B14F-4D97-AF65-F5344CB8AC3E}">
        <p14:creationId xmlns:p14="http://schemas.microsoft.com/office/powerpoint/2010/main" val="3592177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BF6E-99A4-B866-6FF5-D6F3F0AE13A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N prefere</a:t>
            </a:r>
            <a:r>
              <a:rPr lang="en-US" sz="4800" dirty="0"/>
              <a:t>nce and BNI</a:t>
            </a:r>
            <a:endParaRPr lang="en-US" sz="4800" kern="1200" dirty="0">
              <a:solidFill>
                <a:schemeClr val="tx1"/>
              </a:solidFill>
              <a:latin typeface="+mj-lt"/>
              <a:ea typeface="+mj-ea"/>
              <a:cs typeface="+mj-cs"/>
            </a:endParaRPr>
          </a:p>
        </p:txBody>
      </p:sp>
      <p:graphicFrame>
        <p:nvGraphicFramePr>
          <p:cNvPr id="3" name="Chart 2">
            <a:extLst>
              <a:ext uri="{FF2B5EF4-FFF2-40B4-BE49-F238E27FC236}">
                <a16:creationId xmlns:a16="http://schemas.microsoft.com/office/drawing/2014/main" id="{6919080C-A851-D765-C6AC-D9018BEBF78E}"/>
              </a:ext>
            </a:extLst>
          </p:cNvPr>
          <p:cNvGraphicFramePr>
            <a:graphicFrameLocks/>
          </p:cNvGraphicFramePr>
          <p:nvPr/>
        </p:nvGraphicFramePr>
        <p:xfrm>
          <a:off x="4701492" y="1122363"/>
          <a:ext cx="7197740" cy="468263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1F95A7D4-C009-7C4B-D69F-44F92A7D4BEF}"/>
              </a:ext>
            </a:extLst>
          </p:cNvPr>
          <p:cNvSpPr txBox="1"/>
          <p:nvPr/>
        </p:nvSpPr>
        <p:spPr>
          <a:xfrm>
            <a:off x="7866927" y="6550223"/>
            <a:ext cx="5906947" cy="307777"/>
          </a:xfrm>
          <a:prstGeom prst="rect">
            <a:avLst/>
          </a:prstGeom>
          <a:noFill/>
        </p:spPr>
        <p:txBody>
          <a:bodyPr wrap="square" rtlCol="0">
            <a:spAutoFit/>
          </a:bodyPr>
          <a:lstStyle/>
          <a:p>
            <a:r>
              <a:rPr lang="en-US" sz="1400" dirty="0"/>
              <a:t>Fountain (2022). PhD Thesis, University of Sheffield.</a:t>
            </a:r>
          </a:p>
        </p:txBody>
      </p:sp>
    </p:spTree>
    <p:extLst>
      <p:ext uri="{BB962C8B-B14F-4D97-AF65-F5344CB8AC3E}">
        <p14:creationId xmlns:p14="http://schemas.microsoft.com/office/powerpoint/2010/main" val="1529369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7106830F5C9B419A4F2227DD50603D" ma:contentTypeVersion="0" ma:contentTypeDescription="Create a new document." ma:contentTypeScope="" ma:versionID="f1644ba2056b3d81f3036ae5c8a3c5b9">
  <xsd:schema xmlns:xsd="http://www.w3.org/2001/XMLSchema" xmlns:xs="http://www.w3.org/2001/XMLSchema" xmlns:p="http://schemas.microsoft.com/office/2006/metadata/properties" targetNamespace="http://schemas.microsoft.com/office/2006/metadata/properties" ma:root="true" ma:fieldsID="16887f0feea6a6f56c3737801d851c2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74917B-3582-4A31-8D8D-AA87FA7306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10E393D-C0DC-4666-A12D-510971210FD7}">
  <ds:schemaRef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23557A7B-D9D7-4CE0-8CF1-320DDAC5E4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1089</TotalTime>
  <Words>1873</Words>
  <Application>Microsoft Office PowerPoint</Application>
  <PresentationFormat>Widescreen</PresentationFormat>
  <Paragraphs>111</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Understanding plant nitrogen form preference responses to elevated CO2 Earth and spaceflight cabin environments.</vt:lpstr>
      <vt:lpstr>What is nitrogen (N) preference?</vt:lpstr>
      <vt:lpstr>N preference and N cycling in agriculture</vt:lpstr>
      <vt:lpstr>N preference and N cycling in agriculture</vt:lpstr>
      <vt:lpstr>Measuring ‘innate’ N preference</vt:lpstr>
      <vt:lpstr>PowerPoint Presentation</vt:lpstr>
      <vt:lpstr>PowerPoint Presentation</vt:lpstr>
      <vt:lpstr>N preference variation in spring barley.</vt:lpstr>
      <vt:lpstr>N uptake and elevated CO2 (eCO2).</vt:lpstr>
      <vt:lpstr>Barley N preference responses to eCO2.</vt:lpstr>
      <vt:lpstr>Consequences for space crop production.</vt:lpstr>
      <vt:lpstr>Future work – NPP Fellowship, Kennedy Space Center.</vt:lpstr>
      <vt:lpstr>References</vt:lpstr>
      <vt:lpstr>Gross nitrification rate in spring barley</vt:lpstr>
      <vt:lpstr>N preference and BNI</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plant nitrogen form preference responses to elevated CO2 Earth and spaceflight cabin environments.</dc:title>
  <dc:creator>Fountain, Luke L. (KSC-UB000)[KSC-UB-Generic]</dc:creator>
  <cp:lastModifiedBy>Fountain, Luke L. (KSC-UB000)[KSC-UB-Generic]</cp:lastModifiedBy>
  <cp:revision>29</cp:revision>
  <dcterms:created xsi:type="dcterms:W3CDTF">2023-09-26T12:58:17Z</dcterms:created>
  <dcterms:modified xsi:type="dcterms:W3CDTF">2023-10-03T19:51:48Z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0x010100247106830F5C9B419A4F2227DD50603D</vt:lpwstr>
  </property>
</Properties>
</file>