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65" r:id="rId5"/>
  </p:sldIdLst>
  <p:sldSz cx="21031200" cy="27432000"/>
  <p:notesSz cx="6858000" cy="9144000"/>
  <p:defaultTex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66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525FA1-EE15-9036-CC2A-F16E87B1F78C}" name="Hammerschmidt, Mark M. (JSC-EG111)" initials="MH" userId="S::mhammers@ndc.nasa.gov::d03f3fe5-0345-431c-b92e-f3597a52082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3123"/>
    <a:srgbClr val="6F6F6F"/>
    <a:srgbClr val="931521"/>
    <a:srgbClr val="B0CAEA"/>
    <a:srgbClr val="08121E"/>
    <a:srgbClr val="004080"/>
    <a:srgbClr val="8D2015"/>
    <a:srgbClr val="A23B2A"/>
    <a:srgbClr val="520F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28781-A6BC-43FF-BE95-BDC767EEECC6}" v="6" dt="2022-12-06T22:30:44.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8" autoAdjust="0"/>
    <p:restoredTop sz="94677"/>
  </p:normalViewPr>
  <p:slideViewPr>
    <p:cSldViewPr snapToGrid="0" snapToObjects="1">
      <p:cViewPr>
        <p:scale>
          <a:sx n="40" d="100"/>
          <a:sy n="40" d="100"/>
        </p:scale>
        <p:origin x="1644" y="1590"/>
      </p:cViewPr>
      <p:guideLst>
        <p:guide orient="horz" pos="8640"/>
        <p:guide pos="66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A8885-0CEC-4380-B4FE-B6355D14626F}" type="datetimeFigureOut">
              <a:rPr lang="en-US" smtClean="0"/>
              <a:t>10/24/2023</a:t>
            </a:fld>
            <a:endParaRPr lang="en-US" dirty="0"/>
          </a:p>
        </p:txBody>
      </p:sp>
      <p:sp>
        <p:nvSpPr>
          <p:cNvPr id="4" name="Slide Image Placeholder 3"/>
          <p:cNvSpPr>
            <a:spLocks noGrp="1" noRot="1" noChangeAspect="1"/>
          </p:cNvSpPr>
          <p:nvPr>
            <p:ph type="sldImg" idx="2"/>
          </p:nvPr>
        </p:nvSpPr>
        <p:spPr>
          <a:xfrm>
            <a:off x="2246313" y="1143000"/>
            <a:ext cx="23653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5BEC6-3BD0-4526-B1B5-8C96E206FFE8}" type="slidenum">
              <a:rPr lang="en-US" smtClean="0"/>
              <a:t>‹#›</a:t>
            </a:fld>
            <a:endParaRPr lang="en-US" dirty="0"/>
          </a:p>
        </p:txBody>
      </p:sp>
    </p:spTree>
    <p:extLst>
      <p:ext uri="{BB962C8B-B14F-4D97-AF65-F5344CB8AC3E}">
        <p14:creationId xmlns:p14="http://schemas.microsoft.com/office/powerpoint/2010/main" val="185568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83819" rtl="0" eaLnBrk="1" fontAlgn="auto" latinLnBrk="0" hangingPunct="1">
              <a:lnSpc>
                <a:spcPct val="100000"/>
              </a:lnSpc>
              <a:spcBef>
                <a:spcPts val="0"/>
              </a:spcBef>
              <a:spcAft>
                <a:spcPts val="0"/>
              </a:spcAft>
              <a:buClrTx/>
              <a:buSzTx/>
              <a:buFontTx/>
              <a:buNone/>
              <a:tabLst/>
              <a:defRPr/>
            </a:pPr>
            <a:fld id="{90E036B1-46F0-41B4-A337-E8819C78B4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8381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48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7340" y="8521709"/>
            <a:ext cx="17876520" cy="588009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54680" y="15544800"/>
            <a:ext cx="14721840" cy="7010400"/>
          </a:xfrm>
          <a:prstGeom prst="rect">
            <a:avLst/>
          </a:prstGeom>
        </p:spPr>
        <p:txBody>
          <a:bodyPr/>
          <a:lstStyle>
            <a:lvl1pPr marL="0" indent="0" algn="ctr">
              <a:buNone/>
              <a:defRPr>
                <a:solidFill>
                  <a:schemeClr val="tx1">
                    <a:tint val="75000"/>
                  </a:schemeClr>
                </a:solidFill>
              </a:defRPr>
            </a:lvl1pPr>
            <a:lvl2pPr marL="1383819" indent="0" algn="ctr">
              <a:buNone/>
              <a:defRPr>
                <a:solidFill>
                  <a:schemeClr val="tx1">
                    <a:tint val="75000"/>
                  </a:schemeClr>
                </a:solidFill>
              </a:defRPr>
            </a:lvl2pPr>
            <a:lvl3pPr marL="2767643" indent="0" algn="ctr">
              <a:buNone/>
              <a:defRPr>
                <a:solidFill>
                  <a:schemeClr val="tx1">
                    <a:tint val="75000"/>
                  </a:schemeClr>
                </a:solidFill>
              </a:defRPr>
            </a:lvl3pPr>
            <a:lvl4pPr marL="4151462" indent="0" algn="ctr">
              <a:buNone/>
              <a:defRPr>
                <a:solidFill>
                  <a:schemeClr val="tx1">
                    <a:tint val="75000"/>
                  </a:schemeClr>
                </a:solidFill>
              </a:defRPr>
            </a:lvl4pPr>
            <a:lvl5pPr marL="5535286" indent="0" algn="ctr">
              <a:buNone/>
              <a:defRPr>
                <a:solidFill>
                  <a:schemeClr val="tx1">
                    <a:tint val="75000"/>
                  </a:schemeClr>
                </a:solidFill>
              </a:defRPr>
            </a:lvl5pPr>
            <a:lvl6pPr marL="6919105" indent="0" algn="ctr">
              <a:buNone/>
              <a:defRPr>
                <a:solidFill>
                  <a:schemeClr val="tx1">
                    <a:tint val="75000"/>
                  </a:schemeClr>
                </a:solidFill>
              </a:defRPr>
            </a:lvl6pPr>
            <a:lvl7pPr marL="8302930" indent="0" algn="ctr">
              <a:buNone/>
              <a:defRPr>
                <a:solidFill>
                  <a:schemeClr val="tx1">
                    <a:tint val="75000"/>
                  </a:schemeClr>
                </a:solidFill>
              </a:defRPr>
            </a:lvl7pPr>
            <a:lvl8pPr marL="9686748" indent="0" algn="ctr">
              <a:buNone/>
              <a:defRPr>
                <a:solidFill>
                  <a:schemeClr val="tx1">
                    <a:tint val="75000"/>
                  </a:schemeClr>
                </a:solidFill>
              </a:defRPr>
            </a:lvl8pPr>
            <a:lvl9pPr marL="110705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10/24/2023</a:t>
            </a:fld>
            <a:endParaRPr lang="en-US" dirty="0"/>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dirty="0"/>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dirty="0"/>
          </a:p>
        </p:txBody>
      </p:sp>
    </p:spTree>
    <p:extLst>
      <p:ext uri="{BB962C8B-B14F-4D97-AF65-F5344CB8AC3E}">
        <p14:creationId xmlns:p14="http://schemas.microsoft.com/office/powerpoint/2010/main" val="94087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6570954" y="26426640"/>
            <a:ext cx="3408686" cy="1005360"/>
          </a:xfrm>
          <a:prstGeom prst="rect">
            <a:avLst/>
          </a:prstGeom>
        </p:spPr>
        <p:txBody>
          <a:bodyPr vert="horz" lIns="0" tIns="0" rIns="0" bIns="0" rtlCol="0" anchor="t" anchorCtr="0"/>
          <a:lstStyle>
            <a:lvl1pPr algn="r">
              <a:defRPr sz="3600">
                <a:solidFill>
                  <a:schemeClr val="tx1">
                    <a:tint val="75000"/>
                  </a:schemeClr>
                </a:solidFill>
              </a:defRPr>
            </a:lvl1pPr>
          </a:lstStyle>
          <a:p>
            <a:fld id="{DE534768-B4B7-C84F-B015-AC2290ADC8EF}" type="slidenum">
              <a:rPr lang="en-US" smtClean="0"/>
              <a:pPr/>
              <a:t>‹#›</a:t>
            </a:fld>
            <a:endParaRPr lang="en-US" dirty="0"/>
          </a:p>
        </p:txBody>
      </p:sp>
      <p:sp>
        <p:nvSpPr>
          <p:cNvPr id="4" name="TextBox 13">
            <a:extLst>
              <a:ext uri="{FF2B5EF4-FFF2-40B4-BE49-F238E27FC236}">
                <a16:creationId xmlns:a16="http://schemas.microsoft.com/office/drawing/2014/main" id="{9F74606D-A4B1-799E-9E61-6E1C94EBB97B}"/>
              </a:ext>
            </a:extLst>
          </p:cNvPr>
          <p:cNvSpPr txBox="1"/>
          <p:nvPr userDrawn="1"/>
        </p:nvSpPr>
        <p:spPr>
          <a:xfrm>
            <a:off x="621592" y="2007435"/>
            <a:ext cx="2513494" cy="769441"/>
          </a:xfrm>
          <a:prstGeom prst="rect">
            <a:avLst/>
          </a:prstGeom>
          <a:solidFill>
            <a:schemeClr val="tx2"/>
          </a:solidFill>
          <a:ln>
            <a:noFill/>
          </a:ln>
        </p:spPr>
        <p:txBody>
          <a:bodyPr wrap="square" lIns="91440" tIns="45720" rIns="91440" bIns="45720" rtlCol="0" anchor="t">
            <a:spAutoFit/>
          </a:bodyPr>
          <a:ls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a:lstStyle>
          <a:p>
            <a:pPr marL="0" marR="0" lvl="0" indent="0" algn="ctr" defTabSz="1383819"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highlight>
                <a:srgbClr val="003D92"/>
              </a:highlight>
              <a:uLnTx/>
              <a:uFillTx/>
              <a:latin typeface="Calibri"/>
              <a:ea typeface="+mn-ea"/>
              <a:cs typeface="Calibri"/>
            </a:endParaRPr>
          </a:p>
        </p:txBody>
      </p:sp>
    </p:spTree>
    <p:extLst>
      <p:ext uri="{BB962C8B-B14F-4D97-AF65-F5344CB8AC3E}">
        <p14:creationId xmlns:p14="http://schemas.microsoft.com/office/powerpoint/2010/main" val="120241307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383819" rtl="0" eaLnBrk="1" latinLnBrk="0" hangingPunct="1">
        <a:lnSpc>
          <a:spcPct val="100000"/>
        </a:lnSpc>
        <a:spcBef>
          <a:spcPct val="0"/>
        </a:spcBef>
        <a:buNone/>
        <a:defRPr sz="7900" kern="1200" baseline="0">
          <a:solidFill>
            <a:srgbClr val="004080"/>
          </a:solidFill>
          <a:latin typeface="Arial Black"/>
          <a:ea typeface="+mj-ea"/>
          <a:cs typeface="+mj-cs"/>
        </a:defRPr>
      </a:lvl1pPr>
    </p:titleStyle>
    <p:bodyStyle>
      <a:lvl1pPr marL="1037867" indent="-1037867" algn="l" defTabSz="1383819" rtl="0" eaLnBrk="1" latinLnBrk="0" hangingPunct="1">
        <a:spcBef>
          <a:spcPct val="20000"/>
        </a:spcBef>
        <a:buFont typeface="Arial"/>
        <a:buChar char="•"/>
        <a:defRPr sz="9700" kern="1200">
          <a:solidFill>
            <a:schemeClr val="tx1"/>
          </a:solidFill>
          <a:latin typeface="+mn-lt"/>
          <a:ea typeface="+mn-ea"/>
          <a:cs typeface="+mn-cs"/>
        </a:defRPr>
      </a:lvl1pPr>
      <a:lvl2pPr marL="2248710" indent="-864891" algn="l" defTabSz="1383819" rtl="0" eaLnBrk="1" latinLnBrk="0" hangingPunct="1">
        <a:spcBef>
          <a:spcPct val="20000"/>
        </a:spcBef>
        <a:buFont typeface="Arial"/>
        <a:buChar char="–"/>
        <a:defRPr sz="8500" kern="1200">
          <a:solidFill>
            <a:schemeClr val="tx1"/>
          </a:solidFill>
          <a:latin typeface="+mn-lt"/>
          <a:ea typeface="+mn-ea"/>
          <a:cs typeface="+mn-cs"/>
        </a:defRPr>
      </a:lvl2pPr>
      <a:lvl3pPr marL="3459552" indent="-691909" algn="l" defTabSz="1383819" rtl="0" eaLnBrk="1" latinLnBrk="0" hangingPunct="1">
        <a:spcBef>
          <a:spcPct val="20000"/>
        </a:spcBef>
        <a:buFont typeface="Arial"/>
        <a:buChar char="•"/>
        <a:defRPr sz="7300" kern="1200">
          <a:solidFill>
            <a:schemeClr val="tx1"/>
          </a:solidFill>
          <a:latin typeface="+mn-lt"/>
          <a:ea typeface="+mn-ea"/>
          <a:cs typeface="+mn-cs"/>
        </a:defRPr>
      </a:lvl3pPr>
      <a:lvl4pPr marL="4843377" indent="-691909" algn="l" defTabSz="1383819" rtl="0" eaLnBrk="1" latinLnBrk="0" hangingPunct="1">
        <a:spcBef>
          <a:spcPct val="20000"/>
        </a:spcBef>
        <a:buFont typeface="Arial"/>
        <a:buChar char="–"/>
        <a:defRPr sz="6100" kern="1200">
          <a:solidFill>
            <a:schemeClr val="tx1"/>
          </a:solidFill>
          <a:latin typeface="+mn-lt"/>
          <a:ea typeface="+mn-ea"/>
          <a:cs typeface="+mn-cs"/>
        </a:defRPr>
      </a:lvl4pPr>
      <a:lvl5pPr marL="6227196" indent="-691909" algn="l" defTabSz="1383819" rtl="0" eaLnBrk="1" latinLnBrk="0" hangingPunct="1">
        <a:spcBef>
          <a:spcPct val="20000"/>
        </a:spcBef>
        <a:buFont typeface="Arial"/>
        <a:buChar char="»"/>
        <a:defRPr sz="6100" kern="1200">
          <a:solidFill>
            <a:schemeClr val="tx1"/>
          </a:solidFill>
          <a:latin typeface="+mn-lt"/>
          <a:ea typeface="+mn-ea"/>
          <a:cs typeface="+mn-cs"/>
        </a:defRPr>
      </a:lvl5pPr>
      <a:lvl6pPr marL="7611017" indent="-691909" algn="l" defTabSz="1383819" rtl="0" eaLnBrk="1" latinLnBrk="0" hangingPunct="1">
        <a:spcBef>
          <a:spcPct val="20000"/>
        </a:spcBef>
        <a:buFont typeface="Arial"/>
        <a:buChar char="•"/>
        <a:defRPr sz="6100" kern="1200">
          <a:solidFill>
            <a:schemeClr val="tx1"/>
          </a:solidFill>
          <a:latin typeface="+mn-lt"/>
          <a:ea typeface="+mn-ea"/>
          <a:cs typeface="+mn-cs"/>
        </a:defRPr>
      </a:lvl6pPr>
      <a:lvl7pPr marL="8994839" indent="-691909" algn="l" defTabSz="1383819" rtl="0" eaLnBrk="1" latinLnBrk="0" hangingPunct="1">
        <a:spcBef>
          <a:spcPct val="20000"/>
        </a:spcBef>
        <a:buFont typeface="Arial"/>
        <a:buChar char="•"/>
        <a:defRPr sz="6100" kern="1200">
          <a:solidFill>
            <a:schemeClr val="tx1"/>
          </a:solidFill>
          <a:latin typeface="+mn-lt"/>
          <a:ea typeface="+mn-ea"/>
          <a:cs typeface="+mn-cs"/>
        </a:defRPr>
      </a:lvl7pPr>
      <a:lvl8pPr marL="10378660" indent="-691909" algn="l" defTabSz="1383819" rtl="0" eaLnBrk="1" latinLnBrk="0" hangingPunct="1">
        <a:spcBef>
          <a:spcPct val="20000"/>
        </a:spcBef>
        <a:buFont typeface="Arial"/>
        <a:buChar char="•"/>
        <a:defRPr sz="6100" kern="1200">
          <a:solidFill>
            <a:schemeClr val="tx1"/>
          </a:solidFill>
          <a:latin typeface="+mn-lt"/>
          <a:ea typeface="+mn-ea"/>
          <a:cs typeface="+mn-cs"/>
        </a:defRPr>
      </a:lvl8pPr>
      <a:lvl9pPr marL="11762482" indent="-691909" algn="l" defTabSz="1383819" rtl="0" eaLnBrk="1" latinLnBrk="0" hangingPunct="1">
        <a:spcBef>
          <a:spcPct val="20000"/>
        </a:spcBef>
        <a:buFont typeface="Arial"/>
        <a:buChar char="•"/>
        <a:defRPr sz="6100" kern="1200">
          <a:solidFill>
            <a:schemeClr val="tx1"/>
          </a:solidFill>
          <a:latin typeface="+mn-lt"/>
          <a:ea typeface="+mn-ea"/>
          <a:cs typeface="+mn-cs"/>
        </a:defRPr>
      </a:lvl9pPr>
    </p:bodyStyle>
    <p:other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first.last@nasa.gov"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9050810"/>
            <a:ext cx="9491472" cy="721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See the source image">
            <a:extLst>
              <a:ext uri="{FF2B5EF4-FFF2-40B4-BE49-F238E27FC236}">
                <a16:creationId xmlns:a16="http://schemas.microsoft.com/office/drawing/2014/main" id="{FF95AB2F-61E4-4A8B-9AB5-ABD51629F0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09155" y="29281"/>
            <a:ext cx="3163269" cy="2646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ED4C041-5FC7-52BE-5033-5E3D02FFEDEF}"/>
              </a:ext>
            </a:extLst>
          </p:cNvPr>
          <p:cNvSpPr/>
          <p:nvPr/>
        </p:nvSpPr>
        <p:spPr>
          <a:xfrm>
            <a:off x="14907323" y="26164523"/>
            <a:ext cx="4171116" cy="518091"/>
          </a:xfrm>
          <a:prstGeom prst="rect">
            <a:avLst/>
          </a:prstGeom>
        </p:spPr>
        <p:txBody>
          <a:bodyPr wrap="square">
            <a:spAutoFit/>
          </a:bodyPr>
          <a:ls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a:lstStyle>
          <a:p>
            <a:pPr marL="0" marR="0" lvl="0" indent="0" algn="l" defTabSz="1383819"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00B0F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18" name="Title 1">
            <a:extLst>
              <a:ext uri="{FF2B5EF4-FFF2-40B4-BE49-F238E27FC236}">
                <a16:creationId xmlns:a16="http://schemas.microsoft.com/office/drawing/2014/main" id="{E1E4C060-8888-4293-850F-D67F08E33C1D}"/>
              </a:ext>
            </a:extLst>
          </p:cNvPr>
          <p:cNvSpPr>
            <a:spLocks noGrp="1"/>
          </p:cNvSpPr>
          <p:nvPr>
            <p:ph type="ctrTitle"/>
          </p:nvPr>
        </p:nvSpPr>
        <p:spPr>
          <a:xfrm>
            <a:off x="621592" y="2868181"/>
            <a:ext cx="14285732" cy="1656853"/>
          </a:xfrm>
        </p:spPr>
        <p:txBody>
          <a:bodyPr anchor="ctr"/>
          <a:lstStyle/>
          <a:p>
            <a:pPr defTabSz="913865">
              <a:spcBef>
                <a:spcPts val="1799"/>
              </a:spcBef>
              <a:spcAft>
                <a:spcPts val="1199"/>
              </a:spcAft>
              <a:defRPr/>
            </a:pPr>
            <a:r>
              <a:rPr lang="en-US" sz="4800" b="1" dirty="0">
                <a:solidFill>
                  <a:schemeClr val="tx1"/>
                </a:solidFill>
                <a:latin typeface="Arial Black" panose="020B0A04020102020204" pitchFamily="34" charset="0"/>
              </a:rPr>
              <a:t>Full Lunar Surface Visualization</a:t>
            </a:r>
            <a:br>
              <a:rPr lang="en-US" sz="4800" b="1" dirty="0">
                <a:solidFill>
                  <a:schemeClr val="tx1"/>
                </a:solidFill>
                <a:latin typeface="Arial Black" panose="020B0A04020102020204" pitchFamily="34" charset="0"/>
              </a:rPr>
            </a:br>
            <a:r>
              <a:rPr lang="en-US" sz="4800" b="1" dirty="0">
                <a:solidFill>
                  <a:schemeClr val="tx1"/>
                </a:solidFill>
                <a:latin typeface="Arial Black" panose="020B0A04020102020204" pitchFamily="34" charset="0"/>
              </a:rPr>
              <a:t>and Simulation Platform</a:t>
            </a:r>
            <a:endParaRPr lang="en-US" sz="4800" dirty="0">
              <a:solidFill>
                <a:schemeClr val="tx1"/>
              </a:solidFill>
              <a:latin typeface="Arial Black" panose="020B0A04020102020204" pitchFamily="34" charset="0"/>
            </a:endParaRPr>
          </a:p>
        </p:txBody>
      </p:sp>
      <p:sp>
        <p:nvSpPr>
          <p:cNvPr id="23" name="TextBox 22">
            <a:extLst>
              <a:ext uri="{FF2B5EF4-FFF2-40B4-BE49-F238E27FC236}">
                <a16:creationId xmlns:a16="http://schemas.microsoft.com/office/drawing/2014/main" id="{8A89AC7C-4430-42D5-A012-1A45D87B4B7A}"/>
              </a:ext>
            </a:extLst>
          </p:cNvPr>
          <p:cNvSpPr txBox="1"/>
          <p:nvPr/>
        </p:nvSpPr>
        <p:spPr>
          <a:xfrm>
            <a:off x="10920887" y="12403710"/>
            <a:ext cx="9441780" cy="14326946"/>
          </a:xfrm>
          <a:prstGeom prst="rect">
            <a:avLst/>
          </a:prstGeom>
          <a:noFill/>
        </p:spPr>
        <p:txBody>
          <a:bodyPr wrap="square" lIns="91385" tIns="45694" rIns="91385" bIns="45694" rtlCol="0">
            <a:spAutoFit/>
          </a:bodyPr>
          <a:lstStyle/>
          <a:p>
            <a:pPr marL="477558" indent="-477558">
              <a:spcBef>
                <a:spcPts val="1199"/>
              </a:spcBef>
              <a:spcAft>
                <a:spcPts val="599"/>
              </a:spcAft>
            </a:pPr>
            <a:r>
              <a:rPr lang="en-US" sz="3200" cap="all" dirty="0">
                <a:solidFill>
                  <a:srgbClr val="853123"/>
                </a:solidFill>
                <a:latin typeface="Arial Black" pitchFamily="34" charset="0"/>
                <a:cs typeface="Times New Roman" pitchFamily="18" charset="0"/>
              </a:rPr>
              <a:t>Outcomes &amp; Infusion</a:t>
            </a:r>
            <a:endParaRPr lang="en-US" sz="3200" cap="all" dirty="0">
              <a:solidFill>
                <a:srgbClr val="00B0F0"/>
              </a:solidFill>
              <a:latin typeface="Arial Black" panose="020B0A04020102020204" pitchFamily="34" charset="0"/>
              <a:cs typeface="Arial" pitchFamily="34" charset="0"/>
            </a:endParaRPr>
          </a:p>
          <a:p>
            <a:pPr marL="457200" indent="-457200">
              <a:buFont typeface="+mj-lt"/>
              <a:buAutoNum type="arabicPeriod"/>
            </a:pPr>
            <a:r>
              <a:rPr lang="en-US" sz="2200" dirty="0">
                <a:latin typeface="Arial" panose="020B0604020202020204" pitchFamily="34" charset="0"/>
                <a:cs typeface="Arial" pitchFamily="34" charset="0"/>
              </a:rPr>
              <a:t>Publically available LRO/LOLA terrain imagery and elevation data from 60m to 15km resolution was acquired</a:t>
            </a:r>
          </a:p>
          <a:p>
            <a:pPr marL="457200" indent="-457200">
              <a:buFont typeface="+mj-lt"/>
              <a:buAutoNum type="arabicPeriod"/>
            </a:pPr>
            <a:r>
              <a:rPr lang="en-US" sz="2200" dirty="0">
                <a:latin typeface="Arial" panose="020B0604020202020204" pitchFamily="34" charset="0"/>
                <a:cs typeface="Arial" pitchFamily="34" charset="0"/>
              </a:rPr>
              <a:t>Elevation data for 32 post (960m) was generated algorithmically due to its unavailability online</a:t>
            </a:r>
          </a:p>
          <a:p>
            <a:pPr marL="457200" indent="-457200">
              <a:buFont typeface="+mj-lt"/>
              <a:buAutoNum type="arabicPeriod"/>
            </a:pPr>
            <a:r>
              <a:rPr lang="en-US" sz="2200" dirty="0">
                <a:latin typeface="Arial" panose="020B0604020202020204" pitchFamily="34" charset="0"/>
                <a:cs typeface="Arial" pitchFamily="34" charset="0"/>
              </a:rPr>
              <a:t>A terrain elevation refinement algorithm was developed using fractal surface subdivision (sub meter resolution)</a:t>
            </a:r>
          </a:p>
          <a:p>
            <a:pPr marL="457200" indent="-457200">
              <a:buFont typeface="+mj-lt"/>
              <a:buAutoNum type="arabicPeriod"/>
            </a:pPr>
            <a:r>
              <a:rPr lang="en-US" sz="2200" dirty="0">
                <a:latin typeface="Arial" panose="020B0604020202020204" pitchFamily="34" charset="0"/>
                <a:cs typeface="Arial" pitchFamily="34" charset="0"/>
              </a:rPr>
              <a:t>Another algorithm discovered allowed for the refinement of lunar surface imagery and estimation of surface material reflectance</a:t>
            </a:r>
          </a:p>
          <a:p>
            <a:pPr marL="457200" indent="-457200">
              <a:buFont typeface="+mj-lt"/>
              <a:buAutoNum type="arabicPeriod"/>
            </a:pPr>
            <a:r>
              <a:rPr lang="en-US" sz="2200" dirty="0">
                <a:latin typeface="Arial" panose="020B0604020202020204" pitchFamily="34" charset="0"/>
                <a:cs typeface="Arial" pitchFamily="34" charset="0"/>
              </a:rPr>
              <a:t>Algorithms were developed to simulate higher "visual" resolution using fractal Brownian motion textures (reducing polygons by 16x)</a:t>
            </a:r>
          </a:p>
          <a:p>
            <a:pPr marL="457200" indent="-457200">
              <a:buFont typeface="+mj-lt"/>
              <a:buAutoNum type="arabicPeriod"/>
            </a:pPr>
            <a:r>
              <a:rPr lang="en-US" sz="2200" dirty="0">
                <a:latin typeface="Arial" panose="020B0604020202020204" pitchFamily="34" charset="0"/>
                <a:cs typeface="Arial" pitchFamily="34" charset="0"/>
              </a:rPr>
              <a:t>Advanced methods of terrain/color compression were discovered that fit full LRO/LOLA lunar datasets into 99GB of space</a:t>
            </a:r>
          </a:p>
          <a:p>
            <a:pPr marL="457200" indent="-457200">
              <a:buFont typeface="+mj-lt"/>
              <a:buAutoNum type="arabicPeriod"/>
            </a:pPr>
            <a:r>
              <a:rPr lang="en-US" sz="2200" dirty="0">
                <a:latin typeface="Arial" panose="020B0604020202020204" pitchFamily="34" charset="0"/>
                <a:cs typeface="Arial" pitchFamily="34" charset="0"/>
              </a:rPr>
              <a:t>A full surface simulator platform was created that supports 60m resolution and runs from USB drives on COTS H/W (laptops)</a:t>
            </a:r>
          </a:p>
          <a:p>
            <a:pPr marL="457200" indent="-457200">
              <a:buFont typeface="+mj-lt"/>
              <a:buAutoNum type="arabicPeriod"/>
            </a:pPr>
            <a:r>
              <a:rPr lang="en-US" sz="2200" dirty="0">
                <a:latin typeface="Arial" panose="020B0604020202020204" pitchFamily="34" charset="0"/>
                <a:cs typeface="Arial" pitchFamily="34" charset="0"/>
              </a:rPr>
              <a:t>Multiple spacecraft models were created and acquired for testing lunar surface based simulations</a:t>
            </a:r>
          </a:p>
          <a:p>
            <a:pPr marL="457200" indent="-457200">
              <a:buFont typeface="+mj-lt"/>
              <a:buAutoNum type="arabicPeriod"/>
            </a:pPr>
            <a:r>
              <a:rPr lang="en-US" sz="2200" dirty="0">
                <a:latin typeface="Arial" panose="020B0604020202020204" pitchFamily="34" charset="0"/>
                <a:cs typeface="Arial" pitchFamily="34" charset="0"/>
              </a:rPr>
              <a:t>A reconstructed tranquility base test case was created using historic imagery and fractal 3.5m refined terrain</a:t>
            </a:r>
          </a:p>
          <a:p>
            <a:pPr marL="457200" indent="-457200">
              <a:buFont typeface="+mj-lt"/>
              <a:buAutoNum type="arabicPeriod"/>
            </a:pPr>
            <a:r>
              <a:rPr lang="en-US" sz="2200" dirty="0">
                <a:latin typeface="Arial" panose="020B0604020202020204" pitchFamily="34" charset="0"/>
                <a:cs typeface="Arial" pitchFamily="34" charset="0"/>
              </a:rPr>
              <a:t>The proposed Amundsen rim landing site was generated at 0.625m to assess lander topple risks for the commercial crew program</a:t>
            </a:r>
          </a:p>
          <a:p>
            <a:endParaRPr lang="en-US" sz="2200" dirty="0">
              <a:latin typeface="Arial" panose="020B0604020202020204" pitchFamily="34" charset="0"/>
              <a:cs typeface="Arial" pitchFamily="34" charset="0"/>
            </a:endParaRPr>
          </a:p>
          <a:p>
            <a:pPr>
              <a:spcAft>
                <a:spcPts val="1199"/>
              </a:spcAft>
            </a:pPr>
            <a:r>
              <a:rPr lang="en-US" sz="3200" cap="all" dirty="0">
                <a:solidFill>
                  <a:srgbClr val="853123"/>
                </a:solidFill>
                <a:latin typeface="Arial Black" pitchFamily="34" charset="0"/>
                <a:cs typeface="Times New Roman" pitchFamily="18" charset="0"/>
              </a:rPr>
              <a:t>Future Work</a:t>
            </a:r>
            <a:endParaRPr lang="en-US" sz="2200" dirty="0">
              <a:latin typeface="Arial" panose="020B0604020202020204" pitchFamily="34" charset="0"/>
              <a:cs typeface="Arial" pitchFamily="34" charset="0"/>
            </a:endParaRPr>
          </a:p>
          <a:p>
            <a:pPr marL="457200" indent="-457200">
              <a:buFont typeface="+mj-lt"/>
              <a:buAutoNum type="arabicPeriod"/>
            </a:pPr>
            <a:r>
              <a:rPr lang="en-US" sz="2200" dirty="0">
                <a:latin typeface="Arial" panose="020B0604020202020204" pitchFamily="34" charset="0"/>
                <a:cs typeface="Arial" pitchFamily="34" charset="0"/>
              </a:rPr>
              <a:t>An proposal is in place to use the CEL as a collaborative NA / EA / USSF / commercial crew lunar mission hosting environment</a:t>
            </a:r>
          </a:p>
          <a:p>
            <a:pPr marL="457200" indent="-457200">
              <a:buFont typeface="+mj-lt"/>
              <a:buAutoNum type="arabicPeriod"/>
            </a:pPr>
            <a:r>
              <a:rPr lang="en-US" sz="2200" dirty="0">
                <a:latin typeface="Arial" panose="020B0604020202020204" pitchFamily="34" charset="0"/>
                <a:cs typeface="Arial" pitchFamily="34" charset="0"/>
              </a:rPr>
              <a:t>Add support for efficient parallel processing and load balancing on multi-core computing systems</a:t>
            </a:r>
          </a:p>
          <a:p>
            <a:pPr marL="457200" indent="-457200">
              <a:buFont typeface="+mj-lt"/>
              <a:buAutoNum type="arabicPeriod"/>
            </a:pPr>
            <a:r>
              <a:rPr lang="en-US" sz="2200" dirty="0">
                <a:latin typeface="Arial" panose="020B0604020202020204" pitchFamily="34" charset="0"/>
                <a:cs typeface="Arial" pitchFamily="34" charset="0"/>
              </a:rPr>
              <a:t>Add support for anaglyph stereo 3D display on monitors and projectors by using low cost red-blue filtered glasses</a:t>
            </a:r>
          </a:p>
          <a:p>
            <a:pPr marL="457200" indent="-457200">
              <a:buFont typeface="+mj-lt"/>
              <a:buAutoNum type="arabicPeriod"/>
            </a:pPr>
            <a:r>
              <a:rPr lang="en-US" sz="2200" dirty="0">
                <a:latin typeface="Arial" panose="020B0604020202020204" pitchFamily="34" charset="0"/>
                <a:cs typeface="Arial" pitchFamily="34" charset="0"/>
              </a:rPr>
              <a:t>Add a K-d tree based algorithm for user pick selection of 3D models in high polygon count lunar surface environments</a:t>
            </a:r>
          </a:p>
          <a:p>
            <a:pPr marL="457200" indent="-457200">
              <a:buFont typeface="+mj-lt"/>
              <a:buAutoNum type="arabicPeriod"/>
            </a:pPr>
            <a:r>
              <a:rPr lang="en-US" sz="2200" dirty="0">
                <a:latin typeface="Arial" panose="020B0604020202020204" pitchFamily="34" charset="0"/>
                <a:cs typeface="Arial" pitchFamily="34" charset="0"/>
              </a:rPr>
              <a:t>Add a basic ray-casting model for simple luminance estimation and shadow computation</a:t>
            </a:r>
          </a:p>
          <a:p>
            <a:pPr marL="457200" indent="-457200">
              <a:buFont typeface="+mj-lt"/>
              <a:buAutoNum type="arabicPeriod"/>
            </a:pPr>
            <a:r>
              <a:rPr lang="en-US" sz="2200" dirty="0">
                <a:latin typeface="Arial" panose="020B0604020202020204" pitchFamily="34" charset="0"/>
                <a:cs typeface="Arial" pitchFamily="34" charset="0"/>
              </a:rPr>
              <a:t>Add a fast / efficient viewer-object and object-object collision detection and avoidance algorithm</a:t>
            </a:r>
          </a:p>
          <a:p>
            <a:pPr marL="457200" indent="-457200">
              <a:buFont typeface="+mj-lt"/>
              <a:buAutoNum type="arabicPeriod"/>
            </a:pPr>
            <a:r>
              <a:rPr lang="en-US" sz="2200" dirty="0">
                <a:latin typeface="Arial" panose="020B0604020202020204" pitchFamily="34" charset="0"/>
                <a:cs typeface="Arial" pitchFamily="34" charset="0"/>
              </a:rPr>
              <a:t>Add support for consumer level, sensor based/immersive input devices such as Google cardboard headsets, etc.</a:t>
            </a:r>
          </a:p>
          <a:p>
            <a:pPr marL="457200" indent="-457200">
              <a:buFont typeface="+mj-lt"/>
              <a:buAutoNum type="arabicPeriod"/>
            </a:pPr>
            <a:r>
              <a:rPr lang="en-US" sz="2200" dirty="0">
                <a:latin typeface="Arial" panose="020B0604020202020204" pitchFamily="34" charset="0"/>
                <a:cs typeface="Arial" pitchFamily="34" charset="0"/>
              </a:rPr>
              <a:t>Add a Nintendo </a:t>
            </a:r>
            <a:r>
              <a:rPr lang="en-US" sz="2200" dirty="0" err="1">
                <a:latin typeface="Arial" panose="020B0604020202020204" pitchFamily="34" charset="0"/>
                <a:cs typeface="Arial" pitchFamily="34" charset="0"/>
              </a:rPr>
              <a:t>Wiimote</a:t>
            </a:r>
            <a:r>
              <a:rPr lang="en-US" sz="2200" dirty="0">
                <a:latin typeface="Arial" panose="020B0604020202020204" pitchFamily="34" charset="0"/>
                <a:cs typeface="Arial" pitchFamily="34" charset="0"/>
              </a:rPr>
              <a:t> library to offer inexpensive support for interaction, motion tracking, and haptic feedback</a:t>
            </a:r>
          </a:p>
          <a:p>
            <a:pPr>
              <a:spcAft>
                <a:spcPts val="1199"/>
              </a:spcAft>
            </a:pPr>
            <a:endParaRPr lang="en-US" sz="3200" cap="all" dirty="0">
              <a:solidFill>
                <a:srgbClr val="853123"/>
              </a:solidFill>
              <a:latin typeface="Arial Black" pitchFamily="34" charset="0"/>
              <a:cs typeface="Times New Roman" pitchFamily="18" charset="0"/>
            </a:endParaRPr>
          </a:p>
        </p:txBody>
      </p:sp>
      <p:cxnSp>
        <p:nvCxnSpPr>
          <p:cNvPr id="24" name="Straight Connector 23">
            <a:extLst>
              <a:ext uri="{FF2B5EF4-FFF2-40B4-BE49-F238E27FC236}">
                <a16:creationId xmlns:a16="http://schemas.microsoft.com/office/drawing/2014/main" id="{958D49D5-9EA1-4E11-B4A9-0B1621E3A502}"/>
              </a:ext>
            </a:extLst>
          </p:cNvPr>
          <p:cNvCxnSpPr>
            <a:cxnSpLocks/>
          </p:cNvCxnSpPr>
          <p:nvPr/>
        </p:nvCxnSpPr>
        <p:spPr>
          <a:xfrm>
            <a:off x="10504991" y="5236082"/>
            <a:ext cx="46941" cy="21778823"/>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A5E56A3-368D-444B-91E6-B6C995AAFB5B}"/>
              </a:ext>
            </a:extLst>
          </p:cNvPr>
          <p:cNvSpPr txBox="1"/>
          <p:nvPr/>
        </p:nvSpPr>
        <p:spPr>
          <a:xfrm>
            <a:off x="621591" y="5402188"/>
            <a:ext cx="9566928" cy="13311336"/>
          </a:xfrm>
          <a:prstGeom prst="rect">
            <a:avLst/>
          </a:prstGeom>
          <a:noFill/>
        </p:spPr>
        <p:txBody>
          <a:bodyPr wrap="square" rtlCol="0">
            <a:spAutoFit/>
          </a:bodyPr>
          <a:lstStyle/>
          <a:p>
            <a:pPr marL="228467" indent="-228467">
              <a:spcAft>
                <a:spcPts val="599"/>
              </a:spcAft>
            </a:pPr>
            <a:r>
              <a:rPr lang="en-US" sz="3200" cap="all" dirty="0">
                <a:solidFill>
                  <a:srgbClr val="853123"/>
                </a:solidFill>
                <a:latin typeface="Arial Black" pitchFamily="34" charset="0"/>
                <a:cs typeface="Times New Roman" pitchFamily="18" charset="0"/>
              </a:rPr>
              <a:t>EXECUTIVE SUMMARY</a:t>
            </a:r>
          </a:p>
          <a:p>
            <a:r>
              <a:rPr lang="en-US" sz="2200" dirty="0">
                <a:latin typeface="Arial" pitchFamily="34" charset="0"/>
                <a:cs typeface="Arial" pitchFamily="34" charset="0"/>
              </a:rPr>
              <a:t>This project created a visualization and simulation platform for the entire lunar surface.  Given the polar targets for Artemis, the terrain, lighting and associated integrated crew / vehicle risk assessment requires a more integrated approach to mission safety certification, potentially impacting equipment design and crew activity.  The results will enable Safety and Mission Assurance (SMA), Flight Operations (FOD), and EVA to collaborate to reduce human lunar exploration operational risk utilizing tools to perform mission planning and rehearsal simulations, providing the Safety Review Panel with integrated risk analysis.</a:t>
            </a:r>
          </a:p>
          <a:p>
            <a:endParaRPr lang="en-US" sz="2200" dirty="0">
              <a:latin typeface="Arial" pitchFamily="34" charset="0"/>
              <a:cs typeface="Arial" pitchFamily="34" charset="0"/>
            </a:endParaRPr>
          </a:p>
          <a:p>
            <a:pPr marL="228467" indent="-228467">
              <a:spcAft>
                <a:spcPts val="599"/>
              </a:spcAft>
            </a:pPr>
            <a:r>
              <a:rPr lang="en-US" sz="3200" cap="all" dirty="0">
                <a:solidFill>
                  <a:srgbClr val="853123"/>
                </a:solidFill>
                <a:latin typeface="Arial Black" pitchFamily="34" charset="0"/>
                <a:cs typeface="Times New Roman" pitchFamily="18" charset="0"/>
              </a:rPr>
              <a:t>Innovation </a:t>
            </a:r>
          </a:p>
          <a:p>
            <a:r>
              <a:rPr lang="en-US" sz="2200" dirty="0">
                <a:latin typeface="Arial" pitchFamily="34" charset="0"/>
                <a:cs typeface="Arial" pitchFamily="34" charset="0"/>
              </a:rPr>
              <a:t>The capability for SMEs to perform simulated lunar operations will be an invaluable tool in the design / certification process.  Utilizing these tools, NA, EA, SA, CA, and XA will be able to collaborate in parallel during the life cycle of lunar hardware development as well as safety certification development and lunar mission certification.  These have also been made available to contractors delivering hardware.   Current in-line processes are unaffected. Such collaboration will lower residual risk in the mission through earlier identification of safety issues, and fewer assumptions between the growing number of developers and contractors.  The software includes the ability to verify system requirements by analysis through carefully validated procedural synthetic terrain generation algorithms, and support the ability to generate physics based synthetic images of the terrain for lighting, hi-fidelity testing of terrain-relative navigation algorithms and closed loop systems, etc.</a:t>
            </a:r>
          </a:p>
          <a:p>
            <a:endParaRPr lang="en-US" sz="2200" dirty="0">
              <a:latin typeface="Arial" pitchFamily="34" charset="0"/>
              <a:cs typeface="Arial" pitchFamily="34" charset="0"/>
            </a:endParaRPr>
          </a:p>
          <a:p>
            <a:pPr marL="228467" indent="-228467">
              <a:spcAft>
                <a:spcPts val="599"/>
              </a:spcAft>
            </a:pPr>
            <a:r>
              <a:rPr lang="en-US" sz="3200" cap="all" dirty="0">
                <a:solidFill>
                  <a:srgbClr val="853123"/>
                </a:solidFill>
                <a:latin typeface="Arial Black" pitchFamily="34" charset="0"/>
                <a:cs typeface="Times New Roman" pitchFamily="18" charset="0"/>
              </a:rPr>
              <a:t>Collaboration </a:t>
            </a:r>
          </a:p>
          <a:p>
            <a:pPr marL="457200" indent="-457200">
              <a:buFont typeface="+mj-lt"/>
              <a:buAutoNum type="arabicPeriod"/>
            </a:pPr>
            <a:r>
              <a:rPr lang="en-US" sz="2200" dirty="0">
                <a:latin typeface="Arial" pitchFamily="34" charset="0"/>
                <a:cs typeface="Arial" pitchFamily="34" charset="0"/>
              </a:rPr>
              <a:t>Greg Baumer: JSC Code NE Director, JSC S&amp;MA Directorate Institutional Support</a:t>
            </a:r>
          </a:p>
          <a:p>
            <a:pPr marL="457200" indent="-457200">
              <a:buFont typeface="+mj-lt"/>
              <a:buAutoNum type="arabicPeriod"/>
            </a:pPr>
            <a:r>
              <a:rPr lang="en-US" sz="2200" dirty="0">
                <a:latin typeface="Arial" pitchFamily="34" charset="0"/>
                <a:cs typeface="Arial" pitchFamily="34" charset="0"/>
              </a:rPr>
              <a:t>Mike McFarlane: JSC Code ER7, Institutional Facility Support</a:t>
            </a:r>
          </a:p>
          <a:p>
            <a:pPr marL="457200" indent="-457200">
              <a:buFont typeface="+mj-lt"/>
              <a:buAutoNum type="arabicPeriod"/>
            </a:pPr>
            <a:r>
              <a:rPr lang="en-US" sz="2200" dirty="0">
                <a:latin typeface="Arial" pitchFamily="34" charset="0"/>
                <a:cs typeface="Arial" pitchFamily="34" charset="0"/>
              </a:rPr>
              <a:t>Dr. Zack Crues: JSC ER7 Chief Engineer, Program Technical and Mission Expertise</a:t>
            </a:r>
          </a:p>
          <a:p>
            <a:pPr marL="457200" indent="-457200">
              <a:buFont typeface="+mj-lt"/>
              <a:buAutoNum type="arabicPeriod"/>
            </a:pPr>
            <a:r>
              <a:rPr lang="en-US" sz="2200" dirty="0">
                <a:latin typeface="Arial" pitchFamily="34" charset="0"/>
                <a:cs typeface="Arial" pitchFamily="34" charset="0"/>
              </a:rPr>
              <a:t>Nathan </a:t>
            </a:r>
            <a:r>
              <a:rPr lang="en-US" sz="2200" dirty="0" err="1">
                <a:latin typeface="Arial" pitchFamily="34" charset="0"/>
                <a:cs typeface="Arial" pitchFamily="34" charset="0"/>
              </a:rPr>
              <a:t>Vassberg</a:t>
            </a:r>
            <a:r>
              <a:rPr lang="en-US" sz="2200" dirty="0">
                <a:latin typeface="Arial" pitchFamily="34" charset="0"/>
                <a:cs typeface="Arial" pitchFamily="34" charset="0"/>
              </a:rPr>
              <a:t>: Dep. Director SMA, SRP Support and feedback on utility of approach and capabilities</a:t>
            </a:r>
          </a:p>
          <a:p>
            <a:pPr marL="457200" indent="-457200">
              <a:buFont typeface="+mj-lt"/>
              <a:buAutoNum type="arabicPeriod"/>
            </a:pPr>
            <a:r>
              <a:rPr lang="en-US" sz="2200" dirty="0">
                <a:latin typeface="Arial" pitchFamily="34" charset="0"/>
                <a:cs typeface="Arial" pitchFamily="34" charset="0"/>
              </a:rPr>
              <a:t>Kurt </a:t>
            </a:r>
            <a:r>
              <a:rPr lang="en-US" sz="2200" dirty="0" err="1">
                <a:latin typeface="Arial" pitchFamily="34" charset="0"/>
                <a:cs typeface="Arial" pitchFamily="34" charset="0"/>
              </a:rPr>
              <a:t>Leucht</a:t>
            </a:r>
            <a:r>
              <a:rPr lang="en-US" sz="2200" dirty="0">
                <a:latin typeface="Arial" pitchFamily="34" charset="0"/>
                <a:cs typeface="Arial" pitchFamily="34" charset="0"/>
              </a:rPr>
              <a:t>: KSC, Technical collaboration project lead for Moon Tycoon</a:t>
            </a:r>
          </a:p>
          <a:p>
            <a:pPr marL="457200" indent="-457200">
              <a:buFont typeface="+mj-lt"/>
              <a:buAutoNum type="arabicPeriod"/>
            </a:pPr>
            <a:r>
              <a:rPr lang="en-US" sz="2200" dirty="0">
                <a:latin typeface="Arial" pitchFamily="34" charset="0"/>
                <a:cs typeface="Arial" pitchFamily="34" charset="0"/>
              </a:rPr>
              <a:t>Sam Lawrence: JSC, Technical advisor Artemis geospatial team</a:t>
            </a:r>
          </a:p>
        </p:txBody>
      </p:sp>
      <p:sp>
        <p:nvSpPr>
          <p:cNvPr id="29" name="TextBox 28">
            <a:extLst>
              <a:ext uri="{FF2B5EF4-FFF2-40B4-BE49-F238E27FC236}">
                <a16:creationId xmlns:a16="http://schemas.microsoft.com/office/drawing/2014/main" id="{B88ADC10-7404-4F79-9343-33FE4038EA9C}"/>
              </a:ext>
            </a:extLst>
          </p:cNvPr>
          <p:cNvSpPr txBox="1"/>
          <p:nvPr/>
        </p:nvSpPr>
        <p:spPr>
          <a:xfrm>
            <a:off x="11450526" y="11804608"/>
            <a:ext cx="8530701" cy="400110"/>
          </a:xfrm>
          <a:prstGeom prst="rect">
            <a:avLst/>
          </a:prstGeom>
          <a:noFill/>
        </p:spPr>
        <p:txBody>
          <a:bodyPr wrap="square" rtlCol="0">
            <a:spAutoFit/>
          </a:bodyPr>
          <a:lstStyle/>
          <a:p>
            <a:pPr algn="ctr"/>
            <a:r>
              <a:rPr lang="en-US" sz="2000" i="1" dirty="0"/>
              <a:t>Application and roadmap</a:t>
            </a:r>
          </a:p>
        </p:txBody>
      </p:sp>
      <p:graphicFrame>
        <p:nvGraphicFramePr>
          <p:cNvPr id="7" name="Table 8">
            <a:extLst>
              <a:ext uri="{FF2B5EF4-FFF2-40B4-BE49-F238E27FC236}">
                <a16:creationId xmlns:a16="http://schemas.microsoft.com/office/drawing/2014/main" id="{C93CE800-A5BC-0D85-0F7C-1FD1796760E8}"/>
              </a:ext>
            </a:extLst>
          </p:cNvPr>
          <p:cNvGraphicFramePr>
            <a:graphicFrameLocks noGrp="1"/>
          </p:cNvGraphicFramePr>
          <p:nvPr>
            <p:extLst>
              <p:ext uri="{D42A27DB-BD31-4B8C-83A1-F6EECF244321}">
                <p14:modId xmlns:p14="http://schemas.microsoft.com/office/powerpoint/2010/main" val="2060425154"/>
              </p:ext>
            </p:extLst>
          </p:nvPr>
        </p:nvGraphicFramePr>
        <p:xfrm>
          <a:off x="754057" y="4502689"/>
          <a:ext cx="9927563" cy="483596"/>
        </p:xfrm>
        <a:graphic>
          <a:graphicData uri="http://schemas.openxmlformats.org/drawingml/2006/table">
            <a:tbl>
              <a:tblPr firstRow="1" bandRow="1">
                <a:tableStyleId>{5940675A-B579-460E-94D1-54222C63F5DA}</a:tableStyleId>
              </a:tblPr>
              <a:tblGrid>
                <a:gridCol w="9927563">
                  <a:extLst>
                    <a:ext uri="{9D8B030D-6E8A-4147-A177-3AD203B41FA5}">
                      <a16:colId xmlns:a16="http://schemas.microsoft.com/office/drawing/2014/main" val="3842304246"/>
                    </a:ext>
                  </a:extLst>
                </a:gridCol>
              </a:tblGrid>
              <a:tr h="483596">
                <a:tc>
                  <a:txBody>
                    <a:bodyPr/>
                    <a:lstStyle/>
                    <a:p>
                      <a:r>
                        <a:rPr kumimoji="0" lang="en-US" sz="2000" b="1" i="0" u="none" strike="noStrike" kern="1200" cap="none" spc="0" normalizeH="0" baseline="0" noProof="0" dirty="0">
                          <a:ln>
                            <a:noFill/>
                          </a:ln>
                          <a:solidFill>
                            <a:srgbClr val="004080"/>
                          </a:solidFill>
                          <a:effectLst/>
                          <a:uLnTx/>
                          <a:uFillTx/>
                          <a:latin typeface="Arial"/>
                          <a:ea typeface="+mn-ea"/>
                          <a:cs typeface="Arial"/>
                        </a:rPr>
                        <a:t>PM / PI Info </a:t>
                      </a:r>
                      <a:r>
                        <a:rPr kumimoji="0" lang="en-US" sz="2000" b="0" i="0" u="none" strike="noStrike" kern="1200" cap="none" spc="0" normalizeH="0" baseline="0" noProof="0" dirty="0">
                          <a:ln>
                            <a:noFill/>
                          </a:ln>
                          <a:solidFill>
                            <a:prstClr val="white">
                              <a:lumMod val="50000"/>
                            </a:prstClr>
                          </a:solidFill>
                          <a:effectLst/>
                          <a:uLnTx/>
                          <a:uFillTx/>
                          <a:latin typeface="Arial"/>
                          <a:ea typeface="+mn-ea"/>
                          <a:cs typeface="Arial"/>
                        </a:rPr>
                        <a:t> </a:t>
                      </a:r>
                      <a:r>
                        <a:rPr kumimoji="0" lang="en-US" sz="2000" b="0" i="0" u="none" strike="noStrike" kern="1200" cap="none" spc="0" normalizeH="0" baseline="0" noProof="0" dirty="0">
                          <a:ln>
                            <a:noFill/>
                          </a:ln>
                          <a:solidFill>
                            <a:schemeClr val="tx1">
                              <a:lumMod val="50000"/>
                              <a:lumOff val="50000"/>
                            </a:schemeClr>
                          </a:solidFill>
                          <a:effectLst/>
                          <a:uLnTx/>
                          <a:uFillTx/>
                          <a:latin typeface="Arial"/>
                          <a:ea typeface="+mn-ea"/>
                          <a:cs typeface="Arial"/>
                        </a:rPr>
                        <a:t>John Euker | </a:t>
                      </a:r>
                      <a:r>
                        <a:rPr kumimoji="0" lang="en-US" sz="2000" b="0" i="0" u="none" strike="noStrike" kern="1200" cap="none" spc="0" normalizeH="0" baseline="0" noProof="0" dirty="0">
                          <a:ln>
                            <a:noFill/>
                          </a:ln>
                          <a:solidFill>
                            <a:prstClr val="white">
                              <a:lumMod val="50000"/>
                            </a:prstClr>
                          </a:solidFill>
                          <a:effectLst/>
                          <a:uLnTx/>
                          <a:uFillTx/>
                          <a:latin typeface="Arial"/>
                          <a:ea typeface="+mn-ea"/>
                          <a:cs typeface="Arial"/>
                          <a:hlinkClick r:id="rId6"/>
                        </a:rPr>
                        <a:t>john.euker-1@nasa.gov</a:t>
                      </a:r>
                      <a:r>
                        <a:rPr kumimoji="0" lang="en-US" sz="2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 </a:t>
                      </a:r>
                      <a:endParaRPr kumimoji="0" lang="en-US" sz="2000" b="0" i="0" u="none" strike="noStrike" kern="1200" cap="none" spc="0" normalizeH="0" baseline="0" noProof="0" dirty="0">
                        <a:ln>
                          <a:noFill/>
                        </a:ln>
                        <a:solidFill>
                          <a:prstClr val="white">
                            <a:lumMod val="50000"/>
                          </a:prstClr>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972166"/>
                  </a:ext>
                </a:extLst>
              </a:tr>
            </a:tbl>
          </a:graphicData>
        </a:graphic>
      </p:graphicFrame>
      <p:graphicFrame>
        <p:nvGraphicFramePr>
          <p:cNvPr id="12" name="Table 8">
            <a:extLst>
              <a:ext uri="{FF2B5EF4-FFF2-40B4-BE49-F238E27FC236}">
                <a16:creationId xmlns:a16="http://schemas.microsoft.com/office/drawing/2014/main" id="{51234495-0199-6927-F541-F9A047822B7F}"/>
              </a:ext>
            </a:extLst>
          </p:cNvPr>
          <p:cNvGraphicFramePr>
            <a:graphicFrameLocks noGrp="1"/>
          </p:cNvGraphicFramePr>
          <p:nvPr>
            <p:extLst>
              <p:ext uri="{D42A27DB-BD31-4B8C-83A1-F6EECF244321}">
                <p14:modId xmlns:p14="http://schemas.microsoft.com/office/powerpoint/2010/main" val="624562025"/>
              </p:ext>
            </p:extLst>
          </p:nvPr>
        </p:nvGraphicFramePr>
        <p:xfrm>
          <a:off x="10920885" y="26126422"/>
          <a:ext cx="9488723" cy="542439"/>
        </p:xfrm>
        <a:graphic>
          <a:graphicData uri="http://schemas.openxmlformats.org/drawingml/2006/table">
            <a:tbl>
              <a:tblPr firstRow="1" bandRow="1">
                <a:tableStyleId>{5940675A-B579-460E-94D1-54222C63F5DA}</a:tableStyleId>
              </a:tblPr>
              <a:tblGrid>
                <a:gridCol w="1411877">
                  <a:extLst>
                    <a:ext uri="{9D8B030D-6E8A-4147-A177-3AD203B41FA5}">
                      <a16:colId xmlns:a16="http://schemas.microsoft.com/office/drawing/2014/main" val="3842304246"/>
                    </a:ext>
                  </a:extLst>
                </a:gridCol>
                <a:gridCol w="8076846">
                  <a:extLst>
                    <a:ext uri="{9D8B030D-6E8A-4147-A177-3AD203B41FA5}">
                      <a16:colId xmlns:a16="http://schemas.microsoft.com/office/drawing/2014/main" val="2282248312"/>
                    </a:ext>
                  </a:extLst>
                </a:gridCol>
              </a:tblGrid>
              <a:tr h="542439">
                <a:tc>
                  <a:txBody>
                    <a:bodyPr/>
                    <a:lstStyle/>
                    <a:p>
                      <a:r>
                        <a:rPr kumimoji="0" lang="en-US" sz="2200" b="1" i="0" u="none" strike="noStrike" kern="1200" cap="none" spc="0" normalizeH="0" baseline="0" noProof="0" dirty="0">
                          <a:ln>
                            <a:noFill/>
                          </a:ln>
                          <a:solidFill>
                            <a:srgbClr val="004080"/>
                          </a:solidFill>
                          <a:effectLst/>
                          <a:uLnTx/>
                          <a:uFillTx/>
                          <a:latin typeface="Arial"/>
                          <a:ea typeface="+mn-ea"/>
                          <a:cs typeface="Arial"/>
                        </a:rPr>
                        <a:t>DAA# </a:t>
                      </a:r>
                      <a:endParaRPr lang="en-US" sz="22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38381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tx1">
                              <a:lumMod val="50000"/>
                              <a:lumOff val="50000"/>
                            </a:schemeClr>
                          </a:solidFill>
                          <a:effectLst/>
                          <a:uLnTx/>
                          <a:uFillTx/>
                          <a:latin typeface="Arial"/>
                          <a:ea typeface="+mn-ea"/>
                          <a:cs typeface="Arial"/>
                        </a:rPr>
                        <a:t>20230014411</a:t>
                      </a:r>
                      <a:endParaRPr lang="en-US" sz="2200" dirty="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5998489"/>
                  </a:ext>
                </a:extLst>
              </a:tr>
            </a:tbl>
          </a:graphicData>
        </a:graphic>
      </p:graphicFrame>
      <p:sp>
        <p:nvSpPr>
          <p:cNvPr id="15" name="TextBox 14">
            <a:extLst>
              <a:ext uri="{FF2B5EF4-FFF2-40B4-BE49-F238E27FC236}">
                <a16:creationId xmlns:a16="http://schemas.microsoft.com/office/drawing/2014/main" id="{3B84E92A-CDC2-2861-612E-801D0382B221}"/>
              </a:ext>
            </a:extLst>
          </p:cNvPr>
          <p:cNvSpPr txBox="1"/>
          <p:nvPr/>
        </p:nvSpPr>
        <p:spPr>
          <a:xfrm>
            <a:off x="621591" y="26481410"/>
            <a:ext cx="9488722" cy="400110"/>
          </a:xfrm>
          <a:prstGeom prst="rect">
            <a:avLst/>
          </a:prstGeom>
          <a:noFill/>
        </p:spPr>
        <p:txBody>
          <a:bodyPr wrap="square" rtlCol="0">
            <a:spAutoFit/>
          </a:bodyPr>
          <a:lstStyle/>
          <a:p>
            <a:pPr algn="ctr"/>
            <a:r>
              <a:rPr lang="en-US" sz="2000" i="1" dirty="0"/>
              <a:t>Innovation and implementation</a:t>
            </a: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24021" y="4530541"/>
            <a:ext cx="9491472" cy="721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6739788" y="14669178"/>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A</a:t>
            </a:r>
            <a:endParaRPr lang="en-US" dirty="0">
              <a:solidFill>
                <a:srgbClr val="FF0000"/>
              </a:solidFill>
            </a:endParaRPr>
          </a:p>
        </p:txBody>
      </p:sp>
      <p:sp>
        <p:nvSpPr>
          <p:cNvPr id="16" name="Oval 15"/>
          <p:cNvSpPr/>
          <p:nvPr/>
        </p:nvSpPr>
        <p:spPr>
          <a:xfrm>
            <a:off x="19242727" y="15352935"/>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B</a:t>
            </a:r>
            <a:endParaRPr lang="en-US" dirty="0">
              <a:solidFill>
                <a:srgbClr val="FF0000"/>
              </a:solidFill>
            </a:endParaRPr>
          </a:p>
        </p:txBody>
      </p:sp>
      <p:sp>
        <p:nvSpPr>
          <p:cNvPr id="17" name="Oval 16"/>
          <p:cNvSpPr/>
          <p:nvPr/>
        </p:nvSpPr>
        <p:spPr>
          <a:xfrm>
            <a:off x="18947452" y="16038735"/>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C</a:t>
            </a:r>
            <a:endParaRPr lang="en-US" dirty="0">
              <a:solidFill>
                <a:srgbClr val="FF0000"/>
              </a:solidFill>
            </a:endParaRPr>
          </a:p>
        </p:txBody>
      </p:sp>
      <p:sp>
        <p:nvSpPr>
          <p:cNvPr id="19" name="Oval 18"/>
          <p:cNvSpPr/>
          <p:nvPr/>
        </p:nvSpPr>
        <p:spPr>
          <a:xfrm>
            <a:off x="17918752" y="16686435"/>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D</a:t>
            </a:r>
            <a:endParaRPr lang="en-US" dirty="0">
              <a:solidFill>
                <a:srgbClr val="FF0000"/>
              </a:solidFill>
            </a:endParaRPr>
          </a:p>
        </p:txBody>
      </p:sp>
      <p:sp>
        <p:nvSpPr>
          <p:cNvPr id="20" name="Oval 19"/>
          <p:cNvSpPr/>
          <p:nvPr/>
        </p:nvSpPr>
        <p:spPr>
          <a:xfrm>
            <a:off x="19042702" y="17372235"/>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E</a:t>
            </a:r>
            <a:endParaRPr lang="en-US" dirty="0">
              <a:solidFill>
                <a:srgbClr val="FF0000"/>
              </a:solidFill>
            </a:endParaRPr>
          </a:p>
        </p:txBody>
      </p:sp>
      <p:sp>
        <p:nvSpPr>
          <p:cNvPr id="21" name="Oval 20"/>
          <p:cNvSpPr/>
          <p:nvPr/>
        </p:nvSpPr>
        <p:spPr>
          <a:xfrm>
            <a:off x="14785027" y="18038985"/>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F</a:t>
            </a:r>
            <a:endParaRPr lang="en-US" dirty="0">
              <a:solidFill>
                <a:srgbClr val="FF0000"/>
              </a:solidFill>
            </a:endParaRPr>
          </a:p>
        </p:txBody>
      </p:sp>
      <p:sp>
        <p:nvSpPr>
          <p:cNvPr id="22" name="Oval 21"/>
          <p:cNvSpPr/>
          <p:nvPr/>
        </p:nvSpPr>
        <p:spPr>
          <a:xfrm>
            <a:off x="16413802" y="18705735"/>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G</a:t>
            </a:r>
            <a:endParaRPr lang="en-US" dirty="0">
              <a:solidFill>
                <a:srgbClr val="FF0000"/>
              </a:solidFill>
            </a:endParaRPr>
          </a:p>
        </p:txBody>
      </p:sp>
      <p:sp>
        <p:nvSpPr>
          <p:cNvPr id="26" name="Oval 25"/>
          <p:cNvSpPr/>
          <p:nvPr/>
        </p:nvSpPr>
        <p:spPr>
          <a:xfrm>
            <a:off x="18928402" y="19362960"/>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H</a:t>
            </a:r>
            <a:endParaRPr lang="en-US" dirty="0">
              <a:solidFill>
                <a:srgbClr val="FF0000"/>
              </a:solidFill>
            </a:endParaRPr>
          </a:p>
        </p:txBody>
      </p:sp>
      <p:sp>
        <p:nvSpPr>
          <p:cNvPr id="27" name="Oval 26"/>
          <p:cNvSpPr/>
          <p:nvPr/>
        </p:nvSpPr>
        <p:spPr>
          <a:xfrm>
            <a:off x="18918877" y="21020310"/>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I</a:t>
            </a:r>
            <a:endParaRPr lang="en-US" dirty="0">
              <a:solidFill>
                <a:srgbClr val="FF0000"/>
              </a:solidFill>
            </a:endParaRPr>
          </a:p>
        </p:txBody>
      </p:sp>
      <p:sp>
        <p:nvSpPr>
          <p:cNvPr id="28" name="Oval 27"/>
          <p:cNvSpPr/>
          <p:nvPr/>
        </p:nvSpPr>
        <p:spPr>
          <a:xfrm>
            <a:off x="15242227" y="21696585"/>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J</a:t>
            </a:r>
            <a:endParaRPr lang="en-US" dirty="0">
              <a:solidFill>
                <a:srgbClr val="FF0000"/>
              </a:solidFill>
            </a:endParaRPr>
          </a:p>
        </p:txBody>
      </p:sp>
      <p:sp>
        <p:nvSpPr>
          <p:cNvPr id="30" name="Oval 29"/>
          <p:cNvSpPr/>
          <p:nvPr/>
        </p:nvSpPr>
        <p:spPr>
          <a:xfrm>
            <a:off x="17318677" y="23039610"/>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K</a:t>
            </a:r>
            <a:endParaRPr lang="en-US" dirty="0">
              <a:solidFill>
                <a:srgbClr val="FF0000"/>
              </a:solidFill>
            </a:endParaRPr>
          </a:p>
        </p:txBody>
      </p:sp>
      <p:sp>
        <p:nvSpPr>
          <p:cNvPr id="31" name="Oval 30"/>
          <p:cNvSpPr/>
          <p:nvPr/>
        </p:nvSpPr>
        <p:spPr>
          <a:xfrm>
            <a:off x="17509177" y="25706610"/>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L</a:t>
            </a:r>
            <a:endParaRPr lang="en-US" dirty="0">
              <a:solidFill>
                <a:srgbClr val="FF0000"/>
              </a:solidFill>
            </a:endParaRPr>
          </a:p>
        </p:txBody>
      </p:sp>
      <p:sp>
        <p:nvSpPr>
          <p:cNvPr id="32" name="Oval 31"/>
          <p:cNvSpPr/>
          <p:nvPr/>
        </p:nvSpPr>
        <p:spPr>
          <a:xfrm>
            <a:off x="7922359" y="19952366"/>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A</a:t>
            </a:r>
            <a:endParaRPr lang="en-US" dirty="0">
              <a:solidFill>
                <a:srgbClr val="FF0000"/>
              </a:solidFill>
            </a:endParaRPr>
          </a:p>
        </p:txBody>
      </p:sp>
      <p:sp>
        <p:nvSpPr>
          <p:cNvPr id="34" name="Oval 33"/>
          <p:cNvSpPr/>
          <p:nvPr/>
        </p:nvSpPr>
        <p:spPr>
          <a:xfrm>
            <a:off x="8042515" y="23083154"/>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B</a:t>
            </a:r>
            <a:endParaRPr lang="en-US" dirty="0">
              <a:solidFill>
                <a:srgbClr val="FF0000"/>
              </a:solidFill>
            </a:endParaRPr>
          </a:p>
        </p:txBody>
      </p:sp>
      <p:sp>
        <p:nvSpPr>
          <p:cNvPr id="35" name="Oval 34"/>
          <p:cNvSpPr/>
          <p:nvPr/>
        </p:nvSpPr>
        <p:spPr>
          <a:xfrm>
            <a:off x="9505909" y="24210279"/>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C</a:t>
            </a:r>
            <a:endParaRPr lang="en-US" dirty="0">
              <a:solidFill>
                <a:srgbClr val="FF0000"/>
              </a:solidFill>
            </a:endParaRPr>
          </a:p>
        </p:txBody>
      </p:sp>
      <p:sp>
        <p:nvSpPr>
          <p:cNvPr id="36" name="Oval 35"/>
          <p:cNvSpPr/>
          <p:nvPr/>
        </p:nvSpPr>
        <p:spPr>
          <a:xfrm>
            <a:off x="798466" y="24343172"/>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D</a:t>
            </a:r>
            <a:endParaRPr lang="en-US" dirty="0">
              <a:solidFill>
                <a:srgbClr val="FF0000"/>
              </a:solidFill>
            </a:endParaRPr>
          </a:p>
        </p:txBody>
      </p:sp>
      <p:sp>
        <p:nvSpPr>
          <p:cNvPr id="37" name="Oval 36"/>
          <p:cNvSpPr/>
          <p:nvPr/>
        </p:nvSpPr>
        <p:spPr>
          <a:xfrm>
            <a:off x="798466" y="19602447"/>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E</a:t>
            </a:r>
            <a:endParaRPr lang="en-US" dirty="0">
              <a:solidFill>
                <a:srgbClr val="FF0000"/>
              </a:solidFill>
            </a:endParaRPr>
          </a:p>
        </p:txBody>
      </p:sp>
      <p:sp>
        <p:nvSpPr>
          <p:cNvPr id="38" name="Oval 37"/>
          <p:cNvSpPr/>
          <p:nvPr/>
        </p:nvSpPr>
        <p:spPr>
          <a:xfrm>
            <a:off x="4022684" y="24086900"/>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F</a:t>
            </a:r>
            <a:endParaRPr lang="en-US" dirty="0">
              <a:solidFill>
                <a:srgbClr val="FF0000"/>
              </a:solidFill>
            </a:endParaRPr>
          </a:p>
        </p:txBody>
      </p:sp>
      <p:sp>
        <p:nvSpPr>
          <p:cNvPr id="39" name="Oval 38"/>
          <p:cNvSpPr/>
          <p:nvPr/>
        </p:nvSpPr>
        <p:spPr>
          <a:xfrm>
            <a:off x="19785284" y="4790217"/>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G</a:t>
            </a:r>
            <a:endParaRPr lang="en-US" dirty="0">
              <a:solidFill>
                <a:srgbClr val="FF0000"/>
              </a:solidFill>
            </a:endParaRPr>
          </a:p>
        </p:txBody>
      </p:sp>
      <p:sp>
        <p:nvSpPr>
          <p:cNvPr id="40" name="Oval 39"/>
          <p:cNvSpPr/>
          <p:nvPr/>
        </p:nvSpPr>
        <p:spPr>
          <a:xfrm>
            <a:off x="19785284" y="8716731"/>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H</a:t>
            </a:r>
            <a:endParaRPr lang="en-US" dirty="0">
              <a:solidFill>
                <a:srgbClr val="FF0000"/>
              </a:solidFill>
            </a:endParaRPr>
          </a:p>
        </p:txBody>
      </p:sp>
      <p:sp>
        <p:nvSpPr>
          <p:cNvPr id="41" name="Oval 40"/>
          <p:cNvSpPr/>
          <p:nvPr/>
        </p:nvSpPr>
        <p:spPr>
          <a:xfrm>
            <a:off x="15773893" y="4790720"/>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I</a:t>
            </a:r>
            <a:endParaRPr lang="en-US" dirty="0">
              <a:solidFill>
                <a:srgbClr val="FF0000"/>
              </a:solidFill>
            </a:endParaRPr>
          </a:p>
        </p:txBody>
      </p:sp>
      <p:sp>
        <p:nvSpPr>
          <p:cNvPr id="42" name="Oval 41"/>
          <p:cNvSpPr/>
          <p:nvPr/>
        </p:nvSpPr>
        <p:spPr>
          <a:xfrm>
            <a:off x="10996592" y="9589178"/>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J</a:t>
            </a:r>
            <a:endParaRPr lang="en-US" dirty="0">
              <a:solidFill>
                <a:srgbClr val="FF0000"/>
              </a:solidFill>
            </a:endParaRPr>
          </a:p>
        </p:txBody>
      </p:sp>
      <p:sp>
        <p:nvSpPr>
          <p:cNvPr id="43" name="Oval 42"/>
          <p:cNvSpPr/>
          <p:nvPr/>
        </p:nvSpPr>
        <p:spPr>
          <a:xfrm>
            <a:off x="15473814" y="11172821"/>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K</a:t>
            </a:r>
            <a:endParaRPr lang="en-US" dirty="0">
              <a:solidFill>
                <a:srgbClr val="FF0000"/>
              </a:solidFill>
            </a:endParaRPr>
          </a:p>
        </p:txBody>
      </p:sp>
      <p:sp>
        <p:nvSpPr>
          <p:cNvPr id="44" name="Oval 43"/>
          <p:cNvSpPr/>
          <p:nvPr/>
        </p:nvSpPr>
        <p:spPr>
          <a:xfrm>
            <a:off x="17313234" y="11293921"/>
            <a:ext cx="391886" cy="391886"/>
          </a:xfrm>
          <a:prstGeom prst="ellipse">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srgbClr val="FF0000"/>
                </a:solidFill>
              </a:rPr>
              <a:t>L</a:t>
            </a:r>
            <a:endParaRPr lang="en-US" dirty="0">
              <a:solidFill>
                <a:srgbClr val="FF0000"/>
              </a:solidFill>
            </a:endParaRPr>
          </a:p>
        </p:txBody>
      </p:sp>
      <p:sp>
        <p:nvSpPr>
          <p:cNvPr id="4" name="TextBox 3">
            <a:extLst>
              <a:ext uri="{FF2B5EF4-FFF2-40B4-BE49-F238E27FC236}">
                <a16:creationId xmlns:a16="http://schemas.microsoft.com/office/drawing/2014/main" id="{2AF52C9E-2821-5D89-AB59-707ECCCAC08F}"/>
              </a:ext>
            </a:extLst>
          </p:cNvPr>
          <p:cNvSpPr txBox="1"/>
          <p:nvPr/>
        </p:nvSpPr>
        <p:spPr>
          <a:xfrm>
            <a:off x="10922862" y="26665191"/>
            <a:ext cx="9927563" cy="646331"/>
          </a:xfrm>
          <a:prstGeom prst="rect">
            <a:avLst/>
          </a:prstGeom>
          <a:noFill/>
        </p:spPr>
        <p:txBody>
          <a:bodyPr wrap="square">
            <a:spAutoFit/>
          </a:bodyPr>
          <a:lstStyle/>
          <a:p>
            <a:r>
              <a:rPr lang="en-US" sz="1800" i="1" dirty="0">
                <a:effectLst/>
                <a:latin typeface="Calibri" panose="020F0502020204030204" pitchFamily="34" charset="0"/>
                <a:ea typeface="Calibri" panose="020F0502020204030204" pitchFamily="34" charset="0"/>
              </a:rPr>
              <a:t>Trade names are used in this poster for identification only. Their usage does not constitute an official endorsement, either expressed or implied, by the National Aeronautics and Space Administration. </a:t>
            </a:r>
            <a:endParaRPr lang="en-US" sz="1800" dirty="0"/>
          </a:p>
        </p:txBody>
      </p:sp>
    </p:spTree>
    <p:extLst>
      <p:ext uri="{BB962C8B-B14F-4D97-AF65-F5344CB8AC3E}">
        <p14:creationId xmlns:p14="http://schemas.microsoft.com/office/powerpoint/2010/main" val="37377862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3D926F02355D4DA882E83813082593" ma:contentTypeVersion="14" ma:contentTypeDescription="Create a new document." ma:contentTypeScope="" ma:versionID="778af582960d264f99e0f6211aed6ccd">
  <xsd:schema xmlns:xsd="http://www.w3.org/2001/XMLSchema" xmlns:xs="http://www.w3.org/2001/XMLSchema" xmlns:p="http://schemas.microsoft.com/office/2006/metadata/properties" xmlns:ns2="2fc3fd42-d222-4b79-8c4a-dc9d3bfe864a" xmlns:ns3="d900e117-17a0-4b24-9e47-511ef1d02c43" xmlns:ns4="42799d9c-1a12-4ba6-b108-3fc0c6c1422f" targetNamespace="http://schemas.microsoft.com/office/2006/metadata/properties" ma:root="true" ma:fieldsID="04c229f99b228d13fca853dedb244147" ns2:_="" ns3:_="" ns4:_="">
    <xsd:import namespace="2fc3fd42-d222-4b79-8c4a-dc9d3bfe864a"/>
    <xsd:import namespace="d900e117-17a0-4b24-9e47-511ef1d02c43"/>
    <xsd:import namespace="42799d9c-1a12-4ba6-b108-3fc0c6c1422f"/>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BarbaraReview" minOccurs="0"/>
                <xsd:element ref="ns2:Reviewed"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c3fd42-d222-4b79-8c4a-dc9d3bfe86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BarbaraReview" ma:index="18" nillable="true" ma:displayName="Barbara Review" ma:default="1" ma:format="Dropdown" ma:internalName="BarbaraReview">
      <xsd:simpleType>
        <xsd:restriction base="dms:Boolean"/>
      </xsd:simpleType>
    </xsd:element>
    <xsd:element name="Reviewed" ma:index="19" nillable="true" ma:displayName="Reviewed" ma:default="Yes" ma:format="Dropdown" ma:internalName="Reviewe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6b4400c-9e37-458e-bf3a-f1bde57c4371}" ma:internalName="TaxCatchAll" ma:showField="CatchAllData" ma:web="42799d9c-1a12-4ba6-b108-3fc0c6c142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799d9c-1a12-4ba6-b108-3fc0c6c1422f"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rbaraReview xmlns="2fc3fd42-d222-4b79-8c4a-dc9d3bfe864a">true</BarbaraReview>
    <TaxCatchAll xmlns="d900e117-17a0-4b24-9e47-511ef1d02c43" xsi:nil="true"/>
    <Reviewed xmlns="2fc3fd42-d222-4b79-8c4a-dc9d3bfe864a">Yes</Reviewed>
    <lcf76f155ced4ddcb4097134ff3c332f xmlns="2fc3fd42-d222-4b79-8c4a-dc9d3bfe86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C33C1A-B6EA-4836-A354-E265ABFD03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c3fd42-d222-4b79-8c4a-dc9d3bfe864a"/>
    <ds:schemaRef ds:uri="d900e117-17a0-4b24-9e47-511ef1d02c43"/>
    <ds:schemaRef ds:uri="42799d9c-1a12-4ba6-b108-3fc0c6c142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F911C5-20C5-4CBA-AF01-390B2A8A997D}">
  <ds:schemaRefs>
    <ds:schemaRef ds:uri="http://schemas.microsoft.com/sharepoint/v3/contenttype/forms"/>
  </ds:schemaRefs>
</ds:datastoreItem>
</file>

<file path=customXml/itemProps3.xml><?xml version="1.0" encoding="utf-8"?>
<ds:datastoreItem xmlns:ds="http://schemas.openxmlformats.org/officeDocument/2006/customXml" ds:itemID="{F7B0B382-9A4A-4C53-BB6E-245A4D922F4F}">
  <ds:schemaRefs>
    <ds:schemaRef ds:uri="http://www.w3.org/XML/1998/namespace"/>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2fc3fd42-d222-4b79-8c4a-dc9d3bfe864a"/>
    <ds:schemaRef ds:uri="d900e117-17a0-4b24-9e47-511ef1d02c43"/>
    <ds:schemaRef ds:uri="42799d9c-1a12-4ba6-b108-3fc0c6c1422f"/>
    <ds:schemaRef ds:uri="http://purl.org/dc/dcmitype/"/>
    <ds:schemaRef ds:uri="http://purl.org/dc/te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16756</TotalTime>
  <Words>751</Words>
  <Application>Microsoft Office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Arial Narrow</vt:lpstr>
      <vt:lpstr>Calibri</vt:lpstr>
      <vt:lpstr>1_Office Theme</vt:lpstr>
      <vt:lpstr>Full Lunar Surface Visualization and Simulation Platform</vt:lpstr>
    </vt:vector>
  </TitlesOfParts>
  <Manager/>
  <Company>LMIT IS&amp;GS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ODIN</dc:creator>
  <cp:keywords/>
  <dc:description/>
  <cp:lastModifiedBy>Euker, John (JSC-NE411)</cp:lastModifiedBy>
  <cp:revision>211</cp:revision>
  <dcterms:created xsi:type="dcterms:W3CDTF">2014-09-29T15:33:51Z</dcterms:created>
  <dcterms:modified xsi:type="dcterms:W3CDTF">2023-10-24T14:21:03Z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0x0101004C3D926F02355D4DA882E83813082593</vt:lpwstr>
  </property>
  <property fmtid="{D5CDD505-2E9C-101B-9397-08002B2CF9AE}" pid="3" name="MediaServiceImageTags">
    <vt:lpwstr/>
  </property>
</Properties>
</file>