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comments/modernComment_1FA_B0FE6329.xml" ContentType="application/vnd.ms-powerpoint.comment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comments/modernComment_1FF_4A6C7B39.xml" ContentType="application/vnd.ms-powerpoint.comment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notesSlides/notesSlide27.xml" ContentType="application/vnd.openxmlformats-officedocument.presentationml.notesSlide+xml"/>
  <Override PartName="/ppt/tags/tag43.xml" ContentType="application/vnd.openxmlformats-officedocument.presentationml.tags+xml"/>
  <Override PartName="/ppt/notesSlides/notesSlide28.xml" ContentType="application/vnd.openxmlformats-officedocument.presentationml.notesSlide+xml"/>
  <Override PartName="/ppt/tags/tag44.xml" ContentType="application/vnd.openxmlformats-officedocument.presentationml.tags+xml"/>
  <Override PartName="/ppt/notesSlides/notesSlide29.xml" ContentType="application/vnd.openxmlformats-officedocument.presentationml.notesSlide+xml"/>
  <Override PartName="/ppt/tags/tag45.xml" ContentType="application/vnd.openxmlformats-officedocument.presentationml.tags+xml"/>
  <Override PartName="/ppt/notesSlides/notesSlide30.xml" ContentType="application/vnd.openxmlformats-officedocument.presentationml.notesSlide+xml"/>
  <Override PartName="/ppt/tags/tag46.xml" ContentType="application/vnd.openxmlformats-officedocument.presentationml.tags+xml"/>
  <Override PartName="/ppt/notesSlides/notesSlide31.xml" ContentType="application/vnd.openxmlformats-officedocument.presentationml.notesSlide+xml"/>
  <Override PartName="/ppt/tags/tag47.xml" ContentType="application/vnd.openxmlformats-officedocument.presentationml.tags+xml"/>
  <Override PartName="/ppt/notesSlides/notesSlide32.xml" ContentType="application/vnd.openxmlformats-officedocument.presentationml.notesSlide+xml"/>
  <Override PartName="/ppt/tags/tag48.xml" ContentType="application/vnd.openxmlformats-officedocument.presentationml.tags+xml"/>
  <Override PartName="/ppt/notesSlides/notesSlide33.xml" ContentType="application/vnd.openxmlformats-officedocument.presentationml.notesSlide+xml"/>
  <Override PartName="/ppt/tags/tag49.xml" ContentType="application/vnd.openxmlformats-officedocument.presentationml.tags+xml"/>
  <Override PartName="/ppt/notesSlides/notesSlide34.xml" ContentType="application/vnd.openxmlformats-officedocument.presentationml.notesSlide+xml"/>
  <Override PartName="/ppt/tags/tag50.xml" ContentType="application/vnd.openxmlformats-officedocument.presentationml.tags+xml"/>
  <Override PartName="/ppt/notesSlides/notesSlide35.xml" ContentType="application/vnd.openxmlformats-officedocument.presentationml.notesSlide+xml"/>
  <Override PartName="/ppt/comments/modernComment_202_215E2D5E.xml" ContentType="application/vnd.ms-powerpoint.comments+xml"/>
  <Override PartName="/ppt/tags/tag51.xml" ContentType="application/vnd.openxmlformats-officedocument.presentationml.tags+xml"/>
  <Override PartName="/ppt/notesSlides/notesSlide36.xml" ContentType="application/vnd.openxmlformats-officedocument.presentationml.notesSlide+xml"/>
  <Override PartName="/ppt/comments/modernComment_1F6_B8F6D30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3"/>
  </p:notesMasterIdLst>
  <p:sldIdLst>
    <p:sldId id="256" r:id="rId6"/>
    <p:sldId id="488" r:id="rId7"/>
    <p:sldId id="451" r:id="rId8"/>
    <p:sldId id="452" r:id="rId9"/>
    <p:sldId id="516" r:id="rId10"/>
    <p:sldId id="521" r:id="rId11"/>
    <p:sldId id="454" r:id="rId12"/>
    <p:sldId id="489" r:id="rId13"/>
    <p:sldId id="478" r:id="rId14"/>
    <p:sldId id="491" r:id="rId15"/>
    <p:sldId id="504" r:id="rId16"/>
    <p:sldId id="509" r:id="rId17"/>
    <p:sldId id="505" r:id="rId18"/>
    <p:sldId id="506" r:id="rId19"/>
    <p:sldId id="507" r:id="rId20"/>
    <p:sldId id="515" r:id="rId21"/>
    <p:sldId id="510" r:id="rId22"/>
    <p:sldId id="511" r:id="rId23"/>
    <p:sldId id="512" r:id="rId24"/>
    <p:sldId id="513" r:id="rId25"/>
    <p:sldId id="518" r:id="rId26"/>
    <p:sldId id="493" r:id="rId27"/>
    <p:sldId id="520" r:id="rId28"/>
    <p:sldId id="487" r:id="rId29"/>
    <p:sldId id="522" r:id="rId30"/>
    <p:sldId id="508" r:id="rId31"/>
    <p:sldId id="458" r:id="rId32"/>
    <p:sldId id="465" r:id="rId33"/>
    <p:sldId id="460" r:id="rId34"/>
    <p:sldId id="477" r:id="rId35"/>
    <p:sldId id="467" r:id="rId36"/>
    <p:sldId id="468" r:id="rId37"/>
    <p:sldId id="479" r:id="rId38"/>
    <p:sldId id="485" r:id="rId39"/>
    <p:sldId id="517" r:id="rId40"/>
    <p:sldId id="514" r:id="rId41"/>
    <p:sldId id="502" r:id="rId42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5C3D2A8-E313-8348-9EF7-ED6113B1A451}">
          <p14:sldIdLst>
            <p14:sldId id="256"/>
            <p14:sldId id="488"/>
            <p14:sldId id="451"/>
            <p14:sldId id="452"/>
            <p14:sldId id="516"/>
            <p14:sldId id="521"/>
            <p14:sldId id="454"/>
            <p14:sldId id="489"/>
            <p14:sldId id="478"/>
            <p14:sldId id="491"/>
            <p14:sldId id="504"/>
            <p14:sldId id="509"/>
            <p14:sldId id="505"/>
            <p14:sldId id="506"/>
            <p14:sldId id="507"/>
            <p14:sldId id="515"/>
            <p14:sldId id="510"/>
            <p14:sldId id="511"/>
            <p14:sldId id="512"/>
            <p14:sldId id="513"/>
            <p14:sldId id="518"/>
            <p14:sldId id="493"/>
            <p14:sldId id="520"/>
            <p14:sldId id="487"/>
            <p14:sldId id="522"/>
          </p14:sldIdLst>
        </p14:section>
        <p14:section name="Backup" id="{B0F5AEF6-17FD-2542-952B-02B406FB66F8}">
          <p14:sldIdLst>
            <p14:sldId id="508"/>
            <p14:sldId id="458"/>
            <p14:sldId id="465"/>
            <p14:sldId id="460"/>
            <p14:sldId id="477"/>
            <p14:sldId id="467"/>
            <p14:sldId id="468"/>
            <p14:sldId id="479"/>
            <p14:sldId id="485"/>
            <p14:sldId id="517"/>
            <p14:sldId id="514"/>
            <p14:sldId id="5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A39608-5B04-B0A9-81F0-DB6364FF48AC}" name="Sakakeeny, Jordan A. (ARC-AFH)" initials="SJA(A" userId="S::jsakakee@ndc.nasa.gov::58486e60-b67c-4377-9366-57576e0aeb91" providerId="AD"/>
  <p188:author id="{F454222B-175C-CA35-7E97-3633F8C5B757}" name="Felix Sievers" initials="FS" userId="Felix Siever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354"/>
    <a:srgbClr val="FCC538"/>
    <a:srgbClr val="FFAA61"/>
    <a:srgbClr val="FFD401"/>
    <a:srgbClr val="FF9B0A"/>
    <a:srgbClr val="F6F7CD"/>
    <a:srgbClr val="F3FBFF"/>
    <a:srgbClr val="E7EAEE"/>
    <a:srgbClr val="063354"/>
    <a:srgbClr val="E7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4" autoAdjust="0"/>
    <p:restoredTop sz="88640"/>
  </p:normalViewPr>
  <p:slideViewPr>
    <p:cSldViewPr snapToGrid="0">
      <p:cViewPr varScale="1">
        <p:scale>
          <a:sx n="197" d="100"/>
          <a:sy n="197" d="100"/>
        </p:scale>
        <p:origin x="19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omments/modernComment_1F6_B8F6D3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DC6BB4-F02A-6B46-BEA3-DEBEFF7BB1B4}" authorId="{F8A39608-5B04-B0A9-81F0-DB6364FF48AC}" created="2023-09-18T17:35:42.797">
    <pc:sldMkLst xmlns:pc="http://schemas.microsoft.com/office/powerpoint/2013/main/command">
      <pc:docMk/>
      <pc:sldMk cId="3432909711" sldId="502"/>
    </pc:sldMkLst>
    <p188:replyLst>
      <p188:reply id="{6F1DC73D-5B5D-244B-815F-C3DB30257CC0}" authorId="{F8A39608-5B04-B0A9-81F0-DB6364FF48AC}" created="2023-09-18T17:36:01.450">
        <p188:txBody>
          <a:bodyPr/>
          <a:lstStyle/>
          <a:p>
            <a:r>
              <a:rPr lang="en-US"/>
              <a:t>Could cut summary - already made points</a:t>
            </a:r>
          </a:p>
        </p188:txBody>
      </p188:reply>
    </p188:replyLst>
    <p188:txBody>
      <a:bodyPr/>
      <a:lstStyle/>
      <a:p>
        <a:r>
          <a:rPr lang="en-US"/>
          <a:t>Reduce to two slides</a:t>
        </a:r>
      </a:p>
    </p188:txBody>
  </p188:cm>
</p188:cmLst>
</file>

<file path=ppt/comments/modernComment_1FA_B0FE632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7658B9-87D6-9B48-BBD8-70ADD9979F28}" authorId="{F8A39608-5B04-B0A9-81F0-DB6364FF48AC}" status="resolved" created="2023-09-18T17:17:32.65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69461545" sldId="506"/>
      <ac:graphicFrameMk id="33" creationId="{819EBBAF-E860-0193-1E1C-682B492FD09A}"/>
      <ac:tblMk/>
      <ac:tcMk rowId="133558463" colId="1151512134"/>
      <ac:txMk cp="0" len="2">
        <ac:context len="23" hash="3026041288"/>
      </ac:txMk>
    </ac:txMkLst>
    <p188:pos x="5963194" y="1548160"/>
    <p188:replyLst>
      <p188:reply id="{AAFAE1EA-628F-5D49-8236-BD37922A858F}" authorId="{F8A39608-5B04-B0A9-81F0-DB6364FF48AC}" created="2023-09-18T17:56:38.258">
        <p188:txBody>
          <a:bodyPr/>
          <a:lstStyle/>
          <a:p>
            <a:r>
              <a:rPr lang="en-US"/>
              <a:t>Alternatively could just drop most of this slide</a:t>
            </a:r>
          </a:p>
        </p188:txBody>
      </p188:reply>
    </p188:replyLst>
    <p188:txBody>
      <a:bodyPr/>
      <a:lstStyle/>
      <a:p>
        <a:r>
          <a:rPr lang="en-US"/>
          <a:t>Swap and put bold(22 towered) and 173 total in parentheses</a:t>
        </a:r>
      </a:p>
    </p188:txBody>
  </p188:cm>
</p188:cmLst>
</file>

<file path=ppt/comments/modernComment_1FF_4A6C7B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53F82D-2ACB-8647-8855-C216E961C66A}" authorId="{F8A39608-5B04-B0A9-81F0-DB6364FF48AC}" created="2023-09-18T17:27:38.1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48623417" sldId="511"/>
      <ac:picMk id="9" creationId="{0E0BF553-5EB2-9BEC-AF24-C23C87799F11}"/>
    </ac:deMkLst>
    <p188:replyLst>
      <p188:reply id="{0928C59A-3D59-6B46-B628-AD93498CCB3C}" authorId="{F8A39608-5B04-B0A9-81F0-DB6364FF48AC}" created="2023-09-18T17:28:07.454">
        <p188:txBody>
          <a:bodyPr/>
          <a:lstStyle/>
          <a:p>
            <a:r>
              <a:rPr lang="en-US"/>
              <a:t>Visualize the circles larger than the triangles</a:t>
            </a:r>
          </a:p>
        </p188:txBody>
      </p188:reply>
      <p188:reply id="{D174907E-F598-D247-A2CB-1C90E083438F}" authorId="{F8A39608-5B04-B0A9-81F0-DB6364FF48AC}" created="2023-09-18T17:28:54.430">
        <p188:txBody>
          <a:bodyPr/>
          <a:lstStyle/>
          <a:p>
            <a:r>
              <a:rPr lang="en-US"/>
              <a:t>Make red and black circles larger, others smaller</a:t>
            </a:r>
          </a:p>
        </p188:txBody>
      </p188:reply>
    </p188:replyLst>
    <p188:txBody>
      <a:bodyPr/>
      <a:lstStyle/>
      <a:p>
        <a:r>
          <a:rPr lang="en-US"/>
          <a:t>Put potential UAS symbols on the top</a:t>
        </a:r>
      </a:p>
    </p188:txBody>
  </p188:cm>
</p188:cmLst>
</file>

<file path=ppt/comments/modernComment_202_215E2D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CF86FD-6770-A14B-B2F9-1B2F0B0E6C69}" authorId="{F8A39608-5B04-B0A9-81F0-DB6364FF48AC}" created="2023-09-07T21:28:03.57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59820126" sldId="514"/>
      <ac:spMk id="2" creationId="{0CEC38CF-8ABE-643C-E432-486171FE3960}"/>
      <ac:txMk cp="24" len="2">
        <ac:context len="99" hash="1528201125"/>
      </ac:txMk>
    </ac:txMkLst>
    <p188:pos x="4954360" y="439511"/>
    <p188:replyLst>
      <p188:reply id="{1F3EBE99-A34D-B94D-90FC-52345BA13B81}" authorId="{F454222B-175C-CA35-7E97-3633F8C5B757}" created="2023-09-08T09:49:01.203">
        <p188:txBody>
          <a:bodyPr/>
          <a:lstStyle/>
          <a:p>
            <a:r>
              <a:rPr lang="de-DE"/>
              <a:t>We can also just reduce to three aircraft types for example</a:t>
            </a:r>
          </a:p>
        </p188:txBody>
      </p188:reply>
      <p188:reply id="{8E9BB641-E68B-A941-B05C-954AFB8403E2}" authorId="{F8A39608-5B04-B0A9-81F0-DB6364FF48AC}" created="2023-09-11T15:53:25.303">
        <p188:txBody>
          <a:bodyPr/>
          <a:lstStyle/>
          <a:p>
            <a:r>
              <a:rPr lang="en-US"/>
              <a:t>Say more about why information is important than just showing information</a:t>
            </a:r>
          </a:p>
        </p188:txBody>
      </p188:reply>
      <p188:reply id="{0F9EEA3B-39E7-2242-850C-98C75A190A34}" authorId="{F8A39608-5B04-B0A9-81F0-DB6364FF48AC}" created="2023-09-11T16:45:11.377">
        <p188:txBody>
          <a:bodyPr/>
          <a:lstStyle/>
          <a:p>
            <a:r>
              <a:rPr lang="en-US"/>
              <a:t>Show one row but don’t need to show all of them</a:t>
            </a:r>
          </a:p>
        </p188:txBody>
      </p188:reply>
      <p188:reply id="{375FD852-EFD5-FC4F-9E05-011CC3E0CB54}" authorId="{F8A39608-5B04-B0A9-81F0-DB6364FF48AC}" created="2023-09-11T16:45:53.927">
        <p188:txBody>
          <a:bodyPr/>
          <a:lstStyle/>
          <a:p>
            <a:r>
              <a:rPr lang="en-US"/>
              <a:t>Potentially show the steps we took to get her</a:t>
            </a:r>
          </a:p>
        </p188:txBody>
      </p188:reply>
    </p188:replyLst>
    <p188:txBody>
      <a:bodyPr/>
      <a:lstStyle/>
      <a:p>
        <a:r>
          <a:rPr lang="en-US"/>
          <a:t>May need to simplify this slide or animate to reduce visual clutter.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AC08-6B77-C443-B290-C4D2D32FF50D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88BA-F3B0-8647-B5CC-9F1344DCAE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72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Packed with information – slides liked best (slide 5) </a:t>
            </a:r>
          </a:p>
          <a:p>
            <a:r>
              <a:rPr lang="en-US" dirty="0"/>
              <a:t>Potential place to reduce: highlight these things are needed, could reduce discussion of </a:t>
            </a:r>
            <a:r>
              <a:rPr lang="en-US" dirty="0" err="1"/>
              <a:t>autoland</a:t>
            </a:r>
            <a:r>
              <a:rPr lang="en-US" dirty="0"/>
              <a:t>, we considered this, these are big things to hit, in the paper we looked at applicability of CAT III, these are large topics, but we focused on this </a:t>
            </a:r>
            <a:r>
              <a:rPr lang="en-US" dirty="0" err="1"/>
              <a:t>thisand</a:t>
            </a:r>
            <a:r>
              <a:rPr lang="en-US" dirty="0"/>
              <a:t> this</a:t>
            </a:r>
          </a:p>
          <a:p>
            <a:r>
              <a:rPr lang="en-US" dirty="0"/>
              <a:t>^ Slides 18 and 19</a:t>
            </a:r>
          </a:p>
          <a:p>
            <a:r>
              <a:rPr lang="en-US" dirty="0"/>
              <a:t>Can cut MTOW talk – did this in the paper </a:t>
            </a:r>
          </a:p>
          <a:p>
            <a:r>
              <a:rPr lang="en-US" dirty="0"/>
              <a:t>Make clear that ILS/GLS are currently certified for crewed aircraft but not UAS </a:t>
            </a:r>
          </a:p>
          <a:p>
            <a:r>
              <a:rPr lang="en-US" dirty="0"/>
              <a:t>Could cut justification for 2.2% - justifications are in the paper</a:t>
            </a:r>
          </a:p>
          <a:p>
            <a:r>
              <a:rPr lang="en-US" dirty="0"/>
              <a:t>Two axes (% of IFR) and IAP availability – main conclusions drawn from squeezing these two filters – additional little details in there - could we show the “knee in the curve” re: 2.2% </a:t>
            </a:r>
          </a:p>
          <a:p>
            <a:r>
              <a:rPr lang="en-US" dirty="0"/>
              <a:t>Previous work identified Germany, California, and Texas as good options – see other paper for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F88BA-F3B0-8647-B5CC-9F1344DCAEE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008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Alaska is a potentially very interesting use case for cargo UAS but geographically unique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 quite comparable for other US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probably merge 13/14 and say Germany, Texas, and California were chosen – see previous work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4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08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473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93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4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631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03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585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70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73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155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62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06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159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final closure slide, references, and then backup figures</a:t>
            </a:r>
          </a:p>
          <a:p>
            <a:r>
              <a:rPr lang="en-US" dirty="0"/>
              <a:t>Takeaway – how all this analysis is relative to future UAS traffic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150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final closure slide, references, and then backup figures</a:t>
            </a:r>
          </a:p>
          <a:p>
            <a:r>
              <a:rPr lang="en-US" dirty="0"/>
              <a:t>Takeaway – how all this analysis is relative to future UAS traffic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461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effectLst/>
              </a:rPr>
              <a:t>*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FedEx Express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has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waiver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report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all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its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small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aircraft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as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Beechcraft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Beech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18 C-185 (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Beech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18)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BTS,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without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regard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actual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aircraft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type.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Therefore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it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will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excluded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from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further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investigation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throughout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study</a:t>
            </a:r>
            <a:r>
              <a:rPr lang="de-DE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178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658B"/>
                </a:solidFill>
              </a:rPr>
              <a:t>Felix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45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960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use 1,000 km as the cut-off distance  - confirm assumption</a:t>
            </a:r>
          </a:p>
          <a:p>
            <a:r>
              <a:rPr lang="en-US" dirty="0"/>
              <a:t>Consider putting this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542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last column, make Europe red, US blue, separate left column with buffer, clarify title/table title</a:t>
            </a:r>
          </a:p>
          <a:p>
            <a:r>
              <a:rPr lang="en-US" dirty="0"/>
              <a:t>Put note on this slide that we use US percentage in European data analysis for regional aircraft distance estimates</a:t>
            </a:r>
          </a:p>
          <a:p>
            <a:r>
              <a:rPr lang="en-US" dirty="0"/>
              <a:t>Consider ways to simplify this table </a:t>
            </a:r>
          </a:p>
          <a:p>
            <a:r>
              <a:rPr lang="en-US" dirty="0"/>
              <a:t>Validate that we are getting a large number of flights here </a:t>
            </a:r>
          </a:p>
          <a:p>
            <a:r>
              <a:rPr lang="en-US" dirty="0"/>
              <a:t>Consider bar graph of percentages instead of the table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00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92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Title: </a:t>
            </a:r>
            <a:r>
              <a:rPr lang="en-US" sz="1200" dirty="0"/>
              <a:t>Airport Pairs With &lt;1,000 km Distance Between Them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Note: </a:t>
            </a:r>
            <a:r>
              <a:rPr lang="en-US" sz="1200" b="1" i="1" dirty="0"/>
              <a:t>European</a:t>
            </a:r>
            <a:r>
              <a:rPr lang="en-US" sz="1200" i="1" dirty="0"/>
              <a:t> data for airport pairs are </a:t>
            </a:r>
            <a:r>
              <a:rPr lang="en-US" sz="1200" b="1" i="1" dirty="0"/>
              <a:t>primarily from main commercial airports</a:t>
            </a:r>
            <a:r>
              <a:rPr lang="en-US" sz="1200" i="1" dirty="0"/>
              <a:t>, whereas the US data includes main, other, and small commercial airports</a:t>
            </a:r>
            <a:endParaRPr lang="en-US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76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Title: </a:t>
            </a:r>
            <a:r>
              <a:rPr lang="en-US" sz="1200" dirty="0"/>
              <a:t>Cargo Flight Movements &lt;1,000 km in Distance</a:t>
            </a:r>
          </a:p>
          <a:p>
            <a:r>
              <a:rPr lang="en-US" sz="1200" dirty="0"/>
              <a:t>Cargo tonnage carried in US and Europe was roughly the same despite fewer flights in Europe </a:t>
            </a:r>
          </a:p>
          <a:p>
            <a:r>
              <a:rPr lang="en-US" sz="1200" dirty="0"/>
              <a:t>Similar tonnage indicates similar market size, potentially, but way it is transported is different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527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Jordan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05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Eurostat defines airports by passenger units:</a:t>
            </a:r>
          </a:p>
          <a:p>
            <a:pPr lvl="1"/>
            <a:r>
              <a:rPr lang="en-US" dirty="0"/>
              <a:t>1 passenger unit = 1 passenger or 100 kg of cargo</a:t>
            </a:r>
          </a:p>
          <a:p>
            <a:pPr lvl="1"/>
            <a:r>
              <a:rPr lang="en-US" dirty="0"/>
              <a:t>Categories: </a:t>
            </a:r>
            <a:r>
              <a:rPr lang="en-US" b="1" dirty="0"/>
              <a:t>main</a:t>
            </a:r>
            <a:r>
              <a:rPr lang="en-US" dirty="0"/>
              <a:t>, </a:t>
            </a:r>
            <a:r>
              <a:rPr lang="en-US" b="1" dirty="0"/>
              <a:t>other</a:t>
            </a:r>
            <a:r>
              <a:rPr lang="en-US" dirty="0"/>
              <a:t>, and </a:t>
            </a:r>
            <a:r>
              <a:rPr lang="en-US" b="1" dirty="0"/>
              <a:t>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22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396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0489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25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1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F88BA-F3B0-8647-B5CC-9F1344DCAEE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35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3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3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01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8433A-3D12-444A-8A1F-2969B3EF3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58AAB93-B9F2-AC1B-BDDF-BD376F0A4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3D251-9765-D2E1-FFB3-24F98E546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438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B3939-84E7-3F7E-6C78-0A396863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40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BD801-8FA8-61DA-6467-C8DDA1B7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6A43-8485-08FC-EB71-E821E72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DA5BF-B7F9-C598-BCFE-DE01FDE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4BC2A7F0-165E-48A4-1CBF-D67906AEC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12" y="880361"/>
            <a:ext cx="5187576" cy="178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DA71-3DC9-53F0-4CC3-441A71AC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16F12-0083-1C2C-13C0-55D21C13D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B4DD8-8733-BD31-DC9B-6C1E54E3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83CB2-E3DF-4C59-6DA1-8BA50AED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5F6A3-53A9-6318-ED88-B430AD92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7E2F0-741C-1857-A368-669F72652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1B7C9-AC8D-6494-46F3-EE9822BB7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F5A84-6334-9889-5A7C-B4CF35A9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8A896-FC37-A6F6-DB0C-E931ECCB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C54F-6DC5-5CF7-F06A-B26D7B90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6F62BF2-51AF-1DD7-D8C4-972C13667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18" y="5140302"/>
            <a:ext cx="1833673" cy="15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4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00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0B923A54-BCB6-B4A8-7E64-E94F9615CE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1206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0B923A54-BCB6-B4A8-7E64-E94F9615C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03D0210-3545-D8BE-D2F6-4B9ADDC24A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98D45A-E1A6-B01A-20C4-EFAD0F8BAD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372" y="6114673"/>
            <a:ext cx="635061" cy="52449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2E8734F-28DA-E204-9B09-775953801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36" y="6085978"/>
            <a:ext cx="695836" cy="5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5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7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368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0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39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7097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A16-5EF8-A09A-44BD-8D61988A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33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7619-AE28-E7AA-A407-181FA0550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2E8E5-302C-0551-7F1C-0A42E017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C5E1A-8FDB-D25B-FBC8-77D61A3C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86574-56BD-23D2-AA1C-C1911B4E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C02607-F439-7248-0530-03DD2EC85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57" y="6065408"/>
            <a:ext cx="635061" cy="52449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4199D37-223A-9597-741D-CEFE68A991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21" y="6065408"/>
            <a:ext cx="695836" cy="5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52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64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658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73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505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628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366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3890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875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364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16954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21A3-6227-6CAA-7D9C-3F30AD49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AC84C-2BC5-C0E5-BDAC-C19F43CF6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470B-349B-398E-26AE-493B8EBB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40BE9-F1B2-CFC7-3203-8E56086E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8568F-C45C-24BB-D363-EEEF64FE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44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435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37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1500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018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138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4465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8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854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838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419929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45D9-522E-5B57-C999-2CF5ABB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E6B2-513A-1F52-D9E5-7DF4B64A2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250C7-3EFE-DA6C-42B1-760556CCF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1ACB3-4891-5CE0-CA7E-570D973E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B760E-C1E6-DDA7-1066-31D615D8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B1F62-469C-46EB-3A69-71F5C015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6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264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2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71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4784-0D26-00E5-2DA5-1F3B8D65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9ADA-7ACF-9FAC-CD7C-6D5A80EA2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77EE-B81A-D0B7-91A0-B1730F81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B198B-18F3-A33F-DB04-F69965C2D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FC257-2B66-7FCB-7DDA-09E518710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23151-1928-FF07-DA53-F9D4D73B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2C646-997D-8C36-4955-32FE357E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17503-EB1B-C0F8-E280-F8F04603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0948-4D68-129B-0880-FFEFC9AD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0055B-B784-9E8C-5A74-56F9FFBC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174A3-4C6F-4C9E-7391-6BFB53C8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FB187-081C-460E-9D3B-4BB67705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9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6B440-A223-2B7A-2320-0ED3D0C5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5301F-129B-F7B0-C8F4-B4CAE73B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88776-D843-C4C6-32AB-1AA90227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5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168E-613B-D6D1-C41D-5839FD2F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5B4A-9F78-1E00-8E4F-26858218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54897-C4DC-6DEE-F653-1479C678B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FB11D-97E5-AF08-E3F1-56D356E7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A9AB2-B22B-B40D-3210-FEECCD4D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DF140-3CFE-EA7A-6C2B-5A825362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7BB1-40F8-D834-9C40-384A212F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F0B04-8F72-6B2A-633A-1B57BA75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9873-DB31-96A5-FFA4-F712134FC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36AC7-A967-8DC0-BBD2-18E87F3E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A4D1D-C427-54AC-A5DD-BC32B906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81E4C-6051-397C-D733-70EC5AFB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7.emf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60AD17D1-D116-4564-29DE-8FEA14F0D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30666447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7772400" imgH="10058400" progId="TCLayout.ActiveDocument.1">
                  <p:embed/>
                </p:oleObj>
              </mc:Choice>
              <mc:Fallback>
                <p:oleObj name="think-cell Folie" r:id="rId14" imgW="7772400" imgH="1005840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60AD17D1-D116-4564-29DE-8FEA14F0D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5EF4857-A433-0064-52AA-AFE7F14DEC7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FDCCD-3C71-3C96-B18F-088E78FA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80AAD-99A3-055E-6895-E4EE23E13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3D582-A81F-A750-1FE9-E562A8091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F326-4915-42C4-A229-B4B2F13F3A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4256D-A2D1-0126-EC74-970FDAC83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6F042-ABC7-C02B-ED79-1D483E35F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D378-20CD-42FD-BB97-0CF2CDEF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96BF095-E463-96C4-925F-F69ECF5E21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6538542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4" imgW="7772400" imgH="10058400" progId="TCLayout.ActiveDocument.1">
                  <p:embed/>
                </p:oleObj>
              </mc:Choice>
              <mc:Fallback>
                <p:oleObj name="think-cell Folie" r:id="rId34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96BF095-E463-96C4-925F-F69ECF5E21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NASA-DLR ATM-X • PAAV-DLR Project Roadmap – November 2022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EB9019D-7021-061F-2A9A-FBE17E1F4BA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86" y="6149340"/>
            <a:ext cx="635061" cy="52449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2BC5853-2925-541F-E916-4FAF1B0E6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650" y="6149340"/>
            <a:ext cx="695836" cy="5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3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210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4" Type="http://schemas.microsoft.com/office/2018/10/relationships/comments" Target="../comments/modernComment_1FA_B0FE63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1.bin"/><Relationship Id="rId4" Type="http://schemas.microsoft.com/office/2018/10/relationships/comments" Target="../comments/modernComment_1FF_4A6C7B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6" Type="http://schemas.openxmlformats.org/officeDocument/2006/relationships/image" Target="../media/image23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9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notesSlide" Target="../notesSlides/notesSlide26.xml"/><Relationship Id="rId18" Type="http://schemas.openxmlformats.org/officeDocument/2006/relationships/image" Target="../media/image28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7.png"/><Relationship Id="rId2" Type="http://schemas.openxmlformats.org/officeDocument/2006/relationships/tags" Target="../tags/tag32.xml"/><Relationship Id="rId16" Type="http://schemas.openxmlformats.org/officeDocument/2006/relationships/image" Target="../media/image26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15.emf"/><Relationship Id="rId10" Type="http://schemas.openxmlformats.org/officeDocument/2006/relationships/tags" Target="../tags/tag40.xml"/><Relationship Id="rId19" Type="http://schemas.openxmlformats.org/officeDocument/2006/relationships/image" Target="../media/image29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2.xml"/><Relationship Id="rId6" Type="http://schemas.openxmlformats.org/officeDocument/2006/relationships/image" Target="../media/image30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4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.xml"/><Relationship Id="rId6" Type="http://schemas.openxmlformats.org/officeDocument/2006/relationships/image" Target="../media/image31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6.xml"/><Relationship Id="rId6" Type="http://schemas.openxmlformats.org/officeDocument/2006/relationships/image" Target="../media/image32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8.xml"/><Relationship Id="rId6" Type="http://schemas.openxmlformats.org/officeDocument/2006/relationships/image" Target="../media/image33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9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0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9.bin"/><Relationship Id="rId4" Type="http://schemas.microsoft.com/office/2018/10/relationships/comments" Target="../comments/modernComment_202_215E2D5E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0.bin"/><Relationship Id="rId4" Type="http://schemas.microsoft.com/office/2018/10/relationships/comments" Target="../comments/modernComment_1F6_B8F6D3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91E01B1-7E42-7475-40BF-0E05F1F9B1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1522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91E01B1-7E42-7475-40BF-0E05F1F9B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FF114A-61C7-282C-4458-141FCE704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13" y="2084388"/>
            <a:ext cx="10862630" cy="2387600"/>
          </a:xfrm>
        </p:spPr>
        <p:txBody>
          <a:bodyPr vert="horz"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Comparative Analysis of Airspace System Accessibility for Uncrewed Aircraft Systems for Regional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B3A1A-D8F3-E9FB-B728-A2E319EB1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371" y="4564063"/>
            <a:ext cx="8178802" cy="165576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Felix Sievers 		DLR Institute of Flight Guidance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Sakakeeny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 	NASA Ames Research Center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Nadezhda Dimitrova	NASA Ames Research Center</a:t>
            </a: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Idris, PhD 		NASA Ames Research Center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6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Introduction and Background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Scope and Research Questions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Accessibility Characteristics of Regional Cargo UAS Operations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Accessibility Potential of Regional Cargo UAS Operations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Conclusions and </a:t>
            </a:r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uture Work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2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AB663C3-4A51-7638-CC59-BCCFF196DA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7385"/>
          <a:stretch/>
        </p:blipFill>
        <p:spPr>
          <a:xfrm>
            <a:off x="1065246" y="1720714"/>
            <a:ext cx="3093185" cy="3786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1158007" cy="985286"/>
          </a:xfrm>
        </p:spPr>
        <p:txBody>
          <a:bodyPr vert="horz">
            <a:noAutofit/>
          </a:bodyPr>
          <a:lstStyle/>
          <a:p>
            <a:pPr>
              <a:spcBef>
                <a:spcPts val="1600"/>
              </a:spcBef>
            </a:pPr>
            <a:r>
              <a:rPr lang="en-US" sz="3200" dirty="0">
                <a:solidFill>
                  <a:srgbClr val="00658B"/>
                </a:solidFill>
              </a:rPr>
              <a:t>Accessibility Characteristics of Regional Cargo UAS</a:t>
            </a:r>
            <a:br>
              <a:rPr lang="en-US" sz="3200" dirty="0">
                <a:solidFill>
                  <a:srgbClr val="00658B"/>
                </a:solidFill>
              </a:rPr>
            </a:br>
            <a:r>
              <a:rPr lang="en-US" sz="2400" dirty="0"/>
              <a:t>Country/State Comparison</a:t>
            </a:r>
            <a:endParaRPr lang="en-US" sz="2800" dirty="0">
              <a:solidFill>
                <a:srgbClr val="00658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3B802-3CB0-A732-1441-C8AF059A7131}"/>
              </a:ext>
            </a:extLst>
          </p:cNvPr>
          <p:cNvSpPr txBox="1"/>
          <p:nvPr/>
        </p:nvSpPr>
        <p:spPr>
          <a:xfrm rot="16200000">
            <a:off x="-964555" y="3429459"/>
            <a:ext cx="3786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Commercial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A6BCE-6B5D-711F-6385-6D0526079D5B}"/>
              </a:ext>
            </a:extLst>
          </p:cNvPr>
          <p:cNvSpPr txBox="1"/>
          <p:nvPr/>
        </p:nvSpPr>
        <p:spPr>
          <a:xfrm>
            <a:off x="744191" y="5461957"/>
            <a:ext cx="3404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country / US state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86CE97-AB4E-47AC-3565-4A8CEAF3563B}"/>
              </a:ext>
            </a:extLst>
          </p:cNvPr>
          <p:cNvSpPr/>
          <p:nvPr/>
        </p:nvSpPr>
        <p:spPr>
          <a:xfrm flipH="1">
            <a:off x="4110579" y="4958605"/>
            <a:ext cx="45720" cy="164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2DD20F4-C143-36C0-1C9A-16799F59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688" y="2351802"/>
            <a:ext cx="3806913" cy="158339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658B"/>
                </a:solidFill>
              </a:rPr>
              <a:t>Germany and California </a:t>
            </a:r>
            <a:r>
              <a:rPr lang="en-US" sz="1800" dirty="0"/>
              <a:t>have a comparatively high number of </a:t>
            </a:r>
            <a:r>
              <a:rPr lang="en-US" sz="1800" b="1" dirty="0"/>
              <a:t>small airports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658B"/>
                </a:solidFill>
              </a:rPr>
              <a:t>California and Texas</a:t>
            </a:r>
            <a:r>
              <a:rPr lang="en-US" sz="1800" b="1" dirty="0"/>
              <a:t> have a high </a:t>
            </a:r>
            <a:r>
              <a:rPr lang="en-US" sz="1800" dirty="0"/>
              <a:t>number of </a:t>
            </a:r>
            <a:r>
              <a:rPr lang="en-US" sz="1800" b="1" dirty="0"/>
              <a:t>intra-state flights by regional aircraft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These three areas have a comparatively </a:t>
            </a:r>
            <a:r>
              <a:rPr lang="en-US" sz="1800" b="1" dirty="0">
                <a:solidFill>
                  <a:srgbClr val="00658B"/>
                </a:solidFill>
              </a:rPr>
              <a:t>high potential for the introduction of cargo UAS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F235D-4D27-D539-29FC-499CA4F8A1B4}"/>
              </a:ext>
            </a:extLst>
          </p:cNvPr>
          <p:cNvSpPr txBox="1"/>
          <p:nvPr/>
        </p:nvSpPr>
        <p:spPr>
          <a:xfrm>
            <a:off x="652589" y="6016989"/>
            <a:ext cx="602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Based on data available – European data are reported country-by-country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0C764A-55B1-F4F5-D3A6-93031FAE0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859" y="1856099"/>
            <a:ext cx="1296572" cy="1444752"/>
          </a:xfrm>
          <a:prstGeom prst="rect">
            <a:avLst/>
          </a:prstGeom>
          <a:ln w="76200">
            <a:noFill/>
          </a:ln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4B5CE177-1328-4727-CC8B-71508F28C0C3}"/>
              </a:ext>
            </a:extLst>
          </p:cNvPr>
          <p:cNvSpPr/>
          <p:nvPr/>
        </p:nvSpPr>
        <p:spPr>
          <a:xfrm>
            <a:off x="2125795" y="4475329"/>
            <a:ext cx="338917" cy="47718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CD90D546-064C-E442-5571-1D02EAB647C0}"/>
              </a:ext>
            </a:extLst>
          </p:cNvPr>
          <p:cNvSpPr/>
          <p:nvPr/>
        </p:nvSpPr>
        <p:spPr>
          <a:xfrm>
            <a:off x="2490847" y="4582633"/>
            <a:ext cx="338917" cy="36987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E4C3539-9F39-CB55-4A81-4DE5D55FB545}"/>
              </a:ext>
            </a:extLst>
          </p:cNvPr>
          <p:cNvSpPr/>
          <p:nvPr/>
        </p:nvSpPr>
        <p:spPr>
          <a:xfrm>
            <a:off x="1760743" y="4109483"/>
            <a:ext cx="338917" cy="84302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2A344-1612-59ED-473B-F1F3AB2894B7}"/>
              </a:ext>
            </a:extLst>
          </p:cNvPr>
          <p:cNvSpPr txBox="1"/>
          <p:nvPr/>
        </p:nvSpPr>
        <p:spPr>
          <a:xfrm>
            <a:off x="2682708" y="1856729"/>
            <a:ext cx="240331" cy="14441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300" dirty="0">
              <a:solidFill>
                <a:srgbClr val="1D335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D6832D-B59D-3067-97C2-9C88310BD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859" y="2270051"/>
            <a:ext cx="1143000" cy="182561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C2E0FF9-622C-9DDD-96DC-CBB0D08AE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5569" y="2910941"/>
            <a:ext cx="1110316" cy="177341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D7159AE4-455E-CEA9-D6C6-557982AC0496}"/>
              </a:ext>
            </a:extLst>
          </p:cNvPr>
          <p:cNvSpPr/>
          <p:nvPr/>
        </p:nvSpPr>
        <p:spPr>
          <a:xfrm>
            <a:off x="2307303" y="2900948"/>
            <a:ext cx="615736" cy="182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FB504C2-01AA-0DA5-3FCE-2344AD560D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00" y="2907252"/>
            <a:ext cx="240331" cy="16257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AF17D2-739D-9F65-87FF-3676DC94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0923"/>
              </p:ext>
            </p:extLst>
          </p:nvPr>
        </p:nvGraphicFramePr>
        <p:xfrm>
          <a:off x="4790165" y="1720712"/>
          <a:ext cx="3243407" cy="17082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31020">
                  <a:extLst>
                    <a:ext uri="{9D8B030D-6E8A-4147-A177-3AD203B41FA5}">
                      <a16:colId xmlns:a16="http://schemas.microsoft.com/office/drawing/2014/main" val="3865713262"/>
                    </a:ext>
                  </a:extLst>
                </a:gridCol>
                <a:gridCol w="1073945">
                  <a:extLst>
                    <a:ext uri="{9D8B030D-6E8A-4147-A177-3AD203B41FA5}">
                      <a16:colId xmlns:a16="http://schemas.microsoft.com/office/drawing/2014/main" val="3042239145"/>
                    </a:ext>
                  </a:extLst>
                </a:gridCol>
                <a:gridCol w="1038442">
                  <a:extLst>
                    <a:ext uri="{9D8B030D-6E8A-4147-A177-3AD203B41FA5}">
                      <a16:colId xmlns:a16="http://schemas.microsoft.com/office/drawing/2014/main" val="3633147583"/>
                    </a:ext>
                  </a:extLst>
                </a:gridCol>
              </a:tblGrid>
              <a:tr h="597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Main Airport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Medium Airport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Small Airport</a:t>
                      </a: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09256"/>
                  </a:ext>
                </a:extLst>
              </a:tr>
              <a:tr h="1110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ea typeface="MS Mincho" panose="02020609040205080304" pitchFamily="49" charset="-128"/>
                        </a:rPr>
                        <a:t>≥150,000 / year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a typeface="MS Mincho" panose="02020609040205080304" pitchFamily="49" charset="-128"/>
                        </a:rPr>
                        <a:t>&lt;</a:t>
                      </a:r>
                      <a:r>
                        <a:rPr lang="en-US" sz="1400" dirty="0">
                          <a:effectLst/>
                          <a:ea typeface="MS Mincho" panose="02020609040205080304" pitchFamily="49" charset="-128"/>
                        </a:rPr>
                        <a:t>150,000 and ≥15,000 / year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&lt;15,000 / year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2191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DD2F17-5D4F-4EF1-DFE8-C5D1B4EC5B2E}"/>
              </a:ext>
            </a:extLst>
          </p:cNvPr>
          <p:cNvSpPr txBox="1">
            <a:spLocks/>
          </p:cNvSpPr>
          <p:nvPr/>
        </p:nvSpPr>
        <p:spPr>
          <a:xfrm>
            <a:off x="5144567" y="3429000"/>
            <a:ext cx="4102271" cy="703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</a:rPr>
              <a:t>P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assenger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unit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=1 passenger or 100 kg of cargo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4C254F6-A6FF-AABA-6196-B96F4EEEEFE9}"/>
              </a:ext>
            </a:extLst>
          </p:cNvPr>
          <p:cNvSpPr txBox="1"/>
          <p:nvPr/>
        </p:nvSpPr>
        <p:spPr>
          <a:xfrm>
            <a:off x="10114961" y="2215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462DA9-61BD-EDB5-27A7-3FD27C301785}"/>
              </a:ext>
            </a:extLst>
          </p:cNvPr>
          <p:cNvSpPr/>
          <p:nvPr/>
        </p:nvSpPr>
        <p:spPr>
          <a:xfrm flipH="1">
            <a:off x="4044684" y="5007646"/>
            <a:ext cx="45719" cy="164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CA3E56-BFB5-127D-0BE0-9A42B5477E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31" t="27142" r="55759" b="64873"/>
          <a:stretch/>
        </p:blipFill>
        <p:spPr>
          <a:xfrm>
            <a:off x="3976656" y="4632086"/>
            <a:ext cx="181776" cy="3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3" grpId="0" animBg="1"/>
      <p:bldP spid="24" grpId="0" animBg="1"/>
      <p:bldP spid="25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84298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Characteristics of Regional Cargo UAS</a:t>
            </a:r>
            <a:br>
              <a:rPr lang="en-US" sz="2400" dirty="0"/>
            </a:br>
            <a:r>
              <a:rPr lang="en-US" sz="2400" dirty="0"/>
              <a:t>Regional Aircraft Type Comparison – Country/State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B479D7D-6754-14C8-8ED8-4E4D68A7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89144"/>
              </p:ext>
            </p:extLst>
          </p:nvPr>
        </p:nvGraphicFramePr>
        <p:xfrm>
          <a:off x="819380" y="1554648"/>
          <a:ext cx="10298200" cy="1621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096">
                  <a:extLst>
                    <a:ext uri="{9D8B030D-6E8A-4147-A177-3AD203B41FA5}">
                      <a16:colId xmlns:a16="http://schemas.microsoft.com/office/drawing/2014/main" val="2925421031"/>
                    </a:ext>
                  </a:extLst>
                </a:gridCol>
                <a:gridCol w="1324383">
                  <a:extLst>
                    <a:ext uri="{9D8B030D-6E8A-4147-A177-3AD203B41FA5}">
                      <a16:colId xmlns:a16="http://schemas.microsoft.com/office/drawing/2014/main" val="401106365"/>
                    </a:ext>
                  </a:extLst>
                </a:gridCol>
                <a:gridCol w="1965768">
                  <a:extLst>
                    <a:ext uri="{9D8B030D-6E8A-4147-A177-3AD203B41FA5}">
                      <a16:colId xmlns:a16="http://schemas.microsoft.com/office/drawing/2014/main" val="3773957118"/>
                    </a:ext>
                  </a:extLst>
                </a:gridCol>
                <a:gridCol w="1975451">
                  <a:extLst>
                    <a:ext uri="{9D8B030D-6E8A-4147-A177-3AD203B41FA5}">
                      <a16:colId xmlns:a16="http://schemas.microsoft.com/office/drawing/2014/main" val="1482158957"/>
                    </a:ext>
                  </a:extLst>
                </a:gridCol>
                <a:gridCol w="2004502">
                  <a:extLst>
                    <a:ext uri="{9D8B030D-6E8A-4147-A177-3AD203B41FA5}">
                      <a16:colId xmlns:a16="http://schemas.microsoft.com/office/drawing/2014/main" val="1750670572"/>
                    </a:ext>
                  </a:extLst>
                </a:gridCol>
              </a:tblGrid>
              <a:tr h="7679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Cargo-only flight movements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by regional aircraft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Germany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Texas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California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75609"/>
                  </a:ext>
                </a:extLst>
              </a:tr>
              <a:tr h="107950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Total cargo-only flights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turboprop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9,225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11,544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13,546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9764917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jet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55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229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8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002609"/>
                  </a:ext>
                </a:extLst>
              </a:tr>
              <a:tr h="107950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Intra-state cargo-only flights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turboprop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112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7,058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13,540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0316726"/>
                  </a:ext>
                </a:extLst>
              </a:tr>
              <a:tr h="704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jet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25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0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889819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1C6DE0-F0BA-A6B3-3FE7-047176BD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79" y="3465762"/>
            <a:ext cx="11372621" cy="409278"/>
          </a:xfrm>
        </p:spPr>
        <p:txBody>
          <a:bodyPr>
            <a:noAutofit/>
          </a:bodyPr>
          <a:lstStyle/>
          <a:p>
            <a:r>
              <a:rPr lang="en-US" sz="1800" dirty="0"/>
              <a:t>The areas have a </a:t>
            </a:r>
            <a:r>
              <a:rPr lang="en-US" sz="1800" b="1" dirty="0"/>
              <a:t>high total number of cargo-only flights </a:t>
            </a:r>
            <a:r>
              <a:rPr lang="en-US" sz="1800" dirty="0"/>
              <a:t>by regional </a:t>
            </a:r>
            <a:r>
              <a:rPr lang="en-US" sz="1800" b="1" dirty="0"/>
              <a:t>turboprop</a:t>
            </a:r>
            <a:r>
              <a:rPr lang="en-US" sz="1800" dirty="0"/>
              <a:t> aircraft</a:t>
            </a:r>
          </a:p>
        </p:txBody>
      </p:sp>
      <p:sp>
        <p:nvSpPr>
          <p:cNvPr id="18" name="Textfeld 6">
            <a:extLst>
              <a:ext uri="{FF2B5EF4-FFF2-40B4-BE49-F238E27FC236}">
                <a16:creationId xmlns:a16="http://schemas.microsoft.com/office/drawing/2014/main" id="{A68A9E47-06D7-F7BC-AC04-0ADCB37EDC7E}"/>
              </a:ext>
            </a:extLst>
          </p:cNvPr>
          <p:cNvSpPr txBox="1"/>
          <p:nvPr/>
        </p:nvSpPr>
        <p:spPr>
          <a:xfrm>
            <a:off x="896871" y="5732394"/>
            <a:ext cx="891681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100" b="1" dirty="0">
                <a:solidFill>
                  <a:srgbClr val="000000"/>
                </a:solidFill>
              </a:rPr>
              <a:t>Cargo-only flights 	</a:t>
            </a:r>
            <a:r>
              <a:rPr lang="en-US" sz="1100" dirty="0">
                <a:solidFill>
                  <a:srgbClr val="000000"/>
                </a:solidFill>
              </a:rPr>
              <a:t>= No passengers on board, only cargo (consisting of freight and mail)</a:t>
            </a:r>
          </a:p>
          <a:p>
            <a:pPr lvl="0"/>
            <a:r>
              <a:rPr lang="en-US" sz="1100" b="1" dirty="0">
                <a:solidFill>
                  <a:srgbClr val="000000"/>
                </a:solidFill>
              </a:rPr>
              <a:t>Total flights 		</a:t>
            </a:r>
            <a:r>
              <a:rPr lang="en-US" sz="1100" dirty="0">
                <a:solidFill>
                  <a:srgbClr val="000000"/>
                </a:solidFill>
              </a:rPr>
              <a:t>= Flights within the US and flights to intra- and extra-European countries</a:t>
            </a:r>
          </a:p>
          <a:p>
            <a:pPr lvl="0"/>
            <a:r>
              <a:rPr lang="en-US" sz="1100" b="1" dirty="0">
                <a:solidFill>
                  <a:srgbClr val="000000"/>
                </a:solidFill>
              </a:rPr>
              <a:t>Intra-state flights 	</a:t>
            </a:r>
            <a:r>
              <a:rPr lang="en-US" sz="1100" dirty="0">
                <a:solidFill>
                  <a:srgbClr val="000000"/>
                </a:solidFill>
              </a:rPr>
              <a:t>= Flights within a US state and flights within Germany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29F68DBE-C95F-20E8-705F-D72024F6D987}"/>
              </a:ext>
            </a:extLst>
          </p:cNvPr>
          <p:cNvSpPr/>
          <p:nvPr/>
        </p:nvSpPr>
        <p:spPr>
          <a:xfrm rot="5400000">
            <a:off x="7383012" y="-1209080"/>
            <a:ext cx="207269" cy="72618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2A09A20-0ACE-70B3-CB2E-23A5765EB2D5}"/>
              </a:ext>
            </a:extLst>
          </p:cNvPr>
          <p:cNvSpPr/>
          <p:nvPr/>
        </p:nvSpPr>
        <p:spPr>
          <a:xfrm rot="5400000">
            <a:off x="5943379" y="1970796"/>
            <a:ext cx="424983" cy="197031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E4D1C1-B5F9-F55A-0CA4-7E166B716EC7}"/>
              </a:ext>
            </a:extLst>
          </p:cNvPr>
          <p:cNvSpPr txBox="1">
            <a:spLocks/>
          </p:cNvSpPr>
          <p:nvPr/>
        </p:nvSpPr>
        <p:spPr>
          <a:xfrm>
            <a:off x="819378" y="3842253"/>
            <a:ext cx="11372621" cy="409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Almost </a:t>
            </a:r>
            <a:r>
              <a:rPr lang="en-US" sz="1800" b="1" dirty="0"/>
              <a:t>no cargo-only flights </a:t>
            </a:r>
            <a:r>
              <a:rPr lang="en-US" sz="1800" dirty="0"/>
              <a:t>by regional </a:t>
            </a:r>
            <a:r>
              <a:rPr lang="en-US" sz="1800" b="1" dirty="0"/>
              <a:t>jet</a:t>
            </a:r>
            <a:r>
              <a:rPr lang="en-US" sz="1800" dirty="0"/>
              <a:t> aircraft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A0B75-E0F9-AE1C-E7E5-9C79C71068B1}"/>
              </a:ext>
            </a:extLst>
          </p:cNvPr>
          <p:cNvSpPr txBox="1">
            <a:spLocks/>
          </p:cNvSpPr>
          <p:nvPr/>
        </p:nvSpPr>
        <p:spPr>
          <a:xfrm>
            <a:off x="819379" y="4233316"/>
            <a:ext cx="11372621" cy="1788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Cargo UAS are </a:t>
            </a:r>
            <a:r>
              <a:rPr lang="en-US" sz="1800" b="1" dirty="0"/>
              <a:t>more likely </a:t>
            </a:r>
            <a:r>
              <a:rPr lang="en-US" sz="1800" dirty="0"/>
              <a:t>to occur </a:t>
            </a:r>
          </a:p>
          <a:p>
            <a:pPr lvl="1"/>
            <a:r>
              <a:rPr lang="en-US" sz="1800" dirty="0"/>
              <a:t>via the </a:t>
            </a:r>
            <a:r>
              <a:rPr lang="en-US" sz="1800" b="1" dirty="0"/>
              <a:t>introduction of additional </a:t>
            </a:r>
            <a:r>
              <a:rPr lang="en-US" sz="1800" dirty="0"/>
              <a:t>regional air cargo operations </a:t>
            </a:r>
            <a:r>
              <a:rPr lang="en-US" sz="1800" b="1" dirty="0"/>
              <a:t>in Germany </a:t>
            </a:r>
          </a:p>
          <a:p>
            <a:pPr lvl="1"/>
            <a:r>
              <a:rPr lang="en-US" sz="1800" dirty="0"/>
              <a:t>via the </a:t>
            </a:r>
            <a:r>
              <a:rPr lang="en-US" sz="1800" b="1" dirty="0"/>
              <a:t>replacement of existing </a:t>
            </a:r>
            <a:r>
              <a:rPr lang="en-US" sz="1800" dirty="0"/>
              <a:t>regional air cargo operations </a:t>
            </a:r>
            <a:r>
              <a:rPr lang="en-US" sz="1800" b="1" dirty="0"/>
              <a:t>in Texas/California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486B16E-7C74-05D3-EA06-80CDFFED8624}"/>
              </a:ext>
            </a:extLst>
          </p:cNvPr>
          <p:cNvSpPr/>
          <p:nvPr/>
        </p:nvSpPr>
        <p:spPr>
          <a:xfrm rot="5400000">
            <a:off x="7383012" y="-991107"/>
            <a:ext cx="207269" cy="72618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19DB857-6C3B-9655-5CD9-6513E599E994}"/>
              </a:ext>
            </a:extLst>
          </p:cNvPr>
          <p:cNvSpPr/>
          <p:nvPr/>
        </p:nvSpPr>
        <p:spPr>
          <a:xfrm rot="5400000">
            <a:off x="8916810" y="967676"/>
            <a:ext cx="424986" cy="397655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4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0" grpId="1" animBg="1"/>
      <p:bldP spid="3" grpId="0" animBg="1"/>
      <p:bldP spid="3" grpId="1" animBg="1"/>
      <p:bldP spid="9" grpId="0"/>
      <p:bldP spid="10" grpId="0"/>
      <p:bldP spid="6" grpId="0" animBg="1"/>
      <p:bldP spid="6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77262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Grafik 56" descr="Ein Bild, das Kreis, Screenshot, Logo, Grafiken enthält.&#10;&#10;Automatisch generierte Beschreibung">
            <a:extLst>
              <a:ext uri="{FF2B5EF4-FFF2-40B4-BE49-F238E27FC236}">
                <a16:creationId xmlns:a16="http://schemas.microsoft.com/office/drawing/2014/main" id="{DD333FA3-36AE-5BB6-DCB5-2C833C713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46" y="4392896"/>
            <a:ext cx="1522123" cy="1522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Characteristics of Regional Cargo UAS</a:t>
            </a:r>
            <a:br>
              <a:rPr lang="en-US" sz="2400" dirty="0"/>
            </a:br>
            <a:r>
              <a:rPr lang="en-US" sz="2400" dirty="0"/>
              <a:t>But which airports really qualify for initial cargo UAS operations?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53CD56-B79D-9586-56A9-29AF79C8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51" y="1614885"/>
            <a:ext cx="9100028" cy="1400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Identifying a baseline of accessible airports for UAS based on</a:t>
            </a:r>
          </a:p>
        </p:txBody>
      </p:sp>
      <p:grpSp>
        <p:nvGrpSpPr>
          <p:cNvPr id="9" name="Gruppieren 44">
            <a:extLst>
              <a:ext uri="{FF2B5EF4-FFF2-40B4-BE49-F238E27FC236}">
                <a16:creationId xmlns:a16="http://schemas.microsoft.com/office/drawing/2014/main" id="{BBE77566-0823-1312-8DDC-3B93A98663D8}"/>
              </a:ext>
            </a:extLst>
          </p:cNvPr>
          <p:cNvGrpSpPr>
            <a:grpSpLocks noChangeAspect="1"/>
          </p:cNvGrpSpPr>
          <p:nvPr/>
        </p:nvGrpSpPr>
        <p:grpSpPr>
          <a:xfrm>
            <a:off x="990619" y="2100065"/>
            <a:ext cx="497307" cy="497307"/>
            <a:chOff x="274230" y="3816816"/>
            <a:chExt cx="720000" cy="720000"/>
          </a:xfrm>
        </p:grpSpPr>
        <p:sp>
          <p:nvSpPr>
            <p:cNvPr id="10" name="Ellipse 178">
              <a:extLst>
                <a:ext uri="{FF2B5EF4-FFF2-40B4-BE49-F238E27FC236}">
                  <a16:creationId xmlns:a16="http://schemas.microsoft.com/office/drawing/2014/main" id="{3810EF36-67AB-82DB-D1ED-6AC92BF50B67}"/>
                </a:ext>
              </a:extLst>
            </p:cNvPr>
            <p:cNvSpPr/>
            <p:nvPr/>
          </p:nvSpPr>
          <p:spPr>
            <a:xfrm>
              <a:off x="274230" y="3816816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F747B40-590D-1C25-39D6-019E1160B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821" y="3979698"/>
              <a:ext cx="418819" cy="394236"/>
            </a:xfrm>
            <a:custGeom>
              <a:avLst/>
              <a:gdLst>
                <a:gd name="T0" fmla="*/ 195 w 460"/>
                <a:gd name="T1" fmla="*/ 168 h 433"/>
                <a:gd name="T2" fmla="*/ 142 w 460"/>
                <a:gd name="T3" fmla="*/ 168 h 433"/>
                <a:gd name="T4" fmla="*/ 142 w 460"/>
                <a:gd name="T5" fmla="*/ 106 h 433"/>
                <a:gd name="T6" fmla="*/ 0 w 460"/>
                <a:gd name="T7" fmla="*/ 106 h 433"/>
                <a:gd name="T8" fmla="*/ 0 w 460"/>
                <a:gd name="T9" fmla="*/ 433 h 433"/>
                <a:gd name="T10" fmla="*/ 345 w 460"/>
                <a:gd name="T11" fmla="*/ 433 h 433"/>
                <a:gd name="T12" fmla="*/ 345 w 460"/>
                <a:gd name="T13" fmla="*/ 106 h 433"/>
                <a:gd name="T14" fmla="*/ 195 w 460"/>
                <a:gd name="T15" fmla="*/ 106 h 433"/>
                <a:gd name="T16" fmla="*/ 195 w 460"/>
                <a:gd name="T17" fmla="*/ 168 h 433"/>
                <a:gd name="T18" fmla="*/ 187 w 460"/>
                <a:gd name="T19" fmla="*/ 230 h 433"/>
                <a:gd name="T20" fmla="*/ 219 w 460"/>
                <a:gd name="T21" fmla="*/ 274 h 433"/>
                <a:gd name="T22" fmla="*/ 201 w 460"/>
                <a:gd name="T23" fmla="*/ 274 h 433"/>
                <a:gd name="T24" fmla="*/ 201 w 460"/>
                <a:gd name="T25" fmla="*/ 341 h 433"/>
                <a:gd name="T26" fmla="*/ 174 w 460"/>
                <a:gd name="T27" fmla="*/ 341 h 433"/>
                <a:gd name="T28" fmla="*/ 174 w 460"/>
                <a:gd name="T29" fmla="*/ 274 h 433"/>
                <a:gd name="T30" fmla="*/ 155 w 460"/>
                <a:gd name="T31" fmla="*/ 274 h 433"/>
                <a:gd name="T32" fmla="*/ 187 w 460"/>
                <a:gd name="T33" fmla="*/ 230 h 433"/>
                <a:gd name="T34" fmla="*/ 297 w 460"/>
                <a:gd name="T35" fmla="*/ 390 h 433"/>
                <a:gd name="T36" fmla="*/ 153 w 460"/>
                <a:gd name="T37" fmla="*/ 390 h 433"/>
                <a:gd name="T38" fmla="*/ 153 w 460"/>
                <a:gd name="T39" fmla="*/ 363 h 433"/>
                <a:gd name="T40" fmla="*/ 297 w 460"/>
                <a:gd name="T41" fmla="*/ 363 h 433"/>
                <a:gd name="T42" fmla="*/ 297 w 460"/>
                <a:gd name="T43" fmla="*/ 390 h 433"/>
                <a:gd name="T44" fmla="*/ 265 w 460"/>
                <a:gd name="T45" fmla="*/ 230 h 433"/>
                <a:gd name="T46" fmla="*/ 297 w 460"/>
                <a:gd name="T47" fmla="*/ 274 h 433"/>
                <a:gd name="T48" fmla="*/ 278 w 460"/>
                <a:gd name="T49" fmla="*/ 274 h 433"/>
                <a:gd name="T50" fmla="*/ 278 w 460"/>
                <a:gd name="T51" fmla="*/ 341 h 433"/>
                <a:gd name="T52" fmla="*/ 251 w 460"/>
                <a:gd name="T53" fmla="*/ 341 h 433"/>
                <a:gd name="T54" fmla="*/ 251 w 460"/>
                <a:gd name="T55" fmla="*/ 274 h 433"/>
                <a:gd name="T56" fmla="*/ 233 w 460"/>
                <a:gd name="T57" fmla="*/ 274 h 433"/>
                <a:gd name="T58" fmla="*/ 265 w 460"/>
                <a:gd name="T59" fmla="*/ 230 h 433"/>
                <a:gd name="T60" fmla="*/ 145 w 460"/>
                <a:gd name="T61" fmla="*/ 76 h 433"/>
                <a:gd name="T62" fmla="*/ 3 w 460"/>
                <a:gd name="T63" fmla="*/ 76 h 433"/>
                <a:gd name="T64" fmla="*/ 129 w 460"/>
                <a:gd name="T65" fmla="*/ 0 h 433"/>
                <a:gd name="T66" fmla="*/ 262 w 460"/>
                <a:gd name="T67" fmla="*/ 0 h 433"/>
                <a:gd name="T68" fmla="*/ 145 w 460"/>
                <a:gd name="T69" fmla="*/ 76 h 433"/>
                <a:gd name="T70" fmla="*/ 460 w 460"/>
                <a:gd name="T71" fmla="*/ 27 h 433"/>
                <a:gd name="T72" fmla="*/ 460 w 460"/>
                <a:gd name="T73" fmla="*/ 330 h 433"/>
                <a:gd name="T74" fmla="*/ 372 w 460"/>
                <a:gd name="T75" fmla="*/ 428 h 433"/>
                <a:gd name="T76" fmla="*/ 372 w 460"/>
                <a:gd name="T77" fmla="*/ 100 h 433"/>
                <a:gd name="T78" fmla="*/ 460 w 460"/>
                <a:gd name="T79" fmla="*/ 27 h 433"/>
                <a:gd name="T80" fmla="*/ 455 w 460"/>
                <a:gd name="T81" fmla="*/ 0 h 433"/>
                <a:gd name="T82" fmla="*/ 350 w 460"/>
                <a:gd name="T83" fmla="*/ 76 h 433"/>
                <a:gd name="T84" fmla="*/ 209 w 460"/>
                <a:gd name="T85" fmla="*/ 76 h 433"/>
                <a:gd name="T86" fmla="*/ 321 w 460"/>
                <a:gd name="T87" fmla="*/ 0 h 433"/>
                <a:gd name="T88" fmla="*/ 455 w 460"/>
                <a:gd name="T8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0" h="433">
                  <a:moveTo>
                    <a:pt x="195" y="168"/>
                  </a:moveTo>
                  <a:lnTo>
                    <a:pt x="142" y="168"/>
                  </a:lnTo>
                  <a:lnTo>
                    <a:pt x="142" y="106"/>
                  </a:lnTo>
                  <a:lnTo>
                    <a:pt x="0" y="106"/>
                  </a:lnTo>
                  <a:lnTo>
                    <a:pt x="0" y="433"/>
                  </a:lnTo>
                  <a:lnTo>
                    <a:pt x="345" y="433"/>
                  </a:lnTo>
                  <a:lnTo>
                    <a:pt x="345" y="106"/>
                  </a:lnTo>
                  <a:lnTo>
                    <a:pt x="195" y="106"/>
                  </a:lnTo>
                  <a:lnTo>
                    <a:pt x="195" y="168"/>
                  </a:lnTo>
                  <a:close/>
                  <a:moveTo>
                    <a:pt x="187" y="230"/>
                  </a:moveTo>
                  <a:lnTo>
                    <a:pt x="219" y="274"/>
                  </a:lnTo>
                  <a:lnTo>
                    <a:pt x="201" y="274"/>
                  </a:lnTo>
                  <a:lnTo>
                    <a:pt x="201" y="341"/>
                  </a:lnTo>
                  <a:lnTo>
                    <a:pt x="174" y="341"/>
                  </a:lnTo>
                  <a:lnTo>
                    <a:pt x="174" y="274"/>
                  </a:lnTo>
                  <a:lnTo>
                    <a:pt x="155" y="274"/>
                  </a:lnTo>
                  <a:lnTo>
                    <a:pt x="187" y="230"/>
                  </a:lnTo>
                  <a:close/>
                  <a:moveTo>
                    <a:pt x="297" y="390"/>
                  </a:moveTo>
                  <a:lnTo>
                    <a:pt x="153" y="390"/>
                  </a:lnTo>
                  <a:lnTo>
                    <a:pt x="153" y="363"/>
                  </a:lnTo>
                  <a:lnTo>
                    <a:pt x="297" y="363"/>
                  </a:lnTo>
                  <a:lnTo>
                    <a:pt x="297" y="390"/>
                  </a:lnTo>
                  <a:close/>
                  <a:moveTo>
                    <a:pt x="265" y="230"/>
                  </a:moveTo>
                  <a:lnTo>
                    <a:pt x="297" y="274"/>
                  </a:lnTo>
                  <a:lnTo>
                    <a:pt x="278" y="274"/>
                  </a:lnTo>
                  <a:lnTo>
                    <a:pt x="278" y="341"/>
                  </a:lnTo>
                  <a:lnTo>
                    <a:pt x="251" y="341"/>
                  </a:lnTo>
                  <a:lnTo>
                    <a:pt x="251" y="274"/>
                  </a:lnTo>
                  <a:lnTo>
                    <a:pt x="233" y="274"/>
                  </a:lnTo>
                  <a:lnTo>
                    <a:pt x="265" y="230"/>
                  </a:lnTo>
                  <a:close/>
                  <a:moveTo>
                    <a:pt x="145" y="76"/>
                  </a:moveTo>
                  <a:lnTo>
                    <a:pt x="3" y="76"/>
                  </a:lnTo>
                  <a:lnTo>
                    <a:pt x="129" y="0"/>
                  </a:lnTo>
                  <a:lnTo>
                    <a:pt x="262" y="0"/>
                  </a:lnTo>
                  <a:lnTo>
                    <a:pt x="145" y="76"/>
                  </a:lnTo>
                  <a:close/>
                  <a:moveTo>
                    <a:pt x="460" y="27"/>
                  </a:moveTo>
                  <a:lnTo>
                    <a:pt x="460" y="330"/>
                  </a:lnTo>
                  <a:lnTo>
                    <a:pt x="372" y="428"/>
                  </a:lnTo>
                  <a:lnTo>
                    <a:pt x="372" y="100"/>
                  </a:lnTo>
                  <a:lnTo>
                    <a:pt x="460" y="27"/>
                  </a:lnTo>
                  <a:close/>
                  <a:moveTo>
                    <a:pt x="455" y="0"/>
                  </a:moveTo>
                  <a:lnTo>
                    <a:pt x="350" y="76"/>
                  </a:lnTo>
                  <a:lnTo>
                    <a:pt x="209" y="76"/>
                  </a:lnTo>
                  <a:lnTo>
                    <a:pt x="32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Gruppieren 47">
            <a:extLst>
              <a:ext uri="{FF2B5EF4-FFF2-40B4-BE49-F238E27FC236}">
                <a16:creationId xmlns:a16="http://schemas.microsoft.com/office/drawing/2014/main" id="{3591D3AC-DCC8-45AA-927B-7F93AA307A00}"/>
              </a:ext>
            </a:extLst>
          </p:cNvPr>
          <p:cNvGrpSpPr>
            <a:grpSpLocks noChangeAspect="1"/>
          </p:cNvGrpSpPr>
          <p:nvPr/>
        </p:nvGrpSpPr>
        <p:grpSpPr>
          <a:xfrm>
            <a:off x="990849" y="2961387"/>
            <a:ext cx="497077" cy="497077"/>
            <a:chOff x="4233590" y="1509263"/>
            <a:chExt cx="720000" cy="720000"/>
          </a:xfrm>
        </p:grpSpPr>
        <p:sp>
          <p:nvSpPr>
            <p:cNvPr id="13" name="Ellipse 106">
              <a:extLst>
                <a:ext uri="{FF2B5EF4-FFF2-40B4-BE49-F238E27FC236}">
                  <a16:creationId xmlns:a16="http://schemas.microsoft.com/office/drawing/2014/main" id="{E790D1A0-7074-4C49-1B1B-055481B8CA79}"/>
                </a:ext>
              </a:extLst>
            </p:cNvPr>
            <p:cNvSpPr/>
            <p:nvPr/>
          </p:nvSpPr>
          <p:spPr>
            <a:xfrm>
              <a:off x="4233590" y="1509263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747">
              <a:extLst>
                <a:ext uri="{FF2B5EF4-FFF2-40B4-BE49-F238E27FC236}">
                  <a16:creationId xmlns:a16="http://schemas.microsoft.com/office/drawing/2014/main" id="{2070D80E-2E3A-0954-F4AC-D0B51EB15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664" y="1616689"/>
              <a:ext cx="478240" cy="534711"/>
              <a:chOff x="-2301" y="460"/>
              <a:chExt cx="2101" cy="2357"/>
            </a:xfrm>
            <a:solidFill>
              <a:schemeClr val="bg1"/>
            </a:solidFill>
          </p:grpSpPr>
          <p:sp>
            <p:nvSpPr>
              <p:cNvPr id="15" name="Freeform 736">
                <a:extLst>
                  <a:ext uri="{FF2B5EF4-FFF2-40B4-BE49-F238E27FC236}">
                    <a16:creationId xmlns:a16="http://schemas.microsoft.com/office/drawing/2014/main" id="{2B2263BA-D9E3-96CB-44DE-8066446BD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58" y="460"/>
                <a:ext cx="599" cy="1059"/>
              </a:xfrm>
              <a:custGeom>
                <a:avLst/>
                <a:gdLst>
                  <a:gd name="T0" fmla="*/ 19318954 w 189"/>
                  <a:gd name="T1" fmla="*/ 35236352 h 333"/>
                  <a:gd name="T2" fmla="*/ 6738328 w 189"/>
                  <a:gd name="T3" fmla="*/ 35236352 h 333"/>
                  <a:gd name="T4" fmla="*/ 0 w 189"/>
                  <a:gd name="T5" fmla="*/ 0 h 333"/>
                  <a:gd name="T6" fmla="*/ 3388787 w 189"/>
                  <a:gd name="T7" fmla="*/ 0 h 333"/>
                  <a:gd name="T8" fmla="*/ 19318954 w 189"/>
                  <a:gd name="T9" fmla="*/ 3523635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333">
                    <a:moveTo>
                      <a:pt x="189" y="333"/>
                    </a:moveTo>
                    <a:lnTo>
                      <a:pt x="66" y="333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189" y="33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737">
                <a:extLst>
                  <a:ext uri="{FF2B5EF4-FFF2-40B4-BE49-F238E27FC236}">
                    <a16:creationId xmlns:a16="http://schemas.microsoft.com/office/drawing/2014/main" id="{57FD5B5E-B805-C946-D89D-32081C52A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11" y="1045"/>
                <a:ext cx="419" cy="12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738">
                <a:extLst>
                  <a:ext uri="{FF2B5EF4-FFF2-40B4-BE49-F238E27FC236}">
                    <a16:creationId xmlns:a16="http://schemas.microsoft.com/office/drawing/2014/main" id="{125E92EE-F45E-40EA-6C0C-5C3B6C5B7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-1558" y="1758"/>
                <a:ext cx="599" cy="1059"/>
                <a:chOff x="3591" y="1450"/>
                <a:chExt cx="189" cy="333"/>
              </a:xfrm>
              <a:grpFill/>
            </p:grpSpPr>
            <p:sp>
              <p:nvSpPr>
                <p:cNvPr id="24" name="Freeform 739">
                  <a:extLst>
                    <a:ext uri="{FF2B5EF4-FFF2-40B4-BE49-F238E27FC236}">
                      <a16:creationId xmlns:a16="http://schemas.microsoft.com/office/drawing/2014/main" id="{BAA5FDA4-FDF0-1862-A106-A180C7D3E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1450"/>
                  <a:ext cx="189" cy="333"/>
                </a:xfrm>
                <a:custGeom>
                  <a:avLst/>
                  <a:gdLst>
                    <a:gd name="T0" fmla="*/ 189 w 189"/>
                    <a:gd name="T1" fmla="*/ 333 h 333"/>
                    <a:gd name="T2" fmla="*/ 66 w 189"/>
                    <a:gd name="T3" fmla="*/ 333 h 333"/>
                    <a:gd name="T4" fmla="*/ 0 w 189"/>
                    <a:gd name="T5" fmla="*/ 0 h 333"/>
                    <a:gd name="T6" fmla="*/ 33 w 189"/>
                    <a:gd name="T7" fmla="*/ 0 h 333"/>
                    <a:gd name="T8" fmla="*/ 189 w 189"/>
                    <a:gd name="T9" fmla="*/ 333 h 3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333">
                      <a:moveTo>
                        <a:pt x="189" y="333"/>
                      </a:moveTo>
                      <a:lnTo>
                        <a:pt x="66" y="333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189" y="3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AutoShape 740">
                  <a:extLst>
                    <a:ext uri="{FF2B5EF4-FFF2-40B4-BE49-F238E27FC236}">
                      <a16:creationId xmlns:a16="http://schemas.microsoft.com/office/drawing/2014/main" id="{EB911093-81D0-035D-6E4A-B4962DEF3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6" y="1634"/>
                  <a:ext cx="132" cy="3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lIns="90000" tIns="46800" rIns="90000" bIns="4680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AutoShape 741">
                <a:extLst>
                  <a:ext uri="{FF2B5EF4-FFF2-40B4-BE49-F238E27FC236}">
                    <a16:creationId xmlns:a16="http://schemas.microsoft.com/office/drawing/2014/main" id="{8C44EA71-B678-2E77-78DA-478DCBBBB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92" y="1500"/>
                <a:ext cx="1620" cy="2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oup 742">
                <a:extLst>
                  <a:ext uri="{FF2B5EF4-FFF2-40B4-BE49-F238E27FC236}">
                    <a16:creationId xmlns:a16="http://schemas.microsoft.com/office/drawing/2014/main" id="{351088CF-0D23-6C36-696B-430511E1A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301" y="1058"/>
                <a:ext cx="419" cy="1161"/>
                <a:chOff x="3357" y="1305"/>
                <a:chExt cx="132" cy="365"/>
              </a:xfrm>
              <a:grpFill/>
            </p:grpSpPr>
            <p:sp>
              <p:nvSpPr>
                <p:cNvPr id="21" name="Freeform 743">
                  <a:extLst>
                    <a:ext uri="{FF2B5EF4-FFF2-40B4-BE49-F238E27FC236}">
                      <a16:creationId xmlns:a16="http://schemas.microsoft.com/office/drawing/2014/main" id="{6AFE7626-54F9-C828-5F1C-4D2EC4565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0" y="1305"/>
                  <a:ext cx="100" cy="170"/>
                </a:xfrm>
                <a:custGeom>
                  <a:avLst/>
                  <a:gdLst>
                    <a:gd name="T0" fmla="*/ 100 w 100"/>
                    <a:gd name="T1" fmla="*/ 170 h 170"/>
                    <a:gd name="T2" fmla="*/ 0 w 100"/>
                    <a:gd name="T3" fmla="*/ 169 h 170"/>
                    <a:gd name="T4" fmla="*/ 0 w 100"/>
                    <a:gd name="T5" fmla="*/ 0 h 170"/>
                    <a:gd name="T6" fmla="*/ 28 w 100"/>
                    <a:gd name="T7" fmla="*/ 5 h 170"/>
                    <a:gd name="T8" fmla="*/ 100 w 100"/>
                    <a:gd name="T9" fmla="*/ 17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0" h="170">
                      <a:moveTo>
                        <a:pt x="100" y="170"/>
                      </a:moveTo>
                      <a:lnTo>
                        <a:pt x="0" y="169"/>
                      </a:lnTo>
                      <a:lnTo>
                        <a:pt x="0" y="0"/>
                      </a:lnTo>
                      <a:lnTo>
                        <a:pt x="28" y="5"/>
                      </a:lnTo>
                      <a:lnTo>
                        <a:pt x="100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reeform 744">
                  <a:extLst>
                    <a:ext uri="{FF2B5EF4-FFF2-40B4-BE49-F238E27FC236}">
                      <a16:creationId xmlns:a16="http://schemas.microsoft.com/office/drawing/2014/main" id="{33F76277-BEDD-8FEF-9660-88EDBA835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380" y="1500"/>
                  <a:ext cx="100" cy="170"/>
                </a:xfrm>
                <a:custGeom>
                  <a:avLst/>
                  <a:gdLst>
                    <a:gd name="T0" fmla="*/ 100 w 100"/>
                    <a:gd name="T1" fmla="*/ 170 h 170"/>
                    <a:gd name="T2" fmla="*/ 0 w 100"/>
                    <a:gd name="T3" fmla="*/ 169 h 170"/>
                    <a:gd name="T4" fmla="*/ 0 w 100"/>
                    <a:gd name="T5" fmla="*/ 0 h 170"/>
                    <a:gd name="T6" fmla="*/ 28 w 100"/>
                    <a:gd name="T7" fmla="*/ 5 h 170"/>
                    <a:gd name="T8" fmla="*/ 100 w 100"/>
                    <a:gd name="T9" fmla="*/ 17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0" h="170">
                      <a:moveTo>
                        <a:pt x="100" y="170"/>
                      </a:moveTo>
                      <a:lnTo>
                        <a:pt x="0" y="169"/>
                      </a:lnTo>
                      <a:lnTo>
                        <a:pt x="0" y="0"/>
                      </a:lnTo>
                      <a:lnTo>
                        <a:pt x="28" y="5"/>
                      </a:lnTo>
                      <a:lnTo>
                        <a:pt x="100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AutoShape 745">
                  <a:extLst>
                    <a:ext uri="{FF2B5EF4-FFF2-40B4-BE49-F238E27FC236}">
                      <a16:creationId xmlns:a16="http://schemas.microsoft.com/office/drawing/2014/main" id="{81123395-4E03-549E-96CB-2B06C3CCF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" y="1468"/>
                  <a:ext cx="132" cy="3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AutoShape 746">
                <a:extLst>
                  <a:ext uri="{FF2B5EF4-FFF2-40B4-BE49-F238E27FC236}">
                    <a16:creationId xmlns:a16="http://schemas.microsoft.com/office/drawing/2014/main" id="{CEDAACB8-59BD-17AB-3E24-F9E20776C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3" y="1500"/>
                <a:ext cx="623" cy="274"/>
              </a:xfrm>
              <a:prstGeom prst="flowChartDelay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AF686A5-3A7F-3C89-0C44-C6FD1EF28368}"/>
              </a:ext>
            </a:extLst>
          </p:cNvPr>
          <p:cNvSpPr txBox="1">
            <a:spLocks/>
          </p:cNvSpPr>
          <p:nvPr/>
        </p:nvSpPr>
        <p:spPr>
          <a:xfrm>
            <a:off x="1366107" y="2405503"/>
            <a:ext cx="9100028" cy="462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access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or without commercial services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5B7BB40-4717-254F-C9EA-73C81C5236EB}"/>
              </a:ext>
            </a:extLst>
          </p:cNvPr>
          <p:cNvSpPr txBox="1">
            <a:spLocks/>
          </p:cNvSpPr>
          <p:nvPr/>
        </p:nvSpPr>
        <p:spPr>
          <a:xfrm>
            <a:off x="1545986" y="2008898"/>
            <a:ext cx="9100028" cy="462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5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Type of air transport services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33B403B-BADA-E8D6-F64B-8A6BAF1D50B8}"/>
              </a:ext>
            </a:extLst>
          </p:cNvPr>
          <p:cNvSpPr txBox="1">
            <a:spLocks/>
          </p:cNvSpPr>
          <p:nvPr/>
        </p:nvSpPr>
        <p:spPr>
          <a:xfrm>
            <a:off x="1545986" y="2854325"/>
            <a:ext cx="91000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5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Annual number of IFR flight movements to identify less busy public airports</a:t>
            </a:r>
          </a:p>
        </p:txBody>
      </p:sp>
      <p:sp>
        <p:nvSpPr>
          <p:cNvPr id="31" name="Textfeld 6">
            <a:extLst>
              <a:ext uri="{FF2B5EF4-FFF2-40B4-BE49-F238E27FC236}">
                <a16:creationId xmlns:a16="http://schemas.microsoft.com/office/drawing/2014/main" id="{13430F67-79AE-BEA6-1B8A-1BD7FAF76EF5}"/>
              </a:ext>
            </a:extLst>
          </p:cNvPr>
          <p:cNvSpPr txBox="1"/>
          <p:nvPr/>
        </p:nvSpPr>
        <p:spPr>
          <a:xfrm>
            <a:off x="862347" y="6395780"/>
            <a:ext cx="89168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Arial" pitchFamily="34" charset="0"/>
              </a:rPr>
              <a:t>*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Towered </a:t>
            </a:r>
            <a:r>
              <a:rPr lang="en-US" sz="1100" dirty="0">
                <a:solidFill>
                  <a:srgbClr val="000000"/>
                </a:solidFill>
              </a:rPr>
              <a:t>airports refer to airports with a physical air traffic control tower receiving separation by ATC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 pitchFamily="34" charset="0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37A15746-12B2-D8A0-FB6F-D3698F7056A9}"/>
              </a:ext>
            </a:extLst>
          </p:cNvPr>
          <p:cNvSpPr txBox="1"/>
          <p:nvPr/>
        </p:nvSpPr>
        <p:spPr>
          <a:xfrm>
            <a:off x="5787166" y="4506710"/>
            <a:ext cx="1544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CC5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International Access Airports (IAA1)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6247D0A-85D7-362E-7446-B2CDE58BA273}"/>
              </a:ext>
            </a:extLst>
          </p:cNvPr>
          <p:cNvSpPr txBox="1"/>
          <p:nvPr/>
        </p:nvSpPr>
        <p:spPr>
          <a:xfrm>
            <a:off x="5649522" y="5378744"/>
            <a:ext cx="1641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58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International Access Airports (IAA2)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12EECAE-2466-E8F3-D7F1-54961AD4C9CD}"/>
              </a:ext>
            </a:extLst>
          </p:cNvPr>
          <p:cNvSpPr txBox="1"/>
          <p:nvPr/>
        </p:nvSpPr>
        <p:spPr>
          <a:xfrm>
            <a:off x="3260833" y="5113534"/>
            <a:ext cx="1117600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58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Regional Airports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51CBB80-6BBB-6D90-9C3A-FAEE64294C4B}"/>
              </a:ext>
            </a:extLst>
          </p:cNvPr>
          <p:cNvSpPr txBox="1">
            <a:spLocks/>
          </p:cNvSpPr>
          <p:nvPr/>
        </p:nvSpPr>
        <p:spPr>
          <a:xfrm>
            <a:off x="1402896" y="3222625"/>
            <a:ext cx="9724139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1" dirty="0">
                <a:solidFill>
                  <a:srgbClr val="000000"/>
                </a:solidFill>
              </a:rPr>
              <a:t>Public towered* airports </a:t>
            </a:r>
            <a:r>
              <a:rPr lang="en-US" sz="1800" dirty="0">
                <a:solidFill>
                  <a:srgbClr val="000000"/>
                </a:solidFill>
              </a:rPr>
              <a:t>with annual </a:t>
            </a:r>
            <a:r>
              <a:rPr lang="en-US" sz="1800" b="1" dirty="0">
                <a:solidFill>
                  <a:srgbClr val="000000"/>
                </a:solidFill>
              </a:rPr>
              <a:t>IFR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flight</a:t>
            </a:r>
            <a:r>
              <a:rPr lang="en-US" sz="1800" dirty="0">
                <a:solidFill>
                  <a:srgbClr val="000000"/>
                </a:solidFill>
              </a:rPr>
              <a:t> percentages </a:t>
            </a:r>
            <a:r>
              <a:rPr lang="en-US" sz="1800" b="1" dirty="0">
                <a:solidFill>
                  <a:srgbClr val="000000"/>
                </a:solidFill>
              </a:rPr>
              <a:t>under 2.2%</a:t>
            </a:r>
          </a:p>
          <a:p>
            <a:pPr lvl="1"/>
            <a:r>
              <a:rPr lang="en-US" sz="1800" b="1" dirty="0"/>
              <a:t>Public non-towered airports </a:t>
            </a:r>
            <a:r>
              <a:rPr lang="en-US" sz="1800" dirty="0"/>
              <a:t>(no record of flights)</a:t>
            </a:r>
            <a:r>
              <a:rPr lang="de-DE" sz="1800" dirty="0"/>
              <a:t>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0A756821-4B77-5A56-2144-DB6F8F794989}"/>
              </a:ext>
            </a:extLst>
          </p:cNvPr>
          <p:cNvSpPr txBox="1"/>
          <p:nvPr/>
        </p:nvSpPr>
        <p:spPr>
          <a:xfrm>
            <a:off x="5257865" y="4201664"/>
            <a:ext cx="1947863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9B0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Hub Airports</a:t>
            </a:r>
          </a:p>
        </p:txBody>
      </p:sp>
      <p:sp>
        <p:nvSpPr>
          <p:cNvPr id="69" name="Geschweifte Klammer rechts 68">
            <a:extLst>
              <a:ext uri="{FF2B5EF4-FFF2-40B4-BE49-F238E27FC236}">
                <a16:creationId xmlns:a16="http://schemas.microsoft.com/office/drawing/2014/main" id="{52ACD9F2-433D-99AC-9E2F-A1B75D168356}"/>
              </a:ext>
            </a:extLst>
          </p:cNvPr>
          <p:cNvSpPr/>
          <p:nvPr/>
        </p:nvSpPr>
        <p:spPr>
          <a:xfrm>
            <a:off x="7262019" y="4209348"/>
            <a:ext cx="255588" cy="1117600"/>
          </a:xfrm>
          <a:prstGeom prst="rightBrace">
            <a:avLst>
              <a:gd name="adj1" fmla="val 53278"/>
              <a:gd name="adj2" fmla="val 50000"/>
            </a:avLst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0DCFEA9-80C4-FC97-6C7D-EBE32A825818}"/>
              </a:ext>
            </a:extLst>
          </p:cNvPr>
          <p:cNvSpPr txBox="1"/>
          <p:nvPr/>
        </p:nvSpPr>
        <p:spPr>
          <a:xfrm>
            <a:off x="7570790" y="4060152"/>
            <a:ext cx="443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These 10 airports account for </a:t>
            </a:r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87.7%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 of total annual IFR flights (Germany, 2022)</a:t>
            </a:r>
            <a:endParaRPr kumimoji="0" lang="en-US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E4E192DE-B1BD-EEFA-89A1-63EF7168E797}"/>
              </a:ext>
            </a:extLst>
          </p:cNvPr>
          <p:cNvSpPr txBox="1"/>
          <p:nvPr/>
        </p:nvSpPr>
        <p:spPr>
          <a:xfrm>
            <a:off x="7570789" y="4782465"/>
            <a:ext cx="451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of these 10 airports has at least </a:t>
            </a: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&gt;2.2% </a:t>
            </a: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total IFR flights by all 35 airports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A5A80EE7-0AD9-0562-788B-E0E6871635CC}"/>
              </a:ext>
            </a:extLst>
          </p:cNvPr>
          <p:cNvSpPr txBox="1"/>
          <p:nvPr/>
        </p:nvSpPr>
        <p:spPr>
          <a:xfrm>
            <a:off x="710729" y="4087143"/>
            <a:ext cx="322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00658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Based on the airport classification of Germany </a:t>
            </a:r>
          </a:p>
        </p:txBody>
      </p: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40404871-DB06-DF63-E0E9-E159F6C257CB}"/>
              </a:ext>
            </a:extLst>
          </p:cNvPr>
          <p:cNvCxnSpPr>
            <a:cxnSpLocks/>
          </p:cNvCxnSpPr>
          <p:nvPr/>
        </p:nvCxnSpPr>
        <p:spPr>
          <a:xfrm>
            <a:off x="5674659" y="5328977"/>
            <a:ext cx="1591202" cy="0"/>
          </a:xfrm>
          <a:prstGeom prst="line">
            <a:avLst/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1B376BC2-7B70-4612-454B-9CB129947F68}"/>
              </a:ext>
            </a:extLst>
          </p:cNvPr>
          <p:cNvCxnSpPr>
            <a:cxnSpLocks/>
          </p:cNvCxnSpPr>
          <p:nvPr/>
        </p:nvCxnSpPr>
        <p:spPr>
          <a:xfrm>
            <a:off x="4960044" y="4209348"/>
            <a:ext cx="2305817" cy="0"/>
          </a:xfrm>
          <a:prstGeom prst="line">
            <a:avLst/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42CDF2F4-08B0-2CD5-BBBC-AF0BA66FC357}"/>
              </a:ext>
            </a:extLst>
          </p:cNvPr>
          <p:cNvCxnSpPr>
            <a:cxnSpLocks/>
          </p:cNvCxnSpPr>
          <p:nvPr/>
        </p:nvCxnSpPr>
        <p:spPr>
          <a:xfrm>
            <a:off x="4960044" y="4201664"/>
            <a:ext cx="0" cy="200960"/>
          </a:xfrm>
          <a:prstGeom prst="line">
            <a:avLst/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eschweifte Klammer rechts 68">
            <a:extLst>
              <a:ext uri="{FF2B5EF4-FFF2-40B4-BE49-F238E27FC236}">
                <a16:creationId xmlns:a16="http://schemas.microsoft.com/office/drawing/2014/main" id="{D56BB758-9DD6-235F-643D-BC4715D9B055}"/>
              </a:ext>
            </a:extLst>
          </p:cNvPr>
          <p:cNvSpPr/>
          <p:nvPr/>
        </p:nvSpPr>
        <p:spPr>
          <a:xfrm rot="10800000">
            <a:off x="2953004" y="5059552"/>
            <a:ext cx="255588" cy="1117600"/>
          </a:xfrm>
          <a:prstGeom prst="rightBrace">
            <a:avLst>
              <a:gd name="adj1" fmla="val 53278"/>
              <a:gd name="adj2" fmla="val 50000"/>
            </a:avLst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33">
            <a:extLst>
              <a:ext uri="{FF2B5EF4-FFF2-40B4-BE49-F238E27FC236}">
                <a16:creationId xmlns:a16="http://schemas.microsoft.com/office/drawing/2014/main" id="{2767885D-D2B4-D52C-5D09-5FFD09EB42F1}"/>
              </a:ext>
            </a:extLst>
          </p:cNvPr>
          <p:cNvCxnSpPr>
            <a:cxnSpLocks/>
          </p:cNvCxnSpPr>
          <p:nvPr/>
        </p:nvCxnSpPr>
        <p:spPr>
          <a:xfrm flipH="1">
            <a:off x="3203997" y="6178191"/>
            <a:ext cx="2470662" cy="0"/>
          </a:xfrm>
          <a:prstGeom prst="line">
            <a:avLst/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36">
            <a:extLst>
              <a:ext uri="{FF2B5EF4-FFF2-40B4-BE49-F238E27FC236}">
                <a16:creationId xmlns:a16="http://schemas.microsoft.com/office/drawing/2014/main" id="{2A8AD314-CDD5-13A1-B711-E3AFDF9A7BA3}"/>
              </a:ext>
            </a:extLst>
          </p:cNvPr>
          <p:cNvCxnSpPr>
            <a:cxnSpLocks/>
          </p:cNvCxnSpPr>
          <p:nvPr/>
        </p:nvCxnSpPr>
        <p:spPr>
          <a:xfrm flipH="1">
            <a:off x="4032478" y="4208154"/>
            <a:ext cx="927567" cy="4352"/>
          </a:xfrm>
          <a:prstGeom prst="line">
            <a:avLst/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8">
            <a:extLst>
              <a:ext uri="{FF2B5EF4-FFF2-40B4-BE49-F238E27FC236}">
                <a16:creationId xmlns:a16="http://schemas.microsoft.com/office/drawing/2014/main" id="{DDFF1F27-E6D7-DA00-2788-3D3F75394DB3}"/>
              </a:ext>
            </a:extLst>
          </p:cNvPr>
          <p:cNvCxnSpPr>
            <a:cxnSpLocks/>
          </p:cNvCxnSpPr>
          <p:nvPr/>
        </p:nvCxnSpPr>
        <p:spPr>
          <a:xfrm flipV="1">
            <a:off x="5674659" y="5336926"/>
            <a:ext cx="0" cy="840226"/>
          </a:xfrm>
          <a:prstGeom prst="line">
            <a:avLst/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70">
            <a:extLst>
              <a:ext uri="{FF2B5EF4-FFF2-40B4-BE49-F238E27FC236}">
                <a16:creationId xmlns:a16="http://schemas.microsoft.com/office/drawing/2014/main" id="{56CC1CFE-6257-F48F-B33C-0550F5778DBD}"/>
              </a:ext>
            </a:extLst>
          </p:cNvPr>
          <p:cNvSpPr txBox="1"/>
          <p:nvPr/>
        </p:nvSpPr>
        <p:spPr>
          <a:xfrm>
            <a:off x="609085" y="5019621"/>
            <a:ext cx="2586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of these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25</a:t>
            </a: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airports has </a:t>
            </a:r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&lt;</a:t>
            </a: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2.2% </a:t>
            </a: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total IFR flights by all 35 airports</a:t>
            </a:r>
          </a:p>
        </p:txBody>
      </p:sp>
      <p:cxnSp>
        <p:nvCxnSpPr>
          <p:cNvPr id="62" name="Gerade Verbindung 38">
            <a:extLst>
              <a:ext uri="{FF2B5EF4-FFF2-40B4-BE49-F238E27FC236}">
                <a16:creationId xmlns:a16="http://schemas.microsoft.com/office/drawing/2014/main" id="{E3174EE7-958F-56B3-298B-DEE090BD9D88}"/>
              </a:ext>
            </a:extLst>
          </p:cNvPr>
          <p:cNvCxnSpPr>
            <a:cxnSpLocks/>
          </p:cNvCxnSpPr>
          <p:nvPr/>
        </p:nvCxnSpPr>
        <p:spPr>
          <a:xfrm flipH="1" flipV="1">
            <a:off x="4032478" y="4212506"/>
            <a:ext cx="1" cy="849428"/>
          </a:xfrm>
          <a:prstGeom prst="line">
            <a:avLst/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33">
            <a:extLst>
              <a:ext uri="{FF2B5EF4-FFF2-40B4-BE49-F238E27FC236}">
                <a16:creationId xmlns:a16="http://schemas.microsoft.com/office/drawing/2014/main" id="{2BC0CAAA-9145-68FF-4FCB-A46CA46E4D59}"/>
              </a:ext>
            </a:extLst>
          </p:cNvPr>
          <p:cNvCxnSpPr>
            <a:cxnSpLocks/>
          </p:cNvCxnSpPr>
          <p:nvPr/>
        </p:nvCxnSpPr>
        <p:spPr>
          <a:xfrm flipH="1">
            <a:off x="3203997" y="5056290"/>
            <a:ext cx="828482" cy="0"/>
          </a:xfrm>
          <a:prstGeom prst="line">
            <a:avLst/>
          </a:prstGeom>
          <a:ln w="19050">
            <a:solidFill>
              <a:srgbClr val="006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7" grpId="0"/>
      <p:bldP spid="28" grpId="0"/>
      <p:bldP spid="29" grpId="0"/>
      <p:bldP spid="91" grpId="0"/>
      <p:bldP spid="48" grpId="0"/>
      <p:bldP spid="52" grpId="0"/>
      <p:bldP spid="54" grpId="0"/>
      <p:bldP spid="63" grpId="0"/>
      <p:bldP spid="63" grpId="1"/>
      <p:bldP spid="69" grpId="0" animBg="1"/>
      <p:bldP spid="69" grpId="1" animBg="1"/>
      <p:bldP spid="70" grpId="0"/>
      <p:bldP spid="70" grpId="1"/>
      <p:bldP spid="71" grpId="0"/>
      <p:bldP spid="71" grpId="1"/>
      <p:bldP spid="98" grpId="0"/>
      <p:bldP spid="3" grpId="0" animBg="1"/>
      <p:bldP spid="53" grpId="0"/>
      <p:bldP spid="5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287090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Characteristics of Regional Cargo UAS</a:t>
            </a:r>
            <a:br>
              <a:rPr lang="en-US" sz="2400" dirty="0"/>
            </a:br>
            <a:r>
              <a:rPr lang="en-US" sz="2400" dirty="0"/>
              <a:t>Identifying Potential UAS Airports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175B890-D060-2173-00E9-DB43887A5172}"/>
              </a:ext>
            </a:extLst>
          </p:cNvPr>
          <p:cNvSpPr txBox="1">
            <a:spLocks/>
          </p:cNvSpPr>
          <p:nvPr/>
        </p:nvSpPr>
        <p:spPr>
          <a:xfrm>
            <a:off x="807719" y="1335043"/>
            <a:ext cx="10363383" cy="224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658B"/>
                </a:solidFill>
                <a:latin typeface="+mn-lt"/>
              </a:rPr>
              <a:t>Why &lt;2.2% baseline?</a:t>
            </a:r>
          </a:p>
          <a:p>
            <a:pPr lvl="1"/>
            <a:r>
              <a:rPr lang="en-US" sz="1800" dirty="0">
                <a:latin typeface="+mn-lt"/>
              </a:rPr>
              <a:t>Include </a:t>
            </a:r>
            <a:r>
              <a:rPr lang="en-US" sz="1800" b="1" dirty="0">
                <a:latin typeface="+mn-lt"/>
              </a:rPr>
              <a:t>less busy towered </a:t>
            </a:r>
            <a:r>
              <a:rPr lang="en-US" sz="1800" dirty="0">
                <a:latin typeface="+mn-lt"/>
              </a:rPr>
              <a:t>airports</a:t>
            </a:r>
          </a:p>
          <a:p>
            <a:pPr lvl="1"/>
            <a:r>
              <a:rPr lang="en-US" sz="1800" dirty="0">
                <a:latin typeface="+mn-lt"/>
              </a:rPr>
              <a:t>Most likely for </a:t>
            </a:r>
            <a:r>
              <a:rPr lang="en-US" sz="1800" b="1" dirty="0">
                <a:latin typeface="+mn-lt"/>
              </a:rPr>
              <a:t>initial</a:t>
            </a:r>
            <a:r>
              <a:rPr lang="en-US" sz="1800" dirty="0">
                <a:latin typeface="+mn-lt"/>
              </a:rPr>
              <a:t> UAS operations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658B"/>
                </a:solidFill>
                <a:latin typeface="+mn-lt"/>
              </a:rPr>
              <a:t>Definition of “Potential UAS airports”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+mn-lt"/>
              </a:rPr>
              <a:t>Public towered airports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with annual 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IFR flight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percentages 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under 2.2%</a:t>
            </a:r>
          </a:p>
          <a:p>
            <a:pPr lvl="1"/>
            <a:r>
              <a:rPr lang="en-US" sz="1800" b="1" dirty="0">
                <a:latin typeface="+mn-lt"/>
              </a:rPr>
              <a:t>Public non-towered airports</a:t>
            </a:r>
          </a:p>
        </p:txBody>
      </p:sp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id="{819EBBAF-E860-0193-1E1C-682B492FD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16443"/>
              </p:ext>
            </p:extLst>
          </p:nvPr>
        </p:nvGraphicFramePr>
        <p:xfrm>
          <a:off x="807720" y="3579011"/>
          <a:ext cx="10363382" cy="2334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8720">
                  <a:extLst>
                    <a:ext uri="{9D8B030D-6E8A-4147-A177-3AD203B41FA5}">
                      <a16:colId xmlns:a16="http://schemas.microsoft.com/office/drawing/2014/main" val="3600696770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1151512134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138398027"/>
                    </a:ext>
                  </a:extLst>
                </a:gridCol>
                <a:gridCol w="1661342">
                  <a:extLst>
                    <a:ext uri="{9D8B030D-6E8A-4147-A177-3AD203B41FA5}">
                      <a16:colId xmlns:a16="http://schemas.microsoft.com/office/drawing/2014/main" val="1809792638"/>
                    </a:ext>
                  </a:extLst>
                </a:gridCol>
              </a:tblGrid>
              <a:tr h="778107"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Germany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Texas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66948"/>
                  </a:ext>
                </a:extLst>
              </a:tr>
              <a:tr h="778107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Potential UAS airports</a:t>
                      </a:r>
                      <a:endParaRPr lang="en-US" sz="1800" b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22 towered</a:t>
                      </a:r>
                    </a:p>
                    <a:p>
                      <a:pPr algn="r"/>
                      <a:r>
                        <a:rPr lang="en-US" sz="1800" b="0" noProof="0" dirty="0">
                          <a:effectLst/>
                          <a:latin typeface="+mn-lt"/>
                        </a:rPr>
                        <a:t>(Total 173)</a:t>
                      </a:r>
                      <a:endParaRPr lang="en-US" sz="1800" b="0" noProof="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 towered</a:t>
                      </a:r>
                      <a:endParaRPr lang="en-US" sz="1800" b="1" noProof="0" dirty="0">
                        <a:effectLst/>
                        <a:latin typeface="+mn-lt"/>
                      </a:endParaRPr>
                    </a:p>
                    <a:p>
                      <a:pPr algn="r"/>
                      <a:r>
                        <a:rPr lang="en-US" sz="1800" b="0" noProof="0" dirty="0">
                          <a:effectLst/>
                          <a:latin typeface="+mn-lt"/>
                        </a:rPr>
                        <a:t>(Total 376)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 towered</a:t>
                      </a:r>
                      <a:endParaRPr lang="en-US" sz="1800" b="1" noProof="0" dirty="0">
                        <a:effectLst/>
                        <a:latin typeface="+mn-lt"/>
                      </a:endParaRPr>
                    </a:p>
                    <a:p>
                      <a:pPr algn="r"/>
                      <a:r>
                        <a:rPr lang="en-US" sz="1800" b="0" noProof="0" dirty="0">
                          <a:effectLst/>
                          <a:latin typeface="+mn-lt"/>
                        </a:rPr>
                        <a:t>(Total 231)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58463"/>
                  </a:ext>
                </a:extLst>
              </a:tr>
              <a:tr h="778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rgbClr val="00658B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Potential UAS airports: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>
                          <a:solidFill>
                            <a:srgbClr val="00658B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Share of total IFR flights at towered airports</a:t>
                      </a:r>
                      <a:endParaRPr lang="en-US" sz="1800" b="1" noProof="0" dirty="0">
                        <a:solidFill>
                          <a:srgbClr val="00658B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E7EB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12.3%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21.3%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49734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9202DBF-DD91-D2A1-EEC0-D458F52ED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419341"/>
              </p:ext>
            </p:extLst>
          </p:nvPr>
        </p:nvGraphicFramePr>
        <p:xfrm>
          <a:off x="5104852" y="30477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407792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rgbClr val="F3FBFF"/>
                      </a:solidFill>
                      <a:prstDash val="solid"/>
                    </a:lnL>
                    <a:lnR w="12700" cmpd="sng">
                      <a:solidFill>
                        <a:srgbClr val="F3FBFF"/>
                      </a:solidFill>
                      <a:prstDash val="solid"/>
                    </a:lnR>
                    <a:lnT w="12700" cmpd="sng">
                      <a:solidFill>
                        <a:srgbClr val="F3FBFF"/>
                      </a:solidFill>
                      <a:prstDash val="solid"/>
                    </a:lnT>
                    <a:lnB w="12700" cmpd="sng">
                      <a:solidFill>
                        <a:srgbClr val="F3FB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398146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6C3D967-520E-34FA-E8A0-650C789BA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79068"/>
              </p:ext>
            </p:extLst>
          </p:nvPr>
        </p:nvGraphicFramePr>
        <p:xfrm>
          <a:off x="565744" y="3310904"/>
          <a:ext cx="611793" cy="365760"/>
        </p:xfrm>
        <a:graphic>
          <a:graphicData uri="http://schemas.openxmlformats.org/drawingml/2006/table">
            <a:tbl>
              <a:tblPr/>
              <a:tblGrid>
                <a:gridCol w="611793">
                  <a:extLst>
                    <a:ext uri="{9D8B030D-6E8A-4147-A177-3AD203B41FA5}">
                      <a16:colId xmlns:a16="http://schemas.microsoft.com/office/drawing/2014/main" val="2929862142"/>
                    </a:ext>
                  </a:extLst>
                </a:gridCol>
              </a:tblGrid>
              <a:tr h="11841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rgbClr val="F3FBFF"/>
                      </a:solidFill>
                      <a:prstDash val="solid"/>
                    </a:lnL>
                    <a:lnR w="12700" cmpd="sng">
                      <a:solidFill>
                        <a:srgbClr val="F3FBFF"/>
                      </a:solidFill>
                      <a:prstDash val="solid"/>
                    </a:lnR>
                    <a:lnT w="12700" cmpd="sng">
                      <a:solidFill>
                        <a:srgbClr val="F3FBFF"/>
                      </a:solidFill>
                      <a:prstDash val="solid"/>
                    </a:lnT>
                    <a:lnB w="12700" cmpd="sng">
                      <a:solidFill>
                        <a:srgbClr val="F3FB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98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16912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Characteristics of Regional Cargo UAS</a:t>
            </a:r>
            <a:br>
              <a:rPr lang="en-US" sz="2400" dirty="0"/>
            </a:br>
            <a:r>
              <a:rPr lang="en-US" sz="2400" dirty="0"/>
              <a:t>Landing Systems / Instrument Approach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175B890-D060-2173-00E9-DB43887A5172}"/>
              </a:ext>
            </a:extLst>
          </p:cNvPr>
          <p:cNvSpPr txBox="1">
            <a:spLocks/>
          </p:cNvSpPr>
          <p:nvPr/>
        </p:nvSpPr>
        <p:spPr>
          <a:xfrm>
            <a:off x="695326" y="1318660"/>
            <a:ext cx="11311617" cy="487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658B"/>
                </a:solidFill>
                <a:latin typeface="+mn-lt"/>
              </a:rPr>
              <a:t>What landing systems are needed?</a:t>
            </a:r>
          </a:p>
          <a:p>
            <a:pPr lvl="1"/>
            <a:r>
              <a:rPr lang="en-US" b="1" dirty="0">
                <a:latin typeface="+mn-lt"/>
              </a:rPr>
              <a:t>RTCA DO-304A</a:t>
            </a:r>
            <a:r>
              <a:rPr lang="en-US" dirty="0">
                <a:latin typeface="+mn-lt"/>
              </a:rPr>
              <a:t> highlights the need for </a:t>
            </a:r>
            <a:r>
              <a:rPr lang="en-US" b="1" dirty="0">
                <a:latin typeface="+mn-lt"/>
              </a:rPr>
              <a:t>automatic landing systems </a:t>
            </a:r>
            <a:r>
              <a:rPr lang="en-US" dirty="0">
                <a:latin typeface="+mn-lt"/>
              </a:rPr>
              <a:t>for UAS</a:t>
            </a:r>
          </a:p>
          <a:p>
            <a:pPr lvl="1"/>
            <a:r>
              <a:rPr lang="en-US" dirty="0">
                <a:latin typeface="+mn-lt"/>
              </a:rPr>
              <a:t>Instrument Landing System Category III (</a:t>
            </a:r>
            <a:r>
              <a:rPr lang="en-US" b="1" dirty="0">
                <a:latin typeface="+mn-lt"/>
              </a:rPr>
              <a:t>ILS CAT III</a:t>
            </a:r>
            <a:r>
              <a:rPr lang="en-US" dirty="0">
                <a:latin typeface="+mn-lt"/>
              </a:rPr>
              <a:t>)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the </a:t>
            </a:r>
            <a:r>
              <a:rPr lang="en-US" b="1" dirty="0">
                <a:latin typeface="+mn-lt"/>
              </a:rPr>
              <a:t>only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currently certified</a:t>
            </a:r>
            <a:r>
              <a:rPr lang="en-US" dirty="0">
                <a:latin typeface="+mn-lt"/>
              </a:rPr>
              <a:t> system to enable </a:t>
            </a:r>
            <a:r>
              <a:rPr lang="en-US" b="1" dirty="0" err="1">
                <a:latin typeface="+mn-lt"/>
              </a:rPr>
              <a:t>autoland</a:t>
            </a:r>
            <a:r>
              <a:rPr lang="en-US" b="1" dirty="0">
                <a:latin typeface="+mn-lt"/>
              </a:rPr>
              <a:t> for </a:t>
            </a:r>
            <a:r>
              <a:rPr lang="en-US" b="1" u="sng" dirty="0">
                <a:latin typeface="+mn-lt"/>
              </a:rPr>
              <a:t>crewed</a:t>
            </a:r>
            <a:r>
              <a:rPr lang="en-US" b="1" dirty="0">
                <a:latin typeface="+mn-lt"/>
              </a:rPr>
              <a:t> aircraft</a:t>
            </a:r>
          </a:p>
          <a:p>
            <a:pPr lvl="1"/>
            <a:r>
              <a:rPr lang="en-US" dirty="0">
                <a:latin typeface="+mn-lt"/>
              </a:rPr>
              <a:t>Ground Based Augmentation System Landing System </a:t>
            </a:r>
            <a:r>
              <a:rPr lang="en-US" dirty="0"/>
              <a:t>(</a:t>
            </a:r>
            <a:r>
              <a:rPr lang="en-US" b="1" dirty="0"/>
              <a:t>GLS</a:t>
            </a:r>
            <a:r>
              <a:rPr lang="en-US" dirty="0"/>
              <a:t>) </a:t>
            </a:r>
            <a:r>
              <a:rPr lang="en-US" dirty="0">
                <a:latin typeface="+mn-lt"/>
              </a:rPr>
              <a:t>CAT I/II available and more likely to be upgraded to CAT III to enable </a:t>
            </a:r>
            <a:r>
              <a:rPr lang="en-US" dirty="0" err="1">
                <a:latin typeface="+mn-lt"/>
              </a:rPr>
              <a:t>autoland</a:t>
            </a:r>
            <a:r>
              <a:rPr lang="en-US" dirty="0">
                <a:latin typeface="+mn-lt"/>
              </a:rPr>
              <a:t> in the future than existing ILS CAT I/II</a:t>
            </a:r>
            <a:endParaRPr lang="en-US" sz="2000" dirty="0">
              <a:latin typeface="+mn-lt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Current certified Instrument Approach Procedures with a comparatively high chance to enable UAS operations are called </a:t>
            </a:r>
            <a:r>
              <a:rPr lang="en-US" b="1" dirty="0">
                <a:solidFill>
                  <a:srgbClr val="000000"/>
                </a:solidFill>
              </a:rPr>
              <a:t>UAS IAP</a:t>
            </a:r>
            <a:r>
              <a:rPr lang="en-US" dirty="0">
                <a:solidFill>
                  <a:srgbClr val="000000"/>
                </a:solidFill>
              </a:rPr>
              <a:t> in this research (i.e., ILS CAT III and GLS)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UAS IAP could include other certified landing systems in the future </a:t>
            </a:r>
            <a:endParaRPr lang="en-US" strike="sngStrike" dirty="0">
              <a:solidFill>
                <a:srgbClr val="000000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BEFED78-5795-AB24-AC30-95F6779FB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03516"/>
              </p:ext>
            </p:extLst>
          </p:nvPr>
        </p:nvGraphicFramePr>
        <p:xfrm>
          <a:off x="1240243" y="4613644"/>
          <a:ext cx="9178110" cy="1200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9602">
                  <a:extLst>
                    <a:ext uri="{9D8B030D-6E8A-4147-A177-3AD203B41FA5}">
                      <a16:colId xmlns:a16="http://schemas.microsoft.com/office/drawing/2014/main" val="3600696770"/>
                    </a:ext>
                  </a:extLst>
                </a:gridCol>
                <a:gridCol w="1788212">
                  <a:extLst>
                    <a:ext uri="{9D8B030D-6E8A-4147-A177-3AD203B41FA5}">
                      <a16:colId xmlns:a16="http://schemas.microsoft.com/office/drawing/2014/main" val="1151512134"/>
                    </a:ext>
                  </a:extLst>
                </a:gridCol>
                <a:gridCol w="1816415">
                  <a:extLst>
                    <a:ext uri="{9D8B030D-6E8A-4147-A177-3AD203B41FA5}">
                      <a16:colId xmlns:a16="http://schemas.microsoft.com/office/drawing/2014/main" val="138398027"/>
                    </a:ext>
                  </a:extLst>
                </a:gridCol>
                <a:gridCol w="1943881">
                  <a:extLst>
                    <a:ext uri="{9D8B030D-6E8A-4147-A177-3AD203B41FA5}">
                      <a16:colId xmlns:a16="http://schemas.microsoft.com/office/drawing/2014/main" val="1809792638"/>
                    </a:ext>
                  </a:extLst>
                </a:gridCol>
              </a:tblGrid>
              <a:tr h="533545">
                <a:tc>
                  <a:txBody>
                    <a:bodyPr/>
                    <a:lstStyle/>
                    <a:p>
                      <a:pPr algn="ctr"/>
                      <a:endParaRPr lang="en-US" sz="1800" b="0" noProof="0" dirty="0">
                        <a:solidFill>
                          <a:srgbClr val="00658B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Germany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Texas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66948"/>
                  </a:ext>
                </a:extLst>
              </a:tr>
              <a:tr h="66678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>
                          <a:solidFill>
                            <a:srgbClr val="00658B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Total potential UAS airports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rgbClr val="00658B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with any UAS IAP</a:t>
                      </a:r>
                      <a:endParaRPr lang="en-US" sz="1800" b="0" noProof="0" dirty="0">
                        <a:solidFill>
                          <a:srgbClr val="00658B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E7EB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4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5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Introduction and Background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Scope and Research Questions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Accessibility Characteristics of Regional Cargo UAS Operations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Accessibility Potential of Regional Cargo UAS Operations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Conclusions and </a:t>
            </a:r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uture Work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6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8179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Potential of Regional Cargo UAS</a:t>
            </a:r>
            <a:br>
              <a:rPr lang="en-US" sz="2400" dirty="0"/>
            </a:br>
            <a:r>
              <a:rPr lang="en-US" sz="2400" dirty="0"/>
              <a:t>Potential UAS Airports – Country/State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1060380-B0B6-20C8-096E-DBDFC0312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45318"/>
              </p:ext>
            </p:extLst>
          </p:nvPr>
        </p:nvGraphicFramePr>
        <p:xfrm>
          <a:off x="819380" y="1554648"/>
          <a:ext cx="10298200" cy="2758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847">
                  <a:extLst>
                    <a:ext uri="{9D8B030D-6E8A-4147-A177-3AD203B41FA5}">
                      <a16:colId xmlns:a16="http://schemas.microsoft.com/office/drawing/2014/main" val="3669530605"/>
                    </a:ext>
                  </a:extLst>
                </a:gridCol>
                <a:gridCol w="1350033">
                  <a:extLst>
                    <a:ext uri="{9D8B030D-6E8A-4147-A177-3AD203B41FA5}">
                      <a16:colId xmlns:a16="http://schemas.microsoft.com/office/drawing/2014/main" val="231192948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2990625335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22621251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71756337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4211460327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540774426"/>
                    </a:ext>
                  </a:extLst>
                </a:gridCol>
              </a:tblGrid>
              <a:tr h="258084">
                <a:tc rowSpan="2">
                  <a:txBody>
                    <a:bodyPr/>
                    <a:lstStyle/>
                    <a:p>
                      <a:pPr algn="ctr" hangingPunct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Airspace classes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Count of potential UAS airports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46080"/>
                  </a:ext>
                </a:extLst>
              </a:tr>
              <a:tr h="2580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Germany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Texas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California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95142"/>
                  </a:ext>
                </a:extLst>
              </a:tr>
              <a:tr h="28343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All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173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 b="0" dirty="0">
                          <a:effectLst/>
                        </a:rPr>
                        <a:t>376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 b="0" dirty="0">
                          <a:effectLst/>
                        </a:rPr>
                        <a:t>231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41674"/>
                  </a:ext>
                </a:extLst>
              </a:tr>
              <a:tr h="2580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</a:rPr>
                        <a:t>24 ILS /GLS</a:t>
                      </a:r>
                      <a:endParaRPr lang="de-DE" sz="14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</a:rPr>
                        <a:t>9 UAS IAP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b="0" dirty="0">
                          <a:effectLst/>
                        </a:rPr>
                        <a:t>36 ILS /GLS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b="0" dirty="0">
                          <a:effectLst/>
                        </a:rPr>
                        <a:t>1 UAS IAP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b="0" dirty="0">
                          <a:effectLst/>
                        </a:rPr>
                        <a:t>36 ILS /GLS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b="0" dirty="0">
                          <a:effectLst/>
                        </a:rPr>
                        <a:t>1 UAS IAP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153478"/>
                  </a:ext>
                </a:extLst>
              </a:tr>
              <a:tr h="283431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>
                          <a:effectLst/>
                        </a:rPr>
                        <a:t>6 towered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 towered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56634"/>
                  </a:ext>
                </a:extLst>
              </a:tr>
              <a:tr h="28343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6 ILS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0 UAS IAP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 ILS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 UAS IAP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600999"/>
                  </a:ext>
                </a:extLst>
              </a:tr>
              <a:tr h="283431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22 towered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>
                          <a:effectLst/>
                        </a:rPr>
                        <a:t>34 towered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41 towered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65327"/>
                  </a:ext>
                </a:extLst>
              </a:tr>
              <a:tr h="28343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20 ILS /GLS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9 UAS IAP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>
                          <a:effectLst/>
                        </a:rPr>
                        <a:t>25 ILS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1 UAS IAP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25 ILS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0 UAS IAP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129045"/>
                  </a:ext>
                </a:extLst>
              </a:tr>
              <a:tr h="283431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E/G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151 non-towered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336 non-towered 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n-US" sz="1400">
                          <a:effectLst/>
                        </a:rPr>
                        <a:t>187 non-towered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22263"/>
                  </a:ext>
                </a:extLst>
              </a:tr>
              <a:tr h="28343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4 ILS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0 UAS IAP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5 ILS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0 UAS IAP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8 ILS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400" dirty="0">
                          <a:effectLst/>
                        </a:rPr>
                        <a:t>0 UAS IAP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9723136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EA7461-7879-159F-F14B-157F6AC6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79" y="5492490"/>
            <a:ext cx="10298199" cy="423406"/>
          </a:xfrm>
        </p:spPr>
        <p:txBody>
          <a:bodyPr>
            <a:noAutofit/>
          </a:bodyPr>
          <a:lstStyle/>
          <a:p>
            <a:r>
              <a:rPr lang="en-US" sz="1800" dirty="0"/>
              <a:t>Each area has a </a:t>
            </a:r>
            <a:r>
              <a:rPr lang="en-US" sz="1800" b="1" dirty="0"/>
              <a:t>large amount of non-towered potential UAS airports</a:t>
            </a:r>
          </a:p>
          <a:p>
            <a:pPr lvl="1"/>
            <a:endParaRPr lang="en-US" sz="16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1ACC4CBD-E857-E941-DD7E-4ACED9D88AB5}"/>
              </a:ext>
            </a:extLst>
          </p:cNvPr>
          <p:cNvSpPr/>
          <p:nvPr/>
        </p:nvSpPr>
        <p:spPr>
          <a:xfrm rot="5400000">
            <a:off x="4185555" y="2868387"/>
            <a:ext cx="315686" cy="148045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1022ED-7C91-BF92-FD17-35F7234578E4}"/>
              </a:ext>
            </a:extLst>
          </p:cNvPr>
          <p:cNvSpPr txBox="1">
            <a:spLocks/>
          </p:cNvSpPr>
          <p:nvPr/>
        </p:nvSpPr>
        <p:spPr>
          <a:xfrm>
            <a:off x="819379" y="4426887"/>
            <a:ext cx="10298199" cy="42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Germany has 9 potential UAS airports with UAS IAP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82E9C3-2A4D-3A97-506E-07EE7F86AA12}"/>
              </a:ext>
            </a:extLst>
          </p:cNvPr>
          <p:cNvSpPr txBox="1">
            <a:spLocks/>
          </p:cNvSpPr>
          <p:nvPr/>
        </p:nvSpPr>
        <p:spPr>
          <a:xfrm>
            <a:off x="819379" y="4818438"/>
            <a:ext cx="10298199" cy="42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Texas and California each have one potential UAS airport with UAS IAP 		         </a:t>
            </a:r>
            <a:r>
              <a:rPr lang="en-US" sz="1800" dirty="0"/>
              <a:t>(Fort Worth Alliance, KAFW, in Texas and Fresno Yosemite International, KFAT, in California)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41F3706-570D-65E3-9F10-764F9D376AED}"/>
              </a:ext>
            </a:extLst>
          </p:cNvPr>
          <p:cNvSpPr/>
          <p:nvPr/>
        </p:nvSpPr>
        <p:spPr>
          <a:xfrm rot="5400000">
            <a:off x="7102927" y="2868388"/>
            <a:ext cx="315686" cy="148045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ABD9F6-E561-405B-6606-652E01BBE7A6}"/>
              </a:ext>
            </a:extLst>
          </p:cNvPr>
          <p:cNvSpPr/>
          <p:nvPr/>
        </p:nvSpPr>
        <p:spPr>
          <a:xfrm rot="5400000">
            <a:off x="10190660" y="2266817"/>
            <a:ext cx="315686" cy="15381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7CAACC4-3F44-366D-9B0F-FD59519E255A}"/>
              </a:ext>
            </a:extLst>
          </p:cNvPr>
          <p:cNvSpPr/>
          <p:nvPr/>
        </p:nvSpPr>
        <p:spPr>
          <a:xfrm rot="5400000">
            <a:off x="6395901" y="-408760"/>
            <a:ext cx="579117" cy="886423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8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2" grpId="0" animBg="1"/>
      <p:bldP spid="22" grpId="1" animBg="1"/>
      <p:bldP spid="15" grpId="0"/>
      <p:bldP spid="16" grpId="0"/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82873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69" y="143289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Potential of Regional Cargo UAS</a:t>
            </a:r>
            <a:br>
              <a:rPr lang="en-US" sz="2400" dirty="0"/>
            </a:br>
            <a:r>
              <a:rPr lang="en-US" sz="2400" dirty="0"/>
              <a:t>Public Airports –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665F2CFB-8028-6444-056F-25A9423581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3244"/>
          <a:stretch/>
        </p:blipFill>
        <p:spPr>
          <a:xfrm>
            <a:off x="3644119" y="1312043"/>
            <a:ext cx="3823983" cy="5270600"/>
          </a:xfrm>
          <a:prstGeom prst="rect">
            <a:avLst/>
          </a:prstGeom>
        </p:spPr>
      </p:pic>
      <p:pic>
        <p:nvPicPr>
          <p:cNvPr id="9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0E0BF553-5EB2-9BEC-AF24-C23C87799F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156" t="3820" r="2220" b="47341"/>
          <a:stretch/>
        </p:blipFill>
        <p:spPr>
          <a:xfrm>
            <a:off x="795669" y="3858386"/>
            <a:ext cx="2848450" cy="274651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244A92-62F5-8AF2-FF6D-EC5DFE81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69" y="1989441"/>
            <a:ext cx="4349925" cy="3205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658B"/>
                </a:solidFill>
              </a:rPr>
              <a:t>Germany:</a:t>
            </a:r>
          </a:p>
          <a:p>
            <a:r>
              <a:rPr lang="en-US" sz="1800" dirty="0"/>
              <a:t>Across Germany, different types of airports are well distributed</a:t>
            </a:r>
          </a:p>
          <a:p>
            <a:r>
              <a:rPr lang="en-US" sz="1800" dirty="0"/>
              <a:t>Relatively high density of potential UAS airports in the </a:t>
            </a:r>
            <a:r>
              <a:rPr lang="en-US" sz="1800" b="1" dirty="0"/>
              <a:t>west of Germany </a:t>
            </a:r>
            <a:r>
              <a:rPr lang="en-US" sz="1800" dirty="0"/>
              <a:t>around Frankfurt (EDDF) and Cologne/Bonn (EDDK)</a:t>
            </a:r>
          </a:p>
          <a:p>
            <a:r>
              <a:rPr lang="en-US" sz="1800" b="1" dirty="0"/>
              <a:t>Bremen </a:t>
            </a:r>
            <a:r>
              <a:rPr lang="en-US" sz="1800" dirty="0"/>
              <a:t>(EDDW) is the only potential UAS airport with UAS IAP that provides </a:t>
            </a:r>
            <a:r>
              <a:rPr lang="en-US" sz="1800" b="1" dirty="0"/>
              <a:t>GLS procedures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7E263E-428B-9B7A-3388-ED739AB7B774}"/>
              </a:ext>
            </a:extLst>
          </p:cNvPr>
          <p:cNvSpPr/>
          <p:nvPr/>
        </p:nvSpPr>
        <p:spPr>
          <a:xfrm>
            <a:off x="3635965" y="3675201"/>
            <a:ext cx="1850435" cy="176094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31ACE5-ECDF-EE2E-D2CC-CC4B047EC642}"/>
              </a:ext>
            </a:extLst>
          </p:cNvPr>
          <p:cNvSpPr/>
          <p:nvPr/>
        </p:nvSpPr>
        <p:spPr>
          <a:xfrm>
            <a:off x="4396980" y="2197514"/>
            <a:ext cx="991451" cy="98528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1F2BB8F2-25CC-E085-DEFE-2B978CC699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988" t="50343" r="1388" b="3802"/>
          <a:stretch/>
        </p:blipFill>
        <p:spPr>
          <a:xfrm>
            <a:off x="795669" y="1316692"/>
            <a:ext cx="2848450" cy="25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  <p:extLst>
    <p:ext uri="{6950BFC3-D8DA-4A85-94F7-54DA5524770B}">
      <p188:commentRel xmlns:p188="http://schemas.microsoft.com/office/powerpoint/2018/8/main" r:id="rId4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27094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Potential of Regional Cargo UAS</a:t>
            </a:r>
            <a:br>
              <a:rPr lang="en-US" sz="2400" dirty="0"/>
            </a:br>
            <a:r>
              <a:rPr lang="en-US" sz="2400" dirty="0"/>
              <a:t>Public Airports – Texas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 descr="A map of Texas showing public airports by their Instrument Approach Procedure availability. Potential UAS airports are shown with a circle, non-potential UAS airports are shown with a triangle. GLS CAT I, ILS CAT III, II, and I, and Other/non-precision IAP are identified. ">
            <a:extLst>
              <a:ext uri="{FF2B5EF4-FFF2-40B4-BE49-F238E27FC236}">
                <a16:creationId xmlns:a16="http://schemas.microsoft.com/office/drawing/2014/main" id="{8CD8CAA0-471B-12C9-3587-5EAD7C4033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23" y="1318659"/>
            <a:ext cx="5354848" cy="4399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C2BEF8-148D-B090-845D-37A88360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129" y="1967669"/>
            <a:ext cx="2913681" cy="3205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658B"/>
                </a:solidFill>
              </a:rPr>
              <a:t>Texas:</a:t>
            </a:r>
          </a:p>
          <a:p>
            <a:r>
              <a:rPr lang="en-US" sz="1800" dirty="0"/>
              <a:t>Airports are concentrated around major cities – lots of empty space</a:t>
            </a:r>
          </a:p>
          <a:p>
            <a:r>
              <a:rPr lang="en-US" sz="1800" dirty="0"/>
              <a:t>Just one towered airport at the smaller cities – none have UAS IAP</a:t>
            </a:r>
          </a:p>
        </p:txBody>
      </p:sp>
      <p:pic>
        <p:nvPicPr>
          <p:cNvPr id="7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499333EE-8300-8B70-4A69-F4200D3862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156" t="3821" r="2220" b="2574"/>
          <a:stretch/>
        </p:blipFill>
        <p:spPr>
          <a:xfrm>
            <a:off x="798014" y="1318659"/>
            <a:ext cx="2380586" cy="4399363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2CA379F2-6DB9-9EFD-B18C-D48A35D10182}"/>
              </a:ext>
            </a:extLst>
          </p:cNvPr>
          <p:cNvSpPr/>
          <p:nvPr/>
        </p:nvSpPr>
        <p:spPr>
          <a:xfrm>
            <a:off x="5923676" y="2303945"/>
            <a:ext cx="2305924" cy="2100774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F53B3F8D-BEBB-78A1-0854-23761960F9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156" t="3820" r="2220" b="47341"/>
          <a:stretch/>
        </p:blipFill>
        <p:spPr>
          <a:xfrm>
            <a:off x="795669" y="3429001"/>
            <a:ext cx="2382931" cy="2297652"/>
          </a:xfrm>
          <a:prstGeom prst="rect">
            <a:avLst/>
          </a:prstGeom>
        </p:spPr>
      </p:pic>
      <p:pic>
        <p:nvPicPr>
          <p:cNvPr id="10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2C3F5043-3964-71EC-1B2F-2B504117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988" t="50343" r="1388" b="3802"/>
          <a:stretch/>
        </p:blipFill>
        <p:spPr>
          <a:xfrm>
            <a:off x="795669" y="1316693"/>
            <a:ext cx="2382931" cy="21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850454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Introduction and Background</a:t>
            </a:r>
            <a:endParaRPr lang="en-US" dirty="0"/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Scope and Research Questions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Accessibility Characteristics of Regional Cargo UAS Operations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Accessibility Potential of Regional Cargo UAS Operations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Conclusions and </a:t>
            </a:r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uture Work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6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6682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Potential of Regional Cargo UAS</a:t>
            </a:r>
            <a:br>
              <a:rPr lang="en-US" sz="2400" dirty="0"/>
            </a:br>
            <a:r>
              <a:rPr lang="en-US" sz="2400" dirty="0"/>
              <a:t>Public Airports –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7C5610-5843-EEA9-60B3-F2857EED2B79}"/>
              </a:ext>
            </a:extLst>
          </p:cNvPr>
          <p:cNvSpPr txBox="1">
            <a:spLocks/>
          </p:cNvSpPr>
          <p:nvPr/>
        </p:nvSpPr>
        <p:spPr>
          <a:xfrm>
            <a:off x="8150583" y="1967669"/>
            <a:ext cx="4041417" cy="320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rgbClr val="00658B"/>
                </a:solidFill>
              </a:rPr>
              <a:t>California:</a:t>
            </a:r>
          </a:p>
          <a:p>
            <a:r>
              <a:rPr lang="en-US" sz="2000" dirty="0"/>
              <a:t>Like Texas</a:t>
            </a:r>
          </a:p>
          <a:p>
            <a:r>
              <a:rPr lang="en-US" sz="2000" dirty="0"/>
              <a:t>Concentrated in metro areas</a:t>
            </a:r>
          </a:p>
          <a:p>
            <a:r>
              <a:rPr lang="en-US" sz="2000" dirty="0"/>
              <a:t>Except KFAT</a:t>
            </a:r>
          </a:p>
          <a:p>
            <a:r>
              <a:rPr lang="en-US" sz="2000" dirty="0"/>
              <a:t>Lots of empty space</a:t>
            </a:r>
          </a:p>
          <a:p>
            <a:endParaRPr lang="en-US" sz="1800" b="1" dirty="0"/>
          </a:p>
        </p:txBody>
      </p:sp>
      <p:pic>
        <p:nvPicPr>
          <p:cNvPr id="3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8F8AD7BB-8DC8-F08C-F2B6-EE5FBEB12F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156" t="3821" r="2220" b="2574"/>
          <a:stretch/>
        </p:blipFill>
        <p:spPr>
          <a:xfrm>
            <a:off x="798014" y="1318659"/>
            <a:ext cx="2380586" cy="4399363"/>
          </a:xfrm>
          <a:prstGeom prst="rect">
            <a:avLst/>
          </a:prstGeom>
        </p:spPr>
      </p:pic>
      <p:pic>
        <p:nvPicPr>
          <p:cNvPr id="6" name="Picture 5" descr="Map, radar chart&#10;&#10;Description automatically generated">
            <a:extLst>
              <a:ext uri="{FF2B5EF4-FFF2-40B4-BE49-F238E27FC236}">
                <a16:creationId xmlns:a16="http://schemas.microsoft.com/office/drawing/2014/main" id="{1E866CD0-F0A8-8C92-AA65-7D6D348B1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8599" y="1318659"/>
            <a:ext cx="4637343" cy="43995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5A29050-FB1B-E03D-A0CD-CB937D9D923A}"/>
              </a:ext>
            </a:extLst>
          </p:cNvPr>
          <p:cNvSpPr/>
          <p:nvPr/>
        </p:nvSpPr>
        <p:spPr>
          <a:xfrm>
            <a:off x="3513241" y="2492828"/>
            <a:ext cx="1252708" cy="125602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614D10-274F-80F2-CA0B-825C47044A3B}"/>
              </a:ext>
            </a:extLst>
          </p:cNvPr>
          <p:cNvSpPr/>
          <p:nvPr/>
        </p:nvSpPr>
        <p:spPr>
          <a:xfrm>
            <a:off x="5342042" y="4463143"/>
            <a:ext cx="1058759" cy="107619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687890-8E84-0594-1E50-EBA1DD36F00A}"/>
              </a:ext>
            </a:extLst>
          </p:cNvPr>
          <p:cNvSpPr/>
          <p:nvPr/>
        </p:nvSpPr>
        <p:spPr>
          <a:xfrm>
            <a:off x="4972515" y="3247779"/>
            <a:ext cx="695509" cy="69486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31EE3851-D835-7D2B-589D-BD1A884291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156" t="3820" r="2220" b="47341"/>
          <a:stretch/>
        </p:blipFill>
        <p:spPr>
          <a:xfrm>
            <a:off x="790031" y="3481008"/>
            <a:ext cx="2320042" cy="2237013"/>
          </a:xfrm>
          <a:prstGeom prst="rect">
            <a:avLst/>
          </a:prstGeom>
        </p:spPr>
      </p:pic>
      <p:pic>
        <p:nvPicPr>
          <p:cNvPr id="11" name="Picture 1" descr="A map of Germany showing public airports by their Instrument Approach Procedure availability. Potential UAS airports are shown with a circle, non-potential UAS airports are shown with a triangle. GLS CAT II, I, ILS CAT III, II, and I, and Other/non-precision IAP are identified. ">
            <a:extLst>
              <a:ext uri="{FF2B5EF4-FFF2-40B4-BE49-F238E27FC236}">
                <a16:creationId xmlns:a16="http://schemas.microsoft.com/office/drawing/2014/main" id="{9FE50CDB-8168-B069-5309-3602FC65A6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988" t="50343" r="1388" b="3802"/>
          <a:stretch/>
        </p:blipFill>
        <p:spPr>
          <a:xfrm>
            <a:off x="790031" y="1318659"/>
            <a:ext cx="2388567" cy="21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Potential of Regional Cargo UAS</a:t>
            </a:r>
            <a:br>
              <a:rPr lang="en-US" sz="2400" dirty="0"/>
            </a:br>
            <a:r>
              <a:rPr lang="en-US" sz="2400" dirty="0"/>
              <a:t>Regional Cargo Aircraft Eligible for UAS Operations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78C5030-791B-0DD8-57AB-0D04DB73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00622"/>
              </p:ext>
            </p:extLst>
          </p:nvPr>
        </p:nvGraphicFramePr>
        <p:xfrm>
          <a:off x="1678942" y="4346615"/>
          <a:ext cx="8834115" cy="1651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2293">
                  <a:extLst>
                    <a:ext uri="{9D8B030D-6E8A-4147-A177-3AD203B41FA5}">
                      <a16:colId xmlns:a16="http://schemas.microsoft.com/office/drawing/2014/main" val="2976413238"/>
                    </a:ext>
                  </a:extLst>
                </a:gridCol>
                <a:gridCol w="2247274">
                  <a:extLst>
                    <a:ext uri="{9D8B030D-6E8A-4147-A177-3AD203B41FA5}">
                      <a16:colId xmlns:a16="http://schemas.microsoft.com/office/drawing/2014/main" val="2063139059"/>
                    </a:ext>
                  </a:extLst>
                </a:gridCol>
                <a:gridCol w="2247274">
                  <a:extLst>
                    <a:ext uri="{9D8B030D-6E8A-4147-A177-3AD203B41FA5}">
                      <a16:colId xmlns:a16="http://schemas.microsoft.com/office/drawing/2014/main" val="353678170"/>
                    </a:ext>
                  </a:extLst>
                </a:gridCol>
                <a:gridCol w="2247274">
                  <a:extLst>
                    <a:ext uri="{9D8B030D-6E8A-4147-A177-3AD203B41FA5}">
                      <a16:colId xmlns:a16="http://schemas.microsoft.com/office/drawing/2014/main" val="603187896"/>
                    </a:ext>
                  </a:extLst>
                </a:gridCol>
              </a:tblGrid>
              <a:tr h="279861">
                <a:tc rowSpan="2">
                  <a:txBody>
                    <a:bodyPr/>
                    <a:lstStyle/>
                    <a:p>
                      <a:pPr algn="ctr" hangingPunct="0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Aircraft types 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MTOW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Count of accessible potential UAS airports 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MTOW</a:t>
                      </a:r>
                      <a:endParaRPr lang="de-DE" sz="18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33891"/>
                  </a:ext>
                </a:extLst>
              </a:tr>
              <a:tr h="27986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Germany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Texas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California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1021"/>
                  </a:ext>
                </a:extLst>
              </a:tr>
              <a:tr h="41979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ATR 42-600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18.60 t</a:t>
                      </a:r>
                      <a:endParaRPr lang="de-D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effectLst/>
                        </a:rPr>
                        <a:t>40 total</a:t>
                      </a:r>
                      <a:endParaRPr lang="de-DE" sz="1800" b="1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20 </a:t>
                      </a:r>
                      <a:r>
                        <a:rPr lang="en-US" sz="1800" b="1" dirty="0">
                          <a:effectLst/>
                        </a:rPr>
                        <a:t>towered</a:t>
                      </a:r>
                      <a:endParaRPr lang="de-DE" sz="1800" b="1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20 </a:t>
                      </a:r>
                      <a:r>
                        <a:rPr lang="en-US" sz="1800" b="1" dirty="0">
                          <a:effectLst/>
                        </a:rPr>
                        <a:t>non-towered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800" b="1" u="sng" dirty="0">
                          <a:effectLst/>
                        </a:rPr>
                        <a:t>66 total</a:t>
                      </a:r>
                      <a:endParaRPr lang="de-DE" sz="18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800" dirty="0">
                          <a:effectLst/>
                        </a:rPr>
                        <a:t>36 </a:t>
                      </a:r>
                      <a:r>
                        <a:rPr lang="en-US" sz="1800" b="1" dirty="0">
                          <a:effectLst/>
                        </a:rPr>
                        <a:t>towered</a:t>
                      </a:r>
                      <a:endParaRPr lang="de-DE" sz="18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800" dirty="0">
                          <a:effectLst/>
                        </a:rPr>
                        <a:t>30 </a:t>
                      </a:r>
                      <a:r>
                        <a:rPr lang="en-US" sz="1800" b="1" dirty="0">
                          <a:effectLst/>
                        </a:rPr>
                        <a:t>non-towered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800" b="1" u="sng" dirty="0">
                          <a:effectLst/>
                        </a:rPr>
                        <a:t>75 total</a:t>
                      </a:r>
                      <a:endParaRPr lang="de-DE" sz="18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800" dirty="0">
                          <a:effectLst/>
                        </a:rPr>
                        <a:t>36 </a:t>
                      </a:r>
                      <a:r>
                        <a:rPr lang="en-US" sz="1800" b="1" dirty="0">
                          <a:effectLst/>
                        </a:rPr>
                        <a:t>towered</a:t>
                      </a:r>
                      <a:endParaRPr lang="de-DE" sz="18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800" dirty="0">
                          <a:effectLst/>
                        </a:rPr>
                        <a:t>39 </a:t>
                      </a:r>
                      <a:r>
                        <a:rPr lang="en-US" sz="1800" b="1" dirty="0">
                          <a:effectLst/>
                        </a:rPr>
                        <a:t>non-towered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219394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EEA5B6-4D63-8355-81C3-7E90EA3BAA5A}"/>
              </a:ext>
            </a:extLst>
          </p:cNvPr>
          <p:cNvSpPr txBox="1">
            <a:spLocks/>
          </p:cNvSpPr>
          <p:nvPr/>
        </p:nvSpPr>
        <p:spPr>
          <a:xfrm>
            <a:off x="695324" y="1318661"/>
            <a:ext cx="11496676" cy="330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658B"/>
                </a:solidFill>
              </a:rPr>
              <a:t>How to use this information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+mn-lt"/>
              </a:rPr>
              <a:t>Given an aircraft, can obtain bounds of number of possible UAS airports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Maximum Takeoff Weight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(MTOW) is the maximum weight the pilot is allowed to attempt to takeoff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That set of airports can then be analyzed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Presence of UAS IAP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Towered/non-towered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Current cargo operations</a:t>
            </a:r>
          </a:p>
        </p:txBody>
      </p:sp>
    </p:spTree>
    <p:extLst>
      <p:ext uri="{BB962C8B-B14F-4D97-AF65-F5344CB8AC3E}">
        <p14:creationId xmlns:p14="http://schemas.microsoft.com/office/powerpoint/2010/main" val="8613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Introduction and Background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Scope and Research Questions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Characteristics of Regional </a:t>
            </a:r>
            <a:r>
              <a:rPr lang="en-US" dirty="0">
                <a:solidFill>
                  <a:schemeClr val="accent6"/>
                </a:solidFill>
              </a:rPr>
              <a:t>A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en-US" dirty="0">
                <a:solidFill>
                  <a:schemeClr val="accent6"/>
                </a:solidFill>
              </a:rPr>
              <a:t>C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argo </a:t>
            </a:r>
            <a:r>
              <a:rPr lang="en-US" dirty="0">
                <a:solidFill>
                  <a:schemeClr val="accent6"/>
                </a:solidFill>
              </a:rPr>
              <a:t>O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Assessing the Potential of Cargo UAS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Conclusions and </a:t>
            </a:r>
            <a:r>
              <a:rPr lang="en-US" dirty="0"/>
              <a:t>F</a:t>
            </a:r>
            <a:r>
              <a:rPr lang="en-US" dirty="0">
                <a:latin typeface="Arial" pitchFamily="34" charset="0"/>
                <a:cs typeface="Arial" pitchFamily="34" charset="0"/>
              </a:rPr>
              <a:t>uture Work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86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D113EA-9FCF-0522-73EB-A846F99B9537}"/>
              </a:ext>
            </a:extLst>
          </p:cNvPr>
          <p:cNvSpPr txBox="1">
            <a:spLocks/>
          </p:cNvSpPr>
          <p:nvPr/>
        </p:nvSpPr>
        <p:spPr>
          <a:xfrm>
            <a:off x="695325" y="1318661"/>
            <a:ext cx="10586233" cy="412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658B"/>
                </a:solidFill>
              </a:rPr>
              <a:t>In areas of interest 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780 </a:t>
            </a:r>
            <a:r>
              <a:rPr lang="en-US" sz="2400" dirty="0">
                <a:solidFill>
                  <a:srgbClr val="000000"/>
                </a:solidFill>
              </a:rPr>
              <a:t>total potential UAS airports</a:t>
            </a:r>
            <a:endParaRPr lang="en-US" sz="2400" b="1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Germany</a:t>
            </a:r>
            <a:r>
              <a:rPr lang="en-US" sz="2400" dirty="0">
                <a:solidFill>
                  <a:srgbClr val="000000"/>
                </a:solidFill>
              </a:rPr>
              <a:t> has </a:t>
            </a:r>
            <a:r>
              <a:rPr lang="en-US" sz="2400" b="1" dirty="0">
                <a:solidFill>
                  <a:srgbClr val="000000"/>
                </a:solidFill>
              </a:rPr>
              <a:t>more</a:t>
            </a:r>
            <a:r>
              <a:rPr lang="en-US" sz="2400" dirty="0">
                <a:solidFill>
                  <a:srgbClr val="000000"/>
                </a:solidFill>
              </a:rPr>
              <a:t> airports with </a:t>
            </a:r>
            <a:r>
              <a:rPr lang="en-US" sz="2400" b="1" dirty="0">
                <a:solidFill>
                  <a:srgbClr val="000000"/>
                </a:solidFill>
              </a:rPr>
              <a:t>UAS IAP (9)</a:t>
            </a:r>
            <a:r>
              <a:rPr lang="en-US" sz="2400" dirty="0">
                <a:solidFill>
                  <a:srgbClr val="000000"/>
                </a:solidFill>
              </a:rPr>
              <a:t>, but </a:t>
            </a:r>
            <a:r>
              <a:rPr lang="en-US" sz="2400" b="1" dirty="0">
                <a:solidFill>
                  <a:srgbClr val="000000"/>
                </a:solidFill>
              </a:rPr>
              <a:t>few</a:t>
            </a:r>
            <a:r>
              <a:rPr lang="en-US" sz="2400" dirty="0">
                <a:solidFill>
                  <a:srgbClr val="000000"/>
                </a:solidFill>
              </a:rPr>
              <a:t> current </a:t>
            </a:r>
            <a:r>
              <a:rPr lang="en-US" sz="2400" b="1" dirty="0">
                <a:solidFill>
                  <a:srgbClr val="000000"/>
                </a:solidFill>
              </a:rPr>
              <a:t>regional cargo operations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Texas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California</a:t>
            </a:r>
            <a:r>
              <a:rPr lang="en-US" sz="2400" dirty="0">
                <a:solidFill>
                  <a:srgbClr val="000000"/>
                </a:solidFill>
              </a:rPr>
              <a:t> have </a:t>
            </a:r>
            <a:r>
              <a:rPr lang="en-US" sz="2400" b="1" dirty="0">
                <a:solidFill>
                  <a:srgbClr val="000000"/>
                </a:solidFill>
              </a:rPr>
              <a:t>only one airport </a:t>
            </a:r>
            <a:r>
              <a:rPr lang="en-US" sz="2400" dirty="0">
                <a:solidFill>
                  <a:srgbClr val="000000"/>
                </a:solidFill>
              </a:rPr>
              <a:t>each with </a:t>
            </a:r>
            <a:r>
              <a:rPr lang="en-US" sz="2400" b="1" dirty="0">
                <a:solidFill>
                  <a:srgbClr val="000000"/>
                </a:solidFill>
              </a:rPr>
              <a:t>UAS IAP</a:t>
            </a:r>
            <a:r>
              <a:rPr lang="en-US" sz="2400" dirty="0">
                <a:solidFill>
                  <a:srgbClr val="000000"/>
                </a:solidFill>
              </a:rPr>
              <a:t>, but much </a:t>
            </a:r>
            <a:r>
              <a:rPr lang="en-US" sz="2400" b="1" dirty="0">
                <a:solidFill>
                  <a:srgbClr val="000000"/>
                </a:solidFill>
              </a:rPr>
              <a:t>more robust regional cargo operations</a:t>
            </a:r>
            <a:endParaRPr lang="en-US" sz="2400" b="1" dirty="0">
              <a:solidFill>
                <a:srgbClr val="00658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658B"/>
                </a:solidFill>
              </a:rPr>
              <a:t>To maximize potential of cargo UAS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Need to </a:t>
            </a:r>
            <a:r>
              <a:rPr lang="en-US" sz="2400" b="1" dirty="0">
                <a:solidFill>
                  <a:srgbClr val="000000"/>
                </a:solidFill>
              </a:rPr>
              <a:t>increase</a:t>
            </a:r>
            <a:r>
              <a:rPr lang="en-US" sz="2400" dirty="0">
                <a:solidFill>
                  <a:srgbClr val="000000"/>
                </a:solidFill>
              </a:rPr>
              <a:t> number of airports with </a:t>
            </a:r>
            <a:r>
              <a:rPr lang="en-US" sz="2400" b="1" dirty="0">
                <a:solidFill>
                  <a:srgbClr val="000000"/>
                </a:solidFill>
              </a:rPr>
              <a:t>UAS IAP </a:t>
            </a:r>
            <a:r>
              <a:rPr lang="en-US" sz="2400" dirty="0">
                <a:solidFill>
                  <a:srgbClr val="000000"/>
                </a:solidFill>
              </a:rPr>
              <a:t>and/or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Advance </a:t>
            </a:r>
            <a:r>
              <a:rPr lang="en-US" sz="2400" b="1" dirty="0" err="1">
                <a:solidFill>
                  <a:srgbClr val="000000"/>
                </a:solidFill>
              </a:rPr>
              <a:t>autoland</a:t>
            </a:r>
            <a:r>
              <a:rPr lang="en-US" sz="2400" b="1" dirty="0">
                <a:solidFill>
                  <a:srgbClr val="000000"/>
                </a:solidFill>
              </a:rPr>
              <a:t> technologies</a:t>
            </a:r>
            <a:r>
              <a:rPr lang="en-US" sz="2400" dirty="0">
                <a:solidFill>
                  <a:srgbClr val="000000"/>
                </a:solidFill>
              </a:rPr>
              <a:t>, such as vision-based landing systems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Need to be able to integrate into </a:t>
            </a:r>
            <a:r>
              <a:rPr lang="en-US" sz="2400" b="1" dirty="0">
                <a:solidFill>
                  <a:srgbClr val="000000"/>
                </a:solidFill>
              </a:rPr>
              <a:t>non-towered</a:t>
            </a:r>
            <a:r>
              <a:rPr lang="en-US" sz="2400" dirty="0">
                <a:solidFill>
                  <a:srgbClr val="000000"/>
                </a:solidFill>
              </a:rPr>
              <a:t> environments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3200" dirty="0">
                <a:solidFill>
                  <a:srgbClr val="00658B"/>
                </a:solidFill>
              </a:rPr>
              <a:t>Future Work and Next Steps</a:t>
            </a:r>
            <a:br>
              <a:rPr lang="en-US" sz="3200" dirty="0">
                <a:solidFill>
                  <a:srgbClr val="00658B"/>
                </a:solidFill>
              </a:rPr>
            </a:br>
            <a:endParaRPr lang="en-US" sz="2800" dirty="0">
              <a:solidFill>
                <a:srgbClr val="00658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3" y="1276566"/>
            <a:ext cx="11147734" cy="4895850"/>
          </a:xfrm>
        </p:spPr>
        <p:txBody>
          <a:bodyPr>
            <a:normAutofit/>
          </a:bodyPr>
          <a:lstStyle/>
          <a:p>
            <a:r>
              <a:rPr lang="en-US" sz="2800" dirty="0"/>
              <a:t>Baseline established, how to extend?</a:t>
            </a:r>
          </a:p>
          <a:p>
            <a:r>
              <a:rPr lang="en-US" sz="2800" dirty="0"/>
              <a:t>Could extend by using different landing systems, increasing traffic</a:t>
            </a:r>
          </a:p>
          <a:p>
            <a:r>
              <a:rPr lang="en-US" sz="2800" dirty="0"/>
              <a:t>Extend by including more factors:</a:t>
            </a:r>
          </a:p>
          <a:p>
            <a:pPr lvl="1"/>
            <a:r>
              <a:rPr lang="en-US" sz="2400" dirty="0"/>
              <a:t>Availability of reliable command and control (C2) link performance</a:t>
            </a:r>
          </a:p>
          <a:p>
            <a:pPr lvl="1"/>
            <a:r>
              <a:rPr lang="en-US" sz="2400" dirty="0"/>
              <a:t>Interactions with (non-)cooperative aircraft</a:t>
            </a:r>
          </a:p>
          <a:p>
            <a:pPr lvl="1"/>
            <a:r>
              <a:rPr lang="en-US" sz="2400" dirty="0"/>
              <a:t>Availability of contingency airport(s)</a:t>
            </a:r>
          </a:p>
          <a:p>
            <a:pPr lvl="1"/>
            <a:r>
              <a:rPr lang="en-US" sz="2400" dirty="0"/>
              <a:t>Plans to mitigate the loss of the C2 link</a:t>
            </a:r>
          </a:p>
          <a:p>
            <a:r>
              <a:rPr lang="en-US" sz="2800" dirty="0"/>
              <a:t>Fast-time simulations to assess the impact of cargo UAS and various factors on surrounding traffic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8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892" y="2176085"/>
            <a:ext cx="3256960" cy="985286"/>
          </a:xfrm>
        </p:spPr>
        <p:txBody>
          <a:bodyPr vert="horz"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4400" dirty="0">
                <a:solidFill>
                  <a:srgbClr val="00658B"/>
                </a:solidFill>
              </a:rPr>
              <a:t>Thank You!</a:t>
            </a:r>
            <a:endParaRPr lang="en-US" sz="4000" dirty="0">
              <a:solidFill>
                <a:srgbClr val="00658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5812D-7EF6-5210-A4F2-143EFE1B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137" y="3334215"/>
            <a:ext cx="4746470" cy="9852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tim.sievers@dlr.de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jordan.a.sakakeeny@nasa.gov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49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78604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Characteristics of Regional Cargo UAS</a:t>
            </a:r>
            <a:br>
              <a:rPr lang="en-US" sz="2400" dirty="0"/>
            </a:br>
            <a:r>
              <a:rPr lang="en-US" sz="2400" dirty="0"/>
              <a:t>Regional Aircraft Type Comparison – Europe/US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2D4A427-E733-C874-67B9-3F0DA3655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91580"/>
              </p:ext>
            </p:extLst>
          </p:nvPr>
        </p:nvGraphicFramePr>
        <p:xfrm>
          <a:off x="802453" y="1269044"/>
          <a:ext cx="6588948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975">
                  <a:extLst>
                    <a:ext uri="{9D8B030D-6E8A-4147-A177-3AD203B41FA5}">
                      <a16:colId xmlns:a16="http://schemas.microsoft.com/office/drawing/2014/main" val="1266235391"/>
                    </a:ext>
                  </a:extLst>
                </a:gridCol>
                <a:gridCol w="2720479">
                  <a:extLst>
                    <a:ext uri="{9D8B030D-6E8A-4147-A177-3AD203B41FA5}">
                      <a16:colId xmlns:a16="http://schemas.microsoft.com/office/drawing/2014/main" val="658315441"/>
                    </a:ext>
                  </a:extLst>
                </a:gridCol>
                <a:gridCol w="1360239">
                  <a:extLst>
                    <a:ext uri="{9D8B030D-6E8A-4147-A177-3AD203B41FA5}">
                      <a16:colId xmlns:a16="http://schemas.microsoft.com/office/drawing/2014/main" val="2971794887"/>
                    </a:ext>
                  </a:extLst>
                </a:gridCol>
                <a:gridCol w="1186255">
                  <a:extLst>
                    <a:ext uri="{9D8B030D-6E8A-4147-A177-3AD203B41FA5}">
                      <a16:colId xmlns:a16="http://schemas.microsoft.com/office/drawing/2014/main" val="2103500770"/>
                    </a:ext>
                  </a:extLst>
                </a:gridCol>
              </a:tblGrid>
              <a:tr h="3867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Domestic flight movements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by regional aircraft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Europe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US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95752"/>
                  </a:ext>
                </a:extLst>
              </a:tr>
              <a:tr h="193394">
                <a:tc rowSpan="11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All operations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Total flights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246,796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1,313,204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375866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ATR 42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6.9%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0.7%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4387276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ATR 72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16.9%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0.6%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2726534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Bombardier CL-600 (jet)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15.0%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0.2%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6588738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Bombardier Dash 8-100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52.6%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1.0%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2549633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Embraer EMB 120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1.4%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552222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Embraer ERJ 145 (jet)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1.8%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19.5%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2407347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Cessna 208/208B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23.5%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6817112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Cessna 402 (piston)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5.8%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8302106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Beech 18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0.9%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0052979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Canadair RJ200 (jet)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22.9%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625248"/>
                  </a:ext>
                </a:extLst>
              </a:tr>
              <a:tr h="193394">
                <a:tc rowSpan="11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Cargo-only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Total flights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10,529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155,266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8135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ATR 42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23.6%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1.6%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862593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ATR 72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43.4%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3.3%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5945599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Bombardier CL-600 (jet)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8.7%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&lt;0.1%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5346218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Bombardier Dash 8-100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&lt;0.1%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1959268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Embraer EMB 120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21.9%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4307001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Embraer ERJ 145 (jet)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9856982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Cessna 208/208B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56.0%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4624167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Cessna 402 (piston)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1.3%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1504734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Beech 18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11.4%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499126"/>
                  </a:ext>
                </a:extLst>
              </a:tr>
              <a:tr h="193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Canadair RJ200 (jet)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-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0.6%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889797"/>
                  </a:ext>
                </a:extLst>
              </a:tr>
            </a:tbl>
          </a:graphicData>
        </a:graphic>
      </p:graphicFrame>
      <p:sp>
        <p:nvSpPr>
          <p:cNvPr id="9" name="Rectangle 11">
            <a:extLst>
              <a:ext uri="{FF2B5EF4-FFF2-40B4-BE49-F238E27FC236}">
                <a16:creationId xmlns:a16="http://schemas.microsoft.com/office/drawing/2014/main" id="{2EFD5A09-56DB-C74B-5691-A7D9EFE92849}"/>
              </a:ext>
            </a:extLst>
          </p:cNvPr>
          <p:cNvSpPr/>
          <p:nvPr/>
        </p:nvSpPr>
        <p:spPr>
          <a:xfrm rot="5400000">
            <a:off x="5110163" y="1669646"/>
            <a:ext cx="839963" cy="13298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E5EA4E1-0DAE-4E09-FA48-F4B472BDBB3B}"/>
              </a:ext>
            </a:extLst>
          </p:cNvPr>
          <p:cNvSpPr/>
          <p:nvPr/>
        </p:nvSpPr>
        <p:spPr>
          <a:xfrm rot="5400000">
            <a:off x="6487116" y="2712466"/>
            <a:ext cx="635086" cy="1173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015996A-AE4D-396F-D86F-0B1F87C57683}"/>
              </a:ext>
            </a:extLst>
          </p:cNvPr>
          <p:cNvSpPr/>
          <p:nvPr/>
        </p:nvSpPr>
        <p:spPr>
          <a:xfrm rot="5400000">
            <a:off x="5326246" y="3805971"/>
            <a:ext cx="407798" cy="13298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2A72EB-4D94-95A4-1A12-B741BE6627EA}"/>
              </a:ext>
            </a:extLst>
          </p:cNvPr>
          <p:cNvSpPr/>
          <p:nvPr/>
        </p:nvSpPr>
        <p:spPr>
          <a:xfrm rot="5400000">
            <a:off x="5421533" y="4566907"/>
            <a:ext cx="217223" cy="13298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C22B82A-8140-F34E-7EBE-F84CB34009BA}"/>
              </a:ext>
            </a:extLst>
          </p:cNvPr>
          <p:cNvSpPr/>
          <p:nvPr/>
        </p:nvSpPr>
        <p:spPr>
          <a:xfrm rot="5400000">
            <a:off x="6696047" y="5061094"/>
            <a:ext cx="217225" cy="1173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88EF7407-6077-3798-A79E-F01BA3A5C181}"/>
              </a:ext>
            </a:extLst>
          </p:cNvPr>
          <p:cNvSpPr/>
          <p:nvPr/>
        </p:nvSpPr>
        <p:spPr>
          <a:xfrm rot="5400000">
            <a:off x="6696047" y="5486326"/>
            <a:ext cx="217225" cy="1173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C241861-874D-0488-C9F9-F99B8359246D}"/>
              </a:ext>
            </a:extLst>
          </p:cNvPr>
          <p:cNvSpPr/>
          <p:nvPr/>
        </p:nvSpPr>
        <p:spPr>
          <a:xfrm rot="5400000">
            <a:off x="6696045" y="3346631"/>
            <a:ext cx="217225" cy="117348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2CC76C-606F-3408-B006-16DA58A0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528" y="1967670"/>
            <a:ext cx="4228983" cy="390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658B"/>
                </a:solidFill>
              </a:rPr>
              <a:t>Domestic cargo-only flights: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0AE3E8DB-C698-88FA-3C7B-79958861C5F8}"/>
              </a:ext>
            </a:extLst>
          </p:cNvPr>
          <p:cNvSpPr/>
          <p:nvPr/>
        </p:nvSpPr>
        <p:spPr>
          <a:xfrm rot="5400000">
            <a:off x="5421532" y="4118482"/>
            <a:ext cx="217223" cy="13298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699B42F-E713-BFF7-5C63-3B8309A1E59E}"/>
              </a:ext>
            </a:extLst>
          </p:cNvPr>
          <p:cNvSpPr txBox="1">
            <a:spLocks/>
          </p:cNvSpPr>
          <p:nvPr/>
        </p:nvSpPr>
        <p:spPr>
          <a:xfrm>
            <a:off x="7498528" y="2339582"/>
            <a:ext cx="4228983" cy="98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ATR 42, ATR 72, and Embraer EMB 120 regional turboprop aircraft account for </a:t>
            </a:r>
            <a:r>
              <a:rPr lang="en-US" sz="1800" b="1" dirty="0"/>
              <a:t>89% in Europe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E3F55AF-3C77-1FD2-5F0F-C0F50199D64D}"/>
              </a:ext>
            </a:extLst>
          </p:cNvPr>
          <p:cNvSpPr txBox="1">
            <a:spLocks/>
          </p:cNvSpPr>
          <p:nvPr/>
        </p:nvSpPr>
        <p:spPr>
          <a:xfrm>
            <a:off x="7498525" y="3268052"/>
            <a:ext cx="4228983" cy="857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Cessna 208/208B and Beech 18* regional turboprop aircraft account for </a:t>
            </a:r>
            <a:r>
              <a:rPr lang="en-US" sz="1800" b="1" dirty="0"/>
              <a:t>67% in the US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A80F4B3-C917-BF62-1C0B-00C940E6E27A}"/>
              </a:ext>
            </a:extLst>
          </p:cNvPr>
          <p:cNvSpPr txBox="1">
            <a:spLocks/>
          </p:cNvSpPr>
          <p:nvPr/>
        </p:nvSpPr>
        <p:spPr>
          <a:xfrm>
            <a:off x="7498527" y="4182777"/>
            <a:ext cx="4228983" cy="650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Only </a:t>
            </a:r>
            <a:r>
              <a:rPr lang="en-US" sz="1800" b="1" dirty="0"/>
              <a:t>8.7%</a:t>
            </a:r>
            <a:r>
              <a:rPr lang="en-US" sz="1800" dirty="0"/>
              <a:t> are operated by </a:t>
            </a:r>
            <a:r>
              <a:rPr lang="en-US" sz="1800" b="1" dirty="0"/>
              <a:t>regional</a:t>
            </a:r>
            <a:r>
              <a:rPr lang="en-US" sz="1800" dirty="0"/>
              <a:t> </a:t>
            </a:r>
            <a:r>
              <a:rPr lang="en-US" sz="1800" b="1" dirty="0"/>
              <a:t>jet aircraft </a:t>
            </a:r>
            <a:r>
              <a:rPr lang="en-US" sz="1800" dirty="0"/>
              <a:t>(CL-600) in </a:t>
            </a:r>
            <a:r>
              <a:rPr lang="en-US" sz="1800" b="1" dirty="0"/>
              <a:t>Europe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D5220E1-D892-0524-BD8E-6C4C4D30A006}"/>
              </a:ext>
            </a:extLst>
          </p:cNvPr>
          <p:cNvSpPr txBox="1">
            <a:spLocks/>
          </p:cNvSpPr>
          <p:nvPr/>
        </p:nvSpPr>
        <p:spPr>
          <a:xfrm>
            <a:off x="7498524" y="4841110"/>
            <a:ext cx="4228983" cy="713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&lt;1%</a:t>
            </a:r>
            <a:r>
              <a:rPr lang="en-US" sz="1800" dirty="0"/>
              <a:t> is operated </a:t>
            </a:r>
            <a:r>
              <a:rPr lang="en-US" sz="1800" b="1" dirty="0"/>
              <a:t>by regional jet aircraft </a:t>
            </a:r>
            <a:r>
              <a:rPr lang="en-US" sz="1800" dirty="0"/>
              <a:t>(Cl-600, RJ200) in the </a:t>
            </a:r>
            <a:r>
              <a:rPr lang="en-US" sz="1800" b="1" dirty="0"/>
              <a:t>US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69728751-C839-539C-F01B-0F79F46D8D69}"/>
              </a:ext>
            </a:extLst>
          </p:cNvPr>
          <p:cNvSpPr/>
          <p:nvPr/>
        </p:nvSpPr>
        <p:spPr>
          <a:xfrm rot="5400000">
            <a:off x="6691328" y="4196656"/>
            <a:ext cx="217225" cy="1173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310BC64B-96B5-7531-B84C-BCE0C61CA69C}"/>
              </a:ext>
            </a:extLst>
          </p:cNvPr>
          <p:cNvSpPr/>
          <p:nvPr/>
        </p:nvSpPr>
        <p:spPr>
          <a:xfrm rot="5400000">
            <a:off x="6695484" y="5702189"/>
            <a:ext cx="217225" cy="1173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feld 6">
            <a:extLst>
              <a:ext uri="{FF2B5EF4-FFF2-40B4-BE49-F238E27FC236}">
                <a16:creationId xmlns:a16="http://schemas.microsoft.com/office/drawing/2014/main" id="{C31F0065-5EE5-5BE9-49E6-1764790A0D37}"/>
              </a:ext>
            </a:extLst>
          </p:cNvPr>
          <p:cNvSpPr txBox="1"/>
          <p:nvPr/>
        </p:nvSpPr>
        <p:spPr>
          <a:xfrm>
            <a:off x="802453" y="6458929"/>
            <a:ext cx="89168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100" b="1" dirty="0">
                <a:solidFill>
                  <a:srgbClr val="000000"/>
                </a:solidFill>
              </a:rPr>
              <a:t>All operations flights 	</a:t>
            </a:r>
            <a:r>
              <a:rPr lang="en-US" sz="1100" dirty="0">
                <a:solidFill>
                  <a:srgbClr val="000000"/>
                </a:solidFill>
              </a:rPr>
              <a:t>= Commercial flight movements with passengers and/or cargo on board</a:t>
            </a:r>
          </a:p>
          <a:p>
            <a:pPr lvl="0"/>
            <a:r>
              <a:rPr lang="en-US" sz="1100" b="1" dirty="0">
                <a:solidFill>
                  <a:srgbClr val="000000"/>
                </a:solidFill>
              </a:rPr>
              <a:t>Cargo-only flights 	</a:t>
            </a:r>
            <a:r>
              <a:rPr lang="en-US" sz="1100" dirty="0">
                <a:solidFill>
                  <a:srgbClr val="000000"/>
                </a:solidFill>
              </a:rPr>
              <a:t>= No passengers on board, only cargo (consisting of freight and mail)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1D9786F-464B-C717-BF79-97FAA6FFC98A}"/>
              </a:ext>
            </a:extLst>
          </p:cNvPr>
          <p:cNvSpPr txBox="1"/>
          <p:nvPr/>
        </p:nvSpPr>
        <p:spPr>
          <a:xfrm>
            <a:off x="1091609" y="6939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6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build="p"/>
      <p:bldP spid="26" grpId="0" animBg="1"/>
      <p:bldP spid="26" grpId="1" animBg="1"/>
      <p:bldP spid="27" grpId="0"/>
      <p:bldP spid="28" grpId="0"/>
      <p:bldP spid="29" grpId="0"/>
      <p:bldP spid="30" grpId="0"/>
      <p:bldP spid="33" grpId="0" animBg="1"/>
      <p:bldP spid="34" grpId="0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7772400" imgH="10058400" progId="TCLayout.ActiveDocument.1">
                  <p:embed/>
                </p:oleObj>
              </mc:Choice>
              <mc:Fallback>
                <p:oleObj name="think-cell Folie" r:id="rId1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1250318" cy="985286"/>
          </a:xfrm>
        </p:spPr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Characteristics of Regional </a:t>
            </a:r>
            <a:r>
              <a:rPr lang="en-US" sz="3200" dirty="0">
                <a:solidFill>
                  <a:srgbClr val="00658B"/>
                </a:solidFill>
              </a:rPr>
              <a:t>A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en-US" sz="3200" dirty="0">
                <a:solidFill>
                  <a:srgbClr val="00658B"/>
                </a:solidFill>
              </a:rPr>
              <a:t>C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argo </a:t>
            </a:r>
            <a:r>
              <a:rPr lang="en-US" sz="3200" dirty="0">
                <a:solidFill>
                  <a:srgbClr val="00658B"/>
                </a:solidFill>
              </a:rPr>
              <a:t>O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perations</a:t>
            </a:r>
            <a:endParaRPr lang="en-US" sz="3600" dirty="0">
              <a:solidFill>
                <a:srgbClr val="00658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hteck 256">
            <a:extLst>
              <a:ext uri="{FF2B5EF4-FFF2-40B4-BE49-F238E27FC236}">
                <a16:creationId xmlns:a16="http://schemas.microsoft.com/office/drawing/2014/main" id="{3DAB7E4F-A449-6866-C38C-839254C0FEB5}"/>
              </a:ext>
            </a:extLst>
          </p:cNvPr>
          <p:cNvSpPr/>
          <p:nvPr/>
        </p:nvSpPr>
        <p:spPr>
          <a:xfrm>
            <a:off x="6677163" y="4886126"/>
            <a:ext cx="2484545" cy="709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235F9-9E0F-0A39-1802-CD9A9D2F7C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5181" y="2995112"/>
            <a:ext cx="2785459" cy="2785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FF4DFD-C396-1F42-7B5D-12EFFA37C9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5247" y="1720628"/>
            <a:ext cx="2782950" cy="2782950"/>
          </a:xfrm>
          <a:prstGeom prst="rect">
            <a:avLst/>
          </a:prstGeom>
        </p:spPr>
      </p:pic>
      <p:cxnSp>
        <p:nvCxnSpPr>
          <p:cNvPr id="13" name="Gerade Verbindung 299">
            <a:extLst>
              <a:ext uri="{FF2B5EF4-FFF2-40B4-BE49-F238E27FC236}">
                <a16:creationId xmlns:a16="http://schemas.microsoft.com/office/drawing/2014/main" id="{E3A7DFFD-62D2-B870-9AD1-281F1ACE2526}"/>
              </a:ext>
            </a:extLst>
          </p:cNvPr>
          <p:cNvCxnSpPr>
            <a:cxnSpLocks/>
            <a:stCxn id="35" idx="0"/>
            <a:endCxn id="19" idx="1"/>
          </p:cNvCxnSpPr>
          <p:nvPr/>
        </p:nvCxnSpPr>
        <p:spPr>
          <a:xfrm flipV="1">
            <a:off x="2041573" y="3866373"/>
            <a:ext cx="1412462" cy="1056793"/>
          </a:xfrm>
          <a:prstGeom prst="line">
            <a:avLst/>
          </a:prstGeom>
          <a:ln w="1905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7">
            <a:extLst>
              <a:ext uri="{FF2B5EF4-FFF2-40B4-BE49-F238E27FC236}">
                <a16:creationId xmlns:a16="http://schemas.microsoft.com/office/drawing/2014/main" id="{66D4F450-6897-B194-4ECF-AB75AA226437}"/>
              </a:ext>
            </a:extLst>
          </p:cNvPr>
          <p:cNvSpPr/>
          <p:nvPr/>
        </p:nvSpPr>
        <p:spPr>
          <a:xfrm>
            <a:off x="447969" y="856882"/>
            <a:ext cx="11461456" cy="255608"/>
          </a:xfrm>
          <a:prstGeom prst="rect">
            <a:avLst/>
          </a:prstGeom>
          <a:solidFill>
            <a:srgbClr val="006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924D3741-7E79-D1E0-2955-D97AE2DD41FC}"/>
              </a:ext>
            </a:extLst>
          </p:cNvPr>
          <p:cNvSpPr txBox="1">
            <a:spLocks/>
          </p:cNvSpPr>
          <p:nvPr/>
        </p:nvSpPr>
        <p:spPr>
          <a:xfrm>
            <a:off x="695326" y="333375"/>
            <a:ext cx="11214099" cy="985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82C5AC9-DE6C-5430-9D0A-7E6A22AB411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041615" y="1960086"/>
            <a:ext cx="868825" cy="4784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F0B42A8-47D9-4395-BAE3-EF9DD67FDD70}" type="datetime'''''''''6''''''''''''''''''0'''',''''422''''''''''''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E553B"/>
                </a:highlight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60,422</a:t>
            </a:fld>
            <a:b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E553B"/>
                </a:highligh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E553B"/>
                </a:highligh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fld id="{CAF5C22B-0701-4505-8B70-8B699AAABCB7}" type="datetime'''''''''''''''''1''0''''''''''.''37''''''''''''''%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E553B"/>
                </a:highlight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10.37%</a:t>
            </a:fld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E553B"/>
                </a:highligh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EE553B"/>
              </a:highligh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1AF8C94-10CA-2A0D-B8E3-354B960DA2D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698503" y="3634756"/>
            <a:ext cx="788278" cy="498272"/>
          </a:xfrm>
          <a:prstGeom prst="rect">
            <a:avLst/>
          </a:prstGeom>
          <a:solidFill>
            <a:srgbClr val="636EF9"/>
          </a:solidFill>
          <a:ln>
            <a:noFill/>
          </a:ln>
          <a:effectLst/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2156C6E2-D957-4709-9598-C2D5F55C4BEF}" type="datetime'''''''5''''''''''''''''''''''2''''2'''''''',2''''''38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522,238</a:t>
            </a:fld>
            <a:b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fld id="{90A8EE2D-5BD4-424D-81FA-676E692A55AE}" type="datetime'''''''''''8''9''''''''.''''''''''63''''''%''''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89.63%</a:t>
            </a:fld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C28C2BF5-2101-4E4C-6978-5D1406FAA1D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08880" y="2995112"/>
            <a:ext cx="723085" cy="165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A3AA59C4-E937-4609-A359-219EA31C656C}" type="datetime'5''''''''''8''''2'''''''''''''''''''',''''6''''6''''''0'''''''">
              <a:rPr kumimoji="0" lang="de-D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582,660</a:t>
            </a:fld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9EB15A-A58A-742A-B748-D402A9DB977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454035" y="3599718"/>
            <a:ext cx="794691" cy="533309"/>
          </a:xfrm>
          <a:prstGeom prst="rect">
            <a:avLst/>
          </a:prstGeom>
          <a:solidFill>
            <a:srgbClr val="EE553B"/>
          </a:solidFill>
          <a:ln>
            <a:noFill/>
          </a:ln>
          <a:effectLst/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BE8D01E-DF29-456B-AC8E-D9A93FF56DBF}" type="datetime'''''''''''''2''''''''''''''''''''5,''2''''''99''''''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25,299</a:t>
            </a:fld>
            <a:b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fld id="{1A514E40-FD1B-49D4-B1E1-71B954CDE155}" type="datetime'''''''2''8.''''''''''''''''1''''''''''''''2''''''''''%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28.12%</a:t>
            </a:fld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DFCBF63-8FBB-F89F-E95F-43AE7755830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091244" y="4808566"/>
            <a:ext cx="442913" cy="244475"/>
          </a:xfrm>
          <a:prstGeom prst="rect">
            <a:avLst/>
          </a:prstGeom>
          <a:solidFill>
            <a:srgbClr val="636EF9"/>
          </a:solidFill>
          <a:ln>
            <a:noFill/>
          </a:ln>
          <a:effectLst/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531CDD-E799-479A-8348-67F6737BF25E}" type="datetime'''''64'''''''''''''''''''',6''''''''''''''''''''''''77'''">
              <a:rPr kumimoji="0" lang="de-DE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64,677</a:t>
            </a:fld>
            <a:b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fld id="{F3B47609-406B-4261-A586-D29FC068EB26}" type="datetime'''''''''''''''''''7''1''''.''''''''8''8''''''''''%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71.88%</a:t>
            </a:fld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feld 159">
            <a:extLst>
              <a:ext uri="{FF2B5EF4-FFF2-40B4-BE49-F238E27FC236}">
                <a16:creationId xmlns:a16="http://schemas.microsoft.com/office/drawing/2014/main" id="{BC5538C0-BE95-1C7D-B107-CEE92A6DC377}"/>
              </a:ext>
            </a:extLst>
          </p:cNvPr>
          <p:cNvSpPr txBox="1"/>
          <p:nvPr/>
        </p:nvSpPr>
        <p:spPr>
          <a:xfrm>
            <a:off x="3539835" y="2503659"/>
            <a:ext cx="21193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Domestic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European cargo flight movements</a:t>
            </a:r>
          </a:p>
        </p:txBody>
      </p:sp>
      <p:sp>
        <p:nvSpPr>
          <p:cNvPr id="22" name="Textfeld 160">
            <a:extLst>
              <a:ext uri="{FF2B5EF4-FFF2-40B4-BE49-F238E27FC236}">
                <a16:creationId xmlns:a16="http://schemas.microsoft.com/office/drawing/2014/main" id="{3E749089-43F5-6859-B17B-1F8EA42F3C1C}"/>
              </a:ext>
            </a:extLst>
          </p:cNvPr>
          <p:cNvSpPr txBox="1"/>
          <p:nvPr/>
        </p:nvSpPr>
        <p:spPr>
          <a:xfrm>
            <a:off x="289083" y="1230460"/>
            <a:ext cx="29430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European cargo flight movements (intra- and extra-Europe)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8FF41EDC-CFD3-CF8C-A8FC-DD3B2C78CBEF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7662" y="4325456"/>
            <a:ext cx="327025" cy="122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716D0D57-AD2A-4F6D-850D-B72F2E1E8D68}" type="datetime'8''''9'',976'''">
              <a:rPr kumimoji="0" lang="de-D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89,976</a:t>
            </a:fld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sp>
        <p:nvSpPr>
          <p:cNvPr id="24" name="Textfeld 2">
            <a:extLst>
              <a:ext uri="{FF2B5EF4-FFF2-40B4-BE49-F238E27FC236}">
                <a16:creationId xmlns:a16="http://schemas.microsoft.com/office/drawing/2014/main" id="{EF40DC2E-2EA2-6327-E478-2E1EFD6A2814}"/>
              </a:ext>
            </a:extLst>
          </p:cNvPr>
          <p:cNvSpPr txBox="1"/>
          <p:nvPr/>
        </p:nvSpPr>
        <p:spPr>
          <a:xfrm>
            <a:off x="4788734" y="6616930"/>
            <a:ext cx="61170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Sources: Eurostat, 2022; Bureau of Transportation Statistics, 2022</a:t>
            </a:r>
          </a:p>
        </p:txBody>
      </p:sp>
      <p:sp>
        <p:nvSpPr>
          <p:cNvPr id="25" name="Rechteck 22">
            <a:extLst>
              <a:ext uri="{FF2B5EF4-FFF2-40B4-BE49-F238E27FC236}">
                <a16:creationId xmlns:a16="http://schemas.microsoft.com/office/drawing/2014/main" id="{DF95CB22-02F5-38BE-B663-6F2426E9F3C8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401726" y="6124515"/>
            <a:ext cx="142875" cy="106363"/>
          </a:xfrm>
          <a:prstGeom prst="rect">
            <a:avLst/>
          </a:prstGeom>
          <a:solidFill>
            <a:srgbClr val="EE553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hteck 21">
            <a:extLst>
              <a:ext uri="{FF2B5EF4-FFF2-40B4-BE49-F238E27FC236}">
                <a16:creationId xmlns:a16="http://schemas.microsoft.com/office/drawing/2014/main" id="{69C8D6EE-4590-27A9-FB9C-3FA528B115EC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4496472" y="6124514"/>
            <a:ext cx="142875" cy="106363"/>
          </a:xfrm>
          <a:prstGeom prst="rect">
            <a:avLst/>
          </a:prstGeom>
          <a:solidFill>
            <a:srgbClr val="636EF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B158AD3-7692-BCC6-5DC8-84BA1D945AF6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595401" y="6119753"/>
            <a:ext cx="7429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2FF5B46E-C0F5-454C-A65D-FB5109044659}" type="datetime'R''''egi''ona''l ''air''cr''''''''''''''''''''aft''''''''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Regional aircraft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83F03B79-DB57-EDFF-0F90-5040A4202D38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4704135" y="6103216"/>
            <a:ext cx="9239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6F7A297C-6276-4CC1-9C7E-862960BABEC6}" type="datetime'''''''N''''o''n-''''re''gio''na''''''l air''c''r''''af''t'''''">
              <a:rPr kumimoji="0" lang="de-D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Non-regional aircraft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Foliennummernplatzhalter 8">
            <a:extLst>
              <a:ext uri="{FF2B5EF4-FFF2-40B4-BE49-F238E27FC236}">
                <a16:creationId xmlns:a16="http://schemas.microsoft.com/office/drawing/2014/main" id="{EDBFF61C-F432-4E2A-B8E4-87DB16F50749}"/>
              </a:ext>
            </a:extLst>
          </p:cNvPr>
          <p:cNvSpPr txBox="1">
            <a:spLocks/>
          </p:cNvSpPr>
          <p:nvPr/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hteck 11">
            <a:extLst>
              <a:ext uri="{FF2B5EF4-FFF2-40B4-BE49-F238E27FC236}">
                <a16:creationId xmlns:a16="http://schemas.microsoft.com/office/drawing/2014/main" id="{BA5C677D-A37D-3B35-AB8F-F2059F73E316}"/>
              </a:ext>
            </a:extLst>
          </p:cNvPr>
          <p:cNvSpPr/>
          <p:nvPr/>
        </p:nvSpPr>
        <p:spPr>
          <a:xfrm rot="5400000">
            <a:off x="3779130" y="3424061"/>
            <a:ext cx="4884036" cy="155042"/>
          </a:xfrm>
          <a:prstGeom prst="rect">
            <a:avLst/>
          </a:prstGeom>
          <a:solidFill>
            <a:srgbClr val="006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extfeld 252">
            <a:extLst>
              <a:ext uri="{FF2B5EF4-FFF2-40B4-BE49-F238E27FC236}">
                <a16:creationId xmlns:a16="http://schemas.microsoft.com/office/drawing/2014/main" id="{87403273-2CE1-BE71-91B7-EE095B18E297}"/>
              </a:ext>
            </a:extLst>
          </p:cNvPr>
          <p:cNvSpPr txBox="1"/>
          <p:nvPr/>
        </p:nvSpPr>
        <p:spPr>
          <a:xfrm>
            <a:off x="484188" y="863222"/>
            <a:ext cx="52895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European air cargo data</a:t>
            </a:r>
          </a:p>
        </p:txBody>
      </p:sp>
      <p:sp>
        <p:nvSpPr>
          <p:cNvPr id="33" name="Textfeld 253">
            <a:extLst>
              <a:ext uri="{FF2B5EF4-FFF2-40B4-BE49-F238E27FC236}">
                <a16:creationId xmlns:a16="http://schemas.microsoft.com/office/drawing/2014/main" id="{1B452FD8-7307-8F4C-24A0-6BDBB323389F}"/>
              </a:ext>
            </a:extLst>
          </p:cNvPr>
          <p:cNvSpPr txBox="1"/>
          <p:nvPr/>
        </p:nvSpPr>
        <p:spPr>
          <a:xfrm>
            <a:off x="6454436" y="856882"/>
            <a:ext cx="52895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 air cargo data</a:t>
            </a:r>
          </a:p>
        </p:txBody>
      </p:sp>
      <p:sp>
        <p:nvSpPr>
          <p:cNvPr id="34" name="Rechteck 256">
            <a:extLst>
              <a:ext uri="{FF2B5EF4-FFF2-40B4-BE49-F238E27FC236}">
                <a16:creationId xmlns:a16="http://schemas.microsoft.com/office/drawing/2014/main" id="{F425D12A-6A36-99E1-CF72-EE7670F2480F}"/>
              </a:ext>
            </a:extLst>
          </p:cNvPr>
          <p:cNvSpPr/>
          <p:nvPr/>
        </p:nvSpPr>
        <p:spPr>
          <a:xfrm>
            <a:off x="646612" y="4901556"/>
            <a:ext cx="2642381" cy="6679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Textfeld 257">
            <a:extLst>
              <a:ext uri="{FF2B5EF4-FFF2-40B4-BE49-F238E27FC236}">
                <a16:creationId xmlns:a16="http://schemas.microsoft.com/office/drawing/2014/main" id="{E0CFF821-9B0E-1D38-AE83-A91AD77D25C5}"/>
              </a:ext>
            </a:extLst>
          </p:cNvPr>
          <p:cNvSpPr txBox="1"/>
          <p:nvPr/>
        </p:nvSpPr>
        <p:spPr>
          <a:xfrm>
            <a:off x="689784" y="4923166"/>
            <a:ext cx="2703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Potential to become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UAS operations for domestic European flights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across all distances</a:t>
            </a:r>
          </a:p>
        </p:txBody>
      </p:sp>
      <p:grpSp>
        <p:nvGrpSpPr>
          <p:cNvPr id="36" name="Gruppieren 258">
            <a:extLst>
              <a:ext uri="{FF2B5EF4-FFF2-40B4-BE49-F238E27FC236}">
                <a16:creationId xmlns:a16="http://schemas.microsoft.com/office/drawing/2014/main" id="{07CCE9DD-A0DB-E14B-B258-B92243BB70FA}"/>
              </a:ext>
            </a:extLst>
          </p:cNvPr>
          <p:cNvGrpSpPr>
            <a:grpSpLocks noChangeAspect="1"/>
          </p:cNvGrpSpPr>
          <p:nvPr/>
        </p:nvGrpSpPr>
        <p:grpSpPr>
          <a:xfrm>
            <a:off x="414060" y="4761886"/>
            <a:ext cx="360363" cy="360363"/>
            <a:chOff x="8192950" y="3801857"/>
            <a:chExt cx="720000" cy="720000"/>
          </a:xfrm>
        </p:grpSpPr>
        <p:sp>
          <p:nvSpPr>
            <p:cNvPr id="37" name="Ellipse 186">
              <a:extLst>
                <a:ext uri="{FF2B5EF4-FFF2-40B4-BE49-F238E27FC236}">
                  <a16:creationId xmlns:a16="http://schemas.microsoft.com/office/drawing/2014/main" id="{F8EF8AB7-0829-A008-A168-0F005B0AA43B}"/>
                </a:ext>
              </a:extLst>
            </p:cNvPr>
            <p:cNvSpPr/>
            <p:nvPr/>
          </p:nvSpPr>
          <p:spPr>
            <a:xfrm>
              <a:off x="8192950" y="3801857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id="{6E959368-E7FC-731E-A2D4-9933F3F203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05302" y="3914209"/>
              <a:ext cx="495297" cy="495297"/>
              <a:chOff x="2864" y="1901"/>
              <a:chExt cx="515" cy="515"/>
            </a:xfrm>
            <a:solidFill>
              <a:schemeClr val="bg1"/>
            </a:solidFill>
          </p:grpSpPr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BA84BC0A-2A1B-136B-BC9E-8931D2F95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077"/>
                <a:ext cx="168" cy="279"/>
              </a:xfrm>
              <a:custGeom>
                <a:avLst/>
                <a:gdLst>
                  <a:gd name="T0" fmla="*/ 62 w 62"/>
                  <a:gd name="T1" fmla="*/ 70 h 103"/>
                  <a:gd name="T2" fmla="*/ 59 w 62"/>
                  <a:gd name="T3" fmla="*/ 73 h 103"/>
                  <a:gd name="T4" fmla="*/ 57 w 62"/>
                  <a:gd name="T5" fmla="*/ 76 h 103"/>
                  <a:gd name="T6" fmla="*/ 45 w 62"/>
                  <a:gd name="T7" fmla="*/ 87 h 103"/>
                  <a:gd name="T8" fmla="*/ 31 w 62"/>
                  <a:gd name="T9" fmla="*/ 96 h 103"/>
                  <a:gd name="T10" fmla="*/ 3 w 62"/>
                  <a:gd name="T11" fmla="*/ 81 h 103"/>
                  <a:gd name="T12" fmla="*/ 20 w 62"/>
                  <a:gd name="T13" fmla="*/ 24 h 103"/>
                  <a:gd name="T14" fmla="*/ 14 w 62"/>
                  <a:gd name="T15" fmla="*/ 19 h 103"/>
                  <a:gd name="T16" fmla="*/ 8 w 62"/>
                  <a:gd name="T17" fmla="*/ 23 h 103"/>
                  <a:gd name="T18" fmla="*/ 2 w 62"/>
                  <a:gd name="T19" fmla="*/ 27 h 103"/>
                  <a:gd name="T20" fmla="*/ 0 w 62"/>
                  <a:gd name="T21" fmla="*/ 23 h 103"/>
                  <a:gd name="T22" fmla="*/ 3 w 62"/>
                  <a:gd name="T23" fmla="*/ 18 h 103"/>
                  <a:gd name="T24" fmla="*/ 25 w 62"/>
                  <a:gd name="T25" fmla="*/ 4 h 103"/>
                  <a:gd name="T26" fmla="*/ 52 w 62"/>
                  <a:gd name="T27" fmla="*/ 29 h 103"/>
                  <a:gd name="T28" fmla="*/ 40 w 62"/>
                  <a:gd name="T29" fmla="*/ 69 h 103"/>
                  <a:gd name="T30" fmla="*/ 46 w 62"/>
                  <a:gd name="T31" fmla="*/ 76 h 103"/>
                  <a:gd name="T32" fmla="*/ 52 w 62"/>
                  <a:gd name="T33" fmla="*/ 71 h 103"/>
                  <a:gd name="T34" fmla="*/ 55 w 62"/>
                  <a:gd name="T35" fmla="*/ 68 h 103"/>
                  <a:gd name="T36" fmla="*/ 57 w 62"/>
                  <a:gd name="T37" fmla="*/ 66 h 103"/>
                  <a:gd name="T38" fmla="*/ 61 w 62"/>
                  <a:gd name="T39" fmla="*/ 67 h 103"/>
                  <a:gd name="T40" fmla="*/ 62 w 62"/>
                  <a:gd name="T41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03">
                    <a:moveTo>
                      <a:pt x="62" y="70"/>
                    </a:moveTo>
                    <a:cubicBezTo>
                      <a:pt x="62" y="71"/>
                      <a:pt x="60" y="72"/>
                      <a:pt x="59" y="73"/>
                    </a:cubicBezTo>
                    <a:cubicBezTo>
                      <a:pt x="58" y="74"/>
                      <a:pt x="58" y="75"/>
                      <a:pt x="57" y="76"/>
                    </a:cubicBezTo>
                    <a:cubicBezTo>
                      <a:pt x="53" y="80"/>
                      <a:pt x="49" y="84"/>
                      <a:pt x="45" y="87"/>
                    </a:cubicBezTo>
                    <a:cubicBezTo>
                      <a:pt x="41" y="91"/>
                      <a:pt x="36" y="94"/>
                      <a:pt x="31" y="96"/>
                    </a:cubicBezTo>
                    <a:cubicBezTo>
                      <a:pt x="15" y="103"/>
                      <a:pt x="1" y="97"/>
                      <a:pt x="3" y="81"/>
                    </a:cubicBezTo>
                    <a:cubicBezTo>
                      <a:pt x="5" y="65"/>
                      <a:pt x="19" y="30"/>
                      <a:pt x="20" y="24"/>
                    </a:cubicBezTo>
                    <a:cubicBezTo>
                      <a:pt x="22" y="17"/>
                      <a:pt x="18" y="16"/>
                      <a:pt x="14" y="19"/>
                    </a:cubicBezTo>
                    <a:cubicBezTo>
                      <a:pt x="11" y="20"/>
                      <a:pt x="10" y="22"/>
                      <a:pt x="8" y="23"/>
                    </a:cubicBezTo>
                    <a:cubicBezTo>
                      <a:pt x="6" y="25"/>
                      <a:pt x="5" y="27"/>
                      <a:pt x="2" y="27"/>
                    </a:cubicBezTo>
                    <a:cubicBezTo>
                      <a:pt x="1" y="26"/>
                      <a:pt x="0" y="24"/>
                      <a:pt x="0" y="23"/>
                    </a:cubicBezTo>
                    <a:cubicBezTo>
                      <a:pt x="0" y="21"/>
                      <a:pt x="2" y="20"/>
                      <a:pt x="3" y="18"/>
                    </a:cubicBezTo>
                    <a:cubicBezTo>
                      <a:pt x="9" y="12"/>
                      <a:pt x="16" y="7"/>
                      <a:pt x="25" y="4"/>
                    </a:cubicBezTo>
                    <a:cubicBezTo>
                      <a:pt x="38" y="0"/>
                      <a:pt x="60" y="4"/>
                      <a:pt x="52" y="29"/>
                    </a:cubicBezTo>
                    <a:cubicBezTo>
                      <a:pt x="46" y="47"/>
                      <a:pt x="42" y="60"/>
                      <a:pt x="40" y="69"/>
                    </a:cubicBezTo>
                    <a:cubicBezTo>
                      <a:pt x="37" y="78"/>
                      <a:pt x="41" y="80"/>
                      <a:pt x="46" y="76"/>
                    </a:cubicBezTo>
                    <a:cubicBezTo>
                      <a:pt x="48" y="74"/>
                      <a:pt x="50" y="73"/>
                      <a:pt x="52" y="71"/>
                    </a:cubicBezTo>
                    <a:cubicBezTo>
                      <a:pt x="53" y="70"/>
                      <a:pt x="54" y="69"/>
                      <a:pt x="55" y="68"/>
                    </a:cubicBezTo>
                    <a:cubicBezTo>
                      <a:pt x="55" y="68"/>
                      <a:pt x="56" y="67"/>
                      <a:pt x="57" y="66"/>
                    </a:cubicBezTo>
                    <a:cubicBezTo>
                      <a:pt x="58" y="66"/>
                      <a:pt x="60" y="66"/>
                      <a:pt x="61" y="67"/>
                    </a:cubicBezTo>
                    <a:cubicBezTo>
                      <a:pt x="62" y="68"/>
                      <a:pt x="62" y="69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5852192B-DEF8-BB47-C66D-D74533FC3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972"/>
                <a:ext cx="100" cy="100"/>
              </a:xfrm>
              <a:custGeom>
                <a:avLst/>
                <a:gdLst>
                  <a:gd name="T0" fmla="*/ 20 w 37"/>
                  <a:gd name="T1" fmla="*/ 37 h 37"/>
                  <a:gd name="T2" fmla="*/ 1 w 37"/>
                  <a:gd name="T3" fmla="*/ 20 h 37"/>
                  <a:gd name="T4" fmla="*/ 18 w 37"/>
                  <a:gd name="T5" fmla="*/ 1 h 37"/>
                  <a:gd name="T6" fmla="*/ 37 w 37"/>
                  <a:gd name="T7" fmla="*/ 18 h 37"/>
                  <a:gd name="T8" fmla="*/ 20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0" y="37"/>
                    </a:moveTo>
                    <a:cubicBezTo>
                      <a:pt x="10" y="37"/>
                      <a:pt x="1" y="30"/>
                      <a:pt x="1" y="20"/>
                    </a:cubicBezTo>
                    <a:cubicBezTo>
                      <a:pt x="0" y="10"/>
                      <a:pt x="8" y="1"/>
                      <a:pt x="18" y="1"/>
                    </a:cubicBezTo>
                    <a:cubicBezTo>
                      <a:pt x="28" y="0"/>
                      <a:pt x="36" y="8"/>
                      <a:pt x="37" y="18"/>
                    </a:cubicBezTo>
                    <a:cubicBezTo>
                      <a:pt x="37" y="28"/>
                      <a:pt x="30" y="36"/>
                      <a:pt x="2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52893D77-39D7-6B62-56F5-A62A93621D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901"/>
                <a:ext cx="515" cy="515"/>
              </a:xfrm>
              <a:custGeom>
                <a:avLst/>
                <a:gdLst>
                  <a:gd name="T0" fmla="*/ 95 w 190"/>
                  <a:gd name="T1" fmla="*/ 0 h 190"/>
                  <a:gd name="T2" fmla="*/ 0 w 190"/>
                  <a:gd name="T3" fmla="*/ 95 h 190"/>
                  <a:gd name="T4" fmla="*/ 95 w 190"/>
                  <a:gd name="T5" fmla="*/ 190 h 190"/>
                  <a:gd name="T6" fmla="*/ 190 w 190"/>
                  <a:gd name="T7" fmla="*/ 95 h 190"/>
                  <a:gd name="T8" fmla="*/ 95 w 190"/>
                  <a:gd name="T9" fmla="*/ 0 h 190"/>
                  <a:gd name="T10" fmla="*/ 95 w 190"/>
                  <a:gd name="T11" fmla="*/ 178 h 190"/>
                  <a:gd name="T12" fmla="*/ 12 w 190"/>
                  <a:gd name="T13" fmla="*/ 95 h 190"/>
                  <a:gd name="T14" fmla="*/ 95 w 190"/>
                  <a:gd name="T15" fmla="*/ 12 h 190"/>
                  <a:gd name="T16" fmla="*/ 178 w 190"/>
                  <a:gd name="T17" fmla="*/ 95 h 190"/>
                  <a:gd name="T18" fmla="*/ 95 w 190"/>
                  <a:gd name="T19" fmla="*/ 17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cubicBezTo>
                      <a:pt x="42" y="0"/>
                      <a:pt x="0" y="43"/>
                      <a:pt x="0" y="95"/>
                    </a:cubicBezTo>
                    <a:cubicBezTo>
                      <a:pt x="0" y="148"/>
                      <a:pt x="42" y="190"/>
                      <a:pt x="95" y="190"/>
                    </a:cubicBezTo>
                    <a:cubicBezTo>
                      <a:pt x="147" y="190"/>
                      <a:pt x="190" y="148"/>
                      <a:pt x="190" y="95"/>
                    </a:cubicBezTo>
                    <a:cubicBezTo>
                      <a:pt x="190" y="43"/>
                      <a:pt x="147" y="0"/>
                      <a:pt x="95" y="0"/>
                    </a:cubicBezTo>
                    <a:close/>
                    <a:moveTo>
                      <a:pt x="95" y="178"/>
                    </a:moveTo>
                    <a:cubicBezTo>
                      <a:pt x="49" y="178"/>
                      <a:pt x="12" y="141"/>
                      <a:pt x="12" y="95"/>
                    </a:cubicBezTo>
                    <a:cubicBezTo>
                      <a:pt x="12" y="49"/>
                      <a:pt x="49" y="12"/>
                      <a:pt x="95" y="12"/>
                    </a:cubicBezTo>
                    <a:cubicBezTo>
                      <a:pt x="141" y="12"/>
                      <a:pt x="178" y="49"/>
                      <a:pt x="178" y="95"/>
                    </a:cubicBezTo>
                    <a:cubicBezTo>
                      <a:pt x="178" y="141"/>
                      <a:pt x="141" y="178"/>
                      <a:pt x="95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Textfeld 160">
            <a:extLst>
              <a:ext uri="{FF2B5EF4-FFF2-40B4-BE49-F238E27FC236}">
                <a16:creationId xmlns:a16="http://schemas.microsoft.com/office/drawing/2014/main" id="{65558628-8512-E9F2-185B-2891E9C31DE7}"/>
              </a:ext>
            </a:extLst>
          </p:cNvPr>
          <p:cNvSpPr txBox="1"/>
          <p:nvPr/>
        </p:nvSpPr>
        <p:spPr>
          <a:xfrm>
            <a:off x="6562268" y="1250020"/>
            <a:ext cx="25879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 cargo flight movements (intra- and extra-US)</a:t>
            </a:r>
          </a:p>
        </p:txBody>
      </p:sp>
      <p:pic>
        <p:nvPicPr>
          <p:cNvPr id="47" name="Picture 37">
            <a:extLst>
              <a:ext uri="{FF2B5EF4-FFF2-40B4-BE49-F238E27FC236}">
                <a16:creationId xmlns:a16="http://schemas.microsoft.com/office/drawing/2014/main" id="{DB258F66-DA8F-0D8B-D6EB-3E0CCEEA08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22831" y="2963917"/>
            <a:ext cx="2811991" cy="2816654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87D6FA11-38FA-DDE2-5212-52ED035D9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1460" y="4321587"/>
            <a:ext cx="414732" cy="99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887,898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B8C271DC-AFE4-0ABE-7A8B-648B51F08A0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797488" y="5019754"/>
            <a:ext cx="545233" cy="252914"/>
          </a:xfrm>
          <a:prstGeom prst="rect">
            <a:avLst/>
          </a:prstGeom>
          <a:solidFill>
            <a:srgbClr val="636EFA"/>
          </a:solidFill>
          <a:ln>
            <a:noFill/>
          </a:ln>
          <a:effectLst/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716,704</a:t>
            </a:r>
            <a:b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80.7%</a:t>
            </a: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F077989F-92EE-D11A-CA8A-CC7472B721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50735" y="3494044"/>
            <a:ext cx="442913" cy="244475"/>
          </a:xfrm>
          <a:prstGeom prst="rect">
            <a:avLst/>
          </a:prstGeom>
          <a:solidFill>
            <a:srgbClr val="EF553B"/>
          </a:solidFill>
          <a:ln>
            <a:noFill/>
          </a:ln>
          <a:effectLst/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171,194</a:t>
            </a:r>
            <a:b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(19.3%)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feld 159">
            <a:extLst>
              <a:ext uri="{FF2B5EF4-FFF2-40B4-BE49-F238E27FC236}">
                <a16:creationId xmlns:a16="http://schemas.microsoft.com/office/drawing/2014/main" id="{A7D4DBA7-A643-D2F2-D4C8-5F674D09CA7A}"/>
              </a:ext>
            </a:extLst>
          </p:cNvPr>
          <p:cNvSpPr txBox="1"/>
          <p:nvPr/>
        </p:nvSpPr>
        <p:spPr>
          <a:xfrm>
            <a:off x="9684130" y="2504218"/>
            <a:ext cx="19709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Domestic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 cargo flight movements</a:t>
            </a:r>
          </a:p>
        </p:txBody>
      </p:sp>
      <p:sp>
        <p:nvSpPr>
          <p:cNvPr id="53" name="Textfeld 257">
            <a:extLst>
              <a:ext uri="{FF2B5EF4-FFF2-40B4-BE49-F238E27FC236}">
                <a16:creationId xmlns:a16="http://schemas.microsoft.com/office/drawing/2014/main" id="{60B862C4-F822-CDF8-6849-3D9F17FADE5E}"/>
              </a:ext>
            </a:extLst>
          </p:cNvPr>
          <p:cNvSpPr txBox="1"/>
          <p:nvPr/>
        </p:nvSpPr>
        <p:spPr>
          <a:xfrm>
            <a:off x="6720335" y="4927677"/>
            <a:ext cx="2315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Potential to become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UAS operations for domestic US flights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across all distances</a:t>
            </a:r>
          </a:p>
        </p:txBody>
      </p:sp>
      <p:grpSp>
        <p:nvGrpSpPr>
          <p:cNvPr id="54" name="Gruppieren 258">
            <a:extLst>
              <a:ext uri="{FF2B5EF4-FFF2-40B4-BE49-F238E27FC236}">
                <a16:creationId xmlns:a16="http://schemas.microsoft.com/office/drawing/2014/main" id="{EF472D91-CB16-6E01-9F9B-65D07CA0DD94}"/>
              </a:ext>
            </a:extLst>
          </p:cNvPr>
          <p:cNvGrpSpPr>
            <a:grpSpLocks noChangeAspect="1"/>
          </p:cNvGrpSpPr>
          <p:nvPr/>
        </p:nvGrpSpPr>
        <p:grpSpPr>
          <a:xfrm>
            <a:off x="6444611" y="4766397"/>
            <a:ext cx="360363" cy="360363"/>
            <a:chOff x="8192950" y="3801857"/>
            <a:chExt cx="720000" cy="720000"/>
          </a:xfrm>
        </p:grpSpPr>
        <p:sp>
          <p:nvSpPr>
            <p:cNvPr id="55" name="Ellipse 186">
              <a:extLst>
                <a:ext uri="{FF2B5EF4-FFF2-40B4-BE49-F238E27FC236}">
                  <a16:creationId xmlns:a16="http://schemas.microsoft.com/office/drawing/2014/main" id="{FF25DA1A-E90C-CE77-6AD5-3589EE302513}"/>
                </a:ext>
              </a:extLst>
            </p:cNvPr>
            <p:cNvSpPr/>
            <p:nvPr/>
          </p:nvSpPr>
          <p:spPr>
            <a:xfrm>
              <a:off x="8192950" y="3801857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6" name="Group 9">
              <a:extLst>
                <a:ext uri="{FF2B5EF4-FFF2-40B4-BE49-F238E27FC236}">
                  <a16:creationId xmlns:a16="http://schemas.microsoft.com/office/drawing/2014/main" id="{D6D4525D-0289-C2B7-33D3-2894A18804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05302" y="3914209"/>
              <a:ext cx="495297" cy="495297"/>
              <a:chOff x="2864" y="1901"/>
              <a:chExt cx="515" cy="515"/>
            </a:xfrm>
            <a:solidFill>
              <a:schemeClr val="bg1"/>
            </a:solidFill>
          </p:grpSpPr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BC112AD0-6FCE-289F-1BAE-AA7D149B5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077"/>
                <a:ext cx="168" cy="279"/>
              </a:xfrm>
              <a:custGeom>
                <a:avLst/>
                <a:gdLst>
                  <a:gd name="T0" fmla="*/ 62 w 62"/>
                  <a:gd name="T1" fmla="*/ 70 h 103"/>
                  <a:gd name="T2" fmla="*/ 59 w 62"/>
                  <a:gd name="T3" fmla="*/ 73 h 103"/>
                  <a:gd name="T4" fmla="*/ 57 w 62"/>
                  <a:gd name="T5" fmla="*/ 76 h 103"/>
                  <a:gd name="T6" fmla="*/ 45 w 62"/>
                  <a:gd name="T7" fmla="*/ 87 h 103"/>
                  <a:gd name="T8" fmla="*/ 31 w 62"/>
                  <a:gd name="T9" fmla="*/ 96 h 103"/>
                  <a:gd name="T10" fmla="*/ 3 w 62"/>
                  <a:gd name="T11" fmla="*/ 81 h 103"/>
                  <a:gd name="T12" fmla="*/ 20 w 62"/>
                  <a:gd name="T13" fmla="*/ 24 h 103"/>
                  <a:gd name="T14" fmla="*/ 14 w 62"/>
                  <a:gd name="T15" fmla="*/ 19 h 103"/>
                  <a:gd name="T16" fmla="*/ 8 w 62"/>
                  <a:gd name="T17" fmla="*/ 23 h 103"/>
                  <a:gd name="T18" fmla="*/ 2 w 62"/>
                  <a:gd name="T19" fmla="*/ 27 h 103"/>
                  <a:gd name="T20" fmla="*/ 0 w 62"/>
                  <a:gd name="T21" fmla="*/ 23 h 103"/>
                  <a:gd name="T22" fmla="*/ 3 w 62"/>
                  <a:gd name="T23" fmla="*/ 18 h 103"/>
                  <a:gd name="T24" fmla="*/ 25 w 62"/>
                  <a:gd name="T25" fmla="*/ 4 h 103"/>
                  <a:gd name="T26" fmla="*/ 52 w 62"/>
                  <a:gd name="T27" fmla="*/ 29 h 103"/>
                  <a:gd name="T28" fmla="*/ 40 w 62"/>
                  <a:gd name="T29" fmla="*/ 69 h 103"/>
                  <a:gd name="T30" fmla="*/ 46 w 62"/>
                  <a:gd name="T31" fmla="*/ 76 h 103"/>
                  <a:gd name="T32" fmla="*/ 52 w 62"/>
                  <a:gd name="T33" fmla="*/ 71 h 103"/>
                  <a:gd name="T34" fmla="*/ 55 w 62"/>
                  <a:gd name="T35" fmla="*/ 68 h 103"/>
                  <a:gd name="T36" fmla="*/ 57 w 62"/>
                  <a:gd name="T37" fmla="*/ 66 h 103"/>
                  <a:gd name="T38" fmla="*/ 61 w 62"/>
                  <a:gd name="T39" fmla="*/ 67 h 103"/>
                  <a:gd name="T40" fmla="*/ 62 w 62"/>
                  <a:gd name="T41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03">
                    <a:moveTo>
                      <a:pt x="62" y="70"/>
                    </a:moveTo>
                    <a:cubicBezTo>
                      <a:pt x="62" y="71"/>
                      <a:pt x="60" y="72"/>
                      <a:pt x="59" y="73"/>
                    </a:cubicBezTo>
                    <a:cubicBezTo>
                      <a:pt x="58" y="74"/>
                      <a:pt x="58" y="75"/>
                      <a:pt x="57" y="76"/>
                    </a:cubicBezTo>
                    <a:cubicBezTo>
                      <a:pt x="53" y="80"/>
                      <a:pt x="49" y="84"/>
                      <a:pt x="45" y="87"/>
                    </a:cubicBezTo>
                    <a:cubicBezTo>
                      <a:pt x="41" y="91"/>
                      <a:pt x="36" y="94"/>
                      <a:pt x="31" y="96"/>
                    </a:cubicBezTo>
                    <a:cubicBezTo>
                      <a:pt x="15" y="103"/>
                      <a:pt x="1" y="97"/>
                      <a:pt x="3" y="81"/>
                    </a:cubicBezTo>
                    <a:cubicBezTo>
                      <a:pt x="5" y="65"/>
                      <a:pt x="19" y="30"/>
                      <a:pt x="20" y="24"/>
                    </a:cubicBezTo>
                    <a:cubicBezTo>
                      <a:pt x="22" y="17"/>
                      <a:pt x="18" y="16"/>
                      <a:pt x="14" y="19"/>
                    </a:cubicBezTo>
                    <a:cubicBezTo>
                      <a:pt x="11" y="20"/>
                      <a:pt x="10" y="22"/>
                      <a:pt x="8" y="23"/>
                    </a:cubicBezTo>
                    <a:cubicBezTo>
                      <a:pt x="6" y="25"/>
                      <a:pt x="5" y="27"/>
                      <a:pt x="2" y="27"/>
                    </a:cubicBezTo>
                    <a:cubicBezTo>
                      <a:pt x="1" y="26"/>
                      <a:pt x="0" y="24"/>
                      <a:pt x="0" y="23"/>
                    </a:cubicBezTo>
                    <a:cubicBezTo>
                      <a:pt x="0" y="21"/>
                      <a:pt x="2" y="20"/>
                      <a:pt x="3" y="18"/>
                    </a:cubicBezTo>
                    <a:cubicBezTo>
                      <a:pt x="9" y="12"/>
                      <a:pt x="16" y="7"/>
                      <a:pt x="25" y="4"/>
                    </a:cubicBezTo>
                    <a:cubicBezTo>
                      <a:pt x="38" y="0"/>
                      <a:pt x="60" y="4"/>
                      <a:pt x="52" y="29"/>
                    </a:cubicBezTo>
                    <a:cubicBezTo>
                      <a:pt x="46" y="47"/>
                      <a:pt x="42" y="60"/>
                      <a:pt x="40" y="69"/>
                    </a:cubicBezTo>
                    <a:cubicBezTo>
                      <a:pt x="37" y="78"/>
                      <a:pt x="41" y="80"/>
                      <a:pt x="46" y="76"/>
                    </a:cubicBezTo>
                    <a:cubicBezTo>
                      <a:pt x="48" y="74"/>
                      <a:pt x="50" y="73"/>
                      <a:pt x="52" y="71"/>
                    </a:cubicBezTo>
                    <a:cubicBezTo>
                      <a:pt x="53" y="70"/>
                      <a:pt x="54" y="69"/>
                      <a:pt x="55" y="68"/>
                    </a:cubicBezTo>
                    <a:cubicBezTo>
                      <a:pt x="55" y="68"/>
                      <a:pt x="56" y="67"/>
                      <a:pt x="57" y="66"/>
                    </a:cubicBezTo>
                    <a:cubicBezTo>
                      <a:pt x="58" y="66"/>
                      <a:pt x="60" y="66"/>
                      <a:pt x="61" y="67"/>
                    </a:cubicBezTo>
                    <a:cubicBezTo>
                      <a:pt x="62" y="68"/>
                      <a:pt x="62" y="69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Freeform 11">
                <a:extLst>
                  <a:ext uri="{FF2B5EF4-FFF2-40B4-BE49-F238E27FC236}">
                    <a16:creationId xmlns:a16="http://schemas.microsoft.com/office/drawing/2014/main" id="{24F134BD-2C5F-B891-D060-DC422EC53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972"/>
                <a:ext cx="100" cy="100"/>
              </a:xfrm>
              <a:custGeom>
                <a:avLst/>
                <a:gdLst>
                  <a:gd name="T0" fmla="*/ 20 w 37"/>
                  <a:gd name="T1" fmla="*/ 37 h 37"/>
                  <a:gd name="T2" fmla="*/ 1 w 37"/>
                  <a:gd name="T3" fmla="*/ 20 h 37"/>
                  <a:gd name="T4" fmla="*/ 18 w 37"/>
                  <a:gd name="T5" fmla="*/ 1 h 37"/>
                  <a:gd name="T6" fmla="*/ 37 w 37"/>
                  <a:gd name="T7" fmla="*/ 18 h 37"/>
                  <a:gd name="T8" fmla="*/ 20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0" y="37"/>
                    </a:moveTo>
                    <a:cubicBezTo>
                      <a:pt x="10" y="37"/>
                      <a:pt x="1" y="30"/>
                      <a:pt x="1" y="20"/>
                    </a:cubicBezTo>
                    <a:cubicBezTo>
                      <a:pt x="0" y="10"/>
                      <a:pt x="8" y="1"/>
                      <a:pt x="18" y="1"/>
                    </a:cubicBezTo>
                    <a:cubicBezTo>
                      <a:pt x="28" y="0"/>
                      <a:pt x="36" y="8"/>
                      <a:pt x="37" y="18"/>
                    </a:cubicBezTo>
                    <a:cubicBezTo>
                      <a:pt x="37" y="28"/>
                      <a:pt x="30" y="36"/>
                      <a:pt x="2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id="{7C187E27-BBCA-37B5-C5BD-763EF508D0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901"/>
                <a:ext cx="515" cy="515"/>
              </a:xfrm>
              <a:custGeom>
                <a:avLst/>
                <a:gdLst>
                  <a:gd name="T0" fmla="*/ 95 w 190"/>
                  <a:gd name="T1" fmla="*/ 0 h 190"/>
                  <a:gd name="T2" fmla="*/ 0 w 190"/>
                  <a:gd name="T3" fmla="*/ 95 h 190"/>
                  <a:gd name="T4" fmla="*/ 95 w 190"/>
                  <a:gd name="T5" fmla="*/ 190 h 190"/>
                  <a:gd name="T6" fmla="*/ 190 w 190"/>
                  <a:gd name="T7" fmla="*/ 95 h 190"/>
                  <a:gd name="T8" fmla="*/ 95 w 190"/>
                  <a:gd name="T9" fmla="*/ 0 h 190"/>
                  <a:gd name="T10" fmla="*/ 95 w 190"/>
                  <a:gd name="T11" fmla="*/ 178 h 190"/>
                  <a:gd name="T12" fmla="*/ 12 w 190"/>
                  <a:gd name="T13" fmla="*/ 95 h 190"/>
                  <a:gd name="T14" fmla="*/ 95 w 190"/>
                  <a:gd name="T15" fmla="*/ 12 h 190"/>
                  <a:gd name="T16" fmla="*/ 178 w 190"/>
                  <a:gd name="T17" fmla="*/ 95 h 190"/>
                  <a:gd name="T18" fmla="*/ 95 w 190"/>
                  <a:gd name="T19" fmla="*/ 17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cubicBezTo>
                      <a:pt x="42" y="0"/>
                      <a:pt x="0" y="43"/>
                      <a:pt x="0" y="95"/>
                    </a:cubicBezTo>
                    <a:cubicBezTo>
                      <a:pt x="0" y="148"/>
                      <a:pt x="42" y="190"/>
                      <a:pt x="95" y="190"/>
                    </a:cubicBezTo>
                    <a:cubicBezTo>
                      <a:pt x="147" y="190"/>
                      <a:pt x="190" y="148"/>
                      <a:pt x="190" y="95"/>
                    </a:cubicBezTo>
                    <a:cubicBezTo>
                      <a:pt x="190" y="43"/>
                      <a:pt x="147" y="0"/>
                      <a:pt x="95" y="0"/>
                    </a:cubicBezTo>
                    <a:close/>
                    <a:moveTo>
                      <a:pt x="95" y="178"/>
                    </a:moveTo>
                    <a:cubicBezTo>
                      <a:pt x="49" y="178"/>
                      <a:pt x="12" y="141"/>
                      <a:pt x="12" y="95"/>
                    </a:cubicBezTo>
                    <a:cubicBezTo>
                      <a:pt x="12" y="49"/>
                      <a:pt x="49" y="12"/>
                      <a:pt x="95" y="12"/>
                    </a:cubicBezTo>
                    <a:cubicBezTo>
                      <a:pt x="141" y="12"/>
                      <a:pt x="178" y="49"/>
                      <a:pt x="178" y="95"/>
                    </a:cubicBezTo>
                    <a:cubicBezTo>
                      <a:pt x="178" y="141"/>
                      <a:pt x="141" y="178"/>
                      <a:pt x="95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2" name="Picture 23">
            <a:extLst>
              <a:ext uri="{FF2B5EF4-FFF2-40B4-BE49-F238E27FC236}">
                <a16:creationId xmlns:a16="http://schemas.microsoft.com/office/drawing/2014/main" id="{9C65EF6F-A3BC-ECD9-B1FE-DCC1E66315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19175" y="1720628"/>
            <a:ext cx="2714194" cy="2718696"/>
          </a:xfrm>
          <a:prstGeom prst="rect">
            <a:avLst/>
          </a:prstGeom>
        </p:spPr>
      </p:pic>
      <p:sp>
        <p:nvSpPr>
          <p:cNvPr id="43" name="Rectangle 3">
            <a:extLst>
              <a:ext uri="{FF2B5EF4-FFF2-40B4-BE49-F238E27FC236}">
                <a16:creationId xmlns:a16="http://schemas.microsoft.com/office/drawing/2014/main" id="{80C574B3-033D-5AE7-4522-5BA03EAAA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431" y="3038171"/>
            <a:ext cx="414732" cy="99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917,465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7C29DEEA-C473-A0CA-A5C8-6FAC1AF2CE3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992014" y="3639783"/>
            <a:ext cx="545233" cy="252914"/>
          </a:xfrm>
          <a:prstGeom prst="rect">
            <a:avLst/>
          </a:prstGeom>
          <a:solidFill>
            <a:srgbClr val="636EFA"/>
          </a:solidFill>
          <a:ln>
            <a:noFill/>
          </a:ln>
          <a:effectLst/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731,389</a:t>
            </a:r>
            <a:b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79.7%</a:t>
            </a: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D72D901B-69DA-A917-076E-FC494F3675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72566" y="2251988"/>
            <a:ext cx="442913" cy="244475"/>
          </a:xfrm>
          <a:prstGeom prst="rect">
            <a:avLst/>
          </a:prstGeom>
          <a:solidFill>
            <a:srgbClr val="EF553B"/>
          </a:solidFill>
          <a:ln>
            <a:noFill/>
          </a:ln>
          <a:effectLst/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186,076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(20.3%)</a:t>
            </a:r>
          </a:p>
        </p:txBody>
      </p:sp>
      <p:cxnSp>
        <p:nvCxnSpPr>
          <p:cNvPr id="52" name="Gerade Verbindung 299">
            <a:extLst>
              <a:ext uri="{FF2B5EF4-FFF2-40B4-BE49-F238E27FC236}">
                <a16:creationId xmlns:a16="http://schemas.microsoft.com/office/drawing/2014/main" id="{B75847E1-E7D6-CAC7-4978-BF1E5A5B380A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7878074" y="3599718"/>
            <a:ext cx="1890774" cy="1327959"/>
          </a:xfrm>
          <a:prstGeom prst="line">
            <a:avLst/>
          </a:prstGeom>
          <a:ln w="1905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34" grpId="0" animBg="1"/>
      <p:bldP spid="35" grpId="0"/>
      <p:bldP spid="46" grpId="0"/>
      <p:bldP spid="48" grpId="0" animBg="1"/>
      <p:bldP spid="49" grpId="0" animBg="1"/>
      <p:bldP spid="50" grpId="0" animBg="1"/>
      <p:bldP spid="51" grpId="0"/>
      <p:bldP spid="53" grpId="0"/>
      <p:bldP spid="43" grpId="0" animBg="1"/>
      <p:bldP spid="44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45">
            <a:extLst>
              <a:ext uri="{FF2B5EF4-FFF2-40B4-BE49-F238E27FC236}">
                <a16:creationId xmlns:a16="http://schemas.microsoft.com/office/drawing/2014/main" id="{D3229555-2843-61C3-379B-B52DDBEE7532}"/>
              </a:ext>
            </a:extLst>
          </p:cNvPr>
          <p:cNvSpPr/>
          <p:nvPr/>
        </p:nvSpPr>
        <p:spPr>
          <a:xfrm>
            <a:off x="8480273" y="4262746"/>
            <a:ext cx="2990358" cy="12479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5" name="Gruppieren 47">
            <a:extLst>
              <a:ext uri="{FF2B5EF4-FFF2-40B4-BE49-F238E27FC236}">
                <a16:creationId xmlns:a16="http://schemas.microsoft.com/office/drawing/2014/main" id="{FEACB1E9-4AE7-9DCF-5D8F-5BE9FF9B45AC}"/>
              </a:ext>
            </a:extLst>
          </p:cNvPr>
          <p:cNvGrpSpPr>
            <a:grpSpLocks noChangeAspect="1"/>
          </p:cNvGrpSpPr>
          <p:nvPr/>
        </p:nvGrpSpPr>
        <p:grpSpPr>
          <a:xfrm>
            <a:off x="8300014" y="4097645"/>
            <a:ext cx="360363" cy="360363"/>
            <a:chOff x="8192950" y="3801857"/>
            <a:chExt cx="720000" cy="720000"/>
          </a:xfrm>
        </p:grpSpPr>
        <p:sp>
          <p:nvSpPr>
            <p:cNvPr id="26" name="Ellipse 186">
              <a:extLst>
                <a:ext uri="{FF2B5EF4-FFF2-40B4-BE49-F238E27FC236}">
                  <a16:creationId xmlns:a16="http://schemas.microsoft.com/office/drawing/2014/main" id="{A38A31D1-FE34-5E59-F04B-ADF428FFB943}"/>
                </a:ext>
              </a:extLst>
            </p:cNvPr>
            <p:cNvSpPr/>
            <p:nvPr/>
          </p:nvSpPr>
          <p:spPr>
            <a:xfrm>
              <a:off x="8192950" y="3801857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CE6B54CA-005E-97E0-9817-1A17A699F7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05302" y="3914209"/>
              <a:ext cx="495297" cy="495297"/>
              <a:chOff x="2864" y="1901"/>
              <a:chExt cx="515" cy="515"/>
            </a:xfrm>
            <a:solidFill>
              <a:schemeClr val="bg1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5667ED20-779D-A453-E51B-55259DD92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077"/>
                <a:ext cx="168" cy="279"/>
              </a:xfrm>
              <a:custGeom>
                <a:avLst/>
                <a:gdLst>
                  <a:gd name="T0" fmla="*/ 62 w 62"/>
                  <a:gd name="T1" fmla="*/ 70 h 103"/>
                  <a:gd name="T2" fmla="*/ 59 w 62"/>
                  <a:gd name="T3" fmla="*/ 73 h 103"/>
                  <a:gd name="T4" fmla="*/ 57 w 62"/>
                  <a:gd name="T5" fmla="*/ 76 h 103"/>
                  <a:gd name="T6" fmla="*/ 45 w 62"/>
                  <a:gd name="T7" fmla="*/ 87 h 103"/>
                  <a:gd name="T8" fmla="*/ 31 w 62"/>
                  <a:gd name="T9" fmla="*/ 96 h 103"/>
                  <a:gd name="T10" fmla="*/ 3 w 62"/>
                  <a:gd name="T11" fmla="*/ 81 h 103"/>
                  <a:gd name="T12" fmla="*/ 20 w 62"/>
                  <a:gd name="T13" fmla="*/ 24 h 103"/>
                  <a:gd name="T14" fmla="*/ 14 w 62"/>
                  <a:gd name="T15" fmla="*/ 19 h 103"/>
                  <a:gd name="T16" fmla="*/ 8 w 62"/>
                  <a:gd name="T17" fmla="*/ 23 h 103"/>
                  <a:gd name="T18" fmla="*/ 2 w 62"/>
                  <a:gd name="T19" fmla="*/ 27 h 103"/>
                  <a:gd name="T20" fmla="*/ 0 w 62"/>
                  <a:gd name="T21" fmla="*/ 23 h 103"/>
                  <a:gd name="T22" fmla="*/ 3 w 62"/>
                  <a:gd name="T23" fmla="*/ 18 h 103"/>
                  <a:gd name="T24" fmla="*/ 25 w 62"/>
                  <a:gd name="T25" fmla="*/ 4 h 103"/>
                  <a:gd name="T26" fmla="*/ 52 w 62"/>
                  <a:gd name="T27" fmla="*/ 29 h 103"/>
                  <a:gd name="T28" fmla="*/ 40 w 62"/>
                  <a:gd name="T29" fmla="*/ 69 h 103"/>
                  <a:gd name="T30" fmla="*/ 46 w 62"/>
                  <a:gd name="T31" fmla="*/ 76 h 103"/>
                  <a:gd name="T32" fmla="*/ 52 w 62"/>
                  <a:gd name="T33" fmla="*/ 71 h 103"/>
                  <a:gd name="T34" fmla="*/ 55 w 62"/>
                  <a:gd name="T35" fmla="*/ 68 h 103"/>
                  <a:gd name="T36" fmla="*/ 57 w 62"/>
                  <a:gd name="T37" fmla="*/ 66 h 103"/>
                  <a:gd name="T38" fmla="*/ 61 w 62"/>
                  <a:gd name="T39" fmla="*/ 67 h 103"/>
                  <a:gd name="T40" fmla="*/ 62 w 62"/>
                  <a:gd name="T41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03">
                    <a:moveTo>
                      <a:pt x="62" y="70"/>
                    </a:moveTo>
                    <a:cubicBezTo>
                      <a:pt x="62" y="71"/>
                      <a:pt x="60" y="72"/>
                      <a:pt x="59" y="73"/>
                    </a:cubicBezTo>
                    <a:cubicBezTo>
                      <a:pt x="58" y="74"/>
                      <a:pt x="58" y="75"/>
                      <a:pt x="57" y="76"/>
                    </a:cubicBezTo>
                    <a:cubicBezTo>
                      <a:pt x="53" y="80"/>
                      <a:pt x="49" y="84"/>
                      <a:pt x="45" y="87"/>
                    </a:cubicBezTo>
                    <a:cubicBezTo>
                      <a:pt x="41" y="91"/>
                      <a:pt x="36" y="94"/>
                      <a:pt x="31" y="96"/>
                    </a:cubicBezTo>
                    <a:cubicBezTo>
                      <a:pt x="15" y="103"/>
                      <a:pt x="1" y="97"/>
                      <a:pt x="3" y="81"/>
                    </a:cubicBezTo>
                    <a:cubicBezTo>
                      <a:pt x="5" y="65"/>
                      <a:pt x="19" y="30"/>
                      <a:pt x="20" y="24"/>
                    </a:cubicBezTo>
                    <a:cubicBezTo>
                      <a:pt x="22" y="17"/>
                      <a:pt x="18" y="16"/>
                      <a:pt x="14" y="19"/>
                    </a:cubicBezTo>
                    <a:cubicBezTo>
                      <a:pt x="11" y="20"/>
                      <a:pt x="10" y="22"/>
                      <a:pt x="8" y="23"/>
                    </a:cubicBezTo>
                    <a:cubicBezTo>
                      <a:pt x="6" y="25"/>
                      <a:pt x="5" y="27"/>
                      <a:pt x="2" y="27"/>
                    </a:cubicBezTo>
                    <a:cubicBezTo>
                      <a:pt x="1" y="26"/>
                      <a:pt x="0" y="24"/>
                      <a:pt x="0" y="23"/>
                    </a:cubicBezTo>
                    <a:cubicBezTo>
                      <a:pt x="0" y="21"/>
                      <a:pt x="2" y="20"/>
                      <a:pt x="3" y="18"/>
                    </a:cubicBezTo>
                    <a:cubicBezTo>
                      <a:pt x="9" y="12"/>
                      <a:pt x="16" y="7"/>
                      <a:pt x="25" y="4"/>
                    </a:cubicBezTo>
                    <a:cubicBezTo>
                      <a:pt x="38" y="0"/>
                      <a:pt x="60" y="4"/>
                      <a:pt x="52" y="29"/>
                    </a:cubicBezTo>
                    <a:cubicBezTo>
                      <a:pt x="46" y="47"/>
                      <a:pt x="42" y="60"/>
                      <a:pt x="40" y="69"/>
                    </a:cubicBezTo>
                    <a:cubicBezTo>
                      <a:pt x="37" y="78"/>
                      <a:pt x="41" y="80"/>
                      <a:pt x="46" y="76"/>
                    </a:cubicBezTo>
                    <a:cubicBezTo>
                      <a:pt x="48" y="74"/>
                      <a:pt x="50" y="73"/>
                      <a:pt x="52" y="71"/>
                    </a:cubicBezTo>
                    <a:cubicBezTo>
                      <a:pt x="53" y="70"/>
                      <a:pt x="54" y="69"/>
                      <a:pt x="55" y="68"/>
                    </a:cubicBezTo>
                    <a:cubicBezTo>
                      <a:pt x="55" y="68"/>
                      <a:pt x="56" y="67"/>
                      <a:pt x="57" y="66"/>
                    </a:cubicBezTo>
                    <a:cubicBezTo>
                      <a:pt x="58" y="66"/>
                      <a:pt x="60" y="66"/>
                      <a:pt x="61" y="67"/>
                    </a:cubicBezTo>
                    <a:cubicBezTo>
                      <a:pt x="62" y="68"/>
                      <a:pt x="62" y="69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4CB2DED8-9DAC-B043-E5D9-C4E06AFB9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972"/>
                <a:ext cx="100" cy="100"/>
              </a:xfrm>
              <a:custGeom>
                <a:avLst/>
                <a:gdLst>
                  <a:gd name="T0" fmla="*/ 20 w 37"/>
                  <a:gd name="T1" fmla="*/ 37 h 37"/>
                  <a:gd name="T2" fmla="*/ 1 w 37"/>
                  <a:gd name="T3" fmla="*/ 20 h 37"/>
                  <a:gd name="T4" fmla="*/ 18 w 37"/>
                  <a:gd name="T5" fmla="*/ 1 h 37"/>
                  <a:gd name="T6" fmla="*/ 37 w 37"/>
                  <a:gd name="T7" fmla="*/ 18 h 37"/>
                  <a:gd name="T8" fmla="*/ 20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0" y="37"/>
                    </a:moveTo>
                    <a:cubicBezTo>
                      <a:pt x="10" y="37"/>
                      <a:pt x="1" y="30"/>
                      <a:pt x="1" y="20"/>
                    </a:cubicBezTo>
                    <a:cubicBezTo>
                      <a:pt x="0" y="10"/>
                      <a:pt x="8" y="1"/>
                      <a:pt x="18" y="1"/>
                    </a:cubicBezTo>
                    <a:cubicBezTo>
                      <a:pt x="28" y="0"/>
                      <a:pt x="36" y="8"/>
                      <a:pt x="37" y="18"/>
                    </a:cubicBezTo>
                    <a:cubicBezTo>
                      <a:pt x="37" y="28"/>
                      <a:pt x="30" y="36"/>
                      <a:pt x="2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44DCB292-DE11-4AB8-968F-2A4DC0386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901"/>
                <a:ext cx="515" cy="515"/>
              </a:xfrm>
              <a:custGeom>
                <a:avLst/>
                <a:gdLst>
                  <a:gd name="T0" fmla="*/ 95 w 190"/>
                  <a:gd name="T1" fmla="*/ 0 h 190"/>
                  <a:gd name="T2" fmla="*/ 0 w 190"/>
                  <a:gd name="T3" fmla="*/ 95 h 190"/>
                  <a:gd name="T4" fmla="*/ 95 w 190"/>
                  <a:gd name="T5" fmla="*/ 190 h 190"/>
                  <a:gd name="T6" fmla="*/ 190 w 190"/>
                  <a:gd name="T7" fmla="*/ 95 h 190"/>
                  <a:gd name="T8" fmla="*/ 95 w 190"/>
                  <a:gd name="T9" fmla="*/ 0 h 190"/>
                  <a:gd name="T10" fmla="*/ 95 w 190"/>
                  <a:gd name="T11" fmla="*/ 178 h 190"/>
                  <a:gd name="T12" fmla="*/ 12 w 190"/>
                  <a:gd name="T13" fmla="*/ 95 h 190"/>
                  <a:gd name="T14" fmla="*/ 95 w 190"/>
                  <a:gd name="T15" fmla="*/ 12 h 190"/>
                  <a:gd name="T16" fmla="*/ 178 w 190"/>
                  <a:gd name="T17" fmla="*/ 95 h 190"/>
                  <a:gd name="T18" fmla="*/ 95 w 190"/>
                  <a:gd name="T19" fmla="*/ 17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cubicBezTo>
                      <a:pt x="42" y="0"/>
                      <a:pt x="0" y="43"/>
                      <a:pt x="0" y="95"/>
                    </a:cubicBezTo>
                    <a:cubicBezTo>
                      <a:pt x="0" y="148"/>
                      <a:pt x="42" y="190"/>
                      <a:pt x="95" y="190"/>
                    </a:cubicBezTo>
                    <a:cubicBezTo>
                      <a:pt x="147" y="190"/>
                      <a:pt x="190" y="148"/>
                      <a:pt x="190" y="95"/>
                    </a:cubicBezTo>
                    <a:cubicBezTo>
                      <a:pt x="190" y="43"/>
                      <a:pt x="147" y="0"/>
                      <a:pt x="95" y="0"/>
                    </a:cubicBezTo>
                    <a:close/>
                    <a:moveTo>
                      <a:pt x="95" y="178"/>
                    </a:moveTo>
                    <a:cubicBezTo>
                      <a:pt x="49" y="178"/>
                      <a:pt x="12" y="141"/>
                      <a:pt x="12" y="95"/>
                    </a:cubicBezTo>
                    <a:cubicBezTo>
                      <a:pt x="12" y="49"/>
                      <a:pt x="49" y="12"/>
                      <a:pt x="95" y="12"/>
                    </a:cubicBezTo>
                    <a:cubicBezTo>
                      <a:pt x="141" y="12"/>
                      <a:pt x="178" y="49"/>
                      <a:pt x="178" y="95"/>
                    </a:cubicBezTo>
                    <a:cubicBezTo>
                      <a:pt x="178" y="141"/>
                      <a:pt x="141" y="178"/>
                      <a:pt x="95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Textfeld 46">
            <a:extLst>
              <a:ext uri="{FF2B5EF4-FFF2-40B4-BE49-F238E27FC236}">
                <a16:creationId xmlns:a16="http://schemas.microsoft.com/office/drawing/2014/main" id="{A42B035C-AAF1-10B6-E1A8-40A04A639ACC}"/>
              </a:ext>
            </a:extLst>
          </p:cNvPr>
          <p:cNvSpPr txBox="1"/>
          <p:nvPr/>
        </p:nvSpPr>
        <p:spPr>
          <a:xfrm>
            <a:off x="8614663" y="4272270"/>
            <a:ext cx="2855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Cessna Caravan accounts for more than 83%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domestic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cargo flight movements by regional turboprop aircraft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734674" cy="985286"/>
          </a:xfrm>
        </p:spPr>
        <p:txBody>
          <a:bodyPr vert="horz">
            <a:normAutofit fontScale="90000"/>
          </a:bodyPr>
          <a:lstStyle/>
          <a:p>
            <a:r>
              <a:rPr lang="en-US" sz="36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Characteristics of Regional </a:t>
            </a:r>
            <a:r>
              <a:rPr lang="en-US" sz="3600" dirty="0">
                <a:solidFill>
                  <a:srgbClr val="00658B"/>
                </a:solidFill>
              </a:rPr>
              <a:t>A</a:t>
            </a:r>
            <a:r>
              <a:rPr lang="en-US" sz="36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en-US" sz="3600" dirty="0">
                <a:solidFill>
                  <a:srgbClr val="00658B"/>
                </a:solidFill>
              </a:rPr>
              <a:t>C</a:t>
            </a:r>
            <a:r>
              <a:rPr lang="en-US" sz="36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argo </a:t>
            </a:r>
            <a:r>
              <a:rPr lang="en-US" sz="3600" dirty="0">
                <a:solidFill>
                  <a:srgbClr val="00658B"/>
                </a:solidFill>
              </a:rPr>
              <a:t>O</a:t>
            </a:r>
            <a:r>
              <a:rPr lang="en-US" sz="36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perations</a:t>
            </a:r>
            <a:br>
              <a:rPr lang="en-US" sz="3200" dirty="0"/>
            </a:br>
            <a:r>
              <a:rPr lang="en-US" sz="2700" dirty="0"/>
              <a:t>What type of aircraft are flying?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Bar chart showing the most common regional cargo aircraft in the United States and Europe. Movements are shown on the y-axis and aircraft types are shown on the x-axis. ">
            <a:extLst>
              <a:ext uri="{FF2B5EF4-FFF2-40B4-BE49-F238E27FC236}">
                <a16:creationId xmlns:a16="http://schemas.microsoft.com/office/drawing/2014/main" id="{1CB0C12A-E2BB-E31A-7754-DCD7D77FB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47" y="1487416"/>
            <a:ext cx="7857579" cy="4630359"/>
          </a:xfrm>
          <a:prstGeom prst="rect">
            <a:avLst/>
          </a:prstGeom>
          <a:solidFill>
            <a:srgbClr val="636EFA"/>
          </a:solidFill>
        </p:spPr>
      </p:pic>
      <p:sp>
        <p:nvSpPr>
          <p:cNvPr id="7" name="Rechteck 45">
            <a:extLst>
              <a:ext uri="{FF2B5EF4-FFF2-40B4-BE49-F238E27FC236}">
                <a16:creationId xmlns:a16="http://schemas.microsoft.com/office/drawing/2014/main" id="{C2A127FD-8F04-FA0C-DE2F-DCE24EA26FAB}"/>
              </a:ext>
            </a:extLst>
          </p:cNvPr>
          <p:cNvSpPr/>
          <p:nvPr/>
        </p:nvSpPr>
        <p:spPr>
          <a:xfrm>
            <a:off x="8480273" y="4262745"/>
            <a:ext cx="2990358" cy="12479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feld 46">
            <a:extLst>
              <a:ext uri="{FF2B5EF4-FFF2-40B4-BE49-F238E27FC236}">
                <a16:creationId xmlns:a16="http://schemas.microsoft.com/office/drawing/2014/main" id="{03B13C28-E9DE-6692-453B-ADB750FDC57A}"/>
              </a:ext>
            </a:extLst>
          </p:cNvPr>
          <p:cNvSpPr txBox="1"/>
          <p:nvPr/>
        </p:nvSpPr>
        <p:spPr>
          <a:xfrm>
            <a:off x="8614663" y="4272270"/>
            <a:ext cx="28559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ATR-72, Embraer 120 and ATR-42 aircraft account for more than 94%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domestic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European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cargo flight movements by regional aircraft</a:t>
            </a:r>
          </a:p>
        </p:txBody>
      </p:sp>
      <p:grpSp>
        <p:nvGrpSpPr>
          <p:cNvPr id="10" name="Gruppieren 47">
            <a:extLst>
              <a:ext uri="{FF2B5EF4-FFF2-40B4-BE49-F238E27FC236}">
                <a16:creationId xmlns:a16="http://schemas.microsoft.com/office/drawing/2014/main" id="{C94FE670-183A-65D2-946E-B6E872ED79EC}"/>
              </a:ext>
            </a:extLst>
          </p:cNvPr>
          <p:cNvGrpSpPr>
            <a:grpSpLocks noChangeAspect="1"/>
          </p:cNvGrpSpPr>
          <p:nvPr/>
        </p:nvGrpSpPr>
        <p:grpSpPr>
          <a:xfrm>
            <a:off x="8300014" y="4097645"/>
            <a:ext cx="360363" cy="360363"/>
            <a:chOff x="8192950" y="3801857"/>
            <a:chExt cx="720000" cy="720000"/>
          </a:xfrm>
        </p:grpSpPr>
        <p:sp>
          <p:nvSpPr>
            <p:cNvPr id="11" name="Ellipse 186">
              <a:extLst>
                <a:ext uri="{FF2B5EF4-FFF2-40B4-BE49-F238E27FC236}">
                  <a16:creationId xmlns:a16="http://schemas.microsoft.com/office/drawing/2014/main" id="{B415DB9A-1F38-7BB3-A97C-3264AB335F1C}"/>
                </a:ext>
              </a:extLst>
            </p:cNvPr>
            <p:cNvSpPr/>
            <p:nvPr/>
          </p:nvSpPr>
          <p:spPr>
            <a:xfrm>
              <a:off x="8192950" y="3801857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EEFF8912-C728-BC9A-90F7-8ED7693ECB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05302" y="3914209"/>
              <a:ext cx="495297" cy="495297"/>
              <a:chOff x="2864" y="1901"/>
              <a:chExt cx="515" cy="515"/>
            </a:xfrm>
            <a:solidFill>
              <a:schemeClr val="bg1"/>
            </a:solidFill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BC6BC841-3777-CD4D-08CD-750DB1537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077"/>
                <a:ext cx="168" cy="279"/>
              </a:xfrm>
              <a:custGeom>
                <a:avLst/>
                <a:gdLst>
                  <a:gd name="T0" fmla="*/ 62 w 62"/>
                  <a:gd name="T1" fmla="*/ 70 h 103"/>
                  <a:gd name="T2" fmla="*/ 59 w 62"/>
                  <a:gd name="T3" fmla="*/ 73 h 103"/>
                  <a:gd name="T4" fmla="*/ 57 w 62"/>
                  <a:gd name="T5" fmla="*/ 76 h 103"/>
                  <a:gd name="T6" fmla="*/ 45 w 62"/>
                  <a:gd name="T7" fmla="*/ 87 h 103"/>
                  <a:gd name="T8" fmla="*/ 31 w 62"/>
                  <a:gd name="T9" fmla="*/ 96 h 103"/>
                  <a:gd name="T10" fmla="*/ 3 w 62"/>
                  <a:gd name="T11" fmla="*/ 81 h 103"/>
                  <a:gd name="T12" fmla="*/ 20 w 62"/>
                  <a:gd name="T13" fmla="*/ 24 h 103"/>
                  <a:gd name="T14" fmla="*/ 14 w 62"/>
                  <a:gd name="T15" fmla="*/ 19 h 103"/>
                  <a:gd name="T16" fmla="*/ 8 w 62"/>
                  <a:gd name="T17" fmla="*/ 23 h 103"/>
                  <a:gd name="T18" fmla="*/ 2 w 62"/>
                  <a:gd name="T19" fmla="*/ 27 h 103"/>
                  <a:gd name="T20" fmla="*/ 0 w 62"/>
                  <a:gd name="T21" fmla="*/ 23 h 103"/>
                  <a:gd name="T22" fmla="*/ 3 w 62"/>
                  <a:gd name="T23" fmla="*/ 18 h 103"/>
                  <a:gd name="T24" fmla="*/ 25 w 62"/>
                  <a:gd name="T25" fmla="*/ 4 h 103"/>
                  <a:gd name="T26" fmla="*/ 52 w 62"/>
                  <a:gd name="T27" fmla="*/ 29 h 103"/>
                  <a:gd name="T28" fmla="*/ 40 w 62"/>
                  <a:gd name="T29" fmla="*/ 69 h 103"/>
                  <a:gd name="T30" fmla="*/ 46 w 62"/>
                  <a:gd name="T31" fmla="*/ 76 h 103"/>
                  <a:gd name="T32" fmla="*/ 52 w 62"/>
                  <a:gd name="T33" fmla="*/ 71 h 103"/>
                  <a:gd name="T34" fmla="*/ 55 w 62"/>
                  <a:gd name="T35" fmla="*/ 68 h 103"/>
                  <a:gd name="T36" fmla="*/ 57 w 62"/>
                  <a:gd name="T37" fmla="*/ 66 h 103"/>
                  <a:gd name="T38" fmla="*/ 61 w 62"/>
                  <a:gd name="T39" fmla="*/ 67 h 103"/>
                  <a:gd name="T40" fmla="*/ 62 w 62"/>
                  <a:gd name="T41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03">
                    <a:moveTo>
                      <a:pt x="62" y="70"/>
                    </a:moveTo>
                    <a:cubicBezTo>
                      <a:pt x="62" y="71"/>
                      <a:pt x="60" y="72"/>
                      <a:pt x="59" y="73"/>
                    </a:cubicBezTo>
                    <a:cubicBezTo>
                      <a:pt x="58" y="74"/>
                      <a:pt x="58" y="75"/>
                      <a:pt x="57" y="76"/>
                    </a:cubicBezTo>
                    <a:cubicBezTo>
                      <a:pt x="53" y="80"/>
                      <a:pt x="49" y="84"/>
                      <a:pt x="45" y="87"/>
                    </a:cubicBezTo>
                    <a:cubicBezTo>
                      <a:pt x="41" y="91"/>
                      <a:pt x="36" y="94"/>
                      <a:pt x="31" y="96"/>
                    </a:cubicBezTo>
                    <a:cubicBezTo>
                      <a:pt x="15" y="103"/>
                      <a:pt x="1" y="97"/>
                      <a:pt x="3" y="81"/>
                    </a:cubicBezTo>
                    <a:cubicBezTo>
                      <a:pt x="5" y="65"/>
                      <a:pt x="19" y="30"/>
                      <a:pt x="20" y="24"/>
                    </a:cubicBezTo>
                    <a:cubicBezTo>
                      <a:pt x="22" y="17"/>
                      <a:pt x="18" y="16"/>
                      <a:pt x="14" y="19"/>
                    </a:cubicBezTo>
                    <a:cubicBezTo>
                      <a:pt x="11" y="20"/>
                      <a:pt x="10" y="22"/>
                      <a:pt x="8" y="23"/>
                    </a:cubicBezTo>
                    <a:cubicBezTo>
                      <a:pt x="6" y="25"/>
                      <a:pt x="5" y="27"/>
                      <a:pt x="2" y="27"/>
                    </a:cubicBezTo>
                    <a:cubicBezTo>
                      <a:pt x="1" y="26"/>
                      <a:pt x="0" y="24"/>
                      <a:pt x="0" y="23"/>
                    </a:cubicBezTo>
                    <a:cubicBezTo>
                      <a:pt x="0" y="21"/>
                      <a:pt x="2" y="20"/>
                      <a:pt x="3" y="18"/>
                    </a:cubicBezTo>
                    <a:cubicBezTo>
                      <a:pt x="9" y="12"/>
                      <a:pt x="16" y="7"/>
                      <a:pt x="25" y="4"/>
                    </a:cubicBezTo>
                    <a:cubicBezTo>
                      <a:pt x="38" y="0"/>
                      <a:pt x="60" y="4"/>
                      <a:pt x="52" y="29"/>
                    </a:cubicBezTo>
                    <a:cubicBezTo>
                      <a:pt x="46" y="47"/>
                      <a:pt x="42" y="60"/>
                      <a:pt x="40" y="69"/>
                    </a:cubicBezTo>
                    <a:cubicBezTo>
                      <a:pt x="37" y="78"/>
                      <a:pt x="41" y="80"/>
                      <a:pt x="46" y="76"/>
                    </a:cubicBezTo>
                    <a:cubicBezTo>
                      <a:pt x="48" y="74"/>
                      <a:pt x="50" y="73"/>
                      <a:pt x="52" y="71"/>
                    </a:cubicBezTo>
                    <a:cubicBezTo>
                      <a:pt x="53" y="70"/>
                      <a:pt x="54" y="69"/>
                      <a:pt x="55" y="68"/>
                    </a:cubicBezTo>
                    <a:cubicBezTo>
                      <a:pt x="55" y="68"/>
                      <a:pt x="56" y="67"/>
                      <a:pt x="57" y="66"/>
                    </a:cubicBezTo>
                    <a:cubicBezTo>
                      <a:pt x="58" y="66"/>
                      <a:pt x="60" y="66"/>
                      <a:pt x="61" y="67"/>
                    </a:cubicBezTo>
                    <a:cubicBezTo>
                      <a:pt x="62" y="68"/>
                      <a:pt x="62" y="69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E5F63B91-8877-201D-DE91-FCDE06684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972"/>
                <a:ext cx="100" cy="100"/>
              </a:xfrm>
              <a:custGeom>
                <a:avLst/>
                <a:gdLst>
                  <a:gd name="T0" fmla="*/ 20 w 37"/>
                  <a:gd name="T1" fmla="*/ 37 h 37"/>
                  <a:gd name="T2" fmla="*/ 1 w 37"/>
                  <a:gd name="T3" fmla="*/ 20 h 37"/>
                  <a:gd name="T4" fmla="*/ 18 w 37"/>
                  <a:gd name="T5" fmla="*/ 1 h 37"/>
                  <a:gd name="T6" fmla="*/ 37 w 37"/>
                  <a:gd name="T7" fmla="*/ 18 h 37"/>
                  <a:gd name="T8" fmla="*/ 20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0" y="37"/>
                    </a:moveTo>
                    <a:cubicBezTo>
                      <a:pt x="10" y="37"/>
                      <a:pt x="1" y="30"/>
                      <a:pt x="1" y="20"/>
                    </a:cubicBezTo>
                    <a:cubicBezTo>
                      <a:pt x="0" y="10"/>
                      <a:pt x="8" y="1"/>
                      <a:pt x="18" y="1"/>
                    </a:cubicBezTo>
                    <a:cubicBezTo>
                      <a:pt x="28" y="0"/>
                      <a:pt x="36" y="8"/>
                      <a:pt x="37" y="18"/>
                    </a:cubicBezTo>
                    <a:cubicBezTo>
                      <a:pt x="37" y="28"/>
                      <a:pt x="30" y="36"/>
                      <a:pt x="2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A0C930E2-03A7-5F9E-BB5C-10814FC6EB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901"/>
                <a:ext cx="515" cy="515"/>
              </a:xfrm>
              <a:custGeom>
                <a:avLst/>
                <a:gdLst>
                  <a:gd name="T0" fmla="*/ 95 w 190"/>
                  <a:gd name="T1" fmla="*/ 0 h 190"/>
                  <a:gd name="T2" fmla="*/ 0 w 190"/>
                  <a:gd name="T3" fmla="*/ 95 h 190"/>
                  <a:gd name="T4" fmla="*/ 95 w 190"/>
                  <a:gd name="T5" fmla="*/ 190 h 190"/>
                  <a:gd name="T6" fmla="*/ 190 w 190"/>
                  <a:gd name="T7" fmla="*/ 95 h 190"/>
                  <a:gd name="T8" fmla="*/ 95 w 190"/>
                  <a:gd name="T9" fmla="*/ 0 h 190"/>
                  <a:gd name="T10" fmla="*/ 95 w 190"/>
                  <a:gd name="T11" fmla="*/ 178 h 190"/>
                  <a:gd name="T12" fmla="*/ 12 w 190"/>
                  <a:gd name="T13" fmla="*/ 95 h 190"/>
                  <a:gd name="T14" fmla="*/ 95 w 190"/>
                  <a:gd name="T15" fmla="*/ 12 h 190"/>
                  <a:gd name="T16" fmla="*/ 178 w 190"/>
                  <a:gd name="T17" fmla="*/ 95 h 190"/>
                  <a:gd name="T18" fmla="*/ 95 w 190"/>
                  <a:gd name="T19" fmla="*/ 17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cubicBezTo>
                      <a:pt x="42" y="0"/>
                      <a:pt x="0" y="43"/>
                      <a:pt x="0" y="95"/>
                    </a:cubicBezTo>
                    <a:cubicBezTo>
                      <a:pt x="0" y="148"/>
                      <a:pt x="42" y="190"/>
                      <a:pt x="95" y="190"/>
                    </a:cubicBezTo>
                    <a:cubicBezTo>
                      <a:pt x="147" y="190"/>
                      <a:pt x="190" y="148"/>
                      <a:pt x="190" y="95"/>
                    </a:cubicBezTo>
                    <a:cubicBezTo>
                      <a:pt x="190" y="43"/>
                      <a:pt x="147" y="0"/>
                      <a:pt x="95" y="0"/>
                    </a:cubicBezTo>
                    <a:close/>
                    <a:moveTo>
                      <a:pt x="95" y="178"/>
                    </a:moveTo>
                    <a:cubicBezTo>
                      <a:pt x="49" y="178"/>
                      <a:pt x="12" y="141"/>
                      <a:pt x="12" y="95"/>
                    </a:cubicBezTo>
                    <a:cubicBezTo>
                      <a:pt x="12" y="49"/>
                      <a:pt x="49" y="12"/>
                      <a:pt x="95" y="12"/>
                    </a:cubicBezTo>
                    <a:cubicBezTo>
                      <a:pt x="141" y="12"/>
                      <a:pt x="178" y="49"/>
                      <a:pt x="178" y="95"/>
                    </a:cubicBezTo>
                    <a:cubicBezTo>
                      <a:pt x="178" y="141"/>
                      <a:pt x="141" y="178"/>
                      <a:pt x="95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feld 2">
            <a:extLst>
              <a:ext uri="{FF2B5EF4-FFF2-40B4-BE49-F238E27FC236}">
                <a16:creationId xmlns:a16="http://schemas.microsoft.com/office/drawing/2014/main" id="{195C6A91-052E-F6D7-9DD1-47CE556BD0BF}"/>
              </a:ext>
            </a:extLst>
          </p:cNvPr>
          <p:cNvSpPr txBox="1"/>
          <p:nvPr/>
        </p:nvSpPr>
        <p:spPr>
          <a:xfrm>
            <a:off x="455347" y="6317293"/>
            <a:ext cx="61170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Sources: Eurostat, 2022; Bureau of Transportation Statistics,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*Federal Express has a waiver to report all its small aircraft as Beech 18 C-185 (BE18), regardless of actual aircraft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**This file is licensed under the Creative Commons Attribution-Share Alike 2.0 Generic license.</a:t>
            </a:r>
          </a:p>
        </p:txBody>
      </p:sp>
      <p:sp>
        <p:nvSpPr>
          <p:cNvPr id="17" name="Rechteck 216">
            <a:extLst>
              <a:ext uri="{FF2B5EF4-FFF2-40B4-BE49-F238E27FC236}">
                <a16:creationId xmlns:a16="http://schemas.microsoft.com/office/drawing/2014/main" id="{9523C335-7FC7-E019-546A-70A7FF1FB6C1}"/>
              </a:ext>
            </a:extLst>
          </p:cNvPr>
          <p:cNvSpPr/>
          <p:nvPr/>
        </p:nvSpPr>
        <p:spPr>
          <a:xfrm>
            <a:off x="2867668" y="2105580"/>
            <a:ext cx="2253354" cy="1030501"/>
          </a:xfrm>
          <a:prstGeom prst="rect">
            <a:avLst/>
          </a:prstGeom>
          <a:solidFill>
            <a:srgbClr val="0065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8" name="Gruppieren 230">
            <a:extLst>
              <a:ext uri="{FF2B5EF4-FFF2-40B4-BE49-F238E27FC236}">
                <a16:creationId xmlns:a16="http://schemas.microsoft.com/office/drawing/2014/main" id="{C557E611-35B1-E1A5-2755-8ABD19CC8A9E}"/>
              </a:ext>
            </a:extLst>
          </p:cNvPr>
          <p:cNvGrpSpPr>
            <a:grpSpLocks noChangeAspect="1"/>
          </p:cNvGrpSpPr>
          <p:nvPr/>
        </p:nvGrpSpPr>
        <p:grpSpPr>
          <a:xfrm>
            <a:off x="2687409" y="1940480"/>
            <a:ext cx="360363" cy="360363"/>
            <a:chOff x="8192950" y="3801857"/>
            <a:chExt cx="720000" cy="720000"/>
          </a:xfrm>
        </p:grpSpPr>
        <p:sp>
          <p:nvSpPr>
            <p:cNvPr id="19" name="Ellipse 186">
              <a:extLst>
                <a:ext uri="{FF2B5EF4-FFF2-40B4-BE49-F238E27FC236}">
                  <a16:creationId xmlns:a16="http://schemas.microsoft.com/office/drawing/2014/main" id="{4D10543C-B124-C75C-FDBC-0828DFC319FE}"/>
                </a:ext>
              </a:extLst>
            </p:cNvPr>
            <p:cNvSpPr/>
            <p:nvPr/>
          </p:nvSpPr>
          <p:spPr>
            <a:xfrm>
              <a:off x="8192950" y="3801857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3EC04D39-D7CE-DD00-8854-A0BBA1DADA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05302" y="3914209"/>
              <a:ext cx="495297" cy="495297"/>
              <a:chOff x="2864" y="1901"/>
              <a:chExt cx="515" cy="515"/>
            </a:xfrm>
            <a:solidFill>
              <a:schemeClr val="bg1"/>
            </a:solidFill>
          </p:grpSpPr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169B4DB8-42D8-FFAE-DFF3-8C0D67653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077"/>
                <a:ext cx="168" cy="279"/>
              </a:xfrm>
              <a:custGeom>
                <a:avLst/>
                <a:gdLst>
                  <a:gd name="T0" fmla="*/ 62 w 62"/>
                  <a:gd name="T1" fmla="*/ 70 h 103"/>
                  <a:gd name="T2" fmla="*/ 59 w 62"/>
                  <a:gd name="T3" fmla="*/ 73 h 103"/>
                  <a:gd name="T4" fmla="*/ 57 w 62"/>
                  <a:gd name="T5" fmla="*/ 76 h 103"/>
                  <a:gd name="T6" fmla="*/ 45 w 62"/>
                  <a:gd name="T7" fmla="*/ 87 h 103"/>
                  <a:gd name="T8" fmla="*/ 31 w 62"/>
                  <a:gd name="T9" fmla="*/ 96 h 103"/>
                  <a:gd name="T10" fmla="*/ 3 w 62"/>
                  <a:gd name="T11" fmla="*/ 81 h 103"/>
                  <a:gd name="T12" fmla="*/ 20 w 62"/>
                  <a:gd name="T13" fmla="*/ 24 h 103"/>
                  <a:gd name="T14" fmla="*/ 14 w 62"/>
                  <a:gd name="T15" fmla="*/ 19 h 103"/>
                  <a:gd name="T16" fmla="*/ 8 w 62"/>
                  <a:gd name="T17" fmla="*/ 23 h 103"/>
                  <a:gd name="T18" fmla="*/ 2 w 62"/>
                  <a:gd name="T19" fmla="*/ 27 h 103"/>
                  <a:gd name="T20" fmla="*/ 0 w 62"/>
                  <a:gd name="T21" fmla="*/ 23 h 103"/>
                  <a:gd name="T22" fmla="*/ 3 w 62"/>
                  <a:gd name="T23" fmla="*/ 18 h 103"/>
                  <a:gd name="T24" fmla="*/ 25 w 62"/>
                  <a:gd name="T25" fmla="*/ 4 h 103"/>
                  <a:gd name="T26" fmla="*/ 52 w 62"/>
                  <a:gd name="T27" fmla="*/ 29 h 103"/>
                  <a:gd name="T28" fmla="*/ 40 w 62"/>
                  <a:gd name="T29" fmla="*/ 69 h 103"/>
                  <a:gd name="T30" fmla="*/ 46 w 62"/>
                  <a:gd name="T31" fmla="*/ 76 h 103"/>
                  <a:gd name="T32" fmla="*/ 52 w 62"/>
                  <a:gd name="T33" fmla="*/ 71 h 103"/>
                  <a:gd name="T34" fmla="*/ 55 w 62"/>
                  <a:gd name="T35" fmla="*/ 68 h 103"/>
                  <a:gd name="T36" fmla="*/ 57 w 62"/>
                  <a:gd name="T37" fmla="*/ 66 h 103"/>
                  <a:gd name="T38" fmla="*/ 61 w 62"/>
                  <a:gd name="T39" fmla="*/ 67 h 103"/>
                  <a:gd name="T40" fmla="*/ 62 w 62"/>
                  <a:gd name="T41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03">
                    <a:moveTo>
                      <a:pt x="62" y="70"/>
                    </a:moveTo>
                    <a:cubicBezTo>
                      <a:pt x="62" y="71"/>
                      <a:pt x="60" y="72"/>
                      <a:pt x="59" y="73"/>
                    </a:cubicBezTo>
                    <a:cubicBezTo>
                      <a:pt x="58" y="74"/>
                      <a:pt x="58" y="75"/>
                      <a:pt x="57" y="76"/>
                    </a:cubicBezTo>
                    <a:cubicBezTo>
                      <a:pt x="53" y="80"/>
                      <a:pt x="49" y="84"/>
                      <a:pt x="45" y="87"/>
                    </a:cubicBezTo>
                    <a:cubicBezTo>
                      <a:pt x="41" y="91"/>
                      <a:pt x="36" y="94"/>
                      <a:pt x="31" y="96"/>
                    </a:cubicBezTo>
                    <a:cubicBezTo>
                      <a:pt x="15" y="103"/>
                      <a:pt x="1" y="97"/>
                      <a:pt x="3" y="81"/>
                    </a:cubicBezTo>
                    <a:cubicBezTo>
                      <a:pt x="5" y="65"/>
                      <a:pt x="19" y="30"/>
                      <a:pt x="20" y="24"/>
                    </a:cubicBezTo>
                    <a:cubicBezTo>
                      <a:pt x="22" y="17"/>
                      <a:pt x="18" y="16"/>
                      <a:pt x="14" y="19"/>
                    </a:cubicBezTo>
                    <a:cubicBezTo>
                      <a:pt x="11" y="20"/>
                      <a:pt x="10" y="22"/>
                      <a:pt x="8" y="23"/>
                    </a:cubicBezTo>
                    <a:cubicBezTo>
                      <a:pt x="6" y="25"/>
                      <a:pt x="5" y="27"/>
                      <a:pt x="2" y="27"/>
                    </a:cubicBezTo>
                    <a:cubicBezTo>
                      <a:pt x="1" y="26"/>
                      <a:pt x="0" y="24"/>
                      <a:pt x="0" y="23"/>
                    </a:cubicBezTo>
                    <a:cubicBezTo>
                      <a:pt x="0" y="21"/>
                      <a:pt x="2" y="20"/>
                      <a:pt x="3" y="18"/>
                    </a:cubicBezTo>
                    <a:cubicBezTo>
                      <a:pt x="9" y="12"/>
                      <a:pt x="16" y="7"/>
                      <a:pt x="25" y="4"/>
                    </a:cubicBezTo>
                    <a:cubicBezTo>
                      <a:pt x="38" y="0"/>
                      <a:pt x="60" y="4"/>
                      <a:pt x="52" y="29"/>
                    </a:cubicBezTo>
                    <a:cubicBezTo>
                      <a:pt x="46" y="47"/>
                      <a:pt x="42" y="60"/>
                      <a:pt x="40" y="69"/>
                    </a:cubicBezTo>
                    <a:cubicBezTo>
                      <a:pt x="37" y="78"/>
                      <a:pt x="41" y="80"/>
                      <a:pt x="46" y="76"/>
                    </a:cubicBezTo>
                    <a:cubicBezTo>
                      <a:pt x="48" y="74"/>
                      <a:pt x="50" y="73"/>
                      <a:pt x="52" y="71"/>
                    </a:cubicBezTo>
                    <a:cubicBezTo>
                      <a:pt x="53" y="70"/>
                      <a:pt x="54" y="69"/>
                      <a:pt x="55" y="68"/>
                    </a:cubicBezTo>
                    <a:cubicBezTo>
                      <a:pt x="55" y="68"/>
                      <a:pt x="56" y="67"/>
                      <a:pt x="57" y="66"/>
                    </a:cubicBezTo>
                    <a:cubicBezTo>
                      <a:pt x="58" y="66"/>
                      <a:pt x="60" y="66"/>
                      <a:pt x="61" y="67"/>
                    </a:cubicBezTo>
                    <a:cubicBezTo>
                      <a:pt x="62" y="68"/>
                      <a:pt x="62" y="69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E7184E91-9479-875E-AAE6-BCB23D718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972"/>
                <a:ext cx="100" cy="100"/>
              </a:xfrm>
              <a:custGeom>
                <a:avLst/>
                <a:gdLst>
                  <a:gd name="T0" fmla="*/ 20 w 37"/>
                  <a:gd name="T1" fmla="*/ 37 h 37"/>
                  <a:gd name="T2" fmla="*/ 1 w 37"/>
                  <a:gd name="T3" fmla="*/ 20 h 37"/>
                  <a:gd name="T4" fmla="*/ 18 w 37"/>
                  <a:gd name="T5" fmla="*/ 1 h 37"/>
                  <a:gd name="T6" fmla="*/ 37 w 37"/>
                  <a:gd name="T7" fmla="*/ 18 h 37"/>
                  <a:gd name="T8" fmla="*/ 20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0" y="37"/>
                    </a:moveTo>
                    <a:cubicBezTo>
                      <a:pt x="10" y="37"/>
                      <a:pt x="1" y="30"/>
                      <a:pt x="1" y="20"/>
                    </a:cubicBezTo>
                    <a:cubicBezTo>
                      <a:pt x="0" y="10"/>
                      <a:pt x="8" y="1"/>
                      <a:pt x="18" y="1"/>
                    </a:cubicBezTo>
                    <a:cubicBezTo>
                      <a:pt x="28" y="0"/>
                      <a:pt x="36" y="8"/>
                      <a:pt x="37" y="18"/>
                    </a:cubicBezTo>
                    <a:cubicBezTo>
                      <a:pt x="37" y="28"/>
                      <a:pt x="30" y="36"/>
                      <a:pt x="2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0EB7B51D-BB82-4ED6-66CC-37AE3AFFB1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901"/>
                <a:ext cx="515" cy="515"/>
              </a:xfrm>
              <a:custGeom>
                <a:avLst/>
                <a:gdLst>
                  <a:gd name="T0" fmla="*/ 95 w 190"/>
                  <a:gd name="T1" fmla="*/ 0 h 190"/>
                  <a:gd name="T2" fmla="*/ 0 w 190"/>
                  <a:gd name="T3" fmla="*/ 95 h 190"/>
                  <a:gd name="T4" fmla="*/ 95 w 190"/>
                  <a:gd name="T5" fmla="*/ 190 h 190"/>
                  <a:gd name="T6" fmla="*/ 190 w 190"/>
                  <a:gd name="T7" fmla="*/ 95 h 190"/>
                  <a:gd name="T8" fmla="*/ 95 w 190"/>
                  <a:gd name="T9" fmla="*/ 0 h 190"/>
                  <a:gd name="T10" fmla="*/ 95 w 190"/>
                  <a:gd name="T11" fmla="*/ 178 h 190"/>
                  <a:gd name="T12" fmla="*/ 12 w 190"/>
                  <a:gd name="T13" fmla="*/ 95 h 190"/>
                  <a:gd name="T14" fmla="*/ 95 w 190"/>
                  <a:gd name="T15" fmla="*/ 12 h 190"/>
                  <a:gd name="T16" fmla="*/ 178 w 190"/>
                  <a:gd name="T17" fmla="*/ 95 h 190"/>
                  <a:gd name="T18" fmla="*/ 95 w 190"/>
                  <a:gd name="T19" fmla="*/ 17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cubicBezTo>
                      <a:pt x="42" y="0"/>
                      <a:pt x="0" y="43"/>
                      <a:pt x="0" y="95"/>
                    </a:cubicBezTo>
                    <a:cubicBezTo>
                      <a:pt x="0" y="148"/>
                      <a:pt x="42" y="190"/>
                      <a:pt x="95" y="190"/>
                    </a:cubicBezTo>
                    <a:cubicBezTo>
                      <a:pt x="147" y="190"/>
                      <a:pt x="190" y="148"/>
                      <a:pt x="190" y="95"/>
                    </a:cubicBezTo>
                    <a:cubicBezTo>
                      <a:pt x="190" y="43"/>
                      <a:pt x="147" y="0"/>
                      <a:pt x="95" y="0"/>
                    </a:cubicBezTo>
                    <a:close/>
                    <a:moveTo>
                      <a:pt x="95" y="178"/>
                    </a:moveTo>
                    <a:cubicBezTo>
                      <a:pt x="49" y="178"/>
                      <a:pt x="12" y="141"/>
                      <a:pt x="12" y="95"/>
                    </a:cubicBezTo>
                    <a:cubicBezTo>
                      <a:pt x="12" y="49"/>
                      <a:pt x="49" y="12"/>
                      <a:pt x="95" y="12"/>
                    </a:cubicBezTo>
                    <a:cubicBezTo>
                      <a:pt x="141" y="12"/>
                      <a:pt x="178" y="49"/>
                      <a:pt x="178" y="95"/>
                    </a:cubicBezTo>
                    <a:cubicBezTo>
                      <a:pt x="178" y="141"/>
                      <a:pt x="141" y="178"/>
                      <a:pt x="95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Textfeld 217">
            <a:extLst>
              <a:ext uri="{FF2B5EF4-FFF2-40B4-BE49-F238E27FC236}">
                <a16:creationId xmlns:a16="http://schemas.microsoft.com/office/drawing/2014/main" id="{1327672C-C10F-67D2-26E4-1FBEAA4AA906}"/>
              </a:ext>
            </a:extLst>
          </p:cNvPr>
          <p:cNvSpPr txBox="1"/>
          <p:nvPr/>
        </p:nvSpPr>
        <p:spPr>
          <a:xfrm>
            <a:off x="3002058" y="2115105"/>
            <a:ext cx="2160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Cessna 208 Caravan is the dominant aircraft in the US market but is not used in Europe</a:t>
            </a:r>
          </a:p>
        </p:txBody>
      </p:sp>
    </p:spTree>
    <p:extLst>
      <p:ext uri="{BB962C8B-B14F-4D97-AF65-F5344CB8AC3E}">
        <p14:creationId xmlns:p14="http://schemas.microsoft.com/office/powerpoint/2010/main" val="21282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  <p:bldP spid="7" grpId="0" animBg="1"/>
      <p:bldP spid="9" grpId="0"/>
      <p:bldP spid="17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127170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Characteristics of Regional </a:t>
            </a:r>
            <a:r>
              <a:rPr lang="en-US" sz="3200" dirty="0">
                <a:solidFill>
                  <a:srgbClr val="00658B"/>
                </a:solidFill>
              </a:rPr>
              <a:t>A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en-US" sz="3200" dirty="0">
                <a:solidFill>
                  <a:srgbClr val="00658B"/>
                </a:solidFill>
              </a:rPr>
              <a:t>C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argo </a:t>
            </a:r>
            <a:r>
              <a:rPr lang="en-US" sz="3200" dirty="0">
                <a:solidFill>
                  <a:srgbClr val="00658B"/>
                </a:solidFill>
              </a:rPr>
              <a:t>O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perations</a:t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748122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a good flight distance cut-off for regional air cargo operations?</a:t>
            </a:r>
          </a:p>
          <a:p>
            <a:r>
              <a:rPr lang="en-US" sz="2000" dirty="0"/>
              <a:t>NASA’s definition of RAM: ≈ 100-1,000 km</a:t>
            </a:r>
          </a:p>
          <a:p>
            <a:r>
              <a:rPr lang="en-US" sz="2000" dirty="0"/>
              <a:t>LMI study on automated air cargo: ≈ 140-1,850 km</a:t>
            </a:r>
          </a:p>
          <a:p>
            <a:r>
              <a:rPr lang="en-US" sz="2000" dirty="0"/>
              <a:t>Discussions with industry experts revealed:</a:t>
            </a:r>
          </a:p>
          <a:p>
            <a:pPr lvl="1"/>
            <a:r>
              <a:rPr lang="en-US" dirty="0"/>
              <a:t>Flights need to meet cargo sorting deadlines</a:t>
            </a:r>
          </a:p>
          <a:p>
            <a:pPr lvl="1"/>
            <a:r>
              <a:rPr lang="en-US" dirty="0"/>
              <a:t>Regional air cargo flights in the US are typically &lt;1.5 hours in duration</a:t>
            </a:r>
          </a:p>
          <a:p>
            <a:r>
              <a:rPr lang="en-US" sz="2000" dirty="0"/>
              <a:t>Analysis of flight distances for cargo in US and Europe showed that 1,000 km was an appropriate cut-off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>
                <a:solidFill>
                  <a:srgbClr val="00658B"/>
                </a:solidFill>
              </a:rPr>
              <a:t>	Regional air cargo flights with &lt;1,000 km distance</a:t>
            </a:r>
          </a:p>
          <a:p>
            <a:endParaRPr lang="en-US" sz="2000" dirty="0"/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45163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Introduction and Background</a:t>
            </a:r>
            <a:br>
              <a:rPr lang="en-US" sz="3200" dirty="0"/>
            </a:br>
            <a:r>
              <a:rPr lang="en-US" sz="2400" dirty="0"/>
              <a:t>Motivation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a </a:t>
            </a:r>
            <a:r>
              <a:rPr lang="en-US" u="sng" dirty="0"/>
              <a:t>baseline</a:t>
            </a:r>
            <a:r>
              <a:rPr lang="en-US" dirty="0"/>
              <a:t> to assess the accessibility potential of regional cargo UAS</a:t>
            </a:r>
            <a:endParaRPr lang="en-US" u="sng" dirty="0"/>
          </a:p>
          <a:p>
            <a:r>
              <a:rPr lang="en-US" b="1" dirty="0">
                <a:solidFill>
                  <a:srgbClr val="00658B"/>
                </a:solidFill>
              </a:rPr>
              <a:t>Uncrewed Aircraft Systems (UAS)</a:t>
            </a:r>
            <a:r>
              <a:rPr lang="en-US" dirty="0">
                <a:solidFill>
                  <a:srgbClr val="00658B"/>
                </a:solidFill>
              </a:rPr>
              <a:t> </a:t>
            </a:r>
            <a:r>
              <a:rPr lang="en-US" dirty="0"/>
              <a:t>are projected to increase in frequency and density of operation in the coming years </a:t>
            </a:r>
          </a:p>
          <a:p>
            <a:r>
              <a:rPr lang="en-US" dirty="0"/>
              <a:t>Fixed-wing UAS are expected to be part of newly developing aviation markets, termed Advanced Air Mobility (AAM) </a:t>
            </a:r>
          </a:p>
          <a:p>
            <a:r>
              <a:rPr lang="en-US" b="1" dirty="0">
                <a:solidFill>
                  <a:srgbClr val="00658B"/>
                </a:solidFill>
              </a:rPr>
              <a:t>Regional flights </a:t>
            </a:r>
            <a:r>
              <a:rPr lang="en-US" dirty="0"/>
              <a:t>are short-haul flight operations using primarily fixed-wing aircraft and existing runway infrastructure</a:t>
            </a:r>
          </a:p>
          <a:p>
            <a:r>
              <a:rPr lang="en-US" dirty="0"/>
              <a:t>Regional operations have decreased significantly in recent decades, focusing operations at major airports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1496674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Characteristics of Regional </a:t>
            </a:r>
            <a:r>
              <a:rPr lang="en-US" sz="3200" dirty="0">
                <a:solidFill>
                  <a:srgbClr val="00658B"/>
                </a:solidFill>
              </a:rPr>
              <a:t>A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en-US" sz="3200" dirty="0">
                <a:solidFill>
                  <a:srgbClr val="00658B"/>
                </a:solidFill>
              </a:rPr>
              <a:t>C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argo </a:t>
            </a:r>
            <a:r>
              <a:rPr lang="en-US" sz="3200" dirty="0">
                <a:solidFill>
                  <a:srgbClr val="00658B"/>
                </a:solidFill>
              </a:rPr>
              <a:t>O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perations</a:t>
            </a:r>
            <a:br>
              <a:rPr lang="en-US" sz="2800" dirty="0"/>
            </a:br>
            <a:r>
              <a:rPr lang="en-US" sz="2400" dirty="0"/>
              <a:t>What percentage of operations are regional?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83B6BB-876F-1416-E60F-4F2196EF3380}"/>
              </a:ext>
            </a:extLst>
          </p:cNvPr>
          <p:cNvGraphicFramePr>
            <a:graphicFrameLocks noGrp="1"/>
          </p:cNvGraphicFramePr>
          <p:nvPr/>
        </p:nvGraphicFramePr>
        <p:xfrm>
          <a:off x="789455" y="2225540"/>
          <a:ext cx="10376529" cy="31880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92726">
                  <a:extLst>
                    <a:ext uri="{9D8B030D-6E8A-4147-A177-3AD203B41FA5}">
                      <a16:colId xmlns:a16="http://schemas.microsoft.com/office/drawing/2014/main" val="3865713262"/>
                    </a:ext>
                  </a:extLst>
                </a:gridCol>
                <a:gridCol w="254503">
                  <a:extLst>
                    <a:ext uri="{9D8B030D-6E8A-4147-A177-3AD203B41FA5}">
                      <a16:colId xmlns:a16="http://schemas.microsoft.com/office/drawing/2014/main" val="3160554561"/>
                    </a:ext>
                  </a:extLst>
                </a:gridCol>
                <a:gridCol w="2687303">
                  <a:extLst>
                    <a:ext uri="{9D8B030D-6E8A-4147-A177-3AD203B41FA5}">
                      <a16:colId xmlns:a16="http://schemas.microsoft.com/office/drawing/2014/main" val="3633147583"/>
                    </a:ext>
                  </a:extLst>
                </a:gridCol>
                <a:gridCol w="254503">
                  <a:extLst>
                    <a:ext uri="{9D8B030D-6E8A-4147-A177-3AD203B41FA5}">
                      <a16:colId xmlns:a16="http://schemas.microsoft.com/office/drawing/2014/main" val="3062029782"/>
                    </a:ext>
                  </a:extLst>
                </a:gridCol>
                <a:gridCol w="2487494">
                  <a:extLst>
                    <a:ext uri="{9D8B030D-6E8A-4147-A177-3AD203B41FA5}">
                      <a16:colId xmlns:a16="http://schemas.microsoft.com/office/drawing/2014/main" val="128937906"/>
                    </a:ext>
                  </a:extLst>
                </a:gridCol>
              </a:tblGrid>
              <a:tr h="878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Cargo Flight Movements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&lt;1,000 kilometers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European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percentage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by all distances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United States percentage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by all distances</a:t>
                      </a:r>
                    </a:p>
                  </a:txBody>
                  <a:tcPr marL="68580" marR="68580" marT="0" marB="0" anchor="ctr">
                    <a:solidFill>
                      <a:srgbClr val="636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09256"/>
                  </a:ext>
                </a:extLst>
              </a:tr>
              <a:tr h="5117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by all aircraft types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 anchor="ctr"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2191"/>
                  </a:ext>
                </a:extLst>
              </a:tr>
              <a:tr h="5973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by regional aircraft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Unavailable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 anchor="ctr"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02990"/>
                  </a:ext>
                </a:extLst>
              </a:tr>
              <a:tr h="603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Domestic by all aircraft types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52%</a:t>
                      </a:r>
                    </a:p>
                  </a:txBody>
                  <a:tcPr marL="68580" marR="68580" marT="0" marB="0" anchor="ctr"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88586"/>
                  </a:ext>
                </a:extLst>
              </a:tr>
              <a:tr h="5973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Domestic by regional aircraft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Unavailable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6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97%</a:t>
                      </a:r>
                    </a:p>
                  </a:txBody>
                  <a:tcPr marL="68580" marR="68580" marT="0" marB="0" anchor="ctr"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14332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7ACE7583-6C49-491E-2621-EFA64DD4194C}"/>
              </a:ext>
            </a:extLst>
          </p:cNvPr>
          <p:cNvSpPr/>
          <p:nvPr/>
        </p:nvSpPr>
        <p:spPr>
          <a:xfrm>
            <a:off x="5728961" y="4211975"/>
            <a:ext cx="2700262" cy="6164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06610F3-1D91-D6CF-A4E8-6926B7EC3F06}"/>
              </a:ext>
            </a:extLst>
          </p:cNvPr>
          <p:cNvSpPr/>
          <p:nvPr/>
        </p:nvSpPr>
        <p:spPr>
          <a:xfrm>
            <a:off x="8676018" y="4206554"/>
            <a:ext cx="2489966" cy="6164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772FD77-73A8-E45F-42E3-1F6D1EA77E63}"/>
              </a:ext>
            </a:extLst>
          </p:cNvPr>
          <p:cNvSpPr/>
          <p:nvPr/>
        </p:nvSpPr>
        <p:spPr>
          <a:xfrm>
            <a:off x="8676018" y="4812388"/>
            <a:ext cx="2489966" cy="5934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476B3C-A24E-4ABB-AB6E-A675574E2B98}"/>
              </a:ext>
            </a:extLst>
          </p:cNvPr>
          <p:cNvSpPr/>
          <p:nvPr/>
        </p:nvSpPr>
        <p:spPr>
          <a:xfrm>
            <a:off x="8676018" y="3606397"/>
            <a:ext cx="2489966" cy="6055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feld 160">
            <a:extLst>
              <a:ext uri="{FF2B5EF4-FFF2-40B4-BE49-F238E27FC236}">
                <a16:creationId xmlns:a16="http://schemas.microsoft.com/office/drawing/2014/main" id="{C9283B9F-367C-8817-FDB4-56C1B0B611C6}"/>
              </a:ext>
            </a:extLst>
          </p:cNvPr>
          <p:cNvSpPr txBox="1"/>
          <p:nvPr/>
        </p:nvSpPr>
        <p:spPr>
          <a:xfrm>
            <a:off x="789455" y="1572415"/>
            <a:ext cx="66598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Comparison of cargo flight movements &lt;1,000 km distance as percentage of flights across all distances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 256">
            <a:extLst>
              <a:ext uri="{FF2B5EF4-FFF2-40B4-BE49-F238E27FC236}">
                <a16:creationId xmlns:a16="http://schemas.microsoft.com/office/drawing/2014/main" id="{6EC10BAA-19DE-FB61-25BC-87E57A19FE72}"/>
              </a:ext>
            </a:extLst>
          </p:cNvPr>
          <p:cNvSpPr/>
          <p:nvPr/>
        </p:nvSpPr>
        <p:spPr>
          <a:xfrm>
            <a:off x="969637" y="5652576"/>
            <a:ext cx="6241407" cy="6679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uppieren 258">
            <a:extLst>
              <a:ext uri="{FF2B5EF4-FFF2-40B4-BE49-F238E27FC236}">
                <a16:creationId xmlns:a16="http://schemas.microsoft.com/office/drawing/2014/main" id="{1825A014-39F9-A9F1-431F-225BB967736C}"/>
              </a:ext>
            </a:extLst>
          </p:cNvPr>
          <p:cNvGrpSpPr>
            <a:grpSpLocks noChangeAspect="1"/>
          </p:cNvGrpSpPr>
          <p:nvPr/>
        </p:nvGrpSpPr>
        <p:grpSpPr>
          <a:xfrm>
            <a:off x="789455" y="5553449"/>
            <a:ext cx="360363" cy="360363"/>
            <a:chOff x="8192950" y="3801857"/>
            <a:chExt cx="720000" cy="720000"/>
          </a:xfrm>
        </p:grpSpPr>
        <p:sp>
          <p:nvSpPr>
            <p:cNvPr id="16" name="Ellipse 186">
              <a:extLst>
                <a:ext uri="{FF2B5EF4-FFF2-40B4-BE49-F238E27FC236}">
                  <a16:creationId xmlns:a16="http://schemas.microsoft.com/office/drawing/2014/main" id="{0708B7EC-30CA-BA35-4AD7-2124B53C11D8}"/>
                </a:ext>
              </a:extLst>
            </p:cNvPr>
            <p:cNvSpPr/>
            <p:nvPr/>
          </p:nvSpPr>
          <p:spPr>
            <a:xfrm>
              <a:off x="8192950" y="3801857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8262105B-1582-E006-E941-7521204CC7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05302" y="3914209"/>
              <a:ext cx="495297" cy="495297"/>
              <a:chOff x="2864" y="1901"/>
              <a:chExt cx="515" cy="515"/>
            </a:xfrm>
            <a:solidFill>
              <a:schemeClr val="bg1"/>
            </a:solidFill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D6C45DB-235F-3216-FD33-880E574D9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077"/>
                <a:ext cx="168" cy="279"/>
              </a:xfrm>
              <a:custGeom>
                <a:avLst/>
                <a:gdLst>
                  <a:gd name="T0" fmla="*/ 62 w 62"/>
                  <a:gd name="T1" fmla="*/ 70 h 103"/>
                  <a:gd name="T2" fmla="*/ 59 w 62"/>
                  <a:gd name="T3" fmla="*/ 73 h 103"/>
                  <a:gd name="T4" fmla="*/ 57 w 62"/>
                  <a:gd name="T5" fmla="*/ 76 h 103"/>
                  <a:gd name="T6" fmla="*/ 45 w 62"/>
                  <a:gd name="T7" fmla="*/ 87 h 103"/>
                  <a:gd name="T8" fmla="*/ 31 w 62"/>
                  <a:gd name="T9" fmla="*/ 96 h 103"/>
                  <a:gd name="T10" fmla="*/ 3 w 62"/>
                  <a:gd name="T11" fmla="*/ 81 h 103"/>
                  <a:gd name="T12" fmla="*/ 20 w 62"/>
                  <a:gd name="T13" fmla="*/ 24 h 103"/>
                  <a:gd name="T14" fmla="*/ 14 w 62"/>
                  <a:gd name="T15" fmla="*/ 19 h 103"/>
                  <a:gd name="T16" fmla="*/ 8 w 62"/>
                  <a:gd name="T17" fmla="*/ 23 h 103"/>
                  <a:gd name="T18" fmla="*/ 2 w 62"/>
                  <a:gd name="T19" fmla="*/ 27 h 103"/>
                  <a:gd name="T20" fmla="*/ 0 w 62"/>
                  <a:gd name="T21" fmla="*/ 23 h 103"/>
                  <a:gd name="T22" fmla="*/ 3 w 62"/>
                  <a:gd name="T23" fmla="*/ 18 h 103"/>
                  <a:gd name="T24" fmla="*/ 25 w 62"/>
                  <a:gd name="T25" fmla="*/ 4 h 103"/>
                  <a:gd name="T26" fmla="*/ 52 w 62"/>
                  <a:gd name="T27" fmla="*/ 29 h 103"/>
                  <a:gd name="T28" fmla="*/ 40 w 62"/>
                  <a:gd name="T29" fmla="*/ 69 h 103"/>
                  <a:gd name="T30" fmla="*/ 46 w 62"/>
                  <a:gd name="T31" fmla="*/ 76 h 103"/>
                  <a:gd name="T32" fmla="*/ 52 w 62"/>
                  <a:gd name="T33" fmla="*/ 71 h 103"/>
                  <a:gd name="T34" fmla="*/ 55 w 62"/>
                  <a:gd name="T35" fmla="*/ 68 h 103"/>
                  <a:gd name="T36" fmla="*/ 57 w 62"/>
                  <a:gd name="T37" fmla="*/ 66 h 103"/>
                  <a:gd name="T38" fmla="*/ 61 w 62"/>
                  <a:gd name="T39" fmla="*/ 67 h 103"/>
                  <a:gd name="T40" fmla="*/ 62 w 62"/>
                  <a:gd name="T41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03">
                    <a:moveTo>
                      <a:pt x="62" y="70"/>
                    </a:moveTo>
                    <a:cubicBezTo>
                      <a:pt x="62" y="71"/>
                      <a:pt x="60" y="72"/>
                      <a:pt x="59" y="73"/>
                    </a:cubicBezTo>
                    <a:cubicBezTo>
                      <a:pt x="58" y="74"/>
                      <a:pt x="58" y="75"/>
                      <a:pt x="57" y="76"/>
                    </a:cubicBezTo>
                    <a:cubicBezTo>
                      <a:pt x="53" y="80"/>
                      <a:pt x="49" y="84"/>
                      <a:pt x="45" y="87"/>
                    </a:cubicBezTo>
                    <a:cubicBezTo>
                      <a:pt x="41" y="91"/>
                      <a:pt x="36" y="94"/>
                      <a:pt x="31" y="96"/>
                    </a:cubicBezTo>
                    <a:cubicBezTo>
                      <a:pt x="15" y="103"/>
                      <a:pt x="1" y="97"/>
                      <a:pt x="3" y="81"/>
                    </a:cubicBezTo>
                    <a:cubicBezTo>
                      <a:pt x="5" y="65"/>
                      <a:pt x="19" y="30"/>
                      <a:pt x="20" y="24"/>
                    </a:cubicBezTo>
                    <a:cubicBezTo>
                      <a:pt x="22" y="17"/>
                      <a:pt x="18" y="16"/>
                      <a:pt x="14" y="19"/>
                    </a:cubicBezTo>
                    <a:cubicBezTo>
                      <a:pt x="11" y="20"/>
                      <a:pt x="10" y="22"/>
                      <a:pt x="8" y="23"/>
                    </a:cubicBezTo>
                    <a:cubicBezTo>
                      <a:pt x="6" y="25"/>
                      <a:pt x="5" y="27"/>
                      <a:pt x="2" y="27"/>
                    </a:cubicBezTo>
                    <a:cubicBezTo>
                      <a:pt x="1" y="26"/>
                      <a:pt x="0" y="24"/>
                      <a:pt x="0" y="23"/>
                    </a:cubicBezTo>
                    <a:cubicBezTo>
                      <a:pt x="0" y="21"/>
                      <a:pt x="2" y="20"/>
                      <a:pt x="3" y="18"/>
                    </a:cubicBezTo>
                    <a:cubicBezTo>
                      <a:pt x="9" y="12"/>
                      <a:pt x="16" y="7"/>
                      <a:pt x="25" y="4"/>
                    </a:cubicBezTo>
                    <a:cubicBezTo>
                      <a:pt x="38" y="0"/>
                      <a:pt x="60" y="4"/>
                      <a:pt x="52" y="29"/>
                    </a:cubicBezTo>
                    <a:cubicBezTo>
                      <a:pt x="46" y="47"/>
                      <a:pt x="42" y="60"/>
                      <a:pt x="40" y="69"/>
                    </a:cubicBezTo>
                    <a:cubicBezTo>
                      <a:pt x="37" y="78"/>
                      <a:pt x="41" y="80"/>
                      <a:pt x="46" y="76"/>
                    </a:cubicBezTo>
                    <a:cubicBezTo>
                      <a:pt x="48" y="74"/>
                      <a:pt x="50" y="73"/>
                      <a:pt x="52" y="71"/>
                    </a:cubicBezTo>
                    <a:cubicBezTo>
                      <a:pt x="53" y="70"/>
                      <a:pt x="54" y="69"/>
                      <a:pt x="55" y="68"/>
                    </a:cubicBezTo>
                    <a:cubicBezTo>
                      <a:pt x="55" y="68"/>
                      <a:pt x="56" y="67"/>
                      <a:pt x="57" y="66"/>
                    </a:cubicBezTo>
                    <a:cubicBezTo>
                      <a:pt x="58" y="66"/>
                      <a:pt x="60" y="66"/>
                      <a:pt x="61" y="67"/>
                    </a:cubicBezTo>
                    <a:cubicBezTo>
                      <a:pt x="62" y="68"/>
                      <a:pt x="62" y="69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E36E9606-2C1C-ABB7-0DA1-61A5A536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972"/>
                <a:ext cx="100" cy="100"/>
              </a:xfrm>
              <a:custGeom>
                <a:avLst/>
                <a:gdLst>
                  <a:gd name="T0" fmla="*/ 20 w 37"/>
                  <a:gd name="T1" fmla="*/ 37 h 37"/>
                  <a:gd name="T2" fmla="*/ 1 w 37"/>
                  <a:gd name="T3" fmla="*/ 20 h 37"/>
                  <a:gd name="T4" fmla="*/ 18 w 37"/>
                  <a:gd name="T5" fmla="*/ 1 h 37"/>
                  <a:gd name="T6" fmla="*/ 37 w 37"/>
                  <a:gd name="T7" fmla="*/ 18 h 37"/>
                  <a:gd name="T8" fmla="*/ 20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0" y="37"/>
                    </a:moveTo>
                    <a:cubicBezTo>
                      <a:pt x="10" y="37"/>
                      <a:pt x="1" y="30"/>
                      <a:pt x="1" y="20"/>
                    </a:cubicBezTo>
                    <a:cubicBezTo>
                      <a:pt x="0" y="10"/>
                      <a:pt x="8" y="1"/>
                      <a:pt x="18" y="1"/>
                    </a:cubicBezTo>
                    <a:cubicBezTo>
                      <a:pt x="28" y="0"/>
                      <a:pt x="36" y="8"/>
                      <a:pt x="37" y="18"/>
                    </a:cubicBezTo>
                    <a:cubicBezTo>
                      <a:pt x="37" y="28"/>
                      <a:pt x="30" y="36"/>
                      <a:pt x="2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A2F332D-C650-AE3B-0D0C-CCF14359DB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901"/>
                <a:ext cx="515" cy="515"/>
              </a:xfrm>
              <a:custGeom>
                <a:avLst/>
                <a:gdLst>
                  <a:gd name="T0" fmla="*/ 95 w 190"/>
                  <a:gd name="T1" fmla="*/ 0 h 190"/>
                  <a:gd name="T2" fmla="*/ 0 w 190"/>
                  <a:gd name="T3" fmla="*/ 95 h 190"/>
                  <a:gd name="T4" fmla="*/ 95 w 190"/>
                  <a:gd name="T5" fmla="*/ 190 h 190"/>
                  <a:gd name="T6" fmla="*/ 190 w 190"/>
                  <a:gd name="T7" fmla="*/ 95 h 190"/>
                  <a:gd name="T8" fmla="*/ 95 w 190"/>
                  <a:gd name="T9" fmla="*/ 0 h 190"/>
                  <a:gd name="T10" fmla="*/ 95 w 190"/>
                  <a:gd name="T11" fmla="*/ 178 h 190"/>
                  <a:gd name="T12" fmla="*/ 12 w 190"/>
                  <a:gd name="T13" fmla="*/ 95 h 190"/>
                  <a:gd name="T14" fmla="*/ 95 w 190"/>
                  <a:gd name="T15" fmla="*/ 12 h 190"/>
                  <a:gd name="T16" fmla="*/ 178 w 190"/>
                  <a:gd name="T17" fmla="*/ 95 h 190"/>
                  <a:gd name="T18" fmla="*/ 95 w 190"/>
                  <a:gd name="T19" fmla="*/ 17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cubicBezTo>
                      <a:pt x="42" y="0"/>
                      <a:pt x="0" y="43"/>
                      <a:pt x="0" y="95"/>
                    </a:cubicBezTo>
                    <a:cubicBezTo>
                      <a:pt x="0" y="148"/>
                      <a:pt x="42" y="190"/>
                      <a:pt x="95" y="190"/>
                    </a:cubicBezTo>
                    <a:cubicBezTo>
                      <a:pt x="147" y="190"/>
                      <a:pt x="190" y="148"/>
                      <a:pt x="190" y="95"/>
                    </a:cubicBezTo>
                    <a:cubicBezTo>
                      <a:pt x="190" y="43"/>
                      <a:pt x="147" y="0"/>
                      <a:pt x="95" y="0"/>
                    </a:cubicBezTo>
                    <a:close/>
                    <a:moveTo>
                      <a:pt x="95" y="178"/>
                    </a:moveTo>
                    <a:cubicBezTo>
                      <a:pt x="49" y="178"/>
                      <a:pt x="12" y="141"/>
                      <a:pt x="12" y="95"/>
                    </a:cubicBezTo>
                    <a:cubicBezTo>
                      <a:pt x="12" y="49"/>
                      <a:pt x="49" y="12"/>
                      <a:pt x="95" y="12"/>
                    </a:cubicBezTo>
                    <a:cubicBezTo>
                      <a:pt x="141" y="12"/>
                      <a:pt x="178" y="49"/>
                      <a:pt x="178" y="95"/>
                    </a:cubicBezTo>
                    <a:cubicBezTo>
                      <a:pt x="178" y="141"/>
                      <a:pt x="141" y="178"/>
                      <a:pt x="95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56FACB-A5FE-12B8-177A-83C7D5352A69}"/>
              </a:ext>
            </a:extLst>
          </p:cNvPr>
          <p:cNvSpPr txBox="1"/>
          <p:nvPr/>
        </p:nvSpPr>
        <p:spPr>
          <a:xfrm>
            <a:off x="974871" y="5828273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use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6E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 percentages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estimate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values for Europe</a:t>
            </a:r>
          </a:p>
        </p:txBody>
      </p:sp>
    </p:spTree>
    <p:extLst>
      <p:ext uri="{BB962C8B-B14F-4D97-AF65-F5344CB8AC3E}">
        <p14:creationId xmlns:p14="http://schemas.microsoft.com/office/powerpoint/2010/main" val="869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7" grpId="0" animBg="1"/>
      <p:bldP spid="9" grpId="0" animBg="1"/>
      <p:bldP spid="3" grpId="0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1059444" cy="985286"/>
          </a:xfrm>
        </p:spPr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Characteristics of Regional </a:t>
            </a:r>
            <a:r>
              <a:rPr lang="en-US" sz="3200" dirty="0">
                <a:solidFill>
                  <a:srgbClr val="00658B"/>
                </a:solidFill>
              </a:rPr>
              <a:t>A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en-US" sz="3200" dirty="0">
                <a:solidFill>
                  <a:srgbClr val="00658B"/>
                </a:solidFill>
              </a:rPr>
              <a:t>C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argo </a:t>
            </a:r>
            <a:r>
              <a:rPr lang="en-US" sz="3200" dirty="0">
                <a:solidFill>
                  <a:srgbClr val="00658B"/>
                </a:solidFill>
              </a:rPr>
              <a:t>O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perations</a:t>
            </a:r>
            <a:br>
              <a:rPr lang="en-US" sz="2800" dirty="0"/>
            </a:br>
            <a:r>
              <a:rPr lang="en-US" sz="2400" dirty="0"/>
              <a:t>Where are flights occurring?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Bar chart showing the percentage of airport pairs in the United States and Europe, grouped by distance group. Percentages are shown on the y-axis and distance groups up to 1,000 km are shown on the x-axis. ">
            <a:extLst>
              <a:ext uri="{FF2B5EF4-FFF2-40B4-BE49-F238E27FC236}">
                <a16:creationId xmlns:a16="http://schemas.microsoft.com/office/drawing/2014/main" id="{F31954A7-196C-5B67-C13B-88D9CB434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2413860"/>
            <a:ext cx="5941068" cy="36400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38" y="2400414"/>
            <a:ext cx="5400676" cy="3099441"/>
          </a:xfrm>
        </p:spPr>
        <p:txBody>
          <a:bodyPr>
            <a:normAutofit/>
          </a:bodyPr>
          <a:lstStyle/>
          <a:p>
            <a:r>
              <a:rPr lang="en-US" sz="2000" dirty="0"/>
              <a:t>The US has a high percentage of airport pairs within a short distance (&lt;300 km) of each other</a:t>
            </a:r>
          </a:p>
          <a:p>
            <a:r>
              <a:rPr lang="en-US" sz="2000" dirty="0"/>
              <a:t>Airport pairs in Europe tend to be further apart (300-700 km)</a:t>
            </a:r>
          </a:p>
          <a:p>
            <a:r>
              <a:rPr lang="en-US" sz="2000" dirty="0"/>
              <a:t>Suggests that smaller aircraft may be used on shorter routes in the US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185E8B-48A4-C1A8-6A3A-E60501CC8910}"/>
              </a:ext>
            </a:extLst>
          </p:cNvPr>
          <p:cNvSpPr txBox="1">
            <a:spLocks/>
          </p:cNvSpPr>
          <p:nvPr/>
        </p:nvSpPr>
        <p:spPr>
          <a:xfrm>
            <a:off x="695325" y="1627200"/>
            <a:ext cx="47978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airport pairs with &lt;1,000 kilometers distance: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811552-DD2C-BE04-3C98-172D54696A66}"/>
              </a:ext>
            </a:extLst>
          </p:cNvPr>
          <p:cNvSpPr txBox="1">
            <a:spLocks/>
          </p:cNvSpPr>
          <p:nvPr/>
        </p:nvSpPr>
        <p:spPr>
          <a:xfrm>
            <a:off x="6919561" y="5198445"/>
            <a:ext cx="4721493" cy="602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1046731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Characteristics of Regional </a:t>
            </a:r>
            <a:r>
              <a:rPr lang="en-US" sz="3200" dirty="0">
                <a:solidFill>
                  <a:srgbClr val="00658B"/>
                </a:solidFill>
              </a:rPr>
              <a:t>A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en-US" sz="3200" dirty="0">
                <a:solidFill>
                  <a:srgbClr val="00658B"/>
                </a:solidFill>
              </a:rPr>
              <a:t>C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argo </a:t>
            </a:r>
            <a:r>
              <a:rPr lang="en-US" sz="3200" dirty="0">
                <a:solidFill>
                  <a:srgbClr val="00658B"/>
                </a:solidFill>
              </a:rPr>
              <a:t>O</a:t>
            </a:r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perations</a:t>
            </a:r>
            <a:br>
              <a:rPr lang="en-US" sz="2800" dirty="0"/>
            </a:br>
            <a:r>
              <a:rPr lang="en-US" sz="2400" dirty="0"/>
              <a:t>Where are flights occurring?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5A1B8-2817-F6A4-5AE5-890C9805A6EE}"/>
              </a:ext>
            </a:extLst>
          </p:cNvPr>
          <p:cNvSpPr txBox="1">
            <a:spLocks/>
          </p:cNvSpPr>
          <p:nvPr/>
        </p:nvSpPr>
        <p:spPr>
          <a:xfrm>
            <a:off x="695324" y="1627200"/>
            <a:ext cx="548359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cargo flight movements with &lt;1,000 kilometers distance:</a:t>
            </a:r>
          </a:p>
        </p:txBody>
      </p:sp>
      <p:pic>
        <p:nvPicPr>
          <p:cNvPr id="14" name="Picture 8" descr="Bar chart showing the percentage of cargo flight movements in the United States and Europe, grouped by distance group. Percentages are shown on the y-axis and distance groups up to 1,000 km are shown on the x-axis. ">
            <a:extLst>
              <a:ext uri="{FF2B5EF4-FFF2-40B4-BE49-F238E27FC236}">
                <a16:creationId xmlns:a16="http://schemas.microsoft.com/office/drawing/2014/main" id="{1AEBB2BC-081E-7DAB-FD2E-64AF0E0CF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45" y="2413860"/>
            <a:ext cx="5941068" cy="36400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C2E3F9-FBBA-C1A4-7408-A1FF96435057}"/>
              </a:ext>
            </a:extLst>
          </p:cNvPr>
          <p:cNvSpPr txBox="1">
            <a:spLocks/>
          </p:cNvSpPr>
          <p:nvPr/>
        </p:nvSpPr>
        <p:spPr>
          <a:xfrm>
            <a:off x="6302737" y="1452398"/>
            <a:ext cx="5537397" cy="4383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cargo flight movements tend to be longer in distance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12.8% occur between 0 and 300 km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59.8% occur between 300 and 700 km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Despite fewer flights, cargo tonnage carried in Europe was approximately equal to that of the US (3.9 versus 3.7 million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tonnes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Fewer, larger aircraft are used to transport cargo in Europe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numbers of smaller aircraft are used to transport cargo in the US</a:t>
            </a:r>
          </a:p>
        </p:txBody>
      </p:sp>
    </p:spTree>
    <p:extLst>
      <p:ext uri="{BB962C8B-B14F-4D97-AF65-F5344CB8AC3E}">
        <p14:creationId xmlns:p14="http://schemas.microsoft.com/office/powerpoint/2010/main" val="35404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3200" dirty="0">
                <a:solidFill>
                  <a:srgbClr val="00658B"/>
                </a:solidFill>
              </a:rPr>
              <a:t>Assessing the Potential of Cargo UAS</a:t>
            </a:r>
            <a:br>
              <a:rPr lang="en-US" sz="3200" dirty="0">
                <a:solidFill>
                  <a:srgbClr val="00658B"/>
                </a:solidFill>
              </a:rPr>
            </a:br>
            <a:r>
              <a:rPr lang="en-US" sz="2800" dirty="0"/>
              <a:t>Overall</a:t>
            </a:r>
            <a:endParaRPr lang="en-US" sz="2800" dirty="0">
              <a:solidFill>
                <a:srgbClr val="00658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02230"/>
            <a:ext cx="11297892" cy="48958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Caveat: Differences in data availability (e.g., domestic flights by distance in Europe)</a:t>
            </a:r>
          </a:p>
          <a:p>
            <a:r>
              <a:rPr lang="en-US" dirty="0"/>
              <a:t>Potential cargo UAS operations are regional flights (&lt;1,000 km) performed by regional aircraft</a:t>
            </a:r>
          </a:p>
          <a:p>
            <a:r>
              <a:rPr lang="en-US" dirty="0"/>
              <a:t>Preference is given to </a:t>
            </a:r>
            <a:r>
              <a:rPr lang="en-US" b="1" dirty="0"/>
              <a:t>domestic</a:t>
            </a:r>
            <a:r>
              <a:rPr lang="en-US" dirty="0"/>
              <a:t> operations for initial cargo UAS operations due to differing laws between countries</a:t>
            </a:r>
          </a:p>
          <a:p>
            <a:r>
              <a:rPr lang="en-US" dirty="0"/>
              <a:t>Will discuss potential over the next few slides, starting with a baseline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176,303 cargo flight movements in the US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&lt;1,000 km and by regional aircraft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This number accounts for 94.8% of total US cargo flight movements by regional aircraft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165,459</a:t>
            </a:r>
            <a:r>
              <a:rPr lang="en-US" dirty="0">
                <a:latin typeface="Arial" pitchFamily="34" charset="0"/>
                <a:cs typeface="Arial" pitchFamily="34" charset="0"/>
              </a:rPr>
              <a:t> of the 176,303 cargo flight movements </a:t>
            </a:r>
            <a:r>
              <a:rPr lang="en-US" dirty="0"/>
              <a:t>were domestic and </a:t>
            </a:r>
            <a:r>
              <a:rPr lang="en-US" b="1" dirty="0"/>
              <a:t>could be converted to UAS</a:t>
            </a:r>
          </a:p>
          <a:p>
            <a:pPr lvl="1"/>
            <a:r>
              <a:rPr lang="en-US" dirty="0"/>
              <a:t>This number accounts for 96.7</a:t>
            </a:r>
            <a:r>
              <a:rPr lang="en-US" dirty="0">
                <a:latin typeface="Arial" pitchFamily="34" charset="0"/>
                <a:cs typeface="Arial" pitchFamily="34" charset="0"/>
              </a:rPr>
              <a:t>% of total domestic </a:t>
            </a:r>
            <a:r>
              <a:rPr lang="en-US" dirty="0"/>
              <a:t>US cargo flight movements by regional aircraft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 Europe, there were </a:t>
            </a:r>
            <a:r>
              <a:rPr lang="en-US" dirty="0"/>
              <a:t>60,422 total cargo flight movements by regional aircraft</a:t>
            </a:r>
          </a:p>
          <a:p>
            <a:pPr lvl="1"/>
            <a:r>
              <a:rPr lang="en-US" b="1" dirty="0"/>
              <a:t>25,299</a:t>
            </a:r>
            <a:r>
              <a:rPr lang="en-US" dirty="0"/>
              <a:t> domestic cargo flight movements in Europe by regional aircraft</a:t>
            </a:r>
            <a:endParaRPr lang="en-US" b="1" dirty="0"/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Applying US </a:t>
            </a:r>
            <a:r>
              <a:rPr lang="en-US" dirty="0"/>
              <a:t>percentage, we can 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stimate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57,249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cargo flight movements &lt;1,000 km by regional aircraft across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6">
            <a:extLst>
              <a:ext uri="{FF2B5EF4-FFF2-40B4-BE49-F238E27FC236}">
                <a16:creationId xmlns:a16="http://schemas.microsoft.com/office/drawing/2014/main" id="{CAD69233-BA69-6031-15BD-4DDDC40AC8BA}"/>
              </a:ext>
            </a:extLst>
          </p:cNvPr>
          <p:cNvSpPr/>
          <p:nvPr/>
        </p:nvSpPr>
        <p:spPr>
          <a:xfrm>
            <a:off x="692793" y="5546109"/>
            <a:ext cx="7555943" cy="233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E7C0C3-9999-2A24-F8D5-EA0648C65A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630" r="709"/>
          <a:stretch/>
        </p:blipFill>
        <p:spPr>
          <a:xfrm>
            <a:off x="1298382" y="2784422"/>
            <a:ext cx="6950355" cy="2807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1090274" cy="985286"/>
          </a:xfrm>
        </p:spPr>
        <p:txBody>
          <a:bodyPr vert="horz">
            <a:noAutofit/>
          </a:bodyPr>
          <a:lstStyle/>
          <a:p>
            <a:pPr>
              <a:spcBef>
                <a:spcPts val="1600"/>
              </a:spcBef>
            </a:pPr>
            <a:r>
              <a:rPr lang="en-US" sz="3200" dirty="0">
                <a:solidFill>
                  <a:srgbClr val="00658B"/>
                </a:solidFill>
              </a:rPr>
              <a:t>Accessibility Characteristics of Regional Cargo UAS</a:t>
            </a:r>
            <a:br>
              <a:rPr lang="en-US" sz="3200" dirty="0">
                <a:solidFill>
                  <a:srgbClr val="00658B"/>
                </a:solidFill>
              </a:rPr>
            </a:br>
            <a:r>
              <a:rPr lang="en-US" sz="2400" dirty="0"/>
              <a:t>Europe/US Comparison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11" y="3429000"/>
            <a:ext cx="3807308" cy="140075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States/countries with </a:t>
            </a:r>
            <a:r>
              <a:rPr lang="en-US" sz="1800" b="1" dirty="0">
                <a:solidFill>
                  <a:srgbClr val="00658B"/>
                </a:solidFill>
              </a:rPr>
              <a:t>many small commercial airports</a:t>
            </a:r>
            <a:r>
              <a:rPr lang="en-US" sz="1800" b="1" dirty="0"/>
              <a:t> </a:t>
            </a:r>
            <a:r>
              <a:rPr lang="en-US" sz="1800" dirty="0"/>
              <a:t>may be better candidates for initial cargo UAS operations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4E38B5-F3B5-DFAC-DFD1-8395ECE5F3C3}"/>
              </a:ext>
            </a:extLst>
          </p:cNvPr>
          <p:cNvSpPr txBox="1"/>
          <p:nvPr/>
        </p:nvSpPr>
        <p:spPr>
          <a:xfrm rot="16200000">
            <a:off x="-373594" y="3864852"/>
            <a:ext cx="2807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Commercial Airports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11729BD-F032-04D0-94BC-F8F4F69965DF}"/>
              </a:ext>
            </a:extLst>
          </p:cNvPr>
          <p:cNvSpPr txBox="1"/>
          <p:nvPr/>
        </p:nvSpPr>
        <p:spPr>
          <a:xfrm>
            <a:off x="5887485" y="2985968"/>
            <a:ext cx="138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1,408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79B6C44-8AD9-CBE5-492E-E84308483854}"/>
              </a:ext>
            </a:extLst>
          </p:cNvPr>
          <p:cNvSpPr txBox="1"/>
          <p:nvPr/>
        </p:nvSpPr>
        <p:spPr>
          <a:xfrm>
            <a:off x="2701289" y="3872896"/>
            <a:ext cx="138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781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5DF48AE-7CB5-D4DA-54DA-5C77BBCD8909}"/>
              </a:ext>
            </a:extLst>
          </p:cNvPr>
          <p:cNvSpPr txBox="1"/>
          <p:nvPr/>
        </p:nvSpPr>
        <p:spPr>
          <a:xfrm>
            <a:off x="6232737" y="5069846"/>
            <a:ext cx="75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CDFCADE2-1B47-0C3C-EA23-731EB2437A75}"/>
              </a:ext>
            </a:extLst>
          </p:cNvPr>
          <p:cNvSpPr txBox="1"/>
          <p:nvPr/>
        </p:nvSpPr>
        <p:spPr>
          <a:xfrm>
            <a:off x="6232737" y="4763605"/>
            <a:ext cx="75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429F170B-D7EF-C4BC-27E5-F5EBD0FC3A40}"/>
              </a:ext>
            </a:extLst>
          </p:cNvPr>
          <p:cNvSpPr txBox="1"/>
          <p:nvPr/>
        </p:nvSpPr>
        <p:spPr>
          <a:xfrm>
            <a:off x="6232737" y="3971282"/>
            <a:ext cx="75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956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8A2BD08B-DC63-1269-3E60-86615E2D82A6}"/>
              </a:ext>
            </a:extLst>
          </p:cNvPr>
          <p:cNvSpPr txBox="1"/>
          <p:nvPr/>
        </p:nvSpPr>
        <p:spPr>
          <a:xfrm>
            <a:off x="3013748" y="4976750"/>
            <a:ext cx="75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360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CE380B05-90FD-D202-FEE7-3B8605A88595}"/>
              </a:ext>
            </a:extLst>
          </p:cNvPr>
          <p:cNvSpPr txBox="1"/>
          <p:nvPr/>
        </p:nvSpPr>
        <p:spPr>
          <a:xfrm>
            <a:off x="3013748" y="4644867"/>
            <a:ext cx="75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0AEF549-D356-FE34-CFC5-0B02E247D8C6}"/>
              </a:ext>
            </a:extLst>
          </p:cNvPr>
          <p:cNvSpPr txBox="1"/>
          <p:nvPr/>
        </p:nvSpPr>
        <p:spPr>
          <a:xfrm>
            <a:off x="3013748" y="4311261"/>
            <a:ext cx="75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278FA0-227B-D699-DD46-9B47ECF4CC1A}"/>
              </a:ext>
            </a:extLst>
          </p:cNvPr>
          <p:cNvSpPr txBox="1"/>
          <p:nvPr/>
        </p:nvSpPr>
        <p:spPr>
          <a:xfrm>
            <a:off x="2877702" y="5409954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Europe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88EFF2-6927-EC95-AA01-348B478545FD}"/>
              </a:ext>
            </a:extLst>
          </p:cNvPr>
          <p:cNvSpPr txBox="1"/>
          <p:nvPr/>
        </p:nvSpPr>
        <p:spPr>
          <a:xfrm>
            <a:off x="6308287" y="5409954"/>
            <a:ext cx="505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B440E71-55F3-4E14-5FBE-A974F4497BCA}"/>
              </a:ext>
            </a:extLst>
          </p:cNvPr>
          <p:cNvSpPr txBox="1"/>
          <p:nvPr/>
        </p:nvSpPr>
        <p:spPr>
          <a:xfrm>
            <a:off x="4644343" y="435883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Small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88A78D1-AAC2-913D-91BF-A76C7834A131}"/>
              </a:ext>
            </a:extLst>
          </p:cNvPr>
          <p:cNvSpPr txBox="1"/>
          <p:nvPr/>
        </p:nvSpPr>
        <p:spPr>
          <a:xfrm>
            <a:off x="4545758" y="471263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Medium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F80E640-096F-8FC2-93E0-17C0EC140BFD}"/>
              </a:ext>
            </a:extLst>
          </p:cNvPr>
          <p:cNvSpPr txBox="1"/>
          <p:nvPr/>
        </p:nvSpPr>
        <p:spPr>
          <a:xfrm>
            <a:off x="4680410" y="5036686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B4C04A44-CA63-5CCA-A655-05FD1B878842}"/>
              </a:ext>
            </a:extLst>
          </p:cNvPr>
          <p:cNvCxnSpPr>
            <a:cxnSpLocks/>
          </p:cNvCxnSpPr>
          <p:nvPr/>
        </p:nvCxnSpPr>
        <p:spPr>
          <a:xfrm>
            <a:off x="4486255" y="4483777"/>
            <a:ext cx="203546" cy="14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92FDC9C9-30AA-19DB-B0B1-BB069267D686}"/>
              </a:ext>
            </a:extLst>
          </p:cNvPr>
          <p:cNvCxnSpPr>
            <a:cxnSpLocks/>
          </p:cNvCxnSpPr>
          <p:nvPr/>
        </p:nvCxnSpPr>
        <p:spPr>
          <a:xfrm>
            <a:off x="4440797" y="4812943"/>
            <a:ext cx="203546" cy="14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FEB98386-76B0-3294-3A0C-5EFB254111EB}"/>
              </a:ext>
            </a:extLst>
          </p:cNvPr>
          <p:cNvCxnSpPr>
            <a:cxnSpLocks/>
          </p:cNvCxnSpPr>
          <p:nvPr/>
        </p:nvCxnSpPr>
        <p:spPr>
          <a:xfrm>
            <a:off x="5305118" y="4894120"/>
            <a:ext cx="203546" cy="14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01D1F51D-4F95-1A9C-B6E7-787F1EEC9F9E}"/>
              </a:ext>
            </a:extLst>
          </p:cNvPr>
          <p:cNvCxnSpPr>
            <a:cxnSpLocks/>
          </p:cNvCxnSpPr>
          <p:nvPr/>
        </p:nvCxnSpPr>
        <p:spPr>
          <a:xfrm>
            <a:off x="5249743" y="4512726"/>
            <a:ext cx="203546" cy="14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B8EB7473-809E-AFB2-53E8-B4BCDB3D29EF}"/>
              </a:ext>
            </a:extLst>
          </p:cNvPr>
          <p:cNvCxnSpPr>
            <a:cxnSpLocks/>
          </p:cNvCxnSpPr>
          <p:nvPr/>
        </p:nvCxnSpPr>
        <p:spPr>
          <a:xfrm>
            <a:off x="4536076" y="5176099"/>
            <a:ext cx="203546" cy="14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0B5AC86F-83A2-B270-0E6D-572CA6D3B8DC}"/>
              </a:ext>
            </a:extLst>
          </p:cNvPr>
          <p:cNvCxnSpPr>
            <a:cxnSpLocks/>
          </p:cNvCxnSpPr>
          <p:nvPr/>
        </p:nvCxnSpPr>
        <p:spPr>
          <a:xfrm>
            <a:off x="5217729" y="5216496"/>
            <a:ext cx="203546" cy="14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AFBD9C3-110D-8C99-D319-EBB456463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8465"/>
              </p:ext>
            </p:extLst>
          </p:nvPr>
        </p:nvGraphicFramePr>
        <p:xfrm>
          <a:off x="749607" y="1624056"/>
          <a:ext cx="8205968" cy="8549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15048">
                  <a:extLst>
                    <a:ext uri="{9D8B030D-6E8A-4147-A177-3AD203B41FA5}">
                      <a16:colId xmlns:a16="http://schemas.microsoft.com/office/drawing/2014/main" val="3865713262"/>
                    </a:ext>
                  </a:extLst>
                </a:gridCol>
                <a:gridCol w="3189922">
                  <a:extLst>
                    <a:ext uri="{9D8B030D-6E8A-4147-A177-3AD203B41FA5}">
                      <a16:colId xmlns:a16="http://schemas.microsoft.com/office/drawing/2014/main" val="3042239145"/>
                    </a:ext>
                  </a:extLst>
                </a:gridCol>
                <a:gridCol w="2400998">
                  <a:extLst>
                    <a:ext uri="{9D8B030D-6E8A-4147-A177-3AD203B41FA5}">
                      <a16:colId xmlns:a16="http://schemas.microsoft.com/office/drawing/2014/main" val="3633147583"/>
                    </a:ext>
                  </a:extLst>
                </a:gridCol>
              </a:tblGrid>
              <a:tr h="45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Main Airport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Medium Airport</a:t>
                      </a:r>
                      <a:endParaRPr lang="en-US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Small Airport</a:t>
                      </a: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09256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ea typeface="MS Mincho" panose="02020609040205080304" pitchFamily="49" charset="-128"/>
                        </a:rPr>
                        <a:t>≥150,000 / 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a typeface="MS Mincho" panose="02020609040205080304" pitchFamily="49" charset="-128"/>
                        </a:rPr>
                        <a:t>&lt;</a:t>
                      </a:r>
                      <a:r>
                        <a:rPr lang="en-US" sz="1800" dirty="0">
                          <a:effectLst/>
                          <a:ea typeface="MS Mincho" panose="02020609040205080304" pitchFamily="49" charset="-128"/>
                        </a:rPr>
                        <a:t>150,000 and ≥15,000 / year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&lt;15,000 /year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2191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013405-3F7F-FA0F-1964-0F9A8EC69525}"/>
              </a:ext>
            </a:extLst>
          </p:cNvPr>
          <p:cNvSpPr txBox="1">
            <a:spLocks/>
          </p:cNvSpPr>
          <p:nvPr/>
        </p:nvSpPr>
        <p:spPr>
          <a:xfrm>
            <a:off x="8955575" y="1899012"/>
            <a:ext cx="2830025" cy="703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</a:rPr>
              <a:t>P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assenger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 passenger or 100 kg of cargo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build="p"/>
      <p:bldP spid="14" grpId="0" animBg="1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5" grpId="0" animBg="1"/>
      <p:bldP spid="12" grpId="0" animBg="1"/>
      <p:bldP spid="15" grpId="0"/>
      <p:bldP spid="22" grpId="0"/>
      <p:bldP spid="23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Characteristics of Regional Cargo UAS</a:t>
            </a:r>
            <a:br>
              <a:rPr lang="en-US" sz="2400" dirty="0"/>
            </a:br>
            <a:r>
              <a:rPr lang="en-US" sz="2400" dirty="0"/>
              <a:t>Landing Systems / Instrument Approach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B0B5842-D194-1DBD-0C02-0DB0C08E854A}"/>
              </a:ext>
            </a:extLst>
          </p:cNvPr>
          <p:cNvGraphicFramePr>
            <a:graphicFrameLocks noGrp="1"/>
          </p:cNvGraphicFramePr>
          <p:nvPr/>
        </p:nvGraphicFramePr>
        <p:xfrm>
          <a:off x="1458411" y="2942213"/>
          <a:ext cx="9178110" cy="2712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9602">
                  <a:extLst>
                    <a:ext uri="{9D8B030D-6E8A-4147-A177-3AD203B41FA5}">
                      <a16:colId xmlns:a16="http://schemas.microsoft.com/office/drawing/2014/main" val="3600696770"/>
                    </a:ext>
                  </a:extLst>
                </a:gridCol>
                <a:gridCol w="1788212">
                  <a:extLst>
                    <a:ext uri="{9D8B030D-6E8A-4147-A177-3AD203B41FA5}">
                      <a16:colId xmlns:a16="http://schemas.microsoft.com/office/drawing/2014/main" val="1151512134"/>
                    </a:ext>
                  </a:extLst>
                </a:gridCol>
                <a:gridCol w="1816415">
                  <a:extLst>
                    <a:ext uri="{9D8B030D-6E8A-4147-A177-3AD203B41FA5}">
                      <a16:colId xmlns:a16="http://schemas.microsoft.com/office/drawing/2014/main" val="138398027"/>
                    </a:ext>
                  </a:extLst>
                </a:gridCol>
                <a:gridCol w="1943881">
                  <a:extLst>
                    <a:ext uri="{9D8B030D-6E8A-4147-A177-3AD203B41FA5}">
                      <a16:colId xmlns:a16="http://schemas.microsoft.com/office/drawing/2014/main" val="1809792638"/>
                    </a:ext>
                  </a:extLst>
                </a:gridCol>
              </a:tblGrid>
              <a:tr h="785658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rgbClr val="00658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UAS IAP availability </a:t>
                      </a:r>
                    </a:p>
                    <a:p>
                      <a:pPr algn="ctr"/>
                      <a:r>
                        <a:rPr lang="en-US" sz="1800" b="0" noProof="0" dirty="0">
                          <a:solidFill>
                            <a:srgbClr val="00658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at potential UAS airports</a:t>
                      </a:r>
                    </a:p>
                  </a:txBody>
                  <a:tcPr marL="68580" marR="68580" marT="0" marB="0" anchor="ctr">
                    <a:solidFill>
                      <a:srgbClr val="E7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Germany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Texas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800" b="1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66948"/>
                  </a:ext>
                </a:extLst>
              </a:tr>
              <a:tr h="570779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ILS CAT III</a:t>
                      </a:r>
                      <a:endParaRPr lang="en-US" sz="1800" b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effectLst/>
                          <a:latin typeface="+mn-lt"/>
                        </a:rPr>
                        <a:t>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effectLst/>
                          <a:latin typeface="+mn-lt"/>
                        </a:rPr>
                        <a:t>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effectLst/>
                          <a:latin typeface="+mn-lt"/>
                        </a:rPr>
                        <a:t>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196859"/>
                  </a:ext>
                </a:extLst>
              </a:tr>
              <a:tr h="570779"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GLS CAT I/II</a:t>
                      </a:r>
                      <a:endParaRPr lang="en-US" sz="1800" b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effectLst/>
                          <a:latin typeface="+mn-lt"/>
                        </a:rPr>
                        <a:t>1</a:t>
                      </a:r>
                      <a:endParaRPr lang="en-US" sz="1800" noProof="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800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effectLst/>
                          <a:latin typeface="+mn-lt"/>
                        </a:rPr>
                        <a:t>0</a:t>
                      </a:r>
                      <a:endParaRPr lang="en-US" sz="18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58463"/>
                  </a:ext>
                </a:extLst>
              </a:tr>
              <a:tr h="78565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>
                          <a:solidFill>
                            <a:srgbClr val="00658B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Total potential UAS airports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rgbClr val="00658B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with any UAS IAP</a:t>
                      </a:r>
                      <a:endParaRPr lang="en-US" sz="1800" b="0" noProof="0" dirty="0">
                        <a:solidFill>
                          <a:srgbClr val="00658B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E7EB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4973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83C2A6B-9AFE-9B08-F626-077D6D58C364}"/>
              </a:ext>
            </a:extLst>
          </p:cNvPr>
          <p:cNvSpPr txBox="1"/>
          <p:nvPr/>
        </p:nvSpPr>
        <p:spPr>
          <a:xfrm>
            <a:off x="952018" y="1434409"/>
            <a:ext cx="9081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Definition of  UAS Instrument Approach Procedures (</a:t>
            </a:r>
            <a:r>
              <a:rPr lang="en-US" b="1" dirty="0">
                <a:solidFill>
                  <a:srgbClr val="000000"/>
                </a:solidFill>
              </a:rPr>
              <a:t>UAS IAP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ILS CAT III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GLS CAT I/II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</a:rPr>
              <a:t>UAS IAP </a:t>
            </a:r>
            <a:r>
              <a:rPr lang="en-US" dirty="0">
                <a:solidFill>
                  <a:srgbClr val="000000"/>
                </a:solidFill>
              </a:rPr>
              <a:t>could include other certified landing systems in the future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04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927013" cy="985286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Accessibility Potential of Regional Cargo UAS</a:t>
            </a:r>
            <a:br>
              <a:rPr lang="en-US" sz="2400" dirty="0"/>
            </a:br>
            <a:r>
              <a:rPr lang="en-US" sz="2400" dirty="0"/>
              <a:t>Regional Cargo Aircraft Eligible for UAS Operations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78C5030-791B-0DD8-57AB-0D04DB739E8D}"/>
              </a:ext>
            </a:extLst>
          </p:cNvPr>
          <p:cNvGraphicFramePr>
            <a:graphicFrameLocks noGrp="1"/>
          </p:cNvGraphicFramePr>
          <p:nvPr/>
        </p:nvGraphicFramePr>
        <p:xfrm>
          <a:off x="790334" y="2064463"/>
          <a:ext cx="8834115" cy="3906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2293">
                  <a:extLst>
                    <a:ext uri="{9D8B030D-6E8A-4147-A177-3AD203B41FA5}">
                      <a16:colId xmlns:a16="http://schemas.microsoft.com/office/drawing/2014/main" val="2976413238"/>
                    </a:ext>
                  </a:extLst>
                </a:gridCol>
                <a:gridCol w="2247274">
                  <a:extLst>
                    <a:ext uri="{9D8B030D-6E8A-4147-A177-3AD203B41FA5}">
                      <a16:colId xmlns:a16="http://schemas.microsoft.com/office/drawing/2014/main" val="2063139059"/>
                    </a:ext>
                  </a:extLst>
                </a:gridCol>
                <a:gridCol w="2247274">
                  <a:extLst>
                    <a:ext uri="{9D8B030D-6E8A-4147-A177-3AD203B41FA5}">
                      <a16:colId xmlns:a16="http://schemas.microsoft.com/office/drawing/2014/main" val="353678170"/>
                    </a:ext>
                  </a:extLst>
                </a:gridCol>
                <a:gridCol w="2247274">
                  <a:extLst>
                    <a:ext uri="{9D8B030D-6E8A-4147-A177-3AD203B41FA5}">
                      <a16:colId xmlns:a16="http://schemas.microsoft.com/office/drawing/2014/main" val="603187896"/>
                    </a:ext>
                  </a:extLst>
                </a:gridCol>
              </a:tblGrid>
              <a:tr h="279861">
                <a:tc rowSpan="2">
                  <a:txBody>
                    <a:bodyPr/>
                    <a:lstStyle/>
                    <a:p>
                      <a:pPr algn="ctr" hangingPunct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Aircraft types 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MTOW (OEW)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Count of accessible potential UAS airports 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MTOW (OEW)</a:t>
                      </a:r>
                      <a:endParaRPr lang="de-DE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33891"/>
                  </a:ext>
                </a:extLst>
              </a:tr>
              <a:tr h="27986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Germany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Texas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California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1021"/>
                  </a:ext>
                </a:extLst>
              </a:tr>
              <a:tr h="4197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ATR 42-600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18.60 t (11.75 t)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effectLst/>
                        </a:rPr>
                        <a:t>40 (61) total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20 (21) </a:t>
                      </a:r>
                      <a:r>
                        <a:rPr lang="en-US" sz="1400" b="1" dirty="0">
                          <a:effectLst/>
                        </a:rPr>
                        <a:t>towered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20 (40) </a:t>
                      </a:r>
                      <a:r>
                        <a:rPr lang="en-US" sz="1400" b="1" dirty="0">
                          <a:effectLst/>
                        </a:rPr>
                        <a:t>non-towered</a:t>
                      </a:r>
                      <a:endParaRPr lang="de-DE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dirty="0">
                          <a:effectLst/>
                        </a:rPr>
                        <a:t>66 (73) total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36 (36) </a:t>
                      </a:r>
                      <a:r>
                        <a:rPr lang="en-US" sz="1400" b="1" dirty="0">
                          <a:effectLst/>
                        </a:rPr>
                        <a:t>towered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30 (37) </a:t>
                      </a:r>
                      <a:r>
                        <a:rPr lang="en-US" sz="1400" b="1" dirty="0">
                          <a:effectLst/>
                        </a:rPr>
                        <a:t>non-towered</a:t>
                      </a:r>
                      <a:endParaRPr lang="de-D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dirty="0">
                          <a:effectLst/>
                        </a:rPr>
                        <a:t>75 (104) total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36 (37) </a:t>
                      </a:r>
                      <a:r>
                        <a:rPr lang="en-US" sz="1400" b="1" dirty="0">
                          <a:effectLst/>
                        </a:rPr>
                        <a:t>towered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39 (67) </a:t>
                      </a:r>
                      <a:r>
                        <a:rPr lang="en-US" sz="1400" b="1" dirty="0">
                          <a:effectLst/>
                        </a:rPr>
                        <a:t>non-towered</a:t>
                      </a:r>
                      <a:endParaRPr lang="de-D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2193944"/>
                  </a:ext>
                </a:extLst>
              </a:tr>
              <a:tr h="4197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ATR 72-600F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23.00 t (11.80 t)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solidFill>
                            <a:srgbClr val="00658B"/>
                          </a:solidFill>
                          <a:effectLst/>
                        </a:rPr>
                        <a:t>36</a:t>
                      </a:r>
                      <a:r>
                        <a:rPr lang="en-US" sz="1400" b="1" u="sng" dirty="0">
                          <a:effectLst/>
                        </a:rPr>
                        <a:t> (61) 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20 (21) </a:t>
                      </a:r>
                      <a:endParaRPr lang="de-DE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16 (40) 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dirty="0">
                          <a:solidFill>
                            <a:srgbClr val="00658B"/>
                          </a:solidFill>
                          <a:effectLst/>
                        </a:rPr>
                        <a:t>56</a:t>
                      </a:r>
                      <a:r>
                        <a:rPr lang="en-US" sz="1400" b="1" u="sng" dirty="0">
                          <a:effectLst/>
                        </a:rPr>
                        <a:t> (73) 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35 (36) </a:t>
                      </a:r>
                      <a:endParaRPr lang="de-DE" sz="1400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21 (37) 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dirty="0">
                          <a:solidFill>
                            <a:srgbClr val="00658B"/>
                          </a:solidFill>
                          <a:effectLst/>
                        </a:rPr>
                        <a:t>67</a:t>
                      </a:r>
                      <a:r>
                        <a:rPr lang="en-US" sz="1400" b="1" u="sng" dirty="0">
                          <a:effectLst/>
                        </a:rPr>
                        <a:t> (100) </a:t>
                      </a:r>
                      <a:endParaRPr lang="de-DE" sz="1400" b="1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35 (36) </a:t>
                      </a:r>
                      <a:endParaRPr lang="de-DE" sz="1400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dirty="0">
                          <a:effectLst/>
                        </a:rPr>
                        <a:t>32 (64) 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1018280"/>
                  </a:ext>
                </a:extLst>
              </a:tr>
              <a:tr h="419792">
                <a:tc>
                  <a:txBody>
                    <a:bodyPr/>
                    <a:lstStyle/>
                    <a:p>
                      <a:pPr algn="l"/>
                      <a:r>
                        <a:rPr lang="en-US" sz="1400" b="1" strike="sngStrike" dirty="0">
                          <a:solidFill>
                            <a:schemeClr val="bg1"/>
                          </a:solidFill>
                          <a:effectLst/>
                        </a:rPr>
                        <a:t>Bombardier CL-600</a:t>
                      </a:r>
                      <a:endParaRPr lang="de-DE" sz="1400" b="1" strike="sng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400" b="1" strike="sngStrike" dirty="0">
                          <a:solidFill>
                            <a:schemeClr val="bg1"/>
                          </a:solidFill>
                          <a:effectLst/>
                        </a:rPr>
                        <a:t>21.86 t (12.32 t)</a:t>
                      </a:r>
                      <a:endParaRPr lang="de-DE" sz="1400" b="1" strike="sng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strike="sngStrike" dirty="0">
                          <a:solidFill>
                            <a:srgbClr val="00658B"/>
                          </a:solidFill>
                          <a:effectLst/>
                        </a:rPr>
                        <a:t>36</a:t>
                      </a:r>
                      <a:r>
                        <a:rPr lang="en-US" sz="1400" b="1" u="sng" strike="sngStrike" dirty="0">
                          <a:effectLst/>
                        </a:rPr>
                        <a:t> (59) </a:t>
                      </a:r>
                      <a:endParaRPr lang="de-DE" sz="1400" b="1" strike="sngStrike" dirty="0">
                        <a:effectLst/>
                      </a:endParaRPr>
                    </a:p>
                    <a:p>
                      <a:pPr algn="ctr"/>
                      <a:r>
                        <a:rPr lang="en-US" sz="1400" strike="sngStrike" dirty="0">
                          <a:effectLst/>
                        </a:rPr>
                        <a:t>20 (21) </a:t>
                      </a:r>
                      <a:endParaRPr lang="de-DE" sz="1400" strike="sngStrike" dirty="0">
                        <a:effectLst/>
                      </a:endParaRPr>
                    </a:p>
                    <a:p>
                      <a:pPr algn="ctr"/>
                      <a:r>
                        <a:rPr lang="en-US" sz="1400" strike="sngStrike" dirty="0">
                          <a:effectLst/>
                        </a:rPr>
                        <a:t>16 (38)</a:t>
                      </a:r>
                      <a:endParaRPr lang="de-DE" sz="1400" strike="sngStrike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strike="sngStrike" dirty="0">
                          <a:effectLst/>
                        </a:rPr>
                        <a:t>62 (73) </a:t>
                      </a:r>
                      <a:endParaRPr lang="de-DE" sz="1400" b="1" strike="sngStrike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strike="sngStrike" dirty="0">
                          <a:effectLst/>
                        </a:rPr>
                        <a:t>36 (36) </a:t>
                      </a:r>
                      <a:endParaRPr lang="de-DE" sz="1400" strike="sngStrike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strike="sngStrike" dirty="0">
                          <a:effectLst/>
                        </a:rPr>
                        <a:t>37 (37) </a:t>
                      </a:r>
                      <a:endParaRPr lang="de-DE" sz="1400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strike="sngStrike" dirty="0">
                          <a:effectLst/>
                        </a:rPr>
                        <a:t>72 (100) </a:t>
                      </a:r>
                      <a:endParaRPr lang="de-DE" sz="1400" b="1" strike="sngStrike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strike="sngStrike" dirty="0">
                          <a:effectLst/>
                        </a:rPr>
                        <a:t>36 (36) </a:t>
                      </a:r>
                      <a:endParaRPr lang="de-DE" sz="1400" strike="sngStrike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strike="sngStrike" dirty="0">
                          <a:effectLst/>
                        </a:rPr>
                        <a:t>36 (64) </a:t>
                      </a:r>
                      <a:endParaRPr lang="de-DE" sz="1400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865991"/>
                  </a:ext>
                </a:extLst>
              </a:tr>
              <a:tr h="419792">
                <a:tc>
                  <a:txBody>
                    <a:bodyPr/>
                    <a:lstStyle/>
                    <a:p>
                      <a:pPr algn="l"/>
                      <a:r>
                        <a:rPr lang="en-US" sz="1400" b="1" strike="sngStrike" dirty="0">
                          <a:solidFill>
                            <a:schemeClr val="bg1"/>
                          </a:solidFill>
                          <a:effectLst/>
                        </a:rPr>
                        <a:t>Embraer EMB 120</a:t>
                      </a:r>
                      <a:endParaRPr lang="de-DE" sz="1400" b="1" strike="sng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400" b="1" strike="sngStrike" dirty="0">
                          <a:solidFill>
                            <a:schemeClr val="bg1"/>
                          </a:solidFill>
                          <a:effectLst/>
                        </a:rPr>
                        <a:t>11.50 t (7.07 t)</a:t>
                      </a:r>
                      <a:endParaRPr lang="de-DE" sz="1400" b="1" strike="sng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strike="sngStrike" dirty="0">
                          <a:effectLst/>
                        </a:rPr>
                        <a:t>61 (76) </a:t>
                      </a:r>
                      <a:endParaRPr lang="de-DE" sz="1400" b="1" strike="sngStrike" dirty="0">
                        <a:effectLst/>
                      </a:endParaRPr>
                    </a:p>
                    <a:p>
                      <a:pPr algn="ctr"/>
                      <a:r>
                        <a:rPr lang="en-US" sz="1400" strike="sngStrike" dirty="0">
                          <a:effectLst/>
                        </a:rPr>
                        <a:t>21 (22) </a:t>
                      </a:r>
                      <a:endParaRPr lang="de-DE" sz="1400" strike="sngStrike" dirty="0">
                        <a:effectLst/>
                      </a:endParaRPr>
                    </a:p>
                    <a:p>
                      <a:pPr algn="ctr"/>
                      <a:r>
                        <a:rPr lang="en-US" sz="1400" strike="sngStrike" dirty="0">
                          <a:effectLst/>
                        </a:rPr>
                        <a:t>40 (54) </a:t>
                      </a:r>
                      <a:endParaRPr lang="de-DE" sz="1400" strike="sngStrike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strike="sngStrike" dirty="0">
                          <a:effectLst/>
                        </a:rPr>
                        <a:t>73 (74) </a:t>
                      </a:r>
                      <a:endParaRPr lang="de-DE" sz="1400" b="1" strike="sngStrike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strike="sngStrike" dirty="0">
                          <a:effectLst/>
                        </a:rPr>
                        <a:t>36 (36) </a:t>
                      </a:r>
                      <a:endParaRPr lang="de-DE" sz="1400" strike="sngStrike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strike="sngStrike" dirty="0">
                          <a:effectLst/>
                        </a:rPr>
                        <a:t>37 (38) </a:t>
                      </a:r>
                      <a:endParaRPr lang="de-DE" sz="1400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strike="sngStrike" dirty="0">
                          <a:effectLst/>
                        </a:rPr>
                        <a:t>77 (118) </a:t>
                      </a:r>
                      <a:endParaRPr lang="de-DE" sz="1400" b="1" strike="sngStrike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strike="sngStrike" dirty="0">
                          <a:effectLst/>
                        </a:rPr>
                        <a:t>36 (38) </a:t>
                      </a:r>
                      <a:endParaRPr lang="de-DE" sz="1400" strike="sngStrike" dirty="0">
                        <a:effectLst/>
                      </a:endParaRPr>
                    </a:p>
                    <a:p>
                      <a:pPr algn="ctr" hangingPunct="0"/>
                      <a:r>
                        <a:rPr lang="en-US" sz="1400" strike="sngStrike" dirty="0">
                          <a:effectLst/>
                        </a:rPr>
                        <a:t>41 (80) </a:t>
                      </a:r>
                      <a:endParaRPr lang="de-DE" sz="1400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7932251"/>
                  </a:ext>
                </a:extLst>
              </a:tr>
              <a:tr h="4197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Cessna 208 Caravan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3.63 t (2.21 t)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6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148 (</a:t>
                      </a:r>
                      <a:r>
                        <a:rPr lang="en-US" sz="1400" b="1" u="sng" dirty="0">
                          <a:solidFill>
                            <a:srgbClr val="00658B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158</a:t>
                      </a: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 </a:t>
                      </a:r>
                      <a:endParaRPr lang="de-DE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22 (22) 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126 (136) 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267 (</a:t>
                      </a:r>
                      <a:r>
                        <a:rPr lang="en-US" sz="1400" b="1" u="sng" dirty="0">
                          <a:solidFill>
                            <a:srgbClr val="00658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279</a:t>
                      </a: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 </a:t>
                      </a:r>
                      <a:endParaRPr lang="de-D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 (38) 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230 (241) 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192 (</a:t>
                      </a:r>
                      <a:r>
                        <a:rPr lang="en-US" sz="1400" b="1" u="sng" dirty="0">
                          <a:solidFill>
                            <a:srgbClr val="00658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</a:t>
                      </a: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 </a:t>
                      </a:r>
                      <a:endParaRPr lang="de-D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 (44) 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 (156) </a:t>
                      </a:r>
                      <a:endParaRPr lang="de-DE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7228931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EEA5B6-4D63-8355-81C3-7E90EA3BAA5A}"/>
              </a:ext>
            </a:extLst>
          </p:cNvPr>
          <p:cNvSpPr txBox="1">
            <a:spLocks/>
          </p:cNvSpPr>
          <p:nvPr/>
        </p:nvSpPr>
        <p:spPr>
          <a:xfrm>
            <a:off x="695324" y="1318661"/>
            <a:ext cx="11176377" cy="98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Maximum Takeoff Weight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(MTOW) is the maximum weight the pilot is allowed to attempt to takeoff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Operational Empty Weight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OEW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) includes the empty weight of an aircraft plus operational items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5088120-AF7E-5C0F-464E-FDCBB3CC97D9}"/>
              </a:ext>
            </a:extLst>
          </p:cNvPr>
          <p:cNvSpPr/>
          <p:nvPr/>
        </p:nvSpPr>
        <p:spPr>
          <a:xfrm rot="5400000">
            <a:off x="3677878" y="1986965"/>
            <a:ext cx="625871" cy="221625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7B300C0-B673-9104-DA50-F9BD356CD60B}"/>
              </a:ext>
            </a:extLst>
          </p:cNvPr>
          <p:cNvSpPr/>
          <p:nvPr/>
        </p:nvSpPr>
        <p:spPr>
          <a:xfrm rot="5400000">
            <a:off x="5936756" y="1986968"/>
            <a:ext cx="625871" cy="221625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76ECB6D-A2F9-424A-73F0-F915234ACAAB}"/>
              </a:ext>
            </a:extLst>
          </p:cNvPr>
          <p:cNvSpPr/>
          <p:nvPr/>
        </p:nvSpPr>
        <p:spPr>
          <a:xfrm rot="5400000">
            <a:off x="8195634" y="1986966"/>
            <a:ext cx="625873" cy="221625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  <p:extLst>
    <p:ext uri="{6950BFC3-D8DA-4A85-94F7-54DA5524770B}">
      <p188:commentRel xmlns:p188="http://schemas.microsoft.com/office/powerpoint/2018/8/main" r:id="rId4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D113EA-9FCF-0522-73EB-A846F99B9537}"/>
              </a:ext>
            </a:extLst>
          </p:cNvPr>
          <p:cNvSpPr txBox="1">
            <a:spLocks/>
          </p:cNvSpPr>
          <p:nvPr/>
        </p:nvSpPr>
        <p:spPr>
          <a:xfrm>
            <a:off x="695324" y="1318661"/>
            <a:ext cx="11083019" cy="412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658B"/>
                </a:solidFill>
              </a:rPr>
              <a:t>Established a baseline of potential UAS airports suitable for initial cargo UAS operations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Potential UAS Airport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Public</a:t>
            </a:r>
            <a:r>
              <a:rPr lang="en-US" sz="2000" b="1" dirty="0">
                <a:solidFill>
                  <a:srgbClr val="000000"/>
                </a:solidFill>
              </a:rPr>
              <a:t> towered </a:t>
            </a:r>
            <a:r>
              <a:rPr lang="en-US" sz="2000" dirty="0">
                <a:solidFill>
                  <a:srgbClr val="000000"/>
                </a:solidFill>
              </a:rPr>
              <a:t>airports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with annual </a:t>
            </a:r>
            <a:r>
              <a:rPr lang="en-US" sz="2000" b="1" dirty="0">
                <a:solidFill>
                  <a:srgbClr val="000000"/>
                </a:solidFill>
              </a:rPr>
              <a:t>IFR</a:t>
            </a:r>
            <a:r>
              <a:rPr lang="en-US" sz="2000" dirty="0">
                <a:solidFill>
                  <a:srgbClr val="000000"/>
                </a:solidFill>
              </a:rPr>
              <a:t> flight movement percentages </a:t>
            </a:r>
            <a:r>
              <a:rPr lang="en-US" sz="2000" b="1" dirty="0">
                <a:solidFill>
                  <a:srgbClr val="000000"/>
                </a:solidFill>
              </a:rPr>
              <a:t>under 2.2%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Public</a:t>
            </a:r>
            <a:r>
              <a:rPr lang="en-US" sz="2000" b="1" dirty="0">
                <a:solidFill>
                  <a:srgbClr val="000000"/>
                </a:solidFill>
              </a:rPr>
              <a:t> non-towered </a:t>
            </a:r>
            <a:r>
              <a:rPr lang="en-US" sz="2000" dirty="0">
                <a:solidFill>
                  <a:srgbClr val="000000"/>
                </a:solidFill>
              </a:rPr>
              <a:t>airports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780 total potential UAS airports: </a:t>
            </a:r>
            <a:r>
              <a:rPr lang="en-US" dirty="0">
                <a:solidFill>
                  <a:srgbClr val="000000"/>
                </a:solidFill>
              </a:rPr>
              <a:t>173 in Germany, 376 in Texas, and 231 in California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658B"/>
                </a:solidFill>
              </a:rPr>
              <a:t>Investigated IAP that are most likely to be used for initial cargo UAS operations 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UAS Instrument Approach Procedures (UAS IAP)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ILS CAT III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GLS CAT I/II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11 total airports with UAS IAP</a:t>
            </a:r>
            <a:r>
              <a:rPr lang="en-US" dirty="0">
                <a:solidFill>
                  <a:srgbClr val="000000"/>
                </a:solidFill>
              </a:rPr>
              <a:t>: 9 in Germany, 1 in Texas, and 1 in California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658B"/>
                </a:solidFill>
              </a:rPr>
              <a:t>Determined bounds of how many potential UAS airports could service common regional cargo aircraft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Introduction and Background</a:t>
            </a:r>
            <a:br>
              <a:rPr lang="en-US" sz="3200" dirty="0"/>
            </a:br>
            <a:r>
              <a:rPr lang="en-US" sz="2400" dirty="0"/>
              <a:t>Air Cargo Introduction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 cargo is crucial part of modern infrastructure</a:t>
            </a:r>
          </a:p>
          <a:p>
            <a:r>
              <a:rPr lang="en-US" b="1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Regional air cargo is lesser known</a:t>
            </a:r>
            <a:r>
              <a:rPr lang="en-US" dirty="0"/>
              <a:t>, yet is a </a:t>
            </a:r>
            <a:r>
              <a:rPr lang="en-US" b="1" dirty="0">
                <a:solidFill>
                  <a:srgbClr val="00658B"/>
                </a:solidFill>
              </a:rPr>
              <a:t>critical part </a:t>
            </a:r>
            <a:r>
              <a:rPr lang="en-US" dirty="0"/>
              <a:t>of the overall air cargo network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Typical </a:t>
            </a:r>
            <a:r>
              <a:rPr lang="en-US" b="1" dirty="0">
                <a:solidFill>
                  <a:srgbClr val="00658B"/>
                </a:solidFill>
              </a:rPr>
              <a:t>regional air cargo routes are &lt;1,000 km </a:t>
            </a:r>
            <a:r>
              <a:rPr lang="en-US" dirty="0"/>
              <a:t>(540 nmi) in length </a:t>
            </a:r>
          </a:p>
          <a:p>
            <a:r>
              <a:rPr lang="en-US" dirty="0"/>
              <a:t>Typical</a:t>
            </a:r>
            <a:r>
              <a:rPr lang="en-US" b="1" dirty="0">
                <a:solidFill>
                  <a:srgbClr val="00658B"/>
                </a:solidFill>
              </a:rPr>
              <a:t> regional cargo aircraft for cargo-only flights </a:t>
            </a:r>
            <a:r>
              <a:rPr lang="en-US" dirty="0"/>
              <a:t>are:</a:t>
            </a:r>
          </a:p>
          <a:p>
            <a:pPr lvl="1"/>
            <a:r>
              <a:rPr lang="en-US" dirty="0"/>
              <a:t>Cargo-only includes freight and mail, excludes passengers</a:t>
            </a:r>
          </a:p>
          <a:p>
            <a:pPr lvl="1"/>
            <a:r>
              <a:rPr lang="en-US" dirty="0"/>
              <a:t>Common cargo includes low weight, high value (e.g., medicine)</a:t>
            </a:r>
          </a:p>
          <a:p>
            <a:pPr lvl="1"/>
            <a:r>
              <a:rPr lang="en-US" dirty="0"/>
              <a:t>Turboprop (e.g., Cessna 208, ATR-42), piston, and jet aircraft</a:t>
            </a:r>
          </a:p>
          <a:p>
            <a:pPr lvl="1"/>
            <a:r>
              <a:rPr lang="en-US" dirty="0"/>
              <a:t>Carry payload &lt;9 </a:t>
            </a:r>
            <a:r>
              <a:rPr lang="en-US" dirty="0" err="1"/>
              <a:t>tonnes</a:t>
            </a:r>
            <a:r>
              <a:rPr lang="en-US" dirty="0"/>
              <a:t> (&lt;10 US tons)</a:t>
            </a:r>
          </a:p>
          <a:p>
            <a:pPr lvl="1"/>
            <a:r>
              <a:rPr lang="en-US" dirty="0"/>
              <a:t>Have a maximum take-off weight (MTOW) of less than 25 </a:t>
            </a:r>
            <a:r>
              <a:rPr lang="en-US" dirty="0" err="1"/>
              <a:t>tonnes</a:t>
            </a:r>
            <a:r>
              <a:rPr lang="en-US" dirty="0"/>
              <a:t> (&lt;28 US tons)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39087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9B3D8A58-50C3-A891-DE06-2A1F9243136E}"/>
              </a:ext>
            </a:extLst>
          </p:cNvPr>
          <p:cNvSpPr>
            <a:spLocks noChangeAspect="1"/>
          </p:cNvSpPr>
          <p:nvPr/>
        </p:nvSpPr>
        <p:spPr>
          <a:xfrm>
            <a:off x="4717973" y="2516091"/>
            <a:ext cx="2224084" cy="2224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Introduction and Background</a:t>
            </a:r>
            <a:br>
              <a:rPr lang="en-US" sz="3200" dirty="0"/>
            </a:br>
            <a:r>
              <a:rPr lang="en-US" sz="2400" dirty="0"/>
              <a:t>Key Air Cargo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95B2F548-0791-05C0-8653-99468E48E849}"/>
              </a:ext>
            </a:extLst>
          </p:cNvPr>
          <p:cNvSpPr txBox="1"/>
          <p:nvPr/>
        </p:nvSpPr>
        <p:spPr>
          <a:xfrm>
            <a:off x="7306080" y="4268712"/>
            <a:ext cx="3708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58B"/>
                </a:solidFill>
              </a:rPr>
              <a:t>Demand </a:t>
            </a:r>
            <a:r>
              <a:rPr lang="en-US" sz="2400" dirty="0"/>
              <a:t>for air cargo has </a:t>
            </a:r>
            <a:r>
              <a:rPr lang="en-US" sz="2400" b="1" dirty="0">
                <a:solidFill>
                  <a:srgbClr val="00658B"/>
                </a:solidFill>
              </a:rPr>
              <a:t>increased significantly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306EE38F-79AD-53F2-B2A4-15A02C98E2A9}"/>
              </a:ext>
            </a:extLst>
          </p:cNvPr>
          <p:cNvSpPr txBox="1"/>
          <p:nvPr/>
        </p:nvSpPr>
        <p:spPr>
          <a:xfrm>
            <a:off x="2463820" y="1342163"/>
            <a:ext cx="7264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58B"/>
                </a:solidFill>
              </a:rPr>
              <a:t>Pilot costs </a:t>
            </a:r>
            <a:r>
              <a:rPr lang="en-US" sz="2400" dirty="0"/>
              <a:t>make up a </a:t>
            </a:r>
            <a:r>
              <a:rPr lang="en-US" sz="2400" b="1" dirty="0">
                <a:solidFill>
                  <a:srgbClr val="00658B"/>
                </a:solidFill>
              </a:rPr>
              <a:t>large portion of the operational costs </a:t>
            </a:r>
            <a:r>
              <a:rPr lang="en-US" sz="2400" dirty="0"/>
              <a:t>of regional air cargo operations</a:t>
            </a:r>
            <a:endParaRPr lang="de-DE" sz="2400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FA0542B8-D85F-33D4-A302-12ED37AE95C4}"/>
              </a:ext>
            </a:extLst>
          </p:cNvPr>
          <p:cNvSpPr txBox="1"/>
          <p:nvPr/>
        </p:nvSpPr>
        <p:spPr>
          <a:xfrm>
            <a:off x="1430316" y="3795217"/>
            <a:ext cx="33158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58B"/>
                </a:solidFill>
              </a:rPr>
              <a:t>Pilot shortage</a:t>
            </a:r>
            <a:r>
              <a:rPr lang="en-US" sz="2400" dirty="0"/>
              <a:t>, particularly in the regional air cargo realm</a:t>
            </a:r>
            <a:endParaRPr lang="de-DE" sz="24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CB1FE28-4503-7D4E-950E-0B4C0387B76F}"/>
              </a:ext>
            </a:extLst>
          </p:cNvPr>
          <p:cNvGrpSpPr/>
          <p:nvPr/>
        </p:nvGrpSpPr>
        <p:grpSpPr>
          <a:xfrm>
            <a:off x="6469914" y="3799958"/>
            <a:ext cx="720000" cy="720000"/>
            <a:chOff x="274230" y="3816816"/>
            <a:chExt cx="720000" cy="720000"/>
          </a:xfrm>
        </p:grpSpPr>
        <p:sp>
          <p:nvSpPr>
            <p:cNvPr id="7" name="Ellipse 178">
              <a:extLst>
                <a:ext uri="{FF2B5EF4-FFF2-40B4-BE49-F238E27FC236}">
                  <a16:creationId xmlns:a16="http://schemas.microsoft.com/office/drawing/2014/main" id="{76CE18B3-569D-B637-76C1-26F66499F080}"/>
                </a:ext>
              </a:extLst>
            </p:cNvPr>
            <p:cNvSpPr/>
            <p:nvPr/>
          </p:nvSpPr>
          <p:spPr>
            <a:xfrm>
              <a:off x="274230" y="3816816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9E29FD0-0C51-4B48-8A73-71B802A8E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821" y="3979698"/>
              <a:ext cx="418819" cy="394236"/>
            </a:xfrm>
            <a:custGeom>
              <a:avLst/>
              <a:gdLst>
                <a:gd name="T0" fmla="*/ 195 w 460"/>
                <a:gd name="T1" fmla="*/ 168 h 433"/>
                <a:gd name="T2" fmla="*/ 142 w 460"/>
                <a:gd name="T3" fmla="*/ 168 h 433"/>
                <a:gd name="T4" fmla="*/ 142 w 460"/>
                <a:gd name="T5" fmla="*/ 106 h 433"/>
                <a:gd name="T6" fmla="*/ 0 w 460"/>
                <a:gd name="T7" fmla="*/ 106 h 433"/>
                <a:gd name="T8" fmla="*/ 0 w 460"/>
                <a:gd name="T9" fmla="*/ 433 h 433"/>
                <a:gd name="T10" fmla="*/ 345 w 460"/>
                <a:gd name="T11" fmla="*/ 433 h 433"/>
                <a:gd name="T12" fmla="*/ 345 w 460"/>
                <a:gd name="T13" fmla="*/ 106 h 433"/>
                <a:gd name="T14" fmla="*/ 195 w 460"/>
                <a:gd name="T15" fmla="*/ 106 h 433"/>
                <a:gd name="T16" fmla="*/ 195 w 460"/>
                <a:gd name="T17" fmla="*/ 168 h 433"/>
                <a:gd name="T18" fmla="*/ 187 w 460"/>
                <a:gd name="T19" fmla="*/ 230 h 433"/>
                <a:gd name="T20" fmla="*/ 219 w 460"/>
                <a:gd name="T21" fmla="*/ 274 h 433"/>
                <a:gd name="T22" fmla="*/ 201 w 460"/>
                <a:gd name="T23" fmla="*/ 274 h 433"/>
                <a:gd name="T24" fmla="*/ 201 w 460"/>
                <a:gd name="T25" fmla="*/ 341 h 433"/>
                <a:gd name="T26" fmla="*/ 174 w 460"/>
                <a:gd name="T27" fmla="*/ 341 h 433"/>
                <a:gd name="T28" fmla="*/ 174 w 460"/>
                <a:gd name="T29" fmla="*/ 274 h 433"/>
                <a:gd name="T30" fmla="*/ 155 w 460"/>
                <a:gd name="T31" fmla="*/ 274 h 433"/>
                <a:gd name="T32" fmla="*/ 187 w 460"/>
                <a:gd name="T33" fmla="*/ 230 h 433"/>
                <a:gd name="T34" fmla="*/ 297 w 460"/>
                <a:gd name="T35" fmla="*/ 390 h 433"/>
                <a:gd name="T36" fmla="*/ 153 w 460"/>
                <a:gd name="T37" fmla="*/ 390 h 433"/>
                <a:gd name="T38" fmla="*/ 153 w 460"/>
                <a:gd name="T39" fmla="*/ 363 h 433"/>
                <a:gd name="T40" fmla="*/ 297 w 460"/>
                <a:gd name="T41" fmla="*/ 363 h 433"/>
                <a:gd name="T42" fmla="*/ 297 w 460"/>
                <a:gd name="T43" fmla="*/ 390 h 433"/>
                <a:gd name="T44" fmla="*/ 265 w 460"/>
                <a:gd name="T45" fmla="*/ 230 h 433"/>
                <a:gd name="T46" fmla="*/ 297 w 460"/>
                <a:gd name="T47" fmla="*/ 274 h 433"/>
                <a:gd name="T48" fmla="*/ 278 w 460"/>
                <a:gd name="T49" fmla="*/ 274 h 433"/>
                <a:gd name="T50" fmla="*/ 278 w 460"/>
                <a:gd name="T51" fmla="*/ 341 h 433"/>
                <a:gd name="T52" fmla="*/ 251 w 460"/>
                <a:gd name="T53" fmla="*/ 341 h 433"/>
                <a:gd name="T54" fmla="*/ 251 w 460"/>
                <a:gd name="T55" fmla="*/ 274 h 433"/>
                <a:gd name="T56" fmla="*/ 233 w 460"/>
                <a:gd name="T57" fmla="*/ 274 h 433"/>
                <a:gd name="T58" fmla="*/ 265 w 460"/>
                <a:gd name="T59" fmla="*/ 230 h 433"/>
                <a:gd name="T60" fmla="*/ 145 w 460"/>
                <a:gd name="T61" fmla="*/ 76 h 433"/>
                <a:gd name="T62" fmla="*/ 3 w 460"/>
                <a:gd name="T63" fmla="*/ 76 h 433"/>
                <a:gd name="T64" fmla="*/ 129 w 460"/>
                <a:gd name="T65" fmla="*/ 0 h 433"/>
                <a:gd name="T66" fmla="*/ 262 w 460"/>
                <a:gd name="T67" fmla="*/ 0 h 433"/>
                <a:gd name="T68" fmla="*/ 145 w 460"/>
                <a:gd name="T69" fmla="*/ 76 h 433"/>
                <a:gd name="T70" fmla="*/ 460 w 460"/>
                <a:gd name="T71" fmla="*/ 27 h 433"/>
                <a:gd name="T72" fmla="*/ 460 w 460"/>
                <a:gd name="T73" fmla="*/ 330 h 433"/>
                <a:gd name="T74" fmla="*/ 372 w 460"/>
                <a:gd name="T75" fmla="*/ 428 h 433"/>
                <a:gd name="T76" fmla="*/ 372 w 460"/>
                <a:gd name="T77" fmla="*/ 100 h 433"/>
                <a:gd name="T78" fmla="*/ 460 w 460"/>
                <a:gd name="T79" fmla="*/ 27 h 433"/>
                <a:gd name="T80" fmla="*/ 455 w 460"/>
                <a:gd name="T81" fmla="*/ 0 h 433"/>
                <a:gd name="T82" fmla="*/ 350 w 460"/>
                <a:gd name="T83" fmla="*/ 76 h 433"/>
                <a:gd name="T84" fmla="*/ 209 w 460"/>
                <a:gd name="T85" fmla="*/ 76 h 433"/>
                <a:gd name="T86" fmla="*/ 321 w 460"/>
                <a:gd name="T87" fmla="*/ 0 h 433"/>
                <a:gd name="T88" fmla="*/ 455 w 460"/>
                <a:gd name="T8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0" h="433">
                  <a:moveTo>
                    <a:pt x="195" y="168"/>
                  </a:moveTo>
                  <a:lnTo>
                    <a:pt x="142" y="168"/>
                  </a:lnTo>
                  <a:lnTo>
                    <a:pt x="142" y="106"/>
                  </a:lnTo>
                  <a:lnTo>
                    <a:pt x="0" y="106"/>
                  </a:lnTo>
                  <a:lnTo>
                    <a:pt x="0" y="433"/>
                  </a:lnTo>
                  <a:lnTo>
                    <a:pt x="345" y="433"/>
                  </a:lnTo>
                  <a:lnTo>
                    <a:pt x="345" y="106"/>
                  </a:lnTo>
                  <a:lnTo>
                    <a:pt x="195" y="106"/>
                  </a:lnTo>
                  <a:lnTo>
                    <a:pt x="195" y="168"/>
                  </a:lnTo>
                  <a:close/>
                  <a:moveTo>
                    <a:pt x="187" y="230"/>
                  </a:moveTo>
                  <a:lnTo>
                    <a:pt x="219" y="274"/>
                  </a:lnTo>
                  <a:lnTo>
                    <a:pt x="201" y="274"/>
                  </a:lnTo>
                  <a:lnTo>
                    <a:pt x="201" y="341"/>
                  </a:lnTo>
                  <a:lnTo>
                    <a:pt x="174" y="341"/>
                  </a:lnTo>
                  <a:lnTo>
                    <a:pt x="174" y="274"/>
                  </a:lnTo>
                  <a:lnTo>
                    <a:pt x="155" y="274"/>
                  </a:lnTo>
                  <a:lnTo>
                    <a:pt x="187" y="230"/>
                  </a:lnTo>
                  <a:close/>
                  <a:moveTo>
                    <a:pt x="297" y="390"/>
                  </a:moveTo>
                  <a:lnTo>
                    <a:pt x="153" y="390"/>
                  </a:lnTo>
                  <a:lnTo>
                    <a:pt x="153" y="363"/>
                  </a:lnTo>
                  <a:lnTo>
                    <a:pt x="297" y="363"/>
                  </a:lnTo>
                  <a:lnTo>
                    <a:pt x="297" y="390"/>
                  </a:lnTo>
                  <a:close/>
                  <a:moveTo>
                    <a:pt x="265" y="230"/>
                  </a:moveTo>
                  <a:lnTo>
                    <a:pt x="297" y="274"/>
                  </a:lnTo>
                  <a:lnTo>
                    <a:pt x="278" y="274"/>
                  </a:lnTo>
                  <a:lnTo>
                    <a:pt x="278" y="341"/>
                  </a:lnTo>
                  <a:lnTo>
                    <a:pt x="251" y="341"/>
                  </a:lnTo>
                  <a:lnTo>
                    <a:pt x="251" y="274"/>
                  </a:lnTo>
                  <a:lnTo>
                    <a:pt x="233" y="274"/>
                  </a:lnTo>
                  <a:lnTo>
                    <a:pt x="265" y="230"/>
                  </a:lnTo>
                  <a:close/>
                  <a:moveTo>
                    <a:pt x="145" y="76"/>
                  </a:moveTo>
                  <a:lnTo>
                    <a:pt x="3" y="76"/>
                  </a:lnTo>
                  <a:lnTo>
                    <a:pt x="129" y="0"/>
                  </a:lnTo>
                  <a:lnTo>
                    <a:pt x="262" y="0"/>
                  </a:lnTo>
                  <a:lnTo>
                    <a:pt x="145" y="76"/>
                  </a:lnTo>
                  <a:close/>
                  <a:moveTo>
                    <a:pt x="460" y="27"/>
                  </a:moveTo>
                  <a:lnTo>
                    <a:pt x="460" y="330"/>
                  </a:lnTo>
                  <a:lnTo>
                    <a:pt x="372" y="428"/>
                  </a:lnTo>
                  <a:lnTo>
                    <a:pt x="372" y="100"/>
                  </a:lnTo>
                  <a:lnTo>
                    <a:pt x="460" y="27"/>
                  </a:lnTo>
                  <a:close/>
                  <a:moveTo>
                    <a:pt x="455" y="0"/>
                  </a:moveTo>
                  <a:lnTo>
                    <a:pt x="350" y="76"/>
                  </a:lnTo>
                  <a:lnTo>
                    <a:pt x="209" y="76"/>
                  </a:lnTo>
                  <a:lnTo>
                    <a:pt x="32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F8AB8EC-8D02-E7FB-2171-E5B133D2D32C}"/>
              </a:ext>
            </a:extLst>
          </p:cNvPr>
          <p:cNvGrpSpPr/>
          <p:nvPr/>
        </p:nvGrpSpPr>
        <p:grpSpPr>
          <a:xfrm>
            <a:off x="5470015" y="2240372"/>
            <a:ext cx="720000" cy="720000"/>
            <a:chOff x="8703866" y="1734816"/>
            <a:chExt cx="720000" cy="720000"/>
          </a:xfrm>
        </p:grpSpPr>
        <p:sp>
          <p:nvSpPr>
            <p:cNvPr id="6" name="Ellipse 171">
              <a:extLst>
                <a:ext uri="{FF2B5EF4-FFF2-40B4-BE49-F238E27FC236}">
                  <a16:creationId xmlns:a16="http://schemas.microsoft.com/office/drawing/2014/main" id="{E0D5DD85-6A1A-CEE3-22E5-23E454815F96}"/>
                </a:ext>
              </a:extLst>
            </p:cNvPr>
            <p:cNvSpPr/>
            <p:nvPr/>
          </p:nvSpPr>
          <p:spPr>
            <a:xfrm>
              <a:off x="8703866" y="1734816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12" name="Grafik 11" descr="Ein Bild, das Symbol, Grafiken, Clipart, Logo enthält.&#10;&#10;Automatisch generierte Beschreibung">
              <a:extLst>
                <a:ext uri="{FF2B5EF4-FFF2-40B4-BE49-F238E27FC236}">
                  <a16:creationId xmlns:a16="http://schemas.microsoft.com/office/drawing/2014/main" id="{0F1A2D9B-E489-75D3-5412-A3AB3E12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973" y="1855143"/>
              <a:ext cx="488881" cy="429623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0D07630-CDB9-E278-4254-21BDBC4B56F6}"/>
              </a:ext>
            </a:extLst>
          </p:cNvPr>
          <p:cNvGrpSpPr/>
          <p:nvPr/>
        </p:nvGrpSpPr>
        <p:grpSpPr>
          <a:xfrm>
            <a:off x="4470116" y="3799958"/>
            <a:ext cx="720000" cy="720000"/>
            <a:chOff x="9155525" y="1552806"/>
            <a:chExt cx="720000" cy="720000"/>
          </a:xfrm>
        </p:grpSpPr>
        <p:sp>
          <p:nvSpPr>
            <p:cNvPr id="23" name="Ellipse 171">
              <a:extLst>
                <a:ext uri="{FF2B5EF4-FFF2-40B4-BE49-F238E27FC236}">
                  <a16:creationId xmlns:a16="http://schemas.microsoft.com/office/drawing/2014/main" id="{61A03430-7150-0EEE-F14C-C43F5AEAFE70}"/>
                </a:ext>
              </a:extLst>
            </p:cNvPr>
            <p:cNvSpPr/>
            <p:nvPr/>
          </p:nvSpPr>
          <p:spPr>
            <a:xfrm>
              <a:off x="9155525" y="1552806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25" name="Grafik 24" descr="Ein Bild, das Grafiken, Symbol, Kreis, Grafikdesign enthält.&#10;&#10;Automatisch generierte Beschreibung">
              <a:extLst>
                <a:ext uri="{FF2B5EF4-FFF2-40B4-BE49-F238E27FC236}">
                  <a16:creationId xmlns:a16="http://schemas.microsoft.com/office/drawing/2014/main" id="{9337C3E3-12FE-58DD-A415-D924C854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3441" y="1708892"/>
              <a:ext cx="488881" cy="39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8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4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25895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EAEA244-B543-37F5-B561-E8E6F94A29DB}"/>
              </a:ext>
            </a:extLst>
          </p:cNvPr>
          <p:cNvSpPr>
            <a:spLocks noChangeAspect="1"/>
          </p:cNvSpPr>
          <p:nvPr/>
        </p:nvSpPr>
        <p:spPr>
          <a:xfrm>
            <a:off x="4717973" y="2516091"/>
            <a:ext cx="2224084" cy="2224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Introduction and Background</a:t>
            </a:r>
            <a:br>
              <a:rPr lang="en-US" sz="3200" dirty="0"/>
            </a:br>
            <a:r>
              <a:rPr lang="en-US" sz="2400" dirty="0"/>
              <a:t>Key UAS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95B2F548-0791-05C0-8653-99468E48E849}"/>
              </a:ext>
            </a:extLst>
          </p:cNvPr>
          <p:cNvSpPr txBox="1"/>
          <p:nvPr/>
        </p:nvSpPr>
        <p:spPr>
          <a:xfrm>
            <a:off x="674547" y="3926352"/>
            <a:ext cx="37672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58B"/>
                </a:solidFill>
              </a:rPr>
              <a:t>Contingency management</a:t>
            </a:r>
            <a:r>
              <a:rPr lang="en-US" sz="2400" dirty="0"/>
              <a:t>, including </a:t>
            </a:r>
            <a:r>
              <a:rPr lang="en-US" sz="2400" b="1" dirty="0">
                <a:solidFill>
                  <a:srgbClr val="00658B"/>
                </a:solidFill>
              </a:rPr>
              <a:t>lost command and control</a:t>
            </a:r>
            <a:r>
              <a:rPr lang="en-US" sz="2400" b="1" dirty="0"/>
              <a:t> </a:t>
            </a:r>
            <a:r>
              <a:rPr lang="en-US" sz="2400" dirty="0"/>
              <a:t>link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F73E3EE0-964D-3223-0EA5-B7DBB9339A50}"/>
              </a:ext>
            </a:extLst>
          </p:cNvPr>
          <p:cNvSpPr txBox="1"/>
          <p:nvPr/>
        </p:nvSpPr>
        <p:spPr>
          <a:xfrm>
            <a:off x="7503395" y="4054842"/>
            <a:ext cx="4208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58B"/>
                </a:solidFill>
              </a:rPr>
              <a:t>Interactions </a:t>
            </a:r>
            <a:r>
              <a:rPr lang="en-US" sz="2400" dirty="0"/>
              <a:t>with cooperative and non-cooperative traffic</a:t>
            </a:r>
            <a:endParaRPr lang="de-DE" sz="2400" b="1" dirty="0"/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306EE38F-79AD-53F2-B2A4-15A02C98E2A9}"/>
              </a:ext>
            </a:extLst>
          </p:cNvPr>
          <p:cNvSpPr txBox="1"/>
          <p:nvPr/>
        </p:nvSpPr>
        <p:spPr>
          <a:xfrm>
            <a:off x="2654789" y="1510497"/>
            <a:ext cx="7264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58B"/>
                </a:solidFill>
              </a:rPr>
              <a:t>Landing systems </a:t>
            </a:r>
            <a:r>
              <a:rPr lang="en-US" sz="2400" dirty="0"/>
              <a:t>technologies and availability </a:t>
            </a:r>
            <a:endParaRPr lang="de-DE" sz="2400" dirty="0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67E8010-DE98-BED6-AE2C-0A0BFED93EDF}"/>
              </a:ext>
            </a:extLst>
          </p:cNvPr>
          <p:cNvGrpSpPr/>
          <p:nvPr/>
        </p:nvGrpSpPr>
        <p:grpSpPr>
          <a:xfrm>
            <a:off x="4498098" y="3793257"/>
            <a:ext cx="720000" cy="720000"/>
            <a:chOff x="4233590" y="1509263"/>
            <a:chExt cx="720000" cy="720000"/>
          </a:xfrm>
        </p:grpSpPr>
        <p:sp>
          <p:nvSpPr>
            <p:cNvPr id="59" name="Ellipse 69">
              <a:extLst>
                <a:ext uri="{FF2B5EF4-FFF2-40B4-BE49-F238E27FC236}">
                  <a16:creationId xmlns:a16="http://schemas.microsoft.com/office/drawing/2014/main" id="{98F0397B-28DB-28F7-26F0-1A9551AA198D}"/>
                </a:ext>
              </a:extLst>
            </p:cNvPr>
            <p:cNvSpPr/>
            <p:nvPr/>
          </p:nvSpPr>
          <p:spPr>
            <a:xfrm>
              <a:off x="4233590" y="1509263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60" name="Group 68">
              <a:extLst>
                <a:ext uri="{FF2B5EF4-FFF2-40B4-BE49-F238E27FC236}">
                  <a16:creationId xmlns:a16="http://schemas.microsoft.com/office/drawing/2014/main" id="{7872460E-4654-4A2E-2B14-BD1544C6B3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83522" y="1642880"/>
              <a:ext cx="476007" cy="476739"/>
              <a:chOff x="-2038" y="-683"/>
              <a:chExt cx="1300" cy="1302"/>
            </a:xfrm>
            <a:solidFill>
              <a:schemeClr val="bg1"/>
            </a:solidFill>
          </p:grpSpPr>
          <p:sp>
            <p:nvSpPr>
              <p:cNvPr id="61" name="Freeform 69">
                <a:extLst>
                  <a:ext uri="{FF2B5EF4-FFF2-40B4-BE49-F238E27FC236}">
                    <a16:creationId xmlns:a16="http://schemas.microsoft.com/office/drawing/2014/main" id="{345790FC-66F3-C88E-F412-2B9E854F0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79" y="-524"/>
                <a:ext cx="474" cy="475"/>
              </a:xfrm>
              <a:custGeom>
                <a:avLst/>
                <a:gdLst>
                  <a:gd name="T0" fmla="*/ 0 w 200"/>
                  <a:gd name="T1" fmla="*/ 149 h 200"/>
                  <a:gd name="T2" fmla="*/ 150 w 200"/>
                  <a:gd name="T3" fmla="*/ 0 h 200"/>
                  <a:gd name="T4" fmla="*/ 0 w 200"/>
                  <a:gd name="T5" fmla="*/ 14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" h="200">
                    <a:moveTo>
                      <a:pt x="0" y="149"/>
                    </a:moveTo>
                    <a:cubicBezTo>
                      <a:pt x="104" y="200"/>
                      <a:pt x="200" y="103"/>
                      <a:pt x="150" y="0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2" name="Freeform 70">
                <a:extLst>
                  <a:ext uri="{FF2B5EF4-FFF2-40B4-BE49-F238E27FC236}">
                    <a16:creationId xmlns:a16="http://schemas.microsoft.com/office/drawing/2014/main" id="{B52F4D27-5049-E693-27E7-CDB664BF9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73" y="-419"/>
                <a:ext cx="117" cy="119"/>
              </a:xfrm>
              <a:custGeom>
                <a:avLst/>
                <a:gdLst>
                  <a:gd name="T0" fmla="*/ 9 w 49"/>
                  <a:gd name="T1" fmla="*/ 9 h 50"/>
                  <a:gd name="T2" fmla="*/ 16 w 49"/>
                  <a:gd name="T3" fmla="*/ 50 h 50"/>
                  <a:gd name="T4" fmla="*/ 49 w 49"/>
                  <a:gd name="T5" fmla="*/ 16 h 50"/>
                  <a:gd name="T6" fmla="*/ 9 w 49"/>
                  <a:gd name="T7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9" y="9"/>
                    </a:moveTo>
                    <a:cubicBezTo>
                      <a:pt x="0" y="19"/>
                      <a:pt x="3" y="37"/>
                      <a:pt x="16" y="5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36" y="3"/>
                      <a:pt x="18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FBF6CFF4-694D-D31D-76BE-4B6EA45E2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20" y="-567"/>
                <a:ext cx="204" cy="205"/>
              </a:xfrm>
              <a:custGeom>
                <a:avLst/>
                <a:gdLst>
                  <a:gd name="T0" fmla="*/ 0 w 86"/>
                  <a:gd name="T1" fmla="*/ 74 h 86"/>
                  <a:gd name="T2" fmla="*/ 0 w 86"/>
                  <a:gd name="T3" fmla="*/ 74 h 86"/>
                  <a:gd name="T4" fmla="*/ 12 w 86"/>
                  <a:gd name="T5" fmla="*/ 86 h 86"/>
                  <a:gd name="T6" fmla="*/ 26 w 86"/>
                  <a:gd name="T7" fmla="*/ 74 h 86"/>
                  <a:gd name="T8" fmla="*/ 73 w 86"/>
                  <a:gd name="T9" fmla="*/ 26 h 86"/>
                  <a:gd name="T10" fmla="*/ 86 w 86"/>
                  <a:gd name="T11" fmla="*/ 13 h 86"/>
                  <a:gd name="T12" fmla="*/ 82 w 86"/>
                  <a:gd name="T13" fmla="*/ 4 h 86"/>
                  <a:gd name="T14" fmla="*/ 73 w 86"/>
                  <a:gd name="T15" fmla="*/ 1 h 86"/>
                  <a:gd name="T16" fmla="*/ 21 w 86"/>
                  <a:gd name="T17" fmla="*/ 22 h 86"/>
                  <a:gd name="T18" fmla="*/ 0 w 86"/>
                  <a:gd name="T19" fmla="*/ 7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0" y="74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0" y="81"/>
                      <a:pt x="5" y="86"/>
                      <a:pt x="12" y="86"/>
                    </a:cubicBezTo>
                    <a:cubicBezTo>
                      <a:pt x="20" y="86"/>
                      <a:pt x="25" y="81"/>
                      <a:pt x="26" y="74"/>
                    </a:cubicBezTo>
                    <a:cubicBezTo>
                      <a:pt x="26" y="48"/>
                      <a:pt x="47" y="27"/>
                      <a:pt x="73" y="26"/>
                    </a:cubicBezTo>
                    <a:cubicBezTo>
                      <a:pt x="80" y="26"/>
                      <a:pt x="86" y="21"/>
                      <a:pt x="86" y="13"/>
                    </a:cubicBezTo>
                    <a:cubicBezTo>
                      <a:pt x="86" y="10"/>
                      <a:pt x="84" y="6"/>
                      <a:pt x="82" y="4"/>
                    </a:cubicBezTo>
                    <a:cubicBezTo>
                      <a:pt x="79" y="2"/>
                      <a:pt x="77" y="0"/>
                      <a:pt x="73" y="1"/>
                    </a:cubicBezTo>
                    <a:cubicBezTo>
                      <a:pt x="53" y="1"/>
                      <a:pt x="35" y="8"/>
                      <a:pt x="21" y="22"/>
                    </a:cubicBezTo>
                    <a:cubicBezTo>
                      <a:pt x="8" y="36"/>
                      <a:pt x="0" y="54"/>
                      <a:pt x="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4" name="Freeform 72">
                <a:extLst>
                  <a:ext uri="{FF2B5EF4-FFF2-40B4-BE49-F238E27FC236}">
                    <a16:creationId xmlns:a16="http://schemas.microsoft.com/office/drawing/2014/main" id="{3CBFB5CF-12CE-FA76-7591-995B13396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8" y="-683"/>
                <a:ext cx="308" cy="309"/>
              </a:xfrm>
              <a:custGeom>
                <a:avLst/>
                <a:gdLst>
                  <a:gd name="T0" fmla="*/ 34 w 130"/>
                  <a:gd name="T1" fmla="*/ 34 h 130"/>
                  <a:gd name="T2" fmla="*/ 0 w 130"/>
                  <a:gd name="T3" fmla="*/ 117 h 130"/>
                  <a:gd name="T4" fmla="*/ 0 w 130"/>
                  <a:gd name="T5" fmla="*/ 117 h 130"/>
                  <a:gd name="T6" fmla="*/ 13 w 130"/>
                  <a:gd name="T7" fmla="*/ 130 h 130"/>
                  <a:gd name="T8" fmla="*/ 26 w 130"/>
                  <a:gd name="T9" fmla="*/ 117 h 130"/>
                  <a:gd name="T10" fmla="*/ 53 w 130"/>
                  <a:gd name="T11" fmla="*/ 53 h 130"/>
                  <a:gd name="T12" fmla="*/ 117 w 130"/>
                  <a:gd name="T13" fmla="*/ 26 h 130"/>
                  <a:gd name="T14" fmla="*/ 130 w 130"/>
                  <a:gd name="T15" fmla="*/ 13 h 130"/>
                  <a:gd name="T16" fmla="*/ 126 w 130"/>
                  <a:gd name="T17" fmla="*/ 4 h 130"/>
                  <a:gd name="T18" fmla="*/ 117 w 130"/>
                  <a:gd name="T19" fmla="*/ 0 h 130"/>
                  <a:gd name="T20" fmla="*/ 34 w 130"/>
                  <a:gd name="T21" fmla="*/ 3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130">
                    <a:moveTo>
                      <a:pt x="34" y="34"/>
                    </a:moveTo>
                    <a:cubicBezTo>
                      <a:pt x="13" y="56"/>
                      <a:pt x="0" y="86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4"/>
                      <a:pt x="6" y="130"/>
                      <a:pt x="13" y="130"/>
                    </a:cubicBezTo>
                    <a:cubicBezTo>
                      <a:pt x="21" y="130"/>
                      <a:pt x="26" y="124"/>
                      <a:pt x="26" y="117"/>
                    </a:cubicBezTo>
                    <a:cubicBezTo>
                      <a:pt x="26" y="93"/>
                      <a:pt x="36" y="70"/>
                      <a:pt x="53" y="53"/>
                    </a:cubicBezTo>
                    <a:cubicBezTo>
                      <a:pt x="69" y="36"/>
                      <a:pt x="93" y="26"/>
                      <a:pt x="117" y="26"/>
                    </a:cubicBezTo>
                    <a:cubicBezTo>
                      <a:pt x="125" y="26"/>
                      <a:pt x="130" y="20"/>
                      <a:pt x="130" y="13"/>
                    </a:cubicBezTo>
                    <a:cubicBezTo>
                      <a:pt x="130" y="9"/>
                      <a:pt x="129" y="6"/>
                      <a:pt x="126" y="4"/>
                    </a:cubicBezTo>
                    <a:cubicBezTo>
                      <a:pt x="124" y="1"/>
                      <a:pt x="121" y="0"/>
                      <a:pt x="117" y="0"/>
                    </a:cubicBezTo>
                    <a:cubicBezTo>
                      <a:pt x="86" y="0"/>
                      <a:pt x="57" y="12"/>
                      <a:pt x="3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EB663C0-3343-93EC-5918-620DDFD7E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4" y="-258"/>
                <a:ext cx="378" cy="376"/>
              </a:xfrm>
              <a:custGeom>
                <a:avLst/>
                <a:gdLst>
                  <a:gd name="T0" fmla="*/ 139 w 159"/>
                  <a:gd name="T1" fmla="*/ 68 h 158"/>
                  <a:gd name="T2" fmla="*/ 139 w 159"/>
                  <a:gd name="T3" fmla="*/ 139 h 158"/>
                  <a:gd name="T4" fmla="*/ 139 w 159"/>
                  <a:gd name="T5" fmla="*/ 139 h 158"/>
                  <a:gd name="T6" fmla="*/ 69 w 159"/>
                  <a:gd name="T7" fmla="*/ 139 h 158"/>
                  <a:gd name="T8" fmla="*/ 19 w 159"/>
                  <a:gd name="T9" fmla="*/ 90 h 158"/>
                  <a:gd name="T10" fmla="*/ 19 w 159"/>
                  <a:gd name="T11" fmla="*/ 19 h 158"/>
                  <a:gd name="T12" fmla="*/ 19 w 159"/>
                  <a:gd name="T13" fmla="*/ 19 h 158"/>
                  <a:gd name="T14" fmla="*/ 90 w 159"/>
                  <a:gd name="T15" fmla="*/ 19 h 158"/>
                  <a:gd name="T16" fmla="*/ 139 w 159"/>
                  <a:gd name="T17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158">
                    <a:moveTo>
                      <a:pt x="139" y="68"/>
                    </a:moveTo>
                    <a:cubicBezTo>
                      <a:pt x="159" y="88"/>
                      <a:pt x="159" y="119"/>
                      <a:pt x="139" y="139"/>
                    </a:cubicBezTo>
                    <a:cubicBezTo>
                      <a:pt x="139" y="139"/>
                      <a:pt x="139" y="139"/>
                      <a:pt x="139" y="139"/>
                    </a:cubicBezTo>
                    <a:cubicBezTo>
                      <a:pt x="120" y="158"/>
                      <a:pt x="88" y="158"/>
                      <a:pt x="69" y="139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0" y="70"/>
                      <a:pt x="0" y="38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9" y="0"/>
                      <a:pt x="70" y="0"/>
                      <a:pt x="90" y="19"/>
                    </a:cubicBezTo>
                    <a:lnTo>
                      <a:pt x="139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5B275E53-8DE9-FCFE-043A-03998FF1F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00" y="-44"/>
                <a:ext cx="313" cy="314"/>
              </a:xfrm>
              <a:custGeom>
                <a:avLst/>
                <a:gdLst>
                  <a:gd name="T0" fmla="*/ 70 w 132"/>
                  <a:gd name="T1" fmla="*/ 70 h 132"/>
                  <a:gd name="T2" fmla="*/ 0 w 132"/>
                  <a:gd name="T3" fmla="*/ 70 h 132"/>
                  <a:gd name="T4" fmla="*/ 43 w 132"/>
                  <a:gd name="T5" fmla="*/ 113 h 132"/>
                  <a:gd name="T6" fmla="*/ 113 w 132"/>
                  <a:gd name="T7" fmla="*/ 113 h 132"/>
                  <a:gd name="T8" fmla="*/ 113 w 132"/>
                  <a:gd name="T9" fmla="*/ 42 h 132"/>
                  <a:gd name="T10" fmla="*/ 70 w 132"/>
                  <a:gd name="T11" fmla="*/ 0 h 132"/>
                  <a:gd name="T12" fmla="*/ 70 w 132"/>
                  <a:gd name="T13" fmla="*/ 7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32">
                    <a:moveTo>
                      <a:pt x="70" y="70"/>
                    </a:moveTo>
                    <a:cubicBezTo>
                      <a:pt x="50" y="89"/>
                      <a:pt x="19" y="89"/>
                      <a:pt x="0" y="70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62" y="132"/>
                      <a:pt x="93" y="132"/>
                      <a:pt x="113" y="113"/>
                    </a:cubicBezTo>
                    <a:cubicBezTo>
                      <a:pt x="132" y="93"/>
                      <a:pt x="132" y="62"/>
                      <a:pt x="113" y="4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9" y="19"/>
                      <a:pt x="89" y="50"/>
                      <a:pt x="7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95D57B41-3A23-FBD2-4E7E-C07FF0999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" y="54"/>
                <a:ext cx="567" cy="565"/>
              </a:xfrm>
              <a:custGeom>
                <a:avLst/>
                <a:gdLst>
                  <a:gd name="T0" fmla="*/ 232 w 239"/>
                  <a:gd name="T1" fmla="*/ 85 h 238"/>
                  <a:gd name="T2" fmla="*/ 232 w 239"/>
                  <a:gd name="T3" fmla="*/ 111 h 238"/>
                  <a:gd name="T4" fmla="*/ 112 w 239"/>
                  <a:gd name="T5" fmla="*/ 231 h 238"/>
                  <a:gd name="T6" fmla="*/ 86 w 239"/>
                  <a:gd name="T7" fmla="*/ 231 h 238"/>
                  <a:gd name="T8" fmla="*/ 8 w 239"/>
                  <a:gd name="T9" fmla="*/ 153 h 238"/>
                  <a:gd name="T10" fmla="*/ 8 w 239"/>
                  <a:gd name="T11" fmla="*/ 126 h 238"/>
                  <a:gd name="T12" fmla="*/ 128 w 239"/>
                  <a:gd name="T13" fmla="*/ 7 h 238"/>
                  <a:gd name="T14" fmla="*/ 154 w 239"/>
                  <a:gd name="T15" fmla="*/ 7 h 238"/>
                  <a:gd name="T16" fmla="*/ 232 w 239"/>
                  <a:gd name="T17" fmla="*/ 8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238">
                    <a:moveTo>
                      <a:pt x="232" y="85"/>
                    </a:moveTo>
                    <a:cubicBezTo>
                      <a:pt x="239" y="92"/>
                      <a:pt x="239" y="104"/>
                      <a:pt x="232" y="111"/>
                    </a:cubicBezTo>
                    <a:cubicBezTo>
                      <a:pt x="112" y="231"/>
                      <a:pt x="112" y="231"/>
                      <a:pt x="112" y="231"/>
                    </a:cubicBezTo>
                    <a:cubicBezTo>
                      <a:pt x="105" y="238"/>
                      <a:pt x="93" y="238"/>
                      <a:pt x="86" y="231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0" y="145"/>
                      <a:pt x="0" y="134"/>
                      <a:pt x="8" y="12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5" y="0"/>
                      <a:pt x="146" y="0"/>
                      <a:pt x="154" y="7"/>
                    </a:cubicBezTo>
                    <a:lnTo>
                      <a:pt x="232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CCCB36E1-746A-577A-D40D-2CF5095FF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3" y="-593"/>
                <a:ext cx="565" cy="568"/>
              </a:xfrm>
              <a:custGeom>
                <a:avLst/>
                <a:gdLst>
                  <a:gd name="T0" fmla="*/ 231 w 238"/>
                  <a:gd name="T1" fmla="*/ 86 h 239"/>
                  <a:gd name="T2" fmla="*/ 231 w 238"/>
                  <a:gd name="T3" fmla="*/ 112 h 239"/>
                  <a:gd name="T4" fmla="*/ 111 w 238"/>
                  <a:gd name="T5" fmla="*/ 232 h 239"/>
                  <a:gd name="T6" fmla="*/ 85 w 238"/>
                  <a:gd name="T7" fmla="*/ 232 h 239"/>
                  <a:gd name="T8" fmla="*/ 7 w 238"/>
                  <a:gd name="T9" fmla="*/ 153 h 239"/>
                  <a:gd name="T10" fmla="*/ 7 w 238"/>
                  <a:gd name="T11" fmla="*/ 127 h 239"/>
                  <a:gd name="T12" fmla="*/ 127 w 238"/>
                  <a:gd name="T13" fmla="*/ 8 h 239"/>
                  <a:gd name="T14" fmla="*/ 153 w 238"/>
                  <a:gd name="T15" fmla="*/ 8 h 239"/>
                  <a:gd name="T16" fmla="*/ 231 w 238"/>
                  <a:gd name="T17" fmla="*/ 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239">
                    <a:moveTo>
                      <a:pt x="231" y="86"/>
                    </a:moveTo>
                    <a:cubicBezTo>
                      <a:pt x="238" y="93"/>
                      <a:pt x="238" y="105"/>
                      <a:pt x="231" y="112"/>
                    </a:cubicBezTo>
                    <a:cubicBezTo>
                      <a:pt x="111" y="232"/>
                      <a:pt x="111" y="232"/>
                      <a:pt x="111" y="232"/>
                    </a:cubicBezTo>
                    <a:cubicBezTo>
                      <a:pt x="104" y="239"/>
                      <a:pt x="92" y="239"/>
                      <a:pt x="85" y="232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0" y="146"/>
                      <a:pt x="0" y="135"/>
                      <a:pt x="7" y="127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34" y="0"/>
                      <a:pt x="146" y="0"/>
                      <a:pt x="153" y="8"/>
                    </a:cubicBezTo>
                    <a:lnTo>
                      <a:pt x="231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4CF43154-4BFA-6D31-6D91-8894F5B65713}"/>
              </a:ext>
            </a:extLst>
          </p:cNvPr>
          <p:cNvGrpSpPr/>
          <p:nvPr/>
        </p:nvGrpSpPr>
        <p:grpSpPr>
          <a:xfrm>
            <a:off x="5470015" y="2243580"/>
            <a:ext cx="720000" cy="720000"/>
            <a:chOff x="8192950" y="1509263"/>
            <a:chExt cx="720000" cy="720000"/>
          </a:xfrm>
        </p:grpSpPr>
        <p:sp>
          <p:nvSpPr>
            <p:cNvPr id="70" name="Ellipse 110">
              <a:extLst>
                <a:ext uri="{FF2B5EF4-FFF2-40B4-BE49-F238E27FC236}">
                  <a16:creationId xmlns:a16="http://schemas.microsoft.com/office/drawing/2014/main" id="{24565DB6-ADE9-6163-1015-1DF9F125C626}"/>
                </a:ext>
              </a:extLst>
            </p:cNvPr>
            <p:cNvSpPr/>
            <p:nvPr/>
          </p:nvSpPr>
          <p:spPr>
            <a:xfrm>
              <a:off x="8192950" y="1509263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71" name="Group 162">
              <a:extLst>
                <a:ext uri="{FF2B5EF4-FFF2-40B4-BE49-F238E27FC236}">
                  <a16:creationId xmlns:a16="http://schemas.microsoft.com/office/drawing/2014/main" id="{D1D299EA-F0B8-5FFB-F67C-034D685C32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47564" y="1686753"/>
              <a:ext cx="410772" cy="336442"/>
              <a:chOff x="4365" y="182"/>
              <a:chExt cx="525" cy="430"/>
            </a:xfrm>
            <a:solidFill>
              <a:schemeClr val="bg1"/>
            </a:solidFill>
          </p:grpSpPr>
          <p:sp>
            <p:nvSpPr>
              <p:cNvPr id="72" name="Freeform 163">
                <a:extLst>
                  <a:ext uri="{FF2B5EF4-FFF2-40B4-BE49-F238E27FC236}">
                    <a16:creationId xmlns:a16="http://schemas.microsoft.com/office/drawing/2014/main" id="{22ADEC72-C77D-CDD7-D5D5-E14A8E061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579"/>
                <a:ext cx="517" cy="33"/>
              </a:xfrm>
              <a:custGeom>
                <a:avLst/>
                <a:gdLst>
                  <a:gd name="T0" fmla="*/ 1010 w 1010"/>
                  <a:gd name="T1" fmla="*/ 31 h 63"/>
                  <a:gd name="T2" fmla="*/ 979 w 1010"/>
                  <a:gd name="T3" fmla="*/ 63 h 63"/>
                  <a:gd name="T4" fmla="*/ 32 w 1010"/>
                  <a:gd name="T5" fmla="*/ 63 h 63"/>
                  <a:gd name="T6" fmla="*/ 0 w 1010"/>
                  <a:gd name="T7" fmla="*/ 31 h 63"/>
                  <a:gd name="T8" fmla="*/ 0 w 1010"/>
                  <a:gd name="T9" fmla="*/ 31 h 63"/>
                  <a:gd name="T10" fmla="*/ 32 w 1010"/>
                  <a:gd name="T11" fmla="*/ 0 h 63"/>
                  <a:gd name="T12" fmla="*/ 979 w 1010"/>
                  <a:gd name="T13" fmla="*/ 0 h 63"/>
                  <a:gd name="T14" fmla="*/ 1010 w 1010"/>
                  <a:gd name="T1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0" h="63">
                    <a:moveTo>
                      <a:pt x="1010" y="31"/>
                    </a:moveTo>
                    <a:cubicBezTo>
                      <a:pt x="1010" y="49"/>
                      <a:pt x="996" y="63"/>
                      <a:pt x="979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14" y="63"/>
                      <a:pt x="0" y="49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979" y="0"/>
                      <a:pt x="979" y="0"/>
                      <a:pt x="979" y="0"/>
                    </a:cubicBezTo>
                    <a:cubicBezTo>
                      <a:pt x="996" y="0"/>
                      <a:pt x="1010" y="14"/>
                      <a:pt x="101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164">
                <a:extLst>
                  <a:ext uri="{FF2B5EF4-FFF2-40B4-BE49-F238E27FC236}">
                    <a16:creationId xmlns:a16="http://schemas.microsoft.com/office/drawing/2014/main" id="{60FC00CA-B6CC-EBAC-CE35-729EE389D7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5" y="182"/>
                <a:ext cx="525" cy="340"/>
              </a:xfrm>
              <a:custGeom>
                <a:avLst/>
                <a:gdLst>
                  <a:gd name="T0" fmla="*/ 981 w 1023"/>
                  <a:gd name="T1" fmla="*/ 645 h 664"/>
                  <a:gd name="T2" fmla="*/ 925 w 1023"/>
                  <a:gd name="T3" fmla="*/ 657 h 664"/>
                  <a:gd name="T4" fmla="*/ 805 w 1023"/>
                  <a:gd name="T5" fmla="*/ 651 h 664"/>
                  <a:gd name="T6" fmla="*/ 719 w 1023"/>
                  <a:gd name="T7" fmla="*/ 622 h 664"/>
                  <a:gd name="T8" fmla="*/ 344 w 1023"/>
                  <a:gd name="T9" fmla="*/ 495 h 664"/>
                  <a:gd name="T10" fmla="*/ 16 w 1023"/>
                  <a:gd name="T11" fmla="*/ 274 h 664"/>
                  <a:gd name="T12" fmla="*/ 4 w 1023"/>
                  <a:gd name="T13" fmla="*/ 159 h 664"/>
                  <a:gd name="T14" fmla="*/ 35 w 1023"/>
                  <a:gd name="T15" fmla="*/ 107 h 664"/>
                  <a:gd name="T16" fmla="*/ 109 w 1023"/>
                  <a:gd name="T17" fmla="*/ 168 h 664"/>
                  <a:gd name="T18" fmla="*/ 136 w 1023"/>
                  <a:gd name="T19" fmla="*/ 207 h 664"/>
                  <a:gd name="T20" fmla="*/ 231 w 1023"/>
                  <a:gd name="T21" fmla="*/ 275 h 664"/>
                  <a:gd name="T22" fmla="*/ 315 w 1023"/>
                  <a:gd name="T23" fmla="*/ 299 h 664"/>
                  <a:gd name="T24" fmla="*/ 354 w 1023"/>
                  <a:gd name="T25" fmla="*/ 258 h 664"/>
                  <a:gd name="T26" fmla="*/ 281 w 1023"/>
                  <a:gd name="T27" fmla="*/ 53 h 664"/>
                  <a:gd name="T28" fmla="*/ 317 w 1023"/>
                  <a:gd name="T29" fmla="*/ 8 h 664"/>
                  <a:gd name="T30" fmla="*/ 406 w 1023"/>
                  <a:gd name="T31" fmla="*/ 76 h 664"/>
                  <a:gd name="T32" fmla="*/ 552 w 1023"/>
                  <a:gd name="T33" fmla="*/ 315 h 664"/>
                  <a:gd name="T34" fmla="*/ 645 w 1023"/>
                  <a:gd name="T35" fmla="*/ 385 h 664"/>
                  <a:gd name="T36" fmla="*/ 821 w 1023"/>
                  <a:gd name="T37" fmla="*/ 432 h 664"/>
                  <a:gd name="T38" fmla="*/ 922 w 1023"/>
                  <a:gd name="T39" fmla="*/ 495 h 664"/>
                  <a:gd name="T40" fmla="*/ 1001 w 1023"/>
                  <a:gd name="T41" fmla="*/ 584 h 664"/>
                  <a:gd name="T42" fmla="*/ 981 w 1023"/>
                  <a:gd name="T43" fmla="*/ 645 h 664"/>
                  <a:gd name="T44" fmla="*/ 868 w 1023"/>
                  <a:gd name="T45" fmla="*/ 486 h 664"/>
                  <a:gd name="T46" fmla="*/ 875 w 1023"/>
                  <a:gd name="T47" fmla="*/ 543 h 664"/>
                  <a:gd name="T48" fmla="*/ 951 w 1023"/>
                  <a:gd name="T49" fmla="*/ 574 h 664"/>
                  <a:gd name="T50" fmla="*/ 868 w 1023"/>
                  <a:gd name="T51" fmla="*/ 486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3" h="664">
                    <a:moveTo>
                      <a:pt x="981" y="645"/>
                    </a:moveTo>
                    <a:cubicBezTo>
                      <a:pt x="925" y="657"/>
                      <a:pt x="925" y="657"/>
                      <a:pt x="925" y="657"/>
                    </a:cubicBezTo>
                    <a:cubicBezTo>
                      <a:pt x="891" y="664"/>
                      <a:pt x="837" y="661"/>
                      <a:pt x="805" y="651"/>
                    </a:cubicBezTo>
                    <a:cubicBezTo>
                      <a:pt x="776" y="641"/>
                      <a:pt x="747" y="631"/>
                      <a:pt x="719" y="622"/>
                    </a:cubicBezTo>
                    <a:cubicBezTo>
                      <a:pt x="594" y="579"/>
                      <a:pt x="469" y="538"/>
                      <a:pt x="344" y="495"/>
                    </a:cubicBezTo>
                    <a:cubicBezTo>
                      <a:pt x="224" y="454"/>
                      <a:pt x="32" y="429"/>
                      <a:pt x="16" y="274"/>
                    </a:cubicBezTo>
                    <a:cubicBezTo>
                      <a:pt x="4" y="159"/>
                      <a:pt x="4" y="159"/>
                      <a:pt x="4" y="159"/>
                    </a:cubicBezTo>
                    <a:cubicBezTo>
                      <a:pt x="0" y="125"/>
                      <a:pt x="14" y="102"/>
                      <a:pt x="35" y="107"/>
                    </a:cubicBezTo>
                    <a:cubicBezTo>
                      <a:pt x="57" y="112"/>
                      <a:pt x="90" y="140"/>
                      <a:pt x="109" y="168"/>
                    </a:cubicBezTo>
                    <a:cubicBezTo>
                      <a:pt x="136" y="207"/>
                      <a:pt x="136" y="207"/>
                      <a:pt x="136" y="207"/>
                    </a:cubicBezTo>
                    <a:cubicBezTo>
                      <a:pt x="155" y="235"/>
                      <a:pt x="160" y="258"/>
                      <a:pt x="231" y="275"/>
                    </a:cubicBezTo>
                    <a:cubicBezTo>
                      <a:pt x="315" y="299"/>
                      <a:pt x="315" y="299"/>
                      <a:pt x="315" y="299"/>
                    </a:cubicBezTo>
                    <a:cubicBezTo>
                      <a:pt x="347" y="309"/>
                      <a:pt x="365" y="290"/>
                      <a:pt x="354" y="258"/>
                    </a:cubicBezTo>
                    <a:cubicBezTo>
                      <a:pt x="281" y="53"/>
                      <a:pt x="281" y="53"/>
                      <a:pt x="281" y="53"/>
                    </a:cubicBezTo>
                    <a:cubicBezTo>
                      <a:pt x="270" y="20"/>
                      <a:pt x="286" y="0"/>
                      <a:pt x="317" y="8"/>
                    </a:cubicBezTo>
                    <a:cubicBezTo>
                      <a:pt x="348" y="16"/>
                      <a:pt x="388" y="46"/>
                      <a:pt x="406" y="76"/>
                    </a:cubicBezTo>
                    <a:cubicBezTo>
                      <a:pt x="552" y="315"/>
                      <a:pt x="552" y="315"/>
                      <a:pt x="552" y="315"/>
                    </a:cubicBezTo>
                    <a:cubicBezTo>
                      <a:pt x="570" y="344"/>
                      <a:pt x="612" y="375"/>
                      <a:pt x="645" y="385"/>
                    </a:cubicBezTo>
                    <a:cubicBezTo>
                      <a:pt x="821" y="432"/>
                      <a:pt x="821" y="432"/>
                      <a:pt x="821" y="432"/>
                    </a:cubicBezTo>
                    <a:cubicBezTo>
                      <a:pt x="854" y="441"/>
                      <a:pt x="900" y="469"/>
                      <a:pt x="922" y="495"/>
                    </a:cubicBezTo>
                    <a:cubicBezTo>
                      <a:pt x="1001" y="584"/>
                      <a:pt x="1001" y="584"/>
                      <a:pt x="1001" y="584"/>
                    </a:cubicBezTo>
                    <a:cubicBezTo>
                      <a:pt x="1023" y="610"/>
                      <a:pt x="1014" y="637"/>
                      <a:pt x="981" y="645"/>
                    </a:cubicBezTo>
                    <a:close/>
                    <a:moveTo>
                      <a:pt x="868" y="486"/>
                    </a:moveTo>
                    <a:cubicBezTo>
                      <a:pt x="875" y="543"/>
                      <a:pt x="875" y="543"/>
                      <a:pt x="875" y="543"/>
                    </a:cubicBezTo>
                    <a:cubicBezTo>
                      <a:pt x="951" y="574"/>
                      <a:pt x="951" y="574"/>
                      <a:pt x="951" y="574"/>
                    </a:cubicBezTo>
                    <a:cubicBezTo>
                      <a:pt x="966" y="564"/>
                      <a:pt x="892" y="491"/>
                      <a:pt x="868" y="4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3E218B4E-E1FB-5658-25B5-F614791CBF27}"/>
              </a:ext>
            </a:extLst>
          </p:cNvPr>
          <p:cNvGrpSpPr/>
          <p:nvPr/>
        </p:nvGrpSpPr>
        <p:grpSpPr>
          <a:xfrm>
            <a:off x="6488936" y="3807806"/>
            <a:ext cx="720000" cy="720000"/>
            <a:chOff x="6213270" y="3801857"/>
            <a:chExt cx="720000" cy="720000"/>
          </a:xfrm>
        </p:grpSpPr>
        <p:sp>
          <p:nvSpPr>
            <p:cNvPr id="81" name="Ellipse 95">
              <a:extLst>
                <a:ext uri="{FF2B5EF4-FFF2-40B4-BE49-F238E27FC236}">
                  <a16:creationId xmlns:a16="http://schemas.microsoft.com/office/drawing/2014/main" id="{50045D08-3C97-C10B-ABFF-15E0EC1EABA5}"/>
                </a:ext>
              </a:extLst>
            </p:cNvPr>
            <p:cNvSpPr/>
            <p:nvPr/>
          </p:nvSpPr>
          <p:spPr>
            <a:xfrm>
              <a:off x="6213270" y="3801857"/>
              <a:ext cx="720000" cy="720000"/>
            </a:xfrm>
            <a:prstGeom prst="ellipse">
              <a:avLst/>
            </a:prstGeom>
            <a:solidFill>
              <a:srgbClr val="00658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0A5D59FF-AC1D-DB22-31F9-548F87071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210" y="3949444"/>
              <a:ext cx="488120" cy="424826"/>
            </a:xfrm>
            <a:custGeom>
              <a:avLst/>
              <a:gdLst>
                <a:gd name="T0" fmla="*/ 4 w 339"/>
                <a:gd name="T1" fmla="*/ 148 h 296"/>
                <a:gd name="T2" fmla="*/ 33 w 339"/>
                <a:gd name="T3" fmla="*/ 104 h 296"/>
                <a:gd name="T4" fmla="*/ 76 w 339"/>
                <a:gd name="T5" fmla="*/ 133 h 296"/>
                <a:gd name="T6" fmla="*/ 77 w 339"/>
                <a:gd name="T7" fmla="*/ 140 h 296"/>
                <a:gd name="T8" fmla="*/ 139 w 339"/>
                <a:gd name="T9" fmla="*/ 154 h 296"/>
                <a:gd name="T10" fmla="*/ 166 w 339"/>
                <a:gd name="T11" fmla="*/ 126 h 296"/>
                <a:gd name="T12" fmla="*/ 149 w 339"/>
                <a:gd name="T13" fmla="*/ 63 h 296"/>
                <a:gd name="T14" fmla="*/ 120 w 339"/>
                <a:gd name="T15" fmla="*/ 39 h 296"/>
                <a:gd name="T16" fmla="*/ 144 w 339"/>
                <a:gd name="T17" fmla="*/ 3 h 296"/>
                <a:gd name="T18" fmla="*/ 179 w 339"/>
                <a:gd name="T19" fmla="*/ 26 h 296"/>
                <a:gd name="T20" fmla="*/ 165 w 339"/>
                <a:gd name="T21" fmla="*/ 59 h 296"/>
                <a:gd name="T22" fmla="*/ 181 w 339"/>
                <a:gd name="T23" fmla="*/ 122 h 296"/>
                <a:gd name="T24" fmla="*/ 222 w 339"/>
                <a:gd name="T25" fmla="*/ 137 h 296"/>
                <a:gd name="T26" fmla="*/ 279 w 339"/>
                <a:gd name="T27" fmla="*/ 98 h 296"/>
                <a:gd name="T28" fmla="*/ 278 w 339"/>
                <a:gd name="T29" fmla="*/ 95 h 296"/>
                <a:gd name="T30" fmla="*/ 301 w 339"/>
                <a:gd name="T31" fmla="*/ 60 h 296"/>
                <a:gd name="T32" fmla="*/ 336 w 339"/>
                <a:gd name="T33" fmla="*/ 83 h 296"/>
                <a:gd name="T34" fmla="*/ 313 w 339"/>
                <a:gd name="T35" fmla="*/ 118 h 296"/>
                <a:gd name="T36" fmla="*/ 288 w 339"/>
                <a:gd name="T37" fmla="*/ 111 h 296"/>
                <a:gd name="T38" fmla="*/ 231 w 339"/>
                <a:gd name="T39" fmla="*/ 150 h 296"/>
                <a:gd name="T40" fmla="*/ 235 w 339"/>
                <a:gd name="T41" fmla="*/ 162 h 296"/>
                <a:gd name="T42" fmla="*/ 235 w 339"/>
                <a:gd name="T43" fmla="*/ 183 h 296"/>
                <a:gd name="T44" fmla="*/ 259 w 339"/>
                <a:gd name="T45" fmla="*/ 194 h 296"/>
                <a:gd name="T46" fmla="*/ 274 w 339"/>
                <a:gd name="T47" fmla="*/ 185 h 296"/>
                <a:gd name="T48" fmla="*/ 305 w 339"/>
                <a:gd name="T49" fmla="*/ 205 h 296"/>
                <a:gd name="T50" fmla="*/ 285 w 339"/>
                <a:gd name="T51" fmla="*/ 236 h 296"/>
                <a:gd name="T52" fmla="*/ 254 w 339"/>
                <a:gd name="T53" fmla="*/ 216 h 296"/>
                <a:gd name="T54" fmla="*/ 253 w 339"/>
                <a:gd name="T55" fmla="*/ 208 h 296"/>
                <a:gd name="T56" fmla="*/ 229 w 339"/>
                <a:gd name="T57" fmla="*/ 198 h 296"/>
                <a:gd name="T58" fmla="*/ 196 w 339"/>
                <a:gd name="T59" fmla="*/ 221 h 296"/>
                <a:gd name="T60" fmla="*/ 160 w 339"/>
                <a:gd name="T61" fmla="*/ 214 h 296"/>
                <a:gd name="T62" fmla="*/ 135 w 339"/>
                <a:gd name="T63" fmla="*/ 243 h 296"/>
                <a:gd name="T64" fmla="*/ 141 w 339"/>
                <a:gd name="T65" fmla="*/ 255 h 296"/>
                <a:gd name="T66" fmla="*/ 116 w 339"/>
                <a:gd name="T67" fmla="*/ 293 h 296"/>
                <a:gd name="T68" fmla="*/ 77 w 339"/>
                <a:gd name="T69" fmla="*/ 268 h 296"/>
                <a:gd name="T70" fmla="*/ 103 w 339"/>
                <a:gd name="T71" fmla="*/ 230 h 296"/>
                <a:gd name="T72" fmla="*/ 124 w 339"/>
                <a:gd name="T73" fmla="*/ 232 h 296"/>
                <a:gd name="T74" fmla="*/ 148 w 339"/>
                <a:gd name="T75" fmla="*/ 204 h 296"/>
                <a:gd name="T76" fmla="*/ 137 w 339"/>
                <a:gd name="T77" fmla="*/ 182 h 296"/>
                <a:gd name="T78" fmla="*/ 136 w 339"/>
                <a:gd name="T79" fmla="*/ 169 h 296"/>
                <a:gd name="T80" fmla="*/ 73 w 339"/>
                <a:gd name="T81" fmla="*/ 155 h 296"/>
                <a:gd name="T82" fmla="*/ 47 w 339"/>
                <a:gd name="T83" fmla="*/ 176 h 296"/>
                <a:gd name="T84" fmla="*/ 4 w 339"/>
                <a:gd name="T85" fmla="*/ 1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9" h="296">
                  <a:moveTo>
                    <a:pt x="4" y="148"/>
                  </a:moveTo>
                  <a:cubicBezTo>
                    <a:pt x="0" y="128"/>
                    <a:pt x="13" y="108"/>
                    <a:pt x="33" y="104"/>
                  </a:cubicBezTo>
                  <a:cubicBezTo>
                    <a:pt x="52" y="100"/>
                    <a:pt x="72" y="113"/>
                    <a:pt x="76" y="133"/>
                  </a:cubicBezTo>
                  <a:cubicBezTo>
                    <a:pt x="76" y="135"/>
                    <a:pt x="77" y="138"/>
                    <a:pt x="77" y="140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44" y="141"/>
                    <a:pt x="154" y="131"/>
                    <a:pt x="166" y="126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36" y="62"/>
                    <a:pt x="123" y="53"/>
                    <a:pt x="120" y="39"/>
                  </a:cubicBezTo>
                  <a:cubicBezTo>
                    <a:pt x="117" y="22"/>
                    <a:pt x="127" y="6"/>
                    <a:pt x="144" y="3"/>
                  </a:cubicBezTo>
                  <a:cubicBezTo>
                    <a:pt x="160" y="0"/>
                    <a:pt x="176" y="10"/>
                    <a:pt x="179" y="26"/>
                  </a:cubicBezTo>
                  <a:cubicBezTo>
                    <a:pt x="182" y="39"/>
                    <a:pt x="176" y="52"/>
                    <a:pt x="165" y="59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97" y="120"/>
                    <a:pt x="212" y="126"/>
                    <a:pt x="222" y="137"/>
                  </a:cubicBezTo>
                  <a:cubicBezTo>
                    <a:pt x="279" y="98"/>
                    <a:pt x="279" y="98"/>
                    <a:pt x="279" y="98"/>
                  </a:cubicBezTo>
                  <a:cubicBezTo>
                    <a:pt x="278" y="97"/>
                    <a:pt x="278" y="96"/>
                    <a:pt x="278" y="95"/>
                  </a:cubicBezTo>
                  <a:cubicBezTo>
                    <a:pt x="275" y="79"/>
                    <a:pt x="285" y="63"/>
                    <a:pt x="301" y="60"/>
                  </a:cubicBezTo>
                  <a:cubicBezTo>
                    <a:pt x="317" y="57"/>
                    <a:pt x="332" y="67"/>
                    <a:pt x="336" y="83"/>
                  </a:cubicBezTo>
                  <a:cubicBezTo>
                    <a:pt x="339" y="99"/>
                    <a:pt x="329" y="115"/>
                    <a:pt x="313" y="118"/>
                  </a:cubicBezTo>
                  <a:cubicBezTo>
                    <a:pt x="303" y="120"/>
                    <a:pt x="294" y="117"/>
                    <a:pt x="288" y="111"/>
                  </a:cubicBezTo>
                  <a:cubicBezTo>
                    <a:pt x="231" y="150"/>
                    <a:pt x="231" y="150"/>
                    <a:pt x="231" y="150"/>
                  </a:cubicBezTo>
                  <a:cubicBezTo>
                    <a:pt x="233" y="154"/>
                    <a:pt x="234" y="157"/>
                    <a:pt x="235" y="162"/>
                  </a:cubicBezTo>
                  <a:cubicBezTo>
                    <a:pt x="237" y="169"/>
                    <a:pt x="236" y="176"/>
                    <a:pt x="235" y="183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63" y="189"/>
                    <a:pt x="268" y="186"/>
                    <a:pt x="274" y="185"/>
                  </a:cubicBezTo>
                  <a:cubicBezTo>
                    <a:pt x="288" y="182"/>
                    <a:pt x="302" y="191"/>
                    <a:pt x="305" y="205"/>
                  </a:cubicBezTo>
                  <a:cubicBezTo>
                    <a:pt x="308" y="219"/>
                    <a:pt x="299" y="233"/>
                    <a:pt x="285" y="236"/>
                  </a:cubicBezTo>
                  <a:cubicBezTo>
                    <a:pt x="270" y="239"/>
                    <a:pt x="257" y="230"/>
                    <a:pt x="254" y="216"/>
                  </a:cubicBezTo>
                  <a:cubicBezTo>
                    <a:pt x="253" y="213"/>
                    <a:pt x="253" y="211"/>
                    <a:pt x="253" y="20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2" y="209"/>
                    <a:pt x="210" y="218"/>
                    <a:pt x="196" y="221"/>
                  </a:cubicBezTo>
                  <a:cubicBezTo>
                    <a:pt x="183" y="223"/>
                    <a:pt x="170" y="221"/>
                    <a:pt x="160" y="214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8" y="246"/>
                    <a:pt x="140" y="250"/>
                    <a:pt x="141" y="255"/>
                  </a:cubicBezTo>
                  <a:cubicBezTo>
                    <a:pt x="144" y="272"/>
                    <a:pt x="133" y="289"/>
                    <a:pt x="116" y="293"/>
                  </a:cubicBezTo>
                  <a:cubicBezTo>
                    <a:pt x="98" y="296"/>
                    <a:pt x="81" y="285"/>
                    <a:pt x="77" y="268"/>
                  </a:cubicBezTo>
                  <a:cubicBezTo>
                    <a:pt x="74" y="250"/>
                    <a:pt x="85" y="233"/>
                    <a:pt x="103" y="230"/>
                  </a:cubicBezTo>
                  <a:cubicBezTo>
                    <a:pt x="110" y="228"/>
                    <a:pt x="117" y="229"/>
                    <a:pt x="124" y="232"/>
                  </a:cubicBezTo>
                  <a:cubicBezTo>
                    <a:pt x="148" y="204"/>
                    <a:pt x="148" y="204"/>
                    <a:pt x="148" y="204"/>
                  </a:cubicBezTo>
                  <a:cubicBezTo>
                    <a:pt x="143" y="198"/>
                    <a:pt x="139" y="190"/>
                    <a:pt x="137" y="182"/>
                  </a:cubicBezTo>
                  <a:cubicBezTo>
                    <a:pt x="136" y="177"/>
                    <a:pt x="136" y="173"/>
                    <a:pt x="136" y="169"/>
                  </a:cubicBezTo>
                  <a:cubicBezTo>
                    <a:pt x="73" y="155"/>
                    <a:pt x="73" y="155"/>
                    <a:pt x="73" y="155"/>
                  </a:cubicBezTo>
                  <a:cubicBezTo>
                    <a:pt x="69" y="166"/>
                    <a:pt x="59" y="174"/>
                    <a:pt x="47" y="176"/>
                  </a:cubicBezTo>
                  <a:cubicBezTo>
                    <a:pt x="27" y="180"/>
                    <a:pt x="8" y="167"/>
                    <a:pt x="4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8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Introduction and Background</a:t>
            </a:r>
            <a:br>
              <a:rPr lang="en-US" sz="3200" dirty="0"/>
            </a:br>
            <a:r>
              <a:rPr lang="en-US" sz="2400" dirty="0"/>
              <a:t>Air Cargo, Regional Operations, and UAS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09489"/>
            <a:ext cx="11376025" cy="4895850"/>
          </a:xfrm>
        </p:spPr>
        <p:txBody>
          <a:bodyPr>
            <a:normAutofit/>
          </a:bodyPr>
          <a:lstStyle/>
          <a:p>
            <a:r>
              <a:rPr lang="en-US" dirty="0"/>
              <a:t>Recent developments in aircraft technology and government efforts have led to a </a:t>
            </a:r>
            <a:r>
              <a:rPr lang="en-US" b="1" dirty="0">
                <a:solidFill>
                  <a:srgbClr val="00658B"/>
                </a:solidFill>
              </a:rPr>
              <a:t>renewed interest in regional operations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Increasingly </a:t>
            </a:r>
            <a:r>
              <a:rPr lang="en-US" b="1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autonomous aircraft </a:t>
            </a:r>
            <a:r>
              <a:rPr lang="en-US" dirty="0">
                <a:latin typeface="Arial" pitchFamily="34" charset="0"/>
                <a:cs typeface="Arial" pitchFamily="34" charset="0"/>
              </a:rPr>
              <a:t>are strongly desired to mitigate pilot shortages and enable </a:t>
            </a:r>
            <a:r>
              <a:rPr lang="en-US" b="1" dirty="0">
                <a:solidFill>
                  <a:srgbClr val="00658B"/>
                </a:solidFill>
              </a:rPr>
              <a:t>highly scalable operations </a:t>
            </a:r>
          </a:p>
          <a:p>
            <a:r>
              <a:rPr lang="en-US" b="1" dirty="0">
                <a:solidFill>
                  <a:srgbClr val="00658B"/>
                </a:solidFill>
              </a:rPr>
              <a:t>Regional air cargo </a:t>
            </a:r>
            <a:r>
              <a:rPr lang="en-US" dirty="0">
                <a:latin typeface="Arial" pitchFamily="34" charset="0"/>
                <a:cs typeface="Arial" pitchFamily="34" charset="0"/>
              </a:rPr>
              <a:t>presents an </a:t>
            </a:r>
            <a:r>
              <a:rPr lang="en-US" b="1" dirty="0">
                <a:solidFill>
                  <a:srgbClr val="00658B"/>
                </a:solidFill>
                <a:latin typeface="Arial" pitchFamily="34" charset="0"/>
                <a:cs typeface="Arial" pitchFamily="34" charset="0"/>
              </a:rPr>
              <a:t>excellent initial use case</a:t>
            </a:r>
            <a:r>
              <a:rPr lang="en-US" dirty="0">
                <a:latin typeface="Arial" pitchFamily="34" charset="0"/>
                <a:cs typeface="Arial" pitchFamily="34" charset="0"/>
              </a:rPr>
              <a:t> for the development of these technologies:</a:t>
            </a:r>
          </a:p>
          <a:p>
            <a:pPr lvl="1"/>
            <a:r>
              <a:rPr lang="en-US" dirty="0"/>
              <a:t>Short-haul flights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No person on board, so fewer certification hurdles</a:t>
            </a:r>
          </a:p>
          <a:p>
            <a:pPr lvl="1"/>
            <a:r>
              <a:rPr lang="en-US" dirty="0"/>
              <a:t>Increasing access to under-served airports and communities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Better pilot and resource utilization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Establish a baseline and </a:t>
            </a:r>
            <a:r>
              <a:rPr lang="en-US" b="1" dirty="0">
                <a:solidFill>
                  <a:srgbClr val="00658B"/>
                </a:solidFill>
              </a:rPr>
              <a:t>assess the accessibility potential of cargo UAS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A25-599D-51ED-47D3-E0BAE5C7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Introduction and Background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Scope and Research Questions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Accessibility Characteristics of Regional Cargo UAS Operations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Accessibility Potential of Regional Cargo UAS Operations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Conclusions and </a:t>
            </a:r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uture Work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2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9840D7-80C8-4228-243D-CDC493B9D0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9840D7-80C8-4228-243D-CDC493B9D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C38CF-8ABE-643C-E432-486171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dirty="0">
                <a:solidFill>
                  <a:srgbClr val="00658B"/>
                </a:solidFill>
              </a:rPr>
              <a:t>Scope and Research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C5F4-B7AD-10CA-45AE-8DC1CABB2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4F760C-7095-31C9-09DB-B54DAE5F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60" y="1272493"/>
            <a:ext cx="10763614" cy="2520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58B"/>
                </a:solidFill>
              </a:rPr>
              <a:t>Identify airports suitable for initial cargo UAS operations</a:t>
            </a:r>
          </a:p>
          <a:p>
            <a:pPr lvl="1">
              <a:spcBef>
                <a:spcPts val="1700"/>
              </a:spcBef>
            </a:pPr>
            <a:r>
              <a:rPr lang="en-US" u="sng" dirty="0"/>
              <a:t>Establish a baseline:</a:t>
            </a:r>
            <a:r>
              <a:rPr lang="en-US" dirty="0"/>
              <a:t> What kind of airports are suitable for initial cargo UAS operations?</a:t>
            </a:r>
          </a:p>
          <a:p>
            <a:pPr lvl="2">
              <a:spcBef>
                <a:spcPts val="1700"/>
              </a:spcBef>
            </a:pPr>
            <a:r>
              <a:rPr lang="en-US" sz="2000" dirty="0"/>
              <a:t>Define those suitable for initial cargo UAS operations as </a:t>
            </a:r>
            <a:r>
              <a:rPr lang="en-US" sz="2000" i="1" dirty="0"/>
              <a:t>potential UAS airports</a:t>
            </a:r>
          </a:p>
          <a:p>
            <a:pPr lvl="2">
              <a:spcBef>
                <a:spcPts val="1100"/>
              </a:spcBef>
            </a:pPr>
            <a:r>
              <a:rPr lang="en-US" sz="2000" dirty="0"/>
              <a:t>How many of these potential UAS airports provide currently certified landing systems most likely to be used for initial UAS operations?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D730604-842E-0FE5-A43E-6622740974E9}"/>
              </a:ext>
            </a:extLst>
          </p:cNvPr>
          <p:cNvSpPr txBox="1">
            <a:spLocks/>
          </p:cNvSpPr>
          <p:nvPr/>
        </p:nvSpPr>
        <p:spPr>
          <a:xfrm>
            <a:off x="738719" y="3793066"/>
            <a:ext cx="11281666" cy="247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 the accessibility potential of cargo UAS operations at these airports</a:t>
            </a:r>
          </a:p>
          <a:p>
            <a:pPr lvl="1">
              <a:spcBef>
                <a:spcPts val="17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How many potential UAS airports </a:t>
            </a:r>
            <a:r>
              <a:rPr lang="en-US" dirty="0">
                <a:solidFill>
                  <a:srgbClr val="000000"/>
                </a:solidFill>
              </a:rPr>
              <a:t>would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 accessible for cargo UAS operations… 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</a:rPr>
              <a:t>…in total? </a:t>
            </a:r>
          </a:p>
          <a:p>
            <a:pPr lvl="2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…based on </a:t>
            </a:r>
            <a:r>
              <a:rPr lang="en-US" sz="2000" dirty="0">
                <a:solidFill>
                  <a:srgbClr val="000000"/>
                </a:solidFill>
              </a:rPr>
              <a:t>specific regional aircraft types currently in use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70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111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1.00000000000000000000E+00&quot;&gt;&lt;m_msothmcolidx val=&quot;0&quot;/&gt;&lt;m_rgb r=&quot;FB&quot; g=&quot;C5&quot; b=&quot;39&quot;/&gt;&lt;/elem&gt;&lt;elem m_fUsage=&quot;9.00000000000000022204E-01&quot;&gt;&lt;m_msothmcolidx val=&quot;0&quot;/&gt;&lt;m_rgb r=&quot;FF&quot; g=&quot;AA&quot; b=&quot;61&quot;/&gt;&lt;/elem&gt;&lt;elem m_fUsage=&quot;8.10000000000000053291E-01&quot;&gt;&lt;m_msothmcolidx val=&quot;0&quot;/&gt;&lt;m_rgb r=&quot;FF&quot; g=&quot;D3&quot; b=&quot;00&quot;/&gt;&lt;/elem&gt;&lt;elem m_fUsage=&quot;7.29000000000000092371E-01&quot;&gt;&lt;m_msothmcolidx val=&quot;0&quot;/&gt;&lt;m_rgb r=&quot;FF&quot; g=&quot;9B&quot; b=&quot;09&quot;/&gt;&lt;/elem&gt;&lt;elem m_fUsage=&quot;6.56100000000000127542E-01&quot;&gt;&lt;m_msothmcolidx val=&quot;0&quot;/&gt;&lt;m_rgb r=&quot;BB&quot; g=&quot;C9&quot; b=&quot;9D&quot;/&gt;&lt;/elem&gt;&lt;elem m_fUsage=&quot;5.90490000000000181402E-01&quot;&gt;&lt;m_msothmcolidx val=&quot;0&quot;/&gt;&lt;m_rgb r=&quot;F6&quot; g=&quot;F7&quot; b=&quot;CD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I1sw8kFxz155Pq61ot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yCu2NIZxelmT8iUfe87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lTjCFLJHrIaseTv806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wRNHl3cievQGL8CoVvU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s5d5r2Z31N0saaBjfgf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UNlttVp8.prczGEnWx0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AQb8JTyXHkfOwUFwfg8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tAf6IBAL5saXsXffSL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3SOaXIAVnFmN9HUjWmd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tX5C0zad558cI26wMG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904D12-293F-4E3A-B5C9-9355D8232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D91400-7C79-40AA-88AA-FD53CF9B1A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393BF6-D4B9-4D51-88F5-7828180582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4043</Words>
  <Application>Microsoft Office PowerPoint</Application>
  <PresentationFormat>Widescreen</PresentationFormat>
  <Paragraphs>690</Paragraphs>
  <Slides>37</Slides>
  <Notes>36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Office</vt:lpstr>
      <vt:lpstr>Comparative Analysis of Airspace System Accessibility for Uncrewed Aircraft Systems for Regional Operations</vt:lpstr>
      <vt:lpstr>Overview</vt:lpstr>
      <vt:lpstr>Introduction and Background Motivation</vt:lpstr>
      <vt:lpstr>Introduction and Background Air Cargo Introduction</vt:lpstr>
      <vt:lpstr>Introduction and Background Key Air Cargo Issues</vt:lpstr>
      <vt:lpstr>Introduction and Background Key UAS Issues</vt:lpstr>
      <vt:lpstr>Introduction and Background Air Cargo, Regional Operations, and UAS</vt:lpstr>
      <vt:lpstr>Overview</vt:lpstr>
      <vt:lpstr>Scope and Research Questions</vt:lpstr>
      <vt:lpstr>Overview</vt:lpstr>
      <vt:lpstr>Accessibility Characteristics of Regional Cargo UAS Country/State Comparison</vt:lpstr>
      <vt:lpstr>Accessibility Characteristics of Regional Cargo UAS Regional Aircraft Type Comparison – Country/State</vt:lpstr>
      <vt:lpstr>Accessibility Characteristics of Regional Cargo UAS But which airports really qualify for initial cargo UAS operations?  </vt:lpstr>
      <vt:lpstr>Accessibility Characteristics of Regional Cargo UAS Identifying Potential UAS Airports</vt:lpstr>
      <vt:lpstr>Accessibility Characteristics of Regional Cargo UAS Landing Systems / Instrument Approach Procedures</vt:lpstr>
      <vt:lpstr>Overview</vt:lpstr>
      <vt:lpstr>Accessibility Potential of Regional Cargo UAS Potential UAS Airports – Country/State</vt:lpstr>
      <vt:lpstr>Accessibility Potential of Regional Cargo UAS Public Airports – Germany</vt:lpstr>
      <vt:lpstr>Accessibility Potential of Regional Cargo UAS Public Airports – Texas</vt:lpstr>
      <vt:lpstr>Accessibility Potential of Regional Cargo UAS Public Airports – California</vt:lpstr>
      <vt:lpstr>Accessibility Potential of Regional Cargo UAS Regional Cargo Aircraft Eligible for UAS Operations </vt:lpstr>
      <vt:lpstr>Overview</vt:lpstr>
      <vt:lpstr>Conclusions</vt:lpstr>
      <vt:lpstr>Future Work and Next Steps </vt:lpstr>
      <vt:lpstr>Thank You!</vt:lpstr>
      <vt:lpstr>Accessibility Characteristics of Regional Cargo UAS Regional Aircraft Type Comparison – Europe/US</vt:lpstr>
      <vt:lpstr>Characteristics of Regional Air Cargo Operations</vt:lpstr>
      <vt:lpstr>Characteristics of Regional Air Cargo Operations What type of aircraft are flying?</vt:lpstr>
      <vt:lpstr>Characteristics of Regional Air Cargo Operations </vt:lpstr>
      <vt:lpstr>Characteristics of Regional Air Cargo Operations What percentage of operations are regional?</vt:lpstr>
      <vt:lpstr>Characteristics of Regional Air Cargo Operations Where are flights occurring?</vt:lpstr>
      <vt:lpstr>Characteristics of Regional Air Cargo Operations Where are flights occurring?</vt:lpstr>
      <vt:lpstr>Assessing the Potential of Cargo UAS Overall</vt:lpstr>
      <vt:lpstr>Accessibility Characteristics of Regional Cargo UAS Europe/US Comparison</vt:lpstr>
      <vt:lpstr>Accessibility Characteristics of Regional Cargo UAS Landing Systems / Instrument Approach Procedures</vt:lpstr>
      <vt:lpstr>Accessibility Potential of Regional Cargo UAS Regional Cargo Aircraft Eligible for UAS Operations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Sakakeeny, Jordan A. (ARC-AFH)</cp:lastModifiedBy>
  <cp:revision>284</cp:revision>
  <dcterms:created xsi:type="dcterms:W3CDTF">2023-04-07T14:21:11Z</dcterms:created>
  <dcterms:modified xsi:type="dcterms:W3CDTF">2023-10-03T23:44:00Z</dcterms:modified>
</cp:coreProperties>
</file>