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65" r:id="rId5"/>
  </p:sldIdLst>
  <p:sldSz cx="21031200" cy="27432000"/>
  <p:notesSz cx="6858000" cy="9144000"/>
  <p:defaultTex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p15:clr>
            <a:srgbClr val="A4A3A4"/>
          </p15:clr>
        </p15:guide>
        <p15:guide id="2" pos="66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525FA1-EE15-9036-CC2A-F16E87B1F78C}" name="Hammerschmidt, Mark M. (JSC-EG111)" initials="MH" userId="S::mhammers@ndc.nasa.gov::d03f3fe5-0345-431c-b92e-f3597a52082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0"/>
    <a:srgbClr val="853123"/>
    <a:srgbClr val="6F6F6F"/>
    <a:srgbClr val="931521"/>
    <a:srgbClr val="B0CAEA"/>
    <a:srgbClr val="08121E"/>
    <a:srgbClr val="8D2015"/>
    <a:srgbClr val="A23B2A"/>
    <a:srgbClr val="520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4677"/>
  </p:normalViewPr>
  <p:slideViewPr>
    <p:cSldViewPr snapToGrid="0" snapToObjects="1">
      <p:cViewPr>
        <p:scale>
          <a:sx n="50" d="100"/>
          <a:sy n="50" d="100"/>
        </p:scale>
        <p:origin x="212" y="-5884"/>
      </p:cViewPr>
      <p:guideLst>
        <p:guide orient="horz" pos="8640"/>
        <p:guide pos="66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8/10/relationships/authors" Target="authors.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A8885-0CEC-4380-B4FE-B6355D14626F}" type="datetimeFigureOut">
              <a:rPr lang="en-US" smtClean="0"/>
              <a:t>11/13/2023</a:t>
            </a:fld>
            <a:endParaRPr lang="en-US" dirty="0"/>
          </a:p>
        </p:txBody>
      </p:sp>
      <p:sp>
        <p:nvSpPr>
          <p:cNvPr id="4" name="Slide Image Placeholder 3"/>
          <p:cNvSpPr>
            <a:spLocks noGrp="1" noRot="1" noChangeAspect="1"/>
          </p:cNvSpPr>
          <p:nvPr>
            <p:ph type="sldImg" idx="2"/>
          </p:nvPr>
        </p:nvSpPr>
        <p:spPr>
          <a:xfrm>
            <a:off x="2246313" y="1143000"/>
            <a:ext cx="23653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5BEC6-3BD0-4526-B1B5-8C96E206FFE8}" type="slidenum">
              <a:rPr lang="en-US" smtClean="0"/>
              <a:t>‹#›</a:t>
            </a:fld>
            <a:endParaRPr lang="en-US" dirty="0"/>
          </a:p>
        </p:txBody>
      </p:sp>
    </p:spTree>
    <p:extLst>
      <p:ext uri="{BB962C8B-B14F-4D97-AF65-F5344CB8AC3E}">
        <p14:creationId xmlns:p14="http://schemas.microsoft.com/office/powerpoint/2010/main" val="185568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83819" rtl="0" eaLnBrk="1" fontAlgn="auto" latinLnBrk="0" hangingPunct="1">
              <a:lnSpc>
                <a:spcPct val="100000"/>
              </a:lnSpc>
              <a:spcBef>
                <a:spcPts val="0"/>
              </a:spcBef>
              <a:spcAft>
                <a:spcPts val="0"/>
              </a:spcAft>
              <a:buClrTx/>
              <a:buSzTx/>
              <a:buFontTx/>
              <a:buNone/>
              <a:tabLst/>
              <a:defRPr/>
            </a:pPr>
            <a:fld id="{90E036B1-46F0-41B4-A337-E8819C78B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8381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8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7340" y="8521709"/>
            <a:ext cx="17876520" cy="588009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54680" y="15544800"/>
            <a:ext cx="14721840" cy="7010400"/>
          </a:xfrm>
          <a:prstGeom prst="rect">
            <a:avLst/>
          </a:prstGeom>
        </p:spPr>
        <p:txBody>
          <a:bodyPr/>
          <a:lstStyle>
            <a:lvl1pPr marL="0" indent="0" algn="ctr">
              <a:buNone/>
              <a:defRPr>
                <a:solidFill>
                  <a:schemeClr val="tx1">
                    <a:tint val="75000"/>
                  </a:schemeClr>
                </a:solidFill>
              </a:defRPr>
            </a:lvl1pPr>
            <a:lvl2pPr marL="1383819" indent="0" algn="ctr">
              <a:buNone/>
              <a:defRPr>
                <a:solidFill>
                  <a:schemeClr val="tx1">
                    <a:tint val="75000"/>
                  </a:schemeClr>
                </a:solidFill>
              </a:defRPr>
            </a:lvl2pPr>
            <a:lvl3pPr marL="2767643" indent="0" algn="ctr">
              <a:buNone/>
              <a:defRPr>
                <a:solidFill>
                  <a:schemeClr val="tx1">
                    <a:tint val="75000"/>
                  </a:schemeClr>
                </a:solidFill>
              </a:defRPr>
            </a:lvl3pPr>
            <a:lvl4pPr marL="4151462" indent="0" algn="ctr">
              <a:buNone/>
              <a:defRPr>
                <a:solidFill>
                  <a:schemeClr val="tx1">
                    <a:tint val="75000"/>
                  </a:schemeClr>
                </a:solidFill>
              </a:defRPr>
            </a:lvl4pPr>
            <a:lvl5pPr marL="5535286" indent="0" algn="ctr">
              <a:buNone/>
              <a:defRPr>
                <a:solidFill>
                  <a:schemeClr val="tx1">
                    <a:tint val="75000"/>
                  </a:schemeClr>
                </a:solidFill>
              </a:defRPr>
            </a:lvl5pPr>
            <a:lvl6pPr marL="6919105" indent="0" algn="ctr">
              <a:buNone/>
              <a:defRPr>
                <a:solidFill>
                  <a:schemeClr val="tx1">
                    <a:tint val="75000"/>
                  </a:schemeClr>
                </a:solidFill>
              </a:defRPr>
            </a:lvl6pPr>
            <a:lvl7pPr marL="8302930" indent="0" algn="ctr">
              <a:buNone/>
              <a:defRPr>
                <a:solidFill>
                  <a:schemeClr val="tx1">
                    <a:tint val="75000"/>
                  </a:schemeClr>
                </a:solidFill>
              </a:defRPr>
            </a:lvl7pPr>
            <a:lvl8pPr marL="9686748" indent="0" algn="ctr">
              <a:buNone/>
              <a:defRPr>
                <a:solidFill>
                  <a:schemeClr val="tx1">
                    <a:tint val="75000"/>
                  </a:schemeClr>
                </a:solidFill>
              </a:defRPr>
            </a:lvl8pPr>
            <a:lvl9pPr marL="11070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51560" y="25425407"/>
            <a:ext cx="4907280" cy="1460499"/>
          </a:xfrm>
          <a:prstGeom prst="rect">
            <a:avLst/>
          </a:prstGeom>
        </p:spPr>
        <p:txBody>
          <a:bodyPr lIns="91385" tIns="45694" rIns="91385" bIns="45694"/>
          <a:lstStyle/>
          <a:p>
            <a:fld id="{63873D1C-FED8-D14E-A1B2-AE423CA3D382}" type="datetimeFigureOut">
              <a:rPr lang="en-US" smtClean="0"/>
              <a:t>11/13/2023</a:t>
            </a:fld>
            <a:endParaRPr lang="en-US" dirty="0"/>
          </a:p>
        </p:txBody>
      </p:sp>
      <p:sp>
        <p:nvSpPr>
          <p:cNvPr id="5" name="Footer Placeholder 4"/>
          <p:cNvSpPr>
            <a:spLocks noGrp="1"/>
          </p:cNvSpPr>
          <p:nvPr>
            <p:ph type="ftr" sz="quarter" idx="11"/>
          </p:nvPr>
        </p:nvSpPr>
        <p:spPr>
          <a:xfrm>
            <a:off x="1051560" y="26426637"/>
            <a:ext cx="14020800" cy="1005360"/>
          </a:xfrm>
          <a:prstGeom prst="rect">
            <a:avLst/>
          </a:prstGeom>
        </p:spPr>
        <p:txBody>
          <a:bodyPr lIns="91385" tIns="45694" rIns="91385" bIns="45694"/>
          <a:lstStyle/>
          <a:p>
            <a:endParaRPr lang="en-US" dirty="0"/>
          </a:p>
        </p:txBody>
      </p:sp>
      <p:sp>
        <p:nvSpPr>
          <p:cNvPr id="6" name="Slide Number Placeholder 5"/>
          <p:cNvSpPr>
            <a:spLocks noGrp="1"/>
          </p:cNvSpPr>
          <p:nvPr>
            <p:ph type="sldNum" sz="quarter" idx="12"/>
          </p:nvPr>
        </p:nvSpPr>
        <p:spPr/>
        <p:txBody>
          <a:bodyPr/>
          <a:lstStyle/>
          <a:p>
            <a:fld id="{DE534768-B4B7-C84F-B015-AC2290ADC8EF}" type="slidenum">
              <a:rPr lang="en-US" smtClean="0"/>
              <a:t>‹#›</a:t>
            </a:fld>
            <a:endParaRPr lang="en-US" dirty="0"/>
          </a:p>
        </p:txBody>
      </p:sp>
    </p:spTree>
    <p:extLst>
      <p:ext uri="{BB962C8B-B14F-4D97-AF65-F5344CB8AC3E}">
        <p14:creationId xmlns:p14="http://schemas.microsoft.com/office/powerpoint/2010/main" val="94087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6570954" y="26426640"/>
            <a:ext cx="3408686" cy="1005360"/>
          </a:xfrm>
          <a:prstGeom prst="rect">
            <a:avLst/>
          </a:prstGeom>
        </p:spPr>
        <p:txBody>
          <a:bodyPr vert="horz" lIns="0" tIns="0" rIns="0" bIns="0" rtlCol="0" anchor="t" anchorCtr="0"/>
          <a:lstStyle>
            <a:lvl1pPr algn="r">
              <a:defRPr sz="3600">
                <a:solidFill>
                  <a:schemeClr val="tx1">
                    <a:tint val="75000"/>
                  </a:schemeClr>
                </a:solidFill>
              </a:defRPr>
            </a:lvl1pPr>
          </a:lstStyle>
          <a:p>
            <a:fld id="{DE534768-B4B7-C84F-B015-AC2290ADC8EF}" type="slidenum">
              <a:rPr lang="en-US" smtClean="0"/>
              <a:pPr/>
              <a:t>‹#›</a:t>
            </a:fld>
            <a:endParaRPr lang="en-US" dirty="0"/>
          </a:p>
        </p:txBody>
      </p:sp>
      <p:sp>
        <p:nvSpPr>
          <p:cNvPr id="4" name="TextBox 13">
            <a:extLst>
              <a:ext uri="{FF2B5EF4-FFF2-40B4-BE49-F238E27FC236}">
                <a16:creationId xmlns:a16="http://schemas.microsoft.com/office/drawing/2014/main" id="{9F74606D-A4B1-799E-9E61-6E1C94EBB97B}"/>
              </a:ext>
            </a:extLst>
          </p:cNvPr>
          <p:cNvSpPr txBox="1"/>
          <p:nvPr userDrawn="1"/>
        </p:nvSpPr>
        <p:spPr>
          <a:xfrm>
            <a:off x="621592" y="2007435"/>
            <a:ext cx="2513494" cy="769441"/>
          </a:xfrm>
          <a:prstGeom prst="rect">
            <a:avLst/>
          </a:prstGeom>
          <a:solidFill>
            <a:schemeClr val="tx2"/>
          </a:solidFill>
          <a:ln>
            <a:noFill/>
          </a:ln>
        </p:spPr>
        <p:txBody>
          <a:bodyPr wrap="square" lIns="91440" tIns="45720" rIns="91440" bIns="45720" rtlCol="0" anchor="t">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ctr" defTabSz="1383819"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highlight>
                <a:srgbClr val="003D92"/>
              </a:highlight>
              <a:uLnTx/>
              <a:uFillTx/>
              <a:latin typeface="Calibri"/>
              <a:ea typeface="+mn-ea"/>
              <a:cs typeface="Calibri"/>
            </a:endParaRPr>
          </a:p>
        </p:txBody>
      </p:sp>
    </p:spTree>
    <p:extLst>
      <p:ext uri="{BB962C8B-B14F-4D97-AF65-F5344CB8AC3E}">
        <p14:creationId xmlns:p14="http://schemas.microsoft.com/office/powerpoint/2010/main" val="120241307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383819" rtl="0" eaLnBrk="1" latinLnBrk="0" hangingPunct="1">
        <a:lnSpc>
          <a:spcPct val="100000"/>
        </a:lnSpc>
        <a:spcBef>
          <a:spcPct val="0"/>
        </a:spcBef>
        <a:buNone/>
        <a:defRPr sz="7900" kern="1200" baseline="0">
          <a:solidFill>
            <a:srgbClr val="004080"/>
          </a:solidFill>
          <a:latin typeface="Arial Black"/>
          <a:ea typeface="+mj-ea"/>
          <a:cs typeface="+mj-cs"/>
        </a:defRPr>
      </a:lvl1pPr>
    </p:titleStyle>
    <p:bodyStyle>
      <a:lvl1pPr marL="1037867" indent="-1037867" algn="l" defTabSz="1383819" rtl="0" eaLnBrk="1" latinLnBrk="0" hangingPunct="1">
        <a:spcBef>
          <a:spcPct val="20000"/>
        </a:spcBef>
        <a:buFont typeface="Arial"/>
        <a:buChar char="•"/>
        <a:defRPr sz="9700" kern="1200">
          <a:solidFill>
            <a:schemeClr val="tx1"/>
          </a:solidFill>
          <a:latin typeface="+mn-lt"/>
          <a:ea typeface="+mn-ea"/>
          <a:cs typeface="+mn-cs"/>
        </a:defRPr>
      </a:lvl1pPr>
      <a:lvl2pPr marL="2248710" indent="-864891" algn="l" defTabSz="1383819" rtl="0" eaLnBrk="1" latinLnBrk="0" hangingPunct="1">
        <a:spcBef>
          <a:spcPct val="20000"/>
        </a:spcBef>
        <a:buFont typeface="Arial"/>
        <a:buChar char="–"/>
        <a:defRPr sz="8500" kern="1200">
          <a:solidFill>
            <a:schemeClr val="tx1"/>
          </a:solidFill>
          <a:latin typeface="+mn-lt"/>
          <a:ea typeface="+mn-ea"/>
          <a:cs typeface="+mn-cs"/>
        </a:defRPr>
      </a:lvl2pPr>
      <a:lvl3pPr marL="3459552" indent="-691909" algn="l" defTabSz="1383819" rtl="0" eaLnBrk="1" latinLnBrk="0" hangingPunct="1">
        <a:spcBef>
          <a:spcPct val="20000"/>
        </a:spcBef>
        <a:buFont typeface="Arial"/>
        <a:buChar char="•"/>
        <a:defRPr sz="7300" kern="1200">
          <a:solidFill>
            <a:schemeClr val="tx1"/>
          </a:solidFill>
          <a:latin typeface="+mn-lt"/>
          <a:ea typeface="+mn-ea"/>
          <a:cs typeface="+mn-cs"/>
        </a:defRPr>
      </a:lvl3pPr>
      <a:lvl4pPr marL="4843377" indent="-691909" algn="l" defTabSz="1383819" rtl="0" eaLnBrk="1" latinLnBrk="0" hangingPunct="1">
        <a:spcBef>
          <a:spcPct val="20000"/>
        </a:spcBef>
        <a:buFont typeface="Arial"/>
        <a:buChar char="–"/>
        <a:defRPr sz="6100" kern="1200">
          <a:solidFill>
            <a:schemeClr val="tx1"/>
          </a:solidFill>
          <a:latin typeface="+mn-lt"/>
          <a:ea typeface="+mn-ea"/>
          <a:cs typeface="+mn-cs"/>
        </a:defRPr>
      </a:lvl4pPr>
      <a:lvl5pPr marL="6227196" indent="-691909" algn="l" defTabSz="1383819" rtl="0" eaLnBrk="1" latinLnBrk="0" hangingPunct="1">
        <a:spcBef>
          <a:spcPct val="20000"/>
        </a:spcBef>
        <a:buFont typeface="Arial"/>
        <a:buChar char="»"/>
        <a:defRPr sz="6100" kern="1200">
          <a:solidFill>
            <a:schemeClr val="tx1"/>
          </a:solidFill>
          <a:latin typeface="+mn-lt"/>
          <a:ea typeface="+mn-ea"/>
          <a:cs typeface="+mn-cs"/>
        </a:defRPr>
      </a:lvl5pPr>
      <a:lvl6pPr marL="7611017" indent="-691909" algn="l" defTabSz="1383819" rtl="0" eaLnBrk="1" latinLnBrk="0" hangingPunct="1">
        <a:spcBef>
          <a:spcPct val="20000"/>
        </a:spcBef>
        <a:buFont typeface="Arial"/>
        <a:buChar char="•"/>
        <a:defRPr sz="6100" kern="1200">
          <a:solidFill>
            <a:schemeClr val="tx1"/>
          </a:solidFill>
          <a:latin typeface="+mn-lt"/>
          <a:ea typeface="+mn-ea"/>
          <a:cs typeface="+mn-cs"/>
        </a:defRPr>
      </a:lvl6pPr>
      <a:lvl7pPr marL="8994839" indent="-691909" algn="l" defTabSz="1383819" rtl="0" eaLnBrk="1" latinLnBrk="0" hangingPunct="1">
        <a:spcBef>
          <a:spcPct val="20000"/>
        </a:spcBef>
        <a:buFont typeface="Arial"/>
        <a:buChar char="•"/>
        <a:defRPr sz="6100" kern="1200">
          <a:solidFill>
            <a:schemeClr val="tx1"/>
          </a:solidFill>
          <a:latin typeface="+mn-lt"/>
          <a:ea typeface="+mn-ea"/>
          <a:cs typeface="+mn-cs"/>
        </a:defRPr>
      </a:lvl7pPr>
      <a:lvl8pPr marL="10378660" indent="-691909" algn="l" defTabSz="1383819" rtl="0" eaLnBrk="1" latinLnBrk="0" hangingPunct="1">
        <a:spcBef>
          <a:spcPct val="20000"/>
        </a:spcBef>
        <a:buFont typeface="Arial"/>
        <a:buChar char="•"/>
        <a:defRPr sz="6100" kern="1200">
          <a:solidFill>
            <a:schemeClr val="tx1"/>
          </a:solidFill>
          <a:latin typeface="+mn-lt"/>
          <a:ea typeface="+mn-ea"/>
          <a:cs typeface="+mn-cs"/>
        </a:defRPr>
      </a:lvl8pPr>
      <a:lvl9pPr marL="11762482" indent="-691909" algn="l" defTabSz="1383819" rtl="0" eaLnBrk="1" latinLnBrk="0" hangingPunct="1">
        <a:spcBef>
          <a:spcPct val="20000"/>
        </a:spcBef>
        <a:buFont typeface="Arial"/>
        <a:buChar char="•"/>
        <a:defRPr sz="6100" kern="1200">
          <a:solidFill>
            <a:schemeClr val="tx1"/>
          </a:solidFill>
          <a:latin typeface="+mn-lt"/>
          <a:ea typeface="+mn-ea"/>
          <a:cs typeface="+mn-cs"/>
        </a:defRPr>
      </a:lvl9pPr>
    </p:bodyStyle>
    <p:other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hyperlink" Target="mailto:john.c.graf@nasa.gov" TargetMode="Externa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2" descr="See the source image">
            <a:extLst>
              <a:ext uri="{FF2B5EF4-FFF2-40B4-BE49-F238E27FC236}">
                <a16:creationId xmlns:a16="http://schemas.microsoft.com/office/drawing/2014/main" id="{FF95AB2F-61E4-4A8B-9AB5-ABD51629F0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09155" y="29281"/>
            <a:ext cx="3163269" cy="26467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ED4C041-5FC7-52BE-5033-5E3D02FFEDEF}"/>
              </a:ext>
            </a:extLst>
          </p:cNvPr>
          <p:cNvSpPr/>
          <p:nvPr/>
        </p:nvSpPr>
        <p:spPr>
          <a:xfrm>
            <a:off x="14907323" y="26164523"/>
            <a:ext cx="4171116" cy="518091"/>
          </a:xfrm>
          <a:prstGeom prst="rect">
            <a:avLst/>
          </a:prstGeom>
        </p:spPr>
        <p:txBody>
          <a:bodyPr wrap="square">
            <a:spAutoFit/>
          </a:bodyPr>
          <a:lstStyle>
            <a:defPPr>
              <a:defRPr lang="en-US"/>
            </a:defPPr>
            <a:lvl1pPr marL="0" algn="l" defTabSz="1383819" rtl="0" eaLnBrk="1" latinLnBrk="0" hangingPunct="1">
              <a:defRPr sz="5500" kern="1200">
                <a:solidFill>
                  <a:schemeClr val="tx1"/>
                </a:solidFill>
                <a:latin typeface="+mn-lt"/>
                <a:ea typeface="+mn-ea"/>
                <a:cs typeface="+mn-cs"/>
              </a:defRPr>
            </a:lvl1pPr>
            <a:lvl2pPr marL="1383819" algn="l" defTabSz="1383819" rtl="0" eaLnBrk="1" latinLnBrk="0" hangingPunct="1">
              <a:defRPr sz="5500" kern="1200">
                <a:solidFill>
                  <a:schemeClr val="tx1"/>
                </a:solidFill>
                <a:latin typeface="+mn-lt"/>
                <a:ea typeface="+mn-ea"/>
                <a:cs typeface="+mn-cs"/>
              </a:defRPr>
            </a:lvl2pPr>
            <a:lvl3pPr marL="2767643" algn="l" defTabSz="1383819" rtl="0" eaLnBrk="1" latinLnBrk="0" hangingPunct="1">
              <a:defRPr sz="5500" kern="1200">
                <a:solidFill>
                  <a:schemeClr val="tx1"/>
                </a:solidFill>
                <a:latin typeface="+mn-lt"/>
                <a:ea typeface="+mn-ea"/>
                <a:cs typeface="+mn-cs"/>
              </a:defRPr>
            </a:lvl3pPr>
            <a:lvl4pPr marL="4151462" algn="l" defTabSz="1383819" rtl="0" eaLnBrk="1" latinLnBrk="0" hangingPunct="1">
              <a:defRPr sz="5500" kern="1200">
                <a:solidFill>
                  <a:schemeClr val="tx1"/>
                </a:solidFill>
                <a:latin typeface="+mn-lt"/>
                <a:ea typeface="+mn-ea"/>
                <a:cs typeface="+mn-cs"/>
              </a:defRPr>
            </a:lvl4pPr>
            <a:lvl5pPr marL="5535286" algn="l" defTabSz="1383819" rtl="0" eaLnBrk="1" latinLnBrk="0" hangingPunct="1">
              <a:defRPr sz="5500" kern="1200">
                <a:solidFill>
                  <a:schemeClr val="tx1"/>
                </a:solidFill>
                <a:latin typeface="+mn-lt"/>
                <a:ea typeface="+mn-ea"/>
                <a:cs typeface="+mn-cs"/>
              </a:defRPr>
            </a:lvl5pPr>
            <a:lvl6pPr marL="6919105" algn="l" defTabSz="1383819" rtl="0" eaLnBrk="1" latinLnBrk="0" hangingPunct="1">
              <a:defRPr sz="5500" kern="1200">
                <a:solidFill>
                  <a:schemeClr val="tx1"/>
                </a:solidFill>
                <a:latin typeface="+mn-lt"/>
                <a:ea typeface="+mn-ea"/>
                <a:cs typeface="+mn-cs"/>
              </a:defRPr>
            </a:lvl6pPr>
            <a:lvl7pPr marL="8302930" algn="l" defTabSz="1383819" rtl="0" eaLnBrk="1" latinLnBrk="0" hangingPunct="1">
              <a:defRPr sz="5500" kern="1200">
                <a:solidFill>
                  <a:schemeClr val="tx1"/>
                </a:solidFill>
                <a:latin typeface="+mn-lt"/>
                <a:ea typeface="+mn-ea"/>
                <a:cs typeface="+mn-cs"/>
              </a:defRPr>
            </a:lvl7pPr>
            <a:lvl8pPr marL="9686748" algn="l" defTabSz="1383819" rtl="0" eaLnBrk="1" latinLnBrk="0" hangingPunct="1">
              <a:defRPr sz="5500" kern="1200">
                <a:solidFill>
                  <a:schemeClr val="tx1"/>
                </a:solidFill>
                <a:latin typeface="+mn-lt"/>
                <a:ea typeface="+mn-ea"/>
                <a:cs typeface="+mn-cs"/>
              </a:defRPr>
            </a:lvl8pPr>
            <a:lvl9pPr marL="11070573" algn="l" defTabSz="1383819" rtl="0" eaLnBrk="1" latinLnBrk="0" hangingPunct="1">
              <a:defRPr sz="5500" kern="1200">
                <a:solidFill>
                  <a:schemeClr val="tx1"/>
                </a:solidFill>
                <a:latin typeface="+mn-lt"/>
                <a:ea typeface="+mn-ea"/>
                <a:cs typeface="+mn-cs"/>
              </a:defRPr>
            </a:lvl9pPr>
          </a:lstStyle>
          <a:p>
            <a:pPr marL="0" marR="0" lvl="0" indent="0" algn="l" defTabSz="1383819"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E1E4C060-8888-4293-850F-D67F08E33C1D}"/>
              </a:ext>
            </a:extLst>
          </p:cNvPr>
          <p:cNvSpPr>
            <a:spLocks noGrp="1"/>
          </p:cNvSpPr>
          <p:nvPr>
            <p:ph type="ctrTitle"/>
          </p:nvPr>
        </p:nvSpPr>
        <p:spPr>
          <a:xfrm>
            <a:off x="621592" y="2868181"/>
            <a:ext cx="14285732" cy="1656853"/>
          </a:xfrm>
        </p:spPr>
        <p:txBody>
          <a:bodyPr anchor="ctr"/>
          <a:lstStyle/>
          <a:p>
            <a:pPr defTabSz="913865">
              <a:spcBef>
                <a:spcPts val="1799"/>
              </a:spcBef>
              <a:spcAft>
                <a:spcPts val="1199"/>
              </a:spcAft>
              <a:defRPr/>
            </a:pPr>
            <a:r>
              <a:rPr lang="en-US" sz="4800" b="1" dirty="0">
                <a:solidFill>
                  <a:schemeClr val="tx1"/>
                </a:solidFill>
                <a:latin typeface="Arial Black" panose="020B0A04020102020204" pitchFamily="34" charset="0"/>
              </a:rPr>
              <a:t>Lunar dust capture using a novel,</a:t>
            </a:r>
            <a:br>
              <a:rPr lang="en-US" sz="4800" b="1" dirty="0">
                <a:solidFill>
                  <a:schemeClr val="tx1"/>
                </a:solidFill>
                <a:latin typeface="Arial Black" panose="020B0A04020102020204" pitchFamily="34" charset="0"/>
              </a:rPr>
            </a:br>
            <a:r>
              <a:rPr lang="en-US" sz="4800" b="1" dirty="0">
                <a:solidFill>
                  <a:schemeClr val="tx1"/>
                </a:solidFill>
                <a:latin typeface="Arial Black" panose="020B0A04020102020204" pitchFamily="34" charset="0"/>
              </a:rPr>
              <a:t>multiplexed inertial filter</a:t>
            </a:r>
            <a:endParaRPr lang="en-US" sz="4800" dirty="0">
              <a:solidFill>
                <a:schemeClr val="tx1"/>
              </a:solidFill>
              <a:latin typeface="Arial Black" panose="020B0A04020102020204" pitchFamily="34" charset="0"/>
            </a:endParaRPr>
          </a:p>
        </p:txBody>
      </p:sp>
      <p:sp>
        <p:nvSpPr>
          <p:cNvPr id="23" name="TextBox 22">
            <a:extLst>
              <a:ext uri="{FF2B5EF4-FFF2-40B4-BE49-F238E27FC236}">
                <a16:creationId xmlns:a16="http://schemas.microsoft.com/office/drawing/2014/main" id="{8A89AC7C-4430-42D5-A012-1A45D87B4B7A}"/>
              </a:ext>
            </a:extLst>
          </p:cNvPr>
          <p:cNvSpPr txBox="1"/>
          <p:nvPr/>
        </p:nvSpPr>
        <p:spPr>
          <a:xfrm>
            <a:off x="10920887" y="10496433"/>
            <a:ext cx="9441780" cy="9248633"/>
          </a:xfrm>
          <a:prstGeom prst="rect">
            <a:avLst/>
          </a:prstGeom>
          <a:noFill/>
        </p:spPr>
        <p:txBody>
          <a:bodyPr wrap="square" lIns="91385" tIns="45694" rIns="91385" bIns="45694" rtlCol="0">
            <a:spAutoFit/>
          </a:bodyPr>
          <a:lstStyle/>
          <a:p>
            <a:pPr marL="477558" indent="-477558">
              <a:spcBef>
                <a:spcPts val="1199"/>
              </a:spcBef>
              <a:spcAft>
                <a:spcPts val="599"/>
              </a:spcAft>
            </a:pPr>
            <a:r>
              <a:rPr lang="en-US" sz="3200" cap="all" dirty="0">
                <a:solidFill>
                  <a:srgbClr val="853123"/>
                </a:solidFill>
                <a:latin typeface="Arial Black" pitchFamily="34" charset="0"/>
                <a:cs typeface="Times New Roman" pitchFamily="18" charset="0"/>
              </a:rPr>
              <a:t>Outcomes &amp; Infusion</a:t>
            </a:r>
            <a:endParaRPr lang="en-US" sz="3200" cap="all" dirty="0">
              <a:solidFill>
                <a:srgbClr val="00B0F0"/>
              </a:solidFill>
              <a:latin typeface="Arial Black" panose="020B0A04020102020204" pitchFamily="34" charset="0"/>
              <a:cs typeface="Arial" pitchFamily="34" charset="0"/>
            </a:endParaRPr>
          </a:p>
          <a:p>
            <a:r>
              <a:rPr lang="en-US" sz="2200" dirty="0">
                <a:latin typeface="Arial" panose="020B0604020202020204" pitchFamily="34" charset="0"/>
                <a:cs typeface="Arial" pitchFamily="34" charset="0"/>
              </a:rPr>
              <a:t>Outcome: demonstration of a compact filter, that maintains low pressure drop. </a:t>
            </a:r>
          </a:p>
          <a:p>
            <a:r>
              <a:rPr lang="en-US" sz="2200" dirty="0">
                <a:latin typeface="Arial" panose="020B0604020202020204" pitchFamily="34" charset="0"/>
                <a:cs typeface="Arial" pitchFamily="34" charset="0"/>
              </a:rPr>
              <a:t>Infusion:  development of compact prototype vacuum – presented to EHP</a:t>
            </a: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endParaRPr lang="en-US" sz="2200" dirty="0">
              <a:latin typeface="Arial" panose="020B0604020202020204" pitchFamily="34" charset="0"/>
              <a:cs typeface="Arial" pitchFamily="34" charset="0"/>
            </a:endParaRPr>
          </a:p>
          <a:p>
            <a:pPr>
              <a:spcAft>
                <a:spcPts val="1199"/>
              </a:spcAft>
            </a:pPr>
            <a:r>
              <a:rPr lang="en-US" sz="3200" cap="all" dirty="0">
                <a:solidFill>
                  <a:srgbClr val="853123"/>
                </a:solidFill>
                <a:latin typeface="Arial Black" pitchFamily="34" charset="0"/>
                <a:cs typeface="Times New Roman" pitchFamily="18" charset="0"/>
              </a:rPr>
              <a:t>Future Work</a:t>
            </a:r>
          </a:p>
          <a:p>
            <a:r>
              <a:rPr lang="en-US" sz="2200" dirty="0">
                <a:latin typeface="Arial" panose="020B0604020202020204" pitchFamily="34" charset="0"/>
                <a:cs typeface="Arial" pitchFamily="34" charset="0"/>
              </a:rPr>
              <a:t>Describe planned future work, pursuits and next steps </a:t>
            </a:r>
          </a:p>
          <a:p>
            <a:pPr marL="457200" indent="-457200">
              <a:buFont typeface="+mj-lt"/>
              <a:buAutoNum type="arabicPeriod"/>
            </a:pPr>
            <a:r>
              <a:rPr lang="en-US" sz="2200" dirty="0">
                <a:latin typeface="Arial" panose="020B0604020202020204" pitchFamily="34" charset="0"/>
                <a:cs typeface="Arial" pitchFamily="34" charset="0"/>
              </a:rPr>
              <a:t>Project is selected for CIF in FY24 (focus on electrostatics)</a:t>
            </a:r>
          </a:p>
          <a:p>
            <a:pPr marL="457200" indent="-457200">
              <a:buFont typeface="+mj-lt"/>
              <a:buAutoNum type="arabicPeriod"/>
            </a:pPr>
            <a:r>
              <a:rPr lang="en-US" sz="2200" dirty="0">
                <a:latin typeface="Arial" panose="020B0604020202020204" pitchFamily="34" charset="0"/>
                <a:cs typeface="Arial" pitchFamily="34" charset="0"/>
              </a:rPr>
              <a:t>Spacecraft Fire Safety is sponsoring R&amp;D (fine, soot sized particles) </a:t>
            </a:r>
          </a:p>
          <a:p>
            <a:pPr marL="457200" indent="-457200">
              <a:buFont typeface="+mj-lt"/>
              <a:buAutoNum type="arabicPeriod"/>
            </a:pPr>
            <a:r>
              <a:rPr lang="en-US" sz="2200" dirty="0">
                <a:latin typeface="Arial" panose="020B0604020202020204" pitchFamily="34" charset="0"/>
                <a:cs typeface="Arial" pitchFamily="34" charset="0"/>
              </a:rPr>
              <a:t>Pursuing Accelerated Prototype Development for EHP</a:t>
            </a:r>
          </a:p>
          <a:p>
            <a:pPr>
              <a:spcAft>
                <a:spcPts val="1199"/>
              </a:spcAft>
            </a:pPr>
            <a:endParaRPr lang="en-US" sz="3200" cap="all" dirty="0">
              <a:solidFill>
                <a:srgbClr val="853123"/>
              </a:solidFill>
              <a:latin typeface="Arial Black" pitchFamily="34" charset="0"/>
              <a:cs typeface="Times New Roman" pitchFamily="18" charset="0"/>
            </a:endParaRPr>
          </a:p>
        </p:txBody>
      </p:sp>
      <p:cxnSp>
        <p:nvCxnSpPr>
          <p:cNvPr id="24" name="Straight Connector 23">
            <a:extLst>
              <a:ext uri="{FF2B5EF4-FFF2-40B4-BE49-F238E27FC236}">
                <a16:creationId xmlns:a16="http://schemas.microsoft.com/office/drawing/2014/main" id="{958D49D5-9EA1-4E11-B4A9-0B1621E3A502}"/>
              </a:ext>
            </a:extLst>
          </p:cNvPr>
          <p:cNvCxnSpPr>
            <a:cxnSpLocks/>
          </p:cNvCxnSpPr>
          <p:nvPr/>
        </p:nvCxnSpPr>
        <p:spPr>
          <a:xfrm>
            <a:off x="10504991" y="5236082"/>
            <a:ext cx="46941" cy="21778823"/>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A5E56A3-368D-444B-91E6-B6C995AAFB5B}"/>
              </a:ext>
            </a:extLst>
          </p:cNvPr>
          <p:cNvSpPr txBox="1"/>
          <p:nvPr/>
        </p:nvSpPr>
        <p:spPr>
          <a:xfrm>
            <a:off x="621591" y="5402188"/>
            <a:ext cx="9566928" cy="12865060"/>
          </a:xfrm>
          <a:prstGeom prst="rect">
            <a:avLst/>
          </a:prstGeom>
          <a:noFill/>
        </p:spPr>
        <p:txBody>
          <a:bodyPr wrap="square" rtlCol="0">
            <a:spAutoFit/>
          </a:bodyPr>
          <a:lstStyle/>
          <a:p>
            <a:pPr marL="228467" indent="-228467">
              <a:spcAft>
                <a:spcPts val="599"/>
              </a:spcAft>
            </a:pPr>
            <a:r>
              <a:rPr lang="en-US" sz="3200" cap="all" dirty="0">
                <a:solidFill>
                  <a:srgbClr val="853123"/>
                </a:solidFill>
                <a:latin typeface="Arial Black" pitchFamily="34" charset="0"/>
                <a:cs typeface="Times New Roman" pitchFamily="18" charset="0"/>
              </a:rPr>
              <a:t>EXECUTIVE SUMMARY</a:t>
            </a:r>
          </a:p>
          <a:p>
            <a:pPr>
              <a:spcAft>
                <a:spcPts val="600"/>
              </a:spcAft>
            </a:pPr>
            <a:r>
              <a:rPr lang="en-US" sz="2200" kern="1200" dirty="0">
                <a:solidFill>
                  <a:schemeClr val="tx1"/>
                </a:solidFill>
                <a:effectLst/>
                <a:latin typeface="Arial" panose="020B0604020202020204" pitchFamily="34" charset="0"/>
                <a:cs typeface="Arial" panose="020B0604020202020204" pitchFamily="34" charset="0"/>
              </a:rPr>
              <a:t>Multiplexed inertial filtration is new.  It holds promise to capture and contain lunar dust with less pressure drop.  Even when the filter contains significant amounts of captured lunar dust, the pressure drop remains relatively low.  State of the art vacuum cleaners use a system with 4 different filter: they can contain large amounts of lunar dust and maintain low pressure drop, but because they require 4 filters, the system size is relatively large.  State of the are miniature vacuum cleaners are small, but the single in-line depth filter clogs easily.  The goal of this CIF project is to develop a lunar dust vacuum cleaner &lt;1000 cc in size, with high capacity and low </a:t>
            </a:r>
            <a:r>
              <a:rPr lang="en-US" sz="2200" kern="1200" dirty="0" err="1">
                <a:solidFill>
                  <a:schemeClr val="tx1"/>
                </a:solidFill>
                <a:effectLst/>
                <a:latin typeface="Arial" panose="020B0604020202020204" pitchFamily="34" charset="0"/>
                <a:cs typeface="Arial" panose="020B0604020202020204" pitchFamily="34" charset="0"/>
              </a:rPr>
              <a:t>dP</a:t>
            </a:r>
            <a:r>
              <a:rPr lang="en-US" sz="2200" kern="1200" dirty="0">
                <a:solidFill>
                  <a:schemeClr val="tx1"/>
                </a:solidFill>
                <a:effectLst/>
                <a:latin typeface="Arial" panose="020B0604020202020204" pitchFamily="34" charset="0"/>
                <a:cs typeface="Arial" panose="020B0604020202020204" pitchFamily="34" charset="0"/>
              </a:rPr>
              <a:t>. </a:t>
            </a:r>
            <a:endParaRPr lang="en-US" sz="2200" dirty="0">
              <a:latin typeface="Arial" pitchFamily="34" charset="0"/>
              <a:cs typeface="Arial" pitchFamily="34" charset="0"/>
            </a:endParaRPr>
          </a:p>
          <a:p>
            <a:pPr marL="228467" indent="-228467">
              <a:spcAft>
                <a:spcPts val="599"/>
              </a:spcAft>
            </a:pPr>
            <a:r>
              <a:rPr lang="en-US" sz="3200" cap="all" dirty="0">
                <a:solidFill>
                  <a:srgbClr val="853123"/>
                </a:solidFill>
                <a:latin typeface="Arial Black" pitchFamily="34" charset="0"/>
                <a:cs typeface="Times New Roman" pitchFamily="18" charset="0"/>
              </a:rPr>
              <a:t>Innovation </a:t>
            </a:r>
          </a:p>
          <a:p>
            <a:r>
              <a:rPr lang="en-US" sz="2400" kern="1200" dirty="0">
                <a:solidFill>
                  <a:schemeClr val="tx1"/>
                </a:solidFill>
                <a:effectLst/>
                <a:latin typeface="+mn-lt"/>
                <a:ea typeface="+mn-ea"/>
                <a:cs typeface="+mn-cs"/>
              </a:rPr>
              <a:t>The “slotted corkscrew” version of a multiplexed inertial filter was designed, prototyped, and tested.  One key innovation was the development of a hexagonal containment area to isolate the airflow around each corkscrew element.  A second innovation is a multi-staged corkscrew element, with larger slots near the inlet and smaller slots near the exit.</a:t>
            </a:r>
          </a:p>
          <a:p>
            <a:endParaRPr lang="en-US" sz="2200" dirty="0">
              <a:latin typeface="Arial" pitchFamily="34" charset="0"/>
              <a:cs typeface="Arial" pitchFamily="34" charset="0"/>
            </a:endParaRPr>
          </a:p>
          <a:p>
            <a:pPr marL="457200" indent="-457200">
              <a:buFont typeface="+mj-lt"/>
              <a:buAutoNum type="arabicPeriod"/>
            </a:pPr>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2200" dirty="0">
              <a:latin typeface="Arial" pitchFamily="34" charset="0"/>
              <a:cs typeface="Arial" pitchFamily="34" charset="0"/>
            </a:endParaRPr>
          </a:p>
          <a:p>
            <a:endParaRPr lang="en-US" sz="1400" dirty="0">
              <a:latin typeface="Arial" pitchFamily="34" charset="0"/>
              <a:cs typeface="Arial" pitchFamily="34" charset="0"/>
            </a:endParaRPr>
          </a:p>
          <a:p>
            <a:pPr marL="228467" indent="-228467">
              <a:spcAft>
                <a:spcPts val="599"/>
              </a:spcAft>
            </a:pPr>
            <a:r>
              <a:rPr lang="en-US" sz="3200" cap="all" dirty="0">
                <a:solidFill>
                  <a:srgbClr val="853123"/>
                </a:solidFill>
                <a:latin typeface="Arial Black" pitchFamily="34" charset="0"/>
                <a:cs typeface="Times New Roman" pitchFamily="18" charset="0"/>
              </a:rPr>
              <a:t>Collaboration </a:t>
            </a:r>
          </a:p>
          <a:p>
            <a:pPr marL="457200" indent="-457200">
              <a:buFont typeface="+mj-lt"/>
              <a:buAutoNum type="arabicPeriod"/>
            </a:pPr>
            <a:r>
              <a:rPr lang="en-US" sz="2200" dirty="0">
                <a:latin typeface="Arial" pitchFamily="34" charset="0"/>
                <a:cs typeface="Arial" pitchFamily="34" charset="0"/>
              </a:rPr>
              <a:t>Dr. Mark Weislogel, IRPI, Co-Investigator, Prototype Design &amp; Testing</a:t>
            </a:r>
          </a:p>
          <a:p>
            <a:pPr marL="457200" indent="-457200">
              <a:buFont typeface="+mj-lt"/>
              <a:buAutoNum type="arabicPeriod"/>
            </a:pPr>
            <a:r>
              <a:rPr lang="en-US" sz="2200" dirty="0">
                <a:latin typeface="Arial" pitchFamily="34" charset="0"/>
                <a:cs typeface="Arial" pitchFamily="34" charset="0"/>
              </a:rPr>
              <a:t>Dr. Dan Preston, Rice University, Extremely Small, Soot Sized Filtration</a:t>
            </a:r>
          </a:p>
          <a:p>
            <a:pPr marL="457200" indent="-457200">
              <a:buFont typeface="+mj-lt"/>
              <a:buAutoNum type="arabicPeriod"/>
            </a:pPr>
            <a:r>
              <a:rPr lang="en-US" sz="2200" dirty="0">
                <a:latin typeface="Arial" pitchFamily="34" charset="0"/>
                <a:cs typeface="Arial" pitchFamily="34" charset="0"/>
              </a:rPr>
              <a:t>Dr. Mohamed Ibrahim, EPA, Inertial Filtration of Incinerator Exhaust</a:t>
            </a:r>
          </a:p>
          <a:p>
            <a:endParaRPr lang="en-US" sz="2200" dirty="0">
              <a:latin typeface="Arial" pitchFamily="34" charset="0"/>
              <a:cs typeface="Arial" pitchFamily="34" charset="0"/>
            </a:endParaRPr>
          </a:p>
        </p:txBody>
      </p:sp>
      <p:sp>
        <p:nvSpPr>
          <p:cNvPr id="29" name="TextBox 28">
            <a:extLst>
              <a:ext uri="{FF2B5EF4-FFF2-40B4-BE49-F238E27FC236}">
                <a16:creationId xmlns:a16="http://schemas.microsoft.com/office/drawing/2014/main" id="{B88ADC10-7404-4F79-9343-33FE4038EA9C}"/>
              </a:ext>
            </a:extLst>
          </p:cNvPr>
          <p:cNvSpPr txBox="1"/>
          <p:nvPr/>
        </p:nvSpPr>
        <p:spPr>
          <a:xfrm>
            <a:off x="11450526" y="9904620"/>
            <a:ext cx="8530701" cy="400110"/>
          </a:xfrm>
          <a:prstGeom prst="rect">
            <a:avLst/>
          </a:prstGeom>
          <a:noFill/>
        </p:spPr>
        <p:txBody>
          <a:bodyPr wrap="square" rtlCol="0">
            <a:spAutoFit/>
          </a:bodyPr>
          <a:lstStyle/>
          <a:p>
            <a:pPr algn="ctr"/>
            <a:r>
              <a:rPr lang="en-US" sz="2000" i="1" dirty="0"/>
              <a:t>Pressure Drop as a function of loading (grams of lunar soil simulant captured)</a:t>
            </a:r>
          </a:p>
        </p:txBody>
      </p:sp>
      <p:sp>
        <p:nvSpPr>
          <p:cNvPr id="3" name="TextBox 2">
            <a:extLst>
              <a:ext uri="{FF2B5EF4-FFF2-40B4-BE49-F238E27FC236}">
                <a16:creationId xmlns:a16="http://schemas.microsoft.com/office/drawing/2014/main" id="{7032A80C-3E07-F3E9-0EDE-685CADD19A9E}"/>
              </a:ext>
            </a:extLst>
          </p:cNvPr>
          <p:cNvSpPr txBox="1"/>
          <p:nvPr/>
        </p:nvSpPr>
        <p:spPr>
          <a:xfrm>
            <a:off x="751115" y="2078286"/>
            <a:ext cx="2253342" cy="646331"/>
          </a:xfrm>
          <a:prstGeom prst="rect">
            <a:avLst/>
          </a:prstGeom>
          <a:noFill/>
        </p:spPr>
        <p:txBody>
          <a:bodyPr wrap="square">
            <a:spAutoFit/>
          </a:bodyPr>
          <a:lstStyle/>
          <a:p>
            <a:r>
              <a:rPr lang="en-US" sz="3600" b="1" dirty="0">
                <a:solidFill>
                  <a:schemeClr val="bg1"/>
                </a:solidFill>
                <a:latin typeface="Arial" pitchFamily="34" charset="0"/>
                <a:ea typeface="+mj-ea"/>
                <a:cs typeface="Arial" pitchFamily="34" charset="0"/>
              </a:rPr>
              <a:t>TBD</a:t>
            </a:r>
            <a:endParaRPr lang="en-US" sz="3600" dirty="0">
              <a:solidFill>
                <a:schemeClr val="bg1"/>
              </a:solidFill>
            </a:endParaRPr>
          </a:p>
        </p:txBody>
      </p:sp>
      <p:graphicFrame>
        <p:nvGraphicFramePr>
          <p:cNvPr id="7" name="Table 8">
            <a:extLst>
              <a:ext uri="{FF2B5EF4-FFF2-40B4-BE49-F238E27FC236}">
                <a16:creationId xmlns:a16="http://schemas.microsoft.com/office/drawing/2014/main" id="{C93CE800-A5BC-0D85-0F7C-1FD1796760E8}"/>
              </a:ext>
            </a:extLst>
          </p:cNvPr>
          <p:cNvGraphicFramePr>
            <a:graphicFrameLocks noGrp="1"/>
          </p:cNvGraphicFramePr>
          <p:nvPr>
            <p:extLst>
              <p:ext uri="{D42A27DB-BD31-4B8C-83A1-F6EECF244321}">
                <p14:modId xmlns:p14="http://schemas.microsoft.com/office/powerpoint/2010/main" val="3719051763"/>
              </p:ext>
            </p:extLst>
          </p:nvPr>
        </p:nvGraphicFramePr>
        <p:xfrm>
          <a:off x="754057" y="4502689"/>
          <a:ext cx="9927563" cy="483596"/>
        </p:xfrm>
        <a:graphic>
          <a:graphicData uri="http://schemas.openxmlformats.org/drawingml/2006/table">
            <a:tbl>
              <a:tblPr firstRow="1" bandRow="1">
                <a:tableStyleId>{5940675A-B579-460E-94D1-54222C63F5DA}</a:tableStyleId>
              </a:tblPr>
              <a:tblGrid>
                <a:gridCol w="9927563">
                  <a:extLst>
                    <a:ext uri="{9D8B030D-6E8A-4147-A177-3AD203B41FA5}">
                      <a16:colId xmlns:a16="http://schemas.microsoft.com/office/drawing/2014/main" val="3842304246"/>
                    </a:ext>
                  </a:extLst>
                </a:gridCol>
              </a:tblGrid>
              <a:tr h="483596">
                <a:tc>
                  <a:txBody>
                    <a:bodyPr/>
                    <a:lstStyle/>
                    <a:p>
                      <a:r>
                        <a:rPr kumimoji="0" lang="en-US" sz="2000" b="1" i="0" u="none" strike="noStrike" kern="1200" cap="none" spc="0" normalizeH="0" baseline="0" noProof="0" dirty="0">
                          <a:ln>
                            <a:noFill/>
                          </a:ln>
                          <a:solidFill>
                            <a:srgbClr val="0070C0"/>
                          </a:solidFill>
                          <a:effectLst/>
                          <a:uLnTx/>
                          <a:uFillTx/>
                          <a:latin typeface="Arial"/>
                          <a:ea typeface="+mn-ea"/>
                          <a:cs typeface="Arial"/>
                        </a:rPr>
                        <a:t>PM / PI Info </a:t>
                      </a:r>
                      <a:r>
                        <a:rPr kumimoji="0" lang="en-US" sz="2000" b="0" i="0" u="none" strike="noStrike" kern="1200" cap="none" spc="0" normalizeH="0" baseline="0" noProof="0" dirty="0">
                          <a:ln>
                            <a:noFill/>
                          </a:ln>
                          <a:solidFill>
                            <a:srgbClr val="0070C0"/>
                          </a:solidFill>
                          <a:effectLst/>
                          <a:uLnTx/>
                          <a:uFillTx/>
                          <a:latin typeface="Arial"/>
                          <a:ea typeface="+mn-ea"/>
                          <a:cs typeface="Arial"/>
                        </a:rPr>
                        <a:t> John Graf | </a:t>
                      </a:r>
                      <a:r>
                        <a:rPr kumimoji="0" lang="en-US" sz="2000" b="0" i="0" u="none" strike="noStrike" kern="1200" cap="none" spc="0" normalizeH="0" baseline="0" noProof="0" dirty="0">
                          <a:ln>
                            <a:noFill/>
                          </a:ln>
                          <a:solidFill>
                            <a:srgbClr val="0070C0"/>
                          </a:solidFill>
                          <a:effectLst/>
                          <a:uLnTx/>
                          <a:uFillTx/>
                          <a:latin typeface="Arial"/>
                          <a:ea typeface="+mn-ea"/>
                          <a:cs typeface="Arial"/>
                          <a:hlinkClick r:id="rId5"/>
                        </a:rPr>
                        <a:t>john.c.graf@nasa.gov</a:t>
                      </a:r>
                      <a:endParaRPr kumimoji="0" lang="en-US" sz="2000" b="0" i="0" u="none" strike="noStrike" kern="1200" cap="none" spc="0" normalizeH="0" baseline="0" noProof="0" dirty="0">
                        <a:ln>
                          <a:noFill/>
                        </a:ln>
                        <a:solidFill>
                          <a:srgbClr val="0070C0"/>
                        </a:solidFill>
                        <a:effectLst/>
                        <a:uLnTx/>
                        <a:uFillTx/>
                        <a:latin typeface="Arial"/>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5972166"/>
                  </a:ext>
                </a:extLst>
              </a:tr>
            </a:tbl>
          </a:graphicData>
        </a:graphic>
      </p:graphicFrame>
      <p:graphicFrame>
        <p:nvGraphicFramePr>
          <p:cNvPr id="12" name="Table 8">
            <a:extLst>
              <a:ext uri="{FF2B5EF4-FFF2-40B4-BE49-F238E27FC236}">
                <a16:creationId xmlns:a16="http://schemas.microsoft.com/office/drawing/2014/main" id="{51234495-0199-6927-F541-F9A047822B7F}"/>
              </a:ext>
            </a:extLst>
          </p:cNvPr>
          <p:cNvGraphicFramePr>
            <a:graphicFrameLocks noGrp="1"/>
          </p:cNvGraphicFramePr>
          <p:nvPr>
            <p:extLst>
              <p:ext uri="{D42A27DB-BD31-4B8C-83A1-F6EECF244321}">
                <p14:modId xmlns:p14="http://schemas.microsoft.com/office/powerpoint/2010/main" val="271648196"/>
              </p:ext>
            </p:extLst>
          </p:nvPr>
        </p:nvGraphicFramePr>
        <p:xfrm>
          <a:off x="10920885" y="26164522"/>
          <a:ext cx="9488723" cy="1084878"/>
        </p:xfrm>
        <a:graphic>
          <a:graphicData uri="http://schemas.openxmlformats.org/drawingml/2006/table">
            <a:tbl>
              <a:tblPr firstRow="1" bandRow="1">
                <a:tableStyleId>{5940675A-B579-460E-94D1-54222C63F5DA}</a:tableStyleId>
              </a:tblPr>
              <a:tblGrid>
                <a:gridCol w="1411877">
                  <a:extLst>
                    <a:ext uri="{9D8B030D-6E8A-4147-A177-3AD203B41FA5}">
                      <a16:colId xmlns:a16="http://schemas.microsoft.com/office/drawing/2014/main" val="3842304246"/>
                    </a:ext>
                  </a:extLst>
                </a:gridCol>
                <a:gridCol w="8076846">
                  <a:extLst>
                    <a:ext uri="{9D8B030D-6E8A-4147-A177-3AD203B41FA5}">
                      <a16:colId xmlns:a16="http://schemas.microsoft.com/office/drawing/2014/main" val="2282248312"/>
                    </a:ext>
                  </a:extLst>
                </a:gridCol>
              </a:tblGrid>
              <a:tr h="542439">
                <a:tc>
                  <a:txBody>
                    <a:bodyPr/>
                    <a:lstStyle/>
                    <a:p>
                      <a:r>
                        <a:rPr kumimoji="0" lang="en-US" sz="2200" b="1" i="0" u="none" strike="noStrike" kern="1200" cap="none" spc="0" normalizeH="0" baseline="0" noProof="0" dirty="0">
                          <a:ln>
                            <a:noFill/>
                          </a:ln>
                          <a:solidFill>
                            <a:srgbClr val="004080"/>
                          </a:solidFill>
                          <a:effectLst/>
                          <a:uLnTx/>
                          <a:uFillTx/>
                          <a:latin typeface="Arial"/>
                          <a:ea typeface="+mn-ea"/>
                          <a:cs typeface="Arial"/>
                        </a:rPr>
                        <a:t>DAA# </a:t>
                      </a:r>
                      <a:endParaRPr lang="en-US" sz="2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20230014436</a:t>
                      </a:r>
                      <a:endParaRPr lang="en-US" sz="2200" dirty="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5998489"/>
                  </a:ext>
                </a:extLst>
              </a:tr>
              <a:tr h="542439">
                <a:tc>
                  <a:txBody>
                    <a:bodyPr/>
                    <a:lstStyle/>
                    <a:p>
                      <a:r>
                        <a:rPr kumimoji="0" lang="en-US" sz="2200" b="1" i="0" u="none" strike="noStrike" kern="1200" cap="none" spc="0" normalizeH="0" baseline="0" noProof="0" dirty="0">
                          <a:ln>
                            <a:noFill/>
                          </a:ln>
                          <a:solidFill>
                            <a:srgbClr val="004080"/>
                          </a:solidFill>
                          <a:effectLst/>
                          <a:uLnTx/>
                          <a:uFillTx/>
                          <a:latin typeface="Arial"/>
                          <a:ea typeface="+mn-ea"/>
                          <a:cs typeface="Arial"/>
                        </a:rPr>
                        <a:t>NTR#(s)</a:t>
                      </a:r>
                      <a:endParaRPr lang="en-US" sz="22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38381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tx1">
                              <a:lumMod val="50000"/>
                              <a:lumOff val="50000"/>
                            </a:schemeClr>
                          </a:solidFill>
                          <a:effectLst/>
                          <a:uLnTx/>
                          <a:uFillTx/>
                          <a:latin typeface="Arial"/>
                          <a:ea typeface="+mn-ea"/>
                          <a:cs typeface="Arial"/>
                        </a:rPr>
                        <a:t>NA</a:t>
                      </a:r>
                      <a:endParaRPr lang="en-US" sz="2200" dirty="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5972166"/>
                  </a:ext>
                </a:extLst>
              </a:tr>
            </a:tbl>
          </a:graphicData>
        </a:graphic>
      </p:graphicFrame>
      <p:sp>
        <p:nvSpPr>
          <p:cNvPr id="15" name="TextBox 14">
            <a:extLst>
              <a:ext uri="{FF2B5EF4-FFF2-40B4-BE49-F238E27FC236}">
                <a16:creationId xmlns:a16="http://schemas.microsoft.com/office/drawing/2014/main" id="{3B84E92A-CDC2-2861-612E-801D0382B221}"/>
              </a:ext>
            </a:extLst>
          </p:cNvPr>
          <p:cNvSpPr txBox="1"/>
          <p:nvPr/>
        </p:nvSpPr>
        <p:spPr>
          <a:xfrm>
            <a:off x="621591" y="21298647"/>
            <a:ext cx="9488722" cy="400110"/>
          </a:xfrm>
          <a:prstGeom prst="rect">
            <a:avLst/>
          </a:prstGeom>
          <a:noFill/>
        </p:spPr>
        <p:txBody>
          <a:bodyPr wrap="square" rtlCol="0">
            <a:spAutoFit/>
          </a:bodyPr>
          <a:lstStyle/>
          <a:p>
            <a:pPr algn="ctr"/>
            <a:r>
              <a:rPr lang="en-US" sz="2000" i="1" dirty="0"/>
              <a:t>Photo of EPA test facility, inertial filter prototype, and solid model of filter assembly</a:t>
            </a:r>
          </a:p>
        </p:txBody>
      </p:sp>
      <p:pic>
        <p:nvPicPr>
          <p:cNvPr id="2" name="Picture 1">
            <a:extLst>
              <a:ext uri="{FF2B5EF4-FFF2-40B4-BE49-F238E27FC236}">
                <a16:creationId xmlns:a16="http://schemas.microsoft.com/office/drawing/2014/main" id="{47E64CB4-EF32-C520-D1C5-6423C8B3C38D}"/>
              </a:ext>
            </a:extLst>
          </p:cNvPr>
          <p:cNvPicPr>
            <a:picLocks noChangeAspect="1"/>
          </p:cNvPicPr>
          <p:nvPr/>
        </p:nvPicPr>
        <p:blipFill>
          <a:blip r:embed="rId6"/>
          <a:stretch>
            <a:fillRect/>
          </a:stretch>
        </p:blipFill>
        <p:spPr>
          <a:xfrm>
            <a:off x="11259554" y="19711087"/>
            <a:ext cx="9441780" cy="5674146"/>
          </a:xfrm>
          <a:prstGeom prst="rect">
            <a:avLst/>
          </a:prstGeom>
        </p:spPr>
      </p:pic>
      <p:sp>
        <p:nvSpPr>
          <p:cNvPr id="4" name="TextBox 3">
            <a:extLst>
              <a:ext uri="{FF2B5EF4-FFF2-40B4-BE49-F238E27FC236}">
                <a16:creationId xmlns:a16="http://schemas.microsoft.com/office/drawing/2014/main" id="{BD5B2864-782F-2F49-53A5-8D3251724D0A}"/>
              </a:ext>
            </a:extLst>
          </p:cNvPr>
          <p:cNvSpPr txBox="1"/>
          <p:nvPr/>
        </p:nvSpPr>
        <p:spPr>
          <a:xfrm>
            <a:off x="10734983" y="25395866"/>
            <a:ext cx="10296217" cy="400110"/>
          </a:xfrm>
          <a:prstGeom prst="rect">
            <a:avLst/>
          </a:prstGeom>
          <a:noFill/>
        </p:spPr>
        <p:txBody>
          <a:bodyPr wrap="none" rtlCol="0">
            <a:spAutoFit/>
          </a:bodyPr>
          <a:lstStyle/>
          <a:p>
            <a:r>
              <a:rPr lang="en-US" sz="2000" i="1" dirty="0"/>
              <a:t>Concepts for a Lunar Dust Vacuum Cleaner with Inertial Filter Elements and Electrostatic Elements</a:t>
            </a:r>
          </a:p>
        </p:txBody>
      </p:sp>
      <p:pic>
        <p:nvPicPr>
          <p:cNvPr id="5" name="Picture 4">
            <a:extLst>
              <a:ext uri="{FF2B5EF4-FFF2-40B4-BE49-F238E27FC236}">
                <a16:creationId xmlns:a16="http://schemas.microsoft.com/office/drawing/2014/main" id="{CBF52EFF-56B8-B10D-05E6-72E1DC4FB972}"/>
              </a:ext>
            </a:extLst>
          </p:cNvPr>
          <p:cNvPicPr>
            <a:picLocks noChangeAspect="1"/>
          </p:cNvPicPr>
          <p:nvPr/>
        </p:nvPicPr>
        <p:blipFill>
          <a:blip r:embed="rId7"/>
          <a:stretch>
            <a:fillRect/>
          </a:stretch>
        </p:blipFill>
        <p:spPr>
          <a:xfrm>
            <a:off x="10831173" y="4046769"/>
            <a:ext cx="9150054" cy="5857851"/>
          </a:xfrm>
          <a:prstGeom prst="rect">
            <a:avLst/>
          </a:prstGeom>
        </p:spPr>
      </p:pic>
      <p:pic>
        <p:nvPicPr>
          <p:cNvPr id="10" name="Picture 9">
            <a:extLst>
              <a:ext uri="{FF2B5EF4-FFF2-40B4-BE49-F238E27FC236}">
                <a16:creationId xmlns:a16="http://schemas.microsoft.com/office/drawing/2014/main" id="{F7BA7D34-35B0-630B-1471-5D86B969CC8B}"/>
              </a:ext>
            </a:extLst>
          </p:cNvPr>
          <p:cNvPicPr>
            <a:picLocks noChangeAspect="1"/>
          </p:cNvPicPr>
          <p:nvPr/>
        </p:nvPicPr>
        <p:blipFill>
          <a:blip r:embed="rId8"/>
          <a:stretch>
            <a:fillRect/>
          </a:stretch>
        </p:blipFill>
        <p:spPr>
          <a:xfrm>
            <a:off x="819145" y="11511425"/>
            <a:ext cx="8562599" cy="4141691"/>
          </a:xfrm>
          <a:prstGeom prst="rect">
            <a:avLst/>
          </a:prstGeom>
        </p:spPr>
      </p:pic>
      <p:sp>
        <p:nvSpPr>
          <p:cNvPr id="13" name="TextBox 12">
            <a:extLst>
              <a:ext uri="{FF2B5EF4-FFF2-40B4-BE49-F238E27FC236}">
                <a16:creationId xmlns:a16="http://schemas.microsoft.com/office/drawing/2014/main" id="{FBCC1421-E9F0-B6A4-96CC-6F9ED6762842}"/>
              </a:ext>
            </a:extLst>
          </p:cNvPr>
          <p:cNvSpPr txBox="1"/>
          <p:nvPr/>
        </p:nvSpPr>
        <p:spPr>
          <a:xfrm>
            <a:off x="260885" y="15572497"/>
            <a:ext cx="9488722" cy="400110"/>
          </a:xfrm>
          <a:prstGeom prst="rect">
            <a:avLst/>
          </a:prstGeom>
          <a:noFill/>
        </p:spPr>
        <p:txBody>
          <a:bodyPr wrap="square" rtlCol="0">
            <a:spAutoFit/>
          </a:bodyPr>
          <a:lstStyle/>
          <a:p>
            <a:pPr algn="ctr"/>
            <a:r>
              <a:rPr lang="en-US" sz="2000" i="1" dirty="0"/>
              <a:t>Photo highlighting a four-stage filter element with hexagonal flow containment</a:t>
            </a:r>
          </a:p>
        </p:txBody>
      </p:sp>
      <p:sp>
        <p:nvSpPr>
          <p:cNvPr id="14" name="TextBox 13">
            <a:extLst>
              <a:ext uri="{FF2B5EF4-FFF2-40B4-BE49-F238E27FC236}">
                <a16:creationId xmlns:a16="http://schemas.microsoft.com/office/drawing/2014/main" id="{19DA2CD3-06BF-C926-8930-AA8CA7CD53CE}"/>
              </a:ext>
            </a:extLst>
          </p:cNvPr>
          <p:cNvSpPr txBox="1"/>
          <p:nvPr/>
        </p:nvSpPr>
        <p:spPr>
          <a:xfrm>
            <a:off x="11195546" y="16329488"/>
            <a:ext cx="8530701" cy="400110"/>
          </a:xfrm>
          <a:prstGeom prst="rect">
            <a:avLst/>
          </a:prstGeom>
          <a:noFill/>
        </p:spPr>
        <p:txBody>
          <a:bodyPr wrap="square" rtlCol="0">
            <a:spAutoFit/>
          </a:bodyPr>
          <a:lstStyle/>
          <a:p>
            <a:pPr algn="ctr"/>
            <a:r>
              <a:rPr lang="en-US" sz="2000" i="1" dirty="0"/>
              <a:t>Three stage inertial filter after &gt;30grams of loading</a:t>
            </a:r>
          </a:p>
        </p:txBody>
      </p:sp>
      <p:pic>
        <p:nvPicPr>
          <p:cNvPr id="17" name="Picture 16">
            <a:extLst>
              <a:ext uri="{FF2B5EF4-FFF2-40B4-BE49-F238E27FC236}">
                <a16:creationId xmlns:a16="http://schemas.microsoft.com/office/drawing/2014/main" id="{85E04E56-66BC-E7CB-04B8-5B39CFE8B280}"/>
              </a:ext>
            </a:extLst>
          </p:cNvPr>
          <p:cNvPicPr>
            <a:picLocks noChangeAspect="1"/>
          </p:cNvPicPr>
          <p:nvPr/>
        </p:nvPicPr>
        <p:blipFill rotWithShape="1">
          <a:blip r:embed="rId9"/>
          <a:srcRect t="14182"/>
          <a:stretch/>
        </p:blipFill>
        <p:spPr>
          <a:xfrm>
            <a:off x="11570485" y="12568809"/>
            <a:ext cx="7823939" cy="3726064"/>
          </a:xfrm>
          <a:prstGeom prst="rect">
            <a:avLst/>
          </a:prstGeom>
        </p:spPr>
      </p:pic>
      <p:pic>
        <p:nvPicPr>
          <p:cNvPr id="19" name="Picture 18">
            <a:extLst>
              <a:ext uri="{FF2B5EF4-FFF2-40B4-BE49-F238E27FC236}">
                <a16:creationId xmlns:a16="http://schemas.microsoft.com/office/drawing/2014/main" id="{16C3137F-5E75-7CF5-1C87-AD94AC4D39EF}"/>
              </a:ext>
            </a:extLst>
          </p:cNvPr>
          <p:cNvPicPr>
            <a:picLocks noChangeAspect="1"/>
          </p:cNvPicPr>
          <p:nvPr/>
        </p:nvPicPr>
        <p:blipFill>
          <a:blip r:embed="rId10"/>
          <a:stretch>
            <a:fillRect/>
          </a:stretch>
        </p:blipFill>
        <p:spPr>
          <a:xfrm>
            <a:off x="1039199" y="17706351"/>
            <a:ext cx="8624009" cy="3563729"/>
          </a:xfrm>
          <a:prstGeom prst="rect">
            <a:avLst/>
          </a:prstGeom>
        </p:spPr>
      </p:pic>
      <p:pic>
        <p:nvPicPr>
          <p:cNvPr id="8" name="Picture 7">
            <a:extLst>
              <a:ext uri="{FF2B5EF4-FFF2-40B4-BE49-F238E27FC236}">
                <a16:creationId xmlns:a16="http://schemas.microsoft.com/office/drawing/2014/main" id="{4EC1BEB5-DBF6-6DA9-F511-F8985A181B87}"/>
              </a:ext>
            </a:extLst>
          </p:cNvPr>
          <p:cNvPicPr>
            <a:picLocks noChangeAspect="1"/>
          </p:cNvPicPr>
          <p:nvPr/>
        </p:nvPicPr>
        <p:blipFill>
          <a:blip r:embed="rId11"/>
          <a:stretch>
            <a:fillRect/>
          </a:stretch>
        </p:blipFill>
        <p:spPr>
          <a:xfrm>
            <a:off x="433881" y="21915608"/>
            <a:ext cx="9425454" cy="3632727"/>
          </a:xfrm>
          <a:prstGeom prst="rect">
            <a:avLst/>
          </a:prstGeom>
        </p:spPr>
      </p:pic>
      <p:sp>
        <p:nvSpPr>
          <p:cNvPr id="9" name="TextBox 8">
            <a:extLst>
              <a:ext uri="{FF2B5EF4-FFF2-40B4-BE49-F238E27FC236}">
                <a16:creationId xmlns:a16="http://schemas.microsoft.com/office/drawing/2014/main" id="{F0842C1C-4360-3EA0-9F00-618C550D5D87}"/>
              </a:ext>
            </a:extLst>
          </p:cNvPr>
          <p:cNvSpPr txBox="1"/>
          <p:nvPr/>
        </p:nvSpPr>
        <p:spPr>
          <a:xfrm>
            <a:off x="527103" y="25385609"/>
            <a:ext cx="9488722" cy="400110"/>
          </a:xfrm>
          <a:prstGeom prst="rect">
            <a:avLst/>
          </a:prstGeom>
          <a:noFill/>
        </p:spPr>
        <p:txBody>
          <a:bodyPr wrap="square" rtlCol="0">
            <a:spAutoFit/>
          </a:bodyPr>
          <a:lstStyle/>
          <a:p>
            <a:pPr algn="ctr"/>
            <a:r>
              <a:rPr lang="en-US" sz="2000" i="1" dirty="0"/>
              <a:t>Prototype lunar dust vacuum cleaner, presented to EHP for infusion &amp; collaboration</a:t>
            </a:r>
          </a:p>
        </p:txBody>
      </p:sp>
    </p:spTree>
    <p:extLst>
      <p:ext uri="{BB962C8B-B14F-4D97-AF65-F5344CB8AC3E}">
        <p14:creationId xmlns:p14="http://schemas.microsoft.com/office/powerpoint/2010/main" val="37377862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rbaraReview xmlns="2fc3fd42-d222-4b79-8c4a-dc9d3bfe864a">true</BarbaraReview>
    <TaxCatchAll xmlns="d900e117-17a0-4b24-9e47-511ef1d02c43" xsi:nil="true"/>
    <Reviewed xmlns="2fc3fd42-d222-4b79-8c4a-dc9d3bfe864a">Yes</Reviewed>
    <lcf76f155ced4ddcb4097134ff3c332f xmlns="2fc3fd42-d222-4b79-8c4a-dc9d3bfe864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3D926F02355D4DA882E83813082593" ma:contentTypeVersion="14" ma:contentTypeDescription="Create a new document." ma:contentTypeScope="" ma:versionID="778af582960d264f99e0f6211aed6ccd">
  <xsd:schema xmlns:xsd="http://www.w3.org/2001/XMLSchema" xmlns:xs="http://www.w3.org/2001/XMLSchema" xmlns:p="http://schemas.microsoft.com/office/2006/metadata/properties" xmlns:ns2="2fc3fd42-d222-4b79-8c4a-dc9d3bfe864a" xmlns:ns3="d900e117-17a0-4b24-9e47-511ef1d02c43" xmlns:ns4="42799d9c-1a12-4ba6-b108-3fc0c6c1422f" targetNamespace="http://schemas.microsoft.com/office/2006/metadata/properties" ma:root="true" ma:fieldsID="04c229f99b228d13fca853dedb244147" ns2:_="" ns3:_="" ns4:_="">
    <xsd:import namespace="2fc3fd42-d222-4b79-8c4a-dc9d3bfe864a"/>
    <xsd:import namespace="d900e117-17a0-4b24-9e47-511ef1d02c43"/>
    <xsd:import namespace="42799d9c-1a12-4ba6-b108-3fc0c6c1422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BarbaraReview" minOccurs="0"/>
                <xsd:element ref="ns2:Reviewed"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3fd42-d222-4b79-8c4a-dc9d3bfe8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BarbaraReview" ma:index="18" nillable="true" ma:displayName="Barbara Review" ma:default="1" ma:format="Dropdown" ma:internalName="BarbaraReview">
      <xsd:simpleType>
        <xsd:restriction base="dms:Boolean"/>
      </xsd:simpleType>
    </xsd:element>
    <xsd:element name="Reviewed" ma:index="19" nillable="true" ma:displayName="Reviewed" ma:default="Yes" ma:format="Dropdown" ma:internalName="Review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b4400c-9e37-458e-bf3a-f1bde57c4371}" ma:internalName="TaxCatchAll" ma:showField="CatchAllData" ma:web="42799d9c-1a12-4ba6-b108-3fc0c6c142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799d9c-1a12-4ba6-b108-3fc0c6c1422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F911C5-20C5-4CBA-AF01-390B2A8A997D}">
  <ds:schemaRefs>
    <ds:schemaRef ds:uri="http://schemas.microsoft.com/sharepoint/v3/contenttype/forms"/>
  </ds:schemaRefs>
</ds:datastoreItem>
</file>

<file path=customXml/itemProps2.xml><?xml version="1.0" encoding="utf-8"?>
<ds:datastoreItem xmlns:ds="http://schemas.openxmlformats.org/officeDocument/2006/customXml" ds:itemID="{F7B0B382-9A4A-4C53-BB6E-245A4D922F4F}">
  <ds:schemaRefs>
    <ds:schemaRef ds:uri="http://www.w3.org/XML/1998/namespac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2fc3fd42-d222-4b79-8c4a-dc9d3bfe864a"/>
    <ds:schemaRef ds:uri="d900e117-17a0-4b24-9e47-511ef1d02c43"/>
    <ds:schemaRef ds:uri="42799d9c-1a12-4ba6-b108-3fc0c6c1422f"/>
    <ds:schemaRef ds:uri="http://purl.org/dc/dcmitype/"/>
    <ds:schemaRef ds:uri="http://purl.org/dc/terms/"/>
  </ds:schemaRefs>
</ds:datastoreItem>
</file>

<file path=customXml/itemProps3.xml><?xml version="1.0" encoding="utf-8"?>
<ds:datastoreItem xmlns:ds="http://schemas.openxmlformats.org/officeDocument/2006/customXml" ds:itemID="{03C33C1A-B6EA-4836-A354-E265ABFD03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c3fd42-d222-4b79-8c4a-dc9d3bfe864a"/>
    <ds:schemaRef ds:uri="d900e117-17a0-4b24-9e47-511ef1d02c43"/>
    <ds:schemaRef ds:uri="42799d9c-1a12-4ba6-b108-3fc0c6c142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16550</TotalTime>
  <Words>418</Words>
  <Application>Microsoft Office PowerPoint</Application>
  <PresentationFormat>Custom</PresentationFormat>
  <Paragraphs>59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Arial Narrow</vt:lpstr>
      <vt:lpstr>Calibri</vt:lpstr>
      <vt:lpstr>1_Office Theme</vt:lpstr>
      <vt:lpstr>Lunar dust capture using a novel, multiplexed inertial filter</vt:lpstr>
    </vt:vector>
  </TitlesOfParts>
  <Manager/>
  <Company>LMIT IS&amp;GS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ODIN</dc:creator>
  <cp:keywords/>
  <dc:description/>
  <cp:lastModifiedBy>Horton, Carol C. (JSC-IB111)[ROTHE ARES Joint Venture]</cp:lastModifiedBy>
  <cp:revision>164</cp:revision>
  <dcterms:created xsi:type="dcterms:W3CDTF">2014-09-29T15:33:51Z</dcterms:created>
  <dcterms:modified xsi:type="dcterms:W3CDTF">2023-11-13T13:03:55Z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0x0101004C3D926F02355D4DA882E83813082593</vt:lpwstr>
  </property>
  <property fmtid="{D5CDD505-2E9C-101B-9397-08002B2CF9AE}" pid="3" name="MediaServiceImageTags">
    <vt:lpwstr/>
  </property>
</Properties>
</file>