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sldIdLst>
    <p:sldId id="265" r:id="rId5"/>
  </p:sldIdLst>
  <p:sldSz cx="21031200" cy="27432000"/>
  <p:notesSz cx="6858000" cy="9144000"/>
  <p:defaultTex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0">
          <p15:clr>
            <a:srgbClr val="A4A3A4"/>
          </p15:clr>
        </p15:guide>
        <p15:guide id="2" pos="6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4525FA1-EE15-9036-CC2A-F16E87B1F78C}" name="Hammerschmidt, Mark M. (JSC-EG111)" initials="MH" userId="S::mhammers@ndc.nasa.gov::d03f3fe5-0345-431c-b92e-f3597a520828"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3123"/>
    <a:srgbClr val="6F6F6F"/>
    <a:srgbClr val="931521"/>
    <a:srgbClr val="B0CAEA"/>
    <a:srgbClr val="08121E"/>
    <a:srgbClr val="004080"/>
    <a:srgbClr val="8D2015"/>
    <a:srgbClr val="A23B2A"/>
    <a:srgbClr val="520F1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C28781-A6BC-43FF-BE95-BDC767EEECC6}" v="6" dt="2022-12-06T22:30:44.5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004" autoAdjust="0"/>
    <p:restoredTop sz="96357" autoAdjust="0"/>
  </p:normalViewPr>
  <p:slideViewPr>
    <p:cSldViewPr snapToGrid="0" snapToObjects="1">
      <p:cViewPr>
        <p:scale>
          <a:sx n="50" d="100"/>
          <a:sy n="50" d="100"/>
        </p:scale>
        <p:origin x="690" y="-3732"/>
      </p:cViewPr>
      <p:guideLst>
        <p:guide orient="horz" pos="8640"/>
        <p:guide pos="6624"/>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FA8885-0CEC-4380-B4FE-B6355D14626F}" type="datetimeFigureOut">
              <a:rPr lang="en-US" smtClean="0"/>
              <a:t>10/4/2023</a:t>
            </a:fld>
            <a:endParaRPr lang="en-US" dirty="0"/>
          </a:p>
        </p:txBody>
      </p:sp>
      <p:sp>
        <p:nvSpPr>
          <p:cNvPr id="4" name="Slide Image Placeholder 3"/>
          <p:cNvSpPr>
            <a:spLocks noGrp="1" noRot="1" noChangeAspect="1"/>
          </p:cNvSpPr>
          <p:nvPr>
            <p:ph type="sldImg" idx="2"/>
          </p:nvPr>
        </p:nvSpPr>
        <p:spPr>
          <a:xfrm>
            <a:off x="2246313" y="1143000"/>
            <a:ext cx="236537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5BEC6-3BD0-4526-B1B5-8C96E206FFE8}" type="slidenum">
              <a:rPr lang="en-US" smtClean="0"/>
              <a:t>‹#›</a:t>
            </a:fld>
            <a:endParaRPr lang="en-US" dirty="0"/>
          </a:p>
        </p:txBody>
      </p:sp>
    </p:spTree>
    <p:extLst>
      <p:ext uri="{BB962C8B-B14F-4D97-AF65-F5344CB8AC3E}">
        <p14:creationId xmlns:p14="http://schemas.microsoft.com/office/powerpoint/2010/main" val="1855683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1383819" rtl="0" eaLnBrk="1" fontAlgn="auto" latinLnBrk="0" hangingPunct="1">
              <a:lnSpc>
                <a:spcPct val="100000"/>
              </a:lnSpc>
              <a:spcBef>
                <a:spcPts val="0"/>
              </a:spcBef>
              <a:spcAft>
                <a:spcPts val="0"/>
              </a:spcAft>
              <a:buClrTx/>
              <a:buSzTx/>
              <a:buFontTx/>
              <a:buNone/>
              <a:tabLst/>
              <a:defRPr/>
            </a:pPr>
            <a:fld id="{90E036B1-46F0-41B4-A337-E8819C78B4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383819"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8481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77340" y="8521709"/>
            <a:ext cx="17876520" cy="5880099"/>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3154680" y="15544800"/>
            <a:ext cx="14721840" cy="7010400"/>
          </a:xfrm>
          <a:prstGeom prst="rect">
            <a:avLst/>
          </a:prstGeom>
        </p:spPr>
        <p:txBody>
          <a:bodyPr/>
          <a:lstStyle>
            <a:lvl1pPr marL="0" indent="0" algn="ctr">
              <a:buNone/>
              <a:defRPr>
                <a:solidFill>
                  <a:schemeClr val="tx1">
                    <a:tint val="75000"/>
                  </a:schemeClr>
                </a:solidFill>
              </a:defRPr>
            </a:lvl1pPr>
            <a:lvl2pPr marL="1383819" indent="0" algn="ctr">
              <a:buNone/>
              <a:defRPr>
                <a:solidFill>
                  <a:schemeClr val="tx1">
                    <a:tint val="75000"/>
                  </a:schemeClr>
                </a:solidFill>
              </a:defRPr>
            </a:lvl2pPr>
            <a:lvl3pPr marL="2767643" indent="0" algn="ctr">
              <a:buNone/>
              <a:defRPr>
                <a:solidFill>
                  <a:schemeClr val="tx1">
                    <a:tint val="75000"/>
                  </a:schemeClr>
                </a:solidFill>
              </a:defRPr>
            </a:lvl3pPr>
            <a:lvl4pPr marL="4151462" indent="0" algn="ctr">
              <a:buNone/>
              <a:defRPr>
                <a:solidFill>
                  <a:schemeClr val="tx1">
                    <a:tint val="75000"/>
                  </a:schemeClr>
                </a:solidFill>
              </a:defRPr>
            </a:lvl4pPr>
            <a:lvl5pPr marL="5535286" indent="0" algn="ctr">
              <a:buNone/>
              <a:defRPr>
                <a:solidFill>
                  <a:schemeClr val="tx1">
                    <a:tint val="75000"/>
                  </a:schemeClr>
                </a:solidFill>
              </a:defRPr>
            </a:lvl5pPr>
            <a:lvl6pPr marL="6919105" indent="0" algn="ctr">
              <a:buNone/>
              <a:defRPr>
                <a:solidFill>
                  <a:schemeClr val="tx1">
                    <a:tint val="75000"/>
                  </a:schemeClr>
                </a:solidFill>
              </a:defRPr>
            </a:lvl6pPr>
            <a:lvl7pPr marL="8302930" indent="0" algn="ctr">
              <a:buNone/>
              <a:defRPr>
                <a:solidFill>
                  <a:schemeClr val="tx1">
                    <a:tint val="75000"/>
                  </a:schemeClr>
                </a:solidFill>
              </a:defRPr>
            </a:lvl7pPr>
            <a:lvl8pPr marL="9686748" indent="0" algn="ctr">
              <a:buNone/>
              <a:defRPr>
                <a:solidFill>
                  <a:schemeClr val="tx1">
                    <a:tint val="75000"/>
                  </a:schemeClr>
                </a:solidFill>
              </a:defRPr>
            </a:lvl8pPr>
            <a:lvl9pPr marL="110705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51560" y="25425407"/>
            <a:ext cx="4907280" cy="1460499"/>
          </a:xfrm>
          <a:prstGeom prst="rect">
            <a:avLst/>
          </a:prstGeom>
        </p:spPr>
        <p:txBody>
          <a:bodyPr lIns="91385" tIns="45694" rIns="91385" bIns="45694"/>
          <a:lstStyle/>
          <a:p>
            <a:fld id="{63873D1C-FED8-D14E-A1B2-AE423CA3D382}" type="datetimeFigureOut">
              <a:rPr lang="en-US" smtClean="0"/>
              <a:t>10/4/2023</a:t>
            </a:fld>
            <a:endParaRPr lang="en-US" dirty="0"/>
          </a:p>
        </p:txBody>
      </p:sp>
      <p:sp>
        <p:nvSpPr>
          <p:cNvPr id="5" name="Footer Placeholder 4"/>
          <p:cNvSpPr>
            <a:spLocks noGrp="1"/>
          </p:cNvSpPr>
          <p:nvPr>
            <p:ph type="ftr" sz="quarter" idx="11"/>
          </p:nvPr>
        </p:nvSpPr>
        <p:spPr>
          <a:xfrm>
            <a:off x="1051560" y="26426637"/>
            <a:ext cx="14020800" cy="1005360"/>
          </a:xfrm>
          <a:prstGeom prst="rect">
            <a:avLst/>
          </a:prstGeom>
        </p:spPr>
        <p:txBody>
          <a:bodyPr lIns="91385" tIns="45694" rIns="91385" bIns="45694"/>
          <a:lstStyle/>
          <a:p>
            <a:endParaRPr lang="en-US" dirty="0"/>
          </a:p>
        </p:txBody>
      </p:sp>
      <p:sp>
        <p:nvSpPr>
          <p:cNvPr id="6" name="Slide Number Placeholder 5"/>
          <p:cNvSpPr>
            <a:spLocks noGrp="1"/>
          </p:cNvSpPr>
          <p:nvPr>
            <p:ph type="sldNum" sz="quarter" idx="12"/>
          </p:nvPr>
        </p:nvSpPr>
        <p:spPr/>
        <p:txBody>
          <a:bodyPr/>
          <a:lstStyle/>
          <a:p>
            <a:fld id="{DE534768-B4B7-C84F-B015-AC2290ADC8EF}" type="slidenum">
              <a:rPr lang="en-US" smtClean="0"/>
              <a:t>‹#›</a:t>
            </a:fld>
            <a:endParaRPr lang="en-US" dirty="0"/>
          </a:p>
        </p:txBody>
      </p:sp>
    </p:spTree>
    <p:extLst>
      <p:ext uri="{BB962C8B-B14F-4D97-AF65-F5344CB8AC3E}">
        <p14:creationId xmlns:p14="http://schemas.microsoft.com/office/powerpoint/2010/main" val="9408767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6570954" y="26426640"/>
            <a:ext cx="3408686" cy="1005360"/>
          </a:xfrm>
          <a:prstGeom prst="rect">
            <a:avLst/>
          </a:prstGeom>
        </p:spPr>
        <p:txBody>
          <a:bodyPr vert="horz" lIns="0" tIns="0" rIns="0" bIns="0" rtlCol="0" anchor="t" anchorCtr="0"/>
          <a:lstStyle>
            <a:lvl1pPr algn="r">
              <a:defRPr sz="3600">
                <a:solidFill>
                  <a:schemeClr val="tx1">
                    <a:tint val="75000"/>
                  </a:schemeClr>
                </a:solidFill>
              </a:defRPr>
            </a:lvl1pPr>
          </a:lstStyle>
          <a:p>
            <a:fld id="{DE534768-B4B7-C84F-B015-AC2290ADC8EF}" type="slidenum">
              <a:rPr lang="en-US" smtClean="0"/>
              <a:pPr/>
              <a:t>‹#›</a:t>
            </a:fld>
            <a:endParaRPr lang="en-US" dirty="0"/>
          </a:p>
        </p:txBody>
      </p:sp>
      <p:sp>
        <p:nvSpPr>
          <p:cNvPr id="4" name="TextBox 13">
            <a:extLst>
              <a:ext uri="{FF2B5EF4-FFF2-40B4-BE49-F238E27FC236}">
                <a16:creationId xmlns:a16="http://schemas.microsoft.com/office/drawing/2014/main" id="{9F74606D-A4B1-799E-9E61-6E1C94EBB97B}"/>
              </a:ext>
            </a:extLst>
          </p:cNvPr>
          <p:cNvSpPr txBox="1"/>
          <p:nvPr userDrawn="1"/>
        </p:nvSpPr>
        <p:spPr>
          <a:xfrm>
            <a:off x="621592" y="2007435"/>
            <a:ext cx="2513494" cy="769441"/>
          </a:xfrm>
          <a:prstGeom prst="rect">
            <a:avLst/>
          </a:prstGeom>
          <a:solidFill>
            <a:schemeClr val="tx2"/>
          </a:solidFill>
          <a:ln>
            <a:noFill/>
          </a:ln>
        </p:spPr>
        <p:txBody>
          <a:bodyPr wrap="square" lIns="91440" tIns="45720" rIns="91440" bIns="45720" rtlCol="0" anchor="t">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ctr" defTabSz="1383819"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highlight>
                <a:srgbClr val="003D92"/>
              </a:highlight>
              <a:uLnTx/>
              <a:uFillTx/>
              <a:latin typeface="Calibri"/>
              <a:ea typeface="+mn-ea"/>
              <a:cs typeface="Calibri"/>
            </a:endParaRPr>
          </a:p>
        </p:txBody>
      </p:sp>
    </p:spTree>
    <p:extLst>
      <p:ext uri="{BB962C8B-B14F-4D97-AF65-F5344CB8AC3E}">
        <p14:creationId xmlns:p14="http://schemas.microsoft.com/office/powerpoint/2010/main" val="1202413076"/>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383819" rtl="0" eaLnBrk="1" latinLnBrk="0" hangingPunct="1">
        <a:lnSpc>
          <a:spcPct val="100000"/>
        </a:lnSpc>
        <a:spcBef>
          <a:spcPct val="0"/>
        </a:spcBef>
        <a:buNone/>
        <a:defRPr sz="7900" kern="1200" baseline="0">
          <a:solidFill>
            <a:srgbClr val="004080"/>
          </a:solidFill>
          <a:latin typeface="Arial Black"/>
          <a:ea typeface="+mj-ea"/>
          <a:cs typeface="+mj-cs"/>
        </a:defRPr>
      </a:lvl1pPr>
    </p:titleStyle>
    <p:bodyStyle>
      <a:lvl1pPr marL="1037867" indent="-1037867" algn="l" defTabSz="1383819" rtl="0" eaLnBrk="1" latinLnBrk="0" hangingPunct="1">
        <a:spcBef>
          <a:spcPct val="20000"/>
        </a:spcBef>
        <a:buFont typeface="Arial"/>
        <a:buChar char="•"/>
        <a:defRPr sz="9700" kern="1200">
          <a:solidFill>
            <a:schemeClr val="tx1"/>
          </a:solidFill>
          <a:latin typeface="+mn-lt"/>
          <a:ea typeface="+mn-ea"/>
          <a:cs typeface="+mn-cs"/>
        </a:defRPr>
      </a:lvl1pPr>
      <a:lvl2pPr marL="2248710" indent="-864891" algn="l" defTabSz="1383819" rtl="0" eaLnBrk="1" latinLnBrk="0" hangingPunct="1">
        <a:spcBef>
          <a:spcPct val="20000"/>
        </a:spcBef>
        <a:buFont typeface="Arial"/>
        <a:buChar char="–"/>
        <a:defRPr sz="8500" kern="1200">
          <a:solidFill>
            <a:schemeClr val="tx1"/>
          </a:solidFill>
          <a:latin typeface="+mn-lt"/>
          <a:ea typeface="+mn-ea"/>
          <a:cs typeface="+mn-cs"/>
        </a:defRPr>
      </a:lvl2pPr>
      <a:lvl3pPr marL="3459552" indent="-691909" algn="l" defTabSz="1383819" rtl="0" eaLnBrk="1" latinLnBrk="0" hangingPunct="1">
        <a:spcBef>
          <a:spcPct val="20000"/>
        </a:spcBef>
        <a:buFont typeface="Arial"/>
        <a:buChar char="•"/>
        <a:defRPr sz="7300" kern="1200">
          <a:solidFill>
            <a:schemeClr val="tx1"/>
          </a:solidFill>
          <a:latin typeface="+mn-lt"/>
          <a:ea typeface="+mn-ea"/>
          <a:cs typeface="+mn-cs"/>
        </a:defRPr>
      </a:lvl3pPr>
      <a:lvl4pPr marL="4843377" indent="-691909" algn="l" defTabSz="1383819" rtl="0" eaLnBrk="1" latinLnBrk="0" hangingPunct="1">
        <a:spcBef>
          <a:spcPct val="20000"/>
        </a:spcBef>
        <a:buFont typeface="Arial"/>
        <a:buChar char="–"/>
        <a:defRPr sz="6100" kern="1200">
          <a:solidFill>
            <a:schemeClr val="tx1"/>
          </a:solidFill>
          <a:latin typeface="+mn-lt"/>
          <a:ea typeface="+mn-ea"/>
          <a:cs typeface="+mn-cs"/>
        </a:defRPr>
      </a:lvl4pPr>
      <a:lvl5pPr marL="6227196" indent="-691909" algn="l" defTabSz="1383819" rtl="0" eaLnBrk="1" latinLnBrk="0" hangingPunct="1">
        <a:spcBef>
          <a:spcPct val="20000"/>
        </a:spcBef>
        <a:buFont typeface="Arial"/>
        <a:buChar char="»"/>
        <a:defRPr sz="6100" kern="1200">
          <a:solidFill>
            <a:schemeClr val="tx1"/>
          </a:solidFill>
          <a:latin typeface="+mn-lt"/>
          <a:ea typeface="+mn-ea"/>
          <a:cs typeface="+mn-cs"/>
        </a:defRPr>
      </a:lvl5pPr>
      <a:lvl6pPr marL="7611017" indent="-691909" algn="l" defTabSz="1383819" rtl="0" eaLnBrk="1" latinLnBrk="0" hangingPunct="1">
        <a:spcBef>
          <a:spcPct val="20000"/>
        </a:spcBef>
        <a:buFont typeface="Arial"/>
        <a:buChar char="•"/>
        <a:defRPr sz="6100" kern="1200">
          <a:solidFill>
            <a:schemeClr val="tx1"/>
          </a:solidFill>
          <a:latin typeface="+mn-lt"/>
          <a:ea typeface="+mn-ea"/>
          <a:cs typeface="+mn-cs"/>
        </a:defRPr>
      </a:lvl6pPr>
      <a:lvl7pPr marL="8994839" indent="-691909" algn="l" defTabSz="1383819" rtl="0" eaLnBrk="1" latinLnBrk="0" hangingPunct="1">
        <a:spcBef>
          <a:spcPct val="20000"/>
        </a:spcBef>
        <a:buFont typeface="Arial"/>
        <a:buChar char="•"/>
        <a:defRPr sz="6100" kern="1200">
          <a:solidFill>
            <a:schemeClr val="tx1"/>
          </a:solidFill>
          <a:latin typeface="+mn-lt"/>
          <a:ea typeface="+mn-ea"/>
          <a:cs typeface="+mn-cs"/>
        </a:defRPr>
      </a:lvl7pPr>
      <a:lvl8pPr marL="10378660" indent="-691909" algn="l" defTabSz="1383819" rtl="0" eaLnBrk="1" latinLnBrk="0" hangingPunct="1">
        <a:spcBef>
          <a:spcPct val="20000"/>
        </a:spcBef>
        <a:buFont typeface="Arial"/>
        <a:buChar char="•"/>
        <a:defRPr sz="6100" kern="1200">
          <a:solidFill>
            <a:schemeClr val="tx1"/>
          </a:solidFill>
          <a:latin typeface="+mn-lt"/>
          <a:ea typeface="+mn-ea"/>
          <a:cs typeface="+mn-cs"/>
        </a:defRPr>
      </a:lvl8pPr>
      <a:lvl9pPr marL="11762482" indent="-691909" algn="l" defTabSz="1383819" rtl="0" eaLnBrk="1" latinLnBrk="0" hangingPunct="1">
        <a:spcBef>
          <a:spcPct val="20000"/>
        </a:spcBef>
        <a:buFont typeface="Arial"/>
        <a:buChar char="•"/>
        <a:defRPr sz="6100" kern="1200">
          <a:solidFill>
            <a:schemeClr val="tx1"/>
          </a:solidFill>
          <a:latin typeface="+mn-lt"/>
          <a:ea typeface="+mn-ea"/>
          <a:cs typeface="+mn-cs"/>
        </a:defRPr>
      </a:lvl9pPr>
    </p:bodyStyle>
    <p:other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2.png"/><Relationship Id="rId7" Type="http://schemas.openxmlformats.org/officeDocument/2006/relationships/image" Target="../media/image5.jpg"/><Relationship Id="rId12"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hyperlink" Target="mailto:first.last@nasa.gov" TargetMode="External"/><Relationship Id="rId10" Type="http://schemas.openxmlformats.org/officeDocument/2006/relationships/image" Target="../media/image8.jpeg"/><Relationship Id="rId4" Type="http://schemas.openxmlformats.org/officeDocument/2006/relationships/image" Target="../media/image3.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1" name="Picture 2" descr="See the source image">
            <a:extLst>
              <a:ext uri="{FF2B5EF4-FFF2-40B4-BE49-F238E27FC236}">
                <a16:creationId xmlns:a16="http://schemas.microsoft.com/office/drawing/2014/main" id="{FF95AB2F-61E4-4A8B-9AB5-ABD51629F04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009155" y="29281"/>
            <a:ext cx="3163269" cy="264677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ED4C041-5FC7-52BE-5033-5E3D02FFEDEF}"/>
              </a:ext>
            </a:extLst>
          </p:cNvPr>
          <p:cNvSpPr/>
          <p:nvPr/>
        </p:nvSpPr>
        <p:spPr>
          <a:xfrm>
            <a:off x="14907323" y="26164523"/>
            <a:ext cx="4171116" cy="518091"/>
          </a:xfrm>
          <a:prstGeom prst="rect">
            <a:avLst/>
          </a:prstGeom>
        </p:spPr>
        <p:txBody>
          <a:bodyPr wrap="square">
            <a:spAutoFit/>
          </a:bodyPr>
          <a:lstStyle>
            <a:defPPr>
              <a:defRPr lang="en-US"/>
            </a:defPPr>
            <a:lvl1pPr marL="0" algn="l" defTabSz="1383819" rtl="0" eaLnBrk="1" latinLnBrk="0" hangingPunct="1">
              <a:defRPr sz="5500" kern="1200">
                <a:solidFill>
                  <a:schemeClr val="tx1"/>
                </a:solidFill>
                <a:latin typeface="+mn-lt"/>
                <a:ea typeface="+mn-ea"/>
                <a:cs typeface="+mn-cs"/>
              </a:defRPr>
            </a:lvl1pPr>
            <a:lvl2pPr marL="1383819" algn="l" defTabSz="1383819" rtl="0" eaLnBrk="1" latinLnBrk="0" hangingPunct="1">
              <a:defRPr sz="5500" kern="1200">
                <a:solidFill>
                  <a:schemeClr val="tx1"/>
                </a:solidFill>
                <a:latin typeface="+mn-lt"/>
                <a:ea typeface="+mn-ea"/>
                <a:cs typeface="+mn-cs"/>
              </a:defRPr>
            </a:lvl2pPr>
            <a:lvl3pPr marL="2767643" algn="l" defTabSz="1383819" rtl="0" eaLnBrk="1" latinLnBrk="0" hangingPunct="1">
              <a:defRPr sz="5500" kern="1200">
                <a:solidFill>
                  <a:schemeClr val="tx1"/>
                </a:solidFill>
                <a:latin typeface="+mn-lt"/>
                <a:ea typeface="+mn-ea"/>
                <a:cs typeface="+mn-cs"/>
              </a:defRPr>
            </a:lvl3pPr>
            <a:lvl4pPr marL="4151462" algn="l" defTabSz="1383819" rtl="0" eaLnBrk="1" latinLnBrk="0" hangingPunct="1">
              <a:defRPr sz="5500" kern="1200">
                <a:solidFill>
                  <a:schemeClr val="tx1"/>
                </a:solidFill>
                <a:latin typeface="+mn-lt"/>
                <a:ea typeface="+mn-ea"/>
                <a:cs typeface="+mn-cs"/>
              </a:defRPr>
            </a:lvl4pPr>
            <a:lvl5pPr marL="5535286" algn="l" defTabSz="1383819" rtl="0" eaLnBrk="1" latinLnBrk="0" hangingPunct="1">
              <a:defRPr sz="5500" kern="1200">
                <a:solidFill>
                  <a:schemeClr val="tx1"/>
                </a:solidFill>
                <a:latin typeface="+mn-lt"/>
                <a:ea typeface="+mn-ea"/>
                <a:cs typeface="+mn-cs"/>
              </a:defRPr>
            </a:lvl5pPr>
            <a:lvl6pPr marL="6919105" algn="l" defTabSz="1383819" rtl="0" eaLnBrk="1" latinLnBrk="0" hangingPunct="1">
              <a:defRPr sz="5500" kern="1200">
                <a:solidFill>
                  <a:schemeClr val="tx1"/>
                </a:solidFill>
                <a:latin typeface="+mn-lt"/>
                <a:ea typeface="+mn-ea"/>
                <a:cs typeface="+mn-cs"/>
              </a:defRPr>
            </a:lvl6pPr>
            <a:lvl7pPr marL="8302930" algn="l" defTabSz="1383819" rtl="0" eaLnBrk="1" latinLnBrk="0" hangingPunct="1">
              <a:defRPr sz="5500" kern="1200">
                <a:solidFill>
                  <a:schemeClr val="tx1"/>
                </a:solidFill>
                <a:latin typeface="+mn-lt"/>
                <a:ea typeface="+mn-ea"/>
                <a:cs typeface="+mn-cs"/>
              </a:defRPr>
            </a:lvl7pPr>
            <a:lvl8pPr marL="9686748" algn="l" defTabSz="1383819" rtl="0" eaLnBrk="1" latinLnBrk="0" hangingPunct="1">
              <a:defRPr sz="5500" kern="1200">
                <a:solidFill>
                  <a:schemeClr val="tx1"/>
                </a:solidFill>
                <a:latin typeface="+mn-lt"/>
                <a:ea typeface="+mn-ea"/>
                <a:cs typeface="+mn-cs"/>
              </a:defRPr>
            </a:lvl8pPr>
            <a:lvl9pPr marL="11070573" algn="l" defTabSz="1383819" rtl="0" eaLnBrk="1" latinLnBrk="0" hangingPunct="1">
              <a:defRPr sz="5500" kern="1200">
                <a:solidFill>
                  <a:schemeClr val="tx1"/>
                </a:solidFill>
                <a:latin typeface="+mn-lt"/>
                <a:ea typeface="+mn-ea"/>
                <a:cs typeface="+mn-cs"/>
              </a:defRPr>
            </a:lvl9pPr>
          </a:lstStyle>
          <a:p>
            <a:pPr marL="0" marR="0" lvl="0" indent="0" algn="l" defTabSz="1383819" rtl="0" eaLnBrk="1" fontAlgn="auto" latinLnBrk="0" hangingPunct="1">
              <a:lnSpc>
                <a:spcPct val="107000"/>
              </a:lnSpc>
              <a:spcBef>
                <a:spcPts val="0"/>
              </a:spcBef>
              <a:spcAft>
                <a:spcPts val="800"/>
              </a:spcAft>
              <a:buClrTx/>
              <a:buSzTx/>
              <a:buFontTx/>
              <a:buNone/>
              <a:tabLst/>
              <a:defRPr/>
            </a:pPr>
            <a:r>
              <a:rPr kumimoji="0" lang="en-US" sz="2800" b="0" i="0" u="none" strike="noStrike" kern="1200" cap="none" spc="0" normalizeH="0" baseline="0" noProof="0" dirty="0">
                <a:ln>
                  <a:noFill/>
                </a:ln>
                <a:solidFill>
                  <a:srgbClr val="00B0F0"/>
                </a:solidFill>
                <a:effectLst/>
                <a:uLnTx/>
                <a:uFillTx/>
                <a:latin typeface="Arial Narrow" panose="020B0606020202030204" pitchFamily="34" charset="0"/>
                <a:ea typeface="Calibri" panose="020F0502020204030204" pitchFamily="34" charset="0"/>
                <a:cs typeface="Times New Roman" panose="02020603050405020304" pitchFamily="18" charset="0"/>
              </a:rPr>
              <a:t>      </a:t>
            </a:r>
            <a:endParaRPr kumimoji="0" lang="en-US" sz="3200" b="0" i="0" u="none" strike="noStrike" kern="1200" cap="none" spc="0" normalizeH="0" baseline="0" noProof="0" dirty="0">
              <a:ln>
                <a:noFill/>
              </a:ln>
              <a:solidFill>
                <a:prstClr val="black"/>
              </a:solidFill>
              <a:effectLst/>
              <a:uLnTx/>
              <a:uFillTx/>
              <a:latin typeface="Arial Narrow" panose="020B0606020202030204" pitchFamily="34" charset="0"/>
              <a:ea typeface="Calibri" panose="020F0502020204030204" pitchFamily="34" charset="0"/>
              <a:cs typeface="Times New Roman" panose="02020603050405020304" pitchFamily="18" charset="0"/>
            </a:endParaRPr>
          </a:p>
        </p:txBody>
      </p:sp>
      <p:sp>
        <p:nvSpPr>
          <p:cNvPr id="18" name="Title 1">
            <a:extLst>
              <a:ext uri="{FF2B5EF4-FFF2-40B4-BE49-F238E27FC236}">
                <a16:creationId xmlns:a16="http://schemas.microsoft.com/office/drawing/2014/main" id="{E1E4C060-8888-4293-850F-D67F08E33C1D}"/>
              </a:ext>
            </a:extLst>
          </p:cNvPr>
          <p:cNvSpPr>
            <a:spLocks noGrp="1"/>
          </p:cNvSpPr>
          <p:nvPr>
            <p:ph type="ctrTitle"/>
          </p:nvPr>
        </p:nvSpPr>
        <p:spPr>
          <a:xfrm>
            <a:off x="621592" y="2868181"/>
            <a:ext cx="14285732" cy="1656853"/>
          </a:xfrm>
        </p:spPr>
        <p:txBody>
          <a:bodyPr anchor="ctr"/>
          <a:lstStyle/>
          <a:p>
            <a:pPr defTabSz="913865">
              <a:spcBef>
                <a:spcPts val="1799"/>
              </a:spcBef>
              <a:spcAft>
                <a:spcPts val="1199"/>
              </a:spcAft>
              <a:defRPr/>
            </a:pPr>
            <a:r>
              <a:rPr lang="en-US" sz="4800" b="1" dirty="0">
                <a:solidFill>
                  <a:schemeClr val="tx1"/>
                </a:solidFill>
                <a:latin typeface="Arial Black" panose="020B0A04020102020204" pitchFamily="34" charset="0"/>
              </a:rPr>
              <a:t>End-to-End Mission Design &amp; Trajectory Optimization</a:t>
            </a:r>
            <a:endParaRPr lang="en-US" sz="4800" dirty="0">
              <a:solidFill>
                <a:schemeClr val="tx1"/>
              </a:solidFill>
              <a:latin typeface="Arial Black" panose="020B0A04020102020204" pitchFamily="34" charset="0"/>
            </a:endParaRPr>
          </a:p>
        </p:txBody>
      </p:sp>
      <p:sp>
        <p:nvSpPr>
          <p:cNvPr id="23" name="TextBox 22">
            <a:extLst>
              <a:ext uri="{FF2B5EF4-FFF2-40B4-BE49-F238E27FC236}">
                <a16:creationId xmlns:a16="http://schemas.microsoft.com/office/drawing/2014/main" id="{8A89AC7C-4430-42D5-A012-1A45D87B4B7A}"/>
              </a:ext>
            </a:extLst>
          </p:cNvPr>
          <p:cNvSpPr txBox="1"/>
          <p:nvPr/>
        </p:nvSpPr>
        <p:spPr>
          <a:xfrm>
            <a:off x="10920887" y="9696333"/>
            <a:ext cx="9441780" cy="15927385"/>
          </a:xfrm>
          <a:prstGeom prst="rect">
            <a:avLst/>
          </a:prstGeom>
          <a:noFill/>
        </p:spPr>
        <p:txBody>
          <a:bodyPr wrap="square" lIns="91385" tIns="45694" rIns="91385" bIns="45694" rtlCol="0">
            <a:spAutoFit/>
          </a:bodyPr>
          <a:lstStyle/>
          <a:p>
            <a:pPr marL="477558" indent="-477558">
              <a:spcBef>
                <a:spcPts val="1199"/>
              </a:spcBef>
              <a:spcAft>
                <a:spcPts val="599"/>
              </a:spcAft>
            </a:pPr>
            <a:r>
              <a:rPr lang="en-US" sz="3200" cap="all" dirty="0">
                <a:solidFill>
                  <a:srgbClr val="853123"/>
                </a:solidFill>
                <a:latin typeface="Arial Black" pitchFamily="34" charset="0"/>
                <a:cs typeface="Times New Roman" pitchFamily="18" charset="0"/>
              </a:rPr>
              <a:t>Outcomes &amp; Infusion</a:t>
            </a:r>
            <a:endParaRPr lang="en-US" sz="3200" cap="all" dirty="0">
              <a:solidFill>
                <a:srgbClr val="00B0F0"/>
              </a:solidFill>
              <a:latin typeface="Arial Black" panose="020B0A04020102020204" pitchFamily="34" charset="0"/>
              <a:cs typeface="Arial" pitchFamily="34" charset="0"/>
            </a:endParaRPr>
          </a:p>
          <a:p>
            <a:pPr marL="0" marR="0" lvl="0" indent="0" algn="l" defTabSz="1383819" rtl="0" eaLnBrk="1" fontAlgn="auto" latinLnBrk="0" hangingPunct="1">
              <a:lnSpc>
                <a:spcPct val="100000"/>
              </a:lnSpc>
              <a:spcBef>
                <a:spcPts val="0"/>
              </a:spcBef>
              <a:spcAft>
                <a:spcPts val="1199"/>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In Year 2 (FY23) on the project, the project successfully completed upgrades to Copernicus and Genesis, matured the interface between Copernicus and Genesis, </a:t>
            </a:r>
            <a:r>
              <a:rPr lang="en-US" sz="2200" dirty="0">
                <a:solidFill>
                  <a:prstClr val="black"/>
                </a:solidFill>
                <a:latin typeface="Arial" panose="020B0604020202020204" pitchFamily="34" charset="0"/>
                <a:cs typeface="Arial" pitchFamily="34" charset="0"/>
              </a:rPr>
              <a:t>and improved </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the Initial Guess Generator algorithm. Specifics include:</a:t>
            </a:r>
          </a:p>
          <a:p>
            <a:pPr marL="973138" marR="0" lvl="1" indent="-476250" algn="l" defTabSz="1383819" rtl="0" eaLnBrk="1" fontAlgn="auto" latinLnBrk="0" hangingPunct="1">
              <a:lnSpc>
                <a:spcPct val="100000"/>
              </a:lnSpc>
              <a:spcBef>
                <a:spcPts val="0"/>
              </a:spcBef>
              <a:spcAft>
                <a:spcPts val="1199"/>
              </a:spcAft>
              <a:buClrTx/>
              <a:buSzTx/>
              <a:buFont typeface="Arial"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Released a new version of Copernicus (5.3). This update included many new features including a vastly improved Python API as well as improvements to the plugin architecture to enable the Genesis integration, including the ability to have Genesis export and display multiple trajectories to Copernicus.</a:t>
            </a:r>
          </a:p>
          <a:p>
            <a:pPr marL="973138" marR="0" lvl="1" indent="-476250" algn="l" defTabSz="1383819" rtl="0" eaLnBrk="1" fontAlgn="auto" latinLnBrk="0" hangingPunct="1">
              <a:lnSpc>
                <a:spcPct val="100000"/>
              </a:lnSpc>
              <a:spcBef>
                <a:spcPts val="0"/>
              </a:spcBef>
              <a:spcAft>
                <a:spcPts val="1199"/>
              </a:spcAft>
              <a:buClrTx/>
              <a:buSzTx/>
              <a:buFont typeface="Arial"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Released a new version of Genesis (0.3). Added a variety of state computations related to powered descent​. Expanded suite of guidance algorithms for use in plugins, with particular emphasis on powered descent guidance for HLS​. Improved performance of 6DOF cases by integrating a unit quaternion​. Improvements to the documentation, including adding a Monte Carlo tutorial​. And many other improvements​</a:t>
            </a:r>
          </a:p>
          <a:p>
            <a:pPr marL="973138" marR="0" lvl="1" indent="-476250" algn="l" defTabSz="1383819" rtl="0" eaLnBrk="1" fontAlgn="auto" latinLnBrk="0" hangingPunct="1">
              <a:lnSpc>
                <a:spcPct val="100000"/>
              </a:lnSpc>
              <a:spcBef>
                <a:spcPts val="0"/>
              </a:spcBef>
              <a:spcAft>
                <a:spcPts val="1199"/>
              </a:spcAft>
              <a:buClrTx/>
              <a:buSzTx/>
              <a:buFont typeface="Arial"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The Copernicus/Genesis plugin was improved, which allows a Genesis trajectory (e.g., ascent or descent) to be incorporated into a Copernicus mission, enabling an end-to-end optimization. Inputs from Copernicus are sent to Genesis, which runs and produces output sent back to Copernicus. Thus, the full power of the Genesis tool is available in Copernicus and can be used for a wide variety of applications.</a:t>
            </a:r>
          </a:p>
          <a:p>
            <a:pPr marL="0" marR="0" lvl="0" indent="0" algn="l" defTabSz="1383819" rtl="0" eaLnBrk="1" fontAlgn="auto" latinLnBrk="0" hangingPunct="1">
              <a:lnSpc>
                <a:spcPct val="100000"/>
              </a:lnSpc>
              <a:spcBef>
                <a:spcPts val="0"/>
              </a:spcBef>
              <a:spcAft>
                <a:spcPts val="1199"/>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A wide range of use cases exist for the end-to-end optimization capability, and there are many potential users and infusion paths: </a:t>
            </a:r>
          </a:p>
          <a:p>
            <a:pPr marL="342900" marR="0" lvl="0" indent="-342900" algn="l" defTabSz="1383819" rtl="0" eaLnBrk="1" fontAlgn="auto" latinLnBrk="0" hangingPunct="1">
              <a:lnSpc>
                <a:spcPct val="100000"/>
              </a:lnSpc>
              <a:spcBef>
                <a:spcPts val="0"/>
              </a:spcBef>
              <a:spcAft>
                <a:spcPts val="1199"/>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Artemis &amp; HLS: It can be used for the design of complex trajectories involving SLS, Orion, Gateway, and commercial landers, for example, optimization of entire trajectories between the Gateway Near Rectilinear Halo Orbit (NRHO) and the lunar surface.</a:t>
            </a:r>
          </a:p>
          <a:p>
            <a:pPr marL="342900" marR="0" lvl="0" indent="-342900" algn="l" defTabSz="1383819" rtl="0" eaLnBrk="1" fontAlgn="auto" latinLnBrk="0" hangingPunct="1">
              <a:lnSpc>
                <a:spcPct val="100000"/>
              </a:lnSpc>
              <a:spcBef>
                <a:spcPts val="0"/>
              </a:spcBef>
              <a:spcAft>
                <a:spcPts val="1199"/>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itchFamily="34" charset="0"/>
              </a:rPr>
              <a:t>Industry partners have also endorsed and expressed interest in the technology; recognizing the critical need for an end-to-end capability for future lunar landing missions (both crew and cargo).</a:t>
            </a:r>
            <a:endParaRPr lang="en-US" sz="2200" dirty="0">
              <a:latin typeface="Arial" panose="020B0604020202020204" pitchFamily="34" charset="0"/>
              <a:cs typeface="Arial" pitchFamily="34" charset="0"/>
            </a:endParaRPr>
          </a:p>
          <a:p>
            <a:pPr>
              <a:spcAft>
                <a:spcPts val="1199"/>
              </a:spcAft>
            </a:pPr>
            <a:r>
              <a:rPr lang="en-US" sz="3200" cap="all" dirty="0">
                <a:solidFill>
                  <a:srgbClr val="853123"/>
                </a:solidFill>
                <a:latin typeface="Arial Black" pitchFamily="34" charset="0"/>
                <a:cs typeface="Times New Roman" pitchFamily="18" charset="0"/>
              </a:rPr>
              <a:t>Future Work</a:t>
            </a:r>
          </a:p>
          <a:p>
            <a:r>
              <a:rPr lang="en-US" sz="2200" dirty="0">
                <a:latin typeface="Arial" panose="020B0604020202020204" pitchFamily="34" charset="0"/>
                <a:cs typeface="Arial" pitchFamily="34" charset="0"/>
              </a:rPr>
              <a:t>This activity will continue into Year 3, with specific goals of:</a:t>
            </a:r>
          </a:p>
          <a:p>
            <a:pPr marL="457200" indent="-457200">
              <a:buFont typeface="+mj-lt"/>
              <a:buAutoNum type="arabicPeriod"/>
            </a:pPr>
            <a:r>
              <a:rPr lang="en-US" sz="2200" dirty="0">
                <a:latin typeface="Arial" panose="020B0604020202020204" pitchFamily="34" charset="0"/>
                <a:cs typeface="Arial" pitchFamily="34" charset="0"/>
              </a:rPr>
              <a:t>Scale up the Copernicus/Genesis/IGG capability from simple examples to real analyses.</a:t>
            </a:r>
          </a:p>
          <a:p>
            <a:pPr marL="457200" indent="-457200">
              <a:buFont typeface="+mj-lt"/>
              <a:buAutoNum type="arabicPeriod"/>
            </a:pPr>
            <a:r>
              <a:rPr lang="en-US" sz="2200" dirty="0">
                <a:latin typeface="Arial" panose="020B0604020202020204" pitchFamily="34" charset="0"/>
                <a:cs typeface="Arial" pitchFamily="34" charset="0"/>
              </a:rPr>
              <a:t>Additionally, Big Data challenges exist within this work. Artemis I mission design generated millions of trajectories, which were difficult to access and distill in a meaningful and efficient way. Strategies and tools (such as Machine Learning) for data management, visualization, and interpretation will also be explored.</a:t>
            </a:r>
          </a:p>
        </p:txBody>
      </p:sp>
      <p:cxnSp>
        <p:nvCxnSpPr>
          <p:cNvPr id="24" name="Straight Connector 23">
            <a:extLst>
              <a:ext uri="{FF2B5EF4-FFF2-40B4-BE49-F238E27FC236}">
                <a16:creationId xmlns:a16="http://schemas.microsoft.com/office/drawing/2014/main" id="{958D49D5-9EA1-4E11-B4A9-0B1621E3A502}"/>
              </a:ext>
            </a:extLst>
          </p:cNvPr>
          <p:cNvCxnSpPr>
            <a:cxnSpLocks/>
          </p:cNvCxnSpPr>
          <p:nvPr/>
        </p:nvCxnSpPr>
        <p:spPr>
          <a:xfrm>
            <a:off x="10504991" y="5236082"/>
            <a:ext cx="46941" cy="21778823"/>
          </a:xfrm>
          <a:prstGeom prst="line">
            <a:avLst/>
          </a:prstGeom>
          <a:ln>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4A5E56A3-368D-444B-91E6-B6C995AAFB5B}"/>
              </a:ext>
            </a:extLst>
          </p:cNvPr>
          <p:cNvSpPr txBox="1"/>
          <p:nvPr/>
        </p:nvSpPr>
        <p:spPr>
          <a:xfrm>
            <a:off x="621591" y="5402188"/>
            <a:ext cx="9566928" cy="12111008"/>
          </a:xfrm>
          <a:prstGeom prst="rect">
            <a:avLst/>
          </a:prstGeom>
          <a:noFill/>
        </p:spPr>
        <p:txBody>
          <a:bodyPr wrap="square" rtlCol="0">
            <a:spAutoFit/>
          </a:bodyPr>
          <a:lstStyle/>
          <a:p>
            <a:pPr marL="228467" indent="-228467">
              <a:spcAft>
                <a:spcPts val="599"/>
              </a:spcAft>
            </a:pPr>
            <a:r>
              <a:rPr lang="en-US" sz="3200" cap="all" dirty="0">
                <a:solidFill>
                  <a:srgbClr val="853123"/>
                </a:solidFill>
                <a:latin typeface="Arial Black" pitchFamily="34" charset="0"/>
                <a:cs typeface="Times New Roman" pitchFamily="18" charset="0"/>
              </a:rPr>
              <a:t>EXECUTIVE SUMMARY</a:t>
            </a:r>
          </a:p>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ability to compute end-to-end mission optimized trajectories is a critical component needed for the next generation of complex human spaceflight design and operations (Orion, HLS, Gateway, Mars). This project created a new interface for two of NASA’s trajectory tools: Copernicus and Genesis, enabling them to be used together for end-to-end mission design and optimization of all flight phases, including Earth ascent, lunar ascent, rendezvous, and lunar descent. This capability can also serve as a pathfinder for developing a future autonomous, onboard trajectory optimizer.</a:t>
            </a:r>
            <a:endParaRPr lang="en-US" sz="2200" dirty="0">
              <a:latin typeface="Arial" pitchFamily="34" charset="0"/>
              <a:cs typeface="Arial" pitchFamily="34" charset="0"/>
            </a:endParaRPr>
          </a:p>
          <a:p>
            <a:endParaRPr lang="en-US" sz="2200" dirty="0">
              <a:latin typeface="Arial" pitchFamily="34" charset="0"/>
              <a:cs typeface="Arial" pitchFamily="34"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Innovation </a:t>
            </a:r>
          </a:p>
          <a:p>
            <a:pPr>
              <a:defRPr/>
            </a:pPr>
            <a:r>
              <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This project is innovative because it combines two of NASA’s trajectory tools (Copernicus and Genesis), allowing them to interact in order to optimize end-to-end missions. In addition, the incorporation of an Initial Guess Generator (IGG) algorithm allows for the optimization problem to be seeded with analytical initial guesses to ensure accurate and fast convergence.</a:t>
            </a:r>
            <a:r>
              <a:rPr lang="en-US" sz="2200" noProof="0" dirty="0">
                <a:latin typeface="Arial" pitchFamily="34" charset="0"/>
                <a:cs typeface="Arial" pitchFamily="34" charset="0"/>
              </a:rPr>
              <a:t> </a:t>
            </a:r>
            <a:r>
              <a:rPr kumimoji="0" lang="en-US" sz="2200" b="0" i="0" u="none" strike="noStrike" kern="1200" cap="none" spc="0" normalizeH="0" baseline="0" noProof="0" dirty="0">
                <a:ln>
                  <a:noFill/>
                </a:ln>
                <a:solidFill>
                  <a:prstClr val="black"/>
                </a:solidFill>
                <a:effectLst/>
                <a:uLnTx/>
                <a:uFillTx/>
                <a:latin typeface="Arial" pitchFamily="34" charset="0"/>
                <a:ea typeface="+mn-ea"/>
                <a:cs typeface="Arial" pitchFamily="34" charset="0"/>
              </a:rPr>
              <a:t>Historically, this end-to-end process has been difficult, with different tools optimizing different mission phases (e.g., on-orbit vs. ascent/descent) with hand-off points from one tool to the other. This workflow is suboptimal and time consuming, since it may involve different groups, different file formats, and a person-in-the-loop. Creating a seamless integration of an on-orbit and powered ascent/descent tool has great potential to reduce cost, produce more optimization missions (e.g., most cargo to the lunar surface), and is also a critical component for potential autonomous trajectory operations for future missions.</a:t>
            </a:r>
          </a:p>
          <a:p>
            <a:pPr marL="0" marR="0" lvl="0" indent="0" algn="l" defTabSz="1383819" rtl="0" eaLnBrk="1" fontAlgn="auto" latinLnBrk="0" hangingPunct="1">
              <a:lnSpc>
                <a:spcPct val="100000"/>
              </a:lnSpc>
              <a:spcBef>
                <a:spcPts val="0"/>
              </a:spcBef>
              <a:spcAft>
                <a:spcPts val="0"/>
              </a:spcAft>
              <a:buClrTx/>
              <a:buSzTx/>
              <a:buFontTx/>
              <a:buNone/>
              <a:tabLst/>
              <a:defRPr/>
            </a:pPr>
            <a:endParaRPr lang="en-US" sz="2200" dirty="0">
              <a:latin typeface="Arial" pitchFamily="34" charset="0"/>
              <a:cs typeface="Arial" pitchFamily="34" charset="0"/>
            </a:endParaRPr>
          </a:p>
          <a:p>
            <a:pPr marL="228467" indent="-228467">
              <a:spcAft>
                <a:spcPts val="599"/>
              </a:spcAft>
            </a:pPr>
            <a:r>
              <a:rPr lang="en-US" sz="3200" cap="all" dirty="0">
                <a:solidFill>
                  <a:srgbClr val="853123"/>
                </a:solidFill>
                <a:latin typeface="Arial Black" pitchFamily="34" charset="0"/>
                <a:cs typeface="Times New Roman" pitchFamily="18" charset="0"/>
              </a:rPr>
              <a:t>Collaboration </a:t>
            </a:r>
          </a:p>
          <a:p>
            <a:pPr marL="0" marR="0" lvl="0" indent="0" algn="l" defTabSz="1383819" rtl="0" eaLnBrk="1" fontAlgn="auto" latinLnBrk="0" hangingPunct="1">
              <a:lnSpc>
                <a:spcPct val="100000"/>
              </a:lnSpc>
              <a:spcBef>
                <a:spcPts val="1199"/>
              </a:spcBef>
              <a:spcAft>
                <a:spcPts val="1199"/>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project was supported by various organizations at NASA/JSC including the Engineering Directorate (</a:t>
            </a:r>
            <a:r>
              <a:rPr kumimoji="0" lang="en-US" sz="2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Aeroscience</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and Flight Mechanics Division and the Project Management and Systems Engineering Division) as well as the Flight Operations Directorate (Flight Dynamics Division). </a:t>
            </a:r>
          </a:p>
        </p:txBody>
      </p:sp>
      <p:sp>
        <p:nvSpPr>
          <p:cNvPr id="29" name="TextBox 28">
            <a:extLst>
              <a:ext uri="{FF2B5EF4-FFF2-40B4-BE49-F238E27FC236}">
                <a16:creationId xmlns:a16="http://schemas.microsoft.com/office/drawing/2014/main" id="{B88ADC10-7404-4F79-9343-33FE4038EA9C}"/>
              </a:ext>
            </a:extLst>
          </p:cNvPr>
          <p:cNvSpPr txBox="1"/>
          <p:nvPr/>
        </p:nvSpPr>
        <p:spPr>
          <a:xfrm>
            <a:off x="11582992" y="9146814"/>
            <a:ext cx="8530701" cy="400110"/>
          </a:xfrm>
          <a:prstGeom prst="rect">
            <a:avLst/>
          </a:prstGeom>
          <a:noFill/>
        </p:spPr>
        <p:txBody>
          <a:bodyPr wrap="square" rtlCol="0">
            <a:spAutoFit/>
          </a:bodyPr>
          <a:lstStyle/>
          <a:p>
            <a:pPr algn="ctr"/>
            <a:r>
              <a:rPr lang="en-US" sz="2000" i="1" dirty="0"/>
              <a:t>Example of Copernicus plugin exporting multiple trajectories​</a:t>
            </a:r>
          </a:p>
        </p:txBody>
      </p:sp>
      <p:sp>
        <p:nvSpPr>
          <p:cNvPr id="3" name="TextBox 2">
            <a:extLst>
              <a:ext uri="{FF2B5EF4-FFF2-40B4-BE49-F238E27FC236}">
                <a16:creationId xmlns:a16="http://schemas.microsoft.com/office/drawing/2014/main" id="{7032A80C-3E07-F3E9-0EDE-685CADD19A9E}"/>
              </a:ext>
            </a:extLst>
          </p:cNvPr>
          <p:cNvSpPr txBox="1"/>
          <p:nvPr/>
        </p:nvSpPr>
        <p:spPr>
          <a:xfrm>
            <a:off x="751115" y="2078286"/>
            <a:ext cx="2253342" cy="646331"/>
          </a:xfrm>
          <a:prstGeom prst="rect">
            <a:avLst/>
          </a:prstGeom>
          <a:noFill/>
        </p:spPr>
        <p:txBody>
          <a:bodyPr wrap="square">
            <a:spAutoFit/>
          </a:bodyPr>
          <a:lstStyle/>
          <a:p>
            <a:r>
              <a:rPr lang="en-US" sz="3600" b="1" dirty="0">
                <a:solidFill>
                  <a:schemeClr val="bg1"/>
                </a:solidFill>
                <a:latin typeface="Arial" pitchFamily="34" charset="0"/>
                <a:ea typeface="+mj-ea"/>
                <a:cs typeface="Arial" pitchFamily="34" charset="0"/>
              </a:rPr>
              <a:t>TBD</a:t>
            </a:r>
            <a:endParaRPr lang="en-US" sz="3600" dirty="0">
              <a:solidFill>
                <a:schemeClr val="bg1"/>
              </a:solidFill>
            </a:endParaRPr>
          </a:p>
        </p:txBody>
      </p:sp>
      <p:graphicFrame>
        <p:nvGraphicFramePr>
          <p:cNvPr id="7" name="Table 8">
            <a:extLst>
              <a:ext uri="{FF2B5EF4-FFF2-40B4-BE49-F238E27FC236}">
                <a16:creationId xmlns:a16="http://schemas.microsoft.com/office/drawing/2014/main" id="{C93CE800-A5BC-0D85-0F7C-1FD1796760E8}"/>
              </a:ext>
            </a:extLst>
          </p:cNvPr>
          <p:cNvGraphicFramePr>
            <a:graphicFrameLocks noGrp="1"/>
          </p:cNvGraphicFramePr>
          <p:nvPr>
            <p:extLst>
              <p:ext uri="{D42A27DB-BD31-4B8C-83A1-F6EECF244321}">
                <p14:modId xmlns:p14="http://schemas.microsoft.com/office/powerpoint/2010/main" val="675331878"/>
              </p:ext>
            </p:extLst>
          </p:nvPr>
        </p:nvGraphicFramePr>
        <p:xfrm>
          <a:off x="754057" y="4502689"/>
          <a:ext cx="9927563" cy="483596"/>
        </p:xfrm>
        <a:graphic>
          <a:graphicData uri="http://schemas.openxmlformats.org/drawingml/2006/table">
            <a:tbl>
              <a:tblPr firstRow="1" bandRow="1">
                <a:tableStyleId>{5940675A-B579-460E-94D1-54222C63F5DA}</a:tableStyleId>
              </a:tblPr>
              <a:tblGrid>
                <a:gridCol w="9927563">
                  <a:extLst>
                    <a:ext uri="{9D8B030D-6E8A-4147-A177-3AD203B41FA5}">
                      <a16:colId xmlns:a16="http://schemas.microsoft.com/office/drawing/2014/main" val="3842304246"/>
                    </a:ext>
                  </a:extLst>
                </a:gridCol>
              </a:tblGrid>
              <a:tr h="483596">
                <a:tc>
                  <a:txBody>
                    <a:bodyPr/>
                    <a:lstStyle/>
                    <a:p>
                      <a:r>
                        <a:rPr kumimoji="0" lang="en-US" sz="2000" b="1" i="0" u="none" strike="noStrike" kern="1200" cap="none" spc="0" normalizeH="0" baseline="0" noProof="0" dirty="0">
                          <a:ln>
                            <a:noFill/>
                          </a:ln>
                          <a:solidFill>
                            <a:srgbClr val="004080"/>
                          </a:solidFill>
                          <a:effectLst/>
                          <a:uLnTx/>
                          <a:uFillTx/>
                          <a:latin typeface="Arial"/>
                          <a:ea typeface="+mn-ea"/>
                          <a:cs typeface="Arial"/>
                        </a:rPr>
                        <a:t>PM / PI Info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rPr>
                        <a:t> </a:t>
                      </a:r>
                      <a:r>
                        <a:rPr kumimoji="0" lang="en-US" sz="20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Jacob Williams | </a:t>
                      </a:r>
                      <a:r>
                        <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hlinkClick r:id="rId5"/>
                        </a:rPr>
                        <a:t>jacob.williams-1@nasa.gov</a:t>
                      </a:r>
                      <a:r>
                        <a:rPr kumimoji="0" lang="en-US" sz="2000" b="0" i="0" u="none" strike="noStrike" kern="1200" cap="none" spc="0" normalizeH="0" baseline="0" noProof="0" dirty="0">
                          <a:ln>
                            <a:noFill/>
                          </a:ln>
                          <a:solidFill>
                            <a:prstClr val="white">
                              <a:lumMod val="50000"/>
                            </a:prstClr>
                          </a:solidFill>
                          <a:effectLst/>
                          <a:uLnTx/>
                          <a:uFillTx/>
                          <a:latin typeface="Arial" panose="020B0604020202020204" pitchFamily="34" charset="0"/>
                          <a:ea typeface="+mn-ea"/>
                          <a:cs typeface="Arial" panose="020B0604020202020204" pitchFamily="34" charset="0"/>
                        </a:rPr>
                        <a:t> </a:t>
                      </a:r>
                      <a:endParaRPr kumimoji="0" lang="en-US" sz="2000" b="0" i="0" u="none" strike="noStrike" kern="1200" cap="none" spc="0" normalizeH="0" baseline="0" noProof="0" dirty="0">
                        <a:ln>
                          <a:noFill/>
                        </a:ln>
                        <a:solidFill>
                          <a:prstClr val="white">
                            <a:lumMod val="50000"/>
                          </a:prstClr>
                        </a:solidFill>
                        <a:effectLst/>
                        <a:uLnTx/>
                        <a:uFillTx/>
                        <a:latin typeface="Arial"/>
                        <a:ea typeface="+mn-ea"/>
                        <a:cs typeface="Aria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5972166"/>
                  </a:ext>
                </a:extLst>
              </a:tr>
            </a:tbl>
          </a:graphicData>
        </a:graphic>
      </p:graphicFrame>
      <p:graphicFrame>
        <p:nvGraphicFramePr>
          <p:cNvPr id="12" name="Table 8">
            <a:extLst>
              <a:ext uri="{FF2B5EF4-FFF2-40B4-BE49-F238E27FC236}">
                <a16:creationId xmlns:a16="http://schemas.microsoft.com/office/drawing/2014/main" id="{51234495-0199-6927-F541-F9A047822B7F}"/>
              </a:ext>
            </a:extLst>
          </p:cNvPr>
          <p:cNvGraphicFramePr>
            <a:graphicFrameLocks noGrp="1"/>
          </p:cNvGraphicFramePr>
          <p:nvPr>
            <p:extLst>
              <p:ext uri="{D42A27DB-BD31-4B8C-83A1-F6EECF244321}">
                <p14:modId xmlns:p14="http://schemas.microsoft.com/office/powerpoint/2010/main" val="1936688881"/>
              </p:ext>
            </p:extLst>
          </p:nvPr>
        </p:nvGraphicFramePr>
        <p:xfrm>
          <a:off x="10920885" y="26164522"/>
          <a:ext cx="9488723" cy="1084878"/>
        </p:xfrm>
        <a:graphic>
          <a:graphicData uri="http://schemas.openxmlformats.org/drawingml/2006/table">
            <a:tbl>
              <a:tblPr firstRow="1" bandRow="1">
                <a:tableStyleId>{5940675A-B579-460E-94D1-54222C63F5DA}</a:tableStyleId>
              </a:tblPr>
              <a:tblGrid>
                <a:gridCol w="1411877">
                  <a:extLst>
                    <a:ext uri="{9D8B030D-6E8A-4147-A177-3AD203B41FA5}">
                      <a16:colId xmlns:a16="http://schemas.microsoft.com/office/drawing/2014/main" val="3842304246"/>
                    </a:ext>
                  </a:extLst>
                </a:gridCol>
                <a:gridCol w="8076846">
                  <a:extLst>
                    <a:ext uri="{9D8B030D-6E8A-4147-A177-3AD203B41FA5}">
                      <a16:colId xmlns:a16="http://schemas.microsoft.com/office/drawing/2014/main" val="2282248312"/>
                    </a:ext>
                  </a:extLst>
                </a:gridCol>
              </a:tblGrid>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DAA# </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25998489"/>
                  </a:ext>
                </a:extLst>
              </a:tr>
              <a:tr h="542439">
                <a:tc>
                  <a:txBody>
                    <a:bodyPr/>
                    <a:lstStyle/>
                    <a:p>
                      <a:r>
                        <a:rPr kumimoji="0" lang="en-US" sz="2200" b="1" i="0" u="none" strike="noStrike" kern="1200" cap="none" spc="0" normalizeH="0" baseline="0" noProof="0" dirty="0">
                          <a:ln>
                            <a:noFill/>
                          </a:ln>
                          <a:solidFill>
                            <a:srgbClr val="004080"/>
                          </a:solidFill>
                          <a:effectLst/>
                          <a:uLnTx/>
                          <a:uFillTx/>
                          <a:latin typeface="Arial"/>
                          <a:ea typeface="+mn-ea"/>
                          <a:cs typeface="Arial"/>
                        </a:rPr>
                        <a:t>NTR#(s)</a:t>
                      </a:r>
                      <a:endParaRPr lang="en-US" sz="22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l" defTabSz="1383819"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chemeClr val="tx1">
                              <a:lumMod val="50000"/>
                              <a:lumOff val="50000"/>
                            </a:schemeClr>
                          </a:solidFill>
                          <a:effectLst/>
                          <a:uLnTx/>
                          <a:uFillTx/>
                          <a:latin typeface="Arial"/>
                          <a:ea typeface="+mn-ea"/>
                          <a:cs typeface="Arial"/>
                        </a:rPr>
                        <a:t>############, ############, ############</a:t>
                      </a:r>
                      <a:endParaRPr lang="en-US" sz="2200" dirty="0">
                        <a:solidFill>
                          <a:schemeClr val="tx1">
                            <a:lumMod val="50000"/>
                            <a:lumOff val="50000"/>
                          </a:schemeClr>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65972166"/>
                  </a:ext>
                </a:extLst>
              </a:tr>
            </a:tbl>
          </a:graphicData>
        </a:graphic>
      </p:graphicFrame>
      <p:sp>
        <p:nvSpPr>
          <p:cNvPr id="15" name="TextBox 14">
            <a:extLst>
              <a:ext uri="{FF2B5EF4-FFF2-40B4-BE49-F238E27FC236}">
                <a16:creationId xmlns:a16="http://schemas.microsoft.com/office/drawing/2014/main" id="{3B84E92A-CDC2-2861-612E-801D0382B221}"/>
              </a:ext>
            </a:extLst>
          </p:cNvPr>
          <p:cNvSpPr txBox="1"/>
          <p:nvPr/>
        </p:nvSpPr>
        <p:spPr>
          <a:xfrm>
            <a:off x="621591" y="26553594"/>
            <a:ext cx="9488722" cy="400110"/>
          </a:xfrm>
          <a:prstGeom prst="rect">
            <a:avLst/>
          </a:prstGeom>
          <a:noFill/>
        </p:spPr>
        <p:txBody>
          <a:bodyPr wrap="square" rtlCol="0">
            <a:spAutoFit/>
          </a:bodyPr>
          <a:lstStyle/>
          <a:p>
            <a:pPr algn="ctr"/>
            <a:r>
              <a:rPr lang="en-US" sz="2000" i="1" dirty="0"/>
              <a:t>Text Description</a:t>
            </a:r>
          </a:p>
        </p:txBody>
      </p:sp>
      <p:pic>
        <p:nvPicPr>
          <p:cNvPr id="2" name="Picture 1">
            <a:extLst>
              <a:ext uri="{FF2B5EF4-FFF2-40B4-BE49-F238E27FC236}">
                <a16:creationId xmlns:a16="http://schemas.microsoft.com/office/drawing/2014/main" id="{DD6815B0-1608-5D99-DCAF-44BBEA675B4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69668" y="17424759"/>
            <a:ext cx="1512971" cy="1323849"/>
          </a:xfrm>
          <a:prstGeom prst="rect">
            <a:avLst/>
          </a:prstGeom>
        </p:spPr>
      </p:pic>
      <p:pic>
        <p:nvPicPr>
          <p:cNvPr id="4" name="Picture 3">
            <a:extLst>
              <a:ext uri="{FF2B5EF4-FFF2-40B4-BE49-F238E27FC236}">
                <a16:creationId xmlns:a16="http://schemas.microsoft.com/office/drawing/2014/main" id="{4C9DE284-E3FC-F1BE-786D-B0F48AA92A34}"/>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8140" r="12248"/>
          <a:stretch/>
        </p:blipFill>
        <p:spPr>
          <a:xfrm>
            <a:off x="6861145" y="17363344"/>
            <a:ext cx="1722439" cy="1442359"/>
          </a:xfrm>
          <a:prstGeom prst="rect">
            <a:avLst/>
          </a:prstGeom>
        </p:spPr>
      </p:pic>
      <p:pic>
        <p:nvPicPr>
          <p:cNvPr id="5" name="Picture 4">
            <a:extLst>
              <a:ext uri="{FF2B5EF4-FFF2-40B4-BE49-F238E27FC236}">
                <a16:creationId xmlns:a16="http://schemas.microsoft.com/office/drawing/2014/main" id="{CB5C53AE-9D4D-8E89-5778-4D97AFC5C8B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87026" y="17469362"/>
            <a:ext cx="1414977" cy="1246294"/>
          </a:xfrm>
          <a:prstGeom prst="rect">
            <a:avLst/>
          </a:prstGeom>
        </p:spPr>
      </p:pic>
      <p:pic>
        <p:nvPicPr>
          <p:cNvPr id="8" name="Picture 7">
            <a:extLst>
              <a:ext uri="{FF2B5EF4-FFF2-40B4-BE49-F238E27FC236}">
                <a16:creationId xmlns:a16="http://schemas.microsoft.com/office/drawing/2014/main" id="{6A306428-863C-CCE9-9638-ABF573778C59}"/>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5298009" y="17366786"/>
            <a:ext cx="1703181" cy="1445271"/>
          </a:xfrm>
          <a:prstGeom prst="rect">
            <a:avLst/>
          </a:prstGeom>
        </p:spPr>
      </p:pic>
      <p:grpSp>
        <p:nvGrpSpPr>
          <p:cNvPr id="20" name="Group 19">
            <a:extLst>
              <a:ext uri="{FF2B5EF4-FFF2-40B4-BE49-F238E27FC236}">
                <a16:creationId xmlns:a16="http://schemas.microsoft.com/office/drawing/2014/main" id="{B6C07DE9-D623-1C9E-6773-49412349DBF4}"/>
              </a:ext>
            </a:extLst>
          </p:cNvPr>
          <p:cNvGrpSpPr/>
          <p:nvPr/>
        </p:nvGrpSpPr>
        <p:grpSpPr>
          <a:xfrm>
            <a:off x="423662" y="23577272"/>
            <a:ext cx="9756703" cy="3552883"/>
            <a:chOff x="431816" y="19147460"/>
            <a:chExt cx="9756703" cy="3552883"/>
          </a:xfrm>
        </p:grpSpPr>
        <p:pic>
          <p:nvPicPr>
            <p:cNvPr id="1026" name="Picture 2">
              <a:extLst>
                <a:ext uri="{FF2B5EF4-FFF2-40B4-BE49-F238E27FC236}">
                  <a16:creationId xmlns:a16="http://schemas.microsoft.com/office/drawing/2014/main" id="{391CD5EB-CAA6-FB1F-305B-408A5FC8BEC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1816" y="19147460"/>
              <a:ext cx="9756703" cy="355288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A5F6073-1358-C09E-95BD-8410A48546EA}"/>
                </a:ext>
              </a:extLst>
            </p:cNvPr>
            <p:cNvSpPr txBox="1"/>
            <p:nvPr/>
          </p:nvSpPr>
          <p:spPr>
            <a:xfrm>
              <a:off x="566361" y="21448045"/>
              <a:ext cx="7100008" cy="1077218"/>
            </a:xfrm>
            <a:prstGeom prst="rect">
              <a:avLst/>
            </a:prstGeom>
            <a:noFill/>
          </p:spPr>
          <p:txBody>
            <a:bodyPr wrap="square">
              <a:spAutoFit/>
            </a:bodyPr>
            <a:lstStyle/>
            <a:p>
              <a:r>
                <a:rPr lang="en-US" sz="1600" dirty="0">
                  <a:solidFill>
                    <a:schemeClr val="bg1"/>
                  </a:solidFill>
                  <a:latin typeface="-apple-system"/>
                </a:rPr>
                <a:t>Demo of the Copernicus/Genesis plugin. </a:t>
              </a:r>
              <a:r>
                <a:rPr lang="en-US" sz="1600" b="0" i="0" u="none" strike="noStrike" dirty="0">
                  <a:solidFill>
                    <a:schemeClr val="bg1"/>
                  </a:solidFill>
                  <a:effectLst/>
                  <a:latin typeface="-apple-system"/>
                </a:rPr>
                <a:t>This demo has one segment that is a replica of the segment right after CM/SM Sep for Artemis II. The plugin takes in the time, mass, and state of the SM at this segment and outputs (and graphs) the time and state of the Heel, Intact, and Toe of the footprint.</a:t>
              </a:r>
              <a:endParaRPr lang="en-US" sz="1600" dirty="0">
                <a:solidFill>
                  <a:schemeClr val="bg1"/>
                </a:solidFill>
              </a:endParaRPr>
            </a:p>
          </p:txBody>
        </p:sp>
        <p:sp>
          <p:nvSpPr>
            <p:cNvPr id="14" name="Star: 5 Points 13">
              <a:extLst>
                <a:ext uri="{FF2B5EF4-FFF2-40B4-BE49-F238E27FC236}">
                  <a16:creationId xmlns:a16="http://schemas.microsoft.com/office/drawing/2014/main" id="{0E9EA8BD-E7B8-D630-52EA-EAA4A9E4FBE0}"/>
                </a:ext>
              </a:extLst>
            </p:cNvPr>
            <p:cNvSpPr/>
            <p:nvPr/>
          </p:nvSpPr>
          <p:spPr>
            <a:xfrm>
              <a:off x="4067175" y="20626388"/>
              <a:ext cx="161925" cy="161925"/>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EF089DBA-56AE-DB07-2F2E-5FBD8C1730D7}"/>
                </a:ext>
              </a:extLst>
            </p:cNvPr>
            <p:cNvSpPr/>
            <p:nvPr/>
          </p:nvSpPr>
          <p:spPr>
            <a:xfrm>
              <a:off x="5825056" y="20804241"/>
              <a:ext cx="161925" cy="161925"/>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19" name="Star: 5 Points 18">
              <a:extLst>
                <a:ext uri="{FF2B5EF4-FFF2-40B4-BE49-F238E27FC236}">
                  <a16:creationId xmlns:a16="http://schemas.microsoft.com/office/drawing/2014/main" id="{A593DB51-AB7E-961C-C43A-2448FBA3A15C}"/>
                </a:ext>
              </a:extLst>
            </p:cNvPr>
            <p:cNvSpPr/>
            <p:nvPr/>
          </p:nvSpPr>
          <p:spPr>
            <a:xfrm>
              <a:off x="9058793" y="21437653"/>
              <a:ext cx="161925" cy="161925"/>
            </a:xfrm>
            <a:prstGeom prst="star5">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grpSp>
      <p:pic>
        <p:nvPicPr>
          <p:cNvPr id="1028" name="Picture 4">
            <a:extLst>
              <a:ext uri="{FF2B5EF4-FFF2-40B4-BE49-F238E27FC236}">
                <a16:creationId xmlns:a16="http://schemas.microsoft.com/office/drawing/2014/main" id="{3747733D-6AC5-18C9-4E11-21138DAB3D4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053353" y="3872892"/>
            <a:ext cx="9356256" cy="508221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A5B19189-8980-D351-F5F0-0BEF21E986BF}"/>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26103" y="18996349"/>
            <a:ext cx="4878888" cy="3645399"/>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0B96B70-3544-D770-5929-E421AACE6E33}"/>
              </a:ext>
            </a:extLst>
          </p:cNvPr>
          <p:cNvSpPr txBox="1"/>
          <p:nvPr/>
        </p:nvSpPr>
        <p:spPr>
          <a:xfrm>
            <a:off x="-77283" y="22642732"/>
            <a:ext cx="10582274" cy="523220"/>
          </a:xfrm>
          <a:prstGeom prst="rect">
            <a:avLst/>
          </a:prstGeom>
          <a:noFill/>
        </p:spPr>
        <p:txBody>
          <a:bodyPr wrap="square">
            <a:spAutoFit/>
          </a:bodyPr>
          <a:lstStyle/>
          <a:p>
            <a:pPr algn="ctr"/>
            <a:r>
              <a:rPr lang="en-US" sz="2800" b="0" i="0" u="none" strike="noStrike" dirty="0">
                <a:solidFill>
                  <a:srgbClr val="000000"/>
                </a:solidFill>
                <a:effectLst/>
                <a:latin typeface="Calibri" panose="020F0502020204030204" pitchFamily="34" charset="0"/>
              </a:rPr>
              <a:t>IGG final state error for Orion direct abort to Earth</a:t>
            </a:r>
            <a:r>
              <a:rPr lang="en-US" sz="2800" b="0" i="0" dirty="0">
                <a:solidFill>
                  <a:srgbClr val="000000"/>
                </a:solidFill>
                <a:effectLst/>
                <a:latin typeface="Calibri" panose="020F0502020204030204" pitchFamily="34" charset="0"/>
              </a:rPr>
              <a:t>​</a:t>
            </a:r>
            <a:endParaRPr lang="en-US" sz="2800" dirty="0"/>
          </a:p>
        </p:txBody>
      </p:sp>
      <p:pic>
        <p:nvPicPr>
          <p:cNvPr id="1032" name="Picture 8">
            <a:extLst>
              <a:ext uri="{FF2B5EF4-FFF2-40B4-BE49-F238E27FC236}">
                <a16:creationId xmlns:a16="http://schemas.microsoft.com/office/drawing/2014/main" id="{204A25BB-B404-09E7-25AA-2C1DF538BD3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5318" y="19160740"/>
            <a:ext cx="5778277" cy="30567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778629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641cca-89e2-4ab2-b07a-670a7660522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2F1F468F3E9134C83BAA8A0154B5E70" ma:contentTypeVersion="7" ma:contentTypeDescription="Create a new document." ma:contentTypeScope="" ma:versionID="3081a1158b577707682151f816023d47">
  <xsd:schema xmlns:xsd="http://www.w3.org/2001/XMLSchema" xmlns:xs="http://www.w3.org/2001/XMLSchema" xmlns:p="http://schemas.microsoft.com/office/2006/metadata/properties" xmlns:ns2="29641cca-89e2-4ab2-b07a-670a76605229" targetNamespace="http://schemas.microsoft.com/office/2006/metadata/properties" ma:root="true" ma:fieldsID="eed89cad22cc93f75bd94a92c55ecc74" ns2:_="">
    <xsd:import namespace="29641cca-89e2-4ab2-b07a-670a76605229"/>
    <xsd:element name="properties">
      <xsd:complexType>
        <xsd:sequence>
          <xsd:element name="documentManagement">
            <xsd:complexType>
              <xsd:all>
                <xsd:element ref="ns2:lcf76f155ced4ddcb4097134ff3c332f" minOccurs="0"/>
                <xsd:element ref="ns2:MediaServiceMetadata" minOccurs="0"/>
                <xsd:element ref="ns2:MediaServiceFastMetadata" minOccurs="0"/>
                <xsd:element ref="ns2:MediaServiceGenerationTime" minOccurs="0"/>
                <xsd:element ref="ns2:MediaServiceEventHashCod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641cca-89e2-4ab2-b07a-670a7660522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7B0B382-9A4A-4C53-BB6E-245A4D922F4F}">
  <ds:schemaRefs>
    <ds:schemaRef ds:uri="http://www.w3.org/XML/1998/namespace"/>
    <ds:schemaRef ds:uri="http://purl.org/dc/elements/1.1/"/>
    <ds:schemaRef ds:uri="http://schemas.microsoft.com/office/infopath/2007/PartnerControls"/>
    <ds:schemaRef ds:uri="http://schemas.microsoft.com/office/2006/documentManagement/types"/>
    <ds:schemaRef ds:uri="http://schemas.microsoft.com/office/2006/metadata/properties"/>
    <ds:schemaRef ds:uri="http://schemas.openxmlformats.org/package/2006/metadata/core-properties"/>
    <ds:schemaRef ds:uri="2fc3fd42-d222-4b79-8c4a-dc9d3bfe864a"/>
    <ds:schemaRef ds:uri="d900e117-17a0-4b24-9e47-511ef1d02c43"/>
    <ds:schemaRef ds:uri="42799d9c-1a12-4ba6-b108-3fc0c6c1422f"/>
    <ds:schemaRef ds:uri="http://purl.org/dc/dcmitype/"/>
    <ds:schemaRef ds:uri="http://purl.org/dc/terms/"/>
  </ds:schemaRefs>
</ds:datastoreItem>
</file>

<file path=customXml/itemProps2.xml><?xml version="1.0" encoding="utf-8"?>
<ds:datastoreItem xmlns:ds="http://schemas.openxmlformats.org/officeDocument/2006/customXml" ds:itemID="{51F911C5-20C5-4CBA-AF01-390B2A8A997D}">
  <ds:schemaRefs>
    <ds:schemaRef ds:uri="http://schemas.microsoft.com/sharepoint/v3/contenttype/forms"/>
  </ds:schemaRefs>
</ds:datastoreItem>
</file>

<file path=customXml/itemProps3.xml><?xml version="1.0" encoding="utf-8"?>
<ds:datastoreItem xmlns:ds="http://schemas.openxmlformats.org/officeDocument/2006/customXml" ds:itemID="{902C63AF-948C-4185-9EC1-6D36230D50F9}"/>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16550</TotalTime>
  <Words>867</Words>
  <Application>Microsoft Office PowerPoint</Application>
  <PresentationFormat>Custom</PresentationFormat>
  <Paragraphs>33</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-apple-system</vt:lpstr>
      <vt:lpstr>Arial</vt:lpstr>
      <vt:lpstr>Arial Black</vt:lpstr>
      <vt:lpstr>Arial Narrow</vt:lpstr>
      <vt:lpstr>Calibri</vt:lpstr>
      <vt:lpstr>1_Office Theme</vt:lpstr>
      <vt:lpstr>End-to-End Mission Design &amp; Trajectory Optimization</vt:lpstr>
    </vt:vector>
  </TitlesOfParts>
  <Manager/>
  <Company>LMIT IS&amp;GS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ODIN</dc:creator>
  <cp:keywords/>
  <dc:description/>
  <cp:lastModifiedBy>Williams, Jacob (JSC-EG511)</cp:lastModifiedBy>
  <cp:revision>178</cp:revision>
  <dcterms:created xsi:type="dcterms:W3CDTF">2014-09-29T15:33:51Z</dcterms:created>
  <dcterms:modified xsi:type="dcterms:W3CDTF">2023-10-04T19:04:41Z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0x01010042F1F468F3E9134C83BAA8A0154B5E70</vt:lpwstr>
  </property>
  <property fmtid="{D5CDD505-2E9C-101B-9397-08002B2CF9AE}" pid="3" name="MediaServiceImageTags">
    <vt:lpwstr/>
  </property>
</Properties>
</file>