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259" r:id="rId2"/>
    <p:sldId id="1951" r:id="rId3"/>
    <p:sldId id="1925" r:id="rId4"/>
    <p:sldId id="1940" r:id="rId5"/>
    <p:sldId id="1941" r:id="rId6"/>
    <p:sldId id="1914" r:id="rId7"/>
    <p:sldId id="1944" r:id="rId8"/>
    <p:sldId id="1950" r:id="rId9"/>
    <p:sldId id="1930" r:id="rId10"/>
    <p:sldId id="1952" r:id="rId11"/>
    <p:sldId id="1922" r:id="rId12"/>
    <p:sldId id="1945" r:id="rId13"/>
    <p:sldId id="1916" r:id="rId14"/>
    <p:sldId id="837" r:id="rId15"/>
    <p:sldId id="1949" r:id="rId16"/>
    <p:sldId id="1921" r:id="rId17"/>
    <p:sldId id="744" r:id="rId18"/>
    <p:sldId id="606" r:id="rId19"/>
    <p:sldId id="1928" r:id="rId20"/>
    <p:sldId id="750" r:id="rId21"/>
    <p:sldId id="353" r:id="rId22"/>
    <p:sldId id="1947" r:id="rId23"/>
    <p:sldId id="562" r:id="rId24"/>
    <p:sldId id="561" r:id="rId25"/>
    <p:sldId id="763" r:id="rId26"/>
    <p:sldId id="1948"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84">
          <p15:clr>
            <a:srgbClr val="A4A3A4"/>
          </p15:clr>
        </p15:guide>
        <p15:guide id="2" pos="215">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FDDE30-68E4-4493-E3F5-52B6765716E7}" name="Mashiku, Alinda K. (GSFC-5950)" initials="MAK(5" userId="S::aaligawe@ndc.nasa.gov::c4576205-32c4-4d82-8ca8-0d3e4ab971e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shiku, Alinda K. (GSFC-5950)" initials="MAK(" lastIdx="1" clrIdx="0">
    <p:extLst>
      <p:ext uri="{19B8F6BF-5375-455C-9EA6-DF929625EA0E}">
        <p15:presenceInfo xmlns:p15="http://schemas.microsoft.com/office/powerpoint/2012/main" userId="S-1-5-21-330711430-3775241029-4075259233-587188" providerId="AD"/>
      </p:ext>
    </p:extLst>
  </p:cmAuthor>
  <p:cmAuthor id="2" name="Rosa, Joseph D. (GSFC-595.0)[OMITRON]" initials="RJD(" lastIdx="6" clrIdx="1">
    <p:extLst>
      <p:ext uri="{19B8F6BF-5375-455C-9EA6-DF929625EA0E}">
        <p15:presenceInfo xmlns:p15="http://schemas.microsoft.com/office/powerpoint/2012/main" userId="S-1-5-21-330711430-3775241029-4075259233-405354" providerId="AD"/>
      </p:ext>
    </p:extLst>
  </p:cmAuthor>
  <p:cmAuthor id="3" name="Corley, Bryan M. (JSC-CM471)" initials="CBM(" lastIdx="1" clrIdx="2">
    <p:extLst>
      <p:ext uri="{19B8F6BF-5375-455C-9EA6-DF929625EA0E}">
        <p15:presenceInfo xmlns:p15="http://schemas.microsoft.com/office/powerpoint/2012/main" userId="S-1-5-21-330711430-3775241029-4075259233-20327" providerId="AD"/>
      </p:ext>
    </p:extLst>
  </p:cmAuthor>
  <p:cmAuthor id="4" name="Kieffer, Margaret (HQ-TH000)" initials="KM(" lastIdx="3" clrIdx="3">
    <p:extLst>
      <p:ext uri="{19B8F6BF-5375-455C-9EA6-DF929625EA0E}">
        <p15:presenceInfo xmlns:p15="http://schemas.microsoft.com/office/powerpoint/2012/main" userId="S::mkieffer@ndc.nasa.gov::009d36cb-06a3-4c0f-91ca-cb22565805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ADF4E"/>
    <a:srgbClr val="19387A"/>
    <a:srgbClr val="EFEFEF"/>
    <a:srgbClr val="AF3034"/>
    <a:srgbClr val="AF3134"/>
    <a:srgbClr val="CBCDE2"/>
    <a:srgbClr val="E1F2FF"/>
    <a:srgbClr val="000C8A"/>
    <a:srgbClr val="8A91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68" autoAdjust="0"/>
    <p:restoredTop sz="86395" autoAdjust="0"/>
  </p:normalViewPr>
  <p:slideViewPr>
    <p:cSldViewPr snapToGrid="0">
      <p:cViewPr varScale="1">
        <p:scale>
          <a:sx n="54" d="100"/>
          <a:sy n="54" d="100"/>
        </p:scale>
        <p:origin x="1596" y="56"/>
      </p:cViewPr>
      <p:guideLst>
        <p:guide orient="horz" pos="984"/>
        <p:guide pos="215"/>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99" d="100"/>
          <a:sy n="99" d="100"/>
        </p:scale>
        <p:origin x="306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35" Type="http://schemas.microsoft.com/office/2018/10/relationships/authors" Targe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1C358CA-447C-6444-9BCC-FA916C93F807}" type="datetimeFigureOut">
              <a:rPr lang="en-US" smtClean="0"/>
              <a:t>10/4/2023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E279E6-37D6-1F46-8ED7-65624E7B026B}" type="slidenum">
              <a:rPr lang="en-US" smtClean="0"/>
              <a:t>‹#›</a:t>
            </a:fld>
            <a:endParaRPr lang="en-US" dirty="0"/>
          </a:p>
        </p:txBody>
      </p:sp>
    </p:spTree>
    <p:extLst>
      <p:ext uri="{BB962C8B-B14F-4D97-AF65-F5344CB8AC3E}">
        <p14:creationId xmlns:p14="http://schemas.microsoft.com/office/powerpoint/2010/main" val="2020892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70B855-4BB0-D049-BF04-D66C443CB33A}" type="datetimeFigureOut">
              <a:rPr lang="en-US" smtClean="0"/>
              <a:pPr/>
              <a:t>10/4/2023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A739EF-F548-F948-9711-AC63F8CE9628}" type="slidenum">
              <a:rPr lang="en-US" smtClean="0"/>
              <a:pPr/>
              <a:t>‹#›</a:t>
            </a:fld>
            <a:endParaRPr lang="en-US" dirty="0"/>
          </a:p>
        </p:txBody>
      </p:sp>
    </p:spTree>
    <p:extLst>
      <p:ext uri="{BB962C8B-B14F-4D97-AF65-F5344CB8AC3E}">
        <p14:creationId xmlns:p14="http://schemas.microsoft.com/office/powerpoint/2010/main" val="4893433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A739EF-F548-F948-9711-AC63F8CE9628}" type="slidenum">
              <a:rPr lang="en-US" smtClean="0"/>
              <a:pPr/>
              <a:t>1</a:t>
            </a:fld>
            <a:endParaRPr lang="en-US" dirty="0"/>
          </a:p>
        </p:txBody>
      </p:sp>
    </p:spTree>
    <p:extLst>
      <p:ext uri="{BB962C8B-B14F-4D97-AF65-F5344CB8AC3E}">
        <p14:creationId xmlns:p14="http://schemas.microsoft.com/office/powerpoint/2010/main" val="4159534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ODPO not included – ODARs and EOMPs are their purview in OSMA and not related to CA</a:t>
            </a:r>
          </a:p>
        </p:txBody>
      </p:sp>
      <p:sp>
        <p:nvSpPr>
          <p:cNvPr id="4" name="Slide Number Placeholder 3"/>
          <p:cNvSpPr>
            <a:spLocks noGrp="1"/>
          </p:cNvSpPr>
          <p:nvPr>
            <p:ph type="sldNum" sz="quarter" idx="5"/>
          </p:nvPr>
        </p:nvSpPr>
        <p:spPr/>
        <p:txBody>
          <a:bodyPr/>
          <a:lstStyle/>
          <a:p>
            <a:fld id="{40A739EF-F548-F948-9711-AC63F8CE9628}" type="slidenum">
              <a:rPr lang="en-US" smtClean="0"/>
              <a:pPr/>
              <a:t>4</a:t>
            </a:fld>
            <a:endParaRPr lang="en-US" dirty="0"/>
          </a:p>
        </p:txBody>
      </p:sp>
    </p:spTree>
    <p:extLst>
      <p:ext uri="{BB962C8B-B14F-4D97-AF65-F5344CB8AC3E}">
        <p14:creationId xmlns:p14="http://schemas.microsoft.com/office/powerpoint/2010/main" val="3254151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7</a:t>
            </a:fld>
            <a:endParaRPr lang="en-US" dirty="0"/>
          </a:p>
        </p:txBody>
      </p:sp>
    </p:spTree>
    <p:extLst>
      <p:ext uri="{BB962C8B-B14F-4D97-AF65-F5344CB8AC3E}">
        <p14:creationId xmlns:p14="http://schemas.microsoft.com/office/powerpoint/2010/main" val="2198925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rPr>
              <a:t>25% based on engineering judgement.  It allows the OD to move around within the volume somewhat without bumping up against the edges</a:t>
            </a:r>
            <a:endParaRPr lang="en-US" dirty="0"/>
          </a:p>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11</a:t>
            </a:fld>
            <a:endParaRPr lang="en-US" dirty="0"/>
          </a:p>
        </p:txBody>
      </p:sp>
    </p:spTree>
    <p:extLst>
      <p:ext uri="{BB962C8B-B14F-4D97-AF65-F5344CB8AC3E}">
        <p14:creationId xmlns:p14="http://schemas.microsoft.com/office/powerpoint/2010/main" val="405274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16</a:t>
            </a:fld>
            <a:endParaRPr lang="en-US" dirty="0"/>
          </a:p>
        </p:txBody>
      </p:sp>
    </p:spTree>
    <p:extLst>
      <p:ext uri="{BB962C8B-B14F-4D97-AF65-F5344CB8AC3E}">
        <p14:creationId xmlns:p14="http://schemas.microsoft.com/office/powerpoint/2010/main" val="1234859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rPr>
              <a:t>25% based on engineering judgement.  It allows the OD to move around within the volume somewhat without bumping up against the edges</a:t>
            </a:r>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22</a:t>
            </a:fld>
            <a:endParaRPr lang="en-US" dirty="0"/>
          </a:p>
        </p:txBody>
      </p:sp>
    </p:spTree>
    <p:extLst>
      <p:ext uri="{BB962C8B-B14F-4D97-AF65-F5344CB8AC3E}">
        <p14:creationId xmlns:p14="http://schemas.microsoft.com/office/powerpoint/2010/main" val="650723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23</a:t>
            </a:fld>
            <a:endParaRPr lang="en-US" dirty="0"/>
          </a:p>
        </p:txBody>
      </p:sp>
    </p:spTree>
    <p:extLst>
      <p:ext uri="{BB962C8B-B14F-4D97-AF65-F5344CB8AC3E}">
        <p14:creationId xmlns:p14="http://schemas.microsoft.com/office/powerpoint/2010/main" val="2877249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24</a:t>
            </a:fld>
            <a:endParaRPr lang="en-US" dirty="0"/>
          </a:p>
        </p:txBody>
      </p:sp>
    </p:spTree>
    <p:extLst>
      <p:ext uri="{BB962C8B-B14F-4D97-AF65-F5344CB8AC3E}">
        <p14:creationId xmlns:p14="http://schemas.microsoft.com/office/powerpoint/2010/main" val="4294013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25</a:t>
            </a:fld>
            <a:endParaRPr lang="en-US" dirty="0"/>
          </a:p>
        </p:txBody>
      </p:sp>
    </p:spTree>
    <p:extLst>
      <p:ext uri="{BB962C8B-B14F-4D97-AF65-F5344CB8AC3E}">
        <p14:creationId xmlns:p14="http://schemas.microsoft.com/office/powerpoint/2010/main" val="2028042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file://localhost/Users/kgammage/Documents/CustomerWork/Meatballs/NASA.gif"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CA0000"/>
              </a:buClr>
              <a:defRPr>
                <a:latin typeface="+mn-lt"/>
              </a:defRPr>
            </a:lvl1pPr>
            <a:lvl2pPr>
              <a:buClr>
                <a:srgbClr val="CA0000"/>
              </a:buClr>
              <a:defRPr>
                <a:latin typeface="+mn-lt"/>
              </a:defRPr>
            </a:lvl2pPr>
            <a:lvl3pPr>
              <a:buClr>
                <a:srgbClr val="CA0000"/>
              </a:buClr>
              <a:defRPr>
                <a:latin typeface="+mn-lt"/>
              </a:defRPr>
            </a:lvl3pPr>
            <a:lvl4pPr>
              <a:buClr>
                <a:srgbClr val="CA0000"/>
              </a:buClr>
              <a:defRPr>
                <a:latin typeface="+mn-lt"/>
              </a:defRPr>
            </a:lvl4pPr>
            <a:lvl5pPr>
              <a:buClr>
                <a:srgbClr val="CA0000"/>
              </a:buCl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08130"/>
            <a:ext cx="8229600" cy="1143000"/>
          </a:xfrm>
        </p:spPr>
        <p:txBody>
          <a:bodyPr/>
          <a:lstStyle>
            <a:lvl1pPr>
              <a:defRPr>
                <a:solidFill>
                  <a:schemeClr val="bg1">
                    <a:lumMod val="85000"/>
                  </a:schemeClr>
                </a:solidFill>
                <a:latin typeface="+mj-lt"/>
              </a:defRPr>
            </a:lvl1pPr>
          </a:lstStyle>
          <a:p>
            <a:r>
              <a:rPr lang="en-US" dirty="0"/>
              <a:t>Click to edit Master title style</a:t>
            </a:r>
          </a:p>
        </p:txBody>
      </p:sp>
      <p:sp>
        <p:nvSpPr>
          <p:cNvPr id="5" name="Slide Number Placeholder 4"/>
          <p:cNvSpPr>
            <a:spLocks noGrp="1"/>
          </p:cNvSpPr>
          <p:nvPr>
            <p:ph type="sldNum" sz="quarter" idx="10"/>
          </p:nvPr>
        </p:nvSpPr>
        <p:spPr/>
        <p:txBody>
          <a:bodyPr/>
          <a:lstStyle/>
          <a:p>
            <a:fld id="{32D37674-C2EF-49DD-B547-2006DC0D39DB}"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6D897B5-F219-4A40-9BCB-5A7083720AEE}"/>
              </a:ext>
            </a:extLst>
          </p:cNvPr>
          <p:cNvSpPr/>
          <p:nvPr userDrawn="1"/>
        </p:nvSpPr>
        <p:spPr>
          <a:xfrm>
            <a:off x="0" y="1367444"/>
            <a:ext cx="9144000" cy="1270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8A91BB"/>
              </a:solidFill>
            </a:endParaRPr>
          </a:p>
        </p:txBody>
      </p:sp>
      <p:sp>
        <p:nvSpPr>
          <p:cNvPr id="16" name="Rectangle 15">
            <a:extLst>
              <a:ext uri="{FF2B5EF4-FFF2-40B4-BE49-F238E27FC236}">
                <a16:creationId xmlns:a16="http://schemas.microsoft.com/office/drawing/2014/main" id="{576BFAD3-DB95-FC4C-BEC8-7401C23124FA}"/>
              </a:ext>
            </a:extLst>
          </p:cNvPr>
          <p:cNvSpPr/>
          <p:nvPr userDrawn="1"/>
        </p:nvSpPr>
        <p:spPr>
          <a:xfrm>
            <a:off x="0" y="1367444"/>
            <a:ext cx="9144000" cy="1270038"/>
          </a:xfrm>
          <a:prstGeom prst="rect">
            <a:avLst/>
          </a:prstGeom>
          <a:gradFill>
            <a:gsLst>
              <a:gs pos="75000">
                <a:srgbClr val="8A91BB"/>
              </a:gs>
              <a:gs pos="0">
                <a:srgbClr val="19387A"/>
              </a:gs>
              <a:gs pos="100000">
                <a:srgbClr val="CBCDE2"/>
              </a:gs>
            </a:gsLst>
            <a:lin ang="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8A91BB"/>
              </a:solidFill>
            </a:endParaRPr>
          </a:p>
        </p:txBody>
      </p:sp>
      <p:sp>
        <p:nvSpPr>
          <p:cNvPr id="8" name="Subtitle 2"/>
          <p:cNvSpPr>
            <a:spLocks noGrp="1"/>
          </p:cNvSpPr>
          <p:nvPr>
            <p:ph type="subTitle" idx="1"/>
          </p:nvPr>
        </p:nvSpPr>
        <p:spPr>
          <a:xfrm>
            <a:off x="245539" y="3023226"/>
            <a:ext cx="6400800" cy="2219334"/>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TextBox 8"/>
          <p:cNvSpPr txBox="1"/>
          <p:nvPr userDrawn="1"/>
        </p:nvSpPr>
        <p:spPr>
          <a:xfrm>
            <a:off x="261079" y="621944"/>
            <a:ext cx="2850848" cy="246221"/>
          </a:xfrm>
          <a:prstGeom prst="rect">
            <a:avLst/>
          </a:prstGeom>
          <a:noFill/>
        </p:spPr>
        <p:txBody>
          <a:bodyPr wrap="none" rtlCol="0">
            <a:spAutoFit/>
          </a:bodyPr>
          <a:lstStyle/>
          <a:p>
            <a:r>
              <a:rPr lang="en-US" sz="1000" dirty="0">
                <a:solidFill>
                  <a:schemeClr val="bg1"/>
                </a:solidFill>
                <a:latin typeface="Arial"/>
                <a:cs typeface="Arial"/>
              </a:rPr>
              <a:t>National Aeronautics</a:t>
            </a:r>
            <a:r>
              <a:rPr lang="en-US" sz="1000" baseline="0" dirty="0">
                <a:solidFill>
                  <a:schemeClr val="bg1"/>
                </a:solidFill>
                <a:latin typeface="Arial"/>
                <a:cs typeface="Arial"/>
              </a:rPr>
              <a:t> and Space Administration</a:t>
            </a:r>
            <a:endParaRPr lang="en-US" sz="1000" dirty="0">
              <a:solidFill>
                <a:schemeClr val="bg1"/>
              </a:solidFill>
              <a:latin typeface="Arial"/>
              <a:cs typeface="Arial"/>
            </a:endParaRPr>
          </a:p>
        </p:txBody>
      </p:sp>
      <p:sp>
        <p:nvSpPr>
          <p:cNvPr id="10" name="TextBox 9"/>
          <p:cNvSpPr txBox="1"/>
          <p:nvPr userDrawn="1"/>
        </p:nvSpPr>
        <p:spPr>
          <a:xfrm>
            <a:off x="261079" y="6254779"/>
            <a:ext cx="1082348" cy="246221"/>
          </a:xfrm>
          <a:prstGeom prst="rect">
            <a:avLst/>
          </a:prstGeom>
          <a:noFill/>
        </p:spPr>
        <p:txBody>
          <a:bodyPr wrap="none" rtlCol="0">
            <a:spAutoFit/>
          </a:bodyPr>
          <a:lstStyle/>
          <a:p>
            <a:pPr algn="l"/>
            <a:r>
              <a:rPr lang="en-US" sz="1000" b="1" dirty="0">
                <a:solidFill>
                  <a:schemeClr val="bg1"/>
                </a:solidFill>
                <a:latin typeface="Arial"/>
                <a:cs typeface="Arial"/>
              </a:rPr>
              <a:t>www.nasa.gov</a:t>
            </a:r>
          </a:p>
        </p:txBody>
      </p:sp>
      <p:sp>
        <p:nvSpPr>
          <p:cNvPr id="11" name="TextBox 10"/>
          <p:cNvSpPr txBox="1"/>
          <p:nvPr userDrawn="1"/>
        </p:nvSpPr>
        <p:spPr>
          <a:xfrm>
            <a:off x="251762" y="5839973"/>
            <a:ext cx="5580078" cy="307777"/>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0" spc="200" dirty="0">
                <a:solidFill>
                  <a:srgbClr val="8A91BB"/>
                </a:solidFill>
                <a:latin typeface="Century Gothic" panose="020B0502020202020204" pitchFamily="34" charset="0"/>
                <a:cs typeface="Arial"/>
              </a:rPr>
              <a:t>NASA</a:t>
            </a:r>
            <a:r>
              <a:rPr lang="en-US" sz="1400" b="1" spc="200" dirty="0">
                <a:solidFill>
                  <a:srgbClr val="8A91BB"/>
                </a:solidFill>
                <a:latin typeface="Century Gothic" panose="020B0502020202020204" pitchFamily="34" charset="0"/>
                <a:cs typeface="Arial"/>
              </a:rPr>
              <a:t> Conjunction Assessment Risk Analysis</a:t>
            </a:r>
          </a:p>
        </p:txBody>
      </p:sp>
      <p:sp>
        <p:nvSpPr>
          <p:cNvPr id="7" name="Title 1"/>
          <p:cNvSpPr>
            <a:spLocks noGrp="1"/>
          </p:cNvSpPr>
          <p:nvPr>
            <p:ph type="ctrTitle"/>
          </p:nvPr>
        </p:nvSpPr>
        <p:spPr>
          <a:xfrm>
            <a:off x="245538" y="1267451"/>
            <a:ext cx="8898461" cy="1470025"/>
          </a:xfrm>
        </p:spPr>
        <p:txBody>
          <a:bodyPr/>
          <a:lstStyle>
            <a:lvl1pPr algn="l">
              <a:defRPr>
                <a:solidFill>
                  <a:srgbClr val="CA0000"/>
                </a:solidFill>
                <a:effectLst>
                  <a:outerShdw blurRad="50800" dist="38100" dir="2700000" algn="tl" rotWithShape="0">
                    <a:prstClr val="black"/>
                  </a:outerShdw>
                </a:effectLst>
              </a:defRPr>
            </a:lvl1pPr>
          </a:lstStyle>
          <a:p>
            <a:r>
              <a:rPr lang="en-US" dirty="0"/>
              <a:t>Click to edit Master title style</a:t>
            </a:r>
          </a:p>
        </p:txBody>
      </p:sp>
      <p:pic>
        <p:nvPicPr>
          <p:cNvPr id="13" name="NASA.gif" descr="/Users/kgammage/Documents/CustomerWork/Meatballs/NASA.gif"/>
          <p:cNvPicPr>
            <a:picLocks noChangeAspect="1"/>
          </p:cNvPicPr>
          <p:nvPr userDrawn="1"/>
        </p:nvPicPr>
        <p:blipFill>
          <a:blip r:embed="rId3" r:link="rId4"/>
          <a:stretch>
            <a:fillRect/>
          </a:stretch>
        </p:blipFill>
        <p:spPr>
          <a:xfrm>
            <a:off x="7735889" y="258783"/>
            <a:ext cx="1086856" cy="934696"/>
          </a:xfrm>
          <a:prstGeom prst="rect">
            <a:avLst/>
          </a:prstGeom>
        </p:spPr>
      </p:pic>
      <p:cxnSp>
        <p:nvCxnSpPr>
          <p:cNvPr id="3" name="Straight Connector 2">
            <a:extLst>
              <a:ext uri="{FF2B5EF4-FFF2-40B4-BE49-F238E27FC236}">
                <a16:creationId xmlns:a16="http://schemas.microsoft.com/office/drawing/2014/main" id="{BD33103E-49B1-DB43-BD68-F854FA000F3C}"/>
              </a:ext>
            </a:extLst>
          </p:cNvPr>
          <p:cNvCxnSpPr/>
          <p:nvPr userDrawn="1"/>
        </p:nvCxnSpPr>
        <p:spPr>
          <a:xfrm>
            <a:off x="0" y="1371600"/>
            <a:ext cx="9144000" cy="0"/>
          </a:xfrm>
          <a:prstGeom prst="line">
            <a:avLst/>
          </a:prstGeom>
          <a:ln w="44450">
            <a:solidFill>
              <a:srgbClr val="FADF4E"/>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FAF7AE7E-1AD3-394B-BE79-E771072EC3E3}"/>
              </a:ext>
            </a:extLst>
          </p:cNvPr>
          <p:cNvCxnSpPr/>
          <p:nvPr userDrawn="1"/>
        </p:nvCxnSpPr>
        <p:spPr>
          <a:xfrm>
            <a:off x="0" y="2643149"/>
            <a:ext cx="9144000" cy="0"/>
          </a:xfrm>
          <a:prstGeom prst="line">
            <a:avLst/>
          </a:prstGeom>
          <a:ln w="44450">
            <a:solidFill>
              <a:srgbClr val="FADF4E"/>
            </a:solidFill>
          </a:ln>
          <a:effectLst/>
        </p:spPr>
        <p:style>
          <a:lnRef idx="2">
            <a:schemeClr val="accent1"/>
          </a:lnRef>
          <a:fillRef idx="0">
            <a:schemeClr val="accent1"/>
          </a:fillRef>
          <a:effectRef idx="1">
            <a:schemeClr val="accent1"/>
          </a:effectRef>
          <a:fontRef idx="minor">
            <a:schemeClr val="tx1"/>
          </a:fontRef>
        </p:style>
      </p:cxnSp>
      <p:sp>
        <p:nvSpPr>
          <p:cNvPr id="2" name="Slide Number Placeholder 1"/>
          <p:cNvSpPr>
            <a:spLocks noGrp="1"/>
          </p:cNvSpPr>
          <p:nvPr>
            <p:ph type="sldNum" sz="quarter" idx="10"/>
          </p:nvPr>
        </p:nvSpPr>
        <p:spPr/>
        <p:txBody>
          <a:bodyPr/>
          <a:lstStyle/>
          <a:p>
            <a:fld id="{32D37674-C2EF-49DD-B547-2006DC0D39DB}"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dirty="0"/>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bg1">
                    <a:lumMod val="85000"/>
                  </a:schemeClr>
                </a:solidFill>
              </a:defRPr>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bg1">
                    <a:lumMod val="85000"/>
                  </a:schemeClr>
                </a:solidFil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lumMod val="85000"/>
                  </a:schemeClr>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chemeClr val="bg1">
                    <a:lumMod val="85000"/>
                  </a:schemeClr>
                </a:solidFill>
              </a:defRPr>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lang="en-US" sz="900" kern="1200" smtClean="0">
                <a:solidFill>
                  <a:srgbClr val="65CBF9"/>
                </a:solidFill>
                <a:latin typeface="Arial" panose="020B0604020202020204" pitchFamily="34" charset="0"/>
                <a:ea typeface="+mn-ea"/>
                <a:cs typeface="Arial" panose="020B0604020202020204" pitchFamily="34" charset="0"/>
              </a:defRPr>
            </a:lvl1pPr>
          </a:lstStyle>
          <a:p>
            <a:fld id="{9FDDC7CE-E2F1-F441-A4A9-7168D8559A65}" type="slidenum">
              <a:rPr lang="en-US" smtClean="0"/>
              <a:pPr/>
              <a:t>‹#›</a:t>
            </a:fld>
            <a:endParaRPr lang="en-US" dirty="0"/>
          </a:p>
        </p:txBody>
      </p:sp>
      <p:sp>
        <p:nvSpPr>
          <p:cNvPr id="10" name="Text Placeholder 2"/>
          <p:cNvSpPr>
            <a:spLocks noGrp="1"/>
          </p:cNvSpPr>
          <p:nvPr>
            <p:ph idx="1"/>
          </p:nvPr>
        </p:nvSpPr>
        <p:spPr>
          <a:xfrm>
            <a:off x="171451" y="1152144"/>
            <a:ext cx="8778240" cy="5468112"/>
          </a:xfrm>
          <a:prstGeom prst="rect">
            <a:avLst/>
          </a:prstGeom>
        </p:spPr>
        <p:txBody>
          <a:bodyPr vert="horz" lIns="91440" tIns="45720" rIns="91440" bIns="45720" rtlCol="0">
            <a:normAutofit/>
          </a:bodyPr>
          <a:lstStyle>
            <a:lvl1pPr marL="0" indent="0">
              <a:buFont typeface="Arial" panose="020B0604020202020204" pitchFamily="34" charset="0"/>
              <a:buNone/>
              <a:tabLst/>
              <a:defRPr b="1">
                <a:solidFill>
                  <a:schemeClr val="tx2"/>
                </a:solidFill>
              </a:defRPr>
            </a:lvl1pPr>
            <a:lvl2pPr marL="514350" indent="-171450">
              <a:spcBef>
                <a:spcPts val="375"/>
              </a:spcBef>
              <a:buFont typeface="Arial" panose="020B0604020202020204" pitchFamily="34" charset="0"/>
              <a:buChar char="•"/>
              <a:tabLst/>
              <a:defRPr>
                <a:solidFill>
                  <a:schemeClr val="tx2"/>
                </a:solidFill>
              </a:defRPr>
            </a:lvl2pPr>
            <a:lvl3pPr marL="776288" indent="-114300">
              <a:buFont typeface="Arial" panose="020B0604020202020204" pitchFamily="34" charset="0"/>
              <a:buChar char="•"/>
              <a:tabLst/>
              <a:defRPr>
                <a:solidFill>
                  <a:schemeClr val="tx2"/>
                </a:solidFill>
              </a:defRPr>
            </a:lvl3pPr>
            <a:lvl4pPr marL="1119188" indent="-175022">
              <a:buFont typeface="Arial" panose="020B0604020202020204" pitchFamily="34" charset="0"/>
              <a:buChar char="•"/>
              <a:tabLst/>
              <a:defRPr>
                <a:solidFill>
                  <a:schemeClr val="tx2"/>
                </a:solidFill>
              </a:defRPr>
            </a:lvl4pPr>
            <a:lvl5pPr marL="1378744" indent="-190500">
              <a:buFont typeface="Arial" panose="020B0604020202020204" pitchFamily="34" charset="0"/>
              <a:buChar char="•"/>
              <a:tabLs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a:extLst>
              <a:ext uri="{FF2B5EF4-FFF2-40B4-BE49-F238E27FC236}">
                <a16:creationId xmlns:a16="http://schemas.microsoft.com/office/drawing/2014/main" id="{FC2468A5-1707-D549-9E3D-4EC2394DD20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33151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388C164-57C2-B84D-AF5B-A37C06E59202}"/>
              </a:ext>
            </a:extLst>
          </p:cNvPr>
          <p:cNvSpPr/>
          <p:nvPr userDrawn="1"/>
        </p:nvSpPr>
        <p:spPr>
          <a:xfrm>
            <a:off x="0" y="0"/>
            <a:ext cx="9144000" cy="1270038"/>
          </a:xfrm>
          <a:prstGeom prst="rect">
            <a:avLst/>
          </a:prstGeom>
          <a:gradFill>
            <a:gsLst>
              <a:gs pos="75000">
                <a:srgbClr val="8A91BB"/>
              </a:gs>
              <a:gs pos="0">
                <a:srgbClr val="19387A"/>
              </a:gs>
              <a:gs pos="100000">
                <a:srgbClr val="CBCDE2"/>
              </a:gs>
            </a:gsLst>
            <a:lin ang="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8A91BB"/>
              </a:solidFill>
            </a:endParaRPr>
          </a:p>
        </p:txBody>
      </p:sp>
      <p:sp>
        <p:nvSpPr>
          <p:cNvPr id="2" name="Title Placeholder 1"/>
          <p:cNvSpPr>
            <a:spLocks noGrp="1"/>
          </p:cNvSpPr>
          <p:nvPr>
            <p:ph type="title"/>
          </p:nvPr>
        </p:nvSpPr>
        <p:spPr>
          <a:xfrm>
            <a:off x="457200" y="168802"/>
            <a:ext cx="8229600" cy="1143000"/>
          </a:xfrm>
          <a:prstGeom prst="rect">
            <a:avLst/>
          </a:prstGeom>
        </p:spPr>
        <p:txBody>
          <a:bodyPr vert="horz" lIns="91440" tIns="45720" rIns="91440" bIns="45720" rtlCol="0" anchor="ctr">
            <a:normAutofit/>
          </a:bodyPr>
          <a:lstStyle/>
          <a:p>
            <a:r>
              <a:rPr lang="en-US" dirty="0"/>
              <a:t>Click to edit title style</a:t>
            </a:r>
          </a:p>
        </p:txBody>
      </p:sp>
      <p:sp>
        <p:nvSpPr>
          <p:cNvPr id="3" name="Text Placeholder 2"/>
          <p:cNvSpPr>
            <a:spLocks noGrp="1"/>
          </p:cNvSpPr>
          <p:nvPr>
            <p:ph type="body" idx="1"/>
          </p:nvPr>
        </p:nvSpPr>
        <p:spPr>
          <a:xfrm>
            <a:off x="457200" y="1475412"/>
            <a:ext cx="8229600" cy="46507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438029" y="6422227"/>
            <a:ext cx="3977371" cy="307777"/>
          </a:xfrm>
          <a:prstGeom prst="rect">
            <a:avLst/>
          </a:prstGeom>
          <a:noFill/>
        </p:spPr>
        <p:txBody>
          <a:bodyPr wrap="non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0" dirty="0">
                <a:solidFill>
                  <a:srgbClr val="8A91BB"/>
                </a:solidFill>
                <a:effectLst>
                  <a:outerShdw blurRad="50800" dist="38100" dir="2700000" algn="tl" rotWithShape="0">
                    <a:schemeClr val="tx1">
                      <a:alpha val="0"/>
                    </a:schemeClr>
                  </a:outerShdw>
                </a:effectLst>
                <a:latin typeface="Century Gothic" panose="020B0502020202020204" pitchFamily="34" charset="0"/>
              </a:rPr>
              <a:t>NASA</a:t>
            </a:r>
            <a:r>
              <a:rPr lang="en-US" sz="1400" b="1" dirty="0">
                <a:solidFill>
                  <a:srgbClr val="8A91BB"/>
                </a:solidFill>
                <a:effectLst>
                  <a:outerShdw blurRad="50800" dist="38100" dir="2700000" algn="tl" rotWithShape="0">
                    <a:schemeClr val="tx1">
                      <a:alpha val="0"/>
                    </a:schemeClr>
                  </a:outerShdw>
                </a:effectLst>
                <a:latin typeface="Century Gothic" panose="020B0502020202020204" pitchFamily="34" charset="0"/>
              </a:rPr>
              <a:t> Conjunction Assessment Risk Analysis</a:t>
            </a:r>
          </a:p>
        </p:txBody>
      </p:sp>
      <p:cxnSp>
        <p:nvCxnSpPr>
          <p:cNvPr id="10" name="Straight Connector 9">
            <a:extLst>
              <a:ext uri="{FF2B5EF4-FFF2-40B4-BE49-F238E27FC236}">
                <a16:creationId xmlns:a16="http://schemas.microsoft.com/office/drawing/2014/main" id="{84D146FF-AA30-844A-86F2-2331A81DC230}"/>
              </a:ext>
            </a:extLst>
          </p:cNvPr>
          <p:cNvCxnSpPr/>
          <p:nvPr userDrawn="1"/>
        </p:nvCxnSpPr>
        <p:spPr>
          <a:xfrm>
            <a:off x="0" y="6319025"/>
            <a:ext cx="9144000" cy="0"/>
          </a:xfrm>
          <a:prstGeom prst="line">
            <a:avLst/>
          </a:prstGeom>
          <a:ln w="38100">
            <a:solidFill>
              <a:srgbClr val="19387A"/>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65E1555-99A7-0349-AA0D-A43B8CE4B0F4}"/>
              </a:ext>
            </a:extLst>
          </p:cNvPr>
          <p:cNvCxnSpPr/>
          <p:nvPr userDrawn="1"/>
        </p:nvCxnSpPr>
        <p:spPr>
          <a:xfrm>
            <a:off x="0" y="1260089"/>
            <a:ext cx="9144000" cy="0"/>
          </a:xfrm>
          <a:prstGeom prst="line">
            <a:avLst/>
          </a:prstGeom>
          <a:ln w="44450">
            <a:solidFill>
              <a:srgbClr val="FADF4E"/>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4"/>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D37674-C2EF-49DD-B547-2006DC0D39DB}"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73" r:id="rId11"/>
  </p:sldLayoutIdLst>
  <p:hf hdr="0" ftr="0" dt="0"/>
  <p:txStyles>
    <p:titleStyle>
      <a:lvl1pPr algn="l" defTabSz="457200" rtl="0" eaLnBrk="1" latinLnBrk="0" hangingPunct="1">
        <a:spcBef>
          <a:spcPct val="0"/>
        </a:spcBef>
        <a:buNone/>
        <a:defRPr sz="3600" b="1" kern="1200">
          <a:solidFill>
            <a:schemeClr val="bg1">
              <a:lumMod val="85000"/>
            </a:schemeClr>
          </a:solidFill>
          <a:effectLst>
            <a:outerShdw blurRad="50800" dist="38100" dir="2700000" algn="tl" rotWithShape="0">
              <a:schemeClr val="tx1"/>
            </a:outerShdw>
          </a:effectLst>
          <a:latin typeface="+mj-lt"/>
          <a:ea typeface="+mj-ea"/>
          <a:cs typeface="Arial"/>
        </a:defRPr>
      </a:lvl1pPr>
    </p:titleStyle>
    <p:bodyStyle>
      <a:lvl1pPr marL="171450" indent="-171450" algn="l" defTabSz="457200" rtl="0" eaLnBrk="1" latinLnBrk="0" hangingPunct="1">
        <a:spcBef>
          <a:spcPct val="20000"/>
        </a:spcBef>
        <a:buClr>
          <a:srgbClr val="CA0000"/>
        </a:buClr>
        <a:buFont typeface="Arial"/>
        <a:buChar char="•"/>
        <a:defRPr sz="2000" b="1" kern="1200">
          <a:solidFill>
            <a:schemeClr val="tx1"/>
          </a:solidFill>
          <a:effectLst>
            <a:outerShdw blurRad="50800" dist="38100" dir="2700000" algn="tl" rotWithShape="0">
              <a:schemeClr val="tx1">
                <a:alpha val="0"/>
              </a:schemeClr>
            </a:outerShdw>
          </a:effectLst>
          <a:latin typeface="+mj-lt"/>
          <a:ea typeface="+mn-ea"/>
          <a:cs typeface="Arial"/>
        </a:defRPr>
      </a:lvl1pPr>
      <a:lvl2pPr marL="455613" indent="-284163" algn="l" defTabSz="457200" rtl="0" eaLnBrk="1" latinLnBrk="0" hangingPunct="1">
        <a:spcBef>
          <a:spcPct val="20000"/>
        </a:spcBef>
        <a:buClr>
          <a:srgbClr val="CA0000"/>
        </a:buClr>
        <a:buFont typeface="Arial"/>
        <a:buChar char="–"/>
        <a:tabLst>
          <a:tab pos="341313" algn="l"/>
        </a:tabLst>
        <a:defRPr sz="1800" b="1" kern="1200">
          <a:solidFill>
            <a:schemeClr val="tx1"/>
          </a:solidFill>
          <a:effectLst>
            <a:outerShdw blurRad="50800" dist="38100" dir="2700000" algn="tl" rotWithShape="0">
              <a:schemeClr val="tx1">
                <a:alpha val="0"/>
              </a:schemeClr>
            </a:outerShdw>
          </a:effectLst>
          <a:latin typeface="+mj-lt"/>
          <a:ea typeface="+mn-ea"/>
          <a:cs typeface="Arial"/>
        </a:defRPr>
      </a:lvl2pPr>
      <a:lvl3pPr marL="741363" indent="-228600" algn="l" defTabSz="457200" rtl="0" eaLnBrk="1" latinLnBrk="0" hangingPunct="1">
        <a:spcBef>
          <a:spcPct val="20000"/>
        </a:spcBef>
        <a:buClr>
          <a:srgbClr val="CA0000"/>
        </a:buClr>
        <a:buFont typeface="Arial"/>
        <a:buChar char="•"/>
        <a:tabLst>
          <a:tab pos="569913" algn="l"/>
        </a:tabLst>
        <a:defRPr sz="1600" b="1" kern="1200">
          <a:solidFill>
            <a:schemeClr val="tx1"/>
          </a:solidFill>
          <a:effectLst>
            <a:outerShdw blurRad="50800" dist="38100" dir="2700000" algn="tl" rotWithShape="0">
              <a:schemeClr val="tx1">
                <a:alpha val="0"/>
              </a:schemeClr>
            </a:outerShdw>
          </a:effectLst>
          <a:latin typeface="+mj-lt"/>
          <a:ea typeface="+mn-ea"/>
          <a:cs typeface="Arial"/>
        </a:defRPr>
      </a:lvl3pPr>
      <a:lvl4pPr marL="1025525" indent="-284163" algn="l" defTabSz="457200" rtl="0" eaLnBrk="1" latinLnBrk="0" hangingPunct="1">
        <a:spcBef>
          <a:spcPct val="20000"/>
        </a:spcBef>
        <a:buClr>
          <a:srgbClr val="CA0000"/>
        </a:buClr>
        <a:buFont typeface="Arial"/>
        <a:buChar char="–"/>
        <a:defRPr sz="1600" b="1" kern="1200">
          <a:solidFill>
            <a:schemeClr val="tx1"/>
          </a:solidFill>
          <a:effectLst>
            <a:outerShdw blurRad="50800" dist="38100" dir="2700000" algn="tl" rotWithShape="0">
              <a:schemeClr val="tx1">
                <a:alpha val="0"/>
              </a:schemeClr>
            </a:outerShdw>
          </a:effectLst>
          <a:latin typeface="+mj-lt"/>
          <a:ea typeface="+mn-ea"/>
          <a:cs typeface="Arial"/>
        </a:defRPr>
      </a:lvl4pPr>
      <a:lvl5pPr marL="1254125" indent="-228600" algn="l" defTabSz="457200" rtl="0" eaLnBrk="1" latinLnBrk="0" hangingPunct="1">
        <a:spcBef>
          <a:spcPct val="20000"/>
        </a:spcBef>
        <a:buClr>
          <a:srgbClr val="CA0000"/>
        </a:buClr>
        <a:buFont typeface="Arial"/>
        <a:buChar char="»"/>
        <a:defRPr sz="1600" b="1" kern="1200">
          <a:solidFill>
            <a:schemeClr val="tx1"/>
          </a:solidFill>
          <a:effectLst>
            <a:outerShdw blurRad="50800" dist="38100" dir="2700000" algn="tl" rotWithShape="0">
              <a:schemeClr val="tx1">
                <a:alpha val="0"/>
              </a:schemeClr>
            </a:outerShdw>
          </a:effectLst>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hyperlink" Target="https://www.nasa.gov/conjunction-assessment" TargetMode="External"/><Relationship Id="rId3" Type="http://schemas.openxmlformats.org/officeDocument/2006/relationships/image" Target="../media/image12.jpg"/><Relationship Id="rId7" Type="http://schemas.openxmlformats.org/officeDocument/2006/relationships/hyperlink" Target="mailto:CARA-ODR-Liaison@nasa.onmicrosoft.com" TargetMode="External"/><Relationship Id="rId2" Type="http://schemas.openxmlformats.org/officeDocument/2006/relationships/image" Target="../media/image11.jpg"/><Relationship Id="rId1" Type="http://schemas.openxmlformats.org/officeDocument/2006/relationships/slideLayout" Target="../slideLayouts/slideLayout1.xml"/><Relationship Id="rId6" Type="http://schemas.openxmlformats.org/officeDocument/2006/relationships/hyperlink" Target="mailto:hq-cara-ops@lists.hq.nasa.gov" TargetMode="External"/><Relationship Id="rId5" Type="http://schemas.openxmlformats.org/officeDocument/2006/relationships/hyperlink" Target="mailto:CARA-MissionSupport@nasa.onmicrosoft.com" TargetMode="External"/><Relationship Id="rId4" Type="http://schemas.openxmlformats.org/officeDocument/2006/relationships/image" Target="../media/image13.jpg"/><Relationship Id="rId9" Type="http://schemas.openxmlformats.org/officeDocument/2006/relationships/hyperlink" Target="https://www.nasa.gov/conjunction-risk-analysis-and-mitigation"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file://localhost/Users/kgammage/Documents/CustomerWork/Meatballs/NASA.gif" TargetMode="External"/><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mailto:hq-cara-ops@lists.hq.nasa.gov"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lnSpcReduction="10000"/>
          </a:bodyPr>
          <a:lstStyle/>
          <a:p>
            <a:r>
              <a:rPr lang="en-US" dirty="0"/>
              <a:t>Lauri K. Newman</a:t>
            </a:r>
          </a:p>
          <a:p>
            <a:r>
              <a:rPr lang="en-US" dirty="0"/>
              <a:t>NASA Conjunction Assessment Program Officer</a:t>
            </a:r>
          </a:p>
          <a:p>
            <a:r>
              <a:rPr lang="en-US" dirty="0"/>
              <a:t>HQ Science Mission Directorate</a:t>
            </a:r>
          </a:p>
          <a:p>
            <a:r>
              <a:rPr lang="en-US" dirty="0"/>
              <a:t>Office of the Deputy Associate Administrator for Programs</a:t>
            </a:r>
          </a:p>
          <a:p>
            <a:endParaRPr lang="en-US" dirty="0"/>
          </a:p>
          <a:p>
            <a:r>
              <a:rPr lang="en-US" dirty="0"/>
              <a:t>October 11, 2023</a:t>
            </a:r>
          </a:p>
        </p:txBody>
      </p:sp>
      <p:sp>
        <p:nvSpPr>
          <p:cNvPr id="3" name="Title 2"/>
          <p:cNvSpPr>
            <a:spLocks noGrp="1"/>
          </p:cNvSpPr>
          <p:nvPr>
            <p:ph type="ctrTitle"/>
          </p:nvPr>
        </p:nvSpPr>
        <p:spPr/>
        <p:txBody>
          <a:bodyPr/>
          <a:lstStyle/>
          <a:p>
            <a:r>
              <a:rPr lang="en-US" dirty="0">
                <a:solidFill>
                  <a:srgbClr val="FADF4E"/>
                </a:solidFill>
              </a:rPr>
              <a:t>Conjunction Assessment Special Topics</a:t>
            </a:r>
          </a:p>
        </p:txBody>
      </p:sp>
      <p:sp>
        <p:nvSpPr>
          <p:cNvPr id="4" name="Slide Number Placeholder 3"/>
          <p:cNvSpPr>
            <a:spLocks noGrp="1"/>
          </p:cNvSpPr>
          <p:nvPr>
            <p:ph type="sldNum" sz="quarter" idx="10"/>
          </p:nvPr>
        </p:nvSpPr>
        <p:spPr/>
        <p:txBody>
          <a:bodyPr/>
          <a:lstStyle/>
          <a:p>
            <a:fld id="{32D37674-C2EF-49DD-B547-2006DC0D39DB}" type="slidenum">
              <a:rPr lang="en-US" smtClean="0"/>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30CE526-FD61-E44F-9161-85DF7BE8D880}"/>
              </a:ext>
            </a:extLst>
          </p:cNvPr>
          <p:cNvPicPr>
            <a:picLocks noGrp="1" noChangeAspect="1"/>
          </p:cNvPicPr>
          <p:nvPr>
            <p:ph idx="1"/>
          </p:nvPr>
        </p:nvPicPr>
        <p:blipFill>
          <a:blip r:embed="rId2"/>
          <a:stretch>
            <a:fillRect/>
          </a:stretch>
        </p:blipFill>
        <p:spPr>
          <a:xfrm>
            <a:off x="457200" y="1306819"/>
            <a:ext cx="8229600" cy="4132291"/>
          </a:xfrm>
        </p:spPr>
      </p:pic>
      <p:sp>
        <p:nvSpPr>
          <p:cNvPr id="3" name="Title 2">
            <a:extLst>
              <a:ext uri="{FF2B5EF4-FFF2-40B4-BE49-F238E27FC236}">
                <a16:creationId xmlns:a16="http://schemas.microsoft.com/office/drawing/2014/main" id="{D2BA9C37-3B3D-051E-A055-E60378DF1C19}"/>
              </a:ext>
            </a:extLst>
          </p:cNvPr>
          <p:cNvSpPr>
            <a:spLocks noGrp="1"/>
          </p:cNvSpPr>
          <p:nvPr>
            <p:ph type="title"/>
          </p:nvPr>
        </p:nvSpPr>
        <p:spPr/>
        <p:txBody>
          <a:bodyPr/>
          <a:lstStyle/>
          <a:p>
            <a:r>
              <a:rPr lang="en-US" dirty="0"/>
              <a:t>Growth in Conjunction Assessment Events</a:t>
            </a:r>
          </a:p>
        </p:txBody>
      </p:sp>
      <p:sp>
        <p:nvSpPr>
          <p:cNvPr id="4" name="Slide Number Placeholder 3">
            <a:extLst>
              <a:ext uri="{FF2B5EF4-FFF2-40B4-BE49-F238E27FC236}">
                <a16:creationId xmlns:a16="http://schemas.microsoft.com/office/drawing/2014/main" id="{B58B4811-0CAA-8A67-02CC-ED80DF3FD6FE}"/>
              </a:ext>
            </a:extLst>
          </p:cNvPr>
          <p:cNvSpPr>
            <a:spLocks noGrp="1"/>
          </p:cNvSpPr>
          <p:nvPr>
            <p:ph type="sldNum" sz="quarter" idx="10"/>
          </p:nvPr>
        </p:nvSpPr>
        <p:spPr/>
        <p:txBody>
          <a:bodyPr/>
          <a:lstStyle/>
          <a:p>
            <a:fld id="{32D37674-C2EF-49DD-B547-2006DC0D39DB}" type="slidenum">
              <a:rPr lang="en-US" smtClean="0"/>
              <a:t>2</a:t>
            </a:fld>
            <a:endParaRPr lang="en-US" dirty="0"/>
          </a:p>
        </p:txBody>
      </p:sp>
      <p:sp>
        <p:nvSpPr>
          <p:cNvPr id="7" name="TextBox 6">
            <a:extLst>
              <a:ext uri="{FF2B5EF4-FFF2-40B4-BE49-F238E27FC236}">
                <a16:creationId xmlns:a16="http://schemas.microsoft.com/office/drawing/2014/main" id="{45AF51B9-FAE1-C651-7B94-6C382C0B8B6F}"/>
              </a:ext>
            </a:extLst>
          </p:cNvPr>
          <p:cNvSpPr txBox="1"/>
          <p:nvPr/>
        </p:nvSpPr>
        <p:spPr>
          <a:xfrm>
            <a:off x="4644261" y="1752583"/>
            <a:ext cx="1565547" cy="523220"/>
          </a:xfrm>
          <a:prstGeom prst="rect">
            <a:avLst/>
          </a:prstGeom>
          <a:solidFill>
            <a:schemeClr val="tx2">
              <a:lumMod val="20000"/>
              <a:lumOff val="80000"/>
            </a:schemeClr>
          </a:solidFill>
        </p:spPr>
        <p:txBody>
          <a:bodyPr wrap="square" rtlCol="0">
            <a:spAutoFit/>
          </a:bodyPr>
          <a:lstStyle/>
          <a:p>
            <a:r>
              <a:rPr lang="en-US" sz="1400" dirty="0"/>
              <a:t>Russian ASAT test </a:t>
            </a:r>
          </a:p>
          <a:p>
            <a:r>
              <a:rPr lang="en-US" sz="1400" dirty="0"/>
              <a:t>15 NOV 2021</a:t>
            </a:r>
          </a:p>
        </p:txBody>
      </p:sp>
      <p:sp>
        <p:nvSpPr>
          <p:cNvPr id="8" name="TextBox 7">
            <a:extLst>
              <a:ext uri="{FF2B5EF4-FFF2-40B4-BE49-F238E27FC236}">
                <a16:creationId xmlns:a16="http://schemas.microsoft.com/office/drawing/2014/main" id="{6E8766D4-5EC3-22C3-26A0-817640933109}"/>
              </a:ext>
            </a:extLst>
          </p:cNvPr>
          <p:cNvSpPr txBox="1"/>
          <p:nvPr/>
        </p:nvSpPr>
        <p:spPr>
          <a:xfrm>
            <a:off x="3408367" y="2478269"/>
            <a:ext cx="1479549" cy="523220"/>
          </a:xfrm>
          <a:prstGeom prst="rect">
            <a:avLst/>
          </a:prstGeom>
          <a:solidFill>
            <a:schemeClr val="tx2">
              <a:lumMod val="20000"/>
              <a:lumOff val="80000"/>
            </a:schemeClr>
          </a:solidFill>
        </p:spPr>
        <p:txBody>
          <a:bodyPr wrap="square" rtlCol="0">
            <a:spAutoFit/>
          </a:bodyPr>
          <a:lstStyle/>
          <a:p>
            <a:r>
              <a:rPr lang="en-US" sz="1400" dirty="0"/>
              <a:t>1</a:t>
            </a:r>
            <a:r>
              <a:rPr lang="en-US" sz="1400" baseline="30000" dirty="0"/>
              <a:t>st</a:t>
            </a:r>
            <a:r>
              <a:rPr lang="en-US" sz="1400" dirty="0"/>
              <a:t> </a:t>
            </a:r>
            <a:r>
              <a:rPr lang="en-US" sz="1400" dirty="0" err="1"/>
              <a:t>Starlink</a:t>
            </a:r>
            <a:r>
              <a:rPr lang="en-US" sz="1400" dirty="0"/>
              <a:t> launch</a:t>
            </a:r>
          </a:p>
          <a:p>
            <a:r>
              <a:rPr lang="en-US" sz="1400" dirty="0"/>
              <a:t>23 MAY 2019</a:t>
            </a:r>
          </a:p>
        </p:txBody>
      </p:sp>
      <p:cxnSp>
        <p:nvCxnSpPr>
          <p:cNvPr id="9" name="Straight Arrow Connector 8">
            <a:extLst>
              <a:ext uri="{FF2B5EF4-FFF2-40B4-BE49-F238E27FC236}">
                <a16:creationId xmlns:a16="http://schemas.microsoft.com/office/drawing/2014/main" id="{25E774F3-5039-BEA5-5D9E-B05D4E1F0E87}"/>
              </a:ext>
            </a:extLst>
          </p:cNvPr>
          <p:cNvCxnSpPr>
            <a:cxnSpLocks/>
          </p:cNvCxnSpPr>
          <p:nvPr/>
        </p:nvCxnSpPr>
        <p:spPr>
          <a:xfrm>
            <a:off x="6249356" y="2095737"/>
            <a:ext cx="475294" cy="46760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8B1E37D1-B762-6391-6235-90E529930BCC}"/>
              </a:ext>
            </a:extLst>
          </p:cNvPr>
          <p:cNvCxnSpPr/>
          <p:nvPr/>
        </p:nvCxnSpPr>
        <p:spPr>
          <a:xfrm>
            <a:off x="4062417" y="3012677"/>
            <a:ext cx="63500" cy="7747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CF6C3A25-B4EE-89CD-D025-E68A68A00EC1}"/>
              </a:ext>
            </a:extLst>
          </p:cNvPr>
          <p:cNvSpPr txBox="1"/>
          <p:nvPr/>
        </p:nvSpPr>
        <p:spPr>
          <a:xfrm>
            <a:off x="256328" y="5543787"/>
            <a:ext cx="8775865" cy="707886"/>
          </a:xfrm>
          <a:prstGeom prst="rect">
            <a:avLst/>
          </a:prstGeom>
          <a:solidFill>
            <a:schemeClr val="tx2">
              <a:lumMod val="20000"/>
              <a:lumOff val="80000"/>
            </a:schemeClr>
          </a:solidFill>
        </p:spPr>
        <p:txBody>
          <a:bodyPr wrap="square" rtlCol="0">
            <a:spAutoFit/>
          </a:bodyPr>
          <a:lstStyle/>
          <a:p>
            <a:r>
              <a:rPr lang="en-US" sz="2000" b="1" dirty="0"/>
              <a:t>Number of conjunctions is growing, and more are with operational spacecraft than debris – requires coordination.</a:t>
            </a:r>
          </a:p>
        </p:txBody>
      </p:sp>
    </p:spTree>
    <p:extLst>
      <p:ext uri="{BB962C8B-B14F-4D97-AF65-F5344CB8AC3E}">
        <p14:creationId xmlns:p14="http://schemas.microsoft.com/office/powerpoint/2010/main" val="2100560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8B39B8-5C1F-407C-9285-944411F39623}"/>
              </a:ext>
            </a:extLst>
          </p:cNvPr>
          <p:cNvSpPr>
            <a:spLocks noGrp="1"/>
          </p:cNvSpPr>
          <p:nvPr>
            <p:ph idx="1"/>
          </p:nvPr>
        </p:nvSpPr>
        <p:spPr/>
        <p:txBody>
          <a:bodyPr>
            <a:normAutofit/>
          </a:bodyPr>
          <a:lstStyle/>
          <a:p>
            <a:r>
              <a:rPr lang="en-US" dirty="0"/>
              <a:t>CA organizations at NASA</a:t>
            </a:r>
          </a:p>
          <a:p>
            <a:r>
              <a:rPr lang="en-US" dirty="0"/>
              <a:t>Simplification of NPR </a:t>
            </a:r>
          </a:p>
          <a:p>
            <a:pPr lvl="1"/>
            <a:r>
              <a:rPr lang="en-US" dirty="0"/>
              <a:t>Flow chart</a:t>
            </a:r>
          </a:p>
          <a:p>
            <a:pPr lvl="1"/>
            <a:r>
              <a:rPr lang="en-US" dirty="0"/>
              <a:t>OCAP screening form</a:t>
            </a:r>
          </a:p>
          <a:p>
            <a:r>
              <a:rPr lang="en-US" dirty="0"/>
              <a:t>Key Best practices</a:t>
            </a:r>
          </a:p>
          <a:p>
            <a:r>
              <a:rPr lang="en-US" dirty="0"/>
              <a:t>Non-Earth CA</a:t>
            </a:r>
          </a:p>
          <a:p>
            <a:r>
              <a:rPr lang="en-US" dirty="0"/>
              <a:t>Resources for Assistance</a:t>
            </a:r>
          </a:p>
          <a:p>
            <a:endParaRPr lang="en-US" dirty="0"/>
          </a:p>
          <a:p>
            <a:endParaRPr lang="en-US" dirty="0"/>
          </a:p>
          <a:p>
            <a:pPr lvl="1"/>
            <a:endParaRPr lang="en-US" dirty="0"/>
          </a:p>
          <a:p>
            <a:pPr lvl="1"/>
            <a:endParaRPr lang="en-US" dirty="0"/>
          </a:p>
          <a:p>
            <a:pPr lvl="1"/>
            <a:endParaRPr lang="en-US" dirty="0"/>
          </a:p>
        </p:txBody>
      </p:sp>
      <p:sp>
        <p:nvSpPr>
          <p:cNvPr id="3" name="Title 2">
            <a:extLst>
              <a:ext uri="{FF2B5EF4-FFF2-40B4-BE49-F238E27FC236}">
                <a16:creationId xmlns:a16="http://schemas.microsoft.com/office/drawing/2014/main" id="{22780C33-B6DE-47DB-A36E-FCF4D3C8F292}"/>
              </a:ext>
            </a:extLst>
          </p:cNvPr>
          <p:cNvSpPr>
            <a:spLocks noGrp="1"/>
          </p:cNvSpPr>
          <p:nvPr>
            <p:ph type="title"/>
          </p:nvPr>
        </p:nvSpPr>
        <p:spPr/>
        <p:txBody>
          <a:bodyPr/>
          <a:lstStyle/>
          <a:p>
            <a:r>
              <a:rPr lang="en-US" dirty="0"/>
              <a:t>Agenda</a:t>
            </a:r>
          </a:p>
        </p:txBody>
      </p:sp>
      <p:sp>
        <p:nvSpPr>
          <p:cNvPr id="4" name="Slide Number Placeholder 3">
            <a:extLst>
              <a:ext uri="{FF2B5EF4-FFF2-40B4-BE49-F238E27FC236}">
                <a16:creationId xmlns:a16="http://schemas.microsoft.com/office/drawing/2014/main" id="{643089C7-C30A-4719-91AF-ABED20EBC2A1}"/>
              </a:ext>
            </a:extLst>
          </p:cNvPr>
          <p:cNvSpPr>
            <a:spLocks noGrp="1"/>
          </p:cNvSpPr>
          <p:nvPr>
            <p:ph type="sldNum" sz="quarter" idx="10"/>
          </p:nvPr>
        </p:nvSpPr>
        <p:spPr/>
        <p:txBody>
          <a:bodyPr/>
          <a:lstStyle/>
          <a:p>
            <a:fld id="{32D37674-C2EF-49DD-B547-2006DC0D39DB}" type="slidenum">
              <a:rPr lang="en-US" smtClean="0"/>
              <a:t>3</a:t>
            </a:fld>
            <a:endParaRPr lang="en-US" dirty="0"/>
          </a:p>
        </p:txBody>
      </p:sp>
    </p:spTree>
    <p:extLst>
      <p:ext uri="{BB962C8B-B14F-4D97-AF65-F5344CB8AC3E}">
        <p14:creationId xmlns:p14="http://schemas.microsoft.com/office/powerpoint/2010/main" val="1223908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BC9D1-EF21-8E80-9DCC-D5DA90470CA0}"/>
              </a:ext>
            </a:extLst>
          </p:cNvPr>
          <p:cNvSpPr>
            <a:spLocks noGrp="1"/>
          </p:cNvSpPr>
          <p:nvPr>
            <p:ph type="title"/>
          </p:nvPr>
        </p:nvSpPr>
        <p:spPr>
          <a:xfrm>
            <a:off x="101600" y="105011"/>
            <a:ext cx="8971280" cy="1143000"/>
          </a:xfrm>
        </p:spPr>
        <p:txBody>
          <a:bodyPr>
            <a:normAutofit/>
          </a:bodyPr>
          <a:lstStyle/>
          <a:p>
            <a:r>
              <a:rPr lang="en-US" dirty="0"/>
              <a:t>NASA Conjunction Assessment Entities</a:t>
            </a:r>
          </a:p>
        </p:txBody>
      </p:sp>
      <p:sp>
        <p:nvSpPr>
          <p:cNvPr id="3" name="Oval 2">
            <a:extLst>
              <a:ext uri="{FF2B5EF4-FFF2-40B4-BE49-F238E27FC236}">
                <a16:creationId xmlns:a16="http://schemas.microsoft.com/office/drawing/2014/main" id="{7888996C-91F7-235D-3DA4-5FF0180A7ADE}"/>
              </a:ext>
            </a:extLst>
          </p:cNvPr>
          <p:cNvSpPr/>
          <p:nvPr/>
        </p:nvSpPr>
        <p:spPr>
          <a:xfrm>
            <a:off x="4114800" y="1501985"/>
            <a:ext cx="2702560" cy="2687637"/>
          </a:xfrm>
          <a:prstGeom prst="ellipse">
            <a:avLst/>
          </a:prstGeom>
          <a:solidFill>
            <a:schemeClr val="tx2">
              <a:lumMod val="20000"/>
              <a:lumOff val="80000"/>
              <a:alpha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CARA</a:t>
            </a:r>
            <a:r>
              <a:rPr lang="en-US" dirty="0">
                <a:solidFill>
                  <a:schemeClr val="tx1"/>
                </a:solidFill>
              </a:rPr>
              <a:t>:</a:t>
            </a:r>
          </a:p>
          <a:p>
            <a:pPr algn="ctr"/>
            <a:r>
              <a:rPr lang="en-US" dirty="0">
                <a:solidFill>
                  <a:schemeClr val="tx1"/>
                </a:solidFill>
              </a:rPr>
              <a:t>Earth-centered CA using DOD catalog</a:t>
            </a:r>
          </a:p>
        </p:txBody>
      </p:sp>
      <p:sp>
        <p:nvSpPr>
          <p:cNvPr id="4" name="Oval 3">
            <a:extLst>
              <a:ext uri="{FF2B5EF4-FFF2-40B4-BE49-F238E27FC236}">
                <a16:creationId xmlns:a16="http://schemas.microsoft.com/office/drawing/2014/main" id="{2C4CA37E-CF09-BABE-74E9-75F881062257}"/>
              </a:ext>
            </a:extLst>
          </p:cNvPr>
          <p:cNvSpPr/>
          <p:nvPr/>
        </p:nvSpPr>
        <p:spPr>
          <a:xfrm>
            <a:off x="5466080" y="3256965"/>
            <a:ext cx="2702560" cy="2579370"/>
          </a:xfrm>
          <a:prstGeom prst="ellipse">
            <a:avLst/>
          </a:prstGeom>
          <a:solidFill>
            <a:schemeClr val="accent5">
              <a:lumMod val="40000"/>
              <a:lumOff val="60000"/>
              <a:alpha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HSF</a:t>
            </a:r>
            <a:r>
              <a:rPr lang="en-US" dirty="0">
                <a:solidFill>
                  <a:schemeClr val="tx1"/>
                </a:solidFill>
              </a:rPr>
              <a:t> CA:</a:t>
            </a:r>
          </a:p>
          <a:p>
            <a:pPr algn="ctr"/>
            <a:r>
              <a:rPr lang="en-US" dirty="0">
                <a:solidFill>
                  <a:schemeClr val="tx1"/>
                </a:solidFill>
              </a:rPr>
              <a:t>Earth-centered CA using DOD catalog</a:t>
            </a:r>
          </a:p>
        </p:txBody>
      </p:sp>
      <p:sp>
        <p:nvSpPr>
          <p:cNvPr id="5" name="Oval 4">
            <a:extLst>
              <a:ext uri="{FF2B5EF4-FFF2-40B4-BE49-F238E27FC236}">
                <a16:creationId xmlns:a16="http://schemas.microsoft.com/office/drawing/2014/main" id="{26BFA5F9-24F0-5027-E6FD-5727556A295E}"/>
              </a:ext>
            </a:extLst>
          </p:cNvPr>
          <p:cNvSpPr/>
          <p:nvPr/>
        </p:nvSpPr>
        <p:spPr>
          <a:xfrm>
            <a:off x="3191594" y="3460870"/>
            <a:ext cx="2702560" cy="2579370"/>
          </a:xfrm>
          <a:prstGeom prst="ellipse">
            <a:avLst/>
          </a:prstGeom>
          <a:solidFill>
            <a:schemeClr val="accent2">
              <a:lumMod val="20000"/>
              <a:lumOff val="80000"/>
              <a:alpha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tx1"/>
                </a:solidFill>
              </a:rPr>
              <a:t>MADCAP</a:t>
            </a:r>
            <a:r>
              <a:rPr lang="en-US" dirty="0">
                <a:solidFill>
                  <a:schemeClr val="tx1"/>
                </a:solidFill>
              </a:rPr>
              <a:t>:</a:t>
            </a:r>
          </a:p>
          <a:p>
            <a:pPr algn="ctr"/>
            <a:r>
              <a:rPr lang="en-US" dirty="0">
                <a:solidFill>
                  <a:schemeClr val="tx1"/>
                </a:solidFill>
              </a:rPr>
              <a:t>Moon, Mars, </a:t>
            </a:r>
            <a:r>
              <a:rPr lang="en-US" dirty="0" err="1">
                <a:solidFill>
                  <a:schemeClr val="tx1"/>
                </a:solidFill>
              </a:rPr>
              <a:t>Libration</a:t>
            </a:r>
            <a:r>
              <a:rPr lang="en-US" dirty="0">
                <a:solidFill>
                  <a:schemeClr val="tx1"/>
                </a:solidFill>
              </a:rPr>
              <a:t> point ephemeris screening</a:t>
            </a:r>
          </a:p>
        </p:txBody>
      </p:sp>
      <p:cxnSp>
        <p:nvCxnSpPr>
          <p:cNvPr id="7" name="Straight Arrow Connector 6">
            <a:extLst>
              <a:ext uri="{FF2B5EF4-FFF2-40B4-BE49-F238E27FC236}">
                <a16:creationId xmlns:a16="http://schemas.microsoft.com/office/drawing/2014/main" id="{25FF6938-F2E3-864E-411E-E5EC450DD0CA}"/>
              </a:ext>
            </a:extLst>
          </p:cNvPr>
          <p:cNvCxnSpPr>
            <a:cxnSpLocks/>
          </p:cNvCxnSpPr>
          <p:nvPr/>
        </p:nvCxnSpPr>
        <p:spPr>
          <a:xfrm flipH="1">
            <a:off x="6167120" y="2627432"/>
            <a:ext cx="1265094" cy="9996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BA6101E-76FF-D1B7-D71B-B9F67C220CEF}"/>
              </a:ext>
            </a:extLst>
          </p:cNvPr>
          <p:cNvSpPr txBox="1"/>
          <p:nvPr/>
        </p:nvSpPr>
        <p:spPr>
          <a:xfrm>
            <a:off x="6944360" y="1761053"/>
            <a:ext cx="1497139" cy="923330"/>
          </a:xfrm>
          <a:prstGeom prst="rect">
            <a:avLst/>
          </a:prstGeom>
          <a:noFill/>
        </p:spPr>
        <p:txBody>
          <a:bodyPr wrap="square" rtlCol="0">
            <a:spAutoFit/>
          </a:bodyPr>
          <a:lstStyle/>
          <a:p>
            <a:r>
              <a:rPr lang="en-US" dirty="0" err="1"/>
              <a:t>Cubesats</a:t>
            </a:r>
            <a:r>
              <a:rPr lang="en-US" dirty="0"/>
              <a:t> launched from ISS</a:t>
            </a:r>
          </a:p>
        </p:txBody>
      </p:sp>
      <p:sp>
        <p:nvSpPr>
          <p:cNvPr id="9" name="TextBox 8">
            <a:extLst>
              <a:ext uri="{FF2B5EF4-FFF2-40B4-BE49-F238E27FC236}">
                <a16:creationId xmlns:a16="http://schemas.microsoft.com/office/drawing/2014/main" id="{7B68B09F-43B1-C6A2-0F8C-B737B21C7BC6}"/>
              </a:ext>
            </a:extLst>
          </p:cNvPr>
          <p:cNvSpPr txBox="1"/>
          <p:nvPr/>
        </p:nvSpPr>
        <p:spPr>
          <a:xfrm>
            <a:off x="3003741" y="1212914"/>
            <a:ext cx="4519913" cy="646331"/>
          </a:xfrm>
          <a:prstGeom prst="rect">
            <a:avLst/>
          </a:prstGeom>
          <a:noFill/>
        </p:spPr>
        <p:txBody>
          <a:bodyPr wrap="square" rtlCol="0">
            <a:spAutoFit/>
          </a:bodyPr>
          <a:lstStyle/>
          <a:p>
            <a:r>
              <a:rPr lang="en-US" dirty="0"/>
              <a:t>Phasing loops at Earth before lunar transfer</a:t>
            </a:r>
          </a:p>
          <a:p>
            <a:r>
              <a:rPr lang="en-US" dirty="0"/>
              <a:t>Earth flybys</a:t>
            </a:r>
          </a:p>
        </p:txBody>
      </p:sp>
      <p:sp>
        <p:nvSpPr>
          <p:cNvPr id="10" name="TextBox 9">
            <a:extLst>
              <a:ext uri="{FF2B5EF4-FFF2-40B4-BE49-F238E27FC236}">
                <a16:creationId xmlns:a16="http://schemas.microsoft.com/office/drawing/2014/main" id="{4BEAD0C5-730E-3BBA-CFE5-7B0FD1ABD666}"/>
              </a:ext>
            </a:extLst>
          </p:cNvPr>
          <p:cNvSpPr txBox="1"/>
          <p:nvPr/>
        </p:nvSpPr>
        <p:spPr>
          <a:xfrm>
            <a:off x="6715760" y="5920978"/>
            <a:ext cx="1701813" cy="369332"/>
          </a:xfrm>
          <a:prstGeom prst="rect">
            <a:avLst/>
          </a:prstGeom>
          <a:noFill/>
        </p:spPr>
        <p:txBody>
          <a:bodyPr wrap="square" rtlCol="0">
            <a:spAutoFit/>
          </a:bodyPr>
          <a:lstStyle/>
          <a:p>
            <a:r>
              <a:rPr lang="en-US" dirty="0"/>
              <a:t>Artemis support</a:t>
            </a:r>
          </a:p>
        </p:txBody>
      </p:sp>
      <p:cxnSp>
        <p:nvCxnSpPr>
          <p:cNvPr id="12" name="Straight Arrow Connector 11">
            <a:extLst>
              <a:ext uri="{FF2B5EF4-FFF2-40B4-BE49-F238E27FC236}">
                <a16:creationId xmlns:a16="http://schemas.microsoft.com/office/drawing/2014/main" id="{13E43989-4806-CB74-B3B5-230557210D9A}"/>
              </a:ext>
            </a:extLst>
          </p:cNvPr>
          <p:cNvCxnSpPr>
            <a:stCxn id="10" idx="1"/>
          </p:cNvCxnSpPr>
          <p:nvPr/>
        </p:nvCxnSpPr>
        <p:spPr>
          <a:xfrm flipH="1" flipV="1">
            <a:off x="5699760" y="4814678"/>
            <a:ext cx="1016000" cy="14294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FE5E2356-563C-4156-D8A3-8FC667647330}"/>
              </a:ext>
            </a:extLst>
          </p:cNvPr>
          <p:cNvCxnSpPr>
            <a:cxnSpLocks/>
          </p:cNvCxnSpPr>
          <p:nvPr/>
        </p:nvCxnSpPr>
        <p:spPr>
          <a:xfrm>
            <a:off x="4018280" y="1816249"/>
            <a:ext cx="782320" cy="20591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3EBEB06E-776E-3066-067C-12441298398B}"/>
              </a:ext>
            </a:extLst>
          </p:cNvPr>
          <p:cNvCxnSpPr>
            <a:cxnSpLocks/>
            <a:stCxn id="17" idx="1"/>
          </p:cNvCxnSpPr>
          <p:nvPr/>
        </p:nvCxnSpPr>
        <p:spPr>
          <a:xfrm flipH="1">
            <a:off x="5577840" y="3135381"/>
            <a:ext cx="2243000" cy="9747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F147B4D5-19C9-75DD-E461-072C409F45B1}"/>
              </a:ext>
            </a:extLst>
          </p:cNvPr>
          <p:cNvSpPr txBox="1"/>
          <p:nvPr/>
        </p:nvSpPr>
        <p:spPr>
          <a:xfrm>
            <a:off x="7820840" y="2673716"/>
            <a:ext cx="1407147" cy="923330"/>
          </a:xfrm>
          <a:prstGeom prst="rect">
            <a:avLst/>
          </a:prstGeom>
          <a:noFill/>
        </p:spPr>
        <p:txBody>
          <a:bodyPr wrap="square" rtlCol="0">
            <a:spAutoFit/>
          </a:bodyPr>
          <a:lstStyle/>
          <a:p>
            <a:r>
              <a:rPr lang="en-US" dirty="0" err="1"/>
              <a:t>Cubesats</a:t>
            </a:r>
            <a:r>
              <a:rPr lang="en-US" dirty="0"/>
              <a:t> launched with Artemis</a:t>
            </a:r>
          </a:p>
        </p:txBody>
      </p:sp>
      <p:sp>
        <p:nvSpPr>
          <p:cNvPr id="25" name="Content Placeholder 1">
            <a:extLst>
              <a:ext uri="{FF2B5EF4-FFF2-40B4-BE49-F238E27FC236}">
                <a16:creationId xmlns:a16="http://schemas.microsoft.com/office/drawing/2014/main" id="{A9AE6DBB-62A9-B477-9BE9-BFEB39841F17}"/>
              </a:ext>
            </a:extLst>
          </p:cNvPr>
          <p:cNvSpPr txBox="1">
            <a:spLocks/>
          </p:cNvSpPr>
          <p:nvPr/>
        </p:nvSpPr>
        <p:spPr>
          <a:xfrm>
            <a:off x="7420" y="1362560"/>
            <a:ext cx="3321850" cy="4927750"/>
          </a:xfrm>
          <a:prstGeom prst="rect">
            <a:avLst/>
          </a:prstGeom>
        </p:spPr>
        <p:txBody>
          <a:bodyPr>
            <a:normAutofit fontScale="92500" lnSpcReduction="10000"/>
          </a:bodyPr>
          <a:lstStyle>
            <a:lvl1pPr marL="171450" indent="-171450" algn="l" defTabSz="457200" rtl="0" eaLnBrk="1" latinLnBrk="0" hangingPunct="1">
              <a:spcBef>
                <a:spcPct val="20000"/>
              </a:spcBef>
              <a:buClr>
                <a:srgbClr val="CA0000"/>
              </a:buClr>
              <a:buFont typeface="Arial"/>
              <a:buChar char="•"/>
              <a:defRPr sz="2000" b="1" kern="1200">
                <a:solidFill>
                  <a:schemeClr val="tx1"/>
                </a:solidFill>
                <a:effectLst>
                  <a:outerShdw blurRad="50800" dist="38100" dir="2700000" algn="tl" rotWithShape="0">
                    <a:schemeClr val="tx1">
                      <a:alpha val="0"/>
                    </a:schemeClr>
                  </a:outerShdw>
                </a:effectLst>
                <a:latin typeface="+mj-lt"/>
                <a:ea typeface="+mn-ea"/>
                <a:cs typeface="Arial"/>
              </a:defRPr>
            </a:lvl1pPr>
            <a:lvl2pPr marL="455613" indent="-284163" algn="l" defTabSz="457200" rtl="0" eaLnBrk="1" latinLnBrk="0" hangingPunct="1">
              <a:spcBef>
                <a:spcPct val="20000"/>
              </a:spcBef>
              <a:buClr>
                <a:srgbClr val="CA0000"/>
              </a:buClr>
              <a:buFont typeface="Arial"/>
              <a:buChar char="–"/>
              <a:tabLst>
                <a:tab pos="341313" algn="l"/>
              </a:tabLst>
              <a:defRPr sz="1800" b="1" kern="1200">
                <a:solidFill>
                  <a:schemeClr val="tx1"/>
                </a:solidFill>
                <a:effectLst>
                  <a:outerShdw blurRad="50800" dist="38100" dir="2700000" algn="tl" rotWithShape="0">
                    <a:schemeClr val="tx1">
                      <a:alpha val="0"/>
                    </a:schemeClr>
                  </a:outerShdw>
                </a:effectLst>
                <a:latin typeface="+mj-lt"/>
                <a:ea typeface="+mn-ea"/>
                <a:cs typeface="Arial"/>
              </a:defRPr>
            </a:lvl2pPr>
            <a:lvl3pPr marL="741363" indent="-228600" algn="l" defTabSz="457200" rtl="0" eaLnBrk="1" latinLnBrk="0" hangingPunct="1">
              <a:spcBef>
                <a:spcPct val="20000"/>
              </a:spcBef>
              <a:buClr>
                <a:srgbClr val="CA0000"/>
              </a:buClr>
              <a:buFont typeface="Arial"/>
              <a:buChar char="•"/>
              <a:tabLst>
                <a:tab pos="569913" algn="l"/>
              </a:tabLst>
              <a:defRPr sz="1600" b="1" kern="1200">
                <a:solidFill>
                  <a:schemeClr val="tx1"/>
                </a:solidFill>
                <a:effectLst>
                  <a:outerShdw blurRad="50800" dist="38100" dir="2700000" algn="tl" rotWithShape="0">
                    <a:schemeClr val="tx1">
                      <a:alpha val="0"/>
                    </a:schemeClr>
                  </a:outerShdw>
                </a:effectLst>
                <a:latin typeface="+mj-lt"/>
                <a:ea typeface="+mn-ea"/>
                <a:cs typeface="Arial"/>
              </a:defRPr>
            </a:lvl3pPr>
            <a:lvl4pPr marL="1025525" indent="-284163" algn="l" defTabSz="457200" rtl="0" eaLnBrk="1" latinLnBrk="0" hangingPunct="1">
              <a:spcBef>
                <a:spcPct val="20000"/>
              </a:spcBef>
              <a:buClr>
                <a:srgbClr val="CA0000"/>
              </a:buClr>
              <a:buFont typeface="Arial"/>
              <a:buChar char="–"/>
              <a:defRPr sz="1600" b="1" kern="1200">
                <a:solidFill>
                  <a:schemeClr val="tx1"/>
                </a:solidFill>
                <a:effectLst>
                  <a:outerShdw blurRad="50800" dist="38100" dir="2700000" algn="tl" rotWithShape="0">
                    <a:schemeClr val="tx1">
                      <a:alpha val="0"/>
                    </a:schemeClr>
                  </a:outerShdw>
                </a:effectLst>
                <a:latin typeface="+mj-lt"/>
                <a:ea typeface="+mn-ea"/>
                <a:cs typeface="Arial"/>
              </a:defRPr>
            </a:lvl4pPr>
            <a:lvl5pPr marL="1254125" indent="-228600" algn="l" defTabSz="457200" rtl="0" eaLnBrk="1" latinLnBrk="0" hangingPunct="1">
              <a:spcBef>
                <a:spcPct val="20000"/>
              </a:spcBef>
              <a:buClr>
                <a:srgbClr val="CA0000"/>
              </a:buClr>
              <a:buFont typeface="Arial"/>
              <a:buChar char="»"/>
              <a:defRPr sz="1600" b="1" kern="1200">
                <a:solidFill>
                  <a:schemeClr val="tx1"/>
                </a:solidFill>
                <a:effectLst>
                  <a:outerShdw blurRad="50800" dist="38100" dir="2700000" algn="tl" rotWithShape="0">
                    <a:schemeClr val="tx1">
                      <a:alpha val="0"/>
                    </a:schemeClr>
                  </a:outerShdw>
                </a:effectLst>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Human Spaceflight (HSF)</a:t>
            </a:r>
          </a:p>
          <a:p>
            <a:pPr lvl="1"/>
            <a:r>
              <a:rPr lang="en-US" dirty="0"/>
              <a:t>ISS and visiting vehicles</a:t>
            </a:r>
          </a:p>
          <a:p>
            <a:pPr lvl="1"/>
            <a:r>
              <a:rPr lang="en-US" dirty="0"/>
              <a:t>Commercial Crew</a:t>
            </a:r>
          </a:p>
          <a:p>
            <a:pPr lvl="1"/>
            <a:r>
              <a:rPr lang="en-US" dirty="0"/>
              <a:t>JSC-based</a:t>
            </a:r>
          </a:p>
          <a:p>
            <a:r>
              <a:rPr lang="en-US" dirty="0"/>
              <a:t>CARA</a:t>
            </a:r>
          </a:p>
          <a:p>
            <a:pPr lvl="1"/>
            <a:r>
              <a:rPr lang="en-US" dirty="0"/>
              <a:t>Non-HSF, Earth-orbiting missions (~100 assets)</a:t>
            </a:r>
          </a:p>
          <a:p>
            <a:pPr lvl="1"/>
            <a:r>
              <a:rPr lang="en-US" dirty="0"/>
              <a:t>GSFC-based</a:t>
            </a:r>
          </a:p>
          <a:p>
            <a:r>
              <a:rPr lang="en-US" dirty="0" err="1"/>
              <a:t>Multimission</a:t>
            </a:r>
            <a:r>
              <a:rPr lang="en-US" dirty="0"/>
              <a:t> Automated </a:t>
            </a:r>
            <a:r>
              <a:rPr lang="en-US" dirty="0" err="1"/>
              <a:t>Deepspace</a:t>
            </a:r>
            <a:r>
              <a:rPr lang="en-US" dirty="0"/>
              <a:t> Conjunction Assessment Process (MADCAP) </a:t>
            </a:r>
          </a:p>
          <a:p>
            <a:pPr lvl="1"/>
            <a:r>
              <a:rPr lang="en-US" dirty="0"/>
              <a:t>Cis-lunar and beyond</a:t>
            </a:r>
          </a:p>
          <a:p>
            <a:pPr lvl="1"/>
            <a:r>
              <a:rPr lang="en-US" dirty="0"/>
              <a:t>JPL-based</a:t>
            </a:r>
          </a:p>
          <a:p>
            <a:r>
              <a:rPr lang="en-US" dirty="0"/>
              <a:t>CAPO</a:t>
            </a:r>
          </a:p>
          <a:p>
            <a:pPr lvl="1"/>
            <a:r>
              <a:rPr lang="en-US" dirty="0"/>
              <a:t>HQ CA integrating function</a:t>
            </a:r>
          </a:p>
          <a:p>
            <a:pPr lvl="1"/>
            <a:r>
              <a:rPr lang="en-US" dirty="0"/>
              <a:t>Oversees CARA and MADCAP</a:t>
            </a:r>
          </a:p>
          <a:p>
            <a:endParaRPr lang="en-US" dirty="0"/>
          </a:p>
        </p:txBody>
      </p:sp>
    </p:spTree>
    <p:extLst>
      <p:ext uri="{BB962C8B-B14F-4D97-AF65-F5344CB8AC3E}">
        <p14:creationId xmlns:p14="http://schemas.microsoft.com/office/powerpoint/2010/main" val="2708437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D5474F-6EE5-7095-AE2F-D3B200479AD9}"/>
              </a:ext>
            </a:extLst>
          </p:cNvPr>
          <p:cNvSpPr>
            <a:spLocks noGrp="1"/>
          </p:cNvSpPr>
          <p:nvPr>
            <p:ph idx="1"/>
          </p:nvPr>
        </p:nvSpPr>
        <p:spPr/>
        <p:txBody>
          <a:bodyPr/>
          <a:lstStyle/>
          <a:p>
            <a:r>
              <a:rPr lang="en-US" dirty="0"/>
              <a:t>We have been working to find ways to assist spacecraft with implementing the new NASA NPR 8079.1 and CA Best Practices</a:t>
            </a:r>
          </a:p>
          <a:p>
            <a:r>
              <a:rPr lang="en-US" dirty="0"/>
              <a:t>Planning Resources</a:t>
            </a:r>
          </a:p>
          <a:p>
            <a:pPr lvl="1"/>
            <a:r>
              <a:rPr lang="en-US" dirty="0"/>
              <a:t>Flow diagram</a:t>
            </a:r>
          </a:p>
          <a:p>
            <a:pPr lvl="1"/>
            <a:r>
              <a:rPr lang="en-US" dirty="0"/>
              <a:t>OCAP Screening Form</a:t>
            </a:r>
          </a:p>
          <a:p>
            <a:pPr lvl="1"/>
            <a:r>
              <a:rPr lang="en-US" dirty="0"/>
              <a:t>FAQ available on website</a:t>
            </a:r>
          </a:p>
          <a:p>
            <a:pPr lvl="1"/>
            <a:r>
              <a:rPr lang="en-US" dirty="0"/>
              <a:t>White Paper forthcoming</a:t>
            </a:r>
          </a:p>
          <a:p>
            <a:r>
              <a:rPr lang="en-US" dirty="0"/>
              <a:t>Selecting Hardware</a:t>
            </a:r>
          </a:p>
          <a:p>
            <a:r>
              <a:rPr lang="en-US" dirty="0"/>
              <a:t>Selecting orbit determination/ephemeris options</a:t>
            </a:r>
          </a:p>
        </p:txBody>
      </p:sp>
      <p:sp>
        <p:nvSpPr>
          <p:cNvPr id="3" name="Title 2">
            <a:extLst>
              <a:ext uri="{FF2B5EF4-FFF2-40B4-BE49-F238E27FC236}">
                <a16:creationId xmlns:a16="http://schemas.microsoft.com/office/drawing/2014/main" id="{F94A0C85-C852-B00F-D9BF-FF0035AB2859}"/>
              </a:ext>
            </a:extLst>
          </p:cNvPr>
          <p:cNvSpPr>
            <a:spLocks noGrp="1"/>
          </p:cNvSpPr>
          <p:nvPr>
            <p:ph type="title"/>
          </p:nvPr>
        </p:nvSpPr>
        <p:spPr/>
        <p:txBody>
          <a:bodyPr/>
          <a:lstStyle/>
          <a:p>
            <a:r>
              <a:rPr lang="en-US" dirty="0"/>
              <a:t>NPR Interpretation and Simplification</a:t>
            </a:r>
          </a:p>
        </p:txBody>
      </p:sp>
      <p:sp>
        <p:nvSpPr>
          <p:cNvPr id="4" name="Slide Number Placeholder 3">
            <a:extLst>
              <a:ext uri="{FF2B5EF4-FFF2-40B4-BE49-F238E27FC236}">
                <a16:creationId xmlns:a16="http://schemas.microsoft.com/office/drawing/2014/main" id="{9E8B3CB9-BA16-5D0A-27EB-AE2E711EAD9D}"/>
              </a:ext>
            </a:extLst>
          </p:cNvPr>
          <p:cNvSpPr>
            <a:spLocks noGrp="1"/>
          </p:cNvSpPr>
          <p:nvPr>
            <p:ph type="sldNum" sz="quarter" idx="10"/>
          </p:nvPr>
        </p:nvSpPr>
        <p:spPr/>
        <p:txBody>
          <a:bodyPr/>
          <a:lstStyle/>
          <a:p>
            <a:fld id="{32D37674-C2EF-49DD-B547-2006DC0D39DB}" type="slidenum">
              <a:rPr lang="en-US" smtClean="0"/>
              <a:t>5</a:t>
            </a:fld>
            <a:endParaRPr lang="en-US" dirty="0"/>
          </a:p>
        </p:txBody>
      </p:sp>
    </p:spTree>
    <p:extLst>
      <p:ext uri="{BB962C8B-B14F-4D97-AF65-F5344CB8AC3E}">
        <p14:creationId xmlns:p14="http://schemas.microsoft.com/office/powerpoint/2010/main" val="447980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2CFB9F45-3DEF-9A9A-E194-37B1A00FA062}"/>
              </a:ext>
            </a:extLst>
          </p:cNvPr>
          <p:cNvSpPr>
            <a:spLocks noGrp="1"/>
          </p:cNvSpPr>
          <p:nvPr>
            <p:ph type="sldNum" sz="quarter" idx="12"/>
          </p:nvPr>
        </p:nvSpPr>
        <p:spPr/>
        <p:txBody>
          <a:bodyPr/>
          <a:lstStyle/>
          <a:p>
            <a:fld id="{9FDDC7CE-E2F1-F441-A4A9-7168D8559A65}" type="slidenum">
              <a:rPr lang="en-US" smtClean="0"/>
              <a:t>6</a:t>
            </a:fld>
            <a:endParaRPr lang="en-US"/>
          </a:p>
        </p:txBody>
      </p:sp>
      <p:sp>
        <p:nvSpPr>
          <p:cNvPr id="6" name="Title 5">
            <a:extLst>
              <a:ext uri="{FF2B5EF4-FFF2-40B4-BE49-F238E27FC236}">
                <a16:creationId xmlns:a16="http://schemas.microsoft.com/office/drawing/2014/main" id="{76CA0DFB-8B67-2171-662C-40E6299093FB}"/>
              </a:ext>
            </a:extLst>
          </p:cNvPr>
          <p:cNvSpPr>
            <a:spLocks noGrp="1"/>
          </p:cNvSpPr>
          <p:nvPr>
            <p:ph type="title"/>
          </p:nvPr>
        </p:nvSpPr>
        <p:spPr>
          <a:xfrm>
            <a:off x="0" y="322493"/>
            <a:ext cx="8798815" cy="630936"/>
          </a:xfrm>
        </p:spPr>
        <p:txBody>
          <a:bodyPr>
            <a:normAutofit fontScale="90000"/>
          </a:bodyPr>
          <a:lstStyle/>
          <a:p>
            <a:r>
              <a:rPr lang="en-US" dirty="0"/>
              <a:t>CARA Flowchart for Mission Coordination</a:t>
            </a:r>
          </a:p>
        </p:txBody>
      </p:sp>
      <p:pic>
        <p:nvPicPr>
          <p:cNvPr id="49" name="Content Placeholder 6">
            <a:extLst>
              <a:ext uri="{FF2B5EF4-FFF2-40B4-BE49-F238E27FC236}">
                <a16:creationId xmlns:a16="http://schemas.microsoft.com/office/drawing/2014/main" id="{96857567-84CA-4F72-9A0B-34FFA4FD2353}"/>
              </a:ext>
            </a:extLst>
          </p:cNvPr>
          <p:cNvPicPr>
            <a:picLocks noChangeAspect="1"/>
          </p:cNvPicPr>
          <p:nvPr/>
        </p:nvPicPr>
        <p:blipFill>
          <a:blip r:embed="rId2"/>
          <a:stretch>
            <a:fillRect/>
          </a:stretch>
        </p:blipFill>
        <p:spPr>
          <a:xfrm>
            <a:off x="462987" y="1435261"/>
            <a:ext cx="8324990" cy="4699321"/>
          </a:xfrm>
          <a:prstGeom prst="rect">
            <a:avLst/>
          </a:prstGeom>
        </p:spPr>
      </p:pic>
    </p:spTree>
    <p:extLst>
      <p:ext uri="{BB962C8B-B14F-4D97-AF65-F5344CB8AC3E}">
        <p14:creationId xmlns:p14="http://schemas.microsoft.com/office/powerpoint/2010/main" val="3355281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0C6E6A-D72B-6136-E09A-4676B5198625}"/>
              </a:ext>
            </a:extLst>
          </p:cNvPr>
          <p:cNvSpPr>
            <a:spLocks noGrp="1"/>
          </p:cNvSpPr>
          <p:nvPr>
            <p:ph idx="1"/>
          </p:nvPr>
        </p:nvSpPr>
        <p:spPr>
          <a:xfrm>
            <a:off x="-60160" y="1283720"/>
            <a:ext cx="5594686" cy="5072630"/>
          </a:xfrm>
        </p:spPr>
        <p:txBody>
          <a:bodyPr>
            <a:normAutofit fontScale="92500" lnSpcReduction="10000"/>
          </a:bodyPr>
          <a:lstStyle/>
          <a:p>
            <a:r>
              <a:rPr lang="en-US" dirty="0"/>
              <a:t>NPR 8079.1 requires an Orbit Collision Avoidance Plan (OCAP) document</a:t>
            </a:r>
          </a:p>
          <a:p>
            <a:pPr lvl="1"/>
            <a:r>
              <a:rPr lang="en-US" dirty="0"/>
              <a:t>Set of analyses performed by CARA</a:t>
            </a:r>
          </a:p>
          <a:p>
            <a:pPr lvl="1"/>
            <a:r>
              <a:rPr lang="en-US" dirty="0"/>
              <a:t>Mission makes implementation decision based on  CARA recommendations</a:t>
            </a:r>
          </a:p>
          <a:p>
            <a:pPr lvl="1"/>
            <a:r>
              <a:rPr lang="en-US" i="1" u="sng" dirty="0"/>
              <a:t>Intended to be a conversation – not just a document</a:t>
            </a:r>
          </a:p>
          <a:p>
            <a:r>
              <a:rPr lang="en-US" dirty="0"/>
              <a:t>Not all missions require a full OCAP based on orbit selected, spacecraft size, maneuverability, etc.</a:t>
            </a:r>
          </a:p>
          <a:p>
            <a:r>
              <a:rPr lang="en-US" dirty="0"/>
              <a:t>The earlier after selection that the analyses are performed, the cheaper and easier the implementation of the necessary options is</a:t>
            </a:r>
          </a:p>
          <a:p>
            <a:r>
              <a:rPr lang="en-US" dirty="0"/>
              <a:t>To determine which analyses are needed for a given mission, CARA developed a screening form</a:t>
            </a:r>
          </a:p>
          <a:p>
            <a:pPr lvl="1"/>
            <a:r>
              <a:rPr lang="en-US" dirty="0"/>
              <a:t>If it is determined that no analyses are needed, the screening form can be signed by mission and CARA and serve as the OCAP.</a:t>
            </a:r>
          </a:p>
          <a:p>
            <a:pPr lvl="1"/>
            <a:r>
              <a:rPr lang="en-US" dirty="0"/>
              <a:t>CARA will determine which analyses are needed and only perform those that are necessary.</a:t>
            </a:r>
          </a:p>
          <a:p>
            <a:endParaRPr lang="en-US" dirty="0"/>
          </a:p>
        </p:txBody>
      </p:sp>
      <p:sp>
        <p:nvSpPr>
          <p:cNvPr id="3" name="Title 2">
            <a:extLst>
              <a:ext uri="{FF2B5EF4-FFF2-40B4-BE49-F238E27FC236}">
                <a16:creationId xmlns:a16="http://schemas.microsoft.com/office/drawing/2014/main" id="{BDD2B8CD-62FE-6819-5CE2-EC7ACAE55648}"/>
              </a:ext>
            </a:extLst>
          </p:cNvPr>
          <p:cNvSpPr>
            <a:spLocks noGrp="1"/>
          </p:cNvSpPr>
          <p:nvPr>
            <p:ph type="title"/>
          </p:nvPr>
        </p:nvSpPr>
        <p:spPr/>
        <p:txBody>
          <a:bodyPr/>
          <a:lstStyle/>
          <a:p>
            <a:r>
              <a:rPr lang="en-US" dirty="0"/>
              <a:t>OCAP Screening Form</a:t>
            </a:r>
          </a:p>
        </p:txBody>
      </p:sp>
      <p:sp>
        <p:nvSpPr>
          <p:cNvPr id="4" name="Slide Number Placeholder 3">
            <a:extLst>
              <a:ext uri="{FF2B5EF4-FFF2-40B4-BE49-F238E27FC236}">
                <a16:creationId xmlns:a16="http://schemas.microsoft.com/office/drawing/2014/main" id="{5F777699-271E-5A02-EB68-5379BDA49704}"/>
              </a:ext>
            </a:extLst>
          </p:cNvPr>
          <p:cNvSpPr>
            <a:spLocks noGrp="1"/>
          </p:cNvSpPr>
          <p:nvPr>
            <p:ph type="sldNum" sz="quarter" idx="10"/>
          </p:nvPr>
        </p:nvSpPr>
        <p:spPr/>
        <p:txBody>
          <a:bodyPr/>
          <a:lstStyle/>
          <a:p>
            <a:fld id="{32D37674-C2EF-49DD-B547-2006DC0D39DB}" type="slidenum">
              <a:rPr lang="en-US" smtClean="0"/>
              <a:t>7</a:t>
            </a:fld>
            <a:endParaRPr lang="en-US" dirty="0"/>
          </a:p>
        </p:txBody>
      </p:sp>
      <p:pic>
        <p:nvPicPr>
          <p:cNvPr id="5" name="Picture 4">
            <a:extLst>
              <a:ext uri="{FF2B5EF4-FFF2-40B4-BE49-F238E27FC236}">
                <a16:creationId xmlns:a16="http://schemas.microsoft.com/office/drawing/2014/main" id="{BF21C21D-6D6C-CFFB-D3C4-EB56A6DCE1C3}"/>
              </a:ext>
            </a:extLst>
          </p:cNvPr>
          <p:cNvPicPr>
            <a:picLocks noChangeAspect="1"/>
          </p:cNvPicPr>
          <p:nvPr/>
        </p:nvPicPr>
        <p:blipFill rotWithShape="1">
          <a:blip r:embed="rId3"/>
          <a:srcRect l="35335" t="22632" r="36309" b="8363"/>
          <a:stretch/>
        </p:blipFill>
        <p:spPr>
          <a:xfrm>
            <a:off x="5438273" y="1283720"/>
            <a:ext cx="3705727" cy="5072630"/>
          </a:xfrm>
          <a:prstGeom prst="rect">
            <a:avLst/>
          </a:prstGeom>
        </p:spPr>
      </p:pic>
    </p:spTree>
    <p:extLst>
      <p:ext uri="{BB962C8B-B14F-4D97-AF65-F5344CB8AC3E}">
        <p14:creationId xmlns:p14="http://schemas.microsoft.com/office/powerpoint/2010/main" val="1499285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B6B000-0A94-0391-FC39-471894BCE82D}"/>
              </a:ext>
            </a:extLst>
          </p:cNvPr>
          <p:cNvSpPr>
            <a:spLocks noGrp="1"/>
          </p:cNvSpPr>
          <p:nvPr>
            <p:ph idx="1"/>
          </p:nvPr>
        </p:nvSpPr>
        <p:spPr/>
        <p:txBody>
          <a:bodyPr/>
          <a:lstStyle/>
          <a:p>
            <a:r>
              <a:rPr lang="en-US" dirty="0"/>
              <a:t>Other document required in NPR 8079.1 is the Conjunction Assessment Operations Implantation Agreement (CAOIA).</a:t>
            </a:r>
          </a:p>
          <a:p>
            <a:r>
              <a:rPr lang="en-US" dirty="0"/>
              <a:t>Template is available from CARA or MADCAP</a:t>
            </a:r>
          </a:p>
          <a:p>
            <a:pPr lvl="1"/>
            <a:r>
              <a:rPr lang="en-US" dirty="0"/>
              <a:t>Different versions depending on maneuverability</a:t>
            </a:r>
          </a:p>
          <a:p>
            <a:pPr lvl="1"/>
            <a:r>
              <a:rPr lang="en-US" dirty="0"/>
              <a:t>May be possible to streamline, but not tackled yet</a:t>
            </a:r>
          </a:p>
          <a:p>
            <a:r>
              <a:rPr lang="en-US" dirty="0"/>
              <a:t>Any agreed tailoring of NPR is documented here as part of the CA CONOPS</a:t>
            </a:r>
          </a:p>
        </p:txBody>
      </p:sp>
      <p:sp>
        <p:nvSpPr>
          <p:cNvPr id="3" name="Title 2">
            <a:extLst>
              <a:ext uri="{FF2B5EF4-FFF2-40B4-BE49-F238E27FC236}">
                <a16:creationId xmlns:a16="http://schemas.microsoft.com/office/drawing/2014/main" id="{66129B9D-3F16-0AAB-1690-0AE8E4249A05}"/>
              </a:ext>
            </a:extLst>
          </p:cNvPr>
          <p:cNvSpPr>
            <a:spLocks noGrp="1"/>
          </p:cNvSpPr>
          <p:nvPr>
            <p:ph type="title"/>
          </p:nvPr>
        </p:nvSpPr>
        <p:spPr/>
        <p:txBody>
          <a:bodyPr/>
          <a:lstStyle/>
          <a:p>
            <a:r>
              <a:rPr lang="en-US" dirty="0"/>
              <a:t>CAOIA</a:t>
            </a:r>
          </a:p>
        </p:txBody>
      </p:sp>
      <p:sp>
        <p:nvSpPr>
          <p:cNvPr id="4" name="Slide Number Placeholder 3">
            <a:extLst>
              <a:ext uri="{FF2B5EF4-FFF2-40B4-BE49-F238E27FC236}">
                <a16:creationId xmlns:a16="http://schemas.microsoft.com/office/drawing/2014/main" id="{AC2068FB-6542-6C41-9505-AE2017F93CCD}"/>
              </a:ext>
            </a:extLst>
          </p:cNvPr>
          <p:cNvSpPr>
            <a:spLocks noGrp="1"/>
          </p:cNvSpPr>
          <p:nvPr>
            <p:ph type="sldNum" sz="quarter" idx="10"/>
          </p:nvPr>
        </p:nvSpPr>
        <p:spPr/>
        <p:txBody>
          <a:bodyPr/>
          <a:lstStyle/>
          <a:p>
            <a:fld id="{32D37674-C2EF-49DD-B547-2006DC0D39DB}" type="slidenum">
              <a:rPr lang="en-US" smtClean="0"/>
              <a:t>8</a:t>
            </a:fld>
            <a:endParaRPr lang="en-US" dirty="0"/>
          </a:p>
        </p:txBody>
      </p:sp>
    </p:spTree>
    <p:extLst>
      <p:ext uri="{BB962C8B-B14F-4D97-AF65-F5344CB8AC3E}">
        <p14:creationId xmlns:p14="http://schemas.microsoft.com/office/powerpoint/2010/main" val="1763202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16AC79-3E06-3139-C30F-A911BE823D60}"/>
              </a:ext>
            </a:extLst>
          </p:cNvPr>
          <p:cNvSpPr>
            <a:spLocks noGrp="1"/>
          </p:cNvSpPr>
          <p:nvPr>
            <p:ph type="ctrTitle"/>
          </p:nvPr>
        </p:nvSpPr>
        <p:spPr/>
        <p:txBody>
          <a:bodyPr/>
          <a:lstStyle/>
          <a:p>
            <a:r>
              <a:rPr lang="en-US" dirty="0">
                <a:solidFill>
                  <a:srgbClr val="FADF4E"/>
                </a:solidFill>
              </a:rPr>
              <a:t>Key Best Practices</a:t>
            </a:r>
          </a:p>
        </p:txBody>
      </p:sp>
      <p:sp>
        <p:nvSpPr>
          <p:cNvPr id="4" name="Slide Number Placeholder 3">
            <a:extLst>
              <a:ext uri="{FF2B5EF4-FFF2-40B4-BE49-F238E27FC236}">
                <a16:creationId xmlns:a16="http://schemas.microsoft.com/office/drawing/2014/main" id="{65413F9B-D329-43FD-56C4-18211A4E70C1}"/>
              </a:ext>
            </a:extLst>
          </p:cNvPr>
          <p:cNvSpPr>
            <a:spLocks noGrp="1"/>
          </p:cNvSpPr>
          <p:nvPr>
            <p:ph type="sldNum" sz="quarter" idx="10"/>
          </p:nvPr>
        </p:nvSpPr>
        <p:spPr/>
        <p:txBody>
          <a:bodyPr/>
          <a:lstStyle/>
          <a:p>
            <a:fld id="{32D37674-C2EF-49DD-B547-2006DC0D39DB}" type="slidenum">
              <a:rPr lang="en-US" smtClean="0"/>
              <a:t>9</a:t>
            </a:fld>
            <a:endParaRPr lang="en-US" dirty="0"/>
          </a:p>
        </p:txBody>
      </p:sp>
    </p:spTree>
    <p:extLst>
      <p:ext uri="{BB962C8B-B14F-4D97-AF65-F5344CB8AC3E}">
        <p14:creationId xmlns:p14="http://schemas.microsoft.com/office/powerpoint/2010/main" val="1136422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C63D9-E77B-47FB-589D-DF9377A90F4B}"/>
              </a:ext>
            </a:extLst>
          </p:cNvPr>
          <p:cNvSpPr>
            <a:spLocks noGrp="1"/>
          </p:cNvSpPr>
          <p:nvPr>
            <p:ph type="title"/>
          </p:nvPr>
        </p:nvSpPr>
        <p:spPr/>
        <p:txBody>
          <a:bodyPr/>
          <a:lstStyle/>
          <a:p>
            <a:r>
              <a:rPr lang="en-US" dirty="0"/>
              <a:t>Choosing an Orbit</a:t>
            </a:r>
          </a:p>
        </p:txBody>
      </p:sp>
      <p:pic>
        <p:nvPicPr>
          <p:cNvPr id="3" name="Content Placeholder 5">
            <a:extLst>
              <a:ext uri="{FF2B5EF4-FFF2-40B4-BE49-F238E27FC236}">
                <a16:creationId xmlns:a16="http://schemas.microsoft.com/office/drawing/2014/main" id="{197F771E-759B-6BFE-C233-8B51302DBAA7}"/>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457200" y="3361984"/>
            <a:ext cx="7790212" cy="3496016"/>
          </a:xfrm>
          <a:prstGeom prst="rect">
            <a:avLst/>
          </a:prstGeom>
        </p:spPr>
      </p:pic>
      <p:sp>
        <p:nvSpPr>
          <p:cNvPr id="4" name="Content Placeholder 1">
            <a:extLst>
              <a:ext uri="{FF2B5EF4-FFF2-40B4-BE49-F238E27FC236}">
                <a16:creationId xmlns:a16="http://schemas.microsoft.com/office/drawing/2014/main" id="{52AF2BFC-67AB-1BB1-A5C6-A8C953C68DF4}"/>
              </a:ext>
            </a:extLst>
          </p:cNvPr>
          <p:cNvSpPr txBox="1">
            <a:spLocks/>
          </p:cNvSpPr>
          <p:nvPr/>
        </p:nvSpPr>
        <p:spPr>
          <a:xfrm>
            <a:off x="0" y="1193049"/>
            <a:ext cx="8942118" cy="4650752"/>
          </a:xfrm>
          <a:prstGeom prst="rect">
            <a:avLst/>
          </a:prstGeom>
        </p:spPr>
        <p:txBody>
          <a:bodyPr>
            <a:normAutofit/>
          </a:bodyPr>
          <a:lstStyle>
            <a:lvl1pPr marL="171450" indent="-171450" algn="l" defTabSz="457200" rtl="0" eaLnBrk="1" latinLnBrk="0" hangingPunct="1">
              <a:spcBef>
                <a:spcPct val="20000"/>
              </a:spcBef>
              <a:buClr>
                <a:srgbClr val="CA0000"/>
              </a:buClr>
              <a:buFont typeface="Arial"/>
              <a:buChar char="•"/>
              <a:defRPr sz="2000" b="1" kern="1200">
                <a:solidFill>
                  <a:schemeClr val="tx1"/>
                </a:solidFill>
                <a:effectLst>
                  <a:outerShdw blurRad="50800" dist="38100" dir="2700000" algn="tl" rotWithShape="0">
                    <a:schemeClr val="tx1">
                      <a:alpha val="0"/>
                    </a:schemeClr>
                  </a:outerShdw>
                </a:effectLst>
                <a:latin typeface="+mj-lt"/>
                <a:ea typeface="+mn-ea"/>
                <a:cs typeface="Arial"/>
              </a:defRPr>
            </a:lvl1pPr>
            <a:lvl2pPr marL="455613" indent="-284163" algn="l" defTabSz="457200" rtl="0" eaLnBrk="1" latinLnBrk="0" hangingPunct="1">
              <a:spcBef>
                <a:spcPct val="20000"/>
              </a:spcBef>
              <a:buClr>
                <a:srgbClr val="CA0000"/>
              </a:buClr>
              <a:buFont typeface="Arial"/>
              <a:buChar char="–"/>
              <a:tabLst>
                <a:tab pos="341313" algn="l"/>
              </a:tabLst>
              <a:defRPr sz="1800" b="1" kern="1200">
                <a:solidFill>
                  <a:schemeClr val="tx1"/>
                </a:solidFill>
                <a:effectLst>
                  <a:outerShdw blurRad="50800" dist="38100" dir="2700000" algn="tl" rotWithShape="0">
                    <a:schemeClr val="tx1">
                      <a:alpha val="0"/>
                    </a:schemeClr>
                  </a:outerShdw>
                </a:effectLst>
                <a:latin typeface="+mj-lt"/>
                <a:ea typeface="+mn-ea"/>
                <a:cs typeface="Arial"/>
              </a:defRPr>
            </a:lvl2pPr>
            <a:lvl3pPr marL="741363" indent="-228600" algn="l" defTabSz="457200" rtl="0" eaLnBrk="1" latinLnBrk="0" hangingPunct="1">
              <a:spcBef>
                <a:spcPct val="20000"/>
              </a:spcBef>
              <a:buClr>
                <a:srgbClr val="CA0000"/>
              </a:buClr>
              <a:buFont typeface="Arial"/>
              <a:buChar char="•"/>
              <a:tabLst>
                <a:tab pos="569913" algn="l"/>
              </a:tabLst>
              <a:defRPr sz="1600" b="1" kern="1200">
                <a:solidFill>
                  <a:schemeClr val="tx1"/>
                </a:solidFill>
                <a:effectLst>
                  <a:outerShdw blurRad="50800" dist="38100" dir="2700000" algn="tl" rotWithShape="0">
                    <a:schemeClr val="tx1">
                      <a:alpha val="0"/>
                    </a:schemeClr>
                  </a:outerShdw>
                </a:effectLst>
                <a:latin typeface="+mj-lt"/>
                <a:ea typeface="+mn-ea"/>
                <a:cs typeface="Arial"/>
              </a:defRPr>
            </a:lvl3pPr>
            <a:lvl4pPr marL="1025525" indent="-284163" algn="l" defTabSz="457200" rtl="0" eaLnBrk="1" latinLnBrk="0" hangingPunct="1">
              <a:spcBef>
                <a:spcPct val="20000"/>
              </a:spcBef>
              <a:buClr>
                <a:srgbClr val="CA0000"/>
              </a:buClr>
              <a:buFont typeface="Arial"/>
              <a:buChar char="–"/>
              <a:defRPr sz="1600" b="1" kern="1200">
                <a:solidFill>
                  <a:schemeClr val="tx1"/>
                </a:solidFill>
                <a:effectLst>
                  <a:outerShdw blurRad="50800" dist="38100" dir="2700000" algn="tl" rotWithShape="0">
                    <a:schemeClr val="tx1">
                      <a:alpha val="0"/>
                    </a:schemeClr>
                  </a:outerShdw>
                </a:effectLst>
                <a:latin typeface="+mj-lt"/>
                <a:ea typeface="+mn-ea"/>
                <a:cs typeface="Arial"/>
              </a:defRPr>
            </a:lvl4pPr>
            <a:lvl5pPr marL="1254125" indent="-228600" algn="l" defTabSz="457200" rtl="0" eaLnBrk="1" latinLnBrk="0" hangingPunct="1">
              <a:spcBef>
                <a:spcPct val="20000"/>
              </a:spcBef>
              <a:buClr>
                <a:srgbClr val="CA0000"/>
              </a:buClr>
              <a:buFont typeface="Arial"/>
              <a:buChar char="»"/>
              <a:defRPr sz="1600" b="1" kern="1200">
                <a:solidFill>
                  <a:schemeClr val="tx1"/>
                </a:solidFill>
                <a:effectLst>
                  <a:outerShdw blurRad="50800" dist="38100" dir="2700000" algn="tl" rotWithShape="0">
                    <a:schemeClr val="tx1">
                      <a:alpha val="0"/>
                    </a:schemeClr>
                  </a:outerShdw>
                </a:effectLst>
                <a:latin typeface="+mj-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Choosing an orbit is one of the OCAP analyses</a:t>
            </a:r>
          </a:p>
          <a:p>
            <a:r>
              <a:rPr lang="en-US" dirty="0"/>
              <a:t>Understanding the ramifications of choosing a particular altitude and weighing those against the benefits is a trade study that should be mindfully undertaken.</a:t>
            </a:r>
          </a:p>
          <a:p>
            <a:r>
              <a:rPr lang="en-US" dirty="0"/>
              <a:t>Rideshare spacecraft can assist by raising awareness of the orbit crowding issue to their ELV provider</a:t>
            </a:r>
          </a:p>
          <a:p>
            <a:pPr lvl="1"/>
            <a:r>
              <a:rPr lang="en-US" dirty="0"/>
              <a:t>Often ELVs launch to highest possible orbit without considering that a lower orbit might be safer for their customers (and allow delivering more mass to orbit!)</a:t>
            </a:r>
          </a:p>
        </p:txBody>
      </p:sp>
      <p:cxnSp>
        <p:nvCxnSpPr>
          <p:cNvPr id="7" name="Straight Arrow Connector 6">
            <a:extLst>
              <a:ext uri="{FF2B5EF4-FFF2-40B4-BE49-F238E27FC236}">
                <a16:creationId xmlns:a16="http://schemas.microsoft.com/office/drawing/2014/main" id="{DBBF61D1-392C-DEC0-6825-E5BC3472F7BE}"/>
              </a:ext>
            </a:extLst>
          </p:cNvPr>
          <p:cNvCxnSpPr/>
          <p:nvPr/>
        </p:nvCxnSpPr>
        <p:spPr>
          <a:xfrm>
            <a:off x="1840674" y="4738248"/>
            <a:ext cx="403761" cy="20188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3BFAA8C-A07B-D937-4013-B775F6475C24}"/>
              </a:ext>
            </a:extLst>
          </p:cNvPr>
          <p:cNvSpPr txBox="1"/>
          <p:nvPr/>
        </p:nvSpPr>
        <p:spPr>
          <a:xfrm>
            <a:off x="1448959" y="4429490"/>
            <a:ext cx="887166" cy="369332"/>
          </a:xfrm>
          <a:prstGeom prst="rect">
            <a:avLst/>
          </a:prstGeom>
          <a:noFill/>
        </p:spPr>
        <p:txBody>
          <a:bodyPr wrap="none" rtlCol="0">
            <a:spAutoFit/>
          </a:bodyPr>
          <a:lstStyle/>
          <a:p>
            <a:r>
              <a:rPr lang="en-US" dirty="0" err="1"/>
              <a:t>Starlink</a:t>
            </a:r>
            <a:endParaRPr lang="en-US" dirty="0"/>
          </a:p>
        </p:txBody>
      </p:sp>
    </p:spTree>
    <p:extLst>
      <p:ext uri="{BB962C8B-B14F-4D97-AF65-F5344CB8AC3E}">
        <p14:creationId xmlns:p14="http://schemas.microsoft.com/office/powerpoint/2010/main" val="2534370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E794CDC-EAE3-725C-5E13-AA8801320BB6}"/>
              </a:ext>
            </a:extLst>
          </p:cNvPr>
          <p:cNvSpPr>
            <a:spLocks noGrp="1"/>
          </p:cNvSpPr>
          <p:nvPr>
            <p:ph type="title"/>
          </p:nvPr>
        </p:nvSpPr>
        <p:spPr>
          <a:xfrm>
            <a:off x="254002" y="30112"/>
            <a:ext cx="8229600" cy="1143000"/>
          </a:xfrm>
        </p:spPr>
        <p:txBody>
          <a:bodyPr>
            <a:normAutofit/>
          </a:bodyPr>
          <a:lstStyle/>
          <a:p>
            <a:r>
              <a:rPr lang="en-US" dirty="0"/>
              <a:t>Producing a CA-Quality Ephemeris</a:t>
            </a:r>
            <a:endParaRPr lang="en-US" dirty="0">
              <a:solidFill>
                <a:schemeClr val="bg2"/>
              </a:solidFill>
            </a:endParaRPr>
          </a:p>
        </p:txBody>
      </p:sp>
      <p:sp>
        <p:nvSpPr>
          <p:cNvPr id="4" name="Slide Number Placeholder 3">
            <a:extLst>
              <a:ext uri="{FF2B5EF4-FFF2-40B4-BE49-F238E27FC236}">
                <a16:creationId xmlns:a16="http://schemas.microsoft.com/office/drawing/2014/main" id="{B7118B14-F207-BAA6-FBD6-A36014248D24}"/>
              </a:ext>
            </a:extLst>
          </p:cNvPr>
          <p:cNvSpPr>
            <a:spLocks noGrp="1"/>
          </p:cNvSpPr>
          <p:nvPr>
            <p:ph type="sldNum" sz="quarter" idx="10"/>
          </p:nvPr>
        </p:nvSpPr>
        <p:spPr/>
        <p:txBody>
          <a:bodyPr/>
          <a:lstStyle/>
          <a:p>
            <a:fld id="{32D37674-C2EF-49DD-B547-2006DC0D39DB}" type="slidenum">
              <a:rPr lang="en-US" smtClean="0"/>
              <a:t>11</a:t>
            </a:fld>
            <a:endParaRPr lang="en-US" dirty="0"/>
          </a:p>
        </p:txBody>
      </p:sp>
      <p:sp>
        <p:nvSpPr>
          <p:cNvPr id="7" name="Rectangle 2">
            <a:extLst>
              <a:ext uri="{FF2B5EF4-FFF2-40B4-BE49-F238E27FC236}">
                <a16:creationId xmlns:a16="http://schemas.microsoft.com/office/drawing/2014/main" id="{779E4701-9A5D-327C-A577-138AAF0736A2}"/>
              </a:ext>
            </a:extLst>
          </p:cNvPr>
          <p:cNvSpPr>
            <a:spLocks noChangeArrowheads="1"/>
          </p:cNvSpPr>
          <p:nvPr/>
        </p:nvSpPr>
        <p:spPr bwMode="auto">
          <a:xfrm>
            <a:off x="1786920" y="305681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grpSp>
        <p:nvGrpSpPr>
          <p:cNvPr id="31" name="Group 30">
            <a:extLst>
              <a:ext uri="{FF2B5EF4-FFF2-40B4-BE49-F238E27FC236}">
                <a16:creationId xmlns:a16="http://schemas.microsoft.com/office/drawing/2014/main" id="{4A0A8266-0044-01B4-FDF2-CA50B92CAB42}"/>
              </a:ext>
            </a:extLst>
          </p:cNvPr>
          <p:cNvGrpSpPr/>
          <p:nvPr/>
        </p:nvGrpSpPr>
        <p:grpSpPr>
          <a:xfrm>
            <a:off x="3590978" y="1496126"/>
            <a:ext cx="5236280" cy="3210457"/>
            <a:chOff x="-1711303" y="1799325"/>
            <a:chExt cx="8527640" cy="4922150"/>
          </a:xfrm>
        </p:grpSpPr>
        <p:sp>
          <p:nvSpPr>
            <p:cNvPr id="8" name="Arc 7">
              <a:extLst>
                <a:ext uri="{FF2B5EF4-FFF2-40B4-BE49-F238E27FC236}">
                  <a16:creationId xmlns:a16="http://schemas.microsoft.com/office/drawing/2014/main" id="{E4779620-73CE-EA2B-D41C-59DFD7559CB9}"/>
                </a:ext>
              </a:extLst>
            </p:cNvPr>
            <p:cNvSpPr/>
            <p:nvPr/>
          </p:nvSpPr>
          <p:spPr>
            <a:xfrm>
              <a:off x="-1242468" y="2379841"/>
              <a:ext cx="6686987" cy="4341634"/>
            </a:xfrm>
            <a:prstGeom prst="arc">
              <a:avLst>
                <a:gd name="adj1" fmla="val 16200000"/>
                <a:gd name="adj2" fmla="val 21575357"/>
              </a:avLst>
            </a:prstGeom>
            <a:ln w="12700">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9" name="Arc 8">
              <a:extLst>
                <a:ext uri="{FF2B5EF4-FFF2-40B4-BE49-F238E27FC236}">
                  <a16:creationId xmlns:a16="http://schemas.microsoft.com/office/drawing/2014/main" id="{AEC21D53-D480-622F-BF79-673EBCEC67E1}"/>
                </a:ext>
              </a:extLst>
            </p:cNvPr>
            <p:cNvSpPr/>
            <p:nvPr/>
          </p:nvSpPr>
          <p:spPr>
            <a:xfrm rot="1521807">
              <a:off x="-1711303" y="1799325"/>
              <a:ext cx="6686987" cy="4341634"/>
            </a:xfrm>
            <a:prstGeom prst="arc">
              <a:avLst>
                <a:gd name="adj1" fmla="val 16200000"/>
                <a:gd name="adj2" fmla="val 21575357"/>
              </a:avLst>
            </a:prstGeom>
            <a:ln w="12700">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pic>
          <p:nvPicPr>
            <p:cNvPr id="12" name="Graphic 11" descr="Satellite outline">
              <a:extLst>
                <a:ext uri="{FF2B5EF4-FFF2-40B4-BE49-F238E27FC236}">
                  <a16:creationId xmlns:a16="http://schemas.microsoft.com/office/drawing/2014/main" id="{653A03E8-FAC2-6E41-70AE-E61109DA1B2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094149">
              <a:off x="4538006" y="3012635"/>
              <a:ext cx="531714" cy="531714"/>
            </a:xfrm>
            <a:prstGeom prst="rect">
              <a:avLst/>
            </a:prstGeom>
          </p:spPr>
        </p:pic>
        <p:pic>
          <p:nvPicPr>
            <p:cNvPr id="13" name="Graphic 12" descr="Satellite outline">
              <a:extLst>
                <a:ext uri="{FF2B5EF4-FFF2-40B4-BE49-F238E27FC236}">
                  <a16:creationId xmlns:a16="http://schemas.microsoft.com/office/drawing/2014/main" id="{13FBB036-0E54-B40E-07F8-8080E651A0E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933683">
              <a:off x="4421557" y="3655124"/>
              <a:ext cx="300885" cy="300885"/>
            </a:xfrm>
            <a:prstGeom prst="rect">
              <a:avLst/>
            </a:prstGeom>
          </p:spPr>
        </p:pic>
        <p:sp>
          <p:nvSpPr>
            <p:cNvPr id="14" name="Oval 13">
              <a:extLst>
                <a:ext uri="{FF2B5EF4-FFF2-40B4-BE49-F238E27FC236}">
                  <a16:creationId xmlns:a16="http://schemas.microsoft.com/office/drawing/2014/main" id="{506AE2EF-C0CD-CC35-6C7C-741B7F3A64EB}"/>
                </a:ext>
              </a:extLst>
            </p:cNvPr>
            <p:cNvSpPr/>
            <p:nvPr/>
          </p:nvSpPr>
          <p:spPr>
            <a:xfrm rot="1789038">
              <a:off x="4120691" y="3028183"/>
              <a:ext cx="1474440" cy="624011"/>
            </a:xfrm>
            <a:prstGeom prst="ellipse">
              <a:avLst/>
            </a:prstGeom>
            <a:solidFill>
              <a:srgbClr val="0000FF">
                <a:alpha val="9578"/>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80FC3059-A7FC-CA7F-2E9D-BB229FCC0C98}"/>
                </a:ext>
              </a:extLst>
            </p:cNvPr>
            <p:cNvSpPr/>
            <p:nvPr/>
          </p:nvSpPr>
          <p:spPr>
            <a:xfrm rot="2994325">
              <a:off x="4187002" y="3582533"/>
              <a:ext cx="703231" cy="389424"/>
            </a:xfrm>
            <a:prstGeom prst="ellipse">
              <a:avLst/>
            </a:prstGeom>
            <a:solidFill>
              <a:srgbClr val="FF0000">
                <a:alpha val="9578"/>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89F27392-D034-0A10-B0CA-A015C3A1826E}"/>
                </a:ext>
              </a:extLst>
            </p:cNvPr>
            <p:cNvSpPr/>
            <p:nvPr/>
          </p:nvSpPr>
          <p:spPr>
            <a:xfrm rot="1302589">
              <a:off x="2809729" y="2448447"/>
              <a:ext cx="4006608" cy="1773954"/>
            </a:xfrm>
            <a:prstGeom prst="ellipse">
              <a:avLst/>
            </a:prstGeom>
            <a:solidFill>
              <a:schemeClr val="accent3">
                <a:lumMod val="20000"/>
                <a:lumOff val="80000"/>
                <a:alpha val="23000"/>
              </a:scheme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9" name="Straight Arrow Connector 18">
              <a:extLst>
                <a:ext uri="{FF2B5EF4-FFF2-40B4-BE49-F238E27FC236}">
                  <a16:creationId xmlns:a16="http://schemas.microsoft.com/office/drawing/2014/main" id="{42583780-0CCD-1D34-1A07-E27880A1DDED}"/>
                </a:ext>
              </a:extLst>
            </p:cNvPr>
            <p:cNvCxnSpPr>
              <a:cxnSpLocks/>
            </p:cNvCxnSpPr>
            <p:nvPr/>
          </p:nvCxnSpPr>
          <p:spPr>
            <a:xfrm flipV="1">
              <a:off x="4842483" y="2847001"/>
              <a:ext cx="475565" cy="451942"/>
            </a:xfrm>
            <a:prstGeom prst="straightConnector1">
              <a:avLst/>
            </a:prstGeom>
            <a:ln w="158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9F1D7CF5-F435-2498-5487-326657B296B6}"/>
                </a:ext>
              </a:extLst>
            </p:cNvPr>
            <p:cNvCxnSpPr>
              <a:cxnSpLocks/>
            </p:cNvCxnSpPr>
            <p:nvPr/>
          </p:nvCxnSpPr>
          <p:spPr>
            <a:xfrm flipV="1">
              <a:off x="4842483" y="2579522"/>
              <a:ext cx="0" cy="705865"/>
            </a:xfrm>
            <a:prstGeom prst="straightConnector1">
              <a:avLst/>
            </a:prstGeom>
            <a:ln w="158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039BC337-D89E-F13D-4317-A7E0F8EDC825}"/>
                </a:ext>
              </a:extLst>
            </p:cNvPr>
            <p:cNvCxnSpPr>
              <a:cxnSpLocks/>
            </p:cNvCxnSpPr>
            <p:nvPr/>
          </p:nvCxnSpPr>
          <p:spPr>
            <a:xfrm flipH="1" flipV="1">
              <a:off x="3043347" y="2423995"/>
              <a:ext cx="1814564" cy="874948"/>
            </a:xfrm>
            <a:prstGeom prst="straightConnector1">
              <a:avLst/>
            </a:prstGeom>
            <a:ln w="158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2" name="Group 1">
            <a:extLst>
              <a:ext uri="{FF2B5EF4-FFF2-40B4-BE49-F238E27FC236}">
                <a16:creationId xmlns:a16="http://schemas.microsoft.com/office/drawing/2014/main" id="{367680F5-8C5A-4889-8166-D1A2F2A558A9}"/>
              </a:ext>
            </a:extLst>
          </p:cNvPr>
          <p:cNvGrpSpPr/>
          <p:nvPr/>
        </p:nvGrpSpPr>
        <p:grpSpPr>
          <a:xfrm>
            <a:off x="6261302" y="1670751"/>
            <a:ext cx="3250469" cy="2099590"/>
            <a:chOff x="6059427" y="1670751"/>
            <a:chExt cx="3250469" cy="2099590"/>
          </a:xfrm>
        </p:grpSpPr>
        <p:sp>
          <p:nvSpPr>
            <p:cNvPr id="32" name="TextBox 31">
              <a:extLst>
                <a:ext uri="{FF2B5EF4-FFF2-40B4-BE49-F238E27FC236}">
                  <a16:creationId xmlns:a16="http://schemas.microsoft.com/office/drawing/2014/main" id="{E8AA496D-1CC8-68EB-B252-368A68F551E4}"/>
                </a:ext>
              </a:extLst>
            </p:cNvPr>
            <p:cNvSpPr txBox="1"/>
            <p:nvPr/>
          </p:nvSpPr>
          <p:spPr>
            <a:xfrm>
              <a:off x="7615990" y="1973394"/>
              <a:ext cx="357775" cy="307777"/>
            </a:xfrm>
            <a:prstGeom prst="rect">
              <a:avLst/>
            </a:prstGeom>
            <a:noFill/>
          </p:spPr>
          <p:txBody>
            <a:bodyPr wrap="square" rtlCol="0">
              <a:spAutoFit/>
            </a:bodyPr>
            <a:lstStyle/>
            <a:p>
              <a:r>
                <a:rPr lang="en-US" sz="1400" dirty="0"/>
                <a:t>R</a:t>
              </a:r>
            </a:p>
          </p:txBody>
        </p:sp>
        <p:sp>
          <p:nvSpPr>
            <p:cNvPr id="33" name="TextBox 32">
              <a:extLst>
                <a:ext uri="{FF2B5EF4-FFF2-40B4-BE49-F238E27FC236}">
                  <a16:creationId xmlns:a16="http://schemas.microsoft.com/office/drawing/2014/main" id="{090D6C12-FD35-D101-33FA-739975E23A63}"/>
                </a:ext>
              </a:extLst>
            </p:cNvPr>
            <p:cNvSpPr txBox="1"/>
            <p:nvPr/>
          </p:nvSpPr>
          <p:spPr>
            <a:xfrm>
              <a:off x="7353575" y="1784598"/>
              <a:ext cx="357775" cy="307777"/>
            </a:xfrm>
            <a:prstGeom prst="rect">
              <a:avLst/>
            </a:prstGeom>
            <a:noFill/>
          </p:spPr>
          <p:txBody>
            <a:bodyPr wrap="square" rtlCol="0">
              <a:spAutoFit/>
            </a:bodyPr>
            <a:lstStyle/>
            <a:p>
              <a:r>
                <a:rPr lang="en-US" sz="1400" dirty="0"/>
                <a:t>C</a:t>
              </a:r>
            </a:p>
          </p:txBody>
        </p:sp>
        <p:sp>
          <p:nvSpPr>
            <p:cNvPr id="34" name="TextBox 33">
              <a:extLst>
                <a:ext uri="{FF2B5EF4-FFF2-40B4-BE49-F238E27FC236}">
                  <a16:creationId xmlns:a16="http://schemas.microsoft.com/office/drawing/2014/main" id="{C6445BE3-6B08-680A-2012-CCCCD93D0990}"/>
                </a:ext>
              </a:extLst>
            </p:cNvPr>
            <p:cNvSpPr txBox="1"/>
            <p:nvPr/>
          </p:nvSpPr>
          <p:spPr>
            <a:xfrm>
              <a:off x="6077492" y="1670751"/>
              <a:ext cx="357775" cy="307777"/>
            </a:xfrm>
            <a:prstGeom prst="rect">
              <a:avLst/>
            </a:prstGeom>
            <a:noFill/>
          </p:spPr>
          <p:txBody>
            <a:bodyPr wrap="square" rtlCol="0">
              <a:spAutoFit/>
            </a:bodyPr>
            <a:lstStyle/>
            <a:p>
              <a:r>
                <a:rPr lang="en-US" sz="1400" dirty="0"/>
                <a:t>I</a:t>
              </a:r>
            </a:p>
          </p:txBody>
        </p:sp>
        <p:cxnSp>
          <p:nvCxnSpPr>
            <p:cNvPr id="36" name="Straight Arrow Connector 35">
              <a:extLst>
                <a:ext uri="{FF2B5EF4-FFF2-40B4-BE49-F238E27FC236}">
                  <a16:creationId xmlns:a16="http://schemas.microsoft.com/office/drawing/2014/main" id="{D3A72DA9-6705-A680-E943-D0294CE4E5E8}"/>
                </a:ext>
              </a:extLst>
            </p:cNvPr>
            <p:cNvCxnSpPr>
              <a:cxnSpLocks/>
            </p:cNvCxnSpPr>
            <p:nvPr/>
          </p:nvCxnSpPr>
          <p:spPr>
            <a:xfrm flipH="1" flipV="1">
              <a:off x="7510528" y="2504605"/>
              <a:ext cx="890466" cy="915850"/>
            </a:xfrm>
            <a:prstGeom prst="straightConnector1">
              <a:avLst/>
            </a:prstGeom>
            <a:ln w="9525">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CBEE2D89-962F-9D77-0D9E-886D924B782A}"/>
                </a:ext>
              </a:extLst>
            </p:cNvPr>
            <p:cNvCxnSpPr>
              <a:cxnSpLocks/>
            </p:cNvCxnSpPr>
            <p:nvPr/>
          </p:nvCxnSpPr>
          <p:spPr>
            <a:xfrm flipV="1">
              <a:off x="6398690" y="2869776"/>
              <a:ext cx="772575" cy="591189"/>
            </a:xfrm>
            <a:prstGeom prst="straightConnector1">
              <a:avLst/>
            </a:prstGeom>
            <a:ln w="95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46C78D18-3217-B2B5-E0E0-5DE56BC1FBFC}"/>
                </a:ext>
              </a:extLst>
            </p:cNvPr>
            <p:cNvSpPr txBox="1"/>
            <p:nvPr/>
          </p:nvSpPr>
          <p:spPr>
            <a:xfrm>
              <a:off x="6059427" y="3406706"/>
              <a:ext cx="1057541" cy="246221"/>
            </a:xfrm>
            <a:prstGeom prst="rect">
              <a:avLst/>
            </a:prstGeom>
            <a:noFill/>
          </p:spPr>
          <p:txBody>
            <a:bodyPr wrap="square" rtlCol="0">
              <a:spAutoFit/>
            </a:bodyPr>
            <a:lstStyle/>
            <a:p>
              <a:r>
                <a:rPr lang="en-US" sz="1000" dirty="0">
                  <a:solidFill>
                    <a:srgbClr val="FF0000"/>
                  </a:solidFill>
                </a:rPr>
                <a:t>Secondary</a:t>
              </a:r>
            </a:p>
          </p:txBody>
        </p:sp>
        <p:sp>
          <p:nvSpPr>
            <p:cNvPr id="44" name="TextBox 43">
              <a:extLst>
                <a:ext uri="{FF2B5EF4-FFF2-40B4-BE49-F238E27FC236}">
                  <a16:creationId xmlns:a16="http://schemas.microsoft.com/office/drawing/2014/main" id="{FF33C7A0-D3EB-29CE-EE34-0F2F3C20541B}"/>
                </a:ext>
              </a:extLst>
            </p:cNvPr>
            <p:cNvSpPr txBox="1"/>
            <p:nvPr/>
          </p:nvSpPr>
          <p:spPr>
            <a:xfrm>
              <a:off x="8252355" y="3524120"/>
              <a:ext cx="1057541" cy="246221"/>
            </a:xfrm>
            <a:prstGeom prst="rect">
              <a:avLst/>
            </a:prstGeom>
            <a:noFill/>
          </p:spPr>
          <p:txBody>
            <a:bodyPr wrap="square" rtlCol="0">
              <a:spAutoFit/>
            </a:bodyPr>
            <a:lstStyle/>
            <a:p>
              <a:r>
                <a:rPr lang="en-US" sz="1000" dirty="0">
                  <a:solidFill>
                    <a:srgbClr val="0000FF"/>
                  </a:solidFill>
                </a:rPr>
                <a:t>Primary</a:t>
              </a:r>
            </a:p>
          </p:txBody>
        </p:sp>
        <p:sp>
          <p:nvSpPr>
            <p:cNvPr id="45" name="TextBox 44">
              <a:extLst>
                <a:ext uri="{FF2B5EF4-FFF2-40B4-BE49-F238E27FC236}">
                  <a16:creationId xmlns:a16="http://schemas.microsoft.com/office/drawing/2014/main" id="{97579BD6-A993-3DAA-77C6-347FC890D1FF}"/>
                </a:ext>
              </a:extLst>
            </p:cNvPr>
            <p:cNvSpPr txBox="1"/>
            <p:nvPr/>
          </p:nvSpPr>
          <p:spPr>
            <a:xfrm>
              <a:off x="8158029" y="1984894"/>
              <a:ext cx="1057541" cy="400110"/>
            </a:xfrm>
            <a:prstGeom prst="rect">
              <a:avLst/>
            </a:prstGeom>
            <a:noFill/>
          </p:spPr>
          <p:txBody>
            <a:bodyPr wrap="square" rtlCol="0">
              <a:spAutoFit/>
            </a:bodyPr>
            <a:lstStyle/>
            <a:p>
              <a:r>
                <a:rPr lang="en-US" sz="1000" dirty="0">
                  <a:solidFill>
                    <a:schemeClr val="accent3">
                      <a:lumMod val="50000"/>
                    </a:schemeClr>
                  </a:solidFill>
                </a:rPr>
                <a:t>Screening Volume (RIC)</a:t>
              </a:r>
            </a:p>
          </p:txBody>
        </p:sp>
      </p:grpSp>
      <p:sp>
        <p:nvSpPr>
          <p:cNvPr id="25" name="Content Placeholder 1">
            <a:extLst>
              <a:ext uri="{FF2B5EF4-FFF2-40B4-BE49-F238E27FC236}">
                <a16:creationId xmlns:a16="http://schemas.microsoft.com/office/drawing/2014/main" id="{037E6AD5-84F5-4110-B742-DFF2D4966A8E}"/>
              </a:ext>
            </a:extLst>
          </p:cNvPr>
          <p:cNvSpPr>
            <a:spLocks noGrp="1"/>
          </p:cNvSpPr>
          <p:nvPr>
            <p:ph idx="1"/>
          </p:nvPr>
        </p:nvSpPr>
        <p:spPr>
          <a:xfrm>
            <a:off x="-1" y="1220382"/>
            <a:ext cx="6811540" cy="4132092"/>
          </a:xfrm>
          <a:noFill/>
        </p:spPr>
        <p:txBody>
          <a:bodyPr>
            <a:normAutofit lnSpcReduction="10000"/>
          </a:bodyPr>
          <a:lstStyle/>
          <a:p>
            <a:r>
              <a:rPr lang="en-US" dirty="0"/>
              <a:t>Since close approaches are computed using predictions of future spacecraft position, an ephemeris with associated covariance (uncertainty) is required for CA.</a:t>
            </a:r>
          </a:p>
          <a:p>
            <a:pPr lvl="1"/>
            <a:r>
              <a:rPr lang="en-US" dirty="0"/>
              <a:t>Other operators need to know your location to avoid you – occurs via screening of ephemeris by DOD</a:t>
            </a:r>
          </a:p>
          <a:p>
            <a:pPr lvl="1"/>
            <a:r>
              <a:rPr lang="en-US" dirty="0"/>
              <a:t>Computing probability of collision requires covariance.</a:t>
            </a:r>
          </a:p>
          <a:p>
            <a:r>
              <a:rPr lang="en-US" dirty="0"/>
              <a:t>Position predictions must be accurate enough to enable avoidance maneuver planning.</a:t>
            </a:r>
          </a:p>
          <a:p>
            <a:pPr lvl="1"/>
            <a:r>
              <a:rPr lang="en-US" dirty="0">
                <a:effectLst/>
                <a:latin typeface="Calibri" panose="020F0502020204030204" pitchFamily="34" charset="0"/>
                <a:ea typeface="Calibri" panose="020F0502020204030204" pitchFamily="34" charset="0"/>
              </a:rPr>
              <a:t>No current quantitative accuracy requirement exists for CA</a:t>
            </a:r>
          </a:p>
          <a:p>
            <a:pPr lvl="2"/>
            <a:r>
              <a:rPr lang="en-US" dirty="0">
                <a:effectLst/>
                <a:latin typeface="Calibri" panose="020F0502020204030204" pitchFamily="34" charset="0"/>
                <a:ea typeface="Calibri" panose="020F0502020204030204" pitchFamily="34" charset="0"/>
              </a:rPr>
              <a:t>Due to complexity of conditions that affect prediction accuracy and conjunction remediation efficacy </a:t>
            </a:r>
          </a:p>
          <a:p>
            <a:pPr lvl="2"/>
            <a:r>
              <a:rPr lang="en-US" dirty="0">
                <a:effectLst/>
                <a:latin typeface="Calibri" panose="020F0502020204030204" pitchFamily="34" charset="0"/>
                <a:ea typeface="Calibri" panose="020F0502020204030204" pitchFamily="34" charset="0"/>
              </a:rPr>
              <a:t>(e.g., orbit regime, maneuver response time, conjunction geometry, covariance realism, etc.)</a:t>
            </a:r>
          </a:p>
          <a:p>
            <a:pPr lvl="2"/>
            <a:r>
              <a:rPr lang="en-US" dirty="0">
                <a:effectLst/>
                <a:latin typeface="Calibri" panose="020F0502020204030204" pitchFamily="34" charset="0"/>
                <a:ea typeface="Calibri" panose="020F0502020204030204" pitchFamily="34" charset="0"/>
              </a:rPr>
              <a:t>DOC Study underway that may provide discrete values</a:t>
            </a:r>
          </a:p>
          <a:p>
            <a:pPr lvl="1"/>
            <a:endParaRPr lang="en-US" dirty="0"/>
          </a:p>
        </p:txBody>
      </p:sp>
      <p:sp>
        <p:nvSpPr>
          <p:cNvPr id="6" name="TextBox 5">
            <a:extLst>
              <a:ext uri="{FF2B5EF4-FFF2-40B4-BE49-F238E27FC236}">
                <a16:creationId xmlns:a16="http://schemas.microsoft.com/office/drawing/2014/main" id="{6D1ABE21-8644-24CC-E48B-8A37439290DC}"/>
              </a:ext>
            </a:extLst>
          </p:cNvPr>
          <p:cNvSpPr txBox="1"/>
          <p:nvPr/>
        </p:nvSpPr>
        <p:spPr>
          <a:xfrm>
            <a:off x="71252" y="6031019"/>
            <a:ext cx="9001496" cy="400110"/>
          </a:xfrm>
          <a:prstGeom prst="rect">
            <a:avLst/>
          </a:prstGeom>
          <a:solidFill>
            <a:schemeClr val="accent1">
              <a:lumMod val="20000"/>
              <a:lumOff val="80000"/>
            </a:schemeClr>
          </a:solidFill>
          <a:ln>
            <a:solidFill>
              <a:schemeClr val="accent1"/>
            </a:solidFill>
          </a:ln>
        </p:spPr>
        <p:txBody>
          <a:bodyPr wrap="square">
            <a:spAutoFit/>
          </a:bodyPr>
          <a:lstStyle/>
          <a:p>
            <a:pPr lvl="1"/>
            <a:r>
              <a:rPr lang="en-US" sz="2000" b="1" dirty="0">
                <a:effectLst/>
                <a:ea typeface="Calibri" panose="020F0502020204030204" pitchFamily="34" charset="0"/>
              </a:rPr>
              <a:t>Analysis of ephemeris accuracy performed as part of OCAP preparation</a:t>
            </a:r>
            <a:endParaRPr lang="en-US" sz="2000" dirty="0">
              <a:effectLst/>
              <a:latin typeface="Calibri" panose="020F0502020204030204" pitchFamily="34" charset="0"/>
              <a:ea typeface="Calibri" panose="020F0502020204030204" pitchFamily="34" charset="0"/>
            </a:endParaRPr>
          </a:p>
        </p:txBody>
      </p:sp>
      <p:sp>
        <p:nvSpPr>
          <p:cNvPr id="10" name="Content Placeholder 1">
            <a:extLst>
              <a:ext uri="{FF2B5EF4-FFF2-40B4-BE49-F238E27FC236}">
                <a16:creationId xmlns:a16="http://schemas.microsoft.com/office/drawing/2014/main" id="{9E64FA21-DBD1-FDCC-E9E9-4E8A4DA9BD03}"/>
              </a:ext>
            </a:extLst>
          </p:cNvPr>
          <p:cNvSpPr txBox="1">
            <a:spLocks/>
          </p:cNvSpPr>
          <p:nvPr/>
        </p:nvSpPr>
        <p:spPr>
          <a:xfrm>
            <a:off x="0" y="5055058"/>
            <a:ext cx="9310255" cy="1595124"/>
          </a:xfrm>
          <a:prstGeom prst="rect">
            <a:avLst/>
          </a:prstGeom>
          <a:noFill/>
        </p:spPr>
        <p:txBody>
          <a:bodyPr vert="horz" lIns="91440" tIns="45720" rIns="91440" bIns="45720" rtlCol="0">
            <a:normAutofit/>
          </a:bodyPr>
          <a:lstStyle>
            <a:lvl1pPr marL="171450" indent="-171450" algn="l" defTabSz="457200" rtl="0" eaLnBrk="1" latinLnBrk="0" hangingPunct="1">
              <a:spcBef>
                <a:spcPct val="20000"/>
              </a:spcBef>
              <a:buClr>
                <a:srgbClr val="CA0000"/>
              </a:buClr>
              <a:buFont typeface="Arial"/>
              <a:buChar char="•"/>
              <a:defRPr sz="2000" b="1" kern="1200">
                <a:solidFill>
                  <a:schemeClr val="tx1"/>
                </a:solidFill>
                <a:effectLst>
                  <a:outerShdw blurRad="50800" dist="38100" dir="2700000" algn="tl" rotWithShape="0">
                    <a:schemeClr val="tx1">
                      <a:alpha val="0"/>
                    </a:schemeClr>
                  </a:outerShdw>
                </a:effectLst>
                <a:latin typeface="+mn-lt"/>
                <a:ea typeface="+mn-ea"/>
                <a:cs typeface="Arial"/>
              </a:defRPr>
            </a:lvl1pPr>
            <a:lvl2pPr marL="455613" indent="-284163" algn="l" defTabSz="457200" rtl="0" eaLnBrk="1" latinLnBrk="0" hangingPunct="1">
              <a:spcBef>
                <a:spcPct val="20000"/>
              </a:spcBef>
              <a:buClr>
                <a:srgbClr val="CA0000"/>
              </a:buClr>
              <a:buFont typeface="Arial"/>
              <a:buChar char="–"/>
              <a:tabLst>
                <a:tab pos="341313" algn="l"/>
              </a:tabLst>
              <a:defRPr sz="1800" b="1" kern="1200">
                <a:solidFill>
                  <a:schemeClr val="tx1"/>
                </a:solidFill>
                <a:effectLst>
                  <a:outerShdw blurRad="50800" dist="38100" dir="2700000" algn="tl" rotWithShape="0">
                    <a:schemeClr val="tx1">
                      <a:alpha val="0"/>
                    </a:schemeClr>
                  </a:outerShdw>
                </a:effectLst>
                <a:latin typeface="+mn-lt"/>
                <a:ea typeface="+mn-ea"/>
                <a:cs typeface="Arial"/>
              </a:defRPr>
            </a:lvl2pPr>
            <a:lvl3pPr marL="741363" indent="-228600" algn="l" defTabSz="457200" rtl="0" eaLnBrk="1" latinLnBrk="0" hangingPunct="1">
              <a:spcBef>
                <a:spcPct val="20000"/>
              </a:spcBef>
              <a:buClr>
                <a:srgbClr val="CA0000"/>
              </a:buClr>
              <a:buFont typeface="Arial"/>
              <a:buChar char="•"/>
              <a:tabLst>
                <a:tab pos="569913" algn="l"/>
              </a:tabLst>
              <a:defRPr sz="1600" b="1" kern="1200">
                <a:solidFill>
                  <a:schemeClr val="tx1"/>
                </a:solidFill>
                <a:effectLst>
                  <a:outerShdw blurRad="50800" dist="38100" dir="2700000" algn="tl" rotWithShape="0">
                    <a:schemeClr val="tx1">
                      <a:alpha val="0"/>
                    </a:schemeClr>
                  </a:outerShdw>
                </a:effectLst>
                <a:latin typeface="+mn-lt"/>
                <a:ea typeface="+mn-ea"/>
                <a:cs typeface="Arial"/>
              </a:defRPr>
            </a:lvl3pPr>
            <a:lvl4pPr marL="1025525" indent="-284163" algn="l" defTabSz="457200" rtl="0" eaLnBrk="1" latinLnBrk="0" hangingPunct="1">
              <a:spcBef>
                <a:spcPct val="20000"/>
              </a:spcBef>
              <a:buClr>
                <a:srgbClr val="CA0000"/>
              </a:buClr>
              <a:buFont typeface="Arial"/>
              <a:buChar char="–"/>
              <a:defRPr sz="1600" b="1" kern="1200">
                <a:solidFill>
                  <a:schemeClr val="tx1"/>
                </a:solidFill>
                <a:effectLst>
                  <a:outerShdw blurRad="50800" dist="38100" dir="2700000" algn="tl" rotWithShape="0">
                    <a:schemeClr val="tx1">
                      <a:alpha val="0"/>
                    </a:schemeClr>
                  </a:outerShdw>
                </a:effectLst>
                <a:latin typeface="+mn-lt"/>
                <a:ea typeface="+mn-ea"/>
                <a:cs typeface="Arial"/>
              </a:defRPr>
            </a:lvl4pPr>
            <a:lvl5pPr marL="1254125" indent="-228600" algn="l" defTabSz="457200" rtl="0" eaLnBrk="1" latinLnBrk="0" hangingPunct="1">
              <a:spcBef>
                <a:spcPct val="20000"/>
              </a:spcBef>
              <a:buClr>
                <a:srgbClr val="CA0000"/>
              </a:buClr>
              <a:buFont typeface="Arial"/>
              <a:buChar char="»"/>
              <a:defRPr sz="1600" b="1" kern="1200">
                <a:solidFill>
                  <a:schemeClr val="tx1"/>
                </a:solidFill>
                <a:effectLst>
                  <a:outerShdw blurRad="50800" dist="38100" dir="2700000" algn="tl" rotWithShape="0">
                    <a:schemeClr val="tx1">
                      <a:alpha val="0"/>
                    </a:schemeClr>
                  </a:outerShdw>
                </a:effectLst>
                <a:latin typeface="+mn-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en-US" dirty="0">
                <a:effectLst/>
                <a:latin typeface="Calibri" panose="020F0502020204030204" pitchFamily="34" charset="0"/>
                <a:ea typeface="Calibri" panose="020F0502020204030204" pitchFamily="34" charset="0"/>
              </a:rPr>
              <a:t>Close approaches identified using penetrations of large screening volume around the asset</a:t>
            </a:r>
          </a:p>
          <a:p>
            <a:pPr lvl="1"/>
            <a:r>
              <a:rPr lang="en-US" dirty="0">
                <a:effectLst/>
                <a:latin typeface="Calibri" panose="020F0502020204030204" pitchFamily="34" charset="0"/>
                <a:ea typeface="Calibri" panose="020F0502020204030204" pitchFamily="34" charset="0"/>
              </a:rPr>
              <a:t>The ephemeris accuracy is too poor for CA to be performed if the position uncertainty of the asset is a substantial percentage of that surrounding volume.  </a:t>
            </a:r>
          </a:p>
          <a:p>
            <a:endParaRPr lang="en-US" dirty="0"/>
          </a:p>
          <a:p>
            <a:pPr lvl="1"/>
            <a:endParaRPr lang="en-US" dirty="0"/>
          </a:p>
        </p:txBody>
      </p:sp>
    </p:spTree>
    <p:extLst>
      <p:ext uri="{BB962C8B-B14F-4D97-AF65-F5344CB8AC3E}">
        <p14:creationId xmlns:p14="http://schemas.microsoft.com/office/powerpoint/2010/main" val="3547791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3028AD6-00EC-A710-1B07-D021775A9F78}"/>
              </a:ext>
            </a:extLst>
          </p:cNvPr>
          <p:cNvSpPr>
            <a:spLocks noGrp="1"/>
          </p:cNvSpPr>
          <p:nvPr>
            <p:ph idx="1"/>
          </p:nvPr>
        </p:nvSpPr>
        <p:spPr>
          <a:xfrm>
            <a:off x="1" y="1351130"/>
            <a:ext cx="8953994" cy="4827986"/>
          </a:xfrm>
        </p:spPr>
        <p:txBody>
          <a:bodyPr>
            <a:normAutofit/>
          </a:bodyPr>
          <a:lstStyle/>
          <a:p>
            <a:r>
              <a:rPr lang="en-US" dirty="0"/>
              <a:t>Many </a:t>
            </a:r>
            <a:r>
              <a:rPr lang="en-US" dirty="0" err="1"/>
              <a:t>smallsats</a:t>
            </a:r>
            <a:r>
              <a:rPr lang="en-US" dirty="0"/>
              <a:t> rely on DOD data rather than produce their own ephemeris</a:t>
            </a:r>
          </a:p>
          <a:p>
            <a:pPr lvl="1"/>
            <a:r>
              <a:rPr lang="en-US" dirty="0"/>
              <a:t>For non-maneuverable spacecraft in most orbits this works, but should be examined before launch (OCAP) because there are some exceptions:</a:t>
            </a:r>
          </a:p>
          <a:p>
            <a:pPr lvl="2"/>
            <a:r>
              <a:rPr lang="en-US" dirty="0"/>
              <a:t>Does not work for maneuverable spacecraft as DOD doesn’t have knowledge of predicted maneuvers</a:t>
            </a:r>
          </a:p>
          <a:p>
            <a:pPr lvl="2"/>
            <a:r>
              <a:rPr lang="en-US" dirty="0"/>
              <a:t>Spacecraft must be passively trackable by Space Surveillance Network (see next slide)</a:t>
            </a:r>
          </a:p>
          <a:p>
            <a:r>
              <a:rPr lang="en-US" dirty="0"/>
              <a:t>Maneuvers must be screened before execution to protect other on-orbit spacecraft</a:t>
            </a:r>
          </a:p>
          <a:p>
            <a:pPr lvl="1"/>
            <a:r>
              <a:rPr lang="en-US" dirty="0"/>
              <a:t>No maneuver is too small to require screening</a:t>
            </a:r>
          </a:p>
          <a:p>
            <a:pPr lvl="1"/>
            <a:r>
              <a:rPr lang="en-US" dirty="0"/>
              <a:t>No altitude is too low to require screening</a:t>
            </a:r>
          </a:p>
          <a:p>
            <a:pPr marL="285750" indent="-285750">
              <a:buFont typeface="Arial" panose="020B0604020202020204" pitchFamily="34" charset="0"/>
              <a:buChar char="•"/>
            </a:pPr>
            <a:r>
              <a:rPr lang="en-US" b="1" dirty="0"/>
              <a:t>Two Line Elements (TLEs, e.g. from SpaceTrack.org) are </a:t>
            </a:r>
            <a:r>
              <a:rPr lang="en-US" b="1" u="sng" dirty="0"/>
              <a:t>NOT SUFFICIENT </a:t>
            </a:r>
            <a:r>
              <a:rPr lang="en-US" b="1" dirty="0"/>
              <a:t>FOR CA</a:t>
            </a:r>
          </a:p>
          <a:p>
            <a:pPr marL="742950" lvl="1" indent="-285750">
              <a:buFont typeface="Arial" panose="020B0604020202020204" pitchFamily="34" charset="0"/>
              <a:buChar char="•"/>
            </a:pPr>
            <a:r>
              <a:rPr lang="en-US" b="1" dirty="0"/>
              <a:t>1-2 km theory error is too large for CA risk assessment and maneuver planning</a:t>
            </a:r>
          </a:p>
          <a:p>
            <a:pPr marL="742950" lvl="1" indent="-285750">
              <a:buFont typeface="Arial" panose="020B0604020202020204" pitchFamily="34" charset="0"/>
              <a:buChar char="•"/>
            </a:pPr>
            <a:r>
              <a:rPr lang="en-US" b="1" dirty="0"/>
              <a:t>No covariance available to compute probability of collision and make risk decision</a:t>
            </a:r>
          </a:p>
        </p:txBody>
      </p:sp>
      <p:sp>
        <p:nvSpPr>
          <p:cNvPr id="3" name="Title 2">
            <a:extLst>
              <a:ext uri="{FF2B5EF4-FFF2-40B4-BE49-F238E27FC236}">
                <a16:creationId xmlns:a16="http://schemas.microsoft.com/office/drawing/2014/main" id="{F30D2853-EB3B-96B5-AA5B-5C58CA567B3E}"/>
              </a:ext>
            </a:extLst>
          </p:cNvPr>
          <p:cNvSpPr>
            <a:spLocks noGrp="1"/>
          </p:cNvSpPr>
          <p:nvPr>
            <p:ph type="title"/>
          </p:nvPr>
        </p:nvSpPr>
        <p:spPr/>
        <p:txBody>
          <a:bodyPr/>
          <a:lstStyle/>
          <a:p>
            <a:r>
              <a:rPr lang="en-US" dirty="0"/>
              <a:t>Ephemeris Production</a:t>
            </a:r>
          </a:p>
        </p:txBody>
      </p:sp>
      <p:sp>
        <p:nvSpPr>
          <p:cNvPr id="4" name="Slide Number Placeholder 3">
            <a:extLst>
              <a:ext uri="{FF2B5EF4-FFF2-40B4-BE49-F238E27FC236}">
                <a16:creationId xmlns:a16="http://schemas.microsoft.com/office/drawing/2014/main" id="{A00D2BDF-6BD9-F3C4-FC42-6ACF03DD7F73}"/>
              </a:ext>
            </a:extLst>
          </p:cNvPr>
          <p:cNvSpPr>
            <a:spLocks noGrp="1"/>
          </p:cNvSpPr>
          <p:nvPr>
            <p:ph type="sldNum" sz="quarter" idx="10"/>
          </p:nvPr>
        </p:nvSpPr>
        <p:spPr/>
        <p:txBody>
          <a:bodyPr/>
          <a:lstStyle/>
          <a:p>
            <a:fld id="{32D37674-C2EF-49DD-B547-2006DC0D39DB}" type="slidenum">
              <a:rPr lang="en-US" smtClean="0"/>
              <a:t>12</a:t>
            </a:fld>
            <a:endParaRPr lang="en-US" dirty="0"/>
          </a:p>
        </p:txBody>
      </p:sp>
      <p:sp>
        <p:nvSpPr>
          <p:cNvPr id="5" name="TextBox 4">
            <a:extLst>
              <a:ext uri="{FF2B5EF4-FFF2-40B4-BE49-F238E27FC236}">
                <a16:creationId xmlns:a16="http://schemas.microsoft.com/office/drawing/2014/main" id="{BA6C608F-EB90-6A26-B331-4D861B643FB7}"/>
              </a:ext>
            </a:extLst>
          </p:cNvPr>
          <p:cNvSpPr txBox="1"/>
          <p:nvPr/>
        </p:nvSpPr>
        <p:spPr>
          <a:xfrm>
            <a:off x="1205345" y="5667568"/>
            <a:ext cx="6733309" cy="400110"/>
          </a:xfrm>
          <a:prstGeom prst="rect">
            <a:avLst/>
          </a:prstGeom>
          <a:solidFill>
            <a:schemeClr val="accent1">
              <a:lumMod val="20000"/>
              <a:lumOff val="80000"/>
            </a:schemeClr>
          </a:solidFill>
          <a:ln>
            <a:solidFill>
              <a:schemeClr val="accent1"/>
            </a:solidFill>
          </a:ln>
        </p:spPr>
        <p:txBody>
          <a:bodyPr wrap="square">
            <a:spAutoFit/>
          </a:bodyPr>
          <a:lstStyle/>
          <a:p>
            <a:pPr lvl="1"/>
            <a:r>
              <a:rPr lang="en-US" sz="2000" b="1" dirty="0">
                <a:effectLst/>
                <a:ea typeface="Calibri" panose="020F0502020204030204" pitchFamily="34" charset="0"/>
              </a:rPr>
              <a:t>OCAP includes determination of DOD solution sufficiency</a:t>
            </a:r>
            <a:endParaRPr lang="en-US" sz="20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734570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6645" y="1269850"/>
            <a:ext cx="8686801" cy="5588150"/>
          </a:xfrm>
        </p:spPr>
        <p:txBody>
          <a:bodyPr>
            <a:normAutofit/>
          </a:bodyPr>
          <a:lstStyle/>
          <a:p>
            <a:r>
              <a:rPr lang="en-US" sz="2200" dirty="0"/>
              <a:t>Technology advances make possible spacecraft that are too small to be tracked by the Space Surveillance Network (SSN)</a:t>
            </a:r>
          </a:p>
          <a:p>
            <a:pPr marL="514350" lvl="1" indent="-169069"/>
            <a:r>
              <a:rPr lang="en-US" sz="1900" dirty="0"/>
              <a:t>SSN is the DOD USSF resource assigned to track all on-orbit objects</a:t>
            </a:r>
          </a:p>
          <a:p>
            <a:pPr marL="514350" lvl="1" indent="-169069"/>
            <a:r>
              <a:rPr lang="en-US" sz="1900" dirty="0"/>
              <a:t>Objects must be &gt;10 cm to be tracked reliably in LEO </a:t>
            </a:r>
          </a:p>
          <a:p>
            <a:pPr marL="514350" lvl="1" indent="-169069"/>
            <a:r>
              <a:rPr lang="en-US" sz="1900" dirty="0"/>
              <a:t>Objects must be &gt;50 cm to be tracked reliably in GEO </a:t>
            </a:r>
          </a:p>
          <a:p>
            <a:pPr marL="514350" lvl="1" indent="-169069"/>
            <a:r>
              <a:rPr lang="en-US" sz="2000" dirty="0"/>
              <a:t>Passive tracking not currently available beyond GEO (e.g., cis-lunar)</a:t>
            </a:r>
            <a:endParaRPr lang="en-US" sz="1900" dirty="0"/>
          </a:p>
          <a:p>
            <a:pPr marL="514350" lvl="1" indent="-169069"/>
            <a:r>
              <a:rPr lang="en-US" sz="1900" dirty="0"/>
              <a:t>CA can be performed only against well tracked objects in the catalog</a:t>
            </a:r>
            <a:br>
              <a:rPr lang="en-US" dirty="0"/>
            </a:br>
            <a:endParaRPr lang="en-US" dirty="0"/>
          </a:p>
          <a:p>
            <a:r>
              <a:rPr lang="en-US" sz="2200" dirty="0"/>
              <a:t>Un-trackable objects on orbit pose a threat to flight safety</a:t>
            </a:r>
            <a:endParaRPr lang="en-US" dirty="0"/>
          </a:p>
          <a:p>
            <a:pPr lvl="1"/>
            <a:r>
              <a:rPr lang="en-US" sz="1900" dirty="0"/>
              <a:t>Objects in low inclination orbits (fewer SSN sensors with geometric visibility)</a:t>
            </a:r>
          </a:p>
          <a:p>
            <a:pPr lvl="1"/>
            <a:r>
              <a:rPr lang="en-US" sz="1900" dirty="0"/>
              <a:t>Objects in eccentric orbits (perigee can be away from radars and satellite can be too dim at apogee for optical sensors)</a:t>
            </a:r>
          </a:p>
          <a:p>
            <a:pPr lvl="1"/>
            <a:r>
              <a:rPr lang="en-US" sz="1900" dirty="0"/>
              <a:t>Objects too small to be regularly tracked in any orbit</a:t>
            </a:r>
          </a:p>
          <a:p>
            <a:pPr lvl="1"/>
            <a:endParaRPr lang="en-US" sz="800" dirty="0"/>
          </a:p>
        </p:txBody>
      </p:sp>
      <p:sp>
        <p:nvSpPr>
          <p:cNvPr id="3" name="Title 2"/>
          <p:cNvSpPr>
            <a:spLocks noGrp="1"/>
          </p:cNvSpPr>
          <p:nvPr>
            <p:ph type="title"/>
          </p:nvPr>
        </p:nvSpPr>
        <p:spPr/>
        <p:txBody>
          <a:bodyPr/>
          <a:lstStyle/>
          <a:p>
            <a:r>
              <a:rPr lang="en-US" dirty="0"/>
              <a:t>Trackability</a:t>
            </a:r>
          </a:p>
        </p:txBody>
      </p:sp>
      <p:sp>
        <p:nvSpPr>
          <p:cNvPr id="4" name="Slide Number Placeholder 3"/>
          <p:cNvSpPr>
            <a:spLocks noGrp="1"/>
          </p:cNvSpPr>
          <p:nvPr>
            <p:ph type="sldNum" sz="quarter" idx="10"/>
          </p:nvPr>
        </p:nvSpPr>
        <p:spPr/>
        <p:txBody>
          <a:bodyPr/>
          <a:lstStyle/>
          <a:p>
            <a:fld id="{32D37674-C2EF-49DD-B547-2006DC0D39DB}" type="slidenum">
              <a:rPr lang="en-US" smtClean="0"/>
              <a:t>13</a:t>
            </a:fld>
            <a:endParaRPr lang="en-US" dirty="0"/>
          </a:p>
        </p:txBody>
      </p:sp>
      <p:sp>
        <p:nvSpPr>
          <p:cNvPr id="7" name="TextBox 6">
            <a:extLst>
              <a:ext uri="{FF2B5EF4-FFF2-40B4-BE49-F238E27FC236}">
                <a16:creationId xmlns:a16="http://schemas.microsoft.com/office/drawing/2014/main" id="{25802096-5CB4-DF4D-32B3-102E575DD45B}"/>
              </a:ext>
            </a:extLst>
          </p:cNvPr>
          <p:cNvSpPr txBox="1"/>
          <p:nvPr/>
        </p:nvSpPr>
        <p:spPr>
          <a:xfrm>
            <a:off x="140277" y="5833987"/>
            <a:ext cx="8863445" cy="400110"/>
          </a:xfrm>
          <a:prstGeom prst="rect">
            <a:avLst/>
          </a:prstGeom>
          <a:solidFill>
            <a:schemeClr val="accent1">
              <a:lumMod val="20000"/>
              <a:lumOff val="80000"/>
            </a:schemeClr>
          </a:solidFill>
          <a:ln>
            <a:solidFill>
              <a:schemeClr val="accent1"/>
            </a:solidFill>
          </a:ln>
        </p:spPr>
        <p:txBody>
          <a:bodyPr wrap="square">
            <a:spAutoFit/>
          </a:bodyPr>
          <a:lstStyle/>
          <a:p>
            <a:pPr lvl="1"/>
            <a:r>
              <a:rPr lang="en-US" sz="2000" b="1" dirty="0"/>
              <a:t>Trackability should persist for full on-orbit lifetime, not just during operations.</a:t>
            </a:r>
            <a:endParaRPr lang="en-US" sz="2000" b="1" dirty="0">
              <a:effectLst/>
              <a:latin typeface="Calibri" panose="020F0502020204030204" pitchFamily="34" charset="0"/>
              <a:ea typeface="Calibri" panose="020F0502020204030204" pitchFamily="34" charset="0"/>
            </a:endParaRPr>
          </a:p>
        </p:txBody>
      </p:sp>
      <p:sp>
        <p:nvSpPr>
          <p:cNvPr id="8" name="TextBox 7">
            <a:extLst>
              <a:ext uri="{FF2B5EF4-FFF2-40B4-BE49-F238E27FC236}">
                <a16:creationId xmlns:a16="http://schemas.microsoft.com/office/drawing/2014/main" id="{A3068F4C-8476-BD23-B9E6-D1A95B2DC810}"/>
              </a:ext>
            </a:extLst>
          </p:cNvPr>
          <p:cNvSpPr txBox="1"/>
          <p:nvPr/>
        </p:nvSpPr>
        <p:spPr>
          <a:xfrm>
            <a:off x="103910" y="5833987"/>
            <a:ext cx="8863445" cy="400110"/>
          </a:xfrm>
          <a:prstGeom prst="rect">
            <a:avLst/>
          </a:prstGeom>
          <a:solidFill>
            <a:schemeClr val="accent1">
              <a:lumMod val="20000"/>
              <a:lumOff val="80000"/>
            </a:schemeClr>
          </a:solidFill>
          <a:ln>
            <a:solidFill>
              <a:schemeClr val="accent1"/>
            </a:solidFill>
          </a:ln>
        </p:spPr>
        <p:txBody>
          <a:bodyPr wrap="square">
            <a:spAutoFit/>
          </a:bodyPr>
          <a:lstStyle/>
          <a:p>
            <a:pPr lvl="1"/>
            <a:r>
              <a:rPr lang="en-US" sz="2000" b="1" dirty="0"/>
              <a:t>Trackability should persist for full on-orbit lifetime, not just during operations.</a:t>
            </a:r>
            <a:endParaRPr lang="en-US" sz="2000" b="1"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515605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243133"/>
            <a:ext cx="9144000" cy="5249703"/>
          </a:xfrm>
        </p:spPr>
        <p:txBody>
          <a:bodyPr>
            <a:normAutofit fontScale="70000" lnSpcReduction="20000"/>
          </a:bodyPr>
          <a:lstStyle/>
          <a:p>
            <a:r>
              <a:rPr lang="en-US" sz="2900" dirty="0"/>
              <a:t>Potential workarounds options listed in CA Handbook</a:t>
            </a:r>
          </a:p>
          <a:p>
            <a:r>
              <a:rPr lang="en-US" sz="2900" dirty="0"/>
              <a:t>One option is adding a GPS transponder </a:t>
            </a:r>
          </a:p>
          <a:p>
            <a:r>
              <a:rPr lang="en-US" sz="2900" dirty="0"/>
              <a:t>Can either fly a GPS that transmits down a point solution and do orbit determination on that to make an ephemeris or use a GPS that computes and downloads its own covariance</a:t>
            </a:r>
          </a:p>
          <a:p>
            <a:pPr lvl="1"/>
            <a:r>
              <a:rPr lang="en-US" sz="2300" dirty="0">
                <a:effectLst/>
                <a:latin typeface="Calibri" panose="020F0502020204030204" pitchFamily="34" charset="0"/>
                <a:ea typeface="Times New Roman" panose="02020603050405020304" pitchFamily="18" charset="0"/>
              </a:rPr>
              <a:t>Having this onboard from the receiver is likely too stringent a requirement, but it can be generated on the ground using free tools, e.g., GMAT, processing standard receiver point solution telemetry</a:t>
            </a:r>
            <a:endParaRPr lang="en-US" sz="2300" dirty="0"/>
          </a:p>
          <a:p>
            <a:pPr lvl="1"/>
            <a:r>
              <a:rPr lang="en-US" sz="2300" dirty="0"/>
              <a:t>Can hire provider to process your GPS data (e.g., Slingshot, </a:t>
            </a:r>
            <a:r>
              <a:rPr lang="en-US" sz="2300" dirty="0" err="1"/>
              <a:t>Kayhan</a:t>
            </a:r>
            <a:r>
              <a:rPr lang="en-US" sz="2300" dirty="0"/>
              <a:t>, SpaceNav, </a:t>
            </a:r>
            <a:r>
              <a:rPr lang="en-US" sz="2300" dirty="0" err="1"/>
              <a:t>CommSPOC</a:t>
            </a:r>
            <a:r>
              <a:rPr lang="en-US" sz="2300" dirty="0"/>
              <a:t>)</a:t>
            </a:r>
          </a:p>
          <a:p>
            <a:r>
              <a:rPr lang="en-US" sz="2900" dirty="0"/>
              <a:t>Guidance for choosing:</a:t>
            </a:r>
          </a:p>
          <a:p>
            <a:pPr lvl="1"/>
            <a:r>
              <a:rPr lang="en-US" sz="2300" dirty="0"/>
              <a:t>Want fast convergence after launch to allow CA ASAP after separation</a:t>
            </a:r>
          </a:p>
          <a:p>
            <a:pPr lvl="1"/>
            <a:r>
              <a:rPr lang="en-US" sz="2300" dirty="0"/>
              <a:t>Must be space rated (or must test with a simulator)</a:t>
            </a:r>
          </a:p>
          <a:p>
            <a:pPr lvl="1"/>
            <a:r>
              <a:rPr lang="en-US" sz="2300" dirty="0">
                <a:effectLst/>
                <a:latin typeface="Calibri" panose="020F0502020204030204" pitchFamily="34" charset="0"/>
                <a:ea typeface="Times New Roman" panose="02020603050405020304" pitchFamily="18" charset="0"/>
              </a:rPr>
              <a:t>Other features, like multi-frequency, multi-GNSS, and availability of </a:t>
            </a:r>
            <a:r>
              <a:rPr lang="en-US" sz="2300" dirty="0" err="1">
                <a:effectLst/>
                <a:latin typeface="Calibri" panose="020F0502020204030204" pitchFamily="34" charset="0"/>
                <a:ea typeface="Times New Roman" panose="02020603050405020304" pitchFamily="18" charset="0"/>
              </a:rPr>
              <a:t>pseudoranges</a:t>
            </a:r>
            <a:r>
              <a:rPr lang="en-US" sz="2300" dirty="0">
                <a:effectLst/>
                <a:latin typeface="Calibri" panose="020F0502020204030204" pitchFamily="34" charset="0"/>
                <a:ea typeface="Times New Roman" panose="02020603050405020304" pitchFamily="18" charset="0"/>
              </a:rPr>
              <a:t>, are nice-to-have, but the benefit is marginal vs. just having a receiver in the first place</a:t>
            </a:r>
            <a:endParaRPr lang="en-US" sz="2300" dirty="0"/>
          </a:p>
          <a:p>
            <a:r>
              <a:rPr lang="en-US" sz="2900" dirty="0">
                <a:effectLst/>
                <a:latin typeface="Calibri" panose="020F0502020204030204" pitchFamily="34" charset="0"/>
                <a:ea typeface="Times New Roman" panose="02020603050405020304" pitchFamily="18" charset="0"/>
              </a:rPr>
              <a:t>For </a:t>
            </a:r>
            <a:r>
              <a:rPr lang="en-US" sz="2900" dirty="0" err="1">
                <a:effectLst/>
                <a:latin typeface="Calibri" panose="020F0502020204030204" pitchFamily="34" charset="0"/>
                <a:ea typeface="Times New Roman" panose="02020603050405020304" pitchFamily="18" charset="0"/>
              </a:rPr>
              <a:t>Cubesats</a:t>
            </a:r>
            <a:r>
              <a:rPr lang="en-US" sz="2900" dirty="0">
                <a:effectLst/>
                <a:latin typeface="Calibri" panose="020F0502020204030204" pitchFamily="34" charset="0"/>
                <a:ea typeface="Times New Roman" panose="02020603050405020304" pitchFamily="18" charset="0"/>
              </a:rPr>
              <a:t>, there are GPS receiver kits on the market</a:t>
            </a:r>
            <a:r>
              <a:rPr lang="en-US" sz="2900" dirty="0"/>
              <a:t>:</a:t>
            </a:r>
          </a:p>
          <a:p>
            <a:pPr lvl="1"/>
            <a:r>
              <a:rPr lang="en-US" sz="2300" dirty="0" err="1">
                <a:effectLst/>
                <a:latin typeface="Calibri" panose="020F0502020204030204" pitchFamily="34" charset="0"/>
                <a:ea typeface="Times New Roman" panose="02020603050405020304" pitchFamily="18" charset="0"/>
              </a:rPr>
              <a:t>NovAtel</a:t>
            </a:r>
            <a:r>
              <a:rPr lang="en-US" sz="2300" dirty="0">
                <a:effectLst/>
                <a:latin typeface="Calibri" panose="020F0502020204030204" pitchFamily="34" charset="0"/>
                <a:ea typeface="Times New Roman" panose="02020603050405020304" pitchFamily="18" charset="0"/>
              </a:rPr>
              <a:t> OEM719 is a common receiver choice</a:t>
            </a:r>
          </a:p>
          <a:p>
            <a:pPr lvl="1"/>
            <a:r>
              <a:rPr lang="en-US" sz="2300" dirty="0"/>
              <a:t>Lockheed Martin and The Aerospace Corporation make GPS strap-</a:t>
            </a:r>
            <a:r>
              <a:rPr lang="en-US" sz="2300" dirty="0" err="1"/>
              <a:t>ons</a:t>
            </a:r>
            <a:endParaRPr lang="en-US" sz="2300" dirty="0"/>
          </a:p>
          <a:p>
            <a:pPr lvl="1"/>
            <a:r>
              <a:rPr lang="en-US" sz="2300" dirty="0"/>
              <a:t>JAXA Mini Mt Fuji</a:t>
            </a:r>
          </a:p>
        </p:txBody>
      </p:sp>
      <p:sp>
        <p:nvSpPr>
          <p:cNvPr id="3" name="Title 2"/>
          <p:cNvSpPr>
            <a:spLocks noGrp="1"/>
          </p:cNvSpPr>
          <p:nvPr>
            <p:ph type="title"/>
          </p:nvPr>
        </p:nvSpPr>
        <p:spPr/>
        <p:txBody>
          <a:bodyPr/>
          <a:lstStyle/>
          <a:p>
            <a:r>
              <a:rPr lang="en-US" dirty="0"/>
              <a:t>Trackability Augmentation</a:t>
            </a:r>
          </a:p>
        </p:txBody>
      </p:sp>
      <p:sp>
        <p:nvSpPr>
          <p:cNvPr id="4" name="Slide Number Placeholder 3"/>
          <p:cNvSpPr>
            <a:spLocks noGrp="1"/>
          </p:cNvSpPr>
          <p:nvPr>
            <p:ph type="sldNum" sz="quarter" idx="10"/>
          </p:nvPr>
        </p:nvSpPr>
        <p:spPr/>
        <p:txBody>
          <a:bodyPr/>
          <a:lstStyle/>
          <a:p>
            <a:fld id="{32D37674-C2EF-49DD-B547-2006DC0D39DB}" type="slidenum">
              <a:rPr lang="en-US" smtClean="0"/>
              <a:t>14</a:t>
            </a:fld>
            <a:endParaRPr lang="en-US" dirty="0"/>
          </a:p>
        </p:txBody>
      </p:sp>
      <p:sp>
        <p:nvSpPr>
          <p:cNvPr id="7" name="TextBox 6">
            <a:extLst>
              <a:ext uri="{FF2B5EF4-FFF2-40B4-BE49-F238E27FC236}">
                <a16:creationId xmlns:a16="http://schemas.microsoft.com/office/drawing/2014/main" id="{113A41F3-3710-46D1-828B-DA9DA44B389F}"/>
              </a:ext>
            </a:extLst>
          </p:cNvPr>
          <p:cNvSpPr txBox="1"/>
          <p:nvPr/>
        </p:nvSpPr>
        <p:spPr>
          <a:xfrm>
            <a:off x="140277" y="5577214"/>
            <a:ext cx="8863445" cy="707886"/>
          </a:xfrm>
          <a:prstGeom prst="rect">
            <a:avLst/>
          </a:prstGeom>
          <a:solidFill>
            <a:schemeClr val="accent1">
              <a:lumMod val="20000"/>
              <a:lumOff val="80000"/>
            </a:schemeClr>
          </a:solidFill>
          <a:ln>
            <a:solidFill>
              <a:schemeClr val="accent1"/>
            </a:solidFill>
          </a:ln>
        </p:spPr>
        <p:txBody>
          <a:bodyPr wrap="square">
            <a:spAutoFit/>
          </a:bodyPr>
          <a:lstStyle/>
          <a:p>
            <a:r>
              <a:rPr lang="en-US" sz="2000" b="1" dirty="0"/>
              <a:t>SSCG annual report will contain a list in future updates of OD providers and GPS transponders.</a:t>
            </a:r>
          </a:p>
        </p:txBody>
      </p:sp>
    </p:spTree>
    <p:extLst>
      <p:ext uri="{BB962C8B-B14F-4D97-AF65-F5344CB8AC3E}">
        <p14:creationId xmlns:p14="http://schemas.microsoft.com/office/powerpoint/2010/main" val="1571895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4D718C-C149-E5B0-9F16-52E50BB37579}"/>
              </a:ext>
            </a:extLst>
          </p:cNvPr>
          <p:cNvSpPr>
            <a:spLocks noGrp="1"/>
          </p:cNvSpPr>
          <p:nvPr>
            <p:ph idx="1"/>
          </p:nvPr>
        </p:nvSpPr>
        <p:spPr/>
        <p:txBody>
          <a:bodyPr/>
          <a:lstStyle/>
          <a:p>
            <a:r>
              <a:rPr lang="en-US" dirty="0"/>
              <a:t>Until the delivered spacecraft is tracked and cataloged by DOD (up to 2 weeks), CA is not possible – this is called the COLA Gap period</a:t>
            </a:r>
          </a:p>
          <a:p>
            <a:pPr lvl="1"/>
            <a:r>
              <a:rPr lang="en-US" dirty="0"/>
              <a:t>Important to provide state and covariance ASAP after launch to prevent collision </a:t>
            </a:r>
          </a:p>
          <a:p>
            <a:pPr lvl="1"/>
            <a:r>
              <a:rPr lang="en-US" dirty="0"/>
              <a:t>Work with ELV provider to request this data</a:t>
            </a:r>
          </a:p>
          <a:p>
            <a:pPr lvl="1"/>
            <a:r>
              <a:rPr lang="en-US" dirty="0"/>
              <a:t>Provide O/O ephemerides ASAP as ELV data is only good for a short period (accuracy degrades the longer the state is propagated).</a:t>
            </a:r>
          </a:p>
          <a:p>
            <a:r>
              <a:rPr lang="en-US" dirty="0"/>
              <a:t>Many ELVs launch rideshares to 550 km, an orbit regime occupied by a large number of autonomously-maneuvering </a:t>
            </a:r>
            <a:r>
              <a:rPr lang="en-US" dirty="0" err="1"/>
              <a:t>Starlink</a:t>
            </a:r>
            <a:r>
              <a:rPr lang="en-US" dirty="0"/>
              <a:t> spacecraft.</a:t>
            </a:r>
          </a:p>
          <a:p>
            <a:pPr lvl="1"/>
            <a:r>
              <a:rPr lang="en-US" dirty="0"/>
              <a:t>If the spacecraft do not need to go to this altitude for science reasons, better to choose something lower, preferably below the ISS.</a:t>
            </a:r>
          </a:p>
          <a:p>
            <a:endParaRPr lang="en-US" dirty="0"/>
          </a:p>
        </p:txBody>
      </p:sp>
      <p:sp>
        <p:nvSpPr>
          <p:cNvPr id="3" name="Title 2">
            <a:extLst>
              <a:ext uri="{FF2B5EF4-FFF2-40B4-BE49-F238E27FC236}">
                <a16:creationId xmlns:a16="http://schemas.microsoft.com/office/drawing/2014/main" id="{6347735D-83D8-2025-BEB3-293EAC83F2BE}"/>
              </a:ext>
            </a:extLst>
          </p:cNvPr>
          <p:cNvSpPr>
            <a:spLocks noGrp="1"/>
          </p:cNvSpPr>
          <p:nvPr>
            <p:ph type="title"/>
          </p:nvPr>
        </p:nvSpPr>
        <p:spPr/>
        <p:txBody>
          <a:bodyPr/>
          <a:lstStyle/>
          <a:p>
            <a:r>
              <a:rPr lang="en-US" dirty="0"/>
              <a:t>COLA Gap</a:t>
            </a:r>
          </a:p>
        </p:txBody>
      </p:sp>
      <p:sp>
        <p:nvSpPr>
          <p:cNvPr id="4" name="Slide Number Placeholder 3">
            <a:extLst>
              <a:ext uri="{FF2B5EF4-FFF2-40B4-BE49-F238E27FC236}">
                <a16:creationId xmlns:a16="http://schemas.microsoft.com/office/drawing/2014/main" id="{48A1CA72-158D-FB2E-76BE-91B424A4C540}"/>
              </a:ext>
            </a:extLst>
          </p:cNvPr>
          <p:cNvSpPr>
            <a:spLocks noGrp="1"/>
          </p:cNvSpPr>
          <p:nvPr>
            <p:ph type="sldNum" sz="quarter" idx="10"/>
          </p:nvPr>
        </p:nvSpPr>
        <p:spPr/>
        <p:txBody>
          <a:bodyPr/>
          <a:lstStyle/>
          <a:p>
            <a:fld id="{32D37674-C2EF-49DD-B547-2006DC0D39DB}" type="slidenum">
              <a:rPr lang="en-US" smtClean="0"/>
              <a:t>15</a:t>
            </a:fld>
            <a:endParaRPr lang="en-US" dirty="0"/>
          </a:p>
        </p:txBody>
      </p:sp>
    </p:spTree>
    <p:extLst>
      <p:ext uri="{BB962C8B-B14F-4D97-AF65-F5344CB8AC3E}">
        <p14:creationId xmlns:p14="http://schemas.microsoft.com/office/powerpoint/2010/main" val="401460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FA32C8-899C-4F00-9DA4-C01388AA4A02}"/>
              </a:ext>
            </a:extLst>
          </p:cNvPr>
          <p:cNvSpPr>
            <a:spLocks noGrp="1"/>
          </p:cNvSpPr>
          <p:nvPr>
            <p:ph idx="1"/>
          </p:nvPr>
        </p:nvSpPr>
        <p:spPr>
          <a:xfrm>
            <a:off x="457200" y="1289096"/>
            <a:ext cx="8229600" cy="4650752"/>
          </a:xfrm>
        </p:spPr>
        <p:txBody>
          <a:bodyPr>
            <a:normAutofit/>
          </a:bodyPr>
          <a:lstStyle/>
          <a:p>
            <a:r>
              <a:rPr lang="en-US" dirty="0"/>
              <a:t>SpaceX has 5000 </a:t>
            </a:r>
            <a:r>
              <a:rPr lang="en-US" dirty="0" err="1"/>
              <a:t>Starlink</a:t>
            </a:r>
            <a:r>
              <a:rPr lang="en-US" dirty="0"/>
              <a:t> spacecraft maneuvering autonomously at 550 km</a:t>
            </a:r>
          </a:p>
          <a:p>
            <a:r>
              <a:rPr lang="en-US" dirty="0"/>
              <a:t>NASA has a Space Act Agreement (SAA) with SpaceX under which SpaceX agrees to take the maneuver action in the event of a close approach with a NASA spacecraft</a:t>
            </a:r>
          </a:p>
          <a:p>
            <a:r>
              <a:rPr lang="en-US" dirty="0"/>
              <a:t>In order to enable SpaceX to be able to take action, they require CDMs that represent close approaches based on an accurate ephemeris for the NASA asset</a:t>
            </a:r>
          </a:p>
          <a:p>
            <a:r>
              <a:rPr lang="en-US" dirty="0"/>
              <a:t>NASA spacecraft that plan maneuvers should not change the maneuver within 24 hours of TCA in order for SpaceX to use the CDM data from the submitted ephem that includes the planned maneuver</a:t>
            </a:r>
          </a:p>
          <a:p>
            <a:r>
              <a:rPr lang="en-US" dirty="0"/>
              <a:t>Spacecraft being injected near Starlink (530km – 578km) should provide ephemerides starting at injection, such as based on a separation vector, to ensure SpaceX can know the location of the spacecraft even prior to cataloging by DOD. </a:t>
            </a:r>
          </a:p>
          <a:p>
            <a:endParaRPr lang="en-US" dirty="0"/>
          </a:p>
        </p:txBody>
      </p:sp>
      <p:sp>
        <p:nvSpPr>
          <p:cNvPr id="3" name="Title 2">
            <a:extLst>
              <a:ext uri="{FF2B5EF4-FFF2-40B4-BE49-F238E27FC236}">
                <a16:creationId xmlns:a16="http://schemas.microsoft.com/office/drawing/2014/main" id="{E975AEA9-97BA-4FC0-B741-0042074BC553}"/>
              </a:ext>
            </a:extLst>
          </p:cNvPr>
          <p:cNvSpPr>
            <a:spLocks noGrp="1"/>
          </p:cNvSpPr>
          <p:nvPr>
            <p:ph type="title"/>
          </p:nvPr>
        </p:nvSpPr>
        <p:spPr/>
        <p:txBody>
          <a:bodyPr/>
          <a:lstStyle/>
          <a:p>
            <a:r>
              <a:rPr lang="en-US" dirty="0"/>
              <a:t>SpaceX SAA</a:t>
            </a:r>
          </a:p>
        </p:txBody>
      </p:sp>
      <p:sp>
        <p:nvSpPr>
          <p:cNvPr id="4" name="Slide Number Placeholder 3">
            <a:extLst>
              <a:ext uri="{FF2B5EF4-FFF2-40B4-BE49-F238E27FC236}">
                <a16:creationId xmlns:a16="http://schemas.microsoft.com/office/drawing/2014/main" id="{86F69C48-4ED8-4275-A6E3-480525CD11C3}"/>
              </a:ext>
            </a:extLst>
          </p:cNvPr>
          <p:cNvSpPr>
            <a:spLocks noGrp="1"/>
          </p:cNvSpPr>
          <p:nvPr>
            <p:ph type="sldNum" sz="quarter" idx="10"/>
          </p:nvPr>
        </p:nvSpPr>
        <p:spPr/>
        <p:txBody>
          <a:bodyPr/>
          <a:lstStyle/>
          <a:p>
            <a:fld id="{32D37674-C2EF-49DD-B547-2006DC0D39DB}" type="slidenum">
              <a:rPr lang="en-US" smtClean="0"/>
              <a:t>16</a:t>
            </a:fld>
            <a:endParaRPr lang="en-US" dirty="0"/>
          </a:p>
        </p:txBody>
      </p:sp>
      <p:sp>
        <p:nvSpPr>
          <p:cNvPr id="9" name="TextBox 8">
            <a:extLst>
              <a:ext uri="{FF2B5EF4-FFF2-40B4-BE49-F238E27FC236}">
                <a16:creationId xmlns:a16="http://schemas.microsoft.com/office/drawing/2014/main" id="{8BEB7420-D23C-5525-907B-BF77D129B65F}"/>
              </a:ext>
            </a:extLst>
          </p:cNvPr>
          <p:cNvSpPr txBox="1"/>
          <p:nvPr/>
        </p:nvSpPr>
        <p:spPr>
          <a:xfrm>
            <a:off x="140277" y="5577214"/>
            <a:ext cx="8863445" cy="707886"/>
          </a:xfrm>
          <a:prstGeom prst="rect">
            <a:avLst/>
          </a:prstGeom>
          <a:solidFill>
            <a:schemeClr val="accent1">
              <a:lumMod val="20000"/>
              <a:lumOff val="80000"/>
            </a:schemeClr>
          </a:solidFill>
          <a:ln>
            <a:solidFill>
              <a:schemeClr val="accent1"/>
            </a:solidFill>
          </a:ln>
        </p:spPr>
        <p:txBody>
          <a:bodyPr wrap="square">
            <a:spAutoFit/>
          </a:bodyPr>
          <a:lstStyle/>
          <a:p>
            <a:r>
              <a:rPr lang="en-US" sz="2000" b="1" dirty="0"/>
              <a:t>NASA spacecraft must fulfill this need regardless of NPR applicability due to SAA governance.</a:t>
            </a:r>
            <a:endParaRPr lang="en-US" sz="2400" b="1" dirty="0"/>
          </a:p>
        </p:txBody>
      </p:sp>
    </p:spTree>
    <p:extLst>
      <p:ext uri="{BB962C8B-B14F-4D97-AF65-F5344CB8AC3E}">
        <p14:creationId xmlns:p14="http://schemas.microsoft.com/office/powerpoint/2010/main" val="3993696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4379" y="1351131"/>
            <a:ext cx="8989621" cy="5079486"/>
          </a:xfrm>
        </p:spPr>
        <p:txBody>
          <a:bodyPr>
            <a:normAutofit/>
          </a:bodyPr>
          <a:lstStyle/>
          <a:p>
            <a:r>
              <a:rPr lang="en-US" dirty="0"/>
              <a:t>Becoming more common for satellites to employ autonomous maneuvering (especially large constellations)</a:t>
            </a:r>
          </a:p>
          <a:p>
            <a:r>
              <a:rPr lang="en-US" dirty="0"/>
              <a:t>Maneuvers automatically commanded/executed</a:t>
            </a:r>
          </a:p>
          <a:p>
            <a:pPr lvl="1"/>
            <a:r>
              <a:rPr lang="en-US" dirty="0"/>
              <a:t>Often ground systems do not even know of maneuvers until after execution</a:t>
            </a:r>
          </a:p>
          <a:p>
            <a:r>
              <a:rPr lang="en-US" dirty="0"/>
              <a:t>Automated maneuvers don’t have to be real-time</a:t>
            </a:r>
          </a:p>
          <a:p>
            <a:pPr lvl="1"/>
            <a:r>
              <a:rPr lang="en-US" dirty="0"/>
              <a:t>Allow time to screen maneuvers so other operators know where your spacecraft will be</a:t>
            </a:r>
          </a:p>
          <a:p>
            <a:pPr lvl="1"/>
            <a:r>
              <a:rPr lang="en-US" dirty="0"/>
              <a:t>Consider this when designing maneuver CONOPS</a:t>
            </a:r>
          </a:p>
          <a:p>
            <a:r>
              <a:rPr lang="en-US" dirty="0"/>
              <a:t>Two autonomously-maneuvering satellites in conjunction may be planning mitigation actions, but neither knows what the other is planning to do</a:t>
            </a:r>
          </a:p>
          <a:p>
            <a:pPr lvl="1"/>
            <a:r>
              <a:rPr lang="en-US" dirty="0"/>
              <a:t>Satellites could therefore maneuver into each other</a:t>
            </a:r>
          </a:p>
          <a:p>
            <a:r>
              <a:rPr lang="en-US" dirty="0"/>
              <a:t>Consortium among NASA Ames, NASA CARA, SpaceX, and Emergent Technologies have developed and are demonstrating a prototype autonomous CA approach</a:t>
            </a:r>
          </a:p>
          <a:p>
            <a:pPr lvl="1"/>
            <a:r>
              <a:rPr lang="en-US" dirty="0"/>
              <a:t>Participants in </a:t>
            </a:r>
            <a:r>
              <a:rPr lang="en-US" dirty="0" err="1"/>
              <a:t>Starlink</a:t>
            </a:r>
            <a:r>
              <a:rPr lang="en-US" dirty="0"/>
              <a:t>/Starling formal experiment for autonomous CA</a:t>
            </a:r>
          </a:p>
          <a:p>
            <a:pPr lvl="1"/>
            <a:r>
              <a:rPr lang="en-US" dirty="0"/>
              <a:t>To run JAN-SEP 2024</a:t>
            </a:r>
          </a:p>
          <a:p>
            <a:pPr marL="0" indent="0">
              <a:buNone/>
            </a:pPr>
            <a:endParaRPr lang="en-US" dirty="0"/>
          </a:p>
          <a:p>
            <a:pPr lvl="1"/>
            <a:endParaRPr lang="en-US" dirty="0"/>
          </a:p>
          <a:p>
            <a:endParaRPr lang="en-US" dirty="0"/>
          </a:p>
          <a:p>
            <a:pPr lvl="1"/>
            <a:endParaRPr lang="en-US" dirty="0"/>
          </a:p>
          <a:p>
            <a:pPr lvl="1"/>
            <a:endParaRPr lang="en-US" dirty="0"/>
          </a:p>
          <a:p>
            <a:endParaRPr lang="en-US" dirty="0"/>
          </a:p>
          <a:p>
            <a:pPr lvl="1"/>
            <a:endParaRPr lang="en-US" dirty="0"/>
          </a:p>
        </p:txBody>
      </p:sp>
      <p:sp>
        <p:nvSpPr>
          <p:cNvPr id="3" name="Title 2"/>
          <p:cNvSpPr>
            <a:spLocks noGrp="1"/>
          </p:cNvSpPr>
          <p:nvPr>
            <p:ph type="title"/>
          </p:nvPr>
        </p:nvSpPr>
        <p:spPr>
          <a:xfrm>
            <a:off x="808074" y="0"/>
            <a:ext cx="8229600" cy="1143000"/>
          </a:xfrm>
        </p:spPr>
        <p:txBody>
          <a:bodyPr>
            <a:normAutofit/>
          </a:bodyPr>
          <a:lstStyle/>
          <a:p>
            <a:r>
              <a:rPr lang="en-US" dirty="0"/>
              <a:t>Satellite Autonomous Maneuvering</a:t>
            </a:r>
          </a:p>
        </p:txBody>
      </p:sp>
    </p:spTree>
    <p:extLst>
      <p:ext uri="{BB962C8B-B14F-4D97-AF65-F5344CB8AC3E}">
        <p14:creationId xmlns:p14="http://schemas.microsoft.com/office/powerpoint/2010/main" val="1072643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Catalog of non-cooperatively tracked objects used in CA only available near Earth</a:t>
            </a:r>
          </a:p>
          <a:p>
            <a:r>
              <a:rPr lang="en-US" dirty="0"/>
              <a:t>Activity at Moon, Mars, and </a:t>
            </a:r>
            <a:r>
              <a:rPr lang="en-US" dirty="0" err="1"/>
              <a:t>Libration</a:t>
            </a:r>
            <a:r>
              <a:rPr lang="en-US" dirty="0"/>
              <a:t> points increasing; risk of collision without screening</a:t>
            </a:r>
          </a:p>
          <a:p>
            <a:r>
              <a:rPr lang="en-US" dirty="0"/>
              <a:t>DOD developing cis-lunar catalog and screening capability</a:t>
            </a:r>
          </a:p>
          <a:p>
            <a:pPr lvl="1"/>
            <a:r>
              <a:rPr lang="en-US" dirty="0"/>
              <a:t>Requirements not yet defined</a:t>
            </a:r>
          </a:p>
          <a:p>
            <a:pPr lvl="1"/>
            <a:r>
              <a:rPr lang="en-US" dirty="0"/>
              <a:t>Implementation is years away</a:t>
            </a:r>
          </a:p>
          <a:p>
            <a:r>
              <a:rPr lang="en-US" dirty="0"/>
              <a:t>NASA </a:t>
            </a:r>
            <a:r>
              <a:rPr lang="en-US" dirty="0" err="1"/>
              <a:t>Multimission</a:t>
            </a:r>
            <a:r>
              <a:rPr lang="en-US" dirty="0"/>
              <a:t> Automated </a:t>
            </a:r>
            <a:r>
              <a:rPr lang="en-US" dirty="0" err="1"/>
              <a:t>Deepspace</a:t>
            </a:r>
            <a:r>
              <a:rPr lang="en-US" dirty="0"/>
              <a:t> Conjunction Assessment Process (MADCAP) provides </a:t>
            </a:r>
            <a:r>
              <a:rPr lang="en-US" dirty="0" err="1"/>
              <a:t>ephem</a:t>
            </a:r>
            <a:r>
              <a:rPr lang="en-US" dirty="0"/>
              <a:t>-on-</a:t>
            </a:r>
            <a:r>
              <a:rPr lang="en-US" dirty="0" err="1"/>
              <a:t>ephem</a:t>
            </a:r>
            <a:r>
              <a:rPr lang="en-US" dirty="0"/>
              <a:t> screening for missions that utilize DSN</a:t>
            </a:r>
          </a:p>
          <a:p>
            <a:pPr lvl="1"/>
            <a:r>
              <a:rPr lang="en-US" dirty="0"/>
              <a:t>Relies on sharing of data; sharing of non-NASA data encouraged</a:t>
            </a:r>
          </a:p>
        </p:txBody>
      </p:sp>
      <p:sp>
        <p:nvSpPr>
          <p:cNvPr id="3" name="Title 2"/>
          <p:cNvSpPr>
            <a:spLocks noGrp="1"/>
          </p:cNvSpPr>
          <p:nvPr>
            <p:ph type="title"/>
          </p:nvPr>
        </p:nvSpPr>
        <p:spPr/>
        <p:txBody>
          <a:bodyPr/>
          <a:lstStyle/>
          <a:p>
            <a:r>
              <a:rPr lang="en-US" dirty="0"/>
              <a:t>CA Beyond Earth</a:t>
            </a:r>
          </a:p>
        </p:txBody>
      </p:sp>
      <p:sp>
        <p:nvSpPr>
          <p:cNvPr id="4" name="Slide Number Placeholder 3"/>
          <p:cNvSpPr>
            <a:spLocks noGrp="1"/>
          </p:cNvSpPr>
          <p:nvPr>
            <p:ph type="sldNum" sz="quarter" idx="4294967295"/>
          </p:nvPr>
        </p:nvSpPr>
        <p:spPr/>
        <p:txBody>
          <a:bodyPr/>
          <a:lstStyle/>
          <a:p>
            <a:endParaRPr lang="en-US" dirty="0"/>
          </a:p>
        </p:txBody>
      </p:sp>
    </p:spTree>
    <p:extLst>
      <p:ext uri="{BB962C8B-B14F-4D97-AF65-F5344CB8AC3E}">
        <p14:creationId xmlns:p14="http://schemas.microsoft.com/office/powerpoint/2010/main" val="3146529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CB3E59-7E6F-4B84-936C-149E2FE0D3FC}"/>
              </a:ext>
            </a:extLst>
          </p:cNvPr>
          <p:cNvSpPr>
            <a:spLocks noGrp="1"/>
          </p:cNvSpPr>
          <p:nvPr>
            <p:ph idx="1"/>
          </p:nvPr>
        </p:nvSpPr>
        <p:spPr/>
        <p:txBody>
          <a:bodyPr/>
          <a:lstStyle/>
          <a:p>
            <a:r>
              <a:rPr lang="en-US" dirty="0"/>
              <a:t>NASA missions should reach out to CARA as soon as mission is awarded to ensure least impact in implementing CA requirements</a:t>
            </a:r>
          </a:p>
          <a:p>
            <a:r>
              <a:rPr lang="en-US" dirty="0"/>
              <a:t>Any requests for DOD support related to SSA for NASA missions must flow through CARA</a:t>
            </a:r>
          </a:p>
          <a:p>
            <a:r>
              <a:rPr lang="en-US" dirty="0"/>
              <a:t>CARA is available to assist with anomaly resolution</a:t>
            </a:r>
          </a:p>
          <a:p>
            <a:r>
              <a:rPr lang="en-US" dirty="0"/>
              <a:t>Missions flying in </a:t>
            </a:r>
            <a:r>
              <a:rPr lang="en-US" dirty="0" err="1"/>
              <a:t>Starlink</a:t>
            </a:r>
            <a:r>
              <a:rPr lang="en-US" dirty="0"/>
              <a:t> regime must comply with Space Act Agreement with SpaceX – CARA assists</a:t>
            </a:r>
          </a:p>
          <a:p>
            <a:endParaRPr lang="en-US" dirty="0"/>
          </a:p>
          <a:p>
            <a:endParaRPr lang="en-US" dirty="0"/>
          </a:p>
        </p:txBody>
      </p:sp>
      <p:sp>
        <p:nvSpPr>
          <p:cNvPr id="3" name="Title 2">
            <a:extLst>
              <a:ext uri="{FF2B5EF4-FFF2-40B4-BE49-F238E27FC236}">
                <a16:creationId xmlns:a16="http://schemas.microsoft.com/office/drawing/2014/main" id="{C2B286F2-64D9-4245-9E15-468F078AD216}"/>
              </a:ext>
            </a:extLst>
          </p:cNvPr>
          <p:cNvSpPr>
            <a:spLocks noGrp="1"/>
          </p:cNvSpPr>
          <p:nvPr>
            <p:ph type="title"/>
          </p:nvPr>
        </p:nvSpPr>
        <p:spPr/>
        <p:txBody>
          <a:bodyPr/>
          <a:lstStyle/>
          <a:p>
            <a:r>
              <a:rPr lang="en-US" dirty="0"/>
              <a:t>NASA Mission Reminders</a:t>
            </a:r>
          </a:p>
        </p:txBody>
      </p:sp>
      <p:sp>
        <p:nvSpPr>
          <p:cNvPr id="4" name="Slide Number Placeholder 3">
            <a:extLst>
              <a:ext uri="{FF2B5EF4-FFF2-40B4-BE49-F238E27FC236}">
                <a16:creationId xmlns:a16="http://schemas.microsoft.com/office/drawing/2014/main" id="{872B2728-49E1-4F82-8DB4-B4F28577CEF9}"/>
              </a:ext>
            </a:extLst>
          </p:cNvPr>
          <p:cNvSpPr>
            <a:spLocks noGrp="1"/>
          </p:cNvSpPr>
          <p:nvPr>
            <p:ph type="sldNum" sz="quarter" idx="10"/>
          </p:nvPr>
        </p:nvSpPr>
        <p:spPr/>
        <p:txBody>
          <a:bodyPr/>
          <a:lstStyle/>
          <a:p>
            <a:fld id="{32D37674-C2EF-49DD-B547-2006DC0D39DB}" type="slidenum">
              <a:rPr lang="en-US" smtClean="0"/>
              <a:t>19</a:t>
            </a:fld>
            <a:endParaRPr lang="en-US" dirty="0"/>
          </a:p>
        </p:txBody>
      </p:sp>
    </p:spTree>
    <p:extLst>
      <p:ext uri="{BB962C8B-B14F-4D97-AF65-F5344CB8AC3E}">
        <p14:creationId xmlns:p14="http://schemas.microsoft.com/office/powerpoint/2010/main" val="4284292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A6A4392-DDEB-44E3-BCF1-958A1A4C90A2}"/>
              </a:ext>
            </a:extLst>
          </p:cNvPr>
          <p:cNvSpPr txBox="1"/>
          <p:nvPr/>
        </p:nvSpPr>
        <p:spPr>
          <a:xfrm>
            <a:off x="6051550" y="5986600"/>
            <a:ext cx="1836785" cy="369332"/>
          </a:xfrm>
          <a:prstGeom prst="rect">
            <a:avLst/>
          </a:prstGeom>
          <a:noFill/>
        </p:spPr>
        <p:txBody>
          <a:bodyPr wrap="none" rtlCol="0">
            <a:spAutoFit/>
          </a:bodyPr>
          <a:lstStyle/>
          <a:p>
            <a:r>
              <a:rPr lang="en-US" b="1" dirty="0"/>
              <a:t>NASA CA website</a:t>
            </a:r>
          </a:p>
        </p:txBody>
      </p:sp>
      <p:sp>
        <p:nvSpPr>
          <p:cNvPr id="9" name="TextBox 8">
            <a:extLst>
              <a:ext uri="{FF2B5EF4-FFF2-40B4-BE49-F238E27FC236}">
                <a16:creationId xmlns:a16="http://schemas.microsoft.com/office/drawing/2014/main" id="{CDA7136F-F69A-4EB5-B9D3-593FFDF4475D}"/>
              </a:ext>
            </a:extLst>
          </p:cNvPr>
          <p:cNvSpPr txBox="1"/>
          <p:nvPr/>
        </p:nvSpPr>
        <p:spPr>
          <a:xfrm>
            <a:off x="3343215" y="5983267"/>
            <a:ext cx="2247218" cy="369332"/>
          </a:xfrm>
          <a:prstGeom prst="rect">
            <a:avLst/>
          </a:prstGeom>
          <a:noFill/>
        </p:spPr>
        <p:txBody>
          <a:bodyPr wrap="none" rtlCol="0">
            <a:spAutoFit/>
          </a:bodyPr>
          <a:lstStyle/>
          <a:p>
            <a:r>
              <a:rPr lang="en-US" b="1" dirty="0"/>
              <a:t>CARA Tool Repository</a:t>
            </a:r>
          </a:p>
        </p:txBody>
      </p:sp>
      <p:sp>
        <p:nvSpPr>
          <p:cNvPr id="11" name="TextBox 10">
            <a:extLst>
              <a:ext uri="{FF2B5EF4-FFF2-40B4-BE49-F238E27FC236}">
                <a16:creationId xmlns:a16="http://schemas.microsoft.com/office/drawing/2014/main" id="{BE0FCD89-F4E9-49E2-9F96-BB3C38954E8A}"/>
              </a:ext>
            </a:extLst>
          </p:cNvPr>
          <p:cNvSpPr txBox="1"/>
          <p:nvPr/>
        </p:nvSpPr>
        <p:spPr>
          <a:xfrm>
            <a:off x="852062" y="5986600"/>
            <a:ext cx="2076594" cy="369332"/>
          </a:xfrm>
          <a:prstGeom prst="rect">
            <a:avLst/>
          </a:prstGeom>
          <a:noFill/>
        </p:spPr>
        <p:txBody>
          <a:bodyPr wrap="none" rtlCol="0">
            <a:spAutoFit/>
          </a:bodyPr>
          <a:lstStyle/>
          <a:p>
            <a:r>
              <a:rPr lang="en-US" b="1" dirty="0"/>
              <a:t>NASA CA Handbook</a:t>
            </a:r>
          </a:p>
        </p:txBody>
      </p:sp>
      <p:pic>
        <p:nvPicPr>
          <p:cNvPr id="12" name="Picture 11" descr="Qr code&#10;&#10;Description automatically generated">
            <a:extLst>
              <a:ext uri="{FF2B5EF4-FFF2-40B4-BE49-F238E27FC236}">
                <a16:creationId xmlns:a16="http://schemas.microsoft.com/office/drawing/2014/main" id="{2C2A1E40-7A4C-491B-8929-AACD1BD3033B}"/>
              </a:ext>
            </a:extLst>
          </p:cNvPr>
          <p:cNvPicPr>
            <a:picLocks noChangeAspect="1"/>
          </p:cNvPicPr>
          <p:nvPr/>
        </p:nvPicPr>
        <p:blipFill>
          <a:blip r:embed="rId2"/>
          <a:stretch>
            <a:fillRect/>
          </a:stretch>
        </p:blipFill>
        <p:spPr>
          <a:xfrm>
            <a:off x="3554912" y="4210111"/>
            <a:ext cx="1848610" cy="1848610"/>
          </a:xfrm>
          <a:prstGeom prst="rect">
            <a:avLst/>
          </a:prstGeom>
        </p:spPr>
      </p:pic>
      <p:pic>
        <p:nvPicPr>
          <p:cNvPr id="14" name="Picture 13" descr="Qr code Handbook&#10;&#10;Description automatically generated">
            <a:extLst>
              <a:ext uri="{FF2B5EF4-FFF2-40B4-BE49-F238E27FC236}">
                <a16:creationId xmlns:a16="http://schemas.microsoft.com/office/drawing/2014/main" id="{6CA0FC52-C53D-4CAF-8881-A91D628C0751}"/>
              </a:ext>
            </a:extLst>
          </p:cNvPr>
          <p:cNvPicPr>
            <a:picLocks noChangeAspect="1"/>
          </p:cNvPicPr>
          <p:nvPr/>
        </p:nvPicPr>
        <p:blipFill>
          <a:blip r:embed="rId3"/>
          <a:stretch>
            <a:fillRect/>
          </a:stretch>
        </p:blipFill>
        <p:spPr>
          <a:xfrm>
            <a:off x="948828" y="4224408"/>
            <a:ext cx="1848610" cy="1848610"/>
          </a:xfrm>
          <a:prstGeom prst="rect">
            <a:avLst/>
          </a:prstGeom>
        </p:spPr>
      </p:pic>
      <p:pic>
        <p:nvPicPr>
          <p:cNvPr id="8" name="Picture 7" descr="Qr code CARA Website&#10;&#10;Description automatically generated">
            <a:extLst>
              <a:ext uri="{FF2B5EF4-FFF2-40B4-BE49-F238E27FC236}">
                <a16:creationId xmlns:a16="http://schemas.microsoft.com/office/drawing/2014/main" id="{A46DCD69-8EF9-4FBB-9E53-1DA9F477962F}"/>
              </a:ext>
            </a:extLst>
          </p:cNvPr>
          <p:cNvPicPr>
            <a:picLocks noChangeAspect="1"/>
          </p:cNvPicPr>
          <p:nvPr/>
        </p:nvPicPr>
        <p:blipFill>
          <a:blip r:embed="rId4"/>
          <a:stretch>
            <a:fillRect/>
          </a:stretch>
        </p:blipFill>
        <p:spPr>
          <a:xfrm>
            <a:off x="5962038" y="4178287"/>
            <a:ext cx="1912258" cy="1912258"/>
          </a:xfrm>
          <a:prstGeom prst="rect">
            <a:avLst/>
          </a:prstGeom>
        </p:spPr>
      </p:pic>
      <p:sp>
        <p:nvSpPr>
          <p:cNvPr id="6" name="Content Placeholder 5">
            <a:extLst>
              <a:ext uri="{FF2B5EF4-FFF2-40B4-BE49-F238E27FC236}">
                <a16:creationId xmlns:a16="http://schemas.microsoft.com/office/drawing/2014/main" id="{C5002B78-8348-44E3-B2C8-3EAEC2CFC9ED}"/>
              </a:ext>
            </a:extLst>
          </p:cNvPr>
          <p:cNvSpPr>
            <a:spLocks noGrp="1"/>
          </p:cNvSpPr>
          <p:nvPr>
            <p:ph idx="1"/>
          </p:nvPr>
        </p:nvSpPr>
        <p:spPr>
          <a:xfrm>
            <a:off x="287383" y="1272212"/>
            <a:ext cx="8399417" cy="4650752"/>
          </a:xfrm>
        </p:spPr>
        <p:txBody>
          <a:bodyPr/>
          <a:lstStyle/>
          <a:p>
            <a:r>
              <a:rPr lang="en-US" dirty="0"/>
              <a:t>General CARA questions: </a:t>
            </a:r>
            <a:r>
              <a:rPr lang="en-US" b="0" i="0" dirty="0">
                <a:solidFill>
                  <a:srgbClr val="333333"/>
                </a:solidFill>
                <a:effectLst/>
              </a:rPr>
              <a:t> </a:t>
            </a:r>
            <a:r>
              <a:rPr lang="en-US" b="0" i="0" u="none" strike="noStrike" dirty="0">
                <a:solidFill>
                  <a:srgbClr val="428BCA"/>
                </a:solidFill>
                <a:effectLst/>
                <a:hlinkClick r:id="rId5"/>
              </a:rPr>
              <a:t>CARA-MissionSupport@nasa.onmicrosoft.com</a:t>
            </a:r>
            <a:endParaRPr lang="en-US" b="0" i="0" u="none" strike="noStrike" dirty="0">
              <a:solidFill>
                <a:srgbClr val="428BCA"/>
              </a:solidFill>
              <a:effectLst/>
            </a:endParaRPr>
          </a:p>
          <a:p>
            <a:r>
              <a:rPr lang="en-US" dirty="0">
                <a:effectLst/>
              </a:rPr>
              <a:t>CARA Operations Team: </a:t>
            </a:r>
            <a:r>
              <a:rPr lang="en-US" b="0" dirty="0">
                <a:solidFill>
                  <a:srgbClr val="428BCA"/>
                </a:solidFill>
                <a:effectLst/>
                <a:hlinkClick r:id="rId6"/>
              </a:rPr>
              <a:t>hq-cara-ops@lists.hq.nasa.gov</a:t>
            </a:r>
            <a:r>
              <a:rPr lang="en-US" b="0" dirty="0">
                <a:solidFill>
                  <a:srgbClr val="428BCA"/>
                </a:solidFill>
                <a:effectLst/>
              </a:rPr>
              <a:t>; </a:t>
            </a:r>
            <a:r>
              <a:rPr lang="en-US" b="0" i="0" u="none" strike="noStrike" dirty="0">
                <a:solidFill>
                  <a:srgbClr val="0000FF"/>
                </a:solidFill>
                <a:effectLst/>
                <a:latin typeface="Calibri" panose="020F0502020204030204" pitchFamily="34" charset="0"/>
              </a:rPr>
              <a:t>301-286-9545</a:t>
            </a:r>
          </a:p>
          <a:p>
            <a:r>
              <a:rPr lang="en-US" dirty="0">
                <a:effectLst/>
              </a:rPr>
              <a:t>Submit an Orbital Data Request: </a:t>
            </a:r>
            <a:r>
              <a:rPr lang="en-US" b="0" i="0" dirty="0">
                <a:solidFill>
                  <a:schemeClr val="tx2">
                    <a:lumMod val="60000"/>
                    <a:lumOff val="40000"/>
                  </a:schemeClr>
                </a:solidFill>
                <a:effectLst/>
                <a:hlinkClick r:id="rId7"/>
              </a:rPr>
              <a:t>CARA-ODR-Liaison@nasa.onmicrosoft.com</a:t>
            </a:r>
            <a:endParaRPr lang="en-US" b="0" i="0" dirty="0">
              <a:solidFill>
                <a:schemeClr val="tx2">
                  <a:lumMod val="60000"/>
                  <a:lumOff val="40000"/>
                </a:schemeClr>
              </a:solidFill>
              <a:effectLst/>
            </a:endParaRPr>
          </a:p>
          <a:p>
            <a:r>
              <a:rPr lang="en-US" dirty="0">
                <a:effectLst/>
              </a:rPr>
              <a:t>NASA CA Policy Questions:  </a:t>
            </a:r>
            <a:r>
              <a:rPr lang="en-US" b="0" dirty="0">
                <a:solidFill>
                  <a:schemeClr val="tx2">
                    <a:lumMod val="60000"/>
                    <a:lumOff val="40000"/>
                  </a:schemeClr>
                </a:solidFill>
                <a:effectLst/>
              </a:rPr>
              <a:t>CAPO/lauri.k.newman@nasa.gov</a:t>
            </a:r>
            <a:endParaRPr lang="en-US" b="0" i="0" dirty="0">
              <a:solidFill>
                <a:schemeClr val="tx2">
                  <a:lumMod val="60000"/>
                  <a:lumOff val="40000"/>
                </a:schemeClr>
              </a:solidFill>
              <a:effectLst/>
            </a:endParaRPr>
          </a:p>
          <a:p>
            <a:pPr marL="0" marR="0">
              <a:spcBef>
                <a:spcPts val="0"/>
              </a:spcBef>
              <a:spcAft>
                <a:spcPts val="0"/>
              </a:spcAft>
            </a:pPr>
            <a:r>
              <a:rPr lang="en-US" dirty="0">
                <a:effectLst/>
                <a:latin typeface="Calibri" panose="020F0502020204030204" pitchFamily="34" charset="0"/>
                <a:ea typeface="Calibri" panose="020F0502020204030204" pitchFamily="34" charset="0"/>
                <a:cs typeface="Times New Roman" panose="02020603050405020304" pitchFamily="18" charset="0"/>
              </a:rPr>
              <a:t>CARA external website: </a:t>
            </a:r>
            <a:r>
              <a:rPr lang="en-US"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https://www.nasa.gov/conjunction-assessment</a:t>
            </a:r>
            <a:r>
              <a:rPr lang="en-US" b="0" i="0" dirty="0">
                <a:solidFill>
                  <a:schemeClr val="tx2">
                    <a:lumMod val="60000"/>
                    <a:lumOff val="40000"/>
                  </a:schemeClr>
                </a:solidFill>
                <a:effectLst/>
              </a:rPr>
              <a:t> </a:t>
            </a:r>
          </a:p>
          <a:p>
            <a:pPr marL="0">
              <a:spcBef>
                <a:spcPts val="0"/>
              </a:spcBef>
            </a:pPr>
            <a:r>
              <a:rPr lang="en-US" dirty="0">
                <a:effectLst/>
                <a:latin typeface="Calibri" panose="020F0502020204030204" pitchFamily="34" charset="0"/>
                <a:ea typeface="Calibri" panose="020F0502020204030204" pitchFamily="34" charset="0"/>
                <a:cs typeface="Times New Roman" panose="02020603050405020304" pitchFamily="18" charset="0"/>
              </a:rPr>
              <a:t>NASA CA website:  </a:t>
            </a:r>
            <a:r>
              <a:rPr lang="en-US"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https://www.nasa.gov/conjunction-risk-analysis-and-mitigation</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t>NASA is committed to refining and sharing appropriate best practices</a:t>
            </a:r>
          </a:p>
        </p:txBody>
      </p:sp>
      <p:sp>
        <p:nvSpPr>
          <p:cNvPr id="5" name="Title 4">
            <a:extLst>
              <a:ext uri="{FF2B5EF4-FFF2-40B4-BE49-F238E27FC236}">
                <a16:creationId xmlns:a16="http://schemas.microsoft.com/office/drawing/2014/main" id="{7B4DD793-BB29-49E8-BABB-364A9A99776D}"/>
              </a:ext>
            </a:extLst>
          </p:cNvPr>
          <p:cNvSpPr>
            <a:spLocks noGrp="1"/>
          </p:cNvSpPr>
          <p:nvPr>
            <p:ph type="title"/>
          </p:nvPr>
        </p:nvSpPr>
        <p:spPr/>
        <p:txBody>
          <a:bodyPr/>
          <a:lstStyle/>
          <a:p>
            <a:r>
              <a:rPr lang="en-US" dirty="0"/>
              <a:t>Where to go for help</a:t>
            </a:r>
          </a:p>
        </p:txBody>
      </p:sp>
      <p:sp>
        <p:nvSpPr>
          <p:cNvPr id="4" name="Slide Number Placeholder 3">
            <a:extLst>
              <a:ext uri="{FF2B5EF4-FFF2-40B4-BE49-F238E27FC236}">
                <a16:creationId xmlns:a16="http://schemas.microsoft.com/office/drawing/2014/main" id="{2B71D95E-B4EF-4B86-8A4F-7D419CA3286F}"/>
              </a:ext>
            </a:extLst>
          </p:cNvPr>
          <p:cNvSpPr>
            <a:spLocks noGrp="1"/>
          </p:cNvSpPr>
          <p:nvPr>
            <p:ph type="sldNum" sz="quarter" idx="10"/>
          </p:nvPr>
        </p:nvSpPr>
        <p:spPr/>
        <p:txBody>
          <a:bodyPr/>
          <a:lstStyle/>
          <a:p>
            <a:fld id="{32D37674-C2EF-49DD-B547-2006DC0D39DB}" type="slidenum">
              <a:rPr lang="en-US" smtClean="0"/>
              <a:t>20</a:t>
            </a:fld>
            <a:endParaRPr lang="en-US" dirty="0"/>
          </a:p>
        </p:txBody>
      </p:sp>
    </p:spTree>
    <p:extLst>
      <p:ext uri="{BB962C8B-B14F-4D97-AF65-F5344CB8AC3E}">
        <p14:creationId xmlns:p14="http://schemas.microsoft.com/office/powerpoint/2010/main" val="3358093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NASA.gif" descr="/Users/kgammage/Documents/CustomerWork/Meatballs/NASA.gif">
            <a:extLst>
              <a:ext uri="{FF2B5EF4-FFF2-40B4-BE49-F238E27FC236}">
                <a16:creationId xmlns:a16="http://schemas.microsoft.com/office/drawing/2014/main" id="{9E60C1DA-D642-0648-A514-883083268256}"/>
              </a:ext>
            </a:extLst>
          </p:cNvPr>
          <p:cNvPicPr>
            <a:picLocks noChangeAspect="1"/>
          </p:cNvPicPr>
          <p:nvPr/>
        </p:nvPicPr>
        <p:blipFill>
          <a:blip r:embed="rId2" r:link="rId3"/>
          <a:stretch>
            <a:fillRect/>
          </a:stretch>
        </p:blipFill>
        <p:spPr>
          <a:xfrm>
            <a:off x="3313986" y="2347108"/>
            <a:ext cx="2516027" cy="2163783"/>
          </a:xfrm>
          <a:prstGeom prst="rect">
            <a:avLst/>
          </a:prstGeom>
        </p:spPr>
      </p:pic>
      <p:sp>
        <p:nvSpPr>
          <p:cNvPr id="4" name="Title 2">
            <a:extLst>
              <a:ext uri="{FF2B5EF4-FFF2-40B4-BE49-F238E27FC236}">
                <a16:creationId xmlns:a16="http://schemas.microsoft.com/office/drawing/2014/main" id="{620E7916-502D-410A-96A5-4D942D5F7C48}"/>
              </a:ext>
            </a:extLst>
          </p:cNvPr>
          <p:cNvSpPr txBox="1">
            <a:spLocks/>
          </p:cNvSpPr>
          <p:nvPr/>
        </p:nvSpPr>
        <p:spPr>
          <a:xfrm>
            <a:off x="457200" y="208130"/>
            <a:ext cx="8229600" cy="1143000"/>
          </a:xfrm>
          <a:prstGeom prst="rect">
            <a:avLst/>
          </a:prstGeom>
        </p:spPr>
        <p:txBody>
          <a:bodyPr/>
          <a:lstStyle>
            <a:lvl1pPr algn="l" defTabSz="457200" rtl="0" eaLnBrk="1" latinLnBrk="0" hangingPunct="1">
              <a:spcBef>
                <a:spcPct val="0"/>
              </a:spcBef>
              <a:buNone/>
              <a:defRPr sz="3600" b="1" kern="1200">
                <a:solidFill>
                  <a:schemeClr val="bg1">
                    <a:lumMod val="85000"/>
                  </a:schemeClr>
                </a:solidFill>
                <a:effectLst>
                  <a:outerShdw blurRad="50800" dist="38100" dir="2700000" algn="tl" rotWithShape="0">
                    <a:schemeClr val="tx1"/>
                  </a:outerShdw>
                </a:effectLst>
                <a:latin typeface="+mj-lt"/>
                <a:ea typeface="+mj-ea"/>
                <a:cs typeface="Arial"/>
              </a:defRPr>
            </a:lvl1pPr>
          </a:lstStyle>
          <a:p>
            <a:r>
              <a:rPr lang="en-US" dirty="0"/>
              <a:t>Questions?</a:t>
            </a:r>
          </a:p>
        </p:txBody>
      </p:sp>
    </p:spTree>
    <p:extLst>
      <p:ext uri="{BB962C8B-B14F-4D97-AF65-F5344CB8AC3E}">
        <p14:creationId xmlns:p14="http://schemas.microsoft.com/office/powerpoint/2010/main" val="31492168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45FF88-98A8-00EA-8301-75D1650739F4}"/>
              </a:ext>
            </a:extLst>
          </p:cNvPr>
          <p:cNvSpPr>
            <a:spLocks noGrp="1"/>
          </p:cNvSpPr>
          <p:nvPr>
            <p:ph idx="1"/>
          </p:nvPr>
        </p:nvSpPr>
        <p:spPr/>
        <p:txBody>
          <a:bodyPr>
            <a:normAutofit/>
          </a:bodyPr>
          <a:lstStyle/>
          <a:p>
            <a:r>
              <a:rPr lang="en-US" dirty="0"/>
              <a:t>Pre-launch OCAP Analysis:</a:t>
            </a:r>
          </a:p>
          <a:p>
            <a:pPr lvl="1"/>
            <a:r>
              <a:rPr lang="en-US" dirty="0"/>
              <a:t>Evaluate planned orbit determination (OD) strategy to assure </a:t>
            </a:r>
            <a:r>
              <a:rPr lang="en-US" i="1" dirty="0"/>
              <a:t>capability</a:t>
            </a:r>
            <a:r>
              <a:rPr lang="en-US" dirty="0"/>
              <a:t> to produce accurate ephemeris</a:t>
            </a:r>
          </a:p>
          <a:p>
            <a:pPr lvl="1"/>
            <a:r>
              <a:rPr lang="en-US" dirty="0"/>
              <a:t>Evaluate expected ephemeris prediction uncertainty growth over time</a:t>
            </a:r>
          </a:p>
          <a:p>
            <a:pPr lvl="2"/>
            <a:r>
              <a:rPr lang="en-US" dirty="0"/>
              <a:t>If uncertainty &gt; 25% of screening volume </a:t>
            </a:r>
            <a:r>
              <a:rPr lang="en-US" dirty="0">
                <a:solidFill>
                  <a:srgbClr val="0070C0"/>
                </a:solidFill>
                <a:sym typeface="Wingdings" pitchFamily="2" charset="2"/>
              </a:rPr>
              <a:t> </a:t>
            </a:r>
            <a:r>
              <a:rPr lang="en-US" dirty="0">
                <a:solidFill>
                  <a:srgbClr val="0070C0"/>
                </a:solidFill>
              </a:rPr>
              <a:t>recommend OD improvements</a:t>
            </a:r>
          </a:p>
          <a:p>
            <a:pPr lvl="3"/>
            <a:r>
              <a:rPr lang="en-US" dirty="0">
                <a:solidFill>
                  <a:srgbClr val="0070C0"/>
                </a:solidFill>
              </a:rPr>
              <a:t>Examples: Increased/better tracking, more frequent ephemeris deliveries, more accurate dynamic modeling, covariance tuning</a:t>
            </a:r>
          </a:p>
          <a:p>
            <a:r>
              <a:rPr lang="en-US" dirty="0"/>
              <a:t>In-flight Evaluation:</a:t>
            </a:r>
          </a:p>
          <a:p>
            <a:pPr lvl="1"/>
            <a:r>
              <a:rPr lang="en-US" dirty="0"/>
              <a:t>Compute </a:t>
            </a:r>
            <a:r>
              <a:rPr lang="en-US" i="1" dirty="0"/>
              <a:t>post facto </a:t>
            </a:r>
            <a:r>
              <a:rPr lang="en-US" dirty="0"/>
              <a:t>errors in predicted ephemerides</a:t>
            </a:r>
          </a:p>
          <a:p>
            <a:pPr lvl="2"/>
            <a:r>
              <a:rPr lang="en-US" dirty="0"/>
              <a:t>If errors &gt; 25% of screening volume </a:t>
            </a:r>
            <a:r>
              <a:rPr lang="en-US" dirty="0">
                <a:solidFill>
                  <a:srgbClr val="0070C0"/>
                </a:solidFill>
                <a:sym typeface="Wingdings" pitchFamily="2" charset="2"/>
              </a:rPr>
              <a:t> recommend OD improvements</a:t>
            </a:r>
            <a:endParaRPr lang="en-US" dirty="0">
              <a:solidFill>
                <a:srgbClr val="0070C0"/>
              </a:solidFill>
            </a:endParaRPr>
          </a:p>
          <a:p>
            <a:pPr lvl="1"/>
            <a:r>
              <a:rPr lang="en-US" dirty="0"/>
              <a:t>Perform ephemeris uncertainty (covariance) realism analysis</a:t>
            </a:r>
          </a:p>
          <a:p>
            <a:pPr lvl="2"/>
            <a:r>
              <a:rPr lang="en-US" dirty="0"/>
              <a:t>If uncertainty does not fairly represent errors </a:t>
            </a:r>
            <a:r>
              <a:rPr lang="en-US" dirty="0">
                <a:solidFill>
                  <a:srgbClr val="0070C0"/>
                </a:solidFill>
                <a:sym typeface="Wingdings" pitchFamily="2" charset="2"/>
              </a:rPr>
              <a:t> recommend OD improvements</a:t>
            </a:r>
            <a:endParaRPr lang="en-US" dirty="0">
              <a:solidFill>
                <a:srgbClr val="0070C0"/>
              </a:solidFill>
            </a:endParaRPr>
          </a:p>
          <a:p>
            <a:pPr lvl="2"/>
            <a:r>
              <a:rPr lang="en-US" dirty="0"/>
              <a:t>If uncertainty is not small enough to make confident remediation decisions </a:t>
            </a:r>
            <a:r>
              <a:rPr lang="en-US" dirty="0">
                <a:solidFill>
                  <a:srgbClr val="0070C0"/>
                </a:solidFill>
                <a:sym typeface="Wingdings" pitchFamily="2" charset="2"/>
              </a:rPr>
              <a:t> recommend OD improvements</a:t>
            </a:r>
            <a:endParaRPr lang="en-US" dirty="0">
              <a:solidFill>
                <a:srgbClr val="0070C0"/>
              </a:solidFill>
            </a:endParaRPr>
          </a:p>
        </p:txBody>
      </p:sp>
      <p:sp>
        <p:nvSpPr>
          <p:cNvPr id="3" name="Title 2">
            <a:extLst>
              <a:ext uri="{FF2B5EF4-FFF2-40B4-BE49-F238E27FC236}">
                <a16:creationId xmlns:a16="http://schemas.microsoft.com/office/drawing/2014/main" id="{FF9CDD55-B4DB-7C54-7975-1207D5B2A9E3}"/>
              </a:ext>
            </a:extLst>
          </p:cNvPr>
          <p:cNvSpPr>
            <a:spLocks noGrp="1"/>
          </p:cNvSpPr>
          <p:nvPr>
            <p:ph type="title"/>
          </p:nvPr>
        </p:nvSpPr>
        <p:spPr/>
        <p:txBody>
          <a:bodyPr/>
          <a:lstStyle/>
          <a:p>
            <a:r>
              <a:rPr lang="en-US" dirty="0"/>
              <a:t>Ephemeris Accuracy Assessment</a:t>
            </a:r>
          </a:p>
        </p:txBody>
      </p:sp>
      <p:sp>
        <p:nvSpPr>
          <p:cNvPr id="4" name="Slide Number Placeholder 3">
            <a:extLst>
              <a:ext uri="{FF2B5EF4-FFF2-40B4-BE49-F238E27FC236}">
                <a16:creationId xmlns:a16="http://schemas.microsoft.com/office/drawing/2014/main" id="{C5D72845-7806-F002-344A-EDDB125C1516}"/>
              </a:ext>
            </a:extLst>
          </p:cNvPr>
          <p:cNvSpPr>
            <a:spLocks noGrp="1"/>
          </p:cNvSpPr>
          <p:nvPr>
            <p:ph type="sldNum" sz="quarter" idx="10"/>
          </p:nvPr>
        </p:nvSpPr>
        <p:spPr/>
        <p:txBody>
          <a:bodyPr/>
          <a:lstStyle/>
          <a:p>
            <a:fld id="{32D37674-C2EF-49DD-B547-2006DC0D39DB}" type="slidenum">
              <a:rPr lang="en-US" smtClean="0"/>
              <a:t>22</a:t>
            </a:fld>
            <a:endParaRPr lang="en-US" dirty="0"/>
          </a:p>
        </p:txBody>
      </p:sp>
    </p:spTree>
    <p:extLst>
      <p:ext uri="{BB962C8B-B14F-4D97-AF65-F5344CB8AC3E}">
        <p14:creationId xmlns:p14="http://schemas.microsoft.com/office/powerpoint/2010/main" val="92383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56235-58D5-EDE9-B27D-D98F65664C41}"/>
              </a:ext>
            </a:extLst>
          </p:cNvPr>
          <p:cNvSpPr>
            <a:spLocks noGrp="1"/>
          </p:cNvSpPr>
          <p:nvPr>
            <p:ph type="title"/>
          </p:nvPr>
        </p:nvSpPr>
        <p:spPr/>
        <p:txBody>
          <a:bodyPr/>
          <a:lstStyle/>
          <a:p>
            <a:r>
              <a:rPr lang="en-US" dirty="0"/>
              <a:t>Orbital Data Request (ODR)</a:t>
            </a:r>
          </a:p>
        </p:txBody>
      </p:sp>
      <p:sp>
        <p:nvSpPr>
          <p:cNvPr id="3" name="Content Placeholder 2">
            <a:extLst>
              <a:ext uri="{FF2B5EF4-FFF2-40B4-BE49-F238E27FC236}">
                <a16:creationId xmlns:a16="http://schemas.microsoft.com/office/drawing/2014/main" id="{50461FC9-765A-F31C-8BB7-91A1A3FF8D2A}"/>
              </a:ext>
            </a:extLst>
          </p:cNvPr>
          <p:cNvSpPr>
            <a:spLocks noGrp="1"/>
          </p:cNvSpPr>
          <p:nvPr>
            <p:ph idx="1"/>
          </p:nvPr>
        </p:nvSpPr>
        <p:spPr>
          <a:xfrm>
            <a:off x="266700" y="1351129"/>
            <a:ext cx="8610599" cy="4991797"/>
          </a:xfrm>
        </p:spPr>
        <p:txBody>
          <a:bodyPr>
            <a:normAutofit fontScale="92500" lnSpcReduction="10000"/>
          </a:bodyPr>
          <a:lstStyle/>
          <a:p>
            <a:r>
              <a:rPr lang="en-US" dirty="0"/>
              <a:t>If a mission desires to obtain additional data or services from DOD related to CA or Space Situational Awareness, an Orbital Data Request must be submitted.</a:t>
            </a:r>
          </a:p>
          <a:p>
            <a:r>
              <a:rPr lang="en-US" dirty="0"/>
              <a:t>Examples:</a:t>
            </a:r>
          </a:p>
          <a:p>
            <a:pPr lvl="1"/>
            <a:r>
              <a:rPr lang="en-US" dirty="0"/>
              <a:t>Launch and early orbit support</a:t>
            </a:r>
          </a:p>
          <a:p>
            <a:pPr lvl="1"/>
            <a:r>
              <a:rPr lang="en-US" dirty="0"/>
              <a:t>Anomaly support</a:t>
            </a:r>
          </a:p>
          <a:p>
            <a:pPr lvl="1"/>
            <a:r>
              <a:rPr lang="en-US" dirty="0"/>
              <a:t>Data redistribution (e.g. publish papers using CA results)</a:t>
            </a:r>
          </a:p>
          <a:p>
            <a:r>
              <a:rPr lang="en-US" dirty="0"/>
              <a:t>Process</a:t>
            </a:r>
          </a:p>
          <a:p>
            <a:pPr lvl="1"/>
            <a:r>
              <a:rPr lang="en-US" dirty="0"/>
              <a:t>Obtain blank form from CARA, CARA and mission iterate contents</a:t>
            </a:r>
          </a:p>
          <a:p>
            <a:pPr lvl="1"/>
            <a:r>
              <a:rPr lang="en-US" dirty="0"/>
              <a:t>DOD requires 30 days to process non-emergency requests</a:t>
            </a:r>
          </a:p>
          <a:p>
            <a:pPr lvl="1"/>
            <a:r>
              <a:rPr lang="en-US" dirty="0"/>
              <a:t>Allow additional time for contents to be iterated with CARA before submission</a:t>
            </a:r>
          </a:p>
          <a:p>
            <a:r>
              <a:rPr lang="en-US" dirty="0"/>
              <a:t>CARA submits the request on behalf of the mission to ensure compliance with existing agreements and to prevent duplication of effort (missions may not submit directly)</a:t>
            </a:r>
          </a:p>
          <a:p>
            <a:pPr lvl="1"/>
            <a:r>
              <a:rPr lang="en-US" dirty="0">
                <a:effectLst/>
                <a:latin typeface="Calibri" panose="020F0502020204030204" pitchFamily="34" charset="0"/>
                <a:ea typeface="Times New Roman" panose="02020603050405020304" pitchFamily="18" charset="0"/>
              </a:rPr>
              <a:t>Specified in NID 7120.132 and ensures NASA complies properly with inter-agency agreements</a:t>
            </a:r>
          </a:p>
          <a:p>
            <a:pPr lvl="1"/>
            <a:r>
              <a:rPr lang="en-US" dirty="0"/>
              <a:t>CARA may already have or have access to the requested data</a:t>
            </a:r>
          </a:p>
          <a:p>
            <a:pPr lvl="1"/>
            <a:r>
              <a:rPr lang="en-US" dirty="0"/>
              <a:t>HSF ODRs submitted by JSC FOD</a:t>
            </a:r>
          </a:p>
        </p:txBody>
      </p:sp>
    </p:spTree>
    <p:extLst>
      <p:ext uri="{BB962C8B-B14F-4D97-AF65-F5344CB8AC3E}">
        <p14:creationId xmlns:p14="http://schemas.microsoft.com/office/powerpoint/2010/main" val="17796946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Anomaly Support</a:t>
            </a:r>
          </a:p>
        </p:txBody>
      </p:sp>
      <p:sp>
        <p:nvSpPr>
          <p:cNvPr id="3" name="Content Placeholder 2"/>
          <p:cNvSpPr>
            <a:spLocks noGrp="1"/>
          </p:cNvSpPr>
          <p:nvPr>
            <p:ph idx="1"/>
          </p:nvPr>
        </p:nvSpPr>
        <p:spPr>
          <a:xfrm>
            <a:off x="277588" y="1351130"/>
            <a:ext cx="8610599" cy="4861133"/>
          </a:xfrm>
        </p:spPr>
        <p:txBody>
          <a:bodyPr>
            <a:normAutofit lnSpcReduction="10000"/>
          </a:bodyPr>
          <a:lstStyle/>
          <a:p>
            <a:pPr>
              <a:buFont typeface="Arial" panose="020B0604020202020204" pitchFamily="34" charset="0"/>
              <a:buChar char="•"/>
            </a:pPr>
            <a:r>
              <a:rPr lang="en-US" dirty="0">
                <a:solidFill>
                  <a:schemeClr val="tx1"/>
                </a:solidFill>
              </a:rPr>
              <a:t>The CARA team can provide assistance in unexplained anomaly resolution</a:t>
            </a:r>
          </a:p>
          <a:p>
            <a:pPr>
              <a:buFont typeface="Arial" panose="020B0604020202020204" pitchFamily="34" charset="0"/>
              <a:buChar char="•"/>
            </a:pPr>
            <a:r>
              <a:rPr lang="en-US" dirty="0"/>
              <a:t>Examples of anomalies that CARA can assist with:</a:t>
            </a:r>
          </a:p>
          <a:p>
            <a:pPr lvl="1">
              <a:buFont typeface="Arial" panose="020B0604020202020204" pitchFamily="34" charset="0"/>
              <a:buChar char="•"/>
            </a:pPr>
            <a:r>
              <a:rPr lang="en-US" dirty="0">
                <a:solidFill>
                  <a:schemeClr val="tx1"/>
                </a:solidFill>
              </a:rPr>
              <a:t>You cannot contact your spacecraft</a:t>
            </a:r>
          </a:p>
          <a:p>
            <a:pPr lvl="1">
              <a:buFont typeface="Arial" panose="020B0604020202020204" pitchFamily="34" charset="0"/>
              <a:buChar char="•"/>
            </a:pPr>
            <a:r>
              <a:rPr lang="en-US" dirty="0"/>
              <a:t>Your spacecraft experiences force from an unknown source</a:t>
            </a:r>
            <a:endParaRPr lang="en-US" dirty="0">
              <a:solidFill>
                <a:schemeClr val="tx1"/>
              </a:solidFill>
            </a:endParaRPr>
          </a:p>
          <a:p>
            <a:pPr>
              <a:buFont typeface="Arial" panose="020B0604020202020204" pitchFamily="34" charset="0"/>
              <a:buChar char="•"/>
            </a:pPr>
            <a:r>
              <a:rPr lang="en-US" dirty="0">
                <a:solidFill>
                  <a:schemeClr val="tx1"/>
                </a:solidFill>
              </a:rPr>
              <a:t>CARA can use its resources to determine:</a:t>
            </a:r>
          </a:p>
          <a:p>
            <a:pPr lvl="1">
              <a:buFont typeface="Arial" panose="020B0604020202020204" pitchFamily="34" charset="0"/>
              <a:buChar char="•"/>
            </a:pPr>
            <a:r>
              <a:rPr lang="en-US" dirty="0">
                <a:solidFill>
                  <a:schemeClr val="tx1"/>
                </a:solidFill>
              </a:rPr>
              <a:t>Whether there were any trackable objects near your spacecraft at the time of the event</a:t>
            </a:r>
          </a:p>
          <a:p>
            <a:pPr lvl="1">
              <a:buFont typeface="Arial" panose="020B0604020202020204" pitchFamily="34" charset="0"/>
              <a:buChar char="•"/>
            </a:pPr>
            <a:r>
              <a:rPr lang="en-US" dirty="0">
                <a:solidFill>
                  <a:schemeClr val="tx1"/>
                </a:solidFill>
              </a:rPr>
              <a:t>Whether your spacecraft is </a:t>
            </a:r>
            <a:r>
              <a:rPr lang="en-US" dirty="0"/>
              <a:t>in a non-nominal attitude</a:t>
            </a:r>
          </a:p>
          <a:p>
            <a:pPr lvl="1">
              <a:buFont typeface="Arial" panose="020B0604020202020204" pitchFamily="34" charset="0"/>
              <a:buChar char="•"/>
            </a:pPr>
            <a:r>
              <a:rPr lang="en-US" dirty="0">
                <a:solidFill>
                  <a:schemeClr val="tx1"/>
                </a:solidFill>
              </a:rPr>
              <a:t>Whether your spacecraft is intact</a:t>
            </a:r>
          </a:p>
          <a:p>
            <a:pPr>
              <a:buFont typeface="Arial" panose="020B0604020202020204" pitchFamily="34" charset="0"/>
              <a:buChar char="•"/>
            </a:pPr>
            <a:r>
              <a:rPr lang="en-US" dirty="0">
                <a:solidFill>
                  <a:schemeClr val="tx1"/>
                </a:solidFill>
              </a:rPr>
              <a:t>Some CARA resources are classified, so only mission personnel having the appropriate clearance are able to receive the information.  It is valuable to have decision-makers at the SECRET and SCI levels for this reason</a:t>
            </a:r>
          </a:p>
          <a:p>
            <a:pPr>
              <a:buFont typeface="Arial" panose="020B0604020202020204" pitchFamily="34" charset="0"/>
              <a:buChar char="•"/>
            </a:pPr>
            <a:r>
              <a:rPr lang="en-US" dirty="0">
                <a:solidFill>
                  <a:schemeClr val="tx1"/>
                </a:solidFill>
              </a:rPr>
              <a:t>The earlier CARA is notified, the more likely that useful data can be obtained</a:t>
            </a:r>
          </a:p>
          <a:p>
            <a:pPr>
              <a:buFont typeface="Arial" panose="020B0604020202020204" pitchFamily="34" charset="0"/>
              <a:buChar char="•"/>
            </a:pPr>
            <a:endParaRPr lang="en-US" dirty="0">
              <a:solidFill>
                <a:schemeClr val="tx1"/>
              </a:solidFill>
            </a:endParaRPr>
          </a:p>
          <a:p>
            <a:pPr marL="0" indent="0">
              <a:buNone/>
            </a:pPr>
            <a:r>
              <a:rPr lang="en-US" dirty="0">
                <a:solidFill>
                  <a:schemeClr val="tx1"/>
                </a:solidFill>
              </a:rPr>
              <a:t> </a:t>
            </a:r>
          </a:p>
        </p:txBody>
      </p:sp>
    </p:spTree>
    <p:extLst>
      <p:ext uri="{BB962C8B-B14F-4D97-AF65-F5344CB8AC3E}">
        <p14:creationId xmlns:p14="http://schemas.microsoft.com/office/powerpoint/2010/main" val="3949410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60911-9461-44B3-8928-908695848DED}"/>
              </a:ext>
            </a:extLst>
          </p:cNvPr>
          <p:cNvSpPr>
            <a:spLocks noGrp="1"/>
          </p:cNvSpPr>
          <p:nvPr>
            <p:ph type="title"/>
          </p:nvPr>
        </p:nvSpPr>
        <p:spPr>
          <a:xfrm>
            <a:off x="575192" y="208097"/>
            <a:ext cx="7148147" cy="826994"/>
          </a:xfrm>
        </p:spPr>
        <p:txBody>
          <a:bodyPr/>
          <a:lstStyle/>
          <a:p>
            <a:r>
              <a:rPr lang="en-US" dirty="0">
                <a:solidFill>
                  <a:schemeClr val="bg2"/>
                </a:solidFill>
                <a:latin typeface="Arial"/>
                <a:cs typeface="Arial"/>
              </a:rPr>
              <a:t>CARA </a:t>
            </a:r>
            <a:r>
              <a:rPr lang="en-US" dirty="0">
                <a:solidFill>
                  <a:schemeClr val="bg2"/>
                </a:solidFill>
                <a:cs typeface="Arial"/>
              </a:rPr>
              <a:t>Operations</a:t>
            </a:r>
            <a:r>
              <a:rPr lang="en-US" dirty="0">
                <a:solidFill>
                  <a:schemeClr val="bg2"/>
                </a:solidFill>
                <a:latin typeface="Arial"/>
                <a:cs typeface="Arial"/>
              </a:rPr>
              <a:t> Hours</a:t>
            </a:r>
          </a:p>
        </p:txBody>
      </p:sp>
      <p:sp>
        <p:nvSpPr>
          <p:cNvPr id="3" name="Content Placeholder 2">
            <a:extLst>
              <a:ext uri="{FF2B5EF4-FFF2-40B4-BE49-F238E27FC236}">
                <a16:creationId xmlns:a16="http://schemas.microsoft.com/office/drawing/2014/main" id="{D2F31DC0-A4F8-4A2D-89C2-ED8DAF0EFBA1}"/>
              </a:ext>
            </a:extLst>
          </p:cNvPr>
          <p:cNvSpPr>
            <a:spLocks noGrp="1"/>
          </p:cNvSpPr>
          <p:nvPr>
            <p:ph idx="1"/>
          </p:nvPr>
        </p:nvSpPr>
        <p:spPr>
          <a:xfrm>
            <a:off x="277588" y="1790745"/>
            <a:ext cx="8610599" cy="4210005"/>
          </a:xfrm>
        </p:spPr>
        <p:txBody>
          <a:bodyPr>
            <a:normAutofit lnSpcReduction="10000"/>
          </a:bodyPr>
          <a:lstStyle/>
          <a:p>
            <a:pPr marL="123349" indent="-123349"/>
            <a:r>
              <a:rPr lang="en-US" sz="1800" dirty="0"/>
              <a:t>CARA Operations Team</a:t>
            </a:r>
            <a:endParaRPr lang="en-US" dirty="0">
              <a:cs typeface="Arial"/>
            </a:endParaRPr>
          </a:p>
          <a:p>
            <a:pPr lvl="1" indent="-130016"/>
            <a:r>
              <a:rPr lang="en-US" sz="1500" dirty="0"/>
              <a:t>Monday-Friday 08:00 to 16:00 (ET)</a:t>
            </a:r>
          </a:p>
          <a:p>
            <a:pPr marL="561975" lvl="2" indent="-130016"/>
            <a:r>
              <a:rPr lang="en-US" dirty="0">
                <a:cs typeface="Arial"/>
              </a:rPr>
              <a:t>2 operators on-console [Prime and Back-up]</a:t>
            </a:r>
          </a:p>
          <a:p>
            <a:pPr lvl="1" indent="-130016"/>
            <a:r>
              <a:rPr lang="en-US" sz="1500" dirty="0"/>
              <a:t>Monday-Friday 16:00 to 22:00 (ET)</a:t>
            </a:r>
          </a:p>
          <a:p>
            <a:pPr marL="561975" lvl="2" indent="-130016"/>
            <a:r>
              <a:rPr lang="en-US" dirty="0">
                <a:cs typeface="Arial"/>
              </a:rPr>
              <a:t>2 operators on-console [Prime and Back-up]</a:t>
            </a:r>
          </a:p>
          <a:p>
            <a:pPr lvl="1" indent="-130016"/>
            <a:r>
              <a:rPr lang="en-US" sz="1500" dirty="0"/>
              <a:t>Monday-Friday 22:01– 08:00 (ET), Weekends and holidays</a:t>
            </a:r>
          </a:p>
          <a:p>
            <a:pPr marL="561975" lvl="2" indent="-130016"/>
            <a:r>
              <a:rPr lang="en-US" dirty="0">
                <a:cs typeface="Arial"/>
              </a:rPr>
              <a:t>1 prime operator is </a:t>
            </a:r>
            <a:r>
              <a:rPr lang="en-US" b="1" u="sng" dirty="0">
                <a:cs typeface="Arial"/>
              </a:rPr>
              <a:t>on-call</a:t>
            </a:r>
            <a:r>
              <a:rPr lang="en-US" dirty="0">
                <a:cs typeface="Arial"/>
              </a:rPr>
              <a:t> </a:t>
            </a:r>
            <a:r>
              <a:rPr lang="en-US" u="sng" dirty="0">
                <a:cs typeface="Arial"/>
              </a:rPr>
              <a:t>(Follow up any email requests to </a:t>
            </a:r>
            <a:r>
              <a:rPr lang="en-US" b="0" dirty="0">
                <a:solidFill>
                  <a:srgbClr val="428BCA"/>
                </a:solidFill>
                <a:effectLst/>
                <a:hlinkClick r:id="rId3"/>
              </a:rPr>
              <a:t>hq-cara-ops@lists.hq.nasa.gov </a:t>
            </a:r>
            <a:r>
              <a:rPr lang="en-US" b="0" dirty="0">
                <a:solidFill>
                  <a:srgbClr val="428BCA"/>
                </a:solidFill>
                <a:effectLst/>
              </a:rPr>
              <a:t> </a:t>
            </a:r>
            <a:r>
              <a:rPr lang="en-US" u="sng" dirty="0">
                <a:cs typeface="Arial"/>
              </a:rPr>
              <a:t>with a phone call to the operations phone </a:t>
            </a:r>
            <a:r>
              <a:rPr lang="en-US" i="1" u="sng" dirty="0">
                <a:cs typeface="Arial"/>
              </a:rPr>
              <a:t>301-286-9545</a:t>
            </a:r>
            <a:r>
              <a:rPr lang="en-US" u="sng" dirty="0">
                <a:cs typeface="Arial"/>
              </a:rPr>
              <a:t>)</a:t>
            </a:r>
            <a:endParaRPr lang="en-US" u="sng" dirty="0"/>
          </a:p>
          <a:p>
            <a:pPr marL="431959" lvl="2" indent="0">
              <a:buNone/>
            </a:pPr>
            <a:endParaRPr lang="en-US" dirty="0">
              <a:cs typeface="Arial"/>
            </a:endParaRPr>
          </a:p>
          <a:p>
            <a:pPr marL="123349" indent="-123349"/>
            <a:r>
              <a:rPr lang="en-US" sz="1800" dirty="0"/>
              <a:t>Orbital Safety Analysts Team (OSAs)</a:t>
            </a:r>
            <a:endParaRPr lang="en-US" dirty="0"/>
          </a:p>
          <a:p>
            <a:pPr lvl="1" indent="-130016"/>
            <a:r>
              <a:rPr lang="en-US" sz="1500" b="0" dirty="0"/>
              <a:t>7 days/week </a:t>
            </a:r>
            <a:r>
              <a:rPr lang="en-US" sz="1500" dirty="0"/>
              <a:t>(including</a:t>
            </a:r>
            <a:r>
              <a:rPr lang="en-US" sz="1500" b="0" dirty="0"/>
              <a:t> most holidays</a:t>
            </a:r>
            <a:r>
              <a:rPr lang="en-US" sz="1500" dirty="0"/>
              <a:t>),</a:t>
            </a:r>
            <a:r>
              <a:rPr lang="en-US" sz="1500" b="0" dirty="0"/>
              <a:t> from 09:00 to 05:00 (ET)</a:t>
            </a:r>
            <a:r>
              <a:rPr lang="en-US" sz="1500" dirty="0"/>
              <a:t> (20 hours)</a:t>
            </a:r>
          </a:p>
          <a:p>
            <a:pPr marL="561975" lvl="2" indent="-130016"/>
            <a:r>
              <a:rPr lang="en-US" sz="1350" dirty="0"/>
              <a:t>1 OSA is on-console per 10 hour shift</a:t>
            </a:r>
          </a:p>
          <a:p>
            <a:pPr lvl="1" indent="-130016"/>
            <a:r>
              <a:rPr lang="en-US" sz="1500" dirty="0"/>
              <a:t>No OSA is on-console from 05:00-09:00 (ET) Daily</a:t>
            </a:r>
          </a:p>
          <a:p>
            <a:pPr lvl="1" indent="-130016"/>
            <a:r>
              <a:rPr lang="en-US" sz="1500" dirty="0"/>
              <a:t>Holiday Note: One screening (~16:00 UTC) is performed on Thanksgiving, Christmas and New Year’s Day</a:t>
            </a:r>
          </a:p>
          <a:p>
            <a:pPr lvl="1" indent="-130016"/>
            <a:r>
              <a:rPr lang="en-US" sz="1500" dirty="0"/>
              <a:t>In FY 24, nominal staffing will be 24 </a:t>
            </a:r>
            <a:r>
              <a:rPr lang="en-US" sz="1500" dirty="0" err="1"/>
              <a:t>hrs</a:t>
            </a:r>
            <a:r>
              <a:rPr lang="en-US" sz="1500" dirty="0"/>
              <a:t>/day</a:t>
            </a:r>
          </a:p>
          <a:p>
            <a:pPr marL="431959" lvl="2" indent="0">
              <a:buNone/>
            </a:pPr>
            <a:endParaRPr lang="en-US" sz="1350" dirty="0">
              <a:latin typeface="Arial"/>
            </a:endParaRPr>
          </a:p>
          <a:p>
            <a:pPr marL="561975" lvl="2" indent="-130016"/>
            <a:endParaRPr lang="en-US" sz="1350" dirty="0">
              <a:latin typeface="Arial"/>
            </a:endParaRPr>
          </a:p>
          <a:p>
            <a:pPr marL="431959" lvl="2" indent="0">
              <a:buNone/>
            </a:pPr>
            <a:endParaRPr lang="en-US" sz="1350" dirty="0">
              <a:latin typeface="Arial"/>
            </a:endParaRPr>
          </a:p>
          <a:p>
            <a:pPr marL="431959" lvl="2" indent="0">
              <a:buNone/>
            </a:pPr>
            <a:endParaRPr lang="en-US" sz="1350" dirty="0"/>
          </a:p>
        </p:txBody>
      </p:sp>
      <p:sp>
        <p:nvSpPr>
          <p:cNvPr id="4" name="TextBox 3">
            <a:extLst>
              <a:ext uri="{FF2B5EF4-FFF2-40B4-BE49-F238E27FC236}">
                <a16:creationId xmlns:a16="http://schemas.microsoft.com/office/drawing/2014/main" id="{3F58BC7D-878C-469F-B4F0-1CDD9A7174EB}"/>
              </a:ext>
            </a:extLst>
          </p:cNvPr>
          <p:cNvSpPr txBox="1"/>
          <p:nvPr/>
        </p:nvSpPr>
        <p:spPr>
          <a:xfrm>
            <a:off x="4715205" y="1329080"/>
            <a:ext cx="4327236" cy="923330"/>
          </a:xfrm>
          <a:prstGeom prst="rect">
            <a:avLst/>
          </a:prstGeom>
          <a:noFill/>
          <a:ln w="76200">
            <a:solidFill>
              <a:schemeClr val="accent2">
                <a:lumMod val="75000"/>
              </a:schemeClr>
            </a:solidFill>
          </a:ln>
        </p:spPr>
        <p:txBody>
          <a:bodyPr wrap="square" rtlCol="0">
            <a:spAutoFit/>
          </a:bodyPr>
          <a:lstStyle/>
          <a:p>
            <a:pPr algn="ctr"/>
            <a:r>
              <a:rPr lang="en-US" b="1" u="sng" dirty="0">
                <a:cs typeface="Arial" panose="020B0604020202020204" pitchFamily="34" charset="0"/>
              </a:rPr>
              <a:t>CARA Nominal Business Hours</a:t>
            </a:r>
            <a:r>
              <a:rPr lang="en-US" b="1" dirty="0">
                <a:cs typeface="Arial" panose="020B0604020202020204" pitchFamily="34" charset="0"/>
              </a:rPr>
              <a:t> </a:t>
            </a:r>
          </a:p>
          <a:p>
            <a:pPr algn="ctr"/>
            <a:r>
              <a:rPr lang="en-US" b="1" dirty="0">
                <a:cs typeface="Arial" panose="020B0604020202020204" pitchFamily="34" charset="0"/>
              </a:rPr>
              <a:t>Monday- Friday</a:t>
            </a:r>
          </a:p>
          <a:p>
            <a:pPr algn="ctr"/>
            <a:r>
              <a:rPr lang="en-US" b="1" dirty="0">
                <a:cs typeface="Arial" panose="020B0604020202020204" pitchFamily="34" charset="0"/>
              </a:rPr>
              <a:t>8:00am – 10:00pm (ET)</a:t>
            </a:r>
          </a:p>
        </p:txBody>
      </p:sp>
    </p:spTree>
    <p:extLst>
      <p:ext uri="{BB962C8B-B14F-4D97-AF65-F5344CB8AC3E}">
        <p14:creationId xmlns:p14="http://schemas.microsoft.com/office/powerpoint/2010/main" val="3415288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710316-D798-B42C-6ECF-5DC2459C3101}"/>
              </a:ext>
            </a:extLst>
          </p:cNvPr>
          <p:cNvSpPr>
            <a:spLocks noGrp="1"/>
          </p:cNvSpPr>
          <p:nvPr>
            <p:ph idx="1"/>
          </p:nvPr>
        </p:nvSpPr>
        <p:spPr/>
        <p:txBody>
          <a:bodyPr>
            <a:normAutofit fontScale="92500" lnSpcReduction="10000"/>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While there are different strains of on-board PNT receivers that could be used, collective experience suggests that in order to support Conjunction Assessment, one of the below choices is best: (nice to have)</a:t>
            </a:r>
          </a:p>
          <a:p>
            <a:pPr marL="0" marR="0" indent="0">
              <a:spcBef>
                <a:spcPts val="0"/>
              </a:spcBef>
              <a:spcAft>
                <a:spcPts val="0"/>
              </a:spcAft>
              <a:buNone/>
            </a:pPr>
            <a:r>
              <a:rPr lang="en-US" sz="1800" dirty="0">
                <a:effectLst/>
                <a:latin typeface="Calibri" panose="020F0502020204030204" pitchFamily="34" charset="0"/>
                <a:ea typeface="Calibri" panose="020F0502020204030204" pitchFamily="34" charset="0"/>
              </a:rPr>
              <a:t> </a:t>
            </a:r>
          </a:p>
          <a:p>
            <a:pPr marL="342900" marR="0" lvl="0" indent="-342900">
              <a:spcBef>
                <a:spcPts val="0"/>
              </a:spcBef>
              <a:spcAft>
                <a:spcPts val="0"/>
              </a:spcAft>
              <a:buFont typeface="Symbol" panose="05050102010706020507" pitchFamily="18" charset="2"/>
              <a:buChar char=""/>
            </a:pPr>
            <a:r>
              <a:rPr lang="en-US" sz="1800" u="sng" dirty="0">
                <a:effectLst/>
                <a:latin typeface="Calibri" panose="020F0502020204030204" pitchFamily="34" charset="0"/>
                <a:ea typeface="Times New Roman" panose="02020603050405020304" pitchFamily="18" charset="0"/>
                <a:cs typeface="Calibri" panose="020F0502020204030204" pitchFamily="34" charset="0"/>
              </a:rPr>
              <a:t>Multi-frequency (or at least dual-frequency) receiver</a:t>
            </a:r>
            <a:r>
              <a:rPr lang="en-US" sz="1800" dirty="0">
                <a:effectLst/>
                <a:latin typeface="Calibri" panose="020F0502020204030204" pitchFamily="34" charset="0"/>
                <a:ea typeface="Times New Roman" panose="02020603050405020304" pitchFamily="18" charset="0"/>
                <a:cs typeface="Calibri" panose="020F0502020204030204" pitchFamily="34" charset="0"/>
              </a:rPr>
              <a:t>.  With multiple-frequency reception, one can examine the ratios of the received frequencies and the degree that those ratios differ from those for the transmitted frequencies, and from this determine the wavefront delay and thus correct the range measurement for ionospheric interference.  This approach produces more accurate position fixes.</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u="sng" dirty="0">
                <a:effectLst/>
                <a:latin typeface="Calibri" panose="020F0502020204030204" pitchFamily="34" charset="0"/>
                <a:ea typeface="Times New Roman" panose="02020603050405020304" pitchFamily="18" charset="0"/>
                <a:cs typeface="Calibri" panose="020F0502020204030204" pitchFamily="34" charset="0"/>
              </a:rPr>
              <a:t>GNSS rather than GPS receiver</a:t>
            </a:r>
            <a:r>
              <a:rPr lang="en-US" sz="1800" dirty="0">
                <a:effectLst/>
                <a:latin typeface="Calibri" panose="020F0502020204030204" pitchFamily="34" charset="0"/>
                <a:ea typeface="Times New Roman" panose="02020603050405020304" pitchFamily="18" charset="0"/>
                <a:cs typeface="Calibri" panose="020F0502020204030204" pitchFamily="34" charset="0"/>
              </a:rPr>
              <a:t>.  A GNSS receiver can, with firmware updates, receive signals from different navigation systems (</a:t>
            </a:r>
            <a:r>
              <a:rPr lang="en-US" sz="1800" i="1" dirty="0">
                <a:effectLst/>
                <a:latin typeface="Calibri" panose="020F0502020204030204" pitchFamily="34" charset="0"/>
                <a:ea typeface="Times New Roman" panose="02020603050405020304" pitchFamily="18" charset="0"/>
                <a:cs typeface="Calibri" panose="020F0502020204030204" pitchFamily="34" charset="0"/>
              </a:rPr>
              <a:t>e.g.,</a:t>
            </a:r>
            <a:r>
              <a:rPr lang="en-US" sz="1800" dirty="0">
                <a:effectLst/>
                <a:latin typeface="Calibri" panose="020F0502020204030204" pitchFamily="34" charset="0"/>
                <a:ea typeface="Times New Roman" panose="02020603050405020304" pitchFamily="18" charset="0"/>
                <a:cs typeface="Calibri" panose="020F0502020204030204" pitchFamily="34" charset="0"/>
              </a:rPr>
              <a:t> GPS, Galileo, &amp;c.).  This allows changes of system during flight should that prove advantageous.</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800" u="sng" dirty="0">
                <a:effectLst/>
                <a:latin typeface="Calibri" panose="020F0502020204030204" pitchFamily="34" charset="0"/>
                <a:ea typeface="Times New Roman" panose="02020603050405020304" pitchFamily="18" charset="0"/>
                <a:cs typeface="Calibri" panose="020F0502020204030204" pitchFamily="34" charset="0"/>
              </a:rPr>
              <a:t>Output of pseudo-ranges</a:t>
            </a:r>
            <a:r>
              <a:rPr lang="en-US" sz="1800" dirty="0">
                <a:effectLst/>
                <a:latin typeface="Calibri" panose="020F0502020204030204" pitchFamily="34" charset="0"/>
                <a:ea typeface="Times New Roman" panose="02020603050405020304" pitchFamily="18" charset="0"/>
                <a:cs typeface="Calibri" panose="020F0502020204030204" pitchFamily="34" charset="0"/>
              </a:rPr>
              <a:t>.  Choosing a receiver that will output pseudo-ranges, rather than just position-velocity estimates derived from the receiver’s own Kalman filter, allows the owner-operator much more control over the filter process used to derive state estimates.  To do this, one runs the receiver as a “software-defined radio.”  This is a capability that typically requires licensed software, but GSFC may be able to provide this software for interested NASA users.</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3" name="Title 2">
            <a:extLst>
              <a:ext uri="{FF2B5EF4-FFF2-40B4-BE49-F238E27FC236}">
                <a16:creationId xmlns:a16="http://schemas.microsoft.com/office/drawing/2014/main" id="{3A0A4183-DA31-7695-549C-0C13542B1EB7}"/>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6FC5996C-EEE5-4444-E9E9-B10D7671BCD1}"/>
              </a:ext>
            </a:extLst>
          </p:cNvPr>
          <p:cNvSpPr>
            <a:spLocks noGrp="1"/>
          </p:cNvSpPr>
          <p:nvPr>
            <p:ph type="sldNum" sz="quarter" idx="10"/>
          </p:nvPr>
        </p:nvSpPr>
        <p:spPr/>
        <p:txBody>
          <a:bodyPr/>
          <a:lstStyle/>
          <a:p>
            <a:fld id="{32D37674-C2EF-49DD-B547-2006DC0D39DB}" type="slidenum">
              <a:rPr lang="en-US" smtClean="0"/>
              <a:t>26</a:t>
            </a:fld>
            <a:endParaRPr lang="en-US" dirty="0"/>
          </a:p>
        </p:txBody>
      </p:sp>
    </p:spTree>
    <p:extLst>
      <p:ext uri="{BB962C8B-B14F-4D97-AF65-F5344CB8AC3E}">
        <p14:creationId xmlns:p14="http://schemas.microsoft.com/office/powerpoint/2010/main" val="37022015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81084</TotalTime>
  <Words>2721</Words>
  <Application>Microsoft Office PowerPoint</Application>
  <PresentationFormat>On-screen Show (4:3)</PresentationFormat>
  <Paragraphs>290</Paragraphs>
  <Slides>26</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Century Gothic</vt:lpstr>
      <vt:lpstr>Symbol</vt:lpstr>
      <vt:lpstr>Office Theme</vt:lpstr>
      <vt:lpstr>Conjunction Assessment Special Topics</vt:lpstr>
      <vt:lpstr>Growth in Conjunction Assessment Events</vt:lpstr>
      <vt:lpstr>Agenda</vt:lpstr>
      <vt:lpstr>NASA Conjunction Assessment Entities</vt:lpstr>
      <vt:lpstr>NPR Interpretation and Simplification</vt:lpstr>
      <vt:lpstr>CARA Flowchart for Mission Coordination</vt:lpstr>
      <vt:lpstr>OCAP Screening Form</vt:lpstr>
      <vt:lpstr>CAOIA</vt:lpstr>
      <vt:lpstr>Key Best Practices</vt:lpstr>
      <vt:lpstr>Choosing an Orbit</vt:lpstr>
      <vt:lpstr>Producing a CA-Quality Ephemeris</vt:lpstr>
      <vt:lpstr>Ephemeris Production</vt:lpstr>
      <vt:lpstr>Trackability</vt:lpstr>
      <vt:lpstr>Trackability Augmentation</vt:lpstr>
      <vt:lpstr>COLA Gap</vt:lpstr>
      <vt:lpstr>SpaceX SAA</vt:lpstr>
      <vt:lpstr>Satellite Autonomous Maneuvering</vt:lpstr>
      <vt:lpstr>CA Beyond Earth</vt:lpstr>
      <vt:lpstr>NASA Mission Reminders</vt:lpstr>
      <vt:lpstr>Where to go for help</vt:lpstr>
      <vt:lpstr>PowerPoint Presentation</vt:lpstr>
      <vt:lpstr>Ephemeris Accuracy Assessment</vt:lpstr>
      <vt:lpstr>Orbital Data Request (ODR)</vt:lpstr>
      <vt:lpstr>Anomaly Support</vt:lpstr>
      <vt:lpstr>CARA Operations Hours</vt:lpstr>
      <vt:lpstr>PowerPoint Presentation</vt:lpstr>
    </vt:vector>
  </TitlesOfParts>
  <Company>NASA/GSFC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Employees Since January 2010</dc:title>
  <dc:creator>NASA ODIN</dc:creator>
  <cp:lastModifiedBy>Newman, Lauri K. (HQ-DA000)</cp:lastModifiedBy>
  <cp:revision>720</cp:revision>
  <dcterms:created xsi:type="dcterms:W3CDTF">2013-01-29T13:50:35Z</dcterms:created>
  <dcterms:modified xsi:type="dcterms:W3CDTF">2023-10-05T12:38:34Z</dcterms:modified>
</cp:coreProperties>
</file>