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x-e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7" r:id="rId4"/>
  </p:sldMasterIdLst>
  <p:notesMasterIdLst>
    <p:notesMasterId r:id="rId14"/>
  </p:notesMasterIdLst>
  <p:handoutMasterIdLst>
    <p:handoutMasterId r:id="rId15"/>
  </p:handoutMasterIdLst>
  <p:sldIdLst>
    <p:sldId id="4014" r:id="rId5"/>
    <p:sldId id="4010" r:id="rId6"/>
    <p:sldId id="4008" r:id="rId7"/>
    <p:sldId id="4020" r:id="rId8"/>
    <p:sldId id="4023" r:id="rId9"/>
    <p:sldId id="4022" r:id="rId10"/>
    <p:sldId id="4021" r:id="rId11"/>
    <p:sldId id="4025" r:id="rId12"/>
    <p:sldId id="4026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dge, Ronnice N. (GSFC-4240)" initials="WRN(" lastIdx="1" clrIdx="0"/>
  <p:cmAuthor id="2" name="Meyers, Melissa A. (GSFC-424.0)[ASRC FEDERAL SYSTEM SOLUTIONS]" initials="MMA(FSS" lastIdx="5" clrIdx="1">
    <p:extLst>
      <p:ext uri="{19B8F6BF-5375-455C-9EA6-DF929625EA0E}">
        <p15:presenceInfo xmlns:p15="http://schemas.microsoft.com/office/powerpoint/2012/main" userId="S-1-5-21-330711430-3775241029-4075259233-380478" providerId="AD"/>
      </p:ext>
    </p:extLst>
  </p:cmAuthor>
  <p:cmAuthor id="3" name="Meyers, Melissa A. (GSFC-424.0)[ASRC FEDERAL SYSTEM SOLUTIONS]" initials="MMA(FSS [2]" lastIdx="2" clrIdx="2">
    <p:extLst>
      <p:ext uri="{19B8F6BF-5375-455C-9EA6-DF929625EA0E}">
        <p15:presenceInfo xmlns:p15="http://schemas.microsoft.com/office/powerpoint/2012/main" userId="S::mameyer1@ndc.nasa.gov::64a8629a-b6b8-44d9-827d-6396c21ab14f" providerId="AD"/>
      </p:ext>
    </p:extLst>
  </p:cmAuthor>
  <p:cmAuthor id="4" name="Breon, Susan R. (GSFC-4240)" initials="BSR(4" lastIdx="2" clrIdx="3">
    <p:extLst>
      <p:ext uri="{19B8F6BF-5375-455C-9EA6-DF929625EA0E}">
        <p15:presenceInfo xmlns:p15="http://schemas.microsoft.com/office/powerpoint/2012/main" userId="S::sbreon@ndc.nasa.gov::1afcc6b3-e42e-458e-9115-195864ece7ba" providerId="AD"/>
      </p:ext>
    </p:extLst>
  </p:cmAuthor>
  <p:cmAuthor id="5" name="Rivera, Ana (KSC-VAB00)" initials="RA(" lastIdx="1" clrIdx="4">
    <p:extLst>
      <p:ext uri="{19B8F6BF-5375-455C-9EA6-DF929625EA0E}">
        <p15:presenceInfo xmlns:p15="http://schemas.microsoft.com/office/powerpoint/2012/main" userId="S::ariveraw@ndc.nasa.gov::aae49069-6212-4a2b-aab5-f19b7671e2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A00"/>
    <a:srgbClr val="29114E"/>
    <a:srgbClr val="FDFF99"/>
    <a:srgbClr val="052D9C"/>
    <a:srgbClr val="E2F0DA"/>
    <a:srgbClr val="E2EFDA"/>
    <a:srgbClr val="DCEEF4"/>
    <a:srgbClr val="CCC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41" autoAdjust="0"/>
    <p:restoredTop sz="96357" autoAdjust="0"/>
  </p:normalViewPr>
  <p:slideViewPr>
    <p:cSldViewPr snapToGrid="0">
      <p:cViewPr varScale="1">
        <p:scale>
          <a:sx n="67" d="100"/>
          <a:sy n="67" d="100"/>
        </p:scale>
        <p:origin x="50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6BABE5D-0A75-3449-9A12-3D555ACBE516}" type="datetimeFigureOut">
              <a:rPr lang="en-US" smtClean="0"/>
              <a:t>10/13/2023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A90588A-AA7F-F144-AEA9-74F41A7879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57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F2D1E0-E63D-4301-9504-15E062AF4F46}" type="datetimeFigureOut">
              <a:rPr lang="en-US" smtClean="0"/>
              <a:t>10/13/2023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32172B-2753-4E9A-8D10-AD9F88DA4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014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0B5ECC-2168-C048-BC1E-BCBEE0434954}"/>
              </a:ext>
            </a:extLst>
          </p:cNvPr>
          <p:cNvSpPr/>
          <p:nvPr userDrawn="1"/>
        </p:nvSpPr>
        <p:spPr>
          <a:xfrm>
            <a:off x="-24675" y="-1370"/>
            <a:ext cx="12235545" cy="1022992"/>
          </a:xfrm>
          <a:prstGeom prst="rect">
            <a:avLst/>
          </a:prstGeom>
          <a:gradFill>
            <a:gsLst>
              <a:gs pos="99000">
                <a:srgbClr val="00206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42BFF5-22C2-EA40-89BF-BE6484108E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45B61E8-1F64-EB4D-866C-5DF9E380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114"/>
            <a:ext cx="12170229" cy="76499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DAE9BDB-9F2F-46A3-8182-8525B1D99B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7226" y="-103423"/>
            <a:ext cx="1204796" cy="12047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234F9B-482E-C01B-8719-E61A3E1E86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5" y="110988"/>
            <a:ext cx="1700355" cy="7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6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8A5A41A-079E-3A4D-996C-8F3E7478418B}"/>
              </a:ext>
            </a:extLst>
          </p:cNvPr>
          <p:cNvSpPr/>
          <p:nvPr userDrawn="1"/>
        </p:nvSpPr>
        <p:spPr>
          <a:xfrm>
            <a:off x="-24675" y="-1370"/>
            <a:ext cx="12235545" cy="1022992"/>
          </a:xfrm>
          <a:prstGeom prst="rect">
            <a:avLst/>
          </a:prstGeom>
          <a:gradFill>
            <a:gsLst>
              <a:gs pos="99000">
                <a:srgbClr val="00206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42BFF5-22C2-EA40-89BF-BE6484108E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A543B68-0102-2242-A9DD-2EF73510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114"/>
            <a:ext cx="12170229" cy="76499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70CD0B5-451E-4C73-B5AC-D7D5F11822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7226" y="-103423"/>
            <a:ext cx="1204796" cy="12047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1104F0-2F08-E2BA-04EB-E825A551965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5" y="110988"/>
            <a:ext cx="1700355" cy="7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6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7C99F0-09F9-994E-A582-84DF4772FA28}"/>
              </a:ext>
            </a:extLst>
          </p:cNvPr>
          <p:cNvSpPr/>
          <p:nvPr userDrawn="1"/>
        </p:nvSpPr>
        <p:spPr>
          <a:xfrm>
            <a:off x="-24675" y="-12521"/>
            <a:ext cx="12235545" cy="1022992"/>
          </a:xfrm>
          <a:prstGeom prst="rect">
            <a:avLst/>
          </a:prstGeom>
          <a:gradFill>
            <a:gsLst>
              <a:gs pos="99000">
                <a:srgbClr val="00206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764" y="6568034"/>
            <a:ext cx="284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75540" y="6568033"/>
            <a:ext cx="8128008" cy="335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12524" y="6583714"/>
            <a:ext cx="284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42BFF5-22C2-EA40-89BF-BE6484108E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C2B8574-656D-6A42-AADC-6F9D0C71D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114"/>
            <a:ext cx="12170229" cy="76499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4E03E76-0167-470F-8740-E68587B260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7226" y="-103423"/>
            <a:ext cx="1204796" cy="12047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BCF452-80DB-811D-8D0E-21F28799CD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5" y="110988"/>
            <a:ext cx="1700355" cy="7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9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2833643-E8DC-2448-94B8-4A787E0EB215}"/>
              </a:ext>
            </a:extLst>
          </p:cNvPr>
          <p:cNvSpPr/>
          <p:nvPr userDrawn="1"/>
        </p:nvSpPr>
        <p:spPr>
          <a:xfrm>
            <a:off x="-24675" y="-12521"/>
            <a:ext cx="12235545" cy="1022992"/>
          </a:xfrm>
          <a:prstGeom prst="rect">
            <a:avLst/>
          </a:prstGeom>
          <a:gradFill>
            <a:gsLst>
              <a:gs pos="99000">
                <a:srgbClr val="00206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D1AC9F-0E99-9E4F-8E08-6D622EB0427F}"/>
              </a:ext>
            </a:extLst>
          </p:cNvPr>
          <p:cNvSpPr txBox="1"/>
          <p:nvPr userDrawn="1"/>
        </p:nvSpPr>
        <p:spPr>
          <a:xfrm>
            <a:off x="5" y="0"/>
            <a:ext cx="1217023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1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1ADA8-F16B-A349-8431-0C56FABDA6AE}"/>
              </a:ext>
            </a:extLst>
          </p:cNvPr>
          <p:cNvSpPr txBox="1"/>
          <p:nvPr userDrawn="1"/>
        </p:nvSpPr>
        <p:spPr>
          <a:xfrm>
            <a:off x="11680242" y="6773333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6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CD45253-C857-3240-8644-8385B266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3D9A4278-7035-2A41-8219-06E81506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764" y="6568034"/>
            <a:ext cx="284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12822CE-1DFB-C341-8FB1-D9E345722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75540" y="6568033"/>
            <a:ext cx="8128008" cy="335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F2E5CBCB-CBE4-2148-8FD8-3F65B908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2524" y="6583714"/>
            <a:ext cx="284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42BFF5-22C2-EA40-89BF-BE6484108E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3BCED34-0988-4D34-AE44-1BBAB7A3B1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7226" y="-103423"/>
            <a:ext cx="1204796" cy="12047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29F425-141E-0007-675A-B3849C99EB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5" y="110988"/>
            <a:ext cx="1700355" cy="7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4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16 - 20, 2023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Sun-Climate Symposium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51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46B087-B304-2966-2E1E-99071FE0F189}"/>
              </a:ext>
            </a:extLst>
          </p:cNvPr>
          <p:cNvSpPr/>
          <p:nvPr userDrawn="1"/>
        </p:nvSpPr>
        <p:spPr>
          <a:xfrm>
            <a:off x="-24675" y="-1370"/>
            <a:ext cx="12235545" cy="1022992"/>
          </a:xfrm>
          <a:prstGeom prst="rect">
            <a:avLst/>
          </a:prstGeom>
          <a:gradFill>
            <a:gsLst>
              <a:gs pos="99000">
                <a:srgbClr val="00206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28DA60-1E29-CE4B-8E04-423E911176AF}"/>
              </a:ext>
            </a:extLst>
          </p:cNvPr>
          <p:cNvSpPr/>
          <p:nvPr userDrawn="1"/>
        </p:nvSpPr>
        <p:spPr>
          <a:xfrm>
            <a:off x="0" y="6583714"/>
            <a:ext cx="12192000" cy="27428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71114"/>
            <a:ext cx="12170229" cy="76499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5780"/>
            <a:ext cx="10972800" cy="5030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65316" y="656803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0970" y="6600043"/>
            <a:ext cx="8650061" cy="284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5431" y="658371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defTabSz="457195"/>
            <a:fld id="{4B3D2B1D-423C-7A4C-B27B-5607455A586B}" type="slidenum">
              <a:rPr lang="en-US" smtClean="0"/>
              <a:pPr defTabSz="457195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A02FAEB-8485-4FCF-BD58-2E731C84FED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85217" y="-74174"/>
            <a:ext cx="1204796" cy="12047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03272D-DF21-A93C-819C-217357CD475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5" y="110988"/>
            <a:ext cx="1700355" cy="76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5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3" r:id="rId5"/>
  </p:sldLayoutIdLst>
  <p:hf hdr="0"/>
  <p:txStyles>
    <p:titleStyle>
      <a:lvl1pPr algn="ctr" defTabSz="457195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896" indent="-342896" algn="l" defTabSz="45719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3" indent="-285748" algn="l" defTabSz="457195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8" indent="-228598" algn="l" defTabSz="457195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4" indent="-228598" algn="l" defTabSz="457195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0" indent="-228598" algn="l" defTabSz="457195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5" indent="-228598" algn="l" defTabSz="45719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8" algn="l" defTabSz="45719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5" indent="-228598" algn="l" defTabSz="45719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2" indent="-228598" algn="l" defTabSz="45719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7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2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4" algn="l" defTabSz="4571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9268F061-DAFF-E325-1FF2-EF0B265AC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1"/>
            <a:ext cx="12192000" cy="684493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AC36DB-C0D8-F4C5-367E-E06494F6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October 16 - 20, 2023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A57636-1769-CBFE-A7BE-DDAFD868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41966" y="6565453"/>
            <a:ext cx="12212197" cy="33924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Sun-Climate Symposium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32963-0F53-C83A-9B5D-5157DF1F1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0CDECC-557C-BE48-ACA7-847DA157571C}"/>
              </a:ext>
            </a:extLst>
          </p:cNvPr>
          <p:cNvSpPr txBox="1"/>
          <p:nvPr/>
        </p:nvSpPr>
        <p:spPr>
          <a:xfrm>
            <a:off x="702895" y="1128170"/>
            <a:ext cx="10786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+mn-cs"/>
              </a:rPr>
              <a:t>TSIS-2 Mission </a:t>
            </a:r>
            <a:r>
              <a:rPr lang="en-US" sz="3600" dirty="0">
                <a:solidFill>
                  <a:prstClr val="white"/>
                </a:solidFill>
                <a:latin typeface="Arial"/>
                <a:ea typeface="ＭＳ Ｐゴシック" panose="020B0600070205080204" pitchFamily="34" charset="-128"/>
              </a:rPr>
              <a:t>Status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CBDDD4-C8A0-89E4-2737-32DB2568F447}"/>
              </a:ext>
            </a:extLst>
          </p:cNvPr>
          <p:cNvSpPr txBox="1"/>
          <p:nvPr/>
        </p:nvSpPr>
        <p:spPr>
          <a:xfrm>
            <a:off x="415618" y="4250393"/>
            <a:ext cx="5825622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ea typeface="ＭＳ Ｐゴシック"/>
              </a:rPr>
              <a:t>Susan Breon</a:t>
            </a:r>
            <a:r>
              <a:rPr lang="en-US" sz="2000" baseline="30000" dirty="0">
                <a:solidFill>
                  <a:schemeClr val="bg1"/>
                </a:solidFill>
                <a:ea typeface="ＭＳ Ｐゴシック"/>
              </a:rPr>
              <a:t>1</a:t>
            </a:r>
            <a:r>
              <a:rPr lang="en-US" sz="2000" dirty="0">
                <a:solidFill>
                  <a:schemeClr val="bg1"/>
                </a:solidFill>
                <a:ea typeface="ＭＳ Ｐゴシック"/>
              </a:rPr>
              <a:t>, Ron Hooker</a:t>
            </a:r>
            <a:r>
              <a:rPr lang="en-US" sz="2000" baseline="30000" dirty="0">
                <a:solidFill>
                  <a:schemeClr val="bg1"/>
                </a:solidFill>
                <a:ea typeface="ＭＳ Ｐゴシック"/>
              </a:rPr>
              <a:t>1</a:t>
            </a:r>
            <a:r>
              <a:rPr lang="en-US" sz="2000" dirty="0">
                <a:solidFill>
                  <a:schemeClr val="bg1"/>
                </a:solidFill>
                <a:ea typeface="ＭＳ Ｐゴシック"/>
              </a:rPr>
              <a:t>, Dong Wu</a:t>
            </a:r>
            <a:r>
              <a:rPr lang="en-US" sz="2000" baseline="30000" dirty="0">
                <a:solidFill>
                  <a:schemeClr val="bg1"/>
                </a:solidFill>
                <a:ea typeface="ＭＳ Ｐゴシック"/>
              </a:rPr>
              <a:t>1</a:t>
            </a:r>
            <a:r>
              <a:rPr lang="en-US" sz="2000" dirty="0">
                <a:solidFill>
                  <a:schemeClr val="bg1"/>
                </a:solidFill>
                <a:ea typeface="ＭＳ Ｐゴシック"/>
              </a:rPr>
              <a:t>, 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ea typeface="ＭＳ Ｐゴシック"/>
              </a:rPr>
              <a:t>Doug Rabin</a:t>
            </a:r>
            <a:r>
              <a:rPr lang="en-US" sz="2000" baseline="30000" dirty="0">
                <a:solidFill>
                  <a:schemeClr val="bg1"/>
                </a:solidFill>
                <a:ea typeface="ＭＳ Ｐゴシック"/>
              </a:rPr>
              <a:t>1</a:t>
            </a:r>
            <a:r>
              <a:rPr lang="en-US" sz="2000" dirty="0">
                <a:solidFill>
                  <a:schemeClr val="bg1"/>
                </a:solidFill>
                <a:ea typeface="ＭＳ Ｐゴシック"/>
              </a:rPr>
              <a:t>, Jae Lee</a:t>
            </a:r>
            <a:r>
              <a:rPr lang="en-US" sz="2000" baseline="30000" dirty="0">
                <a:solidFill>
                  <a:schemeClr val="bg1"/>
                </a:solidFill>
                <a:ea typeface="ＭＳ Ｐゴシック"/>
              </a:rPr>
              <a:t>2</a:t>
            </a:r>
          </a:p>
          <a:p>
            <a:pPr>
              <a:defRPr/>
            </a:pPr>
            <a:endParaRPr lang="en-US" sz="2000" baseline="30000" dirty="0">
              <a:solidFill>
                <a:schemeClr val="bg1"/>
              </a:solidFill>
              <a:ea typeface="ＭＳ Ｐゴシック"/>
            </a:endParaRPr>
          </a:p>
          <a:p>
            <a:pPr>
              <a:defRPr/>
            </a:pPr>
            <a:r>
              <a:rPr lang="en-US" sz="2000" baseline="30000" dirty="0">
                <a:solidFill>
                  <a:schemeClr val="bg1"/>
                </a:solidFill>
                <a:ea typeface="ＭＳ Ｐゴシック"/>
                <a:cs typeface="Arial"/>
              </a:rPr>
              <a:t>1</a:t>
            </a:r>
            <a:r>
              <a:rPr lang="en-US" sz="2000" dirty="0">
                <a:solidFill>
                  <a:schemeClr val="bg1"/>
                </a:solidFill>
                <a:ea typeface="ＭＳ Ｐゴシック"/>
                <a:cs typeface="Arial"/>
              </a:rPr>
              <a:t>NASA Goddard Space Flight Center</a:t>
            </a:r>
          </a:p>
          <a:p>
            <a:pPr>
              <a:defRPr/>
            </a:pPr>
            <a:r>
              <a:rPr lang="en-US" sz="2000" baseline="30000" dirty="0">
                <a:solidFill>
                  <a:schemeClr val="bg1"/>
                </a:solidFill>
                <a:ea typeface="ＭＳ Ｐゴシック"/>
                <a:cs typeface="Arial"/>
              </a:rPr>
              <a:t>2</a:t>
            </a:r>
            <a:r>
              <a:rPr lang="en-US" sz="2000" dirty="0">
                <a:solidFill>
                  <a:schemeClr val="bg1"/>
                </a:solidFill>
                <a:ea typeface="ＭＳ Ｐゴシック"/>
                <a:cs typeface="Arial"/>
              </a:rPr>
              <a:t>University of Maryland Baltimore County</a:t>
            </a:r>
            <a:endParaRPr lang="en-US" sz="2000" baseline="30000" dirty="0">
              <a:solidFill>
                <a:schemeClr val="bg1"/>
              </a:solidFill>
              <a:ea typeface="ＭＳ Ｐゴシック" panose="020B0600070205080204" pitchFamily="34" charset="-128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ＭＳ Ｐゴシック" panose="020B0600070205080204" pitchFamily="34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DB2D524-FDC2-9340-8195-37006B182E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79" y="126045"/>
            <a:ext cx="2988721" cy="134057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E1C5CF5-BCBD-248B-0DA7-C86EBA81AE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7226" y="-103423"/>
            <a:ext cx="1204796" cy="120479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7727844-B58C-C6D0-827E-C1160E01B5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3684" y="5562228"/>
            <a:ext cx="1204796" cy="1204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F816D7-FB54-C877-9DBA-1FFAA0718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504" y="5804296"/>
            <a:ext cx="1900029" cy="8116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CCF91B4-CF51-FD4E-FDF9-1CF3BEC22486}"/>
              </a:ext>
            </a:extLst>
          </p:cNvPr>
          <p:cNvSpPr/>
          <p:nvPr/>
        </p:nvSpPr>
        <p:spPr>
          <a:xfrm>
            <a:off x="5928415" y="6337442"/>
            <a:ext cx="1584876" cy="1703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BBF344-D0DC-85AD-9674-C2E791F56D22}"/>
              </a:ext>
            </a:extLst>
          </p:cNvPr>
          <p:cNvSpPr txBox="1"/>
          <p:nvPr/>
        </p:nvSpPr>
        <p:spPr>
          <a:xfrm>
            <a:off x="5853350" y="6278983"/>
            <a:ext cx="17411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spc="15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2630441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DF890D-5BEC-6140-3E76-CF173F689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5780"/>
            <a:ext cx="10972800" cy="5481106"/>
          </a:xfrm>
        </p:spPr>
        <p:txBody>
          <a:bodyPr>
            <a:normAutofit/>
          </a:bodyPr>
          <a:lstStyle/>
          <a:p>
            <a:pPr marL="342896" marR="0" lvl="0" indent="-342896" algn="l" defTabSz="4571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Total and Spectral Solar Irradiance sensor – 2 (TSIS-2) mission was approved to begin formulation in March 2019.</a:t>
            </a:r>
          </a:p>
          <a:p>
            <a:pPr marL="342896" marR="0" lvl="0" indent="-342896" algn="l" defTabSz="4571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TSIS-2 was approved to continue into Phase C development in May 2022 with a launch date of February 2025</a:t>
            </a:r>
          </a:p>
          <a:p>
            <a:pPr marL="342896" marR="0" lvl="0" indent="-342896" algn="l" defTabSz="4571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</a:rPr>
              <a:t>Mission Objectives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Acquire total solar irradiance (TSI) and spectral solar irradiance (SSI) measurements to determine the direct and indirect effects of solar radiation on climate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Extend a &gt;44-year uninterrupted measurement record of TSI and &gt;20-year record of SSI beyond ISS/TSIS-1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Maintaining solar irradiance data continuity is one of the “Most Important” objectives in the 2017 Decadal Survey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Overlapping TSIS-2 with TSIS-1 is a high priority in NASA Earth Science Division mission development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ISS/TSIS-1 mission was recently extended to 2026 following Senior Review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Provide accurate SSI measurements for better understanding of wavelength-dependent solar energy deposition in Earth’s atmosphere and surface</a:t>
            </a:r>
          </a:p>
          <a:p>
            <a:pPr lvl="1" indent="-342896">
              <a:buFont typeface="Arial"/>
              <a:buChar char="•"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4C0379C-EBBD-208E-0773-6F3B9D52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TSIS-2</a:t>
            </a:r>
          </a:p>
        </p:txBody>
      </p:sp>
    </p:spTree>
    <p:extLst>
      <p:ext uri="{BB962C8B-B14F-4D97-AF65-F5344CB8AC3E}">
        <p14:creationId xmlns:p14="http://schemas.microsoft.com/office/powerpoint/2010/main" val="364798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E71548B-C05F-72AB-8C39-CD8FD7F93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7234"/>
            <a:ext cx="10972800" cy="50301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Science requirements were derived to reflect on-orbit performance of TSIS-1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71FDB-2FC1-4D8B-91F1-25B93FD5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95"/>
            <a:r>
              <a:rPr lang="en-US">
                <a:solidFill>
                  <a:prstClr val="black"/>
                </a:solidFill>
                <a:latin typeface="Arial"/>
              </a:rPr>
              <a:t>October 16 - 20, 2023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13287-E077-48F9-B9EF-5610CCAE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95"/>
            <a:r>
              <a:rPr lang="en-US">
                <a:solidFill>
                  <a:prstClr val="black"/>
                </a:solidFill>
                <a:latin typeface="Arial"/>
              </a:rPr>
              <a:t>Sun-Climate Symposium 2023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B9DB9-17EA-44D9-BFEE-24CC7F9C0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>
                <a:solidFill>
                  <a:prstClr val="black"/>
                </a:solidFill>
                <a:latin typeface="Arial"/>
              </a:rPr>
              <a:pPr/>
              <a:t>3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5778F-A03B-48CD-8D1A-83D3E517A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1 Science Requirements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54F9F44-FC44-21F7-7472-D1137DE89565}"/>
              </a:ext>
            </a:extLst>
          </p:cNvPr>
          <p:cNvSpPr txBox="1">
            <a:spLocks/>
          </p:cNvSpPr>
          <p:nvPr/>
        </p:nvSpPr>
        <p:spPr>
          <a:xfrm>
            <a:off x="412594" y="1670724"/>
            <a:ext cx="11500006" cy="489730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896" indent="-342896" algn="l" defTabSz="45719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43" indent="-285748" algn="l" defTabSz="45719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88" indent="-228598" algn="l" defTabSz="457195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84" indent="-228598" algn="l" defTabSz="457195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80" indent="-228598" algn="l" defTabSz="457195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75" indent="-228598" algn="l" defTabSz="45719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0" indent="-228598" algn="l" defTabSz="45719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5" indent="-228598" algn="l" defTabSz="45719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2" indent="-228598" algn="l" defTabSz="45719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Provide continuity of TSI measurements and maximize the chance of overlap and intercomparison with existing on-orbit climate sensors</a:t>
            </a:r>
          </a:p>
          <a:p>
            <a:pPr lvl="1"/>
            <a:r>
              <a:rPr lang="en-US" dirty="0"/>
              <a:t>TSI requires 3-month minimum overlap with TSIS-1 with a goal of 6 months</a:t>
            </a:r>
          </a:p>
          <a:p>
            <a:pPr lvl="1"/>
            <a:r>
              <a:rPr lang="en-US" dirty="0"/>
              <a:t>SSI requires 6-month minimum overlap with TSIS-1 with a goal of 12 months</a:t>
            </a:r>
          </a:p>
          <a:p>
            <a:r>
              <a:rPr lang="en-US" dirty="0"/>
              <a:t>Put all measurements that make up the record on the same calibration scale</a:t>
            </a: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7A9FFF95-8703-6413-D852-42312FCC2D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971152"/>
              </p:ext>
            </p:extLst>
          </p:nvPr>
        </p:nvGraphicFramePr>
        <p:xfrm>
          <a:off x="457200" y="3232564"/>
          <a:ext cx="11361451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290">
                  <a:extLst>
                    <a:ext uri="{9D8B030D-6E8A-4147-A177-3AD203B41FA5}">
                      <a16:colId xmlns:a16="http://schemas.microsoft.com/office/drawing/2014/main" val="3593765950"/>
                    </a:ext>
                  </a:extLst>
                </a:gridCol>
                <a:gridCol w="1776574">
                  <a:extLst>
                    <a:ext uri="{9D8B030D-6E8A-4147-A177-3AD203B41FA5}">
                      <a16:colId xmlns:a16="http://schemas.microsoft.com/office/drawing/2014/main" val="2962484179"/>
                    </a:ext>
                  </a:extLst>
                </a:gridCol>
                <a:gridCol w="1878181">
                  <a:extLst>
                    <a:ext uri="{9D8B030D-6E8A-4147-A177-3AD203B41FA5}">
                      <a16:colId xmlns:a16="http://schemas.microsoft.com/office/drawing/2014/main" val="3866765644"/>
                    </a:ext>
                  </a:extLst>
                </a:gridCol>
                <a:gridCol w="2709505">
                  <a:extLst>
                    <a:ext uri="{9D8B030D-6E8A-4147-A177-3AD203B41FA5}">
                      <a16:colId xmlns:a16="http://schemas.microsoft.com/office/drawing/2014/main" val="3968762490"/>
                    </a:ext>
                  </a:extLst>
                </a:gridCol>
                <a:gridCol w="2724901">
                  <a:extLst>
                    <a:ext uri="{9D8B030D-6E8A-4147-A177-3AD203B41FA5}">
                      <a16:colId xmlns:a16="http://schemas.microsoft.com/office/drawing/2014/main" val="1025517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Parameter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TSI Requirement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SSI Requirement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86119"/>
                  </a:ext>
                </a:extLst>
              </a:tr>
              <a:tr h="27328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Threshold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Threshold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83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Spectral Range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Total Integrated Spectrum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200 – 2400 nm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27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Accuracy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≤200 ppm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≤350 ppm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≤1.0% (200 – 400 nm) 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≤0.5% (&gt;400 nm)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≤1.0% (over full spectral range)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377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≤10 ppm/yr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≤20 ppm/yr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≤0.05%/yr (&lt;400 nm) </a:t>
                      </a:r>
                    </a:p>
                    <a:p>
                      <a:r>
                        <a:rPr lang="en-US" sz="1200" dirty="0"/>
                        <a:t>≤0.01%/yr (&gt;400 nm)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≤0.1%/yr (&lt;400 nm) </a:t>
                      </a:r>
                    </a:p>
                    <a:p>
                      <a:r>
                        <a:rPr lang="en-US" sz="1200" dirty="0"/>
                        <a:t>≤0.02%/yr (&gt;400 nm)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42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Spectral Resolution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Not Applicable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≤2 nm (&lt;280 nm)                                                          </a:t>
                      </a:r>
                    </a:p>
                    <a:p>
                      <a:pPr algn="ctr"/>
                      <a:r>
                        <a:rPr lang="en-US" sz="1200" dirty="0"/>
                        <a:t> ≤5 nm (280 – 400 nm)                                                   </a:t>
                      </a:r>
                    </a:p>
                    <a:p>
                      <a:pPr algn="ctr"/>
                      <a:r>
                        <a:rPr lang="en-US" sz="1200" dirty="0"/>
                        <a:t> ≤45 nm (&gt;400 nm)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18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Reporting Frequency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 six-hourly averages per 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spectra per day, sampled every 12 hours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19177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06653EA-FEAA-2154-25AC-68F2FE97E1D8}"/>
              </a:ext>
            </a:extLst>
          </p:cNvPr>
          <p:cNvSpPr txBox="1"/>
          <p:nvPr/>
        </p:nvSpPr>
        <p:spPr>
          <a:xfrm>
            <a:off x="434897" y="6268176"/>
            <a:ext cx="2684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 1 ppm – 0.0001%</a:t>
            </a:r>
          </a:p>
        </p:txBody>
      </p:sp>
    </p:spTree>
    <p:extLst>
      <p:ext uri="{BB962C8B-B14F-4D97-AF65-F5344CB8AC3E}">
        <p14:creationId xmlns:p14="http://schemas.microsoft.com/office/powerpoint/2010/main" val="5264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0F4DAE-DD48-381F-68E4-7E49C8AD9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75AFEE-2153-2F83-EB54-001F0DD8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5197C-372A-994B-A93A-1C5A8EEB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55E2AE-DA2F-1E83-F32A-E97E00B4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Overview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D7B96F-86B0-EC2A-7EAE-9C10F33B0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4" y="1041400"/>
            <a:ext cx="11878455" cy="548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8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C5D8BD-7779-8022-AF7F-838665D1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CF9F9-ADA5-1F3B-3CA0-932FF2EB3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117E3-E555-AEE2-3E69-E3B4C9CF1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B1A0C8-F050-4115-C0E8-5DB25F6D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 Status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C00B3A-B5E5-F70C-BE71-90F1F5538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" y="2027504"/>
            <a:ext cx="7108358" cy="35716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8606ED-82D9-DC7F-E1C0-DCE044AB2D9C}"/>
              </a:ext>
            </a:extLst>
          </p:cNvPr>
          <p:cNvSpPr txBox="1"/>
          <p:nvPr/>
        </p:nvSpPr>
        <p:spPr>
          <a:xfrm>
            <a:off x="7123320" y="1376151"/>
            <a:ext cx="4890882" cy="48936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Spectral Irradiance Monitor (SIM)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Assembly, integration, and test is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Calibration data is being processed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Performance is expected to meet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storage pending delivery to the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Undergoing monthly health checks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507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6658C-8E60-BD39-F6C0-383DF097B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1C814-5F5F-C5F0-7500-4119F2997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B6F2B-C2B2-4696-2B88-75023EB0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C40FB12-2571-B934-2B45-F8472026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 Status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C88D0E-9890-FD24-CA25-E457485A9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1461620"/>
            <a:ext cx="4699000" cy="44502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D98258-AA42-F632-ABB1-9C8DC1BDED37}"/>
              </a:ext>
            </a:extLst>
          </p:cNvPr>
          <p:cNvSpPr txBox="1"/>
          <p:nvPr/>
        </p:nvSpPr>
        <p:spPr>
          <a:xfrm>
            <a:off x="6187858" y="1376151"/>
            <a:ext cx="5826344" cy="48936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Total Irradiance Monitor (TIM)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Reassembly complete following replacement of cones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Cone C heater wire shorted during TVAC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Regression test underway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Vibration testing complete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TVAC in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Performance will be verified in the TRF prior to storage for delivery to spacecraft integration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607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8C3A64-BD34-C8ED-367D-4F1C2CFB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352167-E80D-63D9-3556-F07B4186CC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2" t="30625" r="14975"/>
          <a:stretch/>
        </p:blipFill>
        <p:spPr>
          <a:xfrm>
            <a:off x="488514" y="1201772"/>
            <a:ext cx="2818358" cy="21881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058E68-6EA8-166B-7C2E-6857028BF9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4" t="17202" r="7306" b="15455"/>
          <a:stretch/>
        </p:blipFill>
        <p:spPr>
          <a:xfrm>
            <a:off x="200417" y="3468031"/>
            <a:ext cx="3394553" cy="30062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25DAB0-E341-2FAE-818F-B89E2887AD31}"/>
              </a:ext>
            </a:extLst>
          </p:cNvPr>
          <p:cNvSpPr txBox="1"/>
          <p:nvPr/>
        </p:nvSpPr>
        <p:spPr>
          <a:xfrm>
            <a:off x="3770334" y="1376151"/>
            <a:ext cx="8243868" cy="48936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Spacecraft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Initial structural assembly complete awaiting avionics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SSTL-provided modules scheduled to ship mid-October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GA-provided modules in 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On-Board Computer – ready for integration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Payload Interface Unit – completing environmental test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Active Safety Module – beginning environmental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Instrument integration expected ~ March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Launch Readiness Date – February 2025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720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12FF0-DB8B-BD65-7B29-3A4E633A3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195"/>
            <a:r>
              <a:rPr lang="en-US"/>
              <a:t>October 16 - 20, 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950EC-AE44-224F-25BA-BFB922C5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95"/>
            <a:r>
              <a:rPr lang="en-US"/>
              <a:t>Sun-Climate Symposium 2023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4BCF2-8C64-52B0-1857-5A536195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BFF5-22C2-EA40-89BF-BE6484108E2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59E32E-360B-FB31-A216-0260D992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System Status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2830DF-4A9E-6E6B-85BD-67493ABC0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t="34618" r="14289" b="458"/>
          <a:stretch>
            <a:fillRect/>
          </a:stretch>
        </p:blipFill>
        <p:spPr>
          <a:xfrm>
            <a:off x="91052" y="1230650"/>
            <a:ext cx="6610373" cy="50585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8A75C-F86D-4B43-C0BB-B2AB3D56A7BD}"/>
              </a:ext>
            </a:extLst>
          </p:cNvPr>
          <p:cNvSpPr txBox="1"/>
          <p:nvPr/>
        </p:nvSpPr>
        <p:spPr>
          <a:xfrm>
            <a:off x="6526060" y="1601619"/>
            <a:ext cx="5574888" cy="45243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Ground System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Satellite Mission Operations Center (SMOC) is managed by GA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Hosted in AWS Cloud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Ground station provided by KSAT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Authorization to Operate (ATO) expected summer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TSIS-2 Science Operations Center (TSOC) and TSIS-2 Science Data System (TSDS) managed and hosted at LASP</a:t>
            </a:r>
          </a:p>
        </p:txBody>
      </p:sp>
    </p:spTree>
    <p:extLst>
      <p:ext uri="{BB962C8B-B14F-4D97-AF65-F5344CB8AC3E}">
        <p14:creationId xmlns:p14="http://schemas.microsoft.com/office/powerpoint/2010/main" val="199769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421356-5402-9447-894E-C3065800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Vehicle Status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03195D-9FB3-9F39-510C-482E53F4F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02" y="1107221"/>
            <a:ext cx="609042" cy="54015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AEBE5B-714C-C736-42AF-BA4E3E60C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530" y="1107221"/>
            <a:ext cx="1706874" cy="54015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C486BA-9192-D7E7-5C9B-63B14F8413DE}"/>
              </a:ext>
            </a:extLst>
          </p:cNvPr>
          <p:cNvSpPr txBox="1"/>
          <p:nvPr/>
        </p:nvSpPr>
        <p:spPr>
          <a:xfrm>
            <a:off x="3225590" y="1889717"/>
            <a:ext cx="8775108" cy="378565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Launch Vehicle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SpaceX selected under KSC’s Venture-Class Acquisition of Dedicated and Rideshare Services (VADR) contract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Developing Interface Control Document (LVICD)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NASA controls launch date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Cake-topper location—SpaceX can sell additional space available to Rideshare customers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Launch location – Vandenberg (TBC)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Mission System Design Review planned for December 2023</a:t>
            </a:r>
          </a:p>
        </p:txBody>
      </p:sp>
    </p:spTree>
    <p:extLst>
      <p:ext uri="{BB962C8B-B14F-4D97-AF65-F5344CB8AC3E}">
        <p14:creationId xmlns:p14="http://schemas.microsoft.com/office/powerpoint/2010/main" val="924663330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684841AD8EC4489D4E77B50E46B6A7" ma:contentTypeVersion="2" ma:contentTypeDescription="Create a new document." ma:contentTypeScope="" ma:versionID="37a9829f15c8ba89d1da83009f6fd3e9">
  <xsd:schema xmlns:xsd="http://www.w3.org/2001/XMLSchema" xmlns:xs="http://www.w3.org/2001/XMLSchema" xmlns:p="http://schemas.microsoft.com/office/2006/metadata/properties" xmlns:ns2="1629a206-1a76-4b56-9127-06096ee23199" targetNamespace="http://schemas.microsoft.com/office/2006/metadata/properties" ma:root="true" ma:fieldsID="75905504baaddc6cb321123e577a9da9" ns2:_="">
    <xsd:import namespace="1629a206-1a76-4b56-9127-06096ee231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29a206-1a76-4b56-9127-06096ee231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64D68B-D6FA-4F35-90B6-373AD7ADD2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29a206-1a76-4b56-9127-06096ee231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B8E0FB-D991-4507-8837-F7D26F180A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EA63A2-D68D-45A5-8674-A39141B9E4FB}">
  <ds:schemaRefs>
    <ds:schemaRef ds:uri="http://schemas.microsoft.com/office/2006/documentManagement/types"/>
    <ds:schemaRef ds:uri="http://purl.org/dc/dcmitype/"/>
    <ds:schemaRef ds:uri="1629a206-1a76-4b56-9127-06096ee23199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96125</TotalTime>
  <Words>709</Words>
  <Application>Microsoft Office PowerPoint</Application>
  <PresentationFormat>Widescreen</PresentationFormat>
  <Paragraphs>119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Tahoma</vt:lpstr>
      <vt:lpstr>3_Office Theme</vt:lpstr>
      <vt:lpstr>PowerPoint Presentation</vt:lpstr>
      <vt:lpstr>TSIS-2</vt:lpstr>
      <vt:lpstr>Level 1 Science Requirements</vt:lpstr>
      <vt:lpstr>Mission Overview</vt:lpstr>
      <vt:lpstr>SIM Status</vt:lpstr>
      <vt:lpstr>TIM Status</vt:lpstr>
      <vt:lpstr>Spacecraft Status</vt:lpstr>
      <vt:lpstr>Ground System Status</vt:lpstr>
      <vt:lpstr>Launch Vehicle Status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Tag-Up October 14, 2015</dc:title>
  <dc:creator>Prince, Elizabeth E. (GSFC-476.0)[ARES CORP]</dc:creator>
  <cp:lastModifiedBy>Meyers, Melissa A. (GSFC-424.0)[ASRC FEDERAL SYSTEM SOLUTIONS]</cp:lastModifiedBy>
  <cp:revision>868</cp:revision>
  <cp:lastPrinted>2019-04-02T20:28:50Z</cp:lastPrinted>
  <dcterms:created xsi:type="dcterms:W3CDTF">2015-10-06T12:48:46Z</dcterms:created>
  <dcterms:modified xsi:type="dcterms:W3CDTF">2023-10-13T13:23:08Z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0x0101009A684841AD8EC4489D4E77B50E46B6A7</vt:lpwstr>
  </property>
</Properties>
</file>