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33"/>
  </p:notesMasterIdLst>
  <p:handoutMasterIdLst>
    <p:handoutMasterId r:id="rId34"/>
  </p:handoutMasterIdLst>
  <p:sldIdLst>
    <p:sldId id="257" r:id="rId5"/>
    <p:sldId id="393" r:id="rId6"/>
    <p:sldId id="392" r:id="rId7"/>
    <p:sldId id="394" r:id="rId8"/>
    <p:sldId id="655" r:id="rId9"/>
    <p:sldId id="395" r:id="rId10"/>
    <p:sldId id="896" r:id="rId11"/>
    <p:sldId id="897" r:id="rId12"/>
    <p:sldId id="898" r:id="rId13"/>
    <p:sldId id="894" r:id="rId14"/>
    <p:sldId id="886" r:id="rId15"/>
    <p:sldId id="660" r:id="rId16"/>
    <p:sldId id="895" r:id="rId17"/>
    <p:sldId id="657" r:id="rId18"/>
    <p:sldId id="902" r:id="rId19"/>
    <p:sldId id="900" r:id="rId20"/>
    <p:sldId id="901" r:id="rId21"/>
    <p:sldId id="903" r:id="rId22"/>
    <p:sldId id="904" r:id="rId23"/>
    <p:sldId id="907" r:id="rId24"/>
    <p:sldId id="908" r:id="rId25"/>
    <p:sldId id="909" r:id="rId26"/>
    <p:sldId id="899" r:id="rId27"/>
    <p:sldId id="906" r:id="rId28"/>
    <p:sldId id="905" r:id="rId29"/>
    <p:sldId id="653" r:id="rId30"/>
    <p:sldId id="279" r:id="rId31"/>
    <p:sldId id="268"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35B"/>
    <a:srgbClr val="CCE8DA"/>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792" autoAdjust="0"/>
  </p:normalViewPr>
  <p:slideViewPr>
    <p:cSldViewPr snapToGrid="0">
      <p:cViewPr varScale="1">
        <p:scale>
          <a:sx n="123" d="100"/>
          <a:sy n="123" d="100"/>
        </p:scale>
        <p:origin x="132" y="348"/>
      </p:cViewPr>
      <p:guideLst>
        <p:guide pos="3840"/>
        <p:guide orient="horz" pos="2160"/>
      </p:guideLst>
    </p:cSldViewPr>
  </p:slideViewPr>
  <p:outlineViewPr>
    <p:cViewPr>
      <p:scale>
        <a:sx n="33" d="100"/>
        <a:sy n="33" d="100"/>
      </p:scale>
      <p:origin x="0" y="-2709"/>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48" d="100"/>
          <a:sy n="48" d="100"/>
        </p:scale>
        <p:origin x="1911"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471C2C-1567-47F4-803E-468024209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58F5B09-2954-46C6-97BB-9E10649FE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7F2C1D-F243-42AB-ADF2-E7CB4E04900E}" type="datetimeFigureOut">
              <a:rPr lang="en-US" smtClean="0"/>
              <a:t>10/13/2023</a:t>
            </a:fld>
            <a:endParaRPr lang="en-US"/>
          </a:p>
        </p:txBody>
      </p:sp>
      <p:sp>
        <p:nvSpPr>
          <p:cNvPr id="4" name="Footer Placeholder 3">
            <a:extLst>
              <a:ext uri="{FF2B5EF4-FFF2-40B4-BE49-F238E27FC236}">
                <a16:creationId xmlns:a16="http://schemas.microsoft.com/office/drawing/2014/main" id="{E39A204B-EBA9-4C6D-BFB2-A104F00C8E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5F72FC-4D2D-4E5B-A4DD-62E2C822FB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23CDBB5-5B4A-4483-935D-A73935186B4D}" type="slidenum">
              <a:rPr lang="en-US" smtClean="0"/>
              <a:t>‹#›</a:t>
            </a:fld>
            <a:endParaRPr lang="en-US"/>
          </a:p>
        </p:txBody>
      </p:sp>
    </p:spTree>
    <p:extLst>
      <p:ext uri="{BB962C8B-B14F-4D97-AF65-F5344CB8AC3E}">
        <p14:creationId xmlns:p14="http://schemas.microsoft.com/office/powerpoint/2010/main" val="2619237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0CE34E-5667-4A32-A6BA-10C7A552BC63}" type="datetimeFigureOut">
              <a:rPr lang="en-US" smtClean="0"/>
              <a:t>10/13/2023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CCE34D-CFF1-4FFE-815B-D050E7ED2DFD}" type="slidenum">
              <a:rPr lang="en-US" smtClean="0"/>
              <a:t>‹#›</a:t>
            </a:fld>
            <a:endParaRPr lang="en-US"/>
          </a:p>
        </p:txBody>
      </p:sp>
    </p:spTree>
    <p:extLst>
      <p:ext uri="{BB962C8B-B14F-4D97-AF65-F5344CB8AC3E}">
        <p14:creationId xmlns:p14="http://schemas.microsoft.com/office/powerpoint/2010/main" val="3979362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a:t>
            </a:fld>
            <a:endParaRPr lang="en-US"/>
          </a:p>
        </p:txBody>
      </p:sp>
    </p:spTree>
    <p:extLst>
      <p:ext uri="{BB962C8B-B14F-4D97-AF65-F5344CB8AC3E}">
        <p14:creationId xmlns:p14="http://schemas.microsoft.com/office/powerpoint/2010/main" val="1560835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322 feet tall, taller than the statue of liberty.</a:t>
            </a:r>
          </a:p>
          <a:p>
            <a:r>
              <a:rPr lang="en-US" dirty="0"/>
              <a:t>8.8 million pounds of thrust</a:t>
            </a:r>
          </a:p>
          <a:p>
            <a:r>
              <a:rPr lang="en-US" dirty="0"/>
              <a:t>70 tons of cargo</a:t>
            </a:r>
          </a:p>
          <a:p>
            <a:r>
              <a:rPr lang="en-US" dirty="0"/>
              <a:t>4 crew members on Orion </a:t>
            </a:r>
            <a:r>
              <a:rPr lang="en-US" dirty="0" err="1"/>
              <a:t>spacegract</a:t>
            </a:r>
            <a:endParaRPr lang="en-US" dirty="0"/>
          </a:p>
          <a:p>
            <a:r>
              <a:rPr lang="en-US" dirty="0"/>
              <a:t>Cryogenic fuel</a:t>
            </a:r>
          </a:p>
          <a:p>
            <a:r>
              <a:rPr lang="en-US" dirty="0"/>
              <a:t>Solid rocket boosters or SRBs</a:t>
            </a:r>
          </a:p>
          <a:p>
            <a:r>
              <a:rPr lang="en-US" dirty="0"/>
              <a:t>Engines</a:t>
            </a:r>
          </a:p>
          <a:p>
            <a:endParaRPr lang="en-US" dirty="0"/>
          </a:p>
        </p:txBody>
      </p:sp>
      <p:sp>
        <p:nvSpPr>
          <p:cNvPr id="4" name="Slide Number Placeholder 3"/>
          <p:cNvSpPr>
            <a:spLocks noGrp="1"/>
          </p:cNvSpPr>
          <p:nvPr>
            <p:ph type="sldNum" sz="quarter" idx="10"/>
          </p:nvPr>
        </p:nvSpPr>
        <p:spPr/>
        <p:txBody>
          <a:bodyPr/>
          <a:lstStyle/>
          <a:p>
            <a:pPr>
              <a:defRPr/>
            </a:pPr>
            <a:fld id="{904D4D83-51B8-C846-AF5E-6BA836486C14}" type="slidenum">
              <a:rPr lang="en-US" smtClean="0"/>
              <a:pPr>
                <a:defRPr/>
              </a:pPr>
              <a:t>10</a:t>
            </a:fld>
            <a:endParaRPr lang="en-US" dirty="0"/>
          </a:p>
        </p:txBody>
      </p:sp>
    </p:spTree>
    <p:extLst>
      <p:ext uri="{BB962C8B-B14F-4D97-AF65-F5344CB8AC3E}">
        <p14:creationId xmlns:p14="http://schemas.microsoft.com/office/powerpoint/2010/main" val="285536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FD66F0-1963-46C0-B01F-BE5147F73D95}"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4081560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CCE34D-CFF1-4FFE-815B-D050E7ED2DFD}" type="slidenum">
              <a:rPr lang="en-US" smtClean="0"/>
              <a:t>20</a:t>
            </a:fld>
            <a:endParaRPr lang="en-US"/>
          </a:p>
        </p:txBody>
      </p:sp>
    </p:spTree>
    <p:extLst>
      <p:ext uri="{BB962C8B-B14F-4D97-AF65-F5344CB8AC3E}">
        <p14:creationId xmlns:p14="http://schemas.microsoft.com/office/powerpoint/2010/main" val="1166091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CCE34D-CFF1-4FFE-815B-D050E7ED2DFD}" type="slidenum">
              <a:rPr lang="en-US" smtClean="0"/>
              <a:t>21</a:t>
            </a:fld>
            <a:endParaRPr lang="en-US"/>
          </a:p>
        </p:txBody>
      </p:sp>
    </p:spTree>
    <p:extLst>
      <p:ext uri="{BB962C8B-B14F-4D97-AF65-F5344CB8AC3E}">
        <p14:creationId xmlns:p14="http://schemas.microsoft.com/office/powerpoint/2010/main" val="1724176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CCE34D-CFF1-4FFE-815B-D050E7ED2DFD}" type="slidenum">
              <a:rPr lang="en-US" smtClean="0"/>
              <a:t>22</a:t>
            </a:fld>
            <a:endParaRPr lang="en-US"/>
          </a:p>
        </p:txBody>
      </p:sp>
    </p:spTree>
    <p:extLst>
      <p:ext uri="{BB962C8B-B14F-4D97-AF65-F5344CB8AC3E}">
        <p14:creationId xmlns:p14="http://schemas.microsoft.com/office/powerpoint/2010/main" val="562096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Arial" charset="0"/>
                <a:ea typeface="ＭＳ Ｐゴシック" pitchFamily="-80" charset="-128"/>
                <a:cs typeface="ＭＳ Ｐゴシック" pitchFamily="-80" charset="-128"/>
              </a:rPr>
              <a:t>Philanthropic Educational Organization.</a:t>
            </a:r>
            <a:endParaRPr lang="en-US" dirty="0"/>
          </a:p>
        </p:txBody>
      </p:sp>
      <p:sp>
        <p:nvSpPr>
          <p:cNvPr id="4" name="Slide Number Placeholder 3"/>
          <p:cNvSpPr>
            <a:spLocks noGrp="1"/>
          </p:cNvSpPr>
          <p:nvPr>
            <p:ph type="sldNum" sz="quarter" idx="10"/>
          </p:nvPr>
        </p:nvSpPr>
        <p:spPr/>
        <p:txBody>
          <a:bodyPr/>
          <a:lstStyle/>
          <a:p>
            <a:pPr>
              <a:defRPr/>
            </a:pPr>
            <a:fld id="{904D4D83-51B8-C846-AF5E-6BA836486C14}" type="slidenum">
              <a:rPr lang="en-US" smtClean="0"/>
              <a:pPr>
                <a:defRPr/>
              </a:pPr>
              <a:t>26</a:t>
            </a:fld>
            <a:endParaRPr lang="en-US" dirty="0"/>
          </a:p>
        </p:txBody>
      </p:sp>
    </p:spTree>
    <p:extLst>
      <p:ext uri="{BB962C8B-B14F-4D97-AF65-F5344CB8AC3E}">
        <p14:creationId xmlns:p14="http://schemas.microsoft.com/office/powerpoint/2010/main" val="2199348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28</a:t>
            </a:fld>
            <a:endParaRPr lang="en-US"/>
          </a:p>
        </p:txBody>
      </p:sp>
    </p:spTree>
    <p:extLst>
      <p:ext uri="{BB962C8B-B14F-4D97-AF65-F5344CB8AC3E}">
        <p14:creationId xmlns:p14="http://schemas.microsoft.com/office/powerpoint/2010/main" val="396330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anchor="b" anchorCtr="0">
            <a:noAutofit/>
          </a:bodyPr>
          <a:lstStyle/>
          <a:p>
            <a:r>
              <a:rPr lang="en-US" sz="4800" dirty="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a:noAutofit/>
          </a:bodyPr>
          <a:lstStyle/>
          <a:p>
            <a:r>
              <a:rPr lang="en-US"/>
              <a:t>Click icon to add picture</a:t>
            </a:r>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a:noAutofit/>
          </a:bodyPr>
          <a:lstStyle>
            <a:lvl1pPr>
              <a:buNone/>
              <a:defRPr sz="2000"/>
            </a:lvl1pPr>
            <a:lvl2pPr>
              <a:buNone/>
              <a:defRPr sz="2000"/>
            </a:lvl2pPr>
            <a:lvl3pPr>
              <a:buNone/>
              <a:defRPr sz="2000"/>
            </a:lvl3pPr>
            <a:lvl4pPr>
              <a:buNone/>
              <a:defRPr sz="2000"/>
            </a:lvl4pPr>
            <a:lvl5pPr>
              <a:buNone/>
              <a:defRPr sz="2000"/>
            </a:lvl5pPr>
          </a:lstStyle>
          <a:p>
            <a:pPr lvl="0"/>
            <a:r>
              <a:rPr lang="en-US"/>
              <a:t>Click to edit Master text styles</a:t>
            </a:r>
          </a:p>
        </p:txBody>
      </p:sp>
    </p:spTree>
    <p:extLst>
      <p:ext uri="{BB962C8B-B14F-4D97-AF65-F5344CB8AC3E}">
        <p14:creationId xmlns:p14="http://schemas.microsoft.com/office/powerpoint/2010/main" val="600948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anchor="b" anchorCtr="0">
            <a:noAutofit/>
          </a:bodyPr>
          <a:lstStyle>
            <a:lvl1pPr>
              <a:defRPr/>
            </a:lvl1pPr>
          </a:lstStyle>
          <a:p>
            <a:r>
              <a:rPr lang="en-US" dirty="0"/>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anchor="t" anchorCtr="0">
            <a:noAutofit/>
          </a:bodyPr>
          <a:lstStyle>
            <a:lvl1pPr>
              <a:buNone/>
              <a:defRPr/>
            </a:lvl1pPr>
          </a:lstStyle>
          <a:p>
            <a:pPr>
              <a:lnSpc>
                <a:spcPct val="120000"/>
              </a:lnSpc>
            </a:pPr>
            <a:r>
              <a:rPr lang="en-US" sz="1600" dirty="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a:noAutofit/>
          </a:bodyPr>
          <a:lstStyle/>
          <a:p>
            <a:r>
              <a:rPr lang="en-US"/>
              <a:t>Click icon to add picture</a:t>
            </a:r>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a:noAutofit/>
          </a:bodyPr>
          <a:lstStyle/>
          <a:p>
            <a:r>
              <a:rPr lang="en-US"/>
              <a:t>Click icon to add picture</a:t>
            </a:r>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Tree>
    <p:extLst>
      <p:ext uri="{BB962C8B-B14F-4D97-AF65-F5344CB8AC3E}">
        <p14:creationId xmlns:p14="http://schemas.microsoft.com/office/powerpoint/2010/main" val="4284120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val="257026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a:lstStyle/>
          <a:p>
            <a:r>
              <a:rPr lang="en-US"/>
              <a:t>Click icon to add picture</a:t>
            </a:r>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anchor="b" anchorCtr="0">
            <a:noAutofit/>
          </a:bodyPr>
          <a:lstStyle>
            <a:lvl1pPr>
              <a:defRPr sz="6400"/>
            </a:lvl1pPr>
          </a:lstStyle>
          <a:p>
            <a:r>
              <a:rPr lang="en-US"/>
              <a:t>Click to edit Master title style</a:t>
            </a:r>
            <a:endParaRPr lang="en-US" dirty="0"/>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Tree>
    <p:extLst>
      <p:ext uri="{BB962C8B-B14F-4D97-AF65-F5344CB8AC3E}">
        <p14:creationId xmlns:p14="http://schemas.microsoft.com/office/powerpoint/2010/main" val="1023429560"/>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a:noAutofit/>
          </a:bodyPr>
          <a:lstStyle>
            <a:lvl1pPr marL="548640" indent="0">
              <a:lnSpc>
                <a:spcPct val="200000"/>
              </a:lnSpc>
              <a:buNone/>
              <a:defRPr/>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anchor="b" anchorCtr="0">
            <a:noAutofit/>
          </a:bodyPr>
          <a:lstStyle>
            <a:lvl1pPr marL="548640">
              <a:spcAft>
                <a:spcPts val="1200"/>
              </a:spcAft>
              <a:defRPr sz="6400"/>
            </a:lvl1pPr>
          </a:lstStyle>
          <a:p>
            <a:r>
              <a:rPr lang="en-US"/>
              <a:t>Click to edit Master title style</a:t>
            </a:r>
            <a:endParaRPr lang="en-US" dirty="0"/>
          </a:p>
        </p:txBody>
      </p:sp>
    </p:spTree>
    <p:extLst>
      <p:ext uri="{BB962C8B-B14F-4D97-AF65-F5344CB8AC3E}">
        <p14:creationId xmlns:p14="http://schemas.microsoft.com/office/powerpoint/2010/main" val="222930451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Chart Table Timelin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Autofit/>
          </a:bodyPr>
          <a:lstStyle>
            <a:lvl1pPr>
              <a:defRPr lang="en-US" dirty="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6071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endParaRPr lang="en-US" dirty="0"/>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063087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a:noAutofit/>
          </a:bodyPr>
          <a:lstStyle/>
          <a:p>
            <a:r>
              <a:rPr lang="en-US" dirty="0"/>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a:noAutofit/>
          </a:bodyPr>
          <a:lstStyle/>
          <a:p>
            <a:r>
              <a:rPr lang="en-US"/>
              <a:t>Click icon to add picture</a:t>
            </a:r>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a:noAutofit/>
          </a:bodyPr>
          <a:lstStyle/>
          <a:p>
            <a:r>
              <a:rPr lang="en-US"/>
              <a:t>Click icon to add picture</a:t>
            </a:r>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a:noAutofit/>
          </a:bodyPr>
          <a:lstStyle/>
          <a:p>
            <a:r>
              <a:rPr lang="en-US"/>
              <a:t>Click icon to add picture</a:t>
            </a:r>
            <a:endParaRPr lang="en-US" dirty="0"/>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a:noAutofit/>
          </a:bodyPr>
          <a:lstStyle/>
          <a:p>
            <a:r>
              <a:rPr lang="en-US"/>
              <a:t>Click icon to add picture</a:t>
            </a:r>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a:noAutofit/>
          </a:bodyPr>
          <a:lstStyle>
            <a:lvl1pPr>
              <a:buNone/>
              <a:defRPr sz="2000" b="1"/>
            </a:lvl1pPr>
          </a:lstStyle>
          <a:p>
            <a:pPr lvl="0"/>
            <a:r>
              <a:rPr lang="en-US" dirty="0"/>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a:noAutofit/>
          </a:bodyPr>
          <a:lstStyle>
            <a:lvl1pPr>
              <a:buNone/>
              <a:defRPr sz="1800"/>
            </a:lvl1pPr>
          </a:lstStyle>
          <a:p>
            <a:pPr lvl="0"/>
            <a:r>
              <a:rPr lang="en-US" dirty="0"/>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a:noAutofit/>
          </a:bodyPr>
          <a:lstStyle>
            <a:lvl1pPr>
              <a:buNone/>
              <a:defRPr sz="2000" b="1"/>
            </a:lvl1pPr>
          </a:lstStyle>
          <a:p>
            <a:pPr lvl="0"/>
            <a:r>
              <a:rPr lang="en-US" dirty="0"/>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a:noAutofit/>
          </a:bodyPr>
          <a:lstStyle>
            <a:lvl1pPr>
              <a:buNone/>
              <a:defRPr sz="1800"/>
            </a:lvl1pPr>
          </a:lstStyle>
          <a:p>
            <a:pPr lvl="0"/>
            <a:r>
              <a:rPr lang="en-US" dirty="0"/>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a:noAutofit/>
          </a:bodyPr>
          <a:lstStyle>
            <a:lvl1pPr>
              <a:buNone/>
              <a:defRPr sz="2000" b="1"/>
            </a:lvl1pPr>
          </a:lstStyle>
          <a:p>
            <a:pPr lvl="0"/>
            <a:r>
              <a:rPr lang="en-US" dirty="0"/>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a:noAutofit/>
          </a:bodyPr>
          <a:lstStyle>
            <a:lvl1pPr>
              <a:buNone/>
              <a:defRPr sz="1800"/>
            </a:lvl1pPr>
          </a:lstStyle>
          <a:p>
            <a:pPr lvl="0"/>
            <a:r>
              <a:rPr lang="en-US" dirty="0"/>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a:noAutofit/>
          </a:bodyPr>
          <a:lstStyle>
            <a:lvl1pPr>
              <a:buNone/>
              <a:defRPr sz="2000" b="1"/>
            </a:lvl1pPr>
          </a:lstStyle>
          <a:p>
            <a:pPr lvl="0"/>
            <a:r>
              <a:rPr lang="en-US" dirty="0"/>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a:noAutofit/>
          </a:bodyPr>
          <a:lstStyle>
            <a:lvl1pPr>
              <a:buNone/>
              <a:defRPr sz="1800"/>
            </a:lvl1pPr>
          </a:lstStyle>
          <a:p>
            <a:pPr lvl="0"/>
            <a:r>
              <a:rPr lang="en-US" dirty="0"/>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715776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10_Content 2 column (comparison slide)">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731375"/>
            <a:ext cx="5437186" cy="535354"/>
          </a:xfrm>
        </p:spPr>
        <p:txBody>
          <a:bodyPr anchor="b">
            <a:no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427370"/>
            <a:ext cx="5429114"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731375"/>
            <a:ext cx="5436392" cy="535354"/>
          </a:xfrm>
        </p:spPr>
        <p:txBody>
          <a:bodyPr vert="horz" wrap="square" lIns="0" tIns="0" rIns="0" bIns="0" rtlCol="0" anchor="b">
            <a:noAutofit/>
          </a:bodyPr>
          <a:lstStyle>
            <a:lvl1pPr>
              <a:buNone/>
              <a:defRPr lang="en-US" sz="1400" b="0" cap="all" spc="200" baseline="0" dirty="0">
                <a:solidFill>
                  <a:schemeClr val="tx1"/>
                </a:solidFill>
              </a:defRPr>
            </a:lvl1pPr>
          </a:lstStyle>
          <a:p>
            <a:pPr marL="228600" lvl="0" indent="-228600"/>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427370"/>
            <a:ext cx="5436391"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noAutofit/>
          </a:bodyPr>
          <a:lstStyle/>
          <a:p>
            <a:r>
              <a:rPr lang="en-US"/>
              <a:t>Tuesday, February 2, 20XX</a:t>
            </a:r>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noAutofit/>
          </a:bodyPr>
          <a:lstStyle/>
          <a:p>
            <a:r>
              <a:rPr lang="en-US"/>
              <a:t>Sample Footer Text</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670392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16" name="Text Placeholder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a:no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 Master text styles</a:t>
            </a:r>
          </a:p>
        </p:txBody>
      </p:sp>
      <p:sp>
        <p:nvSpPr>
          <p:cNvPr id="23" name="Content Placeholder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dirty="0"/>
              <a:t>Click to EDIT</a:t>
            </a:r>
          </a:p>
        </p:txBody>
      </p:sp>
      <p:sp>
        <p:nvSpPr>
          <p:cNvPr id="21" name="Content Placeholder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2852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anchor="t" anchorCtr="0">
            <a:noAutofit/>
          </a:bodyPr>
          <a:lstStyle/>
          <a:p>
            <a:r>
              <a:rPr lang="en-US"/>
              <a:t>Click to edit Master title style</a:t>
            </a:r>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a:noAutofit/>
          </a:bodyPr>
          <a:lstStyle/>
          <a:p>
            <a:r>
              <a:rPr lang="en-US"/>
              <a:t>Click icon to add picture</a:t>
            </a:r>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a:noAutofit/>
          </a:bodyPr>
          <a:lstStyle>
            <a:lvl1pPr marL="0" indent="0">
              <a:buNone/>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425477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anchor="b" anchorCtr="0">
            <a:noAutofit/>
          </a:bodyPr>
          <a:lstStyle/>
          <a:p>
            <a:r>
              <a:rPr lang="en-US"/>
              <a:t>Click to edit Master title style</a:t>
            </a:r>
            <a:endParaRPr lang="en-US" dirty="0"/>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a:noAutofit/>
          </a:bodyPr>
          <a:lstStyle/>
          <a:p>
            <a:r>
              <a:rPr lang="en-US"/>
              <a:t>Click icon to add picture</a:t>
            </a:r>
            <a:endParaRPr lang="en-US" dirty="0"/>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a:noAutofit/>
          </a:bodyPr>
          <a:lstStyle/>
          <a:p>
            <a:r>
              <a:rPr lang="en-US"/>
              <a:t>Click icon to add picture</a:t>
            </a:r>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27319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Autofit/>
          </a:bodyPr>
          <a:lstStyle>
            <a:lvl1pPr algn="l">
              <a:lnSpc>
                <a:spcPct val="100000"/>
              </a:lnSpc>
              <a:defRPr sz="6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412362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noAutofit/>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7165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858332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Autofit/>
          </a:bodyPr>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983562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Autofit/>
          </a:body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Tuesday, February 2, 20XX</a:t>
            </a:r>
            <a:endParaRPr lang="en-US" dirty="0"/>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lumMod val="65000"/>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2521255718"/>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33" r:id="rId3"/>
    <p:sldLayoutId id="2147483687" r:id="rId4"/>
    <p:sldLayoutId id="2147483734" r:id="rId5"/>
    <p:sldLayoutId id="2147483686" r:id="rId6"/>
    <p:sldLayoutId id="2147483696" r:id="rId7"/>
    <p:sldLayoutId id="2147483707" r:id="rId8"/>
    <p:sldLayoutId id="2147483689" r:id="rId9"/>
    <p:sldLayoutId id="2147483697" r:id="rId10"/>
    <p:sldLayoutId id="2147483731" r:id="rId11"/>
    <p:sldLayoutId id="2147483693" r:id="rId12"/>
    <p:sldLayoutId id="2147483685" r:id="rId13"/>
    <p:sldLayoutId id="2147483688" r:id="rId14"/>
    <p:sldLayoutId id="2147483691" r:id="rId15"/>
    <p:sldLayoutId id="2147483692" r:id="rId16"/>
  </p:sldLayoutIdLst>
  <p:hf hdr="0"/>
  <p:txStyles>
    <p:title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tif"/><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5.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8.jpg"/><Relationship Id="rId4" Type="http://schemas.openxmlformats.org/officeDocument/2006/relationships/image" Target="../media/image25.jpg"/></Relationships>
</file>

<file path=ppt/slides/_rels/slide2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1.jpg"/><Relationship Id="rId4" Type="http://schemas.openxmlformats.org/officeDocument/2006/relationships/image" Target="../media/image30.jp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34.jp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2000" b="-22000"/>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64878" y="4919259"/>
            <a:ext cx="8500002" cy="1850644"/>
          </a:xfrm>
        </p:spPr>
        <p:txBody>
          <a:bodyPr>
            <a:normAutofit/>
          </a:bodyPr>
          <a:lstStyle/>
          <a:p>
            <a:r>
              <a:rPr lang="en-US" sz="2200" b="1" dirty="0">
                <a:solidFill>
                  <a:schemeClr val="tx1"/>
                </a:solidFill>
                <a:latin typeface="Walbaum Display (Headings)"/>
              </a:rPr>
              <a:t>Deborah Essumang (Dherby) </a:t>
            </a:r>
          </a:p>
          <a:p>
            <a:r>
              <a:rPr lang="en-US" sz="2200" b="1" dirty="0">
                <a:solidFill>
                  <a:schemeClr val="tx1"/>
                </a:solidFill>
                <a:latin typeface="Walbaum Display (Headings)"/>
              </a:rPr>
              <a:t>NASA – Kennedy Space Center (KSC)</a:t>
            </a:r>
            <a:endParaRPr lang="en-US" sz="2200" dirty="0">
              <a:solidFill>
                <a:schemeClr val="tx1"/>
              </a:solidFill>
              <a:latin typeface="Walbaum Display (Headings)"/>
            </a:endParaRPr>
          </a:p>
          <a:p>
            <a:endParaRPr lang="en-US" dirty="0"/>
          </a:p>
        </p:txBody>
      </p:sp>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1581111" y="490087"/>
            <a:ext cx="8624234" cy="1448655"/>
          </a:xfrm>
        </p:spPr>
        <p:txBody>
          <a:bodyPr anchor="b" anchorCtr="0">
            <a:normAutofit/>
          </a:bodyPr>
          <a:lstStyle/>
          <a:p>
            <a:r>
              <a:rPr lang="en-US" sz="7000" b="1" dirty="0"/>
              <a:t>Rocket Science</a:t>
            </a:r>
          </a:p>
        </p:txBody>
      </p:sp>
      <p:pic>
        <p:nvPicPr>
          <p:cNvPr id="4" name="Picture 3">
            <a:extLst>
              <a:ext uri="{FF2B5EF4-FFF2-40B4-BE49-F238E27FC236}">
                <a16:creationId xmlns:a16="http://schemas.microsoft.com/office/drawing/2014/main" id="{DB59FDB0-9913-85E5-F0C4-E1421A8F748C}"/>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1058105" y="38558"/>
            <a:ext cx="1095707" cy="903059"/>
          </a:xfrm>
          <a:prstGeom prst="rect">
            <a:avLst/>
          </a:prstGeom>
          <a:noFill/>
          <a:ln>
            <a:noFill/>
          </a:ln>
        </p:spPr>
      </p:pic>
    </p:spTree>
    <p:extLst>
      <p:ext uri="{BB962C8B-B14F-4D97-AF65-F5344CB8AC3E}">
        <p14:creationId xmlns:p14="http://schemas.microsoft.com/office/powerpoint/2010/main" val="752814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1" name="Freeform: Shape 50">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3" name="Oval 52">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57" name="Group 56">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58" name="Freeform: Shape 57">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Freeform: Shape 58">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0" name="Oval 59">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1" name="Oval 60">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63" name="Rectangle 62">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28A00A08-E4E6-4184-B484-E0E034072A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171" y="13882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67" name="Group 66">
            <a:extLst>
              <a:ext uri="{FF2B5EF4-FFF2-40B4-BE49-F238E27FC236}">
                <a16:creationId xmlns:a16="http://schemas.microsoft.com/office/drawing/2014/main" id="{0780E404-3121-4F33-AF2D-65F659A977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7675" y="288981"/>
            <a:ext cx="1262947" cy="1335600"/>
            <a:chOff x="2678417" y="2427951"/>
            <a:chExt cx="1262947" cy="1335600"/>
          </a:xfrm>
        </p:grpSpPr>
        <p:sp>
          <p:nvSpPr>
            <p:cNvPr id="68" name="Freeform: Shape 67">
              <a:extLst>
                <a:ext uri="{FF2B5EF4-FFF2-40B4-BE49-F238E27FC236}">
                  <a16:creationId xmlns:a16="http://schemas.microsoft.com/office/drawing/2014/main" id="{2339341D-8322-49F1-91DA-6D115CCAE7A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9" name="Oval 68">
              <a:extLst>
                <a:ext uri="{FF2B5EF4-FFF2-40B4-BE49-F238E27FC236}">
                  <a16:creationId xmlns:a16="http://schemas.microsoft.com/office/drawing/2014/main" id="{7EB9DB0E-3B0E-411A-9274-448D565CA4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grpSp>
        <p:nvGrpSpPr>
          <p:cNvPr id="71" name="Group 70">
            <a:extLst>
              <a:ext uri="{FF2B5EF4-FFF2-40B4-BE49-F238E27FC236}">
                <a16:creationId xmlns:a16="http://schemas.microsoft.com/office/drawing/2014/main" id="{4B158E9A-DBF4-4AA7-B6B7-8C8EB2FBDD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25249" y="5435090"/>
            <a:ext cx="762805" cy="734873"/>
            <a:chOff x="7950336" y="1300590"/>
            <a:chExt cx="762805" cy="734873"/>
          </a:xfrm>
        </p:grpSpPr>
        <p:sp>
          <p:nvSpPr>
            <p:cNvPr id="72" name="Freeform 5">
              <a:extLst>
                <a:ext uri="{FF2B5EF4-FFF2-40B4-BE49-F238E27FC236}">
                  <a16:creationId xmlns:a16="http://schemas.microsoft.com/office/drawing/2014/main" id="{6150ACFD-AEC6-42A3-A5A7-E7AD6B13E0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3600000">
              <a:off x="8220298" y="1428832"/>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60000"/>
                  </a:schemeClr>
                </a:gs>
                <a:gs pos="100000">
                  <a:schemeClr val="accent1">
                    <a:lumMod val="60000"/>
                    <a:lumOff val="40000"/>
                    <a:alpha val="60000"/>
                  </a:schemeClr>
                </a:gs>
              </a:gsLst>
              <a:lin ang="0" scaled="0"/>
              <a:tileRect/>
            </a:gradFill>
            <a:ln>
              <a:noFill/>
            </a:ln>
            <a:effectLst>
              <a:innerShdw blurRad="254000">
                <a:schemeClr val="bg2"/>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3" name="Freeform 6">
              <a:extLst>
                <a:ext uri="{FF2B5EF4-FFF2-40B4-BE49-F238E27FC236}">
                  <a16:creationId xmlns:a16="http://schemas.microsoft.com/office/drawing/2014/main" id="{DB4D1217-FEB1-4D2A-80F4-C227B66D72C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3600000">
              <a:off x="8066503" y="1339815"/>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60000"/>
                  </a:schemeClr>
                </a:gs>
                <a:gs pos="100000">
                  <a:schemeClr val="accent1">
                    <a:lumMod val="60000"/>
                    <a:lumOff val="40000"/>
                  </a:schemeClr>
                </a:gs>
              </a:gsLst>
              <a:lin ang="180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4" name="Freeform 8">
              <a:extLst>
                <a:ext uri="{FF2B5EF4-FFF2-40B4-BE49-F238E27FC236}">
                  <a16:creationId xmlns:a16="http://schemas.microsoft.com/office/drawing/2014/main" id="{0BCA7138-22BA-4785-8B3D-9D45213E85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3600000">
              <a:off x="8217173" y="1608753"/>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60000"/>
                  </a:schemeClr>
                </a:gs>
                <a:gs pos="100000">
                  <a:schemeClr val="accent1">
                    <a:lumMod val="60000"/>
                    <a:lumOff val="40000"/>
                    <a:alpha val="60000"/>
                  </a:schemeClr>
                </a:gs>
              </a:gsLst>
              <a:lin ang="18000000" scaled="0"/>
              <a:tileRect/>
            </a:gradFill>
            <a:ln>
              <a:noFill/>
            </a:ln>
            <a:effectLst>
              <a:innerShdw blurRad="508000">
                <a:schemeClr val="bg2"/>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38188" y="285004"/>
            <a:ext cx="7379918" cy="6274153"/>
          </a:xfrm>
        </p:spPr>
        <p:txBody>
          <a:bodyPr vert="horz" wrap="square" lIns="0" tIns="0" rIns="0" bIns="0" rtlCol="0" anchor="b" anchorCtr="0">
            <a:normAutofit/>
          </a:bodyPr>
          <a:lstStyle/>
          <a:p>
            <a:pPr marL="571500" marR="0" lvl="0" indent="-571500">
              <a:spcAft>
                <a:spcPts val="0"/>
              </a:spcAft>
              <a:buFont typeface="Arial" panose="020B0604020202020204" pitchFamily="34" charset="0"/>
              <a:buChar char="•"/>
            </a:pPr>
            <a:r>
              <a:rPr lang="en-US" sz="4400" dirty="0"/>
              <a:t>Agenda</a:t>
            </a:r>
            <a:br>
              <a:rPr lang="en-US" sz="3000" dirty="0"/>
            </a:br>
            <a:br>
              <a:rPr lang="en-US" sz="3000" dirty="0"/>
            </a:br>
            <a:r>
              <a:rPr lang="en-US" sz="3000" dirty="0"/>
              <a:t>Introduction</a:t>
            </a:r>
            <a:br>
              <a:rPr lang="en-US" sz="3000" dirty="0"/>
            </a:br>
            <a:br>
              <a:rPr lang="en-US" sz="3000" dirty="0"/>
            </a:br>
            <a:r>
              <a:rPr lang="en-US" sz="3000" dirty="0"/>
              <a:t>How Does a Rocket Fly?</a:t>
            </a:r>
            <a:br>
              <a:rPr lang="en-US" sz="3000" dirty="0"/>
            </a:br>
            <a:br>
              <a:rPr lang="en-US" sz="3000" dirty="0"/>
            </a:br>
            <a:r>
              <a:rPr lang="en-US" sz="3000" dirty="0">
                <a:effectLst/>
              </a:rPr>
              <a:t>Rocket Science and Technology</a:t>
            </a:r>
            <a:br>
              <a:rPr lang="en-US" sz="3000" dirty="0">
                <a:effectLst/>
              </a:rPr>
            </a:br>
            <a:br>
              <a:rPr lang="en-US" sz="3000" dirty="0">
                <a:effectLst/>
              </a:rPr>
            </a:br>
            <a:r>
              <a:rPr lang="en-US" sz="3000" dirty="0">
                <a:effectLst/>
              </a:rPr>
              <a:t>How Did I Become a Rocket Scientist?  Which universities offer Aerospace Engineering: Rocket Science and Engineering</a:t>
            </a:r>
            <a:br>
              <a:rPr lang="en-US" sz="3000" dirty="0">
                <a:effectLst/>
              </a:rPr>
            </a:br>
            <a:br>
              <a:rPr lang="en-US" sz="1200" dirty="0"/>
            </a:br>
            <a:endParaRPr lang="en-US" sz="1200" dirty="0"/>
          </a:p>
        </p:txBody>
      </p:sp>
      <p:pic>
        <p:nvPicPr>
          <p:cNvPr id="11" name="Picture 10" descr="A rocket on a launch pad&#10;&#10;Description automatically generated with medium confidence">
            <a:extLst>
              <a:ext uri="{FF2B5EF4-FFF2-40B4-BE49-F238E27FC236}">
                <a16:creationId xmlns:a16="http://schemas.microsoft.com/office/drawing/2014/main" id="{E886AFCA-A455-11DA-55B4-EA0A7F6C754B}"/>
              </a:ext>
            </a:extLst>
          </p:cNvPr>
          <p:cNvPicPr>
            <a:picLocks noChangeAspect="1"/>
          </p:cNvPicPr>
          <p:nvPr/>
        </p:nvPicPr>
        <p:blipFill>
          <a:blip r:embed="rId2"/>
          <a:stretch>
            <a:fillRect/>
          </a:stretch>
        </p:blipFill>
        <p:spPr>
          <a:xfrm>
            <a:off x="7625386" y="0"/>
            <a:ext cx="4571711" cy="6858000"/>
          </a:xfrm>
          <a:prstGeom prst="rect">
            <a:avLst/>
          </a:prstGeom>
        </p:spPr>
      </p:pic>
      <p:pic>
        <p:nvPicPr>
          <p:cNvPr id="44" name="Picture 43">
            <a:extLst>
              <a:ext uri="{FF2B5EF4-FFF2-40B4-BE49-F238E27FC236}">
                <a16:creationId xmlns:a16="http://schemas.microsoft.com/office/drawing/2014/main" id="{CE0C2ECE-A936-4DCC-AA3C-4C93F54CBE4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058105" y="38558"/>
            <a:ext cx="1095707" cy="903059"/>
          </a:xfrm>
          <a:prstGeom prst="rect">
            <a:avLst/>
          </a:prstGeom>
          <a:noFill/>
          <a:ln>
            <a:noFill/>
          </a:ln>
        </p:spPr>
      </p:pic>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vert="horz" wrap="square" lIns="0" tIns="0" rIns="0" bIns="0" rtlCol="0" anchor="ctr">
            <a:normAutofit/>
          </a:bodyPr>
          <a:lstStyle/>
          <a:p>
            <a:pPr>
              <a:spcAft>
                <a:spcPts val="600"/>
              </a:spcAft>
            </a:pPr>
            <a:fld id="{DBA1B0FB-D917-4C8C-928F-313BD683BF39}" type="slidenum">
              <a:rPr lang="en-US" smtClean="0">
                <a:solidFill>
                  <a:schemeClr val="tx1">
                    <a:alpha val="80000"/>
                  </a:schemeClr>
                </a:solidFill>
              </a:rPr>
              <a:pPr>
                <a:spcAft>
                  <a:spcPts val="600"/>
                </a:spcAft>
              </a:pPr>
              <a:t>2</a:t>
            </a:fld>
            <a:endParaRPr lang="en-US">
              <a:solidFill>
                <a:schemeClr val="tx1">
                  <a:alpha val="80000"/>
                </a:schemeClr>
              </a:solidFill>
            </a:endParaRPr>
          </a:p>
        </p:txBody>
      </p:sp>
    </p:spTree>
    <p:extLst>
      <p:ext uri="{BB962C8B-B14F-4D97-AF65-F5344CB8AC3E}">
        <p14:creationId xmlns:p14="http://schemas.microsoft.com/office/powerpoint/2010/main" val="4220560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550864" y="549275"/>
            <a:ext cx="3565524" cy="987531"/>
          </a:xfrm>
        </p:spPr>
        <p:txBody>
          <a:bodyPr/>
          <a:lstStyle/>
          <a:p>
            <a:r>
              <a:rPr lang="en-US" dirty="0"/>
              <a:t>Introduction</a:t>
            </a:r>
          </a:p>
        </p:txBody>
      </p:sp>
      <p:sp>
        <p:nvSpPr>
          <p:cNvPr id="13" name="Date Placeholder 12">
            <a:extLst>
              <a:ext uri="{FF2B5EF4-FFF2-40B4-BE49-F238E27FC236}">
                <a16:creationId xmlns:a16="http://schemas.microsoft.com/office/drawing/2014/main" id="{915FE2C5-E66A-4405-B19E-2C5C546C98E4}"/>
              </a:ext>
            </a:extLst>
          </p:cNvPr>
          <p:cNvSpPr>
            <a:spLocks noGrp="1"/>
          </p:cNvSpPr>
          <p:nvPr>
            <p:ph type="dt" sz="half" idx="10"/>
          </p:nvPr>
        </p:nvSpPr>
        <p:spPr>
          <a:xfrm>
            <a:off x="550863" y="6507212"/>
            <a:ext cx="2628900" cy="153888"/>
          </a:xfrm>
        </p:spPr>
        <p:txBody>
          <a:bodyPr/>
          <a:lstStyle/>
          <a:p>
            <a:r>
              <a:rPr lang="en-US"/>
              <a:t>Tuesday, February 2, 20XX</a:t>
            </a:r>
          </a:p>
        </p:txBody>
      </p:sp>
      <p:sp>
        <p:nvSpPr>
          <p:cNvPr id="14" name="Footer Placeholder 13">
            <a:extLst>
              <a:ext uri="{FF2B5EF4-FFF2-40B4-BE49-F238E27FC236}">
                <a16:creationId xmlns:a16="http://schemas.microsoft.com/office/drawing/2014/main" id="{B01DF4D0-78BC-4C8C-9570-26F0B225433A}"/>
              </a:ext>
            </a:extLst>
          </p:cNvPr>
          <p:cNvSpPr>
            <a:spLocks noGrp="1"/>
          </p:cNvSpPr>
          <p:nvPr>
            <p:ph type="ftr" sz="quarter" idx="11"/>
          </p:nvPr>
        </p:nvSpPr>
        <p:spPr>
          <a:xfrm>
            <a:off x="3359150" y="6507212"/>
            <a:ext cx="6379210" cy="153888"/>
          </a:xfrm>
        </p:spPr>
        <p:txBody>
          <a:bodyPr/>
          <a:lstStyle/>
          <a:p>
            <a:r>
              <a:rPr lang="en-US" dirty="0"/>
              <a:t>Sample Footer Text</a:t>
            </a:r>
          </a:p>
        </p:txBody>
      </p:sp>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3</a:t>
            </a:fld>
            <a:endParaRPr lang="en-US"/>
          </a:p>
        </p:txBody>
      </p:sp>
      <p:pic>
        <p:nvPicPr>
          <p:cNvPr id="17" name="Picture 3">
            <a:extLst>
              <a:ext uri="{FF2B5EF4-FFF2-40B4-BE49-F238E27FC236}">
                <a16:creationId xmlns:a16="http://schemas.microsoft.com/office/drawing/2014/main" id="{F78EFEC7-7F56-05EE-E1AC-1C29F71B5E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5921737" y="1443841"/>
            <a:ext cx="5393032"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9">
            <a:extLst>
              <a:ext uri="{FF2B5EF4-FFF2-40B4-BE49-F238E27FC236}">
                <a16:creationId xmlns:a16="http://schemas.microsoft.com/office/drawing/2014/main" id="{47B9DBD3-E700-3A44-B042-DA7EA14E8804}"/>
              </a:ext>
            </a:extLst>
          </p:cNvPr>
          <p:cNvSpPr txBox="1"/>
          <p:nvPr/>
        </p:nvSpPr>
        <p:spPr>
          <a:xfrm>
            <a:off x="685807" y="1812823"/>
            <a:ext cx="4515577" cy="3970318"/>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Walbaum Display (Headings)"/>
              </a:rPr>
              <a:t>Born in Newark, New Jersey</a:t>
            </a:r>
          </a:p>
          <a:p>
            <a:r>
              <a:rPr lang="en-US" dirty="0">
                <a:latin typeface="Walbaum Display (Headings)"/>
              </a:rPr>
              <a:t> </a:t>
            </a:r>
          </a:p>
          <a:p>
            <a:pPr marL="285750" indent="-285750">
              <a:buFont typeface="Arial" panose="020B0604020202020204" pitchFamily="34" charset="0"/>
              <a:buChar char="•"/>
            </a:pPr>
            <a:r>
              <a:rPr lang="en-US" dirty="0">
                <a:latin typeface="Walbaum Display (Headings)"/>
              </a:rPr>
              <a:t>Lived in Ghana until College year </a:t>
            </a:r>
          </a:p>
          <a:p>
            <a:endParaRPr lang="en-US" dirty="0">
              <a:latin typeface="Walbaum Display (Headings)"/>
            </a:endParaRPr>
          </a:p>
          <a:p>
            <a:pPr marL="285750" indent="-285750">
              <a:buFont typeface="Arial" panose="020B0604020202020204" pitchFamily="34" charset="0"/>
              <a:buChar char="•"/>
            </a:pPr>
            <a:r>
              <a:rPr lang="en-US" dirty="0">
                <a:latin typeface="Walbaum Display (Headings)"/>
              </a:rPr>
              <a:t>Studied Chemical and Bimolecular engineering at University of Maryland </a:t>
            </a:r>
          </a:p>
          <a:p>
            <a:pPr marL="285750" indent="-285750">
              <a:buFont typeface="Arial" panose="020B0604020202020204" pitchFamily="34" charset="0"/>
              <a:buChar char="•"/>
            </a:pPr>
            <a:endParaRPr lang="en-US" dirty="0">
              <a:latin typeface="Walbaum Display (Headings)"/>
            </a:endParaRPr>
          </a:p>
          <a:p>
            <a:pPr marL="285750" indent="-285750">
              <a:buFont typeface="Arial" panose="020B0604020202020204" pitchFamily="34" charset="0"/>
              <a:buChar char="•"/>
            </a:pPr>
            <a:r>
              <a:rPr lang="en-US" dirty="0">
                <a:latin typeface="Walbaum Display (Headings)"/>
              </a:rPr>
              <a:t>Kennedy Space Center – AST Aerospace Polymeric Materials Engineer</a:t>
            </a:r>
          </a:p>
          <a:p>
            <a:pPr marL="742950" lvl="1" indent="-285750">
              <a:buFont typeface="Arial" panose="020B0604020202020204" pitchFamily="34" charset="0"/>
              <a:buChar char="•"/>
            </a:pPr>
            <a:r>
              <a:rPr lang="en-US" dirty="0">
                <a:latin typeface="Walbaum Display (Headings)"/>
              </a:rPr>
              <a:t>Exploration Research and Technology Programs </a:t>
            </a:r>
          </a:p>
          <a:p>
            <a:pPr marL="742950" lvl="1" indent="-285750">
              <a:buFont typeface="Arial" panose="020B0604020202020204" pitchFamily="34" charset="0"/>
              <a:buChar char="•"/>
            </a:pPr>
            <a:r>
              <a:rPr lang="en-US" dirty="0">
                <a:latin typeface="Walbaum Display (Headings)"/>
              </a:rPr>
              <a:t>MSOLO, OSCAR, MRE, Silver Foam, Plasma Technologies</a:t>
            </a:r>
          </a:p>
          <a:p>
            <a:pPr marL="285750" indent="-285750">
              <a:buFont typeface="Arial" panose="020B0604020202020204" pitchFamily="34" charset="0"/>
              <a:buChar char="•"/>
            </a:pPr>
            <a:endParaRPr lang="en-US" dirty="0"/>
          </a:p>
        </p:txBody>
      </p:sp>
      <p:pic>
        <p:nvPicPr>
          <p:cNvPr id="21" name="Picture 20">
            <a:extLst>
              <a:ext uri="{FF2B5EF4-FFF2-40B4-BE49-F238E27FC236}">
                <a16:creationId xmlns:a16="http://schemas.microsoft.com/office/drawing/2014/main" id="{06992B4E-7C8F-735E-FADD-EB46DE35825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058105" y="38558"/>
            <a:ext cx="1095707" cy="903059"/>
          </a:xfrm>
          <a:prstGeom prst="rect">
            <a:avLst/>
          </a:prstGeom>
          <a:noFill/>
          <a:ln>
            <a:noFill/>
          </a:ln>
        </p:spPr>
      </p:pic>
    </p:spTree>
    <p:extLst>
      <p:ext uri="{BB962C8B-B14F-4D97-AF65-F5344CB8AC3E}">
        <p14:creationId xmlns:p14="http://schemas.microsoft.com/office/powerpoint/2010/main" val="1537485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0" y="149625"/>
            <a:ext cx="12192000" cy="680923"/>
          </a:xfrm>
        </p:spPr>
        <p:txBody>
          <a:bodyPr/>
          <a:lstStyle/>
          <a:p>
            <a:pPr algn="ctr"/>
            <a:r>
              <a:rPr lang="en-US" sz="4500" dirty="0"/>
              <a:t>Why Space Exploration?</a:t>
            </a:r>
          </a:p>
        </p:txBody>
      </p:sp>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4</a:t>
            </a:fld>
            <a:endParaRPr lang="en-US"/>
          </a:p>
        </p:txBody>
      </p:sp>
      <p:pic>
        <p:nvPicPr>
          <p:cNvPr id="22" name="Picture 21">
            <a:extLst>
              <a:ext uri="{FF2B5EF4-FFF2-40B4-BE49-F238E27FC236}">
                <a16:creationId xmlns:a16="http://schemas.microsoft.com/office/drawing/2014/main" id="{30863BF6-FA8D-CF45-217D-61315B9BA83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058105" y="38558"/>
            <a:ext cx="1095707" cy="903059"/>
          </a:xfrm>
          <a:prstGeom prst="rect">
            <a:avLst/>
          </a:prstGeom>
          <a:noFill/>
          <a:ln>
            <a:noFill/>
          </a:ln>
        </p:spPr>
      </p:pic>
      <p:sp>
        <p:nvSpPr>
          <p:cNvPr id="25" name="TextBox 24">
            <a:extLst>
              <a:ext uri="{FF2B5EF4-FFF2-40B4-BE49-F238E27FC236}">
                <a16:creationId xmlns:a16="http://schemas.microsoft.com/office/drawing/2014/main" id="{8A9BE984-4627-FAD3-0F7C-C853909D46C9}"/>
              </a:ext>
            </a:extLst>
          </p:cNvPr>
          <p:cNvSpPr txBox="1"/>
          <p:nvPr/>
        </p:nvSpPr>
        <p:spPr>
          <a:xfrm>
            <a:off x="85344" y="961395"/>
            <a:ext cx="6175248" cy="5970865"/>
          </a:xfrm>
          <a:prstGeom prst="rect">
            <a:avLst/>
          </a:prstGeom>
          <a:noFill/>
        </p:spPr>
        <p:txBody>
          <a:bodyPr wrap="square" rtlCol="0">
            <a:spAutoFit/>
          </a:bodyPr>
          <a:lstStyle/>
          <a:p>
            <a:r>
              <a:rPr lang="en-US" sz="2200" dirty="0">
                <a:latin typeface="Walbaum Display (Headings)"/>
              </a:rPr>
              <a:t>It has led more than 1300 technologies such as GPS, heart defibrillators, smoke detectors and satellite radio</a:t>
            </a:r>
          </a:p>
          <a:p>
            <a:endParaRPr lang="en-US" sz="2500" dirty="0">
              <a:latin typeface="Walbaum Display (Headings)"/>
            </a:endParaRPr>
          </a:p>
          <a:p>
            <a:pPr marL="742950" lvl="1" indent="-285750">
              <a:buFont typeface="Arial" panose="020B0604020202020204" pitchFamily="34" charset="0"/>
              <a:buChar char="•"/>
            </a:pPr>
            <a:r>
              <a:rPr lang="en-US" sz="2200" dirty="0">
                <a:latin typeface="Walbaum Display (Headings)"/>
              </a:rPr>
              <a:t>To encourage student study in high technology and challenging fields</a:t>
            </a:r>
          </a:p>
          <a:p>
            <a:pPr marL="742950" lvl="1" indent="-285750">
              <a:buFont typeface="Arial" panose="020B0604020202020204" pitchFamily="34" charset="0"/>
              <a:buChar char="•"/>
            </a:pPr>
            <a:endParaRPr lang="en-US" sz="2200" dirty="0">
              <a:latin typeface="Walbaum Display (Headings)"/>
            </a:endParaRPr>
          </a:p>
          <a:p>
            <a:pPr marL="742950" lvl="1" indent="-285750">
              <a:buFont typeface="Arial" panose="020B0604020202020204" pitchFamily="34" charset="0"/>
              <a:buChar char="•"/>
            </a:pPr>
            <a:r>
              <a:rPr lang="en-US" sz="2200" dirty="0">
                <a:latin typeface="Walbaum Display (Headings)"/>
              </a:rPr>
              <a:t>To study the earth’s weather and climate change from the moon and prevent collision of objects on the earth</a:t>
            </a:r>
          </a:p>
          <a:p>
            <a:pPr marL="742950" lvl="1" indent="-285750">
              <a:buFont typeface="Arial" panose="020B0604020202020204" pitchFamily="34" charset="0"/>
              <a:buChar char="•"/>
            </a:pPr>
            <a:endParaRPr lang="en-US" sz="2200" dirty="0">
              <a:latin typeface="Walbaum Display (Headings)"/>
            </a:endParaRPr>
          </a:p>
          <a:p>
            <a:pPr marL="742950" lvl="1" indent="-285750">
              <a:buFont typeface="Arial" panose="020B0604020202020204" pitchFamily="34" charset="0"/>
              <a:buChar char="•"/>
            </a:pPr>
            <a:r>
              <a:rPr lang="en-US" sz="2200" dirty="0">
                <a:latin typeface="Walbaum Display (Headings)"/>
              </a:rPr>
              <a:t>To develop/invent new technologies and testing them at low pressure and gravity</a:t>
            </a:r>
          </a:p>
          <a:p>
            <a:pPr marL="742950" lvl="1" indent="-285750">
              <a:buFont typeface="Arial" panose="020B0604020202020204" pitchFamily="34" charset="0"/>
              <a:buChar char="•"/>
            </a:pPr>
            <a:endParaRPr lang="en-US" sz="2200" dirty="0">
              <a:latin typeface="Walbaum Display (Headings)"/>
            </a:endParaRPr>
          </a:p>
          <a:p>
            <a:pPr marL="742950" lvl="1" indent="-285750">
              <a:buFont typeface="Arial" panose="020B0604020202020204" pitchFamily="34" charset="0"/>
              <a:buChar char="•"/>
            </a:pPr>
            <a:r>
              <a:rPr lang="en-US" sz="2200" dirty="0">
                <a:latin typeface="Walbaum Display (Headings)"/>
              </a:rPr>
              <a:t>To teach us how to survive on other places in our solar system </a:t>
            </a:r>
          </a:p>
          <a:p>
            <a:pPr marL="742950" lvl="1" indent="-285750">
              <a:buFont typeface="Arial" panose="020B0604020202020204" pitchFamily="34" charset="0"/>
              <a:buChar char="•"/>
            </a:pPr>
            <a:endParaRPr lang="en-US" dirty="0"/>
          </a:p>
        </p:txBody>
      </p:sp>
      <p:pic>
        <p:nvPicPr>
          <p:cNvPr id="35" name="Picture 34" descr="A picture containing satellite, transport, table, operating table&#10;&#10;Description automatically generated">
            <a:extLst>
              <a:ext uri="{FF2B5EF4-FFF2-40B4-BE49-F238E27FC236}">
                <a16:creationId xmlns:a16="http://schemas.microsoft.com/office/drawing/2014/main" id="{7BE078CA-9528-1013-8E25-19070E8775C8}"/>
              </a:ext>
            </a:extLst>
          </p:cNvPr>
          <p:cNvPicPr>
            <a:picLocks noChangeAspect="1"/>
          </p:cNvPicPr>
          <p:nvPr/>
        </p:nvPicPr>
        <p:blipFill>
          <a:blip r:embed="rId3"/>
          <a:stretch>
            <a:fillRect/>
          </a:stretch>
        </p:blipFill>
        <p:spPr>
          <a:xfrm>
            <a:off x="7114946" y="1781623"/>
            <a:ext cx="4614582" cy="3209410"/>
          </a:xfrm>
          <a:prstGeom prst="rect">
            <a:avLst/>
          </a:prstGeom>
        </p:spPr>
      </p:pic>
      <p:sp>
        <p:nvSpPr>
          <p:cNvPr id="36" name="TextBox 35">
            <a:extLst>
              <a:ext uri="{FF2B5EF4-FFF2-40B4-BE49-F238E27FC236}">
                <a16:creationId xmlns:a16="http://schemas.microsoft.com/office/drawing/2014/main" id="{91316B75-39FC-00CF-2557-0D178931A303}"/>
              </a:ext>
            </a:extLst>
          </p:cNvPr>
          <p:cNvSpPr txBox="1"/>
          <p:nvPr/>
        </p:nvSpPr>
        <p:spPr>
          <a:xfrm>
            <a:off x="7508137" y="4870160"/>
            <a:ext cx="3724656" cy="369332"/>
          </a:xfrm>
          <a:prstGeom prst="rect">
            <a:avLst/>
          </a:prstGeom>
          <a:noFill/>
        </p:spPr>
        <p:txBody>
          <a:bodyPr wrap="square" rtlCol="0">
            <a:spAutoFit/>
          </a:bodyPr>
          <a:lstStyle/>
          <a:p>
            <a:pPr algn="ctr"/>
            <a:r>
              <a:rPr lang="en-US" b="0" i="0" dirty="0">
                <a:solidFill>
                  <a:srgbClr val="1B1B1B"/>
                </a:solidFill>
                <a:effectLst/>
                <a:latin typeface="Public Sans Web"/>
              </a:rPr>
              <a:t> </a:t>
            </a:r>
            <a:r>
              <a:rPr lang="en-US" sz="1300" b="0" i="0" dirty="0">
                <a:effectLst/>
                <a:latin typeface="Public Sans Web"/>
              </a:rPr>
              <a:t> Internation</a:t>
            </a:r>
            <a:r>
              <a:rPr lang="en-US" sz="1300" dirty="0">
                <a:latin typeface="Public Sans Web"/>
              </a:rPr>
              <a:t>al Space Station </a:t>
            </a:r>
            <a:endParaRPr lang="en-US" sz="1300" dirty="0"/>
          </a:p>
        </p:txBody>
      </p:sp>
    </p:spTree>
    <p:extLst>
      <p:ext uri="{BB962C8B-B14F-4D97-AF65-F5344CB8AC3E}">
        <p14:creationId xmlns:p14="http://schemas.microsoft.com/office/powerpoint/2010/main" val="3381239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0" y="149625"/>
            <a:ext cx="12192000" cy="680923"/>
          </a:xfrm>
        </p:spPr>
        <p:txBody>
          <a:bodyPr/>
          <a:lstStyle/>
          <a:p>
            <a:pPr algn="ctr"/>
            <a:r>
              <a:rPr lang="en-US" sz="4500" dirty="0"/>
              <a:t>Why Space Exploration?</a:t>
            </a:r>
          </a:p>
        </p:txBody>
      </p:sp>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5</a:t>
            </a:fld>
            <a:endParaRPr lang="en-US"/>
          </a:p>
        </p:txBody>
      </p:sp>
      <p:pic>
        <p:nvPicPr>
          <p:cNvPr id="22" name="Picture 21">
            <a:extLst>
              <a:ext uri="{FF2B5EF4-FFF2-40B4-BE49-F238E27FC236}">
                <a16:creationId xmlns:a16="http://schemas.microsoft.com/office/drawing/2014/main" id="{30863BF6-FA8D-CF45-217D-61315B9BA83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058105" y="38558"/>
            <a:ext cx="1095707" cy="903059"/>
          </a:xfrm>
          <a:prstGeom prst="rect">
            <a:avLst/>
          </a:prstGeom>
          <a:noFill/>
          <a:ln>
            <a:noFill/>
          </a:ln>
        </p:spPr>
      </p:pic>
      <p:sp>
        <p:nvSpPr>
          <p:cNvPr id="25" name="TextBox 24">
            <a:extLst>
              <a:ext uri="{FF2B5EF4-FFF2-40B4-BE49-F238E27FC236}">
                <a16:creationId xmlns:a16="http://schemas.microsoft.com/office/drawing/2014/main" id="{8A9BE984-4627-FAD3-0F7C-C853909D46C9}"/>
              </a:ext>
            </a:extLst>
          </p:cNvPr>
          <p:cNvSpPr txBox="1"/>
          <p:nvPr/>
        </p:nvSpPr>
        <p:spPr>
          <a:xfrm>
            <a:off x="38187" y="845231"/>
            <a:ext cx="6168883" cy="5847755"/>
          </a:xfrm>
          <a:prstGeom prst="rect">
            <a:avLst/>
          </a:prstGeom>
          <a:noFill/>
        </p:spPr>
        <p:txBody>
          <a:bodyPr wrap="square" rtlCol="0">
            <a:spAutoFit/>
          </a:bodyPr>
          <a:lstStyle/>
          <a:p>
            <a:pPr marL="742950" lvl="1" indent="-285750">
              <a:buFont typeface="Arial" panose="020B0604020202020204" pitchFamily="34" charset="0"/>
              <a:buChar char="•"/>
            </a:pPr>
            <a:endParaRPr lang="en-US" sz="2200" dirty="0"/>
          </a:p>
          <a:p>
            <a:pPr marL="742950" lvl="1" indent="-285750">
              <a:buFont typeface="Arial" panose="020B0604020202020204" pitchFamily="34" charset="0"/>
              <a:buChar char="•"/>
            </a:pPr>
            <a:r>
              <a:rPr lang="en-US" sz="2200" dirty="0">
                <a:latin typeface="Walbaum Display (Headings)"/>
              </a:rPr>
              <a:t>Satisfy our curiosity, advance our knowledge and answer fundamental questions about the earth, solar system and universe</a:t>
            </a:r>
          </a:p>
          <a:p>
            <a:pPr marL="742950" lvl="1" indent="-285750">
              <a:buFont typeface="Arial" panose="020B0604020202020204" pitchFamily="34" charset="0"/>
              <a:buChar char="•"/>
            </a:pPr>
            <a:endParaRPr lang="en-US" sz="2200" dirty="0">
              <a:latin typeface="Walbaum Display (Headings)"/>
            </a:endParaRPr>
          </a:p>
          <a:p>
            <a:pPr marL="742950" lvl="1" indent="-285750">
              <a:buFont typeface="Arial" panose="020B0604020202020204" pitchFamily="34" charset="0"/>
              <a:buChar char="•"/>
            </a:pPr>
            <a:r>
              <a:rPr lang="en-US" sz="2200" dirty="0">
                <a:latin typeface="Walbaum Display (Headings)"/>
              </a:rPr>
              <a:t>Unites nations with common goal by providing peaceful and shared activity</a:t>
            </a:r>
          </a:p>
          <a:p>
            <a:pPr marL="742950" lvl="1" indent="-285750">
              <a:buFont typeface="Arial" panose="020B0604020202020204" pitchFamily="34" charset="0"/>
              <a:buChar char="•"/>
            </a:pPr>
            <a:endParaRPr lang="en-US" sz="2200" dirty="0">
              <a:latin typeface="Walbaum Display (Headings)"/>
            </a:endParaRPr>
          </a:p>
          <a:p>
            <a:pPr marL="742950" lvl="1" indent="-285750">
              <a:buFont typeface="Arial" panose="020B0604020202020204" pitchFamily="34" charset="0"/>
              <a:buChar char="•"/>
            </a:pPr>
            <a:r>
              <a:rPr lang="en-US" sz="2200" dirty="0">
                <a:latin typeface="Walbaum Display (Headings)"/>
              </a:rPr>
              <a:t>Only 25% of the moon surface has been explored so far from the Apollo program – We are returning to explore more</a:t>
            </a:r>
          </a:p>
          <a:p>
            <a:pPr marL="742950" lvl="1" indent="-285750">
              <a:buFont typeface="Arial" panose="020B0604020202020204" pitchFamily="34" charset="0"/>
              <a:buChar char="•"/>
            </a:pPr>
            <a:endParaRPr lang="en-US" sz="2200" dirty="0">
              <a:latin typeface="Walbaum Display (Headings)"/>
            </a:endParaRPr>
          </a:p>
          <a:p>
            <a:pPr marL="742950" lvl="1" indent="-285750">
              <a:buFont typeface="Arial" panose="020B0604020202020204" pitchFamily="34" charset="0"/>
              <a:buChar char="•"/>
            </a:pPr>
            <a:r>
              <a:rPr lang="en-US" sz="2200" dirty="0">
                <a:latin typeface="Walbaum Display (Headings)"/>
              </a:rPr>
              <a:t>Some of the reasons why rockets fly</a:t>
            </a:r>
          </a:p>
          <a:p>
            <a:pPr marL="742950" lvl="1" indent="-285750">
              <a:buFont typeface="Arial" panose="020B0604020202020204" pitchFamily="34" charset="0"/>
              <a:buChar char="•"/>
            </a:pPr>
            <a:endParaRPr lang="en-US" sz="2200" dirty="0">
              <a:latin typeface="Walbaum Display (Headings)"/>
            </a:endParaRPr>
          </a:p>
          <a:p>
            <a:pPr marL="742950" lvl="1" indent="-285750">
              <a:buFont typeface="Arial" panose="020B0604020202020204" pitchFamily="34" charset="0"/>
              <a:buChar char="•"/>
            </a:pPr>
            <a:r>
              <a:rPr lang="en-US" sz="2200" dirty="0">
                <a:latin typeface="Walbaum Display (Headings)"/>
              </a:rPr>
              <a:t>NASA also designs and tests aeronautics technology for commercial aviation</a:t>
            </a:r>
          </a:p>
        </p:txBody>
      </p:sp>
      <p:pic>
        <p:nvPicPr>
          <p:cNvPr id="3" name="Picture 2">
            <a:extLst>
              <a:ext uri="{FF2B5EF4-FFF2-40B4-BE49-F238E27FC236}">
                <a16:creationId xmlns:a16="http://schemas.microsoft.com/office/drawing/2014/main" id="{04C9D7E8-7826-80DF-FAFD-7204BD40B28A}"/>
              </a:ext>
            </a:extLst>
          </p:cNvPr>
          <p:cNvPicPr>
            <a:picLocks noChangeAspect="1"/>
          </p:cNvPicPr>
          <p:nvPr/>
        </p:nvPicPr>
        <p:blipFill>
          <a:blip r:embed="rId3"/>
          <a:stretch>
            <a:fillRect/>
          </a:stretch>
        </p:blipFill>
        <p:spPr>
          <a:xfrm>
            <a:off x="7110159" y="1344604"/>
            <a:ext cx="4646890" cy="3535177"/>
          </a:xfrm>
          <a:prstGeom prst="rect">
            <a:avLst/>
          </a:prstGeom>
        </p:spPr>
      </p:pic>
      <p:sp>
        <p:nvSpPr>
          <p:cNvPr id="4" name="TextBox 3">
            <a:extLst>
              <a:ext uri="{FF2B5EF4-FFF2-40B4-BE49-F238E27FC236}">
                <a16:creationId xmlns:a16="http://schemas.microsoft.com/office/drawing/2014/main" id="{23CD1EC8-06B8-AAB9-A23E-6ED2E3E146D4}"/>
              </a:ext>
            </a:extLst>
          </p:cNvPr>
          <p:cNvSpPr txBox="1"/>
          <p:nvPr/>
        </p:nvSpPr>
        <p:spPr>
          <a:xfrm>
            <a:off x="7642249" y="4768624"/>
            <a:ext cx="3828200" cy="369332"/>
          </a:xfrm>
          <a:prstGeom prst="rect">
            <a:avLst/>
          </a:prstGeom>
          <a:noFill/>
        </p:spPr>
        <p:txBody>
          <a:bodyPr wrap="square" rtlCol="0">
            <a:spAutoFit/>
          </a:bodyPr>
          <a:lstStyle/>
          <a:p>
            <a:r>
              <a:rPr lang="en-US" b="0" i="0" dirty="0">
                <a:solidFill>
                  <a:srgbClr val="1B1B1B"/>
                </a:solidFill>
                <a:effectLst/>
                <a:latin typeface="Public Sans Web"/>
              </a:rPr>
              <a:t> </a:t>
            </a:r>
            <a:r>
              <a:rPr lang="en-US" sz="1300" b="0" i="0" dirty="0">
                <a:effectLst/>
                <a:latin typeface="Public Sans Web"/>
              </a:rPr>
              <a:t> X-59 Quiet Super-Sonic Technology research aircraft</a:t>
            </a:r>
            <a:endParaRPr lang="en-US" sz="1300" dirty="0"/>
          </a:p>
        </p:txBody>
      </p:sp>
    </p:spTree>
    <p:extLst>
      <p:ext uri="{BB962C8B-B14F-4D97-AF65-F5344CB8AC3E}">
        <p14:creationId xmlns:p14="http://schemas.microsoft.com/office/powerpoint/2010/main" val="331519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128016" y="100857"/>
            <a:ext cx="12192000" cy="680923"/>
          </a:xfrm>
        </p:spPr>
        <p:txBody>
          <a:bodyPr/>
          <a:lstStyle/>
          <a:p>
            <a:pPr algn="ctr"/>
            <a:r>
              <a:rPr lang="en-US" sz="4000" dirty="0">
                <a:effectLst/>
              </a:rPr>
              <a:t>Introduction to Rocket Science</a:t>
            </a:r>
            <a:endParaRPr lang="en-US" sz="4000" dirty="0"/>
          </a:p>
        </p:txBody>
      </p:sp>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6</a:t>
            </a:fld>
            <a:endParaRPr lang="en-US"/>
          </a:p>
        </p:txBody>
      </p:sp>
      <p:pic>
        <p:nvPicPr>
          <p:cNvPr id="22" name="Picture 21">
            <a:extLst>
              <a:ext uri="{FF2B5EF4-FFF2-40B4-BE49-F238E27FC236}">
                <a16:creationId xmlns:a16="http://schemas.microsoft.com/office/drawing/2014/main" id="{30863BF6-FA8D-CF45-217D-61315B9BA83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058105" y="38558"/>
            <a:ext cx="1095707" cy="903059"/>
          </a:xfrm>
          <a:prstGeom prst="rect">
            <a:avLst/>
          </a:prstGeom>
          <a:noFill/>
          <a:ln>
            <a:noFill/>
          </a:ln>
        </p:spPr>
      </p:pic>
      <p:sp>
        <p:nvSpPr>
          <p:cNvPr id="3" name="TextBox 2">
            <a:extLst>
              <a:ext uri="{FF2B5EF4-FFF2-40B4-BE49-F238E27FC236}">
                <a16:creationId xmlns:a16="http://schemas.microsoft.com/office/drawing/2014/main" id="{31E857C8-72D6-0E80-9512-78EA20352395}"/>
              </a:ext>
            </a:extLst>
          </p:cNvPr>
          <p:cNvSpPr txBox="1"/>
          <p:nvPr/>
        </p:nvSpPr>
        <p:spPr>
          <a:xfrm>
            <a:off x="446074" y="4952651"/>
            <a:ext cx="2359152" cy="553998"/>
          </a:xfrm>
          <a:prstGeom prst="rect">
            <a:avLst/>
          </a:prstGeom>
          <a:noFill/>
        </p:spPr>
        <p:txBody>
          <a:bodyPr wrap="square" rtlCol="0">
            <a:spAutoFit/>
          </a:bodyPr>
          <a:lstStyle/>
          <a:p>
            <a:r>
              <a:rPr lang="en-US" sz="1000" b="0" i="0" dirty="0">
                <a:solidFill>
                  <a:srgbClr val="DDDDDD"/>
                </a:solidFill>
                <a:effectLst/>
                <a:latin typeface="Sunflower"/>
              </a:rPr>
              <a:t>Dr. Robert H. Goddard and a liquid oxygen-gasoline rocket in the frame from which it was fired on March 16, 1926</a:t>
            </a:r>
            <a:endParaRPr lang="en-US" sz="1000" dirty="0"/>
          </a:p>
        </p:txBody>
      </p:sp>
      <p:pic>
        <p:nvPicPr>
          <p:cNvPr id="5" name="Picture 4" descr="A picture containing outdoor, person, boat&#10;&#10;Description automatically generated">
            <a:extLst>
              <a:ext uri="{FF2B5EF4-FFF2-40B4-BE49-F238E27FC236}">
                <a16:creationId xmlns:a16="http://schemas.microsoft.com/office/drawing/2014/main" id="{F4EF1935-0B99-B942-97C1-B0AAB9A6EA0C}"/>
              </a:ext>
            </a:extLst>
          </p:cNvPr>
          <p:cNvPicPr>
            <a:picLocks noChangeAspect="1"/>
          </p:cNvPicPr>
          <p:nvPr/>
        </p:nvPicPr>
        <p:blipFill>
          <a:blip r:embed="rId3"/>
          <a:stretch>
            <a:fillRect/>
          </a:stretch>
        </p:blipFill>
        <p:spPr>
          <a:xfrm>
            <a:off x="201666" y="1270801"/>
            <a:ext cx="2847968" cy="3639312"/>
          </a:xfrm>
          <a:prstGeom prst="rect">
            <a:avLst/>
          </a:prstGeom>
        </p:spPr>
      </p:pic>
      <p:pic>
        <p:nvPicPr>
          <p:cNvPr id="16" name="Picture 15" descr="A picture containing outdoor&#10;&#10;Description automatically generated">
            <a:extLst>
              <a:ext uri="{FF2B5EF4-FFF2-40B4-BE49-F238E27FC236}">
                <a16:creationId xmlns:a16="http://schemas.microsoft.com/office/drawing/2014/main" id="{0A84D027-278C-9D1B-1304-ECC88EC5C651}"/>
              </a:ext>
            </a:extLst>
          </p:cNvPr>
          <p:cNvPicPr>
            <a:picLocks noChangeAspect="1"/>
          </p:cNvPicPr>
          <p:nvPr/>
        </p:nvPicPr>
        <p:blipFill>
          <a:blip r:embed="rId4"/>
          <a:stretch>
            <a:fillRect/>
          </a:stretch>
        </p:blipFill>
        <p:spPr>
          <a:xfrm>
            <a:off x="3107192" y="1270801"/>
            <a:ext cx="2847969" cy="3639312"/>
          </a:xfrm>
          <a:prstGeom prst="rect">
            <a:avLst/>
          </a:prstGeom>
        </p:spPr>
      </p:pic>
      <p:sp>
        <p:nvSpPr>
          <p:cNvPr id="17" name="TextBox 16">
            <a:extLst>
              <a:ext uri="{FF2B5EF4-FFF2-40B4-BE49-F238E27FC236}">
                <a16:creationId xmlns:a16="http://schemas.microsoft.com/office/drawing/2014/main" id="{D3F32C11-33B6-F131-C554-F1AB5ACC9D1D}"/>
              </a:ext>
            </a:extLst>
          </p:cNvPr>
          <p:cNvSpPr txBox="1"/>
          <p:nvPr/>
        </p:nvSpPr>
        <p:spPr>
          <a:xfrm>
            <a:off x="3164595" y="4860319"/>
            <a:ext cx="2889839" cy="1292662"/>
          </a:xfrm>
          <a:prstGeom prst="rect">
            <a:avLst/>
          </a:prstGeom>
          <a:noFill/>
        </p:spPr>
        <p:txBody>
          <a:bodyPr wrap="square" rtlCol="0">
            <a:spAutoFit/>
          </a:bodyPr>
          <a:lstStyle/>
          <a:p>
            <a:pPr algn="l"/>
            <a:r>
              <a:rPr lang="en-US" sz="1000" b="0" i="0" dirty="0">
                <a:solidFill>
                  <a:srgbClr val="DDDDDD"/>
                </a:solidFill>
                <a:effectLst/>
                <a:latin typeface="Sunflower"/>
              </a:rPr>
              <a:t>A bird's-eye view of Apollo 6 at launch site on Pad 39-A at Kennedy Space Center. The towering 363-feet Saturn V was a multi-stage, multi-engine launch vehicle taller than Statue of Liberty. Used for the first </a:t>
            </a:r>
            <a:r>
              <a:rPr lang="en-US" sz="1000" b="0" i="0" dirty="0">
                <a:solidFill>
                  <a:srgbClr val="FFFF00"/>
                </a:solidFill>
                <a:effectLst/>
                <a:latin typeface="Sunflower"/>
              </a:rPr>
              <a:t>human Moon missions</a:t>
            </a:r>
          </a:p>
          <a:p>
            <a:pPr algn="l"/>
            <a:r>
              <a:rPr lang="en-US" sz="1000" b="0" i="0" dirty="0">
                <a:solidFill>
                  <a:srgbClr val="FFFFFF"/>
                </a:solidFill>
                <a:effectLst/>
                <a:latin typeface="Sunflower"/>
              </a:rPr>
              <a:t>Date Created:</a:t>
            </a:r>
            <a:r>
              <a:rPr lang="en-US" sz="1000" b="0" i="0" dirty="0">
                <a:solidFill>
                  <a:srgbClr val="DDDDDD"/>
                </a:solidFill>
                <a:effectLst/>
                <a:latin typeface="Sunflower"/>
              </a:rPr>
              <a:t>1968-02-06</a:t>
            </a:r>
          </a:p>
          <a:p>
            <a:endParaRPr lang="en-US" dirty="0"/>
          </a:p>
        </p:txBody>
      </p:sp>
      <p:sp>
        <p:nvSpPr>
          <p:cNvPr id="20" name="TextBox 19">
            <a:extLst>
              <a:ext uri="{FF2B5EF4-FFF2-40B4-BE49-F238E27FC236}">
                <a16:creationId xmlns:a16="http://schemas.microsoft.com/office/drawing/2014/main" id="{0D0AE8F8-B616-7A73-6260-B9F8B461EC14}"/>
              </a:ext>
            </a:extLst>
          </p:cNvPr>
          <p:cNvSpPr txBox="1"/>
          <p:nvPr/>
        </p:nvSpPr>
        <p:spPr>
          <a:xfrm>
            <a:off x="6012564" y="4910113"/>
            <a:ext cx="2470271" cy="1477328"/>
          </a:xfrm>
          <a:prstGeom prst="rect">
            <a:avLst/>
          </a:prstGeom>
          <a:noFill/>
        </p:spPr>
        <p:txBody>
          <a:bodyPr wrap="square" rtlCol="0">
            <a:spAutoFit/>
          </a:bodyPr>
          <a:lstStyle/>
          <a:p>
            <a:r>
              <a:rPr lang="en-US" sz="1000" b="0" i="0" dirty="0">
                <a:solidFill>
                  <a:srgbClr val="DDDDDD"/>
                </a:solidFill>
                <a:effectLst/>
                <a:latin typeface="Sunflower"/>
              </a:rPr>
              <a:t>The Shuttle's major components are the orbiter spacecraft; the three main engines, with a combined thrust of more than 1.2 million pounds; the huge external tank (ET) that feeds the liquid hydrogen fuel and liquid oxygen oxidizer to the three main engines; and the two solid rocket boosters (SRB's), with their combined thrust of some 5.8 million pounds</a:t>
            </a:r>
            <a:endParaRPr lang="en-US" sz="1000" dirty="0"/>
          </a:p>
        </p:txBody>
      </p:sp>
      <p:pic>
        <p:nvPicPr>
          <p:cNvPr id="25" name="Picture 24" descr="A space shuttle on a launch pad&#10;&#10;Description automatically generated with medium confidence">
            <a:extLst>
              <a:ext uri="{FF2B5EF4-FFF2-40B4-BE49-F238E27FC236}">
                <a16:creationId xmlns:a16="http://schemas.microsoft.com/office/drawing/2014/main" id="{0641103C-9D19-57E4-C93E-1BF6E293571A}"/>
              </a:ext>
            </a:extLst>
          </p:cNvPr>
          <p:cNvPicPr>
            <a:picLocks noChangeAspect="1"/>
          </p:cNvPicPr>
          <p:nvPr/>
        </p:nvPicPr>
        <p:blipFill>
          <a:blip r:embed="rId5"/>
          <a:stretch>
            <a:fillRect/>
          </a:stretch>
        </p:blipFill>
        <p:spPr>
          <a:xfrm>
            <a:off x="6003224" y="1270801"/>
            <a:ext cx="2763224" cy="3639312"/>
          </a:xfrm>
          <a:prstGeom prst="rect">
            <a:avLst/>
          </a:prstGeom>
        </p:spPr>
      </p:pic>
      <p:sp>
        <p:nvSpPr>
          <p:cNvPr id="26" name="TextBox 25">
            <a:extLst>
              <a:ext uri="{FF2B5EF4-FFF2-40B4-BE49-F238E27FC236}">
                <a16:creationId xmlns:a16="http://schemas.microsoft.com/office/drawing/2014/main" id="{A5C9136A-ED3B-B4F3-D991-1600B1129E6F}"/>
              </a:ext>
            </a:extLst>
          </p:cNvPr>
          <p:cNvSpPr txBox="1"/>
          <p:nvPr/>
        </p:nvSpPr>
        <p:spPr>
          <a:xfrm>
            <a:off x="8902403" y="4921874"/>
            <a:ext cx="2958790" cy="1169551"/>
          </a:xfrm>
          <a:prstGeom prst="rect">
            <a:avLst/>
          </a:prstGeom>
          <a:noFill/>
        </p:spPr>
        <p:txBody>
          <a:bodyPr wrap="square" rtlCol="0">
            <a:spAutoFit/>
          </a:bodyPr>
          <a:lstStyle/>
          <a:p>
            <a:r>
              <a:rPr lang="en-US" sz="1000" dirty="0">
                <a:solidFill>
                  <a:srgbClr val="DDDDDD"/>
                </a:solidFill>
                <a:latin typeface="Sunflower"/>
              </a:rPr>
              <a:t>T</a:t>
            </a:r>
            <a:r>
              <a:rPr lang="en-US" sz="1000" b="0" i="0" dirty="0">
                <a:solidFill>
                  <a:srgbClr val="DDDDDD"/>
                </a:solidFill>
                <a:effectLst/>
                <a:latin typeface="Sunflower"/>
              </a:rPr>
              <a:t>he Artemis I Space Launch System (SLS) and Orion spacecraft, atop the mobile launcher, are being prepared for a wet dress rehearsal to practice timelines and procedures for launch. The first in an increasingly complex series of missions, Artemis I will test SLS and Orion as an integrated system prior to crewed flights to the Moon. </a:t>
            </a:r>
            <a:endParaRPr lang="en-US" sz="1000" dirty="0"/>
          </a:p>
        </p:txBody>
      </p:sp>
      <p:pic>
        <p:nvPicPr>
          <p:cNvPr id="28" name="Picture 27" descr="A rocket on a launch pad&#10;&#10;Description automatically generated with low confidence">
            <a:extLst>
              <a:ext uri="{FF2B5EF4-FFF2-40B4-BE49-F238E27FC236}">
                <a16:creationId xmlns:a16="http://schemas.microsoft.com/office/drawing/2014/main" id="{8CA9F98A-7079-B7A8-53E5-9BBAAA3CFF99}"/>
              </a:ext>
            </a:extLst>
          </p:cNvPr>
          <p:cNvPicPr>
            <a:picLocks noChangeAspect="1"/>
          </p:cNvPicPr>
          <p:nvPr/>
        </p:nvPicPr>
        <p:blipFill>
          <a:blip r:embed="rId6"/>
          <a:stretch>
            <a:fillRect/>
          </a:stretch>
        </p:blipFill>
        <p:spPr>
          <a:xfrm>
            <a:off x="8823851" y="1270801"/>
            <a:ext cx="3240133" cy="3639312"/>
          </a:xfrm>
          <a:prstGeom prst="rect">
            <a:avLst/>
          </a:prstGeom>
        </p:spPr>
      </p:pic>
    </p:spTree>
    <p:extLst>
      <p:ext uri="{BB962C8B-B14F-4D97-AF65-F5344CB8AC3E}">
        <p14:creationId xmlns:p14="http://schemas.microsoft.com/office/powerpoint/2010/main" val="3526342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128016" y="100857"/>
            <a:ext cx="12192000" cy="680923"/>
          </a:xfrm>
        </p:spPr>
        <p:txBody>
          <a:bodyPr/>
          <a:lstStyle/>
          <a:p>
            <a:pPr algn="ctr"/>
            <a:r>
              <a:rPr lang="en-US" sz="4000" dirty="0">
                <a:effectLst/>
              </a:rPr>
              <a:t>Space Shuttle</a:t>
            </a:r>
            <a:endParaRPr lang="en-US" sz="4000" dirty="0"/>
          </a:p>
        </p:txBody>
      </p:sp>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10278658" y="6603255"/>
            <a:ext cx="1692274" cy="153888"/>
          </a:xfrm>
        </p:spPr>
        <p:txBody>
          <a:bodyPr/>
          <a:lstStyle/>
          <a:p>
            <a:fld id="{DBA1B0FB-D917-4C8C-928F-313BD683BF39}" type="slidenum">
              <a:rPr lang="en-US" smtClean="0"/>
              <a:pPr/>
              <a:t>7</a:t>
            </a:fld>
            <a:endParaRPr lang="en-US"/>
          </a:p>
        </p:txBody>
      </p:sp>
      <p:pic>
        <p:nvPicPr>
          <p:cNvPr id="22" name="Picture 21">
            <a:extLst>
              <a:ext uri="{FF2B5EF4-FFF2-40B4-BE49-F238E27FC236}">
                <a16:creationId xmlns:a16="http://schemas.microsoft.com/office/drawing/2014/main" id="{30863BF6-FA8D-CF45-217D-61315B9BA83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058105" y="38558"/>
            <a:ext cx="1095707" cy="903059"/>
          </a:xfrm>
          <a:prstGeom prst="rect">
            <a:avLst/>
          </a:prstGeom>
          <a:noFill/>
          <a:ln>
            <a:noFill/>
          </a:ln>
        </p:spPr>
      </p:pic>
      <p:pic>
        <p:nvPicPr>
          <p:cNvPr id="6" name="Picture 5" descr="A picture containing text, transport, helicopter&#10;&#10;Description automatically generated">
            <a:extLst>
              <a:ext uri="{FF2B5EF4-FFF2-40B4-BE49-F238E27FC236}">
                <a16:creationId xmlns:a16="http://schemas.microsoft.com/office/drawing/2014/main" id="{D8331966-84DE-C725-E7C1-EBBCBEC352AC}"/>
              </a:ext>
            </a:extLst>
          </p:cNvPr>
          <p:cNvPicPr>
            <a:picLocks noChangeAspect="1"/>
          </p:cNvPicPr>
          <p:nvPr/>
        </p:nvPicPr>
        <p:blipFill>
          <a:blip r:embed="rId3"/>
          <a:stretch>
            <a:fillRect/>
          </a:stretch>
        </p:blipFill>
        <p:spPr>
          <a:xfrm>
            <a:off x="490653" y="1159838"/>
            <a:ext cx="9144000" cy="4166616"/>
          </a:xfrm>
          <a:prstGeom prst="rect">
            <a:avLst/>
          </a:prstGeom>
        </p:spPr>
      </p:pic>
      <p:pic>
        <p:nvPicPr>
          <p:cNvPr id="7" name="Picture 6" descr="A jet flying in the sky&#10;&#10;Description automatically generated with low confidence">
            <a:extLst>
              <a:ext uri="{FF2B5EF4-FFF2-40B4-BE49-F238E27FC236}">
                <a16:creationId xmlns:a16="http://schemas.microsoft.com/office/drawing/2014/main" id="{2E7C41AD-5BFB-1D76-1549-4DE450388FC5}"/>
              </a:ext>
            </a:extLst>
          </p:cNvPr>
          <p:cNvPicPr>
            <a:picLocks noChangeAspect="1"/>
          </p:cNvPicPr>
          <p:nvPr/>
        </p:nvPicPr>
        <p:blipFill>
          <a:blip r:embed="rId4"/>
          <a:stretch>
            <a:fillRect/>
          </a:stretch>
        </p:blipFill>
        <p:spPr>
          <a:xfrm>
            <a:off x="9730604" y="2345324"/>
            <a:ext cx="2423208" cy="1507030"/>
          </a:xfrm>
          <a:prstGeom prst="rect">
            <a:avLst/>
          </a:prstGeom>
        </p:spPr>
      </p:pic>
    </p:spTree>
    <p:extLst>
      <p:ext uri="{BB962C8B-B14F-4D97-AF65-F5344CB8AC3E}">
        <p14:creationId xmlns:p14="http://schemas.microsoft.com/office/powerpoint/2010/main" val="2642796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128016" y="100857"/>
            <a:ext cx="12192000" cy="680923"/>
          </a:xfrm>
        </p:spPr>
        <p:txBody>
          <a:bodyPr/>
          <a:lstStyle/>
          <a:p>
            <a:pPr algn="ctr"/>
            <a:r>
              <a:rPr lang="en-US" sz="4000" dirty="0">
                <a:effectLst/>
              </a:rPr>
              <a:t>Space Launch System (SLS)</a:t>
            </a:r>
            <a:endParaRPr lang="en-US" sz="4000" dirty="0"/>
          </a:p>
        </p:txBody>
      </p:sp>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10278658" y="6603255"/>
            <a:ext cx="1692274" cy="153888"/>
          </a:xfrm>
        </p:spPr>
        <p:txBody>
          <a:bodyPr/>
          <a:lstStyle/>
          <a:p>
            <a:fld id="{DBA1B0FB-D917-4C8C-928F-313BD683BF39}" type="slidenum">
              <a:rPr lang="en-US" smtClean="0"/>
              <a:pPr/>
              <a:t>8</a:t>
            </a:fld>
            <a:endParaRPr lang="en-US"/>
          </a:p>
        </p:txBody>
      </p:sp>
      <p:pic>
        <p:nvPicPr>
          <p:cNvPr id="22" name="Picture 21">
            <a:extLst>
              <a:ext uri="{FF2B5EF4-FFF2-40B4-BE49-F238E27FC236}">
                <a16:creationId xmlns:a16="http://schemas.microsoft.com/office/drawing/2014/main" id="{30863BF6-FA8D-CF45-217D-61315B9BA83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058105" y="38558"/>
            <a:ext cx="1095707" cy="903059"/>
          </a:xfrm>
          <a:prstGeom prst="rect">
            <a:avLst/>
          </a:prstGeom>
          <a:noFill/>
          <a:ln>
            <a:noFill/>
          </a:ln>
        </p:spPr>
      </p:pic>
      <p:pic>
        <p:nvPicPr>
          <p:cNvPr id="4" name="Picture 3">
            <a:extLst>
              <a:ext uri="{FF2B5EF4-FFF2-40B4-BE49-F238E27FC236}">
                <a16:creationId xmlns:a16="http://schemas.microsoft.com/office/drawing/2014/main" id="{BEAB0C36-3069-801D-C43F-0A71EC600004}"/>
              </a:ext>
            </a:extLst>
          </p:cNvPr>
          <p:cNvPicPr>
            <a:picLocks noChangeAspect="1"/>
          </p:cNvPicPr>
          <p:nvPr/>
        </p:nvPicPr>
        <p:blipFill>
          <a:blip r:embed="rId3"/>
          <a:stretch>
            <a:fillRect/>
          </a:stretch>
        </p:blipFill>
        <p:spPr>
          <a:xfrm>
            <a:off x="1633537" y="861768"/>
            <a:ext cx="8924925" cy="5581650"/>
          </a:xfrm>
          <a:prstGeom prst="rect">
            <a:avLst/>
          </a:prstGeom>
        </p:spPr>
      </p:pic>
    </p:spTree>
    <p:extLst>
      <p:ext uri="{BB962C8B-B14F-4D97-AF65-F5344CB8AC3E}">
        <p14:creationId xmlns:p14="http://schemas.microsoft.com/office/powerpoint/2010/main" val="11945264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221068" y="0"/>
            <a:ext cx="12192000" cy="680923"/>
          </a:xfrm>
        </p:spPr>
        <p:txBody>
          <a:bodyPr/>
          <a:lstStyle/>
          <a:p>
            <a:pPr algn="ctr"/>
            <a:r>
              <a:rPr lang="en-US" sz="4000" dirty="0">
                <a:effectLst/>
              </a:rPr>
              <a:t>Space Launch System (SLS)</a:t>
            </a:r>
            <a:endParaRPr lang="en-US" sz="4000" dirty="0"/>
          </a:p>
        </p:txBody>
      </p:sp>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10278658" y="6603255"/>
            <a:ext cx="1692274" cy="153888"/>
          </a:xfrm>
        </p:spPr>
        <p:txBody>
          <a:bodyPr/>
          <a:lstStyle/>
          <a:p>
            <a:fld id="{DBA1B0FB-D917-4C8C-928F-313BD683BF39}" type="slidenum">
              <a:rPr lang="en-US" smtClean="0"/>
              <a:pPr/>
              <a:t>9</a:t>
            </a:fld>
            <a:endParaRPr lang="en-US"/>
          </a:p>
        </p:txBody>
      </p:sp>
      <p:pic>
        <p:nvPicPr>
          <p:cNvPr id="22" name="Picture 21">
            <a:extLst>
              <a:ext uri="{FF2B5EF4-FFF2-40B4-BE49-F238E27FC236}">
                <a16:creationId xmlns:a16="http://schemas.microsoft.com/office/drawing/2014/main" id="{30863BF6-FA8D-CF45-217D-61315B9BA83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058105" y="38558"/>
            <a:ext cx="1095707" cy="903059"/>
          </a:xfrm>
          <a:prstGeom prst="rect">
            <a:avLst/>
          </a:prstGeom>
          <a:noFill/>
          <a:ln>
            <a:noFill/>
          </a:ln>
        </p:spPr>
      </p:pic>
      <p:pic>
        <p:nvPicPr>
          <p:cNvPr id="5" name="Picture 4">
            <a:extLst>
              <a:ext uri="{FF2B5EF4-FFF2-40B4-BE49-F238E27FC236}">
                <a16:creationId xmlns:a16="http://schemas.microsoft.com/office/drawing/2014/main" id="{BDFEA30A-0607-EFF8-91B5-E8B5C6D19819}"/>
              </a:ext>
            </a:extLst>
          </p:cNvPr>
          <p:cNvPicPr>
            <a:picLocks noChangeAspect="1"/>
          </p:cNvPicPr>
          <p:nvPr/>
        </p:nvPicPr>
        <p:blipFill>
          <a:blip r:embed="rId3"/>
          <a:stretch>
            <a:fillRect/>
          </a:stretch>
        </p:blipFill>
        <p:spPr>
          <a:xfrm>
            <a:off x="221068" y="767135"/>
            <a:ext cx="5536132" cy="5913064"/>
          </a:xfrm>
          <a:prstGeom prst="rect">
            <a:avLst/>
          </a:prstGeom>
        </p:spPr>
      </p:pic>
      <p:pic>
        <p:nvPicPr>
          <p:cNvPr id="7" name="Picture 6">
            <a:extLst>
              <a:ext uri="{FF2B5EF4-FFF2-40B4-BE49-F238E27FC236}">
                <a16:creationId xmlns:a16="http://schemas.microsoft.com/office/drawing/2014/main" id="{04C7AF78-02F3-2000-26F9-6CE11F8A215B}"/>
              </a:ext>
            </a:extLst>
          </p:cNvPr>
          <p:cNvPicPr>
            <a:picLocks noChangeAspect="1"/>
          </p:cNvPicPr>
          <p:nvPr/>
        </p:nvPicPr>
        <p:blipFill>
          <a:blip r:embed="rId4"/>
          <a:stretch>
            <a:fillRect/>
          </a:stretch>
        </p:blipFill>
        <p:spPr>
          <a:xfrm>
            <a:off x="5874932" y="844079"/>
            <a:ext cx="5700034" cy="5913064"/>
          </a:xfrm>
          <a:prstGeom prst="rect">
            <a:avLst/>
          </a:prstGeom>
        </p:spPr>
      </p:pic>
    </p:spTree>
    <p:extLst>
      <p:ext uri="{BB962C8B-B14F-4D97-AF65-F5344CB8AC3E}">
        <p14:creationId xmlns:p14="http://schemas.microsoft.com/office/powerpoint/2010/main" val="1713296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LS Infographic"/>
          <p:cNvPicPr>
            <a:picLocks noChangeAspect="1" noChangeArrowheads="1"/>
          </p:cNvPicPr>
          <p:nvPr/>
        </p:nvPicPr>
        <p:blipFill rotWithShape="1">
          <a:blip r:embed="rId3">
            <a:extLst>
              <a:ext uri="{28A0092B-C50C-407E-A947-70E740481C1C}">
                <a14:useLocalDpi xmlns:a14="http://schemas.microsoft.com/office/drawing/2010/main" val="0"/>
              </a:ext>
            </a:extLst>
          </a:blip>
          <a:srcRect t="11870"/>
          <a:stretch/>
        </p:blipFill>
        <p:spPr bwMode="auto">
          <a:xfrm>
            <a:off x="2903690" y="38558"/>
            <a:ext cx="6191542" cy="681944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7724A5F-DEF7-EE25-28A5-578FDD4AE32E}"/>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1058105" y="38558"/>
            <a:ext cx="1095707" cy="903059"/>
          </a:xfrm>
          <a:prstGeom prst="rect">
            <a:avLst/>
          </a:prstGeom>
          <a:noFill/>
          <a:ln>
            <a:noFill/>
          </a:ln>
        </p:spPr>
      </p:pic>
    </p:spTree>
    <p:extLst>
      <p:ext uri="{BB962C8B-B14F-4D97-AF65-F5344CB8AC3E}">
        <p14:creationId xmlns:p14="http://schemas.microsoft.com/office/powerpoint/2010/main" val="1754197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1"/>
            <a:ext cx="9144000" cy="6854573"/>
          </a:xfrm>
          <a:prstGeom prst="rect">
            <a:avLst/>
          </a:prstGeom>
        </p:spPr>
      </p:pic>
      <p:pic>
        <p:nvPicPr>
          <p:cNvPr id="2" name="Picture 1">
            <a:extLst>
              <a:ext uri="{FF2B5EF4-FFF2-40B4-BE49-F238E27FC236}">
                <a16:creationId xmlns:a16="http://schemas.microsoft.com/office/drawing/2014/main" id="{42A4BEFF-C754-C3A9-8C94-8B06F495B964}"/>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1058105" y="38558"/>
            <a:ext cx="1095707" cy="903059"/>
          </a:xfrm>
          <a:prstGeom prst="rect">
            <a:avLst/>
          </a:prstGeom>
          <a:noFill/>
          <a:ln>
            <a:noFill/>
          </a:ln>
        </p:spPr>
      </p:pic>
    </p:spTree>
    <p:extLst>
      <p:ext uri="{BB962C8B-B14F-4D97-AF65-F5344CB8AC3E}">
        <p14:creationId xmlns:p14="http://schemas.microsoft.com/office/powerpoint/2010/main" val="2548596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12</a:t>
            </a:fld>
            <a:endParaRPr lang="en-US"/>
          </a:p>
        </p:txBody>
      </p:sp>
      <p:pic>
        <p:nvPicPr>
          <p:cNvPr id="7" name="Picture 6" descr="Diagram&#10;&#10;Description automatically generated">
            <a:extLst>
              <a:ext uri="{FF2B5EF4-FFF2-40B4-BE49-F238E27FC236}">
                <a16:creationId xmlns:a16="http://schemas.microsoft.com/office/drawing/2014/main" id="{0555054C-F4FB-94E5-5E6E-2447B3FDC7A9}"/>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1494009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91440" y="0"/>
            <a:ext cx="12192000" cy="680923"/>
          </a:xfrm>
        </p:spPr>
        <p:txBody>
          <a:bodyPr/>
          <a:lstStyle/>
          <a:p>
            <a:pPr algn="ctr"/>
            <a:r>
              <a:rPr lang="en-US" sz="4500" dirty="0">
                <a:effectLst/>
              </a:rPr>
              <a:t>Rocket Science</a:t>
            </a:r>
            <a:endParaRPr lang="en-US" sz="4500" dirty="0"/>
          </a:p>
        </p:txBody>
      </p:sp>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13</a:t>
            </a:fld>
            <a:endParaRPr lang="en-US"/>
          </a:p>
        </p:txBody>
      </p:sp>
      <p:pic>
        <p:nvPicPr>
          <p:cNvPr id="22" name="Picture 21">
            <a:extLst>
              <a:ext uri="{FF2B5EF4-FFF2-40B4-BE49-F238E27FC236}">
                <a16:creationId xmlns:a16="http://schemas.microsoft.com/office/drawing/2014/main" id="{30863BF6-FA8D-CF45-217D-61315B9BA83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058105" y="38558"/>
            <a:ext cx="1095707" cy="903059"/>
          </a:xfrm>
          <a:prstGeom prst="rect">
            <a:avLst/>
          </a:prstGeom>
          <a:noFill/>
          <a:ln>
            <a:noFill/>
          </a:ln>
        </p:spPr>
      </p:pic>
      <p:pic>
        <p:nvPicPr>
          <p:cNvPr id="4" name="Picture 3" descr="A picture containing text, book&#10;&#10;Description automatically generated">
            <a:extLst>
              <a:ext uri="{FF2B5EF4-FFF2-40B4-BE49-F238E27FC236}">
                <a16:creationId xmlns:a16="http://schemas.microsoft.com/office/drawing/2014/main" id="{E4E6FF5D-A6CF-5999-D443-EFA56B839D7B}"/>
              </a:ext>
            </a:extLst>
          </p:cNvPr>
          <p:cNvPicPr>
            <a:picLocks noChangeAspect="1"/>
          </p:cNvPicPr>
          <p:nvPr/>
        </p:nvPicPr>
        <p:blipFill>
          <a:blip r:embed="rId3"/>
          <a:stretch>
            <a:fillRect/>
          </a:stretch>
        </p:blipFill>
        <p:spPr>
          <a:xfrm>
            <a:off x="4834478" y="906152"/>
            <a:ext cx="4116324" cy="5045696"/>
          </a:xfrm>
          <a:prstGeom prst="rect">
            <a:avLst/>
          </a:prstGeom>
        </p:spPr>
      </p:pic>
      <p:sp>
        <p:nvSpPr>
          <p:cNvPr id="6" name="TextBox 5">
            <a:extLst>
              <a:ext uri="{FF2B5EF4-FFF2-40B4-BE49-F238E27FC236}">
                <a16:creationId xmlns:a16="http://schemas.microsoft.com/office/drawing/2014/main" id="{13D00F9F-EF13-9B5B-9F5E-43E784BD941E}"/>
              </a:ext>
            </a:extLst>
          </p:cNvPr>
          <p:cNvSpPr txBox="1"/>
          <p:nvPr/>
        </p:nvSpPr>
        <p:spPr>
          <a:xfrm>
            <a:off x="304800" y="906152"/>
            <a:ext cx="4352544" cy="5078313"/>
          </a:xfrm>
          <a:prstGeom prst="rect">
            <a:avLst/>
          </a:prstGeom>
          <a:noFill/>
        </p:spPr>
        <p:txBody>
          <a:bodyPr wrap="square" rtlCol="0">
            <a:spAutoFit/>
          </a:bodyPr>
          <a:lstStyle/>
          <a:p>
            <a:r>
              <a:rPr lang="en-US" dirty="0"/>
              <a:t>ARTEMIS 1</a:t>
            </a:r>
          </a:p>
          <a:p>
            <a:pPr marL="285750" indent="-285750">
              <a:buFontTx/>
              <a:buChar char="-"/>
            </a:pPr>
            <a:r>
              <a:rPr lang="en-US" dirty="0"/>
              <a:t>Uncrewed spacecraft to the moon </a:t>
            </a:r>
          </a:p>
          <a:p>
            <a:pPr marL="285750" indent="-285750">
              <a:buFontTx/>
              <a:buChar char="-"/>
            </a:pPr>
            <a:r>
              <a:rPr lang="en-US" dirty="0"/>
              <a:t>5 days to reach lunar orbit</a:t>
            </a:r>
          </a:p>
          <a:p>
            <a:pPr marL="285750" indent="-285750">
              <a:buFontTx/>
              <a:buChar char="-"/>
            </a:pPr>
            <a:r>
              <a:rPr lang="en-US" dirty="0"/>
              <a:t>Traveled a total of 1.4 million miles</a:t>
            </a:r>
          </a:p>
          <a:p>
            <a:pPr marL="285750" indent="-285750">
              <a:buFontTx/>
              <a:buChar char="-"/>
            </a:pPr>
            <a:r>
              <a:rPr lang="en-US" dirty="0"/>
              <a:t>Circled the moon </a:t>
            </a:r>
          </a:p>
          <a:p>
            <a:pPr marL="285750" indent="-285750">
              <a:buFontTx/>
              <a:buChar char="-"/>
            </a:pPr>
            <a:r>
              <a:rPr lang="en-US" dirty="0"/>
              <a:t>Returned in 25 and half days </a:t>
            </a:r>
          </a:p>
          <a:p>
            <a:pPr marL="285750" indent="-285750">
              <a:buFontTx/>
              <a:buChar char="-"/>
            </a:pPr>
            <a:r>
              <a:rPr lang="en-US" dirty="0"/>
              <a:t>Launched November 2022</a:t>
            </a:r>
          </a:p>
          <a:p>
            <a:pPr marL="285750" indent="-285750">
              <a:buFontTx/>
              <a:buChar char="-"/>
            </a:pPr>
            <a:endParaRPr lang="en-US" dirty="0"/>
          </a:p>
          <a:p>
            <a:r>
              <a:rPr lang="en-US" dirty="0"/>
              <a:t>ARTEMIS 2</a:t>
            </a:r>
          </a:p>
          <a:p>
            <a:pPr marL="285750" indent="-285750">
              <a:buFontTx/>
              <a:buChar char="-"/>
            </a:pPr>
            <a:r>
              <a:rPr lang="en-US" dirty="0"/>
              <a:t>Crewed/manned flight </a:t>
            </a:r>
          </a:p>
          <a:p>
            <a:pPr marL="285750" indent="-285750">
              <a:buFontTx/>
              <a:buChar char="-"/>
            </a:pPr>
            <a:r>
              <a:rPr lang="en-US" dirty="0"/>
              <a:t>Tentative – November 2024</a:t>
            </a:r>
          </a:p>
          <a:p>
            <a:pPr marL="285750" indent="-285750">
              <a:buFontTx/>
              <a:buChar char="-"/>
            </a:pPr>
            <a:r>
              <a:rPr lang="en-US" dirty="0"/>
              <a:t>Will go beyond the moon </a:t>
            </a:r>
          </a:p>
          <a:p>
            <a:pPr marL="285750" indent="-285750">
              <a:buFontTx/>
              <a:buChar char="-"/>
            </a:pPr>
            <a:r>
              <a:rPr lang="en-US" dirty="0"/>
              <a:t>Farthest space travel by humans to date</a:t>
            </a:r>
          </a:p>
          <a:p>
            <a:pPr marL="285750" indent="-285750">
              <a:buFontTx/>
              <a:buChar char="-"/>
            </a:pPr>
            <a:endParaRPr lang="en-US" dirty="0"/>
          </a:p>
          <a:p>
            <a:r>
              <a:rPr lang="en-US" dirty="0"/>
              <a:t>ARTEMIS 3</a:t>
            </a:r>
          </a:p>
          <a:p>
            <a:pPr marL="285750" indent="-285750">
              <a:buFontTx/>
              <a:buChar char="-"/>
            </a:pPr>
            <a:r>
              <a:rPr lang="en-US" dirty="0"/>
              <a:t>Crewed moon landing mission </a:t>
            </a:r>
          </a:p>
          <a:p>
            <a:pPr marL="285750" indent="-285750">
              <a:buFontTx/>
              <a:buChar char="-"/>
            </a:pPr>
            <a:r>
              <a:rPr lang="en-US" dirty="0"/>
              <a:t>Will land first female astronaut and colored astronaut on the moon</a:t>
            </a:r>
          </a:p>
        </p:txBody>
      </p:sp>
      <p:pic>
        <p:nvPicPr>
          <p:cNvPr id="7" name="Picture 6" descr="A picture containing text, outdoor&#10;&#10;Description automatically generated">
            <a:extLst>
              <a:ext uri="{FF2B5EF4-FFF2-40B4-BE49-F238E27FC236}">
                <a16:creationId xmlns:a16="http://schemas.microsoft.com/office/drawing/2014/main" id="{B7A0E9C8-64B9-C05C-CC7B-0C9304D64D0D}"/>
              </a:ext>
            </a:extLst>
          </p:cNvPr>
          <p:cNvPicPr>
            <a:picLocks noChangeAspect="1"/>
          </p:cNvPicPr>
          <p:nvPr/>
        </p:nvPicPr>
        <p:blipFill>
          <a:blip r:embed="rId4"/>
          <a:stretch>
            <a:fillRect/>
          </a:stretch>
        </p:blipFill>
        <p:spPr>
          <a:xfrm>
            <a:off x="8981632" y="980175"/>
            <a:ext cx="2759264" cy="3484907"/>
          </a:xfrm>
          <a:prstGeom prst="rect">
            <a:avLst/>
          </a:prstGeom>
        </p:spPr>
      </p:pic>
      <p:sp>
        <p:nvSpPr>
          <p:cNvPr id="8" name="TextBox 7">
            <a:extLst>
              <a:ext uri="{FF2B5EF4-FFF2-40B4-BE49-F238E27FC236}">
                <a16:creationId xmlns:a16="http://schemas.microsoft.com/office/drawing/2014/main" id="{6374EBD4-C774-7516-529A-C0CB1229C254}"/>
              </a:ext>
            </a:extLst>
          </p:cNvPr>
          <p:cNvSpPr txBox="1"/>
          <p:nvPr/>
        </p:nvSpPr>
        <p:spPr>
          <a:xfrm>
            <a:off x="9052560" y="4503640"/>
            <a:ext cx="2688336" cy="246221"/>
          </a:xfrm>
          <a:prstGeom prst="rect">
            <a:avLst/>
          </a:prstGeom>
          <a:noFill/>
        </p:spPr>
        <p:txBody>
          <a:bodyPr wrap="square" rtlCol="0">
            <a:spAutoFit/>
          </a:bodyPr>
          <a:lstStyle/>
          <a:p>
            <a:pPr algn="ctr"/>
            <a:r>
              <a:rPr lang="en-US" sz="1000" dirty="0"/>
              <a:t>Picture of me next to Artemis 1 </a:t>
            </a:r>
          </a:p>
        </p:txBody>
      </p:sp>
    </p:spTree>
    <p:extLst>
      <p:ext uri="{BB962C8B-B14F-4D97-AF65-F5344CB8AC3E}">
        <p14:creationId xmlns:p14="http://schemas.microsoft.com/office/powerpoint/2010/main" val="2057851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38188" y="11144"/>
            <a:ext cx="12192000" cy="680923"/>
          </a:xfrm>
        </p:spPr>
        <p:txBody>
          <a:bodyPr/>
          <a:lstStyle/>
          <a:p>
            <a:pPr algn="ctr"/>
            <a:r>
              <a:rPr lang="en-US" sz="4500" dirty="0">
                <a:effectLst/>
              </a:rPr>
              <a:t>International Space Station</a:t>
            </a:r>
            <a:endParaRPr lang="en-US" sz="4500" dirty="0"/>
          </a:p>
        </p:txBody>
      </p:sp>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14</a:t>
            </a:fld>
            <a:endParaRPr lang="en-US"/>
          </a:p>
        </p:txBody>
      </p:sp>
      <p:pic>
        <p:nvPicPr>
          <p:cNvPr id="22" name="Picture 21">
            <a:extLst>
              <a:ext uri="{FF2B5EF4-FFF2-40B4-BE49-F238E27FC236}">
                <a16:creationId xmlns:a16="http://schemas.microsoft.com/office/drawing/2014/main" id="{30863BF6-FA8D-CF45-217D-61315B9BA83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058105" y="38558"/>
            <a:ext cx="1095707" cy="903059"/>
          </a:xfrm>
          <a:prstGeom prst="rect">
            <a:avLst/>
          </a:prstGeom>
          <a:noFill/>
          <a:ln>
            <a:noFill/>
          </a:ln>
        </p:spPr>
      </p:pic>
      <p:pic>
        <p:nvPicPr>
          <p:cNvPr id="3" name="Picture 2" descr="Image result for international space station">
            <a:extLst>
              <a:ext uri="{FF2B5EF4-FFF2-40B4-BE49-F238E27FC236}">
                <a16:creationId xmlns:a16="http://schemas.microsoft.com/office/drawing/2014/main" id="{CE30134A-EAA8-645D-16FA-7F5328CC4F3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2738" y="1338877"/>
            <a:ext cx="7308385" cy="48249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0FC6428-9537-4FA7-CCF4-84A09996869A}"/>
              </a:ext>
            </a:extLst>
          </p:cNvPr>
          <p:cNvSpPr txBox="1"/>
          <p:nvPr/>
        </p:nvSpPr>
        <p:spPr>
          <a:xfrm>
            <a:off x="-51633" y="1089061"/>
            <a:ext cx="4902602" cy="5632311"/>
          </a:xfrm>
          <a:prstGeom prst="rect">
            <a:avLst/>
          </a:prstGeom>
          <a:noFill/>
        </p:spPr>
        <p:txBody>
          <a:bodyPr wrap="square" rtlCol="0">
            <a:spAutoFit/>
          </a:bodyPr>
          <a:lstStyle/>
          <a:p>
            <a:pPr marL="285750" indent="-285750">
              <a:buFontTx/>
              <a:buChar char="-"/>
            </a:pPr>
            <a:r>
              <a:rPr lang="en-US" sz="2000" dirty="0"/>
              <a:t>Floating laboratory in space – nonstop use by astronauts and explorers since 2001</a:t>
            </a:r>
          </a:p>
          <a:p>
            <a:endParaRPr lang="en-US" sz="2000" dirty="0">
              <a:latin typeface="Public Sans Web"/>
            </a:endParaRPr>
          </a:p>
          <a:p>
            <a:pPr marL="285750" indent="-285750">
              <a:buFontTx/>
              <a:buChar char="-"/>
            </a:pPr>
            <a:r>
              <a:rPr lang="en-US" sz="2000" dirty="0">
                <a:latin typeface="Public Sans Web"/>
              </a:rPr>
              <a:t>Multinational effort - contains contributions from the USA, </a:t>
            </a:r>
            <a:r>
              <a:rPr lang="en-US" sz="2000" b="0" i="0" dirty="0">
                <a:effectLst/>
                <a:latin typeface="Public Sans Web"/>
              </a:rPr>
              <a:t>Canada, Japan, Russia and Europe</a:t>
            </a:r>
          </a:p>
          <a:p>
            <a:pPr marL="285750" indent="-285750">
              <a:buFontTx/>
              <a:buChar char="-"/>
            </a:pPr>
            <a:endParaRPr lang="en-US" sz="2000" b="0" i="0" dirty="0">
              <a:effectLst/>
              <a:latin typeface="Public Sans Web"/>
            </a:endParaRPr>
          </a:p>
          <a:p>
            <a:pPr marL="285750" indent="-285750">
              <a:buFontTx/>
              <a:buChar char="-"/>
            </a:pPr>
            <a:r>
              <a:rPr lang="en-US" sz="2000" b="0" i="0" dirty="0">
                <a:effectLst/>
                <a:latin typeface="Public Sans Web"/>
              </a:rPr>
              <a:t>Research: Human physiology, radiation, materials science, engineering, biology, fluid physics, and technology</a:t>
            </a:r>
          </a:p>
          <a:p>
            <a:pPr marL="285750" indent="-285750">
              <a:buFontTx/>
              <a:buChar char="-"/>
            </a:pPr>
            <a:endParaRPr lang="en-US" sz="2000" b="0" i="0" dirty="0">
              <a:effectLst/>
              <a:latin typeface="Public Sans Web"/>
            </a:endParaRPr>
          </a:p>
          <a:p>
            <a:pPr marL="285750" indent="-285750">
              <a:buFontTx/>
              <a:buChar char="-"/>
            </a:pPr>
            <a:r>
              <a:rPr lang="en-US" sz="2000" dirty="0">
                <a:latin typeface="Public Sans Web"/>
              </a:rPr>
              <a:t>M</a:t>
            </a:r>
            <a:r>
              <a:rPr lang="en-US" sz="2000" b="0" i="0" dirty="0">
                <a:effectLst/>
                <a:latin typeface="Public Sans Web"/>
              </a:rPr>
              <a:t>ass over 400,000 kg</a:t>
            </a:r>
          </a:p>
          <a:p>
            <a:pPr marL="285750" indent="-285750">
              <a:buFontTx/>
              <a:buChar char="-"/>
            </a:pPr>
            <a:endParaRPr lang="en-US" sz="2000" b="0" i="0" dirty="0">
              <a:effectLst/>
              <a:latin typeface="Public Sans Web"/>
            </a:endParaRPr>
          </a:p>
          <a:p>
            <a:pPr marL="285750" indent="-285750">
              <a:buFontTx/>
              <a:buChar char="-"/>
            </a:pPr>
            <a:r>
              <a:rPr lang="en-US" sz="2000" b="0" i="0" dirty="0">
                <a:effectLst/>
                <a:latin typeface="Public Sans Web"/>
              </a:rPr>
              <a:t>ISS orbits at an altitude of between 370–460 km</a:t>
            </a:r>
          </a:p>
          <a:p>
            <a:pPr marL="285750" indent="-285750">
              <a:buFontTx/>
              <a:buChar char="-"/>
            </a:pPr>
            <a:endParaRPr lang="en-US" sz="2000" dirty="0">
              <a:latin typeface="Public Sans Web"/>
            </a:endParaRPr>
          </a:p>
          <a:p>
            <a:r>
              <a:rPr lang="en-US" sz="2000" b="0" i="0" dirty="0">
                <a:effectLst/>
                <a:latin typeface="Public Sans Web"/>
              </a:rPr>
              <a:t> -   Atmospheric friction and requires   </a:t>
            </a:r>
          </a:p>
          <a:p>
            <a:r>
              <a:rPr lang="en-US" sz="2000" dirty="0">
                <a:latin typeface="Public Sans Web"/>
              </a:rPr>
              <a:t>     </a:t>
            </a:r>
            <a:r>
              <a:rPr lang="en-US" sz="2000" b="0" i="0" dirty="0">
                <a:effectLst/>
                <a:latin typeface="Public Sans Web"/>
              </a:rPr>
              <a:t>periodic rocket firings to boost the orbit</a:t>
            </a:r>
            <a:endParaRPr lang="en-US" sz="2000" dirty="0"/>
          </a:p>
        </p:txBody>
      </p:sp>
    </p:spTree>
    <p:extLst>
      <p:ext uri="{BB962C8B-B14F-4D97-AF65-F5344CB8AC3E}">
        <p14:creationId xmlns:p14="http://schemas.microsoft.com/office/powerpoint/2010/main" val="1618616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15</a:t>
            </a:fld>
            <a:endParaRPr lang="en-US"/>
          </a:p>
        </p:txBody>
      </p:sp>
      <p:pic>
        <p:nvPicPr>
          <p:cNvPr id="22" name="Picture 21">
            <a:extLst>
              <a:ext uri="{FF2B5EF4-FFF2-40B4-BE49-F238E27FC236}">
                <a16:creationId xmlns:a16="http://schemas.microsoft.com/office/drawing/2014/main" id="{30863BF6-FA8D-CF45-217D-61315B9BA83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058105" y="38558"/>
            <a:ext cx="1095707" cy="903059"/>
          </a:xfrm>
          <a:prstGeom prst="rect">
            <a:avLst/>
          </a:prstGeom>
          <a:noFill/>
          <a:ln>
            <a:noFill/>
          </a:ln>
        </p:spPr>
      </p:pic>
      <p:pic>
        <p:nvPicPr>
          <p:cNvPr id="4" name="Picture 3" descr="Diagram&#10;&#10;Description automatically generated">
            <a:extLst>
              <a:ext uri="{FF2B5EF4-FFF2-40B4-BE49-F238E27FC236}">
                <a16:creationId xmlns:a16="http://schemas.microsoft.com/office/drawing/2014/main" id="{E96DB77E-9286-CDA7-B31E-DAB2FBA4FC09}"/>
              </a:ext>
            </a:extLst>
          </p:cNvPr>
          <p:cNvPicPr>
            <a:picLocks noChangeAspect="1"/>
          </p:cNvPicPr>
          <p:nvPr/>
        </p:nvPicPr>
        <p:blipFill rotWithShape="1">
          <a:blip r:embed="rId3"/>
          <a:srcRect l="-1322" t="3848" r="1322" b="1578"/>
          <a:stretch/>
        </p:blipFill>
        <p:spPr>
          <a:xfrm>
            <a:off x="550863" y="271220"/>
            <a:ext cx="9963950" cy="6485853"/>
          </a:xfrm>
          <a:prstGeom prst="rect">
            <a:avLst/>
          </a:prstGeom>
        </p:spPr>
      </p:pic>
    </p:spTree>
    <p:extLst>
      <p:ext uri="{BB962C8B-B14F-4D97-AF65-F5344CB8AC3E}">
        <p14:creationId xmlns:p14="http://schemas.microsoft.com/office/powerpoint/2010/main" val="1103821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38188" y="11144"/>
            <a:ext cx="12192000" cy="680923"/>
          </a:xfrm>
        </p:spPr>
        <p:txBody>
          <a:bodyPr/>
          <a:lstStyle/>
          <a:p>
            <a:pPr algn="ctr"/>
            <a:r>
              <a:rPr lang="en-US" sz="4500" dirty="0">
                <a:effectLst/>
              </a:rPr>
              <a:t>International Space Station</a:t>
            </a:r>
            <a:endParaRPr lang="en-US" sz="4500" dirty="0"/>
          </a:p>
        </p:txBody>
      </p:sp>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16</a:t>
            </a:fld>
            <a:endParaRPr lang="en-US"/>
          </a:p>
        </p:txBody>
      </p:sp>
      <p:pic>
        <p:nvPicPr>
          <p:cNvPr id="22" name="Picture 21">
            <a:extLst>
              <a:ext uri="{FF2B5EF4-FFF2-40B4-BE49-F238E27FC236}">
                <a16:creationId xmlns:a16="http://schemas.microsoft.com/office/drawing/2014/main" id="{30863BF6-FA8D-CF45-217D-61315B9BA83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058105" y="38558"/>
            <a:ext cx="1095707" cy="903059"/>
          </a:xfrm>
          <a:prstGeom prst="rect">
            <a:avLst/>
          </a:prstGeom>
          <a:noFill/>
          <a:ln>
            <a:noFill/>
          </a:ln>
        </p:spPr>
      </p:pic>
      <p:pic>
        <p:nvPicPr>
          <p:cNvPr id="13" name="Picture 12">
            <a:extLst>
              <a:ext uri="{FF2B5EF4-FFF2-40B4-BE49-F238E27FC236}">
                <a16:creationId xmlns:a16="http://schemas.microsoft.com/office/drawing/2014/main" id="{983E1606-F807-7707-D350-C3A975D98C20}"/>
              </a:ext>
            </a:extLst>
          </p:cNvPr>
          <p:cNvPicPr>
            <a:picLocks noChangeAspect="1"/>
          </p:cNvPicPr>
          <p:nvPr/>
        </p:nvPicPr>
        <p:blipFill>
          <a:blip r:embed="rId3"/>
          <a:stretch>
            <a:fillRect/>
          </a:stretch>
        </p:blipFill>
        <p:spPr>
          <a:xfrm>
            <a:off x="1524000" y="409956"/>
            <a:ext cx="9144000" cy="6038088"/>
          </a:xfrm>
          <a:prstGeom prst="rect">
            <a:avLst/>
          </a:prstGeom>
        </p:spPr>
      </p:pic>
    </p:spTree>
    <p:extLst>
      <p:ext uri="{BB962C8B-B14F-4D97-AF65-F5344CB8AC3E}">
        <p14:creationId xmlns:p14="http://schemas.microsoft.com/office/powerpoint/2010/main" val="3660511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38188" y="11144"/>
            <a:ext cx="12192000" cy="680923"/>
          </a:xfrm>
        </p:spPr>
        <p:txBody>
          <a:bodyPr/>
          <a:lstStyle/>
          <a:p>
            <a:pPr algn="ctr"/>
            <a:r>
              <a:rPr lang="en-US" sz="4500" dirty="0">
                <a:effectLst/>
              </a:rPr>
              <a:t>International Space Station</a:t>
            </a:r>
            <a:endParaRPr lang="en-US" sz="4500" dirty="0"/>
          </a:p>
        </p:txBody>
      </p:sp>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17</a:t>
            </a:fld>
            <a:endParaRPr lang="en-US"/>
          </a:p>
        </p:txBody>
      </p:sp>
      <p:pic>
        <p:nvPicPr>
          <p:cNvPr id="7" name="Picture 6" descr="A picture containing indoor, engine, equipment&#10;&#10;Description automatically generated">
            <a:extLst>
              <a:ext uri="{FF2B5EF4-FFF2-40B4-BE49-F238E27FC236}">
                <a16:creationId xmlns:a16="http://schemas.microsoft.com/office/drawing/2014/main" id="{ACB6151D-B039-D327-09CC-02C06BB890E2}"/>
              </a:ext>
            </a:extLst>
          </p:cNvPr>
          <p:cNvPicPr>
            <a:picLocks noChangeAspect="1"/>
          </p:cNvPicPr>
          <p:nvPr/>
        </p:nvPicPr>
        <p:blipFill>
          <a:blip r:embed="rId2"/>
          <a:stretch>
            <a:fillRect/>
          </a:stretch>
        </p:blipFill>
        <p:spPr>
          <a:xfrm>
            <a:off x="938397" y="-11144"/>
            <a:ext cx="10315206" cy="6858000"/>
          </a:xfrm>
          <a:prstGeom prst="rect">
            <a:avLst/>
          </a:prstGeom>
        </p:spPr>
      </p:pic>
      <p:pic>
        <p:nvPicPr>
          <p:cNvPr id="22" name="Picture 21">
            <a:extLst>
              <a:ext uri="{FF2B5EF4-FFF2-40B4-BE49-F238E27FC236}">
                <a16:creationId xmlns:a16="http://schemas.microsoft.com/office/drawing/2014/main" id="{30863BF6-FA8D-CF45-217D-61315B9BA83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058105" y="-11144"/>
            <a:ext cx="1095707" cy="903059"/>
          </a:xfrm>
          <a:prstGeom prst="rect">
            <a:avLst/>
          </a:prstGeom>
          <a:noFill/>
          <a:ln>
            <a:noFill/>
          </a:ln>
        </p:spPr>
      </p:pic>
    </p:spTree>
    <p:extLst>
      <p:ext uri="{BB962C8B-B14F-4D97-AF65-F5344CB8AC3E}">
        <p14:creationId xmlns:p14="http://schemas.microsoft.com/office/powerpoint/2010/main" val="12899054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38188" y="11144"/>
            <a:ext cx="12192000" cy="680923"/>
          </a:xfrm>
        </p:spPr>
        <p:txBody>
          <a:bodyPr/>
          <a:lstStyle/>
          <a:p>
            <a:pPr algn="ctr"/>
            <a:r>
              <a:rPr lang="en-US" sz="4500" dirty="0">
                <a:effectLst/>
              </a:rPr>
              <a:t>International Space Station</a:t>
            </a:r>
            <a:endParaRPr lang="en-US" sz="4500" dirty="0"/>
          </a:p>
        </p:txBody>
      </p:sp>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18</a:t>
            </a:fld>
            <a:endParaRPr lang="en-US"/>
          </a:p>
        </p:txBody>
      </p:sp>
      <p:pic>
        <p:nvPicPr>
          <p:cNvPr id="5" name="Picture 4" descr="A person wearing headphones&#10;&#10;Description automatically generated with medium confidence">
            <a:extLst>
              <a:ext uri="{FF2B5EF4-FFF2-40B4-BE49-F238E27FC236}">
                <a16:creationId xmlns:a16="http://schemas.microsoft.com/office/drawing/2014/main" id="{DD43C5E2-A82E-CDEE-10EB-E6443BA574FE}"/>
              </a:ext>
            </a:extLst>
          </p:cNvPr>
          <p:cNvPicPr>
            <a:picLocks noChangeAspect="1"/>
          </p:cNvPicPr>
          <p:nvPr/>
        </p:nvPicPr>
        <p:blipFill>
          <a:blip r:embed="rId2"/>
          <a:stretch>
            <a:fillRect/>
          </a:stretch>
        </p:blipFill>
        <p:spPr>
          <a:xfrm>
            <a:off x="3832860" y="0"/>
            <a:ext cx="4526280" cy="6858000"/>
          </a:xfrm>
          <a:prstGeom prst="rect">
            <a:avLst/>
          </a:prstGeom>
        </p:spPr>
      </p:pic>
      <p:pic>
        <p:nvPicPr>
          <p:cNvPr id="8" name="Picture 7" descr="A picture containing indoor, appliance&#10;&#10;Description automatically generated">
            <a:extLst>
              <a:ext uri="{FF2B5EF4-FFF2-40B4-BE49-F238E27FC236}">
                <a16:creationId xmlns:a16="http://schemas.microsoft.com/office/drawing/2014/main" id="{ADA7BE88-3283-4A5B-8D26-2185AE342833}"/>
              </a:ext>
            </a:extLst>
          </p:cNvPr>
          <p:cNvPicPr>
            <a:picLocks noChangeAspect="1"/>
          </p:cNvPicPr>
          <p:nvPr/>
        </p:nvPicPr>
        <p:blipFill>
          <a:blip r:embed="rId3"/>
          <a:stretch>
            <a:fillRect/>
          </a:stretch>
        </p:blipFill>
        <p:spPr>
          <a:xfrm>
            <a:off x="952500" y="0"/>
            <a:ext cx="10287000" cy="6858000"/>
          </a:xfrm>
          <a:prstGeom prst="rect">
            <a:avLst/>
          </a:prstGeom>
        </p:spPr>
      </p:pic>
      <p:pic>
        <p:nvPicPr>
          <p:cNvPr id="22" name="Picture 21">
            <a:extLst>
              <a:ext uri="{FF2B5EF4-FFF2-40B4-BE49-F238E27FC236}">
                <a16:creationId xmlns:a16="http://schemas.microsoft.com/office/drawing/2014/main" id="{30863BF6-FA8D-CF45-217D-61315B9BA832}"/>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1058105" y="-87566"/>
            <a:ext cx="1095707" cy="903059"/>
          </a:xfrm>
          <a:prstGeom prst="rect">
            <a:avLst/>
          </a:prstGeom>
          <a:noFill/>
          <a:ln>
            <a:noFill/>
          </a:ln>
        </p:spPr>
      </p:pic>
    </p:spTree>
    <p:extLst>
      <p:ext uri="{BB962C8B-B14F-4D97-AF65-F5344CB8AC3E}">
        <p14:creationId xmlns:p14="http://schemas.microsoft.com/office/powerpoint/2010/main" val="966820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19</a:t>
            </a:fld>
            <a:endParaRPr lang="en-US"/>
          </a:p>
        </p:txBody>
      </p:sp>
      <p:pic>
        <p:nvPicPr>
          <p:cNvPr id="5" name="Picture 4" descr="A person wearing headphones&#10;&#10;Description automatically generated with medium confidence">
            <a:extLst>
              <a:ext uri="{FF2B5EF4-FFF2-40B4-BE49-F238E27FC236}">
                <a16:creationId xmlns:a16="http://schemas.microsoft.com/office/drawing/2014/main" id="{DD43C5E2-A82E-CDEE-10EB-E6443BA574FE}"/>
              </a:ext>
            </a:extLst>
          </p:cNvPr>
          <p:cNvPicPr>
            <a:picLocks noChangeAspect="1"/>
          </p:cNvPicPr>
          <p:nvPr/>
        </p:nvPicPr>
        <p:blipFill>
          <a:blip r:embed="rId2"/>
          <a:stretch>
            <a:fillRect/>
          </a:stretch>
        </p:blipFill>
        <p:spPr>
          <a:xfrm>
            <a:off x="6268720" y="0"/>
            <a:ext cx="4526280" cy="6858000"/>
          </a:xfrm>
          <a:prstGeom prst="rect">
            <a:avLst/>
          </a:prstGeom>
        </p:spPr>
      </p:pic>
      <p:pic>
        <p:nvPicPr>
          <p:cNvPr id="10" name="Picture 9" descr="A picture containing person, person, indoor, preparing&#10;&#10;Description automatically generated">
            <a:extLst>
              <a:ext uri="{FF2B5EF4-FFF2-40B4-BE49-F238E27FC236}">
                <a16:creationId xmlns:a16="http://schemas.microsoft.com/office/drawing/2014/main" id="{7E5FC707-6DA1-CB19-A136-412EE65AE847}"/>
              </a:ext>
            </a:extLst>
          </p:cNvPr>
          <p:cNvPicPr>
            <a:picLocks noChangeAspect="1"/>
          </p:cNvPicPr>
          <p:nvPr/>
        </p:nvPicPr>
        <p:blipFill>
          <a:blip r:embed="rId3"/>
          <a:stretch>
            <a:fillRect/>
          </a:stretch>
        </p:blipFill>
        <p:spPr>
          <a:xfrm>
            <a:off x="933236" y="0"/>
            <a:ext cx="10325528" cy="6858000"/>
          </a:xfrm>
          <a:prstGeom prst="rect">
            <a:avLst/>
          </a:prstGeom>
        </p:spPr>
      </p:pic>
      <p:pic>
        <p:nvPicPr>
          <p:cNvPr id="22" name="Picture 21">
            <a:extLst>
              <a:ext uri="{FF2B5EF4-FFF2-40B4-BE49-F238E27FC236}">
                <a16:creationId xmlns:a16="http://schemas.microsoft.com/office/drawing/2014/main" id="{30863BF6-FA8D-CF45-217D-61315B9BA832}"/>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1058105" y="-108587"/>
            <a:ext cx="1095707" cy="903059"/>
          </a:xfrm>
          <a:prstGeom prst="rect">
            <a:avLst/>
          </a:prstGeom>
          <a:noFill/>
          <a:ln>
            <a:noFill/>
          </a:ln>
        </p:spPr>
      </p:pic>
    </p:spTree>
    <p:extLst>
      <p:ext uri="{BB962C8B-B14F-4D97-AF65-F5344CB8AC3E}">
        <p14:creationId xmlns:p14="http://schemas.microsoft.com/office/powerpoint/2010/main" val="7214358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20</a:t>
            </a:fld>
            <a:endParaRPr lang="en-US"/>
          </a:p>
        </p:txBody>
      </p:sp>
      <p:pic>
        <p:nvPicPr>
          <p:cNvPr id="22" name="Picture 21">
            <a:extLst>
              <a:ext uri="{FF2B5EF4-FFF2-40B4-BE49-F238E27FC236}">
                <a16:creationId xmlns:a16="http://schemas.microsoft.com/office/drawing/2014/main" id="{30863BF6-FA8D-CF45-217D-61315B9BA83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058105" y="38558"/>
            <a:ext cx="1095707" cy="903059"/>
          </a:xfrm>
          <a:prstGeom prst="rect">
            <a:avLst/>
          </a:prstGeom>
          <a:noFill/>
          <a:ln>
            <a:noFill/>
          </a:ln>
        </p:spPr>
      </p:pic>
      <p:pic>
        <p:nvPicPr>
          <p:cNvPr id="5" name="Picture 4" descr="A person wearing headphones&#10;&#10;Description automatically generated with medium confidence">
            <a:extLst>
              <a:ext uri="{FF2B5EF4-FFF2-40B4-BE49-F238E27FC236}">
                <a16:creationId xmlns:a16="http://schemas.microsoft.com/office/drawing/2014/main" id="{DD43C5E2-A82E-CDEE-10EB-E6443BA574FE}"/>
              </a:ext>
            </a:extLst>
          </p:cNvPr>
          <p:cNvPicPr>
            <a:picLocks noChangeAspect="1"/>
          </p:cNvPicPr>
          <p:nvPr/>
        </p:nvPicPr>
        <p:blipFill>
          <a:blip r:embed="rId4"/>
          <a:stretch>
            <a:fillRect/>
          </a:stretch>
        </p:blipFill>
        <p:spPr>
          <a:xfrm>
            <a:off x="5422582" y="38558"/>
            <a:ext cx="5416653" cy="6858000"/>
          </a:xfrm>
          <a:prstGeom prst="rect">
            <a:avLst/>
          </a:prstGeom>
        </p:spPr>
      </p:pic>
      <p:pic>
        <p:nvPicPr>
          <p:cNvPr id="6" name="Picture 5" descr="A picture containing person, indoor&#10;&#10;Description automatically generated">
            <a:extLst>
              <a:ext uri="{FF2B5EF4-FFF2-40B4-BE49-F238E27FC236}">
                <a16:creationId xmlns:a16="http://schemas.microsoft.com/office/drawing/2014/main" id="{1E7D9B64-598C-1D1F-87B6-CFAF0BC4AAD1}"/>
              </a:ext>
            </a:extLst>
          </p:cNvPr>
          <p:cNvPicPr>
            <a:picLocks noChangeAspect="1"/>
          </p:cNvPicPr>
          <p:nvPr/>
        </p:nvPicPr>
        <p:blipFill>
          <a:blip r:embed="rId5"/>
          <a:stretch>
            <a:fillRect/>
          </a:stretch>
        </p:blipFill>
        <p:spPr>
          <a:xfrm>
            <a:off x="198898" y="0"/>
            <a:ext cx="5223685" cy="6858000"/>
          </a:xfrm>
          <a:prstGeom prst="rect">
            <a:avLst/>
          </a:prstGeom>
        </p:spPr>
      </p:pic>
    </p:spTree>
    <p:extLst>
      <p:ext uri="{BB962C8B-B14F-4D97-AF65-F5344CB8AC3E}">
        <p14:creationId xmlns:p14="http://schemas.microsoft.com/office/powerpoint/2010/main" val="37768865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21</a:t>
            </a:fld>
            <a:endParaRPr lang="en-US"/>
          </a:p>
        </p:txBody>
      </p:sp>
      <p:pic>
        <p:nvPicPr>
          <p:cNvPr id="3" name="Picture 2" descr="A picture containing person&#10;&#10;Description automatically generated">
            <a:extLst>
              <a:ext uri="{FF2B5EF4-FFF2-40B4-BE49-F238E27FC236}">
                <a16:creationId xmlns:a16="http://schemas.microsoft.com/office/drawing/2014/main" id="{C66EADF0-FC4A-3D3D-61A3-E3E2E578C02E}"/>
              </a:ext>
            </a:extLst>
          </p:cNvPr>
          <p:cNvPicPr>
            <a:picLocks noChangeAspect="1"/>
          </p:cNvPicPr>
          <p:nvPr/>
        </p:nvPicPr>
        <p:blipFill>
          <a:blip r:embed="rId3"/>
          <a:stretch>
            <a:fillRect/>
          </a:stretch>
        </p:blipFill>
        <p:spPr>
          <a:xfrm>
            <a:off x="932329" y="0"/>
            <a:ext cx="10327341" cy="6858000"/>
          </a:xfrm>
          <a:prstGeom prst="rect">
            <a:avLst/>
          </a:prstGeom>
        </p:spPr>
      </p:pic>
      <p:pic>
        <p:nvPicPr>
          <p:cNvPr id="22" name="Picture 21">
            <a:extLst>
              <a:ext uri="{FF2B5EF4-FFF2-40B4-BE49-F238E27FC236}">
                <a16:creationId xmlns:a16="http://schemas.microsoft.com/office/drawing/2014/main" id="{30863BF6-FA8D-CF45-217D-61315B9BA832}"/>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1093283" y="-108587"/>
            <a:ext cx="1095707" cy="903059"/>
          </a:xfrm>
          <a:prstGeom prst="rect">
            <a:avLst/>
          </a:prstGeom>
          <a:noFill/>
          <a:ln>
            <a:noFill/>
          </a:ln>
        </p:spPr>
      </p:pic>
    </p:spTree>
    <p:extLst>
      <p:ext uri="{BB962C8B-B14F-4D97-AF65-F5344CB8AC3E}">
        <p14:creationId xmlns:p14="http://schemas.microsoft.com/office/powerpoint/2010/main" val="30575563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22</a:t>
            </a:fld>
            <a:endParaRPr lang="en-US"/>
          </a:p>
        </p:txBody>
      </p:sp>
      <p:pic>
        <p:nvPicPr>
          <p:cNvPr id="22" name="Picture 21">
            <a:extLst>
              <a:ext uri="{FF2B5EF4-FFF2-40B4-BE49-F238E27FC236}">
                <a16:creationId xmlns:a16="http://schemas.microsoft.com/office/drawing/2014/main" id="{30863BF6-FA8D-CF45-217D-61315B9BA83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058105" y="38558"/>
            <a:ext cx="1095707" cy="903059"/>
          </a:xfrm>
          <a:prstGeom prst="rect">
            <a:avLst/>
          </a:prstGeom>
          <a:noFill/>
          <a:ln>
            <a:noFill/>
          </a:ln>
        </p:spPr>
      </p:pic>
      <p:pic>
        <p:nvPicPr>
          <p:cNvPr id="4" name="Picture 3" descr="A person in a space suit&#10;&#10;Description automatically generated with low confidence">
            <a:extLst>
              <a:ext uri="{FF2B5EF4-FFF2-40B4-BE49-F238E27FC236}">
                <a16:creationId xmlns:a16="http://schemas.microsoft.com/office/drawing/2014/main" id="{F3F4FEFE-CA9B-3319-C570-46F05B5DC7A5}"/>
              </a:ext>
            </a:extLst>
          </p:cNvPr>
          <p:cNvPicPr>
            <a:picLocks noChangeAspect="1"/>
          </p:cNvPicPr>
          <p:nvPr/>
        </p:nvPicPr>
        <p:blipFill>
          <a:blip r:embed="rId4"/>
          <a:stretch>
            <a:fillRect/>
          </a:stretch>
        </p:blipFill>
        <p:spPr>
          <a:xfrm>
            <a:off x="6201102" y="38558"/>
            <a:ext cx="4771698" cy="6858000"/>
          </a:xfrm>
          <a:prstGeom prst="rect">
            <a:avLst/>
          </a:prstGeom>
        </p:spPr>
      </p:pic>
      <p:pic>
        <p:nvPicPr>
          <p:cNvPr id="8" name="Picture 7" descr="A picture containing transport, satellite, watercraft&#10;&#10;Description automatically generated">
            <a:extLst>
              <a:ext uri="{FF2B5EF4-FFF2-40B4-BE49-F238E27FC236}">
                <a16:creationId xmlns:a16="http://schemas.microsoft.com/office/drawing/2014/main" id="{0BC425C1-330E-1238-CFB9-78B0B0FFE94B}"/>
              </a:ext>
            </a:extLst>
          </p:cNvPr>
          <p:cNvPicPr>
            <a:picLocks noChangeAspect="1"/>
          </p:cNvPicPr>
          <p:nvPr/>
        </p:nvPicPr>
        <p:blipFill>
          <a:blip r:embed="rId5"/>
          <a:stretch>
            <a:fillRect/>
          </a:stretch>
        </p:blipFill>
        <p:spPr>
          <a:xfrm>
            <a:off x="946397" y="0"/>
            <a:ext cx="5254705" cy="6858000"/>
          </a:xfrm>
          <a:prstGeom prst="rect">
            <a:avLst/>
          </a:prstGeom>
        </p:spPr>
      </p:pic>
    </p:spTree>
    <p:extLst>
      <p:ext uri="{BB962C8B-B14F-4D97-AF65-F5344CB8AC3E}">
        <p14:creationId xmlns:p14="http://schemas.microsoft.com/office/powerpoint/2010/main" val="1666594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38188" y="11144"/>
            <a:ext cx="12192000" cy="680923"/>
          </a:xfrm>
        </p:spPr>
        <p:txBody>
          <a:bodyPr/>
          <a:lstStyle/>
          <a:p>
            <a:pPr algn="ctr"/>
            <a:r>
              <a:rPr lang="en-US" sz="4500" dirty="0">
                <a:effectLst/>
              </a:rPr>
              <a:t>Astronauts</a:t>
            </a:r>
            <a:endParaRPr lang="en-US" sz="4500" dirty="0"/>
          </a:p>
        </p:txBody>
      </p:sp>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23</a:t>
            </a:fld>
            <a:endParaRPr lang="en-US"/>
          </a:p>
        </p:txBody>
      </p:sp>
      <p:pic>
        <p:nvPicPr>
          <p:cNvPr id="22" name="Picture 21">
            <a:extLst>
              <a:ext uri="{FF2B5EF4-FFF2-40B4-BE49-F238E27FC236}">
                <a16:creationId xmlns:a16="http://schemas.microsoft.com/office/drawing/2014/main" id="{30863BF6-FA8D-CF45-217D-61315B9BA83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058105" y="38558"/>
            <a:ext cx="1095707" cy="903059"/>
          </a:xfrm>
          <a:prstGeom prst="rect">
            <a:avLst/>
          </a:prstGeom>
          <a:noFill/>
          <a:ln>
            <a:noFill/>
          </a:ln>
        </p:spPr>
      </p:pic>
      <p:pic>
        <p:nvPicPr>
          <p:cNvPr id="5" name="Picture 4">
            <a:extLst>
              <a:ext uri="{FF2B5EF4-FFF2-40B4-BE49-F238E27FC236}">
                <a16:creationId xmlns:a16="http://schemas.microsoft.com/office/drawing/2014/main" id="{B2CA1D31-44E6-1231-3ED3-69EA02B354B3}"/>
              </a:ext>
            </a:extLst>
          </p:cNvPr>
          <p:cNvPicPr>
            <a:picLocks noChangeAspect="1"/>
          </p:cNvPicPr>
          <p:nvPr/>
        </p:nvPicPr>
        <p:blipFill>
          <a:blip r:embed="rId3"/>
          <a:stretch>
            <a:fillRect/>
          </a:stretch>
        </p:blipFill>
        <p:spPr>
          <a:xfrm>
            <a:off x="5633821" y="692067"/>
            <a:ext cx="4423037" cy="2658110"/>
          </a:xfrm>
          <a:prstGeom prst="rect">
            <a:avLst/>
          </a:prstGeom>
        </p:spPr>
      </p:pic>
      <p:pic>
        <p:nvPicPr>
          <p:cNvPr id="7" name="Picture 6">
            <a:extLst>
              <a:ext uri="{FF2B5EF4-FFF2-40B4-BE49-F238E27FC236}">
                <a16:creationId xmlns:a16="http://schemas.microsoft.com/office/drawing/2014/main" id="{41F8EEBA-3858-CD0D-3501-1A5FECDD8D06}"/>
              </a:ext>
            </a:extLst>
          </p:cNvPr>
          <p:cNvPicPr>
            <a:picLocks noChangeAspect="1"/>
          </p:cNvPicPr>
          <p:nvPr/>
        </p:nvPicPr>
        <p:blipFill>
          <a:blip r:embed="rId4"/>
          <a:stretch>
            <a:fillRect/>
          </a:stretch>
        </p:blipFill>
        <p:spPr>
          <a:xfrm>
            <a:off x="5633821" y="3429000"/>
            <a:ext cx="4386567" cy="3105150"/>
          </a:xfrm>
          <a:prstGeom prst="rect">
            <a:avLst/>
          </a:prstGeom>
        </p:spPr>
      </p:pic>
      <p:sp>
        <p:nvSpPr>
          <p:cNvPr id="9" name="TextBox 8">
            <a:extLst>
              <a:ext uri="{FF2B5EF4-FFF2-40B4-BE49-F238E27FC236}">
                <a16:creationId xmlns:a16="http://schemas.microsoft.com/office/drawing/2014/main" id="{360B2EA4-70DB-8B1D-9B2D-5F2AA790DAF2}"/>
              </a:ext>
            </a:extLst>
          </p:cNvPr>
          <p:cNvSpPr txBox="1"/>
          <p:nvPr/>
        </p:nvSpPr>
        <p:spPr>
          <a:xfrm>
            <a:off x="6455913" y="6164818"/>
            <a:ext cx="3335048" cy="369332"/>
          </a:xfrm>
          <a:prstGeom prst="rect">
            <a:avLst/>
          </a:prstGeom>
          <a:noFill/>
        </p:spPr>
        <p:txBody>
          <a:bodyPr wrap="square">
            <a:spAutoFit/>
          </a:bodyPr>
          <a:lstStyle/>
          <a:p>
            <a:r>
              <a:rPr lang="en-US" b="0" i="1" dirty="0">
                <a:solidFill>
                  <a:srgbClr val="1B1B1B"/>
                </a:solidFill>
                <a:effectLst/>
                <a:latin typeface="Public Sans Web"/>
              </a:rPr>
              <a:t> </a:t>
            </a:r>
            <a:r>
              <a:rPr lang="en-US" b="1" i="1" dirty="0">
                <a:effectLst/>
                <a:latin typeface="Public Sans Web"/>
              </a:rPr>
              <a:t>Astronaut Dr. Robert L </a:t>
            </a:r>
            <a:r>
              <a:rPr lang="en-US" b="1" i="1" dirty="0" err="1">
                <a:effectLst/>
                <a:latin typeface="Public Sans Web"/>
              </a:rPr>
              <a:t>Satcher</a:t>
            </a:r>
            <a:endParaRPr lang="en-US" b="1" dirty="0"/>
          </a:p>
        </p:txBody>
      </p:sp>
      <p:sp>
        <p:nvSpPr>
          <p:cNvPr id="11" name="TextBox 10">
            <a:extLst>
              <a:ext uri="{FF2B5EF4-FFF2-40B4-BE49-F238E27FC236}">
                <a16:creationId xmlns:a16="http://schemas.microsoft.com/office/drawing/2014/main" id="{FFD128B8-012A-4294-B612-4EB868B0ABC5}"/>
              </a:ext>
            </a:extLst>
          </p:cNvPr>
          <p:cNvSpPr txBox="1"/>
          <p:nvPr/>
        </p:nvSpPr>
        <p:spPr>
          <a:xfrm>
            <a:off x="5831918" y="2980845"/>
            <a:ext cx="3990372" cy="369332"/>
          </a:xfrm>
          <a:prstGeom prst="rect">
            <a:avLst/>
          </a:prstGeom>
          <a:noFill/>
        </p:spPr>
        <p:txBody>
          <a:bodyPr wrap="square">
            <a:spAutoFit/>
          </a:bodyPr>
          <a:lstStyle/>
          <a:p>
            <a:r>
              <a:rPr lang="en-US" b="1" i="1" dirty="0">
                <a:solidFill>
                  <a:srgbClr val="002060"/>
                </a:solidFill>
                <a:effectLst/>
                <a:latin typeface="Public Sans Web"/>
              </a:rPr>
              <a:t>Mission Specialist Dr. Mae C. Jemison</a:t>
            </a:r>
            <a:endParaRPr lang="en-US" b="1" dirty="0">
              <a:solidFill>
                <a:srgbClr val="002060"/>
              </a:solidFill>
            </a:endParaRPr>
          </a:p>
        </p:txBody>
      </p:sp>
      <p:pic>
        <p:nvPicPr>
          <p:cNvPr id="16" name="Picture 15" descr="A picture containing person, person, posing&#10;&#10;Description automatically generated">
            <a:extLst>
              <a:ext uri="{FF2B5EF4-FFF2-40B4-BE49-F238E27FC236}">
                <a16:creationId xmlns:a16="http://schemas.microsoft.com/office/drawing/2014/main" id="{4D9DFEE2-093C-DADF-F2FD-E9C4B5379849}"/>
              </a:ext>
            </a:extLst>
          </p:cNvPr>
          <p:cNvPicPr>
            <a:picLocks noChangeAspect="1"/>
          </p:cNvPicPr>
          <p:nvPr/>
        </p:nvPicPr>
        <p:blipFill>
          <a:blip r:embed="rId5"/>
          <a:stretch>
            <a:fillRect/>
          </a:stretch>
        </p:blipFill>
        <p:spPr>
          <a:xfrm>
            <a:off x="904126" y="692067"/>
            <a:ext cx="4729695" cy="5815145"/>
          </a:xfrm>
          <a:prstGeom prst="rect">
            <a:avLst/>
          </a:prstGeom>
        </p:spPr>
      </p:pic>
      <p:sp>
        <p:nvSpPr>
          <p:cNvPr id="18" name="TextBox 17">
            <a:extLst>
              <a:ext uri="{FF2B5EF4-FFF2-40B4-BE49-F238E27FC236}">
                <a16:creationId xmlns:a16="http://schemas.microsoft.com/office/drawing/2014/main" id="{34E15B49-0AAF-3ED2-A24B-EA21F3FCB970}"/>
              </a:ext>
            </a:extLst>
          </p:cNvPr>
          <p:cNvSpPr txBox="1"/>
          <p:nvPr/>
        </p:nvSpPr>
        <p:spPr>
          <a:xfrm>
            <a:off x="1089061" y="6165933"/>
            <a:ext cx="4228956" cy="369332"/>
          </a:xfrm>
          <a:prstGeom prst="rect">
            <a:avLst/>
          </a:prstGeom>
          <a:noFill/>
        </p:spPr>
        <p:txBody>
          <a:bodyPr wrap="square" rtlCol="0">
            <a:spAutoFit/>
          </a:bodyPr>
          <a:lstStyle/>
          <a:p>
            <a:pPr algn="ctr"/>
            <a:r>
              <a:rPr lang="en-US" b="1" dirty="0"/>
              <a:t>Artemis 2 astronauts </a:t>
            </a:r>
          </a:p>
        </p:txBody>
      </p:sp>
    </p:spTree>
    <p:extLst>
      <p:ext uri="{BB962C8B-B14F-4D97-AF65-F5344CB8AC3E}">
        <p14:creationId xmlns:p14="http://schemas.microsoft.com/office/powerpoint/2010/main" val="4569222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24</a:t>
            </a:fld>
            <a:endParaRPr lang="en-US"/>
          </a:p>
        </p:txBody>
      </p:sp>
      <p:pic>
        <p:nvPicPr>
          <p:cNvPr id="22" name="Picture 21">
            <a:extLst>
              <a:ext uri="{FF2B5EF4-FFF2-40B4-BE49-F238E27FC236}">
                <a16:creationId xmlns:a16="http://schemas.microsoft.com/office/drawing/2014/main" id="{30863BF6-FA8D-CF45-217D-61315B9BA83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058105" y="38558"/>
            <a:ext cx="1095707" cy="903059"/>
          </a:xfrm>
          <a:prstGeom prst="rect">
            <a:avLst/>
          </a:prstGeom>
          <a:noFill/>
          <a:ln>
            <a:noFill/>
          </a:ln>
        </p:spPr>
      </p:pic>
      <p:pic>
        <p:nvPicPr>
          <p:cNvPr id="4" name="Picture 3">
            <a:extLst>
              <a:ext uri="{FF2B5EF4-FFF2-40B4-BE49-F238E27FC236}">
                <a16:creationId xmlns:a16="http://schemas.microsoft.com/office/drawing/2014/main" id="{9BFDECC6-BE86-F2F9-7CA5-D8383CF83DDA}"/>
              </a:ext>
            </a:extLst>
          </p:cNvPr>
          <p:cNvPicPr>
            <a:picLocks noChangeAspect="1"/>
          </p:cNvPicPr>
          <p:nvPr/>
        </p:nvPicPr>
        <p:blipFill>
          <a:blip r:embed="rId3"/>
          <a:stretch>
            <a:fillRect/>
          </a:stretch>
        </p:blipFill>
        <p:spPr>
          <a:xfrm>
            <a:off x="2667000" y="0"/>
            <a:ext cx="6858000" cy="6858000"/>
          </a:xfrm>
          <a:prstGeom prst="rect">
            <a:avLst/>
          </a:prstGeom>
        </p:spPr>
      </p:pic>
      <p:sp>
        <p:nvSpPr>
          <p:cNvPr id="3" name="TextBox 2">
            <a:extLst>
              <a:ext uri="{FF2B5EF4-FFF2-40B4-BE49-F238E27FC236}">
                <a16:creationId xmlns:a16="http://schemas.microsoft.com/office/drawing/2014/main" id="{DFF9DEBF-6580-122D-E728-6E4D9A30505D}"/>
              </a:ext>
            </a:extLst>
          </p:cNvPr>
          <p:cNvSpPr txBox="1"/>
          <p:nvPr/>
        </p:nvSpPr>
        <p:spPr>
          <a:xfrm>
            <a:off x="1926870" y="5934670"/>
            <a:ext cx="8866909" cy="646331"/>
          </a:xfrm>
          <a:prstGeom prst="rect">
            <a:avLst/>
          </a:prstGeom>
          <a:noFill/>
        </p:spPr>
        <p:txBody>
          <a:bodyPr wrap="square">
            <a:spAutoFit/>
          </a:bodyPr>
          <a:lstStyle/>
          <a:p>
            <a:r>
              <a:rPr lang="en-US" b="1" i="0" dirty="0">
                <a:solidFill>
                  <a:srgbClr val="DDDDDD"/>
                </a:solidFill>
                <a:effectLst/>
                <a:latin typeface="Sunflower"/>
              </a:rPr>
              <a:t>This image of Block Island was taken on July 28, 2009, with the front hazard-identification camera on NASA’s Mars Exploration Rover Opportunity.</a:t>
            </a:r>
            <a:endParaRPr lang="en-US" b="1" dirty="0"/>
          </a:p>
        </p:txBody>
      </p:sp>
    </p:spTree>
    <p:extLst>
      <p:ext uri="{BB962C8B-B14F-4D97-AF65-F5344CB8AC3E}">
        <p14:creationId xmlns:p14="http://schemas.microsoft.com/office/powerpoint/2010/main" val="6822481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25</a:t>
            </a:fld>
            <a:endParaRPr lang="en-US"/>
          </a:p>
        </p:txBody>
      </p:sp>
      <p:pic>
        <p:nvPicPr>
          <p:cNvPr id="22" name="Picture 21">
            <a:extLst>
              <a:ext uri="{FF2B5EF4-FFF2-40B4-BE49-F238E27FC236}">
                <a16:creationId xmlns:a16="http://schemas.microsoft.com/office/drawing/2014/main" id="{30863BF6-FA8D-CF45-217D-61315B9BA83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058105" y="38558"/>
            <a:ext cx="1095707" cy="903059"/>
          </a:xfrm>
          <a:prstGeom prst="rect">
            <a:avLst/>
          </a:prstGeom>
          <a:noFill/>
          <a:ln>
            <a:noFill/>
          </a:ln>
        </p:spPr>
      </p:pic>
      <p:pic>
        <p:nvPicPr>
          <p:cNvPr id="10" name="Picture 9" descr="A satellite in space&#10;&#10;Description automatically generated with low confidence">
            <a:extLst>
              <a:ext uri="{FF2B5EF4-FFF2-40B4-BE49-F238E27FC236}">
                <a16:creationId xmlns:a16="http://schemas.microsoft.com/office/drawing/2014/main" id="{8ADEE0A9-56AA-DBFB-F568-8B81A21DD49D}"/>
              </a:ext>
            </a:extLst>
          </p:cNvPr>
          <p:cNvPicPr>
            <a:picLocks noChangeAspect="1"/>
          </p:cNvPicPr>
          <p:nvPr/>
        </p:nvPicPr>
        <p:blipFill>
          <a:blip r:embed="rId3"/>
          <a:stretch>
            <a:fillRect/>
          </a:stretch>
        </p:blipFill>
        <p:spPr>
          <a:xfrm>
            <a:off x="1524000" y="0"/>
            <a:ext cx="9144000" cy="6858000"/>
          </a:xfrm>
          <a:prstGeom prst="rect">
            <a:avLst/>
          </a:prstGeom>
        </p:spPr>
      </p:pic>
      <p:sp>
        <p:nvSpPr>
          <p:cNvPr id="3" name="TextBox 2">
            <a:extLst>
              <a:ext uri="{FF2B5EF4-FFF2-40B4-BE49-F238E27FC236}">
                <a16:creationId xmlns:a16="http://schemas.microsoft.com/office/drawing/2014/main" id="{DFF9DEBF-6580-122D-E728-6E4D9A30505D}"/>
              </a:ext>
            </a:extLst>
          </p:cNvPr>
          <p:cNvSpPr txBox="1"/>
          <p:nvPr/>
        </p:nvSpPr>
        <p:spPr>
          <a:xfrm>
            <a:off x="1996143" y="38558"/>
            <a:ext cx="8866909" cy="1477328"/>
          </a:xfrm>
          <a:prstGeom prst="rect">
            <a:avLst/>
          </a:prstGeom>
          <a:noFill/>
        </p:spPr>
        <p:txBody>
          <a:bodyPr wrap="square">
            <a:spAutoFit/>
          </a:bodyPr>
          <a:lstStyle/>
          <a:p>
            <a:r>
              <a:rPr lang="en-US" b="1" i="0" dirty="0">
                <a:solidFill>
                  <a:schemeClr val="bg1"/>
                </a:solidFill>
                <a:effectLst/>
                <a:latin typeface="Sunflower"/>
              </a:rPr>
              <a:t>A key objective for Perseverance's mission on Mars is to search for signs of ancient microbial life. It will characterize the planet's geology and past climate and to collect Martian rock and regolith (broken rock and dust). Subsequent NASA missions, in cooperation with ESA (European Space Agency), would send spacecraft to Mars to collect these sealed samples from the surface and return them to Earth for in-depth analysis.</a:t>
            </a:r>
            <a:endParaRPr lang="en-US" b="1" dirty="0">
              <a:solidFill>
                <a:schemeClr val="bg1"/>
              </a:solidFill>
            </a:endParaRPr>
          </a:p>
        </p:txBody>
      </p:sp>
    </p:spTree>
    <p:extLst>
      <p:ext uri="{BB962C8B-B14F-4D97-AF65-F5344CB8AC3E}">
        <p14:creationId xmlns:p14="http://schemas.microsoft.com/office/powerpoint/2010/main" val="24600083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4290" y="653209"/>
            <a:ext cx="6510636" cy="1185865"/>
          </a:xfrm>
        </p:spPr>
        <p:txBody>
          <a:bodyPr/>
          <a:lstStyle/>
          <a:p>
            <a:pPr algn="ctr"/>
            <a:r>
              <a:rPr lang="en-US" sz="3200" dirty="0"/>
              <a:t>Technologies built at KSC for space and other planetary usage:</a:t>
            </a:r>
            <a:br>
              <a:rPr lang="en-US" sz="3200" dirty="0"/>
            </a:br>
            <a:endParaRPr lang="en-US" sz="3200" dirty="0"/>
          </a:p>
        </p:txBody>
      </p:sp>
      <p:pic>
        <p:nvPicPr>
          <p:cNvPr id="7" name="Picture 6">
            <a:extLst>
              <a:ext uri="{FF2B5EF4-FFF2-40B4-BE49-F238E27FC236}">
                <a16:creationId xmlns:a16="http://schemas.microsoft.com/office/drawing/2014/main" id="{8D69CE9F-CED6-1409-CCBB-1F7BA5E4701B}"/>
              </a:ext>
            </a:extLst>
          </p:cNvPr>
          <p:cNvPicPr>
            <a:picLocks noChangeAspect="1"/>
          </p:cNvPicPr>
          <p:nvPr/>
        </p:nvPicPr>
        <p:blipFill>
          <a:blip r:embed="rId3"/>
          <a:stretch>
            <a:fillRect/>
          </a:stretch>
        </p:blipFill>
        <p:spPr>
          <a:xfrm>
            <a:off x="6804926" y="126381"/>
            <a:ext cx="4641091" cy="6430537"/>
          </a:xfrm>
          <a:prstGeom prst="rect">
            <a:avLst/>
          </a:prstGeom>
        </p:spPr>
      </p:pic>
      <p:sp>
        <p:nvSpPr>
          <p:cNvPr id="8" name="TextBox 7">
            <a:extLst>
              <a:ext uri="{FF2B5EF4-FFF2-40B4-BE49-F238E27FC236}">
                <a16:creationId xmlns:a16="http://schemas.microsoft.com/office/drawing/2014/main" id="{5C23503D-4744-0C66-6A16-D57040809382}"/>
              </a:ext>
            </a:extLst>
          </p:cNvPr>
          <p:cNvSpPr txBox="1"/>
          <p:nvPr/>
        </p:nvSpPr>
        <p:spPr>
          <a:xfrm>
            <a:off x="745983" y="2280863"/>
            <a:ext cx="5213028" cy="3477875"/>
          </a:xfrm>
          <a:prstGeom prst="rect">
            <a:avLst/>
          </a:prstGeom>
          <a:noFill/>
        </p:spPr>
        <p:txBody>
          <a:bodyPr wrap="square" rtlCol="0">
            <a:spAutoFit/>
          </a:bodyPr>
          <a:lstStyle/>
          <a:p>
            <a:pPr marL="285750" indent="-285750">
              <a:buFont typeface="Arial" panose="020B0604020202020204" pitchFamily="34" charset="0"/>
              <a:buChar char="•"/>
            </a:pPr>
            <a:r>
              <a:rPr lang="en-US" sz="2000" i="1" dirty="0">
                <a:effectLst/>
                <a:latin typeface="Walbaum Display (Headings)"/>
                <a:ea typeface="Calibri" panose="020F0502020204030204" pitchFamily="34" charset="0"/>
              </a:rPr>
              <a:t>Mass Spectrometer Observing Lunar Operations (MSOLO)</a:t>
            </a:r>
          </a:p>
          <a:p>
            <a:pPr marL="285750" indent="-285750">
              <a:buFont typeface="Arial" panose="020B0604020202020204" pitchFamily="34" charset="0"/>
              <a:buChar char="•"/>
            </a:pPr>
            <a:endParaRPr lang="en-US" sz="2000" i="1" dirty="0">
              <a:effectLst/>
              <a:latin typeface="Walbaum Display (Headings)"/>
              <a:ea typeface="Calibri" panose="020F0502020204030204" pitchFamily="34" charset="0"/>
            </a:endParaRPr>
          </a:p>
          <a:p>
            <a:pPr marL="285750" indent="-285750">
              <a:buFont typeface="Arial" panose="020B0604020202020204" pitchFamily="34" charset="0"/>
              <a:buChar char="•"/>
            </a:pPr>
            <a:r>
              <a:rPr lang="en-US" sz="2000" i="1" dirty="0">
                <a:effectLst/>
                <a:latin typeface="Walbaum Display (Headings)"/>
                <a:ea typeface="Calibri" panose="020F0502020204030204" pitchFamily="34" charset="0"/>
              </a:rPr>
              <a:t>Orbital Syngas Commodity Augmentation Reactor (OSCAR)</a:t>
            </a:r>
          </a:p>
          <a:p>
            <a:pPr marL="285750" indent="-285750">
              <a:buFont typeface="Arial" panose="020B0604020202020204" pitchFamily="34" charset="0"/>
              <a:buChar char="•"/>
            </a:pPr>
            <a:endParaRPr lang="en-US" sz="2000" i="1" dirty="0">
              <a:effectLst/>
              <a:latin typeface="Walbaum Display (Headings)"/>
              <a:ea typeface="Calibri" panose="020F0502020204030204" pitchFamily="34" charset="0"/>
            </a:endParaRPr>
          </a:p>
          <a:p>
            <a:pPr marL="285750" indent="-285750">
              <a:buFont typeface="Arial" panose="020B0604020202020204" pitchFamily="34" charset="0"/>
              <a:buChar char="•"/>
            </a:pPr>
            <a:r>
              <a:rPr lang="en-US" sz="2000" i="1" dirty="0">
                <a:effectLst/>
                <a:latin typeface="Walbaum Display (Headings)"/>
                <a:ea typeface="Calibri" panose="020F0502020204030204" pitchFamily="34" charset="0"/>
              </a:rPr>
              <a:t> Molten Regolith Electrolysis</a:t>
            </a:r>
          </a:p>
          <a:p>
            <a:pPr marL="285750" indent="-285750">
              <a:buFont typeface="Arial" panose="020B0604020202020204" pitchFamily="34" charset="0"/>
              <a:buChar char="•"/>
            </a:pPr>
            <a:endParaRPr lang="en-US" sz="2000" i="1" dirty="0">
              <a:effectLst/>
              <a:latin typeface="Walbaum Display (Headings)"/>
              <a:ea typeface="Calibri" panose="020F0502020204030204" pitchFamily="34" charset="0"/>
            </a:endParaRPr>
          </a:p>
          <a:p>
            <a:pPr marL="285750" indent="-285750">
              <a:buFont typeface="Arial" panose="020B0604020202020204" pitchFamily="34" charset="0"/>
              <a:buChar char="•"/>
            </a:pPr>
            <a:r>
              <a:rPr lang="en-US" sz="2000" i="1" dirty="0">
                <a:effectLst/>
                <a:latin typeface="Walbaum Display (Headings)"/>
                <a:ea typeface="Calibri" panose="020F0502020204030204" pitchFamily="34" charset="0"/>
              </a:rPr>
              <a:t> Silver Foam </a:t>
            </a:r>
          </a:p>
          <a:p>
            <a:pPr marL="285750" indent="-285750">
              <a:buFont typeface="Arial" panose="020B0604020202020204" pitchFamily="34" charset="0"/>
              <a:buChar char="•"/>
            </a:pPr>
            <a:endParaRPr lang="en-US" sz="2000" i="1" dirty="0">
              <a:effectLst/>
              <a:latin typeface="Walbaum Display (Headings)"/>
              <a:ea typeface="Calibri" panose="020F0502020204030204" pitchFamily="34" charset="0"/>
            </a:endParaRPr>
          </a:p>
          <a:p>
            <a:pPr marL="285750" indent="-285750">
              <a:buFont typeface="Arial" panose="020B0604020202020204" pitchFamily="34" charset="0"/>
              <a:buChar char="•"/>
            </a:pPr>
            <a:r>
              <a:rPr lang="en-US" sz="2000" i="1" dirty="0">
                <a:effectLst/>
                <a:latin typeface="Walbaum Display (Headings)"/>
                <a:ea typeface="Calibri" panose="020F0502020204030204" pitchFamily="34" charset="0"/>
              </a:rPr>
              <a:t>Plasma technologies for sterilization</a:t>
            </a:r>
            <a:endParaRPr lang="en-US" sz="2000" dirty="0">
              <a:latin typeface="Walbaum Display (Headings)"/>
            </a:endParaRPr>
          </a:p>
        </p:txBody>
      </p:sp>
      <p:pic>
        <p:nvPicPr>
          <p:cNvPr id="9" name="Picture 8">
            <a:extLst>
              <a:ext uri="{FF2B5EF4-FFF2-40B4-BE49-F238E27FC236}">
                <a16:creationId xmlns:a16="http://schemas.microsoft.com/office/drawing/2014/main" id="{797104E4-4C85-FDAB-4CD1-4700B23E2AD6}"/>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1058105" y="38558"/>
            <a:ext cx="1095707" cy="903059"/>
          </a:xfrm>
          <a:prstGeom prst="rect">
            <a:avLst/>
          </a:prstGeom>
          <a:noFill/>
          <a:ln>
            <a:noFill/>
          </a:ln>
        </p:spPr>
      </p:pic>
    </p:spTree>
    <p:extLst>
      <p:ext uri="{BB962C8B-B14F-4D97-AF65-F5344CB8AC3E}">
        <p14:creationId xmlns:p14="http://schemas.microsoft.com/office/powerpoint/2010/main" val="4176823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45" name="Freeform: Shape 44">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6" name="Oval 45">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7" name="Oval 46">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8" name="Freeform: Shape 47">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useBgFill="1">
        <p:nvSpPr>
          <p:cNvPr id="50" name="Rectangle 49">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3">
            <a:extLst>
              <a:ext uri="{FF2B5EF4-FFF2-40B4-BE49-F238E27FC236}">
                <a16:creationId xmlns:a16="http://schemas.microsoft.com/office/drawing/2014/main" id="{C15EE852-24F1-4643-8082-AB45CFF2BA10}"/>
              </a:ext>
            </a:extLst>
          </p:cNvPr>
          <p:cNvSpPr>
            <a:spLocks noGrp="1"/>
          </p:cNvSpPr>
          <p:nvPr>
            <p:ph type="title"/>
          </p:nvPr>
        </p:nvSpPr>
        <p:spPr>
          <a:xfrm>
            <a:off x="98918" y="191056"/>
            <a:ext cx="5627705" cy="1485585"/>
          </a:xfrm>
        </p:spPr>
        <p:txBody>
          <a:bodyPr vert="horz" wrap="square" lIns="0" tIns="0" rIns="0" bIns="0" rtlCol="0" anchor="b" anchorCtr="0">
            <a:normAutofit/>
          </a:bodyPr>
          <a:lstStyle/>
          <a:p>
            <a:r>
              <a:rPr lang="en-US" sz="4800" kern="1200" dirty="0">
                <a:solidFill>
                  <a:schemeClr val="tx1"/>
                </a:solidFill>
                <a:latin typeface="+mj-lt"/>
                <a:ea typeface="+mj-ea"/>
                <a:cs typeface="+mj-cs"/>
              </a:rPr>
              <a:t>All accredited schools </a:t>
            </a:r>
          </a:p>
        </p:txBody>
      </p:sp>
      <p:sp>
        <p:nvSpPr>
          <p:cNvPr id="15" name="Content Placeholder 14">
            <a:extLst>
              <a:ext uri="{FF2B5EF4-FFF2-40B4-BE49-F238E27FC236}">
                <a16:creationId xmlns:a16="http://schemas.microsoft.com/office/drawing/2014/main" id="{4139825C-53C7-44F4-A064-9795CECD081B}"/>
              </a:ext>
            </a:extLst>
          </p:cNvPr>
          <p:cNvSpPr>
            <a:spLocks noGrp="1"/>
          </p:cNvSpPr>
          <p:nvPr>
            <p:ph sz="quarter" idx="15"/>
          </p:nvPr>
        </p:nvSpPr>
        <p:spPr>
          <a:xfrm>
            <a:off x="550863" y="1676642"/>
            <a:ext cx="4473082" cy="4416184"/>
          </a:xfrm>
        </p:spPr>
        <p:txBody>
          <a:bodyPr vert="horz" wrap="square" lIns="0" tIns="0" rIns="0" bIns="0" rtlCol="0" anchor="t">
            <a:normAutofit fontScale="77500" lnSpcReduction="20000"/>
          </a:bodyPr>
          <a:lstStyle/>
          <a:p>
            <a:pPr>
              <a:lnSpc>
                <a:spcPct val="100000"/>
              </a:lnSpc>
              <a:buFont typeface="Arial" panose="020B0604020202020204" pitchFamily="34" charset="0"/>
              <a:buChar char="•"/>
            </a:pPr>
            <a:r>
              <a:rPr lang="en-US" sz="2700" dirty="0">
                <a:latin typeface="Walbaum Display (Headings)"/>
              </a:rPr>
              <a:t>Scientist</a:t>
            </a:r>
          </a:p>
          <a:p>
            <a:pPr>
              <a:lnSpc>
                <a:spcPct val="100000"/>
              </a:lnSpc>
              <a:buFont typeface="Arial" panose="020B0604020202020204" pitchFamily="34" charset="0"/>
              <a:buChar char="•"/>
            </a:pPr>
            <a:r>
              <a:rPr lang="en-US" sz="2700" dirty="0">
                <a:latin typeface="Walbaum Display (Headings)"/>
              </a:rPr>
              <a:t>Engineers</a:t>
            </a:r>
          </a:p>
          <a:p>
            <a:pPr>
              <a:lnSpc>
                <a:spcPct val="100000"/>
              </a:lnSpc>
              <a:buFont typeface="Arial" panose="020B0604020202020204" pitchFamily="34" charset="0"/>
              <a:buChar char="•"/>
            </a:pPr>
            <a:r>
              <a:rPr lang="en-US" sz="2700" dirty="0">
                <a:latin typeface="Walbaum Display (Headings)"/>
              </a:rPr>
              <a:t>Lawyers</a:t>
            </a:r>
          </a:p>
          <a:p>
            <a:pPr>
              <a:lnSpc>
                <a:spcPct val="100000"/>
              </a:lnSpc>
              <a:buFont typeface="Arial" panose="020B0604020202020204" pitchFamily="34" charset="0"/>
              <a:buChar char="•"/>
            </a:pPr>
            <a:r>
              <a:rPr lang="en-US" sz="2700" dirty="0">
                <a:latin typeface="Walbaum Display (Headings)"/>
              </a:rPr>
              <a:t>Business profession</a:t>
            </a:r>
          </a:p>
          <a:p>
            <a:pPr>
              <a:lnSpc>
                <a:spcPct val="100000"/>
              </a:lnSpc>
              <a:buFont typeface="Arial" panose="020B0604020202020204" pitchFamily="34" charset="0"/>
              <a:buChar char="•"/>
            </a:pPr>
            <a:r>
              <a:rPr lang="en-US" sz="2700" dirty="0">
                <a:latin typeface="Walbaum Display (Headings)"/>
              </a:rPr>
              <a:t>Therapist</a:t>
            </a:r>
          </a:p>
          <a:p>
            <a:pPr>
              <a:lnSpc>
                <a:spcPct val="100000"/>
              </a:lnSpc>
              <a:buFont typeface="Arial" panose="020B0604020202020204" pitchFamily="34" charset="0"/>
              <a:buChar char="•"/>
            </a:pPr>
            <a:r>
              <a:rPr lang="en-US" sz="2700" dirty="0">
                <a:latin typeface="Walbaum Display (Headings)"/>
              </a:rPr>
              <a:t>Medical doctors</a:t>
            </a:r>
          </a:p>
          <a:p>
            <a:pPr>
              <a:lnSpc>
                <a:spcPct val="100000"/>
              </a:lnSpc>
              <a:buFont typeface="Arial" panose="020B0604020202020204" pitchFamily="34" charset="0"/>
              <a:buChar char="•"/>
            </a:pPr>
            <a:r>
              <a:rPr lang="en-US" sz="2700" dirty="0">
                <a:latin typeface="Walbaum Display (Headings)"/>
              </a:rPr>
              <a:t>Agriculture</a:t>
            </a:r>
          </a:p>
          <a:p>
            <a:pPr>
              <a:lnSpc>
                <a:spcPct val="100000"/>
              </a:lnSpc>
              <a:buFont typeface="Arial" panose="020B0604020202020204" pitchFamily="34" charset="0"/>
              <a:buChar char="•"/>
            </a:pPr>
            <a:r>
              <a:rPr lang="en-US" sz="2700" dirty="0">
                <a:latin typeface="Walbaum Display (Headings)"/>
              </a:rPr>
              <a:t>Biologist</a:t>
            </a:r>
          </a:p>
          <a:p>
            <a:pPr>
              <a:lnSpc>
                <a:spcPct val="100000"/>
              </a:lnSpc>
              <a:buFont typeface="Arial" panose="020B0604020202020204" pitchFamily="34" charset="0"/>
              <a:buChar char="•"/>
            </a:pPr>
            <a:r>
              <a:rPr lang="en-US" sz="2700" dirty="0">
                <a:latin typeface="Walbaum Display (Headings)"/>
              </a:rPr>
              <a:t>Chemist</a:t>
            </a:r>
          </a:p>
          <a:p>
            <a:pPr>
              <a:lnSpc>
                <a:spcPct val="100000"/>
              </a:lnSpc>
              <a:buFont typeface="Arial" panose="020B0604020202020204" pitchFamily="34" charset="0"/>
              <a:buChar char="•"/>
            </a:pPr>
            <a:endParaRPr lang="en-US" sz="1000" dirty="0"/>
          </a:p>
          <a:p>
            <a:pPr>
              <a:lnSpc>
                <a:spcPct val="100000"/>
              </a:lnSpc>
              <a:buFont typeface="Arial" panose="020B0604020202020204" pitchFamily="34" charset="0"/>
              <a:buChar char="•"/>
            </a:pPr>
            <a:endParaRPr lang="en-US" sz="1000" dirty="0"/>
          </a:p>
          <a:p>
            <a:pPr>
              <a:lnSpc>
                <a:spcPct val="100000"/>
              </a:lnSpc>
              <a:buFont typeface="Arial" panose="020B0604020202020204" pitchFamily="34" charset="0"/>
              <a:buChar char="•"/>
            </a:pPr>
            <a:endParaRPr lang="en-US" sz="1000" dirty="0"/>
          </a:p>
        </p:txBody>
      </p:sp>
      <p:pic>
        <p:nvPicPr>
          <p:cNvPr id="4" name="Picture 3" descr="A picture containing transport, outdoor, satellite&#10;&#10;Description automatically generated">
            <a:extLst>
              <a:ext uri="{FF2B5EF4-FFF2-40B4-BE49-F238E27FC236}">
                <a16:creationId xmlns:a16="http://schemas.microsoft.com/office/drawing/2014/main" id="{2B0BA53D-78CE-58CF-DF01-440CAAF0B01D}"/>
              </a:ext>
            </a:extLst>
          </p:cNvPr>
          <p:cNvPicPr>
            <a:picLocks noChangeAspect="1"/>
          </p:cNvPicPr>
          <p:nvPr/>
        </p:nvPicPr>
        <p:blipFill rotWithShape="1">
          <a:blip r:embed="rId2"/>
          <a:srcRect t="12508" r="-1" b="3783"/>
          <a:stretch/>
        </p:blipFill>
        <p:spPr>
          <a:xfrm>
            <a:off x="4743451" y="549275"/>
            <a:ext cx="6897687" cy="5759451"/>
          </a:xfrm>
          <a:custGeom>
            <a:avLst/>
            <a:gdLst/>
            <a:ahLst/>
            <a:cxnLst/>
            <a:rect l="l" t="t" r="r" b="b"/>
            <a:pathLst>
              <a:path w="6897687" h="5759451">
                <a:moveTo>
                  <a:pt x="0" y="0"/>
                </a:moveTo>
                <a:lnTo>
                  <a:pt x="6897687" y="0"/>
                </a:lnTo>
                <a:lnTo>
                  <a:pt x="6897687" y="5759451"/>
                </a:lnTo>
                <a:lnTo>
                  <a:pt x="0" y="5759451"/>
                </a:lnTo>
                <a:close/>
              </a:path>
            </a:pathLst>
          </a:custGeom>
        </p:spPr>
      </p:pic>
      <p:sp>
        <p:nvSpPr>
          <p:cNvPr id="21" name="Slide Number Placeholder 20">
            <a:extLst>
              <a:ext uri="{FF2B5EF4-FFF2-40B4-BE49-F238E27FC236}">
                <a16:creationId xmlns:a16="http://schemas.microsoft.com/office/drawing/2014/main" id="{1C563B34-DD53-4FB1-B8C2-8914E01C6365}"/>
              </a:ext>
            </a:extLst>
          </p:cNvPr>
          <p:cNvSpPr>
            <a:spLocks noGrp="1"/>
          </p:cNvSpPr>
          <p:nvPr>
            <p:ph type="sldNum" sz="quarter" idx="12"/>
          </p:nvPr>
        </p:nvSpPr>
        <p:spPr>
          <a:xfrm>
            <a:off x="9948863" y="6507212"/>
            <a:ext cx="1692274" cy="153888"/>
          </a:xfrm>
        </p:spPr>
        <p:txBody>
          <a:bodyPr vert="horz" wrap="square" lIns="0" tIns="0" rIns="0" bIns="0" rtlCol="0" anchor="ctr">
            <a:normAutofit/>
          </a:bodyPr>
          <a:lstStyle/>
          <a:p>
            <a:pPr>
              <a:spcAft>
                <a:spcPts val="600"/>
              </a:spcAft>
            </a:pPr>
            <a:fld id="{DBA1B0FB-D917-4C8C-928F-313BD683BF39}" type="slidenum">
              <a:rPr lang="en-US" smtClean="0">
                <a:solidFill>
                  <a:schemeClr val="tx1">
                    <a:alpha val="80000"/>
                  </a:schemeClr>
                </a:solidFill>
              </a:rPr>
              <a:pPr>
                <a:spcAft>
                  <a:spcPts val="600"/>
                </a:spcAft>
              </a:pPr>
              <a:t>27</a:t>
            </a:fld>
            <a:endParaRPr lang="en-US">
              <a:solidFill>
                <a:schemeClr val="tx1">
                  <a:alpha val="80000"/>
                </a:schemeClr>
              </a:solidFill>
            </a:endParaRPr>
          </a:p>
        </p:txBody>
      </p:sp>
      <p:pic>
        <p:nvPicPr>
          <p:cNvPr id="5" name="Picture 4">
            <a:extLst>
              <a:ext uri="{FF2B5EF4-FFF2-40B4-BE49-F238E27FC236}">
                <a16:creationId xmlns:a16="http://schemas.microsoft.com/office/drawing/2014/main" id="{07393D5C-2B84-5DBF-D011-618F1A3A7F0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1058105" y="38558"/>
            <a:ext cx="1095707" cy="903059"/>
          </a:xfrm>
          <a:prstGeom prst="rect">
            <a:avLst/>
          </a:prstGeom>
          <a:noFill/>
          <a:ln>
            <a:noFill/>
          </a:ln>
        </p:spPr>
      </p:pic>
    </p:spTree>
    <p:extLst>
      <p:ext uri="{BB962C8B-B14F-4D97-AF65-F5344CB8AC3E}">
        <p14:creationId xmlns:p14="http://schemas.microsoft.com/office/powerpoint/2010/main" val="3955183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AF9A883-CC44-4401-AE67-8FCEACB7DDDA}"/>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28</a:t>
            </a:fld>
            <a:endParaRPr lang="en-US"/>
          </a:p>
        </p:txBody>
      </p:sp>
      <p:sp>
        <p:nvSpPr>
          <p:cNvPr id="4" name="Title 3">
            <a:extLst>
              <a:ext uri="{FF2B5EF4-FFF2-40B4-BE49-F238E27FC236}">
                <a16:creationId xmlns:a16="http://schemas.microsoft.com/office/drawing/2014/main" id="{BDE64FB2-5B41-C6A1-C726-B784E1A0D5AE}"/>
              </a:ext>
            </a:extLst>
          </p:cNvPr>
          <p:cNvSpPr>
            <a:spLocks noGrp="1"/>
          </p:cNvSpPr>
          <p:nvPr>
            <p:ph type="ctrTitle"/>
          </p:nvPr>
        </p:nvSpPr>
        <p:spPr>
          <a:xfrm>
            <a:off x="4177765" y="523098"/>
            <a:ext cx="3169333" cy="1273804"/>
          </a:xfrm>
        </p:spPr>
        <p:txBody>
          <a:bodyPr/>
          <a:lstStyle/>
          <a:p>
            <a:r>
              <a:rPr lang="en-US" dirty="0"/>
              <a:t>Questions ?</a:t>
            </a:r>
          </a:p>
        </p:txBody>
      </p:sp>
      <p:pic>
        <p:nvPicPr>
          <p:cNvPr id="35" name="Picture 34">
            <a:extLst>
              <a:ext uri="{FF2B5EF4-FFF2-40B4-BE49-F238E27FC236}">
                <a16:creationId xmlns:a16="http://schemas.microsoft.com/office/drawing/2014/main" id="{7115AB63-AF9C-DEA5-978E-15CFB67FD3F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349884" y="2115879"/>
            <a:ext cx="5251856" cy="4304083"/>
          </a:xfrm>
          <a:prstGeom prst="rect">
            <a:avLst/>
          </a:prstGeom>
          <a:noFill/>
          <a:ln>
            <a:noFill/>
          </a:ln>
        </p:spPr>
      </p:pic>
    </p:spTree>
    <p:extLst>
      <p:ext uri="{BB962C8B-B14F-4D97-AF65-F5344CB8AC3E}">
        <p14:creationId xmlns:p14="http://schemas.microsoft.com/office/powerpoint/2010/main" val="2979876663"/>
      </p:ext>
    </p:extLst>
  </p:cSld>
  <p:clrMapOvr>
    <a:masterClrMapping/>
  </p:clrMapOvr>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0811A92-D464-4AC4-A396-BA73B10CEEAC}">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DE4876F9-7AE1-498D-B8FE-1E3AD703D2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04751AB-E840-446F-8D49-E697067EC887}">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
  <TotalTime>2078</TotalTime>
  <Words>904</Words>
  <Application>Microsoft Office PowerPoint</Application>
  <PresentationFormat>Widescreen</PresentationFormat>
  <Paragraphs>151</Paragraphs>
  <Slides>28</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Arial</vt:lpstr>
      <vt:lpstr>Calibri</vt:lpstr>
      <vt:lpstr>Gill Sans MT</vt:lpstr>
      <vt:lpstr>Public Sans Web</vt:lpstr>
      <vt:lpstr>Sunflower</vt:lpstr>
      <vt:lpstr>Walbaum Display</vt:lpstr>
      <vt:lpstr>Walbaum Display (Headings)</vt:lpstr>
      <vt:lpstr>3DFloatVTI</vt:lpstr>
      <vt:lpstr>Rocket Science</vt:lpstr>
      <vt:lpstr>Agenda  Introduction  How Does a Rocket Fly?  Rocket Science and Technology  How Did I Become a Rocket Scientist?  Which universities offer Aerospace Engineering: Rocket Science and Engineering  </vt:lpstr>
      <vt:lpstr>Introduction</vt:lpstr>
      <vt:lpstr>Why Space Exploration?</vt:lpstr>
      <vt:lpstr>Why Space Exploration?</vt:lpstr>
      <vt:lpstr>Introduction to Rocket Science</vt:lpstr>
      <vt:lpstr>Space Shuttle</vt:lpstr>
      <vt:lpstr>Space Launch System (SLS)</vt:lpstr>
      <vt:lpstr>Space Launch System (SLS)</vt:lpstr>
      <vt:lpstr>PowerPoint Presentation</vt:lpstr>
      <vt:lpstr>PowerPoint Presentation</vt:lpstr>
      <vt:lpstr>PowerPoint Presentation</vt:lpstr>
      <vt:lpstr>Rocket Science</vt:lpstr>
      <vt:lpstr>International Space Station</vt:lpstr>
      <vt:lpstr>PowerPoint Presentation</vt:lpstr>
      <vt:lpstr>International Space Station</vt:lpstr>
      <vt:lpstr>International Space Station</vt:lpstr>
      <vt:lpstr>International Space Station</vt:lpstr>
      <vt:lpstr>PowerPoint Presentation</vt:lpstr>
      <vt:lpstr>PowerPoint Presentation</vt:lpstr>
      <vt:lpstr>PowerPoint Presentation</vt:lpstr>
      <vt:lpstr>PowerPoint Presentation</vt:lpstr>
      <vt:lpstr>Astronauts</vt:lpstr>
      <vt:lpstr>PowerPoint Presentation</vt:lpstr>
      <vt:lpstr>PowerPoint Presentation</vt:lpstr>
      <vt:lpstr>Technologies built at KSC for space and other planetary usage: </vt:lpstr>
      <vt:lpstr>All accredited schools </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Rocket Science</dc:title>
  <dc:creator>Essumang, Deborah E. (KSC-UBE00)</dc:creator>
  <cp:lastModifiedBy>Clements, Gregory R. (KSC-UBE00)</cp:lastModifiedBy>
  <cp:revision>26</cp:revision>
  <dcterms:created xsi:type="dcterms:W3CDTF">2023-10-04T15:12:38Z</dcterms:created>
  <dcterms:modified xsi:type="dcterms:W3CDTF">2023-10-13T16:32:29Z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