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142533204" r:id="rId5"/>
    <p:sldId id="2142533205" r:id="rId6"/>
    <p:sldId id="5312" r:id="rId7"/>
    <p:sldId id="373" r:id="rId8"/>
    <p:sldId id="374" r:id="rId9"/>
    <p:sldId id="16040" r:id="rId10"/>
    <p:sldId id="258" r:id="rId11"/>
    <p:sldId id="16042" r:id="rId12"/>
    <p:sldId id="1603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7BC7"/>
    <a:srgbClr val="1C68B4"/>
    <a:srgbClr val="9770CE"/>
    <a:srgbClr val="000000"/>
    <a:srgbClr val="232359"/>
    <a:srgbClr val="2E528F"/>
    <a:srgbClr val="0D0033"/>
    <a:srgbClr val="5BA259"/>
    <a:srgbClr val="E3A33F"/>
    <a:srgbClr val="FAC6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1156" autoAdjust="0"/>
  </p:normalViewPr>
  <p:slideViewPr>
    <p:cSldViewPr snapToGrid="0">
      <p:cViewPr varScale="1">
        <p:scale>
          <a:sx n="70" d="100"/>
          <a:sy n="70" d="100"/>
        </p:scale>
        <p:origin x="437" y="43"/>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EA2FCA-F942-7A49-B184-82ED0B195929}" type="datetimeFigureOut">
              <a:rPr lang="en-US" smtClean="0"/>
              <a:t>10/6/2023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1B3295-986B-0945-B30B-C5C7477D2BFA}" type="slidenum">
              <a:rPr lang="en-US" smtClean="0"/>
              <a:t>‹#›</a:t>
            </a:fld>
            <a:endParaRPr lang="en-US"/>
          </a:p>
        </p:txBody>
      </p:sp>
    </p:spTree>
    <p:extLst>
      <p:ext uri="{BB962C8B-B14F-4D97-AF65-F5344CB8AC3E}">
        <p14:creationId xmlns:p14="http://schemas.microsoft.com/office/powerpoint/2010/main" val="547976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0F3B47-40AC-9D4C-A2EC-B7272BEFE40A}" type="slidenum">
              <a:rPr lang="en-US" smtClean="0"/>
              <a:t>3</a:t>
            </a:fld>
            <a:endParaRPr lang="en-US" dirty="0"/>
          </a:p>
        </p:txBody>
      </p:sp>
    </p:spTree>
    <p:extLst>
      <p:ext uri="{BB962C8B-B14F-4D97-AF65-F5344CB8AC3E}">
        <p14:creationId xmlns:p14="http://schemas.microsoft.com/office/powerpoint/2010/main" val="1328599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94B527-06DA-C64A-A970-1B7DA13E694D}" type="slidenum">
              <a:rPr lang="en-US" smtClean="0"/>
              <a:t>4</a:t>
            </a:fld>
            <a:endParaRPr lang="en-US"/>
          </a:p>
        </p:txBody>
      </p:sp>
    </p:spTree>
    <p:extLst>
      <p:ext uri="{BB962C8B-B14F-4D97-AF65-F5344CB8AC3E}">
        <p14:creationId xmlns:p14="http://schemas.microsoft.com/office/powerpoint/2010/main" val="1142818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its orbit 22,000 miles above the equator, NASA’s TEMPO, or Tropospheric Emissions: Monitoring of Pollution, is the first space-based instrument designed to continuously measure air quality above North America with the resolution of a few square miles. TEMPO is beginning to measure hourly daytime air pollution over greater North America. It measures ozone, nitrogen dioxide, formaldehyde, aerosols, water vapor, and several trace gases. Observations by TEMPO will significantly improve studies of pollution caused by rush-hour traffic, the movement of smoke and ash from forest fires and volcanoes, and  the effects of fertilizer application on farmland. </a:t>
            </a:r>
          </a:p>
          <a:p>
            <a:r>
              <a:rPr lang="en-US"/>
              <a:t>TEMPO will be the North American component of a global group of satellites tracking air pollution from geosynchronous orbit.</a:t>
            </a:r>
            <a:endParaRPr lang="en-US" dirty="0"/>
          </a:p>
          <a:p>
            <a:r>
              <a:rPr lang="en-US" dirty="0"/>
              <a:t>TEMPO data will help scientists evaluate the health impacts of pollutants and aid in the creation of air pollution maps at the neighborhood scale, improving understanding of disparities in air quality within a community. Data will be shared with partner agencies that monitor and forecast air quality, such as the Environmental Protection Agency and the National Oceanic and Atmospheric Administration.</a:t>
            </a:r>
          </a:p>
          <a:p>
            <a:r>
              <a:rPr lang="en-US" dirty="0"/>
              <a:t>Images taken Aug 2, Top@ 1214 EST, Bottom @1624 EST</a:t>
            </a:r>
          </a:p>
        </p:txBody>
      </p:sp>
      <p:sp>
        <p:nvSpPr>
          <p:cNvPr id="4" name="Slide Number Placeholder 3"/>
          <p:cNvSpPr>
            <a:spLocks noGrp="1"/>
          </p:cNvSpPr>
          <p:nvPr>
            <p:ph type="sldNum" sz="quarter" idx="5"/>
          </p:nvPr>
        </p:nvSpPr>
        <p:spPr/>
        <p:txBody>
          <a:bodyPr/>
          <a:lstStyle/>
          <a:p>
            <a:fld id="{EA64E80E-65E7-487C-B151-16C15BA163A5}" type="slidenum">
              <a:rPr lang="en-US" smtClean="0"/>
              <a:t>7</a:t>
            </a:fld>
            <a:endParaRPr lang="en-US"/>
          </a:p>
        </p:txBody>
      </p:sp>
    </p:spTree>
    <p:extLst>
      <p:ext uri="{BB962C8B-B14F-4D97-AF65-F5344CB8AC3E}">
        <p14:creationId xmlns:p14="http://schemas.microsoft.com/office/powerpoint/2010/main" val="2931689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154B51-DC01-4717-A9D4-FC1B3B6E8DE3}" type="slidenum">
              <a:rPr lang="en-US" smtClean="0"/>
              <a:t>9</a:t>
            </a:fld>
            <a:endParaRPr lang="en-US"/>
          </a:p>
        </p:txBody>
      </p:sp>
    </p:spTree>
    <p:extLst>
      <p:ext uri="{BB962C8B-B14F-4D97-AF65-F5344CB8AC3E}">
        <p14:creationId xmlns:p14="http://schemas.microsoft.com/office/powerpoint/2010/main" val="3074862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AE843-18DA-2848-AA95-04FE6CF723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46CB7F-98EC-2C4E-BD42-C1E87C2253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2A2BF2-4A79-E54F-97A8-8C83DCC1D4BB}"/>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5" name="Footer Placeholder 4">
            <a:extLst>
              <a:ext uri="{FF2B5EF4-FFF2-40B4-BE49-F238E27FC236}">
                <a16:creationId xmlns:a16="http://schemas.microsoft.com/office/drawing/2014/main" id="{C452A785-706D-5845-A12F-681F4FF039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0A4C4-A9DC-E145-A366-02052F4609A3}"/>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2545956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E107A-E449-6847-A3E9-9087596D61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35BE28-354B-E64A-9F49-B59CA4A26E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829EEA-96B8-DE40-8BAD-65A873F1DA5D}"/>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5" name="Footer Placeholder 4">
            <a:extLst>
              <a:ext uri="{FF2B5EF4-FFF2-40B4-BE49-F238E27FC236}">
                <a16:creationId xmlns:a16="http://schemas.microsoft.com/office/drawing/2014/main" id="{27D648A7-4785-9D46-AFB5-6F68729AD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3B01D2-ED00-744F-9EC6-11D289A577F3}"/>
              </a:ext>
            </a:extLst>
          </p:cNvPr>
          <p:cNvSpPr>
            <a:spLocks noGrp="1"/>
          </p:cNvSpPr>
          <p:nvPr>
            <p:ph type="sldNum" sz="quarter" idx="12"/>
          </p:nvPr>
        </p:nvSpPr>
        <p:spPr>
          <a:xfrm flipV="1">
            <a:off x="381000" y="5991225"/>
            <a:ext cx="2526632"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1322130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7BF3-6128-FE4F-A62B-A74FEC4FF0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97EDF7-C634-8842-A076-7DA46CBDC7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4213D9-DD40-2849-9BF3-2BAF1AD44B8E}"/>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5" name="Footer Placeholder 4">
            <a:extLst>
              <a:ext uri="{FF2B5EF4-FFF2-40B4-BE49-F238E27FC236}">
                <a16:creationId xmlns:a16="http://schemas.microsoft.com/office/drawing/2014/main" id="{58A23361-8016-7B47-AAC8-1E03BCA49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F42DD-3BED-6A49-B544-2A707E00FEC9}"/>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1311195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1040A-B37A-E74C-BA5B-13C428C826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AF7A1D-257C-9448-8C4D-8E48EA357C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C03EB2-3327-BB41-ABA9-F64168C5C1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C3BEF7-1FFC-9E4B-B843-363FB28D2B50}"/>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6" name="Footer Placeholder 5">
            <a:extLst>
              <a:ext uri="{FF2B5EF4-FFF2-40B4-BE49-F238E27FC236}">
                <a16:creationId xmlns:a16="http://schemas.microsoft.com/office/drawing/2014/main" id="{A5B7EEB3-21E5-8743-986E-E448D5DAFD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277D6D-353E-994F-B173-20847FF8DFAE}"/>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92752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A8A5-2E98-F246-AA7D-FC41D16F81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03599D-5E16-E543-9E44-B492043D16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47D242-E892-704C-839D-D41317E4A7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21019C-31DF-204E-BFF4-5F07FF8D0A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FD8974-B128-8E45-8126-ADDA44165C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CF73F0-1895-1E4D-8E51-966E65AA652F}"/>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8" name="Footer Placeholder 7">
            <a:extLst>
              <a:ext uri="{FF2B5EF4-FFF2-40B4-BE49-F238E27FC236}">
                <a16:creationId xmlns:a16="http://schemas.microsoft.com/office/drawing/2014/main" id="{37ED3E6B-F01C-ED4C-9AD3-AA2E946CC9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2389FA-B5B7-5F4A-A2EC-770D35F09113}"/>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24554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F7BDF-E533-B947-AEE4-D2DB2443DC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94A811-F16B-B94B-9FB1-0900A68C5B49}"/>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4" name="Footer Placeholder 3">
            <a:extLst>
              <a:ext uri="{FF2B5EF4-FFF2-40B4-BE49-F238E27FC236}">
                <a16:creationId xmlns:a16="http://schemas.microsoft.com/office/drawing/2014/main" id="{34F8ECCF-7E38-5F47-82BD-5F491F331B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45A1D1-6AA3-AC4F-93A0-D6C7A7E76192}"/>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3548508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D5E89-C0D7-3A48-8EBD-EDAEE8495F30}"/>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3" name="Footer Placeholder 2">
            <a:extLst>
              <a:ext uri="{FF2B5EF4-FFF2-40B4-BE49-F238E27FC236}">
                <a16:creationId xmlns:a16="http://schemas.microsoft.com/office/drawing/2014/main" id="{3E55F06E-47C9-2942-B4B1-BE3E3B9B7F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2C3231-73F5-B444-ABC6-1BBC5FBD5904}"/>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2428406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CE97-4083-BF42-9743-1AA0FDCF75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03A061-EB25-264B-B82F-96CFA6B222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8213BB-5D13-274F-8D80-51167C0E3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E9D906-3793-2540-B435-D4D7FF8E6CED}"/>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6" name="Footer Placeholder 5">
            <a:extLst>
              <a:ext uri="{FF2B5EF4-FFF2-40B4-BE49-F238E27FC236}">
                <a16:creationId xmlns:a16="http://schemas.microsoft.com/office/drawing/2014/main" id="{A58C03CC-F5EA-FC41-936D-AC954DD7E6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94B9F-2F28-9144-A994-A2EC2F5D59EF}"/>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2191523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89647-9B6B-3F44-88E0-B1895D4A50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69B316-5D7D-CC49-A3B4-3BB5C8B2CB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C31336-D5DD-2848-B209-57B16C36B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525B91-C0CD-C441-A5E3-825415CEAD42}"/>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6" name="Footer Placeholder 5">
            <a:extLst>
              <a:ext uri="{FF2B5EF4-FFF2-40B4-BE49-F238E27FC236}">
                <a16:creationId xmlns:a16="http://schemas.microsoft.com/office/drawing/2014/main" id="{FB14579F-3783-5246-8799-17115523EB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AE7DCA-5EB1-B349-89E5-98B5130E1954}"/>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112919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525F-FEE0-4744-A696-DB4E3633EF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22DABD-AE57-984A-872C-EE8FC611EB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C964A6-41C0-5E42-B08F-2097737EA9E4}"/>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5" name="Footer Placeholder 4">
            <a:extLst>
              <a:ext uri="{FF2B5EF4-FFF2-40B4-BE49-F238E27FC236}">
                <a16:creationId xmlns:a16="http://schemas.microsoft.com/office/drawing/2014/main" id="{155F7977-EA5C-B145-9E31-1E9E734068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2A41B-487A-F14F-A5B2-924AEDCE96FA}"/>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2502279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010C9B-1BA3-9E4E-A7FC-E121075BDF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B4D1DF-2A95-D64A-9F31-52CE098053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76B8DC-F6AF-C843-A3A2-05F74788A9EC}"/>
              </a:ext>
            </a:extLst>
          </p:cNvPr>
          <p:cNvSpPr>
            <a:spLocks noGrp="1"/>
          </p:cNvSpPr>
          <p:nvPr>
            <p:ph type="dt" sz="half" idx="10"/>
          </p:nvPr>
        </p:nvSpPr>
        <p:spPr/>
        <p:txBody>
          <a:bodyPr/>
          <a:lstStyle/>
          <a:p>
            <a:fld id="{84216D9B-1652-DD49-BE99-C4559A4DE168}" type="datetimeFigureOut">
              <a:rPr lang="en-US" smtClean="0"/>
              <a:t>10/6/2023</a:t>
            </a:fld>
            <a:endParaRPr lang="en-US"/>
          </a:p>
        </p:txBody>
      </p:sp>
      <p:sp>
        <p:nvSpPr>
          <p:cNvPr id="5" name="Footer Placeholder 4">
            <a:extLst>
              <a:ext uri="{FF2B5EF4-FFF2-40B4-BE49-F238E27FC236}">
                <a16:creationId xmlns:a16="http://schemas.microsoft.com/office/drawing/2014/main" id="{65CB4469-D010-214C-BD63-1A08FEFD2F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4D879-2F84-A640-A77D-C1AF9A08A0A2}"/>
              </a:ext>
            </a:extLst>
          </p:cNvPr>
          <p:cNvSpPr>
            <a:spLocks noGrp="1"/>
          </p:cNvSpPr>
          <p:nvPr>
            <p:ph type="sldNum" sz="quarter" idx="12"/>
          </p:nvPr>
        </p:nvSpPr>
        <p:spPr>
          <a:xfrm>
            <a:off x="164432" y="6356350"/>
            <a:ext cx="2743200" cy="365125"/>
          </a:xfrm>
          <a:prstGeom prst="rect">
            <a:avLst/>
          </a:prstGeom>
        </p:spPr>
        <p:txBody>
          <a:bodyPr/>
          <a:lstStyle/>
          <a:p>
            <a:fld id="{C89AF0D8-E27E-F840-B8AD-4028A6939A38}" type="slidenum">
              <a:rPr lang="en-US" smtClean="0"/>
              <a:t>‹#›</a:t>
            </a:fld>
            <a:endParaRPr lang="en-US"/>
          </a:p>
        </p:txBody>
      </p:sp>
    </p:spTree>
    <p:extLst>
      <p:ext uri="{BB962C8B-B14F-4D97-AF65-F5344CB8AC3E}">
        <p14:creationId xmlns:p14="http://schemas.microsoft.com/office/powerpoint/2010/main" val="848438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7B14-748A-8042-9AC8-BC7DB271D648}"/>
              </a:ext>
            </a:extLst>
          </p:cNvPr>
          <p:cNvSpPr>
            <a:spLocks noGrp="1"/>
          </p:cNvSpPr>
          <p:nvPr>
            <p:ph type="title"/>
          </p:nvPr>
        </p:nvSpPr>
        <p:spPr>
          <a:xfrm>
            <a:off x="1154954" y="767698"/>
            <a:ext cx="9593192" cy="728480"/>
          </a:xfrm>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F54DA931-7B7D-A14A-8D02-350C72CFC730}"/>
              </a:ext>
            </a:extLst>
          </p:cNvPr>
          <p:cNvSpPr>
            <a:spLocks noGrp="1"/>
          </p:cNvSpPr>
          <p:nvPr>
            <p:ph type="dt" sz="half" idx="10"/>
          </p:nvPr>
        </p:nvSpPr>
        <p:spPr/>
        <p:txBody>
          <a:bodyPr/>
          <a:lstStyle/>
          <a:p>
            <a:fld id="{4D724178-C7E9-0D47-9B56-3D6A99B54230}" type="datetime3">
              <a:rPr lang="en-US" smtClean="0"/>
              <a:t>6 October 2023</a:t>
            </a:fld>
            <a:endParaRPr lang="en-US"/>
          </a:p>
        </p:txBody>
      </p:sp>
      <p:sp>
        <p:nvSpPr>
          <p:cNvPr id="6" name="Text Placeholder 5">
            <a:extLst>
              <a:ext uri="{FF2B5EF4-FFF2-40B4-BE49-F238E27FC236}">
                <a16:creationId xmlns:a16="http://schemas.microsoft.com/office/drawing/2014/main" id="{1F535194-992E-784C-B3A2-BD17872FDF99}"/>
              </a:ext>
            </a:extLst>
          </p:cNvPr>
          <p:cNvSpPr>
            <a:spLocks noGrp="1"/>
          </p:cNvSpPr>
          <p:nvPr>
            <p:ph type="body" sz="quarter" idx="12"/>
          </p:nvPr>
        </p:nvSpPr>
        <p:spPr>
          <a:xfrm>
            <a:off x="518160" y="1991042"/>
            <a:ext cx="11123377" cy="4099259"/>
          </a:xfrm>
        </p:spPr>
        <p:txBody>
          <a:bodyPr/>
          <a:lstStyle>
            <a:lvl1pPr>
              <a:buClr>
                <a:srgbClr val="0B3D91"/>
              </a:buClr>
              <a:defRPr>
                <a:solidFill>
                  <a:srgbClr val="0B3D91"/>
                </a:solidFill>
              </a:defRPr>
            </a:lvl1pPr>
            <a:lvl2pPr marL="690563" indent="-233363">
              <a:buClr>
                <a:srgbClr val="0B3D91"/>
              </a:buClr>
              <a:buFont typeface="Segoe UI Symbol" panose="020B0502040204020203" pitchFamily="34" charset="0"/>
              <a:buChar char="⎯"/>
              <a:tabLst/>
              <a:defRPr>
                <a:solidFill>
                  <a:srgbClr val="0B3D91"/>
                </a:solidFill>
              </a:defRPr>
            </a:lvl2pPr>
            <a:lvl3pPr>
              <a:buClr>
                <a:srgbClr val="0B3D91"/>
              </a:buClr>
              <a:defRPr>
                <a:solidFill>
                  <a:srgbClr val="0B3D91"/>
                </a:solidFill>
              </a:defRPr>
            </a:lvl3pPr>
            <a:lvl4pPr marL="1492250" indent="-120650">
              <a:buClr>
                <a:srgbClr val="0B3D91"/>
              </a:buClr>
              <a:tabLst/>
              <a:defRPr>
                <a:solidFill>
                  <a:srgbClr val="0B3D91"/>
                </a:solidFill>
              </a:defRPr>
            </a:lvl4pPr>
            <a:lvl5pPr marL="1949450" indent="-120650">
              <a:buClr>
                <a:srgbClr val="0B3D91"/>
              </a:buClr>
              <a:tabLst/>
              <a:defRPr>
                <a:solidFill>
                  <a:srgbClr val="0B3D9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01547666-B093-4D4E-A75C-7E646291D526}"/>
              </a:ext>
            </a:extLst>
          </p:cNvPr>
          <p:cNvSpPr>
            <a:spLocks noGrp="1"/>
          </p:cNvSpPr>
          <p:nvPr>
            <p:ph type="sldNum" sz="quarter" idx="11"/>
          </p:nvPr>
        </p:nvSpPr>
        <p:spPr/>
        <p:txBody>
          <a:bodyPr/>
          <a:lstStyle>
            <a:lvl1pPr>
              <a:defRPr>
                <a:solidFill>
                  <a:schemeClr val="bg1"/>
                </a:solidFill>
              </a:defRPr>
            </a:lvl1pPr>
          </a:lstStyle>
          <a:p>
            <a:fld id="{1CCDC5FD-33A1-A44F-B679-CC7E1CCB63BA}" type="slidenum">
              <a:rPr lang="en-US" smtClean="0"/>
              <a:pPr/>
              <a:t>‹#›</a:t>
            </a:fld>
            <a:endParaRPr lang="en-US"/>
          </a:p>
        </p:txBody>
      </p:sp>
    </p:spTree>
    <p:extLst>
      <p:ext uri="{BB962C8B-B14F-4D97-AF65-F5344CB8AC3E}">
        <p14:creationId xmlns:p14="http://schemas.microsoft.com/office/powerpoint/2010/main" val="1310892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7A63FC-1DE7-804E-9135-568BAC06C2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3A8BF1-8443-1E49-B4AF-CAF1722A3B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FCD8A-B935-1640-AC5F-975DECF844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16D9B-1652-DD49-BE99-C4559A4DE168}" type="datetimeFigureOut">
              <a:rPr lang="en-US" smtClean="0"/>
              <a:t>10/6/2023</a:t>
            </a:fld>
            <a:endParaRPr lang="en-US"/>
          </a:p>
        </p:txBody>
      </p:sp>
      <p:sp>
        <p:nvSpPr>
          <p:cNvPr id="5" name="Footer Placeholder 4">
            <a:extLst>
              <a:ext uri="{FF2B5EF4-FFF2-40B4-BE49-F238E27FC236}">
                <a16:creationId xmlns:a16="http://schemas.microsoft.com/office/drawing/2014/main" id="{FB1690B1-90A3-CE4E-9F1E-6CE1F2D6F6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TextBox 7">
            <a:extLst>
              <a:ext uri="{FF2B5EF4-FFF2-40B4-BE49-F238E27FC236}">
                <a16:creationId xmlns:a16="http://schemas.microsoft.com/office/drawing/2014/main" id="{7532391C-69C1-5E43-A140-439D746CFB17}"/>
              </a:ext>
            </a:extLst>
          </p:cNvPr>
          <p:cNvSpPr txBox="1"/>
          <p:nvPr userDrawn="1"/>
        </p:nvSpPr>
        <p:spPr>
          <a:xfrm>
            <a:off x="34757" y="6589098"/>
            <a:ext cx="2353301" cy="230832"/>
          </a:xfrm>
          <a:prstGeom prst="rect">
            <a:avLst/>
          </a:prstGeom>
          <a:noFill/>
        </p:spPr>
        <p:txBody>
          <a:bodyPr wrap="square" rtlCol="0">
            <a:spAutoFit/>
          </a:bodyPr>
          <a:lstStyle/>
          <a:p>
            <a:pPr algn="l"/>
            <a:fld id="{C89AF0D8-E27E-F840-B8AD-4028A6939A38}" type="slidenum">
              <a:rPr lang="en-US" sz="900" smtClean="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pPr algn="l"/>
              <a:t>‹#›</a:t>
            </a:fld>
            <a:r>
              <a:rPr lang="en-US" sz="90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1147519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0C76A77-E13D-2742-E87B-61761CD0A082}"/>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7000"/>
                    </a14:imgEffect>
                  </a14:imgLayer>
                </a14:imgProps>
              </a:ext>
            </a:extLst>
          </a:blip>
          <a:srcRect l="-7834" t="10177" r="26629" b="28864"/>
          <a:stretch/>
        </p:blipFill>
        <p:spPr>
          <a:xfrm>
            <a:off x="0" y="-16001"/>
            <a:ext cx="12192000" cy="6859487"/>
          </a:xfrm>
          <a:prstGeom prst="rect">
            <a:avLst/>
          </a:prstGeom>
        </p:spPr>
      </p:pic>
      <p:sp>
        <p:nvSpPr>
          <p:cNvPr id="9" name="Freeform 8">
            <a:extLst>
              <a:ext uri="{FF2B5EF4-FFF2-40B4-BE49-F238E27FC236}">
                <a16:creationId xmlns:a16="http://schemas.microsoft.com/office/drawing/2014/main" id="{A7F5972B-D3D7-F168-23E8-8C12D5377787}"/>
              </a:ext>
            </a:extLst>
          </p:cNvPr>
          <p:cNvSpPr/>
          <p:nvPr/>
        </p:nvSpPr>
        <p:spPr>
          <a:xfrm>
            <a:off x="0" y="-5883"/>
            <a:ext cx="5529082" cy="6869763"/>
          </a:xfrm>
          <a:custGeom>
            <a:avLst/>
            <a:gdLst>
              <a:gd name="connsiteX0" fmla="*/ 0 w 5529082"/>
              <a:gd name="connsiteY0" fmla="*/ 0 h 6869763"/>
              <a:gd name="connsiteX1" fmla="*/ 867508 w 5529082"/>
              <a:gd name="connsiteY1" fmla="*/ 0 h 6869763"/>
              <a:gd name="connsiteX2" fmla="*/ 867508 w 5529082"/>
              <a:gd name="connsiteY2" fmla="*/ 1 h 6869763"/>
              <a:gd name="connsiteX3" fmla="*/ 2375240 w 5529082"/>
              <a:gd name="connsiteY3" fmla="*/ 1 h 6869763"/>
              <a:gd name="connsiteX4" fmla="*/ 2375240 w 5529082"/>
              <a:gd name="connsiteY4" fmla="*/ 11761 h 6869763"/>
              <a:gd name="connsiteX5" fmla="*/ 5529082 w 5529082"/>
              <a:gd name="connsiteY5" fmla="*/ 6869763 h 6869763"/>
              <a:gd name="connsiteX6" fmla="*/ 2375240 w 5529082"/>
              <a:gd name="connsiteY6" fmla="*/ 6869763 h 6869763"/>
              <a:gd name="connsiteX7" fmla="*/ 475884 w 5529082"/>
              <a:gd name="connsiteY7" fmla="*/ 6869763 h 6869763"/>
              <a:gd name="connsiteX8" fmla="*/ 475884 w 5529082"/>
              <a:gd name="connsiteY8" fmla="*/ 6869761 h 6869763"/>
              <a:gd name="connsiteX9" fmla="*/ 0 w 5529082"/>
              <a:gd name="connsiteY9" fmla="*/ 6869761 h 686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29082" h="6869763">
                <a:moveTo>
                  <a:pt x="0" y="0"/>
                </a:moveTo>
                <a:lnTo>
                  <a:pt x="867508" y="0"/>
                </a:lnTo>
                <a:lnTo>
                  <a:pt x="867508" y="1"/>
                </a:lnTo>
                <a:lnTo>
                  <a:pt x="2375240" y="1"/>
                </a:lnTo>
                <a:lnTo>
                  <a:pt x="2375240" y="11761"/>
                </a:lnTo>
                <a:lnTo>
                  <a:pt x="5529082" y="6869763"/>
                </a:lnTo>
                <a:lnTo>
                  <a:pt x="2375240" y="6869763"/>
                </a:lnTo>
                <a:lnTo>
                  <a:pt x="475884" y="6869763"/>
                </a:lnTo>
                <a:lnTo>
                  <a:pt x="475884" y="6869761"/>
                </a:lnTo>
                <a:lnTo>
                  <a:pt x="0" y="6869761"/>
                </a:lnTo>
                <a:close/>
              </a:path>
            </a:pathLst>
          </a:custGeom>
          <a:gradFill>
            <a:gsLst>
              <a:gs pos="45000">
                <a:srgbClr val="303437"/>
              </a:gs>
              <a:gs pos="64000">
                <a:srgbClr val="303437">
                  <a:alpha val="94236"/>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28" name="Straight Connector 27">
            <a:extLst>
              <a:ext uri="{FF2B5EF4-FFF2-40B4-BE49-F238E27FC236}">
                <a16:creationId xmlns:a16="http://schemas.microsoft.com/office/drawing/2014/main" id="{E5637B85-F54A-8393-1603-BD0284921453}"/>
              </a:ext>
            </a:extLst>
          </p:cNvPr>
          <p:cNvCxnSpPr>
            <a:cxnSpLocks/>
          </p:cNvCxnSpPr>
          <p:nvPr/>
        </p:nvCxnSpPr>
        <p:spPr>
          <a:xfrm>
            <a:off x="2375240" y="-2"/>
            <a:ext cx="3153842" cy="6858002"/>
          </a:xfrm>
          <a:prstGeom prst="line">
            <a:avLst/>
          </a:prstGeom>
          <a:ln w="28575">
            <a:solidFill>
              <a:schemeClr val="tx1">
                <a:lumMod val="75000"/>
                <a:lumOff val="25000"/>
              </a:schemeClr>
            </a:solidFill>
          </a:ln>
          <a:effectLst>
            <a:outerShdw blurRad="157067" dist="109195" dir="2700000" sx="99000" sy="99000" algn="tl" rotWithShape="0">
              <a:prstClr val="black"/>
            </a:outerShdw>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B302979-C6FB-1DB1-FC3F-FE7D6BE76571}"/>
              </a:ext>
            </a:extLst>
          </p:cNvPr>
          <p:cNvPicPr>
            <a:picLocks noChangeAspect="1"/>
          </p:cNvPicPr>
          <p:nvPr/>
        </p:nvPicPr>
        <p:blipFill>
          <a:blip r:embed="rId4"/>
          <a:stretch>
            <a:fillRect/>
          </a:stretch>
        </p:blipFill>
        <p:spPr>
          <a:xfrm>
            <a:off x="9339209" y="172092"/>
            <a:ext cx="2640886" cy="970121"/>
          </a:xfrm>
          <a:prstGeom prst="rect">
            <a:avLst/>
          </a:prstGeom>
        </p:spPr>
      </p:pic>
      <p:sp>
        <p:nvSpPr>
          <p:cNvPr id="2" name="Title 7">
            <a:extLst>
              <a:ext uri="{FF2B5EF4-FFF2-40B4-BE49-F238E27FC236}">
                <a16:creationId xmlns:a16="http://schemas.microsoft.com/office/drawing/2014/main" id="{4B5BA93D-8AEC-032E-5A7C-B79FCFB7BF32}"/>
              </a:ext>
            </a:extLst>
          </p:cNvPr>
          <p:cNvSpPr txBox="1">
            <a:spLocks/>
          </p:cNvSpPr>
          <p:nvPr/>
        </p:nvSpPr>
        <p:spPr>
          <a:xfrm>
            <a:off x="448978" y="2405271"/>
            <a:ext cx="3419634" cy="54033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600" b="1" dirty="0">
                <a:solidFill>
                  <a:schemeClr val="bg1"/>
                </a:solidFill>
                <a:effectLst>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NASA  Langley Research Center: Enabling Smart Cities Through Technology</a:t>
            </a:r>
          </a:p>
        </p:txBody>
      </p:sp>
      <p:cxnSp>
        <p:nvCxnSpPr>
          <p:cNvPr id="3" name="Straight Connector 2">
            <a:extLst>
              <a:ext uri="{FF2B5EF4-FFF2-40B4-BE49-F238E27FC236}">
                <a16:creationId xmlns:a16="http://schemas.microsoft.com/office/drawing/2014/main" id="{23BDB9DB-F279-7862-38C0-991F50504128}"/>
              </a:ext>
            </a:extLst>
          </p:cNvPr>
          <p:cNvCxnSpPr>
            <a:cxnSpLocks/>
          </p:cNvCxnSpPr>
          <p:nvPr/>
        </p:nvCxnSpPr>
        <p:spPr>
          <a:xfrm>
            <a:off x="448978" y="2511846"/>
            <a:ext cx="0" cy="3830339"/>
          </a:xfrm>
          <a:prstGeom prst="line">
            <a:avLst/>
          </a:prstGeom>
          <a:ln w="28575">
            <a:solidFill>
              <a:srgbClr val="D783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5874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294718-05C7-DEBC-9CD0-B12BBA822D56}"/>
              </a:ext>
            </a:extLst>
          </p:cNvPr>
          <p:cNvPicPr>
            <a:picLocks noChangeAspect="1"/>
          </p:cNvPicPr>
          <p:nvPr/>
        </p:nvPicPr>
        <p:blipFill>
          <a:blip r:embed="rId2"/>
          <a:stretch>
            <a:fillRect/>
          </a:stretch>
        </p:blipFill>
        <p:spPr>
          <a:xfrm>
            <a:off x="0" y="0"/>
            <a:ext cx="12192000" cy="6777675"/>
          </a:xfrm>
          <a:prstGeom prst="rect">
            <a:avLst/>
          </a:prstGeom>
        </p:spPr>
      </p:pic>
    </p:spTree>
    <p:extLst>
      <p:ext uri="{BB962C8B-B14F-4D97-AF65-F5344CB8AC3E}">
        <p14:creationId xmlns:p14="http://schemas.microsoft.com/office/powerpoint/2010/main" val="122297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44224F-3887-4D6C-C5D5-34FF0FB64347}"/>
              </a:ext>
            </a:extLst>
          </p:cNvPr>
          <p:cNvPicPr>
            <a:picLocks noChangeAspect="1"/>
          </p:cNvPicPr>
          <p:nvPr/>
        </p:nvPicPr>
        <p:blipFill>
          <a:blip r:embed="rId3">
            <a:alphaModFix amt="24000"/>
          </a:blip>
          <a:stretch>
            <a:fillRect/>
          </a:stretch>
        </p:blipFill>
        <p:spPr>
          <a:xfrm>
            <a:off x="1832596" y="2014786"/>
            <a:ext cx="7175771" cy="3803802"/>
          </a:xfrm>
          <a:prstGeom prst="rect">
            <a:avLst/>
          </a:prstGeom>
        </p:spPr>
      </p:pic>
      <p:sp>
        <p:nvSpPr>
          <p:cNvPr id="2" name="Title 1">
            <a:extLst>
              <a:ext uri="{FF2B5EF4-FFF2-40B4-BE49-F238E27FC236}">
                <a16:creationId xmlns:a16="http://schemas.microsoft.com/office/drawing/2014/main" id="{4A236499-F2D6-1140-A1EB-BA8A1D75282D}"/>
              </a:ext>
            </a:extLst>
          </p:cNvPr>
          <p:cNvSpPr>
            <a:spLocks noGrp="1"/>
          </p:cNvSpPr>
          <p:nvPr>
            <p:ph type="title"/>
          </p:nvPr>
        </p:nvSpPr>
        <p:spPr>
          <a:xfrm>
            <a:off x="949731" y="0"/>
            <a:ext cx="10904107" cy="654935"/>
          </a:xfrm>
        </p:spPr>
        <p:txBody>
          <a:bodyPr>
            <a:normAutofit/>
          </a:bodyPr>
          <a:lstStyle/>
          <a:p>
            <a:r>
              <a:rPr lang="en-US" sz="3600" dirty="0">
                <a:solidFill>
                  <a:schemeClr val="tx1">
                    <a:lumMod val="95000"/>
                    <a:lumOff val="5000"/>
                  </a:schemeClr>
                </a:solidFill>
              </a:rPr>
              <a:t>Langley Smart Center – Aero Enabled Campus  </a:t>
            </a:r>
          </a:p>
        </p:txBody>
      </p:sp>
      <p:sp>
        <p:nvSpPr>
          <p:cNvPr id="3" name="TextBox 2">
            <a:extLst>
              <a:ext uri="{FF2B5EF4-FFF2-40B4-BE49-F238E27FC236}">
                <a16:creationId xmlns:a16="http://schemas.microsoft.com/office/drawing/2014/main" id="{F1A1439B-00BF-42A0-BCE3-007265896FA1}"/>
              </a:ext>
            </a:extLst>
          </p:cNvPr>
          <p:cNvSpPr txBox="1"/>
          <p:nvPr/>
        </p:nvSpPr>
        <p:spPr>
          <a:xfrm>
            <a:off x="1363252" y="681154"/>
            <a:ext cx="8564606" cy="1177245"/>
          </a:xfrm>
          <a:prstGeom prst="rect">
            <a:avLst/>
          </a:prstGeom>
          <a:noFill/>
        </p:spPr>
        <p:txBody>
          <a:bodyPr wrap="square" rtlCol="0">
            <a:spAutoFit/>
          </a:bodyPr>
          <a:lstStyle/>
          <a:p>
            <a:pPr marL="63500" marR="0" lvl="1" indent="0" algn="l" defTabSz="914400" rtl="0" eaLnBrk="1" fontAlgn="auto" latinLnBrk="0" hangingPunct="1">
              <a:lnSpc>
                <a:spcPct val="100000"/>
              </a:lnSpc>
              <a:spcBef>
                <a:spcPts val="0"/>
              </a:spcBef>
              <a:spcAft>
                <a:spcPts val="300"/>
              </a:spcAft>
              <a:buClr>
                <a:srgbClr val="333333"/>
              </a:buClr>
              <a:buSzTx/>
              <a:buFontTx/>
              <a:buNone/>
              <a:tabLst/>
              <a:defRPr/>
            </a:pPr>
            <a:r>
              <a:rPr kumimoji="0" lang="en-US" sz="2800" b="1" i="1" u="none" strike="noStrike" kern="1200" cap="none" spc="0" normalizeH="0" baseline="0" noProof="0" dirty="0">
                <a:ln>
                  <a:noFill/>
                </a:ln>
                <a:solidFill>
                  <a:srgbClr val="8064A2">
                    <a:lumMod val="75000"/>
                  </a:srgbClr>
                </a:solidFill>
                <a:effectLst/>
                <a:uLnTx/>
                <a:uFillTx/>
                <a:latin typeface="Calibri"/>
                <a:ea typeface="+mn-ea"/>
                <a:cs typeface="+mn-cs"/>
              </a:rPr>
              <a:t>Improving Safety  </a:t>
            </a:r>
          </a:p>
          <a:p>
            <a:pPr marL="63500" marR="0" lvl="1" indent="0" algn="l" defTabSz="914400" rtl="0" eaLnBrk="1" fontAlgn="auto" latinLnBrk="0" hangingPunct="1">
              <a:lnSpc>
                <a:spcPct val="100000"/>
              </a:lnSpc>
              <a:spcBef>
                <a:spcPts val="0"/>
              </a:spcBef>
              <a:spcAft>
                <a:spcPts val="300"/>
              </a:spcAft>
              <a:buClr>
                <a:srgbClr val="333333"/>
              </a:buClr>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Using autonomous sUAS to </a:t>
            </a:r>
            <a:r>
              <a:rPr lang="en-US" sz="2000" b="1" dirty="0">
                <a:solidFill>
                  <a:prstClr val="black"/>
                </a:solidFill>
                <a:latin typeface="Calibri"/>
              </a:rPr>
              <a:t>safely and efficiently gather </a:t>
            </a:r>
            <a:r>
              <a:rPr kumimoji="0" lang="en-US" sz="2000" b="1" i="0" u="none" strike="noStrike" kern="1200" cap="none" spc="0" normalizeH="0" baseline="0" noProof="0" dirty="0">
                <a:ln>
                  <a:noFill/>
                </a:ln>
                <a:solidFill>
                  <a:prstClr val="black"/>
                </a:solidFill>
                <a:effectLst/>
                <a:uLnTx/>
                <a:uFillTx/>
                <a:latin typeface="Calibri"/>
                <a:ea typeface="+mn-ea"/>
                <a:cs typeface="+mn-cs"/>
              </a:rPr>
              <a:t>high-resolution photogrammetry scans of large structures.  </a:t>
            </a:r>
          </a:p>
        </p:txBody>
      </p:sp>
      <p:sp>
        <p:nvSpPr>
          <p:cNvPr id="7" name="TextBox 6">
            <a:extLst>
              <a:ext uri="{FF2B5EF4-FFF2-40B4-BE49-F238E27FC236}">
                <a16:creationId xmlns:a16="http://schemas.microsoft.com/office/drawing/2014/main" id="{47563221-0BE5-4F27-9F3C-322548A6AA6A}"/>
              </a:ext>
            </a:extLst>
          </p:cNvPr>
          <p:cNvSpPr txBox="1"/>
          <p:nvPr/>
        </p:nvSpPr>
        <p:spPr>
          <a:xfrm>
            <a:off x="2659494" y="2204067"/>
            <a:ext cx="5728810" cy="1485022"/>
          </a:xfrm>
          <a:prstGeom prst="rect">
            <a:avLst/>
          </a:prstGeom>
          <a:noFill/>
        </p:spPr>
        <p:txBody>
          <a:bodyPr wrap="square" rtlCol="0">
            <a:spAutoFit/>
          </a:bodyPr>
          <a:lstStyle/>
          <a:p>
            <a:pPr marL="63500" marR="0" lvl="1" indent="0" algn="l" defTabSz="914400" rtl="0" eaLnBrk="1" fontAlgn="auto" latinLnBrk="0" hangingPunct="1">
              <a:lnSpc>
                <a:spcPct val="100000"/>
              </a:lnSpc>
              <a:spcBef>
                <a:spcPts val="0"/>
              </a:spcBef>
              <a:spcAft>
                <a:spcPts val="300"/>
              </a:spcAft>
              <a:buClr>
                <a:srgbClr val="333333"/>
              </a:buClr>
              <a:buSzTx/>
              <a:buFontTx/>
              <a:buNone/>
              <a:tabLst/>
              <a:defRPr/>
            </a:pPr>
            <a:r>
              <a:rPr lang="en-US" sz="2800" b="1" i="1" dirty="0">
                <a:solidFill>
                  <a:srgbClr val="8064A2">
                    <a:lumMod val="75000"/>
                  </a:srgbClr>
                </a:solidFill>
                <a:latin typeface="Calibri"/>
              </a:rPr>
              <a:t>Lowering Maintenance Costs </a:t>
            </a:r>
          </a:p>
          <a:p>
            <a:pPr marL="63500" marR="0" lvl="1" indent="0" algn="l" defTabSz="914400" rtl="0" eaLnBrk="1" fontAlgn="auto" latinLnBrk="0" hangingPunct="1">
              <a:lnSpc>
                <a:spcPct val="100000"/>
              </a:lnSpc>
              <a:spcBef>
                <a:spcPts val="0"/>
              </a:spcBef>
              <a:spcAft>
                <a:spcPts val="300"/>
              </a:spcAft>
              <a:buClr>
                <a:srgbClr val="333333"/>
              </a:buClr>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Correlating visual and Infrared scans of plant equipment with real-time operational data to </a:t>
            </a:r>
            <a:r>
              <a:rPr lang="en-US" sz="2000" b="1" dirty="0">
                <a:solidFill>
                  <a:prstClr val="black"/>
                </a:solidFill>
                <a:latin typeface="Calibri"/>
              </a:rPr>
              <a:t>quickly determine anomalies </a:t>
            </a:r>
            <a:r>
              <a:rPr kumimoji="0" lang="en-US" sz="20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11" name="TextBox 10">
            <a:extLst>
              <a:ext uri="{FF2B5EF4-FFF2-40B4-BE49-F238E27FC236}">
                <a16:creationId xmlns:a16="http://schemas.microsoft.com/office/drawing/2014/main" id="{39494435-429A-49AF-A9DF-1BFF57304CB6}"/>
              </a:ext>
            </a:extLst>
          </p:cNvPr>
          <p:cNvSpPr txBox="1"/>
          <p:nvPr/>
        </p:nvSpPr>
        <p:spPr>
          <a:xfrm>
            <a:off x="1410192" y="3874106"/>
            <a:ext cx="7488929" cy="1177245"/>
          </a:xfrm>
          <a:prstGeom prst="rect">
            <a:avLst/>
          </a:prstGeom>
          <a:noFill/>
        </p:spPr>
        <p:txBody>
          <a:bodyPr wrap="square" rtlCol="0">
            <a:spAutoFit/>
          </a:bodyPr>
          <a:lstStyle/>
          <a:p>
            <a:pPr marL="63500" marR="0" lvl="1" indent="0" algn="l" defTabSz="914400" rtl="0" eaLnBrk="1" fontAlgn="auto" latinLnBrk="0" hangingPunct="1">
              <a:lnSpc>
                <a:spcPct val="100000"/>
              </a:lnSpc>
              <a:spcBef>
                <a:spcPts val="0"/>
              </a:spcBef>
              <a:spcAft>
                <a:spcPts val="300"/>
              </a:spcAft>
              <a:buClr>
                <a:srgbClr val="333333"/>
              </a:buClr>
              <a:buSzTx/>
              <a:buFontTx/>
              <a:buNone/>
              <a:tabLst/>
              <a:defRPr/>
            </a:pPr>
            <a:r>
              <a:rPr kumimoji="0" lang="en-US" sz="2800" b="1" i="1" u="none" strike="noStrike" kern="1200" cap="none" spc="0" normalizeH="0" baseline="0" noProof="0" dirty="0">
                <a:ln>
                  <a:noFill/>
                </a:ln>
                <a:solidFill>
                  <a:srgbClr val="8064A2">
                    <a:lumMod val="75000"/>
                  </a:srgbClr>
                </a:solidFill>
                <a:effectLst/>
                <a:uLnTx/>
                <a:uFillTx/>
                <a:latin typeface="Calibri"/>
                <a:ea typeface="+mn-ea"/>
                <a:cs typeface="+mn-cs"/>
              </a:rPr>
              <a:t>Assessing Environmental Impacts   </a:t>
            </a:r>
          </a:p>
          <a:p>
            <a:pPr marL="63500" marR="0" lvl="1" indent="0" algn="l" defTabSz="914400" rtl="0" eaLnBrk="1" fontAlgn="auto" latinLnBrk="0" hangingPunct="1">
              <a:lnSpc>
                <a:spcPct val="100000"/>
              </a:lnSpc>
              <a:spcBef>
                <a:spcPts val="0"/>
              </a:spcBef>
              <a:spcAft>
                <a:spcPts val="300"/>
              </a:spcAft>
              <a:buClr>
                <a:srgbClr val="333333"/>
              </a:buClr>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Using sUAS to gather </a:t>
            </a:r>
            <a:r>
              <a:rPr lang="en-US" sz="2000" b="1" dirty="0">
                <a:solidFill>
                  <a:prstClr val="black"/>
                </a:solidFill>
                <a:latin typeface="Calibri"/>
              </a:rPr>
              <a:t>data  that </a:t>
            </a:r>
            <a:r>
              <a:rPr kumimoji="0" lang="en-US" sz="2000" b="1" i="0" u="none" strike="noStrike" kern="1200" cap="none" spc="0" normalizeH="0" baseline="0" noProof="0" dirty="0">
                <a:ln>
                  <a:noFill/>
                </a:ln>
                <a:solidFill>
                  <a:prstClr val="black"/>
                </a:solidFill>
                <a:effectLst/>
                <a:uLnTx/>
                <a:uFillTx/>
                <a:latin typeface="Calibri"/>
                <a:ea typeface="+mn-ea"/>
                <a:cs typeface="+mn-cs"/>
              </a:rPr>
              <a:t>can leverage AI to assess and track changes in our environment   </a:t>
            </a:r>
          </a:p>
        </p:txBody>
      </p:sp>
      <p:sp>
        <p:nvSpPr>
          <p:cNvPr id="13" name="TextBox 12">
            <a:extLst>
              <a:ext uri="{FF2B5EF4-FFF2-40B4-BE49-F238E27FC236}">
                <a16:creationId xmlns:a16="http://schemas.microsoft.com/office/drawing/2014/main" id="{638BD8CB-03B3-0C44-8011-C30487E7AD6B}"/>
              </a:ext>
            </a:extLst>
          </p:cNvPr>
          <p:cNvSpPr txBox="1"/>
          <p:nvPr/>
        </p:nvSpPr>
        <p:spPr>
          <a:xfrm>
            <a:off x="3405628" y="5467940"/>
            <a:ext cx="8564606" cy="1138773"/>
          </a:xfrm>
          <a:prstGeom prst="rect">
            <a:avLst/>
          </a:prstGeom>
          <a:noFill/>
        </p:spPr>
        <p:txBody>
          <a:bodyPr wrap="square" rtlCol="0">
            <a:spAutoFit/>
          </a:bodyPr>
          <a:lstStyle/>
          <a:p>
            <a:pPr marL="63500" marR="0" lvl="1" indent="0" algn="l" defTabSz="914400" rtl="0" eaLnBrk="1" fontAlgn="auto" latinLnBrk="0" hangingPunct="1">
              <a:lnSpc>
                <a:spcPct val="100000"/>
              </a:lnSpc>
              <a:spcBef>
                <a:spcPts val="0"/>
              </a:spcBef>
              <a:spcAft>
                <a:spcPts val="300"/>
              </a:spcAft>
              <a:buClr>
                <a:srgbClr val="333333"/>
              </a:buClr>
              <a:buSzTx/>
              <a:buFontTx/>
              <a:buNone/>
              <a:tabLst/>
              <a:defRPr/>
            </a:pPr>
            <a:r>
              <a:rPr kumimoji="0" lang="en-US" sz="2800" b="1" i="1" u="none" strike="noStrike" kern="1200" cap="none" spc="0" normalizeH="0" baseline="0" noProof="0" dirty="0">
                <a:ln>
                  <a:noFill/>
                </a:ln>
                <a:solidFill>
                  <a:srgbClr val="8064A2">
                    <a:lumMod val="75000"/>
                  </a:srgbClr>
                </a:solidFill>
                <a:effectLst/>
                <a:uLnTx/>
                <a:uFillTx/>
                <a:latin typeface="Calibri"/>
                <a:ea typeface="+mn-ea"/>
                <a:cs typeface="+mn-cs"/>
              </a:rPr>
              <a:t>Partnering with Industry, Academia, and Government </a:t>
            </a:r>
            <a:r>
              <a:rPr kumimoji="0" lang="en-US" sz="1800" b="1" i="0" u="sng" strike="noStrike" kern="1200" cap="none" spc="0" normalizeH="0" baseline="0" noProof="0" dirty="0">
                <a:ln>
                  <a:noFill/>
                </a:ln>
                <a:solidFill>
                  <a:prstClr val="black"/>
                </a:solidFill>
                <a:effectLst/>
                <a:uLnTx/>
                <a:uFillTx/>
                <a:latin typeface="Calibri"/>
                <a:ea typeface="+mn-ea"/>
                <a:cs typeface="+mn-cs"/>
              </a:rPr>
              <a:t> </a:t>
            </a:r>
            <a:r>
              <a:rPr lang="en-US" sz="2000" b="1" dirty="0">
                <a:solidFill>
                  <a:prstClr val="black"/>
                </a:solidFill>
                <a:latin typeface="Calibri"/>
              </a:rPr>
              <a:t>Working within the technological ecosystem to help shape the future of Advances Air Mobility    </a:t>
            </a:r>
            <a:r>
              <a:rPr kumimoji="0" lang="en-US" sz="2000" b="1" i="0" u="none" strike="noStrike" kern="1200" cap="none" spc="0" normalizeH="0" baseline="0" noProof="0" dirty="0">
                <a:ln>
                  <a:noFill/>
                </a:ln>
                <a:solidFill>
                  <a:prstClr val="black"/>
                </a:solidFill>
                <a:effectLst/>
                <a:uLnTx/>
                <a:uFillTx/>
                <a:latin typeface="Calibri"/>
                <a:ea typeface="+mn-ea"/>
                <a:cs typeface="+mn-cs"/>
              </a:rPr>
              <a:t> </a:t>
            </a:r>
          </a:p>
        </p:txBody>
      </p:sp>
      <p:pic>
        <p:nvPicPr>
          <p:cNvPr id="6" name="Picture 5">
            <a:extLst>
              <a:ext uri="{FF2B5EF4-FFF2-40B4-BE49-F238E27FC236}">
                <a16:creationId xmlns:a16="http://schemas.microsoft.com/office/drawing/2014/main" id="{46303314-0BC7-5ABC-E034-152C0F93A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081" y="681154"/>
            <a:ext cx="2758967" cy="2484974"/>
          </a:xfrm>
          <a:prstGeom prst="rect">
            <a:avLst/>
          </a:prstGeom>
          <a:effectLst>
            <a:softEdge rad="101600"/>
          </a:effectLst>
        </p:spPr>
      </p:pic>
      <p:pic>
        <p:nvPicPr>
          <p:cNvPr id="9" name="Picture 8" descr="A picture containing text, colorful&#10;&#10;Description automatically generated">
            <a:extLst>
              <a:ext uri="{FF2B5EF4-FFF2-40B4-BE49-F238E27FC236}">
                <a16:creationId xmlns:a16="http://schemas.microsoft.com/office/drawing/2014/main" id="{751A2552-ED10-35E5-04A2-91DB6EECC6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59" y="1740108"/>
            <a:ext cx="2475574" cy="2238535"/>
          </a:xfrm>
          <a:prstGeom prst="rect">
            <a:avLst/>
          </a:prstGeom>
          <a:effectLst>
            <a:softEdge rad="76200"/>
          </a:effectLst>
        </p:spPr>
      </p:pic>
      <p:pic>
        <p:nvPicPr>
          <p:cNvPr id="15" name="Picture 14">
            <a:extLst>
              <a:ext uri="{FF2B5EF4-FFF2-40B4-BE49-F238E27FC236}">
                <a16:creationId xmlns:a16="http://schemas.microsoft.com/office/drawing/2014/main" id="{7AE42F71-9887-EDC7-7FFC-FCF9D2C913E5}"/>
              </a:ext>
            </a:extLst>
          </p:cNvPr>
          <p:cNvPicPr>
            <a:picLocks noChangeAspect="1"/>
          </p:cNvPicPr>
          <p:nvPr/>
        </p:nvPicPr>
        <p:blipFill>
          <a:blip r:embed="rId6"/>
          <a:stretch>
            <a:fillRect/>
          </a:stretch>
        </p:blipFill>
        <p:spPr>
          <a:xfrm>
            <a:off x="112195" y="4991124"/>
            <a:ext cx="3158432" cy="1839945"/>
          </a:xfrm>
          <a:prstGeom prst="rect">
            <a:avLst/>
          </a:prstGeom>
          <a:effectLst>
            <a:softEdge rad="38100"/>
          </a:effectLst>
        </p:spPr>
      </p:pic>
      <p:pic>
        <p:nvPicPr>
          <p:cNvPr id="8" name="Picture 7">
            <a:extLst>
              <a:ext uri="{FF2B5EF4-FFF2-40B4-BE49-F238E27FC236}">
                <a16:creationId xmlns:a16="http://schemas.microsoft.com/office/drawing/2014/main" id="{3AEF062E-4710-7037-2265-97BB09B7E8F2}"/>
              </a:ext>
            </a:extLst>
          </p:cNvPr>
          <p:cNvPicPr>
            <a:picLocks noChangeAspect="1"/>
          </p:cNvPicPr>
          <p:nvPr/>
        </p:nvPicPr>
        <p:blipFill>
          <a:blip r:embed="rId7"/>
          <a:stretch>
            <a:fillRect/>
          </a:stretch>
        </p:blipFill>
        <p:spPr>
          <a:xfrm>
            <a:off x="8571886" y="3329713"/>
            <a:ext cx="3207871" cy="2266030"/>
          </a:xfrm>
          <a:prstGeom prst="rect">
            <a:avLst/>
          </a:prstGeom>
          <a:effectLst>
            <a:softEdge rad="127000"/>
          </a:effectLst>
        </p:spPr>
      </p:pic>
    </p:spTree>
    <p:extLst>
      <p:ext uri="{BB962C8B-B14F-4D97-AF65-F5344CB8AC3E}">
        <p14:creationId xmlns:p14="http://schemas.microsoft.com/office/powerpoint/2010/main" val="412262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5D622-3B29-AC44-B418-92CABC5A872E}"/>
              </a:ext>
            </a:extLst>
          </p:cNvPr>
          <p:cNvSpPr>
            <a:spLocks noGrp="1"/>
          </p:cNvSpPr>
          <p:nvPr>
            <p:ph type="title"/>
          </p:nvPr>
        </p:nvSpPr>
        <p:spPr>
          <a:xfrm>
            <a:off x="305031" y="357390"/>
            <a:ext cx="8332212" cy="728480"/>
          </a:xfrm>
        </p:spPr>
        <p:txBody>
          <a:bodyPr vert="horz" lIns="91440" tIns="45720" rIns="91440" bIns="45720" rtlCol="0" anchor="ctr">
            <a:noAutofit/>
          </a:bodyPr>
          <a:lstStyle/>
          <a:p>
            <a:r>
              <a:rPr lang="en-US" sz="3200"/>
              <a:t>Langley Modern Operations and Maintenance with a Smart Infrastructure</a:t>
            </a:r>
            <a:endParaRPr lang="en-US" sz="3200">
              <a:cs typeface="Calibri Light"/>
            </a:endParaRPr>
          </a:p>
        </p:txBody>
      </p:sp>
      <p:sp>
        <p:nvSpPr>
          <p:cNvPr id="3" name="Text Placeholder 2">
            <a:extLst>
              <a:ext uri="{FF2B5EF4-FFF2-40B4-BE49-F238E27FC236}">
                <a16:creationId xmlns:a16="http://schemas.microsoft.com/office/drawing/2014/main" id="{38CB02CE-F64D-8F43-A6A2-C393725AB41D}"/>
              </a:ext>
            </a:extLst>
          </p:cNvPr>
          <p:cNvSpPr>
            <a:spLocks noGrp="1"/>
          </p:cNvSpPr>
          <p:nvPr>
            <p:ph type="body" sz="quarter" idx="12"/>
          </p:nvPr>
        </p:nvSpPr>
        <p:spPr>
          <a:xfrm>
            <a:off x="518160" y="1248581"/>
            <a:ext cx="6381012" cy="5557135"/>
          </a:xfrm>
        </p:spPr>
        <p:txBody>
          <a:bodyPr vert="horz" lIns="91440" tIns="45720" rIns="91440" bIns="45720" rtlCol="0" anchor="t">
            <a:normAutofit fontScale="92500" lnSpcReduction="20000"/>
          </a:bodyPr>
          <a:lstStyle/>
          <a:p>
            <a:pPr marL="293370" indent="-293370"/>
            <a:r>
              <a:rPr lang="en-US" dirty="0"/>
              <a:t>LaRC Smart Infrastructure Vision and Strategy</a:t>
            </a:r>
          </a:p>
          <a:p>
            <a:pPr marL="690245" lvl="1" indent="-233045"/>
            <a:r>
              <a:rPr lang="en-US" dirty="0">
                <a:ea typeface="+mn-lt"/>
                <a:cs typeface="+mn-lt"/>
              </a:rPr>
              <a:t>Transform LaRC into a Smart Center of Excellence through the development of networked, integrated information processing systems to enhance user interactions, automation, capability, and efficiency.</a:t>
            </a:r>
            <a:endParaRPr lang="en-US" dirty="0"/>
          </a:p>
          <a:p>
            <a:pPr marL="293370" indent="-293370"/>
            <a:r>
              <a:rPr lang="en-US" dirty="0"/>
              <a:t>Integrated Operations Center (IOC) </a:t>
            </a:r>
            <a:endParaRPr lang="en-US" dirty="0">
              <a:cs typeface="Calibri"/>
            </a:endParaRPr>
          </a:p>
          <a:p>
            <a:pPr marL="690245" lvl="1" indent="-233045"/>
            <a:r>
              <a:rPr lang="en-US" dirty="0"/>
              <a:t>IT framework for managing BAS alarms and response for center infrastructure</a:t>
            </a:r>
          </a:p>
          <a:p>
            <a:pPr marL="293370" indent="-293370"/>
            <a:r>
              <a:rPr lang="en-US" dirty="0">
                <a:cs typeface="Calibri"/>
              </a:rPr>
              <a:t>Operational Technology / GIS Integration to support visualization and analysis</a:t>
            </a:r>
            <a:endParaRPr lang="en-US" dirty="0"/>
          </a:p>
          <a:p>
            <a:pPr marL="690245" lvl="1" indent="-233045"/>
            <a:r>
              <a:rPr lang="en-US" sz="2700" dirty="0"/>
              <a:t>Intelligent Operations Portal</a:t>
            </a:r>
            <a:endParaRPr lang="en-US" sz="2700" dirty="0">
              <a:cs typeface="Calibri"/>
            </a:endParaRPr>
          </a:p>
          <a:p>
            <a:pPr marL="690245" lvl="1" indent="-233045"/>
            <a:r>
              <a:rPr lang="en-US" sz="2700" dirty="0" err="1">
                <a:cs typeface="Calibri" panose="020F0502020204030204"/>
              </a:rPr>
              <a:t>WirelessHART</a:t>
            </a:r>
            <a:r>
              <a:rPr lang="en-US" sz="2700" dirty="0">
                <a:cs typeface="Calibri" panose="020F0502020204030204"/>
              </a:rPr>
              <a:t> Network Status Dashboard</a:t>
            </a:r>
          </a:p>
          <a:p>
            <a:pPr marL="228282" indent="-233045"/>
            <a:r>
              <a:rPr lang="en-US" sz="3100" dirty="0">
                <a:cs typeface="Calibri" panose="020F0502020204030204"/>
              </a:rPr>
              <a:t>Integration of UAS into M&amp;O to limit safety risk of inspecting high or hard to access equipment.</a:t>
            </a:r>
            <a:endParaRPr lang="en-US" sz="3100" dirty="0"/>
          </a:p>
          <a:p>
            <a:pPr marL="293370" indent="-293370"/>
            <a:endParaRPr lang="en-US" dirty="0">
              <a:ea typeface="Calibri" panose="020F0502020204030204"/>
              <a:cs typeface="Calibri"/>
            </a:endParaRPr>
          </a:p>
        </p:txBody>
      </p:sp>
      <p:pic>
        <p:nvPicPr>
          <p:cNvPr id="9" name="Picture 8">
            <a:extLst>
              <a:ext uri="{FF2B5EF4-FFF2-40B4-BE49-F238E27FC236}">
                <a16:creationId xmlns:a16="http://schemas.microsoft.com/office/drawing/2014/main" id="{67247ACF-28D0-7CE9-0834-1F5F1BDE552D}"/>
              </a:ext>
            </a:extLst>
          </p:cNvPr>
          <p:cNvPicPr>
            <a:picLocks noChangeAspect="1"/>
          </p:cNvPicPr>
          <p:nvPr/>
        </p:nvPicPr>
        <p:blipFill>
          <a:blip r:embed="rId3"/>
          <a:stretch>
            <a:fillRect/>
          </a:stretch>
        </p:blipFill>
        <p:spPr>
          <a:xfrm>
            <a:off x="7447922" y="2229947"/>
            <a:ext cx="4743100" cy="2345769"/>
          </a:xfrm>
          <a:prstGeom prst="rect">
            <a:avLst/>
          </a:prstGeom>
        </p:spPr>
      </p:pic>
      <p:pic>
        <p:nvPicPr>
          <p:cNvPr id="10" name="Picture 9">
            <a:extLst>
              <a:ext uri="{FF2B5EF4-FFF2-40B4-BE49-F238E27FC236}">
                <a16:creationId xmlns:a16="http://schemas.microsoft.com/office/drawing/2014/main" id="{DB8BFB8C-15E0-5104-A1B5-CF81BEBCC864}"/>
              </a:ext>
            </a:extLst>
          </p:cNvPr>
          <p:cNvPicPr>
            <a:picLocks noChangeAspect="1"/>
          </p:cNvPicPr>
          <p:nvPr/>
        </p:nvPicPr>
        <p:blipFill>
          <a:blip r:embed="rId4"/>
          <a:stretch>
            <a:fillRect/>
          </a:stretch>
        </p:blipFill>
        <p:spPr>
          <a:xfrm>
            <a:off x="9101713" y="4612935"/>
            <a:ext cx="3092101" cy="2280190"/>
          </a:xfrm>
          <a:prstGeom prst="rect">
            <a:avLst/>
          </a:prstGeom>
        </p:spPr>
      </p:pic>
      <p:sp>
        <p:nvSpPr>
          <p:cNvPr id="4" name="TextBox 3">
            <a:extLst>
              <a:ext uri="{FF2B5EF4-FFF2-40B4-BE49-F238E27FC236}">
                <a16:creationId xmlns:a16="http://schemas.microsoft.com/office/drawing/2014/main" id="{8BF3C6DB-F866-61A1-9BBE-1495A203C618}"/>
              </a:ext>
            </a:extLst>
          </p:cNvPr>
          <p:cNvSpPr txBox="1"/>
          <p:nvPr/>
        </p:nvSpPr>
        <p:spPr>
          <a:xfrm>
            <a:off x="5640614" y="217532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6" name="Picture 5">
            <a:extLst>
              <a:ext uri="{FF2B5EF4-FFF2-40B4-BE49-F238E27FC236}">
                <a16:creationId xmlns:a16="http://schemas.microsoft.com/office/drawing/2014/main" id="{06943105-101D-47AC-AC57-4E29F0085FA7}"/>
              </a:ext>
            </a:extLst>
          </p:cNvPr>
          <p:cNvPicPr>
            <a:picLocks noChangeAspect="1"/>
          </p:cNvPicPr>
          <p:nvPr/>
        </p:nvPicPr>
        <p:blipFill>
          <a:blip r:embed="rId5"/>
          <a:stretch>
            <a:fillRect/>
          </a:stretch>
        </p:blipFill>
        <p:spPr>
          <a:xfrm>
            <a:off x="9125744" y="-3629"/>
            <a:ext cx="3064668" cy="2295524"/>
          </a:xfrm>
          <a:prstGeom prst="rect">
            <a:avLst/>
          </a:prstGeom>
        </p:spPr>
      </p:pic>
    </p:spTree>
    <p:extLst>
      <p:ext uri="{BB962C8B-B14F-4D97-AF65-F5344CB8AC3E}">
        <p14:creationId xmlns:p14="http://schemas.microsoft.com/office/powerpoint/2010/main" val="713386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7CF21F3C-F3DF-43DB-2348-AE1DC7DD9777}"/>
              </a:ext>
            </a:extLst>
          </p:cNvPr>
          <p:cNvSpPr>
            <a:spLocks noGrp="1"/>
          </p:cNvSpPr>
          <p:nvPr>
            <p:ph type="body" sz="quarter" idx="12"/>
          </p:nvPr>
        </p:nvSpPr>
        <p:spPr>
          <a:xfrm>
            <a:off x="356795" y="208676"/>
            <a:ext cx="6698511" cy="6534287"/>
          </a:xfrm>
        </p:spPr>
        <p:txBody>
          <a:bodyPr vert="horz" lIns="91440" tIns="45720" rIns="91440" bIns="45720" rtlCol="0" anchor="t">
            <a:normAutofit/>
          </a:bodyPr>
          <a:lstStyle/>
          <a:p>
            <a:pPr marL="293370" indent="-293370"/>
            <a:r>
              <a:rPr lang="en-US" dirty="0"/>
              <a:t>Examples of applying data science and data driven decision making to optimize our M&amp;O:</a:t>
            </a:r>
          </a:p>
          <a:p>
            <a:pPr marL="755015" lvl="1" indent="-293370"/>
            <a:r>
              <a:rPr lang="en-US" dirty="0"/>
              <a:t>Computational Research Facility Power Usage Effectiveness</a:t>
            </a:r>
            <a:endParaRPr lang="en-US" dirty="0">
              <a:cs typeface="Calibri"/>
            </a:endParaRPr>
          </a:p>
          <a:p>
            <a:pPr marL="1142365" lvl="2" indent="-233045"/>
            <a:r>
              <a:rPr lang="en-US" dirty="0"/>
              <a:t>Longterm, sub-metered analysis of datacenter energy usage to assess and improve efficiency</a:t>
            </a:r>
            <a:endParaRPr lang="en-US" dirty="0">
              <a:cs typeface="Calibri"/>
            </a:endParaRPr>
          </a:p>
          <a:p>
            <a:pPr marL="755015" lvl="1" indent="-293370"/>
            <a:r>
              <a:rPr lang="en-US" dirty="0">
                <a:cs typeface="Calibri"/>
              </a:rPr>
              <a:t>High water usage anomaly detection to reduce high unintended usage</a:t>
            </a:r>
          </a:p>
          <a:p>
            <a:pPr marL="755015" lvl="1" indent="-293370"/>
            <a:r>
              <a:rPr lang="en-US" dirty="0">
                <a:cs typeface="Calibri"/>
              </a:rPr>
              <a:t>Sanitary sewer inflow and infiltration correlation analysis with rainfall and water table to inform replacement strategy</a:t>
            </a:r>
          </a:p>
          <a:p>
            <a:pPr marL="293370" indent="-293370"/>
            <a:endParaRPr lang="en-US">
              <a:cs typeface="Calibri"/>
            </a:endParaRPr>
          </a:p>
          <a:p>
            <a:pPr marL="293370" indent="-293370"/>
            <a:endParaRPr lang="en-US">
              <a:cs typeface="Calibri"/>
            </a:endParaRPr>
          </a:p>
        </p:txBody>
      </p:sp>
      <p:sp>
        <p:nvSpPr>
          <p:cNvPr id="4" name="TextBox 3">
            <a:extLst>
              <a:ext uri="{FF2B5EF4-FFF2-40B4-BE49-F238E27FC236}">
                <a16:creationId xmlns:a16="http://schemas.microsoft.com/office/drawing/2014/main" id="{576686DE-2A9B-8059-4663-95B5ECFA15B8}"/>
              </a:ext>
            </a:extLst>
          </p:cNvPr>
          <p:cNvSpPr txBox="1"/>
          <p:nvPr/>
        </p:nvSpPr>
        <p:spPr>
          <a:xfrm>
            <a:off x="7942729" y="52891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6" name="Picture 5">
            <a:extLst>
              <a:ext uri="{FF2B5EF4-FFF2-40B4-BE49-F238E27FC236}">
                <a16:creationId xmlns:a16="http://schemas.microsoft.com/office/drawing/2014/main" id="{4298A8C9-641B-1834-3A07-24F7A118E97B}"/>
              </a:ext>
            </a:extLst>
          </p:cNvPr>
          <p:cNvPicPr>
            <a:picLocks noChangeAspect="1"/>
          </p:cNvPicPr>
          <p:nvPr/>
        </p:nvPicPr>
        <p:blipFill>
          <a:blip r:embed="rId2"/>
          <a:stretch>
            <a:fillRect/>
          </a:stretch>
        </p:blipFill>
        <p:spPr>
          <a:xfrm>
            <a:off x="8453718" y="-2503"/>
            <a:ext cx="3729317" cy="1986207"/>
          </a:xfrm>
          <a:prstGeom prst="rect">
            <a:avLst/>
          </a:prstGeom>
        </p:spPr>
      </p:pic>
      <p:pic>
        <p:nvPicPr>
          <p:cNvPr id="7" name="Picture 6">
            <a:extLst>
              <a:ext uri="{FF2B5EF4-FFF2-40B4-BE49-F238E27FC236}">
                <a16:creationId xmlns:a16="http://schemas.microsoft.com/office/drawing/2014/main" id="{1BAB1656-AB89-9FF5-7261-7D64A869C2B7}"/>
              </a:ext>
            </a:extLst>
          </p:cNvPr>
          <p:cNvPicPr>
            <a:picLocks noChangeAspect="1"/>
          </p:cNvPicPr>
          <p:nvPr/>
        </p:nvPicPr>
        <p:blipFill>
          <a:blip r:embed="rId3"/>
          <a:stretch>
            <a:fillRect/>
          </a:stretch>
        </p:blipFill>
        <p:spPr>
          <a:xfrm>
            <a:off x="8453719" y="1627990"/>
            <a:ext cx="3729317" cy="2866913"/>
          </a:xfrm>
          <a:prstGeom prst="rect">
            <a:avLst/>
          </a:prstGeom>
        </p:spPr>
      </p:pic>
      <p:pic>
        <p:nvPicPr>
          <p:cNvPr id="10" name="Picture 9">
            <a:extLst>
              <a:ext uri="{FF2B5EF4-FFF2-40B4-BE49-F238E27FC236}">
                <a16:creationId xmlns:a16="http://schemas.microsoft.com/office/drawing/2014/main" id="{59532627-C136-F65B-805E-CA2E89F4D292}"/>
              </a:ext>
            </a:extLst>
          </p:cNvPr>
          <p:cNvPicPr>
            <a:picLocks noChangeAspect="1"/>
          </p:cNvPicPr>
          <p:nvPr/>
        </p:nvPicPr>
        <p:blipFill>
          <a:blip r:embed="rId4"/>
          <a:stretch>
            <a:fillRect/>
          </a:stretch>
        </p:blipFill>
        <p:spPr>
          <a:xfrm>
            <a:off x="8453718" y="4488665"/>
            <a:ext cx="3729318" cy="2371988"/>
          </a:xfrm>
          <a:prstGeom prst="rect">
            <a:avLst/>
          </a:prstGeom>
        </p:spPr>
      </p:pic>
    </p:spTree>
    <p:extLst>
      <p:ext uri="{BB962C8B-B14F-4D97-AF65-F5344CB8AC3E}">
        <p14:creationId xmlns:p14="http://schemas.microsoft.com/office/powerpoint/2010/main" val="2710921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pace station on the surface of the moon&#10;&#10;Description automatically generated">
            <a:extLst>
              <a:ext uri="{FF2B5EF4-FFF2-40B4-BE49-F238E27FC236}">
                <a16:creationId xmlns:a16="http://schemas.microsoft.com/office/drawing/2014/main" id="{4CE423C9-ABF1-F7F7-3A2B-51A2096F78D2}"/>
              </a:ext>
            </a:extLst>
          </p:cNvPr>
          <p:cNvPicPr>
            <a:picLocks noGrp="1" noChangeAspect="1"/>
          </p:cNvPicPr>
          <p:nvPr>
            <p:ph idx="1"/>
          </p:nvPr>
        </p:nvPicPr>
        <p:blipFill rotWithShape="1">
          <a:blip r:embed="rId2"/>
          <a:srcRect t="18464" b="7508"/>
          <a:stretch/>
        </p:blipFill>
        <p:spPr>
          <a:xfrm>
            <a:off x="-1" y="0"/>
            <a:ext cx="12355635" cy="6858000"/>
          </a:xfrm>
          <a:prstGeom prst="rect">
            <a:avLst/>
          </a:prstGeom>
        </p:spPr>
      </p:pic>
      <p:sp>
        <p:nvSpPr>
          <p:cNvPr id="26" name="Rectangle 25">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B86662D7-92E9-FC0C-17BD-527D6F0776B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Smart Outpost Tech Enables Deep Space Exploration</a:t>
            </a:r>
          </a:p>
        </p:txBody>
      </p:sp>
    </p:spTree>
    <p:extLst>
      <p:ext uri="{BB962C8B-B14F-4D97-AF65-F5344CB8AC3E}">
        <p14:creationId xmlns:p14="http://schemas.microsoft.com/office/powerpoint/2010/main" val="2941363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BEFA0A-8AD5-E935-2422-B27D4EA992EB}"/>
              </a:ext>
            </a:extLst>
          </p:cNvPr>
          <p:cNvSpPr txBox="1"/>
          <p:nvPr/>
        </p:nvSpPr>
        <p:spPr>
          <a:xfrm>
            <a:off x="6392323" y="0"/>
            <a:ext cx="5604807" cy="1169551"/>
          </a:xfrm>
          <a:prstGeom prst="rect">
            <a:avLst/>
          </a:prstGeom>
          <a:noFill/>
        </p:spPr>
        <p:txBody>
          <a:bodyPr wrap="square">
            <a:spAutoFit/>
          </a:bodyPr>
          <a:lstStyle/>
          <a:p>
            <a:r>
              <a:rPr kumimoji="0" lang="en-US" sz="2800" b="1" i="1" u="none" strike="noStrike" kern="1200" cap="none" spc="0" normalizeH="0" baseline="0" noProof="0" dirty="0">
                <a:ln>
                  <a:noFill/>
                </a:ln>
                <a:solidFill>
                  <a:schemeClr val="accent1">
                    <a:lumMod val="75000"/>
                  </a:schemeClr>
                </a:solidFill>
                <a:effectLst/>
                <a:uLnTx/>
                <a:uFillTx/>
                <a:latin typeface="Times New Roman" panose="02020603050405020304" pitchFamily="18" charset="0"/>
                <a:cs typeface="Times New Roman" panose="02020603050405020304" pitchFamily="18" charset="0"/>
              </a:rPr>
              <a:t>TEMPO</a:t>
            </a:r>
            <a:r>
              <a:rPr kumimoji="0" lang="en-US" sz="28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cs typeface="Times New Roman" panose="02020603050405020304" pitchFamily="18" charset="0"/>
              </a:rPr>
              <a:t> </a:t>
            </a:r>
            <a:r>
              <a:rPr lang="en-US" sz="2400" b="1" dirty="0">
                <a:solidFill>
                  <a:schemeClr val="accent1">
                    <a:lumMod val="75000"/>
                  </a:schemeClr>
                </a:solidFill>
                <a:latin typeface="Arial" panose="020B0604020202020204" pitchFamily="34" charset="0"/>
                <a:cs typeface="Arial" panose="020B0604020202020204" pitchFamily="34" charset="0"/>
              </a:rPr>
              <a:t>Tropospheric Emissions Monitoring Of Pollution</a:t>
            </a:r>
            <a:br>
              <a:rPr lang="en-US" sz="1800" b="1"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1026" name="Picture 2" descr="before">
            <a:extLst>
              <a:ext uri="{FF2B5EF4-FFF2-40B4-BE49-F238E27FC236}">
                <a16:creationId xmlns:a16="http://schemas.microsoft.com/office/drawing/2014/main" id="{A845766C-53E2-CB67-A175-CB28572317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323" y="1025326"/>
            <a:ext cx="4838166" cy="27214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9FB6016-0EA9-37EF-4382-DF630133B566}"/>
              </a:ext>
            </a:extLst>
          </p:cNvPr>
          <p:cNvPicPr>
            <a:picLocks noChangeAspect="1"/>
          </p:cNvPicPr>
          <p:nvPr/>
        </p:nvPicPr>
        <p:blipFill>
          <a:blip r:embed="rId4"/>
          <a:stretch>
            <a:fillRect/>
          </a:stretch>
        </p:blipFill>
        <p:spPr>
          <a:xfrm>
            <a:off x="6438510" y="4015658"/>
            <a:ext cx="4838166" cy="2719010"/>
          </a:xfrm>
          <a:prstGeom prst="rect">
            <a:avLst/>
          </a:prstGeom>
        </p:spPr>
      </p:pic>
      <p:pic>
        <p:nvPicPr>
          <p:cNvPr id="2050" name="Picture 2" descr="Image of the satellite with the instrument over the Earth">
            <a:extLst>
              <a:ext uri="{FF2B5EF4-FFF2-40B4-BE49-F238E27FC236}">
                <a16:creationId xmlns:a16="http://schemas.microsoft.com/office/drawing/2014/main" id="{4B1DDBCE-8BF7-0387-5FEC-0E6E318B8B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300" t="-1854" r="29509" b="1854"/>
          <a:stretch/>
        </p:blipFill>
        <p:spPr bwMode="auto">
          <a:xfrm>
            <a:off x="0" y="-54692"/>
            <a:ext cx="5753492" cy="40703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B16B926-D3BD-02B5-75F8-2CD5D74D9C9E}"/>
              </a:ext>
            </a:extLst>
          </p:cNvPr>
          <p:cNvPicPr>
            <a:picLocks noChangeAspect="1"/>
          </p:cNvPicPr>
          <p:nvPr/>
        </p:nvPicPr>
        <p:blipFill>
          <a:blip r:embed="rId6"/>
          <a:stretch>
            <a:fillRect/>
          </a:stretch>
        </p:blipFill>
        <p:spPr>
          <a:xfrm>
            <a:off x="915324" y="4133981"/>
            <a:ext cx="4247691" cy="2644531"/>
          </a:xfrm>
          <a:prstGeom prst="rect">
            <a:avLst/>
          </a:prstGeom>
        </p:spPr>
      </p:pic>
      <p:pic>
        <p:nvPicPr>
          <p:cNvPr id="4" name="Picture 3">
            <a:extLst>
              <a:ext uri="{FF2B5EF4-FFF2-40B4-BE49-F238E27FC236}">
                <a16:creationId xmlns:a16="http://schemas.microsoft.com/office/drawing/2014/main" id="{22BB5983-258F-BAC1-936A-2294C947E62B}"/>
              </a:ext>
            </a:extLst>
          </p:cNvPr>
          <p:cNvPicPr>
            <a:picLocks noChangeAspect="1"/>
          </p:cNvPicPr>
          <p:nvPr/>
        </p:nvPicPr>
        <p:blipFill>
          <a:blip r:embed="rId7"/>
          <a:stretch>
            <a:fillRect/>
          </a:stretch>
        </p:blipFill>
        <p:spPr>
          <a:xfrm>
            <a:off x="174645" y="3746794"/>
            <a:ext cx="2057687" cy="257211"/>
          </a:xfrm>
          <a:prstGeom prst="rect">
            <a:avLst/>
          </a:prstGeom>
        </p:spPr>
      </p:pic>
      <p:pic>
        <p:nvPicPr>
          <p:cNvPr id="8" name="Picture 7">
            <a:extLst>
              <a:ext uri="{FF2B5EF4-FFF2-40B4-BE49-F238E27FC236}">
                <a16:creationId xmlns:a16="http://schemas.microsoft.com/office/drawing/2014/main" id="{53F7EC13-2701-6CB2-BFA3-39C703B8EE48}"/>
              </a:ext>
            </a:extLst>
          </p:cNvPr>
          <p:cNvPicPr>
            <a:picLocks noChangeAspect="1"/>
          </p:cNvPicPr>
          <p:nvPr/>
        </p:nvPicPr>
        <p:blipFill>
          <a:blip r:embed="rId8"/>
          <a:stretch>
            <a:fillRect/>
          </a:stretch>
        </p:blipFill>
        <p:spPr>
          <a:xfrm>
            <a:off x="3648173" y="63631"/>
            <a:ext cx="2105319" cy="762106"/>
          </a:xfrm>
          <a:prstGeom prst="rect">
            <a:avLst/>
          </a:prstGeom>
        </p:spPr>
      </p:pic>
    </p:spTree>
    <p:extLst>
      <p:ext uri="{BB962C8B-B14F-4D97-AF65-F5344CB8AC3E}">
        <p14:creationId xmlns:p14="http://schemas.microsoft.com/office/powerpoint/2010/main" val="1248327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52BAF-7A43-913F-E5D2-3DB4E2D50CB5}"/>
              </a:ext>
            </a:extLst>
          </p:cNvPr>
          <p:cNvSpPr>
            <a:spLocks noGrp="1"/>
          </p:cNvSpPr>
          <p:nvPr>
            <p:ph type="title"/>
          </p:nvPr>
        </p:nvSpPr>
        <p:spPr/>
        <p:txBody>
          <a:bodyPr/>
          <a:lstStyle/>
          <a:p>
            <a:r>
              <a:rPr lang="en-US" dirty="0"/>
              <a:t>Partnering with NASA</a:t>
            </a:r>
          </a:p>
        </p:txBody>
      </p:sp>
      <p:sp>
        <p:nvSpPr>
          <p:cNvPr id="4" name="Rectangle: Rounded Corners 13">
            <a:extLst>
              <a:ext uri="{FF2B5EF4-FFF2-40B4-BE49-F238E27FC236}">
                <a16:creationId xmlns:a16="http://schemas.microsoft.com/office/drawing/2014/main" id="{2E214D91-FA9B-CE87-0D11-09A8C5D39402}"/>
              </a:ext>
            </a:extLst>
          </p:cNvPr>
          <p:cNvSpPr/>
          <p:nvPr/>
        </p:nvSpPr>
        <p:spPr>
          <a:xfrm>
            <a:off x="5337144" y="2084329"/>
            <a:ext cx="1679673" cy="1139099"/>
          </a:xfrm>
          <a:prstGeom prst="roundRect">
            <a:avLst>
              <a:gd name="adj" fmla="val 14233"/>
            </a:avLst>
          </a:prstGeom>
          <a:blipFill dpi="0" rotWithShape="1">
            <a:blip r:embed="rId2" cstate="print">
              <a:extLst>
                <a:ext uri="{28A0092B-C50C-407E-A947-70E740481C1C}">
                  <a14:useLocalDpi xmlns:a14="http://schemas.microsoft.com/office/drawing/2010/main" val="0"/>
                </a:ext>
              </a:extLst>
            </a:blip>
            <a:srcRect/>
            <a:stretch>
              <a:fillRect l="-4069" t="9091" r="-4069" b="9091"/>
            </a:stretch>
          </a:blipFill>
          <a:ln w="12700" cap="flat" cmpd="sng" algn="ctr">
            <a:noFill/>
            <a:prstDash val="solid"/>
            <a:miter lim="800000"/>
          </a:ln>
          <a:effectLst/>
        </p:spPr>
      </p:sp>
      <p:sp>
        <p:nvSpPr>
          <p:cNvPr id="5" name="Rectangle: Top Corners Rounded 15">
            <a:extLst>
              <a:ext uri="{FF2B5EF4-FFF2-40B4-BE49-F238E27FC236}">
                <a16:creationId xmlns:a16="http://schemas.microsoft.com/office/drawing/2014/main" id="{589F0E68-1F68-E705-8992-11C4BFC209F7}"/>
              </a:ext>
            </a:extLst>
          </p:cNvPr>
          <p:cNvSpPr/>
          <p:nvPr/>
        </p:nvSpPr>
        <p:spPr>
          <a:xfrm rot="10800000">
            <a:off x="5131952" y="3458153"/>
            <a:ext cx="2090060" cy="2395732"/>
          </a:xfrm>
          <a:prstGeom prst="round2SameRect">
            <a:avLst>
              <a:gd name="adj1" fmla="val 10500"/>
              <a:gd name="adj2" fmla="val 0"/>
            </a:avLst>
          </a:prstGeom>
          <a:noFill/>
          <a:ln w="19050" cap="flat" cmpd="sng" algn="ctr">
            <a:solidFill>
              <a:srgbClr val="ED7D31"/>
            </a:solidFill>
            <a:prstDash val="solid"/>
            <a:miter lim="800000"/>
          </a:ln>
          <a:effectLst/>
        </p:spPr>
      </p:sp>
      <p:sp>
        <p:nvSpPr>
          <p:cNvPr id="6" name="Rectangle: Top Corners Rounded 6">
            <a:extLst>
              <a:ext uri="{FF2B5EF4-FFF2-40B4-BE49-F238E27FC236}">
                <a16:creationId xmlns:a16="http://schemas.microsoft.com/office/drawing/2014/main" id="{D2A855FB-67B7-EFCA-4BE0-E7B52B11D504}"/>
              </a:ext>
            </a:extLst>
          </p:cNvPr>
          <p:cNvSpPr txBox="1"/>
          <p:nvPr/>
        </p:nvSpPr>
        <p:spPr>
          <a:xfrm>
            <a:off x="5196228" y="3432922"/>
            <a:ext cx="1961508" cy="2380149"/>
          </a:xfrm>
          <a:prstGeom prst="rect">
            <a:avLst/>
          </a:prstGeom>
          <a:noFill/>
          <a:ln w="19050" cap="flat" cmpd="sng" algn="ctr">
            <a:noFill/>
            <a:prstDash val="solid"/>
            <a:miter lim="800000"/>
          </a:ln>
          <a:effectLst/>
        </p:spPr>
        <p:txBody>
          <a:bodyPr spcFirstLastPara="0" vert="horz" wrap="square" lIns="92456" tIns="92456" rIns="92456" bIns="92456" numCol="1" spcCol="1270" anchor="t" anchorCtr="0">
            <a:noAutofit/>
          </a:bodyPr>
          <a:lstStyle/>
          <a:p>
            <a:pPr marL="0" marR="0" lvl="0" indent="0" algn="ctr" defTabSz="577850" eaLnBrk="1" fontAlgn="auto" latinLnBrk="0" hangingPunct="1">
              <a:lnSpc>
                <a:spcPct val="90000"/>
              </a:lnSpc>
              <a:spcBef>
                <a:spcPct val="0"/>
              </a:spcBef>
              <a:spcAft>
                <a:spcPts val="0"/>
              </a:spcAft>
              <a:buClrTx/>
              <a:buSzTx/>
              <a:buFontTx/>
              <a:buNone/>
              <a:tabLst/>
              <a:defRPr/>
            </a:pPr>
            <a:r>
              <a:rPr kumimoji="0" lang="en-US" sz="1400" b="1" i="0" u="none" strike="noStrike" kern="0" cap="none" spc="0" normalizeH="0" baseline="0" noProof="0" dirty="0">
                <a:ln>
                  <a:noFill/>
                </a:ln>
                <a:solidFill>
                  <a:srgbClr val="ED7D31"/>
                </a:solidFill>
                <a:effectLst/>
                <a:uLnTx/>
                <a:uFillTx/>
                <a:latin typeface="Arial" panose="020B0604020202020204"/>
                <a:ea typeface="+mn-ea"/>
                <a:cs typeface="+mn-cs"/>
              </a:rPr>
              <a:t>NASA Technology Transfer</a:t>
            </a:r>
          </a:p>
          <a:p>
            <a:pPr marL="0" marR="0" lvl="0" indent="0" algn="ctr" defTabSz="577850" eaLnBrk="1" fontAlgn="auto" latinLnBrk="0" hangingPunct="1">
              <a:lnSpc>
                <a:spcPct val="90000"/>
              </a:lnSpc>
              <a:spcBef>
                <a:spcPct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57785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panose="020B0604020202020204"/>
                <a:ea typeface="+mn-ea"/>
                <a:cs typeface="+mn-cs"/>
              </a:rPr>
              <a:t>Ensures that research conducted for NASA missions are made available to the public for commercialization.</a:t>
            </a:r>
            <a:endParaRPr kumimoji="0" lang="en-US" sz="1800" b="0" i="0" u="none" strike="noStrike" kern="0" cap="none" spc="0" normalizeH="0" baseline="0" noProof="0" dirty="0">
              <a:ln>
                <a:noFill/>
              </a:ln>
              <a:effectLst/>
              <a:uLnTx/>
              <a:uFillTx/>
              <a:latin typeface="Arial" panose="020B0604020202020204"/>
              <a:ea typeface="+mn-ea"/>
              <a:cs typeface="+mn-cs"/>
            </a:endParaRPr>
          </a:p>
          <a:p>
            <a:pPr marL="0" marR="0" lvl="0" indent="0" algn="ctr" defTabSz="577850" eaLnBrk="1" fontAlgn="auto" latinLnBrk="0" hangingPunct="1">
              <a:lnSpc>
                <a:spcPct val="90000"/>
              </a:lnSpc>
              <a:spcBef>
                <a:spcPct val="0"/>
              </a:spcBef>
              <a:spcAft>
                <a:spcPts val="0"/>
              </a:spcAft>
              <a:buClrTx/>
              <a:buSzTx/>
              <a:buFontTx/>
              <a:buNone/>
              <a:tabLst/>
              <a:defRPr/>
            </a:pPr>
            <a:endParaRPr kumimoji="0" lang="en-US" sz="1400" b="1" i="0" u="none" strike="noStrike" kern="0" cap="none" spc="0" normalizeH="0" baseline="0" noProof="0" dirty="0">
              <a:ln>
                <a:noFill/>
              </a:ln>
              <a:solidFill>
                <a:prstClr val="white"/>
              </a:solidFill>
              <a:effectLst/>
              <a:uLnTx/>
              <a:uFillTx/>
              <a:latin typeface="Arial" panose="020B0604020202020204"/>
              <a:ea typeface="+mn-ea"/>
              <a:cs typeface="Calibri" panose="020F0502020204030204"/>
            </a:endParaRPr>
          </a:p>
          <a:p>
            <a:pPr marL="0" marR="0" lvl="0" indent="0" defTabSz="577850" eaLnBrk="1" fontAlgn="auto" latinLnBrk="0" hangingPunct="1">
              <a:lnSpc>
                <a:spcPct val="90000"/>
              </a:lnSpc>
              <a:spcBef>
                <a:spcPct val="0"/>
              </a:spcBef>
              <a:spcAft>
                <a:spcPts val="0"/>
              </a:spcAft>
              <a:buClrTx/>
              <a:buSzTx/>
              <a:buFontTx/>
              <a:buNone/>
              <a:tabLst/>
              <a:defRPr/>
            </a:pPr>
            <a:endParaRPr kumimoji="0" lang="en-US" sz="13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 name="Rectangle: Rounded Corners 17">
            <a:extLst>
              <a:ext uri="{FF2B5EF4-FFF2-40B4-BE49-F238E27FC236}">
                <a16:creationId xmlns:a16="http://schemas.microsoft.com/office/drawing/2014/main" id="{5157FF38-FD4D-92F7-9332-F7F6C699F03B}"/>
              </a:ext>
            </a:extLst>
          </p:cNvPr>
          <p:cNvSpPr/>
          <p:nvPr/>
        </p:nvSpPr>
        <p:spPr>
          <a:xfrm>
            <a:off x="7405770" y="1851167"/>
            <a:ext cx="1925328" cy="1628510"/>
          </a:xfrm>
          <a:prstGeom prst="roundRect">
            <a:avLst>
              <a:gd name="adj" fmla="val 5025"/>
            </a:avLst>
          </a:prstGeom>
          <a:blipFill dpi="0" rotWithShape="1">
            <a:blip r:embed="rId3" cstate="print">
              <a:extLst>
                <a:ext uri="{28A0092B-C50C-407E-A947-70E740481C1C}">
                  <a14:useLocalDpi xmlns:a14="http://schemas.microsoft.com/office/drawing/2010/main" val="0"/>
                </a:ext>
              </a:extLst>
            </a:blip>
            <a:srcRect/>
            <a:stretch>
              <a:fillRect l="6620" t="18036" r="6620" b="18036"/>
            </a:stretch>
          </a:blipFill>
          <a:ln w="12700" cap="flat" cmpd="sng" algn="ctr">
            <a:noFill/>
            <a:prstDash val="solid"/>
            <a:miter lim="800000"/>
          </a:ln>
          <a:effectLst/>
        </p:spPr>
      </p:sp>
      <p:sp>
        <p:nvSpPr>
          <p:cNvPr id="8" name="Rectangle: Top Corners Rounded 19">
            <a:extLst>
              <a:ext uri="{FF2B5EF4-FFF2-40B4-BE49-F238E27FC236}">
                <a16:creationId xmlns:a16="http://schemas.microsoft.com/office/drawing/2014/main" id="{141D03AF-3B9D-9EBB-8C88-07674D7C4672}"/>
              </a:ext>
            </a:extLst>
          </p:cNvPr>
          <p:cNvSpPr/>
          <p:nvPr/>
        </p:nvSpPr>
        <p:spPr>
          <a:xfrm rot="10800000">
            <a:off x="7410026" y="3430908"/>
            <a:ext cx="2100153" cy="2420519"/>
          </a:xfrm>
          <a:prstGeom prst="round2SameRect">
            <a:avLst>
              <a:gd name="adj1" fmla="val 10500"/>
              <a:gd name="adj2" fmla="val 0"/>
            </a:avLst>
          </a:prstGeom>
          <a:noFill/>
          <a:ln w="19050" cap="flat" cmpd="sng" algn="ctr">
            <a:solidFill>
              <a:srgbClr val="ED7D31"/>
            </a:solidFill>
            <a:prstDash val="solid"/>
            <a:miter lim="800000"/>
          </a:ln>
          <a:effectLst/>
        </p:spPr>
      </p:sp>
      <p:sp>
        <p:nvSpPr>
          <p:cNvPr id="9" name="Rectangle: Top Corners Rounded 9">
            <a:extLst>
              <a:ext uri="{FF2B5EF4-FFF2-40B4-BE49-F238E27FC236}">
                <a16:creationId xmlns:a16="http://schemas.microsoft.com/office/drawing/2014/main" id="{78701E89-5FCD-2C42-8B46-9592B20230E7}"/>
              </a:ext>
            </a:extLst>
          </p:cNvPr>
          <p:cNvSpPr txBox="1"/>
          <p:nvPr/>
        </p:nvSpPr>
        <p:spPr>
          <a:xfrm>
            <a:off x="7474302" y="3440678"/>
            <a:ext cx="1961509" cy="2227277"/>
          </a:xfrm>
          <a:prstGeom prst="rect">
            <a:avLst/>
          </a:prstGeom>
          <a:noFill/>
          <a:ln w="19050" cap="flat" cmpd="sng" algn="ctr">
            <a:noFill/>
            <a:prstDash val="solid"/>
            <a:miter lim="800000"/>
          </a:ln>
          <a:effectLst/>
        </p:spPr>
        <p:txBody>
          <a:bodyPr spcFirstLastPara="0" vert="horz" wrap="square" lIns="92456" tIns="92456" rIns="92456" bIns="92456" numCol="1" spcCol="1270" anchor="t"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srgbClr val="ED7D31"/>
                </a:solidFill>
                <a:effectLst/>
                <a:uLnTx/>
                <a:uFillTx/>
                <a:latin typeface="Arial" panose="020B0604020202020204"/>
                <a:ea typeface="+mn-ea"/>
                <a:cs typeface="+mn-cs"/>
              </a:rPr>
              <a:t>T2U</a:t>
            </a:r>
          </a:p>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400" b="0" i="0" u="none" strike="noStrike" kern="0" cap="none" spc="0" normalizeH="0" baseline="0" noProof="0" dirty="0">
                <a:ln>
                  <a:noFill/>
                </a:ln>
                <a:effectLst/>
                <a:uLnTx/>
                <a:uFillTx/>
                <a:latin typeface="Arial" panose="020B0604020202020204"/>
                <a:ea typeface="+mn-ea"/>
                <a:cs typeface="+mn-cs"/>
              </a:rPr>
              <a:t>Accelerates commercialization through entrepreneurship-focused partnerships and initiatives to launch and sustain startups.</a:t>
            </a:r>
            <a:endParaRPr kumimoji="0" lang="en-US" sz="1300" b="0" i="0" u="none" strike="noStrike" kern="0" cap="none" spc="0" normalizeH="0" baseline="0" noProof="0" dirty="0">
              <a:ln>
                <a:noFill/>
              </a:ln>
              <a:effectLst/>
              <a:uLnTx/>
              <a:uFillTx/>
              <a:latin typeface="Arial" panose="020B0604020202020204"/>
              <a:ea typeface="+mn-ea"/>
              <a:cs typeface="+mn-cs"/>
            </a:endParaRPr>
          </a:p>
          <a:p>
            <a:pPr marL="0" marR="0" lvl="0" indent="0" defTabSz="577850" eaLnBrk="1" fontAlgn="auto" latinLnBrk="0" hangingPunct="1">
              <a:lnSpc>
                <a:spcPct val="90000"/>
              </a:lnSpc>
              <a:spcBef>
                <a:spcPct val="0"/>
              </a:spcBef>
              <a:spcAft>
                <a:spcPct val="35000"/>
              </a:spcAft>
              <a:buClrTx/>
              <a:buSzTx/>
              <a:buFontTx/>
              <a:buNone/>
              <a:tabLst/>
              <a:defRPr/>
            </a:pPr>
            <a:endParaRPr kumimoji="0" lang="en-US" sz="1300" b="0" i="0" u="none" strike="noStrike" kern="0" cap="none" spc="0" normalizeH="0" baseline="0" noProof="0" dirty="0">
              <a:ln>
                <a:noFill/>
              </a:ln>
              <a:solidFill>
                <a:prstClr val="white"/>
              </a:solidFill>
              <a:effectLst/>
              <a:uLnTx/>
              <a:uFillTx/>
              <a:latin typeface="Arial" panose="020B0604020202020204"/>
              <a:ea typeface="+mn-ea"/>
              <a:cs typeface="Calibri" panose="020F0502020204030204"/>
            </a:endParaRPr>
          </a:p>
        </p:txBody>
      </p:sp>
      <p:sp>
        <p:nvSpPr>
          <p:cNvPr id="10" name="Rectangle: Rounded Corners 23">
            <a:extLst>
              <a:ext uri="{FF2B5EF4-FFF2-40B4-BE49-F238E27FC236}">
                <a16:creationId xmlns:a16="http://schemas.microsoft.com/office/drawing/2014/main" id="{B1723849-83FB-50E7-CEDB-AA31DB2A2B9A}"/>
              </a:ext>
            </a:extLst>
          </p:cNvPr>
          <p:cNvSpPr/>
          <p:nvPr/>
        </p:nvSpPr>
        <p:spPr>
          <a:xfrm>
            <a:off x="556706" y="1897811"/>
            <a:ext cx="1956419" cy="1512136"/>
          </a:xfrm>
          <a:prstGeom prst="roundRect">
            <a:avLst/>
          </a:prstGeom>
          <a:blipFill dpi="0" rotWithShape="1">
            <a:blip r:embed="rId4"/>
            <a:srcRect/>
            <a:stretch>
              <a:fillRect l="1031" t="20886" r="1031" b="20886"/>
            </a:stretch>
          </a:blipFill>
          <a:ln w="12700" cap="flat" cmpd="sng" algn="ctr">
            <a:noFill/>
            <a:prstDash val="solid"/>
            <a:miter lim="800000"/>
          </a:ln>
          <a:effectLst/>
        </p:spPr>
      </p:sp>
      <p:sp>
        <p:nvSpPr>
          <p:cNvPr id="11" name="Rectangle: Top Corners Rounded 25">
            <a:extLst>
              <a:ext uri="{FF2B5EF4-FFF2-40B4-BE49-F238E27FC236}">
                <a16:creationId xmlns:a16="http://schemas.microsoft.com/office/drawing/2014/main" id="{369D9587-964E-15BD-068D-F6190B7E3D9B}"/>
              </a:ext>
            </a:extLst>
          </p:cNvPr>
          <p:cNvSpPr/>
          <p:nvPr/>
        </p:nvSpPr>
        <p:spPr>
          <a:xfrm rot="10800000">
            <a:off x="391769" y="3446052"/>
            <a:ext cx="2286296" cy="2418177"/>
          </a:xfrm>
          <a:prstGeom prst="round2SameRect">
            <a:avLst>
              <a:gd name="adj1" fmla="val 10500"/>
              <a:gd name="adj2" fmla="val 0"/>
            </a:avLst>
          </a:prstGeom>
          <a:noFill/>
          <a:ln w="19050" cap="flat" cmpd="sng" algn="ctr">
            <a:solidFill>
              <a:srgbClr val="ED7D31"/>
            </a:solidFill>
            <a:prstDash val="solid"/>
            <a:miter lim="800000"/>
          </a:ln>
          <a:effectLst/>
        </p:spPr>
      </p:sp>
      <p:sp>
        <p:nvSpPr>
          <p:cNvPr id="12" name="Rectangle: Top Corners Rounded 12">
            <a:extLst>
              <a:ext uri="{FF2B5EF4-FFF2-40B4-BE49-F238E27FC236}">
                <a16:creationId xmlns:a16="http://schemas.microsoft.com/office/drawing/2014/main" id="{3BBFE68A-8336-46A3-F99D-018B4D479D85}"/>
              </a:ext>
            </a:extLst>
          </p:cNvPr>
          <p:cNvSpPr txBox="1"/>
          <p:nvPr/>
        </p:nvSpPr>
        <p:spPr>
          <a:xfrm>
            <a:off x="462079" y="3446053"/>
            <a:ext cx="2145674" cy="2382071"/>
          </a:xfrm>
          <a:prstGeom prst="rect">
            <a:avLst/>
          </a:prstGeom>
          <a:noFill/>
          <a:ln>
            <a:noFill/>
          </a:ln>
          <a:effectLst/>
        </p:spPr>
        <p:txBody>
          <a:bodyPr spcFirstLastPara="0" vert="horz" wrap="square" lIns="92456" tIns="92456" rIns="92456" bIns="92456" numCol="1" spcCol="1270" anchor="t" anchorCtr="0">
            <a:noAutofit/>
          </a:bodyPr>
          <a:lstStyle/>
          <a:p>
            <a:pPr marL="0" marR="0" lvl="0" indent="0" algn="ctr" defTabSz="577850" eaLnBrk="1" fontAlgn="auto" latinLnBrk="0" hangingPunct="1">
              <a:lnSpc>
                <a:spcPct val="90000"/>
              </a:lnSpc>
              <a:spcBef>
                <a:spcPct val="0"/>
              </a:spcBef>
              <a:spcAft>
                <a:spcPts val="0"/>
              </a:spcAft>
              <a:buClrTx/>
              <a:buSzTx/>
              <a:buFontTx/>
              <a:buNone/>
              <a:tabLst/>
              <a:defRPr/>
            </a:pPr>
            <a:r>
              <a:rPr kumimoji="0" lang="en-US" sz="1400" b="1" i="0" u="none" strike="noStrike" kern="0" cap="none" spc="0" normalizeH="0" baseline="0" noProof="0" dirty="0">
                <a:ln>
                  <a:noFill/>
                </a:ln>
                <a:solidFill>
                  <a:srgbClr val="ED7D31"/>
                </a:solidFill>
                <a:effectLst/>
                <a:uLnTx/>
                <a:uFillTx/>
                <a:latin typeface="Arial" panose="020B0604020202020204"/>
                <a:ea typeface="+mn-ea"/>
                <a:cs typeface="Arial"/>
              </a:rPr>
              <a:t>Agreements Team</a:t>
            </a:r>
          </a:p>
          <a:p>
            <a:pPr marL="0" marR="0" lvl="0" indent="0" algn="ctr" defTabSz="577850" eaLnBrk="1" fontAlgn="auto" latinLnBrk="0" hangingPunct="1">
              <a:lnSpc>
                <a:spcPct val="90000"/>
              </a:lnSpc>
              <a:spcBef>
                <a:spcPct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57785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panose="020B0604020202020204"/>
                <a:ea typeface="+mn-ea"/>
                <a:cs typeface="+mn-cs"/>
              </a:rPr>
              <a:t>Facilitates agreement mechanisms with partners to advance NASA missions and provide access to NASA’s facilities, technical expertise, and resources.</a:t>
            </a:r>
            <a:endParaRPr kumimoji="0" lang="en-US" sz="1800" b="0" i="0" u="none" strike="noStrike" kern="0" cap="none" spc="0" normalizeH="0" baseline="0" noProof="0" dirty="0">
              <a:ln>
                <a:noFill/>
              </a:ln>
              <a:effectLst/>
              <a:uLnTx/>
              <a:uFillTx/>
              <a:latin typeface="Arial" panose="020B0604020202020204"/>
              <a:ea typeface="+mn-ea"/>
              <a:cs typeface="Arial"/>
            </a:endParaRPr>
          </a:p>
          <a:p>
            <a:pPr marL="0" marR="0" lvl="0" indent="0" algn="ctr" defTabSz="577850" eaLnBrk="1" fontAlgn="auto" latinLnBrk="0" hangingPunct="1">
              <a:lnSpc>
                <a:spcPct val="90000"/>
              </a:lnSpc>
              <a:spcBef>
                <a:spcPct val="0"/>
              </a:spcBef>
              <a:spcAft>
                <a:spcPts val="0"/>
              </a:spcAft>
              <a:buClrTx/>
              <a:buSzTx/>
              <a:buFontTx/>
              <a:buNone/>
              <a:tabLst/>
              <a:defRPr/>
            </a:pPr>
            <a:endParaRPr kumimoji="0" lang="en-US" sz="13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3" name="Rectangle: Top Corners Rounded 3">
            <a:extLst>
              <a:ext uri="{FF2B5EF4-FFF2-40B4-BE49-F238E27FC236}">
                <a16:creationId xmlns:a16="http://schemas.microsoft.com/office/drawing/2014/main" id="{44A5F310-5786-F6A3-FAEB-705C814DC3B1}"/>
              </a:ext>
            </a:extLst>
          </p:cNvPr>
          <p:cNvSpPr/>
          <p:nvPr/>
        </p:nvSpPr>
        <p:spPr>
          <a:xfrm rot="10800000">
            <a:off x="2828066" y="3459139"/>
            <a:ext cx="2150448" cy="2406434"/>
          </a:xfrm>
          <a:prstGeom prst="round2SameRect">
            <a:avLst>
              <a:gd name="adj1" fmla="val 10500"/>
              <a:gd name="adj2" fmla="val 0"/>
            </a:avLst>
          </a:prstGeom>
          <a:noFill/>
          <a:ln w="19050" cap="flat" cmpd="sng" algn="ctr">
            <a:solidFill>
              <a:srgbClr val="ED7D31"/>
            </a:solidFill>
            <a:prstDash val="solid"/>
            <a:miter lim="800000"/>
          </a:ln>
          <a:effectLst/>
        </p:spPr>
      </p:sp>
      <p:sp>
        <p:nvSpPr>
          <p:cNvPr id="14" name="Rectangle: Top Corners Rounded 18">
            <a:extLst>
              <a:ext uri="{FF2B5EF4-FFF2-40B4-BE49-F238E27FC236}">
                <a16:creationId xmlns:a16="http://schemas.microsoft.com/office/drawing/2014/main" id="{6A449F24-FFA5-7C90-F2E1-4C12C0819138}"/>
              </a:ext>
            </a:extLst>
          </p:cNvPr>
          <p:cNvSpPr txBox="1"/>
          <p:nvPr/>
        </p:nvSpPr>
        <p:spPr>
          <a:xfrm>
            <a:off x="2895176" y="3476634"/>
            <a:ext cx="2035688" cy="2036384"/>
          </a:xfrm>
          <a:prstGeom prst="rect">
            <a:avLst/>
          </a:prstGeom>
          <a:noFill/>
          <a:ln>
            <a:noFill/>
          </a:ln>
          <a:effectLst/>
        </p:spPr>
        <p:txBody>
          <a:bodyPr spcFirstLastPara="0" vert="horz" wrap="square" lIns="92456" tIns="92456" rIns="92456" bIns="92456" numCol="1" spcCol="1270" anchor="t" anchorCtr="0">
            <a:noAutofit/>
          </a:bodyPr>
          <a:lstStyle>
            <a:defPPr>
              <a:defRPr lang="en-US"/>
            </a:defPPr>
            <a:lvl1pPr algn="ctr" defTabSz="577850">
              <a:lnSpc>
                <a:spcPct val="90000"/>
              </a:lnSpc>
              <a:spcBef>
                <a:spcPct val="0"/>
              </a:spcBef>
              <a:defRPr sz="1400" b="1">
                <a:solidFill>
                  <a:schemeClr val="tx1"/>
                </a:solidFill>
                <a:cs typeface="Arial"/>
              </a:defRPr>
            </a:lvl1pPr>
          </a:lstStyle>
          <a:p>
            <a:pPr marL="0" marR="0" lvl="0" indent="0" algn="ctr" defTabSz="577850" eaLnBrk="1" fontAlgn="auto" latinLnBrk="0" hangingPunct="1">
              <a:lnSpc>
                <a:spcPct val="90000"/>
              </a:lnSpc>
              <a:spcBef>
                <a:spcPct val="0"/>
              </a:spcBef>
              <a:spcAft>
                <a:spcPts val="0"/>
              </a:spcAft>
              <a:buClrTx/>
              <a:buSzTx/>
              <a:buFontTx/>
              <a:buNone/>
              <a:tabLst/>
              <a:defRPr/>
            </a:pPr>
            <a:r>
              <a:rPr kumimoji="0" lang="en-US" sz="1400" b="1" i="0" u="none" strike="noStrike" kern="0" cap="none" spc="0" normalizeH="0" baseline="0" noProof="0" dirty="0">
                <a:ln>
                  <a:noFill/>
                </a:ln>
                <a:solidFill>
                  <a:srgbClr val="ED7D31"/>
                </a:solidFill>
                <a:effectLst/>
                <a:uLnTx/>
                <a:uFillTx/>
                <a:latin typeface="Arial" panose="020B0604020202020204"/>
                <a:ea typeface="+mn-ea"/>
                <a:cs typeface="Arial"/>
              </a:rPr>
              <a:t>Regional Partnerships</a:t>
            </a:r>
          </a:p>
          <a:p>
            <a:pPr marL="0" marR="0" lvl="0" indent="0" algn="ctr" defTabSz="577850" eaLnBrk="1" fontAlgn="auto" latinLnBrk="0" hangingPunct="1">
              <a:lnSpc>
                <a:spcPct val="90000"/>
              </a:lnSpc>
              <a:spcBef>
                <a:spcPct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Arial" panose="020B0604020202020204"/>
              <a:ea typeface="+mn-ea"/>
              <a:cs typeface="Arial"/>
            </a:endParaRPr>
          </a:p>
          <a:p>
            <a:pPr marL="0" marR="0" lvl="0" indent="0" algn="ctr" defTabSz="57785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panose="020B0604020202020204"/>
                <a:ea typeface="+mn-ea"/>
                <a:cs typeface="Arial"/>
              </a:rPr>
              <a:t>Connects with local industry, investor communities, academia, and state officials to increase NASA’s impact and influence in the region</a:t>
            </a:r>
            <a:r>
              <a:rPr kumimoji="0" lang="en-US" sz="1400" b="0" i="0" u="none" strike="noStrike" kern="0" cap="none" spc="0" normalizeH="0" baseline="0" noProof="0" dirty="0">
                <a:ln>
                  <a:noFill/>
                </a:ln>
                <a:solidFill>
                  <a:prstClr val="white"/>
                </a:solidFill>
                <a:effectLst/>
                <a:uLnTx/>
                <a:uFillTx/>
                <a:latin typeface="Arial" panose="020B0604020202020204"/>
                <a:ea typeface="+mn-ea"/>
                <a:cs typeface="Arial"/>
              </a:rPr>
              <a:t>. </a:t>
            </a:r>
          </a:p>
        </p:txBody>
      </p:sp>
      <p:sp>
        <p:nvSpPr>
          <p:cNvPr id="15" name="Rectangle: Rounded Corners 28">
            <a:extLst>
              <a:ext uri="{FF2B5EF4-FFF2-40B4-BE49-F238E27FC236}">
                <a16:creationId xmlns:a16="http://schemas.microsoft.com/office/drawing/2014/main" id="{D1246056-67C9-B050-0706-31AFC7D2445D}"/>
              </a:ext>
            </a:extLst>
          </p:cNvPr>
          <p:cNvSpPr/>
          <p:nvPr/>
        </p:nvSpPr>
        <p:spPr>
          <a:xfrm>
            <a:off x="3088796" y="2104614"/>
            <a:ext cx="1520149" cy="1019465"/>
          </a:xfrm>
          <a:prstGeom prst="roundRect">
            <a:avLst>
              <a:gd name="adj" fmla="val 10000"/>
            </a:avLst>
          </a:prstGeom>
          <a:blipFill>
            <a:blip r:embed="rId5"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p:spPr>
      </p:sp>
      <p:sp>
        <p:nvSpPr>
          <p:cNvPr id="16" name="Rectangle: Top Corners Rounded 7">
            <a:extLst>
              <a:ext uri="{FF2B5EF4-FFF2-40B4-BE49-F238E27FC236}">
                <a16:creationId xmlns:a16="http://schemas.microsoft.com/office/drawing/2014/main" id="{CE8C6C27-9085-C0CB-82E6-0854EB57AA13}"/>
              </a:ext>
            </a:extLst>
          </p:cNvPr>
          <p:cNvSpPr/>
          <p:nvPr/>
        </p:nvSpPr>
        <p:spPr>
          <a:xfrm rot="10800000">
            <a:off x="9649268" y="3430892"/>
            <a:ext cx="2320562" cy="2434940"/>
          </a:xfrm>
          <a:prstGeom prst="round2SameRect">
            <a:avLst>
              <a:gd name="adj1" fmla="val 10500"/>
              <a:gd name="adj2" fmla="val 0"/>
            </a:avLst>
          </a:prstGeom>
          <a:noFill/>
          <a:ln w="19050" cap="flat" cmpd="sng" algn="ctr">
            <a:solidFill>
              <a:srgbClr val="ED7D31"/>
            </a:solidFill>
            <a:prstDash val="solid"/>
            <a:miter lim="800000"/>
          </a:ln>
          <a:effectLst/>
        </p:spPr>
      </p:sp>
      <p:sp>
        <p:nvSpPr>
          <p:cNvPr id="17" name="Rectangle: Top Corners Rounded 15">
            <a:extLst>
              <a:ext uri="{FF2B5EF4-FFF2-40B4-BE49-F238E27FC236}">
                <a16:creationId xmlns:a16="http://schemas.microsoft.com/office/drawing/2014/main" id="{2AED8118-F36F-385B-9AD1-4D0CF0217CF1}"/>
              </a:ext>
            </a:extLst>
          </p:cNvPr>
          <p:cNvSpPr txBox="1"/>
          <p:nvPr/>
        </p:nvSpPr>
        <p:spPr>
          <a:xfrm>
            <a:off x="9717084" y="3476634"/>
            <a:ext cx="2184929" cy="2348598"/>
          </a:xfrm>
          <a:prstGeom prst="rect">
            <a:avLst/>
          </a:prstGeom>
          <a:noFill/>
          <a:ln w="19050" cap="flat" cmpd="sng" algn="ctr">
            <a:noFill/>
            <a:prstDash val="solid"/>
            <a:miter lim="800000"/>
          </a:ln>
          <a:effectLst/>
        </p:spPr>
        <p:txBody>
          <a:bodyPr spcFirstLastPara="0" vert="horz" wrap="square" lIns="92456" tIns="92456" rIns="92456" bIns="92456" numCol="1" spcCol="1270" anchor="t"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US" sz="1400" b="1" i="0" u="none" strike="noStrike" kern="0" cap="none" spc="0" normalizeH="0" baseline="0" noProof="0" dirty="0">
                <a:ln>
                  <a:noFill/>
                </a:ln>
                <a:solidFill>
                  <a:srgbClr val="ED7D31"/>
                </a:solidFill>
                <a:effectLst/>
                <a:uLnTx/>
                <a:uFillTx/>
                <a:latin typeface="Arial" panose="020B0604020202020204"/>
                <a:ea typeface="+mn-ea"/>
                <a:cs typeface="+mn-cs"/>
              </a:rPr>
              <a:t>SBIR / STTR  Program</a:t>
            </a:r>
          </a:p>
          <a:p>
            <a:pPr marL="0" marR="0" lvl="0" indent="0" algn="ctr" defTabSz="577850" eaLnBrk="1" fontAlgn="auto" latinLnBrk="0" hangingPunct="1">
              <a:lnSpc>
                <a:spcPct val="90000"/>
              </a:lnSpc>
              <a:spcBef>
                <a:spcPct val="0"/>
              </a:spcBef>
              <a:spcAft>
                <a:spcPts val="0"/>
              </a:spcAft>
              <a:buClrTx/>
              <a:buSzTx/>
              <a:buFontTx/>
              <a:buNone/>
              <a:tabLst/>
              <a:defRPr/>
            </a:pPr>
            <a:endParaRPr kumimoji="0" lang="en-US" sz="1400" b="0" i="0" u="none" strike="noStrike" kern="0" cap="none" spc="0" normalizeH="0" baseline="0" noProof="0" dirty="0">
              <a:ln>
                <a:noFill/>
              </a:ln>
              <a:effectLst/>
              <a:uLnTx/>
              <a:uFillTx/>
              <a:latin typeface="Arial" panose="020B0604020202020204"/>
              <a:ea typeface="+mn-ea"/>
              <a:cs typeface="+mn-cs"/>
            </a:endParaRPr>
          </a:p>
          <a:p>
            <a:pPr marL="0" marR="0" lvl="0" indent="0" algn="ctr" defTabSz="577850" eaLnBrk="1" fontAlgn="auto" latinLnBrk="0" hangingPunct="1">
              <a:lnSpc>
                <a:spcPct val="90000"/>
              </a:lnSpc>
              <a:spcBef>
                <a:spcPct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panose="020B0604020202020204"/>
                <a:ea typeface="+mn-ea"/>
                <a:cs typeface="+mn-cs"/>
              </a:rPr>
              <a:t>Provides funding for small businesses to engage in federal R&amp;D projects with commercial potential.</a:t>
            </a:r>
            <a:endParaRPr kumimoji="0" lang="en-US" sz="1800" b="0" i="0" u="none" strike="noStrike" kern="0" cap="none" spc="0" normalizeH="0" baseline="0" noProof="0" dirty="0">
              <a:ln>
                <a:noFill/>
              </a:ln>
              <a:effectLst/>
              <a:uLnTx/>
              <a:uFillTx/>
              <a:latin typeface="Arial" panose="020B0604020202020204"/>
              <a:ea typeface="+mn-ea"/>
              <a:cs typeface="+mn-cs"/>
            </a:endParaRPr>
          </a:p>
          <a:p>
            <a:pPr marL="0" marR="0" lvl="0" indent="0" defTabSz="577850" eaLnBrk="1" fontAlgn="auto" latinLnBrk="0" hangingPunct="1">
              <a:lnSpc>
                <a:spcPct val="90000"/>
              </a:lnSpc>
              <a:spcBef>
                <a:spcPct val="0"/>
              </a:spcBef>
              <a:spcAft>
                <a:spcPts val="0"/>
              </a:spcAft>
              <a:buClrTx/>
              <a:buSzTx/>
              <a:buFontTx/>
              <a:buNone/>
              <a:tabLst/>
              <a:defRPr/>
            </a:pPr>
            <a:endParaRPr kumimoji="0" lang="en-US" sz="1400" b="0" i="0" u="none" strike="noStrike" kern="0" cap="none" spc="0" normalizeH="0" baseline="0" noProof="0" dirty="0">
              <a:ln>
                <a:noFill/>
              </a:ln>
              <a:effectLst/>
              <a:uLnTx/>
              <a:uFillTx/>
              <a:latin typeface="Arial" panose="020B0604020202020204"/>
              <a:ea typeface="+mn-ea"/>
              <a:cs typeface="+mn-cs"/>
            </a:endParaRPr>
          </a:p>
          <a:p>
            <a:pPr marL="0" marR="0" lvl="0" indent="0" defTabSz="577850" eaLnBrk="1" fontAlgn="auto" latinLnBrk="0" hangingPunct="1">
              <a:lnSpc>
                <a:spcPct val="90000"/>
              </a:lnSpc>
              <a:spcBef>
                <a:spcPct val="0"/>
              </a:spcBef>
              <a:spcAft>
                <a:spcPts val="0"/>
              </a:spcAft>
              <a:buClrTx/>
              <a:buSzTx/>
              <a:buFontTx/>
              <a:buNone/>
              <a:tabLst/>
              <a:defRPr/>
            </a:pPr>
            <a:endParaRPr kumimoji="0" lang="en-US" sz="1200" b="0" i="0" u="none" strike="noStrike" kern="0" cap="none" spc="0" normalizeH="0" baseline="0" noProof="0" dirty="0">
              <a:ln>
                <a:noFill/>
              </a:ln>
              <a:solidFill>
                <a:srgbClr val="FFC000">
                  <a:lumMod val="20000"/>
                  <a:lumOff val="80000"/>
                </a:srgbClr>
              </a:solidFill>
              <a:effectLst/>
              <a:uLnTx/>
              <a:uFillTx/>
              <a:latin typeface="Arial" panose="020B0604020202020204"/>
              <a:ea typeface="+mn-ea"/>
              <a:cs typeface="+mn-cs"/>
            </a:endParaRPr>
          </a:p>
          <a:p>
            <a:pPr marL="0" marR="0" lvl="0" indent="0" defTabSz="577850" eaLnBrk="1" fontAlgn="auto" latinLnBrk="0" hangingPunct="1">
              <a:lnSpc>
                <a:spcPct val="90000"/>
              </a:lnSpc>
              <a:spcBef>
                <a:spcPct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a:ea typeface="+mn-ea"/>
              <a:cs typeface="Calibri"/>
            </a:endParaRPr>
          </a:p>
          <a:p>
            <a:pPr marL="0" marR="0" lvl="0" indent="0" algn="ctr" defTabSz="577850" eaLnBrk="1" fontAlgn="auto" latinLnBrk="0" hangingPunct="1">
              <a:lnSpc>
                <a:spcPct val="90000"/>
              </a:lnSpc>
              <a:spcBef>
                <a:spcPct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 name="Rectangle: Rounded Corners 31">
            <a:extLst>
              <a:ext uri="{FF2B5EF4-FFF2-40B4-BE49-F238E27FC236}">
                <a16:creationId xmlns:a16="http://schemas.microsoft.com/office/drawing/2014/main" id="{FC8520A5-E602-A5DA-DFDE-BAA2E97615FC}"/>
              </a:ext>
            </a:extLst>
          </p:cNvPr>
          <p:cNvSpPr/>
          <p:nvPr/>
        </p:nvSpPr>
        <p:spPr>
          <a:xfrm>
            <a:off x="9812708" y="2290617"/>
            <a:ext cx="2024468" cy="708751"/>
          </a:xfrm>
          <a:prstGeom prst="roundRect">
            <a:avLst>
              <a:gd name="adj" fmla="val 10000"/>
            </a:avLst>
          </a:prstGeom>
          <a:blipFill>
            <a:blip r:embed="rId6"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p:spPr>
      </p:sp>
      <p:sp>
        <p:nvSpPr>
          <p:cNvPr id="19" name="Rectangle: Top Corners Rounded 18">
            <a:extLst>
              <a:ext uri="{FF2B5EF4-FFF2-40B4-BE49-F238E27FC236}">
                <a16:creationId xmlns:a16="http://schemas.microsoft.com/office/drawing/2014/main" id="{AF286084-E3D3-AF17-25AF-7E7E43607B07}"/>
              </a:ext>
            </a:extLst>
          </p:cNvPr>
          <p:cNvSpPr/>
          <p:nvPr/>
        </p:nvSpPr>
        <p:spPr>
          <a:xfrm>
            <a:off x="391768" y="2013527"/>
            <a:ext cx="2286297" cy="1243678"/>
          </a:xfrm>
          <a:prstGeom prst="round2SameRect">
            <a:avLst/>
          </a:prstGeom>
          <a:noFill/>
          <a:ln w="190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B2854CB6-E44A-2291-F39D-E3CA180E1A3C}"/>
              </a:ext>
            </a:extLst>
          </p:cNvPr>
          <p:cNvPicPr>
            <a:picLocks noChangeAspect="1"/>
          </p:cNvPicPr>
          <p:nvPr/>
        </p:nvPicPr>
        <p:blipFill>
          <a:blip r:embed="rId7"/>
          <a:stretch>
            <a:fillRect/>
          </a:stretch>
        </p:blipFill>
        <p:spPr>
          <a:xfrm>
            <a:off x="2819899" y="1994445"/>
            <a:ext cx="2150449" cy="1261981"/>
          </a:xfrm>
          <a:prstGeom prst="rect">
            <a:avLst/>
          </a:prstGeom>
        </p:spPr>
      </p:pic>
      <p:sp>
        <p:nvSpPr>
          <p:cNvPr id="21" name="Rectangle: Top Corners Rounded 20">
            <a:extLst>
              <a:ext uri="{FF2B5EF4-FFF2-40B4-BE49-F238E27FC236}">
                <a16:creationId xmlns:a16="http://schemas.microsoft.com/office/drawing/2014/main" id="{C97AF377-16E8-8435-AD57-1E4C726FF07D}"/>
              </a:ext>
            </a:extLst>
          </p:cNvPr>
          <p:cNvSpPr/>
          <p:nvPr/>
        </p:nvSpPr>
        <p:spPr>
          <a:xfrm>
            <a:off x="5112183" y="2003596"/>
            <a:ext cx="2090062" cy="1243678"/>
          </a:xfrm>
          <a:prstGeom prst="round2SameRect">
            <a:avLst/>
          </a:prstGeom>
          <a:noFill/>
          <a:ln w="190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22" name="Rectangle: Top Corners Rounded 21">
            <a:extLst>
              <a:ext uri="{FF2B5EF4-FFF2-40B4-BE49-F238E27FC236}">
                <a16:creationId xmlns:a16="http://schemas.microsoft.com/office/drawing/2014/main" id="{9A2AF7BF-8E6F-90C4-3250-E5509E219974}"/>
              </a:ext>
            </a:extLst>
          </p:cNvPr>
          <p:cNvSpPr/>
          <p:nvPr/>
        </p:nvSpPr>
        <p:spPr>
          <a:xfrm>
            <a:off x="7380300" y="1999672"/>
            <a:ext cx="2129880" cy="1243678"/>
          </a:xfrm>
          <a:prstGeom prst="round2SameRect">
            <a:avLst/>
          </a:prstGeom>
          <a:noFill/>
          <a:ln w="190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23" name="Rectangle: Top Corners Rounded 22">
            <a:extLst>
              <a:ext uri="{FF2B5EF4-FFF2-40B4-BE49-F238E27FC236}">
                <a16:creationId xmlns:a16="http://schemas.microsoft.com/office/drawing/2014/main" id="{35A8CC93-B680-C660-4E65-D6A9FF249DB3}"/>
              </a:ext>
            </a:extLst>
          </p:cNvPr>
          <p:cNvSpPr/>
          <p:nvPr/>
        </p:nvSpPr>
        <p:spPr>
          <a:xfrm>
            <a:off x="9683228" y="1976071"/>
            <a:ext cx="2286297" cy="1243678"/>
          </a:xfrm>
          <a:prstGeom prst="round2SameRect">
            <a:avLst/>
          </a:prstGeom>
          <a:noFill/>
          <a:ln w="190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48285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A6A52-4331-492B-A14D-3C912EAFE13A}"/>
              </a:ext>
            </a:extLst>
          </p:cNvPr>
          <p:cNvSpPr>
            <a:spLocks noGrp="1"/>
          </p:cNvSpPr>
          <p:nvPr>
            <p:ph type="title"/>
          </p:nvPr>
        </p:nvSpPr>
        <p:spPr/>
        <p:txBody>
          <a:bodyPr/>
          <a:lstStyle/>
          <a:p>
            <a:endParaRPr lang="en-US"/>
          </a:p>
        </p:txBody>
      </p:sp>
      <p:pic>
        <p:nvPicPr>
          <p:cNvPr id="5" name="Content Placeholder 4" descr="A collage of people&#10;&#10;Description automatically generated with medium confidence">
            <a:extLst>
              <a:ext uri="{FF2B5EF4-FFF2-40B4-BE49-F238E27FC236}">
                <a16:creationId xmlns:a16="http://schemas.microsoft.com/office/drawing/2014/main" id="{59BB279F-B60C-45D5-BB88-47842993EA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606" y="0"/>
            <a:ext cx="12371212" cy="6958806"/>
          </a:xfrm>
        </p:spPr>
      </p:pic>
      <p:pic>
        <p:nvPicPr>
          <p:cNvPr id="6" name="Content Placeholder 4" descr="A collage of people&#10;&#10;Description automatically generated with medium confidence">
            <a:extLst>
              <a:ext uri="{FF2B5EF4-FFF2-40B4-BE49-F238E27FC236}">
                <a16:creationId xmlns:a16="http://schemas.microsoft.com/office/drawing/2014/main" id="{E589801E-4910-4374-9A69-A8ECBF293C50}"/>
              </a:ext>
            </a:extLst>
          </p:cNvPr>
          <p:cNvPicPr>
            <a:picLocks noChangeAspect="1"/>
          </p:cNvPicPr>
          <p:nvPr/>
        </p:nvPicPr>
        <p:blipFill rotWithShape="1">
          <a:blip r:embed="rId3">
            <a:extLst>
              <a:ext uri="{28A0092B-C50C-407E-A947-70E740481C1C}">
                <a14:useLocalDpi xmlns:a14="http://schemas.microsoft.com/office/drawing/2010/main" val="0"/>
              </a:ext>
            </a:extLst>
          </a:blip>
          <a:srcRect t="69095" r="96812" b="22035"/>
          <a:stretch/>
        </p:blipFill>
        <p:spPr>
          <a:xfrm>
            <a:off x="-89606" y="4671060"/>
            <a:ext cx="3701486" cy="1051560"/>
          </a:xfrm>
          <a:prstGeom prst="rect">
            <a:avLst/>
          </a:prstGeom>
        </p:spPr>
      </p:pic>
      <p:sp>
        <p:nvSpPr>
          <p:cNvPr id="4" name="TextBox 3">
            <a:extLst>
              <a:ext uri="{FF2B5EF4-FFF2-40B4-BE49-F238E27FC236}">
                <a16:creationId xmlns:a16="http://schemas.microsoft.com/office/drawing/2014/main" id="{6ABB62DC-03D7-4453-B779-85203B3D0685}"/>
              </a:ext>
            </a:extLst>
          </p:cNvPr>
          <p:cNvSpPr txBox="1"/>
          <p:nvPr/>
        </p:nvSpPr>
        <p:spPr>
          <a:xfrm>
            <a:off x="-30831" y="4935230"/>
            <a:ext cx="3651962" cy="461665"/>
          </a:xfrm>
          <a:prstGeom prst="rect">
            <a:avLst/>
          </a:prstGeom>
          <a:noFill/>
        </p:spPr>
        <p:txBody>
          <a:bodyPr wrap="none" rtlCol="0">
            <a:spAutoFit/>
          </a:bodyPr>
          <a:lstStyle/>
          <a:p>
            <a:r>
              <a:rPr lang="en-US" sz="2400" b="1" dirty="0">
                <a:solidFill>
                  <a:schemeClr val="bg1"/>
                </a:solidFill>
                <a:latin typeface="Segoe UI Black" panose="020B0A02040204020203" pitchFamily="34" charset="0"/>
                <a:ea typeface="Segoe UI Black" panose="020B0A02040204020203" pitchFamily="34" charset="0"/>
              </a:rPr>
              <a:t>Together, We Discover</a:t>
            </a:r>
          </a:p>
        </p:txBody>
      </p:sp>
    </p:spTree>
    <p:extLst>
      <p:ext uri="{BB962C8B-B14F-4D97-AF65-F5344CB8AC3E}">
        <p14:creationId xmlns:p14="http://schemas.microsoft.com/office/powerpoint/2010/main" val="4110883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3C888352654E4BAFF79E93438DAAAC" ma:contentTypeVersion="14" ma:contentTypeDescription="Create a new document." ma:contentTypeScope="" ma:versionID="57e4cf597158fb38bf97ddf1bb380739">
  <xsd:schema xmlns:xsd="http://www.w3.org/2001/XMLSchema" xmlns:xs="http://www.w3.org/2001/XMLSchema" xmlns:p="http://schemas.microsoft.com/office/2006/metadata/properties" xmlns:ns2="9fa486a1-3a1e-4d08-a878-e8532c191a25" xmlns:ns3="3dba58d7-e80b-4119-8dfe-5a23d230afee" xmlns:ns4="d900e117-17a0-4b24-9e47-511ef1d02c43" targetNamespace="http://schemas.microsoft.com/office/2006/metadata/properties" ma:root="true" ma:fieldsID="a7277414e1aaba68cd7b66cb36bda975" ns2:_="" ns3:_="" ns4:_="">
    <xsd:import namespace="9fa486a1-3a1e-4d08-a878-e8532c191a25"/>
    <xsd:import namespace="3dba58d7-e80b-4119-8dfe-5a23d230afee"/>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486a1-3a1e-4d08-a878-e8532c191a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dba58d7-e80b-4119-8dfe-5a23d230afe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2bb3a77-1e51-4f52-a32e-936d5fb85f08}" ma:internalName="TaxCatchAll" ma:showField="CatchAllData" ma:web="3dba58d7-e80b-4119-8dfe-5a23d230af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9fa486a1-3a1e-4d08-a878-e8532c191a2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D56D0E-9CBF-4B24-A757-E6D233E8A4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a486a1-3a1e-4d08-a878-e8532c191a25"/>
    <ds:schemaRef ds:uri="3dba58d7-e80b-4119-8dfe-5a23d230afee"/>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383F54-FA1C-48CB-AE22-8DB4F156B986}">
  <ds:schemaRefs>
    <ds:schemaRef ds:uri="http://www.w3.org/XML/1998/namespace"/>
    <ds:schemaRef ds:uri="http://schemas.openxmlformats.org/package/2006/metadata/core-properties"/>
    <ds:schemaRef ds:uri="http://purl.org/dc/elements/1.1/"/>
    <ds:schemaRef ds:uri="http://schemas.microsoft.com/office/2006/metadata/properties"/>
    <ds:schemaRef ds:uri="http://schemas.microsoft.com/sharepoint/v3"/>
    <ds:schemaRef ds:uri="9e6f3d14-f410-4565-bc65-154a4e05d098"/>
    <ds:schemaRef ds:uri="http://purl.org/dc/terms/"/>
    <ds:schemaRef ds:uri="http://schemas.microsoft.com/office/2006/documentManagement/types"/>
    <ds:schemaRef ds:uri="http://schemas.microsoft.com/office/infopath/2007/PartnerControls"/>
    <ds:schemaRef ds:uri="0b68bc87-9d38-4ff4-b341-de0df2029210"/>
    <ds:schemaRef ds:uri="http://purl.org/dc/dcmitype/"/>
    <ds:schemaRef ds:uri="d900e117-17a0-4b24-9e47-511ef1d02c43"/>
    <ds:schemaRef ds:uri="9fa486a1-3a1e-4d08-a878-e8532c191a25"/>
  </ds:schemaRefs>
</ds:datastoreItem>
</file>

<file path=customXml/itemProps3.xml><?xml version="1.0" encoding="utf-8"?>
<ds:datastoreItem xmlns:ds="http://schemas.openxmlformats.org/officeDocument/2006/customXml" ds:itemID="{819E9506-F3CF-4DCB-8969-2F42B049A8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1090</TotalTime>
  <Words>593</Words>
  <Application>Microsoft Office PowerPoint</Application>
  <PresentationFormat>Widescreen</PresentationFormat>
  <Paragraphs>51</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Langley Smart Center – Aero Enabled Campus  </vt:lpstr>
      <vt:lpstr>Langley Modern Operations and Maintenance with a Smart Infrastructure</vt:lpstr>
      <vt:lpstr>PowerPoint Presentation</vt:lpstr>
      <vt:lpstr>Smart Outpost Tech Enables Deep Space Exploration</vt:lpstr>
      <vt:lpstr>PowerPoint Presentation</vt:lpstr>
      <vt:lpstr>Partnering with NASA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Cors, Kristina {Ruhlman} (LARC-H1)[LAMPS 2]</dc:creator>
  <cp:lastModifiedBy>Hrinda, Glenn A. (LARC-E401)</cp:lastModifiedBy>
  <cp:revision>46</cp:revision>
  <cp:lastPrinted>2021-05-17T01:58:57Z</cp:lastPrinted>
  <dcterms:created xsi:type="dcterms:W3CDTF">2021-05-16T17:17:44Z</dcterms:created>
  <dcterms:modified xsi:type="dcterms:W3CDTF">2023-10-06T16:37:01Z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0x010100507A6785DBECB64CB701B40B9E59EFB8</vt:lpwstr>
  </property>
</Properties>
</file>