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4"/>
  </p:sldMasterIdLst>
  <p:notesMasterIdLst>
    <p:notesMasterId r:id="rId9"/>
  </p:notesMasterIdLst>
  <p:sldIdLst>
    <p:sldId id="18355" r:id="rId5"/>
    <p:sldId id="18356" r:id="rId6"/>
    <p:sldId id="18357" r:id="rId7"/>
    <p:sldId id="183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" id="{7C7B4A64-F7ED-4D56-A761-72211222AA96}">
          <p14:sldIdLst>
            <p14:sldId id="18355"/>
            <p14:sldId id="18356"/>
            <p14:sldId id="18357"/>
            <p14:sldId id="183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1CE6174-AF00-E928-079E-C8C294AE8614}" name="Ruelas, Laura K. (ARC-SG)[Bay Area Environmental Research Institute]" initials="LR" userId="S::lkruelas@ndc.nasa.gov::7cf6b033-8b2e-4e01-8b57-9b79e6e76c1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E7"/>
    <a:srgbClr val="820EA2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>
        <p:scale>
          <a:sx n="91" d="100"/>
          <a:sy n="91" d="100"/>
        </p:scale>
        <p:origin x="712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33308D-635C-6E47-B5EC-594368294999}" type="datetimeFigureOut">
              <a:rPr lang="en-US" smtClean="0"/>
              <a:t>10/4/23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A339A7-692E-B64F-997F-6F849167FC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53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339A7-692E-B64F-997F-6F849167FC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515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339A7-692E-B64F-997F-6F849167FC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78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339A7-692E-B64F-997F-6F849167FC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12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339A7-692E-B64F-997F-6F849167FC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19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85F3C-5BC8-4FB8-817F-B9121E1EE0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5338-6460-4FCF-99D4-592343BA54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012EC-B687-4954-A9E9-FE952109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AF54-C5E9-42FC-944C-5FB61955F0E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55B66-1B9D-4423-9E9E-CFE731A84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3D7BC-7833-4806-A9D0-D128FC372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A563A-C7E1-490F-AEED-65837CD0D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73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651CC-191A-4AA6-A9A8-3A095F84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E9D1E-017F-4B41-96F8-AA917A71D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FF444-7253-4E3F-AA63-ABAD2764E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AF54-C5E9-42FC-944C-5FB61955F0E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A70C6-051D-4928-AF04-0F38642C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3D755-8090-441E-ABEB-C6A640F44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A563A-C7E1-490F-AEED-65837CD0D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78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41A05-24DE-435C-BD4C-971F4A550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3A418-E0E5-470C-B1A2-85AC37699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11CBE-C62C-4714-8633-BB9961DAD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AF54-C5E9-42FC-944C-5FB61955F0E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1A9BA-A36A-475E-8738-1B8DB8DD0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7F572-A7D4-45D7-ACF1-12F22FB2C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A563A-C7E1-490F-AEED-65837CD0D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39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446E-FED5-4556-8193-73432581E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9AE67-3A1E-4B7A-B342-711728C3FC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92704A-4E46-4F5C-B96B-716389C2A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F8B1E5-8153-46AB-B1CE-FFD78F76A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AF54-C5E9-42FC-944C-5FB61955F0E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37D05A-36FD-4576-B343-35484E0B2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7517CE-472D-4DC4-A39E-580C11FA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A563A-C7E1-490F-AEED-65837CD0D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4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EECEF-2C1E-4E05-8F4C-AAA800751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6AE69-DE82-463B-94BE-17155687C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EB6E1F-6E6B-4BEC-BFB0-26A183C87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B6CD0-0770-416A-96B7-0B1C48E70F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6F15E5-515D-484E-972C-F777C5FF95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5DBAE8-A85F-44D7-8857-44AB4B264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AF54-C5E9-42FC-944C-5FB61955F0E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E99811-DE60-48F3-9494-0A491E40E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4AE182-42F3-4149-92D0-2BDDA0B57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A563A-C7E1-490F-AEED-65837CD0D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76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9ED3E-9EC3-48C8-AD79-50BDAE40F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3F9E11-5B54-4842-AD65-44815B75F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AF54-C5E9-42FC-944C-5FB61955F0E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241AE9-4D2E-4378-8FEA-51B52827B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9045AA-BB08-4C25-AEF7-B42A7C33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A563A-C7E1-490F-AEED-65837CD0D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48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F96EDB-CD0D-4F50-8779-D95A65F15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AF54-C5E9-42FC-944C-5FB61955F0E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99BD0F-1279-4D40-8355-FB4940B5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DD3C9-21D1-44E2-A485-160E3F06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A563A-C7E1-490F-AEED-65837CD0D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46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C499A-7D44-442A-B63F-44D621076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A7708-7CD3-43F0-9576-FA093698D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411A0-D94D-41BE-8647-45061DADF7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E1238A-6777-43BE-8E45-0A3BDDF28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AF54-C5E9-42FC-944C-5FB61955F0E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875F8-2C98-4D22-A1CC-515DC46DF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3DD6D6-6508-4811-BA47-F26652EE5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A563A-C7E1-490F-AEED-65837CD0D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2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E8573-1E13-46FA-85DE-E32F55902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35B63D-AB41-4F7B-BE28-02C63B8AD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4070F-68A1-4701-864D-86EF6098A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6927C0-C09D-409C-8673-B65FB8C6A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AF54-C5E9-42FC-944C-5FB61955F0E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812BB-A610-4A5B-9FAA-0DCD6CB01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25C1B-C511-4926-B316-0CD55EE2C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A563A-C7E1-490F-AEED-65837CD0D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623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FD286-B409-47F8-AD84-FF8C4A942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AE3486-7321-465F-A03E-F14FDEE5B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B88FA-4B70-4ECF-B694-2E3DE4E48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AF54-C5E9-42FC-944C-5FB61955F0E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7B067-6166-4325-AAB7-9AB552B37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348AF-08FE-4C76-85D8-F81CDA543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A563A-C7E1-490F-AEED-65837CD0D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1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FAF7E6-C52E-4095-B475-85BF6A89AF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FB9F8E-A7F3-401B-A1E5-C410FD8E0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72A00-3DC2-4303-9E10-6A807AA9E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AAF54-C5E9-42FC-944C-5FB61955F0E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35CF9-2F60-419A-B9C3-75ADD0787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8B7B3-3B47-4998-B4A0-F95AF4AB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A563A-C7E1-490F-AEED-65837CD0D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88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82256-558B-D947-AACE-DEF18FE727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862A5-B9BF-49AD-B48A-0A94CACC0B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10539CC7-9E28-BF49-94BA-958B534D5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41275" cy="570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200" baseline="0"/>
            </a:lvl1pPr>
          </a:lstStyle>
          <a:p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44644FA-7648-0A43-A345-7A5EA5DA2C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57522"/>
            <a:ext cx="5741275" cy="173317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5595AC"/>
                </a:solidFill>
              </a:defRPr>
            </a:lvl1pPr>
            <a:lvl2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2pPr>
            <a:lvl3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3pPr>
            <a:lvl4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4pPr>
            <a:lvl5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FB4D0CD-B341-D548-9B4D-961A92CD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2913042"/>
            <a:ext cx="5741275" cy="307212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1pPr>
            <a:lvl2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2pPr>
            <a:lvl3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3pPr>
            <a:lvl4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4pPr>
            <a:lvl5pPr>
              <a:lnSpc>
                <a:spcPct val="100000"/>
              </a:lnSpc>
              <a:defRPr sz="1600">
                <a:solidFill>
                  <a:srgbClr val="6A7278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B8D763E-D6E0-774D-AF19-B140909726E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010400" y="1057522"/>
            <a:ext cx="4800600" cy="237147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40D73DB1-CCC9-CC44-99C6-DEA8015D80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10400" y="3613688"/>
            <a:ext cx="4800600" cy="237147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9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698D374-8C1B-47ED-8C4C-99A058C026B3}"/>
              </a:ext>
            </a:extLst>
          </p:cNvPr>
          <p:cNvGrpSpPr/>
          <p:nvPr userDrawn="1"/>
        </p:nvGrpSpPr>
        <p:grpSpPr>
          <a:xfrm>
            <a:off x="0" y="-20743"/>
            <a:ext cx="12203576" cy="770526"/>
            <a:chOff x="0" y="-20743"/>
            <a:chExt cx="12203576" cy="770526"/>
          </a:xfrm>
        </p:grpSpPr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91CC2E70-751D-4CE0-A6C6-52E11BE50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7429" y="-17363"/>
              <a:ext cx="9146147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">
              <a:extLst>
                <a:ext uri="{FF2B5EF4-FFF2-40B4-BE49-F238E27FC236}">
                  <a16:creationId xmlns:a16="http://schemas.microsoft.com/office/drawing/2014/main" id="{313F757C-0563-43B3-B382-A38DE55AB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9471" y="129251"/>
              <a:ext cx="1143000" cy="45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51157669-DA48-49A8-AFD7-EF543956E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" y="-20743"/>
              <a:ext cx="6899969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A7571D3-E378-4170-8C36-41F063E0B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2217"/>
              <a:ext cx="762000" cy="76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5833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7DB8AB1-2ACC-47DC-A37B-2857FD5ADD95}"/>
              </a:ext>
            </a:extLst>
          </p:cNvPr>
          <p:cNvGrpSpPr/>
          <p:nvPr userDrawn="1"/>
        </p:nvGrpSpPr>
        <p:grpSpPr>
          <a:xfrm>
            <a:off x="0" y="-20743"/>
            <a:ext cx="12203576" cy="770526"/>
            <a:chOff x="0" y="-20743"/>
            <a:chExt cx="12203576" cy="770526"/>
          </a:xfrm>
        </p:grpSpPr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C17E2E34-0D21-4640-860F-8274EE9F3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7429" y="-17363"/>
              <a:ext cx="9146147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">
              <a:extLst>
                <a:ext uri="{FF2B5EF4-FFF2-40B4-BE49-F238E27FC236}">
                  <a16:creationId xmlns:a16="http://schemas.microsoft.com/office/drawing/2014/main" id="{D6A88CCE-0209-4B36-ABA9-0EC90E21F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9471" y="129251"/>
              <a:ext cx="1143000" cy="45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B5D1AB5D-5834-47FF-82F9-D7250A854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" y="-20743"/>
              <a:ext cx="6899969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0F2E8B0-EEE3-471F-BDBE-24C59EDFC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2217"/>
              <a:ext cx="762000" cy="76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9945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7DB8AB1-2ACC-47DC-A37B-2857FD5ADD95}"/>
              </a:ext>
            </a:extLst>
          </p:cNvPr>
          <p:cNvGrpSpPr/>
          <p:nvPr userDrawn="1"/>
        </p:nvGrpSpPr>
        <p:grpSpPr>
          <a:xfrm>
            <a:off x="0" y="-20743"/>
            <a:ext cx="12203576" cy="770526"/>
            <a:chOff x="0" y="-20743"/>
            <a:chExt cx="12203576" cy="770526"/>
          </a:xfrm>
        </p:grpSpPr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C17E2E34-0D21-4640-860F-8274EE9F3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7429" y="-17363"/>
              <a:ext cx="9146147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">
              <a:extLst>
                <a:ext uri="{FF2B5EF4-FFF2-40B4-BE49-F238E27FC236}">
                  <a16:creationId xmlns:a16="http://schemas.microsoft.com/office/drawing/2014/main" id="{D6A88CCE-0209-4B36-ABA9-0EC90E21F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9471" y="129251"/>
              <a:ext cx="1143000" cy="45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B5D1AB5D-5834-47FF-82F9-D7250A854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" y="-20743"/>
              <a:ext cx="6899969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0F2E8B0-EEE3-471F-BDBE-24C59EDFC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2217"/>
              <a:ext cx="762000" cy="76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2963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6BBBAF-04D6-45EE-8D2B-B42E3A2E9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F04CCE-43E9-47BA-AEE3-ADB7CC4CB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D6412-B7CE-4F09-B6D9-3F476A5F8E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AAF54-C5E9-42FC-944C-5FB61955F0E6}" type="datetimeFigureOut">
              <a:rPr lang="en-US" smtClean="0"/>
              <a:t>10/4/23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07487-0914-427B-9926-A57C8E7D50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E9CAE-1D54-4055-B146-F493F23090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A563A-C7E1-490F-AEED-65837CD0D767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44E0E7B-F8A0-4871-B486-12B939F1A0F4}"/>
              </a:ext>
            </a:extLst>
          </p:cNvPr>
          <p:cNvGrpSpPr/>
          <p:nvPr userDrawn="1"/>
        </p:nvGrpSpPr>
        <p:grpSpPr>
          <a:xfrm>
            <a:off x="0" y="-20743"/>
            <a:ext cx="12203576" cy="770526"/>
            <a:chOff x="0" y="-20743"/>
            <a:chExt cx="12203576" cy="770526"/>
          </a:xfrm>
        </p:grpSpPr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DFE0F567-E6F9-4C3F-A8F9-BA4E56A06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7429" y="-17363"/>
              <a:ext cx="9146147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">
              <a:extLst>
                <a:ext uri="{FF2B5EF4-FFF2-40B4-BE49-F238E27FC236}">
                  <a16:creationId xmlns:a16="http://schemas.microsoft.com/office/drawing/2014/main" id="{AC4AD2A9-FD67-4F87-9723-F01F3E2C3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9471" y="129251"/>
              <a:ext cx="1143000" cy="45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id="{4EF554F6-7F87-4941-A743-14CFAE619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" y="-20743"/>
              <a:ext cx="6899969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327D27A-BD14-453A-B8C5-21BF7C329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2217"/>
              <a:ext cx="762000" cy="76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317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Shape 1">
            <a:extLst>
              <a:ext uri="{FF2B5EF4-FFF2-40B4-BE49-F238E27FC236}">
                <a16:creationId xmlns:a16="http://schemas.microsoft.com/office/drawing/2014/main" id="{EE845317-71B5-483C-8025-32F5F99F870E}"/>
              </a:ext>
            </a:extLst>
          </p:cNvPr>
          <p:cNvSpPr txBox="1"/>
          <p:nvPr/>
        </p:nvSpPr>
        <p:spPr>
          <a:xfrm>
            <a:off x="1462318" y="123669"/>
            <a:ext cx="8929457" cy="43830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Ocean and Earth System Modelling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5BEEA0-98E2-DF3D-B2EF-E75387B9E9C9}"/>
              </a:ext>
            </a:extLst>
          </p:cNvPr>
          <p:cNvSpPr txBox="1"/>
          <p:nvPr/>
        </p:nvSpPr>
        <p:spPr>
          <a:xfrm>
            <a:off x="2229572" y="1735081"/>
            <a:ext cx="876424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>
              <a:spcBef>
                <a:spcPts val="0"/>
              </a:spcBef>
              <a:spcAft>
                <a:spcPts val="0"/>
              </a:spcAft>
            </a:pPr>
            <a:r>
              <a:rPr lang="en-US" sz="2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Dan Whitt, Research Scientist</a:t>
            </a:r>
            <a:br>
              <a:rPr lang="en-US" sz="25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5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indent="-28575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2015 PhD, Stanford, Earth System Science</a:t>
            </a:r>
          </a:p>
          <a:p>
            <a:pPr marL="285750" marR="0" indent="-28575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Earth system modeler and Interdisciplinary Oceanographer</a:t>
            </a:r>
            <a:endParaRPr lang="en-US" sz="25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indent="-28575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Publications and projects: </a:t>
            </a:r>
            <a:r>
              <a:rPr lang="en-US" sz="25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danielwhitt.github.io</a:t>
            </a:r>
            <a:endParaRPr lang="en-US" sz="25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indent="-28575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Contact: </a:t>
            </a:r>
            <a:r>
              <a:rPr lang="en-US" sz="25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5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aniel.b.whitt@nasa.gov</a:t>
            </a:r>
            <a:endParaRPr lang="en-US" sz="25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866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65935C2-E939-963F-8C11-CB273F758047}"/>
              </a:ext>
            </a:extLst>
          </p:cNvPr>
          <p:cNvSpPr txBox="1"/>
          <p:nvPr/>
        </p:nvSpPr>
        <p:spPr>
          <a:xfrm>
            <a:off x="0" y="844808"/>
            <a:ext cx="740467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500" dirty="0" err="1"/>
              <a:t>Petascale</a:t>
            </a:r>
            <a:r>
              <a:rPr lang="en-US" sz="2500" b="1" dirty="0"/>
              <a:t> </a:t>
            </a:r>
            <a:r>
              <a:rPr lang="en-US" sz="2500" dirty="0"/>
              <a:t>supercomputing infrastructure + modelling and analysis capabilities + interdisciplinary upper-ocean expertise</a:t>
            </a:r>
            <a:endParaRPr lang="en-US" sz="2000" dirty="0"/>
          </a:p>
        </p:txBody>
      </p:sp>
      <p:sp>
        <p:nvSpPr>
          <p:cNvPr id="6" name="TextShape 1">
            <a:extLst>
              <a:ext uri="{FF2B5EF4-FFF2-40B4-BE49-F238E27FC236}">
                <a16:creationId xmlns:a16="http://schemas.microsoft.com/office/drawing/2014/main" id="{41A2EA56-7C78-2DA2-FB2D-375D947E93B7}"/>
              </a:ext>
            </a:extLst>
          </p:cNvPr>
          <p:cNvSpPr txBox="1"/>
          <p:nvPr/>
        </p:nvSpPr>
        <p:spPr>
          <a:xfrm>
            <a:off x="1436043" y="139435"/>
            <a:ext cx="8929457" cy="43830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Ocean and Earth System Modelling: general capabilities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95ED97-B081-915C-B8CD-559FD2471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575" y="3429000"/>
            <a:ext cx="3377425" cy="163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F523C4-04C8-734D-4FEC-6D330FB99D33}"/>
              </a:ext>
            </a:extLst>
          </p:cNvPr>
          <p:cNvSpPr txBox="1"/>
          <p:nvPr/>
        </p:nvSpPr>
        <p:spPr>
          <a:xfrm>
            <a:off x="4541752" y="6192253"/>
            <a:ext cx="4403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Whitt et al. (2019) </a:t>
            </a:r>
            <a:r>
              <a:rPr lang="en-US" sz="1200" i="1" dirty="0"/>
              <a:t>J. </a:t>
            </a:r>
            <a:r>
              <a:rPr lang="en-US" sz="1200" i="1" dirty="0" err="1"/>
              <a:t>Geophys</a:t>
            </a:r>
            <a:r>
              <a:rPr lang="en-US" sz="1200" i="1" dirty="0"/>
              <a:t>. Res., 124 (12) 8798-8831</a:t>
            </a:r>
          </a:p>
          <a:p>
            <a:r>
              <a:rPr lang="en-US" sz="1200" dirty="0"/>
              <a:t>Richards, Whitt et al. (2021) </a:t>
            </a:r>
            <a:r>
              <a:rPr lang="en-US" sz="1200" i="1" dirty="0"/>
              <a:t>J. </a:t>
            </a:r>
            <a:r>
              <a:rPr lang="en-US" sz="1200" i="1" dirty="0" err="1"/>
              <a:t>Geophys</a:t>
            </a:r>
            <a:r>
              <a:rPr lang="en-US" sz="1200" i="1" dirty="0"/>
              <a:t>. Res., 126 (5)</a:t>
            </a:r>
            <a:endParaRPr lang="en-US" sz="1200" dirty="0"/>
          </a:p>
          <a:p>
            <a:r>
              <a:rPr lang="en-US" sz="1200" dirty="0"/>
              <a:t>Whitt et al. (2019) </a:t>
            </a:r>
            <a:r>
              <a:rPr lang="en-US" sz="1200" i="1" dirty="0"/>
              <a:t>J. </a:t>
            </a:r>
            <a:r>
              <a:rPr lang="en-US" sz="1200" i="1" dirty="0" err="1"/>
              <a:t>Geophys</a:t>
            </a:r>
            <a:r>
              <a:rPr lang="en-US" sz="1200" i="1" dirty="0"/>
              <a:t>. Res., 124 (11) 8140-8165</a:t>
            </a:r>
          </a:p>
        </p:txBody>
      </p:sp>
      <p:sp>
        <p:nvSpPr>
          <p:cNvPr id="15" name="Up-Down Arrow 14">
            <a:extLst>
              <a:ext uri="{FF2B5EF4-FFF2-40B4-BE49-F238E27FC236}">
                <a16:creationId xmlns:a16="http://schemas.microsoft.com/office/drawing/2014/main" id="{35C9EAED-E3B1-2CC4-14E4-ADB2F1EBCA6A}"/>
              </a:ext>
            </a:extLst>
          </p:cNvPr>
          <p:cNvSpPr/>
          <p:nvPr/>
        </p:nvSpPr>
        <p:spPr>
          <a:xfrm rot="17483396">
            <a:off x="9616872" y="4016958"/>
            <a:ext cx="155967" cy="1675378"/>
          </a:xfrm>
          <a:prstGeom prst="upDownArrow">
            <a:avLst/>
          </a:prstGeom>
          <a:solidFill>
            <a:srgbClr val="FF00E7"/>
          </a:solidFill>
          <a:ln>
            <a:solidFill>
              <a:srgbClr val="FF00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 descr="A map of the earth&#10;&#10;Description automatically generated">
            <a:extLst>
              <a:ext uri="{FF2B5EF4-FFF2-40B4-BE49-F238E27FC236}">
                <a16:creationId xmlns:a16="http://schemas.microsoft.com/office/drawing/2014/main" id="{A33BB366-21C2-00CE-0D20-C152BEFFC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09019" y="2222369"/>
            <a:ext cx="5936246" cy="337161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95BA8E9-5FE5-A04A-88A8-9E288E6FF142}"/>
              </a:ext>
            </a:extLst>
          </p:cNvPr>
          <p:cNvSpPr/>
          <p:nvPr/>
        </p:nvSpPr>
        <p:spPr>
          <a:xfrm>
            <a:off x="2490859" y="3188709"/>
            <a:ext cx="331304" cy="304800"/>
          </a:xfrm>
          <a:prstGeom prst="rect">
            <a:avLst/>
          </a:prstGeom>
          <a:noFill/>
          <a:ln>
            <a:solidFill>
              <a:srgbClr val="FF00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1080AC-74B0-2772-B740-9103AA999F32}"/>
              </a:ext>
            </a:extLst>
          </p:cNvPr>
          <p:cNvSpPr txBox="1"/>
          <p:nvPr/>
        </p:nvSpPr>
        <p:spPr>
          <a:xfrm>
            <a:off x="6499560" y="5605202"/>
            <a:ext cx="2446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E7"/>
                </a:solidFill>
              </a:rPr>
              <a:t>1000 km - &gt; 1 km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30EC5D-3FB7-8FD0-A5A7-8D55DD961AF3}"/>
              </a:ext>
            </a:extLst>
          </p:cNvPr>
          <p:cNvSpPr txBox="1"/>
          <p:nvPr/>
        </p:nvSpPr>
        <p:spPr>
          <a:xfrm>
            <a:off x="2062772" y="5639210"/>
            <a:ext cx="2446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E7"/>
                </a:solidFill>
              </a:rPr>
              <a:t>Global -&gt; 10 km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B41AC6-8B8E-E6C4-FD44-46F485815244}"/>
              </a:ext>
            </a:extLst>
          </p:cNvPr>
          <p:cNvSpPr txBox="1"/>
          <p:nvPr/>
        </p:nvSpPr>
        <p:spPr>
          <a:xfrm>
            <a:off x="9805183" y="5574101"/>
            <a:ext cx="2446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E7"/>
                </a:solidFill>
              </a:rPr>
              <a:t>2 km - &gt; 2 m</a:t>
            </a:r>
          </a:p>
        </p:txBody>
      </p:sp>
      <p:sp>
        <p:nvSpPr>
          <p:cNvPr id="24" name="Up-Down Arrow 23">
            <a:extLst>
              <a:ext uri="{FF2B5EF4-FFF2-40B4-BE49-F238E27FC236}">
                <a16:creationId xmlns:a16="http://schemas.microsoft.com/office/drawing/2014/main" id="{9963599C-0FCA-4278-44BC-D9472D0FD975}"/>
              </a:ext>
            </a:extLst>
          </p:cNvPr>
          <p:cNvSpPr/>
          <p:nvPr/>
        </p:nvSpPr>
        <p:spPr>
          <a:xfrm rot="16200000">
            <a:off x="6938101" y="3978468"/>
            <a:ext cx="162258" cy="2888970"/>
          </a:xfrm>
          <a:prstGeom prst="upDownArrow">
            <a:avLst/>
          </a:prstGeom>
          <a:solidFill>
            <a:srgbClr val="FF00E7"/>
          </a:solidFill>
          <a:ln>
            <a:solidFill>
              <a:srgbClr val="FF00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E7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9B63C2-22BA-851D-54F3-052DEDAE152E}"/>
              </a:ext>
            </a:extLst>
          </p:cNvPr>
          <p:cNvSpPr txBox="1"/>
          <p:nvPr/>
        </p:nvSpPr>
        <p:spPr>
          <a:xfrm>
            <a:off x="6526040" y="897319"/>
            <a:ext cx="56454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Multiscale ocean turbulence simulation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Physical-biogeochemical interactions</a:t>
            </a:r>
            <a:endParaRPr lang="en-US" sz="1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Analysis of large data sets from remote sensing and Earth system model ensembles</a:t>
            </a:r>
            <a:endParaRPr lang="en-US" sz="2400" dirty="0"/>
          </a:p>
        </p:txBody>
      </p:sp>
      <p:pic>
        <p:nvPicPr>
          <p:cNvPr id="29" name="Picture 28" descr="A close up of a fire&#10;&#10;Description automatically generated">
            <a:extLst>
              <a:ext uri="{FF2B5EF4-FFF2-40B4-BE49-F238E27FC236}">
                <a16:creationId xmlns:a16="http://schemas.microsoft.com/office/drawing/2014/main" id="{5A5B8DAF-9D6D-D01C-4511-E84666EDA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3151" y="2957997"/>
            <a:ext cx="3415499" cy="236756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E03ACC2-7C7F-8F3C-787C-DAC48A10219D}"/>
              </a:ext>
            </a:extLst>
          </p:cNvPr>
          <p:cNvSpPr/>
          <p:nvPr/>
        </p:nvSpPr>
        <p:spPr>
          <a:xfrm>
            <a:off x="7560685" y="3413735"/>
            <a:ext cx="350632" cy="288049"/>
          </a:xfrm>
          <a:prstGeom prst="rect">
            <a:avLst/>
          </a:prstGeom>
          <a:noFill/>
          <a:ln w="25400">
            <a:solidFill>
              <a:srgbClr val="FF00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341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Shape 1">
            <a:extLst>
              <a:ext uri="{FF2B5EF4-FFF2-40B4-BE49-F238E27FC236}">
                <a16:creationId xmlns:a16="http://schemas.microsoft.com/office/drawing/2014/main" id="{EE845317-71B5-483C-8025-32F5F99F870E}"/>
              </a:ext>
            </a:extLst>
          </p:cNvPr>
          <p:cNvSpPr txBox="1"/>
          <p:nvPr/>
        </p:nvSpPr>
        <p:spPr>
          <a:xfrm>
            <a:off x="1298713" y="144689"/>
            <a:ext cx="9366331" cy="43830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Possible Problem of Mutual Interest: </a:t>
            </a:r>
            <a:br>
              <a:rPr lang="en-US" sz="24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Advance Southern Ocean Process Understanding and Models </a:t>
            </a:r>
            <a:endParaRPr kumimoji="0" lang="en-US" sz="2400" b="1" i="0" u="none" strike="noStrike" kern="1200" cap="none" spc="-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81D4CD-C964-032A-EB15-0D8D4339B293}"/>
              </a:ext>
            </a:extLst>
          </p:cNvPr>
          <p:cNvSpPr txBox="1"/>
          <p:nvPr/>
        </p:nvSpPr>
        <p:spPr>
          <a:xfrm>
            <a:off x="698287" y="774700"/>
            <a:ext cx="1109207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Southern Ocean dominates the global uptake of anthropogenic heat + carbon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/>
              <a:t>Accurate simulation of Southern Ocean crucial for global climate forecasting</a:t>
            </a:r>
            <a:br>
              <a:rPr lang="en-US" sz="2500" dirty="0"/>
            </a:b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The Southern Ocean region is biased in </a:t>
            </a:r>
            <a:r>
              <a:rPr lang="en-US" sz="2500" dirty="0" err="1"/>
              <a:t>reanalyses</a:t>
            </a:r>
            <a:r>
              <a:rPr lang="en-US" sz="2500" dirty="0"/>
              <a:t> and Earth system models: </a:t>
            </a:r>
            <a:br>
              <a:rPr lang="en-US" sz="2500" dirty="0"/>
            </a:br>
            <a:r>
              <a:rPr lang="en-US" sz="2500" dirty="0"/>
              <a:t>	</a:t>
            </a:r>
            <a:r>
              <a:rPr lang="en-US" sz="2000" dirty="0"/>
              <a:t>air-sea fluxes of heat, water, carbon, winds and clouds, sea-surface temperature, biological 	productivity, ocean surface mixed layer depth, sea-ice extent and seasonality.</a:t>
            </a:r>
          </a:p>
        </p:txBody>
      </p:sp>
      <p:pic>
        <p:nvPicPr>
          <p:cNvPr id="6" name="Picture 5" descr="A close-up of a heat map&#10;&#10;Description automatically generated">
            <a:extLst>
              <a:ext uri="{FF2B5EF4-FFF2-40B4-BE49-F238E27FC236}">
                <a16:creationId xmlns:a16="http://schemas.microsoft.com/office/drawing/2014/main" id="{AA8DE650-432F-849B-A33E-D4AAF2C57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267313"/>
            <a:ext cx="4426226" cy="25421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836258-59C2-CB84-0C47-972F0B532177}"/>
              </a:ext>
            </a:extLst>
          </p:cNvPr>
          <p:cNvSpPr txBox="1"/>
          <p:nvPr/>
        </p:nvSpPr>
        <p:spPr>
          <a:xfrm>
            <a:off x="-89504" y="3115079"/>
            <a:ext cx="4992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Processes of ocean-driven ice-shelf melting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AE6920-78C0-F1C4-3CC3-4A5E4AA76907}"/>
              </a:ext>
            </a:extLst>
          </p:cNvPr>
          <p:cNvSpPr txBox="1"/>
          <p:nvPr/>
        </p:nvSpPr>
        <p:spPr>
          <a:xfrm>
            <a:off x="4110082" y="3086849"/>
            <a:ext cx="4992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Processes of ocean heat &amp; carbon uptake</a:t>
            </a:r>
          </a:p>
        </p:txBody>
      </p:sp>
      <p:pic>
        <p:nvPicPr>
          <p:cNvPr id="10" name="Picture 9" descr="A graph of a graph of a graph of a graph of a graph of a graph of a graph of a graph of a graph of a graph of a graph of a graph of a graph of&#10;&#10;Description automatically generated">
            <a:extLst>
              <a:ext uri="{FF2B5EF4-FFF2-40B4-BE49-F238E27FC236}">
                <a16:creationId xmlns:a16="http://schemas.microsoft.com/office/drawing/2014/main" id="{B818E97F-B0BB-35D0-2514-AFCCD6834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919827"/>
            <a:ext cx="4068417" cy="1822916"/>
          </a:xfrm>
          <a:prstGeom prst="rect">
            <a:avLst/>
          </a:prstGeom>
        </p:spPr>
      </p:pic>
      <p:pic>
        <p:nvPicPr>
          <p:cNvPr id="12" name="Picture 11" descr="A graph showing 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1A774100-9FC3-42DB-3F6E-62826A28AD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2366" y="5799203"/>
            <a:ext cx="3729346" cy="10295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C6895DC-BFB6-0B3A-7CB3-935253008D92}"/>
              </a:ext>
            </a:extLst>
          </p:cNvPr>
          <p:cNvSpPr txBox="1"/>
          <p:nvPr/>
        </p:nvSpPr>
        <p:spPr>
          <a:xfrm>
            <a:off x="7920082" y="3112528"/>
            <a:ext cx="4992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Understanding climate model biases</a:t>
            </a:r>
          </a:p>
        </p:txBody>
      </p:sp>
      <p:pic>
        <p:nvPicPr>
          <p:cNvPr id="15" name="Picture 14" descr="A group of images of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44502A9C-F679-0839-0202-84717C0B1A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0417" y="4337637"/>
            <a:ext cx="3551582" cy="225394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3493DF7-D3BA-7F60-58D4-17D2D2898256}"/>
              </a:ext>
            </a:extLst>
          </p:cNvPr>
          <p:cNvSpPr txBox="1"/>
          <p:nvPr/>
        </p:nvSpPr>
        <p:spPr>
          <a:xfrm>
            <a:off x="8640417" y="3462371"/>
            <a:ext cx="3551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Small, R. J., </a:t>
            </a:r>
            <a:r>
              <a:rPr lang="en-US" sz="1200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DuVivier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A. K., </a:t>
            </a:r>
            <a:r>
              <a:rPr lang="en-US" sz="1200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Whitt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D. B., Long, M. C., Grooms, I., &amp; Large, W. G. (2021). </a:t>
            </a:r>
            <a:r>
              <a:rPr lang="en-US" sz="1200" b="0" i="1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Climate Dynamics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200" b="0" i="1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56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299-327</a:t>
            </a:r>
            <a:endParaRPr lang="en-US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C34DFA-624A-F031-31FA-EE5EF64525BB}"/>
              </a:ext>
            </a:extLst>
          </p:cNvPr>
          <p:cNvSpPr txBox="1"/>
          <p:nvPr/>
        </p:nvSpPr>
        <p:spPr>
          <a:xfrm>
            <a:off x="4902748" y="3390526"/>
            <a:ext cx="37376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Nicholson, S. A., </a:t>
            </a:r>
            <a:r>
              <a:rPr lang="en-US" sz="1200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Whitt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D. B. et al. (2022). </a:t>
            </a:r>
            <a:r>
              <a:rPr lang="en-US" sz="1200" b="0" i="1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Nature communications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200" b="0" i="1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13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(1), 158</a:t>
            </a:r>
            <a:endParaRPr lang="en-US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DDE90D2-BA6E-4C58-2FB8-529E55E595FA}"/>
              </a:ext>
            </a:extLst>
          </p:cNvPr>
          <p:cNvSpPr txBox="1"/>
          <p:nvPr/>
        </p:nvSpPr>
        <p:spPr>
          <a:xfrm>
            <a:off x="293967" y="3405539"/>
            <a:ext cx="4463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Kimura, S., Jenkins, A., Regan, H., Holland, P. R., </a:t>
            </a:r>
            <a:r>
              <a:rPr lang="en-US" sz="1200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Assmann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K. M., </a:t>
            </a:r>
            <a:r>
              <a:rPr lang="en-US" sz="1200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Whitt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D. B., ... &amp; </a:t>
            </a:r>
            <a:r>
              <a:rPr lang="en-US" sz="1200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Dutrieux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P. (2017).  </a:t>
            </a:r>
            <a:r>
              <a:rPr lang="en-US" sz="1200" b="0" i="1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Journal of Geophysical Research: Oceans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200" b="0" i="1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122</a:t>
            </a:r>
            <a:r>
              <a:rPr lang="en-US" sz="12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(12), 10131-10155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27066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Shape 1">
            <a:extLst>
              <a:ext uri="{FF2B5EF4-FFF2-40B4-BE49-F238E27FC236}">
                <a16:creationId xmlns:a16="http://schemas.microsoft.com/office/drawing/2014/main" id="{EE845317-71B5-483C-8025-32F5F99F870E}"/>
              </a:ext>
            </a:extLst>
          </p:cNvPr>
          <p:cNvSpPr txBox="1"/>
          <p:nvPr/>
        </p:nvSpPr>
        <p:spPr>
          <a:xfrm>
            <a:off x="1462318" y="89411"/>
            <a:ext cx="8929457" cy="43830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Beneficial partnerships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5BEEA0-98E2-DF3D-B2EF-E75387B9E9C9}"/>
              </a:ext>
            </a:extLst>
          </p:cNvPr>
          <p:cNvSpPr txBox="1"/>
          <p:nvPr/>
        </p:nvSpPr>
        <p:spPr>
          <a:xfrm>
            <a:off x="647113" y="1379074"/>
            <a:ext cx="1128228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Similar interdisciplinary scientific interests, e.g.</a:t>
            </a:r>
            <a:endParaRPr lang="en-US" sz="25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Processes at the air-sea-ice interface, especially </a:t>
            </a:r>
            <a:b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atmospheric storms and/or ocean (sub)mesoscale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  <a:latin typeface="Calibri" panose="020F0502020204030204" pitchFamily="34" charset="0"/>
              </a:rPr>
              <a:t>Physical structuring of biogeochemical cycling or ocean carbon uptake</a:t>
            </a:r>
          </a:p>
          <a:p>
            <a:pPr marL="285750" marR="0" indent="-28575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Complementary capabilities, e.g.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Expertise in sea-ice or ice-shelf dynamics, ocean biogeochemical processes</a:t>
            </a:r>
            <a:r>
              <a:rPr lang="en-US" sz="2500" dirty="0">
                <a:solidFill>
                  <a:srgbClr val="000000"/>
                </a:solidFill>
                <a:latin typeface="Calibri" panose="020F0502020204030204" pitchFamily="34" charset="0"/>
              </a:rPr>
              <a:t>, or atmospheric dynamics and relevant remote sensing techniques.</a:t>
            </a:r>
            <a:endParaRPr lang="en-US" sz="25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  <a:latin typeface="Calibri" panose="020F0502020204030204" pitchFamily="34" charset="0"/>
              </a:rPr>
              <a:t>Access to relevant in-situ observations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  <a:latin typeface="Calibri" panose="020F0502020204030204" pitchFamily="34" charset="0"/>
              </a:rPr>
              <a:t>Interest in using NASA modelling capabilities and remote sensing observations, especially those from new missions: SWOT, ICESAT-2, PACE.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485030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c0b011f-28e7-4c61-b935-bcb25a245772">
      <UserInfo>
        <DisplayName>Everyone except external users</DisplayName>
        <AccountId>9</AccountId>
        <AccountType/>
      </UserInfo>
      <UserInfo>
        <DisplayName>Spackman, Ryan (ARC-S)</DisplayName>
        <AccountId>15</AccountId>
        <AccountType/>
      </UserInfo>
      <UserInfo>
        <DisplayName>Sullivan, Donald V. (ARC-SG)</DisplayName>
        <AccountId>120</AccountId>
        <AccountType/>
      </UserInfo>
      <UserInfo>
        <DisplayName>Melton, Forrest S. (ARC-SGG)</DisplayName>
        <AccountId>67</AccountId>
        <AccountType/>
      </UserInfo>
    </SharedWithUsers>
    <lcf76f155ced4ddcb4097134ff3c332f xmlns="ab8beb9e-2061-4c31-8fb0-89c04b60c960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345987584D9B4CA3054BCED1D8E0B3" ma:contentTypeVersion="15" ma:contentTypeDescription="Create a new document." ma:contentTypeScope="" ma:versionID="6e6d484a32b59ef61f1ea31cc92652af">
  <xsd:schema xmlns:xsd="http://www.w3.org/2001/XMLSchema" xmlns:xs="http://www.w3.org/2001/XMLSchema" xmlns:p="http://schemas.microsoft.com/office/2006/metadata/properties" xmlns:ns2="ab8beb9e-2061-4c31-8fb0-89c04b60c960" xmlns:ns3="d900e117-17a0-4b24-9e47-511ef1d02c43" xmlns:ns4="ac0b011f-28e7-4c61-b935-bcb25a245772" targetNamespace="http://schemas.microsoft.com/office/2006/metadata/properties" ma:root="true" ma:fieldsID="942613febd0573307a279fd35c6939b2" ns2:_="" ns3:_="" ns4:_="">
    <xsd:import namespace="ab8beb9e-2061-4c31-8fb0-89c04b60c960"/>
    <xsd:import namespace="d900e117-17a0-4b24-9e47-511ef1d02c43"/>
    <xsd:import namespace="ac0b011f-28e7-4c61-b935-bcb25a2457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4:SharedWithUsers" minOccurs="0"/>
                <xsd:element ref="ns4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beb9e-2061-4c31-8fb0-89c04b60c9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f05f8c5-2564-4f42-bdbe-af31ed3f71ac}" ma:internalName="TaxCatchAll" ma:showField="CatchAllData" ma:web="ac0b011f-28e7-4c61-b935-bcb25a2457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0b011f-28e7-4c61-b935-bcb25a24577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41FAF6-47E5-47D3-9061-4251946730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2BBE91-45DB-40F3-8D0F-0B820C945235}">
  <ds:schemaRefs>
    <ds:schemaRef ds:uri="http://purl.org/dc/terms/"/>
    <ds:schemaRef ds:uri="b95e412a-86f8-4856-88c9-edfa0aa06a16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85205d4d-7121-49f3-99a9-1d6cc20c18ae"/>
    <ds:schemaRef ds:uri="http://www.w3.org/XML/1998/namespace"/>
    <ds:schemaRef ds:uri="http://purl.org/dc/elements/1.1/"/>
    <ds:schemaRef ds:uri="ac0b011f-28e7-4c61-b935-bcb25a245772"/>
    <ds:schemaRef ds:uri="ab8beb9e-2061-4c31-8fb0-89c04b60c960"/>
    <ds:schemaRef ds:uri="d900e117-17a0-4b24-9e47-511ef1d02c43"/>
  </ds:schemaRefs>
</ds:datastoreItem>
</file>

<file path=customXml/itemProps3.xml><?xml version="1.0" encoding="utf-8"?>
<ds:datastoreItem xmlns:ds="http://schemas.openxmlformats.org/officeDocument/2006/customXml" ds:itemID="{40FAB3DC-7339-47EA-B69A-396A42F3DA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8beb9e-2061-4c31-8fb0-89c04b60c960"/>
    <ds:schemaRef ds:uri="d900e117-17a0-4b24-9e47-511ef1d02c43"/>
    <ds:schemaRef ds:uri="ac0b011f-28e7-4c61-b935-bcb25a2457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1848</TotalTime>
  <Words>467</Words>
  <Application>Microsoft Macintosh PowerPoint</Application>
  <PresentationFormat>Widescreen</PresentationFormat>
  <Paragraphs>40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2_Office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Ly, Diana C. (ARC-SG)</dc:creator>
  <cp:lastModifiedBy>Whitt, Daniel B. (ARC-SGE)</cp:lastModifiedBy>
  <cp:revision>50</cp:revision>
  <dcterms:created xsi:type="dcterms:W3CDTF">2022-06-22T18:17:21Z</dcterms:created>
  <dcterms:modified xsi:type="dcterms:W3CDTF">2023-10-05T20:46:43Z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0x010100B6345987584D9B4CA3054BCED1D8E0B3</vt:lpwstr>
  </property>
  <property fmtid="{D5CDD505-2E9C-101B-9397-08002B2CF9AE}" pid="3" name="MediaServiceImageTags">
    <vt:lpwstr/>
  </property>
</Properties>
</file>