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57" r:id="rId6"/>
    <p:sldId id="2490" r:id="rId7"/>
    <p:sldId id="283" r:id="rId8"/>
    <p:sldId id="284" r:id="rId9"/>
    <p:sldId id="285" r:id="rId10"/>
    <p:sldId id="287" r:id="rId11"/>
    <p:sldId id="286" r:id="rId12"/>
    <p:sldId id="288" r:id="rId13"/>
    <p:sldId id="289" r:id="rId14"/>
    <p:sldId id="290" r:id="rId15"/>
    <p:sldId id="291" r:id="rId16"/>
    <p:sldId id="292" r:id="rId17"/>
    <p:sldId id="294" r:id="rId18"/>
    <p:sldId id="308" r:id="rId19"/>
    <p:sldId id="298" r:id="rId20"/>
    <p:sldId id="296" r:id="rId21"/>
    <p:sldId id="295" r:id="rId22"/>
    <p:sldId id="297" r:id="rId23"/>
    <p:sldId id="299" r:id="rId24"/>
    <p:sldId id="300" r:id="rId25"/>
    <p:sldId id="303" r:id="rId26"/>
    <p:sldId id="304" r:id="rId27"/>
    <p:sldId id="305" r:id="rId28"/>
    <p:sldId id="306" r:id="rId29"/>
    <p:sldId id="307" r:id="rId30"/>
    <p:sldId id="301" r:id="rId31"/>
    <p:sldId id="2488" r:id="rId32"/>
    <p:sldId id="248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7171"/>
    <a:srgbClr val="58696B"/>
    <a:srgbClr val="253B40"/>
    <a:srgbClr val="95B8BF"/>
    <a:srgbClr val="F4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3" autoAdjust="0"/>
    <p:restoredTop sz="87279" autoAdjust="0"/>
  </p:normalViewPr>
  <p:slideViewPr>
    <p:cSldViewPr snapToGrid="0">
      <p:cViewPr>
        <p:scale>
          <a:sx n="100" d="100"/>
          <a:sy n="100" d="100"/>
        </p:scale>
        <p:origin x="1544" y="3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C10B27-EDA1-854F-8A66-0BF7F067F3EF}" type="doc">
      <dgm:prSet loTypeId="urn:microsoft.com/office/officeart/2005/8/layout/hierarchy3" loCatId="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C0409AD-7631-B948-800C-6F9A67ED8B7C}">
      <dgm:prSet phldrT="[Text]" custT="1"/>
      <dgm:spPr/>
      <dgm:t>
        <a:bodyPr/>
        <a:lstStyle/>
        <a:p>
          <a:r>
            <a:rPr lang="en-US" sz="2400" dirty="0"/>
            <a:t>First delivery:</a:t>
          </a:r>
          <a:br>
            <a:rPr lang="en-US" sz="2400" dirty="0"/>
          </a:br>
          <a:r>
            <a:rPr lang="en-US" sz="2400" dirty="0"/>
            <a:t>MOA</a:t>
          </a:r>
        </a:p>
      </dgm:t>
    </dgm:pt>
    <dgm:pt modelId="{9977C8A5-0AEE-3946-8133-E2A4FC5A8C43}" type="parTrans" cxnId="{7D53129E-27CF-654B-B3FF-5D9B5B1E387A}">
      <dgm:prSet/>
      <dgm:spPr/>
      <dgm:t>
        <a:bodyPr/>
        <a:lstStyle/>
        <a:p>
          <a:endParaRPr lang="en-US"/>
        </a:p>
      </dgm:t>
    </dgm:pt>
    <dgm:pt modelId="{EBACE935-C686-A84B-9AE9-EB680E34DA1D}" type="sibTrans" cxnId="{7D53129E-27CF-654B-B3FF-5D9B5B1E387A}">
      <dgm:prSet/>
      <dgm:spPr/>
      <dgm:t>
        <a:bodyPr/>
        <a:lstStyle/>
        <a:p>
          <a:endParaRPr lang="en-US"/>
        </a:p>
      </dgm:t>
    </dgm:pt>
    <dgm:pt modelId="{7BFF1A44-D778-7E46-A813-A4B0BB1D2EB5}">
      <dgm:prSet phldrT="[Text]" custT="1"/>
      <dgm:spPr/>
      <dgm:t>
        <a:bodyPr/>
        <a:lstStyle/>
        <a:p>
          <a:r>
            <a:rPr lang="en-US" sz="1800" dirty="0"/>
            <a:t>GMAO </a:t>
          </a:r>
          <a:br>
            <a:rPr lang="en-US" sz="1800" dirty="0"/>
          </a:br>
          <a:r>
            <a:rPr lang="en-US" sz="1800" dirty="0"/>
            <a:t>GEOS-IT</a:t>
          </a:r>
        </a:p>
      </dgm:t>
    </dgm:pt>
    <dgm:pt modelId="{122B0426-7D71-914D-9AF4-F1A3EC9C32EB}" type="parTrans" cxnId="{5C33B1B8-81A4-6E4A-9FA6-C613E0224063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9EC9DDCA-4CAA-984B-97B2-B0ACBA6C4769}" type="sibTrans" cxnId="{5C33B1B8-81A4-6E4A-9FA6-C613E0224063}">
      <dgm:prSet/>
      <dgm:spPr/>
      <dgm:t>
        <a:bodyPr/>
        <a:lstStyle/>
        <a:p>
          <a:endParaRPr lang="en-US"/>
        </a:p>
      </dgm:t>
    </dgm:pt>
    <dgm:pt modelId="{0A225FFD-BDF4-3B4A-AB38-A45D3F8EF7CE}">
      <dgm:prSet custT="1"/>
      <dgm:spPr/>
      <dgm:t>
        <a:bodyPr/>
        <a:lstStyle/>
        <a:p>
          <a:r>
            <a:rPr lang="en-US" sz="1800" dirty="0"/>
            <a:t>0.5° x 0.5° </a:t>
          </a:r>
          <a:r>
            <a:rPr lang="en-US" sz="1800" dirty="0" err="1"/>
            <a:t>lat</a:t>
          </a:r>
          <a:r>
            <a:rPr lang="en-US" sz="1800" dirty="0"/>
            <a:t>/</a:t>
          </a:r>
          <a:r>
            <a:rPr lang="en-US" sz="1800" dirty="0" err="1"/>
            <a:t>lon</a:t>
          </a:r>
          <a:endParaRPr lang="en-US" sz="1800" dirty="0"/>
        </a:p>
      </dgm:t>
    </dgm:pt>
    <dgm:pt modelId="{0A34F3C5-A4DD-7D4E-89F6-52DE595D608C}" type="parTrans" cxnId="{52658C35-DAB5-F740-BBFA-8C70D6F9E54A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5923DF8F-F177-7A43-9478-65EAFB3E5F2B}" type="sibTrans" cxnId="{52658C35-DAB5-F740-BBFA-8C70D6F9E54A}">
      <dgm:prSet/>
      <dgm:spPr/>
      <dgm:t>
        <a:bodyPr/>
        <a:lstStyle/>
        <a:p>
          <a:endParaRPr lang="en-US"/>
        </a:p>
      </dgm:t>
    </dgm:pt>
    <dgm:pt modelId="{29CB3903-C33C-9742-BAD1-00E96B10CFF1}" type="pres">
      <dgm:prSet presAssocID="{F4C10B27-EDA1-854F-8A66-0BF7F067F3E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7AC52E7-8DC4-7240-8ED7-A9A4F14D0240}" type="pres">
      <dgm:prSet presAssocID="{CC0409AD-7631-B948-800C-6F9A67ED8B7C}" presName="root" presStyleCnt="0"/>
      <dgm:spPr/>
    </dgm:pt>
    <dgm:pt modelId="{58CBA638-3F3A-FA40-A889-7645840A095A}" type="pres">
      <dgm:prSet presAssocID="{CC0409AD-7631-B948-800C-6F9A67ED8B7C}" presName="rootComposite" presStyleCnt="0"/>
      <dgm:spPr/>
    </dgm:pt>
    <dgm:pt modelId="{08B30F4E-BE39-664D-9F91-1DEA9505B8BE}" type="pres">
      <dgm:prSet presAssocID="{CC0409AD-7631-B948-800C-6F9A67ED8B7C}" presName="rootText" presStyleLbl="node1" presStyleIdx="0" presStyleCnt="1"/>
      <dgm:spPr/>
    </dgm:pt>
    <dgm:pt modelId="{77095D6E-A675-1448-B942-8A70AB9215E8}" type="pres">
      <dgm:prSet presAssocID="{CC0409AD-7631-B948-800C-6F9A67ED8B7C}" presName="rootConnector" presStyleLbl="node1" presStyleIdx="0" presStyleCnt="1"/>
      <dgm:spPr/>
    </dgm:pt>
    <dgm:pt modelId="{852F9349-5131-A84F-AEE3-EA0904732C21}" type="pres">
      <dgm:prSet presAssocID="{CC0409AD-7631-B948-800C-6F9A67ED8B7C}" presName="childShape" presStyleCnt="0"/>
      <dgm:spPr/>
    </dgm:pt>
    <dgm:pt modelId="{26FAC85C-2162-A047-BA0D-8A83B1B27694}" type="pres">
      <dgm:prSet presAssocID="{122B0426-7D71-914D-9AF4-F1A3EC9C32EB}" presName="Name13" presStyleLbl="parChTrans1D2" presStyleIdx="0" presStyleCnt="2"/>
      <dgm:spPr/>
    </dgm:pt>
    <dgm:pt modelId="{3D256868-F9DE-F949-88D3-CDF09A960663}" type="pres">
      <dgm:prSet presAssocID="{7BFF1A44-D778-7E46-A813-A4B0BB1D2EB5}" presName="childText" presStyleLbl="bgAcc1" presStyleIdx="0" presStyleCnt="2">
        <dgm:presLayoutVars>
          <dgm:bulletEnabled val="1"/>
        </dgm:presLayoutVars>
      </dgm:prSet>
      <dgm:spPr/>
    </dgm:pt>
    <dgm:pt modelId="{7AF21859-0621-7E4D-B296-AD46AA79F8CB}" type="pres">
      <dgm:prSet presAssocID="{0A34F3C5-A4DD-7D4E-89F6-52DE595D608C}" presName="Name13" presStyleLbl="parChTrans1D2" presStyleIdx="1" presStyleCnt="2"/>
      <dgm:spPr/>
    </dgm:pt>
    <dgm:pt modelId="{2024556D-625F-3149-B2C0-D64A2125DAF9}" type="pres">
      <dgm:prSet presAssocID="{0A225FFD-BDF4-3B4A-AB38-A45D3F8EF7CE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64A3A101-1C15-8E4C-8C9C-E8BD2D39EA5F}" type="presOf" srcId="{0A225FFD-BDF4-3B4A-AB38-A45D3F8EF7CE}" destId="{2024556D-625F-3149-B2C0-D64A2125DAF9}" srcOrd="0" destOrd="0" presId="urn:microsoft.com/office/officeart/2005/8/layout/hierarchy3"/>
    <dgm:cxn modelId="{8217A80B-FE5C-F14A-B034-FA87F3BA7E8B}" type="presOf" srcId="{CC0409AD-7631-B948-800C-6F9A67ED8B7C}" destId="{77095D6E-A675-1448-B942-8A70AB9215E8}" srcOrd="1" destOrd="0" presId="urn:microsoft.com/office/officeart/2005/8/layout/hierarchy3"/>
    <dgm:cxn modelId="{5C81701E-5EBD-1B45-BE51-B5D1CD8AD50B}" type="presOf" srcId="{122B0426-7D71-914D-9AF4-F1A3EC9C32EB}" destId="{26FAC85C-2162-A047-BA0D-8A83B1B27694}" srcOrd="0" destOrd="0" presId="urn:microsoft.com/office/officeart/2005/8/layout/hierarchy3"/>
    <dgm:cxn modelId="{E9B2771E-1AB1-A847-BF32-63119F04B865}" type="presOf" srcId="{CC0409AD-7631-B948-800C-6F9A67ED8B7C}" destId="{08B30F4E-BE39-664D-9F91-1DEA9505B8BE}" srcOrd="0" destOrd="0" presId="urn:microsoft.com/office/officeart/2005/8/layout/hierarchy3"/>
    <dgm:cxn modelId="{52658C35-DAB5-F740-BBFA-8C70D6F9E54A}" srcId="{CC0409AD-7631-B948-800C-6F9A67ED8B7C}" destId="{0A225FFD-BDF4-3B4A-AB38-A45D3F8EF7CE}" srcOrd="1" destOrd="0" parTransId="{0A34F3C5-A4DD-7D4E-89F6-52DE595D608C}" sibTransId="{5923DF8F-F177-7A43-9478-65EAFB3E5F2B}"/>
    <dgm:cxn modelId="{3CADB759-2785-B14E-A8A2-4D43F909C932}" type="presOf" srcId="{0A34F3C5-A4DD-7D4E-89F6-52DE595D608C}" destId="{7AF21859-0621-7E4D-B296-AD46AA79F8CB}" srcOrd="0" destOrd="0" presId="urn:microsoft.com/office/officeart/2005/8/layout/hierarchy3"/>
    <dgm:cxn modelId="{72007296-B491-A04B-870C-4E7AE20579FA}" type="presOf" srcId="{7BFF1A44-D778-7E46-A813-A4B0BB1D2EB5}" destId="{3D256868-F9DE-F949-88D3-CDF09A960663}" srcOrd="0" destOrd="0" presId="urn:microsoft.com/office/officeart/2005/8/layout/hierarchy3"/>
    <dgm:cxn modelId="{7D53129E-27CF-654B-B3FF-5D9B5B1E387A}" srcId="{F4C10B27-EDA1-854F-8A66-0BF7F067F3EF}" destId="{CC0409AD-7631-B948-800C-6F9A67ED8B7C}" srcOrd="0" destOrd="0" parTransId="{9977C8A5-0AEE-3946-8133-E2A4FC5A8C43}" sibTransId="{EBACE935-C686-A84B-9AE9-EB680E34DA1D}"/>
    <dgm:cxn modelId="{5C33B1B8-81A4-6E4A-9FA6-C613E0224063}" srcId="{CC0409AD-7631-B948-800C-6F9A67ED8B7C}" destId="{7BFF1A44-D778-7E46-A813-A4B0BB1D2EB5}" srcOrd="0" destOrd="0" parTransId="{122B0426-7D71-914D-9AF4-F1A3EC9C32EB}" sibTransId="{9EC9DDCA-4CAA-984B-97B2-B0ACBA6C4769}"/>
    <dgm:cxn modelId="{FEB5BADC-E722-F144-AC6E-FEE2D6780169}" type="presOf" srcId="{F4C10B27-EDA1-854F-8A66-0BF7F067F3EF}" destId="{29CB3903-C33C-9742-BAD1-00E96B10CFF1}" srcOrd="0" destOrd="0" presId="urn:microsoft.com/office/officeart/2005/8/layout/hierarchy3"/>
    <dgm:cxn modelId="{B1DBDF16-0EC9-C549-8F55-2562DFCB3ECE}" type="presParOf" srcId="{29CB3903-C33C-9742-BAD1-00E96B10CFF1}" destId="{D7AC52E7-8DC4-7240-8ED7-A9A4F14D0240}" srcOrd="0" destOrd="0" presId="urn:microsoft.com/office/officeart/2005/8/layout/hierarchy3"/>
    <dgm:cxn modelId="{5E786F77-54E5-8045-AD2C-923E02EF7C6B}" type="presParOf" srcId="{D7AC52E7-8DC4-7240-8ED7-A9A4F14D0240}" destId="{58CBA638-3F3A-FA40-A889-7645840A095A}" srcOrd="0" destOrd="0" presId="urn:microsoft.com/office/officeart/2005/8/layout/hierarchy3"/>
    <dgm:cxn modelId="{DED5E13C-CD78-1442-AD00-87616EAA9C0C}" type="presParOf" srcId="{58CBA638-3F3A-FA40-A889-7645840A095A}" destId="{08B30F4E-BE39-664D-9F91-1DEA9505B8BE}" srcOrd="0" destOrd="0" presId="urn:microsoft.com/office/officeart/2005/8/layout/hierarchy3"/>
    <dgm:cxn modelId="{6F53F972-EEB0-1B43-8ACC-3E0E23117306}" type="presParOf" srcId="{58CBA638-3F3A-FA40-A889-7645840A095A}" destId="{77095D6E-A675-1448-B942-8A70AB9215E8}" srcOrd="1" destOrd="0" presId="urn:microsoft.com/office/officeart/2005/8/layout/hierarchy3"/>
    <dgm:cxn modelId="{8692956E-60EB-4946-B4ED-EDD61CA873B8}" type="presParOf" srcId="{D7AC52E7-8DC4-7240-8ED7-A9A4F14D0240}" destId="{852F9349-5131-A84F-AEE3-EA0904732C21}" srcOrd="1" destOrd="0" presId="urn:microsoft.com/office/officeart/2005/8/layout/hierarchy3"/>
    <dgm:cxn modelId="{EDFF9EB3-B762-6A4B-9C8D-40B1FB225210}" type="presParOf" srcId="{852F9349-5131-A84F-AEE3-EA0904732C21}" destId="{26FAC85C-2162-A047-BA0D-8A83B1B27694}" srcOrd="0" destOrd="0" presId="urn:microsoft.com/office/officeart/2005/8/layout/hierarchy3"/>
    <dgm:cxn modelId="{B9F51EA0-22B5-0643-B482-39A558456435}" type="presParOf" srcId="{852F9349-5131-A84F-AEE3-EA0904732C21}" destId="{3D256868-F9DE-F949-88D3-CDF09A960663}" srcOrd="1" destOrd="0" presId="urn:microsoft.com/office/officeart/2005/8/layout/hierarchy3"/>
    <dgm:cxn modelId="{C2DE8ED8-20F3-6C44-B581-553D00B529D2}" type="presParOf" srcId="{852F9349-5131-A84F-AEE3-EA0904732C21}" destId="{7AF21859-0621-7E4D-B296-AD46AA79F8CB}" srcOrd="2" destOrd="0" presId="urn:microsoft.com/office/officeart/2005/8/layout/hierarchy3"/>
    <dgm:cxn modelId="{F62144C3-5D6E-9046-A337-0CEC30B80416}" type="presParOf" srcId="{852F9349-5131-A84F-AEE3-EA0904732C21}" destId="{2024556D-625F-3149-B2C0-D64A2125DAF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56BB69-32F5-084F-A486-61F4B28AE787}" type="doc">
      <dgm:prSet loTypeId="urn:microsoft.com/office/officeart/2005/8/layout/chevron1" loCatId="" qsTypeId="urn:microsoft.com/office/officeart/2005/8/quickstyle/simple1" qsCatId="simple" csTypeId="urn:microsoft.com/office/officeart/2005/8/colors/colorful3" csCatId="colorful" phldr="1"/>
      <dgm:spPr/>
    </dgm:pt>
    <dgm:pt modelId="{7432481C-8731-F34D-B022-DAB56F97E1E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Gridded geostationary</a:t>
          </a:r>
          <a:br>
            <a:rPr lang="en-US" dirty="0">
              <a:solidFill>
                <a:schemeClr val="tx1"/>
              </a:solidFill>
            </a:rPr>
          </a:br>
          <a:r>
            <a:rPr lang="en-US" dirty="0">
              <a:solidFill>
                <a:schemeClr val="tx1"/>
              </a:solidFill>
            </a:rPr>
            <a:t>data (GGEO)</a:t>
          </a:r>
        </a:p>
      </dgm:t>
    </dgm:pt>
    <dgm:pt modelId="{F46B4E75-9047-B743-939E-DB7A878EE5DE}" type="parTrans" cxnId="{8DFAF179-3FB9-F549-B764-95EC9236E8A1}">
      <dgm:prSet/>
      <dgm:spPr/>
      <dgm:t>
        <a:bodyPr/>
        <a:lstStyle/>
        <a:p>
          <a:endParaRPr lang="en-US"/>
        </a:p>
      </dgm:t>
    </dgm:pt>
    <dgm:pt modelId="{DC7ECA75-51FE-6D4B-9BF6-E83CDD478F73}" type="sibTrans" cxnId="{8DFAF179-3FB9-F549-B764-95EC9236E8A1}">
      <dgm:prSet/>
      <dgm:spPr/>
      <dgm:t>
        <a:bodyPr/>
        <a:lstStyle/>
        <a:p>
          <a:endParaRPr lang="en-US"/>
        </a:p>
      </dgm:t>
    </dgm:pt>
    <dgm:pt modelId="{4345FE9A-F1D8-3A48-99C0-274265AE74FD}">
      <dgm:prSet phldrT="[Text]"/>
      <dgm:spPr/>
      <dgm:t>
        <a:bodyPr/>
        <a:lstStyle/>
        <a:p>
          <a:r>
            <a:rPr lang="en-US" dirty="0" err="1"/>
            <a:t>xGLB</a:t>
          </a:r>
          <a:r>
            <a:rPr lang="en-US" dirty="0"/>
            <a:t> coefficients</a:t>
          </a:r>
        </a:p>
      </dgm:t>
    </dgm:pt>
    <dgm:pt modelId="{88C7386D-636E-2840-A0D1-08C3F4F7DD5A}" type="parTrans" cxnId="{BBF8A15F-2214-A041-B82A-283473E64119}">
      <dgm:prSet/>
      <dgm:spPr/>
      <dgm:t>
        <a:bodyPr/>
        <a:lstStyle/>
        <a:p>
          <a:endParaRPr lang="en-US"/>
        </a:p>
      </dgm:t>
    </dgm:pt>
    <dgm:pt modelId="{6EFB213F-4E46-2940-AD38-AC4B7400267F}" type="sibTrans" cxnId="{BBF8A15F-2214-A041-B82A-283473E64119}">
      <dgm:prSet/>
      <dgm:spPr/>
      <dgm:t>
        <a:bodyPr/>
        <a:lstStyle/>
        <a:p>
          <a:endParaRPr lang="en-US"/>
        </a:p>
      </dgm:t>
    </dgm:pt>
    <dgm:pt modelId="{0AA4672B-37A7-A645-89FA-472797DF35EF}">
      <dgm:prSet phldrT="[Text]"/>
      <dgm:spPr/>
      <dgm:t>
        <a:bodyPr/>
        <a:lstStyle/>
        <a:p>
          <a:r>
            <a:rPr lang="en-US" dirty="0"/>
            <a:t>Normalized</a:t>
          </a:r>
          <a:br>
            <a:rPr lang="en-US" dirty="0"/>
          </a:br>
          <a:r>
            <a:rPr lang="en-US" dirty="0"/>
            <a:t>GGEO fluxes</a:t>
          </a:r>
        </a:p>
      </dgm:t>
    </dgm:pt>
    <dgm:pt modelId="{4B80934E-58A9-A84C-9F37-D667DBD74923}" type="parTrans" cxnId="{2C4A5DF8-EAC6-8D4F-8D89-4F5D1F90F802}">
      <dgm:prSet/>
      <dgm:spPr/>
      <dgm:t>
        <a:bodyPr/>
        <a:lstStyle/>
        <a:p>
          <a:endParaRPr lang="en-US"/>
        </a:p>
      </dgm:t>
    </dgm:pt>
    <dgm:pt modelId="{6F1CFBE8-D27F-F444-9B38-2654EBE6CE92}" type="sibTrans" cxnId="{2C4A5DF8-EAC6-8D4F-8D89-4F5D1F90F802}">
      <dgm:prSet/>
      <dgm:spPr/>
      <dgm:t>
        <a:bodyPr/>
        <a:lstStyle/>
        <a:p>
          <a:endParaRPr lang="en-US"/>
        </a:p>
      </dgm:t>
    </dgm:pt>
    <dgm:pt modelId="{025912FF-B6FE-034C-83CE-75291F2EA588}" type="pres">
      <dgm:prSet presAssocID="{CE56BB69-32F5-084F-A486-61F4B28AE787}" presName="Name0" presStyleCnt="0">
        <dgm:presLayoutVars>
          <dgm:dir/>
          <dgm:animLvl val="lvl"/>
          <dgm:resizeHandles val="exact"/>
        </dgm:presLayoutVars>
      </dgm:prSet>
      <dgm:spPr/>
    </dgm:pt>
    <dgm:pt modelId="{F6D1FA7B-CF53-A043-BAF4-52817FA5CE80}" type="pres">
      <dgm:prSet presAssocID="{7432481C-8731-F34D-B022-DAB56F97E1E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09F3D24-8273-4743-9289-7BA134D80B01}" type="pres">
      <dgm:prSet presAssocID="{DC7ECA75-51FE-6D4B-9BF6-E83CDD478F73}" presName="parTxOnlySpace" presStyleCnt="0"/>
      <dgm:spPr/>
    </dgm:pt>
    <dgm:pt modelId="{FC6E0E21-15AF-9948-B5E6-0FA04776C7A0}" type="pres">
      <dgm:prSet presAssocID="{4345FE9A-F1D8-3A48-99C0-274265AE74F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A122E37-D7A7-2D40-933C-77729DA609B9}" type="pres">
      <dgm:prSet presAssocID="{6EFB213F-4E46-2940-AD38-AC4B7400267F}" presName="parTxOnlySpace" presStyleCnt="0"/>
      <dgm:spPr/>
    </dgm:pt>
    <dgm:pt modelId="{94EDA8F3-046B-4248-B8FE-6A527681AEF8}" type="pres">
      <dgm:prSet presAssocID="{0AA4672B-37A7-A645-89FA-472797DF35E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811BE00-1C84-324E-9759-45D4B0C01D30}" type="presOf" srcId="{CE56BB69-32F5-084F-A486-61F4B28AE787}" destId="{025912FF-B6FE-034C-83CE-75291F2EA588}" srcOrd="0" destOrd="0" presId="urn:microsoft.com/office/officeart/2005/8/layout/chevron1"/>
    <dgm:cxn modelId="{BBF8A15F-2214-A041-B82A-283473E64119}" srcId="{CE56BB69-32F5-084F-A486-61F4B28AE787}" destId="{4345FE9A-F1D8-3A48-99C0-274265AE74FD}" srcOrd="1" destOrd="0" parTransId="{88C7386D-636E-2840-A0D1-08C3F4F7DD5A}" sibTransId="{6EFB213F-4E46-2940-AD38-AC4B7400267F}"/>
    <dgm:cxn modelId="{8DFAF179-3FB9-F549-B764-95EC9236E8A1}" srcId="{CE56BB69-32F5-084F-A486-61F4B28AE787}" destId="{7432481C-8731-F34D-B022-DAB56F97E1EF}" srcOrd="0" destOrd="0" parTransId="{F46B4E75-9047-B743-939E-DB7A878EE5DE}" sibTransId="{DC7ECA75-51FE-6D4B-9BF6-E83CDD478F73}"/>
    <dgm:cxn modelId="{FE1AD8A3-4888-9C49-97D3-C5FA0FC50811}" type="presOf" srcId="{0AA4672B-37A7-A645-89FA-472797DF35EF}" destId="{94EDA8F3-046B-4248-B8FE-6A527681AEF8}" srcOrd="0" destOrd="0" presId="urn:microsoft.com/office/officeart/2005/8/layout/chevron1"/>
    <dgm:cxn modelId="{EC6C92C0-6A54-7F45-8C20-F9E927F7E582}" type="presOf" srcId="{4345FE9A-F1D8-3A48-99C0-274265AE74FD}" destId="{FC6E0E21-15AF-9948-B5E6-0FA04776C7A0}" srcOrd="0" destOrd="0" presId="urn:microsoft.com/office/officeart/2005/8/layout/chevron1"/>
    <dgm:cxn modelId="{902714D6-A16B-B947-9987-00F36CC3D061}" type="presOf" srcId="{7432481C-8731-F34D-B022-DAB56F97E1EF}" destId="{F6D1FA7B-CF53-A043-BAF4-52817FA5CE80}" srcOrd="0" destOrd="0" presId="urn:microsoft.com/office/officeart/2005/8/layout/chevron1"/>
    <dgm:cxn modelId="{2C4A5DF8-EAC6-8D4F-8D89-4F5D1F90F802}" srcId="{CE56BB69-32F5-084F-A486-61F4B28AE787}" destId="{0AA4672B-37A7-A645-89FA-472797DF35EF}" srcOrd="2" destOrd="0" parTransId="{4B80934E-58A9-A84C-9F37-D667DBD74923}" sibTransId="{6F1CFBE8-D27F-F444-9B38-2654EBE6CE92}"/>
    <dgm:cxn modelId="{1013B442-A341-3944-8B4B-5FC5F758BA2B}" type="presParOf" srcId="{025912FF-B6FE-034C-83CE-75291F2EA588}" destId="{F6D1FA7B-CF53-A043-BAF4-52817FA5CE80}" srcOrd="0" destOrd="0" presId="urn:microsoft.com/office/officeart/2005/8/layout/chevron1"/>
    <dgm:cxn modelId="{1F42050A-28C4-C645-9D2B-C211303AE97C}" type="presParOf" srcId="{025912FF-B6FE-034C-83CE-75291F2EA588}" destId="{909F3D24-8273-4743-9289-7BA134D80B01}" srcOrd="1" destOrd="0" presId="urn:microsoft.com/office/officeart/2005/8/layout/chevron1"/>
    <dgm:cxn modelId="{D0C030D3-F05D-BE49-B319-B52C358E9000}" type="presParOf" srcId="{025912FF-B6FE-034C-83CE-75291F2EA588}" destId="{FC6E0E21-15AF-9948-B5E6-0FA04776C7A0}" srcOrd="2" destOrd="0" presId="urn:microsoft.com/office/officeart/2005/8/layout/chevron1"/>
    <dgm:cxn modelId="{5B1963EC-FA96-FC49-A7E3-A7ED5D75B916}" type="presParOf" srcId="{025912FF-B6FE-034C-83CE-75291F2EA588}" destId="{6A122E37-D7A7-2D40-933C-77729DA609B9}" srcOrd="3" destOrd="0" presId="urn:microsoft.com/office/officeart/2005/8/layout/chevron1"/>
    <dgm:cxn modelId="{E7738212-B199-E142-A6B5-D0E89D510FF0}" type="presParOf" srcId="{025912FF-B6FE-034C-83CE-75291F2EA588}" destId="{94EDA8F3-046B-4248-B8FE-6A527681AEF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30F4E-BE39-664D-9F91-1DEA9505B8BE}">
      <dsp:nvSpPr>
        <dsp:cNvPr id="0" name=""/>
        <dsp:cNvSpPr/>
      </dsp:nvSpPr>
      <dsp:spPr>
        <a:xfrm>
          <a:off x="854732" y="1403"/>
          <a:ext cx="2241984" cy="11209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First delivery:</a:t>
          </a:r>
          <a:br>
            <a:rPr lang="en-US" sz="2400" kern="1200" dirty="0"/>
          </a:br>
          <a:r>
            <a:rPr lang="en-US" sz="2400" kern="1200" dirty="0"/>
            <a:t>MOA</a:t>
          </a:r>
        </a:p>
      </dsp:txBody>
      <dsp:txXfrm>
        <a:off x="887565" y="34236"/>
        <a:ext cx="2176318" cy="1055326"/>
      </dsp:txXfrm>
    </dsp:sp>
    <dsp:sp modelId="{26FAC85C-2162-A047-BA0D-8A83B1B27694}">
      <dsp:nvSpPr>
        <dsp:cNvPr id="0" name=""/>
        <dsp:cNvSpPr/>
      </dsp:nvSpPr>
      <dsp:spPr>
        <a:xfrm>
          <a:off x="1078930" y="1122395"/>
          <a:ext cx="224198" cy="840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0744"/>
              </a:lnTo>
              <a:lnTo>
                <a:pt x="224198" y="840744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56868-F9DE-F949-88D3-CDF09A960663}">
      <dsp:nvSpPr>
        <dsp:cNvPr id="0" name=""/>
        <dsp:cNvSpPr/>
      </dsp:nvSpPr>
      <dsp:spPr>
        <a:xfrm>
          <a:off x="1303129" y="1402643"/>
          <a:ext cx="1793587" cy="1120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GMAO </a:t>
          </a:r>
          <a:br>
            <a:rPr lang="en-US" sz="1800" kern="1200" dirty="0"/>
          </a:br>
          <a:r>
            <a:rPr lang="en-US" sz="1800" kern="1200" dirty="0"/>
            <a:t>GEOS-IT</a:t>
          </a:r>
        </a:p>
      </dsp:txBody>
      <dsp:txXfrm>
        <a:off x="1335962" y="1435476"/>
        <a:ext cx="1727921" cy="1055326"/>
      </dsp:txXfrm>
    </dsp:sp>
    <dsp:sp modelId="{7AF21859-0621-7E4D-B296-AD46AA79F8CB}">
      <dsp:nvSpPr>
        <dsp:cNvPr id="0" name=""/>
        <dsp:cNvSpPr/>
      </dsp:nvSpPr>
      <dsp:spPr>
        <a:xfrm>
          <a:off x="1078930" y="1122395"/>
          <a:ext cx="224198" cy="22419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1984"/>
              </a:lnTo>
              <a:lnTo>
                <a:pt x="224198" y="2241984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4556D-625F-3149-B2C0-D64A2125DAF9}">
      <dsp:nvSpPr>
        <dsp:cNvPr id="0" name=""/>
        <dsp:cNvSpPr/>
      </dsp:nvSpPr>
      <dsp:spPr>
        <a:xfrm>
          <a:off x="1303129" y="2803883"/>
          <a:ext cx="1793587" cy="1120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0.5° x 0.5° </a:t>
          </a:r>
          <a:r>
            <a:rPr lang="en-US" sz="1800" kern="1200" dirty="0" err="1"/>
            <a:t>lat</a:t>
          </a:r>
          <a:r>
            <a:rPr lang="en-US" sz="1800" kern="1200" dirty="0"/>
            <a:t>/</a:t>
          </a:r>
          <a:r>
            <a:rPr lang="en-US" sz="1800" kern="1200" dirty="0" err="1"/>
            <a:t>lon</a:t>
          </a:r>
          <a:endParaRPr lang="en-US" sz="1800" kern="1200" dirty="0"/>
        </a:p>
      </dsp:txBody>
      <dsp:txXfrm>
        <a:off x="1335962" y="2836716"/>
        <a:ext cx="1727921" cy="1055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1FA7B-CF53-A043-BAF4-52817FA5CE80}">
      <dsp:nvSpPr>
        <dsp:cNvPr id="0" name=""/>
        <dsp:cNvSpPr/>
      </dsp:nvSpPr>
      <dsp:spPr>
        <a:xfrm>
          <a:off x="2381" y="590288"/>
          <a:ext cx="2901156" cy="116046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Gridded geostationary</a:t>
          </a:r>
          <a:br>
            <a:rPr lang="en-US" sz="2100" kern="1200" dirty="0">
              <a:solidFill>
                <a:schemeClr val="tx1"/>
              </a:solidFill>
            </a:rPr>
          </a:br>
          <a:r>
            <a:rPr lang="en-US" sz="2100" kern="1200" dirty="0">
              <a:solidFill>
                <a:schemeClr val="tx1"/>
              </a:solidFill>
            </a:rPr>
            <a:t>data (GGEO)</a:t>
          </a:r>
        </a:p>
      </dsp:txBody>
      <dsp:txXfrm>
        <a:off x="582612" y="590288"/>
        <a:ext cx="1740694" cy="1160462"/>
      </dsp:txXfrm>
    </dsp:sp>
    <dsp:sp modelId="{FC6E0E21-15AF-9948-B5E6-0FA04776C7A0}">
      <dsp:nvSpPr>
        <dsp:cNvPr id="0" name=""/>
        <dsp:cNvSpPr/>
      </dsp:nvSpPr>
      <dsp:spPr>
        <a:xfrm>
          <a:off x="2613421" y="590288"/>
          <a:ext cx="2901156" cy="1160462"/>
        </a:xfrm>
        <a:prstGeom prst="chevron">
          <a:avLst/>
        </a:prstGeom>
        <a:solidFill>
          <a:schemeClr val="accent3">
            <a:hueOff val="-4952313"/>
            <a:satOff val="-1259"/>
            <a:lumOff val="-2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xGLB</a:t>
          </a:r>
          <a:r>
            <a:rPr lang="en-US" sz="2100" kern="1200" dirty="0"/>
            <a:t> coefficients</a:t>
          </a:r>
        </a:p>
      </dsp:txBody>
      <dsp:txXfrm>
        <a:off x="3193652" y="590288"/>
        <a:ext cx="1740694" cy="1160462"/>
      </dsp:txXfrm>
    </dsp:sp>
    <dsp:sp modelId="{94EDA8F3-046B-4248-B8FE-6A527681AEF8}">
      <dsp:nvSpPr>
        <dsp:cNvPr id="0" name=""/>
        <dsp:cNvSpPr/>
      </dsp:nvSpPr>
      <dsp:spPr>
        <a:xfrm>
          <a:off x="5224462" y="590288"/>
          <a:ext cx="2901156" cy="1160462"/>
        </a:xfrm>
        <a:prstGeom prst="chevron">
          <a:avLst/>
        </a:prstGeom>
        <a:solidFill>
          <a:schemeClr val="accent3">
            <a:hueOff val="-9904625"/>
            <a:satOff val="-2518"/>
            <a:lumOff val="-509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Normalized</a:t>
          </a:r>
          <a:br>
            <a:rPr lang="en-US" sz="2100" kern="1200" dirty="0"/>
          </a:br>
          <a:r>
            <a:rPr lang="en-US" sz="2100" kern="1200" dirty="0"/>
            <a:t>GGEO fluxes</a:t>
          </a:r>
        </a:p>
      </dsp:txBody>
      <dsp:txXfrm>
        <a:off x="5804693" y="590288"/>
        <a:ext cx="1740694" cy="1160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6205E-B305-4B90-9534-3C5E99A0275E}" type="datetimeFigureOut">
              <a:rPr lang="en-US" smtClean="0"/>
              <a:t>10/11/23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C623C-86E0-4A85-83FB-F4A716956F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722F1-E430-42A1-A473-1759336AECCE}" type="datetimeFigureOut">
              <a:rPr lang="en-US" smtClean="0"/>
              <a:t>10/11/23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7554-D10C-4E29-B8E6-BB7111FA61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86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39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4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174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Terra+N20 transitioned March 2023 for SYN1deg and CTH</a:t>
            </a:r>
          </a:p>
          <a:p>
            <a:r>
              <a:rPr lang="en-US" dirty="0"/>
              <a:t>N20 only for FBCT, whole record.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46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98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142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JSON </a:t>
            </a:r>
            <a:r>
              <a:rPr lang="en-US" dirty="0">
                <a:sym typeface="Wingdings" pitchFamily="2" charset="2"/>
              </a:rPr>
              <a:t> ancillary </a:t>
            </a:r>
            <a:r>
              <a:rPr lang="en-US" dirty="0" err="1">
                <a:sym typeface="Wingdings" pitchFamily="2" charset="2"/>
              </a:rPr>
              <a:t>netCDF</a:t>
            </a:r>
            <a:r>
              <a:rPr lang="en-US" dirty="0">
                <a:sym typeface="Wingdings" pitchFamily="2" charset="2"/>
              </a:rPr>
              <a:t> files  genericized API code</a:t>
            </a:r>
          </a:p>
          <a:p>
            <a:r>
              <a:rPr lang="en-US" dirty="0"/>
              <a:t>Code clarity </a:t>
            </a:r>
            <a:r>
              <a:rPr lang="en-US" dirty="0">
                <a:sym typeface="Wingdings" pitchFamily="2" charset="2"/>
              </a:rPr>
              <a:t> parameters</a:t>
            </a:r>
          </a:p>
          <a:p>
            <a:r>
              <a:rPr lang="en-US" dirty="0">
                <a:sym typeface="Wingdings" pitchFamily="2" charset="2"/>
              </a:rPr>
              <a:t>Better error-handling</a:t>
            </a:r>
          </a:p>
          <a:p>
            <a:endParaRPr lang="en-US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660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min. can go sub-pixel (0.5 degree, etc.) </a:t>
            </a:r>
            <a:r>
              <a:rPr lang="en-US" dirty="0">
                <a:sym typeface="Wingdings" pitchFamily="2" charset="2"/>
              </a:rPr>
              <a:t> starts at 1/6</a:t>
            </a:r>
            <a:r>
              <a:rPr lang="en-US" baseline="30000" dirty="0">
                <a:sym typeface="Wingdings" pitchFamily="2" charset="2"/>
              </a:rPr>
              <a:t>th</a:t>
            </a:r>
            <a:r>
              <a:rPr lang="en-US" dirty="0">
                <a:sym typeface="Wingdings" pitchFamily="2" charset="2"/>
              </a:rPr>
              <a:t> degree.</a:t>
            </a:r>
          </a:p>
          <a:p>
            <a:r>
              <a:rPr lang="en-US" dirty="0">
                <a:sym typeface="Wingdings" pitchFamily="2" charset="2"/>
              </a:rPr>
              <a:t>20 IGBP types converted to SW (6) and LW (7).</a:t>
            </a:r>
          </a:p>
          <a:p>
            <a:r>
              <a:rPr lang="en-US" dirty="0">
                <a:sym typeface="Wingdings" pitchFamily="2" charset="2"/>
              </a:rPr>
              <a:t>Weighted, mixed IGBP type partitioning (i.e. 90% ocean, 10% land. Static would say land for the whole grid box. But this is now corrected due to weighting scheme.)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473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80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D7554-D10C-4E29-B8E6-BB7111FA614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726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5C9C5B-BBA9-42AB-806E-92FC22E19CBA}"/>
              </a:ext>
            </a:extLst>
          </p:cNvPr>
          <p:cNvSpPr/>
          <p:nvPr userDrawn="1"/>
        </p:nvSpPr>
        <p:spPr>
          <a:xfrm>
            <a:off x="-1" y="0"/>
            <a:ext cx="903746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F30CF48-DD5D-4C81-BA7E-470DCBA61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76500" y="622103"/>
            <a:ext cx="9715500" cy="37209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E08E4E-686B-490D-8EA1-DDC9F1BC7C24}"/>
              </a:ext>
            </a:extLst>
          </p:cNvPr>
          <p:cNvCxnSpPr>
            <a:cxnSpLocks/>
          </p:cNvCxnSpPr>
          <p:nvPr userDrawn="1"/>
        </p:nvCxnSpPr>
        <p:spPr>
          <a:xfrm>
            <a:off x="739466" y="0"/>
            <a:ext cx="0" cy="6187736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78B2B3F-3573-4632-872A-ADB36AF412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9337" y="5779363"/>
            <a:ext cx="2459114" cy="68543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800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6FF5EE2F-D68A-4C3C-A342-4C0CE6CE2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9663" y="5791178"/>
            <a:ext cx="2459114" cy="6854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10/17/2023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2DB723-8435-4F35-BF55-AFB7DC8FD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5205" y="4965134"/>
            <a:ext cx="4333088" cy="1596004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80000"/>
              </a:lnSpc>
              <a:defRPr sz="5000" spc="100" baseline="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67580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F5ED5F1-A62B-4555-807E-91FAE1443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D60F5-07EA-4D8F-AAFA-0F48CB785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D4C42-D293-4981-BA06-A4638BEE1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E9D98-F221-47DC-AE55-8165BB7A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4C3D64C-77F6-4601-B573-9A9B6E23BB6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675242" y="2051170"/>
            <a:ext cx="5362575" cy="3532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CD17CD-E6D2-4329-B271-1E59AA98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242" y="1418953"/>
            <a:ext cx="5362575" cy="495691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368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Presenter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CD5AE0D9-6B20-4F29-A35B-2A00C25FF8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82906" y="0"/>
            <a:ext cx="4635426" cy="68579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C56C8-D828-4A31-A5B9-CF1AEFA70D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71846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B0264-B3C3-46A0-80DD-67C59DB2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D3C3B-0FFE-494C-B4AC-477B6A9DA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285A10A-1880-4D4E-A99B-1C19043F2A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0189" y="2396358"/>
            <a:ext cx="3266975" cy="32668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600" b="1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624F1FC7-2617-499A-8CB8-B61FC7D9B7B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49508" y="2756830"/>
            <a:ext cx="4834569" cy="238419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169A36-7DEF-42D4-850F-59A3233F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834" y="0"/>
            <a:ext cx="0" cy="27574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ADB6D5-97B3-42ED-B8C7-5AD951CB8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29133" y="2551471"/>
            <a:ext cx="346286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B7B60A-1B6C-4E40-94D7-AE1BD371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810973" y="4189152"/>
            <a:ext cx="3121302" cy="469478"/>
          </a:xfrm>
          <a:prstGeom prst="rect">
            <a:avLst/>
          </a:prstGeom>
        </p:spPr>
        <p:txBody>
          <a:bodyPr anchor="ctr"/>
          <a:lstStyle>
            <a:lvl1pPr algn="r"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algn="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48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FE3E-14BB-4DC6-A806-1E62C1D2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EFD7EF65-6DE9-4029-B3A0-F08E11BC9E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795752"/>
            <a:ext cx="12192000" cy="40622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123B9F8E-DAD6-45B2-B55B-B070484318C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09845" y="1075509"/>
            <a:ext cx="5293260" cy="140877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F9177-0C51-4496-B5AE-7ED4F8F3A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A035F-C837-4CCA-BB19-CE656F05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2F927-F23D-4ABB-BEC9-11C2CC69D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244728-2BE1-4CB4-A19E-903E75BD8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689250"/>
            <a:ext cx="160637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27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0109947-4B08-4C56-B65B-A6FDFEF47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510815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87A38D-E82D-42F1-A188-30F49DD50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9785" y="0"/>
            <a:ext cx="0" cy="2514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1205ABD4-5AFD-4B99-8836-D12AA42FCC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82510" y="0"/>
            <a:ext cx="7609489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80A53F-EFDF-40A3-B9E3-58EB0D3F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F547C10E-8A59-4B22-ADF0-994850F759D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17111" y="2906895"/>
            <a:ext cx="4606159" cy="22212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9DE00E7-8296-408A-905C-ECBA407C8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0B3723-B30F-4BDB-A030-4B06ADE7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FA9AB-9D34-43A5-947E-835D7FE2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2" y="2225678"/>
            <a:ext cx="4607268" cy="469476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452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840FD269-E069-45DA-B668-BE984BFA32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9DE71-7B7A-4473-ABD8-99575CAFB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AA1C9B-284B-4C89-8743-52285AC9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C1FE06-5B3A-40E2-82AA-E4516ED2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ACE5847-B709-473D-A366-54ADA852FF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05107" y="3055535"/>
            <a:ext cx="7981786" cy="2609103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3200" i="1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B1850-15F7-414E-B8F6-3A5B3D10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083" y="5448575"/>
            <a:ext cx="4881563" cy="463550"/>
          </a:xfrm>
          <a:prstGeom prst="rect">
            <a:avLst/>
          </a:prstGeom>
        </p:spPr>
        <p:txBody>
          <a:bodyPr/>
          <a:lstStyle>
            <a:lvl1pPr algn="r">
              <a:defRPr lang="en-US" sz="1800" spc="1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056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ypothesi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796CDC-3154-4ACA-A920-8CBE431C2A1A}"/>
              </a:ext>
            </a:extLst>
          </p:cNvPr>
          <p:cNvSpPr/>
          <p:nvPr userDrawn="1"/>
        </p:nvSpPr>
        <p:spPr>
          <a:xfrm>
            <a:off x="0" y="0"/>
            <a:ext cx="46876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5FA8B4-F9F3-4FF5-B11F-483A1B95E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7B8F04-28A5-462E-86DE-06C37E40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B2DAE-4645-4AA0-87C9-39874FDB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15">
            <a:extLst>
              <a:ext uri="{FF2B5EF4-FFF2-40B4-BE49-F238E27FC236}">
                <a16:creationId xmlns:a16="http://schemas.microsoft.com/office/drawing/2014/main" id="{3BB9146A-68F5-433B-8411-A12C7C8F78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47641" y="1193612"/>
            <a:ext cx="3513083" cy="140050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70974D-DE65-42B3-BEB4-235503245B26}"/>
              </a:ext>
            </a:extLst>
          </p:cNvPr>
          <p:cNvSpPr/>
          <p:nvPr userDrawn="1"/>
        </p:nvSpPr>
        <p:spPr>
          <a:xfrm>
            <a:off x="6360072" y="924801"/>
            <a:ext cx="4288221" cy="204322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5BA888A7-F91E-4923-AB10-31BEF8C2FEB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747641" y="4120055"/>
            <a:ext cx="3513083" cy="118583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803CCC-79BF-4752-81AA-D68AB023A6B6}"/>
              </a:ext>
            </a:extLst>
          </p:cNvPr>
          <p:cNvSpPr/>
          <p:nvPr userDrawn="1"/>
        </p:nvSpPr>
        <p:spPr>
          <a:xfrm>
            <a:off x="6360072" y="3584028"/>
            <a:ext cx="4288221" cy="204322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CBC35A-FE4E-467A-A20D-9063B371C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03095" y="0"/>
            <a:ext cx="0" cy="370473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A4FC0018-1CBF-4BC0-BE79-B983651D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prstGeom prst="rect">
            <a:avLst/>
          </a:prstGeom>
        </p:spPr>
        <p:txBody>
          <a:bodyPr anchor="ctr"/>
          <a:lstStyle>
            <a:lvl1pPr algn="r"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 algn="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744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centage of Communication Tools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6ACE2-BA16-48C7-A451-845668BC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B479B-4CEB-47DB-903C-2E2D2445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F2130-E7AA-4706-B388-47F7E032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311573-5DB1-44CE-818B-9E5F570408F1}"/>
              </a:ext>
            </a:extLst>
          </p:cNvPr>
          <p:cNvSpPr/>
          <p:nvPr userDrawn="1"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ntent Placeholder 15">
            <a:extLst>
              <a:ext uri="{FF2B5EF4-FFF2-40B4-BE49-F238E27FC236}">
                <a16:creationId xmlns:a16="http://schemas.microsoft.com/office/drawing/2014/main" id="{6E328664-C733-476A-81C6-2A0B15B001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29158" y="2838122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4DA6C57C-E2CB-484E-94E6-9AB8DC7DB4C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029158" y="3379435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97E74E6E-CDEF-424A-B7CE-5B34A0AC34D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29158" y="3928699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E7A1AA76-7517-4C53-B2A4-EE8B1C6ADD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029158" y="4476966"/>
            <a:ext cx="1786759" cy="4309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273C9D83-2282-43F4-BB54-7CDA96B45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98588" y="1307183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90C1AC4A-23E9-4676-A30E-E39B4342FF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98588" y="3703828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2C256BCC-FED6-4D75-8C65-5967DD2E01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33309" y="1307183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036A0378-B8F0-463A-A66D-83D798223E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3309" y="3703828"/>
            <a:ext cx="1783393" cy="178305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DF22D-6760-4BDD-92EF-E940DCC02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697" y="1369287"/>
            <a:ext cx="4079564" cy="126881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580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ing Great Product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BAADBBE-F1E3-480E-BE79-B55DEF94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97500" y="2009775"/>
            <a:ext cx="6794499" cy="28384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C868C7-0B77-47B8-9C16-7F97AA9F0D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311899" cy="6858000"/>
          </a:xfrm>
          <a:custGeom>
            <a:avLst/>
            <a:gdLst>
              <a:gd name="connsiteX0" fmla="*/ 0 w 6311899"/>
              <a:gd name="connsiteY0" fmla="*/ 0 h 6858000"/>
              <a:gd name="connsiteX1" fmla="*/ 6311899 w 6311899"/>
              <a:gd name="connsiteY1" fmla="*/ 0 h 6858000"/>
              <a:gd name="connsiteX2" fmla="*/ 6311899 w 6311899"/>
              <a:gd name="connsiteY2" fmla="*/ 2009775 h 6858000"/>
              <a:gd name="connsiteX3" fmla="*/ 5397499 w 6311899"/>
              <a:gd name="connsiteY3" fmla="*/ 2009775 h 6858000"/>
              <a:gd name="connsiteX4" fmla="*/ 5397499 w 6311899"/>
              <a:gd name="connsiteY4" fmla="*/ 4848225 h 6858000"/>
              <a:gd name="connsiteX5" fmla="*/ 6311899 w 6311899"/>
              <a:gd name="connsiteY5" fmla="*/ 4848225 h 6858000"/>
              <a:gd name="connsiteX6" fmla="*/ 6311899 w 6311899"/>
              <a:gd name="connsiteY6" fmla="*/ 6858000 h 6858000"/>
              <a:gd name="connsiteX7" fmla="*/ 0 w 63118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899" h="6858000">
                <a:moveTo>
                  <a:pt x="0" y="0"/>
                </a:moveTo>
                <a:lnTo>
                  <a:pt x="6311899" y="0"/>
                </a:lnTo>
                <a:lnTo>
                  <a:pt x="6311899" y="2009775"/>
                </a:lnTo>
                <a:lnTo>
                  <a:pt x="5397499" y="2009775"/>
                </a:lnTo>
                <a:lnTo>
                  <a:pt x="5397499" y="4848225"/>
                </a:lnTo>
                <a:lnTo>
                  <a:pt x="6311899" y="4848225"/>
                </a:lnTo>
                <a:lnTo>
                  <a:pt x="63118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198D5-23F4-441A-AD0A-C6CD015E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E5DAC80-95FC-4BA1-98B2-5631FB3B019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337298" y="3200401"/>
            <a:ext cx="5257799" cy="17018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64448FE-96B4-43C5-8721-4FBF69ED4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8104834-0355-4576-A9E5-FF5B92B3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D2D377-D829-49CC-9253-683054B9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298" y="2063075"/>
            <a:ext cx="5257799" cy="1268810"/>
          </a:xfrm>
          <a:prstGeom prst="rect">
            <a:avLst/>
          </a:prstGeom>
        </p:spPr>
        <p:txBody>
          <a:bodyPr anchor="ctr"/>
          <a:lstStyle>
            <a:lvl1pPr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812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ng Contoso to the Competition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995D6E1F-61DD-45C8-BD0F-87774F3858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F1E30-78A1-4D04-868B-2FF65A0CD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2EE5A-2D26-4A38-BF97-6266BFC4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716CE84D-B2FA-4712-9112-9A6349EE051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08686" y="2921932"/>
            <a:ext cx="4114800" cy="12688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5EB29FAF-F8EE-4156-8E07-E14DFBABA09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008686" y="4327267"/>
            <a:ext cx="4114800" cy="12688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BC42-EC33-40D4-8189-69F1D23A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686" y="1516597"/>
            <a:ext cx="3980182" cy="126881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832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9C0924B-E154-4A9E-830A-0CED0F96BA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9FC371A-791E-4A18-A05F-62DAAB144F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370EA53-C218-4777-8992-DFE61FD94A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52263598-CA5C-4D32-8005-69A3003C53F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4255F76-4757-4D5C-80D7-A3307CEBC1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093970"/>
            <a:ext cx="61531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948AE7E-55CC-4F22-9239-099E8E8EF2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D91E6446-232F-4870-8335-C708DDB3E7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A3A8254-B2DC-4C36-8E81-397E7CB3EC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048C7215-4A75-4BF9-96EC-BEA9AA1239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C2FA34D0-4280-4201-9E40-5FE0D81D7DC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D0D6DFA-0AE8-42A3-ADA8-785B98B99E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E475D18-842D-4508-9049-99A36DA389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0939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F7A2B249-C1B4-4F5F-9C74-B3763CCFC8D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4240E02-7397-4BFB-923B-4E4A96C7C81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41400094-84D6-4303-BA4B-0E0D1FF018E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AAF6E8A4-DDDD-49A1-B1C9-3574B58A83D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D9AB8D6A-C296-4468-9A7D-7F46B3642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795797"/>
            <a:ext cx="61531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D17C8109-2F1A-4248-BE14-FE5D4AE1E3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5735C006-B8AC-427F-A337-4F607EB5431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B62C7805-F615-4B77-89DD-63F1F946E7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7B0BABA0-0326-410E-AECF-0D41365DD47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9E4FCBEC-4348-4D10-B139-FD526C86B17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DA4FA8D2-F1E5-4A88-855F-84D521DB704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7E27FFDC-7B67-4C2F-8712-C7961E6E9A9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7957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1" name="Text Placeholder 14">
            <a:extLst>
              <a:ext uri="{FF2B5EF4-FFF2-40B4-BE49-F238E27FC236}">
                <a16:creationId xmlns:a16="http://schemas.microsoft.com/office/drawing/2014/main" id="{B098AA04-538E-4D0B-BC5E-3C79B451D15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672211"/>
            <a:ext cx="10210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80992CBE-A6F0-4FF1-8F4F-84B050480AD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361409"/>
            <a:ext cx="10210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738B60B3-540F-4900-A4BB-0B521A1F75C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6720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FD7D7797-7938-4D6E-B5A4-21536E2021E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6720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F7B339B7-1A20-4B38-8EAE-3C98E757DA3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6720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3D0B1401-F4EC-4750-A2AA-34CD72504AC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386978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25C7DA61-BA93-48EE-BB6E-9E5D96271AC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386978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6B7F232D-8C58-4A29-8A95-52E6B74C053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386978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F2334811-4848-4246-ACD8-273541203B2A}"/>
              </a:ext>
            </a:extLst>
          </p:cNvPr>
          <p:cNvCxnSpPr>
            <a:cxnSpLocks/>
          </p:cNvCxnSpPr>
          <p:nvPr userDrawn="1"/>
        </p:nvCxnSpPr>
        <p:spPr>
          <a:xfrm>
            <a:off x="0" y="755452"/>
            <a:ext cx="980936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5E76D73-D506-4E6B-A789-AB87E732A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418" y="100579"/>
            <a:ext cx="1943381" cy="1268811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algn="r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7700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A3D8856B-7A24-4C55-9910-ED81BFA0A0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B3118EB-9968-4E6E-B2B6-A76765DCFA4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101509" y="2431279"/>
            <a:ext cx="4288971" cy="30551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ABAA64D-DEC0-453B-A9D7-7183AF0C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74F7F62-A2D6-471E-83D8-44BA2699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8F189-31A8-4BA7-80D9-4A40A4E2B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34820" y="-3976"/>
            <a:ext cx="0" cy="215934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4EE86B4-3F11-45CB-96F9-7D1AB761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506" y="1761891"/>
            <a:ext cx="4288971" cy="532862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730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ps for Busines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60ED5431-1075-4889-87EB-D79FFE509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04630"/>
            <a:ext cx="12192000" cy="40622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E7CC669C-5E68-40A8-8F59-E044A32F4B3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09845" y="999340"/>
            <a:ext cx="5578870" cy="140877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EEC13B-7926-4108-B0C5-F3A2A5AE6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1689250"/>
            <a:ext cx="160637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58DC4F-7866-B002-8D99-5B5642F048A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3282D98-971C-BE91-767D-1F0161DEED1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A65E813-B792-EC38-64F9-EBFC2F4C3B6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AA3E193-7F64-D2F8-E315-8E9B85115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7896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5B931B-7725-4C86-A82C-07F42F447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97500" y="2009775"/>
            <a:ext cx="6794499" cy="28384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6D3891-B2BA-4AE6-AAA7-560547F4B5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311899" cy="6858000"/>
          </a:xfrm>
          <a:custGeom>
            <a:avLst/>
            <a:gdLst>
              <a:gd name="connsiteX0" fmla="*/ 0 w 6311899"/>
              <a:gd name="connsiteY0" fmla="*/ 0 h 6858000"/>
              <a:gd name="connsiteX1" fmla="*/ 6311899 w 6311899"/>
              <a:gd name="connsiteY1" fmla="*/ 0 h 6858000"/>
              <a:gd name="connsiteX2" fmla="*/ 6311899 w 6311899"/>
              <a:gd name="connsiteY2" fmla="*/ 2009775 h 6858000"/>
              <a:gd name="connsiteX3" fmla="*/ 5397499 w 6311899"/>
              <a:gd name="connsiteY3" fmla="*/ 2009775 h 6858000"/>
              <a:gd name="connsiteX4" fmla="*/ 5397499 w 6311899"/>
              <a:gd name="connsiteY4" fmla="*/ 4848225 h 6858000"/>
              <a:gd name="connsiteX5" fmla="*/ 6311899 w 6311899"/>
              <a:gd name="connsiteY5" fmla="*/ 4848225 h 6858000"/>
              <a:gd name="connsiteX6" fmla="*/ 6311899 w 6311899"/>
              <a:gd name="connsiteY6" fmla="*/ 6858000 h 6858000"/>
              <a:gd name="connsiteX7" fmla="*/ 0 w 63118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899" h="6858000">
                <a:moveTo>
                  <a:pt x="0" y="0"/>
                </a:moveTo>
                <a:lnTo>
                  <a:pt x="6311899" y="0"/>
                </a:lnTo>
                <a:lnTo>
                  <a:pt x="6311899" y="2009775"/>
                </a:lnTo>
                <a:lnTo>
                  <a:pt x="5397499" y="2009775"/>
                </a:lnTo>
                <a:lnTo>
                  <a:pt x="5397499" y="4848225"/>
                </a:lnTo>
                <a:lnTo>
                  <a:pt x="6311899" y="4848225"/>
                </a:lnTo>
                <a:lnTo>
                  <a:pt x="63118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831967-45C9-40AF-A955-56E9578B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6167DEC-7546-44F6-AD64-E71C2FF1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61241730-14B7-407E-9517-F4510520D03C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11900" y="3282850"/>
            <a:ext cx="5350010" cy="10307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55B60F-1D5E-4B0C-8354-2E7AA187F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898" y="2471206"/>
            <a:ext cx="5350010" cy="86739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1455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9C6F1ED5-824E-4C14-8D5E-5A0A26C5421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415A3-6E46-4BC3-B867-3A6A61D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9F762423-7F4E-4A21-8F09-05418F82F9D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78765" y="3267882"/>
            <a:ext cx="3193926" cy="2203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2AE728-7030-4847-B87B-FDB4B86E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765" y="2371063"/>
            <a:ext cx="3193926" cy="99945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1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fld id="{18D65601-5AE2-46FC-B138-694DDD2B510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DCE26-8B90-4B2C-883A-D5FFC365BF8A}"/>
              </a:ext>
            </a:extLst>
          </p:cNvPr>
          <p:cNvSpPr txBox="1"/>
          <p:nvPr userDrawn="1"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9B274D2-774F-4C24-A448-1EFB461A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204" y="4888208"/>
            <a:ext cx="8747510" cy="1782309"/>
          </a:xfrm>
        </p:spPr>
        <p:txBody>
          <a:bodyPr/>
          <a:lstStyle/>
          <a:p>
            <a:r>
              <a:rPr lang="en-US" sz="4400" dirty="0"/>
              <a:t>CERES Data Management</a:t>
            </a:r>
            <a:br>
              <a:rPr lang="en-US" sz="1200" dirty="0"/>
            </a:br>
            <a:r>
              <a:rPr lang="en-US" sz="1200" dirty="0"/>
              <a:t> </a:t>
            </a:r>
            <a:br>
              <a:rPr lang="en-US" dirty="0"/>
            </a:br>
            <a:r>
              <a:rPr lang="en-US" sz="2800" dirty="0"/>
              <a:t>Working Group Report</a:t>
            </a:r>
            <a:br>
              <a:rPr lang="en-US" sz="2800" dirty="0"/>
            </a:br>
            <a:r>
              <a:rPr lang="en-US" sz="2800" dirty="0"/>
              <a:t>CERES Science Team Meeting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022D7CD-E026-4E29-BE4B-3FA7B1EB6A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99663" y="5175875"/>
            <a:ext cx="2459114" cy="68543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58696B"/>
                </a:solidFill>
              </a:rPr>
              <a:t>Katie Dejwakh</a:t>
            </a:r>
            <a:br>
              <a:rPr lang="en-US" dirty="0">
                <a:solidFill>
                  <a:srgbClr val="58696B"/>
                </a:solidFill>
              </a:rPr>
            </a:br>
            <a:r>
              <a:rPr lang="en-US" dirty="0">
                <a:solidFill>
                  <a:srgbClr val="58696B"/>
                </a:solidFill>
              </a:rPr>
              <a:t>Walter Miller</a:t>
            </a:r>
            <a:br>
              <a:rPr lang="en-US" dirty="0">
                <a:solidFill>
                  <a:srgbClr val="58696B"/>
                </a:solidFill>
              </a:rPr>
            </a:br>
            <a:r>
              <a:rPr lang="en-US" dirty="0">
                <a:solidFill>
                  <a:srgbClr val="58696B"/>
                </a:solidFill>
              </a:rPr>
              <a:t>CERES DMT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EEB6582-6001-4276-8F87-1470B6FA14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9663" y="5791178"/>
            <a:ext cx="2459114" cy="685429"/>
          </a:xfrm>
        </p:spPr>
        <p:txBody>
          <a:bodyPr/>
          <a:lstStyle/>
          <a:p>
            <a:r>
              <a:rPr lang="en-US" dirty="0"/>
              <a:t>Oct. 17, 2023</a:t>
            </a:r>
          </a:p>
        </p:txBody>
      </p:sp>
      <p:pic>
        <p:nvPicPr>
          <p:cNvPr id="5" name="Picture Placeholder 4" descr="A room with computers and a projector screen&#10;&#10;Description automatically generated">
            <a:extLst>
              <a:ext uri="{FF2B5EF4-FFF2-40B4-BE49-F238E27FC236}">
                <a16:creationId xmlns:a16="http://schemas.microsoft.com/office/drawing/2014/main" id="{B71E8339-6BDB-BE84-553E-D86E4928C3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duotone>
              <a:prstClr val="black"/>
              <a:schemeClr val="accent6">
                <a:lumMod val="75000"/>
                <a:tint val="45000"/>
                <a:satMod val="400000"/>
              </a:schemeClr>
            </a:duotone>
          </a:blip>
          <a:srcRect l="9399" t="22244" r="-255" b="31359"/>
          <a:stretch/>
        </p:blipFill>
        <p:spPr>
          <a:xfrm>
            <a:off x="2476500" y="622103"/>
            <a:ext cx="9715500" cy="3720928"/>
          </a:xfrm>
        </p:spPr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2B828F1D-B712-163A-263C-282EFFAB5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CAF188BB-C793-818D-B509-DE926F357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9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7B7E5B3-F6B1-4A5C-A942-9728FEC5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C0FA35-FBFE-4B23-B0D5-ECBC4C905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9360" y="0"/>
            <a:ext cx="0" cy="171338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B2324E-969D-4802-8BB3-E6EC3E2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242" y="1418953"/>
            <a:ext cx="5362575" cy="495691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Agenda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9909120-B013-4872-BAFC-11D63AAABD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75242" y="2051170"/>
            <a:ext cx="5362575" cy="3532188"/>
          </a:xfrm>
        </p:spPr>
        <p:txBody>
          <a:bodyPr/>
          <a:lstStyle/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Background</a:t>
            </a:r>
          </a:p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Team Highlights</a:t>
            </a:r>
          </a:p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Improvements: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Edition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Code Re-architecture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Systems</a:t>
            </a:r>
          </a:p>
          <a:p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5A9A8B-4322-B085-AF1C-29C605C35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C8D74F7-B45A-568B-C775-68506EA93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4DD01D5-2067-52B0-5C18-0FCB206DE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pic>
        <p:nvPicPr>
          <p:cNvPr id="12" name="Picture Placeholder 11" descr="A sunset over the earth&#10;&#10;Description automatically generated">
            <a:extLst>
              <a:ext uri="{FF2B5EF4-FFF2-40B4-BE49-F238E27FC236}">
                <a16:creationId xmlns:a16="http://schemas.microsoft.com/office/drawing/2014/main" id="{5D3A95A4-4447-C63A-D2A8-D0D8E74F5F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797" b="7797"/>
          <a:stretch>
            <a:fillRect/>
          </a:stretch>
        </p:blipFill>
        <p:spPr>
          <a:xfrm>
            <a:off x="4646047" y="1329360"/>
            <a:ext cx="7306110" cy="4109687"/>
          </a:xfr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36E0C79-0C80-605D-E8E9-304BB86EF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7DDBA5A4-3F91-0C26-B893-4CE0E5914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0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621D2-7A5D-7EAB-10C3-47A24C14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10/17/2023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41B13-E476-EBDD-D0EF-85A56D5532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D6E24-9B8E-702A-AABF-37E3EF63D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FEB0C-62E0-237F-0B1D-F194B27BA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59E193-303D-078D-62F6-EA2A9881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439ECD-B474-B014-DE4A-79734892A1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9E6BB3B5-2C28-A723-5954-250D50182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3AADBA2D-FE92-9BE5-4396-3D3D7E694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97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F1944A9-FD87-4ADB-BC13-44BB7AD0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Team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A3B8B57-53E4-4533-98FE-DA8FC4A568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47640" y="1114953"/>
            <a:ext cx="3513083" cy="1544333"/>
          </a:xfrm>
        </p:spPr>
        <p:txBody>
          <a:bodyPr/>
          <a:lstStyle/>
          <a:p>
            <a:r>
              <a:rPr lang="en-US" sz="1800" dirty="0"/>
              <a:t>Denise Cooper</a:t>
            </a:r>
            <a:br>
              <a:rPr lang="en-US" sz="1800" dirty="0"/>
            </a:br>
            <a:r>
              <a:rPr lang="en-US" sz="1800" dirty="0"/>
              <a:t>Thomas </a:t>
            </a:r>
            <a:r>
              <a:rPr lang="en-US" sz="1800" dirty="0" err="1"/>
              <a:t>Grepiotis</a:t>
            </a:r>
            <a:br>
              <a:rPr lang="en-US" sz="1800" dirty="0"/>
            </a:br>
            <a:r>
              <a:rPr lang="en-US" sz="1800" dirty="0"/>
              <a:t>Dianne Snyder</a:t>
            </a:r>
          </a:p>
          <a:p>
            <a:r>
              <a:rPr lang="en-US" sz="1800" dirty="0"/>
              <a:t>Hunter </a:t>
            </a:r>
            <a:r>
              <a:rPr lang="en-US" sz="1800" dirty="0" err="1"/>
              <a:t>Winecoff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3243C-2800-BFD3-522C-99BC347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DAEDCA-3976-3AB3-D480-E7BF8E891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A3BA0-64A1-0715-D94D-9C2C355D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8155649C-55AE-BB8E-3591-2425EE66D881}"/>
              </a:ext>
            </a:extLst>
          </p:cNvPr>
          <p:cNvSpPr txBox="1">
            <a:spLocks/>
          </p:cNvSpPr>
          <p:nvPr/>
        </p:nvSpPr>
        <p:spPr>
          <a:xfrm>
            <a:off x="5605695" y="285191"/>
            <a:ext cx="1559603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Instrument</a:t>
            </a: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B3AA0617-CA7B-2EED-46A9-1769ABAB8FBC}"/>
              </a:ext>
            </a:extLst>
          </p:cNvPr>
          <p:cNvSpPr txBox="1">
            <a:spLocks/>
          </p:cNvSpPr>
          <p:nvPr/>
        </p:nvSpPr>
        <p:spPr>
          <a:xfrm>
            <a:off x="5605694" y="2937576"/>
            <a:ext cx="1559603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ERBE-like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6828C2F5-E225-C570-C150-FAE154EBD916}"/>
              </a:ext>
            </a:extLst>
          </p:cNvPr>
          <p:cNvSpPr txBox="1">
            <a:spLocks/>
          </p:cNvSpPr>
          <p:nvPr/>
        </p:nvSpPr>
        <p:spPr>
          <a:xfrm>
            <a:off x="6747640" y="3811162"/>
            <a:ext cx="3513083" cy="154433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Dale </a:t>
            </a:r>
            <a:r>
              <a:rPr lang="en-US" sz="1800" dirty="0" err="1"/>
              <a:t>Walikainen</a:t>
            </a:r>
            <a:br>
              <a:rPr lang="en-US" sz="1800" dirty="0"/>
            </a:br>
            <a:r>
              <a:rPr lang="en-US" sz="1800" dirty="0" err="1"/>
              <a:t>Jeremie</a:t>
            </a:r>
            <a:r>
              <a:rPr lang="en-US" sz="1800" dirty="0"/>
              <a:t> </a:t>
            </a:r>
            <a:r>
              <a:rPr lang="en-US" sz="1800" dirty="0" err="1"/>
              <a:t>Lande</a:t>
            </a:r>
            <a:endParaRPr lang="en-US" sz="18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7C7920D-8673-A987-B0ED-E962EE3DB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A0F30723-F81A-F170-4DBF-B3D8A2E87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3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F1944A9-FD87-4ADB-BC13-44BB7AD0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Team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3243C-2800-BFD3-522C-99BC347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DAEDCA-3976-3AB3-D480-E7BF8E891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A3BA0-64A1-0715-D94D-9C2C355D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8155649C-55AE-BB8E-3591-2425EE66D881}"/>
              </a:ext>
            </a:extLst>
          </p:cNvPr>
          <p:cNvSpPr txBox="1">
            <a:spLocks/>
          </p:cNvSpPr>
          <p:nvPr/>
        </p:nvSpPr>
        <p:spPr>
          <a:xfrm>
            <a:off x="5605695" y="285191"/>
            <a:ext cx="1559603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Clouds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CE18EE-7211-2F01-B611-11BBE9850832}"/>
              </a:ext>
            </a:extLst>
          </p:cNvPr>
          <p:cNvSpPr/>
          <p:nvPr/>
        </p:nvSpPr>
        <p:spPr>
          <a:xfrm>
            <a:off x="6360444" y="926926"/>
            <a:ext cx="4286679" cy="4697260"/>
          </a:xfrm>
          <a:prstGeom prst="rect">
            <a:avLst/>
          </a:prstGeom>
          <a:solidFill>
            <a:srgbClr val="F4EDEA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Sunny Sun-Mack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Walter Miller</a:t>
            </a:r>
            <a:b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</a:b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Ricky Brown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Rita Smith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Elizabeth Heckert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Yan Chen</a:t>
            </a:r>
            <a:b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</a:br>
            <a:r>
              <a:rPr kumimoji="0" lang="en-US" sz="18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Steven Kohler</a:t>
            </a:r>
          </a:p>
          <a:p>
            <a:pPr algn="ctr"/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15BF92A-E7FF-2545-BAD9-30E31AAAC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DE9C6A21-BBC7-2376-AA05-358E26A71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1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F1944A9-FD87-4ADB-BC13-44BB7AD0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Team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A3B8B57-53E4-4533-98FE-DA8FC4A568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47640" y="1114953"/>
            <a:ext cx="3513083" cy="1544333"/>
          </a:xfrm>
        </p:spPr>
        <p:txBody>
          <a:bodyPr/>
          <a:lstStyle/>
          <a:p>
            <a:r>
              <a:rPr lang="en-US" sz="1800" dirty="0"/>
              <a:t>Victor Sothcott</a:t>
            </a:r>
          </a:p>
          <a:p>
            <a:r>
              <a:rPr lang="en-US" sz="1800" dirty="0"/>
              <a:t>Igor Antropov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3243C-2800-BFD3-522C-99BC347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DAEDCA-3976-3AB3-D480-E7BF8E891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A3BA0-64A1-0715-D94D-9C2C355D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8155649C-55AE-BB8E-3591-2425EE66D881}"/>
              </a:ext>
            </a:extLst>
          </p:cNvPr>
          <p:cNvSpPr txBox="1">
            <a:spLocks/>
          </p:cNvSpPr>
          <p:nvPr/>
        </p:nvSpPr>
        <p:spPr>
          <a:xfrm>
            <a:off x="5605695" y="285191"/>
            <a:ext cx="1559603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Inversion</a:t>
            </a: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B3AA0617-CA7B-2EED-46A9-1769ABAB8FBC}"/>
              </a:ext>
            </a:extLst>
          </p:cNvPr>
          <p:cNvSpPr txBox="1">
            <a:spLocks/>
          </p:cNvSpPr>
          <p:nvPr/>
        </p:nvSpPr>
        <p:spPr>
          <a:xfrm>
            <a:off x="5605694" y="2937576"/>
            <a:ext cx="6169994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Surface and Atmospheric Radiation Budget (SARB)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6828C2F5-E225-C570-C150-FAE154EBD916}"/>
              </a:ext>
            </a:extLst>
          </p:cNvPr>
          <p:cNvSpPr txBox="1">
            <a:spLocks/>
          </p:cNvSpPr>
          <p:nvPr/>
        </p:nvSpPr>
        <p:spPr>
          <a:xfrm>
            <a:off x="6747640" y="3811162"/>
            <a:ext cx="3513083" cy="154433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Thomas Caldwell</a:t>
            </a:r>
          </a:p>
        </p:txBody>
      </p:sp>
      <p:sp>
        <p:nvSpPr>
          <p:cNvPr id="4" name="Content Placeholder 17">
            <a:extLst>
              <a:ext uri="{FF2B5EF4-FFF2-40B4-BE49-F238E27FC236}">
                <a16:creationId xmlns:a16="http://schemas.microsoft.com/office/drawing/2014/main" id="{77FE5000-0971-74D0-FB89-5E82773A597A}"/>
              </a:ext>
            </a:extLst>
          </p:cNvPr>
          <p:cNvSpPr txBox="1">
            <a:spLocks/>
          </p:cNvSpPr>
          <p:nvPr/>
        </p:nvSpPr>
        <p:spPr>
          <a:xfrm>
            <a:off x="5605695" y="2937576"/>
            <a:ext cx="6169994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Surface and Atmospheric Radiation Budget (SARB)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B49F1A8-87EA-66D2-9C75-905B711C1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14A5B96A-2E8E-2407-91DE-9E186AD4E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8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F1944A9-FD87-4ADB-BC13-44BB7AD0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Team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A3B8B57-53E4-4533-98FE-DA8FC4A568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47640" y="1114953"/>
            <a:ext cx="3513083" cy="1544333"/>
          </a:xfrm>
        </p:spPr>
        <p:txBody>
          <a:bodyPr/>
          <a:lstStyle/>
          <a:p>
            <a:r>
              <a:rPr lang="en-US" sz="1800" dirty="0"/>
              <a:t>Beau Branch</a:t>
            </a:r>
          </a:p>
          <a:p>
            <a:r>
              <a:rPr lang="en-US" sz="1800" dirty="0"/>
              <a:t>Edward </a:t>
            </a:r>
            <a:r>
              <a:rPr lang="en-US" sz="1800" dirty="0" err="1"/>
              <a:t>Kizer</a:t>
            </a:r>
            <a:endParaRPr lang="en-US" sz="1800" dirty="0"/>
          </a:p>
          <a:p>
            <a:r>
              <a:rPr lang="en-US" sz="1800" dirty="0"/>
              <a:t>Cathy Nguyen</a:t>
            </a:r>
          </a:p>
          <a:p>
            <a:r>
              <a:rPr lang="en-US" sz="1800" dirty="0"/>
              <a:t>Joshua Wilkins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3243C-2800-BFD3-522C-99BC347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DAEDCA-3976-3AB3-D480-E7BF8E891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A3BA0-64A1-0715-D94D-9C2C355D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8155649C-55AE-BB8E-3591-2425EE66D881}"/>
              </a:ext>
            </a:extLst>
          </p:cNvPr>
          <p:cNvSpPr txBox="1">
            <a:spLocks/>
          </p:cNvSpPr>
          <p:nvPr/>
        </p:nvSpPr>
        <p:spPr>
          <a:xfrm>
            <a:off x="5605694" y="241367"/>
            <a:ext cx="6404517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Temporal Interpolation and Spatial Averaging (TISA)</a:t>
            </a: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B3AA0617-CA7B-2EED-46A9-1769ABAB8FBC}"/>
              </a:ext>
            </a:extLst>
          </p:cNvPr>
          <p:cNvSpPr txBox="1">
            <a:spLocks/>
          </p:cNvSpPr>
          <p:nvPr/>
        </p:nvSpPr>
        <p:spPr>
          <a:xfrm>
            <a:off x="5605694" y="2937576"/>
            <a:ext cx="1559603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err="1"/>
              <a:t>FLASHFlux</a:t>
            </a:r>
            <a:endParaRPr lang="en-US" sz="1800" dirty="0"/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6828C2F5-E225-C570-C150-FAE154EBD916}"/>
              </a:ext>
            </a:extLst>
          </p:cNvPr>
          <p:cNvSpPr txBox="1">
            <a:spLocks/>
          </p:cNvSpPr>
          <p:nvPr/>
        </p:nvSpPr>
        <p:spPr>
          <a:xfrm>
            <a:off x="6747640" y="3811162"/>
            <a:ext cx="3513083" cy="154433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Jay Garg</a:t>
            </a:r>
          </a:p>
          <a:p>
            <a:r>
              <a:rPr lang="en-US" sz="1800" dirty="0"/>
              <a:t>PC </a:t>
            </a:r>
            <a:r>
              <a:rPr lang="en-US" sz="1800" dirty="0" err="1"/>
              <a:t>Sawaengphokhai</a:t>
            </a:r>
            <a:endParaRPr lang="en-US" sz="1800" dirty="0"/>
          </a:p>
          <a:p>
            <a:r>
              <a:rPr lang="en-US" sz="1800" dirty="0"/>
              <a:t>Hunter </a:t>
            </a:r>
            <a:r>
              <a:rPr lang="en-US" sz="1800" dirty="0" err="1"/>
              <a:t>Winecoff</a:t>
            </a:r>
            <a:endParaRPr lang="en-US" sz="18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AEBFF30-FB92-4AAE-E326-BBA787173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5A889F70-8699-25BC-525E-8C92266AE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17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F1944A9-FD87-4ADB-BC13-44BB7AD0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Team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A3B8B57-53E4-4533-98FE-DA8FC4A568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47640" y="1114953"/>
            <a:ext cx="3513083" cy="1544333"/>
          </a:xfrm>
        </p:spPr>
        <p:txBody>
          <a:bodyPr/>
          <a:lstStyle/>
          <a:p>
            <a:r>
              <a:rPr lang="en-US" sz="1800" dirty="0"/>
              <a:t>Tammy Ayers</a:t>
            </a:r>
          </a:p>
          <a:p>
            <a:r>
              <a:rPr lang="en-US" sz="1800" dirty="0" err="1"/>
              <a:t>Willinda</a:t>
            </a:r>
            <a:r>
              <a:rPr lang="en-US" sz="1800" dirty="0"/>
              <a:t> Evans</a:t>
            </a:r>
          </a:p>
          <a:p>
            <a:r>
              <a:rPr lang="en-US" sz="1800" dirty="0"/>
              <a:t>Nelson Hillyer</a:t>
            </a:r>
          </a:p>
          <a:p>
            <a:r>
              <a:rPr lang="en-US" sz="1800" dirty="0"/>
              <a:t>Dennis Keyes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3243C-2800-BFD3-522C-99BC347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DAEDCA-3976-3AB3-D480-E7BF8E891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A3BA0-64A1-0715-D94D-9C2C355D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8155649C-55AE-BB8E-3591-2425EE66D881}"/>
              </a:ext>
            </a:extLst>
          </p:cNvPr>
          <p:cNvSpPr txBox="1">
            <a:spLocks/>
          </p:cNvSpPr>
          <p:nvPr/>
        </p:nvSpPr>
        <p:spPr>
          <a:xfrm>
            <a:off x="5605694" y="241367"/>
            <a:ext cx="6374114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Configuration Management (CM) &amp; Infrastructure</a:t>
            </a: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B3AA0617-CA7B-2EED-46A9-1769ABAB8FBC}"/>
              </a:ext>
            </a:extLst>
          </p:cNvPr>
          <p:cNvSpPr txBox="1">
            <a:spLocks/>
          </p:cNvSpPr>
          <p:nvPr/>
        </p:nvSpPr>
        <p:spPr>
          <a:xfrm>
            <a:off x="5605694" y="2937576"/>
            <a:ext cx="3638667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Production Request (PR) Tool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6828C2F5-E225-C570-C150-FAE154EBD916}"/>
              </a:ext>
            </a:extLst>
          </p:cNvPr>
          <p:cNvSpPr txBox="1">
            <a:spLocks/>
          </p:cNvSpPr>
          <p:nvPr/>
        </p:nvSpPr>
        <p:spPr>
          <a:xfrm>
            <a:off x="6747640" y="3811162"/>
            <a:ext cx="3513083" cy="154433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Carla </a:t>
            </a:r>
            <a:r>
              <a:rPr lang="en-US" sz="1800" dirty="0" err="1"/>
              <a:t>Grune</a:t>
            </a:r>
            <a:endParaRPr lang="en-US" sz="1800" dirty="0"/>
          </a:p>
          <a:p>
            <a:r>
              <a:rPr lang="en-US" sz="1800" dirty="0"/>
              <a:t>Elizabeth Heckert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8DC9777F-8D20-2769-BD39-52ED1CF97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40866CEB-1F8B-CCEC-492A-3AF4A1B9B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73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F1944A9-FD87-4ADB-BC13-44BB7AD0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Team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A3B8B57-53E4-4533-98FE-DA8FC4A568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47640" y="1114953"/>
            <a:ext cx="3513083" cy="1544333"/>
          </a:xfrm>
        </p:spPr>
        <p:txBody>
          <a:bodyPr/>
          <a:lstStyle/>
          <a:p>
            <a:r>
              <a:rPr lang="en-US" sz="1800" dirty="0" err="1"/>
              <a:t>Churngwei</a:t>
            </a:r>
            <a:r>
              <a:rPr lang="en-US" sz="1800" dirty="0"/>
              <a:t> Chu</a:t>
            </a:r>
          </a:p>
          <a:p>
            <a:r>
              <a:rPr lang="en-US" sz="1800" dirty="0"/>
              <a:t>Pamela Mlynczak</a:t>
            </a:r>
          </a:p>
          <a:p>
            <a:r>
              <a:rPr lang="en-US" sz="1800" dirty="0"/>
              <a:t>Babak </a:t>
            </a:r>
            <a:r>
              <a:rPr lang="en-US" sz="1800" dirty="0" err="1"/>
              <a:t>Samani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93243C-2800-BFD3-522C-99BC347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DAEDCA-3976-3AB3-D480-E7BF8E891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A3BA0-64A1-0715-D94D-9C2C355DC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Fall 2023 CERES Science Team Meeting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8155649C-55AE-BB8E-3591-2425EE66D881}"/>
              </a:ext>
            </a:extLst>
          </p:cNvPr>
          <p:cNvSpPr txBox="1">
            <a:spLocks/>
          </p:cNvSpPr>
          <p:nvPr/>
        </p:nvSpPr>
        <p:spPr>
          <a:xfrm>
            <a:off x="5474374" y="241367"/>
            <a:ext cx="4815279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Visualization and Ordering Tool</a:t>
            </a:r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B3AA0617-CA7B-2EED-46A9-1769ABAB8FBC}"/>
              </a:ext>
            </a:extLst>
          </p:cNvPr>
          <p:cNvSpPr txBox="1">
            <a:spLocks/>
          </p:cNvSpPr>
          <p:nvPr/>
        </p:nvSpPr>
        <p:spPr>
          <a:xfrm>
            <a:off x="5474374" y="2937576"/>
            <a:ext cx="6100592" cy="76638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Atmospheric Science Data Center (ASDC) Support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6828C2F5-E225-C570-C150-FAE154EBD916}"/>
              </a:ext>
            </a:extLst>
          </p:cNvPr>
          <p:cNvSpPr txBox="1">
            <a:spLocks/>
          </p:cNvSpPr>
          <p:nvPr/>
        </p:nvSpPr>
        <p:spPr>
          <a:xfrm>
            <a:off x="6747640" y="3811162"/>
            <a:ext cx="3513083" cy="154433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Karen Brown</a:t>
            </a:r>
          </a:p>
          <a:p>
            <a:r>
              <a:rPr lang="en-US" sz="1800" dirty="0"/>
              <a:t>Sharon Dukes-Allen</a:t>
            </a:r>
          </a:p>
          <a:p>
            <a:r>
              <a:rPr lang="en-US" sz="1800" dirty="0"/>
              <a:t>Christopher Harris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296A5E6-1107-7B9F-692C-3D35F0F6D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FC724B03-FC51-426D-7079-FD08AEFDC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14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12B1988-DF3B-414E-BEB4-BDE3F33E6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Background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27F41A1-E0EA-41B4-89AC-89D0C6C9DF1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09844" y="1075509"/>
            <a:ext cx="6013267" cy="1408770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CERES/RBSP – not a true Science-Investigator Processing System, or “SIPS”</a:t>
            </a:r>
          </a:p>
          <a:p>
            <a:r>
              <a:rPr lang="en-US" sz="1800" dirty="0">
                <a:solidFill>
                  <a:schemeClr val="bg1"/>
                </a:solidFill>
              </a:rPr>
              <a:t>​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6266357-58CA-479D-8E3B-7CBCA9707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E4E4FF-7805-7024-C21F-C8A8AFB0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AB178F-AF71-7996-7958-BCC696D94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2EA46E9-B310-F1E8-FA16-7AC9A3688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Fall 2023 CERES Science Team Meeting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6353D55-AE56-D356-37F7-87F09412F9CE}"/>
              </a:ext>
            </a:extLst>
          </p:cNvPr>
          <p:cNvSpPr/>
          <p:nvPr/>
        </p:nvSpPr>
        <p:spPr>
          <a:xfrm>
            <a:off x="1390814" y="2261945"/>
            <a:ext cx="2241427" cy="2764800"/>
          </a:xfrm>
          <a:custGeom>
            <a:avLst/>
            <a:gdLst>
              <a:gd name="connsiteX0" fmla="*/ 0 w 2113353"/>
              <a:gd name="connsiteY0" fmla="*/ 211335 h 2764800"/>
              <a:gd name="connsiteX1" fmla="*/ 211335 w 2113353"/>
              <a:gd name="connsiteY1" fmla="*/ 0 h 2764800"/>
              <a:gd name="connsiteX2" fmla="*/ 1902018 w 2113353"/>
              <a:gd name="connsiteY2" fmla="*/ 0 h 2764800"/>
              <a:gd name="connsiteX3" fmla="*/ 2113353 w 2113353"/>
              <a:gd name="connsiteY3" fmla="*/ 211335 h 2764800"/>
              <a:gd name="connsiteX4" fmla="*/ 2113353 w 2113353"/>
              <a:gd name="connsiteY4" fmla="*/ 2553465 h 2764800"/>
              <a:gd name="connsiteX5" fmla="*/ 1902018 w 2113353"/>
              <a:gd name="connsiteY5" fmla="*/ 2764800 h 2764800"/>
              <a:gd name="connsiteX6" fmla="*/ 211335 w 2113353"/>
              <a:gd name="connsiteY6" fmla="*/ 2764800 h 2764800"/>
              <a:gd name="connsiteX7" fmla="*/ 0 w 2113353"/>
              <a:gd name="connsiteY7" fmla="*/ 2553465 h 2764800"/>
              <a:gd name="connsiteX8" fmla="*/ 0 w 2113353"/>
              <a:gd name="connsiteY8" fmla="*/ 211335 h 27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53" h="2764800">
                <a:moveTo>
                  <a:pt x="0" y="211335"/>
                </a:moveTo>
                <a:cubicBezTo>
                  <a:pt x="0" y="94618"/>
                  <a:pt x="94618" y="0"/>
                  <a:pt x="211335" y="0"/>
                </a:cubicBezTo>
                <a:lnTo>
                  <a:pt x="1902018" y="0"/>
                </a:lnTo>
                <a:cubicBezTo>
                  <a:pt x="2018735" y="0"/>
                  <a:pt x="2113353" y="94618"/>
                  <a:pt x="2113353" y="211335"/>
                </a:cubicBezTo>
                <a:lnTo>
                  <a:pt x="2113353" y="2553465"/>
                </a:lnTo>
                <a:cubicBezTo>
                  <a:pt x="2113353" y="2670182"/>
                  <a:pt x="2018735" y="2764800"/>
                  <a:pt x="1902018" y="2764800"/>
                </a:cubicBezTo>
                <a:lnTo>
                  <a:pt x="211335" y="2764800"/>
                </a:lnTo>
                <a:cubicBezTo>
                  <a:pt x="94618" y="2764800"/>
                  <a:pt x="0" y="2670182"/>
                  <a:pt x="0" y="2553465"/>
                </a:cubicBezTo>
                <a:lnTo>
                  <a:pt x="0" y="21133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1995659" numCol="1" spcCol="1270" anchor="t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/>
              <a:t>Science Team</a:t>
            </a:r>
            <a:br>
              <a:rPr lang="en-US" sz="2000" kern="1200" dirty="0"/>
            </a:br>
            <a:r>
              <a:rPr lang="en-US" sz="2000" kern="1200" dirty="0"/>
              <a:t>(algorithms)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2DFC4FD-78DE-6521-DF7F-E8A6B29F7E29}"/>
              </a:ext>
            </a:extLst>
          </p:cNvPr>
          <p:cNvSpPr/>
          <p:nvPr/>
        </p:nvSpPr>
        <p:spPr>
          <a:xfrm>
            <a:off x="3921508" y="2484279"/>
            <a:ext cx="679198" cy="526163"/>
          </a:xfrm>
          <a:custGeom>
            <a:avLst/>
            <a:gdLst>
              <a:gd name="connsiteX0" fmla="*/ 0 w 679198"/>
              <a:gd name="connsiteY0" fmla="*/ 105233 h 526163"/>
              <a:gd name="connsiteX1" fmla="*/ 416117 w 679198"/>
              <a:gd name="connsiteY1" fmla="*/ 105233 h 526163"/>
              <a:gd name="connsiteX2" fmla="*/ 416117 w 679198"/>
              <a:gd name="connsiteY2" fmla="*/ 0 h 526163"/>
              <a:gd name="connsiteX3" fmla="*/ 679198 w 679198"/>
              <a:gd name="connsiteY3" fmla="*/ 263082 h 526163"/>
              <a:gd name="connsiteX4" fmla="*/ 416117 w 679198"/>
              <a:gd name="connsiteY4" fmla="*/ 526163 h 526163"/>
              <a:gd name="connsiteX5" fmla="*/ 416117 w 679198"/>
              <a:gd name="connsiteY5" fmla="*/ 420930 h 526163"/>
              <a:gd name="connsiteX6" fmla="*/ 0 w 679198"/>
              <a:gd name="connsiteY6" fmla="*/ 420930 h 526163"/>
              <a:gd name="connsiteX7" fmla="*/ 0 w 679198"/>
              <a:gd name="connsiteY7" fmla="*/ 105233 h 52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9198" h="526163">
                <a:moveTo>
                  <a:pt x="0" y="105233"/>
                </a:moveTo>
                <a:lnTo>
                  <a:pt x="416117" y="105233"/>
                </a:lnTo>
                <a:lnTo>
                  <a:pt x="416117" y="0"/>
                </a:lnTo>
                <a:lnTo>
                  <a:pt x="679198" y="263082"/>
                </a:lnTo>
                <a:lnTo>
                  <a:pt x="416117" y="526163"/>
                </a:lnTo>
                <a:lnTo>
                  <a:pt x="416117" y="420930"/>
                </a:lnTo>
                <a:lnTo>
                  <a:pt x="0" y="420930"/>
                </a:lnTo>
                <a:lnTo>
                  <a:pt x="0" y="10523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5233" rIns="157849" bIns="105233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200" kern="12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8A7149F-5FA9-0D3B-5D79-4617CCCD17FF}"/>
              </a:ext>
            </a:extLst>
          </p:cNvPr>
          <p:cNvSpPr/>
          <p:nvPr/>
        </p:nvSpPr>
        <p:spPr>
          <a:xfrm>
            <a:off x="4827558" y="2261945"/>
            <a:ext cx="2241427" cy="2764800"/>
          </a:xfrm>
          <a:custGeom>
            <a:avLst/>
            <a:gdLst>
              <a:gd name="connsiteX0" fmla="*/ 0 w 2113353"/>
              <a:gd name="connsiteY0" fmla="*/ 211335 h 2764800"/>
              <a:gd name="connsiteX1" fmla="*/ 211335 w 2113353"/>
              <a:gd name="connsiteY1" fmla="*/ 0 h 2764800"/>
              <a:gd name="connsiteX2" fmla="*/ 1902018 w 2113353"/>
              <a:gd name="connsiteY2" fmla="*/ 0 h 2764800"/>
              <a:gd name="connsiteX3" fmla="*/ 2113353 w 2113353"/>
              <a:gd name="connsiteY3" fmla="*/ 211335 h 2764800"/>
              <a:gd name="connsiteX4" fmla="*/ 2113353 w 2113353"/>
              <a:gd name="connsiteY4" fmla="*/ 2553465 h 2764800"/>
              <a:gd name="connsiteX5" fmla="*/ 1902018 w 2113353"/>
              <a:gd name="connsiteY5" fmla="*/ 2764800 h 2764800"/>
              <a:gd name="connsiteX6" fmla="*/ 211335 w 2113353"/>
              <a:gd name="connsiteY6" fmla="*/ 2764800 h 2764800"/>
              <a:gd name="connsiteX7" fmla="*/ 0 w 2113353"/>
              <a:gd name="connsiteY7" fmla="*/ 2553465 h 2764800"/>
              <a:gd name="connsiteX8" fmla="*/ 0 w 2113353"/>
              <a:gd name="connsiteY8" fmla="*/ 211335 h 27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53" h="2764800">
                <a:moveTo>
                  <a:pt x="0" y="211335"/>
                </a:moveTo>
                <a:cubicBezTo>
                  <a:pt x="0" y="94618"/>
                  <a:pt x="94618" y="0"/>
                  <a:pt x="211335" y="0"/>
                </a:cubicBezTo>
                <a:lnTo>
                  <a:pt x="1902018" y="0"/>
                </a:lnTo>
                <a:cubicBezTo>
                  <a:pt x="2018735" y="0"/>
                  <a:pt x="2113353" y="94618"/>
                  <a:pt x="2113353" y="211335"/>
                </a:cubicBezTo>
                <a:lnTo>
                  <a:pt x="2113353" y="2553465"/>
                </a:lnTo>
                <a:cubicBezTo>
                  <a:pt x="2113353" y="2670182"/>
                  <a:pt x="2018735" y="2764800"/>
                  <a:pt x="1902018" y="2764800"/>
                </a:cubicBezTo>
                <a:lnTo>
                  <a:pt x="211335" y="2764800"/>
                </a:lnTo>
                <a:cubicBezTo>
                  <a:pt x="94618" y="2764800"/>
                  <a:pt x="0" y="2670182"/>
                  <a:pt x="0" y="2553465"/>
                </a:cubicBezTo>
                <a:lnTo>
                  <a:pt x="0" y="21133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1995659" numCol="1" spcCol="1270" anchor="t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/>
              <a:t>Data Management Team (DMT)</a:t>
            </a:r>
            <a:br>
              <a:rPr lang="en-US" sz="2000" kern="1200" dirty="0"/>
            </a:br>
            <a:r>
              <a:rPr lang="en-US" sz="2000" kern="1200" dirty="0"/>
              <a:t>(software)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AC3C512-F739-2FF7-3389-980E0AD2A06A}"/>
              </a:ext>
            </a:extLst>
          </p:cNvPr>
          <p:cNvSpPr/>
          <p:nvPr/>
        </p:nvSpPr>
        <p:spPr>
          <a:xfrm>
            <a:off x="2912776" y="3706767"/>
            <a:ext cx="2588625" cy="2359443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2000" dirty="0"/>
              <a:t>Funded by Earth Radiation Budget Measurements WBS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23A614-68A5-5C96-52BA-B41373172B21}"/>
              </a:ext>
            </a:extLst>
          </p:cNvPr>
          <p:cNvSpPr/>
          <p:nvPr/>
        </p:nvSpPr>
        <p:spPr>
          <a:xfrm>
            <a:off x="7320063" y="2484279"/>
            <a:ext cx="805145" cy="526163"/>
          </a:xfrm>
          <a:custGeom>
            <a:avLst/>
            <a:gdLst>
              <a:gd name="connsiteX0" fmla="*/ 0 w 805145"/>
              <a:gd name="connsiteY0" fmla="*/ 105233 h 526163"/>
              <a:gd name="connsiteX1" fmla="*/ 542064 w 805145"/>
              <a:gd name="connsiteY1" fmla="*/ 105233 h 526163"/>
              <a:gd name="connsiteX2" fmla="*/ 542064 w 805145"/>
              <a:gd name="connsiteY2" fmla="*/ 0 h 526163"/>
              <a:gd name="connsiteX3" fmla="*/ 805145 w 805145"/>
              <a:gd name="connsiteY3" fmla="*/ 263082 h 526163"/>
              <a:gd name="connsiteX4" fmla="*/ 542064 w 805145"/>
              <a:gd name="connsiteY4" fmla="*/ 526163 h 526163"/>
              <a:gd name="connsiteX5" fmla="*/ 542064 w 805145"/>
              <a:gd name="connsiteY5" fmla="*/ 420930 h 526163"/>
              <a:gd name="connsiteX6" fmla="*/ 0 w 805145"/>
              <a:gd name="connsiteY6" fmla="*/ 420930 h 526163"/>
              <a:gd name="connsiteX7" fmla="*/ 0 w 805145"/>
              <a:gd name="connsiteY7" fmla="*/ 105233 h 52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5145" h="526163">
                <a:moveTo>
                  <a:pt x="0" y="105233"/>
                </a:moveTo>
                <a:lnTo>
                  <a:pt x="542064" y="105233"/>
                </a:lnTo>
                <a:lnTo>
                  <a:pt x="542064" y="0"/>
                </a:lnTo>
                <a:lnTo>
                  <a:pt x="805145" y="263082"/>
                </a:lnTo>
                <a:lnTo>
                  <a:pt x="542064" y="526163"/>
                </a:lnTo>
                <a:lnTo>
                  <a:pt x="542064" y="420930"/>
                </a:lnTo>
                <a:lnTo>
                  <a:pt x="0" y="420930"/>
                </a:lnTo>
                <a:lnTo>
                  <a:pt x="0" y="10523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5233" rIns="157849" bIns="105233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200" kern="120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307A79F3-5025-AE56-5B13-F781975E7151}"/>
              </a:ext>
            </a:extLst>
          </p:cNvPr>
          <p:cNvSpPr/>
          <p:nvPr/>
        </p:nvSpPr>
        <p:spPr>
          <a:xfrm>
            <a:off x="8418170" y="2261945"/>
            <a:ext cx="2241427" cy="2764800"/>
          </a:xfrm>
          <a:custGeom>
            <a:avLst/>
            <a:gdLst>
              <a:gd name="connsiteX0" fmla="*/ 0 w 2113353"/>
              <a:gd name="connsiteY0" fmla="*/ 211335 h 2764800"/>
              <a:gd name="connsiteX1" fmla="*/ 211335 w 2113353"/>
              <a:gd name="connsiteY1" fmla="*/ 0 h 2764800"/>
              <a:gd name="connsiteX2" fmla="*/ 1902018 w 2113353"/>
              <a:gd name="connsiteY2" fmla="*/ 0 h 2764800"/>
              <a:gd name="connsiteX3" fmla="*/ 2113353 w 2113353"/>
              <a:gd name="connsiteY3" fmla="*/ 211335 h 2764800"/>
              <a:gd name="connsiteX4" fmla="*/ 2113353 w 2113353"/>
              <a:gd name="connsiteY4" fmla="*/ 2553465 h 2764800"/>
              <a:gd name="connsiteX5" fmla="*/ 1902018 w 2113353"/>
              <a:gd name="connsiteY5" fmla="*/ 2764800 h 2764800"/>
              <a:gd name="connsiteX6" fmla="*/ 211335 w 2113353"/>
              <a:gd name="connsiteY6" fmla="*/ 2764800 h 2764800"/>
              <a:gd name="connsiteX7" fmla="*/ 0 w 2113353"/>
              <a:gd name="connsiteY7" fmla="*/ 2553465 h 2764800"/>
              <a:gd name="connsiteX8" fmla="*/ 0 w 2113353"/>
              <a:gd name="connsiteY8" fmla="*/ 211335 h 27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53" h="2764800">
                <a:moveTo>
                  <a:pt x="0" y="211335"/>
                </a:moveTo>
                <a:cubicBezTo>
                  <a:pt x="0" y="94618"/>
                  <a:pt x="94618" y="0"/>
                  <a:pt x="211335" y="0"/>
                </a:cubicBezTo>
                <a:lnTo>
                  <a:pt x="1902018" y="0"/>
                </a:lnTo>
                <a:cubicBezTo>
                  <a:pt x="2018735" y="0"/>
                  <a:pt x="2113353" y="94618"/>
                  <a:pt x="2113353" y="211335"/>
                </a:cubicBezTo>
                <a:lnTo>
                  <a:pt x="2113353" y="2553465"/>
                </a:lnTo>
                <a:cubicBezTo>
                  <a:pt x="2113353" y="2670182"/>
                  <a:pt x="2018735" y="2764800"/>
                  <a:pt x="1902018" y="2764800"/>
                </a:cubicBezTo>
                <a:lnTo>
                  <a:pt x="211335" y="2764800"/>
                </a:lnTo>
                <a:cubicBezTo>
                  <a:pt x="94618" y="2764800"/>
                  <a:pt x="0" y="2670182"/>
                  <a:pt x="0" y="2553465"/>
                </a:cubicBezTo>
                <a:lnTo>
                  <a:pt x="0" y="21133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1995659" numCol="1" spcCol="1270" anchor="t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/>
              <a:t>Atmospheric Science Data Center (ASDC)</a:t>
            </a:r>
            <a:br>
              <a:rPr lang="en-US" sz="2000" kern="1200" dirty="0"/>
            </a:br>
            <a:endParaRPr lang="en-US" sz="2000" kern="12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197AD31-539C-B940-44F2-9E1235BE7BD9}"/>
              </a:ext>
            </a:extLst>
          </p:cNvPr>
          <p:cNvSpPr/>
          <p:nvPr/>
        </p:nvSpPr>
        <p:spPr>
          <a:xfrm>
            <a:off x="8244570" y="3706766"/>
            <a:ext cx="2588625" cy="2359443"/>
          </a:xfrm>
          <a:custGeom>
            <a:avLst/>
            <a:gdLst>
              <a:gd name="connsiteX0" fmla="*/ 0 w 2588625"/>
              <a:gd name="connsiteY0" fmla="*/ 235944 h 2359443"/>
              <a:gd name="connsiteX1" fmla="*/ 235944 w 2588625"/>
              <a:gd name="connsiteY1" fmla="*/ 0 h 2359443"/>
              <a:gd name="connsiteX2" fmla="*/ 2352681 w 2588625"/>
              <a:gd name="connsiteY2" fmla="*/ 0 h 2359443"/>
              <a:gd name="connsiteX3" fmla="*/ 2588625 w 2588625"/>
              <a:gd name="connsiteY3" fmla="*/ 235944 h 2359443"/>
              <a:gd name="connsiteX4" fmla="*/ 2588625 w 2588625"/>
              <a:gd name="connsiteY4" fmla="*/ 2123499 h 2359443"/>
              <a:gd name="connsiteX5" fmla="*/ 2352681 w 2588625"/>
              <a:gd name="connsiteY5" fmla="*/ 2359443 h 2359443"/>
              <a:gd name="connsiteX6" fmla="*/ 235944 w 2588625"/>
              <a:gd name="connsiteY6" fmla="*/ 2359443 h 2359443"/>
              <a:gd name="connsiteX7" fmla="*/ 0 w 2588625"/>
              <a:gd name="connsiteY7" fmla="*/ 2123499 h 2359443"/>
              <a:gd name="connsiteX8" fmla="*/ 0 w 2588625"/>
              <a:gd name="connsiteY8" fmla="*/ 235944 h 23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8625" h="2359443">
                <a:moveTo>
                  <a:pt x="0" y="235944"/>
                </a:moveTo>
                <a:cubicBezTo>
                  <a:pt x="0" y="105636"/>
                  <a:pt x="105636" y="0"/>
                  <a:pt x="235944" y="0"/>
                </a:cubicBezTo>
                <a:lnTo>
                  <a:pt x="2352681" y="0"/>
                </a:lnTo>
                <a:cubicBezTo>
                  <a:pt x="2482989" y="0"/>
                  <a:pt x="2588625" y="105636"/>
                  <a:pt x="2588625" y="235944"/>
                </a:cubicBezTo>
                <a:lnTo>
                  <a:pt x="2588625" y="2123499"/>
                </a:lnTo>
                <a:cubicBezTo>
                  <a:pt x="2588625" y="2253807"/>
                  <a:pt x="2482989" y="2359443"/>
                  <a:pt x="2352681" y="2359443"/>
                </a:cubicBezTo>
                <a:lnTo>
                  <a:pt x="235944" y="2359443"/>
                </a:lnTo>
                <a:cubicBezTo>
                  <a:pt x="105636" y="2359443"/>
                  <a:pt x="0" y="2253807"/>
                  <a:pt x="0" y="2123499"/>
                </a:cubicBezTo>
                <a:lnTo>
                  <a:pt x="0" y="23594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1346" tIns="211346" rIns="211346" bIns="211346" numCol="1" spcCol="1270" anchor="ctr" anchorCtr="0">
            <a:noAutofit/>
          </a:bodyPr>
          <a:lstStyle/>
          <a:p>
            <a:pPr marL="228600" lvl="1" indent="-228600" algn="ctr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000" kern="1200" dirty="0"/>
              <a:t>Funded by ESDIS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E000547-9817-E731-A8B9-C2685BE2D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41540178-D49C-DB95-E4FC-7FE4B2E58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643E2672-9FC0-8C43-860C-44EBD6A651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3000"/>
                    </a14:imgEffect>
                  </a14:imgLayer>
                </a14:imgProps>
              </a:ext>
            </a:extLst>
          </a:blip>
          <a:srcRect l="26506" r="26506"/>
          <a:stretch>
            <a:fillRect/>
          </a:stretch>
        </p:blipFill>
        <p:spPr/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621D2-7A5D-7EAB-10C3-47A24C14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10/17/2023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41B13-E476-EBDD-D0EF-85A56D5532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D6E24-9B8E-702A-AABF-37E3EF63D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FEB0C-62E0-237F-0B1D-F194B27BA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59E193-303D-078D-62F6-EA2A9881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Highlights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82A388E-3F5A-23A4-79D6-AE9D5A5B5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E97C165B-A939-D70F-4716-BB7AC49D8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64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C53A1-CDE2-B9DB-C5A6-8DC60237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8C60A-D979-D69D-CD33-7775147A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8110C-60CA-1D8E-4656-76847109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73DEE2-610E-FB85-AC5B-F4E152E3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037"/>
            <a:ext cx="4079564" cy="126881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Software Deliveries (61)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0E7C13-0633-82B8-CF41-86E6CA93777E}"/>
              </a:ext>
            </a:extLst>
          </p:cNvPr>
          <p:cNvSpPr/>
          <p:nvPr/>
        </p:nvSpPr>
        <p:spPr>
          <a:xfrm>
            <a:off x="1628384" y="2036848"/>
            <a:ext cx="8855901" cy="9067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Meteorological Ozone and Aerosol (MOA):</a:t>
            </a:r>
            <a:endParaRPr lang="en-US" b="1" dirty="0">
              <a:solidFill>
                <a:srgbClr val="95B8B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 Edition 5 product generation executive (PGE) code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Supporting software deliveries for production and archiving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2E6AE4-A3DA-6523-A1AB-AA47751DFB38}"/>
              </a:ext>
            </a:extLst>
          </p:cNvPr>
          <p:cNvSpPr/>
          <p:nvPr/>
        </p:nvSpPr>
        <p:spPr>
          <a:xfrm>
            <a:off x="1628382" y="3573590"/>
            <a:ext cx="8855901" cy="61758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SARB:</a:t>
            </a:r>
            <a:br>
              <a:rPr lang="en-US" b="1" dirty="0">
                <a:solidFill>
                  <a:srgbClr val="95B8BF"/>
                </a:solidFill>
              </a:rPr>
            </a:br>
            <a:r>
              <a:rPr lang="en-US" dirty="0"/>
              <a:t>New PGE to support new “ice age” value input source (Land Information System)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464E10-9659-716E-922F-2B2D7F7E3B55}"/>
              </a:ext>
            </a:extLst>
          </p:cNvPr>
          <p:cNvSpPr/>
          <p:nvPr/>
        </p:nvSpPr>
        <p:spPr>
          <a:xfrm>
            <a:off x="1628382" y="4821154"/>
            <a:ext cx="8855901" cy="3779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TISA Gridding: </a:t>
            </a:r>
            <a:r>
              <a:rPr lang="en-US" b="1" dirty="0">
                <a:solidFill>
                  <a:schemeClr val="bg1"/>
                </a:solidFill>
              </a:rPr>
              <a:t>Incorporating NOAA-20 VIIRS data into </a:t>
            </a:r>
            <a:r>
              <a:rPr lang="en-US" b="1" dirty="0" err="1">
                <a:solidFill>
                  <a:schemeClr val="bg1"/>
                </a:solidFill>
              </a:rPr>
              <a:t>CldTypHist</a:t>
            </a:r>
            <a:r>
              <a:rPr lang="en-US" b="1" dirty="0">
                <a:solidFill>
                  <a:schemeClr val="bg1"/>
                </a:solidFill>
              </a:rPr>
              <a:t> &amp; </a:t>
            </a:r>
            <a:r>
              <a:rPr lang="en-US" b="1" dirty="0" err="1">
                <a:solidFill>
                  <a:schemeClr val="bg1"/>
                </a:solidFill>
              </a:rPr>
              <a:t>FluxByCldTyp</a:t>
            </a:r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31F79731-6D1A-7F1B-2C2B-0471F880E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2493B138-0BC9-A906-3D96-CC8006168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0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C53A1-CDE2-B9DB-C5A6-8DC60237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65601-5AE2-46FC-B138-694DDD2B510D}" type="slidenum">
              <a:rPr kumimoji="0" lang="en-US" sz="900" b="0" i="0" u="none" strike="noStrike" kern="1200" cap="none" spc="150" normalizeH="0" baseline="0" noProof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900" b="0" i="0" u="none" strike="noStrike" kern="1200" cap="none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8C60A-D979-D69D-CD33-7775147A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10/17/2023</a:t>
            </a:r>
            <a:endParaRPr kumimoji="0" lang="en-US" sz="900" b="0" i="0" u="none" strike="noStrike" kern="1200" cap="all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8110C-60CA-1D8E-4656-76847109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Fall 2023 CERES Science Team Meeting</a:t>
            </a:r>
            <a:endParaRPr kumimoji="0" lang="en-US" sz="900" b="0" i="0" u="none" strike="noStrike" kern="1200" cap="all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73DEE2-610E-FB85-AC5B-F4E152E3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037"/>
            <a:ext cx="4079564" cy="126881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Software Deliveries (61)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464E10-9659-716E-922F-2B2D7F7E3B55}"/>
              </a:ext>
            </a:extLst>
          </p:cNvPr>
          <p:cNvSpPr/>
          <p:nvPr/>
        </p:nvSpPr>
        <p:spPr>
          <a:xfrm>
            <a:off x="1628382" y="4821154"/>
            <a:ext cx="8855901" cy="3779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TISA Averaging: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rPr>
              <a:t>Interpolation adjustment to support surface flux processing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888607-002D-A4DC-C55A-969984A87056}"/>
              </a:ext>
            </a:extLst>
          </p:cNvPr>
          <p:cNvSpPr/>
          <p:nvPr/>
        </p:nvSpPr>
        <p:spPr>
          <a:xfrm>
            <a:off x="1628382" y="3733840"/>
            <a:ext cx="8855901" cy="61758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Instrument and ERBE-like:</a:t>
            </a:r>
            <a:br>
              <a:rPr lang="en-US" b="1" dirty="0">
                <a:solidFill>
                  <a:srgbClr val="95B8BF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Several rounds of gains and spectral response function updates for instruments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820AFF-6FAE-8AEB-1B00-8F52986CD85C}"/>
              </a:ext>
            </a:extLst>
          </p:cNvPr>
          <p:cNvSpPr/>
          <p:nvPr/>
        </p:nvSpPr>
        <p:spPr>
          <a:xfrm>
            <a:off x="1628384" y="2036848"/>
            <a:ext cx="8855901" cy="11572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FLASHFlux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</a:rPr>
              <a:t>Bug-fix to prevent unnecessary filtering of good NOAA-20 values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</a:rPr>
              <a:t>New PGE to produce MOA with GMAO GEOS-IT instead of FP-IT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</a:rPr>
              <a:t>CATALYST support for TISA NOAA-20-only runs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0478F9A-9FD2-1E3B-ED4E-A78D0F0D2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CEDEA1A0-9072-4642-4847-4DBDF1620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C53A1-CDE2-B9DB-C5A6-8DC60237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65601-5AE2-46FC-B138-694DDD2B510D}" type="slidenum">
              <a:rPr kumimoji="0" lang="en-US" sz="900" b="0" i="0" u="none" strike="noStrike" kern="1200" cap="none" spc="150" normalizeH="0" baseline="0" noProof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900" b="0" i="0" u="none" strike="noStrike" kern="1200" cap="none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8C60A-D979-D69D-CD33-7775147A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10/17/2023</a:t>
            </a:r>
            <a:endParaRPr kumimoji="0" lang="en-US" sz="900" b="0" i="0" u="none" strike="noStrike" kern="1200" cap="all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8110C-60CA-1D8E-4656-76847109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Fall 2023 CERES Science Team Meeting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73DEE2-610E-FB85-AC5B-F4E152E3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037"/>
            <a:ext cx="4079564" cy="126881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Software Deliveries (61)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0E7C13-0633-82B8-CF41-86E6CA93777E}"/>
              </a:ext>
            </a:extLst>
          </p:cNvPr>
          <p:cNvSpPr/>
          <p:nvPr/>
        </p:nvSpPr>
        <p:spPr>
          <a:xfrm>
            <a:off x="1628384" y="2036848"/>
            <a:ext cx="8855901" cy="9022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defRPr/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CATALYST, PR Tool, and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CERESlib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</a:rPr>
              <a:t>Many deliveries increasing production resilience to missing or additional data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</a:rPr>
              <a:t>Edition 5 support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2E6AE4-A3DA-6523-A1AB-AA47751DFB38}"/>
              </a:ext>
            </a:extLst>
          </p:cNvPr>
          <p:cNvSpPr/>
          <p:nvPr/>
        </p:nvSpPr>
        <p:spPr>
          <a:xfrm>
            <a:off x="1628382" y="3497409"/>
            <a:ext cx="8855901" cy="3779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Univers Light"/>
              </a:rPr>
              <a:t>Various SORCE TSI, MATCH aerosol, and gridded GEO ancillary product updates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CDA36E0-95C0-0A7E-E4C1-B5B403E93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B72F6CBC-DC22-7892-C46E-066F2ADD3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7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C53A1-CDE2-B9DB-C5A6-8DC60237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65601-5AE2-46FC-B138-694DDD2B510D}" type="slidenum">
              <a:rPr kumimoji="0" lang="en-US" sz="900" b="0" i="0" u="none" strike="noStrike" kern="1200" cap="none" spc="150" normalizeH="0" baseline="0" noProof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900" b="0" i="0" u="none" strike="noStrike" kern="1200" cap="none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8C60A-D979-D69D-CD33-7775147A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10/17/2023</a:t>
            </a:r>
            <a:endParaRPr kumimoji="0" lang="en-US" sz="900" b="0" i="0" u="none" strike="noStrike" kern="1200" cap="all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8110C-60CA-1D8E-4656-76847109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Fall 2023 CERES Science Team Meeting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73DEE2-610E-FB85-AC5B-F4E152E3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4079564" cy="47783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Product Availability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AE686392-3387-AC3A-D363-68A3A95A1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979185"/>
              </p:ext>
            </p:extLst>
          </p:nvPr>
        </p:nvGraphicFramePr>
        <p:xfrm>
          <a:off x="1050163" y="1018540"/>
          <a:ext cx="10091673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4730">
                  <a:extLst>
                    <a:ext uri="{9D8B030D-6E8A-4147-A177-3AD203B41FA5}">
                      <a16:colId xmlns:a16="http://schemas.microsoft.com/office/drawing/2014/main" val="1699460350"/>
                    </a:ext>
                  </a:extLst>
                </a:gridCol>
                <a:gridCol w="1099773">
                  <a:extLst>
                    <a:ext uri="{9D8B030D-6E8A-4147-A177-3AD203B41FA5}">
                      <a16:colId xmlns:a16="http://schemas.microsoft.com/office/drawing/2014/main" val="2454364480"/>
                    </a:ext>
                  </a:extLst>
                </a:gridCol>
                <a:gridCol w="1099773">
                  <a:extLst>
                    <a:ext uri="{9D8B030D-6E8A-4147-A177-3AD203B41FA5}">
                      <a16:colId xmlns:a16="http://schemas.microsoft.com/office/drawing/2014/main" val="2256553360"/>
                    </a:ext>
                  </a:extLst>
                </a:gridCol>
                <a:gridCol w="1099773">
                  <a:extLst>
                    <a:ext uri="{9D8B030D-6E8A-4147-A177-3AD203B41FA5}">
                      <a16:colId xmlns:a16="http://schemas.microsoft.com/office/drawing/2014/main" val="1917996951"/>
                    </a:ext>
                  </a:extLst>
                </a:gridCol>
                <a:gridCol w="2167083">
                  <a:extLst>
                    <a:ext uri="{9D8B030D-6E8A-4147-A177-3AD203B41FA5}">
                      <a16:colId xmlns:a16="http://schemas.microsoft.com/office/drawing/2014/main" val="3775803219"/>
                    </a:ext>
                  </a:extLst>
                </a:gridCol>
                <a:gridCol w="1850541">
                  <a:extLst>
                    <a:ext uri="{9D8B030D-6E8A-4147-A177-3AD203B41FA5}">
                      <a16:colId xmlns:a16="http://schemas.microsoft.com/office/drawing/2014/main" val="518766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1600" dirty="0"/>
                        <a:t>Platform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29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Product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Terra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Aqua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S-NPP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NOAA-20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Availability Thru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74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7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6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2018-2022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02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SSF1deg-Hour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67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SSF1deg-Day/-Month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84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SYN1deg-1Hour/-</a:t>
                      </a:r>
                      <a:r>
                        <a:rPr lang="en-US" sz="1600" dirty="0" err="1"/>
                        <a:t>MHour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Terra+Aqua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Terra+NOAA-20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June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64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SYN1deg-Day/-Month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Terra+Aqua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Terra+NOAA-20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June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85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CldTypHist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Terra+Aqua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Terra+NOAA-20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29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FluxByCldTyp</a:t>
                      </a:r>
                      <a:r>
                        <a:rPr lang="en-US" sz="1600" dirty="0"/>
                        <a:t>-Day/-Month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Terra+Aqua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67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EBAF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Terra+Aqua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June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69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EBAF </a:t>
                      </a:r>
                      <a:r>
                        <a:rPr lang="en-US" sz="1600" dirty="0" err="1"/>
                        <a:t>ToA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Terra+Aqua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359436"/>
                  </a:ext>
                </a:extLst>
              </a:tr>
            </a:tbl>
          </a:graphicData>
        </a:graphic>
      </p:graphicFrame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C6420261-9F7A-FFE6-C92D-E970E5660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291B4E9A-5C69-22AA-2477-C35FE6108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02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621D2-7A5D-7EAB-10C3-47A24C14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10/17/2023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41B13-E476-EBDD-D0EF-85A56D5532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D6E24-9B8E-702A-AABF-37E3EF63D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FEB0C-62E0-237F-0B1D-F194B27BA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59E193-303D-078D-62F6-EA2A9881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Improvements</a:t>
            </a:r>
          </a:p>
        </p:txBody>
      </p:sp>
      <p:pic>
        <p:nvPicPr>
          <p:cNvPr id="13" name="Picture Placeholder 12" descr="A diagram of a software system&#10;&#10;Description automatically generated">
            <a:extLst>
              <a:ext uri="{FF2B5EF4-FFF2-40B4-BE49-F238E27FC236}">
                <a16:creationId xmlns:a16="http://schemas.microsoft.com/office/drawing/2014/main" id="{F2E79C1D-F529-7C6F-D39E-B0FF0B4DF2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3000"/>
                    </a14:imgEffect>
                  </a14:imgLayer>
                </a14:imgProps>
              </a:ext>
            </a:extLst>
          </a:blip>
          <a:srcRect l="24588" r="24588"/>
          <a:stretch>
            <a:fillRect/>
          </a:stretch>
        </p:blipFill>
        <p:spPr/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7580658-34AB-2074-CF5D-30E141B06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FBD7FB21-1E0A-9B0F-8766-A251AC08E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50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B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CA2FA43-F948-4BB4-B8A4-454175EB0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928" y="946699"/>
            <a:ext cx="2990871" cy="1268811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>
                <a:solidFill>
                  <a:schemeClr val="accent3"/>
                </a:solidFill>
              </a:rPr>
              <a:t>Edition 5 Progress</a:t>
            </a:r>
          </a:p>
        </p:txBody>
      </p:sp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8CBCBDD7-51C5-49ED-9C76-3DE3C63BD0A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39000" y="2240786"/>
            <a:ext cx="914971" cy="296011"/>
          </a:xfrm>
        </p:spPr>
        <p:txBody>
          <a:bodyPr/>
          <a:lstStyle/>
          <a:p>
            <a:r>
              <a:rPr lang="en-ZA" dirty="0">
                <a:solidFill>
                  <a:schemeClr val="accent6"/>
                </a:solidFill>
              </a:rPr>
              <a:t>MOA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45E95F9-3F44-4B69-8A23-7AEEEB9C7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696233" y="2579887"/>
            <a:ext cx="1260" cy="344415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F14FB2AB-9FFF-4CFE-854A-A7FAFA46FCB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96804" y="2672211"/>
            <a:ext cx="1021001" cy="50172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2023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D65799B-C9ED-4AF7-99B6-8AEEE40F44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12346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Jan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E7570FA-A158-46AA-B42E-A416674A8F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01761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Feb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BE9431-8784-4280-AE8C-CED8DDF9CB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91176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Mar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3CFFFAE-6814-48AE-A8A8-E6A944661D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080591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Apr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CFC5663-AFC0-4069-8980-5F1E7706ED7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10807" y="3093970"/>
            <a:ext cx="61531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May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6EDAB0D-8731-4A3B-8B9A-9AC779BABA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59421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Jun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BCBA1AE-49A0-4018-8A1A-B3AABAC8CF3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8836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Jul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13D4B13-FB8B-4D73-A905-26F8A33590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38251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Aug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084358C-9AD6-4A22-B192-4178166B876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27666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Sep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F9305E8-C40A-40BF-8B20-653B54AAFC4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817081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Oct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4E8F3B0-7E31-44F5-BA40-AE06767F32A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06496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Nov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2143E8F-5F09-445A-BC8A-0B6D9B004BB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395907" y="3093970"/>
            <a:ext cx="495300" cy="65227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Dec</a:t>
            </a:r>
          </a:p>
        </p:txBody>
      </p:sp>
      <p:sp>
        <p:nvSpPr>
          <p:cNvPr id="154" name="Text Placeholder 153">
            <a:extLst>
              <a:ext uri="{FF2B5EF4-FFF2-40B4-BE49-F238E27FC236}">
                <a16:creationId xmlns:a16="http://schemas.microsoft.com/office/drawing/2014/main" id="{1EFAB460-4C0F-46A4-A33E-D2DC58D67EF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270507" y="3740453"/>
            <a:ext cx="978675" cy="538114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ESNOW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&amp; EICE</a:t>
            </a:r>
          </a:p>
        </p:txBody>
      </p:sp>
      <p:sp>
        <p:nvSpPr>
          <p:cNvPr id="192" name="Text Placeholder 191">
            <a:extLst>
              <a:ext uri="{FF2B5EF4-FFF2-40B4-BE49-F238E27FC236}">
                <a16:creationId xmlns:a16="http://schemas.microsoft.com/office/drawing/2014/main" id="{55580E67-FF97-4756-9BB8-EDF3A8FAEA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836141" y="3869787"/>
            <a:ext cx="1616672" cy="408780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MODIS Clouds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68DD4F5-BC37-49CD-A088-6E01D0AE0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749477" y="4273879"/>
            <a:ext cx="1260" cy="344415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020B9AA-A54B-4C64-A373-BB5BB8CBE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652701" y="4289236"/>
            <a:ext cx="1260" cy="344415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05D2580-8442-4285-A59A-A404D29405A1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96804" y="4361409"/>
            <a:ext cx="1021001" cy="501726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2024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1619669-E134-4AC0-A4E3-D377BB6312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712346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Jan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3E477F5-5A55-4AB2-A622-896CACFC5F2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501761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Feb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059E716-6659-433E-B7BF-C6A645716D6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91176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Mar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8283CDB-34F1-45AC-AE32-7137CCDFB7B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080591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Apr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10A753E-D8C0-470E-B8E9-A900778E0EA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810807" y="4795797"/>
            <a:ext cx="61531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May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8569248-14EC-414F-81CD-1CCF576D952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659421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Jun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7CA94C6-22C1-4A75-AFD3-91E25661D16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48836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Jul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234D704-CB58-45E0-B2E0-E2E21E330E5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238251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Aug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49550E1-3386-43EF-9EC4-9CEFAE24E57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027666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Sep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648AA1E-978E-4C5F-B03B-EA65903D0A3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817081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Oct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F77A274-54B7-4EE8-8638-9C16D14992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9606496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Nov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9917-5449-4ECF-9E45-E7415CE6BA6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395907" y="4795797"/>
            <a:ext cx="495300" cy="652272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90000"/>
                  </a:schemeClr>
                </a:solidFill>
              </a:rPr>
              <a:t>Dec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71623F8-6B94-407F-A2D9-DA486A496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7081" y="4599430"/>
            <a:ext cx="8510121" cy="0"/>
            <a:chOff x="1504814" y="2488864"/>
            <a:chExt cx="8510121" cy="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DD0B619-5ADE-48B3-8810-EDA2A0E092E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A308CB1-AAC2-445F-9321-744332C1608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497B606-3509-4F1C-8342-39DE1A3803D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35A8637-235A-4ABD-AAD4-EF36C5E821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F5EE4E2-B601-4A0D-9BB4-F795C07E2D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693B18B-1819-4F01-B4D8-16BE6F1D635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C3EC66B-902F-4B85-B6EE-462E20B9B3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B91716-CD02-4B31-A81B-C3E8EC9DC80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A3E5806-FB1F-455A-9525-FEFAB1E7B81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B8C65EC-810E-4C3B-B51B-46D60FCA18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BFE2078-2047-4827-A96C-F36B933F16D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3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32AE00A-734F-426E-B9CA-5261C9D2B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2910" y="4504376"/>
            <a:ext cx="8858463" cy="174171"/>
            <a:chOff x="1835966" y="4162015"/>
            <a:chExt cx="8858463" cy="174171"/>
          </a:xfrm>
        </p:grpSpPr>
        <p:sp>
          <p:nvSpPr>
            <p:cNvPr id="61" name="Oval 234">
              <a:extLst>
                <a:ext uri="{FF2B5EF4-FFF2-40B4-BE49-F238E27FC236}">
                  <a16:creationId xmlns:a16="http://schemas.microsoft.com/office/drawing/2014/main" id="{ED4F91A3-78ED-4612-97CB-F4C90FB0E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2" name="Oval 236">
              <a:extLst>
                <a:ext uri="{FF2B5EF4-FFF2-40B4-BE49-F238E27FC236}">
                  <a16:creationId xmlns:a16="http://schemas.microsoft.com/office/drawing/2014/main" id="{316F6D5C-8077-461E-9536-3ED3D2F9A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3" name="Oval 238">
              <a:extLst>
                <a:ext uri="{FF2B5EF4-FFF2-40B4-BE49-F238E27FC236}">
                  <a16:creationId xmlns:a16="http://schemas.microsoft.com/office/drawing/2014/main" id="{B6A33B9F-DAC5-4B33-A82E-0B3BADC54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4" name="Oval 240">
              <a:extLst>
                <a:ext uri="{FF2B5EF4-FFF2-40B4-BE49-F238E27FC236}">
                  <a16:creationId xmlns:a16="http://schemas.microsoft.com/office/drawing/2014/main" id="{38CEBE86-3F30-429B-A97C-F5553C36D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5" name="Oval 242">
              <a:extLst>
                <a:ext uri="{FF2B5EF4-FFF2-40B4-BE49-F238E27FC236}">
                  <a16:creationId xmlns:a16="http://schemas.microsoft.com/office/drawing/2014/main" id="{EFFF9285-6F20-4391-B850-ED21D5D1D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6" name="Oval 244">
              <a:extLst>
                <a:ext uri="{FF2B5EF4-FFF2-40B4-BE49-F238E27FC236}">
                  <a16:creationId xmlns:a16="http://schemas.microsoft.com/office/drawing/2014/main" id="{376682E9-7B6C-4EC3-BBAD-6CB29C9A1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7" name="Oval 246">
              <a:extLst>
                <a:ext uri="{FF2B5EF4-FFF2-40B4-BE49-F238E27FC236}">
                  <a16:creationId xmlns:a16="http://schemas.microsoft.com/office/drawing/2014/main" id="{5FA92D94-99FC-4817-B0DD-8D78B4A9E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8" name="Oval 248">
              <a:extLst>
                <a:ext uri="{FF2B5EF4-FFF2-40B4-BE49-F238E27FC236}">
                  <a16:creationId xmlns:a16="http://schemas.microsoft.com/office/drawing/2014/main" id="{1BD8F001-5E0D-465B-9B66-8B01D786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69" name="Oval 250">
              <a:extLst>
                <a:ext uri="{FF2B5EF4-FFF2-40B4-BE49-F238E27FC236}">
                  <a16:creationId xmlns:a16="http://schemas.microsoft.com/office/drawing/2014/main" id="{D1762A72-5C48-434C-A525-45260DC10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70" name="Oval 252">
              <a:extLst>
                <a:ext uri="{FF2B5EF4-FFF2-40B4-BE49-F238E27FC236}">
                  <a16:creationId xmlns:a16="http://schemas.microsoft.com/office/drawing/2014/main" id="{B34622F7-4465-478F-8173-4770ACB00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71" name="Oval 254">
              <a:extLst>
                <a:ext uri="{FF2B5EF4-FFF2-40B4-BE49-F238E27FC236}">
                  <a16:creationId xmlns:a16="http://schemas.microsoft.com/office/drawing/2014/main" id="{28C20F0D-49D4-4AD4-980D-EF722F1654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  <p:sp>
          <p:nvSpPr>
            <p:cNvPr id="72" name="Oval 256">
              <a:extLst>
                <a:ext uri="{FF2B5EF4-FFF2-40B4-BE49-F238E27FC236}">
                  <a16:creationId xmlns:a16="http://schemas.microsoft.com/office/drawing/2014/main" id="{03E5FE08-FC48-4C93-9F17-D012A6EDE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3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ight"/>
                <a:ea typeface="+mn-ea"/>
                <a:cs typeface="+mn-cs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150F9AA-6A16-40C5-9310-94B1EF2AB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9387" y="2903878"/>
            <a:ext cx="8510121" cy="0"/>
            <a:chOff x="1504814" y="2488864"/>
            <a:chExt cx="8510121" cy="0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319387A-1E3E-47B7-B40B-E218BAEF739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E040253-E7E5-48F6-8077-03B4C18B809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4F312FB-15A4-4452-9608-84BDFDE76B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6C19E9C-DC05-4AC2-8CC7-36E75590F6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C097C18-68BF-4A87-8DF2-454A614A76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4E76F32-8705-4877-B5A3-8D3CA7E3C5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B343F77-DB67-4809-AD8A-479DF66E764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0DE5F8F-8355-4F62-9E83-521405AD6AE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69A8F57-F50F-4A3A-A65C-CA207333D04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B2596FF-265D-472C-92B7-65FFA50297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408394A-E928-4D8E-93CE-A0641087CD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Oval 234">
            <a:extLst>
              <a:ext uri="{FF2B5EF4-FFF2-40B4-BE49-F238E27FC236}">
                <a16:creationId xmlns:a16="http://schemas.microsoft.com/office/drawing/2014/main" id="{133610CE-BAC3-4F9B-A67E-68E4F0DFB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72910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88" name="Oval 236">
            <a:extLst>
              <a:ext uri="{FF2B5EF4-FFF2-40B4-BE49-F238E27FC236}">
                <a16:creationId xmlns:a16="http://schemas.microsoft.com/office/drawing/2014/main" id="{40BD6515-0D02-4705-85FC-F9C356B22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62391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89" name="Oval 238">
            <a:extLst>
              <a:ext uri="{FF2B5EF4-FFF2-40B4-BE49-F238E27FC236}">
                <a16:creationId xmlns:a16="http://schemas.microsoft.com/office/drawing/2014/main" id="{2CA8D616-A989-4806-980B-28EAC1B38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51872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0" name="Oval 240">
            <a:extLst>
              <a:ext uri="{FF2B5EF4-FFF2-40B4-BE49-F238E27FC236}">
                <a16:creationId xmlns:a16="http://schemas.microsoft.com/office/drawing/2014/main" id="{240D86DE-4380-4F08-ABBC-617B49FF2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241353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1" name="Oval 242">
            <a:extLst>
              <a:ext uri="{FF2B5EF4-FFF2-40B4-BE49-F238E27FC236}">
                <a16:creationId xmlns:a16="http://schemas.microsoft.com/office/drawing/2014/main" id="{398EE22A-C3C3-4467-91CE-DDF1F1DA7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30834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2" name="Oval 244">
            <a:extLst>
              <a:ext uri="{FF2B5EF4-FFF2-40B4-BE49-F238E27FC236}">
                <a16:creationId xmlns:a16="http://schemas.microsoft.com/office/drawing/2014/main" id="{28868900-80C8-4859-B7CB-2A75F3178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20315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3" name="Oval 246">
            <a:extLst>
              <a:ext uri="{FF2B5EF4-FFF2-40B4-BE49-F238E27FC236}">
                <a16:creationId xmlns:a16="http://schemas.microsoft.com/office/drawing/2014/main" id="{88DF167B-B247-45A9-B88A-C1F196E3B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09796" y="2808151"/>
            <a:ext cx="174171" cy="174171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4" name="Oval 248">
            <a:extLst>
              <a:ext uri="{FF2B5EF4-FFF2-40B4-BE49-F238E27FC236}">
                <a16:creationId xmlns:a16="http://schemas.microsoft.com/office/drawing/2014/main" id="{AA95D070-96CA-4C48-83AC-5FCEBBD79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99277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5" name="Oval 250">
            <a:extLst>
              <a:ext uri="{FF2B5EF4-FFF2-40B4-BE49-F238E27FC236}">
                <a16:creationId xmlns:a16="http://schemas.microsoft.com/office/drawing/2014/main" id="{F5E376AC-4F77-4141-92D8-3B0651950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8758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6" name="Oval 252">
            <a:extLst>
              <a:ext uri="{FF2B5EF4-FFF2-40B4-BE49-F238E27FC236}">
                <a16:creationId xmlns:a16="http://schemas.microsoft.com/office/drawing/2014/main" id="{B8EF397C-4E18-46D8-81BF-98013DA39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78239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7" name="Oval 254">
            <a:extLst>
              <a:ext uri="{FF2B5EF4-FFF2-40B4-BE49-F238E27FC236}">
                <a16:creationId xmlns:a16="http://schemas.microsoft.com/office/drawing/2014/main" id="{58DE5AA1-7E30-4C58-9DBC-71D29D756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67720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98" name="Oval 256">
            <a:extLst>
              <a:ext uri="{FF2B5EF4-FFF2-40B4-BE49-F238E27FC236}">
                <a16:creationId xmlns:a16="http://schemas.microsoft.com/office/drawing/2014/main" id="{6843E8D5-0BC4-47E9-91D5-95EE1367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7202" y="2808151"/>
            <a:ext cx="174171" cy="174171"/>
          </a:xfrm>
          <a:prstGeom prst="rect">
            <a:avLst/>
          </a:prstGeom>
          <a:noFill/>
          <a:ln w="12700">
            <a:solidFill>
              <a:schemeClr val="accent3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 Light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0AD713-D66D-8145-F5CC-E2A1FAE9A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65601-5AE2-46FC-B138-694DDD2B510D}" type="slidenum">
              <a:rPr kumimoji="0" lang="en-US" sz="900" b="0" i="0" u="none" strike="noStrike" kern="1200" cap="none" spc="150" normalizeH="0" baseline="0" noProof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900" b="0" i="0" u="none" strike="noStrike" kern="1200" cap="none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52B935-6EBE-8500-26CB-961CDAAA0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10/17/2023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E50DE8-1A7A-2172-E0D7-106A874F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Fall 2023 CERES Science Team Meeting</a:t>
            </a:r>
            <a:endParaRPr kumimoji="0" lang="en-US" sz="900" b="0" i="0" u="none" strike="noStrike" kern="1200" cap="all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11" name="Text Placeholder 79">
            <a:extLst>
              <a:ext uri="{FF2B5EF4-FFF2-40B4-BE49-F238E27FC236}">
                <a16:creationId xmlns:a16="http://schemas.microsoft.com/office/drawing/2014/main" id="{191B8DC3-0581-7E1C-8E6D-11E6B25A3F44}"/>
              </a:ext>
            </a:extLst>
          </p:cNvPr>
          <p:cNvSpPr txBox="1">
            <a:spLocks/>
          </p:cNvSpPr>
          <p:nvPr/>
        </p:nvSpPr>
        <p:spPr>
          <a:xfrm>
            <a:off x="1497677" y="3979503"/>
            <a:ext cx="914971" cy="296011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kern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>
                <a:solidFill>
                  <a:schemeClr val="accent6"/>
                </a:solidFill>
              </a:rPr>
              <a:t>BDS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7844EBE-6FAB-6DA8-4A42-D10F799D6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954910" y="4258316"/>
            <a:ext cx="1260" cy="344415"/>
          </a:xfrm>
          <a:prstGeom prst="line">
            <a:avLst/>
          </a:prstGeom>
          <a:ln>
            <a:solidFill>
              <a:schemeClr val="accent3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A2DF72E-0733-91E7-D11E-E837C25C8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21CD10C5-DE13-7C52-F6A2-0BC316B45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7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154" grpId="0" build="p"/>
      <p:bldP spid="192" grpId="0" build="p"/>
      <p:bldP spid="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B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A070758-9539-49E3-9A13-06037269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810973" y="4189152"/>
            <a:ext cx="3121302" cy="46947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>
                <a:solidFill>
                  <a:schemeClr val="accent3"/>
                </a:solidFill>
              </a:rPr>
              <a:t>Edition 5 Progress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CB3BA1F-61EC-43EA-B954-8D7BA548F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92370" y="2302100"/>
            <a:ext cx="3213220" cy="480886"/>
          </a:xfrm>
        </p:spPr>
        <p:txBody>
          <a:bodyPr/>
          <a:lstStyle/>
          <a:p>
            <a:r>
              <a:rPr lang="en-US" sz="2400" dirty="0">
                <a:solidFill>
                  <a:schemeClr val="accent3"/>
                </a:solidFill>
              </a:rPr>
              <a:t>Edition 5 Progress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E729BB73-6CD7-44AA-A8FE-669B7271B5B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41723" y="2756830"/>
            <a:ext cx="5812076" cy="299185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Edition 5 MOA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”</a:t>
            </a:r>
            <a:r>
              <a:rPr lang="en-US" sz="1800" dirty="0" err="1">
                <a:solidFill>
                  <a:schemeClr val="bg1"/>
                </a:solidFill>
              </a:rPr>
              <a:t>AlphaN</a:t>
            </a:r>
            <a:r>
              <a:rPr lang="en-US" sz="1800" dirty="0">
                <a:solidFill>
                  <a:schemeClr val="bg1"/>
                </a:solidFill>
              </a:rPr>
              <a:t>” tests commencing (Alpha1, first)</a:t>
            </a:r>
          </a:p>
          <a:p>
            <a:pPr marL="971550" lvl="1" indent="-285750"/>
            <a:r>
              <a:rPr lang="en-US" sz="1800" dirty="0">
                <a:solidFill>
                  <a:schemeClr val="bg1"/>
                </a:solidFill>
              </a:rPr>
              <a:t>Internal-only</a:t>
            </a:r>
          </a:p>
          <a:p>
            <a:pPr marL="971550" lvl="1" indent="-285750"/>
            <a:r>
              <a:rPr lang="en-US" sz="1800" dirty="0">
                <a:solidFill>
                  <a:schemeClr val="bg1"/>
                </a:solidFill>
              </a:rPr>
              <a:t>Cloud properties and fluxes through gridding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Updating schedule as contingencies learned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Next delivery: BDS or ESNOW &amp; EICE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E72878-1F72-53A5-1F09-C62C537A2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>
                <a:solidFill>
                  <a:schemeClr val="bg1"/>
                </a:solidFill>
              </a:rPr>
              <a:pPr/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1A345F5-CBDE-A5B9-D620-D8F7E85EF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E20C0B3B-17CB-8356-D447-97822274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Fall 2023 CERES Science Team Meeting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57E6029-39E4-7A5F-F8D2-95F386E856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966091"/>
              </p:ext>
            </p:extLst>
          </p:nvPr>
        </p:nvGraphicFramePr>
        <p:xfrm>
          <a:off x="1262669" y="1361575"/>
          <a:ext cx="3951449" cy="3926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7E03B83-370E-EE56-EA8D-F29888706F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14DC3387-60B4-C0D1-A033-8ADC13AB36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1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B30F4E-BE39-664D-9F91-1DEA9505B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6FAC85C-2162-A047-BA0D-8A83B1B27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D256868-F9DE-F949-88D3-CDF09A960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AF21859-0621-7E4D-B296-AD46AA79F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024556D-625F-3149-B2C0-D64A2125DA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uiExpand="1" build="p"/>
      <p:bldGraphic spid="8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347921B-775C-41FF-AD6F-5A1B2D38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755452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B92578-BA63-47A9-A529-C8D672FC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7290" y="0"/>
            <a:ext cx="0" cy="25095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CB150D-1315-4E18-9CC3-E374E921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080"/>
            <a:ext cx="4214659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TISA Code Re-Architecture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DBD5CC10-FEFA-4566-B352-7ABA79D05B9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28754" y="3664541"/>
            <a:ext cx="7394353" cy="269180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SW, LW and 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Modular code, JSON configuration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Ample, generalized subroutine usage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Sharing of/cross-training on code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6116CE-6EC7-B722-95FF-D210FC09C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19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E45B0-802E-74D5-4BD9-1CA7D7DB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10/17/2023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EB0D3A4-108E-2395-9BFA-A8025D0F91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1739453"/>
              </p:ext>
            </p:extLst>
          </p:nvPr>
        </p:nvGraphicFramePr>
        <p:xfrm>
          <a:off x="2032000" y="1510905"/>
          <a:ext cx="8128000" cy="2341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ight Arrow 12">
            <a:extLst>
              <a:ext uri="{FF2B5EF4-FFF2-40B4-BE49-F238E27FC236}">
                <a16:creationId xmlns:a16="http://schemas.microsoft.com/office/drawing/2014/main" id="{91E74D05-9038-2ABD-ED31-890442D2A5A0}"/>
              </a:ext>
            </a:extLst>
          </p:cNvPr>
          <p:cNvSpPr/>
          <p:nvPr/>
        </p:nvSpPr>
        <p:spPr>
          <a:xfrm rot="20700000">
            <a:off x="1604486" y="3425434"/>
            <a:ext cx="2636388" cy="9841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Matching criteria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99B5AD6A-1D2A-89F6-C502-938A8C9EEC40}"/>
              </a:ext>
            </a:extLst>
          </p:cNvPr>
          <p:cNvSpPr/>
          <p:nvPr/>
        </p:nvSpPr>
        <p:spPr>
          <a:xfrm rot="20700000">
            <a:off x="330755" y="3160615"/>
            <a:ext cx="2636388" cy="9841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CERES data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704A560-FF9D-F8DB-A41A-E7AA54DDE7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C8E441C3-2441-3170-525A-D9A2D68DDC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FA568EB1-BF3D-90FE-0734-FCC24C4E9522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cap="all" spc="150" dirty="0">
                <a:solidFill>
                  <a:srgbClr val="757171"/>
                </a:solidFill>
                <a:latin typeface="Univers Light" panose="020B0403020202020204" pitchFamily="34" charset="0"/>
              </a:rPr>
              <a:t>Fall 2023 CERES Science Team Meeting</a:t>
            </a:r>
          </a:p>
        </p:txBody>
      </p:sp>
    </p:spTree>
    <p:extLst>
      <p:ext uri="{BB962C8B-B14F-4D97-AF65-F5344CB8AC3E}">
        <p14:creationId xmlns:p14="http://schemas.microsoft.com/office/powerpoint/2010/main" val="13771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6D1FA7B-CF53-A043-BAF4-52817FA5C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C6E0E21-15AF-9948-B5E6-0FA04776C7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4EDA8F3-046B-4248-B8FE-6A527681AE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build="p"/>
      <p:bldGraphic spid="7" grpId="0" uiExpand="1">
        <p:bldSub>
          <a:bldDgm bld="one"/>
        </p:bldSub>
      </p:bldGraphic>
      <p:bldP spid="13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347921B-775C-41FF-AD6F-5A1B2D38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755452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B92578-BA63-47A9-A529-C8D672FC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7290" y="0"/>
            <a:ext cx="0" cy="25095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CB150D-1315-4E18-9CC3-E374E921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080"/>
            <a:ext cx="4214659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TISA Code Re-Architecture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DBD5CC10-FEFA-4566-B352-7ABA79D05B9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112036" y="1678351"/>
            <a:ext cx="10497371" cy="4236303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8696B"/>
                </a:solidFill>
              </a:rPr>
              <a:t>Generic </a:t>
            </a:r>
            <a:r>
              <a:rPr lang="en-US" sz="2000" dirty="0" err="1">
                <a:solidFill>
                  <a:srgbClr val="58696B"/>
                </a:solidFill>
              </a:rPr>
              <a:t>netCDF</a:t>
            </a:r>
            <a:r>
              <a:rPr lang="en-US" sz="2000" dirty="0">
                <a:solidFill>
                  <a:srgbClr val="58696B"/>
                </a:solidFill>
              </a:rPr>
              <a:t> data product reader</a:t>
            </a: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“Packing list” JSON file defines expected contents</a:t>
            </a: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Increases modularity of codebase</a:t>
            </a: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Easier to debug</a:t>
            </a:r>
            <a:br>
              <a:rPr lang="en-US" sz="2000" dirty="0">
                <a:solidFill>
                  <a:srgbClr val="58696B"/>
                </a:solidFill>
              </a:rPr>
            </a:br>
            <a:endParaRPr lang="en-US" sz="2000" dirty="0">
              <a:solidFill>
                <a:srgbClr val="58696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8696B"/>
                </a:solidFill>
              </a:rPr>
              <a:t>Surface type look-up table finalized</a:t>
            </a: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Reading 10-min. IGBP static and updated snow/sea-ice maps and resampling (SW &amp; LW)</a:t>
            </a: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Logic </a:t>
            </a: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Data structure</a:t>
            </a:r>
            <a:br>
              <a:rPr lang="en-US" sz="2000" dirty="0">
                <a:solidFill>
                  <a:srgbClr val="58696B"/>
                </a:solidFill>
              </a:rPr>
            </a:br>
            <a:endParaRPr lang="en-US" sz="2000" dirty="0">
              <a:solidFill>
                <a:srgbClr val="58696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8696B"/>
                </a:solidFill>
              </a:rPr>
              <a:t>SW narrowband to broadband module updated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6116CE-6EC7-B722-95FF-D210FC09C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E45B0-802E-74D5-4BD9-1CA7D7DB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8D87B65-B5C3-C1ED-CD45-879AC3947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C1DFC4D7-26A8-BAB0-ECC7-38EBCD40F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CB74B026-621C-1E0F-309A-9440C60FA1E9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cap="all" spc="150" dirty="0">
                <a:solidFill>
                  <a:srgbClr val="757171"/>
                </a:solidFill>
                <a:latin typeface="Univers Light" panose="020B0403020202020204" pitchFamily="34" charset="0"/>
              </a:rPr>
              <a:t>Fall 2023 CERES Science Team Meeting</a:t>
            </a:r>
          </a:p>
        </p:txBody>
      </p:sp>
    </p:spTree>
    <p:extLst>
      <p:ext uri="{BB962C8B-B14F-4D97-AF65-F5344CB8AC3E}">
        <p14:creationId xmlns:p14="http://schemas.microsoft.com/office/powerpoint/2010/main" val="271179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347921B-775C-41FF-AD6F-5A1B2D38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755452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B92578-BA63-47A9-A529-C8D672FC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7290" y="0"/>
            <a:ext cx="0" cy="25095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CB150D-1315-4E18-9CC3-E374E921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080"/>
            <a:ext cx="4214659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TISA Code Re-Architecture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DBD5CC10-FEFA-4566-B352-7ABA79D05B9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112036" y="2028890"/>
            <a:ext cx="10077812" cy="406902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8696B"/>
                </a:solidFill>
              </a:rPr>
              <a:t>Gridding:</a:t>
            </a: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C++ Re-architecture:</a:t>
            </a:r>
          </a:p>
          <a:p>
            <a:pPr marL="1428750" lvl="2" indent="-285750"/>
            <a:r>
              <a:rPr lang="en-US" dirty="0">
                <a:solidFill>
                  <a:srgbClr val="58696B"/>
                </a:solidFill>
              </a:rPr>
              <a:t>JSON configured metadata support</a:t>
            </a:r>
          </a:p>
          <a:p>
            <a:pPr marL="1428750" lvl="2" indent="-285750"/>
            <a:r>
              <a:rPr lang="en-US" dirty="0">
                <a:solidFill>
                  <a:srgbClr val="58696B"/>
                </a:solidFill>
              </a:rPr>
              <a:t>Implemented cosine SZA weighting, non-binned multidimensional variable support, offset capability</a:t>
            </a:r>
          </a:p>
          <a:p>
            <a:pPr marL="971550" lvl="1" indent="-285750"/>
            <a:endParaRPr lang="en-US" sz="2000" dirty="0">
              <a:solidFill>
                <a:srgbClr val="58696B"/>
              </a:solidFill>
            </a:endParaRPr>
          </a:p>
          <a:p>
            <a:pPr marL="971550" lvl="1" indent="-285750"/>
            <a:r>
              <a:rPr lang="en-US" sz="2000" dirty="0">
                <a:solidFill>
                  <a:srgbClr val="58696B"/>
                </a:solidFill>
              </a:rPr>
              <a:t>Prototype CRS1deg product in development</a:t>
            </a:r>
          </a:p>
          <a:p>
            <a:pPr marL="1428750" lvl="2" indent="-285750"/>
            <a:r>
              <a:rPr lang="en-US" dirty="0">
                <a:solidFill>
                  <a:srgbClr val="58696B"/>
                </a:solidFill>
              </a:rPr>
              <a:t>Piggybacks on resurrected CRS product</a:t>
            </a:r>
          </a:p>
          <a:p>
            <a:pPr marL="1428750" lvl="2" indent="-285750"/>
            <a:r>
              <a:rPr lang="en-US" dirty="0">
                <a:solidFill>
                  <a:srgbClr val="58696B"/>
                </a:solidFill>
              </a:rPr>
              <a:t>First exercise of new, C++ codebase</a:t>
            </a:r>
          </a:p>
          <a:p>
            <a:pPr marL="971550" lvl="1" indent="-285750"/>
            <a:endParaRPr lang="en-US" sz="2000" dirty="0">
              <a:solidFill>
                <a:srgbClr val="58696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8696B"/>
                </a:solidFill>
              </a:rPr>
              <a:t>Interpolation: new scheme refactoring in development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6116CE-6EC7-B722-95FF-D210FC09C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E45B0-802E-74D5-4BD9-1CA7D7DB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784271D-AE53-DC45-C01E-283131F8B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6833D8E6-CEEE-FCFF-284C-62E81134E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383A82AF-8CE5-E663-0C1D-9E06CF350C87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cap="all" spc="150" dirty="0">
                <a:solidFill>
                  <a:srgbClr val="757171"/>
                </a:solidFill>
                <a:latin typeface="Univers Light" panose="020B0403020202020204" pitchFamily="34" charset="0"/>
              </a:rPr>
              <a:t>Fall 2023 CERES Science Team Meeting</a:t>
            </a:r>
          </a:p>
        </p:txBody>
      </p:sp>
    </p:spTree>
    <p:extLst>
      <p:ext uri="{BB962C8B-B14F-4D97-AF65-F5344CB8AC3E}">
        <p14:creationId xmlns:p14="http://schemas.microsoft.com/office/powerpoint/2010/main" val="182079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347921B-775C-41FF-AD6F-5A1B2D38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755452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B92578-BA63-47A9-A529-C8D672FC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7290" y="0"/>
            <a:ext cx="0" cy="25095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CB150D-1315-4E18-9CC3-E374E921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5868" y="137998"/>
            <a:ext cx="10968783" cy="75545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noProof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Clouds Code Re-Architecture – Cloud Mask Magic Number Removal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6116CE-6EC7-B722-95FF-D210FC09C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E45B0-802E-74D5-4BD9-1CA7D7DB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pic>
        <p:nvPicPr>
          <p:cNvPr id="7" name="Picture 6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D13EFD36-7680-673D-63C1-2E6664999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169" y="893450"/>
            <a:ext cx="12368463" cy="81543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C58A88-2A75-547C-B1A3-7DFB2AE8F8FE}"/>
              </a:ext>
            </a:extLst>
          </p:cNvPr>
          <p:cNvSpPr/>
          <p:nvPr/>
        </p:nvSpPr>
        <p:spPr>
          <a:xfrm>
            <a:off x="-128338" y="1372907"/>
            <a:ext cx="12432632" cy="8154375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A6258AF-C73A-CBEC-C4FE-DD25E656C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D3FA413E-2007-940E-BF6C-094C9075D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94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9E54D-051B-A212-2302-BA6524C4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E36EAE-C361-13A4-330B-26C939B23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84A6D-560D-3492-F522-AC92B45FC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23</a:t>
            </a:fld>
            <a:endParaRPr lang="en-US" dirty="0"/>
          </a:p>
        </p:txBody>
      </p:sp>
      <p:pic>
        <p:nvPicPr>
          <p:cNvPr id="8" name="Picture 7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DBF2C913-FBA3-E8FD-2538-EF8088737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32" y="0"/>
            <a:ext cx="12368463" cy="81543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269F21-6468-0296-AA25-AD8E262D4B67}"/>
              </a:ext>
            </a:extLst>
          </p:cNvPr>
          <p:cNvSpPr/>
          <p:nvPr/>
        </p:nvSpPr>
        <p:spPr>
          <a:xfrm>
            <a:off x="0" y="12033"/>
            <a:ext cx="12432632" cy="8154375"/>
          </a:xfrm>
          <a:prstGeom prst="rect">
            <a:avLst/>
          </a:prstGeom>
          <a:solidFill>
            <a:schemeClr val="tx1">
              <a:alpha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12A27F2-EFF5-CF95-E1B4-AE97DE8D4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080"/>
            <a:ext cx="6098177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Clouds Code Re-Architecture</a:t>
            </a:r>
          </a:p>
        </p:txBody>
      </p:sp>
      <p:sp>
        <p:nvSpPr>
          <p:cNvPr id="14" name="Content Placeholder 69">
            <a:extLst>
              <a:ext uri="{FF2B5EF4-FFF2-40B4-BE49-F238E27FC236}">
                <a16:creationId xmlns:a16="http://schemas.microsoft.com/office/drawing/2014/main" id="{18B0F8AF-A475-51AE-4D5D-53392CCAF454}"/>
              </a:ext>
            </a:extLst>
          </p:cNvPr>
          <p:cNvSpPr txBox="1">
            <a:spLocks/>
          </p:cNvSpPr>
          <p:nvPr/>
        </p:nvSpPr>
        <p:spPr>
          <a:xfrm>
            <a:off x="1112036" y="2028890"/>
            <a:ext cx="9494999" cy="874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Concluded cloud mask “magic number” removal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Commencing in-depth testing 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A670884-1029-C834-3610-E49516BFB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F496E497-45C4-3E9A-1DCA-3690488DB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0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9E54D-051B-A212-2302-BA6524C4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E36EAE-C361-13A4-330B-26C939B23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84A6D-560D-3492-F522-AC92B45FC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24</a:t>
            </a:fld>
            <a:endParaRPr lang="en-US" dirty="0"/>
          </a:p>
        </p:txBody>
      </p:sp>
      <p:pic>
        <p:nvPicPr>
          <p:cNvPr id="8" name="Picture 7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DBF2C913-FBA3-E8FD-2538-EF8088737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455"/>
          <a:stretch/>
        </p:blipFill>
        <p:spPr>
          <a:xfrm>
            <a:off x="-88232" y="0"/>
            <a:ext cx="12368463" cy="71387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269F21-6468-0296-AA25-AD8E262D4B67}"/>
              </a:ext>
            </a:extLst>
          </p:cNvPr>
          <p:cNvSpPr/>
          <p:nvPr/>
        </p:nvSpPr>
        <p:spPr>
          <a:xfrm>
            <a:off x="0" y="12034"/>
            <a:ext cx="12432632" cy="3164304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12A27F2-EFF5-CF95-E1B4-AE97DE8D4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080"/>
            <a:ext cx="6098177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Clouds Code Re-Architecture</a:t>
            </a:r>
          </a:p>
        </p:txBody>
      </p:sp>
      <p:sp>
        <p:nvSpPr>
          <p:cNvPr id="14" name="Content Placeholder 69">
            <a:extLst>
              <a:ext uri="{FF2B5EF4-FFF2-40B4-BE49-F238E27FC236}">
                <a16:creationId xmlns:a16="http://schemas.microsoft.com/office/drawing/2014/main" id="{18B0F8AF-A475-51AE-4D5D-53392CCAF454}"/>
              </a:ext>
            </a:extLst>
          </p:cNvPr>
          <p:cNvSpPr txBox="1">
            <a:spLocks/>
          </p:cNvSpPr>
          <p:nvPr/>
        </p:nvSpPr>
        <p:spPr>
          <a:xfrm>
            <a:off x="1112036" y="2028890"/>
            <a:ext cx="9494999" cy="874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Concluded cloud mask “magic number” removal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Commencing in-depth testing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657341-07CC-5236-0AB7-E45F1603FE0E}"/>
              </a:ext>
            </a:extLst>
          </p:cNvPr>
          <p:cNvSpPr/>
          <p:nvPr/>
        </p:nvSpPr>
        <p:spPr>
          <a:xfrm>
            <a:off x="0" y="3845285"/>
            <a:ext cx="12432632" cy="3293451"/>
          </a:xfrm>
          <a:prstGeom prst="rect">
            <a:avLst/>
          </a:prstGeom>
          <a:solidFill>
            <a:schemeClr val="tx1">
              <a:alpha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F76771F-6217-5CF7-A8F9-B23524425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D8BB6AC6-018D-BC8B-2D26-31D7DCB9E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59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9E54D-051B-A212-2302-BA6524C47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E36EAE-C361-13A4-330B-26C939B23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84A6D-560D-3492-F522-AC92B45FC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25</a:t>
            </a:fld>
            <a:endParaRPr lang="en-US" dirty="0"/>
          </a:p>
        </p:txBody>
      </p:sp>
      <p:pic>
        <p:nvPicPr>
          <p:cNvPr id="8" name="Picture 7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DBF2C913-FBA3-E8FD-2538-EF8088737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455"/>
          <a:stretch/>
        </p:blipFill>
        <p:spPr>
          <a:xfrm>
            <a:off x="-88232" y="0"/>
            <a:ext cx="12368463" cy="71387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269F21-6468-0296-AA25-AD8E262D4B67}"/>
              </a:ext>
            </a:extLst>
          </p:cNvPr>
          <p:cNvSpPr/>
          <p:nvPr/>
        </p:nvSpPr>
        <p:spPr>
          <a:xfrm>
            <a:off x="0" y="12034"/>
            <a:ext cx="12432632" cy="3164304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12A27F2-EFF5-CF95-E1B4-AE97DE8D4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080"/>
            <a:ext cx="6098177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Clouds Code Re-Architecture</a:t>
            </a:r>
          </a:p>
        </p:txBody>
      </p:sp>
      <p:sp>
        <p:nvSpPr>
          <p:cNvPr id="14" name="Content Placeholder 69">
            <a:extLst>
              <a:ext uri="{FF2B5EF4-FFF2-40B4-BE49-F238E27FC236}">
                <a16:creationId xmlns:a16="http://schemas.microsoft.com/office/drawing/2014/main" id="{18B0F8AF-A475-51AE-4D5D-53392CCAF454}"/>
              </a:ext>
            </a:extLst>
          </p:cNvPr>
          <p:cNvSpPr txBox="1">
            <a:spLocks/>
          </p:cNvSpPr>
          <p:nvPr/>
        </p:nvSpPr>
        <p:spPr>
          <a:xfrm>
            <a:off x="1112036" y="2028890"/>
            <a:ext cx="9494999" cy="87473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Concluded cloud mask “magic number” removal</a:t>
            </a:r>
          </a:p>
          <a:p>
            <a:pPr marL="285750" indent="-285750"/>
            <a:r>
              <a:rPr lang="en-US" sz="2200" dirty="0">
                <a:solidFill>
                  <a:schemeClr val="bg1"/>
                </a:solidFill>
              </a:rPr>
              <a:t>Commencing in-depth testing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657341-07CC-5236-0AB7-E45F1603FE0E}"/>
              </a:ext>
            </a:extLst>
          </p:cNvPr>
          <p:cNvSpPr/>
          <p:nvPr/>
        </p:nvSpPr>
        <p:spPr>
          <a:xfrm>
            <a:off x="0" y="3924384"/>
            <a:ext cx="12432632" cy="3214353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A01DBE-AAFF-B61E-850D-C1AE24AB0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3749"/>
            <a:ext cx="17302125" cy="149413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E817EA2-051D-F16B-B3D2-151CE1552F50}"/>
              </a:ext>
            </a:extLst>
          </p:cNvPr>
          <p:cNvSpPr/>
          <p:nvPr/>
        </p:nvSpPr>
        <p:spPr>
          <a:xfrm>
            <a:off x="0" y="4229583"/>
            <a:ext cx="8153400" cy="748046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86F2C4-03E0-1371-1AC0-49C9EF524CDC}"/>
              </a:ext>
            </a:extLst>
          </p:cNvPr>
          <p:cNvSpPr/>
          <p:nvPr/>
        </p:nvSpPr>
        <p:spPr>
          <a:xfrm>
            <a:off x="7856997" y="4220872"/>
            <a:ext cx="3673016" cy="748046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493620-2BFE-8B02-D7C4-F91FCF116C7C}"/>
              </a:ext>
            </a:extLst>
          </p:cNvPr>
          <p:cNvSpPr/>
          <p:nvPr/>
        </p:nvSpPr>
        <p:spPr>
          <a:xfrm>
            <a:off x="457200" y="5157537"/>
            <a:ext cx="8153400" cy="748046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97F747-4680-7597-2954-3694606D7331}"/>
              </a:ext>
            </a:extLst>
          </p:cNvPr>
          <p:cNvSpPr/>
          <p:nvPr/>
        </p:nvSpPr>
        <p:spPr>
          <a:xfrm>
            <a:off x="8604712" y="5157537"/>
            <a:ext cx="3673016" cy="748046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5E869D-7616-1814-7C20-4B417C035B2D}"/>
              </a:ext>
            </a:extLst>
          </p:cNvPr>
          <p:cNvSpPr/>
          <p:nvPr/>
        </p:nvSpPr>
        <p:spPr>
          <a:xfrm>
            <a:off x="0" y="3176338"/>
            <a:ext cx="12432632" cy="748045"/>
          </a:xfrm>
          <a:prstGeom prst="rect">
            <a:avLst/>
          </a:prstGeom>
          <a:solidFill>
            <a:schemeClr val="tx1">
              <a:alpha val="5047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1A193A6-FF3D-11F4-2349-BF6DEA1E9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6EF22CC2-8901-05BE-E980-EF1666120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2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8D9BB1-34AD-D35C-7A8F-2575470EA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4E31C5B-5B29-7F5B-5964-CC87BFA8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9B0FD6-42AB-AA9D-E668-D78E4E00A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4E3DD-4170-96E1-3E86-2A7EC24EAD4D}"/>
              </a:ext>
            </a:extLst>
          </p:cNvPr>
          <p:cNvSpPr txBox="1">
            <a:spLocks/>
          </p:cNvSpPr>
          <p:nvPr/>
        </p:nvSpPr>
        <p:spPr>
          <a:xfrm>
            <a:off x="838200" y="760080"/>
            <a:ext cx="6098177" cy="12688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kern="1200" spc="100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Clouds Code Re-Architecture</a:t>
            </a:r>
          </a:p>
        </p:txBody>
      </p:sp>
      <p:sp>
        <p:nvSpPr>
          <p:cNvPr id="14" name="Content Placeholder 69">
            <a:extLst>
              <a:ext uri="{FF2B5EF4-FFF2-40B4-BE49-F238E27FC236}">
                <a16:creationId xmlns:a16="http://schemas.microsoft.com/office/drawing/2014/main" id="{28284F55-024E-9E81-8FCA-03884201BCDF}"/>
              </a:ext>
            </a:extLst>
          </p:cNvPr>
          <p:cNvSpPr txBox="1">
            <a:spLocks/>
          </p:cNvSpPr>
          <p:nvPr/>
        </p:nvSpPr>
        <p:spPr>
          <a:xfrm>
            <a:off x="1112037" y="2028889"/>
            <a:ext cx="5661742" cy="37823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AWS run prototyping:</a:t>
            </a:r>
          </a:p>
          <a:p>
            <a:pPr marL="742950" lvl="1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ECS container orchestration</a:t>
            </a:r>
          </a:p>
          <a:p>
            <a:pPr marL="742950" lvl="1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Tested </a:t>
            </a:r>
            <a:r>
              <a:rPr lang="en-US" sz="2200" dirty="0" err="1">
                <a:solidFill>
                  <a:schemeClr val="accent6">
                    <a:lumMod val="75000"/>
                  </a:schemeClr>
                </a:solidFill>
              </a:rPr>
              <a:t>Fargate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 and EC2 for scaling</a:t>
            </a:r>
          </a:p>
          <a:p>
            <a:pPr marL="1200150" lvl="2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EC2 more flexible</a:t>
            </a:r>
          </a:p>
          <a:p>
            <a:pPr marL="1200150" lvl="2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Enables FSX (filesystem) usage</a:t>
            </a:r>
          </a:p>
          <a:p>
            <a:pPr marL="742950" lvl="1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Largely as performant as on premises runtime</a:t>
            </a:r>
          </a:p>
          <a:p>
            <a:pPr marL="742950" lvl="1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Most significant gains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potentially algorithm, software design</a:t>
            </a:r>
          </a:p>
          <a:p>
            <a:pPr marL="285750" indent="-285750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Continuing to improve AWS process</a:t>
            </a:r>
          </a:p>
        </p:txBody>
      </p:sp>
      <p:pic>
        <p:nvPicPr>
          <p:cNvPr id="10" name="Picture Placeholder 9" descr="A diagram of a software process&#10;&#10;Description automatically generated">
            <a:extLst>
              <a:ext uri="{FF2B5EF4-FFF2-40B4-BE49-F238E27FC236}">
                <a16:creationId xmlns:a16="http://schemas.microsoft.com/office/drawing/2014/main" id="{37A250BA-C362-0C2C-DE1F-0E604D83B9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72768" t="483" r="-49011" b="-1"/>
          <a:stretch/>
        </p:blipFill>
        <p:spPr>
          <a:xfrm>
            <a:off x="5192106" y="-152400"/>
            <a:ext cx="7609489" cy="71628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BA5B446-6CB1-FF93-74AE-AFBAEF0D9D15}"/>
              </a:ext>
            </a:extLst>
          </p:cNvPr>
          <p:cNvSpPr/>
          <p:nvPr/>
        </p:nvSpPr>
        <p:spPr>
          <a:xfrm>
            <a:off x="10984519" y="973015"/>
            <a:ext cx="1899139" cy="105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C936877-A353-9E0A-D13E-29842F008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D6D61009-93D4-EB7E-F3D4-C8737DDB1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64CC1F73-B22B-BB5C-F772-60564C942612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900" cap="all" spc="150" dirty="0">
                <a:solidFill>
                  <a:srgbClr val="757171"/>
                </a:solidFill>
                <a:latin typeface="Univers Light" panose="020B0403020202020204" pitchFamily="34" charset="0"/>
              </a:rPr>
              <a:t>Fall 2023 CERES Science Team Meeting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27E4B788-1345-6458-B268-5E93C7B75F3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b="0" kern="1200" spc="150" baseline="0">
                <a:solidFill>
                  <a:schemeClr val="bg1"/>
                </a:solidFill>
                <a:latin typeface="Univers Light" panose="020B04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D65601-5AE2-46FC-B138-694DDD2B510D}" type="slidenum">
              <a:rPr lang="en-US" smtClean="0">
                <a:solidFill>
                  <a:srgbClr val="757171"/>
                </a:solidFill>
              </a:rPr>
              <a:pPr/>
              <a:t>26</a:t>
            </a:fld>
            <a:endParaRPr lang="en-US" dirty="0">
              <a:solidFill>
                <a:srgbClr val="75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0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C78B530-904A-4FFB-B79F-DD0CA2B39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4346" y="983856"/>
            <a:ext cx="4288971" cy="53286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>
                <a:solidFill>
                  <a:schemeClr val="tx2">
                    <a:lumMod val="75000"/>
                  </a:schemeClr>
                </a:solidFill>
              </a:rPr>
              <a:t>Systems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06FACBD-B244-4420-BE24-AD9110F31E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964347" y="1640182"/>
            <a:ext cx="5090494" cy="357763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Summer 2023: </a:t>
            </a:r>
            <a:br>
              <a:rPr lang="en-US" sz="22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Replaced production storage hardware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Currently auditing ASDC data product holdings for: </a:t>
            </a:r>
          </a:p>
          <a:p>
            <a:pPr marL="1028700" lvl="1" indent="-342900"/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clean-out</a:t>
            </a:r>
          </a:p>
          <a:p>
            <a:pPr marL="1028700" lvl="1" indent="-342900"/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migration to new hardware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9E14C0-CFDF-8A3D-3DCD-3BE71C20B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AA6C51-602D-A120-A625-BE5C8F9EB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10/17/2023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19F1084-64CE-B150-225A-42498DBA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pic>
        <p:nvPicPr>
          <p:cNvPr id="8" name="Picture Placeholder 7" descr="A blue light in a server room&#10;&#10;Description automatically generated">
            <a:extLst>
              <a:ext uri="{FF2B5EF4-FFF2-40B4-BE49-F238E27FC236}">
                <a16:creationId xmlns:a16="http://schemas.microsoft.com/office/drawing/2014/main" id="{8E3460BA-52DD-533D-F217-B9877BF39A8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l="486" r="50000"/>
          <a:stretch/>
        </p:blipFill>
        <p:spPr>
          <a:xfrm>
            <a:off x="0" y="0"/>
            <a:ext cx="6096000" cy="6858000"/>
          </a:xfr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07842C5-CE59-2CF9-A0C0-60FBC7F19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E57250FD-5B7A-DC77-6908-9178F13A3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C53A1-CDE2-B9DB-C5A6-8DC60237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65601-5AE2-46FC-B138-694DDD2B510D}" type="slidenum">
              <a:rPr kumimoji="0" lang="en-US" sz="900" b="0" i="0" u="none" strike="noStrike" kern="1200" cap="none" spc="150" normalizeH="0" baseline="0" noProof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900" b="0" i="0" u="none" strike="noStrike" kern="1200" cap="none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8C60A-D979-D69D-CD33-7775147A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10/17/2023</a:t>
            </a:r>
            <a:endParaRPr kumimoji="0" lang="en-US" sz="900" b="0" i="0" u="none" strike="noStrike" kern="1200" cap="all" spc="15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18110C-60CA-1D8E-4656-76847109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15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Univers Light" panose="020B0403020202020204" pitchFamily="34" charset="0"/>
                <a:ea typeface="+mn-ea"/>
                <a:cs typeface="+mn-cs"/>
              </a:rPr>
              <a:t>Fall 2023 CERES Science Team Meeting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73DEE2-610E-FB85-AC5B-F4E152E3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037"/>
            <a:ext cx="4079564" cy="126881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ASDC &amp; SCF Support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06501A95-AE2B-FF38-6DEC-DEDD91C86646}"/>
              </a:ext>
            </a:extLst>
          </p:cNvPr>
          <p:cNvSpPr txBox="1">
            <a:spLocks/>
          </p:cNvSpPr>
          <p:nvPr/>
        </p:nvSpPr>
        <p:spPr>
          <a:xfrm>
            <a:off x="2085653" y="2036847"/>
            <a:ext cx="8020693" cy="2999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lgerian" panose="020F0502020204030204" pitchFamily="34" charset="0"/>
              </a:rPr>
              <a:t>Continued support for processing and storage infrastructure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schemeClr val="bg1"/>
                </a:solidFill>
                <a:cs typeface="Algerian" panose="020F0502020204030204" pitchFamily="34" charset="0"/>
              </a:rPr>
              <a:t>Collection-level metadata issue still resolving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schemeClr val="bg1"/>
                </a:solidFill>
                <a:cs typeface="Algerian" panose="020F0502020204030204" pitchFamily="34" charset="0"/>
              </a:rPr>
              <a:t>Core CERES and </a:t>
            </a:r>
            <a:r>
              <a:rPr lang="en-US" sz="2200" dirty="0" err="1">
                <a:solidFill>
                  <a:schemeClr val="bg1"/>
                </a:solidFill>
                <a:cs typeface="Algerian" panose="020F0502020204030204" pitchFamily="34" charset="0"/>
              </a:rPr>
              <a:t>FLASHFlux</a:t>
            </a:r>
            <a:r>
              <a:rPr lang="en-US" sz="2200" dirty="0">
                <a:solidFill>
                  <a:schemeClr val="bg1"/>
                </a:solidFill>
                <a:cs typeface="Algerian" panose="020F0502020204030204" pitchFamily="34" charset="0"/>
              </a:rPr>
              <a:t> products ~100% complete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schemeClr val="bg1"/>
                </a:solidFill>
                <a:cs typeface="Algerian" panose="020F0502020204030204" pitchFamily="34" charset="0"/>
              </a:rPr>
              <a:t>GEO Clouds 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schemeClr val="bg1"/>
                </a:solidFill>
                <a:cs typeface="Algerian" panose="020F0502020204030204" pitchFamily="34" charset="0"/>
              </a:rPr>
              <a:t>5 active GEOs complete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schemeClr val="bg1"/>
                </a:solidFill>
                <a:cs typeface="Algerian" panose="020F0502020204030204" pitchFamily="34" charset="0"/>
              </a:rPr>
              <a:t>Recently used and two-channel GEOs: ~65%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schemeClr val="bg1"/>
                </a:solidFill>
                <a:cs typeface="Algerian" panose="020F0502020204030204" pitchFamily="34" charset="0"/>
              </a:rPr>
              <a:t>OpenShift4 transition complete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B504C37-8DE7-89F6-A75B-20838CA76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287C6FB0-2993-5031-05CC-E3E5C1C1E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3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621D2-7A5D-7EAB-10C3-47A24C14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10/17/2023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41B13-E476-EBDD-D0EF-85A56D5532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37298" y="3200401"/>
            <a:ext cx="5854701" cy="148461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Continuing to develop Edition 5 algorithms and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Spring 2024 transition to Edition 4B for SYN1deg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Code re-architecture ongoing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Working with ASDC to upkeep infrastructure &amp; metadata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D6E24-9B8E-702A-AABF-37E3EF63D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Fall 2023 CERES Science Team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FEB0C-62E0-237F-0B1D-F194B27BA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59E193-303D-078D-62F6-EA2A9881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11" name="Picture Placeholder 10" descr="An aerial view of a city at night&#10;&#10;Description automatically generated">
            <a:extLst>
              <a:ext uri="{FF2B5EF4-FFF2-40B4-BE49-F238E27FC236}">
                <a16:creationId xmlns:a16="http://schemas.microsoft.com/office/drawing/2014/main" id="{D78F0A62-5139-56CD-56B5-7D65E8635F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9321" r="19321"/>
          <a:stretch>
            <a:fillRect/>
          </a:stretch>
        </p:blipFill>
        <p:spPr/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60423ED-906B-A1E3-7070-2B9147A62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DD269B91-5C1B-516E-0FB7-18ACF6DDA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114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C4194EDF-6DD5-4870-8DAD-3FB4572B192D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D30B0D-BC3E-46B4-AB0B-7D3A143E29E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BBA40F7-EAAA-4895-BCBA-B630FB9352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E85FA-9787-4E21-8ECA-273F76C05A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TM78544816</Template>
  <TotalTime>0</TotalTime>
  <Words>1260</Words>
  <Application>Microsoft Macintosh PowerPoint</Application>
  <PresentationFormat>Widescreen</PresentationFormat>
  <Paragraphs>362</Paragraphs>
  <Slides>29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Tisa Offc Serif Pro</vt:lpstr>
      <vt:lpstr>Univers Light</vt:lpstr>
      <vt:lpstr>Univers LT Std 45 Light</vt:lpstr>
      <vt:lpstr>Wingdings</vt:lpstr>
      <vt:lpstr>Custom</vt:lpstr>
      <vt:lpstr>CERES Data Management   Working Group Report CERES Science Team Meeting</vt:lpstr>
      <vt:lpstr>Agenda</vt:lpstr>
      <vt:lpstr>Background</vt:lpstr>
      <vt:lpstr>Team</vt:lpstr>
      <vt:lpstr>Team</vt:lpstr>
      <vt:lpstr>Team</vt:lpstr>
      <vt:lpstr>Team</vt:lpstr>
      <vt:lpstr>Team</vt:lpstr>
      <vt:lpstr>Team</vt:lpstr>
      <vt:lpstr>Background</vt:lpstr>
      <vt:lpstr>Team Highlights</vt:lpstr>
      <vt:lpstr>Software Deliveries (61)</vt:lpstr>
      <vt:lpstr>Software Deliveries (61)</vt:lpstr>
      <vt:lpstr>Software Deliveries (61)</vt:lpstr>
      <vt:lpstr>Product Availability</vt:lpstr>
      <vt:lpstr>Improvements</vt:lpstr>
      <vt:lpstr>Edition 5 Progress</vt:lpstr>
      <vt:lpstr>Edition 5 Progress</vt:lpstr>
      <vt:lpstr>TISA Code Re-Architecture</vt:lpstr>
      <vt:lpstr>TISA Code Re-Architecture</vt:lpstr>
      <vt:lpstr>TISA Code Re-Architecture</vt:lpstr>
      <vt:lpstr>Clouds Code Re-Architecture – Cloud Mask Magic Number Removal</vt:lpstr>
      <vt:lpstr>Clouds Code Re-Architecture</vt:lpstr>
      <vt:lpstr>Clouds Code Re-Architecture</vt:lpstr>
      <vt:lpstr>Clouds Code Re-Architecture</vt:lpstr>
      <vt:lpstr>PowerPoint Presentation</vt:lpstr>
      <vt:lpstr>Systems</vt:lpstr>
      <vt:lpstr>ASDC &amp; SCF Support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2021-08-12T03:43:28Z</dcterms:created>
  <dcterms:modified xsi:type="dcterms:W3CDTF">2023-10-11T20:53:18Z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