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5"/>
  </p:notesMasterIdLst>
  <p:handoutMasterIdLst>
    <p:handoutMasterId r:id="rId26"/>
  </p:handoutMasterIdLst>
  <p:sldIdLst>
    <p:sldId id="346" r:id="rId3"/>
    <p:sldId id="269" r:id="rId4"/>
    <p:sldId id="347" r:id="rId5"/>
    <p:sldId id="345" r:id="rId6"/>
    <p:sldId id="340" r:id="rId7"/>
    <p:sldId id="348" r:id="rId8"/>
    <p:sldId id="262" r:id="rId9"/>
    <p:sldId id="270" r:id="rId10"/>
    <p:sldId id="264" r:id="rId11"/>
    <p:sldId id="271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4" r:id="rId22"/>
    <p:sldId id="349" r:id="rId23"/>
    <p:sldId id="35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451DB3-B32C-45CD-C50A-5457F5A4F1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383527-E5A9-F005-AF24-6B0614F764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42072-16D2-4BA5-A3B0-839A3BD638FA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7AB05-CBF2-00EB-545A-292260314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73229-D4BB-4148-B683-0B215CB88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272FD-419A-4582-9461-B83489EA8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017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9904A-50BE-4651-A22C-E963C4818635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1670F-E696-41F0-AF77-41C8F2FDA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984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73C68-DC85-6741-A344-B21118876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337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42CEF1-5798-440E-BB6A-42F4F4AE973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751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1670F-E696-41F0-AF77-41C8F2FDA7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3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0C88-2B17-48E6-D635-E712EEB65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967C1-D6A7-D091-F2D2-973F120F7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B93BE-6B40-8D7B-1981-F203DC442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967E-81D5-4908-B62D-973CCA3D2640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A75EE-C52E-C534-1E21-6257D3BBC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819E6-6A8E-6F6C-0864-909207A1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2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DF19-B265-5D50-385B-A74685EB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693EA-BED2-24BA-8572-5FBC5C21F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85BE6-9457-3F75-85FB-FB077FC2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2144-A9CD-4FC6-995E-1EBCCE39558F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26AFE-838B-5130-AEC1-9596C9B1E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4BEEA-2092-64C4-020D-27E80F55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3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6A21E-FF4A-D6C4-D61D-AA57F355B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2E8FD-73C9-081C-B02A-4636C1EF0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6661E-C8E7-B63F-54C5-2C269732F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ED0D2-649A-4D44-B637-AECB2773CC9D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1AB8A-03AB-F0A6-78BC-6829DF04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23308-A45D-CE25-BFD3-29524518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4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791F7-CC57-D4C2-9BF1-A18C4EE9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BDE56-2CD7-A0CB-0F27-BFD67F92B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4015F-830C-A085-F42F-AF37D476A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B3F4B-B81F-B091-F744-837A9508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A3B5B-D808-44C9-AC34-3E0618AEDA41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03D57-456C-4256-5C4B-32A730D7A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E0502-4360-DB2A-06B5-145CD31A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4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36D0-B6CF-CAE5-1DCE-6C8690566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4AB74-8429-C928-B85F-502581C3C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90057-46C2-A60F-8ABB-80F435AF8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C64AC-1CC8-13F3-B804-94DCF031C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BE8F2-C022-9482-5ABB-D2D006996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287AA6-32A3-BE0A-7A51-33D7698DE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FE3-1551-4F79-A49F-E5066E7432E0}" type="datetime1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69520-86F9-0715-D193-3F307BC5E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6A7432-7FE8-47E1-5728-06BD787F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8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6E0F-5FE6-1F03-EA0A-83AF9330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23777-84FD-8BCA-4F8A-D9CEE51C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4E2C6-0617-4304-A9E8-7784426F80F1}" type="datetime1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0D834E-C162-A2E1-97E0-7F368FC9C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D5A1A-7822-EE9D-F285-546FF260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6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2B0D8-85DE-EF28-9118-9048F723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CE57-F23E-4115-BDF3-BBC1E71B69A5}" type="datetime1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E89218-7CB9-F9C5-C4AE-13D87F435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68B67-A5E0-BA9B-ADAA-0650A486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1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BC885-C90F-6D37-2F0A-F9B35D3A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1B3E8-EFE7-2FA0-8ED4-746A9AE2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5898E-C74F-8081-2BBF-4D6292879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01B83-FF88-2C0A-EFD1-530DCB1F2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319C1-7B2B-44BD-8DD6-BDB193FF9C4B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78444-6F26-131E-1D47-22D676F4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98D59-1D2D-CDE3-0A3E-F117D459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6D796-760B-95BF-79ED-8751A8E45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C85F8E-3A0D-D3A5-FB43-0597746E1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0158D-E4F0-2875-518E-8A249DBCA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236B9-9983-8715-7E65-2ADF224E4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BDDE7-1B28-4692-B61B-1227BE6332B5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368262-7C53-FDD8-A76C-8DC0F11A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32249-E9D0-7746-C321-4097BFB1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5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55E0-714B-52B2-60D5-A506125F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74927-88E9-1F2D-44DC-2C6AC3314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A9A2C-E992-DCD4-3222-8CC43976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2BD-CED7-4F10-AC36-FD909A91EDCB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F355B-1EC9-C850-32AE-A84A36D4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6494C-30B6-0458-91E1-1B5D0975F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00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7C6D7B-6AD8-791D-18D3-E581BAA97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A219D-3FAF-E3F2-AC68-A7AE2F30A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6515F-3090-501A-553F-D6538CCF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656A0-66E4-4EED-B9A1-AE1345539B5F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CAEC6-6AE3-7CDE-D3DC-DC166AF9F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CD035-B2F4-CF43-EC22-4B988F6AF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16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287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B28CDF-2F2F-19A1-CC0C-6B1E0645C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9489" y="49659"/>
            <a:ext cx="1137424" cy="113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69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0C88-2B17-48E6-D635-E712EEB65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967C1-D6A7-D091-F2D2-973F120F7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B93BE-6B40-8D7B-1981-F203DC442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0F92-8920-4EB2-BF92-8C8A729293BD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A75EE-C52E-C534-1E21-6257D3BBC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819E6-6A8E-6F6C-0864-909207A1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71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DF19-B265-5D50-385B-A74685EB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693EA-BED2-24BA-8572-5FBC5C21F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85BE6-9457-3F75-85FB-FB077FC2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008-0095-40AE-A0C9-8C4F9EC4248E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26AFE-838B-5130-AEC1-9596C9B1E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4BEEA-2092-64C4-020D-27E80F55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42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6A21E-FF4A-D6C4-D61D-AA57F355B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2E8FD-73C9-081C-B02A-4636C1EF0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6661E-C8E7-B63F-54C5-2C269732F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8616-8DF8-4E3E-B109-A080590554F3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1AB8A-03AB-F0A6-78BC-6829DF04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23308-A45D-CE25-BFD3-29524518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81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791F7-CC57-D4C2-9BF1-A18C4EE9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BDE56-2CD7-A0CB-0F27-BFD67F92B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4015F-830C-A085-F42F-AF37D476A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B3F4B-B81F-B091-F744-837A9508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654-0EC3-4516-89DD-67D5972F8357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03D57-456C-4256-5C4B-32A730D7A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E0502-4360-DB2A-06B5-145CD31A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84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36D0-B6CF-CAE5-1DCE-6C8690566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4AB74-8429-C928-B85F-502581C3C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90057-46C2-A60F-8ABB-80F435AF8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C64AC-1CC8-13F3-B804-94DCF031C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BE8F2-C022-9482-5ABB-D2D006996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287AA6-32A3-BE0A-7A51-33D7698DE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6B7FC-1176-4337-8B38-D8114F1F9623}" type="datetime1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69520-86F9-0715-D193-3F307BC5E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6A7432-7FE8-47E1-5728-06BD787F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91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6E0F-5FE6-1F03-EA0A-83AF9330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23777-84FD-8BCA-4F8A-D9CEE51C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561C8-F9AF-408C-8BFC-B4328400BC5D}" type="datetime1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0D834E-C162-A2E1-97E0-7F368FC9C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D5A1A-7822-EE9D-F285-546FF260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94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2B0D8-85DE-EF28-9118-9048F723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3DF7-346D-4753-8A6D-CF003CE168DD}" type="datetime1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E89218-7CB9-F9C5-C4AE-13D87F435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68B67-A5E0-BA9B-ADAA-0650A486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82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BC885-C90F-6D37-2F0A-F9B35D3A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1B3E8-EFE7-2FA0-8ED4-746A9AE2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5898E-C74F-8081-2BBF-4D6292879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01B83-FF88-2C0A-EFD1-530DCB1F2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3726-80FB-4000-9C10-5F342DE148F8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78444-6F26-131E-1D47-22D676F4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98D59-1D2D-CDE3-0A3E-F117D459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68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6D796-760B-95BF-79ED-8751A8E45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C85F8E-3A0D-D3A5-FB43-0597746E1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0158D-E4F0-2875-518E-8A249DBCA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236B9-9983-8715-7E65-2ADF224E4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DDC41-C631-423E-8659-8226B4B996A9}" type="datetime1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368262-7C53-FDD8-A76C-8DC0F11A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32249-E9D0-7746-C321-4097BFB1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20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55E0-714B-52B2-60D5-A506125F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74927-88E9-1F2D-44DC-2C6AC3314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A9A2C-E992-DCD4-3222-8CC43976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0847A-9686-4648-B01A-234303CC7D0E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F355B-1EC9-C850-32AE-A84A36D4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6494C-30B6-0458-91E1-1B5D0975F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7C6D7B-6AD8-791D-18D3-E581BAA97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A219D-3FAF-E3F2-AC68-A7AE2F30A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6515F-3090-501A-553F-D6538CCF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50B0-F1D0-45A0-842F-3492B9B7CE8B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CAEC6-6AE3-7CDE-D3DC-DC166AF9F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CD035-B2F4-CF43-EC22-4B988F6AF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57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B28CDF-2F2F-19A1-CC0C-6B1E0645C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9488" y="49659"/>
            <a:ext cx="1137424" cy="113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075C5-7AAF-14BD-9FA1-02B6E9EE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213" y="18257"/>
            <a:ext cx="67492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FEA15-81B1-1E69-A1A4-67FEFC2B2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8616B-8427-B883-7133-1912913AC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2DF31-4968-462D-8D3C-DC5ACE44E054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957D2-B436-F72B-F8FE-BA5ACC882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6985F-4716-D63F-9947-631F26D0D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8EB98F-DE53-8AED-D9FB-08BBDDB4044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889489" y="38508"/>
            <a:ext cx="1137424" cy="1137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AAC1B4-5A25-7231-8FAA-88F72238587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8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075C5-7AAF-14BD-9FA1-02B6E9EE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212" y="18255"/>
            <a:ext cx="67492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FEA15-81B1-1E69-A1A4-67FEFC2B2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8616B-8427-B883-7133-1912913AC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3E79D-ECC4-4D41-92DE-9BE580B4623C}" type="datetime1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957D2-B436-F72B-F8FE-BA5ACC882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6985F-4716-D63F-9947-631F26D0D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8EB98F-DE53-8AED-D9FB-08BBDDB4044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889488" y="38508"/>
            <a:ext cx="1137424" cy="1137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AAC1B4-5A25-7231-8FAA-88F72238587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68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ware.nasa.gov/software/MFS-33888-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8B8C7D-994F-9A6D-19A7-D1C5EB9AC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345" y="2369163"/>
            <a:ext cx="6858000" cy="2387600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                                                  Earth-GRAM Overview and Update Status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26ACDD3-0E49-68F0-07C9-65364C0A0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1045" y="4329402"/>
            <a:ext cx="7281909" cy="1655762"/>
          </a:xfrm>
        </p:spPr>
        <p:txBody>
          <a:bodyPr>
            <a:normAutofit fontScale="47500" lnSpcReduction="200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  <a:t>Natural Environments </a:t>
            </a:r>
          </a:p>
          <a:p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  <a:t>Day-of-Launch Working Group Meeting Fall 2023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Patrick White (patrick.w.white@nasa.gov) - Earth-GRAM Lead</a:t>
            </a:r>
          </a:p>
          <a:p>
            <a:r>
              <a:rPr lang="en-US" sz="4400" dirty="0">
                <a:solidFill>
                  <a:schemeClr val="bg1"/>
                </a:solidFill>
              </a:rPr>
              <a:t>MSFC / Natural Environments Branch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DDC70A-DDAB-93BC-BAF5-6E7C8C21B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16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40743-0585-36A4-E82E-82D73B910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86316-632B-626F-38F9-C2A644C8A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Goals</a:t>
            </a:r>
          </a:p>
          <a:p>
            <a:r>
              <a:rPr lang="en-US" dirty="0"/>
              <a:t>Overview</a:t>
            </a:r>
          </a:p>
          <a:p>
            <a:r>
              <a:rPr lang="en-US" dirty="0"/>
              <a:t>Current Global Reference Atmospheric Model (GRAM) Suite Planned Updates to Earth-GRAM</a:t>
            </a:r>
          </a:p>
          <a:p>
            <a:pPr lvl="1"/>
            <a:r>
              <a:rPr lang="en-US" dirty="0"/>
              <a:t>Modern Era Retrospective Analysis for Research and Applications, Version 2 (MERRA-2) Global Atmosphere Upgrade – Fall 2023</a:t>
            </a:r>
          </a:p>
          <a:p>
            <a:pPr lvl="1"/>
            <a:r>
              <a:rPr lang="en-US" dirty="0"/>
              <a:t>Gridded Forecast Upgrade – Spring 2024</a:t>
            </a:r>
          </a:p>
          <a:p>
            <a:pPr lvl="1"/>
            <a:r>
              <a:rPr lang="en-US" dirty="0"/>
              <a:t>Thermosphere Update – Fall 2024</a:t>
            </a:r>
          </a:p>
          <a:p>
            <a:r>
              <a:rPr lang="en-US" dirty="0"/>
              <a:t>Future Planned GRAM Suite Upgrades to Earth-GRAM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B9726-5619-E535-849B-C2E149B07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41D30-3B52-81EE-FCC6-C2DCA2036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DD8A9-26AE-55CA-DDC7-4A9D6180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 Upgrade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Team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6C9A6-1F11-5595-8601-0CBD3AD16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90171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Modernize code</a:t>
            </a:r>
          </a:p>
          <a:p>
            <a:pPr lvl="1"/>
            <a:r>
              <a:rPr lang="en-US" dirty="0"/>
              <a:t>GRAM Suite</a:t>
            </a:r>
          </a:p>
          <a:p>
            <a:r>
              <a:rPr lang="en-US" dirty="0"/>
              <a:t>Include state-of-the-art data sources in the GRAMs as they are available</a:t>
            </a:r>
          </a:p>
          <a:p>
            <a:r>
              <a:rPr lang="en-US" dirty="0"/>
              <a:t>Improve relationship and support with user group</a:t>
            </a:r>
          </a:p>
          <a:p>
            <a:pPr lvl="1"/>
            <a:r>
              <a:rPr lang="en-US" dirty="0"/>
              <a:t>GRAM Virtual Workshop – Nov 14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RSVP by Friday, November 10, 2023 via email to Hilary Justh (Hilary.L.Justh@nasa.gov) with 2023 GRAM Virtual Workshop RSVP in the subject line </a:t>
            </a:r>
          </a:p>
          <a:p>
            <a:pPr lvl="2"/>
            <a:r>
              <a:rPr lang="en-US" dirty="0"/>
              <a:t>Include your name, affiliation, and contact information</a:t>
            </a:r>
          </a:p>
          <a:p>
            <a:r>
              <a:rPr lang="en-US" dirty="0"/>
              <a:t>Understand and address limitations of the GRAMs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5105EA-0F36-F313-DABD-60EDE2FD0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0318C-4E4A-9A19-3488-1CE12A62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69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61B39-8228-0596-0024-7B2E7DE48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 Upgrade Team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1B93BE-CE3A-3BAF-C2D8-C02DC2016275}"/>
              </a:ext>
            </a:extLst>
          </p:cNvPr>
          <p:cNvSpPr txBox="1">
            <a:spLocks/>
          </p:cNvSpPr>
          <p:nvPr/>
        </p:nvSpPr>
        <p:spPr>
          <a:xfrm>
            <a:off x="462325" y="2210086"/>
            <a:ext cx="4163209" cy="4106732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n-lt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5pPr>
            <a:lvl6pPr marL="18859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6pPr>
            <a:lvl7pPr marL="22288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7pPr>
            <a:lvl8pPr marL="25717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8pPr>
            <a:lvl9pPr marL="29146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b="1" i="1" u="sng" kern="0" dirty="0">
                <a:solidFill>
                  <a:srgbClr val="000000"/>
                </a:solidFill>
                <a:cs typeface="Arial" panose="020B0604020202020204" pitchFamily="34" charset="0"/>
              </a:rPr>
              <a:t>NASA Langley Research Center   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en-US" sz="1050" b="1" kern="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b="1" kern="0" dirty="0">
                <a:solidFill>
                  <a:srgbClr val="000000"/>
                </a:solidFill>
                <a:cs typeface="Arial" panose="020B0604020202020204" pitchFamily="34" charset="0"/>
              </a:rPr>
              <a:t>Project Manager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kern="0" dirty="0">
                <a:solidFill>
                  <a:srgbClr val="000000"/>
                </a:solidFill>
                <a:cs typeface="Arial" panose="020B0604020202020204" pitchFamily="34" charset="0"/>
              </a:rPr>
              <a:t>Soumyo Dutta	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en-US" sz="1050" kern="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b="1" kern="0" dirty="0">
                <a:solidFill>
                  <a:srgbClr val="000000"/>
                </a:solidFill>
                <a:cs typeface="Arial" panose="020B0604020202020204" pitchFamily="34" charset="0"/>
              </a:rPr>
              <a:t>Code Architect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kern="0" dirty="0">
                <a:solidFill>
                  <a:srgbClr val="000000"/>
                </a:solidFill>
                <a:cs typeface="Arial" panose="020B0604020202020204" pitchFamily="34" charset="0"/>
              </a:rPr>
              <a:t>James Hoffman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i="1" kern="0" dirty="0">
                <a:solidFill>
                  <a:srgbClr val="000000"/>
                </a:solidFill>
                <a:cs typeface="Arial" panose="020B0604020202020204" pitchFamily="34" charset="0"/>
              </a:rPr>
              <a:t>Analytical Mechanics Associates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en-US" sz="1050" kern="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b="1" kern="0" dirty="0">
                <a:solidFill>
                  <a:srgbClr val="000000"/>
                </a:solidFill>
                <a:cs typeface="Arial" panose="020B0604020202020204" pitchFamily="34" charset="0"/>
              </a:rPr>
              <a:t>Outer Planet GRAM Developer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kern="0" dirty="0">
                <a:solidFill>
                  <a:srgbClr val="000000"/>
                </a:solidFill>
                <a:cs typeface="Arial" panose="020B0604020202020204" pitchFamily="34" charset="0"/>
              </a:rPr>
              <a:t>Kunio Sayanagi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en-US" sz="1050" b="1" kern="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b="1" kern="0" dirty="0">
                <a:solidFill>
                  <a:srgbClr val="000000"/>
                </a:solidFill>
                <a:cs typeface="Arial" panose="020B0604020202020204" pitchFamily="34" charset="0"/>
              </a:rPr>
              <a:t>Implementation Expert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kern="0" dirty="0">
                <a:solidFill>
                  <a:srgbClr val="000000"/>
                </a:solidFill>
                <a:cs typeface="Arial" panose="020B0604020202020204" pitchFamily="34" charset="0"/>
              </a:rPr>
              <a:t>John Aguirre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i="1" kern="0" dirty="0">
                <a:solidFill>
                  <a:srgbClr val="000000"/>
                </a:solidFill>
                <a:cs typeface="Arial" panose="020B0604020202020204" pitchFamily="34" charset="0"/>
              </a:rPr>
              <a:t>Analytical Mechanics Associates</a:t>
            </a:r>
          </a:p>
          <a:p>
            <a:pPr marL="0" indent="0">
              <a:buFontTx/>
              <a:buNone/>
            </a:pPr>
            <a:endParaRPr lang="en-US" sz="400" i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1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105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1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97CA5-FBB2-E4F0-51AE-A2E73402F551}"/>
              </a:ext>
            </a:extLst>
          </p:cNvPr>
          <p:cNvSpPr/>
          <p:nvPr/>
        </p:nvSpPr>
        <p:spPr>
          <a:xfrm>
            <a:off x="4625534" y="2210086"/>
            <a:ext cx="4162806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/>
            <a:r>
              <a:rPr lang="en-US" sz="2000" b="1" i="1" u="sng" dirty="0">
                <a:solidFill>
                  <a:prstClr val="black"/>
                </a:solidFill>
                <a:cs typeface="Arial" panose="020B0604020202020204" pitchFamily="34" charset="0"/>
              </a:rPr>
              <a:t>NASA Marshall Space Flight Center </a:t>
            </a:r>
            <a:endParaRPr lang="en-US" sz="2000" i="1" u="sng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defTabSz="685783"/>
            <a:endParaRPr lang="en-US" sz="105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defTabSz="685783"/>
            <a:r>
              <a:rPr lang="en-US" b="1" dirty="0">
                <a:solidFill>
                  <a:prstClr val="black"/>
                </a:solidFill>
                <a:cs typeface="Arial" panose="020B0604020202020204" pitchFamily="34" charset="0"/>
              </a:rPr>
              <a:t>Planetary Atmosphere Specialist</a:t>
            </a:r>
          </a:p>
          <a:p>
            <a:pPr defTabSz="685783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Hilary Justh</a:t>
            </a:r>
            <a:endParaRPr lang="en-US" sz="105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defTabSz="685783"/>
            <a:endParaRPr lang="en-US" sz="105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defTabSz="685783"/>
            <a:r>
              <a:rPr lang="en-US" b="1" dirty="0">
                <a:solidFill>
                  <a:prstClr val="black"/>
                </a:solidFill>
                <a:cs typeface="Arial" panose="020B0604020202020204" pitchFamily="34" charset="0"/>
              </a:rPr>
              <a:t>Earth-GRAM Developer</a:t>
            </a:r>
          </a:p>
          <a:p>
            <a:pPr defTabSz="685783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Patrick White</a:t>
            </a:r>
          </a:p>
          <a:p>
            <a:pPr defTabSz="685783"/>
            <a:endParaRPr lang="en-US" sz="105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defTabSz="685783"/>
            <a:r>
              <a:rPr lang="en-US" b="1" dirty="0">
                <a:solidFill>
                  <a:prstClr val="black"/>
                </a:solidFill>
                <a:cs typeface="Arial" panose="020B0604020202020204" pitchFamily="34" charset="0"/>
              </a:rPr>
              <a:t>GRAM Developer</a:t>
            </a:r>
          </a:p>
          <a:p>
            <a:pPr defTabSz="685783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Lee Burns</a:t>
            </a:r>
          </a:p>
          <a:p>
            <a:pPr defTabSz="685783"/>
            <a:r>
              <a:rPr lang="en-US" i="1" dirty="0">
                <a:solidFill>
                  <a:prstClr val="black"/>
                </a:solidFill>
                <a:cs typeface="Arial" panose="020B0604020202020204" pitchFamily="34" charset="0"/>
              </a:rPr>
              <a:t>Jacobs Space Exploration Group</a:t>
            </a:r>
            <a:endParaRPr lang="en-US" sz="1050" i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defTabSz="685783"/>
            <a:endParaRPr lang="en-US" sz="1050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defTabSz="685783"/>
            <a:r>
              <a:rPr lang="en-US" b="1" dirty="0">
                <a:solidFill>
                  <a:prstClr val="black"/>
                </a:solidFill>
                <a:cs typeface="Arial" panose="020B0604020202020204" pitchFamily="34" charset="0"/>
              </a:rPr>
              <a:t>Data Implementation</a:t>
            </a:r>
          </a:p>
          <a:p>
            <a:pPr defTabSz="685783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Corey Walker</a:t>
            </a:r>
          </a:p>
          <a:p>
            <a:pPr defTabSz="685783"/>
            <a:r>
              <a:rPr lang="en-US" i="1" dirty="0">
                <a:solidFill>
                  <a:prstClr val="black"/>
                </a:solidFill>
                <a:cs typeface="Arial" panose="020B0604020202020204" pitchFamily="34" charset="0"/>
              </a:rPr>
              <a:t>Jacobs Space Exploration Group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Paul Bremner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defTabSz="685783"/>
            <a:endParaRPr lang="en-US" sz="105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783"/>
            <a:endParaRPr lang="en-U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D8A04-6660-91AF-A99E-A6A5123C6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CF9E92-51C3-990D-6E3F-EF914D60F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86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34F6E-496E-3B46-91B9-4D11662D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 Suite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1A272-9D2F-4CEC-64CC-BDF65D982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Common object-oriented C++ framework</a:t>
            </a:r>
          </a:p>
          <a:p>
            <a:r>
              <a:rPr lang="en-US" sz="2000" dirty="0"/>
              <a:t>Includes a common GRAM library of data models and utilities 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1800" dirty="0"/>
              <a:t>Reduces duplicated code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1800" dirty="0"/>
              <a:t>Ensures consistent constants across all GRAMs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1800" dirty="0"/>
              <a:t>Simplifies bug fixes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sz="1800" dirty="0"/>
              <a:t>Streamlines the interface with trajectory codes</a:t>
            </a:r>
          </a:p>
          <a:p>
            <a:r>
              <a:rPr lang="en-US" sz="2000" dirty="0"/>
              <a:t>Includes C++ library with C and Fortran interfaces which can be incorporated in a trajectory (or orbit propagation) code</a:t>
            </a:r>
          </a:p>
          <a:p>
            <a:r>
              <a:rPr lang="en-US" sz="2000" dirty="0"/>
              <a:t>All future GRAM Upgrades will be released in the GRAM Suite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68E20F-ABAF-B182-378B-A7691DF52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015" y="5319426"/>
            <a:ext cx="3389670" cy="11522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4DCFAA-C9C5-B730-F76A-A1CB5700564E}"/>
              </a:ext>
            </a:extLst>
          </p:cNvPr>
          <p:cNvSpPr txBox="1"/>
          <p:nvPr/>
        </p:nvSpPr>
        <p:spPr>
          <a:xfrm>
            <a:off x="2726390" y="4980872"/>
            <a:ext cx="2000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Legacy GRAMs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C40BA3-2654-C925-A44F-C4E1041AA9ED}"/>
              </a:ext>
            </a:extLst>
          </p:cNvPr>
          <p:cNvSpPr txBox="1"/>
          <p:nvPr/>
        </p:nvSpPr>
        <p:spPr>
          <a:xfrm>
            <a:off x="4514850" y="4980872"/>
            <a:ext cx="1985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GRAM Suite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5E993C-DFB0-9CC3-B4E5-C6336EDB9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445E82-52AB-729A-1688-029381E1D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8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D70B06-2C28-A842-9796-3F47874F0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39ED1F-ACCF-ED82-707A-A3DA63BF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Earth-GRAM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D247C-3DBD-A0E4-64A6-448FEDB6D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2007880"/>
            <a:ext cx="7886700" cy="4351338"/>
          </a:xfrm>
        </p:spPr>
        <p:txBody>
          <a:bodyPr>
            <a:normAutofit lnSpcReduction="10000"/>
          </a:bodyPr>
          <a:lstStyle/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Earth-GRAM provides monthly mean and standard deviation for any point in the atmosphere</a:t>
            </a:r>
          </a:p>
          <a:p>
            <a:pPr marL="358350" marR="0" lvl="1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Includes Monthly, Geographic, and Altitude variations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000" dirty="0"/>
              <a:t>Atmospheric variables output include:  pressure, density, temperature, horizontal and vertical winds, speed of sound, and atmospheric constituents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000" dirty="0"/>
              <a:t>Used by engineering community because of ability to create dispersions in the atmosphere at a rapid runtime</a:t>
            </a:r>
          </a:p>
          <a:p>
            <a:pPr marL="358350" marR="0" lvl="1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altLang="en-US" sz="1800" dirty="0"/>
              <a:t>Often embedded in trajectory simulation software 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000" dirty="0"/>
              <a:t>Earth-GRAM is not a forecast model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000" dirty="0"/>
              <a:t>Does not readily capture localized atmospheric effects</a:t>
            </a:r>
          </a:p>
          <a:p>
            <a:pPr marL="231775" indent="-23177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dirty="0"/>
              <a:t>Included within the GRAM Suite and available via the NASA Software Catalog </a:t>
            </a: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https://software.nasa.gov/software/MFS-33888-1</a:t>
            </a:r>
            <a:r>
              <a:rPr lang="en-US" sz="2000" dirty="0"/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FE594-29D7-4EEB-58F8-C2C0E540E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23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14319" y="392917"/>
            <a:ext cx="59436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>
                <a:solidFill>
                  <a:schemeClr val="bg1"/>
                </a:solidFill>
              </a:rPr>
              <a:t>Earth-GRAM Input (Update)</a:t>
            </a:r>
            <a:endParaRPr lang="en-US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2848" y="3117146"/>
            <a:ext cx="17711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itchFamily="34" charset="0"/>
              </a:rPr>
              <a:t>Range Reference Atmosphere (RRA) Option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itchFamily="34" charset="0"/>
              </a:rPr>
              <a:t>Auxiliary Profile Input Option</a:t>
            </a:r>
          </a:p>
        </p:txBody>
      </p:sp>
      <p:pic>
        <p:nvPicPr>
          <p:cNvPr id="7" name="Picture 6" descr="A picture containing email&#10;&#10;Description automatically generated">
            <a:extLst>
              <a:ext uri="{FF2B5EF4-FFF2-40B4-BE49-F238E27FC236}">
                <a16:creationId xmlns:a16="http://schemas.microsoft.com/office/drawing/2014/main" id="{15A248FE-3754-9307-907E-FEAB0DC51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7" y="2030818"/>
            <a:ext cx="6220047" cy="41360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E88135-1781-ED7F-E9EA-985CBC1B9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FBD2C-FCA0-9BC3-1364-53308DC1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76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2436A-E500-8DD3-BDD5-D66C03B6C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812" y="0"/>
            <a:ext cx="7185081" cy="1176707"/>
          </a:xfrm>
        </p:spPr>
        <p:txBody>
          <a:bodyPr>
            <a:normAutofit/>
          </a:bodyPr>
          <a:lstStyle/>
          <a:p>
            <a:r>
              <a:rPr lang="en-US" sz="3200" dirty="0"/>
              <a:t>Range Reference Atmosphere (RRA) </a:t>
            </a:r>
            <a:br>
              <a:rPr lang="en-US" sz="3200" dirty="0"/>
            </a:br>
            <a:r>
              <a:rPr lang="en-US" sz="3200" dirty="0"/>
              <a:t>Auxiliary Profile 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1D27F-06AE-9E69-89E7-899627621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95745"/>
            <a:ext cx="7886700" cy="4351338"/>
          </a:xfrm>
        </p:spPr>
        <p:txBody>
          <a:bodyPr/>
          <a:lstStyle/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Earth-GRAM can use the RRA site specific databases</a:t>
            </a:r>
          </a:p>
          <a:p>
            <a:pPr marL="358350" marR="0" lvl="1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1800" dirty="0"/>
              <a:t>Earth-GRAM 2021 includes 1983, 2006, 2013, and 2019 RRA databases</a:t>
            </a:r>
          </a:p>
          <a:p>
            <a:pPr marL="358350" marR="0" lvl="1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1800" dirty="0"/>
              <a:t>11 2019 RRA sites developed by MSFC/Natural Environments Branch for the Range Commanders Council – Meteorology Group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dirty="0"/>
              <a:t>Climatology built from balloon and rocketsonde measurements 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dirty="0"/>
              <a:t>MSFC - Natural Environments recommends the use of the 2013 and 2019 RRA database</a:t>
            </a:r>
          </a:p>
          <a:p>
            <a:pPr lv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-"/>
              <a:defRPr/>
            </a:pPr>
            <a:r>
              <a:rPr lang="en-US" sz="2000" dirty="0"/>
              <a:t>Both databases follow a similar and well documented process</a:t>
            </a:r>
          </a:p>
          <a:p>
            <a:pPr lv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-"/>
              <a:defRPr/>
            </a:pPr>
            <a:r>
              <a:rPr lang="en-US" sz="2000" dirty="0"/>
              <a:t>The 2019 RRA compiles new data in the period of record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dirty="0"/>
              <a:t>Auxiliary Profile option allows users the option to include profile of their choice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82F755-77DE-32F8-2A2D-21205B501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B2352-874B-EDAA-3AF1-F3A1C0E9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10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3"/>
          <p:cNvSpPr txBox="1">
            <a:spLocks noChangeArrowheads="1"/>
          </p:cNvSpPr>
          <p:nvPr/>
        </p:nvSpPr>
        <p:spPr bwMode="auto">
          <a:xfrm>
            <a:off x="827633" y="2103243"/>
            <a:ext cx="71513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Values From Earth-GRAM =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Mean value  +  Large-scale perturbation  +  Small-scale perturbation</a:t>
            </a:r>
          </a:p>
        </p:txBody>
      </p:sp>
      <p:sp>
        <p:nvSpPr>
          <p:cNvPr id="63491" name="Rectangle 2"/>
          <p:cNvSpPr>
            <a:spLocks noChangeArrowheads="1"/>
          </p:cNvSpPr>
          <p:nvPr/>
        </p:nvSpPr>
        <p:spPr bwMode="auto">
          <a:xfrm>
            <a:off x="1143002" y="70720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143002" y="70720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63493" name="Group 24"/>
          <p:cNvGrpSpPr>
            <a:grpSpLocks/>
          </p:cNvGrpSpPr>
          <p:nvPr/>
        </p:nvGrpSpPr>
        <p:grpSpPr bwMode="auto">
          <a:xfrm>
            <a:off x="2782304" y="4375323"/>
            <a:ext cx="4384715" cy="937528"/>
            <a:chOff x="3296101" y="4976006"/>
            <a:chExt cx="5847042" cy="1250037"/>
          </a:xfrm>
        </p:grpSpPr>
        <p:sp>
          <p:nvSpPr>
            <p:cNvPr id="63499" name="Right Brace 9"/>
            <p:cNvSpPr>
              <a:spLocks/>
            </p:cNvSpPr>
            <p:nvPr/>
          </p:nvSpPr>
          <p:spPr bwMode="auto">
            <a:xfrm rot="5400000">
              <a:off x="5862745" y="2409362"/>
              <a:ext cx="482605" cy="5615893"/>
            </a:xfrm>
            <a:prstGeom prst="rightBrace">
              <a:avLst>
                <a:gd name="adj1" fmla="val 8370"/>
                <a:gd name="adj2" fmla="val 50000"/>
              </a:avLst>
            </a:prstGeom>
            <a:noFill/>
            <a:ln w="9525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63500" name="TextBox 16"/>
            <p:cNvSpPr txBox="1">
              <a:spLocks noChangeArrowheads="1"/>
            </p:cNvSpPr>
            <p:nvPr/>
          </p:nvSpPr>
          <p:spPr bwMode="auto">
            <a:xfrm>
              <a:off x="3591002" y="5774638"/>
              <a:ext cx="5552141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Driven by observed standard deviation</a:t>
              </a:r>
            </a:p>
          </p:txBody>
        </p:sp>
      </p:grpSp>
      <p:sp>
        <p:nvSpPr>
          <p:cNvPr id="63494" name="Rectangle 18"/>
          <p:cNvSpPr>
            <a:spLocks noChangeArrowheads="1"/>
          </p:cNvSpPr>
          <p:nvPr/>
        </p:nvSpPr>
        <p:spPr bwMode="auto">
          <a:xfrm>
            <a:off x="4751350" y="3458230"/>
            <a:ext cx="2979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Modeled as a stochastic (random) process </a:t>
            </a:r>
          </a:p>
        </p:txBody>
      </p:sp>
      <p:sp>
        <p:nvSpPr>
          <p:cNvPr id="63495" name="Right Brace 19"/>
          <p:cNvSpPr>
            <a:spLocks/>
          </p:cNvSpPr>
          <p:nvPr/>
        </p:nvSpPr>
        <p:spPr bwMode="auto">
          <a:xfrm rot="5400000">
            <a:off x="3347010" y="2050466"/>
            <a:ext cx="263164" cy="2318146"/>
          </a:xfrm>
          <a:prstGeom prst="rightBrace">
            <a:avLst>
              <a:gd name="adj1" fmla="val 8315"/>
              <a:gd name="adj2" fmla="val 50000"/>
            </a:avLst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6" name="Right Brace 21"/>
          <p:cNvSpPr>
            <a:spLocks/>
          </p:cNvSpPr>
          <p:nvPr/>
        </p:nvSpPr>
        <p:spPr bwMode="auto">
          <a:xfrm rot="5400000">
            <a:off x="5836274" y="2092889"/>
            <a:ext cx="342901" cy="2249531"/>
          </a:xfrm>
          <a:prstGeom prst="rightBrace">
            <a:avLst>
              <a:gd name="adj1" fmla="val 8340"/>
              <a:gd name="adj2" fmla="val 50000"/>
            </a:avLst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7" name="Rectangle 23"/>
          <p:cNvSpPr>
            <a:spLocks noChangeArrowheads="1"/>
          </p:cNvSpPr>
          <p:nvPr/>
        </p:nvSpPr>
        <p:spPr bwMode="auto">
          <a:xfrm>
            <a:off x="2552700" y="3437007"/>
            <a:ext cx="23181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Modeled as a wave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402938" y="300635"/>
            <a:ext cx="600075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Earth-GRAM Perturbation Model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815C64-B395-61E4-6237-2417F4402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7C8D3-18A2-742E-A315-A5EC6118E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9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55C8-24B8-1CCD-8088-7783FC71E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Sample GRAM Output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0C5734E-B2DF-095B-5680-486919508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5" y="2172843"/>
            <a:ext cx="3942159" cy="3171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DFB137B-EE34-138C-CFE8-AC57890F5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156" y="2172843"/>
            <a:ext cx="3823097" cy="319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869AFDAF-2FBF-F39D-B5AF-2106611CE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639" y="5667413"/>
            <a:ext cx="32610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Mean and Dispersed East-West Wind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6417AE10-CBDA-AE12-7F36-1A9E570B3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4205" y="5609044"/>
            <a:ext cx="36409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1000 Monte Carlo Dispersed Profiles with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January Monthly 3-Sigma Envelope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3CCCE4-021B-236C-6032-677AA5BE6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944AC0-053C-C281-D9F8-0EAA68853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001A76-A9E2-C288-1A17-2A2FC1D5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MERRA-2 Update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A33A3-0FFC-6264-4E4A-C754BACAA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90171"/>
            <a:ext cx="78867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MERRA-2 reanalysis data set developed by Goddard Modeling and Assimilation Office (GMAO)</a:t>
            </a:r>
          </a:p>
          <a:p>
            <a:r>
              <a:rPr lang="en-US" sz="2000" dirty="0"/>
              <a:t>Improved horizontal resolution:  0.625°x0.5° longitude-by-latitude grid (NCEP reanalysis I, 2.5</a:t>
            </a:r>
            <a:r>
              <a:rPr lang="en-US" sz="2000" dirty="0">
                <a:solidFill>
                  <a:srgbClr val="000000"/>
                </a:solidFill>
              </a:rPr>
              <a:t>°x</a:t>
            </a:r>
            <a:r>
              <a:rPr lang="en-US" sz="2000" dirty="0"/>
              <a:t>2.5</a:t>
            </a:r>
            <a:r>
              <a:rPr lang="en-US" sz="2000" dirty="0">
                <a:solidFill>
                  <a:srgbClr val="000000"/>
                </a:solidFill>
              </a:rPr>
              <a:t>° currently used in Earth-GRAM)</a:t>
            </a:r>
            <a:endParaRPr lang="en-US" sz="2000" dirty="0"/>
          </a:p>
          <a:p>
            <a:r>
              <a:rPr lang="en-US" sz="2000" dirty="0"/>
              <a:t>Improved altitudinal coverage:  72 model layers or interpolated to 42 pressure levels to 0.1 </a:t>
            </a:r>
            <a:r>
              <a:rPr lang="en-US" sz="2000" dirty="0" err="1"/>
              <a:t>hPa</a:t>
            </a:r>
            <a:r>
              <a:rPr lang="en-US" sz="2000" dirty="0"/>
              <a:t> (NCEP reanalysis I, 10hPa)</a:t>
            </a:r>
          </a:p>
          <a:p>
            <a:r>
              <a:rPr lang="en-US" sz="2000" dirty="0"/>
              <a:t>MERRA-2 provides lower and middle atmosphere coverage and provides improvement over aging MAP data set.</a:t>
            </a:r>
          </a:p>
          <a:p>
            <a:r>
              <a:rPr lang="en-US" sz="2000" dirty="0"/>
              <a:t>Input Observations:  </a:t>
            </a:r>
          </a:p>
          <a:p>
            <a:pPr lvl="1"/>
            <a:r>
              <a:rPr lang="en-US" sz="2000" dirty="0"/>
              <a:t>Surface:  land, ship and buoy observations</a:t>
            </a:r>
          </a:p>
          <a:p>
            <a:pPr lvl="1"/>
            <a:r>
              <a:rPr lang="en-US" sz="2000" dirty="0"/>
              <a:t>Upper Air:  balloon, radar, wind profiler, satellite derived winds, and satellite retrieved measurements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D84E43-D34F-C537-1C46-02B92B624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A054E-BEED-4AD3-2FBF-18452B91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79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5E73B-C66E-AE74-05CA-2668CC067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MERRA-2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E2617-AEF1-4099-8968-B07D3B159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33201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Source:  Global gridded data set developed from MERRA-2 daily files from 1999 to 2018</a:t>
            </a:r>
          </a:p>
          <a:p>
            <a:r>
              <a:rPr lang="en-US" sz="2400" dirty="0"/>
              <a:t>Variables:  Monthly means and standard deviations taken from daily files for thermodynamic, winds, and moisture variables at surface and 42 pressure levels.</a:t>
            </a:r>
          </a:p>
          <a:p>
            <a:r>
              <a:rPr lang="en-US" sz="2400" dirty="0"/>
              <a:t>Time:  Climatology developed every 3 hours (00Z, 03Z, 06Z, 09Z, 12Z, 15Z, 18Z, 21Z) and total average option</a:t>
            </a:r>
          </a:p>
          <a:p>
            <a:r>
              <a:rPr lang="en-US" sz="2400" dirty="0"/>
              <a:t>Binary data files developed and read into GRAM Suite</a:t>
            </a:r>
          </a:p>
          <a:p>
            <a:pPr lvl="1"/>
            <a:r>
              <a:rPr lang="en-US" sz="2000" dirty="0"/>
              <a:t>Additional files created at 2° x 2° horizontal resolution as optional small file sizes</a:t>
            </a:r>
          </a:p>
          <a:p>
            <a:r>
              <a:rPr lang="en-US" sz="2400" dirty="0"/>
              <a:t>User input option to refine geographic scope of data</a:t>
            </a:r>
          </a:p>
          <a:p>
            <a:pPr lvl="1"/>
            <a:r>
              <a:rPr lang="en-US" sz="2000" dirty="0"/>
              <a:t> Improves speed of runs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0ADE81-045F-3A58-B6F5-1EA8E686F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77117-717E-CF1E-4692-743373F1A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9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71EF8-EC82-4285-089C-53A7B1621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MERRA-2 V&amp;V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F60E4-A976-82B0-94F6-6FF71661B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11687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Regression testing performed through unit, system-level, and beta testing</a:t>
            </a:r>
          </a:p>
          <a:p>
            <a:r>
              <a:rPr lang="en-US" dirty="0"/>
              <a:t>Unit Testing:  Jim Hoffman has built test cases in code base to test on component-level</a:t>
            </a:r>
          </a:p>
          <a:p>
            <a:r>
              <a:rPr lang="en-US" dirty="0"/>
              <a:t>System-level Testing:  compared to all 2013 and 2019 RRA sites and ran test cases for various inputs.</a:t>
            </a:r>
          </a:p>
          <a:p>
            <a:r>
              <a:rPr lang="en-US" dirty="0"/>
              <a:t>Beta Testing:  Participation by LaRC and MSFC  </a:t>
            </a:r>
          </a:p>
          <a:p>
            <a:r>
              <a:rPr lang="en-US" dirty="0"/>
              <a:t>Validation:  Comparisons to 2013 and 2019 RRAs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57D301-DB5F-D9BC-5F56-76180FD7E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E32A6-E352-8F17-5AA8-8D0A8AD9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93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36E59-61E3-D11A-047B-8CF8853B8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MERRA-2 Comparison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B448A005-DEEB-6EC1-997A-53F01A180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070" y="2096650"/>
            <a:ext cx="5333559" cy="39986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A4910C-4EA5-386C-826F-4421AA752FC8}"/>
              </a:ext>
            </a:extLst>
          </p:cNvPr>
          <p:cNvSpPr txBox="1"/>
          <p:nvPr/>
        </p:nvSpPr>
        <p:spPr>
          <a:xfrm>
            <a:off x="1848070" y="6185648"/>
            <a:ext cx="554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January MERRA-2 vs RRA/MAP Density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3BEE8E-0E1D-5251-D234-EC9F2455C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9B03B-7F00-B839-344E-63B24F40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C5A37-60DA-3797-B980-622CC73E0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MERRA-2 Comparison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51381F30-A0EC-861D-2D4A-B3CC58210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20" y="1859983"/>
            <a:ext cx="5333559" cy="3998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E18CA0-7D1A-D37A-736B-2094DF9F4567}"/>
              </a:ext>
            </a:extLst>
          </p:cNvPr>
          <p:cNvSpPr txBox="1"/>
          <p:nvPr/>
        </p:nvSpPr>
        <p:spPr>
          <a:xfrm>
            <a:off x="1663102" y="6099586"/>
            <a:ext cx="604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January MERRA-2 vs RRA/MAP Temperature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1686AF-C690-DF83-63A6-854E3AB42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9B36F-587D-0FA7-7E92-9637F6B6F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64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2ED02-EB6D-D7F8-AB3C-DE671612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MERRA-2 Comparison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8E0BB8CD-9B5F-243D-14DC-18FF382BF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20" y="1870742"/>
            <a:ext cx="5333559" cy="3998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07C317-8499-A122-F4B7-16EBF7BB6BB1}"/>
              </a:ext>
            </a:extLst>
          </p:cNvPr>
          <p:cNvSpPr txBox="1"/>
          <p:nvPr/>
        </p:nvSpPr>
        <p:spPr>
          <a:xfrm>
            <a:off x="1668552" y="6110344"/>
            <a:ext cx="6378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January MERRA-2 vs RRA/MAP East-West Wind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1DF81E-ED4F-3EEE-0E37-5882E2F5C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19BFD-693A-F971-A64C-F5EB032F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89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4FDCE-C7AB-D698-A286-4EFE8169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MERRA-2 Comparison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A2777815-683B-5822-466A-315E9603D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070" y="1946045"/>
            <a:ext cx="5333559" cy="3998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EAB5A6-7DCF-DCB7-B1A1-691154054E29}"/>
              </a:ext>
            </a:extLst>
          </p:cNvPr>
          <p:cNvSpPr txBox="1"/>
          <p:nvPr/>
        </p:nvSpPr>
        <p:spPr>
          <a:xfrm>
            <a:off x="1471552" y="6067314"/>
            <a:ext cx="6617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January MERRA-2 vs RRA/MAP North-South Wind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F8E4B-2433-1C62-31D1-92C7D15F3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924F60-3166-C839-9B96-D940C8FC7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12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4F67-F2C6-FF3E-D19C-6F2CF111B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Gridded Forecast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59F6B-CBA7-A43C-08E4-32533D00A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4718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Partnered with LaRC to develop capability to integrate gridded forecast data in Earth-GRAM to support balloon drift studies</a:t>
            </a:r>
          </a:p>
          <a:p>
            <a:r>
              <a:rPr lang="en-US" dirty="0"/>
              <a:t>Have currently developed capability to read in and process Global Forecasting System (GFS) forecast data to replace the monthly climatological data</a:t>
            </a:r>
          </a:p>
          <a:p>
            <a:pPr lvl="1"/>
            <a:r>
              <a:rPr lang="en-US" dirty="0"/>
              <a:t>Horizontal resolution:  0.25</a:t>
            </a:r>
            <a:r>
              <a:rPr lang="en-US" sz="2400" dirty="0"/>
              <a:t>°</a:t>
            </a:r>
          </a:p>
          <a:p>
            <a:pPr lvl="1"/>
            <a:r>
              <a:rPr lang="en-US" dirty="0"/>
              <a:t>Data at surface and on 42 pressure levels up to 0.01 mb</a:t>
            </a:r>
          </a:p>
          <a:p>
            <a:r>
              <a:rPr lang="en-US" dirty="0"/>
              <a:t>Would like to incorporate ability to use other forecast sources. </a:t>
            </a:r>
          </a:p>
          <a:p>
            <a:r>
              <a:rPr lang="en-US" dirty="0"/>
              <a:t>Plan to provide beta version to LaRC by fall 2023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A22BA0-8C95-D873-89E1-FE71870E1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02093-2E8B-3417-B95D-AB1045297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04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3E512-E545-C484-A89A-BCCC18420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GFS Compare, Cape Canaveral, FL</a:t>
            </a:r>
          </a:p>
        </p:txBody>
      </p:sp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4E550CC3-3416-65BF-AC57-B9495FE4F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952148"/>
            <a:ext cx="7756264" cy="42119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D8A4E-2741-3B28-EE38-52B21DD66D85}"/>
              </a:ext>
            </a:extLst>
          </p:cNvPr>
          <p:cNvSpPr txBox="1"/>
          <p:nvPr/>
        </p:nvSpPr>
        <p:spPr>
          <a:xfrm>
            <a:off x="767497" y="6164132"/>
            <a:ext cx="7609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Comparison of East-West Wind:  MERRA-2 August Monthly Mean vs GFS 08/03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B64234-C3B9-7841-DE15-03862EEBB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CFFB0-1137-F7BC-F881-5C892E44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68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3B4DB-B51A-4FC0-F9E2-76DE2C07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GFS Compare, Cape Canaveral, FL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48E4FEC4-BF51-F6B1-CB7A-FDC94E5BB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22" y="1931866"/>
            <a:ext cx="6917266" cy="4189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AF120E-891E-C65B-C735-82127AD1B924}"/>
              </a:ext>
            </a:extLst>
          </p:cNvPr>
          <p:cNvSpPr txBox="1"/>
          <p:nvPr/>
        </p:nvSpPr>
        <p:spPr>
          <a:xfrm>
            <a:off x="850673" y="6156946"/>
            <a:ext cx="7328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Comparison of Temperature:  MERRA-2 August Monthly Mean vs GFS 08/03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A08706-5AED-492F-181F-68CFB0CF3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E73E3-8F65-F9FD-19DF-484661EE3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70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D2374-F022-1CDD-494C-C9ACC3ACB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Upgrades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D0BA7-9D48-B2FF-5298-8EFFF5D2A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43959"/>
            <a:ext cx="78867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Application Program Interface (API) </a:t>
            </a:r>
          </a:p>
          <a:p>
            <a:pPr lvl="1"/>
            <a:r>
              <a:rPr lang="en-US" dirty="0"/>
              <a:t>Python – Fall 2024 GRAM Suite Release</a:t>
            </a:r>
          </a:p>
          <a:p>
            <a:pPr lvl="1"/>
            <a:r>
              <a:rPr lang="en-US" dirty="0"/>
              <a:t>MATLAB – Spring 2024 GRAM Suite Release</a:t>
            </a:r>
          </a:p>
          <a:p>
            <a:r>
              <a:rPr lang="en-US" dirty="0"/>
              <a:t>Thermosphere Update</a:t>
            </a:r>
          </a:p>
          <a:p>
            <a:pPr lvl="1"/>
            <a:r>
              <a:rPr lang="en-US" dirty="0"/>
              <a:t>Update to Naval Research Lab Mass Spectrometer Incoherent Scatter (NRLMSIS) 2.1 to replace MSIS</a:t>
            </a:r>
          </a:p>
          <a:p>
            <a:pPr lvl="1"/>
            <a:r>
              <a:rPr lang="en-US" dirty="0"/>
              <a:t>Targeting Fall 2024 GRAM Suite Release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Boundary Layer Improvements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Improve BL horizontal winds:  mean log wind speed profile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Improve topography resolution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Should improve parachute case and launch abort case environment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CE6C17-4A50-912A-1F72-8A09D492D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82FC2-95E6-D63E-50DE-88C2BDC3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4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37105-4ABD-5C68-2F64-CA1BBBE3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CB990-DD63-3B56-9996-1D2CED109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11686"/>
            <a:ext cx="78867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Released MERRA-2 update to GRAM Suite Fall 2023.</a:t>
            </a:r>
          </a:p>
          <a:p>
            <a:pPr lvl="1"/>
            <a:r>
              <a:rPr lang="en-US" dirty="0"/>
              <a:t>Good comparison to RRA data and improvement to middle atmosphere environment</a:t>
            </a:r>
          </a:p>
          <a:p>
            <a:pPr lvl="1"/>
            <a:r>
              <a:rPr lang="en-US" dirty="0"/>
              <a:t>Improvement in horizontal resolution, altitudinal extent, and hourly data selection  </a:t>
            </a:r>
          </a:p>
          <a:p>
            <a:r>
              <a:rPr lang="en-US" dirty="0"/>
              <a:t>Plan to release beta version of Gridded Forecast update by Fall 2023 (Full Release to GRAM Suite, Spring 2024).</a:t>
            </a:r>
          </a:p>
          <a:p>
            <a:pPr lvl="1"/>
            <a:r>
              <a:rPr lang="en-US" dirty="0"/>
              <a:t>Supports balloon drift studies</a:t>
            </a:r>
          </a:p>
          <a:p>
            <a:pPr lvl="1"/>
            <a:r>
              <a:rPr lang="en-US" dirty="0"/>
              <a:t>Likely applicable for post-flight atmosphere reconstruction</a:t>
            </a:r>
          </a:p>
          <a:p>
            <a:r>
              <a:rPr lang="en-US" dirty="0"/>
              <a:t>Plan to release APIs to GRAM Suite</a:t>
            </a:r>
          </a:p>
          <a:p>
            <a:pPr lvl="1"/>
            <a:r>
              <a:rPr lang="en-US" dirty="0"/>
              <a:t>Python – Fall 2023</a:t>
            </a:r>
          </a:p>
          <a:p>
            <a:pPr lvl="1"/>
            <a:r>
              <a:rPr lang="en-US" dirty="0"/>
              <a:t>MATLAB – Spring 2024 </a:t>
            </a:r>
          </a:p>
          <a:p>
            <a:r>
              <a:rPr lang="en-US" dirty="0"/>
              <a:t>Thermosphere Upgrade – Fall 2024 GRAM Suite Release</a:t>
            </a:r>
          </a:p>
          <a:p>
            <a:r>
              <a:rPr lang="en-US" dirty="0"/>
              <a:t>Future updates planned to address Earth-GRAM limitations</a:t>
            </a:r>
          </a:p>
          <a:p>
            <a:r>
              <a:rPr lang="en-US" dirty="0"/>
              <a:t>Feedback regarding Earth-GRAM encouraged and welcomed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FDF1C6-EE61-03EA-996E-B37A7483A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6BB6E-C3F0-9A17-56D1-D5E371541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81672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6B2D6F5-892D-45BD-8BEF-C76585883C0C}" vid="{434C789D-1A51-47FD-B1E0-89450AC19773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6B2D6F5-892D-45BD-8BEF-C76585883C0C}" vid="{5D1D552C-FBF1-4C61-B036-5F17F07F9A9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5703</TotalTime>
  <Words>1238</Words>
  <Application>Microsoft Office PowerPoint</Application>
  <PresentationFormat>On-screen Show (4:3)</PresentationFormat>
  <Paragraphs>193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2_Custom Design</vt:lpstr>
      <vt:lpstr>Custom Design</vt:lpstr>
      <vt:lpstr>                                                        Earth-GRAM Overview and Update Status   </vt:lpstr>
      <vt:lpstr>Outline</vt:lpstr>
      <vt:lpstr>GRAM Upgrade Team Goals</vt:lpstr>
      <vt:lpstr>GRAM Upgrade Team</vt:lpstr>
      <vt:lpstr>GRAM Suite</vt:lpstr>
      <vt:lpstr>Earth-GRAM Overview</vt:lpstr>
      <vt:lpstr>Earth-GRAM Input (Update)</vt:lpstr>
      <vt:lpstr>Range Reference Atmosphere (RRA)  Auxiliary Profile Option</vt:lpstr>
      <vt:lpstr>PowerPoint Presentation</vt:lpstr>
      <vt:lpstr>Sample GRAM Output</vt:lpstr>
      <vt:lpstr>MERRA-2 Update</vt:lpstr>
      <vt:lpstr>MERRA-2 Development</vt:lpstr>
      <vt:lpstr>MERRA-2 V&amp;V</vt:lpstr>
      <vt:lpstr>MERRA-2 Comparison</vt:lpstr>
      <vt:lpstr>MERRA-2 Comparison</vt:lpstr>
      <vt:lpstr>MERRA-2 Comparison</vt:lpstr>
      <vt:lpstr>MERRA-2 Comparison</vt:lpstr>
      <vt:lpstr>Gridded Forecast Update</vt:lpstr>
      <vt:lpstr>GFS Compare, Cape Canaveral, FL</vt:lpstr>
      <vt:lpstr>GFS Compare, Cape Canaveral, FL</vt:lpstr>
      <vt:lpstr>Future Upgrades</vt:lpstr>
      <vt:lpstr>Summary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Earth-GRAM Update</dc:title>
  <dc:creator>White, Patrick W. (MSFC-EV44)</dc:creator>
  <cp:lastModifiedBy>White, Patrick W. (MSFC-EV44)</cp:lastModifiedBy>
  <cp:revision>198</cp:revision>
  <dcterms:created xsi:type="dcterms:W3CDTF">2023-08-15T19:41:12Z</dcterms:created>
  <dcterms:modified xsi:type="dcterms:W3CDTF">2023-10-16T22:05:48Z</dcterms:modified>
</cp:coreProperties>
</file>