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0"/>
  </p:notesMasterIdLst>
  <p:sldIdLst>
    <p:sldId id="327" r:id="rId2"/>
    <p:sldId id="282" r:id="rId3"/>
    <p:sldId id="262" r:id="rId4"/>
    <p:sldId id="265" r:id="rId5"/>
    <p:sldId id="266" r:id="rId6"/>
    <p:sldId id="268" r:id="rId7"/>
    <p:sldId id="269" r:id="rId8"/>
    <p:sldId id="270" r:id="rId9"/>
    <p:sldId id="273" r:id="rId10"/>
    <p:sldId id="274" r:id="rId11"/>
    <p:sldId id="275" r:id="rId12"/>
    <p:sldId id="277" r:id="rId13"/>
    <p:sldId id="285" r:id="rId14"/>
    <p:sldId id="286" r:id="rId15"/>
    <p:sldId id="287" r:id="rId16"/>
    <p:sldId id="279" r:id="rId17"/>
    <p:sldId id="328" r:id="rId18"/>
    <p:sldId id="32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11" autoAdjust="0"/>
    <p:restoredTop sz="94694"/>
  </p:normalViewPr>
  <p:slideViewPr>
    <p:cSldViewPr snapToGrid="0">
      <p:cViewPr varScale="1">
        <p:scale>
          <a:sx n="121" d="100"/>
          <a:sy n="121" d="100"/>
        </p:scale>
        <p:origin x="6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EB53F4-2A00-4E8D-93BA-A9EB5EA88DBD}" type="doc">
      <dgm:prSet loTypeId="urn:microsoft.com/office/officeart/2005/8/layout/StepDownProcess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A601A72-D320-4B3F-884E-519F5830DF18}">
      <dgm:prSet phldrT="[Text]"/>
      <dgm:spPr/>
      <dgm:t>
        <a:bodyPr/>
        <a:lstStyle/>
        <a:p>
          <a:r>
            <a:rPr lang="en-US"/>
            <a:t>Identify the test opportunity: Can NASA help?</a:t>
          </a:r>
        </a:p>
      </dgm:t>
    </dgm:pt>
    <dgm:pt modelId="{28231694-6697-482A-9DE8-B019FB50DA05}" type="parTrans" cxnId="{34111F89-3063-4CE7-9EBC-ABF6C863BC17}">
      <dgm:prSet/>
      <dgm:spPr/>
      <dgm:t>
        <a:bodyPr/>
        <a:lstStyle/>
        <a:p>
          <a:endParaRPr lang="en-US"/>
        </a:p>
      </dgm:t>
    </dgm:pt>
    <dgm:pt modelId="{A988F989-9AA7-4933-8375-76276B16635B}" type="sibTrans" cxnId="{34111F89-3063-4CE7-9EBC-ABF6C863BC17}">
      <dgm:prSet/>
      <dgm:spPr/>
      <dgm:t>
        <a:bodyPr/>
        <a:lstStyle/>
        <a:p>
          <a:endParaRPr lang="en-US"/>
        </a:p>
      </dgm:t>
    </dgm:pt>
    <dgm:pt modelId="{332DE61A-A1DB-4AC7-8C7A-95E54BE15599}">
      <dgm:prSet phldrT="[Text]"/>
      <dgm:spPr/>
      <dgm:t>
        <a:bodyPr/>
        <a:lstStyle/>
        <a:p>
          <a:endParaRPr lang="en-US" sz="900"/>
        </a:p>
      </dgm:t>
    </dgm:pt>
    <dgm:pt modelId="{A04A6060-0C42-4D83-AD25-89B528E4D9C6}" type="parTrans" cxnId="{A21E230D-E777-47BC-9D76-D499572DA49C}">
      <dgm:prSet/>
      <dgm:spPr/>
      <dgm:t>
        <a:bodyPr/>
        <a:lstStyle/>
        <a:p>
          <a:endParaRPr lang="en-US"/>
        </a:p>
      </dgm:t>
    </dgm:pt>
    <dgm:pt modelId="{4CFB9D5A-693A-47A4-B062-BE63FA7FD518}" type="sibTrans" cxnId="{A21E230D-E777-47BC-9D76-D499572DA49C}">
      <dgm:prSet/>
      <dgm:spPr/>
      <dgm:t>
        <a:bodyPr/>
        <a:lstStyle/>
        <a:p>
          <a:endParaRPr lang="en-US"/>
        </a:p>
      </dgm:t>
    </dgm:pt>
    <dgm:pt modelId="{87C91E60-3A2F-4A16-98C2-37308FA2ADEB}">
      <dgm:prSet phldrT="[Text]" custT="1"/>
      <dgm:spPr/>
      <dgm:t>
        <a:bodyPr/>
        <a:lstStyle/>
        <a:p>
          <a:r>
            <a:rPr lang="en-US" sz="1200"/>
            <a:t>Scope, requirements, schedule and cost defined.</a:t>
          </a:r>
        </a:p>
      </dgm:t>
    </dgm:pt>
    <dgm:pt modelId="{AC98287F-EA4F-40DB-A062-E73E6CD1FEDD}" type="parTrans" cxnId="{E9390ABD-EC8D-4E54-A5DE-B0256F6BC38F}">
      <dgm:prSet/>
      <dgm:spPr/>
      <dgm:t>
        <a:bodyPr/>
        <a:lstStyle/>
        <a:p>
          <a:endParaRPr lang="en-US"/>
        </a:p>
      </dgm:t>
    </dgm:pt>
    <dgm:pt modelId="{15B54817-6A9F-4E34-81DA-E2A583799C8D}" type="sibTrans" cxnId="{E9390ABD-EC8D-4E54-A5DE-B0256F6BC38F}">
      <dgm:prSet/>
      <dgm:spPr/>
      <dgm:t>
        <a:bodyPr/>
        <a:lstStyle/>
        <a:p>
          <a:endParaRPr lang="en-US"/>
        </a:p>
      </dgm:t>
    </dgm:pt>
    <dgm:pt modelId="{BF2B0D30-D052-459F-AE5A-47127A7D3CC4}">
      <dgm:prSet phldrT="[Text]"/>
      <dgm:spPr/>
      <dgm:t>
        <a:bodyPr/>
        <a:lstStyle/>
        <a:p>
          <a:r>
            <a:rPr lang="en-US"/>
            <a:t>Dedicated Test Lab Agreement Specialist  </a:t>
          </a:r>
        </a:p>
      </dgm:t>
    </dgm:pt>
    <dgm:pt modelId="{A61EF7C0-D97E-4F29-A83B-82165452F3BD}" type="parTrans" cxnId="{D2D48A34-3CDD-495D-A9AB-5F5AF8AD5C4B}">
      <dgm:prSet/>
      <dgm:spPr/>
      <dgm:t>
        <a:bodyPr/>
        <a:lstStyle/>
        <a:p>
          <a:endParaRPr lang="en-US"/>
        </a:p>
      </dgm:t>
    </dgm:pt>
    <dgm:pt modelId="{9D899BF8-9168-4C8C-AAB5-1A256F74B1A2}" type="sibTrans" cxnId="{D2D48A34-3CDD-495D-A9AB-5F5AF8AD5C4B}">
      <dgm:prSet/>
      <dgm:spPr/>
      <dgm:t>
        <a:bodyPr/>
        <a:lstStyle/>
        <a:p>
          <a:endParaRPr lang="en-US"/>
        </a:p>
      </dgm:t>
    </dgm:pt>
    <dgm:pt modelId="{60C9DD44-8B57-4478-B5CB-ABB735F76303}">
      <dgm:prSet phldrT="[Text]" custT="1"/>
      <dgm:spPr/>
      <dgm:t>
        <a:bodyPr/>
        <a:lstStyle/>
        <a:p>
          <a:r>
            <a:rPr lang="en-US" sz="1200"/>
            <a:t>Expedites proposal and agreement  through review process.</a:t>
          </a:r>
        </a:p>
      </dgm:t>
    </dgm:pt>
    <dgm:pt modelId="{4E027BB3-33D4-41BC-A3C7-27D9AC617994}" type="parTrans" cxnId="{405CC7EE-16B3-4BBF-9C68-CC3B83785E6A}">
      <dgm:prSet/>
      <dgm:spPr/>
      <dgm:t>
        <a:bodyPr/>
        <a:lstStyle/>
        <a:p>
          <a:endParaRPr lang="en-US"/>
        </a:p>
      </dgm:t>
    </dgm:pt>
    <dgm:pt modelId="{63F0A986-C80C-45FC-8F86-A6D55CA5EC4E}" type="sibTrans" cxnId="{405CC7EE-16B3-4BBF-9C68-CC3B83785E6A}">
      <dgm:prSet/>
      <dgm:spPr/>
      <dgm:t>
        <a:bodyPr/>
        <a:lstStyle/>
        <a:p>
          <a:endParaRPr lang="en-US"/>
        </a:p>
      </dgm:t>
    </dgm:pt>
    <dgm:pt modelId="{7BCDAB62-1F4C-40EB-8112-88087382BA72}">
      <dgm:prSet custT="1"/>
      <dgm:spPr/>
      <dgm:t>
        <a:bodyPr/>
        <a:lstStyle/>
        <a:p>
          <a:r>
            <a:rPr lang="en-US" sz="1200"/>
            <a:t>Does NASA have the necessary capability to perform the test?</a:t>
          </a:r>
        </a:p>
      </dgm:t>
    </dgm:pt>
    <dgm:pt modelId="{2185E6F0-4747-4CB3-A8F4-FD5195516899}" type="parTrans" cxnId="{130310D9-CB37-46E3-9A1A-3FAD4CCC346C}">
      <dgm:prSet/>
      <dgm:spPr/>
      <dgm:t>
        <a:bodyPr/>
        <a:lstStyle/>
        <a:p>
          <a:endParaRPr lang="en-US"/>
        </a:p>
      </dgm:t>
    </dgm:pt>
    <dgm:pt modelId="{C12E08FD-6B80-48C4-84BE-349E9ED19299}" type="sibTrans" cxnId="{130310D9-CB37-46E3-9A1A-3FAD4CCC346C}">
      <dgm:prSet/>
      <dgm:spPr/>
      <dgm:t>
        <a:bodyPr/>
        <a:lstStyle/>
        <a:p>
          <a:endParaRPr lang="en-US"/>
        </a:p>
      </dgm:t>
    </dgm:pt>
    <dgm:pt modelId="{67DEEED3-56BD-4C2E-BE93-9DFE03A2157C}">
      <dgm:prSet custT="1"/>
      <dgm:spPr/>
      <dgm:t>
        <a:bodyPr/>
        <a:lstStyle/>
        <a:p>
          <a:r>
            <a:rPr lang="en-US" sz="1200"/>
            <a:t>Does it meet NASA opportunity guidelines?</a:t>
          </a:r>
          <a:endParaRPr lang="en-US" sz="900"/>
        </a:p>
      </dgm:t>
    </dgm:pt>
    <dgm:pt modelId="{98FE4EFE-93DF-4376-852E-AC2902193C48}" type="parTrans" cxnId="{AFA27496-4EF9-46FA-8F97-26A456008B63}">
      <dgm:prSet/>
      <dgm:spPr/>
      <dgm:t>
        <a:bodyPr/>
        <a:lstStyle/>
        <a:p>
          <a:endParaRPr lang="en-US"/>
        </a:p>
      </dgm:t>
    </dgm:pt>
    <dgm:pt modelId="{B266884B-9DD0-421A-A060-F448B8FA090F}" type="sibTrans" cxnId="{AFA27496-4EF9-46FA-8F97-26A456008B63}">
      <dgm:prSet/>
      <dgm:spPr/>
      <dgm:t>
        <a:bodyPr/>
        <a:lstStyle/>
        <a:p>
          <a:endParaRPr lang="en-US"/>
        </a:p>
      </dgm:t>
    </dgm:pt>
    <dgm:pt modelId="{002CF152-2BC0-4D49-883A-DE78902EE25E}">
      <dgm:prSet/>
      <dgm:spPr/>
      <dgm:t>
        <a:bodyPr/>
        <a:lstStyle/>
        <a:p>
          <a:r>
            <a:rPr lang="en-US"/>
            <a:t>Test Lab Technical Lead works directly with customer: Jointly create agreement</a:t>
          </a:r>
        </a:p>
      </dgm:t>
    </dgm:pt>
    <dgm:pt modelId="{ABEF0150-51F5-406C-8A2F-9CBE58885F57}" type="sibTrans" cxnId="{B0F0DD9F-4B03-48D1-8B64-7A241CDEA1C1}">
      <dgm:prSet/>
      <dgm:spPr/>
      <dgm:t>
        <a:bodyPr/>
        <a:lstStyle/>
        <a:p>
          <a:endParaRPr lang="en-US"/>
        </a:p>
      </dgm:t>
    </dgm:pt>
    <dgm:pt modelId="{E9CDC8BE-087A-45DD-B837-7BB626760893}" type="parTrans" cxnId="{B0F0DD9F-4B03-48D1-8B64-7A241CDEA1C1}">
      <dgm:prSet/>
      <dgm:spPr/>
      <dgm:t>
        <a:bodyPr/>
        <a:lstStyle/>
        <a:p>
          <a:endParaRPr lang="en-US"/>
        </a:p>
      </dgm:t>
    </dgm:pt>
    <dgm:pt modelId="{54A46EC1-6064-4769-B77F-8FF28C8FF1C4}">
      <dgm:prSet custT="1"/>
      <dgm:spPr/>
      <dgm:t>
        <a:bodyPr/>
        <a:lstStyle/>
        <a:p>
          <a:r>
            <a:rPr lang="en-US" sz="1200"/>
            <a:t>Keeps customer informed on progress</a:t>
          </a:r>
        </a:p>
      </dgm:t>
    </dgm:pt>
    <dgm:pt modelId="{30A8DFB6-0454-48B3-AC3A-4629EBE9DB5F}" type="parTrans" cxnId="{BE4A154B-5240-4236-A7F9-C78E53ECAF35}">
      <dgm:prSet/>
      <dgm:spPr/>
      <dgm:t>
        <a:bodyPr/>
        <a:lstStyle/>
        <a:p>
          <a:endParaRPr lang="en-US"/>
        </a:p>
      </dgm:t>
    </dgm:pt>
    <dgm:pt modelId="{04CFA8E6-363E-48AD-8231-8D6E3CC6113B}" type="sibTrans" cxnId="{BE4A154B-5240-4236-A7F9-C78E53ECAF35}">
      <dgm:prSet/>
      <dgm:spPr/>
      <dgm:t>
        <a:bodyPr/>
        <a:lstStyle/>
        <a:p>
          <a:endParaRPr lang="en-US"/>
        </a:p>
      </dgm:t>
    </dgm:pt>
    <dgm:pt modelId="{2F50C401-95AB-4463-A024-A630F43A97D4}">
      <dgm:prSet/>
      <dgm:spPr/>
      <dgm:t>
        <a:bodyPr/>
        <a:lstStyle/>
        <a:p>
          <a:r>
            <a:rPr lang="en-US"/>
            <a:t>Agreement Executed</a:t>
          </a:r>
        </a:p>
      </dgm:t>
    </dgm:pt>
    <dgm:pt modelId="{7E53157E-675F-4FA5-8C0F-02143203B31D}" type="parTrans" cxnId="{19F2EF8E-0E77-4F98-8D6B-279AEFF411DE}">
      <dgm:prSet/>
      <dgm:spPr/>
      <dgm:t>
        <a:bodyPr/>
        <a:lstStyle/>
        <a:p>
          <a:endParaRPr lang="en-US"/>
        </a:p>
      </dgm:t>
    </dgm:pt>
    <dgm:pt modelId="{DC395D43-7463-44DA-B3A5-00FEAA60CEE6}" type="sibTrans" cxnId="{19F2EF8E-0E77-4F98-8D6B-279AEFF411DE}">
      <dgm:prSet/>
      <dgm:spPr/>
      <dgm:t>
        <a:bodyPr/>
        <a:lstStyle/>
        <a:p>
          <a:endParaRPr lang="en-US"/>
        </a:p>
      </dgm:t>
    </dgm:pt>
    <dgm:pt modelId="{9F9D696E-E0B1-4EEC-B5B5-D5E7D557FBD4}">
      <dgm:prSet custT="1"/>
      <dgm:spPr/>
      <dgm:t>
        <a:bodyPr/>
        <a:lstStyle/>
        <a:p>
          <a:r>
            <a:rPr lang="en-US" sz="1200"/>
            <a:t>Technical Lead schedules work and coordinates with customer to exceed expectations</a:t>
          </a:r>
        </a:p>
      </dgm:t>
    </dgm:pt>
    <dgm:pt modelId="{29D3D801-CB1F-4CB0-B3C4-B5775FD061B7}" type="parTrans" cxnId="{BC01C279-0FA7-4671-8744-69146277B223}">
      <dgm:prSet/>
      <dgm:spPr/>
      <dgm:t>
        <a:bodyPr/>
        <a:lstStyle/>
        <a:p>
          <a:endParaRPr lang="en-US"/>
        </a:p>
      </dgm:t>
    </dgm:pt>
    <dgm:pt modelId="{7D2C5A8B-55A7-4F05-B1F3-B7BBEBE8C6F5}" type="sibTrans" cxnId="{BC01C279-0FA7-4671-8744-69146277B223}">
      <dgm:prSet/>
      <dgm:spPr/>
      <dgm:t>
        <a:bodyPr/>
        <a:lstStyle/>
        <a:p>
          <a:endParaRPr lang="en-US"/>
        </a:p>
      </dgm:t>
    </dgm:pt>
    <dgm:pt modelId="{D391EB44-C9B1-4D1C-9EC3-382554EAF3E5}" type="pres">
      <dgm:prSet presAssocID="{2AEB53F4-2A00-4E8D-93BA-A9EB5EA88DBD}" presName="rootnode" presStyleCnt="0">
        <dgm:presLayoutVars>
          <dgm:chMax/>
          <dgm:chPref/>
          <dgm:dir/>
          <dgm:animLvl val="lvl"/>
        </dgm:presLayoutVars>
      </dgm:prSet>
      <dgm:spPr/>
    </dgm:pt>
    <dgm:pt modelId="{558E6BCD-BE96-44FC-87B5-017783604C2E}" type="pres">
      <dgm:prSet presAssocID="{2A601A72-D320-4B3F-884E-519F5830DF18}" presName="composite" presStyleCnt="0"/>
      <dgm:spPr/>
    </dgm:pt>
    <dgm:pt modelId="{D7E2F50F-AFDF-4C76-9DFC-C85ACB862A7C}" type="pres">
      <dgm:prSet presAssocID="{2A601A72-D320-4B3F-884E-519F5830DF18}" presName="bentUpArrow1" presStyleLbl="alignImgPlace1" presStyleIdx="0" presStyleCnt="3"/>
      <dgm:spPr/>
    </dgm:pt>
    <dgm:pt modelId="{0D5FF29E-D3C7-455F-86BD-6BF3E63FB2C7}" type="pres">
      <dgm:prSet presAssocID="{2A601A72-D320-4B3F-884E-519F5830DF18}" presName="ParentText" presStyleLbl="node1" presStyleIdx="0" presStyleCnt="4">
        <dgm:presLayoutVars>
          <dgm:chMax val="1"/>
          <dgm:chPref val="1"/>
          <dgm:bulletEnabled val="1"/>
        </dgm:presLayoutVars>
      </dgm:prSet>
      <dgm:spPr/>
    </dgm:pt>
    <dgm:pt modelId="{6BEA7815-29E7-42BF-B3FC-7C5EC66781E3}" type="pres">
      <dgm:prSet presAssocID="{2A601A72-D320-4B3F-884E-519F5830DF18}" presName="ChildText" presStyleLbl="revTx" presStyleIdx="0" presStyleCnt="4" custScaleX="140035" custLinFactNeighborX="33396" custLinFactNeighborY="-3158">
        <dgm:presLayoutVars>
          <dgm:chMax val="0"/>
          <dgm:chPref val="0"/>
          <dgm:bulletEnabled val="1"/>
        </dgm:presLayoutVars>
      </dgm:prSet>
      <dgm:spPr/>
    </dgm:pt>
    <dgm:pt modelId="{2D0FD9A1-CB4D-4AB6-94C3-65FC0DF00D49}" type="pres">
      <dgm:prSet presAssocID="{A988F989-9AA7-4933-8375-76276B16635B}" presName="sibTrans" presStyleCnt="0"/>
      <dgm:spPr/>
    </dgm:pt>
    <dgm:pt modelId="{BE32499B-0FB3-4FEC-8890-679118E5CAD4}" type="pres">
      <dgm:prSet presAssocID="{002CF152-2BC0-4D49-883A-DE78902EE25E}" presName="composite" presStyleCnt="0"/>
      <dgm:spPr/>
    </dgm:pt>
    <dgm:pt modelId="{9E42E82D-D978-4B43-8897-7961B8CD77F5}" type="pres">
      <dgm:prSet presAssocID="{002CF152-2BC0-4D49-883A-DE78902EE25E}" presName="bentUpArrow1" presStyleLbl="alignImgPlace1" presStyleIdx="1" presStyleCnt="3"/>
      <dgm:spPr/>
    </dgm:pt>
    <dgm:pt modelId="{082A76CF-0982-4B74-A1BB-AE1A38391DC2}" type="pres">
      <dgm:prSet presAssocID="{002CF152-2BC0-4D49-883A-DE78902EE25E}" presName="ParentText" presStyleLbl="node1" presStyleIdx="1" presStyleCnt="4">
        <dgm:presLayoutVars>
          <dgm:chMax val="1"/>
          <dgm:chPref val="1"/>
          <dgm:bulletEnabled val="1"/>
        </dgm:presLayoutVars>
      </dgm:prSet>
      <dgm:spPr/>
    </dgm:pt>
    <dgm:pt modelId="{40B2B80E-F79E-4923-8F0A-A02F515422AE}" type="pres">
      <dgm:prSet presAssocID="{002CF152-2BC0-4D49-883A-DE78902EE25E}" presName="Child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3B5DD6C6-45D1-4916-9C10-A50446FCD536}" type="pres">
      <dgm:prSet presAssocID="{ABEF0150-51F5-406C-8A2F-9CBE58885F57}" presName="sibTrans" presStyleCnt="0"/>
      <dgm:spPr/>
    </dgm:pt>
    <dgm:pt modelId="{0E85E57F-D71B-4FA3-B4B4-ABE2A2559547}" type="pres">
      <dgm:prSet presAssocID="{BF2B0D30-D052-459F-AE5A-47127A7D3CC4}" presName="composite" presStyleCnt="0"/>
      <dgm:spPr/>
    </dgm:pt>
    <dgm:pt modelId="{34E90ED6-B1AF-4AEF-A136-5C64C6F6E86B}" type="pres">
      <dgm:prSet presAssocID="{BF2B0D30-D052-459F-AE5A-47127A7D3CC4}" presName="bentUpArrow1" presStyleLbl="alignImgPlace1" presStyleIdx="2" presStyleCnt="3"/>
      <dgm:spPr/>
    </dgm:pt>
    <dgm:pt modelId="{6D1BBC1A-93C6-4AF6-95D4-E1DEED3262C2}" type="pres">
      <dgm:prSet presAssocID="{BF2B0D30-D052-459F-AE5A-47127A7D3CC4}" presName="ParentText" presStyleLbl="node1" presStyleIdx="2" presStyleCnt="4">
        <dgm:presLayoutVars>
          <dgm:chMax val="1"/>
          <dgm:chPref val="1"/>
          <dgm:bulletEnabled val="1"/>
        </dgm:presLayoutVars>
      </dgm:prSet>
      <dgm:spPr/>
    </dgm:pt>
    <dgm:pt modelId="{3A3F9F89-9E37-4D76-B8CD-7316D78ECB74}" type="pres">
      <dgm:prSet presAssocID="{BF2B0D30-D052-459F-AE5A-47127A7D3CC4}" presName="ChildText" presStyleLbl="revTx" presStyleIdx="2" presStyleCnt="4" custScaleX="140383" custLinFactNeighborX="27522" custLinFactNeighborY="-1073">
        <dgm:presLayoutVars>
          <dgm:chMax val="0"/>
          <dgm:chPref val="0"/>
          <dgm:bulletEnabled val="1"/>
        </dgm:presLayoutVars>
      </dgm:prSet>
      <dgm:spPr/>
    </dgm:pt>
    <dgm:pt modelId="{40D662B7-4CC0-4E8C-8864-3A97755D2E3E}" type="pres">
      <dgm:prSet presAssocID="{9D899BF8-9168-4C8C-AAB5-1A256F74B1A2}" presName="sibTrans" presStyleCnt="0"/>
      <dgm:spPr/>
    </dgm:pt>
    <dgm:pt modelId="{2606A251-B0BB-4861-949D-467B00AD21F3}" type="pres">
      <dgm:prSet presAssocID="{2F50C401-95AB-4463-A024-A630F43A97D4}" presName="composite" presStyleCnt="0"/>
      <dgm:spPr/>
    </dgm:pt>
    <dgm:pt modelId="{1BE89417-090A-4373-90B0-3C29CAD714E2}" type="pres">
      <dgm:prSet presAssocID="{2F50C401-95AB-4463-A024-A630F43A97D4}" presName="ParentText" presStyleLbl="node1" presStyleIdx="3" presStyleCnt="4">
        <dgm:presLayoutVars>
          <dgm:chMax val="1"/>
          <dgm:chPref val="1"/>
          <dgm:bulletEnabled val="1"/>
        </dgm:presLayoutVars>
      </dgm:prSet>
      <dgm:spPr/>
    </dgm:pt>
    <dgm:pt modelId="{A42460C8-C2AB-4012-938E-662957DBC9B1}" type="pres">
      <dgm:prSet presAssocID="{2F50C401-95AB-4463-A024-A630F43A97D4}" presName="FinalChildText" presStyleLbl="revTx" presStyleIdx="3" presStyleCnt="4" custScaleX="157635" custLinFactNeighborX="38406" custLinFactNeighborY="-2147">
        <dgm:presLayoutVars>
          <dgm:chMax val="0"/>
          <dgm:chPref val="0"/>
          <dgm:bulletEnabled val="1"/>
        </dgm:presLayoutVars>
      </dgm:prSet>
      <dgm:spPr/>
    </dgm:pt>
  </dgm:ptLst>
  <dgm:cxnLst>
    <dgm:cxn modelId="{BD37E107-3565-4545-ACDC-D7DE16E5CD85}" type="presOf" srcId="{002CF152-2BC0-4D49-883A-DE78902EE25E}" destId="{082A76CF-0982-4B74-A1BB-AE1A38391DC2}" srcOrd="0" destOrd="0" presId="urn:microsoft.com/office/officeart/2005/8/layout/StepDownProcess"/>
    <dgm:cxn modelId="{A21E230D-E777-47BC-9D76-D499572DA49C}" srcId="{2A601A72-D320-4B3F-884E-519F5830DF18}" destId="{332DE61A-A1DB-4AC7-8C7A-95E54BE15599}" srcOrd="0" destOrd="0" parTransId="{A04A6060-0C42-4D83-AD25-89B528E4D9C6}" sibTransId="{4CFB9D5A-693A-47A4-B062-BE63FA7FD518}"/>
    <dgm:cxn modelId="{D2D48A34-3CDD-495D-A9AB-5F5AF8AD5C4B}" srcId="{2AEB53F4-2A00-4E8D-93BA-A9EB5EA88DBD}" destId="{BF2B0D30-D052-459F-AE5A-47127A7D3CC4}" srcOrd="2" destOrd="0" parTransId="{A61EF7C0-D97E-4F29-A83B-82165452F3BD}" sibTransId="{9D899BF8-9168-4C8C-AAB5-1A256F74B1A2}"/>
    <dgm:cxn modelId="{DB313839-E414-4C55-B20B-27114C2BA884}" type="presOf" srcId="{332DE61A-A1DB-4AC7-8C7A-95E54BE15599}" destId="{6BEA7815-29E7-42BF-B3FC-7C5EC66781E3}" srcOrd="0" destOrd="0" presId="urn:microsoft.com/office/officeart/2005/8/layout/StepDownProcess"/>
    <dgm:cxn modelId="{A6C54F40-F77A-4DDC-B41F-EE6FF825C2B2}" type="presOf" srcId="{2AEB53F4-2A00-4E8D-93BA-A9EB5EA88DBD}" destId="{D391EB44-C9B1-4D1C-9EC3-382554EAF3E5}" srcOrd="0" destOrd="0" presId="urn:microsoft.com/office/officeart/2005/8/layout/StepDownProcess"/>
    <dgm:cxn modelId="{AEB6CE47-6685-46F7-8607-CDB4EBC2270D}" type="presOf" srcId="{67DEEED3-56BD-4C2E-BE93-9DFE03A2157C}" destId="{6BEA7815-29E7-42BF-B3FC-7C5EC66781E3}" srcOrd="0" destOrd="2" presId="urn:microsoft.com/office/officeart/2005/8/layout/StepDownProcess"/>
    <dgm:cxn modelId="{BE4A154B-5240-4236-A7F9-C78E53ECAF35}" srcId="{BF2B0D30-D052-459F-AE5A-47127A7D3CC4}" destId="{54A46EC1-6064-4769-B77F-8FF28C8FF1C4}" srcOrd="1" destOrd="0" parTransId="{30A8DFB6-0454-48B3-AC3A-4629EBE9DB5F}" sibTransId="{04CFA8E6-363E-48AD-8231-8D6E3CC6113B}"/>
    <dgm:cxn modelId="{9AD24D4F-DB1E-4507-9115-BBD76F300812}" type="presOf" srcId="{54A46EC1-6064-4769-B77F-8FF28C8FF1C4}" destId="{3A3F9F89-9E37-4D76-B8CD-7316D78ECB74}" srcOrd="0" destOrd="1" presId="urn:microsoft.com/office/officeart/2005/8/layout/StepDownProcess"/>
    <dgm:cxn modelId="{9D2CDD65-4D10-4183-B2EF-A3619D768A39}" type="presOf" srcId="{2A601A72-D320-4B3F-884E-519F5830DF18}" destId="{0D5FF29E-D3C7-455F-86BD-6BF3E63FB2C7}" srcOrd="0" destOrd="0" presId="urn:microsoft.com/office/officeart/2005/8/layout/StepDownProcess"/>
    <dgm:cxn modelId="{D783726F-74CD-4859-B62A-B2D730F27CA7}" type="presOf" srcId="{BF2B0D30-D052-459F-AE5A-47127A7D3CC4}" destId="{6D1BBC1A-93C6-4AF6-95D4-E1DEED3262C2}" srcOrd="0" destOrd="0" presId="urn:microsoft.com/office/officeart/2005/8/layout/StepDownProcess"/>
    <dgm:cxn modelId="{BC01C279-0FA7-4671-8744-69146277B223}" srcId="{2F50C401-95AB-4463-A024-A630F43A97D4}" destId="{9F9D696E-E0B1-4EEC-B5B5-D5E7D557FBD4}" srcOrd="0" destOrd="0" parTransId="{29D3D801-CB1F-4CB0-B3C4-B5775FD061B7}" sibTransId="{7D2C5A8B-55A7-4F05-B1F3-B7BBEBE8C6F5}"/>
    <dgm:cxn modelId="{34111F89-3063-4CE7-9EBC-ABF6C863BC17}" srcId="{2AEB53F4-2A00-4E8D-93BA-A9EB5EA88DBD}" destId="{2A601A72-D320-4B3F-884E-519F5830DF18}" srcOrd="0" destOrd="0" parTransId="{28231694-6697-482A-9DE8-B019FB50DA05}" sibTransId="{A988F989-9AA7-4933-8375-76276B16635B}"/>
    <dgm:cxn modelId="{19F2EF8E-0E77-4F98-8D6B-279AEFF411DE}" srcId="{2AEB53F4-2A00-4E8D-93BA-A9EB5EA88DBD}" destId="{2F50C401-95AB-4463-A024-A630F43A97D4}" srcOrd="3" destOrd="0" parTransId="{7E53157E-675F-4FA5-8C0F-02143203B31D}" sibTransId="{DC395D43-7463-44DA-B3A5-00FEAA60CEE6}"/>
    <dgm:cxn modelId="{334A8490-E267-42FA-925E-0EB57A7FD17F}" type="presOf" srcId="{60C9DD44-8B57-4478-B5CB-ABB735F76303}" destId="{3A3F9F89-9E37-4D76-B8CD-7316D78ECB74}" srcOrd="0" destOrd="0" presId="urn:microsoft.com/office/officeart/2005/8/layout/StepDownProcess"/>
    <dgm:cxn modelId="{AFA27496-4EF9-46FA-8F97-26A456008B63}" srcId="{2A601A72-D320-4B3F-884E-519F5830DF18}" destId="{67DEEED3-56BD-4C2E-BE93-9DFE03A2157C}" srcOrd="2" destOrd="0" parTransId="{98FE4EFE-93DF-4376-852E-AC2902193C48}" sibTransId="{B266884B-9DD0-421A-A060-F448B8FA090F}"/>
    <dgm:cxn modelId="{B0F0DD9F-4B03-48D1-8B64-7A241CDEA1C1}" srcId="{2AEB53F4-2A00-4E8D-93BA-A9EB5EA88DBD}" destId="{002CF152-2BC0-4D49-883A-DE78902EE25E}" srcOrd="1" destOrd="0" parTransId="{E9CDC8BE-087A-45DD-B837-7BB626760893}" sibTransId="{ABEF0150-51F5-406C-8A2F-9CBE58885F57}"/>
    <dgm:cxn modelId="{C542AEAA-5ABD-41F9-B2A1-7A624FF33977}" type="presOf" srcId="{2F50C401-95AB-4463-A024-A630F43A97D4}" destId="{1BE89417-090A-4373-90B0-3C29CAD714E2}" srcOrd="0" destOrd="0" presId="urn:microsoft.com/office/officeart/2005/8/layout/StepDownProcess"/>
    <dgm:cxn modelId="{E9390ABD-EC8D-4E54-A5DE-B0256F6BC38F}" srcId="{002CF152-2BC0-4D49-883A-DE78902EE25E}" destId="{87C91E60-3A2F-4A16-98C2-37308FA2ADEB}" srcOrd="0" destOrd="0" parTransId="{AC98287F-EA4F-40DB-A062-E73E6CD1FEDD}" sibTransId="{15B54817-6A9F-4E34-81DA-E2A583799C8D}"/>
    <dgm:cxn modelId="{EB66C3BD-979D-44B8-A381-D3666E15CD64}" type="presOf" srcId="{87C91E60-3A2F-4A16-98C2-37308FA2ADEB}" destId="{40B2B80E-F79E-4923-8F0A-A02F515422AE}" srcOrd="0" destOrd="0" presId="urn:microsoft.com/office/officeart/2005/8/layout/StepDownProcess"/>
    <dgm:cxn modelId="{9D2F86CA-51E1-4DAD-A36C-2F12987824CB}" type="presOf" srcId="{9F9D696E-E0B1-4EEC-B5B5-D5E7D557FBD4}" destId="{A42460C8-C2AB-4012-938E-662957DBC9B1}" srcOrd="0" destOrd="0" presId="urn:microsoft.com/office/officeart/2005/8/layout/StepDownProcess"/>
    <dgm:cxn modelId="{302C72CD-07C9-4CCC-9629-F958861A75CC}" type="presOf" srcId="{7BCDAB62-1F4C-40EB-8112-88087382BA72}" destId="{6BEA7815-29E7-42BF-B3FC-7C5EC66781E3}" srcOrd="0" destOrd="1" presId="urn:microsoft.com/office/officeart/2005/8/layout/StepDownProcess"/>
    <dgm:cxn modelId="{130310D9-CB37-46E3-9A1A-3FAD4CCC346C}" srcId="{2A601A72-D320-4B3F-884E-519F5830DF18}" destId="{7BCDAB62-1F4C-40EB-8112-88087382BA72}" srcOrd="1" destOrd="0" parTransId="{2185E6F0-4747-4CB3-A8F4-FD5195516899}" sibTransId="{C12E08FD-6B80-48C4-84BE-349E9ED19299}"/>
    <dgm:cxn modelId="{405CC7EE-16B3-4BBF-9C68-CC3B83785E6A}" srcId="{BF2B0D30-D052-459F-AE5A-47127A7D3CC4}" destId="{60C9DD44-8B57-4478-B5CB-ABB735F76303}" srcOrd="0" destOrd="0" parTransId="{4E027BB3-33D4-41BC-A3C7-27D9AC617994}" sibTransId="{63F0A986-C80C-45FC-8F86-A6D55CA5EC4E}"/>
    <dgm:cxn modelId="{391A826A-D16A-4F80-ACC0-4637F4A31648}" type="presParOf" srcId="{D391EB44-C9B1-4D1C-9EC3-382554EAF3E5}" destId="{558E6BCD-BE96-44FC-87B5-017783604C2E}" srcOrd="0" destOrd="0" presId="urn:microsoft.com/office/officeart/2005/8/layout/StepDownProcess"/>
    <dgm:cxn modelId="{0304FD33-8FDE-4A3C-854B-2C6BE73703B3}" type="presParOf" srcId="{558E6BCD-BE96-44FC-87B5-017783604C2E}" destId="{D7E2F50F-AFDF-4C76-9DFC-C85ACB862A7C}" srcOrd="0" destOrd="0" presId="urn:microsoft.com/office/officeart/2005/8/layout/StepDownProcess"/>
    <dgm:cxn modelId="{B88A56BA-FDD7-42F7-BEC1-CF2BA5F96761}" type="presParOf" srcId="{558E6BCD-BE96-44FC-87B5-017783604C2E}" destId="{0D5FF29E-D3C7-455F-86BD-6BF3E63FB2C7}" srcOrd="1" destOrd="0" presId="urn:microsoft.com/office/officeart/2005/8/layout/StepDownProcess"/>
    <dgm:cxn modelId="{F3B5B257-FEB1-4763-9CF4-6023FCB5D430}" type="presParOf" srcId="{558E6BCD-BE96-44FC-87B5-017783604C2E}" destId="{6BEA7815-29E7-42BF-B3FC-7C5EC66781E3}" srcOrd="2" destOrd="0" presId="urn:microsoft.com/office/officeart/2005/8/layout/StepDownProcess"/>
    <dgm:cxn modelId="{3096BDCD-55E0-4A2E-8B75-8268DEC060EE}" type="presParOf" srcId="{D391EB44-C9B1-4D1C-9EC3-382554EAF3E5}" destId="{2D0FD9A1-CB4D-4AB6-94C3-65FC0DF00D49}" srcOrd="1" destOrd="0" presId="urn:microsoft.com/office/officeart/2005/8/layout/StepDownProcess"/>
    <dgm:cxn modelId="{B0AEEAF7-8AFE-40F7-8380-BB0A1D3F6866}" type="presParOf" srcId="{D391EB44-C9B1-4D1C-9EC3-382554EAF3E5}" destId="{BE32499B-0FB3-4FEC-8890-679118E5CAD4}" srcOrd="2" destOrd="0" presId="urn:microsoft.com/office/officeart/2005/8/layout/StepDownProcess"/>
    <dgm:cxn modelId="{476A5D3A-4850-46AA-96AA-490AC0F1FDBC}" type="presParOf" srcId="{BE32499B-0FB3-4FEC-8890-679118E5CAD4}" destId="{9E42E82D-D978-4B43-8897-7961B8CD77F5}" srcOrd="0" destOrd="0" presId="urn:microsoft.com/office/officeart/2005/8/layout/StepDownProcess"/>
    <dgm:cxn modelId="{01DDDE3F-65E6-4D71-B09D-E25BF09DA09B}" type="presParOf" srcId="{BE32499B-0FB3-4FEC-8890-679118E5CAD4}" destId="{082A76CF-0982-4B74-A1BB-AE1A38391DC2}" srcOrd="1" destOrd="0" presId="urn:microsoft.com/office/officeart/2005/8/layout/StepDownProcess"/>
    <dgm:cxn modelId="{65F09944-E3CA-4C39-B009-AE065B4F6F56}" type="presParOf" srcId="{BE32499B-0FB3-4FEC-8890-679118E5CAD4}" destId="{40B2B80E-F79E-4923-8F0A-A02F515422AE}" srcOrd="2" destOrd="0" presId="urn:microsoft.com/office/officeart/2005/8/layout/StepDownProcess"/>
    <dgm:cxn modelId="{37E4887B-7BCF-4C48-B861-63DA9DA1BD78}" type="presParOf" srcId="{D391EB44-C9B1-4D1C-9EC3-382554EAF3E5}" destId="{3B5DD6C6-45D1-4916-9C10-A50446FCD536}" srcOrd="3" destOrd="0" presId="urn:microsoft.com/office/officeart/2005/8/layout/StepDownProcess"/>
    <dgm:cxn modelId="{9FCD07AE-A8A0-4AF3-AB06-9D3ADE4BD698}" type="presParOf" srcId="{D391EB44-C9B1-4D1C-9EC3-382554EAF3E5}" destId="{0E85E57F-D71B-4FA3-B4B4-ABE2A2559547}" srcOrd="4" destOrd="0" presId="urn:microsoft.com/office/officeart/2005/8/layout/StepDownProcess"/>
    <dgm:cxn modelId="{8F595578-1992-4513-8828-B9B43282DB38}" type="presParOf" srcId="{0E85E57F-D71B-4FA3-B4B4-ABE2A2559547}" destId="{34E90ED6-B1AF-4AEF-A136-5C64C6F6E86B}" srcOrd="0" destOrd="0" presId="urn:microsoft.com/office/officeart/2005/8/layout/StepDownProcess"/>
    <dgm:cxn modelId="{45D4841D-E315-4FFB-A75E-62AC7A2D0172}" type="presParOf" srcId="{0E85E57F-D71B-4FA3-B4B4-ABE2A2559547}" destId="{6D1BBC1A-93C6-4AF6-95D4-E1DEED3262C2}" srcOrd="1" destOrd="0" presId="urn:microsoft.com/office/officeart/2005/8/layout/StepDownProcess"/>
    <dgm:cxn modelId="{0F33D438-32DE-4A15-9F1F-32A14BF3BEA2}" type="presParOf" srcId="{0E85E57F-D71B-4FA3-B4B4-ABE2A2559547}" destId="{3A3F9F89-9E37-4D76-B8CD-7316D78ECB74}" srcOrd="2" destOrd="0" presId="urn:microsoft.com/office/officeart/2005/8/layout/StepDownProcess"/>
    <dgm:cxn modelId="{DCCF1825-4CBA-4045-94CC-DA7FA4BD8379}" type="presParOf" srcId="{D391EB44-C9B1-4D1C-9EC3-382554EAF3E5}" destId="{40D662B7-4CC0-4E8C-8864-3A97755D2E3E}" srcOrd="5" destOrd="0" presId="urn:microsoft.com/office/officeart/2005/8/layout/StepDownProcess"/>
    <dgm:cxn modelId="{7B49CAFD-B930-4A93-81BD-692ABBAF6275}" type="presParOf" srcId="{D391EB44-C9B1-4D1C-9EC3-382554EAF3E5}" destId="{2606A251-B0BB-4861-949D-467B00AD21F3}" srcOrd="6" destOrd="0" presId="urn:microsoft.com/office/officeart/2005/8/layout/StepDownProcess"/>
    <dgm:cxn modelId="{0631D3D2-8B9E-42AC-946D-019CB28E78C2}" type="presParOf" srcId="{2606A251-B0BB-4861-949D-467B00AD21F3}" destId="{1BE89417-090A-4373-90B0-3C29CAD714E2}" srcOrd="0" destOrd="0" presId="urn:microsoft.com/office/officeart/2005/8/layout/StepDownProcess"/>
    <dgm:cxn modelId="{45C493DD-F0C4-4946-BDB8-25F42092D124}" type="presParOf" srcId="{2606A251-B0BB-4861-949D-467B00AD21F3}" destId="{A42460C8-C2AB-4012-938E-662957DBC9B1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E2F50F-AFDF-4C76-9DFC-C85ACB862A7C}">
      <dsp:nvSpPr>
        <dsp:cNvPr id="0" name=""/>
        <dsp:cNvSpPr/>
      </dsp:nvSpPr>
      <dsp:spPr>
        <a:xfrm rot="5400000">
          <a:off x="703613" y="1184365"/>
          <a:ext cx="1040130" cy="118415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2540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5FF29E-D3C7-455F-86BD-6BF3E63FB2C7}">
      <dsp:nvSpPr>
        <dsp:cNvPr id="0" name=""/>
        <dsp:cNvSpPr/>
      </dsp:nvSpPr>
      <dsp:spPr>
        <a:xfrm>
          <a:off x="428041" y="31360"/>
          <a:ext cx="1750966" cy="1225619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Identify the test opportunity: Can NASA help?</a:t>
          </a:r>
        </a:p>
      </dsp:txBody>
      <dsp:txXfrm>
        <a:off x="487882" y="91201"/>
        <a:ext cx="1631284" cy="1105937"/>
      </dsp:txXfrm>
    </dsp:sp>
    <dsp:sp modelId="{6BEA7815-29E7-42BF-B3FC-7C5EC66781E3}">
      <dsp:nvSpPr>
        <dsp:cNvPr id="0" name=""/>
        <dsp:cNvSpPr/>
      </dsp:nvSpPr>
      <dsp:spPr>
        <a:xfrm>
          <a:off x="2349381" y="116967"/>
          <a:ext cx="1783326" cy="990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9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Does NASA have the necessary capability to perform the test?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Does it meet NASA opportunity guidelines?</a:t>
          </a:r>
          <a:endParaRPr lang="en-US" sz="900" kern="1200"/>
        </a:p>
      </dsp:txBody>
      <dsp:txXfrm>
        <a:off x="2349381" y="116967"/>
        <a:ext cx="1783326" cy="990600"/>
      </dsp:txXfrm>
    </dsp:sp>
    <dsp:sp modelId="{9E42E82D-D978-4B43-8897-7961B8CD77F5}">
      <dsp:nvSpPr>
        <dsp:cNvPr id="0" name=""/>
        <dsp:cNvSpPr/>
      </dsp:nvSpPr>
      <dsp:spPr>
        <a:xfrm rot="5400000">
          <a:off x="2277712" y="2561140"/>
          <a:ext cx="1040130" cy="118415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2540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2A76CF-0982-4B74-A1BB-AE1A38391DC2}">
      <dsp:nvSpPr>
        <dsp:cNvPr id="0" name=""/>
        <dsp:cNvSpPr/>
      </dsp:nvSpPr>
      <dsp:spPr>
        <a:xfrm>
          <a:off x="2002140" y="1408135"/>
          <a:ext cx="1750966" cy="1225619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Test Lab Technical Lead works directly with customer: Jointly create agreement</a:t>
          </a:r>
        </a:p>
      </dsp:txBody>
      <dsp:txXfrm>
        <a:off x="2061981" y="1467976"/>
        <a:ext cx="1631284" cy="1105937"/>
      </dsp:txXfrm>
    </dsp:sp>
    <dsp:sp modelId="{40B2B80E-F79E-4923-8F0A-A02F515422AE}">
      <dsp:nvSpPr>
        <dsp:cNvPr id="0" name=""/>
        <dsp:cNvSpPr/>
      </dsp:nvSpPr>
      <dsp:spPr>
        <a:xfrm>
          <a:off x="3753107" y="1525026"/>
          <a:ext cx="1273486" cy="990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Scope, requirements, schedule and cost defined.</a:t>
          </a:r>
        </a:p>
      </dsp:txBody>
      <dsp:txXfrm>
        <a:off x="3753107" y="1525026"/>
        <a:ext cx="1273486" cy="990600"/>
      </dsp:txXfrm>
    </dsp:sp>
    <dsp:sp modelId="{34E90ED6-B1AF-4AEF-A136-5C64C6F6E86B}">
      <dsp:nvSpPr>
        <dsp:cNvPr id="0" name=""/>
        <dsp:cNvSpPr/>
      </dsp:nvSpPr>
      <dsp:spPr>
        <a:xfrm rot="5400000">
          <a:off x="3851811" y="3937916"/>
          <a:ext cx="1040130" cy="1184151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2540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1BBC1A-93C6-4AF6-95D4-E1DEED3262C2}">
      <dsp:nvSpPr>
        <dsp:cNvPr id="0" name=""/>
        <dsp:cNvSpPr/>
      </dsp:nvSpPr>
      <dsp:spPr>
        <a:xfrm>
          <a:off x="3576240" y="2784911"/>
          <a:ext cx="1750966" cy="1225619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Dedicated Test Lab Agreement Specialist  </a:t>
          </a:r>
        </a:p>
      </dsp:txBody>
      <dsp:txXfrm>
        <a:off x="3636081" y="2844752"/>
        <a:ext cx="1631284" cy="1105937"/>
      </dsp:txXfrm>
    </dsp:sp>
    <dsp:sp modelId="{3A3F9F89-9E37-4D76-B8CD-7316D78ECB74}">
      <dsp:nvSpPr>
        <dsp:cNvPr id="0" name=""/>
        <dsp:cNvSpPr/>
      </dsp:nvSpPr>
      <dsp:spPr>
        <a:xfrm>
          <a:off x="5420559" y="2891173"/>
          <a:ext cx="1787758" cy="990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Expedites proposal and agreement  through review process.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Keeps customer informed on progress</a:t>
          </a:r>
        </a:p>
      </dsp:txBody>
      <dsp:txXfrm>
        <a:off x="5420559" y="2891173"/>
        <a:ext cx="1787758" cy="990600"/>
      </dsp:txXfrm>
    </dsp:sp>
    <dsp:sp modelId="{1BE89417-090A-4373-90B0-3C29CAD714E2}">
      <dsp:nvSpPr>
        <dsp:cNvPr id="0" name=""/>
        <dsp:cNvSpPr/>
      </dsp:nvSpPr>
      <dsp:spPr>
        <a:xfrm>
          <a:off x="5150339" y="4161686"/>
          <a:ext cx="1750966" cy="1225619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Agreement Executed</a:t>
          </a:r>
        </a:p>
      </dsp:txBody>
      <dsp:txXfrm>
        <a:off x="5210180" y="4221527"/>
        <a:ext cx="1631284" cy="1105937"/>
      </dsp:txXfrm>
    </dsp:sp>
    <dsp:sp modelId="{A42460C8-C2AB-4012-938E-662957DBC9B1}">
      <dsp:nvSpPr>
        <dsp:cNvPr id="0" name=""/>
        <dsp:cNvSpPr/>
      </dsp:nvSpPr>
      <dsp:spPr>
        <a:xfrm>
          <a:off x="6962360" y="4257309"/>
          <a:ext cx="2007460" cy="990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Technical Lead schedules work and coordinates with customer to exceed expectations</a:t>
          </a:r>
        </a:p>
      </dsp:txBody>
      <dsp:txXfrm>
        <a:off x="6962360" y="4257309"/>
        <a:ext cx="2007460" cy="990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78A6B-2728-4610-991D-037AE546DCB8}" type="datetimeFigureOut">
              <a:rPr lang="en-US" smtClean="0"/>
              <a:t>10/12/23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795498-07EB-4E28-AED2-0D779D330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57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795498-07EB-4E28-AED2-0D779D33048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481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743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617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497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05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883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386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360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910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625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006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10/12/23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7038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" y="0"/>
            <a:ext cx="6538364" cy="6858000"/>
          </a:xfrm>
          <a:prstGeom prst="rect">
            <a:avLst/>
          </a:prstGeom>
        </p:spPr>
      </p:pic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270056" y="1277560"/>
            <a:ext cx="4704283" cy="1143000"/>
          </a:xfrm>
        </p:spPr>
        <p:txBody>
          <a:bodyPr>
            <a:noAutofit/>
          </a:bodyPr>
          <a:lstStyle>
            <a:lvl1pPr algn="l">
              <a:defRPr sz="4267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270943" y="4617553"/>
            <a:ext cx="5793317" cy="693739"/>
          </a:xfrm>
        </p:spPr>
        <p:txBody>
          <a:bodyPr>
            <a:normAutofit/>
          </a:bodyPr>
          <a:lstStyle>
            <a:lvl1pPr marL="0" indent="0">
              <a:buNone/>
              <a:defRPr sz="2667" b="1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270056" y="5311289"/>
            <a:ext cx="5793317" cy="693739"/>
          </a:xfrm>
        </p:spPr>
        <p:txBody>
          <a:bodyPr>
            <a:normAutofit/>
          </a:bodyPr>
          <a:lstStyle>
            <a:lvl1pPr marL="0" indent="0">
              <a:buNone/>
              <a:defRPr sz="2133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8772" y="5748843"/>
            <a:ext cx="3323009" cy="8122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2528" y="0"/>
            <a:ext cx="3649472" cy="16418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32653" y="2350028"/>
            <a:ext cx="4359353" cy="3441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23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10/12/23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77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7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26" Type="http://schemas.openxmlformats.org/officeDocument/2006/relationships/image" Target="../media/image62.png"/><Relationship Id="rId3" Type="http://schemas.openxmlformats.org/officeDocument/2006/relationships/image" Target="../media/image41.png"/><Relationship Id="rId21" Type="http://schemas.openxmlformats.org/officeDocument/2006/relationships/image" Target="../media/image58.jpe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5" Type="http://schemas.openxmlformats.org/officeDocument/2006/relationships/image" Target="../media/image6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53.png"/><Relationship Id="rId20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48.png"/><Relationship Id="rId24" Type="http://schemas.openxmlformats.org/officeDocument/2006/relationships/image" Target="../media/image60.png"/><Relationship Id="rId5" Type="http://schemas.openxmlformats.org/officeDocument/2006/relationships/image" Target="../media/image43.png"/><Relationship Id="rId15" Type="http://schemas.openxmlformats.org/officeDocument/2006/relationships/image" Target="../media/image52.png"/><Relationship Id="rId23" Type="http://schemas.microsoft.com/office/2007/relationships/hdphoto" Target="../media/hdphoto1.wdp"/><Relationship Id="rId28" Type="http://schemas.openxmlformats.org/officeDocument/2006/relationships/image" Target="../media/image64.png"/><Relationship Id="rId10" Type="http://schemas.openxmlformats.org/officeDocument/2006/relationships/image" Target="../media/image47.png"/><Relationship Id="rId19" Type="http://schemas.openxmlformats.org/officeDocument/2006/relationships/image" Target="../media/image56.png"/><Relationship Id="rId4" Type="http://schemas.openxmlformats.org/officeDocument/2006/relationships/image" Target="../media/image42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Relationship Id="rId22" Type="http://schemas.openxmlformats.org/officeDocument/2006/relationships/image" Target="../media/image59.png"/><Relationship Id="rId27" Type="http://schemas.openxmlformats.org/officeDocument/2006/relationships/image" Target="../media/image6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mailto:ray.w.Shaughnessy@nasa.gov" TargetMode="External"/><Relationship Id="rId3" Type="http://schemas.openxmlformats.org/officeDocument/2006/relationships/hyperlink" Target="mailto:kevin.h.burks@nasa.gov" TargetMode="External"/><Relationship Id="rId7" Type="http://schemas.openxmlformats.org/officeDocument/2006/relationships/hyperlink" Target="mailto:philip.s.swofford@nasa.gov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lisa.b.bates@nasa.gov" TargetMode="External"/><Relationship Id="rId5" Type="http://schemas.openxmlformats.org/officeDocument/2006/relationships/hyperlink" Target="mailto:richard.a.cooper@nasa.gov" TargetMode="External"/><Relationship Id="rId4" Type="http://schemas.openxmlformats.org/officeDocument/2006/relationships/hyperlink" Target="mailto:victor.e.Pritchett@nasa.gov" TargetMode="External"/><Relationship Id="rId9" Type="http://schemas.openxmlformats.org/officeDocument/2006/relationships/hyperlink" Target="mailto:patrick.lynn@nasa.gov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5368C-B7BA-3542-AFEC-16D4C1AA1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524000"/>
            <a:ext cx="5140145" cy="168953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br>
              <a:rPr lang="en-US" sz="280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280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Engineering Directorate</a:t>
            </a:r>
            <a:br>
              <a:rPr lang="en-US" sz="280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280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Test Laboratory</a:t>
            </a:r>
            <a:br>
              <a:rPr lang="en-US" sz="280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280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Capabilities</a:t>
            </a:r>
            <a:br>
              <a:rPr lang="en-US" sz="2800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</a:br>
            <a:endParaRPr lang="en-US" sz="280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B381E-23B3-0E4F-B77F-32D9B80A61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200" y="4126929"/>
            <a:ext cx="4051664" cy="693739"/>
          </a:xfrm>
        </p:spPr>
        <p:txBody>
          <a:bodyPr>
            <a:noAutofit/>
          </a:bodyPr>
          <a:lstStyle/>
          <a:p>
            <a:r>
              <a:rPr lang="en-US" dirty="0"/>
              <a:t>Partnership Office Team </a:t>
            </a:r>
            <a:r>
              <a:rPr lang="en-US" sz="2400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Presentation</a:t>
            </a:r>
            <a:br>
              <a:rPr lang="en-US" sz="2400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2400" dirty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October 2023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E00CCA-23BB-CB47-93AD-53B511135A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200" y="5423338"/>
            <a:ext cx="5883166" cy="109307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500" dirty="0"/>
              <a:t>Philip Swofford, Deputy Director, Test Laboratory</a:t>
            </a:r>
          </a:p>
          <a:p>
            <a:r>
              <a:rPr lang="en-US" sz="1500" dirty="0"/>
              <a:t>Victor Pritchett, Deputy Branch Chief, ET20</a:t>
            </a:r>
          </a:p>
          <a:p>
            <a:r>
              <a:rPr lang="en-US" sz="1500" dirty="0"/>
              <a:t>Richard Cooper, Team Lead, ET20</a:t>
            </a:r>
          </a:p>
          <a:p>
            <a:endParaRPr lang="en-US" sz="15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130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7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261224" y="4577975"/>
            <a:ext cx="7539349" cy="1899827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F10D94-AC34-4EE2-8442-75A4B2F9319F}"/>
              </a:ext>
            </a:extLst>
          </p:cNvPr>
          <p:cNvSpPr txBox="1"/>
          <p:nvPr/>
        </p:nvSpPr>
        <p:spPr>
          <a:xfrm>
            <a:off x="4603468" y="4741948"/>
            <a:ext cx="6829520" cy="8620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History of Successful Test </a:t>
            </a:r>
            <a:r>
              <a:rPr lang="en-US" sz="37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Programs</a:t>
            </a:r>
            <a:endParaRPr lang="en-US" sz="37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5DCBA8-F784-47F9-83BA-D2B51A230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04" y="205318"/>
            <a:ext cx="2549034" cy="20105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BED1726-B2FE-40E4-B489-C56F66807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137" y="2379764"/>
            <a:ext cx="1681088" cy="20138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298435-1E18-41DC-BD33-3A82FC7F49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2335" y="205316"/>
            <a:ext cx="2552065" cy="411132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5D16021-DA52-4E79-AD11-5E350570DA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51903" y="321733"/>
            <a:ext cx="3266529" cy="4111321"/>
          </a:xfrm>
          <a:prstGeom prst="rect">
            <a:avLst/>
          </a:prstGeom>
        </p:spPr>
      </p:pic>
      <p:cxnSp>
        <p:nvCxnSpPr>
          <p:cNvPr id="16" name="Straight Connector 19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19934" y="5694097"/>
            <a:ext cx="54864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DE782D71-BF66-4C3B-B3C5-86922F594B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367" y="4684465"/>
            <a:ext cx="2283461" cy="201055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6B09DC-72BE-4F79-921D-BA46CC3C55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99806" y="142446"/>
            <a:ext cx="860415" cy="979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416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1AFDC96-0588-4197-89D2-A5CBE01E966F}"/>
              </a:ext>
            </a:extLst>
          </p:cNvPr>
          <p:cNvSpPr/>
          <p:nvPr/>
        </p:nvSpPr>
        <p:spPr>
          <a:xfrm>
            <a:off x="2156884" y="336550"/>
            <a:ext cx="6752165" cy="91016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6B09DC-72BE-4F79-921D-BA46CC3C5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9806" y="142446"/>
            <a:ext cx="860415" cy="9799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CECB397-AA67-4AA0-A072-7655B61DD664}"/>
              </a:ext>
            </a:extLst>
          </p:cNvPr>
          <p:cNvSpPr txBox="1"/>
          <p:nvPr/>
        </p:nvSpPr>
        <p:spPr>
          <a:xfrm>
            <a:off x="3047167" y="505758"/>
            <a:ext cx="4774769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dirty="0">
                <a:solidFill>
                  <a:srgbClr val="FFFFFF"/>
                </a:solidFill>
              </a:rPr>
              <a:t>Cryogenic Fluid Management Testing</a:t>
            </a:r>
            <a:endParaRPr lang="en-US" sz="2400" dirty="0">
              <a:solidFill>
                <a:srgbClr val="FFFFFF"/>
              </a:solidFill>
              <a:cs typeface="Calibri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BB9918C-64ED-486F-AC71-183C8B3AF465}"/>
              </a:ext>
            </a:extLst>
          </p:cNvPr>
          <p:cNvGrpSpPr/>
          <p:nvPr/>
        </p:nvGrpSpPr>
        <p:grpSpPr>
          <a:xfrm>
            <a:off x="567623" y="1907762"/>
            <a:ext cx="5147000" cy="3645725"/>
            <a:chOff x="567623" y="1907762"/>
            <a:chExt cx="4670750" cy="304247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48310B4-CE97-49C0-A30D-BC3CE2C673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7623" y="1907762"/>
              <a:ext cx="4670750" cy="3042475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C171AD4-E3FA-485D-A978-38B2E0337FB1}"/>
                </a:ext>
              </a:extLst>
            </p:cNvPr>
            <p:cNvSpPr txBox="1"/>
            <p:nvPr/>
          </p:nvSpPr>
          <p:spPr>
            <a:xfrm>
              <a:off x="1092350" y="2128306"/>
              <a:ext cx="1546962" cy="36933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Test Stand 300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744A6C5E-EAC8-4819-A0FA-A75ED1FBB3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9670" y="2124612"/>
            <a:ext cx="3805160" cy="457513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61E5E03-B304-4150-86FD-C0459790BBD0}"/>
              </a:ext>
            </a:extLst>
          </p:cNvPr>
          <p:cNvSpPr/>
          <p:nvPr/>
        </p:nvSpPr>
        <p:spPr>
          <a:xfrm>
            <a:off x="5864221" y="1326889"/>
            <a:ext cx="6096000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lIns="91440" tIns="45720" rIns="91440" bIns="45720" anchor="t">
            <a:spAutoFit/>
          </a:bodyPr>
          <a:lstStyle/>
          <a:p>
            <a:pPr algn="ctr"/>
            <a:r>
              <a:rPr lang="en-US" i="1" dirty="0"/>
              <a:t>Cryogenic Propellant Storage and Transfer</a:t>
            </a:r>
            <a:endParaRPr lang="en-US" i="1" dirty="0">
              <a:cs typeface="Calibri"/>
            </a:endParaRPr>
          </a:p>
          <a:p>
            <a:pPr algn="ctr"/>
            <a:r>
              <a:rPr lang="en-US" i="1" dirty="0"/>
              <a:t> – Engineering Development Unit in the 20 ft Vacuum Chamber</a:t>
            </a:r>
            <a:endParaRPr lang="en-US" i="1" dirty="0"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A2F2CD-7ACE-4ECD-81B2-F5E629F2A75C}"/>
              </a:ext>
            </a:extLst>
          </p:cNvPr>
          <p:cNvSpPr txBox="1"/>
          <p:nvPr/>
        </p:nvSpPr>
        <p:spPr>
          <a:xfrm>
            <a:off x="1263651" y="5698067"/>
            <a:ext cx="3536950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>
                <a:latin typeface="Calibri"/>
                <a:cs typeface="Times"/>
              </a:rPr>
              <a:t>Simulates ascent launch profiles and deep space vacuum</a:t>
            </a:r>
            <a:endParaRPr lang="en-US" i="1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560947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8BDC624-476D-4B90-A54A-941D23FFEB89}"/>
              </a:ext>
            </a:extLst>
          </p:cNvPr>
          <p:cNvSpPr/>
          <p:nvPr/>
        </p:nvSpPr>
        <p:spPr>
          <a:xfrm>
            <a:off x="2442634" y="177800"/>
            <a:ext cx="6752165" cy="91016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6B09DC-72BE-4F79-921D-BA46CC3C5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9806" y="142446"/>
            <a:ext cx="860415" cy="9799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CECB397-AA67-4AA0-A072-7655B61DD664}"/>
              </a:ext>
            </a:extLst>
          </p:cNvPr>
          <p:cNvSpPr txBox="1"/>
          <p:nvPr/>
        </p:nvSpPr>
        <p:spPr>
          <a:xfrm>
            <a:off x="4000618" y="401656"/>
            <a:ext cx="3303533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Thermal Vacuum Testing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F8DEFE5-52A1-4EB0-9F9A-DD484A9FB935}"/>
              </a:ext>
            </a:extLst>
          </p:cNvPr>
          <p:cNvGrpSpPr/>
          <p:nvPr/>
        </p:nvGrpSpPr>
        <p:grpSpPr>
          <a:xfrm>
            <a:off x="308983" y="1273283"/>
            <a:ext cx="3506863" cy="3572301"/>
            <a:chOff x="298400" y="1516700"/>
            <a:chExt cx="3877279" cy="3868634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C3A5904-E931-4BC9-80F1-48146043BE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8400" y="1516700"/>
              <a:ext cx="3877279" cy="3868634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4B7D5D4-5853-42C3-A097-B0AF25C7C031}"/>
                </a:ext>
              </a:extLst>
            </p:cNvPr>
            <p:cNvSpPr txBox="1"/>
            <p:nvPr/>
          </p:nvSpPr>
          <p:spPr>
            <a:xfrm>
              <a:off x="1887880" y="1948429"/>
              <a:ext cx="5501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FFFFFF"/>
                  </a:solidFill>
                </a:rPr>
                <a:t>V20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E19A5DE-E179-4361-B4DF-E272D3405001}"/>
              </a:ext>
            </a:extLst>
          </p:cNvPr>
          <p:cNvGrpSpPr/>
          <p:nvPr/>
        </p:nvGrpSpPr>
        <p:grpSpPr>
          <a:xfrm>
            <a:off x="7651345" y="1275615"/>
            <a:ext cx="4110052" cy="3012130"/>
            <a:chOff x="6910512" y="1603699"/>
            <a:chExt cx="4797968" cy="3255546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4E1CDAE-AC51-40A5-BEF7-A7C51BD04E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10512" y="1603699"/>
              <a:ext cx="4797968" cy="325554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8E2D68D-4828-4188-91C7-57BF5A2F30C9}"/>
                </a:ext>
              </a:extLst>
            </p:cNvPr>
            <p:cNvSpPr txBox="1"/>
            <p:nvPr/>
          </p:nvSpPr>
          <p:spPr>
            <a:xfrm>
              <a:off x="10541168" y="2184535"/>
              <a:ext cx="944489" cy="369332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Sunspot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7F6184D-5B9F-4616-9B3F-0945B5EB84A7}"/>
              </a:ext>
            </a:extLst>
          </p:cNvPr>
          <p:cNvGrpSpPr/>
          <p:nvPr/>
        </p:nvGrpSpPr>
        <p:grpSpPr>
          <a:xfrm>
            <a:off x="3775394" y="3868186"/>
            <a:ext cx="4219988" cy="2812014"/>
            <a:chOff x="2999094" y="4602337"/>
            <a:chExt cx="4219988" cy="281201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1E86D7D-0206-4528-B632-7FEAFF013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99094" y="4602337"/>
              <a:ext cx="4219988" cy="2812014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9F8E9D8-0AF0-41EF-9CD0-3E5D7F69664A}"/>
                </a:ext>
              </a:extLst>
            </p:cNvPr>
            <p:cNvSpPr txBox="1"/>
            <p:nvPr/>
          </p:nvSpPr>
          <p:spPr>
            <a:xfrm>
              <a:off x="5649020" y="4855090"/>
              <a:ext cx="5501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solidFill>
                    <a:srgbClr val="FFFFFF"/>
                  </a:solidFill>
                </a:rPr>
                <a:t>V15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3ADB6E6D-DB29-48D4-A78A-09A69F5C5CEF}"/>
              </a:ext>
            </a:extLst>
          </p:cNvPr>
          <p:cNvSpPr txBox="1"/>
          <p:nvPr/>
        </p:nvSpPr>
        <p:spPr>
          <a:xfrm>
            <a:off x="4280784" y="2932996"/>
            <a:ext cx="2743200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>
                <a:cs typeface="Calibri"/>
              </a:rPr>
              <a:t>Life Cycle Testing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9E3D904-BD12-4962-964E-9103F3AA45B8}"/>
              </a:ext>
            </a:extLst>
          </p:cNvPr>
          <p:cNvSpPr txBox="1"/>
          <p:nvPr/>
        </p:nvSpPr>
        <p:spPr>
          <a:xfrm>
            <a:off x="4285191" y="1660525"/>
            <a:ext cx="2838450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/>
              <a:t>12 Chambers of varying size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EE6DA32-5A73-4521-B652-D0596929BD49}"/>
              </a:ext>
            </a:extLst>
          </p:cNvPr>
          <p:cNvSpPr txBox="1"/>
          <p:nvPr/>
        </p:nvSpPr>
        <p:spPr>
          <a:xfrm>
            <a:off x="8259234" y="5856817"/>
            <a:ext cx="3536950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/>
              <a:t>Thermal-Humidity-Altitude Testing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F624338-EDC3-4F9F-A2D5-011F15CEC692}"/>
              </a:ext>
            </a:extLst>
          </p:cNvPr>
          <p:cNvSpPr txBox="1"/>
          <p:nvPr/>
        </p:nvSpPr>
        <p:spPr>
          <a:xfrm>
            <a:off x="8523818" y="4745567"/>
            <a:ext cx="2743200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/>
              <a:t>Optical Cleanliness Thermal Vacuum Bakeout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2E5977-AF96-4044-BC36-DEF2481361F1}"/>
              </a:ext>
            </a:extLst>
          </p:cNvPr>
          <p:cNvSpPr txBox="1"/>
          <p:nvPr/>
        </p:nvSpPr>
        <p:spPr>
          <a:xfrm>
            <a:off x="4280784" y="2321819"/>
            <a:ext cx="2743200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/>
              <a:t>Launch Simulation Testing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E3369BD-8112-414B-9ACD-000C9DF625BC}"/>
              </a:ext>
            </a:extLst>
          </p:cNvPr>
          <p:cNvSpPr txBox="1"/>
          <p:nvPr/>
        </p:nvSpPr>
        <p:spPr>
          <a:xfrm>
            <a:off x="375012" y="5144969"/>
            <a:ext cx="274320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V20 Regolith Chamber-Coming Soon!</a:t>
            </a:r>
          </a:p>
        </p:txBody>
      </p:sp>
    </p:spTree>
    <p:extLst>
      <p:ext uri="{BB962C8B-B14F-4D97-AF65-F5344CB8AC3E}">
        <p14:creationId xmlns:p14="http://schemas.microsoft.com/office/powerpoint/2010/main" val="1039766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9E4504-C9EF-49BB-841E-5F4B99404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735" y="1270991"/>
            <a:ext cx="4407790" cy="2975106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471B291-4765-484E-90E1-3EC95A8EE592}"/>
              </a:ext>
            </a:extLst>
          </p:cNvPr>
          <p:cNvSpPr/>
          <p:nvPr/>
        </p:nvSpPr>
        <p:spPr>
          <a:xfrm>
            <a:off x="2220384" y="146050"/>
            <a:ext cx="6752165" cy="91016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6B09DC-72BE-4F79-921D-BA46CC3C5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9806" y="142446"/>
            <a:ext cx="860415" cy="9799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CECB397-AA67-4AA0-A072-7655B61DD664}"/>
              </a:ext>
            </a:extLst>
          </p:cNvPr>
          <p:cNvSpPr txBox="1"/>
          <p:nvPr/>
        </p:nvSpPr>
        <p:spPr>
          <a:xfrm>
            <a:off x="3422031" y="401656"/>
            <a:ext cx="4849341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Wind Tunnel and Water Flow Testing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67D5C8-3F3F-4183-8B2B-51790D65C197}"/>
              </a:ext>
            </a:extLst>
          </p:cNvPr>
          <p:cNvSpPr txBox="1"/>
          <p:nvPr/>
        </p:nvSpPr>
        <p:spPr>
          <a:xfrm>
            <a:off x="2659956" y="3719454"/>
            <a:ext cx="1532471" cy="4001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000" b="1" dirty="0"/>
              <a:t>Wind Tunnel</a:t>
            </a:r>
            <a:endParaRPr lang="en-US" sz="2000" b="1" dirty="0">
              <a:cs typeface="Calibri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96FC3A7-A313-4F90-A167-66DF84F9BC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336" y="5379070"/>
            <a:ext cx="2075385" cy="1395246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E3E25127-D68A-4F00-85E2-ACEC433FC83B}"/>
              </a:ext>
            </a:extLst>
          </p:cNvPr>
          <p:cNvGrpSpPr/>
          <p:nvPr/>
        </p:nvGrpSpPr>
        <p:grpSpPr>
          <a:xfrm>
            <a:off x="5697283" y="1707703"/>
            <a:ext cx="2740926" cy="2279230"/>
            <a:chOff x="6224870" y="1436963"/>
            <a:chExt cx="3301843" cy="263906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1E660E0-45BA-4567-ADE8-9343C9CF83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24870" y="1436963"/>
              <a:ext cx="3301843" cy="263906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7F6DEDC-73B4-4C0F-98FE-1BEFF37EB9A8}"/>
                </a:ext>
              </a:extLst>
            </p:cNvPr>
            <p:cNvSpPr txBox="1"/>
            <p:nvPr/>
          </p:nvSpPr>
          <p:spPr>
            <a:xfrm>
              <a:off x="6301917" y="3517331"/>
              <a:ext cx="18415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FFFF"/>
                  </a:solidFill>
                </a:rPr>
                <a:t>Inducer Test Loop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F1549D1-270A-442F-A5D9-CB3BBA762105}"/>
              </a:ext>
            </a:extLst>
          </p:cNvPr>
          <p:cNvGrpSpPr/>
          <p:nvPr/>
        </p:nvGrpSpPr>
        <p:grpSpPr>
          <a:xfrm>
            <a:off x="8928591" y="1707703"/>
            <a:ext cx="2664015" cy="2273178"/>
            <a:chOff x="7182340" y="4353536"/>
            <a:chExt cx="3214349" cy="2410762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A3E8DE5-A0E5-4F00-9852-053DA8047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82340" y="4353536"/>
              <a:ext cx="3214349" cy="2410762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4BC554D-6B70-4C59-A571-FA66D3E4D461}"/>
                </a:ext>
              </a:extLst>
            </p:cNvPr>
            <p:cNvSpPr txBox="1"/>
            <p:nvPr/>
          </p:nvSpPr>
          <p:spPr>
            <a:xfrm>
              <a:off x="7541851" y="6231501"/>
              <a:ext cx="1856149" cy="369332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Pump Test Facility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EF48E8B-3612-4B3D-9DBC-92EA693E85BD}"/>
              </a:ext>
            </a:extLst>
          </p:cNvPr>
          <p:cNvSpPr txBox="1"/>
          <p:nvPr/>
        </p:nvSpPr>
        <p:spPr>
          <a:xfrm>
            <a:off x="2108145" y="6303149"/>
            <a:ext cx="2627771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i="1" dirty="0"/>
              <a:t>SLS Model In Wind Tunnel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1BE721-C31B-4B13-AD89-85344B26F50E}"/>
              </a:ext>
            </a:extLst>
          </p:cNvPr>
          <p:cNvSpPr txBox="1"/>
          <p:nvPr/>
        </p:nvSpPr>
        <p:spPr>
          <a:xfrm>
            <a:off x="162985" y="4353983"/>
            <a:ext cx="4838699" cy="92333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/>
              <a:t>Low-cost test alternative for early  development of aerospace systems. </a:t>
            </a:r>
            <a:endParaRPr lang="en-US" i="1" dirty="0">
              <a:cs typeface="Calibri"/>
            </a:endParaRPr>
          </a:p>
          <a:p>
            <a:r>
              <a:rPr lang="en-US" i="1" dirty="0"/>
              <a:t>Subsonic/transonic/supersonic -speeds to Mach 5 </a:t>
            </a:r>
            <a:endParaRPr lang="en-US" i="1" dirty="0">
              <a:cs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F7D9C4-CBD9-46DB-ACE9-152146DFF193}"/>
              </a:ext>
            </a:extLst>
          </p:cNvPr>
          <p:cNvSpPr txBox="1"/>
          <p:nvPr/>
        </p:nvSpPr>
        <p:spPr>
          <a:xfrm>
            <a:off x="7285567" y="4248149"/>
            <a:ext cx="2743200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>
                <a:latin typeface="Calibri"/>
                <a:cs typeface="Times"/>
              </a:rPr>
              <a:t>Fluid Dynamics Testing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5CFDA4-1B36-434D-A67D-42883A75CBA5}"/>
              </a:ext>
            </a:extLst>
          </p:cNvPr>
          <p:cNvSpPr txBox="1"/>
          <p:nvPr/>
        </p:nvSpPr>
        <p:spPr>
          <a:xfrm>
            <a:off x="6608234" y="1253067"/>
            <a:ext cx="3992033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/>
              <a:t>Liquid Engine Component Performance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862514-4950-456F-A173-D63344E94FD4}"/>
              </a:ext>
            </a:extLst>
          </p:cNvPr>
          <p:cNvSpPr txBox="1"/>
          <p:nvPr/>
        </p:nvSpPr>
        <p:spPr>
          <a:xfrm>
            <a:off x="5655734" y="5507567"/>
            <a:ext cx="2743200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>
                <a:latin typeface="Calibri"/>
                <a:cs typeface="Times"/>
              </a:rPr>
              <a:t>Nozzle Test Facility </a:t>
            </a:r>
            <a:endParaRPr lang="en-US" dirty="0">
              <a:latin typeface="Calibri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9CBA140-BD4A-41B5-905C-663183F0162A}"/>
              </a:ext>
            </a:extLst>
          </p:cNvPr>
          <p:cNvSpPr txBox="1"/>
          <p:nvPr/>
        </p:nvSpPr>
        <p:spPr>
          <a:xfrm>
            <a:off x="9074150" y="5507567"/>
            <a:ext cx="2743200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>
                <a:latin typeface="Calibri"/>
                <a:cs typeface="Times"/>
              </a:rPr>
              <a:t>Turbine Test Equipment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604EB99-909A-4740-9CA2-4B72EA5CB00D}"/>
              </a:ext>
            </a:extLst>
          </p:cNvPr>
          <p:cNvSpPr txBox="1"/>
          <p:nvPr/>
        </p:nvSpPr>
        <p:spPr>
          <a:xfrm>
            <a:off x="7095067" y="4861983"/>
            <a:ext cx="3505200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kern="50" spc="-40" dirty="0">
                <a:latin typeface="Calibri"/>
                <a:cs typeface="Calibri"/>
              </a:rPr>
              <a:t>Turbine efficiency and flow </a:t>
            </a:r>
            <a:r>
              <a:rPr lang="en-US" i="1" kern="50" spc="-45" dirty="0">
                <a:latin typeface="Calibri"/>
                <a:cs typeface="Calibri"/>
              </a:rPr>
              <a:t>capacity </a:t>
            </a:r>
            <a:endParaRPr lang="en-US" i="1" dirty="0">
              <a:latin typeface="Calibri"/>
              <a:cs typeface="Calibr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16D9A2D-0C72-4BB1-998D-0E5D70A8ECA9}"/>
              </a:ext>
            </a:extLst>
          </p:cNvPr>
          <p:cNvSpPr txBox="1"/>
          <p:nvPr/>
        </p:nvSpPr>
        <p:spPr>
          <a:xfrm>
            <a:off x="6819899" y="6026150"/>
            <a:ext cx="3685117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>
                <a:latin typeface="Calibri"/>
                <a:cs typeface="Times New Roman"/>
              </a:rPr>
              <a:t>Pump suction performance and flow induced anomalies </a:t>
            </a:r>
            <a:endParaRPr lang="en-US" i="1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2851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8EB2DC5-7F5A-4F38-BE31-F579BE44FFD9}"/>
              </a:ext>
            </a:extLst>
          </p:cNvPr>
          <p:cNvSpPr/>
          <p:nvPr/>
        </p:nvSpPr>
        <p:spPr>
          <a:xfrm>
            <a:off x="2432051" y="146050"/>
            <a:ext cx="6752165" cy="91016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6B09DC-72BE-4F79-921D-BA46CC3C5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9806" y="142446"/>
            <a:ext cx="860415" cy="9799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CECB397-AA67-4AA0-A072-7655B61DD664}"/>
              </a:ext>
            </a:extLst>
          </p:cNvPr>
          <p:cNvSpPr txBox="1"/>
          <p:nvPr/>
        </p:nvSpPr>
        <p:spPr>
          <a:xfrm>
            <a:off x="4021628" y="369906"/>
            <a:ext cx="3570978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Structural Strength Testing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17F6D75-F534-4803-B508-065BE4914CCD}"/>
              </a:ext>
            </a:extLst>
          </p:cNvPr>
          <p:cNvGrpSpPr/>
          <p:nvPr/>
        </p:nvGrpSpPr>
        <p:grpSpPr>
          <a:xfrm>
            <a:off x="199943" y="1627094"/>
            <a:ext cx="4986960" cy="3346994"/>
            <a:chOff x="221196" y="2527120"/>
            <a:chExt cx="4986960" cy="334699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D623021-FC6C-405B-BEB4-6F021E9E62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1196" y="2527120"/>
              <a:ext cx="4986960" cy="3346994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FABAE6B-23BD-4F77-9AE8-53F65AD42E3F}"/>
                </a:ext>
              </a:extLst>
            </p:cNvPr>
            <p:cNvSpPr txBox="1"/>
            <p:nvPr/>
          </p:nvSpPr>
          <p:spPr>
            <a:xfrm>
              <a:off x="818573" y="2963930"/>
              <a:ext cx="2512611" cy="369332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SLS Engine Section Stand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26AE4D0-C504-4A42-BE7A-8CC4EE57F3A2}"/>
              </a:ext>
            </a:extLst>
          </p:cNvPr>
          <p:cNvGrpSpPr/>
          <p:nvPr/>
        </p:nvGrpSpPr>
        <p:grpSpPr>
          <a:xfrm>
            <a:off x="9192053" y="1608650"/>
            <a:ext cx="2835156" cy="3346994"/>
            <a:chOff x="6375587" y="3769685"/>
            <a:chExt cx="1585950" cy="2333835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A82F9EE-434E-4766-B874-1883B105D7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75587" y="3769685"/>
              <a:ext cx="1585950" cy="2333835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46371AC-8B46-4C66-AD78-B267118F1F0C}"/>
                </a:ext>
              </a:extLst>
            </p:cNvPr>
            <p:cNvSpPr txBox="1"/>
            <p:nvPr/>
          </p:nvSpPr>
          <p:spPr>
            <a:xfrm>
              <a:off x="6932082" y="3884680"/>
              <a:ext cx="935064" cy="369332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Gilmore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0689B8B-9FC0-4BAB-8378-6E7635131C2F}"/>
              </a:ext>
            </a:extLst>
          </p:cNvPr>
          <p:cNvGrpSpPr/>
          <p:nvPr/>
        </p:nvGrpSpPr>
        <p:grpSpPr>
          <a:xfrm>
            <a:off x="5449856" y="1608650"/>
            <a:ext cx="3573457" cy="3365438"/>
            <a:chOff x="8256070" y="1521703"/>
            <a:chExt cx="3489319" cy="2884113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0E438AC-D6EB-48BF-87B7-4858D98069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22500" r="55" b="250"/>
            <a:stretch/>
          </p:blipFill>
          <p:spPr>
            <a:xfrm>
              <a:off x="8256070" y="1521703"/>
              <a:ext cx="3395117" cy="2884113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BA16B84-4379-47AA-9258-9CE4D81CCC39}"/>
                </a:ext>
              </a:extLst>
            </p:cNvPr>
            <p:cNvSpPr txBox="1"/>
            <p:nvPr/>
          </p:nvSpPr>
          <p:spPr>
            <a:xfrm>
              <a:off x="9804665" y="3937597"/>
              <a:ext cx="1940724" cy="369332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Self-Reacting Cube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23DD259-B7C1-4798-8207-A8B9039C39A4}"/>
              </a:ext>
            </a:extLst>
          </p:cNvPr>
          <p:cNvSpPr txBox="1"/>
          <p:nvPr/>
        </p:nvSpPr>
        <p:spPr>
          <a:xfrm>
            <a:off x="4286038" y="1156989"/>
            <a:ext cx="3473450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>
                <a:cs typeface="Calibri"/>
              </a:rPr>
              <a:t>Test of Large and Small Structures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DE84F0E-0568-40FF-B880-8DB7DF9C0F4A}"/>
              </a:ext>
            </a:extLst>
          </p:cNvPr>
          <p:cNvSpPr txBox="1"/>
          <p:nvPr/>
        </p:nvSpPr>
        <p:spPr>
          <a:xfrm>
            <a:off x="199943" y="5721433"/>
            <a:ext cx="935241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>
                <a:cs typeface="Calibri"/>
              </a:rPr>
              <a:t>Tension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E400986-2C53-4F1E-9664-D80DF9CC1469}"/>
              </a:ext>
            </a:extLst>
          </p:cNvPr>
          <p:cNvSpPr txBox="1"/>
          <p:nvPr/>
        </p:nvSpPr>
        <p:spPr>
          <a:xfrm>
            <a:off x="2000784" y="5151571"/>
            <a:ext cx="2818346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>
                <a:cs typeface="Calibri"/>
              </a:rPr>
              <a:t>Heat and </a:t>
            </a:r>
            <a:r>
              <a:rPr lang="en-US" i="1" dirty="0" err="1">
                <a:cs typeface="Calibri"/>
              </a:rPr>
              <a:t>Cryo</a:t>
            </a:r>
            <a:r>
              <a:rPr lang="en-US" i="1" dirty="0">
                <a:cs typeface="Calibri"/>
              </a:rPr>
              <a:t> Conditioning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797D4B6-DD61-4325-AC04-067CDD0E1FB6}"/>
              </a:ext>
            </a:extLst>
          </p:cNvPr>
          <p:cNvSpPr txBox="1"/>
          <p:nvPr/>
        </p:nvSpPr>
        <p:spPr>
          <a:xfrm>
            <a:off x="3309931" y="5721433"/>
            <a:ext cx="815253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>
                <a:cs typeface="Calibri"/>
              </a:rPr>
              <a:t>Shear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FD037B2-60CB-4AF8-96B8-00FAB46ACA71}"/>
              </a:ext>
            </a:extLst>
          </p:cNvPr>
          <p:cNvSpPr txBox="1"/>
          <p:nvPr/>
        </p:nvSpPr>
        <p:spPr>
          <a:xfrm>
            <a:off x="1793330" y="5721433"/>
            <a:ext cx="935241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>
                <a:cs typeface="Calibri"/>
              </a:rPr>
              <a:t>Torsion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534D32D-A13E-427F-8999-8D77A9060E29}"/>
              </a:ext>
            </a:extLst>
          </p:cNvPr>
          <p:cNvSpPr txBox="1"/>
          <p:nvPr/>
        </p:nvSpPr>
        <p:spPr>
          <a:xfrm>
            <a:off x="199943" y="5154990"/>
            <a:ext cx="1411600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>
                <a:cs typeface="Calibri"/>
              </a:rPr>
              <a:t>Compression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8BF5C6F-8C23-4CC0-8717-68D3EED71E33}"/>
              </a:ext>
            </a:extLst>
          </p:cNvPr>
          <p:cNvSpPr txBox="1"/>
          <p:nvPr/>
        </p:nvSpPr>
        <p:spPr>
          <a:xfrm>
            <a:off x="4976751" y="5444434"/>
            <a:ext cx="3090067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i="1" dirty="0"/>
              <a:t>Traditional and non-contacting measurement options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E303FE1-BA7E-4A2B-98C6-F8240DC9C2FD}"/>
              </a:ext>
            </a:extLst>
          </p:cNvPr>
          <p:cNvSpPr txBox="1"/>
          <p:nvPr/>
        </p:nvSpPr>
        <p:spPr>
          <a:xfrm>
            <a:off x="8323797" y="5444434"/>
            <a:ext cx="3726171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i="1" dirty="0"/>
              <a:t>Large channel count data acquisition system</a:t>
            </a:r>
          </a:p>
        </p:txBody>
      </p:sp>
    </p:spTree>
    <p:extLst>
      <p:ext uri="{BB962C8B-B14F-4D97-AF65-F5344CB8AC3E}">
        <p14:creationId xmlns:p14="http://schemas.microsoft.com/office/powerpoint/2010/main" val="3395509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7541A70-A4A1-4820-93FE-C4848EF38A65}"/>
              </a:ext>
            </a:extLst>
          </p:cNvPr>
          <p:cNvSpPr/>
          <p:nvPr/>
        </p:nvSpPr>
        <p:spPr>
          <a:xfrm>
            <a:off x="2432051" y="146050"/>
            <a:ext cx="6752165" cy="91016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6B09DC-72BE-4F79-921D-BA46CC3C5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9806" y="142446"/>
            <a:ext cx="860415" cy="9799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CECB397-AA67-4AA0-A072-7655B61DD664}"/>
              </a:ext>
            </a:extLst>
          </p:cNvPr>
          <p:cNvSpPr txBox="1"/>
          <p:nvPr/>
        </p:nvSpPr>
        <p:spPr>
          <a:xfrm>
            <a:off x="3342426" y="376172"/>
            <a:ext cx="4931415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Acoustic, Shock and Vibration Testing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42834B4-F534-4366-858B-D4A8C5EC8EC1}"/>
              </a:ext>
            </a:extLst>
          </p:cNvPr>
          <p:cNvGrpSpPr/>
          <p:nvPr/>
        </p:nvGrpSpPr>
        <p:grpSpPr>
          <a:xfrm>
            <a:off x="380576" y="1280090"/>
            <a:ext cx="3324191" cy="2494614"/>
            <a:chOff x="422909" y="1449423"/>
            <a:chExt cx="3324191" cy="249461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78BD124-C387-4657-B074-F1EF8A29B1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2909" y="1449423"/>
              <a:ext cx="3324191" cy="2494614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4C2F158-1FA4-4036-B1CF-BDDCACB25C38}"/>
                </a:ext>
              </a:extLst>
            </p:cNvPr>
            <p:cNvSpPr txBox="1"/>
            <p:nvPr/>
          </p:nvSpPr>
          <p:spPr>
            <a:xfrm>
              <a:off x="1495590" y="3338551"/>
              <a:ext cx="1957587" cy="369332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Anechoic Chamber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030BE89-3D8C-4633-917A-E74D54831732}"/>
              </a:ext>
            </a:extLst>
          </p:cNvPr>
          <p:cNvGrpSpPr/>
          <p:nvPr/>
        </p:nvGrpSpPr>
        <p:grpSpPr>
          <a:xfrm>
            <a:off x="6627310" y="4069080"/>
            <a:ext cx="3410191" cy="2476515"/>
            <a:chOff x="6502840" y="4067813"/>
            <a:chExt cx="3344432" cy="2423599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A8C35A4-D324-4E7F-8C24-55D9FEA3B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02840" y="4067813"/>
              <a:ext cx="3229560" cy="2423599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3B7300C-6A1F-42FC-B437-F4CF5EB7CAB9}"/>
                </a:ext>
              </a:extLst>
            </p:cNvPr>
            <p:cNvSpPr txBox="1"/>
            <p:nvPr/>
          </p:nvSpPr>
          <p:spPr>
            <a:xfrm>
              <a:off x="7189685" y="5838886"/>
              <a:ext cx="2657587" cy="369332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Pneumatic Shock Machine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04FEF37-3DFE-4B4F-8D8B-77ACBAE0B2CE}"/>
              </a:ext>
            </a:extLst>
          </p:cNvPr>
          <p:cNvGrpSpPr/>
          <p:nvPr/>
        </p:nvGrpSpPr>
        <p:grpSpPr>
          <a:xfrm>
            <a:off x="1781533" y="4069080"/>
            <a:ext cx="3462114" cy="2482023"/>
            <a:chOff x="1966143" y="3753205"/>
            <a:chExt cx="3578530" cy="2683106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6577382-4D6E-4159-ABB0-128D2F8733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66143" y="3753205"/>
              <a:ext cx="3578530" cy="2683106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F87960E-38DF-4E50-89EA-D12E185515A1}"/>
                </a:ext>
              </a:extLst>
            </p:cNvPr>
            <p:cNvSpPr txBox="1"/>
            <p:nvPr/>
          </p:nvSpPr>
          <p:spPr>
            <a:xfrm>
              <a:off x="2730507" y="5923863"/>
              <a:ext cx="1479484" cy="399254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Vibration Lab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C115A542-D37A-4B75-B80B-9CEF6181A8AC}"/>
              </a:ext>
            </a:extLst>
          </p:cNvPr>
          <p:cNvSpPr txBox="1"/>
          <p:nvPr/>
        </p:nvSpPr>
        <p:spPr>
          <a:xfrm>
            <a:off x="3885045" y="3367222"/>
            <a:ext cx="3899460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 dirty="0"/>
              <a:t>Shaker, Mechanical, Pneumatic, &amp; Pyrotechnic Shock Testing </a:t>
            </a:r>
            <a:endParaRPr lang="en-US" i="1" dirty="0">
              <a:cs typeface="Calibr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B8B5F98-560B-469C-89F8-6CE666BC7E73}"/>
              </a:ext>
            </a:extLst>
          </p:cNvPr>
          <p:cNvSpPr txBox="1"/>
          <p:nvPr/>
        </p:nvSpPr>
        <p:spPr>
          <a:xfrm>
            <a:off x="4298072" y="2946561"/>
            <a:ext cx="3073406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 dirty="0"/>
              <a:t>Separation System Testing</a:t>
            </a:r>
            <a:endParaRPr lang="en-US" i="1" dirty="0">
              <a:cs typeface="Calibri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EB73A8-A52F-4CE6-97BA-1D96B8B186C6}"/>
              </a:ext>
            </a:extLst>
          </p:cNvPr>
          <p:cNvSpPr txBox="1"/>
          <p:nvPr/>
        </p:nvSpPr>
        <p:spPr>
          <a:xfrm>
            <a:off x="4099088" y="2248903"/>
            <a:ext cx="3471374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 dirty="0">
                <a:cs typeface="Calibri"/>
              </a:rPr>
              <a:t>Development, Qualification, &amp; Acceptance Vibration Testing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3D70C6E-9169-42EE-8AF9-73639D9553DB}"/>
              </a:ext>
            </a:extLst>
          </p:cNvPr>
          <p:cNvSpPr txBox="1"/>
          <p:nvPr/>
        </p:nvSpPr>
        <p:spPr>
          <a:xfrm>
            <a:off x="3882928" y="1828244"/>
            <a:ext cx="3903694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 dirty="0">
                <a:cs typeface="Calibri"/>
              </a:rPr>
              <a:t>Vibroacoustic Transmissibility testing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4CAE37F-DF85-4918-8FE1-088C4A17F4C9}"/>
              </a:ext>
            </a:extLst>
          </p:cNvPr>
          <p:cNvSpPr txBox="1"/>
          <p:nvPr/>
        </p:nvSpPr>
        <p:spPr>
          <a:xfrm>
            <a:off x="9318337" y="1307013"/>
            <a:ext cx="2528511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Vibroacoustic Transmissibility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74FC535-8965-4620-8041-2E68377C09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2301" y="1351745"/>
            <a:ext cx="3749826" cy="249301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3969EB7-31E3-4395-85E5-F50166AB3FA6}"/>
              </a:ext>
            </a:extLst>
          </p:cNvPr>
          <p:cNvSpPr txBox="1"/>
          <p:nvPr/>
        </p:nvSpPr>
        <p:spPr>
          <a:xfrm>
            <a:off x="8194407" y="1403271"/>
            <a:ext cx="2247859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Reverberant Chamber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F6C30E-D20A-4834-AB26-EE17A689FB1A}"/>
              </a:ext>
            </a:extLst>
          </p:cNvPr>
          <p:cNvSpPr txBox="1"/>
          <p:nvPr/>
        </p:nvSpPr>
        <p:spPr>
          <a:xfrm>
            <a:off x="3882928" y="1130586"/>
            <a:ext cx="3903694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 dirty="0">
                <a:cs typeface="Calibri"/>
              </a:rPr>
              <a:t>Acoustic testing using air-driven acoustic horn or speakers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CC005EB-41BD-4A80-BF2A-A2ACAD7E3A9C}"/>
              </a:ext>
            </a:extLst>
          </p:cNvPr>
          <p:cNvGrpSpPr/>
          <p:nvPr/>
        </p:nvGrpSpPr>
        <p:grpSpPr>
          <a:xfrm>
            <a:off x="6568745" y="4224506"/>
            <a:ext cx="3410191" cy="2476515"/>
            <a:chOff x="6502840" y="4067813"/>
            <a:chExt cx="3344432" cy="2423599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E50B3D95-6D81-4BA2-AD0E-FAF954201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02840" y="4067813"/>
              <a:ext cx="3229560" cy="2423599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A01D6FF-2A5D-4D65-A719-57AB05D02F93}"/>
                </a:ext>
              </a:extLst>
            </p:cNvPr>
            <p:cNvSpPr txBox="1"/>
            <p:nvPr/>
          </p:nvSpPr>
          <p:spPr>
            <a:xfrm>
              <a:off x="7189685" y="5838886"/>
              <a:ext cx="2657587" cy="369332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Pneumatic Shock Machine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70847F4-BD18-461E-8C38-E0B605207AE0}"/>
              </a:ext>
            </a:extLst>
          </p:cNvPr>
          <p:cNvGrpSpPr/>
          <p:nvPr/>
        </p:nvGrpSpPr>
        <p:grpSpPr>
          <a:xfrm>
            <a:off x="1722968" y="4224506"/>
            <a:ext cx="3462114" cy="2482023"/>
            <a:chOff x="1966143" y="3753205"/>
            <a:chExt cx="3578530" cy="2683106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D5ABE3FA-3C86-4502-8108-F1DE4E537C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66143" y="3753205"/>
              <a:ext cx="3578530" cy="2683106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FB449E7-DE7F-4A97-986A-6E9081B8EC34}"/>
                </a:ext>
              </a:extLst>
            </p:cNvPr>
            <p:cNvSpPr txBox="1"/>
            <p:nvPr/>
          </p:nvSpPr>
          <p:spPr>
            <a:xfrm>
              <a:off x="2730507" y="5923863"/>
              <a:ext cx="1479484" cy="399254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Vibration Lab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7841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236D9EF-B15C-477F-99C5-468DEAE6E2A8}"/>
              </a:ext>
            </a:extLst>
          </p:cNvPr>
          <p:cNvSpPr/>
          <p:nvPr/>
        </p:nvSpPr>
        <p:spPr>
          <a:xfrm>
            <a:off x="2432051" y="146050"/>
            <a:ext cx="6752165" cy="91016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6B09DC-72BE-4F79-921D-BA46CC3C5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9806" y="142446"/>
            <a:ext cx="860415" cy="9799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CECB397-AA67-4AA0-A072-7655B61DD664}"/>
              </a:ext>
            </a:extLst>
          </p:cNvPr>
          <p:cNvSpPr txBox="1"/>
          <p:nvPr/>
        </p:nvSpPr>
        <p:spPr>
          <a:xfrm>
            <a:off x="4172717" y="369906"/>
            <a:ext cx="3270832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Modal and Slosh Testing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648950-98EE-40AB-89A1-E0FB814817D0}"/>
              </a:ext>
            </a:extLst>
          </p:cNvPr>
          <p:cNvSpPr txBox="1"/>
          <p:nvPr/>
        </p:nvSpPr>
        <p:spPr>
          <a:xfrm>
            <a:off x="4457062" y="2140867"/>
            <a:ext cx="2539478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i="1" dirty="0"/>
              <a:t>Dynamic troubleshooting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0DD36A-E333-4316-965A-D3DDD6977F51}"/>
              </a:ext>
            </a:extLst>
          </p:cNvPr>
          <p:cNvSpPr txBox="1"/>
          <p:nvPr/>
        </p:nvSpPr>
        <p:spPr>
          <a:xfrm>
            <a:off x="4458258" y="1565092"/>
            <a:ext cx="3859775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i="1" dirty="0"/>
              <a:t>Modal testing at MSFC or customer site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F360FC-93B5-430A-A2B2-4B8BBFA836CC}"/>
              </a:ext>
            </a:extLst>
          </p:cNvPr>
          <p:cNvSpPr txBox="1"/>
          <p:nvPr/>
        </p:nvSpPr>
        <p:spPr>
          <a:xfrm>
            <a:off x="4458924" y="2716642"/>
            <a:ext cx="1848326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i="1" dirty="0"/>
              <a:t>Fluid slosh testing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F5E4E7-DAA4-4763-BB99-1E31E45278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9110" y="1749575"/>
            <a:ext cx="2951733" cy="44184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BCEBF4F-E1B8-493C-A822-5D442D39E0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035" y="1380243"/>
            <a:ext cx="4010777" cy="26727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FA1177F-69CF-4CCF-BE90-31D64C87CC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5216" y="3429000"/>
            <a:ext cx="4396644" cy="292994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6BC3962-6768-4E20-9CD8-659D1B796C91}"/>
              </a:ext>
            </a:extLst>
          </p:cNvPr>
          <p:cNvSpPr txBox="1"/>
          <p:nvPr/>
        </p:nvSpPr>
        <p:spPr>
          <a:xfrm>
            <a:off x="379468" y="1380243"/>
            <a:ext cx="370991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SLS Core Stage Modal Testing at Stennis Space Center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50C385-B472-4422-A731-1901D0A88834}"/>
              </a:ext>
            </a:extLst>
          </p:cNvPr>
          <p:cNvSpPr txBox="1"/>
          <p:nvPr/>
        </p:nvSpPr>
        <p:spPr>
          <a:xfrm>
            <a:off x="4395216" y="5712612"/>
            <a:ext cx="431302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Space Shuttle Orbiter Boom Sensor System Modal Test at MSFC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37115E9-B562-4D04-926C-78DB1026CC9A}"/>
              </a:ext>
            </a:extLst>
          </p:cNvPr>
          <p:cNvSpPr txBox="1"/>
          <p:nvPr/>
        </p:nvSpPr>
        <p:spPr>
          <a:xfrm>
            <a:off x="10295318" y="5687251"/>
            <a:ext cx="1516121" cy="369332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Slosh Test Bed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09C5CE5-EC34-4B8F-97EB-72188B42304E}"/>
              </a:ext>
            </a:extLst>
          </p:cNvPr>
          <p:cNvSpPr txBox="1"/>
          <p:nvPr/>
        </p:nvSpPr>
        <p:spPr>
          <a:xfrm>
            <a:off x="229035" y="4377357"/>
            <a:ext cx="3397277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i="1" dirty="0"/>
              <a:t>Numerous input excitation options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17FE087-A27A-4874-959E-D151DB21D790}"/>
              </a:ext>
            </a:extLst>
          </p:cNvPr>
          <p:cNvSpPr txBox="1"/>
          <p:nvPr/>
        </p:nvSpPr>
        <p:spPr>
          <a:xfrm>
            <a:off x="229035" y="4906485"/>
            <a:ext cx="3090067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i="1" dirty="0"/>
              <a:t>Traditional and non-contacting measurement options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9F2503-8BE8-4E03-8A21-063EECF7FBD6}"/>
              </a:ext>
            </a:extLst>
          </p:cNvPr>
          <p:cNvSpPr txBox="1"/>
          <p:nvPr/>
        </p:nvSpPr>
        <p:spPr>
          <a:xfrm>
            <a:off x="229035" y="5712612"/>
            <a:ext cx="3726171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i="1" dirty="0"/>
              <a:t>Large channel count data acquisition system</a:t>
            </a:r>
          </a:p>
        </p:txBody>
      </p:sp>
    </p:spTree>
    <p:extLst>
      <p:ext uri="{BB962C8B-B14F-4D97-AF65-F5344CB8AC3E}">
        <p14:creationId xmlns:p14="http://schemas.microsoft.com/office/powerpoint/2010/main" val="2848931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CC61CFC-4D33-4DC4-8B74-D7462FAD9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6848" y="1493278"/>
            <a:ext cx="3677054" cy="2370619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CCF819B-B251-4C20-9CE6-F10B7B4DDAF0}"/>
              </a:ext>
            </a:extLst>
          </p:cNvPr>
          <p:cNvSpPr/>
          <p:nvPr/>
        </p:nvSpPr>
        <p:spPr>
          <a:xfrm>
            <a:off x="2432051" y="146050"/>
            <a:ext cx="6752165" cy="91016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6B09DC-72BE-4F79-921D-BA46CC3C5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9806" y="142446"/>
            <a:ext cx="860415" cy="9799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CECB397-AA67-4AA0-A072-7655B61DD664}"/>
              </a:ext>
            </a:extLst>
          </p:cNvPr>
          <p:cNvSpPr txBox="1"/>
          <p:nvPr/>
        </p:nvSpPr>
        <p:spPr>
          <a:xfrm>
            <a:off x="4072357" y="369906"/>
            <a:ext cx="4048929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Special Test Equipment Design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70A5D1-CC31-436E-8CF3-C9F430AB111A}"/>
              </a:ext>
            </a:extLst>
          </p:cNvPr>
          <p:cNvSpPr txBox="1"/>
          <p:nvPr/>
        </p:nvSpPr>
        <p:spPr>
          <a:xfrm>
            <a:off x="709348" y="6106568"/>
            <a:ext cx="1789336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i="1"/>
              <a:t>Structural Design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A312E7-0725-4189-A900-DFB349F68DF7}"/>
              </a:ext>
            </a:extLst>
          </p:cNvPr>
          <p:cNvSpPr txBox="1"/>
          <p:nvPr/>
        </p:nvSpPr>
        <p:spPr>
          <a:xfrm>
            <a:off x="7651010" y="1676261"/>
            <a:ext cx="1446230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i="1"/>
              <a:t>Piping Design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C9E272D-9595-4223-AC56-9CD1522C7E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81" y="2723311"/>
            <a:ext cx="4091646" cy="3141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159DFB-9596-4E4D-A604-DA40330FCA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5101" y="1400160"/>
            <a:ext cx="2870899" cy="462495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3BFF952-BC24-485A-A121-95B987E6885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0429" y="4613237"/>
            <a:ext cx="2802484" cy="210378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E82262D-7049-4A13-95B3-B0F7C9436AF6}"/>
              </a:ext>
            </a:extLst>
          </p:cNvPr>
          <p:cNvSpPr txBox="1"/>
          <p:nvPr/>
        </p:nvSpPr>
        <p:spPr>
          <a:xfrm>
            <a:off x="10275676" y="5835510"/>
            <a:ext cx="1741246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i="1" dirty="0"/>
              <a:t>Vacuum Systems</a:t>
            </a:r>
            <a:endParaRPr lang="en-US" i="1" dirty="0">
              <a:cs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C628F1-5D53-46F8-87BF-FB0E3AD4AB05}"/>
              </a:ext>
            </a:extLst>
          </p:cNvPr>
          <p:cNvSpPr txBox="1"/>
          <p:nvPr/>
        </p:nvSpPr>
        <p:spPr>
          <a:xfrm>
            <a:off x="6719676" y="4046927"/>
            <a:ext cx="2470035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i="1" dirty="0">
                <a:cs typeface="Calibri"/>
              </a:rPr>
              <a:t>High Temp/Press Vessels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6E92F0-9EEE-417B-AFAF-0B6681D72ECF}"/>
              </a:ext>
            </a:extLst>
          </p:cNvPr>
          <p:cNvSpPr txBox="1"/>
          <p:nvPr/>
        </p:nvSpPr>
        <p:spPr>
          <a:xfrm>
            <a:off x="475510" y="2216010"/>
            <a:ext cx="2406172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i="1" dirty="0">
                <a:cs typeface="Calibri"/>
              </a:rPr>
              <a:t>Cryogenic Fluid Systems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3A1284-6B00-4762-A0D4-8F0F62963F67}"/>
              </a:ext>
            </a:extLst>
          </p:cNvPr>
          <p:cNvSpPr txBox="1"/>
          <p:nvPr/>
        </p:nvSpPr>
        <p:spPr>
          <a:xfrm>
            <a:off x="4655927" y="6205927"/>
            <a:ext cx="1228670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i="1" dirty="0">
                <a:cs typeface="Calibri"/>
              </a:rPr>
              <a:t>Test Stands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0C9BF6-BAC2-4412-907B-7F04CE2637E6}"/>
              </a:ext>
            </a:extLst>
          </p:cNvPr>
          <p:cNvSpPr txBox="1"/>
          <p:nvPr/>
        </p:nvSpPr>
        <p:spPr>
          <a:xfrm>
            <a:off x="10280651" y="4861983"/>
            <a:ext cx="1716617" cy="37991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>
                <a:cs typeface="Calibri"/>
              </a:rPr>
              <a:t>R&amp;D Prototypes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14CAF1-F3F2-4E25-880F-0C01298BF3C8}"/>
              </a:ext>
            </a:extLst>
          </p:cNvPr>
          <p:cNvSpPr txBox="1"/>
          <p:nvPr/>
        </p:nvSpPr>
        <p:spPr>
          <a:xfrm>
            <a:off x="497681" y="1492234"/>
            <a:ext cx="2368341" cy="36933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i="1" dirty="0">
                <a:cs typeface="Calibri"/>
              </a:rPr>
              <a:t>Transportation Systems</a:t>
            </a:r>
          </a:p>
        </p:txBody>
      </p:sp>
    </p:spTree>
    <p:extLst>
      <p:ext uri="{BB962C8B-B14F-4D97-AF65-F5344CB8AC3E}">
        <p14:creationId xmlns:p14="http://schemas.microsoft.com/office/powerpoint/2010/main" val="2812139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D89681B-AF94-4EDF-8EE9-1C152996595A}"/>
              </a:ext>
            </a:extLst>
          </p:cNvPr>
          <p:cNvSpPr/>
          <p:nvPr/>
        </p:nvSpPr>
        <p:spPr>
          <a:xfrm>
            <a:off x="2432051" y="146050"/>
            <a:ext cx="6752165" cy="91016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6B09DC-72BE-4F79-921D-BA46CC3C5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9806" y="142446"/>
            <a:ext cx="860415" cy="9799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AADF2E7-3B39-4066-84C4-70D690331F06}"/>
              </a:ext>
            </a:extLst>
          </p:cNvPr>
          <p:cNvSpPr txBox="1"/>
          <p:nvPr/>
        </p:nvSpPr>
        <p:spPr>
          <a:xfrm>
            <a:off x="2986338" y="369906"/>
            <a:ext cx="5807424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Fabrication, Machining, Lifting and Handling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A635EA3-AA92-4860-9346-62C4ADE9A4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8830" y="1365599"/>
            <a:ext cx="3804283" cy="253370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67E3EA1-7DC5-4712-804B-29D6764762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494" y="3656108"/>
            <a:ext cx="2142268" cy="285635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C06CCD9-24BC-4722-8213-470D7FB591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779" y="1365599"/>
            <a:ext cx="3081832" cy="20634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BEC81B8-7463-472F-8198-340924216A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4825" y="4186438"/>
            <a:ext cx="3492459" cy="232602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8B0BAFE-59E2-4658-BD82-76F599CCC48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6740" y="1575161"/>
            <a:ext cx="3373388" cy="449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517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F6222EA-C43E-4C32-BB9A-E5FCF3862E6B}"/>
              </a:ext>
            </a:extLst>
          </p:cNvPr>
          <p:cNvSpPr/>
          <p:nvPr/>
        </p:nvSpPr>
        <p:spPr>
          <a:xfrm>
            <a:off x="2432051" y="146050"/>
            <a:ext cx="6752165" cy="91016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6B09DC-72BE-4F79-921D-BA46CC3C5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9806" y="142446"/>
            <a:ext cx="860415" cy="9799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CECB397-AA67-4AA0-A072-7655B61DD664}"/>
              </a:ext>
            </a:extLst>
          </p:cNvPr>
          <p:cNvSpPr txBox="1"/>
          <p:nvPr/>
        </p:nvSpPr>
        <p:spPr>
          <a:xfrm>
            <a:off x="4056390" y="369906"/>
            <a:ext cx="3666068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Experienced Test Personnel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B785CDB-DAA9-4DF8-B107-48491415F2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986" y="1400159"/>
            <a:ext cx="3838904" cy="255926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B2AB948-856A-4E82-BDD7-C66EA37D5D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9202" y="4102743"/>
            <a:ext cx="3613594" cy="27101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9900BCB-AA4C-421B-A129-D1C9D5D435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5457" y="1400158"/>
            <a:ext cx="4548219" cy="2559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491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884375-F5C8-486D-BFC9-C3B48C1B1A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13" t="19523" r="4494" b="28699"/>
          <a:stretch/>
        </p:blipFill>
        <p:spPr>
          <a:xfrm>
            <a:off x="9788422" y="5700245"/>
            <a:ext cx="1941533" cy="110966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3F543B3-B9FF-43E1-8148-B972B5DCB17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95" t="23159" b="23848"/>
          <a:stretch/>
        </p:blipFill>
        <p:spPr>
          <a:xfrm>
            <a:off x="6764418" y="6098684"/>
            <a:ext cx="2096838" cy="638176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141321E-5BB4-4463-B676-7EE86F565C8C}"/>
              </a:ext>
            </a:extLst>
          </p:cNvPr>
          <p:cNvSpPr/>
          <p:nvPr/>
        </p:nvSpPr>
        <p:spPr>
          <a:xfrm>
            <a:off x="2432051" y="146050"/>
            <a:ext cx="6752165" cy="91016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64C2A678-AB6D-4C82-ADA4-EBC91FBD1B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8333" y="2285603"/>
            <a:ext cx="2984252" cy="15816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6B09DC-72BE-4F79-921D-BA46CC3C55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99806" y="142446"/>
            <a:ext cx="860415" cy="9799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36067E-F211-4948-9BC8-08B87829C2C6}"/>
              </a:ext>
            </a:extLst>
          </p:cNvPr>
          <p:cNvSpPr txBox="1"/>
          <p:nvPr/>
        </p:nvSpPr>
        <p:spPr>
          <a:xfrm>
            <a:off x="4262206" y="368968"/>
            <a:ext cx="3301801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Extensive Customer Base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2CE69F-D8B3-4B5A-B78E-34919C523C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849" y="2868137"/>
            <a:ext cx="1712747" cy="66323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081EF59-DDA6-4FD7-93AA-E3B1347B00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54143" y="2805212"/>
            <a:ext cx="2875812" cy="6636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EF93ABE-22EB-4E7E-AF3C-852AA44D62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76347" y="2359552"/>
            <a:ext cx="1343395" cy="13353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081624D-5440-44E2-A34B-0FE68068A81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52522" y="4606193"/>
            <a:ext cx="1413409" cy="13821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EF6167E-1EB6-445B-B900-AA25CAFBBD0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56175" y="3748341"/>
            <a:ext cx="2133784" cy="6314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8940A4D-1823-4FFE-9485-79F8B2C330C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3023" y="1137286"/>
            <a:ext cx="1421361" cy="139661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F88044D-6702-46BC-9039-0A64AD5FDB8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03645" y="3383814"/>
            <a:ext cx="1642597" cy="109200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429DC89-E5FE-4E93-8AA6-C976DF8F3B3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623067" y="4616319"/>
            <a:ext cx="1387458" cy="133409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542DC8E-AA45-47E3-AA87-8CDAFD16D00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002948" y="3438314"/>
            <a:ext cx="1309063" cy="124572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5670E1E-7CDB-450D-99CB-AAFCD9968E5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84632" y="4533602"/>
            <a:ext cx="1851645" cy="144244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E2A3E91-8F8E-41D1-AAFA-84664C619C5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99137" y="3633876"/>
            <a:ext cx="2875812" cy="99284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466B3E7-3B27-4B66-AC6D-7730D977D03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24984" y="1143596"/>
            <a:ext cx="2619375" cy="110966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3AA316A-4FD7-44F2-A9E9-22A687CAEF1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096102" y="2933731"/>
            <a:ext cx="1724025" cy="63817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D78CD84-AA5F-4CAA-AF80-CD7204DD91F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273916" y="4570052"/>
            <a:ext cx="1469182" cy="1405991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6675C789-FC85-4AC2-B6CE-77FA2413137B}"/>
              </a:ext>
            </a:extLst>
          </p:cNvPr>
          <p:cNvGrpSpPr/>
          <p:nvPr/>
        </p:nvGrpSpPr>
        <p:grpSpPr>
          <a:xfrm>
            <a:off x="3397340" y="1153271"/>
            <a:ext cx="2067245" cy="1396618"/>
            <a:chOff x="9143126" y="446718"/>
            <a:chExt cx="2517537" cy="1632485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45FCF3FF-A376-4677-BDC5-1915BFDD8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43126" y="446718"/>
              <a:ext cx="1704974" cy="1632485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777026A-C473-4604-843E-AD955EBEE53F}"/>
                </a:ext>
              </a:extLst>
            </p:cNvPr>
            <p:cNvSpPr txBox="1"/>
            <p:nvPr/>
          </p:nvSpPr>
          <p:spPr>
            <a:xfrm>
              <a:off x="9955688" y="471934"/>
              <a:ext cx="1704975" cy="830997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Mars </a:t>
              </a:r>
            </a:p>
            <a:p>
              <a:r>
                <a:rPr lang="en-US" sz="1600" dirty="0"/>
                <a:t>Ascent</a:t>
              </a:r>
            </a:p>
            <a:p>
              <a:r>
                <a:rPr lang="en-US" sz="1600" dirty="0"/>
                <a:t> Vehicle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C63D3A7-2E86-4E93-93B4-F5AC2B4BEB11}"/>
              </a:ext>
            </a:extLst>
          </p:cNvPr>
          <p:cNvGrpSpPr/>
          <p:nvPr/>
        </p:nvGrpSpPr>
        <p:grpSpPr>
          <a:xfrm>
            <a:off x="9146285" y="1157755"/>
            <a:ext cx="2080948" cy="1461052"/>
            <a:chOff x="340996" y="3655096"/>
            <a:chExt cx="2730679" cy="2311851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6A33EE0F-4560-40DD-B5FA-37A2789627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saturation sat="13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0996" y="3655096"/>
              <a:ext cx="2248275" cy="2311851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5AC4014-397A-4A52-A0AB-18B6EEDAC7C1}"/>
                </a:ext>
              </a:extLst>
            </p:cNvPr>
            <p:cNvSpPr txBox="1"/>
            <p:nvPr/>
          </p:nvSpPr>
          <p:spPr>
            <a:xfrm>
              <a:off x="1698521" y="3821099"/>
              <a:ext cx="1373154" cy="584401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VIPER</a:t>
              </a:r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66003D5-38A0-465B-96C9-7AE0B1F57823}"/>
              </a:ext>
            </a:extLst>
          </p:cNvPr>
          <p:cNvGrpSpPr/>
          <p:nvPr/>
        </p:nvGrpSpPr>
        <p:grpSpPr>
          <a:xfrm>
            <a:off x="7272566" y="1174290"/>
            <a:ext cx="1212271" cy="1506851"/>
            <a:chOff x="8055596" y="1462958"/>
            <a:chExt cx="1212271" cy="1506851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BFEA2D3-A286-4999-A3C2-CC6225298843}"/>
                </a:ext>
              </a:extLst>
            </p:cNvPr>
            <p:cNvGrpSpPr/>
            <p:nvPr/>
          </p:nvGrpSpPr>
          <p:grpSpPr>
            <a:xfrm>
              <a:off x="8055596" y="1462958"/>
              <a:ext cx="1079761" cy="1506851"/>
              <a:chOff x="2842680" y="5171334"/>
              <a:chExt cx="1079761" cy="1506851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B13143B6-DAB6-43B5-8985-D8C02164AB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842680" y="5171334"/>
                <a:ext cx="1046429" cy="1461052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C4B41F1-0E5C-4C62-B972-0CF5CDDEF74D}"/>
                  </a:ext>
                </a:extLst>
              </p:cNvPr>
              <p:cNvSpPr txBox="1"/>
              <p:nvPr/>
            </p:nvSpPr>
            <p:spPr>
              <a:xfrm>
                <a:off x="3067676" y="6308853"/>
                <a:ext cx="85476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>
                    <a:solidFill>
                      <a:schemeClr val="bg1"/>
                    </a:solidFill>
                  </a:rPr>
                  <a:t>POLAR</a:t>
                </a:r>
              </a:p>
            </p:txBody>
          </p: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AD9636C-4E49-4F83-9B8D-188F3C25C5E4}"/>
                </a:ext>
              </a:extLst>
            </p:cNvPr>
            <p:cNvSpPr txBox="1"/>
            <p:nvPr/>
          </p:nvSpPr>
          <p:spPr>
            <a:xfrm>
              <a:off x="8456426" y="2574271"/>
              <a:ext cx="8114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POLAR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EF41FF0A-3F49-4B70-9F66-EE4C273E64AB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04410" y="4602819"/>
            <a:ext cx="1519463" cy="9922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6F9E35-2164-4779-966B-DEB01B155A36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714390" y="4695227"/>
            <a:ext cx="1979255" cy="131950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0331579-166A-454F-A825-1B69AEC0B5EC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435608" y="5944284"/>
            <a:ext cx="2799997" cy="76766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74DB988-ABA5-4155-8D0C-65E816D7EB13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29152" y="5623383"/>
            <a:ext cx="2589600" cy="139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372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C52931B-A4C8-4EA9-A7E3-04ED1EA7D586}"/>
              </a:ext>
            </a:extLst>
          </p:cNvPr>
          <p:cNvSpPr/>
          <p:nvPr/>
        </p:nvSpPr>
        <p:spPr>
          <a:xfrm>
            <a:off x="2432051" y="146050"/>
            <a:ext cx="7059081" cy="91016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6B09DC-72BE-4F79-921D-BA46CC3C5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9806" y="142446"/>
            <a:ext cx="860415" cy="9799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CECB397-AA67-4AA0-A072-7655B61DD664}"/>
              </a:ext>
            </a:extLst>
          </p:cNvPr>
          <p:cNvSpPr txBox="1"/>
          <p:nvPr/>
        </p:nvSpPr>
        <p:spPr>
          <a:xfrm>
            <a:off x="2513215" y="363975"/>
            <a:ext cx="6911572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Test Lab Industry, Academia and DoD Project Process</a:t>
            </a: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8F884876-9104-4AE3-AD5D-EBC7E2DEEBCB}"/>
              </a:ext>
            </a:extLst>
          </p:cNvPr>
          <p:cNvGraphicFramePr/>
          <p:nvPr/>
        </p:nvGraphicFramePr>
        <p:xfrm>
          <a:off x="1184271" y="1283192"/>
          <a:ext cx="896982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31361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E9FA779-3A10-4C7C-9DB7-DE6F362BA8FF}"/>
              </a:ext>
            </a:extLst>
          </p:cNvPr>
          <p:cNvSpPr/>
          <p:nvPr/>
        </p:nvSpPr>
        <p:spPr>
          <a:xfrm>
            <a:off x="2717801" y="146050"/>
            <a:ext cx="6752165" cy="91016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6B09DC-72BE-4F79-921D-BA46CC3C5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9806" y="142446"/>
            <a:ext cx="860415" cy="9799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CECB397-AA67-4AA0-A072-7655B61DD664}"/>
              </a:ext>
            </a:extLst>
          </p:cNvPr>
          <p:cNvSpPr txBox="1"/>
          <p:nvPr/>
        </p:nvSpPr>
        <p:spPr>
          <a:xfrm>
            <a:off x="3591364" y="369906"/>
            <a:ext cx="5108771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Test Lab Project Process-Key Personnel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75E241-7C60-4D66-91D4-EA3DC2944D66}"/>
              </a:ext>
            </a:extLst>
          </p:cNvPr>
          <p:cNvSpPr/>
          <p:nvPr/>
        </p:nvSpPr>
        <p:spPr>
          <a:xfrm>
            <a:off x="842259" y="1406270"/>
            <a:ext cx="11104214" cy="258532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en-US" b="1" dirty="0">
                <a:ea typeface="ＭＳ Ｐゴシック"/>
              </a:rPr>
              <a:t>NASA Test Lab Technical Point of Contact (TPOC)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/>
              </a:rPr>
              <a:t> Meets with the potential customer and initiates Agreement discussion.</a:t>
            </a:r>
            <a:endParaRPr lang="en-US" altLang="en-US" dirty="0">
              <a:ea typeface="ＭＳ Ｐゴシック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/>
              </a:rPr>
              <a:t> Gathers all necessary information through discussions with potential customer.</a:t>
            </a:r>
            <a:endParaRPr lang="en-US" altLang="en-US" dirty="0">
              <a:ea typeface="ＭＳ Ｐゴシック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/>
              </a:rPr>
              <a:t>Evaluates testing and justification of uniqueness to verify not in competition with private industry</a:t>
            </a:r>
            <a:endParaRPr lang="en-US" altLang="en-US" dirty="0">
              <a:ea typeface="ＭＳ Ｐゴシック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/>
              </a:rPr>
              <a:t>Coordinates all planned technical activities, risk assessments, resource estimations, facility or Special Test Equipment modification requirements (if required), and technical performance reporting.</a:t>
            </a:r>
            <a:endParaRPr lang="en-US" altLang="en-US" dirty="0">
              <a:ea typeface="ＭＳ Ｐゴシック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/>
              </a:rPr>
              <a:t>Meets with the NASA Agreement Specialist to determine appropriate Agreement type.</a:t>
            </a:r>
            <a:endParaRPr lang="en-US" altLang="en-US" dirty="0">
              <a:ea typeface="ＭＳ Ｐゴシック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 dirty="0">
                <a:ea typeface="ＭＳ Ｐゴシック"/>
              </a:rPr>
              <a:t>Works with Test Lab Resource Analyst to develop an estimated price report</a:t>
            </a:r>
            <a:endParaRPr lang="en-US" altLang="en-US" dirty="0">
              <a:ea typeface="ＭＳ Ｐゴシック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en-US">
                <a:ea typeface="ＭＳ Ｐゴシック"/>
              </a:rPr>
              <a:t>Once Agreement is signed, responsible for planning and implementing the work. </a:t>
            </a:r>
            <a:endParaRPr lang="en-US" altLang="en-US">
              <a:ea typeface="ＭＳ Ｐゴシック" panose="020B0600070205080204" pitchFamily="34" charset="-128"/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716596-E610-48DC-9590-8F0C411864A4}"/>
              </a:ext>
            </a:extLst>
          </p:cNvPr>
          <p:cNvSpPr txBox="1"/>
          <p:nvPr/>
        </p:nvSpPr>
        <p:spPr>
          <a:xfrm>
            <a:off x="850900" y="4121150"/>
            <a:ext cx="11093450" cy="203132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cs typeface="Arial"/>
              </a:rPr>
              <a:t>NASA Test Lab Agreement Specialist</a:t>
            </a:r>
            <a:r>
              <a:rPr lang="en-US" dirty="0">
                <a:cs typeface="Arial"/>
              </a:rPr>
              <a:t>​</a:t>
            </a:r>
            <a:endParaRPr lang="en-US" dirty="0"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cs typeface="Arial"/>
              </a:rPr>
              <a:t>Works with NASA TPOC &amp; Partner to develop the draft Space Act Agreement (SAA)/Military Interdepartmental Purchase Request (MIPR)/</a:t>
            </a:r>
            <a:r>
              <a:rPr lang="en-US" dirty="0" err="1">
                <a:cs typeface="Arial"/>
              </a:rPr>
              <a:t>Etc</a:t>
            </a:r>
            <a:endParaRPr lang="en-US" dirty="0" err="1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cs typeface="Arial"/>
              </a:rPr>
              <a:t>Obtains all supporting documentation, updates the draft as required and manages the Center concurrence process to facilitate a quick and streamlined review. </a:t>
            </a:r>
            <a:endParaRPr lang="en-US" dirty="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cs typeface="Arial"/>
              </a:rPr>
              <a:t>Continuous focus ​</a:t>
            </a:r>
            <a:endParaRPr lang="en-US" dirty="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dirty="0">
                <a:cs typeface="Arial"/>
              </a:rPr>
              <a:t>Once internal concurrence is complete, Specialist sends a copy to the to the Partner for signature.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68472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AF7A5B5-FF8B-44A0-B528-814817C1A543}"/>
              </a:ext>
            </a:extLst>
          </p:cNvPr>
          <p:cNvSpPr/>
          <p:nvPr/>
        </p:nvSpPr>
        <p:spPr>
          <a:xfrm>
            <a:off x="2717801" y="146050"/>
            <a:ext cx="6752165" cy="91016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6B09DC-72BE-4F79-921D-BA46CC3C5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9806" y="142446"/>
            <a:ext cx="860415" cy="9799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CECB397-AA67-4AA0-A072-7655B61DD664}"/>
              </a:ext>
            </a:extLst>
          </p:cNvPr>
          <p:cNvSpPr txBox="1"/>
          <p:nvPr/>
        </p:nvSpPr>
        <p:spPr>
          <a:xfrm>
            <a:off x="3984855" y="363091"/>
            <a:ext cx="4169796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Why Test at the MSFC Test Lab?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53702C-4EB2-4C22-9836-1CD71A67F72C}"/>
              </a:ext>
            </a:extLst>
          </p:cNvPr>
          <p:cNvSpPr txBox="1"/>
          <p:nvPr/>
        </p:nvSpPr>
        <p:spPr>
          <a:xfrm>
            <a:off x="1364172" y="5872703"/>
            <a:ext cx="10069936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b="1" dirty="0"/>
              <a:t>Dedicated POCs and Schedulers-Minimizes delays to enable quick turn testing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A4F0DB-0D97-40E8-9AE3-4807324864F5}"/>
              </a:ext>
            </a:extLst>
          </p:cNvPr>
          <p:cNvSpPr/>
          <p:nvPr/>
        </p:nvSpPr>
        <p:spPr>
          <a:xfrm>
            <a:off x="958620" y="1421670"/>
            <a:ext cx="447513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We are Customer focused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CA01F6-D7A5-491E-818A-3E25FE01C51A}"/>
              </a:ext>
            </a:extLst>
          </p:cNvPr>
          <p:cNvSpPr/>
          <p:nvPr/>
        </p:nvSpPr>
        <p:spPr>
          <a:xfrm>
            <a:off x="1906712" y="3977809"/>
            <a:ext cx="9916754" cy="584775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dirty="0">
                <a:ln/>
                <a:solidFill>
                  <a:schemeClr val="accent4"/>
                </a:solidFill>
              </a:rPr>
              <a:t>35</a:t>
            </a:r>
            <a:r>
              <a:rPr lang="en-US" sz="3200" b="1" cap="none" spc="0" dirty="0">
                <a:ln/>
                <a:solidFill>
                  <a:schemeClr val="accent4"/>
                </a:solidFill>
                <a:effectLst/>
              </a:rPr>
              <a:t>% of Test Lab work currently comes from outside NASA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E88345-9781-4AFC-BEAC-A9E41D303528}"/>
              </a:ext>
            </a:extLst>
          </p:cNvPr>
          <p:cNvSpPr/>
          <p:nvPr/>
        </p:nvSpPr>
        <p:spPr>
          <a:xfrm>
            <a:off x="2126862" y="2667867"/>
            <a:ext cx="606287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MSFC Test Lab has unique facilities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BD743A-6997-4B5D-9A82-7071586ECDDE}"/>
              </a:ext>
            </a:extLst>
          </p:cNvPr>
          <p:cNvSpPr/>
          <p:nvPr/>
        </p:nvSpPr>
        <p:spPr>
          <a:xfrm>
            <a:off x="3148021" y="1947645"/>
            <a:ext cx="867333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>
                <a:ln w="0"/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Unparalleled experience testing aerospace systems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70C267-92C2-4677-9565-CD37AE2F8F26}"/>
              </a:ext>
            </a:extLst>
          </p:cNvPr>
          <p:cNvSpPr/>
          <p:nvPr/>
        </p:nvSpPr>
        <p:spPr>
          <a:xfrm>
            <a:off x="6264680" y="4622555"/>
            <a:ext cx="4413516" cy="584775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/>
            <a:r>
              <a:rPr lang="en-US" sz="32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Expansive Customer base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E245756-FA50-4FE3-A917-549699C31AD3}"/>
              </a:ext>
            </a:extLst>
          </p:cNvPr>
          <p:cNvSpPr/>
          <p:nvPr/>
        </p:nvSpPr>
        <p:spPr>
          <a:xfrm>
            <a:off x="869231" y="3331576"/>
            <a:ext cx="53100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320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Government Inspectors on site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E0087A8-8087-4E60-BB01-A96EE2C65E80}"/>
              </a:ext>
            </a:extLst>
          </p:cNvPr>
          <p:cNvSpPr/>
          <p:nvPr/>
        </p:nvSpPr>
        <p:spPr>
          <a:xfrm>
            <a:off x="605678" y="5094567"/>
            <a:ext cx="5834739" cy="584775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r>
              <a:rPr lang="en-US" sz="3200" dirty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Secure location and data handling</a:t>
            </a:r>
          </a:p>
        </p:txBody>
      </p:sp>
    </p:spTree>
    <p:extLst>
      <p:ext uri="{BB962C8B-B14F-4D97-AF65-F5344CB8AC3E}">
        <p14:creationId xmlns:p14="http://schemas.microsoft.com/office/powerpoint/2010/main" val="11160683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6B09DC-72BE-4F79-921D-BA46CC3C5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9806" y="142446"/>
            <a:ext cx="860415" cy="97991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36EF6A8-5850-47D7-899D-84A49A371CF8}"/>
              </a:ext>
            </a:extLst>
          </p:cNvPr>
          <p:cNvSpPr/>
          <p:nvPr/>
        </p:nvSpPr>
        <p:spPr>
          <a:xfrm>
            <a:off x="472610" y="2816959"/>
            <a:ext cx="1105379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Environmental Testing (TVAC &amp; LSS)</a:t>
            </a:r>
          </a:p>
          <a:p>
            <a:r>
              <a:rPr lang="en-US" dirty="0"/>
              <a:t>Branch Chief - Kevin Burks (</a:t>
            </a:r>
            <a:r>
              <a:rPr lang="en-US" dirty="0">
                <a:hlinkClick r:id="rId3"/>
              </a:rPr>
              <a:t>kevin.h.burks@nasa.gov</a:t>
            </a:r>
            <a:r>
              <a:rPr lang="en-US" dirty="0"/>
              <a:t>, 256-544-6554 (Work), 256-653-9531 (Cell))</a:t>
            </a:r>
          </a:p>
          <a:p>
            <a:r>
              <a:rPr lang="en-US" dirty="0"/>
              <a:t>Assistant Branch Manager - Victor Pritchett (</a:t>
            </a:r>
            <a:r>
              <a:rPr lang="en-US" dirty="0">
                <a:hlinkClick r:id="rId4"/>
              </a:rPr>
              <a:t>victor.e.Pritchett@nasa.gov</a:t>
            </a:r>
            <a:r>
              <a:rPr lang="en-US" dirty="0"/>
              <a:t>, 256-544-5771 (Work), 256-270-3621 (Cell))</a:t>
            </a:r>
          </a:p>
          <a:p>
            <a:r>
              <a:rPr lang="en-US" dirty="0"/>
              <a:t>Environmental Test Facility Team Lead – Richard Cooper (</a:t>
            </a:r>
            <a:r>
              <a:rPr lang="en-US" dirty="0">
                <a:hlinkClick r:id="rId5"/>
              </a:rPr>
              <a:t>richard.a.cooper@nasa.gov</a:t>
            </a:r>
            <a:r>
              <a:rPr lang="en-US" dirty="0"/>
              <a:t>, 256-544-3544 (Work))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487C07-8347-47AF-9BFF-3BDF90DC4384}"/>
              </a:ext>
            </a:extLst>
          </p:cNvPr>
          <p:cNvSpPr txBox="1"/>
          <p:nvPr/>
        </p:nvSpPr>
        <p:spPr>
          <a:xfrm>
            <a:off x="496673" y="1511330"/>
            <a:ext cx="10709727" cy="120032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b="1" u="sng" dirty="0"/>
              <a:t>Test Laboratory Management:</a:t>
            </a:r>
          </a:p>
          <a:p>
            <a:r>
              <a:rPr lang="en-US" dirty="0"/>
              <a:t>Director - Lisa Bates (</a:t>
            </a:r>
            <a:r>
              <a:rPr lang="en-US" dirty="0">
                <a:hlinkClick r:id="rId6"/>
              </a:rPr>
              <a:t>lisa.b.bates@nasa.gov</a:t>
            </a:r>
            <a:r>
              <a:rPr lang="en-US" dirty="0"/>
              <a:t>, 256-544-0605 (Work), 256-975-9227 (Cell)</a:t>
            </a:r>
          </a:p>
          <a:p>
            <a:r>
              <a:rPr lang="en-US" dirty="0"/>
              <a:t>Deputy Director - Philip Swofford (</a:t>
            </a:r>
            <a:r>
              <a:rPr lang="en-US" dirty="0">
                <a:hlinkClick r:id="rId7"/>
              </a:rPr>
              <a:t>philip.s.swofford@nasa.gov</a:t>
            </a:r>
            <a:r>
              <a:rPr lang="en-US" dirty="0"/>
              <a:t>, 256-544-4446 (Work), 256-682-5116 (Cell))</a:t>
            </a:r>
            <a:endParaRPr lang="en-US" dirty="0">
              <a:cs typeface="Calibri"/>
            </a:endParaRPr>
          </a:p>
          <a:p>
            <a:r>
              <a:rPr lang="en-US" dirty="0"/>
              <a:t>Assistant Manager - Ray Shaughnessy (</a:t>
            </a:r>
            <a:r>
              <a:rPr lang="en-US" dirty="0">
                <a:hlinkClick r:id="rId8"/>
              </a:rPr>
              <a:t>ray.w.shaughnessy@nasa.gov</a:t>
            </a:r>
            <a:r>
              <a:rPr lang="en-US" dirty="0"/>
              <a:t>, 256-544-3622 (Work), 256-683-4758 (Cell))</a:t>
            </a:r>
            <a:endParaRPr lang="en-US" dirty="0">
              <a:cs typeface="Calibri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7F75F14-0478-4D41-B2D3-5FFE16A3CEEE}"/>
              </a:ext>
            </a:extLst>
          </p:cNvPr>
          <p:cNvSpPr/>
          <p:nvPr/>
        </p:nvSpPr>
        <p:spPr>
          <a:xfrm>
            <a:off x="2432051" y="146050"/>
            <a:ext cx="6752165" cy="91016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1CFDCF-6CD3-462D-819F-B010CC9D2622}"/>
              </a:ext>
            </a:extLst>
          </p:cNvPr>
          <p:cNvSpPr txBox="1"/>
          <p:nvPr/>
        </p:nvSpPr>
        <p:spPr>
          <a:xfrm>
            <a:off x="5162507" y="356009"/>
            <a:ext cx="1291251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Contacts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CC7C50-57B6-4FAC-BA75-453F419830AB}"/>
              </a:ext>
            </a:extLst>
          </p:cNvPr>
          <p:cNvSpPr/>
          <p:nvPr/>
        </p:nvSpPr>
        <p:spPr>
          <a:xfrm>
            <a:off x="472609" y="4122588"/>
            <a:ext cx="807881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Materials Lab (Regolith Operations)</a:t>
            </a:r>
          </a:p>
          <a:p>
            <a:r>
              <a:rPr lang="en-US" dirty="0"/>
              <a:t>?? – Patrick Lynn (</a:t>
            </a:r>
            <a:r>
              <a:rPr lang="en-US" dirty="0">
                <a:hlinkClick r:id="rId9"/>
              </a:rPr>
              <a:t>patrick.lynn@nasa.gov</a:t>
            </a:r>
            <a:r>
              <a:rPr lang="en-US" dirty="0"/>
              <a:t>, 256-xxx-xxxx (Work), 302-270-1667 (Cell))</a:t>
            </a:r>
          </a:p>
          <a:p>
            <a:r>
              <a:rPr lang="en-US" dirty="0">
                <a:solidFill>
                  <a:srgbClr val="FF0000"/>
                </a:solidFill>
              </a:rPr>
              <a:t>Anyone Else ??</a:t>
            </a:r>
          </a:p>
        </p:txBody>
      </p:sp>
    </p:spTree>
    <p:extLst>
      <p:ext uri="{BB962C8B-B14F-4D97-AF65-F5344CB8AC3E}">
        <p14:creationId xmlns:p14="http://schemas.microsoft.com/office/powerpoint/2010/main" val="35302392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4934E80-0E20-94E8-128A-5FE51B24BD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617"/>
          <a:stretch/>
        </p:blipFill>
        <p:spPr>
          <a:xfrm>
            <a:off x="126128" y="11"/>
            <a:ext cx="11939752" cy="3633838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F4DFE5F3-BB12-A996-50E2-5B5F12A9A0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480" y="3365940"/>
            <a:ext cx="10478813" cy="335017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br>
              <a:rPr kumimoji="0" lang="en-US" altLang="en-US" sz="1050" b="0" i="0" u="none" strike="noStrike" cap="none" normalizeH="0" baseline="0" dirty="0">
                <a:ln>
                  <a:noFill/>
                </a:ln>
                <a:effectLst/>
              </a:rPr>
            </a:br>
            <a:endParaRPr kumimoji="0" lang="en-US" altLang="en-US" sz="105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effectLst/>
              </a:rPr>
              <a:t> Chamber V-20 is a 20-foot Thermal Vacuum Facility located at NASA Marshall Space Flight Center’s Environmental Test Facility in Huntsville, Alabama. </a:t>
            </a:r>
          </a:p>
          <a:p>
            <a:pPr marR="0"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US" altLang="en-US" sz="1050" dirty="0"/>
              <a:t>        </a:t>
            </a:r>
            <a:r>
              <a:rPr kumimoji="0" lang="en-US" altLang="en-US" sz="1050" b="0" i="0" u="none" strike="noStrike" cap="none" normalizeH="0" baseline="0" dirty="0">
                <a:ln>
                  <a:noFill/>
                </a:ln>
                <a:effectLst/>
              </a:rPr>
              <a:t>The </a:t>
            </a:r>
            <a:r>
              <a:rPr lang="en-US" altLang="en-US" sz="1050" dirty="0"/>
              <a:t> </a:t>
            </a:r>
            <a:r>
              <a:rPr kumimoji="0" lang="en-US" altLang="en-US" sz="1050" b="0" i="0" u="none" strike="noStrike" cap="none" normalizeH="0" baseline="0" dirty="0">
                <a:ln>
                  <a:noFill/>
                </a:ln>
                <a:effectLst/>
              </a:rPr>
              <a:t>chamber was converted in 2022 to simulate planetary environments in support of NASA’s goal of returning to the Moon. </a:t>
            </a:r>
          </a:p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effectLst/>
              </a:rPr>
              <a:t>V20 operates using two newly added 32-inch diffusion pumps to aid with pumping capacity during lunar regolith operations such as sintering or additive</a:t>
            </a:r>
          </a:p>
          <a:p>
            <a:pPr marR="0"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effectLst/>
              </a:rPr>
              <a:t>       manufacturing. For flight tests or additional non-regolith pumping capacity, a 36” cryogenic pump along with three maglev turbomolecular pumps are used.</a:t>
            </a:r>
          </a:p>
          <a:p>
            <a:pPr marR="0"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US" altLang="en-US" sz="1050" dirty="0"/>
              <a:t>      </a:t>
            </a:r>
            <a:r>
              <a:rPr kumimoji="0" lang="en-US" altLang="en-US" sz="1050" b="0" i="0" u="none" strike="noStrike" cap="none" normalizeH="0" baseline="0" dirty="0">
                <a:ln>
                  <a:noFill/>
                </a:ln>
                <a:effectLst/>
              </a:rPr>
              <a:t> The chamber is capable of reaching 5e-7 Torr. </a:t>
            </a:r>
          </a:p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effectLst/>
              </a:rPr>
              <a:t>V20 has a thermal shroud installed, capable of filing with liquid Nitrogen (LN2), or heated gaseous Nitrogen (GN2). The chamber is equipped with 40-amp </a:t>
            </a:r>
          </a:p>
          <a:p>
            <a:pPr marR="0"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US" altLang="en-US" sz="1050" dirty="0"/>
              <a:t>       </a:t>
            </a:r>
            <a:r>
              <a:rPr kumimoji="0" lang="en-US" altLang="en-US" sz="1050" b="0" i="0" u="none" strike="noStrike" cap="none" normalizeH="0" baseline="0" dirty="0">
                <a:ln>
                  <a:noFill/>
                </a:ln>
                <a:effectLst/>
              </a:rPr>
              <a:t>0-240Vac power inputs with automatic control, with 12Vdc, 24Vdc, 208Vac, 240Vac, and 480Vac available. The chamber is also equipped with a number of</a:t>
            </a:r>
          </a:p>
          <a:p>
            <a:pPr marR="0"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US" altLang="en-US" sz="1050" dirty="0"/>
              <a:t>      </a:t>
            </a:r>
            <a:r>
              <a:rPr kumimoji="0" lang="en-US" altLang="en-US" sz="1050" b="0" i="0" u="none" strike="noStrike" cap="none" normalizeH="0" baseline="0" dirty="0">
                <a:ln>
                  <a:noFill/>
                </a:ln>
                <a:effectLst/>
              </a:rPr>
              <a:t> blank flanges that penetrate the shroud to allow for test article feedthroughs… which can be found in the chamber CAD file. </a:t>
            </a:r>
          </a:p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effectLst/>
              </a:rPr>
              <a:t>To aid with contamination concerns, two large 20 ft2 cold plates have been added to the chamber, bolstering its ability to handle large gas loads. The</a:t>
            </a:r>
          </a:p>
          <a:p>
            <a:pPr marR="0"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US" altLang="en-US" sz="1050" dirty="0"/>
              <a:t>      </a:t>
            </a:r>
            <a:r>
              <a:rPr kumimoji="0" lang="en-US" altLang="en-US" sz="1050" b="0" i="0" u="none" strike="noStrike" cap="none" normalizeH="0" baseline="0" dirty="0">
                <a:ln>
                  <a:noFill/>
                </a:ln>
                <a:effectLst/>
              </a:rPr>
              <a:t> chamber can be equipped with a residual gas analyzer (RGA), Temperature Controlled Quartz Crystal Microbalance (TQCM), IR and color camera/video</a:t>
            </a:r>
          </a:p>
          <a:p>
            <a:pPr marR="0"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US" altLang="en-US" sz="1050" dirty="0"/>
              <a:t>      </a:t>
            </a:r>
            <a:r>
              <a:rPr kumimoji="0" lang="en-US" altLang="en-US" sz="1050" b="0" i="0" u="none" strike="noStrike" cap="none" normalizeH="0" baseline="0" dirty="0">
                <a:ln>
                  <a:noFill/>
                </a:ln>
                <a:effectLst/>
              </a:rPr>
              <a:t> cameras, and gas purges. </a:t>
            </a:r>
          </a:p>
          <a:p>
            <a:pPr marL="0" marR="0" lvl="0"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1050" b="0" i="0" u="none" strike="noStrike" cap="none" normalizeH="0" baseline="0" dirty="0">
                <a:ln>
                  <a:noFill/>
                </a:ln>
                <a:effectLst/>
              </a:rPr>
              <a:t>The chamber is equipped with a 60,000lbs rated cart, which allows for highly customizable regolith simulant beds or test articles; The cart is rolled into the</a:t>
            </a:r>
          </a:p>
          <a:p>
            <a:pPr marR="0"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US" altLang="en-US" sz="1050" dirty="0"/>
              <a:t>      </a:t>
            </a:r>
            <a:r>
              <a:rPr kumimoji="0" lang="en-US" altLang="en-US" sz="1050" b="0" i="0" u="none" strike="noStrike" cap="none" normalizeH="0" baseline="0" dirty="0">
                <a:ln>
                  <a:noFill/>
                </a:ln>
                <a:effectLst/>
              </a:rPr>
              <a:t> chamber using a large winch located outside the chamber. Highly customizable fixturing, flanges, special test equipment, and feedthroughs are available</a:t>
            </a:r>
          </a:p>
          <a:p>
            <a:pPr marR="0" lvl="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lang="en-US" altLang="en-US" sz="1050" dirty="0"/>
              <a:t>       </a:t>
            </a:r>
            <a:r>
              <a:rPr kumimoji="0" lang="en-US" altLang="en-US" sz="1050" b="0" i="0" u="none" strike="noStrike" cap="none" normalizeH="0" baseline="0" dirty="0">
                <a:ln>
                  <a:noFill/>
                </a:ln>
                <a:effectLst/>
              </a:rPr>
              <a:t>per request. Please contact us with any questions. </a:t>
            </a:r>
          </a:p>
        </p:txBody>
      </p:sp>
    </p:spTree>
    <p:extLst>
      <p:ext uri="{BB962C8B-B14F-4D97-AF65-F5344CB8AC3E}">
        <p14:creationId xmlns:p14="http://schemas.microsoft.com/office/powerpoint/2010/main" val="42576023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56E64ECE-ACA2-F004-76F8-0FB65D4428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5" y="0"/>
            <a:ext cx="6477556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EF940E-B9CA-C5AF-95F0-DEBF8DD1E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9221" y="247134"/>
            <a:ext cx="5321384" cy="258863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692DAF-043D-BC79-3B9C-BA37D6E5FF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9221" y="2916084"/>
            <a:ext cx="5321384" cy="354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634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</TotalTime>
  <Words>1191</Words>
  <Application>Microsoft Macintosh PowerPoint</Application>
  <PresentationFormat>Widescreen</PresentationFormat>
  <Paragraphs>149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</vt:lpstr>
      <vt:lpstr>Office Theme</vt:lpstr>
      <vt:lpstr> Engineering Directorate Test Laboratory Capabilities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Swofford, Philip S. (MSFC-ET01)</dc:creator>
  <cp:lastModifiedBy>Cooper, Richard A. (MSFC-ET20)</cp:lastModifiedBy>
  <cp:revision>691</cp:revision>
  <dcterms:created xsi:type="dcterms:W3CDTF">2021-08-27T16:50:30Z</dcterms:created>
  <dcterms:modified xsi:type="dcterms:W3CDTF">2023-10-12T20:07:45Z</dcterms:modified>
</cp:coreProperties>
</file>