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390" r:id="rId3"/>
    <p:sldId id="391" r:id="rId4"/>
    <p:sldId id="398" r:id="rId5"/>
    <p:sldId id="395" r:id="rId6"/>
    <p:sldId id="394" r:id="rId7"/>
    <p:sldId id="402" r:id="rId8"/>
    <p:sldId id="393" r:id="rId9"/>
    <p:sldId id="388" r:id="rId10"/>
    <p:sldId id="401" r:id="rId11"/>
    <p:sldId id="389" r:id="rId12"/>
    <p:sldId id="399" r:id="rId13"/>
    <p:sldId id="392" r:id="rId14"/>
    <p:sldId id="396" r:id="rId15"/>
    <p:sldId id="258" r:id="rId16"/>
    <p:sldId id="260" r:id="rId17"/>
    <p:sldId id="397" r:id="rId18"/>
    <p:sldId id="400" r:id="rId19"/>
    <p:sldId id="263" r:id="rId20"/>
    <p:sldId id="26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0"/>
    <p:restoredTop sz="78751"/>
  </p:normalViewPr>
  <p:slideViewPr>
    <p:cSldViewPr snapToGrid="0">
      <p:cViewPr varScale="1">
        <p:scale>
          <a:sx n="121" d="100"/>
          <a:sy n="121" d="100"/>
        </p:scale>
        <p:origin x="2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CF7DE-C685-964D-9A74-D03FA7E2B9F3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0A4BC-EB74-9643-B7B0-DB5824B4E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150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than compute irradiances with increasing water vapor, since TOA is observed by CERES. Surface irradiances need to be consistent with the observations.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0A4BC-EB74-9643-B7B0-DB5824B4E3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997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Climatology, July 2005 through June 2015.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0A4BC-EB74-9643-B7B0-DB5824B4E3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452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 arctic, we need a good model. </a:t>
            </a:r>
          </a:p>
          <a:p>
            <a:r>
              <a:rPr lang="en-US" dirty="0"/>
              <a:t>Instrument, satellites consistency, no AERONET assimilation. Use AERONET as an independent validation. Adjust fine/coarse modes independently </a:t>
            </a:r>
          </a:p>
          <a:p>
            <a:r>
              <a:rPr lang="en-US" dirty="0"/>
              <a:t>TOA clear-sky EBAF anomalies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0029A-8A19-1042-8579-591ED6DB84B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097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Syn/noGEO/my+plot/plot_clim_anom_syn_global.m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D0A4BC-EB74-9643-B7B0-DB5824B4E3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63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8C3A8D-6E5F-384E-B506-D344A3171CE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403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F2935-B191-4F0F-F05A-0C06484E0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929F24-C03C-C94A-4D1E-0A3F04EF7A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665C4-61F0-B940-16F0-434744F86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33E6-0DA3-E64E-8ADC-26FFC0741096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EB4CF-5D7A-8A39-40C1-3176824DD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C4960-915C-3038-AD4F-DA78A97BA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BDE6-C8D5-4740-A59D-1DA539288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90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5BC64-52D8-8182-D97C-B3454CA40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A5AA1-F222-D595-94CF-7A2529DF1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3D044-15C4-AA63-851E-D79CD7233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33E6-0DA3-E64E-8ADC-26FFC0741096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4E34A-0077-0072-8AB2-9A0FA7F8B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643AF-0153-3586-ABB2-89FE1B26D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BDE6-C8D5-4740-A59D-1DA539288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943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EA1E0-AF20-FD7A-60BA-CEE588EB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10C3E4-296C-60E1-8A65-048EDEFA4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D5F31-B512-DD98-7EB0-25A2715E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33E6-0DA3-E64E-8ADC-26FFC0741096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DF07C-A134-8E23-CC68-D3F1ABA7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B7AEE-FE9C-9A65-A2D2-0ACC53FB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BDE6-C8D5-4740-A59D-1DA539288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81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FEBC4-7D9B-15A5-190E-D39C75A44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169E3-3EEE-4E71-A61B-5822F7E9E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E9C15-1A52-ADA9-B045-DCC3B77D32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2F6527-34E2-3D71-C5A9-FF1130274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33E6-0DA3-E64E-8ADC-26FFC0741096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06630-1E56-EF45-F149-3FE63882C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9F9785-BE28-853C-06AA-3698ED9F4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BDE6-C8D5-4740-A59D-1DA539288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770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985E6-9572-8D9B-AFBE-04E2CFF45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1AD2A-A139-9537-40D3-51AF87CBA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062788-7435-8E84-EAAF-22FABBD4C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D106DA-D6CE-395F-A397-124B8F41F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29C9F5-9628-1D66-6288-6C8C5D619F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74B61B-28D9-062A-E56E-B36157AD2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33E6-0DA3-E64E-8ADC-26FFC0741096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6F8561-1780-6E87-70B5-9482DB48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AE6D0F-C05C-2B22-DA9B-E2FC6511D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BDE6-C8D5-4740-A59D-1DA539288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45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A0C26-B83F-BD9A-26FF-6AB22333C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DA985F-C53B-DD3D-2841-3C49CCC33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33E6-0DA3-E64E-8ADC-26FFC0741096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AC877F-804F-84A7-0C91-81CC75B66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570A05-1DEF-CE38-FBB3-F92CE3B2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BDE6-C8D5-4740-A59D-1DA539288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587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7C5A58-3D54-B663-204D-DB776B6E7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33E6-0DA3-E64E-8ADC-26FFC0741096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F8FE9C-711D-268F-34BE-234A0F0FC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4B51E-F4F6-2DD2-3378-2B5687F36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BDE6-C8D5-4740-A59D-1DA539288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99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4A1D1-1A52-EB62-29A3-8776715A4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16CDC-91E6-0434-7FD1-62BD68220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2E62C-E040-5514-9AAE-1C0D5FD36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7E91CB-A904-1601-B07B-57E78DC1B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33E6-0DA3-E64E-8ADC-26FFC0741096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7949F0-4D68-3303-C7F9-E0938102C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94284-FD0F-64FD-0540-10C6D40BE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BDE6-C8D5-4740-A59D-1DA539288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21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9C9FD-27E7-3D5B-2B6D-AD78AF10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532E79-F472-A282-1E4E-5EB2ECC120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D7DFC-1922-B1F3-31F3-B3E15FD26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14C2D-8414-1C37-6A8D-FC61C0A1F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33E6-0DA3-E64E-8ADC-26FFC0741096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F3AD2-E1CC-F32B-C914-E24108546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36A1D-03F0-7E7A-B18A-353C54593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BDE6-C8D5-4740-A59D-1DA539288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200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DCE69-A425-3209-123E-FBD946BAE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C3FA0-4D09-A121-C20D-B1259FB0E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A08F5-D40D-F315-7E33-C2C96304F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33E6-0DA3-E64E-8ADC-26FFC0741096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30BB9-0545-17A8-352D-9E2A238C4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6653B-963E-B979-C96A-64F121647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BDE6-C8D5-4740-A59D-1DA539288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688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F4B133-B0AB-798D-6A23-195F88542A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37ABE7-7107-D4CE-5A69-3CC8258525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BAB41-640B-8D56-ABC0-AE20B2E93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33E6-0DA3-E64E-8ADC-26FFC0741096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4E46C-5F6C-3EEF-640A-AD9280E1A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1791F-EA7E-3E19-A842-945308063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2BDE6-C8D5-4740-A59D-1DA539288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155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6A1EB2-846F-AF11-534E-422D49FE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6D46B-A7C4-BF1C-104B-B46C4CB02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A1847-19EC-59FD-0E00-A024DC0B4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833E6-0DA3-E64E-8ADC-26FFC0741096}" type="datetimeFigureOut">
              <a:rPr lang="en-US" smtClean="0"/>
              <a:t>10/13/23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E236F-2903-6495-2D69-A2BF26E170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4DD3C-6897-2049-722C-0C585FA7E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2BDE6-C8D5-4740-A59D-1DA539288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73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EE623-8F2D-8003-54B0-F56BF3202B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8788"/>
            <a:ext cx="9144000" cy="2387600"/>
          </a:xfrm>
        </p:spPr>
        <p:txBody>
          <a:bodyPr/>
          <a:lstStyle/>
          <a:p>
            <a:r>
              <a:rPr lang="en-US" dirty="0"/>
              <a:t>Edition 4.2 EBAF</a:t>
            </a:r>
            <a:br>
              <a:rPr lang="en-US" dirty="0"/>
            </a:br>
            <a:r>
              <a:rPr lang="en-US" dirty="0"/>
              <a:t>Surface product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357B42-405D-7991-FF71-DFB5825E58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79717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Seiji Kato</a:t>
            </a:r>
            <a:r>
              <a:rPr lang="en-US" baseline="30000" dirty="0"/>
              <a:t>1</a:t>
            </a:r>
            <a:r>
              <a:rPr lang="en-US" dirty="0"/>
              <a:t>, Fred G. Rose</a:t>
            </a:r>
            <a:r>
              <a:rPr lang="en-US" baseline="30000" dirty="0"/>
              <a:t>2</a:t>
            </a:r>
            <a:r>
              <a:rPr lang="en-US" dirty="0"/>
              <a:t>, Seung-Hee Ham</a:t>
            </a:r>
            <a:r>
              <a:rPr lang="en-US" baseline="30000" dirty="0"/>
              <a:t>2</a:t>
            </a:r>
            <a:r>
              <a:rPr lang="en-US" dirty="0"/>
              <a:t>, Tyler J. Thorsen</a:t>
            </a:r>
            <a:r>
              <a:rPr lang="en-US" baseline="30000" dirty="0"/>
              <a:t>1</a:t>
            </a:r>
          </a:p>
          <a:p>
            <a:r>
              <a:rPr lang="en-US" dirty="0"/>
              <a:t>and the SARB working group</a:t>
            </a:r>
            <a:r>
              <a:rPr lang="en-US" baseline="30000" dirty="0"/>
              <a:t>1,2,3</a:t>
            </a:r>
          </a:p>
          <a:p>
            <a:endParaRPr lang="en-US" dirty="0"/>
          </a:p>
          <a:p>
            <a:pPr>
              <a:lnSpc>
                <a:spcPct val="120000"/>
              </a:lnSpc>
            </a:pPr>
            <a:r>
              <a:rPr lang="en-US" sz="2400" baseline="30000" dirty="0">
                <a:latin typeface="Calibri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NASA Langley Research Center</a:t>
            </a:r>
          </a:p>
          <a:p>
            <a:pPr>
              <a:lnSpc>
                <a:spcPct val="120000"/>
              </a:lnSpc>
            </a:pPr>
            <a:r>
              <a:rPr lang="en-US" sz="24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Analytical Mechanics Associates, Inc.</a:t>
            </a:r>
          </a:p>
          <a:p>
            <a:pPr>
              <a:lnSpc>
                <a:spcPct val="120000"/>
              </a:lnSpc>
            </a:pPr>
            <a:r>
              <a:rPr lang="en-US" sz="2400" baseline="30000" dirty="0">
                <a:latin typeface="Calibri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ADNET Systems, Inc</a:t>
            </a:r>
          </a:p>
          <a:p>
            <a:endParaRPr lang="en-US" dirty="0"/>
          </a:p>
        </p:txBody>
      </p:sp>
      <p:pic>
        <p:nvPicPr>
          <p:cNvPr id="4" name="Picture 2" descr="NASA_logo.svg.png">
            <a:extLst>
              <a:ext uri="{FF2B5EF4-FFF2-40B4-BE49-F238E27FC236}">
                <a16:creationId xmlns:a16="http://schemas.microsoft.com/office/drawing/2014/main" id="{F6830268-0F0B-9955-8447-8033D5700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39" y="5257800"/>
            <a:ext cx="1311666" cy="1165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eres_logo_round">
            <a:extLst>
              <a:ext uri="{FF2B5EF4-FFF2-40B4-BE49-F238E27FC236}">
                <a16:creationId xmlns:a16="http://schemas.microsoft.com/office/drawing/2014/main" id="{FF5F84F9-1C03-6B41-5157-91E221D7D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5424" y="5072062"/>
            <a:ext cx="1338262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556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3D346-154E-C661-8E25-67CF718FF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 of Edition 4.2 EBAF from the previous 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6C75D-DB98-E16C-E2FD-C867A7C0C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MERRA-2 temperature and humidity profiles were used for irradiance computations. </a:t>
            </a:r>
          </a:p>
          <a:p>
            <a:pPr lvl="1"/>
            <a:r>
              <a:rPr lang="en-US" dirty="0"/>
              <a:t>Clouds are retrieved using GEOS-5.4.1</a:t>
            </a:r>
          </a:p>
          <a:p>
            <a:r>
              <a:rPr lang="en-US" dirty="0"/>
              <a:t>Only MODIS and VIIRS retrieved cloud properties were used</a:t>
            </a:r>
          </a:p>
          <a:p>
            <a:pPr lvl="1"/>
            <a:r>
              <a:rPr lang="en-US" dirty="0"/>
              <a:t>No geostationary satellite derived cloud properties were used.</a:t>
            </a:r>
          </a:p>
        </p:txBody>
      </p:sp>
    </p:spTree>
    <p:extLst>
      <p:ext uri="{BB962C8B-B14F-4D97-AF65-F5344CB8AC3E}">
        <p14:creationId xmlns:p14="http://schemas.microsoft.com/office/powerpoint/2010/main" val="2310760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FCD662-C277-0789-A8D0-03037DD37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7061"/>
          </a:xfrm>
        </p:spPr>
        <p:txBody>
          <a:bodyPr>
            <a:normAutofit fontScale="90000"/>
          </a:bodyPr>
          <a:lstStyle/>
          <a:p>
            <a:r>
              <a:rPr lang="en-US" dirty="0"/>
              <a:t>Trends of input variables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0243D5-6900-9C54-5554-A21FAC376ECC}"/>
              </a:ext>
            </a:extLst>
          </p:cNvPr>
          <p:cNvSpPr txBox="1"/>
          <p:nvPr/>
        </p:nvSpPr>
        <p:spPr>
          <a:xfrm>
            <a:off x="1478071" y="1778696"/>
            <a:ext cx="3214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Skin temperature (K dec-1)</a:t>
            </a:r>
          </a:p>
          <a:p>
            <a:r>
              <a:rPr lang="en-US" dirty="0"/>
              <a:t>Global mean trend: 0.22 K dec-1</a:t>
            </a:r>
          </a:p>
        </p:txBody>
      </p:sp>
      <p:pic>
        <p:nvPicPr>
          <p:cNvPr id="6" name="Picture 5" descr="A map of the world&#10;&#10;Description automatically generated">
            <a:extLst>
              <a:ext uri="{FF2B5EF4-FFF2-40B4-BE49-F238E27FC236}">
                <a16:creationId xmlns:a16="http://schemas.microsoft.com/office/drawing/2014/main" id="{AA6F1D9E-73E4-E9D8-A85A-3810EC00FB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1" y="2425027"/>
            <a:ext cx="5225197" cy="31317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0A0B7D-B0C8-7B2E-8927-A5D8CAA2FA6C}"/>
              </a:ext>
            </a:extLst>
          </p:cNvPr>
          <p:cNvSpPr txBox="1"/>
          <p:nvPr/>
        </p:nvSpPr>
        <p:spPr>
          <a:xfrm>
            <a:off x="7771633" y="1203220"/>
            <a:ext cx="24538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Precipitable water</a:t>
            </a:r>
          </a:p>
          <a:p>
            <a:r>
              <a:rPr lang="en-US" dirty="0"/>
              <a:t>Global mean trend</a:t>
            </a:r>
          </a:p>
          <a:p>
            <a:r>
              <a:rPr lang="en-US" dirty="0"/>
              <a:t>1.5% dec-1</a:t>
            </a:r>
          </a:p>
          <a:p>
            <a:r>
              <a:rPr lang="en-US" dirty="0"/>
              <a:t>1.5% / 0.22 K = 6.8% K-1</a:t>
            </a:r>
          </a:p>
        </p:txBody>
      </p:sp>
      <p:pic>
        <p:nvPicPr>
          <p:cNvPr id="9" name="Picture 8" descr="A map of the world&#10;&#10;Description automatically generated">
            <a:extLst>
              <a:ext uri="{FF2B5EF4-FFF2-40B4-BE49-F238E27FC236}">
                <a16:creationId xmlns:a16="http://schemas.microsoft.com/office/drawing/2014/main" id="{4DD22603-7737-8150-FDBB-1EA910DC0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344" y="2490027"/>
            <a:ext cx="4710456" cy="30075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535B891-1859-04BB-A34E-A17434625836}"/>
              </a:ext>
            </a:extLst>
          </p:cNvPr>
          <p:cNvSpPr txBox="1"/>
          <p:nvPr/>
        </p:nvSpPr>
        <p:spPr>
          <a:xfrm>
            <a:off x="2261407" y="5846544"/>
            <a:ext cx="79641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Skin temperatures are hybrid of GEOS-5.4.1 and those retrieved by the cloud group</a:t>
            </a:r>
          </a:p>
          <a:p>
            <a:r>
              <a:rPr lang="en-US" dirty="0"/>
              <a:t>Precipitable water is from MERRA-2 </a:t>
            </a:r>
          </a:p>
        </p:txBody>
      </p:sp>
    </p:spTree>
    <p:extLst>
      <p:ext uri="{BB962C8B-B14F-4D97-AF65-F5344CB8AC3E}">
        <p14:creationId xmlns:p14="http://schemas.microsoft.com/office/powerpoint/2010/main" val="294669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3072-47A9-2438-A11A-831647E2B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5821"/>
          </a:xfrm>
        </p:spPr>
        <p:txBody>
          <a:bodyPr>
            <a:normAutofit fontScale="90000"/>
          </a:bodyPr>
          <a:lstStyle/>
          <a:p>
            <a:r>
              <a:rPr lang="en-US" dirty="0"/>
              <a:t>Clear-sky irradiance trends</a:t>
            </a:r>
          </a:p>
        </p:txBody>
      </p:sp>
      <p:pic>
        <p:nvPicPr>
          <p:cNvPr id="4" name="Picture 3" descr="A map of the world&#10;&#10;Description automatically generated">
            <a:extLst>
              <a:ext uri="{FF2B5EF4-FFF2-40B4-BE49-F238E27FC236}">
                <a16:creationId xmlns:a16="http://schemas.microsoft.com/office/drawing/2014/main" id="{39AA80B2-1E6B-47DC-990A-D429E14B6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90" y="2334078"/>
            <a:ext cx="5306432" cy="31671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DDFC7A-72EA-23B3-5768-71CE6C8BB5BD}"/>
              </a:ext>
            </a:extLst>
          </p:cNvPr>
          <p:cNvSpPr txBox="1"/>
          <p:nvPr/>
        </p:nvSpPr>
        <p:spPr>
          <a:xfrm>
            <a:off x="1170878" y="1784195"/>
            <a:ext cx="4004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Longwave TOA up – longwave surface up</a:t>
            </a:r>
          </a:p>
        </p:txBody>
      </p:sp>
      <p:pic>
        <p:nvPicPr>
          <p:cNvPr id="7" name="Picture 6" descr="A map of the world&#10;&#10;Description automatically generated">
            <a:extLst>
              <a:ext uri="{FF2B5EF4-FFF2-40B4-BE49-F238E27FC236}">
                <a16:creationId xmlns:a16="http://schemas.microsoft.com/office/drawing/2014/main" id="{E60AB9E8-AEAF-3B73-3F0A-126346E7D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780" y="2334078"/>
            <a:ext cx="5133278" cy="33465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2C4931-B646-EBB7-5DA4-69E03D86DC2B}"/>
              </a:ext>
            </a:extLst>
          </p:cNvPr>
          <p:cNvSpPr txBox="1"/>
          <p:nvPr/>
        </p:nvSpPr>
        <p:spPr>
          <a:xfrm>
            <a:off x="6473435" y="1507196"/>
            <a:ext cx="4935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Shortwave absorbed irradiance by the atmosphere</a:t>
            </a:r>
          </a:p>
          <a:p>
            <a:r>
              <a:rPr lang="en-US" dirty="0"/>
              <a:t>Net TOA shortwave – net surface shortwave</a:t>
            </a:r>
          </a:p>
        </p:txBody>
      </p:sp>
    </p:spTree>
    <p:extLst>
      <p:ext uri="{BB962C8B-B14F-4D97-AF65-F5344CB8AC3E}">
        <p14:creationId xmlns:p14="http://schemas.microsoft.com/office/powerpoint/2010/main" val="2823131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14D03-166E-1D90-944E-A57FBD74E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8485"/>
          </a:xfrm>
        </p:spPr>
        <p:txBody>
          <a:bodyPr>
            <a:normAutofit fontScale="90000"/>
          </a:bodyPr>
          <a:lstStyle/>
          <a:p>
            <a:r>
              <a:rPr lang="en-US" dirty="0"/>
              <a:t>Precipitation trend</a:t>
            </a:r>
            <a:br>
              <a:rPr lang="en-US" dirty="0"/>
            </a:br>
            <a:r>
              <a:rPr lang="en-US" sz="3600" dirty="0"/>
              <a:t>from January 2001 through December 2018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42626B-E941-B6F5-D053-79D621632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5322" y="2253128"/>
            <a:ext cx="3971228" cy="26820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8388BC-D736-09C7-8022-2010325B25C7}"/>
              </a:ext>
            </a:extLst>
          </p:cNvPr>
          <p:cNvSpPr txBox="1"/>
          <p:nvPr/>
        </p:nvSpPr>
        <p:spPr>
          <a:xfrm>
            <a:off x="8549378" y="1883796"/>
            <a:ext cx="2804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Regional trend from GPCP 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8A7FCA-EA00-B034-6D72-DD58BE025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" y="1967355"/>
            <a:ext cx="7068170" cy="310147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FEA8436-E649-A133-A186-1D0B1EC739BB}"/>
              </a:ext>
            </a:extLst>
          </p:cNvPr>
          <p:cNvGrpSpPr/>
          <p:nvPr/>
        </p:nvGrpSpPr>
        <p:grpSpPr>
          <a:xfrm>
            <a:off x="1739550" y="2253128"/>
            <a:ext cx="4356450" cy="646331"/>
            <a:chOff x="1750741" y="2386361"/>
            <a:chExt cx="4356450" cy="64633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E635D98-A6D8-41EB-84AD-E8AF1233219D}"/>
                </a:ext>
              </a:extLst>
            </p:cNvPr>
            <p:cNvSpPr txBox="1"/>
            <p:nvPr/>
          </p:nvSpPr>
          <p:spPr>
            <a:xfrm>
              <a:off x="2507616" y="2386361"/>
              <a:ext cx="35995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GPCP</a:t>
              </a:r>
            </a:p>
            <a:p>
              <a:r>
                <a:rPr lang="en-US" dirty="0"/>
                <a:t>-(Atm net irradiance + sensible heat)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E8E40AE-7BE5-578F-6EED-4E5A64148C31}"/>
                </a:ext>
              </a:extLst>
            </p:cNvPr>
            <p:cNvCxnSpPr/>
            <p:nvPr/>
          </p:nvCxnSpPr>
          <p:spPr>
            <a:xfrm>
              <a:off x="1750741" y="2542478"/>
              <a:ext cx="66907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A6E1174-DDCA-2FBD-06A0-A8020911B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50741" y="2843561"/>
              <a:ext cx="669074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3D449E3-1827-4F18-1606-8D72D3969302}"/>
              </a:ext>
            </a:extLst>
          </p:cNvPr>
          <p:cNvSpPr txBox="1"/>
          <p:nvPr/>
        </p:nvSpPr>
        <p:spPr>
          <a:xfrm>
            <a:off x="1488239" y="5068831"/>
            <a:ext cx="67724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Trend</a:t>
            </a:r>
          </a:p>
          <a:p>
            <a:r>
              <a:rPr lang="en-US" dirty="0"/>
              <a:t>GPCP:                          -0.06±0.59 Wm</a:t>
            </a:r>
            <a:r>
              <a:rPr lang="en-US" baseline="30000" dirty="0"/>
              <a:t>-2</a:t>
            </a:r>
            <a:r>
              <a:rPr lang="en-US" dirty="0"/>
              <a:t> dec</a:t>
            </a:r>
            <a:r>
              <a:rPr lang="en-US" baseline="30000" dirty="0"/>
              <a:t>-1</a:t>
            </a:r>
          </a:p>
          <a:p>
            <a:r>
              <a:rPr lang="en-US" dirty="0"/>
              <a:t>Ed4 EBAF + sensible flux: -0.33±0.37 Wm</a:t>
            </a:r>
            <a:r>
              <a:rPr lang="en-US" baseline="30000" dirty="0"/>
              <a:t>-2</a:t>
            </a:r>
            <a:r>
              <a:rPr lang="en-US" dirty="0"/>
              <a:t> dec</a:t>
            </a:r>
            <a:r>
              <a:rPr lang="en-US" baseline="30000" dirty="0"/>
              <a:t>-1</a:t>
            </a:r>
          </a:p>
          <a:p>
            <a:r>
              <a:rPr lang="en-US" dirty="0"/>
              <a:t>Anomalies are computed relative to July 2005 – June 2015 climatology</a:t>
            </a:r>
          </a:p>
          <a:p>
            <a:r>
              <a:rPr lang="en-US" dirty="0"/>
              <a:t>Sensible heat flux: Seaflux V3 over ocean and ERA5 over land</a:t>
            </a:r>
          </a:p>
        </p:txBody>
      </p:sp>
    </p:spTree>
    <p:extLst>
      <p:ext uri="{BB962C8B-B14F-4D97-AF65-F5344CB8AC3E}">
        <p14:creationId xmlns:p14="http://schemas.microsoft.com/office/powerpoint/2010/main" val="3333804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09982-D0C3-8970-7E7E-96E40D5B2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43" y="590379"/>
            <a:ext cx="10935789" cy="270601"/>
          </a:xfrm>
        </p:spPr>
        <p:txBody>
          <a:bodyPr>
            <a:normAutofit fontScale="90000"/>
          </a:bodyPr>
          <a:lstStyle/>
          <a:p>
            <a:r>
              <a:rPr lang="en-US" dirty="0"/>
              <a:t>Global TOA, surface and atmosphere flux trends</a:t>
            </a:r>
            <a:br>
              <a:rPr lang="en-US" dirty="0"/>
            </a:br>
            <a:r>
              <a:rPr lang="en-US" dirty="0"/>
              <a:t>from March 2000 through June 2023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03359D5-1CD0-DAC3-E8F2-675E95DDFF47}"/>
              </a:ext>
            </a:extLst>
          </p:cNvPr>
          <p:cNvGrpSpPr/>
          <p:nvPr/>
        </p:nvGrpSpPr>
        <p:grpSpPr>
          <a:xfrm>
            <a:off x="753292" y="1661841"/>
            <a:ext cx="6832600" cy="3341483"/>
            <a:chOff x="561018" y="1646027"/>
            <a:chExt cx="6832600" cy="334148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D69D217-7A34-E349-FFFC-2B202ADAD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1018" y="1646027"/>
              <a:ext cx="6832600" cy="31877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FBE4B46-9C4F-2A88-A818-9D5FD53CC250}"/>
                </a:ext>
              </a:extLst>
            </p:cNvPr>
            <p:cNvGrpSpPr/>
            <p:nvPr/>
          </p:nvGrpSpPr>
          <p:grpSpPr>
            <a:xfrm>
              <a:off x="992459" y="4605440"/>
              <a:ext cx="6180806" cy="382070"/>
              <a:chOff x="992459" y="4605440"/>
              <a:chExt cx="6180806" cy="382070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D8AABF9-20A0-1396-105E-973B44DEFD68}"/>
                  </a:ext>
                </a:extLst>
              </p:cNvPr>
              <p:cNvSpPr txBox="1"/>
              <p:nvPr/>
            </p:nvSpPr>
            <p:spPr>
              <a:xfrm>
                <a:off x="992459" y="4605440"/>
                <a:ext cx="270974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     SW         LW           Total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D85994-E104-06B6-237A-F01B632FE599}"/>
                  </a:ext>
                </a:extLst>
              </p:cNvPr>
              <p:cNvSpPr txBox="1"/>
              <p:nvPr/>
            </p:nvSpPr>
            <p:spPr>
              <a:xfrm>
                <a:off x="4615962" y="4618178"/>
                <a:ext cx="255730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SW            LW          Total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DAA27E-5DF0-88B4-32F3-4719288333E8}"/>
                </a:ext>
              </a:extLst>
            </p:cNvPr>
            <p:cNvSpPr txBox="1"/>
            <p:nvPr/>
          </p:nvSpPr>
          <p:spPr>
            <a:xfrm rot="18550199">
              <a:off x="1021575" y="3606451"/>
              <a:ext cx="10726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All-sky</a:t>
              </a:r>
            </a:p>
            <a:p>
              <a:r>
                <a:rPr lang="en-US" sz="1600" dirty="0"/>
                <a:t>Clear-sky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B319C8-790E-95CA-ED3A-09D039E1EE0D}"/>
                </a:ext>
              </a:extLst>
            </p:cNvPr>
            <p:cNvSpPr txBox="1"/>
            <p:nvPr/>
          </p:nvSpPr>
          <p:spPr>
            <a:xfrm rot="18415087">
              <a:off x="4463034" y="3657422"/>
              <a:ext cx="9352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All-sky</a:t>
              </a:r>
            </a:p>
            <a:p>
              <a:r>
                <a:rPr lang="en-US" sz="1600" dirty="0"/>
                <a:t>Clear-sky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0C1243F-F541-436E-5F88-9B6C3EB4265D}"/>
              </a:ext>
            </a:extLst>
          </p:cNvPr>
          <p:cNvGrpSpPr/>
          <p:nvPr/>
        </p:nvGrpSpPr>
        <p:grpSpPr>
          <a:xfrm>
            <a:off x="8017332" y="1612985"/>
            <a:ext cx="3327400" cy="3402401"/>
            <a:chOff x="8214889" y="1554758"/>
            <a:chExt cx="3327400" cy="340240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9AFD4E5-4F74-AB56-AD47-92991CCE6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14889" y="1554758"/>
              <a:ext cx="3327400" cy="32639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4AB56B0-8E54-8A7D-F0B6-7621CA35D685}"/>
                </a:ext>
              </a:extLst>
            </p:cNvPr>
            <p:cNvSpPr txBox="1"/>
            <p:nvPr/>
          </p:nvSpPr>
          <p:spPr>
            <a:xfrm>
              <a:off x="8781527" y="4587827"/>
              <a:ext cx="25044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   SW           LW          Total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792F5B6-6ED0-304F-4CE7-D1289FFDDA32}"/>
                </a:ext>
              </a:extLst>
            </p:cNvPr>
            <p:cNvSpPr txBox="1"/>
            <p:nvPr/>
          </p:nvSpPr>
          <p:spPr>
            <a:xfrm rot="18618499">
              <a:off x="8610048" y="3567545"/>
              <a:ext cx="9352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All-sky</a:t>
              </a:r>
            </a:p>
            <a:p>
              <a:r>
                <a:rPr lang="en-US" sz="1600" dirty="0"/>
                <a:t>Clear-sky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3E76D6C-1605-1307-7575-904E5E48A4A1}"/>
              </a:ext>
            </a:extLst>
          </p:cNvPr>
          <p:cNvSpPr txBox="1"/>
          <p:nvPr/>
        </p:nvSpPr>
        <p:spPr>
          <a:xfrm>
            <a:off x="2884105" y="5628890"/>
            <a:ext cx="5826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positive trend indicates energy inputs at TOA or surface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Difference between all-sky and clear-sky is due to clouds</a:t>
            </a:r>
          </a:p>
        </p:txBody>
      </p:sp>
    </p:spTree>
    <p:extLst>
      <p:ext uri="{BB962C8B-B14F-4D97-AF65-F5344CB8AC3E}">
        <p14:creationId xmlns:p14="http://schemas.microsoft.com/office/powerpoint/2010/main" val="3505241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CA03F-DBC5-9770-111A-5C2F40622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62" y="1395139"/>
            <a:ext cx="3699641" cy="72795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Effect of clouds on net longwave atmospheric irradiance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2F6E93-0844-9115-98C7-A9D43D3AC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965" y="323791"/>
            <a:ext cx="7020035" cy="642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58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17C4C-2E3B-A18D-B1E4-A6B46ABC1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aerosol</a:t>
            </a:r>
          </a:p>
        </p:txBody>
      </p:sp>
    </p:spTree>
    <p:extLst>
      <p:ext uri="{BB962C8B-B14F-4D97-AF65-F5344CB8AC3E}">
        <p14:creationId xmlns:p14="http://schemas.microsoft.com/office/powerpoint/2010/main" val="2546326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DE6BC8-3EE5-F536-260D-141D05891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01" y="930980"/>
            <a:ext cx="10065785" cy="592702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967C50A-0AE0-6142-B865-8817FA75C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667" y="78974"/>
            <a:ext cx="11133437" cy="686030"/>
          </a:xfrm>
        </p:spPr>
        <p:txBody>
          <a:bodyPr>
            <a:normAutofit/>
          </a:bodyPr>
          <a:lstStyle/>
          <a:p>
            <a:r>
              <a:rPr lang="en-US" sz="3200" dirty="0"/>
              <a:t>Global monthly surface clear-sky downward shortwave anomalies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2A551E-8BF1-1841-BA4F-9D82B48C8CBA}"/>
              </a:ext>
            </a:extLst>
          </p:cNvPr>
          <p:cNvSpPr txBox="1"/>
          <p:nvPr/>
        </p:nvSpPr>
        <p:spPr>
          <a:xfrm>
            <a:off x="2013016" y="1255871"/>
            <a:ext cx="18792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August 2000</a:t>
            </a:r>
          </a:p>
          <a:p>
            <a:r>
              <a:rPr lang="en-US" dirty="0"/>
              <a:t>missing Terra 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020BA0-6C9A-6440-9220-2CC4D67A0D22}"/>
              </a:ext>
            </a:extLst>
          </p:cNvPr>
          <p:cNvSpPr txBox="1"/>
          <p:nvPr/>
        </p:nvSpPr>
        <p:spPr>
          <a:xfrm>
            <a:off x="5734694" y="4363486"/>
            <a:ext cx="1719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June 2011</a:t>
            </a:r>
          </a:p>
          <a:p>
            <a:r>
              <a:rPr lang="en-US" dirty="0"/>
              <a:t>Canadian smoke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EC1595-9B9A-D349-B328-774089B1AE84}"/>
              </a:ext>
            </a:extLst>
          </p:cNvPr>
          <p:cNvSpPr txBox="1"/>
          <p:nvPr/>
        </p:nvSpPr>
        <p:spPr>
          <a:xfrm>
            <a:off x="7454011" y="4523224"/>
            <a:ext cx="1881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October 2015</a:t>
            </a:r>
          </a:p>
          <a:p>
            <a:r>
              <a:rPr lang="en-US" dirty="0"/>
              <a:t>Indonesian smoke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EBC819-610A-BE4C-BAF9-62B4C53908AB}"/>
              </a:ext>
            </a:extLst>
          </p:cNvPr>
          <p:cNvSpPr txBox="1"/>
          <p:nvPr/>
        </p:nvSpPr>
        <p:spPr>
          <a:xfrm>
            <a:off x="9470468" y="4517968"/>
            <a:ext cx="17269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August 2019</a:t>
            </a:r>
          </a:p>
          <a:p>
            <a:r>
              <a:rPr lang="en-US" dirty="0"/>
              <a:t>Siberian wildfire</a:t>
            </a:r>
          </a:p>
          <a:p>
            <a:r>
              <a:rPr lang="en-US" dirty="0"/>
              <a:t>January 2020</a:t>
            </a:r>
          </a:p>
          <a:p>
            <a:r>
              <a:rPr lang="en-US" dirty="0"/>
              <a:t>Australian fire</a:t>
            </a:r>
          </a:p>
          <a:p>
            <a:r>
              <a:rPr lang="en-US" dirty="0"/>
              <a:t>August 2021</a:t>
            </a:r>
          </a:p>
          <a:p>
            <a:r>
              <a:rPr lang="en-US" dirty="0"/>
              <a:t>Siberian wildfire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915596-058A-7145-B56C-D8D87E2260FB}"/>
              </a:ext>
            </a:extLst>
          </p:cNvPr>
          <p:cNvSpPr txBox="1"/>
          <p:nvPr/>
        </p:nvSpPr>
        <p:spPr>
          <a:xfrm>
            <a:off x="2986443" y="4541692"/>
            <a:ext cx="2126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May 2003</a:t>
            </a:r>
          </a:p>
          <a:p>
            <a:r>
              <a:rPr lang="en-US" dirty="0"/>
              <a:t>Siberian forest fire??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A41074-86F8-EF4C-995B-35A375629A77}"/>
              </a:ext>
            </a:extLst>
          </p:cNvPr>
          <p:cNvSpPr txBox="1"/>
          <p:nvPr/>
        </p:nvSpPr>
        <p:spPr>
          <a:xfrm>
            <a:off x="4281777" y="5892495"/>
            <a:ext cx="6020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deviation = 0.59 Wm</a:t>
            </a:r>
            <a:r>
              <a:rPr lang="en-US" baseline="30000" dirty="0"/>
              <a:t>-2</a:t>
            </a:r>
            <a:endParaRPr lang="en-US" dirty="0"/>
          </a:p>
          <a:p>
            <a:r>
              <a:rPr lang="en-US" dirty="0"/>
              <a:t>Number of month &gt; 2𝝈: 14 (out of 261) </a:t>
            </a:r>
          </a:p>
          <a:p>
            <a:r>
              <a:rPr lang="en-US" dirty="0"/>
              <a:t>8 occurred after 2010      5 occurred after 2019</a:t>
            </a:r>
          </a:p>
        </p:txBody>
      </p:sp>
    </p:spTree>
    <p:extLst>
      <p:ext uri="{BB962C8B-B14F-4D97-AF65-F5344CB8AC3E}">
        <p14:creationId xmlns:p14="http://schemas.microsoft.com/office/powerpoint/2010/main" val="1607802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5D75-95E6-7F19-A289-604F0D8BE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mean direct aerosol radiative effects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8981320-3B58-1197-97DF-FD9C5E2722D3}"/>
              </a:ext>
            </a:extLst>
          </p:cNvPr>
          <p:cNvGrpSpPr/>
          <p:nvPr/>
        </p:nvGrpSpPr>
        <p:grpSpPr>
          <a:xfrm>
            <a:off x="751999" y="1690688"/>
            <a:ext cx="9290816" cy="4957500"/>
            <a:chOff x="1698297" y="2328530"/>
            <a:chExt cx="9290816" cy="49575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B8212CE-3490-9256-55A1-72CCD47C7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8297" y="2328530"/>
              <a:ext cx="9290816" cy="4034170"/>
            </a:xfrm>
            <a:prstGeom prst="rect">
              <a:avLst/>
            </a:prstGeom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BC3B9CD-BBF6-CD4D-E41D-12949F69AF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55476" y="5842525"/>
              <a:ext cx="0" cy="427057"/>
            </a:xfrm>
            <a:prstGeom prst="straightConnector1">
              <a:avLst/>
            </a:prstGeom>
            <a:ln w="444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970C0DA-3E39-4377-DE7A-A5DECE9D3020}"/>
                </a:ext>
              </a:extLst>
            </p:cNvPr>
            <p:cNvSpPr txBox="1"/>
            <p:nvPr/>
          </p:nvSpPr>
          <p:spPr>
            <a:xfrm>
              <a:off x="4466051" y="6269582"/>
              <a:ext cx="221727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CERES SYN: -2.2 Wm</a:t>
              </a:r>
              <a:r>
                <a:rPr lang="en-US" baseline="30000" dirty="0"/>
                <a:t>-2</a:t>
              </a:r>
            </a:p>
            <a:p>
              <a:r>
                <a:rPr lang="en-US" dirty="0"/>
                <a:t>Land + Ocean</a:t>
              </a:r>
            </a:p>
            <a:p>
              <a:r>
                <a:rPr lang="en-US" dirty="0"/>
                <a:t>200003 to 202306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9E654D1-6AFA-55E5-2285-B3F1C77880A9}"/>
                </a:ext>
              </a:extLst>
            </p:cNvPr>
            <p:cNvCxnSpPr/>
            <p:nvPr/>
          </p:nvCxnSpPr>
          <p:spPr>
            <a:xfrm flipV="1">
              <a:off x="8835656" y="5842525"/>
              <a:ext cx="0" cy="520175"/>
            </a:xfrm>
            <a:prstGeom prst="straightConnector1">
              <a:avLst/>
            </a:prstGeom>
            <a:ln w="444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EA2864-3ECC-E892-9069-F95AA5B41161}"/>
                </a:ext>
              </a:extLst>
            </p:cNvPr>
            <p:cNvSpPr txBox="1"/>
            <p:nvPr/>
          </p:nvSpPr>
          <p:spPr>
            <a:xfrm>
              <a:off x="8240233" y="6362700"/>
              <a:ext cx="221727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CERES SYN: -5.2 Wm</a:t>
              </a:r>
              <a:r>
                <a:rPr lang="en-US" baseline="30000" dirty="0"/>
                <a:t>-2</a:t>
              </a:r>
            </a:p>
            <a:p>
              <a:r>
                <a:rPr lang="en-US" dirty="0"/>
                <a:t>Land + Ocean</a:t>
              </a:r>
            </a:p>
            <a:p>
              <a:r>
                <a:rPr lang="en-US" dirty="0"/>
                <a:t>200003 to 202306</a:t>
              </a:r>
            </a:p>
          </p:txBody>
        </p:sp>
      </p:grpSp>
      <p:sp>
        <p:nvSpPr>
          <p:cNvPr id="12" name="Right Brace 11">
            <a:extLst>
              <a:ext uri="{FF2B5EF4-FFF2-40B4-BE49-F238E27FC236}">
                <a16:creationId xmlns:a16="http://schemas.microsoft.com/office/drawing/2014/main" id="{28ECD80B-AC79-83FC-66AD-CBFB9CD89B42}"/>
              </a:ext>
            </a:extLst>
          </p:cNvPr>
          <p:cNvSpPr/>
          <p:nvPr/>
        </p:nvSpPr>
        <p:spPr>
          <a:xfrm>
            <a:off x="10139758" y="3492831"/>
            <a:ext cx="264042" cy="1711852"/>
          </a:xfrm>
          <a:prstGeom prst="rightBrac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E88709-AFAD-0649-8759-F70F65B0D6AE}"/>
              </a:ext>
            </a:extLst>
          </p:cNvPr>
          <p:cNvSpPr txBox="1"/>
          <p:nvPr/>
        </p:nvSpPr>
        <p:spPr>
          <a:xfrm>
            <a:off x="10403800" y="4164091"/>
            <a:ext cx="1557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Land + Ocean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2A2301-8F0D-C700-7935-C5890B40B09F}"/>
              </a:ext>
            </a:extLst>
          </p:cNvPr>
          <p:cNvSpPr txBox="1"/>
          <p:nvPr/>
        </p:nvSpPr>
        <p:spPr>
          <a:xfrm>
            <a:off x="9920177" y="6093405"/>
            <a:ext cx="1982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Thorsen et al. 2021</a:t>
            </a:r>
          </a:p>
        </p:txBody>
      </p:sp>
    </p:spTree>
    <p:extLst>
      <p:ext uri="{BB962C8B-B14F-4D97-AF65-F5344CB8AC3E}">
        <p14:creationId xmlns:p14="http://schemas.microsoft.com/office/powerpoint/2010/main" val="1294566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A6251-BB3A-7359-3AF1-37E3D532A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098" y="365125"/>
            <a:ext cx="11440632" cy="670925"/>
          </a:xfrm>
        </p:spPr>
        <p:txBody>
          <a:bodyPr>
            <a:normAutofit/>
          </a:bodyPr>
          <a:lstStyle/>
          <a:p>
            <a:r>
              <a:rPr lang="en-US" sz="3600" dirty="0"/>
              <a:t>Trend of clear-sky TOA direct aerosol radiative effect</a:t>
            </a:r>
          </a:p>
        </p:txBody>
      </p:sp>
      <p:pic>
        <p:nvPicPr>
          <p:cNvPr id="3" name="Picture 2" descr="A screenshot of a map&#10;&#10;Description automatically generated">
            <a:extLst>
              <a:ext uri="{FF2B5EF4-FFF2-40B4-BE49-F238E27FC236}">
                <a16:creationId xmlns:a16="http://schemas.microsoft.com/office/drawing/2014/main" id="{4474D6BA-3097-3E27-47B2-AC0C0EA4A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95" y="1371512"/>
            <a:ext cx="10381716" cy="41149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5C45E6-1518-60DF-705D-B824F0C70E60}"/>
              </a:ext>
            </a:extLst>
          </p:cNvPr>
          <p:cNvSpPr txBox="1"/>
          <p:nvPr/>
        </p:nvSpPr>
        <p:spPr>
          <a:xfrm>
            <a:off x="6560289" y="5677786"/>
            <a:ext cx="22971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Loeb et al. 2020</a:t>
            </a:r>
          </a:p>
          <a:p>
            <a:r>
              <a:rPr lang="en-US" dirty="0"/>
              <a:t>0.18 ± 0.17 Wm</a:t>
            </a:r>
            <a:r>
              <a:rPr lang="en-US" baseline="30000" dirty="0"/>
              <a:t>-2</a:t>
            </a:r>
            <a:r>
              <a:rPr lang="en-US" dirty="0"/>
              <a:t> dec</a:t>
            </a:r>
            <a:r>
              <a:rPr lang="en-US" baseline="30000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4272702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B639C-AB0E-6124-BE70-3EBC3C392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3331"/>
          </a:xfrm>
        </p:spPr>
        <p:txBody>
          <a:bodyPr/>
          <a:lstStyle/>
          <a:p>
            <a:r>
              <a:rPr lang="en-US" dirty="0"/>
              <a:t>Clear-sky and all-sky cloud radiative effects</a:t>
            </a:r>
          </a:p>
        </p:txBody>
      </p:sp>
      <p:pic>
        <p:nvPicPr>
          <p:cNvPr id="3" name="Picture 2" descr="A map of the world&#10;&#10;Description automatically generated">
            <a:extLst>
              <a:ext uri="{FF2B5EF4-FFF2-40B4-BE49-F238E27FC236}">
                <a16:creationId xmlns:a16="http://schemas.microsoft.com/office/drawing/2014/main" id="{F49A87F1-807D-5A3D-BCDF-E1274221F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7" y="2486759"/>
            <a:ext cx="4385058" cy="27092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9D7363-77E1-4795-1A3B-CC14295B1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276" y="2579914"/>
            <a:ext cx="4234284" cy="26285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D04533-B6AF-4C28-E5EF-23F0712AD402}"/>
              </a:ext>
            </a:extLst>
          </p:cNvPr>
          <p:cNvSpPr txBox="1"/>
          <p:nvPr/>
        </p:nvSpPr>
        <p:spPr>
          <a:xfrm>
            <a:off x="838200" y="5377167"/>
            <a:ext cx="438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Clear-sky TOA shortwave direct aerosol radiative effect (clear-sky – pristine) from Ed. 4.1 SYN GEO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8BD341-F2B9-ACB4-F604-3EE5A57FE5F2}"/>
              </a:ext>
            </a:extLst>
          </p:cNvPr>
          <p:cNvSpPr txBox="1"/>
          <p:nvPr/>
        </p:nvSpPr>
        <p:spPr>
          <a:xfrm>
            <a:off x="6432331" y="5377167"/>
            <a:ext cx="4259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All-sky TOA shortwave direct aerosol radiative effect (all-sky – all-sky no aerosol) from Ed. 4.1 SYN GEO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005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204E5-1498-88F0-0BEF-00D5B27FB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SW cloud radiative effect at the surface</a:t>
            </a:r>
          </a:p>
        </p:txBody>
      </p:sp>
    </p:spTree>
    <p:extLst>
      <p:ext uri="{BB962C8B-B14F-4D97-AF65-F5344CB8AC3E}">
        <p14:creationId xmlns:p14="http://schemas.microsoft.com/office/powerpoint/2010/main" val="1981371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834D5-1F3A-F483-2402-BB30B5619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 4.2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0A416-BE4A-CFAB-7636-6489F21E2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Negative total area clear-sky surface irradiances</a:t>
            </a:r>
          </a:p>
          <a:p>
            <a:pPr lvl="1"/>
            <a:r>
              <a:rPr lang="en-US" dirty="0"/>
              <a:t>These are caused using an older version of the SYNI code for March 2000 to January 2023. </a:t>
            </a:r>
          </a:p>
          <a:p>
            <a:r>
              <a:rPr lang="en-US" dirty="0"/>
              <a:t>Positive cloud radiative effect on surface downward shortwave irradiances</a:t>
            </a:r>
          </a:p>
          <a:p>
            <a:r>
              <a:rPr lang="en-US" dirty="0"/>
              <a:t>Negative cloud radiative effect on surface downward longwave irradiance</a:t>
            </a:r>
          </a:p>
          <a:p>
            <a:r>
              <a:rPr lang="en-US" dirty="0"/>
              <a:t>These cloud radiative effect anomalies occur throughout the Ed. 4.2 period (March 2000 through June 2023). The maximum occurrence is in February 2023</a:t>
            </a:r>
          </a:p>
          <a:p>
            <a:r>
              <a:rPr lang="en-US" dirty="0"/>
              <a:t>Larger clear-sky irradiance anomalies in December 2000 and December 2001 (the cause is unknown, unable to reproduce the problem). </a:t>
            </a:r>
          </a:p>
        </p:txBody>
      </p:sp>
    </p:spTree>
    <p:extLst>
      <p:ext uri="{BB962C8B-B14F-4D97-AF65-F5344CB8AC3E}">
        <p14:creationId xmlns:p14="http://schemas.microsoft.com/office/powerpoint/2010/main" val="74260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4EAED357-22D2-E1FD-193D-6D45AC1CF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65" y="2406869"/>
            <a:ext cx="5118857" cy="3761487"/>
          </a:xfrm>
          <a:prstGeom prst="rect">
            <a:avLst/>
          </a:prstGeom>
        </p:spPr>
      </p:pic>
      <p:pic>
        <p:nvPicPr>
          <p:cNvPr id="2" name="Picture 1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F484439D-E94F-311D-CBE5-EE6B9AA59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780" y="2453137"/>
            <a:ext cx="5412297" cy="397592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16FC1E1-89D2-24B1-9292-DF4E63BB6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February 2023 case: </a:t>
            </a:r>
            <a:br>
              <a:rPr lang="en-US" dirty="0"/>
            </a:br>
            <a:r>
              <a:rPr lang="en-US" dirty="0"/>
              <a:t>All-sky – Clear sky irradiances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89E106-9DA0-6F85-2B18-FF73871B15D2}"/>
              </a:ext>
            </a:extLst>
          </p:cNvPr>
          <p:cNvSpPr txBox="1"/>
          <p:nvPr/>
        </p:nvSpPr>
        <p:spPr>
          <a:xfrm>
            <a:off x="1545021" y="1818290"/>
            <a:ext cx="3370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Downward shortwave irradiances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A9D7C-27DC-F378-B891-C25B44C5C958}"/>
              </a:ext>
            </a:extLst>
          </p:cNvPr>
          <p:cNvSpPr txBox="1"/>
          <p:nvPr/>
        </p:nvSpPr>
        <p:spPr>
          <a:xfrm>
            <a:off x="6663559" y="1818290"/>
            <a:ext cx="3579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Downward longwave irradiances</a:t>
            </a:r>
          </a:p>
        </p:txBody>
      </p:sp>
    </p:spTree>
    <p:extLst>
      <p:ext uri="{BB962C8B-B14F-4D97-AF65-F5344CB8AC3E}">
        <p14:creationId xmlns:p14="http://schemas.microsoft.com/office/powerpoint/2010/main" val="1720126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717AD-BF88-71DD-E69C-3FF82C8C1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0004"/>
          </a:xfrm>
        </p:spPr>
        <p:txBody>
          <a:bodyPr>
            <a:normAutofit fontScale="90000"/>
          </a:bodyPr>
          <a:lstStyle/>
          <a:p>
            <a:r>
              <a:rPr lang="en-US" dirty="0"/>
              <a:t>Positive shortwave cloud radiative effects do not occur in SYN noGEO</a:t>
            </a:r>
          </a:p>
        </p:txBody>
      </p:sp>
      <p:pic>
        <p:nvPicPr>
          <p:cNvPr id="4" name="Picture 3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204050A3-7098-6DDD-7722-21527CC95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893" y="1653021"/>
            <a:ext cx="7093162" cy="483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3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BBCC9-D34F-83D9-C35F-865E7C15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Ed.4.2 synopsis and future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3A6A4-21A9-9617-CB70-BCCA964DD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Global mean skin temperature (a combination of GEOS-5.4.1 surface skin temperature and retrieved surface skin temperature) increases at a rate of 0.22 K dec-1</a:t>
            </a:r>
          </a:p>
          <a:p>
            <a:pPr lvl="1"/>
            <a:r>
              <a:rPr lang="en-US" dirty="0"/>
              <a:t>Land skin temperature increases faster than sea surface temperature </a:t>
            </a:r>
          </a:p>
          <a:p>
            <a:r>
              <a:rPr lang="en-US" dirty="0"/>
              <a:t>Precipitable water (MERRA-2) increases at a rate of 1.55 dec-1 (6.8% K</a:t>
            </a:r>
            <a:r>
              <a:rPr lang="en-US" baseline="30000" dirty="0"/>
              <a:t>-1</a:t>
            </a:r>
            <a:r>
              <a:rPr lang="en-US" dirty="0"/>
              <a:t>). </a:t>
            </a:r>
          </a:p>
          <a:p>
            <a:r>
              <a:rPr lang="en-US" dirty="0"/>
              <a:t>Trend of net total (SW+LW) atmospheric irradiance anomalies is qualitatively consistent with GPCP global precipitation trend.</a:t>
            </a:r>
          </a:p>
          <a:p>
            <a:r>
              <a:rPr lang="en-US" dirty="0"/>
              <a:t>Aerosol optical depth (MODIS derived for clear-sky scenes and MATCH modeled aerosol for cloudy scenes)</a:t>
            </a:r>
          </a:p>
          <a:p>
            <a:pPr lvl="1"/>
            <a:r>
              <a:rPr lang="en-US" dirty="0"/>
              <a:t>Modeled aerosol radiative effect is consistent with that derived from TOA observations. </a:t>
            </a:r>
          </a:p>
          <a:p>
            <a:pPr lvl="1"/>
            <a:r>
              <a:rPr lang="en-US" dirty="0"/>
              <a:t>Increasing the frequency of large aerosol anomalies that affect global mean clear-sky surface downward shortwave is evident.  </a:t>
            </a:r>
          </a:p>
          <a:p>
            <a:r>
              <a:rPr lang="en-US" dirty="0"/>
              <a:t>Edition 4.3 EBAF will be released early 2024</a:t>
            </a:r>
          </a:p>
          <a:p>
            <a:pPr lvl="1"/>
            <a:r>
              <a:rPr lang="en-US" dirty="0"/>
              <a:t>Due to some errors in Cloud radiative effects</a:t>
            </a:r>
          </a:p>
        </p:txBody>
      </p:sp>
    </p:spTree>
    <p:extLst>
      <p:ext uri="{BB962C8B-B14F-4D97-AF65-F5344CB8AC3E}">
        <p14:creationId xmlns:p14="http://schemas.microsoft.com/office/powerpoint/2010/main" val="353963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5EFEE-7651-1072-CBC1-6CF0A453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01160-3BBB-9CC5-4A9C-0BD8B0031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842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66CB5-4E8F-FA40-33AE-01EE5760C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72" y="206757"/>
            <a:ext cx="11122572" cy="780796"/>
          </a:xfrm>
        </p:spPr>
        <p:txBody>
          <a:bodyPr>
            <a:normAutofit fontScale="90000"/>
          </a:bodyPr>
          <a:lstStyle/>
          <a:p>
            <a:r>
              <a:rPr lang="en-US" dirty="0"/>
              <a:t>Number of occurrences of positive cloud radiative effect on downward shortwave fluxes</a:t>
            </a:r>
          </a:p>
        </p:txBody>
      </p:sp>
      <p:pic>
        <p:nvPicPr>
          <p:cNvPr id="4" name="Picture 3" descr="A graph with blue lines&#10;&#10;Description automatically generated">
            <a:extLst>
              <a:ext uri="{FF2B5EF4-FFF2-40B4-BE49-F238E27FC236}">
                <a16:creationId xmlns:a16="http://schemas.microsoft.com/office/drawing/2014/main" id="{A6FA436D-0A54-2DE3-468E-512B4D344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527" y="1253541"/>
            <a:ext cx="6141370" cy="53136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411A52-2D1C-AA5C-3B69-FA0637BE04C5}"/>
              </a:ext>
            </a:extLst>
          </p:cNvPr>
          <p:cNvSpPr txBox="1"/>
          <p:nvPr/>
        </p:nvSpPr>
        <p:spPr>
          <a:xfrm>
            <a:off x="9558528" y="2438400"/>
            <a:ext cx="1186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Edition 4.2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66FA36-BCB8-81D6-EAF6-32BCEB630849}"/>
              </a:ext>
            </a:extLst>
          </p:cNvPr>
          <p:cNvSpPr txBox="1"/>
          <p:nvPr/>
        </p:nvSpPr>
        <p:spPr>
          <a:xfrm>
            <a:off x="9586638" y="5632704"/>
            <a:ext cx="1186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Edition 4.1</a:t>
            </a:r>
          </a:p>
        </p:txBody>
      </p:sp>
    </p:spTree>
    <p:extLst>
      <p:ext uri="{BB962C8B-B14F-4D97-AF65-F5344CB8AC3E}">
        <p14:creationId xmlns:p14="http://schemas.microsoft.com/office/powerpoint/2010/main" val="715651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910B5-130D-6B99-3D28-4B36CE006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17" y="365126"/>
            <a:ext cx="11855669" cy="643868"/>
          </a:xfrm>
        </p:spPr>
        <p:txBody>
          <a:bodyPr>
            <a:normAutofit fontScale="90000"/>
          </a:bodyPr>
          <a:lstStyle/>
          <a:p>
            <a:r>
              <a:rPr lang="en-US" dirty="0"/>
              <a:t>Shortwave cloud radiative effect anomalies at TOA </a:t>
            </a:r>
          </a:p>
        </p:txBody>
      </p:sp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6C34B7F8-C7A1-E44B-D328-DDAA3AFFB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558" y="1867307"/>
            <a:ext cx="5135581" cy="3693571"/>
          </a:xfrm>
          <a:prstGeom prst="rect">
            <a:avLst/>
          </a:prstGeom>
        </p:spPr>
      </p:pic>
      <p:pic>
        <p:nvPicPr>
          <p:cNvPr id="6" name="Picture 5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BF74252F-3F89-D404-C9BE-3064710E24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41" y="1867307"/>
            <a:ext cx="5475897" cy="36935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AC7E0F-BAEB-AFD5-2A00-0A2E0A12E2A9}"/>
              </a:ext>
            </a:extLst>
          </p:cNvPr>
          <p:cNvSpPr txBox="1"/>
          <p:nvPr/>
        </p:nvSpPr>
        <p:spPr>
          <a:xfrm>
            <a:off x="1734207" y="1297122"/>
            <a:ext cx="338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All-sky minus clear-sky (total area)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EA4B27-6F91-7E9F-D14E-391CAFD23C9D}"/>
              </a:ext>
            </a:extLst>
          </p:cNvPr>
          <p:cNvSpPr txBox="1"/>
          <p:nvPr/>
        </p:nvSpPr>
        <p:spPr>
          <a:xfrm>
            <a:off x="7283507" y="1311982"/>
            <a:ext cx="3895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All-sky minus clear-sky (cloud free area)</a:t>
            </a:r>
          </a:p>
        </p:txBody>
      </p:sp>
    </p:spTree>
    <p:extLst>
      <p:ext uri="{BB962C8B-B14F-4D97-AF65-F5344CB8AC3E}">
        <p14:creationId xmlns:p14="http://schemas.microsoft.com/office/powerpoint/2010/main" val="812445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2443</TotalTime>
  <Words>852</Words>
  <Application>Microsoft Macintosh PowerPoint</Application>
  <PresentationFormat>Widescreen</PresentationFormat>
  <Paragraphs>121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Edition 4.2 EBAF Surface product update</vt:lpstr>
      <vt:lpstr>Difference of Edition 4.2 EBAF from the previous version</vt:lpstr>
      <vt:lpstr>Trends of input variables</vt:lpstr>
      <vt:lpstr>Clear-sky irradiance trends</vt:lpstr>
      <vt:lpstr>Precipitation trend from January 2001 through December 2018 </vt:lpstr>
      <vt:lpstr>Global TOA, surface and atmosphere flux trends from March 2000 through June 2023</vt:lpstr>
      <vt:lpstr>Effect of clouds on net longwave atmospheric irradiance</vt:lpstr>
      <vt:lpstr>aerosol</vt:lpstr>
      <vt:lpstr>Global monthly surface clear-sky downward shortwave anomalies</vt:lpstr>
      <vt:lpstr>Global mean direct aerosol radiative effects</vt:lpstr>
      <vt:lpstr>Trend of clear-sky TOA direct aerosol radiative effect</vt:lpstr>
      <vt:lpstr>Clear-sky and all-sky cloud radiative effects</vt:lpstr>
      <vt:lpstr>Positive SW cloud radiative effect at the surface</vt:lpstr>
      <vt:lpstr>Ed 4.2 Issues</vt:lpstr>
      <vt:lpstr>February 2023 case:  All-sky – Clear sky irradiances</vt:lpstr>
      <vt:lpstr>Positive shortwave cloud radiative effects do not occur in SYN noGEO</vt:lpstr>
      <vt:lpstr>Summary of Ed.4.2 synopsis and future plan</vt:lpstr>
      <vt:lpstr>backups</vt:lpstr>
      <vt:lpstr>Number of occurrences of positive cloud radiative effect on downward shortwave fluxes</vt:lpstr>
      <vt:lpstr>Shortwave cloud radiative effect anomalies at TOA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Edition 4.2 EBAF Surface Fluxes</dc:title>
  <dc:creator>Kato, Seiji (LARC-E302)</dc:creator>
  <cp:lastModifiedBy>Kato, Seiji (LARC-E302)</cp:lastModifiedBy>
  <cp:revision>66</cp:revision>
  <dcterms:created xsi:type="dcterms:W3CDTF">2023-09-21T18:11:42Z</dcterms:created>
  <dcterms:modified xsi:type="dcterms:W3CDTF">2023-10-13T13:26:48Z</dcterms:modified>
</cp:coreProperties>
</file>