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2">
  <p:sldMasterIdLst>
    <p:sldMasterId id="2147483649" r:id="rId1"/>
    <p:sldMasterId id="2147483653" r:id="rId2"/>
  </p:sldMasterIdLst>
  <p:notesMasterIdLst>
    <p:notesMasterId r:id="rId15"/>
  </p:notesMasterIdLst>
  <p:handoutMasterIdLst>
    <p:handoutMasterId r:id="rId16"/>
  </p:handoutMasterIdLst>
  <p:sldIdLst>
    <p:sldId id="450" r:id="rId3"/>
    <p:sldId id="488" r:id="rId4"/>
    <p:sldId id="447" r:id="rId5"/>
    <p:sldId id="528" r:id="rId6"/>
    <p:sldId id="527" r:id="rId7"/>
    <p:sldId id="526" r:id="rId8"/>
    <p:sldId id="521" r:id="rId9"/>
    <p:sldId id="520" r:id="rId10"/>
    <p:sldId id="524" r:id="rId11"/>
    <p:sldId id="507" r:id="rId12"/>
    <p:sldId id="491" r:id="rId13"/>
    <p:sldId id="522" r:id="rId14"/>
  </p:sldIdLst>
  <p:sldSz cx="12192000" cy="6858000"/>
  <p:notesSz cx="69850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 userDrawn="1">
          <p15:clr>
            <a:srgbClr val="A4A3A4"/>
          </p15:clr>
        </p15:guide>
        <p15:guide id="2" pos="220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2060"/>
    <a:srgbClr val="F9F2D7"/>
    <a:srgbClr val="00A800"/>
    <a:srgbClr val="FF00FF"/>
    <a:srgbClr val="00FF00"/>
    <a:srgbClr val="9B3511"/>
    <a:srgbClr val="B13C13"/>
    <a:srgbClr val="E24D18"/>
    <a:srgbClr val="EF88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892" autoAdjust="0"/>
    <p:restoredTop sz="95000" autoAdjust="0"/>
  </p:normalViewPr>
  <p:slideViewPr>
    <p:cSldViewPr>
      <p:cViewPr varScale="1">
        <p:scale>
          <a:sx n="100" d="100"/>
          <a:sy n="100" d="100"/>
        </p:scale>
        <p:origin x="114" y="18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3086" y="82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5138"/>
          </a:xfrm>
          <a:prstGeom prst="rect">
            <a:avLst/>
          </a:prstGeom>
        </p:spPr>
        <p:txBody>
          <a:bodyPr vert="horz" lIns="91212" tIns="45605" rIns="91212" bIns="4560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052" y="0"/>
            <a:ext cx="3027363" cy="465138"/>
          </a:xfrm>
          <a:prstGeom prst="rect">
            <a:avLst/>
          </a:prstGeom>
        </p:spPr>
        <p:txBody>
          <a:bodyPr vert="horz" lIns="91212" tIns="45605" rIns="91212" bIns="45605" rtlCol="0"/>
          <a:lstStyle>
            <a:lvl1pPr algn="r">
              <a:defRPr sz="1200"/>
            </a:lvl1pPr>
          </a:lstStyle>
          <a:p>
            <a:fld id="{57E32852-A2F6-4CF2-B1B2-71AE006EB4AF}" type="datetimeFigureOut">
              <a:rPr lang="en-US" smtClean="0"/>
              <a:t>2023-10-13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8566"/>
            <a:ext cx="3027363" cy="465137"/>
          </a:xfrm>
          <a:prstGeom prst="rect">
            <a:avLst/>
          </a:prstGeom>
        </p:spPr>
        <p:txBody>
          <a:bodyPr vert="horz" lIns="91212" tIns="45605" rIns="91212" bIns="4560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052" y="8818566"/>
            <a:ext cx="3027363" cy="465137"/>
          </a:xfrm>
          <a:prstGeom prst="rect">
            <a:avLst/>
          </a:prstGeom>
        </p:spPr>
        <p:txBody>
          <a:bodyPr vert="horz" lIns="91212" tIns="45605" rIns="91212" bIns="45605" rtlCol="0" anchor="b"/>
          <a:lstStyle>
            <a:lvl1pPr algn="r">
              <a:defRPr sz="1200"/>
            </a:lvl1pPr>
          </a:lstStyle>
          <a:p>
            <a:fld id="{12CA1BD5-219B-4946-8D3A-6B6B573A98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055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26833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25" tIns="46362" rIns="92725" bIns="46362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8169" y="1"/>
            <a:ext cx="3026833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25" tIns="46362" rIns="92725" bIns="46362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0050" y="696913"/>
            <a:ext cx="6184900" cy="3479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334" y="4409758"/>
            <a:ext cx="5122333" cy="4177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25" tIns="46362" rIns="92725" bIns="463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9517"/>
            <a:ext cx="3026833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25" tIns="46362" rIns="92725" bIns="46362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8169" y="8819517"/>
            <a:ext cx="3026833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25" tIns="46362" rIns="92725" bIns="4636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1CCB1A2-4987-44B3-A0CB-78D2067904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201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0050" y="696913"/>
            <a:ext cx="6184900" cy="3479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CB1A2-4987-44B3-A0CB-78D20679049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566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0050" y="696913"/>
            <a:ext cx="6184900" cy="3479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CB1A2-4987-44B3-A0CB-78D20679049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405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0050" y="696913"/>
            <a:ext cx="6184900" cy="3479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CB1A2-4987-44B3-A0CB-78D20679049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010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0050" y="696913"/>
            <a:ext cx="6184900" cy="3479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CB1A2-4987-44B3-A0CB-78D20679049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781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0050" y="696913"/>
            <a:ext cx="6184900" cy="3479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CB1A2-4987-44B3-A0CB-78D20679049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903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0050" y="696913"/>
            <a:ext cx="6184900" cy="3479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CB1A2-4987-44B3-A0CB-78D20679049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563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0050" y="696913"/>
            <a:ext cx="6184900" cy="3479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CB1A2-4987-44B3-A0CB-78D20679049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732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0050" y="696913"/>
            <a:ext cx="6184900" cy="3479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CB1A2-4987-44B3-A0CB-78D20679049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0314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CB1A2-4987-44B3-A0CB-78D20679049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5860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CB1A2-4987-44B3-A0CB-78D20679049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203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0050" y="696913"/>
            <a:ext cx="6184900" cy="3479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CB1A2-4987-44B3-A0CB-78D20679049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83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Approved for Public Release; Distribution is Unlimited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8F288-CFB8-4A27-8CF2-7B18C9571A7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Approved for Public Release; Distribution is Unlimited</a:t>
            </a:r>
          </a:p>
        </p:txBody>
      </p:sp>
    </p:spTree>
    <p:extLst>
      <p:ext uri="{BB962C8B-B14F-4D97-AF65-F5344CB8AC3E}">
        <p14:creationId xmlns:p14="http://schemas.microsoft.com/office/powerpoint/2010/main" val="2164714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2023-10-13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Approved for Public Release; Distribution is Unlimited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F288-CFB8-4A27-8CF2-7B18C9571A7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862636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2023-10-13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Approved for Public Release; Distribution is Unlimited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346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2023-10-13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Approved for Public Release; Distribution is Unlimited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F288-CFB8-4A27-8CF2-7B18C9571A7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403384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2023-10-13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Approved for Public Release; Distribution is Unlimited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F288-CFB8-4A27-8CF2-7B18C9571A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269067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2023-10-13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Approved for Public Release; Distribution is Unlimited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F288-CFB8-4A27-8CF2-7B18C9571A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83263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2023-10-13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Approved for Public Release; Distribution is Unlimited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F288-CFB8-4A27-8CF2-7B18C9571A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18903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2023-10-13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Approved for Public Release; Distribution is Unlimited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F288-CFB8-4A27-8CF2-7B18C9571A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78846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2023-10-13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Approved for Public Release; Distribution is Unlimited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48F288-CFB8-4A27-8CF2-7B18C9571A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54315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  <a:prstGeom prst="rect">
            <a:avLst/>
          </a:prstGeo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2023-10-13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Approved for Public Release; Distribution is Unlimited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F288-CFB8-4A27-8CF2-7B18C9571A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38434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2023-10-13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Approved for Public Release; Distribution is Unlimited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F288-CFB8-4A27-8CF2-7B18C9571A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94587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2023-10-13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Approved for Public Release; Distribution is Unlimited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F288-CFB8-4A27-8CF2-7B18C9571A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44957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8F288-CFB8-4A27-8CF2-7B18C9571A7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Approved for Public Release; Distribution is Unlimited</a:t>
            </a:r>
          </a:p>
        </p:txBody>
      </p:sp>
    </p:spTree>
    <p:extLst>
      <p:ext uri="{BB962C8B-B14F-4D97-AF65-F5344CB8AC3E}">
        <p14:creationId xmlns:p14="http://schemas.microsoft.com/office/powerpoint/2010/main" val="3514088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0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393700"/>
            <a:ext cx="9652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91" name="Rectangle 19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19200"/>
            <a:ext cx="10363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22"/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78061" y="192290"/>
            <a:ext cx="731520" cy="632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15"/>
          <p:cNvSpPr txBox="1">
            <a:spLocks noChangeArrowheads="1"/>
          </p:cNvSpPr>
          <p:nvPr userDrawn="1"/>
        </p:nvSpPr>
        <p:spPr bwMode="auto">
          <a:xfrm>
            <a:off x="3770684" y="109776"/>
            <a:ext cx="46506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latin typeface="Helvetica" pitchFamily="34" charset="0"/>
              </a:rPr>
              <a:t>National Aeronautics and Space Administration (NASA) Glenn Research Center</a:t>
            </a:r>
          </a:p>
        </p:txBody>
      </p:sp>
      <p:pic>
        <p:nvPicPr>
          <p:cNvPr id="9" name="Picture 76" descr="sams_logo"/>
          <p:cNvPicPr>
            <a:picLocks noChangeAspect="1" noChangeArrowheads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2880" y="142863"/>
            <a:ext cx="731520" cy="731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B48F288-CFB8-4A27-8CF2-7B18C9571A7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Approved for Public Release; Distribution is Unlimited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08585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42875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177165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2023-10-13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Approved for Public Release; Distribution is Unlimited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B48F288-CFB8-4A27-8CF2-7B18C9571A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22">
            <a:extLst>
              <a:ext uri="{FF2B5EF4-FFF2-40B4-BE49-F238E27FC236}">
                <a16:creationId xmlns:a16="http://schemas.microsoft.com/office/drawing/2014/main" id="{0F48DDA6-AADA-3B2F-56E1-9652F5A6115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78061" y="192290"/>
            <a:ext cx="731520" cy="632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15">
            <a:extLst>
              <a:ext uri="{FF2B5EF4-FFF2-40B4-BE49-F238E27FC236}">
                <a16:creationId xmlns:a16="http://schemas.microsoft.com/office/drawing/2014/main" id="{FC48BB8D-2909-1C5D-F0F2-D748D2BBC3B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770684" y="109776"/>
            <a:ext cx="46506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000" dirty="0">
                <a:latin typeface="Helvetica" pitchFamily="34" charset="0"/>
              </a:rPr>
              <a:t>National Aeronautics and Space Administration (NASA) Glenn Research Center</a:t>
            </a:r>
          </a:p>
        </p:txBody>
      </p:sp>
      <p:pic>
        <p:nvPicPr>
          <p:cNvPr id="12" name="Picture 76" descr="sams_logo">
            <a:extLst>
              <a:ext uri="{FF2B5EF4-FFF2-40B4-BE49-F238E27FC236}">
                <a16:creationId xmlns:a16="http://schemas.microsoft.com/office/drawing/2014/main" id="{09C74BC0-7359-F0FB-8C39-2DED6B57F15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2880" y="142863"/>
            <a:ext cx="731520" cy="731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5889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gipoc.grc.nasa.gov/pims/pub/pad" TargetMode="External"/><Relationship Id="rId7" Type="http://schemas.openxmlformats.org/officeDocument/2006/relationships/hyperlink" Target="https://gipoc.grc.nasa.gov/wp/pims/current-real-time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poc.grc.nasa.gov/wp/pims/handbook" TargetMode="External"/><Relationship Id="rId5" Type="http://schemas.openxmlformats.org/officeDocument/2006/relationships/hyperlink" Target="https://gipoc.grc.nasa.gov/pims/roadmap" TargetMode="External"/><Relationship Id="rId4" Type="http://schemas.openxmlformats.org/officeDocument/2006/relationships/hyperlink" Target="https://gipoc.grc.nasa.gov/pims/plots/user/mohan/how2read_pad_binary_files.html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5086891" y="4772014"/>
            <a:ext cx="5408813" cy="6336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600" b="1" dirty="0">
                <a:solidFill>
                  <a:schemeClr val="tx1"/>
                </a:solidFill>
                <a:latin typeface="+mn-lt"/>
              </a:rPr>
              <a:t>October 25, 2023</a:t>
            </a:r>
            <a:endParaRPr lang="en-US" sz="36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8EAD03E-5928-43F2-72F1-35F599A1C4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066800"/>
            <a:ext cx="2971800" cy="2927220"/>
          </a:xfrm>
          <a:prstGeom prst="rect">
            <a:avLst/>
          </a:prstGeom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7EA231E-7981-680D-260F-57C35C76D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400" y="4114801"/>
            <a:ext cx="2971800" cy="204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2"/>
          <p:cNvSpPr txBox="1">
            <a:spLocks/>
          </p:cNvSpPr>
          <p:nvPr/>
        </p:nvSpPr>
        <p:spPr>
          <a:xfrm>
            <a:off x="3543603" y="926953"/>
            <a:ext cx="8267397" cy="36324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228600" indent="-119063" algn="l">
              <a:lnSpc>
                <a:spcPct val="90000"/>
              </a:lnSpc>
              <a:tabLst>
                <a:tab pos="1082675" algn="l"/>
              </a:tabLst>
            </a:pPr>
            <a:r>
              <a:rPr lang="en-US" sz="3200" b="1" u="sng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Title:</a:t>
            </a:r>
            <a:r>
              <a:rPr lang="en-US" sz="3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	POIWG 53</a:t>
            </a:r>
          </a:p>
          <a:p>
            <a:pPr marL="228600" indent="-119063" algn="l">
              <a:lnSpc>
                <a:spcPct val="90000"/>
              </a:lnSpc>
              <a:tabLst>
                <a:tab pos="1082675" algn="l"/>
              </a:tabLst>
            </a:pPr>
            <a:r>
              <a:rPr lang="en-US" sz="3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Splinter Session</a:t>
            </a:r>
          </a:p>
          <a:p>
            <a:pPr marL="228600" indent="-119063" algn="l">
              <a:lnSpc>
                <a:spcPct val="90000"/>
              </a:lnSpc>
              <a:tabLst>
                <a:tab pos="1082675" algn="l"/>
              </a:tabLst>
            </a:pPr>
            <a:r>
              <a:rPr lang="en-US" sz="3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</a:t>
            </a:r>
            <a:r>
              <a:rPr lang="en-US" sz="32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Space Acceleration Measurement System</a:t>
            </a:r>
          </a:p>
          <a:p>
            <a:pPr marL="228600" indent="-119063" algn="l">
              <a:lnSpc>
                <a:spcPct val="90000"/>
              </a:lnSpc>
              <a:tabLst>
                <a:tab pos="1082675" algn="l"/>
              </a:tabLst>
            </a:pPr>
            <a:r>
              <a:rPr lang="en-US" sz="32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(SAMS)</a:t>
            </a:r>
            <a:br>
              <a:rPr lang="en-US" sz="32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3200" b="1" i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857250" algn="l">
              <a:lnSpc>
                <a:spcPct val="90000"/>
              </a:lnSpc>
              <a:spcAft>
                <a:spcPts val="1200"/>
              </a:spcAft>
              <a:tabLst>
                <a:tab pos="3140075" algn="l"/>
              </a:tabLst>
            </a:pPr>
            <a:r>
              <a:rPr lang="en-US" sz="3200" b="1" u="sng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Author:</a:t>
            </a:r>
            <a:r>
              <a:rPr lang="en-US" sz="32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  <a:r>
              <a:rPr lang="en-US" sz="3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Ken Hrovat</a:t>
            </a:r>
          </a:p>
          <a:p>
            <a:pPr marL="857250" algn="l">
              <a:lnSpc>
                <a:spcPct val="90000"/>
              </a:lnSpc>
              <a:spcAft>
                <a:spcPts val="600"/>
              </a:spcAft>
              <a:tabLst>
                <a:tab pos="3140075" algn="l"/>
              </a:tabLst>
            </a:pPr>
            <a:r>
              <a:rPr lang="en-US" sz="3200" b="1" u="sng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Affiliation:</a:t>
            </a:r>
            <a:r>
              <a:rPr lang="en-US" sz="32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  <a:r>
              <a:rPr lang="en-US" sz="3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Voyager Space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610600" y="649224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spcAft>
                <a:spcPts val="600"/>
              </a:spcAft>
            </a:pPr>
            <a:fld id="{0C81F60A-6056-4974-A1EB-C045C38E5E67}" type="slidenum">
              <a:rPr lang="en-US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eaLnBrk="1" hangingPunct="1">
                <a:spcAft>
                  <a:spcPts val="600"/>
                </a:spcAft>
              </a:pPr>
              <a:t>1</a:t>
            </a:fld>
            <a:endParaRPr lang="en-US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33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144000" y="6400800"/>
            <a:ext cx="2743200" cy="365125"/>
          </a:xfrm>
          <a:prstGeom prst="rect">
            <a:avLst/>
          </a:prstGeom>
        </p:spPr>
        <p:txBody>
          <a:bodyPr/>
          <a:lstStyle/>
          <a:p>
            <a:fld id="{0C81F60A-6056-4974-A1EB-C045C38E5E67}" type="slidenum">
              <a:rPr lang="en-US" smtClean="0">
                <a:solidFill>
                  <a:srgbClr val="000000"/>
                </a:solidFill>
                <a:latin typeface="Arial Black" panose="020B0A04020102020204" pitchFamily="34" charset="0"/>
              </a:rPr>
              <a:t>2</a:t>
            </a:fld>
            <a:endParaRPr lang="en-US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1051890" y="1094509"/>
            <a:ext cx="5425110" cy="48768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228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6860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1432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6004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b="1" u="sng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Outline</a:t>
            </a:r>
          </a:p>
          <a:p>
            <a:pPr marL="0" indent="0">
              <a:buNone/>
            </a:pPr>
            <a:endParaRPr lang="en-US" sz="900" u="sng" kern="0" dirty="0">
              <a:solidFill>
                <a:srgbClr val="000000"/>
              </a:solidFill>
            </a:endParaRP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kern="0" dirty="0">
                <a:solidFill>
                  <a:srgbClr val="000000"/>
                </a:solidFill>
              </a:rPr>
              <a:t>SAMS Customer Support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kern="0" dirty="0">
                <a:solidFill>
                  <a:srgbClr val="000000"/>
                </a:solidFill>
              </a:rPr>
              <a:t>Overview of SAMS (and MAMS)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kern="0" dirty="0">
                <a:solidFill>
                  <a:srgbClr val="000000"/>
                </a:solidFill>
              </a:rPr>
              <a:t>Microgravity Acceleration Measurement System  (MAMS)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kern="0" dirty="0">
                <a:solidFill>
                  <a:srgbClr val="000000"/>
                </a:solidFill>
              </a:rPr>
              <a:t>SAMS Topology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kern="0" dirty="0">
                <a:solidFill>
                  <a:srgbClr val="000000"/>
                </a:solidFill>
              </a:rPr>
              <a:t>More Overview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kern="0" dirty="0">
                <a:solidFill>
                  <a:srgbClr val="000000"/>
                </a:solidFill>
              </a:rPr>
              <a:t>Summarize SAMS Measurements Over </a:t>
            </a:r>
            <a:r>
              <a:rPr lang="en-US" b="1" kern="0" dirty="0">
                <a:solidFill>
                  <a:srgbClr val="000000"/>
                </a:solidFill>
                <a:latin typeface="Georgia" panose="02040502050405020303" pitchFamily="18" charset="0"/>
              </a:rPr>
              <a:t>~</a:t>
            </a:r>
            <a:r>
              <a:rPr lang="en-US" kern="0" dirty="0">
                <a:solidFill>
                  <a:srgbClr val="000000"/>
                </a:solidFill>
              </a:rPr>
              <a:t> the Past Year </a:t>
            </a:r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1447800" y="380133"/>
            <a:ext cx="10058400" cy="560061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b="1" kern="0" dirty="0">
                <a:solidFill>
                  <a:srgbClr val="000000"/>
                </a:solidFill>
                <a:effectLst/>
              </a:rPr>
              <a:t>Space Acceleration Measurement System (SAMS)</a:t>
            </a:r>
            <a:endParaRPr lang="en-US" sz="2600" b="1" kern="0" dirty="0">
              <a:solidFill>
                <a:srgbClr val="000000"/>
              </a:solidFill>
              <a:effectLst/>
            </a:endParaRP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7010400" y="1061712"/>
            <a:ext cx="4191000" cy="5217570"/>
          </a:xfrm>
          <a:prstGeom prst="rect">
            <a:avLst/>
          </a:prstGeom>
          <a:ln w="28575">
            <a:solidFill>
              <a:srgbClr val="000000"/>
            </a:solidFill>
            <a:prstDash val="sysDash"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228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6860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1432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6004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b="1" u="sng" kern="0" dirty="0">
                <a:solidFill>
                  <a:srgbClr val="000000"/>
                </a:solidFill>
              </a:rPr>
              <a:t>SAMS Contacts</a:t>
            </a:r>
            <a:r>
              <a:rPr lang="en-US" sz="1400" b="1" u="sng" kern="0" dirty="0">
                <a:solidFill>
                  <a:srgbClr val="000000"/>
                </a:solidFill>
              </a:rPr>
              <a:t>:</a:t>
            </a:r>
            <a:br>
              <a:rPr lang="en-US" sz="1400" b="1" u="sng" kern="0" dirty="0">
                <a:solidFill>
                  <a:srgbClr val="000000"/>
                </a:solidFill>
              </a:rPr>
            </a:br>
            <a:endParaRPr lang="en-US" sz="800" b="1" u="sng" kern="0" dirty="0">
              <a:solidFill>
                <a:srgbClr val="000000"/>
              </a:solidFill>
            </a:endParaRPr>
          </a:p>
          <a:p>
            <a:pPr marL="174625" indent="-174625"/>
            <a:r>
              <a:rPr lang="en-US" sz="1400" b="1" kern="0" dirty="0">
                <a:solidFill>
                  <a:srgbClr val="000000"/>
                </a:solidFill>
              </a:rPr>
              <a:t>Kevin McPherson</a:t>
            </a:r>
            <a:r>
              <a:rPr lang="en-US" sz="1400" kern="0" dirty="0">
                <a:solidFill>
                  <a:srgbClr val="000000"/>
                </a:solidFill>
              </a:rPr>
              <a:t>, SAMS Program Manager</a:t>
            </a:r>
            <a:br>
              <a:rPr lang="en-US" sz="1400" kern="0" dirty="0">
                <a:solidFill>
                  <a:srgbClr val="000000"/>
                </a:solidFill>
              </a:rPr>
            </a:br>
            <a:r>
              <a:rPr lang="en-US" sz="1400" i="1" kern="0" dirty="0">
                <a:solidFill>
                  <a:srgbClr val="000000"/>
                </a:solidFill>
              </a:rPr>
              <a:t>kevin.m.mcpherson@nasa.gov</a:t>
            </a:r>
            <a:br>
              <a:rPr lang="en-US" sz="1400" i="1" kern="0" dirty="0">
                <a:solidFill>
                  <a:srgbClr val="000000"/>
                </a:solidFill>
              </a:rPr>
            </a:br>
            <a:endParaRPr lang="en-US" sz="800" i="1" kern="0" dirty="0">
              <a:solidFill>
                <a:srgbClr val="000000"/>
              </a:solidFill>
            </a:endParaRPr>
          </a:p>
          <a:p>
            <a:pPr marL="174625" indent="-174625"/>
            <a:r>
              <a:rPr lang="en-US" sz="1400" b="1" kern="0" dirty="0">
                <a:solidFill>
                  <a:srgbClr val="000000"/>
                </a:solidFill>
              </a:rPr>
              <a:t>Ken Hrovat</a:t>
            </a:r>
            <a:r>
              <a:rPr lang="en-US" sz="1400" kern="0" dirty="0">
                <a:solidFill>
                  <a:srgbClr val="000000"/>
                </a:solidFill>
              </a:rPr>
              <a:t>, SAMS Operations &amp; Analysis</a:t>
            </a:r>
            <a:br>
              <a:rPr lang="en-US" sz="1400" kern="0" dirty="0">
                <a:solidFill>
                  <a:srgbClr val="000000"/>
                </a:solidFill>
              </a:rPr>
            </a:br>
            <a:r>
              <a:rPr lang="en-US" sz="1400" i="1" kern="0" dirty="0">
                <a:solidFill>
                  <a:srgbClr val="000000"/>
                </a:solidFill>
              </a:rPr>
              <a:t>hrovatk@zin-tech.com</a:t>
            </a:r>
            <a:br>
              <a:rPr lang="en-US" sz="1400" i="1" kern="0" dirty="0">
                <a:solidFill>
                  <a:srgbClr val="000000"/>
                </a:solidFill>
              </a:rPr>
            </a:br>
            <a:endParaRPr lang="en-US" sz="800" i="1" kern="0" dirty="0">
              <a:solidFill>
                <a:srgbClr val="000000"/>
              </a:solidFill>
            </a:endParaRPr>
          </a:p>
          <a:p>
            <a:pPr marL="174625" indent="-174625"/>
            <a:r>
              <a:rPr lang="en-US" sz="1400" b="1" kern="0" dirty="0">
                <a:solidFill>
                  <a:srgbClr val="000000"/>
                </a:solidFill>
              </a:rPr>
              <a:t>Jennifer Keller</a:t>
            </a:r>
            <a:r>
              <a:rPr lang="en-US" sz="1400" kern="0" dirty="0">
                <a:solidFill>
                  <a:srgbClr val="000000"/>
                </a:solidFill>
              </a:rPr>
              <a:t>, SAMS Project Manager</a:t>
            </a:r>
            <a:br>
              <a:rPr lang="en-US" sz="1400" kern="0" dirty="0">
                <a:solidFill>
                  <a:srgbClr val="000000"/>
                </a:solidFill>
              </a:rPr>
            </a:br>
            <a:r>
              <a:rPr lang="en-US" sz="1400" i="1" kern="0" dirty="0">
                <a:solidFill>
                  <a:srgbClr val="000000"/>
                </a:solidFill>
              </a:rPr>
              <a:t>kellerj@zin-tech.com</a:t>
            </a:r>
            <a:br>
              <a:rPr lang="en-US" sz="1400" i="1" kern="0" dirty="0">
                <a:solidFill>
                  <a:srgbClr val="000000"/>
                </a:solidFill>
              </a:rPr>
            </a:br>
            <a:endParaRPr lang="en-US" sz="800" i="1" kern="0" dirty="0">
              <a:solidFill>
                <a:srgbClr val="000000"/>
              </a:solidFill>
            </a:endParaRPr>
          </a:p>
          <a:p>
            <a:pPr marL="174625" indent="-174625"/>
            <a:r>
              <a:rPr lang="en-US" sz="1400" b="1" kern="0" dirty="0">
                <a:solidFill>
                  <a:srgbClr val="000000"/>
                </a:solidFill>
              </a:rPr>
              <a:t>Eric Kelly</a:t>
            </a:r>
            <a:r>
              <a:rPr lang="en-US" sz="1400" kern="0" dirty="0">
                <a:solidFill>
                  <a:srgbClr val="000000"/>
                </a:solidFill>
              </a:rPr>
              <a:t>, SAMS Software Lead</a:t>
            </a:r>
            <a:br>
              <a:rPr lang="en-US" sz="1400" kern="0" dirty="0">
                <a:solidFill>
                  <a:srgbClr val="000000"/>
                </a:solidFill>
              </a:rPr>
            </a:br>
            <a:r>
              <a:rPr lang="en-US" sz="1400" i="1" kern="0" dirty="0">
                <a:solidFill>
                  <a:srgbClr val="000000"/>
                </a:solidFill>
              </a:rPr>
              <a:t>kellye@zin-tech.com</a:t>
            </a:r>
            <a:br>
              <a:rPr lang="en-US" sz="1400" i="1" kern="0" dirty="0">
                <a:solidFill>
                  <a:srgbClr val="000000"/>
                </a:solidFill>
              </a:rPr>
            </a:br>
            <a:endParaRPr lang="en-US" sz="800" i="1" kern="0" dirty="0">
              <a:solidFill>
                <a:srgbClr val="000000"/>
              </a:solidFill>
            </a:endParaRPr>
          </a:p>
          <a:p>
            <a:pPr marL="174625" indent="-174625"/>
            <a:r>
              <a:rPr lang="en-US" sz="1400" b="1" kern="0" dirty="0">
                <a:solidFill>
                  <a:srgbClr val="000000"/>
                </a:solidFill>
              </a:rPr>
              <a:t>Helen Brown</a:t>
            </a:r>
            <a:r>
              <a:rPr lang="en-US" sz="1400" kern="0" dirty="0">
                <a:solidFill>
                  <a:srgbClr val="000000"/>
                </a:solidFill>
              </a:rPr>
              <a:t>, SAMS Integration</a:t>
            </a:r>
            <a:br>
              <a:rPr lang="en-US" sz="1400" kern="0" dirty="0">
                <a:solidFill>
                  <a:srgbClr val="000000"/>
                </a:solidFill>
              </a:rPr>
            </a:br>
            <a:r>
              <a:rPr lang="en-US" sz="1400" i="1" kern="0" dirty="0">
                <a:solidFill>
                  <a:srgbClr val="000000"/>
                </a:solidFill>
              </a:rPr>
              <a:t>helen.c.brown@nasa.gov</a:t>
            </a:r>
            <a:br>
              <a:rPr lang="en-US" sz="1400" i="1" kern="0" dirty="0">
                <a:solidFill>
                  <a:srgbClr val="000000"/>
                </a:solidFill>
              </a:rPr>
            </a:br>
            <a:endParaRPr lang="en-US" sz="800" b="1" kern="0" dirty="0">
              <a:solidFill>
                <a:srgbClr val="000000"/>
              </a:solidFill>
            </a:endParaRPr>
          </a:p>
          <a:p>
            <a:pPr marL="174625" indent="-174625"/>
            <a:r>
              <a:rPr lang="en-US" sz="1400" b="1" kern="0" dirty="0">
                <a:solidFill>
                  <a:srgbClr val="000000"/>
                </a:solidFill>
              </a:rPr>
              <a:t>Robert McCormick</a:t>
            </a:r>
            <a:r>
              <a:rPr lang="en-US" sz="1400" kern="0" dirty="0">
                <a:solidFill>
                  <a:srgbClr val="000000"/>
                </a:solidFill>
              </a:rPr>
              <a:t>, SAMS POIS</a:t>
            </a:r>
            <a:br>
              <a:rPr lang="en-US" sz="1400" kern="0" dirty="0">
                <a:solidFill>
                  <a:srgbClr val="000000"/>
                </a:solidFill>
              </a:rPr>
            </a:br>
            <a:r>
              <a:rPr lang="en-US" sz="1400" i="1" kern="0" dirty="0">
                <a:solidFill>
                  <a:srgbClr val="000000"/>
                </a:solidFill>
              </a:rPr>
              <a:t>robert.j.mccormick@nasa.gov</a:t>
            </a:r>
            <a:br>
              <a:rPr lang="en-US" sz="1400" i="1" kern="0" dirty="0">
                <a:solidFill>
                  <a:srgbClr val="000000"/>
                </a:solidFill>
              </a:rPr>
            </a:br>
            <a:endParaRPr lang="en-US" sz="800" b="1" kern="0" dirty="0">
              <a:solidFill>
                <a:srgbClr val="000000"/>
              </a:solidFill>
            </a:endParaRPr>
          </a:p>
          <a:p>
            <a:pPr marL="174625" indent="-174625"/>
            <a:r>
              <a:rPr lang="en-US" sz="1400" b="1" kern="0" dirty="0">
                <a:solidFill>
                  <a:srgbClr val="000000"/>
                </a:solidFill>
              </a:rPr>
              <a:t>Robert Waymire</a:t>
            </a:r>
            <a:r>
              <a:rPr lang="en-US" sz="1400" kern="0" dirty="0">
                <a:solidFill>
                  <a:srgbClr val="000000"/>
                </a:solidFill>
              </a:rPr>
              <a:t>, SAMS PARC </a:t>
            </a:r>
            <a:r>
              <a:rPr lang="en-US" sz="1400" i="1" kern="0" dirty="0">
                <a:solidFill>
                  <a:srgbClr val="000000"/>
                </a:solidFill>
              </a:rPr>
              <a:t>robert.l.waymire@nasa.gov</a:t>
            </a:r>
            <a:br>
              <a:rPr lang="en-US" sz="1400" i="1" strike="sngStrike" kern="0" dirty="0">
                <a:solidFill>
                  <a:srgbClr val="000000"/>
                </a:solidFill>
              </a:rPr>
            </a:br>
            <a:endParaRPr lang="en-US" sz="800" i="1" kern="0" dirty="0">
              <a:solidFill>
                <a:srgbClr val="000000"/>
              </a:solidFill>
            </a:endParaRPr>
          </a:p>
          <a:p>
            <a:pPr marL="174625" indent="-174625"/>
            <a:r>
              <a:rPr lang="en-US" sz="1400" b="1" kern="0" dirty="0">
                <a:solidFill>
                  <a:srgbClr val="0000FF"/>
                </a:solidFill>
              </a:rPr>
              <a:t>Group Email</a:t>
            </a:r>
            <a:br>
              <a:rPr lang="en-US" sz="800" kern="0" dirty="0">
                <a:solidFill>
                  <a:srgbClr val="0000FF"/>
                </a:solidFill>
              </a:rPr>
            </a:br>
            <a:r>
              <a:rPr lang="en-US" sz="1400" i="1" kern="0" dirty="0">
                <a:solidFill>
                  <a:srgbClr val="0000FF"/>
                </a:solidFill>
              </a:rPr>
              <a:t>pimsops@grc.nasa.gov</a:t>
            </a:r>
          </a:p>
          <a:p>
            <a:pPr marL="174625" indent="-174625"/>
            <a:endParaRPr lang="en-US" sz="1400" kern="0" dirty="0">
              <a:solidFill>
                <a:srgbClr val="000000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5D2752E-A4A4-46E6-AE34-BE8B7E224671}"/>
              </a:ext>
            </a:extLst>
          </p:cNvPr>
          <p:cNvCxnSpPr>
            <a:cxnSpLocks/>
          </p:cNvCxnSpPr>
          <p:nvPr/>
        </p:nvCxnSpPr>
        <p:spPr bwMode="auto">
          <a:xfrm>
            <a:off x="6513947" y="5971309"/>
            <a:ext cx="685800" cy="0"/>
          </a:xfrm>
          <a:prstGeom prst="line">
            <a:avLst/>
          </a:prstGeom>
          <a:noFill/>
          <a:ln w="11430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C7BD5E1-E2E0-15E8-5657-F6FA56818B67}"/>
              </a:ext>
            </a:extLst>
          </p:cNvPr>
          <p:cNvCxnSpPr>
            <a:cxnSpLocks/>
          </p:cNvCxnSpPr>
          <p:nvPr/>
        </p:nvCxnSpPr>
        <p:spPr bwMode="auto">
          <a:xfrm>
            <a:off x="990600" y="4972050"/>
            <a:ext cx="54864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846700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144000" y="6400800"/>
            <a:ext cx="2743200" cy="365125"/>
          </a:xfrm>
          <a:prstGeom prst="rect">
            <a:avLst/>
          </a:prstGeom>
        </p:spPr>
        <p:txBody>
          <a:bodyPr/>
          <a:lstStyle/>
          <a:p>
            <a:fld id="{0C81F60A-6056-4974-A1EB-C045C38E5E67}" type="slidenum">
              <a:rPr lang="en-US" smtClean="0">
                <a:solidFill>
                  <a:srgbClr val="000000"/>
                </a:solidFill>
                <a:latin typeface="Arial Black" panose="020B0A04020102020204" pitchFamily="34" charset="0"/>
              </a:rPr>
              <a:t>3</a:t>
            </a:fld>
            <a:endParaRPr lang="en-US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409700" y="381000"/>
            <a:ext cx="10515600" cy="888236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b="1" u="sng" kern="0" dirty="0">
                <a:latin typeface="Arial" panose="020B0604020202020204" pitchFamily="34" charset="0"/>
                <a:cs typeface="Arial" panose="020B0604020202020204" pitchFamily="34" charset="0"/>
              </a:rPr>
              <a:t>Customer Support</a:t>
            </a:r>
            <a:r>
              <a:rPr lang="en-US" kern="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 by Payload</a:t>
            </a:r>
            <a:endParaRPr lang="en-US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Timeline&#10;&#10;Description automatically generated">
            <a:extLst>
              <a:ext uri="{FF2B5EF4-FFF2-40B4-BE49-F238E27FC236}">
                <a16:creationId xmlns:a16="http://schemas.microsoft.com/office/drawing/2014/main" id="{86590FA7-1EE0-2103-CECE-4CB107C84B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93" b="18889"/>
          <a:stretch/>
        </p:blipFill>
        <p:spPr>
          <a:xfrm>
            <a:off x="385617" y="1315163"/>
            <a:ext cx="11420766" cy="4565485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827C4FCF-65E5-4F7B-BE69-585B16A2F8C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" t="41123" b="46139"/>
          <a:stretch/>
        </p:blipFill>
        <p:spPr>
          <a:xfrm>
            <a:off x="366567" y="1321962"/>
            <a:ext cx="2967183" cy="38011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9D6CDB5-EA99-40CA-BA93-276C5AC9AF1D}"/>
              </a:ext>
            </a:extLst>
          </p:cNvPr>
          <p:cNvSpPr txBox="1"/>
          <p:nvPr/>
        </p:nvSpPr>
        <p:spPr bwMode="auto">
          <a:xfrm>
            <a:off x="385617" y="5932974"/>
            <a:ext cx="4800600" cy="276999"/>
          </a:xfrm>
          <a:prstGeom prst="rect">
            <a:avLst/>
          </a:prstGeom>
          <a:solidFill>
            <a:schemeClr val="bg1">
              <a:lumMod val="90000"/>
            </a:schemeClr>
          </a:solidFill>
          <a:ln w="1905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R="0" defTabSz="914400" eaLnBrk="1" latinLnBrk="0" hangingPunct="1">
              <a:lnSpc>
                <a:spcPct val="100000"/>
              </a:lnSpc>
              <a:spcBef>
                <a:spcPct val="20000"/>
              </a:spcBef>
              <a:buClrTx/>
              <a:buSzTx/>
              <a:tabLst/>
              <a:defRPr sz="1600" b="1" kern="0">
                <a:solidFill>
                  <a:srgbClr val="000000"/>
                </a:solidFill>
                <a:latin typeface="+mn-lt"/>
              </a:defRPr>
            </a:lvl1pPr>
          </a:lstStyle>
          <a:p>
            <a:pPr algn="ctr"/>
            <a:r>
              <a:rPr lang="en-US" sz="1200" dirty="0">
                <a:solidFill>
                  <a:srgbClr val="0000FF"/>
                </a:solidFill>
              </a:rPr>
              <a:t>NOT SHOWN: dedicated TSH sensors es05 in CIR &amp; es06 in FIR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E1F4E22-1AB2-34B2-FE52-29E15F534D7C}"/>
              </a:ext>
            </a:extLst>
          </p:cNvPr>
          <p:cNvGrpSpPr/>
          <p:nvPr/>
        </p:nvGrpSpPr>
        <p:grpSpPr>
          <a:xfrm>
            <a:off x="5501681" y="3742205"/>
            <a:ext cx="345899" cy="958464"/>
            <a:chOff x="5501681" y="3537336"/>
            <a:chExt cx="345899" cy="95846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A93BED5-CB1E-8F6E-3111-F39A9BA688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04760" y="3537336"/>
              <a:ext cx="0" cy="73152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5A19575-0FAA-DBE9-1A69-F3A1C68CE5D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01681" y="4265777"/>
              <a:ext cx="345899" cy="23002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4076CC0-AF5D-3E26-0EDE-C6DF22414C26}"/>
              </a:ext>
            </a:extLst>
          </p:cNvPr>
          <p:cNvGrpSpPr/>
          <p:nvPr/>
        </p:nvGrpSpPr>
        <p:grpSpPr>
          <a:xfrm>
            <a:off x="5561140" y="4219898"/>
            <a:ext cx="286440" cy="252172"/>
            <a:chOff x="5501681" y="3537336"/>
            <a:chExt cx="286440" cy="95538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E5F3D74-2333-44F6-3825-127DCFD42B8F}"/>
                </a:ext>
              </a:extLst>
            </p:cNvPr>
            <p:cNvCxnSpPr/>
            <p:nvPr/>
          </p:nvCxnSpPr>
          <p:spPr bwMode="auto">
            <a:xfrm>
              <a:off x="5504760" y="3537336"/>
              <a:ext cx="0" cy="73152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3397DEC-6635-8669-7823-2C8A666F3F7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01681" y="4265777"/>
              <a:ext cx="286440" cy="226944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B7654454-D6B7-8971-4ADA-EDD7C2C518A5}"/>
              </a:ext>
            </a:extLst>
          </p:cNvPr>
          <p:cNvSpPr txBox="1"/>
          <p:nvPr/>
        </p:nvSpPr>
        <p:spPr bwMode="auto">
          <a:xfrm>
            <a:off x="5804863" y="4301369"/>
            <a:ext cx="4793300" cy="33855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MAMS on NG-20, not sure when to be deployed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FA4DFA4-2D53-C4F3-DC51-7181EC334806}"/>
              </a:ext>
            </a:extLst>
          </p:cNvPr>
          <p:cNvSpPr txBox="1"/>
          <p:nvPr/>
        </p:nvSpPr>
        <p:spPr bwMode="auto">
          <a:xfrm>
            <a:off x="5779501" y="4525380"/>
            <a:ext cx="5112297" cy="33855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Move SAMS from 4BCO2 to Flawless Space Fibers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79E3B05-D225-7084-D644-E116C6115BFC}"/>
              </a:ext>
            </a:extLst>
          </p:cNvPr>
          <p:cNvSpPr txBox="1"/>
          <p:nvPr/>
        </p:nvSpPr>
        <p:spPr bwMode="auto">
          <a:xfrm>
            <a:off x="10391882" y="4219552"/>
            <a:ext cx="381000" cy="5847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3CAF32D-FB82-AA55-D0A2-489FF1C8E207}"/>
              </a:ext>
            </a:extLst>
          </p:cNvPr>
          <p:cNvSpPr txBox="1"/>
          <p:nvPr/>
        </p:nvSpPr>
        <p:spPr bwMode="auto">
          <a:xfrm>
            <a:off x="10665896" y="4460940"/>
            <a:ext cx="381000" cy="5847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D5A5C19-5D08-1855-CAD3-2FF48D082918}"/>
              </a:ext>
            </a:extLst>
          </p:cNvPr>
          <p:cNvGrpSpPr/>
          <p:nvPr/>
        </p:nvGrpSpPr>
        <p:grpSpPr>
          <a:xfrm>
            <a:off x="7591425" y="4876800"/>
            <a:ext cx="4022255" cy="1148351"/>
            <a:chOff x="7391400" y="5444536"/>
            <a:chExt cx="4022255" cy="114835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3EEDE9B-1EC8-7032-D10C-0A8755AB8DE4}"/>
                </a:ext>
              </a:extLst>
            </p:cNvPr>
            <p:cNvSpPr txBox="1"/>
            <p:nvPr/>
          </p:nvSpPr>
          <p:spPr bwMode="auto">
            <a:xfrm>
              <a:off x="7391400" y="5509513"/>
              <a:ext cx="4022255" cy="1083374"/>
            </a:xfrm>
            <a:prstGeom prst="rect">
              <a:avLst/>
            </a:prstGeom>
            <a:solidFill>
              <a:srgbClr val="F9F2D7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R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1400" b="1" i="0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   </a:t>
              </a:r>
              <a:r>
                <a:rPr kumimoji="0" lang="en-US" sz="1400" b="1" i="0" u="sng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Two Items Above Need:</a:t>
              </a:r>
            </a:p>
            <a:p>
              <a:pPr marL="171450" marR="0" indent="-1714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kumimoji="0" lang="en-US" sz="14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Topology Assessment for sensor and cabling</a:t>
              </a:r>
            </a:p>
            <a:p>
              <a:pPr marL="171450" indent="-171450" eaLnBrk="1" hangingPunct="1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en-US" sz="1400" kern="0" dirty="0">
                  <a:solidFill>
                    <a:srgbClr val="FF0000"/>
                  </a:solidFill>
                  <a:latin typeface="+mn-lt"/>
                </a:rPr>
                <a:t>POIC Chit (request JSC equipment) for SAMS</a:t>
              </a:r>
            </a:p>
            <a:p>
              <a:pPr marL="171450" marR="0" indent="-1714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</a:pPr>
              <a:r>
                <a:rPr kumimoji="0" lang="en-US" sz="140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Crew Procedure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1376007-D26C-2926-2465-C5A912B45406}"/>
                </a:ext>
              </a:extLst>
            </p:cNvPr>
            <p:cNvSpPr txBox="1"/>
            <p:nvPr/>
          </p:nvSpPr>
          <p:spPr bwMode="auto">
            <a:xfrm>
              <a:off x="7391400" y="5444536"/>
              <a:ext cx="381000" cy="584775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R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*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1219985B-070D-C8AC-C8E7-0AF1123DECE9}"/>
              </a:ext>
            </a:extLst>
          </p:cNvPr>
          <p:cNvSpPr txBox="1"/>
          <p:nvPr/>
        </p:nvSpPr>
        <p:spPr bwMode="auto">
          <a:xfrm>
            <a:off x="7591425" y="6131341"/>
            <a:ext cx="3828292" cy="307777"/>
          </a:xfrm>
          <a:prstGeom prst="rect">
            <a:avLst/>
          </a:prstGeom>
          <a:solidFill>
            <a:srgbClr val="F9F2D7"/>
          </a:solidFill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R="0" defTabSz="914400" eaLnBrk="1" latinLnBrk="0" hangingPunct="1">
              <a:lnSpc>
                <a:spcPct val="100000"/>
              </a:lnSpc>
              <a:spcBef>
                <a:spcPct val="20000"/>
              </a:spcBef>
              <a:buClrTx/>
              <a:buSzTx/>
              <a:tabLst/>
              <a:defRPr kumimoji="0" sz="1400" b="1" i="0" strike="noStrike" kern="0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defRPr>
            </a:lvl1pPr>
          </a:lstStyle>
          <a:p>
            <a:r>
              <a:rPr lang="en-US" b="0" dirty="0"/>
              <a:t>Chit also needed for SAMS support for MSRR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8F26EA5F-8E54-A418-B7D0-22EF4DD8733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3216"/>
          <a:stretch/>
        </p:blipFill>
        <p:spPr>
          <a:xfrm>
            <a:off x="7239000" y="5586350"/>
            <a:ext cx="421304" cy="853514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3575E166-CE57-29CE-322F-B7DD76C320E5}"/>
              </a:ext>
            </a:extLst>
          </p:cNvPr>
          <p:cNvSpPr txBox="1"/>
          <p:nvPr/>
        </p:nvSpPr>
        <p:spPr bwMode="auto">
          <a:xfrm>
            <a:off x="232055" y="901898"/>
            <a:ext cx="11727891" cy="307777"/>
          </a:xfrm>
          <a:prstGeom prst="rect">
            <a:avLst/>
          </a:prstGeom>
          <a:solidFill>
            <a:srgbClr val="FFFFFF"/>
          </a:solidFill>
          <a:ln w="1905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R="0" defTabSz="914400" eaLnBrk="1" latinLnBrk="0" hangingPunct="1">
              <a:lnSpc>
                <a:spcPct val="100000"/>
              </a:lnSpc>
              <a:spcBef>
                <a:spcPct val="20000"/>
              </a:spcBef>
              <a:buClrTx/>
              <a:buSzTx/>
              <a:tabLst/>
              <a:defRPr kumimoji="0" sz="1400" b="1" i="0" strike="noStrike" kern="0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defRPr>
            </a:lvl1pPr>
          </a:lstStyle>
          <a:p>
            <a:pPr algn="ctr"/>
            <a:r>
              <a:rPr lang="en-US" b="0" dirty="0"/>
              <a:t>Mention Halley’s note about flight notes system to keep POIC cognizant of upcoming science runs so SAMS can be recovered quickly (if needed).</a:t>
            </a:r>
          </a:p>
        </p:txBody>
      </p:sp>
    </p:spTree>
    <p:extLst>
      <p:ext uri="{BB962C8B-B14F-4D97-AF65-F5344CB8AC3E}">
        <p14:creationId xmlns:p14="http://schemas.microsoft.com/office/powerpoint/2010/main" val="2137250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144000" y="6400800"/>
            <a:ext cx="2743200" cy="365125"/>
          </a:xfrm>
          <a:prstGeom prst="rect">
            <a:avLst/>
          </a:prstGeom>
        </p:spPr>
        <p:txBody>
          <a:bodyPr/>
          <a:lstStyle/>
          <a:p>
            <a:fld id="{0C81F60A-6056-4974-A1EB-C045C38E5E67}" type="slidenum">
              <a:rPr lang="en-US" smtClean="0">
                <a:solidFill>
                  <a:srgbClr val="000000"/>
                </a:solidFill>
                <a:latin typeface="Arial Black" panose="020B0A04020102020204" pitchFamily="34" charset="0"/>
              </a:rPr>
              <a:t>4</a:t>
            </a:fld>
            <a:endParaRPr lang="en-US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90600" y="365487"/>
            <a:ext cx="10134600" cy="607167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2400" b="1" kern="0" dirty="0">
                <a:latin typeface="Arial" panose="020B0604020202020204" pitchFamily="34" charset="0"/>
                <a:cs typeface="Arial" panose="020B0604020202020204" pitchFamily="34" charset="0"/>
              </a:rPr>
              <a:t>Chits for 3 Sets of Borrowed JSC Assets (through life of station)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6C894C9-34AA-0382-B340-30D6CA21B6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625" t="25555" r="23750" b="7777"/>
          <a:stretch/>
        </p:blipFill>
        <p:spPr>
          <a:xfrm>
            <a:off x="1752600" y="882473"/>
            <a:ext cx="7696200" cy="570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181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144000" y="6400800"/>
            <a:ext cx="2743200" cy="365125"/>
          </a:xfrm>
          <a:prstGeom prst="rect">
            <a:avLst/>
          </a:prstGeom>
        </p:spPr>
        <p:txBody>
          <a:bodyPr/>
          <a:lstStyle/>
          <a:p>
            <a:fld id="{0C81F60A-6056-4974-A1EB-C045C38E5E67}" type="slidenum">
              <a:rPr lang="en-US" smtClean="0">
                <a:solidFill>
                  <a:srgbClr val="000000"/>
                </a:solidFill>
                <a:latin typeface="Arial Black" panose="020B0A04020102020204" pitchFamily="34" charset="0"/>
              </a:rPr>
              <a:t>5</a:t>
            </a:fld>
            <a:endParaRPr lang="en-US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1066800" y="385632"/>
            <a:ext cx="10058400" cy="5334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b="1" kern="0" dirty="0">
                <a:solidFill>
                  <a:srgbClr val="000000"/>
                </a:solidFill>
                <a:effectLst/>
              </a:rPr>
              <a:t>Overview</a:t>
            </a:r>
          </a:p>
        </p:txBody>
      </p:sp>
      <p:pic>
        <p:nvPicPr>
          <p:cNvPr id="5" name="Picture 1029" descr="New_Components2">
            <a:extLst>
              <a:ext uri="{FF2B5EF4-FFF2-40B4-BE49-F238E27FC236}">
                <a16:creationId xmlns:a16="http://schemas.microsoft.com/office/drawing/2014/main" id="{474D88F0-9A9B-4313-4187-BD6B12EA83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l="4762" t="42170" r="2381"/>
          <a:stretch/>
        </p:blipFill>
        <p:spPr bwMode="auto">
          <a:xfrm>
            <a:off x="1295400" y="889458"/>
            <a:ext cx="9601200" cy="330687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</p:pic>
      <p:sp>
        <p:nvSpPr>
          <p:cNvPr id="17" name="TextBox 16"/>
          <p:cNvSpPr txBox="1"/>
          <p:nvPr/>
        </p:nvSpPr>
        <p:spPr bwMode="auto">
          <a:xfrm>
            <a:off x="1638300" y="6229350"/>
            <a:ext cx="8915400" cy="400110"/>
          </a:xfrm>
          <a:prstGeom prst="rect">
            <a:avLst/>
          </a:prstGeom>
          <a:noFill/>
          <a:ln w="19050">
            <a:noFill/>
            <a:prstDash val="dash"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</a:pPr>
            <a:r>
              <a:rPr lang="en-US" sz="1800" i="1" u="sng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questions, email</a:t>
            </a:r>
            <a:r>
              <a:rPr lang="en-US" sz="18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n-US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hrovatk@zin-tech.com</a:t>
            </a:r>
            <a:r>
              <a:rPr lang="en-US" sz="18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600" kern="0" cap="small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AND/or</a:t>
            </a:r>
            <a:r>
              <a:rPr lang="en-US" sz="18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pimsops@grc.nasa.gov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571500" y="5867400"/>
            <a:ext cx="11049000" cy="369332"/>
          </a:xfrm>
          <a:prstGeom prst="rect">
            <a:avLst/>
          </a:prstGeom>
          <a:solidFill>
            <a:srgbClr val="FFFF00">
              <a:alpha val="20000"/>
            </a:srgbClr>
          </a:solidFill>
          <a:ln w="1905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As of 10/6/2023, SAMS had collected </a:t>
            </a:r>
            <a:r>
              <a:rPr lang="en-US" sz="1800" b="1" i="1" kern="0" dirty="0">
                <a:solidFill>
                  <a:srgbClr val="FF00FF"/>
                </a:solidFill>
                <a:latin typeface="+mn-lt"/>
              </a:rPr>
              <a:t>over</a:t>
            </a: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+mn-lt"/>
              </a:rPr>
              <a:t> 735</a:t>
            </a:r>
            <a:r>
              <a:rPr lang="en-US" sz="1800" b="1" i="1" dirty="0">
                <a:solidFill>
                  <a:srgbClr val="FF00FF"/>
                </a:solidFill>
                <a:latin typeface="+mn-lt"/>
              </a:rPr>
              <a:t>,000 sensor hours (nearly 19 terabytes)</a:t>
            </a:r>
            <a:r>
              <a:rPr lang="en-US" sz="1800" b="1" dirty="0">
                <a:solidFill>
                  <a:srgbClr val="0000FF"/>
                </a:solidFill>
                <a:latin typeface="+mn-lt"/>
              </a:rPr>
              <a:t> </a:t>
            </a:r>
            <a:r>
              <a:rPr lang="en-US" sz="1800" b="1" dirty="0">
                <a:solidFill>
                  <a:srgbClr val="000000"/>
                </a:solidFill>
                <a:latin typeface="+mn-lt"/>
              </a:rPr>
              <a:t>of data on ISS.</a:t>
            </a:r>
            <a:endParaRPr lang="en-US" sz="1800" b="1" i="1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" name="Content Placeholder 1"/>
          <p:cNvSpPr txBox="1">
            <a:spLocks/>
          </p:cNvSpPr>
          <p:nvPr/>
        </p:nvSpPr>
        <p:spPr bwMode="auto">
          <a:xfrm>
            <a:off x="1295400" y="4270636"/>
            <a:ext cx="9601200" cy="1522462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sz="2000" b="1" u="sng" kern="0" dirty="0">
                <a:solidFill>
                  <a:srgbClr val="000000"/>
                </a:solidFill>
                <a:latin typeface="+mn-lt"/>
              </a:rPr>
              <a:t>SAMS Capabilities and Services:</a:t>
            </a:r>
          </a:p>
          <a:p>
            <a:pPr marL="285750" indent="-28575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2000" kern="0" dirty="0">
                <a:solidFill>
                  <a:srgbClr val="000000"/>
                </a:solidFill>
                <a:latin typeface="+mn-lt"/>
              </a:rPr>
              <a:t>measure the local vibratory regime in </a:t>
            </a:r>
            <a:r>
              <a:rPr lang="en-US" sz="2000" b="1" kern="0" dirty="0">
                <a:solidFill>
                  <a:srgbClr val="000000"/>
                </a:solidFill>
                <a:latin typeface="+mn-lt"/>
              </a:rPr>
              <a:t>all 3 ISS labs</a:t>
            </a:r>
          </a:p>
          <a:p>
            <a:pPr marL="285750" indent="-28575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2000" kern="0" dirty="0">
                <a:solidFill>
                  <a:srgbClr val="000000"/>
                </a:solidFill>
                <a:latin typeface="+mn-lt"/>
              </a:rPr>
              <a:t>goal is continuous, </a:t>
            </a:r>
            <a:r>
              <a:rPr lang="en-US" sz="2000" b="1" kern="0" dirty="0">
                <a:solidFill>
                  <a:srgbClr val="000000"/>
                </a:solidFill>
                <a:latin typeface="+mn-lt"/>
              </a:rPr>
              <a:t>24x7</a:t>
            </a:r>
            <a:r>
              <a:rPr lang="en-US" sz="2000" kern="0" dirty="0">
                <a:solidFill>
                  <a:srgbClr val="000000"/>
                </a:solidFill>
                <a:latin typeface="+mn-lt"/>
              </a:rPr>
              <a:t> operations </a:t>
            </a:r>
            <a:r>
              <a:rPr lang="en-US" sz="2000" i="1" kern="0" dirty="0">
                <a:solidFill>
                  <a:srgbClr val="000000"/>
                </a:solidFill>
                <a:latin typeface="+mn-lt"/>
              </a:rPr>
              <a:t>(CIR, FIR, and MSG turn on/off as needed)</a:t>
            </a:r>
          </a:p>
          <a:p>
            <a:pPr marL="285750" indent="-285750" eaLnBrk="1" hangingPunct="1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2000" kern="0" dirty="0">
                <a:solidFill>
                  <a:srgbClr val="000000"/>
                </a:solidFill>
                <a:latin typeface="+mn-lt"/>
              </a:rPr>
              <a:t>measurement frequency range: </a:t>
            </a:r>
            <a:r>
              <a:rPr lang="en-US" sz="2000" b="1" kern="0" dirty="0">
                <a:solidFill>
                  <a:srgbClr val="000000"/>
                </a:solidFill>
                <a:latin typeface="+mn-lt"/>
              </a:rPr>
              <a:t>0.01 &lt; f &lt; 200 Hz</a:t>
            </a:r>
            <a:endParaRPr lang="en-US" sz="2000" kern="0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spcBef>
                <a:spcPct val="20000"/>
              </a:spcBef>
              <a:defRPr/>
            </a:pPr>
            <a:endParaRPr lang="en-US" sz="2000" kern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783EFC-61C7-D964-6CFD-30BB9C55B15F}"/>
              </a:ext>
            </a:extLst>
          </p:cNvPr>
          <p:cNvSpPr txBox="1"/>
          <p:nvPr/>
        </p:nvSpPr>
        <p:spPr bwMode="auto">
          <a:xfrm>
            <a:off x="7753350" y="4614434"/>
            <a:ext cx="926857" cy="40011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B65B31-2DBC-A821-5ACD-007BD37B1069}"/>
              </a:ext>
            </a:extLst>
          </p:cNvPr>
          <p:cNvSpPr txBox="1"/>
          <p:nvPr/>
        </p:nvSpPr>
        <p:spPr bwMode="auto">
          <a:xfrm>
            <a:off x="3790950" y="1790700"/>
            <a:ext cx="968535" cy="40011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B13C1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MAMS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4B5A70D-9CEB-3222-E3CB-6BECB8671275}"/>
              </a:ext>
            </a:extLst>
          </p:cNvPr>
          <p:cNvGrpSpPr/>
          <p:nvPr/>
        </p:nvGrpSpPr>
        <p:grpSpPr>
          <a:xfrm>
            <a:off x="5534025" y="4046884"/>
            <a:ext cx="5362575" cy="633569"/>
            <a:chOff x="1576387" y="2347911"/>
            <a:chExt cx="9534526" cy="1328162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361D716D-B09A-AB40-21D4-E3447C975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576387" y="2347912"/>
              <a:ext cx="4767263" cy="1328161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E0407697-84B5-58FE-7A18-83498FF27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6343650" y="2347911"/>
              <a:ext cx="4767263" cy="13281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5717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144000" y="6400800"/>
            <a:ext cx="2743200" cy="365125"/>
          </a:xfrm>
          <a:prstGeom prst="rect">
            <a:avLst/>
          </a:prstGeom>
        </p:spPr>
        <p:txBody>
          <a:bodyPr/>
          <a:lstStyle/>
          <a:p>
            <a:fld id="{0C81F60A-6056-4974-A1EB-C045C38E5E67}" type="slidenum">
              <a:rPr lang="en-US" smtClean="0">
                <a:solidFill>
                  <a:srgbClr val="000000"/>
                </a:solidFill>
                <a:latin typeface="Arial Black" panose="020B0A04020102020204" pitchFamily="34" charset="0"/>
              </a:rPr>
              <a:t>6</a:t>
            </a:fld>
            <a:endParaRPr lang="en-US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4C5623-3D07-6C8C-D341-FE9CFC96A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889458"/>
            <a:ext cx="11131794" cy="587646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8C4184A-8356-42FB-32FC-C1F630D4EFFE}"/>
              </a:ext>
            </a:extLst>
          </p:cNvPr>
          <p:cNvSpPr txBox="1"/>
          <p:nvPr/>
        </p:nvSpPr>
        <p:spPr bwMode="auto">
          <a:xfrm>
            <a:off x="2483820" y="2638797"/>
            <a:ext cx="7224359" cy="3970318"/>
          </a:xfrm>
          <a:prstGeom prst="rect">
            <a:avLst/>
          </a:prstGeom>
          <a:solidFill>
            <a:srgbClr val="FFFFFF"/>
          </a:solidFill>
          <a:ln w="381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en-US" sz="2800" b="1" u="sng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Note</a:t>
            </a:r>
            <a:r>
              <a:rPr lang="en-US" sz="28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Archived SAMS data has as-measured mean (average) value intact, but that component is </a:t>
            </a:r>
            <a:r>
              <a:rPr lang="en-US" sz="2800" i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not accurate</a:t>
            </a:r>
            <a:r>
              <a:rPr lang="en-US" sz="28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 Do not use the mean value of SAMS data with any degree of confidence.  A first step in our in-house data processing and analysis chain is to demean </a:t>
            </a:r>
            <a:r>
              <a:rPr lang="en-US" sz="2800" b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(subtract the mean) on per-axis basis</a:t>
            </a:r>
            <a:r>
              <a:rPr lang="en-US" sz="28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 Just about all SAMS analysis results are derived from </a:t>
            </a:r>
            <a:r>
              <a:rPr lang="en-US" sz="2800" i="1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demeaned data</a:t>
            </a:r>
            <a:r>
              <a:rPr lang="en-US" sz="2800" dirty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448C5D-B7FB-2D12-3840-E6B54D9E4D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377" r="37046"/>
          <a:stretch/>
        </p:blipFill>
        <p:spPr>
          <a:xfrm>
            <a:off x="5257800" y="248885"/>
            <a:ext cx="1743075" cy="86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28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144000" y="6400800"/>
            <a:ext cx="2743200" cy="365125"/>
          </a:xfrm>
          <a:prstGeom prst="rect">
            <a:avLst/>
          </a:prstGeom>
        </p:spPr>
        <p:txBody>
          <a:bodyPr/>
          <a:lstStyle/>
          <a:p>
            <a:fld id="{0C81F60A-6056-4974-A1EB-C045C38E5E67}" type="slidenum">
              <a:rPr lang="en-US" smtClean="0">
                <a:solidFill>
                  <a:srgbClr val="000000"/>
                </a:solidFill>
                <a:latin typeface="Arial Black" panose="020B0A04020102020204" pitchFamily="34" charset="0"/>
              </a:rPr>
              <a:t>7</a:t>
            </a:fld>
            <a:endParaRPr lang="en-US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1066800" y="380133"/>
            <a:ext cx="10058400" cy="560061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defTabSz="914400" latinLnBrk="0">
              <a:lnSpc>
                <a:spcPct val="90000"/>
              </a:lnSpc>
              <a:buClrTx/>
              <a:buSzTx/>
              <a:buFontTx/>
              <a:buNone/>
              <a:tabLst/>
              <a:defRPr/>
            </a:pPr>
            <a:r>
              <a:rPr lang="en-US" b="1" kern="0" dirty="0">
                <a:solidFill>
                  <a:srgbClr val="000000"/>
                </a:solidFill>
                <a:effectLst/>
              </a:rPr>
              <a:t>Microgravity Acceleration Measurement System  (MAMS)</a:t>
            </a: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3898778" y="1600200"/>
            <a:ext cx="4125266" cy="3962400"/>
          </a:xfrm>
          <a:prstGeom prst="rect">
            <a:avLst/>
          </a:prstGeom>
          <a:ln w="28575">
            <a:solidFill>
              <a:srgbClr val="000000"/>
            </a:solidFill>
            <a:prstDash val="sysDash"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228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6860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1432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6004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600" b="1" u="sng" kern="0" dirty="0">
                <a:solidFill>
                  <a:srgbClr val="000000"/>
                </a:solidFill>
              </a:rPr>
              <a:t>MAMS Contacts</a:t>
            </a:r>
            <a:r>
              <a:rPr lang="en-US" sz="1400" b="1" u="sng" kern="0" dirty="0">
                <a:solidFill>
                  <a:srgbClr val="000000"/>
                </a:solidFill>
              </a:rPr>
              <a:t>:</a:t>
            </a:r>
            <a:br>
              <a:rPr lang="en-US" sz="1400" b="1" u="sng" kern="0" dirty="0">
                <a:solidFill>
                  <a:srgbClr val="000000"/>
                </a:solidFill>
              </a:rPr>
            </a:br>
            <a:endParaRPr lang="en-US" sz="800" b="1" u="sng" kern="0" dirty="0">
              <a:solidFill>
                <a:srgbClr val="000000"/>
              </a:solidFill>
            </a:endParaRPr>
          </a:p>
          <a:p>
            <a:pPr marL="174625" indent="-174625"/>
            <a:r>
              <a:rPr lang="en-US" sz="1400" b="1" kern="0" dirty="0">
                <a:solidFill>
                  <a:srgbClr val="000000"/>
                </a:solidFill>
              </a:rPr>
              <a:t>Kevin McPherson</a:t>
            </a:r>
            <a:r>
              <a:rPr lang="en-US" sz="1400" kern="0" dirty="0">
                <a:solidFill>
                  <a:srgbClr val="000000"/>
                </a:solidFill>
              </a:rPr>
              <a:t>, MAMS Program Manager</a:t>
            </a:r>
            <a:br>
              <a:rPr lang="en-US" sz="1400" kern="0" dirty="0">
                <a:solidFill>
                  <a:srgbClr val="000000"/>
                </a:solidFill>
              </a:rPr>
            </a:br>
            <a:r>
              <a:rPr lang="en-US" sz="1400" i="1" kern="0" dirty="0">
                <a:solidFill>
                  <a:srgbClr val="000000"/>
                </a:solidFill>
              </a:rPr>
              <a:t>kevin.m.mcpherson@nasa.gov</a:t>
            </a:r>
            <a:br>
              <a:rPr lang="en-US" sz="1400" i="1" kern="0" dirty="0">
                <a:solidFill>
                  <a:srgbClr val="000000"/>
                </a:solidFill>
              </a:rPr>
            </a:br>
            <a:endParaRPr lang="en-US" sz="800" i="1" kern="0" dirty="0">
              <a:solidFill>
                <a:srgbClr val="000000"/>
              </a:solidFill>
            </a:endParaRPr>
          </a:p>
          <a:p>
            <a:pPr marL="174625" indent="-174625"/>
            <a:r>
              <a:rPr lang="en-US" sz="1400" b="1" kern="0" dirty="0">
                <a:solidFill>
                  <a:srgbClr val="000000"/>
                </a:solidFill>
              </a:rPr>
              <a:t>Scott Horan</a:t>
            </a:r>
            <a:r>
              <a:rPr lang="en-US" sz="1400" kern="0" dirty="0">
                <a:solidFill>
                  <a:srgbClr val="000000"/>
                </a:solidFill>
              </a:rPr>
              <a:t>, MAMS Project Manager</a:t>
            </a:r>
            <a:br>
              <a:rPr lang="en-US" sz="1400" kern="0" dirty="0">
                <a:solidFill>
                  <a:srgbClr val="000000"/>
                </a:solidFill>
              </a:rPr>
            </a:br>
            <a:r>
              <a:rPr lang="en-US" sz="1400" i="1" kern="0" dirty="0">
                <a:solidFill>
                  <a:srgbClr val="000000"/>
                </a:solidFill>
              </a:rPr>
              <a:t>horans@zin-tech.com</a:t>
            </a:r>
            <a:br>
              <a:rPr lang="en-US" sz="1400" i="1" kern="0" dirty="0">
                <a:solidFill>
                  <a:srgbClr val="000000"/>
                </a:solidFill>
              </a:rPr>
            </a:br>
            <a:endParaRPr lang="en-US" sz="800" i="1" kern="0" dirty="0">
              <a:solidFill>
                <a:srgbClr val="000000"/>
              </a:solidFill>
            </a:endParaRPr>
          </a:p>
          <a:p>
            <a:pPr marL="174625" indent="-174625"/>
            <a:r>
              <a:rPr lang="en-US" sz="1400" b="1" kern="0" dirty="0">
                <a:solidFill>
                  <a:srgbClr val="000000"/>
                </a:solidFill>
              </a:rPr>
              <a:t>Helen Brown</a:t>
            </a:r>
            <a:r>
              <a:rPr lang="en-US" sz="1400" kern="0" dirty="0">
                <a:solidFill>
                  <a:srgbClr val="000000"/>
                </a:solidFill>
              </a:rPr>
              <a:t>, MAMS Integration &amp; Operations</a:t>
            </a:r>
            <a:br>
              <a:rPr lang="en-US" sz="1400" kern="0" dirty="0">
                <a:solidFill>
                  <a:srgbClr val="000000"/>
                </a:solidFill>
              </a:rPr>
            </a:br>
            <a:r>
              <a:rPr lang="en-US" sz="1400" i="1" kern="0" dirty="0">
                <a:solidFill>
                  <a:srgbClr val="000000"/>
                </a:solidFill>
              </a:rPr>
              <a:t>brownh@zin-tech.com or helen.c.brown@nasa.gov </a:t>
            </a:r>
            <a:br>
              <a:rPr lang="en-US" sz="1400" i="1" kern="0" dirty="0">
                <a:solidFill>
                  <a:srgbClr val="000000"/>
                </a:solidFill>
              </a:rPr>
            </a:br>
            <a:endParaRPr lang="en-US" sz="1400" i="1" kern="0" dirty="0">
              <a:solidFill>
                <a:srgbClr val="000000"/>
              </a:solidFill>
            </a:endParaRPr>
          </a:p>
          <a:p>
            <a:pPr marL="174625" indent="-174625"/>
            <a:endParaRPr lang="en-US" sz="800" b="1" kern="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1400" b="1" u="sng" kern="0" dirty="0">
                <a:solidFill>
                  <a:srgbClr val="000000"/>
                </a:solidFill>
              </a:rPr>
              <a:t>Post installation</a:t>
            </a:r>
            <a:r>
              <a:rPr lang="en-US" sz="1400" b="1" kern="0" dirty="0">
                <a:solidFill>
                  <a:srgbClr val="000000"/>
                </a:solidFill>
              </a:rPr>
              <a:t>:</a:t>
            </a:r>
          </a:p>
          <a:p>
            <a:pPr marL="174625" indent="-174625"/>
            <a:r>
              <a:rPr lang="en-US" sz="1400" b="1" kern="0" dirty="0">
                <a:solidFill>
                  <a:srgbClr val="000000"/>
                </a:solidFill>
              </a:rPr>
              <a:t>Eric Kelly</a:t>
            </a:r>
            <a:r>
              <a:rPr lang="en-US" sz="1400" kern="0" dirty="0">
                <a:solidFill>
                  <a:srgbClr val="000000"/>
                </a:solidFill>
              </a:rPr>
              <a:t>, MAMS Operations &amp; Analysis</a:t>
            </a:r>
            <a:br>
              <a:rPr lang="en-US" sz="1400" kern="0" dirty="0">
                <a:solidFill>
                  <a:srgbClr val="000000"/>
                </a:solidFill>
              </a:rPr>
            </a:br>
            <a:r>
              <a:rPr lang="en-US" sz="1400" i="1" kern="0" dirty="0">
                <a:solidFill>
                  <a:srgbClr val="000000"/>
                </a:solidFill>
              </a:rPr>
              <a:t>kellye@zin-tech.com</a:t>
            </a:r>
            <a:br>
              <a:rPr lang="en-US" sz="1400" i="1" kern="0" dirty="0">
                <a:solidFill>
                  <a:srgbClr val="000000"/>
                </a:solidFill>
              </a:rPr>
            </a:br>
            <a:endParaRPr lang="en-US" sz="600" b="1" kern="0" dirty="0">
              <a:solidFill>
                <a:srgbClr val="000000"/>
              </a:solidFill>
            </a:endParaRPr>
          </a:p>
          <a:p>
            <a:pPr marL="174625" indent="-174625"/>
            <a:r>
              <a:rPr lang="en-US" sz="1400" b="1" kern="0" dirty="0">
                <a:solidFill>
                  <a:srgbClr val="000000"/>
                </a:solidFill>
              </a:rPr>
              <a:t>Ken Hrovat</a:t>
            </a:r>
            <a:r>
              <a:rPr lang="en-US" sz="1400" kern="0" dirty="0">
                <a:solidFill>
                  <a:srgbClr val="000000"/>
                </a:solidFill>
              </a:rPr>
              <a:t>, MAMS Operations &amp; Analysis</a:t>
            </a:r>
            <a:br>
              <a:rPr lang="en-US" sz="1400" kern="0" dirty="0">
                <a:solidFill>
                  <a:srgbClr val="000000"/>
                </a:solidFill>
              </a:rPr>
            </a:br>
            <a:r>
              <a:rPr lang="en-US" sz="1400" i="1" kern="0" dirty="0">
                <a:solidFill>
                  <a:srgbClr val="000000"/>
                </a:solidFill>
              </a:rPr>
              <a:t>hrovatk@zin-tech.com</a:t>
            </a:r>
            <a:br>
              <a:rPr lang="en-US" sz="1400" i="1" kern="0" dirty="0">
                <a:solidFill>
                  <a:srgbClr val="000000"/>
                </a:solidFill>
              </a:rPr>
            </a:br>
            <a:endParaRPr lang="en-US" sz="800" i="1" kern="0" dirty="0">
              <a:solidFill>
                <a:srgbClr val="000000"/>
              </a:solidFill>
            </a:endParaRPr>
          </a:p>
          <a:p>
            <a:pPr marL="0" indent="0">
              <a:buNone/>
            </a:pPr>
            <a:br>
              <a:rPr lang="en-US" sz="1400" i="1" kern="0" dirty="0">
                <a:solidFill>
                  <a:srgbClr val="000000"/>
                </a:solidFill>
              </a:rPr>
            </a:br>
            <a:endParaRPr lang="en-US" sz="800" i="1" kern="0" dirty="0">
              <a:solidFill>
                <a:srgbClr val="000000"/>
              </a:solidFill>
            </a:endParaRPr>
          </a:p>
          <a:p>
            <a:pPr marL="174625" indent="-174625"/>
            <a:endParaRPr lang="en-US" sz="1400" kern="0" dirty="0">
              <a:solidFill>
                <a:srgbClr val="000000"/>
              </a:solidFill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7CA26C6-5B26-4E17-B42F-4515BF04D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4" y="76201"/>
            <a:ext cx="985512" cy="98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5A6E0D-184C-4196-84A6-6386D9A187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954" y="1247201"/>
            <a:ext cx="3365815" cy="43915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45FA6C0-4E96-4A07-B062-D50D09EBA5AD}"/>
              </a:ext>
            </a:extLst>
          </p:cNvPr>
          <p:cNvSpPr txBox="1"/>
          <p:nvPr/>
        </p:nvSpPr>
        <p:spPr bwMode="auto">
          <a:xfrm>
            <a:off x="279742" y="5824288"/>
            <a:ext cx="3190239" cy="5847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+mj-lt"/>
              </a:rPr>
              <a:t>Old MAMS Hardware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  <a:latin typeface="+mj-lt"/>
              </a:rPr>
              <a:t>photo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9C8C1D4-B941-46C1-948E-B5A3CDCACBB5}"/>
              </a:ext>
            </a:extLst>
          </p:cNvPr>
          <p:cNvSpPr txBox="1"/>
          <p:nvPr/>
        </p:nvSpPr>
        <p:spPr bwMode="auto">
          <a:xfrm>
            <a:off x="8587431" y="5824972"/>
            <a:ext cx="3190239" cy="5847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+mj-lt"/>
              </a:rPr>
              <a:t>New MAMS Hardware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  <a:latin typeface="+mj-lt"/>
              </a:rPr>
              <a:t>FIT photo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DA55EC-4DD2-ECA6-322D-25F74635755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081" t="4500" r="3806" b="8071"/>
          <a:stretch/>
        </p:blipFill>
        <p:spPr>
          <a:xfrm>
            <a:off x="8458199" y="1323400"/>
            <a:ext cx="3319471" cy="43915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D7A4C2-E856-B788-646A-6362BA8627C1}"/>
              </a:ext>
            </a:extLst>
          </p:cNvPr>
          <p:cNvSpPr txBox="1"/>
          <p:nvPr/>
        </p:nvSpPr>
        <p:spPr bwMode="auto">
          <a:xfrm>
            <a:off x="8834570" y="3211687"/>
            <a:ext cx="2566728" cy="60529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ctr" defTabSz="914400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A75C0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SAMS Sensor Head</a:t>
            </a:r>
          </a:p>
          <a:p>
            <a:pPr marR="0" algn="ctr" defTabSz="914400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000" b="1" kern="0" dirty="0">
                <a:solidFill>
                  <a:srgbClr val="A75C01"/>
                </a:solidFill>
                <a:latin typeface="+mn-lt"/>
              </a:rPr>
              <a:t>Bolts Here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A75C0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7F2B8CFA-4428-BBCC-7460-177D89B7B291}"/>
              </a:ext>
            </a:extLst>
          </p:cNvPr>
          <p:cNvSpPr/>
          <p:nvPr/>
        </p:nvSpPr>
        <p:spPr bwMode="auto">
          <a:xfrm rot="1710221">
            <a:off x="10498170" y="3872710"/>
            <a:ext cx="606270" cy="240997"/>
          </a:xfrm>
          <a:prstGeom prst="rightArrow">
            <a:avLst>
              <a:gd name="adj1" fmla="val 30937"/>
              <a:gd name="adj2" fmla="val 86977"/>
            </a:avLst>
          </a:prstGeom>
          <a:solidFill>
            <a:srgbClr val="A75C0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274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144000" y="6400800"/>
            <a:ext cx="2743200" cy="365125"/>
          </a:xfrm>
          <a:prstGeom prst="rect">
            <a:avLst/>
          </a:prstGeom>
        </p:spPr>
        <p:txBody>
          <a:bodyPr/>
          <a:lstStyle/>
          <a:p>
            <a:fld id="{0C81F60A-6056-4974-A1EB-C045C38E5E67}" type="slidenum">
              <a:rPr lang="en-US" smtClean="0">
                <a:solidFill>
                  <a:srgbClr val="000000"/>
                </a:solidFill>
                <a:latin typeface="Arial Black" panose="020B0A04020102020204" pitchFamily="34" charset="0"/>
              </a:rPr>
              <a:t>8</a:t>
            </a:fld>
            <a:endParaRPr lang="en-US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48943F33-3DDB-4459-B866-DF4B356FF40C}"/>
              </a:ext>
            </a:extLst>
          </p:cNvPr>
          <p:cNvSpPr txBox="1">
            <a:spLocks/>
          </p:cNvSpPr>
          <p:nvPr/>
        </p:nvSpPr>
        <p:spPr>
          <a:xfrm>
            <a:off x="990600" y="385632"/>
            <a:ext cx="10058400" cy="354388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b="1" kern="0" dirty="0">
                <a:solidFill>
                  <a:srgbClr val="000000"/>
                </a:solidFill>
                <a:effectLst/>
              </a:rPr>
              <a:t>Microgravity Acceleration Measurement System  (MAMS)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71D3A81E-63D5-4037-AF0A-A7B7646F554F}"/>
              </a:ext>
            </a:extLst>
          </p:cNvPr>
          <p:cNvSpPr txBox="1">
            <a:spLocks/>
          </p:cNvSpPr>
          <p:nvPr/>
        </p:nvSpPr>
        <p:spPr>
          <a:xfrm>
            <a:off x="876300" y="795133"/>
            <a:ext cx="10439400" cy="571350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228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6860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1432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6004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b="1" u="sng" kern="0" dirty="0">
                <a:solidFill>
                  <a:srgbClr val="000000"/>
                </a:solidFill>
              </a:rPr>
              <a:t>Capabilities: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rgbClr val="000000"/>
                </a:solidFill>
              </a:rPr>
              <a:t>Provides centralized measurement of the quasi-steady (low-frequency, low magnitude) portion of the acceleration spectrum (below 0.01 Hz) to complement SAMS (&gt; 0.01 Hz).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rgbClr val="000000"/>
                </a:solidFill>
              </a:rPr>
              <a:t>Designed for continuous, 24x7 measurement similar to SAMS.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rgbClr val="000000"/>
                </a:solidFill>
              </a:rPr>
              <a:t>Measurements can be mapped mathematically to an arbitrary location.  This assumes that the space station is a rigid body at low-frequencies.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b="1" u="sng" kern="0" dirty="0">
                <a:solidFill>
                  <a:srgbClr val="000000"/>
                </a:solidFill>
              </a:rPr>
              <a:t>History &amp; Future: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rgbClr val="000000"/>
                </a:solidFill>
              </a:rPr>
              <a:t>Launched on STS-100/6A on April 19, 2001 with nearly flawless, nearly continuous operation on the ISS from GMT 2001-05-03 to 2017-04-22.  MAMS collected over  217,615 sensor hours (5 TB) of data in that span.  Currently on the ground being re-furbished at ZIN Technologies (now Voyager Space) in Cleveland, Ohio.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rgbClr val="000000"/>
                </a:solidFill>
              </a:rPr>
              <a:t>Customers are anybody interested in the quasi-steady environment, and we have heard from at least 3 high-profile payloads wanting MAMS support already: ZBOT-NC, Cold Atom Lab and GTCS.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rgbClr val="000000"/>
                </a:solidFill>
              </a:rPr>
              <a:t>Manifested on NG-20 (</a:t>
            </a:r>
            <a:r>
              <a:rPr lang="en-US" sz="2000" b="1" kern="0" dirty="0">
                <a:solidFill>
                  <a:srgbClr val="000000"/>
                </a:solidFill>
              </a:rPr>
              <a:t>Increment 70!</a:t>
            </a:r>
            <a:r>
              <a:rPr lang="en-US" sz="2000" kern="0" dirty="0">
                <a:solidFill>
                  <a:srgbClr val="000000"/>
                </a:solidFill>
              </a:rPr>
              <a:t>), to be located in ER-6 (LAB1O4).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kern="0" dirty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kern="0" dirty="0">
              <a:solidFill>
                <a:srgbClr val="000000"/>
              </a:solidFill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2E47EDE2-EE74-4F4D-833E-DC484B2C3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3" y="76200"/>
            <a:ext cx="973667" cy="97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0150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0EB9BAD-3102-4660-8C80-426DB4AD2462}"/>
              </a:ext>
            </a:extLst>
          </p:cNvPr>
          <p:cNvSpPr/>
          <p:nvPr/>
        </p:nvSpPr>
        <p:spPr bwMode="auto">
          <a:xfrm>
            <a:off x="3946983" y="3526541"/>
            <a:ext cx="415627" cy="557784"/>
          </a:xfrm>
          <a:prstGeom prst="rect">
            <a:avLst/>
          </a:prstGeom>
          <a:solidFill>
            <a:schemeClr val="accent2">
              <a:lumMod val="20000"/>
              <a:lumOff val="80000"/>
              <a:alpha val="50196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200" b="1" u="sng" dirty="0">
                <a:solidFill>
                  <a:srgbClr val="E6F5FF">
                    <a:lumMod val="10000"/>
                  </a:srgbClr>
                </a:solidFill>
                <a:latin typeface="Arial"/>
              </a:rPr>
              <a:t>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8897"/>
            <a:ext cx="4664710" cy="1325563"/>
          </a:xfrm>
        </p:spPr>
        <p:txBody>
          <a:bodyPr>
            <a:norm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Topology: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SAMS </a:t>
            </a:r>
            <a:r>
              <a:rPr lang="en-US" sz="24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Sensor Locations</a:t>
            </a:r>
            <a:br>
              <a:rPr lang="en-US" sz="20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2023-10-12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144000" y="6400800"/>
            <a:ext cx="2743200" cy="365125"/>
          </a:xfrm>
        </p:spPr>
        <p:txBody>
          <a:bodyPr/>
          <a:lstStyle/>
          <a:p>
            <a:fld id="{EAA74227-4A84-49C2-92CE-BFFE950B6686}" type="slidenum">
              <a:rPr lang="en-US" smtClean="0">
                <a:solidFill>
                  <a:srgbClr val="000000"/>
                </a:solidFill>
                <a:latin typeface="Arial Black" panose="020B0A04020102020204" pitchFamily="34" charset="0"/>
              </a:rPr>
              <a:pPr/>
              <a:t>9</a:t>
            </a:fld>
            <a:endParaRPr lang="en-US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9494" y="1181755"/>
            <a:ext cx="3547665" cy="5187574"/>
          </a:xfrm>
          <a:prstGeom prst="rect">
            <a:avLst/>
          </a:prstGeom>
          <a:solidFill>
            <a:schemeClr val="accent2">
              <a:lumMod val="20000"/>
              <a:lumOff val="80000"/>
              <a:alpha val="50196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200" b="1" u="sng" dirty="0">
              <a:solidFill>
                <a:srgbClr val="E6F5FF">
                  <a:lumMod val="10000"/>
                </a:srgbClr>
              </a:solidFill>
              <a:latin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b="1" u="sng" dirty="0">
                <a:solidFill>
                  <a:srgbClr val="E6F5FF">
                    <a:lumMod val="10000"/>
                  </a:srgbClr>
                </a:solidFill>
                <a:latin typeface="Arial"/>
              </a:rPr>
              <a:t>SAMS Sensor Head Locations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600" b="1" u="sng" dirty="0">
              <a:solidFill>
                <a:srgbClr val="E6F5FF">
                  <a:lumMod val="10000"/>
                </a:srgbClr>
              </a:solidFill>
              <a:latin typeface="Arial"/>
            </a:endParaRPr>
          </a:p>
          <a:p>
            <a:pPr marL="228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C00000"/>
                </a:solidFill>
                <a:latin typeface="+mn-lt"/>
              </a:rPr>
              <a:t>SE F02, COL1A1, ER3, Seat Track</a:t>
            </a:r>
          </a:p>
          <a:p>
            <a:pPr marL="228600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FF00FF"/>
                </a:solidFill>
                <a:latin typeface="+mn-lt"/>
              </a:rPr>
              <a:t>SE F03, LAB1O1, ER2, Lower Z Panel</a:t>
            </a:r>
          </a:p>
          <a:p>
            <a:pPr marL="228600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C00000"/>
                </a:solidFill>
                <a:latin typeface="+mn-lt"/>
              </a:rPr>
              <a:t>SE F04, LAB1P2, ER7, Cold Atom Lab Front</a:t>
            </a:r>
          </a:p>
          <a:p>
            <a:pPr marL="228600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C00000"/>
                </a:solidFill>
                <a:latin typeface="+mn-lt"/>
              </a:rPr>
              <a:t>SE F05, JPM1F1, ER5, Inside RTS/D2</a:t>
            </a:r>
          </a:p>
          <a:p>
            <a:pPr marL="228600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C00000"/>
                </a:solidFill>
                <a:latin typeface="+mn-lt"/>
              </a:rPr>
              <a:t>SE F08, COL1A3, EPM, near PK-4</a:t>
            </a:r>
          </a:p>
          <a:p>
            <a:pPr marL="228600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7030A0"/>
                </a:solidFill>
                <a:latin typeface="+mn-lt"/>
              </a:rPr>
              <a:t>TSH-ES09, LAB1S2, MSG</a:t>
            </a:r>
          </a:p>
          <a:p>
            <a:pPr marL="228600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1563FF"/>
                </a:solidFill>
                <a:latin typeface="+mn-lt"/>
              </a:rPr>
              <a:t>TSH-ES05, LAB1S3, CIR</a:t>
            </a:r>
          </a:p>
          <a:p>
            <a:pPr marL="228600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1563FF"/>
                </a:solidFill>
                <a:latin typeface="+mn-lt"/>
              </a:rPr>
              <a:t>TSH-ES06, LAB1S4, FIR</a:t>
            </a:r>
          </a:p>
          <a:p>
            <a:pPr marL="228600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1563FF"/>
                </a:solidFill>
                <a:latin typeface="Arial"/>
              </a:rPr>
              <a:t>TSH-ES18, LAB1O3, MSRR, KERMIT</a:t>
            </a:r>
          </a:p>
          <a:p>
            <a:pPr marL="228600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1563FF"/>
                </a:solidFill>
                <a:latin typeface="Arial"/>
              </a:rPr>
              <a:t>TSH-ES20, LAB1P4, ER11B, 4BCO2</a:t>
            </a:r>
            <a:endParaRPr lang="en-US" sz="1200" dirty="0">
              <a:solidFill>
                <a:srgbClr val="969696"/>
              </a:solidFill>
              <a:latin typeface="Arial"/>
            </a:endParaRPr>
          </a:p>
          <a:p>
            <a:pPr marL="228600"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969696"/>
                </a:solidFill>
                <a:latin typeface="Arial"/>
              </a:rPr>
              <a:t>TSH-ES03, -ES19, stowed spares</a:t>
            </a:r>
            <a:endParaRPr lang="en-US" sz="1200" dirty="0">
              <a:solidFill>
                <a:srgbClr val="1563FF"/>
              </a:solidFill>
              <a:latin typeface="Arial"/>
            </a:endParaRPr>
          </a:p>
          <a:p>
            <a:pPr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endParaRPr lang="en-US" sz="600" b="1" dirty="0">
              <a:solidFill>
                <a:prstClr val="white">
                  <a:lumMod val="65000"/>
                </a:prstClr>
              </a:solidFill>
              <a:latin typeface="Arial"/>
            </a:endParaRPr>
          </a:p>
          <a:p>
            <a:pPr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rgbClr val="C00000"/>
                </a:solidFill>
                <a:latin typeface="Arial"/>
              </a:rPr>
              <a:t>- - - - - - - - - - - - - - - - - - - - - - - - - - - - - - - - - - - -  </a:t>
            </a:r>
          </a:p>
          <a:p>
            <a:pPr eaLnBrk="1" fontAlgn="auto" hangingPunct="1">
              <a:spcBef>
                <a:spcPct val="30000"/>
              </a:spcBef>
              <a:spcAft>
                <a:spcPts val="0"/>
              </a:spcAft>
              <a:defRPr/>
            </a:pPr>
            <a:endParaRPr lang="en-US" sz="400" b="1" dirty="0">
              <a:solidFill>
                <a:prstClr val="white">
                  <a:lumMod val="65000"/>
                </a:prstClr>
              </a:solidFill>
              <a:latin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b="1" i="1" u="sng" dirty="0">
                <a:solidFill>
                  <a:srgbClr val="E6F5FF">
                    <a:lumMod val="10000"/>
                  </a:srgbClr>
                </a:solidFill>
                <a:latin typeface="Arial"/>
              </a:rPr>
              <a:t>LEGEND: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400" b="1" u="sng" dirty="0">
              <a:solidFill>
                <a:srgbClr val="E6F5FF">
                  <a:lumMod val="10000"/>
                </a:srgbClr>
              </a:solidFill>
              <a:latin typeface="Arial"/>
            </a:endParaRPr>
          </a:p>
          <a:p>
            <a:pPr eaLnBrk="1" fontAlgn="auto" hangingPunct="1">
              <a:spcBef>
                <a:spcPts val="300"/>
              </a:spcBef>
              <a:spcAft>
                <a:spcPts val="0"/>
              </a:spcAft>
            </a:pPr>
            <a:r>
              <a:rPr lang="en-US" sz="1200" dirty="0">
                <a:solidFill>
                  <a:srgbClr val="1563FF"/>
                </a:solidFill>
                <a:latin typeface="Arial"/>
              </a:rPr>
              <a:t>Sensor that does not move</a:t>
            </a:r>
          </a:p>
          <a:p>
            <a:pPr eaLnBrk="1" fontAlgn="auto" hangingPunct="1">
              <a:spcBef>
                <a:spcPts val="300"/>
              </a:spcBef>
              <a:spcAft>
                <a:spcPts val="0"/>
              </a:spcAft>
            </a:pPr>
            <a:r>
              <a:rPr lang="en-US" sz="1200" dirty="0">
                <a:solidFill>
                  <a:srgbClr val="C00000"/>
                </a:solidFill>
                <a:latin typeface="Arial"/>
              </a:rPr>
              <a:t>Sensor that has moved or may move</a:t>
            </a:r>
          </a:p>
          <a:p>
            <a:pPr eaLnBrk="1" fontAlgn="auto" hangingPunct="1">
              <a:spcBef>
                <a:spcPts val="30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FF00FF"/>
                </a:solidFill>
                <a:latin typeface="Arial"/>
              </a:rPr>
              <a:t>Sensor that has never moved</a:t>
            </a:r>
          </a:p>
          <a:p>
            <a:pPr eaLnBrk="1" fontAlgn="auto" hangingPunct="1">
              <a:spcBef>
                <a:spcPts val="30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969696"/>
                </a:solidFill>
                <a:latin typeface="Arial"/>
              </a:rPr>
              <a:t>Stowed or not currently connected</a:t>
            </a:r>
          </a:p>
          <a:p>
            <a:pPr eaLnBrk="1" fontAlgn="auto" hangingPunct="1">
              <a:spcBef>
                <a:spcPts val="30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7030A0"/>
                </a:solidFill>
                <a:latin typeface="Arial"/>
              </a:rPr>
              <a:t>MSG sensor gets installed for some payloads</a:t>
            </a:r>
          </a:p>
        </p:txBody>
      </p:sp>
      <p:sp>
        <p:nvSpPr>
          <p:cNvPr id="37" name="TextBox 36"/>
          <p:cNvSpPr txBox="1"/>
          <p:nvPr/>
        </p:nvSpPr>
        <p:spPr bwMode="auto">
          <a:xfrm>
            <a:off x="3334830" y="3554533"/>
            <a:ext cx="969264" cy="276999"/>
          </a:xfrm>
          <a:prstGeom prst="rect">
            <a:avLst/>
          </a:prstGeom>
          <a:solidFill>
            <a:srgbClr val="FCF9EE"/>
          </a:solidFill>
          <a:ln w="1905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sz="1200" b="1" i="1" dirty="0">
                <a:solidFill>
                  <a:srgbClr val="1563FF"/>
                </a:solidFill>
                <a:latin typeface="Arial"/>
              </a:rPr>
              <a:t>hard-wired</a:t>
            </a:r>
            <a:r>
              <a:rPr lang="en-US" sz="1200" i="1" dirty="0">
                <a:solidFill>
                  <a:srgbClr val="1563FF"/>
                </a:solidFill>
                <a:latin typeface="Arial"/>
              </a:rPr>
              <a:t>  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A456D2D-294B-4002-8765-9A35152C76A7}"/>
              </a:ext>
            </a:extLst>
          </p:cNvPr>
          <p:cNvSpPr txBox="1"/>
          <p:nvPr/>
        </p:nvSpPr>
        <p:spPr bwMode="auto">
          <a:xfrm>
            <a:off x="3315780" y="3779739"/>
            <a:ext cx="971741" cy="276999"/>
          </a:xfrm>
          <a:prstGeom prst="rect">
            <a:avLst/>
          </a:prstGeom>
          <a:solidFill>
            <a:srgbClr val="FCF9EE"/>
          </a:solidFill>
          <a:ln w="1905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sz="1200" b="1" i="1" dirty="0">
                <a:solidFill>
                  <a:srgbClr val="1563FF"/>
                </a:solidFill>
                <a:latin typeface="Arial"/>
              </a:rPr>
              <a:t>hard-wired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64" r="286"/>
          <a:stretch/>
        </p:blipFill>
        <p:spPr>
          <a:xfrm>
            <a:off x="4666672" y="303200"/>
            <a:ext cx="6476999" cy="6350265"/>
          </a:xfrm>
          <a:prstGeom prst="rect">
            <a:avLst/>
          </a:prstGeom>
        </p:spPr>
      </p:pic>
      <p:sp>
        <p:nvSpPr>
          <p:cNvPr id="106" name="Rectangle 105">
            <a:extLst>
              <a:ext uri="{FF2B5EF4-FFF2-40B4-BE49-F238E27FC236}">
                <a16:creationId xmlns:a16="http://schemas.microsoft.com/office/drawing/2014/main" id="{7B2353FF-1F39-408F-9610-9C0769EDA480}"/>
              </a:ext>
            </a:extLst>
          </p:cNvPr>
          <p:cNvSpPr/>
          <p:nvPr/>
        </p:nvSpPr>
        <p:spPr>
          <a:xfrm>
            <a:off x="441260" y="1632980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highlight>
                  <a:srgbClr val="00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n-US" sz="1600" b="1" dirty="0">
              <a:solidFill>
                <a:srgbClr val="FFFFFF"/>
              </a:solidFill>
              <a:highlight>
                <a:srgbClr val="000000"/>
              </a:highlight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AD2CF394-BA7C-4656-BDD7-06702FAA0B7A}"/>
              </a:ext>
            </a:extLst>
          </p:cNvPr>
          <p:cNvSpPr/>
          <p:nvPr/>
        </p:nvSpPr>
        <p:spPr>
          <a:xfrm>
            <a:off x="441260" y="1873411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highlight>
                  <a:srgbClr val="00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en-US" sz="1600" b="1" dirty="0">
              <a:solidFill>
                <a:srgbClr val="FFFFFF"/>
              </a:solidFill>
              <a:highlight>
                <a:srgbClr val="000000"/>
              </a:highlight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7068130-88A7-405E-8856-E67045163A2C}"/>
              </a:ext>
            </a:extLst>
          </p:cNvPr>
          <p:cNvSpPr/>
          <p:nvPr/>
        </p:nvSpPr>
        <p:spPr>
          <a:xfrm>
            <a:off x="441260" y="2109708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highlight>
                  <a:srgbClr val="00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en-US" sz="1600" b="1" dirty="0">
              <a:solidFill>
                <a:srgbClr val="FFFFFF"/>
              </a:solidFill>
              <a:highlight>
                <a:srgbClr val="000000"/>
              </a:highlight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64E32C37-F566-4131-9EFA-6224B8A87219}"/>
              </a:ext>
            </a:extLst>
          </p:cNvPr>
          <p:cNvSpPr/>
          <p:nvPr/>
        </p:nvSpPr>
        <p:spPr>
          <a:xfrm>
            <a:off x="441260" y="2346005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highlight>
                  <a:srgbClr val="00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lang="en-US" sz="1600" b="1" dirty="0">
              <a:solidFill>
                <a:srgbClr val="FFFFFF"/>
              </a:solidFill>
              <a:highlight>
                <a:srgbClr val="000000"/>
              </a:highlight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B8E90235-C8BA-4B23-ACBF-F4EFF7BE9849}"/>
              </a:ext>
            </a:extLst>
          </p:cNvPr>
          <p:cNvSpPr/>
          <p:nvPr/>
        </p:nvSpPr>
        <p:spPr>
          <a:xfrm>
            <a:off x="441260" y="2582301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highlight>
                  <a:srgbClr val="00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endParaRPr lang="en-US" sz="1600" b="1" dirty="0">
              <a:solidFill>
                <a:srgbClr val="FFFFFF"/>
              </a:solidFill>
              <a:highlight>
                <a:srgbClr val="000000"/>
              </a:highlight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B4DB20D8-627A-4EAC-BC22-5CFF7D5FA736}"/>
              </a:ext>
            </a:extLst>
          </p:cNvPr>
          <p:cNvSpPr/>
          <p:nvPr/>
        </p:nvSpPr>
        <p:spPr>
          <a:xfrm>
            <a:off x="441260" y="2849266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highlight>
                  <a:srgbClr val="00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endParaRPr lang="en-US" sz="1600" b="1" dirty="0">
              <a:solidFill>
                <a:srgbClr val="FFFFFF"/>
              </a:solidFill>
              <a:highlight>
                <a:srgbClr val="000000"/>
              </a:highlight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641048E6-7986-4363-9D3D-0F183300C9DD}"/>
              </a:ext>
            </a:extLst>
          </p:cNvPr>
          <p:cNvSpPr/>
          <p:nvPr/>
        </p:nvSpPr>
        <p:spPr>
          <a:xfrm>
            <a:off x="441260" y="3085563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highlight>
                  <a:srgbClr val="00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lang="en-US" sz="1600" b="1" dirty="0">
              <a:solidFill>
                <a:srgbClr val="FFFFFF"/>
              </a:solidFill>
              <a:highlight>
                <a:srgbClr val="000000"/>
              </a:highlight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31A348D-3731-4DF1-9617-57181E0FBEC7}"/>
              </a:ext>
            </a:extLst>
          </p:cNvPr>
          <p:cNvSpPr/>
          <p:nvPr/>
        </p:nvSpPr>
        <p:spPr>
          <a:xfrm>
            <a:off x="441260" y="3321860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highlight>
                  <a:srgbClr val="00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endParaRPr lang="en-US" sz="1600" b="1" dirty="0">
              <a:solidFill>
                <a:srgbClr val="FFFFFF"/>
              </a:solidFill>
              <a:highlight>
                <a:srgbClr val="000000"/>
              </a:highlight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D0D4D17C-6FEB-44F9-9079-2A75B76EFBFB}"/>
              </a:ext>
            </a:extLst>
          </p:cNvPr>
          <p:cNvSpPr/>
          <p:nvPr/>
        </p:nvSpPr>
        <p:spPr>
          <a:xfrm>
            <a:off x="389163" y="3558157"/>
            <a:ext cx="3930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highlight>
                  <a:srgbClr val="00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</a:t>
            </a:r>
            <a:endParaRPr lang="en-US" sz="1600" b="1" dirty="0">
              <a:solidFill>
                <a:srgbClr val="FFFFFF"/>
              </a:solidFill>
              <a:highlight>
                <a:srgbClr val="000000"/>
              </a:highlight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7E88F45F-9B71-43AF-800F-3386B1D28C91}"/>
              </a:ext>
            </a:extLst>
          </p:cNvPr>
          <p:cNvSpPr/>
          <p:nvPr/>
        </p:nvSpPr>
        <p:spPr>
          <a:xfrm>
            <a:off x="389163" y="3772631"/>
            <a:ext cx="3930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highlight>
                  <a:srgbClr val="00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endParaRPr lang="en-US" sz="1600" b="1" dirty="0">
              <a:solidFill>
                <a:srgbClr val="FFFFFF"/>
              </a:solidFill>
              <a:highlight>
                <a:srgbClr val="000000"/>
              </a:highlight>
            </a:endParaRP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7B7C8F8C-1311-4A0B-8D30-713591C660A0}"/>
              </a:ext>
            </a:extLst>
          </p:cNvPr>
          <p:cNvGrpSpPr/>
          <p:nvPr/>
        </p:nvGrpSpPr>
        <p:grpSpPr>
          <a:xfrm>
            <a:off x="457199" y="1914236"/>
            <a:ext cx="815425" cy="1929510"/>
            <a:chOff x="457199" y="1914236"/>
            <a:chExt cx="815425" cy="1929510"/>
          </a:xfrm>
        </p:grpSpPr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C722C204-E47F-42BB-B5A5-BF9D968F3104}"/>
                </a:ext>
              </a:extLst>
            </p:cNvPr>
            <p:cNvGrpSpPr/>
            <p:nvPr/>
          </p:nvGrpSpPr>
          <p:grpSpPr>
            <a:xfrm>
              <a:off x="457199" y="1914236"/>
              <a:ext cx="765849" cy="1929510"/>
              <a:chOff x="156249" y="1914236"/>
              <a:chExt cx="1066800" cy="1929510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6FD83B42-477C-4580-8D25-375FEBD24BA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56249" y="1914236"/>
                <a:ext cx="1066800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CF9EE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594B723A-6E4D-4A23-BE02-9B36469BD6B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56249" y="2146684"/>
                <a:ext cx="1066800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CF9EE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F9C304A5-B694-4102-B9DF-61BA71A5596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56249" y="2396067"/>
                <a:ext cx="1066800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CF9EE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455FD9FB-1A68-436B-B736-21297ED418E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56249" y="2631594"/>
                <a:ext cx="1066800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CF9EE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2AC9FBAC-4A9D-49DB-A9CC-66FE7893971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56249" y="3126388"/>
                <a:ext cx="1066800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CF9EE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206DCB32-860E-4E5B-B165-25EA14F2DAB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56249" y="3358836"/>
                <a:ext cx="1066800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CF9EE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754254C6-E2FD-4100-8353-E7CE910FA93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56249" y="3608219"/>
                <a:ext cx="1066800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CF9EE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C08BEE04-8AB3-4D42-80FF-04091220022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56249" y="3843746"/>
                <a:ext cx="1066800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CF9EE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751136D5-B230-4A1F-8552-99EFFFD8D4F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06775" y="2894163"/>
              <a:ext cx="765849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CF9EE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ECE4C7-2B2A-4387-B2CB-67EA839F2D0B}"/>
              </a:ext>
            </a:extLst>
          </p:cNvPr>
          <p:cNvSpPr/>
          <p:nvPr/>
        </p:nvSpPr>
        <p:spPr bwMode="auto">
          <a:xfrm>
            <a:off x="8046247" y="2700338"/>
            <a:ext cx="347662" cy="342900"/>
          </a:xfrm>
          <a:prstGeom prst="roundRect">
            <a:avLst/>
          </a:pr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E6EAB48-3159-43ED-9202-7AA324B25062}"/>
              </a:ext>
            </a:extLst>
          </p:cNvPr>
          <p:cNvSpPr/>
          <p:nvPr/>
        </p:nvSpPr>
        <p:spPr>
          <a:xfrm>
            <a:off x="7925242" y="2762675"/>
            <a:ext cx="315116" cy="369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highlight>
                  <a:srgbClr val="00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lang="en-US" sz="1600" b="1" dirty="0">
              <a:solidFill>
                <a:srgbClr val="FFFFFF"/>
              </a:solidFill>
              <a:highlight>
                <a:srgbClr val="000000"/>
              </a:highlight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EEDB4F9C-8B9D-46C0-9A46-6720DE2176E7}"/>
              </a:ext>
            </a:extLst>
          </p:cNvPr>
          <p:cNvSpPr/>
          <p:nvPr/>
        </p:nvSpPr>
        <p:spPr bwMode="auto">
          <a:xfrm>
            <a:off x="8586791" y="3238501"/>
            <a:ext cx="347662" cy="342900"/>
          </a:xfrm>
          <a:prstGeom prst="roundRect">
            <a:avLst/>
          </a:pr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66F7BC47-A781-4C45-8F9F-F347BB004CF8}"/>
              </a:ext>
            </a:extLst>
          </p:cNvPr>
          <p:cNvSpPr/>
          <p:nvPr/>
        </p:nvSpPr>
        <p:spPr bwMode="auto">
          <a:xfrm>
            <a:off x="8196266" y="3626644"/>
            <a:ext cx="347662" cy="342900"/>
          </a:xfrm>
          <a:prstGeom prst="roundRect">
            <a:avLst/>
          </a:pr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B2B653B2-C86D-4161-B6B8-A056B7AF483D}"/>
              </a:ext>
            </a:extLst>
          </p:cNvPr>
          <p:cNvSpPr/>
          <p:nvPr/>
        </p:nvSpPr>
        <p:spPr bwMode="auto">
          <a:xfrm>
            <a:off x="7800978" y="3228976"/>
            <a:ext cx="347662" cy="342900"/>
          </a:xfrm>
          <a:prstGeom prst="roundRect">
            <a:avLst/>
          </a:pr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3C39E7B5-A487-4DE4-AAD3-98FC612A9A92}"/>
              </a:ext>
            </a:extLst>
          </p:cNvPr>
          <p:cNvSpPr/>
          <p:nvPr/>
        </p:nvSpPr>
        <p:spPr bwMode="auto">
          <a:xfrm>
            <a:off x="7403309" y="3631407"/>
            <a:ext cx="347662" cy="342900"/>
          </a:xfrm>
          <a:prstGeom prst="roundRect">
            <a:avLst/>
          </a:pr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522EB8D-C9A3-40E8-A604-D3738D853212}"/>
              </a:ext>
            </a:extLst>
          </p:cNvPr>
          <p:cNvSpPr/>
          <p:nvPr/>
        </p:nvSpPr>
        <p:spPr>
          <a:xfrm>
            <a:off x="8066903" y="3692757"/>
            <a:ext cx="315117" cy="369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highlight>
                  <a:srgbClr val="00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en-US" sz="1600" b="1" dirty="0">
              <a:solidFill>
                <a:srgbClr val="FFFFFF"/>
              </a:solidFill>
              <a:highlight>
                <a:srgbClr val="000000"/>
              </a:highlight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3FFADA19-318F-4CB2-8B4E-C62DF78F3FBD}"/>
              </a:ext>
            </a:extLst>
          </p:cNvPr>
          <p:cNvSpPr/>
          <p:nvPr/>
        </p:nvSpPr>
        <p:spPr>
          <a:xfrm>
            <a:off x="7158315" y="3692574"/>
            <a:ext cx="3930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highlight>
                  <a:srgbClr val="00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endParaRPr lang="en-US" sz="1600" b="1" dirty="0">
              <a:solidFill>
                <a:srgbClr val="FFFFFF"/>
              </a:solidFill>
              <a:highlight>
                <a:srgbClr val="000000"/>
              </a:highlight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C0E6A745-ACFF-454B-B540-18A7BB63BDF6}"/>
              </a:ext>
            </a:extLst>
          </p:cNvPr>
          <p:cNvSpPr/>
          <p:nvPr/>
        </p:nvSpPr>
        <p:spPr>
          <a:xfrm>
            <a:off x="7544864" y="3296473"/>
            <a:ext cx="428782" cy="369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highlight>
                  <a:srgbClr val="00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</a:t>
            </a:r>
            <a:endParaRPr lang="en-US" sz="1600" b="1" dirty="0">
              <a:solidFill>
                <a:srgbClr val="FFFFFF"/>
              </a:solidFill>
              <a:highlight>
                <a:srgbClr val="000000"/>
              </a:highlight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836BAE0-1144-4335-AC90-E3B493E13DC0}"/>
              </a:ext>
            </a:extLst>
          </p:cNvPr>
          <p:cNvSpPr/>
          <p:nvPr/>
        </p:nvSpPr>
        <p:spPr>
          <a:xfrm>
            <a:off x="8453438" y="3299284"/>
            <a:ext cx="315118" cy="369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highlight>
                  <a:srgbClr val="00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en-US" sz="1600" b="1" dirty="0">
              <a:solidFill>
                <a:srgbClr val="FFFFFF"/>
              </a:solidFill>
              <a:highlight>
                <a:srgbClr val="000000"/>
              </a:highlight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1E508C29-2A62-413A-921E-1C08839FC3AC}"/>
              </a:ext>
            </a:extLst>
          </p:cNvPr>
          <p:cNvSpPr/>
          <p:nvPr/>
        </p:nvSpPr>
        <p:spPr bwMode="auto">
          <a:xfrm>
            <a:off x="8202811" y="4418563"/>
            <a:ext cx="347662" cy="342900"/>
          </a:xfrm>
          <a:prstGeom prst="roundRect">
            <a:avLst/>
          </a:pr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E552100E-BC31-44CB-9C60-F1EBCAA29445}"/>
              </a:ext>
            </a:extLst>
          </p:cNvPr>
          <p:cNvSpPr/>
          <p:nvPr/>
        </p:nvSpPr>
        <p:spPr bwMode="auto">
          <a:xfrm>
            <a:off x="7802643" y="4422303"/>
            <a:ext cx="347662" cy="342900"/>
          </a:xfrm>
          <a:prstGeom prst="roundRect">
            <a:avLst/>
          </a:pr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7327E947-AF80-42B5-8FAF-1080E225AE02}"/>
              </a:ext>
            </a:extLst>
          </p:cNvPr>
          <p:cNvSpPr/>
          <p:nvPr/>
        </p:nvSpPr>
        <p:spPr bwMode="auto">
          <a:xfrm>
            <a:off x="7399673" y="4414823"/>
            <a:ext cx="347662" cy="342900"/>
          </a:xfrm>
          <a:prstGeom prst="roundRect">
            <a:avLst/>
          </a:pr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121E5378-1398-453B-8759-4BEA1FF485C3}"/>
              </a:ext>
            </a:extLst>
          </p:cNvPr>
          <p:cNvSpPr/>
          <p:nvPr/>
        </p:nvSpPr>
        <p:spPr>
          <a:xfrm>
            <a:off x="7292978" y="4483023"/>
            <a:ext cx="315117" cy="369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highlight>
                  <a:srgbClr val="00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endParaRPr lang="en-US" sz="1600" b="1" dirty="0">
              <a:solidFill>
                <a:srgbClr val="FFFFFF"/>
              </a:solidFill>
              <a:highlight>
                <a:srgbClr val="000000"/>
              </a:highlight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1DFAA69-E120-4B51-8471-154B5262F5D6}"/>
              </a:ext>
            </a:extLst>
          </p:cNvPr>
          <p:cNvSpPr/>
          <p:nvPr/>
        </p:nvSpPr>
        <p:spPr>
          <a:xfrm>
            <a:off x="8057787" y="4482867"/>
            <a:ext cx="315116" cy="369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highlight>
                  <a:srgbClr val="00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endParaRPr lang="en-US" sz="1600" b="1" dirty="0">
              <a:solidFill>
                <a:srgbClr val="FFFFFF"/>
              </a:solidFill>
              <a:highlight>
                <a:srgbClr val="000000"/>
              </a:highlight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A0E1252-E260-4122-99D2-07C600395B49}"/>
              </a:ext>
            </a:extLst>
          </p:cNvPr>
          <p:cNvSpPr/>
          <p:nvPr/>
        </p:nvSpPr>
        <p:spPr>
          <a:xfrm>
            <a:off x="7663703" y="4482988"/>
            <a:ext cx="288862" cy="338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highlight>
                  <a:srgbClr val="00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lang="en-US" sz="1600" b="1" dirty="0">
              <a:solidFill>
                <a:srgbClr val="FFFFFF"/>
              </a:solidFill>
              <a:highlight>
                <a:srgbClr val="000000"/>
              </a:highlight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4330F1ED-1486-4072-88CD-615BAE5F0991}"/>
              </a:ext>
            </a:extLst>
          </p:cNvPr>
          <p:cNvSpPr/>
          <p:nvPr/>
        </p:nvSpPr>
        <p:spPr bwMode="auto">
          <a:xfrm>
            <a:off x="8796338" y="5346518"/>
            <a:ext cx="347662" cy="342900"/>
          </a:xfrm>
          <a:prstGeom prst="roundRect">
            <a:avLst/>
          </a:pr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ACC16BF8-3A26-4952-8787-E86ECB544607}"/>
              </a:ext>
            </a:extLst>
          </p:cNvPr>
          <p:cNvSpPr/>
          <p:nvPr/>
        </p:nvSpPr>
        <p:spPr bwMode="auto">
          <a:xfrm>
            <a:off x="8012396" y="5346518"/>
            <a:ext cx="347662" cy="342900"/>
          </a:xfrm>
          <a:prstGeom prst="roundRect">
            <a:avLst/>
          </a:pr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5FDB5F60-1218-4564-AB99-0761031DCAB3}"/>
              </a:ext>
            </a:extLst>
          </p:cNvPr>
          <p:cNvSpPr/>
          <p:nvPr/>
        </p:nvSpPr>
        <p:spPr>
          <a:xfrm>
            <a:off x="8671405" y="5416358"/>
            <a:ext cx="315117" cy="369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highlight>
                  <a:srgbClr val="00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n-US" sz="1600" b="1" dirty="0">
              <a:solidFill>
                <a:srgbClr val="FFFFFF"/>
              </a:solidFill>
              <a:highlight>
                <a:srgbClr val="000000"/>
              </a:highlight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0671DDB-DDCF-4B9B-88AB-6F456F1B8120}"/>
              </a:ext>
            </a:extLst>
          </p:cNvPr>
          <p:cNvSpPr/>
          <p:nvPr/>
        </p:nvSpPr>
        <p:spPr>
          <a:xfrm>
            <a:off x="7869425" y="5416361"/>
            <a:ext cx="315116" cy="36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highlight>
                  <a:srgbClr val="00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endParaRPr lang="en-US" sz="1600" b="1" dirty="0">
              <a:solidFill>
                <a:srgbClr val="FFFFFF"/>
              </a:solidFill>
              <a:highlight>
                <a:srgbClr val="000000"/>
              </a:highligh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84B882-D390-43DF-B8E8-5C0374EF87C9}"/>
              </a:ext>
            </a:extLst>
          </p:cNvPr>
          <p:cNvSpPr txBox="1"/>
          <p:nvPr/>
        </p:nvSpPr>
        <p:spPr bwMode="auto">
          <a:xfrm>
            <a:off x="4046227" y="4193701"/>
            <a:ext cx="2817382" cy="1372683"/>
          </a:xfrm>
          <a:custGeom>
            <a:avLst/>
            <a:gdLst>
              <a:gd name="connsiteX0" fmla="*/ 0 w 2817382"/>
              <a:gd name="connsiteY0" fmla="*/ 0 h 1372683"/>
              <a:gd name="connsiteX1" fmla="*/ 563476 w 2817382"/>
              <a:gd name="connsiteY1" fmla="*/ 0 h 1372683"/>
              <a:gd name="connsiteX2" fmla="*/ 1098779 w 2817382"/>
              <a:gd name="connsiteY2" fmla="*/ 0 h 1372683"/>
              <a:gd name="connsiteX3" fmla="*/ 1662255 w 2817382"/>
              <a:gd name="connsiteY3" fmla="*/ 0 h 1372683"/>
              <a:gd name="connsiteX4" fmla="*/ 2169384 w 2817382"/>
              <a:gd name="connsiteY4" fmla="*/ 0 h 1372683"/>
              <a:gd name="connsiteX5" fmla="*/ 2817382 w 2817382"/>
              <a:gd name="connsiteY5" fmla="*/ 0 h 1372683"/>
              <a:gd name="connsiteX6" fmla="*/ 2817382 w 2817382"/>
              <a:gd name="connsiteY6" fmla="*/ 485015 h 1372683"/>
              <a:gd name="connsiteX7" fmla="*/ 2817382 w 2817382"/>
              <a:gd name="connsiteY7" fmla="*/ 956302 h 1372683"/>
              <a:gd name="connsiteX8" fmla="*/ 2817382 w 2817382"/>
              <a:gd name="connsiteY8" fmla="*/ 1372683 h 1372683"/>
              <a:gd name="connsiteX9" fmla="*/ 2310253 w 2817382"/>
              <a:gd name="connsiteY9" fmla="*/ 1372683 h 1372683"/>
              <a:gd name="connsiteX10" fmla="*/ 1774951 w 2817382"/>
              <a:gd name="connsiteY10" fmla="*/ 1372683 h 1372683"/>
              <a:gd name="connsiteX11" fmla="*/ 1211474 w 2817382"/>
              <a:gd name="connsiteY11" fmla="*/ 1372683 h 1372683"/>
              <a:gd name="connsiteX12" fmla="*/ 676172 w 2817382"/>
              <a:gd name="connsiteY12" fmla="*/ 1372683 h 1372683"/>
              <a:gd name="connsiteX13" fmla="*/ 0 w 2817382"/>
              <a:gd name="connsiteY13" fmla="*/ 1372683 h 1372683"/>
              <a:gd name="connsiteX14" fmla="*/ 0 w 2817382"/>
              <a:gd name="connsiteY14" fmla="*/ 915122 h 1372683"/>
              <a:gd name="connsiteX15" fmla="*/ 0 w 2817382"/>
              <a:gd name="connsiteY15" fmla="*/ 498741 h 1372683"/>
              <a:gd name="connsiteX16" fmla="*/ 0 w 2817382"/>
              <a:gd name="connsiteY16" fmla="*/ 0 h 137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17382" h="1372683" fill="none" extrusionOk="0">
                <a:moveTo>
                  <a:pt x="0" y="0"/>
                </a:moveTo>
                <a:cubicBezTo>
                  <a:pt x="163871" y="-20528"/>
                  <a:pt x="357330" y="5406"/>
                  <a:pt x="563476" y="0"/>
                </a:cubicBezTo>
                <a:cubicBezTo>
                  <a:pt x="769622" y="-5406"/>
                  <a:pt x="968471" y="24826"/>
                  <a:pt x="1098779" y="0"/>
                </a:cubicBezTo>
                <a:cubicBezTo>
                  <a:pt x="1229087" y="-24826"/>
                  <a:pt x="1502165" y="63179"/>
                  <a:pt x="1662255" y="0"/>
                </a:cubicBezTo>
                <a:cubicBezTo>
                  <a:pt x="1822345" y="-63179"/>
                  <a:pt x="1942886" y="57421"/>
                  <a:pt x="2169384" y="0"/>
                </a:cubicBezTo>
                <a:cubicBezTo>
                  <a:pt x="2395882" y="-57421"/>
                  <a:pt x="2648857" y="35071"/>
                  <a:pt x="2817382" y="0"/>
                </a:cubicBezTo>
                <a:cubicBezTo>
                  <a:pt x="2823137" y="126089"/>
                  <a:pt x="2780900" y="289821"/>
                  <a:pt x="2817382" y="485015"/>
                </a:cubicBezTo>
                <a:cubicBezTo>
                  <a:pt x="2853864" y="680210"/>
                  <a:pt x="2807675" y="838895"/>
                  <a:pt x="2817382" y="956302"/>
                </a:cubicBezTo>
                <a:cubicBezTo>
                  <a:pt x="2827089" y="1073709"/>
                  <a:pt x="2801149" y="1258048"/>
                  <a:pt x="2817382" y="1372683"/>
                </a:cubicBezTo>
                <a:cubicBezTo>
                  <a:pt x="2631582" y="1431781"/>
                  <a:pt x="2424878" y="1317288"/>
                  <a:pt x="2310253" y="1372683"/>
                </a:cubicBezTo>
                <a:cubicBezTo>
                  <a:pt x="2195628" y="1428078"/>
                  <a:pt x="1991356" y="1315319"/>
                  <a:pt x="1774951" y="1372683"/>
                </a:cubicBezTo>
                <a:cubicBezTo>
                  <a:pt x="1558546" y="1430047"/>
                  <a:pt x="1419129" y="1356272"/>
                  <a:pt x="1211474" y="1372683"/>
                </a:cubicBezTo>
                <a:cubicBezTo>
                  <a:pt x="1003819" y="1389094"/>
                  <a:pt x="832670" y="1351656"/>
                  <a:pt x="676172" y="1372683"/>
                </a:cubicBezTo>
                <a:cubicBezTo>
                  <a:pt x="519674" y="1393710"/>
                  <a:pt x="308760" y="1367455"/>
                  <a:pt x="0" y="1372683"/>
                </a:cubicBezTo>
                <a:cubicBezTo>
                  <a:pt x="-27934" y="1173187"/>
                  <a:pt x="36028" y="1054368"/>
                  <a:pt x="0" y="915122"/>
                </a:cubicBezTo>
                <a:cubicBezTo>
                  <a:pt x="-36028" y="775876"/>
                  <a:pt x="31882" y="623750"/>
                  <a:pt x="0" y="498741"/>
                </a:cubicBezTo>
                <a:cubicBezTo>
                  <a:pt x="-31882" y="373732"/>
                  <a:pt x="29777" y="190596"/>
                  <a:pt x="0" y="0"/>
                </a:cubicBezTo>
                <a:close/>
              </a:path>
              <a:path w="2817382" h="1372683" stroke="0" extrusionOk="0">
                <a:moveTo>
                  <a:pt x="0" y="0"/>
                </a:moveTo>
                <a:cubicBezTo>
                  <a:pt x="218933" y="-31742"/>
                  <a:pt x="277651" y="14156"/>
                  <a:pt x="507129" y="0"/>
                </a:cubicBezTo>
                <a:cubicBezTo>
                  <a:pt x="736607" y="-14156"/>
                  <a:pt x="915847" y="53625"/>
                  <a:pt x="1042431" y="0"/>
                </a:cubicBezTo>
                <a:cubicBezTo>
                  <a:pt x="1169015" y="-53625"/>
                  <a:pt x="1286510" y="29584"/>
                  <a:pt x="1521386" y="0"/>
                </a:cubicBezTo>
                <a:cubicBezTo>
                  <a:pt x="1756263" y="-29584"/>
                  <a:pt x="1784804" y="41098"/>
                  <a:pt x="2000341" y="0"/>
                </a:cubicBezTo>
                <a:cubicBezTo>
                  <a:pt x="2215878" y="-41098"/>
                  <a:pt x="2419763" y="28422"/>
                  <a:pt x="2817382" y="0"/>
                </a:cubicBezTo>
                <a:cubicBezTo>
                  <a:pt x="2846356" y="169855"/>
                  <a:pt x="2793830" y="375418"/>
                  <a:pt x="2817382" y="471288"/>
                </a:cubicBezTo>
                <a:cubicBezTo>
                  <a:pt x="2840934" y="567158"/>
                  <a:pt x="2774454" y="780265"/>
                  <a:pt x="2817382" y="901395"/>
                </a:cubicBezTo>
                <a:cubicBezTo>
                  <a:pt x="2860310" y="1022525"/>
                  <a:pt x="2778278" y="1215890"/>
                  <a:pt x="2817382" y="1372683"/>
                </a:cubicBezTo>
                <a:cubicBezTo>
                  <a:pt x="2655638" y="1432941"/>
                  <a:pt x="2428383" y="1315879"/>
                  <a:pt x="2282079" y="1372683"/>
                </a:cubicBezTo>
                <a:cubicBezTo>
                  <a:pt x="2135775" y="1429487"/>
                  <a:pt x="1931495" y="1327568"/>
                  <a:pt x="1662255" y="1372683"/>
                </a:cubicBezTo>
                <a:cubicBezTo>
                  <a:pt x="1393015" y="1417798"/>
                  <a:pt x="1404296" y="1342260"/>
                  <a:pt x="1183300" y="1372683"/>
                </a:cubicBezTo>
                <a:cubicBezTo>
                  <a:pt x="962304" y="1403106"/>
                  <a:pt x="798908" y="1355024"/>
                  <a:pt x="563476" y="1372683"/>
                </a:cubicBezTo>
                <a:cubicBezTo>
                  <a:pt x="328044" y="1390342"/>
                  <a:pt x="184110" y="1370216"/>
                  <a:pt x="0" y="1372683"/>
                </a:cubicBezTo>
                <a:cubicBezTo>
                  <a:pt x="-39218" y="1283250"/>
                  <a:pt x="20857" y="1132233"/>
                  <a:pt x="0" y="928849"/>
                </a:cubicBezTo>
                <a:cubicBezTo>
                  <a:pt x="-20857" y="725465"/>
                  <a:pt x="16072" y="573725"/>
                  <a:pt x="0" y="443834"/>
                </a:cubicBezTo>
                <a:cubicBezTo>
                  <a:pt x="-16072" y="313943"/>
                  <a:pt x="17251" y="112049"/>
                  <a:pt x="0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38100">
            <a:solidFill>
              <a:srgbClr val="0000FF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413195250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CIR, FIR</a:t>
            </a:r>
            <a:r>
              <a:rPr lang="en-US" sz="1600" kern="0" dirty="0">
                <a:solidFill>
                  <a:srgbClr val="0000FF"/>
                </a:solidFill>
                <a:latin typeface="+mn-lt"/>
              </a:rPr>
              <a:t>, and 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MSG </a:t>
            </a:r>
            <a:r>
              <a:rPr lang="en-US" sz="1600" kern="0" dirty="0">
                <a:solidFill>
                  <a:srgbClr val="0000FF"/>
                </a:solidFill>
                <a:latin typeface="+mn-lt"/>
              </a:rPr>
              <a:t>turn SAMS sensors ON/OFF w</a:t>
            </a:r>
            <a:r>
              <a:rPr kumimoji="0" lang="en-US" sz="160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ith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their own ops.</a:t>
            </a:r>
          </a:p>
          <a:p>
            <a:pPr marL="285750" marR="0" indent="-28575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600" kern="0" dirty="0">
                <a:solidFill>
                  <a:srgbClr val="000000"/>
                </a:solidFill>
                <a:latin typeface="+mn-lt"/>
              </a:rPr>
              <a:t>All other sensors nominally 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operate 24x7.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E14CB10-030B-4186-9767-C33929496BBE}"/>
              </a:ext>
            </a:extLst>
          </p:cNvPr>
          <p:cNvSpPr/>
          <p:nvPr/>
        </p:nvSpPr>
        <p:spPr bwMode="auto">
          <a:xfrm>
            <a:off x="7331764" y="4345853"/>
            <a:ext cx="1280160" cy="502920"/>
          </a:xfrm>
          <a:custGeom>
            <a:avLst/>
            <a:gdLst>
              <a:gd name="connsiteX0" fmla="*/ 0 w 1280160"/>
              <a:gd name="connsiteY0" fmla="*/ 83822 h 502920"/>
              <a:gd name="connsiteX1" fmla="*/ 83822 w 1280160"/>
              <a:gd name="connsiteY1" fmla="*/ 0 h 502920"/>
              <a:gd name="connsiteX2" fmla="*/ 628955 w 1280160"/>
              <a:gd name="connsiteY2" fmla="*/ 0 h 502920"/>
              <a:gd name="connsiteX3" fmla="*/ 1196338 w 1280160"/>
              <a:gd name="connsiteY3" fmla="*/ 0 h 502920"/>
              <a:gd name="connsiteX4" fmla="*/ 1280160 w 1280160"/>
              <a:gd name="connsiteY4" fmla="*/ 83822 h 502920"/>
              <a:gd name="connsiteX5" fmla="*/ 1280160 w 1280160"/>
              <a:gd name="connsiteY5" fmla="*/ 419098 h 502920"/>
              <a:gd name="connsiteX6" fmla="*/ 1196338 w 1280160"/>
              <a:gd name="connsiteY6" fmla="*/ 502920 h 502920"/>
              <a:gd name="connsiteX7" fmla="*/ 640080 w 1280160"/>
              <a:gd name="connsiteY7" fmla="*/ 502920 h 502920"/>
              <a:gd name="connsiteX8" fmla="*/ 83822 w 1280160"/>
              <a:gd name="connsiteY8" fmla="*/ 502920 h 502920"/>
              <a:gd name="connsiteX9" fmla="*/ 0 w 1280160"/>
              <a:gd name="connsiteY9" fmla="*/ 419098 h 502920"/>
              <a:gd name="connsiteX10" fmla="*/ 0 w 1280160"/>
              <a:gd name="connsiteY10" fmla="*/ 83822 h 502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0160" h="502920" extrusionOk="0">
                <a:moveTo>
                  <a:pt x="0" y="83822"/>
                </a:moveTo>
                <a:cubicBezTo>
                  <a:pt x="-415" y="38848"/>
                  <a:pt x="36721" y="3519"/>
                  <a:pt x="83822" y="0"/>
                </a:cubicBezTo>
                <a:cubicBezTo>
                  <a:pt x="291699" y="-61740"/>
                  <a:pt x="467480" y="25289"/>
                  <a:pt x="628955" y="0"/>
                </a:cubicBezTo>
                <a:cubicBezTo>
                  <a:pt x="790430" y="-25289"/>
                  <a:pt x="1004802" y="13334"/>
                  <a:pt x="1196338" y="0"/>
                </a:cubicBezTo>
                <a:cubicBezTo>
                  <a:pt x="1254547" y="-5909"/>
                  <a:pt x="1273797" y="26570"/>
                  <a:pt x="1280160" y="83822"/>
                </a:cubicBezTo>
                <a:cubicBezTo>
                  <a:pt x="1320163" y="241297"/>
                  <a:pt x="1268243" y="274635"/>
                  <a:pt x="1280160" y="419098"/>
                </a:cubicBezTo>
                <a:cubicBezTo>
                  <a:pt x="1285952" y="475441"/>
                  <a:pt x="1237556" y="510580"/>
                  <a:pt x="1196338" y="502920"/>
                </a:cubicBezTo>
                <a:cubicBezTo>
                  <a:pt x="989964" y="544161"/>
                  <a:pt x="844819" y="492962"/>
                  <a:pt x="640080" y="502920"/>
                </a:cubicBezTo>
                <a:cubicBezTo>
                  <a:pt x="435341" y="512878"/>
                  <a:pt x="273794" y="446806"/>
                  <a:pt x="83822" y="502920"/>
                </a:cubicBezTo>
                <a:cubicBezTo>
                  <a:pt x="49662" y="501147"/>
                  <a:pt x="8745" y="459808"/>
                  <a:pt x="0" y="419098"/>
                </a:cubicBezTo>
                <a:cubicBezTo>
                  <a:pt x="-18765" y="323508"/>
                  <a:pt x="5193" y="234132"/>
                  <a:pt x="0" y="83822"/>
                </a:cubicBezTo>
                <a:close/>
              </a:path>
            </a:pathLst>
          </a:custGeom>
          <a:noFill/>
          <a:ln w="38100">
            <a:solidFill>
              <a:srgbClr val="0000FF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3557898195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indent="-285750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600" kern="0">
              <a:solidFill>
                <a:schemeClr val="tx2"/>
              </a:solidFill>
              <a:latin typeface="+mn-lt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AAFAEA5-7A97-4145-BAA9-44C1ED274F2D}"/>
              </a:ext>
            </a:extLst>
          </p:cNvPr>
          <p:cNvCxnSpPr>
            <a:cxnSpLocks/>
            <a:stCxn id="8" idx="3"/>
            <a:endCxn id="16" idx="1"/>
          </p:cNvCxnSpPr>
          <p:nvPr/>
        </p:nvCxnSpPr>
        <p:spPr bwMode="auto">
          <a:xfrm flipV="1">
            <a:off x="6863609" y="4597313"/>
            <a:ext cx="468155" cy="28273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868772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6752D9BA-F6CA-4221-8998-7A092E383D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64" r="286"/>
          <a:stretch/>
        </p:blipFill>
        <p:spPr>
          <a:xfrm>
            <a:off x="4666672" y="303200"/>
            <a:ext cx="6476999" cy="635026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144000" y="6400800"/>
            <a:ext cx="2743200" cy="365125"/>
          </a:xfrm>
        </p:spPr>
        <p:txBody>
          <a:bodyPr/>
          <a:lstStyle/>
          <a:p>
            <a:fld id="{EAA74227-4A84-49C2-92CE-BFFE950B6686}" type="slidenum">
              <a:rPr lang="en-US" smtClean="0">
                <a:solidFill>
                  <a:srgbClr val="000000"/>
                </a:solidFill>
                <a:latin typeface="Arial Black" panose="020B0A04020102020204" pitchFamily="34" charset="0"/>
              </a:rPr>
              <a:pPr/>
              <a:t>10</a:t>
            </a:fld>
            <a:endParaRPr lang="en-US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A6C21D51-BDDA-4938-96E7-A925DB30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74" y="416660"/>
            <a:ext cx="466471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Topology: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SAMS </a:t>
            </a:r>
            <a:r>
              <a:rPr lang="en-US" sz="24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Electronics Enclosure (EE)</a:t>
            </a:r>
            <a:br>
              <a:rPr lang="en-US" sz="20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7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Locations</a:t>
            </a:r>
            <a:r>
              <a:rPr lang="en-US" sz="20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2023-10-12</a:t>
            </a:r>
          </a:p>
        </p:txBody>
      </p:sp>
      <p:graphicFrame>
        <p:nvGraphicFramePr>
          <p:cNvPr id="13" name="Table 13">
            <a:extLst>
              <a:ext uri="{FF2B5EF4-FFF2-40B4-BE49-F238E27FC236}">
                <a16:creationId xmlns:a16="http://schemas.microsoft.com/office/drawing/2014/main" id="{77FCEABF-D65F-46A4-999B-4293E7384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187477"/>
              </p:ext>
            </p:extLst>
          </p:nvPr>
        </p:nvGraphicFramePr>
        <p:xfrm>
          <a:off x="459008" y="1948118"/>
          <a:ext cx="4004275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1273">
                  <a:extLst>
                    <a:ext uri="{9D8B030D-6E8A-4147-A177-3AD203B41FA5}">
                      <a16:colId xmlns:a16="http://schemas.microsoft.com/office/drawing/2014/main" val="999295841"/>
                    </a:ext>
                  </a:extLst>
                </a:gridCol>
                <a:gridCol w="812218">
                  <a:extLst>
                    <a:ext uri="{9D8B030D-6E8A-4147-A177-3AD203B41FA5}">
                      <a16:colId xmlns:a16="http://schemas.microsoft.com/office/drawing/2014/main" val="3019347322"/>
                    </a:ext>
                  </a:extLst>
                </a:gridCol>
                <a:gridCol w="944342">
                  <a:extLst>
                    <a:ext uri="{9D8B030D-6E8A-4147-A177-3AD203B41FA5}">
                      <a16:colId xmlns:a16="http://schemas.microsoft.com/office/drawing/2014/main" val="1024881047"/>
                    </a:ext>
                  </a:extLst>
                </a:gridCol>
                <a:gridCol w="643586">
                  <a:extLst>
                    <a:ext uri="{9D8B030D-6E8A-4147-A177-3AD203B41FA5}">
                      <a16:colId xmlns:a16="http://schemas.microsoft.com/office/drawing/2014/main" val="2051482226"/>
                    </a:ext>
                  </a:extLst>
                </a:gridCol>
                <a:gridCol w="942856">
                  <a:extLst>
                    <a:ext uri="{9D8B030D-6E8A-4147-A177-3AD203B41FA5}">
                      <a16:colId xmlns:a16="http://schemas.microsoft.com/office/drawing/2014/main" val="712976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Code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EE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Location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Rack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Type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1205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0000FF"/>
                          </a:solidFill>
                        </a:rPr>
                        <a:t>EE-F01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rgbClr val="0000FF"/>
                          </a:solidFill>
                        </a:rPr>
                        <a:t>LAB1P2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rgbClr val="0000FF"/>
                          </a:solidFill>
                        </a:rPr>
                        <a:t>ER7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rgbClr val="0000FF"/>
                          </a:solidFill>
                        </a:rPr>
                        <a:t>embedded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584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0000FF"/>
                          </a:solidFill>
                        </a:rPr>
                        <a:t>EE-F02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rgbClr val="0000FF"/>
                          </a:solidFill>
                        </a:rPr>
                        <a:t>LAB1O2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rgbClr val="0000FF"/>
                          </a:solidFill>
                        </a:rPr>
                        <a:t>ER1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rgbClr val="0000FF"/>
                          </a:solidFill>
                        </a:rPr>
                        <a:t>RTS/D1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120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0000FF"/>
                          </a:solidFill>
                        </a:rPr>
                        <a:t>EE-F06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rgbClr val="0000FF"/>
                          </a:solidFill>
                        </a:rPr>
                        <a:t>JPM1F1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rgbClr val="0000FF"/>
                          </a:solidFill>
                        </a:rPr>
                        <a:t>ER5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rgbClr val="0000FF"/>
                          </a:solidFill>
                        </a:rPr>
                        <a:t>RTS/D2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870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0000FF"/>
                          </a:solidFill>
                        </a:rPr>
                        <a:t>EE-F04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rgbClr val="0000FF"/>
                          </a:solidFill>
                        </a:rPr>
                        <a:t>COL1A1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rgbClr val="0000FF"/>
                          </a:solidFill>
                        </a:rPr>
                        <a:t>ER3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rgbClr val="0000FF"/>
                          </a:solidFill>
                        </a:rPr>
                        <a:t>embedded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418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0000FF"/>
                          </a:solidFill>
                        </a:rPr>
                        <a:t>EE-F05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rgbClr val="0000FF"/>
                          </a:solidFill>
                        </a:rPr>
                        <a:t>LAB1O1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rgbClr val="0000FF"/>
                          </a:solidFill>
                        </a:rPr>
                        <a:t>ER2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rgbClr val="0000FF"/>
                          </a:solidFill>
                        </a:rPr>
                        <a:t>embedded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567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FF"/>
                          </a:solidFill>
                        </a:rPr>
                        <a:t>EE-F07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rgbClr val="FF00FF"/>
                          </a:solidFill>
                        </a:rPr>
                        <a:t>JPM1A5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rgbClr val="FF00FF"/>
                          </a:solidFill>
                        </a:rPr>
                        <a:t>ER8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rgbClr val="FF00FF"/>
                          </a:solidFill>
                        </a:rPr>
                        <a:t>embedded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5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955308"/>
                  </a:ext>
                </a:extLst>
              </a:tr>
            </a:tbl>
          </a:graphicData>
        </a:graphic>
      </p:graphicFrame>
      <p:grpSp>
        <p:nvGrpSpPr>
          <p:cNvPr id="14" name="Group 13">
            <a:extLst>
              <a:ext uri="{FF2B5EF4-FFF2-40B4-BE49-F238E27FC236}">
                <a16:creationId xmlns:a16="http://schemas.microsoft.com/office/drawing/2014/main" id="{F838ABBB-A697-441A-AE73-67C122C27BF3}"/>
              </a:ext>
            </a:extLst>
          </p:cNvPr>
          <p:cNvGrpSpPr/>
          <p:nvPr/>
        </p:nvGrpSpPr>
        <p:grpSpPr>
          <a:xfrm>
            <a:off x="659150" y="2333831"/>
            <a:ext cx="288862" cy="2195929"/>
            <a:chOff x="657598" y="4190633"/>
            <a:chExt cx="288862" cy="2195929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1D11E326-2B7A-44CD-83C4-2F23531E171C}"/>
                </a:ext>
              </a:extLst>
            </p:cNvPr>
            <p:cNvSpPr/>
            <p:nvPr/>
          </p:nvSpPr>
          <p:spPr>
            <a:xfrm>
              <a:off x="657598" y="4190633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rgbClr val="FFFFFF"/>
                  </a:solidFill>
                  <a:highlight>
                    <a:srgbClr val="0000FF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</a:t>
              </a:r>
              <a:endParaRPr lang="en-US" sz="1600" b="1" dirty="0">
                <a:solidFill>
                  <a:srgbClr val="FFFFFF"/>
                </a:solidFill>
                <a:highlight>
                  <a:srgbClr val="0000FF"/>
                </a:highlight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9D173CEC-A61C-43A2-9BA8-7D467042838F}"/>
                </a:ext>
              </a:extLst>
            </p:cNvPr>
            <p:cNvSpPr/>
            <p:nvPr/>
          </p:nvSpPr>
          <p:spPr>
            <a:xfrm>
              <a:off x="657598" y="6048008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rgbClr val="FFFFFF"/>
                  </a:solidFill>
                  <a:highlight>
                    <a:srgbClr val="FF00FF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7</a:t>
              </a:r>
              <a:endParaRPr lang="en-US" sz="1600" b="1" dirty="0">
                <a:solidFill>
                  <a:srgbClr val="FFFFFF"/>
                </a:solidFill>
                <a:highlight>
                  <a:srgbClr val="FF00FF"/>
                </a:highlight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73828168-2FDE-463B-8D02-12F11942B86D}"/>
                </a:ext>
              </a:extLst>
            </p:cNvPr>
            <p:cNvSpPr/>
            <p:nvPr/>
          </p:nvSpPr>
          <p:spPr>
            <a:xfrm>
              <a:off x="657598" y="4562108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rgbClr val="FFFFFF"/>
                  </a:solidFill>
                  <a:highlight>
                    <a:srgbClr val="0000FF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</a:t>
              </a:r>
              <a:endParaRPr lang="en-US" sz="1600" b="1" dirty="0">
                <a:solidFill>
                  <a:srgbClr val="FFFFFF"/>
                </a:solidFill>
                <a:highlight>
                  <a:srgbClr val="0000FF"/>
                </a:highlight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AE3B944C-C35F-4773-9316-4C0977893FC0}"/>
                </a:ext>
              </a:extLst>
            </p:cNvPr>
            <p:cNvSpPr/>
            <p:nvPr/>
          </p:nvSpPr>
          <p:spPr>
            <a:xfrm>
              <a:off x="657598" y="4933583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rgbClr val="FFFFFF"/>
                  </a:solidFill>
                  <a:highlight>
                    <a:srgbClr val="0000FF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6</a:t>
              </a:r>
              <a:endParaRPr lang="en-US" sz="1600" b="1" dirty="0">
                <a:solidFill>
                  <a:srgbClr val="FFFFFF"/>
                </a:solidFill>
                <a:highlight>
                  <a:srgbClr val="0000FF"/>
                </a:highlight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54519D41-70C1-4B2F-8DED-F284374E2409}"/>
                </a:ext>
              </a:extLst>
            </p:cNvPr>
            <p:cNvSpPr/>
            <p:nvPr/>
          </p:nvSpPr>
          <p:spPr>
            <a:xfrm>
              <a:off x="657598" y="5305058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rgbClr val="FFFFFF"/>
                  </a:solidFill>
                  <a:highlight>
                    <a:srgbClr val="0000FF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</a:t>
              </a:r>
              <a:endParaRPr lang="en-US" sz="1600" b="1" dirty="0">
                <a:solidFill>
                  <a:srgbClr val="FFFFFF"/>
                </a:solidFill>
                <a:highlight>
                  <a:srgbClr val="0000FF"/>
                </a:highlight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554EE13A-D332-4A5C-87EB-7D3D5AF5638E}"/>
                </a:ext>
              </a:extLst>
            </p:cNvPr>
            <p:cNvSpPr/>
            <p:nvPr/>
          </p:nvSpPr>
          <p:spPr>
            <a:xfrm>
              <a:off x="657598" y="5676533"/>
              <a:ext cx="2888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rgbClr val="FFFFFF"/>
                  </a:solidFill>
                  <a:highlight>
                    <a:srgbClr val="0000FF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5</a:t>
              </a:r>
              <a:endParaRPr lang="en-US" sz="1600" b="1" dirty="0">
                <a:solidFill>
                  <a:srgbClr val="FFFFFF"/>
                </a:solidFill>
                <a:highlight>
                  <a:srgbClr val="0000FF"/>
                </a:highlight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CE3B204-38A4-4887-A7BE-6D687B983BC5}"/>
              </a:ext>
            </a:extLst>
          </p:cNvPr>
          <p:cNvSpPr txBox="1"/>
          <p:nvPr/>
        </p:nvSpPr>
        <p:spPr bwMode="auto">
          <a:xfrm>
            <a:off x="506750" y="4576919"/>
            <a:ext cx="3405691" cy="53166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 of GMT 2023-10-12, this EE is not hosting any sensors and is not powered</a:t>
            </a:r>
          </a:p>
        </p:txBody>
      </p: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8B60FD00-7F72-491F-BF81-3BD7B88644A8}"/>
              </a:ext>
            </a:extLst>
          </p:cNvPr>
          <p:cNvCxnSpPr>
            <a:cxnSpLocks/>
            <a:stCxn id="100" idx="1"/>
            <a:endCxn id="2" idx="1"/>
          </p:cNvCxnSpPr>
          <p:nvPr/>
        </p:nvCxnSpPr>
        <p:spPr bwMode="auto">
          <a:xfrm rot="10800000" flipV="1">
            <a:off x="506750" y="4360483"/>
            <a:ext cx="152400" cy="482270"/>
          </a:xfrm>
          <a:prstGeom prst="bentConnector3">
            <a:avLst>
              <a:gd name="adj1" fmla="val 250000"/>
            </a:avLst>
          </a:prstGeom>
          <a:solidFill>
            <a:schemeClr val="accent1"/>
          </a:solidFill>
          <a:ln w="381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60D0B7B-6609-4E24-A110-B687A09A4B21}"/>
              </a:ext>
            </a:extLst>
          </p:cNvPr>
          <p:cNvSpPr/>
          <p:nvPr/>
        </p:nvSpPr>
        <p:spPr bwMode="auto">
          <a:xfrm>
            <a:off x="8056302" y="2691232"/>
            <a:ext cx="347662" cy="342900"/>
          </a:xfrm>
          <a:prstGeom prst="round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86196F14-C0FF-4FCA-B111-CF1AA3D0ECD4}"/>
              </a:ext>
            </a:extLst>
          </p:cNvPr>
          <p:cNvSpPr/>
          <p:nvPr/>
        </p:nvSpPr>
        <p:spPr>
          <a:xfrm>
            <a:off x="7930918" y="2763361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highlight>
                  <a:srgbClr val="0000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endParaRPr lang="en-US" sz="1600" b="1" dirty="0">
              <a:solidFill>
                <a:srgbClr val="FFFFFF"/>
              </a:solidFill>
              <a:highlight>
                <a:srgbClr val="0000FF"/>
              </a:highlight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5C9781B-26C3-4856-B83A-A21AE2DEE720}"/>
              </a:ext>
            </a:extLst>
          </p:cNvPr>
          <p:cNvSpPr/>
          <p:nvPr/>
        </p:nvSpPr>
        <p:spPr bwMode="auto">
          <a:xfrm>
            <a:off x="8803030" y="5358033"/>
            <a:ext cx="347662" cy="342900"/>
          </a:xfrm>
          <a:prstGeom prst="round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033F48B-7C81-4CD1-A95D-2BD9DB79EC91}"/>
              </a:ext>
            </a:extLst>
          </p:cNvPr>
          <p:cNvSpPr/>
          <p:nvPr/>
        </p:nvSpPr>
        <p:spPr bwMode="auto">
          <a:xfrm>
            <a:off x="8593009" y="3235470"/>
            <a:ext cx="347662" cy="342900"/>
          </a:xfrm>
          <a:prstGeom prst="round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DC70B5F7-BCDD-42E3-A819-69A40F71E803}"/>
              </a:ext>
            </a:extLst>
          </p:cNvPr>
          <p:cNvSpPr/>
          <p:nvPr/>
        </p:nvSpPr>
        <p:spPr bwMode="auto">
          <a:xfrm>
            <a:off x="8187271" y="3628210"/>
            <a:ext cx="347662" cy="342900"/>
          </a:xfrm>
          <a:prstGeom prst="round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80226DCA-334A-4AF8-B130-0C35BEFE62A4}"/>
              </a:ext>
            </a:extLst>
          </p:cNvPr>
          <p:cNvSpPr/>
          <p:nvPr/>
        </p:nvSpPr>
        <p:spPr bwMode="auto">
          <a:xfrm>
            <a:off x="9630246" y="1905000"/>
            <a:ext cx="347662" cy="342900"/>
          </a:xfrm>
          <a:prstGeom prst="roundRect">
            <a:avLst/>
          </a:prstGeom>
          <a:noFill/>
          <a:ln w="381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73C617A5-1D8F-4276-B61D-7A2ECC7391B9}"/>
              </a:ext>
            </a:extLst>
          </p:cNvPr>
          <p:cNvSpPr/>
          <p:nvPr/>
        </p:nvSpPr>
        <p:spPr>
          <a:xfrm>
            <a:off x="9501190" y="1972664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highlight>
                  <a:srgbClr val="FF00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endParaRPr lang="en-US" sz="1600" b="1" dirty="0">
              <a:solidFill>
                <a:srgbClr val="FFFFFF"/>
              </a:solidFill>
              <a:highlight>
                <a:srgbClr val="FF00FF"/>
              </a:highlight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56C9A8C7-E6CA-4852-8E15-3E1997E31885}"/>
              </a:ext>
            </a:extLst>
          </p:cNvPr>
          <p:cNvSpPr/>
          <p:nvPr/>
        </p:nvSpPr>
        <p:spPr>
          <a:xfrm>
            <a:off x="8460273" y="3298029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highlight>
                  <a:srgbClr val="0000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lang="en-US" sz="1600" b="1" dirty="0">
              <a:solidFill>
                <a:srgbClr val="FFFFFF"/>
              </a:solidFill>
              <a:highlight>
                <a:srgbClr val="0000FF"/>
              </a:highlight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6BCBA14D-22C4-4039-A397-67A8D8693004}"/>
              </a:ext>
            </a:extLst>
          </p:cNvPr>
          <p:cNvSpPr/>
          <p:nvPr/>
        </p:nvSpPr>
        <p:spPr>
          <a:xfrm>
            <a:off x="8073390" y="3695700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highlight>
                  <a:srgbClr val="0000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n-US" sz="1600" b="1" dirty="0">
              <a:solidFill>
                <a:srgbClr val="FFFFFF"/>
              </a:solidFill>
              <a:highlight>
                <a:srgbClr val="0000FF"/>
              </a:highlight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CF78F4A-4EC6-489C-B1F7-9D503E15DB31}"/>
              </a:ext>
            </a:extLst>
          </p:cNvPr>
          <p:cNvSpPr/>
          <p:nvPr/>
        </p:nvSpPr>
        <p:spPr bwMode="auto">
          <a:xfrm>
            <a:off x="8196337" y="3227233"/>
            <a:ext cx="347662" cy="342900"/>
          </a:xfrm>
          <a:prstGeom prst="round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4555BB5-9868-49A4-A6CC-F5CA8D15BF12}"/>
              </a:ext>
            </a:extLst>
          </p:cNvPr>
          <p:cNvSpPr/>
          <p:nvPr/>
        </p:nvSpPr>
        <p:spPr>
          <a:xfrm>
            <a:off x="8073390" y="3298029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highlight>
                  <a:srgbClr val="0000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n-US" sz="1600" b="1" dirty="0">
              <a:solidFill>
                <a:srgbClr val="FFFFFF"/>
              </a:solidFill>
              <a:highlight>
                <a:srgbClr val="0000FF"/>
              </a:highlight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5580E4F5-454F-4A15-BACF-5B7C1E5EB804}"/>
              </a:ext>
            </a:extLst>
          </p:cNvPr>
          <p:cNvSpPr/>
          <p:nvPr/>
        </p:nvSpPr>
        <p:spPr>
          <a:xfrm>
            <a:off x="8670794" y="5416246"/>
            <a:ext cx="288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highlight>
                  <a:srgbClr val="0000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en-US" sz="1600" b="1" dirty="0">
              <a:solidFill>
                <a:srgbClr val="FFFFFF"/>
              </a:solidFill>
              <a:highlight>
                <a:srgbClr val="0000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539722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144000" y="6400800"/>
            <a:ext cx="2743200" cy="365125"/>
          </a:xfrm>
          <a:prstGeom prst="rect">
            <a:avLst/>
          </a:prstGeom>
        </p:spPr>
        <p:txBody>
          <a:bodyPr/>
          <a:lstStyle/>
          <a:p>
            <a:fld id="{0C81F60A-6056-4974-A1EB-C045C38E5E67}" type="slidenum">
              <a:rPr lang="en-US" smtClean="0">
                <a:solidFill>
                  <a:srgbClr val="000000"/>
                </a:solidFill>
                <a:latin typeface="Arial Black" panose="020B0A04020102020204" pitchFamily="34" charset="0"/>
              </a:rPr>
              <a:t>11</a:t>
            </a:fld>
            <a:endParaRPr lang="en-US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990600" y="385632"/>
            <a:ext cx="10058400" cy="5334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b="1" kern="0" dirty="0">
                <a:solidFill>
                  <a:srgbClr val="000000"/>
                </a:solidFill>
              </a:rPr>
              <a:t>More Overview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482511"/>
              </p:ext>
            </p:extLst>
          </p:nvPr>
        </p:nvGraphicFramePr>
        <p:xfrm>
          <a:off x="609600" y="919034"/>
          <a:ext cx="10972800" cy="537780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997983511"/>
                    </a:ext>
                  </a:extLst>
                </a:gridCol>
                <a:gridCol w="5943600">
                  <a:extLst>
                    <a:ext uri="{9D8B030D-6E8A-4147-A177-3AD203B41FA5}">
                      <a16:colId xmlns:a16="http://schemas.microsoft.com/office/drawing/2014/main" val="2137968889"/>
                    </a:ext>
                  </a:extLst>
                </a:gridCol>
              </a:tblGrid>
              <a:tr h="43324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FFFF"/>
                          </a:solidFill>
                        </a:rPr>
                        <a:t>I</a:t>
                      </a:r>
                      <a:r>
                        <a:rPr lang="en-US" sz="2400" baseline="0" dirty="0">
                          <a:solidFill>
                            <a:srgbClr val="FFFFFF"/>
                          </a:solidFill>
                        </a:rPr>
                        <a:t>f I want to…</a:t>
                      </a:r>
                      <a:endParaRPr lang="en-US" sz="2400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FFFFFF"/>
                          </a:solidFill>
                        </a:rPr>
                        <a:t>then</a:t>
                      </a:r>
                      <a:r>
                        <a:rPr lang="en-US" sz="2400" baseline="0" dirty="0">
                          <a:solidFill>
                            <a:srgbClr val="FFFFFF"/>
                          </a:solidFill>
                        </a:rPr>
                        <a:t>…</a:t>
                      </a:r>
                      <a:endParaRPr lang="en-US" sz="2400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6815662"/>
                  </a:ext>
                </a:extLst>
              </a:tr>
              <a:tr h="866485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download</a:t>
                      </a:r>
                      <a:r>
                        <a:rPr lang="en-US" b="0" dirty="0">
                          <a:solidFill>
                            <a:srgbClr val="000000"/>
                          </a:solidFill>
                        </a:rPr>
                        <a:t> SAMS data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0000"/>
                          </a:solidFill>
                        </a:rPr>
                        <a:t>visit </a:t>
                      </a:r>
                      <a:r>
                        <a:rPr lang="en-US" sz="1600">
                          <a:solidFill>
                            <a:srgbClr val="000000"/>
                          </a:solidFill>
                          <a:hlinkClick r:id="rId3"/>
                        </a:rPr>
                        <a:t>https://gipoc.grc.nasa.gov/pims/pub/pad</a:t>
                      </a:r>
                      <a:r>
                        <a:rPr lang="en-US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-- </a:t>
                      </a:r>
                      <a:r>
                        <a:rPr lang="en-US" i="1" dirty="0">
                          <a:solidFill>
                            <a:srgbClr val="000000"/>
                          </a:solidFill>
                        </a:rPr>
                        <a:t>e.g. use the vibration measurements recorded by SAMS in your own models</a:t>
                      </a:r>
                      <a:r>
                        <a:rPr lang="en-US" i="1" baseline="0" dirty="0">
                          <a:solidFill>
                            <a:srgbClr val="000000"/>
                          </a:solidFill>
                        </a:rPr>
                        <a:t> or</a:t>
                      </a:r>
                      <a:r>
                        <a:rPr lang="en-US" i="1" dirty="0">
                          <a:solidFill>
                            <a:srgbClr val="000000"/>
                          </a:solidFill>
                        </a:rPr>
                        <a:t> correlate with your results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2941983"/>
                  </a:ext>
                </a:extLst>
              </a:tr>
              <a:tr h="895368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read</a:t>
                      </a:r>
                      <a:r>
                        <a:rPr lang="en-US" b="0" dirty="0">
                          <a:solidFill>
                            <a:srgbClr val="000000"/>
                          </a:solidFill>
                        </a:rPr>
                        <a:t> the binary acceleration data files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visit the link shown just below here 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to </a:t>
                      </a:r>
                      <a:r>
                        <a:rPr lang="en-US" i="1" baseline="0" dirty="0">
                          <a:solidFill>
                            <a:srgbClr val="000000"/>
                          </a:solidFill>
                        </a:rPr>
                        <a:t>see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i="1" baseline="0" dirty="0">
                          <a:solidFill>
                            <a:srgbClr val="000000"/>
                          </a:solidFill>
                        </a:rPr>
                        <a:t>how you can start working with acceleration data</a:t>
                      </a:r>
                    </a:p>
                    <a:p>
                      <a:endParaRPr lang="en-US" sz="800" baseline="0" dirty="0">
                        <a:solidFill>
                          <a:srgbClr val="000000"/>
                        </a:solidFill>
                      </a:endParaRPr>
                    </a:p>
                    <a:p>
                      <a:r>
                        <a:rPr lang="en-US" sz="12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hlinkClick r:id="rId4"/>
                        </a:rPr>
                        <a:t>https://gipoc.grc.nasa.gov/pims/plots/user/mohan/how2read_pad_binary_files.html</a:t>
                      </a:r>
                      <a:endParaRPr lang="en-US" sz="120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2877312"/>
                  </a:ext>
                </a:extLst>
              </a:tr>
              <a:tr h="100392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browse</a:t>
                      </a:r>
                      <a:r>
                        <a:rPr lang="en-US" b="0" dirty="0">
                          <a:solidFill>
                            <a:srgbClr val="000000"/>
                          </a:solidFill>
                        </a:rPr>
                        <a:t> daily summary “roadmap” plots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visit 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hlinkClick r:id="rId5"/>
                        </a:rPr>
                        <a:t>https://gipoc.grc.nasa.gov/pims/roadmap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-- </a:t>
                      </a:r>
                      <a:r>
                        <a:rPr lang="en-US" i="1" dirty="0">
                          <a:solidFill>
                            <a:srgbClr val="000000"/>
                          </a:solidFill>
                        </a:rPr>
                        <a:t>these roadmap plots show patterns, structure and boundaries in both time and frequency; these are updated daily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7897377"/>
                  </a:ext>
                </a:extLst>
              </a:tr>
              <a:tr h="1126431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browse</a:t>
                      </a:r>
                      <a:r>
                        <a:rPr lang="en-US" b="0" baseline="0" dirty="0">
                          <a:solidFill>
                            <a:srgbClr val="000000"/>
                          </a:solidFill>
                        </a:rPr>
                        <a:t> acceleration handbook pages</a:t>
                      </a:r>
                      <a:endParaRPr lang="en-US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visit 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hlinkClick r:id="rId6"/>
                        </a:rPr>
                        <a:t>https://gipoc.grc.nasa.gov/wp/pims/handbook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-- </a:t>
                      </a:r>
                      <a:r>
                        <a:rPr lang="en-US" i="1" dirty="0">
                          <a:solidFill>
                            <a:srgbClr val="000000"/>
                          </a:solidFill>
                        </a:rPr>
                        <a:t>these are</a:t>
                      </a:r>
                      <a:r>
                        <a:rPr lang="en-US" i="1" baseline="0" dirty="0">
                          <a:solidFill>
                            <a:srgbClr val="000000"/>
                          </a:solidFill>
                        </a:rPr>
                        <a:t> a collection of PDF files that briefly quantify &amp; qualify various events, activities and various aspects of the microgravity acceleration environment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278290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monitor</a:t>
                      </a:r>
                      <a:r>
                        <a:rPr lang="en-US" sz="18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vibratory environment, near real-time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9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visit </a:t>
                      </a:r>
                      <a:r>
                        <a:rPr lang="en-US" sz="16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  <a:hlinkClick r:id="rId7"/>
                        </a:rPr>
                        <a:t>https://gipoc.grc.nasa.gov/wp/pims/current-real-time/</a:t>
                      </a:r>
                      <a:endParaRPr lang="en-US" sz="180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6277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6053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AD0528-BAAD-48D7-8B5B-F65440C554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8F288-CFB8-4A27-8CF2-7B18C9571A7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7B31E4-B4F8-4EE9-A3D7-0B0A6EA78B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50" t="11852" r="39375" b="4445"/>
          <a:stretch/>
        </p:blipFill>
        <p:spPr>
          <a:xfrm>
            <a:off x="838200" y="660400"/>
            <a:ext cx="4191000" cy="574040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rnd">
            <a:solidFill>
              <a:srgbClr val="FF00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77E7539-E3DD-4962-88FF-8A315A314EC1}"/>
              </a:ext>
            </a:extLst>
          </p:cNvPr>
          <p:cNvSpPr txBox="1"/>
          <p:nvPr/>
        </p:nvSpPr>
        <p:spPr bwMode="auto">
          <a:xfrm>
            <a:off x="1663537" y="282283"/>
            <a:ext cx="2946640" cy="40011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raw data, as-measured</a:t>
            </a: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3FDC61DD-841D-47D7-A405-459AF503F7FC}"/>
              </a:ext>
            </a:extLst>
          </p:cNvPr>
          <p:cNvSpPr txBox="1">
            <a:spLocks/>
          </p:cNvSpPr>
          <p:nvPr/>
        </p:nvSpPr>
        <p:spPr>
          <a:xfrm>
            <a:off x="3886200" y="253738"/>
            <a:ext cx="4770689" cy="533400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b="1" kern="0" dirty="0">
                <a:solidFill>
                  <a:srgbClr val="000000"/>
                </a:solidFill>
              </a:rPr>
              <a:t>More Overview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2455E6-76C4-326C-23BB-102D07C2BF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875" t="12795" r="28125" b="5324"/>
          <a:stretch/>
        </p:blipFill>
        <p:spPr>
          <a:xfrm>
            <a:off x="5291226" y="1025236"/>
            <a:ext cx="6413663" cy="537094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000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E2D7D9B-973B-B184-8FE4-FE1DBDE43F70}"/>
              </a:ext>
            </a:extLst>
          </p:cNvPr>
          <p:cNvSpPr txBox="1"/>
          <p:nvPr/>
        </p:nvSpPr>
        <p:spPr bwMode="auto">
          <a:xfrm>
            <a:off x="5291225" y="652046"/>
            <a:ext cx="6083717" cy="3693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sz="1800" b="1" kern="0" dirty="0">
                <a:solidFill>
                  <a:srgbClr val="0000FF"/>
                </a:solidFill>
                <a:latin typeface="+mn-lt"/>
              </a:rPr>
              <a:t>Why use spectrograms for near real-time monitoring?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4E8BB6-79BE-D91E-71E2-DE11F056451C}"/>
              </a:ext>
            </a:extLst>
          </p:cNvPr>
          <p:cNvSpPr txBox="1"/>
          <p:nvPr/>
        </p:nvSpPr>
        <p:spPr bwMode="auto">
          <a:xfrm>
            <a:off x="5554337" y="1464279"/>
            <a:ext cx="5301451" cy="44627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2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same data set as raw data on the left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FAD216-1A6E-A611-64C7-1EEF52BF7E7F}"/>
              </a:ext>
            </a:extLst>
          </p:cNvPr>
          <p:cNvSpPr txBox="1"/>
          <p:nvPr/>
        </p:nvSpPr>
        <p:spPr bwMode="auto">
          <a:xfrm>
            <a:off x="5652143" y="2823583"/>
            <a:ext cx="1978427" cy="40011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en-US" sz="2000" b="1" kern="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+mn-lt"/>
              </a:rPr>
              <a:t>more</a:t>
            </a:r>
            <a:r>
              <a:rPr lang="en-US" sz="2000" b="1" kern="0" dirty="0">
                <a:solidFill>
                  <a:srgbClr val="FF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+mn-lt"/>
              </a:rPr>
              <a:t> </a:t>
            </a:r>
            <a:r>
              <a:rPr lang="en-US" sz="2000" b="1" kern="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+mn-lt"/>
              </a:rPr>
              <a:t>insight…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AF4B6E7-0C91-FDA3-9E53-AC4B73A761DA}"/>
              </a:ext>
            </a:extLst>
          </p:cNvPr>
          <p:cNvSpPr txBox="1"/>
          <p:nvPr/>
        </p:nvSpPr>
        <p:spPr bwMode="auto">
          <a:xfrm>
            <a:off x="7630570" y="2135622"/>
            <a:ext cx="1709122" cy="40011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defTabSz="914400" eaLnBrk="1" latinLnBrk="0" hangingPunct="1">
              <a:lnSpc>
                <a:spcPct val="100000"/>
              </a:lnSpc>
              <a:spcBef>
                <a:spcPct val="20000"/>
              </a:spcBef>
              <a:buClrTx/>
              <a:buSzTx/>
              <a:tabLst/>
            </a:pPr>
            <a:r>
              <a:rPr lang="en-US" sz="2000" b="1" kern="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+mn-lt"/>
              </a:rPr>
              <a:t>…patterns…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33968E-BA59-E4A6-0C44-1272F2B58238}"/>
              </a:ext>
            </a:extLst>
          </p:cNvPr>
          <p:cNvSpPr txBox="1"/>
          <p:nvPr/>
        </p:nvSpPr>
        <p:spPr bwMode="auto">
          <a:xfrm>
            <a:off x="5544812" y="4183778"/>
            <a:ext cx="5153975" cy="40011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sz="2000" b="1" kern="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+mn-lt"/>
              </a:rPr>
              <a:t>…and structure in both time &amp; frequency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977EFF-26E5-9ADB-EC25-DBB737CC1963}"/>
              </a:ext>
            </a:extLst>
          </p:cNvPr>
          <p:cNvSpPr txBox="1"/>
          <p:nvPr/>
        </p:nvSpPr>
        <p:spPr bwMode="auto">
          <a:xfrm>
            <a:off x="9523410" y="2987045"/>
            <a:ext cx="2181480" cy="40011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en-US" sz="2000" b="1" kern="0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+mn-lt"/>
              </a:rPr>
              <a:t>…boundaries…</a:t>
            </a:r>
          </a:p>
        </p:txBody>
      </p:sp>
    </p:spTree>
    <p:extLst>
      <p:ext uri="{BB962C8B-B14F-4D97-AF65-F5344CB8AC3E}">
        <p14:creationId xmlns:p14="http://schemas.microsoft.com/office/powerpoint/2010/main" val="57025955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Default Design 1">
      <a:dk1>
        <a:srgbClr val="003296"/>
      </a:dk1>
      <a:lt1>
        <a:srgbClr val="E6F5FF"/>
      </a:lt1>
      <a:dk2>
        <a:srgbClr val="0A075A"/>
      </a:dk2>
      <a:lt2>
        <a:srgbClr val="96AAB4"/>
      </a:lt2>
      <a:accent1>
        <a:srgbClr val="DCEBF5"/>
      </a:accent1>
      <a:accent2>
        <a:srgbClr val="E6C855"/>
      </a:accent2>
      <a:accent3>
        <a:srgbClr val="F0F9FF"/>
      </a:accent3>
      <a:accent4>
        <a:srgbClr val="00297F"/>
      </a:accent4>
      <a:accent5>
        <a:srgbClr val="EBF3F9"/>
      </a:accent5>
      <a:accent6>
        <a:srgbClr val="D0B54C"/>
      </a:accent6>
      <a:hlink>
        <a:srgbClr val="CD3732"/>
      </a:hlink>
      <a:folHlink>
        <a:srgbClr val="5AAAD7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  <a:txDef>
      <a:spPr bwMode="auto">
        <a:noFill/>
        <a:ln w="19050">
          <a:solidFill>
            <a:srgbClr val="000000"/>
          </a:solidFill>
          <a:miter lim="800000"/>
          <a:headEnd/>
          <a:tailEnd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R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tabLst/>
          <a:defRPr kumimoji="0" sz="2000" b="0" i="0" u="none" strike="noStrike" kern="0" cap="none" spc="0" normalizeH="0" baseline="0" noProof="0" dirty="0" smtClean="0">
            <a:ln>
              <a:noFill/>
            </a:ln>
            <a:solidFill>
              <a:srgbClr val="000000"/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</a:txDef>
  </a:objectDefaults>
  <a:extraClrSchemeLst>
    <a:extraClrScheme>
      <a:clrScheme name="Default Design 1">
        <a:dk1>
          <a:srgbClr val="003296"/>
        </a:dk1>
        <a:lt1>
          <a:srgbClr val="E6F5FF"/>
        </a:lt1>
        <a:dk2>
          <a:srgbClr val="0A075A"/>
        </a:dk2>
        <a:lt2>
          <a:srgbClr val="96AAB4"/>
        </a:lt2>
        <a:accent1>
          <a:srgbClr val="DCEBF5"/>
        </a:accent1>
        <a:accent2>
          <a:srgbClr val="E6C855"/>
        </a:accent2>
        <a:accent3>
          <a:srgbClr val="F0F9FF"/>
        </a:accent3>
        <a:accent4>
          <a:srgbClr val="00297F"/>
        </a:accent4>
        <a:accent5>
          <a:srgbClr val="EBF3F9"/>
        </a:accent5>
        <a:accent6>
          <a:srgbClr val="D0B54C"/>
        </a:accent6>
        <a:hlink>
          <a:srgbClr val="CD3732"/>
        </a:hlink>
        <a:folHlink>
          <a:srgbClr val="5AAAD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etrospect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28321</TotalTime>
  <Words>1308</Words>
  <Application>Microsoft Office PowerPoint</Application>
  <PresentationFormat>Widescreen</PresentationFormat>
  <Paragraphs>213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Georgia</vt:lpstr>
      <vt:lpstr>Helvetica</vt:lpstr>
      <vt:lpstr>Segoe UI</vt:lpstr>
      <vt:lpstr>Times</vt:lpstr>
      <vt:lpstr>Wingdings</vt:lpstr>
      <vt:lpstr>Blank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Topology: SAMS Sensor Locations 2023-10-12</vt:lpstr>
      <vt:lpstr>Topology: SAMS Electronics Enclosure (EE) Locations 2023-10-12</vt:lpstr>
      <vt:lpstr>PowerPoint Presentation</vt:lpstr>
      <vt:lpstr>PowerPoint Presentation</vt:lpstr>
    </vt:vector>
  </TitlesOfParts>
  <Company>NASA/ODIN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SAMS_Splinter_POIWG_44_2018-10-24</dc:title>
  <dc:subject>SAMS Splinter Meeting</dc:subject>
  <dc:creator>Ken Hrovat</dc:creator>
  <cp:keywords>nasa; iss; acceleration; pims; sams; mams; zin</cp:keywords>
  <cp:lastModifiedBy>Hrovat, Kenneth (GRC)[ZIN TECHNOLOGIES INC]</cp:lastModifiedBy>
  <cp:revision>2511</cp:revision>
  <cp:lastPrinted>2022-04-20T13:43:34Z</cp:lastPrinted>
  <dcterms:created xsi:type="dcterms:W3CDTF">2011-12-15T17:36:35Z</dcterms:created>
  <dcterms:modified xsi:type="dcterms:W3CDTF">2023-10-13T15:47:41Z</dcterms:modified>
</cp:coreProperties>
</file>