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2" r:id="rId4"/>
    <p:sldId id="263" r:id="rId5"/>
    <p:sldId id="264" r:id="rId6"/>
    <p:sldId id="261" r:id="rId7"/>
    <p:sldId id="260" r:id="rId8"/>
    <p:sldId id="265" r:id="rId9"/>
    <p:sldId id="258" r:id="rId10"/>
    <p:sldId id="259" r:id="rId11"/>
    <p:sldId id="266" r:id="rId12"/>
    <p:sldId id="267" r:id="rId13"/>
    <p:sldId id="268" r:id="rId14"/>
    <p:sldId id="269" r:id="rId15"/>
    <p:sldId id="270" r:id="rId16"/>
    <p:sldId id="271" r:id="rId17"/>
    <p:sldId id="272" r:id="rId18"/>
    <p:sldId id="273" r:id="rId19"/>
    <p:sldId id="283" r:id="rId20"/>
    <p:sldId id="282" r:id="rId21"/>
    <p:sldId id="287" r:id="rId22"/>
    <p:sldId id="289" r:id="rId23"/>
    <p:sldId id="288" r:id="rId24"/>
    <p:sldId id="274" r:id="rId25"/>
    <p:sldId id="275" r:id="rId26"/>
    <p:sldId id="277" r:id="rId27"/>
    <p:sldId id="278" r:id="rId28"/>
    <p:sldId id="279" r:id="rId29"/>
    <p:sldId id="280" r:id="rId30"/>
    <p:sldId id="292" r:id="rId31"/>
    <p:sldId id="290" r:id="rId32"/>
    <p:sldId id="29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00"/>
    <a:srgbClr val="0329DD"/>
    <a:srgbClr val="0432FF"/>
    <a:srgbClr val="0020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04"/>
    <p:restoredTop sz="96327"/>
  </p:normalViewPr>
  <p:slideViewPr>
    <p:cSldViewPr snapToGrid="0">
      <p:cViewPr varScale="1">
        <p:scale>
          <a:sx n="171" d="100"/>
          <a:sy n="171" d="100"/>
        </p:scale>
        <p:origin x="200" y="5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3E28F-9711-6581-83F3-78B702F216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83A954-E446-7B4D-6625-E8B31E818A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536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C09B-1E3A-97EB-8A7D-1D554731B1C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5997BB0-BAD6-2710-CD56-F74878BB16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9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9D81B-6209-3928-C0F8-FCB0712B37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B2F5CC-F74C-822B-E1F3-60DD7232D1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5734F2-CCD3-3D87-359A-4007F3E8DC6B}"/>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5" name="Footer Placeholder 4">
            <a:extLst>
              <a:ext uri="{FF2B5EF4-FFF2-40B4-BE49-F238E27FC236}">
                <a16:creationId xmlns:a16="http://schemas.microsoft.com/office/drawing/2014/main" id="{65E701A4-5983-A36D-126A-F201148E16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D125C-F4EC-8C69-B87D-78FA22067FCD}"/>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941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38D3E-41D6-FFB7-8309-313C90CB3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28133C-826F-2432-B2E7-2216BF3231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AD0E62-3CE9-103F-A291-00EC4BB69E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C8A517-46EF-BDEA-D13F-DAA7659E97E8}"/>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6" name="Footer Placeholder 5">
            <a:extLst>
              <a:ext uri="{FF2B5EF4-FFF2-40B4-BE49-F238E27FC236}">
                <a16:creationId xmlns:a16="http://schemas.microsoft.com/office/drawing/2014/main" id="{0EF14BDD-5328-DB37-F6F7-DB85572C6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DC1317-8D3F-7974-CEFD-3277FF8CF8BD}"/>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1174166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5DDA-F069-C6EE-3A75-8BD3175F5B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26EBD8-FC67-A14C-88D4-5F8DEBF37D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E0AA29-6EC6-AF2D-24B1-6F52AF84E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A29C4C-6D64-B9A8-7A40-1A14F05660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34BF98-7644-7602-1097-7B4D7CF271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4AD877-D52F-9F48-413D-705638EE42DC}"/>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8" name="Footer Placeholder 7">
            <a:extLst>
              <a:ext uri="{FF2B5EF4-FFF2-40B4-BE49-F238E27FC236}">
                <a16:creationId xmlns:a16="http://schemas.microsoft.com/office/drawing/2014/main" id="{F3409C87-36CA-4F7C-103D-F6109D8DAB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DB57A8-A516-E3FC-5768-F61C26533415}"/>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466552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07701-006F-B9AE-F3AE-3E198E59FB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CFF6A0-8A02-C4CC-57AD-B8A1AF56CF5A}"/>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4" name="Footer Placeholder 3">
            <a:extLst>
              <a:ext uri="{FF2B5EF4-FFF2-40B4-BE49-F238E27FC236}">
                <a16:creationId xmlns:a16="http://schemas.microsoft.com/office/drawing/2014/main" id="{77A6E7A6-920D-1D7A-C678-8F45781C69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AAEDF4-C5B3-B17E-5C1F-34995CB9D804}"/>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193984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2B4E1A-F17A-C3B5-EC9D-A1143DF61F27}"/>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3" name="Footer Placeholder 2">
            <a:extLst>
              <a:ext uri="{FF2B5EF4-FFF2-40B4-BE49-F238E27FC236}">
                <a16:creationId xmlns:a16="http://schemas.microsoft.com/office/drawing/2014/main" id="{3863DFD7-E3E6-49AA-74D2-0F054BC2B4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35C768-D006-01BB-EB77-FD2E476282D5}"/>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328935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8B27-5781-09B6-220D-AF001598F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97EB81-CCBB-7048-D0A1-C6CE479D49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1AFD1F-74BD-498C-47F7-D26FAA5A65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7665FA-B7C0-B6EC-9FAE-048A256BDABB}"/>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6" name="Footer Placeholder 5">
            <a:extLst>
              <a:ext uri="{FF2B5EF4-FFF2-40B4-BE49-F238E27FC236}">
                <a16:creationId xmlns:a16="http://schemas.microsoft.com/office/drawing/2014/main" id="{F1D87483-0A8F-5C92-8940-B4B130C274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16C54F-C7CD-4712-CEC0-091C42C328A5}"/>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3257035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C9F8-E5D2-93FB-C59B-49A0F706D9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FD002B-745C-A73E-0965-C4B4AB8F8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6276B2-7683-F13B-D218-BDF9DF5AB2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05190D-1A2B-9442-9768-50FA81431F11}"/>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6" name="Footer Placeholder 5">
            <a:extLst>
              <a:ext uri="{FF2B5EF4-FFF2-40B4-BE49-F238E27FC236}">
                <a16:creationId xmlns:a16="http://schemas.microsoft.com/office/drawing/2014/main" id="{19ADF99D-7171-6DA0-3F63-3853C378C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BD97F2-9A69-0E72-4B7F-00EA3E199E4F}"/>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218166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403E4-630B-847D-A806-FE02555060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C4D941-5438-EF15-B891-316AD44AE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B48487-12E8-6703-0F8E-BBC2B451A5B9}"/>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5" name="Footer Placeholder 4">
            <a:extLst>
              <a:ext uri="{FF2B5EF4-FFF2-40B4-BE49-F238E27FC236}">
                <a16:creationId xmlns:a16="http://schemas.microsoft.com/office/drawing/2014/main" id="{B14BCC7D-EA42-EC68-E246-A86222B09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BC76E-675E-711B-019C-B7850D06761F}"/>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398757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4A2D58-29FA-8A18-C863-756916CF8E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929266-B331-BE6E-3CB7-B7A13D133F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5A2B6C-1E97-BAAE-14EA-A489F0F2194F}"/>
              </a:ext>
            </a:extLst>
          </p:cNvPr>
          <p:cNvSpPr>
            <a:spLocks noGrp="1"/>
          </p:cNvSpPr>
          <p:nvPr>
            <p:ph type="dt" sz="half" idx="10"/>
          </p:nvPr>
        </p:nvSpPr>
        <p:spPr/>
        <p:txBody>
          <a:bodyPr/>
          <a:lstStyle/>
          <a:p>
            <a:fld id="{D8972D6A-540A-344D-9A3B-EFEE72759A80}" type="datetimeFigureOut">
              <a:rPr lang="en-US" smtClean="0"/>
              <a:t>10/12/23</a:t>
            </a:fld>
            <a:endParaRPr lang="en-US"/>
          </a:p>
        </p:txBody>
      </p:sp>
      <p:sp>
        <p:nvSpPr>
          <p:cNvPr id="5" name="Footer Placeholder 4">
            <a:extLst>
              <a:ext uri="{FF2B5EF4-FFF2-40B4-BE49-F238E27FC236}">
                <a16:creationId xmlns:a16="http://schemas.microsoft.com/office/drawing/2014/main" id="{E3D44578-8C03-5BAC-9642-2B3F80423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E37C27-13CA-3F1C-F0F8-2D28E4E6F678}"/>
              </a:ext>
            </a:extLst>
          </p:cNvPr>
          <p:cNvSpPr>
            <a:spLocks noGrp="1"/>
          </p:cNvSpPr>
          <p:nvPr>
            <p:ph type="sldNum" sz="quarter" idx="12"/>
          </p:nvPr>
        </p:nvSpPr>
        <p:spPr/>
        <p:txBody>
          <a:bodyPr/>
          <a:lstStyle/>
          <a:p>
            <a:fld id="{CAB11D91-7127-564A-AC64-1488E9178529}" type="slidenum">
              <a:rPr lang="en-US" smtClean="0"/>
              <a:t>‹#›</a:t>
            </a:fld>
            <a:endParaRPr lang="en-US"/>
          </a:p>
        </p:txBody>
      </p:sp>
    </p:spTree>
    <p:extLst>
      <p:ext uri="{BB962C8B-B14F-4D97-AF65-F5344CB8AC3E}">
        <p14:creationId xmlns:p14="http://schemas.microsoft.com/office/powerpoint/2010/main" val="711644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329D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03FE80-D2E3-E30B-187D-1645842479FE}"/>
              </a:ext>
            </a:extLst>
          </p:cNvPr>
          <p:cNvSpPr>
            <a:spLocks noGrp="1"/>
          </p:cNvSpPr>
          <p:nvPr>
            <p:ph type="title"/>
          </p:nvPr>
        </p:nvSpPr>
        <p:spPr>
          <a:xfrm>
            <a:off x="838200" y="365125"/>
            <a:ext cx="10515600" cy="1325563"/>
          </a:xfrm>
          <a:prstGeom prst="rect">
            <a:avLst/>
          </a:prstGeom>
          <a:solidFill>
            <a:srgbClr val="0329DD"/>
          </a:solidFill>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6C7F80C4-DD90-20B5-3384-D037E386DA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28A67A8-94F4-0F06-CE94-C1827651EA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72D6A-540A-344D-9A3B-EFEE72759A80}" type="datetimeFigureOut">
              <a:rPr lang="en-US" smtClean="0"/>
              <a:t>10/12/23</a:t>
            </a:fld>
            <a:endParaRPr lang="en-US"/>
          </a:p>
        </p:txBody>
      </p:sp>
      <p:sp>
        <p:nvSpPr>
          <p:cNvPr id="5" name="Footer Placeholder 4">
            <a:extLst>
              <a:ext uri="{FF2B5EF4-FFF2-40B4-BE49-F238E27FC236}">
                <a16:creationId xmlns:a16="http://schemas.microsoft.com/office/drawing/2014/main" id="{02B49AC6-67D3-6C08-891F-A0D9C6D698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5D77FF-B154-9F01-5775-782C234A3D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11D91-7127-564A-AC64-1488E9178529}" type="slidenum">
              <a:rPr lang="en-US" smtClean="0"/>
              <a:t>‹#›</a:t>
            </a:fld>
            <a:endParaRPr lang="en-US"/>
          </a:p>
        </p:txBody>
      </p:sp>
      <p:pic>
        <p:nvPicPr>
          <p:cNvPr id="8" name="Picture 7">
            <a:extLst>
              <a:ext uri="{FF2B5EF4-FFF2-40B4-BE49-F238E27FC236}">
                <a16:creationId xmlns:a16="http://schemas.microsoft.com/office/drawing/2014/main" id="{72FCED82-C2C6-ECA2-BF7D-8014E1902B94}"/>
              </a:ext>
            </a:extLst>
          </p:cNvPr>
          <p:cNvPicPr>
            <a:picLocks noChangeAspect="1"/>
          </p:cNvPicPr>
          <p:nvPr userDrawn="1"/>
        </p:nvPicPr>
        <p:blipFill>
          <a:blip r:embed="rId13"/>
          <a:stretch>
            <a:fillRect/>
          </a:stretch>
        </p:blipFill>
        <p:spPr>
          <a:xfrm>
            <a:off x="0" y="6176963"/>
            <a:ext cx="12192000" cy="660346"/>
          </a:xfrm>
          <a:prstGeom prst="rect">
            <a:avLst/>
          </a:prstGeom>
        </p:spPr>
      </p:pic>
    </p:spTree>
    <p:extLst>
      <p:ext uri="{BB962C8B-B14F-4D97-AF65-F5344CB8AC3E}">
        <p14:creationId xmlns:p14="http://schemas.microsoft.com/office/powerpoint/2010/main" val="791363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b="1" i="0" kern="1200" baseline="0">
          <a:solidFill>
            <a:srgbClr val="FFFF00"/>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6.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image" Target="../media/image24.jpg"/><Relationship Id="rId1" Type="http://schemas.openxmlformats.org/officeDocument/2006/relationships/slideLayout" Target="../slideLayouts/slideLayout6.xml"/><Relationship Id="rId6" Type="http://schemas.openxmlformats.org/officeDocument/2006/relationships/image" Target="../media/image28.jpg"/><Relationship Id="rId11" Type="http://schemas.openxmlformats.org/officeDocument/2006/relationships/image" Target="../media/image33.jpg"/><Relationship Id="rId5" Type="http://schemas.openxmlformats.org/officeDocument/2006/relationships/image" Target="../media/image27.jpg"/><Relationship Id="rId10" Type="http://schemas.openxmlformats.org/officeDocument/2006/relationships/image" Target="../media/image32.jpg"/><Relationship Id="rId4" Type="http://schemas.openxmlformats.org/officeDocument/2006/relationships/image" Target="../media/image26.jpg"/><Relationship Id="rId9"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6.xml"/><Relationship Id="rId5" Type="http://schemas.openxmlformats.org/officeDocument/2006/relationships/image" Target="../media/image49.jpg"/><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image" Target="../media/image59.jpeg"/><Relationship Id="rId4" Type="http://schemas.openxmlformats.org/officeDocument/2006/relationships/image" Target="../media/image58.jpe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6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png"/><Relationship Id="rId1" Type="http://schemas.openxmlformats.org/officeDocument/2006/relationships/slideLayout" Target="../slideLayouts/slideLayout6.xml"/><Relationship Id="rId5" Type="http://schemas.openxmlformats.org/officeDocument/2006/relationships/image" Target="../media/image70.jpg"/><Relationship Id="rId4" Type="http://schemas.openxmlformats.org/officeDocument/2006/relationships/image" Target="../media/image6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2D53-3D80-8962-D11E-0E54D2CBBB28}"/>
              </a:ext>
            </a:extLst>
          </p:cNvPr>
          <p:cNvSpPr>
            <a:spLocks noGrp="1"/>
          </p:cNvSpPr>
          <p:nvPr>
            <p:ph type="ctrTitle"/>
          </p:nvPr>
        </p:nvSpPr>
        <p:spPr>
          <a:xfrm>
            <a:off x="352746" y="390419"/>
            <a:ext cx="11486508" cy="1047963"/>
          </a:xfrm>
        </p:spPr>
        <p:txBody>
          <a:bodyPr/>
          <a:lstStyle/>
          <a:p>
            <a:r>
              <a:rPr lang="en-US" altLang="en-US" sz="6000" dirty="0">
                <a:ea typeface="ＭＳ Ｐゴシック" panose="020B0600070205080204" pitchFamily="34" charset="-128"/>
              </a:rPr>
              <a:t>TISA Working Group Update</a:t>
            </a:r>
            <a:endParaRPr lang="en-US" dirty="0"/>
          </a:p>
        </p:txBody>
      </p:sp>
      <p:sp>
        <p:nvSpPr>
          <p:cNvPr id="3" name="Subtitle 2">
            <a:extLst>
              <a:ext uri="{FF2B5EF4-FFF2-40B4-BE49-F238E27FC236}">
                <a16:creationId xmlns:a16="http://schemas.microsoft.com/office/drawing/2014/main" id="{0997DFED-E1C3-5282-6C90-72B07D5221D4}"/>
              </a:ext>
            </a:extLst>
          </p:cNvPr>
          <p:cNvSpPr>
            <a:spLocks noGrp="1"/>
          </p:cNvSpPr>
          <p:nvPr>
            <p:ph type="subTitle" idx="1"/>
          </p:nvPr>
        </p:nvSpPr>
        <p:spPr>
          <a:xfrm>
            <a:off x="667820" y="2256122"/>
            <a:ext cx="10695398" cy="3723437"/>
          </a:xfrm>
        </p:spPr>
        <p:txBody>
          <a:bodyPr>
            <a:normAutofit fontScale="25000" lnSpcReduction="20000"/>
          </a:bodyPr>
          <a:lstStyle/>
          <a:p>
            <a:r>
              <a:rPr lang="en-US" altLang="en-US" sz="9600" dirty="0">
                <a:latin typeface="Arial" panose="020B0604020202020204" pitchFamily="34" charset="0"/>
                <a:ea typeface="ＭＳ Ｐゴシック" panose="020B0600070205080204" pitchFamily="34" charset="-128"/>
                <a:cs typeface="Arial" panose="020B0604020202020204" pitchFamily="34" charset="0"/>
              </a:rPr>
              <a:t>CERES TISA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Sublead</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D. Doelling </a:t>
            </a:r>
          </a:p>
          <a:p>
            <a:r>
              <a:rPr lang="en-US" altLang="en-US" sz="9600" dirty="0">
                <a:latin typeface="Arial" panose="020B0604020202020204" pitchFamily="34" charset="0"/>
                <a:ea typeface="ＭＳ Ｐゴシック" panose="020B0600070205080204" pitchFamily="34" charset="-128"/>
                <a:cs typeface="Arial" panose="020B0604020202020204" pitchFamily="34" charset="0"/>
              </a:rPr>
              <a:t>TISA: </a:t>
            </a:r>
            <a:r>
              <a:rPr lang="en-US" altLang="en-US" sz="9600" dirty="0">
                <a:solidFill>
                  <a:srgbClr val="FFFF00"/>
                </a:solidFill>
                <a:latin typeface="Arial" panose="020B0604020202020204" pitchFamily="34" charset="0"/>
                <a:ea typeface="ＭＳ Ｐゴシック" panose="020B0600070205080204" pitchFamily="34" charset="-128"/>
                <a:cs typeface="Arial" panose="020B0604020202020204" pitchFamily="34" charset="0"/>
              </a:rPr>
              <a:t>B. Branch, </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A. Gopalan, K.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Itterly</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E.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Kizer</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P.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Mlynczak</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a:t>
            </a:r>
            <a:r>
              <a:rPr lang="en-US" altLang="en-US" sz="9600" dirty="0">
                <a:solidFill>
                  <a:srgbClr val="FFC000"/>
                </a:solidFill>
                <a:latin typeface="Arial" panose="020B0604020202020204" pitchFamily="34" charset="0"/>
                <a:ea typeface="ＭＳ Ｐゴシック" panose="020B0600070205080204" pitchFamily="34" charset="-128"/>
                <a:cs typeface="Arial" panose="020B0604020202020204" pitchFamily="34" charset="0"/>
              </a:rPr>
              <a:t>C. Nguyen*</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a:t>
            </a:r>
          </a:p>
          <a:p>
            <a:r>
              <a:rPr lang="en-US" altLang="en-US" sz="9600" dirty="0">
                <a:latin typeface="Arial" panose="020B0604020202020204" pitchFamily="34" charset="0"/>
                <a:ea typeface="ＭＳ Ｐゴシック" panose="020B0600070205080204" pitchFamily="34" charset="-128"/>
                <a:cs typeface="Arial" panose="020B0604020202020204" pitchFamily="34" charset="0"/>
              </a:rPr>
              <a:t>M.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Nordeen</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M. Sun, J. Wilkins, </a:t>
            </a:r>
            <a:r>
              <a:rPr lang="en-US" altLang="en-US" sz="9600" dirty="0">
                <a:solidFill>
                  <a:srgbClr val="FFC000"/>
                </a:solidFill>
                <a:latin typeface="Arial" panose="020B0604020202020204" pitchFamily="34" charset="0"/>
                <a:ea typeface="ＭＳ Ｐゴシック" panose="020B0600070205080204" pitchFamily="34" charset="-128"/>
                <a:cs typeface="Arial" panose="020B0604020202020204" pitchFamily="34" charset="0"/>
              </a:rPr>
              <a:t>F. Wrenn*</a:t>
            </a:r>
          </a:p>
          <a:p>
            <a:r>
              <a:rPr lang="en-US" altLang="en-US" sz="9600" dirty="0">
                <a:latin typeface="Arial" panose="020B0604020202020204" pitchFamily="34" charset="0"/>
                <a:ea typeface="ＭＳ Ｐゴシック" panose="020B0600070205080204" pitchFamily="34" charset="-128"/>
                <a:cs typeface="Arial" panose="020B0604020202020204" pitchFamily="34" charset="0"/>
              </a:rPr>
              <a:t> GEO and Imager calibration: P.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Khakurel</a:t>
            </a:r>
            <a:r>
              <a:rPr lang="en-US" altLang="en-US" sz="9600" dirty="0">
                <a:latin typeface="Arial" panose="020B0604020202020204" pitchFamily="34" charset="0"/>
                <a:ea typeface="ＭＳ Ｐゴシック" panose="020B0600070205080204" pitchFamily="34" charset="-128"/>
                <a:cs typeface="Arial" panose="020B0604020202020204" pitchFamily="34" charset="0"/>
              </a:rPr>
              <a:t>, C. Haney, B. </a:t>
            </a:r>
            <a:r>
              <a:rPr lang="en-US" altLang="en-US" sz="9600" dirty="0" err="1">
                <a:latin typeface="Arial" panose="020B0604020202020204" pitchFamily="34" charset="0"/>
                <a:ea typeface="ＭＳ Ｐゴシック" panose="020B0600070205080204" pitchFamily="34" charset="-128"/>
                <a:cs typeface="Arial" panose="020B0604020202020204" pitchFamily="34" charset="0"/>
              </a:rPr>
              <a:t>Scarino</a:t>
            </a:r>
            <a:endParaRPr lang="en-US" altLang="en-US" sz="96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9600" i="1" dirty="0">
                <a:latin typeface="Arial" panose="020B0604020202020204" pitchFamily="34" charset="0"/>
                <a:ea typeface="ＭＳ Ｐゴシック" panose="020B0600070205080204" pitchFamily="34" charset="-128"/>
                <a:cs typeface="Arial" panose="020B0604020202020204" pitchFamily="34" charset="0"/>
              </a:rPr>
              <a:t>K. </a:t>
            </a:r>
            <a:r>
              <a:rPr lang="en-US" altLang="en-US" sz="9600" i="1" dirty="0" err="1">
                <a:latin typeface="Arial" panose="020B0604020202020204" pitchFamily="34" charset="0"/>
                <a:ea typeface="ＭＳ Ｐゴシック" panose="020B0600070205080204" pitchFamily="34" charset="-128"/>
                <a:cs typeface="Arial" panose="020B0604020202020204" pitchFamily="34" charset="0"/>
              </a:rPr>
              <a:t>Dejwakh</a:t>
            </a:r>
            <a:r>
              <a:rPr lang="en-US" altLang="en-US" sz="9600" i="1" dirty="0">
                <a:latin typeface="Arial" panose="020B0604020202020204" pitchFamily="34" charset="0"/>
                <a:ea typeface="ＭＳ Ｐゴシック" panose="020B0600070205080204" pitchFamily="34" charset="-128"/>
                <a:cs typeface="Arial" panose="020B0604020202020204" pitchFamily="34" charset="0"/>
              </a:rPr>
              <a:t>, W. Miller &amp; </a:t>
            </a:r>
            <a:r>
              <a:rPr lang="en-US" altLang="en-US" sz="9600" i="1" dirty="0" err="1">
                <a:latin typeface="Arial" panose="020B0604020202020204" pitchFamily="34" charset="0"/>
                <a:ea typeface="ＭＳ Ｐゴシック" panose="020B0600070205080204" pitchFamily="34" charset="-128"/>
                <a:cs typeface="Arial" panose="020B0604020202020204" pitchFamily="34" charset="0"/>
              </a:rPr>
              <a:t>subsetter</a:t>
            </a:r>
            <a:r>
              <a:rPr lang="en-US" altLang="en-US" sz="9600" i="1" dirty="0">
                <a:latin typeface="Arial" panose="020B0604020202020204" pitchFamily="34" charset="0"/>
                <a:ea typeface="ＭＳ Ｐゴシック" panose="020B0600070205080204" pitchFamily="34" charset="-128"/>
                <a:cs typeface="Arial" panose="020B0604020202020204" pitchFamily="34" charset="0"/>
              </a:rPr>
              <a:t> team</a:t>
            </a:r>
          </a:p>
          <a:p>
            <a:r>
              <a:rPr lang="en-US" altLang="en-US" sz="9600" i="1" dirty="0">
                <a:latin typeface="Arial" panose="020B0604020202020204" pitchFamily="34" charset="0"/>
                <a:ea typeface="ＭＳ Ｐゴシック" panose="020B0600070205080204" pitchFamily="34" charset="-128"/>
                <a:cs typeface="Arial" panose="020B0604020202020204" pitchFamily="34" charset="0"/>
              </a:rPr>
              <a:t>Raj Bhatt (CLARREO), </a:t>
            </a:r>
          </a:p>
          <a:p>
            <a:endParaRPr lang="en-US" altLang="en-US" sz="9600" dirty="0">
              <a:latin typeface="Arial" panose="020B0604020202020204" pitchFamily="34" charset="0"/>
              <a:ea typeface="ＭＳ Ｐゴシック" panose="020B0600070205080204" pitchFamily="34" charset="-128"/>
              <a:cs typeface="Arial" panose="020B0604020202020204" pitchFamily="34" charset="0"/>
            </a:endParaRPr>
          </a:p>
          <a:p>
            <a:r>
              <a:rPr lang="en-US" altLang="en-US" sz="9600" dirty="0">
                <a:latin typeface="Arial" panose="020B0604020202020204" pitchFamily="34" charset="0"/>
                <a:ea typeface="ＭＳ Ｐゴシック" panose="020B0600070205080204" pitchFamily="34" charset="-128"/>
                <a:cs typeface="Arial" panose="020B0604020202020204" pitchFamily="34" charset="0"/>
              </a:rPr>
              <a:t>Fall 2023 CERES science team meeting</a:t>
            </a:r>
          </a:p>
          <a:p>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NASA GISS, New York City, NY, October 17-19, 2023</a:t>
            </a:r>
          </a:p>
          <a:p>
            <a:endParaRPr lang="en-US" dirty="0"/>
          </a:p>
        </p:txBody>
      </p:sp>
      <p:sp>
        <p:nvSpPr>
          <p:cNvPr id="4" name="TextBox 3">
            <a:extLst>
              <a:ext uri="{FF2B5EF4-FFF2-40B4-BE49-F238E27FC236}">
                <a16:creationId xmlns:a16="http://schemas.microsoft.com/office/drawing/2014/main" id="{0FF45E6C-C26D-F4E6-6061-6FE13A273627}"/>
              </a:ext>
            </a:extLst>
          </p:cNvPr>
          <p:cNvSpPr txBox="1"/>
          <p:nvPr/>
        </p:nvSpPr>
        <p:spPr>
          <a:xfrm>
            <a:off x="9971370" y="5794893"/>
            <a:ext cx="1867884" cy="369332"/>
          </a:xfrm>
          <a:prstGeom prst="rect">
            <a:avLst/>
          </a:prstGeom>
          <a:noFill/>
        </p:spPr>
        <p:txBody>
          <a:bodyPr wrap="none" rtlCol="0">
            <a:spAutoFit/>
          </a:bodyPr>
          <a:lstStyle/>
          <a:p>
            <a:r>
              <a:rPr lang="en-US" dirty="0">
                <a:solidFill>
                  <a:srgbClr val="FFC000"/>
                </a:solidFill>
              </a:rPr>
              <a:t>*leaving the team</a:t>
            </a:r>
          </a:p>
        </p:txBody>
      </p:sp>
    </p:spTree>
    <p:extLst>
      <p:ext uri="{BB962C8B-B14F-4D97-AF65-F5344CB8AC3E}">
        <p14:creationId xmlns:p14="http://schemas.microsoft.com/office/powerpoint/2010/main" val="73095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EA6F-2EDC-EF5A-B647-C9F893F33A23}"/>
              </a:ext>
            </a:extLst>
          </p:cNvPr>
          <p:cNvSpPr>
            <a:spLocks noGrp="1"/>
          </p:cNvSpPr>
          <p:nvPr>
            <p:ph type="title"/>
          </p:nvPr>
        </p:nvSpPr>
        <p:spPr>
          <a:xfrm>
            <a:off x="838200" y="365125"/>
            <a:ext cx="10515600" cy="662291"/>
          </a:xfrm>
        </p:spPr>
        <p:txBody>
          <a:bodyPr/>
          <a:lstStyle/>
          <a:p>
            <a:pPr algn="ctr"/>
            <a:r>
              <a:rPr lang="en-US" dirty="0"/>
              <a:t>OUTLINE</a:t>
            </a:r>
          </a:p>
        </p:txBody>
      </p:sp>
      <p:sp>
        <p:nvSpPr>
          <p:cNvPr id="3" name="Content Placeholder 2">
            <a:extLst>
              <a:ext uri="{FF2B5EF4-FFF2-40B4-BE49-F238E27FC236}">
                <a16:creationId xmlns:a16="http://schemas.microsoft.com/office/drawing/2014/main" id="{6D0671BD-54A1-F1D4-02DB-AF8C55961936}"/>
              </a:ext>
            </a:extLst>
          </p:cNvPr>
          <p:cNvSpPr>
            <a:spLocks noGrp="1"/>
          </p:cNvSpPr>
          <p:nvPr>
            <p:ph idx="1"/>
          </p:nvPr>
        </p:nvSpPr>
        <p:spPr>
          <a:xfrm>
            <a:off x="838200" y="1191802"/>
            <a:ext cx="10515600" cy="4985161"/>
          </a:xfrm>
        </p:spPr>
        <p:txBody>
          <a:bodyPr>
            <a:normAutofit lnSpcReduction="10000"/>
          </a:bodyPr>
          <a:lstStyle/>
          <a:p>
            <a:r>
              <a:rPr lang="en-US" altLang="en-US" sz="2800" dirty="0">
                <a:ea typeface="ＭＳ Ｐゴシック" panose="020B0600070205080204" pitchFamily="34" charset="-128"/>
              </a:rPr>
              <a:t>CERES L3 Products overview and status</a:t>
            </a:r>
          </a:p>
          <a:p>
            <a:pPr lvl="1"/>
            <a:r>
              <a:rPr lang="en-US" altLang="en-US" dirty="0">
                <a:ea typeface="ＭＳ Ｐゴシック" panose="020B0600070205080204" pitchFamily="34" charset="-128"/>
              </a:rPr>
              <a:t>Transitioning CERES products to NOAA-20 due to the Aqua and Terra drifting orbits</a:t>
            </a:r>
          </a:p>
          <a:p>
            <a:r>
              <a:rPr lang="en-US" altLang="en-US" dirty="0">
                <a:ea typeface="ＭＳ Ｐゴシック" panose="020B0600070205080204" pitchFamily="34" charset="-128"/>
              </a:rPr>
              <a:t>MODIS C6.1 to C7 reflective solar band improvements</a:t>
            </a:r>
          </a:p>
          <a:p>
            <a:pPr lvl="1"/>
            <a:r>
              <a:rPr lang="en-US" altLang="en-US" dirty="0">
                <a:ea typeface="ＭＳ Ｐゴシック" panose="020B0600070205080204" pitchFamily="34" charset="-128"/>
              </a:rPr>
              <a:t>By scan angle and spectrally</a:t>
            </a:r>
          </a:p>
          <a:p>
            <a:r>
              <a:rPr lang="en-US" sz="2800" dirty="0"/>
              <a:t>Radiometrically scale N20-CERES to the NPP-CERES calibration reference</a:t>
            </a:r>
          </a:p>
          <a:p>
            <a:pPr lvl="1"/>
            <a:r>
              <a:rPr lang="en-US" altLang="en-US" dirty="0">
                <a:ea typeface="ＭＳ Ｐゴシック" panose="020B0600070205080204" pitchFamily="34" charset="-128"/>
              </a:rPr>
              <a:t>Method does not require coincident measurements but relies on that NPP and N20 are in the orbit but spaced 8-days apart</a:t>
            </a:r>
          </a:p>
          <a:p>
            <a:r>
              <a:rPr lang="en-US" altLang="en-US" dirty="0">
                <a:ea typeface="ＭＳ Ｐゴシック" panose="020B0600070205080204" pitchFamily="34" charset="-128"/>
              </a:rPr>
              <a:t>SYN1deg computed flux temporal interpolation improvement</a:t>
            </a:r>
          </a:p>
          <a:p>
            <a:pPr lvl="1"/>
            <a:r>
              <a:rPr lang="en-US" altLang="en-US" dirty="0">
                <a:ea typeface="ＭＳ Ｐゴシック" panose="020B0600070205080204" pitchFamily="34" charset="-128"/>
              </a:rPr>
              <a:t>To be implemented in SYN1deg Ed4.2</a:t>
            </a:r>
          </a:p>
          <a:p>
            <a:r>
              <a:rPr lang="en-US" altLang="en-US" dirty="0">
                <a:ea typeface="ＭＳ Ｐゴシック" panose="020B0600070205080204" pitchFamily="34" charset="-128"/>
              </a:rPr>
              <a:t>TISA Ed5 framework</a:t>
            </a:r>
          </a:p>
          <a:p>
            <a:endParaRPr lang="en-US" dirty="0"/>
          </a:p>
        </p:txBody>
      </p:sp>
    </p:spTree>
    <p:extLst>
      <p:ext uri="{BB962C8B-B14F-4D97-AF65-F5344CB8AC3E}">
        <p14:creationId xmlns:p14="http://schemas.microsoft.com/office/powerpoint/2010/main" val="2726463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19A7-2220-8B08-3DEC-C9CF03350CF8}"/>
              </a:ext>
            </a:extLst>
          </p:cNvPr>
          <p:cNvSpPr>
            <a:spLocks noGrp="1"/>
          </p:cNvSpPr>
          <p:nvPr>
            <p:ph type="title"/>
          </p:nvPr>
        </p:nvSpPr>
        <p:spPr/>
        <p:txBody>
          <a:bodyPr/>
          <a:lstStyle/>
          <a:p>
            <a:pPr algn="ctr"/>
            <a:r>
              <a:rPr lang="en-US" sz="6000" dirty="0"/>
              <a:t>CERES L3 PRODUCTS</a:t>
            </a:r>
          </a:p>
        </p:txBody>
      </p:sp>
    </p:spTree>
    <p:extLst>
      <p:ext uri="{BB962C8B-B14F-4D97-AF65-F5344CB8AC3E}">
        <p14:creationId xmlns:p14="http://schemas.microsoft.com/office/powerpoint/2010/main" val="1272116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928AD-7866-1AFF-F962-710F95C8FB04}"/>
              </a:ext>
            </a:extLst>
          </p:cNvPr>
          <p:cNvSpPr>
            <a:spLocks noGrp="1"/>
          </p:cNvSpPr>
          <p:nvPr>
            <p:ph type="title"/>
          </p:nvPr>
        </p:nvSpPr>
        <p:spPr/>
        <p:txBody>
          <a:bodyPr/>
          <a:lstStyle/>
          <a:p>
            <a:r>
              <a:rPr lang="en-US" altLang="en-US" sz="4000" dirty="0">
                <a:ea typeface="ＭＳ Ｐゴシック" panose="020B0600070205080204" pitchFamily="34" charset="-128"/>
              </a:rPr>
              <a:t>CERES instrument scan modes</a:t>
            </a:r>
            <a:endParaRPr lang="en-US" dirty="0"/>
          </a:p>
        </p:txBody>
      </p:sp>
      <p:sp>
        <p:nvSpPr>
          <p:cNvPr id="3" name="Content Placeholder 2">
            <a:extLst>
              <a:ext uri="{FF2B5EF4-FFF2-40B4-BE49-F238E27FC236}">
                <a16:creationId xmlns:a16="http://schemas.microsoft.com/office/drawing/2014/main" id="{93E5CF3D-1AAB-D5F7-F596-1216FD3C45D2}"/>
              </a:ext>
            </a:extLst>
          </p:cNvPr>
          <p:cNvSpPr>
            <a:spLocks noGrp="1"/>
          </p:cNvSpPr>
          <p:nvPr>
            <p:ph idx="1"/>
          </p:nvPr>
        </p:nvSpPr>
        <p:spPr>
          <a:xfrm>
            <a:off x="838200" y="1599594"/>
            <a:ext cx="8470187" cy="4564901"/>
          </a:xfrm>
        </p:spPr>
        <p:txBody>
          <a:bodyPr>
            <a:normAutofit lnSpcReduction="10000"/>
          </a:bodyPr>
          <a:lstStyle/>
          <a:p>
            <a:r>
              <a:rPr lang="en-US" altLang="en-US" b="1" u="sng" dirty="0">
                <a:ea typeface="ＭＳ Ｐゴシック" panose="020B0600070205080204" pitchFamily="34" charset="-128"/>
              </a:rPr>
              <a:t>Cross-track</a:t>
            </a:r>
            <a:r>
              <a:rPr lang="en-US" altLang="en-US" dirty="0">
                <a:ea typeface="ＭＳ Ｐゴシック" panose="020B0600070205080204" pitchFamily="34" charset="-128"/>
              </a:rPr>
              <a:t> mode designed for uniform spatial sampling</a:t>
            </a:r>
          </a:p>
          <a:p>
            <a:pPr lvl="1"/>
            <a:r>
              <a:rPr lang="en-US" altLang="en-US" dirty="0">
                <a:ea typeface="ＭＳ Ｐゴシック" panose="020B0600070205080204" pitchFamily="34" charset="-128"/>
              </a:rPr>
              <a:t>This provides observations for SSF1deg and SYN1deg data products</a:t>
            </a:r>
          </a:p>
          <a:p>
            <a:r>
              <a:rPr lang="en-US" altLang="en-US" b="1" u="sng" dirty="0">
                <a:ea typeface="ＭＳ Ｐゴシック" panose="020B0600070205080204" pitchFamily="34" charset="-128"/>
              </a:rPr>
              <a:t>RAPS mode </a:t>
            </a:r>
            <a:r>
              <a:rPr lang="en-US" altLang="en-US" dirty="0">
                <a:ea typeface="ＭＳ Ｐゴシック" panose="020B0600070205080204" pitchFamily="34" charset="-128"/>
              </a:rPr>
              <a:t>designed to capture all view and azimuthal angles</a:t>
            </a:r>
          </a:p>
          <a:p>
            <a:pPr lvl="1"/>
            <a:r>
              <a:rPr lang="en-US" altLang="en-US" dirty="0">
                <a:ea typeface="ＭＳ Ｐゴシック" panose="020B0600070205080204" pitchFamily="34" charset="-128"/>
              </a:rPr>
              <a:t>This provides observations to build ADMs</a:t>
            </a:r>
          </a:p>
          <a:p>
            <a:r>
              <a:rPr lang="en-US" altLang="en-US" b="1" u="sng" dirty="0">
                <a:ea typeface="ＭＳ Ｐゴシック" panose="020B0600070205080204" pitchFamily="34" charset="-128"/>
              </a:rPr>
              <a:t>GEO scan mode </a:t>
            </a:r>
            <a:r>
              <a:rPr lang="en-US" altLang="en-US" dirty="0">
                <a:ea typeface="ＭＳ Ｐゴシック" panose="020B0600070205080204" pitchFamily="34" charset="-128"/>
              </a:rPr>
              <a:t>where the CERES instrument is pointed to the same line of sight as the GEO operational scanning. </a:t>
            </a:r>
          </a:p>
          <a:p>
            <a:pPr lvl="1"/>
            <a:r>
              <a:rPr lang="en-US" altLang="en-US" dirty="0">
                <a:ea typeface="ＭＳ Ｐゴシック" panose="020B0600070205080204" pitchFamily="34" charset="-128"/>
              </a:rPr>
              <a:t>This provides coincident angle matched GEO and CERES observations</a:t>
            </a:r>
          </a:p>
        </p:txBody>
      </p:sp>
      <p:pic>
        <p:nvPicPr>
          <p:cNvPr id="12" name="Picture 11">
            <a:extLst>
              <a:ext uri="{FF2B5EF4-FFF2-40B4-BE49-F238E27FC236}">
                <a16:creationId xmlns:a16="http://schemas.microsoft.com/office/drawing/2014/main" id="{8888D0DA-9498-216A-FB25-FDF791237A9C}"/>
              </a:ext>
            </a:extLst>
          </p:cNvPr>
          <p:cNvPicPr>
            <a:picLocks noChangeAspect="1"/>
          </p:cNvPicPr>
          <p:nvPr/>
        </p:nvPicPr>
        <p:blipFill>
          <a:blip r:embed="rId2"/>
          <a:stretch>
            <a:fillRect/>
          </a:stretch>
        </p:blipFill>
        <p:spPr>
          <a:xfrm>
            <a:off x="9714216" y="241300"/>
            <a:ext cx="2133600" cy="6616700"/>
          </a:xfrm>
          <a:prstGeom prst="rect">
            <a:avLst/>
          </a:prstGeom>
        </p:spPr>
      </p:pic>
    </p:spTree>
    <p:extLst>
      <p:ext uri="{BB962C8B-B14F-4D97-AF65-F5344CB8AC3E}">
        <p14:creationId xmlns:p14="http://schemas.microsoft.com/office/powerpoint/2010/main" val="2360455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BFD5-3F8F-BCB7-61F6-001BCA64C26B}"/>
              </a:ext>
            </a:extLst>
          </p:cNvPr>
          <p:cNvSpPr>
            <a:spLocks noGrp="1"/>
          </p:cNvSpPr>
          <p:nvPr>
            <p:ph type="title"/>
          </p:nvPr>
        </p:nvSpPr>
        <p:spPr>
          <a:xfrm>
            <a:off x="838200" y="365126"/>
            <a:ext cx="10515600" cy="1001338"/>
          </a:xfrm>
        </p:spPr>
        <p:txBody>
          <a:bodyPr/>
          <a:lstStyle/>
          <a:p>
            <a:r>
              <a:rPr lang="en-US" dirty="0"/>
              <a:t>Terra and Aqua orbital drift</a:t>
            </a:r>
          </a:p>
        </p:txBody>
      </p:sp>
      <p:pic>
        <p:nvPicPr>
          <p:cNvPr id="4" name="Picture 3">
            <a:extLst>
              <a:ext uri="{FF2B5EF4-FFF2-40B4-BE49-F238E27FC236}">
                <a16:creationId xmlns:a16="http://schemas.microsoft.com/office/drawing/2014/main" id="{4FC06A02-0B80-09B8-8B7C-38EF1296F743}"/>
              </a:ext>
            </a:extLst>
          </p:cNvPr>
          <p:cNvPicPr>
            <a:picLocks noChangeAspect="1"/>
          </p:cNvPicPr>
          <p:nvPr/>
        </p:nvPicPr>
        <p:blipFill>
          <a:blip r:embed="rId2"/>
          <a:stretch>
            <a:fillRect/>
          </a:stretch>
        </p:blipFill>
        <p:spPr>
          <a:xfrm>
            <a:off x="708916" y="1607403"/>
            <a:ext cx="6642771" cy="4382431"/>
          </a:xfrm>
          <a:prstGeom prst="rect">
            <a:avLst/>
          </a:prstGeom>
        </p:spPr>
      </p:pic>
      <p:sp>
        <p:nvSpPr>
          <p:cNvPr id="5" name="TextBox 4">
            <a:extLst>
              <a:ext uri="{FF2B5EF4-FFF2-40B4-BE49-F238E27FC236}">
                <a16:creationId xmlns:a16="http://schemas.microsoft.com/office/drawing/2014/main" id="{93484069-4B2F-3ADA-316C-D5B28D1A708A}"/>
              </a:ext>
            </a:extLst>
          </p:cNvPr>
          <p:cNvSpPr txBox="1"/>
          <p:nvPr/>
        </p:nvSpPr>
        <p:spPr>
          <a:xfrm>
            <a:off x="3688422" y="1777429"/>
            <a:ext cx="1309782" cy="369332"/>
          </a:xfrm>
          <a:prstGeom prst="rect">
            <a:avLst/>
          </a:prstGeom>
          <a:noFill/>
        </p:spPr>
        <p:txBody>
          <a:bodyPr wrap="none" rtlCol="0">
            <a:spAutoFit/>
          </a:bodyPr>
          <a:lstStyle/>
          <a:p>
            <a:r>
              <a:rPr lang="en-US" dirty="0"/>
              <a:t>March 2023</a:t>
            </a:r>
          </a:p>
        </p:txBody>
      </p:sp>
      <p:graphicFrame>
        <p:nvGraphicFramePr>
          <p:cNvPr id="6" name="Table 6">
            <a:extLst>
              <a:ext uri="{FF2B5EF4-FFF2-40B4-BE49-F238E27FC236}">
                <a16:creationId xmlns:a16="http://schemas.microsoft.com/office/drawing/2014/main" id="{F1BADFCE-3900-993C-2541-9F2DA68357DA}"/>
              </a:ext>
            </a:extLst>
          </p:cNvPr>
          <p:cNvGraphicFramePr>
            <a:graphicFrameLocks noGrp="1"/>
          </p:cNvGraphicFramePr>
          <p:nvPr>
            <p:extLst>
              <p:ext uri="{D42A27DB-BD31-4B8C-83A1-F6EECF244321}">
                <p14:modId xmlns:p14="http://schemas.microsoft.com/office/powerpoint/2010/main" val="3385006602"/>
              </p:ext>
            </p:extLst>
          </p:nvPr>
        </p:nvGraphicFramePr>
        <p:xfrm>
          <a:off x="7510409" y="1962095"/>
          <a:ext cx="4397340" cy="2296160"/>
        </p:xfrm>
        <a:graphic>
          <a:graphicData uri="http://schemas.openxmlformats.org/drawingml/2006/table">
            <a:tbl>
              <a:tblPr firstRow="1" bandRow="1">
                <a:tableStyleId>{5C22544A-7EE6-4342-B048-85BDC9FD1C3A}</a:tableStyleId>
              </a:tblPr>
              <a:tblGrid>
                <a:gridCol w="1232899">
                  <a:extLst>
                    <a:ext uri="{9D8B030D-6E8A-4147-A177-3AD203B41FA5}">
                      <a16:colId xmlns:a16="http://schemas.microsoft.com/office/drawing/2014/main" val="2855272166"/>
                    </a:ext>
                  </a:extLst>
                </a:gridCol>
                <a:gridCol w="1428108">
                  <a:extLst>
                    <a:ext uri="{9D8B030D-6E8A-4147-A177-3AD203B41FA5}">
                      <a16:colId xmlns:a16="http://schemas.microsoft.com/office/drawing/2014/main" val="653668600"/>
                    </a:ext>
                  </a:extLst>
                </a:gridCol>
                <a:gridCol w="1736333">
                  <a:extLst>
                    <a:ext uri="{9D8B030D-6E8A-4147-A177-3AD203B41FA5}">
                      <a16:colId xmlns:a16="http://schemas.microsoft.com/office/drawing/2014/main" val="4191147713"/>
                    </a:ext>
                  </a:extLst>
                </a:gridCol>
              </a:tblGrid>
              <a:tr h="370840">
                <a:tc>
                  <a:txBody>
                    <a:bodyPr/>
                    <a:lstStyle/>
                    <a:p>
                      <a:r>
                        <a:rPr lang="en-US" dirty="0"/>
                        <a:t>instrument</a:t>
                      </a:r>
                    </a:p>
                  </a:txBody>
                  <a:tcPr/>
                </a:tc>
                <a:tc>
                  <a:txBody>
                    <a:bodyPr/>
                    <a:lstStyle/>
                    <a:p>
                      <a:r>
                        <a:rPr lang="en-US" dirty="0"/>
                        <a:t>Prior to March 2023</a:t>
                      </a:r>
                    </a:p>
                  </a:txBody>
                  <a:tcPr/>
                </a:tc>
                <a:tc>
                  <a:txBody>
                    <a:bodyPr/>
                    <a:lstStyle/>
                    <a:p>
                      <a:r>
                        <a:rPr lang="en-US" dirty="0"/>
                        <a:t>March 2023</a:t>
                      </a:r>
                    </a:p>
                  </a:txBody>
                  <a:tcPr/>
                </a:tc>
                <a:extLst>
                  <a:ext uri="{0D108BD9-81ED-4DB2-BD59-A6C34878D82A}">
                    <a16:rowId xmlns:a16="http://schemas.microsoft.com/office/drawing/2014/main" val="3442957022"/>
                  </a:ext>
                </a:extLst>
              </a:tr>
              <a:tr h="370840">
                <a:tc>
                  <a:txBody>
                    <a:bodyPr/>
                    <a:lstStyle/>
                    <a:p>
                      <a:r>
                        <a:rPr lang="en-US" dirty="0"/>
                        <a:t>Terra-FM1</a:t>
                      </a:r>
                    </a:p>
                  </a:txBody>
                  <a:tcPr/>
                </a:tc>
                <a:tc>
                  <a:txBody>
                    <a:bodyPr/>
                    <a:lstStyle/>
                    <a:p>
                      <a:r>
                        <a:rPr lang="en-US" dirty="0"/>
                        <a:t>Cross-track</a:t>
                      </a:r>
                    </a:p>
                  </a:txBody>
                  <a:tcPr/>
                </a:tc>
                <a:tc>
                  <a:txBody>
                    <a:bodyPr/>
                    <a:lstStyle/>
                    <a:p>
                      <a:r>
                        <a:rPr lang="en-US" dirty="0"/>
                        <a:t>Cross-track </a:t>
                      </a:r>
                    </a:p>
                    <a:p>
                      <a:r>
                        <a:rPr lang="en-US" dirty="0" err="1"/>
                        <a:t>GEOscan</a:t>
                      </a:r>
                      <a:r>
                        <a:rPr lang="en-US" dirty="0"/>
                        <a:t> (every 5</a:t>
                      </a:r>
                      <a:r>
                        <a:rPr lang="en-US" baseline="30000" dirty="0"/>
                        <a:t>th</a:t>
                      </a:r>
                      <a:r>
                        <a:rPr lang="en-US" dirty="0"/>
                        <a:t> day)</a:t>
                      </a:r>
                    </a:p>
                  </a:txBody>
                  <a:tcPr/>
                </a:tc>
                <a:extLst>
                  <a:ext uri="{0D108BD9-81ED-4DB2-BD59-A6C34878D82A}">
                    <a16:rowId xmlns:a16="http://schemas.microsoft.com/office/drawing/2014/main" val="2204182428"/>
                  </a:ext>
                </a:extLst>
              </a:tr>
              <a:tr h="370840">
                <a:tc>
                  <a:txBody>
                    <a:bodyPr/>
                    <a:lstStyle/>
                    <a:p>
                      <a:r>
                        <a:rPr lang="en-US" dirty="0"/>
                        <a:t>Aqua-FM3</a:t>
                      </a:r>
                    </a:p>
                  </a:txBody>
                  <a:tcPr/>
                </a:tc>
                <a:tc>
                  <a:txBody>
                    <a:bodyPr/>
                    <a:lstStyle/>
                    <a:p>
                      <a:r>
                        <a:rPr lang="en-US" dirty="0"/>
                        <a:t>Cross-track</a:t>
                      </a:r>
                    </a:p>
                  </a:txBody>
                  <a:tcPr/>
                </a:tc>
                <a:tc>
                  <a:txBody>
                    <a:bodyPr/>
                    <a:lstStyle/>
                    <a:p>
                      <a:r>
                        <a:rPr lang="en-US" dirty="0"/>
                        <a:t>RAPS/</a:t>
                      </a:r>
                      <a:r>
                        <a:rPr lang="en-US" dirty="0" err="1"/>
                        <a:t>GEOscan</a:t>
                      </a:r>
                      <a:endParaRPr lang="en-US" dirty="0"/>
                    </a:p>
                  </a:txBody>
                  <a:tcPr/>
                </a:tc>
                <a:extLst>
                  <a:ext uri="{0D108BD9-81ED-4DB2-BD59-A6C34878D82A}">
                    <a16:rowId xmlns:a16="http://schemas.microsoft.com/office/drawing/2014/main" val="4074847261"/>
                  </a:ext>
                </a:extLst>
              </a:tr>
              <a:tr h="370840">
                <a:tc>
                  <a:txBody>
                    <a:bodyPr/>
                    <a:lstStyle/>
                    <a:p>
                      <a:r>
                        <a:rPr lang="en-US" dirty="0"/>
                        <a:t>N20 (FM6)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Cross-track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Cross-track</a:t>
                      </a:r>
                    </a:p>
                  </a:txBody>
                  <a:tcPr/>
                </a:tc>
                <a:extLst>
                  <a:ext uri="{0D108BD9-81ED-4DB2-BD59-A6C34878D82A}">
                    <a16:rowId xmlns:a16="http://schemas.microsoft.com/office/drawing/2014/main" val="4280854082"/>
                  </a:ext>
                </a:extLst>
              </a:tr>
            </a:tbl>
          </a:graphicData>
        </a:graphic>
      </p:graphicFrame>
      <p:sp>
        <p:nvSpPr>
          <p:cNvPr id="8" name="TextBox 7">
            <a:extLst>
              <a:ext uri="{FF2B5EF4-FFF2-40B4-BE49-F238E27FC236}">
                <a16:creationId xmlns:a16="http://schemas.microsoft.com/office/drawing/2014/main" id="{495631D0-23BF-73BC-4BA2-92069E62AD76}"/>
              </a:ext>
            </a:extLst>
          </p:cNvPr>
          <p:cNvSpPr txBox="1"/>
          <p:nvPr/>
        </p:nvSpPr>
        <p:spPr>
          <a:xfrm>
            <a:off x="7510409" y="1561985"/>
            <a:ext cx="4397340" cy="400110"/>
          </a:xfrm>
          <a:prstGeom prst="rect">
            <a:avLst/>
          </a:prstGeom>
          <a:solidFill>
            <a:schemeClr val="bg1"/>
          </a:solidFill>
        </p:spPr>
        <p:txBody>
          <a:bodyPr wrap="square" rtlCol="0">
            <a:spAutoFit/>
          </a:bodyPr>
          <a:lstStyle/>
          <a:p>
            <a:pPr algn="ctr"/>
            <a:r>
              <a:rPr lang="en-US" sz="2000" dirty="0"/>
              <a:t>CERES instrument scan mode table</a:t>
            </a:r>
          </a:p>
        </p:txBody>
      </p:sp>
    </p:spTree>
    <p:extLst>
      <p:ext uri="{BB962C8B-B14F-4D97-AF65-F5344CB8AC3E}">
        <p14:creationId xmlns:p14="http://schemas.microsoft.com/office/powerpoint/2010/main" val="268886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FE3C-19D8-7776-815C-F98F321A39EE}"/>
              </a:ext>
            </a:extLst>
          </p:cNvPr>
          <p:cNvSpPr>
            <a:spLocks noGrp="1"/>
          </p:cNvSpPr>
          <p:nvPr>
            <p:ph type="title"/>
          </p:nvPr>
        </p:nvSpPr>
        <p:spPr/>
        <p:txBody>
          <a:bodyPr/>
          <a:lstStyle/>
          <a:p>
            <a:pPr algn="ctr"/>
            <a:r>
              <a:rPr lang="en-US" dirty="0"/>
              <a:t>SYN1deg and </a:t>
            </a:r>
            <a:r>
              <a:rPr lang="en-US" dirty="0" err="1"/>
              <a:t>CldTypHist</a:t>
            </a:r>
            <a:r>
              <a:rPr lang="en-US" dirty="0"/>
              <a:t> Ed4.1 products</a:t>
            </a:r>
          </a:p>
        </p:txBody>
      </p:sp>
      <p:sp>
        <p:nvSpPr>
          <p:cNvPr id="3" name="Content Placeholder 2">
            <a:extLst>
              <a:ext uri="{FF2B5EF4-FFF2-40B4-BE49-F238E27FC236}">
                <a16:creationId xmlns:a16="http://schemas.microsoft.com/office/drawing/2014/main" id="{9F7E4F62-F704-44C7-5785-02BFC139A012}"/>
              </a:ext>
            </a:extLst>
          </p:cNvPr>
          <p:cNvSpPr>
            <a:spLocks noGrp="1"/>
          </p:cNvSpPr>
          <p:nvPr>
            <p:ph idx="1"/>
          </p:nvPr>
        </p:nvSpPr>
        <p:spPr>
          <a:xfrm>
            <a:off x="838200" y="1825625"/>
            <a:ext cx="10515600" cy="3290905"/>
          </a:xfrm>
        </p:spPr>
        <p:txBody>
          <a:bodyPr>
            <a:normAutofit fontScale="77500" lnSpcReduction="20000"/>
          </a:bodyPr>
          <a:lstStyle/>
          <a:p>
            <a:r>
              <a:rPr lang="en-US" sz="2800" kern="0" dirty="0"/>
              <a:t>The SYN1deg product utilizes hourly GEO fluxes and clouds to infer the regional diurnal in between CERES measurements</a:t>
            </a:r>
          </a:p>
          <a:p>
            <a:pPr lvl="1"/>
            <a:r>
              <a:rPr lang="en-US" kern="0" dirty="0"/>
              <a:t>SYN1deg-hour, SYN1deg-day, SYN1deg-mhour, SYN1deg-month</a:t>
            </a:r>
          </a:p>
          <a:p>
            <a:r>
              <a:rPr lang="en-US" sz="2800" kern="0" dirty="0"/>
              <a:t>The CldTypHist product combines the imager and GEO cloud properties and stratifies them into 3x3 cloud layer and optical bins</a:t>
            </a:r>
          </a:p>
          <a:p>
            <a:pPr lvl="1"/>
            <a:r>
              <a:rPr lang="en-US" kern="0" dirty="0" err="1"/>
              <a:t>CldtypHist-mhour</a:t>
            </a:r>
            <a:r>
              <a:rPr lang="en-US" kern="0" dirty="0"/>
              <a:t>, </a:t>
            </a:r>
            <a:r>
              <a:rPr lang="en-US" kern="0" dirty="0" err="1"/>
              <a:t>CldtypHist</a:t>
            </a:r>
            <a:r>
              <a:rPr lang="en-US" kern="0" dirty="0"/>
              <a:t>-month(daytime, nighttime, 24-hour)</a:t>
            </a:r>
          </a:p>
          <a:p>
            <a:r>
              <a:rPr lang="en-US" sz="2800" dirty="0"/>
              <a:t>The SYN1deg product is in forward processing mode</a:t>
            </a:r>
          </a:p>
          <a:p>
            <a:r>
              <a:rPr lang="en-US" kern="0" dirty="0"/>
              <a:t>The CldTypHist product has stopped in February 2023, will be available by the science team meeting </a:t>
            </a:r>
            <a:r>
              <a:rPr lang="en-US" sz="2800" kern="0" dirty="0"/>
              <a:t>and is in forward processing mode</a:t>
            </a:r>
          </a:p>
          <a:p>
            <a:pPr lvl="1"/>
            <a:r>
              <a:rPr lang="en-US" kern="0" dirty="0" err="1"/>
              <a:t>THe</a:t>
            </a:r>
            <a:r>
              <a:rPr lang="en-US" kern="0" dirty="0"/>
              <a:t> </a:t>
            </a:r>
            <a:r>
              <a:rPr lang="en-US" kern="0" dirty="0" err="1"/>
              <a:t>CldTypHist</a:t>
            </a:r>
            <a:r>
              <a:rPr lang="en-US" kern="0" dirty="0"/>
              <a:t> was rerun beginning with December 2017, because a few sporadic months had dropped the Aqua input due to a processing glitch</a:t>
            </a:r>
          </a:p>
          <a:p>
            <a:endParaRPr lang="en-US" dirty="0"/>
          </a:p>
        </p:txBody>
      </p:sp>
      <p:pic>
        <p:nvPicPr>
          <p:cNvPr id="5" name="Picture 4">
            <a:extLst>
              <a:ext uri="{FF2B5EF4-FFF2-40B4-BE49-F238E27FC236}">
                <a16:creationId xmlns:a16="http://schemas.microsoft.com/office/drawing/2014/main" id="{7F3E20C3-EEB8-D098-A5EC-DB6407DD4CFE}"/>
              </a:ext>
            </a:extLst>
          </p:cNvPr>
          <p:cNvPicPr>
            <a:picLocks noChangeAspect="1"/>
          </p:cNvPicPr>
          <p:nvPr/>
        </p:nvPicPr>
        <p:blipFill>
          <a:blip r:embed="rId2"/>
          <a:stretch>
            <a:fillRect/>
          </a:stretch>
        </p:blipFill>
        <p:spPr>
          <a:xfrm>
            <a:off x="1952090" y="5311454"/>
            <a:ext cx="7772400" cy="1424940"/>
          </a:xfrm>
          <a:prstGeom prst="rect">
            <a:avLst/>
          </a:prstGeom>
        </p:spPr>
      </p:pic>
    </p:spTree>
    <p:extLst>
      <p:ext uri="{BB962C8B-B14F-4D97-AF65-F5344CB8AC3E}">
        <p14:creationId xmlns:p14="http://schemas.microsoft.com/office/powerpoint/2010/main" val="2679653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243A5-8F69-7899-FF62-FD73E89C765D}"/>
              </a:ext>
            </a:extLst>
          </p:cNvPr>
          <p:cNvSpPr>
            <a:spLocks noGrp="1"/>
          </p:cNvSpPr>
          <p:nvPr>
            <p:ph type="title"/>
          </p:nvPr>
        </p:nvSpPr>
        <p:spPr/>
        <p:txBody>
          <a:bodyPr/>
          <a:lstStyle/>
          <a:p>
            <a:pPr algn="ctr"/>
            <a:r>
              <a:rPr lang="en-US" altLang="en-US" sz="4000" dirty="0">
                <a:ea typeface="ＭＳ Ｐゴシック" panose="020B0600070205080204" pitchFamily="34" charset="-128"/>
              </a:rPr>
              <a:t>SYN1deg Ed4B product</a:t>
            </a:r>
            <a:endParaRPr lang="en-US" dirty="0"/>
          </a:p>
        </p:txBody>
      </p:sp>
      <p:sp>
        <p:nvSpPr>
          <p:cNvPr id="3" name="Content Placeholder 2">
            <a:extLst>
              <a:ext uri="{FF2B5EF4-FFF2-40B4-BE49-F238E27FC236}">
                <a16:creationId xmlns:a16="http://schemas.microsoft.com/office/drawing/2014/main" id="{F7757FC3-3FD3-EC47-FDF2-097454EDE70C}"/>
              </a:ext>
            </a:extLst>
          </p:cNvPr>
          <p:cNvSpPr>
            <a:spLocks noGrp="1"/>
          </p:cNvSpPr>
          <p:nvPr>
            <p:ph idx="1"/>
          </p:nvPr>
        </p:nvSpPr>
        <p:spPr>
          <a:xfrm>
            <a:off x="838200" y="1592494"/>
            <a:ext cx="10515600" cy="4818580"/>
          </a:xfrm>
        </p:spPr>
        <p:txBody>
          <a:bodyPr>
            <a:normAutofit fontScale="85000" lnSpcReduction="20000"/>
          </a:bodyPr>
          <a:lstStyle/>
          <a:p>
            <a:r>
              <a:rPr lang="en-US" altLang="en-US" dirty="0">
                <a:ea typeface="ＭＳ Ｐゴシック" panose="020B0600070205080204" pitchFamily="34" charset="-128"/>
              </a:rPr>
              <a:t>GEO reprocessing of the entire (2000-2023) for greater computed flux and cloud consistency across the record, projected release date of  Spring 2024</a:t>
            </a:r>
          </a:p>
          <a:p>
            <a:pPr lvl="1"/>
            <a:r>
              <a:rPr lang="en-US" altLang="en-US" dirty="0">
                <a:ea typeface="ＭＳ Ｐゴシック" panose="020B0600070205080204" pitchFamily="34" charset="-128"/>
              </a:rPr>
              <a:t>Met 8,9 and 10 reprocessed consistently using the latest Met-11 code</a:t>
            </a:r>
          </a:p>
          <a:p>
            <a:pPr lvl="1"/>
            <a:r>
              <a:rPr lang="en-US" altLang="en-US" dirty="0">
                <a:ea typeface="ＭＳ Ｐゴシック" panose="020B0600070205080204" pitchFamily="34" charset="-128"/>
              </a:rPr>
              <a:t>GEO 2-channel satellites, reprocessed with improved cloud mask and night-time optical depths</a:t>
            </a:r>
          </a:p>
          <a:p>
            <a:pPr lvl="2"/>
            <a:r>
              <a:rPr lang="en-US" altLang="en-US" dirty="0">
                <a:ea typeface="ＭＳ Ｐゴシック" panose="020B0600070205080204" pitchFamily="34" charset="-128"/>
              </a:rPr>
              <a:t>GMS-5 Mar 2000 to Apr 2003</a:t>
            </a:r>
          </a:p>
          <a:p>
            <a:pPr lvl="2"/>
            <a:r>
              <a:rPr lang="en-US" altLang="en-US" dirty="0">
                <a:ea typeface="ＭＳ Ｐゴシック" panose="020B0600070205080204" pitchFamily="34" charset="-128"/>
              </a:rPr>
              <a:t>Met-5 57° Mar 2000 to Jan 2007</a:t>
            </a:r>
          </a:p>
          <a:p>
            <a:pPr lvl="2"/>
            <a:r>
              <a:rPr lang="en-US" altLang="en-US" dirty="0">
                <a:ea typeface="ＭＳ Ｐゴシック" panose="020B0600070205080204" pitchFamily="34" charset="-128"/>
              </a:rPr>
              <a:t>Met-7 0° Mar 2000 to Apr 2004</a:t>
            </a:r>
          </a:p>
          <a:p>
            <a:pPr lvl="2"/>
            <a:r>
              <a:rPr lang="en-US" altLang="en-US" dirty="0">
                <a:ea typeface="ＭＳ Ｐゴシック" panose="020B0600070205080204" pitchFamily="34" charset="-128"/>
              </a:rPr>
              <a:t>Met-7 63° Jan 2007 to Jan 2017</a:t>
            </a:r>
          </a:p>
          <a:p>
            <a:r>
              <a:rPr lang="en-US" altLang="en-US" dirty="0">
                <a:ea typeface="ＭＳ Ｐゴシック" panose="020B0600070205080204" pitchFamily="34" charset="-128"/>
              </a:rPr>
              <a:t>The twilight cloud retrievals (SZA&gt;60) to be temporally interpolated across the twilight hour-boxes</a:t>
            </a:r>
          </a:p>
          <a:p>
            <a:pPr lvl="1"/>
            <a:r>
              <a:rPr lang="en-US" altLang="en-US" dirty="0">
                <a:ea typeface="ＭＳ Ｐゴシック" panose="020B0600070205080204" pitchFamily="34" charset="-128"/>
              </a:rPr>
              <a:t>Twilight retrieved clouds caused noisy surface fluxes, use interpolated clouds instead</a:t>
            </a:r>
          </a:p>
          <a:p>
            <a:r>
              <a:rPr lang="en-US" altLang="en-US" dirty="0">
                <a:ea typeface="ＭＳ Ｐゴシック" panose="020B0600070205080204" pitchFamily="34" charset="-128"/>
              </a:rPr>
              <a:t>Code bug fixes</a:t>
            </a:r>
          </a:p>
          <a:p>
            <a:r>
              <a:rPr lang="en-US" altLang="en-US" dirty="0">
                <a:ea typeface="ＭＳ Ｐゴシック" panose="020B0600070205080204" pitchFamily="34" charset="-128"/>
              </a:rPr>
              <a:t>Consistent GEO boundaries</a:t>
            </a:r>
          </a:p>
          <a:p>
            <a:pPr lvl="1"/>
            <a:r>
              <a:rPr lang="en-US" altLang="en-US" dirty="0">
                <a:ea typeface="ＭＳ Ｐゴシック" panose="020B0600070205080204" pitchFamily="34" charset="-128"/>
              </a:rPr>
              <a:t>Rather than the bisecting longitude between satellites</a:t>
            </a:r>
          </a:p>
          <a:p>
            <a:r>
              <a:rPr lang="en-US" altLang="en-US" dirty="0">
                <a:ea typeface="ＭＳ Ｐゴシック" panose="020B0600070205080204" pitchFamily="34" charset="-128"/>
              </a:rPr>
              <a:t>To be released early 2024</a:t>
            </a:r>
          </a:p>
          <a:p>
            <a:endParaRPr lang="en-US" dirty="0"/>
          </a:p>
        </p:txBody>
      </p:sp>
    </p:spTree>
    <p:extLst>
      <p:ext uri="{BB962C8B-B14F-4D97-AF65-F5344CB8AC3E}">
        <p14:creationId xmlns:p14="http://schemas.microsoft.com/office/powerpoint/2010/main" val="1343977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5844-185A-0625-D54F-2504E137119E}"/>
              </a:ext>
            </a:extLst>
          </p:cNvPr>
          <p:cNvSpPr>
            <a:spLocks noGrp="1"/>
          </p:cNvSpPr>
          <p:nvPr>
            <p:ph type="title"/>
          </p:nvPr>
        </p:nvSpPr>
        <p:spPr/>
        <p:txBody>
          <a:bodyPr/>
          <a:lstStyle/>
          <a:p>
            <a:r>
              <a:rPr lang="en-US" dirty="0"/>
              <a:t>SSF1deg and EBAF products</a:t>
            </a:r>
          </a:p>
        </p:txBody>
      </p:sp>
      <p:sp>
        <p:nvSpPr>
          <p:cNvPr id="3" name="Content Placeholder 2">
            <a:extLst>
              <a:ext uri="{FF2B5EF4-FFF2-40B4-BE49-F238E27FC236}">
                <a16:creationId xmlns:a16="http://schemas.microsoft.com/office/drawing/2014/main" id="{87F73C5B-C8CE-40F5-92CD-220DC493B7B7}"/>
              </a:ext>
            </a:extLst>
          </p:cNvPr>
          <p:cNvSpPr>
            <a:spLocks noGrp="1"/>
          </p:cNvSpPr>
          <p:nvPr>
            <p:ph idx="1"/>
          </p:nvPr>
        </p:nvSpPr>
        <p:spPr>
          <a:xfrm>
            <a:off x="838200" y="1366123"/>
            <a:ext cx="10515600" cy="734697"/>
          </a:xfrm>
        </p:spPr>
        <p:txBody>
          <a:bodyPr>
            <a:normAutofit fontScale="92500"/>
          </a:bodyPr>
          <a:lstStyle/>
          <a:p>
            <a:r>
              <a:rPr lang="en-US" sz="2400" kern="0" dirty="0"/>
              <a:t>The SSF1deg product utilizes constant meteorology albedo diurnal models and LW temporal interpolation to infer the regional diurnal in between CERES measurements</a:t>
            </a:r>
          </a:p>
        </p:txBody>
      </p:sp>
      <p:pic>
        <p:nvPicPr>
          <p:cNvPr id="7" name="Picture 6">
            <a:extLst>
              <a:ext uri="{FF2B5EF4-FFF2-40B4-BE49-F238E27FC236}">
                <a16:creationId xmlns:a16="http://schemas.microsoft.com/office/drawing/2014/main" id="{76E40F1D-8BF6-E38E-89D4-56E6D7075F7B}"/>
              </a:ext>
            </a:extLst>
          </p:cNvPr>
          <p:cNvPicPr>
            <a:picLocks noChangeAspect="1"/>
          </p:cNvPicPr>
          <p:nvPr/>
        </p:nvPicPr>
        <p:blipFill>
          <a:blip r:embed="rId2"/>
          <a:stretch>
            <a:fillRect/>
          </a:stretch>
        </p:blipFill>
        <p:spPr>
          <a:xfrm>
            <a:off x="2471576" y="2007452"/>
            <a:ext cx="7772400" cy="1671023"/>
          </a:xfrm>
          <a:prstGeom prst="rect">
            <a:avLst/>
          </a:prstGeom>
        </p:spPr>
      </p:pic>
      <p:sp>
        <p:nvSpPr>
          <p:cNvPr id="8" name="Content Placeholder 2">
            <a:extLst>
              <a:ext uri="{FF2B5EF4-FFF2-40B4-BE49-F238E27FC236}">
                <a16:creationId xmlns:a16="http://schemas.microsoft.com/office/drawing/2014/main" id="{C49000F5-FBE1-A5BE-5E8D-F22D756EE6DE}"/>
              </a:ext>
            </a:extLst>
          </p:cNvPr>
          <p:cNvSpPr txBox="1">
            <a:spLocks/>
          </p:cNvSpPr>
          <p:nvPr/>
        </p:nvSpPr>
        <p:spPr>
          <a:xfrm>
            <a:off x="838200" y="3804250"/>
            <a:ext cx="10515600" cy="138231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EBAF product climate quality fluxes combines the stability of the SSF1deg and regional diurnal flux of the SYN1deg product free of GEO artifacts. Utilizes imager derived BB fluxes for spatially complete clear-sky fluxes. The TOA net flux is constrained to the ocean heat storage. Uses regional climatology adjustment factors to bridge satellite records</a:t>
            </a:r>
          </a:p>
          <a:p>
            <a:pPr marL="0" indent="0">
              <a:buNone/>
            </a:pPr>
            <a:endParaRPr lang="en-US" dirty="0"/>
          </a:p>
        </p:txBody>
      </p:sp>
      <p:pic>
        <p:nvPicPr>
          <p:cNvPr id="10" name="Picture 9">
            <a:extLst>
              <a:ext uri="{FF2B5EF4-FFF2-40B4-BE49-F238E27FC236}">
                <a16:creationId xmlns:a16="http://schemas.microsoft.com/office/drawing/2014/main" id="{148A0C82-E09B-90BC-7943-3BA63C0AEB42}"/>
              </a:ext>
            </a:extLst>
          </p:cNvPr>
          <p:cNvPicPr>
            <a:picLocks noChangeAspect="1"/>
          </p:cNvPicPr>
          <p:nvPr/>
        </p:nvPicPr>
        <p:blipFill>
          <a:blip r:embed="rId3"/>
          <a:stretch>
            <a:fillRect/>
          </a:stretch>
        </p:blipFill>
        <p:spPr>
          <a:xfrm>
            <a:off x="2471576" y="5340599"/>
            <a:ext cx="7772400" cy="1382311"/>
          </a:xfrm>
          <a:prstGeom prst="rect">
            <a:avLst/>
          </a:prstGeom>
        </p:spPr>
      </p:pic>
    </p:spTree>
    <p:extLst>
      <p:ext uri="{BB962C8B-B14F-4D97-AF65-F5344CB8AC3E}">
        <p14:creationId xmlns:p14="http://schemas.microsoft.com/office/powerpoint/2010/main" val="189125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A87E-9D46-17B1-CA70-DF169E12AB93}"/>
              </a:ext>
            </a:extLst>
          </p:cNvPr>
          <p:cNvSpPr>
            <a:spLocks noGrp="1"/>
          </p:cNvSpPr>
          <p:nvPr>
            <p:ph type="title"/>
          </p:nvPr>
        </p:nvSpPr>
        <p:spPr>
          <a:xfrm>
            <a:off x="838200" y="365125"/>
            <a:ext cx="10515600" cy="826677"/>
          </a:xfrm>
        </p:spPr>
        <p:txBody>
          <a:bodyPr/>
          <a:lstStyle/>
          <a:p>
            <a:pPr algn="ctr"/>
            <a:r>
              <a:rPr lang="en-US" dirty="0"/>
              <a:t>FBCT-N20 product</a:t>
            </a:r>
          </a:p>
        </p:txBody>
      </p:sp>
      <p:sp>
        <p:nvSpPr>
          <p:cNvPr id="5" name="Content Placeholder 2">
            <a:extLst>
              <a:ext uri="{FF2B5EF4-FFF2-40B4-BE49-F238E27FC236}">
                <a16:creationId xmlns:a16="http://schemas.microsoft.com/office/drawing/2014/main" id="{83E49D6F-2169-571D-3A39-9F9D75F0B24B}"/>
              </a:ext>
            </a:extLst>
          </p:cNvPr>
          <p:cNvSpPr txBox="1">
            <a:spLocks/>
          </p:cNvSpPr>
          <p:nvPr/>
        </p:nvSpPr>
        <p:spPr>
          <a:xfrm>
            <a:off x="838200" y="1191803"/>
            <a:ext cx="10515600" cy="34274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400" kern="0" dirty="0"/>
              <a:t>The </a:t>
            </a:r>
            <a:r>
              <a:rPr lang="en-US" sz="2400" kern="0" dirty="0" err="1"/>
              <a:t>FluxByCloudType</a:t>
            </a:r>
            <a:r>
              <a:rPr lang="en-US" sz="2400" kern="0" dirty="0"/>
              <a:t> (FBCT) product provides observed daytime CERES fluxes stratified by 7 cloud layer and  6 optical depth bins (similar to ISCCP)</a:t>
            </a:r>
          </a:p>
          <a:p>
            <a:pPr lvl="1">
              <a:defRPr/>
            </a:pPr>
            <a:r>
              <a:rPr lang="en-US" sz="2000" kern="0" dirty="0"/>
              <a:t>The TRMM directional models are used to compute the daily SW flux</a:t>
            </a:r>
          </a:p>
          <a:p>
            <a:pPr>
              <a:defRPr/>
            </a:pPr>
            <a:r>
              <a:rPr lang="en-US" sz="2400" kern="0" dirty="0"/>
              <a:t>Climatology adjustments to bridge the gap between </a:t>
            </a:r>
            <a:r>
              <a:rPr lang="en-US" sz="2400" kern="0" dirty="0" err="1"/>
              <a:t>Terra&amp;Aqua</a:t>
            </a:r>
            <a:r>
              <a:rPr lang="en-US" sz="2400" kern="0" dirty="0"/>
              <a:t> and a NOAA20-only records were unsuccessful</a:t>
            </a:r>
          </a:p>
          <a:p>
            <a:pPr lvl="1">
              <a:defRPr/>
            </a:pPr>
            <a:r>
              <a:rPr lang="en-US" sz="2000" kern="0" dirty="0"/>
              <a:t>mostly due to optically thin cloud differences between MODIS and VIIRS</a:t>
            </a:r>
          </a:p>
          <a:p>
            <a:pPr>
              <a:defRPr/>
            </a:pPr>
            <a:r>
              <a:rPr lang="en-US" sz="2400" kern="0" dirty="0"/>
              <a:t>The FBCT-Terra /Aqua will end with February 2023 and a NOAA-20 record begins in May 2018 and is in forward processing mode</a:t>
            </a:r>
          </a:p>
          <a:p>
            <a:pPr lvl="1">
              <a:defRPr/>
            </a:pPr>
            <a:r>
              <a:rPr lang="en-US" sz="2000" kern="0" dirty="0"/>
              <a:t>Projected release date by the science team meeting</a:t>
            </a:r>
            <a:endParaRPr lang="en-US" sz="3200" kern="0" dirty="0"/>
          </a:p>
        </p:txBody>
      </p:sp>
      <p:pic>
        <p:nvPicPr>
          <p:cNvPr id="6" name="Picture 5">
            <a:extLst>
              <a:ext uri="{FF2B5EF4-FFF2-40B4-BE49-F238E27FC236}">
                <a16:creationId xmlns:a16="http://schemas.microsoft.com/office/drawing/2014/main" id="{4198DCED-3EE5-00F2-9C6A-92CC5CBD48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7220" y="4619242"/>
            <a:ext cx="3119437"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01D1CB0-911A-0154-8F04-5C35618BB46E}"/>
              </a:ext>
            </a:extLst>
          </p:cNvPr>
          <p:cNvPicPr>
            <a:picLocks noChangeAspect="1"/>
          </p:cNvPicPr>
          <p:nvPr/>
        </p:nvPicPr>
        <p:blipFill>
          <a:blip r:embed="rId3"/>
          <a:stretch>
            <a:fillRect/>
          </a:stretch>
        </p:blipFill>
        <p:spPr>
          <a:xfrm>
            <a:off x="654835" y="4721688"/>
            <a:ext cx="7772400" cy="1350958"/>
          </a:xfrm>
          <a:prstGeom prst="rect">
            <a:avLst/>
          </a:prstGeom>
        </p:spPr>
      </p:pic>
      <p:sp>
        <p:nvSpPr>
          <p:cNvPr id="3" name="TextBox 2">
            <a:extLst>
              <a:ext uri="{FF2B5EF4-FFF2-40B4-BE49-F238E27FC236}">
                <a16:creationId xmlns:a16="http://schemas.microsoft.com/office/drawing/2014/main" id="{30266B5A-C24C-8C90-B6E0-8D54D455EA7E}"/>
              </a:ext>
            </a:extLst>
          </p:cNvPr>
          <p:cNvSpPr txBox="1"/>
          <p:nvPr/>
        </p:nvSpPr>
        <p:spPr>
          <a:xfrm>
            <a:off x="7233424" y="5666197"/>
            <a:ext cx="1543371" cy="369332"/>
          </a:xfrm>
          <a:prstGeom prst="rect">
            <a:avLst/>
          </a:prstGeom>
          <a:solidFill>
            <a:schemeClr val="bg1"/>
          </a:solidFill>
        </p:spPr>
        <p:txBody>
          <a:bodyPr wrap="none" rtlCol="0">
            <a:spAutoFit/>
          </a:bodyPr>
          <a:lstStyle/>
          <a:p>
            <a:r>
              <a:rPr lang="en-US" dirty="0"/>
              <a:t>February 2023</a:t>
            </a:r>
          </a:p>
        </p:txBody>
      </p:sp>
    </p:spTree>
    <p:extLst>
      <p:ext uri="{BB962C8B-B14F-4D97-AF65-F5344CB8AC3E}">
        <p14:creationId xmlns:p14="http://schemas.microsoft.com/office/powerpoint/2010/main" val="260507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7DF8A-815A-7C0F-FF9A-31C777C7209C}"/>
              </a:ext>
            </a:extLst>
          </p:cNvPr>
          <p:cNvSpPr>
            <a:spLocks noGrp="1"/>
          </p:cNvSpPr>
          <p:nvPr>
            <p:ph type="title"/>
          </p:nvPr>
        </p:nvSpPr>
        <p:spPr/>
        <p:txBody>
          <a:bodyPr/>
          <a:lstStyle/>
          <a:p>
            <a:pPr algn="ctr"/>
            <a:r>
              <a:rPr lang="en-US" dirty="0"/>
              <a:t>CRS1deg-hour product</a:t>
            </a:r>
          </a:p>
        </p:txBody>
      </p:sp>
      <p:sp>
        <p:nvSpPr>
          <p:cNvPr id="7" name="Content Placeholder 6">
            <a:extLst>
              <a:ext uri="{FF2B5EF4-FFF2-40B4-BE49-F238E27FC236}">
                <a16:creationId xmlns:a16="http://schemas.microsoft.com/office/drawing/2014/main" id="{95F24B15-B5B9-F9AC-CF29-0E75D43F945A}"/>
              </a:ext>
            </a:extLst>
          </p:cNvPr>
          <p:cNvSpPr>
            <a:spLocks noGrp="1"/>
          </p:cNvSpPr>
          <p:nvPr>
            <p:ph idx="1"/>
          </p:nvPr>
        </p:nvSpPr>
        <p:spPr>
          <a:xfrm>
            <a:off x="838200" y="1690689"/>
            <a:ext cx="10515600" cy="3748452"/>
          </a:xfrm>
        </p:spPr>
        <p:txBody>
          <a:bodyPr>
            <a:normAutofit fontScale="92500"/>
          </a:bodyPr>
          <a:lstStyle/>
          <a:p>
            <a:r>
              <a:rPr lang="en-US" dirty="0"/>
              <a:t>CRS L2 provides footprint computed profile and surface fluxes with associated cloud and meteorological parameters by instrument.</a:t>
            </a:r>
          </a:p>
          <a:p>
            <a:pPr lvl="1"/>
            <a:r>
              <a:rPr lang="en-US" dirty="0"/>
              <a:t>SSF1deg-L2Ed4 provides parameterized surface fluxes</a:t>
            </a:r>
          </a:p>
          <a:p>
            <a:r>
              <a:rPr lang="en-US" dirty="0"/>
              <a:t>The TISA group has spatially gridded the CRS L2 footprint computed fluxes into the CRS1deg-hour product using the new Ed5 framework code</a:t>
            </a:r>
          </a:p>
          <a:p>
            <a:r>
              <a:rPr lang="en-US" dirty="0"/>
              <a:t>Working on placing the CRS1deg-hour on the </a:t>
            </a:r>
            <a:r>
              <a:rPr lang="en-US" dirty="0" err="1"/>
              <a:t>subsetter</a:t>
            </a:r>
            <a:endParaRPr lang="en-US" dirty="0"/>
          </a:p>
          <a:p>
            <a:pPr lvl="1"/>
            <a:r>
              <a:rPr lang="en-US" dirty="0"/>
              <a:t>A preliminary version of January 2018 is available internally for validation</a:t>
            </a:r>
          </a:p>
          <a:p>
            <a:r>
              <a:rPr lang="en-US" dirty="0"/>
              <a:t>Will eventually combine the SSF1deg-hour and CRS1deg products on the same </a:t>
            </a:r>
            <a:r>
              <a:rPr lang="en-US" dirty="0" err="1"/>
              <a:t>subsetter</a:t>
            </a:r>
            <a:r>
              <a:rPr lang="en-US" dirty="0"/>
              <a:t> ordering page</a:t>
            </a:r>
          </a:p>
        </p:txBody>
      </p:sp>
      <p:pic>
        <p:nvPicPr>
          <p:cNvPr id="8" name="Content Placeholder 4">
            <a:extLst>
              <a:ext uri="{FF2B5EF4-FFF2-40B4-BE49-F238E27FC236}">
                <a16:creationId xmlns:a16="http://schemas.microsoft.com/office/drawing/2014/main" id="{F9477364-24D7-F77E-81CF-DF82541BCB97}"/>
              </a:ext>
            </a:extLst>
          </p:cNvPr>
          <p:cNvPicPr>
            <a:picLocks noChangeAspect="1"/>
          </p:cNvPicPr>
          <p:nvPr/>
        </p:nvPicPr>
        <p:blipFill>
          <a:blip r:embed="rId2"/>
          <a:stretch>
            <a:fillRect/>
          </a:stretch>
        </p:blipFill>
        <p:spPr>
          <a:xfrm>
            <a:off x="2321959" y="5439140"/>
            <a:ext cx="7850883" cy="1282949"/>
          </a:xfrm>
          <a:prstGeom prst="rect">
            <a:avLst/>
          </a:prstGeom>
        </p:spPr>
      </p:pic>
      <p:sp>
        <p:nvSpPr>
          <p:cNvPr id="3" name="TextBox 2">
            <a:extLst>
              <a:ext uri="{FF2B5EF4-FFF2-40B4-BE49-F238E27FC236}">
                <a16:creationId xmlns:a16="http://schemas.microsoft.com/office/drawing/2014/main" id="{BED6DA3C-8FD9-DC96-C9BB-C7AB2D0D33D2}"/>
              </a:ext>
            </a:extLst>
          </p:cNvPr>
          <p:cNvSpPr txBox="1"/>
          <p:nvPr/>
        </p:nvSpPr>
        <p:spPr>
          <a:xfrm>
            <a:off x="5345151" y="6080614"/>
            <a:ext cx="2383281" cy="369332"/>
          </a:xfrm>
          <a:prstGeom prst="rect">
            <a:avLst/>
          </a:prstGeom>
          <a:noFill/>
        </p:spPr>
        <p:txBody>
          <a:bodyPr wrap="none" rtlCol="0">
            <a:spAutoFit/>
          </a:bodyPr>
          <a:lstStyle/>
          <a:p>
            <a:r>
              <a:rPr lang="en-US"/>
              <a:t>different color </a:t>
            </a:r>
            <a:r>
              <a:rPr lang="en-US" dirty="0"/>
              <a:t>for Aqua</a:t>
            </a:r>
          </a:p>
        </p:txBody>
      </p:sp>
    </p:spTree>
    <p:extLst>
      <p:ext uri="{BB962C8B-B14F-4D97-AF65-F5344CB8AC3E}">
        <p14:creationId xmlns:p14="http://schemas.microsoft.com/office/powerpoint/2010/main" val="3606727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19A7-2220-8B08-3DEC-C9CF03350CF8}"/>
              </a:ext>
            </a:extLst>
          </p:cNvPr>
          <p:cNvSpPr>
            <a:spLocks noGrp="1"/>
          </p:cNvSpPr>
          <p:nvPr>
            <p:ph type="title"/>
          </p:nvPr>
        </p:nvSpPr>
        <p:spPr>
          <a:xfrm>
            <a:off x="534257" y="365125"/>
            <a:ext cx="11137186" cy="1325563"/>
          </a:xfrm>
        </p:spPr>
        <p:txBody>
          <a:bodyPr/>
          <a:lstStyle/>
          <a:p>
            <a:pPr algn="ctr"/>
            <a:r>
              <a:rPr lang="en-US" sz="5400" dirty="0"/>
              <a:t>MODIS C6.1 to C7 improvements</a:t>
            </a:r>
          </a:p>
        </p:txBody>
      </p:sp>
    </p:spTree>
    <p:extLst>
      <p:ext uri="{BB962C8B-B14F-4D97-AF65-F5344CB8AC3E}">
        <p14:creationId xmlns:p14="http://schemas.microsoft.com/office/powerpoint/2010/main" val="75645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82B3A24-B90A-A82D-8014-49E845358AF8}"/>
              </a:ext>
            </a:extLst>
          </p:cNvPr>
          <p:cNvSpPr/>
          <p:nvPr/>
        </p:nvSpPr>
        <p:spPr>
          <a:xfrm>
            <a:off x="5671789" y="4877250"/>
            <a:ext cx="2763295" cy="197777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00C4E639-9AE5-1BE2-5F48-B55EA9321EF3}"/>
              </a:ext>
            </a:extLst>
          </p:cNvPr>
          <p:cNvSpPr/>
          <p:nvPr/>
        </p:nvSpPr>
        <p:spPr>
          <a:xfrm>
            <a:off x="2178121" y="4880224"/>
            <a:ext cx="2640459" cy="197777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08F8A7-6BB9-54C7-D5B4-0EF9231189C7}"/>
              </a:ext>
            </a:extLst>
          </p:cNvPr>
          <p:cNvSpPr>
            <a:spLocks noGrp="1"/>
          </p:cNvSpPr>
          <p:nvPr>
            <p:ph type="title"/>
          </p:nvPr>
        </p:nvSpPr>
        <p:spPr/>
        <p:txBody>
          <a:bodyPr/>
          <a:lstStyle/>
          <a:p>
            <a:r>
              <a:rPr lang="en-US" dirty="0"/>
              <a:t>MODIS and VIIRS onboard calibration</a:t>
            </a:r>
          </a:p>
        </p:txBody>
      </p:sp>
      <p:sp>
        <p:nvSpPr>
          <p:cNvPr id="3" name="Content Placeholder 6">
            <a:extLst>
              <a:ext uri="{FF2B5EF4-FFF2-40B4-BE49-F238E27FC236}">
                <a16:creationId xmlns:a16="http://schemas.microsoft.com/office/drawing/2014/main" id="{2040314F-0BCF-6186-79E9-38EB76A88B0F}"/>
              </a:ext>
            </a:extLst>
          </p:cNvPr>
          <p:cNvSpPr txBox="1">
            <a:spLocks/>
          </p:cNvSpPr>
          <p:nvPr/>
        </p:nvSpPr>
        <p:spPr>
          <a:xfrm>
            <a:off x="838200" y="1690689"/>
            <a:ext cx="9518151" cy="3748452"/>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Detector to detector striping or gain equalization</a:t>
            </a:r>
          </a:p>
          <a:p>
            <a:pPr lvl="1"/>
            <a:r>
              <a:rPr lang="en-US" dirty="0"/>
              <a:t>MODIS has a 10-detector swath, whereas VIIRS has 16-detector swath</a:t>
            </a:r>
          </a:p>
          <a:p>
            <a:pPr lvl="1"/>
            <a:r>
              <a:rPr lang="en-US" dirty="0"/>
              <a:t>Each detector is individually calibrated with the solar diffuser or blackbody</a:t>
            </a:r>
          </a:p>
          <a:p>
            <a:r>
              <a:rPr lang="en-US" dirty="0"/>
              <a:t>Response vs scan angle gain equalization</a:t>
            </a:r>
          </a:p>
          <a:p>
            <a:pPr lvl="1"/>
            <a:r>
              <a:rPr lang="en-US" dirty="0"/>
              <a:t>The scanning is performed by rotation of a scan mirror</a:t>
            </a:r>
          </a:p>
          <a:p>
            <a:pPr lvl="1"/>
            <a:r>
              <a:rPr lang="en-US" dirty="0"/>
              <a:t>The mirror degrades unevenly overtime and must be characterized on orbit</a:t>
            </a:r>
          </a:p>
          <a:p>
            <a:r>
              <a:rPr lang="en-US" dirty="0"/>
              <a:t>Long-term trending</a:t>
            </a:r>
          </a:p>
          <a:p>
            <a:pPr lvl="1"/>
            <a:r>
              <a:rPr lang="en-US" dirty="0"/>
              <a:t>MODIS and VIIRS use solar diffusers and lunar looks to monitor stability</a:t>
            </a:r>
          </a:p>
        </p:txBody>
      </p:sp>
      <p:pic>
        <p:nvPicPr>
          <p:cNvPr id="5" name="Picture 4">
            <a:extLst>
              <a:ext uri="{FF2B5EF4-FFF2-40B4-BE49-F238E27FC236}">
                <a16:creationId xmlns:a16="http://schemas.microsoft.com/office/drawing/2014/main" id="{AA6172E4-36D8-40E4-C793-7F3FFDF063B0}"/>
              </a:ext>
            </a:extLst>
          </p:cNvPr>
          <p:cNvPicPr>
            <a:picLocks noChangeAspect="1"/>
          </p:cNvPicPr>
          <p:nvPr/>
        </p:nvPicPr>
        <p:blipFill rotWithShape="1">
          <a:blip r:embed="rId2"/>
          <a:srcRect b="33633"/>
          <a:stretch/>
        </p:blipFill>
        <p:spPr>
          <a:xfrm>
            <a:off x="10500189" y="1086982"/>
            <a:ext cx="1611758" cy="983613"/>
          </a:xfrm>
          <a:prstGeom prst="rect">
            <a:avLst/>
          </a:prstGeom>
        </p:spPr>
      </p:pic>
      <p:sp>
        <p:nvSpPr>
          <p:cNvPr id="6" name="TextBox 5">
            <a:extLst>
              <a:ext uri="{FF2B5EF4-FFF2-40B4-BE49-F238E27FC236}">
                <a16:creationId xmlns:a16="http://schemas.microsoft.com/office/drawing/2014/main" id="{0401B8E0-8CE0-F03B-9AED-B6BBF5E626CF}"/>
              </a:ext>
            </a:extLst>
          </p:cNvPr>
          <p:cNvSpPr txBox="1"/>
          <p:nvPr/>
        </p:nvSpPr>
        <p:spPr>
          <a:xfrm>
            <a:off x="10500189" y="748427"/>
            <a:ext cx="1611758" cy="338554"/>
          </a:xfrm>
          <a:prstGeom prst="rect">
            <a:avLst/>
          </a:prstGeom>
          <a:solidFill>
            <a:schemeClr val="bg1"/>
          </a:solidFill>
        </p:spPr>
        <p:txBody>
          <a:bodyPr wrap="square" rtlCol="0">
            <a:spAutoFit/>
          </a:bodyPr>
          <a:lstStyle/>
          <a:p>
            <a:r>
              <a:rPr lang="en-US" sz="1600" dirty="0"/>
              <a:t>detector striping</a:t>
            </a:r>
          </a:p>
        </p:txBody>
      </p:sp>
      <p:sp>
        <p:nvSpPr>
          <p:cNvPr id="7" name="Rectangle 6">
            <a:extLst>
              <a:ext uri="{FF2B5EF4-FFF2-40B4-BE49-F238E27FC236}">
                <a16:creationId xmlns:a16="http://schemas.microsoft.com/office/drawing/2014/main" id="{E3000841-769A-FDB8-637B-8EF6126D42E2}"/>
              </a:ext>
            </a:extLst>
          </p:cNvPr>
          <p:cNvSpPr/>
          <p:nvPr/>
        </p:nvSpPr>
        <p:spPr>
          <a:xfrm>
            <a:off x="10500189" y="729466"/>
            <a:ext cx="1611758" cy="134113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632704C-F1F7-AAE9-4187-45E3382277F7}"/>
              </a:ext>
            </a:extLst>
          </p:cNvPr>
          <p:cNvPicPr>
            <a:picLocks noChangeAspect="1"/>
          </p:cNvPicPr>
          <p:nvPr/>
        </p:nvPicPr>
        <p:blipFill>
          <a:blip r:embed="rId3"/>
          <a:stretch>
            <a:fillRect/>
          </a:stretch>
        </p:blipFill>
        <p:spPr>
          <a:xfrm>
            <a:off x="10500189" y="2537781"/>
            <a:ext cx="1567174" cy="1027134"/>
          </a:xfrm>
          <a:prstGeom prst="rect">
            <a:avLst/>
          </a:prstGeom>
        </p:spPr>
      </p:pic>
      <p:sp>
        <p:nvSpPr>
          <p:cNvPr id="11" name="TextBox 10">
            <a:extLst>
              <a:ext uri="{FF2B5EF4-FFF2-40B4-BE49-F238E27FC236}">
                <a16:creationId xmlns:a16="http://schemas.microsoft.com/office/drawing/2014/main" id="{B4589FAE-1D6A-3DF2-4677-793EB6D6D8DC}"/>
              </a:ext>
            </a:extLst>
          </p:cNvPr>
          <p:cNvSpPr txBox="1"/>
          <p:nvPr/>
        </p:nvSpPr>
        <p:spPr>
          <a:xfrm>
            <a:off x="10476153" y="2242747"/>
            <a:ext cx="1611758" cy="338554"/>
          </a:xfrm>
          <a:prstGeom prst="rect">
            <a:avLst/>
          </a:prstGeom>
          <a:solidFill>
            <a:schemeClr val="bg1"/>
          </a:solidFill>
        </p:spPr>
        <p:txBody>
          <a:bodyPr wrap="square" rtlCol="0">
            <a:spAutoFit/>
          </a:bodyPr>
          <a:lstStyle/>
          <a:p>
            <a:r>
              <a:rPr lang="en-US" sz="1600" dirty="0"/>
              <a:t>noisy detectors</a:t>
            </a:r>
          </a:p>
        </p:txBody>
      </p:sp>
      <p:sp>
        <p:nvSpPr>
          <p:cNvPr id="12" name="Rectangle 11">
            <a:extLst>
              <a:ext uri="{FF2B5EF4-FFF2-40B4-BE49-F238E27FC236}">
                <a16:creationId xmlns:a16="http://schemas.microsoft.com/office/drawing/2014/main" id="{CEE04CEC-E6C8-CBC7-6B17-C5A0EE56F14C}"/>
              </a:ext>
            </a:extLst>
          </p:cNvPr>
          <p:cNvSpPr/>
          <p:nvPr/>
        </p:nvSpPr>
        <p:spPr>
          <a:xfrm>
            <a:off x="10476153" y="2242746"/>
            <a:ext cx="1611758" cy="134113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85652BA-17E4-8208-5C66-2BB8E08EEF2A}"/>
              </a:ext>
            </a:extLst>
          </p:cNvPr>
          <p:cNvPicPr>
            <a:picLocks noChangeAspect="1"/>
          </p:cNvPicPr>
          <p:nvPr/>
        </p:nvPicPr>
        <p:blipFill>
          <a:blip r:embed="rId4"/>
          <a:stretch>
            <a:fillRect/>
          </a:stretch>
        </p:blipFill>
        <p:spPr>
          <a:xfrm>
            <a:off x="2728645" y="4956175"/>
            <a:ext cx="1625600" cy="1821274"/>
          </a:xfrm>
          <a:prstGeom prst="rect">
            <a:avLst/>
          </a:prstGeom>
        </p:spPr>
      </p:pic>
      <p:pic>
        <p:nvPicPr>
          <p:cNvPr id="18" name="Picture 17">
            <a:extLst>
              <a:ext uri="{FF2B5EF4-FFF2-40B4-BE49-F238E27FC236}">
                <a16:creationId xmlns:a16="http://schemas.microsoft.com/office/drawing/2014/main" id="{ACAF2B48-9321-5D91-CA97-C87CEBA32150}"/>
              </a:ext>
            </a:extLst>
          </p:cNvPr>
          <p:cNvPicPr>
            <a:picLocks noChangeAspect="1"/>
          </p:cNvPicPr>
          <p:nvPr/>
        </p:nvPicPr>
        <p:blipFill>
          <a:blip r:embed="rId5"/>
          <a:stretch>
            <a:fillRect/>
          </a:stretch>
        </p:blipFill>
        <p:spPr>
          <a:xfrm>
            <a:off x="6096000" y="4996340"/>
            <a:ext cx="1887020" cy="1739597"/>
          </a:xfrm>
          <a:prstGeom prst="rect">
            <a:avLst/>
          </a:prstGeom>
        </p:spPr>
      </p:pic>
      <p:sp>
        <p:nvSpPr>
          <p:cNvPr id="19" name="TextBox 18">
            <a:extLst>
              <a:ext uri="{FF2B5EF4-FFF2-40B4-BE49-F238E27FC236}">
                <a16:creationId xmlns:a16="http://schemas.microsoft.com/office/drawing/2014/main" id="{255B3BF2-6241-449E-D0E9-B32E2247768D}"/>
              </a:ext>
            </a:extLst>
          </p:cNvPr>
          <p:cNvSpPr txBox="1"/>
          <p:nvPr/>
        </p:nvSpPr>
        <p:spPr>
          <a:xfrm>
            <a:off x="2854398" y="4976722"/>
            <a:ext cx="1404552" cy="253916"/>
          </a:xfrm>
          <a:prstGeom prst="rect">
            <a:avLst/>
          </a:prstGeom>
          <a:solidFill>
            <a:schemeClr val="bg1"/>
          </a:solidFill>
        </p:spPr>
        <p:txBody>
          <a:bodyPr wrap="none" rtlCol="0">
            <a:spAutoFit/>
          </a:bodyPr>
          <a:lstStyle/>
          <a:p>
            <a:r>
              <a:rPr lang="en-US" sz="1050" b="1" dirty="0" err="1">
                <a:solidFill>
                  <a:srgbClr val="FF0000"/>
                </a:solidFill>
              </a:rPr>
              <a:t>Earthview</a:t>
            </a:r>
            <a:r>
              <a:rPr lang="en-US" sz="1050" b="1" dirty="0">
                <a:solidFill>
                  <a:srgbClr val="FF0000"/>
                </a:solidFill>
              </a:rPr>
              <a:t> Start, 10.5°</a:t>
            </a:r>
          </a:p>
        </p:txBody>
      </p:sp>
      <p:sp>
        <p:nvSpPr>
          <p:cNvPr id="20" name="TextBox 19">
            <a:extLst>
              <a:ext uri="{FF2B5EF4-FFF2-40B4-BE49-F238E27FC236}">
                <a16:creationId xmlns:a16="http://schemas.microsoft.com/office/drawing/2014/main" id="{4F0C9DF0-CB86-BDA5-D954-4C21622027C0}"/>
              </a:ext>
            </a:extLst>
          </p:cNvPr>
          <p:cNvSpPr txBox="1"/>
          <p:nvPr/>
        </p:nvSpPr>
        <p:spPr>
          <a:xfrm>
            <a:off x="3047187" y="5167311"/>
            <a:ext cx="837089" cy="253916"/>
          </a:xfrm>
          <a:prstGeom prst="rect">
            <a:avLst/>
          </a:prstGeom>
          <a:solidFill>
            <a:schemeClr val="bg1"/>
          </a:solidFill>
        </p:spPr>
        <p:txBody>
          <a:bodyPr wrap="none" rtlCol="0">
            <a:spAutoFit/>
          </a:bodyPr>
          <a:lstStyle/>
          <a:p>
            <a:r>
              <a:rPr lang="en-US" sz="1050" b="1" dirty="0">
                <a:solidFill>
                  <a:srgbClr val="00B0F0"/>
                </a:solidFill>
              </a:rPr>
              <a:t>Moon 11.2°</a:t>
            </a:r>
          </a:p>
        </p:txBody>
      </p:sp>
      <p:sp>
        <p:nvSpPr>
          <p:cNvPr id="21" name="TextBox 20">
            <a:extLst>
              <a:ext uri="{FF2B5EF4-FFF2-40B4-BE49-F238E27FC236}">
                <a16:creationId xmlns:a16="http://schemas.microsoft.com/office/drawing/2014/main" id="{3629DF03-6A03-0DD0-2EB1-9A689B40006D}"/>
              </a:ext>
            </a:extLst>
          </p:cNvPr>
          <p:cNvSpPr txBox="1"/>
          <p:nvPr/>
        </p:nvSpPr>
        <p:spPr>
          <a:xfrm>
            <a:off x="3794220" y="5405285"/>
            <a:ext cx="797960" cy="577081"/>
          </a:xfrm>
          <a:prstGeom prst="rect">
            <a:avLst/>
          </a:prstGeom>
          <a:solidFill>
            <a:schemeClr val="bg1"/>
          </a:solidFill>
        </p:spPr>
        <p:txBody>
          <a:bodyPr wrap="square" rtlCol="0">
            <a:spAutoFit/>
          </a:bodyPr>
          <a:lstStyle/>
          <a:p>
            <a:r>
              <a:rPr lang="en-US" sz="1050" b="1" dirty="0">
                <a:solidFill>
                  <a:srgbClr val="FFC000"/>
                </a:solidFill>
              </a:rPr>
              <a:t>Solar Diffuser 50.25°</a:t>
            </a:r>
          </a:p>
        </p:txBody>
      </p:sp>
      <p:sp>
        <p:nvSpPr>
          <p:cNvPr id="23" name="TextBox 22">
            <a:extLst>
              <a:ext uri="{FF2B5EF4-FFF2-40B4-BE49-F238E27FC236}">
                <a16:creationId xmlns:a16="http://schemas.microsoft.com/office/drawing/2014/main" id="{AD908F77-38EE-BB7B-52BB-769C34C49D2C}"/>
              </a:ext>
            </a:extLst>
          </p:cNvPr>
          <p:cNvSpPr txBox="1"/>
          <p:nvPr/>
        </p:nvSpPr>
        <p:spPr>
          <a:xfrm rot="16200000">
            <a:off x="2158650" y="6131123"/>
            <a:ext cx="840295" cy="369332"/>
          </a:xfrm>
          <a:prstGeom prst="rect">
            <a:avLst/>
          </a:prstGeom>
          <a:solidFill>
            <a:schemeClr val="bg1"/>
          </a:solidFill>
        </p:spPr>
        <p:txBody>
          <a:bodyPr wrap="none" rtlCol="0">
            <a:spAutoFit/>
          </a:bodyPr>
          <a:lstStyle/>
          <a:p>
            <a:r>
              <a:rPr lang="en-US" dirty="0"/>
              <a:t>MODIS</a:t>
            </a:r>
          </a:p>
        </p:txBody>
      </p:sp>
      <p:sp>
        <p:nvSpPr>
          <p:cNvPr id="24" name="TextBox 23">
            <a:extLst>
              <a:ext uri="{FF2B5EF4-FFF2-40B4-BE49-F238E27FC236}">
                <a16:creationId xmlns:a16="http://schemas.microsoft.com/office/drawing/2014/main" id="{5D4E99FB-EF6C-4F46-4A7B-8AE9ED2D99DA}"/>
              </a:ext>
            </a:extLst>
          </p:cNvPr>
          <p:cNvSpPr txBox="1"/>
          <p:nvPr/>
        </p:nvSpPr>
        <p:spPr>
          <a:xfrm>
            <a:off x="3885882" y="5946414"/>
            <a:ext cx="797960" cy="415498"/>
          </a:xfrm>
          <a:prstGeom prst="rect">
            <a:avLst/>
          </a:prstGeom>
          <a:solidFill>
            <a:schemeClr val="bg1"/>
          </a:solidFill>
        </p:spPr>
        <p:txBody>
          <a:bodyPr wrap="square" rtlCol="0">
            <a:spAutoFit/>
          </a:bodyPr>
          <a:lstStyle/>
          <a:p>
            <a:r>
              <a:rPr lang="en-US" sz="1050" dirty="0" err="1">
                <a:solidFill>
                  <a:srgbClr val="FF0000"/>
                </a:solidFill>
              </a:rPr>
              <a:t>Earthview</a:t>
            </a:r>
            <a:r>
              <a:rPr lang="en-US" sz="1050" dirty="0">
                <a:solidFill>
                  <a:srgbClr val="FF0000"/>
                </a:solidFill>
              </a:rPr>
              <a:t> End, 65°</a:t>
            </a:r>
          </a:p>
        </p:txBody>
      </p:sp>
      <p:sp>
        <p:nvSpPr>
          <p:cNvPr id="25" name="TextBox 24">
            <a:extLst>
              <a:ext uri="{FF2B5EF4-FFF2-40B4-BE49-F238E27FC236}">
                <a16:creationId xmlns:a16="http://schemas.microsoft.com/office/drawing/2014/main" id="{A9B5C731-AE87-EAE6-58E3-6A8EDC21F0B9}"/>
              </a:ext>
            </a:extLst>
          </p:cNvPr>
          <p:cNvSpPr txBox="1"/>
          <p:nvPr/>
        </p:nvSpPr>
        <p:spPr>
          <a:xfrm>
            <a:off x="7584040" y="4977218"/>
            <a:ext cx="797960" cy="415498"/>
          </a:xfrm>
          <a:prstGeom prst="rect">
            <a:avLst/>
          </a:prstGeom>
          <a:solidFill>
            <a:schemeClr val="bg1"/>
          </a:solidFill>
        </p:spPr>
        <p:txBody>
          <a:bodyPr wrap="square" rtlCol="0">
            <a:spAutoFit/>
          </a:bodyPr>
          <a:lstStyle/>
          <a:p>
            <a:r>
              <a:rPr lang="en-US" sz="1050" b="1" dirty="0" err="1">
                <a:solidFill>
                  <a:srgbClr val="FF0000"/>
                </a:solidFill>
              </a:rPr>
              <a:t>Earthview</a:t>
            </a:r>
            <a:r>
              <a:rPr lang="en-US" sz="1050" b="1" dirty="0">
                <a:solidFill>
                  <a:srgbClr val="FF0000"/>
                </a:solidFill>
              </a:rPr>
              <a:t> End, 5°</a:t>
            </a:r>
          </a:p>
        </p:txBody>
      </p:sp>
      <p:sp>
        <p:nvSpPr>
          <p:cNvPr id="26" name="TextBox 25">
            <a:extLst>
              <a:ext uri="{FF2B5EF4-FFF2-40B4-BE49-F238E27FC236}">
                <a16:creationId xmlns:a16="http://schemas.microsoft.com/office/drawing/2014/main" id="{26E02499-B2C8-B47F-E014-DA610F8D8EAA}"/>
              </a:ext>
            </a:extLst>
          </p:cNvPr>
          <p:cNvSpPr txBox="1"/>
          <p:nvPr/>
        </p:nvSpPr>
        <p:spPr>
          <a:xfrm>
            <a:off x="6158501" y="5383269"/>
            <a:ext cx="797960" cy="415498"/>
          </a:xfrm>
          <a:prstGeom prst="rect">
            <a:avLst/>
          </a:prstGeom>
          <a:solidFill>
            <a:schemeClr val="bg1"/>
          </a:solidFill>
        </p:spPr>
        <p:txBody>
          <a:bodyPr wrap="square" rtlCol="0">
            <a:spAutoFit/>
          </a:bodyPr>
          <a:lstStyle/>
          <a:p>
            <a:r>
              <a:rPr lang="en-US" sz="1050" b="1" dirty="0" err="1">
                <a:solidFill>
                  <a:srgbClr val="FF0000"/>
                </a:solidFill>
              </a:rPr>
              <a:t>Earthview</a:t>
            </a:r>
            <a:r>
              <a:rPr lang="en-US" sz="1050" b="1" dirty="0">
                <a:solidFill>
                  <a:srgbClr val="FF0000"/>
                </a:solidFill>
              </a:rPr>
              <a:t> Start, 51°</a:t>
            </a:r>
          </a:p>
        </p:txBody>
      </p:sp>
      <p:sp>
        <p:nvSpPr>
          <p:cNvPr id="27" name="TextBox 26">
            <a:extLst>
              <a:ext uri="{FF2B5EF4-FFF2-40B4-BE49-F238E27FC236}">
                <a16:creationId xmlns:a16="http://schemas.microsoft.com/office/drawing/2014/main" id="{8254F3D0-A3F1-AE50-9CBD-E042A95610BB}"/>
              </a:ext>
            </a:extLst>
          </p:cNvPr>
          <p:cNvSpPr txBox="1"/>
          <p:nvPr/>
        </p:nvSpPr>
        <p:spPr>
          <a:xfrm>
            <a:off x="5688028" y="5817889"/>
            <a:ext cx="797961" cy="738664"/>
          </a:xfrm>
          <a:prstGeom prst="rect">
            <a:avLst/>
          </a:prstGeom>
          <a:solidFill>
            <a:schemeClr val="bg1"/>
          </a:solidFill>
        </p:spPr>
        <p:txBody>
          <a:bodyPr wrap="square" rtlCol="0">
            <a:spAutoFit/>
          </a:bodyPr>
          <a:lstStyle/>
          <a:p>
            <a:pPr algn="r"/>
            <a:r>
              <a:rPr lang="en-US" sz="1050" b="1" dirty="0">
                <a:solidFill>
                  <a:srgbClr val="00B0F0"/>
                </a:solidFill>
              </a:rPr>
              <a:t>Solar Diffuser and Moon 55.5</a:t>
            </a:r>
            <a:r>
              <a:rPr lang="en-US" sz="1050" dirty="0">
                <a:solidFill>
                  <a:srgbClr val="00B0F0"/>
                </a:solidFill>
              </a:rPr>
              <a:t>°</a:t>
            </a:r>
          </a:p>
        </p:txBody>
      </p:sp>
      <p:sp>
        <p:nvSpPr>
          <p:cNvPr id="29" name="TextBox 28">
            <a:extLst>
              <a:ext uri="{FF2B5EF4-FFF2-40B4-BE49-F238E27FC236}">
                <a16:creationId xmlns:a16="http://schemas.microsoft.com/office/drawing/2014/main" id="{6D8BE294-DAB5-D95C-B81B-8AAE51670AEF}"/>
              </a:ext>
            </a:extLst>
          </p:cNvPr>
          <p:cNvSpPr txBox="1"/>
          <p:nvPr/>
        </p:nvSpPr>
        <p:spPr>
          <a:xfrm rot="16200000">
            <a:off x="7308336" y="5804224"/>
            <a:ext cx="1135326" cy="369332"/>
          </a:xfrm>
          <a:prstGeom prst="rect">
            <a:avLst/>
          </a:prstGeom>
          <a:solidFill>
            <a:schemeClr val="bg1"/>
          </a:solidFill>
        </p:spPr>
        <p:txBody>
          <a:bodyPr wrap="square" rtlCol="0">
            <a:spAutoFit/>
          </a:bodyPr>
          <a:lstStyle/>
          <a:p>
            <a:r>
              <a:rPr lang="en-US" dirty="0"/>
              <a:t>VIIRS</a:t>
            </a:r>
          </a:p>
        </p:txBody>
      </p:sp>
      <p:sp>
        <p:nvSpPr>
          <p:cNvPr id="30" name="Rectangle 29">
            <a:extLst>
              <a:ext uri="{FF2B5EF4-FFF2-40B4-BE49-F238E27FC236}">
                <a16:creationId xmlns:a16="http://schemas.microsoft.com/office/drawing/2014/main" id="{6C4297A2-31C4-D120-827C-2046EAE1CD08}"/>
              </a:ext>
            </a:extLst>
          </p:cNvPr>
          <p:cNvSpPr/>
          <p:nvPr/>
        </p:nvSpPr>
        <p:spPr>
          <a:xfrm rot="1281025">
            <a:off x="7621910" y="6189779"/>
            <a:ext cx="60566" cy="312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6E9E771-FF9D-D1DB-5D5A-AEE41EB63694}"/>
              </a:ext>
            </a:extLst>
          </p:cNvPr>
          <p:cNvSpPr/>
          <p:nvPr/>
        </p:nvSpPr>
        <p:spPr>
          <a:xfrm rot="2939925">
            <a:off x="7637637" y="6447452"/>
            <a:ext cx="53794" cy="1460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7AAE5BDF-D9DC-0BBD-ABDD-E5335795A051}"/>
              </a:ext>
            </a:extLst>
          </p:cNvPr>
          <p:cNvPicPr>
            <a:picLocks noChangeAspect="1"/>
          </p:cNvPicPr>
          <p:nvPr/>
        </p:nvPicPr>
        <p:blipFill>
          <a:blip r:embed="rId6"/>
          <a:stretch>
            <a:fillRect/>
          </a:stretch>
        </p:blipFill>
        <p:spPr>
          <a:xfrm>
            <a:off x="9055127" y="4877250"/>
            <a:ext cx="2988025" cy="1901470"/>
          </a:xfrm>
          <a:prstGeom prst="rect">
            <a:avLst/>
          </a:prstGeom>
          <a:ln w="28575">
            <a:solidFill>
              <a:schemeClr val="tx1"/>
            </a:solidFill>
          </a:ln>
        </p:spPr>
      </p:pic>
      <p:sp>
        <p:nvSpPr>
          <p:cNvPr id="4" name="TextBox 3">
            <a:extLst>
              <a:ext uri="{FF2B5EF4-FFF2-40B4-BE49-F238E27FC236}">
                <a16:creationId xmlns:a16="http://schemas.microsoft.com/office/drawing/2014/main" id="{CCBDABD3-FDCF-1C04-0963-59D86B87EF11}"/>
              </a:ext>
            </a:extLst>
          </p:cNvPr>
          <p:cNvSpPr txBox="1"/>
          <p:nvPr/>
        </p:nvSpPr>
        <p:spPr>
          <a:xfrm>
            <a:off x="10476153" y="5740241"/>
            <a:ext cx="564578" cy="307777"/>
          </a:xfrm>
          <a:prstGeom prst="rect">
            <a:avLst/>
          </a:prstGeom>
          <a:noFill/>
        </p:spPr>
        <p:txBody>
          <a:bodyPr wrap="none" rtlCol="0">
            <a:spAutoFit/>
          </a:bodyPr>
          <a:lstStyle/>
          <a:p>
            <a:r>
              <a:rPr lang="en-US" sz="1400" dirty="0"/>
              <a:t>nadir</a:t>
            </a:r>
          </a:p>
        </p:txBody>
      </p:sp>
      <p:sp>
        <p:nvSpPr>
          <p:cNvPr id="10" name="Right Brace 9">
            <a:extLst>
              <a:ext uri="{FF2B5EF4-FFF2-40B4-BE49-F238E27FC236}">
                <a16:creationId xmlns:a16="http://schemas.microsoft.com/office/drawing/2014/main" id="{5FD5EE39-207D-D398-6E74-4D75053614EB}"/>
              </a:ext>
            </a:extLst>
          </p:cNvPr>
          <p:cNvSpPr/>
          <p:nvPr/>
        </p:nvSpPr>
        <p:spPr>
          <a:xfrm rot="6450821">
            <a:off x="10128538" y="5379443"/>
            <a:ext cx="468351" cy="2012490"/>
          </a:xfrm>
          <a:prstGeom prst="rightBrace">
            <a:avLst>
              <a:gd name="adj1" fmla="val 8333"/>
              <a:gd name="adj2" fmla="val 81332"/>
            </a:avLst>
          </a:prstGeom>
          <a:noFill/>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28F1589B-0337-2805-4A2F-7878932BA7C4}"/>
              </a:ext>
            </a:extLst>
          </p:cNvPr>
          <p:cNvSpPr txBox="1"/>
          <p:nvPr/>
        </p:nvSpPr>
        <p:spPr>
          <a:xfrm>
            <a:off x="9173737" y="6361912"/>
            <a:ext cx="1143390" cy="307777"/>
          </a:xfrm>
          <a:prstGeom prst="rect">
            <a:avLst/>
          </a:prstGeom>
          <a:noFill/>
        </p:spPr>
        <p:txBody>
          <a:bodyPr wrap="none" rtlCol="0">
            <a:spAutoFit/>
          </a:bodyPr>
          <a:lstStyle/>
          <a:p>
            <a:r>
              <a:rPr lang="en-US" sz="1400" dirty="0">
                <a:solidFill>
                  <a:srgbClr val="FF0000"/>
                </a:solidFill>
              </a:rPr>
              <a:t>scan position</a:t>
            </a:r>
          </a:p>
        </p:txBody>
      </p:sp>
    </p:spTree>
    <p:extLst>
      <p:ext uri="{BB962C8B-B14F-4D97-AF65-F5344CB8AC3E}">
        <p14:creationId xmlns:p14="http://schemas.microsoft.com/office/powerpoint/2010/main" val="611271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E967B-96FB-8779-27DB-94522CA6F76C}"/>
              </a:ext>
            </a:extLst>
          </p:cNvPr>
          <p:cNvSpPr>
            <a:spLocks noGrp="1"/>
          </p:cNvSpPr>
          <p:nvPr>
            <p:ph type="title"/>
          </p:nvPr>
        </p:nvSpPr>
        <p:spPr/>
        <p:txBody>
          <a:bodyPr/>
          <a:lstStyle/>
          <a:p>
            <a:r>
              <a:rPr lang="en-US" dirty="0"/>
              <a:t>Orbit ground track repeat time</a:t>
            </a:r>
          </a:p>
        </p:txBody>
      </p:sp>
      <p:sp>
        <p:nvSpPr>
          <p:cNvPr id="3" name="Content Placeholder 2">
            <a:extLst>
              <a:ext uri="{FF2B5EF4-FFF2-40B4-BE49-F238E27FC236}">
                <a16:creationId xmlns:a16="http://schemas.microsoft.com/office/drawing/2014/main" id="{FB0CE3CF-0CF0-BBED-2DE2-0D6108C70283}"/>
              </a:ext>
            </a:extLst>
          </p:cNvPr>
          <p:cNvSpPr>
            <a:spLocks noGrp="1"/>
          </p:cNvSpPr>
          <p:nvPr>
            <p:ph idx="1"/>
          </p:nvPr>
        </p:nvSpPr>
        <p:spPr>
          <a:xfrm>
            <a:off x="509427" y="1486167"/>
            <a:ext cx="8161961" cy="2212530"/>
          </a:xfrm>
        </p:spPr>
        <p:txBody>
          <a:bodyPr>
            <a:normAutofit fontScale="70000" lnSpcReduction="20000"/>
          </a:bodyPr>
          <a:lstStyle/>
          <a:p>
            <a:r>
              <a:rPr lang="en-US" dirty="0"/>
              <a:t>Terra, Aqua, JPSS, NOAA-20 are sun-synchronous polar orbiters</a:t>
            </a:r>
          </a:p>
          <a:p>
            <a:pPr lvl="1"/>
            <a:r>
              <a:rPr lang="en-US" dirty="0"/>
              <a:t>Aqua ~14.5 orbits per day, ~99 minutes per orbit, 720 km altitude, small data gaps between swaths at equator</a:t>
            </a:r>
          </a:p>
          <a:p>
            <a:pPr lvl="1"/>
            <a:r>
              <a:rPr lang="en-US" dirty="0"/>
              <a:t>NOAA-20 ~14.3 orbits day, ~101 minutes per orbit, 820 km altitude. swath contiguous at equator</a:t>
            </a:r>
          </a:p>
          <a:p>
            <a:r>
              <a:rPr lang="en-US" dirty="0"/>
              <a:t>Terra, Aqua, JPSS, NOAA-20 have a 16-day orbit repeat time</a:t>
            </a:r>
          </a:p>
          <a:p>
            <a:pPr lvl="1"/>
            <a:r>
              <a:rPr lang="en-US" dirty="0"/>
              <a:t>Terra has mean local equator crossing time at 10:30AM</a:t>
            </a:r>
          </a:p>
          <a:p>
            <a:pPr lvl="1"/>
            <a:r>
              <a:rPr lang="en-US" dirty="0"/>
              <a:t>Aqua, NPP and NOAA-20 have a mean local equator crossing time of 1:30PM</a:t>
            </a:r>
          </a:p>
        </p:txBody>
      </p:sp>
      <p:pic>
        <p:nvPicPr>
          <p:cNvPr id="5" name="Picture 4">
            <a:extLst>
              <a:ext uri="{FF2B5EF4-FFF2-40B4-BE49-F238E27FC236}">
                <a16:creationId xmlns:a16="http://schemas.microsoft.com/office/drawing/2014/main" id="{FCCFDC54-F373-ADD9-A81C-183C9AC759CE}"/>
              </a:ext>
            </a:extLst>
          </p:cNvPr>
          <p:cNvPicPr>
            <a:picLocks noChangeAspect="1"/>
          </p:cNvPicPr>
          <p:nvPr/>
        </p:nvPicPr>
        <p:blipFill>
          <a:blip r:embed="rId2"/>
          <a:stretch>
            <a:fillRect/>
          </a:stretch>
        </p:blipFill>
        <p:spPr>
          <a:xfrm>
            <a:off x="9000161" y="789255"/>
            <a:ext cx="3048000" cy="1498600"/>
          </a:xfrm>
          <a:prstGeom prst="rect">
            <a:avLst/>
          </a:prstGeom>
        </p:spPr>
      </p:pic>
      <p:sp>
        <p:nvSpPr>
          <p:cNvPr id="6" name="Rectangle 5">
            <a:extLst>
              <a:ext uri="{FF2B5EF4-FFF2-40B4-BE49-F238E27FC236}">
                <a16:creationId xmlns:a16="http://schemas.microsoft.com/office/drawing/2014/main" id="{1F0C99B1-3FFF-21C5-AD1E-73B8B43FA102}"/>
              </a:ext>
            </a:extLst>
          </p:cNvPr>
          <p:cNvSpPr/>
          <p:nvPr/>
        </p:nvSpPr>
        <p:spPr>
          <a:xfrm>
            <a:off x="9000161" y="450702"/>
            <a:ext cx="3048000" cy="1837152"/>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AC8D93-3931-71E6-01B0-F14E17B610B3}"/>
              </a:ext>
            </a:extLst>
          </p:cNvPr>
          <p:cNvSpPr txBox="1"/>
          <p:nvPr/>
        </p:nvSpPr>
        <p:spPr>
          <a:xfrm>
            <a:off x="9000161" y="450701"/>
            <a:ext cx="3048000" cy="338554"/>
          </a:xfrm>
          <a:prstGeom prst="rect">
            <a:avLst/>
          </a:prstGeom>
          <a:solidFill>
            <a:schemeClr val="bg1"/>
          </a:solidFill>
        </p:spPr>
        <p:txBody>
          <a:bodyPr wrap="square" rtlCol="0">
            <a:spAutoFit/>
          </a:bodyPr>
          <a:lstStyle/>
          <a:p>
            <a:pPr algn="ctr"/>
            <a:r>
              <a:rPr lang="en-US" sz="1600" dirty="0"/>
              <a:t>Aqua orbit</a:t>
            </a:r>
          </a:p>
        </p:txBody>
      </p:sp>
      <p:pic>
        <p:nvPicPr>
          <p:cNvPr id="9" name="Picture 8">
            <a:extLst>
              <a:ext uri="{FF2B5EF4-FFF2-40B4-BE49-F238E27FC236}">
                <a16:creationId xmlns:a16="http://schemas.microsoft.com/office/drawing/2014/main" id="{363A13E1-885A-813F-D184-D8BB2B66D05A}"/>
              </a:ext>
            </a:extLst>
          </p:cNvPr>
          <p:cNvPicPr>
            <a:picLocks noChangeAspect="1"/>
          </p:cNvPicPr>
          <p:nvPr/>
        </p:nvPicPr>
        <p:blipFill>
          <a:blip r:embed="rId3"/>
          <a:stretch>
            <a:fillRect/>
          </a:stretch>
        </p:blipFill>
        <p:spPr>
          <a:xfrm>
            <a:off x="8671388" y="4072627"/>
            <a:ext cx="3209034" cy="2420248"/>
          </a:xfrm>
          <a:prstGeom prst="rect">
            <a:avLst/>
          </a:prstGeom>
        </p:spPr>
      </p:pic>
      <p:pic>
        <p:nvPicPr>
          <p:cNvPr id="11" name="Picture 10">
            <a:extLst>
              <a:ext uri="{FF2B5EF4-FFF2-40B4-BE49-F238E27FC236}">
                <a16:creationId xmlns:a16="http://schemas.microsoft.com/office/drawing/2014/main" id="{7BB13E94-DA4F-ECB6-C389-0F8562F8F913}"/>
              </a:ext>
            </a:extLst>
          </p:cNvPr>
          <p:cNvPicPr>
            <a:picLocks noChangeAspect="1"/>
          </p:cNvPicPr>
          <p:nvPr/>
        </p:nvPicPr>
        <p:blipFill>
          <a:blip r:embed="rId4"/>
          <a:stretch>
            <a:fillRect/>
          </a:stretch>
        </p:blipFill>
        <p:spPr>
          <a:xfrm>
            <a:off x="143839" y="3834999"/>
            <a:ext cx="8383343" cy="2657876"/>
          </a:xfrm>
          <a:prstGeom prst="rect">
            <a:avLst/>
          </a:prstGeom>
        </p:spPr>
      </p:pic>
      <p:sp>
        <p:nvSpPr>
          <p:cNvPr id="12" name="TextBox 11">
            <a:extLst>
              <a:ext uri="{FF2B5EF4-FFF2-40B4-BE49-F238E27FC236}">
                <a16:creationId xmlns:a16="http://schemas.microsoft.com/office/drawing/2014/main" id="{AD9F6081-F3F4-E95B-B034-F33EBCD8C3DB}"/>
              </a:ext>
            </a:extLst>
          </p:cNvPr>
          <p:cNvSpPr txBox="1"/>
          <p:nvPr/>
        </p:nvSpPr>
        <p:spPr>
          <a:xfrm>
            <a:off x="311578" y="6215876"/>
            <a:ext cx="2632327" cy="276999"/>
          </a:xfrm>
          <a:prstGeom prst="rect">
            <a:avLst/>
          </a:prstGeom>
          <a:solidFill>
            <a:schemeClr val="bg1"/>
          </a:solidFill>
        </p:spPr>
        <p:txBody>
          <a:bodyPr wrap="square" rtlCol="0">
            <a:spAutoFit/>
          </a:bodyPr>
          <a:lstStyle/>
          <a:p>
            <a:pPr algn="ctr"/>
            <a:r>
              <a:rPr lang="en-US" sz="1200" dirty="0"/>
              <a:t>single day orbit tracks</a:t>
            </a:r>
          </a:p>
        </p:txBody>
      </p:sp>
      <p:sp>
        <p:nvSpPr>
          <p:cNvPr id="14" name="TextBox 13">
            <a:extLst>
              <a:ext uri="{FF2B5EF4-FFF2-40B4-BE49-F238E27FC236}">
                <a16:creationId xmlns:a16="http://schemas.microsoft.com/office/drawing/2014/main" id="{4FB74D45-9878-F961-D36F-C87A9703CDE4}"/>
              </a:ext>
            </a:extLst>
          </p:cNvPr>
          <p:cNvSpPr txBox="1"/>
          <p:nvPr/>
        </p:nvSpPr>
        <p:spPr>
          <a:xfrm>
            <a:off x="4590408" y="6210548"/>
            <a:ext cx="2632326" cy="276999"/>
          </a:xfrm>
          <a:prstGeom prst="rect">
            <a:avLst/>
          </a:prstGeom>
          <a:solidFill>
            <a:schemeClr val="bg1"/>
          </a:solidFill>
        </p:spPr>
        <p:txBody>
          <a:bodyPr wrap="square" rtlCol="0">
            <a:spAutoFit/>
          </a:bodyPr>
          <a:lstStyle/>
          <a:p>
            <a:pPr algn="ctr"/>
            <a:r>
              <a:rPr lang="en-US" sz="1200" dirty="0"/>
              <a:t>16-day orbit tracks</a:t>
            </a:r>
          </a:p>
        </p:txBody>
      </p:sp>
      <p:sp>
        <p:nvSpPr>
          <p:cNvPr id="15" name="TextBox 14">
            <a:extLst>
              <a:ext uri="{FF2B5EF4-FFF2-40B4-BE49-F238E27FC236}">
                <a16:creationId xmlns:a16="http://schemas.microsoft.com/office/drawing/2014/main" id="{259503D6-8B9E-58A7-3463-56FE58B4BE5C}"/>
              </a:ext>
            </a:extLst>
          </p:cNvPr>
          <p:cNvSpPr txBox="1"/>
          <p:nvPr/>
        </p:nvSpPr>
        <p:spPr>
          <a:xfrm>
            <a:off x="11066123" y="3795627"/>
            <a:ext cx="575354" cy="276999"/>
          </a:xfrm>
          <a:prstGeom prst="rect">
            <a:avLst/>
          </a:prstGeom>
          <a:solidFill>
            <a:schemeClr val="bg1"/>
          </a:solidFill>
        </p:spPr>
        <p:txBody>
          <a:bodyPr wrap="square" rtlCol="0">
            <a:spAutoFit/>
          </a:bodyPr>
          <a:lstStyle/>
          <a:p>
            <a:pPr algn="ctr"/>
            <a:r>
              <a:rPr lang="en-US" sz="1200" dirty="0"/>
              <a:t>day 1</a:t>
            </a:r>
          </a:p>
        </p:txBody>
      </p:sp>
      <p:sp>
        <p:nvSpPr>
          <p:cNvPr id="16" name="TextBox 15">
            <a:extLst>
              <a:ext uri="{FF2B5EF4-FFF2-40B4-BE49-F238E27FC236}">
                <a16:creationId xmlns:a16="http://schemas.microsoft.com/office/drawing/2014/main" id="{913B32E9-9D9F-DD3B-4DBF-A0938877F4AE}"/>
              </a:ext>
            </a:extLst>
          </p:cNvPr>
          <p:cNvSpPr txBox="1"/>
          <p:nvPr/>
        </p:nvSpPr>
        <p:spPr>
          <a:xfrm>
            <a:off x="9988228" y="3795626"/>
            <a:ext cx="575354" cy="276999"/>
          </a:xfrm>
          <a:prstGeom prst="rect">
            <a:avLst/>
          </a:prstGeom>
          <a:solidFill>
            <a:schemeClr val="bg1"/>
          </a:solidFill>
        </p:spPr>
        <p:txBody>
          <a:bodyPr wrap="square" rtlCol="0">
            <a:spAutoFit/>
          </a:bodyPr>
          <a:lstStyle/>
          <a:p>
            <a:pPr algn="ctr"/>
            <a:r>
              <a:rPr lang="en-US" sz="1200" dirty="0"/>
              <a:t>day 9</a:t>
            </a:r>
          </a:p>
        </p:txBody>
      </p:sp>
      <p:sp>
        <p:nvSpPr>
          <p:cNvPr id="17" name="TextBox 16">
            <a:extLst>
              <a:ext uri="{FF2B5EF4-FFF2-40B4-BE49-F238E27FC236}">
                <a16:creationId xmlns:a16="http://schemas.microsoft.com/office/drawing/2014/main" id="{ED7247D4-10C9-12BF-E839-FF5576359203}"/>
              </a:ext>
            </a:extLst>
          </p:cNvPr>
          <p:cNvSpPr txBox="1"/>
          <p:nvPr/>
        </p:nvSpPr>
        <p:spPr>
          <a:xfrm>
            <a:off x="8873927" y="3795625"/>
            <a:ext cx="611760" cy="276999"/>
          </a:xfrm>
          <a:prstGeom prst="rect">
            <a:avLst/>
          </a:prstGeom>
          <a:solidFill>
            <a:schemeClr val="bg1"/>
          </a:solidFill>
        </p:spPr>
        <p:txBody>
          <a:bodyPr wrap="square" rtlCol="0">
            <a:spAutoFit/>
          </a:bodyPr>
          <a:lstStyle/>
          <a:p>
            <a:pPr algn="ctr"/>
            <a:r>
              <a:rPr lang="en-US" sz="1200" dirty="0"/>
              <a:t>day 10</a:t>
            </a:r>
          </a:p>
        </p:txBody>
      </p:sp>
    </p:spTree>
    <p:extLst>
      <p:ext uri="{BB962C8B-B14F-4D97-AF65-F5344CB8AC3E}">
        <p14:creationId xmlns:p14="http://schemas.microsoft.com/office/powerpoint/2010/main" val="1936015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398D-F18C-7B2F-490F-AE26BDA74FF1}"/>
              </a:ext>
            </a:extLst>
          </p:cNvPr>
          <p:cNvSpPr>
            <a:spLocks noGrp="1"/>
          </p:cNvSpPr>
          <p:nvPr>
            <p:ph type="title"/>
          </p:nvPr>
        </p:nvSpPr>
        <p:spPr/>
        <p:txBody>
          <a:bodyPr/>
          <a:lstStyle/>
          <a:p>
            <a:r>
              <a:rPr lang="en-US" dirty="0"/>
              <a:t>Libya4 invariant target</a:t>
            </a:r>
          </a:p>
        </p:txBody>
      </p:sp>
      <p:pic>
        <p:nvPicPr>
          <p:cNvPr id="3" name="Picture 2">
            <a:extLst>
              <a:ext uri="{FF2B5EF4-FFF2-40B4-BE49-F238E27FC236}">
                <a16:creationId xmlns:a16="http://schemas.microsoft.com/office/drawing/2014/main" id="{A93A2898-547A-D110-19C6-7CE37B509C36}"/>
              </a:ext>
            </a:extLst>
          </p:cNvPr>
          <p:cNvPicPr>
            <a:picLocks noChangeAspect="1"/>
          </p:cNvPicPr>
          <p:nvPr/>
        </p:nvPicPr>
        <p:blipFill>
          <a:blip r:embed="rId2"/>
          <a:stretch>
            <a:fillRect/>
          </a:stretch>
        </p:blipFill>
        <p:spPr>
          <a:xfrm>
            <a:off x="147060" y="3490962"/>
            <a:ext cx="3976212" cy="3227748"/>
          </a:xfrm>
          <a:prstGeom prst="rect">
            <a:avLst/>
          </a:prstGeom>
        </p:spPr>
      </p:pic>
      <p:pic>
        <p:nvPicPr>
          <p:cNvPr id="4" name="Picture 3">
            <a:extLst>
              <a:ext uri="{FF2B5EF4-FFF2-40B4-BE49-F238E27FC236}">
                <a16:creationId xmlns:a16="http://schemas.microsoft.com/office/drawing/2014/main" id="{4F8313AC-6DA9-B550-5C9A-DA19C6BCCD84}"/>
              </a:ext>
            </a:extLst>
          </p:cNvPr>
          <p:cNvPicPr>
            <a:picLocks noChangeAspect="1"/>
          </p:cNvPicPr>
          <p:nvPr/>
        </p:nvPicPr>
        <p:blipFill>
          <a:blip r:embed="rId3"/>
          <a:stretch>
            <a:fillRect/>
          </a:stretch>
        </p:blipFill>
        <p:spPr>
          <a:xfrm>
            <a:off x="4208860" y="3508625"/>
            <a:ext cx="4088399" cy="3239048"/>
          </a:xfrm>
          <a:prstGeom prst="rect">
            <a:avLst/>
          </a:prstGeom>
        </p:spPr>
      </p:pic>
      <p:pic>
        <p:nvPicPr>
          <p:cNvPr id="8" name="Picture 7">
            <a:extLst>
              <a:ext uri="{FF2B5EF4-FFF2-40B4-BE49-F238E27FC236}">
                <a16:creationId xmlns:a16="http://schemas.microsoft.com/office/drawing/2014/main" id="{C093B607-615D-2F95-C8BB-6376984A8D3A}"/>
              </a:ext>
            </a:extLst>
          </p:cNvPr>
          <p:cNvPicPr>
            <a:picLocks noChangeAspect="1"/>
          </p:cNvPicPr>
          <p:nvPr/>
        </p:nvPicPr>
        <p:blipFill>
          <a:blip r:embed="rId4"/>
          <a:stretch>
            <a:fillRect/>
          </a:stretch>
        </p:blipFill>
        <p:spPr>
          <a:xfrm>
            <a:off x="8382846" y="3507880"/>
            <a:ext cx="3659027" cy="2984995"/>
          </a:xfrm>
          <a:prstGeom prst="rect">
            <a:avLst/>
          </a:prstGeom>
        </p:spPr>
      </p:pic>
      <p:pic>
        <p:nvPicPr>
          <p:cNvPr id="10" name="Picture 9">
            <a:extLst>
              <a:ext uri="{FF2B5EF4-FFF2-40B4-BE49-F238E27FC236}">
                <a16:creationId xmlns:a16="http://schemas.microsoft.com/office/drawing/2014/main" id="{5BA4DC7C-64F3-E11C-A2BF-47574656E760}"/>
              </a:ext>
            </a:extLst>
          </p:cNvPr>
          <p:cNvPicPr>
            <a:picLocks noChangeAspect="1"/>
          </p:cNvPicPr>
          <p:nvPr/>
        </p:nvPicPr>
        <p:blipFill>
          <a:blip r:embed="rId5"/>
          <a:stretch>
            <a:fillRect/>
          </a:stretch>
        </p:blipFill>
        <p:spPr>
          <a:xfrm>
            <a:off x="8185660" y="139290"/>
            <a:ext cx="3420552" cy="3102796"/>
          </a:xfrm>
          <a:prstGeom prst="rect">
            <a:avLst/>
          </a:prstGeom>
        </p:spPr>
      </p:pic>
      <p:sp>
        <p:nvSpPr>
          <p:cNvPr id="11" name="Rectangle 10">
            <a:extLst>
              <a:ext uri="{FF2B5EF4-FFF2-40B4-BE49-F238E27FC236}">
                <a16:creationId xmlns:a16="http://schemas.microsoft.com/office/drawing/2014/main" id="{780AF6F3-4381-5565-5E04-0F400EF22648}"/>
              </a:ext>
            </a:extLst>
          </p:cNvPr>
          <p:cNvSpPr/>
          <p:nvPr/>
        </p:nvSpPr>
        <p:spPr>
          <a:xfrm>
            <a:off x="9760450" y="1561672"/>
            <a:ext cx="256854" cy="2157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1E77BCA-FBB1-FE80-9127-C9A81E07132B}"/>
              </a:ext>
            </a:extLst>
          </p:cNvPr>
          <p:cNvPicPr>
            <a:picLocks noChangeAspect="1"/>
          </p:cNvPicPr>
          <p:nvPr/>
        </p:nvPicPr>
        <p:blipFill>
          <a:blip r:embed="rId6"/>
          <a:stretch>
            <a:fillRect/>
          </a:stretch>
        </p:blipFill>
        <p:spPr>
          <a:xfrm>
            <a:off x="9709089" y="2026896"/>
            <a:ext cx="1897123" cy="1194740"/>
          </a:xfrm>
          <a:prstGeom prst="rect">
            <a:avLst/>
          </a:prstGeom>
        </p:spPr>
      </p:pic>
      <p:cxnSp>
        <p:nvCxnSpPr>
          <p:cNvPr id="17" name="Straight Connector 16">
            <a:extLst>
              <a:ext uri="{FF2B5EF4-FFF2-40B4-BE49-F238E27FC236}">
                <a16:creationId xmlns:a16="http://schemas.microsoft.com/office/drawing/2014/main" id="{B25BAE93-D746-46CD-E8D4-EBF0D0533EBE}"/>
              </a:ext>
            </a:extLst>
          </p:cNvPr>
          <p:cNvCxnSpPr>
            <a:cxnSpLocks/>
          </p:cNvCxnSpPr>
          <p:nvPr/>
        </p:nvCxnSpPr>
        <p:spPr>
          <a:xfrm flipH="1">
            <a:off x="8297259" y="1561672"/>
            <a:ext cx="1463191" cy="3502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281D072-A5B0-6025-CF9D-2AEA1A2A115F}"/>
              </a:ext>
            </a:extLst>
          </p:cNvPr>
          <p:cNvCxnSpPr>
            <a:cxnSpLocks/>
          </p:cNvCxnSpPr>
          <p:nvPr/>
        </p:nvCxnSpPr>
        <p:spPr>
          <a:xfrm flipH="1">
            <a:off x="9434468" y="1761102"/>
            <a:ext cx="582836" cy="1460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A812F49-69E5-BA64-D569-2EDF2760F33D}"/>
              </a:ext>
            </a:extLst>
          </p:cNvPr>
          <p:cNvSpPr txBox="1"/>
          <p:nvPr/>
        </p:nvSpPr>
        <p:spPr>
          <a:xfrm>
            <a:off x="5586706" y="4920170"/>
            <a:ext cx="1666849" cy="369332"/>
          </a:xfrm>
          <a:prstGeom prst="rect">
            <a:avLst/>
          </a:prstGeom>
          <a:noFill/>
        </p:spPr>
        <p:txBody>
          <a:bodyPr wrap="square" rtlCol="0">
            <a:spAutoFit/>
          </a:bodyPr>
          <a:lstStyle/>
          <a:p>
            <a:r>
              <a:rPr lang="en-US" dirty="0"/>
              <a:t>16 angular bins</a:t>
            </a:r>
          </a:p>
        </p:txBody>
      </p:sp>
      <p:sp>
        <p:nvSpPr>
          <p:cNvPr id="25" name="Rectangle 24">
            <a:extLst>
              <a:ext uri="{FF2B5EF4-FFF2-40B4-BE49-F238E27FC236}">
                <a16:creationId xmlns:a16="http://schemas.microsoft.com/office/drawing/2014/main" id="{D296AECF-0D88-9E16-0B0B-E960DE48E4AA}"/>
              </a:ext>
            </a:extLst>
          </p:cNvPr>
          <p:cNvSpPr/>
          <p:nvPr/>
        </p:nvSpPr>
        <p:spPr>
          <a:xfrm>
            <a:off x="1438382" y="3698692"/>
            <a:ext cx="1571946" cy="154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7CC7C3E-1E92-908E-ABF4-AF5185269F81}"/>
              </a:ext>
            </a:extLst>
          </p:cNvPr>
          <p:cNvSpPr/>
          <p:nvPr/>
        </p:nvSpPr>
        <p:spPr>
          <a:xfrm>
            <a:off x="5414594" y="3698691"/>
            <a:ext cx="1571946" cy="154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5AA40BE-BAE6-5A00-D93D-43761EA44DE1}"/>
              </a:ext>
            </a:extLst>
          </p:cNvPr>
          <p:cNvSpPr txBox="1"/>
          <p:nvPr/>
        </p:nvSpPr>
        <p:spPr>
          <a:xfrm rot="16200000">
            <a:off x="4328797" y="4164143"/>
            <a:ext cx="899670" cy="276999"/>
          </a:xfrm>
          <a:prstGeom prst="rect">
            <a:avLst/>
          </a:prstGeom>
          <a:noFill/>
        </p:spPr>
        <p:txBody>
          <a:bodyPr wrap="none" rtlCol="0">
            <a:spAutoFit/>
          </a:bodyPr>
          <a:lstStyle/>
          <a:p>
            <a:r>
              <a:rPr lang="en-US" sz="1200" dirty="0"/>
              <a:t>backscatter</a:t>
            </a:r>
          </a:p>
        </p:txBody>
      </p:sp>
      <p:sp>
        <p:nvSpPr>
          <p:cNvPr id="28" name="TextBox 27">
            <a:extLst>
              <a:ext uri="{FF2B5EF4-FFF2-40B4-BE49-F238E27FC236}">
                <a16:creationId xmlns:a16="http://schemas.microsoft.com/office/drawing/2014/main" id="{B85E0056-326F-C1A3-AD9B-E909B1302ED1}"/>
              </a:ext>
            </a:extLst>
          </p:cNvPr>
          <p:cNvSpPr txBox="1"/>
          <p:nvPr/>
        </p:nvSpPr>
        <p:spPr>
          <a:xfrm rot="16200000">
            <a:off x="4577534" y="5720261"/>
            <a:ext cx="1138517" cy="276999"/>
          </a:xfrm>
          <a:prstGeom prst="rect">
            <a:avLst/>
          </a:prstGeom>
          <a:noFill/>
        </p:spPr>
        <p:txBody>
          <a:bodyPr wrap="none" rtlCol="0">
            <a:spAutoFit/>
          </a:bodyPr>
          <a:lstStyle/>
          <a:p>
            <a:r>
              <a:rPr lang="en-US" sz="1200" dirty="0"/>
              <a:t>forward scatter</a:t>
            </a:r>
          </a:p>
        </p:txBody>
      </p:sp>
      <p:sp>
        <p:nvSpPr>
          <p:cNvPr id="29" name="TextBox 28">
            <a:extLst>
              <a:ext uri="{FF2B5EF4-FFF2-40B4-BE49-F238E27FC236}">
                <a16:creationId xmlns:a16="http://schemas.microsoft.com/office/drawing/2014/main" id="{270BE4ED-693D-0C1D-7EFC-FB3F15A3F27B}"/>
              </a:ext>
            </a:extLst>
          </p:cNvPr>
          <p:cNvSpPr txBox="1"/>
          <p:nvPr/>
        </p:nvSpPr>
        <p:spPr>
          <a:xfrm>
            <a:off x="5501542" y="3641924"/>
            <a:ext cx="1242648" cy="276999"/>
          </a:xfrm>
          <a:prstGeom prst="rect">
            <a:avLst/>
          </a:prstGeom>
          <a:noFill/>
        </p:spPr>
        <p:txBody>
          <a:bodyPr wrap="none" rtlCol="0">
            <a:spAutoFit/>
          </a:bodyPr>
          <a:lstStyle/>
          <a:p>
            <a:r>
              <a:rPr lang="en-US" sz="1200" dirty="0"/>
              <a:t>summer azimuth</a:t>
            </a:r>
          </a:p>
        </p:txBody>
      </p:sp>
      <p:sp>
        <p:nvSpPr>
          <p:cNvPr id="30" name="TextBox 29">
            <a:extLst>
              <a:ext uri="{FF2B5EF4-FFF2-40B4-BE49-F238E27FC236}">
                <a16:creationId xmlns:a16="http://schemas.microsoft.com/office/drawing/2014/main" id="{C4EA6D48-7087-A500-F73D-AC95B812BE66}"/>
              </a:ext>
            </a:extLst>
          </p:cNvPr>
          <p:cNvSpPr txBox="1"/>
          <p:nvPr/>
        </p:nvSpPr>
        <p:spPr>
          <a:xfrm>
            <a:off x="5474676" y="4648301"/>
            <a:ext cx="1128963" cy="276999"/>
          </a:xfrm>
          <a:prstGeom prst="rect">
            <a:avLst/>
          </a:prstGeom>
          <a:noFill/>
        </p:spPr>
        <p:txBody>
          <a:bodyPr wrap="none" rtlCol="0">
            <a:spAutoFit/>
          </a:bodyPr>
          <a:lstStyle/>
          <a:p>
            <a:r>
              <a:rPr lang="en-US" sz="1200" dirty="0"/>
              <a:t>winter azimuth</a:t>
            </a:r>
          </a:p>
        </p:txBody>
      </p:sp>
      <p:sp>
        <p:nvSpPr>
          <p:cNvPr id="31" name="Content Placeholder 2">
            <a:extLst>
              <a:ext uri="{FF2B5EF4-FFF2-40B4-BE49-F238E27FC236}">
                <a16:creationId xmlns:a16="http://schemas.microsoft.com/office/drawing/2014/main" id="{B7B059BE-6B05-7145-3175-09E529EA5CE2}"/>
              </a:ext>
            </a:extLst>
          </p:cNvPr>
          <p:cNvSpPr txBox="1">
            <a:spLocks/>
          </p:cNvSpPr>
          <p:nvPr/>
        </p:nvSpPr>
        <p:spPr>
          <a:xfrm>
            <a:off x="509428" y="1486167"/>
            <a:ext cx="7530978" cy="1938680"/>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Libya 4 site is one of the most often-used Pseudo-invariant Calibration Sites (PICS) by the Committee on Earth Observation Satellites (CEOS) Working Group for Calibration and Validation</a:t>
            </a:r>
          </a:p>
          <a:p>
            <a:r>
              <a:rPr lang="en-US" dirty="0"/>
              <a:t>Libya4 (28°-29°Norht and 22° to 23° East) is composed of sand dunes and no vegetation, highly reflective and little cloud cover</a:t>
            </a:r>
          </a:p>
          <a:p>
            <a:r>
              <a:rPr lang="en-US" dirty="0"/>
              <a:t>Bin the MODIS radiances into 16 repeat day angular bins</a:t>
            </a:r>
          </a:p>
          <a:p>
            <a:r>
              <a:rPr lang="en-US" dirty="0"/>
              <a:t>Libya4 SZA range between 10° and 60° over the year</a:t>
            </a:r>
          </a:p>
        </p:txBody>
      </p:sp>
      <p:sp>
        <p:nvSpPr>
          <p:cNvPr id="32" name="TextBox 31">
            <a:extLst>
              <a:ext uri="{FF2B5EF4-FFF2-40B4-BE49-F238E27FC236}">
                <a16:creationId xmlns:a16="http://schemas.microsoft.com/office/drawing/2014/main" id="{8AC14DD2-9D67-50B8-6F14-92FF25542C14}"/>
              </a:ext>
            </a:extLst>
          </p:cNvPr>
          <p:cNvSpPr txBox="1"/>
          <p:nvPr/>
        </p:nvSpPr>
        <p:spPr>
          <a:xfrm>
            <a:off x="8297259" y="0"/>
            <a:ext cx="3082575" cy="369332"/>
          </a:xfrm>
          <a:prstGeom prst="rect">
            <a:avLst/>
          </a:prstGeom>
          <a:solidFill>
            <a:schemeClr val="bg1"/>
          </a:solidFill>
        </p:spPr>
        <p:txBody>
          <a:bodyPr wrap="none" rtlCol="0">
            <a:spAutoFit/>
          </a:bodyPr>
          <a:lstStyle/>
          <a:p>
            <a:r>
              <a:rPr lang="en-US" dirty="0"/>
              <a:t>EOSDIS Worldview Aqua image</a:t>
            </a:r>
          </a:p>
        </p:txBody>
      </p:sp>
      <p:pic>
        <p:nvPicPr>
          <p:cNvPr id="35" name="Picture 34">
            <a:extLst>
              <a:ext uri="{FF2B5EF4-FFF2-40B4-BE49-F238E27FC236}">
                <a16:creationId xmlns:a16="http://schemas.microsoft.com/office/drawing/2014/main" id="{D216C980-25BB-8FBB-1FE5-25786F5EC464}"/>
              </a:ext>
            </a:extLst>
          </p:cNvPr>
          <p:cNvPicPr>
            <a:picLocks noChangeAspect="1"/>
          </p:cNvPicPr>
          <p:nvPr/>
        </p:nvPicPr>
        <p:blipFill>
          <a:blip r:embed="rId7"/>
          <a:stretch>
            <a:fillRect/>
          </a:stretch>
        </p:blipFill>
        <p:spPr>
          <a:xfrm>
            <a:off x="8297259" y="1897502"/>
            <a:ext cx="1137209" cy="1365921"/>
          </a:xfrm>
          <a:prstGeom prst="rect">
            <a:avLst/>
          </a:prstGeom>
        </p:spPr>
      </p:pic>
      <p:sp>
        <p:nvSpPr>
          <p:cNvPr id="38" name="TextBox 37">
            <a:extLst>
              <a:ext uri="{FF2B5EF4-FFF2-40B4-BE49-F238E27FC236}">
                <a16:creationId xmlns:a16="http://schemas.microsoft.com/office/drawing/2014/main" id="{9DB4BAF1-1767-EA30-E92F-FFF55999D90B}"/>
              </a:ext>
            </a:extLst>
          </p:cNvPr>
          <p:cNvSpPr txBox="1"/>
          <p:nvPr/>
        </p:nvSpPr>
        <p:spPr>
          <a:xfrm>
            <a:off x="8241653" y="1897502"/>
            <a:ext cx="1587229" cy="369332"/>
          </a:xfrm>
          <a:prstGeom prst="rect">
            <a:avLst/>
          </a:prstGeom>
          <a:solidFill>
            <a:schemeClr val="bg1"/>
          </a:solidFill>
        </p:spPr>
        <p:txBody>
          <a:bodyPr wrap="none" rtlCol="0">
            <a:spAutoFit/>
          </a:bodyPr>
          <a:lstStyle/>
          <a:p>
            <a:r>
              <a:rPr lang="en-US" dirty="0"/>
              <a:t>ISS-DESIS 30-m</a:t>
            </a:r>
          </a:p>
        </p:txBody>
      </p:sp>
      <p:sp>
        <p:nvSpPr>
          <p:cNvPr id="39" name="TextBox 38">
            <a:extLst>
              <a:ext uri="{FF2B5EF4-FFF2-40B4-BE49-F238E27FC236}">
                <a16:creationId xmlns:a16="http://schemas.microsoft.com/office/drawing/2014/main" id="{4B7E7708-A800-9B07-B447-E1EAFD72020D}"/>
              </a:ext>
            </a:extLst>
          </p:cNvPr>
          <p:cNvSpPr txBox="1"/>
          <p:nvPr/>
        </p:nvSpPr>
        <p:spPr>
          <a:xfrm>
            <a:off x="10395624" y="2962451"/>
            <a:ext cx="1210588" cy="246221"/>
          </a:xfrm>
          <a:prstGeom prst="rect">
            <a:avLst/>
          </a:prstGeom>
          <a:solidFill>
            <a:schemeClr val="bg1"/>
          </a:solidFill>
        </p:spPr>
        <p:txBody>
          <a:bodyPr wrap="none" rtlCol="0">
            <a:spAutoFit/>
          </a:bodyPr>
          <a:lstStyle/>
          <a:p>
            <a:r>
              <a:rPr lang="en-US" sz="1000" dirty="0"/>
              <a:t>Google Maps photo</a:t>
            </a:r>
          </a:p>
        </p:txBody>
      </p:sp>
    </p:spTree>
    <p:extLst>
      <p:ext uri="{BB962C8B-B14F-4D97-AF65-F5344CB8AC3E}">
        <p14:creationId xmlns:p14="http://schemas.microsoft.com/office/powerpoint/2010/main" val="171089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C5039-D28E-4E4F-1043-6B071D8EE6C8}"/>
              </a:ext>
            </a:extLst>
          </p:cNvPr>
          <p:cNvSpPr>
            <a:spLocks noGrp="1"/>
          </p:cNvSpPr>
          <p:nvPr>
            <p:ph type="title"/>
          </p:nvPr>
        </p:nvSpPr>
        <p:spPr>
          <a:xfrm>
            <a:off x="838200" y="365126"/>
            <a:ext cx="10515600" cy="1155450"/>
          </a:xfrm>
        </p:spPr>
        <p:txBody>
          <a:bodyPr/>
          <a:lstStyle/>
          <a:p>
            <a:r>
              <a:rPr lang="en-US" dirty="0"/>
              <a:t>Libya4 clear-sky determination</a:t>
            </a:r>
          </a:p>
        </p:txBody>
      </p:sp>
      <p:pic>
        <p:nvPicPr>
          <p:cNvPr id="5" name="Picture 4">
            <a:extLst>
              <a:ext uri="{FF2B5EF4-FFF2-40B4-BE49-F238E27FC236}">
                <a16:creationId xmlns:a16="http://schemas.microsoft.com/office/drawing/2014/main" id="{93F8FB47-37E0-B047-A994-0B4AE07AAA40}"/>
              </a:ext>
            </a:extLst>
          </p:cNvPr>
          <p:cNvPicPr>
            <a:picLocks noChangeAspect="1"/>
          </p:cNvPicPr>
          <p:nvPr/>
        </p:nvPicPr>
        <p:blipFill rotWithShape="1">
          <a:blip r:embed="rId2"/>
          <a:srcRect t="10085"/>
          <a:stretch/>
        </p:blipFill>
        <p:spPr>
          <a:xfrm>
            <a:off x="480383" y="2594060"/>
            <a:ext cx="2794142" cy="2014297"/>
          </a:xfrm>
          <a:prstGeom prst="rect">
            <a:avLst/>
          </a:prstGeom>
        </p:spPr>
      </p:pic>
      <p:pic>
        <p:nvPicPr>
          <p:cNvPr id="7" name="Picture 6">
            <a:extLst>
              <a:ext uri="{FF2B5EF4-FFF2-40B4-BE49-F238E27FC236}">
                <a16:creationId xmlns:a16="http://schemas.microsoft.com/office/drawing/2014/main" id="{2F2ABD86-A88A-1247-230C-F092D690CC26}"/>
              </a:ext>
            </a:extLst>
          </p:cNvPr>
          <p:cNvPicPr>
            <a:picLocks noChangeAspect="1"/>
          </p:cNvPicPr>
          <p:nvPr/>
        </p:nvPicPr>
        <p:blipFill rotWithShape="1">
          <a:blip r:embed="rId3"/>
          <a:srcRect t="8415"/>
          <a:stretch/>
        </p:blipFill>
        <p:spPr>
          <a:xfrm>
            <a:off x="3360389" y="2556644"/>
            <a:ext cx="2869899" cy="2051714"/>
          </a:xfrm>
          <a:prstGeom prst="rect">
            <a:avLst/>
          </a:prstGeom>
        </p:spPr>
      </p:pic>
      <p:pic>
        <p:nvPicPr>
          <p:cNvPr id="10" name="Picture 9">
            <a:extLst>
              <a:ext uri="{FF2B5EF4-FFF2-40B4-BE49-F238E27FC236}">
                <a16:creationId xmlns:a16="http://schemas.microsoft.com/office/drawing/2014/main" id="{0968274F-2B0D-57D0-0795-C3E107620BDE}"/>
              </a:ext>
            </a:extLst>
          </p:cNvPr>
          <p:cNvPicPr>
            <a:picLocks noChangeAspect="1"/>
          </p:cNvPicPr>
          <p:nvPr/>
        </p:nvPicPr>
        <p:blipFill rotWithShape="1">
          <a:blip r:embed="rId4"/>
          <a:srcRect t="9384"/>
          <a:stretch/>
        </p:blipFill>
        <p:spPr>
          <a:xfrm>
            <a:off x="6259997" y="2556644"/>
            <a:ext cx="2798100" cy="2051714"/>
          </a:xfrm>
          <a:prstGeom prst="rect">
            <a:avLst/>
          </a:prstGeom>
        </p:spPr>
      </p:pic>
      <p:pic>
        <p:nvPicPr>
          <p:cNvPr id="11" name="Picture 10">
            <a:extLst>
              <a:ext uri="{FF2B5EF4-FFF2-40B4-BE49-F238E27FC236}">
                <a16:creationId xmlns:a16="http://schemas.microsoft.com/office/drawing/2014/main" id="{A2F5B9F0-EFDB-7426-E687-B1E1A06D118C}"/>
              </a:ext>
            </a:extLst>
          </p:cNvPr>
          <p:cNvPicPr>
            <a:picLocks noChangeAspect="1"/>
          </p:cNvPicPr>
          <p:nvPr/>
        </p:nvPicPr>
        <p:blipFill rotWithShape="1">
          <a:blip r:embed="rId5"/>
          <a:srcRect t="10386"/>
          <a:stretch/>
        </p:blipFill>
        <p:spPr>
          <a:xfrm>
            <a:off x="9130033" y="2590809"/>
            <a:ext cx="2789022" cy="2003069"/>
          </a:xfrm>
          <a:prstGeom prst="rect">
            <a:avLst/>
          </a:prstGeom>
        </p:spPr>
      </p:pic>
      <p:pic>
        <p:nvPicPr>
          <p:cNvPr id="12" name="Picture 11">
            <a:extLst>
              <a:ext uri="{FF2B5EF4-FFF2-40B4-BE49-F238E27FC236}">
                <a16:creationId xmlns:a16="http://schemas.microsoft.com/office/drawing/2014/main" id="{B2447BCC-A81B-A249-1E1C-A20A58FE9BCE}"/>
              </a:ext>
            </a:extLst>
          </p:cNvPr>
          <p:cNvPicPr>
            <a:picLocks noChangeAspect="1"/>
          </p:cNvPicPr>
          <p:nvPr/>
        </p:nvPicPr>
        <p:blipFill rotWithShape="1">
          <a:blip r:embed="rId6"/>
          <a:srcRect t="9853"/>
          <a:stretch/>
        </p:blipFill>
        <p:spPr>
          <a:xfrm>
            <a:off x="465979" y="4715835"/>
            <a:ext cx="2793093" cy="2014296"/>
          </a:xfrm>
          <a:prstGeom prst="rect">
            <a:avLst/>
          </a:prstGeom>
        </p:spPr>
      </p:pic>
      <p:pic>
        <p:nvPicPr>
          <p:cNvPr id="13" name="Picture 12">
            <a:extLst>
              <a:ext uri="{FF2B5EF4-FFF2-40B4-BE49-F238E27FC236}">
                <a16:creationId xmlns:a16="http://schemas.microsoft.com/office/drawing/2014/main" id="{E081C9B1-716F-4FA8-91F9-B37D9B2EE387}"/>
              </a:ext>
            </a:extLst>
          </p:cNvPr>
          <p:cNvPicPr>
            <a:picLocks noChangeAspect="1"/>
          </p:cNvPicPr>
          <p:nvPr/>
        </p:nvPicPr>
        <p:blipFill rotWithShape="1">
          <a:blip r:embed="rId7"/>
          <a:srcRect t="9811"/>
          <a:stretch/>
        </p:blipFill>
        <p:spPr>
          <a:xfrm>
            <a:off x="6282240" y="4715835"/>
            <a:ext cx="2775857" cy="2024132"/>
          </a:xfrm>
          <a:prstGeom prst="rect">
            <a:avLst/>
          </a:prstGeom>
        </p:spPr>
      </p:pic>
      <p:pic>
        <p:nvPicPr>
          <p:cNvPr id="14" name="Picture 13">
            <a:extLst>
              <a:ext uri="{FF2B5EF4-FFF2-40B4-BE49-F238E27FC236}">
                <a16:creationId xmlns:a16="http://schemas.microsoft.com/office/drawing/2014/main" id="{01CB0F65-A3D0-EAA7-9B21-9D86A1448BAB}"/>
              </a:ext>
            </a:extLst>
          </p:cNvPr>
          <p:cNvPicPr>
            <a:picLocks noChangeAspect="1"/>
          </p:cNvPicPr>
          <p:nvPr/>
        </p:nvPicPr>
        <p:blipFill rotWithShape="1">
          <a:blip r:embed="rId8"/>
          <a:srcRect t="8846"/>
          <a:stretch/>
        </p:blipFill>
        <p:spPr>
          <a:xfrm>
            <a:off x="3407409" y="4715835"/>
            <a:ext cx="2775858" cy="2051714"/>
          </a:xfrm>
          <a:prstGeom prst="rect">
            <a:avLst/>
          </a:prstGeom>
        </p:spPr>
      </p:pic>
      <p:pic>
        <p:nvPicPr>
          <p:cNvPr id="15" name="Picture 14">
            <a:extLst>
              <a:ext uri="{FF2B5EF4-FFF2-40B4-BE49-F238E27FC236}">
                <a16:creationId xmlns:a16="http://schemas.microsoft.com/office/drawing/2014/main" id="{7515E1BA-4681-5031-C05B-02729D05F2FF}"/>
              </a:ext>
            </a:extLst>
          </p:cNvPr>
          <p:cNvPicPr>
            <a:picLocks noChangeAspect="1"/>
          </p:cNvPicPr>
          <p:nvPr/>
        </p:nvPicPr>
        <p:blipFill rotWithShape="1">
          <a:blip r:embed="rId9"/>
          <a:srcRect t="9041"/>
          <a:stretch/>
        </p:blipFill>
        <p:spPr>
          <a:xfrm>
            <a:off x="9191735" y="4715835"/>
            <a:ext cx="2770957" cy="2003068"/>
          </a:xfrm>
          <a:prstGeom prst="rect">
            <a:avLst/>
          </a:prstGeom>
        </p:spPr>
      </p:pic>
      <p:sp>
        <p:nvSpPr>
          <p:cNvPr id="16" name="Content Placeholder 2">
            <a:extLst>
              <a:ext uri="{FF2B5EF4-FFF2-40B4-BE49-F238E27FC236}">
                <a16:creationId xmlns:a16="http://schemas.microsoft.com/office/drawing/2014/main" id="{A3F25634-24A8-DF83-7EB3-4A39A63D592A}"/>
              </a:ext>
            </a:extLst>
          </p:cNvPr>
          <p:cNvSpPr txBox="1">
            <a:spLocks/>
          </p:cNvSpPr>
          <p:nvPr/>
        </p:nvSpPr>
        <p:spPr>
          <a:xfrm>
            <a:off x="465978" y="1333854"/>
            <a:ext cx="8008949" cy="959263"/>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spatial homogeneity (SHF) threshold applied to non-absorbing channel is used to filter cloudy observations</a:t>
            </a:r>
          </a:p>
          <a:p>
            <a:pPr lvl="1"/>
            <a:r>
              <a:rPr lang="en-US" dirty="0"/>
              <a:t>Apply a 2-sigma filter of the homogeneity factor to each directional model</a:t>
            </a:r>
          </a:p>
          <a:p>
            <a:pPr lvl="1"/>
            <a:r>
              <a:rPr lang="en-US" dirty="0"/>
              <a:t>50% of the observations were deemed clear</a:t>
            </a:r>
          </a:p>
        </p:txBody>
      </p:sp>
      <p:sp>
        <p:nvSpPr>
          <p:cNvPr id="17" name="TextBox 16">
            <a:extLst>
              <a:ext uri="{FF2B5EF4-FFF2-40B4-BE49-F238E27FC236}">
                <a16:creationId xmlns:a16="http://schemas.microsoft.com/office/drawing/2014/main" id="{BCB9B417-D2A1-5479-0718-86550A482F63}"/>
              </a:ext>
            </a:extLst>
          </p:cNvPr>
          <p:cNvSpPr txBox="1"/>
          <p:nvPr/>
        </p:nvSpPr>
        <p:spPr>
          <a:xfrm>
            <a:off x="480384" y="2241715"/>
            <a:ext cx="2778688" cy="338554"/>
          </a:xfrm>
          <a:prstGeom prst="rect">
            <a:avLst/>
          </a:prstGeom>
          <a:solidFill>
            <a:schemeClr val="bg1"/>
          </a:solidFill>
        </p:spPr>
        <p:txBody>
          <a:bodyPr wrap="square" rtlCol="0">
            <a:spAutoFit/>
          </a:bodyPr>
          <a:lstStyle/>
          <a:p>
            <a:pPr algn="ctr"/>
            <a:r>
              <a:rPr lang="en-US" sz="1600" dirty="0"/>
              <a:t>Aqua-MODIS Band 1 0.65µm</a:t>
            </a:r>
          </a:p>
        </p:txBody>
      </p:sp>
      <p:sp>
        <p:nvSpPr>
          <p:cNvPr id="18" name="TextBox 17">
            <a:extLst>
              <a:ext uri="{FF2B5EF4-FFF2-40B4-BE49-F238E27FC236}">
                <a16:creationId xmlns:a16="http://schemas.microsoft.com/office/drawing/2014/main" id="{F3F98E15-E730-FB0F-ABCC-4D286EC07F46}"/>
              </a:ext>
            </a:extLst>
          </p:cNvPr>
          <p:cNvSpPr txBox="1"/>
          <p:nvPr/>
        </p:nvSpPr>
        <p:spPr>
          <a:xfrm>
            <a:off x="3360389" y="2218090"/>
            <a:ext cx="2778688" cy="338554"/>
          </a:xfrm>
          <a:prstGeom prst="rect">
            <a:avLst/>
          </a:prstGeom>
          <a:solidFill>
            <a:schemeClr val="bg1"/>
          </a:solidFill>
        </p:spPr>
        <p:txBody>
          <a:bodyPr wrap="square" rtlCol="0">
            <a:spAutoFit/>
          </a:bodyPr>
          <a:lstStyle/>
          <a:p>
            <a:pPr algn="ctr"/>
            <a:r>
              <a:rPr lang="en-US" sz="1600" dirty="0"/>
              <a:t>Aqua-MODIS Band 6 1.65µm</a:t>
            </a:r>
          </a:p>
        </p:txBody>
      </p:sp>
      <p:sp>
        <p:nvSpPr>
          <p:cNvPr id="19" name="TextBox 18">
            <a:extLst>
              <a:ext uri="{FF2B5EF4-FFF2-40B4-BE49-F238E27FC236}">
                <a16:creationId xmlns:a16="http://schemas.microsoft.com/office/drawing/2014/main" id="{33667B45-32FC-BB90-AEE7-1F0599AEA9D2}"/>
              </a:ext>
            </a:extLst>
          </p:cNvPr>
          <p:cNvSpPr txBox="1"/>
          <p:nvPr/>
        </p:nvSpPr>
        <p:spPr>
          <a:xfrm>
            <a:off x="6259997" y="2215341"/>
            <a:ext cx="2778688" cy="338554"/>
          </a:xfrm>
          <a:prstGeom prst="rect">
            <a:avLst/>
          </a:prstGeom>
          <a:solidFill>
            <a:schemeClr val="bg1"/>
          </a:solidFill>
        </p:spPr>
        <p:txBody>
          <a:bodyPr wrap="square" rtlCol="0">
            <a:spAutoFit/>
          </a:bodyPr>
          <a:lstStyle/>
          <a:p>
            <a:pPr algn="ctr"/>
            <a:r>
              <a:rPr lang="en-US" sz="1600" dirty="0"/>
              <a:t>Aqua-MODIS Band 3 0.48µm</a:t>
            </a:r>
          </a:p>
        </p:txBody>
      </p:sp>
      <p:sp>
        <p:nvSpPr>
          <p:cNvPr id="20" name="TextBox 19">
            <a:extLst>
              <a:ext uri="{FF2B5EF4-FFF2-40B4-BE49-F238E27FC236}">
                <a16:creationId xmlns:a16="http://schemas.microsoft.com/office/drawing/2014/main" id="{3F3AF438-4B4C-E30E-2196-A65897E2FACC}"/>
              </a:ext>
            </a:extLst>
          </p:cNvPr>
          <p:cNvSpPr txBox="1"/>
          <p:nvPr/>
        </p:nvSpPr>
        <p:spPr>
          <a:xfrm>
            <a:off x="9179017" y="2246669"/>
            <a:ext cx="2778688" cy="338554"/>
          </a:xfrm>
          <a:prstGeom prst="rect">
            <a:avLst/>
          </a:prstGeom>
          <a:solidFill>
            <a:schemeClr val="bg1"/>
          </a:solidFill>
        </p:spPr>
        <p:txBody>
          <a:bodyPr wrap="square" rtlCol="0">
            <a:spAutoFit/>
          </a:bodyPr>
          <a:lstStyle/>
          <a:p>
            <a:pPr algn="ctr"/>
            <a:r>
              <a:rPr lang="en-US" sz="1600" dirty="0"/>
              <a:t>Aqua-MODIS Band 7 2.1µm</a:t>
            </a:r>
          </a:p>
        </p:txBody>
      </p:sp>
      <p:sp>
        <p:nvSpPr>
          <p:cNvPr id="21" name="TextBox 20">
            <a:extLst>
              <a:ext uri="{FF2B5EF4-FFF2-40B4-BE49-F238E27FC236}">
                <a16:creationId xmlns:a16="http://schemas.microsoft.com/office/drawing/2014/main" id="{35951C2B-C5A8-9241-E180-3054E73B9A57}"/>
              </a:ext>
            </a:extLst>
          </p:cNvPr>
          <p:cNvSpPr txBox="1"/>
          <p:nvPr/>
        </p:nvSpPr>
        <p:spPr>
          <a:xfrm rot="16200000">
            <a:off x="-595980" y="3245635"/>
            <a:ext cx="1678921" cy="369332"/>
          </a:xfrm>
          <a:prstGeom prst="rect">
            <a:avLst/>
          </a:prstGeom>
          <a:solidFill>
            <a:schemeClr val="accent1">
              <a:lumMod val="20000"/>
              <a:lumOff val="80000"/>
            </a:schemeClr>
          </a:solidFill>
        </p:spPr>
        <p:txBody>
          <a:bodyPr wrap="none" rtlCol="0">
            <a:spAutoFit/>
          </a:bodyPr>
          <a:lstStyle/>
          <a:p>
            <a:r>
              <a:rPr lang="en-US" dirty="0"/>
              <a:t>All observations</a:t>
            </a:r>
          </a:p>
        </p:txBody>
      </p:sp>
      <p:sp>
        <p:nvSpPr>
          <p:cNvPr id="22" name="TextBox 21">
            <a:extLst>
              <a:ext uri="{FF2B5EF4-FFF2-40B4-BE49-F238E27FC236}">
                <a16:creationId xmlns:a16="http://schemas.microsoft.com/office/drawing/2014/main" id="{1317325C-251E-49E2-EA71-2D09020C7379}"/>
              </a:ext>
            </a:extLst>
          </p:cNvPr>
          <p:cNvSpPr txBox="1"/>
          <p:nvPr/>
        </p:nvSpPr>
        <p:spPr>
          <a:xfrm rot="16200000">
            <a:off x="-925874" y="5452869"/>
            <a:ext cx="2338717" cy="369332"/>
          </a:xfrm>
          <a:prstGeom prst="rect">
            <a:avLst/>
          </a:prstGeom>
          <a:solidFill>
            <a:schemeClr val="accent1">
              <a:lumMod val="20000"/>
              <a:lumOff val="80000"/>
            </a:schemeClr>
          </a:solidFill>
        </p:spPr>
        <p:txBody>
          <a:bodyPr wrap="none" rtlCol="0">
            <a:spAutoFit/>
          </a:bodyPr>
          <a:lstStyle/>
          <a:p>
            <a:r>
              <a:rPr lang="en-US" dirty="0"/>
              <a:t>clear-sky filters applied</a:t>
            </a:r>
          </a:p>
        </p:txBody>
      </p:sp>
      <p:sp>
        <p:nvSpPr>
          <p:cNvPr id="24" name="TextBox 23">
            <a:extLst>
              <a:ext uri="{FF2B5EF4-FFF2-40B4-BE49-F238E27FC236}">
                <a16:creationId xmlns:a16="http://schemas.microsoft.com/office/drawing/2014/main" id="{DF11AE3F-7DA1-BDD1-651A-5DB4D6A79809}"/>
              </a:ext>
            </a:extLst>
          </p:cNvPr>
          <p:cNvSpPr txBox="1"/>
          <p:nvPr/>
        </p:nvSpPr>
        <p:spPr>
          <a:xfrm>
            <a:off x="6678203" y="4037054"/>
            <a:ext cx="2253117" cy="307777"/>
          </a:xfrm>
          <a:prstGeom prst="rect">
            <a:avLst/>
          </a:prstGeom>
          <a:noFill/>
        </p:spPr>
        <p:txBody>
          <a:bodyPr wrap="none" rtlCol="0">
            <a:spAutoFit/>
          </a:bodyPr>
          <a:lstStyle/>
          <a:p>
            <a:r>
              <a:rPr lang="en-US" sz="1400" dirty="0"/>
              <a:t>aerosols, Rayleigh scattering</a:t>
            </a:r>
          </a:p>
        </p:txBody>
      </p:sp>
      <p:sp>
        <p:nvSpPr>
          <p:cNvPr id="25" name="TextBox 24">
            <a:extLst>
              <a:ext uri="{FF2B5EF4-FFF2-40B4-BE49-F238E27FC236}">
                <a16:creationId xmlns:a16="http://schemas.microsoft.com/office/drawing/2014/main" id="{E516E9E7-C64E-E9BF-4DEC-C8AD610C871A}"/>
              </a:ext>
            </a:extLst>
          </p:cNvPr>
          <p:cNvSpPr txBox="1"/>
          <p:nvPr/>
        </p:nvSpPr>
        <p:spPr>
          <a:xfrm>
            <a:off x="9711597" y="4056916"/>
            <a:ext cx="1898020" cy="307777"/>
          </a:xfrm>
          <a:prstGeom prst="rect">
            <a:avLst/>
          </a:prstGeom>
          <a:noFill/>
        </p:spPr>
        <p:txBody>
          <a:bodyPr wrap="none" rtlCol="0">
            <a:spAutoFit/>
          </a:bodyPr>
          <a:lstStyle/>
          <a:p>
            <a:r>
              <a:rPr lang="en-US" sz="1400" dirty="0"/>
              <a:t>water vapor absorption</a:t>
            </a:r>
          </a:p>
        </p:txBody>
      </p:sp>
      <p:sp>
        <p:nvSpPr>
          <p:cNvPr id="26" name="TextBox 25">
            <a:extLst>
              <a:ext uri="{FF2B5EF4-FFF2-40B4-BE49-F238E27FC236}">
                <a16:creationId xmlns:a16="http://schemas.microsoft.com/office/drawing/2014/main" id="{FD8223D1-E1C6-3E27-2597-62CC66265450}"/>
              </a:ext>
            </a:extLst>
          </p:cNvPr>
          <p:cNvSpPr txBox="1"/>
          <p:nvPr/>
        </p:nvSpPr>
        <p:spPr>
          <a:xfrm>
            <a:off x="4147538" y="4064503"/>
            <a:ext cx="1246560" cy="307777"/>
          </a:xfrm>
          <a:prstGeom prst="rect">
            <a:avLst/>
          </a:prstGeom>
          <a:noFill/>
        </p:spPr>
        <p:txBody>
          <a:bodyPr wrap="none" rtlCol="0">
            <a:spAutoFit/>
          </a:bodyPr>
          <a:lstStyle/>
          <a:p>
            <a:r>
              <a:rPr lang="en-US" sz="1400" dirty="0"/>
              <a:t>non-absorbing</a:t>
            </a:r>
          </a:p>
        </p:txBody>
      </p:sp>
      <p:sp>
        <p:nvSpPr>
          <p:cNvPr id="27" name="TextBox 26">
            <a:extLst>
              <a:ext uri="{FF2B5EF4-FFF2-40B4-BE49-F238E27FC236}">
                <a16:creationId xmlns:a16="http://schemas.microsoft.com/office/drawing/2014/main" id="{ABA0F576-04C1-87FB-3584-EED374257F49}"/>
              </a:ext>
            </a:extLst>
          </p:cNvPr>
          <p:cNvSpPr txBox="1"/>
          <p:nvPr/>
        </p:nvSpPr>
        <p:spPr>
          <a:xfrm>
            <a:off x="1419540" y="4064503"/>
            <a:ext cx="1246560" cy="307777"/>
          </a:xfrm>
          <a:prstGeom prst="rect">
            <a:avLst/>
          </a:prstGeom>
          <a:noFill/>
        </p:spPr>
        <p:txBody>
          <a:bodyPr wrap="none" rtlCol="0">
            <a:spAutoFit/>
          </a:bodyPr>
          <a:lstStyle/>
          <a:p>
            <a:r>
              <a:rPr lang="en-US" sz="1400" dirty="0"/>
              <a:t>non-absorbing</a:t>
            </a:r>
          </a:p>
        </p:txBody>
      </p:sp>
      <p:pic>
        <p:nvPicPr>
          <p:cNvPr id="4" name="Picture 3">
            <a:extLst>
              <a:ext uri="{FF2B5EF4-FFF2-40B4-BE49-F238E27FC236}">
                <a16:creationId xmlns:a16="http://schemas.microsoft.com/office/drawing/2014/main" id="{662A529D-AF46-4D3D-025B-6DF54CAD3270}"/>
              </a:ext>
            </a:extLst>
          </p:cNvPr>
          <p:cNvPicPr>
            <a:picLocks noChangeAspect="1"/>
          </p:cNvPicPr>
          <p:nvPr/>
        </p:nvPicPr>
        <p:blipFill>
          <a:blip r:embed="rId10"/>
          <a:stretch>
            <a:fillRect/>
          </a:stretch>
        </p:blipFill>
        <p:spPr>
          <a:xfrm>
            <a:off x="10323393" y="683473"/>
            <a:ext cx="1634312" cy="1396926"/>
          </a:xfrm>
          <a:prstGeom prst="rect">
            <a:avLst/>
          </a:prstGeom>
          <a:ln w="28575">
            <a:solidFill>
              <a:schemeClr val="tx1"/>
            </a:solidFill>
          </a:ln>
        </p:spPr>
      </p:pic>
      <p:pic>
        <p:nvPicPr>
          <p:cNvPr id="8" name="Picture 7">
            <a:extLst>
              <a:ext uri="{FF2B5EF4-FFF2-40B4-BE49-F238E27FC236}">
                <a16:creationId xmlns:a16="http://schemas.microsoft.com/office/drawing/2014/main" id="{0F7471B3-A61A-8336-400F-2EF3FBFA90DA}"/>
              </a:ext>
            </a:extLst>
          </p:cNvPr>
          <p:cNvPicPr>
            <a:picLocks noChangeAspect="1"/>
          </p:cNvPicPr>
          <p:nvPr/>
        </p:nvPicPr>
        <p:blipFill>
          <a:blip r:embed="rId11"/>
          <a:stretch>
            <a:fillRect/>
          </a:stretch>
        </p:blipFill>
        <p:spPr>
          <a:xfrm>
            <a:off x="8529749" y="697293"/>
            <a:ext cx="1692370" cy="1383105"/>
          </a:xfrm>
          <a:prstGeom prst="rect">
            <a:avLst/>
          </a:prstGeom>
          <a:ln w="28575">
            <a:solidFill>
              <a:schemeClr val="tx1"/>
            </a:solidFill>
          </a:ln>
        </p:spPr>
      </p:pic>
      <p:sp>
        <p:nvSpPr>
          <p:cNvPr id="9" name="TextBox 8">
            <a:extLst>
              <a:ext uri="{FF2B5EF4-FFF2-40B4-BE49-F238E27FC236}">
                <a16:creationId xmlns:a16="http://schemas.microsoft.com/office/drawing/2014/main" id="{0AB2F259-F178-1098-8AFB-8F8E50F3FEB1}"/>
              </a:ext>
            </a:extLst>
          </p:cNvPr>
          <p:cNvSpPr txBox="1"/>
          <p:nvPr/>
        </p:nvSpPr>
        <p:spPr>
          <a:xfrm>
            <a:off x="8663463" y="135941"/>
            <a:ext cx="1424942" cy="523220"/>
          </a:xfrm>
          <a:prstGeom prst="rect">
            <a:avLst/>
          </a:prstGeom>
          <a:solidFill>
            <a:schemeClr val="accent1">
              <a:lumMod val="20000"/>
              <a:lumOff val="80000"/>
            </a:schemeClr>
          </a:solidFill>
        </p:spPr>
        <p:txBody>
          <a:bodyPr wrap="none" rtlCol="0">
            <a:spAutoFit/>
          </a:bodyPr>
          <a:lstStyle/>
          <a:p>
            <a:r>
              <a:rPr lang="en-US" sz="1400" dirty="0"/>
              <a:t>0.65µm clear-sky</a:t>
            </a:r>
          </a:p>
          <a:p>
            <a:pPr algn="ctr"/>
            <a:r>
              <a:rPr lang="en-US" sz="1400" dirty="0"/>
              <a:t>SHF = 0.02</a:t>
            </a:r>
          </a:p>
        </p:txBody>
      </p:sp>
      <p:sp>
        <p:nvSpPr>
          <p:cNvPr id="23" name="TextBox 22">
            <a:extLst>
              <a:ext uri="{FF2B5EF4-FFF2-40B4-BE49-F238E27FC236}">
                <a16:creationId xmlns:a16="http://schemas.microsoft.com/office/drawing/2014/main" id="{BF0F9A69-2425-7804-A99C-A1F9E9C8F72D}"/>
              </a:ext>
            </a:extLst>
          </p:cNvPr>
          <p:cNvSpPr txBox="1"/>
          <p:nvPr/>
        </p:nvSpPr>
        <p:spPr>
          <a:xfrm>
            <a:off x="10364118" y="137933"/>
            <a:ext cx="1552861" cy="523220"/>
          </a:xfrm>
          <a:prstGeom prst="rect">
            <a:avLst/>
          </a:prstGeom>
          <a:solidFill>
            <a:schemeClr val="accent1">
              <a:lumMod val="20000"/>
              <a:lumOff val="80000"/>
            </a:schemeClr>
          </a:solidFill>
        </p:spPr>
        <p:txBody>
          <a:bodyPr wrap="none" rtlCol="0">
            <a:spAutoFit/>
          </a:bodyPr>
          <a:lstStyle/>
          <a:p>
            <a:r>
              <a:rPr lang="en-US" sz="1400" dirty="0"/>
              <a:t>0.65µm cloudy-sky</a:t>
            </a:r>
          </a:p>
          <a:p>
            <a:pPr algn="ctr"/>
            <a:r>
              <a:rPr lang="en-US" sz="1400" dirty="0"/>
              <a:t>SHF = 0.10</a:t>
            </a:r>
          </a:p>
        </p:txBody>
      </p:sp>
    </p:spTree>
    <p:extLst>
      <p:ext uri="{BB962C8B-B14F-4D97-AF65-F5344CB8AC3E}">
        <p14:creationId xmlns:p14="http://schemas.microsoft.com/office/powerpoint/2010/main" val="410643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3AECD4-7151-4FCE-1B62-3837191139B2}"/>
              </a:ext>
            </a:extLst>
          </p:cNvPr>
          <p:cNvSpPr/>
          <p:nvPr/>
        </p:nvSpPr>
        <p:spPr>
          <a:xfrm>
            <a:off x="9172515" y="4505777"/>
            <a:ext cx="2640459" cy="216145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3C484DAA-A9D6-E2EF-DA32-AAF1302D7345}"/>
              </a:ext>
            </a:extLst>
          </p:cNvPr>
          <p:cNvPicPr>
            <a:picLocks noChangeAspect="1"/>
          </p:cNvPicPr>
          <p:nvPr/>
        </p:nvPicPr>
        <p:blipFill rotWithShape="1">
          <a:blip r:embed="rId2"/>
          <a:srcRect l="4740" t="10562" r="6442"/>
          <a:stretch/>
        </p:blipFill>
        <p:spPr>
          <a:xfrm>
            <a:off x="9502515" y="4847772"/>
            <a:ext cx="2259121" cy="1733260"/>
          </a:xfrm>
          <a:prstGeom prst="rect">
            <a:avLst/>
          </a:prstGeom>
        </p:spPr>
      </p:pic>
      <p:sp>
        <p:nvSpPr>
          <p:cNvPr id="14" name="Rectangle 13">
            <a:extLst>
              <a:ext uri="{FF2B5EF4-FFF2-40B4-BE49-F238E27FC236}">
                <a16:creationId xmlns:a16="http://schemas.microsoft.com/office/drawing/2014/main" id="{F1A489D5-6E9E-9C97-F48F-F29F01DE100E}"/>
              </a:ext>
            </a:extLst>
          </p:cNvPr>
          <p:cNvSpPr/>
          <p:nvPr/>
        </p:nvSpPr>
        <p:spPr>
          <a:xfrm>
            <a:off x="9200592" y="42464"/>
            <a:ext cx="2640459" cy="216145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FA3DC27C-0E12-4A7D-4E9E-277C621E1048}"/>
              </a:ext>
            </a:extLst>
          </p:cNvPr>
          <p:cNvPicPr>
            <a:picLocks noChangeAspect="1"/>
          </p:cNvPicPr>
          <p:nvPr/>
        </p:nvPicPr>
        <p:blipFill rotWithShape="1">
          <a:blip r:embed="rId3"/>
          <a:srcRect t="10344" r="6732"/>
          <a:stretch/>
        </p:blipFill>
        <p:spPr>
          <a:xfrm>
            <a:off x="9274415" y="394383"/>
            <a:ext cx="2448977" cy="1793638"/>
          </a:xfrm>
          <a:prstGeom prst="rect">
            <a:avLst/>
          </a:prstGeom>
        </p:spPr>
      </p:pic>
      <p:sp>
        <p:nvSpPr>
          <p:cNvPr id="13" name="Rectangle 12">
            <a:extLst>
              <a:ext uri="{FF2B5EF4-FFF2-40B4-BE49-F238E27FC236}">
                <a16:creationId xmlns:a16="http://schemas.microsoft.com/office/drawing/2014/main" id="{3DA8ADF4-67A1-BF93-0689-5A58583F294F}"/>
              </a:ext>
            </a:extLst>
          </p:cNvPr>
          <p:cNvSpPr/>
          <p:nvPr/>
        </p:nvSpPr>
        <p:spPr>
          <a:xfrm>
            <a:off x="9200592" y="2295169"/>
            <a:ext cx="2640459" cy="216145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9A782E-7F7C-4CF1-A719-199ABA91765A}"/>
              </a:ext>
            </a:extLst>
          </p:cNvPr>
          <p:cNvSpPr>
            <a:spLocks noGrp="1"/>
          </p:cNvSpPr>
          <p:nvPr>
            <p:ph type="title"/>
          </p:nvPr>
        </p:nvSpPr>
        <p:spPr>
          <a:xfrm>
            <a:off x="838200" y="365125"/>
            <a:ext cx="8353615" cy="1325563"/>
          </a:xfrm>
        </p:spPr>
        <p:txBody>
          <a:bodyPr/>
          <a:lstStyle/>
          <a:p>
            <a:r>
              <a:rPr lang="en-US" sz="3600" dirty="0"/>
              <a:t>BRDF and Atmospheric Correction</a:t>
            </a:r>
          </a:p>
        </p:txBody>
      </p:sp>
      <p:sp>
        <p:nvSpPr>
          <p:cNvPr id="4" name="Content Placeholder 2">
            <a:extLst>
              <a:ext uri="{FF2B5EF4-FFF2-40B4-BE49-F238E27FC236}">
                <a16:creationId xmlns:a16="http://schemas.microsoft.com/office/drawing/2014/main" id="{3EF8E25E-71EF-D5DA-CFE3-15C1E2CBFE20}"/>
              </a:ext>
            </a:extLst>
          </p:cNvPr>
          <p:cNvSpPr txBox="1">
            <a:spLocks/>
          </p:cNvSpPr>
          <p:nvPr/>
        </p:nvSpPr>
        <p:spPr>
          <a:xfrm>
            <a:off x="509428" y="1486167"/>
            <a:ext cx="8326347" cy="481189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each angular bin and spectral channel, the BRDF is characterized  by regressing the clear-sky daily radiances over the record as follows</a:t>
            </a:r>
          </a:p>
          <a:p>
            <a:pPr lvl="1"/>
            <a:r>
              <a:rPr lang="en-US" dirty="0" err="1"/>
              <a:t>Rad</a:t>
            </a:r>
            <a:r>
              <a:rPr lang="en-US" baseline="-25000" dirty="0" err="1"/>
              <a:t>pred</a:t>
            </a:r>
            <a:r>
              <a:rPr lang="en-US" dirty="0"/>
              <a:t> = g</a:t>
            </a:r>
            <a:r>
              <a:rPr lang="en-US" baseline="-25000" dirty="0"/>
              <a:t>0</a:t>
            </a:r>
            <a:r>
              <a:rPr lang="en-US" dirty="0"/>
              <a:t> + g</a:t>
            </a:r>
            <a:r>
              <a:rPr lang="en-US" baseline="-25000" dirty="0"/>
              <a:t>1</a:t>
            </a:r>
            <a:r>
              <a:rPr lang="en-US" dirty="0"/>
              <a:t>*cos(SZA) + g</a:t>
            </a:r>
            <a:r>
              <a:rPr lang="en-US" baseline="-25000" dirty="0"/>
              <a:t>2</a:t>
            </a:r>
            <a:r>
              <a:rPr lang="en-US" dirty="0"/>
              <a:t>*cos(SZA)</a:t>
            </a:r>
            <a:r>
              <a:rPr lang="en-US" baseline="30000" dirty="0"/>
              <a:t>2</a:t>
            </a:r>
          </a:p>
          <a:p>
            <a:r>
              <a:rPr lang="en-US" dirty="0"/>
              <a:t>The atmospheric correction are linear coefficients based on the daily PW, ozone concentration, and AOD retrievals over Libya4</a:t>
            </a:r>
          </a:p>
          <a:p>
            <a:pPr lvl="1"/>
            <a:r>
              <a:rPr lang="en-US" dirty="0"/>
              <a:t>MYD08 MODIS deep blue AOD, GEOS O</a:t>
            </a:r>
            <a:r>
              <a:rPr lang="en-US" baseline="-25000" dirty="0"/>
              <a:t>3</a:t>
            </a:r>
            <a:r>
              <a:rPr lang="en-US" dirty="0"/>
              <a:t>, MYD08-D3 PW (based on MODIS NIR channels)</a:t>
            </a:r>
          </a:p>
          <a:p>
            <a:pPr lvl="1"/>
            <a:r>
              <a:rPr lang="en-US" dirty="0" err="1"/>
              <a:t>Rad</a:t>
            </a:r>
            <a:r>
              <a:rPr lang="en-US" baseline="-25000" dirty="0" err="1"/>
              <a:t>pred</a:t>
            </a:r>
            <a:r>
              <a:rPr lang="en-US" dirty="0"/>
              <a:t> = a</a:t>
            </a:r>
            <a:r>
              <a:rPr lang="en-US" baseline="-25000" dirty="0"/>
              <a:t>0</a:t>
            </a:r>
            <a:r>
              <a:rPr lang="en-US" dirty="0"/>
              <a:t> + a</a:t>
            </a:r>
            <a:r>
              <a:rPr lang="en-US" baseline="-25000" dirty="0"/>
              <a:t>1</a:t>
            </a:r>
            <a:r>
              <a:rPr lang="en-US" dirty="0"/>
              <a:t>*cos(SZA) + a</a:t>
            </a:r>
            <a:r>
              <a:rPr lang="en-US" baseline="-25000" dirty="0"/>
              <a:t>2</a:t>
            </a:r>
            <a:r>
              <a:rPr lang="en-US" dirty="0"/>
              <a:t>*cos(SZA)</a:t>
            </a:r>
            <a:r>
              <a:rPr lang="en-US" baseline="30000" dirty="0"/>
              <a:t>2</a:t>
            </a:r>
            <a:r>
              <a:rPr lang="en-US" dirty="0"/>
              <a:t> + a</a:t>
            </a:r>
            <a:r>
              <a:rPr lang="en-US" baseline="-25000" dirty="0"/>
              <a:t>3</a:t>
            </a:r>
            <a:r>
              <a:rPr lang="en-US" dirty="0"/>
              <a:t>*PW + a</a:t>
            </a:r>
            <a:r>
              <a:rPr lang="en-US" baseline="-25000" dirty="0"/>
              <a:t>4</a:t>
            </a:r>
            <a:r>
              <a:rPr lang="en-US" dirty="0"/>
              <a:t>*O</a:t>
            </a:r>
            <a:r>
              <a:rPr lang="en-US" baseline="-25000" dirty="0"/>
              <a:t>3</a:t>
            </a:r>
            <a:r>
              <a:rPr lang="en-US" dirty="0"/>
              <a:t> + a</a:t>
            </a:r>
            <a:r>
              <a:rPr lang="en-US" baseline="-25000" dirty="0"/>
              <a:t>5</a:t>
            </a:r>
            <a:r>
              <a:rPr lang="en-US" dirty="0"/>
              <a:t>*AOD </a:t>
            </a:r>
          </a:p>
          <a:p>
            <a:r>
              <a:rPr lang="en-US" dirty="0"/>
              <a:t>The normalized radiance is computed as follows</a:t>
            </a:r>
          </a:p>
          <a:p>
            <a:pPr lvl="1"/>
            <a:r>
              <a:rPr lang="en-US" dirty="0" err="1"/>
              <a:t>rad</a:t>
            </a:r>
            <a:r>
              <a:rPr lang="en-US" baseline="-25000" dirty="0" err="1"/>
              <a:t>norm</a:t>
            </a:r>
            <a:r>
              <a:rPr lang="en-US" dirty="0"/>
              <a:t> =  </a:t>
            </a:r>
            <a:r>
              <a:rPr lang="en-US" dirty="0" err="1"/>
              <a:t>rad</a:t>
            </a:r>
            <a:r>
              <a:rPr lang="en-US" baseline="-25000" dirty="0" err="1"/>
              <a:t>obs</a:t>
            </a:r>
            <a:r>
              <a:rPr lang="en-US" dirty="0"/>
              <a:t>/ </a:t>
            </a:r>
            <a:r>
              <a:rPr lang="en-US" dirty="0" err="1"/>
              <a:t>rad</a:t>
            </a:r>
            <a:r>
              <a:rPr lang="en-US" baseline="-25000" dirty="0" err="1"/>
              <a:t>pred</a:t>
            </a:r>
            <a:r>
              <a:rPr lang="en-US" dirty="0"/>
              <a:t> </a:t>
            </a:r>
          </a:p>
        </p:txBody>
      </p:sp>
      <p:sp>
        <p:nvSpPr>
          <p:cNvPr id="8" name="TextBox 7">
            <a:extLst>
              <a:ext uri="{FF2B5EF4-FFF2-40B4-BE49-F238E27FC236}">
                <a16:creationId xmlns:a16="http://schemas.microsoft.com/office/drawing/2014/main" id="{A0C51718-65F0-DEAB-471A-FA2F61FA0154}"/>
              </a:ext>
            </a:extLst>
          </p:cNvPr>
          <p:cNvSpPr txBox="1"/>
          <p:nvPr/>
        </p:nvSpPr>
        <p:spPr>
          <a:xfrm>
            <a:off x="9191815" y="4515419"/>
            <a:ext cx="2602731" cy="307777"/>
          </a:xfrm>
          <a:prstGeom prst="rect">
            <a:avLst/>
          </a:prstGeom>
          <a:solidFill>
            <a:schemeClr val="bg1"/>
          </a:solidFill>
        </p:spPr>
        <p:txBody>
          <a:bodyPr wrap="square" rtlCol="0">
            <a:spAutoFit/>
          </a:bodyPr>
          <a:lstStyle/>
          <a:p>
            <a:pPr algn="ctr"/>
            <a:r>
              <a:rPr lang="en-US" sz="1400" dirty="0"/>
              <a:t>Aqua-MODIS, 0.65µm</a:t>
            </a:r>
          </a:p>
        </p:txBody>
      </p:sp>
      <p:sp>
        <p:nvSpPr>
          <p:cNvPr id="10" name="TextBox 9">
            <a:extLst>
              <a:ext uri="{FF2B5EF4-FFF2-40B4-BE49-F238E27FC236}">
                <a16:creationId xmlns:a16="http://schemas.microsoft.com/office/drawing/2014/main" id="{1E2FFD02-F0C6-658E-6200-B0318C18667E}"/>
              </a:ext>
            </a:extLst>
          </p:cNvPr>
          <p:cNvSpPr txBox="1"/>
          <p:nvPr/>
        </p:nvSpPr>
        <p:spPr>
          <a:xfrm>
            <a:off x="9215975" y="2310262"/>
            <a:ext cx="2545661" cy="276999"/>
          </a:xfrm>
          <a:prstGeom prst="rect">
            <a:avLst/>
          </a:prstGeom>
          <a:solidFill>
            <a:schemeClr val="bg1"/>
          </a:solidFill>
        </p:spPr>
        <p:txBody>
          <a:bodyPr wrap="square" rtlCol="0">
            <a:spAutoFit/>
          </a:bodyPr>
          <a:lstStyle/>
          <a:p>
            <a:pPr algn="ctr"/>
            <a:r>
              <a:rPr lang="en-US" sz="1200" dirty="0"/>
              <a:t>Aqua-MODIS angular models, 0.65µm</a:t>
            </a:r>
          </a:p>
        </p:txBody>
      </p:sp>
      <p:sp>
        <p:nvSpPr>
          <p:cNvPr id="11" name="TextBox 10">
            <a:extLst>
              <a:ext uri="{FF2B5EF4-FFF2-40B4-BE49-F238E27FC236}">
                <a16:creationId xmlns:a16="http://schemas.microsoft.com/office/drawing/2014/main" id="{A6BF7F1B-6916-577A-09C8-12B57128C865}"/>
              </a:ext>
            </a:extLst>
          </p:cNvPr>
          <p:cNvSpPr txBox="1"/>
          <p:nvPr/>
        </p:nvSpPr>
        <p:spPr>
          <a:xfrm>
            <a:off x="9245196" y="118904"/>
            <a:ext cx="2567778" cy="246221"/>
          </a:xfrm>
          <a:prstGeom prst="rect">
            <a:avLst/>
          </a:prstGeom>
          <a:solidFill>
            <a:schemeClr val="bg1"/>
          </a:solidFill>
        </p:spPr>
        <p:txBody>
          <a:bodyPr wrap="square" rtlCol="0">
            <a:spAutoFit/>
          </a:bodyPr>
          <a:lstStyle/>
          <a:p>
            <a:pPr algn="ctr"/>
            <a:r>
              <a:rPr lang="en-US" sz="1000" dirty="0"/>
              <a:t>0°&lt;VZA&lt;7° backscatter, Aqua-MODIS, 0.65µm</a:t>
            </a:r>
          </a:p>
        </p:txBody>
      </p:sp>
      <p:sp>
        <p:nvSpPr>
          <p:cNvPr id="17" name="TextBox 16">
            <a:extLst>
              <a:ext uri="{FF2B5EF4-FFF2-40B4-BE49-F238E27FC236}">
                <a16:creationId xmlns:a16="http://schemas.microsoft.com/office/drawing/2014/main" id="{7A02A9E0-64EA-FA90-016A-F54AA30A1007}"/>
              </a:ext>
            </a:extLst>
          </p:cNvPr>
          <p:cNvSpPr txBox="1"/>
          <p:nvPr/>
        </p:nvSpPr>
        <p:spPr>
          <a:xfrm rot="16200000">
            <a:off x="8453022" y="5510396"/>
            <a:ext cx="1768987" cy="276999"/>
          </a:xfrm>
          <a:prstGeom prst="rect">
            <a:avLst/>
          </a:prstGeom>
          <a:solidFill>
            <a:schemeClr val="bg1"/>
          </a:solidFill>
        </p:spPr>
        <p:txBody>
          <a:bodyPr wrap="square" rtlCol="0">
            <a:spAutoFit/>
          </a:bodyPr>
          <a:lstStyle/>
          <a:p>
            <a:pPr algn="ctr"/>
            <a:r>
              <a:rPr lang="en-US" sz="1200" dirty="0"/>
              <a:t>normalized radiance</a:t>
            </a:r>
          </a:p>
        </p:txBody>
      </p:sp>
      <p:pic>
        <p:nvPicPr>
          <p:cNvPr id="15" name="Picture 14">
            <a:extLst>
              <a:ext uri="{FF2B5EF4-FFF2-40B4-BE49-F238E27FC236}">
                <a16:creationId xmlns:a16="http://schemas.microsoft.com/office/drawing/2014/main" id="{4AE6917B-049B-B70B-A2DD-137DF775FAF4}"/>
              </a:ext>
            </a:extLst>
          </p:cNvPr>
          <p:cNvPicPr>
            <a:picLocks noChangeAspect="1"/>
          </p:cNvPicPr>
          <p:nvPr/>
        </p:nvPicPr>
        <p:blipFill rotWithShape="1">
          <a:blip r:embed="rId4"/>
          <a:srcRect l="-171" t="11207" r="5087"/>
          <a:stretch/>
        </p:blipFill>
        <p:spPr>
          <a:xfrm>
            <a:off x="9274415" y="2632886"/>
            <a:ext cx="2487221" cy="1769667"/>
          </a:xfrm>
          <a:prstGeom prst="rect">
            <a:avLst/>
          </a:prstGeom>
        </p:spPr>
      </p:pic>
    </p:spTree>
    <p:extLst>
      <p:ext uri="{BB962C8B-B14F-4D97-AF65-F5344CB8AC3E}">
        <p14:creationId xmlns:p14="http://schemas.microsoft.com/office/powerpoint/2010/main" val="1627465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2FEA-C7C7-BFDB-07C6-92881A19D715}"/>
              </a:ext>
            </a:extLst>
          </p:cNvPr>
          <p:cNvSpPr>
            <a:spLocks noGrp="1"/>
          </p:cNvSpPr>
          <p:nvPr>
            <p:ph type="title"/>
          </p:nvPr>
        </p:nvSpPr>
        <p:spPr>
          <a:xfrm>
            <a:off x="663539" y="331262"/>
            <a:ext cx="10515600" cy="1325563"/>
          </a:xfrm>
        </p:spPr>
        <p:txBody>
          <a:bodyPr/>
          <a:lstStyle/>
          <a:p>
            <a:r>
              <a:rPr lang="en-US" dirty="0"/>
              <a:t>Libya-4 Aqua-MODIS band trend comparison</a:t>
            </a:r>
          </a:p>
        </p:txBody>
      </p:sp>
      <p:sp>
        <p:nvSpPr>
          <p:cNvPr id="22" name="TextBox 21">
            <a:extLst>
              <a:ext uri="{FF2B5EF4-FFF2-40B4-BE49-F238E27FC236}">
                <a16:creationId xmlns:a16="http://schemas.microsoft.com/office/drawing/2014/main" id="{1A03A988-15A8-F041-6B29-6D3D39B809E9}"/>
              </a:ext>
            </a:extLst>
          </p:cNvPr>
          <p:cNvSpPr txBox="1"/>
          <p:nvPr/>
        </p:nvSpPr>
        <p:spPr>
          <a:xfrm>
            <a:off x="777720" y="1611295"/>
            <a:ext cx="3271766" cy="369332"/>
          </a:xfrm>
          <a:prstGeom prst="rect">
            <a:avLst/>
          </a:prstGeom>
          <a:solidFill>
            <a:schemeClr val="accent1">
              <a:lumMod val="20000"/>
              <a:lumOff val="80000"/>
            </a:schemeClr>
          </a:solidFill>
        </p:spPr>
        <p:txBody>
          <a:bodyPr wrap="square" rtlCol="0">
            <a:spAutoFit/>
          </a:bodyPr>
          <a:lstStyle/>
          <a:p>
            <a:pPr algn="ctr"/>
            <a:r>
              <a:rPr lang="en-US" dirty="0"/>
              <a:t>SZA terms only</a:t>
            </a:r>
          </a:p>
        </p:txBody>
      </p:sp>
      <p:sp>
        <p:nvSpPr>
          <p:cNvPr id="23" name="TextBox 22">
            <a:extLst>
              <a:ext uri="{FF2B5EF4-FFF2-40B4-BE49-F238E27FC236}">
                <a16:creationId xmlns:a16="http://schemas.microsoft.com/office/drawing/2014/main" id="{10A67499-DB2B-6F46-51A4-896471B4BDA5}"/>
              </a:ext>
            </a:extLst>
          </p:cNvPr>
          <p:cNvSpPr txBox="1"/>
          <p:nvPr/>
        </p:nvSpPr>
        <p:spPr>
          <a:xfrm>
            <a:off x="4683178" y="1522071"/>
            <a:ext cx="3227109" cy="369332"/>
          </a:xfrm>
          <a:prstGeom prst="rect">
            <a:avLst/>
          </a:prstGeom>
          <a:solidFill>
            <a:schemeClr val="accent1">
              <a:lumMod val="20000"/>
              <a:lumOff val="80000"/>
            </a:schemeClr>
          </a:solidFill>
        </p:spPr>
        <p:txBody>
          <a:bodyPr wrap="square" rtlCol="0">
            <a:spAutoFit/>
          </a:bodyPr>
          <a:lstStyle/>
          <a:p>
            <a:pPr algn="ctr"/>
            <a:r>
              <a:rPr lang="en-US" dirty="0"/>
              <a:t>with atmospheric terms</a:t>
            </a:r>
          </a:p>
        </p:txBody>
      </p:sp>
      <p:sp>
        <p:nvSpPr>
          <p:cNvPr id="25" name="TextBox 24">
            <a:extLst>
              <a:ext uri="{FF2B5EF4-FFF2-40B4-BE49-F238E27FC236}">
                <a16:creationId xmlns:a16="http://schemas.microsoft.com/office/drawing/2014/main" id="{FACA4B53-6A14-62C7-3D99-A3156E4912DE}"/>
              </a:ext>
            </a:extLst>
          </p:cNvPr>
          <p:cNvSpPr txBox="1"/>
          <p:nvPr/>
        </p:nvSpPr>
        <p:spPr>
          <a:xfrm rot="16200000">
            <a:off x="-282331" y="5367429"/>
            <a:ext cx="2308334" cy="276999"/>
          </a:xfrm>
          <a:prstGeom prst="rect">
            <a:avLst/>
          </a:prstGeom>
          <a:solidFill>
            <a:schemeClr val="bg1"/>
          </a:solidFill>
        </p:spPr>
        <p:txBody>
          <a:bodyPr wrap="square" rtlCol="0">
            <a:spAutoFit/>
          </a:bodyPr>
          <a:lstStyle/>
          <a:p>
            <a:pPr algn="ctr"/>
            <a:r>
              <a:rPr lang="en-US" sz="1200" dirty="0"/>
              <a:t>normalized radiance</a:t>
            </a:r>
          </a:p>
        </p:txBody>
      </p:sp>
      <p:sp>
        <p:nvSpPr>
          <p:cNvPr id="26" name="TextBox 25">
            <a:extLst>
              <a:ext uri="{FF2B5EF4-FFF2-40B4-BE49-F238E27FC236}">
                <a16:creationId xmlns:a16="http://schemas.microsoft.com/office/drawing/2014/main" id="{3DDB3C1C-EB86-964C-FC37-265368143FD6}"/>
              </a:ext>
            </a:extLst>
          </p:cNvPr>
          <p:cNvSpPr txBox="1"/>
          <p:nvPr/>
        </p:nvSpPr>
        <p:spPr>
          <a:xfrm rot="16200000">
            <a:off x="-228581" y="2991286"/>
            <a:ext cx="2289602" cy="276999"/>
          </a:xfrm>
          <a:prstGeom prst="rect">
            <a:avLst/>
          </a:prstGeom>
          <a:solidFill>
            <a:schemeClr val="bg1"/>
          </a:solidFill>
        </p:spPr>
        <p:txBody>
          <a:bodyPr wrap="square" rtlCol="0">
            <a:spAutoFit/>
          </a:bodyPr>
          <a:lstStyle/>
          <a:p>
            <a:pPr algn="ctr"/>
            <a:r>
              <a:rPr lang="en-US" sz="1200" dirty="0"/>
              <a:t>normalized radiance</a:t>
            </a:r>
          </a:p>
        </p:txBody>
      </p:sp>
      <p:sp>
        <p:nvSpPr>
          <p:cNvPr id="31" name="TextBox 30">
            <a:extLst>
              <a:ext uri="{FF2B5EF4-FFF2-40B4-BE49-F238E27FC236}">
                <a16:creationId xmlns:a16="http://schemas.microsoft.com/office/drawing/2014/main" id="{AE62F20B-3BA3-B8E1-508F-5D6B4D6C6D07}"/>
              </a:ext>
            </a:extLst>
          </p:cNvPr>
          <p:cNvSpPr txBox="1"/>
          <p:nvPr/>
        </p:nvSpPr>
        <p:spPr>
          <a:xfrm rot="16200000">
            <a:off x="3694311" y="5332394"/>
            <a:ext cx="2269602" cy="276999"/>
          </a:xfrm>
          <a:prstGeom prst="rect">
            <a:avLst/>
          </a:prstGeom>
          <a:solidFill>
            <a:schemeClr val="bg1"/>
          </a:solidFill>
        </p:spPr>
        <p:txBody>
          <a:bodyPr wrap="square" rtlCol="0">
            <a:spAutoFit/>
          </a:bodyPr>
          <a:lstStyle/>
          <a:p>
            <a:pPr algn="ctr"/>
            <a:r>
              <a:rPr lang="en-US" sz="1200" dirty="0"/>
              <a:t>normalized radiance</a:t>
            </a:r>
          </a:p>
        </p:txBody>
      </p:sp>
      <p:sp>
        <p:nvSpPr>
          <p:cNvPr id="32" name="TextBox 31">
            <a:extLst>
              <a:ext uri="{FF2B5EF4-FFF2-40B4-BE49-F238E27FC236}">
                <a16:creationId xmlns:a16="http://schemas.microsoft.com/office/drawing/2014/main" id="{69019AB7-5A8A-C332-5FEF-4166B72637DB}"/>
              </a:ext>
            </a:extLst>
          </p:cNvPr>
          <p:cNvSpPr txBox="1"/>
          <p:nvPr/>
        </p:nvSpPr>
        <p:spPr>
          <a:xfrm rot="16200000">
            <a:off x="3669764" y="2912453"/>
            <a:ext cx="2289600" cy="276999"/>
          </a:xfrm>
          <a:prstGeom prst="rect">
            <a:avLst/>
          </a:prstGeom>
          <a:solidFill>
            <a:schemeClr val="bg1"/>
          </a:solidFill>
        </p:spPr>
        <p:txBody>
          <a:bodyPr wrap="square" rtlCol="0">
            <a:spAutoFit/>
          </a:bodyPr>
          <a:lstStyle/>
          <a:p>
            <a:pPr algn="ctr"/>
            <a:r>
              <a:rPr lang="en-US" sz="1200" dirty="0"/>
              <a:t>normalized radiance</a:t>
            </a:r>
          </a:p>
        </p:txBody>
      </p:sp>
      <p:sp>
        <p:nvSpPr>
          <p:cNvPr id="37" name="TextBox 36">
            <a:extLst>
              <a:ext uri="{FF2B5EF4-FFF2-40B4-BE49-F238E27FC236}">
                <a16:creationId xmlns:a16="http://schemas.microsoft.com/office/drawing/2014/main" id="{4A16B76E-FD7B-15CF-96E5-07572AD30519}"/>
              </a:ext>
            </a:extLst>
          </p:cNvPr>
          <p:cNvSpPr txBox="1"/>
          <p:nvPr/>
        </p:nvSpPr>
        <p:spPr>
          <a:xfrm rot="16200000">
            <a:off x="-531803" y="2966865"/>
            <a:ext cx="2271539" cy="307777"/>
          </a:xfrm>
          <a:prstGeom prst="rect">
            <a:avLst/>
          </a:prstGeom>
          <a:solidFill>
            <a:schemeClr val="accent1">
              <a:lumMod val="20000"/>
              <a:lumOff val="80000"/>
            </a:schemeClr>
          </a:solidFill>
        </p:spPr>
        <p:txBody>
          <a:bodyPr wrap="square" rtlCol="0">
            <a:spAutoFit/>
          </a:bodyPr>
          <a:lstStyle/>
          <a:p>
            <a:pPr algn="ctr"/>
            <a:r>
              <a:rPr lang="en-US" sz="1400" dirty="0"/>
              <a:t>daily observations</a:t>
            </a:r>
          </a:p>
        </p:txBody>
      </p:sp>
      <p:sp>
        <p:nvSpPr>
          <p:cNvPr id="9" name="TextBox 8">
            <a:extLst>
              <a:ext uri="{FF2B5EF4-FFF2-40B4-BE49-F238E27FC236}">
                <a16:creationId xmlns:a16="http://schemas.microsoft.com/office/drawing/2014/main" id="{D36D806A-F9CB-AB2D-85E1-7F02E7AF319A}"/>
              </a:ext>
            </a:extLst>
          </p:cNvPr>
          <p:cNvSpPr txBox="1"/>
          <p:nvPr/>
        </p:nvSpPr>
        <p:spPr>
          <a:xfrm rot="16200000">
            <a:off x="-568974" y="5349805"/>
            <a:ext cx="2271539" cy="307777"/>
          </a:xfrm>
          <a:prstGeom prst="rect">
            <a:avLst/>
          </a:prstGeom>
          <a:solidFill>
            <a:schemeClr val="accent1">
              <a:lumMod val="20000"/>
              <a:lumOff val="80000"/>
            </a:schemeClr>
          </a:solidFill>
        </p:spPr>
        <p:txBody>
          <a:bodyPr wrap="square" rtlCol="0">
            <a:spAutoFit/>
          </a:bodyPr>
          <a:lstStyle/>
          <a:p>
            <a:pPr algn="ctr"/>
            <a:r>
              <a:rPr lang="en-US" sz="1400" dirty="0"/>
              <a:t>365-day running mean</a:t>
            </a:r>
          </a:p>
        </p:txBody>
      </p:sp>
      <p:sp>
        <p:nvSpPr>
          <p:cNvPr id="17" name="Content Placeholder 2">
            <a:extLst>
              <a:ext uri="{FF2B5EF4-FFF2-40B4-BE49-F238E27FC236}">
                <a16:creationId xmlns:a16="http://schemas.microsoft.com/office/drawing/2014/main" id="{DBE45B00-52CA-C93B-7800-91DC4C1ACC91}"/>
              </a:ext>
            </a:extLst>
          </p:cNvPr>
          <p:cNvSpPr txBox="1">
            <a:spLocks/>
          </p:cNvSpPr>
          <p:nvPr/>
        </p:nvSpPr>
        <p:spPr>
          <a:xfrm>
            <a:off x="8314110" y="1624250"/>
            <a:ext cx="3721773" cy="1453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Normalize each clear-sky daily observed radiance by the corresponding angular model</a:t>
            </a:r>
          </a:p>
        </p:txBody>
      </p:sp>
      <p:sp>
        <p:nvSpPr>
          <p:cNvPr id="18" name="Content Placeholder 2">
            <a:extLst>
              <a:ext uri="{FF2B5EF4-FFF2-40B4-BE49-F238E27FC236}">
                <a16:creationId xmlns:a16="http://schemas.microsoft.com/office/drawing/2014/main" id="{173149D4-4526-6EA5-C55F-29D0B9EDFD5D}"/>
              </a:ext>
            </a:extLst>
          </p:cNvPr>
          <p:cNvSpPr txBox="1">
            <a:spLocks/>
          </p:cNvSpPr>
          <p:nvPr/>
        </p:nvSpPr>
        <p:spPr>
          <a:xfrm>
            <a:off x="8314110" y="4278305"/>
            <a:ext cx="3721773" cy="1453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Perform a 365-day running mean on the normalized clear-sky radiances</a:t>
            </a:r>
          </a:p>
        </p:txBody>
      </p:sp>
      <p:pic>
        <p:nvPicPr>
          <p:cNvPr id="4" name="Picture 3">
            <a:extLst>
              <a:ext uri="{FF2B5EF4-FFF2-40B4-BE49-F238E27FC236}">
                <a16:creationId xmlns:a16="http://schemas.microsoft.com/office/drawing/2014/main" id="{EFFD2C77-124E-AFF1-1A7B-1F4E92D67999}"/>
              </a:ext>
            </a:extLst>
          </p:cNvPr>
          <p:cNvPicPr>
            <a:picLocks noChangeAspect="1"/>
          </p:cNvPicPr>
          <p:nvPr/>
        </p:nvPicPr>
        <p:blipFill rotWithShape="1">
          <a:blip r:embed="rId2"/>
          <a:srcRect l="4734" t="10231" r="5961"/>
          <a:stretch/>
        </p:blipFill>
        <p:spPr>
          <a:xfrm>
            <a:off x="4953065" y="1905673"/>
            <a:ext cx="2957222" cy="2264857"/>
          </a:xfrm>
          <a:prstGeom prst="rect">
            <a:avLst/>
          </a:prstGeom>
        </p:spPr>
      </p:pic>
      <p:pic>
        <p:nvPicPr>
          <p:cNvPr id="8" name="Picture 7">
            <a:extLst>
              <a:ext uri="{FF2B5EF4-FFF2-40B4-BE49-F238E27FC236}">
                <a16:creationId xmlns:a16="http://schemas.microsoft.com/office/drawing/2014/main" id="{EA8699D3-BFCA-1486-6302-D7745820B411}"/>
              </a:ext>
            </a:extLst>
          </p:cNvPr>
          <p:cNvPicPr>
            <a:picLocks noChangeAspect="1"/>
          </p:cNvPicPr>
          <p:nvPr/>
        </p:nvPicPr>
        <p:blipFill rotWithShape="1">
          <a:blip r:embed="rId3"/>
          <a:srcRect l="4461" t="10231" r="6615"/>
          <a:stretch/>
        </p:blipFill>
        <p:spPr>
          <a:xfrm>
            <a:off x="1054720" y="1980460"/>
            <a:ext cx="2994766" cy="2303433"/>
          </a:xfrm>
          <a:prstGeom prst="rect">
            <a:avLst/>
          </a:prstGeom>
        </p:spPr>
      </p:pic>
      <p:sp>
        <p:nvSpPr>
          <p:cNvPr id="28" name="TextBox 27">
            <a:extLst>
              <a:ext uri="{FF2B5EF4-FFF2-40B4-BE49-F238E27FC236}">
                <a16:creationId xmlns:a16="http://schemas.microsoft.com/office/drawing/2014/main" id="{EFE96693-20CF-9A66-F847-15DF38DB47D6}"/>
              </a:ext>
            </a:extLst>
          </p:cNvPr>
          <p:cNvSpPr txBox="1"/>
          <p:nvPr/>
        </p:nvSpPr>
        <p:spPr>
          <a:xfrm>
            <a:off x="1407055" y="2044025"/>
            <a:ext cx="2511803" cy="276999"/>
          </a:xfrm>
          <a:prstGeom prst="rect">
            <a:avLst/>
          </a:prstGeom>
          <a:solidFill>
            <a:schemeClr val="bg1"/>
          </a:solidFill>
        </p:spPr>
        <p:txBody>
          <a:bodyPr wrap="square" rtlCol="0">
            <a:spAutoFit/>
          </a:bodyPr>
          <a:lstStyle/>
          <a:p>
            <a:pPr algn="ctr"/>
            <a:r>
              <a:rPr lang="en-US" sz="1200" dirty="0"/>
              <a:t>Aqua-MODIS 2.1µm</a:t>
            </a:r>
          </a:p>
        </p:txBody>
      </p:sp>
      <p:sp>
        <p:nvSpPr>
          <p:cNvPr id="12" name="TextBox 11">
            <a:extLst>
              <a:ext uri="{FF2B5EF4-FFF2-40B4-BE49-F238E27FC236}">
                <a16:creationId xmlns:a16="http://schemas.microsoft.com/office/drawing/2014/main" id="{978575ED-8C33-E545-CEBB-A4CAF99AA165}"/>
              </a:ext>
            </a:extLst>
          </p:cNvPr>
          <p:cNvSpPr txBox="1"/>
          <p:nvPr/>
        </p:nvSpPr>
        <p:spPr>
          <a:xfrm>
            <a:off x="5257477" y="1951783"/>
            <a:ext cx="2511803" cy="276999"/>
          </a:xfrm>
          <a:prstGeom prst="rect">
            <a:avLst/>
          </a:prstGeom>
          <a:solidFill>
            <a:schemeClr val="bg1"/>
          </a:solidFill>
        </p:spPr>
        <p:txBody>
          <a:bodyPr wrap="square" rtlCol="0">
            <a:spAutoFit/>
          </a:bodyPr>
          <a:lstStyle/>
          <a:p>
            <a:pPr algn="ctr"/>
            <a:r>
              <a:rPr lang="en-US" sz="1200" dirty="0"/>
              <a:t>Aqua-MODIS 2.1µm</a:t>
            </a:r>
          </a:p>
        </p:txBody>
      </p:sp>
      <p:pic>
        <p:nvPicPr>
          <p:cNvPr id="20" name="Picture 19">
            <a:extLst>
              <a:ext uri="{FF2B5EF4-FFF2-40B4-BE49-F238E27FC236}">
                <a16:creationId xmlns:a16="http://schemas.microsoft.com/office/drawing/2014/main" id="{590B7991-2DE0-5B0D-0143-ECC0D60D9204}"/>
              </a:ext>
            </a:extLst>
          </p:cNvPr>
          <p:cNvPicPr>
            <a:picLocks noChangeAspect="1"/>
          </p:cNvPicPr>
          <p:nvPr/>
        </p:nvPicPr>
        <p:blipFill rotWithShape="1">
          <a:blip r:embed="rId4"/>
          <a:srcRect l="4683" t="10231" r="1292"/>
          <a:stretch/>
        </p:blipFill>
        <p:spPr>
          <a:xfrm>
            <a:off x="4967612" y="4336091"/>
            <a:ext cx="3120049" cy="2269604"/>
          </a:xfrm>
          <a:prstGeom prst="rect">
            <a:avLst/>
          </a:prstGeom>
        </p:spPr>
      </p:pic>
      <p:pic>
        <p:nvPicPr>
          <p:cNvPr id="24" name="Picture 23">
            <a:extLst>
              <a:ext uri="{FF2B5EF4-FFF2-40B4-BE49-F238E27FC236}">
                <a16:creationId xmlns:a16="http://schemas.microsoft.com/office/drawing/2014/main" id="{325B4939-10AF-F803-6545-70C21BCD6386}"/>
              </a:ext>
            </a:extLst>
          </p:cNvPr>
          <p:cNvPicPr>
            <a:picLocks noChangeAspect="1"/>
          </p:cNvPicPr>
          <p:nvPr/>
        </p:nvPicPr>
        <p:blipFill rotWithShape="1">
          <a:blip r:embed="rId5"/>
          <a:srcRect l="4683" t="10231" r="1292"/>
          <a:stretch/>
        </p:blipFill>
        <p:spPr>
          <a:xfrm>
            <a:off x="1004061" y="4351997"/>
            <a:ext cx="3166000" cy="2303030"/>
          </a:xfrm>
          <a:prstGeom prst="rect">
            <a:avLst/>
          </a:prstGeom>
        </p:spPr>
      </p:pic>
      <p:sp>
        <p:nvSpPr>
          <p:cNvPr id="15" name="TextBox 14">
            <a:extLst>
              <a:ext uri="{FF2B5EF4-FFF2-40B4-BE49-F238E27FC236}">
                <a16:creationId xmlns:a16="http://schemas.microsoft.com/office/drawing/2014/main" id="{32E81DEE-9A60-E9B0-26CF-F3A2D93CF0F4}"/>
              </a:ext>
            </a:extLst>
          </p:cNvPr>
          <p:cNvSpPr txBox="1"/>
          <p:nvPr/>
        </p:nvSpPr>
        <p:spPr>
          <a:xfrm>
            <a:off x="5257477" y="4396471"/>
            <a:ext cx="2705002" cy="276999"/>
          </a:xfrm>
          <a:prstGeom prst="rect">
            <a:avLst/>
          </a:prstGeom>
          <a:solidFill>
            <a:schemeClr val="bg1"/>
          </a:solidFill>
        </p:spPr>
        <p:txBody>
          <a:bodyPr wrap="square" rtlCol="0">
            <a:spAutoFit/>
          </a:bodyPr>
          <a:lstStyle/>
          <a:p>
            <a:pPr algn="ctr"/>
            <a:r>
              <a:rPr lang="en-US" sz="1200" dirty="0"/>
              <a:t>Aqua-MODIS all visible bands</a:t>
            </a:r>
          </a:p>
        </p:txBody>
      </p:sp>
      <p:sp>
        <p:nvSpPr>
          <p:cNvPr id="16" name="TextBox 15">
            <a:extLst>
              <a:ext uri="{FF2B5EF4-FFF2-40B4-BE49-F238E27FC236}">
                <a16:creationId xmlns:a16="http://schemas.microsoft.com/office/drawing/2014/main" id="{2554E193-A196-EFA2-A22B-CC6855665914}"/>
              </a:ext>
            </a:extLst>
          </p:cNvPr>
          <p:cNvSpPr txBox="1"/>
          <p:nvPr/>
        </p:nvSpPr>
        <p:spPr>
          <a:xfrm>
            <a:off x="1281061" y="4415395"/>
            <a:ext cx="2705002" cy="276999"/>
          </a:xfrm>
          <a:prstGeom prst="rect">
            <a:avLst/>
          </a:prstGeom>
          <a:solidFill>
            <a:schemeClr val="bg1"/>
          </a:solidFill>
        </p:spPr>
        <p:txBody>
          <a:bodyPr wrap="square" rtlCol="0">
            <a:spAutoFit/>
          </a:bodyPr>
          <a:lstStyle/>
          <a:p>
            <a:pPr algn="ctr"/>
            <a:r>
              <a:rPr lang="en-US" sz="1200" dirty="0"/>
              <a:t>Aqua-MODIS all visible bands</a:t>
            </a:r>
          </a:p>
        </p:txBody>
      </p:sp>
      <p:sp>
        <p:nvSpPr>
          <p:cNvPr id="29" name="TextBox 28">
            <a:extLst>
              <a:ext uri="{FF2B5EF4-FFF2-40B4-BE49-F238E27FC236}">
                <a16:creationId xmlns:a16="http://schemas.microsoft.com/office/drawing/2014/main" id="{31816F94-4D7C-0ED1-24B2-FDEA60593584}"/>
              </a:ext>
            </a:extLst>
          </p:cNvPr>
          <p:cNvSpPr txBox="1"/>
          <p:nvPr/>
        </p:nvSpPr>
        <p:spPr>
          <a:xfrm>
            <a:off x="8314110" y="3262523"/>
            <a:ext cx="3497943" cy="830997"/>
          </a:xfrm>
          <a:prstGeom prst="rect">
            <a:avLst/>
          </a:prstGeom>
          <a:solidFill>
            <a:schemeClr val="accent1">
              <a:lumMod val="20000"/>
              <a:lumOff val="80000"/>
            </a:schemeClr>
          </a:solidFill>
        </p:spPr>
        <p:txBody>
          <a:bodyPr wrap="square" rtlCol="0">
            <a:spAutoFit/>
          </a:bodyPr>
          <a:lstStyle/>
          <a:p>
            <a:r>
              <a:rPr lang="en-US" sz="1600" dirty="0"/>
              <a:t>For Aqua-MODIS 2.1µm channel the atmospheric correction has reduced the daily sigma from 2.0% to 0.7%</a:t>
            </a:r>
          </a:p>
        </p:txBody>
      </p:sp>
      <p:sp>
        <p:nvSpPr>
          <p:cNvPr id="30" name="Rectangle 29">
            <a:extLst>
              <a:ext uri="{FF2B5EF4-FFF2-40B4-BE49-F238E27FC236}">
                <a16:creationId xmlns:a16="http://schemas.microsoft.com/office/drawing/2014/main" id="{BF87BC2B-876D-BE03-D3E2-21A29BD99697}"/>
              </a:ext>
            </a:extLst>
          </p:cNvPr>
          <p:cNvSpPr/>
          <p:nvPr/>
        </p:nvSpPr>
        <p:spPr>
          <a:xfrm>
            <a:off x="8314110" y="5600194"/>
            <a:ext cx="2586366" cy="10055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432FF"/>
                </a:solidFill>
                <a:latin typeface="Helvetica" pitchFamily="2" charset="0"/>
              </a:rPr>
              <a:t>B3(0.49 µm), </a:t>
            </a:r>
            <a:r>
              <a:rPr lang="en-US" sz="1400" b="1" dirty="0">
                <a:solidFill>
                  <a:srgbClr val="00B050"/>
                </a:solidFill>
                <a:latin typeface="Helvetica" pitchFamily="2" charset="0"/>
              </a:rPr>
              <a:t>B4 (0.56µm), </a:t>
            </a:r>
            <a:r>
              <a:rPr lang="en-US" sz="1400" b="1" dirty="0">
                <a:solidFill>
                  <a:srgbClr val="FF0000"/>
                </a:solidFill>
                <a:latin typeface="Helvetica" pitchFamily="2" charset="0"/>
              </a:rPr>
              <a:t>B1(0.65µm),  </a:t>
            </a:r>
            <a:r>
              <a:rPr lang="en-US" sz="1400" b="1" dirty="0">
                <a:solidFill>
                  <a:schemeClr val="tx1"/>
                </a:solidFill>
                <a:latin typeface="Helvetica" pitchFamily="2" charset="0"/>
              </a:rPr>
              <a:t>B2(0.86µm), </a:t>
            </a:r>
            <a:r>
              <a:rPr lang="en-US" sz="1400" b="1" dirty="0">
                <a:solidFill>
                  <a:schemeClr val="bg1">
                    <a:lumMod val="50000"/>
                  </a:schemeClr>
                </a:solidFill>
                <a:latin typeface="Helvetica" pitchFamily="2" charset="0"/>
              </a:rPr>
              <a:t>B17 (0.91µm), </a:t>
            </a:r>
            <a:r>
              <a:rPr lang="en-US" sz="1400" b="1" dirty="0">
                <a:solidFill>
                  <a:srgbClr val="7030A0"/>
                </a:solidFill>
                <a:latin typeface="Helvetica" pitchFamily="2" charset="0"/>
              </a:rPr>
              <a:t>M08(1.24µm), </a:t>
            </a:r>
            <a:r>
              <a:rPr lang="en-US" sz="1400" b="1" dirty="0">
                <a:solidFill>
                  <a:srgbClr val="00B0F0"/>
                </a:solidFill>
                <a:latin typeface="Helvetica" pitchFamily="2" charset="0"/>
              </a:rPr>
              <a:t>M10(1.61µm)</a:t>
            </a:r>
            <a:r>
              <a:rPr lang="en-US" sz="1400" b="1" dirty="0">
                <a:solidFill>
                  <a:srgbClr val="7030A0"/>
                </a:solidFill>
                <a:latin typeface="Helvetica" pitchFamily="2" charset="0"/>
              </a:rPr>
              <a:t>, </a:t>
            </a:r>
            <a:r>
              <a:rPr lang="en-US" sz="1400" b="1" dirty="0">
                <a:solidFill>
                  <a:srgbClr val="FFC000"/>
                </a:solidFill>
                <a:latin typeface="Helvetica" pitchFamily="2" charset="0"/>
              </a:rPr>
              <a:t>M11(2.25µm)</a:t>
            </a:r>
            <a:endParaRPr lang="en-US" sz="1400" b="1" dirty="0">
              <a:solidFill>
                <a:schemeClr val="bg1">
                  <a:lumMod val="50000"/>
                </a:schemeClr>
              </a:solidFill>
              <a:latin typeface="Helvetica" pitchFamily="2" charset="0"/>
            </a:endParaRPr>
          </a:p>
        </p:txBody>
      </p:sp>
    </p:spTree>
    <p:extLst>
      <p:ext uri="{BB962C8B-B14F-4D97-AF65-F5344CB8AC3E}">
        <p14:creationId xmlns:p14="http://schemas.microsoft.com/office/powerpoint/2010/main" val="3285492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5EC9-2A9F-4151-52A5-ACDA0AB647AF}"/>
              </a:ext>
            </a:extLst>
          </p:cNvPr>
          <p:cNvSpPr>
            <a:spLocks noGrp="1"/>
          </p:cNvSpPr>
          <p:nvPr>
            <p:ph type="title"/>
          </p:nvPr>
        </p:nvSpPr>
        <p:spPr/>
        <p:txBody>
          <a:bodyPr/>
          <a:lstStyle/>
          <a:p>
            <a:r>
              <a:rPr lang="en-US" dirty="0"/>
              <a:t>MODIS C6.1 and C7 calibration differences</a:t>
            </a:r>
          </a:p>
        </p:txBody>
      </p:sp>
      <p:sp>
        <p:nvSpPr>
          <p:cNvPr id="3" name="Content Placeholder 2">
            <a:extLst>
              <a:ext uri="{FF2B5EF4-FFF2-40B4-BE49-F238E27FC236}">
                <a16:creationId xmlns:a16="http://schemas.microsoft.com/office/drawing/2014/main" id="{B3445604-475E-AAAA-2E5B-9C7ECD1E0D9E}"/>
              </a:ext>
            </a:extLst>
          </p:cNvPr>
          <p:cNvSpPr>
            <a:spLocks noGrp="1"/>
          </p:cNvSpPr>
          <p:nvPr>
            <p:ph idx="1"/>
          </p:nvPr>
        </p:nvSpPr>
        <p:spPr>
          <a:xfrm>
            <a:off x="838200" y="1394115"/>
            <a:ext cx="10515600" cy="695680"/>
          </a:xfrm>
        </p:spPr>
        <p:txBody>
          <a:bodyPr>
            <a:normAutofit fontScale="70000" lnSpcReduction="20000"/>
          </a:bodyPr>
          <a:lstStyle/>
          <a:p>
            <a:r>
              <a:rPr lang="en-US" dirty="0"/>
              <a:t>The NASA MODIS calibration group has given us MODIS C6.1 to C7 visible channel scaling factors</a:t>
            </a:r>
          </a:p>
          <a:p>
            <a:r>
              <a:rPr lang="en-US" dirty="0"/>
              <a:t>These are a function of scan angle position, mirror side, and time</a:t>
            </a:r>
          </a:p>
        </p:txBody>
      </p:sp>
      <p:pic>
        <p:nvPicPr>
          <p:cNvPr id="5" name="Picture 4">
            <a:extLst>
              <a:ext uri="{FF2B5EF4-FFF2-40B4-BE49-F238E27FC236}">
                <a16:creationId xmlns:a16="http://schemas.microsoft.com/office/drawing/2014/main" id="{C029982A-BCF7-2C7E-1638-8B5752A5112A}"/>
              </a:ext>
            </a:extLst>
          </p:cNvPr>
          <p:cNvPicPr>
            <a:picLocks noChangeAspect="1"/>
          </p:cNvPicPr>
          <p:nvPr/>
        </p:nvPicPr>
        <p:blipFill>
          <a:blip r:embed="rId2"/>
          <a:stretch>
            <a:fillRect/>
          </a:stretch>
        </p:blipFill>
        <p:spPr>
          <a:xfrm>
            <a:off x="2519291" y="2422833"/>
            <a:ext cx="5058524" cy="1854169"/>
          </a:xfrm>
          <a:prstGeom prst="rect">
            <a:avLst/>
          </a:prstGeom>
        </p:spPr>
      </p:pic>
      <p:pic>
        <p:nvPicPr>
          <p:cNvPr id="7" name="Picture 6">
            <a:extLst>
              <a:ext uri="{FF2B5EF4-FFF2-40B4-BE49-F238E27FC236}">
                <a16:creationId xmlns:a16="http://schemas.microsoft.com/office/drawing/2014/main" id="{ACEE9B7C-E7C4-F575-8FD1-291161058D27}"/>
              </a:ext>
            </a:extLst>
          </p:cNvPr>
          <p:cNvPicPr>
            <a:picLocks noChangeAspect="1"/>
          </p:cNvPicPr>
          <p:nvPr/>
        </p:nvPicPr>
        <p:blipFill>
          <a:blip r:embed="rId3"/>
          <a:stretch>
            <a:fillRect/>
          </a:stretch>
        </p:blipFill>
        <p:spPr>
          <a:xfrm>
            <a:off x="2519291" y="4345429"/>
            <a:ext cx="5058524" cy="1831534"/>
          </a:xfrm>
          <a:prstGeom prst="rect">
            <a:avLst/>
          </a:prstGeom>
        </p:spPr>
      </p:pic>
      <p:sp>
        <p:nvSpPr>
          <p:cNvPr id="8" name="TextBox 7">
            <a:extLst>
              <a:ext uri="{FF2B5EF4-FFF2-40B4-BE49-F238E27FC236}">
                <a16:creationId xmlns:a16="http://schemas.microsoft.com/office/drawing/2014/main" id="{DE0550BA-CF84-3985-16D0-AE4B45E91925}"/>
              </a:ext>
            </a:extLst>
          </p:cNvPr>
          <p:cNvSpPr txBox="1"/>
          <p:nvPr/>
        </p:nvSpPr>
        <p:spPr>
          <a:xfrm>
            <a:off x="2519292" y="2089795"/>
            <a:ext cx="5058523" cy="369332"/>
          </a:xfrm>
          <a:prstGeom prst="rect">
            <a:avLst/>
          </a:prstGeom>
          <a:solidFill>
            <a:schemeClr val="accent1">
              <a:lumMod val="20000"/>
              <a:lumOff val="80000"/>
            </a:schemeClr>
          </a:solidFill>
        </p:spPr>
        <p:txBody>
          <a:bodyPr wrap="square" rtlCol="0">
            <a:spAutoFit/>
          </a:bodyPr>
          <a:lstStyle/>
          <a:p>
            <a:pPr algn="ctr"/>
            <a:r>
              <a:rPr lang="en-US" dirty="0"/>
              <a:t>absolute calibration difference over the record (%)</a:t>
            </a:r>
          </a:p>
        </p:txBody>
      </p:sp>
      <p:sp>
        <p:nvSpPr>
          <p:cNvPr id="4" name="Content Placeholder 2">
            <a:extLst>
              <a:ext uri="{FF2B5EF4-FFF2-40B4-BE49-F238E27FC236}">
                <a16:creationId xmlns:a16="http://schemas.microsoft.com/office/drawing/2014/main" id="{EAC27638-43AB-0224-F460-CF4BBFA821F9}"/>
              </a:ext>
            </a:extLst>
          </p:cNvPr>
          <p:cNvSpPr txBox="1">
            <a:spLocks/>
          </p:cNvSpPr>
          <p:nvPr/>
        </p:nvSpPr>
        <p:spPr>
          <a:xfrm>
            <a:off x="136421" y="2517591"/>
            <a:ext cx="2294545" cy="145348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For most bands the C6.1 to C7 difference is small &lt;0.1% for both Terra and Aqua</a:t>
            </a:r>
          </a:p>
        </p:txBody>
      </p:sp>
      <p:sp>
        <p:nvSpPr>
          <p:cNvPr id="6" name="TextBox 5">
            <a:extLst>
              <a:ext uri="{FF2B5EF4-FFF2-40B4-BE49-F238E27FC236}">
                <a16:creationId xmlns:a16="http://schemas.microsoft.com/office/drawing/2014/main" id="{3E143244-F451-5EC7-00A4-4517290B0211}"/>
              </a:ext>
            </a:extLst>
          </p:cNvPr>
          <p:cNvSpPr txBox="1"/>
          <p:nvPr/>
        </p:nvSpPr>
        <p:spPr>
          <a:xfrm>
            <a:off x="4311805" y="2515166"/>
            <a:ext cx="1945725" cy="276999"/>
          </a:xfrm>
          <a:prstGeom prst="rect">
            <a:avLst/>
          </a:prstGeom>
          <a:noFill/>
        </p:spPr>
        <p:txBody>
          <a:bodyPr wrap="none" rtlCol="0">
            <a:spAutoFit/>
          </a:bodyPr>
          <a:lstStyle/>
          <a:p>
            <a:r>
              <a:rPr lang="en-US" sz="1200" dirty="0"/>
              <a:t>0.41µm (not used by CERES)</a:t>
            </a:r>
          </a:p>
        </p:txBody>
      </p:sp>
      <p:sp>
        <p:nvSpPr>
          <p:cNvPr id="11" name="TextBox 10">
            <a:extLst>
              <a:ext uri="{FF2B5EF4-FFF2-40B4-BE49-F238E27FC236}">
                <a16:creationId xmlns:a16="http://schemas.microsoft.com/office/drawing/2014/main" id="{25F06DAC-005E-E5DF-FDB0-4795688ECB99}"/>
              </a:ext>
            </a:extLst>
          </p:cNvPr>
          <p:cNvSpPr txBox="1"/>
          <p:nvPr/>
        </p:nvSpPr>
        <p:spPr>
          <a:xfrm>
            <a:off x="3182508" y="2581235"/>
            <a:ext cx="712670" cy="276999"/>
          </a:xfrm>
          <a:prstGeom prst="rect">
            <a:avLst/>
          </a:prstGeom>
          <a:noFill/>
        </p:spPr>
        <p:txBody>
          <a:bodyPr wrap="square">
            <a:spAutoFit/>
          </a:bodyPr>
          <a:lstStyle/>
          <a:p>
            <a:r>
              <a:rPr lang="en-US" sz="1200" dirty="0"/>
              <a:t>0.86µm</a:t>
            </a:r>
          </a:p>
        </p:txBody>
      </p:sp>
      <p:sp>
        <p:nvSpPr>
          <p:cNvPr id="12" name="TextBox 11">
            <a:extLst>
              <a:ext uri="{FF2B5EF4-FFF2-40B4-BE49-F238E27FC236}">
                <a16:creationId xmlns:a16="http://schemas.microsoft.com/office/drawing/2014/main" id="{BDEFC943-2750-B7C2-E309-B6DCE7C98881}"/>
              </a:ext>
            </a:extLst>
          </p:cNvPr>
          <p:cNvSpPr txBox="1"/>
          <p:nvPr/>
        </p:nvSpPr>
        <p:spPr>
          <a:xfrm>
            <a:off x="3238264" y="3713144"/>
            <a:ext cx="712670" cy="276999"/>
          </a:xfrm>
          <a:prstGeom prst="rect">
            <a:avLst/>
          </a:prstGeom>
          <a:noFill/>
        </p:spPr>
        <p:txBody>
          <a:bodyPr wrap="square">
            <a:spAutoFit/>
          </a:bodyPr>
          <a:lstStyle/>
          <a:p>
            <a:r>
              <a:rPr lang="en-US" sz="1200" dirty="0"/>
              <a:t>0.65µm</a:t>
            </a:r>
          </a:p>
        </p:txBody>
      </p:sp>
      <p:sp>
        <p:nvSpPr>
          <p:cNvPr id="27" name="Content Placeholder 2">
            <a:extLst>
              <a:ext uri="{FF2B5EF4-FFF2-40B4-BE49-F238E27FC236}">
                <a16:creationId xmlns:a16="http://schemas.microsoft.com/office/drawing/2014/main" id="{F918B112-4A38-B5AA-8A5C-1C12B5F58A72}"/>
              </a:ext>
            </a:extLst>
          </p:cNvPr>
          <p:cNvSpPr txBox="1">
            <a:spLocks/>
          </p:cNvSpPr>
          <p:nvPr/>
        </p:nvSpPr>
        <p:spPr>
          <a:xfrm>
            <a:off x="185678" y="4534452"/>
            <a:ext cx="2294545" cy="1453488"/>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0.65µm absolute calibration difference is due to the redefined solar spectra</a:t>
            </a:r>
          </a:p>
        </p:txBody>
      </p:sp>
      <p:sp>
        <p:nvSpPr>
          <p:cNvPr id="28" name="TextBox 27">
            <a:extLst>
              <a:ext uri="{FF2B5EF4-FFF2-40B4-BE49-F238E27FC236}">
                <a16:creationId xmlns:a16="http://schemas.microsoft.com/office/drawing/2014/main" id="{806DB3BD-7D11-8D16-5992-4A38551D2492}"/>
              </a:ext>
            </a:extLst>
          </p:cNvPr>
          <p:cNvSpPr txBox="1"/>
          <p:nvPr/>
        </p:nvSpPr>
        <p:spPr>
          <a:xfrm>
            <a:off x="7871547" y="2127910"/>
            <a:ext cx="3392478" cy="830997"/>
          </a:xfrm>
          <a:prstGeom prst="rect">
            <a:avLst/>
          </a:prstGeom>
          <a:solidFill>
            <a:schemeClr val="accent1">
              <a:lumMod val="20000"/>
              <a:lumOff val="80000"/>
            </a:schemeClr>
          </a:solidFill>
        </p:spPr>
        <p:txBody>
          <a:bodyPr wrap="square" rtlCol="0">
            <a:spAutoFit/>
          </a:bodyPr>
          <a:lstStyle/>
          <a:p>
            <a:r>
              <a:rPr lang="en-US" sz="1200" b="0" i="0" dirty="0">
                <a:solidFill>
                  <a:srgbClr val="222222"/>
                </a:solidFill>
                <a:effectLst/>
                <a:latin typeface="Arial" panose="020B0604020202020204" pitchFamily="34" charset="0"/>
              </a:rPr>
              <a:t>MODIS combines 3 solar spectra, </a:t>
            </a:r>
          </a:p>
          <a:p>
            <a:r>
              <a:rPr lang="en-US" sz="1200" b="0" i="0" dirty="0" err="1">
                <a:solidFill>
                  <a:srgbClr val="222222"/>
                </a:solidFill>
                <a:effectLst/>
                <a:latin typeface="Arial" panose="020B0604020202020204" pitchFamily="34" charset="0"/>
              </a:rPr>
              <a:t>Thuillier</a:t>
            </a:r>
            <a:r>
              <a:rPr lang="en-US" sz="1200" b="0" i="0" dirty="0">
                <a:solidFill>
                  <a:srgbClr val="222222"/>
                </a:solidFill>
                <a:effectLst/>
                <a:latin typeface="Arial" panose="020B0604020202020204" pitchFamily="34" charset="0"/>
              </a:rPr>
              <a:t> et al. (1998) for 350–800 nm, </a:t>
            </a:r>
          </a:p>
          <a:p>
            <a:r>
              <a:rPr lang="en-US" sz="1200" b="0" i="0" dirty="0" err="1">
                <a:solidFill>
                  <a:srgbClr val="222222"/>
                </a:solidFill>
                <a:effectLst/>
                <a:latin typeface="Arial" panose="020B0604020202020204" pitchFamily="34" charset="0"/>
              </a:rPr>
              <a:t>Neckel</a:t>
            </a:r>
            <a:r>
              <a:rPr lang="en-US" sz="1200" b="0" i="0" dirty="0">
                <a:solidFill>
                  <a:srgbClr val="222222"/>
                </a:solidFill>
                <a:effectLst/>
                <a:latin typeface="Arial" panose="020B0604020202020204" pitchFamily="34" charset="0"/>
              </a:rPr>
              <a:t> and Labs (1984) 800–1100 nm, and </a:t>
            </a:r>
          </a:p>
          <a:p>
            <a:r>
              <a:rPr lang="en-US" sz="1200" b="0" i="0" dirty="0">
                <a:solidFill>
                  <a:srgbClr val="222222"/>
                </a:solidFill>
                <a:effectLst/>
                <a:latin typeface="Arial" panose="020B0604020202020204" pitchFamily="34" charset="0"/>
              </a:rPr>
              <a:t>Smith and Gottlieb (1974) 1100–2500 nm.</a:t>
            </a:r>
            <a:endParaRPr lang="en-US" sz="1200" dirty="0"/>
          </a:p>
        </p:txBody>
      </p:sp>
      <p:sp>
        <p:nvSpPr>
          <p:cNvPr id="29" name="TextBox 28">
            <a:extLst>
              <a:ext uri="{FF2B5EF4-FFF2-40B4-BE49-F238E27FC236}">
                <a16:creationId xmlns:a16="http://schemas.microsoft.com/office/drawing/2014/main" id="{03F5460A-24DD-2FB0-4532-6E449D6DC5EC}"/>
              </a:ext>
            </a:extLst>
          </p:cNvPr>
          <p:cNvSpPr txBox="1"/>
          <p:nvPr/>
        </p:nvSpPr>
        <p:spPr>
          <a:xfrm>
            <a:off x="7894146" y="3251479"/>
            <a:ext cx="3557126" cy="461665"/>
          </a:xfrm>
          <a:prstGeom prst="rect">
            <a:avLst/>
          </a:prstGeom>
          <a:solidFill>
            <a:schemeClr val="accent1">
              <a:lumMod val="20000"/>
              <a:lumOff val="80000"/>
            </a:schemeClr>
          </a:solidFill>
        </p:spPr>
        <p:txBody>
          <a:bodyPr wrap="square" rtlCol="0">
            <a:spAutoFit/>
          </a:bodyPr>
          <a:lstStyle/>
          <a:p>
            <a:r>
              <a:rPr lang="en-US" sz="1200" b="0" i="0" dirty="0">
                <a:solidFill>
                  <a:srgbClr val="222222"/>
                </a:solidFill>
                <a:effectLst/>
                <a:latin typeface="Arial" panose="020B0604020202020204" pitchFamily="34" charset="0"/>
              </a:rPr>
              <a:t>NPP VIIRS solar spectra, </a:t>
            </a:r>
            <a:r>
              <a:rPr lang="en-US" sz="1200" b="0" i="0" dirty="0" err="1">
                <a:solidFill>
                  <a:srgbClr val="222222"/>
                </a:solidFill>
                <a:effectLst/>
                <a:latin typeface="Arial" panose="020B0604020202020204" pitchFamily="34" charset="0"/>
              </a:rPr>
              <a:t>Kurucz</a:t>
            </a:r>
            <a:r>
              <a:rPr lang="en-US" sz="1200" b="0" i="0" dirty="0">
                <a:solidFill>
                  <a:srgbClr val="222222"/>
                </a:solidFill>
                <a:effectLst/>
                <a:latin typeface="Arial" panose="020B0604020202020204" pitchFamily="34" charset="0"/>
              </a:rPr>
              <a:t> 1995 (</a:t>
            </a:r>
            <a:r>
              <a:rPr lang="en-US" sz="1200" b="0" i="0" dirty="0" err="1">
                <a:solidFill>
                  <a:srgbClr val="222222"/>
                </a:solidFill>
                <a:effectLst/>
                <a:latin typeface="Arial" panose="020B0604020202020204" pitchFamily="34" charset="0"/>
              </a:rPr>
              <a:t>Modtran</a:t>
            </a:r>
            <a:r>
              <a:rPr lang="en-US" sz="1200" b="0" i="0" dirty="0">
                <a:solidFill>
                  <a:srgbClr val="222222"/>
                </a:solidFill>
                <a:effectLst/>
                <a:latin typeface="Arial" panose="020B0604020202020204" pitchFamily="34" charset="0"/>
              </a:rPr>
              <a:t>)</a:t>
            </a:r>
          </a:p>
          <a:p>
            <a:r>
              <a:rPr lang="en-US" sz="1200" b="0" i="0" dirty="0">
                <a:solidFill>
                  <a:srgbClr val="222222"/>
                </a:solidFill>
                <a:effectLst/>
                <a:latin typeface="Arial" panose="020B0604020202020204" pitchFamily="34" charset="0"/>
              </a:rPr>
              <a:t>N20 VIIRS solar spectra, </a:t>
            </a:r>
            <a:r>
              <a:rPr lang="en-US" sz="1200" b="0" i="0" dirty="0" err="1">
                <a:solidFill>
                  <a:srgbClr val="222222"/>
                </a:solidFill>
                <a:effectLst/>
                <a:latin typeface="Arial" panose="020B0604020202020204" pitchFamily="34" charset="0"/>
              </a:rPr>
              <a:t>Thuillier</a:t>
            </a:r>
            <a:r>
              <a:rPr lang="en-US" sz="1200" b="0" i="0" dirty="0">
                <a:solidFill>
                  <a:srgbClr val="222222"/>
                </a:solidFill>
                <a:effectLst/>
                <a:latin typeface="Arial" panose="020B0604020202020204" pitchFamily="34" charset="0"/>
              </a:rPr>
              <a:t> 2003</a:t>
            </a:r>
            <a:endParaRPr lang="en-US" sz="1200" dirty="0"/>
          </a:p>
        </p:txBody>
      </p:sp>
      <p:sp>
        <p:nvSpPr>
          <p:cNvPr id="30" name="TextBox 29">
            <a:extLst>
              <a:ext uri="{FF2B5EF4-FFF2-40B4-BE49-F238E27FC236}">
                <a16:creationId xmlns:a16="http://schemas.microsoft.com/office/drawing/2014/main" id="{CCEC08EC-4B1A-49E5-B5D1-FCF57E8672BD}"/>
              </a:ext>
            </a:extLst>
          </p:cNvPr>
          <p:cNvSpPr txBox="1"/>
          <p:nvPr/>
        </p:nvSpPr>
        <p:spPr>
          <a:xfrm>
            <a:off x="7894147" y="4005716"/>
            <a:ext cx="3557126" cy="646331"/>
          </a:xfrm>
          <a:prstGeom prst="rect">
            <a:avLst/>
          </a:prstGeom>
          <a:solidFill>
            <a:schemeClr val="accent1">
              <a:lumMod val="20000"/>
              <a:lumOff val="80000"/>
            </a:schemeClr>
          </a:solidFill>
        </p:spPr>
        <p:txBody>
          <a:bodyPr wrap="square" rtlCol="0">
            <a:spAutoFit/>
          </a:bodyPr>
          <a:lstStyle/>
          <a:p>
            <a:r>
              <a:rPr lang="en-US" sz="1200" dirty="0"/>
              <a:t>MODIS and VIIRS are reflectance-based observations, the L1B radiance is the reflectance multiplied by the convolved solar spectra </a:t>
            </a:r>
          </a:p>
        </p:txBody>
      </p:sp>
      <p:sp>
        <p:nvSpPr>
          <p:cNvPr id="31" name="TextBox 30">
            <a:extLst>
              <a:ext uri="{FF2B5EF4-FFF2-40B4-BE49-F238E27FC236}">
                <a16:creationId xmlns:a16="http://schemas.microsoft.com/office/drawing/2014/main" id="{C518FE95-702C-F668-1C1A-7E5C200D282D}"/>
              </a:ext>
            </a:extLst>
          </p:cNvPr>
          <p:cNvSpPr txBox="1"/>
          <p:nvPr/>
        </p:nvSpPr>
        <p:spPr>
          <a:xfrm>
            <a:off x="7894146" y="4817554"/>
            <a:ext cx="3557126" cy="646331"/>
          </a:xfrm>
          <a:prstGeom prst="rect">
            <a:avLst/>
          </a:prstGeom>
          <a:solidFill>
            <a:schemeClr val="accent1">
              <a:lumMod val="20000"/>
              <a:lumOff val="80000"/>
            </a:schemeClr>
          </a:solidFill>
        </p:spPr>
        <p:txBody>
          <a:bodyPr wrap="square" rtlCol="0">
            <a:spAutoFit/>
          </a:bodyPr>
          <a:lstStyle/>
          <a:p>
            <a:r>
              <a:rPr lang="en-US" sz="1200" dirty="0"/>
              <a:t>The band specific NPP/N20 radiance ratio can reach 3% due to the difference of the solar spectra especially for SWIR bands (&gt;1µm)</a:t>
            </a:r>
          </a:p>
        </p:txBody>
      </p:sp>
      <p:sp>
        <p:nvSpPr>
          <p:cNvPr id="32" name="TextBox 31">
            <a:extLst>
              <a:ext uri="{FF2B5EF4-FFF2-40B4-BE49-F238E27FC236}">
                <a16:creationId xmlns:a16="http://schemas.microsoft.com/office/drawing/2014/main" id="{DD3DA12B-FDA7-55CB-7AC9-194AC77AFBA4}"/>
              </a:ext>
            </a:extLst>
          </p:cNvPr>
          <p:cNvSpPr txBox="1"/>
          <p:nvPr/>
        </p:nvSpPr>
        <p:spPr>
          <a:xfrm>
            <a:off x="7871547" y="5592187"/>
            <a:ext cx="4134775" cy="1169551"/>
          </a:xfrm>
          <a:prstGeom prst="rect">
            <a:avLst/>
          </a:prstGeom>
          <a:solidFill>
            <a:schemeClr val="accent2">
              <a:lumMod val="20000"/>
              <a:lumOff val="80000"/>
            </a:schemeClr>
          </a:solidFill>
        </p:spPr>
        <p:txBody>
          <a:bodyPr wrap="square" rtlCol="0">
            <a:spAutoFit/>
          </a:bodyPr>
          <a:lstStyle/>
          <a:p>
            <a:r>
              <a:rPr lang="en-US" sz="1400" dirty="0"/>
              <a:t>Remember the NASA MODIS and VIIRS L1B product </a:t>
            </a:r>
            <a:r>
              <a:rPr lang="en-US" sz="1400" dirty="0" err="1"/>
              <a:t>reflectances</a:t>
            </a:r>
            <a:r>
              <a:rPr lang="en-US" sz="1400" dirty="0"/>
              <a:t> are not placed on the same radiometric scale, the CERES GEO and imager calibration group updates the scaling factors tied to the MODIS C5 calibration reference each January</a:t>
            </a:r>
          </a:p>
        </p:txBody>
      </p:sp>
    </p:spTree>
    <p:extLst>
      <p:ext uri="{BB962C8B-B14F-4D97-AF65-F5344CB8AC3E}">
        <p14:creationId xmlns:p14="http://schemas.microsoft.com/office/powerpoint/2010/main" val="2866768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5EC9-2A9F-4151-52A5-ACDA0AB647AF}"/>
              </a:ext>
            </a:extLst>
          </p:cNvPr>
          <p:cNvSpPr>
            <a:spLocks noGrp="1"/>
          </p:cNvSpPr>
          <p:nvPr>
            <p:ph type="title"/>
          </p:nvPr>
        </p:nvSpPr>
        <p:spPr/>
        <p:txBody>
          <a:bodyPr/>
          <a:lstStyle/>
          <a:p>
            <a:r>
              <a:rPr lang="en-US" dirty="0"/>
              <a:t>MODIS C6.1 and C7 trend differences</a:t>
            </a:r>
          </a:p>
        </p:txBody>
      </p:sp>
      <p:sp>
        <p:nvSpPr>
          <p:cNvPr id="18" name="Rectangle 17">
            <a:extLst>
              <a:ext uri="{FF2B5EF4-FFF2-40B4-BE49-F238E27FC236}">
                <a16:creationId xmlns:a16="http://schemas.microsoft.com/office/drawing/2014/main" id="{C274599E-7A56-8FC4-6159-C2206773E54C}"/>
              </a:ext>
            </a:extLst>
          </p:cNvPr>
          <p:cNvSpPr/>
          <p:nvPr/>
        </p:nvSpPr>
        <p:spPr>
          <a:xfrm>
            <a:off x="8375261" y="1561550"/>
            <a:ext cx="2586366" cy="10055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432FF"/>
                </a:solidFill>
                <a:latin typeface="Helvetica" pitchFamily="2" charset="0"/>
              </a:rPr>
              <a:t>B3(0.49 µm), </a:t>
            </a:r>
            <a:r>
              <a:rPr lang="en-US" sz="1400" b="1" dirty="0">
                <a:solidFill>
                  <a:srgbClr val="00B050"/>
                </a:solidFill>
                <a:latin typeface="Helvetica" pitchFamily="2" charset="0"/>
              </a:rPr>
              <a:t>B4 (0.56µm), </a:t>
            </a:r>
            <a:r>
              <a:rPr lang="en-US" sz="1400" b="1" dirty="0">
                <a:solidFill>
                  <a:srgbClr val="FF0000"/>
                </a:solidFill>
                <a:latin typeface="Helvetica" pitchFamily="2" charset="0"/>
              </a:rPr>
              <a:t>B1(0.65µm),  </a:t>
            </a:r>
            <a:r>
              <a:rPr lang="en-US" sz="1400" b="1" dirty="0">
                <a:solidFill>
                  <a:schemeClr val="tx1"/>
                </a:solidFill>
                <a:latin typeface="Helvetica" pitchFamily="2" charset="0"/>
              </a:rPr>
              <a:t>B2(0.86µm), </a:t>
            </a:r>
            <a:r>
              <a:rPr lang="en-US" sz="1400" b="1" dirty="0">
                <a:solidFill>
                  <a:schemeClr val="bg1">
                    <a:lumMod val="50000"/>
                  </a:schemeClr>
                </a:solidFill>
                <a:latin typeface="Helvetica" pitchFamily="2" charset="0"/>
              </a:rPr>
              <a:t>B17 (0.91µm), </a:t>
            </a:r>
            <a:r>
              <a:rPr lang="en-US" sz="1400" b="1" dirty="0">
                <a:solidFill>
                  <a:srgbClr val="7030A0"/>
                </a:solidFill>
                <a:latin typeface="Helvetica" pitchFamily="2" charset="0"/>
              </a:rPr>
              <a:t>M08(1.24µm), </a:t>
            </a:r>
            <a:r>
              <a:rPr lang="en-US" sz="1400" b="1" dirty="0">
                <a:solidFill>
                  <a:srgbClr val="00B0F0"/>
                </a:solidFill>
                <a:latin typeface="Helvetica" pitchFamily="2" charset="0"/>
              </a:rPr>
              <a:t>M10(1.61µm)</a:t>
            </a:r>
            <a:r>
              <a:rPr lang="en-US" sz="1400" b="1" dirty="0">
                <a:solidFill>
                  <a:srgbClr val="7030A0"/>
                </a:solidFill>
                <a:latin typeface="Helvetica" pitchFamily="2" charset="0"/>
              </a:rPr>
              <a:t>, </a:t>
            </a:r>
            <a:r>
              <a:rPr lang="en-US" sz="1400" b="1" dirty="0">
                <a:solidFill>
                  <a:srgbClr val="FFC000"/>
                </a:solidFill>
                <a:latin typeface="Helvetica" pitchFamily="2" charset="0"/>
              </a:rPr>
              <a:t>M11(2.25µm)</a:t>
            </a:r>
            <a:endParaRPr lang="en-US" sz="1400" b="1" dirty="0">
              <a:solidFill>
                <a:schemeClr val="bg1">
                  <a:lumMod val="50000"/>
                </a:schemeClr>
              </a:solidFill>
              <a:latin typeface="Helvetica" pitchFamily="2" charset="0"/>
            </a:endParaRPr>
          </a:p>
        </p:txBody>
      </p:sp>
      <p:sp>
        <p:nvSpPr>
          <p:cNvPr id="4" name="TextBox 3">
            <a:extLst>
              <a:ext uri="{FF2B5EF4-FFF2-40B4-BE49-F238E27FC236}">
                <a16:creationId xmlns:a16="http://schemas.microsoft.com/office/drawing/2014/main" id="{0C71C1A1-4A17-4E28-61F9-213DFD2C1539}"/>
              </a:ext>
            </a:extLst>
          </p:cNvPr>
          <p:cNvSpPr txBox="1"/>
          <p:nvPr/>
        </p:nvSpPr>
        <p:spPr>
          <a:xfrm rot="16200000">
            <a:off x="-265799" y="5270813"/>
            <a:ext cx="2184114" cy="369332"/>
          </a:xfrm>
          <a:prstGeom prst="rect">
            <a:avLst/>
          </a:prstGeom>
          <a:solidFill>
            <a:schemeClr val="accent1">
              <a:lumMod val="20000"/>
              <a:lumOff val="80000"/>
            </a:schemeClr>
          </a:solidFill>
        </p:spPr>
        <p:txBody>
          <a:bodyPr wrap="square" rtlCol="0">
            <a:spAutoFit/>
          </a:bodyPr>
          <a:lstStyle/>
          <a:p>
            <a:pPr algn="ctr"/>
            <a:r>
              <a:rPr lang="en-US" dirty="0"/>
              <a:t>Collection 7</a:t>
            </a:r>
          </a:p>
        </p:txBody>
      </p:sp>
      <p:sp>
        <p:nvSpPr>
          <p:cNvPr id="6" name="TextBox 5">
            <a:extLst>
              <a:ext uri="{FF2B5EF4-FFF2-40B4-BE49-F238E27FC236}">
                <a16:creationId xmlns:a16="http://schemas.microsoft.com/office/drawing/2014/main" id="{2657163A-6844-1BBE-08FC-5ED7CB20BF8D}"/>
              </a:ext>
            </a:extLst>
          </p:cNvPr>
          <p:cNvSpPr txBox="1"/>
          <p:nvPr/>
        </p:nvSpPr>
        <p:spPr>
          <a:xfrm rot="16200000">
            <a:off x="-253857" y="2918238"/>
            <a:ext cx="2184114" cy="369332"/>
          </a:xfrm>
          <a:prstGeom prst="rect">
            <a:avLst/>
          </a:prstGeom>
          <a:solidFill>
            <a:schemeClr val="accent1">
              <a:lumMod val="20000"/>
              <a:lumOff val="80000"/>
            </a:schemeClr>
          </a:solidFill>
        </p:spPr>
        <p:txBody>
          <a:bodyPr wrap="square" rtlCol="0">
            <a:spAutoFit/>
          </a:bodyPr>
          <a:lstStyle/>
          <a:p>
            <a:pPr algn="ctr"/>
            <a:r>
              <a:rPr lang="en-US" dirty="0"/>
              <a:t>Collection 6.1</a:t>
            </a:r>
          </a:p>
        </p:txBody>
      </p:sp>
      <p:sp>
        <p:nvSpPr>
          <p:cNvPr id="10" name="TextBox 9">
            <a:extLst>
              <a:ext uri="{FF2B5EF4-FFF2-40B4-BE49-F238E27FC236}">
                <a16:creationId xmlns:a16="http://schemas.microsoft.com/office/drawing/2014/main" id="{E8AF9ADE-D40D-381D-9BEE-F77E1D409958}"/>
              </a:ext>
            </a:extLst>
          </p:cNvPr>
          <p:cNvSpPr txBox="1"/>
          <p:nvPr/>
        </p:nvSpPr>
        <p:spPr>
          <a:xfrm>
            <a:off x="4634598" y="1573697"/>
            <a:ext cx="3429844" cy="369332"/>
          </a:xfrm>
          <a:prstGeom prst="rect">
            <a:avLst/>
          </a:prstGeom>
          <a:solidFill>
            <a:schemeClr val="accent1">
              <a:lumMod val="20000"/>
              <a:lumOff val="80000"/>
            </a:schemeClr>
          </a:solidFill>
        </p:spPr>
        <p:txBody>
          <a:bodyPr wrap="square" rtlCol="0">
            <a:spAutoFit/>
          </a:bodyPr>
          <a:lstStyle/>
          <a:p>
            <a:pPr algn="ctr"/>
            <a:r>
              <a:rPr lang="en-US" dirty="0"/>
              <a:t>Aqua</a:t>
            </a:r>
          </a:p>
        </p:txBody>
      </p:sp>
      <p:sp>
        <p:nvSpPr>
          <p:cNvPr id="11" name="TextBox 10">
            <a:extLst>
              <a:ext uri="{FF2B5EF4-FFF2-40B4-BE49-F238E27FC236}">
                <a16:creationId xmlns:a16="http://schemas.microsoft.com/office/drawing/2014/main" id="{30D00027-B8E1-FDE3-9D31-433B0169641B}"/>
              </a:ext>
            </a:extLst>
          </p:cNvPr>
          <p:cNvSpPr txBox="1"/>
          <p:nvPr/>
        </p:nvSpPr>
        <p:spPr>
          <a:xfrm>
            <a:off x="1074270" y="1573697"/>
            <a:ext cx="3437642" cy="369332"/>
          </a:xfrm>
          <a:prstGeom prst="rect">
            <a:avLst/>
          </a:prstGeom>
          <a:solidFill>
            <a:schemeClr val="accent1">
              <a:lumMod val="20000"/>
              <a:lumOff val="80000"/>
            </a:schemeClr>
          </a:solidFill>
        </p:spPr>
        <p:txBody>
          <a:bodyPr wrap="square" rtlCol="0">
            <a:spAutoFit/>
          </a:bodyPr>
          <a:lstStyle/>
          <a:p>
            <a:pPr algn="ctr"/>
            <a:r>
              <a:rPr lang="en-US" dirty="0"/>
              <a:t>Terra</a:t>
            </a:r>
          </a:p>
        </p:txBody>
      </p:sp>
      <p:sp>
        <p:nvSpPr>
          <p:cNvPr id="12" name="TextBox 11">
            <a:extLst>
              <a:ext uri="{FF2B5EF4-FFF2-40B4-BE49-F238E27FC236}">
                <a16:creationId xmlns:a16="http://schemas.microsoft.com/office/drawing/2014/main" id="{29298658-5D44-71F4-6633-0EC72F167FDF}"/>
              </a:ext>
            </a:extLst>
          </p:cNvPr>
          <p:cNvSpPr txBox="1"/>
          <p:nvPr/>
        </p:nvSpPr>
        <p:spPr>
          <a:xfrm rot="16200000">
            <a:off x="56563" y="5381132"/>
            <a:ext cx="2312415" cy="276999"/>
          </a:xfrm>
          <a:prstGeom prst="rect">
            <a:avLst/>
          </a:prstGeom>
          <a:solidFill>
            <a:schemeClr val="bg1"/>
          </a:solidFill>
        </p:spPr>
        <p:txBody>
          <a:bodyPr wrap="square" rtlCol="0">
            <a:spAutoFit/>
          </a:bodyPr>
          <a:lstStyle/>
          <a:p>
            <a:pPr algn="ctr"/>
            <a:r>
              <a:rPr lang="en-US" sz="1200" dirty="0"/>
              <a:t>normalized radiance</a:t>
            </a:r>
          </a:p>
        </p:txBody>
      </p:sp>
      <p:sp>
        <p:nvSpPr>
          <p:cNvPr id="26" name="TextBox 25">
            <a:extLst>
              <a:ext uri="{FF2B5EF4-FFF2-40B4-BE49-F238E27FC236}">
                <a16:creationId xmlns:a16="http://schemas.microsoft.com/office/drawing/2014/main" id="{D080D61C-751D-FA15-63DD-5B72E1B8CA84}"/>
              </a:ext>
            </a:extLst>
          </p:cNvPr>
          <p:cNvSpPr txBox="1"/>
          <p:nvPr/>
        </p:nvSpPr>
        <p:spPr>
          <a:xfrm rot="16200000">
            <a:off x="3603042" y="5398986"/>
            <a:ext cx="2348128" cy="276999"/>
          </a:xfrm>
          <a:prstGeom prst="rect">
            <a:avLst/>
          </a:prstGeom>
          <a:solidFill>
            <a:schemeClr val="bg1"/>
          </a:solidFill>
        </p:spPr>
        <p:txBody>
          <a:bodyPr wrap="square" rtlCol="0">
            <a:spAutoFit/>
          </a:bodyPr>
          <a:lstStyle/>
          <a:p>
            <a:pPr algn="ctr"/>
            <a:r>
              <a:rPr lang="en-US" sz="1200" dirty="0"/>
              <a:t>normalized radiance</a:t>
            </a:r>
          </a:p>
        </p:txBody>
      </p:sp>
      <p:sp>
        <p:nvSpPr>
          <p:cNvPr id="27" name="TextBox 26">
            <a:extLst>
              <a:ext uri="{FF2B5EF4-FFF2-40B4-BE49-F238E27FC236}">
                <a16:creationId xmlns:a16="http://schemas.microsoft.com/office/drawing/2014/main" id="{4B0D558C-0C68-9282-0542-23DF2A4AE81D}"/>
              </a:ext>
            </a:extLst>
          </p:cNvPr>
          <p:cNvSpPr txBox="1"/>
          <p:nvPr/>
        </p:nvSpPr>
        <p:spPr>
          <a:xfrm rot="16200000">
            <a:off x="3638296" y="2964405"/>
            <a:ext cx="2269603" cy="276999"/>
          </a:xfrm>
          <a:prstGeom prst="rect">
            <a:avLst/>
          </a:prstGeom>
          <a:solidFill>
            <a:schemeClr val="bg1"/>
          </a:solidFill>
        </p:spPr>
        <p:txBody>
          <a:bodyPr wrap="square" rtlCol="0">
            <a:spAutoFit/>
          </a:bodyPr>
          <a:lstStyle/>
          <a:p>
            <a:pPr algn="ctr"/>
            <a:r>
              <a:rPr lang="en-US" sz="1200" dirty="0"/>
              <a:t>normalized radiance</a:t>
            </a:r>
          </a:p>
        </p:txBody>
      </p:sp>
      <p:sp>
        <p:nvSpPr>
          <p:cNvPr id="28" name="TextBox 27">
            <a:extLst>
              <a:ext uri="{FF2B5EF4-FFF2-40B4-BE49-F238E27FC236}">
                <a16:creationId xmlns:a16="http://schemas.microsoft.com/office/drawing/2014/main" id="{90330061-8845-D865-82D6-26F28145CD40}"/>
              </a:ext>
            </a:extLst>
          </p:cNvPr>
          <p:cNvSpPr txBox="1"/>
          <p:nvPr/>
        </p:nvSpPr>
        <p:spPr>
          <a:xfrm rot="16200000">
            <a:off x="89773" y="2982142"/>
            <a:ext cx="2269606" cy="276999"/>
          </a:xfrm>
          <a:prstGeom prst="rect">
            <a:avLst/>
          </a:prstGeom>
          <a:solidFill>
            <a:schemeClr val="bg1"/>
          </a:solidFill>
        </p:spPr>
        <p:txBody>
          <a:bodyPr wrap="square" rtlCol="0">
            <a:spAutoFit/>
          </a:bodyPr>
          <a:lstStyle/>
          <a:p>
            <a:pPr algn="ctr"/>
            <a:r>
              <a:rPr lang="en-US" sz="1200" dirty="0"/>
              <a:t>normalized radiance</a:t>
            </a:r>
          </a:p>
        </p:txBody>
      </p:sp>
      <p:pic>
        <p:nvPicPr>
          <p:cNvPr id="3" name="Picture 2">
            <a:extLst>
              <a:ext uri="{FF2B5EF4-FFF2-40B4-BE49-F238E27FC236}">
                <a16:creationId xmlns:a16="http://schemas.microsoft.com/office/drawing/2014/main" id="{33BF0980-1397-6340-5F56-C6F54968E18C}"/>
              </a:ext>
            </a:extLst>
          </p:cNvPr>
          <p:cNvPicPr>
            <a:picLocks noChangeAspect="1"/>
          </p:cNvPicPr>
          <p:nvPr/>
        </p:nvPicPr>
        <p:blipFill rotWithShape="1">
          <a:blip r:embed="rId2"/>
          <a:srcRect l="4683" t="10231" r="1292"/>
          <a:stretch/>
        </p:blipFill>
        <p:spPr>
          <a:xfrm>
            <a:off x="4911597" y="4363422"/>
            <a:ext cx="3227999" cy="2348130"/>
          </a:xfrm>
          <a:prstGeom prst="rect">
            <a:avLst/>
          </a:prstGeom>
        </p:spPr>
      </p:pic>
      <p:pic>
        <p:nvPicPr>
          <p:cNvPr id="7" name="Picture 6">
            <a:extLst>
              <a:ext uri="{FF2B5EF4-FFF2-40B4-BE49-F238E27FC236}">
                <a16:creationId xmlns:a16="http://schemas.microsoft.com/office/drawing/2014/main" id="{BB9B921C-47A9-E78E-6347-A6E366CEA193}"/>
              </a:ext>
            </a:extLst>
          </p:cNvPr>
          <p:cNvPicPr>
            <a:picLocks noChangeAspect="1"/>
          </p:cNvPicPr>
          <p:nvPr/>
        </p:nvPicPr>
        <p:blipFill rotWithShape="1">
          <a:blip r:embed="rId3"/>
          <a:srcRect l="4776" t="10662"/>
          <a:stretch/>
        </p:blipFill>
        <p:spPr>
          <a:xfrm>
            <a:off x="4911597" y="1964800"/>
            <a:ext cx="3186665" cy="2277877"/>
          </a:xfrm>
          <a:prstGeom prst="rect">
            <a:avLst/>
          </a:prstGeom>
        </p:spPr>
      </p:pic>
      <p:pic>
        <p:nvPicPr>
          <p:cNvPr id="9" name="Picture 8">
            <a:extLst>
              <a:ext uri="{FF2B5EF4-FFF2-40B4-BE49-F238E27FC236}">
                <a16:creationId xmlns:a16="http://schemas.microsoft.com/office/drawing/2014/main" id="{5090D8A7-86E3-891E-DD07-D429D26CB367}"/>
              </a:ext>
            </a:extLst>
          </p:cNvPr>
          <p:cNvPicPr>
            <a:picLocks noChangeAspect="1"/>
          </p:cNvPicPr>
          <p:nvPr/>
        </p:nvPicPr>
        <p:blipFill rotWithShape="1">
          <a:blip r:embed="rId4"/>
          <a:srcRect l="4821" t="10662" r="422"/>
          <a:stretch/>
        </p:blipFill>
        <p:spPr>
          <a:xfrm>
            <a:off x="1363076" y="1985836"/>
            <a:ext cx="3160645" cy="2270409"/>
          </a:xfrm>
          <a:prstGeom prst="rect">
            <a:avLst/>
          </a:prstGeom>
        </p:spPr>
      </p:pic>
      <p:pic>
        <p:nvPicPr>
          <p:cNvPr id="15" name="Picture 14">
            <a:extLst>
              <a:ext uri="{FF2B5EF4-FFF2-40B4-BE49-F238E27FC236}">
                <a16:creationId xmlns:a16="http://schemas.microsoft.com/office/drawing/2014/main" id="{E53061BF-6E79-9A1A-485E-1AFF1EB46DF2}"/>
              </a:ext>
            </a:extLst>
          </p:cNvPr>
          <p:cNvPicPr>
            <a:picLocks noChangeAspect="1"/>
          </p:cNvPicPr>
          <p:nvPr/>
        </p:nvPicPr>
        <p:blipFill rotWithShape="1">
          <a:blip r:embed="rId5"/>
          <a:srcRect l="5057" t="10539"/>
          <a:stretch/>
        </p:blipFill>
        <p:spPr>
          <a:xfrm>
            <a:off x="1351269" y="4363421"/>
            <a:ext cx="3221053" cy="2312419"/>
          </a:xfrm>
          <a:prstGeom prst="rect">
            <a:avLst/>
          </a:prstGeom>
        </p:spPr>
      </p:pic>
      <p:sp>
        <p:nvSpPr>
          <p:cNvPr id="16" name="Content Placeholder 2">
            <a:extLst>
              <a:ext uri="{FF2B5EF4-FFF2-40B4-BE49-F238E27FC236}">
                <a16:creationId xmlns:a16="http://schemas.microsoft.com/office/drawing/2014/main" id="{28A8102C-DF66-E537-8D32-A1C635F11D66}"/>
              </a:ext>
            </a:extLst>
          </p:cNvPr>
          <p:cNvSpPr txBox="1">
            <a:spLocks/>
          </p:cNvSpPr>
          <p:nvPr/>
        </p:nvSpPr>
        <p:spPr>
          <a:xfrm>
            <a:off x="8412587" y="4363421"/>
            <a:ext cx="3721773" cy="1453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Terra-MODIS SWIR band (&gt;1µm) drift after the Terra satellite safehold event in 2016 was reduced with C7</a:t>
            </a:r>
          </a:p>
        </p:txBody>
      </p:sp>
      <p:sp>
        <p:nvSpPr>
          <p:cNvPr id="19" name="Content Placeholder 2">
            <a:extLst>
              <a:ext uri="{FF2B5EF4-FFF2-40B4-BE49-F238E27FC236}">
                <a16:creationId xmlns:a16="http://schemas.microsoft.com/office/drawing/2014/main" id="{230C2D80-D0DB-D63C-A0BE-F618BEEB3A93}"/>
              </a:ext>
            </a:extLst>
          </p:cNvPr>
          <p:cNvSpPr txBox="1">
            <a:spLocks/>
          </p:cNvSpPr>
          <p:nvPr/>
        </p:nvSpPr>
        <p:spPr>
          <a:xfrm>
            <a:off x="8375261" y="2896134"/>
            <a:ext cx="3486004" cy="11025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All MODIS channels were made slightly more stable with C7</a:t>
            </a:r>
          </a:p>
        </p:txBody>
      </p:sp>
    </p:spTree>
    <p:extLst>
      <p:ext uri="{BB962C8B-B14F-4D97-AF65-F5344CB8AC3E}">
        <p14:creationId xmlns:p14="http://schemas.microsoft.com/office/powerpoint/2010/main" val="3746752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05BFDF8-B7AB-05AB-C668-D1CE93950DDF}"/>
              </a:ext>
            </a:extLst>
          </p:cNvPr>
          <p:cNvSpPr txBox="1"/>
          <p:nvPr/>
        </p:nvSpPr>
        <p:spPr>
          <a:xfrm rot="16200000">
            <a:off x="-415311" y="4198552"/>
            <a:ext cx="2401432" cy="307777"/>
          </a:xfrm>
          <a:prstGeom prst="rect">
            <a:avLst/>
          </a:prstGeom>
          <a:solidFill>
            <a:schemeClr val="accent1">
              <a:lumMod val="20000"/>
              <a:lumOff val="80000"/>
            </a:schemeClr>
          </a:solidFill>
        </p:spPr>
        <p:txBody>
          <a:bodyPr wrap="square" rtlCol="0">
            <a:spAutoFit/>
          </a:bodyPr>
          <a:lstStyle/>
          <a:p>
            <a:pPr algn="ctr"/>
            <a:r>
              <a:rPr lang="en-US" sz="1400" dirty="0"/>
              <a:t>Terra-MODIS 1.24µm channel</a:t>
            </a:r>
          </a:p>
        </p:txBody>
      </p:sp>
      <p:pic>
        <p:nvPicPr>
          <p:cNvPr id="12" name="Picture 11">
            <a:extLst>
              <a:ext uri="{FF2B5EF4-FFF2-40B4-BE49-F238E27FC236}">
                <a16:creationId xmlns:a16="http://schemas.microsoft.com/office/drawing/2014/main" id="{B7D5DFD0-1609-3060-CA74-D036771E2CD8}"/>
              </a:ext>
            </a:extLst>
          </p:cNvPr>
          <p:cNvPicPr>
            <a:picLocks noChangeAspect="1"/>
          </p:cNvPicPr>
          <p:nvPr/>
        </p:nvPicPr>
        <p:blipFill>
          <a:blip r:embed="rId2"/>
          <a:stretch>
            <a:fillRect/>
          </a:stretch>
        </p:blipFill>
        <p:spPr>
          <a:xfrm>
            <a:off x="1100727" y="3289208"/>
            <a:ext cx="3595139" cy="2128555"/>
          </a:xfrm>
          <a:prstGeom prst="rect">
            <a:avLst/>
          </a:prstGeom>
        </p:spPr>
      </p:pic>
      <p:sp>
        <p:nvSpPr>
          <p:cNvPr id="16" name="TextBox 15">
            <a:extLst>
              <a:ext uri="{FF2B5EF4-FFF2-40B4-BE49-F238E27FC236}">
                <a16:creationId xmlns:a16="http://schemas.microsoft.com/office/drawing/2014/main" id="{1508DEE0-5449-CA43-0B01-5E0824C65F8D}"/>
              </a:ext>
            </a:extLst>
          </p:cNvPr>
          <p:cNvSpPr txBox="1"/>
          <p:nvPr/>
        </p:nvSpPr>
        <p:spPr>
          <a:xfrm>
            <a:off x="2484138" y="3429000"/>
            <a:ext cx="1138517" cy="276999"/>
          </a:xfrm>
          <a:prstGeom prst="rect">
            <a:avLst/>
          </a:prstGeom>
          <a:noFill/>
        </p:spPr>
        <p:txBody>
          <a:bodyPr wrap="none" rtlCol="0">
            <a:spAutoFit/>
          </a:bodyPr>
          <a:lstStyle/>
          <a:p>
            <a:r>
              <a:rPr lang="en-US" sz="1200" dirty="0">
                <a:solidFill>
                  <a:srgbClr val="FF0000"/>
                </a:solidFill>
              </a:rPr>
              <a:t>forward scatter</a:t>
            </a:r>
          </a:p>
        </p:txBody>
      </p:sp>
      <p:sp>
        <p:nvSpPr>
          <p:cNvPr id="17" name="TextBox 16">
            <a:extLst>
              <a:ext uri="{FF2B5EF4-FFF2-40B4-BE49-F238E27FC236}">
                <a16:creationId xmlns:a16="http://schemas.microsoft.com/office/drawing/2014/main" id="{2405AE66-93E9-1F7A-8FBD-3D8EA046CEE8}"/>
              </a:ext>
            </a:extLst>
          </p:cNvPr>
          <p:cNvSpPr txBox="1"/>
          <p:nvPr/>
        </p:nvSpPr>
        <p:spPr>
          <a:xfrm>
            <a:off x="2603562" y="4214985"/>
            <a:ext cx="899670" cy="276999"/>
          </a:xfrm>
          <a:prstGeom prst="rect">
            <a:avLst/>
          </a:prstGeom>
          <a:noFill/>
        </p:spPr>
        <p:txBody>
          <a:bodyPr wrap="none" rtlCol="0">
            <a:spAutoFit/>
          </a:bodyPr>
          <a:lstStyle/>
          <a:p>
            <a:r>
              <a:rPr lang="en-US" sz="1200" dirty="0"/>
              <a:t>backscatter</a:t>
            </a:r>
          </a:p>
        </p:txBody>
      </p:sp>
      <p:sp>
        <p:nvSpPr>
          <p:cNvPr id="23" name="TextBox 22">
            <a:extLst>
              <a:ext uri="{FF2B5EF4-FFF2-40B4-BE49-F238E27FC236}">
                <a16:creationId xmlns:a16="http://schemas.microsoft.com/office/drawing/2014/main" id="{53B9EC85-767A-B94F-9FE9-22CB12E2DA96}"/>
              </a:ext>
            </a:extLst>
          </p:cNvPr>
          <p:cNvSpPr txBox="1"/>
          <p:nvPr/>
        </p:nvSpPr>
        <p:spPr>
          <a:xfrm>
            <a:off x="4890122" y="2832688"/>
            <a:ext cx="3327733" cy="369332"/>
          </a:xfrm>
          <a:prstGeom prst="rect">
            <a:avLst/>
          </a:prstGeom>
          <a:solidFill>
            <a:schemeClr val="accent1">
              <a:lumMod val="20000"/>
              <a:lumOff val="80000"/>
            </a:schemeClr>
          </a:solidFill>
        </p:spPr>
        <p:txBody>
          <a:bodyPr wrap="square" rtlCol="0">
            <a:spAutoFit/>
          </a:bodyPr>
          <a:lstStyle/>
          <a:p>
            <a:pPr algn="ctr"/>
            <a:r>
              <a:rPr lang="en-US" dirty="0"/>
              <a:t>C6.1</a:t>
            </a:r>
          </a:p>
        </p:txBody>
      </p:sp>
      <p:sp>
        <p:nvSpPr>
          <p:cNvPr id="25" name="TextBox 24">
            <a:extLst>
              <a:ext uri="{FF2B5EF4-FFF2-40B4-BE49-F238E27FC236}">
                <a16:creationId xmlns:a16="http://schemas.microsoft.com/office/drawing/2014/main" id="{7DF61180-EF79-540A-1FD7-2DF4AED416FA}"/>
              </a:ext>
            </a:extLst>
          </p:cNvPr>
          <p:cNvSpPr txBox="1"/>
          <p:nvPr/>
        </p:nvSpPr>
        <p:spPr>
          <a:xfrm>
            <a:off x="8404851" y="2832688"/>
            <a:ext cx="3305416" cy="369332"/>
          </a:xfrm>
          <a:prstGeom prst="rect">
            <a:avLst/>
          </a:prstGeom>
          <a:solidFill>
            <a:schemeClr val="accent1">
              <a:lumMod val="20000"/>
              <a:lumOff val="80000"/>
            </a:schemeClr>
          </a:solidFill>
        </p:spPr>
        <p:txBody>
          <a:bodyPr wrap="square" rtlCol="0">
            <a:spAutoFit/>
          </a:bodyPr>
          <a:lstStyle/>
          <a:p>
            <a:pPr algn="ctr"/>
            <a:r>
              <a:rPr lang="en-US" dirty="0"/>
              <a:t>C7</a:t>
            </a:r>
          </a:p>
        </p:txBody>
      </p:sp>
      <p:sp>
        <p:nvSpPr>
          <p:cNvPr id="26" name="TextBox 25">
            <a:extLst>
              <a:ext uri="{FF2B5EF4-FFF2-40B4-BE49-F238E27FC236}">
                <a16:creationId xmlns:a16="http://schemas.microsoft.com/office/drawing/2014/main" id="{D4AB922D-D63B-8D66-5605-477B966F72A3}"/>
              </a:ext>
            </a:extLst>
          </p:cNvPr>
          <p:cNvSpPr txBox="1"/>
          <p:nvPr/>
        </p:nvSpPr>
        <p:spPr>
          <a:xfrm>
            <a:off x="1100727" y="2880880"/>
            <a:ext cx="3595139" cy="369332"/>
          </a:xfrm>
          <a:prstGeom prst="rect">
            <a:avLst/>
          </a:prstGeom>
          <a:solidFill>
            <a:schemeClr val="accent1">
              <a:lumMod val="20000"/>
              <a:lumOff val="80000"/>
            </a:schemeClr>
          </a:solidFill>
        </p:spPr>
        <p:txBody>
          <a:bodyPr wrap="square" rtlCol="0">
            <a:spAutoFit/>
          </a:bodyPr>
          <a:lstStyle/>
          <a:p>
            <a:pPr algn="ctr"/>
            <a:r>
              <a:rPr lang="en-US" dirty="0"/>
              <a:t>C7/C6.1 ratio</a:t>
            </a:r>
          </a:p>
        </p:txBody>
      </p:sp>
      <p:sp>
        <p:nvSpPr>
          <p:cNvPr id="28" name="TextBox 27">
            <a:extLst>
              <a:ext uri="{FF2B5EF4-FFF2-40B4-BE49-F238E27FC236}">
                <a16:creationId xmlns:a16="http://schemas.microsoft.com/office/drawing/2014/main" id="{1DAAEFD6-1AFA-A863-24CB-D94FF84841DB}"/>
              </a:ext>
            </a:extLst>
          </p:cNvPr>
          <p:cNvSpPr txBox="1"/>
          <p:nvPr/>
        </p:nvSpPr>
        <p:spPr>
          <a:xfrm>
            <a:off x="1100726" y="5719647"/>
            <a:ext cx="8485959" cy="369332"/>
          </a:xfrm>
          <a:prstGeom prst="rect">
            <a:avLst/>
          </a:prstGeom>
          <a:solidFill>
            <a:schemeClr val="accent1">
              <a:lumMod val="20000"/>
              <a:lumOff val="80000"/>
            </a:schemeClr>
          </a:solidFill>
        </p:spPr>
        <p:txBody>
          <a:bodyPr wrap="square" rtlCol="0">
            <a:spAutoFit/>
          </a:bodyPr>
          <a:lstStyle/>
          <a:p>
            <a:r>
              <a:rPr lang="en-US" dirty="0"/>
              <a:t>For Terra-MODIS 1.24µm, the angular bin normalized radiances are more </a:t>
            </a:r>
            <a:r>
              <a:rPr lang="en-US" b="1" dirty="0"/>
              <a:t>stable</a:t>
            </a:r>
            <a:r>
              <a:rPr lang="en-US" dirty="0"/>
              <a:t> with C7</a:t>
            </a:r>
          </a:p>
        </p:txBody>
      </p:sp>
      <p:sp>
        <p:nvSpPr>
          <p:cNvPr id="2" name="TextBox 1">
            <a:extLst>
              <a:ext uri="{FF2B5EF4-FFF2-40B4-BE49-F238E27FC236}">
                <a16:creationId xmlns:a16="http://schemas.microsoft.com/office/drawing/2014/main" id="{0A7B8298-F441-65A8-ED79-C8D44BE04F87}"/>
              </a:ext>
            </a:extLst>
          </p:cNvPr>
          <p:cNvSpPr txBox="1"/>
          <p:nvPr/>
        </p:nvSpPr>
        <p:spPr>
          <a:xfrm rot="16200000">
            <a:off x="3926391" y="4213941"/>
            <a:ext cx="2204461" cy="276999"/>
          </a:xfrm>
          <a:prstGeom prst="rect">
            <a:avLst/>
          </a:prstGeom>
          <a:solidFill>
            <a:schemeClr val="bg1"/>
          </a:solidFill>
        </p:spPr>
        <p:txBody>
          <a:bodyPr wrap="square" rtlCol="0">
            <a:spAutoFit/>
          </a:bodyPr>
          <a:lstStyle/>
          <a:p>
            <a:pPr algn="ctr"/>
            <a:r>
              <a:rPr lang="en-US" sz="1200" dirty="0"/>
              <a:t>normalized radiance</a:t>
            </a:r>
          </a:p>
        </p:txBody>
      </p:sp>
      <p:sp>
        <p:nvSpPr>
          <p:cNvPr id="3" name="TextBox 2">
            <a:extLst>
              <a:ext uri="{FF2B5EF4-FFF2-40B4-BE49-F238E27FC236}">
                <a16:creationId xmlns:a16="http://schemas.microsoft.com/office/drawing/2014/main" id="{F4BD3A74-1719-E88A-3BCF-D8A9D9CF2BD5}"/>
              </a:ext>
            </a:extLst>
          </p:cNvPr>
          <p:cNvSpPr txBox="1"/>
          <p:nvPr/>
        </p:nvSpPr>
        <p:spPr>
          <a:xfrm rot="16200000">
            <a:off x="7424550" y="4236366"/>
            <a:ext cx="2237602" cy="276999"/>
          </a:xfrm>
          <a:prstGeom prst="rect">
            <a:avLst/>
          </a:prstGeom>
          <a:solidFill>
            <a:schemeClr val="bg1"/>
          </a:solidFill>
        </p:spPr>
        <p:txBody>
          <a:bodyPr wrap="square" rtlCol="0">
            <a:spAutoFit/>
          </a:bodyPr>
          <a:lstStyle/>
          <a:p>
            <a:pPr algn="ctr"/>
            <a:r>
              <a:rPr lang="en-US" sz="1200" dirty="0"/>
              <a:t>normalized radiance</a:t>
            </a:r>
          </a:p>
        </p:txBody>
      </p:sp>
      <p:sp>
        <p:nvSpPr>
          <p:cNvPr id="4" name="Title 1">
            <a:extLst>
              <a:ext uri="{FF2B5EF4-FFF2-40B4-BE49-F238E27FC236}">
                <a16:creationId xmlns:a16="http://schemas.microsoft.com/office/drawing/2014/main" id="{D430C7EC-BDB6-AFA0-B977-F46CC9CAD2F0}"/>
              </a:ext>
            </a:extLst>
          </p:cNvPr>
          <p:cNvSpPr>
            <a:spLocks noGrp="1"/>
          </p:cNvSpPr>
          <p:nvPr>
            <p:ph type="title"/>
          </p:nvPr>
        </p:nvSpPr>
        <p:spPr>
          <a:xfrm>
            <a:off x="838200" y="365125"/>
            <a:ext cx="10515600" cy="1325563"/>
          </a:xfrm>
        </p:spPr>
        <p:txBody>
          <a:bodyPr/>
          <a:lstStyle/>
          <a:p>
            <a:r>
              <a:rPr lang="en-US" dirty="0"/>
              <a:t>MODIS C6.1 and C7 scan angle differences</a:t>
            </a:r>
          </a:p>
        </p:txBody>
      </p:sp>
      <p:sp>
        <p:nvSpPr>
          <p:cNvPr id="5" name="Content Placeholder 2">
            <a:extLst>
              <a:ext uri="{FF2B5EF4-FFF2-40B4-BE49-F238E27FC236}">
                <a16:creationId xmlns:a16="http://schemas.microsoft.com/office/drawing/2014/main" id="{002A85B0-6F3D-53A0-FBBF-2879027D635C}"/>
              </a:ext>
            </a:extLst>
          </p:cNvPr>
          <p:cNvSpPr txBox="1">
            <a:spLocks/>
          </p:cNvSpPr>
          <p:nvPr/>
        </p:nvSpPr>
        <p:spPr>
          <a:xfrm>
            <a:off x="838200" y="1457897"/>
            <a:ext cx="10515600" cy="905532"/>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C6.1 do C7 corrections are a function of scan angle position, mirror side, and time</a:t>
            </a:r>
          </a:p>
          <a:p>
            <a:r>
              <a:rPr lang="en-US" dirty="0"/>
              <a:t>For each scan position (angular model) perform 365-day running mean of the normalized daily radiances </a:t>
            </a:r>
          </a:p>
        </p:txBody>
      </p:sp>
      <p:pic>
        <p:nvPicPr>
          <p:cNvPr id="10" name="Picture 9">
            <a:extLst>
              <a:ext uri="{FF2B5EF4-FFF2-40B4-BE49-F238E27FC236}">
                <a16:creationId xmlns:a16="http://schemas.microsoft.com/office/drawing/2014/main" id="{C61C7186-66DB-CA83-541A-D17A2B165C9B}"/>
              </a:ext>
            </a:extLst>
          </p:cNvPr>
          <p:cNvPicPr>
            <a:picLocks noChangeAspect="1"/>
          </p:cNvPicPr>
          <p:nvPr/>
        </p:nvPicPr>
        <p:blipFill rotWithShape="1">
          <a:blip r:embed="rId3"/>
          <a:srcRect l="5617" t="10907"/>
          <a:stretch/>
        </p:blipFill>
        <p:spPr>
          <a:xfrm>
            <a:off x="8681850" y="3256065"/>
            <a:ext cx="3077284" cy="2213186"/>
          </a:xfrm>
          <a:prstGeom prst="rect">
            <a:avLst/>
          </a:prstGeom>
        </p:spPr>
      </p:pic>
      <p:pic>
        <p:nvPicPr>
          <p:cNvPr id="13" name="Picture 12">
            <a:extLst>
              <a:ext uri="{FF2B5EF4-FFF2-40B4-BE49-F238E27FC236}">
                <a16:creationId xmlns:a16="http://schemas.microsoft.com/office/drawing/2014/main" id="{7806120A-33F9-F718-5A2D-583E712A9B83}"/>
              </a:ext>
            </a:extLst>
          </p:cNvPr>
          <p:cNvPicPr>
            <a:picLocks noChangeAspect="1"/>
          </p:cNvPicPr>
          <p:nvPr/>
        </p:nvPicPr>
        <p:blipFill rotWithShape="1">
          <a:blip r:embed="rId4"/>
          <a:srcRect l="5243" t="10907"/>
          <a:stretch/>
        </p:blipFill>
        <p:spPr>
          <a:xfrm>
            <a:off x="5167121" y="3245492"/>
            <a:ext cx="3077284" cy="2204462"/>
          </a:xfrm>
          <a:prstGeom prst="rect">
            <a:avLst/>
          </a:prstGeom>
        </p:spPr>
      </p:pic>
      <p:pic>
        <p:nvPicPr>
          <p:cNvPr id="14" name="Picture 13">
            <a:extLst>
              <a:ext uri="{FF2B5EF4-FFF2-40B4-BE49-F238E27FC236}">
                <a16:creationId xmlns:a16="http://schemas.microsoft.com/office/drawing/2014/main" id="{064C81A5-0B36-8D66-BA29-3A39D49F4B43}"/>
              </a:ext>
            </a:extLst>
          </p:cNvPr>
          <p:cNvPicPr>
            <a:picLocks noChangeAspect="1"/>
          </p:cNvPicPr>
          <p:nvPr/>
        </p:nvPicPr>
        <p:blipFill>
          <a:blip r:embed="rId5"/>
          <a:stretch>
            <a:fillRect/>
          </a:stretch>
        </p:blipFill>
        <p:spPr>
          <a:xfrm>
            <a:off x="9746198" y="4884524"/>
            <a:ext cx="1814286" cy="242985"/>
          </a:xfrm>
          <a:prstGeom prst="rect">
            <a:avLst/>
          </a:prstGeom>
        </p:spPr>
      </p:pic>
      <p:pic>
        <p:nvPicPr>
          <p:cNvPr id="15" name="Picture 14">
            <a:extLst>
              <a:ext uri="{FF2B5EF4-FFF2-40B4-BE49-F238E27FC236}">
                <a16:creationId xmlns:a16="http://schemas.microsoft.com/office/drawing/2014/main" id="{7D263118-7FF8-3EAC-8596-809459B9F5BB}"/>
              </a:ext>
            </a:extLst>
          </p:cNvPr>
          <p:cNvPicPr>
            <a:picLocks noChangeAspect="1"/>
          </p:cNvPicPr>
          <p:nvPr/>
        </p:nvPicPr>
        <p:blipFill>
          <a:blip r:embed="rId5"/>
          <a:stretch>
            <a:fillRect/>
          </a:stretch>
        </p:blipFill>
        <p:spPr>
          <a:xfrm>
            <a:off x="6219374" y="4880665"/>
            <a:ext cx="1814286" cy="242985"/>
          </a:xfrm>
          <a:prstGeom prst="rect">
            <a:avLst/>
          </a:prstGeom>
        </p:spPr>
      </p:pic>
    </p:spTree>
    <p:extLst>
      <p:ext uri="{BB962C8B-B14F-4D97-AF65-F5344CB8AC3E}">
        <p14:creationId xmlns:p14="http://schemas.microsoft.com/office/powerpoint/2010/main" val="2999725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71751B-00A3-C1FB-5980-460F0F5A1915}"/>
              </a:ext>
            </a:extLst>
          </p:cNvPr>
          <p:cNvPicPr>
            <a:picLocks noChangeAspect="1"/>
          </p:cNvPicPr>
          <p:nvPr/>
        </p:nvPicPr>
        <p:blipFill>
          <a:blip r:embed="rId2"/>
          <a:stretch>
            <a:fillRect/>
          </a:stretch>
        </p:blipFill>
        <p:spPr>
          <a:xfrm>
            <a:off x="917960" y="1995205"/>
            <a:ext cx="3628497" cy="2148305"/>
          </a:xfrm>
          <a:prstGeom prst="rect">
            <a:avLst/>
          </a:prstGeom>
        </p:spPr>
      </p:pic>
      <p:sp>
        <p:nvSpPr>
          <p:cNvPr id="9" name="TextBox 8">
            <a:extLst>
              <a:ext uri="{FF2B5EF4-FFF2-40B4-BE49-F238E27FC236}">
                <a16:creationId xmlns:a16="http://schemas.microsoft.com/office/drawing/2014/main" id="{305BFDF8-B7AB-05AB-C668-D1CE93950DDF}"/>
              </a:ext>
            </a:extLst>
          </p:cNvPr>
          <p:cNvSpPr txBox="1"/>
          <p:nvPr/>
        </p:nvSpPr>
        <p:spPr>
          <a:xfrm rot="16200000">
            <a:off x="-484839" y="2895973"/>
            <a:ext cx="2109313" cy="307777"/>
          </a:xfrm>
          <a:prstGeom prst="rect">
            <a:avLst/>
          </a:prstGeom>
          <a:solidFill>
            <a:schemeClr val="accent1">
              <a:lumMod val="20000"/>
              <a:lumOff val="80000"/>
            </a:schemeClr>
          </a:solidFill>
        </p:spPr>
        <p:txBody>
          <a:bodyPr wrap="square" rtlCol="0">
            <a:spAutoFit/>
          </a:bodyPr>
          <a:lstStyle/>
          <a:p>
            <a:pPr algn="ctr"/>
            <a:r>
              <a:rPr lang="en-US" sz="1400" dirty="0"/>
              <a:t>Terra-MODIS 0.65µm</a:t>
            </a:r>
          </a:p>
        </p:txBody>
      </p:sp>
      <p:sp>
        <p:nvSpPr>
          <p:cNvPr id="16" name="TextBox 15">
            <a:extLst>
              <a:ext uri="{FF2B5EF4-FFF2-40B4-BE49-F238E27FC236}">
                <a16:creationId xmlns:a16="http://schemas.microsoft.com/office/drawing/2014/main" id="{1508DEE0-5449-CA43-0B01-5E0824C65F8D}"/>
              </a:ext>
            </a:extLst>
          </p:cNvPr>
          <p:cNvSpPr txBox="1"/>
          <p:nvPr/>
        </p:nvSpPr>
        <p:spPr>
          <a:xfrm>
            <a:off x="1891469" y="2209465"/>
            <a:ext cx="1138517" cy="276999"/>
          </a:xfrm>
          <a:prstGeom prst="rect">
            <a:avLst/>
          </a:prstGeom>
          <a:noFill/>
        </p:spPr>
        <p:txBody>
          <a:bodyPr wrap="none" rtlCol="0">
            <a:spAutoFit/>
          </a:bodyPr>
          <a:lstStyle/>
          <a:p>
            <a:r>
              <a:rPr lang="en-US" sz="1200" dirty="0">
                <a:solidFill>
                  <a:srgbClr val="FF0000"/>
                </a:solidFill>
              </a:rPr>
              <a:t>forward scatter</a:t>
            </a:r>
          </a:p>
        </p:txBody>
      </p:sp>
      <p:sp>
        <p:nvSpPr>
          <p:cNvPr id="17" name="TextBox 16">
            <a:extLst>
              <a:ext uri="{FF2B5EF4-FFF2-40B4-BE49-F238E27FC236}">
                <a16:creationId xmlns:a16="http://schemas.microsoft.com/office/drawing/2014/main" id="{2405AE66-93E9-1F7A-8FBD-3D8EA046CEE8}"/>
              </a:ext>
            </a:extLst>
          </p:cNvPr>
          <p:cNvSpPr txBox="1"/>
          <p:nvPr/>
        </p:nvSpPr>
        <p:spPr>
          <a:xfrm>
            <a:off x="1209450" y="2395539"/>
            <a:ext cx="899670" cy="276999"/>
          </a:xfrm>
          <a:prstGeom prst="rect">
            <a:avLst/>
          </a:prstGeom>
          <a:noFill/>
        </p:spPr>
        <p:txBody>
          <a:bodyPr wrap="none" rtlCol="0">
            <a:spAutoFit/>
          </a:bodyPr>
          <a:lstStyle/>
          <a:p>
            <a:r>
              <a:rPr lang="en-US" sz="1200" dirty="0"/>
              <a:t>backscatter</a:t>
            </a:r>
          </a:p>
        </p:txBody>
      </p:sp>
      <p:sp>
        <p:nvSpPr>
          <p:cNvPr id="23" name="TextBox 22">
            <a:extLst>
              <a:ext uri="{FF2B5EF4-FFF2-40B4-BE49-F238E27FC236}">
                <a16:creationId xmlns:a16="http://schemas.microsoft.com/office/drawing/2014/main" id="{53B9EC85-767A-B94F-9FE9-22CB12E2DA96}"/>
              </a:ext>
            </a:extLst>
          </p:cNvPr>
          <p:cNvSpPr txBox="1"/>
          <p:nvPr/>
        </p:nvSpPr>
        <p:spPr>
          <a:xfrm>
            <a:off x="4714272" y="1546887"/>
            <a:ext cx="3174168" cy="369332"/>
          </a:xfrm>
          <a:prstGeom prst="rect">
            <a:avLst/>
          </a:prstGeom>
          <a:solidFill>
            <a:schemeClr val="accent1">
              <a:lumMod val="20000"/>
              <a:lumOff val="80000"/>
            </a:schemeClr>
          </a:solidFill>
        </p:spPr>
        <p:txBody>
          <a:bodyPr wrap="square" rtlCol="0">
            <a:spAutoFit/>
          </a:bodyPr>
          <a:lstStyle/>
          <a:p>
            <a:pPr algn="ctr"/>
            <a:r>
              <a:rPr lang="en-US" dirty="0"/>
              <a:t>C6.1</a:t>
            </a:r>
          </a:p>
        </p:txBody>
      </p:sp>
      <p:sp>
        <p:nvSpPr>
          <p:cNvPr id="25" name="TextBox 24">
            <a:extLst>
              <a:ext uri="{FF2B5EF4-FFF2-40B4-BE49-F238E27FC236}">
                <a16:creationId xmlns:a16="http://schemas.microsoft.com/office/drawing/2014/main" id="{7DF61180-EF79-540A-1FD7-2DF4AED416FA}"/>
              </a:ext>
            </a:extLst>
          </p:cNvPr>
          <p:cNvSpPr txBox="1"/>
          <p:nvPr/>
        </p:nvSpPr>
        <p:spPr>
          <a:xfrm>
            <a:off x="8327761" y="1553091"/>
            <a:ext cx="3305416" cy="369332"/>
          </a:xfrm>
          <a:prstGeom prst="rect">
            <a:avLst/>
          </a:prstGeom>
          <a:solidFill>
            <a:schemeClr val="accent1">
              <a:lumMod val="20000"/>
              <a:lumOff val="80000"/>
            </a:schemeClr>
          </a:solidFill>
        </p:spPr>
        <p:txBody>
          <a:bodyPr wrap="square" rtlCol="0">
            <a:spAutoFit/>
          </a:bodyPr>
          <a:lstStyle/>
          <a:p>
            <a:pPr algn="ctr"/>
            <a:r>
              <a:rPr lang="en-US" dirty="0"/>
              <a:t>C7</a:t>
            </a:r>
          </a:p>
        </p:txBody>
      </p:sp>
      <p:sp>
        <p:nvSpPr>
          <p:cNvPr id="26" name="TextBox 25">
            <a:extLst>
              <a:ext uri="{FF2B5EF4-FFF2-40B4-BE49-F238E27FC236}">
                <a16:creationId xmlns:a16="http://schemas.microsoft.com/office/drawing/2014/main" id="{D4AB922D-D63B-8D66-5605-477B966F72A3}"/>
              </a:ext>
            </a:extLst>
          </p:cNvPr>
          <p:cNvSpPr txBox="1"/>
          <p:nvPr/>
        </p:nvSpPr>
        <p:spPr>
          <a:xfrm>
            <a:off x="885138" y="1530724"/>
            <a:ext cx="3595139" cy="369332"/>
          </a:xfrm>
          <a:prstGeom prst="rect">
            <a:avLst/>
          </a:prstGeom>
          <a:solidFill>
            <a:schemeClr val="accent1">
              <a:lumMod val="20000"/>
              <a:lumOff val="80000"/>
            </a:schemeClr>
          </a:solidFill>
        </p:spPr>
        <p:txBody>
          <a:bodyPr wrap="square" rtlCol="0">
            <a:spAutoFit/>
          </a:bodyPr>
          <a:lstStyle/>
          <a:p>
            <a:pPr algn="ctr"/>
            <a:r>
              <a:rPr lang="en-US" dirty="0"/>
              <a:t>C7/C6.1 ratio</a:t>
            </a:r>
          </a:p>
        </p:txBody>
      </p:sp>
      <p:sp>
        <p:nvSpPr>
          <p:cNvPr id="2" name="TextBox 1">
            <a:extLst>
              <a:ext uri="{FF2B5EF4-FFF2-40B4-BE49-F238E27FC236}">
                <a16:creationId xmlns:a16="http://schemas.microsoft.com/office/drawing/2014/main" id="{0A7B8298-F441-65A8-ED79-C8D44BE04F87}"/>
              </a:ext>
            </a:extLst>
          </p:cNvPr>
          <p:cNvSpPr txBox="1"/>
          <p:nvPr/>
        </p:nvSpPr>
        <p:spPr>
          <a:xfrm rot="16200000">
            <a:off x="3762443" y="2925720"/>
            <a:ext cx="2175740" cy="276999"/>
          </a:xfrm>
          <a:prstGeom prst="rect">
            <a:avLst/>
          </a:prstGeom>
          <a:solidFill>
            <a:schemeClr val="bg1"/>
          </a:solidFill>
        </p:spPr>
        <p:txBody>
          <a:bodyPr wrap="square" rtlCol="0">
            <a:spAutoFit/>
          </a:bodyPr>
          <a:lstStyle/>
          <a:p>
            <a:pPr algn="ctr"/>
            <a:r>
              <a:rPr lang="en-US" sz="1200" dirty="0"/>
              <a:t>normalized radiance</a:t>
            </a:r>
          </a:p>
        </p:txBody>
      </p:sp>
      <p:sp>
        <p:nvSpPr>
          <p:cNvPr id="3" name="TextBox 2">
            <a:extLst>
              <a:ext uri="{FF2B5EF4-FFF2-40B4-BE49-F238E27FC236}">
                <a16:creationId xmlns:a16="http://schemas.microsoft.com/office/drawing/2014/main" id="{F4BD3A74-1719-E88A-3BCF-D8A9D9CF2BD5}"/>
              </a:ext>
            </a:extLst>
          </p:cNvPr>
          <p:cNvSpPr txBox="1"/>
          <p:nvPr/>
        </p:nvSpPr>
        <p:spPr>
          <a:xfrm rot="16200000">
            <a:off x="7376495" y="2896386"/>
            <a:ext cx="2179532" cy="276999"/>
          </a:xfrm>
          <a:prstGeom prst="rect">
            <a:avLst/>
          </a:prstGeom>
          <a:solidFill>
            <a:schemeClr val="bg1"/>
          </a:solidFill>
        </p:spPr>
        <p:txBody>
          <a:bodyPr wrap="square" rtlCol="0">
            <a:spAutoFit/>
          </a:bodyPr>
          <a:lstStyle/>
          <a:p>
            <a:pPr algn="ctr"/>
            <a:r>
              <a:rPr lang="en-US" sz="1200" dirty="0"/>
              <a:t>normalized radiance</a:t>
            </a:r>
          </a:p>
        </p:txBody>
      </p:sp>
      <p:sp>
        <p:nvSpPr>
          <p:cNvPr id="4" name="Title 1">
            <a:extLst>
              <a:ext uri="{FF2B5EF4-FFF2-40B4-BE49-F238E27FC236}">
                <a16:creationId xmlns:a16="http://schemas.microsoft.com/office/drawing/2014/main" id="{D430C7EC-BDB6-AFA0-B977-F46CC9CAD2F0}"/>
              </a:ext>
            </a:extLst>
          </p:cNvPr>
          <p:cNvSpPr>
            <a:spLocks noGrp="1"/>
          </p:cNvSpPr>
          <p:nvPr>
            <p:ph type="title"/>
          </p:nvPr>
        </p:nvSpPr>
        <p:spPr>
          <a:xfrm>
            <a:off x="838200" y="365126"/>
            <a:ext cx="10515600" cy="996096"/>
          </a:xfrm>
        </p:spPr>
        <p:txBody>
          <a:bodyPr/>
          <a:lstStyle/>
          <a:p>
            <a:r>
              <a:rPr lang="en-US" dirty="0"/>
              <a:t>MODIS C6.1 and C7 scan angle differences</a:t>
            </a:r>
          </a:p>
        </p:txBody>
      </p:sp>
      <p:pic>
        <p:nvPicPr>
          <p:cNvPr id="10" name="Picture 9">
            <a:extLst>
              <a:ext uri="{FF2B5EF4-FFF2-40B4-BE49-F238E27FC236}">
                <a16:creationId xmlns:a16="http://schemas.microsoft.com/office/drawing/2014/main" id="{73042EAC-A721-894B-BE4E-478136B80458}"/>
              </a:ext>
            </a:extLst>
          </p:cNvPr>
          <p:cNvPicPr>
            <a:picLocks noChangeAspect="1"/>
          </p:cNvPicPr>
          <p:nvPr/>
        </p:nvPicPr>
        <p:blipFill>
          <a:blip r:embed="rId3"/>
          <a:stretch>
            <a:fillRect/>
          </a:stretch>
        </p:blipFill>
        <p:spPr>
          <a:xfrm>
            <a:off x="885138" y="4238658"/>
            <a:ext cx="3661319" cy="2118957"/>
          </a:xfrm>
          <a:prstGeom prst="rect">
            <a:avLst/>
          </a:prstGeom>
        </p:spPr>
      </p:pic>
      <p:sp>
        <p:nvSpPr>
          <p:cNvPr id="11" name="TextBox 10">
            <a:extLst>
              <a:ext uri="{FF2B5EF4-FFF2-40B4-BE49-F238E27FC236}">
                <a16:creationId xmlns:a16="http://schemas.microsoft.com/office/drawing/2014/main" id="{D89409B9-ED25-2C3E-0E67-06F3C186685B}"/>
              </a:ext>
            </a:extLst>
          </p:cNvPr>
          <p:cNvSpPr txBox="1"/>
          <p:nvPr/>
        </p:nvSpPr>
        <p:spPr>
          <a:xfrm>
            <a:off x="1544463" y="4322784"/>
            <a:ext cx="899670" cy="276999"/>
          </a:xfrm>
          <a:prstGeom prst="rect">
            <a:avLst/>
          </a:prstGeom>
          <a:noFill/>
        </p:spPr>
        <p:txBody>
          <a:bodyPr wrap="none" rtlCol="0">
            <a:spAutoFit/>
          </a:bodyPr>
          <a:lstStyle/>
          <a:p>
            <a:r>
              <a:rPr lang="en-US" sz="1200" dirty="0"/>
              <a:t>backscatter</a:t>
            </a:r>
          </a:p>
        </p:txBody>
      </p:sp>
      <p:sp>
        <p:nvSpPr>
          <p:cNvPr id="13" name="TextBox 12">
            <a:extLst>
              <a:ext uri="{FF2B5EF4-FFF2-40B4-BE49-F238E27FC236}">
                <a16:creationId xmlns:a16="http://schemas.microsoft.com/office/drawing/2014/main" id="{E02021DB-1C85-E6E9-79B4-5FC7FF407156}"/>
              </a:ext>
            </a:extLst>
          </p:cNvPr>
          <p:cNvSpPr txBox="1"/>
          <p:nvPr/>
        </p:nvSpPr>
        <p:spPr>
          <a:xfrm>
            <a:off x="2608865" y="4975823"/>
            <a:ext cx="1138517" cy="276999"/>
          </a:xfrm>
          <a:prstGeom prst="rect">
            <a:avLst/>
          </a:prstGeom>
          <a:noFill/>
        </p:spPr>
        <p:txBody>
          <a:bodyPr wrap="none" rtlCol="0">
            <a:spAutoFit/>
          </a:bodyPr>
          <a:lstStyle/>
          <a:p>
            <a:r>
              <a:rPr lang="en-US" sz="1200" dirty="0">
                <a:solidFill>
                  <a:srgbClr val="FF0000"/>
                </a:solidFill>
              </a:rPr>
              <a:t>forward scatter</a:t>
            </a:r>
          </a:p>
        </p:txBody>
      </p:sp>
      <p:sp>
        <p:nvSpPr>
          <p:cNvPr id="14" name="TextBox 13">
            <a:extLst>
              <a:ext uri="{FF2B5EF4-FFF2-40B4-BE49-F238E27FC236}">
                <a16:creationId xmlns:a16="http://schemas.microsoft.com/office/drawing/2014/main" id="{FF7E5B8D-7788-A760-06B0-BAC295B8D4FF}"/>
              </a:ext>
            </a:extLst>
          </p:cNvPr>
          <p:cNvSpPr txBox="1"/>
          <p:nvPr/>
        </p:nvSpPr>
        <p:spPr>
          <a:xfrm>
            <a:off x="2716819" y="5662137"/>
            <a:ext cx="506870" cy="276999"/>
          </a:xfrm>
          <a:prstGeom prst="rect">
            <a:avLst/>
          </a:prstGeom>
          <a:noFill/>
        </p:spPr>
        <p:txBody>
          <a:bodyPr wrap="none" rtlCol="0">
            <a:spAutoFit/>
          </a:bodyPr>
          <a:lstStyle/>
          <a:p>
            <a:r>
              <a:rPr lang="en-US" sz="1200" dirty="0">
                <a:solidFill>
                  <a:srgbClr val="0432FF"/>
                </a:solidFill>
              </a:rPr>
              <a:t>nadir</a:t>
            </a:r>
          </a:p>
        </p:txBody>
      </p:sp>
      <p:sp>
        <p:nvSpPr>
          <p:cNvPr id="15" name="TextBox 14">
            <a:extLst>
              <a:ext uri="{FF2B5EF4-FFF2-40B4-BE49-F238E27FC236}">
                <a16:creationId xmlns:a16="http://schemas.microsoft.com/office/drawing/2014/main" id="{686062FE-D0E0-FE9E-643C-7EA85CF5B203}"/>
              </a:ext>
            </a:extLst>
          </p:cNvPr>
          <p:cNvSpPr txBox="1"/>
          <p:nvPr/>
        </p:nvSpPr>
        <p:spPr>
          <a:xfrm>
            <a:off x="2828824" y="3454579"/>
            <a:ext cx="506870" cy="276999"/>
          </a:xfrm>
          <a:prstGeom prst="rect">
            <a:avLst/>
          </a:prstGeom>
          <a:noFill/>
        </p:spPr>
        <p:txBody>
          <a:bodyPr wrap="none" rtlCol="0">
            <a:spAutoFit/>
          </a:bodyPr>
          <a:lstStyle/>
          <a:p>
            <a:r>
              <a:rPr lang="en-US" sz="1200" dirty="0">
                <a:solidFill>
                  <a:srgbClr val="0432FF"/>
                </a:solidFill>
              </a:rPr>
              <a:t>nadir</a:t>
            </a:r>
          </a:p>
        </p:txBody>
      </p:sp>
      <p:sp>
        <p:nvSpPr>
          <p:cNvPr id="18" name="TextBox 17">
            <a:extLst>
              <a:ext uri="{FF2B5EF4-FFF2-40B4-BE49-F238E27FC236}">
                <a16:creationId xmlns:a16="http://schemas.microsoft.com/office/drawing/2014/main" id="{714B5FA3-F010-CB81-A928-3679D0C10AFC}"/>
              </a:ext>
            </a:extLst>
          </p:cNvPr>
          <p:cNvSpPr txBox="1"/>
          <p:nvPr/>
        </p:nvSpPr>
        <p:spPr>
          <a:xfrm rot="16200000">
            <a:off x="-444346" y="5098935"/>
            <a:ext cx="2028326" cy="307777"/>
          </a:xfrm>
          <a:prstGeom prst="rect">
            <a:avLst/>
          </a:prstGeom>
          <a:solidFill>
            <a:schemeClr val="accent1">
              <a:lumMod val="20000"/>
              <a:lumOff val="80000"/>
            </a:schemeClr>
          </a:solidFill>
        </p:spPr>
        <p:txBody>
          <a:bodyPr wrap="square" rtlCol="0">
            <a:spAutoFit/>
          </a:bodyPr>
          <a:lstStyle/>
          <a:p>
            <a:pPr algn="ctr"/>
            <a:r>
              <a:rPr lang="en-US" sz="1400" dirty="0"/>
              <a:t>Aqua-MODIS 0.86µm</a:t>
            </a:r>
          </a:p>
        </p:txBody>
      </p:sp>
      <p:sp>
        <p:nvSpPr>
          <p:cNvPr id="24" name="TextBox 23">
            <a:extLst>
              <a:ext uri="{FF2B5EF4-FFF2-40B4-BE49-F238E27FC236}">
                <a16:creationId xmlns:a16="http://schemas.microsoft.com/office/drawing/2014/main" id="{8FF1BDB8-9886-F72F-A0DD-D5E911A10937}"/>
              </a:ext>
            </a:extLst>
          </p:cNvPr>
          <p:cNvSpPr txBox="1"/>
          <p:nvPr/>
        </p:nvSpPr>
        <p:spPr>
          <a:xfrm rot="16200000">
            <a:off x="3763796" y="5144965"/>
            <a:ext cx="2148303" cy="276999"/>
          </a:xfrm>
          <a:prstGeom prst="rect">
            <a:avLst/>
          </a:prstGeom>
          <a:solidFill>
            <a:schemeClr val="bg1"/>
          </a:solidFill>
        </p:spPr>
        <p:txBody>
          <a:bodyPr wrap="square" rtlCol="0">
            <a:spAutoFit/>
          </a:bodyPr>
          <a:lstStyle/>
          <a:p>
            <a:pPr algn="ctr"/>
            <a:r>
              <a:rPr lang="en-US" sz="1200" dirty="0"/>
              <a:t>normalized radiance</a:t>
            </a:r>
          </a:p>
        </p:txBody>
      </p:sp>
      <p:sp>
        <p:nvSpPr>
          <p:cNvPr id="27" name="TextBox 26">
            <a:extLst>
              <a:ext uri="{FF2B5EF4-FFF2-40B4-BE49-F238E27FC236}">
                <a16:creationId xmlns:a16="http://schemas.microsoft.com/office/drawing/2014/main" id="{4841DF63-D657-CBCC-22DE-AD471F06B843}"/>
              </a:ext>
            </a:extLst>
          </p:cNvPr>
          <p:cNvSpPr txBox="1"/>
          <p:nvPr/>
        </p:nvSpPr>
        <p:spPr>
          <a:xfrm rot="16200000">
            <a:off x="7382320" y="5172449"/>
            <a:ext cx="2167882" cy="276999"/>
          </a:xfrm>
          <a:prstGeom prst="rect">
            <a:avLst/>
          </a:prstGeom>
          <a:solidFill>
            <a:schemeClr val="bg1"/>
          </a:solidFill>
        </p:spPr>
        <p:txBody>
          <a:bodyPr wrap="square" rtlCol="0">
            <a:spAutoFit/>
          </a:bodyPr>
          <a:lstStyle/>
          <a:p>
            <a:pPr algn="ctr"/>
            <a:r>
              <a:rPr lang="en-US" sz="1200" dirty="0"/>
              <a:t>normalized radiance</a:t>
            </a:r>
          </a:p>
        </p:txBody>
      </p:sp>
      <p:pic>
        <p:nvPicPr>
          <p:cNvPr id="7" name="Picture 6">
            <a:extLst>
              <a:ext uri="{FF2B5EF4-FFF2-40B4-BE49-F238E27FC236}">
                <a16:creationId xmlns:a16="http://schemas.microsoft.com/office/drawing/2014/main" id="{3D395EB2-D527-58BB-A10E-1DB3013659F7}"/>
              </a:ext>
            </a:extLst>
          </p:cNvPr>
          <p:cNvPicPr>
            <a:picLocks noChangeAspect="1"/>
          </p:cNvPicPr>
          <p:nvPr/>
        </p:nvPicPr>
        <p:blipFill rotWithShape="1">
          <a:blip r:embed="rId4"/>
          <a:srcRect l="5337" t="10907"/>
          <a:stretch/>
        </p:blipFill>
        <p:spPr>
          <a:xfrm>
            <a:off x="8604760" y="1945124"/>
            <a:ext cx="3039481" cy="2179530"/>
          </a:xfrm>
          <a:prstGeom prst="rect">
            <a:avLst/>
          </a:prstGeom>
        </p:spPr>
      </p:pic>
      <p:pic>
        <p:nvPicPr>
          <p:cNvPr id="12" name="Picture 11">
            <a:extLst>
              <a:ext uri="{FF2B5EF4-FFF2-40B4-BE49-F238E27FC236}">
                <a16:creationId xmlns:a16="http://schemas.microsoft.com/office/drawing/2014/main" id="{A9CE7636-F5AF-4324-F216-4B01FBA958F9}"/>
              </a:ext>
            </a:extLst>
          </p:cNvPr>
          <p:cNvPicPr>
            <a:picLocks noChangeAspect="1"/>
          </p:cNvPicPr>
          <p:nvPr/>
        </p:nvPicPr>
        <p:blipFill rotWithShape="1">
          <a:blip r:embed="rId5"/>
          <a:srcRect l="5804" t="11029"/>
          <a:stretch/>
        </p:blipFill>
        <p:spPr>
          <a:xfrm>
            <a:off x="4988813" y="1976349"/>
            <a:ext cx="2985268" cy="2148305"/>
          </a:xfrm>
          <a:prstGeom prst="rect">
            <a:avLst/>
          </a:prstGeom>
        </p:spPr>
      </p:pic>
      <p:pic>
        <p:nvPicPr>
          <p:cNvPr id="29" name="Picture 28">
            <a:extLst>
              <a:ext uri="{FF2B5EF4-FFF2-40B4-BE49-F238E27FC236}">
                <a16:creationId xmlns:a16="http://schemas.microsoft.com/office/drawing/2014/main" id="{43F1DE2A-F6D9-328D-C68B-1F58D2EFABC3}"/>
              </a:ext>
            </a:extLst>
          </p:cNvPr>
          <p:cNvPicPr>
            <a:picLocks noChangeAspect="1"/>
          </p:cNvPicPr>
          <p:nvPr/>
        </p:nvPicPr>
        <p:blipFill rotWithShape="1">
          <a:blip r:embed="rId6"/>
          <a:srcRect l="5740" t="10907"/>
          <a:stretch/>
        </p:blipFill>
        <p:spPr>
          <a:xfrm>
            <a:off x="4976446" y="4209312"/>
            <a:ext cx="2983157" cy="2148305"/>
          </a:xfrm>
          <a:prstGeom prst="rect">
            <a:avLst/>
          </a:prstGeom>
        </p:spPr>
      </p:pic>
      <p:pic>
        <p:nvPicPr>
          <p:cNvPr id="31" name="Picture 30">
            <a:extLst>
              <a:ext uri="{FF2B5EF4-FFF2-40B4-BE49-F238E27FC236}">
                <a16:creationId xmlns:a16="http://schemas.microsoft.com/office/drawing/2014/main" id="{E71F8B52-3218-8347-D93F-D675FC82C7FC}"/>
              </a:ext>
            </a:extLst>
          </p:cNvPr>
          <p:cNvPicPr>
            <a:picLocks noChangeAspect="1"/>
          </p:cNvPicPr>
          <p:nvPr/>
        </p:nvPicPr>
        <p:blipFill rotWithShape="1">
          <a:blip r:embed="rId7"/>
          <a:srcRect l="5150" t="10907" r="60"/>
          <a:stretch/>
        </p:blipFill>
        <p:spPr>
          <a:xfrm>
            <a:off x="8604760" y="4215360"/>
            <a:ext cx="3043552" cy="2179530"/>
          </a:xfrm>
          <a:prstGeom prst="rect">
            <a:avLst/>
          </a:prstGeom>
        </p:spPr>
      </p:pic>
      <p:pic>
        <p:nvPicPr>
          <p:cNvPr id="32" name="Picture 31">
            <a:extLst>
              <a:ext uri="{FF2B5EF4-FFF2-40B4-BE49-F238E27FC236}">
                <a16:creationId xmlns:a16="http://schemas.microsoft.com/office/drawing/2014/main" id="{920F936D-56EB-4CC1-2A24-2805639FA445}"/>
              </a:ext>
            </a:extLst>
          </p:cNvPr>
          <p:cNvPicPr>
            <a:picLocks noChangeAspect="1"/>
          </p:cNvPicPr>
          <p:nvPr/>
        </p:nvPicPr>
        <p:blipFill>
          <a:blip r:embed="rId8"/>
          <a:stretch>
            <a:fillRect/>
          </a:stretch>
        </p:blipFill>
        <p:spPr>
          <a:xfrm>
            <a:off x="5965374" y="3593078"/>
            <a:ext cx="1814286" cy="242985"/>
          </a:xfrm>
          <a:prstGeom prst="rect">
            <a:avLst/>
          </a:prstGeom>
        </p:spPr>
      </p:pic>
      <p:pic>
        <p:nvPicPr>
          <p:cNvPr id="33" name="Picture 32">
            <a:extLst>
              <a:ext uri="{FF2B5EF4-FFF2-40B4-BE49-F238E27FC236}">
                <a16:creationId xmlns:a16="http://schemas.microsoft.com/office/drawing/2014/main" id="{7AE41CFF-D8E4-CD5C-F6FB-7F1F11FE919F}"/>
              </a:ext>
            </a:extLst>
          </p:cNvPr>
          <p:cNvPicPr>
            <a:picLocks noChangeAspect="1"/>
          </p:cNvPicPr>
          <p:nvPr/>
        </p:nvPicPr>
        <p:blipFill>
          <a:blip r:embed="rId8"/>
          <a:stretch>
            <a:fillRect/>
          </a:stretch>
        </p:blipFill>
        <p:spPr>
          <a:xfrm>
            <a:off x="5965374" y="5800636"/>
            <a:ext cx="1814286" cy="242985"/>
          </a:xfrm>
          <a:prstGeom prst="rect">
            <a:avLst/>
          </a:prstGeom>
        </p:spPr>
      </p:pic>
      <p:pic>
        <p:nvPicPr>
          <p:cNvPr id="34" name="Picture 33">
            <a:extLst>
              <a:ext uri="{FF2B5EF4-FFF2-40B4-BE49-F238E27FC236}">
                <a16:creationId xmlns:a16="http://schemas.microsoft.com/office/drawing/2014/main" id="{702B013B-8772-E998-BBED-2A658FC6BB2D}"/>
              </a:ext>
            </a:extLst>
          </p:cNvPr>
          <p:cNvPicPr>
            <a:picLocks noChangeAspect="1"/>
          </p:cNvPicPr>
          <p:nvPr/>
        </p:nvPicPr>
        <p:blipFill>
          <a:blip r:embed="rId8"/>
          <a:stretch>
            <a:fillRect/>
          </a:stretch>
        </p:blipFill>
        <p:spPr>
          <a:xfrm>
            <a:off x="9608462" y="3569428"/>
            <a:ext cx="1814286" cy="242985"/>
          </a:xfrm>
          <a:prstGeom prst="rect">
            <a:avLst/>
          </a:prstGeom>
        </p:spPr>
      </p:pic>
      <p:pic>
        <p:nvPicPr>
          <p:cNvPr id="35" name="Picture 34">
            <a:extLst>
              <a:ext uri="{FF2B5EF4-FFF2-40B4-BE49-F238E27FC236}">
                <a16:creationId xmlns:a16="http://schemas.microsoft.com/office/drawing/2014/main" id="{7CBF2F11-46B7-BA4E-79E4-49276B690F4B}"/>
              </a:ext>
            </a:extLst>
          </p:cNvPr>
          <p:cNvPicPr>
            <a:picLocks noChangeAspect="1"/>
          </p:cNvPicPr>
          <p:nvPr/>
        </p:nvPicPr>
        <p:blipFill>
          <a:blip r:embed="rId8"/>
          <a:stretch>
            <a:fillRect/>
          </a:stretch>
        </p:blipFill>
        <p:spPr>
          <a:xfrm>
            <a:off x="9637492" y="5853931"/>
            <a:ext cx="1814286" cy="242985"/>
          </a:xfrm>
          <a:prstGeom prst="rect">
            <a:avLst/>
          </a:prstGeom>
        </p:spPr>
      </p:pic>
    </p:spTree>
    <p:extLst>
      <p:ext uri="{BB962C8B-B14F-4D97-AF65-F5344CB8AC3E}">
        <p14:creationId xmlns:p14="http://schemas.microsoft.com/office/powerpoint/2010/main" val="649688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19A7-2220-8B08-3DEC-C9CF03350CF8}"/>
              </a:ext>
            </a:extLst>
          </p:cNvPr>
          <p:cNvSpPr>
            <a:spLocks noGrp="1"/>
          </p:cNvSpPr>
          <p:nvPr>
            <p:ph type="title"/>
          </p:nvPr>
        </p:nvSpPr>
        <p:spPr>
          <a:xfrm>
            <a:off x="534257" y="365125"/>
            <a:ext cx="11137186" cy="1325563"/>
          </a:xfrm>
        </p:spPr>
        <p:txBody>
          <a:bodyPr/>
          <a:lstStyle/>
          <a:p>
            <a:pPr algn="ctr"/>
            <a:r>
              <a:rPr lang="en-US" sz="5400" dirty="0"/>
              <a:t>Radiometrically scale N20-CERES with NPP over Libya-4</a:t>
            </a:r>
          </a:p>
        </p:txBody>
      </p:sp>
    </p:spTree>
    <p:extLst>
      <p:ext uri="{BB962C8B-B14F-4D97-AF65-F5344CB8AC3E}">
        <p14:creationId xmlns:p14="http://schemas.microsoft.com/office/powerpoint/2010/main" val="2093480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F7301B9-6F25-8082-6D46-4420C77AB45C}"/>
              </a:ext>
            </a:extLst>
          </p:cNvPr>
          <p:cNvPicPr>
            <a:picLocks noChangeAspect="1"/>
          </p:cNvPicPr>
          <p:nvPr/>
        </p:nvPicPr>
        <p:blipFill>
          <a:blip r:embed="rId2"/>
          <a:stretch>
            <a:fillRect/>
          </a:stretch>
        </p:blipFill>
        <p:spPr>
          <a:xfrm>
            <a:off x="906653" y="1755938"/>
            <a:ext cx="2769527" cy="2110116"/>
          </a:xfrm>
          <a:prstGeom prst="rect">
            <a:avLst/>
          </a:prstGeom>
        </p:spPr>
      </p:pic>
      <p:pic>
        <p:nvPicPr>
          <p:cNvPr id="17" name="Picture 16">
            <a:extLst>
              <a:ext uri="{FF2B5EF4-FFF2-40B4-BE49-F238E27FC236}">
                <a16:creationId xmlns:a16="http://schemas.microsoft.com/office/drawing/2014/main" id="{2808BF78-13A5-A82E-A8D0-A029431337B4}"/>
              </a:ext>
            </a:extLst>
          </p:cNvPr>
          <p:cNvPicPr>
            <a:picLocks noChangeAspect="1"/>
          </p:cNvPicPr>
          <p:nvPr/>
        </p:nvPicPr>
        <p:blipFill>
          <a:blip r:embed="rId3"/>
          <a:stretch>
            <a:fillRect/>
          </a:stretch>
        </p:blipFill>
        <p:spPr>
          <a:xfrm>
            <a:off x="3783576" y="1755938"/>
            <a:ext cx="2802981" cy="2135604"/>
          </a:xfrm>
          <a:prstGeom prst="rect">
            <a:avLst/>
          </a:prstGeom>
        </p:spPr>
      </p:pic>
      <p:pic>
        <p:nvPicPr>
          <p:cNvPr id="20" name="Picture 19">
            <a:extLst>
              <a:ext uri="{FF2B5EF4-FFF2-40B4-BE49-F238E27FC236}">
                <a16:creationId xmlns:a16="http://schemas.microsoft.com/office/drawing/2014/main" id="{3F918784-C705-BEC3-D966-BE0C85CCA5BA}"/>
              </a:ext>
            </a:extLst>
          </p:cNvPr>
          <p:cNvPicPr>
            <a:picLocks noChangeAspect="1"/>
          </p:cNvPicPr>
          <p:nvPr/>
        </p:nvPicPr>
        <p:blipFill>
          <a:blip r:embed="rId4"/>
          <a:stretch>
            <a:fillRect/>
          </a:stretch>
        </p:blipFill>
        <p:spPr>
          <a:xfrm>
            <a:off x="3815894" y="3956792"/>
            <a:ext cx="2877993" cy="2192756"/>
          </a:xfrm>
          <a:prstGeom prst="rect">
            <a:avLst/>
          </a:prstGeom>
        </p:spPr>
      </p:pic>
      <p:pic>
        <p:nvPicPr>
          <p:cNvPr id="22" name="Picture 21">
            <a:extLst>
              <a:ext uri="{FF2B5EF4-FFF2-40B4-BE49-F238E27FC236}">
                <a16:creationId xmlns:a16="http://schemas.microsoft.com/office/drawing/2014/main" id="{3B47A352-B3F6-20A4-6014-5E52E8077387}"/>
              </a:ext>
            </a:extLst>
          </p:cNvPr>
          <p:cNvPicPr>
            <a:picLocks noChangeAspect="1"/>
          </p:cNvPicPr>
          <p:nvPr/>
        </p:nvPicPr>
        <p:blipFill>
          <a:blip r:embed="rId5"/>
          <a:stretch>
            <a:fillRect/>
          </a:stretch>
        </p:blipFill>
        <p:spPr>
          <a:xfrm>
            <a:off x="921769" y="4039434"/>
            <a:ext cx="2769524" cy="2110114"/>
          </a:xfrm>
          <a:prstGeom prst="rect">
            <a:avLst/>
          </a:prstGeom>
        </p:spPr>
      </p:pic>
      <p:sp>
        <p:nvSpPr>
          <p:cNvPr id="2" name="Title 1">
            <a:extLst>
              <a:ext uri="{FF2B5EF4-FFF2-40B4-BE49-F238E27FC236}">
                <a16:creationId xmlns:a16="http://schemas.microsoft.com/office/drawing/2014/main" id="{773D8CF9-2316-D02B-E726-FE3C3E6D5743}"/>
              </a:ext>
            </a:extLst>
          </p:cNvPr>
          <p:cNvSpPr>
            <a:spLocks noGrp="1"/>
          </p:cNvSpPr>
          <p:nvPr>
            <p:ph type="title"/>
          </p:nvPr>
        </p:nvSpPr>
        <p:spPr/>
        <p:txBody>
          <a:bodyPr/>
          <a:lstStyle/>
          <a:p>
            <a:r>
              <a:rPr lang="en-US" dirty="0"/>
              <a:t>Aqua-CERES Libya-4 angular models</a:t>
            </a:r>
          </a:p>
        </p:txBody>
      </p:sp>
      <p:sp>
        <p:nvSpPr>
          <p:cNvPr id="23" name="TextBox 22">
            <a:extLst>
              <a:ext uri="{FF2B5EF4-FFF2-40B4-BE49-F238E27FC236}">
                <a16:creationId xmlns:a16="http://schemas.microsoft.com/office/drawing/2014/main" id="{1D865128-CA69-1FCE-8545-BF657699C765}"/>
              </a:ext>
            </a:extLst>
          </p:cNvPr>
          <p:cNvSpPr txBox="1"/>
          <p:nvPr/>
        </p:nvSpPr>
        <p:spPr>
          <a:xfrm>
            <a:off x="3920686" y="3866054"/>
            <a:ext cx="2769529" cy="307777"/>
          </a:xfrm>
          <a:prstGeom prst="rect">
            <a:avLst/>
          </a:prstGeom>
          <a:solidFill>
            <a:schemeClr val="accent1">
              <a:lumMod val="20000"/>
              <a:lumOff val="80000"/>
            </a:schemeClr>
          </a:solidFill>
        </p:spPr>
        <p:txBody>
          <a:bodyPr wrap="square" rtlCol="0">
            <a:spAutoFit/>
          </a:bodyPr>
          <a:lstStyle/>
          <a:p>
            <a:pPr algn="ctr"/>
            <a:r>
              <a:rPr lang="en-US" sz="1400" dirty="0"/>
              <a:t>All angular models</a:t>
            </a:r>
          </a:p>
        </p:txBody>
      </p:sp>
      <p:sp>
        <p:nvSpPr>
          <p:cNvPr id="24" name="TextBox 23">
            <a:extLst>
              <a:ext uri="{FF2B5EF4-FFF2-40B4-BE49-F238E27FC236}">
                <a16:creationId xmlns:a16="http://schemas.microsoft.com/office/drawing/2014/main" id="{802F7B08-DE06-EACD-6B91-441A6E4C0DD3}"/>
              </a:ext>
            </a:extLst>
          </p:cNvPr>
          <p:cNvSpPr txBox="1"/>
          <p:nvPr/>
        </p:nvSpPr>
        <p:spPr>
          <a:xfrm>
            <a:off x="3796215" y="1690688"/>
            <a:ext cx="2726051" cy="307777"/>
          </a:xfrm>
          <a:prstGeom prst="rect">
            <a:avLst/>
          </a:prstGeom>
          <a:solidFill>
            <a:schemeClr val="accent1">
              <a:lumMod val="20000"/>
              <a:lumOff val="80000"/>
            </a:schemeClr>
          </a:solidFill>
        </p:spPr>
        <p:txBody>
          <a:bodyPr wrap="square" rtlCol="0">
            <a:spAutoFit/>
          </a:bodyPr>
          <a:lstStyle/>
          <a:p>
            <a:pPr algn="ctr"/>
            <a:r>
              <a:rPr lang="en-US" sz="1400" dirty="0"/>
              <a:t>All angular models</a:t>
            </a:r>
          </a:p>
        </p:txBody>
      </p:sp>
      <p:sp>
        <p:nvSpPr>
          <p:cNvPr id="26" name="TextBox 25">
            <a:extLst>
              <a:ext uri="{FF2B5EF4-FFF2-40B4-BE49-F238E27FC236}">
                <a16:creationId xmlns:a16="http://schemas.microsoft.com/office/drawing/2014/main" id="{43497D41-002E-386F-8F3D-C8EF8D9B6B5A}"/>
              </a:ext>
            </a:extLst>
          </p:cNvPr>
          <p:cNvSpPr txBox="1"/>
          <p:nvPr/>
        </p:nvSpPr>
        <p:spPr>
          <a:xfrm>
            <a:off x="906653" y="1692013"/>
            <a:ext cx="2769527" cy="276999"/>
          </a:xfrm>
          <a:prstGeom prst="rect">
            <a:avLst/>
          </a:prstGeom>
          <a:solidFill>
            <a:schemeClr val="accent1">
              <a:lumMod val="20000"/>
              <a:lumOff val="80000"/>
            </a:schemeClr>
          </a:solidFill>
        </p:spPr>
        <p:txBody>
          <a:bodyPr wrap="square" rtlCol="0">
            <a:spAutoFit/>
          </a:bodyPr>
          <a:lstStyle/>
          <a:p>
            <a:pPr algn="ctr"/>
            <a:r>
              <a:rPr lang="en-US" sz="1200" dirty="0"/>
              <a:t>(0°VZA&lt;14° backscatter) angular model</a:t>
            </a:r>
          </a:p>
        </p:txBody>
      </p:sp>
      <p:sp>
        <p:nvSpPr>
          <p:cNvPr id="3" name="TextBox 2">
            <a:extLst>
              <a:ext uri="{FF2B5EF4-FFF2-40B4-BE49-F238E27FC236}">
                <a16:creationId xmlns:a16="http://schemas.microsoft.com/office/drawing/2014/main" id="{97263016-EF6D-5A23-D196-A1D20289BC65}"/>
              </a:ext>
            </a:extLst>
          </p:cNvPr>
          <p:cNvSpPr txBox="1"/>
          <p:nvPr/>
        </p:nvSpPr>
        <p:spPr>
          <a:xfrm rot="16200000">
            <a:off x="-409288" y="2682997"/>
            <a:ext cx="2109313" cy="307777"/>
          </a:xfrm>
          <a:prstGeom prst="rect">
            <a:avLst/>
          </a:prstGeom>
          <a:solidFill>
            <a:schemeClr val="accent1">
              <a:lumMod val="20000"/>
              <a:lumOff val="80000"/>
            </a:schemeClr>
          </a:solidFill>
        </p:spPr>
        <p:txBody>
          <a:bodyPr wrap="square" rtlCol="0">
            <a:spAutoFit/>
          </a:bodyPr>
          <a:lstStyle/>
          <a:p>
            <a:pPr algn="ctr"/>
            <a:r>
              <a:rPr lang="en-US" sz="1400" dirty="0"/>
              <a:t>Aqua-CERES SW radiance</a:t>
            </a:r>
          </a:p>
        </p:txBody>
      </p:sp>
      <p:sp>
        <p:nvSpPr>
          <p:cNvPr id="4" name="TextBox 3">
            <a:extLst>
              <a:ext uri="{FF2B5EF4-FFF2-40B4-BE49-F238E27FC236}">
                <a16:creationId xmlns:a16="http://schemas.microsoft.com/office/drawing/2014/main" id="{03446411-F1AE-B9AF-F02D-FA374FEE183A}"/>
              </a:ext>
            </a:extLst>
          </p:cNvPr>
          <p:cNvSpPr txBox="1"/>
          <p:nvPr/>
        </p:nvSpPr>
        <p:spPr>
          <a:xfrm rot="16200000">
            <a:off x="-368795" y="4885959"/>
            <a:ext cx="2028326" cy="307777"/>
          </a:xfrm>
          <a:prstGeom prst="rect">
            <a:avLst/>
          </a:prstGeom>
          <a:solidFill>
            <a:schemeClr val="accent1">
              <a:lumMod val="20000"/>
              <a:lumOff val="80000"/>
            </a:schemeClr>
          </a:solidFill>
        </p:spPr>
        <p:txBody>
          <a:bodyPr wrap="square" rtlCol="0">
            <a:spAutoFit/>
          </a:bodyPr>
          <a:lstStyle/>
          <a:p>
            <a:pPr algn="ctr"/>
            <a:r>
              <a:rPr lang="en-US" sz="1400" dirty="0"/>
              <a:t>Aqua-CERES SW flux</a:t>
            </a:r>
          </a:p>
        </p:txBody>
      </p:sp>
      <p:sp>
        <p:nvSpPr>
          <p:cNvPr id="5" name="TextBox 4">
            <a:extLst>
              <a:ext uri="{FF2B5EF4-FFF2-40B4-BE49-F238E27FC236}">
                <a16:creationId xmlns:a16="http://schemas.microsoft.com/office/drawing/2014/main" id="{EAEC94E0-B9BF-6D17-AC45-462D9F826438}"/>
              </a:ext>
            </a:extLst>
          </p:cNvPr>
          <p:cNvSpPr txBox="1"/>
          <p:nvPr/>
        </p:nvSpPr>
        <p:spPr>
          <a:xfrm>
            <a:off x="906653" y="3956792"/>
            <a:ext cx="2769527" cy="276999"/>
          </a:xfrm>
          <a:prstGeom prst="rect">
            <a:avLst/>
          </a:prstGeom>
          <a:solidFill>
            <a:schemeClr val="accent1">
              <a:lumMod val="20000"/>
              <a:lumOff val="80000"/>
            </a:schemeClr>
          </a:solidFill>
        </p:spPr>
        <p:txBody>
          <a:bodyPr wrap="square" rtlCol="0">
            <a:spAutoFit/>
          </a:bodyPr>
          <a:lstStyle/>
          <a:p>
            <a:pPr algn="ctr"/>
            <a:r>
              <a:rPr lang="en-US" sz="1200" dirty="0"/>
              <a:t>(0°VZA&lt;14° backscatter) angular model</a:t>
            </a:r>
          </a:p>
        </p:txBody>
      </p:sp>
      <p:sp>
        <p:nvSpPr>
          <p:cNvPr id="6" name="Content Placeholder 2">
            <a:extLst>
              <a:ext uri="{FF2B5EF4-FFF2-40B4-BE49-F238E27FC236}">
                <a16:creationId xmlns:a16="http://schemas.microsoft.com/office/drawing/2014/main" id="{C43E916F-48F0-D9F1-8B16-641A0BA4B763}"/>
              </a:ext>
            </a:extLst>
          </p:cNvPr>
          <p:cNvSpPr txBox="1">
            <a:spLocks/>
          </p:cNvSpPr>
          <p:nvPr/>
        </p:nvSpPr>
        <p:spPr>
          <a:xfrm>
            <a:off x="7407144" y="4207329"/>
            <a:ext cx="3721773" cy="1453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CERES flux consistency by angular model validates that the CERES ADMs are effective</a:t>
            </a:r>
          </a:p>
        </p:txBody>
      </p:sp>
      <p:sp>
        <p:nvSpPr>
          <p:cNvPr id="7" name="Content Placeholder 2">
            <a:extLst>
              <a:ext uri="{FF2B5EF4-FFF2-40B4-BE49-F238E27FC236}">
                <a16:creationId xmlns:a16="http://schemas.microsoft.com/office/drawing/2014/main" id="{A0679259-E6C3-A114-3C94-7BBDC62E3884}"/>
              </a:ext>
            </a:extLst>
          </p:cNvPr>
          <p:cNvSpPr txBox="1">
            <a:spLocks/>
          </p:cNvSpPr>
          <p:nvPr/>
        </p:nvSpPr>
        <p:spPr>
          <a:xfrm>
            <a:off x="7299348" y="1964577"/>
            <a:ext cx="3721773" cy="171832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CERES radiance by angular model shows that the desert is not Lambertian and that the CERES radiances need to be modeled by angular conditions</a:t>
            </a:r>
          </a:p>
        </p:txBody>
      </p:sp>
    </p:spTree>
    <p:extLst>
      <p:ext uri="{BB962C8B-B14F-4D97-AF65-F5344CB8AC3E}">
        <p14:creationId xmlns:p14="http://schemas.microsoft.com/office/powerpoint/2010/main" val="1128907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C355B2B4-4183-159E-4F77-5727D09D75C3}"/>
              </a:ext>
            </a:extLst>
          </p:cNvPr>
          <p:cNvPicPr>
            <a:picLocks noChangeAspect="1"/>
          </p:cNvPicPr>
          <p:nvPr/>
        </p:nvPicPr>
        <p:blipFill rotWithShape="1">
          <a:blip r:embed="rId2"/>
          <a:srcRect t="10061"/>
          <a:stretch/>
        </p:blipFill>
        <p:spPr>
          <a:xfrm>
            <a:off x="7851929" y="2707580"/>
            <a:ext cx="3266940" cy="2198351"/>
          </a:xfrm>
          <a:prstGeom prst="rect">
            <a:avLst/>
          </a:prstGeom>
        </p:spPr>
      </p:pic>
      <p:pic>
        <p:nvPicPr>
          <p:cNvPr id="34" name="Picture 33">
            <a:extLst>
              <a:ext uri="{FF2B5EF4-FFF2-40B4-BE49-F238E27FC236}">
                <a16:creationId xmlns:a16="http://schemas.microsoft.com/office/drawing/2014/main" id="{35274E54-12BE-CCD4-06E2-4DBA402C2178}"/>
              </a:ext>
            </a:extLst>
          </p:cNvPr>
          <p:cNvPicPr>
            <a:picLocks noChangeAspect="1"/>
          </p:cNvPicPr>
          <p:nvPr/>
        </p:nvPicPr>
        <p:blipFill rotWithShape="1">
          <a:blip r:embed="rId3"/>
          <a:srcRect t="10945"/>
          <a:stretch/>
        </p:blipFill>
        <p:spPr>
          <a:xfrm>
            <a:off x="4165939" y="2684678"/>
            <a:ext cx="3273695" cy="2221254"/>
          </a:xfrm>
          <a:prstGeom prst="rect">
            <a:avLst/>
          </a:prstGeom>
        </p:spPr>
      </p:pic>
      <p:pic>
        <p:nvPicPr>
          <p:cNvPr id="46" name="Picture 45">
            <a:extLst>
              <a:ext uri="{FF2B5EF4-FFF2-40B4-BE49-F238E27FC236}">
                <a16:creationId xmlns:a16="http://schemas.microsoft.com/office/drawing/2014/main" id="{361C0AB2-F21F-1C55-57D6-403C909EB25C}"/>
              </a:ext>
            </a:extLst>
          </p:cNvPr>
          <p:cNvPicPr>
            <a:picLocks noChangeAspect="1"/>
          </p:cNvPicPr>
          <p:nvPr/>
        </p:nvPicPr>
        <p:blipFill rotWithShape="1">
          <a:blip r:embed="rId4"/>
          <a:srcRect t="11517"/>
          <a:stretch/>
        </p:blipFill>
        <p:spPr>
          <a:xfrm>
            <a:off x="549965" y="2722209"/>
            <a:ext cx="3260895" cy="2198352"/>
          </a:xfrm>
          <a:prstGeom prst="rect">
            <a:avLst/>
          </a:prstGeom>
        </p:spPr>
      </p:pic>
      <p:sp>
        <p:nvSpPr>
          <p:cNvPr id="2" name="Title 1">
            <a:extLst>
              <a:ext uri="{FF2B5EF4-FFF2-40B4-BE49-F238E27FC236}">
                <a16:creationId xmlns:a16="http://schemas.microsoft.com/office/drawing/2014/main" id="{773D8CF9-2316-D02B-E726-FE3C3E6D5743}"/>
              </a:ext>
            </a:extLst>
          </p:cNvPr>
          <p:cNvSpPr>
            <a:spLocks noGrp="1"/>
          </p:cNvSpPr>
          <p:nvPr>
            <p:ph type="title"/>
          </p:nvPr>
        </p:nvSpPr>
        <p:spPr/>
        <p:txBody>
          <a:bodyPr/>
          <a:lstStyle/>
          <a:p>
            <a:r>
              <a:rPr lang="en-US" dirty="0"/>
              <a:t>Aqua-CERES Libya-4 stability assessment</a:t>
            </a:r>
          </a:p>
        </p:txBody>
      </p:sp>
      <p:sp>
        <p:nvSpPr>
          <p:cNvPr id="31" name="TextBox 30">
            <a:extLst>
              <a:ext uri="{FF2B5EF4-FFF2-40B4-BE49-F238E27FC236}">
                <a16:creationId xmlns:a16="http://schemas.microsoft.com/office/drawing/2014/main" id="{C41177CA-24E1-12CB-C6E8-9D98BEE4BB7C}"/>
              </a:ext>
            </a:extLst>
          </p:cNvPr>
          <p:cNvSpPr txBox="1"/>
          <p:nvPr/>
        </p:nvSpPr>
        <p:spPr>
          <a:xfrm>
            <a:off x="411466" y="2315346"/>
            <a:ext cx="3429568" cy="369332"/>
          </a:xfrm>
          <a:prstGeom prst="rect">
            <a:avLst/>
          </a:prstGeom>
          <a:solidFill>
            <a:schemeClr val="accent1">
              <a:lumMod val="20000"/>
              <a:lumOff val="80000"/>
            </a:schemeClr>
          </a:solidFill>
        </p:spPr>
        <p:txBody>
          <a:bodyPr wrap="square" rtlCol="0">
            <a:spAutoFit/>
          </a:bodyPr>
          <a:lstStyle/>
          <a:p>
            <a:pPr algn="ctr"/>
            <a:r>
              <a:rPr lang="en-US" dirty="0"/>
              <a:t>SZA terms only</a:t>
            </a:r>
          </a:p>
        </p:txBody>
      </p:sp>
      <p:sp>
        <p:nvSpPr>
          <p:cNvPr id="32" name="TextBox 31">
            <a:extLst>
              <a:ext uri="{FF2B5EF4-FFF2-40B4-BE49-F238E27FC236}">
                <a16:creationId xmlns:a16="http://schemas.microsoft.com/office/drawing/2014/main" id="{D472663C-9C6A-D015-D659-46A121B400A4}"/>
              </a:ext>
            </a:extLst>
          </p:cNvPr>
          <p:cNvSpPr txBox="1"/>
          <p:nvPr/>
        </p:nvSpPr>
        <p:spPr>
          <a:xfrm>
            <a:off x="4041993" y="2306013"/>
            <a:ext cx="3397033" cy="369332"/>
          </a:xfrm>
          <a:prstGeom prst="rect">
            <a:avLst/>
          </a:prstGeom>
          <a:solidFill>
            <a:schemeClr val="accent1">
              <a:lumMod val="20000"/>
              <a:lumOff val="80000"/>
            </a:schemeClr>
          </a:solidFill>
        </p:spPr>
        <p:txBody>
          <a:bodyPr wrap="square" rtlCol="0">
            <a:spAutoFit/>
          </a:bodyPr>
          <a:lstStyle/>
          <a:p>
            <a:pPr algn="ctr"/>
            <a:r>
              <a:rPr lang="en-US" dirty="0"/>
              <a:t>with atmospheric terms</a:t>
            </a:r>
          </a:p>
        </p:txBody>
      </p:sp>
      <p:sp>
        <p:nvSpPr>
          <p:cNvPr id="33" name="TextBox 32">
            <a:extLst>
              <a:ext uri="{FF2B5EF4-FFF2-40B4-BE49-F238E27FC236}">
                <a16:creationId xmlns:a16="http://schemas.microsoft.com/office/drawing/2014/main" id="{055BB740-A4DF-9B84-B28F-FCE4B1487B4E}"/>
              </a:ext>
            </a:extLst>
          </p:cNvPr>
          <p:cNvSpPr txBox="1"/>
          <p:nvPr/>
        </p:nvSpPr>
        <p:spPr>
          <a:xfrm rot="16200000">
            <a:off x="3045900" y="3662021"/>
            <a:ext cx="2240080" cy="276999"/>
          </a:xfrm>
          <a:prstGeom prst="rect">
            <a:avLst/>
          </a:prstGeom>
          <a:solidFill>
            <a:schemeClr val="bg1"/>
          </a:solidFill>
        </p:spPr>
        <p:txBody>
          <a:bodyPr wrap="square" rtlCol="0">
            <a:spAutoFit/>
          </a:bodyPr>
          <a:lstStyle/>
          <a:p>
            <a:pPr algn="ctr"/>
            <a:r>
              <a:rPr lang="en-US" sz="1200" dirty="0"/>
              <a:t>normalized SW radiance</a:t>
            </a:r>
          </a:p>
        </p:txBody>
      </p:sp>
      <p:sp>
        <p:nvSpPr>
          <p:cNvPr id="35" name="TextBox 34">
            <a:extLst>
              <a:ext uri="{FF2B5EF4-FFF2-40B4-BE49-F238E27FC236}">
                <a16:creationId xmlns:a16="http://schemas.microsoft.com/office/drawing/2014/main" id="{68A93D64-09E2-26F0-C951-6CB744A763D5}"/>
              </a:ext>
            </a:extLst>
          </p:cNvPr>
          <p:cNvSpPr txBox="1"/>
          <p:nvPr/>
        </p:nvSpPr>
        <p:spPr>
          <a:xfrm rot="16200000">
            <a:off x="-549210" y="3668257"/>
            <a:ext cx="2198350" cy="276999"/>
          </a:xfrm>
          <a:prstGeom prst="rect">
            <a:avLst/>
          </a:prstGeom>
          <a:solidFill>
            <a:schemeClr val="bg1"/>
          </a:solidFill>
        </p:spPr>
        <p:txBody>
          <a:bodyPr wrap="square" rtlCol="0">
            <a:spAutoFit/>
          </a:bodyPr>
          <a:lstStyle/>
          <a:p>
            <a:pPr algn="ctr"/>
            <a:r>
              <a:rPr lang="en-US" sz="1200" dirty="0"/>
              <a:t>normalized SW radiance</a:t>
            </a:r>
          </a:p>
        </p:txBody>
      </p:sp>
      <p:sp>
        <p:nvSpPr>
          <p:cNvPr id="36" name="TextBox 35">
            <a:extLst>
              <a:ext uri="{FF2B5EF4-FFF2-40B4-BE49-F238E27FC236}">
                <a16:creationId xmlns:a16="http://schemas.microsoft.com/office/drawing/2014/main" id="{789116CE-797F-8B68-2C64-1E19ACE8466A}"/>
              </a:ext>
            </a:extLst>
          </p:cNvPr>
          <p:cNvSpPr txBox="1"/>
          <p:nvPr/>
        </p:nvSpPr>
        <p:spPr>
          <a:xfrm rot="16200000">
            <a:off x="6785485" y="3668255"/>
            <a:ext cx="2198352" cy="276999"/>
          </a:xfrm>
          <a:prstGeom prst="rect">
            <a:avLst/>
          </a:prstGeom>
          <a:solidFill>
            <a:schemeClr val="bg1"/>
          </a:solidFill>
        </p:spPr>
        <p:txBody>
          <a:bodyPr wrap="square" rtlCol="0">
            <a:spAutoFit/>
          </a:bodyPr>
          <a:lstStyle/>
          <a:p>
            <a:pPr algn="ctr"/>
            <a:r>
              <a:rPr lang="en-US" sz="1200" dirty="0"/>
              <a:t>normalized SW radiance</a:t>
            </a:r>
          </a:p>
        </p:txBody>
      </p:sp>
      <p:sp>
        <p:nvSpPr>
          <p:cNvPr id="38" name="TextBox 37">
            <a:extLst>
              <a:ext uri="{FF2B5EF4-FFF2-40B4-BE49-F238E27FC236}">
                <a16:creationId xmlns:a16="http://schemas.microsoft.com/office/drawing/2014/main" id="{15937B88-9C10-BC6D-014D-61254238D3BB}"/>
              </a:ext>
            </a:extLst>
          </p:cNvPr>
          <p:cNvSpPr txBox="1"/>
          <p:nvPr/>
        </p:nvSpPr>
        <p:spPr>
          <a:xfrm>
            <a:off x="4592031" y="2722895"/>
            <a:ext cx="1503969" cy="307777"/>
          </a:xfrm>
          <a:prstGeom prst="rect">
            <a:avLst/>
          </a:prstGeom>
          <a:solidFill>
            <a:schemeClr val="bg1"/>
          </a:solidFill>
        </p:spPr>
        <p:txBody>
          <a:bodyPr wrap="square" rtlCol="0">
            <a:spAutoFit/>
          </a:bodyPr>
          <a:lstStyle/>
          <a:p>
            <a:r>
              <a:rPr lang="en-US" sz="1400" dirty="0"/>
              <a:t>daily observations</a:t>
            </a:r>
          </a:p>
        </p:txBody>
      </p:sp>
      <p:sp>
        <p:nvSpPr>
          <p:cNvPr id="40" name="TextBox 39">
            <a:extLst>
              <a:ext uri="{FF2B5EF4-FFF2-40B4-BE49-F238E27FC236}">
                <a16:creationId xmlns:a16="http://schemas.microsoft.com/office/drawing/2014/main" id="{CDAD1DEF-47FD-866A-2D81-A45554433EA9}"/>
              </a:ext>
            </a:extLst>
          </p:cNvPr>
          <p:cNvSpPr txBox="1"/>
          <p:nvPr/>
        </p:nvSpPr>
        <p:spPr>
          <a:xfrm>
            <a:off x="8641571" y="2751775"/>
            <a:ext cx="1819601" cy="307777"/>
          </a:xfrm>
          <a:prstGeom prst="rect">
            <a:avLst/>
          </a:prstGeom>
          <a:noFill/>
        </p:spPr>
        <p:txBody>
          <a:bodyPr wrap="none" rtlCol="0">
            <a:spAutoFit/>
          </a:bodyPr>
          <a:lstStyle/>
          <a:p>
            <a:r>
              <a:rPr lang="en-US" sz="1400" dirty="0"/>
              <a:t>365 running day mean</a:t>
            </a:r>
          </a:p>
        </p:txBody>
      </p:sp>
      <p:sp>
        <p:nvSpPr>
          <p:cNvPr id="4" name="TextBox 3">
            <a:extLst>
              <a:ext uri="{FF2B5EF4-FFF2-40B4-BE49-F238E27FC236}">
                <a16:creationId xmlns:a16="http://schemas.microsoft.com/office/drawing/2014/main" id="{4809DF4F-DC65-08B5-E22E-BDB9E492BC94}"/>
              </a:ext>
            </a:extLst>
          </p:cNvPr>
          <p:cNvSpPr txBox="1"/>
          <p:nvPr/>
        </p:nvSpPr>
        <p:spPr>
          <a:xfrm>
            <a:off x="7730679" y="2295065"/>
            <a:ext cx="3361356" cy="369332"/>
          </a:xfrm>
          <a:prstGeom prst="rect">
            <a:avLst/>
          </a:prstGeom>
          <a:solidFill>
            <a:schemeClr val="accent1">
              <a:lumMod val="20000"/>
              <a:lumOff val="80000"/>
            </a:schemeClr>
          </a:solidFill>
        </p:spPr>
        <p:txBody>
          <a:bodyPr wrap="square" rtlCol="0">
            <a:spAutoFit/>
          </a:bodyPr>
          <a:lstStyle/>
          <a:p>
            <a:pPr algn="ctr"/>
            <a:r>
              <a:rPr lang="en-US" dirty="0"/>
              <a:t>with atmospheric terms</a:t>
            </a:r>
          </a:p>
        </p:txBody>
      </p:sp>
      <p:sp>
        <p:nvSpPr>
          <p:cNvPr id="5" name="Content Placeholder 2">
            <a:extLst>
              <a:ext uri="{FF2B5EF4-FFF2-40B4-BE49-F238E27FC236}">
                <a16:creationId xmlns:a16="http://schemas.microsoft.com/office/drawing/2014/main" id="{14D651A8-2640-EBA0-D55B-EFF257996FC9}"/>
              </a:ext>
            </a:extLst>
          </p:cNvPr>
          <p:cNvSpPr txBox="1">
            <a:spLocks/>
          </p:cNvSpPr>
          <p:nvPr/>
        </p:nvSpPr>
        <p:spPr>
          <a:xfrm>
            <a:off x="838200" y="1639897"/>
            <a:ext cx="10515600" cy="69568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Similar to MODIS, the CERES radiances are normalized their corresponding angular model  </a:t>
            </a:r>
          </a:p>
        </p:txBody>
      </p:sp>
      <p:sp>
        <p:nvSpPr>
          <p:cNvPr id="6" name="TextBox 5">
            <a:extLst>
              <a:ext uri="{FF2B5EF4-FFF2-40B4-BE49-F238E27FC236}">
                <a16:creationId xmlns:a16="http://schemas.microsoft.com/office/drawing/2014/main" id="{2242E7D7-3753-5F23-A052-DDD23AF3F87D}"/>
              </a:ext>
            </a:extLst>
          </p:cNvPr>
          <p:cNvSpPr txBox="1"/>
          <p:nvPr/>
        </p:nvSpPr>
        <p:spPr>
          <a:xfrm>
            <a:off x="7851810" y="5015547"/>
            <a:ext cx="3399121" cy="1477328"/>
          </a:xfrm>
          <a:prstGeom prst="rect">
            <a:avLst/>
          </a:prstGeom>
          <a:solidFill>
            <a:schemeClr val="accent1">
              <a:lumMod val="20000"/>
              <a:lumOff val="80000"/>
            </a:schemeClr>
          </a:solidFill>
        </p:spPr>
        <p:txBody>
          <a:bodyPr wrap="square" rtlCol="0">
            <a:spAutoFit/>
          </a:bodyPr>
          <a:lstStyle/>
          <a:p>
            <a:r>
              <a:rPr lang="en-US" dirty="0"/>
              <a:t>The CERES SW radiance temporal variability is similar to MODIS suggesting that the variability is mostly due to the Libya surface reflectance changes</a:t>
            </a:r>
          </a:p>
        </p:txBody>
      </p:sp>
      <p:sp>
        <p:nvSpPr>
          <p:cNvPr id="7" name="TextBox 6">
            <a:extLst>
              <a:ext uri="{FF2B5EF4-FFF2-40B4-BE49-F238E27FC236}">
                <a16:creationId xmlns:a16="http://schemas.microsoft.com/office/drawing/2014/main" id="{4E4488A9-D591-1164-BFC9-E6B5DD5D2878}"/>
              </a:ext>
            </a:extLst>
          </p:cNvPr>
          <p:cNvSpPr txBox="1"/>
          <p:nvPr/>
        </p:nvSpPr>
        <p:spPr>
          <a:xfrm>
            <a:off x="976056" y="2751775"/>
            <a:ext cx="1503969" cy="307777"/>
          </a:xfrm>
          <a:prstGeom prst="rect">
            <a:avLst/>
          </a:prstGeom>
          <a:solidFill>
            <a:schemeClr val="bg1"/>
          </a:solidFill>
        </p:spPr>
        <p:txBody>
          <a:bodyPr wrap="square" rtlCol="0">
            <a:spAutoFit/>
          </a:bodyPr>
          <a:lstStyle/>
          <a:p>
            <a:r>
              <a:rPr lang="en-US" sz="1400" dirty="0"/>
              <a:t>daily observations</a:t>
            </a:r>
          </a:p>
        </p:txBody>
      </p:sp>
      <p:sp>
        <p:nvSpPr>
          <p:cNvPr id="8" name="TextBox 7">
            <a:extLst>
              <a:ext uri="{FF2B5EF4-FFF2-40B4-BE49-F238E27FC236}">
                <a16:creationId xmlns:a16="http://schemas.microsoft.com/office/drawing/2014/main" id="{CCE6D219-A122-A3EF-6DDC-33D7510F4803}"/>
              </a:ext>
            </a:extLst>
          </p:cNvPr>
          <p:cNvSpPr txBox="1"/>
          <p:nvPr/>
        </p:nvSpPr>
        <p:spPr>
          <a:xfrm>
            <a:off x="4027440" y="5015547"/>
            <a:ext cx="3399121" cy="923330"/>
          </a:xfrm>
          <a:prstGeom prst="rect">
            <a:avLst/>
          </a:prstGeom>
          <a:solidFill>
            <a:schemeClr val="accent1">
              <a:lumMod val="20000"/>
              <a:lumOff val="80000"/>
            </a:schemeClr>
          </a:solidFill>
        </p:spPr>
        <p:txBody>
          <a:bodyPr wrap="square" rtlCol="0">
            <a:spAutoFit/>
          </a:bodyPr>
          <a:lstStyle/>
          <a:p>
            <a:r>
              <a:rPr lang="en-US" dirty="0"/>
              <a:t>The atmospheric correction has reduced the standard error from 2.4% to 0.8%</a:t>
            </a:r>
          </a:p>
        </p:txBody>
      </p:sp>
    </p:spTree>
    <p:extLst>
      <p:ext uri="{BB962C8B-B14F-4D97-AF65-F5344CB8AC3E}">
        <p14:creationId xmlns:p14="http://schemas.microsoft.com/office/powerpoint/2010/main" val="615968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C3565-242B-8F1F-917F-FBD6266AF794}"/>
              </a:ext>
            </a:extLst>
          </p:cNvPr>
          <p:cNvSpPr>
            <a:spLocks noGrp="1"/>
          </p:cNvSpPr>
          <p:nvPr>
            <p:ph type="title"/>
          </p:nvPr>
        </p:nvSpPr>
        <p:spPr>
          <a:xfrm>
            <a:off x="838200" y="265509"/>
            <a:ext cx="10515600" cy="935429"/>
          </a:xfrm>
        </p:spPr>
        <p:txBody>
          <a:bodyPr/>
          <a:lstStyle/>
          <a:p>
            <a:r>
              <a:rPr lang="en-US" dirty="0"/>
              <a:t>N20-CERES scaled to NPP</a:t>
            </a:r>
          </a:p>
        </p:txBody>
      </p:sp>
      <p:pic>
        <p:nvPicPr>
          <p:cNvPr id="5" name="Picture 4">
            <a:extLst>
              <a:ext uri="{FF2B5EF4-FFF2-40B4-BE49-F238E27FC236}">
                <a16:creationId xmlns:a16="http://schemas.microsoft.com/office/drawing/2014/main" id="{4759A123-8E82-CA46-F37F-01BC571D2071}"/>
              </a:ext>
            </a:extLst>
          </p:cNvPr>
          <p:cNvPicPr>
            <a:picLocks noChangeAspect="1"/>
          </p:cNvPicPr>
          <p:nvPr/>
        </p:nvPicPr>
        <p:blipFill rotWithShape="1">
          <a:blip r:embed="rId2"/>
          <a:srcRect t="9987" r="4496"/>
          <a:stretch/>
        </p:blipFill>
        <p:spPr>
          <a:xfrm>
            <a:off x="717522" y="3265022"/>
            <a:ext cx="3181146" cy="2284399"/>
          </a:xfrm>
          <a:prstGeom prst="rect">
            <a:avLst/>
          </a:prstGeom>
        </p:spPr>
      </p:pic>
      <p:sp>
        <p:nvSpPr>
          <p:cNvPr id="7" name="TextBox 6">
            <a:extLst>
              <a:ext uri="{FF2B5EF4-FFF2-40B4-BE49-F238E27FC236}">
                <a16:creationId xmlns:a16="http://schemas.microsoft.com/office/drawing/2014/main" id="{808A95B5-546A-7080-DBE1-7C9AE35D593B}"/>
              </a:ext>
            </a:extLst>
          </p:cNvPr>
          <p:cNvSpPr txBox="1"/>
          <p:nvPr/>
        </p:nvSpPr>
        <p:spPr>
          <a:xfrm rot="16200000">
            <a:off x="-424677" y="4268720"/>
            <a:ext cx="2284398" cy="276999"/>
          </a:xfrm>
          <a:prstGeom prst="rect">
            <a:avLst/>
          </a:prstGeom>
          <a:solidFill>
            <a:schemeClr val="bg1"/>
          </a:solidFill>
        </p:spPr>
        <p:txBody>
          <a:bodyPr wrap="square" rtlCol="0">
            <a:spAutoFit/>
          </a:bodyPr>
          <a:lstStyle/>
          <a:p>
            <a:pPr algn="ctr"/>
            <a:r>
              <a:rPr lang="en-US" sz="1200" dirty="0"/>
              <a:t>normalized SW radiance</a:t>
            </a:r>
          </a:p>
        </p:txBody>
      </p:sp>
      <p:sp>
        <p:nvSpPr>
          <p:cNvPr id="4" name="TextBox 3">
            <a:extLst>
              <a:ext uri="{FF2B5EF4-FFF2-40B4-BE49-F238E27FC236}">
                <a16:creationId xmlns:a16="http://schemas.microsoft.com/office/drawing/2014/main" id="{C08DEB04-2176-B938-D075-460C08FBB761}"/>
              </a:ext>
            </a:extLst>
          </p:cNvPr>
          <p:cNvSpPr txBox="1"/>
          <p:nvPr/>
        </p:nvSpPr>
        <p:spPr>
          <a:xfrm>
            <a:off x="717522" y="2878372"/>
            <a:ext cx="3107499" cy="338554"/>
          </a:xfrm>
          <a:prstGeom prst="rect">
            <a:avLst/>
          </a:prstGeom>
          <a:solidFill>
            <a:schemeClr val="accent1">
              <a:lumMod val="20000"/>
              <a:lumOff val="80000"/>
            </a:schemeClr>
          </a:solidFill>
        </p:spPr>
        <p:txBody>
          <a:bodyPr wrap="square" rtlCol="0">
            <a:spAutoFit/>
          </a:bodyPr>
          <a:lstStyle/>
          <a:p>
            <a:r>
              <a:rPr lang="en-US" sz="1600" dirty="0">
                <a:solidFill>
                  <a:srgbClr val="008F00"/>
                </a:solidFill>
              </a:rPr>
              <a:t>Terra</a:t>
            </a:r>
            <a:r>
              <a:rPr lang="en-US" sz="1600" dirty="0"/>
              <a:t>/Aqua/</a:t>
            </a:r>
            <a:r>
              <a:rPr lang="en-US" sz="1600" dirty="0">
                <a:solidFill>
                  <a:srgbClr val="0329DD"/>
                </a:solidFill>
              </a:rPr>
              <a:t>NPP</a:t>
            </a:r>
            <a:r>
              <a:rPr lang="en-US" sz="1600" dirty="0"/>
              <a:t>/N20 relative ratios</a:t>
            </a:r>
          </a:p>
        </p:txBody>
      </p:sp>
      <p:sp>
        <p:nvSpPr>
          <p:cNvPr id="9" name="TextBox 8">
            <a:extLst>
              <a:ext uri="{FF2B5EF4-FFF2-40B4-BE49-F238E27FC236}">
                <a16:creationId xmlns:a16="http://schemas.microsoft.com/office/drawing/2014/main" id="{89F54325-267C-DB41-14CD-076E862F48ED}"/>
              </a:ext>
            </a:extLst>
          </p:cNvPr>
          <p:cNvSpPr txBox="1"/>
          <p:nvPr/>
        </p:nvSpPr>
        <p:spPr>
          <a:xfrm rot="16200000">
            <a:off x="-758921" y="4253332"/>
            <a:ext cx="2284400" cy="307777"/>
          </a:xfrm>
          <a:prstGeom prst="rect">
            <a:avLst/>
          </a:prstGeom>
          <a:solidFill>
            <a:schemeClr val="accent1">
              <a:lumMod val="20000"/>
              <a:lumOff val="80000"/>
            </a:schemeClr>
          </a:solidFill>
        </p:spPr>
        <p:txBody>
          <a:bodyPr wrap="square" rtlCol="0">
            <a:spAutoFit/>
          </a:bodyPr>
          <a:lstStyle/>
          <a:p>
            <a:pPr algn="ctr"/>
            <a:r>
              <a:rPr lang="en-US" sz="1400" dirty="0"/>
              <a:t> Lbya-4 CERES radiance</a:t>
            </a:r>
          </a:p>
        </p:txBody>
      </p:sp>
      <p:sp>
        <p:nvSpPr>
          <p:cNvPr id="12" name="TextBox 11">
            <a:extLst>
              <a:ext uri="{FF2B5EF4-FFF2-40B4-BE49-F238E27FC236}">
                <a16:creationId xmlns:a16="http://schemas.microsoft.com/office/drawing/2014/main" id="{E27F18A9-B004-5C59-F09B-57CF12FC5FD5}"/>
              </a:ext>
            </a:extLst>
          </p:cNvPr>
          <p:cNvSpPr txBox="1"/>
          <p:nvPr/>
        </p:nvSpPr>
        <p:spPr>
          <a:xfrm>
            <a:off x="579022" y="5719459"/>
            <a:ext cx="3282594" cy="830997"/>
          </a:xfrm>
          <a:prstGeom prst="rect">
            <a:avLst/>
          </a:prstGeom>
          <a:solidFill>
            <a:schemeClr val="accent1">
              <a:lumMod val="20000"/>
              <a:lumOff val="80000"/>
            </a:schemeClr>
          </a:solidFill>
        </p:spPr>
        <p:txBody>
          <a:bodyPr wrap="square" rtlCol="0">
            <a:spAutoFit/>
          </a:bodyPr>
          <a:lstStyle/>
          <a:p>
            <a:r>
              <a:rPr lang="en-US" sz="1600" dirty="0"/>
              <a:t>The CERES instrument ratios are temporally consistent suggesting excellent CERES onboard calibration</a:t>
            </a:r>
          </a:p>
        </p:txBody>
      </p:sp>
      <p:pic>
        <p:nvPicPr>
          <p:cNvPr id="14" name="Picture 13">
            <a:extLst>
              <a:ext uri="{FF2B5EF4-FFF2-40B4-BE49-F238E27FC236}">
                <a16:creationId xmlns:a16="http://schemas.microsoft.com/office/drawing/2014/main" id="{2DF3506C-878A-9225-4323-86E0255352B3}"/>
              </a:ext>
            </a:extLst>
          </p:cNvPr>
          <p:cNvPicPr>
            <a:picLocks noChangeAspect="1"/>
          </p:cNvPicPr>
          <p:nvPr/>
        </p:nvPicPr>
        <p:blipFill rotWithShape="1">
          <a:blip r:embed="rId3"/>
          <a:srcRect t="10652"/>
          <a:stretch/>
        </p:blipFill>
        <p:spPr>
          <a:xfrm>
            <a:off x="8203088" y="3265025"/>
            <a:ext cx="3221732" cy="2316424"/>
          </a:xfrm>
          <a:prstGeom prst="rect">
            <a:avLst/>
          </a:prstGeom>
        </p:spPr>
      </p:pic>
      <p:pic>
        <p:nvPicPr>
          <p:cNvPr id="16" name="Picture 15">
            <a:extLst>
              <a:ext uri="{FF2B5EF4-FFF2-40B4-BE49-F238E27FC236}">
                <a16:creationId xmlns:a16="http://schemas.microsoft.com/office/drawing/2014/main" id="{31AA0D21-35DA-89B1-2DEF-F47917E6B3A8}"/>
              </a:ext>
            </a:extLst>
          </p:cNvPr>
          <p:cNvPicPr>
            <a:picLocks noChangeAspect="1"/>
          </p:cNvPicPr>
          <p:nvPr/>
        </p:nvPicPr>
        <p:blipFill rotWithShape="1">
          <a:blip r:embed="rId4"/>
          <a:srcRect t="8304"/>
          <a:stretch/>
        </p:blipFill>
        <p:spPr>
          <a:xfrm>
            <a:off x="4614376" y="3282081"/>
            <a:ext cx="3335971" cy="2316423"/>
          </a:xfrm>
          <a:prstGeom prst="rect">
            <a:avLst/>
          </a:prstGeom>
        </p:spPr>
      </p:pic>
      <p:sp>
        <p:nvSpPr>
          <p:cNvPr id="17" name="Content Placeholder 2">
            <a:extLst>
              <a:ext uri="{FF2B5EF4-FFF2-40B4-BE49-F238E27FC236}">
                <a16:creationId xmlns:a16="http://schemas.microsoft.com/office/drawing/2014/main" id="{2BC12CF6-7ADE-4B82-880D-E26B397D522C}"/>
              </a:ext>
            </a:extLst>
          </p:cNvPr>
          <p:cNvSpPr txBox="1">
            <a:spLocks/>
          </p:cNvSpPr>
          <p:nvPr/>
        </p:nvSpPr>
        <p:spPr>
          <a:xfrm>
            <a:off x="7937587" y="1274429"/>
            <a:ext cx="3873808" cy="171832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N20 radiances can be normalized using the NPP angular models to radiometrically scale N20 to the NPP CERES calibration reference</a:t>
            </a:r>
          </a:p>
        </p:txBody>
      </p:sp>
      <p:sp>
        <p:nvSpPr>
          <p:cNvPr id="18" name="TextBox 17">
            <a:extLst>
              <a:ext uri="{FF2B5EF4-FFF2-40B4-BE49-F238E27FC236}">
                <a16:creationId xmlns:a16="http://schemas.microsoft.com/office/drawing/2014/main" id="{93750965-7FB2-42D8-9AF5-1E5ABE2C666C}"/>
              </a:ext>
            </a:extLst>
          </p:cNvPr>
          <p:cNvSpPr txBox="1"/>
          <p:nvPr/>
        </p:nvSpPr>
        <p:spPr>
          <a:xfrm>
            <a:off x="8116291" y="5727395"/>
            <a:ext cx="3598127" cy="830997"/>
          </a:xfrm>
          <a:prstGeom prst="rect">
            <a:avLst/>
          </a:prstGeom>
          <a:solidFill>
            <a:schemeClr val="accent1">
              <a:lumMod val="20000"/>
              <a:lumOff val="80000"/>
            </a:schemeClr>
          </a:solidFill>
        </p:spPr>
        <p:txBody>
          <a:bodyPr wrap="square" rtlCol="0">
            <a:spAutoFit/>
          </a:bodyPr>
          <a:lstStyle/>
          <a:p>
            <a:r>
              <a:rPr lang="en-US" sz="1600" dirty="0"/>
              <a:t>N20 (scaled to NPP)/N20 = 1.0005</a:t>
            </a:r>
          </a:p>
          <a:p>
            <a:r>
              <a:rPr lang="en-US" sz="1600" dirty="0"/>
              <a:t>and is insignificant since it is within the Libya-4 temporal uncertainty of 1.1%</a:t>
            </a:r>
          </a:p>
        </p:txBody>
      </p:sp>
      <p:sp>
        <p:nvSpPr>
          <p:cNvPr id="19" name="TextBox 18">
            <a:extLst>
              <a:ext uri="{FF2B5EF4-FFF2-40B4-BE49-F238E27FC236}">
                <a16:creationId xmlns:a16="http://schemas.microsoft.com/office/drawing/2014/main" id="{159A1C44-FD5D-87E4-A88F-4511C67DB3C6}"/>
              </a:ext>
            </a:extLst>
          </p:cNvPr>
          <p:cNvSpPr txBox="1"/>
          <p:nvPr/>
        </p:nvSpPr>
        <p:spPr>
          <a:xfrm>
            <a:off x="8072664" y="2943527"/>
            <a:ext cx="3332759" cy="338554"/>
          </a:xfrm>
          <a:prstGeom prst="rect">
            <a:avLst/>
          </a:prstGeom>
          <a:solidFill>
            <a:schemeClr val="accent1">
              <a:lumMod val="20000"/>
              <a:lumOff val="80000"/>
            </a:schemeClr>
          </a:solidFill>
        </p:spPr>
        <p:txBody>
          <a:bodyPr wrap="square" rtlCol="0">
            <a:spAutoFit/>
          </a:bodyPr>
          <a:lstStyle/>
          <a:p>
            <a:r>
              <a:rPr lang="en-US" sz="1600" dirty="0"/>
              <a:t>N20 (scaled to NPP)/N20 radiances</a:t>
            </a:r>
          </a:p>
        </p:txBody>
      </p:sp>
      <p:sp>
        <p:nvSpPr>
          <p:cNvPr id="20" name="TextBox 19">
            <a:extLst>
              <a:ext uri="{FF2B5EF4-FFF2-40B4-BE49-F238E27FC236}">
                <a16:creationId xmlns:a16="http://schemas.microsoft.com/office/drawing/2014/main" id="{2E2DE252-32BF-1017-D415-5F617380F207}"/>
              </a:ext>
            </a:extLst>
          </p:cNvPr>
          <p:cNvSpPr txBox="1"/>
          <p:nvPr/>
        </p:nvSpPr>
        <p:spPr>
          <a:xfrm rot="16200000">
            <a:off x="7044873" y="4284735"/>
            <a:ext cx="2316422" cy="276999"/>
          </a:xfrm>
          <a:prstGeom prst="rect">
            <a:avLst/>
          </a:prstGeom>
          <a:solidFill>
            <a:schemeClr val="bg1"/>
          </a:solidFill>
        </p:spPr>
        <p:txBody>
          <a:bodyPr wrap="square" rtlCol="0">
            <a:spAutoFit/>
          </a:bodyPr>
          <a:lstStyle/>
          <a:p>
            <a:pPr algn="ctr"/>
            <a:r>
              <a:rPr lang="en-US" sz="1200" dirty="0"/>
              <a:t>normalized radiance</a:t>
            </a:r>
          </a:p>
        </p:txBody>
      </p:sp>
      <p:sp>
        <p:nvSpPr>
          <p:cNvPr id="21" name="TextBox 20">
            <a:extLst>
              <a:ext uri="{FF2B5EF4-FFF2-40B4-BE49-F238E27FC236}">
                <a16:creationId xmlns:a16="http://schemas.microsoft.com/office/drawing/2014/main" id="{F8149804-CB8E-4CFF-F55E-65711A6C03B4}"/>
              </a:ext>
            </a:extLst>
          </p:cNvPr>
          <p:cNvSpPr txBox="1"/>
          <p:nvPr/>
        </p:nvSpPr>
        <p:spPr>
          <a:xfrm rot="16200000">
            <a:off x="3515939" y="4301793"/>
            <a:ext cx="2316422" cy="276999"/>
          </a:xfrm>
          <a:prstGeom prst="rect">
            <a:avLst/>
          </a:prstGeom>
          <a:solidFill>
            <a:schemeClr val="bg1"/>
          </a:solidFill>
        </p:spPr>
        <p:txBody>
          <a:bodyPr wrap="square" rtlCol="0">
            <a:spAutoFit/>
          </a:bodyPr>
          <a:lstStyle/>
          <a:p>
            <a:pPr algn="ctr"/>
            <a:r>
              <a:rPr lang="en-US" sz="1200" dirty="0"/>
              <a:t>normalized radiance</a:t>
            </a:r>
          </a:p>
        </p:txBody>
      </p:sp>
      <p:sp>
        <p:nvSpPr>
          <p:cNvPr id="22" name="TextBox 21">
            <a:extLst>
              <a:ext uri="{FF2B5EF4-FFF2-40B4-BE49-F238E27FC236}">
                <a16:creationId xmlns:a16="http://schemas.microsoft.com/office/drawing/2014/main" id="{7614CFFC-95F3-E436-3459-9134D32231C6}"/>
              </a:ext>
            </a:extLst>
          </p:cNvPr>
          <p:cNvSpPr txBox="1"/>
          <p:nvPr/>
        </p:nvSpPr>
        <p:spPr>
          <a:xfrm>
            <a:off x="4527568" y="2994876"/>
            <a:ext cx="3401937" cy="338554"/>
          </a:xfrm>
          <a:prstGeom prst="rect">
            <a:avLst/>
          </a:prstGeom>
          <a:solidFill>
            <a:schemeClr val="accent1">
              <a:lumMod val="20000"/>
              <a:lumOff val="80000"/>
            </a:schemeClr>
          </a:solidFill>
        </p:spPr>
        <p:txBody>
          <a:bodyPr wrap="square" rtlCol="0">
            <a:spAutoFit/>
          </a:bodyPr>
          <a:lstStyle/>
          <a:p>
            <a:pPr algn="ctr"/>
            <a:r>
              <a:rPr lang="en-US" sz="1600" dirty="0"/>
              <a:t>N20 normalized radiances</a:t>
            </a:r>
          </a:p>
        </p:txBody>
      </p:sp>
      <p:sp>
        <p:nvSpPr>
          <p:cNvPr id="23" name="Content Placeholder 2">
            <a:extLst>
              <a:ext uri="{FF2B5EF4-FFF2-40B4-BE49-F238E27FC236}">
                <a16:creationId xmlns:a16="http://schemas.microsoft.com/office/drawing/2014/main" id="{C324D2A8-0BAC-C275-8F73-272A7D4FB9C2}"/>
              </a:ext>
            </a:extLst>
          </p:cNvPr>
          <p:cNvSpPr txBox="1">
            <a:spLocks/>
          </p:cNvSpPr>
          <p:nvPr/>
        </p:nvSpPr>
        <p:spPr>
          <a:xfrm>
            <a:off x="490654" y="1286529"/>
            <a:ext cx="3632917" cy="171832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 Make sure the NPP and N20 temporal trends are consistent. </a:t>
            </a:r>
          </a:p>
          <a:p>
            <a:pPr marL="0" indent="0">
              <a:buNone/>
            </a:pPr>
            <a:r>
              <a:rPr lang="en-US" sz="2400" dirty="0"/>
              <a:t>• If not consistent radiometric would be more difficult</a:t>
            </a:r>
          </a:p>
        </p:txBody>
      </p:sp>
      <p:sp>
        <p:nvSpPr>
          <p:cNvPr id="24" name="TextBox 23">
            <a:extLst>
              <a:ext uri="{FF2B5EF4-FFF2-40B4-BE49-F238E27FC236}">
                <a16:creationId xmlns:a16="http://schemas.microsoft.com/office/drawing/2014/main" id="{EB2DACEF-2B6E-E69C-FF82-EFAF72C10C86}"/>
              </a:ext>
            </a:extLst>
          </p:cNvPr>
          <p:cNvSpPr txBox="1"/>
          <p:nvPr/>
        </p:nvSpPr>
        <p:spPr>
          <a:xfrm>
            <a:off x="4462358" y="5727394"/>
            <a:ext cx="3401937" cy="830997"/>
          </a:xfrm>
          <a:prstGeom prst="rect">
            <a:avLst/>
          </a:prstGeom>
          <a:solidFill>
            <a:schemeClr val="accent1">
              <a:lumMod val="20000"/>
              <a:lumOff val="80000"/>
            </a:schemeClr>
          </a:solidFill>
        </p:spPr>
        <p:txBody>
          <a:bodyPr wrap="square" rtlCol="0">
            <a:spAutoFit/>
          </a:bodyPr>
          <a:lstStyle/>
          <a:p>
            <a:r>
              <a:rPr lang="en-US" sz="1600" dirty="0"/>
              <a:t>The normalized NOAA-20 daily observations have a Libya-4 temporal uncertainty of 0.9%</a:t>
            </a:r>
          </a:p>
        </p:txBody>
      </p:sp>
      <p:sp>
        <p:nvSpPr>
          <p:cNvPr id="25" name="Content Placeholder 2">
            <a:extLst>
              <a:ext uri="{FF2B5EF4-FFF2-40B4-BE49-F238E27FC236}">
                <a16:creationId xmlns:a16="http://schemas.microsoft.com/office/drawing/2014/main" id="{BA530396-72A0-73E7-FA31-B504AFF9911A}"/>
              </a:ext>
            </a:extLst>
          </p:cNvPr>
          <p:cNvSpPr txBox="1">
            <a:spLocks/>
          </p:cNvSpPr>
          <p:nvPr/>
        </p:nvSpPr>
        <p:spPr>
          <a:xfrm>
            <a:off x="4462358" y="1757251"/>
            <a:ext cx="3271519" cy="11862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FFFF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FFFF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FFFF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FFFF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N20 radiances are normalized using the N20 angular models</a:t>
            </a:r>
          </a:p>
        </p:txBody>
      </p:sp>
    </p:spTree>
    <p:extLst>
      <p:ext uri="{BB962C8B-B14F-4D97-AF65-F5344CB8AC3E}">
        <p14:creationId xmlns:p14="http://schemas.microsoft.com/office/powerpoint/2010/main" val="3036232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19A7-2220-8B08-3DEC-C9CF03350CF8}"/>
              </a:ext>
            </a:extLst>
          </p:cNvPr>
          <p:cNvSpPr>
            <a:spLocks noGrp="1"/>
          </p:cNvSpPr>
          <p:nvPr>
            <p:ph type="title"/>
          </p:nvPr>
        </p:nvSpPr>
        <p:spPr>
          <a:xfrm>
            <a:off x="534257" y="365125"/>
            <a:ext cx="11137186" cy="1325563"/>
          </a:xfrm>
        </p:spPr>
        <p:txBody>
          <a:bodyPr/>
          <a:lstStyle/>
          <a:p>
            <a:pPr algn="ctr"/>
            <a:r>
              <a:rPr lang="en-US" sz="5400" dirty="0"/>
              <a:t>SYN1deg Computed flux temporal interpolation</a:t>
            </a:r>
          </a:p>
        </p:txBody>
      </p:sp>
    </p:spTree>
    <p:extLst>
      <p:ext uri="{BB962C8B-B14F-4D97-AF65-F5344CB8AC3E}">
        <p14:creationId xmlns:p14="http://schemas.microsoft.com/office/powerpoint/2010/main" val="2236138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043A-6DD2-9B9C-248D-15273E43781C}"/>
              </a:ext>
            </a:extLst>
          </p:cNvPr>
          <p:cNvSpPr>
            <a:spLocks noGrp="1"/>
          </p:cNvSpPr>
          <p:nvPr>
            <p:ph type="title"/>
          </p:nvPr>
        </p:nvSpPr>
        <p:spPr/>
        <p:txBody>
          <a:bodyPr/>
          <a:lstStyle/>
          <a:p>
            <a:r>
              <a:rPr lang="en-US" dirty="0"/>
              <a:t>SYN1deg Ed4a computed flux temporal interpolation</a:t>
            </a:r>
          </a:p>
        </p:txBody>
      </p:sp>
      <p:sp>
        <p:nvSpPr>
          <p:cNvPr id="3" name="Content Placeholder 2">
            <a:extLst>
              <a:ext uri="{FF2B5EF4-FFF2-40B4-BE49-F238E27FC236}">
                <a16:creationId xmlns:a16="http://schemas.microsoft.com/office/drawing/2014/main" id="{B259ED2D-7E85-F2CF-3DBB-BC100D68BCDE}"/>
              </a:ext>
            </a:extLst>
          </p:cNvPr>
          <p:cNvSpPr>
            <a:spLocks noGrp="1"/>
          </p:cNvSpPr>
          <p:nvPr>
            <p:ph idx="1"/>
          </p:nvPr>
        </p:nvSpPr>
        <p:spPr>
          <a:xfrm>
            <a:off x="838200" y="1825624"/>
            <a:ext cx="9464568" cy="4451885"/>
          </a:xfrm>
        </p:spPr>
        <p:txBody>
          <a:bodyPr>
            <a:normAutofit fontScale="85000" lnSpcReduction="10000"/>
          </a:bodyPr>
          <a:lstStyle/>
          <a:p>
            <a:r>
              <a:rPr lang="en-US" dirty="0"/>
              <a:t>The SYN1deg regional TOA/surface/in-atmospheric fluxes are computed hourly from the cloud/surface/atmospheric-profile inputs</a:t>
            </a:r>
          </a:p>
          <a:p>
            <a:r>
              <a:rPr lang="en-US" dirty="0"/>
              <a:t>Fluxes are computed for clear-sky and up to 4-layers of cloud conditions with and without aerosols</a:t>
            </a:r>
          </a:p>
          <a:p>
            <a:pPr lvl="1"/>
            <a:r>
              <a:rPr lang="en-US" dirty="0"/>
              <a:t>if any condition fails, all computed fluxes are denoted as default values in the SYNI internal product, this is a rare occurrence</a:t>
            </a:r>
          </a:p>
          <a:p>
            <a:pPr lvl="1"/>
            <a:r>
              <a:rPr lang="en-US" dirty="0"/>
              <a:t>The clear-sky and 4-layer computations are aggregated into the all-sky flux</a:t>
            </a:r>
          </a:p>
          <a:p>
            <a:r>
              <a:rPr lang="en-US" dirty="0"/>
              <a:t>SYN1deg Ed4 temporally interpolates across the hourly computed flux default values</a:t>
            </a:r>
          </a:p>
          <a:p>
            <a:pPr lvl="1"/>
            <a:r>
              <a:rPr lang="en-US" dirty="0"/>
              <a:t>All computed flux parameters are temporally interpolated independently</a:t>
            </a:r>
          </a:p>
          <a:p>
            <a:pPr lvl="1"/>
            <a:r>
              <a:rPr lang="en-US" dirty="0"/>
              <a:t>For each parameter, the hourly fluxes over the month are linearly regressed as a function of the cosine of the solar zenith angle (CSZA)</a:t>
            </a:r>
          </a:p>
          <a:p>
            <a:pPr lvl="1"/>
            <a:r>
              <a:rPr lang="en-US" dirty="0"/>
              <a:t>The linearly regression slope and offset are applied to the default </a:t>
            </a:r>
            <a:r>
              <a:rPr lang="en-US" dirty="0" err="1"/>
              <a:t>hourbox</a:t>
            </a:r>
            <a:r>
              <a:rPr lang="en-US" dirty="0"/>
              <a:t> CSZA</a:t>
            </a:r>
          </a:p>
          <a:p>
            <a:pPr lvl="1"/>
            <a:r>
              <a:rPr lang="en-US" dirty="0"/>
              <a:t>For some interpolated fluxes the surface albedo exceeds 1 or up&gt;down flux.</a:t>
            </a:r>
          </a:p>
          <a:p>
            <a:pPr lvl="1"/>
            <a:endParaRPr lang="en-US" dirty="0"/>
          </a:p>
        </p:txBody>
      </p:sp>
      <p:pic>
        <p:nvPicPr>
          <p:cNvPr id="5" name="Picture 4">
            <a:extLst>
              <a:ext uri="{FF2B5EF4-FFF2-40B4-BE49-F238E27FC236}">
                <a16:creationId xmlns:a16="http://schemas.microsoft.com/office/drawing/2014/main" id="{62735335-25D1-C10C-C09D-6A870E2B7195}"/>
              </a:ext>
            </a:extLst>
          </p:cNvPr>
          <p:cNvPicPr>
            <a:picLocks noChangeAspect="1"/>
          </p:cNvPicPr>
          <p:nvPr/>
        </p:nvPicPr>
        <p:blipFill rotWithShape="1">
          <a:blip r:embed="rId2"/>
          <a:srcRect b="13136"/>
          <a:stretch/>
        </p:blipFill>
        <p:spPr>
          <a:xfrm>
            <a:off x="10480746" y="1825624"/>
            <a:ext cx="1511300" cy="2426984"/>
          </a:xfrm>
          <a:prstGeom prst="rect">
            <a:avLst/>
          </a:prstGeom>
        </p:spPr>
      </p:pic>
      <p:sp>
        <p:nvSpPr>
          <p:cNvPr id="6" name="Down Arrow 5">
            <a:extLst>
              <a:ext uri="{FF2B5EF4-FFF2-40B4-BE49-F238E27FC236}">
                <a16:creationId xmlns:a16="http://schemas.microsoft.com/office/drawing/2014/main" id="{04E213E8-5664-4138-1E00-0D288DE9659A}"/>
              </a:ext>
            </a:extLst>
          </p:cNvPr>
          <p:cNvSpPr/>
          <p:nvPr/>
        </p:nvSpPr>
        <p:spPr>
          <a:xfrm>
            <a:off x="11994365" y="1900905"/>
            <a:ext cx="175874" cy="2276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a:extLst>
              <a:ext uri="{FF2B5EF4-FFF2-40B4-BE49-F238E27FC236}">
                <a16:creationId xmlns:a16="http://schemas.microsoft.com/office/drawing/2014/main" id="{B3B3CC29-7B3B-5D5C-44BC-292B2DA25CE7}"/>
              </a:ext>
            </a:extLst>
          </p:cNvPr>
          <p:cNvSpPr/>
          <p:nvPr/>
        </p:nvSpPr>
        <p:spPr>
          <a:xfrm rot="10800000">
            <a:off x="10302553" y="1900905"/>
            <a:ext cx="175874" cy="2276422"/>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752C3D8-C3BF-9B9B-9711-502C7B9C26C6}"/>
              </a:ext>
            </a:extLst>
          </p:cNvPr>
          <p:cNvSpPr txBox="1"/>
          <p:nvPr/>
        </p:nvSpPr>
        <p:spPr>
          <a:xfrm>
            <a:off x="10390490" y="1517846"/>
            <a:ext cx="1683731" cy="307777"/>
          </a:xfrm>
          <a:prstGeom prst="rect">
            <a:avLst/>
          </a:prstGeom>
          <a:solidFill>
            <a:schemeClr val="bg1"/>
          </a:solidFill>
        </p:spPr>
        <p:txBody>
          <a:bodyPr wrap="none" rtlCol="0">
            <a:spAutoFit/>
          </a:bodyPr>
          <a:lstStyle/>
          <a:p>
            <a:r>
              <a:rPr lang="en-US" sz="1400" dirty="0"/>
              <a:t>atmospheric profiles</a:t>
            </a:r>
          </a:p>
        </p:txBody>
      </p:sp>
      <p:sp>
        <p:nvSpPr>
          <p:cNvPr id="9" name="TextBox 8">
            <a:extLst>
              <a:ext uri="{FF2B5EF4-FFF2-40B4-BE49-F238E27FC236}">
                <a16:creationId xmlns:a16="http://schemas.microsoft.com/office/drawing/2014/main" id="{F64C3DA9-3F94-F1BD-7CB7-7CCC6F5393E8}"/>
              </a:ext>
            </a:extLst>
          </p:cNvPr>
          <p:cNvSpPr txBox="1"/>
          <p:nvPr/>
        </p:nvSpPr>
        <p:spPr>
          <a:xfrm>
            <a:off x="10176329" y="4202877"/>
            <a:ext cx="428322" cy="369332"/>
          </a:xfrm>
          <a:prstGeom prst="rect">
            <a:avLst/>
          </a:prstGeom>
          <a:solidFill>
            <a:srgbClr val="FFC000"/>
          </a:solidFill>
        </p:spPr>
        <p:txBody>
          <a:bodyPr wrap="none" rtlCol="0">
            <a:spAutoFit/>
          </a:bodyPr>
          <a:lstStyle/>
          <a:p>
            <a:r>
              <a:rPr lang="en-US" dirty="0"/>
              <a:t>up</a:t>
            </a:r>
          </a:p>
        </p:txBody>
      </p:sp>
      <p:sp>
        <p:nvSpPr>
          <p:cNvPr id="10" name="TextBox 9">
            <a:extLst>
              <a:ext uri="{FF2B5EF4-FFF2-40B4-BE49-F238E27FC236}">
                <a16:creationId xmlns:a16="http://schemas.microsoft.com/office/drawing/2014/main" id="{59AE088E-114D-8A06-D942-724A0C293F6C}"/>
              </a:ext>
            </a:extLst>
          </p:cNvPr>
          <p:cNvSpPr txBox="1"/>
          <p:nvPr/>
        </p:nvSpPr>
        <p:spPr>
          <a:xfrm>
            <a:off x="11477637" y="4252608"/>
            <a:ext cx="714363" cy="369332"/>
          </a:xfrm>
          <a:prstGeom prst="rect">
            <a:avLst/>
          </a:prstGeom>
          <a:solidFill>
            <a:srgbClr val="FFC000"/>
          </a:solidFill>
        </p:spPr>
        <p:txBody>
          <a:bodyPr wrap="none" rtlCol="0">
            <a:spAutoFit/>
          </a:bodyPr>
          <a:lstStyle/>
          <a:p>
            <a:r>
              <a:rPr lang="en-US" dirty="0"/>
              <a:t>down</a:t>
            </a:r>
          </a:p>
        </p:txBody>
      </p:sp>
    </p:spTree>
    <p:extLst>
      <p:ext uri="{BB962C8B-B14F-4D97-AF65-F5344CB8AC3E}">
        <p14:creationId xmlns:p14="http://schemas.microsoft.com/office/powerpoint/2010/main" val="2830003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D1BE6-F92A-0AC9-B525-03716826A2BE}"/>
              </a:ext>
            </a:extLst>
          </p:cNvPr>
          <p:cNvSpPr>
            <a:spLocks noGrp="1"/>
          </p:cNvSpPr>
          <p:nvPr>
            <p:ph type="title"/>
          </p:nvPr>
        </p:nvSpPr>
        <p:spPr/>
        <p:txBody>
          <a:bodyPr/>
          <a:lstStyle/>
          <a:p>
            <a:r>
              <a:rPr lang="en-US" dirty="0"/>
              <a:t>Ed5 computed flux temporal interpolation strategy</a:t>
            </a:r>
          </a:p>
        </p:txBody>
      </p:sp>
      <p:pic>
        <p:nvPicPr>
          <p:cNvPr id="3" name="Picture 2" descr="A map of the world&#10;&#10;Description automatically generated with medium confidence">
            <a:extLst>
              <a:ext uri="{FF2B5EF4-FFF2-40B4-BE49-F238E27FC236}">
                <a16:creationId xmlns:a16="http://schemas.microsoft.com/office/drawing/2014/main" id="{CA85FB2A-99C2-4075-1F05-8C394DDE4798}"/>
              </a:ext>
            </a:extLst>
          </p:cNvPr>
          <p:cNvPicPr>
            <a:picLocks noChangeAspect="1"/>
          </p:cNvPicPr>
          <p:nvPr/>
        </p:nvPicPr>
        <p:blipFill rotWithShape="1">
          <a:blip r:embed="rId2"/>
          <a:srcRect l="6999" r="7598" b="-3"/>
          <a:stretch/>
        </p:blipFill>
        <p:spPr>
          <a:xfrm>
            <a:off x="172212" y="1994674"/>
            <a:ext cx="5803323" cy="3890357"/>
          </a:xfrm>
          <a:prstGeom prst="rect">
            <a:avLst/>
          </a:prstGeom>
        </p:spPr>
      </p:pic>
      <p:sp>
        <p:nvSpPr>
          <p:cNvPr id="4" name="TextBox 3">
            <a:extLst>
              <a:ext uri="{FF2B5EF4-FFF2-40B4-BE49-F238E27FC236}">
                <a16:creationId xmlns:a16="http://schemas.microsoft.com/office/drawing/2014/main" id="{1A494862-6C81-1B64-D217-D7FE7CBF8DDD}"/>
              </a:ext>
            </a:extLst>
          </p:cNvPr>
          <p:cNvSpPr txBox="1"/>
          <p:nvPr/>
        </p:nvSpPr>
        <p:spPr>
          <a:xfrm>
            <a:off x="55618" y="1880394"/>
            <a:ext cx="5919916" cy="369332"/>
          </a:xfrm>
          <a:prstGeom prst="rect">
            <a:avLst/>
          </a:prstGeom>
          <a:solidFill>
            <a:schemeClr val="bg1"/>
          </a:solidFill>
        </p:spPr>
        <p:txBody>
          <a:bodyPr wrap="square" rtlCol="0">
            <a:spAutoFit/>
          </a:bodyPr>
          <a:lstStyle/>
          <a:p>
            <a:pPr algn="ctr"/>
            <a:r>
              <a:rPr lang="en-US" sz="1800" dirty="0"/>
              <a:t>Number of default </a:t>
            </a:r>
            <a:r>
              <a:rPr lang="en-US" sz="1800" dirty="0" err="1"/>
              <a:t>UpSW_sfc_ClrSky</a:t>
            </a:r>
            <a:r>
              <a:rPr lang="en-US" dirty="0"/>
              <a:t>, </a:t>
            </a:r>
            <a:r>
              <a:rPr lang="en-US" sz="1800" kern="1200" dirty="0" err="1">
                <a:solidFill>
                  <a:schemeClr val="tx1"/>
                </a:solidFill>
                <a:ea typeface="+mj-ea"/>
                <a:cs typeface="+mj-cs"/>
              </a:rPr>
              <a:t>Terra+Aqua</a:t>
            </a:r>
            <a:r>
              <a:rPr lang="en-US" sz="1800" kern="1200" dirty="0">
                <a:solidFill>
                  <a:schemeClr val="tx1"/>
                </a:solidFill>
                <a:ea typeface="+mj-ea"/>
                <a:cs typeface="+mj-cs"/>
              </a:rPr>
              <a:t> March 2007</a:t>
            </a:r>
          </a:p>
        </p:txBody>
      </p:sp>
      <p:pic>
        <p:nvPicPr>
          <p:cNvPr id="8" name="Picture 7">
            <a:extLst>
              <a:ext uri="{FF2B5EF4-FFF2-40B4-BE49-F238E27FC236}">
                <a16:creationId xmlns:a16="http://schemas.microsoft.com/office/drawing/2014/main" id="{50DD5C44-7EEA-D7BF-0C16-CACEFA5452DF}"/>
              </a:ext>
            </a:extLst>
          </p:cNvPr>
          <p:cNvPicPr>
            <a:picLocks noChangeAspect="1"/>
          </p:cNvPicPr>
          <p:nvPr/>
        </p:nvPicPr>
        <p:blipFill>
          <a:blip r:embed="rId3"/>
          <a:stretch>
            <a:fillRect/>
          </a:stretch>
        </p:blipFill>
        <p:spPr>
          <a:xfrm>
            <a:off x="6262332" y="2928925"/>
            <a:ext cx="2222500" cy="2193511"/>
          </a:xfrm>
          <a:prstGeom prst="rect">
            <a:avLst/>
          </a:prstGeom>
        </p:spPr>
      </p:pic>
      <p:pic>
        <p:nvPicPr>
          <p:cNvPr id="9" name="Picture 8">
            <a:extLst>
              <a:ext uri="{FF2B5EF4-FFF2-40B4-BE49-F238E27FC236}">
                <a16:creationId xmlns:a16="http://schemas.microsoft.com/office/drawing/2014/main" id="{FC82F467-3DD9-7E76-617A-3BB921A12067}"/>
              </a:ext>
            </a:extLst>
          </p:cNvPr>
          <p:cNvPicPr>
            <a:picLocks noChangeAspect="1"/>
          </p:cNvPicPr>
          <p:nvPr/>
        </p:nvPicPr>
        <p:blipFill>
          <a:blip r:embed="rId4"/>
          <a:stretch>
            <a:fillRect/>
          </a:stretch>
        </p:blipFill>
        <p:spPr>
          <a:xfrm>
            <a:off x="6256654" y="2732248"/>
            <a:ext cx="2222500" cy="174314"/>
          </a:xfrm>
          <a:prstGeom prst="rect">
            <a:avLst/>
          </a:prstGeom>
        </p:spPr>
      </p:pic>
      <p:sp>
        <p:nvSpPr>
          <p:cNvPr id="10" name="TextBox 9">
            <a:extLst>
              <a:ext uri="{FF2B5EF4-FFF2-40B4-BE49-F238E27FC236}">
                <a16:creationId xmlns:a16="http://schemas.microsoft.com/office/drawing/2014/main" id="{FA30B932-E141-EE49-D4F2-7119C041EC99}"/>
              </a:ext>
            </a:extLst>
          </p:cNvPr>
          <p:cNvSpPr txBox="1"/>
          <p:nvPr/>
        </p:nvSpPr>
        <p:spPr>
          <a:xfrm>
            <a:off x="6216467" y="2059846"/>
            <a:ext cx="2353716" cy="646331"/>
          </a:xfrm>
          <a:prstGeom prst="rect">
            <a:avLst/>
          </a:prstGeom>
          <a:solidFill>
            <a:schemeClr val="accent1">
              <a:lumMod val="20000"/>
              <a:lumOff val="80000"/>
            </a:schemeClr>
          </a:solidFill>
        </p:spPr>
        <p:txBody>
          <a:bodyPr wrap="square" rtlCol="0">
            <a:spAutoFit/>
          </a:bodyPr>
          <a:lstStyle/>
          <a:p>
            <a:pPr algn="ctr"/>
            <a:r>
              <a:rPr lang="en-US" dirty="0"/>
              <a:t>Ed4A linear regression temporal interpolation</a:t>
            </a:r>
          </a:p>
        </p:txBody>
      </p:sp>
      <p:sp>
        <p:nvSpPr>
          <p:cNvPr id="12" name="TextBox 11">
            <a:extLst>
              <a:ext uri="{FF2B5EF4-FFF2-40B4-BE49-F238E27FC236}">
                <a16:creationId xmlns:a16="http://schemas.microsoft.com/office/drawing/2014/main" id="{C1596175-B65C-01BC-2BA8-EA98A30FEFC2}"/>
              </a:ext>
            </a:extLst>
          </p:cNvPr>
          <p:cNvSpPr txBox="1"/>
          <p:nvPr/>
        </p:nvSpPr>
        <p:spPr>
          <a:xfrm>
            <a:off x="4765288" y="5515699"/>
            <a:ext cx="979242" cy="369332"/>
          </a:xfrm>
          <a:prstGeom prst="rect">
            <a:avLst/>
          </a:prstGeom>
          <a:noFill/>
        </p:spPr>
        <p:txBody>
          <a:bodyPr wrap="none" rtlCol="0">
            <a:spAutoFit/>
          </a:bodyPr>
          <a:lstStyle/>
          <a:p>
            <a:r>
              <a:rPr lang="en-US" dirty="0"/>
              <a:t>max =56</a:t>
            </a:r>
          </a:p>
        </p:txBody>
      </p:sp>
      <p:sp>
        <p:nvSpPr>
          <p:cNvPr id="13" name="TextBox 12">
            <a:extLst>
              <a:ext uri="{FF2B5EF4-FFF2-40B4-BE49-F238E27FC236}">
                <a16:creationId xmlns:a16="http://schemas.microsoft.com/office/drawing/2014/main" id="{812CEF95-BC01-20EE-26CC-27326AF72139}"/>
              </a:ext>
            </a:extLst>
          </p:cNvPr>
          <p:cNvSpPr txBox="1"/>
          <p:nvPr/>
        </p:nvSpPr>
        <p:spPr>
          <a:xfrm>
            <a:off x="257091" y="5985140"/>
            <a:ext cx="5633564" cy="646331"/>
          </a:xfrm>
          <a:prstGeom prst="rect">
            <a:avLst/>
          </a:prstGeom>
          <a:solidFill>
            <a:schemeClr val="accent1">
              <a:lumMod val="20000"/>
              <a:lumOff val="80000"/>
            </a:schemeClr>
          </a:solidFill>
        </p:spPr>
        <p:txBody>
          <a:bodyPr wrap="square" rtlCol="0">
            <a:spAutoFit/>
          </a:bodyPr>
          <a:lstStyle/>
          <a:p>
            <a:r>
              <a:rPr lang="en-US" dirty="0"/>
              <a:t>Note that the regions with default values is not random but occur over regions with large surface </a:t>
            </a:r>
            <a:r>
              <a:rPr lang="en-US" dirty="0" err="1"/>
              <a:t>reflectances</a:t>
            </a:r>
            <a:endParaRPr lang="en-US" dirty="0"/>
          </a:p>
        </p:txBody>
      </p:sp>
      <p:pic>
        <p:nvPicPr>
          <p:cNvPr id="14" name="Picture 13">
            <a:extLst>
              <a:ext uri="{FF2B5EF4-FFF2-40B4-BE49-F238E27FC236}">
                <a16:creationId xmlns:a16="http://schemas.microsoft.com/office/drawing/2014/main" id="{443F20D9-3954-9957-C386-7F923BD85E96}"/>
              </a:ext>
            </a:extLst>
          </p:cNvPr>
          <p:cNvPicPr>
            <a:picLocks noChangeAspect="1"/>
          </p:cNvPicPr>
          <p:nvPr/>
        </p:nvPicPr>
        <p:blipFill>
          <a:blip r:embed="rId5"/>
          <a:stretch>
            <a:fillRect/>
          </a:stretch>
        </p:blipFill>
        <p:spPr>
          <a:xfrm>
            <a:off x="8679898" y="2892207"/>
            <a:ext cx="2170491" cy="2230229"/>
          </a:xfrm>
          <a:prstGeom prst="rect">
            <a:avLst/>
          </a:prstGeom>
        </p:spPr>
      </p:pic>
      <p:sp>
        <p:nvSpPr>
          <p:cNvPr id="15" name="TextBox 14">
            <a:extLst>
              <a:ext uri="{FF2B5EF4-FFF2-40B4-BE49-F238E27FC236}">
                <a16:creationId xmlns:a16="http://schemas.microsoft.com/office/drawing/2014/main" id="{E30E0A3A-23D6-FFD1-BB3A-73248154A546}"/>
              </a:ext>
            </a:extLst>
          </p:cNvPr>
          <p:cNvSpPr txBox="1"/>
          <p:nvPr/>
        </p:nvSpPr>
        <p:spPr>
          <a:xfrm>
            <a:off x="8639304" y="2051697"/>
            <a:ext cx="2303838" cy="646331"/>
          </a:xfrm>
          <a:prstGeom prst="rect">
            <a:avLst/>
          </a:prstGeom>
          <a:solidFill>
            <a:schemeClr val="accent1">
              <a:lumMod val="20000"/>
              <a:lumOff val="80000"/>
            </a:schemeClr>
          </a:solidFill>
        </p:spPr>
        <p:txBody>
          <a:bodyPr wrap="square" rtlCol="0">
            <a:spAutoFit/>
          </a:bodyPr>
          <a:lstStyle/>
          <a:p>
            <a:pPr algn="ctr"/>
            <a:r>
              <a:rPr lang="en-US" dirty="0"/>
              <a:t>Ed4B CSZA bin temporal interpolation</a:t>
            </a:r>
          </a:p>
        </p:txBody>
      </p:sp>
      <p:pic>
        <p:nvPicPr>
          <p:cNvPr id="16" name="Picture 15">
            <a:extLst>
              <a:ext uri="{FF2B5EF4-FFF2-40B4-BE49-F238E27FC236}">
                <a16:creationId xmlns:a16="http://schemas.microsoft.com/office/drawing/2014/main" id="{D48515ED-4D9C-85AC-17B0-C7F99E6048A3}"/>
              </a:ext>
            </a:extLst>
          </p:cNvPr>
          <p:cNvPicPr>
            <a:picLocks noChangeAspect="1"/>
          </p:cNvPicPr>
          <p:nvPr/>
        </p:nvPicPr>
        <p:blipFill>
          <a:blip r:embed="rId4"/>
          <a:stretch>
            <a:fillRect/>
          </a:stretch>
        </p:blipFill>
        <p:spPr>
          <a:xfrm>
            <a:off x="8694521" y="2706177"/>
            <a:ext cx="2086747" cy="163667"/>
          </a:xfrm>
          <a:prstGeom prst="rect">
            <a:avLst/>
          </a:prstGeom>
        </p:spPr>
      </p:pic>
      <p:sp>
        <p:nvSpPr>
          <p:cNvPr id="17" name="Rectangle 16">
            <a:extLst>
              <a:ext uri="{FF2B5EF4-FFF2-40B4-BE49-F238E27FC236}">
                <a16:creationId xmlns:a16="http://schemas.microsoft.com/office/drawing/2014/main" id="{EBE860DD-42D4-769C-9168-998CE55712A4}"/>
              </a:ext>
            </a:extLst>
          </p:cNvPr>
          <p:cNvSpPr/>
          <p:nvPr/>
        </p:nvSpPr>
        <p:spPr>
          <a:xfrm>
            <a:off x="8694521" y="3865845"/>
            <a:ext cx="2086747" cy="297277"/>
          </a:xfrm>
          <a:prstGeom prst="rect">
            <a:avLst/>
          </a:prstGeom>
          <a:noFill/>
          <a:ln w="28575">
            <a:solidFill>
              <a:srgbClr val="00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8EFC1B3-228F-21E9-6696-C67E9B9886EE}"/>
              </a:ext>
            </a:extLst>
          </p:cNvPr>
          <p:cNvSpPr/>
          <p:nvPr/>
        </p:nvSpPr>
        <p:spPr>
          <a:xfrm>
            <a:off x="6256655" y="3865845"/>
            <a:ext cx="2066900" cy="319669"/>
          </a:xfrm>
          <a:prstGeom prst="rect">
            <a:avLst/>
          </a:prstGeom>
          <a:noFill/>
          <a:ln w="28575">
            <a:solidFill>
              <a:srgbClr val="00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6BF58A5-FF51-1D74-60AA-5457E8BA3E81}"/>
              </a:ext>
            </a:extLst>
          </p:cNvPr>
          <p:cNvSpPr txBox="1"/>
          <p:nvPr/>
        </p:nvSpPr>
        <p:spPr>
          <a:xfrm>
            <a:off x="10948832" y="3843453"/>
            <a:ext cx="821315" cy="276999"/>
          </a:xfrm>
          <a:prstGeom prst="rect">
            <a:avLst/>
          </a:prstGeom>
          <a:solidFill>
            <a:schemeClr val="bg1"/>
          </a:solidFill>
          <a:ln w="28575">
            <a:solidFill>
              <a:srgbClr val="008F00"/>
            </a:solidFill>
          </a:ln>
        </p:spPr>
        <p:txBody>
          <a:bodyPr wrap="none" rtlCol="0">
            <a:spAutoFit/>
          </a:bodyPr>
          <a:lstStyle/>
          <a:p>
            <a:r>
              <a:rPr lang="en-US" sz="1200" dirty="0"/>
              <a:t>computed</a:t>
            </a:r>
          </a:p>
        </p:txBody>
      </p:sp>
      <p:sp>
        <p:nvSpPr>
          <p:cNvPr id="21" name="TextBox 20">
            <a:extLst>
              <a:ext uri="{FF2B5EF4-FFF2-40B4-BE49-F238E27FC236}">
                <a16:creationId xmlns:a16="http://schemas.microsoft.com/office/drawing/2014/main" id="{0653D9EF-25D3-B097-314C-C110B7A584A8}"/>
              </a:ext>
            </a:extLst>
          </p:cNvPr>
          <p:cNvSpPr txBox="1"/>
          <p:nvPr/>
        </p:nvSpPr>
        <p:spPr>
          <a:xfrm>
            <a:off x="10943142" y="3178097"/>
            <a:ext cx="954364" cy="276999"/>
          </a:xfrm>
          <a:prstGeom prst="rect">
            <a:avLst/>
          </a:prstGeom>
          <a:solidFill>
            <a:schemeClr val="bg1"/>
          </a:solidFill>
          <a:ln w="28575">
            <a:solidFill>
              <a:srgbClr val="FF0000"/>
            </a:solidFill>
          </a:ln>
        </p:spPr>
        <p:txBody>
          <a:bodyPr wrap="none" rtlCol="0">
            <a:spAutoFit/>
          </a:bodyPr>
          <a:lstStyle/>
          <a:p>
            <a:r>
              <a:rPr lang="en-US" sz="1200" dirty="0"/>
              <a:t>interpolated</a:t>
            </a:r>
          </a:p>
        </p:txBody>
      </p:sp>
      <p:sp>
        <p:nvSpPr>
          <p:cNvPr id="22" name="Rectangle 21">
            <a:extLst>
              <a:ext uri="{FF2B5EF4-FFF2-40B4-BE49-F238E27FC236}">
                <a16:creationId xmlns:a16="http://schemas.microsoft.com/office/drawing/2014/main" id="{FC29B7BC-F199-2ADC-DF94-F0D7D6B13805}"/>
              </a:ext>
            </a:extLst>
          </p:cNvPr>
          <p:cNvSpPr/>
          <p:nvPr/>
        </p:nvSpPr>
        <p:spPr>
          <a:xfrm>
            <a:off x="8694521" y="4192948"/>
            <a:ext cx="2086747" cy="92885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141AD58-0B91-C245-FB4B-39458A5D5FC7}"/>
              </a:ext>
            </a:extLst>
          </p:cNvPr>
          <p:cNvSpPr/>
          <p:nvPr/>
        </p:nvSpPr>
        <p:spPr>
          <a:xfrm>
            <a:off x="8694521" y="2920161"/>
            <a:ext cx="2086747" cy="9009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DD93A52-97B5-FE01-0F3C-6E998293AE4D}"/>
              </a:ext>
            </a:extLst>
          </p:cNvPr>
          <p:cNvSpPr/>
          <p:nvPr/>
        </p:nvSpPr>
        <p:spPr>
          <a:xfrm>
            <a:off x="6236808" y="2932570"/>
            <a:ext cx="2086747" cy="9009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0E59000-3FCE-751D-7076-8E0212CBF21C}"/>
              </a:ext>
            </a:extLst>
          </p:cNvPr>
          <p:cNvSpPr/>
          <p:nvPr/>
        </p:nvSpPr>
        <p:spPr>
          <a:xfrm>
            <a:off x="6256654" y="4204081"/>
            <a:ext cx="2086747" cy="9009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322066D-15D7-CFAB-264A-47DF01171BB8}"/>
              </a:ext>
            </a:extLst>
          </p:cNvPr>
          <p:cNvSpPr txBox="1"/>
          <p:nvPr/>
        </p:nvSpPr>
        <p:spPr>
          <a:xfrm>
            <a:off x="6216467" y="5311621"/>
            <a:ext cx="5458729" cy="1200329"/>
          </a:xfrm>
          <a:prstGeom prst="rect">
            <a:avLst/>
          </a:prstGeom>
          <a:solidFill>
            <a:schemeClr val="accent1">
              <a:lumMod val="20000"/>
              <a:lumOff val="80000"/>
            </a:schemeClr>
          </a:solidFill>
        </p:spPr>
        <p:txBody>
          <a:bodyPr wrap="square" rtlCol="0">
            <a:spAutoFit/>
          </a:bodyPr>
          <a:lstStyle/>
          <a:p>
            <a:r>
              <a:rPr lang="en-US" dirty="0"/>
              <a:t>• The TISA code can only temporally interpolate computed fluxes one parameter at a time</a:t>
            </a:r>
          </a:p>
          <a:p>
            <a:r>
              <a:rPr lang="en-US" dirty="0"/>
              <a:t>• This CSZA bin approach was successful, there are no more </a:t>
            </a:r>
            <a:r>
              <a:rPr lang="en-US" sz="1800" dirty="0" err="1"/>
              <a:t>SWdn</a:t>
            </a:r>
            <a:r>
              <a:rPr lang="en-US" sz="1800" dirty="0"/>
              <a:t>&lt;</a:t>
            </a:r>
            <a:r>
              <a:rPr lang="en-US" sz="1800" dirty="0" err="1"/>
              <a:t>Swup</a:t>
            </a:r>
            <a:r>
              <a:rPr lang="en-US" sz="1800" dirty="0"/>
              <a:t> cases over the 21-year record</a:t>
            </a:r>
            <a:endParaRPr lang="en-US" dirty="0"/>
          </a:p>
        </p:txBody>
      </p:sp>
      <p:sp>
        <p:nvSpPr>
          <p:cNvPr id="28" name="TextBox 27">
            <a:extLst>
              <a:ext uri="{FF2B5EF4-FFF2-40B4-BE49-F238E27FC236}">
                <a16:creationId xmlns:a16="http://schemas.microsoft.com/office/drawing/2014/main" id="{8816B012-0D6F-9DA4-481D-EB6B87587E96}"/>
              </a:ext>
            </a:extLst>
          </p:cNvPr>
          <p:cNvSpPr txBox="1"/>
          <p:nvPr/>
        </p:nvSpPr>
        <p:spPr>
          <a:xfrm>
            <a:off x="6301613" y="1561390"/>
            <a:ext cx="4537139" cy="369332"/>
          </a:xfrm>
          <a:prstGeom prst="rect">
            <a:avLst/>
          </a:prstGeom>
          <a:solidFill>
            <a:schemeClr val="bg2"/>
          </a:solidFill>
        </p:spPr>
        <p:txBody>
          <a:bodyPr wrap="none" rtlCol="0">
            <a:spAutoFit/>
          </a:bodyPr>
          <a:lstStyle/>
          <a:p>
            <a:r>
              <a:rPr lang="en-US" dirty="0"/>
              <a:t>Libyan Desert region, clear-sky surface SW flux</a:t>
            </a:r>
          </a:p>
        </p:txBody>
      </p:sp>
    </p:spTree>
    <p:extLst>
      <p:ext uri="{BB962C8B-B14F-4D97-AF65-F5344CB8AC3E}">
        <p14:creationId xmlns:p14="http://schemas.microsoft.com/office/powerpoint/2010/main" val="3246462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9262-A6B7-8B05-F32B-108079FDAE23}"/>
              </a:ext>
            </a:extLst>
          </p:cNvPr>
          <p:cNvSpPr>
            <a:spLocks noGrp="1"/>
          </p:cNvSpPr>
          <p:nvPr>
            <p:ph type="title"/>
          </p:nvPr>
        </p:nvSpPr>
        <p:spPr/>
        <p:txBody>
          <a:bodyPr/>
          <a:lstStyle/>
          <a:p>
            <a:r>
              <a:rPr lang="en-US" dirty="0"/>
              <a:t>Ed5 computed flux temporal interpolation strategy</a:t>
            </a:r>
          </a:p>
        </p:txBody>
      </p:sp>
      <p:sp>
        <p:nvSpPr>
          <p:cNvPr id="4" name="TextBox 3">
            <a:extLst>
              <a:ext uri="{FF2B5EF4-FFF2-40B4-BE49-F238E27FC236}">
                <a16:creationId xmlns:a16="http://schemas.microsoft.com/office/drawing/2014/main" id="{10E028C5-1F91-11C8-6387-5D16AC674EC1}"/>
              </a:ext>
            </a:extLst>
          </p:cNvPr>
          <p:cNvSpPr txBox="1"/>
          <p:nvPr/>
        </p:nvSpPr>
        <p:spPr>
          <a:xfrm>
            <a:off x="1266843" y="2136921"/>
            <a:ext cx="7670690" cy="3385542"/>
          </a:xfrm>
          <a:prstGeom prst="rect">
            <a:avLst/>
          </a:prstGeom>
          <a:solidFill>
            <a:schemeClr val="bg1"/>
          </a:solidFill>
        </p:spPr>
        <p:txBody>
          <a:bodyPr wrap="none" rtlCol="0">
            <a:spAutoFit/>
          </a:bodyPr>
          <a:lstStyle/>
          <a:p>
            <a:r>
              <a:rPr lang="en-US" sz="1400" b="1" dirty="0">
                <a:latin typeface="Courier New" panose="02070309020205020404" pitchFamily="49" charset="0"/>
                <a:cs typeface="Courier New" panose="02070309020205020404" pitchFamily="49" charset="0"/>
              </a:rPr>
              <a:t>  </a:t>
            </a:r>
          </a:p>
          <a:p>
            <a:r>
              <a:rPr lang="en-US" sz="1400" b="1" dirty="0">
                <a:latin typeface="Courier New" panose="02070309020205020404" pitchFamily="49" charset="0"/>
                <a:cs typeface="Courier New" panose="02070309020205020404" pitchFamily="49" charset="0"/>
              </a:rPr>
              <a:t>    </a:t>
            </a:r>
            <a:r>
              <a:rPr lang="en-US" sz="1300" b="1" dirty="0" err="1">
                <a:latin typeface="Courier New" panose="02070309020205020404" pitchFamily="49" charset="0"/>
                <a:cs typeface="Courier New" panose="02070309020205020404" pitchFamily="49" charset="0"/>
              </a:rPr>
              <a:t>hr</a:t>
            </a:r>
            <a:r>
              <a:rPr lang="en-US" sz="1300" b="1" dirty="0">
                <a:latin typeface="Courier New" panose="02070309020205020404" pitchFamily="49" charset="0"/>
                <a:cs typeface="Courier New" panose="02070309020205020404" pitchFamily="49" charset="0"/>
              </a:rPr>
              <a:t>      SZA   </a:t>
            </a:r>
            <a:r>
              <a:rPr lang="en-US" sz="1300" b="1" dirty="0" err="1">
                <a:latin typeface="Courier New" panose="02070309020205020404" pitchFamily="49" charset="0"/>
                <a:cs typeface="Courier New" panose="02070309020205020404" pitchFamily="49" charset="0"/>
              </a:rPr>
              <a:t>Dn_ClrSky</a:t>
            </a:r>
            <a:r>
              <a:rPr lang="en-US" sz="1300" b="1" dirty="0">
                <a:latin typeface="Courier New" panose="02070309020205020404" pitchFamily="49" charset="0"/>
                <a:cs typeface="Courier New" panose="02070309020205020404" pitchFamily="49" charset="0"/>
              </a:rPr>
              <a:t>  </a:t>
            </a:r>
            <a:r>
              <a:rPr lang="en-US" sz="1300" b="1" dirty="0" err="1">
                <a:latin typeface="Courier New" panose="02070309020205020404" pitchFamily="49" charset="0"/>
                <a:cs typeface="Courier New" panose="02070309020205020404" pitchFamily="49" charset="0"/>
              </a:rPr>
              <a:t>Up_ClrSky</a:t>
            </a:r>
            <a:r>
              <a:rPr lang="en-US" sz="1300" b="1" dirty="0">
                <a:latin typeface="Courier New" panose="02070309020205020404" pitchFamily="49" charset="0"/>
                <a:cs typeface="Courier New" panose="02070309020205020404" pitchFamily="49" charset="0"/>
              </a:rPr>
              <a:t>      </a:t>
            </a:r>
            <a:r>
              <a:rPr lang="en-US" sz="1300" b="1" dirty="0" err="1">
                <a:latin typeface="Courier New" panose="02070309020205020404" pitchFamily="49" charset="0"/>
                <a:cs typeface="Courier New" panose="02070309020205020404" pitchFamily="49" charset="0"/>
              </a:rPr>
              <a:t>Dn</a:t>
            </a:r>
            <a:r>
              <a:rPr lang="en-US" sz="1300" b="1" dirty="0">
                <a:latin typeface="Courier New" panose="02070309020205020404" pitchFamily="49" charset="0"/>
                <a:cs typeface="Courier New" panose="02070309020205020404" pitchFamily="49" charset="0"/>
              </a:rPr>
              <a:t>-Up Up/</a:t>
            </a:r>
            <a:r>
              <a:rPr lang="en-US" sz="1300" b="1" dirty="0" err="1">
                <a:latin typeface="Courier New" panose="02070309020205020404" pitchFamily="49" charset="0"/>
                <a:cs typeface="Courier New" panose="02070309020205020404" pitchFamily="49" charset="0"/>
              </a:rPr>
              <a:t>Dn_sfc</a:t>
            </a:r>
            <a:r>
              <a:rPr lang="en-US" sz="1300" b="1" dirty="0">
                <a:latin typeface="Courier New" panose="02070309020205020404" pitchFamily="49" charset="0"/>
                <a:cs typeface="Courier New" panose="02070309020205020404" pitchFamily="49" charset="0"/>
              </a:rPr>
              <a:t>   </a:t>
            </a:r>
            <a:r>
              <a:rPr lang="en-US" sz="1300" b="1" dirty="0" err="1">
                <a:latin typeface="Courier New" panose="02070309020205020404" pitchFamily="49" charset="0"/>
                <a:cs typeface="Courier New" panose="02070309020205020404" pitchFamily="49" charset="0"/>
              </a:rPr>
              <a:t>Dn_sfc</a:t>
            </a:r>
            <a:r>
              <a:rPr lang="en-US" sz="1300" b="1" dirty="0">
                <a:latin typeface="Courier New" panose="02070309020205020404" pitchFamily="49" charset="0"/>
                <a:cs typeface="Courier New" panose="02070309020205020404" pitchFamily="49" charset="0"/>
              </a:rPr>
              <a:t>/</a:t>
            </a:r>
            <a:r>
              <a:rPr lang="en-US" sz="1300" b="1" dirty="0" err="1">
                <a:latin typeface="Courier New" panose="02070309020205020404" pitchFamily="49" charset="0"/>
                <a:cs typeface="Courier New" panose="02070309020205020404" pitchFamily="49" charset="0"/>
              </a:rPr>
              <a:t>TOADn</a:t>
            </a:r>
            <a:endParaRPr lang="en-US" sz="1300" b="1" dirty="0">
              <a:latin typeface="Courier New" panose="02070309020205020404" pitchFamily="49" charset="0"/>
              <a:cs typeface="Courier New" panose="02070309020205020404" pitchFamily="49" charset="0"/>
            </a:endParaRPr>
          </a:p>
          <a:p>
            <a:r>
              <a:rPr lang="en-US" sz="1400" b="1" dirty="0">
                <a:latin typeface="Courier New" panose="02070309020205020404" pitchFamily="49" charset="0"/>
                <a:cs typeface="Courier New" panose="02070309020205020404" pitchFamily="49" charset="0"/>
              </a:rPr>
              <a:t>    199    86.39    21.52.     11.60      9.92     0.54     0.25</a:t>
            </a:r>
          </a:p>
          <a:p>
            <a:r>
              <a:rPr lang="en-US" sz="1400" b="1" dirty="0">
                <a:latin typeface="Courier New" panose="02070309020205020404" pitchFamily="49" charset="0"/>
                <a:cs typeface="Courier New" panose="02070309020205020404" pitchFamily="49" charset="0"/>
              </a:rPr>
              <a:t>    200    74.03   149.12      70.65     78.47     0.47     0.39</a:t>
            </a:r>
          </a:p>
          <a:p>
            <a:r>
              <a:rPr lang="en-US" sz="1400" b="1" dirty="0">
                <a:latin typeface="Courier New" panose="02070309020205020404" pitchFamily="49" charset="0"/>
                <a:cs typeface="Courier New" panose="02070309020205020404" pitchFamily="49" charset="0"/>
              </a:rPr>
              <a:t>    201    61.76   307.08      72.70    234.38     0.24     0.47</a:t>
            </a:r>
          </a:p>
          <a:p>
            <a:r>
              <a:rPr lang="en-US" sz="1400" b="1" dirty="0">
                <a:latin typeface="Courier New" panose="02070309020205020404" pitchFamily="49" charset="0"/>
                <a:cs typeface="Courier New" panose="02070309020205020404" pitchFamily="49" charset="0"/>
              </a:rPr>
              <a:t>    202    50.49   477.35     128.18    349.17     0.27     0.54</a:t>
            </a:r>
          </a:p>
          <a:p>
            <a:r>
              <a:rPr lang="en-US" sz="1400" b="1" dirty="0">
                <a:latin typeface="Courier New" panose="02070309020205020404" pitchFamily="49" charset="0"/>
                <a:cs typeface="Courier New" panose="02070309020205020404" pitchFamily="49" charset="0"/>
              </a:rPr>
              <a:t>    203    41.13   610.70     172.40    438.30     0.28     0.59</a:t>
            </a:r>
          </a:p>
          <a:p>
            <a:r>
              <a:rPr lang="en-US" sz="1400" b="1" dirty="0">
                <a:latin typeface="Courier New" panose="02070309020205020404" pitchFamily="49" charset="0"/>
                <a:cs typeface="Courier New" panose="02070309020205020404" pitchFamily="49" charset="0"/>
              </a:rPr>
              <a:t>    204    35.28   801.47     240.12    561.35     0.30     0.71</a:t>
            </a:r>
          </a:p>
          <a:p>
            <a:r>
              <a:rPr lang="en-US" sz="1400" b="1" dirty="0">
                <a:latin typeface="Courier New" panose="02070309020205020404" pitchFamily="49" charset="0"/>
                <a:cs typeface="Courier New" panose="02070309020205020404" pitchFamily="49" charset="0"/>
              </a:rPr>
              <a:t>    205    34.81   776.88     235.12    541.75     0.30     0.69</a:t>
            </a:r>
          </a:p>
          <a:p>
            <a:r>
              <a:rPr lang="en-US" sz="1400" b="1" dirty="0">
                <a:latin typeface="Courier New" panose="02070309020205020404" pitchFamily="49" charset="0"/>
                <a:cs typeface="Courier New" panose="02070309020205020404" pitchFamily="49" charset="0"/>
              </a:rPr>
              <a:t>    206    39.91   679.10     209.43    469.67     0.31     0.64</a:t>
            </a:r>
          </a:p>
          <a:p>
            <a:r>
              <a:rPr lang="en-US" sz="1400" b="1" dirty="0">
                <a:latin typeface="Courier New" panose="02070309020205020404" pitchFamily="49" charset="0"/>
                <a:cs typeface="Courier New" panose="02070309020205020404" pitchFamily="49" charset="0"/>
              </a:rPr>
              <a:t>    207    48.83   518.88     151.27    367.60     0.29     0.57</a:t>
            </a:r>
          </a:p>
          <a:p>
            <a:r>
              <a:rPr lang="en-US" sz="1400" b="1" dirty="0">
                <a:latin typeface="Courier New" panose="02070309020205020404" pitchFamily="49" charset="0"/>
                <a:cs typeface="Courier New" panose="02070309020205020404" pitchFamily="49" charset="0"/>
              </a:rPr>
              <a:t>    208    59.87   329.10      88.05    241.05     0.27     0.48</a:t>
            </a:r>
          </a:p>
          <a:p>
            <a:r>
              <a:rPr lang="en-US" sz="1400" b="1" dirty="0">
                <a:latin typeface="Courier New" panose="02070309020205020404" pitchFamily="49" charset="0"/>
                <a:cs typeface="Courier New" panose="02070309020205020404" pitchFamily="49" charset="0"/>
              </a:rPr>
              <a:t>    209    72.02   150.90      32.60    118.30     0.22     0.35</a:t>
            </a:r>
          </a:p>
          <a:p>
            <a:r>
              <a:rPr lang="en-US" sz="1400" b="1" dirty="0">
                <a:latin typeface="Courier New" panose="02070309020205020404" pitchFamily="49" charset="0"/>
                <a:cs typeface="Courier New" panose="02070309020205020404" pitchFamily="49" charset="0"/>
              </a:rPr>
              <a:t>    210    84.67    32.03      17.17     14.85     0.54     0.25</a:t>
            </a:r>
          </a:p>
          <a:p>
            <a:r>
              <a:rPr lang="en-US" dirty="0"/>
              <a:t> </a:t>
            </a:r>
          </a:p>
        </p:txBody>
      </p:sp>
      <p:sp>
        <p:nvSpPr>
          <p:cNvPr id="7" name="TextBox 6">
            <a:extLst>
              <a:ext uri="{FF2B5EF4-FFF2-40B4-BE49-F238E27FC236}">
                <a16:creationId xmlns:a16="http://schemas.microsoft.com/office/drawing/2014/main" id="{229A7728-2421-A8A1-FEBC-24B46BD4E7FD}"/>
              </a:ext>
            </a:extLst>
          </p:cNvPr>
          <p:cNvSpPr txBox="1"/>
          <p:nvPr/>
        </p:nvSpPr>
        <p:spPr>
          <a:xfrm>
            <a:off x="1266843" y="1767589"/>
            <a:ext cx="4537139" cy="369332"/>
          </a:xfrm>
          <a:prstGeom prst="rect">
            <a:avLst/>
          </a:prstGeom>
          <a:solidFill>
            <a:schemeClr val="bg2"/>
          </a:solidFill>
        </p:spPr>
        <p:txBody>
          <a:bodyPr wrap="none" rtlCol="0">
            <a:spAutoFit/>
          </a:bodyPr>
          <a:lstStyle/>
          <a:p>
            <a:r>
              <a:rPr lang="en-US" dirty="0"/>
              <a:t>Libyan Desert region, clear-sky surface SW flux</a:t>
            </a:r>
          </a:p>
        </p:txBody>
      </p:sp>
      <p:sp>
        <p:nvSpPr>
          <p:cNvPr id="8" name="TextBox 7">
            <a:extLst>
              <a:ext uri="{FF2B5EF4-FFF2-40B4-BE49-F238E27FC236}">
                <a16:creationId xmlns:a16="http://schemas.microsoft.com/office/drawing/2014/main" id="{5470F573-70CE-5EB6-8BEE-E701A9F86154}"/>
              </a:ext>
            </a:extLst>
          </p:cNvPr>
          <p:cNvSpPr txBox="1"/>
          <p:nvPr/>
        </p:nvSpPr>
        <p:spPr>
          <a:xfrm>
            <a:off x="7724765" y="1653923"/>
            <a:ext cx="2425536" cy="369332"/>
          </a:xfrm>
          <a:prstGeom prst="rect">
            <a:avLst/>
          </a:prstGeom>
          <a:solidFill>
            <a:schemeClr val="accent1">
              <a:lumMod val="20000"/>
              <a:lumOff val="80000"/>
            </a:schemeClr>
          </a:solidFill>
        </p:spPr>
        <p:txBody>
          <a:bodyPr wrap="none" rtlCol="0">
            <a:spAutoFit/>
          </a:bodyPr>
          <a:lstStyle/>
          <a:p>
            <a:r>
              <a:rPr lang="en-US" dirty="0"/>
              <a:t>transmission at surface</a:t>
            </a:r>
          </a:p>
        </p:txBody>
      </p:sp>
      <p:sp>
        <p:nvSpPr>
          <p:cNvPr id="9" name="TextBox 8">
            <a:extLst>
              <a:ext uri="{FF2B5EF4-FFF2-40B4-BE49-F238E27FC236}">
                <a16:creationId xmlns:a16="http://schemas.microsoft.com/office/drawing/2014/main" id="{4DFE3F41-454C-069C-F525-1D38516C696F}"/>
              </a:ext>
            </a:extLst>
          </p:cNvPr>
          <p:cNvSpPr txBox="1"/>
          <p:nvPr/>
        </p:nvSpPr>
        <p:spPr>
          <a:xfrm>
            <a:off x="5864226" y="1729138"/>
            <a:ext cx="1824346" cy="369332"/>
          </a:xfrm>
          <a:prstGeom prst="rect">
            <a:avLst/>
          </a:prstGeom>
          <a:solidFill>
            <a:schemeClr val="accent1">
              <a:lumMod val="20000"/>
              <a:lumOff val="80000"/>
            </a:schemeClr>
          </a:solidFill>
        </p:spPr>
        <p:txBody>
          <a:bodyPr wrap="none" rtlCol="0">
            <a:spAutoFit/>
          </a:bodyPr>
          <a:lstStyle/>
          <a:p>
            <a:r>
              <a:rPr lang="en-US" dirty="0"/>
              <a:t>Albedo at surface</a:t>
            </a:r>
          </a:p>
        </p:txBody>
      </p:sp>
      <p:cxnSp>
        <p:nvCxnSpPr>
          <p:cNvPr id="10" name="Straight Arrow Connector 9">
            <a:extLst>
              <a:ext uri="{FF2B5EF4-FFF2-40B4-BE49-F238E27FC236}">
                <a16:creationId xmlns:a16="http://schemas.microsoft.com/office/drawing/2014/main" id="{ACB605A8-9F08-C475-9B68-68C21FC82AB4}"/>
              </a:ext>
            </a:extLst>
          </p:cNvPr>
          <p:cNvCxnSpPr>
            <a:cxnSpLocks/>
          </p:cNvCxnSpPr>
          <p:nvPr/>
        </p:nvCxnSpPr>
        <p:spPr>
          <a:xfrm>
            <a:off x="7987250" y="2023255"/>
            <a:ext cx="0" cy="31849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3AD9A10-9DC0-C7D1-B072-B5B3DFA08252}"/>
              </a:ext>
            </a:extLst>
          </p:cNvPr>
          <p:cNvCxnSpPr>
            <a:cxnSpLocks/>
          </p:cNvCxnSpPr>
          <p:nvPr/>
        </p:nvCxnSpPr>
        <p:spPr>
          <a:xfrm>
            <a:off x="7070254" y="2023255"/>
            <a:ext cx="0" cy="44088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3B61F99-EF58-80D3-16CF-795E93E3488F}"/>
              </a:ext>
            </a:extLst>
          </p:cNvPr>
          <p:cNvSpPr txBox="1"/>
          <p:nvPr/>
        </p:nvSpPr>
        <p:spPr>
          <a:xfrm>
            <a:off x="1266843" y="5636129"/>
            <a:ext cx="7418121" cy="923330"/>
          </a:xfrm>
          <a:prstGeom prst="rect">
            <a:avLst/>
          </a:prstGeom>
          <a:solidFill>
            <a:schemeClr val="accent1">
              <a:lumMod val="20000"/>
              <a:lumOff val="80000"/>
            </a:schemeClr>
          </a:solidFill>
        </p:spPr>
        <p:txBody>
          <a:bodyPr wrap="none" rtlCol="0">
            <a:spAutoFit/>
          </a:bodyPr>
          <a:lstStyle/>
          <a:p>
            <a:r>
              <a:rPr lang="en-US" dirty="0"/>
              <a:t>For Ed5</a:t>
            </a:r>
          </a:p>
          <a:p>
            <a:r>
              <a:rPr lang="en-US" dirty="0"/>
              <a:t>For SW down temporally interpolate the transmission (Down/Solar incoming)</a:t>
            </a:r>
          </a:p>
          <a:p>
            <a:r>
              <a:rPr lang="en-US" dirty="0"/>
              <a:t>For SW up temporally interpolate the albedo (Up/Down)</a:t>
            </a:r>
          </a:p>
        </p:txBody>
      </p:sp>
      <p:sp>
        <p:nvSpPr>
          <p:cNvPr id="17" name="TextBox 16">
            <a:extLst>
              <a:ext uri="{FF2B5EF4-FFF2-40B4-BE49-F238E27FC236}">
                <a16:creationId xmlns:a16="http://schemas.microsoft.com/office/drawing/2014/main" id="{75EF417F-0A53-1CC7-DD2A-6BD589D5DFB7}"/>
              </a:ext>
            </a:extLst>
          </p:cNvPr>
          <p:cNvSpPr txBox="1"/>
          <p:nvPr/>
        </p:nvSpPr>
        <p:spPr>
          <a:xfrm>
            <a:off x="9133726" y="2979486"/>
            <a:ext cx="2578813" cy="923330"/>
          </a:xfrm>
          <a:prstGeom prst="rect">
            <a:avLst/>
          </a:prstGeom>
          <a:solidFill>
            <a:schemeClr val="accent1">
              <a:lumMod val="20000"/>
              <a:lumOff val="80000"/>
            </a:schemeClr>
          </a:solidFill>
        </p:spPr>
        <p:txBody>
          <a:bodyPr wrap="square" rtlCol="0">
            <a:spAutoFit/>
          </a:bodyPr>
          <a:lstStyle/>
          <a:p>
            <a:r>
              <a:rPr lang="en-US" dirty="0"/>
              <a:t>the transmission and albedo have a distinct diurnal variation</a:t>
            </a:r>
          </a:p>
        </p:txBody>
      </p:sp>
    </p:spTree>
    <p:extLst>
      <p:ext uri="{BB962C8B-B14F-4D97-AF65-F5344CB8AC3E}">
        <p14:creationId xmlns:p14="http://schemas.microsoft.com/office/powerpoint/2010/main" val="2589860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19A7-2220-8B08-3DEC-C9CF03350CF8}"/>
              </a:ext>
            </a:extLst>
          </p:cNvPr>
          <p:cNvSpPr>
            <a:spLocks noGrp="1"/>
          </p:cNvSpPr>
          <p:nvPr>
            <p:ph type="title"/>
          </p:nvPr>
        </p:nvSpPr>
        <p:spPr>
          <a:xfrm>
            <a:off x="534257" y="365125"/>
            <a:ext cx="11137186" cy="1325563"/>
          </a:xfrm>
        </p:spPr>
        <p:txBody>
          <a:bodyPr/>
          <a:lstStyle/>
          <a:p>
            <a:pPr algn="ctr"/>
            <a:r>
              <a:rPr lang="en-US" sz="5400" dirty="0"/>
              <a:t>TISA Edition 5 framework</a:t>
            </a:r>
          </a:p>
        </p:txBody>
      </p:sp>
    </p:spTree>
    <p:extLst>
      <p:ext uri="{BB962C8B-B14F-4D97-AF65-F5344CB8AC3E}">
        <p14:creationId xmlns:p14="http://schemas.microsoft.com/office/powerpoint/2010/main" val="3243746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58FD6-D628-E47E-05AF-077203962E38}"/>
              </a:ext>
            </a:extLst>
          </p:cNvPr>
          <p:cNvSpPr>
            <a:spLocks noGrp="1"/>
          </p:cNvSpPr>
          <p:nvPr>
            <p:ph type="title"/>
          </p:nvPr>
        </p:nvSpPr>
        <p:spPr/>
        <p:txBody>
          <a:bodyPr/>
          <a:lstStyle/>
          <a:p>
            <a:r>
              <a:rPr lang="en-US" dirty="0"/>
              <a:t>TISA Edition 5 framework update</a:t>
            </a:r>
          </a:p>
        </p:txBody>
      </p:sp>
      <p:sp>
        <p:nvSpPr>
          <p:cNvPr id="3" name="Content Placeholder 2">
            <a:extLst>
              <a:ext uri="{FF2B5EF4-FFF2-40B4-BE49-F238E27FC236}">
                <a16:creationId xmlns:a16="http://schemas.microsoft.com/office/drawing/2014/main" id="{109B6A7B-9BEB-0547-C85C-D0F2622C763E}"/>
              </a:ext>
            </a:extLst>
          </p:cNvPr>
          <p:cNvSpPr>
            <a:spLocks noGrp="1"/>
          </p:cNvSpPr>
          <p:nvPr>
            <p:ph idx="1"/>
          </p:nvPr>
        </p:nvSpPr>
        <p:spPr/>
        <p:txBody>
          <a:bodyPr>
            <a:normAutofit fontScale="92500"/>
          </a:bodyPr>
          <a:lstStyle/>
          <a:p>
            <a:r>
              <a:rPr lang="en-US" dirty="0"/>
              <a:t>The CRS1deg was processed with the new TISA Edition 5 framework</a:t>
            </a:r>
          </a:p>
          <a:p>
            <a:r>
              <a:rPr lang="en-US" dirty="0"/>
              <a:t> No need to revise the code for the following, just the JSON file during compilation</a:t>
            </a:r>
          </a:p>
          <a:p>
            <a:pPr lvl="1"/>
            <a:r>
              <a:rPr lang="en-US" dirty="0"/>
              <a:t>Variable spatial gridding resolution (0.5°, 1.0°) (equal angle, nested)</a:t>
            </a:r>
          </a:p>
          <a:p>
            <a:pPr lvl="1"/>
            <a:r>
              <a:rPr lang="en-US" dirty="0"/>
              <a:t>Each parameter has a spatial averaging strategy (linear, log, weighted, SZA equalized)</a:t>
            </a:r>
          </a:p>
          <a:p>
            <a:pPr lvl="1"/>
            <a:r>
              <a:rPr lang="en-US" dirty="0"/>
              <a:t>Dynamic cloud layer or cloud-type binning (3-layers, 4-layers, 3x3 pc-tau) </a:t>
            </a:r>
          </a:p>
          <a:p>
            <a:pPr lvl="1"/>
            <a:r>
              <a:rPr lang="en-US" dirty="0"/>
              <a:t>Dynamic computed flux profile levels, and spectral wavelengths</a:t>
            </a:r>
          </a:p>
          <a:p>
            <a:pPr lvl="1"/>
            <a:r>
              <a:rPr lang="en-US" dirty="0"/>
              <a:t>Dynamic parameter processing (all parameters, fluxes-only, </a:t>
            </a:r>
            <a:r>
              <a:rPr lang="en-US" dirty="0" err="1"/>
              <a:t>etc</a:t>
            </a:r>
            <a:r>
              <a:rPr lang="en-US" dirty="0"/>
              <a:t>)</a:t>
            </a:r>
          </a:p>
          <a:p>
            <a:pPr lvl="1"/>
            <a:r>
              <a:rPr lang="en-US" dirty="0"/>
              <a:t>Parameter specific range min and max checking of input files</a:t>
            </a:r>
          </a:p>
          <a:p>
            <a:r>
              <a:rPr lang="en-US" dirty="0"/>
              <a:t>The Ed5 CRS1deg code base will be used for the SSF L2 alpha run</a:t>
            </a:r>
          </a:p>
          <a:p>
            <a:pPr lvl="1"/>
            <a:r>
              <a:rPr lang="en-US" dirty="0"/>
              <a:t>Just a few parameter specific additional modules will need to be coded</a:t>
            </a:r>
          </a:p>
          <a:p>
            <a:pPr lvl="1"/>
            <a:endParaRPr lang="en-US" dirty="0"/>
          </a:p>
        </p:txBody>
      </p:sp>
    </p:spTree>
    <p:extLst>
      <p:ext uri="{BB962C8B-B14F-4D97-AF65-F5344CB8AC3E}">
        <p14:creationId xmlns:p14="http://schemas.microsoft.com/office/powerpoint/2010/main" val="214767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2022-53F6-D2FC-15ED-0F9200BF2A0C}"/>
              </a:ext>
            </a:extLst>
          </p:cNvPr>
          <p:cNvSpPr>
            <a:spLocks noGrp="1"/>
          </p:cNvSpPr>
          <p:nvPr>
            <p:ph type="title"/>
          </p:nvPr>
        </p:nvSpPr>
        <p:spPr/>
        <p:txBody>
          <a:bodyPr/>
          <a:lstStyle/>
          <a:p>
            <a:r>
              <a:rPr lang="en-US" dirty="0"/>
              <a:t>TISA Edition 5 framework update</a:t>
            </a:r>
          </a:p>
        </p:txBody>
      </p:sp>
      <p:sp>
        <p:nvSpPr>
          <p:cNvPr id="3" name="Content Placeholder 2">
            <a:extLst>
              <a:ext uri="{FF2B5EF4-FFF2-40B4-BE49-F238E27FC236}">
                <a16:creationId xmlns:a16="http://schemas.microsoft.com/office/drawing/2014/main" id="{11428654-CE3F-B67A-7592-7B4F929451A5}"/>
              </a:ext>
            </a:extLst>
          </p:cNvPr>
          <p:cNvSpPr>
            <a:spLocks noGrp="1"/>
          </p:cNvSpPr>
          <p:nvPr>
            <p:ph idx="1"/>
          </p:nvPr>
        </p:nvSpPr>
        <p:spPr>
          <a:xfrm>
            <a:off x="838200" y="1583473"/>
            <a:ext cx="10515600" cy="4616605"/>
          </a:xfrm>
        </p:spPr>
        <p:txBody>
          <a:bodyPr>
            <a:normAutofit fontScale="77500" lnSpcReduction="20000"/>
          </a:bodyPr>
          <a:lstStyle/>
          <a:p>
            <a:r>
              <a:rPr lang="en-US" dirty="0"/>
              <a:t>All of the </a:t>
            </a:r>
            <a:r>
              <a:rPr lang="en-US" b="1" dirty="0"/>
              <a:t>new</a:t>
            </a:r>
            <a:r>
              <a:rPr lang="en-US" dirty="0"/>
              <a:t> Ed5 SW and Ed4 SW/LW narrowband to broadband, TRMM ADMs and directional models, CERES/GEO normalization binary LUTs have been converted as self-described </a:t>
            </a:r>
            <a:r>
              <a:rPr lang="en-US" dirty="0" err="1"/>
              <a:t>netCDF</a:t>
            </a:r>
            <a:r>
              <a:rPr lang="en-US" dirty="0"/>
              <a:t> files</a:t>
            </a:r>
          </a:p>
          <a:p>
            <a:pPr lvl="1"/>
            <a:r>
              <a:rPr lang="en-US" dirty="0"/>
              <a:t>Where the LUTs, angle and cloud bin bounds and centers can be read, so that the LUT value can be retrieved using generic functions</a:t>
            </a:r>
          </a:p>
          <a:p>
            <a:pPr lvl="1"/>
            <a:r>
              <a:rPr lang="en-US" dirty="0"/>
              <a:t>Updated the CERES/GEO regional normalization validation diagnostic in Python</a:t>
            </a:r>
          </a:p>
          <a:p>
            <a:r>
              <a:rPr lang="en-US" dirty="0"/>
              <a:t>The ED5 Geostationary spatial gridding will be a joint clouds/flash/TISA effort allowing for a common code base and implementation</a:t>
            </a:r>
          </a:p>
          <a:p>
            <a:pPr lvl="1"/>
            <a:r>
              <a:rPr lang="en-US" dirty="0"/>
              <a:t>The Ed5 GEO gridding will be designed to facilitate efficient (surface) flux computations, custom inputs and outputs  - Bao and Arun are working on the alpha version</a:t>
            </a:r>
          </a:p>
          <a:p>
            <a:r>
              <a:rPr lang="en-US" dirty="0"/>
              <a:t>TISA has developed the code that will aggregate the IGBP (18-types), water fraction, and daily snow/ice, at the 10-minute resolution for consistent application across TISA Ed5 products </a:t>
            </a:r>
          </a:p>
          <a:p>
            <a:pPr lvl="1"/>
            <a:r>
              <a:rPr lang="en-US" dirty="0"/>
              <a:t>Ed4 relied on the SSF L2 values and temporally interpolated the surface types</a:t>
            </a:r>
          </a:p>
          <a:p>
            <a:r>
              <a:rPr lang="en-US" dirty="0"/>
              <a:t>TISA has standardized the cloud property temporal interpolation and averaging diagnostics and can process both monthly (TISA) and 3-day (flash) time intervals using the same code base</a:t>
            </a:r>
          </a:p>
        </p:txBody>
      </p:sp>
    </p:spTree>
    <p:extLst>
      <p:ext uri="{BB962C8B-B14F-4D97-AF65-F5344CB8AC3E}">
        <p14:creationId xmlns:p14="http://schemas.microsoft.com/office/powerpoint/2010/main" val="2604316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11604</TotalTime>
  <Words>2934</Words>
  <Application>Microsoft Macintosh PowerPoint</Application>
  <PresentationFormat>Widescreen</PresentationFormat>
  <Paragraphs>348</Paragraphs>
  <Slides>32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Courier New</vt:lpstr>
      <vt:lpstr>Helvetica</vt:lpstr>
      <vt:lpstr>Times New Roman</vt:lpstr>
      <vt:lpstr>Office Theme</vt:lpstr>
      <vt:lpstr>TISA Working Group Update</vt:lpstr>
      <vt:lpstr>OUTLINE</vt:lpstr>
      <vt:lpstr>CERES L3 PRODUCTS</vt:lpstr>
      <vt:lpstr>CERES instrument scan modes</vt:lpstr>
      <vt:lpstr>Terra and Aqua orbital drift</vt:lpstr>
      <vt:lpstr>SYN1deg and CldTypHist Ed4.1 products</vt:lpstr>
      <vt:lpstr>SYN1deg Ed4B product</vt:lpstr>
      <vt:lpstr>SSF1deg and EBAF products</vt:lpstr>
      <vt:lpstr>FBCT-N20 product</vt:lpstr>
      <vt:lpstr>CRS1deg-hour product</vt:lpstr>
      <vt:lpstr>MODIS C6.1 to C7 improvements</vt:lpstr>
      <vt:lpstr>MODIS and VIIRS onboard calibration</vt:lpstr>
      <vt:lpstr>Orbit ground track repeat time</vt:lpstr>
      <vt:lpstr>Libya4 invariant target</vt:lpstr>
      <vt:lpstr>Libya4 clear-sky determination</vt:lpstr>
      <vt:lpstr>BRDF and Atmospheric Correction</vt:lpstr>
      <vt:lpstr>Libya-4 Aqua-MODIS band trend comparison</vt:lpstr>
      <vt:lpstr>MODIS C6.1 and C7 calibration differences</vt:lpstr>
      <vt:lpstr>MODIS C6.1 and C7 trend differences</vt:lpstr>
      <vt:lpstr>MODIS C6.1 and C7 scan angle differences</vt:lpstr>
      <vt:lpstr>MODIS C6.1 and C7 scan angle differences</vt:lpstr>
      <vt:lpstr>Radiometrically scale N20-CERES with NPP over Libya-4</vt:lpstr>
      <vt:lpstr>Aqua-CERES Libya-4 angular models</vt:lpstr>
      <vt:lpstr>Aqua-CERES Libya-4 stability assessment</vt:lpstr>
      <vt:lpstr>N20-CERES scaled to NPP</vt:lpstr>
      <vt:lpstr>SYN1deg Computed flux temporal interpolation</vt:lpstr>
      <vt:lpstr>SYN1deg Ed4a computed flux temporal interpolation</vt:lpstr>
      <vt:lpstr>Ed5 computed flux temporal interpolation strategy</vt:lpstr>
      <vt:lpstr>Ed5 computed flux temporal interpolation strategy</vt:lpstr>
      <vt:lpstr>TISA Edition 5 framework</vt:lpstr>
      <vt:lpstr>TISA Edition 5 framework update</vt:lpstr>
      <vt:lpstr>TISA Edition 5 framework update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Doelling, David Robert (LARC-E302)</dc:creator>
  <cp:lastModifiedBy>Doelling, David Robert (LARC-E302)</cp:lastModifiedBy>
  <cp:revision>65</cp:revision>
  <dcterms:created xsi:type="dcterms:W3CDTF">2023-09-28T21:29:38Z</dcterms:created>
  <dcterms:modified xsi:type="dcterms:W3CDTF">2023-10-13T19:51:19Z</dcterms:modified>
</cp:coreProperties>
</file>