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0" r:id="rId4"/>
  </p:sldMasterIdLst>
  <p:notesMasterIdLst>
    <p:notesMasterId r:id="rId16"/>
  </p:notesMasterIdLst>
  <p:sldIdLst>
    <p:sldId id="300" r:id="rId5"/>
    <p:sldId id="264" r:id="rId6"/>
    <p:sldId id="263" r:id="rId7"/>
    <p:sldId id="270" r:id="rId8"/>
    <p:sldId id="291" r:id="rId9"/>
    <p:sldId id="310" r:id="rId10"/>
    <p:sldId id="313" r:id="rId11"/>
    <p:sldId id="314" r:id="rId12"/>
    <p:sldId id="302" r:id="rId13"/>
    <p:sldId id="315" r:id="rId14"/>
    <p:sldId id="31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rtz, Robin N. (GRC-CO00)[Alcyon Technical Services (JV), LLC]" initials="PRN(CTS(L" lastIdx="1" clrIdx="0">
    <p:extLst>
      <p:ext uri="{19B8F6BF-5375-455C-9EA6-DF929625EA0E}">
        <p15:presenceInfo xmlns:p15="http://schemas.microsoft.com/office/powerpoint/2012/main" userId="S::rpertz@ndc.nasa.gov::97381815-bae7-43ed-8eb2-e0bf3a6b6e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84B2F"/>
    <a:srgbClr val="A02417"/>
    <a:srgbClr val="6D2417"/>
    <a:srgbClr val="E1CA3F"/>
    <a:srgbClr val="996633"/>
    <a:srgbClr val="CE9952"/>
    <a:srgbClr val="260F0C"/>
    <a:srgbClr val="67423F"/>
    <a:srgbClr val="210F0A"/>
    <a:srgbClr val="A552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54" autoAdjust="0"/>
    <p:restoredTop sz="66667" autoAdjust="0"/>
  </p:normalViewPr>
  <p:slideViewPr>
    <p:cSldViewPr snapToGrid="0">
      <p:cViewPr>
        <p:scale>
          <a:sx n="100" d="100"/>
          <a:sy n="100" d="100"/>
        </p:scale>
        <p:origin x="58" y="-7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p:scale>
          <a:sx n="140" d="100"/>
          <a:sy n="140" d="100"/>
        </p:scale>
        <p:origin x="1536" y="-355"/>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F3C95-84A7-4CCB-9CCF-946EF39B8A00}" type="datetimeFigureOut">
              <a:rPr lang="en-US" smtClean="0"/>
              <a:t>10/13/2023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BDC8FF-83FD-408B-A3E8-B443768D64E6}" type="slidenum">
              <a:rPr lang="en-US" smtClean="0"/>
              <a:t>‹#›</a:t>
            </a:fld>
            <a:endParaRPr lang="en-US"/>
          </a:p>
        </p:txBody>
      </p:sp>
    </p:spTree>
    <p:extLst>
      <p:ext uri="{BB962C8B-B14F-4D97-AF65-F5344CB8AC3E}">
        <p14:creationId xmlns:p14="http://schemas.microsoft.com/office/powerpoint/2010/main" val="3962024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This will be introduction to melanin, its properties and some potential applications.</a:t>
            </a:r>
          </a:p>
        </p:txBody>
      </p:sp>
      <p:sp>
        <p:nvSpPr>
          <p:cNvPr id="4" name="Slide Number Placeholder 3"/>
          <p:cNvSpPr>
            <a:spLocks noGrp="1"/>
          </p:cNvSpPr>
          <p:nvPr>
            <p:ph type="sldNum" sz="quarter" idx="5"/>
          </p:nvPr>
        </p:nvSpPr>
        <p:spPr/>
        <p:txBody>
          <a:bodyPr/>
          <a:lstStyle/>
          <a:p>
            <a:fld id="{60BDC8FF-83FD-408B-A3E8-B443768D64E6}" type="slidenum">
              <a:rPr lang="en-US" smtClean="0"/>
              <a:t>1</a:t>
            </a:fld>
            <a:endParaRPr lang="en-US" dirty="0"/>
          </a:p>
        </p:txBody>
      </p:sp>
    </p:spTree>
    <p:extLst>
      <p:ext uri="{BB962C8B-B14F-4D97-AF65-F5344CB8AC3E}">
        <p14:creationId xmlns:p14="http://schemas.microsoft.com/office/powerpoint/2010/main" val="525635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Melanins ar</a:t>
            </a:r>
            <a:r>
              <a:rPr lang="en-US" sz="1600" b="1" dirty="0">
                <a:solidFill>
                  <a:schemeClr val="bg1"/>
                </a:solidFill>
              </a:rPr>
              <a:t>e </a:t>
            </a:r>
            <a:r>
              <a:rPr lang="en-US" sz="1600" b="1" dirty="0"/>
              <a:t>considered natural pigments that are ubiquitous in living organisms</a:t>
            </a:r>
            <a:br>
              <a:rPr lang="en-US" sz="1600" b="1" dirty="0"/>
            </a:br>
            <a:r>
              <a:rPr lang="en-US" sz="1600" b="1" dirty="0"/>
              <a:t>throughout the biosphere, from the depths of the oceans, to polar deserts, encompassing </a:t>
            </a:r>
            <a:br>
              <a:rPr lang="en-US" sz="1600" b="1" dirty="0"/>
            </a:br>
            <a:r>
              <a:rPr lang="en-US" sz="1600" b="1" dirty="0"/>
              <a:t>all life forms, from bacteria, mold, plants, animals and humans. </a:t>
            </a:r>
          </a:p>
          <a:p>
            <a:r>
              <a:rPr lang="en-US" sz="1600" b="1" dirty="0"/>
              <a:t>Given the diversity of environments and organisms ,melanins are found to play </a:t>
            </a:r>
          </a:p>
          <a:p>
            <a:r>
              <a:rPr lang="en-US" sz="1600" b="1" dirty="0"/>
              <a:t>widely diverse but important roles in sustaining life on Earth, far beyond providing color.</a:t>
            </a:r>
          </a:p>
          <a:p>
            <a:r>
              <a:rPr lang="en-US" sz="1600" b="1" dirty="0"/>
              <a:t>In can be stated that without life, melanin does not exist, and without melanin, life does not exist.</a:t>
            </a:r>
          </a:p>
          <a:p>
            <a:r>
              <a:rPr lang="en-US" sz="1600" b="1" dirty="0"/>
              <a:t>It is, that essential to life.</a:t>
            </a:r>
          </a:p>
          <a:p>
            <a:endParaRPr lang="en-US" sz="1200" dirty="0"/>
          </a:p>
          <a:p>
            <a:endParaRPr lang="en-US" dirty="0"/>
          </a:p>
        </p:txBody>
      </p:sp>
      <p:sp>
        <p:nvSpPr>
          <p:cNvPr id="4" name="Slide Number Placeholder 3"/>
          <p:cNvSpPr>
            <a:spLocks noGrp="1"/>
          </p:cNvSpPr>
          <p:nvPr>
            <p:ph type="sldNum" sz="quarter" idx="5"/>
          </p:nvPr>
        </p:nvSpPr>
        <p:spPr/>
        <p:txBody>
          <a:bodyPr/>
          <a:lstStyle/>
          <a:p>
            <a:fld id="{60BDC8FF-83FD-408B-A3E8-B443768D64E6}" type="slidenum">
              <a:rPr lang="en-US" smtClean="0"/>
              <a:t>2</a:t>
            </a:fld>
            <a:endParaRPr lang="en-US" dirty="0"/>
          </a:p>
        </p:txBody>
      </p:sp>
    </p:spTree>
    <p:extLst>
      <p:ext uri="{BB962C8B-B14F-4D97-AF65-F5344CB8AC3E}">
        <p14:creationId xmlns:p14="http://schemas.microsoft.com/office/powerpoint/2010/main" val="3262428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mn-lt"/>
                <a:ea typeface="Adobe Fan Heiti Std B" panose="020B0700000000000000" pitchFamily="34" charset="-128"/>
              </a:rPr>
              <a:t>Biopolymers are simply polymers that are synthesized by the cells of living organisms.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mn-lt"/>
                <a:ea typeface="Adobe Fan Heiti Std B" panose="020B0700000000000000" pitchFamily="34" charset="-128"/>
              </a:rPr>
              <a:t>This include includes melanins.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mn-lt"/>
                <a:ea typeface="Adobe Fan Heiti Std B" panose="020B0700000000000000" pitchFamily="34" charset="-128"/>
              </a:rPr>
              <a:t>This is a few examples biopolymers.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mn-lt"/>
                <a:ea typeface="Adobe Fan Heiti Std B" panose="020B0700000000000000" pitchFamily="34" charset="-128"/>
              </a:rPr>
              <a:t>Sorry for diving right into organic chemistry, but it comes with the territory. </a:t>
            </a:r>
          </a:p>
          <a:p>
            <a:endParaRPr lang="en-US" sz="1600" dirty="0"/>
          </a:p>
        </p:txBody>
      </p:sp>
      <p:sp>
        <p:nvSpPr>
          <p:cNvPr id="4" name="Slide Number Placeholder 3"/>
          <p:cNvSpPr>
            <a:spLocks noGrp="1"/>
          </p:cNvSpPr>
          <p:nvPr>
            <p:ph type="sldNum" sz="quarter" idx="5"/>
          </p:nvPr>
        </p:nvSpPr>
        <p:spPr/>
        <p:txBody>
          <a:bodyPr/>
          <a:lstStyle/>
          <a:p>
            <a:fld id="{60BDC8FF-83FD-408B-A3E8-B443768D64E6}" type="slidenum">
              <a:rPr lang="en-US" smtClean="0"/>
              <a:t>3</a:t>
            </a:fld>
            <a:endParaRPr lang="en-US" dirty="0"/>
          </a:p>
        </p:txBody>
      </p:sp>
    </p:spTree>
    <p:extLst>
      <p:ext uri="{BB962C8B-B14F-4D97-AF65-F5344CB8AC3E}">
        <p14:creationId xmlns:p14="http://schemas.microsoft.com/office/powerpoint/2010/main" val="2567682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400" b="1" dirty="0"/>
              <a:t>There are five main groups of  natural melanins with numerous variations within each group</a:t>
            </a:r>
            <a:r>
              <a:rPr lang="en-US" sz="1200" dirty="0"/>
              <a:t>. </a:t>
            </a:r>
          </a:p>
          <a:p>
            <a:pPr algn="l"/>
            <a:r>
              <a:rPr lang="en-US" sz="1400" b="1" dirty="0"/>
              <a:t>Additionally, melanins can be chemically synthesized.</a:t>
            </a:r>
          </a:p>
          <a:p>
            <a:pPr algn="l"/>
            <a:r>
              <a:rPr lang="en-US" sz="1400" b="1" dirty="0"/>
              <a:t>I will briefly go over each of these in the following slides.</a:t>
            </a:r>
          </a:p>
          <a:p>
            <a:pPr algn="l"/>
            <a:endParaRPr lang="en-US" dirty="0"/>
          </a:p>
        </p:txBody>
      </p:sp>
      <p:sp>
        <p:nvSpPr>
          <p:cNvPr id="4" name="Slide Number Placeholder 3"/>
          <p:cNvSpPr>
            <a:spLocks noGrp="1"/>
          </p:cNvSpPr>
          <p:nvPr>
            <p:ph type="sldNum" sz="quarter" idx="5"/>
          </p:nvPr>
        </p:nvSpPr>
        <p:spPr/>
        <p:txBody>
          <a:bodyPr/>
          <a:lstStyle/>
          <a:p>
            <a:fld id="{60BDC8FF-83FD-408B-A3E8-B443768D64E6}" type="slidenum">
              <a:rPr lang="en-US" smtClean="0"/>
              <a:t>4</a:t>
            </a:fld>
            <a:endParaRPr lang="en-US" dirty="0"/>
          </a:p>
        </p:txBody>
      </p:sp>
    </p:spTree>
    <p:extLst>
      <p:ext uri="{BB962C8B-B14F-4D97-AF65-F5344CB8AC3E}">
        <p14:creationId xmlns:p14="http://schemas.microsoft.com/office/powerpoint/2010/main" val="1457456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Quid’s capabilities enable the data to be pivoted on various output formats including timelines, as shown here</a:t>
            </a:r>
            <a:r>
              <a:rPr lang="en-US" sz="1400" dirty="0"/>
              <a:t>. Analysis of the data showed the vast majority of the publications were relatively recent, within  the </a:t>
            </a:r>
            <a:r>
              <a:rPr lang="en-US" sz="1400" b="1" i="1" dirty="0"/>
              <a:t>last two decades</a:t>
            </a:r>
            <a:r>
              <a:rPr lang="en-US" sz="1400" dirty="0"/>
              <a:t>. Prior to Chernobyl non-medical melanin publications were background noise. The accidental discovery of highly melaninized  fungi thriving in the deadly radiation of Chernobyl seems to be the impetus that spurred an interest in melanin research. A seminal paper was instrumental in generating the current interest in melanin research. A paper on Destruction of radioactive particles by strains of Cladosporium </a:t>
            </a:r>
            <a:r>
              <a:rPr lang="en-US" sz="1400" dirty="0" err="1"/>
              <a:t>cladosporoides</a:t>
            </a:r>
            <a:r>
              <a:rPr lang="en-US" sz="1400" dirty="0"/>
              <a:t> by Nellie Zhdanova  and others. Followed soon after by Ionizing radiation: how fungi cope, adapt, and exploit with the help of melanin, by Katerina </a:t>
            </a:r>
            <a:r>
              <a:rPr lang="en-US" sz="1400" dirty="0" err="1"/>
              <a:t>Dadachova</a:t>
            </a:r>
            <a:r>
              <a:rPr lang="en-US" sz="1400" dirty="0"/>
              <a:t> and Arturo </a:t>
            </a:r>
            <a:r>
              <a:rPr lang="en-US" sz="1400" dirty="0" err="1"/>
              <a:t>Casadevall</a:t>
            </a:r>
            <a:endParaRPr lang="en-US" sz="1400" dirty="0"/>
          </a:p>
        </p:txBody>
      </p:sp>
      <p:sp>
        <p:nvSpPr>
          <p:cNvPr id="4" name="Slide Number Placeholder 3"/>
          <p:cNvSpPr>
            <a:spLocks noGrp="1"/>
          </p:cNvSpPr>
          <p:nvPr>
            <p:ph type="sldNum" sz="quarter" idx="5"/>
          </p:nvPr>
        </p:nvSpPr>
        <p:spPr/>
        <p:txBody>
          <a:bodyPr/>
          <a:lstStyle/>
          <a:p>
            <a:fld id="{60BDC8FF-83FD-408B-A3E8-B443768D64E6}" type="slidenum">
              <a:rPr lang="en-US" smtClean="0"/>
              <a:t>5</a:t>
            </a:fld>
            <a:endParaRPr lang="en-US"/>
          </a:p>
        </p:txBody>
      </p:sp>
    </p:spTree>
    <p:extLst>
      <p:ext uri="{BB962C8B-B14F-4D97-AF65-F5344CB8AC3E}">
        <p14:creationId xmlns:p14="http://schemas.microsoft.com/office/powerpoint/2010/main" val="3068455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lvl="0" indent="0" algn="l" rtl="0">
              <a:lnSpc>
                <a:spcPct val="90000"/>
              </a:lnSpc>
              <a:spcBef>
                <a:spcPts val="0"/>
              </a:spcBef>
              <a:spcAft>
                <a:spcPts val="0"/>
              </a:spcAft>
              <a:buClr>
                <a:schemeClr val="dk1"/>
              </a:buClr>
              <a:buSzPts val="2100"/>
              <a:buNone/>
            </a:pPr>
            <a:r>
              <a:rPr lang="en-US" sz="1400" dirty="0"/>
              <a:t>The diagram shows melanin at the center, surrounded by its properties and finally potential applications in the outer ring. </a:t>
            </a:r>
          </a:p>
          <a:p>
            <a:pPr marL="6350" lvl="0" indent="0" algn="l" rtl="0">
              <a:lnSpc>
                <a:spcPct val="90000"/>
              </a:lnSpc>
              <a:spcBef>
                <a:spcPts val="0"/>
              </a:spcBef>
              <a:spcAft>
                <a:spcPts val="0"/>
              </a:spcAft>
              <a:buClr>
                <a:schemeClr val="dk1"/>
              </a:buClr>
              <a:buSzPts val="2100"/>
              <a:buNone/>
            </a:pPr>
            <a:r>
              <a:rPr lang="en-US" sz="1400" dirty="0"/>
              <a:t>The broad spectrum of properties leads to many application areas. That I will briefly go over in the following slides.</a:t>
            </a:r>
            <a:endParaRPr lang="en-US" dirty="0"/>
          </a:p>
        </p:txBody>
      </p:sp>
      <p:sp>
        <p:nvSpPr>
          <p:cNvPr id="4" name="Slide Number Placeholder 3"/>
          <p:cNvSpPr>
            <a:spLocks noGrp="1"/>
          </p:cNvSpPr>
          <p:nvPr>
            <p:ph type="sldNum" sz="quarter" idx="5"/>
          </p:nvPr>
        </p:nvSpPr>
        <p:spPr/>
        <p:txBody>
          <a:bodyPr/>
          <a:lstStyle/>
          <a:p>
            <a:fld id="{60BDC8FF-83FD-408B-A3E8-B443768D64E6}" type="slidenum">
              <a:rPr lang="en-US" smtClean="0"/>
              <a:t>6</a:t>
            </a:fld>
            <a:endParaRPr lang="en-US"/>
          </a:p>
        </p:txBody>
      </p:sp>
    </p:spTree>
    <p:extLst>
      <p:ext uri="{BB962C8B-B14F-4D97-AF65-F5344CB8AC3E}">
        <p14:creationId xmlns:p14="http://schemas.microsoft.com/office/powerpoint/2010/main" val="331526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lvl="0" indent="0" algn="l" rtl="0">
              <a:lnSpc>
                <a:spcPct val="90000"/>
              </a:lnSpc>
              <a:spcBef>
                <a:spcPts val="0"/>
              </a:spcBef>
              <a:spcAft>
                <a:spcPts val="0"/>
              </a:spcAft>
              <a:buClr>
                <a:schemeClr val="dk1"/>
              </a:buClr>
              <a:buSzPts val="2100"/>
              <a:buNone/>
            </a:pPr>
            <a:r>
              <a:rPr lang="en-US" sz="1400" dirty="0"/>
              <a:t>The diagram shows melanin at the center, surrounded by its properties and finally potential applications in the outer ring. </a:t>
            </a:r>
          </a:p>
          <a:p>
            <a:pPr marL="6350" lvl="0" indent="0" algn="l" rtl="0">
              <a:lnSpc>
                <a:spcPct val="90000"/>
              </a:lnSpc>
              <a:spcBef>
                <a:spcPts val="0"/>
              </a:spcBef>
              <a:spcAft>
                <a:spcPts val="0"/>
              </a:spcAft>
              <a:buClr>
                <a:schemeClr val="dk1"/>
              </a:buClr>
              <a:buSzPts val="2100"/>
              <a:buNone/>
            </a:pPr>
            <a:r>
              <a:rPr lang="en-US" sz="1400" dirty="0"/>
              <a:t>The broad spectrum of properties leads to many application areas. That I will briefly go over in the following slides.</a:t>
            </a:r>
            <a:endParaRPr lang="en-US" dirty="0"/>
          </a:p>
        </p:txBody>
      </p:sp>
      <p:sp>
        <p:nvSpPr>
          <p:cNvPr id="4" name="Slide Number Placeholder 3"/>
          <p:cNvSpPr>
            <a:spLocks noGrp="1"/>
          </p:cNvSpPr>
          <p:nvPr>
            <p:ph type="sldNum" sz="quarter" idx="5"/>
          </p:nvPr>
        </p:nvSpPr>
        <p:spPr/>
        <p:txBody>
          <a:bodyPr/>
          <a:lstStyle/>
          <a:p>
            <a:fld id="{60BDC8FF-83FD-408B-A3E8-B443768D64E6}" type="slidenum">
              <a:rPr lang="en-US" smtClean="0"/>
              <a:t>7</a:t>
            </a:fld>
            <a:endParaRPr lang="en-US"/>
          </a:p>
        </p:txBody>
      </p:sp>
    </p:spTree>
    <p:extLst>
      <p:ext uri="{BB962C8B-B14F-4D97-AF65-F5344CB8AC3E}">
        <p14:creationId xmlns:p14="http://schemas.microsoft.com/office/powerpoint/2010/main" val="4161241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lvl="0" indent="0" algn="l" rtl="0">
              <a:lnSpc>
                <a:spcPct val="90000"/>
              </a:lnSpc>
              <a:spcBef>
                <a:spcPts val="0"/>
              </a:spcBef>
              <a:spcAft>
                <a:spcPts val="0"/>
              </a:spcAft>
              <a:buClr>
                <a:schemeClr val="dk1"/>
              </a:buClr>
              <a:buSzPts val="2100"/>
              <a:buNone/>
            </a:pPr>
            <a:r>
              <a:rPr lang="en-US" sz="1400" dirty="0"/>
              <a:t>The diagram shows melanin at the center, surrounded by its properties and finally potential applications in the outer ring. </a:t>
            </a:r>
          </a:p>
          <a:p>
            <a:pPr marL="6350" lvl="0" indent="0" algn="l" rtl="0">
              <a:lnSpc>
                <a:spcPct val="90000"/>
              </a:lnSpc>
              <a:spcBef>
                <a:spcPts val="0"/>
              </a:spcBef>
              <a:spcAft>
                <a:spcPts val="0"/>
              </a:spcAft>
              <a:buClr>
                <a:schemeClr val="dk1"/>
              </a:buClr>
              <a:buSzPts val="2100"/>
              <a:buNone/>
            </a:pPr>
            <a:r>
              <a:rPr lang="en-US" sz="1400" dirty="0"/>
              <a:t>The broad spectrum of properties leads to many application areas. That I will briefly go over in the following slides.</a:t>
            </a:r>
            <a:endParaRPr lang="en-US" dirty="0"/>
          </a:p>
        </p:txBody>
      </p:sp>
      <p:sp>
        <p:nvSpPr>
          <p:cNvPr id="4" name="Slide Number Placeholder 3"/>
          <p:cNvSpPr>
            <a:spLocks noGrp="1"/>
          </p:cNvSpPr>
          <p:nvPr>
            <p:ph type="sldNum" sz="quarter" idx="5"/>
          </p:nvPr>
        </p:nvSpPr>
        <p:spPr/>
        <p:txBody>
          <a:bodyPr/>
          <a:lstStyle/>
          <a:p>
            <a:fld id="{60BDC8FF-83FD-408B-A3E8-B443768D64E6}" type="slidenum">
              <a:rPr lang="en-US" smtClean="0"/>
              <a:t>8</a:t>
            </a:fld>
            <a:endParaRPr lang="en-US"/>
          </a:p>
        </p:txBody>
      </p:sp>
    </p:spTree>
    <p:extLst>
      <p:ext uri="{BB962C8B-B14F-4D97-AF65-F5344CB8AC3E}">
        <p14:creationId xmlns:p14="http://schemas.microsoft.com/office/powerpoint/2010/main" val="2136443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This will be introduction to melanin, its properties and some potential applications.</a:t>
            </a:r>
          </a:p>
        </p:txBody>
      </p:sp>
      <p:sp>
        <p:nvSpPr>
          <p:cNvPr id="4" name="Slide Number Placeholder 3"/>
          <p:cNvSpPr>
            <a:spLocks noGrp="1"/>
          </p:cNvSpPr>
          <p:nvPr>
            <p:ph type="sldNum" sz="quarter" idx="5"/>
          </p:nvPr>
        </p:nvSpPr>
        <p:spPr/>
        <p:txBody>
          <a:bodyPr/>
          <a:lstStyle/>
          <a:p>
            <a:fld id="{60BDC8FF-83FD-408B-A3E8-B443768D64E6}" type="slidenum">
              <a:rPr lang="en-US" smtClean="0"/>
              <a:t>9</a:t>
            </a:fld>
            <a:endParaRPr lang="en-US" dirty="0"/>
          </a:p>
        </p:txBody>
      </p:sp>
    </p:spTree>
    <p:extLst>
      <p:ext uri="{BB962C8B-B14F-4D97-AF65-F5344CB8AC3E}">
        <p14:creationId xmlns:p14="http://schemas.microsoft.com/office/powerpoint/2010/main" val="1897762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This will be introduction to melanin, its properties and some potential applications.</a:t>
            </a:r>
          </a:p>
        </p:txBody>
      </p:sp>
      <p:sp>
        <p:nvSpPr>
          <p:cNvPr id="4" name="Slide Number Placeholder 3"/>
          <p:cNvSpPr>
            <a:spLocks noGrp="1"/>
          </p:cNvSpPr>
          <p:nvPr>
            <p:ph type="sldNum" sz="quarter" idx="5"/>
          </p:nvPr>
        </p:nvSpPr>
        <p:spPr/>
        <p:txBody>
          <a:bodyPr/>
          <a:lstStyle/>
          <a:p>
            <a:fld id="{60BDC8FF-83FD-408B-A3E8-B443768D64E6}" type="slidenum">
              <a:rPr lang="en-US" smtClean="0"/>
              <a:t>10</a:t>
            </a:fld>
            <a:endParaRPr lang="en-US" dirty="0"/>
          </a:p>
        </p:txBody>
      </p:sp>
    </p:spTree>
    <p:extLst>
      <p:ext uri="{BB962C8B-B14F-4D97-AF65-F5344CB8AC3E}">
        <p14:creationId xmlns:p14="http://schemas.microsoft.com/office/powerpoint/2010/main" val="2769840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This will be introduction to melanin, its properties and some potential applications.</a:t>
            </a:r>
          </a:p>
        </p:txBody>
      </p:sp>
      <p:sp>
        <p:nvSpPr>
          <p:cNvPr id="4" name="Slide Number Placeholder 3"/>
          <p:cNvSpPr>
            <a:spLocks noGrp="1"/>
          </p:cNvSpPr>
          <p:nvPr>
            <p:ph type="sldNum" sz="quarter" idx="5"/>
          </p:nvPr>
        </p:nvSpPr>
        <p:spPr/>
        <p:txBody>
          <a:bodyPr/>
          <a:lstStyle/>
          <a:p>
            <a:fld id="{60BDC8FF-83FD-408B-A3E8-B443768D64E6}" type="slidenum">
              <a:rPr lang="en-US" smtClean="0"/>
              <a:t>11</a:t>
            </a:fld>
            <a:endParaRPr lang="en-US" dirty="0"/>
          </a:p>
        </p:txBody>
      </p:sp>
    </p:spTree>
    <p:extLst>
      <p:ext uri="{BB962C8B-B14F-4D97-AF65-F5344CB8AC3E}">
        <p14:creationId xmlns:p14="http://schemas.microsoft.com/office/powerpoint/2010/main" val="2127829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4CAEC5-01B3-4263-9C01-6E94B07EB33A}" type="datetimeFigureOut">
              <a:rPr lang="en-US" smtClean="0"/>
              <a:t>10/13/2023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969065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CAEC5-01B3-4263-9C01-6E94B07EB33A}" type="datetimeFigureOut">
              <a:rPr lang="en-US" smtClean="0"/>
              <a:t>10/13/2023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1273729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4CAEC5-01B3-4263-9C01-6E94B07EB33A}" type="datetimeFigureOut">
              <a:rPr lang="en-US" smtClean="0"/>
              <a:t>10/13/2023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2002965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4CAEC5-01B3-4263-9C01-6E94B07EB33A}" type="datetimeFigureOut">
              <a:rPr lang="en-US" smtClean="0"/>
              <a:t>10/13/2023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2665077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4CAEC5-01B3-4263-9C01-6E94B07EB33A}" type="datetimeFigureOut">
              <a:rPr lang="en-US" smtClean="0"/>
              <a:t>10/13/2023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397398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4CAEC5-01B3-4263-9C01-6E94B07EB33A}" type="datetimeFigureOut">
              <a:rPr lang="en-US" smtClean="0"/>
              <a:t>10/13/2023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1651516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CAEC5-01B3-4263-9C01-6E94B07EB33A}" type="datetimeFigureOut">
              <a:rPr lang="en-US" smtClean="0"/>
              <a:t>10/13/2023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502205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4CAEC5-01B3-4263-9C01-6E94B07EB33A}" type="datetimeFigureOut">
              <a:rPr lang="en-US" smtClean="0"/>
              <a:t>10/13/2023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1151856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4CAEC5-01B3-4263-9C01-6E94B07EB33A}" type="datetimeFigureOut">
              <a:rPr lang="en-US" smtClean="0"/>
              <a:t>10/13/2023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2115463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CAEC5-01B3-4263-9C01-6E94B07EB33A}" type="datetimeFigureOut">
              <a:rPr lang="en-US" smtClean="0"/>
              <a:t>10/13/2023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1365787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CAEC5-01B3-4263-9C01-6E94B07EB33A}" type="datetimeFigureOut">
              <a:rPr lang="en-US" smtClean="0"/>
              <a:t>10/13/2023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DBA2B3-96E1-4084-A60C-FA37D5E7FC35}" type="slidenum">
              <a:rPr lang="en-US" smtClean="0"/>
              <a:t>‹#›</a:t>
            </a:fld>
            <a:endParaRPr lang="en-US"/>
          </a:p>
        </p:txBody>
      </p:sp>
    </p:spTree>
    <p:extLst>
      <p:ext uri="{BB962C8B-B14F-4D97-AF65-F5344CB8AC3E}">
        <p14:creationId xmlns:p14="http://schemas.microsoft.com/office/powerpoint/2010/main" val="974140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4CAEC5-01B3-4263-9C01-6E94B07EB33A}" type="datetimeFigureOut">
              <a:rPr lang="en-US" smtClean="0"/>
              <a:t>10/13/2023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BA2B3-96E1-4084-A60C-FA37D5E7FC35}" type="slidenum">
              <a:rPr lang="en-US" smtClean="0"/>
              <a:t>‹#›</a:t>
            </a:fld>
            <a:endParaRPr lang="en-US"/>
          </a:p>
        </p:txBody>
      </p:sp>
    </p:spTree>
    <p:extLst>
      <p:ext uri="{BB962C8B-B14F-4D97-AF65-F5344CB8AC3E}">
        <p14:creationId xmlns:p14="http://schemas.microsoft.com/office/powerpoint/2010/main" val="384244298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C0147-F4BD-4D06-B77E-CFFC341AB0B5}"/>
              </a:ext>
            </a:extLst>
          </p:cNvPr>
          <p:cNvSpPr>
            <a:spLocks noGrp="1"/>
          </p:cNvSpPr>
          <p:nvPr>
            <p:ph type="ctrTitle"/>
          </p:nvPr>
        </p:nvSpPr>
        <p:spPr>
          <a:xfrm>
            <a:off x="640080" y="325369"/>
            <a:ext cx="4368602" cy="1956841"/>
          </a:xfrm>
        </p:spPr>
        <p:txBody>
          <a:bodyPr vert="horz" lIns="91440" tIns="45720" rIns="91440" bIns="45720" rtlCol="0" anchor="b">
            <a:normAutofit/>
          </a:bodyPr>
          <a:lstStyle/>
          <a:p>
            <a:pPr algn="l"/>
            <a:r>
              <a:rPr lang="en-US" sz="5400" dirty="0"/>
              <a:t>Andrew Trunek NASA GRC</a:t>
            </a:r>
          </a:p>
        </p:txBody>
      </p:sp>
      <p:sp>
        <p:nvSpPr>
          <p:cNvPr id="9" name="TextBox 8">
            <a:extLst>
              <a:ext uri="{FF2B5EF4-FFF2-40B4-BE49-F238E27FC236}">
                <a16:creationId xmlns:a16="http://schemas.microsoft.com/office/drawing/2014/main" id="{1C3FA614-9D21-493D-A656-7A2305FB5651}"/>
              </a:ext>
            </a:extLst>
          </p:cNvPr>
          <p:cNvSpPr txBox="1"/>
          <p:nvPr/>
        </p:nvSpPr>
        <p:spPr>
          <a:xfrm>
            <a:off x="310471" y="3186769"/>
            <a:ext cx="4506078" cy="770971"/>
          </a:xfrm>
          <a:prstGeom prst="rect">
            <a:avLst/>
          </a:prstGeom>
        </p:spPr>
        <p:txBody>
          <a:bodyPr vert="horz" lIns="91440" tIns="45720" rIns="91440" bIns="45720" rtlCol="0">
            <a:noAutofit/>
          </a:bodyPr>
          <a:lstStyle/>
          <a:p>
            <a:pPr algn="ctr" defTabSz="914400">
              <a:lnSpc>
                <a:spcPct val="90000"/>
              </a:lnSpc>
              <a:spcAft>
                <a:spcPts val="600"/>
              </a:spcAft>
            </a:pPr>
            <a:r>
              <a:rPr lang="en-US" sz="4400" dirty="0"/>
              <a:t>Melanin Overview</a:t>
            </a:r>
          </a:p>
        </p:txBody>
      </p:sp>
      <p:pic>
        <p:nvPicPr>
          <p:cNvPr id="7" name="Picture 6" descr="A picture containing person, outdoor, person, old&#10;&#10;Description automatically generated">
            <a:extLst>
              <a:ext uri="{FF2B5EF4-FFF2-40B4-BE49-F238E27FC236}">
                <a16:creationId xmlns:a16="http://schemas.microsoft.com/office/drawing/2014/main" id="{23C5A1EE-8306-C7C5-A6AA-532A9FB355D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Effect>
                      <a14:colorTemperature colorTemp="7200"/>
                    </a14:imgEffect>
                    <a14:imgEffect>
                      <a14:saturation sat="115000"/>
                    </a14:imgEffect>
                    <a14:imgEffect>
                      <a14:brightnessContrast bright="-7000" contrast="6000"/>
                    </a14:imgEffect>
                  </a14:imgLayer>
                </a14:imgProps>
              </a:ext>
              <a:ext uri="{28A0092B-C50C-407E-A947-70E740481C1C}">
                <a14:useLocalDpi xmlns:a14="http://schemas.microsoft.com/office/drawing/2010/main" val="0"/>
              </a:ext>
            </a:extLst>
          </a:blip>
          <a:srcRect r="39317" b="1"/>
          <a:stretch/>
        </p:blipFill>
        <p:spPr>
          <a:xfrm>
            <a:off x="5311702" y="10"/>
            <a:ext cx="688029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75357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C0147-F4BD-4D06-B77E-CFFC341AB0B5}"/>
              </a:ext>
            </a:extLst>
          </p:cNvPr>
          <p:cNvSpPr>
            <a:spLocks noGrp="1"/>
          </p:cNvSpPr>
          <p:nvPr>
            <p:ph type="ctrTitle"/>
          </p:nvPr>
        </p:nvSpPr>
        <p:spPr>
          <a:xfrm>
            <a:off x="3759111" y="178054"/>
            <a:ext cx="4673777" cy="862470"/>
          </a:xfrm>
        </p:spPr>
        <p:txBody>
          <a:bodyPr anchor="t">
            <a:normAutofit fontScale="90000"/>
          </a:bodyPr>
          <a:lstStyle/>
          <a:p>
            <a:pPr algn="l"/>
            <a:r>
              <a:rPr lang="en-US" sz="5400" dirty="0"/>
              <a:t>What is Melanin?</a:t>
            </a:r>
          </a:p>
        </p:txBody>
      </p:sp>
      <p:sp>
        <p:nvSpPr>
          <p:cNvPr id="9" name="TextBox 8">
            <a:extLst>
              <a:ext uri="{FF2B5EF4-FFF2-40B4-BE49-F238E27FC236}">
                <a16:creationId xmlns:a16="http://schemas.microsoft.com/office/drawing/2014/main" id="{BE630EA5-78ED-4E86-A076-3EC0FCEE7E5D}"/>
              </a:ext>
            </a:extLst>
          </p:cNvPr>
          <p:cNvSpPr txBox="1"/>
          <p:nvPr/>
        </p:nvSpPr>
        <p:spPr>
          <a:xfrm>
            <a:off x="629357" y="6222857"/>
            <a:ext cx="11244937" cy="584775"/>
          </a:xfrm>
          <a:prstGeom prst="rect">
            <a:avLst/>
          </a:prstGeom>
          <a:noFill/>
        </p:spPr>
        <p:txBody>
          <a:bodyPr wrap="square" rtlCol="0">
            <a:spAutoFit/>
          </a:bodyPr>
          <a:lstStyle/>
          <a:p>
            <a:r>
              <a:rPr lang="en-US" sz="3200" dirty="0"/>
              <a:t>Melanins are biopolymers  that are considered natural pigments.</a:t>
            </a:r>
          </a:p>
        </p:txBody>
      </p:sp>
      <p:pic>
        <p:nvPicPr>
          <p:cNvPr id="1026" name="Picture 2">
            <a:extLst>
              <a:ext uri="{FF2B5EF4-FFF2-40B4-BE49-F238E27FC236}">
                <a16:creationId xmlns:a16="http://schemas.microsoft.com/office/drawing/2014/main" id="{E4286BD5-2009-47F4-89D2-1F6D8F62D4E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2000"/>
                    </a14:imgEffect>
                    <a14:imgEffect>
                      <a14:brightnessContrast bright="-22000" contrast="38000"/>
                    </a14:imgEffect>
                  </a14:imgLayer>
                </a14:imgProps>
              </a:ext>
              <a:ext uri="{28A0092B-C50C-407E-A947-70E740481C1C}">
                <a14:useLocalDpi xmlns:a14="http://schemas.microsoft.com/office/drawing/2010/main" val="0"/>
              </a:ext>
            </a:extLst>
          </a:blip>
          <a:srcRect/>
          <a:stretch>
            <a:fillRect/>
          </a:stretch>
        </p:blipFill>
        <p:spPr bwMode="auto">
          <a:xfrm>
            <a:off x="5321110" y="925576"/>
            <a:ext cx="5226050" cy="5226050"/>
          </a:xfrm>
          <a:prstGeom prst="rect">
            <a:avLst/>
          </a:prstGeom>
          <a:noFill/>
          <a:effectLst>
            <a:glow rad="63500">
              <a:schemeClr val="tx2">
                <a:lumMod val="75000"/>
                <a:alpha val="40000"/>
              </a:schemeClr>
            </a:glow>
            <a:innerShdw blurRad="63500" dist="50800" dir="18900000">
              <a:prstClr val="black">
                <a:alpha val="50000"/>
              </a:prstClr>
            </a:innerShdw>
            <a:softEdge rad="203200"/>
          </a:effectLst>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Lst>
        </p:spPr>
      </p:pic>
      <p:pic>
        <p:nvPicPr>
          <p:cNvPr id="3" name="Picture 2" descr="Earth | NASA">
            <a:extLst>
              <a:ext uri="{FF2B5EF4-FFF2-40B4-BE49-F238E27FC236}">
                <a16:creationId xmlns:a16="http://schemas.microsoft.com/office/drawing/2014/main" id="{1A9D555A-BC94-518B-C547-AD9286B9F2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12" y="1137012"/>
            <a:ext cx="5014614" cy="5014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3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C0147-F4BD-4D06-B77E-CFFC341AB0B5}"/>
              </a:ext>
            </a:extLst>
          </p:cNvPr>
          <p:cNvSpPr>
            <a:spLocks noGrp="1"/>
          </p:cNvSpPr>
          <p:nvPr>
            <p:ph type="ctrTitle"/>
          </p:nvPr>
        </p:nvSpPr>
        <p:spPr>
          <a:xfrm>
            <a:off x="1295400" y="113100"/>
            <a:ext cx="9601200" cy="762464"/>
          </a:xfrm>
        </p:spPr>
        <p:txBody>
          <a:bodyPr anchor="t">
            <a:normAutofit fontScale="90000"/>
          </a:bodyPr>
          <a:lstStyle/>
          <a:p>
            <a:r>
              <a:rPr lang="en-US" sz="5400" dirty="0"/>
              <a:t>What is a biopolymer?</a:t>
            </a:r>
          </a:p>
        </p:txBody>
      </p:sp>
      <p:sp>
        <p:nvSpPr>
          <p:cNvPr id="9" name="TextBox 8">
            <a:extLst>
              <a:ext uri="{FF2B5EF4-FFF2-40B4-BE49-F238E27FC236}">
                <a16:creationId xmlns:a16="http://schemas.microsoft.com/office/drawing/2014/main" id="{BE630EA5-78ED-4E86-A076-3EC0FCEE7E5D}"/>
              </a:ext>
            </a:extLst>
          </p:cNvPr>
          <p:cNvSpPr txBox="1"/>
          <p:nvPr/>
        </p:nvSpPr>
        <p:spPr>
          <a:xfrm>
            <a:off x="416125" y="833120"/>
            <a:ext cx="11359750" cy="523220"/>
          </a:xfrm>
          <a:prstGeom prst="rect">
            <a:avLst/>
          </a:prstGeom>
          <a:noFill/>
        </p:spPr>
        <p:txBody>
          <a:bodyPr wrap="square" rtlCol="0">
            <a:spAutoFit/>
          </a:bodyPr>
          <a:lstStyle/>
          <a:p>
            <a:pPr algn="ctr"/>
            <a:r>
              <a:rPr lang="en-US" sz="2800" dirty="0"/>
              <a:t>Biopolymers are natural polymers produced by the cells of living organisms.</a:t>
            </a:r>
          </a:p>
        </p:txBody>
      </p:sp>
      <p:pic>
        <p:nvPicPr>
          <p:cNvPr id="14" name="Picture 13" descr="Worker measuring wood">
            <a:extLst>
              <a:ext uri="{FF2B5EF4-FFF2-40B4-BE49-F238E27FC236}">
                <a16:creationId xmlns:a16="http://schemas.microsoft.com/office/drawing/2014/main" id="{8ACD2010-C45D-9CB8-8124-D693BEA0753F}"/>
              </a:ext>
            </a:extLst>
          </p:cNvPr>
          <p:cNvPicPr preferRelativeResize="0">
            <a:picLocks noChangeAspect="1"/>
          </p:cNvPicPr>
          <p:nvPr/>
        </p:nvPicPr>
        <p:blipFill>
          <a:blip r:embed="rId3">
            <a:extLst>
              <a:ext uri="{28A0092B-C50C-407E-A947-70E740481C1C}">
                <a14:useLocalDpi xmlns:a14="http://schemas.microsoft.com/office/drawing/2010/main" val="0"/>
              </a:ext>
            </a:extLst>
          </a:blip>
          <a:stretch>
            <a:fillRect/>
          </a:stretch>
        </p:blipFill>
        <p:spPr>
          <a:xfrm>
            <a:off x="6425389" y="4205619"/>
            <a:ext cx="1828800" cy="1828800"/>
          </a:xfrm>
          <a:prstGeom prst="roundRect">
            <a:avLst/>
          </a:prstGeom>
        </p:spPr>
      </p:pic>
      <p:pic>
        <p:nvPicPr>
          <p:cNvPr id="31" name="Picture 30" descr="Two Dungeness crabs on ice">
            <a:extLst>
              <a:ext uri="{FF2B5EF4-FFF2-40B4-BE49-F238E27FC236}">
                <a16:creationId xmlns:a16="http://schemas.microsoft.com/office/drawing/2014/main" id="{4D5FCC42-B4E2-ED6C-24D8-C5AAB0F4C4DA}"/>
              </a:ext>
            </a:extLst>
          </p:cNvPr>
          <p:cNvPicPr preferRelativeResize="0">
            <a:picLocks noChangeAspect="1"/>
          </p:cNvPicPr>
          <p:nvPr/>
        </p:nvPicPr>
        <p:blipFill>
          <a:blip r:embed="rId4">
            <a:extLst>
              <a:ext uri="{28A0092B-C50C-407E-A947-70E740481C1C}">
                <a14:useLocalDpi xmlns:a14="http://schemas.microsoft.com/office/drawing/2010/main" val="0"/>
              </a:ext>
            </a:extLst>
          </a:blip>
          <a:stretch>
            <a:fillRect/>
          </a:stretch>
        </p:blipFill>
        <p:spPr>
          <a:xfrm>
            <a:off x="3597230" y="4205619"/>
            <a:ext cx="1828800" cy="1828800"/>
          </a:xfrm>
          <a:prstGeom prst="roundRect">
            <a:avLst/>
          </a:prstGeom>
        </p:spPr>
      </p:pic>
      <p:pic>
        <p:nvPicPr>
          <p:cNvPr id="32" name="Picture 31" descr="Schools of fishes underwater">
            <a:extLst>
              <a:ext uri="{FF2B5EF4-FFF2-40B4-BE49-F238E27FC236}">
                <a16:creationId xmlns:a16="http://schemas.microsoft.com/office/drawing/2014/main" id="{027FCEE1-B37A-C464-D98B-F57035B9880B}"/>
              </a:ext>
            </a:extLst>
          </p:cNvPr>
          <p:cNvPicPr preferRelativeResize="0">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71" y="1626898"/>
            <a:ext cx="1828800" cy="1828800"/>
          </a:xfrm>
          <a:prstGeom prst="roundRect">
            <a:avLst/>
          </a:prstGeom>
        </p:spPr>
      </p:pic>
      <p:pic>
        <p:nvPicPr>
          <p:cNvPr id="34" name="Picture 33" descr="Assorted sweets and candies">
            <a:extLst>
              <a:ext uri="{FF2B5EF4-FFF2-40B4-BE49-F238E27FC236}">
                <a16:creationId xmlns:a16="http://schemas.microsoft.com/office/drawing/2014/main" id="{F773F5F1-8018-98DE-12C5-1571CB525010}"/>
              </a:ext>
            </a:extLst>
          </p:cNvPr>
          <p:cNvPicPr preferRelativeResize="0">
            <a:picLocks noChangeAspect="1"/>
          </p:cNvPicPr>
          <p:nvPr/>
        </p:nvPicPr>
        <p:blipFill>
          <a:blip r:embed="rId6">
            <a:extLst>
              <a:ext uri="{28A0092B-C50C-407E-A947-70E740481C1C}">
                <a14:useLocalDpi xmlns:a14="http://schemas.microsoft.com/office/drawing/2010/main" val="0"/>
              </a:ext>
            </a:extLst>
          </a:blip>
          <a:stretch>
            <a:fillRect/>
          </a:stretch>
        </p:blipFill>
        <p:spPr>
          <a:xfrm>
            <a:off x="5022597" y="1595584"/>
            <a:ext cx="1828800" cy="1828800"/>
          </a:xfrm>
          <a:prstGeom prst="roundRect">
            <a:avLst/>
          </a:prstGeom>
        </p:spPr>
      </p:pic>
      <p:pic>
        <p:nvPicPr>
          <p:cNvPr id="36" name="Picture 35" descr="Hands gripping football">
            <a:extLst>
              <a:ext uri="{FF2B5EF4-FFF2-40B4-BE49-F238E27FC236}">
                <a16:creationId xmlns:a16="http://schemas.microsoft.com/office/drawing/2014/main" id="{9605BC82-7E44-95D7-89AE-0C056E873919}"/>
              </a:ext>
            </a:extLst>
          </p:cNvPr>
          <p:cNvPicPr preferRelativeResize="0">
            <a:picLocks noChangeAspect="1"/>
          </p:cNvPicPr>
          <p:nvPr/>
        </p:nvPicPr>
        <p:blipFill>
          <a:blip r:embed="rId7">
            <a:extLst>
              <a:ext uri="{28A0092B-C50C-407E-A947-70E740481C1C}">
                <a14:useLocalDpi xmlns:a14="http://schemas.microsoft.com/office/drawing/2010/main" val="0"/>
              </a:ext>
            </a:extLst>
          </a:blip>
          <a:stretch>
            <a:fillRect/>
          </a:stretch>
        </p:blipFill>
        <p:spPr>
          <a:xfrm>
            <a:off x="9276123" y="1695128"/>
            <a:ext cx="1828800" cy="1828800"/>
          </a:xfrm>
          <a:prstGeom prst="roundRect">
            <a:avLst/>
          </a:prstGeom>
        </p:spPr>
      </p:pic>
      <p:pic>
        <p:nvPicPr>
          <p:cNvPr id="38" name="Picture 37" descr="Small tree">
            <a:extLst>
              <a:ext uri="{FF2B5EF4-FFF2-40B4-BE49-F238E27FC236}">
                <a16:creationId xmlns:a16="http://schemas.microsoft.com/office/drawing/2014/main" id="{56FBC54F-81F0-0851-D887-C71A17E41C39}"/>
              </a:ext>
            </a:extLst>
          </p:cNvPr>
          <p:cNvPicPr preferRelativeResize="0">
            <a:picLocks noChangeAspect="1"/>
          </p:cNvPicPr>
          <p:nvPr/>
        </p:nvPicPr>
        <p:blipFill rotWithShape="1">
          <a:blip r:embed="rId8">
            <a:extLst>
              <a:ext uri="{28A0092B-C50C-407E-A947-70E740481C1C}">
                <a14:useLocalDpi xmlns:a14="http://schemas.microsoft.com/office/drawing/2010/main" val="0"/>
              </a:ext>
            </a:extLst>
          </a:blip>
          <a:srcRect l="1790" t="1729" r="30121" b="-1729"/>
          <a:stretch/>
        </p:blipFill>
        <p:spPr>
          <a:xfrm>
            <a:off x="769071" y="4205619"/>
            <a:ext cx="1828800" cy="1828800"/>
          </a:xfrm>
          <a:prstGeom prst="roundRect">
            <a:avLst/>
          </a:prstGeom>
        </p:spPr>
      </p:pic>
      <p:sp>
        <p:nvSpPr>
          <p:cNvPr id="39" name="TextBox 38">
            <a:extLst>
              <a:ext uri="{FF2B5EF4-FFF2-40B4-BE49-F238E27FC236}">
                <a16:creationId xmlns:a16="http://schemas.microsoft.com/office/drawing/2014/main" id="{52ADE0E5-3558-E49F-6450-2A4230CD4353}"/>
              </a:ext>
            </a:extLst>
          </p:cNvPr>
          <p:cNvSpPr txBox="1"/>
          <p:nvPr/>
        </p:nvSpPr>
        <p:spPr>
          <a:xfrm>
            <a:off x="5252648" y="3455698"/>
            <a:ext cx="1320800" cy="369332"/>
          </a:xfrm>
          <a:prstGeom prst="rect">
            <a:avLst/>
          </a:prstGeom>
          <a:noFill/>
        </p:spPr>
        <p:txBody>
          <a:bodyPr wrap="square" rtlCol="0">
            <a:spAutoFit/>
          </a:bodyPr>
          <a:lstStyle/>
          <a:p>
            <a:pPr algn="ctr"/>
            <a:r>
              <a:rPr lang="en-US" dirty="0"/>
              <a:t>Gelatin</a:t>
            </a:r>
          </a:p>
        </p:txBody>
      </p:sp>
      <p:sp>
        <p:nvSpPr>
          <p:cNvPr id="41" name="TextBox 40">
            <a:extLst>
              <a:ext uri="{FF2B5EF4-FFF2-40B4-BE49-F238E27FC236}">
                <a16:creationId xmlns:a16="http://schemas.microsoft.com/office/drawing/2014/main" id="{E367D984-1753-914D-0A66-7C061849BE4A}"/>
              </a:ext>
            </a:extLst>
          </p:cNvPr>
          <p:cNvSpPr txBox="1"/>
          <p:nvPr/>
        </p:nvSpPr>
        <p:spPr>
          <a:xfrm>
            <a:off x="6466271" y="6037929"/>
            <a:ext cx="1320800" cy="369332"/>
          </a:xfrm>
          <a:prstGeom prst="rect">
            <a:avLst/>
          </a:prstGeom>
          <a:noFill/>
        </p:spPr>
        <p:txBody>
          <a:bodyPr wrap="square" rtlCol="0">
            <a:spAutoFit/>
          </a:bodyPr>
          <a:lstStyle/>
          <a:p>
            <a:pPr algn="ctr"/>
            <a:r>
              <a:rPr lang="en-US" dirty="0"/>
              <a:t>Lignin</a:t>
            </a:r>
          </a:p>
        </p:txBody>
      </p:sp>
      <p:sp>
        <p:nvSpPr>
          <p:cNvPr id="42" name="TextBox 41">
            <a:extLst>
              <a:ext uri="{FF2B5EF4-FFF2-40B4-BE49-F238E27FC236}">
                <a16:creationId xmlns:a16="http://schemas.microsoft.com/office/drawing/2014/main" id="{C38E1252-8C8E-186B-F3D7-35219A7BF62A}"/>
              </a:ext>
            </a:extLst>
          </p:cNvPr>
          <p:cNvSpPr txBox="1"/>
          <p:nvPr/>
        </p:nvSpPr>
        <p:spPr>
          <a:xfrm>
            <a:off x="3803079" y="6037929"/>
            <a:ext cx="1320800" cy="369332"/>
          </a:xfrm>
          <a:prstGeom prst="rect">
            <a:avLst/>
          </a:prstGeom>
          <a:noFill/>
        </p:spPr>
        <p:txBody>
          <a:bodyPr wrap="square" rtlCol="0">
            <a:spAutoFit/>
          </a:bodyPr>
          <a:lstStyle/>
          <a:p>
            <a:pPr algn="ctr"/>
            <a:r>
              <a:rPr lang="en-US" dirty="0"/>
              <a:t>Chitin</a:t>
            </a:r>
          </a:p>
        </p:txBody>
      </p:sp>
      <p:sp>
        <p:nvSpPr>
          <p:cNvPr id="43" name="TextBox 42">
            <a:extLst>
              <a:ext uri="{FF2B5EF4-FFF2-40B4-BE49-F238E27FC236}">
                <a16:creationId xmlns:a16="http://schemas.microsoft.com/office/drawing/2014/main" id="{1645E0AA-DB11-D6A1-2C17-517412FA4F66}"/>
              </a:ext>
            </a:extLst>
          </p:cNvPr>
          <p:cNvSpPr txBox="1"/>
          <p:nvPr/>
        </p:nvSpPr>
        <p:spPr>
          <a:xfrm>
            <a:off x="974349" y="6037929"/>
            <a:ext cx="1320800" cy="369332"/>
          </a:xfrm>
          <a:prstGeom prst="rect">
            <a:avLst/>
          </a:prstGeom>
          <a:noFill/>
        </p:spPr>
        <p:txBody>
          <a:bodyPr wrap="square" rtlCol="0">
            <a:spAutoFit/>
          </a:bodyPr>
          <a:lstStyle/>
          <a:p>
            <a:pPr algn="ctr"/>
            <a:r>
              <a:rPr lang="en-US" dirty="0"/>
              <a:t>Cellulose</a:t>
            </a:r>
          </a:p>
        </p:txBody>
      </p:sp>
      <p:sp>
        <p:nvSpPr>
          <p:cNvPr id="44" name="TextBox 43">
            <a:extLst>
              <a:ext uri="{FF2B5EF4-FFF2-40B4-BE49-F238E27FC236}">
                <a16:creationId xmlns:a16="http://schemas.microsoft.com/office/drawing/2014/main" id="{98B334CA-5538-2729-5B76-8678BD6F1D64}"/>
              </a:ext>
            </a:extLst>
          </p:cNvPr>
          <p:cNvSpPr txBox="1"/>
          <p:nvPr/>
        </p:nvSpPr>
        <p:spPr>
          <a:xfrm>
            <a:off x="1023071" y="3478962"/>
            <a:ext cx="1320800" cy="369332"/>
          </a:xfrm>
          <a:prstGeom prst="rect">
            <a:avLst/>
          </a:prstGeom>
          <a:noFill/>
        </p:spPr>
        <p:txBody>
          <a:bodyPr wrap="square" rtlCol="0">
            <a:spAutoFit/>
          </a:bodyPr>
          <a:lstStyle/>
          <a:p>
            <a:pPr algn="ctr"/>
            <a:r>
              <a:rPr lang="en-US" dirty="0"/>
              <a:t>Alginate</a:t>
            </a:r>
          </a:p>
        </p:txBody>
      </p:sp>
      <p:sp>
        <p:nvSpPr>
          <p:cNvPr id="45" name="TextBox 44">
            <a:extLst>
              <a:ext uri="{FF2B5EF4-FFF2-40B4-BE49-F238E27FC236}">
                <a16:creationId xmlns:a16="http://schemas.microsoft.com/office/drawing/2014/main" id="{C06F1204-BEC4-ED6D-C623-CEA798147A3F}"/>
              </a:ext>
            </a:extLst>
          </p:cNvPr>
          <p:cNvSpPr txBox="1"/>
          <p:nvPr/>
        </p:nvSpPr>
        <p:spPr>
          <a:xfrm>
            <a:off x="9482226" y="3543247"/>
            <a:ext cx="1320800" cy="369332"/>
          </a:xfrm>
          <a:prstGeom prst="rect">
            <a:avLst/>
          </a:prstGeom>
          <a:noFill/>
        </p:spPr>
        <p:txBody>
          <a:bodyPr wrap="square" rtlCol="0">
            <a:spAutoFit/>
          </a:bodyPr>
          <a:lstStyle/>
          <a:p>
            <a:pPr algn="ctr"/>
            <a:r>
              <a:rPr lang="en-US" dirty="0"/>
              <a:t>Keratin</a:t>
            </a:r>
          </a:p>
        </p:txBody>
      </p:sp>
      <p:sp>
        <p:nvSpPr>
          <p:cNvPr id="46" name="TextBox 45">
            <a:extLst>
              <a:ext uri="{FF2B5EF4-FFF2-40B4-BE49-F238E27FC236}">
                <a16:creationId xmlns:a16="http://schemas.microsoft.com/office/drawing/2014/main" id="{98D65854-2F9C-9581-2682-0C744B888828}"/>
              </a:ext>
            </a:extLst>
          </p:cNvPr>
          <p:cNvSpPr txBox="1"/>
          <p:nvPr/>
        </p:nvSpPr>
        <p:spPr>
          <a:xfrm>
            <a:off x="9295001" y="6037929"/>
            <a:ext cx="1320800" cy="369332"/>
          </a:xfrm>
          <a:prstGeom prst="rect">
            <a:avLst/>
          </a:prstGeom>
          <a:noFill/>
        </p:spPr>
        <p:txBody>
          <a:bodyPr wrap="square" rtlCol="0">
            <a:spAutoFit/>
          </a:bodyPr>
          <a:lstStyle/>
          <a:p>
            <a:pPr algn="ctr"/>
            <a:r>
              <a:rPr lang="en-US" dirty="0"/>
              <a:t>Collagen</a:t>
            </a:r>
          </a:p>
        </p:txBody>
      </p:sp>
      <p:pic>
        <p:nvPicPr>
          <p:cNvPr id="48" name="Picture 47" descr="Long red wavy hair">
            <a:extLst>
              <a:ext uri="{FF2B5EF4-FFF2-40B4-BE49-F238E27FC236}">
                <a16:creationId xmlns:a16="http://schemas.microsoft.com/office/drawing/2014/main" id="{7F882155-3ABD-08A3-C84B-D88BF50F1207}"/>
              </a:ext>
            </a:extLst>
          </p:cNvPr>
          <p:cNvPicPr>
            <a:picLocks noChangeAspect="1"/>
          </p:cNvPicPr>
          <p:nvPr/>
        </p:nvPicPr>
        <p:blipFill rotWithShape="1">
          <a:blip r:embed="rId9">
            <a:extLst>
              <a:ext uri="{28A0092B-C50C-407E-A947-70E740481C1C}">
                <a14:useLocalDpi xmlns:a14="http://schemas.microsoft.com/office/drawing/2010/main" val="0"/>
              </a:ext>
            </a:extLst>
          </a:blip>
          <a:srcRect l="-111" t="2676" r="111" b="30807"/>
          <a:stretch/>
        </p:blipFill>
        <p:spPr>
          <a:xfrm>
            <a:off x="9226157" y="4264947"/>
            <a:ext cx="1832938" cy="1828800"/>
          </a:xfrm>
          <a:prstGeom prst="roundRect">
            <a:avLst/>
          </a:prstGeom>
        </p:spPr>
      </p:pic>
    </p:spTree>
    <p:extLst>
      <p:ext uri="{BB962C8B-B14F-4D97-AF65-F5344CB8AC3E}">
        <p14:creationId xmlns:p14="http://schemas.microsoft.com/office/powerpoint/2010/main" val="2154955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C0147-F4BD-4D06-B77E-CFFC341AB0B5}"/>
              </a:ext>
            </a:extLst>
          </p:cNvPr>
          <p:cNvSpPr>
            <a:spLocks noGrp="1"/>
          </p:cNvSpPr>
          <p:nvPr>
            <p:ph type="ctrTitle"/>
          </p:nvPr>
        </p:nvSpPr>
        <p:spPr>
          <a:xfrm>
            <a:off x="342758" y="183019"/>
            <a:ext cx="11506485" cy="794992"/>
          </a:xfrm>
        </p:spPr>
        <p:txBody>
          <a:bodyPr anchor="t">
            <a:normAutofit fontScale="90000"/>
          </a:bodyPr>
          <a:lstStyle/>
          <a:p>
            <a:r>
              <a:rPr lang="en-US" sz="5400" dirty="0"/>
              <a:t>Five different kinds natural melanin</a:t>
            </a:r>
          </a:p>
        </p:txBody>
      </p:sp>
      <p:sp>
        <p:nvSpPr>
          <p:cNvPr id="9" name="TextBox 8">
            <a:extLst>
              <a:ext uri="{FF2B5EF4-FFF2-40B4-BE49-F238E27FC236}">
                <a16:creationId xmlns:a16="http://schemas.microsoft.com/office/drawing/2014/main" id="{BE630EA5-78ED-4E86-A076-3EC0FCEE7E5D}"/>
              </a:ext>
            </a:extLst>
          </p:cNvPr>
          <p:cNvSpPr txBox="1"/>
          <p:nvPr/>
        </p:nvSpPr>
        <p:spPr>
          <a:xfrm>
            <a:off x="459558" y="855725"/>
            <a:ext cx="11385608" cy="461665"/>
          </a:xfrm>
          <a:prstGeom prst="rect">
            <a:avLst/>
          </a:prstGeom>
          <a:noFill/>
        </p:spPr>
        <p:txBody>
          <a:bodyPr wrap="square" rtlCol="0">
            <a:spAutoFit/>
          </a:bodyPr>
          <a:lstStyle/>
          <a:p>
            <a:pPr algn="ctr"/>
            <a:r>
              <a:rPr lang="en-US" sz="2400" dirty="0"/>
              <a:t>Melanin is  a generic term, used  to reference any of the naturally produced melanin’s.</a:t>
            </a:r>
          </a:p>
        </p:txBody>
      </p:sp>
      <p:pic>
        <p:nvPicPr>
          <p:cNvPr id="2058" name="Picture 10" descr="Elmicrobiologist - Pseudomonas aeruginosa... (Pyocyanine🟢, Pyoverdin🟡,  Pyorubin🔴, Pyomelanin⚫️) On Heart Infusion Agar 🧫 | Facebook">
            <a:extLst>
              <a:ext uri="{FF2B5EF4-FFF2-40B4-BE49-F238E27FC236}">
                <a16:creationId xmlns:a16="http://schemas.microsoft.com/office/drawing/2014/main" id="{8E029E43-3888-413C-B271-5462DE4E9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2603" y="4435367"/>
            <a:ext cx="2171234" cy="187028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Why do cephalopods produce ink? And what's ink made of, anyway? | Biology |  The Guardian">
            <a:extLst>
              <a:ext uri="{FF2B5EF4-FFF2-40B4-BE49-F238E27FC236}">
                <a16:creationId xmlns:a16="http://schemas.microsoft.com/office/drawing/2014/main" id="{D2B7B10C-0AEE-4191-99D1-59804F4683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87" y="4435367"/>
            <a:ext cx="2207064" cy="17387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2B9EE8-EDA5-4A08-A7D7-B90CC80A2E47}"/>
              </a:ext>
            </a:extLst>
          </p:cNvPr>
          <p:cNvSpPr txBox="1"/>
          <p:nvPr/>
        </p:nvSpPr>
        <p:spPr>
          <a:xfrm>
            <a:off x="9362212" y="6305649"/>
            <a:ext cx="2370484" cy="369332"/>
          </a:xfrm>
          <a:prstGeom prst="rect">
            <a:avLst/>
          </a:prstGeom>
          <a:noFill/>
        </p:spPr>
        <p:txBody>
          <a:bodyPr wrap="square" rtlCol="0">
            <a:spAutoFit/>
          </a:bodyPr>
          <a:lstStyle/>
          <a:p>
            <a:r>
              <a:rPr lang="en-US" b="0" i="0" dirty="0">
                <a:effectLst/>
                <a:cs typeface="Calibri" panose="020F0502020204030204" pitchFamily="34" charset="0"/>
              </a:rPr>
              <a:t>Substantia Nigra</a:t>
            </a:r>
            <a:endParaRPr lang="en-US" dirty="0">
              <a:cs typeface="Calibri" panose="020F0502020204030204" pitchFamily="34" charset="0"/>
            </a:endParaRPr>
          </a:p>
        </p:txBody>
      </p:sp>
      <p:sp>
        <p:nvSpPr>
          <p:cNvPr id="20" name="TextBox 19">
            <a:extLst>
              <a:ext uri="{FF2B5EF4-FFF2-40B4-BE49-F238E27FC236}">
                <a16:creationId xmlns:a16="http://schemas.microsoft.com/office/drawing/2014/main" id="{96EA7F15-6356-47F7-B4F3-A5147C0012CA}"/>
              </a:ext>
            </a:extLst>
          </p:cNvPr>
          <p:cNvSpPr txBox="1"/>
          <p:nvPr/>
        </p:nvSpPr>
        <p:spPr>
          <a:xfrm>
            <a:off x="6761135" y="6376832"/>
            <a:ext cx="1729819" cy="369332"/>
          </a:xfrm>
          <a:prstGeom prst="rect">
            <a:avLst/>
          </a:prstGeom>
          <a:noFill/>
        </p:spPr>
        <p:txBody>
          <a:bodyPr wrap="square" rtlCol="0">
            <a:spAutoFit/>
          </a:bodyPr>
          <a:lstStyle/>
          <a:p>
            <a:pPr algn="ctr"/>
            <a:r>
              <a:rPr lang="en-US" dirty="0"/>
              <a:t>Yeast</a:t>
            </a:r>
          </a:p>
        </p:txBody>
      </p:sp>
      <p:sp>
        <p:nvSpPr>
          <p:cNvPr id="21" name="TextBox 20">
            <a:extLst>
              <a:ext uri="{FF2B5EF4-FFF2-40B4-BE49-F238E27FC236}">
                <a16:creationId xmlns:a16="http://schemas.microsoft.com/office/drawing/2014/main" id="{4FA98B5B-E458-4819-8AD5-E2A61B3626E1}"/>
              </a:ext>
            </a:extLst>
          </p:cNvPr>
          <p:cNvSpPr txBox="1"/>
          <p:nvPr/>
        </p:nvSpPr>
        <p:spPr>
          <a:xfrm>
            <a:off x="807121" y="6331576"/>
            <a:ext cx="1729819" cy="369332"/>
          </a:xfrm>
          <a:prstGeom prst="rect">
            <a:avLst/>
          </a:prstGeom>
          <a:noFill/>
        </p:spPr>
        <p:txBody>
          <a:bodyPr wrap="square" rtlCol="0">
            <a:spAutoFit/>
          </a:bodyPr>
          <a:lstStyle/>
          <a:p>
            <a:pPr algn="ctr"/>
            <a:r>
              <a:rPr lang="en-US" dirty="0"/>
              <a:t>Squid Ink</a:t>
            </a:r>
          </a:p>
        </p:txBody>
      </p:sp>
      <p:sp>
        <p:nvSpPr>
          <p:cNvPr id="22" name="TextBox 21">
            <a:extLst>
              <a:ext uri="{FF2B5EF4-FFF2-40B4-BE49-F238E27FC236}">
                <a16:creationId xmlns:a16="http://schemas.microsoft.com/office/drawing/2014/main" id="{685CFB4A-7195-4BEF-867E-16FB798C397F}"/>
              </a:ext>
            </a:extLst>
          </p:cNvPr>
          <p:cNvSpPr txBox="1"/>
          <p:nvPr/>
        </p:nvSpPr>
        <p:spPr>
          <a:xfrm>
            <a:off x="6231881" y="3911322"/>
            <a:ext cx="2932678" cy="369332"/>
          </a:xfrm>
          <a:prstGeom prst="rect">
            <a:avLst/>
          </a:prstGeom>
          <a:noFill/>
        </p:spPr>
        <p:txBody>
          <a:bodyPr wrap="square" rtlCol="0">
            <a:spAutoFit/>
          </a:bodyPr>
          <a:lstStyle/>
          <a:p>
            <a:pPr algn="ctr"/>
            <a:r>
              <a:rPr lang="en-US" dirty="0"/>
              <a:t>Allomelanin and Pyomelanin</a:t>
            </a:r>
          </a:p>
        </p:txBody>
      </p:sp>
      <p:sp>
        <p:nvSpPr>
          <p:cNvPr id="3" name="Rectangle: Rounded Corners 2">
            <a:extLst>
              <a:ext uri="{FF2B5EF4-FFF2-40B4-BE49-F238E27FC236}">
                <a16:creationId xmlns:a16="http://schemas.microsoft.com/office/drawing/2014/main" id="{93B06344-4369-AF64-20E6-65EBE72D980A}"/>
              </a:ext>
            </a:extLst>
          </p:cNvPr>
          <p:cNvSpPr/>
          <p:nvPr/>
        </p:nvSpPr>
        <p:spPr>
          <a:xfrm>
            <a:off x="584619" y="1557995"/>
            <a:ext cx="2286000" cy="2286000"/>
          </a:xfrm>
          <a:prstGeom prst="roundRect">
            <a:avLst/>
          </a:prstGeom>
          <a:gradFill flip="none" rotWithShape="1">
            <a:gsLst>
              <a:gs pos="4196">
                <a:schemeClr val="bg1">
                  <a:lumMod val="95000"/>
                  <a:lumOff val="5000"/>
                </a:schemeClr>
              </a:gs>
              <a:gs pos="47000">
                <a:srgbClr val="493311"/>
              </a:gs>
              <a:gs pos="67000">
                <a:srgbClr val="714D22"/>
              </a:gs>
              <a:gs pos="98000">
                <a:srgbClr val="E3B277"/>
              </a:gs>
              <a:gs pos="20000">
                <a:schemeClr val="bg1">
                  <a:lumMod val="95000"/>
                  <a:lumOff val="500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Rounded Corners 9">
            <a:extLst>
              <a:ext uri="{FF2B5EF4-FFF2-40B4-BE49-F238E27FC236}">
                <a16:creationId xmlns:a16="http://schemas.microsoft.com/office/drawing/2014/main" id="{FA544AAB-0FD7-532B-2138-CEF301D40B26}"/>
              </a:ext>
            </a:extLst>
          </p:cNvPr>
          <p:cNvSpPr/>
          <p:nvPr/>
        </p:nvSpPr>
        <p:spPr>
          <a:xfrm>
            <a:off x="3482279" y="1528515"/>
            <a:ext cx="2286000" cy="2286000"/>
          </a:xfrm>
          <a:prstGeom prst="roundRect">
            <a:avLst/>
          </a:prstGeom>
          <a:gradFill flip="none" rotWithShape="1">
            <a:gsLst>
              <a:gs pos="4000">
                <a:srgbClr val="A02417"/>
              </a:gs>
              <a:gs pos="41000">
                <a:srgbClr val="A55225"/>
              </a:gs>
              <a:gs pos="89000">
                <a:srgbClr val="E1CA3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30B0ADCF-0A23-1D7A-8F1F-65101178CB56}"/>
              </a:ext>
            </a:extLst>
          </p:cNvPr>
          <p:cNvSpPr txBox="1"/>
          <p:nvPr/>
        </p:nvSpPr>
        <p:spPr>
          <a:xfrm>
            <a:off x="751535" y="3936328"/>
            <a:ext cx="1840993" cy="369332"/>
          </a:xfrm>
          <a:prstGeom prst="rect">
            <a:avLst/>
          </a:prstGeom>
          <a:noFill/>
        </p:spPr>
        <p:txBody>
          <a:bodyPr wrap="square" rtlCol="0">
            <a:spAutoFit/>
          </a:bodyPr>
          <a:lstStyle/>
          <a:p>
            <a:pPr algn="ctr"/>
            <a:r>
              <a:rPr lang="en-US" dirty="0"/>
              <a:t>Eumelanin</a:t>
            </a:r>
          </a:p>
        </p:txBody>
      </p:sp>
      <p:sp>
        <p:nvSpPr>
          <p:cNvPr id="15" name="TextBox 14">
            <a:extLst>
              <a:ext uri="{FF2B5EF4-FFF2-40B4-BE49-F238E27FC236}">
                <a16:creationId xmlns:a16="http://schemas.microsoft.com/office/drawing/2014/main" id="{613FA67F-D123-EEE4-DC37-F02390769C50}"/>
              </a:ext>
            </a:extLst>
          </p:cNvPr>
          <p:cNvSpPr txBox="1"/>
          <p:nvPr/>
        </p:nvSpPr>
        <p:spPr>
          <a:xfrm>
            <a:off x="9532280" y="3912491"/>
            <a:ext cx="2064470" cy="369332"/>
          </a:xfrm>
          <a:prstGeom prst="rect">
            <a:avLst/>
          </a:prstGeom>
          <a:noFill/>
        </p:spPr>
        <p:txBody>
          <a:bodyPr wrap="square" rtlCol="0">
            <a:spAutoFit/>
          </a:bodyPr>
          <a:lstStyle/>
          <a:p>
            <a:pPr algn="ctr"/>
            <a:r>
              <a:rPr lang="en-US" dirty="0"/>
              <a:t>Neuromelanin</a:t>
            </a:r>
          </a:p>
        </p:txBody>
      </p:sp>
      <p:pic>
        <p:nvPicPr>
          <p:cNvPr id="17" name="Picture 16" descr="Red Triangles">
            <a:extLst>
              <a:ext uri="{FF2B5EF4-FFF2-40B4-BE49-F238E27FC236}">
                <a16:creationId xmlns:a16="http://schemas.microsoft.com/office/drawing/2014/main" id="{3892C447-2CD3-FD31-3E29-8E072273F8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4559" y="4435367"/>
            <a:ext cx="2395616" cy="1648724"/>
          </a:xfrm>
          <a:prstGeom prst="rect">
            <a:avLst/>
          </a:prstGeom>
        </p:spPr>
      </p:pic>
      <p:cxnSp>
        <p:nvCxnSpPr>
          <p:cNvPr id="11" name="Straight Arrow Connector 10">
            <a:extLst>
              <a:ext uri="{FF2B5EF4-FFF2-40B4-BE49-F238E27FC236}">
                <a16:creationId xmlns:a16="http://schemas.microsoft.com/office/drawing/2014/main" id="{B99BD73B-4152-4286-A145-EB5D700487AB}"/>
              </a:ext>
            </a:extLst>
          </p:cNvPr>
          <p:cNvCxnSpPr>
            <a:cxnSpLocks/>
            <a:stCxn id="7" idx="0"/>
          </p:cNvCxnSpPr>
          <p:nvPr/>
        </p:nvCxnSpPr>
        <p:spPr>
          <a:xfrm flipH="1" flipV="1">
            <a:off x="10420599" y="5638800"/>
            <a:ext cx="126855" cy="666849"/>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CF88AAB0-91EB-F524-3858-5869D6197FFE}"/>
              </a:ext>
            </a:extLst>
          </p:cNvPr>
          <p:cNvSpPr/>
          <p:nvPr/>
        </p:nvSpPr>
        <p:spPr>
          <a:xfrm>
            <a:off x="9277599" y="1557995"/>
            <a:ext cx="2286000" cy="2286000"/>
          </a:xfrm>
          <a:prstGeom prst="roundRect">
            <a:avLst/>
          </a:prstGeom>
          <a:solidFill>
            <a:schemeClr val="bg1">
              <a:lumMod val="85000"/>
              <a:lumOff val="15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2AACD32B-C83F-70F6-5C98-1E8EC2C57069}"/>
              </a:ext>
            </a:extLst>
          </p:cNvPr>
          <p:cNvSpPr txBox="1"/>
          <p:nvPr/>
        </p:nvSpPr>
        <p:spPr>
          <a:xfrm>
            <a:off x="3422956" y="3936328"/>
            <a:ext cx="2286000" cy="369332"/>
          </a:xfrm>
          <a:prstGeom prst="rect">
            <a:avLst/>
          </a:prstGeom>
          <a:noFill/>
        </p:spPr>
        <p:txBody>
          <a:bodyPr wrap="square" rtlCol="0">
            <a:spAutoFit/>
          </a:bodyPr>
          <a:lstStyle/>
          <a:p>
            <a:pPr algn="ctr"/>
            <a:r>
              <a:rPr lang="en-US" dirty="0"/>
              <a:t>Pheomelanin</a:t>
            </a:r>
          </a:p>
        </p:txBody>
      </p:sp>
      <p:sp>
        <p:nvSpPr>
          <p:cNvPr id="34" name="Rectangle: Rounded Corners 33">
            <a:extLst>
              <a:ext uri="{FF2B5EF4-FFF2-40B4-BE49-F238E27FC236}">
                <a16:creationId xmlns:a16="http://schemas.microsoft.com/office/drawing/2014/main" id="{06B5510E-4D93-5D3D-658B-9A7EB6878A69}"/>
              </a:ext>
            </a:extLst>
          </p:cNvPr>
          <p:cNvSpPr/>
          <p:nvPr/>
        </p:nvSpPr>
        <p:spPr>
          <a:xfrm>
            <a:off x="6379939" y="1557995"/>
            <a:ext cx="2286000" cy="2286000"/>
          </a:xfrm>
          <a:prstGeom prst="roundRect">
            <a:avLst/>
          </a:prstGeom>
          <a:gradFill flip="none" rotWithShape="1">
            <a:gsLst>
              <a:gs pos="4196">
                <a:schemeClr val="bg1">
                  <a:lumMod val="95000"/>
                  <a:lumOff val="5000"/>
                </a:schemeClr>
              </a:gs>
              <a:gs pos="47000">
                <a:srgbClr val="493311"/>
              </a:gs>
              <a:gs pos="70000">
                <a:srgbClr val="714D22"/>
              </a:gs>
              <a:gs pos="98000">
                <a:srgbClr val="996633"/>
              </a:gs>
              <a:gs pos="26000">
                <a:schemeClr val="bg1">
                  <a:lumMod val="95000"/>
                  <a:lumOff val="500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descr="Head and shoulders of woman with makeover and red hair">
            <a:extLst>
              <a:ext uri="{FF2B5EF4-FFF2-40B4-BE49-F238E27FC236}">
                <a16:creationId xmlns:a16="http://schemas.microsoft.com/office/drawing/2014/main" id="{22291E86-9E8F-224E-9047-C4ECD6C45C41}"/>
              </a:ext>
            </a:extLst>
          </p:cNvPr>
          <p:cNvPicPr>
            <a:picLocks noChangeAspect="1"/>
          </p:cNvPicPr>
          <p:nvPr/>
        </p:nvPicPr>
        <p:blipFill rotWithShape="1">
          <a:blip r:embed="rId6">
            <a:extLst>
              <a:ext uri="{28A0092B-C50C-407E-A947-70E740481C1C}">
                <a14:useLocalDpi xmlns:a14="http://schemas.microsoft.com/office/drawing/2010/main" val="0"/>
              </a:ext>
            </a:extLst>
          </a:blip>
          <a:srcRect l="20044" r="26494" b="71704"/>
          <a:stretch/>
        </p:blipFill>
        <p:spPr>
          <a:xfrm>
            <a:off x="3432962" y="4435367"/>
            <a:ext cx="2749798" cy="1940560"/>
          </a:xfrm>
          <a:prstGeom prst="rect">
            <a:avLst/>
          </a:prstGeom>
        </p:spPr>
      </p:pic>
      <p:sp>
        <p:nvSpPr>
          <p:cNvPr id="37" name="TextBox 36">
            <a:extLst>
              <a:ext uri="{FF2B5EF4-FFF2-40B4-BE49-F238E27FC236}">
                <a16:creationId xmlns:a16="http://schemas.microsoft.com/office/drawing/2014/main" id="{199BFF6D-DC48-AA38-DCDA-3F8C09A741B8}"/>
              </a:ext>
            </a:extLst>
          </p:cNvPr>
          <p:cNvSpPr txBox="1"/>
          <p:nvPr/>
        </p:nvSpPr>
        <p:spPr>
          <a:xfrm>
            <a:off x="3760369" y="6433453"/>
            <a:ext cx="1729819" cy="369332"/>
          </a:xfrm>
          <a:prstGeom prst="rect">
            <a:avLst/>
          </a:prstGeom>
          <a:noFill/>
        </p:spPr>
        <p:txBody>
          <a:bodyPr wrap="square" rtlCol="0">
            <a:spAutoFit/>
          </a:bodyPr>
          <a:lstStyle/>
          <a:p>
            <a:pPr algn="ctr"/>
            <a:r>
              <a:rPr lang="en-US" dirty="0"/>
              <a:t>Red Hair</a:t>
            </a:r>
          </a:p>
        </p:txBody>
      </p:sp>
    </p:spTree>
    <p:extLst>
      <p:ext uri="{BB962C8B-B14F-4D97-AF65-F5344CB8AC3E}">
        <p14:creationId xmlns:p14="http://schemas.microsoft.com/office/powerpoint/2010/main" val="741921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9D7AF04-348B-49C1-BE62-7525786BD643}"/>
              </a:ext>
            </a:extLst>
          </p:cNvPr>
          <p:cNvSpPr txBox="1">
            <a:spLocks/>
          </p:cNvSpPr>
          <p:nvPr/>
        </p:nvSpPr>
        <p:spPr>
          <a:xfrm>
            <a:off x="1016569" y="101819"/>
            <a:ext cx="9404723" cy="806332"/>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The accident that started it all</a:t>
            </a:r>
          </a:p>
        </p:txBody>
      </p:sp>
      <p:grpSp>
        <p:nvGrpSpPr>
          <p:cNvPr id="9" name="Group 8">
            <a:extLst>
              <a:ext uri="{FF2B5EF4-FFF2-40B4-BE49-F238E27FC236}">
                <a16:creationId xmlns:a16="http://schemas.microsoft.com/office/drawing/2014/main" id="{AD98351D-3FCF-430F-B4DF-D616F2EE200A}"/>
              </a:ext>
            </a:extLst>
          </p:cNvPr>
          <p:cNvGrpSpPr/>
          <p:nvPr/>
        </p:nvGrpSpPr>
        <p:grpSpPr>
          <a:xfrm>
            <a:off x="1476374" y="1010449"/>
            <a:ext cx="9672316" cy="5413631"/>
            <a:chOff x="1562986" y="1013295"/>
            <a:chExt cx="8039676" cy="4831410"/>
          </a:xfrm>
        </p:grpSpPr>
        <p:grpSp>
          <p:nvGrpSpPr>
            <p:cNvPr id="11" name="Group 10">
              <a:extLst>
                <a:ext uri="{FF2B5EF4-FFF2-40B4-BE49-F238E27FC236}">
                  <a16:creationId xmlns:a16="http://schemas.microsoft.com/office/drawing/2014/main" id="{0086EDC1-534C-4C7B-9E2E-6E089A7B3F98}"/>
                </a:ext>
              </a:extLst>
            </p:cNvPr>
            <p:cNvGrpSpPr/>
            <p:nvPr/>
          </p:nvGrpSpPr>
          <p:grpSpPr>
            <a:xfrm>
              <a:off x="1562986" y="1013295"/>
              <a:ext cx="7936965" cy="4556566"/>
              <a:chOff x="0" y="311505"/>
              <a:chExt cx="2990555" cy="1893463"/>
            </a:xfrm>
          </p:grpSpPr>
          <p:pic>
            <p:nvPicPr>
              <p:cNvPr id="15" name="Picture 14">
                <a:extLst>
                  <a:ext uri="{FF2B5EF4-FFF2-40B4-BE49-F238E27FC236}">
                    <a16:creationId xmlns:a16="http://schemas.microsoft.com/office/drawing/2014/main" id="{AF51C046-DC09-4AA7-B5AE-71462B4BB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876"/>
              <a:stretch/>
            </p:blipFill>
            <p:spPr bwMode="auto">
              <a:xfrm>
                <a:off x="0" y="311505"/>
                <a:ext cx="2990555" cy="18934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27">
                <a:extLst>
                  <a:ext uri="{FF2B5EF4-FFF2-40B4-BE49-F238E27FC236}">
                    <a16:creationId xmlns:a16="http://schemas.microsoft.com/office/drawing/2014/main" id="{BBB9D653-36C6-4A03-B318-D7C7B46D2AE0}"/>
                  </a:ext>
                </a:extLst>
              </p:cNvPr>
              <p:cNvSpPr txBox="1"/>
              <p:nvPr/>
            </p:nvSpPr>
            <p:spPr>
              <a:xfrm>
                <a:off x="941575" y="924715"/>
                <a:ext cx="742792" cy="454689"/>
              </a:xfrm>
              <a:prstGeom prst="rect">
                <a:avLst/>
              </a:prstGeom>
              <a:noFill/>
            </p:spPr>
            <p:txBody>
              <a:bodyPr wrap="square" rtlCol="0">
                <a:noAutofit/>
              </a:bodyPr>
              <a:lstStyle/>
              <a:p>
                <a:pPr marL="0" marR="0" algn="ctr">
                  <a:lnSpc>
                    <a:spcPct val="107000"/>
                  </a:lnSpc>
                  <a:spcBef>
                    <a:spcPts val="0"/>
                  </a:spcBef>
                  <a:spcAft>
                    <a:spcPts val="800"/>
                  </a:spcAft>
                </a:pPr>
                <a:r>
                  <a:rPr lang="en-US" sz="1800" kern="12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Chernobyl</a:t>
                </a:r>
                <a:br>
                  <a:rPr lang="en-US" sz="1800" kern="12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1986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Arrow: Down 16">
                <a:extLst>
                  <a:ext uri="{FF2B5EF4-FFF2-40B4-BE49-F238E27FC236}">
                    <a16:creationId xmlns:a16="http://schemas.microsoft.com/office/drawing/2014/main" id="{0030A577-1F77-4CE2-8B95-A8A1A5EEF219}"/>
                  </a:ext>
                </a:extLst>
              </p:cNvPr>
              <p:cNvSpPr/>
              <p:nvPr/>
            </p:nvSpPr>
            <p:spPr>
              <a:xfrm>
                <a:off x="1243340" y="1452714"/>
                <a:ext cx="116506" cy="487210"/>
              </a:xfrm>
              <a:prstGeom prst="downArrow">
                <a:avLst>
                  <a:gd name="adj1" fmla="val 50000"/>
                  <a:gd name="adj2" fmla="val 8709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grpSp>
        <p:sp>
          <p:nvSpPr>
            <p:cNvPr id="13" name="TextBox 12">
              <a:extLst>
                <a:ext uri="{FF2B5EF4-FFF2-40B4-BE49-F238E27FC236}">
                  <a16:creationId xmlns:a16="http://schemas.microsoft.com/office/drawing/2014/main" id="{54F4E53F-9402-419C-B7F1-3E671791BF53}"/>
                </a:ext>
              </a:extLst>
            </p:cNvPr>
            <p:cNvSpPr txBox="1"/>
            <p:nvPr/>
          </p:nvSpPr>
          <p:spPr>
            <a:xfrm>
              <a:off x="1821340" y="5475373"/>
              <a:ext cx="656048" cy="369332"/>
            </a:xfrm>
            <a:prstGeom prst="rect">
              <a:avLst/>
            </a:prstGeom>
            <a:noFill/>
          </p:spPr>
          <p:txBody>
            <a:bodyPr wrap="square">
              <a:spAutoFit/>
            </a:bodyPr>
            <a:lstStyle/>
            <a:p>
              <a:r>
                <a:rPr lang="en-US" dirty="0">
                  <a:solidFill>
                    <a:srgbClr val="FFFF00"/>
                  </a:solidFill>
                  <a:latin typeface="Calibri" panose="020F0502020204030204" pitchFamily="34" charset="0"/>
                  <a:cs typeface="Times New Roman" panose="02020603050405020304" pitchFamily="18" charset="0"/>
                </a:rPr>
                <a:t>1961</a:t>
              </a:r>
              <a:endParaRPr lang="en-US" dirty="0"/>
            </a:p>
          </p:txBody>
        </p:sp>
        <p:sp>
          <p:nvSpPr>
            <p:cNvPr id="14" name="TextBox 13">
              <a:extLst>
                <a:ext uri="{FF2B5EF4-FFF2-40B4-BE49-F238E27FC236}">
                  <a16:creationId xmlns:a16="http://schemas.microsoft.com/office/drawing/2014/main" id="{1B94A91D-3430-4C4B-9A46-1D475D60EE70}"/>
                </a:ext>
              </a:extLst>
            </p:cNvPr>
            <p:cNvSpPr txBox="1"/>
            <p:nvPr/>
          </p:nvSpPr>
          <p:spPr>
            <a:xfrm>
              <a:off x="8946614" y="5475373"/>
              <a:ext cx="656048" cy="369332"/>
            </a:xfrm>
            <a:prstGeom prst="rect">
              <a:avLst/>
            </a:prstGeom>
            <a:noFill/>
          </p:spPr>
          <p:txBody>
            <a:bodyPr wrap="square">
              <a:spAutoFit/>
            </a:bodyPr>
            <a:lstStyle/>
            <a:p>
              <a:r>
                <a:rPr lang="en-US" sz="1800" kern="12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2021</a:t>
              </a:r>
              <a:endParaRPr lang="en-US" dirty="0"/>
            </a:p>
          </p:txBody>
        </p:sp>
      </p:grpSp>
      <p:sp>
        <p:nvSpPr>
          <p:cNvPr id="18" name="TextBox 17">
            <a:extLst>
              <a:ext uri="{FF2B5EF4-FFF2-40B4-BE49-F238E27FC236}">
                <a16:creationId xmlns:a16="http://schemas.microsoft.com/office/drawing/2014/main" id="{2124EEAC-915C-421E-941C-A155F138276B}"/>
              </a:ext>
            </a:extLst>
          </p:cNvPr>
          <p:cNvSpPr txBox="1"/>
          <p:nvPr/>
        </p:nvSpPr>
        <p:spPr>
          <a:xfrm>
            <a:off x="2181830" y="6239414"/>
            <a:ext cx="6093822" cy="369332"/>
          </a:xfrm>
          <a:prstGeom prst="rect">
            <a:avLst/>
          </a:prstGeom>
          <a:noFill/>
        </p:spPr>
        <p:txBody>
          <a:bodyPr wrap="square">
            <a:spAutoFit/>
          </a:bodyPr>
          <a:lstStyle/>
          <a:p>
            <a:pPr algn="ctr"/>
            <a:r>
              <a:rPr lang="en-US" sz="1800" dirty="0"/>
              <a:t>Non-medical Melanin Publication Data </a:t>
            </a:r>
          </a:p>
        </p:txBody>
      </p:sp>
    </p:spTree>
    <p:extLst>
      <p:ext uri="{BB962C8B-B14F-4D97-AF65-F5344CB8AC3E}">
        <p14:creationId xmlns:p14="http://schemas.microsoft.com/office/powerpoint/2010/main" val="3424820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AF8BFD-A80F-43E0-A4B8-A49FF1742E4B}"/>
              </a:ext>
            </a:extLst>
          </p:cNvPr>
          <p:cNvSpPr txBox="1"/>
          <p:nvPr/>
        </p:nvSpPr>
        <p:spPr>
          <a:xfrm>
            <a:off x="1146737" y="224280"/>
            <a:ext cx="9007268" cy="523220"/>
          </a:xfrm>
          <a:prstGeom prst="rect">
            <a:avLst/>
          </a:prstGeom>
          <a:noFill/>
        </p:spPr>
        <p:txBody>
          <a:bodyPr wrap="square" rtlCol="0">
            <a:spAutoFit/>
          </a:bodyPr>
          <a:lstStyle/>
          <a:p>
            <a:pPr algn="ctr"/>
            <a:r>
              <a:rPr lang="en-US" sz="2800" dirty="0"/>
              <a:t>Why is there interest in melanins?</a:t>
            </a:r>
          </a:p>
        </p:txBody>
      </p:sp>
      <p:sp>
        <p:nvSpPr>
          <p:cNvPr id="5" name="TextBox 4">
            <a:extLst>
              <a:ext uri="{FF2B5EF4-FFF2-40B4-BE49-F238E27FC236}">
                <a16:creationId xmlns:a16="http://schemas.microsoft.com/office/drawing/2014/main" id="{6BAED692-89A6-7158-F29B-9ED2906B97AA}"/>
              </a:ext>
            </a:extLst>
          </p:cNvPr>
          <p:cNvSpPr txBox="1"/>
          <p:nvPr/>
        </p:nvSpPr>
        <p:spPr>
          <a:xfrm>
            <a:off x="4090329" y="1859407"/>
            <a:ext cx="2721022" cy="523220"/>
          </a:xfrm>
          <a:prstGeom prst="rect">
            <a:avLst/>
          </a:prstGeom>
          <a:noFill/>
        </p:spPr>
        <p:txBody>
          <a:bodyPr wrap="square" rtlCol="0">
            <a:spAutoFit/>
          </a:bodyPr>
          <a:lstStyle/>
          <a:p>
            <a:pPr algn="ctr"/>
            <a:r>
              <a:rPr lang="en-US" sz="2800" dirty="0"/>
              <a:t>Photoprotection</a:t>
            </a:r>
          </a:p>
        </p:txBody>
      </p:sp>
      <p:sp>
        <p:nvSpPr>
          <p:cNvPr id="8" name="TextBox 7">
            <a:extLst>
              <a:ext uri="{FF2B5EF4-FFF2-40B4-BE49-F238E27FC236}">
                <a16:creationId xmlns:a16="http://schemas.microsoft.com/office/drawing/2014/main" id="{1CBC4640-2169-DCFD-9271-6A0B2B35DF26}"/>
              </a:ext>
            </a:extLst>
          </p:cNvPr>
          <p:cNvSpPr txBox="1"/>
          <p:nvPr/>
        </p:nvSpPr>
        <p:spPr>
          <a:xfrm>
            <a:off x="4090329" y="3391658"/>
            <a:ext cx="2934382" cy="523220"/>
          </a:xfrm>
          <a:prstGeom prst="rect">
            <a:avLst/>
          </a:prstGeom>
          <a:noFill/>
        </p:spPr>
        <p:txBody>
          <a:bodyPr wrap="square" rtlCol="0">
            <a:spAutoFit/>
          </a:bodyPr>
          <a:lstStyle/>
          <a:p>
            <a:pPr algn="ctr"/>
            <a:r>
              <a:rPr lang="en-US" sz="2800" dirty="0"/>
              <a:t>Radiation Tolerant</a:t>
            </a:r>
          </a:p>
        </p:txBody>
      </p:sp>
      <p:sp>
        <p:nvSpPr>
          <p:cNvPr id="9" name="TextBox 8">
            <a:extLst>
              <a:ext uri="{FF2B5EF4-FFF2-40B4-BE49-F238E27FC236}">
                <a16:creationId xmlns:a16="http://schemas.microsoft.com/office/drawing/2014/main" id="{C28C1512-FFE7-CADA-98BC-504E75361752}"/>
              </a:ext>
            </a:extLst>
          </p:cNvPr>
          <p:cNvSpPr txBox="1"/>
          <p:nvPr/>
        </p:nvSpPr>
        <p:spPr>
          <a:xfrm>
            <a:off x="3954580" y="5185519"/>
            <a:ext cx="3391582" cy="523220"/>
          </a:xfrm>
          <a:prstGeom prst="rect">
            <a:avLst/>
          </a:prstGeom>
          <a:noFill/>
        </p:spPr>
        <p:txBody>
          <a:bodyPr wrap="square" rtlCol="0">
            <a:spAutoFit/>
          </a:bodyPr>
          <a:lstStyle/>
          <a:p>
            <a:pPr algn="ctr"/>
            <a:r>
              <a:rPr lang="en-US" sz="2800" dirty="0"/>
              <a:t>Thermal Regulation</a:t>
            </a:r>
          </a:p>
        </p:txBody>
      </p:sp>
      <p:pic>
        <p:nvPicPr>
          <p:cNvPr id="11" name="Graphic 10" descr="Sun with solid fill">
            <a:extLst>
              <a:ext uri="{FF2B5EF4-FFF2-40B4-BE49-F238E27FC236}">
                <a16:creationId xmlns:a16="http://schemas.microsoft.com/office/drawing/2014/main" id="{F6568D17-141E-712E-19E7-F0D3F9BA7B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91791" y="1389564"/>
            <a:ext cx="1360029" cy="1360029"/>
          </a:xfrm>
          <a:prstGeom prst="rect">
            <a:avLst/>
          </a:prstGeom>
        </p:spPr>
      </p:pic>
      <p:pic>
        <p:nvPicPr>
          <p:cNvPr id="13" name="Graphic 12" descr="Atom with solid fill">
            <a:extLst>
              <a:ext uri="{FF2B5EF4-FFF2-40B4-BE49-F238E27FC236}">
                <a16:creationId xmlns:a16="http://schemas.microsoft.com/office/drawing/2014/main" id="{81A81D1B-F309-E51B-956E-1224CBEE1D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48845" y="2975419"/>
            <a:ext cx="1645920" cy="1645920"/>
          </a:xfrm>
          <a:prstGeom prst="rect">
            <a:avLst/>
          </a:prstGeom>
        </p:spPr>
      </p:pic>
      <p:pic>
        <p:nvPicPr>
          <p:cNvPr id="15" name="Graphic 14" descr="Thermometer with solid fill">
            <a:extLst>
              <a:ext uri="{FF2B5EF4-FFF2-40B4-BE49-F238E27FC236}">
                <a16:creationId xmlns:a16="http://schemas.microsoft.com/office/drawing/2014/main" id="{3E7E3F0A-6E8B-A39D-5942-8348B9FEBC3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09101" y="4847165"/>
            <a:ext cx="1442719" cy="1442719"/>
          </a:xfrm>
          <a:prstGeom prst="rect">
            <a:avLst/>
          </a:prstGeom>
        </p:spPr>
      </p:pic>
    </p:spTree>
    <p:extLst>
      <p:ext uri="{BB962C8B-B14F-4D97-AF65-F5344CB8AC3E}">
        <p14:creationId xmlns:p14="http://schemas.microsoft.com/office/powerpoint/2010/main" val="3412038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AF8BFD-A80F-43E0-A4B8-A49FF1742E4B}"/>
              </a:ext>
            </a:extLst>
          </p:cNvPr>
          <p:cNvSpPr txBox="1"/>
          <p:nvPr/>
        </p:nvSpPr>
        <p:spPr>
          <a:xfrm>
            <a:off x="1146737" y="224280"/>
            <a:ext cx="9007268" cy="523220"/>
          </a:xfrm>
          <a:prstGeom prst="rect">
            <a:avLst/>
          </a:prstGeom>
          <a:noFill/>
        </p:spPr>
        <p:txBody>
          <a:bodyPr wrap="square" rtlCol="0">
            <a:spAutoFit/>
          </a:bodyPr>
          <a:lstStyle/>
          <a:p>
            <a:pPr algn="ctr"/>
            <a:r>
              <a:rPr lang="en-US" sz="2800" dirty="0"/>
              <a:t>Why is there interest in melanins?</a:t>
            </a:r>
          </a:p>
        </p:txBody>
      </p:sp>
      <p:sp>
        <p:nvSpPr>
          <p:cNvPr id="5" name="TextBox 4">
            <a:extLst>
              <a:ext uri="{FF2B5EF4-FFF2-40B4-BE49-F238E27FC236}">
                <a16:creationId xmlns:a16="http://schemas.microsoft.com/office/drawing/2014/main" id="{6BAED692-89A6-7158-F29B-9ED2906B97AA}"/>
              </a:ext>
            </a:extLst>
          </p:cNvPr>
          <p:cNvSpPr txBox="1"/>
          <p:nvPr/>
        </p:nvSpPr>
        <p:spPr>
          <a:xfrm>
            <a:off x="4090328" y="1859407"/>
            <a:ext cx="3184231" cy="523220"/>
          </a:xfrm>
          <a:prstGeom prst="rect">
            <a:avLst/>
          </a:prstGeom>
          <a:noFill/>
        </p:spPr>
        <p:txBody>
          <a:bodyPr wrap="square" rtlCol="0">
            <a:spAutoFit/>
          </a:bodyPr>
          <a:lstStyle/>
          <a:p>
            <a:pPr algn="ctr"/>
            <a:r>
              <a:rPr lang="en-US" sz="2800" dirty="0"/>
              <a:t>Chemical protection</a:t>
            </a:r>
          </a:p>
        </p:txBody>
      </p:sp>
      <p:sp>
        <p:nvSpPr>
          <p:cNvPr id="8" name="TextBox 7">
            <a:extLst>
              <a:ext uri="{FF2B5EF4-FFF2-40B4-BE49-F238E27FC236}">
                <a16:creationId xmlns:a16="http://schemas.microsoft.com/office/drawing/2014/main" id="{1CBC4640-2169-DCFD-9271-6A0B2B35DF26}"/>
              </a:ext>
            </a:extLst>
          </p:cNvPr>
          <p:cNvSpPr txBox="1"/>
          <p:nvPr/>
        </p:nvSpPr>
        <p:spPr>
          <a:xfrm>
            <a:off x="4090328" y="3429000"/>
            <a:ext cx="2934382" cy="523220"/>
          </a:xfrm>
          <a:prstGeom prst="rect">
            <a:avLst/>
          </a:prstGeom>
          <a:noFill/>
        </p:spPr>
        <p:txBody>
          <a:bodyPr wrap="square" rtlCol="0">
            <a:spAutoFit/>
          </a:bodyPr>
          <a:lstStyle/>
          <a:p>
            <a:pPr algn="ctr"/>
            <a:r>
              <a:rPr lang="en-US" sz="2800" dirty="0"/>
              <a:t>Hygroscopic</a:t>
            </a:r>
          </a:p>
        </p:txBody>
      </p:sp>
      <p:sp>
        <p:nvSpPr>
          <p:cNvPr id="9" name="TextBox 8">
            <a:extLst>
              <a:ext uri="{FF2B5EF4-FFF2-40B4-BE49-F238E27FC236}">
                <a16:creationId xmlns:a16="http://schemas.microsoft.com/office/drawing/2014/main" id="{C28C1512-FFE7-CADA-98BC-504E75361752}"/>
              </a:ext>
            </a:extLst>
          </p:cNvPr>
          <p:cNvSpPr txBox="1"/>
          <p:nvPr/>
        </p:nvSpPr>
        <p:spPr>
          <a:xfrm>
            <a:off x="1221740" y="5160659"/>
            <a:ext cx="4105122" cy="523220"/>
          </a:xfrm>
          <a:prstGeom prst="rect">
            <a:avLst/>
          </a:prstGeom>
          <a:noFill/>
        </p:spPr>
        <p:txBody>
          <a:bodyPr wrap="square" rtlCol="0">
            <a:spAutoFit/>
          </a:bodyPr>
          <a:lstStyle/>
          <a:p>
            <a:pPr algn="ctr"/>
            <a:r>
              <a:rPr lang="en-US" sz="2800" dirty="0"/>
              <a:t>Affinity for free radicals</a:t>
            </a:r>
          </a:p>
        </p:txBody>
      </p:sp>
      <p:pic>
        <p:nvPicPr>
          <p:cNvPr id="11" name="Graphic 10" descr="Sun with solid fill">
            <a:extLst>
              <a:ext uri="{FF2B5EF4-FFF2-40B4-BE49-F238E27FC236}">
                <a16:creationId xmlns:a16="http://schemas.microsoft.com/office/drawing/2014/main" id="{F6568D17-141E-712E-19E7-F0D3F9BA7B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91791" y="1389564"/>
            <a:ext cx="1360029" cy="1360029"/>
          </a:xfrm>
          <a:prstGeom prst="rect">
            <a:avLst/>
          </a:prstGeom>
        </p:spPr>
      </p:pic>
      <p:pic>
        <p:nvPicPr>
          <p:cNvPr id="4" name="Graphic 3" descr="Water with solid fill">
            <a:extLst>
              <a:ext uri="{FF2B5EF4-FFF2-40B4-BE49-F238E27FC236}">
                <a16:creationId xmlns:a16="http://schemas.microsoft.com/office/drawing/2014/main" id="{CC20D363-F02D-048E-0941-8AA5809AA5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73260" y="3391657"/>
            <a:ext cx="914400" cy="914400"/>
          </a:xfrm>
          <a:prstGeom prst="rect">
            <a:avLst/>
          </a:prstGeom>
        </p:spPr>
      </p:pic>
      <p:sp>
        <p:nvSpPr>
          <p:cNvPr id="7" name="TextBox 6">
            <a:extLst>
              <a:ext uri="{FF2B5EF4-FFF2-40B4-BE49-F238E27FC236}">
                <a16:creationId xmlns:a16="http://schemas.microsoft.com/office/drawing/2014/main" id="{024637C5-B95E-48AB-EADF-9F3255BFB636}"/>
              </a:ext>
            </a:extLst>
          </p:cNvPr>
          <p:cNvSpPr txBox="1"/>
          <p:nvPr/>
        </p:nvSpPr>
        <p:spPr>
          <a:xfrm>
            <a:off x="5551960" y="5160659"/>
            <a:ext cx="5455920" cy="523220"/>
          </a:xfrm>
          <a:prstGeom prst="rect">
            <a:avLst/>
          </a:prstGeom>
          <a:noFill/>
        </p:spPr>
        <p:txBody>
          <a:bodyPr wrap="square" rtlCol="0">
            <a:spAutoFit/>
          </a:bodyPr>
          <a:lstStyle/>
          <a:p>
            <a:pPr algn="ctr"/>
            <a:r>
              <a:rPr lang="en-US" sz="2800" dirty="0" err="1">
                <a:solidFill>
                  <a:srgbClr val="A02417"/>
                </a:solidFill>
              </a:rPr>
              <a:t>Fe</a:t>
            </a:r>
            <a:r>
              <a:rPr lang="en-US" sz="2800" baseline="30000" dirty="0" err="1">
                <a:solidFill>
                  <a:srgbClr val="A02417"/>
                </a:solidFill>
              </a:rPr>
              <a:t>2</a:t>
            </a:r>
            <a:r>
              <a:rPr lang="en-US" sz="2800" baseline="30000" dirty="0">
                <a:solidFill>
                  <a:srgbClr val="A02417"/>
                </a:solidFill>
              </a:rPr>
              <a:t>+</a:t>
            </a:r>
            <a:r>
              <a:rPr lang="en-US" sz="2800" dirty="0"/>
              <a:t>,</a:t>
            </a:r>
            <a:r>
              <a:rPr lang="en-US" sz="2800" dirty="0" err="1">
                <a:solidFill>
                  <a:schemeClr val="bg2">
                    <a:lumMod val="40000"/>
                    <a:lumOff val="60000"/>
                  </a:schemeClr>
                </a:solidFill>
              </a:rPr>
              <a:t>Zn</a:t>
            </a:r>
            <a:r>
              <a:rPr lang="en-US" sz="2800" baseline="30000" dirty="0" err="1">
                <a:solidFill>
                  <a:schemeClr val="bg2">
                    <a:lumMod val="40000"/>
                    <a:lumOff val="60000"/>
                  </a:schemeClr>
                </a:solidFill>
              </a:rPr>
              <a:t>2</a:t>
            </a:r>
            <a:r>
              <a:rPr lang="en-US" sz="2800" baseline="30000" dirty="0">
                <a:solidFill>
                  <a:schemeClr val="bg2">
                    <a:lumMod val="40000"/>
                    <a:lumOff val="60000"/>
                  </a:schemeClr>
                </a:solidFill>
              </a:rPr>
              <a:t>+</a:t>
            </a:r>
            <a:r>
              <a:rPr lang="en-US" sz="2800" dirty="0"/>
              <a:t>,</a:t>
            </a:r>
            <a:r>
              <a:rPr lang="en-US" sz="2800" dirty="0" err="1">
                <a:solidFill>
                  <a:schemeClr val="accent4">
                    <a:lumMod val="60000"/>
                    <a:lumOff val="40000"/>
                  </a:schemeClr>
                </a:solidFill>
              </a:rPr>
              <a:t>Mn</a:t>
            </a:r>
            <a:r>
              <a:rPr lang="en-US" sz="2800" baseline="30000" dirty="0" err="1">
                <a:solidFill>
                  <a:schemeClr val="accent4">
                    <a:lumMod val="60000"/>
                    <a:lumOff val="40000"/>
                  </a:schemeClr>
                </a:solidFill>
              </a:rPr>
              <a:t>2</a:t>
            </a:r>
            <a:r>
              <a:rPr lang="en-US" sz="2800" baseline="30000" dirty="0">
                <a:solidFill>
                  <a:schemeClr val="accent4">
                    <a:lumMod val="60000"/>
                    <a:lumOff val="40000"/>
                  </a:schemeClr>
                </a:solidFill>
              </a:rPr>
              <a:t>+</a:t>
            </a:r>
            <a:r>
              <a:rPr lang="en-US" sz="2800" dirty="0"/>
              <a:t>,</a:t>
            </a:r>
            <a:r>
              <a:rPr lang="en-US" sz="2800" dirty="0" err="1">
                <a:solidFill>
                  <a:srgbClr val="7030A0"/>
                </a:solidFill>
              </a:rPr>
              <a:t>Mg</a:t>
            </a:r>
            <a:r>
              <a:rPr lang="en-US" sz="2800" baseline="30000" dirty="0" err="1">
                <a:solidFill>
                  <a:srgbClr val="7030A0"/>
                </a:solidFill>
              </a:rPr>
              <a:t>2</a:t>
            </a:r>
            <a:r>
              <a:rPr lang="en-US" sz="2800" baseline="30000" dirty="0">
                <a:solidFill>
                  <a:srgbClr val="7030A0"/>
                </a:solidFill>
              </a:rPr>
              <a:t>+</a:t>
            </a:r>
            <a:r>
              <a:rPr lang="en-US" sz="2800" dirty="0"/>
              <a:t>,</a:t>
            </a:r>
            <a:r>
              <a:rPr lang="en-US" sz="2800" dirty="0" err="1">
                <a:solidFill>
                  <a:schemeClr val="accent6">
                    <a:lumMod val="75000"/>
                  </a:schemeClr>
                </a:solidFill>
              </a:rPr>
              <a:t>Ca</a:t>
            </a:r>
            <a:r>
              <a:rPr lang="en-US" sz="2800" baseline="30000" dirty="0" err="1">
                <a:solidFill>
                  <a:schemeClr val="accent6">
                    <a:lumMod val="75000"/>
                  </a:schemeClr>
                </a:solidFill>
              </a:rPr>
              <a:t>2</a:t>
            </a:r>
            <a:r>
              <a:rPr lang="en-US" sz="2800" baseline="30000" dirty="0">
                <a:solidFill>
                  <a:schemeClr val="accent6">
                    <a:lumMod val="75000"/>
                  </a:schemeClr>
                </a:solidFill>
              </a:rPr>
              <a:t>+</a:t>
            </a:r>
            <a:r>
              <a:rPr lang="en-US" sz="2800" dirty="0"/>
              <a:t>,</a:t>
            </a:r>
            <a:r>
              <a:rPr lang="en-US" sz="2800" dirty="0" err="1">
                <a:solidFill>
                  <a:srgbClr val="0070C0"/>
                </a:solidFill>
              </a:rPr>
              <a:t>Cd</a:t>
            </a:r>
            <a:r>
              <a:rPr lang="en-US" sz="2800" baseline="30000" dirty="0" err="1">
                <a:solidFill>
                  <a:srgbClr val="0070C0"/>
                </a:solidFill>
              </a:rPr>
              <a:t>2</a:t>
            </a:r>
            <a:r>
              <a:rPr lang="en-US" sz="2800" baseline="30000" dirty="0">
                <a:solidFill>
                  <a:srgbClr val="0070C0"/>
                </a:solidFill>
              </a:rPr>
              <a:t>+</a:t>
            </a:r>
            <a:r>
              <a:rPr lang="en-US" sz="2800" dirty="0"/>
              <a:t>,</a:t>
            </a:r>
            <a:r>
              <a:rPr lang="en-US" sz="2800" dirty="0" err="1">
                <a:solidFill>
                  <a:srgbClr val="A84B2F"/>
                </a:solidFill>
              </a:rPr>
              <a:t>Cu</a:t>
            </a:r>
            <a:r>
              <a:rPr lang="en-US" sz="2800" baseline="30000" dirty="0" err="1">
                <a:solidFill>
                  <a:srgbClr val="A84B2F"/>
                </a:solidFill>
              </a:rPr>
              <a:t>2</a:t>
            </a:r>
            <a:r>
              <a:rPr lang="en-US" sz="2800" baseline="30000" dirty="0">
                <a:solidFill>
                  <a:srgbClr val="A84B2F"/>
                </a:solidFill>
              </a:rPr>
              <a:t>+</a:t>
            </a:r>
            <a:endParaRPr lang="en-US" sz="2800" dirty="0">
              <a:solidFill>
                <a:srgbClr val="A84B2F"/>
              </a:solidFill>
            </a:endParaRPr>
          </a:p>
        </p:txBody>
      </p:sp>
    </p:spTree>
    <p:extLst>
      <p:ext uri="{BB962C8B-B14F-4D97-AF65-F5344CB8AC3E}">
        <p14:creationId xmlns:p14="http://schemas.microsoft.com/office/powerpoint/2010/main" val="1905835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AF8BFD-A80F-43E0-A4B8-A49FF1742E4B}"/>
              </a:ext>
            </a:extLst>
          </p:cNvPr>
          <p:cNvSpPr txBox="1"/>
          <p:nvPr/>
        </p:nvSpPr>
        <p:spPr>
          <a:xfrm>
            <a:off x="1146737" y="224280"/>
            <a:ext cx="9007268" cy="523220"/>
          </a:xfrm>
          <a:prstGeom prst="rect">
            <a:avLst/>
          </a:prstGeom>
          <a:noFill/>
        </p:spPr>
        <p:txBody>
          <a:bodyPr wrap="square" rtlCol="0">
            <a:spAutoFit/>
          </a:bodyPr>
          <a:lstStyle/>
          <a:p>
            <a:pPr algn="ctr"/>
            <a:r>
              <a:rPr lang="en-US" sz="2800" dirty="0"/>
              <a:t>Why is there interest in melanins?</a:t>
            </a:r>
          </a:p>
        </p:txBody>
      </p:sp>
      <p:sp>
        <p:nvSpPr>
          <p:cNvPr id="5" name="TextBox 4">
            <a:extLst>
              <a:ext uri="{FF2B5EF4-FFF2-40B4-BE49-F238E27FC236}">
                <a16:creationId xmlns:a16="http://schemas.microsoft.com/office/drawing/2014/main" id="{6BAED692-89A6-7158-F29B-9ED2906B97AA}"/>
              </a:ext>
            </a:extLst>
          </p:cNvPr>
          <p:cNvSpPr txBox="1"/>
          <p:nvPr/>
        </p:nvSpPr>
        <p:spPr>
          <a:xfrm>
            <a:off x="2613178" y="1611196"/>
            <a:ext cx="4105121" cy="523220"/>
          </a:xfrm>
          <a:prstGeom prst="rect">
            <a:avLst/>
          </a:prstGeom>
          <a:noFill/>
        </p:spPr>
        <p:txBody>
          <a:bodyPr wrap="square" rtlCol="0">
            <a:spAutoFit/>
          </a:bodyPr>
          <a:lstStyle/>
          <a:p>
            <a:pPr algn="ctr"/>
            <a:r>
              <a:rPr lang="en-US" sz="2800" dirty="0"/>
              <a:t>Mechanical protection</a:t>
            </a:r>
          </a:p>
        </p:txBody>
      </p:sp>
      <p:sp>
        <p:nvSpPr>
          <p:cNvPr id="8" name="TextBox 7">
            <a:extLst>
              <a:ext uri="{FF2B5EF4-FFF2-40B4-BE49-F238E27FC236}">
                <a16:creationId xmlns:a16="http://schemas.microsoft.com/office/drawing/2014/main" id="{1CBC4640-2169-DCFD-9271-6A0B2B35DF26}"/>
              </a:ext>
            </a:extLst>
          </p:cNvPr>
          <p:cNvSpPr txBox="1"/>
          <p:nvPr/>
        </p:nvSpPr>
        <p:spPr>
          <a:xfrm>
            <a:off x="2339340" y="3429000"/>
            <a:ext cx="4685370" cy="523220"/>
          </a:xfrm>
          <a:prstGeom prst="rect">
            <a:avLst/>
          </a:prstGeom>
          <a:noFill/>
        </p:spPr>
        <p:txBody>
          <a:bodyPr wrap="square" rtlCol="0">
            <a:spAutoFit/>
          </a:bodyPr>
          <a:lstStyle/>
          <a:p>
            <a:pPr algn="ctr"/>
            <a:r>
              <a:rPr lang="en-US" sz="2800" dirty="0"/>
              <a:t>Semiconductor like properties</a:t>
            </a:r>
          </a:p>
        </p:txBody>
      </p:sp>
      <p:sp>
        <p:nvSpPr>
          <p:cNvPr id="9" name="TextBox 8">
            <a:extLst>
              <a:ext uri="{FF2B5EF4-FFF2-40B4-BE49-F238E27FC236}">
                <a16:creationId xmlns:a16="http://schemas.microsoft.com/office/drawing/2014/main" id="{C28C1512-FFE7-CADA-98BC-504E75361752}"/>
              </a:ext>
            </a:extLst>
          </p:cNvPr>
          <p:cNvSpPr txBox="1"/>
          <p:nvPr/>
        </p:nvSpPr>
        <p:spPr>
          <a:xfrm>
            <a:off x="1915160" y="5160659"/>
            <a:ext cx="4105122" cy="523220"/>
          </a:xfrm>
          <a:prstGeom prst="rect">
            <a:avLst/>
          </a:prstGeom>
          <a:noFill/>
        </p:spPr>
        <p:txBody>
          <a:bodyPr wrap="square" rtlCol="0">
            <a:spAutoFit/>
          </a:bodyPr>
          <a:lstStyle/>
          <a:p>
            <a:pPr algn="ctr"/>
            <a:r>
              <a:rPr lang="en-US" sz="2800" dirty="0"/>
              <a:t>Affinity for free radicals</a:t>
            </a:r>
          </a:p>
        </p:txBody>
      </p:sp>
      <p:sp>
        <p:nvSpPr>
          <p:cNvPr id="7" name="TextBox 6">
            <a:extLst>
              <a:ext uri="{FF2B5EF4-FFF2-40B4-BE49-F238E27FC236}">
                <a16:creationId xmlns:a16="http://schemas.microsoft.com/office/drawing/2014/main" id="{024637C5-B95E-48AB-EADF-9F3255BFB636}"/>
              </a:ext>
            </a:extLst>
          </p:cNvPr>
          <p:cNvSpPr txBox="1"/>
          <p:nvPr/>
        </p:nvSpPr>
        <p:spPr>
          <a:xfrm>
            <a:off x="6225540" y="5206826"/>
            <a:ext cx="5455920" cy="523220"/>
          </a:xfrm>
          <a:prstGeom prst="rect">
            <a:avLst/>
          </a:prstGeom>
          <a:noFill/>
        </p:spPr>
        <p:txBody>
          <a:bodyPr wrap="square" rtlCol="0">
            <a:spAutoFit/>
          </a:bodyPr>
          <a:lstStyle/>
          <a:p>
            <a:pPr algn="ctr"/>
            <a:r>
              <a:rPr lang="en-US" sz="2800" dirty="0" err="1">
                <a:solidFill>
                  <a:srgbClr val="A02417"/>
                </a:solidFill>
              </a:rPr>
              <a:t>Fe</a:t>
            </a:r>
            <a:r>
              <a:rPr lang="en-US" sz="2800" baseline="30000" dirty="0" err="1">
                <a:solidFill>
                  <a:srgbClr val="A02417"/>
                </a:solidFill>
              </a:rPr>
              <a:t>2</a:t>
            </a:r>
            <a:r>
              <a:rPr lang="en-US" sz="2800" baseline="30000" dirty="0">
                <a:solidFill>
                  <a:srgbClr val="A02417"/>
                </a:solidFill>
              </a:rPr>
              <a:t>+</a:t>
            </a:r>
            <a:r>
              <a:rPr lang="en-US" sz="2800" dirty="0"/>
              <a:t>,</a:t>
            </a:r>
            <a:r>
              <a:rPr lang="en-US" sz="2800" dirty="0" err="1">
                <a:solidFill>
                  <a:schemeClr val="bg2">
                    <a:lumMod val="40000"/>
                    <a:lumOff val="60000"/>
                  </a:schemeClr>
                </a:solidFill>
              </a:rPr>
              <a:t>Zn</a:t>
            </a:r>
            <a:r>
              <a:rPr lang="en-US" sz="2800" baseline="30000" dirty="0" err="1">
                <a:solidFill>
                  <a:schemeClr val="bg2">
                    <a:lumMod val="40000"/>
                    <a:lumOff val="60000"/>
                  </a:schemeClr>
                </a:solidFill>
              </a:rPr>
              <a:t>2</a:t>
            </a:r>
            <a:r>
              <a:rPr lang="en-US" sz="2800" baseline="30000" dirty="0">
                <a:solidFill>
                  <a:schemeClr val="bg2">
                    <a:lumMod val="40000"/>
                    <a:lumOff val="60000"/>
                  </a:schemeClr>
                </a:solidFill>
              </a:rPr>
              <a:t>+</a:t>
            </a:r>
            <a:r>
              <a:rPr lang="en-US" sz="2800" dirty="0"/>
              <a:t>,</a:t>
            </a:r>
            <a:r>
              <a:rPr lang="en-US" sz="2800" dirty="0" err="1">
                <a:solidFill>
                  <a:schemeClr val="accent4">
                    <a:lumMod val="60000"/>
                    <a:lumOff val="40000"/>
                  </a:schemeClr>
                </a:solidFill>
              </a:rPr>
              <a:t>Mn</a:t>
            </a:r>
            <a:r>
              <a:rPr lang="en-US" sz="2800" baseline="30000" dirty="0" err="1">
                <a:solidFill>
                  <a:schemeClr val="accent4">
                    <a:lumMod val="60000"/>
                    <a:lumOff val="40000"/>
                  </a:schemeClr>
                </a:solidFill>
              </a:rPr>
              <a:t>2</a:t>
            </a:r>
            <a:r>
              <a:rPr lang="en-US" sz="2800" baseline="30000" dirty="0">
                <a:solidFill>
                  <a:schemeClr val="accent4">
                    <a:lumMod val="60000"/>
                    <a:lumOff val="40000"/>
                  </a:schemeClr>
                </a:solidFill>
              </a:rPr>
              <a:t>+</a:t>
            </a:r>
            <a:r>
              <a:rPr lang="en-US" sz="2800" dirty="0"/>
              <a:t>,</a:t>
            </a:r>
            <a:r>
              <a:rPr lang="en-US" sz="2800" dirty="0" err="1">
                <a:solidFill>
                  <a:srgbClr val="7030A0"/>
                </a:solidFill>
              </a:rPr>
              <a:t>Mg</a:t>
            </a:r>
            <a:r>
              <a:rPr lang="en-US" sz="2800" baseline="30000" dirty="0" err="1">
                <a:solidFill>
                  <a:srgbClr val="7030A0"/>
                </a:solidFill>
              </a:rPr>
              <a:t>2</a:t>
            </a:r>
            <a:r>
              <a:rPr lang="en-US" sz="2800" baseline="30000" dirty="0">
                <a:solidFill>
                  <a:srgbClr val="7030A0"/>
                </a:solidFill>
              </a:rPr>
              <a:t>+</a:t>
            </a:r>
            <a:r>
              <a:rPr lang="en-US" sz="2800" dirty="0"/>
              <a:t>,</a:t>
            </a:r>
            <a:r>
              <a:rPr lang="en-US" sz="2800" dirty="0" err="1">
                <a:solidFill>
                  <a:schemeClr val="accent6">
                    <a:lumMod val="75000"/>
                  </a:schemeClr>
                </a:solidFill>
              </a:rPr>
              <a:t>Ca</a:t>
            </a:r>
            <a:r>
              <a:rPr lang="en-US" sz="2800" baseline="30000" dirty="0" err="1">
                <a:solidFill>
                  <a:schemeClr val="accent6">
                    <a:lumMod val="75000"/>
                  </a:schemeClr>
                </a:solidFill>
              </a:rPr>
              <a:t>2</a:t>
            </a:r>
            <a:r>
              <a:rPr lang="en-US" sz="2800" baseline="30000" dirty="0">
                <a:solidFill>
                  <a:schemeClr val="accent6">
                    <a:lumMod val="75000"/>
                  </a:schemeClr>
                </a:solidFill>
              </a:rPr>
              <a:t>+</a:t>
            </a:r>
            <a:r>
              <a:rPr lang="en-US" sz="2800" dirty="0"/>
              <a:t>,</a:t>
            </a:r>
            <a:r>
              <a:rPr lang="en-US" sz="2800" dirty="0" err="1">
                <a:solidFill>
                  <a:srgbClr val="0070C0"/>
                </a:solidFill>
              </a:rPr>
              <a:t>Cd</a:t>
            </a:r>
            <a:r>
              <a:rPr lang="en-US" sz="2800" baseline="30000" dirty="0" err="1">
                <a:solidFill>
                  <a:srgbClr val="0070C0"/>
                </a:solidFill>
              </a:rPr>
              <a:t>2</a:t>
            </a:r>
            <a:r>
              <a:rPr lang="en-US" sz="2800" baseline="30000" dirty="0">
                <a:solidFill>
                  <a:srgbClr val="0070C0"/>
                </a:solidFill>
              </a:rPr>
              <a:t>+</a:t>
            </a:r>
            <a:r>
              <a:rPr lang="en-US" sz="2800" dirty="0"/>
              <a:t>,</a:t>
            </a:r>
            <a:r>
              <a:rPr lang="en-US" sz="2800" dirty="0" err="1">
                <a:solidFill>
                  <a:srgbClr val="A84B2F"/>
                </a:solidFill>
              </a:rPr>
              <a:t>Cu</a:t>
            </a:r>
            <a:r>
              <a:rPr lang="en-US" sz="2800" baseline="30000" dirty="0" err="1">
                <a:solidFill>
                  <a:srgbClr val="A84B2F"/>
                </a:solidFill>
              </a:rPr>
              <a:t>2</a:t>
            </a:r>
            <a:r>
              <a:rPr lang="en-US" sz="2800" baseline="30000" dirty="0">
                <a:solidFill>
                  <a:srgbClr val="A84B2F"/>
                </a:solidFill>
              </a:rPr>
              <a:t>+</a:t>
            </a:r>
            <a:endParaRPr lang="en-US" sz="2800" dirty="0">
              <a:solidFill>
                <a:srgbClr val="A84B2F"/>
              </a:solidFill>
            </a:endParaRPr>
          </a:p>
        </p:txBody>
      </p:sp>
      <p:pic>
        <p:nvPicPr>
          <p:cNvPr id="10" name="Picture 9" descr="Circuit board">
            <a:extLst>
              <a:ext uri="{FF2B5EF4-FFF2-40B4-BE49-F238E27FC236}">
                <a16:creationId xmlns:a16="http://schemas.microsoft.com/office/drawing/2014/main" id="{92E056EB-32C8-C138-4587-F406D1679626}"/>
              </a:ext>
            </a:extLst>
          </p:cNvPr>
          <p:cNvPicPr>
            <a:picLocks noChangeAspect="1"/>
          </p:cNvPicPr>
          <p:nvPr/>
        </p:nvPicPr>
        <p:blipFill rotWithShape="1">
          <a:blip r:embed="rId3">
            <a:extLst>
              <a:ext uri="{28A0092B-C50C-407E-A947-70E740481C1C}">
                <a14:useLocalDpi xmlns:a14="http://schemas.microsoft.com/office/drawing/2010/main" val="0"/>
              </a:ext>
            </a:extLst>
          </a:blip>
          <a:srcRect l="39769" t="19773" r="5993" b="16478"/>
          <a:stretch/>
        </p:blipFill>
        <p:spPr>
          <a:xfrm>
            <a:off x="7315200" y="3288978"/>
            <a:ext cx="1379220" cy="1082040"/>
          </a:xfrm>
          <a:prstGeom prst="rect">
            <a:avLst/>
          </a:prstGeom>
        </p:spPr>
      </p:pic>
      <p:pic>
        <p:nvPicPr>
          <p:cNvPr id="13" name="Graphic 12" descr="Hammer1 with solid fill">
            <a:extLst>
              <a:ext uri="{FF2B5EF4-FFF2-40B4-BE49-F238E27FC236}">
                <a16:creationId xmlns:a16="http://schemas.microsoft.com/office/drawing/2014/main" id="{DA369296-772D-08A7-49FB-4DE4010C38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42760" y="1508776"/>
            <a:ext cx="1066616" cy="1066616"/>
          </a:xfrm>
          <a:prstGeom prst="rect">
            <a:avLst/>
          </a:prstGeom>
        </p:spPr>
      </p:pic>
    </p:spTree>
    <p:extLst>
      <p:ext uri="{BB962C8B-B14F-4D97-AF65-F5344CB8AC3E}">
        <p14:creationId xmlns:p14="http://schemas.microsoft.com/office/powerpoint/2010/main" val="3120271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7415C25-56F2-0446-106D-9033C5D84B7A}"/>
              </a:ext>
            </a:extLst>
          </p:cNvPr>
          <p:cNvSpPr txBox="1">
            <a:spLocks/>
          </p:cNvSpPr>
          <p:nvPr/>
        </p:nvSpPr>
        <p:spPr>
          <a:xfrm>
            <a:off x="3284221" y="448958"/>
            <a:ext cx="5057228" cy="591566"/>
          </a:xfrm>
          <a:prstGeom prst="rect">
            <a:avLst/>
          </a:prstGeom>
        </p:spPr>
        <p:txBody>
          <a:bodyPr vert="horz" lIns="91440" tIns="45720" rIns="91440" bIns="45720" rtlCol="0" anchor="t">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dirty="0"/>
              <a:t>Non-Medical Applications?</a:t>
            </a:r>
          </a:p>
        </p:txBody>
      </p:sp>
      <p:sp>
        <p:nvSpPr>
          <p:cNvPr id="2" name="TextBox 1">
            <a:extLst>
              <a:ext uri="{FF2B5EF4-FFF2-40B4-BE49-F238E27FC236}">
                <a16:creationId xmlns:a16="http://schemas.microsoft.com/office/drawing/2014/main" id="{8CFC9FB8-385A-D1F9-77B9-E25F407D340C}"/>
              </a:ext>
            </a:extLst>
          </p:cNvPr>
          <p:cNvSpPr txBox="1"/>
          <p:nvPr/>
        </p:nvSpPr>
        <p:spPr>
          <a:xfrm>
            <a:off x="3214029" y="1512684"/>
            <a:ext cx="4342560" cy="954107"/>
          </a:xfrm>
          <a:prstGeom prst="rect">
            <a:avLst/>
          </a:prstGeom>
          <a:noFill/>
        </p:spPr>
        <p:txBody>
          <a:bodyPr wrap="square" rtlCol="0">
            <a:spAutoFit/>
          </a:bodyPr>
          <a:lstStyle/>
          <a:p>
            <a:pPr algn="ctr"/>
            <a:r>
              <a:rPr lang="en-US" sz="2800" dirty="0"/>
              <a:t>Energy Harvesting Conversion</a:t>
            </a:r>
          </a:p>
        </p:txBody>
      </p:sp>
      <p:sp>
        <p:nvSpPr>
          <p:cNvPr id="6" name="TextBox 5">
            <a:extLst>
              <a:ext uri="{FF2B5EF4-FFF2-40B4-BE49-F238E27FC236}">
                <a16:creationId xmlns:a16="http://schemas.microsoft.com/office/drawing/2014/main" id="{599F6DA9-512C-C0C3-7217-25529DCD911B}"/>
              </a:ext>
            </a:extLst>
          </p:cNvPr>
          <p:cNvSpPr txBox="1"/>
          <p:nvPr/>
        </p:nvSpPr>
        <p:spPr>
          <a:xfrm>
            <a:off x="3581441" y="2938951"/>
            <a:ext cx="4137860" cy="954107"/>
          </a:xfrm>
          <a:prstGeom prst="rect">
            <a:avLst/>
          </a:prstGeom>
          <a:noFill/>
        </p:spPr>
        <p:txBody>
          <a:bodyPr wrap="square" rtlCol="0">
            <a:spAutoFit/>
          </a:bodyPr>
          <a:lstStyle/>
          <a:p>
            <a:pPr algn="ctr"/>
            <a:r>
              <a:rPr lang="en-US" sz="2800" dirty="0"/>
              <a:t>Water Purification IN-SITU Resource Utilization</a:t>
            </a:r>
          </a:p>
        </p:txBody>
      </p:sp>
      <p:sp>
        <p:nvSpPr>
          <p:cNvPr id="7" name="TextBox 6">
            <a:extLst>
              <a:ext uri="{FF2B5EF4-FFF2-40B4-BE49-F238E27FC236}">
                <a16:creationId xmlns:a16="http://schemas.microsoft.com/office/drawing/2014/main" id="{F8AF432F-BBC2-4EBB-1B0E-3DEC915C1975}"/>
              </a:ext>
            </a:extLst>
          </p:cNvPr>
          <p:cNvSpPr txBox="1"/>
          <p:nvPr/>
        </p:nvSpPr>
        <p:spPr>
          <a:xfrm>
            <a:off x="3847899" y="4822096"/>
            <a:ext cx="3962601" cy="523220"/>
          </a:xfrm>
          <a:prstGeom prst="rect">
            <a:avLst/>
          </a:prstGeom>
          <a:noFill/>
        </p:spPr>
        <p:txBody>
          <a:bodyPr wrap="square" rtlCol="0">
            <a:spAutoFit/>
          </a:bodyPr>
          <a:lstStyle/>
          <a:p>
            <a:pPr algn="ctr"/>
            <a:r>
              <a:rPr lang="en-US" sz="2800" dirty="0"/>
              <a:t>Battery Anodes Cathodes</a:t>
            </a:r>
          </a:p>
        </p:txBody>
      </p:sp>
    </p:spTree>
    <p:extLst>
      <p:ext uri="{BB962C8B-B14F-4D97-AF65-F5344CB8AC3E}">
        <p14:creationId xmlns:p14="http://schemas.microsoft.com/office/powerpoint/2010/main" val="339139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7415C25-56F2-0446-106D-9033C5D84B7A}"/>
              </a:ext>
            </a:extLst>
          </p:cNvPr>
          <p:cNvSpPr txBox="1">
            <a:spLocks/>
          </p:cNvSpPr>
          <p:nvPr/>
        </p:nvSpPr>
        <p:spPr>
          <a:xfrm>
            <a:off x="3375661" y="178054"/>
            <a:ext cx="5057228" cy="862470"/>
          </a:xfrm>
          <a:prstGeom prst="rect">
            <a:avLst/>
          </a:prstGeom>
        </p:spPr>
        <p:txBody>
          <a:bodyPr vert="horz" lIns="91440" tIns="45720" rIns="91440" bIns="45720" rtlCol="0" anchor="t">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dirty="0"/>
              <a:t>Non-Medical Applications?</a:t>
            </a:r>
          </a:p>
        </p:txBody>
      </p:sp>
      <p:sp>
        <p:nvSpPr>
          <p:cNvPr id="2" name="TextBox 1">
            <a:extLst>
              <a:ext uri="{FF2B5EF4-FFF2-40B4-BE49-F238E27FC236}">
                <a16:creationId xmlns:a16="http://schemas.microsoft.com/office/drawing/2014/main" id="{8CFC9FB8-385A-D1F9-77B9-E25F407D340C}"/>
              </a:ext>
            </a:extLst>
          </p:cNvPr>
          <p:cNvSpPr txBox="1"/>
          <p:nvPr/>
        </p:nvSpPr>
        <p:spPr>
          <a:xfrm>
            <a:off x="3775324" y="2000185"/>
            <a:ext cx="4342560" cy="523220"/>
          </a:xfrm>
          <a:prstGeom prst="rect">
            <a:avLst/>
          </a:prstGeom>
          <a:noFill/>
        </p:spPr>
        <p:txBody>
          <a:bodyPr wrap="square" rtlCol="0">
            <a:spAutoFit/>
          </a:bodyPr>
          <a:lstStyle/>
          <a:p>
            <a:pPr algn="ctr"/>
            <a:r>
              <a:rPr lang="en-US" sz="2800" dirty="0"/>
              <a:t>Radiation Shielding Habitats</a:t>
            </a:r>
          </a:p>
        </p:txBody>
      </p:sp>
      <p:sp>
        <p:nvSpPr>
          <p:cNvPr id="6" name="TextBox 5">
            <a:extLst>
              <a:ext uri="{FF2B5EF4-FFF2-40B4-BE49-F238E27FC236}">
                <a16:creationId xmlns:a16="http://schemas.microsoft.com/office/drawing/2014/main" id="{599F6DA9-512C-C0C3-7217-25529DCD911B}"/>
              </a:ext>
            </a:extLst>
          </p:cNvPr>
          <p:cNvSpPr txBox="1"/>
          <p:nvPr/>
        </p:nvSpPr>
        <p:spPr>
          <a:xfrm>
            <a:off x="3348185" y="2938951"/>
            <a:ext cx="5196839" cy="1384995"/>
          </a:xfrm>
          <a:prstGeom prst="rect">
            <a:avLst/>
          </a:prstGeom>
          <a:noFill/>
        </p:spPr>
        <p:txBody>
          <a:bodyPr wrap="square" rtlCol="0">
            <a:spAutoFit/>
          </a:bodyPr>
          <a:lstStyle/>
          <a:p>
            <a:pPr algn="ctr"/>
            <a:r>
              <a:rPr lang="en-US" sz="2800" dirty="0"/>
              <a:t>Sensors and Electronics for extreme environments or biologically compatible</a:t>
            </a:r>
          </a:p>
        </p:txBody>
      </p:sp>
      <p:sp>
        <p:nvSpPr>
          <p:cNvPr id="7" name="TextBox 6">
            <a:extLst>
              <a:ext uri="{FF2B5EF4-FFF2-40B4-BE49-F238E27FC236}">
                <a16:creationId xmlns:a16="http://schemas.microsoft.com/office/drawing/2014/main" id="{F8AF432F-BBC2-4EBB-1B0E-3DEC915C1975}"/>
              </a:ext>
            </a:extLst>
          </p:cNvPr>
          <p:cNvSpPr txBox="1"/>
          <p:nvPr/>
        </p:nvSpPr>
        <p:spPr>
          <a:xfrm>
            <a:off x="4250812" y="4817106"/>
            <a:ext cx="3867071" cy="954107"/>
          </a:xfrm>
          <a:prstGeom prst="rect">
            <a:avLst/>
          </a:prstGeom>
          <a:noFill/>
        </p:spPr>
        <p:txBody>
          <a:bodyPr wrap="square" rtlCol="0">
            <a:spAutoFit/>
          </a:bodyPr>
          <a:lstStyle/>
          <a:p>
            <a:pPr algn="ctr"/>
            <a:r>
              <a:rPr lang="en-US" sz="2800" dirty="0"/>
              <a:t>Thermal Protection Heat shields and heatsinks</a:t>
            </a:r>
          </a:p>
        </p:txBody>
      </p:sp>
      <p:sp>
        <p:nvSpPr>
          <p:cNvPr id="4" name="TextBox 3">
            <a:extLst>
              <a:ext uri="{FF2B5EF4-FFF2-40B4-BE49-F238E27FC236}">
                <a16:creationId xmlns:a16="http://schemas.microsoft.com/office/drawing/2014/main" id="{914A97BE-5183-B807-918C-82C4B64A0C35}"/>
              </a:ext>
            </a:extLst>
          </p:cNvPr>
          <p:cNvSpPr txBox="1"/>
          <p:nvPr/>
        </p:nvSpPr>
        <p:spPr>
          <a:xfrm>
            <a:off x="3775324" y="1086787"/>
            <a:ext cx="4342560" cy="523220"/>
          </a:xfrm>
          <a:prstGeom prst="rect">
            <a:avLst/>
          </a:prstGeom>
          <a:noFill/>
        </p:spPr>
        <p:txBody>
          <a:bodyPr wrap="square" rtlCol="0">
            <a:spAutoFit/>
          </a:bodyPr>
          <a:lstStyle/>
          <a:p>
            <a:pPr algn="ctr"/>
            <a:r>
              <a:rPr lang="en-US" sz="2800" dirty="0"/>
              <a:t>Space Suits</a:t>
            </a:r>
          </a:p>
        </p:txBody>
      </p:sp>
    </p:spTree>
    <p:extLst>
      <p:ext uri="{BB962C8B-B14F-4D97-AF65-F5344CB8AC3E}">
        <p14:creationId xmlns:p14="http://schemas.microsoft.com/office/powerpoint/2010/main" val="744423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7415C25-56F2-0446-106D-9033C5D84B7A}"/>
              </a:ext>
            </a:extLst>
          </p:cNvPr>
          <p:cNvSpPr txBox="1">
            <a:spLocks/>
          </p:cNvSpPr>
          <p:nvPr/>
        </p:nvSpPr>
        <p:spPr>
          <a:xfrm>
            <a:off x="3375661" y="178054"/>
            <a:ext cx="5057228" cy="862470"/>
          </a:xfrm>
          <a:prstGeom prst="rect">
            <a:avLst/>
          </a:prstGeom>
        </p:spPr>
        <p:txBody>
          <a:bodyPr vert="horz" lIns="91440" tIns="45720" rIns="91440" bIns="45720" rtlCol="0" anchor="t">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dirty="0"/>
              <a:t>Non-Medical Applications?</a:t>
            </a:r>
          </a:p>
        </p:txBody>
      </p:sp>
      <p:sp>
        <p:nvSpPr>
          <p:cNvPr id="2" name="TextBox 1">
            <a:extLst>
              <a:ext uri="{FF2B5EF4-FFF2-40B4-BE49-F238E27FC236}">
                <a16:creationId xmlns:a16="http://schemas.microsoft.com/office/drawing/2014/main" id="{8CFC9FB8-385A-D1F9-77B9-E25F407D340C}"/>
              </a:ext>
            </a:extLst>
          </p:cNvPr>
          <p:cNvSpPr txBox="1"/>
          <p:nvPr/>
        </p:nvSpPr>
        <p:spPr>
          <a:xfrm>
            <a:off x="3775324" y="2000185"/>
            <a:ext cx="4342560" cy="523220"/>
          </a:xfrm>
          <a:prstGeom prst="rect">
            <a:avLst/>
          </a:prstGeom>
          <a:noFill/>
        </p:spPr>
        <p:txBody>
          <a:bodyPr wrap="square" rtlCol="0">
            <a:spAutoFit/>
          </a:bodyPr>
          <a:lstStyle/>
          <a:p>
            <a:pPr algn="ctr"/>
            <a:r>
              <a:rPr lang="en-US" sz="2800" dirty="0"/>
              <a:t>Mechanical Reinforcement</a:t>
            </a:r>
          </a:p>
        </p:txBody>
      </p:sp>
      <p:sp>
        <p:nvSpPr>
          <p:cNvPr id="6" name="TextBox 5">
            <a:extLst>
              <a:ext uri="{FF2B5EF4-FFF2-40B4-BE49-F238E27FC236}">
                <a16:creationId xmlns:a16="http://schemas.microsoft.com/office/drawing/2014/main" id="{599F6DA9-512C-C0C3-7217-25529DCD911B}"/>
              </a:ext>
            </a:extLst>
          </p:cNvPr>
          <p:cNvSpPr txBox="1"/>
          <p:nvPr/>
        </p:nvSpPr>
        <p:spPr>
          <a:xfrm>
            <a:off x="2065020" y="3270735"/>
            <a:ext cx="7086599" cy="523220"/>
          </a:xfrm>
          <a:prstGeom prst="rect">
            <a:avLst/>
          </a:prstGeom>
          <a:noFill/>
        </p:spPr>
        <p:txBody>
          <a:bodyPr wrap="square" rtlCol="0">
            <a:spAutoFit/>
          </a:bodyPr>
          <a:lstStyle/>
          <a:p>
            <a:pPr algn="ctr"/>
            <a:r>
              <a:rPr lang="en-US" sz="2800" dirty="0"/>
              <a:t>Uniform Broadband Absorption from UV to IR</a:t>
            </a:r>
          </a:p>
        </p:txBody>
      </p:sp>
      <p:sp>
        <p:nvSpPr>
          <p:cNvPr id="7" name="TextBox 6">
            <a:extLst>
              <a:ext uri="{FF2B5EF4-FFF2-40B4-BE49-F238E27FC236}">
                <a16:creationId xmlns:a16="http://schemas.microsoft.com/office/drawing/2014/main" id="{F8AF432F-BBC2-4EBB-1B0E-3DEC915C1975}"/>
              </a:ext>
            </a:extLst>
          </p:cNvPr>
          <p:cNvSpPr txBox="1"/>
          <p:nvPr/>
        </p:nvSpPr>
        <p:spPr>
          <a:xfrm>
            <a:off x="4250812" y="4817106"/>
            <a:ext cx="3867071" cy="523220"/>
          </a:xfrm>
          <a:prstGeom prst="rect">
            <a:avLst/>
          </a:prstGeom>
          <a:noFill/>
        </p:spPr>
        <p:txBody>
          <a:bodyPr wrap="square" rtlCol="0">
            <a:spAutoFit/>
          </a:bodyPr>
          <a:lstStyle/>
          <a:p>
            <a:pPr algn="ctr"/>
            <a:r>
              <a:rPr lang="en-US" sz="2800" dirty="0"/>
              <a:t>Battery Anodes Cathode</a:t>
            </a:r>
          </a:p>
        </p:txBody>
      </p:sp>
      <p:sp>
        <p:nvSpPr>
          <p:cNvPr id="4" name="TextBox 3">
            <a:extLst>
              <a:ext uri="{FF2B5EF4-FFF2-40B4-BE49-F238E27FC236}">
                <a16:creationId xmlns:a16="http://schemas.microsoft.com/office/drawing/2014/main" id="{914A97BE-5183-B807-918C-82C4B64A0C35}"/>
              </a:ext>
            </a:extLst>
          </p:cNvPr>
          <p:cNvSpPr txBox="1"/>
          <p:nvPr/>
        </p:nvSpPr>
        <p:spPr>
          <a:xfrm>
            <a:off x="3775324" y="1086787"/>
            <a:ext cx="4342560" cy="523220"/>
          </a:xfrm>
          <a:prstGeom prst="rect">
            <a:avLst/>
          </a:prstGeom>
          <a:noFill/>
        </p:spPr>
        <p:txBody>
          <a:bodyPr wrap="square" rtlCol="0">
            <a:spAutoFit/>
          </a:bodyPr>
          <a:lstStyle/>
          <a:p>
            <a:pPr algn="ctr"/>
            <a:r>
              <a:rPr lang="en-US" sz="2800" dirty="0"/>
              <a:t>Anti-</a:t>
            </a:r>
            <a:r>
              <a:rPr lang="en-US" sz="2800" dirty="0" err="1"/>
              <a:t>dessicant</a:t>
            </a:r>
            <a:endParaRPr lang="en-US" sz="2800" dirty="0"/>
          </a:p>
        </p:txBody>
      </p:sp>
    </p:spTree>
    <p:extLst>
      <p:ext uri="{BB962C8B-B14F-4D97-AF65-F5344CB8AC3E}">
        <p14:creationId xmlns:p14="http://schemas.microsoft.com/office/powerpoint/2010/main" val="30550079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D1E2BB92CBC144967077C2021A537D" ma:contentTypeVersion="14" ma:contentTypeDescription="Create a new document." ma:contentTypeScope="" ma:versionID="c2f2f45889fed14cda27007bff784b4f">
  <xsd:schema xmlns:xsd="http://www.w3.org/2001/XMLSchema" xmlns:xs="http://www.w3.org/2001/XMLSchema" xmlns:p="http://schemas.microsoft.com/office/2006/metadata/properties" xmlns:ns1="http://schemas.microsoft.com/sharepoint/v3" xmlns:ns3="a3f7648c-ef34-4383-9913-3e4132c38d7f" xmlns:ns4="c852713b-0caa-4ac0-ba75-048f00e27b76" targetNamespace="http://schemas.microsoft.com/office/2006/metadata/properties" ma:root="true" ma:fieldsID="6c85ae2762b4aa716a6cd70212c1a209" ns1:_="" ns3:_="" ns4:_="">
    <xsd:import namespace="http://schemas.microsoft.com/sharepoint/v3"/>
    <xsd:import namespace="a3f7648c-ef34-4383-9913-3e4132c38d7f"/>
    <xsd:import namespace="c852713b-0caa-4ac0-ba75-048f00e27b7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1:_ip_UnifiedCompliancePolicyProperties" minOccurs="0"/>
                <xsd:element ref="ns1:_ip_UnifiedCompliancePolicyUIAction"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f7648c-ef34-4383-9913-3e4132c38d7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52713b-0caa-4ac0-ba75-048f00e27b7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BA97A61-BC8F-4429-BA17-3E4AEDD1B5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3f7648c-ef34-4383-9913-3e4132c38d7f"/>
    <ds:schemaRef ds:uri="c852713b-0caa-4ac0-ba75-048f00e27b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F38763-E45A-4376-90FA-94514F69F44F}">
  <ds:schemaRefs>
    <ds:schemaRef ds:uri="http://schemas.microsoft.com/sharepoint/v3/contenttype/forms"/>
  </ds:schemaRefs>
</ds:datastoreItem>
</file>

<file path=customXml/itemProps3.xml><?xml version="1.0" encoding="utf-8"?>
<ds:datastoreItem xmlns:ds="http://schemas.openxmlformats.org/officeDocument/2006/customXml" ds:itemID="{F823B9C4-1BBF-42EF-9F6B-7C709276BA00}">
  <ds:schemaRefs>
    <ds:schemaRef ds:uri="http://schemas.microsoft.com/office/2006/documentManagement/types"/>
    <ds:schemaRef ds:uri="c852713b-0caa-4ac0-ba75-048f00e27b76"/>
    <ds:schemaRef ds:uri="http://schemas.openxmlformats.org/package/2006/metadata/core-properties"/>
    <ds:schemaRef ds:uri="http://www.w3.org/XML/1998/namespace"/>
    <ds:schemaRef ds:uri="http://schemas.microsoft.com/office/2006/metadata/properties"/>
    <ds:schemaRef ds:uri="http://purl.org/dc/elements/1.1/"/>
    <ds:schemaRef ds:uri="http://purl.org/dc/terms/"/>
    <ds:schemaRef ds:uri="http://purl.org/dc/dcmitype/"/>
    <ds:schemaRef ds:uri="http://schemas.microsoft.com/office/infopath/2007/PartnerControls"/>
    <ds:schemaRef ds:uri="a3f7648c-ef34-4383-9913-3e4132c38d7f"/>
    <ds:schemaRef ds:uri="http://schemas.microsoft.com/sharepoint/v3"/>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29538</TotalTime>
  <Words>728</Words>
  <Application>Microsoft Office PowerPoint</Application>
  <PresentationFormat>Widescreen</PresentationFormat>
  <Paragraphs>91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Andrew Trunek NASA GRC</vt:lpstr>
      <vt:lpstr>What is Melanin?</vt:lpstr>
      <vt:lpstr>What is a biopolymer?</vt:lpstr>
      <vt:lpstr>Five different kinds natural melanin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Melanin the Multifunctional  Material</dc:title>
  <dc:creator>Trunek, Andrew J. (GRC-LMN0)</dc:creator>
  <cp:lastModifiedBy>Trunek, Andrew J. (GRC-LMN0)</cp:lastModifiedBy>
  <cp:revision>21</cp:revision>
  <dcterms:created xsi:type="dcterms:W3CDTF">2021-12-13T15:47:41Z</dcterms:created>
  <dcterms:modified xsi:type="dcterms:W3CDTF">2023-10-13T19:27:20Z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0x0101002BD1E2BB92CBC144967077C2021A537D</vt:lpwstr>
  </property>
</Properties>
</file>