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4"/>
  </p:sldMasterIdLst>
  <p:notesMasterIdLst>
    <p:notesMasterId r:id="rId21"/>
  </p:notesMasterIdLst>
  <p:sldIdLst>
    <p:sldId id="1719" r:id="rId5"/>
    <p:sldId id="1704" r:id="rId6"/>
    <p:sldId id="278" r:id="rId7"/>
    <p:sldId id="272" r:id="rId8"/>
    <p:sldId id="275" r:id="rId9"/>
    <p:sldId id="273" r:id="rId10"/>
    <p:sldId id="259" r:id="rId11"/>
    <p:sldId id="260" r:id="rId12"/>
    <p:sldId id="258" r:id="rId13"/>
    <p:sldId id="262" r:id="rId14"/>
    <p:sldId id="265" r:id="rId15"/>
    <p:sldId id="264" r:id="rId16"/>
    <p:sldId id="1717" r:id="rId17"/>
    <p:sldId id="1720" r:id="rId18"/>
    <p:sldId id="266" r:id="rId19"/>
    <p:sldId id="261"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8" userDrawn="1">
          <p15:clr>
            <a:srgbClr val="A4A3A4"/>
          </p15:clr>
        </p15:guide>
        <p15:guide id="2" pos="52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52572A-B4F9-73B9-C54C-CB589DBF95CD}" name="Wilcox, David A. (WFF-8500)" initials="W(" userId="S::dawilcox@ndc.nasa.gov::4a2f0117-e413-4d42-b748-1e5a065fc81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 Jens Feeley" initials="tjf" lastIdx="1" clrIdx="0"/>
  <p:cmAuthor id="2" name="T. Jens Feeley" initials="tjf [2]" lastIdx="1" clrIdx="1"/>
  <p:cmAuthor id="3" name="T. Jens Feeley" initials="tjf [3]" lastIdx="1" clrIdx="2"/>
  <p:cmAuthor id="4" name="T. Jens Feeley" initials="tjf [4]"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E7E7E7"/>
    <a:srgbClr val="4A3974"/>
    <a:srgbClr val="CBCBCB"/>
    <a:srgbClr val="C5B7D0"/>
    <a:srgbClr val="231157"/>
    <a:srgbClr val="539CCD"/>
    <a:srgbClr val="F97407"/>
    <a:srgbClr val="001D61"/>
    <a:srgbClr val="4736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07" d="100"/>
          <a:sy n="107" d="100"/>
        </p:scale>
        <p:origin x="168" y="376"/>
      </p:cViewPr>
      <p:guideLst>
        <p:guide orient="horz" pos="408"/>
        <p:guide pos="528"/>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3E219B0-068E-A84A-8185-F22873B906E8}" type="datetimeFigureOut">
              <a:rPr lang="en-US" smtClean="0"/>
              <a:t>10/16/23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7182863-384D-A645-9536-8F1BA5D66C3E}" type="slidenum">
              <a:rPr lang="en-US" smtClean="0"/>
              <a:t>‹#›</a:t>
            </a:fld>
            <a:endParaRPr lang="en-US"/>
          </a:p>
        </p:txBody>
      </p:sp>
    </p:spTree>
    <p:extLst>
      <p:ext uri="{BB962C8B-B14F-4D97-AF65-F5344CB8AC3E}">
        <p14:creationId xmlns:p14="http://schemas.microsoft.com/office/powerpoint/2010/main" val="321543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7182863-384D-A645-9536-8F1BA5D66C3E}" type="slidenum">
              <a:rPr lang="en-US" smtClean="0"/>
              <a:t>2</a:t>
            </a:fld>
            <a:endParaRPr lang="en-US"/>
          </a:p>
        </p:txBody>
      </p:sp>
    </p:spTree>
    <p:extLst>
      <p:ext uri="{BB962C8B-B14F-4D97-AF65-F5344CB8AC3E}">
        <p14:creationId xmlns:p14="http://schemas.microsoft.com/office/powerpoint/2010/main" val="1325040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EF99C9-4371-9A49-BE37-3DA4DE265851}" type="slidenum">
              <a:rPr lang="en-US" smtClean="0"/>
              <a:t>9</a:t>
            </a:fld>
            <a:endParaRPr lang="en-US"/>
          </a:p>
        </p:txBody>
      </p:sp>
    </p:spTree>
    <p:extLst>
      <p:ext uri="{BB962C8B-B14F-4D97-AF65-F5344CB8AC3E}">
        <p14:creationId xmlns:p14="http://schemas.microsoft.com/office/powerpoint/2010/main" val="3235216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1EF99C9-4371-9A49-BE37-3DA4DE265851}" type="slidenum">
              <a:rPr lang="en-US" smtClean="0"/>
              <a:t>16</a:t>
            </a:fld>
            <a:endParaRPr lang="en-US"/>
          </a:p>
        </p:txBody>
      </p:sp>
    </p:spTree>
    <p:extLst>
      <p:ext uri="{BB962C8B-B14F-4D97-AF65-F5344CB8AC3E}">
        <p14:creationId xmlns:p14="http://schemas.microsoft.com/office/powerpoint/2010/main" val="19715582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rcRect/>
          <a:stretch/>
        </p:blipFill>
        <p:spPr>
          <a:xfrm>
            <a:off x="-1" y="-1"/>
            <a:ext cx="12192000" cy="6858000"/>
          </a:xfrm>
          <a:prstGeom prst="rect">
            <a:avLst/>
          </a:prstGeom>
        </p:spPr>
      </p:pic>
      <p:sp>
        <p:nvSpPr>
          <p:cNvPr id="3" name="Slide Number Placeholder 2"/>
          <p:cNvSpPr>
            <a:spLocks noGrp="1"/>
          </p:cNvSpPr>
          <p:nvPr>
            <p:ph type="sldNum" sz="quarter" idx="10"/>
          </p:nvPr>
        </p:nvSpPr>
        <p:spPr>
          <a:xfrm>
            <a:off x="9067800" y="6356350"/>
            <a:ext cx="2743200" cy="365125"/>
          </a:xfrm>
        </p:spPr>
        <p:txBody>
          <a:bodyPr/>
          <a:lstStyle>
            <a:lvl1pPr>
              <a:defRPr>
                <a:solidFill>
                  <a:schemeClr val="accent2">
                    <a:lumMod val="75000"/>
                  </a:schemeClr>
                </a:solidFill>
                <a:latin typeface="Arial Narrow" charset="0"/>
                <a:ea typeface="Arial Narrow" charset="0"/>
                <a:cs typeface="Arial Narrow" charset="0"/>
              </a:defRPr>
            </a:lvl1pPr>
          </a:lstStyle>
          <a:p>
            <a:fld id="{786A64DB-DBB3-CA48-993E-0DE1651AF3A6}" type="slidenum">
              <a:rPr lang="en-US" smtClean="0"/>
              <a:pPr/>
              <a:t>‹#›</a:t>
            </a:fld>
            <a:endParaRPr lang="en-US"/>
          </a:p>
        </p:txBody>
      </p:sp>
      <p:sp>
        <p:nvSpPr>
          <p:cNvPr id="18" name="Text Placeholder 4"/>
          <p:cNvSpPr>
            <a:spLocks noGrp="1"/>
          </p:cNvSpPr>
          <p:nvPr>
            <p:ph type="body" sz="quarter" idx="11" hasCustomPrompt="1"/>
          </p:nvPr>
        </p:nvSpPr>
        <p:spPr>
          <a:xfrm>
            <a:off x="7668832" y="4503519"/>
            <a:ext cx="4048125" cy="313944"/>
          </a:xfrm>
        </p:spPr>
        <p:txBody>
          <a:bodyPr>
            <a:normAutofit/>
          </a:bodyPr>
          <a:lstStyle>
            <a:lvl1pPr marL="0" indent="0" algn="r">
              <a:buNone/>
              <a:defRPr sz="1800" b="1" baseline="0">
                <a:solidFill>
                  <a:schemeClr val="accent1"/>
                </a:solidFill>
              </a:defRPr>
            </a:lvl1pPr>
            <a:lvl2pPr algn="r">
              <a:defRPr/>
            </a:lvl2pPr>
            <a:lvl3pPr algn="r">
              <a:defRPr/>
            </a:lvl3pPr>
            <a:lvl4pPr algn="r">
              <a:defRPr/>
            </a:lvl4pPr>
            <a:lvl5pPr algn="r">
              <a:defRPr/>
            </a:lvl5pPr>
          </a:lstStyle>
          <a:p>
            <a:pPr marL="228600" marR="0" lvl="0" indent="-228600" algn="r" defTabSz="914400" rtl="0" eaLnBrk="1" fontAlgn="auto" latinLnBrk="0" hangingPunct="1">
              <a:lnSpc>
                <a:spcPct val="90000"/>
              </a:lnSpc>
              <a:spcBef>
                <a:spcPts val="1000"/>
              </a:spcBef>
              <a:spcAft>
                <a:spcPts val="0"/>
              </a:spcAft>
              <a:buClrTx/>
              <a:buSzTx/>
              <a:tabLst/>
              <a:defRPr/>
            </a:pPr>
            <a:r>
              <a:rPr lang="en-US" dirty="0"/>
              <a:t>David  A. Wilcox</a:t>
            </a:r>
          </a:p>
        </p:txBody>
      </p:sp>
      <p:sp>
        <p:nvSpPr>
          <p:cNvPr id="19" name="Text Placeholder 3"/>
          <p:cNvSpPr>
            <a:spLocks noGrp="1"/>
          </p:cNvSpPr>
          <p:nvPr>
            <p:ph type="body" sz="quarter" idx="12"/>
          </p:nvPr>
        </p:nvSpPr>
        <p:spPr>
          <a:xfrm>
            <a:off x="7644765" y="4829338"/>
            <a:ext cx="4071938" cy="1012825"/>
          </a:xfrm>
        </p:spPr>
        <p:txBody>
          <a:bodyPr>
            <a:noAutofit/>
          </a:bodyPr>
          <a:lstStyle>
            <a:lvl1pPr marL="0" marR="0" indent="0" algn="r" defTabSz="914400" rtl="0" eaLnBrk="1" fontAlgn="auto" latinLnBrk="0" hangingPunct="1">
              <a:lnSpc>
                <a:spcPct val="90000"/>
              </a:lnSpc>
              <a:spcBef>
                <a:spcPts val="400"/>
              </a:spcBef>
              <a:spcAft>
                <a:spcPts val="0"/>
              </a:spcAft>
              <a:buClrTx/>
              <a:buSzTx/>
              <a:buFont typeface="Arial" charset="0"/>
              <a:buNone/>
              <a:tabLst/>
              <a:defRPr sz="1800" baseline="0">
                <a:solidFill>
                  <a:schemeClr val="bg1"/>
                </a:solidFill>
              </a:defRPr>
            </a:lvl1pPr>
            <a:lvl2pPr marL="457200" indent="0" algn="r">
              <a:buFont typeface="Arial" charset="0"/>
              <a:buNone/>
              <a:defRPr sz="1800">
                <a:solidFill>
                  <a:srgbClr val="244D60"/>
                </a:solidFill>
              </a:defRPr>
            </a:lvl2pPr>
            <a:lvl3pPr marL="914400" indent="0" algn="r">
              <a:buFont typeface="Arial" charset="0"/>
              <a:buNone/>
              <a:defRPr sz="1800">
                <a:solidFill>
                  <a:srgbClr val="244D60"/>
                </a:solidFill>
              </a:defRPr>
            </a:lvl3pPr>
            <a:lvl4pPr marL="1371600" indent="0" algn="r">
              <a:buFont typeface="Arial" charset="0"/>
              <a:buNone/>
              <a:defRPr sz="1800">
                <a:solidFill>
                  <a:srgbClr val="244D60"/>
                </a:solidFill>
              </a:defRPr>
            </a:lvl4pPr>
            <a:lvl5pPr marL="1828800" indent="0" algn="r">
              <a:buFont typeface="Arial" charset="0"/>
              <a:buNone/>
              <a:defRPr sz="1800">
                <a:solidFill>
                  <a:srgbClr val="244D60"/>
                </a:solidFill>
              </a:defRPr>
            </a:lvl5pPr>
          </a:lstStyle>
          <a:p>
            <a:pPr marL="0" marR="0" lvl="0" indent="0" algn="r" defTabSz="914400" rtl="0" eaLnBrk="1" fontAlgn="auto" latinLnBrk="0" hangingPunct="1">
              <a:lnSpc>
                <a:spcPct val="90000"/>
              </a:lnSpc>
              <a:spcBef>
                <a:spcPts val="400"/>
              </a:spcBef>
              <a:spcAft>
                <a:spcPts val="0"/>
              </a:spcAft>
              <a:buClrTx/>
              <a:buSzTx/>
              <a:buFont typeface="Arial" charset="0"/>
              <a:buNone/>
              <a:tabLst/>
              <a:defRPr/>
            </a:pPr>
            <a:endParaRPr lang="en-US" dirty="0"/>
          </a:p>
          <a:p>
            <a:pPr marL="0" marR="0" lvl="0" indent="0" algn="r" defTabSz="914400" rtl="0" eaLnBrk="1" fontAlgn="auto" latinLnBrk="0" hangingPunct="1">
              <a:lnSpc>
                <a:spcPct val="90000"/>
              </a:lnSpc>
              <a:spcBef>
                <a:spcPts val="400"/>
              </a:spcBef>
              <a:spcAft>
                <a:spcPts val="0"/>
              </a:spcAft>
              <a:buClrTx/>
              <a:buSzTx/>
              <a:buFont typeface="Arial" charset="0"/>
              <a:buNone/>
              <a:tabLst/>
              <a:defRPr/>
            </a:pPr>
            <a:r>
              <a:rPr lang="en-US" dirty="0"/>
              <a:t>Chief, Special Projects Office</a:t>
            </a:r>
          </a:p>
          <a:p>
            <a:pPr lvl="0"/>
            <a:r>
              <a:rPr lang="en-US" dirty="0" err="1"/>
              <a:t>david.a.wilcox@nasa.gov</a:t>
            </a:r>
            <a:endParaRPr lang="en-US" dirty="0"/>
          </a:p>
        </p:txBody>
      </p:sp>
      <p:sp>
        <p:nvSpPr>
          <p:cNvPr id="20" name="Text Placeholder 3"/>
          <p:cNvSpPr>
            <a:spLocks noGrp="1"/>
          </p:cNvSpPr>
          <p:nvPr>
            <p:ph type="body" sz="quarter" idx="13" hasCustomPrompt="1"/>
          </p:nvPr>
        </p:nvSpPr>
        <p:spPr>
          <a:xfrm>
            <a:off x="7644765" y="5914298"/>
            <a:ext cx="4071938" cy="317437"/>
          </a:xfrm>
        </p:spPr>
        <p:txBody>
          <a:bodyPr>
            <a:noAutofit/>
          </a:bodyPr>
          <a:lstStyle>
            <a:lvl1pPr marL="0" indent="0" algn="r">
              <a:spcBef>
                <a:spcPts val="400"/>
              </a:spcBef>
              <a:buFont typeface="Arial" charset="0"/>
              <a:buNone/>
              <a:defRPr sz="1400" baseline="0">
                <a:solidFill>
                  <a:schemeClr val="accent4"/>
                </a:solidFill>
              </a:defRPr>
            </a:lvl1pPr>
            <a:lvl2pPr marL="457200" indent="0" algn="r">
              <a:buFont typeface="Arial" charset="0"/>
              <a:buNone/>
              <a:defRPr sz="1800">
                <a:solidFill>
                  <a:srgbClr val="244D60"/>
                </a:solidFill>
              </a:defRPr>
            </a:lvl2pPr>
            <a:lvl3pPr marL="914400" indent="0" algn="r">
              <a:buFont typeface="Arial" charset="0"/>
              <a:buNone/>
              <a:defRPr sz="1800">
                <a:solidFill>
                  <a:srgbClr val="244D60"/>
                </a:solidFill>
              </a:defRPr>
            </a:lvl3pPr>
            <a:lvl4pPr marL="1371600" indent="0" algn="r">
              <a:buFont typeface="Arial" charset="0"/>
              <a:buNone/>
              <a:defRPr sz="1800">
                <a:solidFill>
                  <a:srgbClr val="244D60"/>
                </a:solidFill>
              </a:defRPr>
            </a:lvl4pPr>
            <a:lvl5pPr marL="1828800" indent="0" algn="r">
              <a:buFont typeface="Arial" charset="0"/>
              <a:buNone/>
              <a:defRPr sz="1800">
                <a:solidFill>
                  <a:srgbClr val="244D60"/>
                </a:solidFill>
              </a:defRPr>
            </a:lvl5pPr>
          </a:lstStyle>
          <a:p>
            <a:pPr lvl="0"/>
            <a:r>
              <a:rPr lang="en-US" dirty="0"/>
              <a:t>April 3, 2019</a:t>
            </a:r>
          </a:p>
        </p:txBody>
      </p:sp>
      <p:pic>
        <p:nvPicPr>
          <p:cNvPr id="12" name="Graphic 11">
            <a:extLst>
              <a:ext uri="{FF2B5EF4-FFF2-40B4-BE49-F238E27FC236}">
                <a16:creationId xmlns:a16="http://schemas.microsoft.com/office/drawing/2014/main" id="{A4458C79-83D5-BBC2-4F7F-B80BE2C80944}"/>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b="55911"/>
          <a:stretch/>
        </p:blipFill>
        <p:spPr>
          <a:xfrm>
            <a:off x="301155" y="111068"/>
            <a:ext cx="2943990" cy="728782"/>
          </a:xfrm>
          <a:prstGeom prst="rect">
            <a:avLst/>
          </a:prstGeom>
        </p:spPr>
      </p:pic>
      <p:sp>
        <p:nvSpPr>
          <p:cNvPr id="4" name="Rectangle 3">
            <a:extLst>
              <a:ext uri="{FF2B5EF4-FFF2-40B4-BE49-F238E27FC236}">
                <a16:creationId xmlns:a16="http://schemas.microsoft.com/office/drawing/2014/main" id="{5A874424-5E00-42FE-F22B-696386ECE036}"/>
              </a:ext>
            </a:extLst>
          </p:cNvPr>
          <p:cNvSpPr/>
          <p:nvPr userDrawn="1"/>
        </p:nvSpPr>
        <p:spPr>
          <a:xfrm>
            <a:off x="-3048" y="6265101"/>
            <a:ext cx="12192000" cy="592899"/>
          </a:xfrm>
          <a:prstGeom prst="rect">
            <a:avLst/>
          </a:prstGeom>
          <a:solidFill>
            <a:schemeClr val="tx1">
              <a:alpha val="4958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D8781EEF-D255-B0B0-7B7D-22F7610EDE61}"/>
              </a:ext>
            </a:extLst>
          </p:cNvPr>
          <p:cNvCxnSpPr/>
          <p:nvPr userDrawn="1"/>
        </p:nvCxnSpPr>
        <p:spPr>
          <a:xfrm>
            <a:off x="0" y="6256750"/>
            <a:ext cx="12192000"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0A04D6C-1B5C-81B5-FE9D-C83319060155}"/>
              </a:ext>
            </a:extLst>
          </p:cNvPr>
          <p:cNvCxnSpPr/>
          <p:nvPr userDrawn="1"/>
        </p:nvCxnSpPr>
        <p:spPr>
          <a:xfrm>
            <a:off x="0" y="6789107"/>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B1E0C1A-DE01-8C24-A1DF-452AE9526347}"/>
              </a:ext>
            </a:extLst>
          </p:cNvPr>
          <p:cNvSpPr txBox="1"/>
          <p:nvPr userDrawn="1"/>
        </p:nvSpPr>
        <p:spPr>
          <a:xfrm>
            <a:off x="396815" y="6340413"/>
            <a:ext cx="6357668" cy="369332"/>
          </a:xfrm>
          <a:prstGeom prst="rect">
            <a:avLst/>
          </a:prstGeom>
          <a:noFill/>
        </p:spPr>
        <p:txBody>
          <a:bodyPr wrap="square" rtlCol="0">
            <a:spAutoFit/>
          </a:bodyPr>
          <a:lstStyle/>
          <a:p>
            <a:r>
              <a:rPr lang="en-US" dirty="0">
                <a:solidFill>
                  <a:schemeClr val="bg1"/>
                </a:solidFill>
              </a:rPr>
              <a:t>HESTO Technology Symposium 2023 (Oct 18-19)</a:t>
            </a:r>
          </a:p>
        </p:txBody>
      </p:sp>
    </p:spTree>
    <p:extLst>
      <p:ext uri="{BB962C8B-B14F-4D97-AF65-F5344CB8AC3E}">
        <p14:creationId xmlns:p14="http://schemas.microsoft.com/office/powerpoint/2010/main" val="3883913515"/>
      </p:ext>
    </p:extLst>
  </p:cSld>
  <p:clrMapOvr>
    <a:masterClrMapping/>
  </p:clrMapOvr>
  <p:extLst>
    <p:ext uri="{DCECCB84-F9BA-43D5-87BE-67443E8EF086}">
      <p15:sldGuideLst xmlns:p15="http://schemas.microsoft.com/office/powerpoint/2012/main">
        <p15:guide id="1" orient="horz" pos="408">
          <p15:clr>
            <a:srgbClr val="FBAE40"/>
          </p15:clr>
        </p15:guide>
        <p15:guide id="2" pos="7440">
          <p15:clr>
            <a:srgbClr val="FBAE40"/>
          </p15:clr>
        </p15:guide>
        <p15:guide id="3"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and bod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43199B-2C23-C35B-C6C7-D77330F7AE48}"/>
              </a:ext>
            </a:extLst>
          </p:cNvPr>
          <p:cNvPicPr>
            <a:picLocks noChangeAspect="1"/>
          </p:cNvPicPr>
          <p:nvPr userDrawn="1"/>
        </p:nvPicPr>
        <p:blipFill>
          <a:blip r:embed="rId2"/>
          <a:srcRect/>
          <a:stretch/>
        </p:blipFill>
        <p:spPr>
          <a:xfrm>
            <a:off x="3" y="0"/>
            <a:ext cx="12188945" cy="1568056"/>
          </a:xfrm>
          <a:prstGeom prst="rect">
            <a:avLst/>
          </a:prstGeom>
        </p:spPr>
      </p:pic>
      <p:pic>
        <p:nvPicPr>
          <p:cNvPr id="2" name="Graphic 1">
            <a:extLst>
              <a:ext uri="{FF2B5EF4-FFF2-40B4-BE49-F238E27FC236}">
                <a16:creationId xmlns:a16="http://schemas.microsoft.com/office/drawing/2014/main" id="{450B465D-197B-65A4-7E46-B1D7676C4FDF}"/>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b="55911"/>
          <a:stretch/>
        </p:blipFill>
        <p:spPr>
          <a:xfrm>
            <a:off x="276350" y="171457"/>
            <a:ext cx="2943990" cy="728782"/>
          </a:xfrm>
          <a:prstGeom prst="rect">
            <a:avLst/>
          </a:prstGeom>
        </p:spPr>
      </p:pic>
    </p:spTree>
    <p:extLst>
      <p:ext uri="{BB962C8B-B14F-4D97-AF65-F5344CB8AC3E}">
        <p14:creationId xmlns:p14="http://schemas.microsoft.com/office/powerpoint/2010/main" val="81149834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4_Custom Layou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rcRect/>
          <a:stretch/>
        </p:blipFill>
        <p:spPr>
          <a:xfrm>
            <a:off x="-34505" y="-1"/>
            <a:ext cx="12192000" cy="6858000"/>
          </a:xfrm>
          <a:prstGeom prst="rect">
            <a:avLst/>
          </a:prstGeom>
        </p:spPr>
      </p:pic>
      <p:sp>
        <p:nvSpPr>
          <p:cNvPr id="12" name="Rectangle 14"/>
          <p:cNvSpPr>
            <a:spLocks noGrp="1" noChangeArrowheads="1"/>
          </p:cNvSpPr>
          <p:nvPr>
            <p:ph type="sldNum" sz="quarter" idx="4"/>
          </p:nvPr>
        </p:nvSpPr>
        <p:spPr bwMode="auto">
          <a:xfrm>
            <a:off x="10055497" y="6592394"/>
            <a:ext cx="2136504" cy="265611"/>
          </a:xfrm>
          <a:prstGeom prst="rect">
            <a:avLst/>
          </a:prstGeom>
          <a:noFill/>
          <a:ln w="9525">
            <a:noFill/>
            <a:miter lim="800000"/>
            <a:headEnd/>
            <a:tailEnd/>
          </a:ln>
          <a:effectLst/>
        </p:spPr>
        <p:txBody>
          <a:bodyPr vert="horz" wrap="square" lIns="91344" tIns="45672" rIns="91344" bIns="45672" numCol="1" anchor="t" anchorCtr="0" compatLnSpc="1">
            <a:prstTxWarp prst="textNoShape">
              <a:avLst/>
            </a:prstTxWarp>
          </a:bodyPr>
          <a:lstStyle>
            <a:lvl1pPr algn="r" eaLnBrk="1" hangingPunct="1">
              <a:defRPr sz="1200" b="0">
                <a:solidFill>
                  <a:schemeClr val="tx1"/>
                </a:solidFill>
                <a:latin typeface="Arial" charset="0"/>
                <a:cs typeface="+mn-cs"/>
              </a:defRPr>
            </a:lvl1pPr>
          </a:lstStyle>
          <a:p>
            <a:fld id="{4555C878-E553-4A07-A91E-ADCFCBACFE03}" type="slidenum">
              <a:rPr lang="en-US" smtClean="0"/>
              <a:pPr/>
              <a:t>‹#›</a:t>
            </a:fld>
            <a:endParaRPr lang="en-US"/>
          </a:p>
        </p:txBody>
      </p:sp>
      <p:pic>
        <p:nvPicPr>
          <p:cNvPr id="2" name="Graphic 1">
            <a:extLst>
              <a:ext uri="{FF2B5EF4-FFF2-40B4-BE49-F238E27FC236}">
                <a16:creationId xmlns:a16="http://schemas.microsoft.com/office/drawing/2014/main" id="{9C7E8367-C41F-067E-A971-294CF1E7655F}"/>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b="55911"/>
          <a:stretch/>
        </p:blipFill>
        <p:spPr>
          <a:xfrm>
            <a:off x="301155" y="111068"/>
            <a:ext cx="2943990" cy="728782"/>
          </a:xfrm>
          <a:prstGeom prst="rect">
            <a:avLst/>
          </a:prstGeom>
        </p:spPr>
      </p:pic>
      <p:sp>
        <p:nvSpPr>
          <p:cNvPr id="4" name="TextBox 3">
            <a:extLst>
              <a:ext uri="{FF2B5EF4-FFF2-40B4-BE49-F238E27FC236}">
                <a16:creationId xmlns:a16="http://schemas.microsoft.com/office/drawing/2014/main" id="{6C535986-5064-7C47-31A3-886C24874476}"/>
              </a:ext>
            </a:extLst>
          </p:cNvPr>
          <p:cNvSpPr txBox="1"/>
          <p:nvPr userDrawn="1"/>
        </p:nvSpPr>
        <p:spPr>
          <a:xfrm>
            <a:off x="396815" y="6340413"/>
            <a:ext cx="6357668" cy="369332"/>
          </a:xfrm>
          <a:prstGeom prst="rect">
            <a:avLst/>
          </a:prstGeom>
          <a:noFill/>
        </p:spPr>
        <p:txBody>
          <a:bodyPr wrap="square" rtlCol="0">
            <a:spAutoFit/>
          </a:bodyPr>
          <a:lstStyle/>
          <a:p>
            <a:r>
              <a:rPr lang="en-US" dirty="0">
                <a:solidFill>
                  <a:schemeClr val="bg1"/>
                </a:solidFill>
              </a:rPr>
              <a:t>HESTO Technology Symposium 2023 (Oct 18-19)</a:t>
            </a:r>
          </a:p>
        </p:txBody>
      </p:sp>
    </p:spTree>
    <p:extLst>
      <p:ext uri="{BB962C8B-B14F-4D97-AF65-F5344CB8AC3E}">
        <p14:creationId xmlns:p14="http://schemas.microsoft.com/office/powerpoint/2010/main" val="1070032603"/>
      </p:ext>
    </p:extLst>
  </p:cSld>
  <p:clrMapOvr>
    <a:masterClrMapping/>
  </p:clrMapOvr>
  <p:extLst>
    <p:ext uri="{DCECCB84-F9BA-43D5-87BE-67443E8EF086}">
      <p15:sldGuideLst xmlns:p15="http://schemas.microsoft.com/office/powerpoint/2012/main">
        <p15:guide id="1" orient="horz" pos="408">
          <p15:clr>
            <a:srgbClr val="FBAE40"/>
          </p15:clr>
        </p15:guide>
        <p15:guide id="2" pos="7440">
          <p15:clr>
            <a:srgbClr val="FBAE40"/>
          </p15:clr>
        </p15:guide>
        <p15:guide id="3" pos="52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48953A-0D54-BA4A-90AC-4CF0995AF638}" type="datetime1">
              <a:rPr lang="en-US" smtClean="0"/>
              <a:t>10/16/23</a:t>
            </a:fld>
            <a:endParaRPr lang="en-US"/>
          </a:p>
        </p:txBody>
      </p:sp>
      <p:sp>
        <p:nvSpPr>
          <p:cNvPr id="5" name="Footer Placeholder 4"/>
          <p:cNvSpPr>
            <a:spLocks noGrp="1"/>
          </p:cNvSpPr>
          <p:nvPr>
            <p:ph type="ftr" sz="quarter" idx="11"/>
          </p:nvPr>
        </p:nvSpPr>
        <p:spPr/>
        <p:txBody>
          <a:bodyPr/>
          <a:lstStyle/>
          <a:p>
            <a:r>
              <a:rPr lang="en-US"/>
              <a:t>Triennial Earth-Sun Summit</a:t>
            </a:r>
          </a:p>
        </p:txBody>
      </p:sp>
      <p:sp>
        <p:nvSpPr>
          <p:cNvPr id="6" name="Slide Number Placeholder 5"/>
          <p:cNvSpPr>
            <a:spLocks noGrp="1"/>
          </p:cNvSpPr>
          <p:nvPr>
            <p:ph type="sldNum" sz="quarter" idx="12"/>
          </p:nvPr>
        </p:nvSpPr>
        <p:spPr/>
        <p:txBody>
          <a:bodyPr/>
          <a:lstStyle/>
          <a:p>
            <a:fld id="{B44E901B-02C9-9947-A5AD-94CE0E69DD67}" type="slidenum">
              <a:rPr lang="en-US" smtClean="0"/>
              <a:t>‹#›</a:t>
            </a:fld>
            <a:endParaRPr lang="en-US"/>
          </a:p>
        </p:txBody>
      </p:sp>
    </p:spTree>
    <p:extLst>
      <p:ext uri="{BB962C8B-B14F-4D97-AF65-F5344CB8AC3E}">
        <p14:creationId xmlns:p14="http://schemas.microsoft.com/office/powerpoint/2010/main" val="180888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AB2ACB-2654-7443-ADBE-12C8B6D30819}" type="datetime1">
              <a:rPr lang="en-US" smtClean="0"/>
              <a:t>10/16/23</a:t>
            </a:fld>
            <a:endParaRPr lang="en-US"/>
          </a:p>
        </p:txBody>
      </p:sp>
      <p:sp>
        <p:nvSpPr>
          <p:cNvPr id="3" name="Footer Placeholder 2"/>
          <p:cNvSpPr>
            <a:spLocks noGrp="1"/>
          </p:cNvSpPr>
          <p:nvPr>
            <p:ph type="ftr" sz="quarter" idx="11"/>
          </p:nvPr>
        </p:nvSpPr>
        <p:spPr/>
        <p:txBody>
          <a:bodyPr/>
          <a:lstStyle/>
          <a:p>
            <a:r>
              <a:rPr lang="en-US"/>
              <a:t>Triennial Earth-Sun Summit</a:t>
            </a:r>
          </a:p>
        </p:txBody>
      </p:sp>
      <p:sp>
        <p:nvSpPr>
          <p:cNvPr id="4" name="Slide Number Placeholder 3"/>
          <p:cNvSpPr>
            <a:spLocks noGrp="1"/>
          </p:cNvSpPr>
          <p:nvPr>
            <p:ph type="sldNum" sz="quarter" idx="12"/>
          </p:nvPr>
        </p:nvSpPr>
        <p:spPr/>
        <p:txBody>
          <a:bodyPr/>
          <a:lstStyle/>
          <a:p>
            <a:fld id="{B44E901B-02C9-9947-A5AD-94CE0E69DD67}" type="slidenum">
              <a:rPr lang="en-US" smtClean="0"/>
              <a:t>‹#›</a:t>
            </a:fld>
            <a:endParaRPr lang="en-US"/>
          </a:p>
        </p:txBody>
      </p:sp>
    </p:spTree>
    <p:extLst>
      <p:ext uri="{BB962C8B-B14F-4D97-AF65-F5344CB8AC3E}">
        <p14:creationId xmlns:p14="http://schemas.microsoft.com/office/powerpoint/2010/main" val="1392216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6B6A21F-665D-4748-BC6A-6D153D88801A}" type="datetime1">
              <a:rPr lang="en-US" smtClean="0"/>
              <a:t>10/16/23</a:t>
            </a:fld>
            <a:endParaRPr lang="en-US"/>
          </a:p>
        </p:txBody>
      </p:sp>
      <p:sp>
        <p:nvSpPr>
          <p:cNvPr id="4" name="Footer Placeholder 3"/>
          <p:cNvSpPr>
            <a:spLocks noGrp="1"/>
          </p:cNvSpPr>
          <p:nvPr>
            <p:ph type="ftr" sz="quarter" idx="11"/>
          </p:nvPr>
        </p:nvSpPr>
        <p:spPr/>
        <p:txBody>
          <a:bodyPr/>
          <a:lstStyle/>
          <a:p>
            <a:r>
              <a:rPr lang="en-US"/>
              <a:t>Triennial Earth-Sun Summit</a:t>
            </a:r>
          </a:p>
        </p:txBody>
      </p:sp>
      <p:sp>
        <p:nvSpPr>
          <p:cNvPr id="5" name="Slide Number Placeholder 4"/>
          <p:cNvSpPr>
            <a:spLocks noGrp="1"/>
          </p:cNvSpPr>
          <p:nvPr>
            <p:ph type="sldNum" sz="quarter" idx="12"/>
          </p:nvPr>
        </p:nvSpPr>
        <p:spPr/>
        <p:txBody>
          <a:bodyPr/>
          <a:lstStyle/>
          <a:p>
            <a:fld id="{B44E901B-02C9-9947-A5AD-94CE0E69DD67}" type="slidenum">
              <a:rPr lang="en-US" smtClean="0"/>
              <a:t>‹#›</a:t>
            </a:fld>
            <a:endParaRPr lang="en-US"/>
          </a:p>
        </p:txBody>
      </p:sp>
    </p:spTree>
    <p:extLst>
      <p:ext uri="{BB962C8B-B14F-4D97-AF65-F5344CB8AC3E}">
        <p14:creationId xmlns:p14="http://schemas.microsoft.com/office/powerpoint/2010/main" val="21665471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544677"/>
            <a:ext cx="10515600" cy="646331"/>
          </a:xfrm>
          <a:prstGeom prst="rect">
            <a:avLst/>
          </a:prstGeom>
        </p:spPr>
        <p:txBody>
          <a:bodyPr vert="horz" lIns="91440" tIns="45720" rIns="91440" bIns="45720" rtlCol="0" anchor="ctr">
            <a:sp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9060306" y="6356350"/>
            <a:ext cx="2743200" cy="365125"/>
          </a:xfrm>
          <a:prstGeom prst="rect">
            <a:avLst/>
          </a:prstGeom>
        </p:spPr>
        <p:txBody>
          <a:bodyPr vert="horz" lIns="91440" tIns="45720" rIns="91440" bIns="45720" rtlCol="0" anchor="ctr"/>
          <a:lstStyle>
            <a:lvl1pPr algn="r">
              <a:defRPr sz="1200">
                <a:solidFill>
                  <a:schemeClr val="accent1"/>
                </a:solidFill>
                <a:latin typeface="Arial Narrow" charset="0"/>
                <a:ea typeface="Arial Narrow" charset="0"/>
                <a:cs typeface="Arial Narrow" charset="0"/>
              </a:defRPr>
            </a:lvl1pPr>
          </a:lstStyle>
          <a:p>
            <a:fld id="{786A64DB-DBB3-CA48-993E-0DE1651AF3A6}" type="slidenum">
              <a:rPr lang="en-US" smtClean="0"/>
              <a:pPr/>
              <a:t>‹#›</a:t>
            </a:fld>
            <a:endParaRPr lang="en-US" dirty="0"/>
          </a:p>
        </p:txBody>
      </p:sp>
    </p:spTree>
    <p:extLst>
      <p:ext uri="{BB962C8B-B14F-4D97-AF65-F5344CB8AC3E}">
        <p14:creationId xmlns:p14="http://schemas.microsoft.com/office/powerpoint/2010/main" val="343138878"/>
      </p:ext>
    </p:extLst>
  </p:cSld>
  <p:clrMap bg1="lt1" tx1="dk1" bg2="lt2" tx2="dk2" accent1="accent1" accent2="accent2" accent3="accent3" accent4="accent4" accent5="accent5" accent6="accent6" hlink="hlink" folHlink="folHlink"/>
  <p:sldLayoutIdLst>
    <p:sldLayoutId id="2147483690" r:id="rId1"/>
    <p:sldLayoutId id="2147483692" r:id="rId2"/>
    <p:sldLayoutId id="2147483691" r:id="rId3"/>
    <p:sldLayoutId id="2147483694" r:id="rId4"/>
    <p:sldLayoutId id="2147483695" r:id="rId5"/>
    <p:sldLayoutId id="2147483696" r:id="rId6"/>
  </p:sldLayoutIdLst>
  <p:hf hdr="0" dt="0"/>
  <p:txStyles>
    <p:titleStyle>
      <a:lvl1pPr algn="l" defTabSz="914400" rtl="0" eaLnBrk="1" latinLnBrk="0" hangingPunct="1">
        <a:lnSpc>
          <a:spcPct val="90000"/>
        </a:lnSpc>
        <a:spcBef>
          <a:spcPct val="0"/>
        </a:spcBef>
        <a:buNone/>
        <a:defRPr sz="4000" b="1" i="0" kern="1200" spc="100" baseline="0">
          <a:solidFill>
            <a:schemeClr val="bg1"/>
          </a:solidFill>
          <a:latin typeface="+mj-lt"/>
          <a:ea typeface="Arial Narrow" charset="0"/>
          <a:cs typeface="Arial Narrow" charset="0"/>
        </a:defRPr>
      </a:lvl1pPr>
    </p:titleStyle>
    <p:bodyStyle>
      <a:lvl1pPr marL="228600" indent="-228600" algn="l" defTabSz="914400" rtl="0" eaLnBrk="1" latinLnBrk="0" hangingPunct="1">
        <a:lnSpc>
          <a:spcPct val="90000"/>
        </a:lnSpc>
        <a:spcBef>
          <a:spcPts val="1000"/>
        </a:spcBef>
        <a:buClr>
          <a:schemeClr val="accent1"/>
        </a:buClr>
        <a:buFont typeface="Arial"/>
        <a:buChar char="•"/>
        <a:defRPr sz="2800" kern="1200">
          <a:solidFill>
            <a:schemeClr val="tx1"/>
          </a:solidFill>
          <a:latin typeface="+mn-lt"/>
          <a:ea typeface="Arial Narrow" charset="0"/>
          <a:cs typeface="Arial Narrow" charset="0"/>
        </a:defRPr>
      </a:lvl1pPr>
      <a:lvl2pPr marL="685800" indent="-228600" algn="l" defTabSz="914400" rtl="0" eaLnBrk="1" latinLnBrk="0" hangingPunct="1">
        <a:lnSpc>
          <a:spcPct val="90000"/>
        </a:lnSpc>
        <a:spcBef>
          <a:spcPts val="500"/>
        </a:spcBef>
        <a:buClr>
          <a:schemeClr val="accent3"/>
        </a:buClr>
        <a:buFont typeface="Wingdings" pitchFamily="2" charset="2"/>
        <a:buChar char="§"/>
        <a:defRPr sz="2400" kern="1200">
          <a:solidFill>
            <a:schemeClr val="tx1"/>
          </a:solidFill>
          <a:latin typeface="+mn-lt"/>
          <a:ea typeface="Arial Narrow" charset="0"/>
          <a:cs typeface="Arial Narrow" charset="0"/>
        </a:defRPr>
      </a:lvl2pPr>
      <a:lvl3pPr marL="1143000" indent="-228600" algn="l" defTabSz="914400" rtl="0" eaLnBrk="1" latinLnBrk="0" hangingPunct="1">
        <a:lnSpc>
          <a:spcPct val="90000"/>
        </a:lnSpc>
        <a:spcBef>
          <a:spcPts val="500"/>
        </a:spcBef>
        <a:buClr>
          <a:schemeClr val="accent4"/>
        </a:buClr>
        <a:buFont typeface="Arial"/>
        <a:buChar char="•"/>
        <a:defRPr sz="2000" kern="1200">
          <a:solidFill>
            <a:schemeClr val="tx1"/>
          </a:solidFill>
          <a:latin typeface="+mn-lt"/>
          <a:ea typeface="Arial Narrow" charset="0"/>
          <a:cs typeface="Arial Narrow" charset="0"/>
        </a:defRPr>
      </a:lvl3pPr>
      <a:lvl4pPr marL="1600200" indent="-228600" algn="l" defTabSz="914400" rtl="0" eaLnBrk="1" latinLnBrk="0" hangingPunct="1">
        <a:lnSpc>
          <a:spcPct val="90000"/>
        </a:lnSpc>
        <a:spcBef>
          <a:spcPts val="500"/>
        </a:spcBef>
        <a:buClr>
          <a:schemeClr val="accent2"/>
        </a:buClr>
        <a:buFont typeface="Wingdings" pitchFamily="2" charset="2"/>
        <a:buChar char="§"/>
        <a:defRPr sz="1800" kern="1200">
          <a:solidFill>
            <a:schemeClr val="tx1"/>
          </a:solidFill>
          <a:latin typeface="+mn-lt"/>
          <a:ea typeface="Arial Narrow" charset="0"/>
          <a:cs typeface="Arial Narrow" charset="0"/>
        </a:defRPr>
      </a:lvl4pPr>
      <a:lvl5pPr marL="2057400" indent="-228600" algn="l" defTabSz="914400" rtl="0" eaLnBrk="1" latinLnBrk="0" hangingPunct="1">
        <a:lnSpc>
          <a:spcPct val="90000"/>
        </a:lnSpc>
        <a:spcBef>
          <a:spcPts val="500"/>
        </a:spcBef>
        <a:buClr>
          <a:schemeClr val="accent6"/>
        </a:buClr>
        <a:buFont typeface="Arial"/>
        <a:buChar char="•"/>
        <a:defRPr sz="1800" kern="1200">
          <a:solidFill>
            <a:schemeClr val="tx1"/>
          </a:solidFill>
          <a:latin typeface="+mn-lt"/>
          <a:ea typeface="Arial Narrow"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13DDE93-B373-40E6-876D-1F59FB3600F0}"/>
              </a:ext>
            </a:extLst>
          </p:cNvPr>
          <p:cNvSpPr>
            <a:spLocks noGrp="1"/>
          </p:cNvSpPr>
          <p:nvPr>
            <p:ph type="body" sz="quarter" idx="12"/>
          </p:nvPr>
        </p:nvSpPr>
        <p:spPr>
          <a:xfrm>
            <a:off x="936171" y="913827"/>
            <a:ext cx="10428515" cy="3026791"/>
          </a:xfrm>
        </p:spPr>
        <p:txBody>
          <a:bodyPr vert="horz" lIns="91440" tIns="45720" rIns="91440" bIns="45720" rtlCol="0" anchor="t">
            <a:noAutofit/>
          </a:bodyPr>
          <a:lstStyle/>
          <a:p>
            <a:pPr algn="ctr"/>
            <a:r>
              <a:rPr lang="en-US" sz="3200" b="1" dirty="0"/>
              <a:t>Nitric Oxide Infrared Cooling Emissions </a:t>
            </a:r>
            <a:r>
              <a:rPr lang="en-US" sz="3200" b="1" dirty="0" err="1"/>
              <a:t>Cubesat</a:t>
            </a:r>
            <a:r>
              <a:rPr lang="en-US" sz="3200" b="1" dirty="0"/>
              <a:t>  "NICEcube”</a:t>
            </a:r>
          </a:p>
          <a:p>
            <a:pPr algn="ctr"/>
            <a:endParaRPr lang="en-US" sz="3200" b="1" dirty="0"/>
          </a:p>
          <a:p>
            <a:pPr algn="ctr"/>
            <a:r>
              <a:rPr lang="en-US" sz="2800" dirty="0"/>
              <a:t>Marty Mlynczak, NASA Langley Research Center</a:t>
            </a:r>
          </a:p>
          <a:p>
            <a:pPr algn="ctr"/>
            <a:r>
              <a:rPr lang="en-US" sz="2800" dirty="0"/>
              <a:t>Roy Esplin, Space Dynamics Laboratory</a:t>
            </a:r>
          </a:p>
          <a:p>
            <a:pPr algn="ctr"/>
            <a:r>
              <a:rPr lang="en-US" sz="2800" dirty="0"/>
              <a:t>Kent </a:t>
            </a:r>
            <a:r>
              <a:rPr lang="en-US" sz="2800" dirty="0" err="1"/>
              <a:t>Tobiska</a:t>
            </a:r>
            <a:r>
              <a:rPr lang="en-US" sz="2800" dirty="0"/>
              <a:t>, Space Environment Technologies</a:t>
            </a:r>
          </a:p>
          <a:p>
            <a:pPr algn="ctr"/>
            <a:r>
              <a:rPr lang="en-US" sz="2800" dirty="0"/>
              <a:t>Cindy Young, NASA Langley Research Center </a:t>
            </a:r>
          </a:p>
          <a:p>
            <a:pPr algn="ctr"/>
            <a:r>
              <a:rPr lang="en-US" sz="2800" dirty="0"/>
              <a:t>Charles Hill, NASA Langley Research Center</a:t>
            </a:r>
          </a:p>
          <a:p>
            <a:pPr algn="ctr"/>
            <a:r>
              <a:rPr lang="en-US" sz="2800" dirty="0"/>
              <a:t>Kenny Squire, Space Dynamics Laboratory</a:t>
            </a:r>
          </a:p>
          <a:p>
            <a:pPr algn="ctr"/>
            <a:r>
              <a:rPr lang="en-US" sz="2800" dirty="0"/>
              <a:t>Zakk Rhodes, Space Dynamics Laboratory</a:t>
            </a:r>
          </a:p>
          <a:p>
            <a:pPr algn="ctr"/>
            <a:r>
              <a:rPr lang="en-US" sz="2800" dirty="0"/>
              <a:t>Andrew Peterson, NASA Langley Research Center  </a:t>
            </a:r>
          </a:p>
          <a:p>
            <a:pPr algn="ctr"/>
            <a:endParaRPr lang="en-US" dirty="0"/>
          </a:p>
        </p:txBody>
      </p:sp>
    </p:spTree>
    <p:extLst>
      <p:ext uri="{BB962C8B-B14F-4D97-AF65-F5344CB8AC3E}">
        <p14:creationId xmlns:p14="http://schemas.microsoft.com/office/powerpoint/2010/main" val="2804993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idx="4294967295"/>
          </p:nvPr>
        </p:nvSpPr>
        <p:spPr>
          <a:xfrm>
            <a:off x="3309256" y="78342"/>
            <a:ext cx="8704055" cy="867930"/>
          </a:xfrm>
        </p:spPr>
        <p:txBody>
          <a:bodyPr/>
          <a:lstStyle/>
          <a:p>
            <a:pPr algn="ctr"/>
            <a:r>
              <a:rPr lang="en-US" sz="2800" dirty="0">
                <a:solidFill>
                  <a:schemeClr val="bg1"/>
                </a:solidFill>
                <a:effectLst>
                  <a:outerShdw blurRad="38100" dist="38100" dir="2700000" algn="tl">
                    <a:srgbClr val="000000">
                      <a:alpha val="43137"/>
                    </a:srgbClr>
                  </a:outerShdw>
                </a:effectLst>
              </a:rPr>
              <a:t>NICEcube  </a:t>
            </a:r>
            <a:br>
              <a:rPr lang="en-US" sz="2800" dirty="0">
                <a:solidFill>
                  <a:schemeClr val="bg1"/>
                </a:solidFill>
                <a:effectLst>
                  <a:outerShdw blurRad="38100" dist="38100" dir="2700000" algn="tl">
                    <a:srgbClr val="000000">
                      <a:alpha val="43137"/>
                    </a:srgbClr>
                  </a:outerShdw>
                </a:effectLst>
              </a:rPr>
            </a:br>
            <a:r>
              <a:rPr lang="en-US" sz="2800" dirty="0">
                <a:solidFill>
                  <a:schemeClr val="bg1"/>
                </a:solidFill>
                <a:effectLst>
                  <a:outerShdw blurRad="38100" dist="38100" dir="2700000" algn="tl">
                    <a:srgbClr val="000000">
                      <a:alpha val="43137"/>
                    </a:srgbClr>
                  </a:outerShdw>
                </a:effectLst>
              </a:rPr>
              <a:t>Nitric oxide Infrared Cooling Emissions </a:t>
            </a:r>
            <a:r>
              <a:rPr lang="en-US" sz="2800" dirty="0" err="1">
                <a:solidFill>
                  <a:schemeClr val="bg1"/>
                </a:solidFill>
                <a:effectLst>
                  <a:outerShdw blurRad="38100" dist="38100" dir="2700000" algn="tl">
                    <a:srgbClr val="000000">
                      <a:alpha val="43137"/>
                    </a:srgbClr>
                  </a:outerShdw>
                </a:effectLst>
              </a:rPr>
              <a:t>Cubesat</a:t>
            </a:r>
            <a:endParaRPr lang="en-US" sz="2800" dirty="0">
              <a:solidFill>
                <a:schemeClr val="bg1"/>
              </a:solidFill>
              <a:effectLst>
                <a:outerShdw blurRad="38100" dist="38100" dir="2700000" algn="tl">
                  <a:srgbClr val="000000">
                    <a:alpha val="43137"/>
                  </a:srgbClr>
                </a:outerShdw>
              </a:effectLst>
            </a:endParaRPr>
          </a:p>
        </p:txBody>
      </p:sp>
      <p:graphicFrame>
        <p:nvGraphicFramePr>
          <p:cNvPr id="3" name="Table 3">
            <a:extLst>
              <a:ext uri="{FF2B5EF4-FFF2-40B4-BE49-F238E27FC236}">
                <a16:creationId xmlns:a16="http://schemas.microsoft.com/office/drawing/2014/main" id="{C57442A6-3EEC-4C59-9E57-5A28CBF1407C}"/>
              </a:ext>
            </a:extLst>
          </p:cNvPr>
          <p:cNvGraphicFramePr>
            <a:graphicFrameLocks noGrp="1"/>
          </p:cNvGraphicFramePr>
          <p:nvPr>
            <p:extLst>
              <p:ext uri="{D42A27DB-BD31-4B8C-83A1-F6EECF244321}">
                <p14:modId xmlns:p14="http://schemas.microsoft.com/office/powerpoint/2010/main" val="1258306713"/>
              </p:ext>
            </p:extLst>
          </p:nvPr>
        </p:nvGraphicFramePr>
        <p:xfrm>
          <a:off x="214132" y="930668"/>
          <a:ext cx="11799180" cy="3594735"/>
        </p:xfrm>
        <a:graphic>
          <a:graphicData uri="http://schemas.openxmlformats.org/drawingml/2006/table">
            <a:tbl>
              <a:tblPr firstRow="1" bandRow="1">
                <a:tableStyleId>{5940675A-B579-460E-94D1-54222C63F5DA}</a:tableStyleId>
              </a:tblPr>
              <a:tblGrid>
                <a:gridCol w="2707046">
                  <a:extLst>
                    <a:ext uri="{9D8B030D-6E8A-4147-A177-3AD203B41FA5}">
                      <a16:colId xmlns:a16="http://schemas.microsoft.com/office/drawing/2014/main" val="2828065959"/>
                    </a:ext>
                  </a:extLst>
                </a:gridCol>
                <a:gridCol w="4225132">
                  <a:extLst>
                    <a:ext uri="{9D8B030D-6E8A-4147-A177-3AD203B41FA5}">
                      <a16:colId xmlns:a16="http://schemas.microsoft.com/office/drawing/2014/main" val="4047677880"/>
                    </a:ext>
                  </a:extLst>
                </a:gridCol>
                <a:gridCol w="4867002">
                  <a:extLst>
                    <a:ext uri="{9D8B030D-6E8A-4147-A177-3AD203B41FA5}">
                      <a16:colId xmlns:a16="http://schemas.microsoft.com/office/drawing/2014/main" val="1529731427"/>
                    </a:ext>
                  </a:extLst>
                </a:gridCol>
              </a:tblGrid>
              <a:tr h="550545">
                <a:tc>
                  <a:txBody>
                    <a:bodyPr/>
                    <a:lstStyle/>
                    <a:p>
                      <a:r>
                        <a:rPr lang="en-US" sz="1400" dirty="0">
                          <a:solidFill>
                            <a:schemeClr val="bg1"/>
                          </a:solidFill>
                          <a:effectLst>
                            <a:outerShdw blurRad="38100" dist="38100" dir="2700000" algn="tl">
                              <a:srgbClr val="000000">
                                <a:alpha val="43137"/>
                              </a:srgbClr>
                            </a:outerShdw>
                          </a:effectLst>
                        </a:rPr>
                        <a:t>Principal Investigator:</a:t>
                      </a:r>
                    </a:p>
                    <a:p>
                      <a:pPr lvl="0">
                        <a:buNone/>
                      </a:pPr>
                      <a:endParaRPr lang="en-US" sz="1400" dirty="0">
                        <a:solidFill>
                          <a:schemeClr val="bg1"/>
                        </a:solidFill>
                        <a:effectLst>
                          <a:outerShdw blurRad="38100" dist="38100" dir="2700000" algn="tl">
                            <a:srgbClr val="000000">
                              <a:alpha val="43137"/>
                            </a:srgbClr>
                          </a:outerShdw>
                        </a:effectLs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a:solidFill>
                            <a:schemeClr val="bg1"/>
                          </a:solidFill>
                          <a:effectLst>
                            <a:outerShdw blurRad="38100" dist="38100" dir="2700000" algn="tl">
                              <a:srgbClr val="000000">
                                <a:alpha val="43137"/>
                              </a:srgbClr>
                            </a:outerShdw>
                          </a:effectLst>
                        </a:rPr>
                        <a:t>Marty Mlynczak</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7">
                  <a:txBody>
                    <a:bodyPr/>
                    <a:lstStyle/>
                    <a:p>
                      <a:pPr algn="ctr"/>
                      <a:endParaRPr lang="en-US" sz="1400" dirty="0">
                        <a:solidFill>
                          <a:schemeClr val="bg1"/>
                        </a:solidFill>
                        <a:effectLst>
                          <a:outerShdw blurRad="38100" dist="38100" dir="2700000" algn="tl">
                            <a:srgbClr val="000000">
                              <a:alpha val="43137"/>
                            </a:srgbClr>
                          </a:outerShdw>
                        </a:effectLs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20988521"/>
                  </a:ext>
                </a:extLst>
              </a:tr>
              <a:tr h="550545">
                <a:tc>
                  <a:txBody>
                    <a:bodyPr/>
                    <a:lstStyle/>
                    <a:p>
                      <a:r>
                        <a:rPr lang="en-US" sz="1400" dirty="0">
                          <a:solidFill>
                            <a:schemeClr val="bg1"/>
                          </a:solidFill>
                          <a:effectLst>
                            <a:outerShdw blurRad="38100" dist="38100" dir="2700000" algn="tl">
                              <a:srgbClr val="000000">
                                <a:alpha val="43137"/>
                              </a:srgbClr>
                            </a:outerShdw>
                          </a:effectLst>
                        </a:rPr>
                        <a:t>E-mail:</a:t>
                      </a:r>
                    </a:p>
                    <a:p>
                      <a:pPr lvl="0">
                        <a:buNone/>
                      </a:pPr>
                      <a:endParaRPr lang="en-US" sz="1400" dirty="0">
                        <a:solidFill>
                          <a:schemeClr val="bg1"/>
                        </a:solidFill>
                        <a:effectLst>
                          <a:outerShdw blurRad="38100" dist="38100" dir="2700000" algn="tl">
                            <a:srgbClr val="000000">
                              <a:alpha val="43137"/>
                            </a:srgbClr>
                          </a:outerShdw>
                        </a:effectLs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err="1">
                          <a:solidFill>
                            <a:schemeClr val="bg1"/>
                          </a:solidFill>
                          <a:effectLst>
                            <a:outerShdw blurRad="38100" dist="38100" dir="2700000" algn="tl">
                              <a:srgbClr val="000000">
                                <a:alpha val="43137"/>
                              </a:srgbClr>
                            </a:outerShdw>
                          </a:effectLst>
                        </a:rPr>
                        <a:t>m.</a:t>
                      </a:r>
                      <a:r>
                        <a:rPr lang="en-US" sz="1400" err="1">
                          <a:solidFill>
                            <a:schemeClr val="bg1"/>
                          </a:solidFill>
                          <a:effectLst>
                            <a:outerShdw blurRad="38100" dist="38100" dir="2700000" algn="tl">
                              <a:srgbClr val="000000">
                                <a:alpha val="43137"/>
                              </a:srgbClr>
                            </a:outerShdw>
                          </a:effectLst>
                        </a:rPr>
                        <a:t>g</a:t>
                      </a:r>
                      <a:r>
                        <a:rPr lang="en-US" sz="1400">
                          <a:solidFill>
                            <a:schemeClr val="bg1"/>
                          </a:solidFill>
                          <a:effectLst>
                            <a:outerShdw blurRad="38100" dist="38100" dir="2700000" algn="tl">
                              <a:srgbClr val="000000">
                                <a:alpha val="43137"/>
                              </a:srgbClr>
                            </a:outerShdw>
                          </a:effectLst>
                        </a:rPr>
                        <a:t>.mlynczak</a:t>
                      </a:r>
                      <a:r>
                        <a:rPr lang="en-US" sz="1400" dirty="0" err="1">
                          <a:solidFill>
                            <a:schemeClr val="bg1"/>
                          </a:solidFill>
                          <a:effectLst>
                            <a:outerShdw blurRad="38100" dist="38100" dir="2700000" algn="tl">
                              <a:srgbClr val="000000">
                                <a:alpha val="43137"/>
                              </a:srgbClr>
                            </a:outerShdw>
                          </a:effectLst>
                        </a:rPr>
                        <a:t>@nasa.gov</a:t>
                      </a:r>
                      <a:endParaRPr lang="en-US" sz="1400" dirty="0">
                        <a:solidFill>
                          <a:schemeClr val="bg1"/>
                        </a:solidFill>
                        <a:effectLst>
                          <a:outerShdw blurRad="38100" dist="38100" dir="2700000" algn="tl">
                            <a:srgbClr val="000000">
                              <a:alpha val="43137"/>
                            </a:srgbClr>
                          </a:outerShdw>
                        </a:effectLs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en-US" dirty="0">
                        <a:solidFill>
                          <a:schemeClr val="bg1"/>
                        </a:solidFill>
                        <a:effectLst>
                          <a:outerShdw blurRad="38100" dist="38100" dir="2700000" algn="tl">
                            <a:srgbClr val="000000">
                              <a:alpha val="43137"/>
                            </a:srgbClr>
                          </a:outerShdw>
                        </a:effectLst>
                      </a:endParaRPr>
                    </a:p>
                  </a:txBody>
                  <a:tcPr/>
                </a:tc>
                <a:extLst>
                  <a:ext uri="{0D108BD9-81ED-4DB2-BD59-A6C34878D82A}">
                    <a16:rowId xmlns:a16="http://schemas.microsoft.com/office/drawing/2014/main" val="1480942244"/>
                  </a:ext>
                </a:extLst>
              </a:tr>
              <a:tr h="550545">
                <a:tc>
                  <a:txBody>
                    <a:bodyPr/>
                    <a:lstStyle/>
                    <a:p>
                      <a:r>
                        <a:rPr lang="en-US" sz="1400" dirty="0">
                          <a:solidFill>
                            <a:schemeClr val="bg1"/>
                          </a:solidFill>
                          <a:effectLst>
                            <a:outerShdw blurRad="38100" dist="38100" dir="2700000" algn="tl">
                              <a:srgbClr val="000000">
                                <a:alpha val="43137"/>
                              </a:srgbClr>
                            </a:outerShdw>
                          </a:effectLst>
                        </a:rPr>
                        <a:t>Organization:</a:t>
                      </a:r>
                    </a:p>
                    <a:p>
                      <a:pPr lvl="0">
                        <a:buNone/>
                      </a:pPr>
                      <a:endParaRPr lang="en-US" sz="1400" dirty="0">
                        <a:solidFill>
                          <a:schemeClr val="bg1"/>
                        </a:solidFill>
                        <a:effectLst>
                          <a:outerShdw blurRad="38100" dist="38100" dir="2700000" algn="tl">
                            <a:srgbClr val="000000">
                              <a:alpha val="43137"/>
                            </a:srgbClr>
                          </a:outerShdw>
                        </a:effectLs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a:solidFill>
                            <a:schemeClr val="bg1"/>
                          </a:solidFill>
                          <a:effectLst>
                            <a:outerShdw blurRad="38100" dist="38100" dir="2700000" algn="tl">
                              <a:srgbClr val="000000">
                                <a:alpha val="43137"/>
                              </a:srgbClr>
                            </a:outerShdw>
                          </a:effectLst>
                        </a:rPr>
                        <a:t>Science Directorate</a:t>
                      </a:r>
                    </a:p>
                    <a:p>
                      <a:r>
                        <a:rPr lang="en-US" sz="1400" dirty="0">
                          <a:solidFill>
                            <a:schemeClr val="bg1"/>
                          </a:solidFill>
                          <a:effectLst>
                            <a:outerShdw blurRad="38100" dist="38100" dir="2700000" algn="tl">
                              <a:srgbClr val="000000">
                                <a:alpha val="43137"/>
                              </a:srgbClr>
                            </a:outerShdw>
                          </a:effectLst>
                        </a:rPr>
                        <a:t>NASA Langley Research Center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en-US" dirty="0">
                        <a:solidFill>
                          <a:schemeClr val="bg1"/>
                        </a:solidFill>
                        <a:effectLst>
                          <a:outerShdw blurRad="38100" dist="38100" dir="2700000" algn="tl">
                            <a:srgbClr val="000000">
                              <a:alpha val="43137"/>
                            </a:srgbClr>
                          </a:outerShdw>
                        </a:effectLst>
                      </a:endParaRPr>
                    </a:p>
                  </a:txBody>
                  <a:tcPr/>
                </a:tc>
                <a:extLst>
                  <a:ext uri="{0D108BD9-81ED-4DB2-BD59-A6C34878D82A}">
                    <a16:rowId xmlns:a16="http://schemas.microsoft.com/office/drawing/2014/main" val="3273014176"/>
                  </a:ext>
                </a:extLst>
              </a:tr>
              <a:tr h="550545">
                <a:tc>
                  <a:txBody>
                    <a:bodyPr/>
                    <a:lstStyle/>
                    <a:p>
                      <a:r>
                        <a:rPr lang="en-US" sz="1400" dirty="0">
                          <a:solidFill>
                            <a:schemeClr val="bg1"/>
                          </a:solidFill>
                          <a:effectLst>
                            <a:outerShdw blurRad="38100" dist="38100" dir="2700000" algn="tl">
                              <a:srgbClr val="000000">
                                <a:alpha val="43137"/>
                              </a:srgbClr>
                            </a:outerShdw>
                          </a:effectLst>
                        </a:rPr>
                        <a:t>ROSES Element :</a:t>
                      </a:r>
                    </a:p>
                    <a:p>
                      <a:pPr lvl="0">
                        <a:buNone/>
                      </a:pPr>
                      <a:endParaRPr lang="en-US" sz="1400" dirty="0">
                        <a:solidFill>
                          <a:schemeClr val="bg1"/>
                        </a:solidFill>
                        <a:effectLst>
                          <a:outerShdw blurRad="38100" dist="38100" dir="2700000" algn="tl">
                            <a:srgbClr val="000000">
                              <a:alpha val="43137"/>
                            </a:srgbClr>
                          </a:outerShdw>
                        </a:effectLs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a:solidFill>
                            <a:schemeClr val="bg1"/>
                          </a:solidFill>
                          <a:effectLst>
                            <a:outerShdw blurRad="38100" dist="38100" dir="2700000" algn="tl">
                              <a:srgbClr val="000000">
                                <a:alpha val="43137"/>
                              </a:srgbClr>
                            </a:outerShdw>
                          </a:effectLst>
                        </a:rPr>
                        <a:t>H-FOS, H-FORT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en-US" dirty="0">
                        <a:solidFill>
                          <a:schemeClr val="bg1"/>
                        </a:solidFill>
                        <a:effectLst>
                          <a:outerShdw blurRad="38100" dist="38100" dir="2700000" algn="tl">
                            <a:srgbClr val="000000">
                              <a:alpha val="43137"/>
                            </a:srgbClr>
                          </a:outerShdw>
                        </a:effectLst>
                      </a:endParaRPr>
                    </a:p>
                  </a:txBody>
                  <a:tcPr/>
                </a:tc>
                <a:extLst>
                  <a:ext uri="{0D108BD9-81ED-4DB2-BD59-A6C34878D82A}">
                    <a16:rowId xmlns:a16="http://schemas.microsoft.com/office/drawing/2014/main" val="1731125570"/>
                  </a:ext>
                </a:extLst>
              </a:tr>
              <a:tr h="550545">
                <a:tc>
                  <a:txBody>
                    <a:bodyPr/>
                    <a:lstStyle/>
                    <a:p>
                      <a:pPr lvl="0">
                        <a:buNone/>
                      </a:pPr>
                      <a:r>
                        <a:rPr lang="en-US" sz="1400" b="0" i="0" u="none" strike="noStrike" noProof="0" dirty="0">
                          <a:solidFill>
                            <a:schemeClr val="bg1"/>
                          </a:solidFill>
                          <a:effectLst>
                            <a:outerShdw blurRad="38100" dist="38100" dir="2700000" algn="tl">
                              <a:srgbClr val="000000">
                                <a:alpha val="43137"/>
                              </a:srgbClr>
                            </a:outerShdw>
                          </a:effectLst>
                          <a:latin typeface="futura PT Light"/>
                        </a:rPr>
                        <a:t>Research Regime:</a:t>
                      </a:r>
                    </a:p>
                    <a:p>
                      <a:pPr lvl="0">
                        <a:buNone/>
                      </a:pPr>
                      <a:endParaRPr lang="en-US" sz="1400" b="0" i="0" u="none" strike="noStrike" noProof="0" dirty="0">
                        <a:solidFill>
                          <a:schemeClr val="bg1"/>
                        </a:solidFill>
                        <a:effectLst>
                          <a:outerShdw blurRad="38100" dist="38100" dir="2700000" algn="tl">
                            <a:srgbClr val="000000">
                              <a:alpha val="43137"/>
                            </a:srgbClr>
                          </a:outerShdw>
                        </a:effectLst>
                        <a:latin typeface="futura PT Ligh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lvl="0">
                        <a:buNone/>
                      </a:pPr>
                      <a:r>
                        <a:rPr lang="en-US" sz="1400" b="0" i="0" u="none" strike="noStrike" noProof="0" dirty="0">
                          <a:solidFill>
                            <a:schemeClr val="bg1"/>
                          </a:solidFill>
                          <a:effectLst>
                            <a:outerShdw blurRad="38100" dist="38100" dir="2700000" algn="tl">
                              <a:srgbClr val="000000">
                                <a:alpha val="43137"/>
                              </a:srgbClr>
                            </a:outerShdw>
                          </a:effectLst>
                          <a:latin typeface="futura PT Light"/>
                        </a:rPr>
                        <a:t>Ionosphere-Thermosphere-Mesosphere (ITM)</a:t>
                      </a:r>
                      <a:endParaRPr lang="en-US" sz="14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006341586"/>
                  </a:ext>
                </a:extLst>
              </a:tr>
              <a:tr h="323850">
                <a:tc>
                  <a:txBody>
                    <a:bodyPr/>
                    <a:lstStyle/>
                    <a:p>
                      <a:pPr lvl="0">
                        <a:buNone/>
                      </a:pPr>
                      <a:r>
                        <a:rPr lang="en-US" sz="1400" b="0" i="0" u="none" strike="noStrike" noProof="0" dirty="0">
                          <a:solidFill>
                            <a:schemeClr val="bg1"/>
                          </a:solidFill>
                          <a:effectLst>
                            <a:outerShdw blurRad="38100" dist="38100" dir="2700000" algn="tl">
                              <a:srgbClr val="000000">
                                <a:alpha val="43137"/>
                              </a:srgbClr>
                            </a:outerShdw>
                          </a:effectLst>
                          <a:latin typeface="futura PT Light"/>
                        </a:rPr>
                        <a:t>Instrument Type/Mission Type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lvl="0">
                        <a:buNone/>
                      </a:pPr>
                      <a:r>
                        <a:rPr lang="en-US" sz="1400" dirty="0" err="1">
                          <a:solidFill>
                            <a:schemeClr val="bg1"/>
                          </a:solidFill>
                        </a:rPr>
                        <a:t>Cubesat</a:t>
                      </a:r>
                      <a:r>
                        <a:rPr lang="en-US" sz="1400" dirty="0">
                          <a:solidFill>
                            <a:schemeClr val="bg1"/>
                          </a:solidFill>
                        </a:rPr>
                        <a:t>/H-FORT/Mission of Opportunity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702822343"/>
                  </a:ext>
                </a:extLst>
              </a:tr>
              <a:tr h="380863">
                <a:tc>
                  <a:txBody>
                    <a:bodyPr/>
                    <a:lstStyle/>
                    <a:p>
                      <a:r>
                        <a:rPr lang="en-US" sz="1400" dirty="0">
                          <a:solidFill>
                            <a:schemeClr val="bg1"/>
                          </a:solidFill>
                          <a:effectLst>
                            <a:outerShdw blurRad="38100" dist="38100" dir="2700000" algn="tl">
                              <a:srgbClr val="000000">
                                <a:alpha val="43137"/>
                              </a:srgbClr>
                            </a:outerShdw>
                          </a:effectLst>
                        </a:rPr>
                        <a:t>TRL (if applicable)</a:t>
                      </a:r>
                    </a:p>
                    <a:p>
                      <a:pPr lvl="0">
                        <a:buNone/>
                      </a:pPr>
                      <a:endParaRPr lang="en-US" sz="1400" dirty="0">
                        <a:solidFill>
                          <a:schemeClr val="bg1"/>
                        </a:solidFill>
                        <a:effectLst>
                          <a:outerShdw blurRad="38100" dist="38100" dir="2700000" algn="tl">
                            <a:srgbClr val="000000">
                              <a:alpha val="43137"/>
                            </a:srgbClr>
                          </a:outerShdw>
                        </a:effectLs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a:solidFill>
                            <a:schemeClr val="bg1"/>
                          </a:solidFill>
                          <a:effectLst>
                            <a:outerShdw blurRad="38100" dist="38100" dir="2700000" algn="tl">
                              <a:srgbClr val="000000">
                                <a:alpha val="43137"/>
                              </a:srgbClr>
                            </a:outerShdw>
                          </a:effectLst>
                        </a:rPr>
                        <a:t>TRL:   All NICEcube components are in the range of TRL 4-6</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pPr algn="ctr"/>
                      <a:endParaRPr lang="en-US" sz="1400" dirty="0">
                        <a:solidFill>
                          <a:schemeClr val="bg1"/>
                        </a:solidFill>
                        <a:effectLst>
                          <a:outerShdw blurRad="38100" dist="38100" dir="2700000" algn="tl">
                            <a:srgbClr val="000000">
                              <a:alpha val="43137"/>
                            </a:srgbClr>
                          </a:outerShdw>
                        </a:effectLst>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540602574"/>
                  </a:ext>
                </a:extLst>
              </a:tr>
            </a:tbl>
          </a:graphicData>
        </a:graphic>
      </p:graphicFrame>
      <p:sp>
        <p:nvSpPr>
          <p:cNvPr id="5" name="Rectangle 4">
            <a:extLst>
              <a:ext uri="{FF2B5EF4-FFF2-40B4-BE49-F238E27FC236}">
                <a16:creationId xmlns:a16="http://schemas.microsoft.com/office/drawing/2014/main" id="{71E276E3-AC72-452C-8D2A-C50670B26518}"/>
              </a:ext>
            </a:extLst>
          </p:cNvPr>
          <p:cNvSpPr/>
          <p:nvPr/>
        </p:nvSpPr>
        <p:spPr>
          <a:xfrm>
            <a:off x="7174811" y="924465"/>
            <a:ext cx="4820777" cy="3627120"/>
          </a:xfrm>
          <a:prstGeom prst="rect">
            <a:avLst/>
          </a:prstGeom>
          <a:solidFill>
            <a:srgbClr val="718E9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Place Image Here</a:t>
            </a:r>
          </a:p>
        </p:txBody>
      </p:sp>
      <p:sp>
        <p:nvSpPr>
          <p:cNvPr id="14" name="Rectangle 13">
            <a:extLst>
              <a:ext uri="{FF2B5EF4-FFF2-40B4-BE49-F238E27FC236}">
                <a16:creationId xmlns:a16="http://schemas.microsoft.com/office/drawing/2014/main" id="{B4785C0C-6D2D-4CED-86DD-B53F1EBF9B60}"/>
              </a:ext>
            </a:extLst>
          </p:cNvPr>
          <p:cNvSpPr/>
          <p:nvPr/>
        </p:nvSpPr>
        <p:spPr>
          <a:xfrm>
            <a:off x="207295" y="4573357"/>
            <a:ext cx="11799179" cy="2200602"/>
          </a:xfrm>
          <a:prstGeom prst="rect">
            <a:avLst/>
          </a:prstGeom>
          <a:ln>
            <a:solidFill>
              <a:schemeClr val="bg1"/>
            </a:solidFill>
          </a:ln>
        </p:spPr>
        <p:txBody>
          <a:bodyPr wrap="square">
            <a:spAutoFit/>
          </a:bodyPr>
          <a:lstStyle/>
          <a:p>
            <a:pPr algn="just">
              <a:defRPr sz="1800"/>
            </a:pPr>
            <a:r>
              <a:rPr lang="en-US" sz="1400" dirty="0">
                <a:solidFill>
                  <a:schemeClr val="bg1"/>
                </a:solidFill>
                <a:effectLst/>
                <a:ea typeface="Calibri" panose="020F0502020204030204" pitchFamily="34" charset="0"/>
                <a:cs typeface="Calibri" panose="020F0502020204030204" pitchFamily="34" charset="0"/>
              </a:rPr>
              <a:t>Infrared radiation emitted by nitric oxide (NO) at 5.3 </a:t>
            </a:r>
            <a:r>
              <a:rPr lang="en-US" sz="1400" dirty="0">
                <a:solidFill>
                  <a:schemeClr val="bg1"/>
                </a:solidFill>
                <a:effectLst/>
                <a:latin typeface="Symbol" pitchFamily="2" charset="2"/>
                <a:ea typeface="Calibri" panose="020F0502020204030204" pitchFamily="34" charset="0"/>
                <a:cs typeface="Calibri" panose="020F0502020204030204" pitchFamily="34" charset="0"/>
              </a:rPr>
              <a:t>m</a:t>
            </a:r>
            <a:r>
              <a:rPr lang="en-US" sz="1400" dirty="0">
                <a:solidFill>
                  <a:schemeClr val="bg1"/>
                </a:solidFill>
                <a:effectLst/>
                <a:ea typeface="Calibri" panose="020F0502020204030204" pitchFamily="34" charset="0"/>
                <a:cs typeface="Calibri" panose="020F0502020204030204" pitchFamily="34" charset="0"/>
              </a:rPr>
              <a:t>m is a fundamental component of the energy budget of Earth’s thermosphere between 115 km and 300 km. For the past 21.5 years and counting, vertical profiles of infrared cooling rates (W m</a:t>
            </a:r>
            <a:r>
              <a:rPr lang="en-US" sz="1400" baseline="30000" dirty="0">
                <a:solidFill>
                  <a:schemeClr val="bg1"/>
                </a:solidFill>
                <a:effectLst/>
                <a:ea typeface="Calibri" panose="020F0502020204030204" pitchFamily="34" charset="0"/>
                <a:cs typeface="Calibri" panose="020F0502020204030204" pitchFamily="34" charset="0"/>
              </a:rPr>
              <a:t>-3</a:t>
            </a:r>
            <a:r>
              <a:rPr lang="en-US" sz="1400" dirty="0">
                <a:solidFill>
                  <a:schemeClr val="bg1"/>
                </a:solidFill>
                <a:effectLst/>
                <a:ea typeface="Calibri" panose="020F0502020204030204" pitchFamily="34" charset="0"/>
                <a:cs typeface="Calibri" panose="020F0502020204030204" pitchFamily="34" charset="0"/>
              </a:rPr>
              <a:t>) due to thermospheric NO have been derived from measurements made by the SABER instrument on the NASA TIMED satellite. NO infrared cooling rates have been shown using SABER data to be critical to understanding and predicting the density response of the thermosphere. However, reliable density forecasts, prior to, during, and after geomagnetic storm events remain elusive as thermospheric density can increase or decrease rapidly during a storm event. NICEcube is a 12-U </a:t>
            </a:r>
            <a:r>
              <a:rPr lang="en-US" sz="1400" dirty="0" err="1">
                <a:solidFill>
                  <a:schemeClr val="bg1"/>
                </a:solidFill>
                <a:effectLst/>
                <a:ea typeface="Calibri" panose="020F0502020204030204" pitchFamily="34" charset="0"/>
                <a:cs typeface="Calibri" panose="020F0502020204030204" pitchFamily="34" charset="0"/>
              </a:rPr>
              <a:t>cubesat</a:t>
            </a:r>
            <a:r>
              <a:rPr lang="en-US" sz="1400" dirty="0">
                <a:solidFill>
                  <a:schemeClr val="bg1"/>
                </a:solidFill>
                <a:effectLst/>
                <a:ea typeface="Calibri" panose="020F0502020204030204" pitchFamily="34" charset="0"/>
                <a:cs typeface="Calibri" panose="020F0502020204030204" pitchFamily="34" charset="0"/>
              </a:rPr>
              <a:t> designed to provide near real time observations for assimilation to space weather models for ‘nowcasts’ of thermospheric density. It is envisioned that a future network of </a:t>
            </a:r>
            <a:r>
              <a:rPr lang="en-US" sz="1400" dirty="0" err="1">
                <a:solidFill>
                  <a:schemeClr val="bg1"/>
                </a:solidFill>
                <a:effectLst/>
                <a:ea typeface="Calibri" panose="020F0502020204030204" pitchFamily="34" charset="0"/>
                <a:cs typeface="Calibri" panose="020F0502020204030204" pitchFamily="34" charset="0"/>
              </a:rPr>
              <a:t>NICEcubes</a:t>
            </a:r>
            <a:r>
              <a:rPr lang="en-US" sz="1400" dirty="0">
                <a:solidFill>
                  <a:schemeClr val="bg1"/>
                </a:solidFill>
                <a:effectLst/>
                <a:ea typeface="Calibri" panose="020F0502020204030204" pitchFamily="34" charset="0"/>
                <a:cs typeface="Calibri" panose="020F0502020204030204" pitchFamily="34" charset="0"/>
              </a:rPr>
              <a:t> in orbit will provide critical new data for space weather forecasts.</a:t>
            </a:r>
            <a:r>
              <a:rPr lang="en-US" sz="1400" dirty="0">
                <a:solidFill>
                  <a:schemeClr val="bg1"/>
                </a:solidFill>
                <a:effectLst/>
                <a:cs typeface="Calibri" panose="020F0502020204030204" pitchFamily="34" charset="0"/>
              </a:rPr>
              <a:t> </a:t>
            </a:r>
            <a:endParaRPr lang="en-US" sz="1400" b="1" dirty="0">
              <a:solidFill>
                <a:schemeClr val="bg1"/>
              </a:solidFill>
              <a:effectLst>
                <a:outerShdw blurRad="38100" dist="38100" dir="2700000" algn="tl">
                  <a:srgbClr val="000000">
                    <a:alpha val="43137"/>
                  </a:srgbClr>
                </a:outerShdw>
              </a:effectLst>
              <a:cs typeface="Calibri" panose="020F0502020204030204" pitchFamily="34" charset="0"/>
            </a:endParaRPr>
          </a:p>
          <a:p>
            <a:pPr algn="l">
              <a:defRPr sz="1800"/>
            </a:pPr>
            <a:endParaRPr lang="en-US" sz="2500" b="1" dirty="0">
              <a:solidFill>
                <a:schemeClr val="bg1"/>
              </a:solidFill>
              <a:effectLst>
                <a:outerShdw blurRad="38100" dist="38100" dir="2700000" algn="tl">
                  <a:srgbClr val="000000">
                    <a:alpha val="43137"/>
                  </a:srgbClr>
                </a:outerShdw>
              </a:effectLst>
              <a:cs typeface="Arial Narrow" panose="020B0604020202020204" pitchFamily="34" charset="0"/>
            </a:endParaRPr>
          </a:p>
        </p:txBody>
      </p:sp>
      <p:sp>
        <p:nvSpPr>
          <p:cNvPr id="2" name="Slide Number Placeholder 1">
            <a:extLst>
              <a:ext uri="{FF2B5EF4-FFF2-40B4-BE49-F238E27FC236}">
                <a16:creationId xmlns:a16="http://schemas.microsoft.com/office/drawing/2014/main" id="{B2A0602A-3848-4A36-B676-5F902A0AE64D}"/>
              </a:ext>
            </a:extLst>
          </p:cNvPr>
          <p:cNvSpPr>
            <a:spLocks noGrp="1"/>
          </p:cNvSpPr>
          <p:nvPr>
            <p:ph type="sldNum" sz="quarter" idx="4"/>
          </p:nvPr>
        </p:nvSpPr>
        <p:spPr/>
        <p:txBody>
          <a:bodyPr/>
          <a:lstStyle/>
          <a:p>
            <a:fld id="{4555C878-E553-4A07-A91E-ADCFCBACFE03}" type="slidenum">
              <a:rPr lang="en-US" smtClean="0"/>
              <a:pPr/>
              <a:t>2</a:t>
            </a:fld>
            <a:endParaRPr lang="en-US"/>
          </a:p>
        </p:txBody>
      </p:sp>
      <p:pic>
        <p:nvPicPr>
          <p:cNvPr id="6" name="Picture 5" descr="A diagram of a device&#10;&#10;Description automatically generated">
            <a:extLst>
              <a:ext uri="{FF2B5EF4-FFF2-40B4-BE49-F238E27FC236}">
                <a16:creationId xmlns:a16="http://schemas.microsoft.com/office/drawing/2014/main" id="{5356F3B0-2633-EF69-5081-B482AE73BC31}"/>
              </a:ext>
            </a:extLst>
          </p:cNvPr>
          <p:cNvPicPr>
            <a:picLocks noChangeAspect="1"/>
          </p:cNvPicPr>
          <p:nvPr/>
        </p:nvPicPr>
        <p:blipFill>
          <a:blip r:embed="rId3"/>
          <a:stretch>
            <a:fillRect/>
          </a:stretch>
        </p:blipFill>
        <p:spPr>
          <a:xfrm>
            <a:off x="7564057" y="963971"/>
            <a:ext cx="3822400" cy="3561432"/>
          </a:xfrm>
          <a:prstGeom prst="rect">
            <a:avLst/>
          </a:prstGeom>
        </p:spPr>
      </p:pic>
    </p:spTree>
    <p:extLst>
      <p:ext uri="{BB962C8B-B14F-4D97-AF65-F5344CB8AC3E}">
        <p14:creationId xmlns:p14="http://schemas.microsoft.com/office/powerpoint/2010/main" val="3443325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653F95E-21B1-084B-97E3-2D0E9DF1945D}"/>
              </a:ext>
            </a:extLst>
          </p:cNvPr>
          <p:cNvSpPr>
            <a:spLocks noGrp="1"/>
          </p:cNvSpPr>
          <p:nvPr>
            <p:ph type="sldNum" sz="quarter" idx="4"/>
          </p:nvPr>
        </p:nvSpPr>
        <p:spPr/>
        <p:txBody>
          <a:bodyPr/>
          <a:lstStyle/>
          <a:p>
            <a:fld id="{B44E901B-02C9-9947-A5AD-94CE0E69DD67}" type="slidenum">
              <a:rPr lang="en-US" smtClean="0"/>
              <a:t>3</a:t>
            </a:fld>
            <a:endParaRPr lang="en-US"/>
          </a:p>
        </p:txBody>
      </p:sp>
      <p:sp>
        <p:nvSpPr>
          <p:cNvPr id="2" name="Title 1">
            <a:extLst>
              <a:ext uri="{FF2B5EF4-FFF2-40B4-BE49-F238E27FC236}">
                <a16:creationId xmlns:a16="http://schemas.microsoft.com/office/drawing/2014/main" id="{FA32EF1B-EDAA-F74A-86C1-6115C91665A6}"/>
              </a:ext>
            </a:extLst>
          </p:cNvPr>
          <p:cNvSpPr>
            <a:spLocks noGrp="1"/>
          </p:cNvSpPr>
          <p:nvPr>
            <p:ph type="title" idx="4294967295"/>
          </p:nvPr>
        </p:nvSpPr>
        <p:spPr>
          <a:xfrm>
            <a:off x="0" y="-19050"/>
            <a:ext cx="10515600" cy="1052513"/>
          </a:xfrm>
        </p:spPr>
        <p:txBody>
          <a:bodyPr>
            <a:normAutofit/>
          </a:bodyPr>
          <a:lstStyle/>
          <a:p>
            <a:pPr algn="ctr"/>
            <a:r>
              <a:rPr lang="en-US" sz="3600" b="1" dirty="0">
                <a:solidFill>
                  <a:srgbClr val="0432FF"/>
                </a:solidFill>
                <a:latin typeface="+mn-lt"/>
              </a:rPr>
              <a:t>          </a:t>
            </a:r>
            <a:r>
              <a:rPr lang="en-US" sz="3600" b="1" dirty="0">
                <a:latin typeface="+mn-lt"/>
              </a:rPr>
              <a:t>Acknowledgements</a:t>
            </a:r>
          </a:p>
        </p:txBody>
      </p:sp>
      <p:sp>
        <p:nvSpPr>
          <p:cNvPr id="3" name="Content Placeholder 2">
            <a:extLst>
              <a:ext uri="{FF2B5EF4-FFF2-40B4-BE49-F238E27FC236}">
                <a16:creationId xmlns:a16="http://schemas.microsoft.com/office/drawing/2014/main" id="{FF718F8D-CBEC-9F41-BE4B-AD60A9730A2D}"/>
              </a:ext>
            </a:extLst>
          </p:cNvPr>
          <p:cNvSpPr>
            <a:spLocks noGrp="1"/>
          </p:cNvSpPr>
          <p:nvPr>
            <p:ph idx="4294967295"/>
          </p:nvPr>
        </p:nvSpPr>
        <p:spPr>
          <a:xfrm>
            <a:off x="0" y="1252538"/>
            <a:ext cx="11344275" cy="4352925"/>
          </a:xfrm>
        </p:spPr>
        <p:txBody>
          <a:bodyPr>
            <a:normAutofit/>
          </a:bodyPr>
          <a:lstStyle/>
          <a:p>
            <a:r>
              <a:rPr lang="en-US" sz="2400" b="1" dirty="0">
                <a:solidFill>
                  <a:schemeClr val="bg1"/>
                </a:solidFill>
              </a:rPr>
              <a:t>NASA Headquarters Science Innovation Fund, 2015-2016</a:t>
            </a:r>
          </a:p>
          <a:p>
            <a:endParaRPr lang="en-US" sz="2400" b="1" dirty="0">
              <a:solidFill>
                <a:schemeClr val="bg1"/>
              </a:solidFill>
            </a:endParaRPr>
          </a:p>
          <a:p>
            <a:r>
              <a:rPr lang="en-US" sz="2400" b="1" dirty="0">
                <a:solidFill>
                  <a:schemeClr val="bg1"/>
                </a:solidFill>
              </a:rPr>
              <a:t>NASA Living with a Star Virtual Institute on Space Vehicle Drag, 2016-2017</a:t>
            </a:r>
          </a:p>
          <a:p>
            <a:endParaRPr lang="en-US" sz="2400" b="1" dirty="0">
              <a:solidFill>
                <a:schemeClr val="bg1"/>
              </a:solidFill>
            </a:endParaRPr>
          </a:p>
          <a:p>
            <a:r>
              <a:rPr lang="en-US" sz="2400" b="1" dirty="0">
                <a:solidFill>
                  <a:schemeClr val="bg1"/>
                </a:solidFill>
              </a:rPr>
              <a:t>NASA Langley Research Center Creativity and Innovation Fund, 2017-2018</a:t>
            </a:r>
          </a:p>
          <a:p>
            <a:endParaRPr lang="en-US" sz="2400" b="1" dirty="0">
              <a:solidFill>
                <a:schemeClr val="bg1"/>
              </a:solidFill>
            </a:endParaRPr>
          </a:p>
          <a:p>
            <a:r>
              <a:rPr lang="en-US" sz="2400" b="1" dirty="0">
                <a:solidFill>
                  <a:schemeClr val="bg1"/>
                </a:solidFill>
              </a:rPr>
              <a:t>NASA </a:t>
            </a:r>
            <a:r>
              <a:rPr lang="en-US" sz="2400" b="1" dirty="0" err="1">
                <a:solidFill>
                  <a:schemeClr val="bg1"/>
                </a:solidFill>
              </a:rPr>
              <a:t>Heliophysics</a:t>
            </a:r>
            <a:r>
              <a:rPr lang="en-US" sz="2400" b="1" dirty="0">
                <a:solidFill>
                  <a:schemeClr val="bg1"/>
                </a:solidFill>
              </a:rPr>
              <a:t> Division H-FOS Program, 2021-2022</a:t>
            </a:r>
          </a:p>
          <a:p>
            <a:endParaRPr lang="en-US" sz="2400" b="1" dirty="0">
              <a:solidFill>
                <a:schemeClr val="bg1"/>
              </a:solidFill>
            </a:endParaRPr>
          </a:p>
          <a:p>
            <a:r>
              <a:rPr lang="en-US" sz="2400" b="1" dirty="0">
                <a:solidFill>
                  <a:schemeClr val="bg1"/>
                </a:solidFill>
              </a:rPr>
              <a:t>NASA TIMED satellite project </a:t>
            </a:r>
          </a:p>
        </p:txBody>
      </p:sp>
      <p:cxnSp>
        <p:nvCxnSpPr>
          <p:cNvPr id="8" name="Straight Connector 7">
            <a:extLst>
              <a:ext uri="{FF2B5EF4-FFF2-40B4-BE49-F238E27FC236}">
                <a16:creationId xmlns:a16="http://schemas.microsoft.com/office/drawing/2014/main" id="{67F80CB5-6ED6-CA48-B6C3-2AE79D62CCA8}"/>
              </a:ext>
            </a:extLst>
          </p:cNvPr>
          <p:cNvCxnSpPr/>
          <p:nvPr/>
        </p:nvCxnSpPr>
        <p:spPr>
          <a:xfrm>
            <a:off x="0" y="927655"/>
            <a:ext cx="12192000" cy="0"/>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D71C8DA-31F3-F24C-832F-5F4E0C35E287}"/>
              </a:ext>
            </a:extLst>
          </p:cNvPr>
          <p:cNvCxnSpPr/>
          <p:nvPr/>
        </p:nvCxnSpPr>
        <p:spPr>
          <a:xfrm>
            <a:off x="0" y="6210095"/>
            <a:ext cx="12192000" cy="0"/>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5383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4"/>
          </p:nvPr>
        </p:nvSpPr>
        <p:spPr/>
        <p:txBody>
          <a:bodyPr/>
          <a:lstStyle/>
          <a:p>
            <a:fld id="{B44E901B-02C9-9947-A5AD-94CE0E69DD67}" type="slidenum">
              <a:rPr lang="en-US" smtClean="0"/>
              <a:t>4</a:t>
            </a:fld>
            <a:endParaRPr lang="en-US"/>
          </a:p>
        </p:txBody>
      </p:sp>
      <p:sp>
        <p:nvSpPr>
          <p:cNvPr id="2" name="Title 1"/>
          <p:cNvSpPr>
            <a:spLocks noGrp="1"/>
          </p:cNvSpPr>
          <p:nvPr>
            <p:ph type="title" idx="4294967295"/>
          </p:nvPr>
        </p:nvSpPr>
        <p:spPr>
          <a:xfrm>
            <a:off x="0" y="0"/>
            <a:ext cx="10515600" cy="777875"/>
          </a:xfrm>
        </p:spPr>
        <p:txBody>
          <a:bodyPr>
            <a:normAutofit/>
          </a:bodyPr>
          <a:lstStyle/>
          <a:p>
            <a:pPr algn="ctr"/>
            <a:r>
              <a:rPr lang="en-US" sz="3600" b="1" dirty="0">
                <a:latin typeface="+mn-lt"/>
              </a:rPr>
              <a:t>Main Points</a:t>
            </a:r>
          </a:p>
        </p:txBody>
      </p:sp>
      <p:sp>
        <p:nvSpPr>
          <p:cNvPr id="3" name="Content Placeholder 2"/>
          <p:cNvSpPr>
            <a:spLocks noGrp="1"/>
          </p:cNvSpPr>
          <p:nvPr>
            <p:ph idx="4294967295"/>
          </p:nvPr>
        </p:nvSpPr>
        <p:spPr>
          <a:xfrm>
            <a:off x="0" y="831850"/>
            <a:ext cx="11128375" cy="5194300"/>
          </a:xfrm>
        </p:spPr>
        <p:txBody>
          <a:bodyPr>
            <a:normAutofit/>
          </a:bodyPr>
          <a:lstStyle/>
          <a:p>
            <a:pPr marL="0" indent="0">
              <a:spcBef>
                <a:spcPts val="0"/>
              </a:spcBef>
              <a:spcAft>
                <a:spcPts val="1800"/>
              </a:spcAft>
              <a:buNone/>
            </a:pPr>
            <a:endParaRPr lang="en-US" sz="2200" b="1" dirty="0">
              <a:solidFill>
                <a:schemeClr val="bg1"/>
              </a:solidFill>
            </a:endParaRPr>
          </a:p>
          <a:p>
            <a:pPr>
              <a:spcBef>
                <a:spcPts val="0"/>
              </a:spcBef>
              <a:spcAft>
                <a:spcPts val="1800"/>
              </a:spcAft>
            </a:pPr>
            <a:r>
              <a:rPr lang="en-US" sz="2200" b="1" dirty="0">
                <a:solidFill>
                  <a:schemeClr val="bg1"/>
                </a:solidFill>
              </a:rPr>
              <a:t>Forecasts of satellite and space asset positions require </a:t>
            </a:r>
            <a:r>
              <a:rPr lang="en-US" sz="2200" b="1" i="1" dirty="0">
                <a:solidFill>
                  <a:srgbClr val="FF0000"/>
                </a:solidFill>
              </a:rPr>
              <a:t>accurate</a:t>
            </a:r>
            <a:r>
              <a:rPr lang="en-US" sz="2200" b="1" dirty="0">
                <a:solidFill>
                  <a:srgbClr val="0432FF"/>
                </a:solidFill>
              </a:rPr>
              <a:t> </a:t>
            </a:r>
            <a:r>
              <a:rPr lang="en-US" sz="2200" b="1" dirty="0">
                <a:solidFill>
                  <a:schemeClr val="bg1"/>
                </a:solidFill>
              </a:rPr>
              <a:t>thermospheric density forecasts</a:t>
            </a:r>
          </a:p>
          <a:p>
            <a:pPr>
              <a:spcBef>
                <a:spcPts val="0"/>
              </a:spcBef>
              <a:spcAft>
                <a:spcPts val="1800"/>
              </a:spcAft>
            </a:pPr>
            <a:r>
              <a:rPr lang="en-US" sz="2200" b="1" i="1" dirty="0">
                <a:solidFill>
                  <a:srgbClr val="FF0000"/>
                </a:solidFill>
              </a:rPr>
              <a:t>Reliable</a:t>
            </a:r>
            <a:r>
              <a:rPr lang="en-US" sz="2200" b="1" dirty="0">
                <a:solidFill>
                  <a:srgbClr val="0432FF"/>
                </a:solidFill>
              </a:rPr>
              <a:t> </a:t>
            </a:r>
            <a:r>
              <a:rPr lang="en-US" sz="2200" b="1" dirty="0" err="1">
                <a:solidFill>
                  <a:schemeClr val="bg1"/>
                </a:solidFill>
              </a:rPr>
              <a:t>thermospheric</a:t>
            </a:r>
            <a:r>
              <a:rPr lang="en-US" sz="2200" b="1" dirty="0">
                <a:solidFill>
                  <a:schemeClr val="bg1"/>
                </a:solidFill>
              </a:rPr>
              <a:t> density forecasts, prior to, during, and after geomagnetic storm events remain elusive </a:t>
            </a:r>
          </a:p>
          <a:p>
            <a:pPr>
              <a:spcBef>
                <a:spcPts val="0"/>
              </a:spcBef>
              <a:spcAft>
                <a:spcPts val="1800"/>
              </a:spcAft>
            </a:pPr>
            <a:r>
              <a:rPr lang="en-US" sz="2200" b="1" dirty="0" err="1">
                <a:solidFill>
                  <a:schemeClr val="bg1"/>
                </a:solidFill>
              </a:rPr>
              <a:t>Thermospheric</a:t>
            </a:r>
            <a:r>
              <a:rPr lang="en-US" sz="2200" b="1" dirty="0">
                <a:solidFill>
                  <a:schemeClr val="bg1"/>
                </a:solidFill>
              </a:rPr>
              <a:t> density can </a:t>
            </a:r>
            <a:r>
              <a:rPr lang="en-US" sz="2200" b="1" i="1" dirty="0">
                <a:solidFill>
                  <a:srgbClr val="FF0000"/>
                </a:solidFill>
              </a:rPr>
              <a:t>increase or decrease </a:t>
            </a:r>
            <a:r>
              <a:rPr lang="en-US" sz="2200" b="1" dirty="0">
                <a:solidFill>
                  <a:schemeClr val="bg1"/>
                </a:solidFill>
              </a:rPr>
              <a:t>rapidly during a geomagnetic storm event</a:t>
            </a:r>
          </a:p>
          <a:p>
            <a:pPr>
              <a:spcBef>
                <a:spcPts val="0"/>
              </a:spcBef>
              <a:spcAft>
                <a:spcPts val="1800"/>
              </a:spcAft>
            </a:pPr>
            <a:r>
              <a:rPr lang="en-US" sz="2200" b="1" dirty="0">
                <a:solidFill>
                  <a:schemeClr val="bg1"/>
                </a:solidFill>
              </a:rPr>
              <a:t>Density and composition responses depend</a:t>
            </a:r>
            <a:r>
              <a:rPr lang="en-US" sz="2200" b="1" dirty="0">
                <a:solidFill>
                  <a:srgbClr val="0432FF"/>
                </a:solidFill>
              </a:rPr>
              <a:t> </a:t>
            </a:r>
            <a:r>
              <a:rPr lang="en-US" sz="2200" b="1" i="1" dirty="0">
                <a:solidFill>
                  <a:srgbClr val="FF0000"/>
                </a:solidFill>
              </a:rPr>
              <a:t>directly</a:t>
            </a:r>
            <a:r>
              <a:rPr lang="en-US" sz="2200" b="1" dirty="0">
                <a:solidFill>
                  <a:srgbClr val="0432FF"/>
                </a:solidFill>
              </a:rPr>
              <a:t> </a:t>
            </a:r>
            <a:r>
              <a:rPr lang="en-US" sz="2200" b="1" dirty="0">
                <a:solidFill>
                  <a:schemeClr val="bg1"/>
                </a:solidFill>
              </a:rPr>
              <a:t>on magnitude of infrared radiative cooling by NO (5.3 </a:t>
            </a:r>
            <a:r>
              <a:rPr lang="en-US" sz="2200" b="1" dirty="0">
                <a:solidFill>
                  <a:schemeClr val="bg1"/>
                </a:solidFill>
                <a:latin typeface="Symbol" charset="2"/>
                <a:ea typeface="Symbol" charset="2"/>
                <a:cs typeface="Symbol" charset="2"/>
              </a:rPr>
              <a:t>m</a:t>
            </a:r>
            <a:r>
              <a:rPr lang="en-US" sz="2200" b="1" dirty="0">
                <a:solidFill>
                  <a:schemeClr val="bg1"/>
                </a:solidFill>
              </a:rPr>
              <a:t>m) and to a lesser extent by CO</a:t>
            </a:r>
            <a:r>
              <a:rPr lang="en-US" sz="2200" b="1" baseline="-25000" dirty="0">
                <a:solidFill>
                  <a:schemeClr val="bg1"/>
                </a:solidFill>
              </a:rPr>
              <a:t>2</a:t>
            </a:r>
            <a:r>
              <a:rPr lang="en-US" sz="2200" b="1" dirty="0">
                <a:solidFill>
                  <a:schemeClr val="bg1"/>
                </a:solidFill>
              </a:rPr>
              <a:t> (15 </a:t>
            </a:r>
            <a:r>
              <a:rPr lang="en-US" sz="2200" b="1" dirty="0">
                <a:solidFill>
                  <a:schemeClr val="bg1"/>
                </a:solidFill>
                <a:latin typeface="Symbol" charset="2"/>
                <a:ea typeface="Symbol" charset="2"/>
                <a:cs typeface="Symbol" charset="2"/>
              </a:rPr>
              <a:t>m</a:t>
            </a:r>
            <a:r>
              <a:rPr lang="en-US" sz="2200" b="1" dirty="0">
                <a:solidFill>
                  <a:schemeClr val="bg1"/>
                </a:solidFill>
              </a:rPr>
              <a:t>m)</a:t>
            </a:r>
          </a:p>
          <a:p>
            <a:pPr>
              <a:spcBef>
                <a:spcPts val="0"/>
              </a:spcBef>
              <a:spcAft>
                <a:spcPts val="1800"/>
              </a:spcAft>
            </a:pPr>
            <a:r>
              <a:rPr lang="en-US" sz="2200" b="1" dirty="0">
                <a:solidFill>
                  <a:schemeClr val="bg1"/>
                </a:solidFill>
              </a:rPr>
              <a:t>Density models do not explicitly consider infrared (IR) cooling in their forecasts</a:t>
            </a:r>
          </a:p>
        </p:txBody>
      </p:sp>
      <p:cxnSp>
        <p:nvCxnSpPr>
          <p:cNvPr id="4" name="Straight Connector 3"/>
          <p:cNvCxnSpPr/>
          <p:nvPr/>
        </p:nvCxnSpPr>
        <p:spPr>
          <a:xfrm>
            <a:off x="0" y="918081"/>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0" y="6345253"/>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D925CBC-F45D-1542-8C99-AAAD03A8A044}"/>
              </a:ext>
            </a:extLst>
          </p:cNvPr>
          <p:cNvSpPr txBox="1"/>
          <p:nvPr/>
        </p:nvSpPr>
        <p:spPr>
          <a:xfrm>
            <a:off x="858527" y="5318723"/>
            <a:ext cx="9974205" cy="830997"/>
          </a:xfrm>
          <a:prstGeom prst="rect">
            <a:avLst/>
          </a:prstGeom>
          <a:noFill/>
          <a:ln w="28575">
            <a:solidFill>
              <a:srgbClr val="FF0000"/>
            </a:solidFill>
          </a:ln>
        </p:spPr>
        <p:txBody>
          <a:bodyPr wrap="none" rtlCol="0">
            <a:spAutoFit/>
          </a:bodyPr>
          <a:lstStyle/>
          <a:p>
            <a:pPr algn="ctr"/>
            <a:r>
              <a:rPr lang="en-US" sz="2400" b="1" i="1" dirty="0">
                <a:solidFill>
                  <a:srgbClr val="FF0000"/>
                </a:solidFill>
              </a:rPr>
              <a:t>Real-time observations of NO infrared thermospheric cooling can </a:t>
            </a:r>
            <a:br>
              <a:rPr lang="en-US" sz="2400" b="1" i="1" dirty="0">
                <a:solidFill>
                  <a:srgbClr val="FF0000"/>
                </a:solidFill>
              </a:rPr>
            </a:br>
            <a:r>
              <a:rPr lang="en-US" sz="2400" b="1" i="1" dirty="0">
                <a:solidFill>
                  <a:srgbClr val="FF0000"/>
                </a:solidFill>
              </a:rPr>
              <a:t>substantially improve thermospheric density forecasts</a:t>
            </a:r>
          </a:p>
        </p:txBody>
      </p:sp>
    </p:spTree>
    <p:extLst>
      <p:ext uri="{BB962C8B-B14F-4D97-AF65-F5344CB8AC3E}">
        <p14:creationId xmlns:p14="http://schemas.microsoft.com/office/powerpoint/2010/main" val="3303834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5D30CCA-2635-D24A-B01E-2B3E6EC6F894}"/>
              </a:ext>
            </a:extLst>
          </p:cNvPr>
          <p:cNvSpPr>
            <a:spLocks noGrp="1"/>
          </p:cNvSpPr>
          <p:nvPr>
            <p:ph type="sldNum" sz="quarter" idx="4"/>
          </p:nvPr>
        </p:nvSpPr>
        <p:spPr/>
        <p:txBody>
          <a:bodyPr/>
          <a:lstStyle/>
          <a:p>
            <a:fld id="{B44E901B-02C9-9947-A5AD-94CE0E69DD67}" type="slidenum">
              <a:rPr lang="en-US" smtClean="0"/>
              <a:t>5</a:t>
            </a:fld>
            <a:endParaRPr lang="en-US"/>
          </a:p>
        </p:txBody>
      </p:sp>
      <p:sp>
        <p:nvSpPr>
          <p:cNvPr id="2" name="Title 1">
            <a:extLst>
              <a:ext uri="{FF2B5EF4-FFF2-40B4-BE49-F238E27FC236}">
                <a16:creationId xmlns:a16="http://schemas.microsoft.com/office/drawing/2014/main" id="{BA7686A4-CB7C-C644-B917-8CDF57C50BA3}"/>
              </a:ext>
            </a:extLst>
          </p:cNvPr>
          <p:cNvSpPr>
            <a:spLocks noGrp="1"/>
          </p:cNvSpPr>
          <p:nvPr>
            <p:ph type="title" idx="4294967295"/>
          </p:nvPr>
        </p:nvSpPr>
        <p:spPr>
          <a:xfrm>
            <a:off x="794657" y="919159"/>
            <a:ext cx="10515600" cy="806450"/>
          </a:xfrm>
        </p:spPr>
        <p:txBody>
          <a:bodyPr>
            <a:normAutofit/>
          </a:bodyPr>
          <a:lstStyle/>
          <a:p>
            <a:pPr algn="ctr"/>
            <a:r>
              <a:rPr lang="en-US" sz="3600" b="1" dirty="0">
                <a:latin typeface="+mn-lt"/>
              </a:rPr>
              <a:t>From the 2013 </a:t>
            </a:r>
            <a:r>
              <a:rPr lang="en-US" sz="3600" b="1" dirty="0" err="1">
                <a:latin typeface="+mn-lt"/>
              </a:rPr>
              <a:t>Heliophysics</a:t>
            </a:r>
            <a:r>
              <a:rPr lang="en-US" sz="3600" b="1" dirty="0">
                <a:latin typeface="+mn-lt"/>
              </a:rPr>
              <a:t> Decadal Survey</a:t>
            </a:r>
          </a:p>
        </p:txBody>
      </p:sp>
      <p:sp>
        <p:nvSpPr>
          <p:cNvPr id="3" name="Content Placeholder 2">
            <a:extLst>
              <a:ext uri="{FF2B5EF4-FFF2-40B4-BE49-F238E27FC236}">
                <a16:creationId xmlns:a16="http://schemas.microsoft.com/office/drawing/2014/main" id="{E8BFBAFB-CFB6-0743-B603-E0F9E146D5FE}"/>
              </a:ext>
            </a:extLst>
          </p:cNvPr>
          <p:cNvSpPr>
            <a:spLocks noGrp="1"/>
          </p:cNvSpPr>
          <p:nvPr>
            <p:ph idx="4294967295"/>
          </p:nvPr>
        </p:nvSpPr>
        <p:spPr>
          <a:xfrm>
            <a:off x="838200" y="1811336"/>
            <a:ext cx="10515600" cy="4351338"/>
          </a:xfrm>
        </p:spPr>
        <p:txBody>
          <a:bodyPr/>
          <a:lstStyle/>
          <a:p>
            <a:pPr marL="0" indent="0" algn="ctr">
              <a:buNone/>
            </a:pPr>
            <a:r>
              <a:rPr lang="en-US" b="1" u="sng" dirty="0">
                <a:solidFill>
                  <a:schemeClr val="bg1"/>
                </a:solidFill>
              </a:rPr>
              <a:t>Under “Key Science Goal 2”, page 25</a:t>
            </a:r>
          </a:p>
          <a:p>
            <a:pPr marL="0" indent="0">
              <a:buNone/>
            </a:pPr>
            <a:endParaRPr lang="en-US" b="1" dirty="0">
              <a:solidFill>
                <a:schemeClr val="bg1"/>
              </a:solidFill>
            </a:endParaRPr>
          </a:p>
          <a:p>
            <a:pPr marL="0" indent="0" algn="just">
              <a:lnSpc>
                <a:spcPts val="3600"/>
              </a:lnSpc>
              <a:spcBef>
                <a:spcPts val="0"/>
              </a:spcBef>
              <a:buNone/>
            </a:pPr>
            <a:r>
              <a:rPr lang="en-US" b="1" i="1" dirty="0">
                <a:solidFill>
                  <a:schemeClr val="bg1"/>
                </a:solidFill>
              </a:rPr>
              <a:t>“Theory still cannot explain how the global thermosphere “inflates” several hours after the onset of high-latitude heating, nor have studies yet captured the subsequent cooling with the fidelity that is needed to predict changes in satellite orbits occurring during magnetic storms”</a:t>
            </a:r>
          </a:p>
          <a:p>
            <a:pPr marL="0" indent="0">
              <a:buNone/>
            </a:pPr>
            <a:endParaRPr lang="en-US" dirty="0">
              <a:solidFill>
                <a:schemeClr val="bg1"/>
              </a:solidFill>
            </a:endParaRPr>
          </a:p>
          <a:p>
            <a:pPr marL="0" indent="0">
              <a:buNone/>
            </a:pPr>
            <a:endParaRPr lang="en-US" dirty="0"/>
          </a:p>
        </p:txBody>
      </p:sp>
      <p:sp>
        <p:nvSpPr>
          <p:cNvPr id="4" name="Date Placeholder 3">
            <a:extLst>
              <a:ext uri="{FF2B5EF4-FFF2-40B4-BE49-F238E27FC236}">
                <a16:creationId xmlns:a16="http://schemas.microsoft.com/office/drawing/2014/main" id="{262B99A6-B3C0-AE41-9F96-89E36F0F43BD}"/>
              </a:ext>
            </a:extLst>
          </p:cNvPr>
          <p:cNvSpPr>
            <a:spLocks noGrp="1"/>
          </p:cNvSpPr>
          <p:nvPr>
            <p:ph type="dt" sz="half" idx="4294967295"/>
          </p:nvPr>
        </p:nvSpPr>
        <p:spPr>
          <a:xfrm>
            <a:off x="0" y="0"/>
            <a:ext cx="0" cy="0"/>
          </a:xfrm>
        </p:spPr>
        <p:txBody>
          <a:bodyPr/>
          <a:lstStyle/>
          <a:p>
            <a:fld id="{1B188164-DA81-7A4D-A5CA-1E41DD7CA446}" type="datetime1">
              <a:rPr lang="en-US" smtClean="0"/>
              <a:t>10/16/23</a:t>
            </a:fld>
            <a:endParaRPr lang="en-US"/>
          </a:p>
        </p:txBody>
      </p:sp>
      <p:sp>
        <p:nvSpPr>
          <p:cNvPr id="5" name="Footer Placeholder 4">
            <a:extLst>
              <a:ext uri="{FF2B5EF4-FFF2-40B4-BE49-F238E27FC236}">
                <a16:creationId xmlns:a16="http://schemas.microsoft.com/office/drawing/2014/main" id="{525ED5CD-E83E-9742-8F99-5455253C3ED8}"/>
              </a:ext>
            </a:extLst>
          </p:cNvPr>
          <p:cNvSpPr>
            <a:spLocks noGrp="1"/>
          </p:cNvSpPr>
          <p:nvPr>
            <p:ph type="ftr" sz="quarter" idx="4294967295"/>
          </p:nvPr>
        </p:nvSpPr>
        <p:spPr>
          <a:xfrm>
            <a:off x="0" y="0"/>
            <a:ext cx="0" cy="0"/>
          </a:xfrm>
        </p:spPr>
        <p:txBody>
          <a:bodyPr/>
          <a:lstStyle/>
          <a:p>
            <a:r>
              <a:rPr lang="en-US"/>
              <a:t>Triennial Earth-Sun Summit</a:t>
            </a:r>
          </a:p>
        </p:txBody>
      </p:sp>
      <p:cxnSp>
        <p:nvCxnSpPr>
          <p:cNvPr id="8" name="Straight Connector 7">
            <a:extLst>
              <a:ext uri="{FF2B5EF4-FFF2-40B4-BE49-F238E27FC236}">
                <a16:creationId xmlns:a16="http://schemas.microsoft.com/office/drawing/2014/main" id="{718AEB47-C084-F34B-B65E-E23AD4873410}"/>
              </a:ext>
            </a:extLst>
          </p:cNvPr>
          <p:cNvCxnSpPr/>
          <p:nvPr/>
        </p:nvCxnSpPr>
        <p:spPr>
          <a:xfrm>
            <a:off x="0" y="6248401"/>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6549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932F245-4BB5-FF42-A5D2-E6AA6C600460}"/>
              </a:ext>
            </a:extLst>
          </p:cNvPr>
          <p:cNvSpPr>
            <a:spLocks noGrp="1"/>
          </p:cNvSpPr>
          <p:nvPr>
            <p:ph type="dt" sz="half" idx="10"/>
          </p:nvPr>
        </p:nvSpPr>
        <p:spPr/>
        <p:txBody>
          <a:bodyPr/>
          <a:lstStyle/>
          <a:p>
            <a:fld id="{885CE39A-C7E5-3B48-9B00-BD999402E233}" type="datetime1">
              <a:rPr lang="en-US" smtClean="0"/>
              <a:t>10/16/23</a:t>
            </a:fld>
            <a:endParaRPr lang="en-US"/>
          </a:p>
        </p:txBody>
      </p:sp>
      <p:sp>
        <p:nvSpPr>
          <p:cNvPr id="5" name="Footer Placeholder 4">
            <a:extLst>
              <a:ext uri="{FF2B5EF4-FFF2-40B4-BE49-F238E27FC236}">
                <a16:creationId xmlns:a16="http://schemas.microsoft.com/office/drawing/2014/main" id="{0E22091B-8E4D-0040-9B8A-D932EB78829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D4F341B-99BF-B84C-9BAD-E96E7CC33CFD}"/>
              </a:ext>
            </a:extLst>
          </p:cNvPr>
          <p:cNvSpPr>
            <a:spLocks noGrp="1"/>
          </p:cNvSpPr>
          <p:nvPr>
            <p:ph type="sldNum" sz="quarter" idx="12"/>
          </p:nvPr>
        </p:nvSpPr>
        <p:spPr/>
        <p:txBody>
          <a:bodyPr/>
          <a:lstStyle/>
          <a:p>
            <a:fld id="{B44E901B-02C9-9947-A5AD-94CE0E69DD67}" type="slidenum">
              <a:rPr lang="en-US" smtClean="0"/>
              <a:t>6</a:t>
            </a:fld>
            <a:endParaRPr lang="en-US"/>
          </a:p>
        </p:txBody>
      </p:sp>
      <p:pic>
        <p:nvPicPr>
          <p:cNvPr id="7" name="Picture 6">
            <a:extLst>
              <a:ext uri="{FF2B5EF4-FFF2-40B4-BE49-F238E27FC236}">
                <a16:creationId xmlns:a16="http://schemas.microsoft.com/office/drawing/2014/main" id="{E54BD62A-CFC0-B54D-886F-DCA053385089}"/>
              </a:ext>
            </a:extLst>
          </p:cNvPr>
          <p:cNvPicPr>
            <a:picLocks noChangeAspect="1"/>
          </p:cNvPicPr>
          <p:nvPr/>
        </p:nvPicPr>
        <p:blipFill>
          <a:blip r:embed="rId2"/>
          <a:stretch>
            <a:fillRect/>
          </a:stretch>
        </p:blipFill>
        <p:spPr>
          <a:xfrm>
            <a:off x="734019" y="819292"/>
            <a:ext cx="5708393" cy="5686933"/>
          </a:xfrm>
          <a:prstGeom prst="rect">
            <a:avLst/>
          </a:prstGeom>
        </p:spPr>
      </p:pic>
      <p:sp>
        <p:nvSpPr>
          <p:cNvPr id="11" name="TextBox 10">
            <a:extLst>
              <a:ext uri="{FF2B5EF4-FFF2-40B4-BE49-F238E27FC236}">
                <a16:creationId xmlns:a16="http://schemas.microsoft.com/office/drawing/2014/main" id="{B594272E-0E1C-3241-8B5B-7D1C520EE307}"/>
              </a:ext>
            </a:extLst>
          </p:cNvPr>
          <p:cNvSpPr txBox="1"/>
          <p:nvPr/>
        </p:nvSpPr>
        <p:spPr>
          <a:xfrm>
            <a:off x="6627471" y="3308816"/>
            <a:ext cx="5301343" cy="707886"/>
          </a:xfrm>
          <a:prstGeom prst="rect">
            <a:avLst/>
          </a:prstGeom>
          <a:noFill/>
          <a:ln>
            <a:solidFill>
              <a:schemeClr val="tx1"/>
            </a:solidFill>
          </a:ln>
        </p:spPr>
        <p:txBody>
          <a:bodyPr wrap="square" rtlCol="0">
            <a:spAutoFit/>
          </a:bodyPr>
          <a:lstStyle/>
          <a:p>
            <a:r>
              <a:rPr lang="en-US" sz="2000" b="1" dirty="0">
                <a:solidFill>
                  <a:srgbClr val="0432FF"/>
                </a:solidFill>
                <a:latin typeface="Calibri" panose="020F0502020204030204" pitchFamily="34" charset="0"/>
                <a:cs typeface="Calibri" panose="020F0502020204030204" pitchFamily="34" charset="0"/>
              </a:rPr>
              <a:t>Mlynczak et al., </a:t>
            </a:r>
            <a:r>
              <a:rPr lang="en-US" sz="2000" b="1" i="1" dirty="0">
                <a:solidFill>
                  <a:srgbClr val="0432FF"/>
                </a:solidFill>
                <a:latin typeface="Calibri" panose="020F0502020204030204" pitchFamily="34" charset="0"/>
                <a:cs typeface="Calibri" panose="020F0502020204030204" pitchFamily="34" charset="0"/>
              </a:rPr>
              <a:t>Space Weather, 16</a:t>
            </a:r>
            <a:r>
              <a:rPr lang="en-US" sz="2000" b="1" dirty="0">
                <a:solidFill>
                  <a:srgbClr val="0432FF"/>
                </a:solidFill>
                <a:latin typeface="Calibri" panose="020F0502020204030204" pitchFamily="34" charset="0"/>
                <a:cs typeface="Calibri" panose="020F0502020204030204" pitchFamily="34" charset="0"/>
              </a:rPr>
              <a:t>, https://</a:t>
            </a:r>
            <a:r>
              <a:rPr lang="en-US" sz="2000" b="1" dirty="0" err="1">
                <a:solidFill>
                  <a:srgbClr val="0432FF"/>
                </a:solidFill>
                <a:latin typeface="Calibri" panose="020F0502020204030204" pitchFamily="34" charset="0"/>
                <a:cs typeface="Calibri" panose="020F0502020204030204" pitchFamily="34" charset="0"/>
              </a:rPr>
              <a:t>doi.org</a:t>
            </a:r>
            <a:r>
              <a:rPr lang="en-US" sz="2000" b="1" dirty="0">
                <a:solidFill>
                  <a:srgbClr val="0432FF"/>
                </a:solidFill>
                <a:latin typeface="Calibri" panose="020F0502020204030204" pitchFamily="34" charset="0"/>
                <a:cs typeface="Calibri" panose="020F0502020204030204" pitchFamily="34" charset="0"/>
              </a:rPr>
              <a:t>/10.1002/2017SW001757</a:t>
            </a:r>
          </a:p>
        </p:txBody>
      </p:sp>
      <p:sp>
        <p:nvSpPr>
          <p:cNvPr id="2" name="TextBox 1">
            <a:extLst>
              <a:ext uri="{FF2B5EF4-FFF2-40B4-BE49-F238E27FC236}">
                <a16:creationId xmlns:a16="http://schemas.microsoft.com/office/drawing/2014/main" id="{EAB5EF81-DF80-567E-1E0C-7CC0ECA68A2F}"/>
              </a:ext>
            </a:extLst>
          </p:cNvPr>
          <p:cNvSpPr txBox="1"/>
          <p:nvPr/>
        </p:nvSpPr>
        <p:spPr>
          <a:xfrm>
            <a:off x="244078" y="165443"/>
            <a:ext cx="11703845" cy="492443"/>
          </a:xfrm>
          <a:prstGeom prst="rect">
            <a:avLst/>
          </a:prstGeom>
          <a:noFill/>
        </p:spPr>
        <p:txBody>
          <a:bodyPr wrap="none" rtlCol="0">
            <a:spAutoFit/>
          </a:bodyPr>
          <a:lstStyle/>
          <a:p>
            <a:pPr algn="ctr"/>
            <a:r>
              <a:rPr lang="en-US" sz="2600" b="1" dirty="0">
                <a:solidFill>
                  <a:srgbClr val="0432FF"/>
                </a:solidFill>
                <a:latin typeface="Calibri" panose="020F0502020204030204" pitchFamily="34" charset="0"/>
                <a:cs typeface="Calibri" panose="020F0502020204030204" pitchFamily="34" charset="0"/>
              </a:rPr>
              <a:t>Concept of Space-Based Sentinels for Measuring Infrared Cooling in Near-Real Time</a:t>
            </a:r>
          </a:p>
        </p:txBody>
      </p:sp>
      <p:cxnSp>
        <p:nvCxnSpPr>
          <p:cNvPr id="8" name="Straight Connector 7">
            <a:extLst>
              <a:ext uri="{FF2B5EF4-FFF2-40B4-BE49-F238E27FC236}">
                <a16:creationId xmlns:a16="http://schemas.microsoft.com/office/drawing/2014/main" id="{838D19B7-75C8-9FD9-BAAB-E53609EA890A}"/>
              </a:ext>
            </a:extLst>
          </p:cNvPr>
          <p:cNvCxnSpPr/>
          <p:nvPr/>
        </p:nvCxnSpPr>
        <p:spPr>
          <a:xfrm>
            <a:off x="0" y="634235"/>
            <a:ext cx="12192000" cy="0"/>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4228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909082" y="32659"/>
            <a:ext cx="8373836" cy="695325"/>
          </a:xfrm>
        </p:spPr>
        <p:txBody>
          <a:bodyPr>
            <a:normAutofit/>
          </a:bodyPr>
          <a:lstStyle/>
          <a:p>
            <a:pPr algn="ctr"/>
            <a:r>
              <a:rPr lang="en-US" sz="3600" b="1" dirty="0">
                <a:solidFill>
                  <a:srgbClr val="0432FF"/>
                </a:solidFill>
                <a:latin typeface="Calibri" panose="020F0502020204030204" pitchFamily="34" charset="0"/>
                <a:cs typeface="Calibri" panose="020F0502020204030204" pitchFamily="34" charset="0"/>
              </a:rPr>
              <a:t>Energy Deposition and Loss Processes</a:t>
            </a:r>
          </a:p>
        </p:txBody>
      </p:sp>
      <p:sp>
        <p:nvSpPr>
          <p:cNvPr id="2" name="Date Placeholder 1"/>
          <p:cNvSpPr>
            <a:spLocks noGrp="1"/>
          </p:cNvSpPr>
          <p:nvPr>
            <p:ph type="dt" sz="half" idx="10"/>
          </p:nvPr>
        </p:nvSpPr>
        <p:spPr/>
        <p:txBody>
          <a:bodyPr/>
          <a:lstStyle/>
          <a:p>
            <a:fld id="{2E6EA35C-A81B-3148-8589-4DEADC525971}" type="datetime1">
              <a:rPr lang="en-US" smtClean="0"/>
              <a:t>10/16/23</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B2155A-D9A8-134C-A0B2-B44A3B6543FB}" type="slidenum">
              <a:rPr lang="en-US" smtClean="0"/>
              <a:t>7</a:t>
            </a:fld>
            <a:endParaRPr lang="en-US"/>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13194" b="11805"/>
          <a:stretch/>
        </p:blipFill>
        <p:spPr>
          <a:xfrm>
            <a:off x="1416269" y="943031"/>
            <a:ext cx="9359462" cy="5143501"/>
          </a:xfrm>
          <a:prstGeom prst="rect">
            <a:avLst/>
          </a:prstGeom>
        </p:spPr>
      </p:pic>
      <p:cxnSp>
        <p:nvCxnSpPr>
          <p:cNvPr id="7" name="Straight Connector 6"/>
          <p:cNvCxnSpPr/>
          <p:nvPr/>
        </p:nvCxnSpPr>
        <p:spPr>
          <a:xfrm>
            <a:off x="0" y="662665"/>
            <a:ext cx="12192000" cy="0"/>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6176471"/>
            <a:ext cx="12192000" cy="0"/>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347098" y="6354246"/>
            <a:ext cx="3668377" cy="369332"/>
          </a:xfrm>
          <a:prstGeom prst="rect">
            <a:avLst/>
          </a:prstGeom>
          <a:noFill/>
          <a:ln>
            <a:solidFill>
              <a:schemeClr val="tx1"/>
            </a:solidFill>
          </a:ln>
        </p:spPr>
        <p:txBody>
          <a:bodyPr wrap="none" rtlCol="0">
            <a:spAutoFit/>
          </a:bodyPr>
          <a:lstStyle/>
          <a:p>
            <a:r>
              <a:rPr lang="en-US" i="1" dirty="0">
                <a:latin typeface="Calibri" panose="020F0502020204030204" pitchFamily="34" charset="0"/>
                <a:cs typeface="Calibri" panose="020F0502020204030204" pitchFamily="34" charset="0"/>
              </a:rPr>
              <a:t>Mlynczak et al</a:t>
            </a:r>
            <a:r>
              <a:rPr lang="en-US" dirty="0">
                <a:latin typeface="Calibri" panose="020F0502020204030204" pitchFamily="34" charset="0"/>
                <a:cs typeface="Calibri" panose="020F0502020204030204" pitchFamily="34" charset="0"/>
              </a:rPr>
              <a:t>., Space Weather, 2018</a:t>
            </a:r>
          </a:p>
        </p:txBody>
      </p:sp>
    </p:spTree>
    <p:extLst>
      <p:ext uri="{BB962C8B-B14F-4D97-AF65-F5344CB8AC3E}">
        <p14:creationId xmlns:p14="http://schemas.microsoft.com/office/powerpoint/2010/main" val="221848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quarter" idx="10"/>
          </p:nvPr>
        </p:nvSpPr>
        <p:spPr/>
        <p:txBody>
          <a:bodyPr/>
          <a:lstStyle/>
          <a:p>
            <a:pPr>
              <a:defRPr/>
            </a:pPr>
            <a:fld id="{A8C65423-DB6C-A84C-A6CA-44505B4BAA8C}" type="datetime1">
              <a:rPr lang="en-US" altLang="en-US" smtClean="0"/>
              <a:t>10/16/23</a:t>
            </a:fld>
            <a:endParaRPr lang="en-US" altLang="en-US"/>
          </a:p>
        </p:txBody>
      </p:sp>
      <p:sp>
        <p:nvSpPr>
          <p:cNvPr id="4" name="Footer Placeholder 3"/>
          <p:cNvSpPr>
            <a:spLocks noGrp="1"/>
          </p:cNvSpPr>
          <p:nvPr>
            <p:ph type="ftr" sz="quarter" idx="11"/>
          </p:nvPr>
        </p:nvSpPr>
        <p:spPr/>
        <p:txBody>
          <a:bodyPr/>
          <a:lstStyle/>
          <a:p>
            <a:pPr>
              <a:defRPr/>
            </a:pPr>
            <a:endParaRPr lang="en-US" altLang="en-US" dirty="0"/>
          </a:p>
        </p:txBody>
      </p:sp>
      <p:sp>
        <p:nvSpPr>
          <p:cNvPr id="5" name="Slide Number Placeholder 4"/>
          <p:cNvSpPr>
            <a:spLocks noGrp="1"/>
          </p:cNvSpPr>
          <p:nvPr>
            <p:ph type="sldNum" sz="quarter" idx="12"/>
          </p:nvPr>
        </p:nvSpPr>
        <p:spPr/>
        <p:txBody>
          <a:bodyPr/>
          <a:lstStyle/>
          <a:p>
            <a:pPr>
              <a:defRPr/>
            </a:pPr>
            <a:fld id="{062B32E0-44D5-F840-A1B5-8CC163F60F32}" type="slidenum">
              <a:rPr lang="en-US" altLang="en-US" smtClean="0"/>
              <a:pPr>
                <a:defRPr/>
              </a:pPr>
              <a:t>8</a:t>
            </a:fld>
            <a:endParaRPr lang="en-US" altLang="en-US"/>
          </a:p>
        </p:txBody>
      </p:sp>
      <p:sp>
        <p:nvSpPr>
          <p:cNvPr id="6" name="Title 5"/>
          <p:cNvSpPr txBox="1">
            <a:spLocks/>
          </p:cNvSpPr>
          <p:nvPr/>
        </p:nvSpPr>
        <p:spPr>
          <a:xfrm>
            <a:off x="1981200" y="67510"/>
            <a:ext cx="8229600" cy="777875"/>
          </a:xfrm>
          <a:prstGeom prst="rect">
            <a:avLst/>
          </a:prstGeom>
        </p:spPr>
        <p:txBody>
          <a:bodyPr>
            <a:normAutofit/>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a:lstStyle>
          <a:p>
            <a:pPr>
              <a:defRPr/>
            </a:pPr>
            <a:r>
              <a:rPr lang="en-US" sz="3200" b="1" dirty="0">
                <a:solidFill>
                  <a:srgbClr val="0000FF"/>
                </a:solidFill>
                <a:latin typeface="Calibri" panose="020F0502020204030204" pitchFamily="34" charset="0"/>
                <a:cs typeface="Calibri" panose="020F0502020204030204" pitchFamily="34" charset="0"/>
              </a:rPr>
              <a:t>Infrared Radiative Cooling in the Thermosphere</a:t>
            </a:r>
          </a:p>
        </p:txBody>
      </p:sp>
      <p:sp>
        <p:nvSpPr>
          <p:cNvPr id="41989" name="Content Placeholder 6"/>
          <p:cNvSpPr txBox="1">
            <a:spLocks/>
          </p:cNvSpPr>
          <p:nvPr/>
        </p:nvSpPr>
        <p:spPr bwMode="auto">
          <a:xfrm>
            <a:off x="141890" y="862013"/>
            <a:ext cx="11808372" cy="534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ts val="0"/>
              </a:spcBef>
            </a:pPr>
            <a:r>
              <a:rPr lang="en-US" altLang="en-US" sz="2400" b="1" dirty="0">
                <a:solidFill>
                  <a:srgbClr val="0000FF"/>
                </a:solidFill>
                <a:latin typeface="+mn-lt"/>
                <a:ea typeface="Calibri" charset="0"/>
                <a:cs typeface="Calibri" charset="0"/>
              </a:rPr>
              <a:t>Radiative cooling is the action of infrared radiation to reduce the kinetic temperature of the neutral atmosphere </a:t>
            </a:r>
          </a:p>
          <a:p>
            <a:pPr>
              <a:spcBef>
                <a:spcPts val="0"/>
              </a:spcBef>
            </a:pPr>
            <a:endParaRPr lang="en-US" altLang="en-US" sz="2400" b="1" dirty="0">
              <a:solidFill>
                <a:srgbClr val="0000FF"/>
              </a:solidFill>
              <a:latin typeface="+mn-lt"/>
              <a:ea typeface="Calibri" charset="0"/>
              <a:cs typeface="Calibri" charset="0"/>
            </a:endParaRPr>
          </a:p>
          <a:p>
            <a:pPr>
              <a:spcBef>
                <a:spcPts val="0"/>
              </a:spcBef>
            </a:pPr>
            <a:r>
              <a:rPr lang="en-US" altLang="en-US" sz="2400" b="1" dirty="0">
                <a:solidFill>
                  <a:srgbClr val="0000FF"/>
                </a:solidFill>
                <a:latin typeface="+mn-lt"/>
                <a:ea typeface="Calibri" charset="0"/>
                <a:cs typeface="Calibri" charset="0"/>
              </a:rPr>
              <a:t>It is accomplished almost entirely by two species:</a:t>
            </a:r>
          </a:p>
          <a:p>
            <a:pPr lvl="1">
              <a:spcBef>
                <a:spcPts val="0"/>
              </a:spcBef>
            </a:pPr>
            <a:r>
              <a:rPr lang="en-US" altLang="en-US" sz="2400" b="1" dirty="0">
                <a:solidFill>
                  <a:srgbClr val="0000FF"/>
                </a:solidFill>
                <a:latin typeface="+mn-lt"/>
                <a:ea typeface="Calibri" charset="0"/>
                <a:cs typeface="Calibri" charset="0"/>
              </a:rPr>
              <a:t>Carbon  Dioxide (CO</a:t>
            </a:r>
            <a:r>
              <a:rPr lang="en-US" altLang="en-US" sz="2400" b="1" baseline="-25000" dirty="0">
                <a:solidFill>
                  <a:srgbClr val="0000FF"/>
                </a:solidFill>
                <a:latin typeface="+mn-lt"/>
                <a:ea typeface="Calibri" charset="0"/>
                <a:cs typeface="Calibri" charset="0"/>
              </a:rPr>
              <a:t>2</a:t>
            </a:r>
            <a:r>
              <a:rPr lang="en-US" altLang="en-US" sz="2400" b="1" dirty="0">
                <a:solidFill>
                  <a:srgbClr val="0000FF"/>
                </a:solidFill>
                <a:latin typeface="+mn-lt"/>
                <a:ea typeface="Calibri" charset="0"/>
                <a:cs typeface="Calibri" charset="0"/>
              </a:rPr>
              <a:t>, 15 </a:t>
            </a:r>
            <a:r>
              <a:rPr lang="en-US" altLang="en-US" sz="2400" b="1" dirty="0">
                <a:solidFill>
                  <a:srgbClr val="0000FF"/>
                </a:solidFill>
                <a:latin typeface="Symbol" charset="2"/>
                <a:ea typeface="Symbol" charset="2"/>
                <a:cs typeface="Symbol" charset="2"/>
              </a:rPr>
              <a:t>m</a:t>
            </a:r>
            <a:r>
              <a:rPr lang="en-US" altLang="en-US" sz="2400" b="1" dirty="0">
                <a:solidFill>
                  <a:srgbClr val="0000FF"/>
                </a:solidFill>
                <a:latin typeface="+mn-lt"/>
                <a:ea typeface="Calibri" charset="0"/>
                <a:cs typeface="Calibri" charset="0"/>
              </a:rPr>
              <a:t>m) </a:t>
            </a:r>
          </a:p>
          <a:p>
            <a:pPr lvl="1">
              <a:spcBef>
                <a:spcPts val="0"/>
              </a:spcBef>
            </a:pPr>
            <a:r>
              <a:rPr lang="en-US" altLang="en-US" sz="2400" b="1" dirty="0">
                <a:solidFill>
                  <a:srgbClr val="0000FF"/>
                </a:solidFill>
                <a:latin typeface="+mn-lt"/>
                <a:ea typeface="Calibri" charset="0"/>
                <a:cs typeface="Calibri" charset="0"/>
              </a:rPr>
              <a:t>Nitric Oxide (NO, 5.3 </a:t>
            </a:r>
            <a:r>
              <a:rPr lang="en-US" altLang="en-US" sz="2400" b="1" dirty="0">
                <a:solidFill>
                  <a:srgbClr val="0000FF"/>
                </a:solidFill>
                <a:latin typeface="Symbol" charset="2"/>
                <a:ea typeface="Symbol" charset="2"/>
                <a:cs typeface="Symbol" charset="2"/>
              </a:rPr>
              <a:t>m</a:t>
            </a:r>
            <a:r>
              <a:rPr lang="en-US" altLang="en-US" sz="2400" b="1" dirty="0">
                <a:solidFill>
                  <a:srgbClr val="0000FF"/>
                </a:solidFill>
                <a:latin typeface="+mn-lt"/>
                <a:ea typeface="Calibri" charset="0"/>
                <a:cs typeface="Calibri" charset="0"/>
              </a:rPr>
              <a:t>m) </a:t>
            </a:r>
          </a:p>
          <a:p>
            <a:pPr>
              <a:spcBef>
                <a:spcPts val="0"/>
              </a:spcBef>
            </a:pPr>
            <a:endParaRPr lang="en-US" altLang="en-US" sz="2400" b="1" dirty="0">
              <a:solidFill>
                <a:srgbClr val="0000FF"/>
              </a:solidFill>
              <a:latin typeface="+mn-lt"/>
              <a:ea typeface="Calibri" charset="0"/>
              <a:cs typeface="Calibri" charset="0"/>
            </a:endParaRPr>
          </a:p>
          <a:p>
            <a:pPr>
              <a:spcBef>
                <a:spcPts val="0"/>
              </a:spcBef>
            </a:pPr>
            <a:r>
              <a:rPr lang="en-US" altLang="en-US" sz="2400" b="1" dirty="0">
                <a:solidFill>
                  <a:srgbClr val="0000FF"/>
                </a:solidFill>
                <a:latin typeface="+mn-lt"/>
                <a:ea typeface="Calibri" charset="0"/>
                <a:cs typeface="Calibri" charset="0"/>
              </a:rPr>
              <a:t>Collisions between atomic oxygen (O) and CO</a:t>
            </a:r>
            <a:r>
              <a:rPr lang="en-US" altLang="en-US" sz="2400" b="1" baseline="-25000" dirty="0">
                <a:solidFill>
                  <a:srgbClr val="0000FF"/>
                </a:solidFill>
                <a:latin typeface="+mn-lt"/>
                <a:ea typeface="Calibri" charset="0"/>
                <a:cs typeface="Calibri" charset="0"/>
              </a:rPr>
              <a:t>2</a:t>
            </a:r>
            <a:r>
              <a:rPr lang="en-US" altLang="en-US" sz="2400" b="1" dirty="0">
                <a:solidFill>
                  <a:srgbClr val="0000FF"/>
                </a:solidFill>
                <a:latin typeface="+mn-lt"/>
                <a:ea typeface="Calibri" charset="0"/>
                <a:cs typeface="Calibri" charset="0"/>
              </a:rPr>
              <a:t> and NO initiate the cooling process</a:t>
            </a:r>
          </a:p>
          <a:p>
            <a:pPr lvl="1">
              <a:spcBef>
                <a:spcPts val="0"/>
              </a:spcBef>
            </a:pPr>
            <a:r>
              <a:rPr lang="en-US" altLang="en-US" sz="2400" b="1" dirty="0">
                <a:solidFill>
                  <a:srgbClr val="0000FF"/>
                </a:solidFill>
                <a:latin typeface="+mn-lt"/>
                <a:ea typeface="Calibri" charset="0"/>
                <a:cs typeface="Calibri" charset="0"/>
              </a:rPr>
              <a:t>NO (</a:t>
            </a:r>
            <a:r>
              <a:rPr lang="en-US" altLang="en-US" sz="2400" b="1" dirty="0">
                <a:solidFill>
                  <a:srgbClr val="0000FF"/>
                </a:solidFill>
                <a:latin typeface="Symbol" charset="2"/>
                <a:ea typeface="Symbol" charset="2"/>
                <a:cs typeface="Symbol" charset="2"/>
              </a:rPr>
              <a:t>u</a:t>
            </a:r>
            <a:r>
              <a:rPr lang="en-US" altLang="en-US" sz="2400" b="1" dirty="0">
                <a:solidFill>
                  <a:srgbClr val="0000FF"/>
                </a:solidFill>
                <a:latin typeface="+mn-lt"/>
                <a:ea typeface="Calibri" charset="0"/>
                <a:cs typeface="Calibri" charset="0"/>
              </a:rPr>
              <a:t> = 0) + O </a:t>
            </a:r>
            <a:r>
              <a:rPr lang="en-US" altLang="en-US" sz="2400" b="1" dirty="0">
                <a:solidFill>
                  <a:srgbClr val="0000FF"/>
                </a:solidFill>
                <a:latin typeface="+mn-lt"/>
                <a:ea typeface="Calibri" charset="0"/>
                <a:cs typeface="Calibri" charset="0"/>
                <a:sym typeface="Wingdings" charset="2"/>
              </a:rPr>
              <a:t> NO (</a:t>
            </a:r>
            <a:r>
              <a:rPr lang="en-US" altLang="en-US" sz="2400" b="1" dirty="0">
                <a:solidFill>
                  <a:srgbClr val="0000FF"/>
                </a:solidFill>
                <a:latin typeface="Symbol" charset="2"/>
                <a:ea typeface="Symbol" charset="2"/>
                <a:cs typeface="Symbol" charset="2"/>
                <a:sym typeface="Wingdings" charset="2"/>
              </a:rPr>
              <a:t>u</a:t>
            </a:r>
            <a:r>
              <a:rPr lang="en-US" altLang="en-US" sz="2400" b="1" dirty="0">
                <a:solidFill>
                  <a:srgbClr val="0000FF"/>
                </a:solidFill>
                <a:latin typeface="+mn-lt"/>
                <a:ea typeface="Calibri" charset="0"/>
                <a:cs typeface="Calibri" charset="0"/>
                <a:sym typeface="Wingdings" charset="2"/>
              </a:rPr>
              <a:t> = 1) + O 	          (Kinetic Energy Removal)</a:t>
            </a:r>
          </a:p>
          <a:p>
            <a:pPr lvl="1">
              <a:spcBef>
                <a:spcPts val="0"/>
              </a:spcBef>
            </a:pPr>
            <a:r>
              <a:rPr lang="en-US" altLang="en-US" sz="2400" b="1" dirty="0">
                <a:solidFill>
                  <a:srgbClr val="0000FF"/>
                </a:solidFill>
                <a:latin typeface="+mn-lt"/>
                <a:ea typeface="Calibri" charset="0"/>
                <a:cs typeface="Calibri" charset="0"/>
                <a:sym typeface="Wingdings" charset="2"/>
              </a:rPr>
              <a:t>NO (</a:t>
            </a:r>
            <a:r>
              <a:rPr lang="en-US" altLang="en-US" sz="2400" b="1" dirty="0">
                <a:solidFill>
                  <a:srgbClr val="0000FF"/>
                </a:solidFill>
                <a:latin typeface="Symbol" charset="2"/>
                <a:ea typeface="Symbol" charset="2"/>
                <a:cs typeface="Symbol" charset="2"/>
                <a:sym typeface="Wingdings" charset="2"/>
              </a:rPr>
              <a:t>u</a:t>
            </a:r>
            <a:r>
              <a:rPr lang="en-US" altLang="en-US" sz="2400" b="1" dirty="0">
                <a:solidFill>
                  <a:srgbClr val="0000FF"/>
                </a:solidFill>
                <a:latin typeface="+mn-lt"/>
                <a:ea typeface="Calibri" charset="0"/>
                <a:cs typeface="Calibri" charset="0"/>
                <a:sym typeface="Wingdings" charset="2"/>
              </a:rPr>
              <a:t> = 1)  NO (</a:t>
            </a:r>
            <a:r>
              <a:rPr lang="en-US" altLang="en-US" sz="2400" b="1" dirty="0">
                <a:solidFill>
                  <a:srgbClr val="0000FF"/>
                </a:solidFill>
                <a:latin typeface="Symbol" charset="2"/>
                <a:ea typeface="Symbol" charset="2"/>
                <a:cs typeface="Symbol" charset="2"/>
                <a:sym typeface="Wingdings" charset="2"/>
              </a:rPr>
              <a:t>u</a:t>
            </a:r>
            <a:r>
              <a:rPr lang="en-US" altLang="en-US" sz="2400" b="1" dirty="0">
                <a:solidFill>
                  <a:srgbClr val="0000FF"/>
                </a:solidFill>
                <a:latin typeface="+mn-lt"/>
                <a:ea typeface="Calibri" charset="0"/>
                <a:cs typeface="Calibri" charset="0"/>
                <a:sym typeface="Wingdings" charset="2"/>
              </a:rPr>
              <a:t> = 0) + </a:t>
            </a:r>
            <a:r>
              <a:rPr lang="en-US" altLang="en-US" sz="2400" b="1" dirty="0" err="1">
                <a:solidFill>
                  <a:srgbClr val="0000FF"/>
                </a:solidFill>
                <a:latin typeface="+mn-lt"/>
                <a:ea typeface="Calibri" charset="0"/>
                <a:cs typeface="Calibri" charset="0"/>
                <a:sym typeface="Wingdings" charset="2"/>
              </a:rPr>
              <a:t>h</a:t>
            </a:r>
            <a:r>
              <a:rPr lang="en-US" altLang="en-US" sz="2400" b="1" dirty="0" err="1">
                <a:solidFill>
                  <a:srgbClr val="0000FF"/>
                </a:solidFill>
                <a:latin typeface="Symbol" charset="2"/>
                <a:ea typeface="Symbol" charset="2"/>
                <a:cs typeface="Symbol" charset="2"/>
                <a:sym typeface="Wingdings" charset="2"/>
              </a:rPr>
              <a:t>n</a:t>
            </a:r>
            <a:r>
              <a:rPr lang="en-US" altLang="en-US" sz="2400" b="1" dirty="0">
                <a:solidFill>
                  <a:srgbClr val="0000FF"/>
                </a:solidFill>
                <a:latin typeface="+mn-lt"/>
                <a:ea typeface="Calibri" charset="0"/>
                <a:cs typeface="Calibri" charset="0"/>
                <a:sym typeface="Wingdings" charset="2"/>
              </a:rPr>
              <a:t> (5.3 </a:t>
            </a:r>
            <a:r>
              <a:rPr lang="en-US" altLang="en-US" sz="2400" b="1" dirty="0">
                <a:solidFill>
                  <a:srgbClr val="0000FF"/>
                </a:solidFill>
                <a:latin typeface="Symbol" charset="2"/>
                <a:ea typeface="Symbol" charset="2"/>
                <a:cs typeface="Symbol" charset="2"/>
                <a:sym typeface="Wingdings" charset="2"/>
              </a:rPr>
              <a:t>m</a:t>
            </a:r>
            <a:r>
              <a:rPr lang="en-US" altLang="en-US" sz="2400" b="1" dirty="0">
                <a:solidFill>
                  <a:srgbClr val="0000FF"/>
                </a:solidFill>
                <a:latin typeface="+mn-lt"/>
                <a:ea typeface="Calibri" charset="0"/>
                <a:cs typeface="Calibri" charset="0"/>
                <a:sym typeface="Wingdings" charset="2"/>
              </a:rPr>
              <a:t>m)       (Kinetic Energy Loss) </a:t>
            </a:r>
          </a:p>
          <a:p>
            <a:pPr lvl="1">
              <a:spcBef>
                <a:spcPts val="0"/>
              </a:spcBef>
            </a:pPr>
            <a:r>
              <a:rPr lang="en-US" altLang="en-US" sz="2400" b="1" dirty="0">
                <a:solidFill>
                  <a:srgbClr val="0000FF"/>
                </a:solidFill>
                <a:latin typeface="+mn-lt"/>
                <a:ea typeface="Calibri" charset="0"/>
                <a:cs typeface="Calibri" charset="0"/>
                <a:sym typeface="Wingdings" charset="2"/>
              </a:rPr>
              <a:t>NO (</a:t>
            </a:r>
            <a:r>
              <a:rPr lang="en-US" altLang="en-US" sz="2400" b="1" dirty="0">
                <a:solidFill>
                  <a:srgbClr val="0000FF"/>
                </a:solidFill>
                <a:latin typeface="Symbol" charset="2"/>
                <a:ea typeface="Symbol" charset="2"/>
                <a:cs typeface="Symbol" charset="2"/>
                <a:sym typeface="Wingdings" charset="2"/>
              </a:rPr>
              <a:t>u</a:t>
            </a:r>
            <a:r>
              <a:rPr lang="en-US" altLang="en-US" sz="2400" b="1" dirty="0">
                <a:solidFill>
                  <a:srgbClr val="0000FF"/>
                </a:solidFill>
                <a:latin typeface="+mn-lt"/>
                <a:ea typeface="Calibri" charset="0"/>
                <a:cs typeface="Calibri" charset="0"/>
                <a:sym typeface="Wingdings" charset="2"/>
              </a:rPr>
              <a:t> = 1) + O  NO (</a:t>
            </a:r>
            <a:r>
              <a:rPr lang="en-US" altLang="en-US" sz="2400" b="1" dirty="0">
                <a:solidFill>
                  <a:srgbClr val="0000FF"/>
                </a:solidFill>
                <a:latin typeface="Symbol" charset="2"/>
                <a:ea typeface="Symbol" charset="2"/>
                <a:cs typeface="Symbol" charset="2"/>
                <a:sym typeface="Wingdings" charset="2"/>
              </a:rPr>
              <a:t>u</a:t>
            </a:r>
            <a:r>
              <a:rPr lang="en-US" altLang="en-US" sz="2400" b="1" dirty="0">
                <a:solidFill>
                  <a:srgbClr val="0000FF"/>
                </a:solidFill>
                <a:latin typeface="+mn-lt"/>
                <a:ea typeface="Calibri" charset="0"/>
                <a:cs typeface="Calibri" charset="0"/>
                <a:sym typeface="Wingdings" charset="2"/>
              </a:rPr>
              <a:t> = 0) + O     	          (Kinetic Energy Returned) </a:t>
            </a:r>
            <a:endParaRPr lang="en-US" altLang="en-US" sz="2400" b="1" dirty="0">
              <a:solidFill>
                <a:srgbClr val="0000FF"/>
              </a:solidFill>
              <a:latin typeface="+mn-lt"/>
              <a:ea typeface="Calibri" charset="0"/>
              <a:cs typeface="Calibri" charset="0"/>
            </a:endParaRPr>
          </a:p>
          <a:p>
            <a:pPr>
              <a:spcBef>
                <a:spcPts val="0"/>
              </a:spcBef>
            </a:pPr>
            <a:endParaRPr lang="en-US" altLang="en-US" sz="2400" b="1" dirty="0">
              <a:solidFill>
                <a:srgbClr val="0000FF"/>
              </a:solidFill>
              <a:latin typeface="+mn-lt"/>
              <a:ea typeface="Calibri" charset="0"/>
              <a:cs typeface="Calibri" charset="0"/>
            </a:endParaRPr>
          </a:p>
          <a:p>
            <a:pPr>
              <a:spcBef>
                <a:spcPts val="0"/>
              </a:spcBef>
            </a:pPr>
            <a:r>
              <a:rPr lang="en-US" altLang="en-US" sz="2400" b="1" dirty="0">
                <a:solidFill>
                  <a:srgbClr val="0000FF"/>
                </a:solidFill>
                <a:latin typeface="+mn-lt"/>
                <a:ea typeface="Calibri" charset="0"/>
                <a:cs typeface="Calibri" charset="0"/>
              </a:rPr>
              <a:t>Collisional process are highly temperature dependent!</a:t>
            </a:r>
            <a:r>
              <a:rPr lang="en-US" altLang="en-US" sz="2400" b="1" dirty="0">
                <a:latin typeface="+mn-lt"/>
                <a:ea typeface="Calibri" charset="0"/>
                <a:cs typeface="Calibri" charset="0"/>
              </a:rPr>
              <a:t> </a:t>
            </a:r>
          </a:p>
        </p:txBody>
      </p:sp>
      <p:cxnSp>
        <p:nvCxnSpPr>
          <p:cNvPr id="7" name="Straight Connector 6"/>
          <p:cNvCxnSpPr/>
          <p:nvPr/>
        </p:nvCxnSpPr>
        <p:spPr>
          <a:xfrm flipV="1">
            <a:off x="0" y="630621"/>
            <a:ext cx="12192000" cy="31531"/>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0" y="6166232"/>
            <a:ext cx="12192000" cy="31531"/>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3735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838200" y="1"/>
            <a:ext cx="10515600" cy="1044874"/>
          </a:xfrm>
        </p:spPr>
        <p:txBody>
          <a:bodyPr>
            <a:normAutofit/>
          </a:bodyPr>
          <a:lstStyle/>
          <a:p>
            <a:pPr algn="ctr"/>
            <a:r>
              <a:rPr lang="en-US" sz="2800" b="1" dirty="0">
                <a:solidFill>
                  <a:srgbClr val="0432FF"/>
                </a:solidFill>
                <a:latin typeface="Calibri" panose="020F0502020204030204" pitchFamily="34" charset="0"/>
                <a:cs typeface="Calibri" panose="020F0502020204030204" pitchFamily="34" charset="0"/>
              </a:rPr>
              <a:t>Observations of </a:t>
            </a:r>
            <a:r>
              <a:rPr lang="en-US" sz="2800" b="1" dirty="0" err="1">
                <a:solidFill>
                  <a:srgbClr val="0432FF"/>
                </a:solidFill>
                <a:latin typeface="Calibri" panose="020F0502020204030204" pitchFamily="34" charset="0"/>
                <a:cs typeface="Calibri" panose="020F0502020204030204" pitchFamily="34" charset="0"/>
              </a:rPr>
              <a:t>Thermospheric</a:t>
            </a:r>
            <a:r>
              <a:rPr lang="en-US" sz="2800" b="1" dirty="0">
                <a:solidFill>
                  <a:srgbClr val="0432FF"/>
                </a:solidFill>
                <a:latin typeface="Calibri" panose="020F0502020204030204" pitchFamily="34" charset="0"/>
                <a:cs typeface="Calibri" panose="020F0502020204030204" pitchFamily="34" charset="0"/>
              </a:rPr>
              <a:t> Infrared Cooling </a:t>
            </a:r>
            <a:br>
              <a:rPr lang="en-US" sz="2800" b="1" dirty="0">
                <a:solidFill>
                  <a:srgbClr val="0432FF"/>
                </a:solidFill>
                <a:latin typeface="Calibri" panose="020F0502020204030204" pitchFamily="34" charset="0"/>
                <a:cs typeface="Calibri" panose="020F0502020204030204" pitchFamily="34" charset="0"/>
              </a:rPr>
            </a:br>
            <a:r>
              <a:rPr lang="en-US" sz="2800" b="1" dirty="0">
                <a:solidFill>
                  <a:srgbClr val="0432FF"/>
                </a:solidFill>
                <a:latin typeface="Calibri" panose="020F0502020204030204" pitchFamily="34" charset="0"/>
                <a:cs typeface="Calibri" panose="020F0502020204030204" pitchFamily="34" charset="0"/>
              </a:rPr>
              <a:t>The SABER Instrument on the NASA TIMED Satellite</a:t>
            </a:r>
          </a:p>
        </p:txBody>
      </p:sp>
      <p:sp>
        <p:nvSpPr>
          <p:cNvPr id="13" name="Content Placeholder 12"/>
          <p:cNvSpPr>
            <a:spLocks noGrp="1"/>
          </p:cNvSpPr>
          <p:nvPr>
            <p:ph idx="1"/>
          </p:nvPr>
        </p:nvSpPr>
        <p:spPr>
          <a:xfrm>
            <a:off x="869912" y="1055292"/>
            <a:ext cx="10515600" cy="4351338"/>
          </a:xfrm>
        </p:spPr>
        <p:txBody>
          <a:bodyPr>
            <a:normAutofit/>
          </a:bodyPr>
          <a:lstStyle/>
          <a:p>
            <a:r>
              <a:rPr lang="en-US" sz="2400" b="1" dirty="0">
                <a:solidFill>
                  <a:srgbClr val="0432FF"/>
                </a:solidFill>
              </a:rPr>
              <a:t>SABER on TIMED since January 2002</a:t>
            </a:r>
          </a:p>
          <a:p>
            <a:r>
              <a:rPr lang="en-US" sz="2400" b="1" dirty="0">
                <a:solidFill>
                  <a:srgbClr val="0432FF"/>
                </a:solidFill>
              </a:rPr>
              <a:t>Measures IR limb radiance from NO and CO</a:t>
            </a:r>
            <a:r>
              <a:rPr lang="en-US" sz="2400" b="1" baseline="-25000" dirty="0">
                <a:solidFill>
                  <a:srgbClr val="0432FF"/>
                </a:solidFill>
              </a:rPr>
              <a:t>2</a:t>
            </a:r>
            <a:r>
              <a:rPr lang="en-US" sz="2400" b="1" dirty="0">
                <a:solidFill>
                  <a:srgbClr val="0432FF"/>
                </a:solidFill>
              </a:rPr>
              <a:t> – derives IR cooling rates (W/m</a:t>
            </a:r>
            <a:r>
              <a:rPr lang="en-US" sz="2400" b="1" baseline="30000" dirty="0">
                <a:solidFill>
                  <a:srgbClr val="0432FF"/>
                </a:solidFill>
              </a:rPr>
              <a:t>3</a:t>
            </a:r>
            <a:r>
              <a:rPr lang="en-US" sz="2400" b="1" dirty="0">
                <a:solidFill>
                  <a:srgbClr val="0432FF"/>
                </a:solidFill>
              </a:rPr>
              <a:t>)</a:t>
            </a:r>
          </a:p>
        </p:txBody>
      </p:sp>
      <p:sp>
        <p:nvSpPr>
          <p:cNvPr id="4" name="Date Placeholder 3"/>
          <p:cNvSpPr>
            <a:spLocks noGrp="1"/>
          </p:cNvSpPr>
          <p:nvPr>
            <p:ph type="dt" sz="half" idx="10"/>
          </p:nvPr>
        </p:nvSpPr>
        <p:spPr/>
        <p:txBody>
          <a:bodyPr/>
          <a:lstStyle/>
          <a:p>
            <a:fld id="{46DA663E-E892-A244-8CD3-0026DE552A3A}" type="datetime1">
              <a:rPr lang="en-US" smtClean="0"/>
              <a:t>10/16/23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4E901B-02C9-9947-A5AD-94CE0E69DD67}" type="slidenum">
              <a:rPr lang="en-US" smtClean="0"/>
              <a:t>9</a:t>
            </a:fld>
            <a:endParaRPr lang="en-US"/>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5765" t="4894" r="4942" b="6040"/>
          <a:stretch/>
        </p:blipFill>
        <p:spPr>
          <a:xfrm>
            <a:off x="972610" y="2250919"/>
            <a:ext cx="4428730" cy="3312220"/>
          </a:xfrm>
          <a:prstGeom prst="rect">
            <a:avLst/>
          </a:prstGeom>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5765" t="4445" r="4368" b="5415"/>
          <a:stretch/>
        </p:blipFill>
        <p:spPr>
          <a:xfrm>
            <a:off x="6202426" y="2218986"/>
            <a:ext cx="4453070" cy="3349055"/>
          </a:xfrm>
          <a:prstGeom prst="rect">
            <a:avLst/>
          </a:prstGeom>
        </p:spPr>
      </p:pic>
      <p:cxnSp>
        <p:nvCxnSpPr>
          <p:cNvPr id="14" name="Straight Connector 13"/>
          <p:cNvCxnSpPr/>
          <p:nvPr/>
        </p:nvCxnSpPr>
        <p:spPr>
          <a:xfrm flipV="1">
            <a:off x="0" y="923527"/>
            <a:ext cx="12192000" cy="31531"/>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0" y="6324819"/>
            <a:ext cx="12192000" cy="31531"/>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820206" y="5598596"/>
            <a:ext cx="5123389" cy="369332"/>
          </a:xfrm>
          <a:prstGeom prst="rect">
            <a:avLst/>
          </a:prstGeom>
          <a:noFill/>
          <a:ln>
            <a:solidFill>
              <a:srgbClr val="0432FF"/>
            </a:solidFill>
          </a:ln>
        </p:spPr>
        <p:txBody>
          <a:bodyPr wrap="square" rtlCol="0">
            <a:spAutoFit/>
          </a:bodyPr>
          <a:lstStyle/>
          <a:p>
            <a:r>
              <a:rPr lang="en-US" dirty="0"/>
              <a:t>SABER Limb Radiance (</a:t>
            </a:r>
            <a:r>
              <a:rPr lang="en-US" dirty="0" err="1"/>
              <a:t>mW</a:t>
            </a:r>
            <a:r>
              <a:rPr lang="en-US" dirty="0"/>
              <a:t>/m</a:t>
            </a:r>
            <a:r>
              <a:rPr lang="en-US" baseline="30000" dirty="0"/>
              <a:t>2</a:t>
            </a:r>
            <a:r>
              <a:rPr lang="en-US" dirty="0"/>
              <a:t>/</a:t>
            </a:r>
            <a:r>
              <a:rPr lang="en-US" dirty="0" err="1"/>
              <a:t>sr</a:t>
            </a:r>
            <a:r>
              <a:rPr lang="en-US" dirty="0"/>
              <a:t>), 77 – 90 N</a:t>
            </a:r>
          </a:p>
        </p:txBody>
      </p:sp>
      <p:sp>
        <p:nvSpPr>
          <p:cNvPr id="3" name="Rectangle 2"/>
          <p:cNvSpPr/>
          <p:nvPr/>
        </p:nvSpPr>
        <p:spPr>
          <a:xfrm>
            <a:off x="6635315" y="5568229"/>
            <a:ext cx="4453070" cy="369332"/>
          </a:xfrm>
          <a:prstGeom prst="rect">
            <a:avLst/>
          </a:prstGeom>
          <a:ln>
            <a:solidFill>
              <a:srgbClr val="0432FF"/>
            </a:solidFill>
          </a:ln>
        </p:spPr>
        <p:txBody>
          <a:bodyPr wrap="square">
            <a:spAutoFit/>
          </a:bodyPr>
          <a:lstStyle/>
          <a:p>
            <a:r>
              <a:rPr lang="en-US" dirty="0"/>
              <a:t>SABER Cooling Rates </a:t>
            </a:r>
            <a:r>
              <a:rPr lang="en-US"/>
              <a:t>(W/m</a:t>
            </a:r>
            <a:r>
              <a:rPr lang="en-US" baseline="30000"/>
              <a:t>3</a:t>
            </a:r>
            <a:r>
              <a:rPr lang="en-US"/>
              <a:t>), </a:t>
            </a:r>
            <a:r>
              <a:rPr lang="en-US" dirty="0"/>
              <a:t>77 – 90 N</a:t>
            </a:r>
          </a:p>
        </p:txBody>
      </p:sp>
      <p:sp>
        <p:nvSpPr>
          <p:cNvPr id="7" name="TextBox 6"/>
          <p:cNvSpPr txBox="1"/>
          <p:nvPr/>
        </p:nvSpPr>
        <p:spPr>
          <a:xfrm>
            <a:off x="7304567" y="6387881"/>
            <a:ext cx="3668377" cy="369332"/>
          </a:xfrm>
          <a:prstGeom prst="rect">
            <a:avLst/>
          </a:prstGeom>
          <a:noFill/>
          <a:ln>
            <a:solidFill>
              <a:schemeClr val="tx1"/>
            </a:solidFill>
          </a:ln>
        </p:spPr>
        <p:txBody>
          <a:bodyPr wrap="none" rtlCol="0">
            <a:spAutoFit/>
          </a:bodyPr>
          <a:lstStyle/>
          <a:p>
            <a:r>
              <a:rPr lang="en-US" i="1" dirty="0"/>
              <a:t>Mlynczak et al., </a:t>
            </a:r>
            <a:r>
              <a:rPr lang="en-US" dirty="0"/>
              <a:t>Space Weather, 2018</a:t>
            </a:r>
          </a:p>
        </p:txBody>
      </p:sp>
    </p:spTree>
    <p:extLst>
      <p:ext uri="{BB962C8B-B14F-4D97-AF65-F5344CB8AC3E}">
        <p14:creationId xmlns:p14="http://schemas.microsoft.com/office/powerpoint/2010/main" val="950877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974577"/>
          </a:xfrm>
        </p:spPr>
        <p:txBody>
          <a:bodyPr>
            <a:normAutofit/>
          </a:bodyPr>
          <a:lstStyle/>
          <a:p>
            <a:pPr algn="ctr"/>
            <a:r>
              <a:rPr lang="en-US" sz="3600" b="1" dirty="0">
                <a:solidFill>
                  <a:srgbClr val="0432FF"/>
                </a:solidFill>
              </a:rPr>
              <a:t>The Infrared “Thermostat” of Nitric Oxide Emission </a:t>
            </a:r>
          </a:p>
        </p:txBody>
      </p:sp>
      <p:sp>
        <p:nvSpPr>
          <p:cNvPr id="3" name="Date Placeholder 2"/>
          <p:cNvSpPr>
            <a:spLocks noGrp="1"/>
          </p:cNvSpPr>
          <p:nvPr>
            <p:ph type="dt" sz="half" idx="10"/>
          </p:nvPr>
        </p:nvSpPr>
        <p:spPr/>
        <p:txBody>
          <a:bodyPr/>
          <a:lstStyle/>
          <a:p>
            <a:fld id="{22DE6892-90A3-C74F-B45F-09D7B4B332F2}" type="datetime1">
              <a:rPr lang="en-US" smtClean="0"/>
              <a:t>10/16/23</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4E901B-02C9-9947-A5AD-94CE0E69DD67}" type="slidenum">
              <a:rPr lang="en-US" smtClean="0"/>
              <a:t>10</a:t>
            </a:fld>
            <a:endParaRPr lang="en-US"/>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4253" r="1839"/>
          <a:stretch/>
        </p:blipFill>
        <p:spPr>
          <a:xfrm>
            <a:off x="6096000" y="1134339"/>
            <a:ext cx="5999506" cy="2857500"/>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4853" r="2561"/>
          <a:stretch/>
        </p:blipFill>
        <p:spPr>
          <a:xfrm>
            <a:off x="0" y="1113071"/>
            <a:ext cx="5904982" cy="2857500"/>
          </a:xfrm>
          <a:prstGeom prst="rect">
            <a:avLst/>
          </a:prstGeom>
        </p:spPr>
      </p:pic>
      <p:cxnSp>
        <p:nvCxnSpPr>
          <p:cNvPr id="8" name="Straight Connector 7"/>
          <p:cNvCxnSpPr/>
          <p:nvPr/>
        </p:nvCxnSpPr>
        <p:spPr>
          <a:xfrm flipV="1">
            <a:off x="0" y="736951"/>
            <a:ext cx="12192000" cy="31531"/>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0" y="6163096"/>
            <a:ext cx="12192000" cy="31531"/>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79011" y="3994073"/>
            <a:ext cx="4561505" cy="646331"/>
          </a:xfrm>
          <a:prstGeom prst="rect">
            <a:avLst/>
          </a:prstGeom>
          <a:noFill/>
          <a:ln>
            <a:solidFill>
              <a:srgbClr val="0432FF"/>
            </a:solidFill>
          </a:ln>
        </p:spPr>
        <p:txBody>
          <a:bodyPr wrap="none" rtlCol="0">
            <a:spAutoFit/>
          </a:bodyPr>
          <a:lstStyle/>
          <a:p>
            <a:pPr algn="ctr">
              <a:spcAft>
                <a:spcPts val="1200"/>
              </a:spcAft>
            </a:pPr>
            <a:r>
              <a:rPr lang="en-US" dirty="0">
                <a:latin typeface="Calibri" panose="020F0502020204030204" pitchFamily="34" charset="0"/>
                <a:cs typeface="Calibri" panose="020F0502020204030204" pitchFamily="34" charset="0"/>
              </a:rPr>
              <a:t>Infrared flux (</a:t>
            </a:r>
            <a:r>
              <a:rPr lang="en-US" dirty="0" err="1">
                <a:latin typeface="Calibri" panose="020F0502020204030204" pitchFamily="34" charset="0"/>
                <a:cs typeface="Calibri" panose="020F0502020204030204" pitchFamily="34" charset="0"/>
              </a:rPr>
              <a:t>mW</a:t>
            </a:r>
            <a:r>
              <a:rPr lang="en-US" dirty="0">
                <a:latin typeface="Calibri" panose="020F0502020204030204" pitchFamily="34" charset="0"/>
                <a:cs typeface="Calibri" panose="020F0502020204030204" pitchFamily="34" charset="0"/>
              </a:rPr>
              <a:t>/m</a:t>
            </a:r>
            <a:r>
              <a:rPr lang="en-US" baseline="30000" dirty="0">
                <a:latin typeface="Calibri" panose="020F0502020204030204" pitchFamily="34" charset="0"/>
                <a:cs typeface="Calibri" panose="020F0502020204030204" pitchFamily="34" charset="0"/>
              </a:rPr>
              <a:t>2</a:t>
            </a:r>
            <a:r>
              <a:rPr lang="en-US" dirty="0">
                <a:latin typeface="Calibri" panose="020F0502020204030204" pitchFamily="34" charset="0"/>
                <a:cs typeface="Calibri" panose="020F0502020204030204" pitchFamily="34" charset="0"/>
              </a:rPr>
              <a:t>) from thermospheric NO</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four days prior to “Halloween Storms” of 2003</a:t>
            </a:r>
          </a:p>
        </p:txBody>
      </p:sp>
      <p:sp>
        <p:nvSpPr>
          <p:cNvPr id="11" name="Rectangle 10"/>
          <p:cNvSpPr/>
          <p:nvPr/>
        </p:nvSpPr>
        <p:spPr>
          <a:xfrm>
            <a:off x="6684335" y="4004706"/>
            <a:ext cx="4669465" cy="646331"/>
          </a:xfrm>
          <a:prstGeom prst="rect">
            <a:avLst/>
          </a:prstGeom>
          <a:ln>
            <a:solidFill>
              <a:srgbClr val="0432FF"/>
            </a:solidFill>
          </a:ln>
        </p:spPr>
        <p:txBody>
          <a:bodyPr wrap="square">
            <a:spAutoFit/>
          </a:bodyPr>
          <a:lstStyle/>
          <a:p>
            <a:pPr algn="ctr">
              <a:spcAft>
                <a:spcPts val="1200"/>
              </a:spcAft>
            </a:pPr>
            <a:r>
              <a:rPr lang="en-US" dirty="0">
                <a:latin typeface="Calibri" panose="020F0502020204030204" pitchFamily="34" charset="0"/>
                <a:cs typeface="Calibri" panose="020F0502020204030204" pitchFamily="34" charset="0"/>
              </a:rPr>
              <a:t>Infrared flux (</a:t>
            </a:r>
            <a:r>
              <a:rPr lang="en-US" dirty="0" err="1">
                <a:latin typeface="Calibri" panose="020F0502020204030204" pitchFamily="34" charset="0"/>
                <a:cs typeface="Calibri" panose="020F0502020204030204" pitchFamily="34" charset="0"/>
              </a:rPr>
              <a:t>mW</a:t>
            </a:r>
            <a:r>
              <a:rPr lang="en-US" dirty="0">
                <a:latin typeface="Calibri" panose="020F0502020204030204" pitchFamily="34" charset="0"/>
                <a:cs typeface="Calibri" panose="020F0502020204030204" pitchFamily="34" charset="0"/>
              </a:rPr>
              <a:t>/m</a:t>
            </a:r>
            <a:r>
              <a:rPr lang="en-US" baseline="30000" dirty="0">
                <a:latin typeface="Calibri" panose="020F0502020204030204" pitchFamily="34" charset="0"/>
                <a:cs typeface="Calibri" panose="020F0502020204030204" pitchFamily="34" charset="0"/>
              </a:rPr>
              <a:t>2</a:t>
            </a:r>
            <a:r>
              <a:rPr lang="en-US" dirty="0">
                <a:latin typeface="Calibri" panose="020F0502020204030204" pitchFamily="34" charset="0"/>
                <a:cs typeface="Calibri" panose="020F0502020204030204" pitchFamily="34" charset="0"/>
              </a:rPr>
              <a:t>) from thermospheric NO</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during the “Halloween Storms” of 2003</a:t>
            </a:r>
          </a:p>
        </p:txBody>
      </p:sp>
      <p:sp>
        <p:nvSpPr>
          <p:cNvPr id="12" name="TextBox 11"/>
          <p:cNvSpPr txBox="1"/>
          <p:nvPr/>
        </p:nvSpPr>
        <p:spPr>
          <a:xfrm>
            <a:off x="968346" y="5156782"/>
            <a:ext cx="10255308" cy="646331"/>
          </a:xfrm>
          <a:prstGeom prst="rect">
            <a:avLst/>
          </a:prstGeom>
          <a:noFill/>
          <a:ln>
            <a:solidFill>
              <a:srgbClr val="0432FF"/>
            </a:solidFill>
          </a:ln>
        </p:spPr>
        <p:txBody>
          <a:bodyPr wrap="none" rtlCol="0">
            <a:spAutoFit/>
          </a:bodyPr>
          <a:lstStyle/>
          <a:p>
            <a:pPr algn="ctr"/>
            <a:r>
              <a:rPr lang="en-US" dirty="0">
                <a:latin typeface="Calibri" panose="020F0502020204030204" pitchFamily="34" charset="0"/>
                <a:cs typeface="Calibri" panose="020F0502020204030204" pitchFamily="34" charset="0"/>
              </a:rPr>
              <a:t>Total Global Power (W) increased by a factor of ~ 10 during storm from pre-storm conditions</a:t>
            </a:r>
          </a:p>
          <a:p>
            <a:pPr algn="ctr"/>
            <a:r>
              <a:rPr lang="en-US" dirty="0">
                <a:latin typeface="Calibri" panose="020F0502020204030204" pitchFamily="34" charset="0"/>
                <a:cs typeface="Calibri" panose="020F0502020204030204" pitchFamily="34" charset="0"/>
              </a:rPr>
              <a:t>This is the ‘natural thermostat’ of NO – the process by which storm energy is expelled from the atmosphere</a:t>
            </a:r>
          </a:p>
        </p:txBody>
      </p:sp>
      <p:sp>
        <p:nvSpPr>
          <p:cNvPr id="13" name="TextBox 12"/>
          <p:cNvSpPr txBox="1"/>
          <p:nvPr/>
        </p:nvSpPr>
        <p:spPr>
          <a:xfrm>
            <a:off x="6921214" y="6319491"/>
            <a:ext cx="4352212" cy="369332"/>
          </a:xfrm>
          <a:prstGeom prst="rect">
            <a:avLst/>
          </a:prstGeom>
          <a:noFill/>
          <a:ln>
            <a:solidFill>
              <a:schemeClr val="tx1"/>
            </a:solidFill>
          </a:ln>
        </p:spPr>
        <p:txBody>
          <a:bodyPr wrap="square" rtlCol="0">
            <a:spAutoFit/>
          </a:bodyPr>
          <a:lstStyle/>
          <a:p>
            <a:r>
              <a:rPr lang="en-US" i="1" dirty="0"/>
              <a:t>Mlynczak et al</a:t>
            </a:r>
            <a:r>
              <a:rPr lang="en-US" dirty="0"/>
              <a:t>., Space Weather, 2018</a:t>
            </a:r>
          </a:p>
        </p:txBody>
      </p:sp>
      <p:sp>
        <p:nvSpPr>
          <p:cNvPr id="14" name="TextBox 13"/>
          <p:cNvSpPr txBox="1"/>
          <p:nvPr/>
        </p:nvSpPr>
        <p:spPr>
          <a:xfrm>
            <a:off x="1866900" y="768482"/>
            <a:ext cx="1322798" cy="369332"/>
          </a:xfrm>
          <a:prstGeom prst="rect">
            <a:avLst/>
          </a:prstGeom>
          <a:noFill/>
        </p:spPr>
        <p:txBody>
          <a:bodyPr wrap="none" rtlCol="0">
            <a:spAutoFit/>
          </a:bodyPr>
          <a:lstStyle/>
          <a:p>
            <a:r>
              <a:rPr lang="en-US" b="1" dirty="0">
                <a:solidFill>
                  <a:srgbClr val="FF0000"/>
                </a:solidFill>
              </a:rPr>
              <a:t>QUIET TIME</a:t>
            </a:r>
          </a:p>
        </p:txBody>
      </p:sp>
      <p:sp>
        <p:nvSpPr>
          <p:cNvPr id="15" name="TextBox 14"/>
          <p:cNvSpPr txBox="1"/>
          <p:nvPr/>
        </p:nvSpPr>
        <p:spPr>
          <a:xfrm>
            <a:off x="8115300" y="808017"/>
            <a:ext cx="1428533" cy="369332"/>
          </a:xfrm>
          <a:prstGeom prst="rect">
            <a:avLst/>
          </a:prstGeom>
          <a:noFill/>
        </p:spPr>
        <p:txBody>
          <a:bodyPr wrap="none" rtlCol="0">
            <a:spAutoFit/>
          </a:bodyPr>
          <a:lstStyle/>
          <a:p>
            <a:r>
              <a:rPr lang="en-US" b="1" dirty="0">
                <a:solidFill>
                  <a:srgbClr val="FF0000"/>
                </a:solidFill>
              </a:rPr>
              <a:t>STORM TIME</a:t>
            </a:r>
          </a:p>
        </p:txBody>
      </p:sp>
    </p:spTree>
    <p:extLst>
      <p:ext uri="{BB962C8B-B14F-4D97-AF65-F5344CB8AC3E}">
        <p14:creationId xmlns:p14="http://schemas.microsoft.com/office/powerpoint/2010/main" val="4132738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286" y="0"/>
            <a:ext cx="10975428" cy="834199"/>
          </a:xfrm>
        </p:spPr>
        <p:txBody>
          <a:bodyPr>
            <a:normAutofit fontScale="90000"/>
          </a:bodyPr>
          <a:lstStyle/>
          <a:p>
            <a:r>
              <a:rPr lang="en-US" sz="3600" b="1" dirty="0">
                <a:solidFill>
                  <a:srgbClr val="0432FF"/>
                </a:solidFill>
                <a:latin typeface="Calibri" panose="020F0502020204030204" pitchFamily="34" charset="0"/>
                <a:cs typeface="Calibri" panose="020F0502020204030204" pitchFamily="34" charset="0"/>
              </a:rPr>
              <a:t>Relationship Between IR Cooling and Neutral Density/Drag</a:t>
            </a:r>
          </a:p>
        </p:txBody>
      </p:sp>
      <p:sp>
        <p:nvSpPr>
          <p:cNvPr id="3" name="Date Placeholder 2"/>
          <p:cNvSpPr>
            <a:spLocks noGrp="1"/>
          </p:cNvSpPr>
          <p:nvPr>
            <p:ph type="dt" sz="half" idx="10"/>
          </p:nvPr>
        </p:nvSpPr>
        <p:spPr/>
        <p:txBody>
          <a:bodyPr/>
          <a:lstStyle/>
          <a:p>
            <a:fld id="{498E56F3-D583-5C4C-A74B-DBCA4DDE92B9}" type="datetime1">
              <a:rPr lang="en-US" smtClean="0"/>
              <a:t>10/16/23</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4E901B-02C9-9947-A5AD-94CE0E69DD67}" type="slidenum">
              <a:rPr lang="en-US" smtClean="0"/>
              <a:t>11</a:t>
            </a:fld>
            <a:endParaRPr lang="en-US"/>
          </a:p>
        </p:txBody>
      </p:sp>
      <p:pic>
        <p:nvPicPr>
          <p:cNvPr id="6" name="Picture 2"/>
          <p:cNvPicPr>
            <a:picLocks noChangeAspect="1" noChangeArrowheads="1"/>
          </p:cNvPicPr>
          <p:nvPr/>
        </p:nvPicPr>
        <p:blipFill>
          <a:blip r:embed="rId2" cstate="print"/>
          <a:srcRect/>
          <a:stretch>
            <a:fillRect/>
          </a:stretch>
        </p:blipFill>
        <p:spPr bwMode="auto">
          <a:xfrm>
            <a:off x="5273457" y="1090063"/>
            <a:ext cx="6877039" cy="4634245"/>
          </a:xfrm>
          <a:prstGeom prst="rect">
            <a:avLst/>
          </a:prstGeom>
          <a:noFill/>
          <a:ln w="9525">
            <a:noFill/>
            <a:round/>
            <a:headEnd/>
            <a:tailEnd/>
          </a:ln>
        </p:spPr>
      </p:pic>
      <p:sp>
        <p:nvSpPr>
          <p:cNvPr id="7" name="TextBox 6"/>
          <p:cNvSpPr txBox="1"/>
          <p:nvPr/>
        </p:nvSpPr>
        <p:spPr>
          <a:xfrm>
            <a:off x="83821" y="1264160"/>
            <a:ext cx="5000054" cy="4247317"/>
          </a:xfrm>
          <a:prstGeom prst="rect">
            <a:avLst/>
          </a:prstGeom>
          <a:noFill/>
          <a:ln>
            <a:solidFill>
              <a:srgbClr val="0432FF"/>
            </a:solidFill>
          </a:ln>
        </p:spPr>
        <p:txBody>
          <a:bodyPr wrap="square" rtlCol="0">
            <a:spAutoFit/>
          </a:bodyPr>
          <a:lstStyle/>
          <a:p>
            <a:pPr marL="285750" indent="-285750">
              <a:buFont typeface="Arial" charset="0"/>
              <a:buChar char="•"/>
            </a:pPr>
            <a:r>
              <a:rPr lang="en-US" b="1" dirty="0">
                <a:solidFill>
                  <a:srgbClr val="0432FF"/>
                </a:solidFill>
              </a:rPr>
              <a:t>Density and infrared response depend</a:t>
            </a:r>
            <a:br>
              <a:rPr lang="en-US" b="1" dirty="0">
                <a:solidFill>
                  <a:srgbClr val="0432FF"/>
                </a:solidFill>
              </a:rPr>
            </a:br>
            <a:r>
              <a:rPr lang="en-US" b="1" dirty="0">
                <a:solidFill>
                  <a:srgbClr val="0432FF"/>
                </a:solidFill>
              </a:rPr>
              <a:t>on structure of the CME causing the storm</a:t>
            </a:r>
          </a:p>
          <a:p>
            <a:pPr marL="285750" indent="-285750">
              <a:buFont typeface="Arial" charset="0"/>
              <a:buChar char="•"/>
            </a:pPr>
            <a:endParaRPr lang="en-US" b="1" dirty="0">
              <a:solidFill>
                <a:srgbClr val="0432FF"/>
              </a:solidFill>
            </a:endParaRPr>
          </a:p>
          <a:p>
            <a:pPr marL="285750" indent="-285750">
              <a:buFont typeface="Arial" charset="0"/>
              <a:buChar char="•"/>
            </a:pPr>
            <a:r>
              <a:rPr lang="en-US" b="1" dirty="0">
                <a:solidFill>
                  <a:srgbClr val="0432FF"/>
                </a:solidFill>
              </a:rPr>
              <a:t>Superposed Epoch Analysis of ~ 100 storm events from 2002 to 2014 using SABER and GRACE density data</a:t>
            </a:r>
          </a:p>
          <a:p>
            <a:pPr marL="285750" indent="-285750">
              <a:buFont typeface="Arial" charset="0"/>
              <a:buChar char="•"/>
            </a:pPr>
            <a:endParaRPr lang="en-US" b="1" dirty="0">
              <a:solidFill>
                <a:srgbClr val="0432FF"/>
              </a:solidFill>
            </a:endParaRPr>
          </a:p>
          <a:p>
            <a:pPr marL="285750" indent="-285750">
              <a:buFont typeface="Arial" charset="0"/>
              <a:buChar char="•"/>
            </a:pPr>
            <a:r>
              <a:rPr lang="en-US" b="1" dirty="0">
                <a:solidFill>
                  <a:srgbClr val="0432FF"/>
                </a:solidFill>
              </a:rPr>
              <a:t>Shocked CME’s produce substantial </a:t>
            </a:r>
            <a:br>
              <a:rPr lang="en-US" b="1" dirty="0">
                <a:solidFill>
                  <a:srgbClr val="0432FF"/>
                </a:solidFill>
              </a:rPr>
            </a:br>
            <a:r>
              <a:rPr lang="en-US" b="1" dirty="0">
                <a:solidFill>
                  <a:srgbClr val="0432FF"/>
                </a:solidFill>
              </a:rPr>
              <a:t>density and IR response – storms without </a:t>
            </a:r>
            <a:br>
              <a:rPr lang="en-US" b="1" dirty="0">
                <a:solidFill>
                  <a:srgbClr val="0432FF"/>
                </a:solidFill>
              </a:rPr>
            </a:br>
            <a:r>
              <a:rPr lang="en-US" b="1" dirty="0">
                <a:solidFill>
                  <a:srgbClr val="0432FF"/>
                </a:solidFill>
              </a:rPr>
              <a:t>shocks generate little response </a:t>
            </a:r>
          </a:p>
          <a:p>
            <a:pPr marL="285750" indent="-285750">
              <a:buFont typeface="Arial" charset="0"/>
              <a:buChar char="•"/>
            </a:pPr>
            <a:endParaRPr lang="en-US" b="1" dirty="0">
              <a:solidFill>
                <a:srgbClr val="0432FF"/>
              </a:solidFill>
            </a:endParaRPr>
          </a:p>
          <a:p>
            <a:pPr marL="285750" indent="-285750">
              <a:buFont typeface="Arial" charset="0"/>
              <a:buChar char="•"/>
            </a:pPr>
            <a:r>
              <a:rPr lang="en-US" b="1" dirty="0">
                <a:solidFill>
                  <a:srgbClr val="0432FF"/>
                </a:solidFill>
              </a:rPr>
              <a:t>SABER NO cooling and GRACE density </a:t>
            </a:r>
            <a:br>
              <a:rPr lang="en-US" b="1" dirty="0">
                <a:solidFill>
                  <a:srgbClr val="0432FF"/>
                </a:solidFill>
              </a:rPr>
            </a:br>
            <a:r>
              <a:rPr lang="en-US" b="1" dirty="0">
                <a:solidFill>
                  <a:srgbClr val="0432FF"/>
                </a:solidFill>
              </a:rPr>
              <a:t>observed to track each other</a:t>
            </a:r>
          </a:p>
          <a:p>
            <a:pPr marL="285750" indent="-285750">
              <a:buFont typeface="Arial" charset="0"/>
              <a:buChar char="•"/>
            </a:pPr>
            <a:endParaRPr lang="en-US" dirty="0"/>
          </a:p>
        </p:txBody>
      </p:sp>
      <p:cxnSp>
        <p:nvCxnSpPr>
          <p:cNvPr id="8" name="Straight Connector 7"/>
          <p:cNvCxnSpPr/>
          <p:nvPr/>
        </p:nvCxnSpPr>
        <p:spPr>
          <a:xfrm flipV="1">
            <a:off x="-19035" y="714986"/>
            <a:ext cx="12192000" cy="31531"/>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2988" y="6293288"/>
            <a:ext cx="12192000" cy="31531"/>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38200" y="5828509"/>
            <a:ext cx="3946742" cy="369332"/>
          </a:xfrm>
          <a:prstGeom prst="rect">
            <a:avLst/>
          </a:prstGeom>
          <a:noFill/>
          <a:ln>
            <a:solidFill>
              <a:schemeClr val="tx1"/>
            </a:solidFill>
          </a:ln>
        </p:spPr>
        <p:txBody>
          <a:bodyPr wrap="square" rtlCol="0">
            <a:spAutoFit/>
          </a:bodyPr>
          <a:lstStyle/>
          <a:p>
            <a:r>
              <a:rPr lang="en-US" b="1" i="1" dirty="0" err="1"/>
              <a:t>Knipp</a:t>
            </a:r>
            <a:r>
              <a:rPr lang="en-US" b="1" i="1" dirty="0"/>
              <a:t> et al</a:t>
            </a:r>
            <a:r>
              <a:rPr lang="en-US" b="1" dirty="0"/>
              <a:t>., Space Weather, 2017</a:t>
            </a:r>
          </a:p>
        </p:txBody>
      </p:sp>
    </p:spTree>
    <p:extLst>
      <p:ext uri="{BB962C8B-B14F-4D97-AF65-F5344CB8AC3E}">
        <p14:creationId xmlns:p14="http://schemas.microsoft.com/office/powerpoint/2010/main" val="3670871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914" y="0"/>
            <a:ext cx="11059886" cy="900149"/>
          </a:xfrm>
        </p:spPr>
        <p:txBody>
          <a:bodyPr>
            <a:normAutofit/>
          </a:bodyPr>
          <a:lstStyle/>
          <a:p>
            <a:pPr algn="ctr"/>
            <a:r>
              <a:rPr lang="en-US" sz="3600" b="1" dirty="0">
                <a:solidFill>
                  <a:srgbClr val="0432FF"/>
                </a:solidFill>
              </a:rPr>
              <a:t>NICEcube - Summary</a:t>
            </a:r>
          </a:p>
        </p:txBody>
      </p:sp>
      <p:sp>
        <p:nvSpPr>
          <p:cNvPr id="3" name="Content Placeholder 2"/>
          <p:cNvSpPr>
            <a:spLocks noGrp="1"/>
          </p:cNvSpPr>
          <p:nvPr>
            <p:ph idx="1"/>
          </p:nvPr>
        </p:nvSpPr>
        <p:spPr>
          <a:xfrm>
            <a:off x="838200" y="915915"/>
            <a:ext cx="10515600" cy="5186672"/>
          </a:xfrm>
        </p:spPr>
        <p:txBody>
          <a:bodyPr>
            <a:normAutofit lnSpcReduction="10000"/>
          </a:bodyPr>
          <a:lstStyle/>
          <a:p>
            <a:pPr>
              <a:lnSpc>
                <a:spcPct val="110000"/>
              </a:lnSpc>
            </a:pPr>
            <a:r>
              <a:rPr lang="en-US" b="1" dirty="0">
                <a:solidFill>
                  <a:srgbClr val="0432FF"/>
                </a:solidFill>
                <a:latin typeface="Calibri" panose="020F0502020204030204" pitchFamily="34" charset="0"/>
                <a:cs typeface="Calibri" panose="020F0502020204030204" pitchFamily="34" charset="0"/>
              </a:rPr>
              <a:t>Space weather forecasting is transitioning to physics-based models in need of real-time observations, just like tropospheric weather forecasts models use</a:t>
            </a:r>
          </a:p>
          <a:p>
            <a:pPr>
              <a:lnSpc>
                <a:spcPct val="110000"/>
              </a:lnSpc>
            </a:pPr>
            <a:r>
              <a:rPr lang="en-US" b="1" dirty="0">
                <a:solidFill>
                  <a:srgbClr val="0432FF"/>
                </a:solidFill>
                <a:latin typeface="Calibri" panose="020F0502020204030204" pitchFamily="34" charset="0"/>
                <a:cs typeface="Calibri" panose="020F0502020204030204" pitchFamily="34" charset="0"/>
              </a:rPr>
              <a:t>Radiative cooling by Nitric Oxide fundamentally controls the density response of the thermosphere to changes in space weather </a:t>
            </a:r>
          </a:p>
          <a:p>
            <a:pPr>
              <a:lnSpc>
                <a:spcPct val="110000"/>
              </a:lnSpc>
            </a:pPr>
            <a:r>
              <a:rPr lang="en-US" b="1" dirty="0">
                <a:solidFill>
                  <a:srgbClr val="0432FF"/>
                </a:solidFill>
                <a:latin typeface="Calibri" panose="020F0502020204030204" pitchFamily="34" charset="0"/>
                <a:cs typeface="Calibri" panose="020F0502020204030204" pitchFamily="34" charset="0"/>
              </a:rPr>
              <a:t>A network ( &lt; 6) of </a:t>
            </a:r>
            <a:r>
              <a:rPr lang="en-US" b="1" dirty="0" err="1">
                <a:solidFill>
                  <a:srgbClr val="0432FF"/>
                </a:solidFill>
                <a:latin typeface="Calibri" panose="020F0502020204030204" pitchFamily="34" charset="0"/>
                <a:cs typeface="Calibri" panose="020F0502020204030204" pitchFamily="34" charset="0"/>
              </a:rPr>
              <a:t>NICEcubes</a:t>
            </a:r>
            <a:r>
              <a:rPr lang="en-US" b="1" dirty="0">
                <a:solidFill>
                  <a:srgbClr val="0432FF"/>
                </a:solidFill>
                <a:latin typeface="Calibri" panose="020F0502020204030204" pitchFamily="34" charset="0"/>
                <a:cs typeface="Calibri" panose="020F0502020204030204" pitchFamily="34" charset="0"/>
              </a:rPr>
              <a:t> carrying 5.3 </a:t>
            </a:r>
            <a:r>
              <a:rPr lang="en-US" b="1" dirty="0">
                <a:solidFill>
                  <a:srgbClr val="0432FF"/>
                </a:solidFill>
                <a:latin typeface="Symbol" pitchFamily="2" charset="2"/>
                <a:ea typeface="Symbol" charset="2"/>
                <a:cs typeface="Calibri" panose="020F0502020204030204" pitchFamily="34" charset="0"/>
              </a:rPr>
              <a:t>m</a:t>
            </a:r>
            <a:r>
              <a:rPr lang="en-US" b="1" dirty="0">
                <a:solidFill>
                  <a:srgbClr val="0432FF"/>
                </a:solidFill>
                <a:latin typeface="Calibri" panose="020F0502020204030204" pitchFamily="34" charset="0"/>
                <a:cs typeface="Calibri" panose="020F0502020204030204" pitchFamily="34" charset="0"/>
              </a:rPr>
              <a:t>m radiometers would provide critical, real-time data on state of thermosphere</a:t>
            </a:r>
          </a:p>
          <a:p>
            <a:pPr>
              <a:lnSpc>
                <a:spcPct val="110000"/>
              </a:lnSpc>
            </a:pPr>
            <a:r>
              <a:rPr lang="en-US" b="1" dirty="0">
                <a:solidFill>
                  <a:srgbClr val="0432FF"/>
                </a:solidFill>
                <a:latin typeface="Calibri" panose="020F0502020204030204" pitchFamily="34" charset="0"/>
                <a:cs typeface="Calibri" panose="020F0502020204030204" pitchFamily="34" charset="0"/>
              </a:rPr>
              <a:t>All components proposed to build NICEcube now are at TRL 4-6</a:t>
            </a:r>
          </a:p>
          <a:p>
            <a:pPr>
              <a:lnSpc>
                <a:spcPct val="110000"/>
              </a:lnSpc>
            </a:pPr>
            <a:r>
              <a:rPr lang="en-US" b="1" dirty="0">
                <a:solidFill>
                  <a:srgbClr val="0432FF"/>
                </a:solidFill>
                <a:latin typeface="Calibri" panose="020F0502020204030204" pitchFamily="34" charset="0"/>
                <a:cs typeface="Calibri" panose="020F0502020204030204" pitchFamily="34" charset="0"/>
              </a:rPr>
              <a:t>Priority now is to build one NICEcube and validate its operation in orbit at exiting TRL 6-7</a:t>
            </a:r>
          </a:p>
        </p:txBody>
      </p:sp>
      <p:sp>
        <p:nvSpPr>
          <p:cNvPr id="4" name="Date Placeholder 3"/>
          <p:cNvSpPr>
            <a:spLocks noGrp="1"/>
          </p:cNvSpPr>
          <p:nvPr>
            <p:ph type="dt" sz="half" idx="10"/>
          </p:nvPr>
        </p:nvSpPr>
        <p:spPr/>
        <p:txBody>
          <a:bodyPr/>
          <a:lstStyle/>
          <a:p>
            <a:fld id="{59A8C8FA-3E99-0F45-8572-5594A6071C2F}" type="datetime1">
              <a:rPr lang="en-US" smtClean="0"/>
              <a:t>10/16/23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4E901B-02C9-9947-A5AD-94CE0E69DD67}" type="slidenum">
              <a:rPr lang="en-US" smtClean="0"/>
              <a:t>12</a:t>
            </a:fld>
            <a:endParaRPr lang="en-US"/>
          </a:p>
        </p:txBody>
      </p:sp>
      <p:cxnSp>
        <p:nvCxnSpPr>
          <p:cNvPr id="7" name="Straight Connector 6"/>
          <p:cNvCxnSpPr/>
          <p:nvPr/>
        </p:nvCxnSpPr>
        <p:spPr>
          <a:xfrm flipV="1">
            <a:off x="0" y="630621"/>
            <a:ext cx="12192000" cy="31531"/>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0" y="6340584"/>
            <a:ext cx="12192000" cy="31531"/>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0874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4294967295"/>
          </p:nvPr>
        </p:nvSpPr>
        <p:spPr>
          <a:xfrm>
            <a:off x="296345" y="1112909"/>
            <a:ext cx="5524500" cy="2470150"/>
          </a:xfrm>
          <a:ln>
            <a:solidFill>
              <a:schemeClr val="tx1"/>
            </a:solidFill>
          </a:ln>
        </p:spPr>
        <p:txBody>
          <a:bodyPr vert="horz" lIns="91440" tIns="45720" rIns="91440" bIns="45720" numCol="1" spcCol="182880" rtlCol="0" anchor="t">
            <a:normAutofit fontScale="77500" lnSpcReduction="20000"/>
          </a:bodyPr>
          <a:lstStyle/>
          <a:p>
            <a:pPr marL="0" indent="0">
              <a:lnSpc>
                <a:spcPct val="120000"/>
              </a:lnSpc>
              <a:spcBef>
                <a:spcPts val="0"/>
              </a:spcBef>
              <a:buNone/>
            </a:pPr>
            <a:r>
              <a:rPr lang="en-US" sz="1800" u="sng" dirty="0">
                <a:latin typeface="Calibri" panose="020F0502020204030204" pitchFamily="34" charset="0"/>
                <a:cs typeface="Calibri" panose="020F0502020204030204" pitchFamily="34" charset="0"/>
              </a:rPr>
              <a:t>Description and Objectives</a:t>
            </a:r>
          </a:p>
          <a:p>
            <a:pPr>
              <a:lnSpc>
                <a:spcPct val="120000"/>
              </a:lnSpc>
              <a:spcBef>
                <a:spcPts val="0"/>
              </a:spcBef>
            </a:pPr>
            <a:r>
              <a:rPr lang="en-US" sz="1900" dirty="0">
                <a:latin typeface="Calibri" panose="020F0502020204030204" pitchFamily="34" charset="0"/>
                <a:cs typeface="Calibri" panose="020F0502020204030204" pitchFamily="34" charset="0"/>
              </a:rPr>
              <a:t>Dramatically improve density forecasts 72 Provide near-real time measurements of infrared radiative cooling by nitric oxide in the thermosphere </a:t>
            </a:r>
          </a:p>
          <a:p>
            <a:pPr>
              <a:lnSpc>
                <a:spcPct val="120000"/>
              </a:lnSpc>
              <a:spcBef>
                <a:spcPts val="0"/>
              </a:spcBef>
            </a:pPr>
            <a:r>
              <a:rPr lang="en-US" sz="1900" dirty="0">
                <a:latin typeface="Calibri" panose="020F0502020204030204" pitchFamily="34" charset="0"/>
                <a:cs typeface="Calibri" panose="020F0502020204030204" pitchFamily="34" charset="0"/>
              </a:rPr>
              <a:t>Measurements to be assimilated in real time thermosphere density forecasts </a:t>
            </a:r>
          </a:p>
          <a:p>
            <a:pPr marL="0" indent="0">
              <a:lnSpc>
                <a:spcPct val="120000"/>
              </a:lnSpc>
              <a:spcBef>
                <a:spcPts val="0"/>
              </a:spcBef>
              <a:buNone/>
            </a:pPr>
            <a:r>
              <a:rPr lang="en-US" sz="1800" u="sng" dirty="0">
                <a:solidFill>
                  <a:schemeClr val="tx1"/>
                </a:solidFill>
                <a:latin typeface="Calibri" panose="020F0502020204030204" pitchFamily="34" charset="0"/>
                <a:cs typeface="Calibri" panose="020F0502020204030204" pitchFamily="34" charset="0"/>
              </a:rPr>
              <a:t>Key challenge</a:t>
            </a:r>
            <a:r>
              <a:rPr lang="en-US" sz="1800" u="sng" dirty="0">
                <a:latin typeface="Calibri" panose="020F0502020204030204" pitchFamily="34" charset="0"/>
                <a:cs typeface="Calibri" panose="020F0502020204030204" pitchFamily="34" charset="0"/>
              </a:rPr>
              <a:t>(s)/Innovation</a:t>
            </a:r>
          </a:p>
          <a:p>
            <a:pPr>
              <a:lnSpc>
                <a:spcPct val="120000"/>
              </a:lnSpc>
              <a:spcBef>
                <a:spcPts val="0"/>
              </a:spcBef>
            </a:pPr>
            <a:r>
              <a:rPr lang="en-US" sz="1900" dirty="0">
                <a:latin typeface="Calibri" panose="020F0502020204030204" pitchFamily="34" charset="0"/>
                <a:cs typeface="Calibri" panose="020F0502020204030204" pitchFamily="34" charset="0"/>
              </a:rPr>
              <a:t>Small (12 U) </a:t>
            </a:r>
            <a:r>
              <a:rPr lang="en-US" sz="1900" dirty="0" err="1">
                <a:latin typeface="Calibri" panose="020F0502020204030204" pitchFamily="34" charset="0"/>
                <a:cs typeface="Calibri" panose="020F0502020204030204" pitchFamily="34" charset="0"/>
              </a:rPr>
              <a:t>cubesat</a:t>
            </a:r>
            <a:endParaRPr lang="en-US" sz="1900" dirty="0">
              <a:latin typeface="Calibri" panose="020F0502020204030204" pitchFamily="34" charset="0"/>
              <a:cs typeface="Calibri" panose="020F0502020204030204" pitchFamily="34" charset="0"/>
            </a:endParaRPr>
          </a:p>
          <a:p>
            <a:pPr>
              <a:lnSpc>
                <a:spcPct val="120000"/>
              </a:lnSpc>
              <a:spcBef>
                <a:spcPts val="0"/>
              </a:spcBef>
            </a:pPr>
            <a:r>
              <a:rPr lang="en-US" sz="1900" dirty="0">
                <a:solidFill>
                  <a:schemeClr val="tx1"/>
                </a:solidFill>
                <a:latin typeface="Calibri" panose="020F0502020204030204" pitchFamily="34" charset="0"/>
                <a:cs typeface="Calibri" panose="020F0502020204030204" pitchFamily="34" charset="0"/>
              </a:rPr>
              <a:t>Accurate infrared radiometry</a:t>
            </a:r>
          </a:p>
          <a:p>
            <a:pPr>
              <a:lnSpc>
                <a:spcPct val="120000"/>
              </a:lnSpc>
              <a:spcBef>
                <a:spcPts val="0"/>
              </a:spcBef>
            </a:pPr>
            <a:r>
              <a:rPr lang="en-US" sz="1900" dirty="0">
                <a:latin typeface="Calibri" panose="020F0502020204030204" pitchFamily="34" charset="0"/>
                <a:cs typeface="Calibri" panose="020F0502020204030204" pitchFamily="34" charset="0"/>
              </a:rPr>
              <a:t>High off-axis rejection with cryogenically cooled focal plane</a:t>
            </a:r>
            <a:endParaRPr lang="en-US" sz="1900" dirty="0">
              <a:solidFill>
                <a:schemeClr val="tx1"/>
              </a:solidFill>
              <a:latin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C78F4D6F-BF01-12EB-07A6-AD1B52A29D76}"/>
              </a:ext>
            </a:extLst>
          </p:cNvPr>
          <p:cNvSpPr>
            <a:spLocks noGrp="1"/>
          </p:cNvSpPr>
          <p:nvPr>
            <p:ph type="sldNum" sz="quarter" idx="4294967295"/>
          </p:nvPr>
        </p:nvSpPr>
        <p:spPr>
          <a:xfrm>
            <a:off x="9448800" y="6356350"/>
            <a:ext cx="2743200" cy="365125"/>
          </a:xfrm>
        </p:spPr>
        <p:txBody>
          <a:bodyPr/>
          <a:lstStyle/>
          <a:p>
            <a:fld id="{86CB4B4D-7CA3-9044-876B-883B54F8677D}" type="slidenum">
              <a:rPr lang="en-US" smtClean="0"/>
              <a:t>13</a:t>
            </a:fld>
            <a:endParaRPr lang="en-US"/>
          </a:p>
        </p:txBody>
      </p:sp>
      <p:sp>
        <p:nvSpPr>
          <p:cNvPr id="24" name="Shape 56"/>
          <p:cNvSpPr txBox="1">
            <a:spLocks/>
          </p:cNvSpPr>
          <p:nvPr/>
        </p:nvSpPr>
        <p:spPr>
          <a:xfrm>
            <a:off x="160742" y="207145"/>
            <a:ext cx="8122124" cy="731049"/>
          </a:xfrm>
          <a:prstGeom prst="rect">
            <a:avLst/>
          </a:prstGeom>
        </p:spPr>
        <p:txBody>
          <a:bodyPr>
            <a:noAutofit/>
          </a:bodyPr>
          <a:lstStyle>
            <a:lvl1pPr algn="ctr" rtl="0" fontAlgn="base">
              <a:spcBef>
                <a:spcPct val="0"/>
              </a:spcBef>
              <a:spcAft>
                <a:spcPct val="0"/>
              </a:spcAft>
              <a:defRPr sz="3600">
                <a:solidFill>
                  <a:schemeClr val="tx2"/>
                </a:solidFill>
                <a:latin typeface="+mj-lt"/>
                <a:ea typeface="+mj-ea"/>
                <a:cs typeface="+mj-cs"/>
              </a:defRPr>
            </a:lvl1pPr>
            <a:lvl2pPr algn="ctr" rtl="0" fontAlgn="base">
              <a:spcBef>
                <a:spcPct val="0"/>
              </a:spcBef>
              <a:spcAft>
                <a:spcPct val="0"/>
              </a:spcAft>
              <a:defRPr sz="3600">
                <a:solidFill>
                  <a:schemeClr val="tx2"/>
                </a:solidFill>
                <a:latin typeface="Arial" charset="0"/>
              </a:defRPr>
            </a:lvl2pPr>
            <a:lvl3pPr algn="ctr" rtl="0" fontAlgn="base">
              <a:spcBef>
                <a:spcPct val="0"/>
              </a:spcBef>
              <a:spcAft>
                <a:spcPct val="0"/>
              </a:spcAft>
              <a:defRPr sz="3600">
                <a:solidFill>
                  <a:schemeClr val="tx2"/>
                </a:solidFill>
                <a:latin typeface="Arial" charset="0"/>
              </a:defRPr>
            </a:lvl3pPr>
            <a:lvl4pPr algn="ctr" rtl="0" fontAlgn="base">
              <a:spcBef>
                <a:spcPct val="0"/>
              </a:spcBef>
              <a:spcAft>
                <a:spcPct val="0"/>
              </a:spcAft>
              <a:defRPr sz="3600">
                <a:solidFill>
                  <a:schemeClr val="tx2"/>
                </a:solidFill>
                <a:latin typeface="Arial" charset="0"/>
              </a:defRPr>
            </a:lvl4pPr>
            <a:lvl5pPr algn="ctr" rtl="0" fontAlgn="base">
              <a:spcBef>
                <a:spcPct val="0"/>
              </a:spcBef>
              <a:spcAft>
                <a:spcPct val="0"/>
              </a:spcAft>
              <a:defRPr sz="3600">
                <a:solidFill>
                  <a:schemeClr val="tx2"/>
                </a:solidFill>
                <a:latin typeface="Arial" charset="0"/>
              </a:defRPr>
            </a:lvl5pPr>
            <a:lvl6pPr marL="457200" algn="ctr" rtl="0" fontAlgn="base">
              <a:spcBef>
                <a:spcPct val="0"/>
              </a:spcBef>
              <a:spcAft>
                <a:spcPct val="0"/>
              </a:spcAft>
              <a:defRPr sz="3600">
                <a:solidFill>
                  <a:schemeClr val="tx2"/>
                </a:solidFill>
                <a:latin typeface="Arial" charset="0"/>
              </a:defRPr>
            </a:lvl6pPr>
            <a:lvl7pPr marL="914400" algn="ctr" rtl="0" fontAlgn="base">
              <a:spcBef>
                <a:spcPct val="0"/>
              </a:spcBef>
              <a:spcAft>
                <a:spcPct val="0"/>
              </a:spcAft>
              <a:defRPr sz="3600">
                <a:solidFill>
                  <a:schemeClr val="tx2"/>
                </a:solidFill>
                <a:latin typeface="Arial" charset="0"/>
              </a:defRPr>
            </a:lvl7pPr>
            <a:lvl8pPr marL="1371600" algn="ctr" rtl="0" fontAlgn="base">
              <a:spcBef>
                <a:spcPct val="0"/>
              </a:spcBef>
              <a:spcAft>
                <a:spcPct val="0"/>
              </a:spcAft>
              <a:defRPr sz="3600">
                <a:solidFill>
                  <a:schemeClr val="tx2"/>
                </a:solidFill>
                <a:latin typeface="Arial" charset="0"/>
              </a:defRPr>
            </a:lvl8pPr>
            <a:lvl9pPr marL="1828800" algn="ctr" rtl="0" fontAlgn="base">
              <a:spcBef>
                <a:spcPct val="0"/>
              </a:spcBef>
              <a:spcAft>
                <a:spcPct val="0"/>
              </a:spcAft>
              <a:defRPr sz="3600">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sz="1800"/>
            </a:pPr>
            <a:endParaRPr kumimoji="0" lang="en-US" sz="4400" b="1" i="0" u="none" strike="noStrike" kern="1200" cap="none" spc="0" normalizeH="0" baseline="0" noProof="0" dirty="0">
              <a:ln>
                <a:noFill/>
              </a:ln>
              <a:solidFill>
                <a:srgbClr val="4522AE">
                  <a:lumMod val="50000"/>
                </a:srgbClr>
              </a:solidFill>
              <a:effectLst/>
              <a:uLnTx/>
              <a:uFillTx/>
              <a:latin typeface="Arial Narrow" panose="020B0604020202020204" pitchFamily="34" charset="0"/>
              <a:ea typeface="+mj-ea"/>
              <a:cs typeface="Arial Narrow" panose="020B0604020202020204" pitchFamily="34" charset="0"/>
            </a:endParaRPr>
          </a:p>
        </p:txBody>
      </p:sp>
      <p:sp>
        <p:nvSpPr>
          <p:cNvPr id="27" name="Shape 56"/>
          <p:cNvSpPr txBox="1">
            <a:spLocks/>
          </p:cNvSpPr>
          <p:nvPr/>
        </p:nvSpPr>
        <p:spPr>
          <a:xfrm>
            <a:off x="293599" y="46767"/>
            <a:ext cx="11251651" cy="891427"/>
          </a:xfrm>
          <a:prstGeom prst="rect">
            <a:avLst/>
          </a:prstGeom>
        </p:spPr>
        <p:txBody>
          <a:bodyPr lIns="91440" tIns="45720" rIns="91440" bIns="45720" anchor="t">
            <a:noAutofit/>
          </a:bodyPr>
          <a:lstStyle>
            <a:lvl1pPr algn="ctr" rtl="0" fontAlgn="base">
              <a:spcBef>
                <a:spcPct val="0"/>
              </a:spcBef>
              <a:spcAft>
                <a:spcPct val="0"/>
              </a:spcAft>
              <a:defRPr sz="3600">
                <a:solidFill>
                  <a:schemeClr val="tx2"/>
                </a:solidFill>
                <a:latin typeface="+mj-lt"/>
                <a:ea typeface="+mj-ea"/>
                <a:cs typeface="+mj-cs"/>
              </a:defRPr>
            </a:lvl1pPr>
            <a:lvl2pPr algn="ctr" rtl="0" fontAlgn="base">
              <a:spcBef>
                <a:spcPct val="0"/>
              </a:spcBef>
              <a:spcAft>
                <a:spcPct val="0"/>
              </a:spcAft>
              <a:defRPr sz="3600">
                <a:solidFill>
                  <a:schemeClr val="tx2"/>
                </a:solidFill>
                <a:latin typeface="Arial" charset="0"/>
              </a:defRPr>
            </a:lvl2pPr>
            <a:lvl3pPr algn="ctr" rtl="0" fontAlgn="base">
              <a:spcBef>
                <a:spcPct val="0"/>
              </a:spcBef>
              <a:spcAft>
                <a:spcPct val="0"/>
              </a:spcAft>
              <a:defRPr sz="3600">
                <a:solidFill>
                  <a:schemeClr val="tx2"/>
                </a:solidFill>
                <a:latin typeface="Arial" charset="0"/>
              </a:defRPr>
            </a:lvl3pPr>
            <a:lvl4pPr algn="ctr" rtl="0" fontAlgn="base">
              <a:spcBef>
                <a:spcPct val="0"/>
              </a:spcBef>
              <a:spcAft>
                <a:spcPct val="0"/>
              </a:spcAft>
              <a:defRPr sz="3600">
                <a:solidFill>
                  <a:schemeClr val="tx2"/>
                </a:solidFill>
                <a:latin typeface="Arial" charset="0"/>
              </a:defRPr>
            </a:lvl4pPr>
            <a:lvl5pPr algn="ctr" rtl="0" fontAlgn="base">
              <a:spcBef>
                <a:spcPct val="0"/>
              </a:spcBef>
              <a:spcAft>
                <a:spcPct val="0"/>
              </a:spcAft>
              <a:defRPr sz="3600">
                <a:solidFill>
                  <a:schemeClr val="tx2"/>
                </a:solidFill>
                <a:latin typeface="Arial" charset="0"/>
              </a:defRPr>
            </a:lvl5pPr>
            <a:lvl6pPr marL="457200" algn="ctr" rtl="0" fontAlgn="base">
              <a:spcBef>
                <a:spcPct val="0"/>
              </a:spcBef>
              <a:spcAft>
                <a:spcPct val="0"/>
              </a:spcAft>
              <a:defRPr sz="3600">
                <a:solidFill>
                  <a:schemeClr val="tx2"/>
                </a:solidFill>
                <a:latin typeface="Arial" charset="0"/>
              </a:defRPr>
            </a:lvl6pPr>
            <a:lvl7pPr marL="914400" algn="ctr" rtl="0" fontAlgn="base">
              <a:spcBef>
                <a:spcPct val="0"/>
              </a:spcBef>
              <a:spcAft>
                <a:spcPct val="0"/>
              </a:spcAft>
              <a:defRPr sz="3600">
                <a:solidFill>
                  <a:schemeClr val="tx2"/>
                </a:solidFill>
                <a:latin typeface="Arial" charset="0"/>
              </a:defRPr>
            </a:lvl7pPr>
            <a:lvl8pPr marL="1371600" algn="ctr" rtl="0" fontAlgn="base">
              <a:spcBef>
                <a:spcPct val="0"/>
              </a:spcBef>
              <a:spcAft>
                <a:spcPct val="0"/>
              </a:spcAft>
              <a:defRPr sz="3600">
                <a:solidFill>
                  <a:schemeClr val="tx2"/>
                </a:solidFill>
                <a:latin typeface="Arial" charset="0"/>
              </a:defRPr>
            </a:lvl8pPr>
            <a:lvl9pPr marL="1828800" algn="ctr" rtl="0" fontAlgn="base">
              <a:spcBef>
                <a:spcPct val="0"/>
              </a:spcBef>
              <a:spcAft>
                <a:spcPct val="0"/>
              </a:spcAft>
              <a:defRPr sz="3600">
                <a:solidFill>
                  <a:schemeClr val="tx2"/>
                </a:solidFill>
                <a:latin typeface="Arial" charset="0"/>
              </a:defRPr>
            </a:lvl9pPr>
          </a:lstStyle>
          <a:p>
            <a:pPr>
              <a:defRPr sz="1800"/>
            </a:pPr>
            <a:r>
              <a:rPr lang="en-US" sz="2800" b="1" dirty="0">
                <a:solidFill>
                  <a:schemeClr val="bg1"/>
                </a:solidFill>
              </a:rPr>
              <a:t>                             Nitric Oxide Infrared Emissions </a:t>
            </a:r>
            <a:r>
              <a:rPr lang="en-US" sz="2800" b="1" dirty="0" err="1">
                <a:solidFill>
                  <a:schemeClr val="bg1"/>
                </a:solidFill>
              </a:rPr>
              <a:t>Cubesat</a:t>
            </a:r>
            <a:r>
              <a:rPr lang="en-US" sz="2800" b="1" dirty="0">
                <a:solidFill>
                  <a:schemeClr val="bg1"/>
                </a:solidFill>
              </a:rPr>
              <a:t> – NICEcube</a:t>
            </a:r>
          </a:p>
          <a:p>
            <a:pPr>
              <a:defRPr sz="1800"/>
            </a:pPr>
            <a:r>
              <a:rPr lang="en-US" sz="2800" dirty="0">
                <a:solidFill>
                  <a:schemeClr val="bg1"/>
                </a:solidFill>
                <a:cs typeface="Arial Narrow" panose="020B0604020202020204" pitchFamily="34" charset="0"/>
              </a:rPr>
              <a:t>                            PI: Marty Mlynczak, NASA Langley Research Center</a:t>
            </a:r>
          </a:p>
        </p:txBody>
      </p:sp>
      <p:sp>
        <p:nvSpPr>
          <p:cNvPr id="3" name="Text Placeholder 4">
            <a:extLst>
              <a:ext uri="{FF2B5EF4-FFF2-40B4-BE49-F238E27FC236}">
                <a16:creationId xmlns:a16="http://schemas.microsoft.com/office/drawing/2014/main" id="{E63D682C-9796-B109-D7D4-CD2056DE8A60}"/>
              </a:ext>
            </a:extLst>
          </p:cNvPr>
          <p:cNvSpPr txBox="1">
            <a:spLocks/>
          </p:cNvSpPr>
          <p:nvPr/>
        </p:nvSpPr>
        <p:spPr>
          <a:xfrm>
            <a:off x="295481" y="3699143"/>
            <a:ext cx="5525364" cy="3022332"/>
          </a:xfrm>
          <a:prstGeom prst="rect">
            <a:avLst/>
          </a:prstGeom>
          <a:ln>
            <a:solidFill>
              <a:schemeClr val="tx1"/>
            </a:solidFill>
          </a:ln>
        </p:spPr>
        <p:txBody>
          <a:bodyPr vert="horz" lIns="91440" tIns="45720" rIns="91440" bIns="45720" numCol="1" spcCol="182880" rtlCol="0" anchor="t">
            <a:noAutofit/>
          </a:bodyPr>
          <a:lstStyle>
            <a:lvl1pPr marL="228600" indent="-228600" algn="l" defTabSz="914400" rtl="0" eaLnBrk="1" latinLnBrk="0" hangingPunct="1">
              <a:lnSpc>
                <a:spcPct val="90000"/>
              </a:lnSpc>
              <a:spcBef>
                <a:spcPts val="1000"/>
              </a:spcBef>
              <a:buClr>
                <a:schemeClr val="accent1"/>
              </a:buClr>
              <a:buFont typeface="Arial"/>
              <a:buChar char="•"/>
              <a:defRPr sz="2800" kern="1200">
                <a:solidFill>
                  <a:schemeClr val="tx1"/>
                </a:solidFill>
                <a:latin typeface="+mn-lt"/>
                <a:ea typeface="Arial Narrow" charset="0"/>
                <a:cs typeface="Arial Narrow" charset="0"/>
              </a:defRPr>
            </a:lvl1pPr>
            <a:lvl2pPr marL="685800" indent="-228600" algn="l" defTabSz="914400" rtl="0" eaLnBrk="1" latinLnBrk="0" hangingPunct="1">
              <a:lnSpc>
                <a:spcPct val="90000"/>
              </a:lnSpc>
              <a:spcBef>
                <a:spcPts val="500"/>
              </a:spcBef>
              <a:buClr>
                <a:schemeClr val="accent3"/>
              </a:buClr>
              <a:buFont typeface="Wingdings" pitchFamily="2" charset="2"/>
              <a:buChar char="§"/>
              <a:defRPr sz="2400" kern="1200">
                <a:solidFill>
                  <a:schemeClr val="tx1"/>
                </a:solidFill>
                <a:latin typeface="+mn-lt"/>
                <a:ea typeface="Arial Narrow" charset="0"/>
                <a:cs typeface="Arial Narrow" charset="0"/>
              </a:defRPr>
            </a:lvl2pPr>
            <a:lvl3pPr marL="1143000" indent="-228600" algn="l" defTabSz="914400" rtl="0" eaLnBrk="1" latinLnBrk="0" hangingPunct="1">
              <a:lnSpc>
                <a:spcPct val="90000"/>
              </a:lnSpc>
              <a:spcBef>
                <a:spcPts val="500"/>
              </a:spcBef>
              <a:buClr>
                <a:schemeClr val="accent4"/>
              </a:buClr>
              <a:buFont typeface="Arial"/>
              <a:buChar char="•"/>
              <a:defRPr sz="2000" kern="1200">
                <a:solidFill>
                  <a:schemeClr val="tx1"/>
                </a:solidFill>
                <a:latin typeface="+mn-lt"/>
                <a:ea typeface="Arial Narrow" charset="0"/>
                <a:cs typeface="Arial Narrow" charset="0"/>
              </a:defRPr>
            </a:lvl3pPr>
            <a:lvl4pPr marL="1600200" indent="-228600" algn="l" defTabSz="914400" rtl="0" eaLnBrk="1" latinLnBrk="0" hangingPunct="1">
              <a:lnSpc>
                <a:spcPct val="90000"/>
              </a:lnSpc>
              <a:spcBef>
                <a:spcPts val="500"/>
              </a:spcBef>
              <a:buClr>
                <a:schemeClr val="accent2"/>
              </a:buClr>
              <a:buFont typeface="Wingdings" pitchFamily="2" charset="2"/>
              <a:buChar char="§"/>
              <a:defRPr sz="1800" kern="1200">
                <a:solidFill>
                  <a:schemeClr val="tx1"/>
                </a:solidFill>
                <a:latin typeface="+mn-lt"/>
                <a:ea typeface="Arial Narrow" charset="0"/>
                <a:cs typeface="Arial Narrow" charset="0"/>
              </a:defRPr>
            </a:lvl4pPr>
            <a:lvl5pPr marL="2057400" indent="-228600" algn="l" defTabSz="914400" rtl="0" eaLnBrk="1" latinLnBrk="0" hangingPunct="1">
              <a:lnSpc>
                <a:spcPct val="90000"/>
              </a:lnSpc>
              <a:spcBef>
                <a:spcPts val="500"/>
              </a:spcBef>
              <a:buClr>
                <a:schemeClr val="accent6"/>
              </a:buClr>
              <a:buFont typeface="Arial"/>
              <a:buChar char="•"/>
              <a:defRPr sz="1800" kern="1200">
                <a:solidFill>
                  <a:schemeClr val="tx1"/>
                </a:solidFill>
                <a:latin typeface="+mn-lt"/>
                <a:ea typeface="Arial Narrow"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20000"/>
              </a:lnSpc>
              <a:spcBef>
                <a:spcPts val="0"/>
              </a:spcBef>
              <a:buNone/>
            </a:pPr>
            <a:r>
              <a:rPr lang="en-US" sz="1400" u="sng" dirty="0">
                <a:latin typeface="Calibri" panose="020F0502020204030204" pitchFamily="34" charset="0"/>
                <a:cs typeface="Calibri" panose="020F0502020204030204" pitchFamily="34" charset="0"/>
              </a:rPr>
              <a:t>Approach</a:t>
            </a:r>
          </a:p>
          <a:p>
            <a:pPr>
              <a:lnSpc>
                <a:spcPct val="100000"/>
              </a:lnSpc>
              <a:spcBef>
                <a:spcPts val="0"/>
              </a:spcBef>
            </a:pPr>
            <a:r>
              <a:rPr lang="en-US" sz="1400" dirty="0">
                <a:latin typeface="Calibri" panose="020F0502020204030204" pitchFamily="34" charset="0"/>
                <a:cs typeface="Calibri" panose="020F0502020204030204" pitchFamily="34" charset="0"/>
              </a:rPr>
              <a:t>NICEcube designed through H-FOS, proposed to H-FORT-22, proposal declined.  </a:t>
            </a:r>
          </a:p>
          <a:p>
            <a:pPr marL="0" indent="0">
              <a:lnSpc>
                <a:spcPct val="120000"/>
              </a:lnSpc>
              <a:spcBef>
                <a:spcPts val="0"/>
              </a:spcBef>
              <a:buNone/>
            </a:pPr>
            <a:r>
              <a:rPr lang="en-US" sz="1400" u="sng" dirty="0">
                <a:latin typeface="Calibri" panose="020F0502020204030204" pitchFamily="34" charset="0"/>
                <a:cs typeface="Calibri" panose="020F0502020204030204" pitchFamily="34" charset="0"/>
              </a:rPr>
              <a:t>Application/Mission (Infusion Plans)</a:t>
            </a:r>
          </a:p>
          <a:p>
            <a:pPr>
              <a:lnSpc>
                <a:spcPct val="100000"/>
              </a:lnSpc>
              <a:spcBef>
                <a:spcPts val="0"/>
              </a:spcBef>
            </a:pPr>
            <a:r>
              <a:rPr lang="en-US" sz="1400" dirty="0">
                <a:latin typeface="Calibri" panose="020F0502020204030204" pitchFamily="34" charset="0"/>
                <a:cs typeface="Calibri" panose="020F0502020204030204" pitchFamily="34" charset="0"/>
              </a:rPr>
              <a:t>Future H-FORT technical demonstration followed by proposal to </a:t>
            </a:r>
            <a:r>
              <a:rPr lang="en-US" sz="1400" dirty="0" err="1">
                <a:latin typeface="Calibri" panose="020F0502020204030204" pitchFamily="34" charset="0"/>
                <a:cs typeface="Calibri" panose="020F0502020204030204" pitchFamily="34" charset="0"/>
              </a:rPr>
              <a:t>Heliophysics</a:t>
            </a:r>
            <a:r>
              <a:rPr lang="en-US" sz="1400" dirty="0">
                <a:latin typeface="Calibri" panose="020F0502020204030204" pitchFamily="34" charset="0"/>
                <a:cs typeface="Calibri" panose="020F0502020204030204" pitchFamily="34" charset="0"/>
              </a:rPr>
              <a:t> MOO to demonstrate sentinel concept with 2 or more </a:t>
            </a:r>
            <a:r>
              <a:rPr lang="en-US" sz="1400" dirty="0" err="1">
                <a:latin typeface="Calibri" panose="020F0502020204030204" pitchFamily="34" charset="0"/>
                <a:cs typeface="Calibri" panose="020F0502020204030204" pitchFamily="34" charset="0"/>
              </a:rPr>
              <a:t>NICecubes</a:t>
            </a:r>
            <a:endParaRPr lang="en-US" sz="1400" dirty="0">
              <a:latin typeface="Calibri" panose="020F0502020204030204" pitchFamily="34" charset="0"/>
              <a:cs typeface="Calibri" panose="020F0502020204030204" pitchFamily="34" charset="0"/>
            </a:endParaRPr>
          </a:p>
          <a:p>
            <a:pPr>
              <a:lnSpc>
                <a:spcPct val="100000"/>
              </a:lnSpc>
              <a:spcBef>
                <a:spcPts val="0"/>
              </a:spcBef>
            </a:pPr>
            <a:r>
              <a:rPr lang="en-US" sz="1400" dirty="0">
                <a:latin typeface="Calibri" panose="020F0502020204030204" pitchFamily="34" charset="0"/>
                <a:cs typeface="Calibri" panose="020F0502020204030204" pitchFamily="34" charset="0"/>
              </a:rPr>
              <a:t>Transition to operational system of TBD </a:t>
            </a:r>
            <a:r>
              <a:rPr lang="en-US" sz="1400" dirty="0" err="1">
                <a:latin typeface="Calibri" panose="020F0502020204030204" pitchFamily="34" charset="0"/>
                <a:cs typeface="Calibri" panose="020F0502020204030204" pitchFamily="34" charset="0"/>
              </a:rPr>
              <a:t>cubesats</a:t>
            </a:r>
            <a:r>
              <a:rPr lang="en-US" sz="1400" dirty="0">
                <a:latin typeface="Calibri" panose="020F0502020204030204" pitchFamily="34" charset="0"/>
                <a:cs typeface="Calibri" panose="020F0502020204030204" pitchFamily="34" charset="0"/>
              </a:rPr>
              <a:t> providing data to next-generation space weather forecast models</a:t>
            </a:r>
          </a:p>
          <a:p>
            <a:pPr marL="0" indent="0">
              <a:lnSpc>
                <a:spcPct val="120000"/>
              </a:lnSpc>
              <a:spcBef>
                <a:spcPts val="0"/>
              </a:spcBef>
              <a:buNone/>
            </a:pPr>
            <a:r>
              <a:rPr lang="en-US" sz="1400" u="sng" dirty="0">
                <a:latin typeface="Calibri" panose="020F0502020204030204" pitchFamily="34" charset="0"/>
                <a:cs typeface="Calibri" panose="020F0502020204030204" pitchFamily="34" charset="0"/>
              </a:rPr>
              <a:t>Collaborators</a:t>
            </a:r>
          </a:p>
          <a:p>
            <a:pPr marL="0" indent="0">
              <a:lnSpc>
                <a:spcPct val="100000"/>
              </a:lnSpc>
              <a:spcBef>
                <a:spcPts val="0"/>
              </a:spcBef>
              <a:buNone/>
            </a:pPr>
            <a:r>
              <a:rPr lang="en-US" sz="1400" dirty="0">
                <a:latin typeface="Calibri" panose="020F0502020204030204" pitchFamily="34" charset="0"/>
                <a:cs typeface="Calibri" panose="020F0502020204030204" pitchFamily="34" charset="0"/>
              </a:rPr>
              <a:t>NASA Langley Research Center</a:t>
            </a:r>
          </a:p>
          <a:p>
            <a:pPr marL="0" indent="0">
              <a:lnSpc>
                <a:spcPct val="100000"/>
              </a:lnSpc>
              <a:spcBef>
                <a:spcPts val="0"/>
              </a:spcBef>
              <a:buNone/>
            </a:pPr>
            <a:r>
              <a:rPr lang="en-US" sz="1400" dirty="0">
                <a:latin typeface="Calibri" panose="020F0502020204030204" pitchFamily="34" charset="0"/>
                <a:cs typeface="Calibri" panose="020F0502020204030204" pitchFamily="34" charset="0"/>
              </a:rPr>
              <a:t>Space Dynamics Laboratory </a:t>
            </a:r>
          </a:p>
          <a:p>
            <a:pPr marL="0" indent="0">
              <a:lnSpc>
                <a:spcPct val="100000"/>
              </a:lnSpc>
              <a:spcBef>
                <a:spcPts val="0"/>
              </a:spcBef>
              <a:buNone/>
            </a:pPr>
            <a:r>
              <a:rPr lang="en-US" sz="1400" dirty="0">
                <a:latin typeface="Calibri" panose="020F0502020204030204" pitchFamily="34" charset="0"/>
                <a:cs typeface="Calibri" panose="020F0502020204030204" pitchFamily="34" charset="0"/>
              </a:rPr>
              <a:t>Space Environment Technology </a:t>
            </a:r>
          </a:p>
        </p:txBody>
      </p:sp>
      <p:sp>
        <p:nvSpPr>
          <p:cNvPr id="8" name="Text Placeholder 4">
            <a:extLst>
              <a:ext uri="{FF2B5EF4-FFF2-40B4-BE49-F238E27FC236}">
                <a16:creationId xmlns:a16="http://schemas.microsoft.com/office/drawing/2014/main" id="{D6837864-5BCC-5531-549D-00B220613DFF}"/>
              </a:ext>
            </a:extLst>
          </p:cNvPr>
          <p:cNvSpPr txBox="1">
            <a:spLocks/>
          </p:cNvSpPr>
          <p:nvPr/>
        </p:nvSpPr>
        <p:spPr>
          <a:xfrm>
            <a:off x="6013516" y="1099732"/>
            <a:ext cx="5525364" cy="2470801"/>
          </a:xfrm>
          <a:prstGeom prst="rect">
            <a:avLst/>
          </a:prstGeom>
          <a:ln>
            <a:solidFill>
              <a:schemeClr val="tx1"/>
            </a:solidFill>
          </a:ln>
        </p:spPr>
        <p:txBody>
          <a:bodyPr vert="horz" lIns="91440" tIns="45720" rIns="91440" bIns="45720" numCol="1" spcCol="182880" rtlCol="0" anchor="t">
            <a:normAutofit/>
          </a:bodyPr>
          <a:lstStyle>
            <a:lvl1pPr marL="228600" indent="-228600" algn="l" defTabSz="914400" rtl="0" eaLnBrk="1" latinLnBrk="0" hangingPunct="1">
              <a:lnSpc>
                <a:spcPct val="90000"/>
              </a:lnSpc>
              <a:spcBef>
                <a:spcPts val="1000"/>
              </a:spcBef>
              <a:buClr>
                <a:schemeClr val="accent1"/>
              </a:buClr>
              <a:buFont typeface="Arial"/>
              <a:buChar char="•"/>
              <a:defRPr sz="2800" kern="1200">
                <a:solidFill>
                  <a:schemeClr val="tx1"/>
                </a:solidFill>
                <a:latin typeface="+mn-lt"/>
                <a:ea typeface="Arial Narrow" charset="0"/>
                <a:cs typeface="Arial Narrow" charset="0"/>
              </a:defRPr>
            </a:lvl1pPr>
            <a:lvl2pPr marL="685800" indent="-228600" algn="l" defTabSz="914400" rtl="0" eaLnBrk="1" latinLnBrk="0" hangingPunct="1">
              <a:lnSpc>
                <a:spcPct val="90000"/>
              </a:lnSpc>
              <a:spcBef>
                <a:spcPts val="500"/>
              </a:spcBef>
              <a:buClr>
                <a:schemeClr val="accent3"/>
              </a:buClr>
              <a:buFont typeface="Wingdings" pitchFamily="2" charset="2"/>
              <a:buChar char="§"/>
              <a:defRPr sz="2400" kern="1200">
                <a:solidFill>
                  <a:schemeClr val="tx1"/>
                </a:solidFill>
                <a:latin typeface="+mn-lt"/>
                <a:ea typeface="Arial Narrow" charset="0"/>
                <a:cs typeface="Arial Narrow" charset="0"/>
              </a:defRPr>
            </a:lvl2pPr>
            <a:lvl3pPr marL="1143000" indent="-228600" algn="l" defTabSz="914400" rtl="0" eaLnBrk="1" latinLnBrk="0" hangingPunct="1">
              <a:lnSpc>
                <a:spcPct val="90000"/>
              </a:lnSpc>
              <a:spcBef>
                <a:spcPts val="500"/>
              </a:spcBef>
              <a:buClr>
                <a:schemeClr val="accent4"/>
              </a:buClr>
              <a:buFont typeface="Arial"/>
              <a:buChar char="•"/>
              <a:defRPr sz="2000" kern="1200">
                <a:solidFill>
                  <a:schemeClr val="tx1"/>
                </a:solidFill>
                <a:latin typeface="+mn-lt"/>
                <a:ea typeface="Arial Narrow" charset="0"/>
                <a:cs typeface="Arial Narrow" charset="0"/>
              </a:defRPr>
            </a:lvl3pPr>
            <a:lvl4pPr marL="1600200" indent="-228600" algn="l" defTabSz="914400" rtl="0" eaLnBrk="1" latinLnBrk="0" hangingPunct="1">
              <a:lnSpc>
                <a:spcPct val="90000"/>
              </a:lnSpc>
              <a:spcBef>
                <a:spcPts val="500"/>
              </a:spcBef>
              <a:buClr>
                <a:schemeClr val="accent2"/>
              </a:buClr>
              <a:buFont typeface="Wingdings" pitchFamily="2" charset="2"/>
              <a:buChar char="§"/>
              <a:defRPr sz="1800" kern="1200">
                <a:solidFill>
                  <a:schemeClr val="tx1"/>
                </a:solidFill>
                <a:latin typeface="+mn-lt"/>
                <a:ea typeface="Arial Narrow" charset="0"/>
                <a:cs typeface="Arial Narrow" charset="0"/>
              </a:defRPr>
            </a:lvl4pPr>
            <a:lvl5pPr marL="2057400" indent="-228600" algn="l" defTabSz="914400" rtl="0" eaLnBrk="1" latinLnBrk="0" hangingPunct="1">
              <a:lnSpc>
                <a:spcPct val="90000"/>
              </a:lnSpc>
              <a:spcBef>
                <a:spcPts val="500"/>
              </a:spcBef>
              <a:buClr>
                <a:schemeClr val="accent6"/>
              </a:buClr>
              <a:buFont typeface="Arial"/>
              <a:buChar char="•"/>
              <a:defRPr sz="1800" kern="1200">
                <a:solidFill>
                  <a:schemeClr val="tx1"/>
                </a:solidFill>
                <a:latin typeface="+mn-lt"/>
                <a:ea typeface="Arial Narrow"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endParaRPr lang="en-US" sz="4000" b="1" dirty="0"/>
          </a:p>
        </p:txBody>
      </p:sp>
      <p:sp>
        <p:nvSpPr>
          <p:cNvPr id="9" name="Text Placeholder 4">
            <a:extLst>
              <a:ext uri="{FF2B5EF4-FFF2-40B4-BE49-F238E27FC236}">
                <a16:creationId xmlns:a16="http://schemas.microsoft.com/office/drawing/2014/main" id="{1A14F580-25C1-52F3-3889-47528523F1AD}"/>
              </a:ext>
            </a:extLst>
          </p:cNvPr>
          <p:cNvSpPr txBox="1">
            <a:spLocks/>
          </p:cNvSpPr>
          <p:nvPr/>
        </p:nvSpPr>
        <p:spPr>
          <a:xfrm>
            <a:off x="6019887" y="3783941"/>
            <a:ext cx="5525364" cy="2875319"/>
          </a:xfrm>
          <a:prstGeom prst="rect">
            <a:avLst/>
          </a:prstGeom>
          <a:ln>
            <a:solidFill>
              <a:schemeClr val="tx1"/>
            </a:solidFill>
          </a:ln>
        </p:spPr>
        <p:txBody>
          <a:bodyPr vert="horz" lIns="91440" tIns="45720" rIns="91440" bIns="45720" numCol="1" spcCol="182880" rtlCol="0" anchor="t">
            <a:normAutofit lnSpcReduction="10000"/>
          </a:bodyPr>
          <a:lstStyle>
            <a:lvl1pPr marL="228600" indent="-228600" algn="l" defTabSz="914400" rtl="0" eaLnBrk="1" latinLnBrk="0" hangingPunct="1">
              <a:lnSpc>
                <a:spcPct val="90000"/>
              </a:lnSpc>
              <a:spcBef>
                <a:spcPts val="1000"/>
              </a:spcBef>
              <a:buClr>
                <a:schemeClr val="accent1"/>
              </a:buClr>
              <a:buFont typeface="Arial"/>
              <a:buChar char="•"/>
              <a:defRPr sz="2800" kern="1200">
                <a:solidFill>
                  <a:schemeClr val="tx1"/>
                </a:solidFill>
                <a:latin typeface="+mn-lt"/>
                <a:ea typeface="Arial Narrow" charset="0"/>
                <a:cs typeface="Arial Narrow" charset="0"/>
              </a:defRPr>
            </a:lvl1pPr>
            <a:lvl2pPr marL="685800" indent="-228600" algn="l" defTabSz="914400" rtl="0" eaLnBrk="1" latinLnBrk="0" hangingPunct="1">
              <a:lnSpc>
                <a:spcPct val="90000"/>
              </a:lnSpc>
              <a:spcBef>
                <a:spcPts val="500"/>
              </a:spcBef>
              <a:buClr>
                <a:schemeClr val="accent3"/>
              </a:buClr>
              <a:buFont typeface="Wingdings" pitchFamily="2" charset="2"/>
              <a:buChar char="§"/>
              <a:defRPr sz="2400" kern="1200">
                <a:solidFill>
                  <a:schemeClr val="tx1"/>
                </a:solidFill>
                <a:latin typeface="+mn-lt"/>
                <a:ea typeface="Arial Narrow" charset="0"/>
                <a:cs typeface="Arial Narrow" charset="0"/>
              </a:defRPr>
            </a:lvl2pPr>
            <a:lvl3pPr marL="1143000" indent="-228600" algn="l" defTabSz="914400" rtl="0" eaLnBrk="1" latinLnBrk="0" hangingPunct="1">
              <a:lnSpc>
                <a:spcPct val="90000"/>
              </a:lnSpc>
              <a:spcBef>
                <a:spcPts val="500"/>
              </a:spcBef>
              <a:buClr>
                <a:schemeClr val="accent4"/>
              </a:buClr>
              <a:buFont typeface="Arial"/>
              <a:buChar char="•"/>
              <a:defRPr sz="2000" kern="1200">
                <a:solidFill>
                  <a:schemeClr val="tx1"/>
                </a:solidFill>
                <a:latin typeface="+mn-lt"/>
                <a:ea typeface="Arial Narrow" charset="0"/>
                <a:cs typeface="Arial Narrow" charset="0"/>
              </a:defRPr>
            </a:lvl3pPr>
            <a:lvl4pPr marL="1600200" indent="-228600" algn="l" defTabSz="914400" rtl="0" eaLnBrk="1" latinLnBrk="0" hangingPunct="1">
              <a:lnSpc>
                <a:spcPct val="90000"/>
              </a:lnSpc>
              <a:spcBef>
                <a:spcPts val="500"/>
              </a:spcBef>
              <a:buClr>
                <a:schemeClr val="accent2"/>
              </a:buClr>
              <a:buFont typeface="Wingdings" pitchFamily="2" charset="2"/>
              <a:buChar char="§"/>
              <a:defRPr sz="1800" kern="1200">
                <a:solidFill>
                  <a:schemeClr val="tx1"/>
                </a:solidFill>
                <a:latin typeface="+mn-lt"/>
                <a:ea typeface="Arial Narrow" charset="0"/>
                <a:cs typeface="Arial Narrow" charset="0"/>
              </a:defRPr>
            </a:lvl4pPr>
            <a:lvl5pPr marL="2057400" indent="-228600" algn="l" defTabSz="914400" rtl="0" eaLnBrk="1" latinLnBrk="0" hangingPunct="1">
              <a:lnSpc>
                <a:spcPct val="90000"/>
              </a:lnSpc>
              <a:spcBef>
                <a:spcPts val="500"/>
              </a:spcBef>
              <a:buClr>
                <a:schemeClr val="accent6"/>
              </a:buClr>
              <a:buFont typeface="Arial"/>
              <a:buChar char="•"/>
              <a:defRPr sz="1800" kern="1200">
                <a:solidFill>
                  <a:schemeClr val="tx1"/>
                </a:solidFill>
                <a:latin typeface="+mn-lt"/>
                <a:ea typeface="Arial Narrow"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1500" u="sng" dirty="0">
                <a:latin typeface="Calibri" panose="020F0502020204030204" pitchFamily="34" charset="0"/>
                <a:cs typeface="Calibri" panose="020F0502020204030204" pitchFamily="34" charset="0"/>
              </a:rPr>
              <a:t>Milestones and Schedule</a:t>
            </a:r>
          </a:p>
          <a:p>
            <a:pPr marL="0" indent="0">
              <a:buFont typeface="Arial"/>
              <a:buNone/>
            </a:pPr>
            <a:r>
              <a:rPr lang="en-US" sz="1500" dirty="0">
                <a:latin typeface="Calibri" panose="020F0502020204030204" pitchFamily="34" charset="0"/>
                <a:cs typeface="Calibri" panose="020F0502020204030204" pitchFamily="34" charset="0"/>
              </a:rPr>
              <a:t>Completed H-FOS Phase A Study </a:t>
            </a:r>
            <a:r>
              <a:rPr lang="en-US" sz="1400" dirty="0">
                <a:latin typeface="Calibri" panose="020F0502020204030204" pitchFamily="34" charset="0"/>
                <a:cs typeface="Calibri" panose="020F0502020204030204" pitchFamily="34" charset="0"/>
              </a:rPr>
              <a:t>March 2022</a:t>
            </a:r>
          </a:p>
          <a:p>
            <a:pPr marL="0" indent="0">
              <a:buFont typeface="Arial"/>
              <a:buNone/>
            </a:pPr>
            <a:r>
              <a:rPr lang="en-US" sz="1500" dirty="0">
                <a:latin typeface="Calibri" panose="020F0502020204030204" pitchFamily="34" charset="0"/>
                <a:cs typeface="Calibri" panose="020F0502020204030204" pitchFamily="34" charset="0"/>
              </a:rPr>
              <a:t>Proposed NICEcube to H-FORT in June 2022</a:t>
            </a:r>
          </a:p>
          <a:p>
            <a:pPr marL="0" indent="0">
              <a:buFont typeface="Arial"/>
              <a:buNone/>
            </a:pPr>
            <a:r>
              <a:rPr lang="en-US" sz="1500" dirty="0">
                <a:latin typeface="Calibri" panose="020F0502020204030204" pitchFamily="34" charset="0"/>
                <a:cs typeface="Calibri" panose="020F0502020204030204" pitchFamily="34" charset="0"/>
              </a:rPr>
              <a:t>NICEcube proposal declined largely on basis of funds </a:t>
            </a:r>
            <a:r>
              <a:rPr lang="en-US" sz="1500" dirty="0" err="1">
                <a:latin typeface="Calibri" panose="020F0502020204030204" pitchFamily="34" charset="0"/>
                <a:cs typeface="Calibri" panose="020F0502020204030204" pitchFamily="34" charset="0"/>
              </a:rPr>
              <a:t>availabilty</a:t>
            </a:r>
            <a:endParaRPr lang="en-US" sz="1500" dirty="0">
              <a:latin typeface="Calibri" panose="020F0502020204030204" pitchFamily="34" charset="0"/>
              <a:cs typeface="Calibri" panose="020F0502020204030204" pitchFamily="34" charset="0"/>
            </a:endParaRPr>
          </a:p>
          <a:p>
            <a:pPr marL="0" indent="0">
              <a:buFont typeface="Arial"/>
              <a:buNone/>
            </a:pPr>
            <a:r>
              <a:rPr lang="en-US" sz="1500" dirty="0">
                <a:latin typeface="Calibri" panose="020F0502020204030204" pitchFamily="34" charset="0"/>
                <a:cs typeface="Calibri" panose="020F0502020204030204" pitchFamily="34" charset="0"/>
              </a:rPr>
              <a:t>Continuing work on breadboard with IRAD</a:t>
            </a:r>
          </a:p>
          <a:p>
            <a:pPr marL="0" indent="0">
              <a:buFont typeface="Arial"/>
              <a:buNone/>
            </a:pPr>
            <a:r>
              <a:rPr lang="en-US" sz="1500" dirty="0">
                <a:latin typeface="Calibri" panose="020F0502020204030204" pitchFamily="34" charset="0"/>
                <a:cs typeface="Calibri" panose="020F0502020204030204" pitchFamily="34" charset="0"/>
              </a:rPr>
              <a:t>Examining next steps and future proposal opportunities</a:t>
            </a:r>
          </a:p>
          <a:p>
            <a:pPr marL="0" indent="0">
              <a:buFont typeface="Arial"/>
              <a:buNone/>
            </a:pPr>
            <a:endParaRPr lang="en-US" sz="1200" dirty="0"/>
          </a:p>
          <a:p>
            <a:pPr marL="0" indent="0">
              <a:buFont typeface="Arial"/>
              <a:buNone/>
            </a:pPr>
            <a:r>
              <a:rPr lang="en-US" sz="1600" u="sng" dirty="0">
                <a:latin typeface="Calibri" panose="020F0502020204030204" pitchFamily="34" charset="0"/>
                <a:cs typeface="Calibri" panose="020F0502020204030204" pitchFamily="34" charset="0"/>
              </a:rPr>
              <a:t>Technology Readiness Level</a:t>
            </a:r>
          </a:p>
          <a:p>
            <a:pPr marL="0" indent="0">
              <a:buFont typeface="Arial"/>
              <a:buNone/>
            </a:pPr>
            <a:r>
              <a:rPr lang="en-US" sz="1600" dirty="0">
                <a:latin typeface="Calibri" panose="020F0502020204030204" pitchFamily="34" charset="0"/>
                <a:cs typeface="Calibri" panose="020F0502020204030204" pitchFamily="34" charset="0"/>
              </a:rPr>
              <a:t>All proposed sub-systems and components at TRL 4-6</a:t>
            </a:r>
          </a:p>
          <a:p>
            <a:pPr marL="0" indent="0">
              <a:buFont typeface="Arial"/>
              <a:buNone/>
            </a:pPr>
            <a:endParaRPr lang="en-US" sz="2400" dirty="0"/>
          </a:p>
        </p:txBody>
      </p:sp>
      <p:pic>
        <p:nvPicPr>
          <p:cNvPr id="4" name="Picture 3" descr="A diagram of a device&#10;&#10;Description automatically generated">
            <a:extLst>
              <a:ext uri="{FF2B5EF4-FFF2-40B4-BE49-F238E27FC236}">
                <a16:creationId xmlns:a16="http://schemas.microsoft.com/office/drawing/2014/main" id="{A1D78623-0AC2-C912-A00E-FE612D94139E}"/>
              </a:ext>
            </a:extLst>
          </p:cNvPr>
          <p:cNvPicPr>
            <a:picLocks noChangeAspect="1"/>
          </p:cNvPicPr>
          <p:nvPr/>
        </p:nvPicPr>
        <p:blipFill>
          <a:blip r:embed="rId2"/>
          <a:stretch>
            <a:fillRect/>
          </a:stretch>
        </p:blipFill>
        <p:spPr>
          <a:xfrm>
            <a:off x="8876123" y="1090482"/>
            <a:ext cx="2651852" cy="2470801"/>
          </a:xfrm>
          <a:prstGeom prst="rect">
            <a:avLst/>
          </a:prstGeom>
        </p:spPr>
      </p:pic>
      <p:sp>
        <p:nvSpPr>
          <p:cNvPr id="6" name="TextBox 5">
            <a:extLst>
              <a:ext uri="{FF2B5EF4-FFF2-40B4-BE49-F238E27FC236}">
                <a16:creationId xmlns:a16="http://schemas.microsoft.com/office/drawing/2014/main" id="{C1F7DBE9-6E98-BAE6-FFEF-F9D2D54A156B}"/>
              </a:ext>
            </a:extLst>
          </p:cNvPr>
          <p:cNvSpPr txBox="1"/>
          <p:nvPr/>
        </p:nvSpPr>
        <p:spPr>
          <a:xfrm>
            <a:off x="25472571" y="17090572"/>
            <a:ext cx="3320143" cy="2554545"/>
          </a:xfrm>
          <a:prstGeom prst="rect">
            <a:avLst/>
          </a:prstGeom>
          <a:noFill/>
          <a:ln>
            <a:solidFill>
              <a:srgbClr val="0070C0"/>
            </a:solidFill>
          </a:ln>
        </p:spPr>
        <p:txBody>
          <a:bodyPr wrap="square" rtlCol="0">
            <a:spAutoFit/>
          </a:bodyPr>
          <a:lstStyle/>
          <a:p>
            <a:r>
              <a:rPr lang="en-US" sz="2000" b="1" u="sng" dirty="0">
                <a:solidFill>
                  <a:srgbClr val="0432FF"/>
                </a:solidFill>
                <a:latin typeface="Calibri" panose="020F0502020204030204" pitchFamily="34" charset="0"/>
                <a:cs typeface="Calibri" panose="020F0502020204030204" pitchFamily="34" charset="0"/>
              </a:rPr>
              <a:t>Key Parameters</a:t>
            </a:r>
          </a:p>
          <a:p>
            <a:endParaRPr lang="en-US" sz="2000" b="1" dirty="0">
              <a:solidFill>
                <a:srgbClr val="0432FF"/>
              </a:solidFill>
              <a:latin typeface="Calibri" panose="020F0502020204030204" pitchFamily="34" charset="0"/>
              <a:cs typeface="Calibri" panose="020F0502020204030204" pitchFamily="34" charset="0"/>
            </a:endParaRPr>
          </a:p>
          <a:p>
            <a:r>
              <a:rPr lang="en-US" sz="2000" b="1" dirty="0">
                <a:solidFill>
                  <a:srgbClr val="0432FF"/>
                </a:solidFill>
                <a:latin typeface="Calibri" panose="020F0502020204030204" pitchFamily="34" charset="0"/>
                <a:cs typeface="Calibri" panose="020F0502020204030204" pitchFamily="34" charset="0"/>
              </a:rPr>
              <a:t>Mass: 21.2 kg</a:t>
            </a:r>
          </a:p>
          <a:p>
            <a:r>
              <a:rPr lang="en-US" sz="2000" b="1" dirty="0">
                <a:solidFill>
                  <a:srgbClr val="0432FF"/>
                </a:solidFill>
                <a:latin typeface="Calibri" panose="020F0502020204030204" pitchFamily="34" charset="0"/>
                <a:cs typeface="Calibri" panose="020F0502020204030204" pitchFamily="34" charset="0"/>
              </a:rPr>
              <a:t>Power: 24 W</a:t>
            </a:r>
          </a:p>
          <a:p>
            <a:r>
              <a:rPr lang="en-US" sz="2000" b="1" dirty="0">
                <a:solidFill>
                  <a:srgbClr val="0432FF"/>
                </a:solidFill>
                <a:latin typeface="Calibri" panose="020F0502020204030204" pitchFamily="34" charset="0"/>
                <a:cs typeface="Calibri" panose="020F0502020204030204" pitchFamily="34" charset="0"/>
              </a:rPr>
              <a:t>Size: 12U</a:t>
            </a:r>
          </a:p>
          <a:p>
            <a:r>
              <a:rPr lang="en-US" sz="2000" b="1" dirty="0">
                <a:solidFill>
                  <a:srgbClr val="0432FF"/>
                </a:solidFill>
                <a:latin typeface="Calibri" panose="020F0502020204030204" pitchFamily="34" charset="0"/>
                <a:cs typeface="Calibri" panose="020F0502020204030204" pitchFamily="34" charset="0"/>
              </a:rPr>
              <a:t>Focal plane Temp: 110 K</a:t>
            </a:r>
          </a:p>
          <a:p>
            <a:r>
              <a:rPr lang="en-US" sz="2000" b="1" dirty="0">
                <a:solidFill>
                  <a:srgbClr val="0432FF"/>
                </a:solidFill>
                <a:latin typeface="Calibri" panose="020F0502020204030204" pitchFamily="34" charset="0"/>
                <a:cs typeface="Calibri" panose="020F0502020204030204" pitchFamily="34" charset="0"/>
              </a:rPr>
              <a:t>One detector @ 5.3 mm</a:t>
            </a:r>
          </a:p>
          <a:p>
            <a:r>
              <a:rPr lang="en-US" sz="2000" b="1" dirty="0">
                <a:solidFill>
                  <a:srgbClr val="0432FF"/>
                </a:solidFill>
                <a:latin typeface="Calibri" panose="020F0502020204030204" pitchFamily="34" charset="0"/>
                <a:cs typeface="Calibri" panose="020F0502020204030204" pitchFamily="34" charset="0"/>
              </a:rPr>
              <a:t>Excellent stray light rejection</a:t>
            </a:r>
          </a:p>
        </p:txBody>
      </p:sp>
      <p:sp>
        <p:nvSpPr>
          <p:cNvPr id="7" name="TextBox 6">
            <a:extLst>
              <a:ext uri="{FF2B5EF4-FFF2-40B4-BE49-F238E27FC236}">
                <a16:creationId xmlns:a16="http://schemas.microsoft.com/office/drawing/2014/main" id="{60064090-7652-9D87-C8A5-4F52E112B26B}"/>
              </a:ext>
            </a:extLst>
          </p:cNvPr>
          <p:cNvSpPr txBox="1"/>
          <p:nvPr/>
        </p:nvSpPr>
        <p:spPr>
          <a:xfrm>
            <a:off x="7674429" y="1970314"/>
            <a:ext cx="184731" cy="369332"/>
          </a:xfrm>
          <a:prstGeom prst="rect">
            <a:avLst/>
          </a:prstGeom>
          <a:noFill/>
        </p:spPr>
        <p:txBody>
          <a:bodyPr wrap="none" rtlCol="0">
            <a:spAutoFit/>
          </a:bodyPr>
          <a:lstStyle/>
          <a:p>
            <a:endParaRPr lang="en-US" dirty="0"/>
          </a:p>
        </p:txBody>
      </p:sp>
      <p:sp>
        <p:nvSpPr>
          <p:cNvPr id="10" name="TextBox 9">
            <a:extLst>
              <a:ext uri="{FF2B5EF4-FFF2-40B4-BE49-F238E27FC236}">
                <a16:creationId xmlns:a16="http://schemas.microsoft.com/office/drawing/2014/main" id="{47DC6FDD-C723-2FAB-F8A2-910037436265}"/>
              </a:ext>
            </a:extLst>
          </p:cNvPr>
          <p:cNvSpPr txBox="1"/>
          <p:nvPr/>
        </p:nvSpPr>
        <p:spPr>
          <a:xfrm>
            <a:off x="6019887" y="1216445"/>
            <a:ext cx="3499676" cy="2308324"/>
          </a:xfrm>
          <a:prstGeom prst="rect">
            <a:avLst/>
          </a:prstGeom>
          <a:noFill/>
        </p:spPr>
        <p:txBody>
          <a:bodyPr wrap="none" rtlCol="0">
            <a:spAutoFit/>
          </a:bodyPr>
          <a:lstStyle/>
          <a:p>
            <a:r>
              <a:rPr lang="en-US" u="sng" dirty="0"/>
              <a:t>Key NICEcube Parameters</a:t>
            </a:r>
          </a:p>
          <a:p>
            <a:endParaRPr lang="en-US" dirty="0"/>
          </a:p>
          <a:p>
            <a:r>
              <a:rPr lang="en-US" dirty="0"/>
              <a:t>Mass: 21.2 kg</a:t>
            </a:r>
          </a:p>
          <a:p>
            <a:r>
              <a:rPr lang="en-US" dirty="0"/>
              <a:t>Power: 24 W</a:t>
            </a:r>
          </a:p>
          <a:p>
            <a:r>
              <a:rPr lang="en-US" dirty="0"/>
              <a:t>Size: 12 U</a:t>
            </a:r>
          </a:p>
          <a:p>
            <a:r>
              <a:rPr lang="en-US" dirty="0"/>
              <a:t>Focal Plane Temp: 110 K</a:t>
            </a:r>
          </a:p>
          <a:p>
            <a:r>
              <a:rPr lang="en-US" dirty="0"/>
              <a:t>One detector @ 5.3 </a:t>
            </a:r>
            <a:r>
              <a:rPr lang="en-US" dirty="0">
                <a:latin typeface="Symbol" pitchFamily="2" charset="2"/>
              </a:rPr>
              <a:t>m</a:t>
            </a:r>
            <a:r>
              <a:rPr lang="en-US" dirty="0"/>
              <a:t>m</a:t>
            </a:r>
          </a:p>
          <a:p>
            <a:r>
              <a:rPr lang="en-US" dirty="0"/>
              <a:t>Excellent Stray Light Rejection</a:t>
            </a:r>
          </a:p>
        </p:txBody>
      </p:sp>
      <p:sp>
        <p:nvSpPr>
          <p:cNvPr id="11" name="TextBox 10">
            <a:extLst>
              <a:ext uri="{FF2B5EF4-FFF2-40B4-BE49-F238E27FC236}">
                <a16:creationId xmlns:a16="http://schemas.microsoft.com/office/drawing/2014/main" id="{2123CFA9-8786-7954-22D1-76F3320C299E}"/>
              </a:ext>
            </a:extLst>
          </p:cNvPr>
          <p:cNvSpPr txBox="1"/>
          <p:nvPr/>
        </p:nvSpPr>
        <p:spPr>
          <a:xfrm>
            <a:off x="10297886" y="578031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3534147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10DA97-BC7B-5193-0127-ABD76009C924}"/>
              </a:ext>
            </a:extLst>
          </p:cNvPr>
          <p:cNvSpPr txBox="1"/>
          <p:nvPr/>
        </p:nvSpPr>
        <p:spPr>
          <a:xfrm>
            <a:off x="4885151" y="3429000"/>
            <a:ext cx="1912703" cy="400110"/>
          </a:xfrm>
          <a:prstGeom prst="rect">
            <a:avLst/>
          </a:prstGeom>
          <a:noFill/>
        </p:spPr>
        <p:txBody>
          <a:bodyPr wrap="none" rtlCol="0">
            <a:spAutoFit/>
          </a:bodyPr>
          <a:lstStyle/>
          <a:p>
            <a:r>
              <a:rPr lang="en-US" sz="2000" b="1" dirty="0"/>
              <a:t>Backup Slides</a:t>
            </a:r>
          </a:p>
        </p:txBody>
      </p:sp>
    </p:spTree>
    <p:extLst>
      <p:ext uri="{BB962C8B-B14F-4D97-AF65-F5344CB8AC3E}">
        <p14:creationId xmlns:p14="http://schemas.microsoft.com/office/powerpoint/2010/main" val="85542565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72559"/>
          </a:xfrm>
        </p:spPr>
        <p:txBody>
          <a:bodyPr>
            <a:normAutofit/>
          </a:bodyPr>
          <a:lstStyle/>
          <a:p>
            <a:pPr algn="ctr"/>
            <a:r>
              <a:rPr lang="en-US" sz="3600" b="1" dirty="0">
                <a:solidFill>
                  <a:srgbClr val="0432FF"/>
                </a:solidFill>
              </a:rPr>
              <a:t>IR Cooling and Neutral Density – Overcooling</a:t>
            </a:r>
          </a:p>
        </p:txBody>
      </p:sp>
      <p:sp>
        <p:nvSpPr>
          <p:cNvPr id="3" name="Date Placeholder 2"/>
          <p:cNvSpPr>
            <a:spLocks noGrp="1"/>
          </p:cNvSpPr>
          <p:nvPr>
            <p:ph type="dt" sz="half" idx="10"/>
          </p:nvPr>
        </p:nvSpPr>
        <p:spPr/>
        <p:txBody>
          <a:bodyPr/>
          <a:lstStyle/>
          <a:p>
            <a:fld id="{39D77DDA-10D0-9049-B342-7CF3B70D4EAD}" type="datetime1">
              <a:rPr lang="en-US" smtClean="0"/>
              <a:t>10/16/23</a:t>
            </a:fld>
            <a:endParaRPr lang="en-US"/>
          </a:p>
        </p:txBody>
      </p:sp>
      <p:sp>
        <p:nvSpPr>
          <p:cNvPr id="4" name="Footer Placeholder 3"/>
          <p:cNvSpPr>
            <a:spLocks noGrp="1"/>
          </p:cNvSpPr>
          <p:nvPr>
            <p:ph type="ftr" sz="quarter" idx="11"/>
          </p:nvPr>
        </p:nvSpPr>
        <p:spPr/>
        <p:txBody>
          <a:bodyPr/>
          <a:lstStyle/>
          <a:p>
            <a:r>
              <a:rPr lang="en-US"/>
              <a:t>Triennial Earth-Sun Summit</a:t>
            </a:r>
          </a:p>
        </p:txBody>
      </p:sp>
      <p:sp>
        <p:nvSpPr>
          <p:cNvPr id="5" name="Slide Number Placeholder 4"/>
          <p:cNvSpPr>
            <a:spLocks noGrp="1"/>
          </p:cNvSpPr>
          <p:nvPr>
            <p:ph type="sldNum" sz="quarter" idx="12"/>
          </p:nvPr>
        </p:nvSpPr>
        <p:spPr/>
        <p:txBody>
          <a:bodyPr/>
          <a:lstStyle/>
          <a:p>
            <a:fld id="{B44E901B-02C9-9947-A5AD-94CE0E69DD67}" type="slidenum">
              <a:rPr lang="en-US" smtClean="0"/>
              <a:t>15</a:t>
            </a:fld>
            <a:endParaRPr lang="en-US"/>
          </a:p>
        </p:txBody>
      </p:sp>
      <p:pic>
        <p:nvPicPr>
          <p:cNvPr id="6" name="Picture 2"/>
          <p:cNvPicPr>
            <a:picLocks noChangeAspect="1" noChangeArrowheads="1"/>
          </p:cNvPicPr>
          <p:nvPr/>
        </p:nvPicPr>
        <p:blipFill rotWithShape="1">
          <a:blip r:embed="rId2" cstate="print"/>
          <a:srcRect b="81315"/>
          <a:stretch/>
        </p:blipFill>
        <p:spPr bwMode="auto">
          <a:xfrm>
            <a:off x="6064941" y="1292773"/>
            <a:ext cx="6127059" cy="1898560"/>
          </a:xfrm>
          <a:prstGeom prst="rect">
            <a:avLst/>
          </a:prstGeom>
          <a:noFill/>
          <a:ln w="9525">
            <a:noFill/>
            <a:round/>
            <a:headEnd/>
            <a:tailEnd/>
          </a:ln>
        </p:spPr>
      </p:pic>
      <p:pic>
        <p:nvPicPr>
          <p:cNvPr id="7" name="Picture 2"/>
          <p:cNvPicPr>
            <a:picLocks noChangeAspect="1" noChangeArrowheads="1"/>
          </p:cNvPicPr>
          <p:nvPr/>
        </p:nvPicPr>
        <p:blipFill rotWithShape="1">
          <a:blip r:embed="rId2" cstate="print"/>
          <a:srcRect t="34421" b="48040"/>
          <a:stretch/>
        </p:blipFill>
        <p:spPr bwMode="auto">
          <a:xfrm>
            <a:off x="6058609" y="3669285"/>
            <a:ext cx="6133391" cy="1742688"/>
          </a:xfrm>
          <a:prstGeom prst="rect">
            <a:avLst/>
          </a:prstGeom>
          <a:noFill/>
          <a:ln w="9525">
            <a:noFill/>
            <a:round/>
            <a:headEnd/>
            <a:tailEnd/>
          </a:ln>
        </p:spPr>
      </p:pic>
      <p:cxnSp>
        <p:nvCxnSpPr>
          <p:cNvPr id="9" name="Straight Connector 8"/>
          <p:cNvCxnSpPr/>
          <p:nvPr/>
        </p:nvCxnSpPr>
        <p:spPr>
          <a:xfrm flipV="1">
            <a:off x="0" y="630621"/>
            <a:ext cx="12192000" cy="31531"/>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0" y="6245943"/>
            <a:ext cx="12192000" cy="31531"/>
          </a:xfrm>
          <a:prstGeom prst="line">
            <a:avLst/>
          </a:prstGeom>
          <a:ln w="19050">
            <a:solidFill>
              <a:srgbClr val="0432FF"/>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75358" y="1097644"/>
            <a:ext cx="5798190" cy="4801314"/>
          </a:xfrm>
          <a:prstGeom prst="rect">
            <a:avLst/>
          </a:prstGeom>
          <a:noFill/>
          <a:ln>
            <a:solidFill>
              <a:srgbClr val="0432FF"/>
            </a:solidFill>
          </a:ln>
        </p:spPr>
        <p:txBody>
          <a:bodyPr wrap="none" rtlCol="0">
            <a:spAutoFit/>
          </a:bodyPr>
          <a:lstStyle/>
          <a:p>
            <a:pPr marL="342900" indent="-342900">
              <a:buFont typeface="Arial" charset="0"/>
              <a:buChar char="•"/>
            </a:pPr>
            <a:r>
              <a:rPr lang="en-US" b="1" dirty="0">
                <a:solidFill>
                  <a:srgbClr val="0432FF"/>
                </a:solidFill>
              </a:rPr>
              <a:t>Some events result in “overcooling” of thermosphere</a:t>
            </a:r>
            <a:br>
              <a:rPr lang="en-US" b="1" dirty="0">
                <a:solidFill>
                  <a:srgbClr val="0432FF"/>
                </a:solidFill>
              </a:rPr>
            </a:br>
            <a:r>
              <a:rPr lang="en-US" b="1" dirty="0">
                <a:solidFill>
                  <a:srgbClr val="0432FF"/>
                </a:solidFill>
              </a:rPr>
              <a:t>[</a:t>
            </a:r>
            <a:r>
              <a:rPr lang="en-US" b="1" i="1" dirty="0">
                <a:solidFill>
                  <a:srgbClr val="0432FF"/>
                </a:solidFill>
              </a:rPr>
              <a:t>Lei et al</a:t>
            </a:r>
            <a:r>
              <a:rPr lang="en-US" b="1" dirty="0">
                <a:solidFill>
                  <a:srgbClr val="0432FF"/>
                </a:solidFill>
              </a:rPr>
              <a:t>., 2012]</a:t>
            </a:r>
          </a:p>
          <a:p>
            <a:pPr marL="342900" indent="-342900">
              <a:buFont typeface="Arial" charset="0"/>
              <a:buChar char="•"/>
            </a:pPr>
            <a:endParaRPr lang="en-US" b="1" dirty="0">
              <a:solidFill>
                <a:srgbClr val="0432FF"/>
              </a:solidFill>
            </a:endParaRPr>
          </a:p>
          <a:p>
            <a:pPr marL="342900" indent="-342900">
              <a:buFont typeface="Arial" charset="0"/>
              <a:buChar char="•"/>
            </a:pPr>
            <a:r>
              <a:rPr lang="en-US" b="1" dirty="0">
                <a:solidFill>
                  <a:srgbClr val="0432FF"/>
                </a:solidFill>
              </a:rPr>
              <a:t>So much NO is produced that it rapidly cools the </a:t>
            </a:r>
            <a:br>
              <a:rPr lang="en-US" b="1" dirty="0">
                <a:solidFill>
                  <a:srgbClr val="0432FF"/>
                </a:solidFill>
              </a:rPr>
            </a:br>
            <a:r>
              <a:rPr lang="en-US" b="1" dirty="0">
                <a:solidFill>
                  <a:srgbClr val="0432FF"/>
                </a:solidFill>
              </a:rPr>
              <a:t>thermosphere to a state colder than before the storm</a:t>
            </a:r>
          </a:p>
          <a:p>
            <a:pPr marL="342900" indent="-342900">
              <a:buFont typeface="Arial" charset="0"/>
              <a:buChar char="•"/>
            </a:pPr>
            <a:endParaRPr lang="en-US" b="1" dirty="0">
              <a:solidFill>
                <a:srgbClr val="0432FF"/>
              </a:solidFill>
            </a:endParaRPr>
          </a:p>
          <a:p>
            <a:pPr marL="342900" indent="-342900">
              <a:buFont typeface="Arial" charset="0"/>
              <a:buChar char="•"/>
            </a:pPr>
            <a:r>
              <a:rPr lang="en-US" b="1" dirty="0">
                <a:solidFill>
                  <a:srgbClr val="0432FF"/>
                </a:solidFill>
              </a:rPr>
              <a:t>Density “collapses” rapidly after initial increase</a:t>
            </a:r>
          </a:p>
          <a:p>
            <a:pPr marL="342900" indent="-342900">
              <a:buFont typeface="Arial" charset="0"/>
              <a:buChar char="•"/>
            </a:pPr>
            <a:endParaRPr lang="en-US" b="1" dirty="0">
              <a:solidFill>
                <a:srgbClr val="0432FF"/>
              </a:solidFill>
            </a:endParaRPr>
          </a:p>
          <a:p>
            <a:pPr marL="342900" indent="-342900">
              <a:buFont typeface="Arial" charset="0"/>
              <a:buChar char="•"/>
            </a:pPr>
            <a:r>
              <a:rPr lang="en-US" b="1" dirty="0">
                <a:solidFill>
                  <a:srgbClr val="0432FF"/>
                </a:solidFill>
              </a:rPr>
              <a:t>These overcooling events most often result in failed </a:t>
            </a:r>
            <a:br>
              <a:rPr lang="en-US" b="1" dirty="0">
                <a:solidFill>
                  <a:srgbClr val="0432FF"/>
                </a:solidFill>
              </a:rPr>
            </a:br>
            <a:r>
              <a:rPr lang="en-US" b="1" dirty="0">
                <a:solidFill>
                  <a:srgbClr val="0432FF"/>
                </a:solidFill>
              </a:rPr>
              <a:t>density forecasts [</a:t>
            </a:r>
            <a:r>
              <a:rPr lang="en-US" b="1" i="1" dirty="0" err="1">
                <a:solidFill>
                  <a:srgbClr val="0432FF"/>
                </a:solidFill>
              </a:rPr>
              <a:t>Knipp</a:t>
            </a:r>
            <a:r>
              <a:rPr lang="en-US" b="1" i="1" dirty="0">
                <a:solidFill>
                  <a:srgbClr val="0432FF"/>
                </a:solidFill>
              </a:rPr>
              <a:t> et al</a:t>
            </a:r>
            <a:r>
              <a:rPr lang="en-US" b="1" dirty="0">
                <a:solidFill>
                  <a:srgbClr val="0432FF"/>
                </a:solidFill>
              </a:rPr>
              <a:t>., 2013]</a:t>
            </a:r>
          </a:p>
          <a:p>
            <a:pPr marL="342900" indent="-342900">
              <a:buFont typeface="Arial" charset="0"/>
              <a:buChar char="•"/>
            </a:pPr>
            <a:endParaRPr lang="en-US" b="1" dirty="0">
              <a:solidFill>
                <a:srgbClr val="0432FF"/>
              </a:solidFill>
            </a:endParaRPr>
          </a:p>
          <a:p>
            <a:pPr marL="342900" indent="-342900">
              <a:buFont typeface="Arial" charset="0"/>
              <a:buChar char="•"/>
            </a:pPr>
            <a:r>
              <a:rPr lang="en-US" b="1" dirty="0">
                <a:solidFill>
                  <a:srgbClr val="0432FF"/>
                </a:solidFill>
              </a:rPr>
              <a:t>Unlikely that overcooling events can be defined a priori</a:t>
            </a:r>
            <a:br>
              <a:rPr lang="en-US" b="1" dirty="0">
                <a:solidFill>
                  <a:srgbClr val="0432FF"/>
                </a:solidFill>
              </a:rPr>
            </a:br>
            <a:r>
              <a:rPr lang="en-US" b="1" dirty="0">
                <a:solidFill>
                  <a:srgbClr val="0432FF"/>
                </a:solidFill>
              </a:rPr>
              <a:t>in forecasts, nor can their extent be predicted</a:t>
            </a:r>
          </a:p>
          <a:p>
            <a:pPr marL="342900" indent="-342900">
              <a:buFont typeface="Arial" charset="0"/>
              <a:buChar char="•"/>
            </a:pPr>
            <a:endParaRPr lang="en-US" dirty="0">
              <a:solidFill>
                <a:srgbClr val="0432FF"/>
              </a:solidFill>
            </a:endParaRPr>
          </a:p>
          <a:p>
            <a:pPr marL="342900" indent="-342900">
              <a:buFont typeface="Arial" charset="0"/>
              <a:buChar char="•"/>
            </a:pPr>
            <a:r>
              <a:rPr lang="en-US" b="1" dirty="0">
                <a:solidFill>
                  <a:srgbClr val="0432FF"/>
                </a:solidFill>
              </a:rPr>
              <a:t>Understanding and predicting overcooling is recognized</a:t>
            </a:r>
            <a:br>
              <a:rPr lang="en-US" b="1" dirty="0">
                <a:solidFill>
                  <a:srgbClr val="0432FF"/>
                </a:solidFill>
              </a:rPr>
            </a:br>
            <a:r>
              <a:rPr lang="en-US" b="1" dirty="0">
                <a:solidFill>
                  <a:srgbClr val="0432FF"/>
                </a:solidFill>
              </a:rPr>
              <a:t>as a Key Science Goal in Space Physics in the 2013 </a:t>
            </a:r>
            <a:br>
              <a:rPr lang="en-US" b="1" dirty="0">
                <a:solidFill>
                  <a:srgbClr val="0432FF"/>
                </a:solidFill>
              </a:rPr>
            </a:br>
            <a:r>
              <a:rPr lang="en-US" b="1" dirty="0">
                <a:solidFill>
                  <a:srgbClr val="0432FF"/>
                </a:solidFill>
              </a:rPr>
              <a:t>Decadal Survey</a:t>
            </a:r>
          </a:p>
        </p:txBody>
      </p:sp>
      <p:cxnSp>
        <p:nvCxnSpPr>
          <p:cNvPr id="13" name="Straight Arrow Connector 12"/>
          <p:cNvCxnSpPr/>
          <p:nvPr/>
        </p:nvCxnSpPr>
        <p:spPr>
          <a:xfrm flipH="1" flipV="1">
            <a:off x="8153400" y="4582363"/>
            <a:ext cx="370367" cy="113715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746068" y="5758958"/>
            <a:ext cx="1729063" cy="369332"/>
          </a:xfrm>
          <a:prstGeom prst="rect">
            <a:avLst/>
          </a:prstGeom>
          <a:noFill/>
        </p:spPr>
        <p:txBody>
          <a:bodyPr wrap="none" rtlCol="0">
            <a:spAutoFit/>
          </a:bodyPr>
          <a:lstStyle/>
          <a:p>
            <a:r>
              <a:rPr lang="en-US"/>
              <a:t>Density Collapse</a:t>
            </a:r>
          </a:p>
        </p:txBody>
      </p:sp>
      <p:sp>
        <p:nvSpPr>
          <p:cNvPr id="15" name="TextBox 14"/>
          <p:cNvSpPr txBox="1"/>
          <p:nvPr/>
        </p:nvSpPr>
        <p:spPr>
          <a:xfrm>
            <a:off x="7345325" y="6368824"/>
            <a:ext cx="3327193" cy="369332"/>
          </a:xfrm>
          <a:prstGeom prst="rect">
            <a:avLst/>
          </a:prstGeom>
          <a:noFill/>
          <a:ln>
            <a:solidFill>
              <a:schemeClr val="tx1"/>
            </a:solidFill>
          </a:ln>
        </p:spPr>
        <p:txBody>
          <a:bodyPr wrap="none" rtlCol="0">
            <a:spAutoFit/>
          </a:bodyPr>
          <a:lstStyle/>
          <a:p>
            <a:r>
              <a:rPr lang="en-US" i="1" dirty="0" err="1"/>
              <a:t>Knipp</a:t>
            </a:r>
            <a:r>
              <a:rPr lang="en-US" i="1" dirty="0"/>
              <a:t> et al</a:t>
            </a:r>
            <a:r>
              <a:rPr lang="en-US" dirty="0"/>
              <a:t>., Space Weather, 2017</a:t>
            </a:r>
          </a:p>
        </p:txBody>
      </p:sp>
      <p:cxnSp>
        <p:nvCxnSpPr>
          <p:cNvPr id="12" name="Straight Arrow Connector 11"/>
          <p:cNvCxnSpPr/>
          <p:nvPr/>
        </p:nvCxnSpPr>
        <p:spPr>
          <a:xfrm flipV="1">
            <a:off x="9340770" y="4582363"/>
            <a:ext cx="1481559" cy="113715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9370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5765" t="4894" r="4942" b="6040"/>
          <a:stretch/>
        </p:blipFill>
        <p:spPr>
          <a:xfrm>
            <a:off x="1693988" y="615759"/>
            <a:ext cx="3465478" cy="2591809"/>
          </a:xfrm>
          <a:prstGeom prst="rect">
            <a:avLst/>
          </a:prstGeom>
        </p:spPr>
      </p:pic>
      <p:sp>
        <p:nvSpPr>
          <p:cNvPr id="8" name="TextBox 7"/>
          <p:cNvSpPr txBox="1"/>
          <p:nvPr/>
        </p:nvSpPr>
        <p:spPr>
          <a:xfrm>
            <a:off x="3181350" y="1490896"/>
            <a:ext cx="1561902" cy="276999"/>
          </a:xfrm>
          <a:prstGeom prst="rect">
            <a:avLst/>
          </a:prstGeom>
          <a:noFill/>
          <a:ln>
            <a:solidFill>
              <a:srgbClr val="0432FF"/>
            </a:solidFill>
          </a:ln>
        </p:spPr>
        <p:txBody>
          <a:bodyPr wrap="none" rtlCol="0">
            <a:spAutoFit/>
          </a:bodyPr>
          <a:lstStyle/>
          <a:p>
            <a:r>
              <a:rPr lang="en-US" sz="1200" b="1" dirty="0"/>
              <a:t>Radiance – (W/m</a:t>
            </a:r>
            <a:r>
              <a:rPr lang="en-US" sz="1200" b="1" baseline="30000" dirty="0"/>
              <a:t>2</a:t>
            </a:r>
            <a:r>
              <a:rPr lang="en-US" sz="1200" b="1" dirty="0"/>
              <a:t>/</a:t>
            </a:r>
            <a:r>
              <a:rPr lang="en-US" sz="1200" b="1" dirty="0" err="1"/>
              <a:t>sr</a:t>
            </a:r>
            <a:r>
              <a:rPr lang="en-US" sz="1200" dirty="0"/>
              <a:t>)</a:t>
            </a:r>
          </a:p>
        </p:txBody>
      </p:sp>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5765" t="4445" r="4368" b="5415"/>
          <a:stretch/>
        </p:blipFill>
        <p:spPr>
          <a:xfrm>
            <a:off x="6792352" y="615759"/>
            <a:ext cx="3590336" cy="2700211"/>
          </a:xfrm>
          <a:prstGeom prst="rect">
            <a:avLst/>
          </a:prstGeom>
        </p:spPr>
      </p:pic>
      <p:sp>
        <p:nvSpPr>
          <p:cNvPr id="2" name="Date Placeholder 1"/>
          <p:cNvSpPr>
            <a:spLocks noGrp="1"/>
          </p:cNvSpPr>
          <p:nvPr>
            <p:ph type="dt" sz="quarter" idx="10"/>
          </p:nvPr>
        </p:nvSpPr>
        <p:spPr/>
        <p:txBody>
          <a:bodyPr/>
          <a:lstStyle/>
          <a:p>
            <a:pPr>
              <a:defRPr/>
            </a:pPr>
            <a:fld id="{796BAE7F-FB69-9942-B958-0CF3E3783BDA}" type="datetime1">
              <a:rPr lang="en-US" altLang="en-US" smtClean="0"/>
              <a:t>10/16/23</a:t>
            </a:fld>
            <a:endParaRPr lang="en-US" altLang="en-US"/>
          </a:p>
        </p:txBody>
      </p:sp>
      <p:sp>
        <p:nvSpPr>
          <p:cNvPr id="3" name="Footer Placeholder 2"/>
          <p:cNvSpPr>
            <a:spLocks noGrp="1"/>
          </p:cNvSpPr>
          <p:nvPr>
            <p:ph type="ftr" sz="quarter" idx="11"/>
          </p:nvPr>
        </p:nvSpPr>
        <p:spPr/>
        <p:txBody>
          <a:bodyPr/>
          <a:lstStyle/>
          <a:p>
            <a:pPr>
              <a:defRPr/>
            </a:pPr>
            <a:endParaRPr lang="en-US" altLang="en-US" dirty="0"/>
          </a:p>
        </p:txBody>
      </p:sp>
      <p:sp>
        <p:nvSpPr>
          <p:cNvPr id="4" name="Slide Number Placeholder 3"/>
          <p:cNvSpPr>
            <a:spLocks noGrp="1"/>
          </p:cNvSpPr>
          <p:nvPr>
            <p:ph type="sldNum" sz="quarter" idx="12"/>
          </p:nvPr>
        </p:nvSpPr>
        <p:spPr/>
        <p:txBody>
          <a:bodyPr/>
          <a:lstStyle/>
          <a:p>
            <a:pPr>
              <a:defRPr/>
            </a:pPr>
            <a:fld id="{F8CDC278-41AE-8B44-B31D-ACFE2CED6CB3}" type="slidenum">
              <a:rPr lang="en-US" altLang="en-US" smtClean="0"/>
              <a:pPr>
                <a:defRPr/>
              </a:pPr>
              <a:t>16</a:t>
            </a:fld>
            <a:endParaRPr lang="en-US" altLang="en-US"/>
          </a:p>
        </p:txBody>
      </p:sp>
      <p:sp>
        <p:nvSpPr>
          <p:cNvPr id="45060" name="Title 1"/>
          <p:cNvSpPr txBox="1">
            <a:spLocks/>
          </p:cNvSpPr>
          <p:nvPr/>
        </p:nvSpPr>
        <p:spPr bwMode="auto">
          <a:xfrm>
            <a:off x="2051050" y="88900"/>
            <a:ext cx="8089900"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800" b="1" dirty="0">
                <a:solidFill>
                  <a:srgbClr val="0000FF"/>
                </a:solidFill>
                <a:latin typeface="+mj-lt"/>
                <a:ea typeface="ＭＳ Ｐゴシック" charset="-128"/>
                <a:cs typeface="ＭＳ Ｐゴシック" charset="-128"/>
              </a:rPr>
              <a:t>From SABER Limb Radiances to Global Infrared Power</a:t>
            </a:r>
          </a:p>
        </p:txBody>
      </p:sp>
      <p:cxnSp>
        <p:nvCxnSpPr>
          <p:cNvPr id="7" name="Straight Connector 6"/>
          <p:cNvCxnSpPr/>
          <p:nvPr/>
        </p:nvCxnSpPr>
        <p:spPr>
          <a:xfrm>
            <a:off x="0" y="549904"/>
            <a:ext cx="12192000" cy="0"/>
          </a:xfrm>
          <a:prstGeom prst="line">
            <a:avLst/>
          </a:prstGeom>
          <a:ln w="19050" cmpd="sng">
            <a:solidFill>
              <a:srgbClr val="0000FF"/>
            </a:solidFill>
          </a:ln>
        </p:spPr>
        <p:style>
          <a:lnRef idx="2">
            <a:schemeClr val="accent1"/>
          </a:lnRef>
          <a:fillRef idx="0">
            <a:schemeClr val="accent1"/>
          </a:fillRef>
          <a:effectRef idx="1">
            <a:schemeClr val="accent1"/>
          </a:effectRef>
          <a:fontRef idx="minor">
            <a:schemeClr val="tx1"/>
          </a:fontRef>
        </p:style>
      </p:cxnSp>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14253" r="1839"/>
          <a:stretch/>
        </p:blipFill>
        <p:spPr>
          <a:xfrm>
            <a:off x="1454268" y="3778084"/>
            <a:ext cx="4559625" cy="2171700"/>
          </a:xfrm>
          <a:prstGeom prst="rect">
            <a:avLst/>
          </a:prstGeom>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l="3333" r="5764" b="7921"/>
          <a:stretch/>
        </p:blipFill>
        <p:spPr>
          <a:xfrm>
            <a:off x="6823883" y="3778084"/>
            <a:ext cx="3915741" cy="1981750"/>
          </a:xfrm>
          <a:prstGeom prst="rect">
            <a:avLst/>
          </a:prstGeom>
        </p:spPr>
      </p:pic>
      <p:sp>
        <p:nvSpPr>
          <p:cNvPr id="14" name="Right Arrow 13"/>
          <p:cNvSpPr/>
          <p:nvPr/>
        </p:nvSpPr>
        <p:spPr>
          <a:xfrm>
            <a:off x="5507421" y="1540975"/>
            <a:ext cx="950726" cy="434563"/>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TextBox 4"/>
          <p:cNvSpPr txBox="1">
            <a:spLocks noChangeArrowheads="1"/>
          </p:cNvSpPr>
          <p:nvPr/>
        </p:nvSpPr>
        <p:spPr bwMode="auto">
          <a:xfrm>
            <a:off x="5373217" y="1296989"/>
            <a:ext cx="1318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0"/>
              </a:spcBef>
              <a:buFontTx/>
              <a:buNone/>
              <a:defRPr/>
            </a:pPr>
            <a:r>
              <a:rPr lang="en-US" altLang="en-US" sz="1400" b="1" dirty="0">
                <a:solidFill>
                  <a:srgbClr val="0432FF"/>
                </a:solidFill>
                <a:latin typeface="+mn-lt"/>
                <a:ea typeface="Calibri" charset="0"/>
                <a:cs typeface="Calibri" charset="0"/>
              </a:rPr>
              <a:t>Abel Transform</a:t>
            </a:r>
          </a:p>
        </p:txBody>
      </p:sp>
      <p:sp>
        <p:nvSpPr>
          <p:cNvPr id="17" name="Right Arrow 16"/>
          <p:cNvSpPr/>
          <p:nvPr/>
        </p:nvSpPr>
        <p:spPr>
          <a:xfrm rot="8466394">
            <a:off x="5716240" y="3127332"/>
            <a:ext cx="1005916" cy="379386"/>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TextBox 17"/>
          <p:cNvSpPr txBox="1"/>
          <p:nvPr/>
        </p:nvSpPr>
        <p:spPr>
          <a:xfrm rot="19192368">
            <a:off x="4935056" y="2773423"/>
            <a:ext cx="1783590" cy="307777"/>
          </a:xfrm>
          <a:prstGeom prst="rect">
            <a:avLst/>
          </a:prstGeom>
          <a:noFill/>
        </p:spPr>
        <p:txBody>
          <a:bodyPr wrap="square">
            <a:spAutoFit/>
          </a:bodyPr>
          <a:lstStyle/>
          <a:p>
            <a:pPr algn="ctr">
              <a:defRPr/>
            </a:pPr>
            <a:r>
              <a:rPr lang="en-US" sz="1400" b="1" dirty="0">
                <a:solidFill>
                  <a:srgbClr val="0432FF"/>
                </a:solidFill>
              </a:rPr>
              <a:t>Vertical Integration</a:t>
            </a:r>
          </a:p>
        </p:txBody>
      </p:sp>
      <p:sp>
        <p:nvSpPr>
          <p:cNvPr id="20" name="Right Arrow 19"/>
          <p:cNvSpPr/>
          <p:nvPr/>
        </p:nvSpPr>
        <p:spPr>
          <a:xfrm>
            <a:off x="6043451" y="4569493"/>
            <a:ext cx="798267" cy="371389"/>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TextBox 20"/>
          <p:cNvSpPr txBox="1"/>
          <p:nvPr/>
        </p:nvSpPr>
        <p:spPr>
          <a:xfrm>
            <a:off x="5969417" y="4864764"/>
            <a:ext cx="893321" cy="461665"/>
          </a:xfrm>
          <a:prstGeom prst="rect">
            <a:avLst/>
          </a:prstGeom>
          <a:noFill/>
        </p:spPr>
        <p:txBody>
          <a:bodyPr wrap="none">
            <a:spAutoFit/>
          </a:bodyPr>
          <a:lstStyle/>
          <a:p>
            <a:pPr algn="ctr">
              <a:defRPr/>
            </a:pPr>
            <a:r>
              <a:rPr lang="en-US" sz="1200" b="1" dirty="0">
                <a:solidFill>
                  <a:srgbClr val="0432FF"/>
                </a:solidFill>
              </a:rPr>
              <a:t>Area </a:t>
            </a:r>
            <a:br>
              <a:rPr lang="en-US" sz="1200" b="1" dirty="0">
                <a:solidFill>
                  <a:srgbClr val="0432FF"/>
                </a:solidFill>
              </a:rPr>
            </a:br>
            <a:r>
              <a:rPr lang="en-US" sz="1200" b="1" dirty="0">
                <a:solidFill>
                  <a:srgbClr val="0432FF"/>
                </a:solidFill>
              </a:rPr>
              <a:t>Integration</a:t>
            </a:r>
          </a:p>
        </p:txBody>
      </p:sp>
      <p:sp>
        <p:nvSpPr>
          <p:cNvPr id="9" name="TextBox 8"/>
          <p:cNvSpPr txBox="1"/>
          <p:nvPr/>
        </p:nvSpPr>
        <p:spPr>
          <a:xfrm>
            <a:off x="8860473" y="1549238"/>
            <a:ext cx="990913" cy="461665"/>
          </a:xfrm>
          <a:prstGeom prst="rect">
            <a:avLst/>
          </a:prstGeom>
          <a:noFill/>
          <a:ln>
            <a:solidFill>
              <a:srgbClr val="0432FF"/>
            </a:solidFill>
          </a:ln>
        </p:spPr>
        <p:txBody>
          <a:bodyPr wrap="none" rtlCol="0">
            <a:spAutoFit/>
          </a:bodyPr>
          <a:lstStyle/>
          <a:p>
            <a:pPr algn="ctr"/>
            <a:r>
              <a:rPr lang="en-US" sz="1200" b="1" dirty="0"/>
              <a:t>Cooling Rate</a:t>
            </a:r>
            <a:br>
              <a:rPr lang="en-US" sz="1200" b="1" dirty="0"/>
            </a:br>
            <a:r>
              <a:rPr lang="en-US" sz="1200" b="1" dirty="0"/>
              <a:t>(</a:t>
            </a:r>
            <a:r>
              <a:rPr lang="en-US" sz="1200" b="1" dirty="0" err="1"/>
              <a:t>nW</a:t>
            </a:r>
            <a:r>
              <a:rPr lang="en-US" sz="1200" b="1" dirty="0"/>
              <a:t>/m</a:t>
            </a:r>
            <a:r>
              <a:rPr lang="en-US" sz="1200" b="1" baseline="30000" dirty="0"/>
              <a:t>3</a:t>
            </a:r>
            <a:r>
              <a:rPr lang="en-US" sz="1200" b="1" dirty="0"/>
              <a:t>)</a:t>
            </a:r>
          </a:p>
        </p:txBody>
      </p:sp>
      <p:sp>
        <p:nvSpPr>
          <p:cNvPr id="10" name="TextBox 9"/>
          <p:cNvSpPr txBox="1"/>
          <p:nvPr/>
        </p:nvSpPr>
        <p:spPr>
          <a:xfrm>
            <a:off x="2857697" y="5949785"/>
            <a:ext cx="1111202" cy="276999"/>
          </a:xfrm>
          <a:prstGeom prst="rect">
            <a:avLst/>
          </a:prstGeom>
          <a:noFill/>
          <a:ln>
            <a:solidFill>
              <a:srgbClr val="0432FF"/>
            </a:solidFill>
          </a:ln>
        </p:spPr>
        <p:txBody>
          <a:bodyPr wrap="none" rtlCol="0">
            <a:spAutoFit/>
          </a:bodyPr>
          <a:lstStyle/>
          <a:p>
            <a:pPr algn="ctr"/>
            <a:r>
              <a:rPr lang="en-US" sz="1200" b="1" dirty="0"/>
              <a:t>Flux – (W/m</a:t>
            </a:r>
            <a:r>
              <a:rPr lang="en-US" sz="1200" b="1" baseline="30000" dirty="0"/>
              <a:t>2</a:t>
            </a:r>
            <a:r>
              <a:rPr lang="en-US" sz="1200" b="1" dirty="0"/>
              <a:t>) </a:t>
            </a:r>
          </a:p>
        </p:txBody>
      </p:sp>
      <p:sp>
        <p:nvSpPr>
          <p:cNvPr id="22" name="TextBox 21"/>
          <p:cNvSpPr txBox="1"/>
          <p:nvPr/>
        </p:nvSpPr>
        <p:spPr>
          <a:xfrm>
            <a:off x="8133370" y="4292494"/>
            <a:ext cx="1755160" cy="276999"/>
          </a:xfrm>
          <a:prstGeom prst="rect">
            <a:avLst/>
          </a:prstGeom>
          <a:noFill/>
          <a:ln>
            <a:solidFill>
              <a:srgbClr val="0432FF"/>
            </a:solidFill>
          </a:ln>
        </p:spPr>
        <p:txBody>
          <a:bodyPr wrap="none" rtlCol="0">
            <a:spAutoFit/>
          </a:bodyPr>
          <a:lstStyle/>
          <a:p>
            <a:r>
              <a:rPr lang="en-US" sz="1200" b="1" dirty="0"/>
              <a:t>Daily Global Power - (W)</a:t>
            </a:r>
          </a:p>
        </p:txBody>
      </p:sp>
      <p:cxnSp>
        <p:nvCxnSpPr>
          <p:cNvPr id="23" name="Straight Connector 22"/>
          <p:cNvCxnSpPr/>
          <p:nvPr/>
        </p:nvCxnSpPr>
        <p:spPr>
          <a:xfrm>
            <a:off x="0" y="6351999"/>
            <a:ext cx="12192000" cy="0"/>
          </a:xfrm>
          <a:prstGeom prst="line">
            <a:avLst/>
          </a:prstGeom>
          <a:ln w="19050" cmpd="sng">
            <a:solidFill>
              <a:srgbClr val="0000F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5846023"/>
      </p:ext>
    </p:extLst>
  </p:cSld>
  <p:clrMapOvr>
    <a:masterClrMapping/>
  </p:clrMapOvr>
</p:sld>
</file>

<file path=ppt/theme/theme1.xml><?xml version="1.0" encoding="utf-8"?>
<a:theme xmlns:a="http://schemas.openxmlformats.org/drawingml/2006/main" name="Office Theme">
  <a:themeElements>
    <a:clrScheme name="HESTO Color Pallet">
      <a:dk1>
        <a:srgbClr val="000000"/>
      </a:dk1>
      <a:lt1>
        <a:srgbClr val="FFFFFF"/>
      </a:lt1>
      <a:dk2>
        <a:srgbClr val="44546A"/>
      </a:dk2>
      <a:lt2>
        <a:srgbClr val="E7E6E6"/>
      </a:lt2>
      <a:accent1>
        <a:srgbClr val="0066B3"/>
      </a:accent1>
      <a:accent2>
        <a:srgbClr val="ED1C24"/>
      </a:accent2>
      <a:accent3>
        <a:srgbClr val="F04E23"/>
      </a:accent3>
      <a:accent4>
        <a:srgbClr val="F37923"/>
      </a:accent4>
      <a:accent5>
        <a:srgbClr val="E7E7E7"/>
      </a:accent5>
      <a:accent6>
        <a:srgbClr val="FFDE17"/>
      </a:accent6>
      <a:hlink>
        <a:srgbClr val="0563C1"/>
      </a:hlink>
      <a:folHlink>
        <a:srgbClr val="954F72"/>
      </a:folHlink>
    </a:clrScheme>
    <a:fontScheme name="robotech gp">
      <a:majorFont>
        <a:latin typeface="robotech gp"/>
        <a:ea typeface=""/>
        <a:cs typeface=""/>
      </a:majorFont>
      <a:minorFont>
        <a:latin typeface="futura P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18E9C"/>
        </a:solidFill>
        <a:ln w="920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47D11A2116275438DBF1D77FCA14A41" ma:contentTypeVersion="12" ma:contentTypeDescription="Create a new document." ma:contentTypeScope="" ma:versionID="0e5de99dff33609919ed155466af2cae">
  <xsd:schema xmlns:xsd="http://www.w3.org/2001/XMLSchema" xmlns:xs="http://www.w3.org/2001/XMLSchema" xmlns:p="http://schemas.microsoft.com/office/2006/metadata/properties" xmlns:ns2="fd0ef206-3d28-4dbb-86dc-478ae1bbb31e" xmlns:ns3="e55529d0-f9ab-4d76-83cf-d2c669657f14" targetNamespace="http://schemas.microsoft.com/office/2006/metadata/properties" ma:root="true" ma:fieldsID="c582c5aae3667c91b4ea6a2c691ba50a" ns2:_="" ns3:_="">
    <xsd:import namespace="fd0ef206-3d28-4dbb-86dc-478ae1bbb31e"/>
    <xsd:import namespace="e55529d0-f9ab-4d76-83cf-d2c669657f1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0ef206-3d28-4dbb-86dc-478ae1bbb3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5529d0-f9ab-4d76-83cf-d2c669657f1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fb713d43-d13f-494f-9e47-b92c544d8367}" ma:internalName="TaxCatchAll" ma:showField="CatchAllData" ma:web="e55529d0-f9ab-4d76-83cf-d2c669657f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55529d0-f9ab-4d76-83cf-d2c669657f14" xsi:nil="true"/>
    <lcf76f155ced4ddcb4097134ff3c332f xmlns="fd0ef206-3d28-4dbb-86dc-478ae1bbb31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3DA2DDA-4C5F-49CE-910E-9EF25E3B6AFA}">
  <ds:schemaRefs>
    <ds:schemaRef ds:uri="http://schemas.microsoft.com/sharepoint/v3/contenttype/forms"/>
  </ds:schemaRefs>
</ds:datastoreItem>
</file>

<file path=customXml/itemProps2.xml><?xml version="1.0" encoding="utf-8"?>
<ds:datastoreItem xmlns:ds="http://schemas.openxmlformats.org/officeDocument/2006/customXml" ds:itemID="{341F915E-6846-4DFE-9A0D-3673E60E33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0ef206-3d28-4dbb-86dc-478ae1bbb31e"/>
    <ds:schemaRef ds:uri="e55529d0-f9ab-4d76-83cf-d2c669657f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BA6248E-8D13-466D-8A02-B68C8B1291E0}">
  <ds:schemaRefs>
    <ds:schemaRef ds:uri="fd0ef206-3d28-4dbb-86dc-478ae1bbb31e"/>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e55529d0-f9ab-4d76-83cf-d2c669657f14"/>
    <ds:schemaRef ds:uri="http://purl.org/dc/elements/1.1/"/>
    <ds:schemaRef ds:uri="http://schemas.microsoft.com/office/2006/metadata/properties"/>
    <ds:schemaRef ds:uri="http://www.w3.org/XML/1998/namespace"/>
    <ds:schemaRef ds:uri="http://purl.org/dc/dcmitype/"/>
    <ds:schemaRef ds:uri="31a14333-a4f3-4364-9d6c-3f0d7f047a01"/>
    <ds:schemaRef ds:uri="dfbeac96-96cf-47e0-a727-bc12660242b4"/>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12892</TotalTime>
  <Words>1483</Words>
  <Application>Microsoft Macintosh PowerPoint</Application>
  <PresentationFormat>Widescreen</PresentationFormat>
  <Paragraphs>191</Paragraphs>
  <Slides>16</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Arial Narrow</vt:lpstr>
      <vt:lpstr>Calibri</vt:lpstr>
      <vt:lpstr>futura PT Light</vt:lpstr>
      <vt:lpstr>robotech gp</vt:lpstr>
      <vt:lpstr>Symbol</vt:lpstr>
      <vt:lpstr>Wingdings</vt:lpstr>
      <vt:lpstr>Office Theme</vt:lpstr>
      <vt:lpstr>PowerPoint Presentation</vt:lpstr>
      <vt:lpstr>NICEcube   Nitric oxide Infrared Cooling Emissions Cubesat</vt:lpstr>
      <vt:lpstr>          Acknowledgements</vt:lpstr>
      <vt:lpstr>Main Points</vt:lpstr>
      <vt:lpstr>From the 2013 Heliophysics Decadal Survey</vt:lpstr>
      <vt:lpstr>PowerPoint Presentation</vt:lpstr>
      <vt:lpstr>Energy Deposition and Loss Processes</vt:lpstr>
      <vt:lpstr>PowerPoint Presentation</vt:lpstr>
      <vt:lpstr>Observations of Thermospheric Infrared Cooling  The SABER Instrument on the NASA TIMED Satellite</vt:lpstr>
      <vt:lpstr>The Infrared “Thermostat” of Nitric Oxide Emission </vt:lpstr>
      <vt:lpstr>Relationship Between IR Cooling and Neutral Density/Drag</vt:lpstr>
      <vt:lpstr>NICEcube - Summary</vt:lpstr>
      <vt:lpstr>PowerPoint Presentation</vt:lpstr>
      <vt:lpstr>PowerPoint Presentation</vt:lpstr>
      <vt:lpstr>IR Cooling and Neutral Density – Overcooling</vt:lpstr>
      <vt:lpstr>PowerPoint Presentation</vt:lpstr>
    </vt:vector>
  </TitlesOfParts>
  <Manager/>
  <Company>NASA HQ | SMD</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Planetary Science Division Template</dc:title>
  <dc:subject>templates</dc:subject>
  <dc:creator>Doris Daou</dc:creator>
  <cp:keywords>template, PSD, planetary science</cp:keywords>
  <dc:description/>
  <cp:lastModifiedBy>Mlynczak, Martin G. (LARC-E302)</cp:lastModifiedBy>
  <cp:revision>439</cp:revision>
  <cp:lastPrinted>2019-05-22T15:28:36Z</cp:lastPrinted>
  <dcterms:created xsi:type="dcterms:W3CDTF">2017-10-04T20:17:07Z</dcterms:created>
  <dcterms:modified xsi:type="dcterms:W3CDTF">2023-10-16T17:40:24Z</dcterms:modified>
  <cp:category>templates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0x010100592CB13751AAA541AC87DEC7A764C1D0</vt:lpwstr>
  </property>
</Properties>
</file>