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237744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1922"/>
    <a:srgbClr val="003D9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446" autoAdjust="0"/>
    <p:restoredTop sz="94660"/>
  </p:normalViewPr>
  <p:slideViewPr>
    <p:cSldViewPr snapToGrid="0">
      <p:cViewPr>
        <p:scale>
          <a:sx n="33" d="100"/>
          <a:sy n="33" d="100"/>
        </p:scale>
        <p:origin x="4932" y="2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83080" y="5387342"/>
            <a:ext cx="20208240" cy="11460480"/>
          </a:xfrm>
        </p:spPr>
        <p:txBody>
          <a:bodyPr anchor="b"/>
          <a:lstStyle>
            <a:lvl1pPr algn="ctr">
              <a:defRPr sz="15600"/>
            </a:lvl1pPr>
          </a:lstStyle>
          <a:p>
            <a:r>
              <a:rPr lang="en-US"/>
              <a:t>Click to edit Master title style</a:t>
            </a:r>
            <a:endParaRPr lang="en-US" dirty="0"/>
          </a:p>
        </p:txBody>
      </p:sp>
      <p:sp>
        <p:nvSpPr>
          <p:cNvPr id="3" name="Subtitle 2"/>
          <p:cNvSpPr>
            <a:spLocks noGrp="1"/>
          </p:cNvSpPr>
          <p:nvPr>
            <p:ph type="subTitle" idx="1"/>
          </p:nvPr>
        </p:nvSpPr>
        <p:spPr>
          <a:xfrm>
            <a:off x="2971800" y="17289782"/>
            <a:ext cx="17830800" cy="7947658"/>
          </a:xfrm>
        </p:spPr>
        <p:txBody>
          <a:bodyPr/>
          <a:lstStyle>
            <a:lvl1pPr marL="0" indent="0" algn="ctr">
              <a:buNone/>
              <a:defRPr sz="6240"/>
            </a:lvl1pPr>
            <a:lvl2pPr marL="1188720" indent="0" algn="ctr">
              <a:buNone/>
              <a:defRPr sz="5200"/>
            </a:lvl2pPr>
            <a:lvl3pPr marL="2377440" indent="0" algn="ctr">
              <a:buNone/>
              <a:defRPr sz="4680"/>
            </a:lvl3pPr>
            <a:lvl4pPr marL="3566160" indent="0" algn="ctr">
              <a:buNone/>
              <a:defRPr sz="4160"/>
            </a:lvl4pPr>
            <a:lvl5pPr marL="4754880" indent="0" algn="ctr">
              <a:buNone/>
              <a:defRPr sz="4160"/>
            </a:lvl5pPr>
            <a:lvl6pPr marL="5943600" indent="0" algn="ctr">
              <a:buNone/>
              <a:defRPr sz="4160"/>
            </a:lvl6pPr>
            <a:lvl7pPr marL="7132320" indent="0" algn="ctr">
              <a:buNone/>
              <a:defRPr sz="4160"/>
            </a:lvl7pPr>
            <a:lvl8pPr marL="8321040" indent="0" algn="ctr">
              <a:buNone/>
              <a:defRPr sz="4160"/>
            </a:lvl8pPr>
            <a:lvl9pPr marL="9509760" indent="0" algn="ctr">
              <a:buNone/>
              <a:defRPr sz="41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A58F6D5-0328-4688-B8B2-9E1C3BF0385A}" type="datetimeFigureOut">
              <a:rPr lang="en-US" smtClean="0"/>
              <a:t>10/17/2023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5D965E-5B48-4249-B412-4CB8F470D487}" type="slidenum">
              <a:rPr lang="en-US" smtClean="0"/>
              <a:t>‹#›</a:t>
            </a:fld>
            <a:endParaRPr lang="en-US"/>
          </a:p>
        </p:txBody>
      </p:sp>
    </p:spTree>
    <p:extLst>
      <p:ext uri="{BB962C8B-B14F-4D97-AF65-F5344CB8AC3E}">
        <p14:creationId xmlns:p14="http://schemas.microsoft.com/office/powerpoint/2010/main" val="14110291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58F6D5-0328-4688-B8B2-9E1C3BF0385A}" type="datetimeFigureOut">
              <a:rPr lang="en-US" smtClean="0"/>
              <a:t>10/17/2023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5D965E-5B48-4249-B412-4CB8F470D487}" type="slidenum">
              <a:rPr lang="en-US" smtClean="0"/>
              <a:t>‹#›</a:t>
            </a:fld>
            <a:endParaRPr lang="en-US"/>
          </a:p>
        </p:txBody>
      </p:sp>
    </p:spTree>
    <p:extLst>
      <p:ext uri="{BB962C8B-B14F-4D97-AF65-F5344CB8AC3E}">
        <p14:creationId xmlns:p14="http://schemas.microsoft.com/office/powerpoint/2010/main" val="26427505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22109" y="8206749"/>
            <a:ext cx="20505420" cy="13693138"/>
          </a:xfrm>
        </p:spPr>
        <p:txBody>
          <a:bodyPr anchor="b"/>
          <a:lstStyle>
            <a:lvl1pPr>
              <a:defRPr sz="15600"/>
            </a:lvl1pPr>
          </a:lstStyle>
          <a:p>
            <a:r>
              <a:rPr lang="en-US"/>
              <a:t>Click to edit Master title style</a:t>
            </a:r>
            <a:endParaRPr lang="en-US" dirty="0"/>
          </a:p>
        </p:txBody>
      </p:sp>
      <p:sp>
        <p:nvSpPr>
          <p:cNvPr id="3" name="Text Placeholder 2"/>
          <p:cNvSpPr>
            <a:spLocks noGrp="1"/>
          </p:cNvSpPr>
          <p:nvPr>
            <p:ph type="body" idx="1"/>
          </p:nvPr>
        </p:nvSpPr>
        <p:spPr>
          <a:xfrm>
            <a:off x="1622109" y="22029429"/>
            <a:ext cx="20505420" cy="7200898"/>
          </a:xfrm>
        </p:spPr>
        <p:txBody>
          <a:bodyPr/>
          <a:lstStyle>
            <a:lvl1pPr marL="0" indent="0">
              <a:buNone/>
              <a:defRPr sz="6240">
                <a:solidFill>
                  <a:schemeClr val="tx1"/>
                </a:solidFill>
              </a:defRPr>
            </a:lvl1pPr>
            <a:lvl2pPr marL="1188720" indent="0">
              <a:buNone/>
              <a:defRPr sz="5200">
                <a:solidFill>
                  <a:schemeClr val="tx1">
                    <a:tint val="75000"/>
                  </a:schemeClr>
                </a:solidFill>
              </a:defRPr>
            </a:lvl2pPr>
            <a:lvl3pPr marL="2377440" indent="0">
              <a:buNone/>
              <a:defRPr sz="4680">
                <a:solidFill>
                  <a:schemeClr val="tx1">
                    <a:tint val="75000"/>
                  </a:schemeClr>
                </a:solidFill>
              </a:defRPr>
            </a:lvl3pPr>
            <a:lvl4pPr marL="3566160" indent="0">
              <a:buNone/>
              <a:defRPr sz="4160">
                <a:solidFill>
                  <a:schemeClr val="tx1">
                    <a:tint val="75000"/>
                  </a:schemeClr>
                </a:solidFill>
              </a:defRPr>
            </a:lvl4pPr>
            <a:lvl5pPr marL="4754880" indent="0">
              <a:buNone/>
              <a:defRPr sz="4160">
                <a:solidFill>
                  <a:schemeClr val="tx1">
                    <a:tint val="75000"/>
                  </a:schemeClr>
                </a:solidFill>
              </a:defRPr>
            </a:lvl5pPr>
            <a:lvl6pPr marL="5943600" indent="0">
              <a:buNone/>
              <a:defRPr sz="4160">
                <a:solidFill>
                  <a:schemeClr val="tx1">
                    <a:tint val="75000"/>
                  </a:schemeClr>
                </a:solidFill>
              </a:defRPr>
            </a:lvl6pPr>
            <a:lvl7pPr marL="7132320" indent="0">
              <a:buNone/>
              <a:defRPr sz="4160">
                <a:solidFill>
                  <a:schemeClr val="tx1">
                    <a:tint val="75000"/>
                  </a:schemeClr>
                </a:solidFill>
              </a:defRPr>
            </a:lvl7pPr>
            <a:lvl8pPr marL="8321040" indent="0">
              <a:buNone/>
              <a:defRPr sz="4160">
                <a:solidFill>
                  <a:schemeClr val="tx1">
                    <a:tint val="75000"/>
                  </a:schemeClr>
                </a:solidFill>
              </a:defRPr>
            </a:lvl8pPr>
            <a:lvl9pPr marL="9509760" indent="0">
              <a:buNone/>
              <a:defRPr sz="41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58F6D5-0328-4688-B8B2-9E1C3BF0385A}" type="datetimeFigureOut">
              <a:rPr lang="en-US" smtClean="0"/>
              <a:t>10/17/2023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5D965E-5B48-4249-B412-4CB8F470D487}" type="slidenum">
              <a:rPr lang="en-US" smtClean="0"/>
              <a:t>‹#›</a:t>
            </a:fld>
            <a:endParaRPr lang="en-US"/>
          </a:p>
        </p:txBody>
      </p:sp>
    </p:spTree>
    <p:extLst>
      <p:ext uri="{BB962C8B-B14F-4D97-AF65-F5344CB8AC3E}">
        <p14:creationId xmlns:p14="http://schemas.microsoft.com/office/powerpoint/2010/main" val="8752618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634490" y="8763000"/>
            <a:ext cx="1010412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2035790" y="8763000"/>
            <a:ext cx="1010412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58F6D5-0328-4688-B8B2-9E1C3BF0385A}" type="datetimeFigureOut">
              <a:rPr lang="en-US" smtClean="0"/>
              <a:t>10/17/2023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5D965E-5B48-4249-B412-4CB8F470D487}" type="slidenum">
              <a:rPr lang="en-US" smtClean="0"/>
              <a:t>‹#›</a:t>
            </a:fld>
            <a:endParaRPr lang="en-US"/>
          </a:p>
        </p:txBody>
      </p:sp>
    </p:spTree>
    <p:extLst>
      <p:ext uri="{BB962C8B-B14F-4D97-AF65-F5344CB8AC3E}">
        <p14:creationId xmlns:p14="http://schemas.microsoft.com/office/powerpoint/2010/main" val="1175384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37587" y="1752607"/>
            <a:ext cx="2050542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637589" y="8069582"/>
            <a:ext cx="10057684" cy="3954778"/>
          </a:xfrm>
        </p:spPr>
        <p:txBody>
          <a:bodyPr anchor="b"/>
          <a:lstStyle>
            <a:lvl1pPr marL="0" indent="0">
              <a:buNone/>
              <a:defRPr sz="6240" b="1"/>
            </a:lvl1pPr>
            <a:lvl2pPr marL="1188720" indent="0">
              <a:buNone/>
              <a:defRPr sz="5200" b="1"/>
            </a:lvl2pPr>
            <a:lvl3pPr marL="2377440" indent="0">
              <a:buNone/>
              <a:defRPr sz="4680" b="1"/>
            </a:lvl3pPr>
            <a:lvl4pPr marL="3566160" indent="0">
              <a:buNone/>
              <a:defRPr sz="4160" b="1"/>
            </a:lvl4pPr>
            <a:lvl5pPr marL="4754880" indent="0">
              <a:buNone/>
              <a:defRPr sz="4160" b="1"/>
            </a:lvl5pPr>
            <a:lvl6pPr marL="5943600" indent="0">
              <a:buNone/>
              <a:defRPr sz="4160" b="1"/>
            </a:lvl6pPr>
            <a:lvl7pPr marL="7132320" indent="0">
              <a:buNone/>
              <a:defRPr sz="4160" b="1"/>
            </a:lvl7pPr>
            <a:lvl8pPr marL="8321040" indent="0">
              <a:buNone/>
              <a:defRPr sz="4160" b="1"/>
            </a:lvl8pPr>
            <a:lvl9pPr marL="9509760" indent="0">
              <a:buNone/>
              <a:defRPr sz="4160" b="1"/>
            </a:lvl9pPr>
          </a:lstStyle>
          <a:p>
            <a:pPr lvl="0"/>
            <a:r>
              <a:rPr lang="en-US"/>
              <a:t>Click to edit Master text styles</a:t>
            </a:r>
          </a:p>
        </p:txBody>
      </p:sp>
      <p:sp>
        <p:nvSpPr>
          <p:cNvPr id="4" name="Content Placeholder 3"/>
          <p:cNvSpPr>
            <a:spLocks noGrp="1"/>
          </p:cNvSpPr>
          <p:nvPr>
            <p:ph sz="half" idx="2"/>
          </p:nvPr>
        </p:nvSpPr>
        <p:spPr>
          <a:xfrm>
            <a:off x="1637589" y="12024360"/>
            <a:ext cx="10057684"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2035791" y="8069582"/>
            <a:ext cx="10107217" cy="3954778"/>
          </a:xfrm>
        </p:spPr>
        <p:txBody>
          <a:bodyPr anchor="b"/>
          <a:lstStyle>
            <a:lvl1pPr marL="0" indent="0">
              <a:buNone/>
              <a:defRPr sz="6240" b="1"/>
            </a:lvl1pPr>
            <a:lvl2pPr marL="1188720" indent="0">
              <a:buNone/>
              <a:defRPr sz="5200" b="1"/>
            </a:lvl2pPr>
            <a:lvl3pPr marL="2377440" indent="0">
              <a:buNone/>
              <a:defRPr sz="4680" b="1"/>
            </a:lvl3pPr>
            <a:lvl4pPr marL="3566160" indent="0">
              <a:buNone/>
              <a:defRPr sz="4160" b="1"/>
            </a:lvl4pPr>
            <a:lvl5pPr marL="4754880" indent="0">
              <a:buNone/>
              <a:defRPr sz="4160" b="1"/>
            </a:lvl5pPr>
            <a:lvl6pPr marL="5943600" indent="0">
              <a:buNone/>
              <a:defRPr sz="4160" b="1"/>
            </a:lvl6pPr>
            <a:lvl7pPr marL="7132320" indent="0">
              <a:buNone/>
              <a:defRPr sz="4160" b="1"/>
            </a:lvl7pPr>
            <a:lvl8pPr marL="8321040" indent="0">
              <a:buNone/>
              <a:defRPr sz="4160" b="1"/>
            </a:lvl8pPr>
            <a:lvl9pPr marL="9509760" indent="0">
              <a:buNone/>
              <a:defRPr sz="4160" b="1"/>
            </a:lvl9pPr>
          </a:lstStyle>
          <a:p>
            <a:pPr lvl="0"/>
            <a:r>
              <a:rPr lang="en-US"/>
              <a:t>Click to edit Master text styles</a:t>
            </a:r>
          </a:p>
        </p:txBody>
      </p:sp>
      <p:sp>
        <p:nvSpPr>
          <p:cNvPr id="6" name="Content Placeholder 5"/>
          <p:cNvSpPr>
            <a:spLocks noGrp="1"/>
          </p:cNvSpPr>
          <p:nvPr>
            <p:ph sz="quarter" idx="4"/>
          </p:nvPr>
        </p:nvSpPr>
        <p:spPr>
          <a:xfrm>
            <a:off x="12035791" y="12024360"/>
            <a:ext cx="10107217"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A58F6D5-0328-4688-B8B2-9E1C3BF0385A}" type="datetimeFigureOut">
              <a:rPr lang="en-US" smtClean="0"/>
              <a:t>10/17/2023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D5D965E-5B48-4249-B412-4CB8F470D487}" type="slidenum">
              <a:rPr lang="en-US" smtClean="0"/>
              <a:t>‹#›</a:t>
            </a:fld>
            <a:endParaRPr lang="en-US"/>
          </a:p>
        </p:txBody>
      </p:sp>
    </p:spTree>
    <p:extLst>
      <p:ext uri="{BB962C8B-B14F-4D97-AF65-F5344CB8AC3E}">
        <p14:creationId xmlns:p14="http://schemas.microsoft.com/office/powerpoint/2010/main" val="19276199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A58F6D5-0328-4688-B8B2-9E1C3BF0385A}" type="datetimeFigureOut">
              <a:rPr lang="en-US" smtClean="0"/>
              <a:t>10/17/2023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D5D965E-5B48-4249-B412-4CB8F470D487}" type="slidenum">
              <a:rPr lang="en-US" smtClean="0"/>
              <a:t>‹#›</a:t>
            </a:fld>
            <a:endParaRPr lang="en-US"/>
          </a:p>
        </p:txBody>
      </p:sp>
    </p:spTree>
    <p:extLst>
      <p:ext uri="{BB962C8B-B14F-4D97-AF65-F5344CB8AC3E}">
        <p14:creationId xmlns:p14="http://schemas.microsoft.com/office/powerpoint/2010/main" val="33211190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58F6D5-0328-4688-B8B2-9E1C3BF0385A}" type="datetimeFigureOut">
              <a:rPr lang="en-US" smtClean="0"/>
              <a:t>10/17/2023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D5D965E-5B48-4249-B412-4CB8F470D487}" type="slidenum">
              <a:rPr lang="en-US" smtClean="0"/>
              <a:t>‹#›</a:t>
            </a:fld>
            <a:endParaRPr lang="en-US"/>
          </a:p>
        </p:txBody>
      </p:sp>
    </p:spTree>
    <p:extLst>
      <p:ext uri="{BB962C8B-B14F-4D97-AF65-F5344CB8AC3E}">
        <p14:creationId xmlns:p14="http://schemas.microsoft.com/office/powerpoint/2010/main" val="2527164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37587" y="2194560"/>
            <a:ext cx="7667863" cy="7680960"/>
          </a:xfrm>
        </p:spPr>
        <p:txBody>
          <a:bodyPr anchor="b"/>
          <a:lstStyle>
            <a:lvl1pPr>
              <a:defRPr sz="8320"/>
            </a:lvl1pPr>
          </a:lstStyle>
          <a:p>
            <a:r>
              <a:rPr lang="en-US"/>
              <a:t>Click to edit Master title style</a:t>
            </a:r>
            <a:endParaRPr lang="en-US" dirty="0"/>
          </a:p>
        </p:txBody>
      </p:sp>
      <p:sp>
        <p:nvSpPr>
          <p:cNvPr id="3" name="Content Placeholder 2"/>
          <p:cNvSpPr>
            <a:spLocks noGrp="1"/>
          </p:cNvSpPr>
          <p:nvPr>
            <p:ph idx="1"/>
          </p:nvPr>
        </p:nvSpPr>
        <p:spPr>
          <a:xfrm>
            <a:off x="10107217" y="4739647"/>
            <a:ext cx="12035790" cy="23393400"/>
          </a:xfrm>
        </p:spPr>
        <p:txBody>
          <a:bodyPr/>
          <a:lstStyle>
            <a:lvl1pPr>
              <a:defRPr sz="8320"/>
            </a:lvl1pPr>
            <a:lvl2pPr>
              <a:defRPr sz="7280"/>
            </a:lvl2pPr>
            <a:lvl3pPr>
              <a:defRPr sz="6240"/>
            </a:lvl3pPr>
            <a:lvl4pPr>
              <a:defRPr sz="5200"/>
            </a:lvl4pPr>
            <a:lvl5pPr>
              <a:defRPr sz="5200"/>
            </a:lvl5pPr>
            <a:lvl6pPr>
              <a:defRPr sz="5200"/>
            </a:lvl6pPr>
            <a:lvl7pPr>
              <a:defRPr sz="5200"/>
            </a:lvl7pPr>
            <a:lvl8pPr>
              <a:defRPr sz="5200"/>
            </a:lvl8pPr>
            <a:lvl9pPr>
              <a:defRPr sz="5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637587" y="9875520"/>
            <a:ext cx="7667863" cy="18295622"/>
          </a:xfrm>
        </p:spPr>
        <p:txBody>
          <a:bodyPr/>
          <a:lstStyle>
            <a:lvl1pPr marL="0" indent="0">
              <a:buNone/>
              <a:defRPr sz="4160"/>
            </a:lvl1pPr>
            <a:lvl2pPr marL="1188720" indent="0">
              <a:buNone/>
              <a:defRPr sz="3640"/>
            </a:lvl2pPr>
            <a:lvl3pPr marL="2377440" indent="0">
              <a:buNone/>
              <a:defRPr sz="3120"/>
            </a:lvl3pPr>
            <a:lvl4pPr marL="3566160" indent="0">
              <a:buNone/>
              <a:defRPr sz="2600"/>
            </a:lvl4pPr>
            <a:lvl5pPr marL="4754880" indent="0">
              <a:buNone/>
              <a:defRPr sz="2600"/>
            </a:lvl5pPr>
            <a:lvl6pPr marL="5943600" indent="0">
              <a:buNone/>
              <a:defRPr sz="2600"/>
            </a:lvl6pPr>
            <a:lvl7pPr marL="7132320" indent="0">
              <a:buNone/>
              <a:defRPr sz="2600"/>
            </a:lvl7pPr>
            <a:lvl8pPr marL="8321040" indent="0">
              <a:buNone/>
              <a:defRPr sz="2600"/>
            </a:lvl8pPr>
            <a:lvl9pPr marL="9509760" indent="0">
              <a:buNone/>
              <a:defRPr sz="2600"/>
            </a:lvl9pPr>
          </a:lstStyle>
          <a:p>
            <a:pPr lvl="0"/>
            <a:r>
              <a:rPr lang="en-US"/>
              <a:t>Click to edit Master text styles</a:t>
            </a:r>
          </a:p>
        </p:txBody>
      </p:sp>
      <p:sp>
        <p:nvSpPr>
          <p:cNvPr id="5" name="Date Placeholder 4"/>
          <p:cNvSpPr>
            <a:spLocks noGrp="1"/>
          </p:cNvSpPr>
          <p:nvPr>
            <p:ph type="dt" sz="half" idx="10"/>
          </p:nvPr>
        </p:nvSpPr>
        <p:spPr/>
        <p:txBody>
          <a:bodyPr/>
          <a:lstStyle/>
          <a:p>
            <a:fld id="{CA58F6D5-0328-4688-B8B2-9E1C3BF0385A}" type="datetimeFigureOut">
              <a:rPr lang="en-US" smtClean="0"/>
              <a:t>10/17/2023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5D965E-5B48-4249-B412-4CB8F470D487}" type="slidenum">
              <a:rPr lang="en-US" smtClean="0"/>
              <a:t>‹#›</a:t>
            </a:fld>
            <a:endParaRPr lang="en-US"/>
          </a:p>
        </p:txBody>
      </p:sp>
    </p:spTree>
    <p:extLst>
      <p:ext uri="{BB962C8B-B14F-4D97-AF65-F5344CB8AC3E}">
        <p14:creationId xmlns:p14="http://schemas.microsoft.com/office/powerpoint/2010/main" val="40369954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37587" y="2194560"/>
            <a:ext cx="7667863" cy="7680960"/>
          </a:xfrm>
        </p:spPr>
        <p:txBody>
          <a:bodyPr anchor="b"/>
          <a:lstStyle>
            <a:lvl1pPr>
              <a:defRPr sz="83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107217" y="4739647"/>
            <a:ext cx="12035790" cy="23393400"/>
          </a:xfrm>
        </p:spPr>
        <p:txBody>
          <a:bodyPr anchor="t"/>
          <a:lstStyle>
            <a:lvl1pPr marL="0" indent="0">
              <a:buNone/>
              <a:defRPr sz="8320"/>
            </a:lvl1pPr>
            <a:lvl2pPr marL="1188720" indent="0">
              <a:buNone/>
              <a:defRPr sz="7280"/>
            </a:lvl2pPr>
            <a:lvl3pPr marL="2377440" indent="0">
              <a:buNone/>
              <a:defRPr sz="6240"/>
            </a:lvl3pPr>
            <a:lvl4pPr marL="3566160" indent="0">
              <a:buNone/>
              <a:defRPr sz="5200"/>
            </a:lvl4pPr>
            <a:lvl5pPr marL="4754880" indent="0">
              <a:buNone/>
              <a:defRPr sz="5200"/>
            </a:lvl5pPr>
            <a:lvl6pPr marL="5943600" indent="0">
              <a:buNone/>
              <a:defRPr sz="5200"/>
            </a:lvl6pPr>
            <a:lvl7pPr marL="7132320" indent="0">
              <a:buNone/>
              <a:defRPr sz="5200"/>
            </a:lvl7pPr>
            <a:lvl8pPr marL="8321040" indent="0">
              <a:buNone/>
              <a:defRPr sz="5200"/>
            </a:lvl8pPr>
            <a:lvl9pPr marL="9509760" indent="0">
              <a:buNone/>
              <a:defRPr sz="5200"/>
            </a:lvl9pPr>
          </a:lstStyle>
          <a:p>
            <a:r>
              <a:rPr lang="en-US"/>
              <a:t>Click icon to add picture</a:t>
            </a:r>
            <a:endParaRPr lang="en-US" dirty="0"/>
          </a:p>
        </p:txBody>
      </p:sp>
      <p:sp>
        <p:nvSpPr>
          <p:cNvPr id="4" name="Text Placeholder 3"/>
          <p:cNvSpPr>
            <a:spLocks noGrp="1"/>
          </p:cNvSpPr>
          <p:nvPr>
            <p:ph type="body" sz="half" idx="2"/>
          </p:nvPr>
        </p:nvSpPr>
        <p:spPr>
          <a:xfrm>
            <a:off x="1637587" y="9875520"/>
            <a:ext cx="7667863" cy="18295622"/>
          </a:xfrm>
        </p:spPr>
        <p:txBody>
          <a:bodyPr/>
          <a:lstStyle>
            <a:lvl1pPr marL="0" indent="0">
              <a:buNone/>
              <a:defRPr sz="4160"/>
            </a:lvl1pPr>
            <a:lvl2pPr marL="1188720" indent="0">
              <a:buNone/>
              <a:defRPr sz="3640"/>
            </a:lvl2pPr>
            <a:lvl3pPr marL="2377440" indent="0">
              <a:buNone/>
              <a:defRPr sz="3120"/>
            </a:lvl3pPr>
            <a:lvl4pPr marL="3566160" indent="0">
              <a:buNone/>
              <a:defRPr sz="2600"/>
            </a:lvl4pPr>
            <a:lvl5pPr marL="4754880" indent="0">
              <a:buNone/>
              <a:defRPr sz="2600"/>
            </a:lvl5pPr>
            <a:lvl6pPr marL="5943600" indent="0">
              <a:buNone/>
              <a:defRPr sz="2600"/>
            </a:lvl6pPr>
            <a:lvl7pPr marL="7132320" indent="0">
              <a:buNone/>
              <a:defRPr sz="2600"/>
            </a:lvl7pPr>
            <a:lvl8pPr marL="8321040" indent="0">
              <a:buNone/>
              <a:defRPr sz="2600"/>
            </a:lvl8pPr>
            <a:lvl9pPr marL="9509760" indent="0">
              <a:buNone/>
              <a:defRPr sz="2600"/>
            </a:lvl9pPr>
          </a:lstStyle>
          <a:p>
            <a:pPr lvl="0"/>
            <a:r>
              <a:rPr lang="en-US"/>
              <a:t>Click to edit Master text styles</a:t>
            </a:r>
          </a:p>
        </p:txBody>
      </p:sp>
      <p:sp>
        <p:nvSpPr>
          <p:cNvPr id="5" name="Date Placeholder 4"/>
          <p:cNvSpPr>
            <a:spLocks noGrp="1"/>
          </p:cNvSpPr>
          <p:nvPr>
            <p:ph type="dt" sz="half" idx="10"/>
          </p:nvPr>
        </p:nvSpPr>
        <p:spPr/>
        <p:txBody>
          <a:bodyPr/>
          <a:lstStyle/>
          <a:p>
            <a:fld id="{CA58F6D5-0328-4688-B8B2-9E1C3BF0385A}" type="datetimeFigureOut">
              <a:rPr lang="en-US" smtClean="0"/>
              <a:t>10/17/2023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5D965E-5B48-4249-B412-4CB8F470D487}" type="slidenum">
              <a:rPr lang="en-US" smtClean="0"/>
              <a:t>‹#›</a:t>
            </a:fld>
            <a:endParaRPr lang="en-US"/>
          </a:p>
        </p:txBody>
      </p:sp>
    </p:spTree>
    <p:extLst>
      <p:ext uri="{BB962C8B-B14F-4D97-AF65-F5344CB8AC3E}">
        <p14:creationId xmlns:p14="http://schemas.microsoft.com/office/powerpoint/2010/main" val="4308290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58F6D5-0328-4688-B8B2-9E1C3BF0385A}" type="datetimeFigureOut">
              <a:rPr lang="en-US" smtClean="0"/>
              <a:t>10/17/2023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5D965E-5B48-4249-B412-4CB8F470D487}" type="slidenum">
              <a:rPr lang="en-US" smtClean="0"/>
              <a:t>‹#›</a:t>
            </a:fld>
            <a:endParaRPr lang="en-US"/>
          </a:p>
        </p:txBody>
      </p:sp>
    </p:spTree>
    <p:extLst>
      <p:ext uri="{BB962C8B-B14F-4D97-AF65-F5344CB8AC3E}">
        <p14:creationId xmlns:p14="http://schemas.microsoft.com/office/powerpoint/2010/main" val="20576570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013556" y="1752600"/>
            <a:ext cx="5126355"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634491" y="1752600"/>
            <a:ext cx="15081885"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58F6D5-0328-4688-B8B2-9E1C3BF0385A}" type="datetimeFigureOut">
              <a:rPr lang="en-US" smtClean="0"/>
              <a:t>10/17/2023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5D965E-5B48-4249-B412-4CB8F470D487}" type="slidenum">
              <a:rPr lang="en-US" smtClean="0"/>
              <a:t>‹#›</a:t>
            </a:fld>
            <a:endParaRPr lang="en-US"/>
          </a:p>
        </p:txBody>
      </p:sp>
    </p:spTree>
    <p:extLst>
      <p:ext uri="{BB962C8B-B14F-4D97-AF65-F5344CB8AC3E}">
        <p14:creationId xmlns:p14="http://schemas.microsoft.com/office/powerpoint/2010/main" val="1931753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34490" y="1752607"/>
            <a:ext cx="2050542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634490" y="8763000"/>
            <a:ext cx="2050542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634490" y="30510487"/>
            <a:ext cx="5349240" cy="1752600"/>
          </a:xfrm>
          <a:prstGeom prst="rect">
            <a:avLst/>
          </a:prstGeom>
        </p:spPr>
        <p:txBody>
          <a:bodyPr vert="horz" lIns="91440" tIns="45720" rIns="91440" bIns="45720" rtlCol="0" anchor="ctr"/>
          <a:lstStyle>
            <a:lvl1pPr algn="l">
              <a:defRPr sz="3120">
                <a:solidFill>
                  <a:schemeClr val="tx1">
                    <a:tint val="75000"/>
                  </a:schemeClr>
                </a:solidFill>
              </a:defRPr>
            </a:lvl1pPr>
          </a:lstStyle>
          <a:p>
            <a:fld id="{CA58F6D5-0328-4688-B8B2-9E1C3BF0385A}" type="datetimeFigureOut">
              <a:rPr lang="en-US" smtClean="0"/>
              <a:t>10/17/2023</a:t>
            </a:fld>
            <a:endParaRPr lang="en-US"/>
          </a:p>
        </p:txBody>
      </p:sp>
      <p:sp>
        <p:nvSpPr>
          <p:cNvPr id="5" name="Footer Placeholder 4"/>
          <p:cNvSpPr>
            <a:spLocks noGrp="1"/>
          </p:cNvSpPr>
          <p:nvPr>
            <p:ph type="ftr" sz="quarter" idx="3"/>
          </p:nvPr>
        </p:nvSpPr>
        <p:spPr>
          <a:xfrm>
            <a:off x="7875270" y="30510487"/>
            <a:ext cx="8023860" cy="1752600"/>
          </a:xfrm>
          <a:prstGeom prst="rect">
            <a:avLst/>
          </a:prstGeom>
        </p:spPr>
        <p:txBody>
          <a:bodyPr vert="horz" lIns="91440" tIns="45720" rIns="91440" bIns="45720" rtlCol="0" anchor="ctr"/>
          <a:lstStyle>
            <a:lvl1pPr algn="ctr">
              <a:defRPr sz="31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6790670" y="30510487"/>
            <a:ext cx="5349240" cy="1752600"/>
          </a:xfrm>
          <a:prstGeom prst="rect">
            <a:avLst/>
          </a:prstGeom>
        </p:spPr>
        <p:txBody>
          <a:bodyPr vert="horz" lIns="91440" tIns="45720" rIns="91440" bIns="45720" rtlCol="0" anchor="ctr"/>
          <a:lstStyle>
            <a:lvl1pPr algn="r">
              <a:defRPr sz="3120">
                <a:solidFill>
                  <a:schemeClr val="tx1">
                    <a:tint val="75000"/>
                  </a:schemeClr>
                </a:solidFill>
              </a:defRPr>
            </a:lvl1pPr>
          </a:lstStyle>
          <a:p>
            <a:fld id="{CD5D965E-5B48-4249-B412-4CB8F470D487}" type="slidenum">
              <a:rPr lang="en-US" smtClean="0"/>
              <a:t>‹#›</a:t>
            </a:fld>
            <a:endParaRPr lang="en-US"/>
          </a:p>
        </p:txBody>
      </p:sp>
    </p:spTree>
    <p:extLst>
      <p:ext uri="{BB962C8B-B14F-4D97-AF65-F5344CB8AC3E}">
        <p14:creationId xmlns:p14="http://schemas.microsoft.com/office/powerpoint/2010/main" val="207084558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2377440" rtl="0" eaLnBrk="1" latinLnBrk="0" hangingPunct="1">
        <a:lnSpc>
          <a:spcPct val="90000"/>
        </a:lnSpc>
        <a:spcBef>
          <a:spcPct val="0"/>
        </a:spcBef>
        <a:buNone/>
        <a:defRPr sz="11440" kern="1200">
          <a:solidFill>
            <a:schemeClr val="tx1"/>
          </a:solidFill>
          <a:latin typeface="+mj-lt"/>
          <a:ea typeface="+mj-ea"/>
          <a:cs typeface="+mj-cs"/>
        </a:defRPr>
      </a:lvl1pPr>
    </p:titleStyle>
    <p:bodyStyle>
      <a:lvl1pPr marL="594360" indent="-594360" algn="l" defTabSz="2377440" rtl="0" eaLnBrk="1" latinLnBrk="0" hangingPunct="1">
        <a:lnSpc>
          <a:spcPct val="90000"/>
        </a:lnSpc>
        <a:spcBef>
          <a:spcPts val="2600"/>
        </a:spcBef>
        <a:buFont typeface="Arial" panose="020B0604020202020204" pitchFamily="34" charset="0"/>
        <a:buChar char="•"/>
        <a:defRPr sz="7280" kern="1200">
          <a:solidFill>
            <a:schemeClr val="tx1"/>
          </a:solidFill>
          <a:latin typeface="+mn-lt"/>
          <a:ea typeface="+mn-ea"/>
          <a:cs typeface="+mn-cs"/>
        </a:defRPr>
      </a:lvl1pPr>
      <a:lvl2pPr marL="1783080" indent="-594360" algn="l" defTabSz="2377440" rtl="0" eaLnBrk="1" latinLnBrk="0" hangingPunct="1">
        <a:lnSpc>
          <a:spcPct val="90000"/>
        </a:lnSpc>
        <a:spcBef>
          <a:spcPts val="1300"/>
        </a:spcBef>
        <a:buFont typeface="Arial" panose="020B0604020202020204" pitchFamily="34" charset="0"/>
        <a:buChar char="•"/>
        <a:defRPr sz="6240" kern="1200">
          <a:solidFill>
            <a:schemeClr val="tx1"/>
          </a:solidFill>
          <a:latin typeface="+mn-lt"/>
          <a:ea typeface="+mn-ea"/>
          <a:cs typeface="+mn-cs"/>
        </a:defRPr>
      </a:lvl2pPr>
      <a:lvl3pPr marL="2971800" indent="-594360" algn="l" defTabSz="2377440" rtl="0" eaLnBrk="1" latinLnBrk="0" hangingPunct="1">
        <a:lnSpc>
          <a:spcPct val="90000"/>
        </a:lnSpc>
        <a:spcBef>
          <a:spcPts val="1300"/>
        </a:spcBef>
        <a:buFont typeface="Arial" panose="020B0604020202020204" pitchFamily="34" charset="0"/>
        <a:buChar char="•"/>
        <a:defRPr sz="5200" kern="1200">
          <a:solidFill>
            <a:schemeClr val="tx1"/>
          </a:solidFill>
          <a:latin typeface="+mn-lt"/>
          <a:ea typeface="+mn-ea"/>
          <a:cs typeface="+mn-cs"/>
        </a:defRPr>
      </a:lvl3pPr>
      <a:lvl4pPr marL="4160520" indent="-594360" algn="l" defTabSz="2377440" rtl="0" eaLnBrk="1" latinLnBrk="0" hangingPunct="1">
        <a:lnSpc>
          <a:spcPct val="90000"/>
        </a:lnSpc>
        <a:spcBef>
          <a:spcPts val="1300"/>
        </a:spcBef>
        <a:buFont typeface="Arial" panose="020B0604020202020204" pitchFamily="34" charset="0"/>
        <a:buChar char="•"/>
        <a:defRPr sz="4680" kern="1200">
          <a:solidFill>
            <a:schemeClr val="tx1"/>
          </a:solidFill>
          <a:latin typeface="+mn-lt"/>
          <a:ea typeface="+mn-ea"/>
          <a:cs typeface="+mn-cs"/>
        </a:defRPr>
      </a:lvl4pPr>
      <a:lvl5pPr marL="5349240" indent="-594360" algn="l" defTabSz="2377440" rtl="0" eaLnBrk="1" latinLnBrk="0" hangingPunct="1">
        <a:lnSpc>
          <a:spcPct val="90000"/>
        </a:lnSpc>
        <a:spcBef>
          <a:spcPts val="1300"/>
        </a:spcBef>
        <a:buFont typeface="Arial" panose="020B0604020202020204" pitchFamily="34" charset="0"/>
        <a:buChar char="•"/>
        <a:defRPr sz="4680" kern="1200">
          <a:solidFill>
            <a:schemeClr val="tx1"/>
          </a:solidFill>
          <a:latin typeface="+mn-lt"/>
          <a:ea typeface="+mn-ea"/>
          <a:cs typeface="+mn-cs"/>
        </a:defRPr>
      </a:lvl5pPr>
      <a:lvl6pPr marL="6537960" indent="-594360" algn="l" defTabSz="2377440" rtl="0" eaLnBrk="1" latinLnBrk="0" hangingPunct="1">
        <a:lnSpc>
          <a:spcPct val="90000"/>
        </a:lnSpc>
        <a:spcBef>
          <a:spcPts val="1300"/>
        </a:spcBef>
        <a:buFont typeface="Arial" panose="020B0604020202020204" pitchFamily="34" charset="0"/>
        <a:buChar char="•"/>
        <a:defRPr sz="4680" kern="1200">
          <a:solidFill>
            <a:schemeClr val="tx1"/>
          </a:solidFill>
          <a:latin typeface="+mn-lt"/>
          <a:ea typeface="+mn-ea"/>
          <a:cs typeface="+mn-cs"/>
        </a:defRPr>
      </a:lvl6pPr>
      <a:lvl7pPr marL="7726680" indent="-594360" algn="l" defTabSz="2377440" rtl="0" eaLnBrk="1" latinLnBrk="0" hangingPunct="1">
        <a:lnSpc>
          <a:spcPct val="90000"/>
        </a:lnSpc>
        <a:spcBef>
          <a:spcPts val="1300"/>
        </a:spcBef>
        <a:buFont typeface="Arial" panose="020B0604020202020204" pitchFamily="34" charset="0"/>
        <a:buChar char="•"/>
        <a:defRPr sz="4680" kern="1200">
          <a:solidFill>
            <a:schemeClr val="tx1"/>
          </a:solidFill>
          <a:latin typeface="+mn-lt"/>
          <a:ea typeface="+mn-ea"/>
          <a:cs typeface="+mn-cs"/>
        </a:defRPr>
      </a:lvl7pPr>
      <a:lvl8pPr marL="8915400" indent="-594360" algn="l" defTabSz="2377440" rtl="0" eaLnBrk="1" latinLnBrk="0" hangingPunct="1">
        <a:lnSpc>
          <a:spcPct val="90000"/>
        </a:lnSpc>
        <a:spcBef>
          <a:spcPts val="1300"/>
        </a:spcBef>
        <a:buFont typeface="Arial" panose="020B0604020202020204" pitchFamily="34" charset="0"/>
        <a:buChar char="•"/>
        <a:defRPr sz="4680" kern="1200">
          <a:solidFill>
            <a:schemeClr val="tx1"/>
          </a:solidFill>
          <a:latin typeface="+mn-lt"/>
          <a:ea typeface="+mn-ea"/>
          <a:cs typeface="+mn-cs"/>
        </a:defRPr>
      </a:lvl8pPr>
      <a:lvl9pPr marL="10104120" indent="-594360" algn="l" defTabSz="2377440" rtl="0" eaLnBrk="1" latinLnBrk="0" hangingPunct="1">
        <a:lnSpc>
          <a:spcPct val="90000"/>
        </a:lnSpc>
        <a:spcBef>
          <a:spcPts val="1300"/>
        </a:spcBef>
        <a:buFont typeface="Arial" panose="020B0604020202020204" pitchFamily="34" charset="0"/>
        <a:buChar char="•"/>
        <a:defRPr sz="4680" kern="1200">
          <a:solidFill>
            <a:schemeClr val="tx1"/>
          </a:solidFill>
          <a:latin typeface="+mn-lt"/>
          <a:ea typeface="+mn-ea"/>
          <a:cs typeface="+mn-cs"/>
        </a:defRPr>
      </a:lvl9pPr>
    </p:bodyStyle>
    <p:otherStyle>
      <a:defPPr>
        <a:defRPr lang="en-US"/>
      </a:defPPr>
      <a:lvl1pPr marL="0" algn="l" defTabSz="2377440" rtl="0" eaLnBrk="1" latinLnBrk="0" hangingPunct="1">
        <a:defRPr sz="4680" kern="1200">
          <a:solidFill>
            <a:schemeClr val="tx1"/>
          </a:solidFill>
          <a:latin typeface="+mn-lt"/>
          <a:ea typeface="+mn-ea"/>
          <a:cs typeface="+mn-cs"/>
        </a:defRPr>
      </a:lvl1pPr>
      <a:lvl2pPr marL="1188720" algn="l" defTabSz="2377440" rtl="0" eaLnBrk="1" latinLnBrk="0" hangingPunct="1">
        <a:defRPr sz="4680" kern="1200">
          <a:solidFill>
            <a:schemeClr val="tx1"/>
          </a:solidFill>
          <a:latin typeface="+mn-lt"/>
          <a:ea typeface="+mn-ea"/>
          <a:cs typeface="+mn-cs"/>
        </a:defRPr>
      </a:lvl2pPr>
      <a:lvl3pPr marL="2377440" algn="l" defTabSz="2377440" rtl="0" eaLnBrk="1" latinLnBrk="0" hangingPunct="1">
        <a:defRPr sz="4680" kern="1200">
          <a:solidFill>
            <a:schemeClr val="tx1"/>
          </a:solidFill>
          <a:latin typeface="+mn-lt"/>
          <a:ea typeface="+mn-ea"/>
          <a:cs typeface="+mn-cs"/>
        </a:defRPr>
      </a:lvl3pPr>
      <a:lvl4pPr marL="3566160" algn="l" defTabSz="2377440" rtl="0" eaLnBrk="1" latinLnBrk="0" hangingPunct="1">
        <a:defRPr sz="4680" kern="1200">
          <a:solidFill>
            <a:schemeClr val="tx1"/>
          </a:solidFill>
          <a:latin typeface="+mn-lt"/>
          <a:ea typeface="+mn-ea"/>
          <a:cs typeface="+mn-cs"/>
        </a:defRPr>
      </a:lvl4pPr>
      <a:lvl5pPr marL="4754880" algn="l" defTabSz="2377440" rtl="0" eaLnBrk="1" latinLnBrk="0" hangingPunct="1">
        <a:defRPr sz="4680" kern="1200">
          <a:solidFill>
            <a:schemeClr val="tx1"/>
          </a:solidFill>
          <a:latin typeface="+mn-lt"/>
          <a:ea typeface="+mn-ea"/>
          <a:cs typeface="+mn-cs"/>
        </a:defRPr>
      </a:lvl5pPr>
      <a:lvl6pPr marL="5943600" algn="l" defTabSz="2377440" rtl="0" eaLnBrk="1" latinLnBrk="0" hangingPunct="1">
        <a:defRPr sz="4680" kern="1200">
          <a:solidFill>
            <a:schemeClr val="tx1"/>
          </a:solidFill>
          <a:latin typeface="+mn-lt"/>
          <a:ea typeface="+mn-ea"/>
          <a:cs typeface="+mn-cs"/>
        </a:defRPr>
      </a:lvl6pPr>
      <a:lvl7pPr marL="7132320" algn="l" defTabSz="2377440" rtl="0" eaLnBrk="1" latinLnBrk="0" hangingPunct="1">
        <a:defRPr sz="4680" kern="1200">
          <a:solidFill>
            <a:schemeClr val="tx1"/>
          </a:solidFill>
          <a:latin typeface="+mn-lt"/>
          <a:ea typeface="+mn-ea"/>
          <a:cs typeface="+mn-cs"/>
        </a:defRPr>
      </a:lvl7pPr>
      <a:lvl8pPr marL="8321040" algn="l" defTabSz="2377440" rtl="0" eaLnBrk="1" latinLnBrk="0" hangingPunct="1">
        <a:defRPr sz="4680" kern="1200">
          <a:solidFill>
            <a:schemeClr val="tx1"/>
          </a:solidFill>
          <a:latin typeface="+mn-lt"/>
          <a:ea typeface="+mn-ea"/>
          <a:cs typeface="+mn-cs"/>
        </a:defRPr>
      </a:lvl8pPr>
      <a:lvl9pPr marL="9509760" algn="l" defTabSz="2377440" rtl="0" eaLnBrk="1" latinLnBrk="0" hangingPunct="1">
        <a:defRPr sz="46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Rounded Corners 36">
            <a:extLst>
              <a:ext uri="{FF2B5EF4-FFF2-40B4-BE49-F238E27FC236}">
                <a16:creationId xmlns:a16="http://schemas.microsoft.com/office/drawing/2014/main" id="{913CF4E7-171A-CB3C-7091-1DD03839725A}"/>
              </a:ext>
            </a:extLst>
          </p:cNvPr>
          <p:cNvSpPr/>
          <p:nvPr/>
        </p:nvSpPr>
        <p:spPr>
          <a:xfrm>
            <a:off x="401885" y="22137944"/>
            <a:ext cx="11262961" cy="854447"/>
          </a:xfrm>
          <a:prstGeom prst="roundRect">
            <a:avLst>
              <a:gd name="adj" fmla="val 24828"/>
            </a:avLst>
          </a:prstGeom>
          <a:solidFill>
            <a:srgbClr val="003D92"/>
          </a:solidFill>
          <a:ln w="38100">
            <a:solidFill>
              <a:srgbClr val="FF19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0FB80FC2-7314-E85F-A10A-557678C84F18}"/>
              </a:ext>
            </a:extLst>
          </p:cNvPr>
          <p:cNvSpPr txBox="1"/>
          <p:nvPr/>
        </p:nvSpPr>
        <p:spPr>
          <a:xfrm>
            <a:off x="2831994" y="354214"/>
            <a:ext cx="16923966" cy="1877437"/>
          </a:xfrm>
          <a:prstGeom prst="rect">
            <a:avLst/>
          </a:prstGeom>
          <a:noFill/>
        </p:spPr>
        <p:txBody>
          <a:bodyPr wrap="square" rtlCol="0">
            <a:spAutoFit/>
          </a:bodyPr>
          <a:lstStyle/>
          <a:p>
            <a:r>
              <a:rPr lang="en-US" sz="5800" dirty="0"/>
              <a:t>Understanding plant nitrogen preference responses to elevated CO</a:t>
            </a:r>
            <a:r>
              <a:rPr lang="en-US" sz="5800" baseline="-25000" dirty="0"/>
              <a:t>2</a:t>
            </a:r>
            <a:r>
              <a:rPr lang="en-US" sz="5800" dirty="0"/>
              <a:t> Earth and spaceflight cabin environments.</a:t>
            </a:r>
          </a:p>
        </p:txBody>
      </p:sp>
      <p:sp>
        <p:nvSpPr>
          <p:cNvPr id="12" name="Rectangle: Rounded Corners 11">
            <a:extLst>
              <a:ext uri="{FF2B5EF4-FFF2-40B4-BE49-F238E27FC236}">
                <a16:creationId xmlns:a16="http://schemas.microsoft.com/office/drawing/2014/main" id="{192D3407-546E-3612-41CF-F1EDE7C2685A}"/>
              </a:ext>
            </a:extLst>
          </p:cNvPr>
          <p:cNvSpPr/>
          <p:nvPr/>
        </p:nvSpPr>
        <p:spPr>
          <a:xfrm>
            <a:off x="12025384" y="12672669"/>
            <a:ext cx="11272754" cy="4718056"/>
          </a:xfrm>
          <a:prstGeom prst="roundRect">
            <a:avLst>
              <a:gd name="adj" fmla="val 0"/>
            </a:avLst>
          </a:prstGeom>
          <a:solidFill>
            <a:srgbClr val="003D92">
              <a:alpha val="67059"/>
            </a:srgbClr>
          </a:solidFill>
          <a:ln w="38100">
            <a:solidFill>
              <a:srgbClr val="003D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9681B24C-11D9-FC70-0E4F-B9DEFA175A32}"/>
              </a:ext>
            </a:extLst>
          </p:cNvPr>
          <p:cNvSpPr/>
          <p:nvPr/>
        </p:nvSpPr>
        <p:spPr>
          <a:xfrm>
            <a:off x="400251" y="23325226"/>
            <a:ext cx="11278103" cy="3720207"/>
          </a:xfrm>
          <a:prstGeom prst="roundRect">
            <a:avLst>
              <a:gd name="adj" fmla="val 0"/>
            </a:avLst>
          </a:prstGeom>
          <a:solidFill>
            <a:srgbClr val="003D92">
              <a:alpha val="67059"/>
            </a:srgbClr>
          </a:solidFill>
          <a:ln w="38100">
            <a:solidFill>
              <a:srgbClr val="003D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diagram of a plant&#10;&#10;Description automatically generated">
            <a:extLst>
              <a:ext uri="{FF2B5EF4-FFF2-40B4-BE49-F238E27FC236}">
                <a16:creationId xmlns:a16="http://schemas.microsoft.com/office/drawing/2014/main" id="{0FF17DBC-4C3A-E6B2-5710-F6358E3936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73" y="13243801"/>
            <a:ext cx="9740086" cy="8037935"/>
          </a:xfrm>
          <a:prstGeom prst="rect">
            <a:avLst/>
          </a:prstGeom>
        </p:spPr>
      </p:pic>
      <p:sp>
        <p:nvSpPr>
          <p:cNvPr id="16" name="TextBox 15">
            <a:extLst>
              <a:ext uri="{FF2B5EF4-FFF2-40B4-BE49-F238E27FC236}">
                <a16:creationId xmlns:a16="http://schemas.microsoft.com/office/drawing/2014/main" id="{03B8F55D-253F-D59E-72F2-EF339AFFE246}"/>
              </a:ext>
            </a:extLst>
          </p:cNvPr>
          <p:cNvSpPr txBox="1"/>
          <p:nvPr/>
        </p:nvSpPr>
        <p:spPr>
          <a:xfrm>
            <a:off x="454211" y="2489463"/>
            <a:ext cx="22865977" cy="707886"/>
          </a:xfrm>
          <a:prstGeom prst="rect">
            <a:avLst/>
          </a:prstGeom>
          <a:noFill/>
        </p:spPr>
        <p:txBody>
          <a:bodyPr wrap="square" rtlCol="0">
            <a:spAutoFit/>
          </a:bodyPr>
          <a:lstStyle/>
          <a:p>
            <a:r>
              <a:rPr lang="en-US" sz="4000" u="sng" dirty="0"/>
              <a:t>Luke Fountain</a:t>
            </a:r>
            <a:r>
              <a:rPr lang="en-US" sz="4000" baseline="30000" dirty="0"/>
              <a:t>1,3</a:t>
            </a:r>
            <a:r>
              <a:rPr lang="en-US" sz="4000" dirty="0"/>
              <a:t>, Elison Blancaflor</a:t>
            </a:r>
            <a:r>
              <a:rPr lang="en-US" sz="4000" baseline="30000" dirty="0"/>
              <a:t>2</a:t>
            </a:r>
            <a:r>
              <a:rPr lang="en-US" sz="4000" dirty="0"/>
              <a:t>, Ray Wheeler</a:t>
            </a:r>
            <a:r>
              <a:rPr lang="en-US" sz="4000" baseline="30000" dirty="0"/>
              <a:t>2</a:t>
            </a:r>
            <a:r>
              <a:rPr lang="en-US" sz="4000" dirty="0"/>
              <a:t>, Tim Daniell</a:t>
            </a:r>
            <a:r>
              <a:rPr lang="en-US" sz="4000" baseline="30000" dirty="0"/>
              <a:t>3</a:t>
            </a:r>
            <a:r>
              <a:rPr lang="en-US" sz="4000" dirty="0"/>
              <a:t>, Duncan Cameron</a:t>
            </a:r>
            <a:r>
              <a:rPr lang="en-US" sz="4000" baseline="30000" dirty="0"/>
              <a:t>4</a:t>
            </a:r>
            <a:r>
              <a:rPr lang="en-US" sz="4000" dirty="0"/>
              <a:t>, Julie Gray</a:t>
            </a:r>
            <a:r>
              <a:rPr lang="en-US" sz="4000" baseline="30000" dirty="0"/>
              <a:t>3</a:t>
            </a:r>
            <a:r>
              <a:rPr lang="en-US" sz="4000" dirty="0"/>
              <a:t> &amp; Gioia Massa</a:t>
            </a:r>
            <a:r>
              <a:rPr lang="en-US" sz="4000" baseline="30000" dirty="0"/>
              <a:t>2</a:t>
            </a:r>
            <a:endParaRPr lang="en-US" sz="4000" dirty="0"/>
          </a:p>
        </p:txBody>
      </p:sp>
      <p:sp>
        <p:nvSpPr>
          <p:cNvPr id="18" name="TextBox 17">
            <a:extLst>
              <a:ext uri="{FF2B5EF4-FFF2-40B4-BE49-F238E27FC236}">
                <a16:creationId xmlns:a16="http://schemas.microsoft.com/office/drawing/2014/main" id="{B57CC8FC-9BE3-36C8-6756-B2ECF970C589}"/>
              </a:ext>
            </a:extLst>
          </p:cNvPr>
          <p:cNvSpPr txBox="1"/>
          <p:nvPr/>
        </p:nvSpPr>
        <p:spPr>
          <a:xfrm>
            <a:off x="476262" y="12672668"/>
            <a:ext cx="3553097" cy="769441"/>
          </a:xfrm>
          <a:prstGeom prst="rect">
            <a:avLst/>
          </a:prstGeom>
          <a:noFill/>
        </p:spPr>
        <p:txBody>
          <a:bodyPr wrap="square" rtlCol="0">
            <a:spAutoFit/>
          </a:bodyPr>
          <a:lstStyle/>
          <a:p>
            <a:r>
              <a:rPr lang="en-US" sz="4400" b="1" dirty="0"/>
              <a:t>Methods</a:t>
            </a:r>
          </a:p>
        </p:txBody>
      </p:sp>
      <p:sp>
        <p:nvSpPr>
          <p:cNvPr id="19" name="TextBox 18">
            <a:extLst>
              <a:ext uri="{FF2B5EF4-FFF2-40B4-BE49-F238E27FC236}">
                <a16:creationId xmlns:a16="http://schemas.microsoft.com/office/drawing/2014/main" id="{A2414C6F-8963-9F7C-AF11-F59A2F74C463}"/>
              </a:ext>
            </a:extLst>
          </p:cNvPr>
          <p:cNvSpPr txBox="1"/>
          <p:nvPr/>
        </p:nvSpPr>
        <p:spPr>
          <a:xfrm>
            <a:off x="12102485" y="12672668"/>
            <a:ext cx="3553097" cy="769441"/>
          </a:xfrm>
          <a:prstGeom prst="rect">
            <a:avLst/>
          </a:prstGeom>
          <a:noFill/>
        </p:spPr>
        <p:txBody>
          <a:bodyPr wrap="square" rtlCol="0">
            <a:spAutoFit/>
          </a:bodyPr>
          <a:lstStyle/>
          <a:p>
            <a:r>
              <a:rPr lang="en-US" sz="4400" b="1" dirty="0">
                <a:solidFill>
                  <a:schemeClr val="bg1"/>
                </a:solidFill>
              </a:rPr>
              <a:t>Results</a:t>
            </a:r>
          </a:p>
        </p:txBody>
      </p:sp>
      <p:sp>
        <p:nvSpPr>
          <p:cNvPr id="20" name="TextBox 19">
            <a:extLst>
              <a:ext uri="{FF2B5EF4-FFF2-40B4-BE49-F238E27FC236}">
                <a16:creationId xmlns:a16="http://schemas.microsoft.com/office/drawing/2014/main" id="{659B7764-AA0D-D918-96E0-CA8D87D08B3B}"/>
              </a:ext>
            </a:extLst>
          </p:cNvPr>
          <p:cNvSpPr txBox="1"/>
          <p:nvPr/>
        </p:nvSpPr>
        <p:spPr>
          <a:xfrm>
            <a:off x="385045" y="23199742"/>
            <a:ext cx="3553097" cy="769441"/>
          </a:xfrm>
          <a:prstGeom prst="rect">
            <a:avLst/>
          </a:prstGeom>
          <a:noFill/>
        </p:spPr>
        <p:txBody>
          <a:bodyPr wrap="square" rtlCol="0">
            <a:spAutoFit/>
          </a:bodyPr>
          <a:lstStyle/>
          <a:p>
            <a:r>
              <a:rPr lang="en-US" sz="4400" b="1" dirty="0">
                <a:solidFill>
                  <a:schemeClr val="bg1"/>
                </a:solidFill>
              </a:rPr>
              <a:t>Summary</a:t>
            </a:r>
          </a:p>
        </p:txBody>
      </p:sp>
      <p:sp>
        <p:nvSpPr>
          <p:cNvPr id="21" name="Rectangle: Rounded Corners 20">
            <a:extLst>
              <a:ext uri="{FF2B5EF4-FFF2-40B4-BE49-F238E27FC236}">
                <a16:creationId xmlns:a16="http://schemas.microsoft.com/office/drawing/2014/main" id="{EA733484-1F73-ED83-96F2-1AFD47040092}"/>
              </a:ext>
            </a:extLst>
          </p:cNvPr>
          <p:cNvSpPr/>
          <p:nvPr/>
        </p:nvSpPr>
        <p:spPr>
          <a:xfrm>
            <a:off x="12146038" y="27045433"/>
            <a:ext cx="11147472" cy="2507505"/>
          </a:xfrm>
          <a:prstGeom prst="roundRect">
            <a:avLst>
              <a:gd name="adj" fmla="val 0"/>
            </a:avLst>
          </a:prstGeom>
          <a:solidFill>
            <a:srgbClr val="003D92">
              <a:alpha val="67059"/>
            </a:srgbClr>
          </a:solidFill>
          <a:ln w="38100">
            <a:solidFill>
              <a:srgbClr val="003D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902CF917-F6A4-B161-2802-3F7E9A92BA17}"/>
              </a:ext>
            </a:extLst>
          </p:cNvPr>
          <p:cNvSpPr/>
          <p:nvPr/>
        </p:nvSpPr>
        <p:spPr>
          <a:xfrm>
            <a:off x="409753" y="27510009"/>
            <a:ext cx="11278103" cy="5044503"/>
          </a:xfrm>
          <a:prstGeom prst="roundRect">
            <a:avLst>
              <a:gd name="adj" fmla="val 0"/>
            </a:avLst>
          </a:prstGeom>
          <a:solidFill>
            <a:srgbClr val="003D92">
              <a:alpha val="67059"/>
            </a:srgbClr>
          </a:solidFill>
          <a:ln w="38100">
            <a:solidFill>
              <a:srgbClr val="003D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Rounded Corners 24">
            <a:extLst>
              <a:ext uri="{FF2B5EF4-FFF2-40B4-BE49-F238E27FC236}">
                <a16:creationId xmlns:a16="http://schemas.microsoft.com/office/drawing/2014/main" id="{9D0E63EA-83A2-A6CD-0F76-D459E1C987BA}"/>
              </a:ext>
            </a:extLst>
          </p:cNvPr>
          <p:cNvSpPr/>
          <p:nvPr/>
        </p:nvSpPr>
        <p:spPr>
          <a:xfrm>
            <a:off x="12146037" y="29935566"/>
            <a:ext cx="11147471" cy="2618946"/>
          </a:xfrm>
          <a:prstGeom prst="roundRect">
            <a:avLst>
              <a:gd name="adj" fmla="val 0"/>
            </a:avLst>
          </a:prstGeom>
          <a:solidFill>
            <a:srgbClr val="003D92">
              <a:alpha val="67059"/>
            </a:srgbClr>
          </a:solidFill>
          <a:ln w="38100">
            <a:solidFill>
              <a:srgbClr val="003D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C62A856D-89AB-71AB-582F-FED099F12507}"/>
              </a:ext>
            </a:extLst>
          </p:cNvPr>
          <p:cNvSpPr txBox="1"/>
          <p:nvPr/>
        </p:nvSpPr>
        <p:spPr>
          <a:xfrm>
            <a:off x="12146037" y="29863848"/>
            <a:ext cx="3553097" cy="769441"/>
          </a:xfrm>
          <a:prstGeom prst="rect">
            <a:avLst/>
          </a:prstGeom>
          <a:noFill/>
        </p:spPr>
        <p:txBody>
          <a:bodyPr wrap="square" rtlCol="0">
            <a:spAutoFit/>
          </a:bodyPr>
          <a:lstStyle/>
          <a:p>
            <a:r>
              <a:rPr lang="en-US" sz="4400" b="1" dirty="0">
                <a:solidFill>
                  <a:schemeClr val="bg1"/>
                </a:solidFill>
              </a:rPr>
              <a:t>References</a:t>
            </a:r>
          </a:p>
        </p:txBody>
      </p:sp>
      <p:sp>
        <p:nvSpPr>
          <p:cNvPr id="27" name="TextBox 26">
            <a:extLst>
              <a:ext uri="{FF2B5EF4-FFF2-40B4-BE49-F238E27FC236}">
                <a16:creationId xmlns:a16="http://schemas.microsoft.com/office/drawing/2014/main" id="{A3745446-918B-FE4F-4A46-9523502CE17E}"/>
              </a:ext>
            </a:extLst>
          </p:cNvPr>
          <p:cNvSpPr txBox="1"/>
          <p:nvPr/>
        </p:nvSpPr>
        <p:spPr>
          <a:xfrm>
            <a:off x="12155540" y="26932005"/>
            <a:ext cx="4780688" cy="769441"/>
          </a:xfrm>
          <a:prstGeom prst="rect">
            <a:avLst/>
          </a:prstGeom>
          <a:noFill/>
        </p:spPr>
        <p:txBody>
          <a:bodyPr wrap="square" rtlCol="0">
            <a:spAutoFit/>
          </a:bodyPr>
          <a:lstStyle/>
          <a:p>
            <a:r>
              <a:rPr lang="en-US" sz="4400" b="1" dirty="0">
                <a:solidFill>
                  <a:schemeClr val="bg1"/>
                </a:solidFill>
              </a:rPr>
              <a:t>Acknowledgements</a:t>
            </a:r>
          </a:p>
        </p:txBody>
      </p:sp>
      <p:grpSp>
        <p:nvGrpSpPr>
          <p:cNvPr id="22" name="Group 21">
            <a:extLst>
              <a:ext uri="{FF2B5EF4-FFF2-40B4-BE49-F238E27FC236}">
                <a16:creationId xmlns:a16="http://schemas.microsoft.com/office/drawing/2014/main" id="{D91D5317-2686-FB92-3805-BD1AB8AA02C9}"/>
              </a:ext>
            </a:extLst>
          </p:cNvPr>
          <p:cNvGrpSpPr/>
          <p:nvPr/>
        </p:nvGrpSpPr>
        <p:grpSpPr>
          <a:xfrm>
            <a:off x="19586711" y="265032"/>
            <a:ext cx="4187689" cy="2088733"/>
            <a:chOff x="-4908494" y="265032"/>
            <a:chExt cx="4187689" cy="2088733"/>
          </a:xfrm>
        </p:grpSpPr>
        <p:pic>
          <p:nvPicPr>
            <p:cNvPr id="4" name="Picture 3" descr="Shape&#10;&#10;Description automatically generated with medium confidence">
              <a:extLst>
                <a:ext uri="{FF2B5EF4-FFF2-40B4-BE49-F238E27FC236}">
                  <a16:creationId xmlns:a16="http://schemas.microsoft.com/office/drawing/2014/main" id="{330943F4-3778-CBD6-6E90-E52EE72986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8297" y="265032"/>
              <a:ext cx="2216248" cy="1021792"/>
            </a:xfrm>
            <a:prstGeom prst="rect">
              <a:avLst/>
            </a:prstGeom>
          </p:spPr>
        </p:pic>
        <p:pic>
          <p:nvPicPr>
            <p:cNvPr id="1026" name="Picture 2">
              <a:extLst>
                <a:ext uri="{FF2B5EF4-FFF2-40B4-BE49-F238E27FC236}">
                  <a16:creationId xmlns:a16="http://schemas.microsoft.com/office/drawing/2014/main" id="{9F87A6C0-22CE-E764-7BAA-694132A9C4C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205" t="3927" r="29624" b="48243"/>
            <a:stretch/>
          </p:blipFill>
          <p:spPr bwMode="auto">
            <a:xfrm>
              <a:off x="-4908494" y="265032"/>
              <a:ext cx="1679765" cy="2088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30">
              <a:extLst>
                <a:ext uri="{FF2B5EF4-FFF2-40B4-BE49-F238E27FC236}">
                  <a16:creationId xmlns:a16="http://schemas.microsoft.com/office/drawing/2014/main" id="{637540B8-454A-9FB6-8D24-F391697FD88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51337" y="1287908"/>
              <a:ext cx="389012" cy="401626"/>
            </a:xfrm>
            <a:prstGeom prst="rect">
              <a:avLst/>
            </a:prstGeom>
          </p:spPr>
        </p:pic>
        <p:pic>
          <p:nvPicPr>
            <p:cNvPr id="35" name="Picture 34" descr="A picture containing text, clipart&#10;&#10;Description automatically generated">
              <a:extLst>
                <a:ext uri="{FF2B5EF4-FFF2-40B4-BE49-F238E27FC236}">
                  <a16:creationId xmlns:a16="http://schemas.microsoft.com/office/drawing/2014/main" id="{F9EFF694-1254-6D85-9579-0B3F33E29C8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05333" y="1693562"/>
              <a:ext cx="268299" cy="276999"/>
            </a:xfrm>
            <a:prstGeom prst="rect">
              <a:avLst/>
            </a:prstGeom>
          </p:spPr>
        </p:pic>
        <p:grpSp>
          <p:nvGrpSpPr>
            <p:cNvPr id="46" name="Group 45">
              <a:extLst>
                <a:ext uri="{FF2B5EF4-FFF2-40B4-BE49-F238E27FC236}">
                  <a16:creationId xmlns:a16="http://schemas.microsoft.com/office/drawing/2014/main" id="{20845315-6A5B-6C94-F6ED-3CF3F791D32F}"/>
                </a:ext>
              </a:extLst>
            </p:cNvPr>
            <p:cNvGrpSpPr/>
            <p:nvPr/>
          </p:nvGrpSpPr>
          <p:grpSpPr>
            <a:xfrm>
              <a:off x="-3105334" y="2033396"/>
              <a:ext cx="268299" cy="305484"/>
              <a:chOff x="19545428" y="1677457"/>
              <a:chExt cx="419100" cy="408748"/>
            </a:xfrm>
          </p:grpSpPr>
          <p:sp>
            <p:nvSpPr>
              <p:cNvPr id="40" name="Rectangle: Rounded Corners 39">
                <a:extLst>
                  <a:ext uri="{FF2B5EF4-FFF2-40B4-BE49-F238E27FC236}">
                    <a16:creationId xmlns:a16="http://schemas.microsoft.com/office/drawing/2014/main" id="{33E4A593-A9DD-2995-88A8-99D86951DACC}"/>
                  </a:ext>
                </a:extLst>
              </p:cNvPr>
              <p:cNvSpPr/>
              <p:nvPr/>
            </p:nvSpPr>
            <p:spPr>
              <a:xfrm>
                <a:off x="19545428" y="1677457"/>
                <a:ext cx="419100" cy="408748"/>
              </a:xfrm>
              <a:prstGeom prst="roundRect">
                <a:avLst>
                  <a:gd name="adj" fmla="val 4433"/>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42" name="Picture 41" descr="Icon&#10;&#10;Description automatically generated">
                <a:extLst>
                  <a:ext uri="{FF2B5EF4-FFF2-40B4-BE49-F238E27FC236}">
                    <a16:creationId xmlns:a16="http://schemas.microsoft.com/office/drawing/2014/main" id="{EEA29D69-5DCA-3FCC-F5CA-3E92DE34D8B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605671" y="1725773"/>
                <a:ext cx="305371" cy="312115"/>
              </a:xfrm>
              <a:prstGeom prst="rect">
                <a:avLst/>
              </a:prstGeom>
            </p:spPr>
          </p:pic>
        </p:grpSp>
        <p:sp>
          <p:nvSpPr>
            <p:cNvPr id="47" name="TextBox 46">
              <a:extLst>
                <a:ext uri="{FF2B5EF4-FFF2-40B4-BE49-F238E27FC236}">
                  <a16:creationId xmlns:a16="http://schemas.microsoft.com/office/drawing/2014/main" id="{0A89AD60-4587-253F-08CE-268FDB7B3603}"/>
                </a:ext>
              </a:extLst>
            </p:cNvPr>
            <p:cNvSpPr txBox="1"/>
            <p:nvPr/>
          </p:nvSpPr>
          <p:spPr>
            <a:xfrm>
              <a:off x="-2821817" y="1337890"/>
              <a:ext cx="2101012" cy="276999"/>
            </a:xfrm>
            <a:prstGeom prst="rect">
              <a:avLst/>
            </a:prstGeom>
            <a:noFill/>
          </p:spPr>
          <p:txBody>
            <a:bodyPr wrap="square" rtlCol="0">
              <a:spAutoFit/>
            </a:bodyPr>
            <a:lstStyle/>
            <a:p>
              <a:r>
                <a:rPr lang="en-US" sz="1200" dirty="0"/>
                <a:t>luke.l.fountain@nasa.gov</a:t>
              </a:r>
            </a:p>
          </p:txBody>
        </p:sp>
        <p:sp>
          <p:nvSpPr>
            <p:cNvPr id="48" name="TextBox 47">
              <a:extLst>
                <a:ext uri="{FF2B5EF4-FFF2-40B4-BE49-F238E27FC236}">
                  <a16:creationId xmlns:a16="http://schemas.microsoft.com/office/drawing/2014/main" id="{12770A40-E618-334F-D51B-17D70163CB39}"/>
                </a:ext>
              </a:extLst>
            </p:cNvPr>
            <p:cNvSpPr txBox="1"/>
            <p:nvPr/>
          </p:nvSpPr>
          <p:spPr>
            <a:xfrm>
              <a:off x="-2821817" y="1663881"/>
              <a:ext cx="2101012" cy="276999"/>
            </a:xfrm>
            <a:prstGeom prst="rect">
              <a:avLst/>
            </a:prstGeom>
            <a:noFill/>
          </p:spPr>
          <p:txBody>
            <a:bodyPr wrap="square" rtlCol="0">
              <a:spAutoFit/>
            </a:bodyPr>
            <a:lstStyle/>
            <a:p>
              <a:r>
                <a:rPr lang="en-US" sz="1200" dirty="0"/>
                <a:t>Dr Luke Fountain MRSB</a:t>
              </a:r>
            </a:p>
          </p:txBody>
        </p:sp>
        <p:sp>
          <p:nvSpPr>
            <p:cNvPr id="49" name="TextBox 48">
              <a:extLst>
                <a:ext uri="{FF2B5EF4-FFF2-40B4-BE49-F238E27FC236}">
                  <a16:creationId xmlns:a16="http://schemas.microsoft.com/office/drawing/2014/main" id="{E462FE4A-D1E9-22DD-F800-18CD88D059D7}"/>
                </a:ext>
              </a:extLst>
            </p:cNvPr>
            <p:cNvSpPr txBox="1"/>
            <p:nvPr/>
          </p:nvSpPr>
          <p:spPr>
            <a:xfrm>
              <a:off x="-2837035" y="2025771"/>
              <a:ext cx="2101012" cy="276999"/>
            </a:xfrm>
            <a:prstGeom prst="rect">
              <a:avLst/>
            </a:prstGeom>
            <a:noFill/>
          </p:spPr>
          <p:txBody>
            <a:bodyPr wrap="square" rtlCol="0">
              <a:spAutoFit/>
            </a:bodyPr>
            <a:lstStyle/>
            <a:p>
              <a:r>
                <a:rPr lang="en-US" sz="1200" dirty="0"/>
                <a:t>@lukefountain8</a:t>
              </a:r>
            </a:p>
          </p:txBody>
        </p:sp>
      </p:grpSp>
      <p:sp>
        <p:nvSpPr>
          <p:cNvPr id="50" name="TextBox 49">
            <a:extLst>
              <a:ext uri="{FF2B5EF4-FFF2-40B4-BE49-F238E27FC236}">
                <a16:creationId xmlns:a16="http://schemas.microsoft.com/office/drawing/2014/main" id="{87B20E78-587A-F34C-891B-72E12B1B5BF5}"/>
              </a:ext>
            </a:extLst>
          </p:cNvPr>
          <p:cNvSpPr txBox="1"/>
          <p:nvPr/>
        </p:nvSpPr>
        <p:spPr>
          <a:xfrm>
            <a:off x="476263" y="3222958"/>
            <a:ext cx="21075393" cy="1569660"/>
          </a:xfrm>
          <a:prstGeom prst="rect">
            <a:avLst/>
          </a:prstGeom>
          <a:noFill/>
        </p:spPr>
        <p:txBody>
          <a:bodyPr wrap="square" rtlCol="0">
            <a:spAutoFit/>
          </a:bodyPr>
          <a:lstStyle/>
          <a:p>
            <a:r>
              <a:rPr lang="en-US" sz="2400" baseline="30000" dirty="0"/>
              <a:t>1 </a:t>
            </a:r>
            <a:r>
              <a:rPr lang="en-US" sz="2400" dirty="0"/>
              <a:t>NASA Postdoctoral Fellow, Kennedy Space Center, Florida, USA.</a:t>
            </a:r>
            <a:endParaRPr lang="en-US" sz="2400" baseline="30000" dirty="0"/>
          </a:p>
          <a:p>
            <a:r>
              <a:rPr lang="en-US" sz="2400" baseline="30000" dirty="0"/>
              <a:t>2 </a:t>
            </a:r>
            <a:r>
              <a:rPr lang="en-US" sz="2400" dirty="0"/>
              <a:t>Exploration Research &amp; Technology Programs, Kennedy Space Center, Florida, USA.</a:t>
            </a:r>
          </a:p>
          <a:p>
            <a:r>
              <a:rPr lang="en-US" sz="2400" baseline="30000" dirty="0"/>
              <a:t>3 </a:t>
            </a:r>
            <a:r>
              <a:rPr lang="en-US" sz="2400" dirty="0"/>
              <a:t>School of Biosciences, The University of Sheffield, Sheffield, UK.</a:t>
            </a:r>
          </a:p>
          <a:p>
            <a:r>
              <a:rPr lang="en-US" sz="2400" baseline="30000" dirty="0"/>
              <a:t>4 </a:t>
            </a:r>
            <a:r>
              <a:rPr lang="en-US" sz="2400" dirty="0"/>
              <a:t>Department of Earth and Environmental Sciences and Manchester Institute of Biotechnology, The University of Manchester, Manchester, UK</a:t>
            </a:r>
            <a:r>
              <a:rPr lang="en-US" dirty="0"/>
              <a:t>.</a:t>
            </a:r>
            <a:endParaRPr lang="en-US" baseline="30000" dirty="0"/>
          </a:p>
        </p:txBody>
      </p:sp>
      <p:pic>
        <p:nvPicPr>
          <p:cNvPr id="2" name="Picture 1">
            <a:extLst>
              <a:ext uri="{FF2B5EF4-FFF2-40B4-BE49-F238E27FC236}">
                <a16:creationId xmlns:a16="http://schemas.microsoft.com/office/drawing/2014/main" id="{95A8293F-C98F-D9A9-575A-CA26775849D1}"/>
              </a:ext>
            </a:extLst>
          </p:cNvPr>
          <p:cNvPicPr>
            <a:picLocks noChangeAspect="1"/>
          </p:cNvPicPr>
          <p:nvPr/>
        </p:nvPicPr>
        <p:blipFill rotWithShape="1">
          <a:blip r:embed="rId8">
            <a:extLst>
              <a:ext uri="{28A0092B-C50C-407E-A947-70E740481C1C}">
                <a14:useLocalDpi xmlns:a14="http://schemas.microsoft.com/office/drawing/2010/main" val="0"/>
              </a:ext>
            </a:extLst>
          </a:blip>
          <a:srcRect r="18208"/>
          <a:stretch/>
        </p:blipFill>
        <p:spPr>
          <a:xfrm>
            <a:off x="12473995" y="17325548"/>
            <a:ext cx="9723527" cy="8037934"/>
          </a:xfrm>
          <a:prstGeom prst="rect">
            <a:avLst/>
          </a:prstGeom>
        </p:spPr>
      </p:pic>
      <p:pic>
        <p:nvPicPr>
          <p:cNvPr id="15" name="Picture 14" descr="Logo, icon&#10;&#10;Description automatically generated">
            <a:extLst>
              <a:ext uri="{FF2B5EF4-FFF2-40B4-BE49-F238E27FC236}">
                <a16:creationId xmlns:a16="http://schemas.microsoft.com/office/drawing/2014/main" id="{A967EBE2-13F2-B370-57B9-CC408D54AA1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60828" y="232364"/>
            <a:ext cx="2659646" cy="2211052"/>
          </a:xfrm>
          <a:prstGeom prst="rect">
            <a:avLst/>
          </a:prstGeom>
        </p:spPr>
      </p:pic>
      <p:sp>
        <p:nvSpPr>
          <p:cNvPr id="10" name="Rectangle: Rounded Corners 9">
            <a:extLst>
              <a:ext uri="{FF2B5EF4-FFF2-40B4-BE49-F238E27FC236}">
                <a16:creationId xmlns:a16="http://schemas.microsoft.com/office/drawing/2014/main" id="{821B2A18-44D5-A48A-4E19-9AFA9C584DAE}"/>
              </a:ext>
            </a:extLst>
          </p:cNvPr>
          <p:cNvSpPr/>
          <p:nvPr/>
        </p:nvSpPr>
        <p:spPr>
          <a:xfrm>
            <a:off x="446612" y="4907703"/>
            <a:ext cx="11270560" cy="7579555"/>
          </a:xfrm>
          <a:prstGeom prst="roundRect">
            <a:avLst>
              <a:gd name="adj" fmla="val 0"/>
            </a:avLst>
          </a:prstGeom>
          <a:solidFill>
            <a:srgbClr val="003D92">
              <a:alpha val="67059"/>
            </a:srgbClr>
          </a:solidFill>
          <a:ln w="38100">
            <a:solidFill>
              <a:srgbClr val="003D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817BEB13-E60B-36DF-6B20-054801096564}"/>
              </a:ext>
            </a:extLst>
          </p:cNvPr>
          <p:cNvSpPr txBox="1"/>
          <p:nvPr/>
        </p:nvSpPr>
        <p:spPr>
          <a:xfrm>
            <a:off x="454211" y="4818227"/>
            <a:ext cx="3553097" cy="769441"/>
          </a:xfrm>
          <a:prstGeom prst="rect">
            <a:avLst/>
          </a:prstGeom>
          <a:noFill/>
        </p:spPr>
        <p:txBody>
          <a:bodyPr wrap="square" rtlCol="0">
            <a:spAutoFit/>
          </a:bodyPr>
          <a:lstStyle/>
          <a:p>
            <a:r>
              <a:rPr lang="en-US" sz="4400" b="1" dirty="0">
                <a:solidFill>
                  <a:schemeClr val="bg1"/>
                </a:solidFill>
              </a:rPr>
              <a:t>Introduction</a:t>
            </a:r>
          </a:p>
        </p:txBody>
      </p:sp>
      <p:sp>
        <p:nvSpPr>
          <p:cNvPr id="28" name="TextBox 27">
            <a:extLst>
              <a:ext uri="{FF2B5EF4-FFF2-40B4-BE49-F238E27FC236}">
                <a16:creationId xmlns:a16="http://schemas.microsoft.com/office/drawing/2014/main" id="{33AEA630-E5F9-64CC-E93C-95290E0EA2C7}"/>
              </a:ext>
            </a:extLst>
          </p:cNvPr>
          <p:cNvSpPr txBox="1"/>
          <p:nvPr/>
        </p:nvSpPr>
        <p:spPr>
          <a:xfrm>
            <a:off x="638629" y="5479357"/>
            <a:ext cx="10929031" cy="6986528"/>
          </a:xfrm>
          <a:prstGeom prst="rect">
            <a:avLst/>
          </a:prstGeom>
          <a:noFill/>
        </p:spPr>
        <p:txBody>
          <a:bodyPr wrap="square" rtlCol="0">
            <a:spAutoFit/>
          </a:bodyPr>
          <a:lstStyle/>
          <a:p>
            <a:pPr algn="just"/>
            <a:r>
              <a:rPr lang="en-US" sz="3200" dirty="0">
                <a:solidFill>
                  <a:schemeClr val="bg1"/>
                </a:solidFill>
              </a:rPr>
              <a:t>The growth of crops to sustain astronauts will be critical to long-duration spaceflight missions. Carbon dioxide (CO</a:t>
            </a:r>
            <a:r>
              <a:rPr lang="en-US" sz="3200" baseline="-25000" dirty="0">
                <a:solidFill>
                  <a:schemeClr val="bg1"/>
                </a:solidFill>
              </a:rPr>
              <a:t>2</a:t>
            </a:r>
            <a:r>
              <a:rPr lang="en-US" sz="3200" dirty="0">
                <a:solidFill>
                  <a:schemeClr val="bg1"/>
                </a:solidFill>
              </a:rPr>
              <a:t>) concentrations are very high in spaceflight cabin environments, often over 10x the CO</a:t>
            </a:r>
            <a:r>
              <a:rPr lang="en-US" sz="3200" baseline="-25000" dirty="0">
                <a:solidFill>
                  <a:schemeClr val="bg1"/>
                </a:solidFill>
              </a:rPr>
              <a:t>2 </a:t>
            </a:r>
            <a:r>
              <a:rPr lang="en-US" sz="3200" dirty="0">
                <a:solidFill>
                  <a:schemeClr val="bg1"/>
                </a:solidFill>
              </a:rPr>
              <a:t>concentration on Earth </a:t>
            </a:r>
            <a:r>
              <a:rPr lang="en-US" sz="3200" baseline="30000" dirty="0">
                <a:solidFill>
                  <a:schemeClr val="bg1"/>
                </a:solidFill>
              </a:rPr>
              <a:t>1</a:t>
            </a:r>
            <a:r>
              <a:rPr lang="en-US" sz="3200" dirty="0">
                <a:solidFill>
                  <a:schemeClr val="bg1"/>
                </a:solidFill>
              </a:rPr>
              <a:t>. It is therefore crucial to understand how plants respond to elevated CO</a:t>
            </a:r>
            <a:r>
              <a:rPr lang="en-US" sz="3200" baseline="-25000" dirty="0">
                <a:solidFill>
                  <a:schemeClr val="bg1"/>
                </a:solidFill>
              </a:rPr>
              <a:t>2 </a:t>
            </a:r>
            <a:r>
              <a:rPr lang="en-US" sz="3200" dirty="0">
                <a:solidFill>
                  <a:schemeClr val="bg1"/>
                </a:solidFill>
              </a:rPr>
              <a:t>(eCO</a:t>
            </a:r>
            <a:r>
              <a:rPr lang="en-US" sz="3200" baseline="-25000" dirty="0">
                <a:solidFill>
                  <a:schemeClr val="bg1"/>
                </a:solidFill>
              </a:rPr>
              <a:t>2</a:t>
            </a:r>
            <a:r>
              <a:rPr lang="en-US" sz="3200" dirty="0">
                <a:solidFill>
                  <a:schemeClr val="bg1"/>
                </a:solidFill>
              </a:rPr>
              <a:t>). Nitrogen (N) is crucial for plant survival and plants often prefer to take up one form over another, e.g., ammonium (NH</a:t>
            </a:r>
            <a:r>
              <a:rPr lang="en-US" sz="3200" baseline="-25000" dirty="0">
                <a:solidFill>
                  <a:schemeClr val="bg1"/>
                </a:solidFill>
              </a:rPr>
              <a:t>4</a:t>
            </a:r>
            <a:r>
              <a:rPr lang="en-US" sz="3200" baseline="30000" dirty="0">
                <a:solidFill>
                  <a:schemeClr val="bg1"/>
                </a:solidFill>
              </a:rPr>
              <a:t>+</a:t>
            </a:r>
            <a:r>
              <a:rPr lang="en-US" sz="3200" dirty="0">
                <a:solidFill>
                  <a:schemeClr val="bg1"/>
                </a:solidFill>
              </a:rPr>
              <a:t>) over nitrate (NO</a:t>
            </a:r>
            <a:r>
              <a:rPr lang="en-US" sz="3200" baseline="-25000" dirty="0">
                <a:solidFill>
                  <a:schemeClr val="bg1"/>
                </a:solidFill>
              </a:rPr>
              <a:t>3</a:t>
            </a:r>
            <a:r>
              <a:rPr lang="en-US" sz="3200" baseline="30000" dirty="0">
                <a:solidFill>
                  <a:schemeClr val="bg1"/>
                </a:solidFill>
              </a:rPr>
              <a:t>-</a:t>
            </a:r>
            <a:r>
              <a:rPr lang="en-US" sz="3200" dirty="0">
                <a:solidFill>
                  <a:schemeClr val="bg1"/>
                </a:solidFill>
              </a:rPr>
              <a:t>). The amount of NADH available for NO</a:t>
            </a:r>
            <a:r>
              <a:rPr lang="en-US" sz="3200" baseline="-25000" dirty="0">
                <a:solidFill>
                  <a:schemeClr val="bg1"/>
                </a:solidFill>
              </a:rPr>
              <a:t>3</a:t>
            </a:r>
            <a:r>
              <a:rPr lang="en-US" sz="3200" baseline="30000" dirty="0">
                <a:solidFill>
                  <a:schemeClr val="bg1"/>
                </a:solidFill>
              </a:rPr>
              <a:t>- </a:t>
            </a:r>
            <a:r>
              <a:rPr lang="en-US" sz="3200" dirty="0">
                <a:solidFill>
                  <a:schemeClr val="bg1"/>
                </a:solidFill>
              </a:rPr>
              <a:t>reduction in plant leaves may be reduced by eCO</a:t>
            </a:r>
            <a:r>
              <a:rPr lang="en-US" sz="3200" baseline="-25000" dirty="0">
                <a:solidFill>
                  <a:schemeClr val="bg1"/>
                </a:solidFill>
              </a:rPr>
              <a:t>2</a:t>
            </a:r>
            <a:r>
              <a:rPr lang="en-US" sz="3200" dirty="0">
                <a:solidFill>
                  <a:schemeClr val="bg1"/>
                </a:solidFill>
              </a:rPr>
              <a:t> through reduced photorespiration and increased C fixation </a:t>
            </a:r>
            <a:r>
              <a:rPr lang="en-US" sz="3200" baseline="30000" dirty="0">
                <a:solidFill>
                  <a:schemeClr val="bg1"/>
                </a:solidFill>
              </a:rPr>
              <a:t>2</a:t>
            </a:r>
            <a:r>
              <a:rPr lang="en-US" sz="3200" dirty="0">
                <a:solidFill>
                  <a:schemeClr val="bg1"/>
                </a:solidFill>
              </a:rPr>
              <a:t> (Figure 1),  possibly driving increased NH</a:t>
            </a:r>
            <a:r>
              <a:rPr lang="en-US" sz="3200" baseline="-25000" dirty="0">
                <a:solidFill>
                  <a:schemeClr val="bg1"/>
                </a:solidFill>
              </a:rPr>
              <a:t>4</a:t>
            </a:r>
            <a:r>
              <a:rPr lang="en-US" sz="3200" baseline="30000" dirty="0">
                <a:solidFill>
                  <a:schemeClr val="bg1"/>
                </a:solidFill>
              </a:rPr>
              <a:t>+ </a:t>
            </a:r>
            <a:r>
              <a:rPr lang="en-US" sz="3200" dirty="0">
                <a:solidFill>
                  <a:schemeClr val="bg1"/>
                </a:solidFill>
              </a:rPr>
              <a:t>preference, but the universality of this response remains unclear. Understanding N preference in candidate space crops can help with cultivar selection and wastewater processing system design requirements </a:t>
            </a:r>
            <a:r>
              <a:rPr lang="en-US" sz="3200" baseline="30000" dirty="0">
                <a:solidFill>
                  <a:schemeClr val="bg1"/>
                </a:solidFill>
              </a:rPr>
              <a:t>3</a:t>
            </a:r>
            <a:r>
              <a:rPr lang="en-US" sz="3200" dirty="0">
                <a:solidFill>
                  <a:schemeClr val="bg1"/>
                </a:solidFill>
              </a:rPr>
              <a:t>.</a:t>
            </a:r>
          </a:p>
        </p:txBody>
      </p:sp>
      <p:grpSp>
        <p:nvGrpSpPr>
          <p:cNvPr id="8" name="Group 7">
            <a:extLst>
              <a:ext uri="{FF2B5EF4-FFF2-40B4-BE49-F238E27FC236}">
                <a16:creationId xmlns:a16="http://schemas.microsoft.com/office/drawing/2014/main" id="{FBD5D3F4-5DC8-3476-0600-3CA4FED49F33}"/>
              </a:ext>
            </a:extLst>
          </p:cNvPr>
          <p:cNvGrpSpPr/>
          <p:nvPr/>
        </p:nvGrpSpPr>
        <p:grpSpPr>
          <a:xfrm>
            <a:off x="12264138" y="4792618"/>
            <a:ext cx="10638224" cy="8034967"/>
            <a:chOff x="331653" y="4140172"/>
            <a:chExt cx="9963476" cy="7584881"/>
          </a:xfrm>
        </p:grpSpPr>
        <p:pic>
          <p:nvPicPr>
            <p:cNvPr id="32" name="Picture 31" descr="Diagram&#10;&#10;Description automatically generated">
              <a:extLst>
                <a:ext uri="{FF2B5EF4-FFF2-40B4-BE49-F238E27FC236}">
                  <a16:creationId xmlns:a16="http://schemas.microsoft.com/office/drawing/2014/main" id="{A445EBF0-3E0B-1DBA-0A93-7C23FB04EBE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348539" y="4140172"/>
              <a:ext cx="8946590" cy="7337619"/>
            </a:xfrm>
            <a:prstGeom prst="rect">
              <a:avLst/>
            </a:prstGeom>
          </p:spPr>
        </p:pic>
        <p:sp>
          <p:nvSpPr>
            <p:cNvPr id="29" name="TextBox 28">
              <a:extLst>
                <a:ext uri="{FF2B5EF4-FFF2-40B4-BE49-F238E27FC236}">
                  <a16:creationId xmlns:a16="http://schemas.microsoft.com/office/drawing/2014/main" id="{B4D3DA35-9C30-DA15-B627-C304E7938A9E}"/>
                </a:ext>
              </a:extLst>
            </p:cNvPr>
            <p:cNvSpPr txBox="1"/>
            <p:nvPr/>
          </p:nvSpPr>
          <p:spPr>
            <a:xfrm>
              <a:off x="331653" y="9416729"/>
              <a:ext cx="4299341" cy="2308324"/>
            </a:xfrm>
            <a:prstGeom prst="rect">
              <a:avLst/>
            </a:prstGeom>
            <a:noFill/>
          </p:spPr>
          <p:txBody>
            <a:bodyPr wrap="square" rtlCol="0">
              <a:spAutoFit/>
            </a:bodyPr>
            <a:lstStyle/>
            <a:p>
              <a:pPr algn="just"/>
              <a:r>
                <a:rPr lang="en-US" sz="2400" b="1" dirty="0"/>
                <a:t>Figure 1: </a:t>
              </a:r>
              <a:r>
                <a:rPr lang="en-US" sz="2400" dirty="0"/>
                <a:t>Simplified diagram illustrating N preference and potential effects of eCO</a:t>
              </a:r>
              <a:r>
                <a:rPr lang="en-US" sz="2400" baseline="-25000" dirty="0"/>
                <a:t>2</a:t>
              </a:r>
              <a:r>
                <a:rPr lang="en-US" sz="2400" dirty="0"/>
                <a:t>. It is unclear if this response is universal across and within species.</a:t>
              </a:r>
              <a:endParaRPr lang="en-US" sz="2400" b="1" dirty="0"/>
            </a:p>
          </p:txBody>
        </p:sp>
      </p:grpSp>
      <p:sp>
        <p:nvSpPr>
          <p:cNvPr id="34" name="TextBox 33">
            <a:extLst>
              <a:ext uri="{FF2B5EF4-FFF2-40B4-BE49-F238E27FC236}">
                <a16:creationId xmlns:a16="http://schemas.microsoft.com/office/drawing/2014/main" id="{74DCEFE2-6439-B550-BB47-D36CE30DA43F}"/>
              </a:ext>
            </a:extLst>
          </p:cNvPr>
          <p:cNvSpPr txBox="1"/>
          <p:nvPr/>
        </p:nvSpPr>
        <p:spPr>
          <a:xfrm>
            <a:off x="503106" y="22308108"/>
            <a:ext cx="9723527" cy="523220"/>
          </a:xfrm>
          <a:prstGeom prst="rect">
            <a:avLst/>
          </a:prstGeom>
          <a:noFill/>
        </p:spPr>
        <p:txBody>
          <a:bodyPr wrap="square" rtlCol="0">
            <a:spAutoFit/>
          </a:bodyPr>
          <a:lstStyle/>
          <a:p>
            <a:r>
              <a:rPr lang="en-GB" sz="2800" i="1" dirty="0">
                <a:solidFill>
                  <a:schemeClr val="bg1"/>
                </a:solidFill>
                <a:latin typeface="Cambria Math" panose="02040503050406030204" pitchFamily="18" charset="0"/>
                <a:ea typeface="Calibri" panose="020F0502020204030204" pitchFamily="34" charset="0"/>
                <a:cs typeface="Times New Roman" panose="02020603050405020304" pitchFamily="18" charset="0"/>
              </a:rPr>
              <a:t>N preference </a:t>
            </a:r>
            <a:r>
              <a:rPr lang="en-GB" sz="2800" dirty="0">
                <a:solidFill>
                  <a:schemeClr val="bg1"/>
                </a:solidFill>
                <a:latin typeface="Cambria Math" panose="02040503050406030204" pitchFamily="18" charset="0"/>
                <a:ea typeface="Calibri" panose="020F0502020204030204" pitchFamily="34" charset="0"/>
                <a:cs typeface="Times New Roman" panose="02020603050405020304" pitchFamily="18" charset="0"/>
              </a:rPr>
              <a:t>=</a:t>
            </a:r>
            <a:r>
              <a:rPr lang="en-GB" sz="2800" i="1" dirty="0">
                <a:solidFill>
                  <a:schemeClr val="bg1"/>
                </a:solidFill>
                <a:latin typeface="Cambria Math" panose="02040503050406030204" pitchFamily="18" charset="0"/>
                <a:ea typeface="Calibri" panose="020F0502020204030204" pitchFamily="34" charset="0"/>
                <a:cs typeface="Times New Roman" panose="02020603050405020304" pitchFamily="18" charset="0"/>
              </a:rPr>
              <a:t> Mean</a:t>
            </a:r>
            <a:r>
              <a:rPr lang="en-GB" sz="2800" dirty="0">
                <a:solidFill>
                  <a:schemeClr val="bg1"/>
                </a:solidFill>
                <a:latin typeface="Cambria Math" panose="02040503050406030204" pitchFamily="18" charset="0"/>
                <a:ea typeface="Calibri" panose="020F0502020204030204" pitchFamily="34" charset="0"/>
                <a:cs typeface="Times New Roman" panose="02020603050405020304" pitchFamily="18" charset="0"/>
              </a:rPr>
              <a:t> </a:t>
            </a:r>
            <a:r>
              <a:rPr lang="en-GB" sz="2800" i="1" baseline="30000" dirty="0">
                <a:solidFill>
                  <a:schemeClr val="bg1"/>
                </a:solidFill>
                <a:latin typeface="Cambria Math" panose="02040503050406030204" pitchFamily="18" charset="0"/>
                <a:ea typeface="Calibri" panose="020F0502020204030204" pitchFamily="34" charset="0"/>
                <a:cs typeface="Times New Roman" panose="02020603050405020304" pitchFamily="18" charset="0"/>
              </a:rPr>
              <a:t>15</a:t>
            </a:r>
            <a:r>
              <a:rPr lang="en-GB" sz="2800" i="1" dirty="0">
                <a:solidFill>
                  <a:schemeClr val="bg1"/>
                </a:solidFill>
                <a:latin typeface="Cambria Math" panose="02040503050406030204" pitchFamily="18" charset="0"/>
                <a:ea typeface="Calibri" panose="020F0502020204030204" pitchFamily="34" charset="0"/>
                <a:cs typeface="Times New Roman" panose="02020603050405020304" pitchFamily="18" charset="0"/>
              </a:rPr>
              <a:t>NO</a:t>
            </a:r>
            <a:r>
              <a:rPr lang="en-GB" sz="2800" i="1" baseline="-25000" dirty="0">
                <a:solidFill>
                  <a:schemeClr val="bg1"/>
                </a:solidFill>
                <a:latin typeface="Cambria Math" panose="02040503050406030204" pitchFamily="18" charset="0"/>
                <a:ea typeface="Calibri" panose="020F0502020204030204" pitchFamily="34" charset="0"/>
                <a:cs typeface="Times New Roman" panose="02020603050405020304" pitchFamily="18" charset="0"/>
              </a:rPr>
              <a:t>3</a:t>
            </a:r>
            <a:r>
              <a:rPr lang="en-GB" sz="2800" i="1" dirty="0">
                <a:solidFill>
                  <a:schemeClr val="bg1"/>
                </a:solidFill>
                <a:latin typeface="Cambria Math" panose="02040503050406030204" pitchFamily="18" charset="0"/>
                <a:ea typeface="Calibri" panose="020F0502020204030204" pitchFamily="34" charset="0"/>
                <a:cs typeface="Times New Roman" panose="02020603050405020304" pitchFamily="18" charset="0"/>
              </a:rPr>
              <a:t> </a:t>
            </a:r>
            <a:r>
              <a:rPr lang="en-GB" sz="2800" i="1" baseline="30000" dirty="0">
                <a:solidFill>
                  <a:schemeClr val="bg1"/>
                </a:solidFill>
                <a:latin typeface="Cambria Math" panose="02040503050406030204" pitchFamily="18" charset="0"/>
                <a:ea typeface="Calibri" panose="020F0502020204030204" pitchFamily="34" charset="0"/>
                <a:cs typeface="Times New Roman" panose="02020603050405020304" pitchFamily="18" charset="0"/>
              </a:rPr>
              <a:t>-</a:t>
            </a:r>
            <a:r>
              <a:rPr lang="en-GB" sz="2800" i="1" dirty="0">
                <a:solidFill>
                  <a:schemeClr val="bg1"/>
                </a:solidFill>
                <a:latin typeface="Cambria Math" panose="02040503050406030204" pitchFamily="18" charset="0"/>
                <a:ea typeface="Calibri" panose="020F0502020204030204" pitchFamily="34" charset="0"/>
                <a:cs typeface="Times New Roman" panose="02020603050405020304" pitchFamily="18" charset="0"/>
              </a:rPr>
              <a:t>atom % - Mean </a:t>
            </a:r>
            <a:r>
              <a:rPr lang="en-GB" sz="2800" i="1" baseline="30000" dirty="0">
                <a:solidFill>
                  <a:schemeClr val="bg1"/>
                </a:solidFill>
                <a:latin typeface="Cambria Math" panose="02040503050406030204" pitchFamily="18" charset="0"/>
                <a:ea typeface="Calibri" panose="020F0502020204030204" pitchFamily="34" charset="0"/>
                <a:cs typeface="Times New Roman" panose="02020603050405020304" pitchFamily="18" charset="0"/>
              </a:rPr>
              <a:t>15</a:t>
            </a:r>
            <a:r>
              <a:rPr lang="en-GB" sz="2800" i="1" dirty="0">
                <a:solidFill>
                  <a:schemeClr val="bg1"/>
                </a:solidFill>
                <a:latin typeface="Cambria Math" panose="02040503050406030204" pitchFamily="18" charset="0"/>
                <a:ea typeface="Calibri" panose="020F0502020204030204" pitchFamily="34" charset="0"/>
                <a:cs typeface="Times New Roman" panose="02020603050405020304" pitchFamily="18" charset="0"/>
              </a:rPr>
              <a:t>NH</a:t>
            </a:r>
            <a:r>
              <a:rPr lang="en-GB" sz="2800" i="1" baseline="-25000" dirty="0">
                <a:solidFill>
                  <a:schemeClr val="bg1"/>
                </a:solidFill>
                <a:latin typeface="Cambria Math" panose="02040503050406030204" pitchFamily="18" charset="0"/>
                <a:ea typeface="Calibri" panose="020F0502020204030204" pitchFamily="34" charset="0"/>
                <a:cs typeface="Times New Roman" panose="02020603050405020304" pitchFamily="18" charset="0"/>
              </a:rPr>
              <a:t>4</a:t>
            </a:r>
            <a:r>
              <a:rPr lang="en-GB" sz="2800" i="1" baseline="30000" dirty="0">
                <a:solidFill>
                  <a:schemeClr val="bg1"/>
                </a:solidFill>
                <a:latin typeface="Cambria Math" panose="02040503050406030204" pitchFamily="18" charset="0"/>
                <a:ea typeface="Calibri" panose="020F0502020204030204" pitchFamily="34" charset="0"/>
                <a:cs typeface="Times New Roman" panose="02020603050405020304" pitchFamily="18" charset="0"/>
              </a:rPr>
              <a:t>+</a:t>
            </a:r>
            <a:r>
              <a:rPr lang="en-GB" sz="2800" i="1" dirty="0">
                <a:solidFill>
                  <a:schemeClr val="bg1"/>
                </a:solidFill>
                <a:latin typeface="Cambria Math" panose="02040503050406030204" pitchFamily="18" charset="0"/>
                <a:ea typeface="Calibri" panose="020F0502020204030204" pitchFamily="34" charset="0"/>
                <a:cs typeface="Times New Roman" panose="02020603050405020304" pitchFamily="18" charset="0"/>
              </a:rPr>
              <a:t> atom %</a:t>
            </a:r>
            <a:endParaRPr lang="en-US" sz="2800" dirty="0">
              <a:solidFill>
                <a:schemeClr val="bg1"/>
              </a:solidFill>
            </a:endParaRPr>
          </a:p>
        </p:txBody>
      </p:sp>
      <p:sp>
        <p:nvSpPr>
          <p:cNvPr id="38" name="TextBox 37">
            <a:extLst>
              <a:ext uri="{FF2B5EF4-FFF2-40B4-BE49-F238E27FC236}">
                <a16:creationId xmlns:a16="http://schemas.microsoft.com/office/drawing/2014/main" id="{35D0C132-249B-2615-C450-E8E8C7FEA30C}"/>
              </a:ext>
            </a:extLst>
          </p:cNvPr>
          <p:cNvSpPr txBox="1"/>
          <p:nvPr/>
        </p:nvSpPr>
        <p:spPr>
          <a:xfrm>
            <a:off x="9624698" y="22299527"/>
            <a:ext cx="7846141" cy="523220"/>
          </a:xfrm>
          <a:prstGeom prst="rect">
            <a:avLst/>
          </a:prstGeom>
          <a:noFill/>
        </p:spPr>
        <p:txBody>
          <a:bodyPr wrap="square" rtlCol="0">
            <a:spAutoFit/>
          </a:bodyPr>
          <a:lstStyle/>
          <a:p>
            <a:r>
              <a:rPr lang="en-GB" sz="2800" b="1" i="1" dirty="0">
                <a:solidFill>
                  <a:schemeClr val="bg1"/>
                </a:solidFill>
                <a:latin typeface="Cambria Math" panose="02040503050406030204" pitchFamily="18" charset="0"/>
                <a:ea typeface="Calibri" panose="020F0502020204030204" pitchFamily="34" charset="0"/>
                <a:cs typeface="Times New Roman" panose="02020603050405020304" pitchFamily="18" charset="0"/>
              </a:rPr>
              <a:t>Equation 1</a:t>
            </a:r>
            <a:endParaRPr lang="en-US" sz="2800" b="1" dirty="0">
              <a:solidFill>
                <a:schemeClr val="bg1"/>
              </a:solidFill>
            </a:endParaRPr>
          </a:p>
        </p:txBody>
      </p:sp>
      <p:sp>
        <p:nvSpPr>
          <p:cNvPr id="41" name="TextBox 40">
            <a:extLst>
              <a:ext uri="{FF2B5EF4-FFF2-40B4-BE49-F238E27FC236}">
                <a16:creationId xmlns:a16="http://schemas.microsoft.com/office/drawing/2014/main" id="{4DAA608F-2D35-69D6-52C4-C0C3B42F556E}"/>
              </a:ext>
            </a:extLst>
          </p:cNvPr>
          <p:cNvSpPr txBox="1"/>
          <p:nvPr/>
        </p:nvSpPr>
        <p:spPr>
          <a:xfrm>
            <a:off x="503106" y="21085211"/>
            <a:ext cx="11091398" cy="830997"/>
          </a:xfrm>
          <a:prstGeom prst="rect">
            <a:avLst/>
          </a:prstGeom>
          <a:noFill/>
        </p:spPr>
        <p:txBody>
          <a:bodyPr wrap="square" rtlCol="0">
            <a:spAutoFit/>
          </a:bodyPr>
          <a:lstStyle/>
          <a:p>
            <a:pPr algn="just"/>
            <a:r>
              <a:rPr lang="en-US" sz="2400" b="1" dirty="0"/>
              <a:t>Figure 2: </a:t>
            </a:r>
            <a:r>
              <a:rPr lang="en-US" sz="2400" dirty="0"/>
              <a:t>N preference experimental workflow</a:t>
            </a:r>
            <a:r>
              <a:rPr lang="en-US" sz="2400" baseline="30000" dirty="0"/>
              <a:t> 4</a:t>
            </a:r>
            <a:r>
              <a:rPr lang="en-US" sz="2400" dirty="0"/>
              <a:t>. The same procedure was followed for plants grown at aCO</a:t>
            </a:r>
            <a:r>
              <a:rPr lang="en-US" sz="2400" baseline="-25000" dirty="0"/>
              <a:t>2 </a:t>
            </a:r>
            <a:r>
              <a:rPr lang="en-US" sz="2400" dirty="0"/>
              <a:t>and eCO</a:t>
            </a:r>
            <a:r>
              <a:rPr lang="en-US" sz="2400" baseline="-25000" dirty="0"/>
              <a:t>2</a:t>
            </a:r>
            <a:r>
              <a:rPr lang="en-US" sz="2400" dirty="0"/>
              <a:t>.</a:t>
            </a:r>
            <a:endParaRPr lang="en-US" sz="2400" b="1" dirty="0"/>
          </a:p>
        </p:txBody>
      </p:sp>
      <p:sp>
        <p:nvSpPr>
          <p:cNvPr id="43" name="TextBox 42">
            <a:extLst>
              <a:ext uri="{FF2B5EF4-FFF2-40B4-BE49-F238E27FC236}">
                <a16:creationId xmlns:a16="http://schemas.microsoft.com/office/drawing/2014/main" id="{CE530DF2-D6C5-2623-4243-F824C4B9CD6F}"/>
              </a:ext>
            </a:extLst>
          </p:cNvPr>
          <p:cNvSpPr txBox="1"/>
          <p:nvPr/>
        </p:nvSpPr>
        <p:spPr>
          <a:xfrm>
            <a:off x="12130602" y="13323361"/>
            <a:ext cx="11062318" cy="4031873"/>
          </a:xfrm>
          <a:prstGeom prst="rect">
            <a:avLst/>
          </a:prstGeom>
          <a:noFill/>
        </p:spPr>
        <p:txBody>
          <a:bodyPr wrap="square" rtlCol="0">
            <a:spAutoFit/>
          </a:bodyPr>
          <a:lstStyle/>
          <a:p>
            <a:pPr algn="just"/>
            <a:r>
              <a:rPr lang="en-US" sz="3200" dirty="0">
                <a:solidFill>
                  <a:schemeClr val="bg1"/>
                </a:solidFill>
              </a:rPr>
              <a:t>All plants showed either NH</a:t>
            </a:r>
            <a:r>
              <a:rPr lang="en-US" sz="3200" baseline="-25000" dirty="0">
                <a:solidFill>
                  <a:schemeClr val="bg1"/>
                </a:solidFill>
              </a:rPr>
              <a:t>4</a:t>
            </a:r>
            <a:r>
              <a:rPr lang="en-US" sz="3200" baseline="30000" dirty="0">
                <a:solidFill>
                  <a:schemeClr val="bg1"/>
                </a:solidFill>
              </a:rPr>
              <a:t>+ </a:t>
            </a:r>
            <a:r>
              <a:rPr lang="en-US" sz="3200" dirty="0">
                <a:solidFill>
                  <a:schemeClr val="bg1"/>
                </a:solidFill>
              </a:rPr>
              <a:t>preference or no N preference (calculated using </a:t>
            </a:r>
            <a:r>
              <a:rPr lang="en-US" sz="3200" b="1" i="1" dirty="0">
                <a:solidFill>
                  <a:schemeClr val="bg1"/>
                </a:solidFill>
              </a:rPr>
              <a:t>Equation 1</a:t>
            </a:r>
            <a:r>
              <a:rPr lang="en-US" sz="3200" dirty="0">
                <a:solidFill>
                  <a:schemeClr val="bg1"/>
                </a:solidFill>
              </a:rPr>
              <a:t>), regardless of cultivar or CO</a:t>
            </a:r>
            <a:r>
              <a:rPr lang="en-US" sz="3200" baseline="-25000" dirty="0">
                <a:solidFill>
                  <a:schemeClr val="bg1"/>
                </a:solidFill>
              </a:rPr>
              <a:t>2 </a:t>
            </a:r>
            <a:r>
              <a:rPr lang="en-US" sz="3200" dirty="0">
                <a:solidFill>
                  <a:schemeClr val="bg1"/>
                </a:solidFill>
              </a:rPr>
              <a:t>level (Figure 3). Several cultivars showed trends towards increased NH</a:t>
            </a:r>
            <a:r>
              <a:rPr lang="en-US" sz="3200" baseline="-25000" dirty="0">
                <a:solidFill>
                  <a:schemeClr val="bg1"/>
                </a:solidFill>
              </a:rPr>
              <a:t>4</a:t>
            </a:r>
            <a:r>
              <a:rPr lang="en-US" sz="3200" baseline="30000" dirty="0">
                <a:solidFill>
                  <a:schemeClr val="bg1"/>
                </a:solidFill>
              </a:rPr>
              <a:t>+</a:t>
            </a:r>
            <a:r>
              <a:rPr lang="en-US" sz="3200" dirty="0">
                <a:solidFill>
                  <a:schemeClr val="bg1"/>
                </a:solidFill>
              </a:rPr>
              <a:t> preference at eCO</a:t>
            </a:r>
            <a:r>
              <a:rPr lang="en-US" sz="3200" baseline="-25000" dirty="0">
                <a:solidFill>
                  <a:schemeClr val="bg1"/>
                </a:solidFill>
              </a:rPr>
              <a:t>2 </a:t>
            </a:r>
            <a:r>
              <a:rPr lang="en-US" sz="3200" dirty="0">
                <a:solidFill>
                  <a:schemeClr val="bg1"/>
                </a:solidFill>
              </a:rPr>
              <a:t>(720 ppm) compared to ambient CO</a:t>
            </a:r>
            <a:r>
              <a:rPr lang="en-US" sz="3200" baseline="-25000" dirty="0">
                <a:solidFill>
                  <a:schemeClr val="bg1"/>
                </a:solidFill>
              </a:rPr>
              <a:t>2 </a:t>
            </a:r>
            <a:r>
              <a:rPr lang="en-US" sz="3200" dirty="0">
                <a:solidFill>
                  <a:schemeClr val="bg1"/>
                </a:solidFill>
              </a:rPr>
              <a:t>(aCO</a:t>
            </a:r>
            <a:r>
              <a:rPr lang="en-US" sz="3200" baseline="-25000" dirty="0">
                <a:solidFill>
                  <a:schemeClr val="bg1"/>
                </a:solidFill>
              </a:rPr>
              <a:t>2</a:t>
            </a:r>
            <a:r>
              <a:rPr lang="en-US" sz="3200" dirty="0">
                <a:solidFill>
                  <a:schemeClr val="bg1"/>
                </a:solidFill>
              </a:rPr>
              <a:t>) (410 ppm), which was significant for Golden Promise (Figure 3). Others displayed no change in N preference, and others still showed a trend towards increased NO</a:t>
            </a:r>
            <a:r>
              <a:rPr lang="en-US" sz="3200" baseline="-25000" dirty="0">
                <a:solidFill>
                  <a:schemeClr val="bg1"/>
                </a:solidFill>
              </a:rPr>
              <a:t>3</a:t>
            </a:r>
            <a:r>
              <a:rPr lang="en-US" sz="3200" baseline="30000" dirty="0">
                <a:solidFill>
                  <a:schemeClr val="bg1"/>
                </a:solidFill>
              </a:rPr>
              <a:t>-</a:t>
            </a:r>
            <a:r>
              <a:rPr lang="en-US" sz="3200" dirty="0">
                <a:solidFill>
                  <a:schemeClr val="bg1"/>
                </a:solidFill>
              </a:rPr>
              <a:t> preference at eCO</a:t>
            </a:r>
            <a:r>
              <a:rPr lang="en-US" sz="3200" baseline="-25000" dirty="0">
                <a:solidFill>
                  <a:schemeClr val="bg1"/>
                </a:solidFill>
              </a:rPr>
              <a:t>2</a:t>
            </a:r>
            <a:r>
              <a:rPr lang="en-US" sz="3200" dirty="0">
                <a:solidFill>
                  <a:schemeClr val="bg1"/>
                </a:solidFill>
              </a:rPr>
              <a:t>, most notably NFC Tipple.</a:t>
            </a:r>
          </a:p>
        </p:txBody>
      </p:sp>
      <p:sp>
        <p:nvSpPr>
          <p:cNvPr id="44" name="TextBox 43">
            <a:extLst>
              <a:ext uri="{FF2B5EF4-FFF2-40B4-BE49-F238E27FC236}">
                <a16:creationId xmlns:a16="http://schemas.microsoft.com/office/drawing/2014/main" id="{1B6A292A-C474-0DA2-7EB6-D5C1540A7E49}"/>
              </a:ext>
            </a:extLst>
          </p:cNvPr>
          <p:cNvSpPr txBox="1"/>
          <p:nvPr/>
        </p:nvSpPr>
        <p:spPr>
          <a:xfrm>
            <a:off x="12024942" y="25192156"/>
            <a:ext cx="11272754" cy="1569660"/>
          </a:xfrm>
          <a:prstGeom prst="rect">
            <a:avLst/>
          </a:prstGeom>
          <a:noFill/>
        </p:spPr>
        <p:txBody>
          <a:bodyPr wrap="square" rtlCol="0">
            <a:spAutoFit/>
          </a:bodyPr>
          <a:lstStyle/>
          <a:p>
            <a:pPr algn="just"/>
            <a:r>
              <a:rPr lang="en-US" sz="2400" b="1" dirty="0"/>
              <a:t>Figure 3: </a:t>
            </a:r>
            <a:r>
              <a:rPr lang="en-US" sz="2400" dirty="0"/>
              <a:t>Mean N preference at aCO2 and eCO2 </a:t>
            </a:r>
            <a:r>
              <a:rPr lang="en-US" sz="2400" baseline="30000" dirty="0"/>
              <a:t>4</a:t>
            </a:r>
            <a:r>
              <a:rPr lang="en-US" sz="2400" dirty="0"/>
              <a:t>. Green values indicate significant NH</a:t>
            </a:r>
            <a:r>
              <a:rPr lang="en-US" sz="2400" baseline="-25000" dirty="0"/>
              <a:t>4</a:t>
            </a:r>
            <a:r>
              <a:rPr lang="en-US" sz="2400" baseline="30000" dirty="0"/>
              <a:t>+</a:t>
            </a:r>
            <a:r>
              <a:rPr lang="en-US" sz="2400" dirty="0"/>
              <a:t> preference, red values indicate no preference (one-sample two-tailed </a:t>
            </a:r>
            <a:r>
              <a:rPr lang="en-US" sz="2400" i="1" dirty="0"/>
              <a:t>t</a:t>
            </a:r>
            <a:r>
              <a:rPr lang="en-US" sz="2400" dirty="0"/>
              <a:t>-test). Significant differences between CO</a:t>
            </a:r>
            <a:r>
              <a:rPr lang="en-US" sz="2400" baseline="-25000" dirty="0"/>
              <a:t>2</a:t>
            </a:r>
            <a:r>
              <a:rPr lang="en-US" sz="2400" dirty="0"/>
              <a:t> levels within cultivars are indicated with ** (p&lt;0.01) or + (p&lt;0.10) (independent samples </a:t>
            </a:r>
            <a:r>
              <a:rPr lang="en-US" sz="2400" i="1" dirty="0"/>
              <a:t>t</a:t>
            </a:r>
            <a:r>
              <a:rPr lang="en-US" sz="2400" dirty="0"/>
              <a:t>-test).</a:t>
            </a:r>
            <a:endParaRPr lang="en-US" sz="2400" b="1" dirty="0"/>
          </a:p>
        </p:txBody>
      </p:sp>
      <p:pic>
        <p:nvPicPr>
          <p:cNvPr id="54" name="Picture 53">
            <a:extLst>
              <a:ext uri="{FF2B5EF4-FFF2-40B4-BE49-F238E27FC236}">
                <a16:creationId xmlns:a16="http://schemas.microsoft.com/office/drawing/2014/main" id="{3B58D319-E5FD-DEC3-68E7-480E8F8CDFB8}"/>
              </a:ext>
            </a:extLst>
          </p:cNvPr>
          <p:cNvPicPr>
            <a:picLocks noChangeAspect="1"/>
          </p:cNvPicPr>
          <p:nvPr/>
        </p:nvPicPr>
        <p:blipFill rotWithShape="1">
          <a:blip r:embed="rId8">
            <a:extLst>
              <a:ext uri="{28A0092B-C50C-407E-A947-70E740481C1C}">
                <a14:useLocalDpi xmlns:a14="http://schemas.microsoft.com/office/drawing/2010/main" val="0"/>
              </a:ext>
            </a:extLst>
          </a:blip>
          <a:srcRect l="83546" b="49599"/>
          <a:stretch/>
        </p:blipFill>
        <p:spPr>
          <a:xfrm>
            <a:off x="21578615" y="16942920"/>
            <a:ext cx="1478148" cy="3061434"/>
          </a:xfrm>
          <a:prstGeom prst="rect">
            <a:avLst/>
          </a:prstGeom>
        </p:spPr>
      </p:pic>
      <p:sp>
        <p:nvSpPr>
          <p:cNvPr id="23" name="TextBox 22">
            <a:extLst>
              <a:ext uri="{FF2B5EF4-FFF2-40B4-BE49-F238E27FC236}">
                <a16:creationId xmlns:a16="http://schemas.microsoft.com/office/drawing/2014/main" id="{4C24FE88-BE2A-1AB4-1E81-ABAB255F0B3B}"/>
              </a:ext>
            </a:extLst>
          </p:cNvPr>
          <p:cNvSpPr txBox="1"/>
          <p:nvPr/>
        </p:nvSpPr>
        <p:spPr>
          <a:xfrm>
            <a:off x="378877" y="27385389"/>
            <a:ext cx="3553097" cy="769441"/>
          </a:xfrm>
          <a:prstGeom prst="rect">
            <a:avLst/>
          </a:prstGeom>
          <a:noFill/>
        </p:spPr>
        <p:txBody>
          <a:bodyPr wrap="square" rtlCol="0">
            <a:spAutoFit/>
          </a:bodyPr>
          <a:lstStyle/>
          <a:p>
            <a:r>
              <a:rPr lang="en-US" sz="4400" b="1" dirty="0">
                <a:solidFill>
                  <a:schemeClr val="bg1"/>
                </a:solidFill>
              </a:rPr>
              <a:t>Future</a:t>
            </a:r>
            <a:r>
              <a:rPr lang="en-US" sz="4400" dirty="0">
                <a:solidFill>
                  <a:schemeClr val="bg1"/>
                </a:solidFill>
              </a:rPr>
              <a:t> </a:t>
            </a:r>
            <a:r>
              <a:rPr lang="en-US" sz="4400" b="1" dirty="0">
                <a:solidFill>
                  <a:schemeClr val="bg1"/>
                </a:solidFill>
              </a:rPr>
              <a:t>work</a:t>
            </a:r>
          </a:p>
        </p:txBody>
      </p:sp>
      <p:sp>
        <p:nvSpPr>
          <p:cNvPr id="57" name="TextBox 56">
            <a:extLst>
              <a:ext uri="{FF2B5EF4-FFF2-40B4-BE49-F238E27FC236}">
                <a16:creationId xmlns:a16="http://schemas.microsoft.com/office/drawing/2014/main" id="{999E1BF2-E58C-E8EF-EE46-40130A7405B2}"/>
              </a:ext>
            </a:extLst>
          </p:cNvPr>
          <p:cNvSpPr txBox="1"/>
          <p:nvPr/>
        </p:nvSpPr>
        <p:spPr>
          <a:xfrm>
            <a:off x="12271629" y="30469460"/>
            <a:ext cx="10901223" cy="2062103"/>
          </a:xfrm>
          <a:prstGeom prst="rect">
            <a:avLst/>
          </a:prstGeom>
          <a:noFill/>
        </p:spPr>
        <p:txBody>
          <a:bodyPr wrap="square" rtlCol="0">
            <a:spAutoFit/>
          </a:bodyPr>
          <a:lstStyle/>
          <a:p>
            <a:pPr algn="just"/>
            <a:r>
              <a:rPr lang="en-US" sz="1600" baseline="30000" dirty="0">
                <a:solidFill>
                  <a:schemeClr val="bg1"/>
                </a:solidFill>
              </a:rPr>
              <a:t>1 </a:t>
            </a:r>
            <a:r>
              <a:rPr lang="en-US" sz="1600" dirty="0">
                <a:solidFill>
                  <a:schemeClr val="bg1"/>
                </a:solidFill>
              </a:rPr>
              <a:t>Law </a:t>
            </a:r>
            <a:r>
              <a:rPr lang="en-US" sz="1600" i="1" dirty="0">
                <a:solidFill>
                  <a:schemeClr val="bg1"/>
                </a:solidFill>
              </a:rPr>
              <a:t>et al. </a:t>
            </a:r>
            <a:r>
              <a:rPr lang="en-US" sz="1600" dirty="0">
                <a:solidFill>
                  <a:schemeClr val="bg1"/>
                </a:solidFill>
              </a:rPr>
              <a:t>(2014). Relationship between carbon dioxide levels and reported headaches on the International Space Station. Journal of Occupational and Environmental Medicine </a:t>
            </a:r>
            <a:r>
              <a:rPr lang="en-US" sz="1600" b="1" dirty="0">
                <a:solidFill>
                  <a:schemeClr val="bg1"/>
                </a:solidFill>
              </a:rPr>
              <a:t>56</a:t>
            </a:r>
            <a:r>
              <a:rPr lang="en-US" sz="1600" dirty="0">
                <a:solidFill>
                  <a:schemeClr val="bg1"/>
                </a:solidFill>
              </a:rPr>
              <a:t>, 477-483.</a:t>
            </a:r>
          </a:p>
          <a:p>
            <a:pPr algn="just"/>
            <a:r>
              <a:rPr lang="en-US" sz="1600" baseline="30000" dirty="0">
                <a:solidFill>
                  <a:schemeClr val="bg1"/>
                </a:solidFill>
              </a:rPr>
              <a:t>2 </a:t>
            </a:r>
            <a:r>
              <a:rPr lang="en-US" sz="1600" dirty="0">
                <a:solidFill>
                  <a:schemeClr val="bg1"/>
                </a:solidFill>
              </a:rPr>
              <a:t>Bloom (2015). The increasing importance of distinguishing among plant nitrogen sources. Current Opinion in Plant Biology </a:t>
            </a:r>
            <a:r>
              <a:rPr lang="en-US" sz="1600" b="1" dirty="0">
                <a:solidFill>
                  <a:schemeClr val="bg1"/>
                </a:solidFill>
              </a:rPr>
              <a:t>25</a:t>
            </a:r>
            <a:r>
              <a:rPr lang="en-US" sz="1600" dirty="0">
                <a:solidFill>
                  <a:schemeClr val="bg1"/>
                </a:solidFill>
              </a:rPr>
              <a:t>, 10-16.</a:t>
            </a:r>
          </a:p>
          <a:p>
            <a:pPr algn="just"/>
            <a:r>
              <a:rPr lang="en-US" sz="1600" baseline="30000" dirty="0">
                <a:solidFill>
                  <a:schemeClr val="bg1"/>
                </a:solidFill>
              </a:rPr>
              <a:t>3 </a:t>
            </a:r>
            <a:r>
              <a:rPr lang="en-US" sz="1600" dirty="0" err="1">
                <a:solidFill>
                  <a:schemeClr val="bg1"/>
                </a:solidFill>
              </a:rPr>
              <a:t>Schiefloe</a:t>
            </a:r>
            <a:r>
              <a:rPr lang="en-US" sz="1600" dirty="0">
                <a:solidFill>
                  <a:schemeClr val="bg1"/>
                </a:solidFill>
              </a:rPr>
              <a:t> </a:t>
            </a:r>
            <a:r>
              <a:rPr lang="en-US" sz="1600" i="1" dirty="0">
                <a:solidFill>
                  <a:schemeClr val="bg1"/>
                </a:solidFill>
              </a:rPr>
              <a:t>et al. </a:t>
            </a:r>
            <a:r>
              <a:rPr lang="en-US" sz="1600" dirty="0">
                <a:solidFill>
                  <a:schemeClr val="bg1"/>
                </a:solidFill>
              </a:rPr>
              <a:t>(2023). From urine to food and oxygen: effects of high and low NH</a:t>
            </a:r>
            <a:r>
              <a:rPr lang="en-US" sz="1600" baseline="-25000" dirty="0">
                <a:solidFill>
                  <a:schemeClr val="bg1"/>
                </a:solidFill>
              </a:rPr>
              <a:t>4</a:t>
            </a:r>
            <a:r>
              <a:rPr lang="en-US" sz="1600" baseline="30000" dirty="0">
                <a:solidFill>
                  <a:schemeClr val="bg1"/>
                </a:solidFill>
              </a:rPr>
              <a:t>+</a:t>
            </a:r>
            <a:r>
              <a:rPr lang="en-US" sz="1600" dirty="0">
                <a:solidFill>
                  <a:schemeClr val="bg1"/>
                </a:solidFill>
              </a:rPr>
              <a:t>:NO</a:t>
            </a:r>
            <a:r>
              <a:rPr lang="en-US" sz="1600" baseline="-25000" dirty="0">
                <a:solidFill>
                  <a:schemeClr val="bg1"/>
                </a:solidFill>
              </a:rPr>
              <a:t>3</a:t>
            </a:r>
            <a:r>
              <a:rPr lang="en-US" sz="1600" baseline="30000" dirty="0">
                <a:solidFill>
                  <a:schemeClr val="bg1"/>
                </a:solidFill>
              </a:rPr>
              <a:t>-</a:t>
            </a:r>
            <a:r>
              <a:rPr lang="en-US" sz="1600" dirty="0">
                <a:solidFill>
                  <a:schemeClr val="bg1"/>
                </a:solidFill>
              </a:rPr>
              <a:t> ratio on lettuce cultivated in a gas-tight hydroponic facility. Frontiers in Plant Science </a:t>
            </a:r>
            <a:r>
              <a:rPr lang="en-US" sz="1600" b="1" dirty="0">
                <a:solidFill>
                  <a:schemeClr val="bg1"/>
                </a:solidFill>
              </a:rPr>
              <a:t>14</a:t>
            </a:r>
            <a:r>
              <a:rPr lang="en-US" sz="1600" dirty="0">
                <a:solidFill>
                  <a:schemeClr val="bg1"/>
                </a:solidFill>
              </a:rPr>
              <a:t>:1229476.</a:t>
            </a:r>
            <a:endParaRPr lang="en-US" sz="1600" baseline="30000" dirty="0">
              <a:solidFill>
                <a:schemeClr val="bg1"/>
              </a:solidFill>
            </a:endParaRPr>
          </a:p>
          <a:p>
            <a:pPr algn="just"/>
            <a:r>
              <a:rPr lang="en-US" sz="1600" baseline="30000" dirty="0">
                <a:solidFill>
                  <a:schemeClr val="bg1"/>
                </a:solidFill>
              </a:rPr>
              <a:t>4 </a:t>
            </a:r>
            <a:r>
              <a:rPr lang="en-US" sz="1600" b="1" u="sng" dirty="0">
                <a:solidFill>
                  <a:schemeClr val="bg1"/>
                </a:solidFill>
              </a:rPr>
              <a:t>Fountain</a:t>
            </a:r>
            <a:r>
              <a:rPr lang="en-US" sz="1600" dirty="0">
                <a:solidFill>
                  <a:schemeClr val="bg1"/>
                </a:solidFill>
              </a:rPr>
              <a:t> (2022). Understanding interactions of barley (</a:t>
            </a:r>
            <a:r>
              <a:rPr lang="en-US" sz="1600" i="1" dirty="0">
                <a:solidFill>
                  <a:schemeClr val="bg1"/>
                </a:solidFill>
              </a:rPr>
              <a:t>Hordeum vulgare</a:t>
            </a:r>
            <a:r>
              <a:rPr lang="en-US" sz="1600" dirty="0">
                <a:solidFill>
                  <a:schemeClr val="bg1"/>
                </a:solidFill>
              </a:rPr>
              <a:t>) with soil nitrogen cycling activity and links to plant nitrogen preference. PhD Thesis, University of Sheffield.</a:t>
            </a:r>
          </a:p>
        </p:txBody>
      </p:sp>
      <p:sp>
        <p:nvSpPr>
          <p:cNvPr id="3" name="TextBox 2">
            <a:extLst>
              <a:ext uri="{FF2B5EF4-FFF2-40B4-BE49-F238E27FC236}">
                <a16:creationId xmlns:a16="http://schemas.microsoft.com/office/drawing/2014/main" id="{0BDDB2F7-20EA-22C8-E52A-B23FDC60E201}"/>
              </a:ext>
            </a:extLst>
          </p:cNvPr>
          <p:cNvSpPr txBox="1"/>
          <p:nvPr/>
        </p:nvSpPr>
        <p:spPr>
          <a:xfrm>
            <a:off x="516527" y="23830931"/>
            <a:ext cx="11064553" cy="3216265"/>
          </a:xfrm>
          <a:prstGeom prst="rect">
            <a:avLst/>
          </a:prstGeom>
          <a:noFill/>
        </p:spPr>
        <p:txBody>
          <a:bodyPr wrap="square" rtlCol="0">
            <a:spAutoFit/>
          </a:bodyPr>
          <a:lstStyle/>
          <a:p>
            <a:pPr marL="457200" indent="-457200" algn="just">
              <a:buFont typeface="Arial" panose="020B0604020202020204" pitchFamily="34" charset="0"/>
              <a:buChar char="•"/>
            </a:pPr>
            <a:r>
              <a:rPr lang="en-US" sz="2900" dirty="0">
                <a:solidFill>
                  <a:schemeClr val="bg1"/>
                </a:solidFill>
              </a:rPr>
              <a:t>Increased NH</a:t>
            </a:r>
            <a:r>
              <a:rPr lang="en-US" sz="2900" baseline="-25000" dirty="0">
                <a:solidFill>
                  <a:schemeClr val="bg1"/>
                </a:solidFill>
              </a:rPr>
              <a:t>4</a:t>
            </a:r>
            <a:r>
              <a:rPr lang="en-US" sz="2900" baseline="30000" dirty="0">
                <a:solidFill>
                  <a:schemeClr val="bg1"/>
                </a:solidFill>
              </a:rPr>
              <a:t>+</a:t>
            </a:r>
            <a:r>
              <a:rPr lang="en-US" sz="2900" dirty="0">
                <a:solidFill>
                  <a:schemeClr val="bg1"/>
                </a:solidFill>
              </a:rPr>
              <a:t> preference was observed as expected for several barley cultivars at eCO</a:t>
            </a:r>
            <a:r>
              <a:rPr lang="en-US" sz="2900" baseline="-25000" dirty="0">
                <a:solidFill>
                  <a:schemeClr val="bg1"/>
                </a:solidFill>
              </a:rPr>
              <a:t>2</a:t>
            </a:r>
            <a:r>
              <a:rPr lang="en-US" sz="2900" dirty="0">
                <a:solidFill>
                  <a:schemeClr val="bg1"/>
                </a:solidFill>
              </a:rPr>
              <a:t>, particularly Golden Promise, however other cultivars displayed an increase in NO</a:t>
            </a:r>
            <a:r>
              <a:rPr lang="en-US" sz="2900" baseline="-25000" dirty="0">
                <a:solidFill>
                  <a:schemeClr val="bg1"/>
                </a:solidFill>
              </a:rPr>
              <a:t>3</a:t>
            </a:r>
            <a:r>
              <a:rPr lang="en-US" sz="2900" baseline="30000" dirty="0">
                <a:solidFill>
                  <a:schemeClr val="bg1"/>
                </a:solidFill>
              </a:rPr>
              <a:t>-</a:t>
            </a:r>
            <a:r>
              <a:rPr lang="en-US" sz="2900" dirty="0">
                <a:solidFill>
                  <a:schemeClr val="bg1"/>
                </a:solidFill>
              </a:rPr>
              <a:t> preference or no change in preference at eCO</a:t>
            </a:r>
            <a:r>
              <a:rPr lang="en-US" sz="2900" baseline="-25000" dirty="0">
                <a:solidFill>
                  <a:schemeClr val="bg1"/>
                </a:solidFill>
              </a:rPr>
              <a:t>2</a:t>
            </a:r>
            <a:r>
              <a:rPr lang="en-US" sz="2900" dirty="0">
                <a:solidFill>
                  <a:schemeClr val="bg1"/>
                </a:solidFill>
              </a:rPr>
              <a:t>.</a:t>
            </a:r>
          </a:p>
          <a:p>
            <a:pPr marL="457200" indent="-457200" algn="just">
              <a:buFont typeface="Arial" panose="020B0604020202020204" pitchFamily="34" charset="0"/>
              <a:buChar char="•"/>
            </a:pPr>
            <a:r>
              <a:rPr lang="en-US" sz="2900" dirty="0">
                <a:solidFill>
                  <a:schemeClr val="bg1"/>
                </a:solidFill>
              </a:rPr>
              <a:t>N preference responses to eCO</a:t>
            </a:r>
            <a:r>
              <a:rPr lang="en-US" sz="2900" baseline="-25000" dirty="0">
                <a:solidFill>
                  <a:schemeClr val="bg1"/>
                </a:solidFill>
              </a:rPr>
              <a:t>2</a:t>
            </a:r>
            <a:r>
              <a:rPr lang="en-US" sz="2900" dirty="0">
                <a:solidFill>
                  <a:schemeClr val="bg1"/>
                </a:solidFill>
              </a:rPr>
              <a:t> may also be genetically driven and not simply a physiological response to less available reducing power. This approach can help inform space crop cultivar selection.</a:t>
            </a:r>
          </a:p>
        </p:txBody>
      </p:sp>
      <p:sp>
        <p:nvSpPr>
          <p:cNvPr id="5" name="TextBox 4">
            <a:extLst>
              <a:ext uri="{FF2B5EF4-FFF2-40B4-BE49-F238E27FC236}">
                <a16:creationId xmlns:a16="http://schemas.microsoft.com/office/drawing/2014/main" id="{288EA32E-3243-7A58-5879-479A3334147E}"/>
              </a:ext>
            </a:extLst>
          </p:cNvPr>
          <p:cNvSpPr txBox="1"/>
          <p:nvPr/>
        </p:nvSpPr>
        <p:spPr>
          <a:xfrm>
            <a:off x="472229" y="28002946"/>
            <a:ext cx="11122275" cy="4555093"/>
          </a:xfrm>
          <a:prstGeom prst="rect">
            <a:avLst/>
          </a:prstGeom>
          <a:noFill/>
        </p:spPr>
        <p:txBody>
          <a:bodyPr wrap="square" rtlCol="0">
            <a:spAutoFit/>
          </a:bodyPr>
          <a:lstStyle/>
          <a:p>
            <a:pPr marL="457200" indent="-457200" algn="just">
              <a:buFont typeface="Arial" panose="020B0604020202020204" pitchFamily="34" charset="0"/>
              <a:buChar char="•"/>
            </a:pPr>
            <a:r>
              <a:rPr lang="en-US" sz="2900" dirty="0">
                <a:solidFill>
                  <a:schemeClr val="bg1"/>
                </a:solidFill>
              </a:rPr>
              <a:t>Understand the universality of the eCO</a:t>
            </a:r>
            <a:r>
              <a:rPr lang="en-US" sz="2900" baseline="-25000" dirty="0">
                <a:solidFill>
                  <a:schemeClr val="bg1"/>
                </a:solidFill>
              </a:rPr>
              <a:t>2</a:t>
            </a:r>
            <a:r>
              <a:rPr lang="en-US" sz="2900" dirty="0">
                <a:solidFill>
                  <a:schemeClr val="bg1"/>
                </a:solidFill>
              </a:rPr>
              <a:t> preference response across space candidate crop species.</a:t>
            </a:r>
          </a:p>
          <a:p>
            <a:pPr marL="457200" indent="-457200" algn="just">
              <a:buFont typeface="Arial" panose="020B0604020202020204" pitchFamily="34" charset="0"/>
              <a:buChar char="•"/>
            </a:pPr>
            <a:r>
              <a:rPr lang="en-US" sz="2900" dirty="0">
                <a:solidFill>
                  <a:schemeClr val="bg1"/>
                </a:solidFill>
              </a:rPr>
              <a:t>Assess whether the same responses are observed at super-elevated CO</a:t>
            </a:r>
            <a:r>
              <a:rPr lang="en-US" sz="2900" baseline="-25000" dirty="0">
                <a:solidFill>
                  <a:schemeClr val="bg1"/>
                </a:solidFill>
              </a:rPr>
              <a:t>2</a:t>
            </a:r>
            <a:r>
              <a:rPr lang="en-US" sz="2900" dirty="0">
                <a:solidFill>
                  <a:schemeClr val="bg1"/>
                </a:solidFill>
              </a:rPr>
              <a:t> (seCO</a:t>
            </a:r>
            <a:r>
              <a:rPr lang="en-US" sz="2900" baseline="-25000" dirty="0">
                <a:solidFill>
                  <a:schemeClr val="bg1"/>
                </a:solidFill>
              </a:rPr>
              <a:t>2</a:t>
            </a:r>
            <a:r>
              <a:rPr lang="en-US" sz="2900" dirty="0">
                <a:solidFill>
                  <a:schemeClr val="bg1"/>
                </a:solidFill>
              </a:rPr>
              <a:t>) i.e. &gt;1000 ppm, compared to eCO</a:t>
            </a:r>
            <a:r>
              <a:rPr lang="en-US" sz="2900" baseline="-25000" dirty="0">
                <a:solidFill>
                  <a:schemeClr val="bg1"/>
                </a:solidFill>
              </a:rPr>
              <a:t>2</a:t>
            </a:r>
            <a:r>
              <a:rPr lang="en-US" sz="2900" dirty="0">
                <a:solidFill>
                  <a:schemeClr val="bg1"/>
                </a:solidFill>
              </a:rPr>
              <a:t>.</a:t>
            </a:r>
          </a:p>
          <a:p>
            <a:pPr marL="457200" indent="-457200" algn="just">
              <a:buFont typeface="Arial" panose="020B0604020202020204" pitchFamily="34" charset="0"/>
              <a:buChar char="•"/>
            </a:pPr>
            <a:r>
              <a:rPr lang="en-US" sz="2900" dirty="0">
                <a:solidFill>
                  <a:schemeClr val="bg1"/>
                </a:solidFill>
              </a:rPr>
              <a:t>Can this response be used to select for varieties better adapted to the seCO</a:t>
            </a:r>
            <a:r>
              <a:rPr lang="en-US" sz="2900" baseline="-25000" dirty="0">
                <a:solidFill>
                  <a:schemeClr val="bg1"/>
                </a:solidFill>
              </a:rPr>
              <a:t>2</a:t>
            </a:r>
            <a:r>
              <a:rPr lang="en-US" sz="2900" dirty="0">
                <a:solidFill>
                  <a:schemeClr val="bg1"/>
                </a:solidFill>
              </a:rPr>
              <a:t> space cabin environment or to tailor N provision to maximize yield?</a:t>
            </a:r>
          </a:p>
          <a:p>
            <a:pPr marL="457200" indent="-457200" algn="just">
              <a:buFont typeface="Arial" panose="020B0604020202020204" pitchFamily="34" charset="0"/>
              <a:buChar char="•"/>
            </a:pPr>
            <a:r>
              <a:rPr lang="en-US" sz="2900" dirty="0">
                <a:solidFill>
                  <a:schemeClr val="bg1"/>
                </a:solidFill>
              </a:rPr>
              <a:t>Plants adapted to NH</a:t>
            </a:r>
            <a:r>
              <a:rPr lang="en-US" sz="2900" baseline="-25000" dirty="0">
                <a:solidFill>
                  <a:schemeClr val="bg1"/>
                </a:solidFill>
              </a:rPr>
              <a:t>4</a:t>
            </a:r>
            <a:r>
              <a:rPr lang="en-US" sz="2900" baseline="30000" dirty="0">
                <a:solidFill>
                  <a:schemeClr val="bg1"/>
                </a:solidFill>
              </a:rPr>
              <a:t>+ </a:t>
            </a:r>
            <a:r>
              <a:rPr lang="en-US" sz="2900" dirty="0">
                <a:solidFill>
                  <a:schemeClr val="bg1"/>
                </a:solidFill>
              </a:rPr>
              <a:t>nutrition may play a role in future plant-based bioregenerative life support systems with higher NH</a:t>
            </a:r>
            <a:r>
              <a:rPr lang="en-US" sz="2900" baseline="-25000" dirty="0">
                <a:solidFill>
                  <a:schemeClr val="bg1"/>
                </a:solidFill>
              </a:rPr>
              <a:t>4</a:t>
            </a:r>
            <a:r>
              <a:rPr lang="en-US" sz="2900" baseline="30000" dirty="0">
                <a:solidFill>
                  <a:schemeClr val="bg1"/>
                </a:solidFill>
              </a:rPr>
              <a:t>+</a:t>
            </a:r>
            <a:r>
              <a:rPr lang="en-US" sz="2900" dirty="0">
                <a:solidFill>
                  <a:schemeClr val="bg1"/>
                </a:solidFill>
              </a:rPr>
              <a:t> concentrations due to wastewater recycling.</a:t>
            </a:r>
          </a:p>
        </p:txBody>
      </p:sp>
      <p:sp>
        <p:nvSpPr>
          <p:cNvPr id="6" name="TextBox 5">
            <a:extLst>
              <a:ext uri="{FF2B5EF4-FFF2-40B4-BE49-F238E27FC236}">
                <a16:creationId xmlns:a16="http://schemas.microsoft.com/office/drawing/2014/main" id="{E5A6736B-6837-8E2C-66C7-FB87F45CD96D}"/>
              </a:ext>
            </a:extLst>
          </p:cNvPr>
          <p:cNvSpPr txBox="1"/>
          <p:nvPr/>
        </p:nvSpPr>
        <p:spPr>
          <a:xfrm>
            <a:off x="12220009" y="27555332"/>
            <a:ext cx="10972911" cy="2092881"/>
          </a:xfrm>
          <a:prstGeom prst="rect">
            <a:avLst/>
          </a:prstGeom>
          <a:noFill/>
        </p:spPr>
        <p:txBody>
          <a:bodyPr wrap="square" rtlCol="0">
            <a:spAutoFit/>
          </a:bodyPr>
          <a:lstStyle/>
          <a:p>
            <a:pPr algn="just"/>
            <a:r>
              <a:rPr lang="en-US" sz="2500" dirty="0">
                <a:solidFill>
                  <a:schemeClr val="bg1"/>
                </a:solidFill>
              </a:rPr>
              <a:t>Research presented here was funded by a BBSRC Mechanistic Biology White Rose DTP PhD scholarship. Ongoing research is supported by an appointment to the NASA Postdoctoral Program at Kennedy Space Center, administered by Oak Ridge Associated Universities under contract with NASA. Figures 1 and 2 were created using </a:t>
            </a:r>
            <a:r>
              <a:rPr lang="en-US" sz="2500" dirty="0" err="1">
                <a:solidFill>
                  <a:schemeClr val="bg1"/>
                </a:solidFill>
              </a:rPr>
              <a:t>BioRender</a:t>
            </a:r>
            <a:r>
              <a:rPr lang="en-US" sz="2500" dirty="0">
                <a:solidFill>
                  <a:schemeClr val="bg1"/>
                </a:solidFill>
              </a:rPr>
              <a:t>.</a:t>
            </a:r>
          </a:p>
        </p:txBody>
      </p:sp>
    </p:spTree>
    <p:extLst>
      <p:ext uri="{BB962C8B-B14F-4D97-AF65-F5344CB8AC3E}">
        <p14:creationId xmlns:p14="http://schemas.microsoft.com/office/powerpoint/2010/main" val="357328319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6318</TotalTime>
  <Words>825</Words>
  <Application>Microsoft Office PowerPoint</Application>
  <PresentationFormat>Custom</PresentationFormat>
  <Paragraphs>34</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Cambria Math</vt:lpstr>
      <vt:lpstr>Office Theme</vt:lpstr>
      <vt:lpstr>PowerPoint Presentation</vt:lpstr>
    </vt:vector>
  </TitlesOfParts>
  <Company>NASA OCIO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Fountain, Luke L. (KSC-UB000)[KSC-UB-Generic]</dc:creator>
  <cp:lastModifiedBy>Fountain, Luke L. (KSC-UB-GENERIC)[KSC-UB-Generic]</cp:lastModifiedBy>
  <cp:revision>45</cp:revision>
  <dcterms:created xsi:type="dcterms:W3CDTF">2023-10-10T14:29:29Z</dcterms:created>
  <dcterms:modified xsi:type="dcterms:W3CDTF">2023-10-17T15:01:47Z</dcterms:modified>
</cp:coreProperties>
</file>