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769" r:id="rId2"/>
    <p:sldId id="768" r:id="rId3"/>
    <p:sldId id="770" r:id="rId4"/>
    <p:sldId id="772" r:id="rId5"/>
    <p:sldId id="750" r:id="rId6"/>
    <p:sldId id="258" r:id="rId7"/>
    <p:sldId id="771" r:id="rId8"/>
    <p:sldId id="262" r:id="rId9"/>
    <p:sldId id="767" r:id="rId10"/>
    <p:sldId id="263" r:id="rId11"/>
    <p:sldId id="764" r:id="rId12"/>
    <p:sldId id="265" r:id="rId13"/>
    <p:sldId id="266" r:id="rId14"/>
    <p:sldId id="267" r:id="rId15"/>
    <p:sldId id="669" r:id="rId16"/>
    <p:sldId id="655" r:id="rId17"/>
    <p:sldId id="752" r:id="rId18"/>
    <p:sldId id="753" r:id="rId19"/>
    <p:sldId id="754" r:id="rId20"/>
    <p:sldId id="269" r:id="rId21"/>
    <p:sldId id="760" r:id="rId22"/>
    <p:sldId id="773" r:id="rId23"/>
    <p:sldId id="272" r:id="rId24"/>
    <p:sldId id="274" r:id="rId25"/>
    <p:sldId id="277" r:id="rId26"/>
    <p:sldId id="765" r:id="rId27"/>
    <p:sldId id="7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autoAdjust="0"/>
    <p:restoredTop sz="93910" autoAdjust="0"/>
  </p:normalViewPr>
  <p:slideViewPr>
    <p:cSldViewPr snapToGrid="0">
      <p:cViewPr>
        <p:scale>
          <a:sx n="66" d="100"/>
          <a:sy n="66" d="100"/>
        </p:scale>
        <p:origin x="600" y="-1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1EEFD-E5CB-4ECA-A529-87ADEBE24869}"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FBD5A-9781-42C9-9081-9C0385DD8AB9}" type="slidenum">
              <a:rPr lang="en-US" smtClean="0"/>
              <a:t>‹#›</a:t>
            </a:fld>
            <a:endParaRPr lang="en-US"/>
          </a:p>
        </p:txBody>
      </p:sp>
    </p:spTree>
    <p:extLst>
      <p:ext uri="{BB962C8B-B14F-4D97-AF65-F5344CB8AC3E}">
        <p14:creationId xmlns:p14="http://schemas.microsoft.com/office/powerpoint/2010/main" val="156099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ture.com/articles/ncprheum0291"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ncbi.nlm.nih.gov/pmc/articles/PMC7770509/" TargetMode="External"/><Relationship Id="rId5" Type="http://schemas.openxmlformats.org/officeDocument/2006/relationships/hyperlink" Target="https://www.ncbi.nlm.nih.gov/pmc/articles/PMC509212/" TargetMode="External"/><Relationship Id="rId4" Type="http://schemas.openxmlformats.org/officeDocument/2006/relationships/hyperlink" Target="https://pubmed.ncbi.nlm.nih.gov/2684811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neuroinflammation.biomedcentral.com/articles/10.1186/1742-2094-8-41"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pubmed.ncbi.nlm.nih.gov/17656823/" TargetMode="External"/><Relationship Id="rId4" Type="http://schemas.openxmlformats.org/officeDocument/2006/relationships/hyperlink" Target="https://www.nature.com/articles/srep15862#:~:text=MIP%2D1%CE%B1%2FCCL3%20is%20classically,%2C23%2C24%2C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strike="noStrike"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E5DF25DA-B6DA-41A2-B780-CF1C7EC4B737}" type="slidenum">
              <a:rPr lang="en-US" smtClean="0"/>
              <a:t>1</a:t>
            </a:fld>
            <a:endParaRPr lang="en-US"/>
          </a:p>
        </p:txBody>
      </p:sp>
    </p:spTree>
    <p:extLst>
      <p:ext uri="{BB962C8B-B14F-4D97-AF65-F5344CB8AC3E}">
        <p14:creationId xmlns:p14="http://schemas.microsoft.com/office/powerpoint/2010/main" val="420220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d9396d732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8d9396d732_1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solidFill>
                  <a:srgbClr val="212121"/>
                </a:solidFill>
                <a:highlight>
                  <a:schemeClr val="lt1"/>
                </a:highlight>
                <a:latin typeface="Arial"/>
                <a:ea typeface="Arial"/>
                <a:cs typeface="Arial"/>
                <a:sym typeface="Arial"/>
              </a:rPr>
              <a:t>Here I am showing the changes in the delayed time point. Again, similar to the intermediate tie point, we observe multiple cytokines/chemokines showing sex differences. and More changes are observed in male cytokines in radiated cohorts when compared to the shams. STRIKINGLY, Females did not show significant changes in any of the tested </a:t>
            </a:r>
            <a:r>
              <a:rPr lang="en-US" dirty="0" err="1">
                <a:solidFill>
                  <a:srgbClr val="212121"/>
                </a:solidFill>
                <a:highlight>
                  <a:schemeClr val="lt1"/>
                </a:highlight>
                <a:latin typeface="Arial"/>
                <a:ea typeface="Arial"/>
                <a:cs typeface="Arial"/>
                <a:sym typeface="Arial"/>
              </a:rPr>
              <a:t>cyto</a:t>
            </a:r>
            <a:r>
              <a:rPr lang="en-US" dirty="0">
                <a:solidFill>
                  <a:srgbClr val="212121"/>
                </a:solidFill>
                <a:highlight>
                  <a:schemeClr val="lt1"/>
                </a:highlight>
                <a:latin typeface="Arial"/>
                <a:ea typeface="Arial"/>
                <a:cs typeface="Arial"/>
                <a:sym typeface="Arial"/>
              </a:rPr>
              <a:t>/chemokine panel. </a:t>
            </a: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r>
              <a:rPr lang="en-US" dirty="0">
                <a:solidFill>
                  <a:srgbClr val="2E2E2E"/>
                </a:solidFill>
                <a:latin typeface="Georgia"/>
                <a:ea typeface="Georgia"/>
                <a:cs typeface="Georgia"/>
                <a:sym typeface="Georgia"/>
              </a:rPr>
              <a:t>During an inflammatory response, Exodus/CCL21 recruits immune cells to sites of inflammation (Gomez-Nicola et al., 2010, Kar et al., 2011, Warnock et al., 2000, </a:t>
            </a:r>
            <a:r>
              <a:rPr lang="en-US" dirty="0" err="1">
                <a:solidFill>
                  <a:srgbClr val="2E2E2E"/>
                </a:solidFill>
                <a:latin typeface="Georgia"/>
                <a:ea typeface="Georgia"/>
                <a:cs typeface="Georgia"/>
                <a:sym typeface="Georgia"/>
              </a:rPr>
              <a:t>Willimann</a:t>
            </a:r>
            <a:r>
              <a:rPr lang="en-US" dirty="0">
                <a:solidFill>
                  <a:srgbClr val="2E2E2E"/>
                </a:solidFill>
                <a:latin typeface="Georgia"/>
                <a:ea typeface="Georgia"/>
                <a:cs typeface="Georgia"/>
                <a:sym typeface="Georgia"/>
              </a:rPr>
              <a:t> et al., 1998). In the central nervous system (CNS), Exodus/CCL21 expression has been reported in endangered neurons, aiding in microglial activation through an alternative receptor, C-X-C chemokine receptor 3 (CXCR3) (de Jong et al., 2008).</a:t>
            </a:r>
            <a:endParaRPr dirty="0">
              <a:solidFill>
                <a:srgbClr val="2E2E2E"/>
              </a:solidFill>
              <a:latin typeface="Georgia"/>
              <a:ea typeface="Georgia"/>
              <a:cs typeface="Georgia"/>
              <a:sym typeface="Georgia"/>
            </a:endParaRPr>
          </a:p>
          <a:p>
            <a:pPr marL="0" lvl="0" indent="0" algn="l" rtl="0">
              <a:lnSpc>
                <a:spcPct val="115000"/>
              </a:lnSpc>
              <a:spcBef>
                <a:spcPts val="0"/>
              </a:spcBef>
              <a:spcAft>
                <a:spcPts val="0"/>
              </a:spcAft>
              <a:buNone/>
            </a:pPr>
            <a:endParaRPr dirty="0">
              <a:solidFill>
                <a:srgbClr val="2E2E2E"/>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US" dirty="0">
                <a:solidFill>
                  <a:srgbClr val="2E2E2E"/>
                </a:solidFill>
                <a:latin typeface="Georgia"/>
                <a:ea typeface="Georgia"/>
                <a:cs typeface="Georgia"/>
                <a:sym typeface="Georgia"/>
              </a:rPr>
              <a:t>Various preclinical models have shown that TARC/CCL17 functions in the brain. TARC/CCL17 was reported to be a homeostatic and inflammatory </a:t>
            </a:r>
            <a:r>
              <a:rPr lang="en-US" dirty="0" err="1">
                <a:solidFill>
                  <a:srgbClr val="2E2E2E"/>
                </a:solidFill>
                <a:latin typeface="Georgia"/>
                <a:ea typeface="Georgia"/>
                <a:cs typeface="Georgia"/>
                <a:sym typeface="Georgia"/>
              </a:rPr>
              <a:t>neuromodulatory</a:t>
            </a:r>
            <a:r>
              <a:rPr lang="en-US" dirty="0">
                <a:solidFill>
                  <a:srgbClr val="2E2E2E"/>
                </a:solidFill>
                <a:latin typeface="Georgia"/>
                <a:ea typeface="Georgia"/>
                <a:cs typeface="Georgia"/>
                <a:sym typeface="Georgia"/>
              </a:rPr>
              <a:t> chemokine whereby it could increase the microglia population while down modulating the basal synaptic transmission of neurons in the hippocampus.</a:t>
            </a:r>
            <a:endParaRPr dirty="0">
              <a:solidFill>
                <a:srgbClr val="2E2E2E"/>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US" dirty="0"/>
              <a:t>Transition to next slide: Overall, we observe that the brains of male mice display changes in the chemokine and cytokine profiling at both the time points. </a:t>
            </a:r>
            <a:endParaRPr dirty="0"/>
          </a:p>
          <a:p>
            <a:pPr marL="457200" lvl="0" indent="-317500" algn="l" rtl="0">
              <a:spcBef>
                <a:spcPts val="0"/>
              </a:spcBef>
              <a:spcAft>
                <a:spcPts val="0"/>
              </a:spcAft>
              <a:buSzPts val="1400"/>
              <a:buChar char="-"/>
            </a:pPr>
            <a:r>
              <a:rPr lang="en-US" dirty="0"/>
              <a:t>This is interesting because ….  </a:t>
            </a:r>
            <a:endParaRPr dirty="0"/>
          </a:p>
        </p:txBody>
      </p:sp>
      <p:sp>
        <p:nvSpPr>
          <p:cNvPr id="140" name="Google Shape;140;g28d9396d732_1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d9396d732_1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8d9396d732_1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dirty="0"/>
              <a:t>plasma cytokine profile shows more changes in female while brain profile shows changes in males - differential regulation of peripheral immune response and central immune response. </a:t>
            </a:r>
            <a:endParaRPr dirty="0"/>
          </a:p>
        </p:txBody>
      </p:sp>
      <p:sp>
        <p:nvSpPr>
          <p:cNvPr id="168" name="Google Shape;168;g28d9396d732_1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altLang="en-US" b="1" dirty="0"/>
          </a:p>
          <a:p>
            <a:pPr>
              <a:spcBef>
                <a:spcPct val="0"/>
              </a:spcBef>
            </a:pPr>
            <a:endParaRPr lang="en-US" altLang="en-US" dirty="0"/>
          </a:p>
        </p:txBody>
      </p:sp>
      <p:sp>
        <p:nvSpPr>
          <p:cNvPr id="4" name="Slide Number Placeholder 3"/>
          <p:cNvSpPr>
            <a:spLocks noGrp="1"/>
          </p:cNvSpPr>
          <p:nvPr>
            <p:ph type="sldNum" sz="quarter" idx="5"/>
          </p:nvPr>
        </p:nvSpPr>
        <p:spPr/>
        <p:txBody>
          <a:bodyPr/>
          <a:lstStyle/>
          <a:p>
            <a:fld id="{E5DF25DA-B6DA-41A2-B780-CF1C7EC4B737}" type="slidenum">
              <a:rPr lang="en-US" smtClean="0"/>
              <a:t>15</a:t>
            </a:fld>
            <a:endParaRPr lang="en-US"/>
          </a:p>
        </p:txBody>
      </p:sp>
    </p:spTree>
    <p:extLst>
      <p:ext uri="{BB962C8B-B14F-4D97-AF65-F5344CB8AC3E}">
        <p14:creationId xmlns:p14="http://schemas.microsoft.com/office/powerpoint/2010/main" val="288979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F25DA-B6DA-41A2-B780-CF1C7EC4B737}" type="slidenum">
              <a:rPr lang="en-US" smtClean="0"/>
              <a:t>16</a:t>
            </a:fld>
            <a:endParaRPr lang="en-US"/>
          </a:p>
        </p:txBody>
      </p:sp>
    </p:spTree>
    <p:extLst>
      <p:ext uri="{BB962C8B-B14F-4D97-AF65-F5344CB8AC3E}">
        <p14:creationId xmlns:p14="http://schemas.microsoft.com/office/powerpoint/2010/main" val="2603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DF25DA-B6DA-41A2-B780-CF1C7EC4B737}" type="slidenum">
              <a:rPr lang="en-US" smtClean="0"/>
              <a:t>17</a:t>
            </a:fld>
            <a:endParaRPr lang="en-US"/>
          </a:p>
        </p:txBody>
      </p:sp>
    </p:spTree>
    <p:extLst>
      <p:ext uri="{BB962C8B-B14F-4D97-AF65-F5344CB8AC3E}">
        <p14:creationId xmlns:p14="http://schemas.microsoft.com/office/powerpoint/2010/main" val="399997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9CE6C-9D4C-4976-BABD-4316B1080862}" type="slidenum">
              <a:rPr lang="en-CA" smtClean="0"/>
              <a:t>18</a:t>
            </a:fld>
            <a:endParaRPr lang="en-CA"/>
          </a:p>
        </p:txBody>
      </p:sp>
    </p:spTree>
    <p:extLst>
      <p:ext uri="{BB962C8B-B14F-4D97-AF65-F5344CB8AC3E}">
        <p14:creationId xmlns:p14="http://schemas.microsoft.com/office/powerpoint/2010/main" val="337123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MIP-1alpha expression, which is </a:t>
            </a:r>
            <a:r>
              <a:rPr lang="en-US" dirty="0">
                <a:solidFill>
                  <a:srgbClr val="212121"/>
                </a:solidFill>
                <a:highlight>
                  <a:schemeClr val="lt1"/>
                </a:highlight>
                <a:latin typeface="Arial"/>
                <a:ea typeface="Arial"/>
                <a:cs typeface="Arial"/>
                <a:sym typeface="Arial"/>
              </a:rPr>
              <a:t>associated with spatial memory impairment, was increased in males (brain) but not females</a:t>
            </a:r>
            <a:endParaRPr lang="en-US" dirty="0"/>
          </a:p>
        </p:txBody>
      </p:sp>
      <p:sp>
        <p:nvSpPr>
          <p:cNvPr id="4" name="Slide Number Placeholder 3"/>
          <p:cNvSpPr>
            <a:spLocks noGrp="1"/>
          </p:cNvSpPr>
          <p:nvPr>
            <p:ph type="sldNum" sz="quarter" idx="5"/>
          </p:nvPr>
        </p:nvSpPr>
        <p:spPr/>
        <p:txBody>
          <a:bodyPr/>
          <a:lstStyle/>
          <a:p>
            <a:fld id="{7CE9CE6C-9D4C-4976-BABD-4316B1080862}" type="slidenum">
              <a:rPr lang="en-CA" smtClean="0"/>
              <a:t>19</a:t>
            </a:fld>
            <a:endParaRPr lang="en-CA"/>
          </a:p>
        </p:txBody>
      </p:sp>
    </p:spTree>
    <p:extLst>
      <p:ext uri="{BB962C8B-B14F-4D97-AF65-F5344CB8AC3E}">
        <p14:creationId xmlns:p14="http://schemas.microsoft.com/office/powerpoint/2010/main" val="332295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9CE6C-9D4C-4976-BABD-4316B1080862}" type="slidenum">
              <a:rPr lang="en-CA" smtClean="0"/>
              <a:t>21</a:t>
            </a:fld>
            <a:endParaRPr lang="en-CA"/>
          </a:p>
        </p:txBody>
      </p:sp>
    </p:spTree>
    <p:extLst>
      <p:ext uri="{BB962C8B-B14F-4D97-AF65-F5344CB8AC3E}">
        <p14:creationId xmlns:p14="http://schemas.microsoft.com/office/powerpoint/2010/main" val="3647296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 has estimated that exposures will result in each of an astronaut's cells (assuming ≈100 um</a:t>
            </a:r>
            <a:r>
              <a:rPr lang="en-US" baseline="30000" dirty="0"/>
              <a:t>2</a:t>
            </a:r>
            <a:r>
              <a:rPr lang="en-US" dirty="0"/>
              <a:t> projected area or geometric cross section) being “hit” (traversed) by a proton once every three days, a helium nucleus once every few weeks and a heavy ion (</a:t>
            </a:r>
            <a:r>
              <a:rPr lang="en-US" i="1" dirty="0"/>
              <a:t>Z</a:t>
            </a:r>
            <a:r>
              <a:rPr lang="en-US" dirty="0"/>
              <a:t> &gt; 2) once every few months</a:t>
            </a:r>
          </a:p>
        </p:txBody>
      </p:sp>
      <p:sp>
        <p:nvSpPr>
          <p:cNvPr id="4" name="Slide Number Placeholder 3"/>
          <p:cNvSpPr>
            <a:spLocks noGrp="1"/>
          </p:cNvSpPr>
          <p:nvPr>
            <p:ph type="sldNum" sz="quarter" idx="5"/>
          </p:nvPr>
        </p:nvSpPr>
        <p:spPr/>
        <p:txBody>
          <a:bodyPr/>
          <a:lstStyle/>
          <a:p>
            <a:fld id="{8AFFBD5A-9781-42C9-9081-9C0385DD8AB9}" type="slidenum">
              <a:rPr lang="en-US" smtClean="0"/>
              <a:t>4</a:t>
            </a:fld>
            <a:endParaRPr lang="en-US"/>
          </a:p>
        </p:txBody>
      </p:sp>
    </p:spTree>
    <p:extLst>
      <p:ext uri="{BB962C8B-B14F-4D97-AF65-F5344CB8AC3E}">
        <p14:creationId xmlns:p14="http://schemas.microsoft.com/office/powerpoint/2010/main" val="311432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GCSF (Granulocyte colony stimulating factor) is a glycoprotein cytokine in blood and bone marrow. It participates in the proliferation and differentiation of myeloid progenitors and is a key regulator of neutrophil production from bone marrow and neutrophil survival (</a:t>
            </a:r>
            <a:r>
              <a:rPr lang="en-US" sz="1400" u="sng" dirty="0">
                <a:solidFill>
                  <a:schemeClr val="hlink"/>
                </a:solidFill>
                <a:latin typeface="Arial"/>
                <a:ea typeface="Arial"/>
                <a:cs typeface="Arial"/>
                <a:sym typeface="Arial"/>
                <a:hlinkClick r:id="rId3"/>
              </a:rPr>
              <a:t>https://www.nature.com/articles/ncprheum0291</a:t>
            </a:r>
            <a:r>
              <a:rPr lang="en-US" sz="1400" dirty="0">
                <a:latin typeface="Arial"/>
                <a:ea typeface="Arial"/>
                <a:cs typeface="Arial"/>
                <a:sym typeface="Arial"/>
              </a:rPr>
              <a:t>)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We observe an significant increase in GCSF levels in both males and females in both HU and HU/IR condition</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Increase in GCSF is observed in chronic inflammatory conditions such as RA (</a:t>
            </a:r>
            <a:r>
              <a:rPr lang="en-US" sz="1400" u="sng" dirty="0">
                <a:solidFill>
                  <a:schemeClr val="hlink"/>
                </a:solidFill>
                <a:latin typeface="Arial"/>
                <a:ea typeface="Arial"/>
                <a:cs typeface="Arial"/>
                <a:sym typeface="Arial"/>
                <a:hlinkClick r:id="rId4"/>
              </a:rPr>
              <a:t>https://pubmed.ncbi.nlm.nih.gov/26848119/</a:t>
            </a:r>
            <a:r>
              <a:rPr lang="en-US" sz="1400" dirty="0">
                <a:latin typeface="Arial"/>
                <a:ea typeface="Arial"/>
                <a:cs typeface="Arial"/>
                <a:sym typeface="Arial"/>
              </a:rPr>
              <a:t>) (</a:t>
            </a:r>
            <a:r>
              <a:rPr lang="en-US" sz="1400" u="sng" dirty="0">
                <a:solidFill>
                  <a:schemeClr val="hlink"/>
                </a:solidFill>
                <a:latin typeface="Arial"/>
                <a:ea typeface="Arial"/>
                <a:cs typeface="Arial"/>
                <a:sym typeface="Arial"/>
                <a:hlinkClick r:id="rId5"/>
              </a:rPr>
              <a:t>https://www.ncbi.nlm.nih.gov/pmc/articles/PMC509212/</a:t>
            </a:r>
            <a:r>
              <a:rPr lang="en-US" sz="1400" dirty="0">
                <a:latin typeface="Arial"/>
                <a:ea typeface="Arial"/>
                <a:cs typeface="Arial"/>
                <a:sym typeface="Arial"/>
              </a:rPr>
              <a:t>)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Plasma GCSF levels as marker for TBI (</a:t>
            </a:r>
            <a:r>
              <a:rPr lang="en-US" sz="1400" u="sng" dirty="0">
                <a:solidFill>
                  <a:schemeClr val="hlink"/>
                </a:solidFill>
                <a:latin typeface="Arial"/>
                <a:ea typeface="Arial"/>
                <a:cs typeface="Arial"/>
                <a:sym typeface="Arial"/>
                <a:hlinkClick r:id="rId6"/>
              </a:rPr>
              <a:t>https://www.ncbi.nlm.nih.gov/pmc/articles/PMC7770509/</a:t>
            </a:r>
            <a:r>
              <a:rPr lang="en-US" sz="1400" dirty="0">
                <a:latin typeface="Arial"/>
                <a:ea typeface="Arial"/>
                <a:cs typeface="Arial"/>
                <a:sym typeface="Arial"/>
              </a:rPr>
              <a:t>)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When we look at the differential cell population of neutrophils at the same time point, we see a similar pattern where neutrophil population is significantly increased in both the sexes in both HU and HU/IR condition.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Overall suggesting that HU and HU/IR can show increase in inflammatory responses for both the sex, which may lead to maladaptive immune response. </a:t>
            </a:r>
            <a:endParaRPr sz="1400" dirty="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dirty="0">
                <a:latin typeface="Arial"/>
                <a:ea typeface="Arial"/>
                <a:cs typeface="Arial"/>
                <a:sym typeface="Arial"/>
              </a:rPr>
              <a:t>This can be a potential biomarker(?)</a:t>
            </a:r>
            <a:endParaRPr sz="1400" dirty="0">
              <a:latin typeface="Arial"/>
              <a:ea typeface="Arial"/>
              <a:cs typeface="Arial"/>
              <a:sym typeface="Arial"/>
            </a:endParaRPr>
          </a:p>
          <a:p>
            <a:pPr marL="0" lvl="0" indent="0" algn="l" rtl="0">
              <a:spcBef>
                <a:spcPts val="0"/>
              </a:spcBef>
              <a:spcAft>
                <a:spcPts val="0"/>
              </a:spcAft>
              <a:buNone/>
            </a:pPr>
            <a:endParaRPr dirty="0"/>
          </a:p>
        </p:txBody>
      </p:sp>
      <p:sp>
        <p:nvSpPr>
          <p:cNvPr id="274" name="Google Shape;2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d9396d732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8d9396d732_0_1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dirty="0">
                <a:highlight>
                  <a:schemeClr val="lt1"/>
                </a:highlight>
                <a:latin typeface="Roboto"/>
                <a:ea typeface="Roboto"/>
                <a:cs typeface="Roboto"/>
                <a:sym typeface="Roboto"/>
              </a:rPr>
              <a:t>Interleukin 1α (IL-1α) and IL-1β are equally potent inflammatory cytokines that activate the inflammatory process, and their deregulated signaling causes devastating diseases manifested by severe acute or chronic inflammation.</a:t>
            </a:r>
            <a:endParaRPr sz="1600" dirty="0">
              <a:highlight>
                <a:schemeClr val="lt1"/>
              </a:highlight>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US" sz="1600" dirty="0">
                <a:highlight>
                  <a:schemeClr val="lt1"/>
                </a:highlight>
                <a:latin typeface="Roboto"/>
                <a:ea typeface="Roboto"/>
                <a:cs typeface="Roboto"/>
                <a:sym typeface="Roboto"/>
              </a:rPr>
              <a:t>IL-2 is a cytokine produced by T-cells and it stimulates the proliferation and differentiation of T-cells, B-cells and NK cells. It helps to activate and maintain immune cell populations at the site of inflammation. </a:t>
            </a:r>
            <a:endParaRPr sz="1600" dirty="0">
              <a:highlight>
                <a:schemeClr val="lt1"/>
              </a:highlight>
              <a:latin typeface="Roboto"/>
              <a:ea typeface="Roboto"/>
              <a:cs typeface="Roboto"/>
              <a:sym typeface="Roboto"/>
            </a:endParaRPr>
          </a:p>
          <a:p>
            <a:pPr marL="0" lvl="0" indent="0" algn="l" rtl="0">
              <a:spcBef>
                <a:spcPts val="0"/>
              </a:spcBef>
              <a:spcAft>
                <a:spcPts val="0"/>
              </a:spcAft>
              <a:buNone/>
            </a:pPr>
            <a:endParaRPr sz="1600" dirty="0">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600" dirty="0">
                <a:highlight>
                  <a:schemeClr val="lt1"/>
                </a:highlight>
                <a:latin typeface="Roboto"/>
                <a:ea typeface="Roboto"/>
                <a:cs typeface="Roboto"/>
                <a:sym typeface="Roboto"/>
              </a:rPr>
              <a:t>Macrophage inflammatory protein (MIP)-2, also known as CXC ligand (CXCL)2, is one of the CXC chemokines. It assists in the recruitment of polymorphonuclear neutrophils (PMNs) to sites of injury or infection and thereby modulates immune and inflammatory responses.</a:t>
            </a:r>
            <a:endParaRPr sz="1600" dirty="0">
              <a:highlight>
                <a:schemeClr val="lt1"/>
              </a:highlight>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E9CE6C-9D4C-4976-BABD-4316B1080862}" type="slidenum">
              <a:rPr lang="en-CA" smtClean="0"/>
              <a:t>27</a:t>
            </a:fld>
            <a:endParaRPr lang="en-CA"/>
          </a:p>
        </p:txBody>
      </p:sp>
    </p:spTree>
    <p:extLst>
      <p:ext uri="{BB962C8B-B14F-4D97-AF65-F5344CB8AC3E}">
        <p14:creationId xmlns:p14="http://schemas.microsoft.com/office/powerpoint/2010/main" val="88150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investigate this? Send people to space, sample size relatively small and mainly LEO, send animals to space, inverts and verts, Rodent Research, though also only LEO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 to countermeasure</a:t>
            </a:r>
          </a:p>
        </p:txBody>
      </p:sp>
      <p:sp>
        <p:nvSpPr>
          <p:cNvPr id="4" name="Slide Number Placeholder 3"/>
          <p:cNvSpPr>
            <a:spLocks noGrp="1"/>
          </p:cNvSpPr>
          <p:nvPr>
            <p:ph type="sldNum" sz="quarter" idx="5"/>
          </p:nvPr>
        </p:nvSpPr>
        <p:spPr/>
        <p:txBody>
          <a:bodyPr/>
          <a:lstStyle/>
          <a:p>
            <a:fld id="{E5DF25DA-B6DA-41A2-B780-CF1C7EC4B737}" type="slidenum">
              <a:rPr lang="en-US" smtClean="0"/>
              <a:t>5</a:t>
            </a:fld>
            <a:endParaRPr lang="en-US"/>
          </a:p>
        </p:txBody>
      </p:sp>
    </p:spTree>
    <p:extLst>
      <p:ext uri="{BB962C8B-B14F-4D97-AF65-F5344CB8AC3E}">
        <p14:creationId xmlns:p14="http://schemas.microsoft.com/office/powerpoint/2010/main" val="111448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gn="just">
              <a:spcBef>
                <a:spcPts val="0"/>
              </a:spcBef>
              <a:spcAft>
                <a:spcPts val="0"/>
              </a:spcAft>
            </a:pPr>
            <a:r>
              <a:rPr lang="en-US" dirty="0"/>
              <a:t>Male and female - </a:t>
            </a: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low numbers of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female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astronauts have traveled to space (as we know) – a trend that has rapidly changed in the past decade. </a:t>
            </a: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-We now recognize that for most physiological systems, including the brain, men and women respond differently to spaceflight. </a:t>
            </a:r>
            <a:endParaRPr lang="en-US" dirty="0"/>
          </a:p>
          <a:p>
            <a:pPr marL="0" lvl="0" indent="0" algn="l" rtl="0">
              <a:spcBef>
                <a:spcPts val="0"/>
              </a:spcBef>
              <a:spcAft>
                <a:spcPts val="0"/>
              </a:spcAft>
              <a:buNone/>
            </a:pPr>
            <a:r>
              <a:rPr lang="en-US" dirty="0"/>
              <a:t>Crew aged matched</a:t>
            </a:r>
            <a:endParaRPr dirty="0"/>
          </a:p>
        </p:txBody>
      </p:sp>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FF0000"/>
                </a:solidFill>
                <a:latin typeface="Arial"/>
                <a:ea typeface="Arial"/>
                <a:cs typeface="Arial"/>
                <a:sym typeface="Arial"/>
              </a:rPr>
              <a:t>Plasma cytokine concentration may serve as an indicator of in‐vivo physiological changes or immune system mobilization (Kroemer 1991).  Increases in plasma concentrations may reflect large magnitude localized reactions, or the manifestation of systemic reactions. </a:t>
            </a:r>
            <a:r>
              <a:rPr lang="en-US" dirty="0">
                <a:solidFill>
                  <a:srgbClr val="212121"/>
                </a:solidFill>
                <a:highlight>
                  <a:srgbClr val="FFFFFF"/>
                </a:highlight>
                <a:latin typeface="Arial"/>
                <a:ea typeface="Arial"/>
                <a:cs typeface="Arial"/>
                <a:sym typeface="Arial"/>
              </a:rPr>
              <a:t>To determine </a:t>
            </a:r>
            <a:r>
              <a:rPr lang="en-US" i="1" dirty="0">
                <a:solidFill>
                  <a:srgbClr val="212121"/>
                </a:solidFill>
                <a:highlight>
                  <a:srgbClr val="FFFFFF"/>
                </a:highlight>
                <a:latin typeface="Arial"/>
                <a:ea typeface="Arial"/>
                <a:cs typeface="Arial"/>
                <a:sym typeface="Arial"/>
              </a:rPr>
              <a:t>in vivo</a:t>
            </a:r>
            <a:r>
              <a:rPr lang="en-US" dirty="0">
                <a:solidFill>
                  <a:srgbClr val="212121"/>
                </a:solidFill>
                <a:highlight>
                  <a:srgbClr val="FFFFFF"/>
                </a:highlight>
                <a:latin typeface="Arial"/>
                <a:ea typeface="Arial"/>
                <a:cs typeface="Arial"/>
                <a:sym typeface="Arial"/>
              </a:rPr>
              <a:t> immune homeostasis, we investigated plasma cytokine and chemokine profiles </a:t>
            </a:r>
            <a:r>
              <a:rPr lang="en-US" dirty="0">
                <a:latin typeface="Arial"/>
                <a:ea typeface="Arial"/>
                <a:cs typeface="Arial"/>
                <a:sym typeface="Arial"/>
              </a:rPr>
              <a:t> in peripheral blood </a:t>
            </a:r>
            <a:r>
              <a:rPr lang="en-US" dirty="0">
                <a:solidFill>
                  <a:srgbClr val="212121"/>
                </a:solidFill>
                <a:highlight>
                  <a:srgbClr val="FFFFFF"/>
                </a:highlight>
                <a:latin typeface="Arial"/>
                <a:ea typeface="Arial"/>
                <a:cs typeface="Arial"/>
                <a:sym typeface="Arial"/>
              </a:rPr>
              <a:t>as a biomarker of immune status in the intermediate cohort IR+14 at 5, 15 and 50cGy radiation doses.</a:t>
            </a:r>
          </a:p>
          <a:p>
            <a:pPr marL="0" lvl="0" indent="0" algn="l" rtl="0">
              <a:lnSpc>
                <a:spcPct val="115000"/>
              </a:lnSpc>
              <a:spcBef>
                <a:spcPts val="0"/>
              </a:spcBef>
              <a:spcAft>
                <a:spcPts val="0"/>
              </a:spcAft>
              <a:buClr>
                <a:schemeClr val="dk1"/>
              </a:buClr>
              <a:buSzPts val="1100"/>
              <a:buFont typeface="Arial"/>
              <a:buNone/>
            </a:pPr>
            <a:endParaRPr dirty="0">
              <a:solidFill>
                <a:srgbClr val="212121"/>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rgbClr val="212121"/>
                </a:solidFill>
                <a:highlight>
                  <a:srgbClr val="FFFFFF"/>
                </a:highlight>
                <a:latin typeface="Arial"/>
                <a:ea typeface="Arial"/>
                <a:cs typeface="Arial"/>
                <a:sym typeface="Arial"/>
              </a:rPr>
              <a:t>We assessed </a:t>
            </a:r>
            <a:r>
              <a:rPr lang="en-US" dirty="0">
                <a:latin typeface="Arial"/>
                <a:ea typeface="Arial"/>
                <a:cs typeface="Arial"/>
                <a:sym typeface="Arial"/>
              </a:rPr>
              <a:t>44-plex Luminex panel as shown,</a:t>
            </a:r>
            <a:r>
              <a:rPr lang="en-US" dirty="0">
                <a:solidFill>
                  <a:srgbClr val="212121"/>
                </a:solidFill>
                <a:highlight>
                  <a:srgbClr val="FFFFFF"/>
                </a:highlight>
                <a:latin typeface="Arial"/>
                <a:ea typeface="Arial"/>
                <a:cs typeface="Arial"/>
                <a:sym typeface="Arial"/>
              </a:rPr>
              <a:t>. This panel has a good mix of inflammatory, anti-inflammatory, regulatory, growth factors and chemokines.</a:t>
            </a:r>
            <a:endParaRPr dirty="0">
              <a:solidFill>
                <a:srgbClr val="212121"/>
              </a:solidFill>
              <a:highlight>
                <a:srgbClr val="FFFFFF"/>
              </a:highlight>
              <a:latin typeface="Arial"/>
              <a:ea typeface="Arial"/>
              <a:cs typeface="Arial"/>
              <a:sym typeface="Arial"/>
            </a:endParaRPr>
          </a:p>
          <a:p>
            <a:pPr marL="0" lvl="0" indent="0" algn="l" rtl="0">
              <a:spcBef>
                <a:spcPts val="0"/>
              </a:spcBef>
              <a:spcAft>
                <a:spcPts val="0"/>
              </a:spcAft>
              <a:buNone/>
            </a:pPr>
            <a:endParaRPr dirty="0"/>
          </a:p>
        </p:txBody>
      </p:sp>
      <p:sp>
        <p:nvSpPr>
          <p:cNvPr id="102" name="Google Shape;1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04d15096f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04d15096f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the 44plex Luminex panel, 25 showed sex- specific differences. The heatmap shown here highlights these changes.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left 12 boxes are females and the right twelve males.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 shows high levels and blue- lower levels of expression.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Overall, the females exhibit higher cytokine/chemokine expression.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we look at the changes due to radiation dose, this table shows IR response by sex across radiation dose relative to sham controls.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Solid arrow represents significance and dotted arrows are trends.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Again we see increased expression in females, particularly at 5 and 15cGy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GCRSim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summarize,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observed sex differences all doses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-Females displayed elevated expression at 5 and 15 relative to sham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-Males displayed reduced expression for all detectable cytokines at 50cGy with growth factors GCSF and GMCSF expression downregulated at 15cGy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Font typeface="Arial"/>
              <a:buNone/>
            </a:pPr>
            <a:endParaRPr dirty="0">
              <a:solidFill>
                <a:srgbClr val="212121"/>
              </a:solidFill>
              <a:highlight>
                <a:srgbClr val="FFFFFF"/>
              </a:highlight>
              <a:latin typeface="Arial"/>
              <a:ea typeface="Arial"/>
              <a:cs typeface="Arial"/>
              <a:sym typeface="Arial"/>
            </a:endParaRPr>
          </a:p>
        </p:txBody>
      </p:sp>
      <p:sp>
        <p:nvSpPr>
          <p:cNvPr id="287" name="Google Shape;287;g204d15096f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41901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8d9396d732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8d9396d732_0_3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highlight>
                  <a:schemeClr val="lt1"/>
                </a:highlight>
                <a:latin typeface="Arial"/>
                <a:ea typeface="Arial"/>
                <a:cs typeface="Arial"/>
                <a:sym typeface="Arial"/>
              </a:rPr>
              <a:t>In the nervous system, cytokines and chemokines function as neuromodulators and regulate neurodevelopment, neuroinflammation, and synaptic transmission. Cytokines and chemokines are crucial to the brain’s immune function serving to maintain immune surveillance, facilitate leukocyte traffic, and recruit other inflammatory factors. </a:t>
            </a:r>
            <a:endParaRPr dirty="0">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rgbClr val="212121"/>
                </a:solidFill>
                <a:highlight>
                  <a:schemeClr val="lt1"/>
                </a:highlight>
                <a:latin typeface="Arial"/>
                <a:ea typeface="Arial"/>
                <a:cs typeface="Arial"/>
                <a:sym typeface="Arial"/>
              </a:rPr>
              <a:t>We assessed </a:t>
            </a:r>
            <a:r>
              <a:rPr lang="en-US" dirty="0">
                <a:latin typeface="Arial"/>
                <a:ea typeface="Arial"/>
                <a:cs typeface="Arial"/>
                <a:sym typeface="Arial"/>
              </a:rPr>
              <a:t>44-plex Luminex panel. </a:t>
            </a:r>
            <a:r>
              <a:rPr lang="en-US" dirty="0">
                <a:solidFill>
                  <a:srgbClr val="212121"/>
                </a:solidFill>
                <a:highlight>
                  <a:schemeClr val="lt1"/>
                </a:highlight>
                <a:latin typeface="Arial"/>
                <a:ea typeface="Arial"/>
                <a:cs typeface="Arial"/>
                <a:sym typeface="Arial"/>
              </a:rPr>
              <a:t> As with plasma, this panel has a good mix of inflammatory, anti-inflammatory, regulatory, growth factors and chemokines. Here I am showing the changes in the intermediate time point. </a:t>
            </a: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rgbClr val="212121"/>
                </a:solidFill>
                <a:highlight>
                  <a:schemeClr val="lt1"/>
                </a:highlight>
                <a:latin typeface="Arial"/>
                <a:ea typeface="Arial"/>
                <a:cs typeface="Arial"/>
                <a:sym typeface="Arial"/>
              </a:rPr>
              <a:t>-----More changes are observed in males when compared to the shams.</a:t>
            </a:r>
            <a:endParaRPr lang="en-US" b="1" u="sng"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r>
              <a:rPr lang="en-US" b="1" u="sng" dirty="0">
                <a:solidFill>
                  <a:srgbClr val="212121"/>
                </a:solidFill>
                <a:highlight>
                  <a:schemeClr val="lt1"/>
                </a:highlight>
                <a:latin typeface="Arial"/>
                <a:ea typeface="Arial"/>
                <a:cs typeface="Arial"/>
                <a:sym typeface="Arial"/>
              </a:rPr>
              <a:t>The male-female differences in the table marked in purple - overall we observe multiple chemokines and one cytokine (IFNB1) –NO fractalkine showing sex differences. </a:t>
            </a:r>
          </a:p>
          <a:p>
            <a:pPr marL="0" lvl="0" indent="0" algn="l" rtl="0">
              <a:lnSpc>
                <a:spcPct val="115000"/>
              </a:lnSpc>
              <a:spcBef>
                <a:spcPts val="0"/>
              </a:spcBef>
              <a:spcAft>
                <a:spcPts val="0"/>
              </a:spcAft>
              <a:buClr>
                <a:schemeClr val="dk1"/>
              </a:buClr>
              <a:buSzPts val="1100"/>
              <a:buFont typeface="Arial"/>
              <a:buNone/>
            </a:pP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r>
              <a:rPr lang="en-US" dirty="0">
                <a:solidFill>
                  <a:srgbClr val="212121"/>
                </a:solidFill>
                <a:highlight>
                  <a:schemeClr val="lt1"/>
                </a:highlight>
                <a:latin typeface="Arial"/>
                <a:ea typeface="Arial"/>
                <a:cs typeface="Arial"/>
                <a:sym typeface="Arial"/>
              </a:rPr>
              <a:t>Particularly mip1a- show significant increase in males at 15cGy and 50cGy radiation dose. </a:t>
            </a: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None/>
            </a:pP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rgbClr val="212121"/>
                </a:solidFill>
                <a:highlight>
                  <a:schemeClr val="lt1"/>
                </a:highlight>
                <a:latin typeface="Arial"/>
                <a:ea typeface="Arial"/>
                <a:cs typeface="Arial"/>
                <a:sym typeface="Arial"/>
              </a:rPr>
              <a:t>Macrophage inflammatory protein-1 alpha (MIP-1α/CCL3) is a classical neutrophil attractant. Expression of mip1a by resident brain cells precedes neutrophil infiltration in the brain (</a:t>
            </a:r>
            <a:r>
              <a:rPr lang="en-US" u="sng" dirty="0">
                <a:solidFill>
                  <a:schemeClr val="hlink"/>
                </a:solidFill>
                <a:highlight>
                  <a:schemeClr val="lt1"/>
                </a:highlight>
                <a:latin typeface="Arial"/>
                <a:ea typeface="Arial"/>
                <a:cs typeface="Arial"/>
                <a:sym typeface="Arial"/>
                <a:hlinkClick r:id="rId3"/>
              </a:rPr>
              <a:t>https://jneuroinflammation.biomedcentral.com/articles/10.1186/1742-2094-8-41</a:t>
            </a:r>
            <a:r>
              <a:rPr lang="en-US" dirty="0">
                <a:solidFill>
                  <a:srgbClr val="212121"/>
                </a:solidFill>
                <a:highlight>
                  <a:schemeClr val="lt1"/>
                </a:highlight>
                <a:latin typeface="Arial"/>
                <a:ea typeface="Arial"/>
                <a:cs typeface="Arial"/>
                <a:sym typeface="Arial"/>
              </a:rPr>
              <a:t> ). It is also associated with spatial memory impairment by acting as a hippocampal neuromodulator (</a:t>
            </a:r>
            <a:r>
              <a:rPr lang="en-US" u="sng" dirty="0">
                <a:solidFill>
                  <a:schemeClr val="hlink"/>
                </a:solidFill>
                <a:highlight>
                  <a:schemeClr val="lt1"/>
                </a:highlight>
                <a:latin typeface="Arial"/>
                <a:ea typeface="Arial"/>
                <a:cs typeface="Arial"/>
                <a:sym typeface="Arial"/>
                <a:hlinkClick r:id="rId4"/>
              </a:rPr>
              <a:t>https://www.nature.com/articles/srep15862#:~:text=MIP%2D1%CE%B1%2FCCL3%20is%20classically,%2C23%2C24%2C25</a:t>
            </a:r>
            <a:r>
              <a:rPr lang="en-US" dirty="0">
                <a:solidFill>
                  <a:srgbClr val="212121"/>
                </a:solidFill>
                <a:highlight>
                  <a:schemeClr val="lt1"/>
                </a:highlight>
                <a:latin typeface="Arial"/>
                <a:ea typeface="Arial"/>
                <a:cs typeface="Arial"/>
                <a:sym typeface="Arial"/>
              </a:rPr>
              <a:t>). Mip1a is also increased in AD brain vessels and is regulated by oxidative stress (</a:t>
            </a:r>
            <a:r>
              <a:rPr lang="en-US" u="sng" dirty="0">
                <a:solidFill>
                  <a:schemeClr val="hlink"/>
                </a:solidFill>
                <a:highlight>
                  <a:schemeClr val="lt1"/>
                </a:highlight>
                <a:latin typeface="Arial"/>
                <a:ea typeface="Arial"/>
                <a:cs typeface="Arial"/>
                <a:sym typeface="Arial"/>
                <a:hlinkClick r:id="rId5"/>
              </a:rPr>
              <a:t>https://pubmed.ncbi.nlm.nih.gov/17656823/</a:t>
            </a:r>
            <a:r>
              <a:rPr lang="en-US" dirty="0">
                <a:solidFill>
                  <a:srgbClr val="212121"/>
                </a:solidFill>
                <a:highlight>
                  <a:schemeClr val="lt1"/>
                </a:highlight>
                <a:latin typeface="Arial"/>
                <a:ea typeface="Arial"/>
                <a:cs typeface="Arial"/>
                <a:sym typeface="Arial"/>
              </a:rPr>
              <a:t> )</a:t>
            </a:r>
            <a:endParaRPr dirty="0">
              <a:solidFill>
                <a:srgbClr val="21212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rgbClr val="212121"/>
              </a:solidFill>
              <a:highlight>
                <a:schemeClr val="lt1"/>
              </a:highlight>
              <a:latin typeface="Arial"/>
              <a:ea typeface="Arial"/>
              <a:cs typeface="Arial"/>
              <a:sym typeface="Arial"/>
            </a:endParaRPr>
          </a:p>
        </p:txBody>
      </p:sp>
      <p:sp>
        <p:nvSpPr>
          <p:cNvPr id="118" name="Google Shape;118;g28d9396d732_0_3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C420-6B97-5600-BE3A-9A5CC21EB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5649A0-3801-7562-9E1B-2A9216AB3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C5A200-B2B0-83D9-CCDB-F78B427B7836}"/>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5" name="Footer Placeholder 4">
            <a:extLst>
              <a:ext uri="{FF2B5EF4-FFF2-40B4-BE49-F238E27FC236}">
                <a16:creationId xmlns:a16="http://schemas.microsoft.com/office/drawing/2014/main" id="{DFA37AC5-A446-F93E-8E78-4E6A3FB8B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7A7E1-DF84-1E76-29EA-4B86626352E7}"/>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233258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3201-52E2-B10F-6CA4-CE85033A8B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82956-30C2-AC0C-F6C6-BA1A741AC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2D43B-4846-3E5F-DF24-393246572E17}"/>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5" name="Footer Placeholder 4">
            <a:extLst>
              <a:ext uri="{FF2B5EF4-FFF2-40B4-BE49-F238E27FC236}">
                <a16:creationId xmlns:a16="http://schemas.microsoft.com/office/drawing/2014/main" id="{498B7BAB-2A5E-73FB-1B21-50D420FD7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0CD2E-DAB8-84D7-6029-15016D145785}"/>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243941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A5B9CD-564A-DBEB-0DF0-456DEC405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7B7AE-9594-62AD-153B-DB8D172CD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0C011-918F-DEE3-3B98-2EFF1477767E}"/>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5" name="Footer Placeholder 4">
            <a:extLst>
              <a:ext uri="{FF2B5EF4-FFF2-40B4-BE49-F238E27FC236}">
                <a16:creationId xmlns:a16="http://schemas.microsoft.com/office/drawing/2014/main" id="{FFEA73A8-02ED-28ED-6BC6-3513877DD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B1CDB-B5F0-0771-7BA9-AAF6DCC246CB}"/>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4220835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0"/>
        <p:cNvGrpSpPr/>
        <p:nvPr/>
      </p:nvGrpSpPr>
      <p:grpSpPr>
        <a:xfrm>
          <a:off x="0" y="0"/>
          <a:ext cx="0" cy="0"/>
          <a:chOff x="0" y="0"/>
          <a:chExt cx="0" cy="0"/>
        </a:xfrm>
      </p:grpSpPr>
      <p:sp>
        <p:nvSpPr>
          <p:cNvPr id="41" name="Google Shape;41;g28d9396d732_0_28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SzPts val="1900"/>
              <a:buChar char="●"/>
              <a:defRPr sz="1900"/>
            </a:lvl1pPr>
            <a:lvl2pPr lvl="1" rtl="0">
              <a:spcBef>
                <a:spcPts val="0"/>
              </a:spcBef>
              <a:spcAft>
                <a:spcPts val="0"/>
              </a:spcAft>
              <a:buSzPts val="1900"/>
              <a:buChar char="○"/>
              <a:defRPr sz="1900"/>
            </a:lvl2pPr>
            <a:lvl3pPr lvl="2" rtl="0">
              <a:spcBef>
                <a:spcPts val="0"/>
              </a:spcBef>
              <a:spcAft>
                <a:spcPts val="0"/>
              </a:spcAft>
              <a:buSzPts val="1900"/>
              <a:buChar char="■"/>
              <a:defRPr sz="1900"/>
            </a:lvl3pPr>
            <a:lvl4pPr lvl="3" rtl="0">
              <a:spcBef>
                <a:spcPts val="0"/>
              </a:spcBef>
              <a:spcAft>
                <a:spcPts val="0"/>
              </a:spcAft>
              <a:buSzPts val="1900"/>
              <a:buChar char="●"/>
              <a:defRPr sz="1900"/>
            </a:lvl4pPr>
            <a:lvl5pPr lvl="4" rtl="0">
              <a:spcBef>
                <a:spcPts val="0"/>
              </a:spcBef>
              <a:spcAft>
                <a:spcPts val="0"/>
              </a:spcAft>
              <a:buSzPts val="1900"/>
              <a:buChar char="○"/>
              <a:defRPr sz="1900"/>
            </a:lvl5pPr>
            <a:lvl6pPr lvl="5" rtl="0">
              <a:spcBef>
                <a:spcPts val="0"/>
              </a:spcBef>
              <a:spcAft>
                <a:spcPts val="0"/>
              </a:spcAft>
              <a:buSzPts val="1900"/>
              <a:buChar char="■"/>
              <a:defRPr sz="1900"/>
            </a:lvl6pPr>
            <a:lvl7pPr lvl="6" rtl="0">
              <a:spcBef>
                <a:spcPts val="0"/>
              </a:spcBef>
              <a:spcAft>
                <a:spcPts val="0"/>
              </a:spcAft>
              <a:buSzPts val="1900"/>
              <a:buChar char="●"/>
              <a:defRPr sz="1900"/>
            </a:lvl7pPr>
            <a:lvl8pPr lvl="7" rtl="0">
              <a:spcBef>
                <a:spcPts val="0"/>
              </a:spcBef>
              <a:spcAft>
                <a:spcPts val="0"/>
              </a:spcAft>
              <a:buSzPts val="1900"/>
              <a:buChar char="○"/>
              <a:defRPr sz="1900"/>
            </a:lvl8pPr>
            <a:lvl9pPr lvl="8" rtl="0">
              <a:spcBef>
                <a:spcPts val="0"/>
              </a:spcBef>
              <a:spcAft>
                <a:spcPts val="0"/>
              </a:spcAft>
              <a:buSzPts val="1900"/>
              <a:buChar char="■"/>
              <a:defRPr sz="1900"/>
            </a:lvl9pPr>
          </a:lstStyle>
          <a:p>
            <a:endParaRPr/>
          </a:p>
        </p:txBody>
      </p:sp>
      <p:sp>
        <p:nvSpPr>
          <p:cNvPr id="42" name="Google Shape;42;g28d9396d732_0_28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lvl="0" indent="-349250" rtl="0">
              <a:spcBef>
                <a:spcPts val="0"/>
              </a:spcBef>
              <a:spcAft>
                <a:spcPts val="0"/>
              </a:spcAft>
              <a:buSzPts val="1900"/>
              <a:buChar char="●"/>
              <a:defRPr sz="1900"/>
            </a:lvl1pPr>
            <a:lvl2pPr marL="914400" lvl="1" indent="-349250" rtl="0">
              <a:spcBef>
                <a:spcPts val="0"/>
              </a:spcBef>
              <a:spcAft>
                <a:spcPts val="0"/>
              </a:spcAft>
              <a:buSzPts val="1900"/>
              <a:buChar char="○"/>
              <a:defRPr sz="1900"/>
            </a:lvl2pPr>
            <a:lvl3pPr marL="1371600" lvl="2" indent="-349250" rtl="0">
              <a:spcBef>
                <a:spcPts val="0"/>
              </a:spcBef>
              <a:spcAft>
                <a:spcPts val="0"/>
              </a:spcAft>
              <a:buSzPts val="1900"/>
              <a:buChar char="■"/>
              <a:defRPr sz="1900"/>
            </a:lvl3pPr>
            <a:lvl4pPr marL="1828800" lvl="3" indent="-349250" rtl="0">
              <a:spcBef>
                <a:spcPts val="0"/>
              </a:spcBef>
              <a:spcAft>
                <a:spcPts val="0"/>
              </a:spcAft>
              <a:buSzPts val="1900"/>
              <a:buChar char="●"/>
              <a:defRPr sz="1900"/>
            </a:lvl4pPr>
            <a:lvl5pPr marL="2286000" lvl="4" indent="-349250" rtl="0">
              <a:spcBef>
                <a:spcPts val="0"/>
              </a:spcBef>
              <a:spcAft>
                <a:spcPts val="0"/>
              </a:spcAft>
              <a:buSzPts val="1900"/>
              <a:buChar char="○"/>
              <a:defRPr sz="1900"/>
            </a:lvl5pPr>
            <a:lvl6pPr marL="2743200" lvl="5" indent="-349250" rtl="0">
              <a:spcBef>
                <a:spcPts val="0"/>
              </a:spcBef>
              <a:spcAft>
                <a:spcPts val="0"/>
              </a:spcAft>
              <a:buSzPts val="1900"/>
              <a:buChar char="■"/>
              <a:defRPr sz="1900"/>
            </a:lvl6pPr>
            <a:lvl7pPr marL="3200400" lvl="6" indent="-349250" rtl="0">
              <a:spcBef>
                <a:spcPts val="0"/>
              </a:spcBef>
              <a:spcAft>
                <a:spcPts val="0"/>
              </a:spcAft>
              <a:buSzPts val="1900"/>
              <a:buChar char="●"/>
              <a:defRPr sz="1900"/>
            </a:lvl7pPr>
            <a:lvl8pPr marL="3657600" lvl="7" indent="-349250" rtl="0">
              <a:spcBef>
                <a:spcPts val="0"/>
              </a:spcBef>
              <a:spcAft>
                <a:spcPts val="0"/>
              </a:spcAft>
              <a:buSzPts val="1900"/>
              <a:buChar char="○"/>
              <a:defRPr sz="1900"/>
            </a:lvl8pPr>
            <a:lvl9pPr marL="4114800" lvl="8" indent="-349250" rtl="0">
              <a:spcBef>
                <a:spcPts val="0"/>
              </a:spcBef>
              <a:spcAft>
                <a:spcPts val="0"/>
              </a:spcAft>
              <a:buSzPts val="1900"/>
              <a:buChar char="■"/>
              <a:defRPr sz="1900"/>
            </a:lvl9pPr>
          </a:lstStyle>
          <a:p>
            <a:endParaRPr/>
          </a:p>
        </p:txBody>
      </p:sp>
      <p:sp>
        <p:nvSpPr>
          <p:cNvPr id="43" name="Google Shape;43;g28d9396d732_0_28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97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573-AD65-D241-957F-82114287E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EF171-9294-6F33-9514-BF2FEFC42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3FFDF-0A4B-FB36-204B-170078A8B7B9}"/>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5" name="Footer Placeholder 4">
            <a:extLst>
              <a:ext uri="{FF2B5EF4-FFF2-40B4-BE49-F238E27FC236}">
                <a16:creationId xmlns:a16="http://schemas.microsoft.com/office/drawing/2014/main" id="{8FB76257-ADF3-D09B-8B4D-50D88EF98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F18C0-592A-19B6-7FE7-270E0A2C3259}"/>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199004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CAEC-F9FE-EAC7-996F-263723B45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ED4EE6-1CA0-9C81-C7DD-8F529AFE7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EAAD8-46D3-9976-56E2-CCFCF9A154A2}"/>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5" name="Footer Placeholder 4">
            <a:extLst>
              <a:ext uri="{FF2B5EF4-FFF2-40B4-BE49-F238E27FC236}">
                <a16:creationId xmlns:a16="http://schemas.microsoft.com/office/drawing/2014/main" id="{9E5CE621-8DD4-AD48-5D32-0BE53E5E9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92B6C-24F0-A395-E42F-C22720311B0B}"/>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384764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7F69-D627-1D22-7275-0079421D4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C292A-EB10-36CD-9FF4-F7A464088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083C59-EDF4-E985-E791-23373BFF15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99BA1D-5A76-D771-E6A9-58CF24C5FBB6}"/>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6" name="Footer Placeholder 5">
            <a:extLst>
              <a:ext uri="{FF2B5EF4-FFF2-40B4-BE49-F238E27FC236}">
                <a16:creationId xmlns:a16="http://schemas.microsoft.com/office/drawing/2014/main" id="{A0503226-79E9-90C2-8D3A-1135B9E64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E6BDA-DFE8-C81C-128E-24A7BD865D1F}"/>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176784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FA10-AA19-6D4B-B059-628C8AC554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D4FAFE-BEEE-BCED-7ED3-E6E798CD5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37B58C-2C70-DFA5-D426-D7EFB8214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E4F79-F19E-4F60-ED60-5FCBE9FC7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C80C45-F579-9917-B9F5-58FABC616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D90CD5-12FB-83B2-0B65-FB2474C55B9F}"/>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8" name="Footer Placeholder 7">
            <a:extLst>
              <a:ext uri="{FF2B5EF4-FFF2-40B4-BE49-F238E27FC236}">
                <a16:creationId xmlns:a16="http://schemas.microsoft.com/office/drawing/2014/main" id="{8EC05AF8-781A-24CF-B8F7-704C9514F6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11496-8249-2D3A-BD9C-569F70B95227}"/>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172679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FF83-4DA6-DC90-48A1-43755D740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F6F2CF-F7ED-9F86-30A5-F2B24C73448D}"/>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4" name="Footer Placeholder 3">
            <a:extLst>
              <a:ext uri="{FF2B5EF4-FFF2-40B4-BE49-F238E27FC236}">
                <a16:creationId xmlns:a16="http://schemas.microsoft.com/office/drawing/2014/main" id="{04A74248-8D13-71F1-5453-13CD8F6B0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98A313-CE20-0F49-59E8-E2314B42B54F}"/>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298233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183F1-2F3F-AC08-F495-9B65905EA7CF}"/>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3" name="Footer Placeholder 2">
            <a:extLst>
              <a:ext uri="{FF2B5EF4-FFF2-40B4-BE49-F238E27FC236}">
                <a16:creationId xmlns:a16="http://schemas.microsoft.com/office/drawing/2014/main" id="{330BF907-79AD-D413-A55E-EE67973965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B5B4B8-4F40-E328-0353-716B800485B6}"/>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306494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0775-0BBE-9281-9E3F-AAAEC4719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E1EB9D-91E5-3FBD-7419-DDF2F1BE3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525F7-91E0-246A-B374-BB941966E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D7904-2073-1EE9-A22E-A17F4E0B5BE8}"/>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6" name="Footer Placeholder 5">
            <a:extLst>
              <a:ext uri="{FF2B5EF4-FFF2-40B4-BE49-F238E27FC236}">
                <a16:creationId xmlns:a16="http://schemas.microsoft.com/office/drawing/2014/main" id="{7B25E541-38A8-1A23-B9E1-FC804C7CE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79696-F48F-ED0D-9AC3-33D01CF73A37}"/>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299065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1881-31E9-FB4F-A48C-2E3D00041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180A3F-BE4E-320B-2274-70283570B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97501D-46C7-58DB-3FD2-F1E145FD5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291FA-BC4A-98CE-D6F3-AE78B2A54F88}"/>
              </a:ext>
            </a:extLst>
          </p:cNvPr>
          <p:cNvSpPr>
            <a:spLocks noGrp="1"/>
          </p:cNvSpPr>
          <p:nvPr>
            <p:ph type="dt" sz="half" idx="10"/>
          </p:nvPr>
        </p:nvSpPr>
        <p:spPr/>
        <p:txBody>
          <a:bodyPr/>
          <a:lstStyle/>
          <a:p>
            <a:fld id="{68C99BA1-9745-4055-9C5A-DDF4E685E0B3}" type="datetimeFigureOut">
              <a:rPr lang="en-US" smtClean="0"/>
              <a:t>10/17/2023</a:t>
            </a:fld>
            <a:endParaRPr lang="en-US"/>
          </a:p>
        </p:txBody>
      </p:sp>
      <p:sp>
        <p:nvSpPr>
          <p:cNvPr id="6" name="Footer Placeholder 5">
            <a:extLst>
              <a:ext uri="{FF2B5EF4-FFF2-40B4-BE49-F238E27FC236}">
                <a16:creationId xmlns:a16="http://schemas.microsoft.com/office/drawing/2014/main" id="{EA2B5912-2D59-0A9A-B6C6-D2437EE38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7C5C8-D91C-C705-32A6-3C97D749985E}"/>
              </a:ext>
            </a:extLst>
          </p:cNvPr>
          <p:cNvSpPr>
            <a:spLocks noGrp="1"/>
          </p:cNvSpPr>
          <p:nvPr>
            <p:ph type="sldNum" sz="quarter" idx="12"/>
          </p:nvPr>
        </p:nvSpPr>
        <p:spPr/>
        <p:txBody>
          <a:bodyPr/>
          <a:lstStyle/>
          <a:p>
            <a:fld id="{4F4AF483-0C9A-4AC6-9F68-0477634075A8}" type="slidenum">
              <a:rPr lang="en-US" smtClean="0"/>
              <a:t>‹#›</a:t>
            </a:fld>
            <a:endParaRPr lang="en-US"/>
          </a:p>
        </p:txBody>
      </p:sp>
    </p:spTree>
    <p:extLst>
      <p:ext uri="{BB962C8B-B14F-4D97-AF65-F5344CB8AC3E}">
        <p14:creationId xmlns:p14="http://schemas.microsoft.com/office/powerpoint/2010/main" val="105336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22274-BC5B-756D-254D-55D75A33D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20FEF-DE72-7B73-2810-84BEAAEF4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C78A1-BCDC-67A9-E884-EEC0C2C74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99BA1-9745-4055-9C5A-DDF4E685E0B3}" type="datetimeFigureOut">
              <a:rPr lang="en-US" smtClean="0"/>
              <a:t>10/17/2023</a:t>
            </a:fld>
            <a:endParaRPr lang="en-US"/>
          </a:p>
        </p:txBody>
      </p:sp>
      <p:sp>
        <p:nvSpPr>
          <p:cNvPr id="5" name="Footer Placeholder 4">
            <a:extLst>
              <a:ext uri="{FF2B5EF4-FFF2-40B4-BE49-F238E27FC236}">
                <a16:creationId xmlns:a16="http://schemas.microsoft.com/office/drawing/2014/main" id="{FD46E40F-6154-DB58-6BA6-82B1CBD89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C8432-0855-7599-D420-0ECD5D0A9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AF483-0C9A-4AC6-9F68-0477634075A8}" type="slidenum">
              <a:rPr lang="en-US" smtClean="0"/>
              <a:t>‹#›</a:t>
            </a:fld>
            <a:endParaRPr lang="en-US"/>
          </a:p>
        </p:txBody>
      </p:sp>
    </p:spTree>
    <p:extLst>
      <p:ext uri="{BB962C8B-B14F-4D97-AF65-F5344CB8AC3E}">
        <p14:creationId xmlns:p14="http://schemas.microsoft.com/office/powerpoint/2010/main" val="210909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tiff"/><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google.com/url?sa=i&amp;url=https%3A%2F%2Fen.wikipedia.org%2Fwiki%2FEmbry%25E2%2580%2593Riddle_Aeronautical_University&amp;psig=AOvVaw1B_TiWyql4dMuGgKrZFm5A&amp;ust=1642984761174000&amp;source=images&amp;cd=vfe&amp;ved=0CAgQjRxqFwoTCIDrsKrRxvUCFQAAAAAdAAAAABA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oleObject" Target="../embeddings/oleObject2.bin"/><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oleObject" Target="../embeddings/oleObject1.bin"/><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oleObject" Target="../embeddings/oleObject4.bin"/><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7.png"/><Relationship Id="rId7"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1.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F83C93B-5AFB-394D-A215-46802C3B7B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771" y="5686145"/>
            <a:ext cx="2204605" cy="1152084"/>
          </a:xfrm>
          <a:prstGeom prst="rect">
            <a:avLst/>
          </a:prstGeom>
        </p:spPr>
      </p:pic>
      <p:sp>
        <p:nvSpPr>
          <p:cNvPr id="3" name="Subtitle 2"/>
          <p:cNvSpPr>
            <a:spLocks noGrp="1"/>
          </p:cNvSpPr>
          <p:nvPr>
            <p:ph type="subTitle" idx="1"/>
          </p:nvPr>
        </p:nvSpPr>
        <p:spPr>
          <a:xfrm>
            <a:off x="0" y="1668838"/>
            <a:ext cx="12192000" cy="707497"/>
          </a:xfrm>
        </p:spPr>
        <p:txBody>
          <a:bodyPr>
            <a:normAutofit fontScale="92500" lnSpcReduction="20000"/>
          </a:bodyPr>
          <a:lstStyle/>
          <a:p>
            <a:pPr marL="0" marR="0" algn="ctr">
              <a:lnSpc>
                <a:spcPct val="103000"/>
              </a:lnSpc>
              <a:spcBef>
                <a:spcPts val="870"/>
              </a:spcBef>
              <a:spcAft>
                <a:spcPts val="0"/>
              </a:spcAft>
            </a:pPr>
            <a:r>
              <a:rPr lang="en-US" b="1" dirty="0">
                <a:effectLst/>
                <a:latin typeface="Avenir Book" panose="02000503020000020003" pitchFamily="2" charset="0"/>
                <a:ea typeface="Times New Roman" panose="02020603050405020304" pitchFamily="18" charset="0"/>
              </a:rPr>
              <a:t>Effects Of Five-Ion Galactic Cosmic Radiation Simulation On Immune Function, Brain, And Behavior In Male And Female Mice</a:t>
            </a:r>
            <a:endParaRPr lang="en-US" sz="1800" b="1" cap="all" dirty="0">
              <a:effectLst/>
              <a:latin typeface="Times New Roman" panose="02020603050405020304" pitchFamily="18" charset="0"/>
              <a:ea typeface="Times New Roman" panose="02020603050405020304" pitchFamily="18" charset="0"/>
            </a:endParaRPr>
          </a:p>
          <a:p>
            <a:pPr marL="0" marR="0" algn="ctr">
              <a:lnSpc>
                <a:spcPct val="103000"/>
              </a:lnSpc>
              <a:spcBef>
                <a:spcPts val="870"/>
              </a:spcBef>
              <a:spcAft>
                <a:spcPts val="0"/>
              </a:spcAft>
            </a:pPr>
            <a:endParaRPr lang="en-US" sz="1800" dirty="0">
              <a:effectLst/>
              <a:latin typeface="Times New Roman" panose="02020603050405020304" pitchFamily="18" charset="0"/>
              <a:ea typeface="Times New Roman" panose="02020603050405020304" pitchFamily="18" charset="0"/>
            </a:endParaRPr>
          </a:p>
        </p:txBody>
      </p:sp>
      <p:pic>
        <p:nvPicPr>
          <p:cNvPr id="17" name="Picture 14" descr="Our Clients — Launch Media Enterprises, LLC">
            <a:extLst>
              <a:ext uri="{FF2B5EF4-FFF2-40B4-BE49-F238E27FC236}">
                <a16:creationId xmlns:a16="http://schemas.microsoft.com/office/drawing/2014/main" id="{4A05994F-275C-404D-AADC-E1C67A0C62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2411" y="4586551"/>
            <a:ext cx="2297075" cy="759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Description: PPbarV11.jpg">
            <a:extLst>
              <a:ext uri="{FF2B5EF4-FFF2-40B4-BE49-F238E27FC236}">
                <a16:creationId xmlns:a16="http://schemas.microsoft.com/office/drawing/2014/main" id="{9C0409E5-C6E9-8141-A560-D668C1950C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828"/>
            <a:ext cx="12192000" cy="154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8" descr="HRP logo with transparency">
            <a:extLst>
              <a:ext uri="{FF2B5EF4-FFF2-40B4-BE49-F238E27FC236}">
                <a16:creationId xmlns:a16="http://schemas.microsoft.com/office/drawing/2014/main" id="{BDC4E25E-A0D2-EC4B-953D-5D295477AB6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8731" y="5315720"/>
            <a:ext cx="1393680" cy="1380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88CA88-05C6-B94F-BCC5-609067B357B1}"/>
              </a:ext>
            </a:extLst>
          </p:cNvPr>
          <p:cNvSpPr txBox="1"/>
          <p:nvPr/>
        </p:nvSpPr>
        <p:spPr>
          <a:xfrm>
            <a:off x="2540713" y="6587673"/>
            <a:ext cx="6988935" cy="261610"/>
          </a:xfrm>
          <a:prstGeom prst="rect">
            <a:avLst/>
          </a:prstGeom>
          <a:noFill/>
        </p:spPr>
        <p:txBody>
          <a:bodyPr wrap="square" rtlCol="0">
            <a:spAutoFit/>
          </a:bodyPr>
          <a:lstStyle/>
          <a:p>
            <a:pPr algn="ctr"/>
            <a:r>
              <a:rPr lang="en-US" sz="1100" b="1" i="1" dirty="0">
                <a:latin typeface="Avenir Book" panose="02000503020000020003" pitchFamily="2" charset="0"/>
              </a:rPr>
              <a:t>2023 RRS Fall Workshop</a:t>
            </a:r>
          </a:p>
        </p:txBody>
      </p:sp>
      <p:pic>
        <p:nvPicPr>
          <p:cNvPr id="2" name="Picture 1">
            <a:extLst>
              <a:ext uri="{FF2B5EF4-FFF2-40B4-BE49-F238E27FC236}">
                <a16:creationId xmlns:a16="http://schemas.microsoft.com/office/drawing/2014/main" id="{54DAE16F-E8CE-2248-9E49-AE3FFFE7F6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60941" y="5274818"/>
            <a:ext cx="1563684" cy="1542695"/>
          </a:xfrm>
          <a:prstGeom prst="rect">
            <a:avLst/>
          </a:prstGeom>
        </p:spPr>
      </p:pic>
      <p:pic>
        <p:nvPicPr>
          <p:cNvPr id="5" name="Picture 2" descr="University of North Florida">
            <a:extLst>
              <a:ext uri="{FF2B5EF4-FFF2-40B4-BE49-F238E27FC236}">
                <a16:creationId xmlns:a16="http://schemas.microsoft.com/office/drawing/2014/main" id="{E95C7C4A-9FA2-1745-A3DB-F5BA558CAF9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97305" y="4719113"/>
            <a:ext cx="1136145" cy="1370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7C6CCA-E66E-F644-83BE-30E7DA9F1903}"/>
              </a:ext>
            </a:extLst>
          </p:cNvPr>
          <p:cNvSpPr txBox="1"/>
          <p:nvPr/>
        </p:nvSpPr>
        <p:spPr>
          <a:xfrm>
            <a:off x="835571" y="2416135"/>
            <a:ext cx="10368691" cy="1985159"/>
          </a:xfrm>
          <a:prstGeom prst="rect">
            <a:avLst/>
          </a:prstGeom>
          <a:noFill/>
        </p:spPr>
        <p:txBody>
          <a:bodyPr wrap="square" rtlCol="0">
            <a:spAutoFit/>
          </a:bodyPr>
          <a:lstStyle/>
          <a:p>
            <a:pPr algn="ctr"/>
            <a:r>
              <a:rPr lang="en-US" sz="1900" dirty="0">
                <a:latin typeface="Avenir" panose="02000503020000020003" pitchFamily="2" charset="0"/>
              </a:rPr>
              <a:t>Stephanie Puukila</a:t>
            </a:r>
          </a:p>
          <a:p>
            <a:pPr algn="ctr"/>
            <a:r>
              <a:rPr lang="en-US" sz="1900" dirty="0">
                <a:latin typeface="Avenir" panose="02000503020000020003" pitchFamily="2" charset="0"/>
              </a:rPr>
              <a:t>Blue Marble Space Institute of Science</a:t>
            </a:r>
          </a:p>
          <a:p>
            <a:pPr algn="ctr"/>
            <a:r>
              <a:rPr lang="en-US" sz="1900" dirty="0">
                <a:latin typeface="Avenir" panose="02000503020000020003" pitchFamily="2" charset="0"/>
              </a:rPr>
              <a:t>NASA Ames Research Center</a:t>
            </a:r>
          </a:p>
          <a:p>
            <a:pPr algn="ctr"/>
            <a:endParaRPr lang="en-US" dirty="0">
              <a:latin typeface="Avenir" panose="02000503020000020003" pitchFamily="2" charset="0"/>
            </a:endParaRPr>
          </a:p>
          <a:p>
            <a:pPr algn="ctr"/>
            <a:r>
              <a:rPr lang="en-US" sz="1600" dirty="0">
                <a:latin typeface="Avenir" panose="02000503020000020003" pitchFamily="2" charset="0"/>
              </a:rPr>
              <a:t>Team: J.S. Iyer, S.D. Mhatre, S. </a:t>
            </a:r>
            <a:r>
              <a:rPr lang="en-US" sz="1600" dirty="0" err="1">
                <a:latin typeface="Avenir" panose="02000503020000020003" pitchFamily="2" charset="0"/>
              </a:rPr>
              <a:t>Tabares</a:t>
            </a:r>
            <a:r>
              <a:rPr lang="en-US" sz="1600" dirty="0">
                <a:latin typeface="Avenir" panose="02000503020000020003" pitchFamily="2" charset="0"/>
              </a:rPr>
              <a:t> Ruiz, J. Hayes, A. </a:t>
            </a:r>
            <a:r>
              <a:rPr lang="en-US" sz="1600" dirty="0" err="1">
                <a:latin typeface="Avenir" panose="02000503020000020003" pitchFamily="2" charset="0"/>
              </a:rPr>
              <a:t>Brekker</a:t>
            </a:r>
            <a:r>
              <a:rPr lang="en-US" sz="1600" dirty="0">
                <a:latin typeface="Avenir" panose="02000503020000020003" pitchFamily="2" charset="0"/>
              </a:rPr>
              <a:t>, O. Siu, M. Burke, M. </a:t>
            </a:r>
            <a:r>
              <a:rPr lang="en-US" sz="1600" dirty="0" err="1">
                <a:latin typeface="Avenir" panose="02000503020000020003" pitchFamily="2" charset="0"/>
              </a:rPr>
              <a:t>Semel</a:t>
            </a:r>
            <a:r>
              <a:rPr lang="en-US" sz="1600" dirty="0">
                <a:latin typeface="Avenir" panose="02000503020000020003" pitchFamily="2" charset="0"/>
              </a:rPr>
              <a:t>, M. Lowe, L. Rubinstein, M. B. Sowa, A.M. Paul, C.G.T. </a:t>
            </a:r>
            <a:r>
              <a:rPr lang="en-US" sz="1600" dirty="0" err="1">
                <a:latin typeface="Avenir" panose="02000503020000020003" pitchFamily="2" charset="0"/>
              </a:rPr>
              <a:t>Tahimic</a:t>
            </a:r>
            <a:r>
              <a:rPr lang="en-US" sz="1600" dirty="0">
                <a:latin typeface="Avenir" panose="02000503020000020003" pitchFamily="2" charset="0"/>
              </a:rPr>
              <a:t>, J. S. </a:t>
            </a:r>
            <a:r>
              <a:rPr lang="en-US" sz="1600" dirty="0" err="1">
                <a:latin typeface="Avenir" panose="02000503020000020003" pitchFamily="2" charset="0"/>
              </a:rPr>
              <a:t>Alwood</a:t>
            </a:r>
            <a:r>
              <a:rPr lang="en-US" sz="1600" dirty="0">
                <a:latin typeface="Avenir" panose="02000503020000020003" pitchFamily="2" charset="0"/>
              </a:rPr>
              <a:t> </a:t>
            </a:r>
          </a:p>
          <a:p>
            <a:pPr algn="ctr"/>
            <a:r>
              <a:rPr lang="en-US" sz="1600" dirty="0">
                <a:latin typeface="Avenir" panose="02000503020000020003" pitchFamily="2" charset="0"/>
              </a:rPr>
              <a:t>PI: A.E. </a:t>
            </a:r>
            <a:r>
              <a:rPr lang="en-US" sz="1600" dirty="0" err="1">
                <a:latin typeface="Avenir" panose="02000503020000020003" pitchFamily="2" charset="0"/>
              </a:rPr>
              <a:t>Ronca</a:t>
            </a:r>
            <a:r>
              <a:rPr lang="en-US" sz="1600" dirty="0">
                <a:latin typeface="Avenir" panose="02000503020000020003" pitchFamily="2" charset="0"/>
              </a:rPr>
              <a:t> </a:t>
            </a:r>
            <a:endParaRPr lang="en-US" dirty="0">
              <a:latin typeface="Avenir" panose="02000503020000020003" pitchFamily="2" charset="0"/>
              <a:ea typeface="Times New Roman" panose="02020603050405020304" pitchFamily="18" charset="0"/>
            </a:endParaRPr>
          </a:p>
        </p:txBody>
      </p:sp>
      <p:pic>
        <p:nvPicPr>
          <p:cNvPr id="8" name="Picture 2" descr="Embry–Riddle Aeronautical University - Wikipedia">
            <a:hlinkClick r:id="rId9"/>
            <a:extLst>
              <a:ext uri="{FF2B5EF4-FFF2-40B4-BE49-F238E27FC236}">
                <a16:creationId xmlns:a16="http://schemas.microsoft.com/office/drawing/2014/main" id="{2ECC70CD-6433-BF4F-90D0-985D1FAF91F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94050" y="4804507"/>
            <a:ext cx="1268740" cy="1268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me">
            <a:extLst>
              <a:ext uri="{FF2B5EF4-FFF2-40B4-BE49-F238E27FC236}">
                <a16:creationId xmlns:a16="http://schemas.microsoft.com/office/drawing/2014/main" id="{EDA8430D-F6FE-F269-D880-170C1FFFA3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1208" y="6089170"/>
            <a:ext cx="1230021" cy="3460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company name&#10;&#10;Description automatically generated">
            <a:extLst>
              <a:ext uri="{FF2B5EF4-FFF2-40B4-BE49-F238E27FC236}">
                <a16:creationId xmlns:a16="http://schemas.microsoft.com/office/drawing/2014/main" id="{04317E4B-232E-5B4C-7D61-CFFBC0491F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4834" y="4546143"/>
            <a:ext cx="1477217" cy="1477217"/>
          </a:xfrm>
          <a:prstGeom prst="rect">
            <a:avLst/>
          </a:prstGeom>
        </p:spPr>
      </p:pic>
    </p:spTree>
    <p:extLst>
      <p:ext uri="{BB962C8B-B14F-4D97-AF65-F5344CB8AC3E}">
        <p14:creationId xmlns:p14="http://schemas.microsoft.com/office/powerpoint/2010/main" val="157248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txBox="1">
            <a:spLocks noGrp="1"/>
          </p:cNvSpPr>
          <p:nvPr>
            <p:ph type="title"/>
          </p:nvPr>
        </p:nvSpPr>
        <p:spPr>
          <a:xfrm>
            <a:off x="420914" y="111038"/>
            <a:ext cx="11306629" cy="63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Plasma Cytokine and Chemokine Expression</a:t>
            </a:r>
            <a:endParaRPr dirty="0"/>
          </a:p>
        </p:txBody>
      </p:sp>
      <p:pic>
        <p:nvPicPr>
          <p:cNvPr id="105" name="Google Shape;105;p8" descr="A screenshot of a medical chart&#10;&#10;Description automatically generated"/>
          <p:cNvPicPr preferRelativeResize="0">
            <a:picLocks noGrp="1"/>
          </p:cNvPicPr>
          <p:nvPr>
            <p:ph type="body" idx="1"/>
          </p:nvPr>
        </p:nvPicPr>
        <p:blipFill rotWithShape="1">
          <a:blip r:embed="rId3">
            <a:alphaModFix/>
          </a:blip>
          <a:srcRect/>
          <a:stretch/>
        </p:blipFill>
        <p:spPr>
          <a:xfrm>
            <a:off x="1183975" y="1287259"/>
            <a:ext cx="9904500" cy="5562900"/>
          </a:xfrm>
          <a:prstGeom prst="rect">
            <a:avLst/>
          </a:prstGeom>
          <a:noFill/>
          <a:ln>
            <a:noFill/>
          </a:ln>
        </p:spPr>
      </p:pic>
      <p:sp>
        <p:nvSpPr>
          <p:cNvPr id="106" name="Google Shape;106;p8"/>
          <p:cNvSpPr txBox="1">
            <a:spLocks noGrp="1"/>
          </p:cNvSpPr>
          <p:nvPr>
            <p:ph type="sldNum" idx="12"/>
          </p:nvPr>
        </p:nvSpPr>
        <p:spPr>
          <a:xfrm>
            <a:off x="9245600" y="6553200"/>
            <a:ext cx="28448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2" name="TextBox 1">
            <a:extLst>
              <a:ext uri="{FF2B5EF4-FFF2-40B4-BE49-F238E27FC236}">
                <a16:creationId xmlns:a16="http://schemas.microsoft.com/office/drawing/2014/main" id="{4FEB2841-C22A-5385-88DD-69B9B8C365D8}"/>
              </a:ext>
            </a:extLst>
          </p:cNvPr>
          <p:cNvSpPr txBox="1"/>
          <p:nvPr/>
        </p:nvSpPr>
        <p:spPr>
          <a:xfrm>
            <a:off x="7441186" y="2739605"/>
            <a:ext cx="2765501" cy="400110"/>
          </a:xfrm>
          <a:prstGeom prst="rect">
            <a:avLst/>
          </a:prstGeom>
          <a:noFill/>
          <a:ln w="19050">
            <a:solidFill>
              <a:schemeClr val="tx1"/>
            </a:solidFill>
          </a:ln>
        </p:spPr>
        <p:txBody>
          <a:bodyPr wrap="none" rtlCol="0">
            <a:spAutoFit/>
          </a:bodyPr>
          <a:lstStyle/>
          <a:p>
            <a:r>
              <a:rPr lang="en-US" sz="2000" dirty="0"/>
              <a:t>44-plex Luminex panel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g204d15096fb_0_6"/>
          <p:cNvSpPr txBox="1"/>
          <p:nvPr/>
        </p:nvSpPr>
        <p:spPr>
          <a:xfrm>
            <a:off x="0" y="133903"/>
            <a:ext cx="1236935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dirty="0">
                <a:latin typeface="+mj-lt"/>
                <a:ea typeface="Calibri"/>
                <a:cs typeface="Calibri"/>
                <a:sym typeface="Calibri"/>
              </a:rPr>
              <a:t>Plasma Cytokine and Chemokine Expression (Intermediate, IR+14d)</a:t>
            </a:r>
            <a:endParaRPr sz="3200" dirty="0">
              <a:latin typeface="+mj-lt"/>
            </a:endParaRPr>
          </a:p>
          <a:p>
            <a:pPr marL="0" lvl="0" indent="0" algn="ctr" rtl="0">
              <a:spcBef>
                <a:spcPts val="0"/>
              </a:spcBef>
              <a:spcAft>
                <a:spcPts val="0"/>
              </a:spcAft>
              <a:buNone/>
            </a:pPr>
            <a:endParaRPr sz="3200" dirty="0">
              <a:latin typeface="+mj-lt"/>
            </a:endParaRPr>
          </a:p>
        </p:txBody>
      </p:sp>
      <p:sp>
        <p:nvSpPr>
          <p:cNvPr id="291" name="Google Shape;291;g204d15096fb_0_6"/>
          <p:cNvSpPr txBox="1"/>
          <p:nvPr/>
        </p:nvSpPr>
        <p:spPr>
          <a:xfrm>
            <a:off x="11454950" y="2066375"/>
            <a:ext cx="91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92" name="Google Shape;292;g204d15096fb_0_6"/>
          <p:cNvPicPr preferRelativeResize="0"/>
          <p:nvPr/>
        </p:nvPicPr>
        <p:blipFill>
          <a:blip r:embed="rId3">
            <a:alphaModFix/>
          </a:blip>
          <a:stretch>
            <a:fillRect/>
          </a:stretch>
        </p:blipFill>
        <p:spPr>
          <a:xfrm>
            <a:off x="8689073" y="1567934"/>
            <a:ext cx="3402051" cy="4736628"/>
          </a:xfrm>
          <a:prstGeom prst="rect">
            <a:avLst/>
          </a:prstGeom>
          <a:noFill/>
          <a:ln>
            <a:noFill/>
          </a:ln>
        </p:spPr>
      </p:pic>
      <p:grpSp>
        <p:nvGrpSpPr>
          <p:cNvPr id="320" name="Google Shape;320;g204d15096fb_0_6"/>
          <p:cNvGrpSpPr/>
          <p:nvPr/>
        </p:nvGrpSpPr>
        <p:grpSpPr>
          <a:xfrm>
            <a:off x="5967210" y="1102972"/>
            <a:ext cx="2517725" cy="5569354"/>
            <a:chOff x="5961750" y="675800"/>
            <a:chExt cx="2651975" cy="5996527"/>
          </a:xfrm>
        </p:grpSpPr>
        <p:grpSp>
          <p:nvGrpSpPr>
            <p:cNvPr id="321" name="Google Shape;321;g204d15096fb_0_6"/>
            <p:cNvGrpSpPr/>
            <p:nvPr/>
          </p:nvGrpSpPr>
          <p:grpSpPr>
            <a:xfrm>
              <a:off x="6335650" y="675800"/>
              <a:ext cx="2278075" cy="5996527"/>
              <a:chOff x="6335650" y="675800"/>
              <a:chExt cx="2278075" cy="5996527"/>
            </a:xfrm>
          </p:grpSpPr>
          <p:grpSp>
            <p:nvGrpSpPr>
              <p:cNvPr id="322" name="Google Shape;322;g204d15096fb_0_6"/>
              <p:cNvGrpSpPr/>
              <p:nvPr/>
            </p:nvGrpSpPr>
            <p:grpSpPr>
              <a:xfrm>
                <a:off x="6335650" y="675800"/>
                <a:ext cx="2278075" cy="5996527"/>
                <a:chOff x="6335650" y="675800"/>
                <a:chExt cx="2278075" cy="5996527"/>
              </a:xfrm>
            </p:grpSpPr>
            <p:pic>
              <p:nvPicPr>
                <p:cNvPr id="323" name="Google Shape;323;g204d15096fb_0_6"/>
                <p:cNvPicPr preferRelativeResize="0"/>
                <p:nvPr/>
              </p:nvPicPr>
              <p:blipFill rotWithShape="1">
                <a:blip r:embed="rId4">
                  <a:alphaModFix/>
                </a:blip>
                <a:srcRect l="1273" r="13793"/>
                <a:stretch/>
              </p:blipFill>
              <p:spPr>
                <a:xfrm rot="5400000">
                  <a:off x="4625175" y="2683776"/>
                  <a:ext cx="5699026" cy="2278075"/>
                </a:xfrm>
                <a:prstGeom prst="rect">
                  <a:avLst/>
                </a:prstGeom>
                <a:noFill/>
                <a:ln>
                  <a:noFill/>
                </a:ln>
              </p:spPr>
            </p:pic>
            <p:sp>
              <p:nvSpPr>
                <p:cNvPr id="324" name="Google Shape;324;g204d15096fb_0_6"/>
                <p:cNvSpPr txBox="1"/>
                <p:nvPr/>
              </p:nvSpPr>
              <p:spPr>
                <a:xfrm>
                  <a:off x="6412900" y="675800"/>
                  <a:ext cx="928020" cy="381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FEMALES</a:t>
                  </a:r>
                  <a:endParaRPr sz="1100" b="1" dirty="0"/>
                </a:p>
              </p:txBody>
            </p:sp>
          </p:grpSp>
          <p:sp>
            <p:nvSpPr>
              <p:cNvPr id="325" name="Google Shape;325;g204d15096fb_0_6"/>
              <p:cNvSpPr txBox="1"/>
              <p:nvPr/>
            </p:nvSpPr>
            <p:spPr>
              <a:xfrm>
                <a:off x="7285072" y="675800"/>
                <a:ext cx="87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MALES</a:t>
                </a:r>
                <a:endParaRPr sz="1100" b="1" dirty="0"/>
              </a:p>
            </p:txBody>
          </p:sp>
        </p:grpSp>
        <p:sp>
          <p:nvSpPr>
            <p:cNvPr id="326" name="Google Shape;326;g204d15096fb_0_6"/>
            <p:cNvSpPr txBox="1"/>
            <p:nvPr/>
          </p:nvSpPr>
          <p:spPr>
            <a:xfrm>
              <a:off x="5961750" y="1047350"/>
              <a:ext cx="695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b="1"/>
            </a:p>
          </p:txBody>
        </p:sp>
        <p:sp>
          <p:nvSpPr>
            <p:cNvPr id="327" name="Google Shape;327;g204d15096fb_0_6"/>
            <p:cNvSpPr txBox="1"/>
            <p:nvPr/>
          </p:nvSpPr>
          <p:spPr>
            <a:xfrm rot="-5400000">
              <a:off x="6031500" y="932100"/>
              <a:ext cx="4188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800" b="1"/>
                <a:t>MIN.</a:t>
              </a:r>
              <a:endParaRPr sz="800" b="1"/>
            </a:p>
          </p:txBody>
        </p:sp>
        <p:sp>
          <p:nvSpPr>
            <p:cNvPr id="328" name="Google Shape;328;g204d15096fb_0_6"/>
            <p:cNvSpPr txBox="1"/>
            <p:nvPr/>
          </p:nvSpPr>
          <p:spPr>
            <a:xfrm rot="-5400000">
              <a:off x="5893200" y="1676800"/>
              <a:ext cx="695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b="1"/>
                <a:t>MAX.</a:t>
              </a:r>
              <a:endParaRPr sz="800" b="1"/>
            </a:p>
          </p:txBody>
        </p:sp>
      </p:grpSp>
      <p:pic>
        <p:nvPicPr>
          <p:cNvPr id="4" name="Picture 3">
            <a:extLst>
              <a:ext uri="{FF2B5EF4-FFF2-40B4-BE49-F238E27FC236}">
                <a16:creationId xmlns:a16="http://schemas.microsoft.com/office/drawing/2014/main" id="{08205158-A517-DF5C-E3D8-6EB16657B8DA}"/>
              </a:ext>
            </a:extLst>
          </p:cNvPr>
          <p:cNvPicPr>
            <a:picLocks noChangeAspect="1"/>
          </p:cNvPicPr>
          <p:nvPr/>
        </p:nvPicPr>
        <p:blipFill rotWithShape="1">
          <a:blip r:embed="rId5"/>
          <a:srcRect t="11672" r="51528" b="6666"/>
          <a:stretch/>
        </p:blipFill>
        <p:spPr>
          <a:xfrm>
            <a:off x="100876" y="1071926"/>
            <a:ext cx="5909701" cy="5600400"/>
          </a:xfrm>
          <a:prstGeom prst="rect">
            <a:avLst/>
          </a:prstGeom>
        </p:spPr>
      </p:pic>
    </p:spTree>
    <p:extLst>
      <p:ext uri="{BB962C8B-B14F-4D97-AF65-F5344CB8AC3E}">
        <p14:creationId xmlns:p14="http://schemas.microsoft.com/office/powerpoint/2010/main" val="51317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1" name="Google Shape;121;g28d9396d732_0_303"/>
          <p:cNvGrpSpPr/>
          <p:nvPr/>
        </p:nvGrpSpPr>
        <p:grpSpPr>
          <a:xfrm>
            <a:off x="4291200" y="2822932"/>
            <a:ext cx="869525" cy="2583130"/>
            <a:chOff x="1090800" y="3127732"/>
            <a:chExt cx="869525" cy="2583130"/>
          </a:xfrm>
        </p:grpSpPr>
        <p:cxnSp>
          <p:nvCxnSpPr>
            <p:cNvPr id="122" name="Google Shape;122;g28d9396d732_0_303"/>
            <p:cNvCxnSpPr/>
            <p:nvPr/>
          </p:nvCxnSpPr>
          <p:spPr>
            <a:xfrm>
              <a:off x="1822290" y="4553813"/>
              <a:ext cx="0" cy="172500"/>
            </a:xfrm>
            <a:prstGeom prst="straightConnector1">
              <a:avLst/>
            </a:prstGeom>
            <a:noFill/>
            <a:ln w="9525" cap="flat" cmpd="sng">
              <a:solidFill>
                <a:srgbClr val="87A85F"/>
              </a:solidFill>
              <a:prstDash val="dot"/>
              <a:round/>
              <a:headEnd type="none" w="med" len="med"/>
              <a:tailEnd type="triangle" w="med" len="med"/>
            </a:ln>
          </p:spPr>
        </p:cxnSp>
        <p:cxnSp>
          <p:nvCxnSpPr>
            <p:cNvPr id="123" name="Google Shape;123;g28d9396d732_0_303"/>
            <p:cNvCxnSpPr/>
            <p:nvPr/>
          </p:nvCxnSpPr>
          <p:spPr>
            <a:xfrm rot="10800000">
              <a:off x="1960325" y="3392588"/>
              <a:ext cx="0" cy="192300"/>
            </a:xfrm>
            <a:prstGeom prst="straightConnector1">
              <a:avLst/>
            </a:prstGeom>
            <a:noFill/>
            <a:ln w="9525" cap="flat" cmpd="sng">
              <a:solidFill>
                <a:srgbClr val="E69F4D"/>
              </a:solidFill>
              <a:prstDash val="solid"/>
              <a:round/>
              <a:headEnd type="none" w="med" len="med"/>
              <a:tailEnd type="triangle" w="med" len="med"/>
            </a:ln>
          </p:spPr>
        </p:cxnSp>
        <p:cxnSp>
          <p:nvCxnSpPr>
            <p:cNvPr id="124" name="Google Shape;124;g28d9396d732_0_303"/>
            <p:cNvCxnSpPr/>
            <p:nvPr/>
          </p:nvCxnSpPr>
          <p:spPr>
            <a:xfrm rot="10800000">
              <a:off x="1418450" y="3839686"/>
              <a:ext cx="0" cy="192300"/>
            </a:xfrm>
            <a:prstGeom prst="straightConnector1">
              <a:avLst/>
            </a:prstGeom>
            <a:noFill/>
            <a:ln w="9525" cap="flat" cmpd="sng">
              <a:solidFill>
                <a:srgbClr val="87A85F"/>
              </a:solidFill>
              <a:prstDash val="dot"/>
              <a:round/>
              <a:headEnd type="none" w="med" len="med"/>
              <a:tailEnd type="triangle" w="med" len="med"/>
            </a:ln>
          </p:spPr>
        </p:cxnSp>
        <p:cxnSp>
          <p:nvCxnSpPr>
            <p:cNvPr id="125" name="Google Shape;125;g28d9396d732_0_303"/>
            <p:cNvCxnSpPr/>
            <p:nvPr/>
          </p:nvCxnSpPr>
          <p:spPr>
            <a:xfrm rot="10800000">
              <a:off x="1822300" y="3127732"/>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26" name="Google Shape;126;g28d9396d732_0_303"/>
            <p:cNvCxnSpPr/>
            <p:nvPr/>
          </p:nvCxnSpPr>
          <p:spPr>
            <a:xfrm rot="10800000">
              <a:off x="1418450" y="3127732"/>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27" name="Google Shape;127;g28d9396d732_0_303"/>
            <p:cNvCxnSpPr/>
            <p:nvPr/>
          </p:nvCxnSpPr>
          <p:spPr>
            <a:xfrm rot="10800000">
              <a:off x="1090800" y="4336258"/>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28" name="Google Shape;128;g28d9396d732_0_303"/>
            <p:cNvCxnSpPr/>
            <p:nvPr/>
          </p:nvCxnSpPr>
          <p:spPr>
            <a:xfrm>
              <a:off x="1599650" y="5493363"/>
              <a:ext cx="0" cy="217500"/>
            </a:xfrm>
            <a:prstGeom prst="straightConnector1">
              <a:avLst/>
            </a:prstGeom>
            <a:noFill/>
            <a:ln w="9525" cap="flat" cmpd="sng">
              <a:solidFill>
                <a:srgbClr val="E69F4D"/>
              </a:solidFill>
              <a:prstDash val="dot"/>
              <a:round/>
              <a:headEnd type="none" w="med" len="med"/>
              <a:tailEnd type="triangle" w="med" len="med"/>
            </a:ln>
          </p:spPr>
        </p:cxnSp>
      </p:grpSp>
      <p:grpSp>
        <p:nvGrpSpPr>
          <p:cNvPr id="5" name="Group 4">
            <a:extLst>
              <a:ext uri="{FF2B5EF4-FFF2-40B4-BE49-F238E27FC236}">
                <a16:creationId xmlns:a16="http://schemas.microsoft.com/office/drawing/2014/main" id="{E642EB1E-9AD0-E0C2-FAFB-A4CAED866D01}"/>
              </a:ext>
            </a:extLst>
          </p:cNvPr>
          <p:cNvGrpSpPr/>
          <p:nvPr/>
        </p:nvGrpSpPr>
        <p:grpSpPr>
          <a:xfrm>
            <a:off x="3567300" y="1112638"/>
            <a:ext cx="1718750" cy="5501225"/>
            <a:chOff x="3567300" y="1112638"/>
            <a:chExt cx="1718750" cy="5501225"/>
          </a:xfrm>
        </p:grpSpPr>
        <p:grpSp>
          <p:nvGrpSpPr>
            <p:cNvPr id="4" name="Group 3">
              <a:extLst>
                <a:ext uri="{FF2B5EF4-FFF2-40B4-BE49-F238E27FC236}">
                  <a16:creationId xmlns:a16="http://schemas.microsoft.com/office/drawing/2014/main" id="{0B79F046-9FEF-19CE-1DB4-E5CED6AC4B24}"/>
                </a:ext>
              </a:extLst>
            </p:cNvPr>
            <p:cNvGrpSpPr/>
            <p:nvPr/>
          </p:nvGrpSpPr>
          <p:grpSpPr>
            <a:xfrm>
              <a:off x="3567300" y="1448408"/>
              <a:ext cx="1718750" cy="5165455"/>
              <a:chOff x="3567300" y="1448408"/>
              <a:chExt cx="1718750" cy="5165455"/>
            </a:xfrm>
          </p:grpSpPr>
          <p:graphicFrame>
            <p:nvGraphicFramePr>
              <p:cNvPr id="120" name="Google Shape;120;g28d9396d732_0_303"/>
              <p:cNvGraphicFramePr/>
              <p:nvPr/>
            </p:nvGraphicFramePr>
            <p:xfrm>
              <a:off x="3598775" y="1448408"/>
              <a:ext cx="1687275" cy="3961823"/>
            </p:xfrm>
            <a:graphic>
              <a:graphicData uri="http://schemas.openxmlformats.org/drawingml/2006/table">
                <a:tbl>
                  <a:tblPr>
                    <a:noFill/>
                  </a:tblPr>
                  <a:tblGrid>
                    <a:gridCol w="628750">
                      <a:extLst>
                        <a:ext uri="{9D8B030D-6E8A-4147-A177-3AD203B41FA5}">
                          <a16:colId xmlns:a16="http://schemas.microsoft.com/office/drawing/2014/main" val="20000"/>
                        </a:ext>
                      </a:extLst>
                    </a:gridCol>
                    <a:gridCol w="2928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tblGrid>
                  <a:tr h="198200">
                    <a:tc rowSpan="2">
                      <a:txBody>
                        <a:bodyPr/>
                        <a:lstStyle/>
                        <a:p>
                          <a:pPr marL="0" lvl="0" indent="0" algn="l" rtl="0">
                            <a:spcBef>
                              <a:spcPts val="0"/>
                            </a:spcBef>
                            <a:spcAft>
                              <a:spcPts val="0"/>
                            </a:spcAft>
                            <a:buNone/>
                          </a:pPr>
                          <a:endParaRPr sz="7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US" sz="1000" b="1"/>
                            <a:t>Radiation(cGy)</a:t>
                          </a:r>
                          <a:endParaRPr sz="10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45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b="1"/>
                            <a:t>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15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50</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234075">
                    <a:tc>
                      <a:txBody>
                        <a:bodyPr/>
                        <a:lstStyle/>
                        <a:p>
                          <a:pPr marL="0" lvl="0" indent="0" algn="ctr" rtl="0">
                            <a:lnSpc>
                              <a:spcPct val="115000"/>
                            </a:lnSpc>
                            <a:spcBef>
                              <a:spcPts val="0"/>
                            </a:spcBef>
                            <a:spcAft>
                              <a:spcPts val="0"/>
                            </a:spcAft>
                            <a:buNone/>
                          </a:pPr>
                          <a:r>
                            <a:rPr lang="en-US" sz="800" b="1"/>
                            <a:t>IL1a</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234075">
                    <a:tc>
                      <a:txBody>
                        <a:bodyPr/>
                        <a:lstStyle/>
                        <a:p>
                          <a:pPr marL="0" lvl="0" indent="0" algn="ctr" rtl="0">
                            <a:lnSpc>
                              <a:spcPct val="115000"/>
                            </a:lnSpc>
                            <a:spcBef>
                              <a:spcPts val="0"/>
                            </a:spcBef>
                            <a:spcAft>
                              <a:spcPts val="0"/>
                            </a:spcAft>
                            <a:buNone/>
                          </a:pPr>
                          <a:r>
                            <a:rPr lang="en-US" sz="800" b="1">
                              <a:solidFill>
                                <a:srgbClr val="9900FF"/>
                              </a:solidFill>
                            </a:rPr>
                            <a:t>IP10</a:t>
                          </a:r>
                          <a:endParaRPr sz="13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234075">
                    <a:tc>
                      <a:txBody>
                        <a:bodyPr/>
                        <a:lstStyle/>
                        <a:p>
                          <a:pPr marL="0" lvl="0" indent="0" algn="ctr" rtl="0">
                            <a:lnSpc>
                              <a:spcPct val="115000"/>
                            </a:lnSpc>
                            <a:spcBef>
                              <a:spcPts val="0"/>
                            </a:spcBef>
                            <a:spcAft>
                              <a:spcPts val="0"/>
                            </a:spcAft>
                            <a:buNone/>
                          </a:pPr>
                          <a:r>
                            <a:rPr lang="en-US" sz="800" b="1">
                              <a:solidFill>
                                <a:srgbClr val="9900FF"/>
                              </a:solidFill>
                            </a:rPr>
                            <a:t>KC</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r h="234075">
                    <a:tc>
                      <a:txBody>
                        <a:bodyPr/>
                        <a:lstStyle/>
                        <a:p>
                          <a:pPr marL="0" lvl="0" indent="0" algn="ctr" rtl="0">
                            <a:lnSpc>
                              <a:spcPct val="115000"/>
                            </a:lnSpc>
                            <a:spcBef>
                              <a:spcPts val="0"/>
                            </a:spcBef>
                            <a:spcAft>
                              <a:spcPts val="0"/>
                            </a:spcAft>
                            <a:buNone/>
                          </a:pPr>
                          <a:r>
                            <a:rPr lang="en-US" sz="800" b="1"/>
                            <a:t>LIX</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5"/>
                      </a:ext>
                    </a:extLst>
                  </a:tr>
                  <a:tr h="234075">
                    <a:tc>
                      <a:txBody>
                        <a:bodyPr/>
                        <a:lstStyle/>
                        <a:p>
                          <a:pPr marL="0" lvl="0" indent="0" algn="ctr" rtl="0">
                            <a:lnSpc>
                              <a:spcPct val="115000"/>
                            </a:lnSpc>
                            <a:spcBef>
                              <a:spcPts val="0"/>
                            </a:spcBef>
                            <a:spcAft>
                              <a:spcPts val="0"/>
                            </a:spcAft>
                            <a:buNone/>
                          </a:pPr>
                          <a:r>
                            <a:rPr lang="en-US" sz="800" b="1">
                              <a:solidFill>
                                <a:srgbClr val="9900FF"/>
                              </a:solidFill>
                            </a:rPr>
                            <a:t>MIP1a</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6"/>
                      </a:ext>
                    </a:extLst>
                  </a:tr>
                  <a:tr h="234075">
                    <a:tc>
                      <a:txBody>
                        <a:bodyPr/>
                        <a:lstStyle/>
                        <a:p>
                          <a:pPr marL="0" lvl="0" indent="0" algn="ctr" rtl="0">
                            <a:lnSpc>
                              <a:spcPct val="115000"/>
                            </a:lnSpc>
                            <a:spcBef>
                              <a:spcPts val="0"/>
                            </a:spcBef>
                            <a:spcAft>
                              <a:spcPts val="0"/>
                            </a:spcAft>
                            <a:buNone/>
                          </a:pPr>
                          <a:r>
                            <a:rPr lang="en-US" sz="800" b="1">
                              <a:solidFill>
                                <a:srgbClr val="9900FF"/>
                              </a:solidFill>
                            </a:rPr>
                            <a:t>Fractalkine</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7"/>
                      </a:ext>
                    </a:extLst>
                  </a:tr>
                  <a:tr h="234075">
                    <a:tc>
                      <a:txBody>
                        <a:bodyPr/>
                        <a:lstStyle/>
                        <a:p>
                          <a:pPr marL="0" lvl="0" indent="0" algn="ctr" rtl="0">
                            <a:lnSpc>
                              <a:spcPct val="115000"/>
                            </a:lnSpc>
                            <a:spcBef>
                              <a:spcPts val="0"/>
                            </a:spcBef>
                            <a:spcAft>
                              <a:spcPts val="0"/>
                            </a:spcAft>
                            <a:buNone/>
                          </a:pPr>
                          <a:r>
                            <a:rPr lang="en-US" sz="800" b="1">
                              <a:solidFill>
                                <a:srgbClr val="9900FF"/>
                              </a:solidFill>
                            </a:rPr>
                            <a:t>IFNb-1</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8"/>
                      </a:ext>
                    </a:extLst>
                  </a:tr>
                  <a:tr h="234075">
                    <a:tc>
                      <a:txBody>
                        <a:bodyPr/>
                        <a:lstStyle/>
                        <a:p>
                          <a:pPr marL="0" lvl="0" indent="0" algn="ctr" rtl="0">
                            <a:lnSpc>
                              <a:spcPct val="115000"/>
                            </a:lnSpc>
                            <a:spcBef>
                              <a:spcPts val="0"/>
                            </a:spcBef>
                            <a:spcAft>
                              <a:spcPts val="0"/>
                            </a:spcAft>
                            <a:buNone/>
                          </a:pPr>
                          <a:r>
                            <a:rPr lang="en-US" sz="800" b="1"/>
                            <a:t>IL16</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9"/>
                      </a:ext>
                    </a:extLst>
                  </a:tr>
                  <a:tr h="234075">
                    <a:tc>
                      <a:txBody>
                        <a:bodyPr/>
                        <a:lstStyle/>
                        <a:p>
                          <a:pPr marL="0" lvl="0" indent="0" algn="ctr" rtl="0">
                            <a:lnSpc>
                              <a:spcPct val="115000"/>
                            </a:lnSpc>
                            <a:spcBef>
                              <a:spcPts val="0"/>
                            </a:spcBef>
                            <a:spcAft>
                              <a:spcPts val="0"/>
                            </a:spcAft>
                            <a:buNone/>
                          </a:pPr>
                          <a:r>
                            <a:rPr lang="en-US" sz="800" b="1">
                              <a:solidFill>
                                <a:srgbClr val="9900FF"/>
                              </a:solidFill>
                            </a:rPr>
                            <a:t>MCP5</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0"/>
                      </a:ext>
                    </a:extLst>
                  </a:tr>
                  <a:tr h="234075">
                    <a:tc>
                      <a:txBody>
                        <a:bodyPr/>
                        <a:lstStyle/>
                        <a:p>
                          <a:pPr marL="0" lvl="0" indent="0" algn="ctr" rtl="0">
                            <a:lnSpc>
                              <a:spcPct val="115000"/>
                            </a:lnSpc>
                            <a:spcBef>
                              <a:spcPts val="0"/>
                            </a:spcBef>
                            <a:spcAft>
                              <a:spcPts val="0"/>
                            </a:spcAft>
                            <a:buNone/>
                          </a:pPr>
                          <a:r>
                            <a:rPr lang="en-US" sz="800" b="1">
                              <a:solidFill>
                                <a:srgbClr val="9900FF"/>
                              </a:solidFill>
                            </a:rPr>
                            <a:t>TARC</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1"/>
                      </a:ext>
                    </a:extLst>
                  </a:tr>
                  <a:tr h="234075">
                    <a:tc>
                      <a:txBody>
                        <a:bodyPr/>
                        <a:lstStyle/>
                        <a:p>
                          <a:pPr marL="0" lvl="0" indent="0" algn="ctr" rtl="0">
                            <a:lnSpc>
                              <a:spcPct val="115000"/>
                            </a:lnSpc>
                            <a:spcBef>
                              <a:spcPts val="0"/>
                            </a:spcBef>
                            <a:spcAft>
                              <a:spcPts val="0"/>
                            </a:spcAft>
                            <a:buNone/>
                          </a:pPr>
                          <a:r>
                            <a:rPr lang="en-US" sz="800" b="1">
                              <a:solidFill>
                                <a:srgbClr val="9900FF"/>
                              </a:solidFill>
                            </a:rPr>
                            <a:t>Eotaxin</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2"/>
                      </a:ext>
                    </a:extLst>
                  </a:tr>
                  <a:tr h="234075">
                    <a:tc>
                      <a:txBody>
                        <a:bodyPr/>
                        <a:lstStyle/>
                        <a:p>
                          <a:pPr marL="0" lvl="0" indent="0" algn="ctr" rtl="0">
                            <a:lnSpc>
                              <a:spcPct val="115000"/>
                            </a:lnSpc>
                            <a:spcBef>
                              <a:spcPts val="0"/>
                            </a:spcBef>
                            <a:spcAft>
                              <a:spcPts val="0"/>
                            </a:spcAft>
                            <a:buNone/>
                          </a:pPr>
                          <a:r>
                            <a:rPr lang="en-US" sz="800" b="1"/>
                            <a:t>IL2</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3"/>
                      </a:ext>
                    </a:extLst>
                  </a:tr>
                  <a:tr h="234075">
                    <a:tc>
                      <a:txBody>
                        <a:bodyPr/>
                        <a:lstStyle/>
                        <a:p>
                          <a:pPr marL="0" lvl="0" indent="0" algn="ctr" rtl="0">
                            <a:lnSpc>
                              <a:spcPct val="115000"/>
                            </a:lnSpc>
                            <a:spcBef>
                              <a:spcPts val="0"/>
                            </a:spcBef>
                            <a:spcAft>
                              <a:spcPts val="0"/>
                            </a:spcAft>
                            <a:buNone/>
                          </a:pPr>
                          <a:r>
                            <a:rPr lang="en-US" sz="800" b="1"/>
                            <a:t>IL9</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4"/>
                      </a:ext>
                    </a:extLst>
                  </a:tr>
                  <a:tr h="234075">
                    <a:tc>
                      <a:txBody>
                        <a:bodyPr/>
                        <a:lstStyle/>
                        <a:p>
                          <a:pPr marL="0" lvl="0" indent="0" algn="ctr" rtl="0">
                            <a:lnSpc>
                              <a:spcPct val="115000"/>
                            </a:lnSpc>
                            <a:spcBef>
                              <a:spcPts val="0"/>
                            </a:spcBef>
                            <a:spcAft>
                              <a:spcPts val="0"/>
                            </a:spcAft>
                            <a:buNone/>
                          </a:pPr>
                          <a:r>
                            <a:rPr lang="en-US" sz="800" b="1"/>
                            <a:t>IL10</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5"/>
                      </a:ext>
                    </a:extLst>
                  </a:tr>
                  <a:tr h="234075">
                    <a:tc>
                      <a:txBody>
                        <a:bodyPr/>
                        <a:lstStyle/>
                        <a:p>
                          <a:pPr marL="0" lvl="0" indent="0" algn="ctr" rtl="0">
                            <a:lnSpc>
                              <a:spcPct val="115000"/>
                            </a:lnSpc>
                            <a:spcBef>
                              <a:spcPts val="0"/>
                            </a:spcBef>
                            <a:spcAft>
                              <a:spcPts val="0"/>
                            </a:spcAft>
                            <a:buNone/>
                          </a:pPr>
                          <a:r>
                            <a:rPr lang="en-US" sz="800" b="1"/>
                            <a:t>Exodus</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
            <p:nvSpPr>
              <p:cNvPr id="129" name="Google Shape;129;g28d9396d732_0_303"/>
              <p:cNvSpPr txBox="1"/>
              <p:nvPr/>
            </p:nvSpPr>
            <p:spPr>
              <a:xfrm>
                <a:off x="3598775" y="6028863"/>
                <a:ext cx="1130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E69F4D"/>
                    </a:solidFill>
                  </a:rPr>
                  <a:t>Female</a:t>
                </a:r>
                <a:endParaRPr sz="1300" b="1">
                  <a:solidFill>
                    <a:srgbClr val="E69F4D"/>
                  </a:solidFill>
                </a:endParaRPr>
              </a:p>
              <a:p>
                <a:pPr marL="0" lvl="0" indent="0" algn="l" rtl="0">
                  <a:spcBef>
                    <a:spcPts val="0"/>
                  </a:spcBef>
                  <a:spcAft>
                    <a:spcPts val="0"/>
                  </a:spcAft>
                  <a:buNone/>
                </a:pPr>
                <a:r>
                  <a:rPr lang="en-US" sz="1300" b="1">
                    <a:solidFill>
                      <a:srgbClr val="87A85F"/>
                    </a:solidFill>
                  </a:rPr>
                  <a:t>Male</a:t>
                </a:r>
                <a:endParaRPr sz="1300" b="1">
                  <a:solidFill>
                    <a:srgbClr val="87A85F"/>
                  </a:solidFill>
                </a:endParaRPr>
              </a:p>
            </p:txBody>
          </p:sp>
          <p:sp>
            <p:nvSpPr>
              <p:cNvPr id="130" name="Google Shape;130;g28d9396d732_0_303"/>
              <p:cNvSpPr txBox="1"/>
              <p:nvPr/>
            </p:nvSpPr>
            <p:spPr>
              <a:xfrm>
                <a:off x="3567300" y="5754200"/>
                <a:ext cx="14478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a:solidFill>
                      <a:srgbClr val="9900FF"/>
                    </a:solidFill>
                  </a:rPr>
                  <a:t>Sex difference</a:t>
                </a:r>
                <a:endParaRPr sz="1300" b="1">
                  <a:solidFill>
                    <a:srgbClr val="9900FF"/>
                  </a:solidFill>
                </a:endParaRPr>
              </a:p>
            </p:txBody>
          </p:sp>
        </p:grpSp>
        <p:sp>
          <p:nvSpPr>
            <p:cNvPr id="131" name="Google Shape;131;g28d9396d732_0_303"/>
            <p:cNvSpPr txBox="1"/>
            <p:nvPr/>
          </p:nvSpPr>
          <p:spPr>
            <a:xfrm>
              <a:off x="3619525" y="1112638"/>
              <a:ext cx="1584900" cy="1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t>Intermediate</a:t>
              </a:r>
              <a:endParaRPr sz="1600" b="1"/>
            </a:p>
          </p:txBody>
        </p:sp>
      </p:grpSp>
      <p:sp>
        <p:nvSpPr>
          <p:cNvPr id="133" name="Google Shape;133;g28d9396d732_0_303"/>
          <p:cNvSpPr txBox="1">
            <a:spLocks noGrp="1"/>
          </p:cNvSpPr>
          <p:nvPr>
            <p:ph type="title"/>
          </p:nvPr>
        </p:nvSpPr>
        <p:spPr>
          <a:xfrm>
            <a:off x="312828" y="156400"/>
            <a:ext cx="11545343" cy="63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Brain Cytokine/Chemokine – Intermediate, IR+14</a:t>
            </a:r>
            <a:endParaRPr dirty="0"/>
          </a:p>
        </p:txBody>
      </p:sp>
      <p:sp>
        <p:nvSpPr>
          <p:cNvPr id="134" name="Google Shape;134;g28d9396d732_0_303"/>
          <p:cNvSpPr txBox="1"/>
          <p:nvPr/>
        </p:nvSpPr>
        <p:spPr>
          <a:xfrm>
            <a:off x="7188664" y="1819558"/>
            <a:ext cx="1872600" cy="22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dirty="0">
                <a:solidFill>
                  <a:srgbClr val="980000"/>
                </a:solidFill>
              </a:rPr>
              <a:t>MIP-1a</a:t>
            </a:r>
            <a:endParaRPr sz="1800" b="1" i="1" dirty="0">
              <a:solidFill>
                <a:srgbClr val="980000"/>
              </a:solidFill>
            </a:endParaRPr>
          </a:p>
        </p:txBody>
      </p:sp>
      <p:pic>
        <p:nvPicPr>
          <p:cNvPr id="135" name="Google Shape;135;g28d9396d732_0_303"/>
          <p:cNvPicPr preferRelativeResize="0"/>
          <p:nvPr/>
        </p:nvPicPr>
        <p:blipFill rotWithShape="1">
          <a:blip r:embed="rId3">
            <a:alphaModFix/>
          </a:blip>
          <a:srcRect l="92463" t="67948" b="21082"/>
          <a:stretch/>
        </p:blipFill>
        <p:spPr>
          <a:xfrm>
            <a:off x="5559256" y="1567583"/>
            <a:ext cx="1283196" cy="964901"/>
          </a:xfrm>
          <a:prstGeom prst="rect">
            <a:avLst/>
          </a:prstGeom>
          <a:noFill/>
          <a:ln>
            <a:noFill/>
          </a:ln>
        </p:spPr>
      </p:pic>
      <p:sp>
        <p:nvSpPr>
          <p:cNvPr id="136" name="Google Shape;136;g28d9396d732_0_303"/>
          <p:cNvSpPr/>
          <p:nvPr/>
        </p:nvSpPr>
        <p:spPr>
          <a:xfrm>
            <a:off x="3538950" y="2818300"/>
            <a:ext cx="1872600" cy="222600"/>
          </a:xfrm>
          <a:prstGeom prst="roundRect">
            <a:avLst>
              <a:gd name="adj" fmla="val 16667"/>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extBox 1">
            <a:extLst>
              <a:ext uri="{FF2B5EF4-FFF2-40B4-BE49-F238E27FC236}">
                <a16:creationId xmlns:a16="http://schemas.microsoft.com/office/drawing/2014/main" id="{A355832B-311F-8862-8E9E-C0EF7FCAB998}"/>
              </a:ext>
            </a:extLst>
          </p:cNvPr>
          <p:cNvSpPr txBox="1"/>
          <p:nvPr/>
        </p:nvSpPr>
        <p:spPr>
          <a:xfrm>
            <a:off x="312828" y="1408521"/>
            <a:ext cx="2765501" cy="400110"/>
          </a:xfrm>
          <a:prstGeom prst="rect">
            <a:avLst/>
          </a:prstGeom>
          <a:noFill/>
          <a:ln w="19050">
            <a:solidFill>
              <a:schemeClr val="tx1"/>
            </a:solidFill>
          </a:ln>
        </p:spPr>
        <p:txBody>
          <a:bodyPr wrap="none" rtlCol="0">
            <a:spAutoFit/>
          </a:bodyPr>
          <a:lstStyle/>
          <a:p>
            <a:r>
              <a:rPr lang="en-US" sz="2000" dirty="0"/>
              <a:t>44-plex Luminex panel</a:t>
            </a:r>
          </a:p>
        </p:txBody>
      </p:sp>
      <p:sp>
        <p:nvSpPr>
          <p:cNvPr id="3" name="TextBox 2">
            <a:extLst>
              <a:ext uri="{FF2B5EF4-FFF2-40B4-BE49-F238E27FC236}">
                <a16:creationId xmlns:a16="http://schemas.microsoft.com/office/drawing/2014/main" id="{A40ED931-D5FB-6FF7-3587-9FC92E272875}"/>
              </a:ext>
            </a:extLst>
          </p:cNvPr>
          <p:cNvSpPr txBox="1"/>
          <p:nvPr/>
        </p:nvSpPr>
        <p:spPr>
          <a:xfrm>
            <a:off x="8155697" y="2512496"/>
            <a:ext cx="3758080" cy="2954655"/>
          </a:xfrm>
          <a:prstGeom prst="rect">
            <a:avLst/>
          </a:prstGeom>
          <a:noFill/>
        </p:spPr>
        <p:txBody>
          <a:bodyPr wrap="none" rtlCol="0">
            <a:spAutoFit/>
          </a:bodyPr>
          <a:lstStyle/>
          <a:p>
            <a:pPr marL="285750" indent="-285750">
              <a:lnSpc>
                <a:spcPct val="150000"/>
              </a:lnSpc>
              <a:buFontTx/>
              <a:buChar char="-"/>
            </a:pPr>
            <a:r>
              <a:rPr lang="en-US" sz="1600" dirty="0"/>
              <a:t>Classical neutrophil attractant</a:t>
            </a:r>
          </a:p>
          <a:p>
            <a:pPr marL="285750" indent="-285750">
              <a:lnSpc>
                <a:spcPct val="150000"/>
              </a:lnSpc>
              <a:buFontTx/>
              <a:buChar char="-"/>
            </a:pPr>
            <a:r>
              <a:rPr lang="en-US" sz="1600" dirty="0"/>
              <a:t>Expression by resident brain cells </a:t>
            </a:r>
          </a:p>
          <a:p>
            <a:pPr marL="300038">
              <a:lnSpc>
                <a:spcPct val="150000"/>
              </a:lnSpc>
            </a:pPr>
            <a:r>
              <a:rPr lang="en-US" sz="1600" dirty="0"/>
              <a:t>precedes neutrophil infiltration in brain</a:t>
            </a:r>
          </a:p>
          <a:p>
            <a:pPr marL="300038" indent="-284163">
              <a:lnSpc>
                <a:spcPct val="150000"/>
              </a:lnSpc>
            </a:pPr>
            <a:r>
              <a:rPr lang="en-US" sz="1600" dirty="0"/>
              <a:t>- 	Hippocampal modulator associated </a:t>
            </a:r>
          </a:p>
          <a:p>
            <a:pPr marL="300038">
              <a:lnSpc>
                <a:spcPct val="150000"/>
              </a:lnSpc>
            </a:pPr>
            <a:r>
              <a:rPr lang="en-US" sz="1600" dirty="0"/>
              <a:t>with spatial memory impairment</a:t>
            </a:r>
          </a:p>
          <a:p>
            <a:pPr marL="301625" indent="-285750">
              <a:lnSpc>
                <a:spcPct val="150000"/>
              </a:lnSpc>
              <a:buFontTx/>
              <a:buChar char="-"/>
            </a:pPr>
            <a:r>
              <a:rPr lang="en-US" sz="1600" dirty="0"/>
              <a:t>Increased in AD brain vasculature</a:t>
            </a:r>
          </a:p>
          <a:p>
            <a:pPr marL="301625" indent="-285750">
              <a:lnSpc>
                <a:spcPct val="150000"/>
              </a:lnSpc>
              <a:buFontTx/>
              <a:buChar char="-"/>
            </a:pPr>
            <a:r>
              <a:rPr lang="en-US" sz="1600" dirty="0"/>
              <a:t>Regulated by oxidative stress</a:t>
            </a:r>
          </a:p>
          <a:p>
            <a:pPr marL="300038"/>
            <a:endParaRPr lang="en-US" dirty="0"/>
          </a:p>
        </p:txBody>
      </p:sp>
      <p:grpSp>
        <p:nvGrpSpPr>
          <p:cNvPr id="7" name="Group 6">
            <a:extLst>
              <a:ext uri="{FF2B5EF4-FFF2-40B4-BE49-F238E27FC236}">
                <a16:creationId xmlns:a16="http://schemas.microsoft.com/office/drawing/2014/main" id="{67DE127A-9202-97A5-E25E-E7E3DB0D676E}"/>
              </a:ext>
            </a:extLst>
          </p:cNvPr>
          <p:cNvGrpSpPr/>
          <p:nvPr/>
        </p:nvGrpSpPr>
        <p:grpSpPr>
          <a:xfrm>
            <a:off x="5707524" y="2376742"/>
            <a:ext cx="2349201" cy="3504131"/>
            <a:chOff x="5707524" y="2376742"/>
            <a:chExt cx="2349201" cy="3504131"/>
          </a:xfrm>
        </p:grpSpPr>
        <p:pic>
          <p:nvPicPr>
            <p:cNvPr id="132" name="Google Shape;132;g28d9396d732_0_303"/>
            <p:cNvPicPr preferRelativeResize="0"/>
            <p:nvPr/>
          </p:nvPicPr>
          <p:blipFill rotWithShape="1">
            <a:blip r:embed="rId3">
              <a:alphaModFix/>
            </a:blip>
            <a:srcRect l="78141" t="6063" r="7822" b="51942"/>
            <a:stretch/>
          </p:blipFill>
          <p:spPr>
            <a:xfrm>
              <a:off x="5707524" y="2376742"/>
              <a:ext cx="2349201" cy="3504131"/>
            </a:xfrm>
            <a:prstGeom prst="rect">
              <a:avLst/>
            </a:prstGeom>
            <a:noFill/>
            <a:ln>
              <a:noFill/>
            </a:ln>
          </p:spPr>
        </p:pic>
        <p:sp>
          <p:nvSpPr>
            <p:cNvPr id="6" name="Rectangle 5">
              <a:extLst>
                <a:ext uri="{FF2B5EF4-FFF2-40B4-BE49-F238E27FC236}">
                  <a16:creationId xmlns:a16="http://schemas.microsoft.com/office/drawing/2014/main" id="{35A8FE66-72CA-77A4-EB93-8C73445D0E75}"/>
                </a:ext>
              </a:extLst>
            </p:cNvPr>
            <p:cNvSpPr/>
            <p:nvPr/>
          </p:nvSpPr>
          <p:spPr>
            <a:xfrm>
              <a:off x="6096000" y="2512496"/>
              <a:ext cx="1653925" cy="5051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g28d9396d732_1_51"/>
          <p:cNvGraphicFramePr/>
          <p:nvPr>
            <p:extLst>
              <p:ext uri="{D42A27DB-BD31-4B8C-83A1-F6EECF244321}">
                <p14:modId xmlns:p14="http://schemas.microsoft.com/office/powerpoint/2010/main" val="1592101312"/>
              </p:ext>
            </p:extLst>
          </p:nvPr>
        </p:nvGraphicFramePr>
        <p:xfrm>
          <a:off x="1272638" y="1600120"/>
          <a:ext cx="1687275" cy="3961823"/>
        </p:xfrm>
        <a:graphic>
          <a:graphicData uri="http://schemas.openxmlformats.org/drawingml/2006/table">
            <a:tbl>
              <a:tblPr>
                <a:noFill/>
              </a:tblPr>
              <a:tblGrid>
                <a:gridCol w="628750">
                  <a:extLst>
                    <a:ext uri="{9D8B030D-6E8A-4147-A177-3AD203B41FA5}">
                      <a16:colId xmlns:a16="http://schemas.microsoft.com/office/drawing/2014/main" val="20000"/>
                    </a:ext>
                  </a:extLst>
                </a:gridCol>
                <a:gridCol w="2928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tblGrid>
              <a:tr h="198200">
                <a:tc rowSpan="2">
                  <a:txBody>
                    <a:bodyPr/>
                    <a:lstStyle/>
                    <a:p>
                      <a:pPr marL="0" lvl="0" indent="0" algn="l" rtl="0">
                        <a:spcBef>
                          <a:spcPts val="0"/>
                        </a:spcBef>
                        <a:spcAft>
                          <a:spcPts val="0"/>
                        </a:spcAft>
                        <a:buNone/>
                      </a:pP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US" sz="1000" b="1"/>
                        <a:t>Radiation (cGy)</a:t>
                      </a:r>
                      <a:endParaRPr sz="10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45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b="1"/>
                        <a:t>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15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50</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234075">
                <a:tc>
                  <a:txBody>
                    <a:bodyPr/>
                    <a:lstStyle/>
                    <a:p>
                      <a:pPr marL="0" lvl="0" indent="0" algn="ctr" rtl="0">
                        <a:lnSpc>
                          <a:spcPct val="115000"/>
                        </a:lnSpc>
                        <a:spcBef>
                          <a:spcPts val="0"/>
                        </a:spcBef>
                        <a:spcAft>
                          <a:spcPts val="0"/>
                        </a:spcAft>
                        <a:buNone/>
                      </a:pPr>
                      <a:r>
                        <a:rPr lang="en-US" sz="800" b="1" dirty="0">
                          <a:solidFill>
                            <a:srgbClr val="9900FF"/>
                          </a:solidFill>
                        </a:rPr>
                        <a:t>IL1a</a:t>
                      </a:r>
                      <a:endParaRPr sz="800" b="1" dirty="0">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234075">
                <a:tc>
                  <a:txBody>
                    <a:bodyPr/>
                    <a:lstStyle/>
                    <a:p>
                      <a:pPr marL="0" lvl="0" indent="0" algn="ctr" rtl="0">
                        <a:lnSpc>
                          <a:spcPct val="115000"/>
                        </a:lnSpc>
                        <a:spcBef>
                          <a:spcPts val="0"/>
                        </a:spcBef>
                        <a:spcAft>
                          <a:spcPts val="0"/>
                        </a:spcAft>
                        <a:buNone/>
                      </a:pPr>
                      <a:r>
                        <a:rPr lang="en-US" sz="800" b="1">
                          <a:solidFill>
                            <a:srgbClr val="9900FF"/>
                          </a:solidFill>
                        </a:rPr>
                        <a:t>IP10</a:t>
                      </a:r>
                      <a:endParaRPr sz="13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234075">
                <a:tc>
                  <a:txBody>
                    <a:bodyPr/>
                    <a:lstStyle/>
                    <a:p>
                      <a:pPr marL="0" lvl="0" indent="0" algn="ctr" rtl="0">
                        <a:lnSpc>
                          <a:spcPct val="115000"/>
                        </a:lnSpc>
                        <a:spcBef>
                          <a:spcPts val="0"/>
                        </a:spcBef>
                        <a:spcAft>
                          <a:spcPts val="0"/>
                        </a:spcAft>
                        <a:buNone/>
                      </a:pPr>
                      <a:r>
                        <a:rPr lang="en-US" sz="800" b="1" dirty="0">
                          <a:solidFill>
                            <a:srgbClr val="9900FF"/>
                          </a:solidFill>
                        </a:rPr>
                        <a:t>KC</a:t>
                      </a:r>
                      <a:endParaRPr sz="800" b="1" dirty="0">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r h="234075">
                <a:tc>
                  <a:txBody>
                    <a:bodyPr/>
                    <a:lstStyle/>
                    <a:p>
                      <a:pPr marL="0" lvl="0" indent="0" algn="ctr" rtl="0">
                        <a:lnSpc>
                          <a:spcPct val="115000"/>
                        </a:lnSpc>
                        <a:spcBef>
                          <a:spcPts val="0"/>
                        </a:spcBef>
                        <a:spcAft>
                          <a:spcPts val="0"/>
                        </a:spcAft>
                        <a:buNone/>
                      </a:pPr>
                      <a:r>
                        <a:rPr lang="en-US" sz="800" b="1" dirty="0">
                          <a:solidFill>
                            <a:srgbClr val="9900FF"/>
                          </a:solidFill>
                        </a:rPr>
                        <a:t>LIX</a:t>
                      </a:r>
                      <a:endParaRPr sz="800" b="1" dirty="0">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5"/>
                  </a:ext>
                </a:extLst>
              </a:tr>
              <a:tr h="234075">
                <a:tc>
                  <a:txBody>
                    <a:bodyPr/>
                    <a:lstStyle/>
                    <a:p>
                      <a:pPr marL="0" lvl="0" indent="0" algn="ctr" rtl="0">
                        <a:lnSpc>
                          <a:spcPct val="115000"/>
                        </a:lnSpc>
                        <a:spcBef>
                          <a:spcPts val="0"/>
                        </a:spcBef>
                        <a:spcAft>
                          <a:spcPts val="0"/>
                        </a:spcAft>
                        <a:buNone/>
                      </a:pPr>
                      <a:r>
                        <a:rPr lang="en-US" sz="800" b="1" dirty="0">
                          <a:solidFill>
                            <a:srgbClr val="000000"/>
                          </a:solidFill>
                        </a:rPr>
                        <a:t>MIP1a</a:t>
                      </a:r>
                      <a:endParaRPr sz="800" b="1" dirty="0">
                        <a:solidFill>
                          <a:srgbClr val="000000"/>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6"/>
                  </a:ext>
                </a:extLst>
              </a:tr>
              <a:tr h="234075">
                <a:tc>
                  <a:txBody>
                    <a:bodyPr/>
                    <a:lstStyle/>
                    <a:p>
                      <a:pPr marL="0" lvl="0" indent="0" algn="ctr" rtl="0">
                        <a:lnSpc>
                          <a:spcPct val="115000"/>
                        </a:lnSpc>
                        <a:spcBef>
                          <a:spcPts val="0"/>
                        </a:spcBef>
                        <a:spcAft>
                          <a:spcPts val="0"/>
                        </a:spcAft>
                        <a:buNone/>
                      </a:pPr>
                      <a:r>
                        <a:rPr lang="en-US" sz="800" b="1">
                          <a:solidFill>
                            <a:srgbClr val="9900FF"/>
                          </a:solidFill>
                        </a:rPr>
                        <a:t>Fractalkine</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7"/>
                  </a:ext>
                </a:extLst>
              </a:tr>
              <a:tr h="234075">
                <a:tc>
                  <a:txBody>
                    <a:bodyPr/>
                    <a:lstStyle/>
                    <a:p>
                      <a:pPr marL="0" lvl="0" indent="0" algn="ctr" rtl="0">
                        <a:lnSpc>
                          <a:spcPct val="115000"/>
                        </a:lnSpc>
                        <a:spcBef>
                          <a:spcPts val="0"/>
                        </a:spcBef>
                        <a:spcAft>
                          <a:spcPts val="0"/>
                        </a:spcAft>
                        <a:buNone/>
                      </a:pPr>
                      <a:r>
                        <a:rPr lang="en-US" sz="800" b="1">
                          <a:solidFill>
                            <a:srgbClr val="000000"/>
                          </a:solidFill>
                        </a:rPr>
                        <a:t>IFNb-1</a:t>
                      </a:r>
                      <a:endParaRPr sz="800" b="1">
                        <a:solidFill>
                          <a:srgbClr val="000000"/>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8"/>
                  </a:ext>
                </a:extLst>
              </a:tr>
              <a:tr h="234075">
                <a:tc>
                  <a:txBody>
                    <a:bodyPr/>
                    <a:lstStyle/>
                    <a:p>
                      <a:pPr marL="0" lvl="0" indent="0" algn="ctr" rtl="0">
                        <a:lnSpc>
                          <a:spcPct val="115000"/>
                        </a:lnSpc>
                        <a:spcBef>
                          <a:spcPts val="0"/>
                        </a:spcBef>
                        <a:spcAft>
                          <a:spcPts val="0"/>
                        </a:spcAft>
                        <a:buNone/>
                      </a:pPr>
                      <a:r>
                        <a:rPr lang="en-US" sz="800" b="1"/>
                        <a:t>IL16</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9"/>
                  </a:ext>
                </a:extLst>
              </a:tr>
              <a:tr h="234075">
                <a:tc>
                  <a:txBody>
                    <a:bodyPr/>
                    <a:lstStyle/>
                    <a:p>
                      <a:pPr marL="0" lvl="0" indent="0" algn="ctr" rtl="0">
                        <a:lnSpc>
                          <a:spcPct val="115000"/>
                        </a:lnSpc>
                        <a:spcBef>
                          <a:spcPts val="0"/>
                        </a:spcBef>
                        <a:spcAft>
                          <a:spcPts val="0"/>
                        </a:spcAft>
                        <a:buNone/>
                      </a:pPr>
                      <a:r>
                        <a:rPr lang="en-US" sz="800" b="1">
                          <a:solidFill>
                            <a:srgbClr val="000000"/>
                          </a:solidFill>
                        </a:rPr>
                        <a:t>MCP5</a:t>
                      </a:r>
                      <a:endParaRPr sz="800" b="1">
                        <a:solidFill>
                          <a:srgbClr val="000000"/>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0"/>
                  </a:ext>
                </a:extLst>
              </a:tr>
              <a:tr h="234075">
                <a:tc>
                  <a:txBody>
                    <a:bodyPr/>
                    <a:lstStyle/>
                    <a:p>
                      <a:pPr marL="0" lvl="0" indent="0" algn="ctr" rtl="0">
                        <a:lnSpc>
                          <a:spcPct val="115000"/>
                        </a:lnSpc>
                        <a:spcBef>
                          <a:spcPts val="0"/>
                        </a:spcBef>
                        <a:spcAft>
                          <a:spcPts val="0"/>
                        </a:spcAft>
                        <a:buNone/>
                      </a:pPr>
                      <a:r>
                        <a:rPr lang="en-US" sz="800" b="1">
                          <a:solidFill>
                            <a:srgbClr val="9900FF"/>
                          </a:solidFill>
                        </a:rPr>
                        <a:t>TARC</a:t>
                      </a:r>
                      <a:endParaRPr sz="800" b="1">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1"/>
                  </a:ext>
                </a:extLst>
              </a:tr>
              <a:tr h="234075">
                <a:tc>
                  <a:txBody>
                    <a:bodyPr/>
                    <a:lstStyle/>
                    <a:p>
                      <a:pPr marL="0" lvl="0" indent="0" algn="ctr" rtl="0">
                        <a:lnSpc>
                          <a:spcPct val="115000"/>
                        </a:lnSpc>
                        <a:spcBef>
                          <a:spcPts val="0"/>
                        </a:spcBef>
                        <a:spcAft>
                          <a:spcPts val="0"/>
                        </a:spcAft>
                        <a:buNone/>
                      </a:pPr>
                      <a:r>
                        <a:rPr lang="en-US" sz="800" b="1" dirty="0" err="1">
                          <a:solidFill>
                            <a:srgbClr val="9900FF"/>
                          </a:solidFill>
                        </a:rPr>
                        <a:t>Eotaxin</a:t>
                      </a:r>
                      <a:endParaRPr sz="800" b="1" dirty="0">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2"/>
                  </a:ext>
                </a:extLst>
              </a:tr>
              <a:tr h="234075">
                <a:tc>
                  <a:txBody>
                    <a:bodyPr/>
                    <a:lstStyle/>
                    <a:p>
                      <a:pPr marL="0" lvl="0" indent="0" algn="ctr" rtl="0">
                        <a:lnSpc>
                          <a:spcPct val="115000"/>
                        </a:lnSpc>
                        <a:spcBef>
                          <a:spcPts val="0"/>
                        </a:spcBef>
                        <a:spcAft>
                          <a:spcPts val="0"/>
                        </a:spcAft>
                        <a:buNone/>
                      </a:pPr>
                      <a:r>
                        <a:rPr lang="en-US" sz="800" b="1" dirty="0">
                          <a:solidFill>
                            <a:schemeClr val="tx1"/>
                          </a:solidFill>
                        </a:rPr>
                        <a:t>IL2</a:t>
                      </a:r>
                      <a:endParaRPr sz="800" b="1" dirty="0">
                        <a:solidFill>
                          <a:schemeClr val="tx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3"/>
                  </a:ext>
                </a:extLst>
              </a:tr>
              <a:tr h="234075">
                <a:tc>
                  <a:txBody>
                    <a:bodyPr/>
                    <a:lstStyle/>
                    <a:p>
                      <a:pPr marL="0" lvl="0" indent="0" algn="ctr" rtl="0">
                        <a:lnSpc>
                          <a:spcPct val="115000"/>
                        </a:lnSpc>
                        <a:spcBef>
                          <a:spcPts val="0"/>
                        </a:spcBef>
                        <a:spcAft>
                          <a:spcPts val="0"/>
                        </a:spcAft>
                        <a:buNone/>
                      </a:pPr>
                      <a:r>
                        <a:rPr lang="en-US" sz="800" b="1" dirty="0"/>
                        <a:t>IL9</a:t>
                      </a:r>
                      <a:endParaRPr sz="800" b="1"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4"/>
                  </a:ext>
                </a:extLst>
              </a:tr>
              <a:tr h="234075">
                <a:tc>
                  <a:txBody>
                    <a:bodyPr/>
                    <a:lstStyle/>
                    <a:p>
                      <a:pPr marL="0" lvl="0" indent="0" algn="ctr" rtl="0">
                        <a:lnSpc>
                          <a:spcPct val="115000"/>
                        </a:lnSpc>
                        <a:spcBef>
                          <a:spcPts val="0"/>
                        </a:spcBef>
                        <a:spcAft>
                          <a:spcPts val="0"/>
                        </a:spcAft>
                        <a:buNone/>
                      </a:pPr>
                      <a:r>
                        <a:rPr lang="en-US" sz="800" b="1" dirty="0">
                          <a:solidFill>
                            <a:srgbClr val="9900FF"/>
                          </a:solidFill>
                        </a:rPr>
                        <a:t>IL10</a:t>
                      </a:r>
                      <a:endParaRPr sz="800" b="1" dirty="0">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5"/>
                  </a:ext>
                </a:extLst>
              </a:tr>
              <a:tr h="234075">
                <a:tc>
                  <a:txBody>
                    <a:bodyPr/>
                    <a:lstStyle/>
                    <a:p>
                      <a:pPr marL="0" lvl="0" indent="0" algn="ctr" rtl="0">
                        <a:lnSpc>
                          <a:spcPct val="115000"/>
                        </a:lnSpc>
                        <a:spcBef>
                          <a:spcPts val="0"/>
                        </a:spcBef>
                        <a:spcAft>
                          <a:spcPts val="0"/>
                        </a:spcAft>
                        <a:buNone/>
                      </a:pPr>
                      <a:r>
                        <a:rPr lang="en-US" sz="800" b="1" dirty="0">
                          <a:solidFill>
                            <a:srgbClr val="9900FF"/>
                          </a:solidFill>
                        </a:rPr>
                        <a:t>Exodus</a:t>
                      </a:r>
                      <a:endParaRPr sz="800" b="1" dirty="0">
                        <a:solidFill>
                          <a:srgbClr val="9900FF"/>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
        <p:nvSpPr>
          <p:cNvPr id="143" name="Google Shape;143;g28d9396d732_1_51"/>
          <p:cNvSpPr txBox="1">
            <a:spLocks noGrp="1"/>
          </p:cNvSpPr>
          <p:nvPr>
            <p:ph type="sldNum" idx="12"/>
          </p:nvPr>
        </p:nvSpPr>
        <p:spPr>
          <a:xfrm>
            <a:off x="9245600" y="6553200"/>
            <a:ext cx="28449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44" name="Google Shape;144;g28d9396d732_1_51"/>
          <p:cNvPicPr preferRelativeResize="0"/>
          <p:nvPr/>
        </p:nvPicPr>
        <p:blipFill rotWithShape="1">
          <a:blip r:embed="rId3">
            <a:alphaModFix/>
          </a:blip>
          <a:srcRect l="92463" t="67948" b="21082"/>
          <a:stretch/>
        </p:blipFill>
        <p:spPr>
          <a:xfrm>
            <a:off x="9553705" y="1264352"/>
            <a:ext cx="1283196" cy="964901"/>
          </a:xfrm>
          <a:prstGeom prst="rect">
            <a:avLst/>
          </a:prstGeom>
          <a:noFill/>
          <a:ln>
            <a:noFill/>
          </a:ln>
        </p:spPr>
      </p:pic>
      <p:grpSp>
        <p:nvGrpSpPr>
          <p:cNvPr id="145" name="Google Shape;145;g28d9396d732_1_51"/>
          <p:cNvGrpSpPr/>
          <p:nvPr/>
        </p:nvGrpSpPr>
        <p:grpSpPr>
          <a:xfrm>
            <a:off x="1973325" y="3195570"/>
            <a:ext cx="701025" cy="2350800"/>
            <a:chOff x="1973325" y="3500370"/>
            <a:chExt cx="701025" cy="2350800"/>
          </a:xfrm>
        </p:grpSpPr>
        <p:cxnSp>
          <p:nvCxnSpPr>
            <p:cNvPr id="146" name="Google Shape;146;g28d9396d732_1_51"/>
            <p:cNvCxnSpPr/>
            <p:nvPr/>
          </p:nvCxnSpPr>
          <p:spPr>
            <a:xfrm>
              <a:off x="2674342" y="4705515"/>
              <a:ext cx="0" cy="172500"/>
            </a:xfrm>
            <a:prstGeom prst="straightConnector1">
              <a:avLst/>
            </a:prstGeom>
            <a:noFill/>
            <a:ln w="9525" cap="flat" cmpd="sng">
              <a:solidFill>
                <a:srgbClr val="87A85F"/>
              </a:solidFill>
              <a:prstDash val="solid"/>
              <a:round/>
              <a:headEnd type="none" w="med" len="med"/>
              <a:tailEnd type="triangle" w="med" len="med"/>
            </a:ln>
          </p:spPr>
        </p:cxnSp>
        <p:cxnSp>
          <p:nvCxnSpPr>
            <p:cNvPr id="147" name="Google Shape;147;g28d9396d732_1_51"/>
            <p:cNvCxnSpPr/>
            <p:nvPr/>
          </p:nvCxnSpPr>
          <p:spPr>
            <a:xfrm rot="10800000">
              <a:off x="2674350" y="3500370"/>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48" name="Google Shape;148;g28d9396d732_1_51"/>
            <p:cNvCxnSpPr/>
            <p:nvPr/>
          </p:nvCxnSpPr>
          <p:spPr>
            <a:xfrm rot="10800000">
              <a:off x="2278125" y="3500370"/>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49" name="Google Shape;149;g28d9396d732_1_51"/>
            <p:cNvCxnSpPr/>
            <p:nvPr/>
          </p:nvCxnSpPr>
          <p:spPr>
            <a:xfrm rot="10800000">
              <a:off x="2674350" y="4480024"/>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50" name="Google Shape;150;g28d9396d732_1_51"/>
            <p:cNvCxnSpPr/>
            <p:nvPr/>
          </p:nvCxnSpPr>
          <p:spPr>
            <a:xfrm rot="10800000">
              <a:off x="2278125" y="3990195"/>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51" name="Google Shape;151;g28d9396d732_1_51"/>
            <p:cNvCxnSpPr/>
            <p:nvPr/>
          </p:nvCxnSpPr>
          <p:spPr>
            <a:xfrm rot="10800000">
              <a:off x="1973325" y="3990195"/>
              <a:ext cx="0" cy="194700"/>
            </a:xfrm>
            <a:prstGeom prst="straightConnector1">
              <a:avLst/>
            </a:prstGeom>
            <a:noFill/>
            <a:ln w="9525" cap="flat" cmpd="sng">
              <a:solidFill>
                <a:srgbClr val="87A85F"/>
              </a:solidFill>
              <a:prstDash val="dot"/>
              <a:round/>
              <a:headEnd type="none" w="med" len="med"/>
              <a:tailEnd type="triangle" w="med" len="med"/>
            </a:ln>
          </p:spPr>
        </p:cxnSp>
        <p:cxnSp>
          <p:nvCxnSpPr>
            <p:cNvPr id="152" name="Google Shape;152;g28d9396d732_1_51"/>
            <p:cNvCxnSpPr/>
            <p:nvPr/>
          </p:nvCxnSpPr>
          <p:spPr>
            <a:xfrm rot="10800000">
              <a:off x="2674350" y="3990195"/>
              <a:ext cx="0" cy="194700"/>
            </a:xfrm>
            <a:prstGeom prst="straightConnector1">
              <a:avLst/>
            </a:prstGeom>
            <a:noFill/>
            <a:ln w="9525" cap="flat" cmpd="sng">
              <a:solidFill>
                <a:srgbClr val="87A85F"/>
              </a:solidFill>
              <a:prstDash val="dot"/>
              <a:round/>
              <a:headEnd type="none" w="med" len="med"/>
              <a:tailEnd type="triangle" w="med" len="med"/>
            </a:ln>
          </p:spPr>
        </p:cxnSp>
        <p:cxnSp>
          <p:nvCxnSpPr>
            <p:cNvPr id="153" name="Google Shape;153;g28d9396d732_1_51"/>
            <p:cNvCxnSpPr/>
            <p:nvPr/>
          </p:nvCxnSpPr>
          <p:spPr>
            <a:xfrm rot="10800000">
              <a:off x="2278125" y="5656470"/>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154" name="Google Shape;154;g28d9396d732_1_51"/>
            <p:cNvCxnSpPr/>
            <p:nvPr/>
          </p:nvCxnSpPr>
          <p:spPr>
            <a:xfrm rot="10800000">
              <a:off x="2674350" y="5656470"/>
              <a:ext cx="0" cy="194700"/>
            </a:xfrm>
            <a:prstGeom prst="straightConnector1">
              <a:avLst/>
            </a:prstGeom>
            <a:noFill/>
            <a:ln w="9525" cap="flat" cmpd="sng">
              <a:solidFill>
                <a:srgbClr val="87A85F"/>
              </a:solidFill>
              <a:prstDash val="solid"/>
              <a:round/>
              <a:headEnd type="none" w="med" len="med"/>
              <a:tailEnd type="triangle" w="med" len="med"/>
            </a:ln>
          </p:spPr>
        </p:cxnSp>
      </p:grpSp>
      <p:sp>
        <p:nvSpPr>
          <p:cNvPr id="155" name="Google Shape;155;g28d9396d732_1_51"/>
          <p:cNvSpPr txBox="1"/>
          <p:nvPr/>
        </p:nvSpPr>
        <p:spPr>
          <a:xfrm>
            <a:off x="1323838" y="1111950"/>
            <a:ext cx="1584900" cy="1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t>Delayed</a:t>
            </a:r>
            <a:endParaRPr sz="1600" b="1"/>
          </a:p>
        </p:txBody>
      </p:sp>
      <p:sp>
        <p:nvSpPr>
          <p:cNvPr id="156" name="Google Shape;156;g28d9396d732_1_51"/>
          <p:cNvSpPr txBox="1"/>
          <p:nvPr/>
        </p:nvSpPr>
        <p:spPr>
          <a:xfrm>
            <a:off x="1312775" y="5876463"/>
            <a:ext cx="1130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E69F4D"/>
                </a:solidFill>
              </a:rPr>
              <a:t>Female</a:t>
            </a:r>
            <a:endParaRPr sz="1300" b="1">
              <a:solidFill>
                <a:srgbClr val="E69F4D"/>
              </a:solidFill>
            </a:endParaRPr>
          </a:p>
          <a:p>
            <a:pPr marL="0" lvl="0" indent="0" algn="l" rtl="0">
              <a:spcBef>
                <a:spcPts val="0"/>
              </a:spcBef>
              <a:spcAft>
                <a:spcPts val="0"/>
              </a:spcAft>
              <a:buNone/>
            </a:pPr>
            <a:r>
              <a:rPr lang="en-US" sz="1300" b="1">
                <a:solidFill>
                  <a:srgbClr val="87A85F"/>
                </a:solidFill>
              </a:rPr>
              <a:t>Male</a:t>
            </a:r>
            <a:endParaRPr sz="1300" b="1">
              <a:solidFill>
                <a:srgbClr val="87A85F"/>
              </a:solidFill>
            </a:endParaRPr>
          </a:p>
        </p:txBody>
      </p:sp>
      <p:sp>
        <p:nvSpPr>
          <p:cNvPr id="157" name="Google Shape;157;g28d9396d732_1_51"/>
          <p:cNvSpPr txBox="1"/>
          <p:nvPr/>
        </p:nvSpPr>
        <p:spPr>
          <a:xfrm>
            <a:off x="1281300" y="5601800"/>
            <a:ext cx="14478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dirty="0">
                <a:solidFill>
                  <a:srgbClr val="9900FF"/>
                </a:solidFill>
              </a:rPr>
              <a:t>Sex difference</a:t>
            </a:r>
            <a:endParaRPr sz="1300" b="1" dirty="0">
              <a:solidFill>
                <a:srgbClr val="9900FF"/>
              </a:solidFill>
            </a:endParaRPr>
          </a:p>
        </p:txBody>
      </p:sp>
      <p:sp>
        <p:nvSpPr>
          <p:cNvPr id="164" name="Google Shape;164;g28d9396d732_1_51"/>
          <p:cNvSpPr txBox="1">
            <a:spLocks noGrp="1"/>
          </p:cNvSpPr>
          <p:nvPr>
            <p:ph type="title"/>
          </p:nvPr>
        </p:nvSpPr>
        <p:spPr>
          <a:xfrm>
            <a:off x="290286" y="159063"/>
            <a:ext cx="11669485" cy="63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Brain Cytokine/Chemokine – Delayed, IR+124</a:t>
            </a:r>
            <a:endParaRPr dirty="0"/>
          </a:p>
        </p:txBody>
      </p:sp>
      <p:grpSp>
        <p:nvGrpSpPr>
          <p:cNvPr id="3" name="Group 2">
            <a:extLst>
              <a:ext uri="{FF2B5EF4-FFF2-40B4-BE49-F238E27FC236}">
                <a16:creationId xmlns:a16="http://schemas.microsoft.com/office/drawing/2014/main" id="{55013849-9070-CA9C-9B29-48FC2BA831BE}"/>
              </a:ext>
            </a:extLst>
          </p:cNvPr>
          <p:cNvGrpSpPr/>
          <p:nvPr/>
        </p:nvGrpSpPr>
        <p:grpSpPr>
          <a:xfrm>
            <a:off x="4079474" y="1730417"/>
            <a:ext cx="5199332" cy="3950557"/>
            <a:chOff x="4079474" y="1730417"/>
            <a:chExt cx="5199332" cy="3950557"/>
          </a:xfrm>
        </p:grpSpPr>
        <p:grpSp>
          <p:nvGrpSpPr>
            <p:cNvPr id="158" name="Google Shape;158;g28d9396d732_1_51"/>
            <p:cNvGrpSpPr/>
            <p:nvPr/>
          </p:nvGrpSpPr>
          <p:grpSpPr>
            <a:xfrm>
              <a:off x="4079474" y="1730417"/>
              <a:ext cx="2598151" cy="3950557"/>
              <a:chOff x="7233334" y="2025150"/>
              <a:chExt cx="2354677" cy="4001374"/>
            </a:xfrm>
          </p:grpSpPr>
          <p:pic>
            <p:nvPicPr>
              <p:cNvPr id="159" name="Google Shape;159;g28d9396d732_1_51"/>
              <p:cNvPicPr preferRelativeResize="0"/>
              <p:nvPr/>
            </p:nvPicPr>
            <p:blipFill rotWithShape="1">
              <a:blip r:embed="rId3">
                <a:alphaModFix/>
              </a:blip>
              <a:srcRect t="57605" r="84323"/>
              <a:stretch/>
            </p:blipFill>
            <p:spPr>
              <a:xfrm>
                <a:off x="7233334" y="2353152"/>
                <a:ext cx="2354677" cy="3673372"/>
              </a:xfrm>
              <a:prstGeom prst="rect">
                <a:avLst/>
              </a:prstGeom>
              <a:noFill/>
              <a:ln>
                <a:noFill/>
              </a:ln>
            </p:spPr>
          </p:pic>
          <p:sp>
            <p:nvSpPr>
              <p:cNvPr id="160" name="Google Shape;160;g28d9396d732_1_51"/>
              <p:cNvSpPr txBox="1"/>
              <p:nvPr/>
            </p:nvSpPr>
            <p:spPr>
              <a:xfrm>
                <a:off x="7526273" y="2025150"/>
                <a:ext cx="1768800" cy="2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a:solidFill>
                      <a:srgbClr val="980000"/>
                    </a:solidFill>
                  </a:rPr>
                  <a:t>Exodus</a:t>
                </a:r>
                <a:endParaRPr sz="1800" b="1" i="1">
                  <a:solidFill>
                    <a:srgbClr val="980000"/>
                  </a:solidFill>
                </a:endParaRPr>
              </a:p>
            </p:txBody>
          </p:sp>
        </p:grpSp>
        <p:grpSp>
          <p:nvGrpSpPr>
            <p:cNvPr id="161" name="Google Shape;161;g28d9396d732_1_51"/>
            <p:cNvGrpSpPr/>
            <p:nvPr/>
          </p:nvGrpSpPr>
          <p:grpSpPr>
            <a:xfrm>
              <a:off x="6952534" y="1730417"/>
              <a:ext cx="2326272" cy="3950557"/>
              <a:chOff x="9735761" y="2025150"/>
              <a:chExt cx="2108276" cy="4001374"/>
            </a:xfrm>
          </p:grpSpPr>
          <p:pic>
            <p:nvPicPr>
              <p:cNvPr id="162" name="Google Shape;162;g28d9396d732_1_51"/>
              <p:cNvPicPr preferRelativeResize="0"/>
              <p:nvPr/>
            </p:nvPicPr>
            <p:blipFill rotWithShape="1">
              <a:blip r:embed="rId3">
                <a:alphaModFix/>
              </a:blip>
              <a:srcRect l="29198" t="57605" r="56765"/>
              <a:stretch/>
            </p:blipFill>
            <p:spPr>
              <a:xfrm>
                <a:off x="9735761" y="2353152"/>
                <a:ext cx="2108276" cy="3673372"/>
              </a:xfrm>
              <a:prstGeom prst="rect">
                <a:avLst/>
              </a:prstGeom>
              <a:noFill/>
              <a:ln>
                <a:noFill/>
              </a:ln>
            </p:spPr>
          </p:pic>
          <p:sp>
            <p:nvSpPr>
              <p:cNvPr id="163" name="Google Shape;163;g28d9396d732_1_51"/>
              <p:cNvSpPr txBox="1"/>
              <p:nvPr/>
            </p:nvSpPr>
            <p:spPr>
              <a:xfrm>
                <a:off x="9905499" y="2025150"/>
                <a:ext cx="1768800" cy="2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i="1">
                    <a:solidFill>
                      <a:srgbClr val="980000"/>
                    </a:solidFill>
                  </a:rPr>
                  <a:t>TARC</a:t>
                </a:r>
                <a:endParaRPr sz="1800" b="1" i="1">
                  <a:solidFill>
                    <a:srgbClr val="980000"/>
                  </a:solidFill>
                </a:endParaRPr>
              </a:p>
            </p:txBody>
          </p:sp>
        </p:grpSp>
        <p:sp>
          <p:nvSpPr>
            <p:cNvPr id="2" name="Rectangle 1">
              <a:extLst>
                <a:ext uri="{FF2B5EF4-FFF2-40B4-BE49-F238E27FC236}">
                  <a16:creationId xmlns:a16="http://schemas.microsoft.com/office/drawing/2014/main" id="{A51B1587-7565-5587-C989-95A0DA704390}"/>
                </a:ext>
              </a:extLst>
            </p:cNvPr>
            <p:cNvSpPr/>
            <p:nvPr/>
          </p:nvSpPr>
          <p:spPr>
            <a:xfrm>
              <a:off x="4686300" y="2120155"/>
              <a:ext cx="4592506" cy="5468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8d9396d732_1_132"/>
          <p:cNvSpPr txBox="1">
            <a:spLocks noGrp="1"/>
          </p:cNvSpPr>
          <p:nvPr>
            <p:ph type="title"/>
          </p:nvPr>
        </p:nvSpPr>
        <p:spPr>
          <a:xfrm>
            <a:off x="711199" y="274638"/>
            <a:ext cx="10914743" cy="639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Peripheral and Central Immune Response</a:t>
            </a:r>
            <a:endParaRPr dirty="0"/>
          </a:p>
        </p:txBody>
      </p:sp>
      <p:sp>
        <p:nvSpPr>
          <p:cNvPr id="171" name="Google Shape;171;g28d9396d732_1_132"/>
          <p:cNvSpPr txBox="1">
            <a:spLocks noGrp="1"/>
          </p:cNvSpPr>
          <p:nvPr>
            <p:ph type="sldNum" idx="12"/>
          </p:nvPr>
        </p:nvSpPr>
        <p:spPr>
          <a:xfrm>
            <a:off x="9245600" y="6553200"/>
            <a:ext cx="28449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graphicFrame>
        <p:nvGraphicFramePr>
          <p:cNvPr id="172" name="Google Shape;172;g28d9396d732_1_132"/>
          <p:cNvGraphicFramePr/>
          <p:nvPr/>
        </p:nvGraphicFramePr>
        <p:xfrm>
          <a:off x="2783775" y="1959922"/>
          <a:ext cx="1708625" cy="3264965"/>
        </p:xfrm>
        <a:graphic>
          <a:graphicData uri="http://schemas.openxmlformats.org/drawingml/2006/table">
            <a:tbl>
              <a:tblPr>
                <a:noFill/>
              </a:tblPr>
              <a:tblGrid>
                <a:gridCol w="628750">
                  <a:extLst>
                    <a:ext uri="{9D8B030D-6E8A-4147-A177-3AD203B41FA5}">
                      <a16:colId xmlns:a16="http://schemas.microsoft.com/office/drawing/2014/main" val="20000"/>
                    </a:ext>
                  </a:extLst>
                </a:gridCol>
                <a:gridCol w="2928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404200">
                  <a:extLst>
                    <a:ext uri="{9D8B030D-6E8A-4147-A177-3AD203B41FA5}">
                      <a16:colId xmlns:a16="http://schemas.microsoft.com/office/drawing/2014/main" val="20003"/>
                    </a:ext>
                  </a:extLst>
                </a:gridCol>
              </a:tblGrid>
              <a:tr h="198200">
                <a:tc rowSpan="2">
                  <a:txBody>
                    <a:bodyPr/>
                    <a:lstStyle/>
                    <a:p>
                      <a:pPr marL="0" lvl="0" indent="0" algn="l" rtl="0">
                        <a:spcBef>
                          <a:spcPts val="0"/>
                        </a:spcBef>
                        <a:spcAft>
                          <a:spcPts val="0"/>
                        </a:spcAft>
                        <a:buNone/>
                      </a:pPr>
                      <a:endParaRPr sz="9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US" sz="900" b="1"/>
                        <a:t>Radiation (cGy)</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125">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b="1"/>
                        <a:t>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15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50</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234075">
                <a:tc>
                  <a:txBody>
                    <a:bodyPr/>
                    <a:lstStyle/>
                    <a:p>
                      <a:pPr marL="0" lvl="0" indent="0" algn="ctr" rtl="0">
                        <a:lnSpc>
                          <a:spcPct val="115000"/>
                        </a:lnSpc>
                        <a:spcBef>
                          <a:spcPts val="0"/>
                        </a:spcBef>
                        <a:spcAft>
                          <a:spcPts val="0"/>
                        </a:spcAft>
                        <a:buNone/>
                      </a:pPr>
                      <a:r>
                        <a:rPr lang="en-US" sz="800" b="1"/>
                        <a:t>GCSF</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234075">
                <a:tc>
                  <a:txBody>
                    <a:bodyPr/>
                    <a:lstStyle/>
                    <a:p>
                      <a:pPr marL="0" lvl="0" indent="0" algn="ctr" rtl="0">
                        <a:lnSpc>
                          <a:spcPct val="115000"/>
                        </a:lnSpc>
                        <a:spcBef>
                          <a:spcPts val="0"/>
                        </a:spcBef>
                        <a:spcAft>
                          <a:spcPts val="0"/>
                        </a:spcAft>
                        <a:buNone/>
                      </a:pPr>
                      <a:r>
                        <a:rPr lang="en-US" sz="800" b="1"/>
                        <a:t>GMCSF</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234075">
                <a:tc>
                  <a:txBody>
                    <a:bodyPr/>
                    <a:lstStyle/>
                    <a:p>
                      <a:pPr marL="0" lvl="0" indent="0" algn="ctr" rtl="0">
                        <a:lnSpc>
                          <a:spcPct val="115000"/>
                        </a:lnSpc>
                        <a:spcBef>
                          <a:spcPts val="0"/>
                        </a:spcBef>
                        <a:spcAft>
                          <a:spcPts val="0"/>
                        </a:spcAft>
                        <a:buNone/>
                      </a:pPr>
                      <a:r>
                        <a:rPr lang="en-US" sz="800" b="1"/>
                        <a:t>IL1a</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r h="234075">
                <a:tc>
                  <a:txBody>
                    <a:bodyPr/>
                    <a:lstStyle/>
                    <a:p>
                      <a:pPr marL="0" lvl="0" indent="0" algn="ctr" rtl="0">
                        <a:lnSpc>
                          <a:spcPct val="115000"/>
                        </a:lnSpc>
                        <a:spcBef>
                          <a:spcPts val="0"/>
                        </a:spcBef>
                        <a:spcAft>
                          <a:spcPts val="0"/>
                        </a:spcAft>
                        <a:buNone/>
                      </a:pPr>
                      <a:r>
                        <a:rPr lang="en-US" sz="800" b="1"/>
                        <a:t>IL12p70</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5"/>
                  </a:ext>
                </a:extLst>
              </a:tr>
              <a:tr h="234075">
                <a:tc>
                  <a:txBody>
                    <a:bodyPr/>
                    <a:lstStyle/>
                    <a:p>
                      <a:pPr marL="0" lvl="0" indent="0" algn="ctr" rtl="0">
                        <a:lnSpc>
                          <a:spcPct val="115000"/>
                        </a:lnSpc>
                        <a:spcBef>
                          <a:spcPts val="0"/>
                        </a:spcBef>
                        <a:spcAft>
                          <a:spcPts val="0"/>
                        </a:spcAft>
                        <a:buNone/>
                      </a:pPr>
                      <a:r>
                        <a:rPr lang="en-US" sz="800" b="1"/>
                        <a:t>IL15</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6"/>
                  </a:ext>
                </a:extLst>
              </a:tr>
              <a:tr h="234075">
                <a:tc>
                  <a:txBody>
                    <a:bodyPr/>
                    <a:lstStyle/>
                    <a:p>
                      <a:pPr marL="0" lvl="0" indent="0" algn="ctr" rtl="0">
                        <a:lnSpc>
                          <a:spcPct val="115000"/>
                        </a:lnSpc>
                        <a:spcBef>
                          <a:spcPts val="0"/>
                        </a:spcBef>
                        <a:spcAft>
                          <a:spcPts val="0"/>
                        </a:spcAft>
                        <a:buNone/>
                      </a:pPr>
                      <a:r>
                        <a:rPr lang="en-US" sz="800" b="1"/>
                        <a:t>LIX</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7"/>
                  </a:ext>
                </a:extLst>
              </a:tr>
              <a:tr h="234075">
                <a:tc>
                  <a:txBody>
                    <a:bodyPr/>
                    <a:lstStyle/>
                    <a:p>
                      <a:pPr marL="0" lvl="0" indent="0" algn="ctr" rtl="0">
                        <a:lnSpc>
                          <a:spcPct val="115000"/>
                        </a:lnSpc>
                        <a:spcBef>
                          <a:spcPts val="0"/>
                        </a:spcBef>
                        <a:spcAft>
                          <a:spcPts val="0"/>
                        </a:spcAft>
                        <a:buNone/>
                      </a:pPr>
                      <a:r>
                        <a:rPr lang="en-US" sz="800" b="1"/>
                        <a:t>MCP1</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8"/>
                  </a:ext>
                </a:extLst>
              </a:tr>
              <a:tr h="234075">
                <a:tc>
                  <a:txBody>
                    <a:bodyPr/>
                    <a:lstStyle/>
                    <a:p>
                      <a:pPr marL="0" lvl="0" indent="0" algn="ctr" rtl="0">
                        <a:lnSpc>
                          <a:spcPct val="115000"/>
                        </a:lnSpc>
                        <a:spcBef>
                          <a:spcPts val="0"/>
                        </a:spcBef>
                        <a:spcAft>
                          <a:spcPts val="0"/>
                        </a:spcAft>
                        <a:buNone/>
                      </a:pPr>
                      <a:r>
                        <a:rPr lang="en-US" sz="800" b="1"/>
                        <a:t>MIP1b</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9"/>
                  </a:ext>
                </a:extLst>
              </a:tr>
              <a:tr h="234075">
                <a:tc>
                  <a:txBody>
                    <a:bodyPr/>
                    <a:lstStyle/>
                    <a:p>
                      <a:pPr marL="0" lvl="0" indent="0" algn="ctr" rtl="0">
                        <a:lnSpc>
                          <a:spcPct val="115000"/>
                        </a:lnSpc>
                        <a:spcBef>
                          <a:spcPts val="0"/>
                        </a:spcBef>
                        <a:spcAft>
                          <a:spcPts val="0"/>
                        </a:spcAft>
                        <a:buNone/>
                      </a:pPr>
                      <a:r>
                        <a:rPr lang="en-US" sz="800" b="1"/>
                        <a:t>Fractalkine</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0"/>
                  </a:ext>
                </a:extLst>
              </a:tr>
              <a:tr h="234075">
                <a:tc>
                  <a:txBody>
                    <a:bodyPr/>
                    <a:lstStyle/>
                    <a:p>
                      <a:pPr marL="0" lvl="0" indent="0" algn="ctr" rtl="0">
                        <a:lnSpc>
                          <a:spcPct val="115000"/>
                        </a:lnSpc>
                        <a:spcBef>
                          <a:spcPts val="0"/>
                        </a:spcBef>
                        <a:spcAft>
                          <a:spcPts val="0"/>
                        </a:spcAft>
                        <a:buNone/>
                      </a:pPr>
                      <a:r>
                        <a:rPr lang="en-US" sz="800" b="1"/>
                        <a:t>IFNb-1</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1"/>
                  </a:ext>
                </a:extLst>
              </a:tr>
              <a:tr h="234075">
                <a:tc>
                  <a:txBody>
                    <a:bodyPr/>
                    <a:lstStyle/>
                    <a:p>
                      <a:pPr marL="0" lvl="0" indent="0" algn="ctr" rtl="0">
                        <a:lnSpc>
                          <a:spcPct val="115000"/>
                        </a:lnSpc>
                        <a:spcBef>
                          <a:spcPts val="0"/>
                        </a:spcBef>
                        <a:spcAft>
                          <a:spcPts val="0"/>
                        </a:spcAft>
                        <a:buNone/>
                      </a:pPr>
                      <a:r>
                        <a:rPr lang="en-US" sz="800" b="1"/>
                        <a:t>MDC</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2"/>
                  </a:ext>
                </a:extLst>
              </a:tr>
              <a:tr h="234075">
                <a:tc>
                  <a:txBody>
                    <a:bodyPr/>
                    <a:lstStyle/>
                    <a:p>
                      <a:pPr marL="0" lvl="0" indent="0" algn="ctr" rtl="0">
                        <a:lnSpc>
                          <a:spcPct val="115000"/>
                        </a:lnSpc>
                        <a:spcBef>
                          <a:spcPts val="0"/>
                        </a:spcBef>
                        <a:spcAft>
                          <a:spcPts val="0"/>
                        </a:spcAft>
                        <a:buNone/>
                      </a:pPr>
                      <a:r>
                        <a:rPr lang="en-US" sz="800" b="1"/>
                        <a:t>TIMP1</a:t>
                      </a:r>
                      <a:endParaRPr sz="8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grpSp>
        <p:nvGrpSpPr>
          <p:cNvPr id="173" name="Google Shape;173;g28d9396d732_1_132"/>
          <p:cNvGrpSpPr/>
          <p:nvPr/>
        </p:nvGrpSpPr>
        <p:grpSpPr>
          <a:xfrm>
            <a:off x="3539617" y="2423625"/>
            <a:ext cx="806108" cy="2785267"/>
            <a:chOff x="7091167" y="1249573"/>
            <a:chExt cx="806108" cy="2785267"/>
          </a:xfrm>
        </p:grpSpPr>
        <p:cxnSp>
          <p:nvCxnSpPr>
            <p:cNvPr id="174" name="Google Shape;174;g28d9396d732_1_132"/>
            <p:cNvCxnSpPr/>
            <p:nvPr/>
          </p:nvCxnSpPr>
          <p:spPr>
            <a:xfrm>
              <a:off x="7381342" y="1490240"/>
              <a:ext cx="0" cy="172500"/>
            </a:xfrm>
            <a:prstGeom prst="straightConnector1">
              <a:avLst/>
            </a:prstGeom>
            <a:noFill/>
            <a:ln w="9525" cap="flat" cmpd="sng">
              <a:solidFill>
                <a:srgbClr val="70AD47"/>
              </a:solidFill>
              <a:prstDash val="solid"/>
              <a:round/>
              <a:headEnd type="none" w="med" len="med"/>
              <a:tailEnd type="triangle" w="med" len="med"/>
            </a:ln>
          </p:spPr>
        </p:cxnSp>
        <p:cxnSp>
          <p:nvCxnSpPr>
            <p:cNvPr id="175" name="Google Shape;175;g28d9396d732_1_132"/>
            <p:cNvCxnSpPr/>
            <p:nvPr/>
          </p:nvCxnSpPr>
          <p:spPr>
            <a:xfrm rot="10800000">
              <a:off x="7091175" y="1480350"/>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76" name="Google Shape;176;g28d9396d732_1_132"/>
            <p:cNvCxnSpPr/>
            <p:nvPr/>
          </p:nvCxnSpPr>
          <p:spPr>
            <a:xfrm>
              <a:off x="7759240" y="1490240"/>
              <a:ext cx="0" cy="172500"/>
            </a:xfrm>
            <a:prstGeom prst="straightConnector1">
              <a:avLst/>
            </a:prstGeom>
            <a:noFill/>
            <a:ln w="9525" cap="flat" cmpd="sng">
              <a:solidFill>
                <a:srgbClr val="70AD47"/>
              </a:solidFill>
              <a:prstDash val="solid"/>
              <a:round/>
              <a:headEnd type="none" w="med" len="med"/>
              <a:tailEnd type="triangle" w="med" len="med"/>
            </a:ln>
          </p:spPr>
        </p:cxnSp>
        <p:cxnSp>
          <p:nvCxnSpPr>
            <p:cNvPr id="177" name="Google Shape;177;g28d9396d732_1_132"/>
            <p:cNvCxnSpPr/>
            <p:nvPr/>
          </p:nvCxnSpPr>
          <p:spPr>
            <a:xfrm rot="10800000">
              <a:off x="7513725" y="1480350"/>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78" name="Google Shape;178;g28d9396d732_1_132"/>
            <p:cNvCxnSpPr/>
            <p:nvPr/>
          </p:nvCxnSpPr>
          <p:spPr>
            <a:xfrm rot="10800000">
              <a:off x="7091175" y="1716575"/>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79" name="Google Shape;179;g28d9396d732_1_132"/>
            <p:cNvCxnSpPr/>
            <p:nvPr/>
          </p:nvCxnSpPr>
          <p:spPr>
            <a:xfrm rot="10800000">
              <a:off x="7513725" y="1716575"/>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80" name="Google Shape;180;g28d9396d732_1_132"/>
            <p:cNvCxnSpPr/>
            <p:nvPr/>
          </p:nvCxnSpPr>
          <p:spPr>
            <a:xfrm rot="10800000">
              <a:off x="7897275" y="1716575"/>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81" name="Google Shape;181;g28d9396d732_1_132"/>
            <p:cNvCxnSpPr/>
            <p:nvPr/>
          </p:nvCxnSpPr>
          <p:spPr>
            <a:xfrm rot="10800000">
              <a:off x="7513725" y="1952800"/>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82" name="Google Shape;182;g28d9396d732_1_132"/>
            <p:cNvCxnSpPr/>
            <p:nvPr/>
          </p:nvCxnSpPr>
          <p:spPr>
            <a:xfrm>
              <a:off x="7759240" y="1962690"/>
              <a:ext cx="0" cy="172500"/>
            </a:xfrm>
            <a:prstGeom prst="straightConnector1">
              <a:avLst/>
            </a:prstGeom>
            <a:noFill/>
            <a:ln w="9525" cap="flat" cmpd="sng">
              <a:solidFill>
                <a:srgbClr val="70AD47"/>
              </a:solidFill>
              <a:prstDash val="solid"/>
              <a:round/>
              <a:headEnd type="none" w="med" len="med"/>
              <a:tailEnd type="triangle" w="med" len="med"/>
            </a:ln>
          </p:spPr>
        </p:cxnSp>
        <p:cxnSp>
          <p:nvCxnSpPr>
            <p:cNvPr id="183" name="Google Shape;183;g28d9396d732_1_132"/>
            <p:cNvCxnSpPr/>
            <p:nvPr/>
          </p:nvCxnSpPr>
          <p:spPr>
            <a:xfrm>
              <a:off x="7759240" y="2208815"/>
              <a:ext cx="0" cy="172500"/>
            </a:xfrm>
            <a:prstGeom prst="straightConnector1">
              <a:avLst/>
            </a:prstGeom>
            <a:noFill/>
            <a:ln w="9525" cap="flat" cmpd="sng">
              <a:solidFill>
                <a:srgbClr val="70AD47"/>
              </a:solidFill>
              <a:prstDash val="dot"/>
              <a:round/>
              <a:headEnd type="none" w="med" len="med"/>
              <a:tailEnd type="triangle" w="med" len="med"/>
            </a:ln>
          </p:spPr>
        </p:cxnSp>
        <p:cxnSp>
          <p:nvCxnSpPr>
            <p:cNvPr id="184" name="Google Shape;184;g28d9396d732_1_132"/>
            <p:cNvCxnSpPr/>
            <p:nvPr/>
          </p:nvCxnSpPr>
          <p:spPr>
            <a:xfrm rot="10800000">
              <a:off x="7091175" y="2425250"/>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85" name="Google Shape;185;g28d9396d732_1_132"/>
            <p:cNvCxnSpPr/>
            <p:nvPr/>
          </p:nvCxnSpPr>
          <p:spPr>
            <a:xfrm rot="10800000">
              <a:off x="7897275" y="2425250"/>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86" name="Google Shape;186;g28d9396d732_1_132"/>
            <p:cNvCxnSpPr/>
            <p:nvPr/>
          </p:nvCxnSpPr>
          <p:spPr>
            <a:xfrm rot="10800000">
              <a:off x="7091175" y="2650648"/>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87" name="Google Shape;187;g28d9396d732_1_132"/>
            <p:cNvCxnSpPr/>
            <p:nvPr/>
          </p:nvCxnSpPr>
          <p:spPr>
            <a:xfrm>
              <a:off x="7759240" y="2660540"/>
              <a:ext cx="0" cy="172500"/>
            </a:xfrm>
            <a:prstGeom prst="straightConnector1">
              <a:avLst/>
            </a:prstGeom>
            <a:noFill/>
            <a:ln w="9525" cap="flat" cmpd="sng">
              <a:solidFill>
                <a:srgbClr val="70AD47"/>
              </a:solidFill>
              <a:prstDash val="solid"/>
              <a:round/>
              <a:headEnd type="none" w="med" len="med"/>
              <a:tailEnd type="triangle" w="med" len="med"/>
            </a:ln>
          </p:spPr>
        </p:cxnSp>
        <p:cxnSp>
          <p:nvCxnSpPr>
            <p:cNvPr id="188" name="Google Shape;188;g28d9396d732_1_132"/>
            <p:cNvCxnSpPr/>
            <p:nvPr/>
          </p:nvCxnSpPr>
          <p:spPr>
            <a:xfrm rot="10800000">
              <a:off x="7091175" y="2897673"/>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89" name="Google Shape;189;g28d9396d732_1_132"/>
            <p:cNvCxnSpPr/>
            <p:nvPr/>
          </p:nvCxnSpPr>
          <p:spPr>
            <a:xfrm rot="10800000">
              <a:off x="7513725" y="2872348"/>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90" name="Google Shape;190;g28d9396d732_1_132"/>
            <p:cNvCxnSpPr/>
            <p:nvPr/>
          </p:nvCxnSpPr>
          <p:spPr>
            <a:xfrm>
              <a:off x="7513715" y="3153690"/>
              <a:ext cx="0" cy="172500"/>
            </a:xfrm>
            <a:prstGeom prst="straightConnector1">
              <a:avLst/>
            </a:prstGeom>
            <a:noFill/>
            <a:ln w="9525" cap="flat" cmpd="sng">
              <a:solidFill>
                <a:srgbClr val="FF9900"/>
              </a:solidFill>
              <a:prstDash val="dot"/>
              <a:round/>
              <a:headEnd type="none" w="med" len="med"/>
              <a:tailEnd type="triangle" w="med" len="med"/>
            </a:ln>
          </p:spPr>
        </p:cxnSp>
        <p:cxnSp>
          <p:nvCxnSpPr>
            <p:cNvPr id="191" name="Google Shape;191;g28d9396d732_1_132"/>
            <p:cNvCxnSpPr/>
            <p:nvPr/>
          </p:nvCxnSpPr>
          <p:spPr>
            <a:xfrm>
              <a:off x="7091167" y="3153690"/>
              <a:ext cx="0" cy="172500"/>
            </a:xfrm>
            <a:prstGeom prst="straightConnector1">
              <a:avLst/>
            </a:prstGeom>
            <a:noFill/>
            <a:ln w="9525" cap="flat" cmpd="sng">
              <a:solidFill>
                <a:srgbClr val="FF9900"/>
              </a:solidFill>
              <a:prstDash val="solid"/>
              <a:round/>
              <a:headEnd type="none" w="med" len="med"/>
              <a:tailEnd type="triangle" w="med" len="med"/>
            </a:ln>
          </p:spPr>
        </p:cxnSp>
        <p:cxnSp>
          <p:nvCxnSpPr>
            <p:cNvPr id="192" name="Google Shape;192;g28d9396d732_1_132"/>
            <p:cNvCxnSpPr/>
            <p:nvPr/>
          </p:nvCxnSpPr>
          <p:spPr>
            <a:xfrm>
              <a:off x="7897265" y="3153690"/>
              <a:ext cx="0" cy="172500"/>
            </a:xfrm>
            <a:prstGeom prst="straightConnector1">
              <a:avLst/>
            </a:prstGeom>
            <a:noFill/>
            <a:ln w="9525" cap="flat" cmpd="sng">
              <a:solidFill>
                <a:srgbClr val="FF9900"/>
              </a:solidFill>
              <a:prstDash val="dot"/>
              <a:round/>
              <a:headEnd type="none" w="med" len="med"/>
              <a:tailEnd type="triangle" w="med" len="med"/>
            </a:ln>
          </p:spPr>
        </p:cxnSp>
        <p:cxnSp>
          <p:nvCxnSpPr>
            <p:cNvPr id="193" name="Google Shape;193;g28d9396d732_1_132"/>
            <p:cNvCxnSpPr/>
            <p:nvPr/>
          </p:nvCxnSpPr>
          <p:spPr>
            <a:xfrm rot="10800000">
              <a:off x="7513725" y="3370125"/>
              <a:ext cx="0" cy="192300"/>
            </a:xfrm>
            <a:prstGeom prst="straightConnector1">
              <a:avLst/>
            </a:prstGeom>
            <a:noFill/>
            <a:ln w="9525" cap="flat" cmpd="sng">
              <a:solidFill>
                <a:srgbClr val="FF9900"/>
              </a:solidFill>
              <a:prstDash val="dot"/>
              <a:round/>
              <a:headEnd type="none" w="med" len="med"/>
              <a:tailEnd type="triangle" w="med" len="med"/>
            </a:ln>
          </p:spPr>
        </p:cxnSp>
        <p:cxnSp>
          <p:nvCxnSpPr>
            <p:cNvPr id="194" name="Google Shape;194;g28d9396d732_1_132"/>
            <p:cNvCxnSpPr/>
            <p:nvPr/>
          </p:nvCxnSpPr>
          <p:spPr>
            <a:xfrm>
              <a:off x="7759240" y="3380015"/>
              <a:ext cx="0" cy="172500"/>
            </a:xfrm>
            <a:prstGeom prst="straightConnector1">
              <a:avLst/>
            </a:prstGeom>
            <a:noFill/>
            <a:ln w="9525" cap="flat" cmpd="sng">
              <a:solidFill>
                <a:srgbClr val="70AD47"/>
              </a:solidFill>
              <a:prstDash val="dot"/>
              <a:round/>
              <a:headEnd type="none" w="med" len="med"/>
              <a:tailEnd type="triangle" w="med" len="med"/>
            </a:ln>
          </p:spPr>
        </p:cxnSp>
        <p:cxnSp>
          <p:nvCxnSpPr>
            <p:cNvPr id="195" name="Google Shape;195;g28d9396d732_1_132"/>
            <p:cNvCxnSpPr/>
            <p:nvPr/>
          </p:nvCxnSpPr>
          <p:spPr>
            <a:xfrm rot="10800000">
              <a:off x="7091175" y="3584725"/>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96" name="Google Shape;196;g28d9396d732_1_132"/>
            <p:cNvCxnSpPr/>
            <p:nvPr/>
          </p:nvCxnSpPr>
          <p:spPr>
            <a:xfrm rot="10800000">
              <a:off x="7513725" y="3606350"/>
              <a:ext cx="0" cy="192300"/>
            </a:xfrm>
            <a:prstGeom prst="straightConnector1">
              <a:avLst/>
            </a:prstGeom>
            <a:noFill/>
            <a:ln w="9525" cap="flat" cmpd="sng">
              <a:solidFill>
                <a:srgbClr val="FF9900"/>
              </a:solidFill>
              <a:prstDash val="solid"/>
              <a:round/>
              <a:headEnd type="none" w="med" len="med"/>
              <a:tailEnd type="triangle" w="med" len="med"/>
            </a:ln>
          </p:spPr>
        </p:cxnSp>
        <p:cxnSp>
          <p:nvCxnSpPr>
            <p:cNvPr id="197" name="Google Shape;197;g28d9396d732_1_132"/>
            <p:cNvCxnSpPr/>
            <p:nvPr/>
          </p:nvCxnSpPr>
          <p:spPr>
            <a:xfrm>
              <a:off x="7381340" y="1249573"/>
              <a:ext cx="0" cy="172500"/>
            </a:xfrm>
            <a:prstGeom prst="straightConnector1">
              <a:avLst/>
            </a:prstGeom>
            <a:noFill/>
            <a:ln w="9525" cap="flat" cmpd="sng">
              <a:solidFill>
                <a:srgbClr val="70AD47"/>
              </a:solidFill>
              <a:prstDash val="solid"/>
              <a:round/>
              <a:headEnd type="none" w="med" len="med"/>
              <a:tailEnd type="triangle" w="med" len="med"/>
            </a:ln>
          </p:spPr>
        </p:cxnSp>
        <p:cxnSp>
          <p:nvCxnSpPr>
            <p:cNvPr id="198" name="Google Shape;198;g28d9396d732_1_132"/>
            <p:cNvCxnSpPr/>
            <p:nvPr/>
          </p:nvCxnSpPr>
          <p:spPr>
            <a:xfrm>
              <a:off x="7759240" y="1250473"/>
              <a:ext cx="0" cy="172500"/>
            </a:xfrm>
            <a:prstGeom prst="straightConnector1">
              <a:avLst/>
            </a:prstGeom>
            <a:noFill/>
            <a:ln w="9525" cap="flat" cmpd="sng">
              <a:solidFill>
                <a:srgbClr val="70AD47"/>
              </a:solidFill>
              <a:prstDash val="solid"/>
              <a:round/>
              <a:headEnd type="none" w="med" len="med"/>
              <a:tailEnd type="triangle" w="med" len="med"/>
            </a:ln>
          </p:spPr>
        </p:cxnSp>
        <p:cxnSp>
          <p:nvCxnSpPr>
            <p:cNvPr id="199" name="Google Shape;199;g28d9396d732_1_132"/>
            <p:cNvCxnSpPr/>
            <p:nvPr/>
          </p:nvCxnSpPr>
          <p:spPr>
            <a:xfrm>
              <a:off x="7759240" y="3862340"/>
              <a:ext cx="0" cy="172500"/>
            </a:xfrm>
            <a:prstGeom prst="straightConnector1">
              <a:avLst/>
            </a:prstGeom>
            <a:noFill/>
            <a:ln w="9525" cap="flat" cmpd="sng">
              <a:solidFill>
                <a:srgbClr val="70AD47"/>
              </a:solidFill>
              <a:prstDash val="dot"/>
              <a:round/>
              <a:headEnd type="none" w="med" len="med"/>
              <a:tailEnd type="triangle" w="med" len="med"/>
            </a:ln>
          </p:spPr>
        </p:cxnSp>
        <p:cxnSp>
          <p:nvCxnSpPr>
            <p:cNvPr id="200" name="Google Shape;200;g28d9396d732_1_132"/>
            <p:cNvCxnSpPr/>
            <p:nvPr/>
          </p:nvCxnSpPr>
          <p:spPr>
            <a:xfrm>
              <a:off x="7091167" y="3854407"/>
              <a:ext cx="0" cy="172500"/>
            </a:xfrm>
            <a:prstGeom prst="straightConnector1">
              <a:avLst/>
            </a:prstGeom>
            <a:noFill/>
            <a:ln w="9525" cap="flat" cmpd="sng">
              <a:solidFill>
                <a:srgbClr val="FF9900"/>
              </a:solidFill>
              <a:prstDash val="solid"/>
              <a:round/>
              <a:headEnd type="none" w="med" len="med"/>
              <a:tailEnd type="triangle" w="med" len="med"/>
            </a:ln>
          </p:spPr>
        </p:cxnSp>
      </p:grpSp>
      <p:graphicFrame>
        <p:nvGraphicFramePr>
          <p:cNvPr id="201" name="Google Shape;201;g28d9396d732_1_132"/>
          <p:cNvGraphicFramePr/>
          <p:nvPr/>
        </p:nvGraphicFramePr>
        <p:xfrm>
          <a:off x="4989450" y="1955982"/>
          <a:ext cx="1687275" cy="3961823"/>
        </p:xfrm>
        <a:graphic>
          <a:graphicData uri="http://schemas.openxmlformats.org/drawingml/2006/table">
            <a:tbl>
              <a:tblPr>
                <a:noFill/>
              </a:tblPr>
              <a:tblGrid>
                <a:gridCol w="628750">
                  <a:extLst>
                    <a:ext uri="{9D8B030D-6E8A-4147-A177-3AD203B41FA5}">
                      <a16:colId xmlns:a16="http://schemas.microsoft.com/office/drawing/2014/main" val="20000"/>
                    </a:ext>
                  </a:extLst>
                </a:gridCol>
                <a:gridCol w="2928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tblGrid>
              <a:tr h="198200">
                <a:tc rowSpan="2">
                  <a:txBody>
                    <a:bodyPr/>
                    <a:lstStyle/>
                    <a:p>
                      <a:pPr marL="0" lvl="0" indent="0" algn="l" rtl="0">
                        <a:spcBef>
                          <a:spcPts val="0"/>
                        </a:spcBef>
                        <a:spcAft>
                          <a:spcPts val="0"/>
                        </a:spcAft>
                        <a:buNone/>
                      </a:pPr>
                      <a:endParaRPr sz="7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US" sz="1000" b="1"/>
                        <a:t>Radiation(cGy)</a:t>
                      </a:r>
                      <a:endParaRPr sz="10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45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b="1"/>
                        <a:t>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15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50</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234075">
                <a:tc>
                  <a:txBody>
                    <a:bodyPr/>
                    <a:lstStyle/>
                    <a:p>
                      <a:pPr marL="0" lvl="0" indent="0" algn="ctr" rtl="0">
                        <a:lnSpc>
                          <a:spcPct val="115000"/>
                        </a:lnSpc>
                        <a:spcBef>
                          <a:spcPts val="0"/>
                        </a:spcBef>
                        <a:spcAft>
                          <a:spcPts val="0"/>
                        </a:spcAft>
                        <a:buNone/>
                      </a:pPr>
                      <a:r>
                        <a:rPr lang="en-US" sz="800" b="1">
                          <a:solidFill>
                            <a:schemeClr val="dk1"/>
                          </a:solidFill>
                        </a:rPr>
                        <a:t>IL1a</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234075">
                <a:tc>
                  <a:txBody>
                    <a:bodyPr/>
                    <a:lstStyle/>
                    <a:p>
                      <a:pPr marL="0" lvl="0" indent="0" algn="ctr" rtl="0">
                        <a:lnSpc>
                          <a:spcPct val="115000"/>
                        </a:lnSpc>
                        <a:spcBef>
                          <a:spcPts val="0"/>
                        </a:spcBef>
                        <a:spcAft>
                          <a:spcPts val="0"/>
                        </a:spcAft>
                        <a:buNone/>
                      </a:pPr>
                      <a:r>
                        <a:rPr lang="en-US" sz="800" b="1">
                          <a:solidFill>
                            <a:schemeClr val="dk1"/>
                          </a:solidFill>
                        </a:rPr>
                        <a:t>IP10</a:t>
                      </a:r>
                      <a:endParaRPr sz="13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234075">
                <a:tc>
                  <a:txBody>
                    <a:bodyPr/>
                    <a:lstStyle/>
                    <a:p>
                      <a:pPr marL="0" lvl="0" indent="0" algn="ctr" rtl="0">
                        <a:lnSpc>
                          <a:spcPct val="115000"/>
                        </a:lnSpc>
                        <a:spcBef>
                          <a:spcPts val="0"/>
                        </a:spcBef>
                        <a:spcAft>
                          <a:spcPts val="0"/>
                        </a:spcAft>
                        <a:buNone/>
                      </a:pPr>
                      <a:r>
                        <a:rPr lang="en-US" sz="800" b="1">
                          <a:solidFill>
                            <a:schemeClr val="dk1"/>
                          </a:solidFill>
                        </a:rPr>
                        <a:t>KC</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r h="234075">
                <a:tc>
                  <a:txBody>
                    <a:bodyPr/>
                    <a:lstStyle/>
                    <a:p>
                      <a:pPr marL="0" lvl="0" indent="0" algn="ctr" rtl="0">
                        <a:lnSpc>
                          <a:spcPct val="115000"/>
                        </a:lnSpc>
                        <a:spcBef>
                          <a:spcPts val="0"/>
                        </a:spcBef>
                        <a:spcAft>
                          <a:spcPts val="0"/>
                        </a:spcAft>
                        <a:buNone/>
                      </a:pPr>
                      <a:r>
                        <a:rPr lang="en-US" sz="800" b="1">
                          <a:solidFill>
                            <a:schemeClr val="dk1"/>
                          </a:solidFill>
                        </a:rPr>
                        <a:t>LIX</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5"/>
                  </a:ext>
                </a:extLst>
              </a:tr>
              <a:tr h="234075">
                <a:tc>
                  <a:txBody>
                    <a:bodyPr/>
                    <a:lstStyle/>
                    <a:p>
                      <a:pPr marL="0" lvl="0" indent="0" algn="ctr" rtl="0">
                        <a:lnSpc>
                          <a:spcPct val="115000"/>
                        </a:lnSpc>
                        <a:spcBef>
                          <a:spcPts val="0"/>
                        </a:spcBef>
                        <a:spcAft>
                          <a:spcPts val="0"/>
                        </a:spcAft>
                        <a:buNone/>
                      </a:pPr>
                      <a:r>
                        <a:rPr lang="en-US" sz="800" b="1">
                          <a:solidFill>
                            <a:schemeClr val="dk1"/>
                          </a:solidFill>
                        </a:rPr>
                        <a:t>MIP1a</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6"/>
                  </a:ext>
                </a:extLst>
              </a:tr>
              <a:tr h="234075">
                <a:tc>
                  <a:txBody>
                    <a:bodyPr/>
                    <a:lstStyle/>
                    <a:p>
                      <a:pPr marL="0" lvl="0" indent="0" algn="ctr" rtl="0">
                        <a:lnSpc>
                          <a:spcPct val="115000"/>
                        </a:lnSpc>
                        <a:spcBef>
                          <a:spcPts val="0"/>
                        </a:spcBef>
                        <a:spcAft>
                          <a:spcPts val="0"/>
                        </a:spcAft>
                        <a:buNone/>
                      </a:pPr>
                      <a:r>
                        <a:rPr lang="en-US" sz="800" b="1">
                          <a:solidFill>
                            <a:schemeClr val="dk1"/>
                          </a:solidFill>
                        </a:rPr>
                        <a:t>Fractalkine</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7"/>
                  </a:ext>
                </a:extLst>
              </a:tr>
              <a:tr h="234075">
                <a:tc>
                  <a:txBody>
                    <a:bodyPr/>
                    <a:lstStyle/>
                    <a:p>
                      <a:pPr marL="0" lvl="0" indent="0" algn="ctr" rtl="0">
                        <a:lnSpc>
                          <a:spcPct val="115000"/>
                        </a:lnSpc>
                        <a:spcBef>
                          <a:spcPts val="0"/>
                        </a:spcBef>
                        <a:spcAft>
                          <a:spcPts val="0"/>
                        </a:spcAft>
                        <a:buNone/>
                      </a:pPr>
                      <a:r>
                        <a:rPr lang="en-US" sz="800" b="1">
                          <a:solidFill>
                            <a:schemeClr val="dk1"/>
                          </a:solidFill>
                        </a:rPr>
                        <a:t>IFNb-1</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8"/>
                  </a:ext>
                </a:extLst>
              </a:tr>
              <a:tr h="234075">
                <a:tc>
                  <a:txBody>
                    <a:bodyPr/>
                    <a:lstStyle/>
                    <a:p>
                      <a:pPr marL="0" lvl="0" indent="0" algn="ctr" rtl="0">
                        <a:lnSpc>
                          <a:spcPct val="115000"/>
                        </a:lnSpc>
                        <a:spcBef>
                          <a:spcPts val="0"/>
                        </a:spcBef>
                        <a:spcAft>
                          <a:spcPts val="0"/>
                        </a:spcAft>
                        <a:buNone/>
                      </a:pPr>
                      <a:r>
                        <a:rPr lang="en-US" sz="800" b="1">
                          <a:solidFill>
                            <a:schemeClr val="dk1"/>
                          </a:solidFill>
                        </a:rPr>
                        <a:t>IL16</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9"/>
                  </a:ext>
                </a:extLst>
              </a:tr>
              <a:tr h="234075">
                <a:tc>
                  <a:txBody>
                    <a:bodyPr/>
                    <a:lstStyle/>
                    <a:p>
                      <a:pPr marL="0" lvl="0" indent="0" algn="ctr" rtl="0">
                        <a:lnSpc>
                          <a:spcPct val="115000"/>
                        </a:lnSpc>
                        <a:spcBef>
                          <a:spcPts val="0"/>
                        </a:spcBef>
                        <a:spcAft>
                          <a:spcPts val="0"/>
                        </a:spcAft>
                        <a:buNone/>
                      </a:pPr>
                      <a:r>
                        <a:rPr lang="en-US" sz="800" b="1">
                          <a:solidFill>
                            <a:schemeClr val="dk1"/>
                          </a:solidFill>
                        </a:rPr>
                        <a:t>MCP5</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0"/>
                  </a:ext>
                </a:extLst>
              </a:tr>
              <a:tr h="234075">
                <a:tc>
                  <a:txBody>
                    <a:bodyPr/>
                    <a:lstStyle/>
                    <a:p>
                      <a:pPr marL="0" lvl="0" indent="0" algn="ctr" rtl="0">
                        <a:lnSpc>
                          <a:spcPct val="115000"/>
                        </a:lnSpc>
                        <a:spcBef>
                          <a:spcPts val="0"/>
                        </a:spcBef>
                        <a:spcAft>
                          <a:spcPts val="0"/>
                        </a:spcAft>
                        <a:buNone/>
                      </a:pPr>
                      <a:r>
                        <a:rPr lang="en-US" sz="800" b="1">
                          <a:solidFill>
                            <a:schemeClr val="dk1"/>
                          </a:solidFill>
                        </a:rPr>
                        <a:t>TARC</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1"/>
                  </a:ext>
                </a:extLst>
              </a:tr>
              <a:tr h="234075">
                <a:tc>
                  <a:txBody>
                    <a:bodyPr/>
                    <a:lstStyle/>
                    <a:p>
                      <a:pPr marL="0" lvl="0" indent="0" algn="ctr" rtl="0">
                        <a:lnSpc>
                          <a:spcPct val="115000"/>
                        </a:lnSpc>
                        <a:spcBef>
                          <a:spcPts val="0"/>
                        </a:spcBef>
                        <a:spcAft>
                          <a:spcPts val="0"/>
                        </a:spcAft>
                        <a:buNone/>
                      </a:pPr>
                      <a:r>
                        <a:rPr lang="en-US" sz="800" b="1">
                          <a:solidFill>
                            <a:schemeClr val="dk1"/>
                          </a:solidFill>
                        </a:rPr>
                        <a:t>Eotaxin</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2"/>
                  </a:ext>
                </a:extLst>
              </a:tr>
              <a:tr h="234075">
                <a:tc>
                  <a:txBody>
                    <a:bodyPr/>
                    <a:lstStyle/>
                    <a:p>
                      <a:pPr marL="0" lvl="0" indent="0" algn="ctr" rtl="0">
                        <a:lnSpc>
                          <a:spcPct val="115000"/>
                        </a:lnSpc>
                        <a:spcBef>
                          <a:spcPts val="0"/>
                        </a:spcBef>
                        <a:spcAft>
                          <a:spcPts val="0"/>
                        </a:spcAft>
                        <a:buNone/>
                      </a:pPr>
                      <a:r>
                        <a:rPr lang="en-US" sz="800" b="1">
                          <a:solidFill>
                            <a:schemeClr val="dk1"/>
                          </a:solidFill>
                        </a:rPr>
                        <a:t>IL2</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3"/>
                  </a:ext>
                </a:extLst>
              </a:tr>
              <a:tr h="234075">
                <a:tc>
                  <a:txBody>
                    <a:bodyPr/>
                    <a:lstStyle/>
                    <a:p>
                      <a:pPr marL="0" lvl="0" indent="0" algn="ctr" rtl="0">
                        <a:lnSpc>
                          <a:spcPct val="115000"/>
                        </a:lnSpc>
                        <a:spcBef>
                          <a:spcPts val="0"/>
                        </a:spcBef>
                        <a:spcAft>
                          <a:spcPts val="0"/>
                        </a:spcAft>
                        <a:buNone/>
                      </a:pPr>
                      <a:r>
                        <a:rPr lang="en-US" sz="800" b="1">
                          <a:solidFill>
                            <a:schemeClr val="dk1"/>
                          </a:solidFill>
                        </a:rPr>
                        <a:t>IL9</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4"/>
                  </a:ext>
                </a:extLst>
              </a:tr>
              <a:tr h="234075">
                <a:tc>
                  <a:txBody>
                    <a:bodyPr/>
                    <a:lstStyle/>
                    <a:p>
                      <a:pPr marL="0" lvl="0" indent="0" algn="ctr" rtl="0">
                        <a:lnSpc>
                          <a:spcPct val="115000"/>
                        </a:lnSpc>
                        <a:spcBef>
                          <a:spcPts val="0"/>
                        </a:spcBef>
                        <a:spcAft>
                          <a:spcPts val="0"/>
                        </a:spcAft>
                        <a:buNone/>
                      </a:pPr>
                      <a:r>
                        <a:rPr lang="en-US" sz="800" b="1">
                          <a:solidFill>
                            <a:schemeClr val="dk1"/>
                          </a:solidFill>
                        </a:rPr>
                        <a:t>IL10</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5"/>
                  </a:ext>
                </a:extLst>
              </a:tr>
              <a:tr h="234075">
                <a:tc>
                  <a:txBody>
                    <a:bodyPr/>
                    <a:lstStyle/>
                    <a:p>
                      <a:pPr marL="0" lvl="0" indent="0" algn="ctr" rtl="0">
                        <a:lnSpc>
                          <a:spcPct val="115000"/>
                        </a:lnSpc>
                        <a:spcBef>
                          <a:spcPts val="0"/>
                        </a:spcBef>
                        <a:spcAft>
                          <a:spcPts val="0"/>
                        </a:spcAft>
                        <a:buNone/>
                      </a:pPr>
                      <a:r>
                        <a:rPr lang="en-US" sz="800" b="1">
                          <a:solidFill>
                            <a:schemeClr val="dk1"/>
                          </a:solidFill>
                        </a:rPr>
                        <a:t>Exodus</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grpSp>
        <p:nvGrpSpPr>
          <p:cNvPr id="202" name="Google Shape;202;g28d9396d732_1_132"/>
          <p:cNvGrpSpPr/>
          <p:nvPr/>
        </p:nvGrpSpPr>
        <p:grpSpPr>
          <a:xfrm>
            <a:off x="5681875" y="3330507"/>
            <a:ext cx="869525" cy="2583130"/>
            <a:chOff x="1090800" y="3127732"/>
            <a:chExt cx="869525" cy="2583130"/>
          </a:xfrm>
        </p:grpSpPr>
        <p:cxnSp>
          <p:nvCxnSpPr>
            <p:cNvPr id="203" name="Google Shape;203;g28d9396d732_1_132"/>
            <p:cNvCxnSpPr/>
            <p:nvPr/>
          </p:nvCxnSpPr>
          <p:spPr>
            <a:xfrm>
              <a:off x="1822290" y="4553813"/>
              <a:ext cx="0" cy="172500"/>
            </a:xfrm>
            <a:prstGeom prst="straightConnector1">
              <a:avLst/>
            </a:prstGeom>
            <a:noFill/>
            <a:ln w="9525" cap="flat" cmpd="sng">
              <a:solidFill>
                <a:srgbClr val="87A85F"/>
              </a:solidFill>
              <a:prstDash val="dot"/>
              <a:round/>
              <a:headEnd type="none" w="med" len="med"/>
              <a:tailEnd type="triangle" w="med" len="med"/>
            </a:ln>
          </p:spPr>
        </p:cxnSp>
        <p:cxnSp>
          <p:nvCxnSpPr>
            <p:cNvPr id="204" name="Google Shape;204;g28d9396d732_1_132"/>
            <p:cNvCxnSpPr/>
            <p:nvPr/>
          </p:nvCxnSpPr>
          <p:spPr>
            <a:xfrm rot="10800000">
              <a:off x="1960325" y="3392588"/>
              <a:ext cx="0" cy="192300"/>
            </a:xfrm>
            <a:prstGeom prst="straightConnector1">
              <a:avLst/>
            </a:prstGeom>
            <a:noFill/>
            <a:ln w="9525" cap="flat" cmpd="sng">
              <a:solidFill>
                <a:srgbClr val="E69F4D"/>
              </a:solidFill>
              <a:prstDash val="solid"/>
              <a:round/>
              <a:headEnd type="none" w="med" len="med"/>
              <a:tailEnd type="triangle" w="med" len="med"/>
            </a:ln>
          </p:spPr>
        </p:cxnSp>
        <p:cxnSp>
          <p:nvCxnSpPr>
            <p:cNvPr id="205" name="Google Shape;205;g28d9396d732_1_132"/>
            <p:cNvCxnSpPr/>
            <p:nvPr/>
          </p:nvCxnSpPr>
          <p:spPr>
            <a:xfrm rot="10800000">
              <a:off x="1418450" y="3839686"/>
              <a:ext cx="0" cy="192300"/>
            </a:xfrm>
            <a:prstGeom prst="straightConnector1">
              <a:avLst/>
            </a:prstGeom>
            <a:noFill/>
            <a:ln w="9525" cap="flat" cmpd="sng">
              <a:solidFill>
                <a:srgbClr val="87A85F"/>
              </a:solidFill>
              <a:prstDash val="dot"/>
              <a:round/>
              <a:headEnd type="none" w="med" len="med"/>
              <a:tailEnd type="triangle" w="med" len="med"/>
            </a:ln>
          </p:spPr>
        </p:cxnSp>
        <p:cxnSp>
          <p:nvCxnSpPr>
            <p:cNvPr id="206" name="Google Shape;206;g28d9396d732_1_132"/>
            <p:cNvCxnSpPr/>
            <p:nvPr/>
          </p:nvCxnSpPr>
          <p:spPr>
            <a:xfrm rot="10800000">
              <a:off x="1822300" y="3127732"/>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07" name="Google Shape;207;g28d9396d732_1_132"/>
            <p:cNvCxnSpPr/>
            <p:nvPr/>
          </p:nvCxnSpPr>
          <p:spPr>
            <a:xfrm rot="10800000">
              <a:off x="1418450" y="3127732"/>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08" name="Google Shape;208;g28d9396d732_1_132"/>
            <p:cNvCxnSpPr/>
            <p:nvPr/>
          </p:nvCxnSpPr>
          <p:spPr>
            <a:xfrm rot="10800000">
              <a:off x="1090800" y="4336258"/>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09" name="Google Shape;209;g28d9396d732_1_132"/>
            <p:cNvCxnSpPr/>
            <p:nvPr/>
          </p:nvCxnSpPr>
          <p:spPr>
            <a:xfrm>
              <a:off x="1599650" y="5493363"/>
              <a:ext cx="0" cy="217500"/>
            </a:xfrm>
            <a:prstGeom prst="straightConnector1">
              <a:avLst/>
            </a:prstGeom>
            <a:noFill/>
            <a:ln w="9525" cap="flat" cmpd="sng">
              <a:solidFill>
                <a:srgbClr val="E69F4D"/>
              </a:solidFill>
              <a:prstDash val="dot"/>
              <a:round/>
              <a:headEnd type="none" w="med" len="med"/>
              <a:tailEnd type="triangle" w="med" len="med"/>
            </a:ln>
          </p:spPr>
        </p:cxnSp>
      </p:grpSp>
      <p:sp>
        <p:nvSpPr>
          <p:cNvPr id="210" name="Google Shape;210;g28d9396d732_1_132"/>
          <p:cNvSpPr txBox="1"/>
          <p:nvPr/>
        </p:nvSpPr>
        <p:spPr>
          <a:xfrm>
            <a:off x="5040638" y="1260025"/>
            <a:ext cx="1584900" cy="4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t>Hippocampal</a:t>
            </a:r>
            <a:endParaRPr sz="1600" b="1"/>
          </a:p>
          <a:p>
            <a:pPr marL="0" lvl="0" indent="0" algn="ctr" rtl="0">
              <a:spcBef>
                <a:spcPts val="0"/>
              </a:spcBef>
              <a:spcAft>
                <a:spcPts val="0"/>
              </a:spcAft>
              <a:buNone/>
            </a:pPr>
            <a:r>
              <a:rPr lang="en-US" sz="1600" b="1"/>
              <a:t>Intermediate</a:t>
            </a:r>
            <a:endParaRPr sz="1600" b="1"/>
          </a:p>
        </p:txBody>
      </p:sp>
      <p:graphicFrame>
        <p:nvGraphicFramePr>
          <p:cNvPr id="211" name="Google Shape;211;g28d9396d732_1_132"/>
          <p:cNvGraphicFramePr/>
          <p:nvPr/>
        </p:nvGraphicFramePr>
        <p:xfrm>
          <a:off x="7206450" y="1976795"/>
          <a:ext cx="1687275" cy="3961823"/>
        </p:xfrm>
        <a:graphic>
          <a:graphicData uri="http://schemas.openxmlformats.org/drawingml/2006/table">
            <a:tbl>
              <a:tblPr>
                <a:noFill/>
              </a:tblPr>
              <a:tblGrid>
                <a:gridCol w="628750">
                  <a:extLst>
                    <a:ext uri="{9D8B030D-6E8A-4147-A177-3AD203B41FA5}">
                      <a16:colId xmlns:a16="http://schemas.microsoft.com/office/drawing/2014/main" val="20000"/>
                    </a:ext>
                  </a:extLst>
                </a:gridCol>
                <a:gridCol w="2928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tblGrid>
              <a:tr h="198200">
                <a:tc rowSpan="2">
                  <a:txBody>
                    <a:bodyPr/>
                    <a:lstStyle/>
                    <a:p>
                      <a:pPr marL="0" lvl="0" indent="0" algn="l" rtl="0">
                        <a:spcBef>
                          <a:spcPts val="0"/>
                        </a:spcBef>
                        <a:spcAft>
                          <a:spcPts val="0"/>
                        </a:spcAft>
                        <a:buNone/>
                      </a:pP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US" sz="1000" b="1"/>
                        <a:t>Radiation (cGy)</a:t>
                      </a:r>
                      <a:endParaRPr sz="10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45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b="1"/>
                        <a:t>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15</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b="1"/>
                        <a:t>50</a:t>
                      </a:r>
                      <a:endParaRPr sz="900" b="1"/>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234075">
                <a:tc>
                  <a:txBody>
                    <a:bodyPr/>
                    <a:lstStyle/>
                    <a:p>
                      <a:pPr marL="0" lvl="0" indent="0" algn="ctr" rtl="0">
                        <a:lnSpc>
                          <a:spcPct val="115000"/>
                        </a:lnSpc>
                        <a:spcBef>
                          <a:spcPts val="0"/>
                        </a:spcBef>
                        <a:spcAft>
                          <a:spcPts val="0"/>
                        </a:spcAft>
                        <a:buNone/>
                      </a:pPr>
                      <a:r>
                        <a:rPr lang="en-US" sz="800" b="1">
                          <a:solidFill>
                            <a:schemeClr val="dk1"/>
                          </a:solidFill>
                        </a:rPr>
                        <a:t>IL1a</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234075">
                <a:tc>
                  <a:txBody>
                    <a:bodyPr/>
                    <a:lstStyle/>
                    <a:p>
                      <a:pPr marL="0" lvl="0" indent="0" algn="ctr" rtl="0">
                        <a:lnSpc>
                          <a:spcPct val="115000"/>
                        </a:lnSpc>
                        <a:spcBef>
                          <a:spcPts val="0"/>
                        </a:spcBef>
                        <a:spcAft>
                          <a:spcPts val="0"/>
                        </a:spcAft>
                        <a:buNone/>
                      </a:pPr>
                      <a:r>
                        <a:rPr lang="en-US" sz="800" b="1">
                          <a:solidFill>
                            <a:schemeClr val="dk1"/>
                          </a:solidFill>
                        </a:rPr>
                        <a:t>IP10</a:t>
                      </a:r>
                      <a:endParaRPr sz="13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8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234075">
                <a:tc>
                  <a:txBody>
                    <a:bodyPr/>
                    <a:lstStyle/>
                    <a:p>
                      <a:pPr marL="0" lvl="0" indent="0" algn="ctr" rtl="0">
                        <a:lnSpc>
                          <a:spcPct val="115000"/>
                        </a:lnSpc>
                        <a:spcBef>
                          <a:spcPts val="0"/>
                        </a:spcBef>
                        <a:spcAft>
                          <a:spcPts val="0"/>
                        </a:spcAft>
                        <a:buNone/>
                      </a:pPr>
                      <a:r>
                        <a:rPr lang="en-US" sz="800" b="1">
                          <a:solidFill>
                            <a:schemeClr val="dk1"/>
                          </a:solidFill>
                        </a:rPr>
                        <a:t>KC</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r h="234075">
                <a:tc>
                  <a:txBody>
                    <a:bodyPr/>
                    <a:lstStyle/>
                    <a:p>
                      <a:pPr marL="0" lvl="0" indent="0" algn="ctr" rtl="0">
                        <a:lnSpc>
                          <a:spcPct val="115000"/>
                        </a:lnSpc>
                        <a:spcBef>
                          <a:spcPts val="0"/>
                        </a:spcBef>
                        <a:spcAft>
                          <a:spcPts val="0"/>
                        </a:spcAft>
                        <a:buNone/>
                      </a:pPr>
                      <a:r>
                        <a:rPr lang="en-US" sz="800" b="1">
                          <a:solidFill>
                            <a:schemeClr val="dk1"/>
                          </a:solidFill>
                        </a:rPr>
                        <a:t>LIX</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5"/>
                  </a:ext>
                </a:extLst>
              </a:tr>
              <a:tr h="234075">
                <a:tc>
                  <a:txBody>
                    <a:bodyPr/>
                    <a:lstStyle/>
                    <a:p>
                      <a:pPr marL="0" lvl="0" indent="0" algn="ctr" rtl="0">
                        <a:lnSpc>
                          <a:spcPct val="115000"/>
                        </a:lnSpc>
                        <a:spcBef>
                          <a:spcPts val="0"/>
                        </a:spcBef>
                        <a:spcAft>
                          <a:spcPts val="0"/>
                        </a:spcAft>
                        <a:buNone/>
                      </a:pPr>
                      <a:r>
                        <a:rPr lang="en-US" sz="800" b="1">
                          <a:solidFill>
                            <a:schemeClr val="dk1"/>
                          </a:solidFill>
                        </a:rPr>
                        <a:t>MIP1a</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6"/>
                  </a:ext>
                </a:extLst>
              </a:tr>
              <a:tr h="234075">
                <a:tc>
                  <a:txBody>
                    <a:bodyPr/>
                    <a:lstStyle/>
                    <a:p>
                      <a:pPr marL="0" lvl="0" indent="0" algn="ctr" rtl="0">
                        <a:lnSpc>
                          <a:spcPct val="115000"/>
                        </a:lnSpc>
                        <a:spcBef>
                          <a:spcPts val="0"/>
                        </a:spcBef>
                        <a:spcAft>
                          <a:spcPts val="0"/>
                        </a:spcAft>
                        <a:buNone/>
                      </a:pPr>
                      <a:r>
                        <a:rPr lang="en-US" sz="800" b="1">
                          <a:solidFill>
                            <a:schemeClr val="dk1"/>
                          </a:solidFill>
                        </a:rPr>
                        <a:t>Fractalkine</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7"/>
                  </a:ext>
                </a:extLst>
              </a:tr>
              <a:tr h="234075">
                <a:tc>
                  <a:txBody>
                    <a:bodyPr/>
                    <a:lstStyle/>
                    <a:p>
                      <a:pPr marL="0" lvl="0" indent="0" algn="ctr" rtl="0">
                        <a:lnSpc>
                          <a:spcPct val="115000"/>
                        </a:lnSpc>
                        <a:spcBef>
                          <a:spcPts val="0"/>
                        </a:spcBef>
                        <a:spcAft>
                          <a:spcPts val="0"/>
                        </a:spcAft>
                        <a:buNone/>
                      </a:pPr>
                      <a:r>
                        <a:rPr lang="en-US" sz="800" b="1">
                          <a:solidFill>
                            <a:schemeClr val="dk1"/>
                          </a:solidFill>
                        </a:rPr>
                        <a:t>IFNb-1</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8"/>
                  </a:ext>
                </a:extLst>
              </a:tr>
              <a:tr h="234075">
                <a:tc>
                  <a:txBody>
                    <a:bodyPr/>
                    <a:lstStyle/>
                    <a:p>
                      <a:pPr marL="0" lvl="0" indent="0" algn="ctr" rtl="0">
                        <a:lnSpc>
                          <a:spcPct val="115000"/>
                        </a:lnSpc>
                        <a:spcBef>
                          <a:spcPts val="0"/>
                        </a:spcBef>
                        <a:spcAft>
                          <a:spcPts val="0"/>
                        </a:spcAft>
                        <a:buNone/>
                      </a:pPr>
                      <a:r>
                        <a:rPr lang="en-US" sz="800" b="1">
                          <a:solidFill>
                            <a:schemeClr val="dk1"/>
                          </a:solidFill>
                        </a:rPr>
                        <a:t>IL16</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9"/>
                  </a:ext>
                </a:extLst>
              </a:tr>
              <a:tr h="234075">
                <a:tc>
                  <a:txBody>
                    <a:bodyPr/>
                    <a:lstStyle/>
                    <a:p>
                      <a:pPr marL="0" lvl="0" indent="0" algn="ctr" rtl="0">
                        <a:lnSpc>
                          <a:spcPct val="115000"/>
                        </a:lnSpc>
                        <a:spcBef>
                          <a:spcPts val="0"/>
                        </a:spcBef>
                        <a:spcAft>
                          <a:spcPts val="0"/>
                        </a:spcAft>
                        <a:buNone/>
                      </a:pPr>
                      <a:r>
                        <a:rPr lang="en-US" sz="800" b="1">
                          <a:solidFill>
                            <a:schemeClr val="dk1"/>
                          </a:solidFill>
                        </a:rPr>
                        <a:t>MCP5</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0"/>
                  </a:ext>
                </a:extLst>
              </a:tr>
              <a:tr h="234075">
                <a:tc>
                  <a:txBody>
                    <a:bodyPr/>
                    <a:lstStyle/>
                    <a:p>
                      <a:pPr marL="0" lvl="0" indent="0" algn="ctr" rtl="0">
                        <a:lnSpc>
                          <a:spcPct val="115000"/>
                        </a:lnSpc>
                        <a:spcBef>
                          <a:spcPts val="0"/>
                        </a:spcBef>
                        <a:spcAft>
                          <a:spcPts val="0"/>
                        </a:spcAft>
                        <a:buNone/>
                      </a:pPr>
                      <a:r>
                        <a:rPr lang="en-US" sz="800" b="1">
                          <a:solidFill>
                            <a:schemeClr val="dk1"/>
                          </a:solidFill>
                        </a:rPr>
                        <a:t>TARC</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1"/>
                  </a:ext>
                </a:extLst>
              </a:tr>
              <a:tr h="234075">
                <a:tc>
                  <a:txBody>
                    <a:bodyPr/>
                    <a:lstStyle/>
                    <a:p>
                      <a:pPr marL="0" lvl="0" indent="0" algn="ctr" rtl="0">
                        <a:lnSpc>
                          <a:spcPct val="115000"/>
                        </a:lnSpc>
                        <a:spcBef>
                          <a:spcPts val="0"/>
                        </a:spcBef>
                        <a:spcAft>
                          <a:spcPts val="0"/>
                        </a:spcAft>
                        <a:buNone/>
                      </a:pPr>
                      <a:r>
                        <a:rPr lang="en-US" sz="800" b="1">
                          <a:solidFill>
                            <a:schemeClr val="dk1"/>
                          </a:solidFill>
                        </a:rPr>
                        <a:t>Eotaxin</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2"/>
                  </a:ext>
                </a:extLst>
              </a:tr>
              <a:tr h="234075">
                <a:tc>
                  <a:txBody>
                    <a:bodyPr/>
                    <a:lstStyle/>
                    <a:p>
                      <a:pPr marL="0" lvl="0" indent="0" algn="ctr" rtl="0">
                        <a:lnSpc>
                          <a:spcPct val="115000"/>
                        </a:lnSpc>
                        <a:spcBef>
                          <a:spcPts val="0"/>
                        </a:spcBef>
                        <a:spcAft>
                          <a:spcPts val="0"/>
                        </a:spcAft>
                        <a:buNone/>
                      </a:pPr>
                      <a:r>
                        <a:rPr lang="en-US" sz="800" b="1">
                          <a:solidFill>
                            <a:schemeClr val="dk1"/>
                          </a:solidFill>
                        </a:rPr>
                        <a:t>IL2</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3"/>
                  </a:ext>
                </a:extLst>
              </a:tr>
              <a:tr h="234075">
                <a:tc>
                  <a:txBody>
                    <a:bodyPr/>
                    <a:lstStyle/>
                    <a:p>
                      <a:pPr marL="0" lvl="0" indent="0" algn="ctr" rtl="0">
                        <a:lnSpc>
                          <a:spcPct val="115000"/>
                        </a:lnSpc>
                        <a:spcBef>
                          <a:spcPts val="0"/>
                        </a:spcBef>
                        <a:spcAft>
                          <a:spcPts val="0"/>
                        </a:spcAft>
                        <a:buNone/>
                      </a:pPr>
                      <a:r>
                        <a:rPr lang="en-US" sz="800" b="1">
                          <a:solidFill>
                            <a:schemeClr val="dk1"/>
                          </a:solidFill>
                        </a:rPr>
                        <a:t>IL9</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4"/>
                  </a:ext>
                </a:extLst>
              </a:tr>
              <a:tr h="234075">
                <a:tc>
                  <a:txBody>
                    <a:bodyPr/>
                    <a:lstStyle/>
                    <a:p>
                      <a:pPr marL="0" lvl="0" indent="0" algn="ctr" rtl="0">
                        <a:lnSpc>
                          <a:spcPct val="115000"/>
                        </a:lnSpc>
                        <a:spcBef>
                          <a:spcPts val="0"/>
                        </a:spcBef>
                        <a:spcAft>
                          <a:spcPts val="0"/>
                        </a:spcAft>
                        <a:buNone/>
                      </a:pPr>
                      <a:r>
                        <a:rPr lang="en-US" sz="800" b="1">
                          <a:solidFill>
                            <a:schemeClr val="dk1"/>
                          </a:solidFill>
                        </a:rPr>
                        <a:t>IL10</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5"/>
                  </a:ext>
                </a:extLst>
              </a:tr>
              <a:tr h="87900">
                <a:tc>
                  <a:txBody>
                    <a:bodyPr/>
                    <a:lstStyle/>
                    <a:p>
                      <a:pPr marL="0" lvl="0" indent="0" algn="ctr" rtl="0">
                        <a:lnSpc>
                          <a:spcPct val="115000"/>
                        </a:lnSpc>
                        <a:spcBef>
                          <a:spcPts val="0"/>
                        </a:spcBef>
                        <a:spcAft>
                          <a:spcPts val="0"/>
                        </a:spcAft>
                        <a:buNone/>
                      </a:pPr>
                      <a:r>
                        <a:rPr lang="en-US" sz="800" b="1">
                          <a:solidFill>
                            <a:schemeClr val="dk1"/>
                          </a:solidFill>
                        </a:rPr>
                        <a:t>Exodus</a:t>
                      </a:r>
                      <a:endParaRPr sz="800" b="1">
                        <a:solidFill>
                          <a:schemeClr val="dk1"/>
                        </a:solidFill>
                      </a:endParaRPr>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28575" marR="28575" marT="19050" marB="19050" anchor="b">
                    <a:lnL w="9525" cap="flat" cmpd="sng">
                      <a:solidFill>
                        <a:srgbClr val="0B5394"/>
                      </a:solidFill>
                      <a:prstDash val="solid"/>
                      <a:round/>
                      <a:headEnd type="none" w="sm" len="sm"/>
                      <a:tailEnd type="none" w="sm" len="sm"/>
                    </a:lnL>
                    <a:lnR w="9525" cap="flat" cmpd="sng">
                      <a:solidFill>
                        <a:srgbClr val="0B5394"/>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grpSp>
        <p:nvGrpSpPr>
          <p:cNvPr id="212" name="Google Shape;212;g28d9396d732_1_132"/>
          <p:cNvGrpSpPr/>
          <p:nvPr/>
        </p:nvGrpSpPr>
        <p:grpSpPr>
          <a:xfrm>
            <a:off x="7907138" y="3572245"/>
            <a:ext cx="701025" cy="2350800"/>
            <a:chOff x="1973325" y="3500370"/>
            <a:chExt cx="701025" cy="2350800"/>
          </a:xfrm>
        </p:grpSpPr>
        <p:cxnSp>
          <p:nvCxnSpPr>
            <p:cNvPr id="213" name="Google Shape;213;g28d9396d732_1_132"/>
            <p:cNvCxnSpPr/>
            <p:nvPr/>
          </p:nvCxnSpPr>
          <p:spPr>
            <a:xfrm>
              <a:off x="2674342" y="4705515"/>
              <a:ext cx="0" cy="172500"/>
            </a:xfrm>
            <a:prstGeom prst="straightConnector1">
              <a:avLst/>
            </a:prstGeom>
            <a:noFill/>
            <a:ln w="9525" cap="flat" cmpd="sng">
              <a:solidFill>
                <a:srgbClr val="87A85F"/>
              </a:solidFill>
              <a:prstDash val="solid"/>
              <a:round/>
              <a:headEnd type="none" w="med" len="med"/>
              <a:tailEnd type="triangle" w="med" len="med"/>
            </a:ln>
          </p:spPr>
        </p:cxnSp>
        <p:cxnSp>
          <p:nvCxnSpPr>
            <p:cNvPr id="214" name="Google Shape;214;g28d9396d732_1_132"/>
            <p:cNvCxnSpPr/>
            <p:nvPr/>
          </p:nvCxnSpPr>
          <p:spPr>
            <a:xfrm rot="10800000">
              <a:off x="2674350" y="3500370"/>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15" name="Google Shape;215;g28d9396d732_1_132"/>
            <p:cNvCxnSpPr/>
            <p:nvPr/>
          </p:nvCxnSpPr>
          <p:spPr>
            <a:xfrm rot="10800000">
              <a:off x="2278125" y="3500370"/>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16" name="Google Shape;216;g28d9396d732_1_132"/>
            <p:cNvCxnSpPr/>
            <p:nvPr/>
          </p:nvCxnSpPr>
          <p:spPr>
            <a:xfrm rot="10800000">
              <a:off x="2674350" y="4480024"/>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17" name="Google Shape;217;g28d9396d732_1_132"/>
            <p:cNvCxnSpPr/>
            <p:nvPr/>
          </p:nvCxnSpPr>
          <p:spPr>
            <a:xfrm rot="10800000">
              <a:off x="2278125" y="3990195"/>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18" name="Google Shape;218;g28d9396d732_1_132"/>
            <p:cNvCxnSpPr/>
            <p:nvPr/>
          </p:nvCxnSpPr>
          <p:spPr>
            <a:xfrm rot="10800000">
              <a:off x="1973325" y="3990195"/>
              <a:ext cx="0" cy="194700"/>
            </a:xfrm>
            <a:prstGeom prst="straightConnector1">
              <a:avLst/>
            </a:prstGeom>
            <a:noFill/>
            <a:ln w="9525" cap="flat" cmpd="sng">
              <a:solidFill>
                <a:srgbClr val="87A85F"/>
              </a:solidFill>
              <a:prstDash val="dot"/>
              <a:round/>
              <a:headEnd type="none" w="med" len="med"/>
              <a:tailEnd type="triangle" w="med" len="med"/>
            </a:ln>
          </p:spPr>
        </p:cxnSp>
        <p:cxnSp>
          <p:nvCxnSpPr>
            <p:cNvPr id="219" name="Google Shape;219;g28d9396d732_1_132"/>
            <p:cNvCxnSpPr/>
            <p:nvPr/>
          </p:nvCxnSpPr>
          <p:spPr>
            <a:xfrm rot="10800000">
              <a:off x="2674350" y="3990195"/>
              <a:ext cx="0" cy="194700"/>
            </a:xfrm>
            <a:prstGeom prst="straightConnector1">
              <a:avLst/>
            </a:prstGeom>
            <a:noFill/>
            <a:ln w="9525" cap="flat" cmpd="sng">
              <a:solidFill>
                <a:srgbClr val="87A85F"/>
              </a:solidFill>
              <a:prstDash val="dot"/>
              <a:round/>
              <a:headEnd type="none" w="med" len="med"/>
              <a:tailEnd type="triangle" w="med" len="med"/>
            </a:ln>
          </p:spPr>
        </p:cxnSp>
        <p:cxnSp>
          <p:nvCxnSpPr>
            <p:cNvPr id="220" name="Google Shape;220;g28d9396d732_1_132"/>
            <p:cNvCxnSpPr/>
            <p:nvPr/>
          </p:nvCxnSpPr>
          <p:spPr>
            <a:xfrm rot="10800000">
              <a:off x="2278125" y="5656470"/>
              <a:ext cx="0" cy="194700"/>
            </a:xfrm>
            <a:prstGeom prst="straightConnector1">
              <a:avLst/>
            </a:prstGeom>
            <a:noFill/>
            <a:ln w="9525" cap="flat" cmpd="sng">
              <a:solidFill>
                <a:srgbClr val="87A85F"/>
              </a:solidFill>
              <a:prstDash val="solid"/>
              <a:round/>
              <a:headEnd type="none" w="med" len="med"/>
              <a:tailEnd type="triangle" w="med" len="med"/>
            </a:ln>
          </p:spPr>
        </p:cxnSp>
        <p:cxnSp>
          <p:nvCxnSpPr>
            <p:cNvPr id="221" name="Google Shape;221;g28d9396d732_1_132"/>
            <p:cNvCxnSpPr/>
            <p:nvPr/>
          </p:nvCxnSpPr>
          <p:spPr>
            <a:xfrm rot="10800000">
              <a:off x="2674350" y="5656470"/>
              <a:ext cx="0" cy="194700"/>
            </a:xfrm>
            <a:prstGeom prst="straightConnector1">
              <a:avLst/>
            </a:prstGeom>
            <a:noFill/>
            <a:ln w="9525" cap="flat" cmpd="sng">
              <a:solidFill>
                <a:srgbClr val="87A85F"/>
              </a:solidFill>
              <a:prstDash val="solid"/>
              <a:round/>
              <a:headEnd type="none" w="med" len="med"/>
              <a:tailEnd type="triangle" w="med" len="med"/>
            </a:ln>
          </p:spPr>
        </p:cxnSp>
      </p:grpSp>
      <p:sp>
        <p:nvSpPr>
          <p:cNvPr id="222" name="Google Shape;222;g28d9396d732_1_132"/>
          <p:cNvSpPr txBox="1"/>
          <p:nvPr/>
        </p:nvSpPr>
        <p:spPr>
          <a:xfrm>
            <a:off x="7257650" y="1260025"/>
            <a:ext cx="1584900" cy="1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t>Hippocampal</a:t>
            </a:r>
            <a:endParaRPr sz="1600" b="1"/>
          </a:p>
          <a:p>
            <a:pPr marL="0" lvl="0" indent="0" algn="ctr" rtl="0">
              <a:spcBef>
                <a:spcPts val="0"/>
              </a:spcBef>
              <a:spcAft>
                <a:spcPts val="0"/>
              </a:spcAft>
              <a:buNone/>
            </a:pPr>
            <a:r>
              <a:rPr lang="en-US" sz="1600" b="1"/>
              <a:t>Delayed</a:t>
            </a:r>
            <a:endParaRPr sz="1600" b="1"/>
          </a:p>
        </p:txBody>
      </p:sp>
      <p:sp>
        <p:nvSpPr>
          <p:cNvPr id="223" name="Google Shape;223;g28d9396d732_1_132"/>
          <p:cNvSpPr txBox="1"/>
          <p:nvPr/>
        </p:nvSpPr>
        <p:spPr>
          <a:xfrm>
            <a:off x="2783763" y="5339263"/>
            <a:ext cx="1130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solidFill>
                  <a:srgbClr val="E69F4D"/>
                </a:solidFill>
              </a:rPr>
              <a:t>Female</a:t>
            </a:r>
            <a:endParaRPr sz="1300" b="1">
              <a:solidFill>
                <a:srgbClr val="E69F4D"/>
              </a:solidFill>
            </a:endParaRPr>
          </a:p>
          <a:p>
            <a:pPr marL="0" lvl="0" indent="0" algn="l" rtl="0">
              <a:spcBef>
                <a:spcPts val="0"/>
              </a:spcBef>
              <a:spcAft>
                <a:spcPts val="0"/>
              </a:spcAft>
              <a:buNone/>
            </a:pPr>
            <a:r>
              <a:rPr lang="en-US" sz="1300" b="1">
                <a:solidFill>
                  <a:srgbClr val="87A85F"/>
                </a:solidFill>
              </a:rPr>
              <a:t>Male</a:t>
            </a:r>
            <a:endParaRPr sz="1300" b="1">
              <a:solidFill>
                <a:srgbClr val="87A85F"/>
              </a:solidFill>
            </a:endParaRPr>
          </a:p>
        </p:txBody>
      </p:sp>
      <p:sp>
        <p:nvSpPr>
          <p:cNvPr id="224" name="Google Shape;224;g28d9396d732_1_132"/>
          <p:cNvSpPr txBox="1"/>
          <p:nvPr/>
        </p:nvSpPr>
        <p:spPr>
          <a:xfrm>
            <a:off x="2874813" y="1260025"/>
            <a:ext cx="1584900" cy="4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t>Plasma</a:t>
            </a:r>
            <a:endParaRPr sz="1600" b="1"/>
          </a:p>
          <a:p>
            <a:pPr marL="0" lvl="0" indent="0" algn="ctr" rtl="0">
              <a:spcBef>
                <a:spcPts val="0"/>
              </a:spcBef>
              <a:spcAft>
                <a:spcPts val="0"/>
              </a:spcAft>
              <a:buNone/>
            </a:pPr>
            <a:r>
              <a:rPr lang="en-US" sz="1600" b="1"/>
              <a:t>Intermediate</a:t>
            </a:r>
            <a:endParaRPr sz="1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C355558-3DD2-394A-B9E7-45F26FD0DAC6}"/>
              </a:ext>
            </a:extLst>
          </p:cNvPr>
          <p:cNvSpPr>
            <a:spLocks noGrp="1" noChangeArrowheads="1"/>
          </p:cNvSpPr>
          <p:nvPr>
            <p:ph type="title"/>
          </p:nvPr>
        </p:nvSpPr>
        <p:spPr>
          <a:xfrm>
            <a:off x="0" y="-117933"/>
            <a:ext cx="11777499" cy="1325563"/>
          </a:xfrm>
        </p:spPr>
        <p:txBody>
          <a:bodyPr>
            <a:normAutofit/>
          </a:bodyPr>
          <a:lstStyle/>
          <a:p>
            <a:pPr algn="ctr"/>
            <a:r>
              <a:rPr lang="en-US" altLang="en-US" dirty="0"/>
              <a:t>Nest Build (Acute, IR+3d and Delayed, IR+91d)</a:t>
            </a:r>
          </a:p>
        </p:txBody>
      </p:sp>
      <p:sp>
        <p:nvSpPr>
          <p:cNvPr id="19460" name="Google Shape;220;p4">
            <a:extLst>
              <a:ext uri="{FF2B5EF4-FFF2-40B4-BE49-F238E27FC236}">
                <a16:creationId xmlns:a16="http://schemas.microsoft.com/office/drawing/2014/main" id="{30CCF368-2D68-5945-B987-CDD4E7B6F332}"/>
              </a:ext>
            </a:extLst>
          </p:cNvPr>
          <p:cNvSpPr txBox="1">
            <a:spLocks noChangeArrowheads="1"/>
          </p:cNvSpPr>
          <p:nvPr/>
        </p:nvSpPr>
        <p:spPr bwMode="auto">
          <a:xfrm>
            <a:off x="9355138" y="6450013"/>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00000"/>
              </a:buClr>
              <a:buFont typeface="Arial" panose="020B0604020202020204" pitchFamily="34" charset="0"/>
              <a:buNone/>
            </a:pPr>
            <a:fld id="{8C1E7BE0-AA5D-2E4F-B7A5-EC2EF786444E}" type="slidenum">
              <a:rPr lang="en-US" altLang="en-US" sz="1200">
                <a:solidFill>
                  <a:schemeClr val="bg2"/>
                </a:solidFill>
                <a:latin typeface="Arial" panose="020B0604020202020204" pitchFamily="34" charset="0"/>
                <a:cs typeface="Arial" panose="020B0604020202020204" pitchFamily="34" charset="0"/>
                <a:sym typeface="Arial" panose="020B0604020202020204" pitchFamily="34" charset="0"/>
              </a:rPr>
              <a:pPr algn="ctr" eaLnBrk="1" hangingPunct="1">
                <a:lnSpc>
                  <a:spcPct val="100000"/>
                </a:lnSpc>
                <a:spcBef>
                  <a:spcPct val="0"/>
                </a:spcBef>
                <a:buClr>
                  <a:srgbClr val="000000"/>
                </a:buClr>
                <a:buFont typeface="Arial" panose="020B0604020202020204" pitchFamily="34" charset="0"/>
                <a:buNone/>
              </a:pPr>
              <a:t>15</a:t>
            </a:fld>
            <a:endParaRPr lang="en-US" altLang="en-US" sz="1200" dirty="0">
              <a:solidFill>
                <a:schemeClr val="bg2"/>
              </a:solidFill>
              <a:latin typeface="Arial" panose="020B0604020202020204" pitchFamily="34" charset="0"/>
              <a:cs typeface="Arial" panose="020B0604020202020204" pitchFamily="34" charset="0"/>
              <a:sym typeface="Arial" panose="020B0604020202020204" pitchFamily="34" charset="0"/>
            </a:endParaRPr>
          </a:p>
        </p:txBody>
      </p:sp>
      <p:sp>
        <p:nvSpPr>
          <p:cNvPr id="36" name="Rounded Rectangle 35">
            <a:extLst>
              <a:ext uri="{FF2B5EF4-FFF2-40B4-BE49-F238E27FC236}">
                <a16:creationId xmlns:a16="http://schemas.microsoft.com/office/drawing/2014/main" id="{0D7674A3-EBC6-14B3-557C-7ED90820F99C}"/>
              </a:ext>
            </a:extLst>
          </p:cNvPr>
          <p:cNvSpPr/>
          <p:nvPr/>
        </p:nvSpPr>
        <p:spPr>
          <a:xfrm>
            <a:off x="4429193" y="2747566"/>
            <a:ext cx="502826" cy="252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3541A564-7316-FF03-B505-126323AE09A0}"/>
              </a:ext>
            </a:extLst>
          </p:cNvPr>
          <p:cNvSpPr/>
          <p:nvPr/>
        </p:nvSpPr>
        <p:spPr>
          <a:xfrm>
            <a:off x="2999402" y="-3070047"/>
            <a:ext cx="252272" cy="29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EAA2C550-0F9C-CF1D-20E6-0D696680A21A}"/>
              </a:ext>
            </a:extLst>
          </p:cNvPr>
          <p:cNvSpPr/>
          <p:nvPr/>
        </p:nvSpPr>
        <p:spPr>
          <a:xfrm>
            <a:off x="5905490" y="-3098476"/>
            <a:ext cx="252272" cy="29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033A2E6D-BCED-415B-3876-1FD1D4FE207A}"/>
              </a:ext>
            </a:extLst>
          </p:cNvPr>
          <p:cNvSpPr/>
          <p:nvPr/>
        </p:nvSpPr>
        <p:spPr>
          <a:xfrm flipH="1">
            <a:off x="6808372" y="-3169366"/>
            <a:ext cx="1181601" cy="4655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782980C-5D18-5F65-1A7A-60BCA9C0BC0A}"/>
              </a:ext>
            </a:extLst>
          </p:cNvPr>
          <p:cNvGrpSpPr/>
          <p:nvPr/>
        </p:nvGrpSpPr>
        <p:grpSpPr>
          <a:xfrm>
            <a:off x="551687" y="685837"/>
            <a:ext cx="9658376" cy="3524250"/>
            <a:chOff x="551687" y="751152"/>
            <a:chExt cx="9658376" cy="3524250"/>
          </a:xfrm>
        </p:grpSpPr>
        <p:grpSp>
          <p:nvGrpSpPr>
            <p:cNvPr id="14" name="Group 13">
              <a:extLst>
                <a:ext uri="{FF2B5EF4-FFF2-40B4-BE49-F238E27FC236}">
                  <a16:creationId xmlns:a16="http://schemas.microsoft.com/office/drawing/2014/main" id="{986BCB0F-313F-575A-7010-90FD248FFF2A}"/>
                </a:ext>
              </a:extLst>
            </p:cNvPr>
            <p:cNvGrpSpPr/>
            <p:nvPr/>
          </p:nvGrpSpPr>
          <p:grpSpPr>
            <a:xfrm>
              <a:off x="551687" y="751152"/>
              <a:ext cx="9658376" cy="3524250"/>
              <a:chOff x="-4140804" y="541929"/>
              <a:chExt cx="9658376" cy="3524250"/>
            </a:xfrm>
          </p:grpSpPr>
          <p:pic>
            <p:nvPicPr>
              <p:cNvPr id="19463" name="Google Shape;312;p10" descr="A picture containing cake, food, indoor, cream&#10;&#10;Description automatically generated">
                <a:extLst>
                  <a:ext uri="{FF2B5EF4-FFF2-40B4-BE49-F238E27FC236}">
                    <a16:creationId xmlns:a16="http://schemas.microsoft.com/office/drawing/2014/main" id="{9035C15E-DF60-1E40-B5BC-8FAE0FA0C15D}"/>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32560" y="996420"/>
                <a:ext cx="1285012" cy="104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Google Shape;313;p10" descr="A picture containing text&#10;&#10;Description automatically generated">
                <a:extLst>
                  <a:ext uri="{FF2B5EF4-FFF2-40B4-BE49-F238E27FC236}">
                    <a16:creationId xmlns:a16="http://schemas.microsoft.com/office/drawing/2014/main" id="{7156AB88-5C2E-1042-8E17-1FD8548A0FD4}"/>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96652" y="996420"/>
                <a:ext cx="1194498" cy="10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Google Shape;314;p10" descr="A picture containing food, indoor, piece, slice&#10;&#10;Description automatically generated">
                <a:extLst>
                  <a:ext uri="{FF2B5EF4-FFF2-40B4-BE49-F238E27FC236}">
                    <a16:creationId xmlns:a16="http://schemas.microsoft.com/office/drawing/2014/main" id="{44083DA0-1E34-2F4E-9944-F5A833A3BB96}"/>
                  </a:ext>
                </a:extLst>
              </p:cNvPr>
              <p:cNvPicPr preferRelativeResize="0">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2194" y="996420"/>
                <a:ext cx="1120139" cy="10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Google Shape;361;p12">
                <a:extLst>
                  <a:ext uri="{FF2B5EF4-FFF2-40B4-BE49-F238E27FC236}">
                    <a16:creationId xmlns:a16="http://schemas.microsoft.com/office/drawing/2014/main" id="{71C75A15-1A21-FC42-BC85-E5AF5167DC23}"/>
                  </a:ext>
                </a:extLst>
              </p:cNvPr>
              <p:cNvPicPr preferRelativeResize="0">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4486" y="541929"/>
                <a:ext cx="9255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362;p12">
                <a:extLst>
                  <a:ext uri="{FF2B5EF4-FFF2-40B4-BE49-F238E27FC236}">
                    <a16:creationId xmlns:a16="http://schemas.microsoft.com/office/drawing/2014/main" id="{65C239F2-68B9-714F-8C14-85F39EC9310B}"/>
                  </a:ext>
                </a:extLst>
              </p:cNvPr>
              <p:cNvSpPr txBox="1">
                <a:spLocks noChangeArrowheads="1"/>
              </p:cNvSpPr>
              <p:nvPr/>
            </p:nvSpPr>
            <p:spPr bwMode="auto">
              <a:xfrm>
                <a:off x="-4140804" y="890636"/>
                <a:ext cx="2743200" cy="46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000000"/>
                  </a:buClr>
                  <a:buFont typeface="Arial" panose="020B0604020202020204" pitchFamily="34" charset="0"/>
                  <a:buNone/>
                </a:pPr>
                <a:r>
                  <a:rPr lang="en-US" altLang="en-US" sz="2400" b="1" dirty="0">
                    <a:solidFill>
                      <a:srgbClr val="000000"/>
                    </a:solidFill>
                    <a:latin typeface="+mj-lt"/>
                    <a:cs typeface="Arial" panose="020B0604020202020204" pitchFamily="34" charset="0"/>
                    <a:sym typeface="Arial" panose="020B0604020202020204" pitchFamily="34" charset="0"/>
                  </a:rPr>
                  <a:t>Deacon Score</a:t>
                </a:r>
              </a:p>
            </p:txBody>
          </p:sp>
          <p:sp>
            <p:nvSpPr>
              <p:cNvPr id="4" name="TextBox 3">
                <a:extLst>
                  <a:ext uri="{FF2B5EF4-FFF2-40B4-BE49-F238E27FC236}">
                    <a16:creationId xmlns:a16="http://schemas.microsoft.com/office/drawing/2014/main" id="{F13B611B-DC25-7E47-93B7-74DBC30FB7B5}"/>
                  </a:ext>
                </a:extLst>
              </p:cNvPr>
              <p:cNvSpPr txBox="1"/>
              <p:nvPr/>
            </p:nvSpPr>
            <p:spPr>
              <a:xfrm>
                <a:off x="-2801819" y="1278189"/>
                <a:ext cx="3165164" cy="338554"/>
              </a:xfrm>
              <a:prstGeom prst="rect">
                <a:avLst/>
              </a:prstGeom>
              <a:noFill/>
            </p:spPr>
            <p:txBody>
              <a:bodyPr wrap="square" rtlCol="0">
                <a:spAutoFit/>
              </a:bodyPr>
              <a:lstStyle/>
              <a:p>
                <a:r>
                  <a:rPr lang="en-US" sz="1600" b="1" dirty="0">
                    <a:latin typeface="+mj-lt"/>
                  </a:rPr>
                  <a:t>Least developed nestlet build</a:t>
                </a:r>
              </a:p>
            </p:txBody>
          </p:sp>
          <p:sp>
            <p:nvSpPr>
              <p:cNvPr id="44" name="TextBox 43">
                <a:extLst>
                  <a:ext uri="{FF2B5EF4-FFF2-40B4-BE49-F238E27FC236}">
                    <a16:creationId xmlns:a16="http://schemas.microsoft.com/office/drawing/2014/main" id="{61EE6B9F-2A07-8C4F-A06D-B8B1B7441740}"/>
                  </a:ext>
                </a:extLst>
              </p:cNvPr>
              <p:cNvSpPr txBox="1"/>
              <p:nvPr/>
            </p:nvSpPr>
            <p:spPr>
              <a:xfrm>
                <a:off x="-2808393" y="1788533"/>
                <a:ext cx="2969218" cy="338554"/>
              </a:xfrm>
              <a:prstGeom prst="rect">
                <a:avLst/>
              </a:prstGeom>
              <a:noFill/>
            </p:spPr>
            <p:txBody>
              <a:bodyPr wrap="square" rtlCol="0">
                <a:spAutoFit/>
              </a:bodyPr>
              <a:lstStyle/>
              <a:p>
                <a:r>
                  <a:rPr lang="en-US" sz="1600" b="1" dirty="0">
                    <a:latin typeface="+mj-lt"/>
                  </a:rPr>
                  <a:t>Most developed nestlet build</a:t>
                </a:r>
              </a:p>
            </p:txBody>
          </p:sp>
        </p:grpSp>
        <p:grpSp>
          <p:nvGrpSpPr>
            <p:cNvPr id="6" name="Group 5">
              <a:extLst>
                <a:ext uri="{FF2B5EF4-FFF2-40B4-BE49-F238E27FC236}">
                  <a16:creationId xmlns:a16="http://schemas.microsoft.com/office/drawing/2014/main" id="{4EA0B780-BA28-F775-8630-0A8C0CF68194}"/>
                </a:ext>
              </a:extLst>
            </p:cNvPr>
            <p:cNvGrpSpPr/>
            <p:nvPr/>
          </p:nvGrpSpPr>
          <p:grpSpPr>
            <a:xfrm>
              <a:off x="6119894" y="1895770"/>
              <a:ext cx="3091336" cy="351617"/>
              <a:chOff x="6225823" y="1623327"/>
              <a:chExt cx="3091336" cy="351617"/>
            </a:xfrm>
          </p:grpSpPr>
          <p:sp>
            <p:nvSpPr>
              <p:cNvPr id="16" name="TextBox 15">
                <a:extLst>
                  <a:ext uri="{FF2B5EF4-FFF2-40B4-BE49-F238E27FC236}">
                    <a16:creationId xmlns:a16="http://schemas.microsoft.com/office/drawing/2014/main" id="{0238B8B8-5F43-B34E-0495-FFA2F4D63693}"/>
                  </a:ext>
                </a:extLst>
              </p:cNvPr>
              <p:cNvSpPr txBox="1"/>
              <p:nvPr/>
            </p:nvSpPr>
            <p:spPr>
              <a:xfrm>
                <a:off x="6225823" y="1623327"/>
                <a:ext cx="288862" cy="338554"/>
              </a:xfrm>
              <a:prstGeom prst="rect">
                <a:avLst/>
              </a:prstGeom>
              <a:solidFill>
                <a:srgbClr val="7030A0"/>
              </a:solidFill>
            </p:spPr>
            <p:txBody>
              <a:bodyPr wrap="none" rtlCol="0">
                <a:spAutoFit/>
              </a:bodyPr>
              <a:lstStyle/>
              <a:p>
                <a:r>
                  <a:rPr lang="en-US" sz="1600" b="1" dirty="0"/>
                  <a:t>3</a:t>
                </a:r>
              </a:p>
            </p:txBody>
          </p:sp>
          <p:sp>
            <p:nvSpPr>
              <p:cNvPr id="18" name="TextBox 17">
                <a:extLst>
                  <a:ext uri="{FF2B5EF4-FFF2-40B4-BE49-F238E27FC236}">
                    <a16:creationId xmlns:a16="http://schemas.microsoft.com/office/drawing/2014/main" id="{8854D331-3317-901F-4EEC-8E4A9EC4FA21}"/>
                  </a:ext>
                </a:extLst>
              </p:cNvPr>
              <p:cNvSpPr txBox="1"/>
              <p:nvPr/>
            </p:nvSpPr>
            <p:spPr>
              <a:xfrm>
                <a:off x="9028297" y="1636390"/>
                <a:ext cx="288862" cy="338554"/>
              </a:xfrm>
              <a:prstGeom prst="rect">
                <a:avLst/>
              </a:prstGeom>
              <a:solidFill>
                <a:srgbClr val="00B0F0"/>
              </a:solidFill>
            </p:spPr>
            <p:txBody>
              <a:bodyPr wrap="none" rtlCol="0">
                <a:spAutoFit/>
              </a:bodyPr>
              <a:lstStyle/>
              <a:p>
                <a:r>
                  <a:rPr lang="en-US" sz="1600" b="1" dirty="0"/>
                  <a:t>5</a:t>
                </a:r>
              </a:p>
            </p:txBody>
          </p:sp>
          <p:sp>
            <p:nvSpPr>
              <p:cNvPr id="5" name="TextBox 4">
                <a:extLst>
                  <a:ext uri="{FF2B5EF4-FFF2-40B4-BE49-F238E27FC236}">
                    <a16:creationId xmlns:a16="http://schemas.microsoft.com/office/drawing/2014/main" id="{625887A2-1811-B928-9C79-1DEE23B86FC5}"/>
                  </a:ext>
                </a:extLst>
              </p:cNvPr>
              <p:cNvSpPr txBox="1"/>
              <p:nvPr/>
            </p:nvSpPr>
            <p:spPr>
              <a:xfrm flipH="1">
                <a:off x="7603893" y="1625557"/>
                <a:ext cx="288861" cy="338554"/>
              </a:xfrm>
              <a:prstGeom prst="rect">
                <a:avLst/>
              </a:prstGeom>
              <a:solidFill>
                <a:srgbClr val="00B050"/>
              </a:solidFill>
            </p:spPr>
            <p:txBody>
              <a:bodyPr wrap="square" rtlCol="0">
                <a:spAutoFit/>
              </a:bodyPr>
              <a:lstStyle/>
              <a:p>
                <a:r>
                  <a:rPr lang="en-US" sz="1600" b="1" dirty="0"/>
                  <a:t>4</a:t>
                </a:r>
              </a:p>
            </p:txBody>
          </p:sp>
        </p:grpSp>
      </p:grpSp>
      <p:grpSp>
        <p:nvGrpSpPr>
          <p:cNvPr id="32" name="Group 31">
            <a:extLst>
              <a:ext uri="{FF2B5EF4-FFF2-40B4-BE49-F238E27FC236}">
                <a16:creationId xmlns:a16="http://schemas.microsoft.com/office/drawing/2014/main" id="{6CD09ABF-1A0E-1796-EFB3-C1EC7EA547B1}"/>
              </a:ext>
            </a:extLst>
          </p:cNvPr>
          <p:cNvGrpSpPr/>
          <p:nvPr/>
        </p:nvGrpSpPr>
        <p:grpSpPr>
          <a:xfrm>
            <a:off x="913977" y="5066084"/>
            <a:ext cx="10452799" cy="1636172"/>
            <a:chOff x="913977" y="5066084"/>
            <a:chExt cx="10452799" cy="1636172"/>
          </a:xfrm>
        </p:grpSpPr>
        <p:sp>
          <p:nvSpPr>
            <p:cNvPr id="10" name="TextBox 9">
              <a:extLst>
                <a:ext uri="{FF2B5EF4-FFF2-40B4-BE49-F238E27FC236}">
                  <a16:creationId xmlns:a16="http://schemas.microsoft.com/office/drawing/2014/main" id="{1A1A10E0-D14F-E6F0-46BE-F2D8B5F1F38E}"/>
                </a:ext>
              </a:extLst>
            </p:cNvPr>
            <p:cNvSpPr txBox="1"/>
            <p:nvPr/>
          </p:nvSpPr>
          <p:spPr>
            <a:xfrm>
              <a:off x="913977" y="5754371"/>
              <a:ext cx="3806064" cy="646331"/>
            </a:xfrm>
            <a:prstGeom prst="rect">
              <a:avLst/>
            </a:prstGeom>
            <a:noFill/>
            <a:ln>
              <a:solidFill>
                <a:schemeClr val="tx1"/>
              </a:solidFill>
            </a:ln>
          </p:spPr>
          <p:txBody>
            <a:bodyPr wrap="square">
              <a:spAutoFit/>
            </a:bodyPr>
            <a:lstStyle/>
            <a:p>
              <a:pPr>
                <a:buClr>
                  <a:srgbClr val="FFFFFF"/>
                </a:buClr>
                <a:buNone/>
              </a:pPr>
              <a:r>
                <a:rPr lang="en-US" altLang="en-US" sz="1800" b="1" dirty="0">
                  <a:latin typeface="+mj-lt"/>
                  <a:cs typeface="Calibri" panose="020F0502020204030204" pitchFamily="34" charset="0"/>
                </a:rPr>
                <a:t>- No significant dose  or sex </a:t>
              </a:r>
              <a:r>
                <a:rPr lang="en-US" altLang="en-US" b="1" dirty="0">
                  <a:latin typeface="+mj-lt"/>
                  <a:cs typeface="Calibri" panose="020F0502020204030204" pitchFamily="34" charset="0"/>
                </a:rPr>
                <a:t>d</a:t>
              </a:r>
              <a:r>
                <a:rPr lang="en-US" altLang="en-US" sz="1800" b="1" dirty="0">
                  <a:latin typeface="+mj-lt"/>
                  <a:cs typeface="Calibri" panose="020F0502020204030204" pitchFamily="34" charset="0"/>
                </a:rPr>
                <a:t>ifferences</a:t>
              </a:r>
            </a:p>
            <a:p>
              <a:pPr>
                <a:buClr>
                  <a:srgbClr val="FFFFFF"/>
                </a:buClr>
                <a:buNone/>
              </a:pPr>
              <a:r>
                <a:rPr lang="en-US" altLang="en-US" b="1" dirty="0">
                  <a:latin typeface="+mj-lt"/>
                  <a:cs typeface="Calibri" panose="020F0502020204030204" pitchFamily="34" charset="0"/>
                </a:rPr>
                <a:t>- Nest builds degraded</a:t>
              </a:r>
              <a:endParaRPr lang="en-US" altLang="en-US" sz="1800" b="1" dirty="0">
                <a:latin typeface="+mj-lt"/>
                <a:cs typeface="Arial" panose="020B0604020202020204" pitchFamily="34" charset="0"/>
              </a:endParaRPr>
            </a:p>
          </p:txBody>
        </p:sp>
        <p:sp>
          <p:nvSpPr>
            <p:cNvPr id="15" name="TextBox 14">
              <a:extLst>
                <a:ext uri="{FF2B5EF4-FFF2-40B4-BE49-F238E27FC236}">
                  <a16:creationId xmlns:a16="http://schemas.microsoft.com/office/drawing/2014/main" id="{179ECEF2-B6AC-29F7-107D-5004D0A9CC99}"/>
                </a:ext>
              </a:extLst>
            </p:cNvPr>
            <p:cNvSpPr txBox="1"/>
            <p:nvPr/>
          </p:nvSpPr>
          <p:spPr>
            <a:xfrm>
              <a:off x="1788374" y="5362564"/>
              <a:ext cx="1971557" cy="400110"/>
            </a:xfrm>
            <a:prstGeom prst="rect">
              <a:avLst/>
            </a:prstGeom>
            <a:noFill/>
          </p:spPr>
          <p:txBody>
            <a:bodyPr wrap="square">
              <a:spAutoFit/>
            </a:bodyPr>
            <a:lstStyle/>
            <a:p>
              <a:r>
                <a:rPr lang="en-US" sz="2000" b="1" dirty="0">
                  <a:latin typeface="+mj-lt"/>
                </a:rPr>
                <a:t>Delayed, IR+91d</a:t>
              </a:r>
            </a:p>
          </p:txBody>
        </p:sp>
        <p:pic>
          <p:nvPicPr>
            <p:cNvPr id="19" name="Picture 18">
              <a:extLst>
                <a:ext uri="{FF2B5EF4-FFF2-40B4-BE49-F238E27FC236}">
                  <a16:creationId xmlns:a16="http://schemas.microsoft.com/office/drawing/2014/main" id="{3FFE24A1-FA15-5270-6126-BE9916599954}"/>
                </a:ext>
              </a:extLst>
            </p:cNvPr>
            <p:cNvPicPr>
              <a:picLocks noChangeAspect="1"/>
            </p:cNvPicPr>
            <p:nvPr/>
          </p:nvPicPr>
          <p:blipFill rotWithShape="1">
            <a:blip r:embed="rId7"/>
            <a:srcRect l="19954" t="59597" b="-1"/>
            <a:stretch/>
          </p:blipFill>
          <p:spPr>
            <a:xfrm>
              <a:off x="5391140" y="5066084"/>
              <a:ext cx="5975636" cy="1636172"/>
            </a:xfrm>
            <a:prstGeom prst="rect">
              <a:avLst/>
            </a:prstGeom>
          </p:spPr>
        </p:pic>
      </p:grpSp>
      <p:grpSp>
        <p:nvGrpSpPr>
          <p:cNvPr id="12" name="Group 11">
            <a:extLst>
              <a:ext uri="{FF2B5EF4-FFF2-40B4-BE49-F238E27FC236}">
                <a16:creationId xmlns:a16="http://schemas.microsoft.com/office/drawing/2014/main" id="{0646A242-73FF-0F79-4EC1-EEC12CD0D1C4}"/>
              </a:ext>
            </a:extLst>
          </p:cNvPr>
          <p:cNvGrpSpPr/>
          <p:nvPr/>
        </p:nvGrpSpPr>
        <p:grpSpPr>
          <a:xfrm>
            <a:off x="1004684" y="2578683"/>
            <a:ext cx="10130080" cy="2344186"/>
            <a:chOff x="1004684" y="2578683"/>
            <a:chExt cx="10130080" cy="2344186"/>
          </a:xfrm>
        </p:grpSpPr>
        <p:grpSp>
          <p:nvGrpSpPr>
            <p:cNvPr id="29" name="Group 28">
              <a:extLst>
                <a:ext uri="{FF2B5EF4-FFF2-40B4-BE49-F238E27FC236}">
                  <a16:creationId xmlns:a16="http://schemas.microsoft.com/office/drawing/2014/main" id="{94A660B1-A4EE-82CE-60BC-1AD2D497FF88}"/>
                </a:ext>
              </a:extLst>
            </p:cNvPr>
            <p:cNvGrpSpPr/>
            <p:nvPr/>
          </p:nvGrpSpPr>
          <p:grpSpPr>
            <a:xfrm>
              <a:off x="1004684" y="2578683"/>
              <a:ext cx="9689873" cy="2050487"/>
              <a:chOff x="1045273" y="2620795"/>
              <a:chExt cx="9689873" cy="2050487"/>
            </a:xfrm>
          </p:grpSpPr>
          <p:sp>
            <p:nvSpPr>
              <p:cNvPr id="27" name="TextBox 26">
                <a:extLst>
                  <a:ext uri="{FF2B5EF4-FFF2-40B4-BE49-F238E27FC236}">
                    <a16:creationId xmlns:a16="http://schemas.microsoft.com/office/drawing/2014/main" id="{857786F3-5F44-A248-4DAC-5E7C9BF72254}"/>
                  </a:ext>
                </a:extLst>
              </p:cNvPr>
              <p:cNvSpPr txBox="1"/>
              <p:nvPr/>
            </p:nvSpPr>
            <p:spPr>
              <a:xfrm>
                <a:off x="1826872" y="3152505"/>
                <a:ext cx="1480233" cy="400110"/>
              </a:xfrm>
              <a:prstGeom prst="rect">
                <a:avLst/>
              </a:prstGeom>
              <a:noFill/>
              <a:ln>
                <a:noFill/>
              </a:ln>
            </p:spPr>
            <p:txBody>
              <a:bodyPr wrap="square" rtlCol="0">
                <a:spAutoFit/>
              </a:bodyPr>
              <a:lstStyle/>
              <a:p>
                <a:r>
                  <a:rPr lang="en-US" sz="2000" b="1" dirty="0">
                    <a:latin typeface="+mj-lt"/>
                  </a:rPr>
                  <a:t>Acute, IR+3d</a:t>
                </a:r>
              </a:p>
            </p:txBody>
          </p:sp>
          <p:sp>
            <p:nvSpPr>
              <p:cNvPr id="49" name="Google Shape;222;p4">
                <a:extLst>
                  <a:ext uri="{FF2B5EF4-FFF2-40B4-BE49-F238E27FC236}">
                    <a16:creationId xmlns:a16="http://schemas.microsoft.com/office/drawing/2014/main" id="{F977CF88-FADF-2A8F-46F7-036491D1ADFC}"/>
                  </a:ext>
                </a:extLst>
              </p:cNvPr>
              <p:cNvSpPr txBox="1">
                <a:spLocks noChangeArrowheads="1"/>
              </p:cNvSpPr>
              <p:nvPr/>
            </p:nvSpPr>
            <p:spPr bwMode="auto">
              <a:xfrm>
                <a:off x="1045273" y="3595149"/>
                <a:ext cx="3531087" cy="10761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Clr>
                    <a:srgbClr val="FFFFFF"/>
                  </a:buClr>
                  <a:buNone/>
                </a:pPr>
                <a:r>
                  <a:rPr lang="en-US" altLang="en-US" sz="1800" b="1" dirty="0">
                    <a:latin typeface="+mj-lt"/>
                    <a:cs typeface="Calibri" panose="020F0502020204030204" pitchFamily="34" charset="0"/>
                  </a:rPr>
                  <a:t>- 15cGy males poorer than sham</a:t>
                </a:r>
              </a:p>
              <a:p>
                <a:pPr>
                  <a:buClr>
                    <a:srgbClr val="FFFFFF"/>
                  </a:buClr>
                  <a:buNone/>
                </a:pPr>
                <a:r>
                  <a:rPr lang="en-US" altLang="en-US" sz="1800" b="1" dirty="0">
                    <a:latin typeface="+mj-lt"/>
                    <a:cs typeface="Calibri" panose="020F0502020204030204" pitchFamily="34" charset="0"/>
                  </a:rPr>
                  <a:t>- 50cGy females better than sham</a:t>
                </a:r>
                <a:endParaRPr lang="en-US" altLang="en-US" sz="1800" b="1" dirty="0">
                  <a:latin typeface="+mj-lt"/>
                  <a:cs typeface="Arial" panose="020B0604020202020204" pitchFamily="34" charset="0"/>
                </a:endParaRPr>
              </a:p>
              <a:p>
                <a:pPr>
                  <a:buClr>
                    <a:srgbClr val="FFFFFF"/>
                  </a:buClr>
                  <a:buNone/>
                </a:pPr>
                <a:r>
                  <a:rPr lang="en-US" altLang="en-US" sz="1800" b="1" dirty="0">
                    <a:cs typeface="Calibri" panose="020F0502020204030204" pitchFamily="34" charset="0"/>
                  </a:rPr>
                  <a:t>- </a:t>
                </a:r>
                <a:r>
                  <a:rPr lang="en-US" altLang="en-US" sz="1800" b="1" dirty="0">
                    <a:latin typeface="+mj-lt"/>
                    <a:cs typeface="Calibri" panose="020F0502020204030204" pitchFamily="34" charset="0"/>
                  </a:rPr>
                  <a:t>Females better than males (50cGy)</a:t>
                </a:r>
              </a:p>
              <a:p>
                <a:pPr>
                  <a:buClr>
                    <a:srgbClr val="FFFFFF"/>
                  </a:buClr>
                  <a:buNone/>
                </a:pPr>
                <a:endParaRPr lang="en-US" altLang="en-US" sz="1800" b="1" dirty="0">
                  <a:solidFill>
                    <a:srgbClr val="00205F"/>
                  </a:solidFill>
                  <a:latin typeface="+mj-lt"/>
                  <a:cs typeface="Arial" panose="020B0604020202020204" pitchFamily="34" charset="0"/>
                </a:endParaRPr>
              </a:p>
            </p:txBody>
          </p:sp>
          <p:cxnSp>
            <p:nvCxnSpPr>
              <p:cNvPr id="20" name="Straight Connector 19">
                <a:extLst>
                  <a:ext uri="{FF2B5EF4-FFF2-40B4-BE49-F238E27FC236}">
                    <a16:creationId xmlns:a16="http://schemas.microsoft.com/office/drawing/2014/main" id="{A478B7A9-02C3-9D09-00D3-824916317D82}"/>
                  </a:ext>
                </a:extLst>
              </p:cNvPr>
              <p:cNvCxnSpPr>
                <a:cxnSpLocks/>
              </p:cNvCxnSpPr>
              <p:nvPr/>
            </p:nvCxnSpPr>
            <p:spPr>
              <a:xfrm>
                <a:off x="5686750" y="3096006"/>
                <a:ext cx="136175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1E370A-9650-30A4-1264-8EF784E49BFF}"/>
                  </a:ext>
                </a:extLst>
              </p:cNvPr>
              <p:cNvSpPr txBox="1"/>
              <p:nvPr/>
            </p:nvSpPr>
            <p:spPr>
              <a:xfrm>
                <a:off x="6264325" y="2815617"/>
                <a:ext cx="342557" cy="369332"/>
              </a:xfrm>
              <a:prstGeom prst="rect">
                <a:avLst/>
              </a:prstGeom>
              <a:noFill/>
            </p:spPr>
            <p:txBody>
              <a:bodyPr wrap="square">
                <a:spAutoFit/>
              </a:bodyPr>
              <a:lstStyle/>
              <a:p>
                <a:r>
                  <a:rPr lang="en-US" altLang="en-US" sz="1800" b="1" dirty="0">
                    <a:solidFill>
                      <a:srgbClr val="0070C0"/>
                    </a:solidFill>
                  </a:rPr>
                  <a:t>*</a:t>
                </a:r>
                <a:endParaRPr lang="en-US" dirty="0">
                  <a:solidFill>
                    <a:srgbClr val="0070C0"/>
                  </a:solidFill>
                </a:endParaRPr>
              </a:p>
            </p:txBody>
          </p:sp>
          <p:sp>
            <p:nvSpPr>
              <p:cNvPr id="62" name="TextBox 61">
                <a:extLst>
                  <a:ext uri="{FF2B5EF4-FFF2-40B4-BE49-F238E27FC236}">
                    <a16:creationId xmlns:a16="http://schemas.microsoft.com/office/drawing/2014/main" id="{D44781D2-9D96-9E6B-8222-7D5B26CE91DD}"/>
                  </a:ext>
                </a:extLst>
              </p:cNvPr>
              <p:cNvSpPr txBox="1"/>
              <p:nvPr/>
            </p:nvSpPr>
            <p:spPr>
              <a:xfrm>
                <a:off x="5396770" y="2620795"/>
                <a:ext cx="699230" cy="338554"/>
              </a:xfrm>
              <a:prstGeom prst="rect">
                <a:avLst/>
              </a:prstGeom>
              <a:noFill/>
            </p:spPr>
            <p:txBody>
              <a:bodyPr wrap="none" rtlCol="0">
                <a:spAutoFit/>
              </a:bodyPr>
              <a:lstStyle/>
              <a:p>
                <a:r>
                  <a:rPr lang="en-US" sz="1600" b="1" dirty="0"/>
                  <a:t>Males</a:t>
                </a:r>
              </a:p>
            </p:txBody>
          </p:sp>
          <p:sp>
            <p:nvSpPr>
              <p:cNvPr id="63" name="TextBox 62">
                <a:extLst>
                  <a:ext uri="{FF2B5EF4-FFF2-40B4-BE49-F238E27FC236}">
                    <a16:creationId xmlns:a16="http://schemas.microsoft.com/office/drawing/2014/main" id="{0B23AA34-D1D5-9963-3C3B-8E30D6572446}"/>
                  </a:ext>
                </a:extLst>
              </p:cNvPr>
              <p:cNvSpPr txBox="1"/>
              <p:nvPr/>
            </p:nvSpPr>
            <p:spPr>
              <a:xfrm>
                <a:off x="8146309" y="2633910"/>
                <a:ext cx="880562" cy="338554"/>
              </a:xfrm>
              <a:prstGeom prst="rect">
                <a:avLst/>
              </a:prstGeom>
              <a:noFill/>
            </p:spPr>
            <p:txBody>
              <a:bodyPr wrap="none" rtlCol="0">
                <a:spAutoFit/>
              </a:bodyPr>
              <a:lstStyle/>
              <a:p>
                <a:r>
                  <a:rPr lang="en-US" sz="1600" b="1" dirty="0"/>
                  <a:t>Females</a:t>
                </a:r>
              </a:p>
            </p:txBody>
          </p:sp>
          <p:cxnSp>
            <p:nvCxnSpPr>
              <p:cNvPr id="21" name="Straight Connector 20">
                <a:extLst>
                  <a:ext uri="{FF2B5EF4-FFF2-40B4-BE49-F238E27FC236}">
                    <a16:creationId xmlns:a16="http://schemas.microsoft.com/office/drawing/2014/main" id="{695710DD-39B4-654F-CA3E-22E2BA6E5CBD}"/>
                  </a:ext>
                </a:extLst>
              </p:cNvPr>
              <p:cNvCxnSpPr>
                <a:cxnSpLocks/>
              </p:cNvCxnSpPr>
              <p:nvPr/>
            </p:nvCxnSpPr>
            <p:spPr>
              <a:xfrm>
                <a:off x="8496300" y="3072085"/>
                <a:ext cx="2238846" cy="2144"/>
              </a:xfrm>
              <a:prstGeom prst="line">
                <a:avLst/>
              </a:prstGeom>
              <a:ln w="22225">
                <a:solidFill>
                  <a:srgbClr val="FF40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00B7CF8-E99E-33C0-B9CF-6179071C13A4}"/>
                  </a:ext>
                </a:extLst>
              </p:cNvPr>
              <p:cNvSpPr txBox="1"/>
              <p:nvPr/>
            </p:nvSpPr>
            <p:spPr>
              <a:xfrm>
                <a:off x="9477812" y="2798366"/>
                <a:ext cx="342557" cy="369332"/>
              </a:xfrm>
              <a:prstGeom prst="rect">
                <a:avLst/>
              </a:prstGeom>
              <a:noFill/>
              <a:ln>
                <a:noFill/>
              </a:ln>
            </p:spPr>
            <p:txBody>
              <a:bodyPr wrap="square">
                <a:spAutoFit/>
              </a:bodyPr>
              <a:lstStyle/>
              <a:p>
                <a:r>
                  <a:rPr lang="en-US" altLang="en-US" sz="1800" b="1" dirty="0">
                    <a:solidFill>
                      <a:srgbClr val="FF40FF"/>
                    </a:solidFill>
                  </a:rPr>
                  <a:t>*</a:t>
                </a:r>
                <a:endParaRPr lang="en-US" dirty="0">
                  <a:solidFill>
                    <a:srgbClr val="FF40FF"/>
                  </a:solidFill>
                </a:endParaRPr>
              </a:p>
            </p:txBody>
          </p:sp>
        </p:grpSp>
        <p:grpSp>
          <p:nvGrpSpPr>
            <p:cNvPr id="2" name="Group 1">
              <a:extLst>
                <a:ext uri="{FF2B5EF4-FFF2-40B4-BE49-F238E27FC236}">
                  <a16:creationId xmlns:a16="http://schemas.microsoft.com/office/drawing/2014/main" id="{5CE33A12-16A0-3A9A-A235-DBDA933D6FCE}"/>
                </a:ext>
              </a:extLst>
            </p:cNvPr>
            <p:cNvGrpSpPr/>
            <p:nvPr/>
          </p:nvGrpSpPr>
          <p:grpSpPr>
            <a:xfrm>
              <a:off x="4720041" y="2960197"/>
              <a:ext cx="6414723" cy="1962672"/>
              <a:chOff x="1108649" y="824133"/>
              <a:chExt cx="9974702" cy="2712784"/>
            </a:xfrm>
          </p:grpSpPr>
          <p:grpSp>
            <p:nvGrpSpPr>
              <p:cNvPr id="3" name="Group 2">
                <a:extLst>
                  <a:ext uri="{FF2B5EF4-FFF2-40B4-BE49-F238E27FC236}">
                    <a16:creationId xmlns:a16="http://schemas.microsoft.com/office/drawing/2014/main" id="{65BE7589-FFF3-4F31-F04F-C5AD92923A5E}"/>
                  </a:ext>
                </a:extLst>
              </p:cNvPr>
              <p:cNvGrpSpPr/>
              <p:nvPr/>
            </p:nvGrpSpPr>
            <p:grpSpPr>
              <a:xfrm>
                <a:off x="1108649" y="1037677"/>
                <a:ext cx="9974702" cy="2391321"/>
                <a:chOff x="1108649" y="1037677"/>
                <a:chExt cx="9974702" cy="2391321"/>
              </a:xfrm>
            </p:grpSpPr>
            <p:pic>
              <p:nvPicPr>
                <p:cNvPr id="9" name="Picture 8">
                  <a:extLst>
                    <a:ext uri="{FF2B5EF4-FFF2-40B4-BE49-F238E27FC236}">
                      <a16:creationId xmlns:a16="http://schemas.microsoft.com/office/drawing/2014/main" id="{E8DBFC81-33D6-435E-6E06-89984508B598}"/>
                    </a:ext>
                  </a:extLst>
                </p:cNvPr>
                <p:cNvPicPr>
                  <a:picLocks noChangeAspect="1"/>
                </p:cNvPicPr>
                <p:nvPr/>
              </p:nvPicPr>
              <p:blipFill rotWithShape="1">
                <a:blip r:embed="rId8"/>
                <a:srcRect l="3010" t="22173" b="5573"/>
                <a:stretch/>
              </p:blipFill>
              <p:spPr>
                <a:xfrm>
                  <a:off x="1108649" y="1037677"/>
                  <a:ext cx="9974702" cy="2391321"/>
                </a:xfrm>
                <a:prstGeom prst="rect">
                  <a:avLst/>
                </a:prstGeom>
              </p:spPr>
            </p:pic>
            <p:sp>
              <p:nvSpPr>
                <p:cNvPr id="11" name="Rectangle 10">
                  <a:extLst>
                    <a:ext uri="{FF2B5EF4-FFF2-40B4-BE49-F238E27FC236}">
                      <a16:creationId xmlns:a16="http://schemas.microsoft.com/office/drawing/2014/main" id="{6D65105E-BE12-3E49-24FB-FD8491871CBC}"/>
                    </a:ext>
                  </a:extLst>
                </p:cNvPr>
                <p:cNvSpPr/>
                <p:nvPr/>
              </p:nvSpPr>
              <p:spPr>
                <a:xfrm>
                  <a:off x="4272455" y="1040524"/>
                  <a:ext cx="677917" cy="2522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7" name="Picture 6">
                <a:extLst>
                  <a:ext uri="{FF2B5EF4-FFF2-40B4-BE49-F238E27FC236}">
                    <a16:creationId xmlns:a16="http://schemas.microsoft.com/office/drawing/2014/main" id="{B3771141-B2AE-6F02-DF42-4148FDB8A598}"/>
                  </a:ext>
                </a:extLst>
              </p:cNvPr>
              <p:cNvPicPr>
                <a:picLocks noChangeAspect="1"/>
              </p:cNvPicPr>
              <p:nvPr/>
            </p:nvPicPr>
            <p:blipFill rotWithShape="1">
              <a:blip r:embed="rId9">
                <a:extLst>
                  <a:ext uri="{28A0092B-C50C-407E-A947-70E740481C1C}">
                    <a14:useLocalDpi xmlns:a14="http://schemas.microsoft.com/office/drawing/2010/main" val="0"/>
                  </a:ext>
                </a:extLst>
              </a:blip>
              <a:srcRect l="20241" r="45455"/>
              <a:stretch/>
            </p:blipFill>
            <p:spPr>
              <a:xfrm>
                <a:off x="4126282" y="824133"/>
                <a:ext cx="1013277" cy="2712784"/>
              </a:xfrm>
              <a:prstGeom prst="rect">
                <a:avLst/>
              </a:prstGeom>
            </p:spPr>
          </p:pic>
        </p:grpSp>
      </p:grpSp>
      <p:sp>
        <p:nvSpPr>
          <p:cNvPr id="13" name="TextBox 12">
            <a:extLst>
              <a:ext uri="{FF2B5EF4-FFF2-40B4-BE49-F238E27FC236}">
                <a16:creationId xmlns:a16="http://schemas.microsoft.com/office/drawing/2014/main" id="{8BA0C236-4727-67B8-DB7C-4D76A9E93029}"/>
              </a:ext>
            </a:extLst>
          </p:cNvPr>
          <p:cNvSpPr txBox="1"/>
          <p:nvPr/>
        </p:nvSpPr>
        <p:spPr>
          <a:xfrm>
            <a:off x="9995177" y="6632575"/>
            <a:ext cx="2743198" cy="276999"/>
          </a:xfrm>
          <a:prstGeom prst="rect">
            <a:avLst/>
          </a:prstGeom>
          <a:noFill/>
        </p:spPr>
        <p:txBody>
          <a:bodyPr wrap="square" rtlCol="0">
            <a:spAutoFit/>
          </a:bodyPr>
          <a:lstStyle/>
          <a:p>
            <a:r>
              <a:rPr lang="en-US" sz="1200" dirty="0"/>
              <a:t>Puukila et al. 2023</a:t>
            </a:r>
          </a:p>
        </p:txBody>
      </p:sp>
    </p:spTree>
  </p:cSld>
  <p:clrMapOvr>
    <a:masterClrMapping/>
  </p:clrMapOvr>
  <mc:AlternateContent xmlns:mc="http://schemas.openxmlformats.org/markup-compatibility/2006" xmlns:p14="http://schemas.microsoft.com/office/powerpoint/2010/main">
    <mc:Choice Requires="p14">
      <p:transition spd="slow" p14:dur="2000" advTm="39751"/>
    </mc:Choice>
    <mc:Fallback xmlns="">
      <p:transition spd="slow" advTm="397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0ACC63-EA72-A14D-B848-92D74BC40FEF}"/>
              </a:ext>
            </a:extLst>
          </p:cNvPr>
          <p:cNvSpPr/>
          <p:nvPr/>
        </p:nvSpPr>
        <p:spPr>
          <a:xfrm>
            <a:off x="3454400" y="3639959"/>
            <a:ext cx="114300" cy="10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2E3882D-9E3F-DF4A-9E32-DA32E584D9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0649" y="1234217"/>
            <a:ext cx="2310223" cy="1312078"/>
          </a:xfrm>
          <a:prstGeom prst="rect">
            <a:avLst/>
          </a:prstGeom>
          <a:ln w="41275">
            <a:solidFill>
              <a:schemeClr val="accent1">
                <a:lumMod val="50000"/>
              </a:schemeClr>
            </a:solidFill>
          </a:ln>
        </p:spPr>
      </p:pic>
      <p:grpSp>
        <p:nvGrpSpPr>
          <p:cNvPr id="3" name="Group 2">
            <a:extLst>
              <a:ext uri="{FF2B5EF4-FFF2-40B4-BE49-F238E27FC236}">
                <a16:creationId xmlns:a16="http://schemas.microsoft.com/office/drawing/2014/main" id="{1B4154EC-FB69-A431-457B-94F187238B1E}"/>
              </a:ext>
            </a:extLst>
          </p:cNvPr>
          <p:cNvGrpSpPr/>
          <p:nvPr/>
        </p:nvGrpSpPr>
        <p:grpSpPr>
          <a:xfrm>
            <a:off x="5444882" y="1080978"/>
            <a:ext cx="4836674" cy="1756776"/>
            <a:chOff x="3750365" y="1889711"/>
            <a:chExt cx="8101340" cy="2693904"/>
          </a:xfrm>
        </p:grpSpPr>
        <p:pic>
          <p:nvPicPr>
            <p:cNvPr id="7" name="Picture 6">
              <a:extLst>
                <a:ext uri="{FF2B5EF4-FFF2-40B4-BE49-F238E27FC236}">
                  <a16:creationId xmlns:a16="http://schemas.microsoft.com/office/drawing/2014/main" id="{41F7BD69-7568-524E-9376-F223579649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0365" y="1889711"/>
              <a:ext cx="8101340" cy="2686234"/>
            </a:xfrm>
            <a:prstGeom prst="rect">
              <a:avLst/>
            </a:prstGeom>
          </p:spPr>
        </p:pic>
        <p:sp>
          <p:nvSpPr>
            <p:cNvPr id="5" name="Rectangle 4">
              <a:extLst>
                <a:ext uri="{FF2B5EF4-FFF2-40B4-BE49-F238E27FC236}">
                  <a16:creationId xmlns:a16="http://schemas.microsoft.com/office/drawing/2014/main" id="{8E367A63-740D-1D4F-A3DF-85532219EE8D}"/>
                </a:ext>
              </a:extLst>
            </p:cNvPr>
            <p:cNvSpPr/>
            <p:nvPr/>
          </p:nvSpPr>
          <p:spPr>
            <a:xfrm>
              <a:off x="3772374" y="1889711"/>
              <a:ext cx="8057322" cy="2693904"/>
            </a:xfrm>
            <a:prstGeom prst="rect">
              <a:avLst/>
            </a:prstGeom>
            <a:no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92" name="Group 7191">
            <a:extLst>
              <a:ext uri="{FF2B5EF4-FFF2-40B4-BE49-F238E27FC236}">
                <a16:creationId xmlns:a16="http://schemas.microsoft.com/office/drawing/2014/main" id="{30470AEB-71F8-25E0-82E2-C9226BD3E614}"/>
              </a:ext>
            </a:extLst>
          </p:cNvPr>
          <p:cNvGrpSpPr/>
          <p:nvPr/>
        </p:nvGrpSpPr>
        <p:grpSpPr>
          <a:xfrm>
            <a:off x="66660" y="3313902"/>
            <a:ext cx="5740757" cy="3178008"/>
            <a:chOff x="3450260" y="430318"/>
            <a:chExt cx="6313620" cy="3213977"/>
          </a:xfrm>
        </p:grpSpPr>
        <p:grpSp>
          <p:nvGrpSpPr>
            <p:cNvPr id="37" name="Group 36">
              <a:extLst>
                <a:ext uri="{FF2B5EF4-FFF2-40B4-BE49-F238E27FC236}">
                  <a16:creationId xmlns:a16="http://schemas.microsoft.com/office/drawing/2014/main" id="{3A9F8F46-D95F-6124-825C-114B5F3E2067}"/>
                </a:ext>
              </a:extLst>
            </p:cNvPr>
            <p:cNvGrpSpPr/>
            <p:nvPr/>
          </p:nvGrpSpPr>
          <p:grpSpPr>
            <a:xfrm>
              <a:off x="3450260" y="430318"/>
              <a:ext cx="6313620" cy="3213977"/>
              <a:chOff x="3840484" y="331332"/>
              <a:chExt cx="6313620" cy="3213977"/>
            </a:xfrm>
          </p:grpSpPr>
          <p:grpSp>
            <p:nvGrpSpPr>
              <p:cNvPr id="35" name="Group 34">
                <a:extLst>
                  <a:ext uri="{FF2B5EF4-FFF2-40B4-BE49-F238E27FC236}">
                    <a16:creationId xmlns:a16="http://schemas.microsoft.com/office/drawing/2014/main" id="{9B79C974-2B68-5632-CF35-E5958FB07E77}"/>
                  </a:ext>
                </a:extLst>
              </p:cNvPr>
              <p:cNvGrpSpPr/>
              <p:nvPr/>
            </p:nvGrpSpPr>
            <p:grpSpPr>
              <a:xfrm>
                <a:off x="3840484" y="331332"/>
                <a:ext cx="6313620" cy="3213977"/>
                <a:chOff x="3840484" y="331332"/>
                <a:chExt cx="6313620" cy="3213977"/>
              </a:xfrm>
            </p:grpSpPr>
            <p:grpSp>
              <p:nvGrpSpPr>
                <p:cNvPr id="17" name="Group 16">
                  <a:extLst>
                    <a:ext uri="{FF2B5EF4-FFF2-40B4-BE49-F238E27FC236}">
                      <a16:creationId xmlns:a16="http://schemas.microsoft.com/office/drawing/2014/main" id="{5AD6F1B3-92F9-61CB-0AB9-B22DC8E6FC30}"/>
                    </a:ext>
                  </a:extLst>
                </p:cNvPr>
                <p:cNvGrpSpPr/>
                <p:nvPr/>
              </p:nvGrpSpPr>
              <p:grpSpPr>
                <a:xfrm>
                  <a:off x="3840484" y="529048"/>
                  <a:ext cx="6313620" cy="3016261"/>
                  <a:chOff x="3618816" y="1398531"/>
                  <a:chExt cx="8230729" cy="4066340"/>
                </a:xfrm>
              </p:grpSpPr>
              <p:sp>
                <p:nvSpPr>
                  <p:cNvPr id="25" name="Google Shape;426;p11">
                    <a:extLst>
                      <a:ext uri="{FF2B5EF4-FFF2-40B4-BE49-F238E27FC236}">
                        <a16:creationId xmlns:a16="http://schemas.microsoft.com/office/drawing/2014/main" id="{1FFA0DCD-51A0-9CA2-03F9-75A1337F9D56}"/>
                      </a:ext>
                    </a:extLst>
                  </p:cNvPr>
                  <p:cNvSpPr txBox="1"/>
                  <p:nvPr/>
                </p:nvSpPr>
                <p:spPr>
                  <a:xfrm rot="16200000">
                    <a:off x="5136589" y="1908081"/>
                    <a:ext cx="1096225" cy="2808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dirty="0">
                        <a:solidFill>
                          <a:schemeClr val="dk1"/>
                        </a:solidFill>
                        <a:latin typeface="Calibri"/>
                        <a:ea typeface="Calibri"/>
                        <a:cs typeface="Calibri"/>
                        <a:sym typeface="Calibri"/>
                      </a:rPr>
                      <a:t>Frequency</a:t>
                    </a:r>
                    <a:endParaRPr sz="800" dirty="0"/>
                  </a:p>
                </p:txBody>
              </p:sp>
              <p:grpSp>
                <p:nvGrpSpPr>
                  <p:cNvPr id="26" name="Google Shape;427;p11">
                    <a:extLst>
                      <a:ext uri="{FF2B5EF4-FFF2-40B4-BE49-F238E27FC236}">
                        <a16:creationId xmlns:a16="http://schemas.microsoft.com/office/drawing/2014/main" id="{29A2FA08-A574-3047-BA13-F02217F95EC9}"/>
                      </a:ext>
                    </a:extLst>
                  </p:cNvPr>
                  <p:cNvGrpSpPr/>
                  <p:nvPr/>
                </p:nvGrpSpPr>
                <p:grpSpPr>
                  <a:xfrm>
                    <a:off x="3618816" y="1398531"/>
                    <a:ext cx="8230729" cy="4066340"/>
                    <a:chOff x="4963434" y="2843220"/>
                    <a:chExt cx="5869855" cy="2857843"/>
                  </a:xfrm>
                </p:grpSpPr>
                <p:pic>
                  <p:nvPicPr>
                    <p:cNvPr id="27" name="Google Shape;428;p11" descr="Chart, scatter chart&#10;&#10;Description automatically generated">
                      <a:extLst>
                        <a:ext uri="{FF2B5EF4-FFF2-40B4-BE49-F238E27FC236}">
                          <a16:creationId xmlns:a16="http://schemas.microsoft.com/office/drawing/2014/main" id="{CD70DF02-022B-C33B-4A38-CCB14EA46A1D}"/>
                        </a:ext>
                      </a:extLst>
                    </p:cNvPr>
                    <p:cNvPicPr preferRelativeResize="0"/>
                    <p:nvPr/>
                  </p:nvPicPr>
                  <p:blipFill rotWithShape="1">
                    <a:blip r:embed="rId5">
                      <a:alphaModFix/>
                    </a:blip>
                    <a:srcRect/>
                    <a:stretch/>
                  </p:blipFill>
                  <p:spPr>
                    <a:xfrm>
                      <a:off x="8786132" y="4340894"/>
                      <a:ext cx="2047157" cy="1320858"/>
                    </a:xfrm>
                    <a:prstGeom prst="rect">
                      <a:avLst/>
                    </a:prstGeom>
                    <a:noFill/>
                    <a:ln>
                      <a:noFill/>
                    </a:ln>
                  </p:spPr>
                </p:pic>
                <p:pic>
                  <p:nvPicPr>
                    <p:cNvPr id="28" name="Google Shape;429;p11" descr="Chart, scatter chart&#10;&#10;Description automatically generated">
                      <a:extLst>
                        <a:ext uri="{FF2B5EF4-FFF2-40B4-BE49-F238E27FC236}">
                          <a16:creationId xmlns:a16="http://schemas.microsoft.com/office/drawing/2014/main" id="{840425F7-2297-4929-5B16-1FD8D499DEBE}"/>
                        </a:ext>
                      </a:extLst>
                    </p:cNvPr>
                    <p:cNvPicPr preferRelativeResize="0"/>
                    <p:nvPr/>
                  </p:nvPicPr>
                  <p:blipFill rotWithShape="1">
                    <a:blip r:embed="rId6">
                      <a:alphaModFix/>
                    </a:blip>
                    <a:srcRect r="-2"/>
                    <a:stretch/>
                  </p:blipFill>
                  <p:spPr>
                    <a:xfrm>
                      <a:off x="8567372" y="2860976"/>
                      <a:ext cx="2251724" cy="1316071"/>
                    </a:xfrm>
                    <a:prstGeom prst="rect">
                      <a:avLst/>
                    </a:prstGeom>
                    <a:noFill/>
                    <a:ln>
                      <a:noFill/>
                    </a:ln>
                  </p:spPr>
                </p:pic>
                <p:pic>
                  <p:nvPicPr>
                    <p:cNvPr id="29" name="Google Shape;430;p11">
                      <a:extLst>
                        <a:ext uri="{FF2B5EF4-FFF2-40B4-BE49-F238E27FC236}">
                          <a16:creationId xmlns:a16="http://schemas.microsoft.com/office/drawing/2014/main" id="{6C38478A-3B3E-1A37-84B4-CA560F04BBCF}"/>
                        </a:ext>
                      </a:extLst>
                    </p:cNvPr>
                    <p:cNvPicPr preferRelativeResize="0"/>
                    <p:nvPr/>
                  </p:nvPicPr>
                  <p:blipFill rotWithShape="1">
                    <a:blip r:embed="rId7">
                      <a:alphaModFix/>
                    </a:blip>
                    <a:srcRect/>
                    <a:stretch/>
                  </p:blipFill>
                  <p:spPr>
                    <a:xfrm>
                      <a:off x="5086910" y="5329667"/>
                      <a:ext cx="946150" cy="168275"/>
                    </a:xfrm>
                    <a:prstGeom prst="rect">
                      <a:avLst/>
                    </a:prstGeom>
                    <a:noFill/>
                    <a:ln>
                      <a:noFill/>
                    </a:ln>
                  </p:spPr>
                </p:pic>
                <p:pic>
                  <p:nvPicPr>
                    <p:cNvPr id="30" name="Google Shape;431;p11">
                      <a:extLst>
                        <a:ext uri="{FF2B5EF4-FFF2-40B4-BE49-F238E27FC236}">
                          <a16:creationId xmlns:a16="http://schemas.microsoft.com/office/drawing/2014/main" id="{46EF2FFF-DA3D-EDAF-C2ED-283573892221}"/>
                        </a:ext>
                      </a:extLst>
                    </p:cNvPr>
                    <p:cNvPicPr preferRelativeResize="0"/>
                    <p:nvPr/>
                  </p:nvPicPr>
                  <p:blipFill rotWithShape="1">
                    <a:blip r:embed="rId8">
                      <a:alphaModFix/>
                    </a:blip>
                    <a:srcRect/>
                    <a:stretch/>
                  </p:blipFill>
                  <p:spPr>
                    <a:xfrm>
                      <a:off x="5110308" y="5126849"/>
                      <a:ext cx="709613" cy="149225"/>
                    </a:xfrm>
                    <a:prstGeom prst="rect">
                      <a:avLst/>
                    </a:prstGeom>
                    <a:noFill/>
                    <a:ln>
                      <a:noFill/>
                    </a:ln>
                  </p:spPr>
                </p:pic>
                <p:pic>
                  <p:nvPicPr>
                    <p:cNvPr id="31" name="Google Shape;432;p11">
                      <a:extLst>
                        <a:ext uri="{FF2B5EF4-FFF2-40B4-BE49-F238E27FC236}">
                          <a16:creationId xmlns:a16="http://schemas.microsoft.com/office/drawing/2014/main" id="{C67D5731-B633-390D-B9B2-57C1D40276BD}"/>
                        </a:ext>
                      </a:extLst>
                    </p:cNvPr>
                    <p:cNvPicPr preferRelativeResize="0"/>
                    <p:nvPr/>
                  </p:nvPicPr>
                  <p:blipFill rotWithShape="1">
                    <a:blip r:embed="rId9">
                      <a:alphaModFix/>
                    </a:blip>
                    <a:srcRect/>
                    <a:stretch/>
                  </p:blipFill>
                  <p:spPr>
                    <a:xfrm>
                      <a:off x="6556938" y="2843220"/>
                      <a:ext cx="1749425" cy="1385888"/>
                    </a:xfrm>
                    <a:prstGeom prst="rect">
                      <a:avLst/>
                    </a:prstGeom>
                    <a:noFill/>
                    <a:ln>
                      <a:noFill/>
                    </a:ln>
                  </p:spPr>
                </p:pic>
                <p:pic>
                  <p:nvPicPr>
                    <p:cNvPr id="32" name="Google Shape;433;p11">
                      <a:extLst>
                        <a:ext uri="{FF2B5EF4-FFF2-40B4-BE49-F238E27FC236}">
                          <a16:creationId xmlns:a16="http://schemas.microsoft.com/office/drawing/2014/main" id="{BA4AA8C5-F455-4AE7-2C95-FDB879634F54}"/>
                        </a:ext>
                      </a:extLst>
                    </p:cNvPr>
                    <p:cNvPicPr preferRelativeResize="0"/>
                    <p:nvPr/>
                  </p:nvPicPr>
                  <p:blipFill rotWithShape="1">
                    <a:blip r:embed="rId10">
                      <a:alphaModFix/>
                    </a:blip>
                    <a:srcRect/>
                    <a:stretch/>
                  </p:blipFill>
                  <p:spPr>
                    <a:xfrm>
                      <a:off x="6565719" y="4323113"/>
                      <a:ext cx="1733549" cy="1377950"/>
                    </a:xfrm>
                    <a:prstGeom prst="rect">
                      <a:avLst/>
                    </a:prstGeom>
                    <a:noFill/>
                    <a:ln>
                      <a:noFill/>
                    </a:ln>
                  </p:spPr>
                </p:pic>
                <p:sp>
                  <p:nvSpPr>
                    <p:cNvPr id="33" name="Google Shape;434;p11">
                      <a:extLst>
                        <a:ext uri="{FF2B5EF4-FFF2-40B4-BE49-F238E27FC236}">
                          <a16:creationId xmlns:a16="http://schemas.microsoft.com/office/drawing/2014/main" id="{C923E839-C56F-C0B7-F2B5-FDFEB7142D35}"/>
                        </a:ext>
                      </a:extLst>
                    </p:cNvPr>
                    <p:cNvSpPr txBox="1"/>
                    <p:nvPr/>
                  </p:nvSpPr>
                  <p:spPr>
                    <a:xfrm>
                      <a:off x="4992827" y="2892392"/>
                      <a:ext cx="1482725" cy="320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1600" b="1" dirty="0">
                          <a:solidFill>
                            <a:schemeClr val="dk1"/>
                          </a:solidFill>
                          <a:latin typeface="+mj-lt"/>
                          <a:ea typeface="Arial"/>
                          <a:cs typeface="Arial"/>
                          <a:sym typeface="Arial"/>
                        </a:rPr>
                        <a:t>Digging</a:t>
                      </a:r>
                      <a:endParaRPr b="1" dirty="0">
                        <a:latin typeface="+mj-lt"/>
                      </a:endParaRPr>
                    </a:p>
                  </p:txBody>
                </p:sp>
                <p:sp>
                  <p:nvSpPr>
                    <p:cNvPr id="34" name="Google Shape;435;p11">
                      <a:extLst>
                        <a:ext uri="{FF2B5EF4-FFF2-40B4-BE49-F238E27FC236}">
                          <a16:creationId xmlns:a16="http://schemas.microsoft.com/office/drawing/2014/main" id="{3B764251-3056-92B2-769C-C4883DE22A8B}"/>
                        </a:ext>
                      </a:extLst>
                    </p:cNvPr>
                    <p:cNvSpPr txBox="1"/>
                    <p:nvPr/>
                  </p:nvSpPr>
                  <p:spPr>
                    <a:xfrm>
                      <a:off x="4963434" y="4262319"/>
                      <a:ext cx="1681162" cy="320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1600" b="1" dirty="0">
                          <a:solidFill>
                            <a:schemeClr val="dk1"/>
                          </a:solidFill>
                          <a:latin typeface="+mj-lt"/>
                          <a:ea typeface="Arial"/>
                          <a:cs typeface="Arial"/>
                          <a:sym typeface="Arial"/>
                        </a:rPr>
                        <a:t>Rearing</a:t>
                      </a:r>
                      <a:endParaRPr b="1" dirty="0">
                        <a:latin typeface="+mj-lt"/>
                      </a:endParaRPr>
                    </a:p>
                  </p:txBody>
                </p:sp>
              </p:grpSp>
            </p:grpSp>
            <p:grpSp>
              <p:nvGrpSpPr>
                <p:cNvPr id="20" name="Google Shape;442;p11">
                  <a:extLst>
                    <a:ext uri="{FF2B5EF4-FFF2-40B4-BE49-F238E27FC236}">
                      <a16:creationId xmlns:a16="http://schemas.microsoft.com/office/drawing/2014/main" id="{147EDEE5-5530-1A87-2863-5CD4C1CE7362}"/>
                    </a:ext>
                  </a:extLst>
                </p:cNvPr>
                <p:cNvGrpSpPr/>
                <p:nvPr/>
              </p:nvGrpSpPr>
              <p:grpSpPr>
                <a:xfrm>
                  <a:off x="6664962" y="331332"/>
                  <a:ext cx="394559" cy="373471"/>
                  <a:chOff x="6322669" y="-706599"/>
                  <a:chExt cx="514365" cy="503491"/>
                </a:xfrm>
              </p:grpSpPr>
              <p:sp>
                <p:nvSpPr>
                  <p:cNvPr id="21" name="Google Shape;443;p11">
                    <a:extLst>
                      <a:ext uri="{FF2B5EF4-FFF2-40B4-BE49-F238E27FC236}">
                        <a16:creationId xmlns:a16="http://schemas.microsoft.com/office/drawing/2014/main" id="{5C7F3C51-CDE1-8938-4975-97180CF27689}"/>
                      </a:ext>
                    </a:extLst>
                  </p:cNvPr>
                  <p:cNvSpPr txBox="1"/>
                  <p:nvPr/>
                </p:nvSpPr>
                <p:spPr>
                  <a:xfrm>
                    <a:off x="6373099" y="-706599"/>
                    <a:ext cx="348658" cy="503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dirty="0"/>
                  </a:p>
                </p:txBody>
              </p:sp>
              <p:cxnSp>
                <p:nvCxnSpPr>
                  <p:cNvPr id="22" name="Google Shape;444;p11">
                    <a:extLst>
                      <a:ext uri="{FF2B5EF4-FFF2-40B4-BE49-F238E27FC236}">
                        <a16:creationId xmlns:a16="http://schemas.microsoft.com/office/drawing/2014/main" id="{95621D49-77B0-EC99-D38F-F8968B6F1D1E}"/>
                      </a:ext>
                    </a:extLst>
                  </p:cNvPr>
                  <p:cNvCxnSpPr>
                    <a:cxnSpLocks/>
                  </p:cNvCxnSpPr>
                  <p:nvPr/>
                </p:nvCxnSpPr>
                <p:spPr>
                  <a:xfrm flipV="1">
                    <a:off x="6322669" y="-372066"/>
                    <a:ext cx="514365" cy="3391"/>
                  </a:xfrm>
                  <a:prstGeom prst="straightConnector1">
                    <a:avLst/>
                  </a:prstGeom>
                  <a:noFill/>
                  <a:ln w="19050" cap="flat" cmpd="sng">
                    <a:solidFill>
                      <a:schemeClr val="dk1"/>
                    </a:solidFill>
                    <a:prstDash val="solid"/>
                    <a:miter lim="800000"/>
                    <a:headEnd type="none" w="sm" len="sm"/>
                    <a:tailEnd type="none" w="sm" len="sm"/>
                  </a:ln>
                </p:spPr>
              </p:cxnSp>
            </p:grpSp>
          </p:grpSp>
          <p:pic>
            <p:nvPicPr>
              <p:cNvPr id="36" name="Google Shape;433;p11">
                <a:extLst>
                  <a:ext uri="{FF2B5EF4-FFF2-40B4-BE49-F238E27FC236}">
                    <a16:creationId xmlns:a16="http://schemas.microsoft.com/office/drawing/2014/main" id="{9D502A66-2829-8B39-F102-2888483E94A3}"/>
                  </a:ext>
                </a:extLst>
              </p:cNvPr>
              <p:cNvPicPr preferRelativeResize="0"/>
              <p:nvPr/>
            </p:nvPicPr>
            <p:blipFill rotWithShape="1">
              <a:blip r:embed="rId10">
                <a:alphaModFix/>
              </a:blip>
              <a:srcRect r="90660" b="19568"/>
              <a:stretch/>
            </p:blipFill>
            <p:spPr>
              <a:xfrm>
                <a:off x="5563903" y="577249"/>
                <a:ext cx="169682" cy="1169760"/>
              </a:xfrm>
              <a:prstGeom prst="rect">
                <a:avLst/>
              </a:prstGeom>
              <a:noFill/>
              <a:ln>
                <a:noFill/>
              </a:ln>
            </p:spPr>
          </p:pic>
        </p:grpSp>
        <p:sp>
          <p:nvSpPr>
            <p:cNvPr id="7187" name="Google Shape;426;p11">
              <a:extLst>
                <a:ext uri="{FF2B5EF4-FFF2-40B4-BE49-F238E27FC236}">
                  <a16:creationId xmlns:a16="http://schemas.microsoft.com/office/drawing/2014/main" id="{EFAF1CB4-B541-6D33-4C77-1F2295201A62}"/>
                </a:ext>
              </a:extLst>
            </p:cNvPr>
            <p:cNvSpPr txBox="1"/>
            <p:nvPr/>
          </p:nvSpPr>
          <p:spPr>
            <a:xfrm rot="16200000">
              <a:off x="4628387" y="2517223"/>
              <a:ext cx="813139"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dirty="0">
                  <a:solidFill>
                    <a:schemeClr val="dk1"/>
                  </a:solidFill>
                  <a:latin typeface="Calibri"/>
                  <a:ea typeface="Calibri"/>
                  <a:cs typeface="Calibri"/>
                  <a:sym typeface="Calibri"/>
                </a:rPr>
                <a:t>Frequency</a:t>
              </a:r>
              <a:endParaRPr sz="800" dirty="0"/>
            </a:p>
          </p:txBody>
        </p:sp>
        <p:pic>
          <p:nvPicPr>
            <p:cNvPr id="7188" name="Google Shape;429;p11" descr="Chart, scatter chart&#10;&#10;Description automatically generated">
              <a:extLst>
                <a:ext uri="{FF2B5EF4-FFF2-40B4-BE49-F238E27FC236}">
                  <a16:creationId xmlns:a16="http://schemas.microsoft.com/office/drawing/2014/main" id="{324E518F-39E7-041C-5C59-F989B8349440}"/>
                </a:ext>
              </a:extLst>
            </p:cNvPr>
            <p:cNvPicPr preferRelativeResize="0"/>
            <p:nvPr/>
          </p:nvPicPr>
          <p:blipFill rotWithShape="1">
            <a:blip r:embed="rId6">
              <a:alphaModFix/>
            </a:blip>
            <a:srcRect r="91698"/>
            <a:stretch/>
          </p:blipFill>
          <p:spPr>
            <a:xfrm>
              <a:off x="7326658" y="2179233"/>
              <a:ext cx="171398" cy="1394076"/>
            </a:xfrm>
            <a:prstGeom prst="rect">
              <a:avLst/>
            </a:prstGeom>
            <a:noFill/>
            <a:ln>
              <a:noFill/>
            </a:ln>
          </p:spPr>
        </p:pic>
      </p:grpSp>
      <p:sp>
        <p:nvSpPr>
          <p:cNvPr id="7193" name="Title 1">
            <a:extLst>
              <a:ext uri="{FF2B5EF4-FFF2-40B4-BE49-F238E27FC236}">
                <a16:creationId xmlns:a16="http://schemas.microsoft.com/office/drawing/2014/main" id="{611CE305-EC2D-33DB-0F98-5278552DF34E}"/>
              </a:ext>
            </a:extLst>
          </p:cNvPr>
          <p:cNvSpPr>
            <a:spLocks noGrp="1" noChangeArrowheads="1"/>
          </p:cNvSpPr>
          <p:nvPr>
            <p:ph type="title"/>
          </p:nvPr>
        </p:nvSpPr>
        <p:spPr>
          <a:xfrm>
            <a:off x="251054" y="-61267"/>
            <a:ext cx="11777499" cy="1325563"/>
          </a:xfrm>
        </p:spPr>
        <p:txBody>
          <a:bodyPr>
            <a:normAutofit/>
          </a:bodyPr>
          <a:lstStyle/>
          <a:p>
            <a:pPr algn="ctr"/>
            <a:r>
              <a:rPr lang="en-US" altLang="en-US" sz="4000" b="1" dirty="0" err="1"/>
              <a:t>Neuroscore</a:t>
            </a:r>
            <a:r>
              <a:rPr lang="en-US" altLang="en-US" sz="4000" b="1" dirty="0"/>
              <a:t> Test Battery</a:t>
            </a:r>
            <a:endParaRPr lang="en-US" altLang="en-US" sz="1800" b="1" dirty="0"/>
          </a:p>
        </p:txBody>
      </p:sp>
      <p:sp>
        <p:nvSpPr>
          <p:cNvPr id="7195" name="TextBox 7194">
            <a:extLst>
              <a:ext uri="{FF2B5EF4-FFF2-40B4-BE49-F238E27FC236}">
                <a16:creationId xmlns:a16="http://schemas.microsoft.com/office/drawing/2014/main" id="{85373A98-E399-AAF9-1E91-443F34966ABF}"/>
              </a:ext>
            </a:extLst>
          </p:cNvPr>
          <p:cNvSpPr txBox="1"/>
          <p:nvPr/>
        </p:nvSpPr>
        <p:spPr>
          <a:xfrm>
            <a:off x="71821" y="3098119"/>
            <a:ext cx="2244669" cy="341632"/>
          </a:xfrm>
          <a:prstGeom prst="rect">
            <a:avLst/>
          </a:prstGeom>
          <a:noFill/>
          <a:ln>
            <a:noFill/>
          </a:ln>
        </p:spPr>
        <p:txBody>
          <a:bodyPr wrap="square">
            <a:spAutoFit/>
          </a:bodyPr>
          <a:lstStyle/>
          <a:p>
            <a:pPr marL="0" marR="0" lvl="0" indent="0" algn="ctr" rtl="0">
              <a:lnSpc>
                <a:spcPct val="90000"/>
              </a:lnSpc>
              <a:spcBef>
                <a:spcPts val="0"/>
              </a:spcBef>
              <a:spcAft>
                <a:spcPts val="0"/>
              </a:spcAft>
              <a:buClr>
                <a:schemeClr val="dk1"/>
              </a:buClr>
              <a:buSzPts val="4000"/>
              <a:buFont typeface="Calibri"/>
              <a:buNone/>
            </a:pPr>
            <a:r>
              <a:rPr lang="en-US" b="1" dirty="0" err="1">
                <a:solidFill>
                  <a:schemeClr val="dk1"/>
                </a:solidFill>
                <a:latin typeface="Calibri Light" panose="020F0302020204030204" pitchFamily="34" charset="0"/>
                <a:ea typeface="Calibri"/>
                <a:cs typeface="Calibri Light" panose="020F0302020204030204" pitchFamily="34" charset="0"/>
                <a:sym typeface="Calibri"/>
              </a:rPr>
              <a:t>Homecage</a:t>
            </a:r>
            <a:r>
              <a:rPr lang="en-US" b="1" dirty="0">
                <a:solidFill>
                  <a:schemeClr val="dk1"/>
                </a:solidFill>
                <a:latin typeface="Calibri Light" panose="020F0302020204030204" pitchFamily="34" charset="0"/>
                <a:ea typeface="Calibri"/>
                <a:cs typeface="Calibri Light" panose="020F0302020204030204" pitchFamily="34" charset="0"/>
                <a:sym typeface="Calibri"/>
              </a:rPr>
              <a:t> Behavior</a:t>
            </a:r>
            <a:endParaRPr lang="en-US" b="1" dirty="0">
              <a:latin typeface="Calibri Light" panose="020F0302020204030204" pitchFamily="34" charset="0"/>
              <a:cs typeface="Calibri Light" panose="020F0302020204030204" pitchFamily="34" charset="0"/>
            </a:endParaRPr>
          </a:p>
        </p:txBody>
      </p:sp>
      <p:sp>
        <p:nvSpPr>
          <p:cNvPr id="7197" name="TextBox 7196">
            <a:extLst>
              <a:ext uri="{FF2B5EF4-FFF2-40B4-BE49-F238E27FC236}">
                <a16:creationId xmlns:a16="http://schemas.microsoft.com/office/drawing/2014/main" id="{0E8337B0-D3D1-5C68-1AD7-6BC0A59428CF}"/>
              </a:ext>
            </a:extLst>
          </p:cNvPr>
          <p:cNvSpPr txBox="1"/>
          <p:nvPr/>
        </p:nvSpPr>
        <p:spPr>
          <a:xfrm>
            <a:off x="5942981" y="4059242"/>
            <a:ext cx="2549970" cy="1815882"/>
          </a:xfrm>
          <a:prstGeom prst="rect">
            <a:avLst/>
          </a:prstGeom>
          <a:noFill/>
          <a:ln>
            <a:solidFill>
              <a:schemeClr val="tx1"/>
            </a:solidFill>
          </a:ln>
        </p:spPr>
        <p:txBody>
          <a:bodyPr wrap="square">
            <a:spAutoFit/>
          </a:bodyPr>
          <a:lstStyle/>
          <a:p>
            <a:pPr marL="0" marR="0" lvl="0" indent="0" algn="ctr" rtl="0">
              <a:spcBef>
                <a:spcPts val="0"/>
              </a:spcBef>
              <a:spcAft>
                <a:spcPts val="0"/>
              </a:spcAft>
              <a:buNone/>
            </a:pPr>
            <a:r>
              <a:rPr lang="en-US" sz="1600" b="1" dirty="0">
                <a:solidFill>
                  <a:schemeClr val="dk1"/>
                </a:solidFill>
                <a:latin typeface="+mj-lt"/>
                <a:ea typeface="Arial"/>
                <a:cs typeface="Arial"/>
                <a:sym typeface="Arial"/>
              </a:rPr>
              <a:t>Acute, IR+3d</a:t>
            </a:r>
            <a:endParaRPr lang="en-US" sz="1600" dirty="0">
              <a:latin typeface="+mj-lt"/>
            </a:endParaRPr>
          </a:p>
          <a:p>
            <a:pPr marL="0" marR="0" lvl="0" indent="0" algn="ctr" rtl="0">
              <a:spcBef>
                <a:spcPts val="0"/>
              </a:spcBef>
              <a:spcAft>
                <a:spcPts val="0"/>
              </a:spcAft>
              <a:buNone/>
            </a:pPr>
            <a:r>
              <a:rPr lang="en-US" sz="1600" dirty="0">
                <a:solidFill>
                  <a:schemeClr val="dk1"/>
                </a:solidFill>
                <a:latin typeface="+mj-lt"/>
                <a:ea typeface="Arial"/>
                <a:cs typeface="Arial"/>
                <a:sym typeface="Arial"/>
              </a:rPr>
              <a:t>15 </a:t>
            </a:r>
            <a:r>
              <a:rPr lang="en-US" sz="1600" dirty="0" err="1">
                <a:solidFill>
                  <a:schemeClr val="dk1"/>
                </a:solidFill>
                <a:latin typeface="+mj-lt"/>
                <a:ea typeface="Arial"/>
                <a:cs typeface="Arial"/>
                <a:sym typeface="Arial"/>
              </a:rPr>
              <a:t>cGy</a:t>
            </a:r>
            <a:r>
              <a:rPr lang="en-US" sz="1600" dirty="0">
                <a:solidFill>
                  <a:schemeClr val="dk1"/>
                </a:solidFill>
                <a:latin typeface="+mj-lt"/>
                <a:ea typeface="Arial"/>
                <a:cs typeface="Arial"/>
                <a:sym typeface="Arial"/>
              </a:rPr>
              <a:t> &gt; sham</a:t>
            </a:r>
          </a:p>
          <a:p>
            <a:pPr marL="0" marR="0" lvl="0" indent="0" algn="ctr" rtl="0">
              <a:spcBef>
                <a:spcPts val="0"/>
              </a:spcBef>
              <a:spcAft>
                <a:spcPts val="0"/>
              </a:spcAft>
              <a:buNone/>
            </a:pPr>
            <a:r>
              <a:rPr lang="en-US" sz="1600" dirty="0">
                <a:solidFill>
                  <a:schemeClr val="dk1"/>
                </a:solidFill>
                <a:latin typeface="+mj-lt"/>
                <a:ea typeface="Arial"/>
                <a:cs typeface="Arial"/>
                <a:sym typeface="Arial"/>
              </a:rPr>
              <a:t>female digging only</a:t>
            </a:r>
          </a:p>
          <a:p>
            <a:pPr marL="0" marR="0" lvl="0" indent="0" algn="ctr" rtl="0">
              <a:spcBef>
                <a:spcPts val="0"/>
              </a:spcBef>
              <a:spcAft>
                <a:spcPts val="0"/>
              </a:spcAft>
              <a:buNone/>
            </a:pPr>
            <a:endParaRPr lang="en-US" sz="1600" dirty="0">
              <a:solidFill>
                <a:schemeClr val="dk1"/>
              </a:solidFill>
              <a:latin typeface="+mj-lt"/>
              <a:ea typeface="Arial"/>
              <a:cs typeface="Arial"/>
              <a:sym typeface="Arial"/>
            </a:endParaRPr>
          </a:p>
          <a:p>
            <a:pPr algn="ctr"/>
            <a:r>
              <a:rPr lang="en-US" sz="1600" b="1" dirty="0">
                <a:solidFill>
                  <a:schemeClr val="dk1"/>
                </a:solidFill>
                <a:latin typeface="+mj-lt"/>
                <a:ea typeface="Arial"/>
                <a:cs typeface="Arial"/>
                <a:sym typeface="Arial"/>
              </a:rPr>
              <a:t>Delayed, IR+91d</a:t>
            </a:r>
          </a:p>
          <a:p>
            <a:pPr algn="ctr"/>
            <a:r>
              <a:rPr lang="en-US" sz="1600" dirty="0">
                <a:solidFill>
                  <a:schemeClr val="dk1"/>
                </a:solidFill>
                <a:latin typeface="+mj-lt"/>
                <a:cs typeface="Arial"/>
                <a:sym typeface="Arial"/>
              </a:rPr>
              <a:t>No dose</a:t>
            </a:r>
          </a:p>
          <a:p>
            <a:pPr algn="ctr"/>
            <a:r>
              <a:rPr lang="en-US" sz="1600" dirty="0">
                <a:solidFill>
                  <a:schemeClr val="dk1"/>
                </a:solidFill>
                <a:latin typeface="+mj-lt"/>
                <a:cs typeface="Arial"/>
                <a:sym typeface="Arial"/>
              </a:rPr>
              <a:t>or sex differences</a:t>
            </a:r>
            <a:endParaRPr lang="en-US" sz="1600" dirty="0">
              <a:latin typeface="+mj-lt"/>
            </a:endParaRPr>
          </a:p>
        </p:txBody>
      </p:sp>
      <p:grpSp>
        <p:nvGrpSpPr>
          <p:cNvPr id="7202" name="Group 7201">
            <a:extLst>
              <a:ext uri="{FF2B5EF4-FFF2-40B4-BE49-F238E27FC236}">
                <a16:creationId xmlns:a16="http://schemas.microsoft.com/office/drawing/2014/main" id="{689476B4-D79E-A89C-293B-B10C2DEFE764}"/>
              </a:ext>
            </a:extLst>
          </p:cNvPr>
          <p:cNvGrpSpPr/>
          <p:nvPr/>
        </p:nvGrpSpPr>
        <p:grpSpPr>
          <a:xfrm>
            <a:off x="8856166" y="3107021"/>
            <a:ext cx="3219805" cy="3405133"/>
            <a:chOff x="8856166" y="3310217"/>
            <a:chExt cx="3219805" cy="3405133"/>
          </a:xfrm>
        </p:grpSpPr>
        <p:graphicFrame>
          <p:nvGraphicFramePr>
            <p:cNvPr id="10" name="Object 9">
              <a:extLst>
                <a:ext uri="{FF2B5EF4-FFF2-40B4-BE49-F238E27FC236}">
                  <a16:creationId xmlns:a16="http://schemas.microsoft.com/office/drawing/2014/main" id="{615129F0-C682-F929-D91A-5C60C5015E71}"/>
                </a:ext>
              </a:extLst>
            </p:cNvPr>
            <p:cNvGraphicFramePr>
              <a:graphicFrameLocks noChangeAspect="1"/>
            </p:cNvGraphicFramePr>
            <p:nvPr/>
          </p:nvGraphicFramePr>
          <p:xfrm>
            <a:off x="9225856" y="3529393"/>
            <a:ext cx="2270424" cy="1472012"/>
          </p:xfrm>
          <a:graphic>
            <a:graphicData uri="http://schemas.openxmlformats.org/presentationml/2006/ole">
              <mc:AlternateContent xmlns:mc="http://schemas.openxmlformats.org/markup-compatibility/2006">
                <mc:Choice xmlns:v="urn:schemas-microsoft-com:vml" Requires="v">
                  <p:oleObj name="Prism 9" r:id="rId11" imgW="3782505" imgH="2453009" progId="Prism9.Document">
                    <p:embed/>
                  </p:oleObj>
                </mc:Choice>
                <mc:Fallback>
                  <p:oleObj name="Prism 9" r:id="rId11" imgW="3782505" imgH="2453009" progId="Prism9.Document">
                    <p:embed/>
                    <p:pic>
                      <p:nvPicPr>
                        <p:cNvPr id="10" name="Object 9">
                          <a:extLst>
                            <a:ext uri="{FF2B5EF4-FFF2-40B4-BE49-F238E27FC236}">
                              <a16:creationId xmlns:a16="http://schemas.microsoft.com/office/drawing/2014/main" id="{615129F0-C682-F929-D91A-5C60C5015E71}"/>
                            </a:ext>
                          </a:extLst>
                        </p:cNvPr>
                        <p:cNvPicPr/>
                        <p:nvPr/>
                      </p:nvPicPr>
                      <p:blipFill>
                        <a:blip r:embed="rId12"/>
                        <a:stretch>
                          <a:fillRect/>
                        </a:stretch>
                      </p:blipFill>
                      <p:spPr>
                        <a:xfrm>
                          <a:off x="9225856" y="3529393"/>
                          <a:ext cx="2270424" cy="1472012"/>
                        </a:xfrm>
                        <a:prstGeom prst="rect">
                          <a:avLst/>
                        </a:prstGeom>
                        <a:solidFill>
                          <a:schemeClr val="bg1"/>
                        </a:solidFill>
                      </p:spPr>
                    </p:pic>
                  </p:oleObj>
                </mc:Fallback>
              </mc:AlternateContent>
            </a:graphicData>
          </a:graphic>
        </p:graphicFrame>
        <p:graphicFrame>
          <p:nvGraphicFramePr>
            <p:cNvPr id="11" name="Object 10">
              <a:extLst>
                <a:ext uri="{FF2B5EF4-FFF2-40B4-BE49-F238E27FC236}">
                  <a16:creationId xmlns:a16="http://schemas.microsoft.com/office/drawing/2014/main" id="{E15D5239-714C-F1B7-F1A2-2673B321A118}"/>
                </a:ext>
              </a:extLst>
            </p:cNvPr>
            <p:cNvGraphicFramePr>
              <a:graphicFrameLocks noChangeAspect="1"/>
            </p:cNvGraphicFramePr>
            <p:nvPr/>
          </p:nvGraphicFramePr>
          <p:xfrm>
            <a:off x="9210599" y="4835959"/>
            <a:ext cx="2370979" cy="1537206"/>
          </p:xfrm>
          <a:graphic>
            <a:graphicData uri="http://schemas.openxmlformats.org/presentationml/2006/ole">
              <mc:AlternateContent xmlns:mc="http://schemas.openxmlformats.org/markup-compatibility/2006">
                <mc:Choice xmlns:v="urn:schemas-microsoft-com:vml" Requires="v">
                  <p:oleObj name="Prism 9" r:id="rId13" imgW="3782505" imgH="2453009" progId="Prism9.Document">
                    <p:embed/>
                  </p:oleObj>
                </mc:Choice>
                <mc:Fallback>
                  <p:oleObj name="Prism 9" r:id="rId13" imgW="3782505" imgH="2453009" progId="Prism9.Document">
                    <p:embed/>
                    <p:pic>
                      <p:nvPicPr>
                        <p:cNvPr id="11" name="Object 10">
                          <a:extLst>
                            <a:ext uri="{FF2B5EF4-FFF2-40B4-BE49-F238E27FC236}">
                              <a16:creationId xmlns:a16="http://schemas.microsoft.com/office/drawing/2014/main" id="{E15D5239-714C-F1B7-F1A2-2673B321A118}"/>
                            </a:ext>
                          </a:extLst>
                        </p:cNvPr>
                        <p:cNvPicPr/>
                        <p:nvPr/>
                      </p:nvPicPr>
                      <p:blipFill>
                        <a:blip r:embed="rId14"/>
                        <a:stretch>
                          <a:fillRect/>
                        </a:stretch>
                      </p:blipFill>
                      <p:spPr>
                        <a:xfrm>
                          <a:off x="9210599" y="4835959"/>
                          <a:ext cx="2370979" cy="1537206"/>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2A0F997-79F7-45BF-73F3-6BDA456DACA7}"/>
                </a:ext>
              </a:extLst>
            </p:cNvPr>
            <p:cNvSpPr txBox="1"/>
            <p:nvPr/>
          </p:nvSpPr>
          <p:spPr>
            <a:xfrm>
              <a:off x="8856166" y="6407573"/>
              <a:ext cx="3132268" cy="307777"/>
            </a:xfrm>
            <a:prstGeom prst="rect">
              <a:avLst/>
            </a:prstGeom>
            <a:noFill/>
            <a:ln>
              <a:solidFill>
                <a:schemeClr val="tx1"/>
              </a:solidFill>
            </a:ln>
          </p:spPr>
          <p:txBody>
            <a:bodyPr wrap="none" rtlCol="0">
              <a:spAutoFit/>
            </a:bodyPr>
            <a:lstStyle/>
            <a:p>
              <a:r>
                <a:rPr lang="en-US" sz="1400" b="1" dirty="0">
                  <a:latin typeface="+mj-lt"/>
                </a:rPr>
                <a:t>No 5-ion </a:t>
              </a:r>
              <a:r>
                <a:rPr lang="en-US" sz="1400" b="1" dirty="0" err="1">
                  <a:latin typeface="+mj-lt"/>
                </a:rPr>
                <a:t>GCRsim</a:t>
              </a:r>
              <a:r>
                <a:rPr lang="en-US" sz="1400" b="1" dirty="0">
                  <a:latin typeface="+mj-lt"/>
                </a:rPr>
                <a:t> Dose or Sex Differences</a:t>
              </a:r>
            </a:p>
          </p:txBody>
        </p:sp>
        <p:sp>
          <p:nvSpPr>
            <p:cNvPr id="15" name="TextBox 14">
              <a:extLst>
                <a:ext uri="{FF2B5EF4-FFF2-40B4-BE49-F238E27FC236}">
                  <a16:creationId xmlns:a16="http://schemas.microsoft.com/office/drawing/2014/main" id="{1240C363-28AB-953D-D0C0-686C8C7CF8F2}"/>
                </a:ext>
              </a:extLst>
            </p:cNvPr>
            <p:cNvSpPr txBox="1"/>
            <p:nvPr/>
          </p:nvSpPr>
          <p:spPr>
            <a:xfrm>
              <a:off x="11272225" y="5448261"/>
              <a:ext cx="803746" cy="307777"/>
            </a:xfrm>
            <a:prstGeom prst="rect">
              <a:avLst/>
            </a:prstGeom>
            <a:noFill/>
            <a:ln>
              <a:noFill/>
            </a:ln>
          </p:spPr>
          <p:txBody>
            <a:bodyPr wrap="square" rtlCol="0">
              <a:spAutoFit/>
            </a:bodyPr>
            <a:lstStyle/>
            <a:p>
              <a:r>
                <a:rPr lang="en-US" sz="1400" b="1" dirty="0">
                  <a:latin typeface="+mj-lt"/>
                </a:rPr>
                <a:t>Females</a:t>
              </a:r>
            </a:p>
          </p:txBody>
        </p:sp>
        <p:sp>
          <p:nvSpPr>
            <p:cNvPr id="18" name="TextBox 17">
              <a:extLst>
                <a:ext uri="{FF2B5EF4-FFF2-40B4-BE49-F238E27FC236}">
                  <a16:creationId xmlns:a16="http://schemas.microsoft.com/office/drawing/2014/main" id="{8D9BE96C-6DDE-2747-96ED-94D8C1D52BD7}"/>
                </a:ext>
              </a:extLst>
            </p:cNvPr>
            <p:cNvSpPr txBox="1"/>
            <p:nvPr/>
          </p:nvSpPr>
          <p:spPr>
            <a:xfrm>
              <a:off x="11282883" y="4127908"/>
              <a:ext cx="635496" cy="307777"/>
            </a:xfrm>
            <a:prstGeom prst="rect">
              <a:avLst/>
            </a:prstGeom>
            <a:noFill/>
            <a:ln>
              <a:noFill/>
            </a:ln>
          </p:spPr>
          <p:txBody>
            <a:bodyPr wrap="square" rtlCol="0">
              <a:spAutoFit/>
            </a:bodyPr>
            <a:lstStyle/>
            <a:p>
              <a:r>
                <a:rPr lang="en-US" sz="1400" b="1" dirty="0">
                  <a:latin typeface="+mj-lt"/>
                </a:rPr>
                <a:t>Males</a:t>
              </a:r>
            </a:p>
          </p:txBody>
        </p:sp>
        <p:cxnSp>
          <p:nvCxnSpPr>
            <p:cNvPr id="7199" name="Straight Connector 7198">
              <a:extLst>
                <a:ext uri="{FF2B5EF4-FFF2-40B4-BE49-F238E27FC236}">
                  <a16:creationId xmlns:a16="http://schemas.microsoft.com/office/drawing/2014/main" id="{CD8D17B1-BD83-2D17-002E-0148F8A0A7FD}"/>
                </a:ext>
              </a:extLst>
            </p:cNvPr>
            <p:cNvCxnSpPr>
              <a:cxnSpLocks/>
            </p:cNvCxnSpPr>
            <p:nvPr/>
          </p:nvCxnSpPr>
          <p:spPr>
            <a:xfrm>
              <a:off x="8856166" y="3418581"/>
              <a:ext cx="0" cy="2988992"/>
            </a:xfrm>
            <a:prstGeom prst="line">
              <a:avLst/>
            </a:prstGeom>
            <a:ln w="31750"/>
          </p:spPr>
          <p:style>
            <a:lnRef idx="1">
              <a:schemeClr val="dk1"/>
            </a:lnRef>
            <a:fillRef idx="0">
              <a:schemeClr val="dk1"/>
            </a:fillRef>
            <a:effectRef idx="0">
              <a:schemeClr val="dk1"/>
            </a:effectRef>
            <a:fontRef idx="minor">
              <a:schemeClr val="tx1"/>
            </a:fontRef>
          </p:style>
        </p:cxnSp>
        <p:sp>
          <p:nvSpPr>
            <p:cNvPr id="7201" name="TextBox 7200">
              <a:extLst>
                <a:ext uri="{FF2B5EF4-FFF2-40B4-BE49-F238E27FC236}">
                  <a16:creationId xmlns:a16="http://schemas.microsoft.com/office/drawing/2014/main" id="{DBF51E2B-114A-32D6-A4AB-FDBDCB22DEE2}"/>
                </a:ext>
              </a:extLst>
            </p:cNvPr>
            <p:cNvSpPr txBox="1"/>
            <p:nvPr/>
          </p:nvSpPr>
          <p:spPr>
            <a:xfrm>
              <a:off x="9095016" y="3310217"/>
              <a:ext cx="2653932" cy="369332"/>
            </a:xfrm>
            <a:prstGeom prst="rect">
              <a:avLst/>
            </a:prstGeom>
            <a:noFill/>
          </p:spPr>
          <p:txBody>
            <a:bodyPr wrap="none" rtlCol="0">
              <a:spAutoFit/>
            </a:bodyPr>
            <a:lstStyle/>
            <a:p>
              <a:r>
                <a:rPr lang="en-US" dirty="0"/>
                <a:t>Reflex Score(Acute, IR+3d)</a:t>
              </a:r>
            </a:p>
          </p:txBody>
        </p:sp>
      </p:grpSp>
      <p:sp>
        <p:nvSpPr>
          <p:cNvPr id="6" name="Google Shape;443;p11">
            <a:extLst>
              <a:ext uri="{FF2B5EF4-FFF2-40B4-BE49-F238E27FC236}">
                <a16:creationId xmlns:a16="http://schemas.microsoft.com/office/drawing/2014/main" id="{843DEE1B-FAF9-AC5D-97CC-486A712CA044}"/>
              </a:ext>
            </a:extLst>
          </p:cNvPr>
          <p:cNvSpPr txBox="1"/>
          <p:nvPr/>
        </p:nvSpPr>
        <p:spPr>
          <a:xfrm>
            <a:off x="5028122" y="3316382"/>
            <a:ext cx="3587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dirty="0"/>
          </a:p>
        </p:txBody>
      </p:sp>
      <p:cxnSp>
        <p:nvCxnSpPr>
          <p:cNvPr id="9" name="Google Shape;444;p11">
            <a:extLst>
              <a:ext uri="{FF2B5EF4-FFF2-40B4-BE49-F238E27FC236}">
                <a16:creationId xmlns:a16="http://schemas.microsoft.com/office/drawing/2014/main" id="{6DC831F6-69D2-174E-8D00-EC3722EB3B51}"/>
              </a:ext>
            </a:extLst>
          </p:cNvPr>
          <p:cNvCxnSpPr>
            <a:cxnSpLocks/>
          </p:cNvCxnSpPr>
          <p:nvPr/>
        </p:nvCxnSpPr>
        <p:spPr>
          <a:xfrm flipV="1">
            <a:off x="4983153" y="3556618"/>
            <a:ext cx="358759" cy="2487"/>
          </a:xfrm>
          <a:prstGeom prst="straightConnector1">
            <a:avLst/>
          </a:prstGeom>
          <a:noFill/>
          <a:ln w="19050" cap="flat" cmpd="sng">
            <a:solidFill>
              <a:schemeClr val="dk1"/>
            </a:solidFill>
            <a:prstDash val="solid"/>
            <a:miter lim="800000"/>
            <a:headEnd type="none" w="sm" len="sm"/>
            <a:tailEnd type="none" w="sm" len="sm"/>
          </a:ln>
        </p:spPr>
      </p:cxnSp>
      <p:sp>
        <p:nvSpPr>
          <p:cNvPr id="2" name="TextBox 1">
            <a:extLst>
              <a:ext uri="{FF2B5EF4-FFF2-40B4-BE49-F238E27FC236}">
                <a16:creationId xmlns:a16="http://schemas.microsoft.com/office/drawing/2014/main" id="{196C0ABA-93F9-72D1-0A87-786BEE0B9EBC}"/>
              </a:ext>
            </a:extLst>
          </p:cNvPr>
          <p:cNvSpPr txBox="1"/>
          <p:nvPr/>
        </p:nvSpPr>
        <p:spPr>
          <a:xfrm>
            <a:off x="10124681" y="6617902"/>
            <a:ext cx="2743198" cy="276999"/>
          </a:xfrm>
          <a:prstGeom prst="rect">
            <a:avLst/>
          </a:prstGeom>
          <a:noFill/>
        </p:spPr>
        <p:txBody>
          <a:bodyPr wrap="square" rtlCol="0">
            <a:spAutoFit/>
          </a:bodyPr>
          <a:lstStyle/>
          <a:p>
            <a:r>
              <a:rPr lang="en-US" sz="1200" dirty="0"/>
              <a:t>Puukila et al. 2023</a:t>
            </a:r>
          </a:p>
        </p:txBody>
      </p:sp>
    </p:spTree>
    <p:extLst>
      <p:ext uri="{BB962C8B-B14F-4D97-AF65-F5344CB8AC3E}">
        <p14:creationId xmlns:p14="http://schemas.microsoft.com/office/powerpoint/2010/main" val="1062799686"/>
      </p:ext>
    </p:extLst>
  </p:cSld>
  <p:clrMapOvr>
    <a:masterClrMapping/>
  </p:clrMapOvr>
  <mc:AlternateContent xmlns:mc="http://schemas.openxmlformats.org/markup-compatibility/2006" xmlns:p14="http://schemas.microsoft.com/office/powerpoint/2010/main">
    <mc:Choice Requires="p14">
      <p:transition spd="slow" p14:dur="2000" advTm="42304"/>
    </mc:Choice>
    <mc:Fallback xmlns="">
      <p:transition spd="slow" advTm="4230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2CD1-96FB-784F-9A7D-84182AAF9774}"/>
              </a:ext>
            </a:extLst>
          </p:cNvPr>
          <p:cNvSpPr>
            <a:spLocks noGrp="1"/>
          </p:cNvSpPr>
          <p:nvPr>
            <p:ph type="title"/>
          </p:nvPr>
        </p:nvSpPr>
        <p:spPr>
          <a:xfrm>
            <a:off x="259747" y="2496893"/>
            <a:ext cx="2496457" cy="1325563"/>
          </a:xfrm>
        </p:spPr>
        <p:txBody>
          <a:bodyPr>
            <a:normAutofit/>
          </a:bodyPr>
          <a:lstStyle/>
          <a:p>
            <a:pPr algn="ctr"/>
            <a:r>
              <a:rPr lang="en-US" sz="2000" b="1" dirty="0"/>
              <a:t>Catwalk Gait Analysis</a:t>
            </a:r>
            <a:br>
              <a:rPr lang="en-US" sz="2000" b="1" dirty="0"/>
            </a:br>
            <a:r>
              <a:rPr lang="en-US" sz="2000" b="1" dirty="0"/>
              <a:t>(IR+37d)</a:t>
            </a:r>
          </a:p>
        </p:txBody>
      </p:sp>
      <p:sp>
        <p:nvSpPr>
          <p:cNvPr id="8" name="Rectangle 7">
            <a:extLst>
              <a:ext uri="{FF2B5EF4-FFF2-40B4-BE49-F238E27FC236}">
                <a16:creationId xmlns:a16="http://schemas.microsoft.com/office/drawing/2014/main" id="{AA0ACC63-EA72-A14D-B848-92D74BC40FEF}"/>
              </a:ext>
            </a:extLst>
          </p:cNvPr>
          <p:cNvSpPr/>
          <p:nvPr/>
        </p:nvSpPr>
        <p:spPr>
          <a:xfrm>
            <a:off x="3454400" y="3843155"/>
            <a:ext cx="114300" cy="10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7787D51-7DE2-C476-3749-27EE9C6ABE9F}"/>
              </a:ext>
            </a:extLst>
          </p:cNvPr>
          <p:cNvSpPr txBox="1">
            <a:spLocks noChangeArrowheads="1"/>
          </p:cNvSpPr>
          <p:nvPr/>
        </p:nvSpPr>
        <p:spPr>
          <a:xfrm>
            <a:off x="251054" y="-61267"/>
            <a:ext cx="117774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t>Catwalk Gait Analysis</a:t>
            </a:r>
            <a:endParaRPr lang="en-US" altLang="en-US" sz="1800" b="1" dirty="0"/>
          </a:p>
        </p:txBody>
      </p:sp>
      <p:sp>
        <p:nvSpPr>
          <p:cNvPr id="3" name="TextBox 2">
            <a:extLst>
              <a:ext uri="{FF2B5EF4-FFF2-40B4-BE49-F238E27FC236}">
                <a16:creationId xmlns:a16="http://schemas.microsoft.com/office/drawing/2014/main" id="{06C531D6-FFFE-5F43-B6A7-BECB7FAB354C}"/>
              </a:ext>
            </a:extLst>
          </p:cNvPr>
          <p:cNvSpPr txBox="1"/>
          <p:nvPr/>
        </p:nvSpPr>
        <p:spPr>
          <a:xfrm>
            <a:off x="2661537" y="5309515"/>
            <a:ext cx="6491551"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latin typeface="+mj-lt"/>
              </a:rPr>
              <a:t>Sex differences at all doses for some measures</a:t>
            </a:r>
          </a:p>
          <a:p>
            <a:pPr marL="285750" indent="-285750">
              <a:buFont typeface="Arial" panose="020B0604020202020204" pitchFamily="34" charset="0"/>
              <a:buChar char="•"/>
            </a:pPr>
            <a:r>
              <a:rPr lang="en-US" b="1" dirty="0">
                <a:latin typeface="+mj-lt"/>
              </a:rPr>
              <a:t>Females &gt; Males - Speed, Not Regularity index</a:t>
            </a:r>
          </a:p>
          <a:p>
            <a:pPr marL="285750" indent="-285750">
              <a:buFont typeface="Arial" panose="020B0604020202020204" pitchFamily="34" charset="0"/>
              <a:buChar char="•"/>
            </a:pPr>
            <a:r>
              <a:rPr lang="en-US" b="1" dirty="0">
                <a:latin typeface="+mj-lt"/>
              </a:rPr>
              <a:t>No dose effects</a:t>
            </a:r>
          </a:p>
        </p:txBody>
      </p:sp>
      <p:graphicFrame>
        <p:nvGraphicFramePr>
          <p:cNvPr id="12" name="Object 11">
            <a:extLst>
              <a:ext uri="{FF2B5EF4-FFF2-40B4-BE49-F238E27FC236}">
                <a16:creationId xmlns:a16="http://schemas.microsoft.com/office/drawing/2014/main" id="{8FB436FE-5452-255F-CD19-3B6337CBA284}"/>
              </a:ext>
            </a:extLst>
          </p:cNvPr>
          <p:cNvGraphicFramePr>
            <a:graphicFrameLocks noChangeAspect="1"/>
          </p:cNvGraphicFramePr>
          <p:nvPr>
            <p:extLst>
              <p:ext uri="{D42A27DB-BD31-4B8C-83A1-F6EECF244321}">
                <p14:modId xmlns:p14="http://schemas.microsoft.com/office/powerpoint/2010/main" val="1306661048"/>
              </p:ext>
            </p:extLst>
          </p:nvPr>
        </p:nvGraphicFramePr>
        <p:xfrm>
          <a:off x="3445308" y="1796013"/>
          <a:ext cx="3452812" cy="2727325"/>
        </p:xfrm>
        <a:graphic>
          <a:graphicData uri="http://schemas.openxmlformats.org/presentationml/2006/ole">
            <mc:AlternateContent xmlns:mc="http://schemas.openxmlformats.org/markup-compatibility/2006">
              <mc:Choice xmlns:v="urn:schemas-microsoft-com:vml" Requires="v">
                <p:oleObj name="Prism 9" r:id="rId3" imgW="3453341" imgH="2727447" progId="Prism9.Document">
                  <p:embed/>
                </p:oleObj>
              </mc:Choice>
              <mc:Fallback>
                <p:oleObj name="Prism 9" r:id="rId3" imgW="3453341" imgH="2727447" progId="Prism9.Document">
                  <p:embed/>
                  <p:pic>
                    <p:nvPicPr>
                      <p:cNvPr id="11" name="Object 10">
                        <a:extLst>
                          <a:ext uri="{FF2B5EF4-FFF2-40B4-BE49-F238E27FC236}">
                            <a16:creationId xmlns:a16="http://schemas.microsoft.com/office/drawing/2014/main" id="{CF87534F-F156-42CC-8CC4-7BC14CD67FE8}"/>
                          </a:ext>
                        </a:extLst>
                      </p:cNvPr>
                      <p:cNvPicPr/>
                      <p:nvPr/>
                    </p:nvPicPr>
                    <p:blipFill>
                      <a:blip r:embed="rId4"/>
                      <a:stretch>
                        <a:fillRect/>
                      </a:stretch>
                    </p:blipFill>
                    <p:spPr>
                      <a:xfrm>
                        <a:off x="3445308" y="1796013"/>
                        <a:ext cx="3452812" cy="27273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ECB0496-CB8E-DF4A-EDAF-24DAA089E189}"/>
              </a:ext>
            </a:extLst>
          </p:cNvPr>
          <p:cNvGraphicFramePr>
            <a:graphicFrameLocks noChangeAspect="1"/>
          </p:cNvGraphicFramePr>
          <p:nvPr>
            <p:extLst>
              <p:ext uri="{D42A27DB-BD31-4B8C-83A1-F6EECF244321}">
                <p14:modId xmlns:p14="http://schemas.microsoft.com/office/powerpoint/2010/main" val="3385790593"/>
              </p:ext>
            </p:extLst>
          </p:nvPr>
        </p:nvGraphicFramePr>
        <p:xfrm>
          <a:off x="7084028" y="1796013"/>
          <a:ext cx="4848225" cy="2452687"/>
        </p:xfrm>
        <a:graphic>
          <a:graphicData uri="http://schemas.openxmlformats.org/presentationml/2006/ole">
            <mc:AlternateContent xmlns:mc="http://schemas.openxmlformats.org/markup-compatibility/2006">
              <mc:Choice xmlns:v="urn:schemas-microsoft-com:vml" Requires="v">
                <p:oleObj name="Prism 9" r:id="rId5" imgW="4848147" imgH="2453009" progId="Prism9.Document">
                  <p:embed/>
                </p:oleObj>
              </mc:Choice>
              <mc:Fallback>
                <p:oleObj name="Prism 9" r:id="rId5" imgW="4848147" imgH="2453009" progId="Prism9.Document">
                  <p:embed/>
                  <p:pic>
                    <p:nvPicPr>
                      <p:cNvPr id="0" name=""/>
                      <p:cNvPicPr/>
                      <p:nvPr/>
                    </p:nvPicPr>
                    <p:blipFill>
                      <a:blip r:embed="rId6"/>
                      <a:stretch>
                        <a:fillRect/>
                      </a:stretch>
                    </p:blipFill>
                    <p:spPr>
                      <a:xfrm>
                        <a:off x="7084028" y="1796013"/>
                        <a:ext cx="4848225" cy="2452687"/>
                      </a:xfrm>
                      <a:prstGeom prst="rect">
                        <a:avLst/>
                      </a:prstGeom>
                    </p:spPr>
                  </p:pic>
                </p:oleObj>
              </mc:Fallback>
            </mc:AlternateContent>
          </a:graphicData>
        </a:graphic>
      </p:graphicFrame>
    </p:spTree>
    <p:extLst>
      <p:ext uri="{BB962C8B-B14F-4D97-AF65-F5344CB8AC3E}">
        <p14:creationId xmlns:p14="http://schemas.microsoft.com/office/powerpoint/2010/main" val="536390364"/>
      </p:ext>
    </p:extLst>
  </p:cSld>
  <p:clrMapOvr>
    <a:masterClrMapping/>
  </p:clrMapOvr>
  <mc:AlternateContent xmlns:mc="http://schemas.openxmlformats.org/markup-compatibility/2006" xmlns:p14="http://schemas.microsoft.com/office/powerpoint/2010/main">
    <mc:Choice Requires="p14">
      <p:transition spd="slow" p14:dur="2000" advTm="34996"/>
    </mc:Choice>
    <mc:Fallback xmlns="">
      <p:transition spd="slow" advTm="34996"/>
    </mc:Fallback>
  </mc:AlternateContent>
  <p:extLst>
    <p:ext uri="{E180D4A7-C9FB-4DFB-919C-405C955672EB}">
      <p14:showEvtLst xmlns:p14="http://schemas.microsoft.com/office/powerpoint/2010/main">
        <p14:playEvt time="15945" objId="19"/>
        <p14:stopEvt time="24341" objId="19"/>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A1EB5BF-6E06-36E6-5EEB-CDFE3573477E}"/>
              </a:ext>
            </a:extLst>
          </p:cNvPr>
          <p:cNvSpPr txBox="1"/>
          <p:nvPr/>
        </p:nvSpPr>
        <p:spPr>
          <a:xfrm>
            <a:off x="778945" y="245431"/>
            <a:ext cx="10794608" cy="707886"/>
          </a:xfrm>
          <a:prstGeom prst="rect">
            <a:avLst/>
          </a:prstGeom>
          <a:noFill/>
        </p:spPr>
        <p:txBody>
          <a:bodyPr wrap="square">
            <a:spAutoFit/>
          </a:bodyPr>
          <a:lstStyle/>
          <a:p>
            <a:pPr algn="ctr"/>
            <a:r>
              <a:rPr lang="en-US" sz="4000" b="1" dirty="0">
                <a:latin typeface="+mj-lt"/>
              </a:rPr>
              <a:t>Anxiety</a:t>
            </a:r>
            <a:endParaRPr lang="en-US" sz="4000" dirty="0">
              <a:latin typeface="+mj-lt"/>
            </a:endParaRPr>
          </a:p>
        </p:txBody>
      </p:sp>
      <p:grpSp>
        <p:nvGrpSpPr>
          <p:cNvPr id="26" name="Group 25">
            <a:extLst>
              <a:ext uri="{FF2B5EF4-FFF2-40B4-BE49-F238E27FC236}">
                <a16:creationId xmlns:a16="http://schemas.microsoft.com/office/drawing/2014/main" id="{535B0A49-161B-309C-B6A5-CD1CED6F08D2}"/>
              </a:ext>
            </a:extLst>
          </p:cNvPr>
          <p:cNvGrpSpPr/>
          <p:nvPr/>
        </p:nvGrpSpPr>
        <p:grpSpPr>
          <a:xfrm>
            <a:off x="3831116" y="809826"/>
            <a:ext cx="4373673" cy="2315806"/>
            <a:chOff x="524209" y="2738799"/>
            <a:chExt cx="4373673" cy="2315806"/>
          </a:xfrm>
        </p:grpSpPr>
        <p:pic>
          <p:nvPicPr>
            <p:cNvPr id="7" name="Picture 6">
              <a:extLst>
                <a:ext uri="{FF2B5EF4-FFF2-40B4-BE49-F238E27FC236}">
                  <a16:creationId xmlns:a16="http://schemas.microsoft.com/office/drawing/2014/main" id="{24F3D12D-C160-A472-728E-234455E854B2}"/>
                </a:ext>
              </a:extLst>
            </p:cNvPr>
            <p:cNvPicPr>
              <a:picLocks noChangeAspect="1"/>
            </p:cNvPicPr>
            <p:nvPr/>
          </p:nvPicPr>
          <p:blipFill rotWithShape="1">
            <a:blip r:embed="rId3">
              <a:extLst>
                <a:ext uri="{28A0092B-C50C-407E-A947-70E740481C1C}">
                  <a14:useLocalDpi xmlns:a14="http://schemas.microsoft.com/office/drawing/2010/main" val="0"/>
                </a:ext>
              </a:extLst>
            </a:blip>
            <a:srcRect t="56827" r="51367" b="1"/>
            <a:stretch/>
          </p:blipFill>
          <p:spPr>
            <a:xfrm>
              <a:off x="524209" y="2738799"/>
              <a:ext cx="4373673" cy="2315806"/>
            </a:xfrm>
            <a:prstGeom prst="rect">
              <a:avLst/>
            </a:prstGeom>
          </p:spPr>
        </p:pic>
        <p:sp>
          <p:nvSpPr>
            <p:cNvPr id="14" name="TextBox 13">
              <a:extLst>
                <a:ext uri="{FF2B5EF4-FFF2-40B4-BE49-F238E27FC236}">
                  <a16:creationId xmlns:a16="http://schemas.microsoft.com/office/drawing/2014/main" id="{32A72ADC-4474-EB07-660A-E86551071ADF}"/>
                </a:ext>
              </a:extLst>
            </p:cNvPr>
            <p:cNvSpPr txBox="1"/>
            <p:nvPr/>
          </p:nvSpPr>
          <p:spPr>
            <a:xfrm>
              <a:off x="1294979" y="2971713"/>
              <a:ext cx="699935" cy="338554"/>
            </a:xfrm>
            <a:prstGeom prst="rect">
              <a:avLst/>
            </a:prstGeom>
            <a:noFill/>
          </p:spPr>
          <p:txBody>
            <a:bodyPr wrap="none" rtlCol="0">
              <a:spAutoFit/>
            </a:bodyPr>
            <a:lstStyle/>
            <a:p>
              <a:r>
                <a:rPr lang="en-US" sz="1600" b="1" dirty="0">
                  <a:latin typeface="+mj-lt"/>
                </a:rPr>
                <a:t>Trial 1</a:t>
              </a:r>
            </a:p>
          </p:txBody>
        </p:sp>
      </p:grpSp>
      <p:grpSp>
        <p:nvGrpSpPr>
          <p:cNvPr id="25" name="Group 24">
            <a:extLst>
              <a:ext uri="{FF2B5EF4-FFF2-40B4-BE49-F238E27FC236}">
                <a16:creationId xmlns:a16="http://schemas.microsoft.com/office/drawing/2014/main" id="{8A8D4142-5BD6-EEBC-1C78-F868F5B75DF0}"/>
              </a:ext>
            </a:extLst>
          </p:cNvPr>
          <p:cNvGrpSpPr/>
          <p:nvPr/>
        </p:nvGrpSpPr>
        <p:grpSpPr>
          <a:xfrm>
            <a:off x="8296566" y="865518"/>
            <a:ext cx="3276987" cy="2204422"/>
            <a:chOff x="524209" y="4820271"/>
            <a:chExt cx="3276987" cy="2204422"/>
          </a:xfrm>
        </p:grpSpPr>
        <p:pic>
          <p:nvPicPr>
            <p:cNvPr id="12" name="Picture 11">
              <a:extLst>
                <a:ext uri="{FF2B5EF4-FFF2-40B4-BE49-F238E27FC236}">
                  <a16:creationId xmlns:a16="http://schemas.microsoft.com/office/drawing/2014/main" id="{FC436412-2261-6374-37C8-7820D31B501C}"/>
                </a:ext>
              </a:extLst>
            </p:cNvPr>
            <p:cNvPicPr>
              <a:picLocks noChangeAspect="1"/>
            </p:cNvPicPr>
            <p:nvPr/>
          </p:nvPicPr>
          <p:blipFill rotWithShape="1">
            <a:blip r:embed="rId3">
              <a:extLst>
                <a:ext uri="{28A0092B-C50C-407E-A947-70E740481C1C}">
                  <a14:useLocalDpi xmlns:a14="http://schemas.microsoft.com/office/drawing/2010/main" val="0"/>
                </a:ext>
              </a:extLst>
            </a:blip>
            <a:srcRect l="48729" t="56827" r="12991" b="1"/>
            <a:stretch/>
          </p:blipFill>
          <p:spPr>
            <a:xfrm>
              <a:off x="524209" y="4820271"/>
              <a:ext cx="3276987" cy="2204422"/>
            </a:xfrm>
            <a:prstGeom prst="rect">
              <a:avLst/>
            </a:prstGeom>
          </p:spPr>
        </p:pic>
        <p:sp>
          <p:nvSpPr>
            <p:cNvPr id="15" name="TextBox 14">
              <a:extLst>
                <a:ext uri="{FF2B5EF4-FFF2-40B4-BE49-F238E27FC236}">
                  <a16:creationId xmlns:a16="http://schemas.microsoft.com/office/drawing/2014/main" id="{E225AC7B-B16D-8503-BBF8-FC7045EBD725}"/>
                </a:ext>
              </a:extLst>
            </p:cNvPr>
            <p:cNvSpPr txBox="1"/>
            <p:nvPr/>
          </p:nvSpPr>
          <p:spPr>
            <a:xfrm>
              <a:off x="1294979" y="5006858"/>
              <a:ext cx="699935" cy="338554"/>
            </a:xfrm>
            <a:prstGeom prst="rect">
              <a:avLst/>
            </a:prstGeom>
            <a:noFill/>
          </p:spPr>
          <p:txBody>
            <a:bodyPr wrap="none" rtlCol="0">
              <a:spAutoFit/>
            </a:bodyPr>
            <a:lstStyle/>
            <a:p>
              <a:r>
                <a:rPr lang="en-US" sz="1600" b="1" dirty="0">
                  <a:latin typeface="+mj-lt"/>
                </a:rPr>
                <a:t>Trial 2</a:t>
              </a:r>
            </a:p>
          </p:txBody>
        </p:sp>
      </p:grpSp>
      <p:grpSp>
        <p:nvGrpSpPr>
          <p:cNvPr id="35" name="Group 34">
            <a:extLst>
              <a:ext uri="{FF2B5EF4-FFF2-40B4-BE49-F238E27FC236}">
                <a16:creationId xmlns:a16="http://schemas.microsoft.com/office/drawing/2014/main" id="{A6CDD90B-4B6C-8507-A03D-E363A52B58AF}"/>
              </a:ext>
            </a:extLst>
          </p:cNvPr>
          <p:cNvGrpSpPr/>
          <p:nvPr/>
        </p:nvGrpSpPr>
        <p:grpSpPr>
          <a:xfrm>
            <a:off x="3895436" y="3971851"/>
            <a:ext cx="4123736" cy="2230223"/>
            <a:chOff x="9283787" y="3282883"/>
            <a:chExt cx="4123736" cy="2230223"/>
          </a:xfrm>
        </p:grpSpPr>
        <p:pic>
          <p:nvPicPr>
            <p:cNvPr id="19" name="Picture 18">
              <a:extLst>
                <a:ext uri="{FF2B5EF4-FFF2-40B4-BE49-F238E27FC236}">
                  <a16:creationId xmlns:a16="http://schemas.microsoft.com/office/drawing/2014/main" id="{D67BF5B4-0A5F-8F35-970C-170AEE6C2111}"/>
                </a:ext>
              </a:extLst>
            </p:cNvPr>
            <p:cNvPicPr>
              <a:picLocks noChangeAspect="1"/>
            </p:cNvPicPr>
            <p:nvPr/>
          </p:nvPicPr>
          <p:blipFill rotWithShape="1">
            <a:blip r:embed="rId4">
              <a:extLst>
                <a:ext uri="{28A0092B-C50C-407E-A947-70E740481C1C}">
                  <a14:useLocalDpi xmlns:a14="http://schemas.microsoft.com/office/drawing/2010/main" val="0"/>
                </a:ext>
              </a:extLst>
            </a:blip>
            <a:srcRect t="10975" r="51132" b="47203"/>
            <a:stretch/>
          </p:blipFill>
          <p:spPr>
            <a:xfrm>
              <a:off x="9283787" y="3282883"/>
              <a:ext cx="4123736" cy="2230223"/>
            </a:xfrm>
            <a:prstGeom prst="rect">
              <a:avLst/>
            </a:prstGeom>
          </p:spPr>
        </p:pic>
        <p:sp>
          <p:nvSpPr>
            <p:cNvPr id="23" name="TextBox 22">
              <a:extLst>
                <a:ext uri="{FF2B5EF4-FFF2-40B4-BE49-F238E27FC236}">
                  <a16:creationId xmlns:a16="http://schemas.microsoft.com/office/drawing/2014/main" id="{50E31B8B-52A4-54EF-778B-08C96659E790}"/>
                </a:ext>
              </a:extLst>
            </p:cNvPr>
            <p:cNvSpPr txBox="1"/>
            <p:nvPr/>
          </p:nvSpPr>
          <p:spPr>
            <a:xfrm>
              <a:off x="10026499" y="3454925"/>
              <a:ext cx="660245" cy="338554"/>
            </a:xfrm>
            <a:prstGeom prst="rect">
              <a:avLst/>
            </a:prstGeom>
            <a:noFill/>
          </p:spPr>
          <p:txBody>
            <a:bodyPr wrap="none" rtlCol="0">
              <a:spAutoFit/>
            </a:bodyPr>
            <a:lstStyle/>
            <a:p>
              <a:r>
                <a:rPr lang="en-US" sz="1600" b="1" dirty="0">
                  <a:latin typeface="+mj-lt"/>
                </a:rPr>
                <a:t>Day 1</a:t>
              </a:r>
            </a:p>
          </p:txBody>
        </p:sp>
      </p:grpSp>
      <p:grpSp>
        <p:nvGrpSpPr>
          <p:cNvPr id="36" name="Group 35">
            <a:extLst>
              <a:ext uri="{FF2B5EF4-FFF2-40B4-BE49-F238E27FC236}">
                <a16:creationId xmlns:a16="http://schemas.microsoft.com/office/drawing/2014/main" id="{A5A4D48E-5BA9-4FA7-02F6-7185612D8B93}"/>
              </a:ext>
            </a:extLst>
          </p:cNvPr>
          <p:cNvGrpSpPr/>
          <p:nvPr/>
        </p:nvGrpSpPr>
        <p:grpSpPr>
          <a:xfrm>
            <a:off x="8296565" y="4150151"/>
            <a:ext cx="3276987" cy="2056184"/>
            <a:chOff x="8296566" y="5495326"/>
            <a:chExt cx="3276987" cy="2056184"/>
          </a:xfrm>
        </p:grpSpPr>
        <p:pic>
          <p:nvPicPr>
            <p:cNvPr id="20" name="Picture 19">
              <a:extLst>
                <a:ext uri="{FF2B5EF4-FFF2-40B4-BE49-F238E27FC236}">
                  <a16:creationId xmlns:a16="http://schemas.microsoft.com/office/drawing/2014/main" id="{B07085D7-BDF0-31F5-E533-798C4E6F65B5}"/>
                </a:ext>
              </a:extLst>
            </p:cNvPr>
            <p:cNvPicPr>
              <a:picLocks noChangeAspect="1"/>
            </p:cNvPicPr>
            <p:nvPr/>
          </p:nvPicPr>
          <p:blipFill rotWithShape="1">
            <a:blip r:embed="rId4">
              <a:extLst>
                <a:ext uri="{28A0092B-C50C-407E-A947-70E740481C1C}">
                  <a14:useLocalDpi xmlns:a14="http://schemas.microsoft.com/office/drawing/2010/main" val="0"/>
                </a:ext>
              </a:extLst>
            </a:blip>
            <a:srcRect l="48411" t="14418" r="12936" b="47203"/>
            <a:stretch/>
          </p:blipFill>
          <p:spPr>
            <a:xfrm>
              <a:off x="8296566" y="5495326"/>
              <a:ext cx="3276987" cy="2056184"/>
            </a:xfrm>
            <a:prstGeom prst="rect">
              <a:avLst/>
            </a:prstGeom>
          </p:spPr>
        </p:pic>
        <p:sp>
          <p:nvSpPr>
            <p:cNvPr id="24" name="TextBox 23">
              <a:extLst>
                <a:ext uri="{FF2B5EF4-FFF2-40B4-BE49-F238E27FC236}">
                  <a16:creationId xmlns:a16="http://schemas.microsoft.com/office/drawing/2014/main" id="{13256B98-E8BA-3CED-D9E3-F3F85D42EAE5}"/>
                </a:ext>
              </a:extLst>
            </p:cNvPr>
            <p:cNvSpPr txBox="1"/>
            <p:nvPr/>
          </p:nvSpPr>
          <p:spPr>
            <a:xfrm>
              <a:off x="9107026" y="5495326"/>
              <a:ext cx="660245" cy="338554"/>
            </a:xfrm>
            <a:prstGeom prst="rect">
              <a:avLst/>
            </a:prstGeom>
            <a:noFill/>
          </p:spPr>
          <p:txBody>
            <a:bodyPr wrap="none" rtlCol="0">
              <a:spAutoFit/>
            </a:bodyPr>
            <a:lstStyle/>
            <a:p>
              <a:r>
                <a:rPr lang="en-US" sz="1600" b="1" dirty="0">
                  <a:latin typeface="+mj-lt"/>
                </a:rPr>
                <a:t>Day 2</a:t>
              </a:r>
            </a:p>
          </p:txBody>
        </p:sp>
      </p:grpSp>
      <p:sp>
        <p:nvSpPr>
          <p:cNvPr id="27" name="TextBox 26">
            <a:extLst>
              <a:ext uri="{FF2B5EF4-FFF2-40B4-BE49-F238E27FC236}">
                <a16:creationId xmlns:a16="http://schemas.microsoft.com/office/drawing/2014/main" id="{15F0A717-99BC-9663-AC46-EDB1EEA2CBA4}"/>
              </a:ext>
            </a:extLst>
          </p:cNvPr>
          <p:cNvSpPr txBox="1"/>
          <p:nvPr/>
        </p:nvSpPr>
        <p:spPr>
          <a:xfrm>
            <a:off x="5532174" y="6327419"/>
            <a:ext cx="4721928" cy="338554"/>
          </a:xfrm>
          <a:prstGeom prst="rect">
            <a:avLst/>
          </a:prstGeom>
          <a:noFill/>
          <a:ln>
            <a:solidFill>
              <a:schemeClr val="tx1"/>
            </a:solidFill>
          </a:ln>
        </p:spPr>
        <p:txBody>
          <a:bodyPr wrap="square" rtlCol="0">
            <a:spAutoFit/>
          </a:bodyPr>
          <a:lstStyle/>
          <a:p>
            <a:pPr algn="ctr"/>
            <a:r>
              <a:rPr lang="en-US" sz="1600" b="1" dirty="0">
                <a:latin typeface="+mj-lt"/>
              </a:rPr>
              <a:t>No dose or sex differences</a:t>
            </a:r>
          </a:p>
        </p:txBody>
      </p:sp>
      <p:sp>
        <p:nvSpPr>
          <p:cNvPr id="34" name="TextBox 33">
            <a:extLst>
              <a:ext uri="{FF2B5EF4-FFF2-40B4-BE49-F238E27FC236}">
                <a16:creationId xmlns:a16="http://schemas.microsoft.com/office/drawing/2014/main" id="{468530A9-7DC3-02B3-9FD0-682F31E5D62E}"/>
              </a:ext>
            </a:extLst>
          </p:cNvPr>
          <p:cNvSpPr txBox="1"/>
          <p:nvPr/>
        </p:nvSpPr>
        <p:spPr>
          <a:xfrm>
            <a:off x="5028918" y="3135603"/>
            <a:ext cx="5505296" cy="584775"/>
          </a:xfrm>
          <a:prstGeom prst="rect">
            <a:avLst/>
          </a:prstGeom>
          <a:noFill/>
          <a:ln>
            <a:solidFill>
              <a:schemeClr val="tx1"/>
            </a:solidFill>
          </a:ln>
        </p:spPr>
        <p:txBody>
          <a:bodyPr wrap="square" rtlCol="0">
            <a:spAutoFit/>
          </a:bodyPr>
          <a:lstStyle/>
          <a:p>
            <a:pPr algn="ctr"/>
            <a:r>
              <a:rPr lang="en-US" sz="1600" b="1" dirty="0">
                <a:latin typeface="+mj-lt"/>
              </a:rPr>
              <a:t>No dose effects</a:t>
            </a:r>
          </a:p>
          <a:p>
            <a:pPr algn="ctr"/>
            <a:r>
              <a:rPr lang="en-US" sz="1600" b="1" dirty="0">
                <a:latin typeface="+mj-lt"/>
              </a:rPr>
              <a:t>Trial 2 Only: Males  spent more time than females in open arms</a:t>
            </a:r>
          </a:p>
        </p:txBody>
      </p:sp>
      <p:sp>
        <p:nvSpPr>
          <p:cNvPr id="3" name="TextBox 2">
            <a:extLst>
              <a:ext uri="{FF2B5EF4-FFF2-40B4-BE49-F238E27FC236}">
                <a16:creationId xmlns:a16="http://schemas.microsoft.com/office/drawing/2014/main" id="{8CFC40CE-F979-BE7F-8545-999C649C983A}"/>
              </a:ext>
            </a:extLst>
          </p:cNvPr>
          <p:cNvSpPr txBox="1"/>
          <p:nvPr/>
        </p:nvSpPr>
        <p:spPr>
          <a:xfrm>
            <a:off x="1843088" y="1971675"/>
            <a:ext cx="602281" cy="369332"/>
          </a:xfrm>
          <a:prstGeom prst="rect">
            <a:avLst/>
          </a:prstGeom>
          <a:noFill/>
        </p:spPr>
        <p:txBody>
          <a:bodyPr wrap="none" rtlCol="0">
            <a:spAutoFit/>
          </a:bodyPr>
          <a:lstStyle/>
          <a:p>
            <a:r>
              <a:rPr lang="en-US" dirty="0"/>
              <a:t>Zero</a:t>
            </a:r>
          </a:p>
        </p:txBody>
      </p:sp>
      <p:pic>
        <p:nvPicPr>
          <p:cNvPr id="5" name="Picture 4">
            <a:extLst>
              <a:ext uri="{FF2B5EF4-FFF2-40B4-BE49-F238E27FC236}">
                <a16:creationId xmlns:a16="http://schemas.microsoft.com/office/drawing/2014/main" id="{953FBE32-70E3-3597-0C3E-D72881626B48}"/>
              </a:ext>
            </a:extLst>
          </p:cNvPr>
          <p:cNvPicPr>
            <a:picLocks noChangeAspect="1"/>
          </p:cNvPicPr>
          <p:nvPr/>
        </p:nvPicPr>
        <p:blipFill rotWithShape="1">
          <a:blip r:embed="rId5"/>
          <a:srcRect l="2898" t="5241" r="3456" b="5137"/>
          <a:stretch/>
        </p:blipFill>
        <p:spPr>
          <a:xfrm>
            <a:off x="842595" y="1042740"/>
            <a:ext cx="2295648" cy="1772796"/>
          </a:xfrm>
          <a:prstGeom prst="rect">
            <a:avLst/>
          </a:prstGeom>
        </p:spPr>
      </p:pic>
      <p:grpSp>
        <p:nvGrpSpPr>
          <p:cNvPr id="6" name="Group 5">
            <a:extLst>
              <a:ext uri="{FF2B5EF4-FFF2-40B4-BE49-F238E27FC236}">
                <a16:creationId xmlns:a16="http://schemas.microsoft.com/office/drawing/2014/main" id="{E50894DE-CC5C-E2E1-6C50-A61CA99ECA78}"/>
              </a:ext>
            </a:extLst>
          </p:cNvPr>
          <p:cNvGrpSpPr/>
          <p:nvPr/>
        </p:nvGrpSpPr>
        <p:grpSpPr>
          <a:xfrm>
            <a:off x="912788" y="3832142"/>
            <a:ext cx="2176468" cy="2258063"/>
            <a:chOff x="8166722" y="691963"/>
            <a:chExt cx="2176468" cy="2258063"/>
          </a:xfrm>
        </p:grpSpPr>
        <p:pic>
          <p:nvPicPr>
            <p:cNvPr id="8" name="Picture 7">
              <a:extLst>
                <a:ext uri="{FF2B5EF4-FFF2-40B4-BE49-F238E27FC236}">
                  <a16:creationId xmlns:a16="http://schemas.microsoft.com/office/drawing/2014/main" id="{A30C56E3-9468-FC42-A92F-409F201C0684}"/>
                </a:ext>
              </a:extLst>
            </p:cNvPr>
            <p:cNvPicPr>
              <a:picLocks noChangeAspect="1"/>
            </p:cNvPicPr>
            <p:nvPr/>
          </p:nvPicPr>
          <p:blipFill rotWithShape="1">
            <a:blip r:embed="rId6"/>
            <a:srcRect l="35434" t="21579" r="39535" b="45961"/>
            <a:stretch/>
          </p:blipFill>
          <p:spPr>
            <a:xfrm>
              <a:off x="8166722" y="696738"/>
              <a:ext cx="2176468" cy="2253288"/>
            </a:xfrm>
            <a:prstGeom prst="rect">
              <a:avLst/>
            </a:prstGeom>
          </p:spPr>
        </p:pic>
        <p:sp>
          <p:nvSpPr>
            <p:cNvPr id="9" name="TextBox 8">
              <a:extLst>
                <a:ext uri="{FF2B5EF4-FFF2-40B4-BE49-F238E27FC236}">
                  <a16:creationId xmlns:a16="http://schemas.microsoft.com/office/drawing/2014/main" id="{54244413-8179-C77E-54DC-B31114264F10}"/>
                </a:ext>
              </a:extLst>
            </p:cNvPr>
            <p:cNvSpPr txBox="1"/>
            <p:nvPr/>
          </p:nvSpPr>
          <p:spPr>
            <a:xfrm>
              <a:off x="8648860" y="691963"/>
              <a:ext cx="1212191" cy="369332"/>
            </a:xfrm>
            <a:prstGeom prst="rect">
              <a:avLst/>
            </a:prstGeom>
            <a:noFill/>
          </p:spPr>
          <p:txBody>
            <a:bodyPr wrap="none" rtlCol="0">
              <a:spAutoFit/>
            </a:bodyPr>
            <a:lstStyle/>
            <a:p>
              <a:r>
                <a:rPr lang="en-US" b="1" dirty="0">
                  <a:solidFill>
                    <a:schemeClr val="bg1"/>
                  </a:solidFill>
                </a:rPr>
                <a:t>Open Field</a:t>
              </a:r>
            </a:p>
          </p:txBody>
        </p:sp>
      </p:grpSp>
      <p:sp>
        <p:nvSpPr>
          <p:cNvPr id="11" name="TextBox 10">
            <a:extLst>
              <a:ext uri="{FF2B5EF4-FFF2-40B4-BE49-F238E27FC236}">
                <a16:creationId xmlns:a16="http://schemas.microsoft.com/office/drawing/2014/main" id="{C5DF3E5C-A37E-7294-955D-EE0C29975633}"/>
              </a:ext>
            </a:extLst>
          </p:cNvPr>
          <p:cNvSpPr txBox="1"/>
          <p:nvPr/>
        </p:nvSpPr>
        <p:spPr>
          <a:xfrm>
            <a:off x="2308121" y="2492036"/>
            <a:ext cx="848309" cy="369332"/>
          </a:xfrm>
          <a:prstGeom prst="rect">
            <a:avLst/>
          </a:prstGeom>
          <a:noFill/>
        </p:spPr>
        <p:txBody>
          <a:bodyPr wrap="none" rtlCol="0">
            <a:spAutoFit/>
          </a:bodyPr>
          <a:lstStyle/>
          <a:p>
            <a:r>
              <a:rPr lang="en-US" b="1" dirty="0">
                <a:solidFill>
                  <a:schemeClr val="bg1"/>
                </a:solidFill>
                <a:latin typeface="+mj-lt"/>
              </a:rPr>
              <a:t>IR+43d</a:t>
            </a:r>
          </a:p>
        </p:txBody>
      </p:sp>
      <p:sp>
        <p:nvSpPr>
          <p:cNvPr id="13" name="TextBox 12">
            <a:extLst>
              <a:ext uri="{FF2B5EF4-FFF2-40B4-BE49-F238E27FC236}">
                <a16:creationId xmlns:a16="http://schemas.microsoft.com/office/drawing/2014/main" id="{ED898A35-2435-FF06-A3B7-E203698FDDB9}"/>
              </a:ext>
            </a:extLst>
          </p:cNvPr>
          <p:cNvSpPr txBox="1"/>
          <p:nvPr/>
        </p:nvSpPr>
        <p:spPr>
          <a:xfrm>
            <a:off x="2257406" y="5757120"/>
            <a:ext cx="833883" cy="369332"/>
          </a:xfrm>
          <a:prstGeom prst="rect">
            <a:avLst/>
          </a:prstGeom>
          <a:noFill/>
        </p:spPr>
        <p:txBody>
          <a:bodyPr wrap="none" rtlCol="0">
            <a:spAutoFit/>
          </a:bodyPr>
          <a:lstStyle/>
          <a:p>
            <a:r>
              <a:rPr lang="en-US" b="1" dirty="0">
                <a:solidFill>
                  <a:schemeClr val="bg1"/>
                </a:solidFill>
                <a:latin typeface="+mj-lt"/>
              </a:rPr>
              <a:t>IR+85d</a:t>
            </a:r>
          </a:p>
        </p:txBody>
      </p:sp>
    </p:spTree>
    <p:extLst>
      <p:ext uri="{BB962C8B-B14F-4D97-AF65-F5344CB8AC3E}">
        <p14:creationId xmlns:p14="http://schemas.microsoft.com/office/powerpoint/2010/main" val="210736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2CDC6-C882-02E5-0F4A-CB77D2EEA588}"/>
              </a:ext>
            </a:extLst>
          </p:cNvPr>
          <p:cNvSpPr>
            <a:spLocks noGrp="1"/>
          </p:cNvSpPr>
          <p:nvPr>
            <p:ph type="title"/>
          </p:nvPr>
        </p:nvSpPr>
        <p:spPr>
          <a:xfrm>
            <a:off x="3730171" y="55311"/>
            <a:ext cx="7818590" cy="988159"/>
          </a:xfrm>
        </p:spPr>
        <p:txBody>
          <a:bodyPr>
            <a:normAutofit/>
          </a:bodyPr>
          <a:lstStyle/>
          <a:p>
            <a:pPr algn="ctr"/>
            <a:r>
              <a:rPr lang="en-CA" sz="3200" b="1" dirty="0"/>
              <a:t>Object Recognition Memory</a:t>
            </a:r>
            <a:endParaRPr lang="en-US" sz="3200" b="1" dirty="0"/>
          </a:p>
        </p:txBody>
      </p:sp>
      <p:sp>
        <p:nvSpPr>
          <p:cNvPr id="9" name="TextBox 8">
            <a:extLst>
              <a:ext uri="{FF2B5EF4-FFF2-40B4-BE49-F238E27FC236}">
                <a16:creationId xmlns:a16="http://schemas.microsoft.com/office/drawing/2014/main" id="{6351D920-C257-8DB1-B1C3-9064F822FCD3}"/>
              </a:ext>
            </a:extLst>
          </p:cNvPr>
          <p:cNvSpPr txBox="1"/>
          <p:nvPr/>
        </p:nvSpPr>
        <p:spPr>
          <a:xfrm flipH="1">
            <a:off x="720909" y="972064"/>
            <a:ext cx="3724422" cy="369332"/>
          </a:xfrm>
          <a:prstGeom prst="rect">
            <a:avLst/>
          </a:prstGeom>
          <a:noFill/>
        </p:spPr>
        <p:txBody>
          <a:bodyPr wrap="square" rtlCol="0">
            <a:spAutoFit/>
          </a:bodyPr>
          <a:lstStyle/>
          <a:p>
            <a:r>
              <a:rPr lang="en-US" b="1" dirty="0">
                <a:solidFill>
                  <a:schemeClr val="bg1"/>
                </a:solidFill>
              </a:rPr>
              <a:t>Novel Object Recognition</a:t>
            </a:r>
          </a:p>
        </p:txBody>
      </p:sp>
      <p:sp>
        <p:nvSpPr>
          <p:cNvPr id="16" name="Rectangle 15">
            <a:extLst>
              <a:ext uri="{FF2B5EF4-FFF2-40B4-BE49-F238E27FC236}">
                <a16:creationId xmlns:a16="http://schemas.microsoft.com/office/drawing/2014/main" id="{A4232D07-7879-FE62-235A-3DC29D0C0811}"/>
              </a:ext>
            </a:extLst>
          </p:cNvPr>
          <p:cNvSpPr/>
          <p:nvPr/>
        </p:nvSpPr>
        <p:spPr>
          <a:xfrm>
            <a:off x="5122246" y="6323657"/>
            <a:ext cx="216003" cy="218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31785DF-D416-067B-7C3D-325AB9001A0D}"/>
              </a:ext>
            </a:extLst>
          </p:cNvPr>
          <p:cNvSpPr/>
          <p:nvPr/>
        </p:nvSpPr>
        <p:spPr>
          <a:xfrm>
            <a:off x="5730269" y="4287454"/>
            <a:ext cx="1541812" cy="17320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BA3CAC1-0CB2-3DEF-EF33-8D6FEF9CCA95}"/>
              </a:ext>
            </a:extLst>
          </p:cNvPr>
          <p:cNvGrpSpPr/>
          <p:nvPr/>
        </p:nvGrpSpPr>
        <p:grpSpPr>
          <a:xfrm>
            <a:off x="3500655" y="662525"/>
            <a:ext cx="7455351" cy="2624014"/>
            <a:chOff x="3756111" y="1016334"/>
            <a:chExt cx="7455351" cy="2624014"/>
          </a:xfrm>
        </p:grpSpPr>
        <p:pic>
          <p:nvPicPr>
            <p:cNvPr id="6" name="Picture 5">
              <a:extLst>
                <a:ext uri="{FF2B5EF4-FFF2-40B4-BE49-F238E27FC236}">
                  <a16:creationId xmlns:a16="http://schemas.microsoft.com/office/drawing/2014/main" id="{8CF2045C-34BC-D500-20CA-847BA030C995}"/>
                </a:ext>
              </a:extLst>
            </p:cNvPr>
            <p:cNvPicPr>
              <a:picLocks noChangeAspect="1"/>
            </p:cNvPicPr>
            <p:nvPr/>
          </p:nvPicPr>
          <p:blipFill rotWithShape="1">
            <a:blip r:embed="rId3">
              <a:extLst>
                <a:ext uri="{28A0092B-C50C-407E-A947-70E740481C1C}">
                  <a14:useLocalDpi xmlns:a14="http://schemas.microsoft.com/office/drawing/2010/main" val="0"/>
                </a:ext>
              </a:extLst>
            </a:blip>
            <a:srcRect t="15639" r="50407"/>
            <a:stretch/>
          </p:blipFill>
          <p:spPr>
            <a:xfrm>
              <a:off x="3756111" y="1063814"/>
              <a:ext cx="4348853" cy="2376725"/>
            </a:xfrm>
            <a:prstGeom prst="rect">
              <a:avLst/>
            </a:prstGeom>
          </p:spPr>
        </p:pic>
        <p:pic>
          <p:nvPicPr>
            <p:cNvPr id="7" name="Picture 6">
              <a:extLst>
                <a:ext uri="{FF2B5EF4-FFF2-40B4-BE49-F238E27FC236}">
                  <a16:creationId xmlns:a16="http://schemas.microsoft.com/office/drawing/2014/main" id="{F38661BE-F3E6-F216-BF25-F36708B13528}"/>
                </a:ext>
              </a:extLst>
            </p:cNvPr>
            <p:cNvPicPr>
              <a:picLocks noChangeAspect="1"/>
            </p:cNvPicPr>
            <p:nvPr/>
          </p:nvPicPr>
          <p:blipFill rotWithShape="1">
            <a:blip r:embed="rId3">
              <a:extLst>
                <a:ext uri="{28A0092B-C50C-407E-A947-70E740481C1C}">
                  <a14:useLocalDpi xmlns:a14="http://schemas.microsoft.com/office/drawing/2010/main" val="0"/>
                </a:ext>
              </a:extLst>
            </a:blip>
            <a:srcRect l="49320" t="16992" r="13390"/>
            <a:stretch/>
          </p:blipFill>
          <p:spPr>
            <a:xfrm>
              <a:off x="7941475" y="1016334"/>
              <a:ext cx="3269987" cy="2338594"/>
            </a:xfrm>
            <a:prstGeom prst="rect">
              <a:avLst/>
            </a:prstGeom>
          </p:spPr>
        </p:pic>
        <p:sp>
          <p:nvSpPr>
            <p:cNvPr id="10" name="TextBox 9">
              <a:extLst>
                <a:ext uri="{FF2B5EF4-FFF2-40B4-BE49-F238E27FC236}">
                  <a16:creationId xmlns:a16="http://schemas.microsoft.com/office/drawing/2014/main" id="{FA609E8E-99D8-5550-E9BB-7ADECEF8C0A1}"/>
                </a:ext>
              </a:extLst>
            </p:cNvPr>
            <p:cNvSpPr txBox="1"/>
            <p:nvPr/>
          </p:nvSpPr>
          <p:spPr>
            <a:xfrm>
              <a:off x="6434837" y="3271016"/>
              <a:ext cx="2682850" cy="369332"/>
            </a:xfrm>
            <a:prstGeom prst="rect">
              <a:avLst/>
            </a:prstGeom>
            <a:noFill/>
            <a:ln>
              <a:solidFill>
                <a:schemeClr val="tx1"/>
              </a:solidFill>
            </a:ln>
          </p:spPr>
          <p:txBody>
            <a:bodyPr wrap="none" rtlCol="0">
              <a:spAutoFit/>
            </a:bodyPr>
            <a:lstStyle/>
            <a:p>
              <a:r>
                <a:rPr lang="en-US" b="1" dirty="0">
                  <a:latin typeface="+mj-lt"/>
                </a:rPr>
                <a:t>No dose or sex differences </a:t>
              </a:r>
            </a:p>
          </p:txBody>
        </p:sp>
      </p:grpSp>
      <p:pic>
        <p:nvPicPr>
          <p:cNvPr id="3" name="Picture 2">
            <a:extLst>
              <a:ext uri="{FF2B5EF4-FFF2-40B4-BE49-F238E27FC236}">
                <a16:creationId xmlns:a16="http://schemas.microsoft.com/office/drawing/2014/main" id="{F7459766-EF10-39AF-B162-B1B79966D919}"/>
              </a:ext>
            </a:extLst>
          </p:cNvPr>
          <p:cNvPicPr>
            <a:picLocks noChangeAspect="1"/>
          </p:cNvPicPr>
          <p:nvPr/>
        </p:nvPicPr>
        <p:blipFill>
          <a:blip r:embed="rId4"/>
          <a:stretch>
            <a:fillRect/>
          </a:stretch>
        </p:blipFill>
        <p:spPr>
          <a:xfrm>
            <a:off x="939400" y="958129"/>
            <a:ext cx="1968500" cy="1892300"/>
          </a:xfrm>
          <a:prstGeom prst="rect">
            <a:avLst/>
          </a:prstGeom>
        </p:spPr>
      </p:pic>
      <p:pic>
        <p:nvPicPr>
          <p:cNvPr id="11" name="Picture 10">
            <a:extLst>
              <a:ext uri="{FF2B5EF4-FFF2-40B4-BE49-F238E27FC236}">
                <a16:creationId xmlns:a16="http://schemas.microsoft.com/office/drawing/2014/main" id="{AA276BC7-6470-EB42-EA31-AEB98641EC93}"/>
              </a:ext>
            </a:extLst>
          </p:cNvPr>
          <p:cNvPicPr>
            <a:picLocks noChangeAspect="1"/>
          </p:cNvPicPr>
          <p:nvPr/>
        </p:nvPicPr>
        <p:blipFill>
          <a:blip r:embed="rId5"/>
          <a:stretch>
            <a:fillRect/>
          </a:stretch>
        </p:blipFill>
        <p:spPr>
          <a:xfrm>
            <a:off x="904352" y="4415663"/>
            <a:ext cx="1994649" cy="1858959"/>
          </a:xfrm>
          <a:prstGeom prst="rect">
            <a:avLst/>
          </a:prstGeom>
        </p:spPr>
      </p:pic>
      <p:sp>
        <p:nvSpPr>
          <p:cNvPr id="19" name="TextBox 18">
            <a:extLst>
              <a:ext uri="{FF2B5EF4-FFF2-40B4-BE49-F238E27FC236}">
                <a16:creationId xmlns:a16="http://schemas.microsoft.com/office/drawing/2014/main" id="{325CDC1E-1E8C-5AA1-4D71-71019B1D3500}"/>
              </a:ext>
            </a:extLst>
          </p:cNvPr>
          <p:cNvSpPr txBox="1"/>
          <p:nvPr/>
        </p:nvSpPr>
        <p:spPr>
          <a:xfrm>
            <a:off x="2146153" y="2793227"/>
            <a:ext cx="761747" cy="338554"/>
          </a:xfrm>
          <a:prstGeom prst="rect">
            <a:avLst/>
          </a:prstGeom>
          <a:noFill/>
        </p:spPr>
        <p:txBody>
          <a:bodyPr wrap="none" rtlCol="0">
            <a:spAutoFit/>
          </a:bodyPr>
          <a:lstStyle/>
          <a:p>
            <a:r>
              <a:rPr lang="en-US" sz="1600" b="1" dirty="0">
                <a:solidFill>
                  <a:schemeClr val="bg1"/>
                </a:solidFill>
                <a:latin typeface="+mj-lt"/>
              </a:rPr>
              <a:t>IR+85d</a:t>
            </a:r>
          </a:p>
        </p:txBody>
      </p:sp>
      <p:sp>
        <p:nvSpPr>
          <p:cNvPr id="20" name="TextBox 19">
            <a:extLst>
              <a:ext uri="{FF2B5EF4-FFF2-40B4-BE49-F238E27FC236}">
                <a16:creationId xmlns:a16="http://schemas.microsoft.com/office/drawing/2014/main" id="{490CAECC-6A14-6CA2-AE51-B7FBF85F63FE}"/>
              </a:ext>
            </a:extLst>
          </p:cNvPr>
          <p:cNvSpPr txBox="1"/>
          <p:nvPr/>
        </p:nvSpPr>
        <p:spPr>
          <a:xfrm>
            <a:off x="2137254" y="2478918"/>
            <a:ext cx="761747" cy="338554"/>
          </a:xfrm>
          <a:prstGeom prst="rect">
            <a:avLst/>
          </a:prstGeom>
          <a:noFill/>
        </p:spPr>
        <p:txBody>
          <a:bodyPr wrap="square" rtlCol="0">
            <a:spAutoFit/>
          </a:bodyPr>
          <a:lstStyle/>
          <a:p>
            <a:r>
              <a:rPr lang="en-US" sz="1600" b="1" dirty="0">
                <a:solidFill>
                  <a:schemeClr val="bg1"/>
                </a:solidFill>
                <a:latin typeface="+mj-lt"/>
              </a:rPr>
              <a:t>IR+85d</a:t>
            </a:r>
          </a:p>
        </p:txBody>
      </p:sp>
      <p:sp>
        <p:nvSpPr>
          <p:cNvPr id="12" name="TextBox 11">
            <a:extLst>
              <a:ext uri="{FF2B5EF4-FFF2-40B4-BE49-F238E27FC236}">
                <a16:creationId xmlns:a16="http://schemas.microsoft.com/office/drawing/2014/main" id="{5994FCCC-4A01-A228-5FF1-6F327E127B2E}"/>
              </a:ext>
            </a:extLst>
          </p:cNvPr>
          <p:cNvSpPr txBox="1"/>
          <p:nvPr/>
        </p:nvSpPr>
        <p:spPr>
          <a:xfrm>
            <a:off x="4480265" y="6156358"/>
            <a:ext cx="6096000" cy="646331"/>
          </a:xfrm>
          <a:prstGeom prst="rect">
            <a:avLst/>
          </a:prstGeom>
          <a:noFill/>
          <a:ln>
            <a:solidFill>
              <a:schemeClr val="tx1"/>
            </a:solidFill>
          </a:ln>
        </p:spPr>
        <p:txBody>
          <a:bodyPr wrap="square">
            <a:spAutoFit/>
          </a:bodyPr>
          <a:lstStyle/>
          <a:p>
            <a:pPr algn="ctr">
              <a:buClr>
                <a:srgbClr val="FFFFFF"/>
              </a:buClr>
              <a:buNone/>
            </a:pPr>
            <a:r>
              <a:rPr lang="en-US" altLang="en-US" sz="1800" b="1" dirty="0">
                <a:latin typeface="+mj-lt"/>
                <a:cs typeface="Calibri" panose="020F0502020204030204" pitchFamily="34" charset="0"/>
              </a:rPr>
              <a:t>No dose </a:t>
            </a:r>
            <a:r>
              <a:rPr lang="en-US" altLang="en-US" b="1" dirty="0">
                <a:latin typeface="+mj-lt"/>
                <a:cs typeface="Calibri" panose="020F0502020204030204" pitchFamily="34" charset="0"/>
              </a:rPr>
              <a:t>d</a:t>
            </a:r>
            <a:r>
              <a:rPr lang="en-US" altLang="en-US" sz="1800" b="1" dirty="0">
                <a:latin typeface="+mj-lt"/>
                <a:cs typeface="Calibri" panose="020F0502020204030204" pitchFamily="34" charset="0"/>
              </a:rPr>
              <a:t>ifferences</a:t>
            </a:r>
          </a:p>
          <a:p>
            <a:pPr algn="ctr">
              <a:buClr>
                <a:srgbClr val="FFFFFF"/>
              </a:buClr>
              <a:buNone/>
            </a:pPr>
            <a:r>
              <a:rPr lang="en-US" altLang="en-US" b="1" dirty="0">
                <a:latin typeface="+mj-lt"/>
                <a:cs typeface="Calibri" panose="020F0502020204030204" pitchFamily="34" charset="0"/>
              </a:rPr>
              <a:t>Males did not improve over days whereas females did</a:t>
            </a:r>
            <a:endParaRPr lang="en-US" altLang="en-US" sz="1800" b="1" dirty="0">
              <a:latin typeface="+mj-lt"/>
              <a:cs typeface="Arial" panose="020B0604020202020204" pitchFamily="34" charset="0"/>
            </a:endParaRPr>
          </a:p>
        </p:txBody>
      </p:sp>
      <p:sp>
        <p:nvSpPr>
          <p:cNvPr id="28" name="TextBox 27">
            <a:extLst>
              <a:ext uri="{FF2B5EF4-FFF2-40B4-BE49-F238E27FC236}">
                <a16:creationId xmlns:a16="http://schemas.microsoft.com/office/drawing/2014/main" id="{A241B7CA-4C11-0256-59C7-95B5A17CAFD2}"/>
              </a:ext>
            </a:extLst>
          </p:cNvPr>
          <p:cNvSpPr txBox="1"/>
          <p:nvPr/>
        </p:nvSpPr>
        <p:spPr>
          <a:xfrm>
            <a:off x="2118582" y="5885936"/>
            <a:ext cx="761747" cy="584775"/>
          </a:xfrm>
          <a:prstGeom prst="rect">
            <a:avLst/>
          </a:prstGeom>
          <a:noFill/>
        </p:spPr>
        <p:txBody>
          <a:bodyPr wrap="square" rtlCol="0">
            <a:spAutoFit/>
          </a:bodyPr>
          <a:lstStyle/>
          <a:p>
            <a:r>
              <a:rPr lang="en-US" sz="1600" b="1" dirty="0">
                <a:solidFill>
                  <a:schemeClr val="bg1"/>
                </a:solidFill>
                <a:latin typeface="+mj-lt"/>
              </a:rPr>
              <a:t>IR+105d</a:t>
            </a:r>
          </a:p>
        </p:txBody>
      </p:sp>
      <p:sp>
        <p:nvSpPr>
          <p:cNvPr id="29" name="Title 1">
            <a:extLst>
              <a:ext uri="{FF2B5EF4-FFF2-40B4-BE49-F238E27FC236}">
                <a16:creationId xmlns:a16="http://schemas.microsoft.com/office/drawing/2014/main" id="{C793BE33-3278-5C24-EF80-E91DB5721C54}"/>
              </a:ext>
            </a:extLst>
          </p:cNvPr>
          <p:cNvSpPr txBox="1">
            <a:spLocks/>
          </p:cNvSpPr>
          <p:nvPr/>
        </p:nvSpPr>
        <p:spPr>
          <a:xfrm>
            <a:off x="4445330" y="3130075"/>
            <a:ext cx="7103431" cy="988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t>Spatial Memory</a:t>
            </a:r>
            <a:endParaRPr lang="en-US" sz="3200" b="1" dirty="0"/>
          </a:p>
        </p:txBody>
      </p:sp>
      <p:graphicFrame>
        <p:nvGraphicFramePr>
          <p:cNvPr id="2" name="Object 1">
            <a:extLst>
              <a:ext uri="{FF2B5EF4-FFF2-40B4-BE49-F238E27FC236}">
                <a16:creationId xmlns:a16="http://schemas.microsoft.com/office/drawing/2014/main" id="{4D8C496D-A51F-CEAD-7020-ADB78FDC15D9}"/>
              </a:ext>
            </a:extLst>
          </p:cNvPr>
          <p:cNvGraphicFramePr>
            <a:graphicFrameLocks noChangeAspect="1"/>
          </p:cNvGraphicFramePr>
          <p:nvPr>
            <p:extLst>
              <p:ext uri="{D42A27DB-BD31-4B8C-83A1-F6EECF244321}">
                <p14:modId xmlns:p14="http://schemas.microsoft.com/office/powerpoint/2010/main" val="1778049639"/>
              </p:ext>
            </p:extLst>
          </p:nvPr>
        </p:nvGraphicFramePr>
        <p:xfrm>
          <a:off x="7686018" y="4129886"/>
          <a:ext cx="4018945" cy="2065589"/>
        </p:xfrm>
        <a:graphic>
          <a:graphicData uri="http://schemas.openxmlformats.org/presentationml/2006/ole">
            <mc:AlternateContent xmlns:mc="http://schemas.openxmlformats.org/markup-compatibility/2006">
              <mc:Choice xmlns:v="urn:schemas-microsoft-com:vml" Requires="v">
                <p:oleObj name="Prism 9" r:id="rId6" imgW="4775039" imgH="2454810" progId="Prism9.Document">
                  <p:embed/>
                </p:oleObj>
              </mc:Choice>
              <mc:Fallback>
                <p:oleObj name="Prism 9" r:id="rId6" imgW="4775039" imgH="2454810" progId="Prism9.Document">
                  <p:embed/>
                  <p:pic>
                    <p:nvPicPr>
                      <p:cNvPr id="7" name="Object 6">
                        <a:extLst>
                          <a:ext uri="{FF2B5EF4-FFF2-40B4-BE49-F238E27FC236}">
                            <a16:creationId xmlns:a16="http://schemas.microsoft.com/office/drawing/2014/main" id="{95E2FD56-906B-4141-80DC-4F16089DECF6}"/>
                          </a:ext>
                        </a:extLst>
                      </p:cNvPr>
                      <p:cNvPicPr/>
                      <p:nvPr/>
                    </p:nvPicPr>
                    <p:blipFill>
                      <a:blip r:embed="rId7"/>
                      <a:stretch>
                        <a:fillRect/>
                      </a:stretch>
                    </p:blipFill>
                    <p:spPr>
                      <a:xfrm>
                        <a:off x="7686018" y="4129886"/>
                        <a:ext cx="4018945" cy="2065589"/>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AB3F011-11DC-96AE-6299-57D84E096BA1}"/>
              </a:ext>
            </a:extLst>
          </p:cNvPr>
          <p:cNvSpPr txBox="1"/>
          <p:nvPr/>
        </p:nvSpPr>
        <p:spPr>
          <a:xfrm>
            <a:off x="8799918" y="3821806"/>
            <a:ext cx="1042188" cy="369332"/>
          </a:xfrm>
          <a:prstGeom prst="rect">
            <a:avLst/>
          </a:prstGeom>
          <a:noFill/>
        </p:spPr>
        <p:txBody>
          <a:bodyPr wrap="square" rtlCol="0">
            <a:spAutoFit/>
          </a:bodyPr>
          <a:lstStyle/>
          <a:p>
            <a:r>
              <a:rPr lang="en-US" dirty="0"/>
              <a:t>Females</a:t>
            </a:r>
          </a:p>
        </p:txBody>
      </p:sp>
      <p:graphicFrame>
        <p:nvGraphicFramePr>
          <p:cNvPr id="8" name="Object 7">
            <a:extLst>
              <a:ext uri="{FF2B5EF4-FFF2-40B4-BE49-F238E27FC236}">
                <a16:creationId xmlns:a16="http://schemas.microsoft.com/office/drawing/2014/main" id="{99C945D9-1F28-6777-F209-15CA5378997D}"/>
              </a:ext>
            </a:extLst>
          </p:cNvPr>
          <p:cNvGraphicFramePr>
            <a:graphicFrameLocks noChangeAspect="1"/>
          </p:cNvGraphicFramePr>
          <p:nvPr>
            <p:extLst>
              <p:ext uri="{D42A27DB-BD31-4B8C-83A1-F6EECF244321}">
                <p14:modId xmlns:p14="http://schemas.microsoft.com/office/powerpoint/2010/main" val="1971124041"/>
              </p:ext>
            </p:extLst>
          </p:nvPr>
        </p:nvGraphicFramePr>
        <p:xfrm>
          <a:off x="4638675" y="4216400"/>
          <a:ext cx="3081338" cy="1957388"/>
        </p:xfrm>
        <a:graphic>
          <a:graphicData uri="http://schemas.openxmlformats.org/presentationml/2006/ole">
            <mc:AlternateContent xmlns:mc="http://schemas.openxmlformats.org/markup-compatibility/2006">
              <mc:Choice xmlns:v="urn:schemas-microsoft-com:vml" Requires="v">
                <p:oleObj name="Prism 9" r:id="rId8" imgW="3860295" imgH="2454810" progId="Prism9.Document">
                  <p:embed/>
                </p:oleObj>
              </mc:Choice>
              <mc:Fallback>
                <p:oleObj name="Prism 9" r:id="rId8" imgW="3860295" imgH="2454810" progId="Prism9.Document">
                  <p:embed/>
                  <p:pic>
                    <p:nvPicPr>
                      <p:cNvPr id="5" name="Object 4">
                        <a:extLst>
                          <a:ext uri="{FF2B5EF4-FFF2-40B4-BE49-F238E27FC236}">
                            <a16:creationId xmlns:a16="http://schemas.microsoft.com/office/drawing/2014/main" id="{E757BB7C-2ABD-4FE2-B7B4-F59D8C039F29}"/>
                          </a:ext>
                        </a:extLst>
                      </p:cNvPr>
                      <p:cNvPicPr/>
                      <p:nvPr/>
                    </p:nvPicPr>
                    <p:blipFill>
                      <a:blip r:embed="rId9"/>
                      <a:stretch>
                        <a:fillRect/>
                      </a:stretch>
                    </p:blipFill>
                    <p:spPr>
                      <a:xfrm>
                        <a:off x="4638675" y="4216400"/>
                        <a:ext cx="3081338" cy="195738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584352FC-7419-FC1E-815D-BCC6480F276C}"/>
              </a:ext>
            </a:extLst>
          </p:cNvPr>
          <p:cNvSpPr txBox="1"/>
          <p:nvPr/>
        </p:nvSpPr>
        <p:spPr>
          <a:xfrm>
            <a:off x="5979882" y="3825573"/>
            <a:ext cx="1042188" cy="369332"/>
          </a:xfrm>
          <a:prstGeom prst="rect">
            <a:avLst/>
          </a:prstGeom>
          <a:noFill/>
        </p:spPr>
        <p:txBody>
          <a:bodyPr wrap="square" rtlCol="0">
            <a:spAutoFit/>
          </a:bodyPr>
          <a:lstStyle/>
          <a:p>
            <a:r>
              <a:rPr lang="en-US" dirty="0"/>
              <a:t>Males</a:t>
            </a:r>
          </a:p>
        </p:txBody>
      </p:sp>
    </p:spTree>
    <p:extLst>
      <p:ext uri="{BB962C8B-B14F-4D97-AF65-F5344CB8AC3E}">
        <p14:creationId xmlns:p14="http://schemas.microsoft.com/office/powerpoint/2010/main" val="407508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Description: PPbarV11.jpg">
            <a:extLst>
              <a:ext uri="{FF2B5EF4-FFF2-40B4-BE49-F238E27FC236}">
                <a16:creationId xmlns:a16="http://schemas.microsoft.com/office/drawing/2014/main" id="{CF803745-452A-9947-BA74-9D2C35AD1BA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828"/>
            <a:ext cx="12192000" cy="154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52F951C-B777-2187-C2EF-FAA11B0C00EF}"/>
              </a:ext>
            </a:extLst>
          </p:cNvPr>
          <p:cNvSpPr>
            <a:spLocks noGrp="1"/>
          </p:cNvSpPr>
          <p:nvPr>
            <p:ph type="title"/>
          </p:nvPr>
        </p:nvSpPr>
        <p:spPr>
          <a:xfrm>
            <a:off x="838200" y="1395639"/>
            <a:ext cx="10515600" cy="1325563"/>
          </a:xfrm>
        </p:spPr>
        <p:txBody>
          <a:bodyPr/>
          <a:lstStyle/>
          <a:p>
            <a:r>
              <a:rPr lang="en-US" dirty="0"/>
              <a:t>Spaceflight</a:t>
            </a:r>
          </a:p>
        </p:txBody>
      </p:sp>
      <p:sp>
        <p:nvSpPr>
          <p:cNvPr id="3" name="Content Placeholder 2">
            <a:extLst>
              <a:ext uri="{FF2B5EF4-FFF2-40B4-BE49-F238E27FC236}">
                <a16:creationId xmlns:a16="http://schemas.microsoft.com/office/drawing/2014/main" id="{51054732-28DE-883B-0B94-1C8F4FD66D0F}"/>
              </a:ext>
            </a:extLst>
          </p:cNvPr>
          <p:cNvSpPr>
            <a:spLocks noGrp="1"/>
          </p:cNvSpPr>
          <p:nvPr>
            <p:ph idx="1"/>
          </p:nvPr>
        </p:nvSpPr>
        <p:spPr>
          <a:xfrm>
            <a:off x="838200" y="2620376"/>
            <a:ext cx="10515600" cy="4230796"/>
          </a:xfrm>
        </p:spPr>
        <p:txBody>
          <a:bodyPr>
            <a:noAutofit/>
          </a:bodyPr>
          <a:lstStyle/>
          <a:p>
            <a:pPr marL="36576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a:t>
            </a:r>
            <a:r>
              <a:rPr lang="en-US" dirty="0">
                <a:effectLst/>
                <a:latin typeface="Calibri" panose="020F0502020204030204" pitchFamily="34" charset="0"/>
                <a:ea typeface="Calibri" panose="020F0502020204030204" pitchFamily="34" charset="0"/>
                <a:cs typeface="Times New Roman" panose="02020603050405020304" pitchFamily="18" charset="0"/>
              </a:rPr>
              <a:t>e are embarking on a new era of deep space exploration, </a:t>
            </a:r>
            <a:r>
              <a:rPr lang="en-US" dirty="0"/>
              <a:t>with missions back to the moon (Artemis) and on to Mars.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6576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6576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umans will be exposed to simultaneous spaceflight hazards for extended periods. Cosmic Radiation, altered gravity and social isolation are primary concerns.</a:t>
            </a:r>
          </a:p>
          <a:p>
            <a:pPr marL="36576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365760"/>
            <a:r>
              <a:rPr lang="en-US" dirty="0">
                <a:effectLst/>
                <a:latin typeface="Calibri" panose="020F0502020204030204" pitchFamily="34" charset="0"/>
                <a:ea typeface="Calibri" panose="020F0502020204030204" pitchFamily="34" charset="0"/>
                <a:cs typeface="Times New Roman" panose="02020603050405020304" pitchFamily="18" charset="0"/>
              </a:rPr>
              <a:t>It's clear that deep space hazards pose significant risks to human biology, and further, that we don't yet have the data needed to address these concerns. </a:t>
            </a:r>
            <a:endParaRPr lang="en-US" dirty="0"/>
          </a:p>
        </p:txBody>
      </p:sp>
    </p:spTree>
    <p:extLst>
      <p:ext uri="{BB962C8B-B14F-4D97-AF65-F5344CB8AC3E}">
        <p14:creationId xmlns:p14="http://schemas.microsoft.com/office/powerpoint/2010/main" val="3635042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685800" y="246593"/>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000" dirty="0" err="1">
                <a:latin typeface="Arial"/>
                <a:ea typeface="Arial"/>
                <a:cs typeface="Arial"/>
                <a:sym typeface="Arial"/>
              </a:rPr>
              <a:t>GCRsim</a:t>
            </a:r>
            <a:r>
              <a:rPr lang="en-US" sz="4000" dirty="0">
                <a:latin typeface="Arial"/>
                <a:ea typeface="Arial"/>
                <a:cs typeface="Arial"/>
                <a:sym typeface="Arial"/>
              </a:rPr>
              <a:t> Dose-Response Summary</a:t>
            </a:r>
            <a:br>
              <a:rPr lang="en-US" dirty="0"/>
            </a:br>
            <a:endParaRPr dirty="0"/>
          </a:p>
        </p:txBody>
      </p:sp>
      <p:sp>
        <p:nvSpPr>
          <p:cNvPr id="238" name="Google Shape;238;p12"/>
          <p:cNvSpPr txBox="1">
            <a:spLocks noGrp="1"/>
          </p:cNvSpPr>
          <p:nvPr>
            <p:ph type="body" idx="1"/>
          </p:nvPr>
        </p:nvSpPr>
        <p:spPr>
          <a:xfrm>
            <a:off x="177000" y="406399"/>
            <a:ext cx="11838000" cy="547866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Font typeface="Arial"/>
              <a:buNone/>
            </a:pPr>
            <a:endParaRPr sz="2800" b="1" dirty="0">
              <a:latin typeface="Arial" panose="020B0604020202020204" pitchFamily="34" charset="0"/>
              <a:ea typeface="Arial"/>
              <a:cs typeface="Arial" panose="020B0604020202020204" pitchFamily="34" charset="0"/>
              <a:sym typeface="Arial"/>
            </a:endParaRPr>
          </a:p>
          <a:p>
            <a:pPr marL="0" lvl="0" indent="0" algn="l" rtl="0">
              <a:spcBef>
                <a:spcPts val="0"/>
              </a:spcBef>
              <a:spcAft>
                <a:spcPts val="0"/>
              </a:spcAft>
              <a:buClr>
                <a:schemeClr val="dk1"/>
              </a:buClr>
              <a:buSzPts val="2200"/>
              <a:buFont typeface="Arial"/>
              <a:buNone/>
            </a:pPr>
            <a:endParaRPr sz="800" b="1" dirty="0">
              <a:latin typeface="Arial" panose="020B0604020202020204" pitchFamily="34" charset="0"/>
              <a:ea typeface="Arial"/>
              <a:cs typeface="Arial" panose="020B0604020202020204" pitchFamily="34" charset="0"/>
              <a:sym typeface="Arial"/>
            </a:endParaRPr>
          </a:p>
          <a:p>
            <a:pPr marL="344488" lvl="0" indent="-204788" algn="l" rtl="0">
              <a:spcBef>
                <a:spcPts val="0"/>
              </a:spcBef>
              <a:spcAft>
                <a:spcPts val="0"/>
              </a:spcAft>
              <a:buClr>
                <a:schemeClr val="dk1"/>
              </a:buClr>
              <a:buSzPts val="2200"/>
              <a:buFont typeface="Noto Sans Symbols"/>
              <a:buNone/>
            </a:pPr>
            <a:endParaRPr sz="1000" b="1" dirty="0">
              <a:solidFill>
                <a:srgbClr val="000000"/>
              </a:solidFill>
              <a:latin typeface="Arial" panose="020B0604020202020204" pitchFamily="34" charset="0"/>
              <a:ea typeface="Arial"/>
              <a:cs typeface="Arial" panose="020B0604020202020204" pitchFamily="34" charset="0"/>
              <a:sym typeface="Arial"/>
            </a:endParaRPr>
          </a:p>
          <a:p>
            <a:pPr marL="482600" indent="-342900">
              <a:buSzPts val="2200"/>
            </a:pPr>
            <a:r>
              <a:rPr lang="en-US" sz="2400" b="1" dirty="0">
                <a:solidFill>
                  <a:srgbClr val="212121"/>
                </a:solidFill>
                <a:highlight>
                  <a:srgbClr val="FFFFFF"/>
                </a:highlight>
                <a:latin typeface="Arial" panose="020B0604020202020204" pitchFamily="34" charset="0"/>
                <a:ea typeface="Arial"/>
                <a:cs typeface="Arial" panose="020B0604020202020204" pitchFamily="34" charset="0"/>
                <a:sym typeface="Arial"/>
              </a:rPr>
              <a:t>Plasma cytokine/chemokine expression (IR+14)</a:t>
            </a:r>
          </a:p>
          <a:p>
            <a:pPr marL="939800" lvl="1" indent="-342900">
              <a:buSzPts val="2200"/>
            </a:pPr>
            <a:r>
              <a:rPr lang="en-US" dirty="0">
                <a:solidFill>
                  <a:srgbClr val="212121"/>
                </a:solidFill>
                <a:highlight>
                  <a:srgbClr val="FFFFFF"/>
                </a:highlight>
                <a:latin typeface="Arial" panose="020B0604020202020204" pitchFamily="34" charset="0"/>
                <a:ea typeface="Arial"/>
                <a:cs typeface="Arial" panose="020B0604020202020204" pitchFamily="34" charset="0"/>
                <a:sym typeface="Arial"/>
              </a:rPr>
              <a:t>Sex differences at all doses</a:t>
            </a:r>
          </a:p>
          <a:p>
            <a:pPr marL="939800" lvl="1" indent="-342900">
              <a:buSzPts val="2200"/>
            </a:pPr>
            <a:r>
              <a:rPr lang="en-US" dirty="0">
                <a:solidFill>
                  <a:srgbClr val="212121"/>
                </a:solidFill>
                <a:highlight>
                  <a:srgbClr val="FFFFFF"/>
                </a:highlight>
                <a:latin typeface="Arial" panose="020B0604020202020204" pitchFamily="34" charset="0"/>
                <a:ea typeface="Arial"/>
                <a:cs typeface="Arial" panose="020B0604020202020204" pitchFamily="34" charset="0"/>
                <a:sym typeface="Arial"/>
              </a:rPr>
              <a:t>Overall, females exhibited greater cytokine/chemokine expression than males</a:t>
            </a:r>
          </a:p>
          <a:p>
            <a:pPr marL="939800" lvl="1" indent="-342900">
              <a:buSzPts val="2200"/>
            </a:pPr>
            <a:endParaRPr lang="en-US" sz="8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517525" lvl="1" indent="-334963">
              <a:buSzPts val="2200"/>
              <a:buFont typeface="Arial" panose="020B0604020202020204" pitchFamily="34" charset="0"/>
              <a:buChar char="•"/>
            </a:pPr>
            <a:r>
              <a:rPr lang="en-US" sz="2400" b="1" dirty="0">
                <a:solidFill>
                  <a:srgbClr val="212121"/>
                </a:solidFill>
                <a:highlight>
                  <a:srgbClr val="FFFFFF"/>
                </a:highlight>
                <a:latin typeface="Arial" panose="020B0604020202020204" pitchFamily="34" charset="0"/>
                <a:ea typeface="Arial"/>
                <a:cs typeface="Arial" panose="020B0604020202020204" pitchFamily="34" charset="0"/>
                <a:sym typeface="Arial"/>
              </a:rPr>
              <a:t>Brain cytokine/chemokine expression (IR+14)</a:t>
            </a:r>
          </a:p>
          <a:p>
            <a:pPr marL="939800" lvl="1" indent="-342900">
              <a:buSzPts val="2200"/>
            </a:pPr>
            <a:r>
              <a:rPr lang="en-US" dirty="0">
                <a:solidFill>
                  <a:srgbClr val="212121"/>
                </a:solidFill>
                <a:highlight>
                  <a:srgbClr val="FFFFFF"/>
                </a:highlight>
                <a:latin typeface="Arial" panose="020B0604020202020204" pitchFamily="34" charset="0"/>
                <a:cs typeface="Arial" panose="020B0604020202020204" pitchFamily="34" charset="0"/>
              </a:rPr>
              <a:t>Sex differences observed in multiple chemokines and one cytokine (IFNB1)</a:t>
            </a:r>
          </a:p>
          <a:p>
            <a:pPr marL="939800" lvl="1" indent="-342900">
              <a:buSzPts val="2200"/>
            </a:pPr>
            <a:r>
              <a:rPr lang="en-US" dirty="0">
                <a:solidFill>
                  <a:srgbClr val="212121"/>
                </a:solidFill>
                <a:highlight>
                  <a:srgbClr val="FFFFFF"/>
                </a:highlight>
                <a:latin typeface="Arial" panose="020B0604020202020204" pitchFamily="34" charset="0"/>
                <a:cs typeface="Arial" panose="020B0604020202020204" pitchFamily="34" charset="0"/>
              </a:rPr>
              <a:t>More changes in males compared to shams</a:t>
            </a:r>
          </a:p>
          <a:p>
            <a:pPr marL="939800" lvl="1" indent="-342900">
              <a:buSzPts val="2200"/>
            </a:pPr>
            <a:r>
              <a:rPr lang="en-US" dirty="0">
                <a:solidFill>
                  <a:srgbClr val="212121"/>
                </a:solidFill>
                <a:highlight>
                  <a:srgbClr val="FFFFFF"/>
                </a:highlight>
                <a:latin typeface="Arial" panose="020B0604020202020204" pitchFamily="34" charset="0"/>
                <a:cs typeface="Arial" panose="020B0604020202020204" pitchFamily="34" charset="0"/>
              </a:rPr>
              <a:t>MIP-alpha significantly increased in males, but not females, at 15- and 50 </a:t>
            </a:r>
            <a:r>
              <a:rPr lang="en-US" dirty="0" err="1">
                <a:solidFill>
                  <a:srgbClr val="212121"/>
                </a:solidFill>
                <a:highlight>
                  <a:srgbClr val="FFFFFF"/>
                </a:highlight>
                <a:latin typeface="Arial" panose="020B0604020202020204" pitchFamily="34" charset="0"/>
                <a:cs typeface="Arial" panose="020B0604020202020204" pitchFamily="34" charset="0"/>
              </a:rPr>
              <a:t>cGy</a:t>
            </a:r>
            <a:r>
              <a:rPr lang="en-US" dirty="0">
                <a:solidFill>
                  <a:srgbClr val="212121"/>
                </a:solidFill>
                <a:highlight>
                  <a:srgbClr val="FFFFFF"/>
                </a:highlight>
                <a:latin typeface="Arial" panose="020B0604020202020204" pitchFamily="34" charset="0"/>
                <a:cs typeface="Arial" panose="020B0604020202020204" pitchFamily="34" charset="0"/>
              </a:rPr>
              <a:t>.</a:t>
            </a:r>
            <a:endParaRPr lang="en-US"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939800" lvl="1" indent="-342900">
              <a:buSzPts val="2200"/>
            </a:pPr>
            <a:endParaRPr lang="en-US" sz="8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517525" lvl="1" indent="-334963">
              <a:buSzPts val="2200"/>
              <a:buFont typeface="Arial" panose="020B0604020202020204" pitchFamily="34" charset="0"/>
              <a:buChar char="•"/>
            </a:pPr>
            <a:r>
              <a:rPr lang="en-US" sz="2400" b="1" dirty="0">
                <a:solidFill>
                  <a:srgbClr val="212121"/>
                </a:solidFill>
                <a:highlight>
                  <a:srgbClr val="FFFFFF"/>
                </a:highlight>
                <a:latin typeface="Arial" panose="020B0604020202020204" pitchFamily="34" charset="0"/>
                <a:ea typeface="Arial"/>
                <a:cs typeface="Arial" panose="020B0604020202020204" pitchFamily="34" charset="0"/>
                <a:sym typeface="Arial"/>
              </a:rPr>
              <a:t>Brain cytokine/chemokine expression (IR+124)</a:t>
            </a:r>
          </a:p>
          <a:p>
            <a:pPr marL="939800" lvl="1" indent="-342900">
              <a:buSzPts val="2200"/>
            </a:pPr>
            <a:r>
              <a:rPr lang="en-US" dirty="0">
                <a:solidFill>
                  <a:srgbClr val="212121"/>
                </a:solidFill>
                <a:highlight>
                  <a:srgbClr val="FFFFFF"/>
                </a:highlight>
                <a:latin typeface="Arial" panose="020B0604020202020204" pitchFamily="34" charset="0"/>
                <a:ea typeface="Arial"/>
                <a:cs typeface="Arial" panose="020B0604020202020204" pitchFamily="34" charset="0"/>
                <a:sym typeface="Arial"/>
              </a:rPr>
              <a:t>Changes in males only - Exodus and TARC</a:t>
            </a:r>
          </a:p>
          <a:p>
            <a:pPr marL="939800" lvl="1" indent="-342900">
              <a:buSzPts val="2200"/>
            </a:pPr>
            <a:endParaRPr lang="en-US" sz="2400" dirty="0">
              <a:solidFill>
                <a:srgbClr val="212121"/>
              </a:solidFill>
              <a:highlight>
                <a:srgbClr val="FFFFFF"/>
              </a:highlight>
              <a:latin typeface="Arial" panose="020B0604020202020204" pitchFamily="34" charset="0"/>
              <a:cs typeface="Arial" panose="020B0604020202020204" pitchFamily="34" charset="0"/>
            </a:endParaRPr>
          </a:p>
          <a:p>
            <a:pPr marL="939800" lvl="1" indent="-342900">
              <a:buSzPts val="2200"/>
            </a:pPr>
            <a:endParaRPr lang="en-US" sz="2400" dirty="0">
              <a:solidFill>
                <a:srgbClr val="212121"/>
              </a:solidFill>
              <a:highlight>
                <a:srgbClr val="FFFFFF"/>
              </a:highlight>
              <a:latin typeface="Arial" panose="020B0604020202020204" pitchFamily="34" charset="0"/>
              <a:cs typeface="Arial" panose="020B0604020202020204" pitchFamily="34" charset="0"/>
            </a:endParaRPr>
          </a:p>
          <a:p>
            <a:pPr marL="939800" lvl="1" indent="-342900">
              <a:buSzPts val="2200"/>
            </a:pPr>
            <a:endParaRPr sz="24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342900" lvl="0" indent="-203200" algn="l" rtl="0">
              <a:spcBef>
                <a:spcPts val="200"/>
              </a:spcBef>
              <a:spcAft>
                <a:spcPts val="0"/>
              </a:spcAft>
              <a:buClr>
                <a:schemeClr val="dk1"/>
              </a:buClr>
              <a:buSzPts val="2200"/>
              <a:buFont typeface="Arial"/>
              <a:buNone/>
            </a:pPr>
            <a:endParaRPr b="1"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342900" lvl="0" indent="-203200" algn="l" rtl="0">
              <a:spcBef>
                <a:spcPts val="200"/>
              </a:spcBef>
              <a:spcAft>
                <a:spcPts val="0"/>
              </a:spcAft>
              <a:buClr>
                <a:schemeClr val="dk1"/>
              </a:buClr>
              <a:buSzPts val="2200"/>
              <a:buFont typeface="Arial"/>
              <a:buNone/>
            </a:pPr>
            <a:endParaRPr b="1"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342900" lvl="0" indent="-203200" algn="l" rtl="0">
              <a:spcBef>
                <a:spcPts val="200"/>
              </a:spcBef>
              <a:spcAft>
                <a:spcPts val="0"/>
              </a:spcAft>
              <a:buClr>
                <a:schemeClr val="dk1"/>
              </a:buClr>
              <a:buSzPts val="2200"/>
              <a:buFont typeface="Arial"/>
              <a:buNone/>
            </a:pPr>
            <a:endParaRPr b="1"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228600" lvl="0" indent="-88900" algn="l" rtl="0">
              <a:lnSpc>
                <a:spcPct val="90000"/>
              </a:lnSpc>
              <a:spcBef>
                <a:spcPts val="1000"/>
              </a:spcBef>
              <a:spcAft>
                <a:spcPts val="0"/>
              </a:spcAft>
              <a:buClr>
                <a:schemeClr val="dk1"/>
              </a:buClr>
              <a:buSzPts val="2200"/>
              <a:buFont typeface="Arial"/>
              <a:buNone/>
            </a:pPr>
            <a:endParaRPr sz="2800" dirty="0">
              <a:latin typeface="Arial" panose="020B0604020202020204" pitchFamily="34" charset="0"/>
              <a:ea typeface="Arial"/>
              <a:cs typeface="Arial" panose="020B0604020202020204" pitchFamily="34" charset="0"/>
              <a:sym typeface="Arial"/>
            </a:endParaRPr>
          </a:p>
        </p:txBody>
      </p:sp>
      <p:sp>
        <p:nvSpPr>
          <p:cNvPr id="239" name="Google Shape;239;p12"/>
          <p:cNvSpPr txBox="1"/>
          <p:nvPr/>
        </p:nvSpPr>
        <p:spPr>
          <a:xfrm>
            <a:off x="571800" y="5885059"/>
            <a:ext cx="107436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dirty="0">
                <a:solidFill>
                  <a:srgbClr val="0070C0"/>
                </a:solidFill>
              </a:rPr>
              <a:t>Differential regulation of peripheral immune response and </a:t>
            </a:r>
          </a:p>
          <a:p>
            <a:pPr marL="0" marR="0" lvl="0" indent="0" algn="ctr" rtl="0">
              <a:spcBef>
                <a:spcPts val="0"/>
              </a:spcBef>
              <a:spcAft>
                <a:spcPts val="0"/>
              </a:spcAft>
              <a:buNone/>
            </a:pPr>
            <a:r>
              <a:rPr lang="en-US" sz="2400" b="1" i="1" dirty="0">
                <a:solidFill>
                  <a:srgbClr val="0070C0"/>
                </a:solidFill>
              </a:rPr>
              <a:t>central immune responses in females (plasma) and males (brain)</a:t>
            </a:r>
            <a:endParaRPr sz="2400" b="1" i="1"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E12F-A5FF-9567-CAF9-0864DFB953A2}"/>
              </a:ext>
            </a:extLst>
          </p:cNvPr>
          <p:cNvSpPr>
            <a:spLocks noGrp="1"/>
          </p:cNvSpPr>
          <p:nvPr>
            <p:ph type="title"/>
          </p:nvPr>
        </p:nvSpPr>
        <p:spPr>
          <a:xfrm>
            <a:off x="685800" y="246593"/>
            <a:ext cx="10515600" cy="1325563"/>
          </a:xfrm>
        </p:spPr>
        <p:txBody>
          <a:bodyPr/>
          <a:lstStyle/>
          <a:p>
            <a:pPr algn="ctr"/>
            <a:r>
              <a:rPr lang="en-US" sz="4000" dirty="0" err="1">
                <a:latin typeface="Arial" panose="020B0604020202020204" pitchFamily="34" charset="0"/>
                <a:cs typeface="Arial" panose="020B0604020202020204" pitchFamily="34" charset="0"/>
              </a:rPr>
              <a:t>GCRsim</a:t>
            </a:r>
            <a:r>
              <a:rPr lang="en-US" sz="4000" dirty="0">
                <a:latin typeface="Arial" panose="020B0604020202020204" pitchFamily="34" charset="0"/>
                <a:cs typeface="Arial" panose="020B0604020202020204" pitchFamily="34" charset="0"/>
              </a:rPr>
              <a:t> Dose-Response Summary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B751B7-306B-D1E7-D1E0-4DF082DD2BBD}"/>
              </a:ext>
            </a:extLst>
          </p:cNvPr>
          <p:cNvSpPr>
            <a:spLocks noGrp="1"/>
          </p:cNvSpPr>
          <p:nvPr>
            <p:ph idx="1"/>
          </p:nvPr>
        </p:nvSpPr>
        <p:spPr>
          <a:xfrm>
            <a:off x="176962" y="1012874"/>
            <a:ext cx="11838071" cy="5337508"/>
          </a:xfrm>
        </p:spPr>
        <p:txBody>
          <a:bodyPr>
            <a:normAutofit/>
          </a:bodyPr>
          <a:lstStyle/>
          <a:p>
            <a:pPr marL="0" indent="0">
              <a:spcBef>
                <a:spcPts val="0"/>
              </a:spcBef>
              <a:buClr>
                <a:schemeClr val="dk1"/>
              </a:buClr>
              <a:buSzPts val="2200"/>
              <a:buNone/>
            </a:pPr>
            <a:endParaRPr lang="en-US" sz="2400" dirty="0">
              <a:latin typeface="Arial" panose="020B0604020202020204" pitchFamily="34" charset="0"/>
              <a:ea typeface="Arial"/>
              <a:cs typeface="Arial" panose="020B0604020202020204" pitchFamily="34" charset="0"/>
              <a:sym typeface="Arial"/>
            </a:endParaRPr>
          </a:p>
          <a:p>
            <a:pPr marL="344488" indent="-344488">
              <a:spcBef>
                <a:spcPts val="0"/>
              </a:spcBef>
              <a:buClr>
                <a:schemeClr val="dk1"/>
              </a:buClr>
              <a:buSzPts val="2200"/>
              <a:buFont typeface="Wingdings" pitchFamily="2" charset="2"/>
              <a:buChar char="Ø"/>
            </a:pPr>
            <a:r>
              <a:rPr lang="en-US" sz="2400" dirty="0">
                <a:solidFill>
                  <a:schemeClr val="dk1"/>
                </a:solidFill>
                <a:latin typeface="Arial" panose="020B0604020202020204" pitchFamily="34" charset="0"/>
                <a:ea typeface="Calibri"/>
                <a:cs typeface="Arial" panose="020B0604020202020204" pitchFamily="34" charset="0"/>
                <a:sym typeface="Calibri"/>
              </a:rPr>
              <a:t>Delayed timepoint males showed elevated corticosterone, compared to female (sham). Females – 50 </a:t>
            </a:r>
            <a:r>
              <a:rPr lang="en-US" sz="2400" dirty="0" err="1">
                <a:solidFill>
                  <a:schemeClr val="dk1"/>
                </a:solidFill>
                <a:latin typeface="Arial" panose="020B0604020202020204" pitchFamily="34" charset="0"/>
                <a:ea typeface="Calibri"/>
                <a:cs typeface="Arial" panose="020B0604020202020204" pitchFamily="34" charset="0"/>
                <a:sym typeface="Calibri"/>
              </a:rPr>
              <a:t>cGy</a:t>
            </a:r>
            <a:r>
              <a:rPr lang="en-US" sz="2400" dirty="0">
                <a:solidFill>
                  <a:schemeClr val="dk1"/>
                </a:solidFill>
                <a:latin typeface="Arial" panose="020B0604020202020204" pitchFamily="34" charset="0"/>
                <a:ea typeface="Calibri"/>
                <a:cs typeface="Arial" panose="020B0604020202020204" pitchFamily="34" charset="0"/>
                <a:sym typeface="Calibri"/>
              </a:rPr>
              <a:t> &gt; sham</a:t>
            </a:r>
          </a:p>
          <a:p>
            <a:pPr marL="0" indent="0">
              <a:spcBef>
                <a:spcPts val="0"/>
              </a:spcBef>
              <a:buClr>
                <a:schemeClr val="dk1"/>
              </a:buClr>
              <a:buSzPts val="2200"/>
              <a:buNone/>
            </a:pPr>
            <a:endParaRPr lang="en-US" sz="24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344488" indent="-344488">
              <a:buClr>
                <a:schemeClr val="dk1"/>
              </a:buClr>
              <a:buSzPts val="2200"/>
              <a:buFont typeface="Wingdings" pitchFamily="2" charset="2"/>
              <a:buChar char="Ø"/>
            </a:pPr>
            <a:r>
              <a:rPr lang="en-US" sz="2400" dirty="0">
                <a:latin typeface="Arial" panose="020B0604020202020204" pitchFamily="34" charset="0"/>
                <a:ea typeface="Arial"/>
                <a:cs typeface="Arial" panose="020B0604020202020204" pitchFamily="34" charset="0"/>
                <a:sym typeface="Arial"/>
              </a:rPr>
              <a:t>Early timepoint males displayed disrupted nestlet behavior as compared to females, normalized at the delayed timepoint</a:t>
            </a:r>
          </a:p>
          <a:p>
            <a:pPr marL="0" indent="0">
              <a:buClr>
                <a:schemeClr val="dk1"/>
              </a:buClr>
              <a:buSzPts val="2200"/>
              <a:buNone/>
            </a:pPr>
            <a:r>
              <a:rPr lang="en-US" sz="2400" dirty="0">
                <a:latin typeface="Arial" panose="020B0604020202020204" pitchFamily="34" charset="0"/>
                <a:ea typeface="Arial"/>
                <a:cs typeface="Arial" panose="020B0604020202020204" pitchFamily="34" charset="0"/>
                <a:sym typeface="Arial"/>
              </a:rPr>
              <a:t> </a:t>
            </a:r>
          </a:p>
          <a:p>
            <a:pPr marL="344488" indent="-344488">
              <a:buClr>
                <a:schemeClr val="dk1"/>
              </a:buClr>
              <a:buSzPts val="2200"/>
              <a:buFont typeface="Wingdings" pitchFamily="2" charset="2"/>
              <a:buChar char="Ø"/>
            </a:pPr>
            <a:r>
              <a:rPr lang="en-US" sz="2400" dirty="0">
                <a:latin typeface="Arial" panose="020B0604020202020204" pitchFamily="34" charset="0"/>
                <a:ea typeface="Arial"/>
                <a:cs typeface="Arial" panose="020B0604020202020204" pitchFamily="34" charset="0"/>
                <a:sym typeface="Arial"/>
              </a:rPr>
              <a:t>Delayed timepoint female spatial memory performance improved faster relative to males suggestive of hippocampal sex disparities</a:t>
            </a:r>
          </a:p>
          <a:p>
            <a:pPr marL="0" indent="0">
              <a:buClr>
                <a:schemeClr val="dk1"/>
              </a:buClr>
              <a:buSzPts val="2200"/>
              <a:buNone/>
            </a:pPr>
            <a:endParaRPr lang="en-US" sz="2400" dirty="0">
              <a:latin typeface="Arial" panose="020B0604020202020204" pitchFamily="34" charset="0"/>
              <a:cs typeface="Arial" panose="020B0604020202020204" pitchFamily="34" charset="0"/>
            </a:endParaRPr>
          </a:p>
          <a:p>
            <a:pPr>
              <a:buClr>
                <a:schemeClr val="dk1"/>
              </a:buClr>
              <a:buSzPts val="2200"/>
            </a:pPr>
            <a:endParaRPr lang="en-US" sz="24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a:buClr>
                <a:schemeClr val="dk1"/>
              </a:buClr>
              <a:buSzPts val="2200"/>
            </a:pPr>
            <a:endParaRPr lang="en-US" sz="24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a:buClr>
                <a:schemeClr val="dk1"/>
              </a:buClr>
              <a:buSzPts val="2200"/>
            </a:pPr>
            <a:endParaRPr lang="en-US" sz="24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a:buClr>
                <a:schemeClr val="dk1"/>
              </a:buClr>
              <a:buSzPts val="2200"/>
            </a:pPr>
            <a:endParaRPr lang="en-US" sz="2400" dirty="0">
              <a:solidFill>
                <a:srgbClr val="212121"/>
              </a:solidFill>
              <a:highlight>
                <a:srgbClr val="FFFFFF"/>
              </a:highlight>
              <a:latin typeface="Arial" panose="020B0604020202020204" pitchFamily="34" charset="0"/>
              <a:ea typeface="Arial"/>
              <a:cs typeface="Arial" panose="020B0604020202020204" pitchFamily="34" charset="0"/>
              <a:sym typeface="Arial"/>
            </a:endParaRPr>
          </a:p>
          <a:p>
            <a:pPr marL="228600" lvl="0" indent="-228600" algn="l" rtl="0">
              <a:lnSpc>
                <a:spcPct val="90000"/>
              </a:lnSpc>
              <a:spcBef>
                <a:spcPts val="1000"/>
              </a:spcBef>
              <a:spcAft>
                <a:spcPts val="0"/>
              </a:spcAft>
              <a:buClr>
                <a:schemeClr val="dk1"/>
              </a:buClr>
              <a:buSzPts val="2200"/>
              <a:buChar char="•"/>
            </a:pPr>
            <a:endParaRPr lang="en-US" sz="2400" dirty="0">
              <a:latin typeface="Arial" panose="020B0604020202020204" pitchFamily="34" charset="0"/>
              <a:ea typeface="Arial"/>
              <a:cs typeface="Arial" panose="020B0604020202020204" pitchFamily="34" charset="0"/>
              <a:sym typeface="Arial"/>
            </a:endParaRPr>
          </a:p>
        </p:txBody>
      </p:sp>
      <p:sp>
        <p:nvSpPr>
          <p:cNvPr id="4" name="TextBox 3">
            <a:extLst>
              <a:ext uri="{FF2B5EF4-FFF2-40B4-BE49-F238E27FC236}">
                <a16:creationId xmlns:a16="http://schemas.microsoft.com/office/drawing/2014/main" id="{1CE9E0EC-DD59-C347-B21D-126E5FAF2862}"/>
              </a:ext>
            </a:extLst>
          </p:cNvPr>
          <p:cNvSpPr txBox="1"/>
          <p:nvPr/>
        </p:nvSpPr>
        <p:spPr>
          <a:xfrm>
            <a:off x="1459056" y="6195634"/>
            <a:ext cx="9273885" cy="523220"/>
          </a:xfrm>
          <a:prstGeom prst="rect">
            <a:avLst/>
          </a:prstGeom>
          <a:noFill/>
        </p:spPr>
        <p:txBody>
          <a:bodyPr wrap="none" rtlCol="0">
            <a:spAutoFit/>
          </a:bodyPr>
          <a:lstStyle/>
          <a:p>
            <a:r>
              <a:rPr lang="en-US" sz="2800" i="1" dirty="0">
                <a:solidFill>
                  <a:schemeClr val="accent1"/>
                </a:solidFill>
              </a:rPr>
              <a:t>Highly divergent, sexual dimorphism independent of GCR dose</a:t>
            </a:r>
          </a:p>
        </p:txBody>
      </p:sp>
    </p:spTree>
    <p:extLst>
      <p:ext uri="{BB962C8B-B14F-4D97-AF65-F5344CB8AC3E}">
        <p14:creationId xmlns:p14="http://schemas.microsoft.com/office/powerpoint/2010/main" val="137795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7B7C8D-C57A-888A-C1C1-396F726016D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Combined Stressors</a:t>
            </a:r>
          </a:p>
        </p:txBody>
      </p:sp>
      <p:grpSp>
        <p:nvGrpSpPr>
          <p:cNvPr id="3" name="Group 2">
            <a:extLst>
              <a:ext uri="{FF2B5EF4-FFF2-40B4-BE49-F238E27FC236}">
                <a16:creationId xmlns:a16="http://schemas.microsoft.com/office/drawing/2014/main" id="{EAB93569-89E8-9F1D-6E45-D6941FCA1FFA}"/>
              </a:ext>
            </a:extLst>
          </p:cNvPr>
          <p:cNvGrpSpPr/>
          <p:nvPr/>
        </p:nvGrpSpPr>
        <p:grpSpPr>
          <a:xfrm>
            <a:off x="1320800" y="1371600"/>
            <a:ext cx="9347200" cy="5029200"/>
            <a:chOff x="1320800" y="1371600"/>
            <a:chExt cx="9347200" cy="5029200"/>
          </a:xfrm>
        </p:grpSpPr>
        <p:pic>
          <p:nvPicPr>
            <p:cNvPr id="4" name="Google Shape;257;p13" descr="A diagram of a medical procedure&#10;&#10;Description automatically generated">
              <a:extLst>
                <a:ext uri="{FF2B5EF4-FFF2-40B4-BE49-F238E27FC236}">
                  <a16:creationId xmlns:a16="http://schemas.microsoft.com/office/drawing/2014/main" id="{8121C8A1-4CE0-694C-0D1C-360CDA9E75AF}"/>
                </a:ext>
              </a:extLst>
            </p:cNvPr>
            <p:cNvPicPr preferRelativeResize="0">
              <a:picLocks/>
            </p:cNvPicPr>
            <p:nvPr/>
          </p:nvPicPr>
          <p:blipFill rotWithShape="1">
            <a:blip r:embed="rId2">
              <a:alphaModFix/>
            </a:blip>
            <a:srcRect/>
            <a:stretch/>
          </p:blipFill>
          <p:spPr>
            <a:xfrm>
              <a:off x="1320800" y="1371600"/>
              <a:ext cx="9347200" cy="5029200"/>
            </a:xfrm>
            <a:prstGeom prst="rect">
              <a:avLst/>
            </a:prstGeom>
            <a:noFill/>
            <a:ln>
              <a:noFill/>
            </a:ln>
          </p:spPr>
        </p:pic>
        <p:sp>
          <p:nvSpPr>
            <p:cNvPr id="2" name="Rectangle 1">
              <a:extLst>
                <a:ext uri="{FF2B5EF4-FFF2-40B4-BE49-F238E27FC236}">
                  <a16:creationId xmlns:a16="http://schemas.microsoft.com/office/drawing/2014/main" id="{92549089-6E6C-8D07-0B25-05C6F6ED57B8}"/>
                </a:ext>
              </a:extLst>
            </p:cNvPr>
            <p:cNvSpPr/>
            <p:nvPr/>
          </p:nvSpPr>
          <p:spPr>
            <a:xfrm>
              <a:off x="8081682" y="2702859"/>
              <a:ext cx="1734671" cy="21246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79293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812801" y="198438"/>
            <a:ext cx="10498667" cy="63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600" dirty="0"/>
              <a:t>Tissue Weights- Normalized for Body Weight, IR+14</a:t>
            </a:r>
            <a:endParaRPr sz="3600" dirty="0"/>
          </a:p>
        </p:txBody>
      </p:sp>
      <p:sp>
        <p:nvSpPr>
          <p:cNvPr id="264" name="Google Shape;264;p14"/>
          <p:cNvSpPr txBox="1">
            <a:spLocks noGrp="1"/>
          </p:cNvSpPr>
          <p:nvPr>
            <p:ph type="sldNum" idx="12"/>
          </p:nvPr>
        </p:nvSpPr>
        <p:spPr>
          <a:xfrm>
            <a:off x="9245600" y="6553200"/>
            <a:ext cx="28448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grpSp>
        <p:nvGrpSpPr>
          <p:cNvPr id="4" name="Group 3">
            <a:extLst>
              <a:ext uri="{FF2B5EF4-FFF2-40B4-BE49-F238E27FC236}">
                <a16:creationId xmlns:a16="http://schemas.microsoft.com/office/drawing/2014/main" id="{28872347-BBAE-B852-46D7-4833B801AEE9}"/>
              </a:ext>
            </a:extLst>
          </p:cNvPr>
          <p:cNvGrpSpPr/>
          <p:nvPr/>
        </p:nvGrpSpPr>
        <p:grpSpPr>
          <a:xfrm>
            <a:off x="3686956" y="1380551"/>
            <a:ext cx="5166758" cy="4918649"/>
            <a:chOff x="322061" y="1595776"/>
            <a:chExt cx="4204652" cy="4399775"/>
          </a:xfrm>
        </p:grpSpPr>
        <p:pic>
          <p:nvPicPr>
            <p:cNvPr id="6" name="Google Shape;570;p18">
              <a:extLst>
                <a:ext uri="{FF2B5EF4-FFF2-40B4-BE49-F238E27FC236}">
                  <a16:creationId xmlns:a16="http://schemas.microsoft.com/office/drawing/2014/main" id="{D1622C40-C56D-E1CF-6C0D-290EACD69DC9}"/>
                </a:ext>
              </a:extLst>
            </p:cNvPr>
            <p:cNvPicPr preferRelativeResize="0"/>
            <p:nvPr/>
          </p:nvPicPr>
          <p:blipFill rotWithShape="1">
            <a:blip r:embed="rId3">
              <a:alphaModFix/>
            </a:blip>
            <a:srcRect t="13757" b="2406"/>
            <a:stretch/>
          </p:blipFill>
          <p:spPr>
            <a:xfrm>
              <a:off x="322061" y="1595776"/>
              <a:ext cx="4204652" cy="3027825"/>
            </a:xfrm>
            <a:prstGeom prst="rect">
              <a:avLst/>
            </a:prstGeom>
            <a:noFill/>
            <a:ln>
              <a:noFill/>
            </a:ln>
          </p:spPr>
        </p:pic>
        <p:sp>
          <p:nvSpPr>
            <p:cNvPr id="7" name="TextBox 6">
              <a:extLst>
                <a:ext uri="{FF2B5EF4-FFF2-40B4-BE49-F238E27FC236}">
                  <a16:creationId xmlns:a16="http://schemas.microsoft.com/office/drawing/2014/main" id="{966A7F39-F1B8-F2AB-C2C7-F19040414A73}"/>
                </a:ext>
              </a:extLst>
            </p:cNvPr>
            <p:cNvSpPr txBox="1"/>
            <p:nvPr/>
          </p:nvSpPr>
          <p:spPr>
            <a:xfrm>
              <a:off x="661194" y="5533886"/>
              <a:ext cx="2981714" cy="461665"/>
            </a:xfrm>
            <a:prstGeom prst="rect">
              <a:avLst/>
            </a:prstGeom>
            <a:noFill/>
          </p:spPr>
          <p:txBody>
            <a:bodyPr wrap="none" rtlCol="0">
              <a:spAutoFit/>
            </a:bodyPr>
            <a:lstStyle/>
            <a:p>
              <a:r>
                <a:rPr lang="en-US" sz="2400" b="1" dirty="0">
                  <a:latin typeface="+mj-lt"/>
                </a:rPr>
                <a:t>HU Model  Verification</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txBox="1">
            <a:spLocks noGrp="1"/>
          </p:cNvSpPr>
          <p:nvPr>
            <p:ph type="title"/>
          </p:nvPr>
        </p:nvSpPr>
        <p:spPr>
          <a:xfrm>
            <a:off x="1336317" y="76200"/>
            <a:ext cx="9347100" cy="63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Granulocyte colony stimulating factor</a:t>
            </a:r>
            <a:endParaRPr dirty="0"/>
          </a:p>
        </p:txBody>
      </p:sp>
      <p:sp>
        <p:nvSpPr>
          <p:cNvPr id="277" name="Google Shape;277;p16"/>
          <p:cNvSpPr txBox="1">
            <a:spLocks noGrp="1"/>
          </p:cNvSpPr>
          <p:nvPr>
            <p:ph type="sldNum" idx="12"/>
          </p:nvPr>
        </p:nvSpPr>
        <p:spPr>
          <a:xfrm>
            <a:off x="9245600" y="6553200"/>
            <a:ext cx="28448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278" name="Google Shape;278;p16"/>
          <p:cNvSpPr txBox="1"/>
          <p:nvPr/>
        </p:nvSpPr>
        <p:spPr>
          <a:xfrm>
            <a:off x="1895325" y="864288"/>
            <a:ext cx="8135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dirty="0"/>
              <a:t>GCSF </a:t>
            </a:r>
            <a:endParaRPr sz="1700" b="1" dirty="0"/>
          </a:p>
          <a:p>
            <a:pPr marL="457200" lvl="0" indent="-336550" algn="l" rtl="0">
              <a:spcBef>
                <a:spcPts val="0"/>
              </a:spcBef>
              <a:spcAft>
                <a:spcPts val="0"/>
              </a:spcAft>
              <a:buSzPts val="1700"/>
              <a:buChar char="●"/>
            </a:pPr>
            <a:r>
              <a:rPr lang="en-US" sz="1700" dirty="0"/>
              <a:t>Glycoprotein cytokine in blood and bone marrow</a:t>
            </a:r>
            <a:endParaRPr sz="1700" dirty="0"/>
          </a:p>
          <a:p>
            <a:pPr marL="457200" lvl="0" indent="-336550" algn="l" rtl="0">
              <a:spcBef>
                <a:spcPts val="0"/>
              </a:spcBef>
              <a:spcAft>
                <a:spcPts val="0"/>
              </a:spcAft>
              <a:buSzPts val="1700"/>
              <a:buChar char="●"/>
            </a:pPr>
            <a:r>
              <a:rPr lang="en-US" sz="1700" dirty="0"/>
              <a:t>Participates in the proliferation and differentiation of myeloid progenitors</a:t>
            </a:r>
            <a:endParaRPr sz="1700" dirty="0"/>
          </a:p>
          <a:p>
            <a:pPr marL="457200" lvl="0" indent="-336550" algn="l" rtl="0">
              <a:spcBef>
                <a:spcPts val="0"/>
              </a:spcBef>
              <a:spcAft>
                <a:spcPts val="0"/>
              </a:spcAft>
              <a:buSzPts val="1700"/>
              <a:buChar char="●"/>
            </a:pPr>
            <a:r>
              <a:rPr lang="en-US" sz="1700" dirty="0"/>
              <a:t>Key regulator of neutrophil production and survival</a:t>
            </a:r>
            <a:endParaRPr sz="1700" dirty="0"/>
          </a:p>
        </p:txBody>
      </p:sp>
      <p:pic>
        <p:nvPicPr>
          <p:cNvPr id="279" name="Google Shape;279;p16"/>
          <p:cNvPicPr preferRelativeResize="0"/>
          <p:nvPr/>
        </p:nvPicPr>
        <p:blipFill rotWithShape="1">
          <a:blip r:embed="rId3">
            <a:alphaModFix/>
          </a:blip>
          <a:srcRect r="25838"/>
          <a:stretch/>
        </p:blipFill>
        <p:spPr>
          <a:xfrm>
            <a:off x="1160025" y="2451325"/>
            <a:ext cx="3995806" cy="4254275"/>
          </a:xfrm>
          <a:prstGeom prst="rect">
            <a:avLst/>
          </a:prstGeom>
          <a:noFill/>
          <a:ln>
            <a:noFill/>
          </a:ln>
        </p:spPr>
      </p:pic>
      <p:pic>
        <p:nvPicPr>
          <p:cNvPr id="280" name="Google Shape;280;p16"/>
          <p:cNvPicPr preferRelativeResize="0"/>
          <p:nvPr/>
        </p:nvPicPr>
        <p:blipFill rotWithShape="1">
          <a:blip r:embed="rId4">
            <a:alphaModFix/>
          </a:blip>
          <a:srcRect r="26079"/>
          <a:stretch/>
        </p:blipFill>
        <p:spPr>
          <a:xfrm>
            <a:off x="6009867" y="2451325"/>
            <a:ext cx="3888558" cy="4254274"/>
          </a:xfrm>
          <a:prstGeom prst="rect">
            <a:avLst/>
          </a:prstGeom>
          <a:noFill/>
          <a:ln>
            <a:noFill/>
          </a:ln>
        </p:spPr>
      </p:pic>
      <p:pic>
        <p:nvPicPr>
          <p:cNvPr id="281" name="Google Shape;281;p16"/>
          <p:cNvPicPr preferRelativeResize="0"/>
          <p:nvPr/>
        </p:nvPicPr>
        <p:blipFill rotWithShape="1">
          <a:blip r:embed="rId3">
            <a:alphaModFix/>
          </a:blip>
          <a:srcRect l="73176" b="69197"/>
          <a:stretch/>
        </p:blipFill>
        <p:spPr>
          <a:xfrm>
            <a:off x="10030725" y="2658675"/>
            <a:ext cx="1521124" cy="1349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28d9396d732_0_149"/>
          <p:cNvPicPr preferRelativeResize="0"/>
          <p:nvPr/>
        </p:nvPicPr>
        <p:blipFill rotWithShape="1">
          <a:blip r:embed="rId3">
            <a:alphaModFix/>
          </a:blip>
          <a:srcRect r="25980"/>
          <a:stretch/>
        </p:blipFill>
        <p:spPr>
          <a:xfrm>
            <a:off x="305575" y="1976375"/>
            <a:ext cx="3512851" cy="4152303"/>
          </a:xfrm>
          <a:prstGeom prst="rect">
            <a:avLst/>
          </a:prstGeom>
          <a:noFill/>
          <a:ln>
            <a:noFill/>
          </a:ln>
        </p:spPr>
      </p:pic>
      <p:grpSp>
        <p:nvGrpSpPr>
          <p:cNvPr id="329" name="Google Shape;329;g28d9396d732_0_149"/>
          <p:cNvGrpSpPr/>
          <p:nvPr/>
        </p:nvGrpSpPr>
        <p:grpSpPr>
          <a:xfrm>
            <a:off x="3833818" y="1982077"/>
            <a:ext cx="3512541" cy="4146417"/>
            <a:chOff x="4890750" y="591821"/>
            <a:chExt cx="3011696" cy="3181231"/>
          </a:xfrm>
        </p:grpSpPr>
        <p:pic>
          <p:nvPicPr>
            <p:cNvPr id="330" name="Google Shape;330;g28d9396d732_0_149"/>
            <p:cNvPicPr preferRelativeResize="0"/>
            <p:nvPr/>
          </p:nvPicPr>
          <p:blipFill rotWithShape="1">
            <a:blip r:embed="rId4">
              <a:alphaModFix/>
            </a:blip>
            <a:srcRect r="25975"/>
            <a:stretch/>
          </p:blipFill>
          <p:spPr>
            <a:xfrm>
              <a:off x="4890750" y="591821"/>
              <a:ext cx="3011696" cy="3181231"/>
            </a:xfrm>
            <a:prstGeom prst="rect">
              <a:avLst/>
            </a:prstGeom>
            <a:noFill/>
            <a:ln>
              <a:noFill/>
            </a:ln>
          </p:spPr>
        </p:pic>
        <p:pic>
          <p:nvPicPr>
            <p:cNvPr id="331" name="Google Shape;331;g28d9396d732_0_149"/>
            <p:cNvPicPr preferRelativeResize="0"/>
            <p:nvPr/>
          </p:nvPicPr>
          <p:blipFill rotWithShape="1">
            <a:blip r:embed="rId4">
              <a:alphaModFix/>
            </a:blip>
            <a:srcRect l="31926" t="22869" r="60241" b="66638"/>
            <a:stretch/>
          </p:blipFill>
          <p:spPr>
            <a:xfrm>
              <a:off x="7320775" y="1327596"/>
              <a:ext cx="318626" cy="333775"/>
            </a:xfrm>
            <a:prstGeom prst="rect">
              <a:avLst/>
            </a:prstGeom>
            <a:noFill/>
            <a:ln>
              <a:noFill/>
            </a:ln>
          </p:spPr>
        </p:pic>
      </p:grpSp>
      <p:pic>
        <p:nvPicPr>
          <p:cNvPr id="332" name="Google Shape;332;g28d9396d732_0_149"/>
          <p:cNvPicPr preferRelativeResize="0"/>
          <p:nvPr/>
        </p:nvPicPr>
        <p:blipFill rotWithShape="1">
          <a:blip r:embed="rId5">
            <a:alphaModFix/>
          </a:blip>
          <a:srcRect r="26106"/>
          <a:stretch/>
        </p:blipFill>
        <p:spPr>
          <a:xfrm>
            <a:off x="7361751" y="1976375"/>
            <a:ext cx="3889986" cy="4152294"/>
          </a:xfrm>
          <a:prstGeom prst="rect">
            <a:avLst/>
          </a:prstGeom>
          <a:noFill/>
          <a:ln>
            <a:noFill/>
          </a:ln>
        </p:spPr>
      </p:pic>
      <p:pic>
        <p:nvPicPr>
          <p:cNvPr id="333" name="Google Shape;333;g28d9396d732_0_149"/>
          <p:cNvPicPr preferRelativeResize="0"/>
          <p:nvPr/>
        </p:nvPicPr>
        <p:blipFill rotWithShape="1">
          <a:blip r:embed="rId5">
            <a:alphaModFix/>
          </a:blip>
          <a:srcRect l="73943" b="68972"/>
          <a:stretch/>
        </p:blipFill>
        <p:spPr>
          <a:xfrm>
            <a:off x="10805250" y="1081100"/>
            <a:ext cx="1386750" cy="1296800"/>
          </a:xfrm>
          <a:prstGeom prst="rect">
            <a:avLst/>
          </a:prstGeom>
          <a:noFill/>
          <a:ln>
            <a:noFill/>
          </a:ln>
        </p:spPr>
      </p:pic>
      <p:sp>
        <p:nvSpPr>
          <p:cNvPr id="334" name="Google Shape;334;g28d9396d732_0_149"/>
          <p:cNvSpPr txBox="1"/>
          <p:nvPr/>
        </p:nvSpPr>
        <p:spPr>
          <a:xfrm>
            <a:off x="63067" y="0"/>
            <a:ext cx="12245700" cy="853200"/>
          </a:xfrm>
          <a:prstGeom prst="rect">
            <a:avLst/>
          </a:prstGeom>
          <a:noFill/>
          <a:ln>
            <a:noFill/>
          </a:ln>
        </p:spPr>
        <p:txBody>
          <a:bodyPr spcFirstLastPara="1" wrap="square" lIns="121900" tIns="60925" rIns="121900" bIns="60925" anchor="ctr" anchorCtr="0">
            <a:normAutofit/>
          </a:bodyPr>
          <a:lstStyle/>
          <a:p>
            <a:pPr marL="0" lvl="0" indent="0" algn="ctr" rtl="0">
              <a:lnSpc>
                <a:spcPct val="90000"/>
              </a:lnSpc>
              <a:spcBef>
                <a:spcPts val="0"/>
              </a:spcBef>
              <a:spcAft>
                <a:spcPts val="0"/>
              </a:spcAft>
              <a:buNone/>
            </a:pPr>
            <a:r>
              <a:rPr lang="en-US" sz="4400" dirty="0"/>
              <a:t>Brain Cytokines/Chemokines</a:t>
            </a:r>
            <a:endParaRPr sz="4400" dirty="0"/>
          </a:p>
        </p:txBody>
      </p:sp>
      <p:sp>
        <p:nvSpPr>
          <p:cNvPr id="335" name="Google Shape;335;g28d9396d732_0_149"/>
          <p:cNvSpPr txBox="1"/>
          <p:nvPr/>
        </p:nvSpPr>
        <p:spPr>
          <a:xfrm>
            <a:off x="1502050" y="1685400"/>
            <a:ext cx="17193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rgbClr val="980000"/>
                </a:solidFill>
              </a:rPr>
              <a:t>IL1a</a:t>
            </a:r>
            <a:endParaRPr b="1" i="1">
              <a:solidFill>
                <a:srgbClr val="980000"/>
              </a:solidFill>
            </a:endParaRPr>
          </a:p>
        </p:txBody>
      </p:sp>
      <p:sp>
        <p:nvSpPr>
          <p:cNvPr id="336" name="Google Shape;336;g28d9396d732_0_149"/>
          <p:cNvSpPr txBox="1"/>
          <p:nvPr/>
        </p:nvSpPr>
        <p:spPr>
          <a:xfrm>
            <a:off x="4945549" y="1685400"/>
            <a:ext cx="17193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i="1" dirty="0">
                <a:solidFill>
                  <a:srgbClr val="980000"/>
                </a:solidFill>
              </a:rPr>
              <a:t>IL2</a:t>
            </a:r>
            <a:endParaRPr b="1" i="1" dirty="0">
              <a:solidFill>
                <a:srgbClr val="980000"/>
              </a:solidFill>
            </a:endParaRPr>
          </a:p>
        </p:txBody>
      </p:sp>
      <p:sp>
        <p:nvSpPr>
          <p:cNvPr id="337" name="Google Shape;337;g28d9396d732_0_149"/>
          <p:cNvSpPr txBox="1"/>
          <p:nvPr/>
        </p:nvSpPr>
        <p:spPr>
          <a:xfrm>
            <a:off x="8699175" y="1685400"/>
            <a:ext cx="17193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i="1">
                <a:solidFill>
                  <a:srgbClr val="980000"/>
                </a:solidFill>
              </a:rPr>
              <a:t>MIP2</a:t>
            </a:r>
            <a:endParaRPr b="1" i="1">
              <a:solidFill>
                <a:srgbClr val="98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FF7D-3EB6-FCBC-5BB4-E63E9C29ACC8}"/>
              </a:ext>
            </a:extLst>
          </p:cNvPr>
          <p:cNvSpPr>
            <a:spLocks noGrp="1"/>
          </p:cNvSpPr>
          <p:nvPr>
            <p:ph type="title"/>
          </p:nvPr>
        </p:nvSpPr>
        <p:spPr>
          <a:xfrm>
            <a:off x="838200" y="1744218"/>
            <a:ext cx="10515600" cy="1325563"/>
          </a:xfrm>
        </p:spPr>
        <p:txBody>
          <a:bodyPr/>
          <a:lstStyle/>
          <a:p>
            <a:r>
              <a:rPr lang="en-US" dirty="0"/>
              <a:t>Modeling/Correlations</a:t>
            </a:r>
          </a:p>
        </p:txBody>
      </p:sp>
      <p:sp>
        <p:nvSpPr>
          <p:cNvPr id="3" name="Content Placeholder 2">
            <a:extLst>
              <a:ext uri="{FF2B5EF4-FFF2-40B4-BE49-F238E27FC236}">
                <a16:creationId xmlns:a16="http://schemas.microsoft.com/office/drawing/2014/main" id="{4D8D20CF-0544-F2C8-9D89-A995622BE2EE}"/>
              </a:ext>
            </a:extLst>
          </p:cNvPr>
          <p:cNvSpPr>
            <a:spLocks noGrp="1"/>
          </p:cNvSpPr>
          <p:nvPr>
            <p:ph idx="1"/>
          </p:nvPr>
        </p:nvSpPr>
        <p:spPr>
          <a:xfrm>
            <a:off x="838200" y="3069781"/>
            <a:ext cx="10515600" cy="3189129"/>
          </a:xfrm>
        </p:spPr>
        <p:txBody>
          <a:bodyPr>
            <a:normAutofit/>
          </a:bodyPr>
          <a:lstStyle/>
          <a:p>
            <a:r>
              <a:rPr lang="en-US" dirty="0"/>
              <a:t>Predictive modeling of cognitive deficits based on biomarkers.</a:t>
            </a:r>
          </a:p>
          <a:p>
            <a:r>
              <a:rPr lang="en-US" dirty="0"/>
              <a:t>Principal Component Analysis</a:t>
            </a:r>
          </a:p>
          <a:p>
            <a:r>
              <a:rPr lang="en-US" dirty="0"/>
              <a:t>Directed Acyclic Graph (DAG) - identify, assess, track and report on the risks due to spaceflight. Used to represent the chain of events that lead from spaceflight exposures to negative mission-level outcomes.</a:t>
            </a:r>
          </a:p>
        </p:txBody>
      </p:sp>
      <p:pic>
        <p:nvPicPr>
          <p:cNvPr id="4" name="Picture 11" descr="Description: PPbarV11.jpg">
            <a:extLst>
              <a:ext uri="{FF2B5EF4-FFF2-40B4-BE49-F238E27FC236}">
                <a16:creationId xmlns:a16="http://schemas.microsoft.com/office/drawing/2014/main" id="{78C2C8DA-9651-A566-A97C-E8DFAFCD1B2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154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7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4;g204c52f9b69_1_84">
            <a:extLst>
              <a:ext uri="{FF2B5EF4-FFF2-40B4-BE49-F238E27FC236}">
                <a16:creationId xmlns:a16="http://schemas.microsoft.com/office/drawing/2014/main" id="{634CF765-6A21-B1DE-101B-5F392CE7766D}"/>
              </a:ext>
            </a:extLst>
          </p:cNvPr>
          <p:cNvSpPr txBox="1">
            <a:spLocks/>
          </p:cNvSpPr>
          <p:nvPr/>
        </p:nvSpPr>
        <p:spPr>
          <a:xfrm>
            <a:off x="189626" y="-11306"/>
            <a:ext cx="8252284" cy="1325700"/>
          </a:xfrm>
          <a:prstGeom prst="rect">
            <a:avLst/>
          </a:prstGeom>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b="1" dirty="0"/>
              <a:t>Acknowledgements </a:t>
            </a:r>
          </a:p>
        </p:txBody>
      </p:sp>
      <p:pic>
        <p:nvPicPr>
          <p:cNvPr id="5" name="Picture 4" descr="A group of people standing in front of a large white and blue rocket&#10;&#10;Description automatically generated with low confidence">
            <a:extLst>
              <a:ext uri="{FF2B5EF4-FFF2-40B4-BE49-F238E27FC236}">
                <a16:creationId xmlns:a16="http://schemas.microsoft.com/office/drawing/2014/main" id="{E3601055-5989-23E9-717D-1FBFD8603CD8}"/>
              </a:ext>
            </a:extLst>
          </p:cNvPr>
          <p:cNvPicPr>
            <a:picLocks noChangeAspect="1"/>
          </p:cNvPicPr>
          <p:nvPr/>
        </p:nvPicPr>
        <p:blipFill rotWithShape="1">
          <a:blip r:embed="rId3">
            <a:extLst>
              <a:ext uri="{28A0092B-C50C-407E-A947-70E740481C1C}">
                <a14:useLocalDpi xmlns:a14="http://schemas.microsoft.com/office/drawing/2010/main" val="0"/>
              </a:ext>
            </a:extLst>
          </a:blip>
          <a:srcRect l="13303" t="23331" r="13518" b="8896"/>
          <a:stretch/>
        </p:blipFill>
        <p:spPr bwMode="auto">
          <a:xfrm>
            <a:off x="8441910" y="302960"/>
            <a:ext cx="3047167" cy="3763108"/>
          </a:xfrm>
          <a:prstGeom prst="rect">
            <a:avLst/>
          </a:prstGeom>
          <a:ln>
            <a:noFill/>
          </a:ln>
          <a:extLst>
            <a:ext uri="{53640926-AAD7-44D8-BBD7-CCE9431645EC}">
              <a14:shadowObscured xmlns:a14="http://schemas.microsoft.com/office/drawing/2010/main"/>
            </a:ext>
          </a:extLst>
        </p:spPr>
      </p:pic>
      <p:sp>
        <p:nvSpPr>
          <p:cNvPr id="6" name="Content Placeholder 9">
            <a:extLst>
              <a:ext uri="{FF2B5EF4-FFF2-40B4-BE49-F238E27FC236}">
                <a16:creationId xmlns:a16="http://schemas.microsoft.com/office/drawing/2014/main" id="{25C3BD07-6573-51DD-9991-F80A5E338BCB}"/>
              </a:ext>
            </a:extLst>
          </p:cNvPr>
          <p:cNvSpPr>
            <a:spLocks noGrp="1"/>
          </p:cNvSpPr>
          <p:nvPr>
            <p:ph idx="1"/>
          </p:nvPr>
        </p:nvSpPr>
        <p:spPr>
          <a:xfrm>
            <a:off x="336565" y="1190905"/>
            <a:ext cx="3302000" cy="5419365"/>
          </a:xfrm>
        </p:spPr>
        <p:txBody>
          <a:bodyPr>
            <a:normAutofit fontScale="92500" lnSpcReduction="20000"/>
          </a:bodyPr>
          <a:lstStyle/>
          <a:p>
            <a:pPr marL="0" indent="0">
              <a:buNone/>
            </a:pPr>
            <a:r>
              <a:rPr lang="en-US" sz="1800" b="1" dirty="0"/>
              <a:t>NASA Ames</a:t>
            </a:r>
          </a:p>
          <a:p>
            <a:pPr marL="457200" lvl="1" indent="0">
              <a:buNone/>
            </a:pPr>
            <a:r>
              <a:rPr lang="en-US" sz="1600" dirty="0"/>
              <a:t>April </a:t>
            </a:r>
            <a:r>
              <a:rPr lang="en-US" sz="1600" dirty="0" err="1"/>
              <a:t>Ronca</a:t>
            </a:r>
            <a:endParaRPr lang="en-US" sz="1600" dirty="0"/>
          </a:p>
          <a:p>
            <a:pPr marL="457200" lvl="1" indent="0">
              <a:buNone/>
            </a:pPr>
            <a:r>
              <a:rPr lang="en-US" sz="1600" dirty="0" err="1"/>
              <a:t>Siddhita</a:t>
            </a:r>
            <a:r>
              <a:rPr lang="en-US" sz="1600" dirty="0"/>
              <a:t> Mhatre</a:t>
            </a:r>
          </a:p>
          <a:p>
            <a:pPr marL="457200" lvl="1" indent="0">
              <a:buNone/>
            </a:pPr>
            <a:r>
              <a:rPr lang="en-US" sz="1600" dirty="0"/>
              <a:t>Janani </a:t>
            </a:r>
            <a:r>
              <a:rPr lang="en-US" sz="1600" dirty="0" err="1"/>
              <a:t>Iyer</a:t>
            </a:r>
            <a:endParaRPr lang="en-US" sz="1600" dirty="0"/>
          </a:p>
          <a:p>
            <a:pPr marL="457200" lvl="1" indent="0">
              <a:buNone/>
            </a:pPr>
            <a:r>
              <a:rPr lang="en-US" sz="1600" dirty="0"/>
              <a:t>Josh </a:t>
            </a:r>
            <a:r>
              <a:rPr lang="en-US" sz="1600" dirty="0" err="1"/>
              <a:t>Alwood</a:t>
            </a:r>
            <a:r>
              <a:rPr lang="en-US" sz="1600" dirty="0"/>
              <a:t> </a:t>
            </a:r>
          </a:p>
          <a:p>
            <a:pPr marL="457200" lvl="1" indent="0">
              <a:buNone/>
            </a:pPr>
            <a:r>
              <a:rPr lang="en-US" sz="1600" dirty="0" err="1"/>
              <a:t>Steffy</a:t>
            </a:r>
            <a:r>
              <a:rPr lang="en-US" sz="1600" dirty="0"/>
              <a:t> </a:t>
            </a:r>
            <a:r>
              <a:rPr lang="en-US" sz="1600" dirty="0" err="1"/>
              <a:t>Tabares</a:t>
            </a:r>
            <a:r>
              <a:rPr lang="en-US" sz="1600" dirty="0"/>
              <a:t> Ruiz</a:t>
            </a:r>
          </a:p>
          <a:p>
            <a:pPr marL="457200" lvl="1" indent="0">
              <a:buNone/>
            </a:pPr>
            <a:r>
              <a:rPr lang="en-US" sz="1600" dirty="0"/>
              <a:t>Moniece Lowe</a:t>
            </a:r>
          </a:p>
          <a:p>
            <a:pPr marL="457200" lvl="1" indent="0">
              <a:buNone/>
            </a:pPr>
            <a:r>
              <a:rPr lang="en-US" sz="1600" dirty="0"/>
              <a:t>Linda Rubinstein</a:t>
            </a:r>
          </a:p>
          <a:p>
            <a:pPr marL="457200" lvl="1" indent="0">
              <a:buNone/>
            </a:pPr>
            <a:r>
              <a:rPr lang="en-US" sz="1600" dirty="0" err="1"/>
              <a:t>Yasaman</a:t>
            </a:r>
            <a:r>
              <a:rPr lang="en-US" sz="1600" dirty="0"/>
              <a:t> Shirazi-</a:t>
            </a:r>
            <a:r>
              <a:rPr lang="en-US" sz="1600" dirty="0" err="1"/>
              <a:t>Fard</a:t>
            </a:r>
            <a:endParaRPr lang="en-US" sz="1600" dirty="0"/>
          </a:p>
          <a:p>
            <a:pPr marL="457200" lvl="1" indent="0">
              <a:buNone/>
            </a:pPr>
            <a:r>
              <a:rPr lang="en-US" sz="1600" dirty="0" err="1"/>
              <a:t>Egle</a:t>
            </a:r>
            <a:r>
              <a:rPr lang="en-US" sz="1600" dirty="0"/>
              <a:t> </a:t>
            </a:r>
            <a:r>
              <a:rPr lang="en-US" sz="1600" dirty="0" err="1"/>
              <a:t>Cekanaviciute</a:t>
            </a:r>
            <a:endParaRPr lang="en-US" sz="1600" dirty="0"/>
          </a:p>
          <a:p>
            <a:pPr marL="457200" lvl="1" indent="0">
              <a:buNone/>
            </a:pPr>
            <a:r>
              <a:rPr lang="en-US" sz="1600" dirty="0"/>
              <a:t>Sonali Verma</a:t>
            </a:r>
          </a:p>
          <a:p>
            <a:pPr marL="457200" lvl="1" indent="0">
              <a:buNone/>
            </a:pPr>
            <a:r>
              <a:rPr lang="en-US" sz="1600" dirty="0" err="1"/>
              <a:t>Ahleah</a:t>
            </a:r>
            <a:r>
              <a:rPr lang="en-US" sz="1600" dirty="0"/>
              <a:t> Rohr-Daniel</a:t>
            </a:r>
          </a:p>
          <a:p>
            <a:pPr marL="457200" lvl="1" indent="0">
              <a:buNone/>
            </a:pPr>
            <a:r>
              <a:rPr lang="en-US" sz="1600" dirty="0"/>
              <a:t>Marianne Sowa</a:t>
            </a:r>
          </a:p>
          <a:p>
            <a:pPr marL="0" indent="0">
              <a:buNone/>
            </a:pPr>
            <a:r>
              <a:rPr lang="en-US" sz="1800" b="1" dirty="0"/>
              <a:t>University of North Florida</a:t>
            </a:r>
          </a:p>
          <a:p>
            <a:pPr marL="457200" lvl="1" indent="0">
              <a:buNone/>
            </a:pPr>
            <a:r>
              <a:rPr lang="en-US" sz="1600" dirty="0"/>
              <a:t>Candice Tahimic,  </a:t>
            </a:r>
          </a:p>
          <a:p>
            <a:pPr marL="457200" lvl="1" indent="0">
              <a:buNone/>
            </a:pPr>
            <a:r>
              <a:rPr lang="en-US" sz="1600" dirty="0"/>
              <a:t>Adaline </a:t>
            </a:r>
            <a:r>
              <a:rPr lang="en-US" sz="1600" dirty="0" err="1"/>
              <a:t>Brekker</a:t>
            </a:r>
            <a:r>
              <a:rPr lang="en-US" sz="1600" dirty="0"/>
              <a:t>, Maya </a:t>
            </a:r>
            <a:r>
              <a:rPr lang="en-US" sz="1600" dirty="0" err="1"/>
              <a:t>Semel</a:t>
            </a:r>
            <a:r>
              <a:rPr lang="en-US" sz="1600" dirty="0"/>
              <a:t>, Ivan </a:t>
            </a:r>
            <a:r>
              <a:rPr lang="en-US" sz="1600" dirty="0" err="1"/>
              <a:t>Korostenskij</a:t>
            </a:r>
            <a:endParaRPr lang="en-US" sz="1600" dirty="0"/>
          </a:p>
          <a:p>
            <a:pPr marL="0" indent="0">
              <a:buNone/>
            </a:pPr>
            <a:r>
              <a:rPr lang="en-US" sz="1800" b="1" dirty="0"/>
              <a:t>Embry-Riddle Aeronautical </a:t>
            </a:r>
          </a:p>
          <a:p>
            <a:pPr marL="457200" lvl="1" indent="0">
              <a:buNone/>
            </a:pPr>
            <a:r>
              <a:rPr lang="en-US" sz="1600" dirty="0"/>
              <a:t>Amber Paul, Olivia Siu, </a:t>
            </a:r>
          </a:p>
          <a:p>
            <a:pPr marL="457200" lvl="1" indent="0">
              <a:buNone/>
            </a:pPr>
            <a:r>
              <a:rPr lang="en-US" sz="1600" dirty="0"/>
              <a:t>Marissa Burke, Cassie </a:t>
            </a:r>
            <a:r>
              <a:rPr lang="en-US" sz="1600" dirty="0" err="1"/>
              <a:t>Juran</a:t>
            </a:r>
            <a:endParaRPr lang="en-US" sz="1600" dirty="0"/>
          </a:p>
          <a:p>
            <a:pPr marL="0" indent="0">
              <a:buNone/>
            </a:pPr>
            <a:r>
              <a:rPr lang="en-US" sz="1600" b="1" dirty="0"/>
              <a:t>University Of Kansas Medical Center</a:t>
            </a:r>
          </a:p>
          <a:p>
            <a:pPr marL="457200" lvl="1" indent="0">
              <a:buNone/>
            </a:pPr>
            <a:r>
              <a:rPr lang="en-US" sz="1600" dirty="0"/>
              <a:t>Lane Christenson </a:t>
            </a:r>
          </a:p>
          <a:p>
            <a:pPr marL="457200" lvl="1" indent="0">
              <a:buNone/>
            </a:pPr>
            <a:r>
              <a:rPr lang="en-US" sz="1600" dirty="0"/>
              <a:t>Anamika </a:t>
            </a:r>
            <a:r>
              <a:rPr lang="en-US" sz="1600" dirty="0" err="1"/>
              <a:t>Ratri</a:t>
            </a:r>
            <a:endParaRPr lang="en-US" sz="1600" dirty="0"/>
          </a:p>
          <a:p>
            <a:pPr marL="457200" lvl="1" indent="0">
              <a:buNone/>
            </a:pPr>
            <a:endParaRPr lang="en-US" sz="1600" dirty="0"/>
          </a:p>
          <a:p>
            <a:pPr marL="457200" lvl="1" indent="0">
              <a:buNone/>
            </a:pPr>
            <a:endParaRPr lang="en-US" sz="1200" dirty="0"/>
          </a:p>
          <a:p>
            <a:pPr lvl="1"/>
            <a:endParaRPr lang="en-US" sz="1200" dirty="0"/>
          </a:p>
          <a:p>
            <a:endParaRPr lang="en-US" sz="1200" dirty="0"/>
          </a:p>
        </p:txBody>
      </p:sp>
      <p:sp>
        <p:nvSpPr>
          <p:cNvPr id="8" name="Content Placeholder 9">
            <a:extLst>
              <a:ext uri="{FF2B5EF4-FFF2-40B4-BE49-F238E27FC236}">
                <a16:creationId xmlns:a16="http://schemas.microsoft.com/office/drawing/2014/main" id="{980C399A-0374-0E38-2C97-64A5B847451D}"/>
              </a:ext>
            </a:extLst>
          </p:cNvPr>
          <p:cNvSpPr txBox="1">
            <a:spLocks/>
          </p:cNvSpPr>
          <p:nvPr/>
        </p:nvSpPr>
        <p:spPr>
          <a:xfrm>
            <a:off x="3785504" y="1190905"/>
            <a:ext cx="4656406" cy="54301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Cornell University</a:t>
            </a:r>
          </a:p>
          <a:p>
            <a:pPr marL="457200" lvl="1" indent="0">
              <a:buNone/>
            </a:pPr>
            <a:r>
              <a:rPr lang="en-US" sz="1600" dirty="0"/>
              <a:t>Kelly Wong</a:t>
            </a:r>
          </a:p>
          <a:p>
            <a:pPr marL="0" indent="0">
              <a:buNone/>
            </a:pPr>
            <a:r>
              <a:rPr lang="en-US" sz="1600" b="1" dirty="0"/>
              <a:t>Texas A&amp;M</a:t>
            </a:r>
          </a:p>
          <a:p>
            <a:pPr marL="457200" lvl="1" indent="0">
              <a:buNone/>
            </a:pPr>
            <a:r>
              <a:rPr lang="en-US" sz="1600" dirty="0"/>
              <a:t>John Hayes</a:t>
            </a:r>
          </a:p>
          <a:p>
            <a:pPr marL="0" indent="0">
              <a:buNone/>
            </a:pPr>
            <a:r>
              <a:rPr lang="en-US" sz="1600" b="1" dirty="0"/>
              <a:t>USC</a:t>
            </a:r>
          </a:p>
          <a:p>
            <a:pPr marL="457200" lvl="1" indent="0">
              <a:buNone/>
            </a:pPr>
            <a:r>
              <a:rPr lang="en-US" sz="1600" dirty="0" err="1"/>
              <a:t>Yuli</a:t>
            </a:r>
            <a:r>
              <a:rPr lang="en-US" sz="1600" dirty="0"/>
              <a:t> </a:t>
            </a:r>
            <a:r>
              <a:rPr lang="en-US" sz="1600" dirty="0" err="1"/>
              <a:t>Talyansky</a:t>
            </a:r>
            <a:endParaRPr lang="en-US" sz="1600" dirty="0"/>
          </a:p>
          <a:p>
            <a:pPr marL="0" indent="0">
              <a:buNone/>
            </a:pPr>
            <a:r>
              <a:rPr lang="en-US" sz="1800" b="1" dirty="0"/>
              <a:t>Brookhaven National Laboratory</a:t>
            </a:r>
          </a:p>
          <a:p>
            <a:pPr marL="457200" lvl="1" indent="0">
              <a:buNone/>
            </a:pPr>
            <a:r>
              <a:rPr lang="en-US" sz="1600" dirty="0"/>
              <a:t>Laura </a:t>
            </a:r>
            <a:r>
              <a:rPr lang="en-US" sz="1600" dirty="0" err="1"/>
              <a:t>Loudenslager</a:t>
            </a:r>
            <a:endParaRPr lang="en-US" sz="1600" dirty="0"/>
          </a:p>
          <a:p>
            <a:pPr marL="457200" lvl="1" indent="0">
              <a:buNone/>
            </a:pPr>
            <a:r>
              <a:rPr lang="en-US" sz="1600" dirty="0"/>
              <a:t>Angela Kim</a:t>
            </a:r>
          </a:p>
          <a:p>
            <a:pPr marL="457200" lvl="1" indent="0">
              <a:buNone/>
            </a:pPr>
            <a:r>
              <a:rPr lang="en-US" sz="1600" dirty="0"/>
              <a:t>Cynthia Vongerichten</a:t>
            </a:r>
          </a:p>
          <a:p>
            <a:pPr marL="0" indent="0">
              <a:buNone/>
            </a:pPr>
            <a:r>
              <a:rPr lang="en-US" sz="1600" b="1" dirty="0"/>
              <a:t>BLAF</a:t>
            </a:r>
          </a:p>
          <a:p>
            <a:pPr marL="457200" lvl="1" indent="0">
              <a:buNone/>
            </a:pPr>
            <a:r>
              <a:rPr lang="en-US" sz="1600" dirty="0"/>
              <a:t>Janelle Collins</a:t>
            </a:r>
          </a:p>
          <a:p>
            <a:pPr marL="457200" lvl="1" indent="0">
              <a:buNone/>
            </a:pPr>
            <a:r>
              <a:rPr lang="en-US" sz="1600" dirty="0"/>
              <a:t>Linda Morrell</a:t>
            </a:r>
          </a:p>
          <a:p>
            <a:pPr marL="457200" lvl="1" indent="0">
              <a:buNone/>
            </a:pPr>
            <a:r>
              <a:rPr lang="en-US" sz="1600" dirty="0"/>
              <a:t>Clarisse Kershaw</a:t>
            </a:r>
          </a:p>
          <a:p>
            <a:pPr marL="457200" lvl="1" indent="0">
              <a:buNone/>
            </a:pPr>
            <a:r>
              <a:rPr lang="en-US" sz="1600" dirty="0"/>
              <a:t>Jody Hamilton</a:t>
            </a:r>
          </a:p>
          <a:p>
            <a:pPr marL="0" indent="0">
              <a:buNone/>
            </a:pPr>
            <a:r>
              <a:rPr lang="en-US" sz="1600" b="1" dirty="0"/>
              <a:t>NSRL</a:t>
            </a:r>
          </a:p>
          <a:p>
            <a:pPr marL="457200" lvl="1" indent="0">
              <a:buNone/>
            </a:pPr>
            <a:r>
              <a:rPr lang="en-US" sz="1600" dirty="0"/>
              <a:t>Peter </a:t>
            </a:r>
            <a:r>
              <a:rPr lang="en-US" sz="1600" dirty="0" err="1"/>
              <a:t>Guida</a:t>
            </a:r>
            <a:endParaRPr lang="en-US" sz="1600" dirty="0"/>
          </a:p>
          <a:p>
            <a:pPr marL="457200" lvl="1" indent="0">
              <a:buNone/>
            </a:pPr>
            <a:r>
              <a:rPr lang="en-US" sz="1600" dirty="0"/>
              <a:t>Adam </a:t>
            </a:r>
            <a:r>
              <a:rPr lang="en-US" sz="1600" dirty="0" err="1"/>
              <a:t>Rusek</a:t>
            </a:r>
            <a:endParaRPr lang="en-US" sz="1600" dirty="0"/>
          </a:p>
          <a:p>
            <a:pPr marL="457200" lvl="1" indent="0">
              <a:buNone/>
            </a:pPr>
            <a:r>
              <a:rPr lang="en-US" sz="1600" dirty="0"/>
              <a:t>Deborah Snyder</a:t>
            </a:r>
          </a:p>
        </p:txBody>
      </p:sp>
      <p:sp>
        <p:nvSpPr>
          <p:cNvPr id="11" name="TextBox 10">
            <a:extLst>
              <a:ext uri="{FF2B5EF4-FFF2-40B4-BE49-F238E27FC236}">
                <a16:creationId xmlns:a16="http://schemas.microsoft.com/office/drawing/2014/main" id="{35D521A6-1A6D-C551-BAD0-71D92CBD1E74}"/>
              </a:ext>
            </a:extLst>
          </p:cNvPr>
          <p:cNvSpPr txBox="1"/>
          <p:nvPr/>
        </p:nvSpPr>
        <p:spPr>
          <a:xfrm>
            <a:off x="6213353" y="1540518"/>
            <a:ext cx="6096000" cy="830997"/>
          </a:xfrm>
          <a:prstGeom prst="rect">
            <a:avLst/>
          </a:prstGeom>
          <a:noFill/>
        </p:spPr>
        <p:txBody>
          <a:bodyPr wrap="square">
            <a:spAutoFit/>
          </a:bodyPr>
          <a:lstStyle/>
          <a:p>
            <a:r>
              <a:rPr lang="en-US" sz="1600" b="1" dirty="0" err="1"/>
              <a:t>Lifesource</a:t>
            </a:r>
            <a:endParaRPr lang="en-US" sz="1600" b="1" dirty="0"/>
          </a:p>
          <a:p>
            <a:pPr lvl="1"/>
            <a:r>
              <a:rPr lang="en-US" sz="1600" dirty="0"/>
              <a:t>Stephanie Solis</a:t>
            </a:r>
          </a:p>
          <a:p>
            <a:pPr lvl="1"/>
            <a:r>
              <a:rPr lang="en-US" sz="1600" dirty="0"/>
              <a:t>Allison Brown</a:t>
            </a:r>
          </a:p>
        </p:txBody>
      </p:sp>
      <p:sp>
        <p:nvSpPr>
          <p:cNvPr id="14" name="TextBox 13">
            <a:extLst>
              <a:ext uri="{FF2B5EF4-FFF2-40B4-BE49-F238E27FC236}">
                <a16:creationId xmlns:a16="http://schemas.microsoft.com/office/drawing/2014/main" id="{431DC5E6-2886-8E82-345B-C6F4409BD1CB}"/>
              </a:ext>
            </a:extLst>
          </p:cNvPr>
          <p:cNvSpPr txBox="1"/>
          <p:nvPr/>
        </p:nvSpPr>
        <p:spPr>
          <a:xfrm>
            <a:off x="8441910" y="4365602"/>
            <a:ext cx="3537140" cy="2308324"/>
          </a:xfrm>
          <a:prstGeom prst="rect">
            <a:avLst/>
          </a:prstGeom>
          <a:noFill/>
          <a:ln w="19050">
            <a:solidFill>
              <a:schemeClr val="tx1"/>
            </a:solidFill>
          </a:ln>
        </p:spPr>
        <p:txBody>
          <a:bodyPr wrap="square" rtlCol="0">
            <a:spAutoFit/>
          </a:bodyPr>
          <a:lstStyle/>
          <a:p>
            <a:pPr algn="just"/>
            <a:r>
              <a:rPr lang="en-US" sz="1600" dirty="0"/>
              <a:t>Funding provided by: NASA HRP Human Factors Behavioral Performance (HFBP) Element (80JSC018N0001-FLAGSHIP Grant), ERAU funding to AMP, HRP Space Radiation funding to CGTT, Research was sponsored by NASA through a contract with ORAU and supported by Blue Marble Space Institute of Science.</a:t>
            </a:r>
          </a:p>
        </p:txBody>
      </p:sp>
      <p:sp>
        <p:nvSpPr>
          <p:cNvPr id="16" name="TextBox 15">
            <a:extLst>
              <a:ext uri="{FF2B5EF4-FFF2-40B4-BE49-F238E27FC236}">
                <a16:creationId xmlns:a16="http://schemas.microsoft.com/office/drawing/2014/main" id="{28421A87-F973-F576-4117-2B188AEECA81}"/>
              </a:ext>
            </a:extLst>
          </p:cNvPr>
          <p:cNvSpPr txBox="1"/>
          <p:nvPr/>
        </p:nvSpPr>
        <p:spPr>
          <a:xfrm>
            <a:off x="6213353" y="4149464"/>
            <a:ext cx="2228557" cy="2308324"/>
          </a:xfrm>
          <a:prstGeom prst="rect">
            <a:avLst/>
          </a:prstGeom>
          <a:noFill/>
        </p:spPr>
        <p:txBody>
          <a:bodyPr wrap="square">
            <a:spAutoFit/>
          </a:bodyPr>
          <a:lstStyle/>
          <a:p>
            <a:r>
              <a:rPr lang="en-US" sz="1600" b="1" dirty="0"/>
              <a:t>VNSCOR Team</a:t>
            </a:r>
          </a:p>
          <a:p>
            <a:r>
              <a:rPr lang="en-US" sz="1600" b="1" dirty="0"/>
              <a:t>UCSF</a:t>
            </a:r>
          </a:p>
          <a:p>
            <a:pPr lvl="1"/>
            <a:r>
              <a:rPr lang="en-US" sz="1600" dirty="0"/>
              <a:t>Susanna </a:t>
            </a:r>
            <a:r>
              <a:rPr lang="en-US" sz="1600" dirty="0" err="1"/>
              <a:t>Rosi</a:t>
            </a:r>
            <a:endParaRPr lang="en-US" sz="1600" dirty="0"/>
          </a:p>
          <a:p>
            <a:pPr lvl="1"/>
            <a:r>
              <a:rPr lang="en-US" sz="1600" dirty="0"/>
              <a:t>Katie </a:t>
            </a:r>
            <a:r>
              <a:rPr lang="en-US" sz="1600" dirty="0" err="1"/>
              <a:t>Grue</a:t>
            </a:r>
            <a:endParaRPr lang="en-US" sz="1600" dirty="0"/>
          </a:p>
          <a:p>
            <a:pPr lvl="1"/>
            <a:r>
              <a:rPr lang="en-US" sz="1600" dirty="0"/>
              <a:t>Kira Reinecker</a:t>
            </a:r>
          </a:p>
          <a:p>
            <a:pPr lvl="1"/>
            <a:endParaRPr lang="en-US" sz="1600" dirty="0"/>
          </a:p>
          <a:p>
            <a:r>
              <a:rPr lang="en-US" sz="1600" b="1" dirty="0" err="1"/>
              <a:t>EVSMl</a:t>
            </a:r>
            <a:endParaRPr lang="en-US" sz="1600" b="1" dirty="0"/>
          </a:p>
          <a:p>
            <a:pPr lvl="1"/>
            <a:r>
              <a:rPr lang="en-US" sz="1600" dirty="0"/>
              <a:t>Larry Sanford</a:t>
            </a:r>
          </a:p>
          <a:p>
            <a:pPr lvl="1"/>
            <a:r>
              <a:rPr lang="en-US" sz="1600" dirty="0"/>
              <a:t>Rich Britton</a:t>
            </a:r>
          </a:p>
        </p:txBody>
      </p:sp>
    </p:spTree>
    <p:extLst>
      <p:ext uri="{BB962C8B-B14F-4D97-AF65-F5344CB8AC3E}">
        <p14:creationId xmlns:p14="http://schemas.microsoft.com/office/powerpoint/2010/main" val="322224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Description: PPbarV11.jpg">
            <a:extLst>
              <a:ext uri="{FF2B5EF4-FFF2-40B4-BE49-F238E27FC236}">
                <a16:creationId xmlns:a16="http://schemas.microsoft.com/office/drawing/2014/main" id="{4A71F839-B709-489B-A879-9E26F3D6007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828"/>
            <a:ext cx="12192000" cy="154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88F8A27-AB83-05B1-9E92-7A04B905483B}"/>
              </a:ext>
            </a:extLst>
          </p:cNvPr>
          <p:cNvSpPr>
            <a:spLocks noGrp="1"/>
          </p:cNvSpPr>
          <p:nvPr>
            <p:ph type="title"/>
          </p:nvPr>
        </p:nvSpPr>
        <p:spPr>
          <a:xfrm>
            <a:off x="838200" y="1435902"/>
            <a:ext cx="10515600" cy="1325563"/>
          </a:xfrm>
        </p:spPr>
        <p:txBody>
          <a:bodyPr/>
          <a:lstStyle/>
          <a:p>
            <a:r>
              <a:rPr lang="en-US" dirty="0"/>
              <a:t>Cosmic Radiation</a:t>
            </a:r>
          </a:p>
        </p:txBody>
      </p:sp>
      <p:sp>
        <p:nvSpPr>
          <p:cNvPr id="3" name="Content Placeholder 2">
            <a:extLst>
              <a:ext uri="{FF2B5EF4-FFF2-40B4-BE49-F238E27FC236}">
                <a16:creationId xmlns:a16="http://schemas.microsoft.com/office/drawing/2014/main" id="{2D6AE7BF-A402-76B4-7393-FA3AB205E258}"/>
              </a:ext>
            </a:extLst>
          </p:cNvPr>
          <p:cNvSpPr>
            <a:spLocks noGrp="1"/>
          </p:cNvSpPr>
          <p:nvPr>
            <p:ph idx="1"/>
          </p:nvPr>
        </p:nvSpPr>
        <p:spPr>
          <a:xfrm>
            <a:off x="838200" y="2518349"/>
            <a:ext cx="10515600" cy="4259822"/>
          </a:xfrm>
        </p:spPr>
        <p:txBody>
          <a:bodyPr>
            <a:normAutofit/>
          </a:bodyPr>
          <a:lstStyle/>
          <a:p>
            <a:r>
              <a:rPr lang="en-US" b="0" i="0" dirty="0">
                <a:solidFill>
                  <a:srgbClr val="1B1B1B"/>
                </a:solidFill>
                <a:effectLst/>
                <a:latin typeface="Public Sans Web"/>
              </a:rPr>
              <a:t>Space radiation is made up of three types: </a:t>
            </a:r>
          </a:p>
          <a:p>
            <a:pPr lvl="1"/>
            <a:r>
              <a:rPr lang="en-US" b="0" i="0" dirty="0">
                <a:solidFill>
                  <a:srgbClr val="1B1B1B"/>
                </a:solidFill>
                <a:effectLst/>
                <a:latin typeface="Public Sans Web"/>
              </a:rPr>
              <a:t>particles trapped in the Earth’s magnetic field </a:t>
            </a:r>
          </a:p>
          <a:p>
            <a:pPr lvl="1"/>
            <a:r>
              <a:rPr lang="en-US" b="0" i="0" dirty="0">
                <a:solidFill>
                  <a:srgbClr val="1B1B1B"/>
                </a:solidFill>
                <a:effectLst/>
                <a:latin typeface="Public Sans Web"/>
              </a:rPr>
              <a:t>particles shot into space during solar flares (solar particle events)</a:t>
            </a:r>
          </a:p>
          <a:p>
            <a:pPr lvl="1"/>
            <a:r>
              <a:rPr lang="en-US" b="0" i="0" dirty="0">
                <a:solidFill>
                  <a:srgbClr val="1B1B1B"/>
                </a:solidFill>
                <a:effectLst/>
                <a:latin typeface="Public Sans Web"/>
              </a:rPr>
              <a:t>galactic cosmic rays (GCR)</a:t>
            </a:r>
          </a:p>
          <a:p>
            <a:pPr lvl="1"/>
            <a:endParaRPr lang="en-US" b="0" i="0" dirty="0">
              <a:solidFill>
                <a:srgbClr val="1B1B1B"/>
              </a:solidFill>
              <a:effectLst/>
              <a:latin typeface="Public Sans Web"/>
            </a:endParaRPr>
          </a:p>
          <a:p>
            <a:r>
              <a:rPr lang="en-US" b="0" i="0" dirty="0">
                <a:solidFill>
                  <a:srgbClr val="1B1B1B"/>
                </a:solidFill>
                <a:effectLst/>
                <a:latin typeface="Public Sans Web"/>
              </a:rPr>
              <a:t>GCR are high-energy protons and heavy ions from outside our solar system. Consist of electrons and positrons (2%), protons (85%), helium nuclei (12%), HZE-charged particles (1%) (Durante and </a:t>
            </a:r>
            <a:r>
              <a:rPr lang="en-US" b="0" i="0" dirty="0" err="1">
                <a:solidFill>
                  <a:srgbClr val="1B1B1B"/>
                </a:solidFill>
                <a:effectLst/>
                <a:latin typeface="Public Sans Web"/>
              </a:rPr>
              <a:t>Cucinotta</a:t>
            </a:r>
            <a:r>
              <a:rPr lang="en-US" b="0" i="0" dirty="0">
                <a:solidFill>
                  <a:srgbClr val="1B1B1B"/>
                </a:solidFill>
                <a:effectLst/>
                <a:latin typeface="Public Sans Web"/>
              </a:rPr>
              <a:t> 2008).</a:t>
            </a:r>
          </a:p>
          <a:p>
            <a:endParaRPr lang="en-US" dirty="0">
              <a:solidFill>
                <a:srgbClr val="1B1B1B"/>
              </a:solidFill>
              <a:latin typeface="Public Sans Web"/>
            </a:endParaRPr>
          </a:p>
          <a:p>
            <a:pPr marL="0" indent="0">
              <a:buNone/>
            </a:pPr>
            <a:endParaRPr lang="en-US" dirty="0">
              <a:solidFill>
                <a:srgbClr val="1B1B1B"/>
              </a:solidFill>
              <a:latin typeface="Public Sans Web"/>
            </a:endParaRPr>
          </a:p>
          <a:p>
            <a:pPr marL="0" indent="0">
              <a:buNone/>
            </a:pPr>
            <a:endParaRPr lang="en-US" dirty="0">
              <a:solidFill>
                <a:srgbClr val="1B1B1B"/>
              </a:solidFill>
              <a:latin typeface="Public Sans Web"/>
            </a:endParaRPr>
          </a:p>
        </p:txBody>
      </p:sp>
      <p:sp>
        <p:nvSpPr>
          <p:cNvPr id="5" name="TextBox 4">
            <a:extLst>
              <a:ext uri="{FF2B5EF4-FFF2-40B4-BE49-F238E27FC236}">
                <a16:creationId xmlns:a16="http://schemas.microsoft.com/office/drawing/2014/main" id="{7523C896-09E6-CC01-BE90-ECDF722AA7F9}"/>
              </a:ext>
            </a:extLst>
          </p:cNvPr>
          <p:cNvSpPr txBox="1"/>
          <p:nvPr/>
        </p:nvSpPr>
        <p:spPr>
          <a:xfrm>
            <a:off x="1654628" y="6342743"/>
            <a:ext cx="8810171" cy="646331"/>
          </a:xfrm>
          <a:prstGeom prst="rect">
            <a:avLst/>
          </a:prstGeom>
          <a:noFill/>
        </p:spPr>
        <p:txBody>
          <a:bodyPr wrap="square" rtlCol="0">
            <a:spAutoFit/>
          </a:bodyPr>
          <a:lstStyle/>
          <a:p>
            <a:r>
              <a:rPr lang="en-US" sz="1800" b="0" i="0" dirty="0">
                <a:solidFill>
                  <a:srgbClr val="1B1B1B"/>
                </a:solidFill>
                <a:effectLst/>
                <a:latin typeface="Public Sans Web"/>
              </a:rPr>
              <a:t>https://www.nasa.gov/missions/analog-field-testing/why-space-radiation-matters/</a:t>
            </a:r>
            <a:endParaRPr lang="en-US" sz="1800" dirty="0"/>
          </a:p>
          <a:p>
            <a:endParaRPr lang="en-US" dirty="0"/>
          </a:p>
        </p:txBody>
      </p:sp>
    </p:spTree>
    <p:extLst>
      <p:ext uri="{BB962C8B-B14F-4D97-AF65-F5344CB8AC3E}">
        <p14:creationId xmlns:p14="http://schemas.microsoft.com/office/powerpoint/2010/main" val="5339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90F6-011D-3AD5-FE34-89583ED7D057}"/>
              </a:ext>
            </a:extLst>
          </p:cNvPr>
          <p:cNvSpPr>
            <a:spLocks noGrp="1"/>
          </p:cNvSpPr>
          <p:nvPr>
            <p:ph type="title"/>
          </p:nvPr>
        </p:nvSpPr>
        <p:spPr>
          <a:xfrm>
            <a:off x="838200" y="1363053"/>
            <a:ext cx="10515600" cy="1325563"/>
          </a:xfrm>
        </p:spPr>
        <p:txBody>
          <a:bodyPr/>
          <a:lstStyle/>
          <a:p>
            <a:r>
              <a:rPr lang="en-US" dirty="0"/>
              <a:t>Doses</a:t>
            </a:r>
          </a:p>
        </p:txBody>
      </p:sp>
      <p:sp>
        <p:nvSpPr>
          <p:cNvPr id="3" name="Content Placeholder 2">
            <a:extLst>
              <a:ext uri="{FF2B5EF4-FFF2-40B4-BE49-F238E27FC236}">
                <a16:creationId xmlns:a16="http://schemas.microsoft.com/office/drawing/2014/main" id="{31C215C6-8A6F-C18F-BEBF-99CBBAABE16B}"/>
              </a:ext>
            </a:extLst>
          </p:cNvPr>
          <p:cNvSpPr>
            <a:spLocks noGrp="1"/>
          </p:cNvSpPr>
          <p:nvPr>
            <p:ph idx="1"/>
          </p:nvPr>
        </p:nvSpPr>
        <p:spPr>
          <a:xfrm>
            <a:off x="838200" y="2688616"/>
            <a:ext cx="10515600" cy="3867150"/>
          </a:xfrm>
        </p:spPr>
        <p:txBody>
          <a:bodyPr>
            <a:normAutofit/>
          </a:bodyPr>
          <a:lstStyle/>
          <a:p>
            <a:r>
              <a:rPr lang="en-US" dirty="0"/>
              <a:t>Predicted Doses assuming 10 g/cm</a:t>
            </a:r>
            <a:r>
              <a:rPr lang="en-US" baseline="30000" dirty="0"/>
              <a:t>2</a:t>
            </a:r>
            <a:r>
              <a:rPr lang="en-US" dirty="0"/>
              <a:t> shielding and ICRP 60 quality factors (NASA, summarized by Nelson 2016)</a:t>
            </a:r>
          </a:p>
          <a:p>
            <a:pPr lvl="1"/>
            <a:r>
              <a:rPr lang="en-US" dirty="0"/>
              <a:t>LEO (6–12 months) – 50–100 mSv (1/3 from protons and 2/3 from GCRs) </a:t>
            </a:r>
          </a:p>
          <a:p>
            <a:pPr lvl="1"/>
            <a:r>
              <a:rPr lang="en-US" dirty="0"/>
              <a:t>Lunar visit/habitat – 120–150 </a:t>
            </a:r>
            <a:r>
              <a:rPr lang="en-US" dirty="0" err="1"/>
              <a:t>mGy</a:t>
            </a:r>
            <a:r>
              <a:rPr lang="en-US" dirty="0"/>
              <a:t> GCR dose</a:t>
            </a:r>
          </a:p>
          <a:p>
            <a:pPr lvl="1"/>
            <a:r>
              <a:rPr lang="en-US" dirty="0"/>
              <a:t>Deep-space journey (1 year) – 200 </a:t>
            </a:r>
            <a:r>
              <a:rPr lang="en-US" dirty="0" err="1"/>
              <a:t>mGy</a:t>
            </a:r>
            <a:r>
              <a:rPr lang="en-US" dirty="0"/>
              <a:t> GCR dose</a:t>
            </a:r>
          </a:p>
          <a:p>
            <a:pPr lvl="1"/>
            <a:r>
              <a:rPr lang="en-US" dirty="0"/>
              <a:t>Mars mission (approximately 3 years) – 1.0–1.2 </a:t>
            </a:r>
            <a:r>
              <a:rPr lang="en-US" dirty="0" err="1"/>
              <a:t>Sv</a:t>
            </a:r>
            <a:r>
              <a:rPr lang="en-US" dirty="0"/>
              <a:t> (245–360 </a:t>
            </a:r>
            <a:r>
              <a:rPr lang="en-US" dirty="0" err="1"/>
              <a:t>mGy</a:t>
            </a:r>
            <a:r>
              <a:rPr lang="en-US" dirty="0"/>
              <a:t>)</a:t>
            </a:r>
          </a:p>
        </p:txBody>
      </p:sp>
      <p:pic>
        <p:nvPicPr>
          <p:cNvPr id="4" name="Picture 11" descr="Description: PPbarV11.jpg">
            <a:extLst>
              <a:ext uri="{FF2B5EF4-FFF2-40B4-BE49-F238E27FC236}">
                <a16:creationId xmlns:a16="http://schemas.microsoft.com/office/drawing/2014/main" id="{CE89C157-C942-9525-AEBB-129DA6DD5E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28"/>
            <a:ext cx="12192000" cy="154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31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91488D-3097-4D4D-B804-0CF481F6459C}"/>
              </a:ext>
            </a:extLst>
          </p:cNvPr>
          <p:cNvSpPr>
            <a:spLocks noGrp="1"/>
          </p:cNvSpPr>
          <p:nvPr>
            <p:ph type="sldNum" sz="quarter" idx="12"/>
          </p:nvPr>
        </p:nvSpPr>
        <p:spPr>
          <a:xfrm>
            <a:off x="9179312" y="6471394"/>
            <a:ext cx="2743200" cy="365125"/>
          </a:xfrm>
        </p:spPr>
        <p:txBody>
          <a:bodyPr/>
          <a:lstStyle/>
          <a:p>
            <a:fld id="{E6413AC4-B213-4B9E-8754-EB98B186979F}" type="slidenum">
              <a:rPr lang="en-US" smtClean="0"/>
              <a:t>5</a:t>
            </a:fld>
            <a:endParaRPr lang="en-US" dirty="0"/>
          </a:p>
        </p:txBody>
      </p:sp>
      <p:cxnSp>
        <p:nvCxnSpPr>
          <p:cNvPr id="16" name="Straight Connector 15">
            <a:extLst>
              <a:ext uri="{FF2B5EF4-FFF2-40B4-BE49-F238E27FC236}">
                <a16:creationId xmlns:a16="http://schemas.microsoft.com/office/drawing/2014/main" id="{61255512-B988-1148-85F1-17505F879C31}"/>
              </a:ext>
            </a:extLst>
          </p:cNvPr>
          <p:cNvCxnSpPr>
            <a:cxnSpLocks/>
          </p:cNvCxnSpPr>
          <p:nvPr/>
        </p:nvCxnSpPr>
        <p:spPr>
          <a:xfrm>
            <a:off x="3303270" y="1143000"/>
            <a:ext cx="217170" cy="8001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F86CEC-89FD-4B62-75A1-AC9B07D3A445}"/>
              </a:ext>
            </a:extLst>
          </p:cNvPr>
          <p:cNvSpPr txBox="1"/>
          <p:nvPr/>
        </p:nvSpPr>
        <p:spPr>
          <a:xfrm>
            <a:off x="1056924" y="5729289"/>
            <a:ext cx="4746241" cy="954107"/>
          </a:xfrm>
          <a:prstGeom prst="rect">
            <a:avLst/>
          </a:prstGeom>
          <a:noFill/>
          <a:ln>
            <a:solidFill>
              <a:schemeClr val="accent1"/>
            </a:solidFill>
          </a:ln>
        </p:spPr>
        <p:txBody>
          <a:bodyPr wrap="square" rtlCol="0">
            <a:spAutoFit/>
          </a:bodyPr>
          <a:lstStyle/>
          <a:p>
            <a:pPr algn="ctr"/>
            <a:r>
              <a:rPr lang="en-US" sz="1400" dirty="0"/>
              <a:t>Spaceflight hazards combine synergistically, in a sex-specific manner, to trigger oxidative stress that, in turn, alters immune homeostasis, brain morphology and function, and neurobehavioral and cognitive performance.</a:t>
            </a:r>
          </a:p>
        </p:txBody>
      </p:sp>
      <p:pic>
        <p:nvPicPr>
          <p:cNvPr id="6" name="Picture 5" descr="Diagram&#10;&#10;Description automatically generated">
            <a:extLst>
              <a:ext uri="{FF2B5EF4-FFF2-40B4-BE49-F238E27FC236}">
                <a16:creationId xmlns:a16="http://schemas.microsoft.com/office/drawing/2014/main" id="{07DBE579-73F2-17B3-E4CA-3DBCE8C024CC}"/>
              </a:ext>
            </a:extLst>
          </p:cNvPr>
          <p:cNvPicPr>
            <a:picLocks noChangeAspect="1"/>
          </p:cNvPicPr>
          <p:nvPr/>
        </p:nvPicPr>
        <p:blipFill rotWithShape="1">
          <a:blip r:embed="rId3">
            <a:extLst>
              <a:ext uri="{28A0092B-C50C-407E-A947-70E740481C1C}">
                <a14:useLocalDpi xmlns:a14="http://schemas.microsoft.com/office/drawing/2010/main" val="0"/>
              </a:ext>
            </a:extLst>
          </a:blip>
          <a:srcRect b="6985"/>
          <a:stretch/>
        </p:blipFill>
        <p:spPr>
          <a:xfrm>
            <a:off x="1119311" y="1035027"/>
            <a:ext cx="3795552" cy="4541257"/>
          </a:xfrm>
          <a:prstGeom prst="rect">
            <a:avLst/>
          </a:prstGeom>
        </p:spPr>
      </p:pic>
      <p:sp>
        <p:nvSpPr>
          <p:cNvPr id="5" name="TextBox 4">
            <a:extLst>
              <a:ext uri="{FF2B5EF4-FFF2-40B4-BE49-F238E27FC236}">
                <a16:creationId xmlns:a16="http://schemas.microsoft.com/office/drawing/2014/main" id="{9B88F986-66C7-E6D8-01B7-F140A27D4592}"/>
              </a:ext>
            </a:extLst>
          </p:cNvPr>
          <p:cNvSpPr txBox="1"/>
          <p:nvPr/>
        </p:nvSpPr>
        <p:spPr>
          <a:xfrm>
            <a:off x="3430045" y="52943"/>
            <a:ext cx="5331909" cy="769441"/>
          </a:xfrm>
          <a:prstGeom prst="rect">
            <a:avLst/>
          </a:prstGeom>
          <a:noFill/>
        </p:spPr>
        <p:txBody>
          <a:bodyPr wrap="none" rtlCol="0">
            <a:spAutoFit/>
          </a:bodyPr>
          <a:lstStyle/>
          <a:p>
            <a:r>
              <a:rPr lang="en-US" sz="4400" dirty="0">
                <a:solidFill>
                  <a:schemeClr val="accent1">
                    <a:lumMod val="50000"/>
                  </a:schemeClr>
                </a:solidFill>
              </a:rPr>
              <a:t>Hypothesis and Model</a:t>
            </a:r>
          </a:p>
        </p:txBody>
      </p:sp>
      <p:grpSp>
        <p:nvGrpSpPr>
          <p:cNvPr id="11" name="Group 10">
            <a:extLst>
              <a:ext uri="{FF2B5EF4-FFF2-40B4-BE49-F238E27FC236}">
                <a16:creationId xmlns:a16="http://schemas.microsoft.com/office/drawing/2014/main" id="{23830287-F811-9FF3-E226-608028E91BB4}"/>
              </a:ext>
            </a:extLst>
          </p:cNvPr>
          <p:cNvGrpSpPr/>
          <p:nvPr/>
        </p:nvGrpSpPr>
        <p:grpSpPr>
          <a:xfrm>
            <a:off x="6285454" y="630522"/>
            <a:ext cx="4953000" cy="6052874"/>
            <a:chOff x="6285454" y="630522"/>
            <a:chExt cx="4953000" cy="6052874"/>
          </a:xfrm>
        </p:grpSpPr>
        <p:grpSp>
          <p:nvGrpSpPr>
            <p:cNvPr id="25" name="Group 24">
              <a:extLst>
                <a:ext uri="{FF2B5EF4-FFF2-40B4-BE49-F238E27FC236}">
                  <a16:creationId xmlns:a16="http://schemas.microsoft.com/office/drawing/2014/main" id="{7169F7AB-A18D-5B45-F9CB-756EF135F417}"/>
                </a:ext>
              </a:extLst>
            </p:cNvPr>
            <p:cNvGrpSpPr/>
            <p:nvPr/>
          </p:nvGrpSpPr>
          <p:grpSpPr>
            <a:xfrm>
              <a:off x="6285454" y="630522"/>
              <a:ext cx="4953000" cy="6052874"/>
              <a:chOff x="6096000" y="601926"/>
              <a:chExt cx="4953000" cy="6052874"/>
            </a:xfrm>
          </p:grpSpPr>
          <p:pic>
            <p:nvPicPr>
              <p:cNvPr id="21" name="Picture 20" descr="Diagram&#10;&#10;Description automatically generated">
                <a:extLst>
                  <a:ext uri="{FF2B5EF4-FFF2-40B4-BE49-F238E27FC236}">
                    <a16:creationId xmlns:a16="http://schemas.microsoft.com/office/drawing/2014/main" id="{4A3E3913-6ABC-9D97-358D-3BAAF0ED1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3000"/>
                <a:ext cx="4953000" cy="5511800"/>
              </a:xfrm>
              <a:prstGeom prst="rect">
                <a:avLst/>
              </a:prstGeom>
            </p:spPr>
          </p:pic>
          <p:sp>
            <p:nvSpPr>
              <p:cNvPr id="22" name="Moon 21">
                <a:extLst>
                  <a:ext uri="{FF2B5EF4-FFF2-40B4-BE49-F238E27FC236}">
                    <a16:creationId xmlns:a16="http://schemas.microsoft.com/office/drawing/2014/main" id="{8ECE4A17-D45A-C79D-6458-F4A1C033295B}"/>
                  </a:ext>
                </a:extLst>
              </p:cNvPr>
              <p:cNvSpPr/>
              <p:nvPr/>
            </p:nvSpPr>
            <p:spPr>
              <a:xfrm rot="13363115" flipH="1">
                <a:off x="7044123" y="601926"/>
                <a:ext cx="1207668" cy="2495589"/>
              </a:xfrm>
              <a:prstGeom prst="moon">
                <a:avLst>
                  <a:gd name="adj" fmla="val 2572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D8F17648-6274-E1CB-F60D-048E7B46FDB4}"/>
                  </a:ext>
                </a:extLst>
              </p:cNvPr>
              <p:cNvSpPr/>
              <p:nvPr/>
            </p:nvSpPr>
            <p:spPr>
              <a:xfrm>
                <a:off x="6789573" y="1299119"/>
                <a:ext cx="287088" cy="300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AD113FE-DCF5-1DE2-9436-6BA7C10D054A}"/>
                  </a:ext>
                </a:extLst>
              </p:cNvPr>
              <p:cNvSpPr/>
              <p:nvPr/>
            </p:nvSpPr>
            <p:spPr>
              <a:xfrm flipV="1">
                <a:off x="6692348" y="3428999"/>
                <a:ext cx="536713" cy="320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CE2667FB-FBFD-DC11-0AA5-50BF396B3B21}"/>
                </a:ext>
              </a:extLst>
            </p:cNvPr>
            <p:cNvSpPr/>
            <p:nvPr/>
          </p:nvSpPr>
          <p:spPr>
            <a:xfrm>
              <a:off x="6979026" y="4621034"/>
              <a:ext cx="617025" cy="57095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4D862D-2D23-FE34-6488-0883EF2089DA}"/>
                </a:ext>
              </a:extLst>
            </p:cNvPr>
            <p:cNvSpPr/>
            <p:nvPr/>
          </p:nvSpPr>
          <p:spPr>
            <a:xfrm>
              <a:off x="7733281" y="4621034"/>
              <a:ext cx="617025" cy="57095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B0E081F-4FFA-C448-7E6B-2B03817EFC54}"/>
                </a:ext>
              </a:extLst>
            </p:cNvPr>
            <p:cNvSpPr/>
            <p:nvPr/>
          </p:nvSpPr>
          <p:spPr>
            <a:xfrm>
              <a:off x="9269381" y="4595948"/>
              <a:ext cx="617025" cy="57095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35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1422400" y="264005"/>
            <a:ext cx="9347200" cy="6397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Aim 1: Experimental Design</a:t>
            </a:r>
            <a:endParaRPr dirty="0"/>
          </a:p>
        </p:txBody>
      </p:sp>
      <p:sp>
        <p:nvSpPr>
          <p:cNvPr id="69" name="Google Shape;69;p3"/>
          <p:cNvSpPr txBox="1">
            <a:spLocks noGrp="1"/>
          </p:cNvSpPr>
          <p:nvPr>
            <p:ph type="sldNum" idx="12"/>
          </p:nvPr>
        </p:nvSpPr>
        <p:spPr>
          <a:xfrm>
            <a:off x="9245600" y="6553200"/>
            <a:ext cx="28448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pic>
        <p:nvPicPr>
          <p:cNvPr id="3" name="Picture 2" descr="A diagram of a medical procedure&#10;&#10;Description automatically generated with medium confidence">
            <a:extLst>
              <a:ext uri="{FF2B5EF4-FFF2-40B4-BE49-F238E27FC236}">
                <a16:creationId xmlns:a16="http://schemas.microsoft.com/office/drawing/2014/main" id="{41CA4D66-F6ED-F9D9-25E9-267609C47BAB}"/>
              </a:ext>
            </a:extLst>
          </p:cNvPr>
          <p:cNvPicPr>
            <a:picLocks noChangeAspect="1"/>
          </p:cNvPicPr>
          <p:nvPr/>
        </p:nvPicPr>
        <p:blipFill>
          <a:blip r:embed="rId3"/>
          <a:stretch>
            <a:fillRect/>
          </a:stretch>
        </p:blipFill>
        <p:spPr>
          <a:xfrm>
            <a:off x="956084" y="1061205"/>
            <a:ext cx="10279831" cy="5796795"/>
          </a:xfrm>
          <a:prstGeom prst="rect">
            <a:avLst/>
          </a:prstGeom>
        </p:spPr>
      </p:pic>
      <p:sp>
        <p:nvSpPr>
          <p:cNvPr id="5" name="Oval 4">
            <a:extLst>
              <a:ext uri="{FF2B5EF4-FFF2-40B4-BE49-F238E27FC236}">
                <a16:creationId xmlns:a16="http://schemas.microsoft.com/office/drawing/2014/main" id="{C0360E1F-8B80-2D78-6159-C3BC9CF6D1CA}"/>
              </a:ext>
            </a:extLst>
          </p:cNvPr>
          <p:cNvSpPr/>
          <p:nvPr/>
        </p:nvSpPr>
        <p:spPr>
          <a:xfrm>
            <a:off x="10923639" y="6622334"/>
            <a:ext cx="196645"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5C2B-8258-C3DB-BF68-E96BA32CDC7E}"/>
              </a:ext>
            </a:extLst>
          </p:cNvPr>
          <p:cNvSpPr>
            <a:spLocks noGrp="1"/>
          </p:cNvSpPr>
          <p:nvPr>
            <p:ph type="title"/>
          </p:nvPr>
        </p:nvSpPr>
        <p:spPr>
          <a:xfrm>
            <a:off x="838200" y="16783"/>
            <a:ext cx="10515600" cy="1325563"/>
          </a:xfrm>
        </p:spPr>
        <p:txBody>
          <a:bodyPr/>
          <a:lstStyle/>
          <a:p>
            <a:pPr algn="ctr"/>
            <a:r>
              <a:rPr lang="en-US" dirty="0"/>
              <a:t>Simplified </a:t>
            </a:r>
            <a:r>
              <a:rPr lang="en-US" dirty="0" err="1"/>
              <a:t>GCRSim</a:t>
            </a:r>
            <a:endParaRPr lang="en-US" dirty="0"/>
          </a:p>
        </p:txBody>
      </p:sp>
      <p:sp>
        <p:nvSpPr>
          <p:cNvPr id="3" name="Content Placeholder 2">
            <a:extLst>
              <a:ext uri="{FF2B5EF4-FFF2-40B4-BE49-F238E27FC236}">
                <a16:creationId xmlns:a16="http://schemas.microsoft.com/office/drawing/2014/main" id="{F6AD1B46-949C-809E-3216-2D04468C7194}"/>
              </a:ext>
            </a:extLst>
          </p:cNvPr>
          <p:cNvSpPr>
            <a:spLocks noGrp="1"/>
          </p:cNvSpPr>
          <p:nvPr>
            <p:ph idx="1"/>
          </p:nvPr>
        </p:nvSpPr>
        <p:spPr>
          <a:xfrm>
            <a:off x="838200" y="1825625"/>
            <a:ext cx="10515600" cy="509612"/>
          </a:xfrm>
        </p:spPr>
        <p:txBody>
          <a:bodyPr/>
          <a:lstStyle/>
          <a:p>
            <a:r>
              <a:rPr lang="en-US" dirty="0"/>
              <a:t>6 beams, 5 ions</a:t>
            </a:r>
          </a:p>
        </p:txBody>
      </p:sp>
      <p:graphicFrame>
        <p:nvGraphicFramePr>
          <p:cNvPr id="4" name="Table 4">
            <a:extLst>
              <a:ext uri="{FF2B5EF4-FFF2-40B4-BE49-F238E27FC236}">
                <a16:creationId xmlns:a16="http://schemas.microsoft.com/office/drawing/2014/main" id="{D5577313-67D1-71B7-70F5-35BA480F33B5}"/>
              </a:ext>
            </a:extLst>
          </p:cNvPr>
          <p:cNvGraphicFramePr>
            <a:graphicFrameLocks noGrp="1"/>
          </p:cNvGraphicFramePr>
          <p:nvPr>
            <p:extLst>
              <p:ext uri="{D42A27DB-BD31-4B8C-83A1-F6EECF244321}">
                <p14:modId xmlns:p14="http://schemas.microsoft.com/office/powerpoint/2010/main" val="3328219076"/>
              </p:ext>
            </p:extLst>
          </p:nvPr>
        </p:nvGraphicFramePr>
        <p:xfrm>
          <a:off x="372013" y="2815751"/>
          <a:ext cx="6127260" cy="2670647"/>
        </p:xfrm>
        <a:graphic>
          <a:graphicData uri="http://schemas.openxmlformats.org/drawingml/2006/table">
            <a:tbl>
              <a:tblPr firstRow="1" bandRow="1">
                <a:tableStyleId>{5C22544A-7EE6-4342-B048-85BDC9FD1C3A}</a:tableStyleId>
              </a:tblPr>
              <a:tblGrid>
                <a:gridCol w="2042420">
                  <a:extLst>
                    <a:ext uri="{9D8B030D-6E8A-4147-A177-3AD203B41FA5}">
                      <a16:colId xmlns:a16="http://schemas.microsoft.com/office/drawing/2014/main" val="3019178093"/>
                    </a:ext>
                  </a:extLst>
                </a:gridCol>
                <a:gridCol w="2042420">
                  <a:extLst>
                    <a:ext uri="{9D8B030D-6E8A-4147-A177-3AD203B41FA5}">
                      <a16:colId xmlns:a16="http://schemas.microsoft.com/office/drawing/2014/main" val="3051246406"/>
                    </a:ext>
                  </a:extLst>
                </a:gridCol>
                <a:gridCol w="2042420">
                  <a:extLst>
                    <a:ext uri="{9D8B030D-6E8A-4147-A177-3AD203B41FA5}">
                      <a16:colId xmlns:a16="http://schemas.microsoft.com/office/drawing/2014/main" val="776998322"/>
                    </a:ext>
                  </a:extLst>
                </a:gridCol>
              </a:tblGrid>
              <a:tr h="381521">
                <a:tc>
                  <a:txBody>
                    <a:bodyPr/>
                    <a:lstStyle/>
                    <a:p>
                      <a:pPr algn="ctr"/>
                      <a:r>
                        <a:rPr lang="en-US" dirty="0"/>
                        <a:t>Ion</a:t>
                      </a:r>
                    </a:p>
                  </a:txBody>
                  <a:tcPr/>
                </a:tc>
                <a:tc>
                  <a:txBody>
                    <a:bodyPr/>
                    <a:lstStyle/>
                    <a:p>
                      <a:pPr algn="ctr"/>
                      <a:r>
                        <a:rPr lang="en-US" dirty="0"/>
                        <a:t>Energy (MeV/n)</a:t>
                      </a:r>
                    </a:p>
                  </a:txBody>
                  <a:tcPr/>
                </a:tc>
                <a:tc>
                  <a:txBody>
                    <a:bodyPr/>
                    <a:lstStyle/>
                    <a:p>
                      <a:pPr algn="ctr"/>
                      <a:r>
                        <a:rPr lang="en-US" dirty="0"/>
                        <a:t>Fraction</a:t>
                      </a:r>
                    </a:p>
                  </a:txBody>
                  <a:tcPr/>
                </a:tc>
                <a:extLst>
                  <a:ext uri="{0D108BD9-81ED-4DB2-BD59-A6C34878D82A}">
                    <a16:rowId xmlns:a16="http://schemas.microsoft.com/office/drawing/2014/main" val="161185820"/>
                  </a:ext>
                </a:extLst>
              </a:tr>
              <a:tr h="381521">
                <a:tc>
                  <a:txBody>
                    <a:bodyPr/>
                    <a:lstStyle/>
                    <a:p>
                      <a:pPr algn="ctr"/>
                      <a:r>
                        <a:rPr lang="en-US" dirty="0"/>
                        <a:t>H</a:t>
                      </a:r>
                    </a:p>
                  </a:txBody>
                  <a:tcPr/>
                </a:tc>
                <a:tc>
                  <a:txBody>
                    <a:bodyPr/>
                    <a:lstStyle/>
                    <a:p>
                      <a:pPr algn="ctr"/>
                      <a:r>
                        <a:rPr lang="en-US" dirty="0"/>
                        <a:t>1000</a:t>
                      </a:r>
                    </a:p>
                  </a:txBody>
                  <a:tcPr/>
                </a:tc>
                <a:tc>
                  <a:txBody>
                    <a:bodyPr/>
                    <a:lstStyle/>
                    <a:p>
                      <a:pPr algn="ctr"/>
                      <a:r>
                        <a:rPr lang="en-US" dirty="0"/>
                        <a:t>35%</a:t>
                      </a:r>
                    </a:p>
                  </a:txBody>
                  <a:tcPr/>
                </a:tc>
                <a:extLst>
                  <a:ext uri="{0D108BD9-81ED-4DB2-BD59-A6C34878D82A}">
                    <a16:rowId xmlns:a16="http://schemas.microsoft.com/office/drawing/2014/main" val="972866967"/>
                  </a:ext>
                </a:extLst>
              </a:tr>
              <a:tr h="381521">
                <a:tc>
                  <a:txBody>
                    <a:bodyPr/>
                    <a:lstStyle/>
                    <a:p>
                      <a:pPr algn="ctr"/>
                      <a:r>
                        <a:rPr lang="en-US" dirty="0"/>
                        <a:t>Si</a:t>
                      </a:r>
                    </a:p>
                  </a:txBody>
                  <a:tcPr/>
                </a:tc>
                <a:tc>
                  <a:txBody>
                    <a:bodyPr/>
                    <a:lstStyle/>
                    <a:p>
                      <a:pPr algn="ctr"/>
                      <a:r>
                        <a:rPr lang="en-US" dirty="0"/>
                        <a:t>600</a:t>
                      </a:r>
                    </a:p>
                  </a:txBody>
                  <a:tcPr/>
                </a:tc>
                <a:tc>
                  <a:txBody>
                    <a:bodyPr/>
                    <a:lstStyle/>
                    <a:p>
                      <a:pPr algn="ctr"/>
                      <a:r>
                        <a:rPr lang="en-US" dirty="0"/>
                        <a:t>1%</a:t>
                      </a:r>
                    </a:p>
                  </a:txBody>
                  <a:tcPr/>
                </a:tc>
                <a:extLst>
                  <a:ext uri="{0D108BD9-81ED-4DB2-BD59-A6C34878D82A}">
                    <a16:rowId xmlns:a16="http://schemas.microsoft.com/office/drawing/2014/main" val="3545588151"/>
                  </a:ext>
                </a:extLst>
              </a:tr>
              <a:tr h="381521">
                <a:tc>
                  <a:txBody>
                    <a:bodyPr/>
                    <a:lstStyle/>
                    <a:p>
                      <a:pPr algn="ctr"/>
                      <a:r>
                        <a:rPr lang="en-US" dirty="0"/>
                        <a:t>He</a:t>
                      </a:r>
                    </a:p>
                  </a:txBody>
                  <a:tcPr/>
                </a:tc>
                <a:tc>
                  <a:txBody>
                    <a:bodyPr/>
                    <a:lstStyle/>
                    <a:p>
                      <a:pPr algn="ctr"/>
                      <a:r>
                        <a:rPr lang="en-US" dirty="0"/>
                        <a:t>250</a:t>
                      </a:r>
                    </a:p>
                  </a:txBody>
                  <a:tcPr/>
                </a:tc>
                <a:tc>
                  <a:txBody>
                    <a:bodyPr/>
                    <a:lstStyle/>
                    <a:p>
                      <a:pPr algn="ctr"/>
                      <a:r>
                        <a:rPr lang="en-US" dirty="0"/>
                        <a:t>18%</a:t>
                      </a:r>
                    </a:p>
                  </a:txBody>
                  <a:tcPr/>
                </a:tc>
                <a:extLst>
                  <a:ext uri="{0D108BD9-81ED-4DB2-BD59-A6C34878D82A}">
                    <a16:rowId xmlns:a16="http://schemas.microsoft.com/office/drawing/2014/main" val="3483710196"/>
                  </a:ext>
                </a:extLst>
              </a:tr>
              <a:tr h="381521">
                <a:tc>
                  <a:txBody>
                    <a:bodyPr/>
                    <a:lstStyle/>
                    <a:p>
                      <a:pPr algn="ctr"/>
                      <a:r>
                        <a:rPr lang="en-US" dirty="0"/>
                        <a:t>O</a:t>
                      </a:r>
                    </a:p>
                  </a:txBody>
                  <a:tcPr/>
                </a:tc>
                <a:tc>
                  <a:txBody>
                    <a:bodyPr/>
                    <a:lstStyle/>
                    <a:p>
                      <a:pPr algn="ctr"/>
                      <a:r>
                        <a:rPr lang="en-US" dirty="0"/>
                        <a:t>350</a:t>
                      </a:r>
                    </a:p>
                  </a:txBody>
                  <a:tcPr/>
                </a:tc>
                <a:tc>
                  <a:txBody>
                    <a:bodyPr/>
                    <a:lstStyle/>
                    <a:p>
                      <a:pPr algn="ctr"/>
                      <a:r>
                        <a:rPr lang="en-US" dirty="0"/>
                        <a:t>6%</a:t>
                      </a:r>
                    </a:p>
                  </a:txBody>
                  <a:tcPr/>
                </a:tc>
                <a:extLst>
                  <a:ext uri="{0D108BD9-81ED-4DB2-BD59-A6C34878D82A}">
                    <a16:rowId xmlns:a16="http://schemas.microsoft.com/office/drawing/2014/main" val="3930188597"/>
                  </a:ext>
                </a:extLst>
              </a:tr>
              <a:tr h="381521">
                <a:tc>
                  <a:txBody>
                    <a:bodyPr/>
                    <a:lstStyle/>
                    <a:p>
                      <a:pPr algn="ctr"/>
                      <a:r>
                        <a:rPr lang="en-US" dirty="0"/>
                        <a:t>Fe</a:t>
                      </a:r>
                    </a:p>
                  </a:txBody>
                  <a:tcPr/>
                </a:tc>
                <a:tc>
                  <a:txBody>
                    <a:bodyPr/>
                    <a:lstStyle/>
                    <a:p>
                      <a:pPr algn="ctr"/>
                      <a:r>
                        <a:rPr lang="en-US" dirty="0"/>
                        <a:t>600</a:t>
                      </a:r>
                    </a:p>
                  </a:txBody>
                  <a:tcPr/>
                </a:tc>
                <a:tc>
                  <a:txBody>
                    <a:bodyPr/>
                    <a:lstStyle/>
                    <a:p>
                      <a:pPr algn="ctr"/>
                      <a:r>
                        <a:rPr lang="en-US" dirty="0"/>
                        <a:t>1%</a:t>
                      </a:r>
                    </a:p>
                  </a:txBody>
                  <a:tcPr/>
                </a:tc>
                <a:extLst>
                  <a:ext uri="{0D108BD9-81ED-4DB2-BD59-A6C34878D82A}">
                    <a16:rowId xmlns:a16="http://schemas.microsoft.com/office/drawing/2014/main" val="219250525"/>
                  </a:ext>
                </a:extLst>
              </a:tr>
              <a:tr h="381521">
                <a:tc>
                  <a:txBody>
                    <a:bodyPr/>
                    <a:lstStyle/>
                    <a:p>
                      <a:pPr algn="ctr"/>
                      <a:r>
                        <a:rPr lang="en-US" dirty="0"/>
                        <a:t>H</a:t>
                      </a:r>
                    </a:p>
                  </a:txBody>
                  <a:tcPr/>
                </a:tc>
                <a:tc>
                  <a:txBody>
                    <a:bodyPr/>
                    <a:lstStyle/>
                    <a:p>
                      <a:pPr algn="ctr"/>
                      <a:r>
                        <a:rPr lang="en-US" dirty="0"/>
                        <a:t>250</a:t>
                      </a:r>
                    </a:p>
                  </a:txBody>
                  <a:tcPr/>
                </a:tc>
                <a:tc>
                  <a:txBody>
                    <a:bodyPr/>
                    <a:lstStyle/>
                    <a:p>
                      <a:pPr algn="ctr"/>
                      <a:r>
                        <a:rPr lang="en-US" dirty="0"/>
                        <a:t>39%</a:t>
                      </a:r>
                    </a:p>
                  </a:txBody>
                  <a:tcPr/>
                </a:tc>
                <a:extLst>
                  <a:ext uri="{0D108BD9-81ED-4DB2-BD59-A6C34878D82A}">
                    <a16:rowId xmlns:a16="http://schemas.microsoft.com/office/drawing/2014/main" val="899460656"/>
                  </a:ext>
                </a:extLst>
              </a:tr>
            </a:tbl>
          </a:graphicData>
        </a:graphic>
      </p:graphicFrame>
      <p:graphicFrame>
        <p:nvGraphicFramePr>
          <p:cNvPr id="5" name="Table 5">
            <a:extLst>
              <a:ext uri="{FF2B5EF4-FFF2-40B4-BE49-F238E27FC236}">
                <a16:creationId xmlns:a16="http://schemas.microsoft.com/office/drawing/2014/main" id="{4F1A7055-EB26-B50D-9FD1-B147A938D833}"/>
              </a:ext>
            </a:extLst>
          </p:cNvPr>
          <p:cNvGraphicFramePr>
            <a:graphicFrameLocks noGrp="1"/>
          </p:cNvGraphicFramePr>
          <p:nvPr>
            <p:extLst>
              <p:ext uri="{D42A27DB-BD31-4B8C-83A1-F6EECF244321}">
                <p14:modId xmlns:p14="http://schemas.microsoft.com/office/powerpoint/2010/main" val="3393459190"/>
              </p:ext>
            </p:extLst>
          </p:nvPr>
        </p:nvGraphicFramePr>
        <p:xfrm>
          <a:off x="6893169" y="3429000"/>
          <a:ext cx="4797084" cy="1483360"/>
        </p:xfrm>
        <a:graphic>
          <a:graphicData uri="http://schemas.openxmlformats.org/drawingml/2006/table">
            <a:tbl>
              <a:tblPr firstRow="1" bandRow="1">
                <a:tableStyleId>{5C22544A-7EE6-4342-B048-85BDC9FD1C3A}</a:tableStyleId>
              </a:tblPr>
              <a:tblGrid>
                <a:gridCol w="2398542">
                  <a:extLst>
                    <a:ext uri="{9D8B030D-6E8A-4147-A177-3AD203B41FA5}">
                      <a16:colId xmlns:a16="http://schemas.microsoft.com/office/drawing/2014/main" val="133464989"/>
                    </a:ext>
                  </a:extLst>
                </a:gridCol>
                <a:gridCol w="2398542">
                  <a:extLst>
                    <a:ext uri="{9D8B030D-6E8A-4147-A177-3AD203B41FA5}">
                      <a16:colId xmlns:a16="http://schemas.microsoft.com/office/drawing/2014/main" val="810143026"/>
                    </a:ext>
                  </a:extLst>
                </a:gridCol>
              </a:tblGrid>
              <a:tr h="370840">
                <a:tc>
                  <a:txBody>
                    <a:bodyPr/>
                    <a:lstStyle/>
                    <a:p>
                      <a:r>
                        <a:rPr lang="en-US" dirty="0"/>
                        <a:t>Dose (</a:t>
                      </a:r>
                      <a:r>
                        <a:rPr lang="en-US" dirty="0" err="1"/>
                        <a:t>cGy</a:t>
                      </a:r>
                      <a:r>
                        <a:rPr lang="en-US" dirty="0"/>
                        <a:t>)</a:t>
                      </a:r>
                    </a:p>
                  </a:txBody>
                  <a:tcPr/>
                </a:tc>
                <a:tc>
                  <a:txBody>
                    <a:bodyPr/>
                    <a:lstStyle/>
                    <a:p>
                      <a:r>
                        <a:rPr lang="en-US" dirty="0"/>
                        <a:t>Dose Rate (</a:t>
                      </a:r>
                      <a:r>
                        <a:rPr lang="en-US" dirty="0" err="1"/>
                        <a:t>cGy</a:t>
                      </a:r>
                      <a:r>
                        <a:rPr lang="en-US" dirty="0"/>
                        <a:t>/min)</a:t>
                      </a:r>
                    </a:p>
                  </a:txBody>
                  <a:tcPr/>
                </a:tc>
                <a:extLst>
                  <a:ext uri="{0D108BD9-81ED-4DB2-BD59-A6C34878D82A}">
                    <a16:rowId xmlns:a16="http://schemas.microsoft.com/office/drawing/2014/main" val="1659806881"/>
                  </a:ext>
                </a:extLst>
              </a:tr>
              <a:tr h="370840">
                <a:tc>
                  <a:txBody>
                    <a:bodyPr/>
                    <a:lstStyle/>
                    <a:p>
                      <a:r>
                        <a:rPr lang="en-US" dirty="0"/>
                        <a:t>5</a:t>
                      </a:r>
                    </a:p>
                  </a:txBody>
                  <a:tcPr/>
                </a:tc>
                <a:tc>
                  <a:txBody>
                    <a:bodyPr/>
                    <a:lstStyle/>
                    <a:p>
                      <a:r>
                        <a:rPr lang="en-US" dirty="0"/>
                        <a:t>0.4-0.9</a:t>
                      </a:r>
                    </a:p>
                  </a:txBody>
                  <a:tcPr/>
                </a:tc>
                <a:extLst>
                  <a:ext uri="{0D108BD9-81ED-4DB2-BD59-A6C34878D82A}">
                    <a16:rowId xmlns:a16="http://schemas.microsoft.com/office/drawing/2014/main" val="1005479620"/>
                  </a:ext>
                </a:extLst>
              </a:tr>
              <a:tr h="370840">
                <a:tc>
                  <a:txBody>
                    <a:bodyPr/>
                    <a:lstStyle/>
                    <a:p>
                      <a:r>
                        <a:rPr lang="en-US" dirty="0"/>
                        <a:t>15</a:t>
                      </a:r>
                    </a:p>
                  </a:txBody>
                  <a:tcPr/>
                </a:tc>
                <a:tc>
                  <a:txBody>
                    <a:bodyPr/>
                    <a:lstStyle/>
                    <a:p>
                      <a:r>
                        <a:rPr lang="en-US" dirty="0"/>
                        <a:t>0.9-1.2</a:t>
                      </a:r>
                    </a:p>
                  </a:txBody>
                  <a:tcPr/>
                </a:tc>
                <a:extLst>
                  <a:ext uri="{0D108BD9-81ED-4DB2-BD59-A6C34878D82A}">
                    <a16:rowId xmlns:a16="http://schemas.microsoft.com/office/drawing/2014/main" val="2672775302"/>
                  </a:ext>
                </a:extLst>
              </a:tr>
              <a:tr h="370840">
                <a:tc>
                  <a:txBody>
                    <a:bodyPr/>
                    <a:lstStyle/>
                    <a:p>
                      <a:r>
                        <a:rPr lang="en-US" dirty="0"/>
                        <a:t>50</a:t>
                      </a:r>
                    </a:p>
                  </a:txBody>
                  <a:tcPr/>
                </a:tc>
                <a:tc>
                  <a:txBody>
                    <a:bodyPr/>
                    <a:lstStyle/>
                    <a:p>
                      <a:r>
                        <a:rPr lang="en-US" dirty="0"/>
                        <a:t>1.0-1.3</a:t>
                      </a:r>
                    </a:p>
                  </a:txBody>
                  <a:tcPr/>
                </a:tc>
                <a:extLst>
                  <a:ext uri="{0D108BD9-81ED-4DB2-BD59-A6C34878D82A}">
                    <a16:rowId xmlns:a16="http://schemas.microsoft.com/office/drawing/2014/main" val="3031912047"/>
                  </a:ext>
                </a:extLst>
              </a:tr>
            </a:tbl>
          </a:graphicData>
        </a:graphic>
      </p:graphicFrame>
    </p:spTree>
    <p:extLst>
      <p:ext uri="{BB962C8B-B14F-4D97-AF65-F5344CB8AC3E}">
        <p14:creationId xmlns:p14="http://schemas.microsoft.com/office/powerpoint/2010/main" val="37804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5" name="Group 4">
            <a:extLst>
              <a:ext uri="{FF2B5EF4-FFF2-40B4-BE49-F238E27FC236}">
                <a16:creationId xmlns:a16="http://schemas.microsoft.com/office/drawing/2014/main" id="{00D36E7C-B147-4A13-CB7A-D3E770D8A48C}"/>
              </a:ext>
            </a:extLst>
          </p:cNvPr>
          <p:cNvGrpSpPr/>
          <p:nvPr/>
        </p:nvGrpSpPr>
        <p:grpSpPr>
          <a:xfrm>
            <a:off x="4034566" y="2469021"/>
            <a:ext cx="3635509" cy="2964998"/>
            <a:chOff x="4398148" y="1530671"/>
            <a:chExt cx="2922971" cy="2407306"/>
          </a:xfrm>
        </p:grpSpPr>
        <p:pic>
          <p:nvPicPr>
            <p:cNvPr id="242" name="Google Shape;242;p6"/>
            <p:cNvPicPr preferRelativeResize="0"/>
            <p:nvPr/>
          </p:nvPicPr>
          <p:blipFill rotWithShape="1">
            <a:blip r:embed="rId3">
              <a:alphaModFix/>
            </a:blip>
            <a:srcRect r="12702"/>
            <a:stretch/>
          </p:blipFill>
          <p:spPr>
            <a:xfrm>
              <a:off x="4398148" y="1530671"/>
              <a:ext cx="2922971" cy="2407306"/>
            </a:xfrm>
            <a:prstGeom prst="rect">
              <a:avLst/>
            </a:prstGeom>
            <a:noFill/>
            <a:ln>
              <a:noFill/>
            </a:ln>
          </p:spPr>
        </p:pic>
        <p:sp>
          <p:nvSpPr>
            <p:cNvPr id="231" name="Google Shape;231;p6"/>
            <p:cNvSpPr txBox="1"/>
            <p:nvPr/>
          </p:nvSpPr>
          <p:spPr>
            <a:xfrm>
              <a:off x="4398474" y="1958220"/>
              <a:ext cx="93105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FF0000"/>
                  </a:solidFill>
                  <a:latin typeface="+mj-lt"/>
                  <a:ea typeface="Arial"/>
                  <a:cs typeface="Arial"/>
                  <a:sym typeface="Arial"/>
                </a:rPr>
                <a:t>Females</a:t>
              </a:r>
              <a:endParaRPr dirty="0">
                <a:latin typeface="+mj-lt"/>
              </a:endParaRPr>
            </a:p>
          </p:txBody>
        </p:sp>
      </p:grpSp>
      <p:sp>
        <p:nvSpPr>
          <p:cNvPr id="235" name="Google Shape;235;p6"/>
          <p:cNvSpPr txBox="1"/>
          <p:nvPr/>
        </p:nvSpPr>
        <p:spPr>
          <a:xfrm>
            <a:off x="1030637" y="1461680"/>
            <a:ext cx="282151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mj-lt"/>
                <a:ea typeface="Calibri"/>
                <a:cs typeface="Calibri"/>
                <a:sym typeface="Calibri"/>
              </a:rPr>
              <a:t>Intermediate </a:t>
            </a:r>
            <a:r>
              <a:rPr lang="en-US" sz="1800" b="1" dirty="0">
                <a:solidFill>
                  <a:schemeClr val="dk1"/>
                </a:solidFill>
                <a:latin typeface="+mj-lt"/>
                <a:ea typeface="Calibri"/>
                <a:cs typeface="Calibri"/>
                <a:sym typeface="Calibri"/>
              </a:rPr>
              <a:t>(IR+14d)</a:t>
            </a:r>
            <a:endParaRPr dirty="0">
              <a:latin typeface="+mj-lt"/>
            </a:endParaRPr>
          </a:p>
        </p:txBody>
      </p:sp>
      <p:grpSp>
        <p:nvGrpSpPr>
          <p:cNvPr id="6" name="Group 5">
            <a:extLst>
              <a:ext uri="{FF2B5EF4-FFF2-40B4-BE49-F238E27FC236}">
                <a16:creationId xmlns:a16="http://schemas.microsoft.com/office/drawing/2014/main" id="{EFA3E845-1E4D-09EA-831C-185DB0E7B448}"/>
              </a:ext>
            </a:extLst>
          </p:cNvPr>
          <p:cNvGrpSpPr/>
          <p:nvPr/>
        </p:nvGrpSpPr>
        <p:grpSpPr>
          <a:xfrm>
            <a:off x="7751208" y="2469021"/>
            <a:ext cx="4377293" cy="2922068"/>
            <a:chOff x="8672626" y="1541519"/>
            <a:chExt cx="3519374" cy="2372451"/>
          </a:xfrm>
        </p:grpSpPr>
        <p:sp>
          <p:nvSpPr>
            <p:cNvPr id="232" name="Google Shape;232;p6"/>
            <p:cNvSpPr txBox="1"/>
            <p:nvPr/>
          </p:nvSpPr>
          <p:spPr>
            <a:xfrm>
              <a:off x="8695172" y="1924592"/>
              <a:ext cx="8265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1B06BA"/>
                  </a:solidFill>
                  <a:latin typeface="+mj-lt"/>
                  <a:ea typeface="Arial"/>
                  <a:cs typeface="Arial"/>
                  <a:sym typeface="Arial"/>
                </a:rPr>
                <a:t>Males</a:t>
              </a:r>
              <a:endParaRPr dirty="0">
                <a:latin typeface="+mj-lt"/>
              </a:endParaRPr>
            </a:p>
          </p:txBody>
        </p:sp>
        <p:pic>
          <p:nvPicPr>
            <p:cNvPr id="241" name="Google Shape;241;p6"/>
            <p:cNvPicPr preferRelativeResize="0"/>
            <p:nvPr/>
          </p:nvPicPr>
          <p:blipFill rotWithShape="1">
            <a:blip r:embed="rId4">
              <a:alphaModFix/>
            </a:blip>
            <a:srcRect/>
            <a:stretch/>
          </p:blipFill>
          <p:spPr>
            <a:xfrm>
              <a:off x="8672626" y="1541519"/>
              <a:ext cx="3519374" cy="2372451"/>
            </a:xfrm>
            <a:prstGeom prst="rect">
              <a:avLst/>
            </a:prstGeom>
            <a:noFill/>
            <a:ln>
              <a:noFill/>
            </a:ln>
          </p:spPr>
        </p:pic>
      </p:grpSp>
      <p:grpSp>
        <p:nvGrpSpPr>
          <p:cNvPr id="3" name="Group 2">
            <a:extLst>
              <a:ext uri="{FF2B5EF4-FFF2-40B4-BE49-F238E27FC236}">
                <a16:creationId xmlns:a16="http://schemas.microsoft.com/office/drawing/2014/main" id="{C68CA5A6-E6F2-0930-C11B-8DAAB83F60F9}"/>
              </a:ext>
            </a:extLst>
          </p:cNvPr>
          <p:cNvGrpSpPr/>
          <p:nvPr/>
        </p:nvGrpSpPr>
        <p:grpSpPr>
          <a:xfrm>
            <a:off x="0" y="2262709"/>
            <a:ext cx="4057525" cy="3531375"/>
            <a:chOff x="527497" y="1687739"/>
            <a:chExt cx="3530028" cy="3179683"/>
          </a:xfrm>
        </p:grpSpPr>
        <p:pic>
          <p:nvPicPr>
            <p:cNvPr id="238" name="Google Shape;238;p6"/>
            <p:cNvPicPr preferRelativeResize="0"/>
            <p:nvPr/>
          </p:nvPicPr>
          <p:blipFill rotWithShape="1">
            <a:blip r:embed="rId5">
              <a:alphaModFix/>
            </a:blip>
            <a:srcRect/>
            <a:stretch/>
          </p:blipFill>
          <p:spPr>
            <a:xfrm>
              <a:off x="527497" y="1687739"/>
              <a:ext cx="3530028" cy="3179683"/>
            </a:xfrm>
            <a:prstGeom prst="rect">
              <a:avLst/>
            </a:prstGeom>
            <a:noFill/>
            <a:ln>
              <a:noFill/>
            </a:ln>
          </p:spPr>
        </p:pic>
        <p:sp>
          <p:nvSpPr>
            <p:cNvPr id="239" name="Google Shape;239;p6"/>
            <p:cNvSpPr txBox="1"/>
            <p:nvPr/>
          </p:nvSpPr>
          <p:spPr>
            <a:xfrm>
              <a:off x="1572952" y="1776675"/>
              <a:ext cx="743100" cy="342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1B06BA"/>
                  </a:solidFill>
                  <a:latin typeface="+mj-lt"/>
                  <a:ea typeface="Arial"/>
                  <a:cs typeface="Arial"/>
                  <a:sym typeface="Arial"/>
                </a:rPr>
                <a:t>Males</a:t>
              </a:r>
              <a:endParaRPr dirty="0">
                <a:latin typeface="+mj-lt"/>
              </a:endParaRPr>
            </a:p>
          </p:txBody>
        </p:sp>
        <p:sp>
          <p:nvSpPr>
            <p:cNvPr id="240" name="Google Shape;240;p6"/>
            <p:cNvSpPr txBox="1"/>
            <p:nvPr/>
          </p:nvSpPr>
          <p:spPr>
            <a:xfrm>
              <a:off x="1572952" y="2853240"/>
              <a:ext cx="950874" cy="342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rgbClr val="FF0000"/>
                  </a:solidFill>
                  <a:latin typeface="+mj-lt"/>
                  <a:ea typeface="Arial"/>
                  <a:cs typeface="Arial"/>
                  <a:sym typeface="Arial"/>
                </a:rPr>
                <a:t>Females</a:t>
              </a:r>
              <a:endParaRPr dirty="0">
                <a:latin typeface="+mj-lt"/>
              </a:endParaRPr>
            </a:p>
          </p:txBody>
        </p:sp>
      </p:grpSp>
      <p:sp>
        <p:nvSpPr>
          <p:cNvPr id="236" name="Google Shape;236;p6"/>
          <p:cNvSpPr txBox="1"/>
          <p:nvPr/>
        </p:nvSpPr>
        <p:spPr>
          <a:xfrm>
            <a:off x="6172815" y="1466911"/>
            <a:ext cx="331462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mj-lt"/>
                <a:ea typeface="Calibri"/>
                <a:cs typeface="Calibri"/>
                <a:sym typeface="Calibri"/>
              </a:rPr>
              <a:t>Delayed</a:t>
            </a:r>
            <a:r>
              <a:rPr lang="en-US" dirty="0">
                <a:latin typeface="+mj-lt"/>
                <a:sym typeface="Calibri"/>
              </a:rPr>
              <a:t> </a:t>
            </a:r>
            <a:r>
              <a:rPr lang="en-US" sz="1800" b="1" dirty="0">
                <a:solidFill>
                  <a:schemeClr val="dk1"/>
                </a:solidFill>
                <a:latin typeface="+mj-lt"/>
                <a:ea typeface="Calibri"/>
                <a:cs typeface="Calibri"/>
                <a:sym typeface="Calibri"/>
              </a:rPr>
              <a:t>(IR+</a:t>
            </a:r>
            <a:r>
              <a:rPr lang="en-US" b="1" dirty="0">
                <a:solidFill>
                  <a:schemeClr val="dk1"/>
                </a:solidFill>
                <a:latin typeface="+mj-lt"/>
                <a:ea typeface="Calibri"/>
                <a:cs typeface="Calibri"/>
                <a:sym typeface="Calibri"/>
              </a:rPr>
              <a:t>124d</a:t>
            </a:r>
            <a:r>
              <a:rPr lang="en-US" sz="1800" b="1" dirty="0">
                <a:solidFill>
                  <a:schemeClr val="dk1"/>
                </a:solidFill>
                <a:latin typeface="+mj-lt"/>
                <a:ea typeface="Calibri"/>
                <a:cs typeface="Calibri"/>
                <a:sym typeface="Calibri"/>
              </a:rPr>
              <a:t>)</a:t>
            </a:r>
            <a:endParaRPr dirty="0">
              <a:latin typeface="+mj-lt"/>
            </a:endParaRPr>
          </a:p>
        </p:txBody>
      </p:sp>
      <p:cxnSp>
        <p:nvCxnSpPr>
          <p:cNvPr id="244" name="Google Shape;244;p6"/>
          <p:cNvCxnSpPr/>
          <p:nvPr/>
        </p:nvCxnSpPr>
        <p:spPr>
          <a:xfrm>
            <a:off x="3885345" y="1648894"/>
            <a:ext cx="0" cy="4577569"/>
          </a:xfrm>
          <a:prstGeom prst="straightConnector1">
            <a:avLst/>
          </a:prstGeom>
          <a:noFill/>
          <a:ln w="28575" cap="flat" cmpd="sng">
            <a:solidFill>
              <a:srgbClr val="2F5496"/>
            </a:solidFill>
            <a:prstDash val="solid"/>
            <a:miter lim="800000"/>
            <a:headEnd type="none" w="sm" len="sm"/>
            <a:tailEnd type="none" w="sm" len="sm"/>
          </a:ln>
        </p:spPr>
      </p:cxnSp>
      <p:sp>
        <p:nvSpPr>
          <p:cNvPr id="246" name="Google Shape;246;p6"/>
          <p:cNvSpPr txBox="1"/>
          <p:nvPr/>
        </p:nvSpPr>
        <p:spPr>
          <a:xfrm>
            <a:off x="907287" y="30439"/>
            <a:ext cx="10377425" cy="1200288"/>
          </a:xfrm>
          <a:prstGeom prst="rect">
            <a:avLst/>
          </a:prstGeom>
          <a:noFill/>
          <a:ln>
            <a:noFill/>
          </a:ln>
        </p:spPr>
        <p:txBody>
          <a:bodyPr spcFirstLastPara="1" wrap="square" lIns="91425" tIns="45700" rIns="91425" bIns="45700" anchor="t" anchorCtr="0">
            <a:spAutoFit/>
          </a:bodyPr>
          <a:lstStyle/>
          <a:p>
            <a:pPr algn="ctr"/>
            <a:r>
              <a:rPr lang="en-US" sz="3600" b="0" i="0" u="none" strike="noStrike" dirty="0">
                <a:solidFill>
                  <a:srgbClr val="000000"/>
                </a:solidFill>
                <a:effectLst/>
                <a:latin typeface="+mj-lt"/>
              </a:rPr>
              <a:t>Body weight and adrenal weight varied by sex</a:t>
            </a:r>
          </a:p>
          <a:p>
            <a:pPr algn="ctr"/>
            <a:r>
              <a:rPr lang="en-US" sz="3600" b="0" i="0" u="none" strike="noStrike" dirty="0">
                <a:solidFill>
                  <a:srgbClr val="000000"/>
                </a:solidFill>
                <a:effectLst/>
                <a:latin typeface="+mj-lt"/>
              </a:rPr>
              <a:t> but not GCR dose</a:t>
            </a:r>
            <a:endParaRPr lang="en-US" sz="36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7"/>
          <p:cNvPicPr preferRelativeResize="0"/>
          <p:nvPr/>
        </p:nvPicPr>
        <p:blipFill rotWithShape="1">
          <a:blip r:embed="rId3">
            <a:alphaModFix/>
          </a:blip>
          <a:srcRect/>
          <a:stretch/>
        </p:blipFill>
        <p:spPr>
          <a:xfrm>
            <a:off x="4015699" y="1875968"/>
            <a:ext cx="3792919" cy="2998033"/>
          </a:xfrm>
          <a:prstGeom prst="rect">
            <a:avLst/>
          </a:prstGeom>
          <a:noFill/>
          <a:ln>
            <a:noFill/>
          </a:ln>
        </p:spPr>
      </p:pic>
      <p:pic>
        <p:nvPicPr>
          <p:cNvPr id="262" name="Google Shape;262;p7"/>
          <p:cNvPicPr preferRelativeResize="0"/>
          <p:nvPr/>
        </p:nvPicPr>
        <p:blipFill rotWithShape="1">
          <a:blip r:embed="rId4">
            <a:alphaModFix/>
          </a:blip>
          <a:srcRect/>
          <a:stretch/>
        </p:blipFill>
        <p:spPr>
          <a:xfrm>
            <a:off x="8043167" y="1527551"/>
            <a:ext cx="3829050" cy="3346450"/>
          </a:xfrm>
          <a:prstGeom prst="rect">
            <a:avLst/>
          </a:prstGeom>
          <a:noFill/>
          <a:ln>
            <a:noFill/>
          </a:ln>
        </p:spPr>
      </p:pic>
      <p:sp>
        <p:nvSpPr>
          <p:cNvPr id="263" name="Google Shape;263;p7"/>
          <p:cNvSpPr txBox="1"/>
          <p:nvPr/>
        </p:nvSpPr>
        <p:spPr>
          <a:xfrm>
            <a:off x="-342670" y="45250"/>
            <a:ext cx="12509656" cy="1938952"/>
          </a:xfrm>
          <a:prstGeom prst="rect">
            <a:avLst/>
          </a:prstGeom>
          <a:noFill/>
          <a:ln>
            <a:noFill/>
          </a:ln>
        </p:spPr>
        <p:txBody>
          <a:bodyPr spcFirstLastPara="1" wrap="square" lIns="91425" tIns="45700" rIns="91425" bIns="45700" anchor="t" anchorCtr="0">
            <a:spAutoFit/>
          </a:bodyPr>
          <a:lstStyle/>
          <a:p>
            <a:pPr algn="ctr"/>
            <a:r>
              <a:rPr lang="en-US" sz="4000" dirty="0">
                <a:solidFill>
                  <a:schemeClr val="dk1"/>
                </a:solidFill>
                <a:latin typeface="+mj-lt"/>
                <a:ea typeface="Calibri"/>
                <a:cs typeface="Calibri"/>
                <a:sym typeface="Calibri"/>
              </a:rPr>
              <a:t>Plasma corticosterone GCR dose and sex effects </a:t>
            </a:r>
          </a:p>
          <a:p>
            <a:pPr algn="ctr"/>
            <a:r>
              <a:rPr lang="en-US" sz="4000" dirty="0">
                <a:solidFill>
                  <a:schemeClr val="dk1"/>
                </a:solidFill>
                <a:latin typeface="+mj-lt"/>
                <a:ea typeface="Calibri"/>
                <a:cs typeface="Calibri"/>
                <a:sym typeface="Calibri"/>
              </a:rPr>
              <a:t>at delayed, but not acute or intermediate timepoints</a:t>
            </a:r>
            <a:endParaRPr lang="en-US" sz="4000" dirty="0">
              <a:latin typeface="+mj-lt"/>
            </a:endParaRPr>
          </a:p>
          <a:p>
            <a:pPr marL="0" marR="0" lvl="0" indent="0" algn="ctr" rtl="0">
              <a:spcBef>
                <a:spcPts val="0"/>
              </a:spcBef>
              <a:spcAft>
                <a:spcPts val="0"/>
              </a:spcAft>
              <a:buNone/>
            </a:pPr>
            <a:endParaRPr sz="4000" dirty="0">
              <a:solidFill>
                <a:schemeClr val="dk1"/>
              </a:solidFill>
              <a:latin typeface="+mj-lt"/>
              <a:ea typeface="Calibri"/>
              <a:cs typeface="Calibri"/>
              <a:sym typeface="Calibri"/>
            </a:endParaRPr>
          </a:p>
        </p:txBody>
      </p:sp>
      <p:sp>
        <p:nvSpPr>
          <p:cNvPr id="264" name="Google Shape;264;p7"/>
          <p:cNvSpPr txBox="1"/>
          <p:nvPr/>
        </p:nvSpPr>
        <p:spPr>
          <a:xfrm>
            <a:off x="1437866" y="5210521"/>
            <a:ext cx="155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latin typeface="+mj-lt"/>
                <a:ea typeface="Calibri"/>
                <a:cs typeface="Calibri"/>
                <a:sym typeface="Calibri"/>
              </a:rPr>
              <a:t>Acute, IR+3d</a:t>
            </a:r>
            <a:endParaRPr dirty="0">
              <a:latin typeface="+mj-lt"/>
            </a:endParaRPr>
          </a:p>
        </p:txBody>
      </p:sp>
      <p:sp>
        <p:nvSpPr>
          <p:cNvPr id="265" name="Google Shape;265;p7"/>
          <p:cNvSpPr txBox="1"/>
          <p:nvPr/>
        </p:nvSpPr>
        <p:spPr>
          <a:xfrm>
            <a:off x="4941864" y="5205985"/>
            <a:ext cx="21613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latin typeface="+mj-lt"/>
                <a:ea typeface="Calibri"/>
                <a:cs typeface="Calibri"/>
                <a:sym typeface="Calibri"/>
              </a:rPr>
              <a:t>Intermediate, IR+14d</a:t>
            </a:r>
            <a:endParaRPr dirty="0">
              <a:latin typeface="+mj-lt"/>
            </a:endParaRPr>
          </a:p>
        </p:txBody>
      </p:sp>
      <p:sp>
        <p:nvSpPr>
          <p:cNvPr id="266" name="Google Shape;266;p7"/>
          <p:cNvSpPr txBox="1"/>
          <p:nvPr/>
        </p:nvSpPr>
        <p:spPr>
          <a:xfrm>
            <a:off x="9079540" y="5205985"/>
            <a:ext cx="204021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latin typeface="+mj-lt"/>
                <a:ea typeface="Calibri"/>
                <a:cs typeface="Calibri"/>
                <a:sym typeface="Calibri"/>
              </a:rPr>
              <a:t>Delayed, IR+124d</a:t>
            </a:r>
            <a:endParaRPr dirty="0">
              <a:latin typeface="+mj-lt"/>
            </a:endParaRPr>
          </a:p>
        </p:txBody>
      </p:sp>
      <p:sp>
        <p:nvSpPr>
          <p:cNvPr id="267" name="Google Shape;267;p7"/>
          <p:cNvSpPr txBox="1"/>
          <p:nvPr/>
        </p:nvSpPr>
        <p:spPr>
          <a:xfrm>
            <a:off x="318533" y="5930899"/>
            <a:ext cx="11408059" cy="36929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panose="020B0604020202020204" pitchFamily="34" charset="0"/>
              <a:buChar char="•"/>
            </a:pPr>
            <a:r>
              <a:rPr lang="en-US" sz="1800" b="1" dirty="0">
                <a:solidFill>
                  <a:schemeClr val="dk1"/>
                </a:solidFill>
                <a:latin typeface="+mj-lt"/>
                <a:ea typeface="Calibri"/>
                <a:cs typeface="Calibri"/>
                <a:sym typeface="Calibri"/>
              </a:rPr>
              <a:t>Delayed timepoint males generally elevated </a:t>
            </a:r>
            <a:r>
              <a:rPr lang="en-US" b="1" dirty="0">
                <a:solidFill>
                  <a:schemeClr val="dk1"/>
                </a:solidFill>
                <a:latin typeface="+mj-lt"/>
                <a:ea typeface="Calibri"/>
                <a:cs typeface="Calibri"/>
                <a:sym typeface="Calibri"/>
              </a:rPr>
              <a:t>relative to females (even shams) and </a:t>
            </a:r>
            <a:r>
              <a:rPr lang="en-US" sz="1800" b="1" dirty="0">
                <a:solidFill>
                  <a:schemeClr val="dk1"/>
                </a:solidFill>
                <a:latin typeface="+mj-lt"/>
                <a:ea typeface="Calibri"/>
                <a:cs typeface="Calibri"/>
                <a:sym typeface="Calibri"/>
              </a:rPr>
              <a:t>f</a:t>
            </a:r>
            <a:r>
              <a:rPr lang="en-US" b="1" dirty="0">
                <a:solidFill>
                  <a:schemeClr val="dk1"/>
                </a:solidFill>
                <a:latin typeface="+mj-lt"/>
                <a:ea typeface="Calibri"/>
                <a:cs typeface="Calibri"/>
                <a:sym typeface="Calibri"/>
              </a:rPr>
              <a:t>emales overall dose-related increase</a:t>
            </a:r>
            <a:endParaRPr b="1" dirty="0">
              <a:latin typeface="+mj-lt"/>
            </a:endParaRPr>
          </a:p>
        </p:txBody>
      </p:sp>
      <p:pic>
        <p:nvPicPr>
          <p:cNvPr id="268" name="Google Shape;268;p7"/>
          <p:cNvPicPr preferRelativeResize="0"/>
          <p:nvPr/>
        </p:nvPicPr>
        <p:blipFill>
          <a:blip r:embed="rId5">
            <a:alphaModFix/>
          </a:blip>
          <a:stretch>
            <a:fillRect/>
          </a:stretch>
        </p:blipFill>
        <p:spPr>
          <a:xfrm>
            <a:off x="96000" y="1918572"/>
            <a:ext cx="3685150" cy="29128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2756</Words>
  <Application>Microsoft Office PowerPoint</Application>
  <PresentationFormat>Widescreen</PresentationFormat>
  <Paragraphs>462</Paragraphs>
  <Slides>27</Slides>
  <Notes>22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vt:lpstr>
      <vt:lpstr>Avenir</vt:lpstr>
      <vt:lpstr>Avenir Book</vt:lpstr>
      <vt:lpstr>Calibri</vt:lpstr>
      <vt:lpstr>Calibri Light</vt:lpstr>
      <vt:lpstr>Georgia</vt:lpstr>
      <vt:lpstr>Noto Sans Symbols</vt:lpstr>
      <vt:lpstr>Public Sans Web</vt:lpstr>
      <vt:lpstr>Roboto</vt:lpstr>
      <vt:lpstr>Times New Roman</vt:lpstr>
      <vt:lpstr>Wingdings</vt:lpstr>
      <vt:lpstr>Office Theme</vt:lpstr>
      <vt:lpstr>Prism 9</vt:lpstr>
      <vt:lpstr>PowerPoint Presentation</vt:lpstr>
      <vt:lpstr>Spaceflight</vt:lpstr>
      <vt:lpstr>Cosmic Radiation</vt:lpstr>
      <vt:lpstr>Doses</vt:lpstr>
      <vt:lpstr>PowerPoint Presentation</vt:lpstr>
      <vt:lpstr>Aim 1: Experimental Design</vt:lpstr>
      <vt:lpstr>Simplified GCRSim</vt:lpstr>
      <vt:lpstr>PowerPoint Presentation</vt:lpstr>
      <vt:lpstr>PowerPoint Presentation</vt:lpstr>
      <vt:lpstr>Plasma Cytokine and Chemokine Expression</vt:lpstr>
      <vt:lpstr>PowerPoint Presentation</vt:lpstr>
      <vt:lpstr>Brain Cytokine/Chemokine – Intermediate, IR+14</vt:lpstr>
      <vt:lpstr>Brain Cytokine/Chemokine – Delayed, IR+124</vt:lpstr>
      <vt:lpstr>Peripheral and Central Immune Response</vt:lpstr>
      <vt:lpstr>Nest Build (Acute, IR+3d and Delayed, IR+91d)</vt:lpstr>
      <vt:lpstr>Neuroscore Test Battery</vt:lpstr>
      <vt:lpstr>Catwalk Gait Analysis (IR+37d)</vt:lpstr>
      <vt:lpstr>PowerPoint Presentation</vt:lpstr>
      <vt:lpstr>Object Recognition Memory</vt:lpstr>
      <vt:lpstr>GCRsim Dose-Response Summary </vt:lpstr>
      <vt:lpstr>GCRsim Dose-Response Summary </vt:lpstr>
      <vt:lpstr>PowerPoint Presentation</vt:lpstr>
      <vt:lpstr>Tissue Weights- Normalized for Body Weight, IR+14</vt:lpstr>
      <vt:lpstr>Granulocyte colony stimulating factor</vt:lpstr>
      <vt:lpstr>PowerPoint Presentation</vt:lpstr>
      <vt:lpstr>Modeling/Correlations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Puukila</dc:creator>
  <cp:lastModifiedBy>Stephanie Puukila</cp:lastModifiedBy>
  <cp:revision>41</cp:revision>
  <dcterms:created xsi:type="dcterms:W3CDTF">2023-10-02T13:39:00Z</dcterms:created>
  <dcterms:modified xsi:type="dcterms:W3CDTF">2023-10-17T15:20:12Z</dcterms:modified>
</cp:coreProperties>
</file>