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17"/>
  </p:notesMasterIdLst>
  <p:sldIdLst>
    <p:sldId id="256" r:id="rId3"/>
    <p:sldId id="1856" r:id="rId4"/>
    <p:sldId id="1861" r:id="rId5"/>
    <p:sldId id="366" r:id="rId6"/>
    <p:sldId id="387" r:id="rId7"/>
    <p:sldId id="1831" r:id="rId8"/>
    <p:sldId id="1833" r:id="rId9"/>
    <p:sldId id="1846" r:id="rId10"/>
    <p:sldId id="1836" r:id="rId11"/>
    <p:sldId id="1842" r:id="rId12"/>
    <p:sldId id="1860" r:id="rId13"/>
    <p:sldId id="1838" r:id="rId14"/>
    <p:sldId id="393" r:id="rId15"/>
    <p:sldId id="18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2ADD4A-05EA-776C-E390-2811639ED297}" name="Cushman, Geoffrey A. (ARC-TSF)" initials="CGA(T" userId="S::gacushma@ndc.nasa.gov::0af1e133-51b3-4730-9add-838a599c640a" providerId="AD"/>
  <p188:author id="{1BE8EBBC-F02E-708C-B8EA-2AB234B58368}" name="Macdonald, Megan E. (ARC-TSF)" initials="MME(T" userId="S::memacdon@ndc.nasa.gov::7284dfac-7a84-419e-95dc-3aa1833bc1b5" providerId="AD"/>
  <p188:author id="{B7E20FF3-3651-3382-86D7-0DF266D2E0FF}" name="Rodrigues, Jocelino (ARC-TSF)[NASA INTERNATIONAL INTERNSHIP PROGRAM]" initials="" userId="S::jbraganc@ndc.nasa.gov::72a291fe-3061-41b9-80d9-40239ea13f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AA4"/>
    <a:srgbClr val="FAE29B"/>
    <a:srgbClr val="EBB218"/>
    <a:srgbClr val="179EFC"/>
    <a:srgbClr val="033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8"/>
    <p:restoredTop sz="92789"/>
  </p:normalViewPr>
  <p:slideViewPr>
    <p:cSldViewPr snapToGrid="0">
      <p:cViewPr varScale="1">
        <p:scale>
          <a:sx n="118" d="100"/>
          <a:sy n="118" d="100"/>
        </p:scale>
        <p:origin x="3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666E3-1DA5-8943-BC58-0C347CEDEA09}" type="datetimeFigureOut">
              <a:rPr lang="en-US" smtClean="0"/>
              <a:t>10/18/23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C0B43-9D1F-A04A-81E2-3E9F322C37DC}" type="slidenum">
              <a:rPr lang="en-US" smtClean="0"/>
              <a:t>‹#›</a:t>
            </a:fld>
            <a:endParaRPr lang="en-US" dirty="0"/>
          </a:p>
        </p:txBody>
      </p:sp>
    </p:spTree>
    <p:extLst>
      <p:ext uri="{BB962C8B-B14F-4D97-AF65-F5344CB8AC3E}">
        <p14:creationId xmlns:p14="http://schemas.microsoft.com/office/powerpoint/2010/main" val="11612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ea typeface="Malgun Gothic" panose="020B0503020000020004" pitchFamily="34" charset="-127"/>
                <a:cs typeface="Kohinoor Devanagari Medium" panose="02000000000000000000" pitchFamily="2" charset="77"/>
              </a:rPr>
              <a:t>Focus on Jupiter Multi-Probe Missions that we looked at in late 1990 and early 2000 and gave-up on Jupiter but it motivated us to invent Entry System and TPS Technologies that enabled </a:t>
            </a:r>
          </a:p>
          <a:p>
            <a:pPr lvl="1">
              <a:lnSpc>
                <a:spcPct val="110000"/>
              </a:lnSpc>
            </a:pPr>
            <a:r>
              <a:rPr lang="en-US" dirty="0">
                <a:ea typeface="Malgun Gothic" panose="020B0503020000020004" pitchFamily="34" charset="-127"/>
                <a:cs typeface="Kohinoor Devanagari Medium" panose="02000000000000000000" pitchFamily="2" charset="77"/>
              </a:rPr>
              <a:t>Orion with 3DMAT for the Compression Pad</a:t>
            </a:r>
          </a:p>
          <a:p>
            <a:pPr lvl="1">
              <a:lnSpc>
                <a:spcPct val="110000"/>
              </a:lnSpc>
            </a:pPr>
            <a:r>
              <a:rPr lang="en-US" dirty="0">
                <a:ea typeface="Malgun Gothic" panose="020B0503020000020004" pitchFamily="34" charset="-127"/>
                <a:cs typeface="Kohinoor Devanagari Medium" panose="02000000000000000000" pitchFamily="2" charset="77"/>
              </a:rPr>
              <a:t>MSR Earth Entry System with 3MDCP heatshield</a:t>
            </a:r>
          </a:p>
          <a:p>
            <a:pPr lvl="1">
              <a:lnSpc>
                <a:spcPct val="110000"/>
              </a:lnSpc>
            </a:pPr>
            <a:r>
              <a:rPr lang="en-US" dirty="0">
                <a:ea typeface="Malgun Gothic" panose="020B0503020000020004" pitchFamily="34" charset="-127"/>
                <a:cs typeface="Kohinoor Devanagari Medium" panose="02000000000000000000" pitchFamily="2" charset="77"/>
              </a:rPr>
              <a:t>Dual-layer HEEET that will </a:t>
            </a:r>
          </a:p>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2</a:t>
            </a:fld>
            <a:endParaRPr lang="en-US" dirty="0"/>
          </a:p>
        </p:txBody>
      </p:sp>
    </p:spTree>
    <p:extLst>
      <p:ext uri="{BB962C8B-B14F-4D97-AF65-F5344CB8AC3E}">
        <p14:creationId xmlns:p14="http://schemas.microsoft.com/office/powerpoint/2010/main" val="135487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rPr>
              <a:t>May 25, 1961 Apollo was chartered to land men on the Moon by President John F. Kennedy</a:t>
            </a:r>
          </a:p>
        </p:txBody>
      </p:sp>
      <p:sp>
        <p:nvSpPr>
          <p:cNvPr id="4" name="Slide Number Placeholder 3"/>
          <p:cNvSpPr>
            <a:spLocks noGrp="1"/>
          </p:cNvSpPr>
          <p:nvPr>
            <p:ph type="sldNum" sz="quarter" idx="5"/>
          </p:nvPr>
        </p:nvSpPr>
        <p:spPr/>
        <p:txBody>
          <a:bodyPr/>
          <a:lstStyle/>
          <a:p>
            <a:fld id="{E5377453-CD69-6C4D-815D-27EFA5551D13}" type="slidenum">
              <a:rPr lang="en-US" smtClean="0"/>
              <a:t>4</a:t>
            </a:fld>
            <a:endParaRPr lang="en-US" dirty="0"/>
          </a:p>
        </p:txBody>
      </p:sp>
    </p:spTree>
    <p:extLst>
      <p:ext uri="{BB962C8B-B14F-4D97-AF65-F5344CB8AC3E}">
        <p14:creationId xmlns:p14="http://schemas.microsoft.com/office/powerpoint/2010/main" val="29066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Phenolic nylon, a moderate density, low conductivity material, which forms a relatively weak char layer.</a:t>
            </a:r>
          </a:p>
          <a:p>
            <a:r>
              <a:rPr lang="en-US" sz="1200" kern="1200" dirty="0">
                <a:solidFill>
                  <a:schemeClr val="tx1"/>
                </a:solidFill>
                <a:effectLst/>
                <a:latin typeface="+mn-lt"/>
                <a:ea typeface="+mn-ea"/>
                <a:cs typeface="+mn-cs"/>
              </a:rPr>
              <a:t>(2) Carbon phenolic, a higher density,. high conductivity material which forms a relatively stable char.</a:t>
            </a:r>
          </a:p>
          <a:p>
            <a:r>
              <a:rPr lang="en-US" sz="1200" kern="1200" dirty="0">
                <a:solidFill>
                  <a:schemeClr val="tx1"/>
                </a:solidFill>
                <a:effectLst/>
                <a:latin typeface="+mn-lt"/>
                <a:ea typeface="+mn-ea"/>
                <a:cs typeface="+mn-cs"/>
              </a:rPr>
              <a:t>(3) Teflon, a moderate density, low conductivity material that forms no char layer but is reflective to shock layer radiation.</a:t>
            </a:r>
          </a:p>
          <a:p>
            <a:r>
              <a:rPr lang="en-US" sz="1200" kern="1200" dirty="0">
                <a:solidFill>
                  <a:schemeClr val="tx1"/>
                </a:solidFill>
                <a:effectLst/>
                <a:latin typeface="+mn-lt"/>
                <a:ea typeface="+mn-ea"/>
                <a:cs typeface="+mn-cs"/>
              </a:rPr>
              <a:t>(4) A foamed silicone elastomer, GE ESM 1004, the lowest density material considered, with low conductivity, but a relatively high char layer vaporization rate.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Heat shield thickness requirements are relatively insensitive to the heat load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Mass loss and recession were minimal for CP</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77453-CD69-6C4D-815D-27EFA5551D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37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rPr>
              <a:t>An ARAD sensor16 is a three-terminal electrical device that produces a voltage proportional to the length of the sensor. </a:t>
            </a:r>
          </a:p>
          <a:p>
            <a:endParaRPr lang="en-US" sz="1200" dirty="0">
              <a:latin typeface="Helvetica" pitchFamily="2" charset="0"/>
            </a:endParaRPr>
          </a:p>
          <a:p>
            <a:r>
              <a:rPr lang="en-US" sz="1200" dirty="0">
                <a:effectLst/>
                <a:latin typeface="Helvetica" pitchFamily="2" charset="0"/>
              </a:rPr>
              <a:t>As shown in Fig. 4, the sensor contains three coaxial electrically conductive components: an inner carbon-phenolic rod, a closely wound helical coil of platinum tungsten wire, and a outer winding of nickel ribbon. The carbon phenolic rod and nickel ribbon have relatively low resistance, whereas the platinum tungsten wire is wound to a nominal resistance of 540 /cm of ARAD length. Kapton® tape and epoxy are used to insulate the conductive elements. The ARAD sensor has a diameter of about 0.1 cm and can be wound to any desired length. </a:t>
            </a:r>
          </a:p>
          <a:p>
            <a:endParaRPr lang="en-US" sz="1200" dirty="0">
              <a:latin typeface="Helvetica" pitchFamily="2" charset="0"/>
            </a:endParaRPr>
          </a:p>
          <a:p>
            <a:r>
              <a:rPr lang="en-US" sz="1200" dirty="0">
                <a:effectLst/>
                <a:latin typeface="Helvetica" pitchFamily="2" charset="0"/>
              </a:rPr>
              <a:t>If the sensor tip is heated to sufficiently high temperature (above 800–900 K), the Kapton and epoxy layers pyrolyze to form a tenacious, conductive char that completes a circuit for electric current to pass through the ARAD. Because the ARAD is open circuited without a char layer at the tip, a coating of silver epoxy was placed on the outboard end of the ARADs to obtain prefIght measurements</a:t>
            </a:r>
            <a:r>
              <a:rPr lang="en-US" sz="1200" dirty="0">
                <a:latin typeface="Helvetica" pitchFamily="2" charset="0"/>
              </a:rPr>
              <a:t> </a:t>
            </a:r>
            <a:r>
              <a:rPr lang="en-US" sz="1200" dirty="0">
                <a:effectLst/>
                <a:latin typeface="Helvetica" pitchFamily="2" charset="0"/>
              </a:rPr>
              <a:t>of the sensor resistances.</a:t>
            </a:r>
          </a:p>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6</a:t>
            </a:fld>
            <a:endParaRPr lang="en-US" dirty="0"/>
          </a:p>
        </p:txBody>
      </p:sp>
    </p:spTree>
    <p:extLst>
      <p:ext uri="{BB962C8B-B14F-4D97-AF65-F5344CB8AC3E}">
        <p14:creationId xmlns:p14="http://schemas.microsoft.com/office/powerpoint/2010/main" val="332838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7</a:t>
            </a:fld>
            <a:endParaRPr lang="en-US" dirty="0"/>
          </a:p>
        </p:txBody>
      </p:sp>
    </p:spTree>
    <p:extLst>
      <p:ext uri="{BB962C8B-B14F-4D97-AF65-F5344CB8AC3E}">
        <p14:creationId xmlns:p14="http://schemas.microsoft.com/office/powerpoint/2010/main" val="222470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9</a:t>
            </a:fld>
            <a:endParaRPr lang="en-US" dirty="0"/>
          </a:p>
        </p:txBody>
      </p:sp>
    </p:spTree>
    <p:extLst>
      <p:ext uri="{BB962C8B-B14F-4D97-AF65-F5344CB8AC3E}">
        <p14:creationId xmlns:p14="http://schemas.microsoft.com/office/powerpoint/2010/main" val="385078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11</a:t>
            </a:fld>
            <a:endParaRPr lang="en-US" dirty="0"/>
          </a:p>
        </p:txBody>
      </p:sp>
    </p:spTree>
    <p:extLst>
      <p:ext uri="{BB962C8B-B14F-4D97-AF65-F5344CB8AC3E}">
        <p14:creationId xmlns:p14="http://schemas.microsoft.com/office/powerpoint/2010/main" val="284374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0B43-9D1F-A04A-81E2-3E9F322C37DC}" type="slidenum">
              <a:rPr lang="en-US" smtClean="0"/>
              <a:t>13</a:t>
            </a:fld>
            <a:endParaRPr lang="en-US" dirty="0"/>
          </a:p>
        </p:txBody>
      </p:sp>
    </p:spTree>
    <p:extLst>
      <p:ext uri="{BB962C8B-B14F-4D97-AF65-F5344CB8AC3E}">
        <p14:creationId xmlns:p14="http://schemas.microsoft.com/office/powerpoint/2010/main" val="314132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C560D5A-6704-0193-551D-8314C24F8FDE}"/>
              </a:ext>
            </a:extLst>
          </p:cNvPr>
          <p:cNvSpPr/>
          <p:nvPr userDrawn="1"/>
        </p:nvSpPr>
        <p:spPr>
          <a:xfrm rot="10800000">
            <a:off x="-1" y="5173131"/>
            <a:ext cx="12192000" cy="1684871"/>
          </a:xfrm>
          <a:prstGeom prst="rect">
            <a:avLst/>
          </a:prstGeom>
          <a:gradFill>
            <a:gsLst>
              <a:gs pos="0">
                <a:srgbClr val="D10100"/>
              </a:gs>
              <a:gs pos="100000">
                <a:srgbClr val="053147"/>
              </a:gs>
            </a:gsLst>
            <a:lin ang="13500000"/>
          </a:gradFill>
          <a:ln w="12700">
            <a:miter lim="400000"/>
          </a:ln>
        </p:spPr>
        <p:txBody>
          <a:bodyPr lIns="60960" tIns="60960" rIns="60960" bIns="60960" anchor="ctr"/>
          <a:lstStyle/>
          <a:p>
            <a:pPr defTabSz="609585">
              <a:defRPr sz="4900" spc="0">
                <a:solidFill>
                  <a:srgbClr val="FFFFFF"/>
                </a:solidFill>
                <a:latin typeface="Inter Regular"/>
                <a:ea typeface="Inter Regular"/>
                <a:cs typeface="Inter Regular"/>
                <a:sym typeface="Inter Regular"/>
              </a:defRPr>
            </a:pPr>
            <a:endParaRPr sz="2451" dirty="0"/>
          </a:p>
        </p:txBody>
      </p:sp>
      <p:sp>
        <p:nvSpPr>
          <p:cNvPr id="6" name="Freeform 5">
            <a:extLst>
              <a:ext uri="{FF2B5EF4-FFF2-40B4-BE49-F238E27FC236}">
                <a16:creationId xmlns:a16="http://schemas.microsoft.com/office/drawing/2014/main" id="{67DD6AA0-88B1-FA3A-14A6-D8FB85A01063}"/>
              </a:ext>
            </a:extLst>
          </p:cNvPr>
          <p:cNvSpPr/>
          <p:nvPr userDrawn="1"/>
        </p:nvSpPr>
        <p:spPr>
          <a:xfrm>
            <a:off x="7082463" y="0"/>
            <a:ext cx="5109537" cy="6858000"/>
          </a:xfrm>
          <a:custGeom>
            <a:avLst/>
            <a:gdLst>
              <a:gd name="connsiteX0" fmla="*/ 0 w 5109537"/>
              <a:gd name="connsiteY0" fmla="*/ 0 h 6858000"/>
              <a:gd name="connsiteX1" fmla="*/ 1504946 w 5109537"/>
              <a:gd name="connsiteY1" fmla="*/ 0 h 6858000"/>
              <a:gd name="connsiteX2" fmla="*/ 4170245 w 5109537"/>
              <a:gd name="connsiteY2" fmla="*/ 0 h 6858000"/>
              <a:gd name="connsiteX3" fmla="*/ 5109537 w 5109537"/>
              <a:gd name="connsiteY3" fmla="*/ 0 h 6858000"/>
              <a:gd name="connsiteX4" fmla="*/ 5109537 w 5109537"/>
              <a:gd name="connsiteY4" fmla="*/ 6858000 h 6858000"/>
              <a:gd name="connsiteX5" fmla="*/ 4170245 w 5109537"/>
              <a:gd name="connsiteY5" fmla="*/ 6858000 h 6858000"/>
              <a:gd name="connsiteX6" fmla="*/ 1504946 w 5109537"/>
              <a:gd name="connsiteY6" fmla="*/ 6858000 h 6858000"/>
              <a:gd name="connsiteX7" fmla="*/ 0 w 5109537"/>
              <a:gd name="connsiteY7" fmla="*/ 6858000 h 6858000"/>
              <a:gd name="connsiteX8" fmla="*/ 1360722 w 5109537"/>
              <a:gd name="connsiteY8" fmla="*/ 3468091 h 6858000"/>
              <a:gd name="connsiteX9" fmla="*/ 0 w 5109537"/>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9537" h="6858000">
                <a:moveTo>
                  <a:pt x="0" y="0"/>
                </a:moveTo>
                <a:lnTo>
                  <a:pt x="1504946" y="0"/>
                </a:lnTo>
                <a:lnTo>
                  <a:pt x="4170245" y="0"/>
                </a:lnTo>
                <a:lnTo>
                  <a:pt x="5109537" y="0"/>
                </a:lnTo>
                <a:lnTo>
                  <a:pt x="5109537" y="6858000"/>
                </a:lnTo>
                <a:lnTo>
                  <a:pt x="4170245" y="6858000"/>
                </a:lnTo>
                <a:lnTo>
                  <a:pt x="1504946" y="6858000"/>
                </a:lnTo>
                <a:lnTo>
                  <a:pt x="0" y="6858000"/>
                </a:lnTo>
                <a:cubicBezTo>
                  <a:pt x="460914" y="6858000"/>
                  <a:pt x="1360722" y="5361585"/>
                  <a:pt x="1360722" y="3468091"/>
                </a:cubicBezTo>
                <a:cubicBezTo>
                  <a:pt x="1360722" y="1574597"/>
                  <a:pt x="460914" y="0"/>
                  <a:pt x="0" y="0"/>
                </a:cubicBezTo>
                <a:close/>
              </a:path>
            </a:pathLst>
          </a:custGeom>
          <a:solidFill>
            <a:srgbClr val="0432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4467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CB9E-C906-994B-B7D3-6141C3495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6667B-2637-944D-9AAC-FF03D2FA3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91ABE-ADA1-0F4A-968F-1534F56FD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D9FFFD-104F-3547-9D1F-22BE8752A54F}"/>
              </a:ext>
            </a:extLst>
          </p:cNvPr>
          <p:cNvSpPr>
            <a:spLocks noGrp="1"/>
          </p:cNvSpPr>
          <p:nvPr>
            <p:ph type="dt" sz="half" idx="10"/>
          </p:nvPr>
        </p:nvSpPr>
        <p:spPr/>
        <p:txBody>
          <a:bodyPr/>
          <a:lstStyle/>
          <a:p>
            <a:r>
              <a:rPr lang="en-US" dirty="0"/>
              <a:t>10/24/19</a:t>
            </a:r>
          </a:p>
        </p:txBody>
      </p:sp>
      <p:sp>
        <p:nvSpPr>
          <p:cNvPr id="6" name="Footer Placeholder 5">
            <a:extLst>
              <a:ext uri="{FF2B5EF4-FFF2-40B4-BE49-F238E27FC236}">
                <a16:creationId xmlns:a16="http://schemas.microsoft.com/office/drawing/2014/main" id="{0A24B9A8-DFA7-624F-BD9C-EBE23D111F3B}"/>
              </a:ext>
            </a:extLst>
          </p:cNvPr>
          <p:cNvSpPr>
            <a:spLocks noGrp="1"/>
          </p:cNvSpPr>
          <p:nvPr>
            <p:ph type="ftr" sz="quarter" idx="11"/>
          </p:nvPr>
        </p:nvSpPr>
        <p:spPr/>
        <p:txBody>
          <a:bodyPr/>
          <a:lstStyle/>
          <a:p>
            <a:r>
              <a:rPr lang="en-US" dirty="0"/>
              <a:t>Presented at the IAC 2019, Washington DC</a:t>
            </a:r>
          </a:p>
        </p:txBody>
      </p:sp>
      <p:sp>
        <p:nvSpPr>
          <p:cNvPr id="7" name="Slide Number Placeholder 6">
            <a:extLst>
              <a:ext uri="{FF2B5EF4-FFF2-40B4-BE49-F238E27FC236}">
                <a16:creationId xmlns:a16="http://schemas.microsoft.com/office/drawing/2014/main" id="{B6E19650-D2BA-9044-AF9D-B6DD138BC451}"/>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47746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1FBF-8B3F-D543-BE73-36E468414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450BC-32B2-6C45-8D15-837E68A8A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844CF4-CF05-E54A-906E-306207472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2297FC-5AC0-4D4B-A9E8-ADE7DB1985B9}"/>
              </a:ext>
            </a:extLst>
          </p:cNvPr>
          <p:cNvSpPr>
            <a:spLocks noGrp="1"/>
          </p:cNvSpPr>
          <p:nvPr>
            <p:ph type="dt" sz="half" idx="10"/>
          </p:nvPr>
        </p:nvSpPr>
        <p:spPr/>
        <p:txBody>
          <a:bodyPr/>
          <a:lstStyle/>
          <a:p>
            <a:r>
              <a:rPr lang="en-US" dirty="0"/>
              <a:t>10/24/19</a:t>
            </a:r>
          </a:p>
        </p:txBody>
      </p:sp>
      <p:sp>
        <p:nvSpPr>
          <p:cNvPr id="6" name="Footer Placeholder 5">
            <a:extLst>
              <a:ext uri="{FF2B5EF4-FFF2-40B4-BE49-F238E27FC236}">
                <a16:creationId xmlns:a16="http://schemas.microsoft.com/office/drawing/2014/main" id="{D6307C53-4BE8-CE48-A06E-C4901AEA9BEE}"/>
              </a:ext>
            </a:extLst>
          </p:cNvPr>
          <p:cNvSpPr>
            <a:spLocks noGrp="1"/>
          </p:cNvSpPr>
          <p:nvPr>
            <p:ph type="ftr" sz="quarter" idx="11"/>
          </p:nvPr>
        </p:nvSpPr>
        <p:spPr/>
        <p:txBody>
          <a:bodyPr/>
          <a:lstStyle/>
          <a:p>
            <a:r>
              <a:rPr lang="en-US" dirty="0"/>
              <a:t>Presented at the IAC 2019, Washington DC</a:t>
            </a:r>
          </a:p>
        </p:txBody>
      </p:sp>
      <p:sp>
        <p:nvSpPr>
          <p:cNvPr id="7" name="Slide Number Placeholder 6">
            <a:extLst>
              <a:ext uri="{FF2B5EF4-FFF2-40B4-BE49-F238E27FC236}">
                <a16:creationId xmlns:a16="http://schemas.microsoft.com/office/drawing/2014/main" id="{BD27629C-57D9-0A4A-B78B-AFA75C74F3F7}"/>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42582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C23E-7F44-924A-B7E3-236F3C1EE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16A7-79A9-EA4B-B32A-74792FEBAA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4A520-5BB0-9449-BE0A-63E9E741A187}"/>
              </a:ext>
            </a:extLst>
          </p:cNvPr>
          <p:cNvSpPr>
            <a:spLocks noGrp="1"/>
          </p:cNvSpPr>
          <p:nvPr>
            <p:ph type="dt" sz="half" idx="10"/>
          </p:nvPr>
        </p:nvSpPr>
        <p:spPr/>
        <p:txBody>
          <a:bodyPr/>
          <a:lstStyle/>
          <a:p>
            <a:r>
              <a:rPr lang="en-US" dirty="0"/>
              <a:t>10/24/19</a:t>
            </a:r>
          </a:p>
        </p:txBody>
      </p:sp>
      <p:sp>
        <p:nvSpPr>
          <p:cNvPr id="5" name="Footer Placeholder 4">
            <a:extLst>
              <a:ext uri="{FF2B5EF4-FFF2-40B4-BE49-F238E27FC236}">
                <a16:creationId xmlns:a16="http://schemas.microsoft.com/office/drawing/2014/main" id="{F8C16B4D-515A-C64B-8F0A-13A6A3B3B60A}"/>
              </a:ext>
            </a:extLst>
          </p:cNvPr>
          <p:cNvSpPr>
            <a:spLocks noGrp="1"/>
          </p:cNvSpPr>
          <p:nvPr>
            <p:ph type="ftr" sz="quarter" idx="11"/>
          </p:nvPr>
        </p:nvSpPr>
        <p:spPr/>
        <p:txBody>
          <a:bodyPr/>
          <a:lstStyle/>
          <a:p>
            <a:r>
              <a:rPr lang="en-US" dirty="0"/>
              <a:t>Presented at the IAC 2019, Washington DC</a:t>
            </a:r>
          </a:p>
        </p:txBody>
      </p:sp>
      <p:sp>
        <p:nvSpPr>
          <p:cNvPr id="6" name="Slide Number Placeholder 5">
            <a:extLst>
              <a:ext uri="{FF2B5EF4-FFF2-40B4-BE49-F238E27FC236}">
                <a16:creationId xmlns:a16="http://schemas.microsoft.com/office/drawing/2014/main" id="{E8B789B0-49B1-E643-99EB-547BE1172BA1}"/>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119725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7EB49-3AF0-8B43-A6FE-CAC582525E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DE3B-3620-0545-882F-101A2DF237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78F4A-0B82-B241-936E-06AFF83FC9DA}"/>
              </a:ext>
            </a:extLst>
          </p:cNvPr>
          <p:cNvSpPr>
            <a:spLocks noGrp="1"/>
          </p:cNvSpPr>
          <p:nvPr>
            <p:ph type="dt" sz="half" idx="10"/>
          </p:nvPr>
        </p:nvSpPr>
        <p:spPr/>
        <p:txBody>
          <a:bodyPr/>
          <a:lstStyle/>
          <a:p>
            <a:r>
              <a:rPr lang="en-US" dirty="0"/>
              <a:t>10/24/19</a:t>
            </a:r>
          </a:p>
        </p:txBody>
      </p:sp>
      <p:sp>
        <p:nvSpPr>
          <p:cNvPr id="5" name="Footer Placeholder 4">
            <a:extLst>
              <a:ext uri="{FF2B5EF4-FFF2-40B4-BE49-F238E27FC236}">
                <a16:creationId xmlns:a16="http://schemas.microsoft.com/office/drawing/2014/main" id="{5A6139F0-4093-4943-A340-D5C7D8D71430}"/>
              </a:ext>
            </a:extLst>
          </p:cNvPr>
          <p:cNvSpPr>
            <a:spLocks noGrp="1"/>
          </p:cNvSpPr>
          <p:nvPr>
            <p:ph type="ftr" sz="quarter" idx="11"/>
          </p:nvPr>
        </p:nvSpPr>
        <p:spPr/>
        <p:txBody>
          <a:bodyPr/>
          <a:lstStyle/>
          <a:p>
            <a:r>
              <a:rPr lang="en-US" dirty="0"/>
              <a:t>Presented at the IAC 2019, Washington DC</a:t>
            </a:r>
          </a:p>
        </p:txBody>
      </p:sp>
      <p:sp>
        <p:nvSpPr>
          <p:cNvPr id="6" name="Slide Number Placeholder 5">
            <a:extLst>
              <a:ext uri="{FF2B5EF4-FFF2-40B4-BE49-F238E27FC236}">
                <a16:creationId xmlns:a16="http://schemas.microsoft.com/office/drawing/2014/main" id="{5D2302A7-0251-A246-9D80-156C510CDCC3}"/>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82339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_White">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EC16571D-E859-6E81-4544-D50739D3CF43}"/>
              </a:ext>
            </a:extLst>
          </p:cNvPr>
          <p:cNvSpPr>
            <a:spLocks noGrp="1"/>
          </p:cNvSpPr>
          <p:nvPr>
            <p:ph type="body" sz="quarter" idx="17"/>
          </p:nvPr>
        </p:nvSpPr>
        <p:spPr>
          <a:xfrm>
            <a:off x="276352" y="842357"/>
            <a:ext cx="11619213" cy="5517803"/>
          </a:xfrm>
          <a:prstGeom prst="rect">
            <a:avLst/>
          </a:prstGeom>
        </p:spPr>
        <p:txBody>
          <a:bodyPr>
            <a:normAutofit/>
          </a:bodyPr>
          <a:lstStyle>
            <a:lvl1pPr marL="342900" indent="-342900">
              <a:lnSpc>
                <a:spcPct val="100000"/>
              </a:lnSpc>
              <a:spcBef>
                <a:spcPts val="600"/>
              </a:spcBef>
              <a:buFont typeface="Arial" panose="020B0604020202020204" pitchFamily="34" charset="0"/>
              <a:buChar char="•"/>
              <a:defRPr sz="2000" b="0" i="0">
                <a:solidFill>
                  <a:schemeClr val="tx1"/>
                </a:solidFill>
                <a:latin typeface="Avenir Medium" panose="02000503020000020003" pitchFamily="2" charset="0"/>
                <a:ea typeface="Helvetica Neue Thin" panose="020B0403020202020204" pitchFamily="34" charset="0"/>
                <a:cs typeface="Gautami" panose="020B0502040204020203" pitchFamily="34" charset="0"/>
              </a:defRPr>
            </a:lvl1pPr>
            <a:lvl2pPr>
              <a:lnSpc>
                <a:spcPct val="100000"/>
              </a:lnSpc>
              <a:spcBef>
                <a:spcPts val="600"/>
              </a:spcBef>
              <a:defRPr sz="1800" b="0" i="0">
                <a:solidFill>
                  <a:schemeClr val="tx1"/>
                </a:solidFill>
                <a:latin typeface="Avenir Medium" panose="02000503020000020003" pitchFamily="2" charset="0"/>
                <a:ea typeface="Helvetica Neue Thin" panose="020B0403020202020204" pitchFamily="34" charset="0"/>
                <a:cs typeface="Gautami" panose="020B0502040204020203" pitchFamily="34" charset="0"/>
              </a:defRPr>
            </a:lvl2pPr>
            <a:lvl3pPr>
              <a:lnSpc>
                <a:spcPct val="100000"/>
              </a:lnSpc>
              <a:spcBef>
                <a:spcPts val="600"/>
              </a:spcBef>
              <a:defRPr sz="1600" b="0" i="0">
                <a:solidFill>
                  <a:schemeClr val="tx1"/>
                </a:solidFill>
                <a:latin typeface="Avenir Medium" panose="02000503020000020003" pitchFamily="2" charset="0"/>
                <a:ea typeface="Helvetica Neue Thin" panose="020B0403020202020204" pitchFamily="34" charset="0"/>
                <a:cs typeface="Gautami" panose="020B0502040204020203" pitchFamily="34" charset="0"/>
              </a:defRPr>
            </a:lvl3pPr>
            <a:lvl4pPr>
              <a:lnSpc>
                <a:spcPct val="100000"/>
              </a:lnSpc>
              <a:spcBef>
                <a:spcPts val="600"/>
              </a:spcBef>
              <a:defRPr sz="1400" b="0" i="0">
                <a:solidFill>
                  <a:schemeClr val="tx1"/>
                </a:solidFill>
                <a:latin typeface="Avenir Medium" panose="02000503020000020003" pitchFamily="2" charset="0"/>
                <a:ea typeface="Helvetica Neue Thin" panose="020B0403020202020204" pitchFamily="34" charset="0"/>
                <a:cs typeface="Gautami" panose="020B0502040204020203" pitchFamily="34" charset="0"/>
              </a:defRPr>
            </a:lvl4pPr>
            <a:lvl5pPr marL="1828800" indent="0">
              <a:lnSpc>
                <a:spcPct val="100000"/>
              </a:lnSpc>
              <a:spcBef>
                <a:spcPts val="600"/>
              </a:spcBef>
              <a:buNone/>
              <a:defRPr sz="1400" b="0" i="0">
                <a:solidFill>
                  <a:schemeClr val="tx1"/>
                </a:solidFill>
                <a:latin typeface="Avenir Medium" panose="02000503020000020003" pitchFamily="2" charset="0"/>
                <a:ea typeface="Helvetica Neue Thin" panose="020B0403020202020204" pitchFamily="34" charset="0"/>
                <a:cs typeface="Gautam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5" name="Rectangle">
            <a:extLst>
              <a:ext uri="{FF2B5EF4-FFF2-40B4-BE49-F238E27FC236}">
                <a16:creationId xmlns:a16="http://schemas.microsoft.com/office/drawing/2014/main" id="{234196D0-81BD-BBAF-F907-AE35B133A976}"/>
              </a:ext>
            </a:extLst>
          </p:cNvPr>
          <p:cNvSpPr/>
          <p:nvPr/>
        </p:nvSpPr>
        <p:spPr>
          <a:xfrm rot="10800000">
            <a:off x="0" y="708348"/>
            <a:ext cx="12192000" cy="54854"/>
          </a:xfrm>
          <a:prstGeom prst="rect">
            <a:avLst/>
          </a:prstGeom>
          <a:gradFill>
            <a:gsLst>
              <a:gs pos="0">
                <a:srgbClr val="D10100"/>
              </a:gs>
              <a:gs pos="100000">
                <a:srgbClr val="053147"/>
              </a:gs>
            </a:gsLst>
            <a:lin ang="13500000"/>
          </a:gradFill>
          <a:ln w="12700">
            <a:miter lim="400000"/>
          </a:ln>
        </p:spPr>
        <p:txBody>
          <a:bodyPr lIns="60960" tIns="60960" rIns="60960" bIns="60960" anchor="ctr"/>
          <a:lstStyle/>
          <a:p>
            <a:pPr defTabSz="609585">
              <a:defRPr sz="4900" spc="0">
                <a:solidFill>
                  <a:srgbClr val="FFFFFF"/>
                </a:solidFill>
                <a:latin typeface="Inter Regular"/>
                <a:ea typeface="Inter Regular"/>
                <a:cs typeface="Inter Regular"/>
                <a:sym typeface="Inter Regular"/>
              </a:defRPr>
            </a:pPr>
            <a:endParaRPr sz="2451" dirty="0"/>
          </a:p>
        </p:txBody>
      </p:sp>
      <p:sp>
        <p:nvSpPr>
          <p:cNvPr id="8" name="Title 1">
            <a:extLst>
              <a:ext uri="{FF2B5EF4-FFF2-40B4-BE49-F238E27FC236}">
                <a16:creationId xmlns:a16="http://schemas.microsoft.com/office/drawing/2014/main" id="{6F99A813-7772-E0A6-7105-52C3B074B525}"/>
              </a:ext>
            </a:extLst>
          </p:cNvPr>
          <p:cNvSpPr>
            <a:spLocks noGrp="1"/>
          </p:cNvSpPr>
          <p:nvPr>
            <p:ph type="title"/>
          </p:nvPr>
        </p:nvSpPr>
        <p:spPr>
          <a:xfrm>
            <a:off x="276352" y="109712"/>
            <a:ext cx="9066431" cy="597042"/>
          </a:xfrm>
          <a:prstGeom prst="rect">
            <a:avLst/>
          </a:prstGeom>
        </p:spPr>
        <p:txBody>
          <a:bodyPr anchor="ctr"/>
          <a:lstStyle>
            <a:lvl1pPr>
              <a:lnSpc>
                <a:spcPct val="100000"/>
              </a:lnSpc>
              <a:spcBef>
                <a:spcPts val="600"/>
              </a:spcBef>
              <a:defRPr sz="2400" b="1" i="0">
                <a:solidFill>
                  <a:schemeClr val="tx1"/>
                </a:solidFill>
                <a:latin typeface="Avenir Heavy" panose="02000503020000020003" pitchFamily="2" charset="0"/>
                <a:ea typeface="Helvetica Neue" panose="02000503000000020004" pitchFamily="2" charset="0"/>
                <a:cs typeface="Gautami" panose="020B05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BAE480F-46B2-0868-D262-A94070222F01}"/>
              </a:ext>
            </a:extLst>
          </p:cNvPr>
          <p:cNvSpPr>
            <a:spLocks noGrp="1"/>
          </p:cNvSpPr>
          <p:nvPr>
            <p:ph type="dt" sz="half" idx="18"/>
          </p:nvPr>
        </p:nvSpPr>
        <p:spPr>
          <a:xfrm>
            <a:off x="276352" y="6502672"/>
            <a:ext cx="1710884" cy="201168"/>
          </a:xfrm>
        </p:spPr>
        <p:txBody>
          <a:bodyPr/>
          <a:lstStyle>
            <a:lvl1pPr>
              <a:defRPr>
                <a:solidFill>
                  <a:schemeClr val="accent2"/>
                </a:solidFill>
              </a:defRPr>
            </a:lvl1pPr>
          </a:lstStyle>
          <a:p>
            <a:endParaRPr lang="en-US" dirty="0"/>
          </a:p>
        </p:txBody>
      </p:sp>
      <p:sp>
        <p:nvSpPr>
          <p:cNvPr id="4" name="Footer Placeholder 3">
            <a:extLst>
              <a:ext uri="{FF2B5EF4-FFF2-40B4-BE49-F238E27FC236}">
                <a16:creationId xmlns:a16="http://schemas.microsoft.com/office/drawing/2014/main" id="{707FD23D-174A-9A41-4E5E-77B09AA05BD1}"/>
              </a:ext>
            </a:extLst>
          </p:cNvPr>
          <p:cNvSpPr>
            <a:spLocks noGrp="1"/>
          </p:cNvSpPr>
          <p:nvPr>
            <p:ph type="ftr" sz="quarter" idx="19"/>
          </p:nvPr>
        </p:nvSpPr>
        <p:spPr>
          <a:xfrm>
            <a:off x="1987236" y="6502672"/>
            <a:ext cx="8065008" cy="201168"/>
          </a:xfrm>
        </p:spPr>
        <p:txBody>
          <a:bodyPr/>
          <a:lstStyle/>
          <a:p>
            <a:endParaRPr lang="en-US" dirty="0"/>
          </a:p>
        </p:txBody>
      </p:sp>
      <p:sp>
        <p:nvSpPr>
          <p:cNvPr id="9" name="Slide Number Placeholder 8">
            <a:extLst>
              <a:ext uri="{FF2B5EF4-FFF2-40B4-BE49-F238E27FC236}">
                <a16:creationId xmlns:a16="http://schemas.microsoft.com/office/drawing/2014/main" id="{DC2BCD1C-4A16-74E3-EC14-52F384D7695D}"/>
              </a:ext>
            </a:extLst>
          </p:cNvPr>
          <p:cNvSpPr>
            <a:spLocks noGrp="1"/>
          </p:cNvSpPr>
          <p:nvPr>
            <p:ph type="sldNum" sz="quarter" idx="20"/>
          </p:nvPr>
        </p:nvSpPr>
        <p:spPr>
          <a:xfrm>
            <a:off x="11228483" y="6502672"/>
            <a:ext cx="667082" cy="201168"/>
          </a:xfrm>
        </p:spPr>
        <p:txBody>
          <a:bodyPr/>
          <a:lstStyle>
            <a:lvl1pPr>
              <a:defRPr>
                <a:solidFill>
                  <a:schemeClr val="accent2"/>
                </a:solidFill>
              </a:defRPr>
            </a:lvl1pPr>
          </a:lstStyle>
          <a:p>
            <a:fld id="{510346ED-8AC9-9E40-97C9-E82D8048B8E6}" type="slidenum">
              <a:rPr lang="en-US" smtClean="0"/>
              <a:t>‹#›</a:t>
            </a:fld>
            <a:endParaRPr lang="en-US" dirty="0"/>
          </a:p>
        </p:txBody>
      </p:sp>
    </p:spTree>
    <p:extLst>
      <p:ext uri="{BB962C8B-B14F-4D97-AF65-F5344CB8AC3E}">
        <p14:creationId xmlns:p14="http://schemas.microsoft.com/office/powerpoint/2010/main" val="24876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4DA3-9FF8-3B47-A36E-4068A5693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4FFE49-A6AA-9F40-8DAD-FE5A6DC7E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61F6B-8D42-8E46-B798-14C1F339A94E}"/>
              </a:ext>
            </a:extLst>
          </p:cNvPr>
          <p:cNvSpPr>
            <a:spLocks noGrp="1"/>
          </p:cNvSpPr>
          <p:nvPr>
            <p:ph type="dt" sz="half" idx="10"/>
          </p:nvPr>
        </p:nvSpPr>
        <p:spPr/>
        <p:txBody>
          <a:bodyPr/>
          <a:lstStyle/>
          <a:p>
            <a:r>
              <a:rPr lang="en-US" dirty="0"/>
              <a:t>10/24/19</a:t>
            </a:r>
          </a:p>
        </p:txBody>
      </p:sp>
      <p:sp>
        <p:nvSpPr>
          <p:cNvPr id="5" name="Footer Placeholder 4">
            <a:extLst>
              <a:ext uri="{FF2B5EF4-FFF2-40B4-BE49-F238E27FC236}">
                <a16:creationId xmlns:a16="http://schemas.microsoft.com/office/drawing/2014/main" id="{300EDED9-A829-EB4D-ADC1-2F95AD11F898}"/>
              </a:ext>
            </a:extLst>
          </p:cNvPr>
          <p:cNvSpPr>
            <a:spLocks noGrp="1"/>
          </p:cNvSpPr>
          <p:nvPr>
            <p:ph type="ftr" sz="quarter" idx="11"/>
          </p:nvPr>
        </p:nvSpPr>
        <p:spPr/>
        <p:txBody>
          <a:bodyPr/>
          <a:lstStyle/>
          <a:p>
            <a:r>
              <a:rPr lang="en-US" dirty="0"/>
              <a:t>Presented at the IAC 2019, Washington DC</a:t>
            </a:r>
          </a:p>
        </p:txBody>
      </p:sp>
      <p:sp>
        <p:nvSpPr>
          <p:cNvPr id="6" name="Slide Number Placeholder 5">
            <a:extLst>
              <a:ext uri="{FF2B5EF4-FFF2-40B4-BE49-F238E27FC236}">
                <a16:creationId xmlns:a16="http://schemas.microsoft.com/office/drawing/2014/main" id="{0F3FE744-90D3-E847-A4E4-857B99ED63C9}"/>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83614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8914-B7E2-9745-BB9C-7E591DCD3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F9294-2756-5245-81F8-825D821720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EE9FA-4E2C-D546-9767-4A438D7819F0}"/>
              </a:ext>
            </a:extLst>
          </p:cNvPr>
          <p:cNvSpPr>
            <a:spLocks noGrp="1"/>
          </p:cNvSpPr>
          <p:nvPr>
            <p:ph type="dt" sz="half" idx="10"/>
          </p:nvPr>
        </p:nvSpPr>
        <p:spPr/>
        <p:txBody>
          <a:bodyPr/>
          <a:lstStyle/>
          <a:p>
            <a:r>
              <a:rPr lang="en-US" dirty="0"/>
              <a:t>10/24/19</a:t>
            </a:r>
          </a:p>
        </p:txBody>
      </p:sp>
      <p:sp>
        <p:nvSpPr>
          <p:cNvPr id="5" name="Footer Placeholder 4">
            <a:extLst>
              <a:ext uri="{FF2B5EF4-FFF2-40B4-BE49-F238E27FC236}">
                <a16:creationId xmlns:a16="http://schemas.microsoft.com/office/drawing/2014/main" id="{4E7012D5-AB9A-8647-9F5C-CE101D13E67A}"/>
              </a:ext>
            </a:extLst>
          </p:cNvPr>
          <p:cNvSpPr>
            <a:spLocks noGrp="1"/>
          </p:cNvSpPr>
          <p:nvPr>
            <p:ph type="ftr" sz="quarter" idx="11"/>
          </p:nvPr>
        </p:nvSpPr>
        <p:spPr/>
        <p:txBody>
          <a:bodyPr/>
          <a:lstStyle/>
          <a:p>
            <a:r>
              <a:rPr lang="en-US" dirty="0"/>
              <a:t>Presented at the IAC 2019, Washington DC</a:t>
            </a:r>
          </a:p>
        </p:txBody>
      </p:sp>
      <p:sp>
        <p:nvSpPr>
          <p:cNvPr id="6" name="Slide Number Placeholder 5">
            <a:extLst>
              <a:ext uri="{FF2B5EF4-FFF2-40B4-BE49-F238E27FC236}">
                <a16:creationId xmlns:a16="http://schemas.microsoft.com/office/drawing/2014/main" id="{1429C6A0-5E1F-324F-BF37-5DD3D83EA518}"/>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7" name="Straight Connector 6">
            <a:extLst>
              <a:ext uri="{FF2B5EF4-FFF2-40B4-BE49-F238E27FC236}">
                <a16:creationId xmlns:a16="http://schemas.microsoft.com/office/drawing/2014/main" id="{1492BF8E-2DC5-8443-8F43-0549A4551DD3}"/>
              </a:ext>
            </a:extLst>
          </p:cNvPr>
          <p:cNvCxnSpPr>
            <a:cxnSpLocks/>
          </p:cNvCxnSpPr>
          <p:nvPr userDrawn="1"/>
        </p:nvCxnSpPr>
        <p:spPr>
          <a:xfrm>
            <a:off x="838200" y="1191493"/>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30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80B0-14E7-8A4D-8B92-45C02191F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2691D-D0F7-3540-A7B4-F373CD826B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D8B281-FCE5-BA43-9E7F-FB8A0B494775}"/>
              </a:ext>
            </a:extLst>
          </p:cNvPr>
          <p:cNvSpPr>
            <a:spLocks noGrp="1"/>
          </p:cNvSpPr>
          <p:nvPr>
            <p:ph type="dt" sz="half" idx="10"/>
          </p:nvPr>
        </p:nvSpPr>
        <p:spPr/>
        <p:txBody>
          <a:bodyPr/>
          <a:lstStyle/>
          <a:p>
            <a:r>
              <a:rPr lang="en-US" dirty="0"/>
              <a:t>10/24/19</a:t>
            </a:r>
          </a:p>
        </p:txBody>
      </p:sp>
      <p:sp>
        <p:nvSpPr>
          <p:cNvPr id="5" name="Footer Placeholder 4">
            <a:extLst>
              <a:ext uri="{FF2B5EF4-FFF2-40B4-BE49-F238E27FC236}">
                <a16:creationId xmlns:a16="http://schemas.microsoft.com/office/drawing/2014/main" id="{FFCA6605-32BC-8F44-B39E-3539CF6C8968}"/>
              </a:ext>
            </a:extLst>
          </p:cNvPr>
          <p:cNvSpPr>
            <a:spLocks noGrp="1"/>
          </p:cNvSpPr>
          <p:nvPr>
            <p:ph type="ftr" sz="quarter" idx="11"/>
          </p:nvPr>
        </p:nvSpPr>
        <p:spPr/>
        <p:txBody>
          <a:bodyPr/>
          <a:lstStyle/>
          <a:p>
            <a:r>
              <a:rPr lang="en-US" dirty="0"/>
              <a:t>Presented at the IAC 2019, Washington DC</a:t>
            </a:r>
          </a:p>
        </p:txBody>
      </p:sp>
      <p:sp>
        <p:nvSpPr>
          <p:cNvPr id="6" name="Slide Number Placeholder 5">
            <a:extLst>
              <a:ext uri="{FF2B5EF4-FFF2-40B4-BE49-F238E27FC236}">
                <a16:creationId xmlns:a16="http://schemas.microsoft.com/office/drawing/2014/main" id="{8ED85AE5-8BD1-3A47-A86E-47CB31324DB7}"/>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3016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B6CC-A6A9-6B4E-B354-CEF32E18A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880F2-E35F-7D44-93A3-FFC78A315C02}"/>
              </a:ext>
            </a:extLst>
          </p:cNvPr>
          <p:cNvSpPr>
            <a:spLocks noGrp="1"/>
          </p:cNvSpPr>
          <p:nvPr>
            <p:ph sz="half" idx="1"/>
          </p:nvPr>
        </p:nvSpPr>
        <p:spPr>
          <a:xfrm>
            <a:off x="838200" y="1233055"/>
            <a:ext cx="5181600" cy="4943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163FC-91DA-CA48-B660-1E84FA7F057B}"/>
              </a:ext>
            </a:extLst>
          </p:cNvPr>
          <p:cNvSpPr>
            <a:spLocks noGrp="1"/>
          </p:cNvSpPr>
          <p:nvPr>
            <p:ph sz="half" idx="2"/>
          </p:nvPr>
        </p:nvSpPr>
        <p:spPr>
          <a:xfrm>
            <a:off x="6172200" y="1233055"/>
            <a:ext cx="5181600" cy="4943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D7746B-74CA-7A4D-85F5-68E2DEED1B03}"/>
              </a:ext>
            </a:extLst>
          </p:cNvPr>
          <p:cNvSpPr>
            <a:spLocks noGrp="1"/>
          </p:cNvSpPr>
          <p:nvPr>
            <p:ph type="dt" sz="half" idx="10"/>
          </p:nvPr>
        </p:nvSpPr>
        <p:spPr/>
        <p:txBody>
          <a:bodyPr/>
          <a:lstStyle/>
          <a:p>
            <a:r>
              <a:rPr lang="en-US" dirty="0"/>
              <a:t>10/24/19</a:t>
            </a:r>
          </a:p>
        </p:txBody>
      </p:sp>
      <p:sp>
        <p:nvSpPr>
          <p:cNvPr id="6" name="Footer Placeholder 5">
            <a:extLst>
              <a:ext uri="{FF2B5EF4-FFF2-40B4-BE49-F238E27FC236}">
                <a16:creationId xmlns:a16="http://schemas.microsoft.com/office/drawing/2014/main" id="{D8FF7C79-9CD9-EA42-9E38-D7CDFD181189}"/>
              </a:ext>
            </a:extLst>
          </p:cNvPr>
          <p:cNvSpPr>
            <a:spLocks noGrp="1"/>
          </p:cNvSpPr>
          <p:nvPr>
            <p:ph type="ftr" sz="quarter" idx="11"/>
          </p:nvPr>
        </p:nvSpPr>
        <p:spPr/>
        <p:txBody>
          <a:bodyPr/>
          <a:lstStyle/>
          <a:p>
            <a:r>
              <a:rPr lang="en-US" dirty="0"/>
              <a:t>Presented at the IAC 2019, Washington DC</a:t>
            </a:r>
          </a:p>
        </p:txBody>
      </p:sp>
      <p:sp>
        <p:nvSpPr>
          <p:cNvPr id="7" name="Slide Number Placeholder 6">
            <a:extLst>
              <a:ext uri="{FF2B5EF4-FFF2-40B4-BE49-F238E27FC236}">
                <a16:creationId xmlns:a16="http://schemas.microsoft.com/office/drawing/2014/main" id="{50754407-71A5-5245-8D44-FBEDEBD08719}"/>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8" name="Straight Connector 7">
            <a:extLst>
              <a:ext uri="{FF2B5EF4-FFF2-40B4-BE49-F238E27FC236}">
                <a16:creationId xmlns:a16="http://schemas.microsoft.com/office/drawing/2014/main" id="{8A036CFA-D291-C348-883E-3DBBCD326C5B}"/>
              </a:ext>
            </a:extLst>
          </p:cNvPr>
          <p:cNvCxnSpPr>
            <a:cxnSpLocks/>
          </p:cNvCxnSpPr>
          <p:nvPr userDrawn="1"/>
        </p:nvCxnSpPr>
        <p:spPr>
          <a:xfrm>
            <a:off x="838200" y="1177638"/>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17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0DD8-209A-6743-ADFF-687F1C9370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924581-29AA-6843-9CC6-6FCEB18A1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A56FE6-A85E-5A48-B645-77ED46C06E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556DE-F397-5040-8F0E-DF948DF91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3ED792-F82E-4748-B67D-1BC6CB93B0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9FB43-C922-8848-B4E9-88CDA3C249EA}"/>
              </a:ext>
            </a:extLst>
          </p:cNvPr>
          <p:cNvSpPr>
            <a:spLocks noGrp="1"/>
          </p:cNvSpPr>
          <p:nvPr>
            <p:ph type="dt" sz="half" idx="10"/>
          </p:nvPr>
        </p:nvSpPr>
        <p:spPr/>
        <p:txBody>
          <a:bodyPr/>
          <a:lstStyle/>
          <a:p>
            <a:r>
              <a:rPr lang="en-US" dirty="0"/>
              <a:t>10/24/19</a:t>
            </a:r>
          </a:p>
        </p:txBody>
      </p:sp>
      <p:sp>
        <p:nvSpPr>
          <p:cNvPr id="8" name="Footer Placeholder 7">
            <a:extLst>
              <a:ext uri="{FF2B5EF4-FFF2-40B4-BE49-F238E27FC236}">
                <a16:creationId xmlns:a16="http://schemas.microsoft.com/office/drawing/2014/main" id="{EBF4BD56-F79D-354F-91B9-BB6329842821}"/>
              </a:ext>
            </a:extLst>
          </p:cNvPr>
          <p:cNvSpPr>
            <a:spLocks noGrp="1"/>
          </p:cNvSpPr>
          <p:nvPr>
            <p:ph type="ftr" sz="quarter" idx="11"/>
          </p:nvPr>
        </p:nvSpPr>
        <p:spPr/>
        <p:txBody>
          <a:bodyPr/>
          <a:lstStyle/>
          <a:p>
            <a:r>
              <a:rPr lang="en-US" dirty="0"/>
              <a:t>Presented at the IAC 2019, Washington DC</a:t>
            </a:r>
          </a:p>
        </p:txBody>
      </p:sp>
      <p:sp>
        <p:nvSpPr>
          <p:cNvPr id="9" name="Slide Number Placeholder 8">
            <a:extLst>
              <a:ext uri="{FF2B5EF4-FFF2-40B4-BE49-F238E27FC236}">
                <a16:creationId xmlns:a16="http://schemas.microsoft.com/office/drawing/2014/main" id="{81DFC076-2D36-DD4E-97BD-92A184CB2D69}"/>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19403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0BD4-E14E-0F49-AAFB-3423466FF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3AD705-9094-D842-860F-AF51B95D094B}"/>
              </a:ext>
            </a:extLst>
          </p:cNvPr>
          <p:cNvSpPr>
            <a:spLocks noGrp="1"/>
          </p:cNvSpPr>
          <p:nvPr>
            <p:ph type="dt" sz="half" idx="10"/>
          </p:nvPr>
        </p:nvSpPr>
        <p:spPr/>
        <p:txBody>
          <a:bodyPr/>
          <a:lstStyle/>
          <a:p>
            <a:r>
              <a:rPr lang="en-US" dirty="0"/>
              <a:t>10/24/19</a:t>
            </a:r>
          </a:p>
        </p:txBody>
      </p:sp>
      <p:sp>
        <p:nvSpPr>
          <p:cNvPr id="4" name="Footer Placeholder 3">
            <a:extLst>
              <a:ext uri="{FF2B5EF4-FFF2-40B4-BE49-F238E27FC236}">
                <a16:creationId xmlns:a16="http://schemas.microsoft.com/office/drawing/2014/main" id="{C0AB9B0A-EAD1-644D-B18E-8E3D2C694FEA}"/>
              </a:ext>
            </a:extLst>
          </p:cNvPr>
          <p:cNvSpPr>
            <a:spLocks noGrp="1"/>
          </p:cNvSpPr>
          <p:nvPr>
            <p:ph type="ftr" sz="quarter" idx="11"/>
          </p:nvPr>
        </p:nvSpPr>
        <p:spPr/>
        <p:txBody>
          <a:bodyPr/>
          <a:lstStyle/>
          <a:p>
            <a:r>
              <a:rPr lang="en-US" dirty="0"/>
              <a:t>Presented at the IAC 2019, Washington DC</a:t>
            </a:r>
          </a:p>
        </p:txBody>
      </p:sp>
      <p:sp>
        <p:nvSpPr>
          <p:cNvPr id="5" name="Slide Number Placeholder 4">
            <a:extLst>
              <a:ext uri="{FF2B5EF4-FFF2-40B4-BE49-F238E27FC236}">
                <a16:creationId xmlns:a16="http://schemas.microsoft.com/office/drawing/2014/main" id="{5466DB3C-B87A-0E4A-8567-517228086F15}"/>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6" name="Straight Connector 5">
            <a:extLst>
              <a:ext uri="{FF2B5EF4-FFF2-40B4-BE49-F238E27FC236}">
                <a16:creationId xmlns:a16="http://schemas.microsoft.com/office/drawing/2014/main" id="{6D915805-EB8D-6B48-A622-4C8238791354}"/>
              </a:ext>
            </a:extLst>
          </p:cNvPr>
          <p:cNvCxnSpPr>
            <a:cxnSpLocks/>
          </p:cNvCxnSpPr>
          <p:nvPr userDrawn="1"/>
        </p:nvCxnSpPr>
        <p:spPr>
          <a:xfrm>
            <a:off x="838200" y="1233054"/>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41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018BA-C2F5-2A48-B497-19B4E5EBA6B1}"/>
              </a:ext>
            </a:extLst>
          </p:cNvPr>
          <p:cNvSpPr>
            <a:spLocks noGrp="1"/>
          </p:cNvSpPr>
          <p:nvPr>
            <p:ph type="dt" sz="half" idx="10"/>
          </p:nvPr>
        </p:nvSpPr>
        <p:spPr/>
        <p:txBody>
          <a:bodyPr/>
          <a:lstStyle/>
          <a:p>
            <a:r>
              <a:rPr lang="en-US" dirty="0"/>
              <a:t>10/24/19</a:t>
            </a:r>
          </a:p>
        </p:txBody>
      </p:sp>
      <p:sp>
        <p:nvSpPr>
          <p:cNvPr id="3" name="Footer Placeholder 2">
            <a:extLst>
              <a:ext uri="{FF2B5EF4-FFF2-40B4-BE49-F238E27FC236}">
                <a16:creationId xmlns:a16="http://schemas.microsoft.com/office/drawing/2014/main" id="{511896DC-825F-4746-B096-E9CCD99E4B30}"/>
              </a:ext>
            </a:extLst>
          </p:cNvPr>
          <p:cNvSpPr>
            <a:spLocks noGrp="1"/>
          </p:cNvSpPr>
          <p:nvPr>
            <p:ph type="ftr" sz="quarter" idx="11"/>
          </p:nvPr>
        </p:nvSpPr>
        <p:spPr/>
        <p:txBody>
          <a:bodyPr/>
          <a:lstStyle/>
          <a:p>
            <a:r>
              <a:rPr lang="en-US" dirty="0"/>
              <a:t>Presented at the IAC 2019, Washington DC</a:t>
            </a:r>
          </a:p>
        </p:txBody>
      </p:sp>
      <p:sp>
        <p:nvSpPr>
          <p:cNvPr id="4" name="Slide Number Placeholder 3">
            <a:extLst>
              <a:ext uri="{FF2B5EF4-FFF2-40B4-BE49-F238E27FC236}">
                <a16:creationId xmlns:a16="http://schemas.microsoft.com/office/drawing/2014/main" id="{B4975E57-6C3F-A74A-A193-F6D0840214EC}"/>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260899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D35CE0-BE9E-04E2-2621-F00930C32596}"/>
              </a:ext>
            </a:extLst>
          </p:cNvPr>
          <p:cNvSpPr>
            <a:spLocks noGrp="1"/>
          </p:cNvSpPr>
          <p:nvPr>
            <p:ph type="dt" sz="half" idx="2"/>
          </p:nvPr>
        </p:nvSpPr>
        <p:spPr>
          <a:xfrm>
            <a:off x="352612" y="6492875"/>
            <a:ext cx="1710884" cy="365125"/>
          </a:xfrm>
          <a:prstGeom prst="rect">
            <a:avLst/>
          </a:prstGeom>
        </p:spPr>
        <p:txBody>
          <a:bodyPr vert="horz" lIns="91440" tIns="45720" rIns="0" bIns="45720" rtlCol="0" anchor="ctr"/>
          <a:lstStyle>
            <a:lvl1pPr algn="l">
              <a:defRPr sz="800" b="0"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7" name="Slide Number Placeholder 5">
            <a:extLst>
              <a:ext uri="{FF2B5EF4-FFF2-40B4-BE49-F238E27FC236}">
                <a16:creationId xmlns:a16="http://schemas.microsoft.com/office/drawing/2014/main" id="{C65E2747-DA59-7796-1E3F-3EC6A115C85F}"/>
              </a:ext>
            </a:extLst>
          </p:cNvPr>
          <p:cNvSpPr>
            <a:spLocks noGrp="1"/>
          </p:cNvSpPr>
          <p:nvPr>
            <p:ph type="sldNum" sz="quarter" idx="4"/>
          </p:nvPr>
        </p:nvSpPr>
        <p:spPr>
          <a:xfrm>
            <a:off x="10739671" y="6492875"/>
            <a:ext cx="667082" cy="365125"/>
          </a:xfrm>
          <a:prstGeom prst="rect">
            <a:avLst/>
          </a:prstGeom>
        </p:spPr>
        <p:txBody>
          <a:bodyPr vert="horz" lIns="91440" tIns="45720" rIns="91440" bIns="45720" rtlCol="0" anchor="ctr"/>
          <a:lstStyle>
            <a:lvl1pPr algn="r">
              <a:defRPr lang="en-US" sz="800" b="0" i="0" smtClean="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10346ED-8AC9-9E40-97C9-E82D8048B8E6}" type="slidenum">
              <a:rPr lang="en-US" smtClean="0"/>
              <a:t>‹#›</a:t>
            </a:fld>
            <a:endParaRPr lang="en-US" dirty="0"/>
          </a:p>
        </p:txBody>
      </p:sp>
      <p:sp>
        <p:nvSpPr>
          <p:cNvPr id="4" name="Footer Placeholder 4">
            <a:extLst>
              <a:ext uri="{FF2B5EF4-FFF2-40B4-BE49-F238E27FC236}">
                <a16:creationId xmlns:a16="http://schemas.microsoft.com/office/drawing/2014/main" id="{7E51E61B-E6F8-0827-169D-DB44CB6C8AEC}"/>
              </a:ext>
            </a:extLst>
          </p:cNvPr>
          <p:cNvSpPr>
            <a:spLocks noGrp="1"/>
          </p:cNvSpPr>
          <p:nvPr>
            <p:ph type="ftr" sz="quarter" idx="3"/>
          </p:nvPr>
        </p:nvSpPr>
        <p:spPr>
          <a:xfrm>
            <a:off x="2063496" y="6656832"/>
            <a:ext cx="8065008" cy="201168"/>
          </a:xfrm>
          <a:prstGeom prst="rect">
            <a:avLst/>
          </a:prstGeom>
        </p:spPr>
        <p:txBody>
          <a:bodyPr vert="horz" lIns="91440" tIns="45720" rIns="91440" bIns="45720" rtlCol="0" anchor="ctr"/>
          <a:lstStyle>
            <a:lvl1pPr algn="ctr">
              <a:defRPr sz="700" b="0" i="0">
                <a:solidFill>
                  <a:schemeClr val="tx1">
                    <a:tint val="75000"/>
                  </a:schemeClr>
                </a:solidFill>
                <a:latin typeface="+mn-lt"/>
                <a:cs typeface="Arial Narrow" panose="020B0604020202020204" pitchFamily="34" charset="0"/>
              </a:defRPr>
            </a:lvl1pPr>
          </a:lstStyle>
          <a:p>
            <a:endParaRPr lang="en-US" dirty="0"/>
          </a:p>
        </p:txBody>
      </p:sp>
      <p:sp>
        <p:nvSpPr>
          <p:cNvPr id="3" name="Slide Number Placeholder 5">
            <a:extLst>
              <a:ext uri="{FF2B5EF4-FFF2-40B4-BE49-F238E27FC236}">
                <a16:creationId xmlns:a16="http://schemas.microsoft.com/office/drawing/2014/main" id="{15AD9272-33AD-F9DB-D4A8-21EDA489DA60}"/>
              </a:ext>
            </a:extLst>
          </p:cNvPr>
          <p:cNvSpPr txBox="1">
            <a:spLocks/>
          </p:cNvSpPr>
          <p:nvPr/>
        </p:nvSpPr>
        <p:spPr>
          <a:xfrm>
            <a:off x="11172306" y="6492875"/>
            <a:ext cx="667082"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800" b="0" i="0" kern="1200" smtClean="0">
                <a:solidFill>
                  <a:srgbClr val="EB1B2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2"/>
              </a:solidFill>
            </a:endParaRPr>
          </a:p>
        </p:txBody>
      </p:sp>
    </p:spTree>
    <p:extLst>
      <p:ext uri="{BB962C8B-B14F-4D97-AF65-F5344CB8AC3E}">
        <p14:creationId xmlns:p14="http://schemas.microsoft.com/office/powerpoint/2010/main" val="170004157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97320-3AF0-5D44-9066-73C3676C7B9A}"/>
              </a:ext>
            </a:extLst>
          </p:cNvPr>
          <p:cNvSpPr>
            <a:spLocks noGrp="1"/>
          </p:cNvSpPr>
          <p:nvPr>
            <p:ph type="title"/>
          </p:nvPr>
        </p:nvSpPr>
        <p:spPr>
          <a:xfrm>
            <a:off x="838200" y="365125"/>
            <a:ext cx="10515600" cy="73010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E841B9D-1DDF-D14F-8C04-2008F217F295}"/>
              </a:ext>
            </a:extLst>
          </p:cNvPr>
          <p:cNvSpPr>
            <a:spLocks noGrp="1"/>
          </p:cNvSpPr>
          <p:nvPr>
            <p:ph type="body" idx="1"/>
          </p:nvPr>
        </p:nvSpPr>
        <p:spPr>
          <a:xfrm>
            <a:off x="838200" y="1274618"/>
            <a:ext cx="10515600" cy="49023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4B2F80-9BC6-F046-8E95-DD26CF08B790}"/>
              </a:ext>
            </a:extLst>
          </p:cNvPr>
          <p:cNvSpPr>
            <a:spLocks noGrp="1"/>
          </p:cNvSpPr>
          <p:nvPr>
            <p:ph type="dt" sz="half" idx="2"/>
          </p:nvPr>
        </p:nvSpPr>
        <p:spPr>
          <a:xfrm>
            <a:off x="838200" y="6356350"/>
            <a:ext cx="921327" cy="365125"/>
          </a:xfrm>
          <a:prstGeom prst="rect">
            <a:avLst/>
          </a:prstGeom>
        </p:spPr>
        <p:txBody>
          <a:bodyPr vert="horz" lIns="91440" tIns="45720" rIns="91440" bIns="45720" rtlCol="0" anchor="ctr"/>
          <a:lstStyle>
            <a:lvl1pPr algn="l">
              <a:defRPr sz="1200">
                <a:solidFill>
                  <a:schemeClr val="bg1"/>
                </a:solidFill>
              </a:defRPr>
            </a:lvl1pPr>
          </a:lstStyle>
          <a:p>
            <a:r>
              <a:rPr lang="en-US" dirty="0"/>
              <a:t>10/24/19</a:t>
            </a:r>
          </a:p>
        </p:txBody>
      </p:sp>
      <p:sp>
        <p:nvSpPr>
          <p:cNvPr id="5" name="Footer Placeholder 4">
            <a:extLst>
              <a:ext uri="{FF2B5EF4-FFF2-40B4-BE49-F238E27FC236}">
                <a16:creationId xmlns:a16="http://schemas.microsoft.com/office/drawing/2014/main" id="{DC65011D-EE93-9743-95FF-B098C3A2A353}"/>
              </a:ext>
            </a:extLst>
          </p:cNvPr>
          <p:cNvSpPr>
            <a:spLocks noGrp="1"/>
          </p:cNvSpPr>
          <p:nvPr>
            <p:ph type="ftr" sz="quarter" idx="3"/>
          </p:nvPr>
        </p:nvSpPr>
        <p:spPr>
          <a:xfrm>
            <a:off x="3775364" y="6356349"/>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Presented at the IAC 2019, Washington DC</a:t>
            </a:r>
          </a:p>
        </p:txBody>
      </p:sp>
      <p:sp>
        <p:nvSpPr>
          <p:cNvPr id="6" name="Slide Number Placeholder 5">
            <a:extLst>
              <a:ext uri="{FF2B5EF4-FFF2-40B4-BE49-F238E27FC236}">
                <a16:creationId xmlns:a16="http://schemas.microsoft.com/office/drawing/2014/main" id="{CE810F3D-DD49-B947-AB10-207BB93D2BF4}"/>
              </a:ext>
            </a:extLst>
          </p:cNvPr>
          <p:cNvSpPr>
            <a:spLocks noGrp="1"/>
          </p:cNvSpPr>
          <p:nvPr>
            <p:ph type="sldNum" sz="quarter" idx="4"/>
          </p:nvPr>
        </p:nvSpPr>
        <p:spPr>
          <a:xfrm>
            <a:off x="10848108" y="6356350"/>
            <a:ext cx="505691" cy="365125"/>
          </a:xfrm>
          <a:prstGeom prst="rect">
            <a:avLst/>
          </a:prstGeom>
        </p:spPr>
        <p:txBody>
          <a:bodyPr vert="horz" lIns="91440" tIns="45720" rIns="91440" bIns="45720" rtlCol="0" anchor="ctr"/>
          <a:lstStyle>
            <a:lvl1pPr algn="r">
              <a:defRPr sz="1200">
                <a:solidFill>
                  <a:schemeClr val="bg1"/>
                </a:solidFill>
              </a:defRPr>
            </a:lvl1pPr>
          </a:lstStyle>
          <a:p>
            <a:fld id="{25ADB87F-70B0-D147-BFD4-A1CFE22B7145}" type="slidenum">
              <a:rPr lang="en-US" smtClean="0"/>
              <a:pPr/>
              <a:t>‹#›</a:t>
            </a:fld>
            <a:endParaRPr lang="en-US" dirty="0"/>
          </a:p>
        </p:txBody>
      </p:sp>
      <p:pic>
        <p:nvPicPr>
          <p:cNvPr id="10" name="Picture 9">
            <a:extLst>
              <a:ext uri="{FF2B5EF4-FFF2-40B4-BE49-F238E27FC236}">
                <a16:creationId xmlns:a16="http://schemas.microsoft.com/office/drawing/2014/main" id="{3687A43D-259F-374E-B8CE-4C36862873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53799" y="185737"/>
            <a:ext cx="731520" cy="585216"/>
          </a:xfrm>
          <a:prstGeom prst="rect">
            <a:avLst/>
          </a:prstGeom>
        </p:spPr>
      </p:pic>
    </p:spTree>
    <p:extLst>
      <p:ext uri="{BB962C8B-B14F-4D97-AF65-F5344CB8AC3E}">
        <p14:creationId xmlns:p14="http://schemas.microsoft.com/office/powerpoint/2010/main" val="6384375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3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3247"/>
            </a:gs>
            <a:gs pos="79000">
              <a:schemeClr val="accent1">
                <a:lumMod val="10000"/>
                <a:lumOff val="90000"/>
              </a:schemeClr>
            </a:gs>
            <a:gs pos="73000">
              <a:schemeClr val="accent6">
                <a:lumMod val="40000"/>
                <a:lumOff val="60000"/>
              </a:schemeClr>
            </a:gs>
            <a:gs pos="99000">
              <a:srgbClr val="C00000"/>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71D015-5268-561A-469F-A7BDB4DD8723}"/>
              </a:ext>
            </a:extLst>
          </p:cNvPr>
          <p:cNvSpPr txBox="1"/>
          <p:nvPr/>
        </p:nvSpPr>
        <p:spPr>
          <a:xfrm>
            <a:off x="280100" y="763630"/>
            <a:ext cx="8309424" cy="5493812"/>
          </a:xfrm>
          <a:prstGeom prst="rect">
            <a:avLst/>
          </a:prstGeom>
        </p:spPr>
        <p:txBody>
          <a:bodyPr wrap="square" rtlCol="0" anchor="t">
            <a:spAutoFit/>
          </a:bodyPr>
          <a:lstStyle/>
          <a:p>
            <a:pPr marL="0" marR="0" algn="just">
              <a:lnSpc>
                <a:spcPts val="1200"/>
              </a:lnSpc>
              <a:spcBef>
                <a:spcPts val="0"/>
              </a:spcBef>
              <a:spcAft>
                <a:spcPts val="0"/>
              </a:spcAft>
            </a:pPr>
            <a:endParaRPr lang="en-US" sz="2400" b="1" dirty="0">
              <a:solidFill>
                <a:schemeClr val="bg1"/>
              </a:solidFill>
              <a:effectLst/>
              <a:latin typeface="Avenir Heavy" panose="02000503020000020003" pitchFamily="2" charset="0"/>
              <a:ea typeface="Times New Roman" panose="02020603050405020304" pitchFamily="18" charset="0"/>
              <a:cs typeface="Kohinoor Devanagari Semibold" panose="02000000000000000000" pitchFamily="2" charset="77"/>
            </a:endParaRPr>
          </a:p>
          <a:p>
            <a:pPr marL="0" marR="0" algn="just">
              <a:lnSpc>
                <a:spcPts val="1200"/>
              </a:lnSpc>
              <a:spcBef>
                <a:spcPts val="0"/>
              </a:spcBef>
              <a:spcAft>
                <a:spcPts val="0"/>
              </a:spcAft>
            </a:pPr>
            <a:endParaRPr lang="en-US" sz="2400" b="1" dirty="0">
              <a:solidFill>
                <a:schemeClr val="bg1"/>
              </a:solidFill>
              <a:effectLst/>
              <a:latin typeface="Avenir Heavy" panose="02000503020000020003" pitchFamily="2" charset="0"/>
              <a:ea typeface="Times New Roman" panose="02020603050405020304" pitchFamily="18" charset="0"/>
              <a:cs typeface="Kohinoor Devanagari Semibold" panose="02000000000000000000" pitchFamily="2" charset="77"/>
            </a:endParaRPr>
          </a:p>
          <a:p>
            <a:pPr marL="0" marR="0" algn="just">
              <a:lnSpc>
                <a:spcPts val="1200"/>
              </a:lnSpc>
              <a:spcBef>
                <a:spcPts val="0"/>
              </a:spcBef>
              <a:spcAft>
                <a:spcPts val="0"/>
              </a:spcAft>
            </a:pPr>
            <a:r>
              <a:rPr lang="en-US" sz="2400" b="1" dirty="0">
                <a:solidFill>
                  <a:schemeClr val="bg1"/>
                </a:solidFill>
                <a:effectLst/>
                <a:latin typeface="Avenir Heavy" panose="02000503020000020003" pitchFamily="2" charset="0"/>
                <a:ea typeface="Times New Roman" panose="02020603050405020304" pitchFamily="18" charset="0"/>
                <a:cs typeface="Kohinoor Devanagari Semibold" panose="02000000000000000000" pitchFamily="2" charset="77"/>
              </a:rPr>
              <a:t>A Multi-Probe Mission at Jupiter is Within our Reach!!</a:t>
            </a:r>
          </a:p>
          <a:p>
            <a:pPr algn="l">
              <a:spcBef>
                <a:spcPts val="600"/>
              </a:spcBef>
              <a:spcAft>
                <a:spcPts val="600"/>
              </a:spcAft>
            </a:pPr>
            <a:endParaRPr lang="en-US" b="1" dirty="0">
              <a:solidFill>
                <a:schemeClr val="bg1"/>
              </a:solidFill>
              <a:latin typeface="Avenir Heavy" panose="02000503020000020003" pitchFamily="2" charset="0"/>
              <a:cs typeface="Kohinoor Devanagari Semibold" panose="02000000000000000000" pitchFamily="2" charset="77"/>
            </a:endParaRP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Ethiraj Venkatapathy</a:t>
            </a: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NASA Senior Technologist for Entry Systems</a:t>
            </a: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Chief Technologist for the Entry Systems and Technology Division</a:t>
            </a: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NASA Ames Research Center</a:t>
            </a:r>
          </a:p>
          <a:p>
            <a:pPr algn="l">
              <a:spcBef>
                <a:spcPts val="600"/>
              </a:spcBef>
              <a:spcAft>
                <a:spcPts val="600"/>
              </a:spcAft>
            </a:pPr>
            <a:endParaRPr lang="en-US" b="1" dirty="0">
              <a:solidFill>
                <a:schemeClr val="bg1"/>
              </a:solidFill>
              <a:latin typeface="Avenir Heavy" panose="02000503020000020003" pitchFamily="2" charset="0"/>
              <a:cs typeface="Kohinoor Devanagari Semibold" panose="02000000000000000000" pitchFamily="2" charset="77"/>
            </a:endParaRP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OPAG  </a:t>
            </a: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November 2023</a:t>
            </a:r>
          </a:p>
          <a:p>
            <a:pPr algn="l">
              <a:spcBef>
                <a:spcPts val="600"/>
              </a:spcBef>
              <a:spcAft>
                <a:spcPts val="600"/>
              </a:spcAft>
            </a:pPr>
            <a:endParaRPr lang="en-US" b="1" dirty="0">
              <a:solidFill>
                <a:schemeClr val="bg1"/>
              </a:solidFill>
              <a:latin typeface="Avenir Heavy" panose="02000503020000020003" pitchFamily="2" charset="0"/>
              <a:cs typeface="Kohinoor Devanagari Semibold" panose="02000000000000000000" pitchFamily="2" charset="77"/>
            </a:endParaRPr>
          </a:p>
          <a:p>
            <a:pPr algn="l">
              <a:spcBef>
                <a:spcPts val="600"/>
              </a:spcBef>
              <a:spcAft>
                <a:spcPts val="600"/>
              </a:spcAft>
            </a:pPr>
            <a:endParaRPr lang="en-US" b="1" dirty="0">
              <a:solidFill>
                <a:schemeClr val="bg1"/>
              </a:solidFill>
              <a:latin typeface="Avenir Heavy" panose="02000503020000020003" pitchFamily="2" charset="0"/>
              <a:cs typeface="Kohinoor Devanagari Semibold" panose="02000000000000000000" pitchFamily="2" charset="77"/>
            </a:endParaRPr>
          </a:p>
          <a:p>
            <a:pPr algn="l">
              <a:spcBef>
                <a:spcPts val="600"/>
              </a:spcBef>
              <a:spcAft>
                <a:spcPts val="600"/>
              </a:spcAft>
            </a:pPr>
            <a:r>
              <a:rPr lang="en-US" b="1" dirty="0">
                <a:solidFill>
                  <a:schemeClr val="bg1"/>
                </a:solidFill>
                <a:latin typeface="Avenir Heavy" panose="02000503020000020003" pitchFamily="2" charset="0"/>
                <a:cs typeface="Kohinoor Devanagari Semibold" panose="02000000000000000000" pitchFamily="2" charset="77"/>
              </a:rPr>
              <a:t>Contributions by Mairead Stackpoole, Donald Ellerby, and Megan MacDonald of NASA Ames are gratefully acknowledged </a:t>
            </a:r>
          </a:p>
        </p:txBody>
      </p:sp>
    </p:spTree>
    <p:extLst>
      <p:ext uri="{BB962C8B-B14F-4D97-AF65-F5344CB8AC3E}">
        <p14:creationId xmlns:p14="http://schemas.microsoft.com/office/powerpoint/2010/main" val="86410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51AA0-CF06-1F24-F778-360B91D3F697}"/>
              </a:ext>
            </a:extLst>
          </p:cNvPr>
          <p:cNvSpPr>
            <a:spLocks noGrp="1"/>
          </p:cNvSpPr>
          <p:nvPr>
            <p:ph type="title"/>
          </p:nvPr>
        </p:nvSpPr>
        <p:spPr>
          <a:xfrm>
            <a:off x="607398" y="139328"/>
            <a:ext cx="10977204" cy="1008024"/>
          </a:xfrm>
        </p:spPr>
        <p:txBody>
          <a:bodyPr/>
          <a:lstStyle/>
          <a:p>
            <a:r>
              <a:rPr lang="en-US" sz="2000" dirty="0">
                <a:solidFill>
                  <a:schemeClr val="bg1"/>
                </a:solidFill>
                <a:latin typeface="Avenir Book" panose="02000503020000020003" pitchFamily="2" charset="0"/>
              </a:rPr>
              <a:t>Advances in modeling, simulation, and analysis capabilities (2020)</a:t>
            </a:r>
            <a:endParaRPr lang="en-US" sz="2800" dirty="0">
              <a:latin typeface="Avenir Book" panose="02000503020000020003" pitchFamily="2" charset="0"/>
            </a:endParaRPr>
          </a:p>
        </p:txBody>
      </p:sp>
      <p:sp>
        <p:nvSpPr>
          <p:cNvPr id="2" name="Text Placeholder 1">
            <a:extLst>
              <a:ext uri="{FF2B5EF4-FFF2-40B4-BE49-F238E27FC236}">
                <a16:creationId xmlns:a16="http://schemas.microsoft.com/office/drawing/2014/main" id="{7199EA26-1795-482F-0AC4-BBD026789AD5}"/>
              </a:ext>
            </a:extLst>
          </p:cNvPr>
          <p:cNvSpPr>
            <a:spLocks noGrp="1"/>
          </p:cNvSpPr>
          <p:nvPr>
            <p:ph idx="1"/>
          </p:nvPr>
        </p:nvSpPr>
        <p:spPr>
          <a:xfrm>
            <a:off x="748672" y="2563386"/>
            <a:ext cx="5652127" cy="5446857"/>
          </a:xfrm>
        </p:spPr>
        <p:txBody>
          <a:bodyPr>
            <a:normAutofit/>
          </a:bodyPr>
          <a:lstStyle/>
          <a:p>
            <a:pPr marL="0" indent="0">
              <a:spcAft>
                <a:spcPts val="600"/>
              </a:spcAft>
              <a:buNone/>
            </a:pPr>
            <a:r>
              <a:rPr lang="en-US" sz="2000" b="1" dirty="0">
                <a:latin typeface="Avenir Book" panose="02000503020000020003" pitchFamily="2" charset="0"/>
              </a:rPr>
              <a:t>Modeling and Flow-Physics: </a:t>
            </a:r>
          </a:p>
          <a:p>
            <a:pPr marL="800100" lvl="1" indent="-457200">
              <a:buFont typeface="+mj-lt"/>
              <a:buAutoNum type="arabicPeriod"/>
            </a:pPr>
            <a:r>
              <a:rPr lang="en-US" sz="1800" dirty="0">
                <a:latin typeface="Avenir Book" panose="02000503020000020003" pitchFamily="2" charset="0"/>
              </a:rPr>
              <a:t>Coupled Ablation</a:t>
            </a:r>
            <a:endParaRPr lang="en-US" sz="1600" i="1" dirty="0">
              <a:latin typeface="Avenir Book" panose="02000503020000020003" pitchFamily="2" charset="0"/>
            </a:endParaRPr>
          </a:p>
          <a:p>
            <a:pPr marL="800100" lvl="1" indent="-457200">
              <a:buFont typeface="+mj-lt"/>
              <a:buAutoNum type="arabicPeriod"/>
            </a:pPr>
            <a:r>
              <a:rPr lang="en-US" sz="1800" dirty="0">
                <a:effectLst/>
                <a:latin typeface="Avenir Book" panose="02000503020000020003" pitchFamily="2" charset="0"/>
              </a:rPr>
              <a:t>Heatshield Shape Change</a:t>
            </a:r>
            <a:endParaRPr lang="en-US" sz="1800" i="1" dirty="0">
              <a:effectLst/>
              <a:latin typeface="Avenir Book" panose="02000503020000020003" pitchFamily="2" charset="0"/>
            </a:endParaRPr>
          </a:p>
          <a:p>
            <a:pPr marL="800100" lvl="1" indent="-457200">
              <a:buFont typeface="+mj-lt"/>
              <a:buAutoNum type="arabicPeriod"/>
            </a:pPr>
            <a:r>
              <a:rPr lang="en-US" sz="1800" dirty="0">
                <a:latin typeface="Avenir Book" panose="02000503020000020003" pitchFamily="2" charset="0"/>
              </a:rPr>
              <a:t>Radiative heating</a:t>
            </a:r>
            <a:endParaRPr lang="en-US" sz="1600" i="1" dirty="0">
              <a:latin typeface="Avenir Book" panose="02000503020000020003" pitchFamily="2" charset="0"/>
            </a:endParaRPr>
          </a:p>
          <a:p>
            <a:pPr marL="800100" lvl="1" indent="-457200">
              <a:buFont typeface="+mj-lt"/>
              <a:buAutoNum type="arabicPeriod"/>
            </a:pPr>
            <a:r>
              <a:rPr lang="en-US" sz="1800" dirty="0">
                <a:effectLst/>
                <a:latin typeface="Avenir Book" panose="02000503020000020003" pitchFamily="2" charset="0"/>
              </a:rPr>
              <a:t>Multicomponent Diffusion</a:t>
            </a:r>
            <a:endParaRPr lang="en-US" sz="1600" i="1" dirty="0">
              <a:effectLst/>
              <a:latin typeface="Avenir Book" panose="02000503020000020003" pitchFamily="2" charset="0"/>
            </a:endParaRPr>
          </a:p>
          <a:p>
            <a:pPr marL="800100" lvl="1" indent="-457200">
              <a:buFont typeface="+mj-lt"/>
              <a:buAutoNum type="arabicPeriod"/>
            </a:pPr>
            <a:r>
              <a:rPr lang="en-US" sz="1800" dirty="0">
                <a:latin typeface="Avenir Book" panose="02000503020000020003" pitchFamily="2" charset="0"/>
              </a:rPr>
              <a:t>Ionization Potential Lowering</a:t>
            </a:r>
            <a:r>
              <a:rPr lang="en-US" sz="1600" i="1" dirty="0">
                <a:effectLst/>
                <a:latin typeface="Avenir Book" panose="02000503020000020003" pitchFamily="2" charset="0"/>
              </a:rPr>
              <a:t> </a:t>
            </a:r>
          </a:p>
          <a:p>
            <a:pPr marL="800100" lvl="1" indent="-457200">
              <a:buFont typeface="+mj-lt"/>
              <a:buAutoNum type="arabicPeriod"/>
            </a:pPr>
            <a:r>
              <a:rPr lang="en-US" sz="1800" dirty="0">
                <a:latin typeface="Avenir Book" panose="02000503020000020003" pitchFamily="2" charset="0"/>
              </a:rPr>
              <a:t>Coupled Flowfield and Radiation</a:t>
            </a:r>
            <a:endParaRPr lang="en-US" sz="1600" i="1" dirty="0">
              <a:effectLst/>
              <a:latin typeface="Avenir Book" panose="02000503020000020003" pitchFamily="2" charset="0"/>
            </a:endParaRPr>
          </a:p>
          <a:p>
            <a:pPr marL="800100" lvl="1" indent="-457200">
              <a:buFont typeface="+mj-lt"/>
              <a:buAutoNum type="arabicPeriod"/>
            </a:pPr>
            <a:r>
              <a:rPr lang="en-US" sz="1800" dirty="0">
                <a:effectLst/>
                <a:latin typeface="Avenir Book" panose="02000503020000020003" pitchFamily="2" charset="0"/>
              </a:rPr>
              <a:t>Impact of Freestream Radiative Absorption</a:t>
            </a:r>
            <a:endParaRPr lang="en-US" sz="2000" dirty="0">
              <a:effectLst/>
              <a:latin typeface="Avenir Book" panose="02000503020000020003" pitchFamily="2" charset="0"/>
            </a:endParaRPr>
          </a:p>
          <a:p>
            <a:pPr marL="457200" indent="-457200">
              <a:spcAft>
                <a:spcPts val="600"/>
              </a:spcAft>
              <a:buFont typeface="+mj-lt"/>
              <a:buAutoNum type="arabicPeriod"/>
            </a:pPr>
            <a:endParaRPr lang="en-US" sz="2000" b="1" dirty="0">
              <a:effectLst/>
              <a:latin typeface="Avenir Book" panose="02000503020000020003" pitchFamily="2" charset="0"/>
            </a:endParaRPr>
          </a:p>
          <a:p>
            <a:pPr marL="457200" indent="-457200">
              <a:spcAft>
                <a:spcPts val="600"/>
              </a:spcAft>
              <a:buFont typeface="+mj-lt"/>
              <a:buAutoNum type="arabicPeriod"/>
            </a:pPr>
            <a:endParaRPr lang="en-US" sz="3200" b="1" dirty="0">
              <a:effectLst/>
              <a:latin typeface="Avenir Book" panose="02000503020000020003" pitchFamily="2" charset="0"/>
            </a:endParaRPr>
          </a:p>
          <a:p>
            <a:pPr marL="457200" indent="-457200">
              <a:spcAft>
                <a:spcPts val="600"/>
              </a:spcAft>
              <a:buFont typeface="+mj-lt"/>
              <a:buAutoNum type="arabicPeriod"/>
            </a:pPr>
            <a:endParaRPr lang="en-US" sz="2000" b="1" dirty="0">
              <a:effectLst/>
              <a:latin typeface="Avenir Book" panose="02000503020000020003" pitchFamily="2" charset="0"/>
            </a:endParaRPr>
          </a:p>
          <a:p>
            <a:pPr>
              <a:spcAft>
                <a:spcPts val="600"/>
              </a:spcAft>
            </a:pPr>
            <a:endParaRPr lang="en-US" sz="2000"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5619958E-651A-B409-B621-7C14E4189D8F}"/>
              </a:ext>
            </a:extLst>
          </p:cNvPr>
          <p:cNvSpPr>
            <a:spLocks noGrp="1"/>
          </p:cNvSpPr>
          <p:nvPr>
            <p:ph type="sldNum" sz="quarter" idx="12"/>
          </p:nvPr>
        </p:nvSpPr>
        <p:spPr/>
        <p:txBody>
          <a:bodyPr/>
          <a:lstStyle/>
          <a:p>
            <a:fld id="{510346ED-8AC9-9E40-97C9-E82D8048B8E6}" type="slidenum">
              <a:rPr lang="en-US" smtClean="0"/>
              <a:t>10</a:t>
            </a:fld>
            <a:endParaRPr lang="en-US" dirty="0"/>
          </a:p>
        </p:txBody>
      </p:sp>
      <p:pic>
        <p:nvPicPr>
          <p:cNvPr id="5" name="Picture 4">
            <a:extLst>
              <a:ext uri="{FF2B5EF4-FFF2-40B4-BE49-F238E27FC236}">
                <a16:creationId xmlns:a16="http://schemas.microsoft.com/office/drawing/2014/main" id="{D40775B9-C934-0187-D7FD-ABCA83476F6B}"/>
              </a:ext>
            </a:extLst>
          </p:cNvPr>
          <p:cNvPicPr>
            <a:picLocks noChangeAspect="1"/>
          </p:cNvPicPr>
          <p:nvPr/>
        </p:nvPicPr>
        <p:blipFill rotWithShape="1">
          <a:blip r:embed="rId2"/>
          <a:srcRect t="4916" b="13810"/>
          <a:stretch/>
        </p:blipFill>
        <p:spPr>
          <a:xfrm>
            <a:off x="7303844" y="1312009"/>
            <a:ext cx="4364695" cy="2834133"/>
          </a:xfrm>
          <a:prstGeom prst="rect">
            <a:avLst/>
          </a:prstGeom>
        </p:spPr>
      </p:pic>
      <p:grpSp>
        <p:nvGrpSpPr>
          <p:cNvPr id="7" name="Group 6">
            <a:extLst>
              <a:ext uri="{FF2B5EF4-FFF2-40B4-BE49-F238E27FC236}">
                <a16:creationId xmlns:a16="http://schemas.microsoft.com/office/drawing/2014/main" id="{9918CA31-C74C-3C3F-D29C-EFB1D32066A5}"/>
              </a:ext>
            </a:extLst>
          </p:cNvPr>
          <p:cNvGrpSpPr/>
          <p:nvPr/>
        </p:nvGrpSpPr>
        <p:grpSpPr>
          <a:xfrm>
            <a:off x="1722952" y="5396731"/>
            <a:ext cx="2626050" cy="830997"/>
            <a:chOff x="1474474" y="5525353"/>
            <a:chExt cx="2626050" cy="830997"/>
          </a:xfrm>
        </p:grpSpPr>
        <p:sp>
          <p:nvSpPr>
            <p:cNvPr id="10" name="TextBox 9">
              <a:extLst>
                <a:ext uri="{FF2B5EF4-FFF2-40B4-BE49-F238E27FC236}">
                  <a16:creationId xmlns:a16="http://schemas.microsoft.com/office/drawing/2014/main" id="{59174525-B377-EEB9-BC7F-1C4C6F2C1D17}"/>
                </a:ext>
              </a:extLst>
            </p:cNvPr>
            <p:cNvSpPr txBox="1"/>
            <p:nvPr/>
          </p:nvSpPr>
          <p:spPr>
            <a:xfrm>
              <a:off x="1486109" y="5525353"/>
              <a:ext cx="2614415" cy="830997"/>
            </a:xfrm>
            <a:prstGeom prst="rect">
              <a:avLst/>
            </a:prstGeom>
            <a:solidFill>
              <a:srgbClr val="FFEAA4"/>
            </a:solidFill>
          </p:spPr>
          <p:txBody>
            <a:bodyPr wrap="square" rtlCol="0">
              <a:spAutoFit/>
            </a:bodyPr>
            <a:lstStyle/>
            <a:p>
              <a:pPr algn="l"/>
              <a:r>
                <a:rPr lang="en-US" sz="1600" b="1" dirty="0">
                  <a:latin typeface="Avenir Medium" panose="02000503020000020003" pitchFamily="2" charset="0"/>
                </a:rPr>
                <a:t>Important Assumption:</a:t>
              </a:r>
            </a:p>
            <a:p>
              <a:pPr marL="285750" indent="-285750" algn="l">
                <a:buFont typeface="Arial" panose="020B0604020202020204" pitchFamily="34" charset="0"/>
                <a:buChar char="•"/>
              </a:pPr>
              <a:r>
                <a:rPr lang="en-US" sz="1400" i="1" dirty="0">
                  <a:latin typeface="Avenir Medium" panose="02000503020000020003" pitchFamily="2" charset="0"/>
                </a:rPr>
                <a:t>Steady-state ablation</a:t>
              </a:r>
            </a:p>
            <a:p>
              <a:pPr algn="l"/>
              <a:r>
                <a:rPr lang="en-US" sz="1600" i="1" dirty="0">
                  <a:latin typeface="Avenir Medium" panose="02000503020000020003" pitchFamily="2" charset="0"/>
                </a:rPr>
                <a:t>   </a:t>
              </a:r>
            </a:p>
          </p:txBody>
        </p:sp>
        <p:pic>
          <p:nvPicPr>
            <p:cNvPr id="14" name="Picture 13" descr="A black text on a white background&#10;&#10;Description automatically generated">
              <a:extLst>
                <a:ext uri="{FF2B5EF4-FFF2-40B4-BE49-F238E27FC236}">
                  <a16:creationId xmlns:a16="http://schemas.microsoft.com/office/drawing/2014/main" id="{A13A7A1C-95D0-06E8-3461-BD9B7726539E}"/>
                </a:ext>
              </a:extLst>
            </p:cNvPr>
            <p:cNvPicPr>
              <a:picLocks noChangeAspect="1"/>
            </p:cNvPicPr>
            <p:nvPr/>
          </p:nvPicPr>
          <p:blipFill rotWithShape="1">
            <a:blip r:embed="rId3"/>
            <a:srcRect t="37844" b="18253"/>
            <a:stretch/>
          </p:blipFill>
          <p:spPr>
            <a:xfrm>
              <a:off x="1474474" y="6066417"/>
              <a:ext cx="2551088" cy="289933"/>
            </a:xfrm>
            <a:prstGeom prst="rect">
              <a:avLst/>
            </a:prstGeom>
          </p:spPr>
        </p:pic>
      </p:grpSp>
      <p:pic>
        <p:nvPicPr>
          <p:cNvPr id="16" name="Picture 15" descr="A graph of energy equation&#10;&#10;Description automatically generated">
            <a:extLst>
              <a:ext uri="{FF2B5EF4-FFF2-40B4-BE49-F238E27FC236}">
                <a16:creationId xmlns:a16="http://schemas.microsoft.com/office/drawing/2014/main" id="{0A2DF490-B866-3BB4-08FB-F80F6DB92D0E}"/>
              </a:ext>
            </a:extLst>
          </p:cNvPr>
          <p:cNvPicPr>
            <a:picLocks noChangeAspect="1"/>
          </p:cNvPicPr>
          <p:nvPr/>
        </p:nvPicPr>
        <p:blipFill rotWithShape="1">
          <a:blip r:embed="rId4"/>
          <a:srcRect l="6146" r="4151" b="17370"/>
          <a:stretch/>
        </p:blipFill>
        <p:spPr>
          <a:xfrm>
            <a:off x="6324606" y="4074790"/>
            <a:ext cx="3532030" cy="2643882"/>
          </a:xfrm>
          <a:prstGeom prst="rect">
            <a:avLst/>
          </a:prstGeom>
        </p:spPr>
      </p:pic>
      <p:sp>
        <p:nvSpPr>
          <p:cNvPr id="6" name="TextBox 5">
            <a:extLst>
              <a:ext uri="{FF2B5EF4-FFF2-40B4-BE49-F238E27FC236}">
                <a16:creationId xmlns:a16="http://schemas.microsoft.com/office/drawing/2014/main" id="{C169D8E2-37BA-3E49-AF95-73A744A5E444}"/>
              </a:ext>
            </a:extLst>
          </p:cNvPr>
          <p:cNvSpPr txBox="1"/>
          <p:nvPr/>
        </p:nvSpPr>
        <p:spPr>
          <a:xfrm>
            <a:off x="748673" y="1177175"/>
            <a:ext cx="6555172" cy="1231106"/>
          </a:xfrm>
          <a:prstGeom prst="rect">
            <a:avLst/>
          </a:prstGeom>
          <a:noFill/>
        </p:spPr>
        <p:txBody>
          <a:bodyPr wrap="square" rtlCol="0">
            <a:spAutoFit/>
          </a:bodyPr>
          <a:lstStyle/>
          <a:p>
            <a:r>
              <a:rPr lang="en-US" sz="2000" b="1" dirty="0">
                <a:solidFill>
                  <a:schemeClr val="bg1"/>
                </a:solidFill>
                <a:effectLst/>
                <a:latin typeface="Avenir Book" panose="02000503020000020003" pitchFamily="2" charset="0"/>
              </a:rPr>
              <a:t>Parametric Uncertainty Analysis:</a:t>
            </a:r>
            <a:br>
              <a:rPr lang="en-US" sz="2800" dirty="0">
                <a:solidFill>
                  <a:schemeClr val="bg1"/>
                </a:solidFill>
                <a:effectLst/>
                <a:latin typeface="Avenir Book" panose="02000503020000020003" pitchFamily="2" charset="0"/>
              </a:rPr>
            </a:br>
            <a:r>
              <a:rPr lang="en-US" sz="1800" dirty="0">
                <a:solidFill>
                  <a:schemeClr val="bg1"/>
                </a:solidFill>
                <a:latin typeface="Avenir Book" panose="02000503020000020003" pitchFamily="2" charset="0"/>
              </a:rPr>
              <a:t>U</a:t>
            </a:r>
            <a:r>
              <a:rPr lang="en-US" sz="1800" dirty="0">
                <a:solidFill>
                  <a:schemeClr val="bg1"/>
                </a:solidFill>
                <a:effectLst/>
                <a:latin typeface="Avenir Book" panose="02000503020000020003" pitchFamily="2" charset="0"/>
              </a:rPr>
              <a:t>ncertainties in physical quantities, such as kinetic rates, lines strengths of atomic species, oscillator strengths of molecular species, and heats of formation</a:t>
            </a:r>
            <a:endParaRPr lang="en-US" dirty="0">
              <a:latin typeface="Avenir Book" panose="02000503020000020003" pitchFamily="2" charset="0"/>
            </a:endParaRPr>
          </a:p>
        </p:txBody>
      </p:sp>
    </p:spTree>
    <p:extLst>
      <p:ext uri="{BB962C8B-B14F-4D97-AF65-F5344CB8AC3E}">
        <p14:creationId xmlns:p14="http://schemas.microsoft.com/office/powerpoint/2010/main" val="335101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0664-F2F3-497D-A572-49A6284D7B95}"/>
              </a:ext>
            </a:extLst>
          </p:cNvPr>
          <p:cNvSpPr>
            <a:spLocks noGrp="1"/>
          </p:cNvSpPr>
          <p:nvPr>
            <p:ph type="title"/>
          </p:nvPr>
        </p:nvSpPr>
        <p:spPr>
          <a:xfrm>
            <a:off x="838199" y="365125"/>
            <a:ext cx="10669859" cy="730105"/>
          </a:xfrm>
        </p:spPr>
        <p:txBody>
          <a:bodyPr/>
          <a:lstStyle/>
          <a:p>
            <a:r>
              <a:rPr lang="en-US" sz="2400" dirty="0">
                <a:latin typeface="Avenir Book" panose="02000503020000020003" pitchFamily="2" charset="0"/>
              </a:rPr>
              <a:t>A New Capability - Laser Enhanced Arc Jet Testing</a:t>
            </a:r>
          </a:p>
        </p:txBody>
      </p:sp>
      <p:sp>
        <p:nvSpPr>
          <p:cNvPr id="3" name="Content Placeholder 2">
            <a:extLst>
              <a:ext uri="{FF2B5EF4-FFF2-40B4-BE49-F238E27FC236}">
                <a16:creationId xmlns:a16="http://schemas.microsoft.com/office/drawing/2014/main" id="{0BFF14B2-7802-4BF6-BE98-9AE11D766763}"/>
              </a:ext>
            </a:extLst>
          </p:cNvPr>
          <p:cNvSpPr>
            <a:spLocks noGrp="1"/>
          </p:cNvSpPr>
          <p:nvPr>
            <p:ph idx="1"/>
          </p:nvPr>
        </p:nvSpPr>
        <p:spPr/>
        <p:txBody>
          <a:bodyPr>
            <a:normAutofit/>
          </a:bodyPr>
          <a:lstStyle/>
          <a:p>
            <a:pPr algn="just"/>
            <a:r>
              <a:rPr lang="en-US" sz="1600" dirty="0">
                <a:latin typeface="Avenir Book" panose="02000503020000020003" pitchFamily="2" charset="0"/>
              </a:rPr>
              <a:t>The Interaction Heating Facility (IHF) has a 60-MW constricted arc-heater which operates at pressures from 0.1 to 1 MPa and enthalpy levels from 5 to 28 MJ/kg (2000 to 12,000 Btu/lb).</a:t>
            </a:r>
          </a:p>
          <a:p>
            <a:pPr algn="just"/>
            <a:r>
              <a:rPr lang="en-US" sz="1600" dirty="0">
                <a:latin typeface="Avenir Book" panose="02000503020000020003" pitchFamily="2" charset="0"/>
              </a:rPr>
              <a:t>Can deliver heat fluxes as high as 7.5 kW/cm</a:t>
            </a:r>
            <a:r>
              <a:rPr lang="en-US" sz="1600" baseline="30000" dirty="0">
                <a:latin typeface="Avenir Book" panose="02000503020000020003" pitchFamily="2" charset="0"/>
              </a:rPr>
              <a:t>2</a:t>
            </a:r>
            <a:r>
              <a:rPr lang="en-US" sz="1600" dirty="0">
                <a:latin typeface="Avenir Book" panose="02000503020000020003" pitchFamily="2" charset="0"/>
              </a:rPr>
              <a:t> to stagnation models (7.6-cm nozzle)</a:t>
            </a:r>
          </a:p>
          <a:p>
            <a:pPr algn="just"/>
            <a:r>
              <a:rPr lang="en-US" sz="1600" dirty="0">
                <a:latin typeface="Avenir Book" panose="02000503020000020003" pitchFamily="2" charset="0"/>
              </a:rPr>
              <a:t>Can operate in stagnation, free jet wedge, or flat panel test configurations in simulated hypersonic boundary layer flow environments</a:t>
            </a:r>
          </a:p>
          <a:p>
            <a:r>
              <a:rPr lang="en-US" sz="1600" dirty="0">
                <a:latin typeface="Avenir Book" panose="02000503020000020003" pitchFamily="2" charset="0"/>
              </a:rPr>
              <a:t>Laser Enhanced Arc jet Facility (LEAF) is located at IHF</a:t>
            </a:r>
            <a:br>
              <a:rPr lang="en-US" sz="1600" dirty="0">
                <a:latin typeface="Avenir Book" panose="02000503020000020003" pitchFamily="2" charset="0"/>
              </a:rPr>
            </a:br>
            <a:endParaRPr lang="en-US" sz="1600" dirty="0">
              <a:latin typeface="Avenir Book" panose="02000503020000020003" pitchFamily="2" charset="0"/>
            </a:endParaRPr>
          </a:p>
        </p:txBody>
      </p:sp>
      <p:sp>
        <p:nvSpPr>
          <p:cNvPr id="4" name="Date Placeholder 3">
            <a:extLst>
              <a:ext uri="{FF2B5EF4-FFF2-40B4-BE49-F238E27FC236}">
                <a16:creationId xmlns:a16="http://schemas.microsoft.com/office/drawing/2014/main" id="{66B609D5-42C5-4E94-A3DC-7BAF24B76634}"/>
              </a:ext>
            </a:extLst>
          </p:cNvPr>
          <p:cNvSpPr>
            <a:spLocks noGrp="1"/>
          </p:cNvSpPr>
          <p:nvPr>
            <p:ph type="dt" sz="half" idx="10"/>
          </p:nvPr>
        </p:nvSpPr>
        <p:spPr/>
        <p:txBody>
          <a:bodyPr/>
          <a:lstStyle/>
          <a:p>
            <a:r>
              <a:rPr lang="en-US" dirty="0">
                <a:solidFill>
                  <a:prstClr val="black">
                    <a:lumMod val="50000"/>
                    <a:lumOff val="50000"/>
                  </a:prstClr>
                </a:solidFill>
              </a:rPr>
              <a:t>June 2023</a:t>
            </a:r>
          </a:p>
        </p:txBody>
      </p:sp>
      <p:sp>
        <p:nvSpPr>
          <p:cNvPr id="5" name="Footer Placeholder 4">
            <a:extLst>
              <a:ext uri="{FF2B5EF4-FFF2-40B4-BE49-F238E27FC236}">
                <a16:creationId xmlns:a16="http://schemas.microsoft.com/office/drawing/2014/main" id="{3394B77E-0787-474A-9DEA-890CEF0215FE}"/>
              </a:ext>
            </a:extLst>
          </p:cNvPr>
          <p:cNvSpPr>
            <a:spLocks noGrp="1"/>
          </p:cNvSpPr>
          <p:nvPr>
            <p:ph type="ftr" sz="quarter" idx="11"/>
          </p:nvPr>
        </p:nvSpPr>
        <p:spPr/>
        <p:txBody>
          <a:bodyPr/>
          <a:lstStyle/>
          <a:p>
            <a:r>
              <a:rPr lang="en-US" dirty="0">
                <a:solidFill>
                  <a:prstClr val="black">
                    <a:lumMod val="50000"/>
                    <a:lumOff val="50000"/>
                  </a:prstClr>
                </a:solidFill>
              </a:rPr>
              <a:t>National Space and Missile Materials Symposium 2023</a:t>
            </a:r>
          </a:p>
        </p:txBody>
      </p:sp>
      <p:sp>
        <p:nvSpPr>
          <p:cNvPr id="6" name="Slide Number Placeholder 5">
            <a:extLst>
              <a:ext uri="{FF2B5EF4-FFF2-40B4-BE49-F238E27FC236}">
                <a16:creationId xmlns:a16="http://schemas.microsoft.com/office/drawing/2014/main" id="{1A32599F-9255-43EC-B1C3-385C4303DDF7}"/>
              </a:ext>
            </a:extLst>
          </p:cNvPr>
          <p:cNvSpPr>
            <a:spLocks noGrp="1"/>
          </p:cNvSpPr>
          <p:nvPr>
            <p:ph type="sldNum" sz="quarter" idx="12"/>
          </p:nvPr>
        </p:nvSpPr>
        <p:spPr/>
        <p:txBody>
          <a:bodyPr/>
          <a:lstStyle/>
          <a:p>
            <a:fld id="{73FCCCAE-C0A6-4BB7-B82B-AC74E56A11C4}" type="slidenum">
              <a:rPr lang="en-US">
                <a:solidFill>
                  <a:prstClr val="black">
                    <a:lumMod val="50000"/>
                    <a:lumOff val="50000"/>
                  </a:prstClr>
                </a:solidFill>
              </a:rPr>
              <a:pPr/>
              <a:t>11</a:t>
            </a:fld>
            <a:endParaRPr lang="en-US" dirty="0">
              <a:solidFill>
                <a:prstClr val="black">
                  <a:lumMod val="50000"/>
                  <a:lumOff val="50000"/>
                </a:prstClr>
              </a:solidFill>
            </a:endParaRPr>
          </a:p>
        </p:txBody>
      </p:sp>
      <p:pic>
        <p:nvPicPr>
          <p:cNvPr id="139" name="Picture 138">
            <a:extLst>
              <a:ext uri="{FF2B5EF4-FFF2-40B4-BE49-F238E27FC236}">
                <a16:creationId xmlns:a16="http://schemas.microsoft.com/office/drawing/2014/main" id="{57BBC0E8-4102-EC0F-3EA4-1BB53776A19C}"/>
              </a:ext>
            </a:extLst>
          </p:cNvPr>
          <p:cNvPicPr>
            <a:picLocks noChangeAspect="1"/>
          </p:cNvPicPr>
          <p:nvPr/>
        </p:nvPicPr>
        <p:blipFill>
          <a:blip r:embed="rId3"/>
          <a:stretch>
            <a:fillRect/>
          </a:stretch>
        </p:blipFill>
        <p:spPr>
          <a:xfrm>
            <a:off x="993084" y="3282680"/>
            <a:ext cx="5684520" cy="3154638"/>
          </a:xfrm>
          <a:prstGeom prst="rect">
            <a:avLst/>
          </a:prstGeom>
          <a:solidFill>
            <a:schemeClr val="bg1"/>
          </a:solidFill>
          <a:ln>
            <a:solidFill>
              <a:schemeClr val="tx1"/>
            </a:solidFill>
          </a:ln>
        </p:spPr>
      </p:pic>
      <p:pic>
        <p:nvPicPr>
          <p:cNvPr id="141" name="Picture 8">
            <a:extLst>
              <a:ext uri="{FF2B5EF4-FFF2-40B4-BE49-F238E27FC236}">
                <a16:creationId xmlns:a16="http://schemas.microsoft.com/office/drawing/2014/main" id="{5BDCE0EF-BC86-C248-60B7-59E70E3F161F}"/>
              </a:ext>
            </a:extLst>
          </p:cNvPr>
          <p:cNvPicPr>
            <a:picLocks noChangeAspect="1"/>
          </p:cNvPicPr>
          <p:nvPr/>
        </p:nvPicPr>
        <p:blipFill>
          <a:blip r:embed="rId4"/>
          <a:stretch>
            <a:fillRect/>
          </a:stretch>
        </p:blipFill>
        <p:spPr>
          <a:xfrm>
            <a:off x="7005377" y="3282680"/>
            <a:ext cx="3835343" cy="3132151"/>
          </a:xfrm>
          <a:prstGeom prst="rect">
            <a:avLst/>
          </a:prstGeom>
          <a:ln>
            <a:solidFill>
              <a:schemeClr val="tx1"/>
            </a:solidFill>
          </a:ln>
        </p:spPr>
      </p:pic>
      <p:sp>
        <p:nvSpPr>
          <p:cNvPr id="142" name="TextBox 141">
            <a:extLst>
              <a:ext uri="{FF2B5EF4-FFF2-40B4-BE49-F238E27FC236}">
                <a16:creationId xmlns:a16="http://schemas.microsoft.com/office/drawing/2014/main" id="{16633634-9DE0-57D8-275D-58884B4B3957}"/>
              </a:ext>
            </a:extLst>
          </p:cNvPr>
          <p:cNvSpPr txBox="1"/>
          <p:nvPr/>
        </p:nvSpPr>
        <p:spPr>
          <a:xfrm>
            <a:off x="7901329" y="2837785"/>
            <a:ext cx="2485341" cy="369332"/>
          </a:xfrm>
          <a:prstGeom prst="rect">
            <a:avLst/>
          </a:prstGeom>
          <a:noFill/>
        </p:spPr>
        <p:txBody>
          <a:bodyPr wrap="square">
            <a:spAutoFit/>
          </a:bodyPr>
          <a:lstStyle/>
          <a:p>
            <a:pPr algn="ctr"/>
            <a:r>
              <a:rPr lang="en-US" b="1" dirty="0">
                <a:solidFill>
                  <a:prstClr val="black"/>
                </a:solidFill>
                <a:latin typeface="Avenir Heavy" panose="02000503020000020003" pitchFamily="2" charset="0"/>
                <a:cs typeface="Arial"/>
              </a:rPr>
              <a:t>50 kW set power</a:t>
            </a:r>
            <a:endParaRPr lang="en-US" b="1" dirty="0">
              <a:solidFill>
                <a:prstClr val="black"/>
              </a:solidFill>
              <a:latin typeface="Avenir Heavy" panose="02000503020000020003" pitchFamily="2" charset="0"/>
            </a:endParaRPr>
          </a:p>
        </p:txBody>
      </p:sp>
    </p:spTree>
    <p:extLst>
      <p:ext uri="{BB962C8B-B14F-4D97-AF65-F5344CB8AC3E}">
        <p14:creationId xmlns:p14="http://schemas.microsoft.com/office/powerpoint/2010/main" val="200033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F120C-DD49-34B8-C39C-3F7156A71181}"/>
              </a:ext>
            </a:extLst>
          </p:cNvPr>
          <p:cNvSpPr>
            <a:spLocks noGrp="1"/>
          </p:cNvSpPr>
          <p:nvPr>
            <p:ph type="title"/>
          </p:nvPr>
        </p:nvSpPr>
        <p:spPr/>
        <p:txBody>
          <a:bodyPr/>
          <a:lstStyle/>
          <a:p>
            <a:r>
              <a:rPr lang="en-US" sz="2400" dirty="0">
                <a:latin typeface="Avenir Book" panose="02000503020000020003" pitchFamily="2" charset="0"/>
              </a:rPr>
              <a:t>New &amp; Heritage TPS Materials</a:t>
            </a:r>
          </a:p>
        </p:txBody>
      </p:sp>
      <p:sp>
        <p:nvSpPr>
          <p:cNvPr id="2" name="Text Placeholder 1">
            <a:extLst>
              <a:ext uri="{FF2B5EF4-FFF2-40B4-BE49-F238E27FC236}">
                <a16:creationId xmlns:a16="http://schemas.microsoft.com/office/drawing/2014/main" id="{83630897-277C-1D95-DC1A-B7AA81AEF3A1}"/>
              </a:ext>
            </a:extLst>
          </p:cNvPr>
          <p:cNvSpPr>
            <a:spLocks noGrp="1"/>
          </p:cNvSpPr>
          <p:nvPr>
            <p:ph idx="1"/>
          </p:nvPr>
        </p:nvSpPr>
        <p:spPr>
          <a:xfrm>
            <a:off x="838200" y="1274618"/>
            <a:ext cx="10515600" cy="5362156"/>
          </a:xfrm>
        </p:spPr>
        <p:txBody>
          <a:bodyPr>
            <a:normAutofit fontScale="70000" lnSpcReduction="20000"/>
          </a:bodyPr>
          <a:lstStyle/>
          <a:p>
            <a:pPr marL="0" indent="0">
              <a:lnSpc>
                <a:spcPct val="110000"/>
              </a:lnSpc>
              <a:spcAft>
                <a:spcPts val="600"/>
              </a:spcAft>
              <a:buNone/>
            </a:pPr>
            <a:r>
              <a:rPr lang="en-US" sz="2900" b="1" dirty="0">
                <a:latin typeface="Avenir Book" panose="02000503020000020003" pitchFamily="2" charset="0"/>
              </a:rPr>
              <a:t>TPS potentially capable of supporting a future multi-probe Jupiter mission are:</a:t>
            </a:r>
            <a:endParaRPr lang="en-US" sz="4600" b="1" dirty="0">
              <a:latin typeface="Avenir Book" panose="02000503020000020003" pitchFamily="2" charset="0"/>
            </a:endParaRPr>
          </a:p>
          <a:p>
            <a:pPr>
              <a:lnSpc>
                <a:spcPct val="110000"/>
              </a:lnSpc>
              <a:spcAft>
                <a:spcPts val="600"/>
              </a:spcAft>
            </a:pPr>
            <a:r>
              <a:rPr lang="en-US" b="1" dirty="0">
                <a:latin typeface="Avenir Book" panose="02000503020000020003" pitchFamily="2" charset="0"/>
              </a:rPr>
              <a:t>Heritage Carbon-Phenolic </a:t>
            </a:r>
            <a:r>
              <a:rPr lang="en-US" i="1" dirty="0">
                <a:latin typeface="Avenir Book" panose="02000503020000020003" pitchFamily="2" charset="0"/>
              </a:rPr>
              <a:t>capability for a small probe could be revived</a:t>
            </a:r>
          </a:p>
          <a:p>
            <a:pPr lvl="1">
              <a:lnSpc>
                <a:spcPct val="110000"/>
              </a:lnSpc>
              <a:spcAft>
                <a:spcPts val="600"/>
              </a:spcAft>
            </a:pPr>
            <a:r>
              <a:rPr lang="en-US" i="1" dirty="0">
                <a:latin typeface="Avenir Book" panose="02000503020000020003" pitchFamily="2" charset="0"/>
              </a:rPr>
              <a:t>NASA secured heritage rayon from stockpile and converted it into carbon-fibers (2000 – 2007)</a:t>
            </a:r>
          </a:p>
          <a:p>
            <a:pPr lvl="1">
              <a:lnSpc>
                <a:spcPct val="110000"/>
              </a:lnSpc>
              <a:spcAft>
                <a:spcPts val="600"/>
              </a:spcAft>
            </a:pPr>
            <a:r>
              <a:rPr lang="en-US" i="1" dirty="0">
                <a:latin typeface="Avenir Book" panose="02000503020000020003" pitchFamily="2" charset="0"/>
              </a:rPr>
              <a:t>NASA also recovered all of the manufacturing processes for making Chop Molded and Tape Wrapped carbon-phenolic systems and demonstrated the capability (2005 – 2007)</a:t>
            </a:r>
          </a:p>
          <a:p>
            <a:pPr>
              <a:lnSpc>
                <a:spcPct val="110000"/>
              </a:lnSpc>
              <a:spcAft>
                <a:spcPts val="600"/>
              </a:spcAft>
            </a:pPr>
            <a:r>
              <a:rPr lang="en-US" b="1" dirty="0">
                <a:latin typeface="Avenir Book" panose="02000503020000020003" pitchFamily="2" charset="0"/>
              </a:rPr>
              <a:t>3-D woven TPS </a:t>
            </a:r>
            <a:r>
              <a:rPr lang="en-US" dirty="0">
                <a:latin typeface="Avenir Book" panose="02000503020000020003" pitchFamily="2" charset="0"/>
              </a:rPr>
              <a:t>- NASA funded the development of HEEET (2014 – 2019) </a:t>
            </a:r>
          </a:p>
          <a:p>
            <a:pPr lvl="1">
              <a:lnSpc>
                <a:spcPct val="110000"/>
              </a:lnSpc>
              <a:spcAft>
                <a:spcPts val="600"/>
              </a:spcAft>
            </a:pPr>
            <a:r>
              <a:rPr lang="en-US" i="1" dirty="0">
                <a:latin typeface="Avenir Book" panose="02000503020000020003" pitchFamily="2" charset="0"/>
              </a:rPr>
              <a:t>The 2-layer, 3-D woven HEEET TPS was matured to TRL 6 to enable missions to Venus, faster sample return and Outer Planets missions except Jupiter probe mission. </a:t>
            </a:r>
          </a:p>
          <a:p>
            <a:pPr lvl="1">
              <a:lnSpc>
                <a:spcPct val="110000"/>
              </a:lnSpc>
              <a:spcAft>
                <a:spcPts val="600"/>
              </a:spcAft>
            </a:pPr>
            <a:r>
              <a:rPr lang="en-US" i="1" dirty="0">
                <a:latin typeface="Avenir Book" panose="02000503020000020003" pitchFamily="2" charset="0"/>
              </a:rPr>
              <a:t>A variant, a single layer system 3-D woven, is now baselined for MSR Earth Entry System. </a:t>
            </a:r>
          </a:p>
          <a:p>
            <a:pPr>
              <a:lnSpc>
                <a:spcPct val="110000"/>
              </a:lnSpc>
              <a:spcAft>
                <a:spcPts val="600"/>
              </a:spcAft>
            </a:pPr>
            <a:r>
              <a:rPr lang="en-US" b="1" dirty="0">
                <a:latin typeface="Avenir Book" panose="02000503020000020003" pitchFamily="2" charset="0"/>
              </a:rPr>
              <a:t>3-D Carbon-Carbon</a:t>
            </a:r>
          </a:p>
          <a:p>
            <a:pPr lvl="1">
              <a:lnSpc>
                <a:spcPct val="110000"/>
              </a:lnSpc>
              <a:spcAft>
                <a:spcPts val="600"/>
              </a:spcAft>
            </a:pPr>
            <a:r>
              <a:rPr lang="en-US" dirty="0">
                <a:latin typeface="Avenir Book" panose="02000503020000020003" pitchFamily="2" charset="0"/>
              </a:rPr>
              <a:t>3-D Woven TPS preform molded and converted into fully dense carbon-carbon.  </a:t>
            </a:r>
          </a:p>
          <a:p>
            <a:pPr lvl="1">
              <a:lnSpc>
                <a:spcPct val="110000"/>
              </a:lnSpc>
              <a:spcAft>
                <a:spcPts val="600"/>
              </a:spcAft>
            </a:pPr>
            <a:r>
              <a:rPr lang="en-US" dirty="0">
                <a:latin typeface="Avenir Book" panose="02000503020000020003" pitchFamily="2" charset="0"/>
              </a:rPr>
              <a:t>With higher density, 3-D CC is 50% more energy absorbing than carbon-phenolic.  </a:t>
            </a:r>
          </a:p>
          <a:p>
            <a:pPr>
              <a:lnSpc>
                <a:spcPct val="110000"/>
              </a:lnSpc>
              <a:spcAft>
                <a:spcPts val="600"/>
              </a:spcAft>
            </a:pPr>
            <a:r>
              <a:rPr lang="en-US" b="1" dirty="0">
                <a:latin typeface="Avenir Book" panose="02000503020000020003" pitchFamily="2" charset="0"/>
              </a:rPr>
              <a:t>Other - 2.5-D C-C variants </a:t>
            </a:r>
          </a:p>
          <a:p>
            <a:pPr lvl="1"/>
            <a:endParaRPr lang="en-US"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D0ED234A-A231-17B0-C37F-A994815EDAAA}"/>
              </a:ext>
            </a:extLst>
          </p:cNvPr>
          <p:cNvSpPr>
            <a:spLocks noGrp="1"/>
          </p:cNvSpPr>
          <p:nvPr>
            <p:ph type="sldNum" sz="quarter" idx="12"/>
          </p:nvPr>
        </p:nvSpPr>
        <p:spPr/>
        <p:txBody>
          <a:bodyPr/>
          <a:lstStyle/>
          <a:p>
            <a:fld id="{510346ED-8AC9-9E40-97C9-E82D8048B8E6}" type="slidenum">
              <a:rPr lang="en-US" smtClean="0"/>
              <a:t>12</a:t>
            </a:fld>
            <a:endParaRPr lang="en-US" dirty="0"/>
          </a:p>
        </p:txBody>
      </p:sp>
    </p:spTree>
    <p:extLst>
      <p:ext uri="{BB962C8B-B14F-4D97-AF65-F5344CB8AC3E}">
        <p14:creationId xmlns:p14="http://schemas.microsoft.com/office/powerpoint/2010/main" val="49333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EE5833-C2BE-F838-631A-8D91E69C7308}"/>
              </a:ext>
            </a:extLst>
          </p:cNvPr>
          <p:cNvSpPr>
            <a:spLocks noGrp="1"/>
          </p:cNvSpPr>
          <p:nvPr>
            <p:ph type="body" sz="quarter" idx="17"/>
          </p:nvPr>
        </p:nvSpPr>
        <p:spPr>
          <a:xfrm>
            <a:off x="164840" y="786601"/>
            <a:ext cx="11619213" cy="1969807"/>
          </a:xfrm>
        </p:spPr>
        <p:txBody>
          <a:bodyPr>
            <a:normAutofit lnSpcReduction="10000"/>
          </a:bodyPr>
          <a:lstStyle/>
          <a:p>
            <a:r>
              <a:rPr lang="en-US" sz="1800" dirty="0">
                <a:solidFill>
                  <a:schemeClr val="bg1"/>
                </a:solidFill>
                <a:latin typeface="Avenir Book" panose="02000503020000020003" pitchFamily="2" charset="0"/>
              </a:rPr>
              <a:t>Exploratory LEAF testing at 11.6 kW/cm</a:t>
            </a:r>
            <a:r>
              <a:rPr lang="en-US" sz="1800" baseline="30000" dirty="0">
                <a:solidFill>
                  <a:schemeClr val="bg1"/>
                </a:solidFill>
                <a:latin typeface="Avenir Book" panose="02000503020000020003" pitchFamily="2" charset="0"/>
              </a:rPr>
              <a:t>2</a:t>
            </a:r>
            <a:r>
              <a:rPr lang="en-US" sz="1800" dirty="0">
                <a:solidFill>
                  <a:schemeClr val="bg1"/>
                </a:solidFill>
                <a:latin typeface="Avenir Book" panose="02000503020000020003" pitchFamily="2" charset="0"/>
              </a:rPr>
              <a:t> peak irradiance using a single 50 kW laser. </a:t>
            </a:r>
          </a:p>
          <a:p>
            <a:pPr lvl="1"/>
            <a:r>
              <a:rPr lang="en-US" sz="1600" dirty="0">
                <a:solidFill>
                  <a:schemeClr val="bg1"/>
                </a:solidFill>
                <a:latin typeface="Avenir Book" panose="02000503020000020003" pitchFamily="2" charset="0"/>
              </a:rPr>
              <a:t>Heritage carbon-phenolic, both chop-molded and tape-wrapped,  HEEET dual layer and single layer were tested.</a:t>
            </a:r>
          </a:p>
          <a:p>
            <a:r>
              <a:rPr lang="en-US" sz="1800" dirty="0">
                <a:solidFill>
                  <a:schemeClr val="bg1"/>
                </a:solidFill>
                <a:latin typeface="Avenir Book" panose="02000503020000020003" pitchFamily="2" charset="0"/>
              </a:rPr>
              <a:t>Future plans are to test 3-D carbon-carbon.  </a:t>
            </a:r>
          </a:p>
          <a:p>
            <a:r>
              <a:rPr lang="en-US" sz="1800" dirty="0">
                <a:solidFill>
                  <a:schemeClr val="bg1"/>
                </a:solidFill>
                <a:latin typeface="Avenir Book" panose="02000503020000020003" pitchFamily="2" charset="0"/>
              </a:rPr>
              <a:t>Combined environment testing has been demonstrated. </a:t>
            </a:r>
          </a:p>
          <a:p>
            <a:r>
              <a:rPr lang="en-US" sz="1800" dirty="0">
                <a:solidFill>
                  <a:schemeClr val="bg1"/>
                </a:solidFill>
                <a:latin typeface="Avenir Book" panose="02000503020000020003" pitchFamily="2" charset="0"/>
              </a:rPr>
              <a:t>With all four lasers, we can achieve heating conditions higher than Galileo entry on a reasonable size wedge test article along with traditional arc jet flow (convective heating)</a:t>
            </a:r>
          </a:p>
          <a:p>
            <a:pPr marL="0" indent="0">
              <a:buNone/>
            </a:pPr>
            <a:endParaRPr lang="en-US" sz="1800" dirty="0">
              <a:solidFill>
                <a:schemeClr val="bg1"/>
              </a:solidFill>
              <a:latin typeface="Avenir Book" panose="02000503020000020003" pitchFamily="2" charset="0"/>
            </a:endParaRPr>
          </a:p>
        </p:txBody>
      </p:sp>
      <p:sp>
        <p:nvSpPr>
          <p:cNvPr id="2" name="Title 1">
            <a:extLst>
              <a:ext uri="{FF2B5EF4-FFF2-40B4-BE49-F238E27FC236}">
                <a16:creationId xmlns:a16="http://schemas.microsoft.com/office/drawing/2014/main" id="{F4E79183-CA73-5A15-3866-A37414C150D2}"/>
              </a:ext>
            </a:extLst>
          </p:cNvPr>
          <p:cNvSpPr>
            <a:spLocks noGrp="1"/>
          </p:cNvSpPr>
          <p:nvPr>
            <p:ph type="title"/>
          </p:nvPr>
        </p:nvSpPr>
        <p:spPr>
          <a:xfrm>
            <a:off x="276352" y="109712"/>
            <a:ext cx="10284968" cy="597042"/>
          </a:xfrm>
        </p:spPr>
        <p:txBody>
          <a:bodyPr/>
          <a:lstStyle/>
          <a:p>
            <a:r>
              <a:rPr lang="en-US" dirty="0">
                <a:solidFill>
                  <a:schemeClr val="bg1"/>
                </a:solidFill>
                <a:latin typeface="Avenir Book" panose="02000503020000020003" pitchFamily="2" charset="0"/>
              </a:rPr>
              <a:t>Recent Exploratory Testing using LEAF (Laser) Testing is Encouraging</a:t>
            </a:r>
          </a:p>
        </p:txBody>
      </p:sp>
      <p:grpSp>
        <p:nvGrpSpPr>
          <p:cNvPr id="17" name="Group 16">
            <a:extLst>
              <a:ext uri="{FF2B5EF4-FFF2-40B4-BE49-F238E27FC236}">
                <a16:creationId xmlns:a16="http://schemas.microsoft.com/office/drawing/2014/main" id="{1FEC9E27-D898-AE42-4987-65A255679068}"/>
              </a:ext>
            </a:extLst>
          </p:cNvPr>
          <p:cNvGrpSpPr/>
          <p:nvPr/>
        </p:nvGrpSpPr>
        <p:grpSpPr>
          <a:xfrm>
            <a:off x="1140282" y="2836255"/>
            <a:ext cx="8949925" cy="3792639"/>
            <a:chOff x="1109942" y="2481990"/>
            <a:chExt cx="9357887" cy="3965519"/>
          </a:xfrm>
        </p:grpSpPr>
        <p:pic>
          <p:nvPicPr>
            <p:cNvPr id="19" name="Picture 18" descr="Close-up of a machine&#10;&#10;Description automatically generated with medium confidence">
              <a:extLst>
                <a:ext uri="{FF2B5EF4-FFF2-40B4-BE49-F238E27FC236}">
                  <a16:creationId xmlns:a16="http://schemas.microsoft.com/office/drawing/2014/main" id="{015E9A3A-D5CC-3436-C167-4294B5557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7473" y="2709403"/>
              <a:ext cx="2322696" cy="1501821"/>
            </a:xfrm>
            <a:prstGeom prst="rect">
              <a:avLst/>
            </a:prstGeom>
          </p:spPr>
        </p:pic>
        <p:pic>
          <p:nvPicPr>
            <p:cNvPr id="23" name="Picture 22" descr="A close-up of a piece of fabric&#10;&#10;Description automatically generated with low confidence">
              <a:extLst>
                <a:ext uri="{FF2B5EF4-FFF2-40B4-BE49-F238E27FC236}">
                  <a16:creationId xmlns:a16="http://schemas.microsoft.com/office/drawing/2014/main" id="{A7534AFA-63ED-ED35-36DE-2AE0E24B0D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607" y="4740172"/>
              <a:ext cx="2268428" cy="1514254"/>
            </a:xfrm>
            <a:prstGeom prst="rect">
              <a:avLst/>
            </a:prstGeom>
          </p:spPr>
        </p:pic>
        <p:pic>
          <p:nvPicPr>
            <p:cNvPr id="5" name="Picture 4" descr="A close-up of a piece of fabric&#10;&#10;Description automatically generated with low confidence">
              <a:extLst>
                <a:ext uri="{FF2B5EF4-FFF2-40B4-BE49-F238E27FC236}">
                  <a16:creationId xmlns:a16="http://schemas.microsoft.com/office/drawing/2014/main" id="{AE8433B9-129C-D46B-8DBC-8F11EE4FC5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913" t="11793" r="7605" b="19733"/>
            <a:stretch/>
          </p:blipFill>
          <p:spPr>
            <a:xfrm>
              <a:off x="5228926" y="2884789"/>
              <a:ext cx="1710020" cy="1501821"/>
            </a:xfrm>
            <a:prstGeom prst="rect">
              <a:avLst/>
            </a:prstGeom>
          </p:spPr>
        </p:pic>
        <p:pic>
          <p:nvPicPr>
            <p:cNvPr id="6" name="Picture 5" descr="A picture containing circle, silver&#10;&#10;Description automatically generated">
              <a:extLst>
                <a:ext uri="{FF2B5EF4-FFF2-40B4-BE49-F238E27FC236}">
                  <a16:creationId xmlns:a16="http://schemas.microsoft.com/office/drawing/2014/main" id="{47A0E181-4E21-B5AF-661D-92F3A4433BB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855" t="12142" r="8373" b="20016"/>
            <a:stretch/>
          </p:blipFill>
          <p:spPr>
            <a:xfrm>
              <a:off x="5220970" y="4563362"/>
              <a:ext cx="1725933" cy="1501821"/>
            </a:xfrm>
            <a:prstGeom prst="rect">
              <a:avLst/>
            </a:prstGeom>
          </p:spPr>
        </p:pic>
        <p:pic>
          <p:nvPicPr>
            <p:cNvPr id="7" name="Content Placeholder 4" descr="A close-up of a hole in a planet&#10;&#10;Description automatically generated with low confidence">
              <a:extLst>
                <a:ext uri="{FF2B5EF4-FFF2-40B4-BE49-F238E27FC236}">
                  <a16:creationId xmlns:a16="http://schemas.microsoft.com/office/drawing/2014/main" id="{37C0BB6E-485C-92B9-0D66-05A8F3D747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58111" y="4661341"/>
              <a:ext cx="1956247" cy="1305862"/>
            </a:xfrm>
            <a:prstGeom prst="rect">
              <a:avLst/>
            </a:prstGeom>
          </p:spPr>
        </p:pic>
        <p:pic>
          <p:nvPicPr>
            <p:cNvPr id="8" name="Picture 7" descr="Close-up of a black hole&#10;&#10;Description automatically generated with medium confidence">
              <a:extLst>
                <a:ext uri="{FF2B5EF4-FFF2-40B4-BE49-F238E27FC236}">
                  <a16:creationId xmlns:a16="http://schemas.microsoft.com/office/drawing/2014/main" id="{5034776A-49BC-B9EB-3213-0CD646C721A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8701" t="23192" r="8656" b="1"/>
            <a:stretch/>
          </p:blipFill>
          <p:spPr>
            <a:xfrm>
              <a:off x="8404640" y="2995695"/>
              <a:ext cx="2063189" cy="1280009"/>
            </a:xfrm>
            <a:prstGeom prst="rect">
              <a:avLst/>
            </a:prstGeom>
          </p:spPr>
        </p:pic>
        <p:sp>
          <p:nvSpPr>
            <p:cNvPr id="10" name="TextBox 9">
              <a:extLst>
                <a:ext uri="{FF2B5EF4-FFF2-40B4-BE49-F238E27FC236}">
                  <a16:creationId xmlns:a16="http://schemas.microsoft.com/office/drawing/2014/main" id="{79F84911-D81F-908A-5F98-E635970F2F97}"/>
                </a:ext>
              </a:extLst>
            </p:cNvPr>
            <p:cNvSpPr txBox="1"/>
            <p:nvPr/>
          </p:nvSpPr>
          <p:spPr>
            <a:xfrm>
              <a:off x="1109942" y="4302940"/>
              <a:ext cx="2774234" cy="353986"/>
            </a:xfrm>
            <a:prstGeom prst="rect">
              <a:avLst/>
            </a:prstGeom>
          </p:spPr>
          <p:txBody>
            <a:bodyPr wrap="none" rtlCol="0">
              <a:spAutoFit/>
            </a:bodyPr>
            <a:lstStyle/>
            <a:p>
              <a:pPr algn="l"/>
              <a:r>
                <a:rPr lang="en-US" sz="1600" dirty="0">
                  <a:solidFill>
                    <a:schemeClr val="bg1"/>
                  </a:solidFill>
                  <a:latin typeface="Avenir Medium" panose="02000503020000020003" pitchFamily="2" charset="0"/>
                </a:rPr>
                <a:t>LEAF Wedge Model Setup</a:t>
              </a:r>
            </a:p>
          </p:txBody>
        </p:sp>
        <p:sp>
          <p:nvSpPr>
            <p:cNvPr id="11" name="TextBox 10">
              <a:extLst>
                <a:ext uri="{FF2B5EF4-FFF2-40B4-BE49-F238E27FC236}">
                  <a16:creationId xmlns:a16="http://schemas.microsoft.com/office/drawing/2014/main" id="{73A75CD6-013E-6E17-2935-295C03C99024}"/>
                </a:ext>
              </a:extLst>
            </p:cNvPr>
            <p:cNvSpPr txBox="1"/>
            <p:nvPr/>
          </p:nvSpPr>
          <p:spPr>
            <a:xfrm>
              <a:off x="6954848" y="2481990"/>
              <a:ext cx="1556401" cy="386167"/>
            </a:xfrm>
            <a:prstGeom prst="rect">
              <a:avLst/>
            </a:prstGeom>
          </p:spPr>
          <p:txBody>
            <a:bodyPr wrap="none" rtlCol="0">
              <a:spAutoFit/>
            </a:bodyPr>
            <a:lstStyle/>
            <a:p>
              <a:pPr algn="l"/>
              <a:r>
                <a:rPr lang="en-US" dirty="0">
                  <a:solidFill>
                    <a:schemeClr val="bg1"/>
                  </a:solidFill>
                </a:rPr>
                <a:t>HEEET (top)</a:t>
              </a:r>
            </a:p>
          </p:txBody>
        </p:sp>
        <p:sp>
          <p:nvSpPr>
            <p:cNvPr id="14" name="TextBox 13">
              <a:extLst>
                <a:ext uri="{FF2B5EF4-FFF2-40B4-BE49-F238E27FC236}">
                  <a16:creationId xmlns:a16="http://schemas.microsoft.com/office/drawing/2014/main" id="{E9523797-C653-D5AE-C17D-B1A5170C11C7}"/>
                </a:ext>
              </a:extLst>
            </p:cNvPr>
            <p:cNvSpPr txBox="1"/>
            <p:nvPr/>
          </p:nvSpPr>
          <p:spPr>
            <a:xfrm>
              <a:off x="6262128" y="6061342"/>
              <a:ext cx="2941842" cy="386167"/>
            </a:xfrm>
            <a:prstGeom prst="rect">
              <a:avLst/>
            </a:prstGeom>
          </p:spPr>
          <p:txBody>
            <a:bodyPr wrap="none" rtlCol="0">
              <a:spAutoFit/>
            </a:bodyPr>
            <a:lstStyle/>
            <a:p>
              <a:pPr algn="l"/>
              <a:r>
                <a:rPr lang="en-US" dirty="0">
                  <a:solidFill>
                    <a:schemeClr val="bg1"/>
                  </a:solidFill>
                </a:rPr>
                <a:t>Carbon Phenolic (bottom)</a:t>
              </a:r>
            </a:p>
          </p:txBody>
        </p:sp>
      </p:grpSp>
    </p:spTree>
    <p:extLst>
      <p:ext uri="{BB962C8B-B14F-4D97-AF65-F5344CB8AC3E}">
        <p14:creationId xmlns:p14="http://schemas.microsoft.com/office/powerpoint/2010/main" val="428585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06D11-3616-AAA2-3E1B-9C5DE86259D1}"/>
              </a:ext>
            </a:extLst>
          </p:cNvPr>
          <p:cNvSpPr>
            <a:spLocks noGrp="1"/>
          </p:cNvSpPr>
          <p:nvPr>
            <p:ph type="body" sz="quarter" idx="17"/>
          </p:nvPr>
        </p:nvSpPr>
        <p:spPr/>
        <p:txBody>
          <a:bodyPr>
            <a:normAutofit/>
          </a:bodyPr>
          <a:lstStyle/>
          <a:p>
            <a:pPr marL="0" indent="0">
              <a:spcAft>
                <a:spcPts val="600"/>
              </a:spcAft>
              <a:buNone/>
            </a:pPr>
            <a:r>
              <a:rPr lang="en-US" dirty="0">
                <a:solidFill>
                  <a:schemeClr val="bg1"/>
                </a:solidFill>
                <a:latin typeface="Avenir Book" panose="02000503020000020003" pitchFamily="2" charset="0"/>
              </a:rPr>
              <a:t>Ensuring current and next generation of scientists, mission designers, and engineers are made aware of the possibility is the goal of this talk. We intend to do an assessment and keep the community informed.  </a:t>
            </a:r>
          </a:p>
          <a:p>
            <a:pPr>
              <a:spcAft>
                <a:spcPts val="600"/>
              </a:spcAft>
            </a:pPr>
            <a:r>
              <a:rPr lang="en-US" dirty="0">
                <a:solidFill>
                  <a:schemeClr val="bg1"/>
                </a:solidFill>
                <a:latin typeface="Avenir Book" panose="02000503020000020003" pitchFamily="2" charset="0"/>
              </a:rPr>
              <a:t>Two decades ago, lack of TPS capability resulted in Juno being an orbiter only mission.</a:t>
            </a:r>
          </a:p>
          <a:p>
            <a:pPr>
              <a:spcAft>
                <a:spcPts val="600"/>
              </a:spcAft>
            </a:pPr>
            <a:r>
              <a:rPr lang="en-US" dirty="0">
                <a:solidFill>
                  <a:schemeClr val="bg1"/>
                </a:solidFill>
                <a:latin typeface="Avenir Book" panose="02000503020000020003" pitchFamily="2" charset="0"/>
              </a:rPr>
              <a:t>Today, analysis, testing, and materials capabilities are showing great promise for a future higher latitude, multiple probes Jupiter mission.</a:t>
            </a:r>
          </a:p>
          <a:p>
            <a:pPr>
              <a:spcAft>
                <a:spcPts val="600"/>
              </a:spcAft>
            </a:pPr>
            <a:r>
              <a:rPr lang="en-US" dirty="0">
                <a:solidFill>
                  <a:schemeClr val="bg1"/>
                </a:solidFill>
                <a:latin typeface="Avenir Book" panose="02000503020000020003" pitchFamily="2" charset="0"/>
              </a:rPr>
              <a:t>We recognize a future Jupiter in-situ mission will take time and perseverance. </a:t>
            </a:r>
          </a:p>
          <a:p>
            <a:pPr marL="0" indent="0">
              <a:spcBef>
                <a:spcPts val="1200"/>
              </a:spcBef>
              <a:spcAft>
                <a:spcPts val="600"/>
              </a:spcAft>
              <a:buNone/>
            </a:pPr>
            <a:r>
              <a:rPr lang="en-US" dirty="0">
                <a:solidFill>
                  <a:schemeClr val="bg1"/>
                </a:solidFill>
                <a:latin typeface="Avenir Book" panose="02000503020000020003" pitchFamily="2" charset="0"/>
              </a:rPr>
              <a:t>R</a:t>
            </a:r>
            <a:r>
              <a:rPr lang="en-US" b="1" dirty="0">
                <a:solidFill>
                  <a:schemeClr val="bg1"/>
                </a:solidFill>
                <a:latin typeface="Avenir Book" panose="02000503020000020003" pitchFamily="2" charset="0"/>
              </a:rPr>
              <a:t>ecommendations:  </a:t>
            </a:r>
          </a:p>
          <a:p>
            <a:pPr>
              <a:spcAft>
                <a:spcPts val="600"/>
              </a:spcAft>
            </a:pPr>
            <a:r>
              <a:rPr lang="en-US" dirty="0">
                <a:solidFill>
                  <a:schemeClr val="bg1"/>
                </a:solidFill>
                <a:latin typeface="Avenir Book" panose="02000503020000020003" pitchFamily="2" charset="0"/>
              </a:rPr>
              <a:t>The science community needs to continue to make the case for Jupiter in-situ investigations.</a:t>
            </a:r>
          </a:p>
          <a:p>
            <a:pPr>
              <a:spcAft>
                <a:spcPts val="600"/>
              </a:spcAft>
            </a:pPr>
            <a:r>
              <a:rPr lang="en-US" dirty="0">
                <a:solidFill>
                  <a:schemeClr val="bg1"/>
                </a:solidFill>
                <a:latin typeface="Avenir Book" panose="02000503020000020003" pitchFamily="2" charset="0"/>
              </a:rPr>
              <a:t>The mission design community needs to perform studies to guide the science and technology. </a:t>
            </a:r>
          </a:p>
          <a:p>
            <a:pPr>
              <a:spcAft>
                <a:spcPts val="600"/>
              </a:spcAft>
            </a:pPr>
            <a:r>
              <a:rPr lang="en-US" dirty="0">
                <a:solidFill>
                  <a:schemeClr val="bg1"/>
                </a:solidFill>
                <a:latin typeface="Avenir Book" panose="02000503020000020003" pitchFamily="2" charset="0"/>
              </a:rPr>
              <a:t>The EDL community needs to continue the advancement of TPS and EDL systems. </a:t>
            </a:r>
          </a:p>
          <a:p>
            <a:pPr lvl="1">
              <a:spcAft>
                <a:spcPts val="600"/>
              </a:spcAft>
            </a:pPr>
            <a:r>
              <a:rPr lang="en-US" dirty="0">
                <a:solidFill>
                  <a:schemeClr val="bg1"/>
                </a:solidFill>
                <a:latin typeface="Avenir Book" panose="02000503020000020003" pitchFamily="2" charset="0"/>
              </a:rPr>
              <a:t>The TPS for Jupiter entry is also needed for higher speed Earth and sample return  missions – a broader need.  </a:t>
            </a:r>
          </a:p>
        </p:txBody>
      </p:sp>
      <p:sp>
        <p:nvSpPr>
          <p:cNvPr id="3" name="Title 2">
            <a:extLst>
              <a:ext uri="{FF2B5EF4-FFF2-40B4-BE49-F238E27FC236}">
                <a16:creationId xmlns:a16="http://schemas.microsoft.com/office/drawing/2014/main" id="{0A0DEF68-4176-02E9-042C-6225BBB69C60}"/>
              </a:ext>
            </a:extLst>
          </p:cNvPr>
          <p:cNvSpPr>
            <a:spLocks noGrp="1"/>
          </p:cNvSpPr>
          <p:nvPr>
            <p:ph type="title"/>
          </p:nvPr>
        </p:nvSpPr>
        <p:spPr/>
        <p:txBody>
          <a:bodyPr/>
          <a:lstStyle/>
          <a:p>
            <a:r>
              <a:rPr lang="en-US" dirty="0">
                <a:solidFill>
                  <a:schemeClr val="bg1"/>
                </a:solidFill>
                <a:latin typeface="Avenir Book" panose="02000503020000020003" pitchFamily="2" charset="0"/>
              </a:rPr>
              <a:t>Concluding Remarks and Recommendations</a:t>
            </a:r>
          </a:p>
        </p:txBody>
      </p:sp>
      <p:sp>
        <p:nvSpPr>
          <p:cNvPr id="4" name="Slide Number Placeholder 3">
            <a:extLst>
              <a:ext uri="{FF2B5EF4-FFF2-40B4-BE49-F238E27FC236}">
                <a16:creationId xmlns:a16="http://schemas.microsoft.com/office/drawing/2014/main" id="{71830DB2-77E1-AFF5-53D0-10BFB74F59F2}"/>
              </a:ext>
            </a:extLst>
          </p:cNvPr>
          <p:cNvSpPr>
            <a:spLocks noGrp="1"/>
          </p:cNvSpPr>
          <p:nvPr>
            <p:ph type="sldNum" sz="quarter" idx="20"/>
          </p:nvPr>
        </p:nvSpPr>
        <p:spPr/>
        <p:txBody>
          <a:bodyPr/>
          <a:lstStyle/>
          <a:p>
            <a:fld id="{510346ED-8AC9-9E40-97C9-E82D8048B8E6}"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44226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A8D1A-7938-B14A-EEAB-A5BA4000796C}"/>
              </a:ext>
            </a:extLst>
          </p:cNvPr>
          <p:cNvSpPr>
            <a:spLocks noGrp="1"/>
          </p:cNvSpPr>
          <p:nvPr>
            <p:ph type="body" sz="quarter" idx="17"/>
          </p:nvPr>
        </p:nvSpPr>
        <p:spPr>
          <a:xfrm>
            <a:off x="504472" y="999484"/>
            <a:ext cx="11391093" cy="5503187"/>
          </a:xfrm>
        </p:spPr>
        <p:txBody>
          <a:bodyPr>
            <a:normAutofit/>
          </a:bodyPr>
          <a:lstStyle/>
          <a:p>
            <a:pPr marL="0" indent="0">
              <a:spcAft>
                <a:spcPts val="600"/>
              </a:spcAft>
              <a:buNone/>
            </a:pPr>
            <a:r>
              <a:rPr lang="en-US" dirty="0">
                <a:solidFill>
                  <a:schemeClr val="bg1"/>
                </a:solidFill>
                <a:ea typeface="Malgun Gothic" panose="020B0503020000020004" pitchFamily="34" charset="-127"/>
                <a:cs typeface="Kohinoor Devanagari Medium" panose="02000000000000000000" pitchFamily="2" charset="77"/>
              </a:rPr>
              <a:t>Interest in and the importance of a Jupiter in-situ mission, though it is not a priority now, will require both science and technology communities to work together, starting now, for such a mission to come about in the future. </a:t>
            </a:r>
          </a:p>
          <a:p>
            <a:pPr>
              <a:spcAft>
                <a:spcPts val="600"/>
              </a:spcAft>
            </a:pPr>
            <a:r>
              <a:rPr lang="en-US" dirty="0">
                <a:solidFill>
                  <a:schemeClr val="bg1"/>
                </a:solidFill>
                <a:ea typeface="Malgun Gothic" panose="020B0503020000020004" pitchFamily="34" charset="-127"/>
                <a:cs typeface="Kohinoor Devanagari Medium" panose="02000000000000000000" pitchFamily="2" charset="77"/>
              </a:rPr>
              <a:t>The TPS technology needed for a Jupiter in-situ mission is also needed for higher </a:t>
            </a:r>
            <a:r>
              <a:rPr lang="en-US">
                <a:solidFill>
                  <a:schemeClr val="bg1"/>
                </a:solidFill>
                <a:ea typeface="Malgun Gothic" panose="020B0503020000020004" pitchFamily="34" charset="-127"/>
                <a:cs typeface="Kohinoor Devanagari Medium" panose="02000000000000000000" pitchFamily="2" charset="77"/>
              </a:rPr>
              <a:t>speed (&gt;14.5 </a:t>
            </a:r>
            <a:r>
              <a:rPr lang="en-US" dirty="0">
                <a:solidFill>
                  <a:schemeClr val="bg1"/>
                </a:solidFill>
                <a:ea typeface="Malgun Gothic" panose="020B0503020000020004" pitchFamily="34" charset="-127"/>
                <a:cs typeface="Kohinoor Devanagari Medium" panose="02000000000000000000" pitchFamily="2" charset="77"/>
              </a:rPr>
              <a:t>km/s) Earth entry and sample return missions.</a:t>
            </a:r>
          </a:p>
          <a:p>
            <a:pPr marL="0" indent="0">
              <a:spcAft>
                <a:spcPts val="600"/>
              </a:spcAft>
              <a:buNone/>
            </a:pPr>
            <a:r>
              <a:rPr lang="en-US" dirty="0">
                <a:solidFill>
                  <a:schemeClr val="bg1"/>
                </a:solidFill>
                <a:ea typeface="Malgun Gothic" panose="020B0503020000020004" pitchFamily="34" charset="-127"/>
                <a:cs typeface="Kohinoor Devanagari Medium" panose="02000000000000000000" pitchFamily="2" charset="77"/>
              </a:rPr>
              <a:t>The Talk is to: </a:t>
            </a:r>
          </a:p>
          <a:p>
            <a:pPr>
              <a:spcAft>
                <a:spcPts val="600"/>
              </a:spcAft>
            </a:pPr>
            <a:r>
              <a:rPr lang="en-US" i="1" dirty="0">
                <a:solidFill>
                  <a:schemeClr val="bg1"/>
                </a:solidFill>
                <a:ea typeface="Malgun Gothic" panose="020B0503020000020004" pitchFamily="34" charset="-127"/>
                <a:cs typeface="Kohinoor Devanagari Medium" panose="02000000000000000000" pitchFamily="2" charset="77"/>
              </a:rPr>
              <a:t>Inform the Science Community of the feasibility of a future Jupiter Multi-Probes Mission and encourage its pursuit</a:t>
            </a:r>
          </a:p>
          <a:p>
            <a:pPr>
              <a:spcAft>
                <a:spcPts val="600"/>
              </a:spcAft>
            </a:pPr>
            <a:r>
              <a:rPr lang="en-US" i="1" dirty="0">
                <a:solidFill>
                  <a:schemeClr val="bg1"/>
                </a:solidFill>
                <a:ea typeface="Malgun Gothic" panose="020B0503020000020004" pitchFamily="34" charset="-127"/>
                <a:cs typeface="Kohinoor Devanagari Medium" panose="02000000000000000000" pitchFamily="2" charset="77"/>
              </a:rPr>
              <a:t>Engage the Entry Systems/TPS Technology Community as to emerging capabilities and the need to preserve them</a:t>
            </a:r>
          </a:p>
          <a:p>
            <a:pPr>
              <a:spcAft>
                <a:spcPts val="600"/>
              </a:spcAft>
            </a:pPr>
            <a:r>
              <a:rPr lang="en-US" b="1" i="1" dirty="0">
                <a:solidFill>
                  <a:schemeClr val="bg1"/>
                </a:solidFill>
                <a:ea typeface="Malgun Gothic" panose="020B0503020000020004" pitchFamily="34" charset="-127"/>
                <a:cs typeface="Kohinoor Devanagari Medium" panose="02000000000000000000" pitchFamily="2" charset="77"/>
              </a:rPr>
              <a:t>Educate and excite the early career and next generation students interested in future science and technology challenges</a:t>
            </a:r>
          </a:p>
        </p:txBody>
      </p:sp>
      <p:sp>
        <p:nvSpPr>
          <p:cNvPr id="3" name="Title 2">
            <a:extLst>
              <a:ext uri="{FF2B5EF4-FFF2-40B4-BE49-F238E27FC236}">
                <a16:creationId xmlns:a16="http://schemas.microsoft.com/office/drawing/2014/main" id="{142C9186-3BDC-BFFD-DBF3-873E920B4F33}"/>
              </a:ext>
            </a:extLst>
          </p:cNvPr>
          <p:cNvSpPr>
            <a:spLocks noGrp="1"/>
          </p:cNvSpPr>
          <p:nvPr>
            <p:ph type="title"/>
          </p:nvPr>
        </p:nvSpPr>
        <p:spPr>
          <a:xfrm>
            <a:off x="276352" y="109712"/>
            <a:ext cx="11619213" cy="597042"/>
          </a:xfrm>
        </p:spPr>
        <p:txBody>
          <a:bodyPr/>
          <a:lstStyle/>
          <a:p>
            <a:r>
              <a:rPr lang="en-US" b="1" dirty="0">
                <a:solidFill>
                  <a:schemeClr val="bg1"/>
                </a:solidFill>
                <a:latin typeface="Avenir Medium" panose="02000503020000020003" pitchFamily="2" charset="0"/>
              </a:rPr>
              <a:t>“Chicken or the Egg?”   =&gt; ”Science or Technology?”</a:t>
            </a:r>
            <a:endParaRPr lang="en-US" dirty="0">
              <a:solidFill>
                <a:schemeClr val="bg1"/>
              </a:solidFill>
              <a:latin typeface="Avenir Heavy" panose="02000503020000020003" pitchFamily="2" charset="0"/>
            </a:endParaRPr>
          </a:p>
        </p:txBody>
      </p:sp>
      <p:sp>
        <p:nvSpPr>
          <p:cNvPr id="4" name="Slide Number Placeholder 3">
            <a:extLst>
              <a:ext uri="{FF2B5EF4-FFF2-40B4-BE49-F238E27FC236}">
                <a16:creationId xmlns:a16="http://schemas.microsoft.com/office/drawing/2014/main" id="{F7530D83-F063-799A-FB45-F3DC9C0ECBA3}"/>
              </a:ext>
            </a:extLst>
          </p:cNvPr>
          <p:cNvSpPr>
            <a:spLocks noGrp="1"/>
          </p:cNvSpPr>
          <p:nvPr>
            <p:ph type="sldNum" sz="quarter" idx="20"/>
          </p:nvPr>
        </p:nvSpPr>
        <p:spPr/>
        <p:txBody>
          <a:bodyPr/>
          <a:lstStyle/>
          <a:p>
            <a:fld id="{510346ED-8AC9-9E40-97C9-E82D8048B8E6}" type="slidenum">
              <a:rPr lang="en-US" smtClean="0">
                <a:solidFill>
                  <a:schemeClr val="bg1"/>
                </a:solidFill>
              </a:rPr>
              <a:t>2</a:t>
            </a:fld>
            <a:endParaRPr lang="en-US" dirty="0">
              <a:solidFill>
                <a:schemeClr val="bg1"/>
              </a:solidFill>
            </a:endParaRPr>
          </a:p>
        </p:txBody>
      </p:sp>
      <p:sp>
        <p:nvSpPr>
          <p:cNvPr id="5" name="TextBox 4">
            <a:extLst>
              <a:ext uri="{FF2B5EF4-FFF2-40B4-BE49-F238E27FC236}">
                <a16:creationId xmlns:a16="http://schemas.microsoft.com/office/drawing/2014/main" id="{289523EB-0E67-91E9-6B07-A2CE4B24A5E3}"/>
              </a:ext>
            </a:extLst>
          </p:cNvPr>
          <p:cNvSpPr txBox="1"/>
          <p:nvPr/>
        </p:nvSpPr>
        <p:spPr>
          <a:xfrm>
            <a:off x="1988742" y="5797303"/>
            <a:ext cx="8194431" cy="707886"/>
          </a:xfrm>
          <a:prstGeom prst="rect">
            <a:avLst/>
          </a:prstGeom>
          <a:solidFill>
            <a:srgbClr val="FFEAA4"/>
          </a:solidFill>
        </p:spPr>
        <p:txBody>
          <a:bodyPr wrap="square">
            <a:spAutoFit/>
          </a:bodyPr>
          <a:lstStyle/>
          <a:p>
            <a:pPr algn="ctr"/>
            <a:r>
              <a:rPr lang="en-US" sz="2000" b="1" dirty="0">
                <a:latin typeface="Avenir Medium" panose="02000503020000020003" pitchFamily="2" charset="0"/>
              </a:rPr>
              <a:t>Technology and Science go hand-in-hand</a:t>
            </a:r>
          </a:p>
          <a:p>
            <a:pPr algn="ctr"/>
            <a:r>
              <a:rPr lang="en-US" sz="2000" b="1" dirty="0">
                <a:latin typeface="Avenir Medium" panose="02000503020000020003" pitchFamily="2" charset="0"/>
              </a:rPr>
              <a:t>One cannot be without the Other</a:t>
            </a:r>
          </a:p>
        </p:txBody>
      </p:sp>
    </p:spTree>
    <p:extLst>
      <p:ext uri="{BB962C8B-B14F-4D97-AF65-F5344CB8AC3E}">
        <p14:creationId xmlns:p14="http://schemas.microsoft.com/office/powerpoint/2010/main" val="183036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0F6D6-6F93-D63C-7B3F-4EEBC7F5C37E}"/>
              </a:ext>
            </a:extLst>
          </p:cNvPr>
          <p:cNvSpPr>
            <a:spLocks noGrp="1"/>
          </p:cNvSpPr>
          <p:nvPr>
            <p:ph type="title"/>
          </p:nvPr>
        </p:nvSpPr>
        <p:spPr>
          <a:xfrm>
            <a:off x="276352" y="109712"/>
            <a:ext cx="11513571" cy="597042"/>
          </a:xfrm>
        </p:spPr>
        <p:txBody>
          <a:bodyPr/>
          <a:lstStyle/>
          <a:p>
            <a:pPr algn="ctr"/>
            <a:r>
              <a:rPr lang="en-US" dirty="0">
                <a:solidFill>
                  <a:schemeClr val="bg1"/>
                </a:solidFill>
              </a:rPr>
              <a:t>Importance of and Interest from Scientists – A Small Sample</a:t>
            </a:r>
          </a:p>
        </p:txBody>
      </p:sp>
      <p:sp>
        <p:nvSpPr>
          <p:cNvPr id="4" name="Slide Number Placeholder 3">
            <a:extLst>
              <a:ext uri="{FF2B5EF4-FFF2-40B4-BE49-F238E27FC236}">
                <a16:creationId xmlns:a16="http://schemas.microsoft.com/office/drawing/2014/main" id="{F17B87C9-572B-D8EF-954C-51BFE9EFF54E}"/>
              </a:ext>
            </a:extLst>
          </p:cNvPr>
          <p:cNvSpPr>
            <a:spLocks noGrp="1"/>
          </p:cNvSpPr>
          <p:nvPr>
            <p:ph type="sldNum" sz="quarter" idx="20"/>
          </p:nvPr>
        </p:nvSpPr>
        <p:spPr/>
        <p:txBody>
          <a:bodyPr/>
          <a:lstStyle/>
          <a:p>
            <a:fld id="{510346ED-8AC9-9E40-97C9-E82D8048B8E6}" type="slidenum">
              <a:rPr lang="en-US" smtClean="0">
                <a:solidFill>
                  <a:schemeClr val="bg1"/>
                </a:solidFill>
              </a:rPr>
              <a:t>3</a:t>
            </a:fld>
            <a:endParaRPr lang="en-US" dirty="0">
              <a:solidFill>
                <a:schemeClr val="bg1"/>
              </a:solidFill>
            </a:endParaRPr>
          </a:p>
        </p:txBody>
      </p:sp>
      <p:pic>
        <p:nvPicPr>
          <p:cNvPr id="9" name="Picture 8">
            <a:extLst>
              <a:ext uri="{FF2B5EF4-FFF2-40B4-BE49-F238E27FC236}">
                <a16:creationId xmlns:a16="http://schemas.microsoft.com/office/drawing/2014/main" id="{9BEB0F0B-53BC-E1E2-1A93-9D647EE5056E}"/>
              </a:ext>
            </a:extLst>
          </p:cNvPr>
          <p:cNvPicPr>
            <a:picLocks noChangeAspect="1"/>
          </p:cNvPicPr>
          <p:nvPr/>
        </p:nvPicPr>
        <p:blipFill>
          <a:blip r:embed="rId3"/>
          <a:stretch>
            <a:fillRect/>
          </a:stretch>
        </p:blipFill>
        <p:spPr>
          <a:xfrm>
            <a:off x="600807" y="884863"/>
            <a:ext cx="10848635" cy="5384052"/>
          </a:xfrm>
          <a:prstGeom prst="rect">
            <a:avLst/>
          </a:prstGeom>
          <a:solidFill>
            <a:schemeClr val="bg1"/>
          </a:solidFill>
        </p:spPr>
      </p:pic>
    </p:spTree>
    <p:extLst>
      <p:ext uri="{BB962C8B-B14F-4D97-AF65-F5344CB8AC3E}">
        <p14:creationId xmlns:p14="http://schemas.microsoft.com/office/powerpoint/2010/main" val="311512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AE133AB-2310-D942-B620-AAA31F5CE059}"/>
              </a:ext>
            </a:extLst>
          </p:cNvPr>
          <p:cNvSpPr>
            <a:spLocks noGrp="1"/>
          </p:cNvSpPr>
          <p:nvPr>
            <p:ph type="title"/>
          </p:nvPr>
        </p:nvSpPr>
        <p:spPr/>
        <p:txBody>
          <a:bodyPr/>
          <a:lstStyle/>
          <a:p>
            <a:r>
              <a:rPr lang="en-US" sz="2400" dirty="0">
                <a:latin typeface="Avenir Book" panose="02000503020000020003" pitchFamily="2" charset="0"/>
              </a:rPr>
              <a:t>History of NASA Missions (1950 – 1980) Leading to </a:t>
            </a:r>
            <a:br>
              <a:rPr lang="en-US" sz="2400" dirty="0">
                <a:latin typeface="Avenir Book" panose="02000503020000020003" pitchFamily="2" charset="0"/>
              </a:rPr>
            </a:br>
            <a:r>
              <a:rPr lang="en-US" sz="2400" dirty="0">
                <a:latin typeface="Avenir Book" panose="02000503020000020003" pitchFamily="2" charset="0"/>
              </a:rPr>
              <a:t>Galileo Orbiter and Probe Mission:</a:t>
            </a:r>
          </a:p>
        </p:txBody>
      </p:sp>
      <p:sp>
        <p:nvSpPr>
          <p:cNvPr id="7" name="Content Placeholder 6">
            <a:extLst>
              <a:ext uri="{FF2B5EF4-FFF2-40B4-BE49-F238E27FC236}">
                <a16:creationId xmlns:a16="http://schemas.microsoft.com/office/drawing/2014/main" id="{1E0C4C87-74A9-B81F-1F25-C19F1BF84BBF}"/>
              </a:ext>
            </a:extLst>
          </p:cNvPr>
          <p:cNvSpPr>
            <a:spLocks noGrp="1"/>
          </p:cNvSpPr>
          <p:nvPr>
            <p:ph idx="1"/>
          </p:nvPr>
        </p:nvSpPr>
        <p:spPr>
          <a:xfrm>
            <a:off x="4302450" y="1248015"/>
            <a:ext cx="7787268" cy="5754950"/>
          </a:xfrm>
        </p:spPr>
        <p:txBody>
          <a:bodyPr>
            <a:normAutofit fontScale="92500" lnSpcReduction="20000"/>
          </a:bodyPr>
          <a:lstStyle/>
          <a:p>
            <a:pPr>
              <a:lnSpc>
                <a:spcPct val="100000"/>
              </a:lnSpc>
            </a:pPr>
            <a:r>
              <a:rPr lang="en-US" sz="1900" dirty="0">
                <a:latin typeface="Avenir Book" panose="02000503020000020003" pitchFamily="2" charset="0"/>
              </a:rPr>
              <a:t>“Ballistic entries into Jupiter …feasible for posigrade equatorial entries with heat-shield mass fractions of the order of 0.45 of the mass at entry.”</a:t>
            </a:r>
          </a:p>
          <a:p>
            <a:pPr lvl="1">
              <a:lnSpc>
                <a:spcPct val="100000"/>
              </a:lnSpc>
            </a:pPr>
            <a:r>
              <a:rPr lang="en-US" sz="1500" dirty="0">
                <a:latin typeface="Avenir Book" panose="02000503020000020003" pitchFamily="2" charset="0"/>
              </a:rPr>
              <a:t>Tauber, M., and Wakefield R. M., “</a:t>
            </a:r>
            <a:r>
              <a:rPr lang="en-US" sz="1500" dirty="0">
                <a:effectLst/>
                <a:latin typeface="Avenir Book" panose="02000503020000020003" pitchFamily="2" charset="0"/>
              </a:rPr>
              <a:t>Heating Environment and Protection during Jupiter Entry,” J. </a:t>
            </a:r>
            <a:r>
              <a:rPr lang="en-US" sz="1500" dirty="0">
                <a:latin typeface="Avenir Book" panose="02000503020000020003" pitchFamily="2" charset="0"/>
              </a:rPr>
              <a:t>Spacecraft, June 1971</a:t>
            </a:r>
          </a:p>
          <a:p>
            <a:pPr>
              <a:lnSpc>
                <a:spcPct val="100000"/>
              </a:lnSpc>
            </a:pPr>
            <a:r>
              <a:rPr lang="en-US" sz="1900" dirty="0">
                <a:latin typeface="Avenir Book" panose="02000503020000020003" pitchFamily="2" charset="0"/>
              </a:rPr>
              <a:t>“ An early Phase A conceptual design study and subsequent follow-on investigations … have clearly demonstrated the suitability of such a system for performing near-term (1979-1983) exploratory in situ investigations of the outer planets Saturn, Uranus, and with suitable modifications, Jupiter.</a:t>
            </a:r>
          </a:p>
          <a:p>
            <a:pPr lvl="1">
              <a:lnSpc>
                <a:spcPct val="100000"/>
              </a:lnSpc>
            </a:pPr>
            <a:r>
              <a:rPr lang="en-US" sz="1500" u="none" strike="noStrike" dirty="0">
                <a:effectLst/>
                <a:latin typeface="Avenir Book" panose="02000503020000020003" pitchFamily="2" charset="0"/>
              </a:rPr>
              <a:t>Vojvodich, N., R. Reynolds, T. Grant, and P. Nachtsheim</a:t>
            </a:r>
            <a:r>
              <a:rPr lang="en-US" sz="1500" dirty="0">
                <a:latin typeface="Avenir Book" panose="02000503020000020003" pitchFamily="2" charset="0"/>
              </a:rPr>
              <a:t>,</a:t>
            </a:r>
            <a:r>
              <a:rPr lang="en-US" sz="1500" u="none" strike="noStrike" dirty="0">
                <a:effectLst/>
                <a:latin typeface="Avenir Book" panose="02000503020000020003" pitchFamily="2" charset="0"/>
              </a:rPr>
              <a:t>"Outer planet atmospheric entry probes-an overview of technology readiness." In Conference on the Exploration of the Outer Planets, p. 1147. 1975</a:t>
            </a:r>
          </a:p>
          <a:p>
            <a:pPr>
              <a:lnSpc>
                <a:spcPct val="100000"/>
              </a:lnSpc>
            </a:pPr>
            <a:r>
              <a:rPr lang="en-US" sz="1900" dirty="0">
                <a:latin typeface="Avenir Book" panose="02000503020000020003" pitchFamily="2" charset="0"/>
              </a:rPr>
              <a:t>Jupiter was unknown atmosphere (H</a:t>
            </a:r>
            <a:r>
              <a:rPr lang="en-US" sz="1900" baseline="-25000" dirty="0">
                <a:latin typeface="Avenir Book" panose="02000503020000020003" pitchFamily="2" charset="0"/>
              </a:rPr>
              <a:t>2</a:t>
            </a:r>
            <a:r>
              <a:rPr lang="en-US" sz="1900" dirty="0">
                <a:latin typeface="Avenir Book" panose="02000503020000020003" pitchFamily="2" charset="0"/>
              </a:rPr>
              <a:t>/He), and entry speed of 48 km/s meant </a:t>
            </a:r>
          </a:p>
          <a:p>
            <a:pPr lvl="1">
              <a:lnSpc>
                <a:spcPct val="100000"/>
              </a:lnSpc>
              <a:spcBef>
                <a:spcPts val="300"/>
              </a:spcBef>
            </a:pPr>
            <a:r>
              <a:rPr lang="en-US" sz="1700" dirty="0">
                <a:latin typeface="Avenir Book" panose="02000503020000020003" pitchFamily="2" charset="0"/>
              </a:rPr>
              <a:t>Extreme heating –  Shock layer interaction with ablative TPS not well understood</a:t>
            </a:r>
          </a:p>
          <a:p>
            <a:pPr lvl="1">
              <a:lnSpc>
                <a:spcPct val="100000"/>
              </a:lnSpc>
              <a:spcBef>
                <a:spcPts val="300"/>
              </a:spcBef>
            </a:pPr>
            <a:r>
              <a:rPr lang="en-US" sz="1700" dirty="0">
                <a:latin typeface="Avenir Book" panose="02000503020000020003" pitchFamily="2" charset="0"/>
              </a:rPr>
              <a:t>Shock layer radiation of ~50,000 W/cm</a:t>
            </a:r>
            <a:r>
              <a:rPr lang="en-US" sz="1700" baseline="30000" dirty="0">
                <a:latin typeface="Avenir Book" panose="02000503020000020003" pitchFamily="2" charset="0"/>
              </a:rPr>
              <a:t>2</a:t>
            </a:r>
            <a:r>
              <a:rPr lang="en-US" sz="1700" dirty="0">
                <a:latin typeface="Avenir Book" panose="02000503020000020003" pitchFamily="2" charset="0"/>
              </a:rPr>
              <a:t> and massive ablation </a:t>
            </a:r>
          </a:p>
          <a:p>
            <a:pPr lvl="1">
              <a:lnSpc>
                <a:spcPct val="100000"/>
              </a:lnSpc>
              <a:spcBef>
                <a:spcPts val="300"/>
              </a:spcBef>
            </a:pPr>
            <a:endParaRPr lang="en-US" sz="1500" dirty="0">
              <a:latin typeface="Avenir Book" panose="02000503020000020003" pitchFamily="2" charset="0"/>
            </a:endParaRPr>
          </a:p>
          <a:p>
            <a:pPr marL="0" indent="0">
              <a:lnSpc>
                <a:spcPct val="100000"/>
              </a:lnSpc>
              <a:spcBef>
                <a:spcPts val="300"/>
              </a:spcBef>
              <a:buNone/>
            </a:pPr>
            <a:r>
              <a:rPr lang="en-US" sz="2200" b="1" dirty="0">
                <a:solidFill>
                  <a:srgbClr val="FFEAA4"/>
                </a:solidFill>
                <a:latin typeface="Avenir Book" panose="02000503020000020003" pitchFamily="2" charset="0"/>
              </a:rPr>
              <a:t>Three things were a must: </a:t>
            </a:r>
          </a:p>
          <a:p>
            <a:pPr lvl="1">
              <a:lnSpc>
                <a:spcPct val="100000"/>
              </a:lnSpc>
              <a:spcBef>
                <a:spcPts val="300"/>
              </a:spcBef>
            </a:pPr>
            <a:r>
              <a:rPr lang="en-US" sz="1700" b="1" dirty="0">
                <a:solidFill>
                  <a:srgbClr val="FFEAA4"/>
                </a:solidFill>
                <a:latin typeface="Avenir Book" panose="02000503020000020003" pitchFamily="2" charset="0"/>
              </a:rPr>
              <a:t>New tools for analysis, simulations, and design</a:t>
            </a:r>
          </a:p>
          <a:p>
            <a:pPr lvl="1">
              <a:lnSpc>
                <a:spcPct val="100000"/>
              </a:lnSpc>
              <a:spcBef>
                <a:spcPts val="300"/>
              </a:spcBef>
            </a:pPr>
            <a:r>
              <a:rPr lang="en-US" sz="1700" b="1" dirty="0">
                <a:solidFill>
                  <a:srgbClr val="FFEAA4"/>
                </a:solidFill>
                <a:latin typeface="Avenir Book" panose="02000503020000020003" pitchFamily="2" charset="0"/>
              </a:rPr>
              <a:t>New Test Facilities</a:t>
            </a:r>
          </a:p>
          <a:p>
            <a:pPr lvl="1">
              <a:lnSpc>
                <a:spcPct val="100000"/>
              </a:lnSpc>
              <a:spcBef>
                <a:spcPts val="300"/>
              </a:spcBef>
            </a:pPr>
            <a:r>
              <a:rPr lang="en-US" sz="1700" b="1" dirty="0">
                <a:solidFill>
                  <a:srgbClr val="FFEAA4"/>
                </a:solidFill>
                <a:latin typeface="Avenir Book" panose="02000503020000020003" pitchFamily="2" charset="0"/>
              </a:rPr>
              <a:t>TPS - with the success of P-V, carbon-phenolic was the material of choice.  </a:t>
            </a:r>
          </a:p>
        </p:txBody>
      </p:sp>
      <p:pic>
        <p:nvPicPr>
          <p:cNvPr id="3" name="Picture 2">
            <a:extLst>
              <a:ext uri="{FF2B5EF4-FFF2-40B4-BE49-F238E27FC236}">
                <a16:creationId xmlns:a16="http://schemas.microsoft.com/office/drawing/2014/main" id="{13D05D8C-345A-4985-764E-F83E12CDAF3A}"/>
              </a:ext>
            </a:extLst>
          </p:cNvPr>
          <p:cNvPicPr>
            <a:picLocks noChangeAspect="1"/>
          </p:cNvPicPr>
          <p:nvPr/>
        </p:nvPicPr>
        <p:blipFill>
          <a:blip r:embed="rId3"/>
          <a:stretch>
            <a:fillRect/>
          </a:stretch>
        </p:blipFill>
        <p:spPr>
          <a:xfrm>
            <a:off x="837288" y="4029371"/>
            <a:ext cx="3421567" cy="2420611"/>
          </a:xfrm>
          <a:prstGeom prst="rect">
            <a:avLst/>
          </a:prstGeom>
          <a:ln w="15875">
            <a:solidFill>
              <a:schemeClr val="tx1"/>
            </a:solidFill>
          </a:ln>
        </p:spPr>
      </p:pic>
      <p:grpSp>
        <p:nvGrpSpPr>
          <p:cNvPr id="6" name="Group 5">
            <a:extLst>
              <a:ext uri="{FF2B5EF4-FFF2-40B4-BE49-F238E27FC236}">
                <a16:creationId xmlns:a16="http://schemas.microsoft.com/office/drawing/2014/main" id="{ABB9779A-1B3D-8A3C-5738-9A05DCB3F163}"/>
              </a:ext>
            </a:extLst>
          </p:cNvPr>
          <p:cNvGrpSpPr/>
          <p:nvPr/>
        </p:nvGrpSpPr>
        <p:grpSpPr>
          <a:xfrm>
            <a:off x="838201" y="1338547"/>
            <a:ext cx="3421566" cy="2601452"/>
            <a:chOff x="7774625" y="3967785"/>
            <a:chExt cx="3910353" cy="2973082"/>
          </a:xfrm>
        </p:grpSpPr>
        <p:pic>
          <p:nvPicPr>
            <p:cNvPr id="4" name="Picture 3">
              <a:extLst>
                <a:ext uri="{FF2B5EF4-FFF2-40B4-BE49-F238E27FC236}">
                  <a16:creationId xmlns:a16="http://schemas.microsoft.com/office/drawing/2014/main" id="{E48B8DFD-8C08-5951-53C3-15E6A6F9625E}"/>
                </a:ext>
              </a:extLst>
            </p:cNvPr>
            <p:cNvPicPr>
              <a:picLocks noChangeAspect="1"/>
            </p:cNvPicPr>
            <p:nvPr/>
          </p:nvPicPr>
          <p:blipFill rotWithShape="1">
            <a:blip r:embed="rId4"/>
            <a:srcRect r="37061"/>
            <a:stretch/>
          </p:blipFill>
          <p:spPr>
            <a:xfrm>
              <a:off x="7824448" y="4028015"/>
              <a:ext cx="3810705" cy="2912852"/>
            </a:xfrm>
            <a:prstGeom prst="rect">
              <a:avLst/>
            </a:prstGeom>
            <a:ln w="12700">
              <a:noFill/>
            </a:ln>
          </p:spPr>
        </p:pic>
        <p:sp>
          <p:nvSpPr>
            <p:cNvPr id="5" name="Rectangle 4">
              <a:extLst>
                <a:ext uri="{FF2B5EF4-FFF2-40B4-BE49-F238E27FC236}">
                  <a16:creationId xmlns:a16="http://schemas.microsoft.com/office/drawing/2014/main" id="{C7E83AB1-DF1E-BA55-450F-21A23F36C83D}"/>
                </a:ext>
              </a:extLst>
            </p:cNvPr>
            <p:cNvSpPr/>
            <p:nvPr/>
          </p:nvSpPr>
          <p:spPr>
            <a:xfrm>
              <a:off x="7774625" y="3967785"/>
              <a:ext cx="3910353" cy="263059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449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4132EBA-5FE2-9DFE-4B4F-161DD037DC49}"/>
              </a:ext>
            </a:extLst>
          </p:cNvPr>
          <p:cNvSpPr>
            <a:spLocks noGrp="1"/>
          </p:cNvSpPr>
          <p:nvPr>
            <p:ph type="body" sz="quarter" idx="17"/>
          </p:nvPr>
        </p:nvSpPr>
        <p:spPr>
          <a:xfrm>
            <a:off x="384395" y="1169615"/>
            <a:ext cx="5411181" cy="5517803"/>
          </a:xfrm>
        </p:spPr>
        <p:txBody>
          <a:bodyPr/>
          <a:lstStyle/>
          <a:p>
            <a:pPr>
              <a:spcAft>
                <a:spcPts val="600"/>
              </a:spcAft>
            </a:pPr>
            <a:r>
              <a:rPr lang="en-US" sz="1600" dirty="0">
                <a:solidFill>
                  <a:schemeClr val="bg1"/>
                </a:solidFill>
              </a:rPr>
              <a:t>Multiple NASA and GE teams made heating predictions, and a consensus was reached as to the heatshield design.</a:t>
            </a:r>
          </a:p>
          <a:p>
            <a:pPr>
              <a:spcAft>
                <a:spcPts val="600"/>
              </a:spcAft>
            </a:pPr>
            <a:r>
              <a:rPr kumimoji="0" lang="en-US" sz="1600" u="none" strike="noStrike" kern="1200" cap="none" spc="0" normalizeH="0" baseline="0" noProof="0" dirty="0">
                <a:ln>
                  <a:noFill/>
                </a:ln>
                <a:solidFill>
                  <a:schemeClr val="bg1"/>
                </a:solidFill>
                <a:effectLst/>
                <a:uLnTx/>
                <a:uFillTx/>
                <a:latin typeface="Avenir Medium" panose="02000503020000020003" pitchFamily="2" charset="0"/>
              </a:rPr>
              <a:t>Heat shield mass was </a:t>
            </a:r>
            <a:r>
              <a:rPr lang="en-US" sz="1600" dirty="0">
                <a:solidFill>
                  <a:schemeClr val="bg1"/>
                </a:solidFill>
              </a:rPr>
              <a:t>45</a:t>
            </a:r>
            <a:r>
              <a:rPr kumimoji="0" lang="en-US" sz="1600" u="none" strike="noStrike" kern="1200" cap="none" spc="0" normalizeH="0" baseline="0" noProof="0" dirty="0">
                <a:ln>
                  <a:noFill/>
                </a:ln>
                <a:solidFill>
                  <a:schemeClr val="bg1"/>
                </a:solidFill>
                <a:effectLst/>
                <a:uLnTx/>
                <a:uFillTx/>
                <a:latin typeface="Avenir Medium" panose="02000503020000020003" pitchFamily="2" charset="0"/>
              </a:rPr>
              <a:t>% of entry mass by design with 14.7 cm thickness at the stagnation point and 5.4 cm at the flank and shoulder regions.</a:t>
            </a:r>
          </a:p>
          <a:p>
            <a:pPr marL="0" indent="0">
              <a:lnSpc>
                <a:spcPct val="100000"/>
              </a:lnSpc>
              <a:spcBef>
                <a:spcPts val="600"/>
              </a:spcBef>
              <a:spcAft>
                <a:spcPts val="600"/>
              </a:spcAft>
              <a:buNone/>
            </a:pPr>
            <a:endParaRPr kumimoji="0" lang="en-US" sz="1800" u="none" strike="noStrike" kern="1200" cap="none" spc="0" normalizeH="0" baseline="0" noProof="0" dirty="0">
              <a:ln>
                <a:noFill/>
              </a:ln>
              <a:solidFill>
                <a:schemeClr val="bg1"/>
              </a:solidFill>
              <a:effectLst/>
              <a:uLnTx/>
              <a:uFillTx/>
              <a:latin typeface="Avenir Medium" panose="02000503020000020003" pitchFamily="2" charset="0"/>
            </a:endParaRPr>
          </a:p>
          <a:p>
            <a:endParaRPr lang="en-US" dirty="0">
              <a:solidFill>
                <a:schemeClr val="bg1"/>
              </a:solidFill>
            </a:endParaRPr>
          </a:p>
        </p:txBody>
      </p:sp>
      <p:sp>
        <p:nvSpPr>
          <p:cNvPr id="2" name="Title 1">
            <a:extLst>
              <a:ext uri="{FF2B5EF4-FFF2-40B4-BE49-F238E27FC236}">
                <a16:creationId xmlns:a16="http://schemas.microsoft.com/office/drawing/2014/main" id="{D6AC7C15-B19D-094E-B051-C59FFFBB333C}"/>
              </a:ext>
            </a:extLst>
          </p:cNvPr>
          <p:cNvSpPr>
            <a:spLocks noGrp="1"/>
          </p:cNvSpPr>
          <p:nvPr>
            <p:ph type="title"/>
          </p:nvPr>
        </p:nvSpPr>
        <p:spPr>
          <a:xfrm>
            <a:off x="276352" y="109712"/>
            <a:ext cx="11915648" cy="597042"/>
          </a:xfrm>
        </p:spPr>
        <p:txBody>
          <a:bodyPr/>
          <a:lstStyle/>
          <a:p>
            <a:r>
              <a:rPr lang="en-US" sz="2400" dirty="0">
                <a:solidFill>
                  <a:schemeClr val="bg1"/>
                </a:solidFill>
                <a:latin typeface="Avenir Heavy" panose="02000503020000020003" pitchFamily="2" charset="0"/>
              </a:rPr>
              <a:t>Galileo Entry  at 47.4 km/sec: </a:t>
            </a:r>
            <a:br>
              <a:rPr lang="en-US" sz="2400" dirty="0">
                <a:solidFill>
                  <a:schemeClr val="bg1"/>
                </a:solidFill>
                <a:latin typeface="Avenir Heavy" panose="02000503020000020003" pitchFamily="2" charset="0"/>
              </a:rPr>
            </a:br>
            <a:r>
              <a:rPr lang="en-US" sz="2000" dirty="0">
                <a:solidFill>
                  <a:schemeClr val="bg1"/>
                </a:solidFill>
                <a:latin typeface="Avenir Heavy" panose="02000503020000020003" pitchFamily="2" charset="0"/>
              </a:rPr>
              <a:t>Stagnation </a:t>
            </a:r>
            <a:r>
              <a:rPr lang="en-US" sz="2000" dirty="0">
                <a:solidFill>
                  <a:schemeClr val="bg1"/>
                </a:solidFill>
              </a:rPr>
              <a:t>h</a:t>
            </a:r>
            <a:r>
              <a:rPr lang="en-US" sz="2000" dirty="0">
                <a:solidFill>
                  <a:schemeClr val="bg1"/>
                </a:solidFill>
                <a:latin typeface="Avenir Heavy" panose="02000503020000020003" pitchFamily="2" charset="0"/>
              </a:rPr>
              <a:t>eat flux and pressure were estimated to be 30,000 W/cm</a:t>
            </a:r>
            <a:r>
              <a:rPr lang="en-US" sz="2000" baseline="30000" dirty="0">
                <a:solidFill>
                  <a:schemeClr val="bg1"/>
                </a:solidFill>
                <a:latin typeface="Avenir Heavy" panose="02000503020000020003" pitchFamily="2" charset="0"/>
              </a:rPr>
              <a:t>2</a:t>
            </a:r>
            <a:r>
              <a:rPr lang="en-US" sz="2000" dirty="0">
                <a:solidFill>
                  <a:schemeClr val="bg1"/>
                </a:solidFill>
                <a:latin typeface="Avenir Heavy" panose="02000503020000020003" pitchFamily="2" charset="0"/>
              </a:rPr>
              <a:t> and 7.3 atm</a:t>
            </a:r>
            <a:endParaRPr lang="en-US" sz="2400" b="0" dirty="0">
              <a:solidFill>
                <a:schemeClr val="bg1"/>
              </a:solidFill>
              <a:latin typeface="Avenir Medium" panose="02000503020000020003" pitchFamily="2" charset="0"/>
            </a:endParaRPr>
          </a:p>
        </p:txBody>
      </p:sp>
      <p:sp>
        <p:nvSpPr>
          <p:cNvPr id="6" name="Slide Number Placeholder 5">
            <a:extLst>
              <a:ext uri="{FF2B5EF4-FFF2-40B4-BE49-F238E27FC236}">
                <a16:creationId xmlns:a16="http://schemas.microsoft.com/office/drawing/2014/main" id="{EB0EA236-9D9F-4645-B076-65DA671D855A}"/>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DB87F-70B0-D147-BFD4-A1CFE22B7145}" type="slidenum">
              <a:rPr kumimoji="0" lang="en-US"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AE285FB-D055-FAEA-A93D-8FF76675D703}"/>
              </a:ext>
            </a:extLst>
          </p:cNvPr>
          <p:cNvPicPr>
            <a:picLocks noChangeAspect="1"/>
          </p:cNvPicPr>
          <p:nvPr/>
        </p:nvPicPr>
        <p:blipFill rotWithShape="1">
          <a:blip r:embed="rId3"/>
          <a:srcRect b="13901"/>
          <a:stretch/>
        </p:blipFill>
        <p:spPr>
          <a:xfrm>
            <a:off x="1221048" y="2935714"/>
            <a:ext cx="3556878" cy="2615696"/>
          </a:xfrm>
          <a:prstGeom prst="rect">
            <a:avLst/>
          </a:prstGeom>
          <a:ln w="15875">
            <a:solidFill>
              <a:schemeClr val="tx1"/>
            </a:solidFill>
          </a:ln>
        </p:spPr>
      </p:pic>
      <p:sp>
        <p:nvSpPr>
          <p:cNvPr id="3" name="TextBox 2">
            <a:extLst>
              <a:ext uri="{FF2B5EF4-FFF2-40B4-BE49-F238E27FC236}">
                <a16:creationId xmlns:a16="http://schemas.microsoft.com/office/drawing/2014/main" id="{6D30C8A1-08CC-E73A-B4BB-762295834A22}"/>
              </a:ext>
            </a:extLst>
          </p:cNvPr>
          <p:cNvSpPr txBox="1"/>
          <p:nvPr/>
        </p:nvSpPr>
        <p:spPr>
          <a:xfrm>
            <a:off x="889287" y="5764008"/>
            <a:ext cx="4681851" cy="738664"/>
          </a:xfrm>
          <a:prstGeom prst="rect">
            <a:avLst/>
          </a:prstGeom>
        </p:spPr>
        <p:txBody>
          <a:bodyPr wrap="square" rtlCol="0">
            <a:spAutoFit/>
          </a:bodyPr>
          <a:lstStyle/>
          <a:p>
            <a:pPr algn="l"/>
            <a:r>
              <a:rPr lang="en-US" sz="1400" dirty="0">
                <a:solidFill>
                  <a:schemeClr val="bg1"/>
                </a:solidFill>
                <a:effectLst/>
                <a:latin typeface="Avenir Medium" panose="02000503020000020003" pitchFamily="2" charset="0"/>
              </a:rPr>
              <a:t>From: Givens, J., L. Nolte, and L. Pochettino. "Galileo Atmospheric Entry Probe System-Design, development, and test." 21st Aerospace Sciences Meeting. 1983.</a:t>
            </a:r>
            <a:endParaRPr lang="en-US" sz="1400" dirty="0">
              <a:solidFill>
                <a:schemeClr val="bg1"/>
              </a:solidFill>
              <a:latin typeface="Avenir Medium" panose="02000503020000020003" pitchFamily="2" charset="0"/>
            </a:endParaRPr>
          </a:p>
        </p:txBody>
      </p:sp>
      <p:sp>
        <p:nvSpPr>
          <p:cNvPr id="5" name="TextBox 4">
            <a:extLst>
              <a:ext uri="{FF2B5EF4-FFF2-40B4-BE49-F238E27FC236}">
                <a16:creationId xmlns:a16="http://schemas.microsoft.com/office/drawing/2014/main" id="{93760344-0E9A-D63B-1711-4201BA70B3F5}"/>
              </a:ext>
            </a:extLst>
          </p:cNvPr>
          <p:cNvSpPr txBox="1"/>
          <p:nvPr/>
        </p:nvSpPr>
        <p:spPr>
          <a:xfrm>
            <a:off x="6599198" y="1156406"/>
            <a:ext cx="4962826"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venir Book" panose="02000503020000020003" pitchFamily="2" charset="0"/>
              </a:rPr>
              <a:t>Interaction Heating Facility (IHF) 60 MW (air)</a:t>
            </a:r>
          </a:p>
          <a:p>
            <a:pPr marL="285750" indent="-285750">
              <a:buFont typeface="Arial" panose="020B0604020202020204" pitchFamily="34" charset="0"/>
              <a:buChar char="•"/>
            </a:pPr>
            <a:r>
              <a:rPr lang="en-US" sz="1600" dirty="0">
                <a:solidFill>
                  <a:schemeClr val="bg1"/>
                </a:solidFill>
                <a:latin typeface="Avenir Book" panose="02000503020000020003" pitchFamily="2" charset="0"/>
              </a:rPr>
              <a:t>Giant Planet Facility (GPF) 60 MW (H2/He)</a:t>
            </a:r>
          </a:p>
          <a:p>
            <a:pPr marL="285750" indent="-285750">
              <a:buFont typeface="Arial" panose="020B0604020202020204" pitchFamily="34" charset="0"/>
              <a:buChar char="•"/>
            </a:pPr>
            <a:r>
              <a:rPr lang="en-US" sz="1600" dirty="0">
                <a:solidFill>
                  <a:schemeClr val="bg1"/>
                </a:solidFill>
                <a:latin typeface="Avenir Book" panose="02000503020000020003" pitchFamily="2" charset="0"/>
              </a:rPr>
              <a:t>Laser Test Facility (45 kW CO</a:t>
            </a:r>
            <a:r>
              <a:rPr lang="en-US" sz="1600" baseline="-25000" dirty="0">
                <a:solidFill>
                  <a:schemeClr val="bg1"/>
                </a:solidFill>
                <a:latin typeface="Avenir Book" panose="02000503020000020003" pitchFamily="2" charset="0"/>
              </a:rPr>
              <a:t>2</a:t>
            </a:r>
            <a:r>
              <a:rPr lang="en-US" sz="1600" dirty="0">
                <a:solidFill>
                  <a:schemeClr val="bg1"/>
                </a:solidFill>
                <a:latin typeface="Avenir Book" panose="02000503020000020003" pitchFamily="2" charset="0"/>
              </a:rPr>
              <a:t> laser at 10.6 mm)</a:t>
            </a:r>
          </a:p>
        </p:txBody>
      </p:sp>
      <p:sp>
        <p:nvSpPr>
          <p:cNvPr id="9" name="TextBox 8">
            <a:extLst>
              <a:ext uri="{FF2B5EF4-FFF2-40B4-BE49-F238E27FC236}">
                <a16:creationId xmlns:a16="http://schemas.microsoft.com/office/drawing/2014/main" id="{294FBEF1-C0F4-B6B2-F25D-CAD2CF063E32}"/>
              </a:ext>
            </a:extLst>
          </p:cNvPr>
          <p:cNvSpPr txBox="1"/>
          <p:nvPr/>
        </p:nvSpPr>
        <p:spPr>
          <a:xfrm>
            <a:off x="1596766" y="800283"/>
            <a:ext cx="2403222" cy="369332"/>
          </a:xfrm>
          <a:prstGeom prst="rect">
            <a:avLst/>
          </a:prstGeom>
          <a:solidFill>
            <a:srgbClr val="FFEAA4"/>
          </a:solidFill>
        </p:spPr>
        <p:txBody>
          <a:bodyPr wrap="none" rtlCol="0">
            <a:spAutoFit/>
          </a:bodyPr>
          <a:lstStyle/>
          <a:p>
            <a:pPr algn="l"/>
            <a:r>
              <a:rPr lang="en-US" b="1" dirty="0"/>
              <a:t>On the Design Front</a:t>
            </a:r>
          </a:p>
        </p:txBody>
      </p:sp>
      <p:sp>
        <p:nvSpPr>
          <p:cNvPr id="10" name="TextBox 9">
            <a:extLst>
              <a:ext uri="{FF2B5EF4-FFF2-40B4-BE49-F238E27FC236}">
                <a16:creationId xmlns:a16="http://schemas.microsoft.com/office/drawing/2014/main" id="{7BB1D998-7488-726E-4F0A-8F65525270EB}"/>
              </a:ext>
            </a:extLst>
          </p:cNvPr>
          <p:cNvSpPr txBox="1"/>
          <p:nvPr/>
        </p:nvSpPr>
        <p:spPr>
          <a:xfrm>
            <a:off x="8090599" y="800283"/>
            <a:ext cx="1565365" cy="369332"/>
          </a:xfrm>
          <a:prstGeom prst="rect">
            <a:avLst/>
          </a:prstGeom>
          <a:solidFill>
            <a:srgbClr val="FFEAA4"/>
          </a:solidFill>
        </p:spPr>
        <p:txBody>
          <a:bodyPr wrap="none" rtlCol="0">
            <a:spAutoFit/>
          </a:bodyPr>
          <a:lstStyle/>
          <a:p>
            <a:pPr algn="l"/>
            <a:r>
              <a:rPr lang="en-US" b="1" dirty="0"/>
              <a:t>TPS Testing </a:t>
            </a:r>
          </a:p>
        </p:txBody>
      </p:sp>
      <p:pic>
        <p:nvPicPr>
          <p:cNvPr id="11" name="Picture 10">
            <a:extLst>
              <a:ext uri="{FF2B5EF4-FFF2-40B4-BE49-F238E27FC236}">
                <a16:creationId xmlns:a16="http://schemas.microsoft.com/office/drawing/2014/main" id="{79210E54-9046-827D-BC8F-6922413721EA}"/>
              </a:ext>
            </a:extLst>
          </p:cNvPr>
          <p:cNvPicPr>
            <a:picLocks noChangeAspect="1"/>
          </p:cNvPicPr>
          <p:nvPr/>
        </p:nvPicPr>
        <p:blipFill>
          <a:blip r:embed="rId4"/>
          <a:stretch>
            <a:fillRect/>
          </a:stretch>
        </p:blipFill>
        <p:spPr>
          <a:xfrm>
            <a:off x="7276035" y="1987403"/>
            <a:ext cx="3510921" cy="2256159"/>
          </a:xfrm>
          <a:prstGeom prst="rect">
            <a:avLst/>
          </a:prstGeom>
          <a:ln>
            <a:solidFill>
              <a:schemeClr val="tx1"/>
            </a:solidFill>
          </a:ln>
        </p:spPr>
      </p:pic>
      <p:pic>
        <p:nvPicPr>
          <p:cNvPr id="12" name="Picture 11">
            <a:extLst>
              <a:ext uri="{FF2B5EF4-FFF2-40B4-BE49-F238E27FC236}">
                <a16:creationId xmlns:a16="http://schemas.microsoft.com/office/drawing/2014/main" id="{0BD33982-7A45-F556-1FAA-86B48D52B6BD}"/>
              </a:ext>
            </a:extLst>
          </p:cNvPr>
          <p:cNvPicPr>
            <a:picLocks noChangeAspect="1"/>
          </p:cNvPicPr>
          <p:nvPr/>
        </p:nvPicPr>
        <p:blipFill>
          <a:blip r:embed="rId5"/>
          <a:stretch>
            <a:fillRect/>
          </a:stretch>
        </p:blipFill>
        <p:spPr>
          <a:xfrm>
            <a:off x="7260076" y="4326402"/>
            <a:ext cx="3526880" cy="2254437"/>
          </a:xfrm>
          <a:prstGeom prst="rect">
            <a:avLst/>
          </a:prstGeom>
          <a:ln>
            <a:solidFill>
              <a:schemeClr val="tx1"/>
            </a:solidFill>
          </a:ln>
        </p:spPr>
      </p:pic>
    </p:spTree>
    <p:extLst>
      <p:ext uri="{BB962C8B-B14F-4D97-AF65-F5344CB8AC3E}">
        <p14:creationId xmlns:p14="http://schemas.microsoft.com/office/powerpoint/2010/main" val="374726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E06B1-7895-EA70-5A20-ACA98103B0E4}"/>
              </a:ext>
            </a:extLst>
          </p:cNvPr>
          <p:cNvSpPr>
            <a:spLocks noGrp="1"/>
          </p:cNvSpPr>
          <p:nvPr>
            <p:ph type="title"/>
          </p:nvPr>
        </p:nvSpPr>
        <p:spPr>
          <a:xfrm>
            <a:off x="499461" y="110757"/>
            <a:ext cx="10847412" cy="597042"/>
          </a:xfrm>
        </p:spPr>
        <p:txBody>
          <a:bodyPr/>
          <a:lstStyle/>
          <a:p>
            <a:r>
              <a:rPr lang="en-US" dirty="0">
                <a:solidFill>
                  <a:schemeClr val="bg1"/>
                </a:solidFill>
              </a:rPr>
              <a:t>Galileo Probe - Recession Measurements </a:t>
            </a:r>
          </a:p>
        </p:txBody>
      </p:sp>
      <p:sp>
        <p:nvSpPr>
          <p:cNvPr id="4" name="Slide Number Placeholder 3">
            <a:extLst>
              <a:ext uri="{FF2B5EF4-FFF2-40B4-BE49-F238E27FC236}">
                <a16:creationId xmlns:a16="http://schemas.microsoft.com/office/drawing/2014/main" id="{6FC36CC5-8B71-7CE3-932E-3A0FC5B038FA}"/>
              </a:ext>
            </a:extLst>
          </p:cNvPr>
          <p:cNvSpPr>
            <a:spLocks noGrp="1"/>
          </p:cNvSpPr>
          <p:nvPr>
            <p:ph type="sldNum" sz="quarter" idx="20"/>
          </p:nvPr>
        </p:nvSpPr>
        <p:spPr/>
        <p:txBody>
          <a:bodyPr/>
          <a:lstStyle/>
          <a:p>
            <a:fld id="{510346ED-8AC9-9E40-97C9-E82D8048B8E6}" type="slidenum">
              <a:rPr lang="en-US" smtClean="0">
                <a:solidFill>
                  <a:schemeClr val="bg1"/>
                </a:solidFill>
              </a:rPr>
              <a:t>6</a:t>
            </a:fld>
            <a:endParaRPr lang="en-US" dirty="0">
              <a:solidFill>
                <a:schemeClr val="bg1"/>
              </a:solidFill>
            </a:endParaRPr>
          </a:p>
        </p:txBody>
      </p:sp>
      <p:pic>
        <p:nvPicPr>
          <p:cNvPr id="9" name="Picture 8" descr="A diagram of a temperature measurement&#10;&#10;Description automatically generated">
            <a:extLst>
              <a:ext uri="{FF2B5EF4-FFF2-40B4-BE49-F238E27FC236}">
                <a16:creationId xmlns:a16="http://schemas.microsoft.com/office/drawing/2014/main" id="{8AC8B78C-F6C3-8820-5952-84547A87C9A4}"/>
              </a:ext>
            </a:extLst>
          </p:cNvPr>
          <p:cNvPicPr>
            <a:picLocks noChangeAspect="1"/>
          </p:cNvPicPr>
          <p:nvPr/>
        </p:nvPicPr>
        <p:blipFill>
          <a:blip r:embed="rId3"/>
          <a:stretch>
            <a:fillRect/>
          </a:stretch>
        </p:blipFill>
        <p:spPr>
          <a:xfrm>
            <a:off x="4379730" y="1234834"/>
            <a:ext cx="3564630" cy="2205075"/>
          </a:xfrm>
          <a:prstGeom prst="rect">
            <a:avLst/>
          </a:prstGeom>
          <a:ln>
            <a:solidFill>
              <a:schemeClr val="tx1"/>
            </a:solidFill>
          </a:ln>
        </p:spPr>
      </p:pic>
      <p:pic>
        <p:nvPicPr>
          <p:cNvPr id="14" name="Picture 13" descr="Diagram of a wireframe diagram&#10;&#10;Description automatically generated">
            <a:extLst>
              <a:ext uri="{FF2B5EF4-FFF2-40B4-BE49-F238E27FC236}">
                <a16:creationId xmlns:a16="http://schemas.microsoft.com/office/drawing/2014/main" id="{5406F05F-1B69-C3C5-95AA-BE5957CC098D}"/>
              </a:ext>
            </a:extLst>
          </p:cNvPr>
          <p:cNvPicPr>
            <a:picLocks noChangeAspect="1"/>
          </p:cNvPicPr>
          <p:nvPr/>
        </p:nvPicPr>
        <p:blipFill rotWithShape="1">
          <a:blip r:embed="rId4"/>
          <a:srcRect b="12892"/>
          <a:stretch/>
        </p:blipFill>
        <p:spPr>
          <a:xfrm>
            <a:off x="551684" y="1224895"/>
            <a:ext cx="3791715" cy="2219130"/>
          </a:xfrm>
          <a:prstGeom prst="rect">
            <a:avLst/>
          </a:prstGeom>
        </p:spPr>
      </p:pic>
      <p:pic>
        <p:nvPicPr>
          <p:cNvPr id="16" name="Picture 15" descr="A diagram of a circle with circles and arrows&#10;&#10;Description automatically generated">
            <a:extLst>
              <a:ext uri="{FF2B5EF4-FFF2-40B4-BE49-F238E27FC236}">
                <a16:creationId xmlns:a16="http://schemas.microsoft.com/office/drawing/2014/main" id="{A86058F8-42EC-1F85-802F-E02577414434}"/>
              </a:ext>
            </a:extLst>
          </p:cNvPr>
          <p:cNvPicPr>
            <a:picLocks noChangeAspect="1"/>
          </p:cNvPicPr>
          <p:nvPr/>
        </p:nvPicPr>
        <p:blipFill>
          <a:blip r:embed="rId5"/>
          <a:stretch>
            <a:fillRect/>
          </a:stretch>
        </p:blipFill>
        <p:spPr>
          <a:xfrm>
            <a:off x="7984116" y="1234834"/>
            <a:ext cx="3684926" cy="2205075"/>
          </a:xfrm>
          <a:prstGeom prst="rect">
            <a:avLst/>
          </a:prstGeom>
          <a:ln>
            <a:solidFill>
              <a:schemeClr val="tx1"/>
            </a:solidFill>
          </a:ln>
        </p:spPr>
      </p:pic>
      <p:sp>
        <p:nvSpPr>
          <p:cNvPr id="19" name="TextBox 18">
            <a:extLst>
              <a:ext uri="{FF2B5EF4-FFF2-40B4-BE49-F238E27FC236}">
                <a16:creationId xmlns:a16="http://schemas.microsoft.com/office/drawing/2014/main" id="{9B64D3BD-4ED5-60A4-C994-080DF9A6639C}"/>
              </a:ext>
            </a:extLst>
          </p:cNvPr>
          <p:cNvSpPr txBox="1"/>
          <p:nvPr/>
        </p:nvSpPr>
        <p:spPr>
          <a:xfrm>
            <a:off x="1868557" y="865960"/>
            <a:ext cx="8766314" cy="276999"/>
          </a:xfrm>
          <a:prstGeom prst="rect">
            <a:avLst/>
          </a:prstGeom>
          <a:solidFill>
            <a:schemeClr val="bg2"/>
          </a:solidFill>
          <a:ln w="19050">
            <a:solidFill>
              <a:srgbClr val="C00000"/>
            </a:solidFill>
          </a:ln>
        </p:spPr>
        <p:txBody>
          <a:bodyPr wrap="square" rtlCol="0">
            <a:spAutoFit/>
          </a:bodyPr>
          <a:lstStyle/>
          <a:p>
            <a:pPr algn="ctr"/>
            <a:r>
              <a:rPr lang="en-US" sz="1200" b="1" dirty="0">
                <a:effectLst/>
                <a:latin typeface="Avenir Medium" panose="02000503020000020003" pitchFamily="2" charset="0"/>
              </a:rPr>
              <a:t>An ARAD sensor is a three-terminal electrical device that produces a voltage proportional to the length of the sensor. </a:t>
            </a:r>
          </a:p>
        </p:txBody>
      </p:sp>
      <p:pic>
        <p:nvPicPr>
          <p:cNvPr id="2" name="Picture 1">
            <a:extLst>
              <a:ext uri="{FF2B5EF4-FFF2-40B4-BE49-F238E27FC236}">
                <a16:creationId xmlns:a16="http://schemas.microsoft.com/office/drawing/2014/main" id="{635FD0AC-05DC-8D04-D46C-53A5AEBCB45A}"/>
              </a:ext>
            </a:extLst>
          </p:cNvPr>
          <p:cNvPicPr>
            <a:picLocks noChangeAspect="1"/>
          </p:cNvPicPr>
          <p:nvPr/>
        </p:nvPicPr>
        <p:blipFill>
          <a:blip r:embed="rId6"/>
          <a:stretch>
            <a:fillRect/>
          </a:stretch>
        </p:blipFill>
        <p:spPr>
          <a:xfrm>
            <a:off x="7360737" y="3591726"/>
            <a:ext cx="4331802" cy="2780112"/>
          </a:xfrm>
          <a:prstGeom prst="rect">
            <a:avLst/>
          </a:prstGeom>
        </p:spPr>
      </p:pic>
      <p:sp>
        <p:nvSpPr>
          <p:cNvPr id="5" name="TextBox 4">
            <a:extLst>
              <a:ext uri="{FF2B5EF4-FFF2-40B4-BE49-F238E27FC236}">
                <a16:creationId xmlns:a16="http://schemas.microsoft.com/office/drawing/2014/main" id="{B15DE70E-76DF-4B3C-E581-8B35E45C796B}"/>
              </a:ext>
            </a:extLst>
          </p:cNvPr>
          <p:cNvSpPr txBox="1"/>
          <p:nvPr/>
        </p:nvSpPr>
        <p:spPr>
          <a:xfrm>
            <a:off x="499461" y="3542927"/>
            <a:ext cx="6837779" cy="3323987"/>
          </a:xfrm>
          <a:prstGeom prst="rect">
            <a:avLst/>
          </a:prstGeom>
        </p:spPr>
        <p:txBody>
          <a:bodyPr wrap="square" rtlCol="0">
            <a:spAutoFit/>
          </a:bodyPr>
          <a:lstStyle/>
          <a:p>
            <a:pPr marL="285750" indent="-285750">
              <a:spcBef>
                <a:spcPts val="600"/>
              </a:spcBef>
              <a:buFont typeface="Arial" panose="020B0604020202020204" pitchFamily="34" charset="0"/>
              <a:buChar char="•"/>
            </a:pPr>
            <a:r>
              <a:rPr lang="en-US" sz="1600" dirty="0">
                <a:solidFill>
                  <a:schemeClr val="bg1"/>
                </a:solidFill>
                <a:latin typeface="Avenir Book" panose="02000503020000020003" pitchFamily="2" charset="0"/>
              </a:rPr>
              <a:t>Recession was rapid; in about 12 sec ~ 53% of the heatshield mass loss occurred (~25% of the entry mass ablated away).  The overall recession was nearly uniform (~4.5 cm).</a:t>
            </a:r>
          </a:p>
          <a:p>
            <a:pPr marL="285750" indent="-285750">
              <a:spcBef>
                <a:spcPts val="600"/>
              </a:spcBef>
              <a:buFont typeface="Arial" panose="020B0604020202020204" pitchFamily="34" charset="0"/>
              <a:buChar char="•"/>
            </a:pPr>
            <a:r>
              <a:rPr lang="en-US" sz="1600" dirty="0">
                <a:solidFill>
                  <a:schemeClr val="bg1"/>
                </a:solidFill>
                <a:latin typeface="Avenir Book" panose="02000503020000020003" pitchFamily="2" charset="0"/>
              </a:rPr>
              <a:t>Post-flight analysis:</a:t>
            </a:r>
          </a:p>
          <a:p>
            <a:pPr marL="742950" lvl="1" indent="-285750">
              <a:spcBef>
                <a:spcPts val="600"/>
              </a:spcBef>
              <a:buFont typeface="Arial" panose="020B0604020202020204" pitchFamily="34" charset="0"/>
              <a:buChar char="•"/>
            </a:pPr>
            <a:r>
              <a:rPr lang="en-US" sz="1400" dirty="0">
                <a:solidFill>
                  <a:schemeClr val="bg1"/>
                </a:solidFill>
                <a:latin typeface="Avenir Book" panose="02000503020000020003" pitchFamily="2" charset="0"/>
              </a:rPr>
              <a:t>Over estimated nose heating rates and surface recession.</a:t>
            </a:r>
          </a:p>
          <a:p>
            <a:pPr marL="742950" lvl="1" indent="-285750">
              <a:spcBef>
                <a:spcPts val="600"/>
              </a:spcBef>
              <a:buFont typeface="Arial" panose="020B0604020202020204" pitchFamily="34" charset="0"/>
              <a:buChar char="•"/>
            </a:pPr>
            <a:r>
              <a:rPr lang="en-US" sz="1400" dirty="0">
                <a:solidFill>
                  <a:schemeClr val="bg1"/>
                </a:solidFill>
                <a:latin typeface="Avenir Book" panose="02000503020000020003" pitchFamily="2" charset="0"/>
              </a:rPr>
              <a:t>Underestimated cone frustum heating rates and surface recession.</a:t>
            </a:r>
          </a:p>
          <a:p>
            <a:pPr marL="742950" lvl="1" indent="-285750">
              <a:spcBef>
                <a:spcPts val="600"/>
              </a:spcBef>
              <a:buFont typeface="Arial" panose="020B0604020202020204" pitchFamily="34" charset="0"/>
              <a:buChar char="•"/>
            </a:pPr>
            <a:r>
              <a:rPr lang="en-US" sz="1400" dirty="0">
                <a:solidFill>
                  <a:schemeClr val="bg1"/>
                </a:solidFill>
                <a:latin typeface="Avenir Book" panose="02000503020000020003" pitchFamily="2" charset="0"/>
              </a:rPr>
              <a:t>TPS design tools and analysis capabilities were inadequate even though mission was successful.</a:t>
            </a:r>
          </a:p>
          <a:p>
            <a:pPr marL="742950" lvl="1" indent="-285750">
              <a:spcBef>
                <a:spcPts val="600"/>
              </a:spcBef>
              <a:buFont typeface="Arial" panose="020B0604020202020204" pitchFamily="34" charset="0"/>
              <a:buChar char="•"/>
            </a:pPr>
            <a:r>
              <a:rPr lang="en-US" sz="1400" dirty="0">
                <a:solidFill>
                  <a:schemeClr val="bg1"/>
                </a:solidFill>
                <a:latin typeface="Avenir Book" panose="02000503020000020003" pitchFamily="2" charset="0"/>
              </a:rPr>
              <a:t>Future missions to Jupiter, even for near equatorial entry, will require higher TPS mass fraction. </a:t>
            </a:r>
          </a:p>
          <a:p>
            <a:pPr marL="285750" indent="-285750">
              <a:spcBef>
                <a:spcPts val="600"/>
              </a:spcBef>
              <a:buFont typeface="Arial" panose="020B0604020202020204" pitchFamily="34" charset="0"/>
              <a:buChar char="•"/>
            </a:pPr>
            <a:r>
              <a:rPr lang="en-US" sz="1600" dirty="0">
                <a:solidFill>
                  <a:schemeClr val="bg1"/>
                </a:solidFill>
                <a:latin typeface="Avenir Book" panose="02000503020000020003" pitchFamily="2" charset="0"/>
              </a:rPr>
              <a:t>Missions to higher latitude or polar entry will be even more demanding.</a:t>
            </a:r>
            <a:endParaRPr lang="en-US" sz="1600" dirty="0">
              <a:latin typeface="Avenir Book" panose="02000503020000020003" pitchFamily="2" charset="0"/>
            </a:endParaRPr>
          </a:p>
        </p:txBody>
      </p:sp>
    </p:spTree>
    <p:extLst>
      <p:ext uri="{BB962C8B-B14F-4D97-AF65-F5344CB8AC3E}">
        <p14:creationId xmlns:p14="http://schemas.microsoft.com/office/powerpoint/2010/main" val="419638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70B4E-6988-071E-23D3-CC6ADBC54604}"/>
              </a:ext>
            </a:extLst>
          </p:cNvPr>
          <p:cNvSpPr>
            <a:spLocks noGrp="1"/>
          </p:cNvSpPr>
          <p:nvPr>
            <p:ph type="title"/>
          </p:nvPr>
        </p:nvSpPr>
        <p:spPr/>
        <p:txBody>
          <a:bodyPr/>
          <a:lstStyle/>
          <a:p>
            <a:r>
              <a:rPr lang="en-US" sz="2000" dirty="0">
                <a:latin typeface="Avenir Book" panose="02000503020000020003" pitchFamily="2" charset="0"/>
              </a:rPr>
              <a:t>Post-Galileo Mission –Capabilities and Expertise Atrophy (1985 – 2010) </a:t>
            </a:r>
          </a:p>
        </p:txBody>
      </p:sp>
      <p:sp>
        <p:nvSpPr>
          <p:cNvPr id="2" name="Text Placeholder 1">
            <a:extLst>
              <a:ext uri="{FF2B5EF4-FFF2-40B4-BE49-F238E27FC236}">
                <a16:creationId xmlns:a16="http://schemas.microsoft.com/office/drawing/2014/main" id="{C8A435A2-E969-5015-1D02-4BFA2E7D6111}"/>
              </a:ext>
            </a:extLst>
          </p:cNvPr>
          <p:cNvSpPr>
            <a:spLocks noGrp="1"/>
          </p:cNvSpPr>
          <p:nvPr>
            <p:ph idx="1"/>
          </p:nvPr>
        </p:nvSpPr>
        <p:spPr>
          <a:xfrm>
            <a:off x="838199" y="1274618"/>
            <a:ext cx="11171663" cy="5446857"/>
          </a:xfrm>
        </p:spPr>
        <p:txBody>
          <a:bodyPr>
            <a:normAutofit lnSpcReduction="10000"/>
          </a:bodyPr>
          <a:lstStyle/>
          <a:p>
            <a:pPr>
              <a:lnSpc>
                <a:spcPct val="100000"/>
              </a:lnSpc>
              <a:spcBef>
                <a:spcPts val="600"/>
              </a:spcBef>
              <a:spcAft>
                <a:spcPts val="600"/>
              </a:spcAft>
            </a:pPr>
            <a:r>
              <a:rPr lang="en-US" sz="2200" dirty="0">
                <a:latin typeface="Avenir Book" panose="02000503020000020003" pitchFamily="2" charset="0"/>
                <a:cs typeface="Calibri" panose="020F0502020204030204" pitchFamily="34" charset="0"/>
              </a:rPr>
              <a:t>Capabilities and expertise in ablative TPS in general were deemed as not needed in the immediate future.</a:t>
            </a:r>
          </a:p>
          <a:p>
            <a:pPr lvl="1">
              <a:lnSpc>
                <a:spcPct val="100000"/>
              </a:lnSpc>
              <a:spcBef>
                <a:spcPts val="600"/>
              </a:spcBef>
              <a:spcAft>
                <a:spcPts val="600"/>
              </a:spcAft>
            </a:pPr>
            <a:r>
              <a:rPr lang="en-US" sz="2000" dirty="0">
                <a:latin typeface="Avenir Book" panose="02000503020000020003" pitchFamily="2" charset="0"/>
                <a:cs typeface="Calibri" panose="020F0502020204030204" pitchFamily="34" charset="0"/>
              </a:rPr>
              <a:t>The Giant Planet Facility and the laser test facilities were allowed to atrophy.</a:t>
            </a:r>
          </a:p>
          <a:p>
            <a:pPr lvl="1">
              <a:lnSpc>
                <a:spcPct val="100000"/>
              </a:lnSpc>
              <a:spcBef>
                <a:spcPts val="600"/>
              </a:spcBef>
              <a:spcAft>
                <a:spcPts val="600"/>
              </a:spcAft>
            </a:pPr>
            <a:r>
              <a:rPr lang="en-US" sz="2000" dirty="0">
                <a:latin typeface="Avenir Book" panose="02000503020000020003" pitchFamily="2" charset="0"/>
                <a:cs typeface="Calibri" panose="020F0502020204030204" pitchFamily="34" charset="0"/>
              </a:rPr>
              <a:t>The ability to manufacture heritage (P-V and Galileo) carbon-phenolic also atrophied.</a:t>
            </a:r>
          </a:p>
          <a:p>
            <a:pPr lvl="1">
              <a:lnSpc>
                <a:spcPct val="100000"/>
              </a:lnSpc>
              <a:spcBef>
                <a:spcPts val="600"/>
              </a:spcBef>
              <a:spcAft>
                <a:spcPts val="600"/>
              </a:spcAft>
            </a:pPr>
            <a:r>
              <a:rPr lang="en-US" sz="2000" dirty="0">
                <a:latin typeface="Avenir Book" panose="02000503020000020003" pitchFamily="2" charset="0"/>
                <a:cs typeface="Calibri" panose="020F0502020204030204" pitchFamily="34" charset="0"/>
              </a:rPr>
              <a:t>Until Pathfinder showed up in the mid 1990s, there was no planetary mission so to speak, and experts in ablative TPS moved on to other areas.  The expertise and capabilities have to be revived.</a:t>
            </a:r>
          </a:p>
          <a:p>
            <a:pPr>
              <a:lnSpc>
                <a:spcPct val="100000"/>
              </a:lnSpc>
              <a:spcBef>
                <a:spcPts val="600"/>
              </a:spcBef>
              <a:spcAft>
                <a:spcPts val="600"/>
              </a:spcAft>
            </a:pPr>
            <a:r>
              <a:rPr lang="en-US" sz="2200" dirty="0">
                <a:latin typeface="Avenir Book" panose="02000503020000020003" pitchFamily="2" charset="0"/>
                <a:cs typeface="Calibri" panose="020F0502020204030204" pitchFamily="34" charset="0"/>
              </a:rPr>
              <a:t>In around (1998 – 2002), when NASA embarked on Mars Sample Return mission planning, NASA SMEs discovered that the capability of making carbon-phenolic heatshields had been lost. </a:t>
            </a:r>
          </a:p>
          <a:p>
            <a:pPr>
              <a:lnSpc>
                <a:spcPct val="100000"/>
              </a:lnSpc>
              <a:spcBef>
                <a:spcPts val="600"/>
              </a:spcBef>
              <a:spcAft>
                <a:spcPts val="600"/>
              </a:spcAft>
            </a:pPr>
            <a:r>
              <a:rPr lang="en-US" sz="2200" dirty="0">
                <a:latin typeface="Avenir Book" panose="02000503020000020003" pitchFamily="2" charset="0"/>
                <a:cs typeface="Calibri" panose="020F0502020204030204" pitchFamily="34" charset="0"/>
              </a:rPr>
              <a:t>The science community was interested in the Jupiter Polar Orbiter and Probe (JPOP) mission (~2002) but could not propose such a mission.   </a:t>
            </a:r>
          </a:p>
          <a:p>
            <a:pPr lvl="1">
              <a:lnSpc>
                <a:spcPct val="100000"/>
              </a:lnSpc>
              <a:spcBef>
                <a:spcPts val="600"/>
              </a:spcBef>
              <a:spcAft>
                <a:spcPts val="600"/>
              </a:spcAft>
            </a:pPr>
            <a:r>
              <a:rPr lang="en-US" sz="2000" dirty="0">
                <a:latin typeface="Avenir Book" panose="02000503020000020003" pitchFamily="2" charset="0"/>
                <a:cs typeface="Calibri" panose="020F0502020204030204" pitchFamily="34" charset="0"/>
              </a:rPr>
              <a:t>TPS became the single impediment for proposing JPOP.  Scott Bolton proceeded to propose Juno without probes.</a:t>
            </a:r>
          </a:p>
        </p:txBody>
      </p:sp>
      <p:sp>
        <p:nvSpPr>
          <p:cNvPr id="4" name="Slide Number Placeholder 3">
            <a:extLst>
              <a:ext uri="{FF2B5EF4-FFF2-40B4-BE49-F238E27FC236}">
                <a16:creationId xmlns:a16="http://schemas.microsoft.com/office/drawing/2014/main" id="{52324FFE-AB82-1DA4-B3EC-8C3C73184933}"/>
              </a:ext>
            </a:extLst>
          </p:cNvPr>
          <p:cNvSpPr>
            <a:spLocks noGrp="1"/>
          </p:cNvSpPr>
          <p:nvPr>
            <p:ph type="sldNum" sz="quarter" idx="12"/>
          </p:nvPr>
        </p:nvSpPr>
        <p:spPr/>
        <p:txBody>
          <a:bodyPr/>
          <a:lstStyle/>
          <a:p>
            <a:fld id="{510346ED-8AC9-9E40-97C9-E82D8048B8E6}" type="slidenum">
              <a:rPr lang="en-US" smtClean="0"/>
              <a:t>7</a:t>
            </a:fld>
            <a:endParaRPr lang="en-US" dirty="0"/>
          </a:p>
        </p:txBody>
      </p:sp>
    </p:spTree>
    <p:extLst>
      <p:ext uri="{BB962C8B-B14F-4D97-AF65-F5344CB8AC3E}">
        <p14:creationId xmlns:p14="http://schemas.microsoft.com/office/powerpoint/2010/main" val="193059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DD89A7-3DBE-4FA9-A7AB-58ED1F8DA26F}"/>
              </a:ext>
            </a:extLst>
          </p:cNvPr>
          <p:cNvSpPr>
            <a:spLocks noGrp="1"/>
          </p:cNvSpPr>
          <p:nvPr>
            <p:ph type="title"/>
          </p:nvPr>
        </p:nvSpPr>
        <p:spPr/>
        <p:txBody>
          <a:bodyPr anchor="t"/>
          <a:lstStyle/>
          <a:p>
            <a:pPr algn="ctr"/>
            <a:r>
              <a:rPr lang="en-US" sz="2800" dirty="0">
                <a:latin typeface="Avenir Book" panose="02000503020000020003" pitchFamily="2" charset="0"/>
              </a:rPr>
              <a:t>Current Status</a:t>
            </a:r>
            <a:br>
              <a:rPr lang="en-US" sz="2800" dirty="0">
                <a:latin typeface="Avenir Book" panose="02000503020000020003" pitchFamily="2" charset="0"/>
              </a:rPr>
            </a:br>
            <a:endParaRPr lang="en-US" sz="2800" dirty="0">
              <a:latin typeface="Avenir Book" panose="02000503020000020003" pitchFamily="2" charset="0"/>
            </a:endParaRPr>
          </a:p>
        </p:txBody>
      </p:sp>
      <p:sp>
        <p:nvSpPr>
          <p:cNvPr id="2" name="Content Placeholder 1">
            <a:extLst>
              <a:ext uri="{FF2B5EF4-FFF2-40B4-BE49-F238E27FC236}">
                <a16:creationId xmlns:a16="http://schemas.microsoft.com/office/drawing/2014/main" id="{85592ED2-5765-83C3-59BB-6DE6E5F4D09B}"/>
              </a:ext>
            </a:extLst>
          </p:cNvPr>
          <p:cNvSpPr>
            <a:spLocks noGrp="1"/>
          </p:cNvSpPr>
          <p:nvPr>
            <p:ph idx="1"/>
          </p:nvPr>
        </p:nvSpPr>
        <p:spPr/>
        <p:txBody>
          <a:bodyPr>
            <a:normAutofit/>
          </a:bodyPr>
          <a:lstStyle/>
          <a:p>
            <a:r>
              <a:rPr lang="en-US" sz="2400" dirty="0">
                <a:latin typeface="Avenir Book" panose="02000503020000020003" pitchFamily="2" charset="0"/>
              </a:rPr>
              <a:t>Recent Advances in Modeling, Simulation, and Analysis Capabilities</a:t>
            </a:r>
          </a:p>
          <a:p>
            <a:r>
              <a:rPr lang="en-US" sz="2400" dirty="0">
                <a:latin typeface="Avenir Book" panose="02000503020000020003" pitchFamily="2" charset="0"/>
              </a:rPr>
              <a:t>Recent Advances in Test Capabilities</a:t>
            </a:r>
          </a:p>
          <a:p>
            <a:r>
              <a:rPr lang="en-US" sz="2400" dirty="0">
                <a:latin typeface="Avenir Book" panose="02000503020000020003" pitchFamily="2" charset="0"/>
              </a:rPr>
              <a:t>Recent Advances in TPS Materials</a:t>
            </a:r>
          </a:p>
        </p:txBody>
      </p:sp>
      <p:sp>
        <p:nvSpPr>
          <p:cNvPr id="4" name="Slide Number Placeholder 3">
            <a:extLst>
              <a:ext uri="{FF2B5EF4-FFF2-40B4-BE49-F238E27FC236}">
                <a16:creationId xmlns:a16="http://schemas.microsoft.com/office/drawing/2014/main" id="{1E9B3220-F44E-0D95-5EFC-46A3499FC0F3}"/>
              </a:ext>
            </a:extLst>
          </p:cNvPr>
          <p:cNvSpPr>
            <a:spLocks noGrp="1"/>
          </p:cNvSpPr>
          <p:nvPr>
            <p:ph type="sldNum" sz="quarter" idx="12"/>
          </p:nvPr>
        </p:nvSpPr>
        <p:spPr/>
        <p:txBody>
          <a:bodyPr/>
          <a:lstStyle/>
          <a:p>
            <a:fld id="{510346ED-8AC9-9E40-97C9-E82D8048B8E6}" type="slidenum">
              <a:rPr lang="en-US" smtClean="0"/>
              <a:t>8</a:t>
            </a:fld>
            <a:endParaRPr lang="en-US" dirty="0"/>
          </a:p>
        </p:txBody>
      </p:sp>
    </p:spTree>
    <p:extLst>
      <p:ext uri="{BB962C8B-B14F-4D97-AF65-F5344CB8AC3E}">
        <p14:creationId xmlns:p14="http://schemas.microsoft.com/office/powerpoint/2010/main" val="220075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279EE-1EA7-78A3-DCDC-F5FC7FF70F55}"/>
              </a:ext>
            </a:extLst>
          </p:cNvPr>
          <p:cNvSpPr>
            <a:spLocks noGrp="1"/>
          </p:cNvSpPr>
          <p:nvPr>
            <p:ph type="body" sz="quarter" idx="17"/>
          </p:nvPr>
        </p:nvSpPr>
        <p:spPr>
          <a:xfrm>
            <a:off x="276353" y="834572"/>
            <a:ext cx="11619212" cy="5517803"/>
          </a:xfrm>
        </p:spPr>
        <p:txBody>
          <a:bodyPr>
            <a:normAutofit/>
          </a:bodyPr>
          <a:lstStyle/>
          <a:p>
            <a:pPr marL="0" indent="0">
              <a:spcAft>
                <a:spcPts val="600"/>
              </a:spcAft>
              <a:buNone/>
            </a:pPr>
            <a:r>
              <a:rPr lang="en-US" b="1" dirty="0">
                <a:solidFill>
                  <a:schemeClr val="bg1"/>
                </a:solidFill>
                <a:latin typeface="Avenir Book" panose="02000503020000020003" pitchFamily="2" charset="0"/>
              </a:rPr>
              <a:t>The comprehensive work of Aaron Erb, Tom West, and Chris Johnston is a great achievement. The </a:t>
            </a:r>
            <a:r>
              <a:rPr lang="en-US" dirty="0">
                <a:solidFill>
                  <a:schemeClr val="bg1"/>
                </a:solidFill>
                <a:latin typeface="Avenir Book" panose="02000503020000020003" pitchFamily="2" charset="0"/>
              </a:rPr>
              <a:t>work is built on 40+ years of knowledge and advances. The detailed modelling to capture the flow-physics interactions and sensitivities outlined are key to future mission design. </a:t>
            </a:r>
            <a:endParaRPr lang="en-US" dirty="0">
              <a:solidFill>
                <a:schemeClr val="bg1"/>
              </a:solidFill>
              <a:effectLst/>
              <a:latin typeface="Avenir Book" panose="02000503020000020003" pitchFamily="2" charset="0"/>
            </a:endParaRPr>
          </a:p>
          <a:p>
            <a:pPr marL="0" indent="0">
              <a:spcAft>
                <a:spcPts val="600"/>
              </a:spcAft>
              <a:buNone/>
            </a:pPr>
            <a:endParaRPr lang="en-US" b="1" dirty="0">
              <a:solidFill>
                <a:schemeClr val="bg1"/>
              </a:solidFill>
              <a:effectLst/>
              <a:latin typeface="Avenir Book" panose="02000503020000020003" pitchFamily="2" charset="0"/>
            </a:endParaRPr>
          </a:p>
        </p:txBody>
      </p:sp>
      <p:sp>
        <p:nvSpPr>
          <p:cNvPr id="3" name="Title 2">
            <a:extLst>
              <a:ext uri="{FF2B5EF4-FFF2-40B4-BE49-F238E27FC236}">
                <a16:creationId xmlns:a16="http://schemas.microsoft.com/office/drawing/2014/main" id="{51E13878-D4FF-8CF2-0668-94ABC3B6FE4B}"/>
              </a:ext>
            </a:extLst>
          </p:cNvPr>
          <p:cNvSpPr>
            <a:spLocks noGrp="1"/>
          </p:cNvSpPr>
          <p:nvPr>
            <p:ph type="title"/>
          </p:nvPr>
        </p:nvSpPr>
        <p:spPr>
          <a:xfrm>
            <a:off x="276352" y="109712"/>
            <a:ext cx="11042136" cy="597042"/>
          </a:xfrm>
        </p:spPr>
        <p:txBody>
          <a:bodyPr/>
          <a:lstStyle/>
          <a:p>
            <a:r>
              <a:rPr lang="en-US" dirty="0">
                <a:solidFill>
                  <a:schemeClr val="bg1"/>
                </a:solidFill>
                <a:latin typeface="Avenir Book" panose="02000503020000020003" pitchFamily="2" charset="0"/>
              </a:rPr>
              <a:t>Advances in modeling, simulation, and analysis capabilities (2020)</a:t>
            </a:r>
          </a:p>
        </p:txBody>
      </p:sp>
      <p:sp>
        <p:nvSpPr>
          <p:cNvPr id="4" name="Slide Number Placeholder 3">
            <a:extLst>
              <a:ext uri="{FF2B5EF4-FFF2-40B4-BE49-F238E27FC236}">
                <a16:creationId xmlns:a16="http://schemas.microsoft.com/office/drawing/2014/main" id="{E18D148E-5C5F-631E-16EF-924A1C45DE36}"/>
              </a:ext>
            </a:extLst>
          </p:cNvPr>
          <p:cNvSpPr>
            <a:spLocks noGrp="1"/>
          </p:cNvSpPr>
          <p:nvPr>
            <p:ph type="sldNum" sz="quarter" idx="20"/>
          </p:nvPr>
        </p:nvSpPr>
        <p:spPr/>
        <p:txBody>
          <a:bodyPr/>
          <a:lstStyle/>
          <a:p>
            <a:fld id="{510346ED-8AC9-9E40-97C9-E82D8048B8E6}" type="slidenum">
              <a:rPr lang="en-US" smtClean="0">
                <a:solidFill>
                  <a:schemeClr val="bg1"/>
                </a:solidFill>
              </a:rPr>
              <a:t>9</a:t>
            </a:fld>
            <a:endParaRPr lang="en-US" dirty="0">
              <a:solidFill>
                <a:schemeClr val="bg1"/>
              </a:solidFill>
            </a:endParaRPr>
          </a:p>
        </p:txBody>
      </p:sp>
      <p:pic>
        <p:nvPicPr>
          <p:cNvPr id="5" name="Picture 4">
            <a:extLst>
              <a:ext uri="{FF2B5EF4-FFF2-40B4-BE49-F238E27FC236}">
                <a16:creationId xmlns:a16="http://schemas.microsoft.com/office/drawing/2014/main" id="{9AD854A8-4B94-30D1-77DE-DDE608C36932}"/>
              </a:ext>
            </a:extLst>
          </p:cNvPr>
          <p:cNvPicPr>
            <a:picLocks noChangeAspect="1"/>
          </p:cNvPicPr>
          <p:nvPr/>
        </p:nvPicPr>
        <p:blipFill>
          <a:blip r:embed="rId3"/>
          <a:stretch>
            <a:fillRect/>
          </a:stretch>
        </p:blipFill>
        <p:spPr>
          <a:xfrm>
            <a:off x="7307336" y="2155664"/>
            <a:ext cx="3666290" cy="3183562"/>
          </a:xfrm>
          <a:prstGeom prst="rect">
            <a:avLst/>
          </a:prstGeom>
          <a:ln w="19050">
            <a:solidFill>
              <a:srgbClr val="C00000"/>
            </a:solidFill>
          </a:ln>
        </p:spPr>
      </p:pic>
      <p:sp>
        <p:nvSpPr>
          <p:cNvPr id="6" name="TextBox 5">
            <a:extLst>
              <a:ext uri="{FF2B5EF4-FFF2-40B4-BE49-F238E27FC236}">
                <a16:creationId xmlns:a16="http://schemas.microsoft.com/office/drawing/2014/main" id="{F1813ADF-4BFD-1810-B6F6-D638DB045E57}"/>
              </a:ext>
            </a:extLst>
          </p:cNvPr>
          <p:cNvSpPr txBox="1"/>
          <p:nvPr/>
        </p:nvSpPr>
        <p:spPr>
          <a:xfrm>
            <a:off x="890437" y="5473416"/>
            <a:ext cx="3919130" cy="954107"/>
          </a:xfrm>
          <a:prstGeom prst="rect">
            <a:avLst/>
          </a:prstGeom>
        </p:spPr>
        <p:txBody>
          <a:bodyPr wrap="square" rtlCol="0">
            <a:spAutoFit/>
          </a:bodyPr>
          <a:lstStyle/>
          <a:p>
            <a:r>
              <a:rPr lang="en-US" sz="1400" dirty="0">
                <a:solidFill>
                  <a:schemeClr val="bg1"/>
                </a:solidFill>
                <a:effectLst/>
                <a:latin typeface="Avenir Medium" panose="02000503020000020003" pitchFamily="2" charset="0"/>
              </a:rPr>
              <a:t>Moss, J. N., and Simmonds, A. L., “Galileo Probe Forebody Flowfield Predictions,” AIAA paper 82-0874, 1982. (Fig. from Aaron, 2020) </a:t>
            </a:r>
          </a:p>
          <a:p>
            <a:pPr algn="l"/>
            <a:endParaRPr lang="en-US" sz="1400" dirty="0">
              <a:solidFill>
                <a:schemeClr val="bg1"/>
              </a:solidFill>
              <a:latin typeface="Avenir Medium" panose="02000503020000020003" pitchFamily="2" charset="0"/>
            </a:endParaRPr>
          </a:p>
        </p:txBody>
      </p:sp>
      <p:sp>
        <p:nvSpPr>
          <p:cNvPr id="7" name="TextBox 6">
            <a:extLst>
              <a:ext uri="{FF2B5EF4-FFF2-40B4-BE49-F238E27FC236}">
                <a16:creationId xmlns:a16="http://schemas.microsoft.com/office/drawing/2014/main" id="{BB67A39E-40A1-26E9-D365-EA212417C005}"/>
              </a:ext>
            </a:extLst>
          </p:cNvPr>
          <p:cNvSpPr txBox="1"/>
          <p:nvPr/>
        </p:nvSpPr>
        <p:spPr>
          <a:xfrm>
            <a:off x="5896707" y="5419705"/>
            <a:ext cx="6295293" cy="1169551"/>
          </a:xfrm>
          <a:prstGeom prst="rect">
            <a:avLst/>
          </a:prstGeom>
        </p:spPr>
        <p:txBody>
          <a:bodyPr wrap="square" rtlCol="0">
            <a:spAutoFit/>
          </a:bodyPr>
          <a:lstStyle/>
          <a:p>
            <a:r>
              <a:rPr lang="en-US" sz="1400" dirty="0">
                <a:solidFill>
                  <a:schemeClr val="bg1"/>
                </a:solidFill>
                <a:latin typeface="Avenir Medium" panose="02000503020000020003" pitchFamily="2" charset="0"/>
              </a:rPr>
              <a:t>Figure from Aaron J. Erb, Thomas K. West, and Christopher O. Johnston, “</a:t>
            </a:r>
            <a:r>
              <a:rPr lang="en-US" sz="1400" dirty="0">
                <a:solidFill>
                  <a:schemeClr val="bg1"/>
                </a:solidFill>
                <a:effectLst/>
                <a:latin typeface="Avenir Medium" panose="02000503020000020003" pitchFamily="2" charset="0"/>
              </a:rPr>
              <a:t>Investigation of Galileo Probe Entry Heating with Coupled Radiation and Ablation,” Journal of Spacecraft and Rockets, Vol. 57, No. 4, July–August 2020</a:t>
            </a:r>
          </a:p>
          <a:p>
            <a:pPr algn="l"/>
            <a:endParaRPr lang="en-US" sz="1400" dirty="0">
              <a:solidFill>
                <a:schemeClr val="bg1"/>
              </a:solidFill>
              <a:latin typeface="Avenir Medium" panose="02000503020000020003" pitchFamily="2" charset="0"/>
            </a:endParaRPr>
          </a:p>
        </p:txBody>
      </p:sp>
      <p:pic>
        <p:nvPicPr>
          <p:cNvPr id="10" name="Picture 9">
            <a:extLst>
              <a:ext uri="{FF2B5EF4-FFF2-40B4-BE49-F238E27FC236}">
                <a16:creationId xmlns:a16="http://schemas.microsoft.com/office/drawing/2014/main" id="{F86D0EAD-A922-6300-E1C5-801334949C2A}"/>
              </a:ext>
            </a:extLst>
          </p:cNvPr>
          <p:cNvPicPr>
            <a:picLocks noChangeAspect="1"/>
          </p:cNvPicPr>
          <p:nvPr/>
        </p:nvPicPr>
        <p:blipFill>
          <a:blip r:embed="rId4"/>
          <a:stretch>
            <a:fillRect/>
          </a:stretch>
        </p:blipFill>
        <p:spPr>
          <a:xfrm>
            <a:off x="1192540" y="2170149"/>
            <a:ext cx="3498776" cy="3222402"/>
          </a:xfrm>
          <a:prstGeom prst="rect">
            <a:avLst/>
          </a:prstGeom>
          <a:ln w="19050">
            <a:solidFill>
              <a:srgbClr val="C00000"/>
            </a:solidFill>
          </a:ln>
        </p:spPr>
      </p:pic>
      <p:sp>
        <p:nvSpPr>
          <p:cNvPr id="12" name="TextBox 11">
            <a:extLst>
              <a:ext uri="{FF2B5EF4-FFF2-40B4-BE49-F238E27FC236}">
                <a16:creationId xmlns:a16="http://schemas.microsoft.com/office/drawing/2014/main" id="{D0B27A26-07D3-58C3-A569-951AE2C78CF6}"/>
              </a:ext>
            </a:extLst>
          </p:cNvPr>
          <p:cNvSpPr txBox="1"/>
          <p:nvPr/>
        </p:nvSpPr>
        <p:spPr>
          <a:xfrm>
            <a:off x="4654245" y="3302412"/>
            <a:ext cx="915635" cy="461665"/>
          </a:xfrm>
          <a:prstGeom prst="rect">
            <a:avLst/>
          </a:prstGeom>
        </p:spPr>
        <p:txBody>
          <a:bodyPr wrap="none" rtlCol="0">
            <a:spAutoFit/>
          </a:bodyPr>
          <a:lstStyle/>
          <a:p>
            <a:pPr algn="l"/>
            <a:r>
              <a:rPr lang="en-US" sz="2400" b="1" dirty="0">
                <a:solidFill>
                  <a:schemeClr val="bg1"/>
                </a:solidFill>
                <a:latin typeface="Avenir Heavy" panose="02000503020000020003" pitchFamily="2" charset="0"/>
              </a:rPr>
              <a:t>1982</a:t>
            </a:r>
            <a:endParaRPr lang="en-US" sz="2400" dirty="0">
              <a:solidFill>
                <a:schemeClr val="bg1"/>
              </a:solidFill>
            </a:endParaRPr>
          </a:p>
        </p:txBody>
      </p:sp>
      <p:sp>
        <p:nvSpPr>
          <p:cNvPr id="13" name="TextBox 12">
            <a:extLst>
              <a:ext uri="{FF2B5EF4-FFF2-40B4-BE49-F238E27FC236}">
                <a16:creationId xmlns:a16="http://schemas.microsoft.com/office/drawing/2014/main" id="{A030E243-D2D9-1524-83A4-1FFC64B333E9}"/>
              </a:ext>
            </a:extLst>
          </p:cNvPr>
          <p:cNvSpPr txBox="1"/>
          <p:nvPr/>
        </p:nvSpPr>
        <p:spPr>
          <a:xfrm>
            <a:off x="6428772" y="3251143"/>
            <a:ext cx="915635" cy="461665"/>
          </a:xfrm>
          <a:prstGeom prst="rect">
            <a:avLst/>
          </a:prstGeom>
        </p:spPr>
        <p:txBody>
          <a:bodyPr wrap="none" rtlCol="0">
            <a:spAutoFit/>
          </a:bodyPr>
          <a:lstStyle/>
          <a:p>
            <a:pPr algn="l"/>
            <a:r>
              <a:rPr lang="en-US" sz="2400" b="1" dirty="0">
                <a:solidFill>
                  <a:schemeClr val="bg1"/>
                </a:solidFill>
                <a:latin typeface="Avenir Heavy" panose="02000503020000020003" pitchFamily="2" charset="0"/>
              </a:rPr>
              <a:t>2020</a:t>
            </a:r>
            <a:endParaRPr lang="en-US" sz="2400" dirty="0">
              <a:solidFill>
                <a:schemeClr val="bg1"/>
              </a:solidFill>
            </a:endParaRPr>
          </a:p>
        </p:txBody>
      </p:sp>
      <p:sp>
        <p:nvSpPr>
          <p:cNvPr id="14" name="Right Arrow 13">
            <a:extLst>
              <a:ext uri="{FF2B5EF4-FFF2-40B4-BE49-F238E27FC236}">
                <a16:creationId xmlns:a16="http://schemas.microsoft.com/office/drawing/2014/main" id="{4275978D-0E22-EB0E-E0BC-C089B3F535D8}"/>
              </a:ext>
            </a:extLst>
          </p:cNvPr>
          <p:cNvSpPr/>
          <p:nvPr/>
        </p:nvSpPr>
        <p:spPr>
          <a:xfrm>
            <a:off x="5514611" y="3672154"/>
            <a:ext cx="1107512" cy="46166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217363388"/>
      </p:ext>
    </p:extLst>
  </p:cSld>
  <p:clrMapOvr>
    <a:masterClrMapping/>
  </p:clrMapOvr>
</p:sld>
</file>

<file path=ppt/theme/theme1.xml><?xml version="1.0" encoding="utf-8"?>
<a:theme xmlns:a="http://schemas.openxmlformats.org/drawingml/2006/main" name="MSR-SRL">
  <a:themeElements>
    <a:clrScheme name="Custom 2">
      <a:dk1>
        <a:srgbClr val="000000"/>
      </a:dk1>
      <a:lt1>
        <a:srgbClr val="FFFFFF"/>
      </a:lt1>
      <a:dk2>
        <a:srgbClr val="44546A"/>
      </a:dk2>
      <a:lt2>
        <a:srgbClr val="E7E6E6"/>
      </a:lt2>
      <a:accent1>
        <a:srgbClr val="053147"/>
      </a:accent1>
      <a:accent2>
        <a:srgbClr val="093C8E"/>
      </a:accent2>
      <a:accent3>
        <a:srgbClr val="0B3C90"/>
      </a:accent3>
      <a:accent4>
        <a:srgbClr val="04AC69"/>
      </a:accent4>
      <a:accent5>
        <a:srgbClr val="D00000"/>
      </a:accent5>
      <a:accent6>
        <a:srgbClr val="FE6E1C"/>
      </a:accent6>
      <a:hlink>
        <a:srgbClr val="F1A7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Presentation1" id="{A4E63799-13CB-6F44-BAEF-0E4158800B6A}" vid="{7A62D86D-6DEA-9B4D-A8A7-202B241E0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MSR-SRL</Template>
  <TotalTime>12984</TotalTime>
  <Words>2091</Words>
  <Application>Microsoft Macintosh PowerPoint</Application>
  <PresentationFormat>Widescreen</PresentationFormat>
  <Paragraphs>163</Paragraphs>
  <Slides>14</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Avenir Book</vt:lpstr>
      <vt:lpstr>Avenir Heavy</vt:lpstr>
      <vt:lpstr>Avenir Medium</vt:lpstr>
      <vt:lpstr>Calibri</vt:lpstr>
      <vt:lpstr>Helvetica</vt:lpstr>
      <vt:lpstr>Helvetica Neue</vt:lpstr>
      <vt:lpstr>Inter Regular</vt:lpstr>
      <vt:lpstr>MSR-SRL</vt:lpstr>
      <vt:lpstr>Office Theme</vt:lpstr>
      <vt:lpstr>PowerPoint Presentation</vt:lpstr>
      <vt:lpstr>“Chicken or the Egg?”   =&gt; ”Science or Technology?”</vt:lpstr>
      <vt:lpstr>Importance of and Interest from Scientists – A Small Sample</vt:lpstr>
      <vt:lpstr>History of NASA Missions (1950 – 1980) Leading to  Galileo Orbiter and Probe Mission:</vt:lpstr>
      <vt:lpstr>Galileo Entry  at 47.4 km/sec:  Stagnation heat flux and pressure were estimated to be 30,000 W/cm2 and 7.3 atm</vt:lpstr>
      <vt:lpstr>Galileo Probe - Recession Measurements </vt:lpstr>
      <vt:lpstr>Post-Galileo Mission –Capabilities and Expertise Atrophy (1985 – 2010) </vt:lpstr>
      <vt:lpstr>Current Status </vt:lpstr>
      <vt:lpstr>Advances in modeling, simulation, and analysis capabilities (2020)</vt:lpstr>
      <vt:lpstr>Advances in modeling, simulation, and analysis capabilities (2020)</vt:lpstr>
      <vt:lpstr>A New Capability - Laser Enhanced Arc Jet Testing</vt:lpstr>
      <vt:lpstr>New &amp; Heritage TPS Materials</vt:lpstr>
      <vt:lpstr>Recent Exploratory Testing using LEAF (Laser) Testing is Encouraging</vt:lpstr>
      <vt:lpstr>Concluding Remarks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Venkatapathy, Ethiraj (ARC-TS)</dc:creator>
  <cp:lastModifiedBy>Hash, David B. (ARC-TS)</cp:lastModifiedBy>
  <cp:revision>28</cp:revision>
  <dcterms:created xsi:type="dcterms:W3CDTF">2023-07-02T18:10:06Z</dcterms:created>
  <dcterms:modified xsi:type="dcterms:W3CDTF">2023-10-18T21:58:27Z</dcterms:modified>
</cp:coreProperties>
</file>