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19"/>
  </p:notesMasterIdLst>
  <p:handoutMasterIdLst>
    <p:handoutMasterId r:id="rId20"/>
  </p:handoutMasterIdLst>
  <p:sldIdLst>
    <p:sldId id="964" r:id="rId5"/>
    <p:sldId id="1042653254" r:id="rId6"/>
    <p:sldId id="1042653264" r:id="rId7"/>
    <p:sldId id="1042653276" r:id="rId8"/>
    <p:sldId id="1042653265" r:id="rId9"/>
    <p:sldId id="1042653279" r:id="rId10"/>
    <p:sldId id="1042653267" r:id="rId11"/>
    <p:sldId id="1042653268" r:id="rId12"/>
    <p:sldId id="1042653269" r:id="rId13"/>
    <p:sldId id="1042653270" r:id="rId14"/>
    <p:sldId id="1042653271" r:id="rId15"/>
    <p:sldId id="1042653272" r:id="rId16"/>
    <p:sldId id="1042653277" r:id="rId17"/>
    <p:sldId id="96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57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FA3B20-0BAB-3D98-9021-0A0CABAADAD1}" name="Feinberg, Lee D. (GSFC-5500)" initials="F(" userId="S::lfeinber@ndc.nasa.gov::cb96e35d-5e71-4b54-94ce-2f578398c99a" providerId="AD"/>
  <p188:author id="{E43AB959-74D4-1BB9-30BC-B2ECCCFF0C61}" name="Geithner, Paul H. (GSFC-425.0)[HELIOSPACE CORPORATION]" initials="GPH(4C" userId="S::pgeithne@ndc.nasa.gov::6b102155-d6f7-4022-be1d-25b39da5de0d" providerId="AD"/>
  <p188:author id="{8E291EC8-B83D-7759-7F56-CF0D31DA5782}" name="Van Campen, Julie M. (GSFC-5920)" initials="V(" userId="S::jvancamp@ndc.nasa.gov::9cb0b282-0b1c-4d2b-b8b7-cdd94a48931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0F1"/>
    <a:srgbClr val="F5D6FF"/>
    <a:srgbClr val="0F1C3C"/>
    <a:srgbClr val="EBE2E4"/>
    <a:srgbClr val="181F3A"/>
    <a:srgbClr val="10162E"/>
    <a:srgbClr val="171D34"/>
    <a:srgbClr val="11162F"/>
    <a:srgbClr val="161F3D"/>
    <a:srgbClr val="141D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60" d="100"/>
          <a:sy n="60" d="100"/>
        </p:scale>
        <p:origin x="76" y="100"/>
      </p:cViewPr>
      <p:guideLst>
        <p:guide orient="horz" pos="2160"/>
        <p:guide pos="3840"/>
        <p:guide pos="57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0890CA5-CA57-C14D-BC3D-895D860F998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4EEB9DC-39F7-7E4F-AD72-298E99AB5CB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9BF284-7094-5246-9C6D-B3ABF97C1F63}" type="datetimeFigureOut">
              <a:rPr lang="en-US" smtClean="0"/>
              <a:t>10/19/2023</a:t>
            </a:fld>
            <a:endParaRPr lang="en-US"/>
          </a:p>
        </p:txBody>
      </p:sp>
      <p:sp>
        <p:nvSpPr>
          <p:cNvPr id="4" name="Footer Placeholder 3">
            <a:extLst>
              <a:ext uri="{FF2B5EF4-FFF2-40B4-BE49-F238E27FC236}">
                <a16:creationId xmlns:a16="http://schemas.microsoft.com/office/drawing/2014/main" id="{0845D7BB-60DA-5B41-8796-CEA297F1C69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CD94BF7-E91D-6449-8254-BF4E32362D8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C89FED-6D84-F447-B069-4C69AC007CEC}" type="slidenum">
              <a:rPr lang="en-US" smtClean="0"/>
              <a:t>‹#›</a:t>
            </a:fld>
            <a:endParaRPr lang="en-US"/>
          </a:p>
        </p:txBody>
      </p:sp>
    </p:spTree>
    <p:extLst>
      <p:ext uri="{BB962C8B-B14F-4D97-AF65-F5344CB8AC3E}">
        <p14:creationId xmlns:p14="http://schemas.microsoft.com/office/powerpoint/2010/main" val="16955668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2250F1-61EC-4E1D-AB9F-8DA9E6C9DE71}" type="datetimeFigureOut">
              <a:rPr lang="en-US" smtClean="0"/>
              <a:t>10/19/2023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446450-F34F-4146-9292-F303F5F4DC67}" type="slidenum">
              <a:rPr lang="en-US" smtClean="0"/>
              <a:t>‹#›</a:t>
            </a:fld>
            <a:endParaRPr lang="en-US"/>
          </a:p>
        </p:txBody>
      </p:sp>
    </p:spTree>
    <p:extLst>
      <p:ext uri="{BB962C8B-B14F-4D97-AF65-F5344CB8AC3E}">
        <p14:creationId xmlns:p14="http://schemas.microsoft.com/office/powerpoint/2010/main" val="81387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446450-F34F-4146-9292-F303F5F4DC67}" type="slidenum">
              <a:rPr lang="en-US" smtClean="0"/>
              <a:t>4</a:t>
            </a:fld>
            <a:endParaRPr lang="en-US"/>
          </a:p>
        </p:txBody>
      </p:sp>
    </p:spTree>
    <p:extLst>
      <p:ext uri="{BB962C8B-B14F-4D97-AF65-F5344CB8AC3E}">
        <p14:creationId xmlns:p14="http://schemas.microsoft.com/office/powerpoint/2010/main" val="3750622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446450-F34F-4146-9292-F303F5F4DC67}" type="slidenum">
              <a:rPr lang="en-US" smtClean="0"/>
              <a:t>5</a:t>
            </a:fld>
            <a:endParaRPr lang="en-US"/>
          </a:p>
        </p:txBody>
      </p:sp>
    </p:spTree>
    <p:extLst>
      <p:ext uri="{BB962C8B-B14F-4D97-AF65-F5344CB8AC3E}">
        <p14:creationId xmlns:p14="http://schemas.microsoft.com/office/powerpoint/2010/main" val="4150523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446450-F34F-4146-9292-F303F5F4DC67}" type="slidenum">
              <a:rPr lang="en-US" smtClean="0"/>
              <a:t>6</a:t>
            </a:fld>
            <a:endParaRPr lang="en-US"/>
          </a:p>
        </p:txBody>
      </p:sp>
    </p:spTree>
    <p:extLst>
      <p:ext uri="{BB962C8B-B14F-4D97-AF65-F5344CB8AC3E}">
        <p14:creationId xmlns:p14="http://schemas.microsoft.com/office/powerpoint/2010/main" val="4259608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446450-F34F-4146-9292-F303F5F4DC67}" type="slidenum">
              <a:rPr lang="en-US" smtClean="0"/>
              <a:t>7</a:t>
            </a:fld>
            <a:endParaRPr lang="en-US"/>
          </a:p>
        </p:txBody>
      </p:sp>
    </p:spTree>
    <p:extLst>
      <p:ext uri="{BB962C8B-B14F-4D97-AF65-F5344CB8AC3E}">
        <p14:creationId xmlns:p14="http://schemas.microsoft.com/office/powerpoint/2010/main" val="4173612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446450-F34F-4146-9292-F303F5F4DC67}" type="slidenum">
              <a:rPr lang="en-US" smtClean="0"/>
              <a:t>8</a:t>
            </a:fld>
            <a:endParaRPr lang="en-US"/>
          </a:p>
        </p:txBody>
      </p:sp>
    </p:spTree>
    <p:extLst>
      <p:ext uri="{BB962C8B-B14F-4D97-AF65-F5344CB8AC3E}">
        <p14:creationId xmlns:p14="http://schemas.microsoft.com/office/powerpoint/2010/main" val="4264185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446450-F34F-4146-9292-F303F5F4DC67}" type="slidenum">
              <a:rPr lang="en-US" smtClean="0"/>
              <a:t>9</a:t>
            </a:fld>
            <a:endParaRPr lang="en-US"/>
          </a:p>
        </p:txBody>
      </p:sp>
    </p:spTree>
    <p:extLst>
      <p:ext uri="{BB962C8B-B14F-4D97-AF65-F5344CB8AC3E}">
        <p14:creationId xmlns:p14="http://schemas.microsoft.com/office/powerpoint/2010/main" val="2473405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446450-F34F-4146-9292-F303F5F4DC67}" type="slidenum">
              <a:rPr lang="en-US" smtClean="0"/>
              <a:t>10</a:t>
            </a:fld>
            <a:endParaRPr lang="en-US"/>
          </a:p>
        </p:txBody>
      </p:sp>
    </p:spTree>
    <p:extLst>
      <p:ext uri="{BB962C8B-B14F-4D97-AF65-F5344CB8AC3E}">
        <p14:creationId xmlns:p14="http://schemas.microsoft.com/office/powerpoint/2010/main" val="1355459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446450-F34F-4146-9292-F303F5F4DC67}" type="slidenum">
              <a:rPr lang="en-US" smtClean="0"/>
              <a:t>11</a:t>
            </a:fld>
            <a:endParaRPr lang="en-US"/>
          </a:p>
        </p:txBody>
      </p:sp>
    </p:spTree>
    <p:extLst>
      <p:ext uri="{BB962C8B-B14F-4D97-AF65-F5344CB8AC3E}">
        <p14:creationId xmlns:p14="http://schemas.microsoft.com/office/powerpoint/2010/main" val="3440869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446450-F34F-4146-9292-F303F5F4DC67}" type="slidenum">
              <a:rPr lang="en-US" smtClean="0"/>
              <a:t>12</a:t>
            </a:fld>
            <a:endParaRPr lang="en-US"/>
          </a:p>
        </p:txBody>
      </p:sp>
    </p:spTree>
    <p:extLst>
      <p:ext uri="{BB962C8B-B14F-4D97-AF65-F5344CB8AC3E}">
        <p14:creationId xmlns:p14="http://schemas.microsoft.com/office/powerpoint/2010/main" val="2838317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446450-F34F-4146-9292-F303F5F4DC67}" type="slidenum">
              <a:rPr lang="en-US" smtClean="0"/>
              <a:t>13</a:t>
            </a:fld>
            <a:endParaRPr lang="en-US"/>
          </a:p>
        </p:txBody>
      </p:sp>
    </p:spTree>
    <p:extLst>
      <p:ext uri="{BB962C8B-B14F-4D97-AF65-F5344CB8AC3E}">
        <p14:creationId xmlns:p14="http://schemas.microsoft.com/office/powerpoint/2010/main" val="29194325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descr="LUVOIR_poster1_FINAL_02_sideways.png"/>
          <p:cNvPicPr>
            <a:picLocks noChangeAspect="1"/>
          </p:cNvPicPr>
          <p:nvPr userDrawn="1"/>
        </p:nvPicPr>
        <p:blipFill rotWithShape="1">
          <a:blip r:embed="rId2" cstate="print">
            <a:alphaModFix amt="80000"/>
            <a:extLst>
              <a:ext uri="{28A0092B-C50C-407E-A947-70E740481C1C}">
                <a14:useLocalDpi xmlns:a14="http://schemas.microsoft.com/office/drawing/2010/main"/>
              </a:ext>
            </a:extLst>
          </a:blip>
          <a:srcRect/>
          <a:stretch/>
        </p:blipFill>
        <p:spPr>
          <a:xfrm flipV="1">
            <a:off x="3518453" y="1256837"/>
            <a:ext cx="8673547" cy="5601163"/>
          </a:xfrm>
          <a:prstGeom prst="rect">
            <a:avLst/>
          </a:prstGeom>
        </p:spPr>
      </p:pic>
      <p:sp>
        <p:nvSpPr>
          <p:cNvPr id="2" name="Title 1"/>
          <p:cNvSpPr>
            <a:spLocks noGrp="1"/>
          </p:cNvSpPr>
          <p:nvPr>
            <p:ph type="ctrTitle"/>
          </p:nvPr>
        </p:nvSpPr>
        <p:spPr>
          <a:xfrm>
            <a:off x="914400" y="1122363"/>
            <a:ext cx="10363200" cy="2387600"/>
          </a:xfrm>
        </p:spPr>
        <p:txBody>
          <a:bodyPr anchor="b">
            <a:normAutofit/>
          </a:bodyPr>
          <a:lstStyle>
            <a:lvl1pPr algn="l">
              <a:defRPr sz="4000"/>
            </a:lvl1pPr>
          </a:lstStyle>
          <a:p>
            <a:r>
              <a:rPr lang="en-US"/>
              <a:t>Click to edit Master title style</a:t>
            </a:r>
          </a:p>
        </p:txBody>
      </p:sp>
      <p:sp>
        <p:nvSpPr>
          <p:cNvPr id="3" name="Subtitle 2"/>
          <p:cNvSpPr>
            <a:spLocks noGrp="1"/>
          </p:cNvSpPr>
          <p:nvPr>
            <p:ph type="subTitle" idx="1"/>
          </p:nvPr>
        </p:nvSpPr>
        <p:spPr>
          <a:xfrm>
            <a:off x="9144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04827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E1E7E167-2B49-4FF0-8D7F-6258AC0F4EF8}" type="slidenum">
              <a:rPr lang="en-US" smtClean="0"/>
              <a:t>‹#›</a:t>
            </a:fld>
            <a:endParaRPr lang="en-US"/>
          </a:p>
        </p:txBody>
      </p:sp>
      <p:sp>
        <p:nvSpPr>
          <p:cNvPr id="7" name="Title 6">
            <a:extLst>
              <a:ext uri="{FF2B5EF4-FFF2-40B4-BE49-F238E27FC236}">
                <a16:creationId xmlns:a16="http://schemas.microsoft.com/office/drawing/2014/main" id="{133D0483-AD62-E347-9A97-309F7D2FE13A}"/>
              </a:ext>
            </a:extLst>
          </p:cNvPr>
          <p:cNvSpPr>
            <a:spLocks noGrp="1"/>
          </p:cNvSpPr>
          <p:nvPr>
            <p:ph type="title"/>
          </p:nvPr>
        </p:nvSpPr>
        <p:spPr/>
        <p:txBody>
          <a:bodyPr/>
          <a:lstStyle/>
          <a:p>
            <a:r>
              <a:rPr lang="en-US"/>
              <a:t>Click to edit Master title style</a:t>
            </a:r>
          </a:p>
        </p:txBody>
      </p:sp>
      <p:sp>
        <p:nvSpPr>
          <p:cNvPr id="8" name="Date Placeholder 3">
            <a:extLst>
              <a:ext uri="{FF2B5EF4-FFF2-40B4-BE49-F238E27FC236}">
                <a16:creationId xmlns:a16="http://schemas.microsoft.com/office/drawing/2014/main" id="{19FFAA12-7501-8B41-95B1-5E22E1A1B78A}"/>
              </a:ext>
            </a:extLst>
          </p:cNvPr>
          <p:cNvSpPr>
            <a:spLocks noGrp="1"/>
          </p:cNvSpPr>
          <p:nvPr>
            <p:ph type="dt" sz="half" idx="10"/>
          </p:nvPr>
        </p:nvSpPr>
        <p:spPr>
          <a:xfrm>
            <a:off x="838200" y="6488931"/>
            <a:ext cx="2743200" cy="365125"/>
          </a:xfrm>
        </p:spPr>
        <p:txBody>
          <a:bodyPr/>
          <a:lstStyle/>
          <a:p>
            <a:r>
              <a:rPr lang="en-US"/>
              <a:t>October 21, 2019:</a:t>
            </a:r>
          </a:p>
        </p:txBody>
      </p:sp>
      <p:sp>
        <p:nvSpPr>
          <p:cNvPr id="9" name="Footer Placeholder 4">
            <a:extLst>
              <a:ext uri="{FF2B5EF4-FFF2-40B4-BE49-F238E27FC236}">
                <a16:creationId xmlns:a16="http://schemas.microsoft.com/office/drawing/2014/main" id="{43928765-DC4D-BD48-9AE6-10402439A79A}"/>
              </a:ext>
            </a:extLst>
          </p:cNvPr>
          <p:cNvSpPr>
            <a:spLocks noGrp="1"/>
          </p:cNvSpPr>
          <p:nvPr>
            <p:ph type="ftr" sz="quarter" idx="11"/>
          </p:nvPr>
        </p:nvSpPr>
        <p:spPr>
          <a:xfrm>
            <a:off x="4038600" y="6488931"/>
            <a:ext cx="4114800" cy="365125"/>
          </a:xfrm>
        </p:spPr>
        <p:txBody>
          <a:bodyPr/>
          <a:lstStyle/>
          <a:p>
            <a:r>
              <a:rPr lang="en-US"/>
              <a:t>NASA GSFC TMT</a:t>
            </a:r>
          </a:p>
        </p:txBody>
      </p:sp>
    </p:spTree>
    <p:extLst>
      <p:ext uri="{BB962C8B-B14F-4D97-AF65-F5344CB8AC3E}">
        <p14:creationId xmlns:p14="http://schemas.microsoft.com/office/powerpoint/2010/main" val="2458852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4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10 June 2019</a:t>
            </a:r>
          </a:p>
        </p:txBody>
      </p:sp>
      <p:sp>
        <p:nvSpPr>
          <p:cNvPr id="5" name="Footer Placeholder 4"/>
          <p:cNvSpPr>
            <a:spLocks noGrp="1"/>
          </p:cNvSpPr>
          <p:nvPr>
            <p:ph type="ftr" sz="quarter" idx="11"/>
          </p:nvPr>
        </p:nvSpPr>
        <p:spPr/>
        <p:txBody>
          <a:bodyPr/>
          <a:lstStyle/>
          <a:p>
            <a:r>
              <a:rPr lang="en-US"/>
              <a:t>234th Meeting of the American Astronomical Society</a:t>
            </a:r>
          </a:p>
        </p:txBody>
      </p:sp>
      <p:sp>
        <p:nvSpPr>
          <p:cNvPr id="6" name="Slide Number Placeholder 5"/>
          <p:cNvSpPr>
            <a:spLocks noGrp="1"/>
          </p:cNvSpPr>
          <p:nvPr>
            <p:ph type="sldNum" sz="quarter" idx="12"/>
          </p:nvPr>
        </p:nvSpPr>
        <p:spPr/>
        <p:txBody>
          <a:bodyPr/>
          <a:lstStyle/>
          <a:p>
            <a:fld id="{E1E7E167-2B49-4FF0-8D7F-6258AC0F4EF8}" type="slidenum">
              <a:rPr lang="en-US" smtClean="0"/>
              <a:t>‹#›</a:t>
            </a:fld>
            <a:endParaRPr lang="en-US"/>
          </a:p>
        </p:txBody>
      </p:sp>
    </p:spTree>
    <p:extLst>
      <p:ext uri="{BB962C8B-B14F-4D97-AF65-F5344CB8AC3E}">
        <p14:creationId xmlns:p14="http://schemas.microsoft.com/office/powerpoint/2010/main" val="2253981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4">
            <a:extLst>
              <a:ext uri="{FF2B5EF4-FFF2-40B4-BE49-F238E27FC236}">
                <a16:creationId xmlns:a16="http://schemas.microsoft.com/office/drawing/2014/main" id="{EFDE1E6C-15B1-B91E-27E4-EF2CA535D392}"/>
              </a:ext>
            </a:extLst>
          </p:cNvPr>
          <p:cNvSpPr>
            <a:spLocks noGrp="1"/>
          </p:cNvSpPr>
          <p:nvPr>
            <p:ph type="dt" sz="half" idx="10"/>
          </p:nvPr>
        </p:nvSpPr>
        <p:spPr>
          <a:xfrm>
            <a:off x="838200" y="6407043"/>
            <a:ext cx="2743200" cy="365125"/>
          </a:xfrm>
        </p:spPr>
        <p:txBody>
          <a:bodyPr/>
          <a:lstStyle/>
          <a:p>
            <a:r>
              <a:rPr lang="en-US"/>
              <a:t>16 December 2022</a:t>
            </a:r>
          </a:p>
        </p:txBody>
      </p:sp>
      <p:sp>
        <p:nvSpPr>
          <p:cNvPr id="9" name="Footer Placeholder 5">
            <a:extLst>
              <a:ext uri="{FF2B5EF4-FFF2-40B4-BE49-F238E27FC236}">
                <a16:creationId xmlns:a16="http://schemas.microsoft.com/office/drawing/2014/main" id="{A5C3B737-1D2F-C4AA-EAC3-4A5610578082}"/>
              </a:ext>
            </a:extLst>
          </p:cNvPr>
          <p:cNvSpPr>
            <a:spLocks noGrp="1"/>
          </p:cNvSpPr>
          <p:nvPr>
            <p:ph type="ftr" sz="quarter" idx="11"/>
          </p:nvPr>
        </p:nvSpPr>
        <p:spPr>
          <a:xfrm>
            <a:off x="4038600" y="6407043"/>
            <a:ext cx="4114800" cy="365125"/>
          </a:xfrm>
        </p:spPr>
        <p:txBody>
          <a:bodyPr/>
          <a:lstStyle/>
          <a:p>
            <a:r>
              <a:rPr lang="en-US"/>
              <a:t>JWST Heritage Study</a:t>
            </a:r>
          </a:p>
        </p:txBody>
      </p:sp>
      <p:sp>
        <p:nvSpPr>
          <p:cNvPr id="10" name="Slide Number Placeholder 6">
            <a:extLst>
              <a:ext uri="{FF2B5EF4-FFF2-40B4-BE49-F238E27FC236}">
                <a16:creationId xmlns:a16="http://schemas.microsoft.com/office/drawing/2014/main" id="{2265E7E5-2BB4-9D13-FEAF-5250192E7812}"/>
              </a:ext>
            </a:extLst>
          </p:cNvPr>
          <p:cNvSpPr>
            <a:spLocks noGrp="1"/>
          </p:cNvSpPr>
          <p:nvPr>
            <p:ph type="sldNum" sz="quarter" idx="12"/>
          </p:nvPr>
        </p:nvSpPr>
        <p:spPr>
          <a:xfrm>
            <a:off x="8610600" y="6407043"/>
            <a:ext cx="2743200" cy="365125"/>
          </a:xfrm>
        </p:spPr>
        <p:txBody>
          <a:bodyPr/>
          <a:lstStyle/>
          <a:p>
            <a:fld id="{E1E7E167-2B49-4FF0-8D7F-6258AC0F4EF8}" type="slidenum">
              <a:rPr lang="en-US" smtClean="0"/>
              <a:t>‹#›</a:t>
            </a:fld>
            <a:endParaRPr lang="en-US"/>
          </a:p>
        </p:txBody>
      </p:sp>
    </p:spTree>
    <p:extLst>
      <p:ext uri="{BB962C8B-B14F-4D97-AF65-F5344CB8AC3E}">
        <p14:creationId xmlns:p14="http://schemas.microsoft.com/office/powerpoint/2010/main" val="260196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10 June 2019</a:t>
            </a:r>
          </a:p>
        </p:txBody>
      </p:sp>
      <p:sp>
        <p:nvSpPr>
          <p:cNvPr id="8" name="Footer Placeholder 7"/>
          <p:cNvSpPr>
            <a:spLocks noGrp="1"/>
          </p:cNvSpPr>
          <p:nvPr>
            <p:ph type="ftr" sz="quarter" idx="11"/>
          </p:nvPr>
        </p:nvSpPr>
        <p:spPr/>
        <p:txBody>
          <a:bodyPr/>
          <a:lstStyle/>
          <a:p>
            <a:r>
              <a:rPr lang="en-US"/>
              <a:t>234th Meeting of the American Astronomical Society</a:t>
            </a:r>
          </a:p>
        </p:txBody>
      </p:sp>
      <p:sp>
        <p:nvSpPr>
          <p:cNvPr id="9" name="Slide Number Placeholder 8"/>
          <p:cNvSpPr>
            <a:spLocks noGrp="1"/>
          </p:cNvSpPr>
          <p:nvPr>
            <p:ph type="sldNum" sz="quarter" idx="12"/>
          </p:nvPr>
        </p:nvSpPr>
        <p:spPr/>
        <p:txBody>
          <a:bodyPr/>
          <a:lstStyle/>
          <a:p>
            <a:fld id="{E1E7E167-2B49-4FF0-8D7F-6258AC0F4EF8}" type="slidenum">
              <a:rPr lang="en-US" smtClean="0"/>
              <a:t>‹#›</a:t>
            </a:fld>
            <a:endParaRPr lang="en-US"/>
          </a:p>
        </p:txBody>
      </p:sp>
    </p:spTree>
    <p:extLst>
      <p:ext uri="{BB962C8B-B14F-4D97-AF65-F5344CB8AC3E}">
        <p14:creationId xmlns:p14="http://schemas.microsoft.com/office/powerpoint/2010/main" val="2442091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10 June 2019</a:t>
            </a:r>
          </a:p>
        </p:txBody>
      </p:sp>
      <p:sp>
        <p:nvSpPr>
          <p:cNvPr id="4" name="Footer Placeholder 3"/>
          <p:cNvSpPr>
            <a:spLocks noGrp="1"/>
          </p:cNvSpPr>
          <p:nvPr>
            <p:ph type="ftr" sz="quarter" idx="11"/>
          </p:nvPr>
        </p:nvSpPr>
        <p:spPr/>
        <p:txBody>
          <a:bodyPr/>
          <a:lstStyle/>
          <a:p>
            <a:r>
              <a:rPr lang="en-US"/>
              <a:t>234th Meeting of the American Astronomical Society</a:t>
            </a:r>
          </a:p>
        </p:txBody>
      </p:sp>
      <p:sp>
        <p:nvSpPr>
          <p:cNvPr id="5" name="Slide Number Placeholder 4"/>
          <p:cNvSpPr>
            <a:spLocks noGrp="1"/>
          </p:cNvSpPr>
          <p:nvPr>
            <p:ph type="sldNum" sz="quarter" idx="12"/>
          </p:nvPr>
        </p:nvSpPr>
        <p:spPr/>
        <p:txBody>
          <a:bodyPr/>
          <a:lstStyle/>
          <a:p>
            <a:fld id="{E1E7E167-2B49-4FF0-8D7F-6258AC0F4EF8}" type="slidenum">
              <a:rPr lang="en-US" smtClean="0"/>
              <a:t>‹#›</a:t>
            </a:fld>
            <a:endParaRPr lang="en-US"/>
          </a:p>
        </p:txBody>
      </p:sp>
    </p:spTree>
    <p:extLst>
      <p:ext uri="{BB962C8B-B14F-4D97-AF65-F5344CB8AC3E}">
        <p14:creationId xmlns:p14="http://schemas.microsoft.com/office/powerpoint/2010/main" val="3216657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10 June 2019</a:t>
            </a:r>
          </a:p>
        </p:txBody>
      </p:sp>
      <p:sp>
        <p:nvSpPr>
          <p:cNvPr id="3" name="Footer Placeholder 2"/>
          <p:cNvSpPr>
            <a:spLocks noGrp="1"/>
          </p:cNvSpPr>
          <p:nvPr>
            <p:ph type="ftr" sz="quarter" idx="11"/>
          </p:nvPr>
        </p:nvSpPr>
        <p:spPr/>
        <p:txBody>
          <a:bodyPr/>
          <a:lstStyle/>
          <a:p>
            <a:r>
              <a:rPr lang="en-US"/>
              <a:t>234th Meeting of the American Astronomical Society</a:t>
            </a:r>
          </a:p>
        </p:txBody>
      </p:sp>
      <p:sp>
        <p:nvSpPr>
          <p:cNvPr id="4" name="Slide Number Placeholder 3"/>
          <p:cNvSpPr>
            <a:spLocks noGrp="1"/>
          </p:cNvSpPr>
          <p:nvPr>
            <p:ph type="sldNum" sz="quarter" idx="12"/>
          </p:nvPr>
        </p:nvSpPr>
        <p:spPr/>
        <p:txBody>
          <a:bodyPr/>
          <a:lstStyle/>
          <a:p>
            <a:fld id="{E1E7E167-2B49-4FF0-8D7F-6258AC0F4EF8}" type="slidenum">
              <a:rPr lang="en-US" smtClean="0"/>
              <a:t>‹#›</a:t>
            </a:fld>
            <a:endParaRPr lang="en-US"/>
          </a:p>
        </p:txBody>
      </p:sp>
    </p:spTree>
    <p:extLst>
      <p:ext uri="{BB962C8B-B14F-4D97-AF65-F5344CB8AC3E}">
        <p14:creationId xmlns:p14="http://schemas.microsoft.com/office/powerpoint/2010/main" val="525924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10 June 2019</a:t>
            </a:r>
          </a:p>
        </p:txBody>
      </p:sp>
      <p:sp>
        <p:nvSpPr>
          <p:cNvPr id="6" name="Footer Placeholder 5"/>
          <p:cNvSpPr>
            <a:spLocks noGrp="1"/>
          </p:cNvSpPr>
          <p:nvPr>
            <p:ph type="ftr" sz="quarter" idx="11"/>
          </p:nvPr>
        </p:nvSpPr>
        <p:spPr/>
        <p:txBody>
          <a:bodyPr/>
          <a:lstStyle/>
          <a:p>
            <a:r>
              <a:rPr lang="en-US"/>
              <a:t>234th Meeting of the American Astronomical Society</a:t>
            </a:r>
          </a:p>
        </p:txBody>
      </p:sp>
      <p:sp>
        <p:nvSpPr>
          <p:cNvPr id="7" name="Slide Number Placeholder 6"/>
          <p:cNvSpPr>
            <a:spLocks noGrp="1"/>
          </p:cNvSpPr>
          <p:nvPr>
            <p:ph type="sldNum" sz="quarter" idx="12"/>
          </p:nvPr>
        </p:nvSpPr>
        <p:spPr/>
        <p:txBody>
          <a:bodyPr/>
          <a:lstStyle/>
          <a:p>
            <a:fld id="{E1E7E167-2B49-4FF0-8D7F-6258AC0F4EF8}" type="slidenum">
              <a:rPr lang="en-US" smtClean="0"/>
              <a:t>‹#›</a:t>
            </a:fld>
            <a:endParaRPr lang="en-US"/>
          </a:p>
        </p:txBody>
      </p:sp>
    </p:spTree>
    <p:extLst>
      <p:ext uri="{BB962C8B-B14F-4D97-AF65-F5344CB8AC3E}">
        <p14:creationId xmlns:p14="http://schemas.microsoft.com/office/powerpoint/2010/main" val="1689257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10 June 2019</a:t>
            </a:r>
          </a:p>
        </p:txBody>
      </p:sp>
      <p:sp>
        <p:nvSpPr>
          <p:cNvPr id="6" name="Footer Placeholder 5"/>
          <p:cNvSpPr>
            <a:spLocks noGrp="1"/>
          </p:cNvSpPr>
          <p:nvPr>
            <p:ph type="ftr" sz="quarter" idx="11"/>
          </p:nvPr>
        </p:nvSpPr>
        <p:spPr/>
        <p:txBody>
          <a:bodyPr/>
          <a:lstStyle/>
          <a:p>
            <a:r>
              <a:rPr lang="en-US"/>
              <a:t>234th Meeting of the American Astronomical Society</a:t>
            </a:r>
          </a:p>
        </p:txBody>
      </p:sp>
      <p:sp>
        <p:nvSpPr>
          <p:cNvPr id="7" name="Slide Number Placeholder 6"/>
          <p:cNvSpPr>
            <a:spLocks noGrp="1"/>
          </p:cNvSpPr>
          <p:nvPr>
            <p:ph type="sldNum" sz="quarter" idx="12"/>
          </p:nvPr>
        </p:nvSpPr>
        <p:spPr/>
        <p:txBody>
          <a:bodyPr/>
          <a:lstStyle/>
          <a:p>
            <a:fld id="{E1E7E167-2B49-4FF0-8D7F-6258AC0F4EF8}" type="slidenum">
              <a:rPr lang="en-US" smtClean="0"/>
              <a:t>‹#›</a:t>
            </a:fld>
            <a:endParaRPr lang="en-US"/>
          </a:p>
        </p:txBody>
      </p:sp>
    </p:spTree>
    <p:extLst>
      <p:ext uri="{BB962C8B-B14F-4D97-AF65-F5344CB8AC3E}">
        <p14:creationId xmlns:p14="http://schemas.microsoft.com/office/powerpoint/2010/main" val="488206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10 June 2019</a:t>
            </a:r>
          </a:p>
        </p:txBody>
      </p:sp>
      <p:sp>
        <p:nvSpPr>
          <p:cNvPr id="5" name="Footer Placeholder 4"/>
          <p:cNvSpPr>
            <a:spLocks noGrp="1"/>
          </p:cNvSpPr>
          <p:nvPr>
            <p:ph type="ftr" sz="quarter" idx="11"/>
          </p:nvPr>
        </p:nvSpPr>
        <p:spPr/>
        <p:txBody>
          <a:bodyPr/>
          <a:lstStyle/>
          <a:p>
            <a:r>
              <a:rPr lang="en-US"/>
              <a:t>234th Meeting of the American Astronomical Society</a:t>
            </a:r>
          </a:p>
        </p:txBody>
      </p:sp>
      <p:sp>
        <p:nvSpPr>
          <p:cNvPr id="6" name="Slide Number Placeholder 5"/>
          <p:cNvSpPr>
            <a:spLocks noGrp="1"/>
          </p:cNvSpPr>
          <p:nvPr>
            <p:ph type="sldNum" sz="quarter" idx="12"/>
          </p:nvPr>
        </p:nvSpPr>
        <p:spPr/>
        <p:txBody>
          <a:bodyPr/>
          <a:lstStyle/>
          <a:p>
            <a:fld id="{E1E7E167-2B49-4FF0-8D7F-6258AC0F4EF8}" type="slidenum">
              <a:rPr lang="en-US" smtClean="0"/>
              <a:t>‹#›</a:t>
            </a:fld>
            <a:endParaRPr lang="en-US"/>
          </a:p>
        </p:txBody>
      </p:sp>
    </p:spTree>
    <p:extLst>
      <p:ext uri="{BB962C8B-B14F-4D97-AF65-F5344CB8AC3E}">
        <p14:creationId xmlns:p14="http://schemas.microsoft.com/office/powerpoint/2010/main" val="3564515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10 June 2019</a:t>
            </a:r>
          </a:p>
        </p:txBody>
      </p:sp>
      <p:sp>
        <p:nvSpPr>
          <p:cNvPr id="5" name="Footer Placeholder 4"/>
          <p:cNvSpPr>
            <a:spLocks noGrp="1"/>
          </p:cNvSpPr>
          <p:nvPr>
            <p:ph type="ftr" sz="quarter" idx="11"/>
          </p:nvPr>
        </p:nvSpPr>
        <p:spPr/>
        <p:txBody>
          <a:bodyPr/>
          <a:lstStyle/>
          <a:p>
            <a:r>
              <a:rPr lang="en-US"/>
              <a:t>234th Meeting of the American Astronomical Society</a:t>
            </a:r>
          </a:p>
        </p:txBody>
      </p:sp>
      <p:sp>
        <p:nvSpPr>
          <p:cNvPr id="6" name="Slide Number Placeholder 5"/>
          <p:cNvSpPr>
            <a:spLocks noGrp="1"/>
          </p:cNvSpPr>
          <p:nvPr>
            <p:ph type="sldNum" sz="quarter" idx="12"/>
          </p:nvPr>
        </p:nvSpPr>
        <p:spPr/>
        <p:txBody>
          <a:bodyPr/>
          <a:lstStyle/>
          <a:p>
            <a:fld id="{E1E7E167-2B49-4FF0-8D7F-6258AC0F4EF8}" type="slidenum">
              <a:rPr lang="en-US" smtClean="0"/>
              <a:t>‹#›</a:t>
            </a:fld>
            <a:endParaRPr lang="en-US"/>
          </a:p>
        </p:txBody>
      </p:sp>
    </p:spTree>
    <p:extLst>
      <p:ext uri="{BB962C8B-B14F-4D97-AF65-F5344CB8AC3E}">
        <p14:creationId xmlns:p14="http://schemas.microsoft.com/office/powerpoint/2010/main" val="3920091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218486"/>
            <a:ext cx="9143999" cy="70602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143000"/>
            <a:ext cx="10515600" cy="515985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407043"/>
            <a:ext cx="2743200" cy="365125"/>
          </a:xfrm>
          <a:prstGeom prst="rect">
            <a:avLst/>
          </a:prstGeom>
        </p:spPr>
        <p:txBody>
          <a:bodyPr vert="horz" lIns="91440" tIns="45720" rIns="91440" bIns="45720" rtlCol="0" anchor="ctr"/>
          <a:lstStyle>
            <a:lvl1pPr algn="l">
              <a:defRPr sz="1050">
                <a:solidFill>
                  <a:schemeClr val="bg2"/>
                </a:solidFill>
              </a:defRPr>
            </a:lvl1pPr>
          </a:lstStyle>
          <a:p>
            <a:r>
              <a:rPr lang="en-US"/>
              <a:t>10 June 2019</a:t>
            </a:r>
          </a:p>
        </p:txBody>
      </p:sp>
      <p:sp>
        <p:nvSpPr>
          <p:cNvPr id="5" name="Footer Placeholder 4"/>
          <p:cNvSpPr>
            <a:spLocks noGrp="1"/>
          </p:cNvSpPr>
          <p:nvPr>
            <p:ph type="ftr" sz="quarter" idx="3"/>
          </p:nvPr>
        </p:nvSpPr>
        <p:spPr>
          <a:xfrm>
            <a:off x="4038600" y="6407043"/>
            <a:ext cx="4114800" cy="365125"/>
          </a:xfrm>
          <a:prstGeom prst="rect">
            <a:avLst/>
          </a:prstGeom>
        </p:spPr>
        <p:txBody>
          <a:bodyPr vert="horz" lIns="91440" tIns="45720" rIns="91440" bIns="45720" rtlCol="0" anchor="ctr"/>
          <a:lstStyle>
            <a:lvl1pPr algn="ctr">
              <a:defRPr sz="1050">
                <a:solidFill>
                  <a:schemeClr val="bg2"/>
                </a:solidFill>
              </a:defRPr>
            </a:lvl1pPr>
          </a:lstStyle>
          <a:p>
            <a:r>
              <a:rPr lang="en-US"/>
              <a:t>234th Meeting of the American Astronomical Society</a:t>
            </a:r>
          </a:p>
        </p:txBody>
      </p:sp>
      <p:sp>
        <p:nvSpPr>
          <p:cNvPr id="6" name="Slide Number Placeholder 5"/>
          <p:cNvSpPr>
            <a:spLocks noGrp="1"/>
          </p:cNvSpPr>
          <p:nvPr>
            <p:ph type="sldNum" sz="quarter" idx="4"/>
          </p:nvPr>
        </p:nvSpPr>
        <p:spPr>
          <a:xfrm>
            <a:off x="8610600" y="6407043"/>
            <a:ext cx="2743200" cy="365125"/>
          </a:xfrm>
          <a:prstGeom prst="rect">
            <a:avLst/>
          </a:prstGeom>
        </p:spPr>
        <p:txBody>
          <a:bodyPr vert="horz" lIns="91440" tIns="45720" rIns="91440" bIns="45720" rtlCol="0" anchor="ctr"/>
          <a:lstStyle>
            <a:lvl1pPr algn="r">
              <a:defRPr sz="1050">
                <a:solidFill>
                  <a:schemeClr val="bg2"/>
                </a:solidFill>
              </a:defRPr>
            </a:lvl1pPr>
          </a:lstStyle>
          <a:p>
            <a:fld id="{E1E7E167-2B49-4FF0-8D7F-6258AC0F4EF8}" type="slidenum">
              <a:rPr lang="en-US" smtClean="0"/>
              <a:pPr/>
              <a:t>‹#›</a:t>
            </a:fld>
            <a:endParaRPr lang="en-US"/>
          </a:p>
        </p:txBody>
      </p:sp>
      <p:pic>
        <p:nvPicPr>
          <p:cNvPr id="13" name="Picture 12"/>
          <p:cNvPicPr>
            <a:picLocks noChangeAspect="1"/>
          </p:cNvPicPr>
          <p:nvPr userDrawn="1"/>
        </p:nvPicPr>
        <p:blipFill rotWithShape="1">
          <a:blip r:embed="rId13" cstate="print">
            <a:extLst>
              <a:ext uri="{28A0092B-C50C-407E-A947-70E740481C1C}">
                <a14:useLocalDpi xmlns:a14="http://schemas.microsoft.com/office/drawing/2010/main"/>
              </a:ext>
            </a:extLst>
          </a:blip>
          <a:srcRect l="25839" t="10304" r="25777" b="9940"/>
          <a:stretch/>
        </p:blipFill>
        <p:spPr>
          <a:xfrm>
            <a:off x="11010054" y="119357"/>
            <a:ext cx="1109444" cy="914400"/>
          </a:xfrm>
          <a:prstGeom prst="rect">
            <a:avLst/>
          </a:prstGeom>
        </p:spPr>
      </p:pic>
    </p:spTree>
    <p:extLst>
      <p:ext uri="{BB962C8B-B14F-4D97-AF65-F5344CB8AC3E}">
        <p14:creationId xmlns:p14="http://schemas.microsoft.com/office/powerpoint/2010/main" val="17876683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3600" b="1" kern="1200">
          <a:solidFill>
            <a:schemeClr val="accent5"/>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1563" y="1807978"/>
            <a:ext cx="11473658" cy="2277886"/>
          </a:xfrm>
        </p:spPr>
        <p:txBody>
          <a:bodyPr/>
          <a:lstStyle/>
          <a:p>
            <a:pPr algn="ctr"/>
            <a:r>
              <a:rPr lang="en-US" dirty="0">
                <a:solidFill>
                  <a:schemeClr val="bg2"/>
                </a:solidFill>
              </a:rPr>
              <a:t>JWST Lessons Learned Presentation</a:t>
            </a:r>
            <a:br>
              <a:rPr lang="en-US" dirty="0">
                <a:solidFill>
                  <a:schemeClr val="bg2"/>
                </a:solidFill>
              </a:rPr>
            </a:br>
            <a:r>
              <a:rPr lang="en-US" sz="2400" dirty="0">
                <a:solidFill>
                  <a:schemeClr val="bg2"/>
                </a:solidFill>
              </a:rPr>
              <a:t>HWO Face to Face Meeting, November 1</a:t>
            </a:r>
            <a:r>
              <a:rPr lang="en-US" sz="2400" baseline="30000" dirty="0">
                <a:solidFill>
                  <a:schemeClr val="bg2"/>
                </a:solidFill>
              </a:rPr>
              <a:t>st</a:t>
            </a:r>
            <a:r>
              <a:rPr lang="en-US" sz="2400" dirty="0">
                <a:solidFill>
                  <a:schemeClr val="bg2"/>
                </a:solidFill>
              </a:rPr>
              <a:t>, 2023</a:t>
            </a:r>
          </a:p>
        </p:txBody>
      </p:sp>
      <p:sp>
        <p:nvSpPr>
          <p:cNvPr id="3" name="Subtitle 2"/>
          <p:cNvSpPr>
            <a:spLocks noGrp="1"/>
          </p:cNvSpPr>
          <p:nvPr>
            <p:ph type="subTitle" idx="1"/>
          </p:nvPr>
        </p:nvSpPr>
        <p:spPr>
          <a:xfrm>
            <a:off x="1557925" y="4825415"/>
            <a:ext cx="9144000" cy="1655762"/>
          </a:xfrm>
        </p:spPr>
        <p:txBody>
          <a:bodyPr>
            <a:normAutofit/>
          </a:bodyPr>
          <a:lstStyle/>
          <a:p>
            <a:pPr algn="ctr"/>
            <a:endParaRPr lang="en-US" dirty="0"/>
          </a:p>
          <a:p>
            <a:pPr algn="ctr"/>
            <a:r>
              <a:rPr lang="en-US" dirty="0"/>
              <a:t>JWST Lessons Learned team: Lee Feinberg, Mike Menzel, Paul Geithner, Keith Parrish, Julie Van Campen, Mike McElwain, Matt Bolcar, Breann </a:t>
            </a:r>
            <a:r>
              <a:rPr lang="en-US" dirty="0" err="1"/>
              <a:t>Sitarski</a:t>
            </a:r>
            <a:r>
              <a:rPr lang="en-US" dirty="0"/>
              <a:t>, NASA GSFC</a:t>
            </a:r>
          </a:p>
          <a:p>
            <a:pPr algn="ctr"/>
            <a:endParaRPr lang="en-US" dirty="0"/>
          </a:p>
          <a:p>
            <a:pPr algn="ctr"/>
            <a:endParaRPr lang="en-US" dirty="0"/>
          </a:p>
        </p:txBody>
      </p:sp>
    </p:spTree>
    <p:extLst>
      <p:ext uri="{BB962C8B-B14F-4D97-AF65-F5344CB8AC3E}">
        <p14:creationId xmlns:p14="http://schemas.microsoft.com/office/powerpoint/2010/main" val="3977043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7885" y="129423"/>
            <a:ext cx="9143999" cy="706028"/>
          </a:xfrm>
        </p:spPr>
        <p:txBody>
          <a:bodyPr/>
          <a:lstStyle/>
          <a:p>
            <a:pPr algn="ctr"/>
            <a:r>
              <a:rPr lang="en-US" dirty="0">
                <a:solidFill>
                  <a:schemeClr val="tx2"/>
                </a:solidFill>
              </a:rPr>
              <a:t>Lessons Learned Background</a:t>
            </a:r>
          </a:p>
        </p:txBody>
      </p:sp>
      <p:sp>
        <p:nvSpPr>
          <p:cNvPr id="3" name="Content Placeholder 2"/>
          <p:cNvSpPr>
            <a:spLocks noGrp="1"/>
          </p:cNvSpPr>
          <p:nvPr>
            <p:ph sz="half" idx="1"/>
          </p:nvPr>
        </p:nvSpPr>
        <p:spPr>
          <a:xfrm>
            <a:off x="501063" y="835451"/>
            <a:ext cx="11341216" cy="6228352"/>
          </a:xfrm>
        </p:spPr>
        <p:txBody>
          <a:bodyPr>
            <a:noAutofit/>
          </a:bodyPr>
          <a:lstStyle/>
          <a:p>
            <a:r>
              <a:rPr lang="en-US" sz="2000" dirty="0"/>
              <a:t>In August of 2022, the Associate Administrator for the Science Mission Directorate convened this team from JWST to study lessons learned and how they can be applied to future missions as “design principles” with special focus on the Habitable Worlds Observatory (HWO)</a:t>
            </a:r>
          </a:p>
          <a:p>
            <a:pPr lvl="1"/>
            <a:r>
              <a:rPr lang="en-US" sz="1800" dirty="0"/>
              <a:t>Evaluating key technical and programmatic drivers that drove schedule and risk</a:t>
            </a:r>
          </a:p>
          <a:p>
            <a:pPr lvl="1"/>
            <a:r>
              <a:rPr lang="en-US" sz="1800" dirty="0"/>
              <a:t>Developed recommended design guidelines for next generation mission</a:t>
            </a:r>
          </a:p>
          <a:p>
            <a:pPr lvl="1"/>
            <a:r>
              <a:rPr lang="en-US" sz="1800" dirty="0"/>
              <a:t>Documenting lessons learned (papers, final report)</a:t>
            </a:r>
          </a:p>
          <a:p>
            <a:pPr lvl="1"/>
            <a:r>
              <a:rPr lang="en-US" sz="1800" dirty="0"/>
              <a:t>Developing yardstick concept consistent with recommended guidelines to assess feasibility and tall poles</a:t>
            </a:r>
          </a:p>
          <a:p>
            <a:pPr lvl="1"/>
            <a:r>
              <a:rPr lang="en-US" sz="1800" dirty="0"/>
              <a:t>Effort funded through fiscal year ‘23</a:t>
            </a:r>
          </a:p>
          <a:p>
            <a:r>
              <a:rPr lang="en-US" sz="2000" dirty="0"/>
              <a:t>Primary effort completed in September 2023</a:t>
            </a:r>
          </a:p>
          <a:p>
            <a:pPr lvl="1"/>
            <a:r>
              <a:rPr lang="en-US" sz="1600" dirty="0"/>
              <a:t>Final reports are being submitted for review, include public and government only (</a:t>
            </a:r>
            <a:r>
              <a:rPr lang="en-US" sz="1600" dirty="0" err="1"/>
              <a:t>programmatics</a:t>
            </a:r>
            <a:r>
              <a:rPr lang="en-US" sz="1600" dirty="0"/>
              <a:t>) sections</a:t>
            </a:r>
          </a:p>
          <a:p>
            <a:pPr lvl="1"/>
            <a:r>
              <a:rPr lang="en-US" sz="1600" dirty="0"/>
              <a:t>Will make written public report available to team</a:t>
            </a:r>
          </a:p>
          <a:p>
            <a:r>
              <a:rPr lang="en-US" sz="2400" dirty="0"/>
              <a:t>Two very comprehensive JATIS Papers Submitted in Upcoming Issues</a:t>
            </a:r>
          </a:p>
          <a:p>
            <a:pPr lvl="1"/>
            <a:r>
              <a:rPr lang="en-US" sz="2000" dirty="0"/>
              <a:t>Lessons Learned from the James Webb Space Telescope, Menzel et al</a:t>
            </a:r>
          </a:p>
          <a:p>
            <a:pPr lvl="1"/>
            <a:r>
              <a:rPr lang="en-US" sz="2000" dirty="0"/>
              <a:t>JWST Optical Stability Lessons Learned, Feinberg</a:t>
            </a:r>
          </a:p>
          <a:p>
            <a:r>
              <a:rPr lang="en-US" sz="2400" dirty="0"/>
              <a:t>Developed separate programmatic lessons not included in this discussion but part of government only section</a:t>
            </a:r>
          </a:p>
        </p:txBody>
      </p:sp>
    </p:spTree>
    <p:extLst>
      <p:ext uri="{BB962C8B-B14F-4D97-AF65-F5344CB8AC3E}">
        <p14:creationId xmlns:p14="http://schemas.microsoft.com/office/powerpoint/2010/main" val="3918481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5244" y="433970"/>
            <a:ext cx="9143999" cy="706028"/>
          </a:xfrm>
        </p:spPr>
        <p:txBody>
          <a:bodyPr/>
          <a:lstStyle/>
          <a:p>
            <a:pPr algn="ctr"/>
            <a:r>
              <a:rPr lang="en-US" dirty="0">
                <a:solidFill>
                  <a:schemeClr val="bg2"/>
                </a:solidFill>
              </a:rPr>
              <a:t>Overall Process Summary</a:t>
            </a:r>
          </a:p>
        </p:txBody>
      </p:sp>
      <p:sp>
        <p:nvSpPr>
          <p:cNvPr id="6" name="Rectangle 5"/>
          <p:cNvSpPr/>
          <p:nvPr/>
        </p:nvSpPr>
        <p:spPr>
          <a:xfrm>
            <a:off x="449174" y="1664398"/>
            <a:ext cx="1937084" cy="1335505"/>
          </a:xfrm>
          <a:prstGeom prst="rect">
            <a:avLst/>
          </a:prstGeom>
          <a:noFill/>
          <a:ln w="57150">
            <a:solidFill>
              <a:srgbClr val="F3F0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2"/>
                </a:solidFill>
              </a:rPr>
              <a:t>Assess JWST Lessons Learned</a:t>
            </a:r>
          </a:p>
        </p:txBody>
      </p:sp>
      <p:sp>
        <p:nvSpPr>
          <p:cNvPr id="7" name="Rectangle 6"/>
          <p:cNvSpPr/>
          <p:nvPr/>
        </p:nvSpPr>
        <p:spPr>
          <a:xfrm>
            <a:off x="2891588" y="1606109"/>
            <a:ext cx="3011903" cy="1422740"/>
          </a:xfrm>
          <a:prstGeom prst="rect">
            <a:avLst/>
          </a:prstGeom>
          <a:noFill/>
          <a:ln w="57150">
            <a:solidFill>
              <a:srgbClr val="F3F0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2"/>
                </a:solidFill>
              </a:rPr>
              <a:t>Generate Next Gen </a:t>
            </a:r>
          </a:p>
          <a:p>
            <a:pPr algn="ctr"/>
            <a:r>
              <a:rPr lang="en-US" sz="2400" b="1" dirty="0">
                <a:solidFill>
                  <a:schemeClr val="bg2"/>
                </a:solidFill>
              </a:rPr>
              <a:t>Design Principles</a:t>
            </a:r>
          </a:p>
        </p:txBody>
      </p:sp>
      <p:sp>
        <p:nvSpPr>
          <p:cNvPr id="8" name="Rectangle 7"/>
          <p:cNvSpPr/>
          <p:nvPr/>
        </p:nvSpPr>
        <p:spPr>
          <a:xfrm>
            <a:off x="6428870" y="1663367"/>
            <a:ext cx="2181727" cy="1335506"/>
          </a:xfrm>
          <a:prstGeom prst="rect">
            <a:avLst/>
          </a:prstGeom>
          <a:noFill/>
          <a:ln w="57150">
            <a:solidFill>
              <a:srgbClr val="F3F0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2"/>
                </a:solidFill>
              </a:rPr>
              <a:t>Feedback from Stakeholders</a:t>
            </a:r>
          </a:p>
        </p:txBody>
      </p:sp>
      <p:sp>
        <p:nvSpPr>
          <p:cNvPr id="13" name="Rectangle 12"/>
          <p:cNvSpPr/>
          <p:nvPr/>
        </p:nvSpPr>
        <p:spPr>
          <a:xfrm>
            <a:off x="9119931" y="1576134"/>
            <a:ext cx="2616797" cy="1531805"/>
          </a:xfrm>
          <a:prstGeom prst="rect">
            <a:avLst/>
          </a:prstGeom>
          <a:noFill/>
          <a:ln w="57150">
            <a:solidFill>
              <a:srgbClr val="F3F0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2"/>
                </a:solidFill>
              </a:rPr>
              <a:t>Generate Lesson Learned Statements Traced to Guiding Principles </a:t>
            </a:r>
          </a:p>
        </p:txBody>
      </p:sp>
      <p:cxnSp>
        <p:nvCxnSpPr>
          <p:cNvPr id="15" name="Straight Arrow Connector 14"/>
          <p:cNvCxnSpPr>
            <a:stCxn id="6" idx="3"/>
          </p:cNvCxnSpPr>
          <p:nvPr/>
        </p:nvCxnSpPr>
        <p:spPr>
          <a:xfrm flipV="1">
            <a:off x="2386258" y="2327640"/>
            <a:ext cx="505330" cy="4511"/>
          </a:xfrm>
          <a:prstGeom prst="straightConnector1">
            <a:avLst/>
          </a:prstGeom>
          <a:ln w="57150">
            <a:solidFill>
              <a:srgbClr val="F3F0F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919535" y="2234866"/>
            <a:ext cx="505330" cy="4511"/>
          </a:xfrm>
          <a:prstGeom prst="straightConnector1">
            <a:avLst/>
          </a:prstGeom>
          <a:ln w="57150">
            <a:solidFill>
              <a:srgbClr val="F3F0F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8614602" y="2200277"/>
            <a:ext cx="505330" cy="4511"/>
          </a:xfrm>
          <a:prstGeom prst="straightConnector1">
            <a:avLst/>
          </a:prstGeom>
          <a:ln w="57150">
            <a:solidFill>
              <a:srgbClr val="F3F0F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7519733" y="2998873"/>
            <a:ext cx="15793" cy="1137787"/>
          </a:xfrm>
          <a:prstGeom prst="straightConnector1">
            <a:avLst/>
          </a:prstGeom>
          <a:ln w="57150">
            <a:solidFill>
              <a:srgbClr val="F3F0F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6289008" y="4193806"/>
            <a:ext cx="2181727" cy="1335506"/>
          </a:xfrm>
          <a:prstGeom prst="rect">
            <a:avLst/>
          </a:prstGeom>
          <a:noFill/>
          <a:ln w="57150">
            <a:solidFill>
              <a:srgbClr val="F3F0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2"/>
                </a:solidFill>
              </a:rPr>
              <a:t>Detailed Lessons Learned in Journal Articles</a:t>
            </a:r>
          </a:p>
        </p:txBody>
      </p:sp>
      <p:sp>
        <p:nvSpPr>
          <p:cNvPr id="25" name="Rectangle 24"/>
          <p:cNvSpPr/>
          <p:nvPr/>
        </p:nvSpPr>
        <p:spPr>
          <a:xfrm>
            <a:off x="9180095" y="4572000"/>
            <a:ext cx="2181727" cy="1335506"/>
          </a:xfrm>
          <a:prstGeom prst="rect">
            <a:avLst/>
          </a:prstGeom>
          <a:noFill/>
          <a:ln w="57150">
            <a:solidFill>
              <a:srgbClr val="F3F0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2"/>
                </a:solidFill>
              </a:rPr>
              <a:t>Final Report</a:t>
            </a:r>
          </a:p>
        </p:txBody>
      </p:sp>
      <p:cxnSp>
        <p:nvCxnSpPr>
          <p:cNvPr id="26" name="Straight Arrow Connector 25"/>
          <p:cNvCxnSpPr/>
          <p:nvPr/>
        </p:nvCxnSpPr>
        <p:spPr>
          <a:xfrm flipH="1">
            <a:off x="10282990" y="3092115"/>
            <a:ext cx="8019" cy="1467852"/>
          </a:xfrm>
          <a:prstGeom prst="straightConnector1">
            <a:avLst/>
          </a:prstGeom>
          <a:ln w="57150">
            <a:solidFill>
              <a:srgbClr val="F3F0F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endCxn id="25" idx="1"/>
          </p:cNvCxnSpPr>
          <p:nvPr/>
        </p:nvCxnSpPr>
        <p:spPr>
          <a:xfrm>
            <a:off x="8474245" y="5239753"/>
            <a:ext cx="705850" cy="0"/>
          </a:xfrm>
          <a:prstGeom prst="straightConnector1">
            <a:avLst/>
          </a:prstGeom>
          <a:ln w="57150">
            <a:solidFill>
              <a:srgbClr val="F3F0F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1087345" y="4522879"/>
            <a:ext cx="4035596" cy="1384627"/>
          </a:xfrm>
          <a:prstGeom prst="rect">
            <a:avLst/>
          </a:prstGeom>
          <a:noFill/>
          <a:ln w="57150">
            <a:solidFill>
              <a:srgbClr val="F3F0F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b="1" dirty="0">
                <a:solidFill>
                  <a:schemeClr val="bg2"/>
                </a:solidFill>
              </a:rPr>
              <a:t>Yardstick Evaluation/</a:t>
            </a:r>
          </a:p>
          <a:p>
            <a:pPr algn="ctr"/>
            <a:r>
              <a:rPr lang="en-US" sz="2000" b="1" dirty="0">
                <a:solidFill>
                  <a:schemeClr val="bg2"/>
                </a:solidFill>
              </a:rPr>
              <a:t>Discussion With Big Rocket and Servicing Entities</a:t>
            </a:r>
          </a:p>
        </p:txBody>
      </p:sp>
      <p:cxnSp>
        <p:nvCxnSpPr>
          <p:cNvPr id="32" name="Straight Arrow Connector 31"/>
          <p:cNvCxnSpPr/>
          <p:nvPr/>
        </p:nvCxnSpPr>
        <p:spPr>
          <a:xfrm flipH="1">
            <a:off x="3776474" y="3129111"/>
            <a:ext cx="8448" cy="1371871"/>
          </a:xfrm>
          <a:prstGeom prst="straightConnector1">
            <a:avLst/>
          </a:prstGeom>
          <a:ln w="57150">
            <a:solidFill>
              <a:srgbClr val="F3F0F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5122941" y="5763123"/>
            <a:ext cx="4097251" cy="2009"/>
          </a:xfrm>
          <a:prstGeom prst="straightConnector1">
            <a:avLst/>
          </a:prstGeom>
          <a:ln w="57150">
            <a:solidFill>
              <a:srgbClr val="F3F0F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5524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625" y="-234185"/>
            <a:ext cx="10515600" cy="1325563"/>
          </a:xfrm>
        </p:spPr>
        <p:txBody>
          <a:bodyPr>
            <a:normAutofit/>
          </a:bodyPr>
          <a:lstStyle/>
          <a:p>
            <a:pPr algn="ctr"/>
            <a:r>
              <a:rPr lang="en-US" sz="3600" b="1">
                <a:solidFill>
                  <a:schemeClr val="bg2"/>
                </a:solidFill>
              </a:rPr>
              <a:t>Summary of Guiding Principles</a:t>
            </a:r>
          </a:p>
        </p:txBody>
      </p:sp>
      <p:sp>
        <p:nvSpPr>
          <p:cNvPr id="4" name="Content Placeholder 2"/>
          <p:cNvSpPr>
            <a:spLocks noGrp="1"/>
          </p:cNvSpPr>
          <p:nvPr>
            <p:ph idx="1"/>
          </p:nvPr>
        </p:nvSpPr>
        <p:spPr>
          <a:xfrm>
            <a:off x="-651185" y="950419"/>
            <a:ext cx="9120057" cy="5844556"/>
          </a:xfrm>
        </p:spPr>
        <p:txBody>
          <a:bodyPr vert="horz" lIns="91440" tIns="45720" rIns="91440" bIns="45720" rtlCol="0" anchor="t">
            <a:noAutofit/>
          </a:bodyPr>
          <a:lstStyle/>
          <a:p>
            <a:pPr marL="1371600" lvl="2" indent="-457200">
              <a:buAutoNum type="arabicPeriod"/>
            </a:pPr>
            <a:r>
              <a:rPr lang="en-US" b="1" dirty="0">
                <a:solidFill>
                  <a:srgbClr val="00B050"/>
                </a:solidFill>
              </a:rPr>
              <a:t>Utilize revolutionary big rockets </a:t>
            </a:r>
            <a:r>
              <a:rPr lang="en-US" dirty="0">
                <a:solidFill>
                  <a:schemeClr val="tx2"/>
                </a:solidFill>
              </a:rPr>
              <a:t>to reduce system complexity:  </a:t>
            </a:r>
          </a:p>
          <a:p>
            <a:pPr marL="1371600" lvl="2" indent="-457200">
              <a:buAutoNum type="arabicPeriod"/>
            </a:pPr>
            <a:r>
              <a:rPr lang="en-US" b="1" dirty="0">
                <a:solidFill>
                  <a:srgbClr val="00B050"/>
                </a:solidFill>
              </a:rPr>
              <a:t>Telescope</a:t>
            </a:r>
            <a:r>
              <a:rPr lang="en-US" dirty="0">
                <a:solidFill>
                  <a:schemeClr val="tx2"/>
                </a:solidFill>
              </a:rPr>
              <a:t> </a:t>
            </a:r>
            <a:r>
              <a:rPr lang="en-US" b="1" dirty="0">
                <a:solidFill>
                  <a:srgbClr val="00B050"/>
                </a:solidFill>
              </a:rPr>
              <a:t>Evolution not Revolution</a:t>
            </a:r>
            <a:r>
              <a:rPr lang="en-US" dirty="0">
                <a:solidFill>
                  <a:schemeClr val="tx2"/>
                </a:solidFill>
              </a:rPr>
              <a:t>: Segmented, scalable, verifiable telescopes building upon JWST (but with a baffle)</a:t>
            </a:r>
            <a:endParaRPr lang="en-US" dirty="0"/>
          </a:p>
          <a:p>
            <a:pPr marL="1371600" lvl="2" indent="-457200">
              <a:buAutoNum type="arabicPeriod"/>
            </a:pPr>
            <a:r>
              <a:rPr lang="en-US" b="1" dirty="0">
                <a:solidFill>
                  <a:srgbClr val="00B050"/>
                </a:solidFill>
              </a:rPr>
              <a:t>Planned Servicing</a:t>
            </a:r>
            <a:r>
              <a:rPr lang="en-US" dirty="0">
                <a:solidFill>
                  <a:schemeClr val="tx2"/>
                </a:solidFill>
              </a:rPr>
              <a:t>: Mountaintop-like observatory at L2 can reduce initial instrument development time, reduce risks, and optimize science/dollar</a:t>
            </a:r>
          </a:p>
          <a:p>
            <a:pPr marL="1371600" lvl="2" indent="-457200">
              <a:buAutoNum type="arabicPeriod"/>
            </a:pPr>
            <a:r>
              <a:rPr lang="en-US" b="1" dirty="0">
                <a:solidFill>
                  <a:srgbClr val="00B050"/>
                </a:solidFill>
              </a:rPr>
              <a:t>Large margin </a:t>
            </a:r>
            <a:r>
              <a:rPr lang="en-US" dirty="0">
                <a:solidFill>
                  <a:schemeClr val="tx2"/>
                </a:solidFill>
              </a:rPr>
              <a:t>from the start: science and technical margin built into the architecture reduce risk and  design and analysis iterations.  </a:t>
            </a:r>
          </a:p>
          <a:p>
            <a:pPr marL="1371600" lvl="2" indent="-457200">
              <a:buAutoNum type="arabicPeriod"/>
            </a:pPr>
            <a:r>
              <a:rPr lang="en-US" dirty="0">
                <a:solidFill>
                  <a:srgbClr val="00B050"/>
                </a:solidFill>
              </a:rPr>
              <a:t>“</a:t>
            </a:r>
            <a:r>
              <a:rPr lang="en-US" b="1" dirty="0">
                <a:solidFill>
                  <a:srgbClr val="00B050"/>
                </a:solidFill>
              </a:rPr>
              <a:t>Build to schedule </a:t>
            </a:r>
            <a:r>
              <a:rPr lang="en-US" dirty="0">
                <a:solidFill>
                  <a:schemeClr val="tx2"/>
                </a:solidFill>
              </a:rPr>
              <a:t>philosophy”:  Fix development schedule and make it a requirement</a:t>
            </a:r>
          </a:p>
          <a:p>
            <a:pPr marL="1371600" lvl="2" indent="-457200">
              <a:buAutoNum type="arabicPeriod"/>
            </a:pPr>
            <a:r>
              <a:rPr lang="en-US" b="1" dirty="0">
                <a:solidFill>
                  <a:srgbClr val="00B050"/>
                </a:solidFill>
              </a:rPr>
              <a:t>Mature architecture holistically </a:t>
            </a:r>
            <a:r>
              <a:rPr lang="en-US" u="sng" dirty="0">
                <a:solidFill>
                  <a:schemeClr val="tx2"/>
                </a:solidFill>
              </a:rPr>
              <a:t>fully</a:t>
            </a:r>
            <a:r>
              <a:rPr lang="en-US" dirty="0">
                <a:solidFill>
                  <a:schemeClr val="tx2"/>
                </a:solidFill>
              </a:rPr>
              <a:t> before starting development phase with proper budget phasing </a:t>
            </a:r>
          </a:p>
          <a:p>
            <a:pPr marL="1371600" lvl="2" indent="-457200">
              <a:buAutoNum type="arabicPeriod"/>
            </a:pPr>
            <a:r>
              <a:rPr lang="en-US" b="1" dirty="0">
                <a:solidFill>
                  <a:srgbClr val="00B050"/>
                </a:solidFill>
              </a:rPr>
              <a:t>System and verification complexity </a:t>
            </a:r>
            <a:r>
              <a:rPr lang="en-US" dirty="0"/>
              <a:t>are major elements of risk. A warm telescope with active technologies will reduce these risks.</a:t>
            </a:r>
            <a:endParaRPr lang="en-US" dirty="0">
              <a:solidFill>
                <a:schemeClr val="tx2"/>
              </a:solidFill>
              <a:ea typeface="+mn-lt"/>
              <a:cs typeface="+mn-lt"/>
            </a:endParaRPr>
          </a:p>
          <a:p>
            <a:pPr marL="1371600" lvl="2" indent="-457200">
              <a:buAutoNum type="arabicPeriod"/>
            </a:pPr>
            <a:r>
              <a:rPr lang="en-US" b="1" dirty="0">
                <a:solidFill>
                  <a:srgbClr val="00B050"/>
                </a:solidFill>
              </a:rPr>
              <a:t>Managing</a:t>
            </a:r>
            <a:r>
              <a:rPr lang="en-US" dirty="0">
                <a:solidFill>
                  <a:srgbClr val="00B050"/>
                </a:solidFill>
              </a:rPr>
              <a:t> </a:t>
            </a:r>
            <a:r>
              <a:rPr lang="en-US" b="1" dirty="0">
                <a:solidFill>
                  <a:srgbClr val="00B050"/>
                </a:solidFill>
              </a:rPr>
              <a:t>human factors </a:t>
            </a:r>
            <a:r>
              <a:rPr lang="en-US" dirty="0">
                <a:solidFill>
                  <a:srgbClr val="FFFFFF"/>
                </a:solidFill>
              </a:rPr>
              <a:t>throughout the mission lifecycle is critical to mission success</a:t>
            </a:r>
          </a:p>
          <a:p>
            <a:pPr marL="0" indent="0">
              <a:buNone/>
            </a:pPr>
            <a:endParaRPr lang="en-US" sz="2000" dirty="0">
              <a:solidFill>
                <a:srgbClr val="FFFFFF"/>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55645" y="1941481"/>
            <a:ext cx="2739813" cy="3424548"/>
          </a:xfrm>
          <a:prstGeom prst="rect">
            <a:avLst/>
          </a:prstGeom>
        </p:spPr>
      </p:pic>
      <p:sp>
        <p:nvSpPr>
          <p:cNvPr id="3" name="TextBox 2"/>
          <p:cNvSpPr txBox="1"/>
          <p:nvPr/>
        </p:nvSpPr>
        <p:spPr>
          <a:xfrm>
            <a:off x="2141317" y="6216133"/>
            <a:ext cx="6160661" cy="369332"/>
          </a:xfrm>
          <a:prstGeom prst="rect">
            <a:avLst/>
          </a:prstGeom>
          <a:noFill/>
        </p:spPr>
        <p:txBody>
          <a:bodyPr wrap="none" rtlCol="0">
            <a:spAutoFit/>
          </a:bodyPr>
          <a:lstStyle/>
          <a:p>
            <a:r>
              <a:rPr lang="en-US" dirty="0">
                <a:solidFill>
                  <a:schemeClr val="tx2"/>
                </a:solidFill>
              </a:rPr>
              <a:t>Additional Programmatic Lessons Learned are Standalone</a:t>
            </a:r>
          </a:p>
        </p:txBody>
      </p:sp>
    </p:spTree>
    <p:extLst>
      <p:ext uri="{BB962C8B-B14F-4D97-AF65-F5344CB8AC3E}">
        <p14:creationId xmlns:p14="http://schemas.microsoft.com/office/powerpoint/2010/main" val="273672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C3F60-E493-2780-C618-7047233B4B4D}"/>
              </a:ext>
            </a:extLst>
          </p:cNvPr>
          <p:cNvSpPr>
            <a:spLocks noGrp="1"/>
          </p:cNvSpPr>
          <p:nvPr>
            <p:ph type="title"/>
          </p:nvPr>
        </p:nvSpPr>
        <p:spPr>
          <a:xfrm>
            <a:off x="585802" y="217524"/>
            <a:ext cx="11062618" cy="609776"/>
          </a:xfrm>
        </p:spPr>
        <p:txBody>
          <a:bodyPr>
            <a:normAutofit fontScale="90000"/>
          </a:bodyPr>
          <a:lstStyle/>
          <a:p>
            <a:r>
              <a:rPr lang="en-US" sz="2200" dirty="0">
                <a:solidFill>
                  <a:schemeClr val="bg2"/>
                </a:solidFill>
                <a:latin typeface="Arial" panose="020B0604020202020204" pitchFamily="34" charset="0"/>
                <a:ea typeface="Arial" panose="020B0604020202020204" pitchFamily="34" charset="0"/>
              </a:rPr>
              <a:t>Design Principle 1: Utilize revolutionary big rockets to reduce system complexity</a:t>
            </a:r>
            <a:br>
              <a:rPr lang="en-US" sz="3200" dirty="0">
                <a:solidFill>
                  <a:schemeClr val="bg2"/>
                </a:solidFill>
                <a:latin typeface="Arial" panose="020B0604020202020204" pitchFamily="34" charset="0"/>
                <a:ea typeface="Arial" panose="020B0604020202020204" pitchFamily="34" charset="0"/>
              </a:rPr>
            </a:br>
            <a:endParaRPr lang="en-US" dirty="0">
              <a:solidFill>
                <a:schemeClr val="bg2"/>
              </a:solidFill>
            </a:endParaRPr>
          </a:p>
        </p:txBody>
      </p:sp>
      <p:sp>
        <p:nvSpPr>
          <p:cNvPr id="6" name="Rectangle 5"/>
          <p:cNvSpPr/>
          <p:nvPr/>
        </p:nvSpPr>
        <p:spPr>
          <a:xfrm>
            <a:off x="214437" y="642546"/>
            <a:ext cx="6475237" cy="6444328"/>
          </a:xfrm>
          <a:prstGeom prst="rect">
            <a:avLst/>
          </a:prstGeom>
        </p:spPr>
        <p:txBody>
          <a:bodyPr wrap="square">
            <a:spAutoFit/>
          </a:bodyPr>
          <a:lstStyle/>
          <a:p>
            <a:r>
              <a:rPr lang="en-US" b="1" dirty="0">
                <a:solidFill>
                  <a:schemeClr val="bg2"/>
                </a:solidFill>
              </a:rPr>
              <a:t>LL 1.1: Large rockets provide large mass and volume capabilities (see DP4) that enable simplicity, modularity, solutions to technical problems, allowing less-coupled interfaces</a:t>
            </a:r>
          </a:p>
          <a:p>
            <a:pPr marL="285750" lvl="0" indent="-285750">
              <a:buFont typeface="Arial" panose="020B0604020202020204" pitchFamily="34" charset="0"/>
              <a:buChar char="•"/>
            </a:pPr>
            <a:r>
              <a:rPr lang="en-US" b="1" dirty="0">
                <a:solidFill>
                  <a:schemeClr val="bg2"/>
                </a:solidFill>
              </a:rPr>
              <a:t>Avoids time consuming iterative detailed analyses after each couple loads assessments</a:t>
            </a:r>
          </a:p>
          <a:p>
            <a:pPr marL="285750" lvl="0" indent="-285750">
              <a:buFont typeface="Arial" panose="020B0604020202020204" pitchFamily="34" charset="0"/>
              <a:buChar char="•"/>
            </a:pPr>
            <a:r>
              <a:rPr lang="en-US" b="1" dirty="0">
                <a:solidFill>
                  <a:schemeClr val="bg2"/>
                </a:solidFill>
              </a:rPr>
              <a:t>Can potentially simplify or eliminate complex deployments or difficult to manufacture subsystems</a:t>
            </a:r>
          </a:p>
          <a:p>
            <a:pPr marL="285750" indent="-285750">
              <a:buFont typeface="Arial" panose="020B0604020202020204" pitchFamily="34" charset="0"/>
              <a:buChar char="•"/>
            </a:pPr>
            <a:r>
              <a:rPr lang="en-US" b="1" dirty="0">
                <a:solidFill>
                  <a:schemeClr val="bg2"/>
                </a:solidFill>
              </a:rPr>
              <a:t>Example: Sufficient mass can enable one to design to “no-test” factors of safety where it is possible to avoid complex strength tests (enabled by mass as a commodity)</a:t>
            </a:r>
          </a:p>
          <a:p>
            <a:pPr marL="285750" indent="-285750">
              <a:buFont typeface="Arial" panose="020B0604020202020204" pitchFamily="34" charset="0"/>
              <a:buChar char="•"/>
            </a:pPr>
            <a:endParaRPr lang="en-US" b="1" dirty="0">
              <a:solidFill>
                <a:schemeClr val="bg2"/>
              </a:solidFill>
            </a:endParaRPr>
          </a:p>
          <a:p>
            <a:r>
              <a:rPr lang="en-US" b="1" dirty="0">
                <a:solidFill>
                  <a:schemeClr val="bg2"/>
                </a:solidFill>
              </a:rPr>
              <a:t>LL 1.2: Launch vehicle capabilities and performance and accommodations need to be factored in very early (pre-phase A)</a:t>
            </a:r>
          </a:p>
          <a:p>
            <a:pPr marL="285750" lvl="0" indent="-285750">
              <a:buFont typeface="Arial" panose="020B0604020202020204" pitchFamily="34" charset="0"/>
              <a:buChar char="•"/>
            </a:pPr>
            <a:r>
              <a:rPr lang="en-US" b="1" dirty="0">
                <a:solidFill>
                  <a:schemeClr val="bg2"/>
                </a:solidFill>
              </a:rPr>
              <a:t>Launch vehicle choice needs to include many factors including coupled loads, venting, thermal, contamination, volume, mass, etc.</a:t>
            </a:r>
          </a:p>
          <a:p>
            <a:r>
              <a:rPr lang="en-US" b="1" dirty="0">
                <a:solidFill>
                  <a:schemeClr val="bg2"/>
                </a:solidFill>
              </a:rPr>
              <a:t> </a:t>
            </a:r>
          </a:p>
          <a:p>
            <a:r>
              <a:rPr lang="en-US" b="1" dirty="0">
                <a:solidFill>
                  <a:schemeClr val="bg2"/>
                </a:solidFill>
              </a:rPr>
              <a:t>LL 1.3: Lower cost launch services can enable servicing (see DP3)</a:t>
            </a:r>
          </a:p>
          <a:p>
            <a:pPr>
              <a:lnSpc>
                <a:spcPct val="90000"/>
              </a:lnSpc>
              <a:spcBef>
                <a:spcPts val="500"/>
              </a:spcBef>
            </a:pPr>
            <a:endParaRPr lang="en-US" sz="1400" dirty="0">
              <a:solidFill>
                <a:schemeClr val="bg2"/>
              </a:solidFill>
              <a:latin typeface="Arial" panose="020B0604020202020204" pitchFamily="34" charset="0"/>
              <a:ea typeface="Arial" panose="020B0604020202020204" pitchFamily="34" charset="0"/>
            </a:endParaRPr>
          </a:p>
        </p:txBody>
      </p:sp>
      <p:sp>
        <p:nvSpPr>
          <p:cNvPr id="19" name="TextBox 18"/>
          <p:cNvSpPr txBox="1"/>
          <p:nvPr/>
        </p:nvSpPr>
        <p:spPr>
          <a:xfrm>
            <a:off x="7864533" y="818764"/>
            <a:ext cx="3031599" cy="369332"/>
          </a:xfrm>
          <a:prstGeom prst="rect">
            <a:avLst/>
          </a:prstGeom>
          <a:noFill/>
        </p:spPr>
        <p:txBody>
          <a:bodyPr wrap="none" rtlCol="0">
            <a:spAutoFit/>
          </a:bodyPr>
          <a:lstStyle/>
          <a:p>
            <a:r>
              <a:rPr lang="en-US" dirty="0">
                <a:solidFill>
                  <a:schemeClr val="bg2"/>
                </a:solidFill>
              </a:rPr>
              <a:t>Early Big Rocket Evaluation</a:t>
            </a:r>
          </a:p>
        </p:txBody>
      </p:sp>
      <p:sp>
        <p:nvSpPr>
          <p:cNvPr id="7" name="Rectangle 6">
            <a:extLst>
              <a:ext uri="{FF2B5EF4-FFF2-40B4-BE49-F238E27FC236}">
                <a16:creationId xmlns:a16="http://schemas.microsoft.com/office/drawing/2014/main" id="{022C74E5-7CBB-BAA1-67B9-2827DEA6760B}"/>
              </a:ext>
            </a:extLst>
          </p:cNvPr>
          <p:cNvSpPr/>
          <p:nvPr/>
        </p:nvSpPr>
        <p:spPr>
          <a:xfrm>
            <a:off x="7639454" y="1474705"/>
            <a:ext cx="4552546" cy="37840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0" name="TextBox 15">
            <a:extLst>
              <a:ext uri="{FF2B5EF4-FFF2-40B4-BE49-F238E27FC236}">
                <a16:creationId xmlns:a16="http://schemas.microsoft.com/office/drawing/2014/main" id="{A152C080-6FE6-8644-3202-839E2B8D4057}"/>
              </a:ext>
            </a:extLst>
          </p:cNvPr>
          <p:cNvSpPr txBox="1"/>
          <p:nvPr/>
        </p:nvSpPr>
        <p:spPr>
          <a:xfrm>
            <a:off x="6459671" y="1303827"/>
            <a:ext cx="3336587"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solidFill>
                  <a:schemeClr val="bg2"/>
                </a:solidFill>
                <a:latin typeface="Avenir Book"/>
              </a:rPr>
              <a:t>Space X Starship Standard</a:t>
            </a:r>
          </a:p>
        </p:txBody>
      </p:sp>
      <p:sp>
        <p:nvSpPr>
          <p:cNvPr id="11" name="TextBox 16">
            <a:extLst>
              <a:ext uri="{FF2B5EF4-FFF2-40B4-BE49-F238E27FC236}">
                <a16:creationId xmlns:a16="http://schemas.microsoft.com/office/drawing/2014/main" id="{D2780F10-DD10-F03D-4F3B-90D598EF6B95}"/>
              </a:ext>
            </a:extLst>
          </p:cNvPr>
          <p:cNvSpPr txBox="1"/>
          <p:nvPr/>
        </p:nvSpPr>
        <p:spPr>
          <a:xfrm>
            <a:off x="9835927" y="1308970"/>
            <a:ext cx="1949573"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solidFill>
                  <a:schemeClr val="bg2"/>
                </a:solidFill>
                <a:latin typeface="Avenir Book" panose="02000503020000020003" pitchFamily="2" charset="0"/>
              </a:rPr>
              <a:t>Blue Origin New Glenn</a:t>
            </a:r>
          </a:p>
        </p:txBody>
      </p:sp>
      <p:pic>
        <p:nvPicPr>
          <p:cNvPr id="13" name="Content Placeholder 10">
            <a:extLst>
              <a:ext uri="{FF2B5EF4-FFF2-40B4-BE49-F238E27FC236}">
                <a16:creationId xmlns:a16="http://schemas.microsoft.com/office/drawing/2014/main" id="{A00B4065-7A26-CBE0-284E-ECEAE4B238BB}"/>
              </a:ext>
            </a:extLst>
          </p:cNvPr>
          <p:cNvPicPr>
            <a:picLocks noGrp="1" noChangeAspect="1"/>
          </p:cNvPicPr>
          <p:nvPr/>
        </p:nvPicPr>
        <p:blipFill>
          <a:blip r:embed="rId3">
            <a:alphaModFix/>
          </a:blip>
          <a:stretch>
            <a:fillRect/>
          </a:stretch>
        </p:blipFill>
        <p:spPr>
          <a:xfrm>
            <a:off x="9785573" y="1951549"/>
            <a:ext cx="1999927" cy="1697528"/>
          </a:xfrm>
          <a:prstGeom prst="rect">
            <a:avLst/>
          </a:prstGeom>
        </p:spPr>
      </p:pic>
      <p:sp>
        <p:nvSpPr>
          <p:cNvPr id="20" name="TextBox 19">
            <a:extLst>
              <a:ext uri="{FF2B5EF4-FFF2-40B4-BE49-F238E27FC236}">
                <a16:creationId xmlns:a16="http://schemas.microsoft.com/office/drawing/2014/main" id="{2885C743-510F-C17D-FA8B-9D7C39CF61C9}"/>
              </a:ext>
            </a:extLst>
          </p:cNvPr>
          <p:cNvSpPr txBox="1"/>
          <p:nvPr/>
        </p:nvSpPr>
        <p:spPr>
          <a:xfrm>
            <a:off x="9349675" y="3687928"/>
            <a:ext cx="1793942" cy="261610"/>
          </a:xfrm>
          <a:prstGeom prst="rect">
            <a:avLst/>
          </a:prstGeom>
          <a:solidFill>
            <a:schemeClr val="bg1"/>
          </a:solidFill>
        </p:spPr>
        <p:txBody>
          <a:bodyPr wrap="square" lIns="91440" tIns="45720" rIns="91440" bIns="45720" rtlCol="0" anchor="t">
            <a:spAutoFit/>
          </a:bodyPr>
          <a:lstStyle/>
          <a:p>
            <a:pPr algn="ctr"/>
            <a:r>
              <a:rPr lang="en-US" sz="1100" dirty="0">
                <a:solidFill>
                  <a:schemeClr val="bg2"/>
                </a:solidFill>
                <a:latin typeface="Avenir Book"/>
              </a:rPr>
              <a:t>Off-axis 6.5 m ID</a:t>
            </a:r>
          </a:p>
        </p:txBody>
      </p:sp>
      <p:sp>
        <p:nvSpPr>
          <p:cNvPr id="21" name="TextBox 20">
            <a:extLst>
              <a:ext uri="{FF2B5EF4-FFF2-40B4-BE49-F238E27FC236}">
                <a16:creationId xmlns:a16="http://schemas.microsoft.com/office/drawing/2014/main" id="{826DD312-E517-761F-AD00-3677B8A26BEC}"/>
              </a:ext>
            </a:extLst>
          </p:cNvPr>
          <p:cNvSpPr txBox="1"/>
          <p:nvPr/>
        </p:nvSpPr>
        <p:spPr>
          <a:xfrm>
            <a:off x="10694295" y="3733905"/>
            <a:ext cx="1158082" cy="261610"/>
          </a:xfrm>
          <a:prstGeom prst="rect">
            <a:avLst/>
          </a:prstGeom>
          <a:solidFill>
            <a:schemeClr val="bg1"/>
          </a:solidFill>
        </p:spPr>
        <p:txBody>
          <a:bodyPr wrap="square" lIns="91440" tIns="45720" rIns="91440" bIns="45720" rtlCol="0" anchor="t">
            <a:spAutoFit/>
          </a:bodyPr>
          <a:lstStyle/>
          <a:p>
            <a:pPr algn="ctr"/>
            <a:r>
              <a:rPr lang="en-US" sz="1100" dirty="0">
                <a:solidFill>
                  <a:schemeClr val="bg2"/>
                </a:solidFill>
                <a:latin typeface="Avenir Book"/>
              </a:rPr>
              <a:t>On-axis 6.5 m ID</a:t>
            </a:r>
          </a:p>
        </p:txBody>
      </p:sp>
      <p:sp>
        <p:nvSpPr>
          <p:cNvPr id="22" name="Content Placeholder 2">
            <a:extLst>
              <a:ext uri="{FF2B5EF4-FFF2-40B4-BE49-F238E27FC236}">
                <a16:creationId xmlns:a16="http://schemas.microsoft.com/office/drawing/2014/main" id="{DF74EB26-1800-2F79-DB9E-111632F3A868}"/>
              </a:ext>
            </a:extLst>
          </p:cNvPr>
          <p:cNvSpPr txBox="1">
            <a:spLocks/>
          </p:cNvSpPr>
          <p:nvPr/>
        </p:nvSpPr>
        <p:spPr>
          <a:xfrm>
            <a:off x="6689674" y="4001830"/>
            <a:ext cx="5254420" cy="1012966"/>
          </a:xfrm>
          <a:prstGeom prst="rect">
            <a:avLst/>
          </a:prstGeom>
          <a:noFill/>
          <a:ln>
            <a:noFill/>
          </a:ln>
        </p:spPr>
        <p:txBody>
          <a:bodyPr spcFirstLastPara="1" wrap="square" lIns="156725" tIns="78350" rIns="156725" bIns="7835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560"/>
              </a:spcBef>
              <a:spcAft>
                <a:spcPts val="0"/>
              </a:spcAft>
              <a:buClr>
                <a:schemeClr val="lt1"/>
              </a:buClr>
              <a:buSzPts val="2800"/>
              <a:buFont typeface="Arial"/>
              <a:buNone/>
              <a:defRPr sz="2800" b="0" i="0" u="none" strike="noStrike" cap="none">
                <a:solidFill>
                  <a:schemeClr val="lt1"/>
                </a:solidFill>
                <a:latin typeface="Arial"/>
                <a:ea typeface="Arial"/>
                <a:cs typeface="Arial"/>
                <a:sym typeface="Arial"/>
              </a:defRPr>
            </a:lvl1pPr>
            <a:lvl2pPr marL="914400" marR="0" lvl="1" indent="-381000" algn="l" rtl="0">
              <a:lnSpc>
                <a:spcPct val="100000"/>
              </a:lnSpc>
              <a:spcBef>
                <a:spcPts val="480"/>
              </a:spcBef>
              <a:spcAft>
                <a:spcPts val="0"/>
              </a:spcAft>
              <a:buClr>
                <a:schemeClr val="lt1"/>
              </a:buClr>
              <a:buSzPts val="2400"/>
              <a:buFont typeface="Courier New"/>
              <a:buChar char="o"/>
              <a:defRPr sz="2400" b="0" i="0" u="none" strike="noStrike" cap="none">
                <a:solidFill>
                  <a:schemeClr val="lt1"/>
                </a:solidFill>
                <a:latin typeface="Arial"/>
                <a:ea typeface="Arial"/>
                <a:cs typeface="Arial"/>
                <a:sym typeface="Arial"/>
              </a:defRPr>
            </a:lvl2pPr>
            <a:lvl3pPr marL="1371600" marR="0" lvl="2"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3pPr>
            <a:lvl4pPr marL="1828800" marR="0" lvl="3" indent="-228600" algn="l" rtl="0">
              <a:lnSpc>
                <a:spcPct val="100000"/>
              </a:lnSpc>
              <a:spcBef>
                <a:spcPts val="36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4pPr>
            <a:lvl5pPr marL="2286000" marR="0" lvl="4" indent="-342900" algn="l" rtl="0">
              <a:lnSpc>
                <a:spcPct val="100000"/>
              </a:lnSpc>
              <a:spcBef>
                <a:spcPts val="36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5pPr>
            <a:lvl6pPr marL="2743200" marR="0" lvl="5" indent="-331406" algn="l" rtl="0">
              <a:lnSpc>
                <a:spcPct val="100000"/>
              </a:lnSpc>
              <a:spcBef>
                <a:spcPts val="324"/>
              </a:spcBef>
              <a:spcAft>
                <a:spcPts val="0"/>
              </a:spcAft>
              <a:buClr>
                <a:schemeClr val="lt1"/>
              </a:buClr>
              <a:buSzPts val="1619"/>
              <a:buFont typeface="Arial"/>
              <a:buChar char="•"/>
              <a:defRPr sz="1619" b="0" i="0" u="none" strike="noStrike" cap="none">
                <a:solidFill>
                  <a:schemeClr val="lt1"/>
                </a:solidFill>
                <a:latin typeface="Arial"/>
                <a:ea typeface="Arial"/>
                <a:cs typeface="Arial"/>
                <a:sym typeface="Arial"/>
              </a:defRPr>
            </a:lvl6pPr>
            <a:lvl7pPr marL="3200400" marR="0" lvl="6" indent="-331406" algn="l" rtl="0">
              <a:lnSpc>
                <a:spcPct val="100000"/>
              </a:lnSpc>
              <a:spcBef>
                <a:spcPts val="324"/>
              </a:spcBef>
              <a:spcAft>
                <a:spcPts val="0"/>
              </a:spcAft>
              <a:buClr>
                <a:schemeClr val="lt1"/>
              </a:buClr>
              <a:buSzPts val="1619"/>
              <a:buFont typeface="Arial"/>
              <a:buChar char="•"/>
              <a:defRPr sz="1619" b="0" i="0" u="none" strike="noStrike" cap="none">
                <a:solidFill>
                  <a:schemeClr val="lt1"/>
                </a:solidFill>
                <a:latin typeface="Arial"/>
                <a:ea typeface="Arial"/>
                <a:cs typeface="Arial"/>
                <a:sym typeface="Arial"/>
              </a:defRPr>
            </a:lvl7pPr>
            <a:lvl8pPr marL="3657600" marR="0" lvl="7" indent="-331406" algn="l" rtl="0">
              <a:lnSpc>
                <a:spcPct val="100000"/>
              </a:lnSpc>
              <a:spcBef>
                <a:spcPts val="324"/>
              </a:spcBef>
              <a:spcAft>
                <a:spcPts val="0"/>
              </a:spcAft>
              <a:buClr>
                <a:schemeClr val="lt1"/>
              </a:buClr>
              <a:buSzPts val="1619"/>
              <a:buFont typeface="Arial"/>
              <a:buChar char="•"/>
              <a:defRPr sz="1619" b="0" i="0" u="none" strike="noStrike" cap="none">
                <a:solidFill>
                  <a:schemeClr val="lt1"/>
                </a:solidFill>
                <a:latin typeface="Arial"/>
                <a:ea typeface="Arial"/>
                <a:cs typeface="Arial"/>
                <a:sym typeface="Arial"/>
              </a:defRPr>
            </a:lvl8pPr>
            <a:lvl9pPr marL="4114800" marR="0" lvl="8" indent="-331406" algn="l" rtl="0">
              <a:lnSpc>
                <a:spcPct val="100000"/>
              </a:lnSpc>
              <a:spcBef>
                <a:spcPts val="324"/>
              </a:spcBef>
              <a:spcAft>
                <a:spcPts val="0"/>
              </a:spcAft>
              <a:buClr>
                <a:schemeClr val="lt1"/>
              </a:buClr>
              <a:buSzPts val="1619"/>
              <a:buFont typeface="Arial"/>
              <a:buChar char="•"/>
              <a:defRPr sz="1619" b="0" i="0" u="none" strike="noStrike" cap="none">
                <a:solidFill>
                  <a:schemeClr val="lt1"/>
                </a:solidFill>
                <a:latin typeface="Arial"/>
                <a:ea typeface="Arial"/>
                <a:cs typeface="Arial"/>
                <a:sym typeface="Arial"/>
              </a:defRPr>
            </a:lvl9pPr>
          </a:lstStyle>
          <a:p>
            <a:pPr marL="571500" indent="-342900">
              <a:buFont typeface="Arial"/>
              <a:buChar char="•"/>
            </a:pPr>
            <a:r>
              <a:rPr lang="en-US" sz="1050" dirty="0">
                <a:solidFill>
                  <a:schemeClr val="bg2"/>
                </a:solidFill>
                <a:latin typeface="+mj-lt"/>
              </a:rPr>
              <a:t>6.5 m ID off- and on-axis telescopes fit in the Starship Standard (mass/volume margin) and New Glenn</a:t>
            </a:r>
          </a:p>
          <a:p>
            <a:pPr marL="571500" indent="-342900">
              <a:buFont typeface="Arial"/>
              <a:buChar char="•"/>
            </a:pPr>
            <a:r>
              <a:rPr lang="en-US" sz="1050" dirty="0">
                <a:solidFill>
                  <a:schemeClr val="bg2"/>
                </a:solidFill>
                <a:latin typeface="+mj-lt"/>
              </a:rPr>
              <a:t>6 m off-axis monolith only fits in the Starship Standard (secondary and upper baffle deploy, volume tight)</a:t>
            </a:r>
          </a:p>
          <a:p>
            <a:pPr marL="571500" indent="-342900">
              <a:buFont typeface="Arial"/>
              <a:buChar char="•"/>
            </a:pPr>
            <a:r>
              <a:rPr lang="en-US" sz="1050" dirty="0">
                <a:solidFill>
                  <a:schemeClr val="bg2"/>
                </a:solidFill>
                <a:latin typeface="+mj-lt"/>
              </a:rPr>
              <a:t>SLS TBD – Depends on Large Fairing, Mass Capable</a:t>
            </a:r>
          </a:p>
          <a:p>
            <a:pPr lvl="1"/>
            <a:endParaRPr lang="en-US" sz="1000" dirty="0">
              <a:solidFill>
                <a:schemeClr val="bg2"/>
              </a:solidFill>
              <a:latin typeface="+mj-lt"/>
            </a:endParaRPr>
          </a:p>
        </p:txBody>
      </p:sp>
      <p:pic>
        <p:nvPicPr>
          <p:cNvPr id="3" name="Picture 2"/>
          <p:cNvPicPr>
            <a:picLocks noChangeAspect="1"/>
          </p:cNvPicPr>
          <p:nvPr/>
        </p:nvPicPr>
        <p:blipFill>
          <a:blip r:embed="rId4"/>
          <a:stretch>
            <a:fillRect/>
          </a:stretch>
        </p:blipFill>
        <p:spPr>
          <a:xfrm>
            <a:off x="6496786" y="1682167"/>
            <a:ext cx="3247729" cy="2182543"/>
          </a:xfrm>
          <a:prstGeom prst="rect">
            <a:avLst/>
          </a:prstGeom>
        </p:spPr>
      </p:pic>
    </p:spTree>
    <p:extLst>
      <p:ext uri="{BB962C8B-B14F-4D97-AF65-F5344CB8AC3E}">
        <p14:creationId xmlns:p14="http://schemas.microsoft.com/office/powerpoint/2010/main" val="2623831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C3F60-E493-2780-C618-7047233B4B4D}"/>
              </a:ext>
            </a:extLst>
          </p:cNvPr>
          <p:cNvSpPr>
            <a:spLocks noGrp="1"/>
          </p:cNvSpPr>
          <p:nvPr>
            <p:ph type="title"/>
          </p:nvPr>
        </p:nvSpPr>
        <p:spPr>
          <a:xfrm>
            <a:off x="488223" y="392951"/>
            <a:ext cx="10549243" cy="644444"/>
          </a:xfrm>
        </p:spPr>
        <p:txBody>
          <a:bodyPr>
            <a:noAutofit/>
          </a:bodyPr>
          <a:lstStyle/>
          <a:p>
            <a:r>
              <a:rPr lang="en-US" sz="2400" dirty="0">
                <a:solidFill>
                  <a:schemeClr val="bg2"/>
                </a:solidFill>
                <a:latin typeface="Arial" panose="020B0604020202020204" pitchFamily="34" charset="0"/>
                <a:ea typeface="Arial" panose="020B0604020202020204" pitchFamily="34" charset="0"/>
              </a:rPr>
              <a:t>Design Principle 2: </a:t>
            </a:r>
            <a:r>
              <a:rPr lang="en-US" sz="2400" dirty="0">
                <a:solidFill>
                  <a:schemeClr val="bg2"/>
                </a:solidFill>
              </a:rPr>
              <a:t>Telescope Evolution not Revolution: Segmented, scalable, verifiable telescopes building upon JWST (but with a baffle)</a:t>
            </a:r>
            <a:br>
              <a:rPr lang="en-US" sz="2800" dirty="0"/>
            </a:br>
            <a:endParaRPr lang="en-US" sz="2800" dirty="0">
              <a:solidFill>
                <a:schemeClr val="bg2"/>
              </a:solidFill>
            </a:endParaRPr>
          </a:p>
        </p:txBody>
      </p:sp>
      <p:sp>
        <p:nvSpPr>
          <p:cNvPr id="6" name="Rectangle 5"/>
          <p:cNvSpPr/>
          <p:nvPr/>
        </p:nvSpPr>
        <p:spPr>
          <a:xfrm>
            <a:off x="488223" y="1213525"/>
            <a:ext cx="6786809" cy="5078313"/>
          </a:xfrm>
          <a:prstGeom prst="rect">
            <a:avLst/>
          </a:prstGeom>
        </p:spPr>
        <p:txBody>
          <a:bodyPr wrap="square" lIns="91440" tIns="45720" rIns="91440" bIns="45720" anchor="t">
            <a:spAutoFit/>
          </a:bodyPr>
          <a:lstStyle/>
          <a:p>
            <a:r>
              <a:rPr lang="en-US" dirty="0">
                <a:solidFill>
                  <a:schemeClr val="bg2"/>
                </a:solidFill>
                <a:ea typeface="+mn-lt"/>
                <a:cs typeface="+mn-lt"/>
              </a:rPr>
              <a:t>LL 2.1: Selectively take on unknowns to balance risk vs benefits </a:t>
            </a:r>
            <a:endParaRPr lang="en-US" sz="2000" dirty="0">
              <a:solidFill>
                <a:schemeClr val="bg2"/>
              </a:solidFill>
            </a:endParaRPr>
          </a:p>
          <a:p>
            <a:r>
              <a:rPr lang="en-US" dirty="0">
                <a:solidFill>
                  <a:schemeClr val="bg2"/>
                </a:solidFill>
              </a:rPr>
              <a:t>LL 2.2: An evolutionary architecture provides a basis-of-estimate and reduces cost and schedule risk and builds upon a solution that has undergone the full lifecycle of risk</a:t>
            </a:r>
            <a:endParaRPr lang="en-US" sz="2000" dirty="0">
              <a:solidFill>
                <a:schemeClr val="bg2"/>
              </a:solidFill>
            </a:endParaRPr>
          </a:p>
          <a:p>
            <a:r>
              <a:rPr lang="en-US" dirty="0">
                <a:solidFill>
                  <a:schemeClr val="bg2"/>
                </a:solidFill>
              </a:rPr>
              <a:t>LL 2.3: Scalability and modularity of the design enables flexibility as science trades commence (e.g., aperture size, instrument complexity)</a:t>
            </a:r>
          </a:p>
          <a:p>
            <a:pPr lvl="0"/>
            <a:r>
              <a:rPr lang="en-US" dirty="0">
                <a:solidFill>
                  <a:schemeClr val="bg2"/>
                </a:solidFill>
              </a:rPr>
              <a:t>A modular repeated design allows for economies of scale (one NRE), less susceptibility to single point failures</a:t>
            </a:r>
          </a:p>
          <a:p>
            <a:r>
              <a:rPr lang="en-US" dirty="0">
                <a:solidFill>
                  <a:schemeClr val="bg2"/>
                </a:solidFill>
              </a:rPr>
              <a:t>LL 2.4: Semi-rigid segmented optics are well understood (including fabrication and gravity effects), scalable, deployable, evolvable, verifiable, and therefore a low risk</a:t>
            </a:r>
          </a:p>
          <a:p>
            <a:r>
              <a:rPr lang="en-US" dirty="0">
                <a:solidFill>
                  <a:schemeClr val="bg2"/>
                </a:solidFill>
              </a:rPr>
              <a:t>LL 2.5: Air and road transportation must be considered early in designing the large telescope elements. </a:t>
            </a:r>
          </a:p>
          <a:p>
            <a:r>
              <a:rPr lang="en-US" dirty="0">
                <a:solidFill>
                  <a:schemeClr val="bg2"/>
                </a:solidFill>
              </a:rPr>
              <a:t>LL 2.6: </a:t>
            </a:r>
            <a:r>
              <a:rPr lang="en-US" dirty="0" err="1">
                <a:solidFill>
                  <a:schemeClr val="bg2"/>
                </a:solidFill>
              </a:rPr>
              <a:t>Deployables</a:t>
            </a:r>
            <a:r>
              <a:rPr lang="en-US" dirty="0">
                <a:solidFill>
                  <a:schemeClr val="bg2"/>
                </a:solidFill>
              </a:rPr>
              <a:t> are not all created equal; deterministic deployments are lower risk. The key risk involves non-deterministic </a:t>
            </a:r>
            <a:r>
              <a:rPr lang="en-US" dirty="0" err="1">
                <a:solidFill>
                  <a:schemeClr val="bg2"/>
                </a:solidFill>
              </a:rPr>
              <a:t>deployables</a:t>
            </a:r>
            <a:r>
              <a:rPr lang="en-US" dirty="0">
                <a:solidFill>
                  <a:schemeClr val="bg2"/>
                </a:solidFill>
              </a:rPr>
              <a:t>, complex shapes, and large soft structures. </a:t>
            </a:r>
          </a:p>
        </p:txBody>
      </p:sp>
      <p:pic>
        <p:nvPicPr>
          <p:cNvPr id="8" name="Picture 7">
            <a:extLst>
              <a:ext uri="{FF2B5EF4-FFF2-40B4-BE49-F238E27FC236}">
                <a16:creationId xmlns:a16="http://schemas.microsoft.com/office/drawing/2014/main" id="{05EEC346-90D6-75CC-70C6-95FEDB2A191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070" t="11010" b="11670"/>
          <a:stretch/>
        </p:blipFill>
        <p:spPr>
          <a:xfrm>
            <a:off x="8346812" y="1408269"/>
            <a:ext cx="1621994" cy="2159356"/>
          </a:xfrm>
          <a:prstGeom prst="rect">
            <a:avLst/>
          </a:prstGeom>
        </p:spPr>
      </p:pic>
      <p:sp>
        <p:nvSpPr>
          <p:cNvPr id="26" name="TextBox 25">
            <a:extLst>
              <a:ext uri="{FF2B5EF4-FFF2-40B4-BE49-F238E27FC236}">
                <a16:creationId xmlns:a16="http://schemas.microsoft.com/office/drawing/2014/main" id="{0F0FFE25-6C6F-7D57-E5DE-913C66566140}"/>
              </a:ext>
            </a:extLst>
          </p:cNvPr>
          <p:cNvSpPr txBox="1"/>
          <p:nvPr/>
        </p:nvSpPr>
        <p:spPr>
          <a:xfrm>
            <a:off x="8458877" y="5219579"/>
            <a:ext cx="1501373" cy="646331"/>
          </a:xfrm>
          <a:prstGeom prst="rect">
            <a:avLst/>
          </a:prstGeom>
          <a:noFill/>
        </p:spPr>
        <p:txBody>
          <a:bodyPr wrap="none" rtlCol="0">
            <a:spAutoFit/>
          </a:bodyPr>
          <a:lstStyle/>
          <a:p>
            <a:r>
              <a:rPr lang="en-US" dirty="0">
                <a:solidFill>
                  <a:schemeClr val="bg2"/>
                </a:solidFill>
              </a:rPr>
              <a:t>JWST Open </a:t>
            </a:r>
          </a:p>
          <a:p>
            <a:r>
              <a:rPr lang="en-US" dirty="0">
                <a:solidFill>
                  <a:schemeClr val="bg2"/>
                </a:solidFill>
              </a:rPr>
              <a:t>Architecture</a:t>
            </a:r>
          </a:p>
        </p:txBody>
      </p:sp>
      <p:sp>
        <p:nvSpPr>
          <p:cNvPr id="31" name="TextBox 30">
            <a:extLst>
              <a:ext uri="{FF2B5EF4-FFF2-40B4-BE49-F238E27FC236}">
                <a16:creationId xmlns:a16="http://schemas.microsoft.com/office/drawing/2014/main" id="{0F0FFE25-6C6F-7D57-E5DE-913C66566140}"/>
              </a:ext>
            </a:extLst>
          </p:cNvPr>
          <p:cNvSpPr txBox="1"/>
          <p:nvPr/>
        </p:nvSpPr>
        <p:spPr>
          <a:xfrm>
            <a:off x="7595277" y="1524349"/>
            <a:ext cx="3266853" cy="369332"/>
          </a:xfrm>
          <a:prstGeom prst="rect">
            <a:avLst/>
          </a:prstGeom>
          <a:noFill/>
        </p:spPr>
        <p:txBody>
          <a:bodyPr wrap="square" rtlCol="0">
            <a:spAutoFit/>
          </a:bodyPr>
          <a:lstStyle/>
          <a:p>
            <a:r>
              <a:rPr lang="en-US" dirty="0"/>
              <a:t>JWST</a:t>
            </a:r>
          </a:p>
        </p:txBody>
      </p:sp>
    </p:spTree>
    <p:extLst>
      <p:ext uri="{BB962C8B-B14F-4D97-AF65-F5344CB8AC3E}">
        <p14:creationId xmlns:p14="http://schemas.microsoft.com/office/powerpoint/2010/main" val="1952811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C3F60-E493-2780-C618-7047233B4B4D}"/>
              </a:ext>
            </a:extLst>
          </p:cNvPr>
          <p:cNvSpPr>
            <a:spLocks noGrp="1"/>
          </p:cNvSpPr>
          <p:nvPr>
            <p:ph type="title"/>
          </p:nvPr>
        </p:nvSpPr>
        <p:spPr>
          <a:xfrm>
            <a:off x="0" y="637513"/>
            <a:ext cx="11062618" cy="683233"/>
          </a:xfrm>
        </p:spPr>
        <p:txBody>
          <a:bodyPr>
            <a:normAutofit fontScale="90000"/>
          </a:bodyPr>
          <a:lstStyle/>
          <a:p>
            <a:r>
              <a:rPr lang="en-US" sz="2700" dirty="0">
                <a:solidFill>
                  <a:schemeClr val="bg2"/>
                </a:solidFill>
                <a:latin typeface="Arial" panose="020B0604020202020204" pitchFamily="34" charset="0"/>
                <a:ea typeface="Arial" panose="020B0604020202020204" pitchFamily="34" charset="0"/>
              </a:rPr>
              <a:t>Design Principle 3: </a:t>
            </a:r>
            <a:r>
              <a:rPr lang="en-US" sz="2700" dirty="0">
                <a:solidFill>
                  <a:schemeClr val="bg2"/>
                </a:solidFill>
              </a:rPr>
              <a:t>Planned Servicing: Mountaintop-like observatory at L2 can reduce initial instrument development time, reduce risks, and optimize science/dollar</a:t>
            </a:r>
            <a:br>
              <a:rPr lang="en-US" dirty="0"/>
            </a:br>
            <a:br>
              <a:rPr lang="en-US" sz="3200" dirty="0">
                <a:solidFill>
                  <a:schemeClr val="bg2"/>
                </a:solidFill>
                <a:latin typeface="Arial" panose="020B0604020202020204" pitchFamily="34" charset="0"/>
                <a:ea typeface="Arial" panose="020B0604020202020204" pitchFamily="34" charset="0"/>
              </a:rPr>
            </a:br>
            <a:endParaRPr lang="en-US" dirty="0">
              <a:solidFill>
                <a:schemeClr val="bg2"/>
              </a:solidFill>
            </a:endParaRPr>
          </a:p>
        </p:txBody>
      </p:sp>
      <p:sp>
        <p:nvSpPr>
          <p:cNvPr id="3" name="Rectangle 2"/>
          <p:cNvSpPr/>
          <p:nvPr/>
        </p:nvSpPr>
        <p:spPr>
          <a:xfrm>
            <a:off x="110231" y="1252555"/>
            <a:ext cx="6096000" cy="5028556"/>
          </a:xfrm>
          <a:prstGeom prst="rect">
            <a:avLst/>
          </a:prstGeom>
        </p:spPr>
        <p:txBody>
          <a:bodyPr>
            <a:spAutoFit/>
          </a:bodyPr>
          <a:lstStyle/>
          <a:p>
            <a:pPr>
              <a:lnSpc>
                <a:spcPct val="90000"/>
              </a:lnSpc>
              <a:spcBef>
                <a:spcPts val="500"/>
              </a:spcBef>
            </a:pPr>
            <a:r>
              <a:rPr lang="en-US" dirty="0">
                <a:solidFill>
                  <a:schemeClr val="bg2"/>
                </a:solidFill>
                <a:latin typeface="Arial" panose="020B0604020202020204" pitchFamily="34" charset="0"/>
                <a:ea typeface="Arial" panose="020B0604020202020204" pitchFamily="34" charset="0"/>
              </a:rPr>
              <a:t>LL 3.1: Instrument complexity can drive critical path. Servicing enables simpler instruments that reduce time to launch and lower TRL maturation risk.</a:t>
            </a:r>
            <a:endParaRPr lang="en-US" sz="1600" dirty="0">
              <a:solidFill>
                <a:schemeClr val="bg2"/>
              </a:solidFill>
              <a:latin typeface="Arial" panose="020B0604020202020204" pitchFamily="34" charset="0"/>
              <a:ea typeface="Arial" panose="020B0604020202020204" pitchFamily="34" charset="0"/>
            </a:endParaRPr>
          </a:p>
          <a:p>
            <a:pPr marL="342900" marR="0" lvl="0" indent="-342900">
              <a:lnSpc>
                <a:spcPct val="90000"/>
              </a:lnSpc>
              <a:spcBef>
                <a:spcPts val="500"/>
              </a:spcBef>
              <a:spcAft>
                <a:spcPts val="0"/>
              </a:spcAft>
              <a:buFont typeface="Arial" panose="020B0604020202020204" pitchFamily="34" charset="0"/>
              <a:buChar char="●"/>
            </a:pPr>
            <a:r>
              <a:rPr lang="en-US" dirty="0">
                <a:solidFill>
                  <a:schemeClr val="bg2"/>
                </a:solidFill>
                <a:latin typeface="Arial" panose="020B0604020202020204" pitchFamily="34" charset="0"/>
                <a:ea typeface="Arial" panose="020B0604020202020204" pitchFamily="34" charset="0"/>
              </a:rPr>
              <a:t>If there aren’t second generation instruments, more emphasis is placed on getting full instrument capabilities initially making them more complex.</a:t>
            </a:r>
            <a:endParaRPr lang="en-US" sz="1600" dirty="0">
              <a:solidFill>
                <a:schemeClr val="bg2"/>
              </a:solidFill>
              <a:latin typeface="Arial" panose="020B0604020202020204" pitchFamily="34" charset="0"/>
              <a:ea typeface="Arial" panose="020B0604020202020204" pitchFamily="34" charset="0"/>
            </a:endParaRPr>
          </a:p>
          <a:p>
            <a:pPr marL="342900" marR="0" lvl="0" indent="-342900">
              <a:lnSpc>
                <a:spcPct val="90000"/>
              </a:lnSpc>
              <a:spcBef>
                <a:spcPts val="0"/>
              </a:spcBef>
              <a:spcAft>
                <a:spcPts val="0"/>
              </a:spcAft>
              <a:buFont typeface="Arial" panose="020B0604020202020204" pitchFamily="34" charset="0"/>
              <a:buChar char="●"/>
            </a:pPr>
            <a:r>
              <a:rPr lang="en-US" dirty="0">
                <a:solidFill>
                  <a:schemeClr val="bg2"/>
                </a:solidFill>
                <a:latin typeface="Arial" panose="020B0604020202020204" pitchFamily="34" charset="0"/>
                <a:ea typeface="Arial" panose="020B0604020202020204" pitchFamily="34" charset="0"/>
              </a:rPr>
              <a:t>Observatory performance can be taken into account in 2nd generation instrument design</a:t>
            </a:r>
            <a:endParaRPr lang="en-US" sz="1600"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dirty="0">
                <a:solidFill>
                  <a:schemeClr val="bg2"/>
                </a:solidFill>
                <a:latin typeface="Arial" panose="020B0604020202020204" pitchFamily="34" charset="0"/>
                <a:ea typeface="Arial" panose="020B0604020202020204" pitchFamily="34" charset="0"/>
              </a:rPr>
              <a:t> </a:t>
            </a:r>
            <a:endParaRPr lang="en-US" sz="1600"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dirty="0">
                <a:solidFill>
                  <a:schemeClr val="bg2"/>
                </a:solidFill>
                <a:latin typeface="Arial" panose="020B0604020202020204" pitchFamily="34" charset="0"/>
                <a:ea typeface="Arial" panose="020B0604020202020204" pitchFamily="34" charset="0"/>
              </a:rPr>
              <a:t>LL 3.2: Modularity enables clean interfaces that provide I&amp;T flexibility and reduces schedule risk </a:t>
            </a:r>
            <a:endParaRPr lang="en-US" sz="1600" dirty="0">
              <a:solidFill>
                <a:schemeClr val="bg2"/>
              </a:solidFill>
              <a:latin typeface="Arial" panose="020B0604020202020204" pitchFamily="34" charset="0"/>
              <a:ea typeface="Arial" panose="020B0604020202020204" pitchFamily="34" charset="0"/>
            </a:endParaRPr>
          </a:p>
          <a:p>
            <a:pPr marL="342900" marR="0" lvl="0" indent="-342900">
              <a:lnSpc>
                <a:spcPct val="90000"/>
              </a:lnSpc>
              <a:spcBef>
                <a:spcPts val="500"/>
              </a:spcBef>
              <a:spcAft>
                <a:spcPts val="0"/>
              </a:spcAft>
              <a:buFont typeface="Arial" panose="020B0604020202020204" pitchFamily="34" charset="0"/>
              <a:buChar char="●"/>
            </a:pPr>
            <a:r>
              <a:rPr lang="en-US" dirty="0">
                <a:solidFill>
                  <a:schemeClr val="bg2"/>
                </a:solidFill>
                <a:latin typeface="Arial" panose="020B0604020202020204" pitchFamily="34" charset="0"/>
                <a:ea typeface="Arial" panose="020B0604020202020204" pitchFamily="34" charset="0"/>
              </a:rPr>
              <a:t>Note: This was not done on JWST for mass and volume reasons</a:t>
            </a:r>
            <a:endParaRPr lang="en-US" sz="1600"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dirty="0">
                <a:solidFill>
                  <a:schemeClr val="bg2"/>
                </a:solidFill>
                <a:latin typeface="Arial" panose="020B0604020202020204" pitchFamily="34" charset="0"/>
                <a:ea typeface="Arial" panose="020B0604020202020204" pitchFamily="34" charset="0"/>
              </a:rPr>
              <a:t> </a:t>
            </a:r>
            <a:endParaRPr lang="en-US" sz="1600"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dirty="0">
                <a:solidFill>
                  <a:schemeClr val="bg2"/>
                </a:solidFill>
                <a:latin typeface="Arial" panose="020B0604020202020204" pitchFamily="34" charset="0"/>
                <a:ea typeface="Arial" panose="020B0604020202020204" pitchFamily="34" charset="0"/>
              </a:rPr>
              <a:t>LL 3.3: Servicing increases mission life and tolerance to failure.</a:t>
            </a:r>
            <a:endParaRPr lang="en-US" sz="1600" dirty="0">
              <a:solidFill>
                <a:schemeClr val="bg2"/>
              </a:solidFill>
              <a:latin typeface="Arial" panose="020B0604020202020204" pitchFamily="34" charset="0"/>
              <a:ea typeface="Arial" panose="020B0604020202020204" pitchFamily="34" charset="0"/>
            </a:endParaRPr>
          </a:p>
          <a:p>
            <a:pPr marL="342900" marR="0" lvl="0" indent="-342900">
              <a:lnSpc>
                <a:spcPct val="90000"/>
              </a:lnSpc>
              <a:spcBef>
                <a:spcPts val="500"/>
              </a:spcBef>
              <a:spcAft>
                <a:spcPts val="0"/>
              </a:spcAft>
              <a:buFont typeface="Arial" panose="020B0604020202020204" pitchFamily="34" charset="0"/>
              <a:buChar char="●"/>
            </a:pPr>
            <a:r>
              <a:rPr lang="en-US" dirty="0">
                <a:solidFill>
                  <a:schemeClr val="bg2"/>
                </a:solidFill>
                <a:latin typeface="Arial" panose="020B0604020202020204" pitchFamily="34" charset="0"/>
                <a:ea typeface="Arial" panose="020B0604020202020204" pitchFamily="34" charset="0"/>
              </a:rPr>
              <a:t>A non-serviceable flagship requires higher reliability and confidence. </a:t>
            </a:r>
            <a:endParaRPr lang="en-US" sz="1600" u="none" strike="noStrike" dirty="0">
              <a:solidFill>
                <a:schemeClr val="bg2"/>
              </a:solidFill>
              <a:effectLst/>
              <a:latin typeface="Arial" panose="020B0604020202020204" pitchFamily="34" charset="0"/>
              <a:ea typeface="Arial" panose="020B0604020202020204" pitchFamily="34" charset="0"/>
            </a:endParaRPr>
          </a:p>
        </p:txBody>
      </p:sp>
      <p:pic>
        <p:nvPicPr>
          <p:cNvPr id="9" name="Picture 8">
            <a:extLst>
              <a:ext uri="{FF2B5EF4-FFF2-40B4-BE49-F238E27FC236}">
                <a16:creationId xmlns:a16="http://schemas.microsoft.com/office/drawing/2014/main" id="{39BA73AC-8339-5CE9-37CC-6D3BC35A48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5571" y="1507980"/>
            <a:ext cx="1879013" cy="1879013"/>
          </a:xfrm>
          <a:prstGeom prst="rect">
            <a:avLst/>
          </a:prstGeom>
        </p:spPr>
      </p:pic>
      <p:pic>
        <p:nvPicPr>
          <p:cNvPr id="10" name="Picture 9" descr="A picture containing text&#10;&#10;Description automatically generated">
            <a:extLst>
              <a:ext uri="{FF2B5EF4-FFF2-40B4-BE49-F238E27FC236}">
                <a16:creationId xmlns:a16="http://schemas.microsoft.com/office/drawing/2014/main" id="{360EE63F-8359-36FA-0914-0AFF5F440F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5571" y="4264366"/>
            <a:ext cx="2118985" cy="1579244"/>
          </a:xfrm>
          <a:prstGeom prst="rect">
            <a:avLst/>
          </a:prstGeom>
        </p:spPr>
      </p:pic>
      <p:pic>
        <p:nvPicPr>
          <p:cNvPr id="11" name="Content Placeholder 28" descr="A picture containing square&#10;&#10;Description automatically generated">
            <a:extLst>
              <a:ext uri="{FF2B5EF4-FFF2-40B4-BE49-F238E27FC236}">
                <a16:creationId xmlns:a16="http://schemas.microsoft.com/office/drawing/2014/main" id="{813DA306-190D-FBA2-A86F-A8BB88DB7C5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88318" y="1749184"/>
            <a:ext cx="3206313" cy="1803551"/>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23803" y="4045940"/>
            <a:ext cx="2932358" cy="2146537"/>
          </a:xfrm>
          <a:prstGeom prst="rect">
            <a:avLst/>
          </a:prstGeom>
        </p:spPr>
      </p:pic>
      <p:sp>
        <p:nvSpPr>
          <p:cNvPr id="13" name="TextBox 12"/>
          <p:cNvSpPr txBox="1"/>
          <p:nvPr/>
        </p:nvSpPr>
        <p:spPr>
          <a:xfrm>
            <a:off x="9438987" y="1023552"/>
            <a:ext cx="1901989" cy="646331"/>
          </a:xfrm>
          <a:prstGeom prst="rect">
            <a:avLst/>
          </a:prstGeom>
          <a:noFill/>
        </p:spPr>
        <p:txBody>
          <a:bodyPr wrap="square" rtlCol="0">
            <a:spAutoFit/>
          </a:bodyPr>
          <a:lstStyle/>
          <a:p>
            <a:pPr algn="ctr"/>
            <a:r>
              <a:rPr lang="en-US" dirty="0">
                <a:solidFill>
                  <a:schemeClr val="bg2"/>
                </a:solidFill>
              </a:rPr>
              <a:t>Robotic Servicing at L2</a:t>
            </a:r>
          </a:p>
        </p:txBody>
      </p:sp>
      <p:sp>
        <p:nvSpPr>
          <p:cNvPr id="14" name="TextBox 13"/>
          <p:cNvSpPr txBox="1"/>
          <p:nvPr/>
        </p:nvSpPr>
        <p:spPr>
          <a:xfrm>
            <a:off x="9232072" y="3887339"/>
            <a:ext cx="2624089" cy="369332"/>
          </a:xfrm>
          <a:prstGeom prst="rect">
            <a:avLst/>
          </a:prstGeom>
          <a:noFill/>
        </p:spPr>
        <p:txBody>
          <a:bodyPr wrap="square" rtlCol="0">
            <a:spAutoFit/>
          </a:bodyPr>
          <a:lstStyle/>
          <a:p>
            <a:r>
              <a:rPr lang="en-US">
                <a:solidFill>
                  <a:schemeClr val="bg2"/>
                </a:solidFill>
              </a:rPr>
              <a:t>Hubble/Shuttle Model</a:t>
            </a:r>
          </a:p>
        </p:txBody>
      </p:sp>
      <p:sp>
        <p:nvSpPr>
          <p:cNvPr id="16" name="TextBox 15"/>
          <p:cNvSpPr txBox="1"/>
          <p:nvPr/>
        </p:nvSpPr>
        <p:spPr>
          <a:xfrm>
            <a:off x="6172885" y="3887339"/>
            <a:ext cx="2895174" cy="369332"/>
          </a:xfrm>
          <a:prstGeom prst="rect">
            <a:avLst/>
          </a:prstGeom>
          <a:noFill/>
        </p:spPr>
        <p:txBody>
          <a:bodyPr wrap="square" rtlCol="0">
            <a:spAutoFit/>
          </a:bodyPr>
          <a:lstStyle/>
          <a:p>
            <a:r>
              <a:rPr lang="en-US">
                <a:solidFill>
                  <a:schemeClr val="bg2"/>
                </a:solidFill>
              </a:rPr>
              <a:t>Mountaintop Observatory</a:t>
            </a:r>
          </a:p>
        </p:txBody>
      </p:sp>
      <p:sp>
        <p:nvSpPr>
          <p:cNvPr id="17" name="TextBox 16"/>
          <p:cNvSpPr txBox="1"/>
          <p:nvPr/>
        </p:nvSpPr>
        <p:spPr>
          <a:xfrm>
            <a:off x="6079734" y="1107469"/>
            <a:ext cx="2895174" cy="369332"/>
          </a:xfrm>
          <a:prstGeom prst="rect">
            <a:avLst/>
          </a:prstGeom>
          <a:noFill/>
        </p:spPr>
        <p:txBody>
          <a:bodyPr wrap="square" rtlCol="0">
            <a:spAutoFit/>
          </a:bodyPr>
          <a:lstStyle/>
          <a:p>
            <a:pPr algn="ctr"/>
            <a:r>
              <a:rPr lang="en-US" dirty="0">
                <a:solidFill>
                  <a:schemeClr val="bg2"/>
                </a:solidFill>
              </a:rPr>
              <a:t>Hubble Servicing</a:t>
            </a:r>
          </a:p>
        </p:txBody>
      </p:sp>
    </p:spTree>
    <p:extLst>
      <p:ext uri="{BB962C8B-B14F-4D97-AF65-F5344CB8AC3E}">
        <p14:creationId xmlns:p14="http://schemas.microsoft.com/office/powerpoint/2010/main" val="3240359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C3F60-E493-2780-C618-7047233B4B4D}"/>
              </a:ext>
            </a:extLst>
          </p:cNvPr>
          <p:cNvSpPr>
            <a:spLocks noGrp="1"/>
          </p:cNvSpPr>
          <p:nvPr>
            <p:ph type="title"/>
          </p:nvPr>
        </p:nvSpPr>
        <p:spPr>
          <a:xfrm>
            <a:off x="0" y="634502"/>
            <a:ext cx="11308466" cy="673437"/>
          </a:xfrm>
        </p:spPr>
        <p:txBody>
          <a:bodyPr>
            <a:noAutofit/>
          </a:bodyPr>
          <a:lstStyle/>
          <a:p>
            <a:r>
              <a:rPr lang="en-US" sz="2400" dirty="0">
                <a:solidFill>
                  <a:schemeClr val="bg2"/>
                </a:solidFill>
                <a:latin typeface="Arial" panose="020B0604020202020204" pitchFamily="34" charset="0"/>
                <a:ea typeface="Arial" panose="020B0604020202020204" pitchFamily="34" charset="0"/>
              </a:rPr>
              <a:t>Design Principle 4: </a:t>
            </a:r>
            <a:r>
              <a:rPr lang="en-US" sz="2400" dirty="0">
                <a:solidFill>
                  <a:schemeClr val="bg2"/>
                </a:solidFill>
              </a:rPr>
              <a:t>Large margin from the start: science and technical margin built into architecture reduce risk and design and analysis iterations</a:t>
            </a:r>
            <a:br>
              <a:rPr lang="en-US" sz="2400" dirty="0"/>
            </a:br>
            <a:br>
              <a:rPr lang="en-US" sz="2400" dirty="0">
                <a:solidFill>
                  <a:schemeClr val="bg2"/>
                </a:solidFill>
                <a:latin typeface="Arial" panose="020B0604020202020204" pitchFamily="34" charset="0"/>
                <a:ea typeface="Arial" panose="020B0604020202020204" pitchFamily="34" charset="0"/>
              </a:rPr>
            </a:br>
            <a:endParaRPr lang="en-US" sz="2400" dirty="0">
              <a:solidFill>
                <a:schemeClr val="bg2"/>
              </a:solidFill>
            </a:endParaRPr>
          </a:p>
        </p:txBody>
      </p:sp>
      <p:sp>
        <p:nvSpPr>
          <p:cNvPr id="3" name="Rectangle 2"/>
          <p:cNvSpPr/>
          <p:nvPr/>
        </p:nvSpPr>
        <p:spPr>
          <a:xfrm>
            <a:off x="196922" y="1307939"/>
            <a:ext cx="11995078" cy="5229637"/>
          </a:xfrm>
          <a:prstGeom prst="rect">
            <a:avLst/>
          </a:prstGeom>
        </p:spPr>
        <p:txBody>
          <a:bodyPr wrap="square">
            <a:spAutoFit/>
          </a:bodyPr>
          <a:lstStyle/>
          <a:p>
            <a:pPr>
              <a:lnSpc>
                <a:spcPct val="90000"/>
              </a:lnSpc>
              <a:spcBef>
                <a:spcPts val="500"/>
              </a:spcBef>
            </a:pPr>
            <a:r>
              <a:rPr lang="en-US" sz="2000" dirty="0">
                <a:solidFill>
                  <a:schemeClr val="bg2"/>
                </a:solidFill>
                <a:latin typeface="Arial" panose="020B0604020202020204" pitchFamily="34" charset="0"/>
                <a:ea typeface="Arial" panose="020B0604020202020204" pitchFamily="34" charset="0"/>
              </a:rPr>
              <a:t>LL 4.1: Ample mass and volume margin reduces cost and schedule risk and is critical.</a:t>
            </a:r>
            <a:endParaRPr lang="en-US" dirty="0">
              <a:solidFill>
                <a:schemeClr val="bg2"/>
              </a:solidFill>
              <a:latin typeface="Arial" panose="020B0604020202020204" pitchFamily="34" charset="0"/>
              <a:ea typeface="Arial" panose="020B0604020202020204" pitchFamily="34" charset="0"/>
            </a:endParaRPr>
          </a:p>
          <a:p>
            <a:pPr marL="342900" marR="0" lvl="0" indent="-342900">
              <a:lnSpc>
                <a:spcPct val="90000"/>
              </a:lnSpc>
              <a:spcBef>
                <a:spcPts val="500"/>
              </a:spcBef>
              <a:spcAft>
                <a:spcPts val="0"/>
              </a:spcAft>
              <a:buFont typeface="Arial" panose="020B0604020202020204" pitchFamily="34" charset="0"/>
              <a:buChar char="●"/>
            </a:pPr>
            <a:r>
              <a:rPr lang="en-US" sz="2000" dirty="0">
                <a:solidFill>
                  <a:schemeClr val="bg2"/>
                </a:solidFill>
                <a:latin typeface="Arial" panose="020B0604020202020204" pitchFamily="34" charset="0"/>
                <a:ea typeface="Arial" panose="020B0604020202020204" pitchFamily="34" charset="0"/>
              </a:rPr>
              <a:t>Allows one to design to no-test factors / higher factors of safety. Allows tailoring of margins via systems engineering early.</a:t>
            </a:r>
          </a:p>
          <a:p>
            <a:pPr marL="342900" marR="0" lvl="0" indent="-342900">
              <a:lnSpc>
                <a:spcPct val="90000"/>
              </a:lnSpc>
              <a:spcBef>
                <a:spcPts val="500"/>
              </a:spcBef>
              <a:spcAft>
                <a:spcPts val="0"/>
              </a:spcAft>
              <a:buFont typeface="Arial" panose="020B0604020202020204" pitchFamily="34" charset="0"/>
              <a:buChar char="●"/>
            </a:pPr>
            <a:r>
              <a:rPr lang="en-US" sz="2000" dirty="0">
                <a:solidFill>
                  <a:schemeClr val="bg2"/>
                </a:solidFill>
                <a:latin typeface="Arial" panose="020B0604020202020204" pitchFamily="34" charset="0"/>
                <a:ea typeface="Arial" panose="020B0604020202020204" pitchFamily="34" charset="0"/>
              </a:rPr>
              <a:t>Enables one to solve hard engineering issues like stability</a:t>
            </a:r>
            <a:endParaRPr lang="en-US"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sz="2000" dirty="0">
                <a:solidFill>
                  <a:schemeClr val="bg2"/>
                </a:solidFill>
                <a:latin typeface="Arial" panose="020B0604020202020204" pitchFamily="34" charset="0"/>
                <a:ea typeface="Arial" panose="020B0604020202020204" pitchFamily="34" charset="0"/>
              </a:rPr>
              <a:t> </a:t>
            </a:r>
            <a:endParaRPr lang="en-US"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sz="2000" dirty="0">
                <a:solidFill>
                  <a:schemeClr val="bg2"/>
                </a:solidFill>
                <a:latin typeface="Arial" panose="020B0604020202020204" pitchFamily="34" charset="0"/>
                <a:ea typeface="Arial" panose="020B0604020202020204" pitchFamily="34" charset="0"/>
              </a:rPr>
              <a:t>LL 4.2: Need to consider pathological cases for high technical impacts especially with respect to the environment (e.g., micrometeoroids)</a:t>
            </a:r>
            <a:endParaRPr lang="en-US"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sz="2000" dirty="0">
                <a:solidFill>
                  <a:schemeClr val="bg2"/>
                </a:solidFill>
                <a:latin typeface="Arial" panose="020B0604020202020204" pitchFamily="34" charset="0"/>
                <a:ea typeface="Arial" panose="020B0604020202020204" pitchFamily="34" charset="0"/>
              </a:rPr>
              <a:t> </a:t>
            </a:r>
            <a:endParaRPr lang="en-US"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sz="2000" dirty="0">
                <a:solidFill>
                  <a:schemeClr val="bg2"/>
                </a:solidFill>
                <a:latin typeface="Arial" panose="020B0604020202020204" pitchFamily="34" charset="0"/>
                <a:ea typeface="Arial" panose="020B0604020202020204" pitchFamily="34" charset="0"/>
              </a:rPr>
              <a:t>LL 4.3: Include engineering liens and threats as part of your Technical Performance Metric (TPM) monitoring.</a:t>
            </a:r>
            <a:endParaRPr lang="en-US"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sz="2000" dirty="0">
                <a:solidFill>
                  <a:schemeClr val="bg2"/>
                </a:solidFill>
                <a:latin typeface="Arial" panose="020B0604020202020204" pitchFamily="34" charset="0"/>
                <a:ea typeface="Arial" panose="020B0604020202020204" pitchFamily="34" charset="0"/>
              </a:rPr>
              <a:t> </a:t>
            </a:r>
            <a:endParaRPr lang="en-US"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sz="2000" dirty="0">
                <a:solidFill>
                  <a:schemeClr val="bg2"/>
                </a:solidFill>
                <a:latin typeface="Arial" panose="020B0604020202020204" pitchFamily="34" charset="0"/>
                <a:ea typeface="Arial" panose="020B0604020202020204" pitchFamily="34" charset="0"/>
              </a:rPr>
              <a:t>LL 4.4: Plan for a margin requirements document, owned by Mission Systems Engineering.</a:t>
            </a:r>
            <a:endParaRPr lang="en-US"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sz="2000" dirty="0">
                <a:solidFill>
                  <a:schemeClr val="bg2"/>
                </a:solidFill>
                <a:latin typeface="Arial" panose="020B0604020202020204" pitchFamily="34" charset="0"/>
                <a:ea typeface="Arial" panose="020B0604020202020204" pitchFamily="34" charset="0"/>
              </a:rPr>
              <a:t> </a:t>
            </a:r>
            <a:endParaRPr lang="en-US"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sz="2000" dirty="0">
                <a:solidFill>
                  <a:schemeClr val="bg2"/>
                </a:solidFill>
                <a:latin typeface="Arial" panose="020B0604020202020204" pitchFamily="34" charset="0"/>
                <a:ea typeface="Arial" panose="020B0604020202020204" pitchFamily="34" charset="0"/>
              </a:rPr>
              <a:t>LL 4.5: Science margin provides robustness as technology matures assuring minimum science is still achievable</a:t>
            </a:r>
            <a:endParaRPr lang="en-US"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sz="2000" dirty="0">
                <a:solidFill>
                  <a:schemeClr val="bg2"/>
                </a:solidFill>
                <a:latin typeface="Arial" panose="020B0604020202020204" pitchFamily="34" charset="0"/>
                <a:ea typeface="Arial" panose="020B0604020202020204" pitchFamily="34" charset="0"/>
              </a:rPr>
              <a:t> </a:t>
            </a:r>
            <a:endParaRPr lang="en-US" dirty="0">
              <a:solidFill>
                <a:schemeClr val="bg2"/>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971777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C3F60-E493-2780-C618-7047233B4B4D}"/>
              </a:ext>
            </a:extLst>
          </p:cNvPr>
          <p:cNvSpPr>
            <a:spLocks noGrp="1"/>
          </p:cNvSpPr>
          <p:nvPr>
            <p:ph type="title"/>
          </p:nvPr>
        </p:nvSpPr>
        <p:spPr>
          <a:xfrm>
            <a:off x="597153" y="642121"/>
            <a:ext cx="11062618" cy="609776"/>
          </a:xfrm>
        </p:spPr>
        <p:txBody>
          <a:bodyPr>
            <a:normAutofit fontScale="90000"/>
          </a:bodyPr>
          <a:lstStyle/>
          <a:p>
            <a:r>
              <a:rPr lang="en-US" dirty="0">
                <a:solidFill>
                  <a:schemeClr val="bg2"/>
                </a:solidFill>
                <a:latin typeface="Arial" panose="020B0604020202020204" pitchFamily="34" charset="0"/>
                <a:ea typeface="Arial" panose="020B0604020202020204" pitchFamily="34" charset="0"/>
              </a:rPr>
              <a:t>Design Principle 5:  </a:t>
            </a:r>
            <a:r>
              <a:rPr lang="en-US" dirty="0">
                <a:solidFill>
                  <a:schemeClr val="bg2"/>
                </a:solidFill>
              </a:rPr>
              <a:t>“Build to schedule philosophy”:  Fix development schedule and make it a requirement</a:t>
            </a:r>
            <a:br>
              <a:rPr lang="en-US" dirty="0"/>
            </a:br>
            <a:br>
              <a:rPr lang="en-US" sz="3200" dirty="0">
                <a:solidFill>
                  <a:schemeClr val="bg2"/>
                </a:solidFill>
                <a:latin typeface="Arial" panose="020B0604020202020204" pitchFamily="34" charset="0"/>
                <a:ea typeface="Arial" panose="020B0604020202020204" pitchFamily="34" charset="0"/>
              </a:rPr>
            </a:br>
            <a:endParaRPr lang="en-US" dirty="0">
              <a:solidFill>
                <a:schemeClr val="bg2"/>
              </a:solidFill>
            </a:endParaRPr>
          </a:p>
        </p:txBody>
      </p:sp>
      <p:sp>
        <p:nvSpPr>
          <p:cNvPr id="3" name="Rectangle 2"/>
          <p:cNvSpPr/>
          <p:nvPr/>
        </p:nvSpPr>
        <p:spPr>
          <a:xfrm>
            <a:off x="336130" y="1120630"/>
            <a:ext cx="4941926" cy="5334794"/>
          </a:xfrm>
          <a:prstGeom prst="rect">
            <a:avLst/>
          </a:prstGeom>
        </p:spPr>
        <p:txBody>
          <a:bodyPr wrap="square">
            <a:spAutoFit/>
          </a:bodyPr>
          <a:lstStyle/>
          <a:p>
            <a:pPr>
              <a:lnSpc>
                <a:spcPct val="90000"/>
              </a:lnSpc>
              <a:spcBef>
                <a:spcPts val="500"/>
              </a:spcBef>
            </a:pPr>
            <a:r>
              <a:rPr lang="en-US" dirty="0">
                <a:solidFill>
                  <a:schemeClr val="bg2"/>
                </a:solidFill>
                <a:latin typeface="Arial" panose="020B0604020202020204" pitchFamily="34" charset="0"/>
                <a:ea typeface="Arial" panose="020B0604020202020204" pitchFamily="34" charset="0"/>
              </a:rPr>
              <a:t>LL 5.1: Non-</a:t>
            </a:r>
            <a:r>
              <a:rPr lang="en-US" dirty="0" err="1">
                <a:solidFill>
                  <a:schemeClr val="bg2"/>
                </a:solidFill>
                <a:latin typeface="Arial" panose="020B0604020202020204" pitchFamily="34" charset="0"/>
                <a:ea typeface="Arial" panose="020B0604020202020204" pitchFamily="34" charset="0"/>
              </a:rPr>
              <a:t>servicable</a:t>
            </a:r>
            <a:r>
              <a:rPr lang="en-US" dirty="0">
                <a:solidFill>
                  <a:schemeClr val="bg2"/>
                </a:solidFill>
                <a:latin typeface="Arial" panose="020B0604020202020204" pitchFamily="34" charset="0"/>
                <a:ea typeface="Arial" panose="020B0604020202020204" pitchFamily="34" charset="0"/>
              </a:rPr>
              <a:t> observatory with non-</a:t>
            </a:r>
            <a:r>
              <a:rPr lang="en-US" dirty="0" err="1">
                <a:solidFill>
                  <a:schemeClr val="bg2"/>
                </a:solidFill>
                <a:latin typeface="Arial" panose="020B0604020202020204" pitchFamily="34" charset="0"/>
                <a:ea typeface="Arial" panose="020B0604020202020204" pitchFamily="34" charset="0"/>
              </a:rPr>
              <a:t>descopable</a:t>
            </a:r>
            <a:r>
              <a:rPr lang="en-US" dirty="0">
                <a:solidFill>
                  <a:schemeClr val="bg2"/>
                </a:solidFill>
                <a:latin typeface="Arial" panose="020B0604020202020204" pitchFamily="34" charset="0"/>
                <a:ea typeface="Arial" panose="020B0604020202020204" pitchFamily="34" charset="0"/>
              </a:rPr>
              <a:t> requirements limits flexibility to address schedule risk</a:t>
            </a:r>
            <a:endParaRPr lang="en-US" sz="1600" dirty="0">
              <a:solidFill>
                <a:schemeClr val="bg2"/>
              </a:solidFill>
              <a:latin typeface="Arial" panose="020B0604020202020204" pitchFamily="34" charset="0"/>
              <a:ea typeface="Arial" panose="020B0604020202020204" pitchFamily="34" charset="0"/>
            </a:endParaRPr>
          </a:p>
          <a:p>
            <a:pPr marL="342900" marR="0" lvl="0" indent="-342900">
              <a:lnSpc>
                <a:spcPct val="90000"/>
              </a:lnSpc>
              <a:spcBef>
                <a:spcPts val="500"/>
              </a:spcBef>
              <a:spcAft>
                <a:spcPts val="0"/>
              </a:spcAft>
              <a:buFont typeface="Arial" panose="020B0604020202020204" pitchFamily="34" charset="0"/>
              <a:buChar char="●"/>
            </a:pPr>
            <a:r>
              <a:rPr lang="en-US" dirty="0">
                <a:solidFill>
                  <a:schemeClr val="bg2"/>
                </a:solidFill>
                <a:latin typeface="Arial" panose="020B0604020202020204" pitchFamily="34" charset="0"/>
                <a:ea typeface="Arial" panose="020B0604020202020204" pitchFamily="34" charset="0"/>
              </a:rPr>
              <a:t>Treat flagships like planetary missions; schedule is a Level 1 requirement</a:t>
            </a:r>
            <a:endParaRPr lang="en-US" sz="1600" dirty="0">
              <a:solidFill>
                <a:schemeClr val="bg2"/>
              </a:solidFill>
              <a:latin typeface="Arial" panose="020B0604020202020204" pitchFamily="34" charset="0"/>
              <a:ea typeface="Arial" panose="020B0604020202020204" pitchFamily="34" charset="0"/>
            </a:endParaRPr>
          </a:p>
          <a:p>
            <a:pPr marL="342900" marR="0" lvl="0" indent="-342900">
              <a:lnSpc>
                <a:spcPct val="90000"/>
              </a:lnSpc>
              <a:spcBef>
                <a:spcPts val="0"/>
              </a:spcBef>
              <a:spcAft>
                <a:spcPts val="0"/>
              </a:spcAft>
              <a:buFont typeface="Arial" panose="020B0604020202020204" pitchFamily="34" charset="0"/>
              <a:buChar char="●"/>
            </a:pPr>
            <a:r>
              <a:rPr lang="en-US" dirty="0">
                <a:solidFill>
                  <a:schemeClr val="bg2"/>
                </a:solidFill>
                <a:latin typeface="Arial" panose="020B0604020202020204" pitchFamily="34" charset="0"/>
                <a:ea typeface="Arial" panose="020B0604020202020204" pitchFamily="34" charset="0"/>
              </a:rPr>
              <a:t>Funding profile needs to be finalized by the time you commit to a launch schedule (e.g. NAR). </a:t>
            </a:r>
            <a:endParaRPr lang="en-US" sz="1600" dirty="0">
              <a:solidFill>
                <a:schemeClr val="bg2"/>
              </a:solidFill>
              <a:latin typeface="Arial" panose="020B0604020202020204" pitchFamily="34" charset="0"/>
              <a:ea typeface="Arial" panose="020B0604020202020204" pitchFamily="34" charset="0"/>
            </a:endParaRPr>
          </a:p>
          <a:p>
            <a:pPr marL="342900" marR="0" lvl="0" indent="-342900">
              <a:lnSpc>
                <a:spcPct val="90000"/>
              </a:lnSpc>
              <a:spcBef>
                <a:spcPts val="0"/>
              </a:spcBef>
              <a:spcAft>
                <a:spcPts val="0"/>
              </a:spcAft>
              <a:buFont typeface="Arial" panose="020B0604020202020204" pitchFamily="34" charset="0"/>
              <a:buChar char="●"/>
            </a:pPr>
            <a:r>
              <a:rPr lang="en-US" dirty="0">
                <a:solidFill>
                  <a:schemeClr val="bg2"/>
                </a:solidFill>
                <a:latin typeface="Arial" panose="020B0604020202020204" pitchFamily="34" charset="0"/>
                <a:ea typeface="Arial" panose="020B0604020202020204" pitchFamily="34" charset="0"/>
              </a:rPr>
              <a:t>Take advantage of servicing to change the culture of doing everything by the telescope launch</a:t>
            </a:r>
            <a:endParaRPr lang="en-US" sz="1600" dirty="0">
              <a:solidFill>
                <a:schemeClr val="bg2"/>
              </a:solidFill>
              <a:latin typeface="Arial" panose="020B0604020202020204" pitchFamily="34" charset="0"/>
              <a:ea typeface="Arial" panose="020B0604020202020204" pitchFamily="34" charset="0"/>
            </a:endParaRPr>
          </a:p>
          <a:p>
            <a:pPr marL="342900" marR="0" lvl="0" indent="-342900">
              <a:lnSpc>
                <a:spcPct val="90000"/>
              </a:lnSpc>
              <a:spcBef>
                <a:spcPts val="0"/>
              </a:spcBef>
              <a:spcAft>
                <a:spcPts val="0"/>
              </a:spcAft>
              <a:buFont typeface="Arial" panose="020B0604020202020204" pitchFamily="34" charset="0"/>
              <a:buChar char="●"/>
            </a:pPr>
            <a:r>
              <a:rPr lang="en-US" dirty="0">
                <a:solidFill>
                  <a:schemeClr val="bg2"/>
                </a:solidFill>
                <a:latin typeface="Arial" panose="020B0604020202020204" pitchFamily="34" charset="0"/>
                <a:ea typeface="Arial" panose="020B0604020202020204" pitchFamily="34" charset="0"/>
              </a:rPr>
              <a:t>Don’t forget you only get one shot at the telescope.</a:t>
            </a:r>
            <a:endParaRPr lang="en-US" sz="1600"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dirty="0">
                <a:solidFill>
                  <a:schemeClr val="bg2"/>
                </a:solidFill>
                <a:latin typeface="Arial" panose="020B0604020202020204" pitchFamily="34" charset="0"/>
                <a:ea typeface="Arial" panose="020B0604020202020204" pitchFamily="34" charset="0"/>
              </a:rPr>
              <a:t> </a:t>
            </a:r>
            <a:endParaRPr lang="en-US" sz="1600"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dirty="0">
                <a:solidFill>
                  <a:schemeClr val="bg2"/>
                </a:solidFill>
                <a:latin typeface="Arial" panose="020B0604020202020204" pitchFamily="34" charset="0"/>
                <a:ea typeface="Arial" panose="020B0604020202020204" pitchFamily="34" charset="0"/>
              </a:rPr>
              <a:t>LL 5.2: Evolution approach enables early rigorous systematic critical path analysis to assess schedule risks based on informed roadmaps (e.g., with Monte Carlos, Joint Confidence Levels (JCL))</a:t>
            </a:r>
            <a:endParaRPr lang="en-US" sz="1600"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dirty="0">
                <a:solidFill>
                  <a:schemeClr val="bg2"/>
                </a:solidFill>
                <a:latin typeface="Arial" panose="020B0604020202020204" pitchFamily="34" charset="0"/>
                <a:ea typeface="Arial" panose="020B0604020202020204" pitchFamily="34" charset="0"/>
              </a:rPr>
              <a:t> </a:t>
            </a:r>
            <a:endParaRPr lang="en-US" sz="1600" dirty="0">
              <a:solidFill>
                <a:schemeClr val="bg2"/>
              </a:solidFill>
              <a:effectLst/>
              <a:latin typeface="Arial" panose="020B0604020202020204" pitchFamily="34" charset="0"/>
              <a:ea typeface="Arial" panose="020B0604020202020204" pitchFamily="34" charset="0"/>
            </a:endParaRPr>
          </a:p>
        </p:txBody>
      </p:sp>
      <p:sp>
        <p:nvSpPr>
          <p:cNvPr id="16" name="TextBox 15"/>
          <p:cNvSpPr txBox="1"/>
          <p:nvPr/>
        </p:nvSpPr>
        <p:spPr>
          <a:xfrm>
            <a:off x="6944143" y="5023089"/>
            <a:ext cx="3872247" cy="646331"/>
          </a:xfrm>
          <a:prstGeom prst="rect">
            <a:avLst/>
          </a:prstGeom>
          <a:noFill/>
        </p:spPr>
        <p:txBody>
          <a:bodyPr wrap="square" rtlCol="0">
            <a:spAutoFit/>
          </a:bodyPr>
          <a:lstStyle/>
          <a:p>
            <a:pPr algn="ctr"/>
            <a:r>
              <a:rPr lang="en-US">
                <a:solidFill>
                  <a:schemeClr val="bg2"/>
                </a:solidFill>
              </a:rPr>
              <a:t>JWST critical path was instruments and mirrors/backplane</a:t>
            </a:r>
          </a:p>
        </p:txBody>
      </p:sp>
      <p:pic>
        <p:nvPicPr>
          <p:cNvPr id="8" name="Picture 7"/>
          <p:cNvPicPr>
            <a:picLocks noChangeAspect="1"/>
          </p:cNvPicPr>
          <p:nvPr/>
        </p:nvPicPr>
        <p:blipFill>
          <a:blip r:embed="rId3"/>
          <a:stretch>
            <a:fillRect/>
          </a:stretch>
        </p:blipFill>
        <p:spPr>
          <a:xfrm>
            <a:off x="5760721" y="1516442"/>
            <a:ext cx="6309359" cy="3506647"/>
          </a:xfrm>
          <a:prstGeom prst="rect">
            <a:avLst/>
          </a:prstGeom>
        </p:spPr>
      </p:pic>
    </p:spTree>
    <p:extLst>
      <p:ext uri="{BB962C8B-B14F-4D97-AF65-F5344CB8AC3E}">
        <p14:creationId xmlns:p14="http://schemas.microsoft.com/office/powerpoint/2010/main" val="636828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C3F60-E493-2780-C618-7047233B4B4D}"/>
              </a:ext>
            </a:extLst>
          </p:cNvPr>
          <p:cNvSpPr>
            <a:spLocks noGrp="1"/>
          </p:cNvSpPr>
          <p:nvPr>
            <p:ph type="title"/>
          </p:nvPr>
        </p:nvSpPr>
        <p:spPr>
          <a:xfrm>
            <a:off x="180042" y="640875"/>
            <a:ext cx="11062618" cy="609776"/>
          </a:xfrm>
        </p:spPr>
        <p:txBody>
          <a:bodyPr>
            <a:normAutofit fontScale="90000"/>
          </a:bodyPr>
          <a:lstStyle/>
          <a:p>
            <a:r>
              <a:rPr lang="en-US" dirty="0">
                <a:solidFill>
                  <a:schemeClr val="bg2"/>
                </a:solidFill>
                <a:latin typeface="Arial" panose="020B0604020202020204" pitchFamily="34" charset="0"/>
                <a:ea typeface="Arial" panose="020B0604020202020204" pitchFamily="34" charset="0"/>
              </a:rPr>
              <a:t>Design Principle 6: </a:t>
            </a:r>
            <a:r>
              <a:rPr lang="en-US" dirty="0">
                <a:solidFill>
                  <a:schemeClr val="bg2"/>
                </a:solidFill>
              </a:rPr>
              <a:t>Mature architecture and technology fully before starting development phase with proper budget phasing</a:t>
            </a:r>
            <a:br>
              <a:rPr lang="en-US" sz="3200" dirty="0">
                <a:solidFill>
                  <a:schemeClr val="bg2"/>
                </a:solidFill>
                <a:latin typeface="Arial" panose="020B0604020202020204" pitchFamily="34" charset="0"/>
                <a:ea typeface="Arial" panose="020B0604020202020204" pitchFamily="34" charset="0"/>
              </a:rPr>
            </a:br>
            <a:endParaRPr lang="en-US" dirty="0">
              <a:solidFill>
                <a:schemeClr val="bg2"/>
              </a:solidFill>
            </a:endParaRPr>
          </a:p>
        </p:txBody>
      </p:sp>
      <p:sp>
        <p:nvSpPr>
          <p:cNvPr id="3" name="Rectangle 2"/>
          <p:cNvSpPr/>
          <p:nvPr/>
        </p:nvSpPr>
        <p:spPr>
          <a:xfrm>
            <a:off x="370123" y="1558269"/>
            <a:ext cx="10872537" cy="4419158"/>
          </a:xfrm>
          <a:prstGeom prst="rect">
            <a:avLst/>
          </a:prstGeom>
        </p:spPr>
        <p:txBody>
          <a:bodyPr wrap="square">
            <a:spAutoFit/>
          </a:bodyPr>
          <a:lstStyle/>
          <a:p>
            <a:pPr>
              <a:lnSpc>
                <a:spcPct val="90000"/>
              </a:lnSpc>
              <a:spcBef>
                <a:spcPts val="500"/>
              </a:spcBef>
            </a:pPr>
            <a:r>
              <a:rPr lang="en-US" sz="2000" dirty="0">
                <a:solidFill>
                  <a:schemeClr val="bg2"/>
                </a:solidFill>
                <a:latin typeface="Arial" panose="020B0604020202020204" pitchFamily="34" charset="0"/>
                <a:ea typeface="Arial" panose="020B0604020202020204" pitchFamily="34" charset="0"/>
              </a:rPr>
              <a:t>LL 6.1: Need to do holistic maturation, including Concept Maturity Level (CML) and Manufacturing Readiness Level (MRL), and verification approaches and not just Technology Readiness Level (TRL).</a:t>
            </a:r>
            <a:endParaRPr lang="en-US" dirty="0">
              <a:solidFill>
                <a:schemeClr val="bg2"/>
              </a:solidFill>
              <a:latin typeface="Arial" panose="020B0604020202020204" pitchFamily="34" charset="0"/>
              <a:ea typeface="Arial" panose="020B0604020202020204" pitchFamily="34" charset="0"/>
            </a:endParaRPr>
          </a:p>
          <a:p>
            <a:pPr marL="342900" marR="0" lvl="0" indent="-342900">
              <a:lnSpc>
                <a:spcPct val="90000"/>
              </a:lnSpc>
              <a:spcBef>
                <a:spcPts val="500"/>
              </a:spcBef>
              <a:spcAft>
                <a:spcPts val="0"/>
              </a:spcAft>
              <a:buFont typeface="Arial" panose="020B0604020202020204" pitchFamily="34" charset="0"/>
              <a:buChar char="●"/>
            </a:pPr>
            <a:r>
              <a:rPr lang="en-US" sz="2000" dirty="0">
                <a:solidFill>
                  <a:schemeClr val="bg2"/>
                </a:solidFill>
                <a:latin typeface="Arial" panose="020B0604020202020204" pitchFamily="34" charset="0"/>
                <a:ea typeface="Arial" panose="020B0604020202020204" pitchFamily="34" charset="0"/>
              </a:rPr>
              <a:t>Cryogenic margins, radiator developments are examples </a:t>
            </a:r>
            <a:endParaRPr lang="en-US" dirty="0">
              <a:solidFill>
                <a:schemeClr val="bg2"/>
              </a:solidFill>
              <a:latin typeface="Arial" panose="020B0604020202020204" pitchFamily="34" charset="0"/>
              <a:ea typeface="Arial" panose="020B0604020202020204" pitchFamily="34" charset="0"/>
            </a:endParaRPr>
          </a:p>
          <a:p>
            <a:pPr marL="342900" marR="0" lvl="0" indent="-342900">
              <a:lnSpc>
                <a:spcPct val="90000"/>
              </a:lnSpc>
              <a:spcBef>
                <a:spcPts val="500"/>
              </a:spcBef>
              <a:spcAft>
                <a:spcPts val="0"/>
              </a:spcAft>
              <a:buFont typeface="Arial" panose="020B0604020202020204" pitchFamily="34" charset="0"/>
              <a:buChar char="●"/>
            </a:pPr>
            <a:r>
              <a:rPr lang="en-US" sz="2000" dirty="0">
                <a:solidFill>
                  <a:schemeClr val="bg2"/>
                </a:solidFill>
                <a:latin typeface="Arial" panose="020B0604020202020204" pitchFamily="34" charset="0"/>
                <a:ea typeface="Arial" panose="020B0604020202020204" pitchFamily="34" charset="0"/>
              </a:rPr>
              <a:t>Note: TRL maturation was actually a success story on JWST  </a:t>
            </a:r>
            <a:endParaRPr lang="en-US"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sz="2000" dirty="0">
                <a:solidFill>
                  <a:schemeClr val="bg2"/>
                </a:solidFill>
                <a:latin typeface="Arial" panose="020B0604020202020204" pitchFamily="34" charset="0"/>
                <a:ea typeface="Arial" panose="020B0604020202020204" pitchFamily="34" charset="0"/>
              </a:rPr>
              <a:t>LL 6.2: Need for equitable maturity by leveling the risk playing field (don’t put all your risk in one basket).</a:t>
            </a:r>
            <a:endParaRPr lang="en-US"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sz="2000" dirty="0">
                <a:solidFill>
                  <a:schemeClr val="bg2"/>
                </a:solidFill>
                <a:latin typeface="Arial" panose="020B0604020202020204" pitchFamily="34" charset="0"/>
                <a:ea typeface="Arial" panose="020B0604020202020204" pitchFamily="34" charset="0"/>
              </a:rPr>
              <a:t>LL 6.3: Even traditional observatory components require attention. Mundane aspects (harnesses, test sensors, etc.) may need careful and early attention up front.</a:t>
            </a:r>
            <a:endParaRPr lang="en-US"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sz="2000" dirty="0">
                <a:solidFill>
                  <a:schemeClr val="bg2"/>
                </a:solidFill>
                <a:latin typeface="Arial" panose="020B0604020202020204" pitchFamily="34" charset="0"/>
                <a:ea typeface="Arial" panose="020B0604020202020204" pitchFamily="34" charset="0"/>
              </a:rPr>
              <a:t>LL 6.4: Critical deployments need to be assessed in detail early. </a:t>
            </a:r>
            <a:endParaRPr lang="en-US"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sz="2000" dirty="0">
                <a:solidFill>
                  <a:schemeClr val="bg2"/>
                </a:solidFill>
                <a:latin typeface="Arial" panose="020B0604020202020204" pitchFamily="34" charset="0"/>
                <a:ea typeface="Arial" panose="020B0604020202020204" pitchFamily="34" charset="0"/>
              </a:rPr>
              <a:t>LL 6.5: Competition can be very valuable for maturing technology (e.g., AMSD), especially in high risk technology areas</a:t>
            </a:r>
            <a:endParaRPr lang="en-US"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sz="2000" dirty="0">
                <a:solidFill>
                  <a:schemeClr val="bg2"/>
                </a:solidFill>
                <a:latin typeface="Arial" panose="020B0604020202020204" pitchFamily="34" charset="0"/>
                <a:ea typeface="Arial" panose="020B0604020202020204" pitchFamily="34" charset="0"/>
              </a:rPr>
              <a:t>LL 6.6: Large composites can be a critical path driver and need design and Manufacturing Readiness Level (MRL) maturity early</a:t>
            </a:r>
            <a:endParaRPr lang="en-US" dirty="0">
              <a:solidFill>
                <a:schemeClr val="bg2"/>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393680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C3F60-E493-2780-C618-7047233B4B4D}"/>
              </a:ext>
            </a:extLst>
          </p:cNvPr>
          <p:cNvSpPr>
            <a:spLocks noGrp="1"/>
          </p:cNvSpPr>
          <p:nvPr>
            <p:ph type="title"/>
          </p:nvPr>
        </p:nvSpPr>
        <p:spPr>
          <a:xfrm>
            <a:off x="0" y="625715"/>
            <a:ext cx="11065397" cy="609776"/>
          </a:xfrm>
        </p:spPr>
        <p:txBody>
          <a:bodyPr>
            <a:noAutofit/>
          </a:bodyPr>
          <a:lstStyle/>
          <a:p>
            <a:r>
              <a:rPr lang="en-US" sz="2400" dirty="0">
                <a:solidFill>
                  <a:schemeClr val="bg2"/>
                </a:solidFill>
                <a:latin typeface="Arial"/>
                <a:ea typeface="Arial" panose="020B0604020202020204" pitchFamily="34" charset="0"/>
                <a:cs typeface="Arial"/>
              </a:rPr>
              <a:t>Design Principle 7:  </a:t>
            </a:r>
            <a:r>
              <a:rPr lang="en-US" sz="2400" dirty="0">
                <a:solidFill>
                  <a:schemeClr val="bg2"/>
                </a:solidFill>
              </a:rPr>
              <a:t>System and verification complexity are major elements of risk. A warm telescope with active technologies will reduce these risks.</a:t>
            </a:r>
            <a:br>
              <a:rPr lang="en-US" sz="2400" dirty="0"/>
            </a:br>
            <a:br>
              <a:rPr lang="en-US" sz="2400" dirty="0">
                <a:latin typeface="Arial" panose="020B0604020202020204" pitchFamily="34" charset="0"/>
                <a:ea typeface="Arial" panose="020B0604020202020204" pitchFamily="34" charset="0"/>
              </a:rPr>
            </a:br>
            <a:endParaRPr lang="en-US" sz="2400" dirty="0">
              <a:solidFill>
                <a:schemeClr val="bg2"/>
              </a:solidFill>
            </a:endParaRPr>
          </a:p>
        </p:txBody>
      </p:sp>
      <p:sp>
        <p:nvSpPr>
          <p:cNvPr id="3" name="Rectangle 2"/>
          <p:cNvSpPr/>
          <p:nvPr/>
        </p:nvSpPr>
        <p:spPr>
          <a:xfrm>
            <a:off x="283368" y="1235491"/>
            <a:ext cx="11908632" cy="4779257"/>
          </a:xfrm>
          <a:prstGeom prst="rect">
            <a:avLst/>
          </a:prstGeom>
        </p:spPr>
        <p:txBody>
          <a:bodyPr wrap="square">
            <a:spAutoFit/>
          </a:bodyPr>
          <a:lstStyle/>
          <a:p>
            <a:pPr>
              <a:lnSpc>
                <a:spcPct val="90000"/>
              </a:lnSpc>
              <a:spcBef>
                <a:spcPts val="500"/>
              </a:spcBef>
            </a:pPr>
            <a:r>
              <a:rPr lang="en-US" dirty="0">
                <a:solidFill>
                  <a:schemeClr val="bg2"/>
                </a:solidFill>
                <a:latin typeface="Arial" panose="020B0604020202020204" pitchFamily="34" charset="0"/>
                <a:ea typeface="Arial" panose="020B0604020202020204" pitchFamily="34" charset="0"/>
              </a:rPr>
              <a:t>LL 7.1: Cryogenic operating temperatures (with JWST levels of optical performance) were a major factor with both system and verification complexity. </a:t>
            </a:r>
            <a:endParaRPr lang="en-US" sz="1600"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dirty="0">
                <a:solidFill>
                  <a:schemeClr val="bg2"/>
                </a:solidFill>
                <a:latin typeface="Arial" panose="020B0604020202020204" pitchFamily="34" charset="0"/>
                <a:ea typeface="Arial" panose="020B0604020202020204" pitchFamily="34" charset="0"/>
              </a:rPr>
              <a:t>LL 7.2: Verification by analysis does not obviate the need to test for design validation and integration workmanship verification.</a:t>
            </a:r>
            <a:endParaRPr lang="en-US" sz="1600"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dirty="0">
                <a:solidFill>
                  <a:schemeClr val="bg2"/>
                </a:solidFill>
                <a:latin typeface="Arial" panose="020B0604020202020204" pitchFamily="34" charset="0"/>
                <a:ea typeface="Arial" panose="020B0604020202020204" pitchFamily="34" charset="0"/>
              </a:rPr>
              <a:t>LL 7.3: Requirements flow down on a complex system needs to be done thoughtfully and carefully, considering verification capabilities.</a:t>
            </a:r>
            <a:endParaRPr lang="en-US" sz="1600" dirty="0">
              <a:solidFill>
                <a:schemeClr val="bg2"/>
              </a:solidFill>
              <a:latin typeface="Arial" panose="020B0604020202020204" pitchFamily="34" charset="0"/>
              <a:ea typeface="Arial" panose="020B0604020202020204" pitchFamily="34" charset="0"/>
            </a:endParaRPr>
          </a:p>
          <a:p>
            <a:pPr marL="342900" marR="0" lvl="0" indent="-342900">
              <a:lnSpc>
                <a:spcPct val="90000"/>
              </a:lnSpc>
              <a:spcBef>
                <a:spcPts val="500"/>
              </a:spcBef>
              <a:spcAft>
                <a:spcPts val="0"/>
              </a:spcAft>
              <a:buFont typeface="Arial" panose="020B0604020202020204" pitchFamily="34" charset="0"/>
              <a:buChar char="●"/>
            </a:pPr>
            <a:r>
              <a:rPr lang="en-US" dirty="0">
                <a:solidFill>
                  <a:schemeClr val="bg2"/>
                </a:solidFill>
                <a:latin typeface="Arial" panose="020B0604020202020204" pitchFamily="34" charset="0"/>
                <a:ea typeface="Arial" panose="020B0604020202020204" pitchFamily="34" charset="0"/>
              </a:rPr>
              <a:t>Large soft structure deployments are particularly vulnerable to verification difficulties and failures that are difficult to resolve </a:t>
            </a:r>
            <a:endParaRPr lang="en-US" sz="1600" dirty="0">
              <a:solidFill>
                <a:schemeClr val="bg2"/>
              </a:solidFill>
              <a:latin typeface="Arial" panose="020B0604020202020204" pitchFamily="34" charset="0"/>
              <a:ea typeface="Arial" panose="020B0604020202020204" pitchFamily="34" charset="0"/>
            </a:endParaRPr>
          </a:p>
          <a:p>
            <a:pPr marL="342900" marR="0" lvl="0" indent="-342900">
              <a:lnSpc>
                <a:spcPct val="90000"/>
              </a:lnSpc>
              <a:spcBef>
                <a:spcPts val="0"/>
              </a:spcBef>
              <a:spcAft>
                <a:spcPts val="0"/>
              </a:spcAft>
              <a:buFont typeface="Arial" panose="020B0604020202020204" pitchFamily="34" charset="0"/>
              <a:buChar char="●"/>
            </a:pPr>
            <a:r>
              <a:rPr lang="en-US" dirty="0">
                <a:solidFill>
                  <a:schemeClr val="bg2"/>
                </a:solidFill>
                <a:latin typeface="Arial" panose="020B0604020202020204" pitchFamily="34" charset="0"/>
                <a:ea typeface="Arial" panose="020B0604020202020204" pitchFamily="34" charset="0"/>
              </a:rPr>
              <a:t>Aspects of large structure verification can only be done by analysis, and that has inherent risks that drive costs</a:t>
            </a:r>
            <a:endParaRPr lang="en-US" sz="1600"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dirty="0">
                <a:solidFill>
                  <a:schemeClr val="bg2"/>
                </a:solidFill>
                <a:latin typeface="Arial" panose="020B0604020202020204" pitchFamily="34" charset="0"/>
                <a:ea typeface="Arial" panose="020B0604020202020204" pitchFamily="34" charset="0"/>
              </a:rPr>
              <a:t>LL 7.6: Stray light is an underrated part of system complexity and needs early and consistent attention and associated resources.</a:t>
            </a:r>
            <a:endParaRPr lang="en-US" sz="1600"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dirty="0">
                <a:solidFill>
                  <a:schemeClr val="bg2"/>
                </a:solidFill>
                <a:latin typeface="Arial" panose="020B0604020202020204" pitchFamily="34" charset="0"/>
                <a:ea typeface="Arial" panose="020B0604020202020204" pitchFamily="34" charset="0"/>
              </a:rPr>
              <a:t>LL 7.7: Passive stability presents special challenges for design and verification</a:t>
            </a:r>
            <a:endParaRPr lang="en-US" sz="1600"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dirty="0">
                <a:solidFill>
                  <a:schemeClr val="bg2"/>
                </a:solidFill>
                <a:latin typeface="Arial" panose="020B0604020202020204" pitchFamily="34" charset="0"/>
                <a:ea typeface="Arial" panose="020B0604020202020204" pitchFamily="34" charset="0"/>
              </a:rPr>
              <a:t>LL 7.8:  Consider verification approaches during the early architecture and technology definition phase so that interfaces, degrees of freedom, facilities, and other system issues are not broken later in development.</a:t>
            </a:r>
            <a:endParaRPr lang="en-US" sz="1600"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dirty="0">
                <a:solidFill>
                  <a:schemeClr val="bg2"/>
                </a:solidFill>
                <a:latin typeface="Arial" panose="020B0604020202020204" pitchFamily="34" charset="0"/>
                <a:ea typeface="Arial" panose="020B0604020202020204" pitchFamily="34" charset="0"/>
              </a:rPr>
              <a:t>LL 7.9: Consider existing facility size/capacity limitations and design to these to avoid having to build large new facilities, and include experienced people in these trades to execute proper due diligence (JWST: large vibration facility at GSFC, </a:t>
            </a:r>
            <a:r>
              <a:rPr lang="en-US" dirty="0" err="1">
                <a:solidFill>
                  <a:schemeClr val="bg2"/>
                </a:solidFill>
                <a:latin typeface="Arial" panose="020B0604020202020204" pitchFamily="34" charset="0"/>
                <a:ea typeface="Arial" panose="020B0604020202020204" pitchFamily="34" charset="0"/>
              </a:rPr>
              <a:t>cryo</a:t>
            </a:r>
            <a:r>
              <a:rPr lang="en-US" dirty="0">
                <a:solidFill>
                  <a:schemeClr val="bg2"/>
                </a:solidFill>
                <a:latin typeface="Arial" panose="020B0604020202020204" pitchFamily="34" charset="0"/>
                <a:ea typeface="Arial" panose="020B0604020202020204" pitchFamily="34" charset="0"/>
              </a:rPr>
              <a:t>/</a:t>
            </a:r>
            <a:r>
              <a:rPr lang="en-US" dirty="0" err="1">
                <a:solidFill>
                  <a:schemeClr val="bg2"/>
                </a:solidFill>
                <a:latin typeface="Arial" panose="020B0604020202020204" pitchFamily="34" charset="0"/>
                <a:ea typeface="Arial" panose="020B0604020202020204" pitchFamily="34" charset="0"/>
              </a:rPr>
              <a:t>vac</a:t>
            </a:r>
            <a:r>
              <a:rPr lang="en-US" dirty="0">
                <a:solidFill>
                  <a:schemeClr val="bg2"/>
                </a:solidFill>
                <a:latin typeface="Arial" panose="020B0604020202020204" pitchFamily="34" charset="0"/>
                <a:ea typeface="Arial" panose="020B0604020202020204" pitchFamily="34" charset="0"/>
              </a:rPr>
              <a:t> optics facility at JSC)</a:t>
            </a:r>
            <a:endParaRPr lang="en-US" sz="1600" dirty="0">
              <a:solidFill>
                <a:schemeClr val="bg2"/>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157274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C3F60-E493-2780-C618-7047233B4B4D}"/>
              </a:ext>
            </a:extLst>
          </p:cNvPr>
          <p:cNvSpPr>
            <a:spLocks noGrp="1"/>
          </p:cNvSpPr>
          <p:nvPr>
            <p:ph type="title"/>
          </p:nvPr>
        </p:nvSpPr>
        <p:spPr>
          <a:xfrm>
            <a:off x="285527" y="272651"/>
            <a:ext cx="11343457" cy="1197334"/>
          </a:xfrm>
        </p:spPr>
        <p:txBody>
          <a:bodyPr>
            <a:noAutofit/>
          </a:bodyPr>
          <a:lstStyle/>
          <a:p>
            <a:r>
              <a:rPr lang="en-US" sz="2800" dirty="0">
                <a:solidFill>
                  <a:schemeClr val="bg2"/>
                </a:solidFill>
                <a:latin typeface="Arial" panose="020B0604020202020204" pitchFamily="34" charset="0"/>
                <a:ea typeface="Arial" panose="020B0604020202020204" pitchFamily="34" charset="0"/>
              </a:rPr>
              <a:t>Design Principle 8: </a:t>
            </a:r>
            <a:r>
              <a:rPr lang="en-US" sz="2800" dirty="0">
                <a:solidFill>
                  <a:schemeClr val="bg2"/>
                </a:solidFill>
              </a:rPr>
              <a:t>Managing human factors throughout the mission lifecycle is critical to mission success </a:t>
            </a:r>
            <a:br>
              <a:rPr lang="en-US" sz="2800" dirty="0">
                <a:solidFill>
                  <a:schemeClr val="bg2"/>
                </a:solidFill>
                <a:latin typeface="Arial" panose="020B0604020202020204" pitchFamily="34" charset="0"/>
                <a:ea typeface="Arial" panose="020B0604020202020204" pitchFamily="34" charset="0"/>
              </a:rPr>
            </a:br>
            <a:endParaRPr lang="en-US" sz="2800" dirty="0">
              <a:solidFill>
                <a:schemeClr val="bg2"/>
              </a:solidFill>
            </a:endParaRPr>
          </a:p>
        </p:txBody>
      </p:sp>
      <p:sp>
        <p:nvSpPr>
          <p:cNvPr id="3" name="Rectangle 2"/>
          <p:cNvSpPr/>
          <p:nvPr/>
        </p:nvSpPr>
        <p:spPr>
          <a:xfrm>
            <a:off x="285527" y="1469985"/>
            <a:ext cx="11906473" cy="4594078"/>
          </a:xfrm>
          <a:prstGeom prst="rect">
            <a:avLst/>
          </a:prstGeom>
        </p:spPr>
        <p:txBody>
          <a:bodyPr wrap="square" lIns="91440" tIns="45720" rIns="91440" bIns="45720" anchor="t">
            <a:spAutoFit/>
          </a:bodyPr>
          <a:lstStyle/>
          <a:p>
            <a:pPr>
              <a:lnSpc>
                <a:spcPct val="90000"/>
              </a:lnSpc>
              <a:spcBef>
                <a:spcPts val="500"/>
              </a:spcBef>
            </a:pPr>
            <a:r>
              <a:rPr lang="en-US" sz="2000" dirty="0">
                <a:solidFill>
                  <a:schemeClr val="bg2"/>
                </a:solidFill>
                <a:latin typeface="Arial"/>
                <a:ea typeface="Arial" panose="020B0604020202020204" pitchFamily="34" charset="0"/>
                <a:cs typeface="Arial"/>
              </a:rPr>
              <a:t>LL 8.1: Be aware of the range of experience on the team (and motivations) and lack of experience in assigned tasks</a:t>
            </a:r>
          </a:p>
          <a:p>
            <a:pPr marL="342900" marR="0" lvl="0" indent="-342900">
              <a:lnSpc>
                <a:spcPct val="90000"/>
              </a:lnSpc>
              <a:spcBef>
                <a:spcPts val="500"/>
              </a:spcBef>
              <a:spcAft>
                <a:spcPts val="0"/>
              </a:spcAft>
              <a:buFont typeface="Arial" panose="020B0604020202020204" pitchFamily="34" charset="0"/>
              <a:buChar char="●"/>
            </a:pPr>
            <a:r>
              <a:rPr lang="en-US" sz="2000" dirty="0">
                <a:solidFill>
                  <a:schemeClr val="bg2"/>
                </a:solidFill>
                <a:latin typeface="Arial"/>
                <a:ea typeface="Arial" panose="020B0604020202020204" pitchFamily="34" charset="0"/>
                <a:cs typeface="Arial"/>
              </a:rPr>
              <a:t>Right people, with the right skills, at the right time</a:t>
            </a:r>
          </a:p>
          <a:p>
            <a:pPr marL="342900" marR="0" lvl="0" indent="-342900">
              <a:lnSpc>
                <a:spcPct val="90000"/>
              </a:lnSpc>
              <a:spcBef>
                <a:spcPts val="500"/>
              </a:spcBef>
              <a:spcAft>
                <a:spcPts val="0"/>
              </a:spcAft>
              <a:buFont typeface="Arial" panose="020B0604020202020204" pitchFamily="34" charset="0"/>
              <a:buChar char="●"/>
            </a:pPr>
            <a:r>
              <a:rPr lang="en-US" sz="2000" dirty="0">
                <a:solidFill>
                  <a:schemeClr val="bg2"/>
                </a:solidFill>
                <a:latin typeface="Arial"/>
                <a:ea typeface="Arial" panose="020B0604020202020204" pitchFamily="34" charset="0"/>
                <a:cs typeface="Arial"/>
              </a:rPr>
              <a:t>Need thoughtful transitions from JWST, RST across industry and government</a:t>
            </a:r>
          </a:p>
          <a:p>
            <a:pPr>
              <a:lnSpc>
                <a:spcPct val="90000"/>
              </a:lnSpc>
              <a:spcBef>
                <a:spcPts val="500"/>
              </a:spcBef>
            </a:pPr>
            <a:r>
              <a:rPr lang="en-US" sz="2000" dirty="0">
                <a:solidFill>
                  <a:schemeClr val="bg2"/>
                </a:solidFill>
                <a:latin typeface="Arial"/>
                <a:ea typeface="Arial" panose="020B0604020202020204" pitchFamily="34" charset="0"/>
                <a:cs typeface="Arial"/>
              </a:rPr>
              <a:t>LL 8.2: Be careful about blindly implementing new systems engineering and management practices on flagships (e.g., total system authority, faster better cheaper). </a:t>
            </a:r>
            <a:endParaRPr lang="en-US"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sz="2000" dirty="0">
                <a:solidFill>
                  <a:schemeClr val="bg2"/>
                </a:solidFill>
                <a:latin typeface="Arial"/>
                <a:ea typeface="Arial" panose="020B0604020202020204" pitchFamily="34" charset="0"/>
                <a:cs typeface="Arial"/>
              </a:rPr>
              <a:t>LL 8.3: Beware of external pressures with cost and schedule (e.g., afraid of cancellation)</a:t>
            </a:r>
            <a:endParaRPr lang="en-US" dirty="0">
              <a:solidFill>
                <a:schemeClr val="bg2"/>
              </a:solidFill>
              <a:latin typeface="Arial"/>
              <a:ea typeface="Arial" panose="020B0604020202020204" pitchFamily="34" charset="0"/>
              <a:cs typeface="Arial"/>
            </a:endParaRPr>
          </a:p>
          <a:p>
            <a:pPr marL="342900" marR="0" lvl="0" indent="-342900">
              <a:lnSpc>
                <a:spcPct val="90000"/>
              </a:lnSpc>
              <a:spcBef>
                <a:spcPts val="500"/>
              </a:spcBef>
              <a:spcAft>
                <a:spcPts val="0"/>
              </a:spcAft>
              <a:buFont typeface="Arial" panose="020B0604020202020204" pitchFamily="34" charset="0"/>
              <a:buChar char="●"/>
            </a:pPr>
            <a:r>
              <a:rPr lang="en-US" sz="2000" dirty="0">
                <a:solidFill>
                  <a:schemeClr val="bg2"/>
                </a:solidFill>
                <a:latin typeface="Arial"/>
                <a:ea typeface="Arial" panose="020B0604020202020204" pitchFamily="34" charset="0"/>
                <a:cs typeface="Arial"/>
              </a:rPr>
              <a:t>Counter irrational exuberance with thorough risk management especially early </a:t>
            </a:r>
            <a:endParaRPr lang="en-US" dirty="0">
              <a:solidFill>
                <a:schemeClr val="bg2"/>
              </a:solidFill>
              <a:latin typeface="Arial"/>
              <a:ea typeface="Arial" panose="020B0604020202020204" pitchFamily="34" charset="0"/>
              <a:cs typeface="Arial"/>
            </a:endParaRPr>
          </a:p>
          <a:p>
            <a:pPr>
              <a:lnSpc>
                <a:spcPct val="90000"/>
              </a:lnSpc>
              <a:spcBef>
                <a:spcPts val="500"/>
              </a:spcBef>
            </a:pPr>
            <a:r>
              <a:rPr lang="en-US" sz="2000" dirty="0">
                <a:solidFill>
                  <a:schemeClr val="bg2"/>
                </a:solidFill>
                <a:latin typeface="Arial"/>
                <a:ea typeface="Arial" panose="020B0604020202020204" pitchFamily="34" charset="0"/>
                <a:cs typeface="Arial"/>
              </a:rPr>
              <a:t>LL 8.4: Sufficient engineering and tabletop peer reviews should be included in the contract (e.g., engineering peer reviews, deliverables)</a:t>
            </a:r>
            <a:endParaRPr lang="en-US" dirty="0">
              <a:solidFill>
                <a:schemeClr val="bg2"/>
              </a:solidFill>
              <a:latin typeface="Arial"/>
              <a:ea typeface="Arial" panose="020B0604020202020204" pitchFamily="34" charset="0"/>
              <a:cs typeface="Arial"/>
            </a:endParaRPr>
          </a:p>
          <a:p>
            <a:pPr>
              <a:lnSpc>
                <a:spcPct val="90000"/>
              </a:lnSpc>
              <a:spcBef>
                <a:spcPts val="500"/>
              </a:spcBef>
            </a:pPr>
            <a:r>
              <a:rPr lang="en-US" sz="2000" dirty="0">
                <a:solidFill>
                  <a:schemeClr val="bg2"/>
                </a:solidFill>
                <a:latin typeface="Arial"/>
                <a:ea typeface="Arial" panose="020B0604020202020204" pitchFamily="34" charset="0"/>
                <a:cs typeface="Arial"/>
              </a:rPr>
              <a:t>LL 8.5: Acknowledge expertise across different institutions even when it conflicts w​</a:t>
            </a:r>
            <a:r>
              <a:rPr lang="en-US" sz="2000" dirty="0" err="1">
                <a:solidFill>
                  <a:schemeClr val="bg2"/>
                </a:solidFill>
                <a:latin typeface="Arial"/>
                <a:ea typeface="Arial" panose="020B0604020202020204" pitchFamily="34" charset="0"/>
                <a:cs typeface="Arial"/>
              </a:rPr>
              <a:t>ith</a:t>
            </a:r>
            <a:r>
              <a:rPr lang="en-US" sz="2000" dirty="0">
                <a:solidFill>
                  <a:schemeClr val="bg2"/>
                </a:solidFill>
                <a:latin typeface="Arial"/>
                <a:ea typeface="Arial" panose="020B0604020202020204" pitchFamily="34" charset="0"/>
                <a:cs typeface="Arial"/>
              </a:rPr>
              <a:t> the GSFC institutional knowledge </a:t>
            </a:r>
            <a:endParaRPr lang="en-US" dirty="0">
              <a:solidFill>
                <a:schemeClr val="bg2"/>
              </a:solidFill>
              <a:latin typeface="Arial" panose="020B0604020202020204" pitchFamily="34" charset="0"/>
              <a:ea typeface="Arial" panose="020B0604020202020204" pitchFamily="34" charset="0"/>
            </a:endParaRPr>
          </a:p>
          <a:p>
            <a:pPr>
              <a:lnSpc>
                <a:spcPct val="90000"/>
              </a:lnSpc>
              <a:spcBef>
                <a:spcPts val="500"/>
              </a:spcBef>
            </a:pPr>
            <a:r>
              <a:rPr lang="en-US" sz="2000" dirty="0">
                <a:solidFill>
                  <a:schemeClr val="bg2"/>
                </a:solidFill>
                <a:latin typeface="Arial"/>
                <a:ea typeface="Arial" panose="020B0604020202020204" pitchFamily="34" charset="0"/>
                <a:cs typeface="Arial"/>
              </a:rPr>
              <a:t>LL 8.6: Specialized review teams for high risk areas were very effective (e.g., optical PIT, evaluating advice across institutions) and should be encouraged</a:t>
            </a:r>
            <a:endParaRPr lang="en-US" dirty="0">
              <a:solidFill>
                <a:schemeClr val="bg2"/>
              </a:solidFill>
              <a:effectLst/>
              <a:latin typeface="Arial"/>
              <a:ea typeface="Arial" panose="020B0604020202020204" pitchFamily="34" charset="0"/>
              <a:cs typeface="Arial"/>
            </a:endParaRPr>
          </a:p>
        </p:txBody>
      </p:sp>
    </p:spTree>
    <p:extLst>
      <p:ext uri="{BB962C8B-B14F-4D97-AF65-F5344CB8AC3E}">
        <p14:creationId xmlns:p14="http://schemas.microsoft.com/office/powerpoint/2010/main" val="788741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625" y="-234185"/>
            <a:ext cx="10515600" cy="1325563"/>
          </a:xfrm>
        </p:spPr>
        <p:txBody>
          <a:bodyPr>
            <a:normAutofit/>
          </a:bodyPr>
          <a:lstStyle/>
          <a:p>
            <a:pPr algn="ctr"/>
            <a:r>
              <a:rPr lang="en-US" sz="3600" b="1">
                <a:solidFill>
                  <a:schemeClr val="bg2"/>
                </a:solidFill>
              </a:rPr>
              <a:t>Summary of Guiding Principles</a:t>
            </a:r>
          </a:p>
        </p:txBody>
      </p:sp>
      <p:sp>
        <p:nvSpPr>
          <p:cNvPr id="4" name="Content Placeholder 2"/>
          <p:cNvSpPr>
            <a:spLocks noGrp="1"/>
          </p:cNvSpPr>
          <p:nvPr>
            <p:ph idx="1"/>
          </p:nvPr>
        </p:nvSpPr>
        <p:spPr>
          <a:xfrm>
            <a:off x="-651185" y="950419"/>
            <a:ext cx="9120057" cy="5844556"/>
          </a:xfrm>
        </p:spPr>
        <p:txBody>
          <a:bodyPr vert="horz" lIns="91440" tIns="45720" rIns="91440" bIns="45720" rtlCol="0" anchor="t">
            <a:noAutofit/>
          </a:bodyPr>
          <a:lstStyle/>
          <a:p>
            <a:pPr marL="1371600" lvl="2" indent="-457200">
              <a:buAutoNum type="arabicPeriod"/>
            </a:pPr>
            <a:r>
              <a:rPr lang="en-US" b="1" dirty="0">
                <a:solidFill>
                  <a:srgbClr val="00B050"/>
                </a:solidFill>
              </a:rPr>
              <a:t>Utilize revolutionary big rockets </a:t>
            </a:r>
            <a:r>
              <a:rPr lang="en-US" dirty="0">
                <a:solidFill>
                  <a:schemeClr val="tx2"/>
                </a:solidFill>
              </a:rPr>
              <a:t>to reduce system complexity:  </a:t>
            </a:r>
          </a:p>
          <a:p>
            <a:pPr marL="1371600" lvl="2" indent="-457200">
              <a:buAutoNum type="arabicPeriod"/>
            </a:pPr>
            <a:r>
              <a:rPr lang="en-US" b="1" dirty="0">
                <a:solidFill>
                  <a:srgbClr val="00B050"/>
                </a:solidFill>
              </a:rPr>
              <a:t>Telescope</a:t>
            </a:r>
            <a:r>
              <a:rPr lang="en-US" dirty="0">
                <a:solidFill>
                  <a:schemeClr val="tx2"/>
                </a:solidFill>
              </a:rPr>
              <a:t> </a:t>
            </a:r>
            <a:r>
              <a:rPr lang="en-US" b="1" dirty="0">
                <a:solidFill>
                  <a:srgbClr val="00B050"/>
                </a:solidFill>
              </a:rPr>
              <a:t>Evolution not Revolution</a:t>
            </a:r>
            <a:r>
              <a:rPr lang="en-US" dirty="0">
                <a:solidFill>
                  <a:schemeClr val="tx2"/>
                </a:solidFill>
              </a:rPr>
              <a:t>: Segmented, scalable, verifiable telescopes building upon JWST (but with a baffle)</a:t>
            </a:r>
            <a:endParaRPr lang="en-US" dirty="0"/>
          </a:p>
          <a:p>
            <a:pPr marL="1371600" lvl="2" indent="-457200">
              <a:buAutoNum type="arabicPeriod"/>
            </a:pPr>
            <a:r>
              <a:rPr lang="en-US" b="1" dirty="0">
                <a:solidFill>
                  <a:srgbClr val="00B050"/>
                </a:solidFill>
              </a:rPr>
              <a:t>Planned Servicing</a:t>
            </a:r>
            <a:r>
              <a:rPr lang="en-US" dirty="0">
                <a:solidFill>
                  <a:schemeClr val="tx2"/>
                </a:solidFill>
              </a:rPr>
              <a:t>: Mountaintop-like observatory at L2 can reduce initial instrument development time, reduce risks, and optimize science/dollar</a:t>
            </a:r>
          </a:p>
          <a:p>
            <a:pPr marL="1371600" lvl="2" indent="-457200">
              <a:buAutoNum type="arabicPeriod"/>
            </a:pPr>
            <a:r>
              <a:rPr lang="en-US" b="1" dirty="0">
                <a:solidFill>
                  <a:srgbClr val="00B050"/>
                </a:solidFill>
              </a:rPr>
              <a:t>Large margin </a:t>
            </a:r>
            <a:r>
              <a:rPr lang="en-US" dirty="0">
                <a:solidFill>
                  <a:schemeClr val="tx2"/>
                </a:solidFill>
              </a:rPr>
              <a:t>from the start: science and technical margin built into the architecture reduce risk and  design and analysis iterations.  </a:t>
            </a:r>
          </a:p>
          <a:p>
            <a:pPr marL="1371600" lvl="2" indent="-457200">
              <a:buAutoNum type="arabicPeriod"/>
            </a:pPr>
            <a:r>
              <a:rPr lang="en-US" dirty="0">
                <a:solidFill>
                  <a:srgbClr val="00B050"/>
                </a:solidFill>
              </a:rPr>
              <a:t>“</a:t>
            </a:r>
            <a:r>
              <a:rPr lang="en-US" b="1" dirty="0">
                <a:solidFill>
                  <a:srgbClr val="00B050"/>
                </a:solidFill>
              </a:rPr>
              <a:t>Build to schedule </a:t>
            </a:r>
            <a:r>
              <a:rPr lang="en-US" dirty="0">
                <a:solidFill>
                  <a:schemeClr val="tx2"/>
                </a:solidFill>
              </a:rPr>
              <a:t>philosophy”:  Fix development schedule and make it a requirement</a:t>
            </a:r>
          </a:p>
          <a:p>
            <a:pPr marL="1371600" lvl="2" indent="-457200">
              <a:buAutoNum type="arabicPeriod"/>
            </a:pPr>
            <a:r>
              <a:rPr lang="en-US" b="1" dirty="0">
                <a:solidFill>
                  <a:srgbClr val="00B050"/>
                </a:solidFill>
              </a:rPr>
              <a:t>Mature architecture holistically </a:t>
            </a:r>
            <a:r>
              <a:rPr lang="en-US" u="sng" dirty="0">
                <a:solidFill>
                  <a:schemeClr val="tx2"/>
                </a:solidFill>
              </a:rPr>
              <a:t>fully</a:t>
            </a:r>
            <a:r>
              <a:rPr lang="en-US" dirty="0">
                <a:solidFill>
                  <a:schemeClr val="tx2"/>
                </a:solidFill>
              </a:rPr>
              <a:t> before starting development phase with proper budget phasing </a:t>
            </a:r>
          </a:p>
          <a:p>
            <a:pPr marL="1371600" lvl="2" indent="-457200">
              <a:buAutoNum type="arabicPeriod"/>
            </a:pPr>
            <a:r>
              <a:rPr lang="en-US" b="1" dirty="0">
                <a:solidFill>
                  <a:srgbClr val="00B050"/>
                </a:solidFill>
              </a:rPr>
              <a:t>System and verification complexity </a:t>
            </a:r>
            <a:r>
              <a:rPr lang="en-US" dirty="0"/>
              <a:t>are major elements of risk. A warm telescope with active technologies will reduce these risks.</a:t>
            </a:r>
            <a:endParaRPr lang="en-US" dirty="0">
              <a:solidFill>
                <a:schemeClr val="tx2"/>
              </a:solidFill>
              <a:ea typeface="+mn-lt"/>
              <a:cs typeface="+mn-lt"/>
            </a:endParaRPr>
          </a:p>
          <a:p>
            <a:pPr marL="1371600" lvl="2" indent="-457200">
              <a:buAutoNum type="arabicPeriod"/>
            </a:pPr>
            <a:r>
              <a:rPr lang="en-US" b="1" dirty="0">
                <a:solidFill>
                  <a:srgbClr val="00B050"/>
                </a:solidFill>
              </a:rPr>
              <a:t>Managing</a:t>
            </a:r>
            <a:r>
              <a:rPr lang="en-US" dirty="0">
                <a:solidFill>
                  <a:srgbClr val="00B050"/>
                </a:solidFill>
              </a:rPr>
              <a:t> </a:t>
            </a:r>
            <a:r>
              <a:rPr lang="en-US" b="1" dirty="0">
                <a:solidFill>
                  <a:srgbClr val="00B050"/>
                </a:solidFill>
              </a:rPr>
              <a:t>human factors </a:t>
            </a:r>
            <a:r>
              <a:rPr lang="en-US" dirty="0">
                <a:solidFill>
                  <a:srgbClr val="FFFFFF"/>
                </a:solidFill>
              </a:rPr>
              <a:t>throughout the mission lifecycle is critical to mission success</a:t>
            </a:r>
          </a:p>
          <a:p>
            <a:pPr marL="0" indent="0">
              <a:buNone/>
            </a:pPr>
            <a:endParaRPr lang="en-US" sz="2000" dirty="0">
              <a:solidFill>
                <a:srgbClr val="FFFFFF"/>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87435" y="1071252"/>
            <a:ext cx="1397137" cy="1746310"/>
          </a:xfrm>
          <a:prstGeom prst="rect">
            <a:avLst/>
          </a:prstGeom>
        </p:spPr>
      </p:pic>
      <p:pic>
        <p:nvPicPr>
          <p:cNvPr id="1026" name="Picture 2" descr="https://www.nasa.gov/sites/default/files/thumbnails/image/artemis_i_updat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43984" y="3201263"/>
            <a:ext cx="1286902" cy="12869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nasa.gov/sites/default/files/thumbnails/image/for_press_relea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39400" y="3460217"/>
            <a:ext cx="1466598" cy="82496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09303" y="4658908"/>
            <a:ext cx="3096695" cy="1741891"/>
          </a:xfrm>
          <a:prstGeom prst="rect">
            <a:avLst/>
          </a:prstGeom>
        </p:spPr>
      </p:pic>
    </p:spTree>
    <p:extLst>
      <p:ext uri="{BB962C8B-B14F-4D97-AF65-F5344CB8AC3E}">
        <p14:creationId xmlns:p14="http://schemas.microsoft.com/office/powerpoint/2010/main" val="873355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468" y="195435"/>
            <a:ext cx="10200534" cy="625181"/>
          </a:xfrm>
        </p:spPr>
        <p:txBody>
          <a:bodyPr>
            <a:noAutofit/>
          </a:bodyPr>
          <a:lstStyle/>
          <a:p>
            <a:pPr algn="ctr"/>
            <a:r>
              <a:rPr lang="en-US" sz="4000" dirty="0">
                <a:solidFill>
                  <a:schemeClr val="bg2"/>
                </a:solidFill>
              </a:rPr>
              <a:t>Summary</a:t>
            </a:r>
          </a:p>
        </p:txBody>
      </p:sp>
      <p:sp>
        <p:nvSpPr>
          <p:cNvPr id="4" name="Content Placeholder 3"/>
          <p:cNvSpPr>
            <a:spLocks noGrp="1"/>
          </p:cNvSpPr>
          <p:nvPr>
            <p:ph sz="half" idx="1"/>
          </p:nvPr>
        </p:nvSpPr>
        <p:spPr>
          <a:xfrm>
            <a:off x="340467" y="1154566"/>
            <a:ext cx="5505161" cy="5165211"/>
          </a:xfrm>
        </p:spPr>
        <p:txBody>
          <a:bodyPr vert="horz" lIns="91440" tIns="45720" rIns="91440" bIns="45720" rtlCol="0" anchor="t">
            <a:noAutofit/>
          </a:bodyPr>
          <a:lstStyle/>
          <a:p>
            <a:r>
              <a:rPr lang="en-US" sz="2400" dirty="0"/>
              <a:t>JWST was the first of a kind large segmented telescope in space</a:t>
            </a:r>
          </a:p>
          <a:p>
            <a:r>
              <a:rPr lang="en-US" sz="2400" dirty="0"/>
              <a:t>Habitable Worlds Observatory is opportunity to implement lessons learned</a:t>
            </a:r>
          </a:p>
          <a:p>
            <a:r>
              <a:rPr lang="en-US" sz="2400" dirty="0"/>
              <a:t>Team is continuing to document work, mature ideas, and infuse hard-won knowledge into next steps</a:t>
            </a:r>
          </a:p>
          <a:p>
            <a:r>
              <a:rPr lang="en-US" sz="2400" dirty="0"/>
              <a:t>Next step will be to transition beyond developing lessons learned into implementation</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40835" y="958983"/>
            <a:ext cx="3800167" cy="2481333"/>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8201" y="3578682"/>
            <a:ext cx="5829897" cy="3279317"/>
          </a:xfrm>
          <a:prstGeom prst="rect">
            <a:avLst/>
          </a:prstGeom>
        </p:spPr>
      </p:pic>
    </p:spTree>
    <p:extLst>
      <p:ext uri="{BB962C8B-B14F-4D97-AF65-F5344CB8AC3E}">
        <p14:creationId xmlns:p14="http://schemas.microsoft.com/office/powerpoint/2010/main" val="533823860"/>
      </p:ext>
    </p:extLst>
  </p:cSld>
  <p:clrMapOvr>
    <a:masterClrMapping/>
  </p:clrMapOvr>
</p:sld>
</file>

<file path=ppt/theme/theme1.xml><?xml version="1.0" encoding="utf-8"?>
<a:theme xmlns:a="http://schemas.openxmlformats.org/drawingml/2006/main" name="LUVOIR-Dark">
  <a:themeElements>
    <a:clrScheme name="LUVOIR">
      <a:dk1>
        <a:srgbClr val="000000"/>
      </a:dk1>
      <a:lt1>
        <a:srgbClr val="000000"/>
      </a:lt1>
      <a:dk2>
        <a:srgbClr val="FFFFFF"/>
      </a:dk2>
      <a:lt2>
        <a:srgbClr val="FFFFFF"/>
      </a:lt2>
      <a:accent1>
        <a:srgbClr val="27275F"/>
      </a:accent1>
      <a:accent2>
        <a:srgbClr val="2C3A97"/>
      </a:accent2>
      <a:accent3>
        <a:srgbClr val="0065FF"/>
      </a:accent3>
      <a:accent4>
        <a:srgbClr val="77B3FF"/>
      </a:accent4>
      <a:accent5>
        <a:srgbClr val="C6E1FF"/>
      </a:accent5>
      <a:accent6>
        <a:srgbClr val="F9AA00"/>
      </a:accent6>
      <a:hlink>
        <a:srgbClr val="545C67"/>
      </a:hlink>
      <a:folHlink>
        <a:srgbClr val="DBE4ED"/>
      </a:folHlink>
    </a:clrScheme>
    <a:fontScheme name="LUVOIR">
      <a:majorFont>
        <a:latin typeface="Helvetica Bold"/>
        <a:ea typeface=""/>
        <a:cs typeface=""/>
      </a:majorFont>
      <a:minorFont>
        <a:latin typeface="Helvetic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VOIR-Dark" id="{697F3A7D-2CD1-49FC-B5AD-1C1C157657F1}" vid="{CD22B295-DBC0-4C98-ABC2-7BBC059E0F3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45EAC58210DF4449F4BF6C4D5C698B7" ma:contentTypeVersion="2" ma:contentTypeDescription="Create a new document." ma:contentTypeScope="" ma:versionID="b37591feee6f97b188e36d000d6d100d">
  <xsd:schema xmlns:xsd="http://www.w3.org/2001/XMLSchema" xmlns:xs="http://www.w3.org/2001/XMLSchema" xmlns:p="http://schemas.microsoft.com/office/2006/metadata/properties" xmlns:ns2="d2de8416-ffdc-41bd-ba9f-ac966ed2c7af" targetNamespace="http://schemas.microsoft.com/office/2006/metadata/properties" ma:root="true" ma:fieldsID="c4220c7fd2898d51fd3c7ae117234b6c" ns2:_="">
    <xsd:import namespace="d2de8416-ffdc-41bd-ba9f-ac966ed2c7af"/>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de8416-ffdc-41bd-ba9f-ac966ed2c7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E126E33-C1AF-490C-A7F4-787E806C5379}">
  <ds:schemaRefs>
    <ds:schemaRef ds:uri="http://purl.org/dc/dcmitype/"/>
    <ds:schemaRef ds:uri="http://purl.org/dc/terms/"/>
    <ds:schemaRef ds:uri="http://schemas.openxmlformats.org/package/2006/metadata/core-properties"/>
    <ds:schemaRef ds:uri="http://purl.org/dc/elements/1.1/"/>
    <ds:schemaRef ds:uri="http://schemas.microsoft.com/office/2006/documentManagement/types"/>
    <ds:schemaRef ds:uri="d2de8416-ffdc-41bd-ba9f-ac966ed2c7af"/>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41FAE7A-9F9F-4CA6-A5AB-0B115C54A11A}">
  <ds:schemaRefs>
    <ds:schemaRef ds:uri="d2de8416-ffdc-41bd-ba9f-ac966ed2c7a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8A0C3DA-CA0D-4FAE-A8E6-B59EA64C6A2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LUVOIR-Dark</Template>
  <TotalTime>1781</TotalTime>
  <Words>2101</Words>
  <Application>Microsoft Office PowerPoint</Application>
  <PresentationFormat>Widescreen</PresentationFormat>
  <Paragraphs>156</Paragraphs>
  <Slides>14</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Avenir Book</vt:lpstr>
      <vt:lpstr>Calibri</vt:lpstr>
      <vt:lpstr>Courier New</vt:lpstr>
      <vt:lpstr>Helvetica Bold</vt:lpstr>
      <vt:lpstr>Helvetica Light</vt:lpstr>
      <vt:lpstr>LUVOIR-Dark</vt:lpstr>
      <vt:lpstr>JWST Lessons Learned Presentation HWO Face to Face Meeting, November 1st, 2023</vt:lpstr>
      <vt:lpstr>Lessons Learned Background</vt:lpstr>
      <vt:lpstr>Overall Process Summary</vt:lpstr>
      <vt:lpstr>Summary of Guiding Principles</vt:lpstr>
      <vt:lpstr>Design Principle 1: Utilize revolutionary big rockets to reduce system complexity </vt:lpstr>
      <vt:lpstr>Design Principle 2: Telescope Evolution not Revolution: Segmented, scalable, verifiable telescopes building upon JWST (but with a baffle) </vt:lpstr>
      <vt:lpstr>Design Principle 3: Planned Servicing: Mountaintop-like observatory at L2 can reduce initial instrument development time, reduce risks, and optimize science/dollar  </vt:lpstr>
      <vt:lpstr>Design Principle 4: Large margin from the start: science and technical margin built into architecture reduce risk and design and analysis iterations  </vt:lpstr>
      <vt:lpstr>Design Principle 5:  “Build to schedule philosophy”:  Fix development schedule and make it a requirement  </vt:lpstr>
      <vt:lpstr>Design Principle 6: Mature architecture and technology fully before starting development phase with proper budget phasing </vt:lpstr>
      <vt:lpstr>Design Principle 7:  System and verification complexity are major elements of risk. A warm telescope with active technologies will reduce these risks.  </vt:lpstr>
      <vt:lpstr>Design Principle 8: Managing human factors throughout the mission lifecycle is critical to mission success  </vt:lpstr>
      <vt:lpstr>Summary of Guiding Principles</vt:lpstr>
      <vt:lpstr>Summary</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SciEngTagUp1_12052017</dc:title>
  <dc:creator>Bolcar, Matthew R. (GSFC-5510)</dc:creator>
  <cp:lastModifiedBy>EILEEN Mitchell</cp:lastModifiedBy>
  <cp:revision>125</cp:revision>
  <cp:lastPrinted>2019-08-09T16:34:10Z</cp:lastPrinted>
  <dcterms:created xsi:type="dcterms:W3CDTF">2017-12-05T20:28:39Z</dcterms:created>
  <dcterms:modified xsi:type="dcterms:W3CDTF">2023-10-20T13:45:34Z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0x010100145EAC58210DF4449F4BF6C4D5C698B7</vt:lpwstr>
  </property>
</Properties>
</file>