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7917"/>
    <a:srgbClr val="C29D4E"/>
    <a:srgbClr val="E3DFD7"/>
    <a:srgbClr val="253E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80"/>
    <p:restoredTop sz="93440"/>
  </p:normalViewPr>
  <p:slideViewPr>
    <p:cSldViewPr snapToGrid="0" snapToObjects="1">
      <p:cViewPr varScale="1">
        <p:scale>
          <a:sx n="43" d="100"/>
          <a:sy n="43" d="100"/>
        </p:scale>
        <p:origin x="3832"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1D758-19BE-0E42-B185-BDE52B38EF57}" type="datetimeFigureOut">
              <a:rPr lang="en-US" smtClean="0"/>
              <a:t>10/19/23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2F74E-4B37-7347-AD93-F07DFEE6F243}" type="slidenum">
              <a:rPr lang="en-US" smtClean="0"/>
              <a:t>‹#›</a:t>
            </a:fld>
            <a:endParaRPr lang="en-US"/>
          </a:p>
        </p:txBody>
      </p:sp>
    </p:spTree>
    <p:extLst>
      <p:ext uri="{BB962C8B-B14F-4D97-AF65-F5344CB8AC3E}">
        <p14:creationId xmlns:p14="http://schemas.microsoft.com/office/powerpoint/2010/main" val="109259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D2F74E-4B37-7347-AD93-F07DFEE6F243}" type="slidenum">
              <a:rPr lang="en-US" smtClean="0"/>
              <a:t>1</a:t>
            </a:fld>
            <a:endParaRPr lang="en-US"/>
          </a:p>
        </p:txBody>
      </p:sp>
    </p:spTree>
    <p:extLst>
      <p:ext uri="{BB962C8B-B14F-4D97-AF65-F5344CB8AC3E}">
        <p14:creationId xmlns:p14="http://schemas.microsoft.com/office/powerpoint/2010/main" val="3063205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CCF505-33CF-AA4B-AF96-156080EF73A7}" type="datetimeFigureOut">
              <a:rPr lang="en-US" smtClean="0"/>
              <a:t>10/19/23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364887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CF505-33CF-AA4B-AF96-156080EF73A7}" type="datetimeFigureOut">
              <a:rPr lang="en-US" smtClean="0"/>
              <a:t>10/19/23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2231008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CCF505-33CF-AA4B-AF96-156080EF73A7}" type="datetimeFigureOut">
              <a:rPr lang="en-US" smtClean="0"/>
              <a:t>10/19/23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1724624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CCF505-33CF-AA4B-AF96-156080EF73A7}" type="datetimeFigureOut">
              <a:rPr lang="en-US" smtClean="0"/>
              <a:t>10/19/23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174017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CCF505-33CF-AA4B-AF96-156080EF73A7}" type="datetimeFigureOut">
              <a:rPr lang="en-US" smtClean="0"/>
              <a:t>10/19/23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273781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CCF505-33CF-AA4B-AF96-156080EF73A7}" type="datetimeFigureOut">
              <a:rPr lang="en-US" smtClean="0"/>
              <a:t>10/19/23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219385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CF505-33CF-AA4B-AF96-156080EF73A7}" type="datetimeFigureOut">
              <a:rPr lang="en-US" smtClean="0"/>
              <a:t>10/19/23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2040253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ECCF505-33CF-AA4B-AF96-156080EF73A7}" type="datetimeFigureOut">
              <a:rPr lang="en-US" smtClean="0"/>
              <a:t>10/19/23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1485255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BECCF505-33CF-AA4B-AF96-156080EF73A7}" type="datetimeFigureOut">
              <a:rPr lang="en-US" smtClean="0"/>
              <a:t>10/19/23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3694267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CF505-33CF-AA4B-AF96-156080EF73A7}" type="datetimeFigureOut">
              <a:rPr lang="en-US" smtClean="0"/>
              <a:t>10/19/23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542381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CCF505-33CF-AA4B-AF96-156080EF73A7}" type="datetimeFigureOut">
              <a:rPr lang="en-US" smtClean="0"/>
              <a:t>10/19/23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3430-4B4B-5548-A32A-D997003631D7}" type="slidenum">
              <a:rPr lang="en-US" smtClean="0"/>
              <a:t>‹#›</a:t>
            </a:fld>
            <a:endParaRPr lang="en-US"/>
          </a:p>
        </p:txBody>
      </p:sp>
    </p:spTree>
    <p:extLst>
      <p:ext uri="{BB962C8B-B14F-4D97-AF65-F5344CB8AC3E}">
        <p14:creationId xmlns:p14="http://schemas.microsoft.com/office/powerpoint/2010/main" val="2424947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BECCF505-33CF-AA4B-AF96-156080EF73A7}" type="datetimeFigureOut">
              <a:rPr lang="en-US" smtClean="0"/>
              <a:t>10/19/23</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3C0D3430-4B4B-5548-A32A-D997003631D7}" type="slidenum">
              <a:rPr lang="en-US" smtClean="0"/>
              <a:t>‹#›</a:t>
            </a:fld>
            <a:endParaRPr lang="en-US"/>
          </a:p>
        </p:txBody>
      </p:sp>
    </p:spTree>
    <p:extLst>
      <p:ext uri="{BB962C8B-B14F-4D97-AF65-F5344CB8AC3E}">
        <p14:creationId xmlns:p14="http://schemas.microsoft.com/office/powerpoint/2010/main" val="6397867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hyperlink" Target="https://arc.aiaa.org/doi/10.2514/6.2023-2712" TargetMode="External"/><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hyperlink" Target="https://arc.aiaa.org/doi/10.2514/6.2023-1912" TargetMode="External"/><Relationship Id="rId11" Type="http://schemas.openxmlformats.org/officeDocument/2006/relationships/image" Target="../media/image6.png"/><Relationship Id="rId5" Type="http://schemas.openxmlformats.org/officeDocument/2006/relationships/hyperlink" Target="https://ntrs.nasa.gov/citations/20110007355" TargetMode="External"/><Relationship Id="rId1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 name="Picture 42" descr="A graph of a graph&#10;&#10;Description automatically generated with medium confidence">
            <a:extLst>
              <a:ext uri="{FF2B5EF4-FFF2-40B4-BE49-F238E27FC236}">
                <a16:creationId xmlns:a16="http://schemas.microsoft.com/office/drawing/2014/main" id="{02C2F4B7-9CC6-C5A8-29D0-12DD5AB90AE1}"/>
              </a:ext>
            </a:extLst>
          </p:cNvPr>
          <p:cNvPicPr>
            <a:picLocks noChangeAspect="1"/>
          </p:cNvPicPr>
          <p:nvPr/>
        </p:nvPicPr>
        <p:blipFill>
          <a:blip r:embed="rId3"/>
          <a:stretch>
            <a:fillRect/>
          </a:stretch>
        </p:blipFill>
        <p:spPr>
          <a:xfrm>
            <a:off x="29813753" y="13782858"/>
            <a:ext cx="7772400" cy="2228088"/>
          </a:xfrm>
          <a:prstGeom prst="rect">
            <a:avLst/>
          </a:prstGeom>
        </p:spPr>
      </p:pic>
      <p:pic>
        <p:nvPicPr>
          <p:cNvPr id="37" name="Picture 36">
            <a:extLst>
              <a:ext uri="{FF2B5EF4-FFF2-40B4-BE49-F238E27FC236}">
                <a16:creationId xmlns:a16="http://schemas.microsoft.com/office/drawing/2014/main" id="{65F3F4C9-D0EE-E712-C560-E0D8ED847F90}"/>
              </a:ext>
            </a:extLst>
          </p:cNvPr>
          <p:cNvPicPr>
            <a:picLocks noChangeAspect="1"/>
          </p:cNvPicPr>
          <p:nvPr/>
        </p:nvPicPr>
        <p:blipFill>
          <a:blip r:embed="rId4"/>
          <a:stretch>
            <a:fillRect/>
          </a:stretch>
        </p:blipFill>
        <p:spPr>
          <a:xfrm>
            <a:off x="23094990" y="27683882"/>
            <a:ext cx="5465921" cy="4144162"/>
          </a:xfrm>
          <a:prstGeom prst="rect">
            <a:avLst/>
          </a:prstGeom>
        </p:spPr>
      </p:pic>
      <p:sp>
        <p:nvSpPr>
          <p:cNvPr id="2" name="Rounded Rectangle 1">
            <a:extLst>
              <a:ext uri="{FF2B5EF4-FFF2-40B4-BE49-F238E27FC236}">
                <a16:creationId xmlns:a16="http://schemas.microsoft.com/office/drawing/2014/main" id="{EA140F03-B567-C039-1434-49501BB5D988}"/>
              </a:ext>
            </a:extLst>
          </p:cNvPr>
          <p:cNvSpPr/>
          <p:nvPr/>
        </p:nvSpPr>
        <p:spPr>
          <a:xfrm>
            <a:off x="711200" y="4476608"/>
            <a:ext cx="13716000" cy="9653463"/>
          </a:xfrm>
          <a:prstGeom prst="roundRect">
            <a:avLst/>
          </a:prstGeom>
          <a:solidFill>
            <a:schemeClr val="bg1"/>
          </a:solidFill>
          <a:ln w="190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a:extLst>
              <a:ext uri="{FF2B5EF4-FFF2-40B4-BE49-F238E27FC236}">
                <a16:creationId xmlns:a16="http://schemas.microsoft.com/office/drawing/2014/main" id="{F4705A4C-F1AB-299E-C101-E7AC8CA73152}"/>
              </a:ext>
            </a:extLst>
          </p:cNvPr>
          <p:cNvSpPr/>
          <p:nvPr/>
        </p:nvSpPr>
        <p:spPr>
          <a:xfrm>
            <a:off x="15092312" y="4476608"/>
            <a:ext cx="13716000" cy="27847137"/>
          </a:xfrm>
          <a:prstGeom prst="roundRect">
            <a:avLst>
              <a:gd name="adj" fmla="val 13572"/>
            </a:avLst>
          </a:prstGeom>
          <a:noFill/>
          <a:ln w="190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5B567C4D-CCBB-F82B-FF3D-2E5F65B07ACC}"/>
              </a:ext>
            </a:extLst>
          </p:cNvPr>
          <p:cNvSpPr/>
          <p:nvPr/>
        </p:nvSpPr>
        <p:spPr>
          <a:xfrm>
            <a:off x="29417632" y="4573880"/>
            <a:ext cx="13716000" cy="12040935"/>
          </a:xfrm>
          <a:prstGeom prst="roundRect">
            <a:avLst/>
          </a:prstGeom>
          <a:noFill/>
          <a:ln w="190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4078AE8B-C019-7895-155B-02B9A082F353}"/>
              </a:ext>
            </a:extLst>
          </p:cNvPr>
          <p:cNvSpPr/>
          <p:nvPr/>
        </p:nvSpPr>
        <p:spPr>
          <a:xfrm>
            <a:off x="711200" y="14793544"/>
            <a:ext cx="13716000" cy="17566056"/>
          </a:xfrm>
          <a:prstGeom prst="roundRect">
            <a:avLst/>
          </a:prstGeom>
          <a:solidFill>
            <a:schemeClr val="bg1"/>
          </a:solidFill>
          <a:ln w="190500">
            <a:solidFill>
              <a:srgbClr val="C29D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0676E016-9D2B-7EE4-CF0A-A58E06999C24}"/>
              </a:ext>
            </a:extLst>
          </p:cNvPr>
          <p:cNvSpPr/>
          <p:nvPr/>
        </p:nvSpPr>
        <p:spPr>
          <a:xfrm>
            <a:off x="711200" y="558800"/>
            <a:ext cx="42367200" cy="3418377"/>
          </a:xfrm>
          <a:prstGeom prst="roundRect">
            <a:avLst/>
          </a:prstGeom>
          <a:solidFill>
            <a:srgbClr val="E3DFD7"/>
          </a:solidFill>
          <a:ln w="76200">
            <a:solidFill>
              <a:srgbClr val="C29D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p>
        </p:txBody>
      </p:sp>
      <p:sp>
        <p:nvSpPr>
          <p:cNvPr id="50" name="TextBox 49">
            <a:extLst>
              <a:ext uri="{FF2B5EF4-FFF2-40B4-BE49-F238E27FC236}">
                <a16:creationId xmlns:a16="http://schemas.microsoft.com/office/drawing/2014/main" id="{137E0E7C-8E5E-6E9C-6A24-D86C25B479BB}"/>
              </a:ext>
            </a:extLst>
          </p:cNvPr>
          <p:cNvSpPr txBox="1"/>
          <p:nvPr/>
        </p:nvSpPr>
        <p:spPr>
          <a:xfrm>
            <a:off x="5796761" y="4679406"/>
            <a:ext cx="3305585" cy="1200329"/>
          </a:xfrm>
          <a:prstGeom prst="rect">
            <a:avLst/>
          </a:prstGeom>
          <a:noFill/>
        </p:spPr>
        <p:txBody>
          <a:bodyPr wrap="none" rtlCol="0">
            <a:spAutoFit/>
          </a:bodyPr>
          <a:lstStyle/>
          <a:p>
            <a:r>
              <a:rPr lang="en-US" sz="7200" dirty="0">
                <a:solidFill>
                  <a:srgbClr val="00B050"/>
                </a:solidFill>
              </a:rPr>
              <a:t>Abstract</a:t>
            </a:r>
          </a:p>
        </p:txBody>
      </p:sp>
      <p:sp>
        <p:nvSpPr>
          <p:cNvPr id="52" name="TextBox 51">
            <a:extLst>
              <a:ext uri="{FF2B5EF4-FFF2-40B4-BE49-F238E27FC236}">
                <a16:creationId xmlns:a16="http://schemas.microsoft.com/office/drawing/2014/main" id="{C74C33DA-6717-5F6F-0CD7-8F711A4310BF}"/>
              </a:ext>
            </a:extLst>
          </p:cNvPr>
          <p:cNvSpPr txBox="1"/>
          <p:nvPr/>
        </p:nvSpPr>
        <p:spPr>
          <a:xfrm>
            <a:off x="33839873" y="4573880"/>
            <a:ext cx="4785029" cy="1200329"/>
          </a:xfrm>
          <a:prstGeom prst="rect">
            <a:avLst/>
          </a:prstGeom>
          <a:noFill/>
        </p:spPr>
        <p:txBody>
          <a:bodyPr wrap="none" rtlCol="0">
            <a:spAutoFit/>
          </a:bodyPr>
          <a:lstStyle/>
          <a:p>
            <a:pPr algn="ctr"/>
            <a:r>
              <a:rPr lang="en-US" sz="7200" dirty="0">
                <a:solidFill>
                  <a:srgbClr val="FF0000"/>
                </a:solidFill>
              </a:rPr>
              <a:t>Applications</a:t>
            </a:r>
          </a:p>
        </p:txBody>
      </p:sp>
      <p:sp>
        <p:nvSpPr>
          <p:cNvPr id="54" name="TextBox 53">
            <a:extLst>
              <a:ext uri="{FF2B5EF4-FFF2-40B4-BE49-F238E27FC236}">
                <a16:creationId xmlns:a16="http://schemas.microsoft.com/office/drawing/2014/main" id="{52E358CC-2BE9-4CD8-AAD4-4BC6A2E236DE}"/>
              </a:ext>
            </a:extLst>
          </p:cNvPr>
          <p:cNvSpPr txBox="1"/>
          <p:nvPr/>
        </p:nvSpPr>
        <p:spPr>
          <a:xfrm>
            <a:off x="1644804" y="996848"/>
            <a:ext cx="40373693" cy="2554545"/>
          </a:xfrm>
          <a:prstGeom prst="rect">
            <a:avLst/>
          </a:prstGeom>
          <a:noFill/>
        </p:spPr>
        <p:txBody>
          <a:bodyPr wrap="square" rtlCol="0">
            <a:spAutoFit/>
          </a:bodyPr>
          <a:lstStyle/>
          <a:p>
            <a:pPr marL="0" marR="0" algn="ctr">
              <a:spcBef>
                <a:spcPts val="0"/>
              </a:spcBef>
              <a:spcAft>
                <a:spcPts val="0"/>
              </a:spcAft>
            </a:pPr>
            <a:r>
              <a:rPr lang="en-US" sz="8000" kern="100" dirty="0">
                <a:effectLst/>
                <a:latin typeface="Calibri" panose="020F0502020204030204" pitchFamily="34" charset="0"/>
                <a:ea typeface="Calibri" panose="020F0502020204030204" pitchFamily="34" charset="0"/>
                <a:cs typeface="Times New Roman" panose="02020603050405020304" pitchFamily="18" charset="0"/>
              </a:rPr>
              <a:t>1D-Convolutional Neural Network Architecture for Generalized Time-series Segmentation</a:t>
            </a:r>
          </a:p>
          <a:p>
            <a:pPr algn="ctr"/>
            <a:endParaRPr lang="en-US" sz="8000" dirty="0"/>
          </a:p>
        </p:txBody>
      </p:sp>
      <p:sp>
        <p:nvSpPr>
          <p:cNvPr id="55" name="TextBox 54">
            <a:extLst>
              <a:ext uri="{FF2B5EF4-FFF2-40B4-BE49-F238E27FC236}">
                <a16:creationId xmlns:a16="http://schemas.microsoft.com/office/drawing/2014/main" id="{23BF5336-0821-CB99-B10B-4E13AB277071}"/>
              </a:ext>
            </a:extLst>
          </p:cNvPr>
          <p:cNvSpPr txBox="1"/>
          <p:nvPr/>
        </p:nvSpPr>
        <p:spPr>
          <a:xfrm>
            <a:off x="11885641" y="2249408"/>
            <a:ext cx="19077787" cy="1538883"/>
          </a:xfrm>
          <a:prstGeom prst="rect">
            <a:avLst/>
          </a:prstGeom>
          <a:noFill/>
        </p:spPr>
        <p:txBody>
          <a:bodyPr wrap="none" rtlCol="0">
            <a:spAutoFit/>
          </a:bodyPr>
          <a:lstStyle/>
          <a:p>
            <a:pPr algn="ctr"/>
            <a:r>
              <a:rPr lang="en-US" sz="5400" dirty="0"/>
              <a:t>Magnus A. Haw</a:t>
            </a:r>
            <a:r>
              <a:rPr lang="en-US" sz="5400" baseline="30000" dirty="0"/>
              <a:t>1</a:t>
            </a:r>
            <a:r>
              <a:rPr lang="en-US" sz="5400" dirty="0"/>
              <a:t>, Alexandre M. Quintart</a:t>
            </a:r>
            <a:r>
              <a:rPr lang="en-US" sz="5400" baseline="30000" dirty="0"/>
              <a:t>2</a:t>
            </a:r>
            <a:r>
              <a:rPr lang="en-US" sz="5400" dirty="0"/>
              <a:t>, Koushik Chennakesavan</a:t>
            </a:r>
            <a:r>
              <a:rPr lang="en-US" sz="5400" baseline="30000" dirty="0"/>
              <a:t>3</a:t>
            </a:r>
            <a:r>
              <a:rPr lang="en-US" sz="5400" dirty="0"/>
              <a:t> </a:t>
            </a:r>
          </a:p>
          <a:p>
            <a:pPr algn="ctr"/>
            <a:r>
              <a:rPr lang="en-US" sz="4000" baseline="30000" dirty="0"/>
              <a:t>1</a:t>
            </a:r>
            <a:r>
              <a:rPr lang="en-US" sz="4000" dirty="0"/>
              <a:t>NASA Ames Research Center	 </a:t>
            </a:r>
            <a:r>
              <a:rPr lang="en-US" sz="4000" baseline="30000" dirty="0"/>
              <a:t>2</a:t>
            </a:r>
            <a:r>
              <a:rPr lang="en-US" sz="4000" dirty="0"/>
              <a:t>Flying Squirrel	 </a:t>
            </a:r>
            <a:r>
              <a:rPr lang="en-US" sz="4000" baseline="30000" dirty="0"/>
              <a:t>3</a:t>
            </a:r>
            <a:r>
              <a:rPr lang="en-US" sz="4000" dirty="0"/>
              <a:t>Analytical Mechanics Associates Inc.</a:t>
            </a:r>
            <a:endParaRPr lang="en-US" sz="5400" baseline="30000" dirty="0"/>
          </a:p>
        </p:txBody>
      </p:sp>
      <p:sp>
        <p:nvSpPr>
          <p:cNvPr id="59" name="Title 1">
            <a:extLst>
              <a:ext uri="{FF2B5EF4-FFF2-40B4-BE49-F238E27FC236}">
                <a16:creationId xmlns:a16="http://schemas.microsoft.com/office/drawing/2014/main" id="{448049F5-9499-E237-A340-B6FB99D88A26}"/>
              </a:ext>
            </a:extLst>
          </p:cNvPr>
          <p:cNvSpPr txBox="1">
            <a:spLocks/>
          </p:cNvSpPr>
          <p:nvPr/>
        </p:nvSpPr>
        <p:spPr>
          <a:xfrm>
            <a:off x="16687800" y="4523976"/>
            <a:ext cx="10515600" cy="1325563"/>
          </a:xfrm>
          <a:prstGeom prst="rect">
            <a:avLst/>
          </a:prstGeom>
        </p:spPr>
        <p:txBody>
          <a:bodyPr vert="horz" lIns="91440" tIns="45720" rIns="91440" bIns="45720" rtlCol="0" anchor="b">
            <a:normAutofit/>
          </a:bodyPr>
          <a:lstStyle>
            <a:lvl1pPr algn="ctr" defTabSz="4389120" rtl="0" eaLnBrk="1" latinLnBrk="0" hangingPunct="1">
              <a:lnSpc>
                <a:spcPct val="90000"/>
              </a:lnSpc>
              <a:spcBef>
                <a:spcPct val="0"/>
              </a:spcBef>
              <a:buNone/>
              <a:defRPr sz="28800" kern="1200">
                <a:solidFill>
                  <a:schemeClr val="tx1"/>
                </a:solidFill>
                <a:latin typeface="+mj-lt"/>
                <a:ea typeface="+mj-ea"/>
                <a:cs typeface="+mj-cs"/>
              </a:defRPr>
            </a:lvl1pPr>
          </a:lstStyle>
          <a:p>
            <a:r>
              <a:rPr lang="en-US" sz="7200" dirty="0">
                <a:solidFill>
                  <a:srgbClr val="00B0F0"/>
                </a:solidFill>
              </a:rPr>
              <a:t>Architecture</a:t>
            </a:r>
          </a:p>
        </p:txBody>
      </p:sp>
      <p:sp>
        <p:nvSpPr>
          <p:cNvPr id="75" name="TextBox 74">
            <a:extLst>
              <a:ext uri="{FF2B5EF4-FFF2-40B4-BE49-F238E27FC236}">
                <a16:creationId xmlns:a16="http://schemas.microsoft.com/office/drawing/2014/main" id="{3AB209DB-3661-AA6B-1358-02EAECE99402}"/>
              </a:ext>
            </a:extLst>
          </p:cNvPr>
          <p:cNvSpPr txBox="1"/>
          <p:nvPr/>
        </p:nvSpPr>
        <p:spPr>
          <a:xfrm>
            <a:off x="22141974" y="26649132"/>
            <a:ext cx="2843535" cy="369332"/>
          </a:xfrm>
          <a:prstGeom prst="rect">
            <a:avLst/>
          </a:prstGeom>
          <a:noFill/>
        </p:spPr>
        <p:txBody>
          <a:bodyPr wrap="none" rtlCol="0">
            <a:spAutoFit/>
          </a:bodyPr>
          <a:lstStyle/>
          <a:p>
            <a:r>
              <a:rPr lang="en-US" dirty="0">
                <a:solidFill>
                  <a:schemeClr val="bg1"/>
                </a:solidFill>
              </a:rPr>
              <a:t>Simulation mesh (20x20x25)</a:t>
            </a:r>
          </a:p>
        </p:txBody>
      </p:sp>
      <p:sp>
        <p:nvSpPr>
          <p:cNvPr id="82" name="TextBox 81">
            <a:extLst>
              <a:ext uri="{FF2B5EF4-FFF2-40B4-BE49-F238E27FC236}">
                <a16:creationId xmlns:a16="http://schemas.microsoft.com/office/drawing/2014/main" id="{6BC8E7D8-AA2C-A656-6648-C0A9D02EB967}"/>
              </a:ext>
            </a:extLst>
          </p:cNvPr>
          <p:cNvSpPr txBox="1"/>
          <p:nvPr/>
        </p:nvSpPr>
        <p:spPr>
          <a:xfrm>
            <a:off x="29346855" y="28936179"/>
            <a:ext cx="14518340" cy="2585323"/>
          </a:xfrm>
          <a:prstGeom prst="rect">
            <a:avLst/>
          </a:prstGeom>
          <a:noFill/>
        </p:spPr>
        <p:txBody>
          <a:bodyPr wrap="square">
            <a:spAutoFit/>
          </a:bodyPr>
          <a:lstStyle/>
          <a:p>
            <a:r>
              <a:rPr lang="en-US" b="1" i="0" u="sng" strike="noStrike" dirty="0">
                <a:effectLst/>
                <a:latin typeface="Arial" panose="020B0604020202020204" pitchFamily="34" charset="0"/>
              </a:rPr>
              <a:t>References</a:t>
            </a:r>
            <a:r>
              <a:rPr lang="en-US" b="0" i="0" u="none" strike="noStrike" dirty="0">
                <a:effectLst/>
                <a:latin typeface="Arial" panose="020B0604020202020204" pitchFamily="34" charset="0"/>
              </a:rPr>
              <a:t>:</a:t>
            </a:r>
          </a:p>
          <a:p>
            <a:br>
              <a:rPr lang="en-US" dirty="0"/>
            </a:br>
            <a:r>
              <a:rPr lang="en-US" b="0" i="0" u="none" strike="noStrike" dirty="0">
                <a:effectLst/>
              </a:rPr>
              <a:t>[1</a:t>
            </a:r>
            <a:r>
              <a:rPr lang="en-US" dirty="0"/>
              <a:t>] </a:t>
            </a:r>
            <a:r>
              <a:rPr lang="en-US" dirty="0" err="1"/>
              <a:t>Calomino</a:t>
            </a:r>
            <a:r>
              <a:rPr lang="en-US" dirty="0"/>
              <a:t>, A., Bruce, et al., “Evaluation of the NASA Arc Jet Capabilities to Support Mission Requirements,” NASA Technical Reports Server, , No.</a:t>
            </a:r>
            <a:br>
              <a:rPr lang="en-US" dirty="0"/>
            </a:br>
            <a:r>
              <a:rPr lang="en-US" dirty="0"/>
              <a:t>20110007355, 2010. URL </a:t>
            </a:r>
            <a:r>
              <a:rPr lang="en-US" dirty="0">
                <a:hlinkClick r:id="rId5"/>
              </a:rPr>
              <a:t>https://ntrs.nasa.gov/citations/20110007355</a:t>
            </a:r>
            <a:r>
              <a:rPr lang="en-US" dirty="0"/>
              <a:t>.</a:t>
            </a:r>
          </a:p>
          <a:p>
            <a:r>
              <a:rPr lang="en-US" dirty="0"/>
              <a:t>[2] </a:t>
            </a:r>
            <a:r>
              <a:rPr lang="en-US" b="0" i="0" dirty="0">
                <a:solidFill>
                  <a:srgbClr val="000000"/>
                </a:solidFill>
                <a:effectLst/>
              </a:rPr>
              <a:t>Alexandre </a:t>
            </a:r>
            <a:r>
              <a:rPr lang="en-US" b="0" i="0" dirty="0" err="1">
                <a:solidFill>
                  <a:srgbClr val="000000"/>
                </a:solidFill>
                <a:effectLst/>
              </a:rPr>
              <a:t>Quintart</a:t>
            </a:r>
            <a:r>
              <a:rPr lang="en-US" b="0" i="0" dirty="0">
                <a:solidFill>
                  <a:srgbClr val="000000"/>
                </a:solidFill>
                <a:effectLst/>
              </a:rPr>
              <a:t> and Magnus A. Haw. </a:t>
            </a:r>
            <a:r>
              <a:rPr lang="en-US" b="0" i="0" u="none" strike="noStrike" dirty="0">
                <a:solidFill>
                  <a:srgbClr val="000000"/>
                </a:solidFill>
                <a:effectLst/>
                <a:hlinkClick r:id="rId6"/>
              </a:rPr>
              <a:t>"ArcjetCV: a new machine learning application for extracting time-resolved recession measurements from arc jet test videos,"</a:t>
            </a:r>
            <a:r>
              <a:rPr lang="en-US" b="0" i="0" u="none" strike="noStrike" dirty="0">
                <a:solidFill>
                  <a:srgbClr val="000000"/>
                </a:solidFill>
                <a:effectLst/>
              </a:rPr>
              <a:t> </a:t>
            </a:r>
            <a:r>
              <a:rPr lang="en-US" b="0" i="1" dirty="0">
                <a:solidFill>
                  <a:srgbClr val="000000"/>
                </a:solidFill>
                <a:effectLst/>
              </a:rPr>
              <a:t>AIAA SCITECH 2023 Forum</a:t>
            </a:r>
            <a:r>
              <a:rPr lang="en-US" b="0" i="0" dirty="0">
                <a:solidFill>
                  <a:srgbClr val="000000"/>
                </a:solidFill>
                <a:effectLst/>
              </a:rPr>
              <a:t>. January 2023.</a:t>
            </a:r>
          </a:p>
          <a:p>
            <a:r>
              <a:rPr lang="en-US" dirty="0">
                <a:solidFill>
                  <a:srgbClr val="000000"/>
                </a:solidFill>
              </a:rPr>
              <a:t>[3] </a:t>
            </a:r>
            <a:r>
              <a:rPr lang="en-US" b="0" i="0" dirty="0">
                <a:solidFill>
                  <a:srgbClr val="000000"/>
                </a:solidFill>
                <a:effectLst/>
              </a:rPr>
              <a:t>Magnus A. Haw, Megan E. MacDonald and Sebastian V. Colom. </a:t>
            </a:r>
            <a:r>
              <a:rPr lang="en-US" b="0" i="0" u="none" strike="noStrike" dirty="0">
                <a:solidFill>
                  <a:srgbClr val="000000"/>
                </a:solidFill>
                <a:effectLst/>
                <a:hlinkClick r:id="rId7"/>
              </a:rPr>
              <a:t>"Big-data Efficient and Automated Science Transfer (BEAST): an open-source software architecture for arc jet data management, modeling, and automation,"</a:t>
            </a:r>
            <a:r>
              <a:rPr lang="en-US" b="0" i="0" dirty="0">
                <a:solidFill>
                  <a:srgbClr val="000000"/>
                </a:solidFill>
                <a:effectLst/>
              </a:rPr>
              <a:t> </a:t>
            </a:r>
            <a:r>
              <a:rPr lang="en-US" b="0" i="1" dirty="0">
                <a:solidFill>
                  <a:srgbClr val="000000"/>
                </a:solidFill>
                <a:effectLst/>
              </a:rPr>
              <a:t>AIAA SCITECH 2023 Forum</a:t>
            </a:r>
            <a:r>
              <a:rPr lang="en-US" b="0" i="0" dirty="0">
                <a:solidFill>
                  <a:srgbClr val="000000"/>
                </a:solidFill>
                <a:effectLst/>
              </a:rPr>
              <a:t>. January 2023.</a:t>
            </a:r>
            <a:br>
              <a:rPr lang="en-US" dirty="0"/>
            </a:br>
            <a:endParaRPr lang="en-US" dirty="0"/>
          </a:p>
        </p:txBody>
      </p:sp>
      <p:sp>
        <p:nvSpPr>
          <p:cNvPr id="83" name="TextBox 82">
            <a:extLst>
              <a:ext uri="{FF2B5EF4-FFF2-40B4-BE49-F238E27FC236}">
                <a16:creationId xmlns:a16="http://schemas.microsoft.com/office/drawing/2014/main" id="{0155C156-4963-CC2B-7A33-413200B3D182}"/>
              </a:ext>
            </a:extLst>
          </p:cNvPr>
          <p:cNvSpPr txBox="1"/>
          <p:nvPr/>
        </p:nvSpPr>
        <p:spPr>
          <a:xfrm>
            <a:off x="33910277" y="21698324"/>
            <a:ext cx="4644220" cy="1200329"/>
          </a:xfrm>
          <a:prstGeom prst="rect">
            <a:avLst/>
          </a:prstGeom>
          <a:noFill/>
        </p:spPr>
        <p:txBody>
          <a:bodyPr wrap="none" rtlCol="0">
            <a:spAutoFit/>
          </a:bodyPr>
          <a:lstStyle/>
          <a:p>
            <a:pPr algn="ctr"/>
            <a:r>
              <a:rPr lang="en-US" sz="7200" dirty="0">
                <a:solidFill>
                  <a:srgbClr val="7030A0"/>
                </a:solidFill>
              </a:rPr>
              <a:t>Conclusions</a:t>
            </a:r>
          </a:p>
        </p:txBody>
      </p:sp>
      <p:sp>
        <p:nvSpPr>
          <p:cNvPr id="84" name="Rounded Rectangle 83">
            <a:extLst>
              <a:ext uri="{FF2B5EF4-FFF2-40B4-BE49-F238E27FC236}">
                <a16:creationId xmlns:a16="http://schemas.microsoft.com/office/drawing/2014/main" id="{756436F8-CBDC-5D2C-7E49-1024AF671D0D}"/>
              </a:ext>
            </a:extLst>
          </p:cNvPr>
          <p:cNvSpPr/>
          <p:nvPr/>
        </p:nvSpPr>
        <p:spPr>
          <a:xfrm>
            <a:off x="29362400" y="21615012"/>
            <a:ext cx="13716000" cy="7075297"/>
          </a:xfrm>
          <a:prstGeom prst="roundRect">
            <a:avLst/>
          </a:prstGeom>
          <a:noFill/>
          <a:ln w="1905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a:extLst>
              <a:ext uri="{FF2B5EF4-FFF2-40B4-BE49-F238E27FC236}">
                <a16:creationId xmlns:a16="http://schemas.microsoft.com/office/drawing/2014/main" id="{E62279C0-C605-D734-4A61-D554671BC017}"/>
              </a:ext>
            </a:extLst>
          </p:cNvPr>
          <p:cNvSpPr txBox="1"/>
          <p:nvPr/>
        </p:nvSpPr>
        <p:spPr>
          <a:xfrm>
            <a:off x="34078127" y="26444871"/>
            <a:ext cx="184731" cy="369332"/>
          </a:xfrm>
          <a:prstGeom prst="rect">
            <a:avLst/>
          </a:prstGeom>
          <a:noFill/>
        </p:spPr>
        <p:txBody>
          <a:bodyPr wrap="none" rtlCol="0">
            <a:spAutoFit/>
          </a:bodyPr>
          <a:lstStyle/>
          <a:p>
            <a:endParaRPr lang="en-US" dirty="0"/>
          </a:p>
        </p:txBody>
      </p:sp>
      <p:sp>
        <p:nvSpPr>
          <p:cNvPr id="88" name="TextBox 87">
            <a:extLst>
              <a:ext uri="{FF2B5EF4-FFF2-40B4-BE49-F238E27FC236}">
                <a16:creationId xmlns:a16="http://schemas.microsoft.com/office/drawing/2014/main" id="{0CE64B38-1C78-4799-11D2-516FAF2BD55F}"/>
              </a:ext>
            </a:extLst>
          </p:cNvPr>
          <p:cNvSpPr txBox="1"/>
          <p:nvPr/>
        </p:nvSpPr>
        <p:spPr>
          <a:xfrm>
            <a:off x="29346855" y="31606029"/>
            <a:ext cx="14011215" cy="646331"/>
          </a:xfrm>
          <a:prstGeom prst="rect">
            <a:avLst/>
          </a:prstGeom>
          <a:noFill/>
        </p:spPr>
        <p:txBody>
          <a:bodyPr wrap="square">
            <a:spAutoFit/>
          </a:bodyPr>
          <a:lstStyle/>
          <a:p>
            <a:r>
              <a:rPr lang="en-US" b="1" i="0" u="sng" strike="noStrike" dirty="0">
                <a:effectLst/>
                <a:latin typeface="Arial" panose="020B0604020202020204" pitchFamily="34" charset="0"/>
              </a:rPr>
              <a:t>Acknowledgements</a:t>
            </a:r>
            <a:r>
              <a:rPr lang="en-US" b="0" i="0" u="none" strike="noStrike" dirty="0">
                <a:effectLst/>
                <a:latin typeface="Arial" panose="020B0604020202020204" pitchFamily="34" charset="0"/>
              </a:rPr>
              <a:t>:</a:t>
            </a:r>
          </a:p>
          <a:p>
            <a:r>
              <a:rPr lang="en-US" b="0" i="0" u="none" strike="noStrike" dirty="0">
                <a:effectLst/>
                <a:latin typeface="Arial" panose="020B0604020202020204" pitchFamily="34" charset="0"/>
              </a:rPr>
              <a:t>This work was supported by TSM IRAD funds</a:t>
            </a:r>
            <a:r>
              <a:rPr lang="en-US" dirty="0">
                <a:latin typeface="Arial" panose="020B0604020202020204" pitchFamily="34" charset="0"/>
              </a:rPr>
              <a:t>, the NASA Ames Thermophysics Facility Branch, Mars Sample Return EES.</a:t>
            </a:r>
          </a:p>
        </p:txBody>
      </p:sp>
      <p:pic>
        <p:nvPicPr>
          <p:cNvPr id="90" name="Picture 89">
            <a:extLst>
              <a:ext uri="{FF2B5EF4-FFF2-40B4-BE49-F238E27FC236}">
                <a16:creationId xmlns:a16="http://schemas.microsoft.com/office/drawing/2014/main" id="{9BAD1272-EFF0-F728-2C1B-8E05D176C7E8}"/>
              </a:ext>
            </a:extLst>
          </p:cNvPr>
          <p:cNvPicPr>
            <a:picLocks noChangeAspect="1"/>
          </p:cNvPicPr>
          <p:nvPr/>
        </p:nvPicPr>
        <p:blipFill rotWithShape="1">
          <a:blip r:embed="rId8"/>
          <a:srcRect l="53865" t="34462" r="6049" b="38823"/>
          <a:stretch/>
        </p:blipFill>
        <p:spPr>
          <a:xfrm>
            <a:off x="42322083" y="31240078"/>
            <a:ext cx="1543112" cy="1378234"/>
          </a:xfrm>
          <a:prstGeom prst="rect">
            <a:avLst/>
          </a:prstGeom>
        </p:spPr>
      </p:pic>
      <p:sp>
        <p:nvSpPr>
          <p:cNvPr id="4" name="TextBox 3">
            <a:extLst>
              <a:ext uri="{FF2B5EF4-FFF2-40B4-BE49-F238E27FC236}">
                <a16:creationId xmlns:a16="http://schemas.microsoft.com/office/drawing/2014/main" id="{4FA2AA29-8B08-C834-EAB4-FD3F9FD1BA12}"/>
              </a:ext>
            </a:extLst>
          </p:cNvPr>
          <p:cNvSpPr txBox="1"/>
          <p:nvPr/>
        </p:nvSpPr>
        <p:spPr>
          <a:xfrm>
            <a:off x="1225765" y="6082533"/>
            <a:ext cx="12450962" cy="3416320"/>
          </a:xfrm>
          <a:prstGeom prst="rect">
            <a:avLst/>
          </a:prstGeom>
          <a:noFill/>
        </p:spPr>
        <p:txBody>
          <a:bodyPr wrap="square">
            <a:sp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Time segmentation of experimental data is a common and typically tedious task. Simple thresholding algorithms are often insufficiently robust due to noise</a:t>
            </a:r>
            <a:r>
              <a:rPr lang="en-US" sz="3600">
                <a:effectLst/>
                <a:latin typeface="Calibri" panose="020F0502020204030204" pitchFamily="34" charset="0"/>
                <a:ea typeface="Calibri" panose="020F0502020204030204" pitchFamily="34" charset="0"/>
                <a:cs typeface="Times New Roman" panose="02020603050405020304" pitchFamily="18" charset="0"/>
              </a:rPr>
              <a:t>, while </a:t>
            </a:r>
            <a:r>
              <a:rPr lang="en-US" sz="3600">
                <a:latin typeface="Calibri" panose="020F0502020204030204" pitchFamily="34" charset="0"/>
                <a:ea typeface="Calibri" panose="020F0502020204030204" pitchFamily="34" charset="0"/>
                <a:cs typeface="Times New Roman" panose="02020603050405020304" pitchFamily="18" charset="0"/>
              </a:rPr>
              <a:t>m</a:t>
            </a:r>
            <a:r>
              <a:rPr lang="en-US" sz="3600">
                <a:effectLst/>
                <a:latin typeface="Calibri" panose="020F0502020204030204" pitchFamily="34" charset="0"/>
                <a:ea typeface="Calibri" panose="020F0502020204030204" pitchFamily="34" charset="0"/>
                <a:cs typeface="Times New Roman" panose="02020603050405020304" pitchFamily="18" charset="0"/>
              </a:rPr>
              <a:t>anual </a:t>
            </a:r>
            <a:r>
              <a:rPr lang="en-US" sz="3600" dirty="0">
                <a:effectLst/>
                <a:latin typeface="Calibri" panose="020F0502020204030204" pitchFamily="34" charset="0"/>
                <a:ea typeface="Calibri" panose="020F0502020204030204" pitchFamily="34" charset="0"/>
                <a:cs typeface="Times New Roman" panose="02020603050405020304" pitchFamily="18" charset="0"/>
              </a:rPr>
              <a:t>inputs</a:t>
            </a: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are labor intensive and inconsistent. This paper proposes a simple 1D convolutional neural net (CNN) architecture as a generalized solution for segmentation of time series data. </a:t>
            </a:r>
            <a:endParaRPr lang="en-US" sz="3600" dirty="0"/>
          </a:p>
        </p:txBody>
      </p:sp>
      <p:pic>
        <p:nvPicPr>
          <p:cNvPr id="40" name="Picture 39" descr="A graph with a line&#10;&#10;Description automatically generated">
            <a:extLst>
              <a:ext uri="{FF2B5EF4-FFF2-40B4-BE49-F238E27FC236}">
                <a16:creationId xmlns:a16="http://schemas.microsoft.com/office/drawing/2014/main" id="{401788DD-96C1-BC4B-67F7-3BF245DC4FC3}"/>
              </a:ext>
            </a:extLst>
          </p:cNvPr>
          <p:cNvPicPr>
            <a:picLocks noChangeAspect="1"/>
          </p:cNvPicPr>
          <p:nvPr/>
        </p:nvPicPr>
        <p:blipFill>
          <a:blip r:embed="rId9"/>
          <a:stretch>
            <a:fillRect/>
          </a:stretch>
        </p:blipFill>
        <p:spPr>
          <a:xfrm>
            <a:off x="29813753" y="11596408"/>
            <a:ext cx="7446604" cy="1384996"/>
          </a:xfrm>
          <a:prstGeom prst="rect">
            <a:avLst/>
          </a:prstGeom>
        </p:spPr>
      </p:pic>
      <p:pic>
        <p:nvPicPr>
          <p:cNvPr id="66" name="Picture 65" descr="Diagram of a gas flow diagram&#10;&#10;Description automatically generated with medium confidence">
            <a:extLst>
              <a:ext uri="{FF2B5EF4-FFF2-40B4-BE49-F238E27FC236}">
                <a16:creationId xmlns:a16="http://schemas.microsoft.com/office/drawing/2014/main" id="{BC5E50CA-81B0-4B71-EBA5-600ED282104B}"/>
              </a:ext>
            </a:extLst>
          </p:cNvPr>
          <p:cNvPicPr>
            <a:picLocks noChangeAspect="1"/>
          </p:cNvPicPr>
          <p:nvPr/>
        </p:nvPicPr>
        <p:blipFill rotWithShape="1">
          <a:blip r:embed="rId10"/>
          <a:srcRect t="3840"/>
          <a:stretch/>
        </p:blipFill>
        <p:spPr>
          <a:xfrm>
            <a:off x="2087688" y="21289989"/>
            <a:ext cx="10581473" cy="3834435"/>
          </a:xfrm>
          <a:prstGeom prst="rect">
            <a:avLst/>
          </a:prstGeom>
          <a:ln>
            <a:solidFill>
              <a:srgbClr val="C29D4E"/>
            </a:solidFill>
          </a:ln>
        </p:spPr>
      </p:pic>
      <p:sp>
        <p:nvSpPr>
          <p:cNvPr id="67" name="Title 1">
            <a:extLst>
              <a:ext uri="{FF2B5EF4-FFF2-40B4-BE49-F238E27FC236}">
                <a16:creationId xmlns:a16="http://schemas.microsoft.com/office/drawing/2014/main" id="{BC0FCA1D-4E77-4FFC-20CA-374FC09E3703}"/>
              </a:ext>
            </a:extLst>
          </p:cNvPr>
          <p:cNvSpPr txBox="1">
            <a:spLocks/>
          </p:cNvSpPr>
          <p:nvPr/>
        </p:nvSpPr>
        <p:spPr>
          <a:xfrm>
            <a:off x="16573850" y="16544138"/>
            <a:ext cx="10515600" cy="1325563"/>
          </a:xfrm>
          <a:prstGeom prst="rect">
            <a:avLst/>
          </a:prstGeom>
        </p:spPr>
        <p:txBody>
          <a:bodyPr vert="horz" lIns="91440" tIns="45720" rIns="91440" bIns="45720" rtlCol="0" anchor="b">
            <a:normAutofit/>
          </a:bodyPr>
          <a:lstStyle>
            <a:lvl1pPr algn="ctr" defTabSz="4389120" rtl="0" eaLnBrk="1" latinLnBrk="0" hangingPunct="1">
              <a:lnSpc>
                <a:spcPct val="90000"/>
              </a:lnSpc>
              <a:spcBef>
                <a:spcPct val="0"/>
              </a:spcBef>
              <a:buNone/>
              <a:defRPr sz="28800" kern="1200">
                <a:solidFill>
                  <a:schemeClr val="tx1"/>
                </a:solidFill>
                <a:latin typeface="+mj-lt"/>
                <a:ea typeface="+mj-ea"/>
                <a:cs typeface="+mj-cs"/>
              </a:defRPr>
            </a:lvl1pPr>
          </a:lstStyle>
          <a:p>
            <a:r>
              <a:rPr lang="en-US" sz="7200" dirty="0">
                <a:solidFill>
                  <a:srgbClr val="00B0F0"/>
                </a:solidFill>
              </a:rPr>
              <a:t>Training</a:t>
            </a:r>
          </a:p>
        </p:txBody>
      </p:sp>
      <p:pic>
        <p:nvPicPr>
          <p:cNvPr id="3" name="Picture 2">
            <a:extLst>
              <a:ext uri="{FF2B5EF4-FFF2-40B4-BE49-F238E27FC236}">
                <a16:creationId xmlns:a16="http://schemas.microsoft.com/office/drawing/2014/main" id="{AE349CD0-81AD-6F35-7957-6CB10E70E745}"/>
              </a:ext>
            </a:extLst>
          </p:cNvPr>
          <p:cNvPicPr>
            <a:picLocks noChangeAspect="1"/>
          </p:cNvPicPr>
          <p:nvPr/>
        </p:nvPicPr>
        <p:blipFill>
          <a:blip r:embed="rId11"/>
          <a:stretch>
            <a:fillRect/>
          </a:stretch>
        </p:blipFill>
        <p:spPr>
          <a:xfrm>
            <a:off x="1720272" y="10500573"/>
            <a:ext cx="2366757" cy="2402082"/>
          </a:xfrm>
          <a:prstGeom prst="rect">
            <a:avLst/>
          </a:prstGeom>
        </p:spPr>
      </p:pic>
      <p:pic>
        <p:nvPicPr>
          <p:cNvPr id="10" name="Picture 9">
            <a:extLst>
              <a:ext uri="{FF2B5EF4-FFF2-40B4-BE49-F238E27FC236}">
                <a16:creationId xmlns:a16="http://schemas.microsoft.com/office/drawing/2014/main" id="{73D2125A-7476-00A1-0433-0FE6F964E010}"/>
              </a:ext>
            </a:extLst>
          </p:cNvPr>
          <p:cNvPicPr>
            <a:picLocks noChangeAspect="1"/>
          </p:cNvPicPr>
          <p:nvPr/>
        </p:nvPicPr>
        <p:blipFill>
          <a:blip r:embed="rId12"/>
          <a:stretch>
            <a:fillRect/>
          </a:stretch>
        </p:blipFill>
        <p:spPr>
          <a:xfrm>
            <a:off x="5905132" y="10744917"/>
            <a:ext cx="2540000" cy="1930400"/>
          </a:xfrm>
          <a:prstGeom prst="rect">
            <a:avLst/>
          </a:prstGeom>
        </p:spPr>
      </p:pic>
      <p:pic>
        <p:nvPicPr>
          <p:cNvPr id="11" name="Picture 10">
            <a:extLst>
              <a:ext uri="{FF2B5EF4-FFF2-40B4-BE49-F238E27FC236}">
                <a16:creationId xmlns:a16="http://schemas.microsoft.com/office/drawing/2014/main" id="{E06B8D3A-B50D-ED12-B2DC-1840B704F628}"/>
              </a:ext>
            </a:extLst>
          </p:cNvPr>
          <p:cNvPicPr>
            <a:picLocks noChangeAspect="1"/>
          </p:cNvPicPr>
          <p:nvPr/>
        </p:nvPicPr>
        <p:blipFill>
          <a:blip r:embed="rId11"/>
          <a:stretch>
            <a:fillRect/>
          </a:stretch>
        </p:blipFill>
        <p:spPr>
          <a:xfrm>
            <a:off x="10263235" y="10551518"/>
            <a:ext cx="2366757" cy="2402082"/>
          </a:xfrm>
          <a:prstGeom prst="rect">
            <a:avLst/>
          </a:prstGeom>
        </p:spPr>
      </p:pic>
      <p:sp>
        <p:nvSpPr>
          <p:cNvPr id="12" name="TextBox 11">
            <a:extLst>
              <a:ext uri="{FF2B5EF4-FFF2-40B4-BE49-F238E27FC236}">
                <a16:creationId xmlns:a16="http://schemas.microsoft.com/office/drawing/2014/main" id="{0C9199DA-F034-2E81-2C2B-E39BCC9F748A}"/>
              </a:ext>
            </a:extLst>
          </p:cNvPr>
          <p:cNvSpPr txBox="1"/>
          <p:nvPr/>
        </p:nvSpPr>
        <p:spPr>
          <a:xfrm>
            <a:off x="1969822" y="12986387"/>
            <a:ext cx="2012795" cy="769441"/>
          </a:xfrm>
          <a:prstGeom prst="rect">
            <a:avLst/>
          </a:prstGeom>
          <a:noFill/>
        </p:spPr>
        <p:txBody>
          <a:bodyPr wrap="none" rtlCol="0">
            <a:spAutoFit/>
          </a:bodyPr>
          <a:lstStyle/>
          <a:p>
            <a:r>
              <a:rPr lang="en-US" sz="4400" dirty="0"/>
              <a:t>1D Data</a:t>
            </a:r>
          </a:p>
        </p:txBody>
      </p:sp>
      <p:sp>
        <p:nvSpPr>
          <p:cNvPr id="13" name="TextBox 12">
            <a:extLst>
              <a:ext uri="{FF2B5EF4-FFF2-40B4-BE49-F238E27FC236}">
                <a16:creationId xmlns:a16="http://schemas.microsoft.com/office/drawing/2014/main" id="{7814FE1B-92B6-10FC-D7AD-477E94B58200}"/>
              </a:ext>
            </a:extLst>
          </p:cNvPr>
          <p:cNvSpPr txBox="1"/>
          <p:nvPr/>
        </p:nvSpPr>
        <p:spPr>
          <a:xfrm>
            <a:off x="6187521" y="13017365"/>
            <a:ext cx="1975221" cy="769441"/>
          </a:xfrm>
          <a:prstGeom prst="rect">
            <a:avLst/>
          </a:prstGeom>
          <a:noFill/>
        </p:spPr>
        <p:txBody>
          <a:bodyPr wrap="none" rtlCol="0">
            <a:spAutoFit/>
          </a:bodyPr>
          <a:lstStyle/>
          <a:p>
            <a:r>
              <a:rPr lang="en-US" sz="4400" dirty="0"/>
              <a:t>1D CNN</a:t>
            </a:r>
          </a:p>
        </p:txBody>
      </p:sp>
      <p:sp>
        <p:nvSpPr>
          <p:cNvPr id="14" name="TextBox 13">
            <a:extLst>
              <a:ext uri="{FF2B5EF4-FFF2-40B4-BE49-F238E27FC236}">
                <a16:creationId xmlns:a16="http://schemas.microsoft.com/office/drawing/2014/main" id="{197321AD-A519-738A-850B-444228613816}"/>
              </a:ext>
            </a:extLst>
          </p:cNvPr>
          <p:cNvSpPr txBox="1"/>
          <p:nvPr/>
        </p:nvSpPr>
        <p:spPr>
          <a:xfrm>
            <a:off x="9860730" y="13017365"/>
            <a:ext cx="3171766" cy="769441"/>
          </a:xfrm>
          <a:prstGeom prst="rect">
            <a:avLst/>
          </a:prstGeom>
          <a:noFill/>
        </p:spPr>
        <p:txBody>
          <a:bodyPr wrap="none" rtlCol="0">
            <a:spAutoFit/>
          </a:bodyPr>
          <a:lstStyle/>
          <a:p>
            <a:r>
              <a:rPr lang="en-US" sz="4400" dirty="0"/>
              <a:t>Labeled Data</a:t>
            </a:r>
          </a:p>
        </p:txBody>
      </p:sp>
      <p:sp>
        <p:nvSpPr>
          <p:cNvPr id="15" name="Right Arrow 14">
            <a:extLst>
              <a:ext uri="{FF2B5EF4-FFF2-40B4-BE49-F238E27FC236}">
                <a16:creationId xmlns:a16="http://schemas.microsoft.com/office/drawing/2014/main" id="{33D0FBA5-562C-E30F-E20C-CCC5B6BA4728}"/>
              </a:ext>
            </a:extLst>
          </p:cNvPr>
          <p:cNvSpPr/>
          <p:nvPr/>
        </p:nvSpPr>
        <p:spPr>
          <a:xfrm>
            <a:off x="4519010" y="11265707"/>
            <a:ext cx="933246" cy="9737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a:extLst>
              <a:ext uri="{FF2B5EF4-FFF2-40B4-BE49-F238E27FC236}">
                <a16:creationId xmlns:a16="http://schemas.microsoft.com/office/drawing/2014/main" id="{D110091D-7D8D-ACD1-4DEE-F5D66A6FA900}"/>
              </a:ext>
            </a:extLst>
          </p:cNvPr>
          <p:cNvSpPr/>
          <p:nvPr/>
        </p:nvSpPr>
        <p:spPr>
          <a:xfrm>
            <a:off x="8927484" y="11265707"/>
            <a:ext cx="933246" cy="9737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 Brace 17">
            <a:extLst>
              <a:ext uri="{FF2B5EF4-FFF2-40B4-BE49-F238E27FC236}">
                <a16:creationId xmlns:a16="http://schemas.microsoft.com/office/drawing/2014/main" id="{3F6C854D-D1B1-8562-6760-BE53EBC81A71}"/>
              </a:ext>
            </a:extLst>
          </p:cNvPr>
          <p:cNvSpPr/>
          <p:nvPr/>
        </p:nvSpPr>
        <p:spPr>
          <a:xfrm rot="5400000">
            <a:off x="11855566" y="9857279"/>
            <a:ext cx="444609" cy="880108"/>
          </a:xfrm>
          <a:prstGeom prst="leftBrace">
            <a:avLst>
              <a:gd name="adj1" fmla="val 34655"/>
              <a:gd name="adj2" fmla="val 28144"/>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098F6BD6-059B-EDD1-C52D-AD05202997F0}"/>
              </a:ext>
            </a:extLst>
          </p:cNvPr>
          <p:cNvSpPr txBox="1"/>
          <p:nvPr/>
        </p:nvSpPr>
        <p:spPr>
          <a:xfrm>
            <a:off x="11933968" y="9722953"/>
            <a:ext cx="696024" cy="369332"/>
          </a:xfrm>
          <a:prstGeom prst="rect">
            <a:avLst/>
          </a:prstGeom>
          <a:noFill/>
        </p:spPr>
        <p:txBody>
          <a:bodyPr wrap="none" rtlCol="0">
            <a:spAutoFit/>
          </a:bodyPr>
          <a:lstStyle/>
          <a:p>
            <a:r>
              <a:rPr lang="en-US" dirty="0"/>
              <a:t>Good</a:t>
            </a:r>
          </a:p>
        </p:txBody>
      </p:sp>
      <p:sp>
        <p:nvSpPr>
          <p:cNvPr id="20" name="Left Brace 19">
            <a:extLst>
              <a:ext uri="{FF2B5EF4-FFF2-40B4-BE49-F238E27FC236}">
                <a16:creationId xmlns:a16="http://schemas.microsoft.com/office/drawing/2014/main" id="{6A3BCFD8-CD55-C326-8836-7DDD70A9B5D5}"/>
              </a:ext>
            </a:extLst>
          </p:cNvPr>
          <p:cNvSpPr/>
          <p:nvPr/>
        </p:nvSpPr>
        <p:spPr>
          <a:xfrm rot="5400000">
            <a:off x="10530321" y="9873219"/>
            <a:ext cx="444609" cy="880108"/>
          </a:xfrm>
          <a:prstGeom prst="leftBrace">
            <a:avLst>
              <a:gd name="adj1" fmla="val 34655"/>
              <a:gd name="adj2" fmla="val 5836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15BB04BC-27D9-52B0-7647-800ED8059A9A}"/>
              </a:ext>
            </a:extLst>
          </p:cNvPr>
          <p:cNvSpPr txBox="1"/>
          <p:nvPr/>
        </p:nvSpPr>
        <p:spPr>
          <a:xfrm>
            <a:off x="10393664" y="9747703"/>
            <a:ext cx="542136" cy="369332"/>
          </a:xfrm>
          <a:prstGeom prst="rect">
            <a:avLst/>
          </a:prstGeom>
          <a:noFill/>
        </p:spPr>
        <p:txBody>
          <a:bodyPr wrap="none" rtlCol="0">
            <a:spAutoFit/>
          </a:bodyPr>
          <a:lstStyle/>
          <a:p>
            <a:r>
              <a:rPr lang="en-US" dirty="0"/>
              <a:t>Bad</a:t>
            </a:r>
          </a:p>
        </p:txBody>
      </p:sp>
      <p:sp>
        <p:nvSpPr>
          <p:cNvPr id="23" name="Left Brace 22">
            <a:extLst>
              <a:ext uri="{FF2B5EF4-FFF2-40B4-BE49-F238E27FC236}">
                <a16:creationId xmlns:a16="http://schemas.microsoft.com/office/drawing/2014/main" id="{76BD8E04-850B-E022-31DA-5E461F41A18D}"/>
              </a:ext>
            </a:extLst>
          </p:cNvPr>
          <p:cNvSpPr/>
          <p:nvPr/>
        </p:nvSpPr>
        <p:spPr>
          <a:xfrm rot="10800000">
            <a:off x="12629992" y="11381065"/>
            <a:ext cx="444609" cy="880108"/>
          </a:xfrm>
          <a:prstGeom prst="leftBrace">
            <a:avLst>
              <a:gd name="adj1" fmla="val 34655"/>
              <a:gd name="adj2" fmla="val 47747"/>
            </a:avLst>
          </a:prstGeom>
          <a:ln w="762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37D13427-0177-DEAD-5477-691C8B627874}"/>
              </a:ext>
            </a:extLst>
          </p:cNvPr>
          <p:cNvSpPr txBox="1"/>
          <p:nvPr/>
        </p:nvSpPr>
        <p:spPr>
          <a:xfrm>
            <a:off x="13061233" y="11670959"/>
            <a:ext cx="598241" cy="369332"/>
          </a:xfrm>
          <a:prstGeom prst="rect">
            <a:avLst/>
          </a:prstGeom>
          <a:noFill/>
        </p:spPr>
        <p:txBody>
          <a:bodyPr wrap="none" rtlCol="0">
            <a:spAutoFit/>
          </a:bodyPr>
          <a:lstStyle/>
          <a:p>
            <a:r>
              <a:rPr lang="en-US" dirty="0"/>
              <a:t>Ugly</a:t>
            </a:r>
          </a:p>
        </p:txBody>
      </p:sp>
      <p:sp>
        <p:nvSpPr>
          <p:cNvPr id="26" name="TextBox 25">
            <a:extLst>
              <a:ext uri="{FF2B5EF4-FFF2-40B4-BE49-F238E27FC236}">
                <a16:creationId xmlns:a16="http://schemas.microsoft.com/office/drawing/2014/main" id="{3F0B97BD-15F7-C3C7-0AEE-AECC5B35B174}"/>
              </a:ext>
            </a:extLst>
          </p:cNvPr>
          <p:cNvSpPr txBox="1"/>
          <p:nvPr/>
        </p:nvSpPr>
        <p:spPr>
          <a:xfrm>
            <a:off x="5136484" y="15045916"/>
            <a:ext cx="4626138" cy="1200329"/>
          </a:xfrm>
          <a:prstGeom prst="rect">
            <a:avLst/>
          </a:prstGeom>
          <a:noFill/>
        </p:spPr>
        <p:txBody>
          <a:bodyPr wrap="none" rtlCol="0">
            <a:spAutoFit/>
          </a:bodyPr>
          <a:lstStyle/>
          <a:p>
            <a:r>
              <a:rPr lang="en-US" sz="7200" dirty="0">
                <a:solidFill>
                  <a:srgbClr val="C29D4E"/>
                </a:solidFill>
              </a:rPr>
              <a:t>Background</a:t>
            </a:r>
          </a:p>
        </p:txBody>
      </p:sp>
      <p:sp>
        <p:nvSpPr>
          <p:cNvPr id="28" name="TextBox 27">
            <a:extLst>
              <a:ext uri="{FF2B5EF4-FFF2-40B4-BE49-F238E27FC236}">
                <a16:creationId xmlns:a16="http://schemas.microsoft.com/office/drawing/2014/main" id="{75B7FB9D-3A71-7623-D128-EA877305A975}"/>
              </a:ext>
            </a:extLst>
          </p:cNvPr>
          <p:cNvSpPr txBox="1"/>
          <p:nvPr/>
        </p:nvSpPr>
        <p:spPr>
          <a:xfrm>
            <a:off x="1450026" y="16614815"/>
            <a:ext cx="12226702" cy="4832092"/>
          </a:xfrm>
          <a:prstGeom prst="rect">
            <a:avLst/>
          </a:prstGeom>
          <a:noFill/>
        </p:spPr>
        <p:txBody>
          <a:bodyPr wrap="square" rtlCol="0">
            <a:spAutoFit/>
          </a:bodyPr>
          <a:lstStyle/>
          <a:p>
            <a:r>
              <a:rPr lang="en-US" sz="2800" dirty="0"/>
              <a:t>Despite the best initial designs, all experiments and facilities will eventually collect data which is not sufficiently well labeled. The data is often noisy and simple thresholding algorithms are not sufficiently robust. Consequently, a more automated capability is valuable to reduce the need for manual segmentation.</a:t>
            </a:r>
          </a:p>
          <a:p>
            <a:endParaRPr lang="en-US" sz="2800" dirty="0"/>
          </a:p>
          <a:p>
            <a:r>
              <a:rPr lang="en-US" sz="2800" dirty="0"/>
              <a:t>The following work was developed to automate segmentation of several types of time series data produced by the NASA Ames arcjet facilities [1]. These facilities are used to simulate atmospheric entry conditions experienced by spacecraft descending from orbit and test heatshield materials/systems (high heat flux, low plasma temperature: 100-10000 W/cm</a:t>
            </a:r>
            <a:r>
              <a:rPr lang="en-US" sz="2800" baseline="30000" dirty="0"/>
              <a:t>2</a:t>
            </a:r>
            <a:r>
              <a:rPr lang="en-US" sz="2800" dirty="0"/>
              <a:t>, &lt; 2 eV).</a:t>
            </a:r>
          </a:p>
          <a:p>
            <a:endParaRPr lang="en-US" sz="2800" dirty="0"/>
          </a:p>
        </p:txBody>
      </p:sp>
      <p:sp>
        <p:nvSpPr>
          <p:cNvPr id="29" name="TextBox 28">
            <a:extLst>
              <a:ext uri="{FF2B5EF4-FFF2-40B4-BE49-F238E27FC236}">
                <a16:creationId xmlns:a16="http://schemas.microsoft.com/office/drawing/2014/main" id="{5F325E3B-50B3-7819-19BD-9E92C304C733}"/>
              </a:ext>
            </a:extLst>
          </p:cNvPr>
          <p:cNvSpPr txBox="1"/>
          <p:nvPr/>
        </p:nvSpPr>
        <p:spPr>
          <a:xfrm>
            <a:off x="4878586" y="25248737"/>
            <a:ext cx="5369581" cy="400110"/>
          </a:xfrm>
          <a:prstGeom prst="rect">
            <a:avLst/>
          </a:prstGeom>
          <a:noFill/>
        </p:spPr>
        <p:txBody>
          <a:bodyPr wrap="square" rtlCol="0">
            <a:spAutoFit/>
          </a:bodyPr>
          <a:lstStyle/>
          <a:p>
            <a:r>
              <a:rPr lang="en-US" sz="2000" dirty="0"/>
              <a:t>Figure 1: Diagram of segmented arcjet facility</a:t>
            </a:r>
          </a:p>
        </p:txBody>
      </p:sp>
      <p:sp>
        <p:nvSpPr>
          <p:cNvPr id="30" name="TextBox 29">
            <a:extLst>
              <a:ext uri="{FF2B5EF4-FFF2-40B4-BE49-F238E27FC236}">
                <a16:creationId xmlns:a16="http://schemas.microsoft.com/office/drawing/2014/main" id="{7BF06B3F-32FF-9293-72C6-7F5204C621D0}"/>
              </a:ext>
            </a:extLst>
          </p:cNvPr>
          <p:cNvSpPr txBox="1"/>
          <p:nvPr/>
        </p:nvSpPr>
        <p:spPr>
          <a:xfrm>
            <a:off x="1450026" y="26063754"/>
            <a:ext cx="12226702" cy="3539430"/>
          </a:xfrm>
          <a:prstGeom prst="rect">
            <a:avLst/>
          </a:prstGeom>
          <a:noFill/>
        </p:spPr>
        <p:txBody>
          <a:bodyPr wrap="square" rtlCol="0">
            <a:spAutoFit/>
          </a:bodyPr>
          <a:lstStyle/>
          <a:p>
            <a:r>
              <a:rPr lang="en-US" sz="2800" dirty="0"/>
              <a:t>The facilities collect a variety of data from in-situ sensors on insertion arms (calorimeters, pressure probes, thermocouples), optical diagnostics (video, spectrometers), and various operational diagnostics. </a:t>
            </a:r>
          </a:p>
          <a:p>
            <a:endParaRPr lang="en-US" sz="2800" dirty="0"/>
          </a:p>
          <a:p>
            <a:r>
              <a:rPr lang="en-US" sz="2800" dirty="0"/>
              <a:t>Certain measurements still require manual segmentation (video segmentation, calorimeter start/stop times, legacy data, facility steady-state start/stop times) Consequently, there was a need for more automated segmentation with the following constraints:</a:t>
            </a:r>
          </a:p>
        </p:txBody>
      </p:sp>
      <p:sp>
        <p:nvSpPr>
          <p:cNvPr id="31" name="TextBox 30">
            <a:extLst>
              <a:ext uri="{FF2B5EF4-FFF2-40B4-BE49-F238E27FC236}">
                <a16:creationId xmlns:a16="http://schemas.microsoft.com/office/drawing/2014/main" id="{8D94E59C-851E-D1F5-AD3D-ADCFB417CC52}"/>
              </a:ext>
            </a:extLst>
          </p:cNvPr>
          <p:cNvSpPr txBox="1"/>
          <p:nvPr/>
        </p:nvSpPr>
        <p:spPr>
          <a:xfrm>
            <a:off x="3751978" y="29799598"/>
            <a:ext cx="8878013" cy="2246769"/>
          </a:xfrm>
          <a:prstGeom prst="rect">
            <a:avLst/>
          </a:prstGeom>
          <a:noFill/>
        </p:spPr>
        <p:txBody>
          <a:bodyPr wrap="square" rtlCol="0">
            <a:spAutoFit/>
          </a:bodyPr>
          <a:lstStyle/>
          <a:p>
            <a:r>
              <a:rPr lang="en-US" sz="2800" b="1" dirty="0"/>
              <a:t>Requirements</a:t>
            </a:r>
            <a:r>
              <a:rPr lang="en-US" sz="2800" dirty="0"/>
              <a:t>:</a:t>
            </a:r>
          </a:p>
          <a:p>
            <a:r>
              <a:rPr lang="en-US" sz="2800" dirty="0"/>
              <a:t>Classify arbitrary length sequences</a:t>
            </a:r>
          </a:p>
          <a:p>
            <a:r>
              <a:rPr lang="en-US" sz="2800" dirty="0"/>
              <a:t>Identify start/stop and steady-state start/stop times</a:t>
            </a:r>
          </a:p>
          <a:p>
            <a:r>
              <a:rPr lang="en-US" sz="2800" dirty="0"/>
              <a:t>Continuous classification handling multiple events</a:t>
            </a:r>
          </a:p>
          <a:p>
            <a:r>
              <a:rPr lang="en-US" sz="2800" dirty="0"/>
              <a:t>Low computational cost suitable for non-GPU PC</a:t>
            </a:r>
          </a:p>
        </p:txBody>
      </p:sp>
      <p:sp>
        <p:nvSpPr>
          <p:cNvPr id="32" name="TextBox 31">
            <a:extLst>
              <a:ext uri="{FF2B5EF4-FFF2-40B4-BE49-F238E27FC236}">
                <a16:creationId xmlns:a16="http://schemas.microsoft.com/office/drawing/2014/main" id="{E69835D5-659D-B352-41B2-CB6B09EA1149}"/>
              </a:ext>
            </a:extLst>
          </p:cNvPr>
          <p:cNvSpPr txBox="1"/>
          <p:nvPr/>
        </p:nvSpPr>
        <p:spPr>
          <a:xfrm>
            <a:off x="15835663" y="5879735"/>
            <a:ext cx="12226702" cy="1384995"/>
          </a:xfrm>
          <a:prstGeom prst="rect">
            <a:avLst/>
          </a:prstGeom>
          <a:noFill/>
        </p:spPr>
        <p:txBody>
          <a:bodyPr wrap="square" rtlCol="0">
            <a:spAutoFit/>
          </a:bodyPr>
          <a:lstStyle/>
          <a:p>
            <a:r>
              <a:rPr lang="en-US" sz="2800" dirty="0"/>
              <a:t>A 1D CNN architecture was created by converting the popular 2D </a:t>
            </a:r>
            <a:r>
              <a:rPr lang="en-US" sz="2800" dirty="0" err="1"/>
              <a:t>UNet</a:t>
            </a:r>
            <a:r>
              <a:rPr lang="en-US" sz="2800" dirty="0"/>
              <a:t> CNN (developed for multiscale feature recognition in medical imagery) down to 1D and minimizing the number of layers.</a:t>
            </a:r>
          </a:p>
        </p:txBody>
      </p:sp>
      <p:sp>
        <p:nvSpPr>
          <p:cNvPr id="33" name="TextBox 32">
            <a:extLst>
              <a:ext uri="{FF2B5EF4-FFF2-40B4-BE49-F238E27FC236}">
                <a16:creationId xmlns:a16="http://schemas.microsoft.com/office/drawing/2014/main" id="{373156A7-B31D-2F3B-F40C-DB25C0CFB983}"/>
              </a:ext>
            </a:extLst>
          </p:cNvPr>
          <p:cNvSpPr txBox="1"/>
          <p:nvPr/>
        </p:nvSpPr>
        <p:spPr>
          <a:xfrm>
            <a:off x="24255263" y="7683465"/>
            <a:ext cx="4416421" cy="5693866"/>
          </a:xfrm>
          <a:prstGeom prst="rect">
            <a:avLst/>
          </a:prstGeom>
          <a:noFill/>
        </p:spPr>
        <p:txBody>
          <a:bodyPr wrap="square" rtlCol="0">
            <a:spAutoFit/>
          </a:bodyPr>
          <a:lstStyle/>
          <a:p>
            <a:r>
              <a:rPr lang="en-US" sz="2800" dirty="0"/>
              <a:t>The layer architecture is shown to the left and consists of two </a:t>
            </a:r>
            <a:r>
              <a:rPr lang="en-US" sz="2800" dirty="0" err="1"/>
              <a:t>downsampling</a:t>
            </a:r>
            <a:r>
              <a:rPr lang="en-US" sz="2800" dirty="0"/>
              <a:t> convolutional layers, two </a:t>
            </a:r>
            <a:r>
              <a:rPr lang="en-US" sz="2800" dirty="0" err="1"/>
              <a:t>upsampling</a:t>
            </a:r>
            <a:r>
              <a:rPr lang="en-US" sz="2800" dirty="0"/>
              <a:t> convolutional layers, skip connections and a final output layer which classifies the data into 3 classes: OFF, TRANSITION, ON. </a:t>
            </a:r>
          </a:p>
          <a:p>
            <a:endParaRPr lang="en-US" sz="2800" dirty="0"/>
          </a:p>
          <a:p>
            <a:r>
              <a:rPr lang="en-US" sz="2800" dirty="0"/>
              <a:t>The resulting network is small with &lt; 10</a:t>
            </a:r>
            <a:r>
              <a:rPr lang="en-US" sz="2800" baseline="30000" dirty="0"/>
              <a:t>3</a:t>
            </a:r>
            <a:r>
              <a:rPr lang="en-US" sz="2800" dirty="0"/>
              <a:t> parameters. </a:t>
            </a:r>
          </a:p>
        </p:txBody>
      </p:sp>
      <p:sp>
        <p:nvSpPr>
          <p:cNvPr id="34" name="TextBox 33">
            <a:extLst>
              <a:ext uri="{FF2B5EF4-FFF2-40B4-BE49-F238E27FC236}">
                <a16:creationId xmlns:a16="http://schemas.microsoft.com/office/drawing/2014/main" id="{7D023E75-598E-6AE0-635D-7DBA95706068}"/>
              </a:ext>
            </a:extLst>
          </p:cNvPr>
          <p:cNvSpPr txBox="1"/>
          <p:nvPr/>
        </p:nvSpPr>
        <p:spPr>
          <a:xfrm>
            <a:off x="15835663" y="13765526"/>
            <a:ext cx="12226702" cy="2677656"/>
          </a:xfrm>
          <a:prstGeom prst="rect">
            <a:avLst/>
          </a:prstGeom>
          <a:noFill/>
        </p:spPr>
        <p:txBody>
          <a:bodyPr wrap="square" rtlCol="0">
            <a:spAutoFit/>
          </a:bodyPr>
          <a:lstStyle/>
          <a:p>
            <a:r>
              <a:rPr lang="en-US" sz="2800" dirty="0"/>
              <a:t>This architecture was chosen since it implements a fully convolutional semantic segmentation. This gives the network the capability to run on arbitrary length time series and classify arbitrarily many events within that series. The class predictions are also probabilistic enabling additional post-processing logic to be added by the user. Since the number of layers is small, the computational cost is similarly small, making it suitable for use on non-GPU machines.</a:t>
            </a:r>
          </a:p>
        </p:txBody>
      </p:sp>
      <p:sp>
        <p:nvSpPr>
          <p:cNvPr id="35" name="TextBox 34">
            <a:extLst>
              <a:ext uri="{FF2B5EF4-FFF2-40B4-BE49-F238E27FC236}">
                <a16:creationId xmlns:a16="http://schemas.microsoft.com/office/drawing/2014/main" id="{5772A3F4-72D7-C43B-EF0A-44966F068819}"/>
              </a:ext>
            </a:extLst>
          </p:cNvPr>
          <p:cNvSpPr txBox="1"/>
          <p:nvPr/>
        </p:nvSpPr>
        <p:spPr>
          <a:xfrm>
            <a:off x="15718299" y="17914342"/>
            <a:ext cx="7131198" cy="11295400"/>
          </a:xfrm>
          <a:prstGeom prst="rect">
            <a:avLst/>
          </a:prstGeom>
          <a:noFill/>
        </p:spPr>
        <p:txBody>
          <a:bodyPr wrap="square" rtlCol="0">
            <a:spAutoFit/>
          </a:bodyPr>
          <a:lstStyle/>
          <a:p>
            <a:r>
              <a:rPr lang="en-US" sz="2800" dirty="0"/>
              <a:t>The network was trained using simulated data with a range of noise, shapes and slopes matching the distribution of expected signals.</a:t>
            </a:r>
          </a:p>
          <a:p>
            <a:endParaRPr lang="en-US" sz="2800" dirty="0"/>
          </a:p>
          <a:p>
            <a:r>
              <a:rPr lang="en-US" sz="2800" dirty="0"/>
              <a:t>The plot to the right shows a typical artificially generated and labeled curve used in a training set. The classes are labeled with dotted </a:t>
            </a:r>
            <a:r>
              <a:rPr lang="en-US" sz="2800" dirty="0" err="1"/>
              <a:t>lines-</a:t>
            </a:r>
            <a:r>
              <a:rPr lang="en-US" sz="2800" dirty="0" err="1">
                <a:solidFill>
                  <a:srgbClr val="FF0000"/>
                </a:solidFill>
              </a:rPr>
              <a:t>red:OFF</a:t>
            </a:r>
            <a:r>
              <a:rPr lang="en-US" sz="2800" dirty="0"/>
              <a:t>, </a:t>
            </a:r>
            <a:r>
              <a:rPr lang="en-US" sz="2800" dirty="0" err="1">
                <a:solidFill>
                  <a:srgbClr val="7030A0"/>
                </a:solidFill>
              </a:rPr>
              <a:t>purple:TRANSITION</a:t>
            </a:r>
            <a:r>
              <a:rPr lang="en-US" sz="2800" dirty="0"/>
              <a:t>, and </a:t>
            </a:r>
            <a:r>
              <a:rPr lang="en-US" sz="2800" dirty="0" err="1">
                <a:solidFill>
                  <a:srgbClr val="167917"/>
                </a:solidFill>
              </a:rPr>
              <a:t>green:ON</a:t>
            </a:r>
            <a:r>
              <a:rPr lang="en-US" sz="2800" dirty="0"/>
              <a:t>.</a:t>
            </a:r>
          </a:p>
          <a:p>
            <a:endParaRPr lang="en-US" sz="2800" dirty="0"/>
          </a:p>
          <a:p>
            <a:endParaRPr lang="en-US" sz="2800" dirty="0"/>
          </a:p>
          <a:p>
            <a:r>
              <a:rPr lang="en-US" sz="2800" dirty="0"/>
              <a:t>Since the training data is simulated, many curves can be randomly generated and the training time is minimal (e.g., for 50,000 curves of length 500, generating the data and training on a personal laptop took &lt; 1 min). </a:t>
            </a:r>
          </a:p>
          <a:p>
            <a:endParaRPr lang="en-US" sz="2800" dirty="0"/>
          </a:p>
          <a:p>
            <a:r>
              <a:rPr lang="en-US" sz="2800" dirty="0"/>
              <a:t>Consequently, if reasonable simulated data curves can be generated, the model can be instantly retrained to segment a new feature. </a:t>
            </a:r>
          </a:p>
          <a:p>
            <a:r>
              <a:rPr lang="en-US" sz="2800" dirty="0"/>
              <a:t>This makes the model simpler to update (e.g., adding edge cases) than a heuristic algorithm.</a:t>
            </a:r>
          </a:p>
          <a:p>
            <a:endParaRPr lang="en-US" sz="2800" dirty="0"/>
          </a:p>
          <a:p>
            <a:r>
              <a:rPr lang="en-US" sz="2800" dirty="0"/>
              <a:t>The short training time also makes </a:t>
            </a:r>
            <a:r>
              <a:rPr lang="en-US" sz="2800" dirty="0" err="1"/>
              <a:t>metaparameter</a:t>
            </a:r>
            <a:r>
              <a:rPr lang="en-US" sz="2800" dirty="0"/>
              <a:t> optimization possible for the average user without the need for a GPU supercomputer.</a:t>
            </a:r>
          </a:p>
        </p:txBody>
      </p:sp>
      <p:pic>
        <p:nvPicPr>
          <p:cNvPr id="36" name="Picture 35">
            <a:extLst>
              <a:ext uri="{FF2B5EF4-FFF2-40B4-BE49-F238E27FC236}">
                <a16:creationId xmlns:a16="http://schemas.microsoft.com/office/drawing/2014/main" id="{1D8309A1-0644-D469-27B5-86171CF1DFFC}"/>
              </a:ext>
            </a:extLst>
          </p:cNvPr>
          <p:cNvPicPr>
            <a:picLocks noChangeAspect="1"/>
          </p:cNvPicPr>
          <p:nvPr/>
        </p:nvPicPr>
        <p:blipFill>
          <a:blip r:embed="rId13"/>
          <a:stretch>
            <a:fillRect/>
          </a:stretch>
        </p:blipFill>
        <p:spPr>
          <a:xfrm>
            <a:off x="15882018" y="7535858"/>
            <a:ext cx="8111009" cy="5977963"/>
          </a:xfrm>
          <a:prstGeom prst="rect">
            <a:avLst/>
          </a:prstGeom>
        </p:spPr>
      </p:pic>
      <p:pic>
        <p:nvPicPr>
          <p:cNvPr id="38" name="Picture 37">
            <a:extLst>
              <a:ext uri="{FF2B5EF4-FFF2-40B4-BE49-F238E27FC236}">
                <a16:creationId xmlns:a16="http://schemas.microsoft.com/office/drawing/2014/main" id="{ACB9460D-6513-3021-2E0B-D0BC7DF098D1}"/>
              </a:ext>
            </a:extLst>
          </p:cNvPr>
          <p:cNvPicPr>
            <a:picLocks noChangeAspect="1"/>
          </p:cNvPicPr>
          <p:nvPr/>
        </p:nvPicPr>
        <p:blipFill>
          <a:blip r:embed="rId14"/>
          <a:stretch>
            <a:fillRect/>
          </a:stretch>
        </p:blipFill>
        <p:spPr>
          <a:xfrm>
            <a:off x="23094990" y="17844604"/>
            <a:ext cx="5467829" cy="4178341"/>
          </a:xfrm>
          <a:prstGeom prst="rect">
            <a:avLst/>
          </a:prstGeom>
        </p:spPr>
      </p:pic>
      <p:sp>
        <p:nvSpPr>
          <p:cNvPr id="41" name="TextBox 40">
            <a:extLst>
              <a:ext uri="{FF2B5EF4-FFF2-40B4-BE49-F238E27FC236}">
                <a16:creationId xmlns:a16="http://schemas.microsoft.com/office/drawing/2014/main" id="{6616B7BE-45D9-FEAC-B859-317D8C03228A}"/>
              </a:ext>
            </a:extLst>
          </p:cNvPr>
          <p:cNvSpPr txBox="1"/>
          <p:nvPr/>
        </p:nvSpPr>
        <p:spPr>
          <a:xfrm>
            <a:off x="23684224" y="21942658"/>
            <a:ext cx="5369581" cy="400110"/>
          </a:xfrm>
          <a:prstGeom prst="rect">
            <a:avLst/>
          </a:prstGeom>
          <a:noFill/>
        </p:spPr>
        <p:txBody>
          <a:bodyPr wrap="square" rtlCol="0">
            <a:spAutoFit/>
          </a:bodyPr>
          <a:lstStyle/>
          <a:p>
            <a:r>
              <a:rPr lang="en-US" sz="2000" dirty="0"/>
              <a:t>Figure 2: Example of artificial training data</a:t>
            </a:r>
          </a:p>
        </p:txBody>
      </p:sp>
      <p:pic>
        <p:nvPicPr>
          <p:cNvPr id="42" name="Picture 41">
            <a:extLst>
              <a:ext uri="{FF2B5EF4-FFF2-40B4-BE49-F238E27FC236}">
                <a16:creationId xmlns:a16="http://schemas.microsoft.com/office/drawing/2014/main" id="{FB5575BE-F29E-DDD2-52EE-BC3074221161}"/>
              </a:ext>
            </a:extLst>
          </p:cNvPr>
          <p:cNvPicPr>
            <a:picLocks noChangeAspect="1"/>
          </p:cNvPicPr>
          <p:nvPr/>
        </p:nvPicPr>
        <p:blipFill>
          <a:blip r:embed="rId15"/>
          <a:stretch>
            <a:fillRect/>
          </a:stretch>
        </p:blipFill>
        <p:spPr>
          <a:xfrm>
            <a:off x="22849497" y="22798368"/>
            <a:ext cx="5713322" cy="4380214"/>
          </a:xfrm>
          <a:prstGeom prst="rect">
            <a:avLst/>
          </a:prstGeom>
        </p:spPr>
      </p:pic>
      <p:sp>
        <p:nvSpPr>
          <p:cNvPr id="44" name="TextBox 43">
            <a:extLst>
              <a:ext uri="{FF2B5EF4-FFF2-40B4-BE49-F238E27FC236}">
                <a16:creationId xmlns:a16="http://schemas.microsoft.com/office/drawing/2014/main" id="{CF3169E6-6D27-AB83-8427-52A53D9C5615}"/>
              </a:ext>
            </a:extLst>
          </p:cNvPr>
          <p:cNvSpPr txBox="1"/>
          <p:nvPr/>
        </p:nvSpPr>
        <p:spPr>
          <a:xfrm>
            <a:off x="15718299" y="29500930"/>
            <a:ext cx="6471205" cy="954107"/>
          </a:xfrm>
          <a:prstGeom prst="rect">
            <a:avLst/>
          </a:prstGeom>
          <a:noFill/>
        </p:spPr>
        <p:txBody>
          <a:bodyPr wrap="square" rtlCol="0">
            <a:spAutoFit/>
          </a:bodyPr>
          <a:lstStyle/>
          <a:p>
            <a:r>
              <a:rPr lang="en-US" sz="2800" dirty="0"/>
              <a:t>After training, the model predictions are robust even with significant noise</a:t>
            </a:r>
          </a:p>
        </p:txBody>
      </p:sp>
      <p:sp>
        <p:nvSpPr>
          <p:cNvPr id="45" name="Right Arrow 44">
            <a:extLst>
              <a:ext uri="{FF2B5EF4-FFF2-40B4-BE49-F238E27FC236}">
                <a16:creationId xmlns:a16="http://schemas.microsoft.com/office/drawing/2014/main" id="{E876A2F2-B9E9-6E77-814D-47850A0D8B22}"/>
              </a:ext>
            </a:extLst>
          </p:cNvPr>
          <p:cNvSpPr/>
          <p:nvPr/>
        </p:nvSpPr>
        <p:spPr>
          <a:xfrm>
            <a:off x="21945600" y="29603184"/>
            <a:ext cx="903897" cy="851853"/>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0AF8822-62EC-4864-7C3C-86B90C38447D}"/>
              </a:ext>
            </a:extLst>
          </p:cNvPr>
          <p:cNvSpPr txBox="1"/>
          <p:nvPr/>
        </p:nvSpPr>
        <p:spPr>
          <a:xfrm>
            <a:off x="16603813" y="30749766"/>
            <a:ext cx="6343403" cy="1077218"/>
          </a:xfrm>
          <a:prstGeom prst="rect">
            <a:avLst/>
          </a:prstGeom>
          <a:noFill/>
        </p:spPr>
        <p:txBody>
          <a:bodyPr wrap="none" rtlCol="0">
            <a:spAutoFit/>
          </a:bodyPr>
          <a:lstStyle/>
          <a:p>
            <a:pPr algn="ctr"/>
            <a:r>
              <a:rPr lang="en-US" sz="3200" dirty="0"/>
              <a:t>F1 scores:</a:t>
            </a:r>
          </a:p>
          <a:p>
            <a:pPr algn="ctr"/>
            <a:r>
              <a:rPr lang="en-US" sz="3200">
                <a:solidFill>
                  <a:srgbClr val="FF0000"/>
                </a:solidFill>
              </a:rPr>
              <a:t>OFF</a:t>
            </a:r>
            <a:r>
              <a:rPr lang="en-US" sz="3200"/>
              <a:t>:0.99</a:t>
            </a:r>
            <a:r>
              <a:rPr lang="en-US" sz="3200" dirty="0"/>
              <a:t>, </a:t>
            </a:r>
            <a:r>
              <a:rPr lang="en-US" sz="3200" dirty="0">
                <a:solidFill>
                  <a:srgbClr val="7030A0"/>
                </a:solidFill>
              </a:rPr>
              <a:t>TRANSITION</a:t>
            </a:r>
            <a:r>
              <a:rPr lang="en-US" sz="3200" dirty="0"/>
              <a:t>:0.93, </a:t>
            </a:r>
            <a:r>
              <a:rPr lang="en-US" sz="3200" dirty="0">
                <a:solidFill>
                  <a:srgbClr val="167917"/>
                </a:solidFill>
              </a:rPr>
              <a:t>ON</a:t>
            </a:r>
            <a:r>
              <a:rPr lang="en-US" sz="3200" dirty="0"/>
              <a:t>:0.97</a:t>
            </a:r>
          </a:p>
        </p:txBody>
      </p:sp>
      <p:sp>
        <p:nvSpPr>
          <p:cNvPr id="47" name="TextBox 46">
            <a:extLst>
              <a:ext uri="{FF2B5EF4-FFF2-40B4-BE49-F238E27FC236}">
                <a16:creationId xmlns:a16="http://schemas.microsoft.com/office/drawing/2014/main" id="{4C54BB00-4E48-7060-D353-031D02AFA667}"/>
              </a:ext>
            </a:extLst>
          </p:cNvPr>
          <p:cNvSpPr txBox="1"/>
          <p:nvPr/>
        </p:nvSpPr>
        <p:spPr>
          <a:xfrm>
            <a:off x="30162280" y="6005819"/>
            <a:ext cx="12226702" cy="954107"/>
          </a:xfrm>
          <a:prstGeom prst="rect">
            <a:avLst/>
          </a:prstGeom>
          <a:noFill/>
        </p:spPr>
        <p:txBody>
          <a:bodyPr wrap="square" rtlCol="0">
            <a:spAutoFit/>
          </a:bodyPr>
          <a:lstStyle/>
          <a:p>
            <a:r>
              <a:rPr lang="en-US" sz="2800" dirty="0"/>
              <a:t>The resulting architecture performed well for a variety of segmentation tasks with minimal reconfiguration.</a:t>
            </a:r>
          </a:p>
        </p:txBody>
      </p:sp>
      <p:sp>
        <p:nvSpPr>
          <p:cNvPr id="49" name="Rounded Rectangle 48">
            <a:extLst>
              <a:ext uri="{FF2B5EF4-FFF2-40B4-BE49-F238E27FC236}">
                <a16:creationId xmlns:a16="http://schemas.microsoft.com/office/drawing/2014/main" id="{B03009EB-2271-6927-56AC-EA54D252BE7D}"/>
              </a:ext>
            </a:extLst>
          </p:cNvPr>
          <p:cNvSpPr/>
          <p:nvPr/>
        </p:nvSpPr>
        <p:spPr>
          <a:xfrm>
            <a:off x="29417631" y="17237467"/>
            <a:ext cx="13716000" cy="3774175"/>
          </a:xfrm>
          <a:prstGeom prst="roundRect">
            <a:avLst>
              <a:gd name="adj" fmla="val 34838"/>
            </a:avLst>
          </a:prstGeom>
          <a:noFill/>
          <a:ln w="190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53" name="TextBox 52">
            <a:extLst>
              <a:ext uri="{FF2B5EF4-FFF2-40B4-BE49-F238E27FC236}">
                <a16:creationId xmlns:a16="http://schemas.microsoft.com/office/drawing/2014/main" id="{3A254348-A694-730F-9AFA-92F44D42469A}"/>
              </a:ext>
            </a:extLst>
          </p:cNvPr>
          <p:cNvSpPr txBox="1"/>
          <p:nvPr/>
        </p:nvSpPr>
        <p:spPr>
          <a:xfrm>
            <a:off x="30598418" y="7582578"/>
            <a:ext cx="6203070" cy="523220"/>
          </a:xfrm>
          <a:prstGeom prst="rect">
            <a:avLst/>
          </a:prstGeom>
          <a:noFill/>
        </p:spPr>
        <p:txBody>
          <a:bodyPr wrap="square" rtlCol="0">
            <a:spAutoFit/>
          </a:bodyPr>
          <a:lstStyle/>
          <a:p>
            <a:pPr algn="ctr"/>
            <a:r>
              <a:rPr lang="en-US" sz="2800" dirty="0"/>
              <a:t>Video Clip-of-Interest Segmentation</a:t>
            </a:r>
          </a:p>
        </p:txBody>
      </p:sp>
      <p:sp>
        <p:nvSpPr>
          <p:cNvPr id="56" name="TextBox 55">
            <a:extLst>
              <a:ext uri="{FF2B5EF4-FFF2-40B4-BE49-F238E27FC236}">
                <a16:creationId xmlns:a16="http://schemas.microsoft.com/office/drawing/2014/main" id="{2CB835CB-31E5-D0B0-A4DF-DD6CEF9BE0A3}"/>
              </a:ext>
            </a:extLst>
          </p:cNvPr>
          <p:cNvSpPr txBox="1"/>
          <p:nvPr/>
        </p:nvSpPr>
        <p:spPr>
          <a:xfrm>
            <a:off x="30678773" y="11073188"/>
            <a:ext cx="6203070" cy="523220"/>
          </a:xfrm>
          <a:prstGeom prst="rect">
            <a:avLst/>
          </a:prstGeom>
          <a:noFill/>
        </p:spPr>
        <p:txBody>
          <a:bodyPr wrap="square" rtlCol="0">
            <a:spAutoFit/>
          </a:bodyPr>
          <a:lstStyle/>
          <a:p>
            <a:pPr algn="ctr"/>
            <a:r>
              <a:rPr lang="en-US" sz="2800" dirty="0"/>
              <a:t>Calorimeter Insertion Data</a:t>
            </a:r>
          </a:p>
        </p:txBody>
      </p:sp>
      <p:sp>
        <p:nvSpPr>
          <p:cNvPr id="57" name="TextBox 56">
            <a:extLst>
              <a:ext uri="{FF2B5EF4-FFF2-40B4-BE49-F238E27FC236}">
                <a16:creationId xmlns:a16="http://schemas.microsoft.com/office/drawing/2014/main" id="{18CB5CF7-7D6F-517C-9FCD-C46906AD3911}"/>
              </a:ext>
            </a:extLst>
          </p:cNvPr>
          <p:cNvSpPr txBox="1"/>
          <p:nvPr/>
        </p:nvSpPr>
        <p:spPr>
          <a:xfrm>
            <a:off x="29953673" y="13392656"/>
            <a:ext cx="7772399" cy="523220"/>
          </a:xfrm>
          <a:prstGeom prst="rect">
            <a:avLst/>
          </a:prstGeom>
          <a:noFill/>
        </p:spPr>
        <p:txBody>
          <a:bodyPr wrap="square" rtlCol="0">
            <a:spAutoFit/>
          </a:bodyPr>
          <a:lstStyle/>
          <a:p>
            <a:pPr algn="ctr"/>
            <a:r>
              <a:rPr lang="en-US" sz="2800" dirty="0"/>
              <a:t>Mining Legacy Data</a:t>
            </a:r>
          </a:p>
        </p:txBody>
      </p:sp>
      <p:sp>
        <p:nvSpPr>
          <p:cNvPr id="61" name="TextBox 60">
            <a:extLst>
              <a:ext uri="{FF2B5EF4-FFF2-40B4-BE49-F238E27FC236}">
                <a16:creationId xmlns:a16="http://schemas.microsoft.com/office/drawing/2014/main" id="{09FD9623-95A3-DF55-62EB-15396466824B}"/>
              </a:ext>
            </a:extLst>
          </p:cNvPr>
          <p:cNvSpPr txBox="1"/>
          <p:nvPr/>
        </p:nvSpPr>
        <p:spPr>
          <a:xfrm>
            <a:off x="37543622" y="8307636"/>
            <a:ext cx="5492248" cy="2246769"/>
          </a:xfrm>
          <a:prstGeom prst="rect">
            <a:avLst/>
          </a:prstGeom>
          <a:noFill/>
        </p:spPr>
        <p:txBody>
          <a:bodyPr wrap="square" rtlCol="0">
            <a:spAutoFit/>
          </a:bodyPr>
          <a:lstStyle/>
          <a:p>
            <a:r>
              <a:rPr lang="en-US" sz="2800" dirty="0"/>
              <a:t>Video data for arcjet facilities needs to be cropped for each sting arm insertion. The 1D CNN is used to segment the integrated frame pixel values over time [2].</a:t>
            </a:r>
          </a:p>
        </p:txBody>
      </p:sp>
      <p:sp>
        <p:nvSpPr>
          <p:cNvPr id="62" name="TextBox 61">
            <a:extLst>
              <a:ext uri="{FF2B5EF4-FFF2-40B4-BE49-F238E27FC236}">
                <a16:creationId xmlns:a16="http://schemas.microsoft.com/office/drawing/2014/main" id="{778B9300-4261-6945-43EB-9B9C2CEF4164}"/>
              </a:ext>
            </a:extLst>
          </p:cNvPr>
          <p:cNvSpPr txBox="1"/>
          <p:nvPr/>
        </p:nvSpPr>
        <p:spPr>
          <a:xfrm>
            <a:off x="37543622" y="11334798"/>
            <a:ext cx="5492248" cy="1815882"/>
          </a:xfrm>
          <a:prstGeom prst="rect">
            <a:avLst/>
          </a:prstGeom>
          <a:noFill/>
        </p:spPr>
        <p:txBody>
          <a:bodyPr wrap="square" rtlCol="0">
            <a:spAutoFit/>
          </a:bodyPr>
          <a:lstStyle/>
          <a:p>
            <a:r>
              <a:rPr lang="en-US" sz="2800" dirty="0"/>
              <a:t>Calorimeter data occasionally has multiple insertions during a run and these start/stop times need to be identified</a:t>
            </a:r>
          </a:p>
        </p:txBody>
      </p:sp>
      <p:sp>
        <p:nvSpPr>
          <p:cNvPr id="63" name="TextBox 62">
            <a:extLst>
              <a:ext uri="{FF2B5EF4-FFF2-40B4-BE49-F238E27FC236}">
                <a16:creationId xmlns:a16="http://schemas.microsoft.com/office/drawing/2014/main" id="{54A978E8-E381-8AB5-62CC-8BFF837A9D98}"/>
              </a:ext>
            </a:extLst>
          </p:cNvPr>
          <p:cNvSpPr txBox="1"/>
          <p:nvPr/>
        </p:nvSpPr>
        <p:spPr>
          <a:xfrm>
            <a:off x="33780308" y="17366165"/>
            <a:ext cx="4880183" cy="1200329"/>
          </a:xfrm>
          <a:prstGeom prst="rect">
            <a:avLst/>
          </a:prstGeom>
          <a:noFill/>
        </p:spPr>
        <p:txBody>
          <a:bodyPr wrap="none" rtlCol="0">
            <a:spAutoFit/>
          </a:bodyPr>
          <a:lstStyle/>
          <a:p>
            <a:pPr algn="ctr"/>
            <a:r>
              <a:rPr lang="en-US" sz="7200" dirty="0">
                <a:solidFill>
                  <a:srgbClr val="C00000"/>
                </a:solidFill>
              </a:rPr>
              <a:t>Future Work</a:t>
            </a:r>
          </a:p>
        </p:txBody>
      </p:sp>
      <p:sp>
        <p:nvSpPr>
          <p:cNvPr id="64" name="TextBox 63">
            <a:extLst>
              <a:ext uri="{FF2B5EF4-FFF2-40B4-BE49-F238E27FC236}">
                <a16:creationId xmlns:a16="http://schemas.microsoft.com/office/drawing/2014/main" id="{6337934D-2997-C2C6-2DE3-536CCD41513E}"/>
              </a:ext>
            </a:extLst>
          </p:cNvPr>
          <p:cNvSpPr txBox="1"/>
          <p:nvPr/>
        </p:nvSpPr>
        <p:spPr>
          <a:xfrm>
            <a:off x="37543622" y="13779769"/>
            <a:ext cx="5492248" cy="2246769"/>
          </a:xfrm>
          <a:prstGeom prst="rect">
            <a:avLst/>
          </a:prstGeom>
          <a:noFill/>
        </p:spPr>
        <p:txBody>
          <a:bodyPr wrap="square" rtlCol="0">
            <a:spAutoFit/>
          </a:bodyPr>
          <a:lstStyle/>
          <a:p>
            <a:r>
              <a:rPr lang="en-US" sz="2800" dirty="0"/>
              <a:t>Legacy arcjet data was mined by segmenting steady state conditions to create a database [3] of historical experiments. Stats are used to identify anomalous behavior. </a:t>
            </a:r>
          </a:p>
        </p:txBody>
      </p:sp>
      <p:sp>
        <p:nvSpPr>
          <p:cNvPr id="65" name="TextBox 64">
            <a:extLst>
              <a:ext uri="{FF2B5EF4-FFF2-40B4-BE49-F238E27FC236}">
                <a16:creationId xmlns:a16="http://schemas.microsoft.com/office/drawing/2014/main" id="{8329270F-EC71-3334-8526-18FD0DD2F50A}"/>
              </a:ext>
            </a:extLst>
          </p:cNvPr>
          <p:cNvSpPr txBox="1"/>
          <p:nvPr/>
        </p:nvSpPr>
        <p:spPr>
          <a:xfrm>
            <a:off x="30254656" y="18563001"/>
            <a:ext cx="12226702"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err="1"/>
              <a:t>Metaparameter</a:t>
            </a:r>
            <a:r>
              <a:rPr lang="en-US" sz="3200" dirty="0"/>
              <a:t> optimization</a:t>
            </a:r>
          </a:p>
          <a:p>
            <a:pPr marL="457200" indent="-457200">
              <a:buFont typeface="Arial" panose="020B0604020202020204" pitchFamily="34" charset="0"/>
              <a:buChar char="•"/>
            </a:pPr>
            <a:r>
              <a:rPr lang="en-US" sz="3200" dirty="0"/>
              <a:t>Reconfigurable number of classes</a:t>
            </a:r>
          </a:p>
          <a:p>
            <a:pPr marL="457200" indent="-457200">
              <a:buFont typeface="Arial" panose="020B0604020202020204" pitchFamily="34" charset="0"/>
              <a:buChar char="•"/>
            </a:pPr>
            <a:r>
              <a:rPr lang="en-US" sz="3200" dirty="0"/>
              <a:t>Reconfigurable number of layers</a:t>
            </a:r>
          </a:p>
          <a:p>
            <a:pPr marL="457200" indent="-457200">
              <a:buFont typeface="Arial" panose="020B0604020202020204" pitchFamily="34" charset="0"/>
              <a:buChar char="•"/>
            </a:pPr>
            <a:r>
              <a:rPr lang="en-US" sz="3200" dirty="0"/>
              <a:t>Reconfigurable number of inputs (parallel time series)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p:txBody>
      </p:sp>
      <p:sp>
        <p:nvSpPr>
          <p:cNvPr id="69" name="TextBox 68">
            <a:extLst>
              <a:ext uri="{FF2B5EF4-FFF2-40B4-BE49-F238E27FC236}">
                <a16:creationId xmlns:a16="http://schemas.microsoft.com/office/drawing/2014/main" id="{74FF7401-1357-655B-337E-34D9223F389E}"/>
              </a:ext>
            </a:extLst>
          </p:cNvPr>
          <p:cNvSpPr txBox="1"/>
          <p:nvPr/>
        </p:nvSpPr>
        <p:spPr>
          <a:xfrm>
            <a:off x="29953673" y="22937297"/>
            <a:ext cx="6419386" cy="2616101"/>
          </a:xfrm>
          <a:prstGeom prst="rect">
            <a:avLst/>
          </a:prstGeom>
          <a:noFill/>
        </p:spPr>
        <p:txBody>
          <a:bodyPr wrap="none" rtlCol="0">
            <a:spAutoFit/>
          </a:bodyPr>
          <a:lstStyle/>
          <a:p>
            <a:r>
              <a:rPr lang="en-US" sz="3200" b="1" dirty="0"/>
              <a:t>		</a:t>
            </a:r>
            <a:r>
              <a:rPr lang="en-US" sz="3600" b="1" dirty="0"/>
              <a:t>Pros</a:t>
            </a:r>
          </a:p>
          <a:p>
            <a:r>
              <a:rPr lang="en-US" sz="3200" dirty="0"/>
              <a:t>	Fast to train</a:t>
            </a:r>
          </a:p>
          <a:p>
            <a:r>
              <a:rPr lang="en-US" sz="3200" dirty="0"/>
              <a:t>	Accurate and robust classification</a:t>
            </a:r>
          </a:p>
          <a:p>
            <a:r>
              <a:rPr lang="en-US" sz="3200" dirty="0"/>
              <a:t>	Small memory/processor footprint</a:t>
            </a:r>
          </a:p>
          <a:p>
            <a:r>
              <a:rPr lang="en-US" sz="3200" dirty="0"/>
              <a:t>	Extensible</a:t>
            </a:r>
          </a:p>
        </p:txBody>
      </p:sp>
      <p:pic>
        <p:nvPicPr>
          <p:cNvPr id="70" name="Picture 69">
            <a:extLst>
              <a:ext uri="{FF2B5EF4-FFF2-40B4-BE49-F238E27FC236}">
                <a16:creationId xmlns:a16="http://schemas.microsoft.com/office/drawing/2014/main" id="{A93E1F36-3D39-9C44-4338-75AD0DF438DE}"/>
              </a:ext>
            </a:extLst>
          </p:cNvPr>
          <p:cNvPicPr>
            <a:picLocks noChangeAspect="1"/>
          </p:cNvPicPr>
          <p:nvPr/>
        </p:nvPicPr>
        <p:blipFill>
          <a:blip r:embed="rId16"/>
          <a:stretch>
            <a:fillRect/>
          </a:stretch>
        </p:blipFill>
        <p:spPr>
          <a:xfrm>
            <a:off x="40423001" y="17914342"/>
            <a:ext cx="1943100" cy="1981200"/>
          </a:xfrm>
          <a:prstGeom prst="rect">
            <a:avLst/>
          </a:prstGeom>
        </p:spPr>
      </p:pic>
      <p:sp>
        <p:nvSpPr>
          <p:cNvPr id="71" name="Rounded Rectangle 70">
            <a:extLst>
              <a:ext uri="{FF2B5EF4-FFF2-40B4-BE49-F238E27FC236}">
                <a16:creationId xmlns:a16="http://schemas.microsoft.com/office/drawing/2014/main" id="{243B3D17-1336-E76A-CFD8-D32478413C6B}"/>
              </a:ext>
            </a:extLst>
          </p:cNvPr>
          <p:cNvSpPr/>
          <p:nvPr/>
        </p:nvSpPr>
        <p:spPr>
          <a:xfrm>
            <a:off x="40141297" y="17759974"/>
            <a:ext cx="2506507" cy="2672832"/>
          </a:xfrm>
          <a:prstGeom prst="round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EB5A2EAB-8F3D-C749-F7A6-0CEFAE2C73FC}"/>
              </a:ext>
            </a:extLst>
          </p:cNvPr>
          <p:cNvSpPr txBox="1"/>
          <p:nvPr/>
        </p:nvSpPr>
        <p:spPr>
          <a:xfrm>
            <a:off x="40375936" y="19933774"/>
            <a:ext cx="1142749" cy="400110"/>
          </a:xfrm>
          <a:prstGeom prst="rect">
            <a:avLst/>
          </a:prstGeom>
          <a:noFill/>
        </p:spPr>
        <p:txBody>
          <a:bodyPr wrap="none" rtlCol="0">
            <a:spAutoFit/>
          </a:bodyPr>
          <a:lstStyle/>
          <a:p>
            <a:r>
              <a:rPr lang="en-US" sz="2000" dirty="0">
                <a:solidFill>
                  <a:srgbClr val="C00000"/>
                </a:solidFill>
              </a:rPr>
              <a:t>Scan me!</a:t>
            </a:r>
          </a:p>
        </p:txBody>
      </p:sp>
      <p:sp>
        <p:nvSpPr>
          <p:cNvPr id="74" name="Bent Arrow 73">
            <a:extLst>
              <a:ext uri="{FF2B5EF4-FFF2-40B4-BE49-F238E27FC236}">
                <a16:creationId xmlns:a16="http://schemas.microsoft.com/office/drawing/2014/main" id="{F60A6983-F6B2-F143-4AF5-B42AD0117413}"/>
              </a:ext>
            </a:extLst>
          </p:cNvPr>
          <p:cNvSpPr/>
          <p:nvPr/>
        </p:nvSpPr>
        <p:spPr>
          <a:xfrm rot="5400000" flipH="1">
            <a:off x="41582249" y="19778955"/>
            <a:ext cx="304964" cy="528004"/>
          </a:xfrm>
          <a:prstGeom prst="ben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TextBox 75">
            <a:extLst>
              <a:ext uri="{FF2B5EF4-FFF2-40B4-BE49-F238E27FC236}">
                <a16:creationId xmlns:a16="http://schemas.microsoft.com/office/drawing/2014/main" id="{2EAD235A-977D-AED2-881B-F4E87161AA5C}"/>
              </a:ext>
            </a:extLst>
          </p:cNvPr>
          <p:cNvSpPr txBox="1"/>
          <p:nvPr/>
        </p:nvSpPr>
        <p:spPr>
          <a:xfrm>
            <a:off x="37218528" y="22937297"/>
            <a:ext cx="2608599" cy="1631216"/>
          </a:xfrm>
          <a:prstGeom prst="rect">
            <a:avLst/>
          </a:prstGeom>
          <a:noFill/>
        </p:spPr>
        <p:txBody>
          <a:bodyPr wrap="none" rtlCol="0">
            <a:spAutoFit/>
          </a:bodyPr>
          <a:lstStyle/>
          <a:p>
            <a:r>
              <a:rPr lang="en-US" sz="3200" b="1" dirty="0"/>
              <a:t>		</a:t>
            </a:r>
            <a:r>
              <a:rPr lang="en-US" sz="3600" b="1" dirty="0"/>
              <a:t>Cons</a:t>
            </a:r>
          </a:p>
          <a:p>
            <a:r>
              <a:rPr lang="en-US" sz="3200" dirty="0"/>
              <a:t>	Black box</a:t>
            </a:r>
          </a:p>
          <a:p>
            <a:r>
              <a:rPr lang="en-US" sz="3200" dirty="0"/>
              <a:t>	Complexity </a:t>
            </a:r>
          </a:p>
        </p:txBody>
      </p:sp>
      <p:sp>
        <p:nvSpPr>
          <p:cNvPr id="77" name="TextBox 76">
            <a:extLst>
              <a:ext uri="{FF2B5EF4-FFF2-40B4-BE49-F238E27FC236}">
                <a16:creationId xmlns:a16="http://schemas.microsoft.com/office/drawing/2014/main" id="{4BC7019E-B307-E80A-194A-958FD01121EE}"/>
              </a:ext>
            </a:extLst>
          </p:cNvPr>
          <p:cNvSpPr txBox="1"/>
          <p:nvPr/>
        </p:nvSpPr>
        <p:spPr>
          <a:xfrm>
            <a:off x="30162280" y="25720129"/>
            <a:ext cx="12226702" cy="2554545"/>
          </a:xfrm>
          <a:prstGeom prst="rect">
            <a:avLst/>
          </a:prstGeom>
          <a:noFill/>
        </p:spPr>
        <p:txBody>
          <a:bodyPr wrap="square" rtlCol="0">
            <a:spAutoFit/>
          </a:bodyPr>
          <a:lstStyle/>
          <a:p>
            <a:r>
              <a:rPr lang="en-US" sz="3200" dirty="0"/>
              <a:t>1D CNNs provide a powerful generalizable option for automated time series segmentation. They are simple to train and upgrade using artificial data and outperform heuristic algorithms. The model outlined here has enabled automation of several additional data pipelines (video segmentation, calorimeter series segmentation, and legacy data mining). </a:t>
            </a:r>
          </a:p>
        </p:txBody>
      </p:sp>
      <p:pic>
        <p:nvPicPr>
          <p:cNvPr id="5" name="Picture 4">
            <a:extLst>
              <a:ext uri="{FF2B5EF4-FFF2-40B4-BE49-F238E27FC236}">
                <a16:creationId xmlns:a16="http://schemas.microsoft.com/office/drawing/2014/main" id="{6313E93D-76E4-9FEB-A91A-1EEF390ADA2C}"/>
              </a:ext>
            </a:extLst>
          </p:cNvPr>
          <p:cNvPicPr>
            <a:picLocks noChangeAspect="1"/>
          </p:cNvPicPr>
          <p:nvPr/>
        </p:nvPicPr>
        <p:blipFill rotWithShape="1">
          <a:blip r:embed="rId17"/>
          <a:srcRect l="8657" t="9071" r="7175" b="7015"/>
          <a:stretch/>
        </p:blipFill>
        <p:spPr>
          <a:xfrm>
            <a:off x="30832505" y="8272529"/>
            <a:ext cx="5492248" cy="2417724"/>
          </a:xfrm>
          <a:prstGeom prst="rect">
            <a:avLst/>
          </a:prstGeom>
        </p:spPr>
      </p:pic>
    </p:spTree>
    <p:extLst>
      <p:ext uri="{BB962C8B-B14F-4D97-AF65-F5344CB8AC3E}">
        <p14:creationId xmlns:p14="http://schemas.microsoft.com/office/powerpoint/2010/main" val="10653203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3867</TotalTime>
  <Words>1080</Words>
  <Application>Microsoft Macintosh PowerPoint</Application>
  <PresentationFormat>Custom</PresentationFormat>
  <Paragraphs>79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Haw, Magnus (ARC-TSM)[Analytical Mechanics Associates, INC.]</dc:creator>
  <cp:lastModifiedBy>Haw, Magnus A. (ARC-TSM)</cp:lastModifiedBy>
  <cp:revision>36</cp:revision>
  <dcterms:created xsi:type="dcterms:W3CDTF">2022-08-15T18:21:56Z</dcterms:created>
  <dcterms:modified xsi:type="dcterms:W3CDTF">2023-10-19T22:44:36Z</dcterms:modified>
</cp:coreProperties>
</file>